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3" r:id="rId1"/>
  </p:sldMasterIdLst>
  <p:notesMasterIdLst>
    <p:notesMasterId r:id="rId236"/>
  </p:notesMasterIdLst>
  <p:sldIdLst>
    <p:sldId id="461" r:id="rId2"/>
    <p:sldId id="573" r:id="rId3"/>
    <p:sldId id="269" r:id="rId4"/>
    <p:sldId id="1608" r:id="rId5"/>
    <p:sldId id="1568" r:id="rId6"/>
    <p:sldId id="1599" r:id="rId7"/>
    <p:sldId id="1600" r:id="rId8"/>
    <p:sldId id="1587" r:id="rId9"/>
    <p:sldId id="685" r:id="rId10"/>
    <p:sldId id="1588" r:id="rId11"/>
    <p:sldId id="1589" r:id="rId12"/>
    <p:sldId id="1575" r:id="rId13"/>
    <p:sldId id="1576" r:id="rId14"/>
    <p:sldId id="705" r:id="rId15"/>
    <p:sldId id="1582" r:id="rId16"/>
    <p:sldId id="1574" r:id="rId17"/>
    <p:sldId id="743" r:id="rId18"/>
    <p:sldId id="729" r:id="rId19"/>
    <p:sldId id="1569" r:id="rId20"/>
    <p:sldId id="730" r:id="rId21"/>
    <p:sldId id="731" r:id="rId22"/>
    <p:sldId id="732" r:id="rId23"/>
    <p:sldId id="744" r:id="rId24"/>
    <p:sldId id="1601" r:id="rId25"/>
    <p:sldId id="727" r:id="rId26"/>
    <p:sldId id="728" r:id="rId27"/>
    <p:sldId id="687" r:id="rId28"/>
    <p:sldId id="726" r:id="rId29"/>
    <p:sldId id="686" r:id="rId30"/>
    <p:sldId id="688" r:id="rId31"/>
    <p:sldId id="742" r:id="rId32"/>
    <p:sldId id="1606" r:id="rId33"/>
    <p:sldId id="689" r:id="rId34"/>
    <p:sldId id="690" r:id="rId35"/>
    <p:sldId id="697" r:id="rId36"/>
    <p:sldId id="691" r:id="rId37"/>
    <p:sldId id="692" r:id="rId38"/>
    <p:sldId id="693" r:id="rId39"/>
    <p:sldId id="1577" r:id="rId40"/>
    <p:sldId id="694" r:id="rId41"/>
    <p:sldId id="700" r:id="rId42"/>
    <p:sldId id="723" r:id="rId43"/>
    <p:sldId id="717" r:id="rId44"/>
    <p:sldId id="1607" r:id="rId45"/>
    <p:sldId id="1602" r:id="rId46"/>
    <p:sldId id="1603" r:id="rId47"/>
    <p:sldId id="1604" r:id="rId48"/>
    <p:sldId id="1605" r:id="rId49"/>
    <p:sldId id="1578" r:id="rId50"/>
    <p:sldId id="1581" r:id="rId51"/>
    <p:sldId id="745" r:id="rId52"/>
    <p:sldId id="267" r:id="rId53"/>
    <p:sldId id="268" r:id="rId54"/>
    <p:sldId id="160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574" r:id="rId76"/>
    <p:sldId id="462" r:id="rId77"/>
    <p:sldId id="463" r:id="rId78"/>
    <p:sldId id="464" r:id="rId79"/>
    <p:sldId id="576" r:id="rId80"/>
    <p:sldId id="577" r:id="rId81"/>
    <p:sldId id="578" r:id="rId82"/>
    <p:sldId id="579" r:id="rId83"/>
    <p:sldId id="580" r:id="rId84"/>
    <p:sldId id="581" r:id="rId85"/>
    <p:sldId id="582" r:id="rId86"/>
    <p:sldId id="583" r:id="rId87"/>
    <p:sldId id="584" r:id="rId88"/>
    <p:sldId id="585" r:id="rId89"/>
    <p:sldId id="586" r:id="rId90"/>
    <p:sldId id="601" r:id="rId91"/>
    <p:sldId id="613" r:id="rId92"/>
    <p:sldId id="602" r:id="rId93"/>
    <p:sldId id="603" r:id="rId94"/>
    <p:sldId id="604" r:id="rId95"/>
    <p:sldId id="605" r:id="rId96"/>
    <p:sldId id="606" r:id="rId97"/>
    <p:sldId id="607" r:id="rId98"/>
    <p:sldId id="608" r:id="rId99"/>
    <p:sldId id="609" r:id="rId100"/>
    <p:sldId id="610" r:id="rId101"/>
    <p:sldId id="611" r:id="rId102"/>
    <p:sldId id="612" r:id="rId103"/>
    <p:sldId id="587" r:id="rId104"/>
    <p:sldId id="588" r:id="rId105"/>
    <p:sldId id="589" r:id="rId106"/>
    <p:sldId id="590" r:id="rId107"/>
    <p:sldId id="591" r:id="rId108"/>
    <p:sldId id="592" r:id="rId109"/>
    <p:sldId id="593" r:id="rId110"/>
    <p:sldId id="594" r:id="rId111"/>
    <p:sldId id="595" r:id="rId112"/>
    <p:sldId id="596" r:id="rId113"/>
    <p:sldId id="597" r:id="rId114"/>
    <p:sldId id="598" r:id="rId115"/>
    <p:sldId id="599" r:id="rId116"/>
    <p:sldId id="600" r:id="rId117"/>
    <p:sldId id="477" r:id="rId118"/>
    <p:sldId id="478" r:id="rId119"/>
    <p:sldId id="479" r:id="rId120"/>
    <p:sldId id="480" r:id="rId121"/>
    <p:sldId id="643" r:id="rId122"/>
    <p:sldId id="644" r:id="rId123"/>
    <p:sldId id="645" r:id="rId124"/>
    <p:sldId id="646" r:id="rId125"/>
    <p:sldId id="647" r:id="rId126"/>
    <p:sldId id="648" r:id="rId127"/>
    <p:sldId id="649" r:id="rId128"/>
    <p:sldId id="481" r:id="rId129"/>
    <p:sldId id="482" r:id="rId130"/>
    <p:sldId id="483" r:id="rId131"/>
    <p:sldId id="484" r:id="rId132"/>
    <p:sldId id="485" r:id="rId133"/>
    <p:sldId id="487" r:id="rId134"/>
    <p:sldId id="488" r:id="rId135"/>
    <p:sldId id="489" r:id="rId136"/>
    <p:sldId id="490" r:id="rId137"/>
    <p:sldId id="491" r:id="rId138"/>
    <p:sldId id="492" r:id="rId139"/>
    <p:sldId id="493" r:id="rId140"/>
    <p:sldId id="494" r:id="rId141"/>
    <p:sldId id="496" r:id="rId142"/>
    <p:sldId id="495" r:id="rId143"/>
    <p:sldId id="497" r:id="rId144"/>
    <p:sldId id="498" r:id="rId145"/>
    <p:sldId id="614" r:id="rId146"/>
    <p:sldId id="615" r:id="rId147"/>
    <p:sldId id="616" r:id="rId148"/>
    <p:sldId id="617" r:id="rId149"/>
    <p:sldId id="618" r:id="rId150"/>
    <p:sldId id="619" r:id="rId151"/>
    <p:sldId id="620" r:id="rId152"/>
    <p:sldId id="621" r:id="rId153"/>
    <p:sldId id="622" r:id="rId154"/>
    <p:sldId id="623" r:id="rId155"/>
    <p:sldId id="624" r:id="rId156"/>
    <p:sldId id="625" r:id="rId157"/>
    <p:sldId id="626" r:id="rId158"/>
    <p:sldId id="627" r:id="rId159"/>
    <p:sldId id="499" r:id="rId160"/>
    <p:sldId id="500" r:id="rId161"/>
    <p:sldId id="635" r:id="rId162"/>
    <p:sldId id="636" r:id="rId163"/>
    <p:sldId id="501" r:id="rId164"/>
    <p:sldId id="502" r:id="rId165"/>
    <p:sldId id="503" r:id="rId166"/>
    <p:sldId id="504" r:id="rId167"/>
    <p:sldId id="505" r:id="rId168"/>
    <p:sldId id="506" r:id="rId169"/>
    <p:sldId id="507" r:id="rId170"/>
    <p:sldId id="508" r:id="rId171"/>
    <p:sldId id="509" r:id="rId172"/>
    <p:sldId id="512" r:id="rId173"/>
    <p:sldId id="628" r:id="rId174"/>
    <p:sldId id="513" r:id="rId175"/>
    <p:sldId id="629" r:id="rId176"/>
    <p:sldId id="642" r:id="rId177"/>
    <p:sldId id="514" r:id="rId178"/>
    <p:sldId id="515" r:id="rId179"/>
    <p:sldId id="516" r:id="rId180"/>
    <p:sldId id="517" r:id="rId181"/>
    <p:sldId id="518" r:id="rId182"/>
    <p:sldId id="519" r:id="rId183"/>
    <p:sldId id="520" r:id="rId184"/>
    <p:sldId id="521" r:id="rId185"/>
    <p:sldId id="630" r:id="rId186"/>
    <p:sldId id="631" r:id="rId187"/>
    <p:sldId id="632" r:id="rId188"/>
    <p:sldId id="633" r:id="rId189"/>
    <p:sldId id="524" r:id="rId190"/>
    <p:sldId id="634" r:id="rId191"/>
    <p:sldId id="525" r:id="rId192"/>
    <p:sldId id="526" r:id="rId193"/>
    <p:sldId id="527" r:id="rId194"/>
    <p:sldId id="528" r:id="rId195"/>
    <p:sldId id="529" r:id="rId196"/>
    <p:sldId id="530" r:id="rId197"/>
    <p:sldId id="531" r:id="rId198"/>
    <p:sldId id="532" r:id="rId199"/>
    <p:sldId id="533" r:id="rId200"/>
    <p:sldId id="534" r:id="rId201"/>
    <p:sldId id="535" r:id="rId202"/>
    <p:sldId id="536" r:id="rId203"/>
    <p:sldId id="638" r:id="rId204"/>
    <p:sldId id="538" r:id="rId205"/>
    <p:sldId id="540" r:id="rId206"/>
    <p:sldId id="571" r:id="rId207"/>
    <p:sldId id="541" r:id="rId208"/>
    <p:sldId id="572" r:id="rId209"/>
    <p:sldId id="542" r:id="rId210"/>
    <p:sldId id="1722" r:id="rId211"/>
    <p:sldId id="1723" r:id="rId212"/>
    <p:sldId id="1724" r:id="rId213"/>
    <p:sldId id="1774" r:id="rId214"/>
    <p:sldId id="1775" r:id="rId215"/>
    <p:sldId id="543" r:id="rId216"/>
    <p:sldId id="544" r:id="rId217"/>
    <p:sldId id="640" r:id="rId218"/>
    <p:sldId id="545" r:id="rId219"/>
    <p:sldId id="546" r:id="rId220"/>
    <p:sldId id="641" r:id="rId221"/>
    <p:sldId id="548" r:id="rId222"/>
    <p:sldId id="549" r:id="rId223"/>
    <p:sldId id="639" r:id="rId224"/>
    <p:sldId id="550" r:id="rId225"/>
    <p:sldId id="551" r:id="rId226"/>
    <p:sldId id="552" r:id="rId227"/>
    <p:sldId id="553" r:id="rId228"/>
    <p:sldId id="554" r:id="rId229"/>
    <p:sldId id="1745" r:id="rId230"/>
    <p:sldId id="1791" r:id="rId231"/>
    <p:sldId id="1836" r:id="rId232"/>
    <p:sldId id="555" r:id="rId233"/>
    <p:sldId id="460" r:id="rId234"/>
    <p:sldId id="557" r:id="rId2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96"/>
    <p:restoredTop sz="94545"/>
  </p:normalViewPr>
  <p:slideViewPr>
    <p:cSldViewPr snapToGrid="0" snapToObjects="1">
      <p:cViewPr varScale="1">
        <p:scale>
          <a:sx n="120" d="100"/>
          <a:sy n="120" d="100"/>
        </p:scale>
        <p:origin x="200" y="336"/>
      </p:cViewPr>
      <p:guideLst/>
    </p:cSldViewPr>
  </p:slideViewPr>
  <p:notesTextViewPr>
    <p:cViewPr>
      <p:scale>
        <a:sx n="1" d="1"/>
        <a:sy n="1" d="1"/>
      </p:scale>
      <p:origin x="0" y="0"/>
    </p:cViewPr>
  </p:notesTextViewPr>
  <p:sorterViewPr>
    <p:cViewPr>
      <p:scale>
        <a:sx n="113" d="100"/>
        <a:sy n="11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C731A-E69E-6C4B-8A97-F29524D7E10F}" type="datetimeFigureOut">
              <a:rPr lang="en-US" smtClean="0"/>
              <a:t>10/16/23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33CBD-6876-574D-9E48-BE7752AF8E0C}" type="slidenum">
              <a:rPr lang="en-US" smtClean="0"/>
              <a:t>‹#›</a:t>
            </a:fld>
            <a:endParaRPr lang="en-US" dirty="0"/>
          </a:p>
        </p:txBody>
      </p:sp>
    </p:spTree>
    <p:extLst>
      <p:ext uri="{BB962C8B-B14F-4D97-AF65-F5344CB8AC3E}">
        <p14:creationId xmlns:p14="http://schemas.microsoft.com/office/powerpoint/2010/main" val="50355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A613879-E015-C34F-9032-BBAF711BDA80}" type="slidenum">
              <a:rPr lang="en-GB" altLang="en-US"/>
              <a:pPr/>
              <a:t>2</a:t>
            </a:fld>
            <a:endParaRPr lang="en-GB" altLang="en-US"/>
          </a:p>
        </p:txBody>
      </p:sp>
      <p:sp>
        <p:nvSpPr>
          <p:cNvPr id="2560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98192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F9FFB3-97BE-B14C-98F7-293F62B0479E}" type="slidenum">
              <a:rPr lang="en-US" smtClean="0"/>
              <a:pPr>
                <a:defRPr/>
              </a:pPr>
              <a:t>29</a:t>
            </a:fld>
            <a:endParaRPr lang="en-US"/>
          </a:p>
        </p:txBody>
      </p:sp>
    </p:spTree>
    <p:extLst>
      <p:ext uri="{BB962C8B-B14F-4D97-AF65-F5344CB8AC3E}">
        <p14:creationId xmlns:p14="http://schemas.microsoft.com/office/powerpoint/2010/main" val="32086869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storm here!</a:t>
            </a:r>
          </a:p>
        </p:txBody>
      </p:sp>
      <p:sp>
        <p:nvSpPr>
          <p:cNvPr id="4" name="Slide Number Placeholder 3"/>
          <p:cNvSpPr>
            <a:spLocks noGrp="1"/>
          </p:cNvSpPr>
          <p:nvPr>
            <p:ph type="sldNum" sz="quarter" idx="10"/>
          </p:nvPr>
        </p:nvSpPr>
        <p:spPr/>
        <p:txBody>
          <a:bodyPr/>
          <a:lstStyle/>
          <a:p>
            <a:fld id="{FC633CBD-6876-574D-9E48-BE7752AF8E0C}" type="slidenum">
              <a:rPr lang="en-US" smtClean="0"/>
              <a:t>204</a:t>
            </a:fld>
            <a:endParaRPr lang="en-US" dirty="0"/>
          </a:p>
        </p:txBody>
      </p:sp>
    </p:spTree>
    <p:extLst>
      <p:ext uri="{BB962C8B-B14F-4D97-AF65-F5344CB8AC3E}">
        <p14:creationId xmlns:p14="http://schemas.microsoft.com/office/powerpoint/2010/main" val="14544077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Memory utilization. Reading doesn’t utilize memory, only writing does</a:t>
            </a:r>
          </a:p>
          <a:p>
            <a:endParaRPr lang="en-US" dirty="0"/>
          </a:p>
          <a:p>
            <a:r>
              <a:rPr lang="en-US" dirty="0"/>
              <a:t>We trained</a:t>
            </a:r>
          </a:p>
          <a:p>
            <a:r>
              <a:rPr lang="en-US" dirty="0"/>
              <a:t>the DNC on a copy problem, in which a series of 10 random sequences was presented as input. After each input sequence was presented, it was recreated as output. Once the output was generated, that input sequence was not needed again and could be erased from memory. We used a DNC with a </a:t>
            </a:r>
            <a:r>
              <a:rPr lang="en-US" dirty="0" err="1"/>
              <a:t>feedforward</a:t>
            </a:r>
            <a:r>
              <a:rPr lang="en-US" dirty="0"/>
              <a:t> controller and a memory of 10 locations—insufficient to store all 50 input vectors with no overwriting. The goal was to test</a:t>
            </a:r>
            <a:r>
              <a:rPr lang="en-US" baseline="0" dirty="0"/>
              <a:t> whether the memory allocation system would be used to free and re-use locations as needed. As shown by the read and write weightings, the same locations are repeatedly used. The free gate is active during the read phases, meaning that locations are </a:t>
            </a:r>
            <a:r>
              <a:rPr lang="en-US" baseline="0" dirty="0" err="1"/>
              <a:t>deallocated</a:t>
            </a:r>
            <a:r>
              <a:rPr lang="en-US" baseline="0" dirty="0"/>
              <a:t> immediately after they are read from. The allocation gate is active during the write phases, allowing the </a:t>
            </a:r>
            <a:r>
              <a:rPr lang="en-US" baseline="0" dirty="0" err="1"/>
              <a:t>deallocated</a:t>
            </a:r>
            <a:r>
              <a:rPr lang="en-US" baseline="0" dirty="0"/>
              <a:t> locations to be re-used.</a:t>
            </a:r>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216</a:t>
            </a:fld>
            <a:endParaRPr lang="en-US" dirty="0"/>
          </a:p>
        </p:txBody>
      </p:sp>
    </p:spTree>
    <p:extLst>
      <p:ext uri="{BB962C8B-B14F-4D97-AF65-F5344CB8AC3E}">
        <p14:creationId xmlns:p14="http://schemas.microsoft.com/office/powerpoint/2010/main" val="12269029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Memory utilization. Reading doesn’t utilize memory, only writing does</a:t>
            </a:r>
          </a:p>
          <a:p>
            <a:endParaRPr lang="en-US" dirty="0"/>
          </a:p>
          <a:p>
            <a:r>
              <a:rPr lang="en-US" dirty="0"/>
              <a:t>We trained</a:t>
            </a:r>
            <a:r>
              <a:rPr lang="en-US" baseline="0" dirty="0"/>
              <a:t> </a:t>
            </a:r>
            <a:r>
              <a:rPr lang="en-US" dirty="0"/>
              <a:t>the DNC on a copy problem, in which a series of 10 random sequences was presented as input. After each input sequence was presented, it was recreated as output. Once the output was generated, that input sequence was not needed again and could be erased from memory. We used a DNC with a </a:t>
            </a:r>
            <a:r>
              <a:rPr lang="en-US" dirty="0" err="1"/>
              <a:t>feedforward</a:t>
            </a:r>
            <a:r>
              <a:rPr lang="en-US" dirty="0"/>
              <a:t> controller and a memory of 10 locations—insufficient to store all 50 input vectors with no overwriting. The goal was to test</a:t>
            </a:r>
            <a:r>
              <a:rPr lang="en-US" baseline="0" dirty="0"/>
              <a:t> whether the memory allocation system would be used to free and re-use locations as needed. As shown by the read and write weightings, the same locations are repeatedly used. The free gate is active during the read phases, meaning that locations are </a:t>
            </a:r>
            <a:r>
              <a:rPr lang="en-US" baseline="0" dirty="0" err="1"/>
              <a:t>deallocated</a:t>
            </a:r>
            <a:r>
              <a:rPr lang="en-US" baseline="0" dirty="0"/>
              <a:t> immediately after they are read from. The allocation gate is active during the write phases, allowing the </a:t>
            </a:r>
            <a:r>
              <a:rPr lang="en-US" baseline="0" dirty="0" err="1"/>
              <a:t>deallocated</a:t>
            </a:r>
            <a:r>
              <a:rPr lang="en-US" baseline="0" dirty="0"/>
              <a:t> locations to be re-used.</a:t>
            </a:r>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218</a:t>
            </a:fld>
            <a:endParaRPr lang="en-US" dirty="0"/>
          </a:p>
        </p:txBody>
      </p:sp>
    </p:spTree>
    <p:extLst>
      <p:ext uri="{BB962C8B-B14F-4D97-AF65-F5344CB8AC3E}">
        <p14:creationId xmlns:p14="http://schemas.microsoft.com/office/powerpoint/2010/main" val="20800068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p>
            <a:r>
              <a:rPr lang="en-US"/>
              <a:t>Cpt S 317: Spring 2009</a:t>
            </a:r>
          </a:p>
        </p:txBody>
      </p:sp>
      <p:sp>
        <p:nvSpPr>
          <p:cNvPr id="44035" name="Rectangle 6"/>
          <p:cNvSpPr>
            <a:spLocks noGrp="1" noChangeArrowheads="1"/>
          </p:cNvSpPr>
          <p:nvPr>
            <p:ph type="ftr" sz="quarter" idx="4"/>
          </p:nvPr>
        </p:nvSpPr>
        <p:spPr>
          <a:noFill/>
        </p:spPr>
        <p:txBody>
          <a:bodyPr/>
          <a:lstStyle/>
          <a:p>
            <a:r>
              <a:rPr lang="en-US"/>
              <a:t>School of EECS, WSU</a:t>
            </a:r>
          </a:p>
        </p:txBody>
      </p:sp>
      <p:sp>
        <p:nvSpPr>
          <p:cNvPr id="44036" name="Rectangle 7"/>
          <p:cNvSpPr>
            <a:spLocks noGrp="1" noChangeArrowheads="1"/>
          </p:cNvSpPr>
          <p:nvPr>
            <p:ph type="sldNum" sz="quarter" idx="5"/>
          </p:nvPr>
        </p:nvSpPr>
        <p:spPr>
          <a:noFill/>
        </p:spPr>
        <p:txBody>
          <a:bodyPr/>
          <a:lstStyle/>
          <a:p>
            <a:fld id="{A71F625B-76AC-47D7-BF9C-D67FC3FFD6C7}" type="slidenum">
              <a:rPr lang="en-US" smtClean="0"/>
              <a:pPr/>
              <a:t>229</a:t>
            </a:fld>
            <a:endParaRPr lang="en-US"/>
          </a:p>
        </p:txBody>
      </p:sp>
      <p:sp>
        <p:nvSpPr>
          <p:cNvPr id="44037" name="Rectangle 2"/>
          <p:cNvSpPr>
            <a:spLocks noGrp="1" noRot="1" noChangeAspect="1" noChangeArrowheads="1" noTextEdit="1"/>
          </p:cNvSpPr>
          <p:nvPr>
            <p:ph type="sldImg"/>
          </p:nvPr>
        </p:nvSpPr>
        <p:spPr>
          <a:ln/>
        </p:spPr>
      </p:sp>
      <p:sp>
        <p:nvSpPr>
          <p:cNvPr id="44038" name="Rectangle 3"/>
          <p:cNvSpPr>
            <a:spLocks noGrp="1" noChangeArrowheads="1"/>
          </p:cNvSpPr>
          <p:nvPr>
            <p:ph type="body" idx="1"/>
          </p:nvPr>
        </p:nvSpPr>
        <p:spPr>
          <a:noFill/>
          <a:ln/>
        </p:spPr>
        <p:txBody>
          <a:bodyPr/>
          <a:lstStyle/>
          <a:p>
            <a:pPr eaLnBrk="1" hangingPunct="1"/>
            <a:r>
              <a:rPr lang="en-US" dirty="0"/>
              <a:t>When you add Memory, you can have better capabilities and can learn complex languages</a:t>
            </a:r>
          </a:p>
        </p:txBody>
      </p:sp>
    </p:spTree>
    <p:extLst>
      <p:ext uri="{BB962C8B-B14F-4D97-AF65-F5344CB8AC3E}">
        <p14:creationId xmlns:p14="http://schemas.microsoft.com/office/powerpoint/2010/main" val="6843658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p>
            <a:r>
              <a:rPr lang="en-US"/>
              <a:t>Cpt S 317: Spring 2009</a:t>
            </a:r>
          </a:p>
        </p:txBody>
      </p:sp>
      <p:sp>
        <p:nvSpPr>
          <p:cNvPr id="44035" name="Rectangle 6"/>
          <p:cNvSpPr>
            <a:spLocks noGrp="1" noChangeArrowheads="1"/>
          </p:cNvSpPr>
          <p:nvPr>
            <p:ph type="ftr" sz="quarter" idx="4"/>
          </p:nvPr>
        </p:nvSpPr>
        <p:spPr>
          <a:noFill/>
        </p:spPr>
        <p:txBody>
          <a:bodyPr/>
          <a:lstStyle/>
          <a:p>
            <a:r>
              <a:rPr lang="en-US"/>
              <a:t>School of EECS, WSU</a:t>
            </a:r>
          </a:p>
        </p:txBody>
      </p:sp>
      <p:sp>
        <p:nvSpPr>
          <p:cNvPr id="44036" name="Rectangle 7"/>
          <p:cNvSpPr>
            <a:spLocks noGrp="1" noChangeArrowheads="1"/>
          </p:cNvSpPr>
          <p:nvPr>
            <p:ph type="sldNum" sz="quarter" idx="5"/>
          </p:nvPr>
        </p:nvSpPr>
        <p:spPr>
          <a:noFill/>
        </p:spPr>
        <p:txBody>
          <a:bodyPr/>
          <a:lstStyle/>
          <a:p>
            <a:fld id="{A71F625B-76AC-47D7-BF9C-D67FC3FFD6C7}" type="slidenum">
              <a:rPr lang="en-US" smtClean="0"/>
              <a:pPr/>
              <a:t>230</a:t>
            </a:fld>
            <a:endParaRPr lang="en-US"/>
          </a:p>
        </p:txBody>
      </p:sp>
      <p:sp>
        <p:nvSpPr>
          <p:cNvPr id="44037" name="Rectangle 2"/>
          <p:cNvSpPr>
            <a:spLocks noGrp="1" noRot="1" noChangeAspect="1" noChangeArrowheads="1" noTextEdit="1"/>
          </p:cNvSpPr>
          <p:nvPr>
            <p:ph type="sldImg"/>
          </p:nvPr>
        </p:nvSpPr>
        <p:spPr>
          <a:ln/>
        </p:spPr>
      </p:sp>
      <p:sp>
        <p:nvSpPr>
          <p:cNvPr id="4403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50523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a:noFill/>
        </p:spPr>
        <p:txBody>
          <a:bodyPr/>
          <a:lstStyle/>
          <a:p>
            <a:r>
              <a:rPr lang="en-US"/>
              <a:t>Cpt S 317: Spring 2009</a:t>
            </a:r>
          </a:p>
        </p:txBody>
      </p:sp>
      <p:sp>
        <p:nvSpPr>
          <p:cNvPr id="44035" name="Rectangle 6"/>
          <p:cNvSpPr>
            <a:spLocks noGrp="1" noChangeArrowheads="1"/>
          </p:cNvSpPr>
          <p:nvPr>
            <p:ph type="ftr" sz="quarter" idx="4"/>
          </p:nvPr>
        </p:nvSpPr>
        <p:spPr>
          <a:noFill/>
        </p:spPr>
        <p:txBody>
          <a:bodyPr/>
          <a:lstStyle/>
          <a:p>
            <a:r>
              <a:rPr lang="en-US"/>
              <a:t>School of EECS, WSU</a:t>
            </a:r>
          </a:p>
        </p:txBody>
      </p:sp>
      <p:sp>
        <p:nvSpPr>
          <p:cNvPr id="44036" name="Rectangle 7"/>
          <p:cNvSpPr>
            <a:spLocks noGrp="1" noChangeArrowheads="1"/>
          </p:cNvSpPr>
          <p:nvPr>
            <p:ph type="sldNum" sz="quarter" idx="5"/>
          </p:nvPr>
        </p:nvSpPr>
        <p:spPr>
          <a:noFill/>
        </p:spPr>
        <p:txBody>
          <a:bodyPr/>
          <a:lstStyle/>
          <a:p>
            <a:fld id="{A71F625B-76AC-47D7-BF9C-D67FC3FFD6C7}" type="slidenum">
              <a:rPr lang="en-US" smtClean="0"/>
              <a:pPr/>
              <a:t>231</a:t>
            </a:fld>
            <a:endParaRPr lang="en-US"/>
          </a:p>
        </p:txBody>
      </p:sp>
      <p:sp>
        <p:nvSpPr>
          <p:cNvPr id="44037" name="Rectangle 2"/>
          <p:cNvSpPr>
            <a:spLocks noGrp="1" noRot="1" noChangeAspect="1" noChangeArrowheads="1" noTextEdit="1"/>
          </p:cNvSpPr>
          <p:nvPr>
            <p:ph type="sldImg"/>
          </p:nvPr>
        </p:nvSpPr>
        <p:spPr>
          <a:ln/>
        </p:spPr>
      </p:sp>
      <p:sp>
        <p:nvSpPr>
          <p:cNvPr id="4403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254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1AB859-FFA8-444E-B797-D4D687BFF846}"/>
              </a:ext>
            </a:extLst>
          </p:cNvPr>
          <p:cNvSpPr>
            <a:spLocks noGrp="1" noChangeArrowheads="1"/>
          </p:cNvSpPr>
          <p:nvPr>
            <p:ph type="hdr" sz="quarter"/>
          </p:nvPr>
        </p:nvSpPr>
        <p:spPr>
          <a:ln/>
        </p:spPr>
        <p:txBody>
          <a:bodyPr/>
          <a:lstStyle/>
          <a:p>
            <a:r>
              <a:rPr lang="en-GB" altLang="en-US"/>
              <a:t>CSC 473 Automata, Grammars &amp; Languages</a:t>
            </a:r>
          </a:p>
        </p:txBody>
      </p:sp>
      <p:sp>
        <p:nvSpPr>
          <p:cNvPr id="5" name="Rectangle 3">
            <a:extLst>
              <a:ext uri="{FF2B5EF4-FFF2-40B4-BE49-F238E27FC236}">
                <a16:creationId xmlns:a16="http://schemas.microsoft.com/office/drawing/2014/main" id="{89ABC0B2-52FF-2649-9542-8F140840F11D}"/>
              </a:ext>
            </a:extLst>
          </p:cNvPr>
          <p:cNvSpPr>
            <a:spLocks noGrp="1" noChangeArrowheads="1"/>
          </p:cNvSpPr>
          <p:nvPr>
            <p:ph type="dt" idx="1"/>
          </p:nvPr>
        </p:nvSpPr>
        <p:spPr>
          <a:ln/>
        </p:spPr>
        <p:txBody>
          <a:bodyPr/>
          <a:lstStyle/>
          <a:p>
            <a:fld id="{528C2BD8-3AA2-D940-9329-FBB8892CE147}" type="datetime1">
              <a:rPr lang="en-US" altLang="en-US"/>
              <a:pPr/>
              <a:t>10/16/23</a:t>
            </a:fld>
            <a:endParaRPr lang="en-GB" altLang="en-US"/>
          </a:p>
        </p:txBody>
      </p:sp>
      <p:sp>
        <p:nvSpPr>
          <p:cNvPr id="6" name="Rectangle 7">
            <a:extLst>
              <a:ext uri="{FF2B5EF4-FFF2-40B4-BE49-F238E27FC236}">
                <a16:creationId xmlns:a16="http://schemas.microsoft.com/office/drawing/2014/main" id="{8154FE3F-5944-754D-AB6B-57F9F2C5479B}"/>
              </a:ext>
            </a:extLst>
          </p:cNvPr>
          <p:cNvSpPr>
            <a:spLocks noGrp="1" noChangeArrowheads="1"/>
          </p:cNvSpPr>
          <p:nvPr>
            <p:ph type="sldNum" sz="quarter" idx="5"/>
          </p:nvPr>
        </p:nvSpPr>
        <p:spPr>
          <a:ln/>
        </p:spPr>
        <p:txBody>
          <a:bodyPr/>
          <a:lstStyle/>
          <a:p>
            <a:fld id="{B3C906C8-7141-7141-B4C1-94F64FC23802}" type="slidenum">
              <a:rPr lang="en-GB" altLang="en-US"/>
              <a:pPr/>
              <a:t>8</a:t>
            </a:fld>
            <a:endParaRPr lang="en-GB" altLang="en-US"/>
          </a:p>
        </p:txBody>
      </p:sp>
      <p:sp>
        <p:nvSpPr>
          <p:cNvPr id="544770" name="Rectangle 2">
            <a:extLst>
              <a:ext uri="{FF2B5EF4-FFF2-40B4-BE49-F238E27FC236}">
                <a16:creationId xmlns:a16="http://schemas.microsoft.com/office/drawing/2014/main" id="{A4B045E8-8A4B-B744-9CD4-FF2532DBFA0A}"/>
              </a:ext>
            </a:extLst>
          </p:cNvPr>
          <p:cNvSpPr>
            <a:spLocks noGrp="1" noRot="1" noChangeAspect="1" noChangeArrowheads="1" noTextEdit="1"/>
          </p:cNvSpPr>
          <p:nvPr>
            <p:ph type="sldImg"/>
          </p:nvPr>
        </p:nvSpPr>
        <p:spPr>
          <a:ln/>
        </p:spPr>
      </p:sp>
      <p:sp>
        <p:nvSpPr>
          <p:cNvPr id="544771" name="Rectangle 3">
            <a:extLst>
              <a:ext uri="{FF2B5EF4-FFF2-40B4-BE49-F238E27FC236}">
                <a16:creationId xmlns:a16="http://schemas.microsoft.com/office/drawing/2014/main" id="{95151D2C-E5DB-F846-B509-70BC986A0C8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9116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8E51027-FFC6-704D-8F3F-CC25BD48E224}" type="slidenum">
              <a:rPr lang="en-US"/>
              <a:pPr/>
              <a:t>14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622192f42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622192f42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22192f42f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22192f4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22192f42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22192f42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90</a:t>
            </a:fld>
            <a:endParaRPr lang="en-US" dirty="0"/>
          </a:p>
        </p:txBody>
      </p:sp>
    </p:spTree>
    <p:extLst>
      <p:ext uri="{BB962C8B-B14F-4D97-AF65-F5344CB8AC3E}">
        <p14:creationId xmlns:p14="http://schemas.microsoft.com/office/powerpoint/2010/main" val="877669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91</a:t>
            </a:fld>
            <a:endParaRPr lang="en-US" dirty="0"/>
          </a:p>
        </p:txBody>
      </p:sp>
    </p:spTree>
    <p:extLst>
      <p:ext uri="{BB962C8B-B14F-4D97-AF65-F5344CB8AC3E}">
        <p14:creationId xmlns:p14="http://schemas.microsoft.com/office/powerpoint/2010/main" val="2006750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92</a:t>
            </a:fld>
            <a:endParaRPr lang="en-US" dirty="0"/>
          </a:p>
        </p:txBody>
      </p:sp>
    </p:spTree>
    <p:extLst>
      <p:ext uri="{BB962C8B-B14F-4D97-AF65-F5344CB8AC3E}">
        <p14:creationId xmlns:p14="http://schemas.microsoft.com/office/powerpoint/2010/main" val="1752083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93</a:t>
            </a:fld>
            <a:endParaRPr lang="en-US" dirty="0"/>
          </a:p>
        </p:txBody>
      </p:sp>
    </p:spTree>
    <p:extLst>
      <p:ext uri="{BB962C8B-B14F-4D97-AF65-F5344CB8AC3E}">
        <p14:creationId xmlns:p14="http://schemas.microsoft.com/office/powerpoint/2010/main" val="1305631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94</a:t>
            </a:fld>
            <a:endParaRPr lang="en-US" dirty="0"/>
          </a:p>
        </p:txBody>
      </p:sp>
    </p:spTree>
    <p:extLst>
      <p:ext uri="{BB962C8B-B14F-4D97-AF65-F5344CB8AC3E}">
        <p14:creationId xmlns:p14="http://schemas.microsoft.com/office/powerpoint/2010/main" val="2010708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95</a:t>
            </a:fld>
            <a:endParaRPr lang="en-US" dirty="0"/>
          </a:p>
        </p:txBody>
      </p:sp>
    </p:spTree>
    <p:extLst>
      <p:ext uri="{BB962C8B-B14F-4D97-AF65-F5344CB8AC3E}">
        <p14:creationId xmlns:p14="http://schemas.microsoft.com/office/powerpoint/2010/main" val="8834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8E51027-FFC6-704D-8F3F-CC25BD48E224}" type="slidenum">
              <a:rPr lang="en-US"/>
              <a:pPr/>
              <a:t>23</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65687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96</a:t>
            </a:fld>
            <a:endParaRPr lang="en-US" dirty="0"/>
          </a:p>
        </p:txBody>
      </p:sp>
    </p:spTree>
    <p:extLst>
      <p:ext uri="{BB962C8B-B14F-4D97-AF65-F5344CB8AC3E}">
        <p14:creationId xmlns:p14="http://schemas.microsoft.com/office/powerpoint/2010/main" val="1623622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120</a:t>
            </a:fld>
            <a:endParaRPr lang="en-US" dirty="0"/>
          </a:p>
        </p:txBody>
      </p:sp>
    </p:spTree>
    <p:extLst>
      <p:ext uri="{BB962C8B-B14F-4D97-AF65-F5344CB8AC3E}">
        <p14:creationId xmlns:p14="http://schemas.microsoft.com/office/powerpoint/2010/main" val="1919315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model consists from two parts</a:t>
            </a:r>
          </a:p>
          <a:p>
            <a:r>
              <a:rPr lang="en-US" baseline="0" dirty="0"/>
              <a:t>…</a:t>
            </a:r>
          </a:p>
          <a:p>
            <a:r>
              <a:rPr lang="en-US" baseline="0" dirty="0"/>
              <a:t>Let take a closer look at memory module</a:t>
            </a:r>
          </a:p>
        </p:txBody>
      </p:sp>
      <p:sp>
        <p:nvSpPr>
          <p:cNvPr id="4" name="Slide Number Placeholder 3"/>
          <p:cNvSpPr>
            <a:spLocks noGrp="1"/>
          </p:cNvSpPr>
          <p:nvPr>
            <p:ph type="sldNum" sz="quarter" idx="10"/>
          </p:nvPr>
        </p:nvSpPr>
        <p:spPr/>
        <p:txBody>
          <a:bodyPr/>
          <a:lstStyle/>
          <a:p>
            <a:fld id="{21942C66-01D2-B74B-9B2F-3704732910DA}" type="slidenum">
              <a:rPr lang="en-US" smtClean="0"/>
              <a:t>121</a:t>
            </a:fld>
            <a:endParaRPr lang="en-US"/>
          </a:p>
        </p:txBody>
      </p:sp>
    </p:spTree>
    <p:extLst>
      <p:ext uri="{BB962C8B-B14F-4D97-AF65-F5344CB8AC3E}">
        <p14:creationId xmlns:p14="http://schemas.microsoft.com/office/powerpoint/2010/main" val="2027026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closer</a:t>
            </a:r>
            <a:r>
              <a:rPr lang="en-US" baseline="0" dirty="0"/>
              <a:t> look at memory module</a:t>
            </a:r>
            <a:endParaRPr lang="en-US" dirty="0"/>
          </a:p>
          <a:p>
            <a:r>
              <a:rPr lang="en-US" dirty="0"/>
              <a:t>…</a:t>
            </a:r>
          </a:p>
        </p:txBody>
      </p:sp>
      <p:sp>
        <p:nvSpPr>
          <p:cNvPr id="4" name="Slide Number Placeholder 3"/>
          <p:cNvSpPr>
            <a:spLocks noGrp="1"/>
          </p:cNvSpPr>
          <p:nvPr>
            <p:ph type="sldNum" sz="quarter" idx="10"/>
          </p:nvPr>
        </p:nvSpPr>
        <p:spPr/>
        <p:txBody>
          <a:bodyPr/>
          <a:lstStyle/>
          <a:p>
            <a:fld id="{21942C66-01D2-B74B-9B2F-3704732910DA}" type="slidenum">
              <a:rPr lang="en-US" smtClean="0"/>
              <a:t>122</a:t>
            </a:fld>
            <a:endParaRPr lang="en-US"/>
          </a:p>
        </p:txBody>
      </p:sp>
    </p:spTree>
    <p:extLst>
      <p:ext uri="{BB962C8B-B14F-4D97-AF65-F5344CB8AC3E}">
        <p14:creationId xmlns:p14="http://schemas.microsoft.com/office/powerpoint/2010/main" val="1859669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are applying our model to QA task</a:t>
            </a:r>
          </a:p>
          <a:p>
            <a:r>
              <a:rPr lang="en-US" baseline="0" dirty="0"/>
              <a:t>But note that it can be used in other tasks such as </a:t>
            </a:r>
            <a:r>
              <a:rPr lang="en-US" baseline="0" dirty="0" err="1"/>
              <a:t>lang</a:t>
            </a:r>
            <a:r>
              <a:rPr lang="en-US" baseline="0" dirty="0"/>
              <a:t> model</a:t>
            </a:r>
          </a:p>
          <a:p>
            <a:endParaRPr lang="en-US" dirty="0"/>
          </a:p>
        </p:txBody>
      </p:sp>
      <p:sp>
        <p:nvSpPr>
          <p:cNvPr id="4" name="Slide Number Placeholder 3"/>
          <p:cNvSpPr>
            <a:spLocks noGrp="1"/>
          </p:cNvSpPr>
          <p:nvPr>
            <p:ph type="sldNum" sz="quarter" idx="10"/>
          </p:nvPr>
        </p:nvSpPr>
        <p:spPr/>
        <p:txBody>
          <a:bodyPr/>
          <a:lstStyle/>
          <a:p>
            <a:fld id="{21942C66-01D2-B74B-9B2F-3704732910DA}" type="slidenum">
              <a:rPr lang="en-US" smtClean="0"/>
              <a:t>123</a:t>
            </a:fld>
            <a:endParaRPr lang="en-US"/>
          </a:p>
        </p:txBody>
      </p:sp>
    </p:spTree>
    <p:extLst>
      <p:ext uri="{BB962C8B-B14F-4D97-AF65-F5344CB8AC3E}">
        <p14:creationId xmlns:p14="http://schemas.microsoft.com/office/powerpoint/2010/main" val="1886116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far I haven’t told you about how we put things in memory</a:t>
            </a:r>
            <a:endParaRPr lang="en-US" dirty="0"/>
          </a:p>
          <a:p>
            <a:r>
              <a:rPr lang="en-US" dirty="0"/>
              <a:t>Memory vectors</a:t>
            </a:r>
            <a:r>
              <a:rPr lang="en-US" baseline="0" dirty="0"/>
              <a:t> can take many forms </a:t>
            </a:r>
          </a:p>
          <a:p>
            <a:r>
              <a:rPr lang="en-US" baseline="0" dirty="0"/>
              <a:t>But let me give you one example when inputs are ..</a:t>
            </a:r>
          </a:p>
          <a:p>
            <a:r>
              <a:rPr lang="en-US" dirty="0"/>
              <a:t>…</a:t>
            </a:r>
          </a:p>
          <a:p>
            <a:r>
              <a:rPr lang="en-US" dirty="0"/>
              <a:t>Sometimes data might</a:t>
            </a:r>
            <a:r>
              <a:rPr lang="en-US" baseline="0" dirty="0"/>
              <a:t> have a structure</a:t>
            </a:r>
          </a:p>
          <a:p>
            <a:r>
              <a:rPr lang="en-US" baseline="0" dirty="0"/>
              <a:t>Then you have to include them in memory vectors</a:t>
            </a:r>
          </a:p>
          <a:p>
            <a:endParaRPr lang="en-US" dirty="0"/>
          </a:p>
          <a:p>
            <a:r>
              <a:rPr lang="en-US" dirty="0"/>
              <a:t>Time</a:t>
            </a:r>
            <a:r>
              <a:rPr lang="en-US" baseline="0" dirty="0"/>
              <a:t> stamp … corresponding embedding vector</a:t>
            </a:r>
            <a:endParaRPr lang="en-US" dirty="0"/>
          </a:p>
        </p:txBody>
      </p:sp>
      <p:sp>
        <p:nvSpPr>
          <p:cNvPr id="4" name="Slide Number Placeholder 3"/>
          <p:cNvSpPr>
            <a:spLocks noGrp="1"/>
          </p:cNvSpPr>
          <p:nvPr>
            <p:ph type="sldNum" sz="quarter" idx="10"/>
          </p:nvPr>
        </p:nvSpPr>
        <p:spPr/>
        <p:txBody>
          <a:bodyPr/>
          <a:lstStyle/>
          <a:p>
            <a:fld id="{21942C66-01D2-B74B-9B2F-3704732910DA}" type="slidenum">
              <a:rPr lang="en-US" smtClean="0"/>
              <a:t>124</a:t>
            </a:fld>
            <a:endParaRPr lang="en-US"/>
          </a:p>
        </p:txBody>
      </p:sp>
    </p:spTree>
    <p:extLst>
      <p:ext uri="{BB962C8B-B14F-4D97-AF65-F5344CB8AC3E}">
        <p14:creationId xmlns:p14="http://schemas.microsoft.com/office/powerpoint/2010/main" val="1413630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128</a:t>
            </a:fld>
            <a:endParaRPr lang="en-US" dirty="0"/>
          </a:p>
        </p:txBody>
      </p:sp>
    </p:spTree>
    <p:extLst>
      <p:ext uri="{BB962C8B-B14F-4D97-AF65-F5344CB8AC3E}">
        <p14:creationId xmlns:p14="http://schemas.microsoft.com/office/powerpoint/2010/main" val="495076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129</a:t>
            </a:fld>
            <a:endParaRPr lang="en-US" dirty="0"/>
          </a:p>
        </p:txBody>
      </p:sp>
    </p:spTree>
    <p:extLst>
      <p:ext uri="{BB962C8B-B14F-4D97-AF65-F5344CB8AC3E}">
        <p14:creationId xmlns:p14="http://schemas.microsoft.com/office/powerpoint/2010/main" val="401473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130</a:t>
            </a:fld>
            <a:endParaRPr lang="en-US" dirty="0"/>
          </a:p>
        </p:txBody>
      </p:sp>
    </p:spTree>
    <p:extLst>
      <p:ext uri="{BB962C8B-B14F-4D97-AF65-F5344CB8AC3E}">
        <p14:creationId xmlns:p14="http://schemas.microsoft.com/office/powerpoint/2010/main" val="533044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131</a:t>
            </a:fld>
            <a:endParaRPr lang="en-US" dirty="0"/>
          </a:p>
        </p:txBody>
      </p:sp>
    </p:spTree>
    <p:extLst>
      <p:ext uri="{BB962C8B-B14F-4D97-AF65-F5344CB8AC3E}">
        <p14:creationId xmlns:p14="http://schemas.microsoft.com/office/powerpoint/2010/main" val="56789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8E51027-FFC6-704D-8F3F-CC25BD48E224}" type="slidenum">
              <a:rPr lang="en-US"/>
              <a:pPr/>
              <a:t>24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132</a:t>
            </a:fld>
            <a:endParaRPr lang="en-US" dirty="0"/>
          </a:p>
        </p:txBody>
      </p:sp>
    </p:spTree>
    <p:extLst>
      <p:ext uri="{BB962C8B-B14F-4D97-AF65-F5344CB8AC3E}">
        <p14:creationId xmlns:p14="http://schemas.microsoft.com/office/powerpoint/2010/main" val="89590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133</a:t>
            </a:fld>
            <a:endParaRPr lang="en-US" dirty="0"/>
          </a:p>
        </p:txBody>
      </p:sp>
    </p:spTree>
    <p:extLst>
      <p:ext uri="{BB962C8B-B14F-4D97-AF65-F5344CB8AC3E}">
        <p14:creationId xmlns:p14="http://schemas.microsoft.com/office/powerpoint/2010/main" val="52482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134</a:t>
            </a:fld>
            <a:endParaRPr lang="en-US" dirty="0"/>
          </a:p>
        </p:txBody>
      </p:sp>
    </p:spTree>
    <p:extLst>
      <p:ext uri="{BB962C8B-B14F-4D97-AF65-F5344CB8AC3E}">
        <p14:creationId xmlns:p14="http://schemas.microsoft.com/office/powerpoint/2010/main" val="682135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135</a:t>
            </a:fld>
            <a:endParaRPr lang="en-US" dirty="0"/>
          </a:p>
        </p:txBody>
      </p:sp>
    </p:spTree>
    <p:extLst>
      <p:ext uri="{BB962C8B-B14F-4D97-AF65-F5344CB8AC3E}">
        <p14:creationId xmlns:p14="http://schemas.microsoft.com/office/powerpoint/2010/main" val="1983679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136</a:t>
            </a:fld>
            <a:endParaRPr lang="en-US" dirty="0"/>
          </a:p>
        </p:txBody>
      </p:sp>
    </p:spTree>
    <p:extLst>
      <p:ext uri="{BB962C8B-B14F-4D97-AF65-F5344CB8AC3E}">
        <p14:creationId xmlns:p14="http://schemas.microsoft.com/office/powerpoint/2010/main" val="351133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137</a:t>
            </a:fld>
            <a:endParaRPr lang="en-US" dirty="0"/>
          </a:p>
        </p:txBody>
      </p:sp>
    </p:spTree>
    <p:extLst>
      <p:ext uri="{BB962C8B-B14F-4D97-AF65-F5344CB8AC3E}">
        <p14:creationId xmlns:p14="http://schemas.microsoft.com/office/powerpoint/2010/main" val="774750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138</a:t>
            </a:fld>
            <a:endParaRPr lang="en-US" dirty="0"/>
          </a:p>
        </p:txBody>
      </p:sp>
    </p:spTree>
    <p:extLst>
      <p:ext uri="{BB962C8B-B14F-4D97-AF65-F5344CB8AC3E}">
        <p14:creationId xmlns:p14="http://schemas.microsoft.com/office/powerpoint/2010/main" val="1887897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139</a:t>
            </a:fld>
            <a:endParaRPr lang="en-US" dirty="0"/>
          </a:p>
        </p:txBody>
      </p:sp>
    </p:spTree>
    <p:extLst>
      <p:ext uri="{BB962C8B-B14F-4D97-AF65-F5344CB8AC3E}">
        <p14:creationId xmlns:p14="http://schemas.microsoft.com/office/powerpoint/2010/main" val="11665731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140</a:t>
            </a:fld>
            <a:endParaRPr lang="en-US" dirty="0"/>
          </a:p>
        </p:txBody>
      </p:sp>
    </p:spTree>
    <p:extLst>
      <p:ext uri="{BB962C8B-B14F-4D97-AF65-F5344CB8AC3E}">
        <p14:creationId xmlns:p14="http://schemas.microsoft.com/office/powerpoint/2010/main" val="1560508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141</a:t>
            </a:fld>
            <a:endParaRPr lang="en-US" dirty="0"/>
          </a:p>
        </p:txBody>
      </p:sp>
    </p:spTree>
    <p:extLst>
      <p:ext uri="{BB962C8B-B14F-4D97-AF65-F5344CB8AC3E}">
        <p14:creationId xmlns:p14="http://schemas.microsoft.com/office/powerpoint/2010/main" val="106781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p:cNvSpPr>
          <p:nvPr>
            <p:ph type="sldImg"/>
          </p:nvPr>
        </p:nvSpPr>
        <p:spPr>
          <a:xfrm>
            <a:off x="1144588" y="685800"/>
            <a:ext cx="4572000" cy="34290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142</a:t>
            </a:fld>
            <a:endParaRPr lang="en-US" dirty="0"/>
          </a:p>
        </p:txBody>
      </p:sp>
    </p:spTree>
    <p:extLst>
      <p:ext uri="{BB962C8B-B14F-4D97-AF65-F5344CB8AC3E}">
        <p14:creationId xmlns:p14="http://schemas.microsoft.com/office/powerpoint/2010/main" val="1475758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143</a:t>
            </a:fld>
            <a:endParaRPr lang="en-US" dirty="0"/>
          </a:p>
        </p:txBody>
      </p:sp>
    </p:spTree>
    <p:extLst>
      <p:ext uri="{BB962C8B-B14F-4D97-AF65-F5344CB8AC3E}">
        <p14:creationId xmlns:p14="http://schemas.microsoft.com/office/powerpoint/2010/main" val="1078183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144</a:t>
            </a:fld>
            <a:endParaRPr lang="en-US" dirty="0"/>
          </a:p>
        </p:txBody>
      </p:sp>
    </p:spTree>
    <p:extLst>
      <p:ext uri="{BB962C8B-B14F-4D97-AF65-F5344CB8AC3E}">
        <p14:creationId xmlns:p14="http://schemas.microsoft.com/office/powerpoint/2010/main" val="2073654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658736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112507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5734794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927962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8841785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129559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4221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p:cNvSpPr>
          <p:nvPr>
            <p:ph type="sldImg"/>
          </p:nvPr>
        </p:nvSpPr>
        <p:spPr>
          <a:xfrm>
            <a:off x="1144588" y="685800"/>
            <a:ext cx="4572000" cy="34290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630544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957607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65798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859624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720578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20336899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159</a:t>
            </a:fld>
            <a:endParaRPr lang="en-US" dirty="0"/>
          </a:p>
        </p:txBody>
      </p:sp>
    </p:spTree>
    <p:extLst>
      <p:ext uri="{BB962C8B-B14F-4D97-AF65-F5344CB8AC3E}">
        <p14:creationId xmlns:p14="http://schemas.microsoft.com/office/powerpoint/2010/main" val="1729732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160</a:t>
            </a:fld>
            <a:endParaRPr lang="en-US" dirty="0"/>
          </a:p>
        </p:txBody>
      </p:sp>
    </p:spTree>
    <p:extLst>
      <p:ext uri="{BB962C8B-B14F-4D97-AF65-F5344CB8AC3E}">
        <p14:creationId xmlns:p14="http://schemas.microsoft.com/office/powerpoint/2010/main" val="1815905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161</a:t>
            </a:fld>
            <a:endParaRPr lang="en-US" dirty="0"/>
          </a:p>
        </p:txBody>
      </p:sp>
    </p:spTree>
    <p:extLst>
      <p:ext uri="{BB962C8B-B14F-4D97-AF65-F5344CB8AC3E}">
        <p14:creationId xmlns:p14="http://schemas.microsoft.com/office/powerpoint/2010/main" val="306692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162</a:t>
            </a:fld>
            <a:endParaRPr lang="en-US" dirty="0"/>
          </a:p>
        </p:txBody>
      </p:sp>
    </p:spTree>
    <p:extLst>
      <p:ext uri="{BB962C8B-B14F-4D97-AF65-F5344CB8AC3E}">
        <p14:creationId xmlns:p14="http://schemas.microsoft.com/office/powerpoint/2010/main" val="158407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8E51027-FFC6-704D-8F3F-CC25BD48E224}" type="slidenum">
              <a:rPr lang="en-US"/>
              <a:pPr/>
              <a:t>27</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163</a:t>
            </a:fld>
            <a:endParaRPr lang="en-US" dirty="0"/>
          </a:p>
        </p:txBody>
      </p:sp>
    </p:spTree>
    <p:extLst>
      <p:ext uri="{BB962C8B-B14F-4D97-AF65-F5344CB8AC3E}">
        <p14:creationId xmlns:p14="http://schemas.microsoft.com/office/powerpoint/2010/main" val="1213133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164</a:t>
            </a:fld>
            <a:endParaRPr lang="en-US" dirty="0"/>
          </a:p>
        </p:txBody>
      </p:sp>
    </p:spTree>
    <p:extLst>
      <p:ext uri="{BB962C8B-B14F-4D97-AF65-F5344CB8AC3E}">
        <p14:creationId xmlns:p14="http://schemas.microsoft.com/office/powerpoint/2010/main" val="7085120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165</a:t>
            </a:fld>
            <a:endParaRPr lang="en-US" dirty="0"/>
          </a:p>
        </p:txBody>
      </p:sp>
    </p:spTree>
    <p:extLst>
      <p:ext uri="{BB962C8B-B14F-4D97-AF65-F5344CB8AC3E}">
        <p14:creationId xmlns:p14="http://schemas.microsoft.com/office/powerpoint/2010/main" val="1091423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166</a:t>
            </a:fld>
            <a:endParaRPr lang="en-US" dirty="0"/>
          </a:p>
        </p:txBody>
      </p:sp>
    </p:spTree>
    <p:extLst>
      <p:ext uri="{BB962C8B-B14F-4D97-AF65-F5344CB8AC3E}">
        <p14:creationId xmlns:p14="http://schemas.microsoft.com/office/powerpoint/2010/main" val="15153827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167</a:t>
            </a:fld>
            <a:endParaRPr lang="en-US" dirty="0"/>
          </a:p>
        </p:txBody>
      </p:sp>
    </p:spTree>
    <p:extLst>
      <p:ext uri="{BB962C8B-B14F-4D97-AF65-F5344CB8AC3E}">
        <p14:creationId xmlns:p14="http://schemas.microsoft.com/office/powerpoint/2010/main" val="12866809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168</a:t>
            </a:fld>
            <a:endParaRPr lang="en-US" dirty="0"/>
          </a:p>
        </p:txBody>
      </p:sp>
    </p:spTree>
    <p:extLst>
      <p:ext uri="{BB962C8B-B14F-4D97-AF65-F5344CB8AC3E}">
        <p14:creationId xmlns:p14="http://schemas.microsoft.com/office/powerpoint/2010/main" val="7890259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169</a:t>
            </a:fld>
            <a:endParaRPr lang="en-US" dirty="0"/>
          </a:p>
        </p:txBody>
      </p:sp>
    </p:spTree>
    <p:extLst>
      <p:ext uri="{BB962C8B-B14F-4D97-AF65-F5344CB8AC3E}">
        <p14:creationId xmlns:p14="http://schemas.microsoft.com/office/powerpoint/2010/main" val="854423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170</a:t>
            </a:fld>
            <a:endParaRPr lang="en-US" dirty="0"/>
          </a:p>
        </p:txBody>
      </p:sp>
    </p:spTree>
    <p:extLst>
      <p:ext uri="{BB962C8B-B14F-4D97-AF65-F5344CB8AC3E}">
        <p14:creationId xmlns:p14="http://schemas.microsoft.com/office/powerpoint/2010/main" val="17403759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7362979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000" i="1" kern="1200" dirty="0">
                <a:solidFill>
                  <a:schemeClr val="tx1"/>
                </a:solidFill>
                <a:latin typeface="+mn-lt"/>
                <a:ea typeface="+mn-ea"/>
                <a:cs typeface="+mn-cs"/>
              </a:rPr>
              <a:t>Input/ Output like regular neural network</a:t>
            </a:r>
          </a:p>
          <a:p>
            <a:pPr marL="285750" indent="-285750">
              <a:buFont typeface="Arial"/>
              <a:buChar char="•"/>
            </a:pPr>
            <a:endParaRPr lang="en-US" sz="1000" i="1" kern="1200" dirty="0">
              <a:solidFill>
                <a:schemeClr val="tx1"/>
              </a:solidFill>
              <a:latin typeface="+mn-lt"/>
              <a:ea typeface="+mn-ea"/>
              <a:cs typeface="+mn-cs"/>
            </a:endParaRPr>
          </a:p>
          <a:p>
            <a:pPr marL="285750" indent="-285750">
              <a:buFont typeface="Arial"/>
              <a:buChar char="•"/>
            </a:pPr>
            <a:r>
              <a:rPr lang="en-US" sz="1000" i="1" kern="1200" dirty="0">
                <a:solidFill>
                  <a:schemeClr val="tx1"/>
                </a:solidFill>
                <a:latin typeface="+mn-lt"/>
                <a:ea typeface="+mn-ea"/>
                <a:cs typeface="+mn-cs"/>
              </a:rPr>
              <a:t>Controller – </a:t>
            </a:r>
            <a:r>
              <a:rPr lang="en-US" sz="1000" i="1" kern="1200" dirty="0" err="1">
                <a:solidFill>
                  <a:schemeClr val="tx1"/>
                </a:solidFill>
                <a:latin typeface="+mn-lt"/>
                <a:ea typeface="+mn-ea"/>
                <a:cs typeface="+mn-cs"/>
              </a:rPr>
              <a:t>Feedforward</a:t>
            </a:r>
            <a:r>
              <a:rPr lang="en-US" sz="1000" i="1" kern="1200" dirty="0">
                <a:solidFill>
                  <a:schemeClr val="tx1"/>
                </a:solidFill>
                <a:latin typeface="+mn-lt"/>
                <a:ea typeface="+mn-ea"/>
                <a:cs typeface="+mn-cs"/>
              </a:rPr>
              <a:t>/LSTM network</a:t>
            </a:r>
          </a:p>
          <a:p>
            <a:pPr marL="285750" indent="-285750">
              <a:buFont typeface="Arial"/>
              <a:buChar char="•"/>
            </a:pPr>
            <a:endParaRPr lang="en-US" sz="1000" i="1" kern="1200" dirty="0">
              <a:solidFill>
                <a:schemeClr val="tx1"/>
              </a:solidFill>
              <a:latin typeface="+mn-lt"/>
              <a:ea typeface="+mn-ea"/>
              <a:cs typeface="+mn-cs"/>
            </a:endParaRPr>
          </a:p>
          <a:p>
            <a:pPr marL="285750" indent="-285750">
              <a:buFont typeface="Arial"/>
              <a:buChar char="•"/>
            </a:pPr>
            <a:r>
              <a:rPr lang="en-US" sz="1000" i="1" kern="1200" dirty="0">
                <a:solidFill>
                  <a:schemeClr val="tx1"/>
                </a:solidFill>
                <a:latin typeface="+mn-lt"/>
                <a:ea typeface="+mn-ea"/>
                <a:cs typeface="+mn-cs"/>
              </a:rPr>
              <a:t>Operators (called ‘heads’) to interact with memory matrix</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‘Blurry’ read and write to make network differentiable</a:t>
            </a:r>
          </a:p>
          <a:p>
            <a:endParaRPr lang="en-US" b="1" dirty="0"/>
          </a:p>
        </p:txBody>
      </p:sp>
      <p:sp>
        <p:nvSpPr>
          <p:cNvPr id="4" name="Slide Number Placeholder 3"/>
          <p:cNvSpPr>
            <a:spLocks noGrp="1"/>
          </p:cNvSpPr>
          <p:nvPr>
            <p:ph type="sldNum" sz="quarter" idx="10"/>
          </p:nvPr>
        </p:nvSpPr>
        <p:spPr/>
        <p:txBody>
          <a:bodyPr/>
          <a:lstStyle/>
          <a:p>
            <a:fld id="{FC633CBD-6876-574D-9E48-BE7752AF8E0C}" type="slidenum">
              <a:rPr lang="en-US" smtClean="0"/>
              <a:t>174</a:t>
            </a:fld>
            <a:endParaRPr lang="en-US" dirty="0"/>
          </a:p>
        </p:txBody>
      </p:sp>
    </p:spTree>
    <p:extLst>
      <p:ext uri="{BB962C8B-B14F-4D97-AF65-F5344CB8AC3E}">
        <p14:creationId xmlns:p14="http://schemas.microsoft.com/office/powerpoint/2010/main" val="4618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Servan</a:t>
            </a:r>
            <a:r>
              <a:rPr lang="en-US" dirty="0"/>
              <a:t>-Schreiber, D., </a:t>
            </a:r>
            <a:r>
              <a:rPr lang="en-US" dirty="0" err="1"/>
              <a:t>Cleeremans</a:t>
            </a:r>
            <a:r>
              <a:rPr lang="en-US" dirty="0"/>
              <a:t>, A., and McClelland, J. L. (1991). Graded state machines: The representation of temporal contingencies in simple recurrent networks. Machine Learning, 7:161–193. </a:t>
            </a:r>
          </a:p>
          <a:p>
            <a:endParaRPr lang="en-US" dirty="0"/>
          </a:p>
        </p:txBody>
      </p:sp>
      <p:sp>
        <p:nvSpPr>
          <p:cNvPr id="4" name="Slide Number Placeholder 3"/>
          <p:cNvSpPr>
            <a:spLocks noGrp="1"/>
          </p:cNvSpPr>
          <p:nvPr>
            <p:ph type="sldNum" sz="quarter" idx="10"/>
          </p:nvPr>
        </p:nvSpPr>
        <p:spPr/>
        <p:txBody>
          <a:bodyPr/>
          <a:lstStyle/>
          <a:p>
            <a:pPr>
              <a:defRPr/>
            </a:pPr>
            <a:fld id="{D1F9FFB3-97BE-B14C-98F7-293F62B0479E}" type="slidenum">
              <a:rPr lang="en-US" smtClean="0"/>
              <a:pPr>
                <a:defRPr/>
              </a:pPr>
              <a:t>28</a:t>
            </a:fld>
            <a:endParaRPr lang="en-US"/>
          </a:p>
        </p:txBody>
      </p:sp>
    </p:spTree>
    <p:extLst>
      <p:ext uri="{BB962C8B-B14F-4D97-AF65-F5344CB8AC3E}">
        <p14:creationId xmlns:p14="http://schemas.microsoft.com/office/powerpoint/2010/main" val="4253495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853297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 training procedure of the NTM. The model is given random input sequences and updates its parameters at every step. The output image represents the output from the model at that stage of training, with the corresponding error with regards to the expected output. The state of the memory as the model reads the input and write the output is displayed on the right, with the positions of the corresponding heads. Inspired by A. Graves’ animation at NIPS</a:t>
            </a:r>
          </a:p>
          <a:p>
            <a:endParaRPr lang="en-US" dirty="0"/>
          </a:p>
          <a:p>
            <a:r>
              <a:rPr lang="en-US" dirty="0"/>
              <a:t>- Learns</a:t>
            </a:r>
            <a:r>
              <a:rPr lang="en-US" baseline="0" dirty="0"/>
              <a:t> when to read and write by manipulating </a:t>
            </a:r>
            <a:r>
              <a:rPr lang="en-US" baseline="0" dirty="0" err="1"/>
              <a:t>e_t</a:t>
            </a:r>
            <a:r>
              <a:rPr lang="en-US" baseline="0" dirty="0"/>
              <a:t>, </a:t>
            </a:r>
            <a:r>
              <a:rPr lang="en-US" baseline="0" dirty="0" err="1"/>
              <a:t>a_t</a:t>
            </a:r>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184</a:t>
            </a:fld>
            <a:endParaRPr lang="en-US" dirty="0"/>
          </a:p>
        </p:txBody>
      </p:sp>
    </p:spTree>
    <p:extLst>
      <p:ext uri="{BB962C8B-B14F-4D97-AF65-F5344CB8AC3E}">
        <p14:creationId xmlns:p14="http://schemas.microsoft.com/office/powerpoint/2010/main" val="20583588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1117763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1093854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59408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1385998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a:t>
            </a:r>
            <a:r>
              <a:rPr lang="en-US" baseline="0" dirty="0"/>
              <a:t> attention mechanism decides which parts of the memory must be focused on</a:t>
            </a:r>
          </a:p>
          <a:p>
            <a:pPr marL="171450" indent="-171450">
              <a:buFontTx/>
              <a:buChar char="-"/>
            </a:pPr>
            <a:r>
              <a:rPr lang="en-US" baseline="0" dirty="0"/>
              <a:t>The controller outputs the normalized weights</a:t>
            </a:r>
          </a:p>
          <a:p>
            <a:pPr marL="171450" indent="-171450">
              <a:buFontTx/>
              <a:buChar char="-"/>
            </a:pPr>
            <a:r>
              <a:rPr lang="en-US" baseline="0" dirty="0"/>
              <a:t>Weights based on 2 attention mechanisms: content based, location based</a:t>
            </a:r>
          </a:p>
          <a:p>
            <a:pPr marL="171450" indent="-171450">
              <a:buFontTx/>
              <a:buChar char="-"/>
            </a:pPr>
            <a:endParaRPr lang="en-US" baseline="0" dirty="0"/>
          </a:p>
          <a:p>
            <a:pPr marL="171450" indent="-171450">
              <a:buFontTx/>
              <a:buChar char="-"/>
            </a:pPr>
            <a:r>
              <a:rPr lang="en-US" baseline="0" dirty="0"/>
              <a:t>Content Based:</a:t>
            </a:r>
          </a:p>
          <a:p>
            <a:r>
              <a:rPr lang="en-US" sz="1200" kern="1200" dirty="0">
                <a:solidFill>
                  <a:schemeClr val="tx1"/>
                </a:solidFill>
                <a:latin typeface="+mn-lt"/>
                <a:ea typeface="+mn-ea"/>
                <a:cs typeface="+mn-cs"/>
              </a:rPr>
              <a:t>Focuses attention based on similarity of key vector &amp; vectors in memory</a:t>
            </a:r>
          </a:p>
          <a:p>
            <a:r>
              <a:rPr lang="en-US" sz="1200" kern="1200" dirty="0">
                <a:solidFill>
                  <a:schemeClr val="tx1"/>
                </a:solidFill>
                <a:latin typeface="+mn-lt"/>
                <a:ea typeface="+mn-ea"/>
                <a:cs typeface="+mn-cs"/>
              </a:rPr>
              <a:t>Useful for retrieval based lookup</a:t>
            </a:r>
          </a:p>
          <a:p>
            <a:pPr marL="0" indent="0">
              <a:buFontTx/>
              <a:buNone/>
            </a:pPr>
            <a:endParaRPr lang="en-US" baseline="0" dirty="0"/>
          </a:p>
          <a:p>
            <a:pPr marL="171450" indent="-171450">
              <a:buFontTx/>
              <a:buChar char="-"/>
            </a:pPr>
            <a:r>
              <a:rPr lang="en-US" baseline="0" dirty="0"/>
              <a:t>Location Based:</a:t>
            </a:r>
          </a:p>
          <a:p>
            <a:r>
              <a:rPr lang="en-US" sz="1200" kern="1200" dirty="0">
                <a:solidFill>
                  <a:schemeClr val="tx1"/>
                </a:solidFill>
                <a:latin typeface="+mn-lt"/>
                <a:ea typeface="+mn-ea"/>
                <a:cs typeface="+mn-cs"/>
              </a:rPr>
              <a:t>Focuses attention based on addresses of vectors </a:t>
            </a:r>
            <a:r>
              <a:rPr lang="en-US" sz="1200" kern="1200">
                <a:solidFill>
                  <a:schemeClr val="tx1"/>
                </a:solidFill>
                <a:latin typeface="+mn-lt"/>
                <a:ea typeface="+mn-ea"/>
                <a:cs typeface="+mn-cs"/>
              </a:rPr>
              <a:t>in memory</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Useful for iteration over memory. E.g. Copy Task</a:t>
            </a:r>
          </a:p>
          <a:p>
            <a:pPr marL="171450" indent="-171450">
              <a:buFontTx/>
              <a:buChar char="-"/>
            </a:pPr>
            <a:endParaRPr lang="en-US" baseline="0" dirty="0"/>
          </a:p>
          <a:p>
            <a:pPr marL="0" indent="0">
              <a:buFontTx/>
              <a:buNone/>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190</a:t>
            </a:fld>
            <a:endParaRPr lang="en-US" dirty="0"/>
          </a:p>
        </p:txBody>
      </p:sp>
    </p:spTree>
    <p:extLst>
      <p:ext uri="{BB962C8B-B14F-4D97-AF65-F5344CB8AC3E}">
        <p14:creationId xmlns:p14="http://schemas.microsoft.com/office/powerpoint/2010/main" val="12489398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compares the controller to</a:t>
            </a:r>
            <a:r>
              <a:rPr lang="en-US" baseline="0" dirty="0"/>
              <a:t> </a:t>
            </a:r>
            <a:r>
              <a:rPr lang="en-US" dirty="0"/>
              <a:t>the central processing unit in a digital computer and the memory matrix to RAM, then the hidden activations of the recurrent</a:t>
            </a:r>
          </a:p>
          <a:p>
            <a:r>
              <a:rPr lang="en-US" dirty="0"/>
              <a:t>controller are akin to the registers in the processor.</a:t>
            </a:r>
          </a:p>
        </p:txBody>
      </p:sp>
      <p:sp>
        <p:nvSpPr>
          <p:cNvPr id="4" name="Slide Number Placeholder 3"/>
          <p:cNvSpPr>
            <a:spLocks noGrp="1"/>
          </p:cNvSpPr>
          <p:nvPr>
            <p:ph type="sldNum" sz="quarter" idx="10"/>
          </p:nvPr>
        </p:nvSpPr>
        <p:spPr/>
        <p:txBody>
          <a:bodyPr/>
          <a:lstStyle/>
          <a:p>
            <a:fld id="{FC633CBD-6876-574D-9E48-BE7752AF8E0C}" type="slidenum">
              <a:rPr lang="en-US" smtClean="0"/>
              <a:t>197</a:t>
            </a:fld>
            <a:endParaRPr lang="en-US" dirty="0"/>
          </a:p>
        </p:txBody>
      </p:sp>
    </p:spTree>
    <p:extLst>
      <p:ext uri="{BB962C8B-B14F-4D97-AF65-F5344CB8AC3E}">
        <p14:creationId xmlns:p14="http://schemas.microsoft.com/office/powerpoint/2010/main" val="12764508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Neural Turing Machine unfolded in time. The controller (green), a feed-forward neural network, depends on both the input x and the read vector r. It emits read (blue) and write (red) heads to interact with the memory 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633CBD-6876-574D-9E48-BE7752AF8E0C}" type="slidenum">
              <a:rPr lang="en-US" smtClean="0"/>
              <a:t>198</a:t>
            </a:fld>
            <a:endParaRPr lang="en-US" dirty="0"/>
          </a:p>
        </p:txBody>
      </p:sp>
    </p:spTree>
    <p:extLst>
      <p:ext uri="{BB962C8B-B14F-4D97-AF65-F5344CB8AC3E}">
        <p14:creationId xmlns:p14="http://schemas.microsoft.com/office/powerpoint/2010/main" val="12028826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x, y axes</a:t>
            </a:r>
          </a:p>
        </p:txBody>
      </p:sp>
      <p:sp>
        <p:nvSpPr>
          <p:cNvPr id="4" name="Slide Number Placeholder 3"/>
          <p:cNvSpPr>
            <a:spLocks noGrp="1"/>
          </p:cNvSpPr>
          <p:nvPr>
            <p:ph type="sldNum" sz="quarter" idx="10"/>
          </p:nvPr>
        </p:nvSpPr>
        <p:spPr/>
        <p:txBody>
          <a:bodyPr/>
          <a:lstStyle/>
          <a:p>
            <a:fld id="{FC633CBD-6876-574D-9E48-BE7752AF8E0C}" type="slidenum">
              <a:rPr lang="en-US" smtClean="0"/>
              <a:t>202</a:t>
            </a:fld>
            <a:endParaRPr lang="en-US" dirty="0"/>
          </a:p>
        </p:txBody>
      </p:sp>
    </p:spTree>
    <p:extLst>
      <p:ext uri="{BB962C8B-B14F-4D97-AF65-F5344CB8AC3E}">
        <p14:creationId xmlns:p14="http://schemas.microsoft.com/office/powerpoint/2010/main" val="174652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43CFFC4-C509-4D4D-9205-1A1DA01401CF}" type="datetime1">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0860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9B6D77-3345-014B-92E7-1BCC0117D74E}" type="datetime1">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891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AA1F1-8B9B-4F41-B744-E4914C15CF73}" type="datetime1">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1792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Text Placeholder 2"/>
          <p:cNvSpPr>
            <a:spLocks noGrp="1"/>
          </p:cNvSpPr>
          <p:nvPr>
            <p:ph type="body" sz="half" idx="1"/>
          </p:nvPr>
        </p:nvSpPr>
        <p:spPr>
          <a:xfrm>
            <a:off x="456480" y="1604329"/>
            <a:ext cx="4043520"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clipArt" sz="half" idx="2"/>
          </p:nvPr>
        </p:nvSpPr>
        <p:spPr>
          <a:xfrm>
            <a:off x="4638241" y="1604329"/>
            <a:ext cx="4044960" cy="4524955"/>
          </a:xfrm>
        </p:spPr>
        <p:txBody>
          <a:bodyPr/>
          <a:lstStyle/>
          <a:p>
            <a:endParaRPr lang="en-US"/>
          </a:p>
        </p:txBody>
      </p:sp>
      <p:sp>
        <p:nvSpPr>
          <p:cNvPr id="5" name="Date Placeholder 4"/>
          <p:cNvSpPr>
            <a:spLocks noGrp="1"/>
          </p:cNvSpPr>
          <p:nvPr>
            <p:ph type="dt" idx="10"/>
          </p:nvPr>
        </p:nvSpPr>
        <p:spPr>
          <a:xfrm>
            <a:off x="456481" y="6247376"/>
            <a:ext cx="2128320" cy="470930"/>
          </a:xfrm>
        </p:spPr>
        <p:txBody>
          <a:bodyPr/>
          <a:lstStyle>
            <a:lvl1pPr>
              <a:defRPr/>
            </a:lvl1pPr>
          </a:lstStyle>
          <a:p>
            <a:endParaRPr lang="en-GB" altLang="en-US"/>
          </a:p>
        </p:txBody>
      </p:sp>
      <p:sp>
        <p:nvSpPr>
          <p:cNvPr id="6" name="Footer Placeholder 5"/>
          <p:cNvSpPr>
            <a:spLocks noGrp="1"/>
          </p:cNvSpPr>
          <p:nvPr>
            <p:ph type="ftr" idx="11"/>
          </p:nvPr>
        </p:nvSpPr>
        <p:spPr>
          <a:xfrm>
            <a:off x="3127680" y="6247376"/>
            <a:ext cx="2897280" cy="470930"/>
          </a:xfrm>
        </p:spPr>
        <p:txBody>
          <a:bodyPr/>
          <a:lstStyle>
            <a:lvl1pPr>
              <a:defRPr/>
            </a:lvl1pPr>
          </a:lstStyle>
          <a:p>
            <a:endParaRPr lang="en-GB" altLang="en-US"/>
          </a:p>
        </p:txBody>
      </p:sp>
      <p:sp>
        <p:nvSpPr>
          <p:cNvPr id="7" name="Slide Number Placeholder 6"/>
          <p:cNvSpPr>
            <a:spLocks noGrp="1"/>
          </p:cNvSpPr>
          <p:nvPr>
            <p:ph type="sldNum" idx="12"/>
          </p:nvPr>
        </p:nvSpPr>
        <p:spPr>
          <a:xfrm>
            <a:off x="6554880" y="6247376"/>
            <a:ext cx="2128320" cy="470930"/>
          </a:xfrm>
        </p:spPr>
        <p:txBody>
          <a:bodyPr/>
          <a:lstStyle>
            <a:lvl1pPr>
              <a:defRPr/>
            </a:lvl1pPr>
          </a:lstStyle>
          <a:p>
            <a:fld id="{AA0CB368-E6E8-0443-AFFD-E0D8E5139A19}" type="slidenum">
              <a:rPr lang="en-GB" altLang="en-US"/>
              <a:pPr/>
              <a:t>‹#›</a:t>
            </a:fld>
            <a:endParaRPr lang="en-GB" altLang="en-US"/>
          </a:p>
        </p:txBody>
      </p:sp>
    </p:spTree>
    <p:extLst>
      <p:ext uri="{BB962C8B-B14F-4D97-AF65-F5344CB8AC3E}">
        <p14:creationId xmlns:p14="http://schemas.microsoft.com/office/powerpoint/2010/main" val="165904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DEC751A9-E40B-DD4A-B3A4-7F2F9B31917E}" type="datetime1">
              <a:rPr lang="en-US"/>
              <a:pPr>
                <a:defRPr/>
              </a:pPr>
              <a:t>10/16/23</a:t>
            </a:fld>
            <a:endParaRPr lang="en-US"/>
          </a:p>
        </p:txBody>
      </p:sp>
    </p:spTree>
    <p:extLst>
      <p:ext uri="{BB962C8B-B14F-4D97-AF65-F5344CB8AC3E}">
        <p14:creationId xmlns:p14="http://schemas.microsoft.com/office/powerpoint/2010/main" val="2001604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6" name="Google Shape;56;p1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0493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205248" cy="1325563"/>
          </a:xfrm>
        </p:spPr>
        <p:txBody>
          <a:bodyPr/>
          <a:lstStyle/>
          <a:p>
            <a:r>
              <a:rPr lang="en-US"/>
              <a:t>Click to edit Master title style</a:t>
            </a:r>
          </a:p>
        </p:txBody>
      </p:sp>
      <p:sp>
        <p:nvSpPr>
          <p:cNvPr id="3" name="Content Placeholder 2"/>
          <p:cNvSpPr>
            <a:spLocks noGrp="1"/>
          </p:cNvSpPr>
          <p:nvPr>
            <p:ph idx="1"/>
          </p:nvPr>
        </p:nvSpPr>
        <p:spPr>
          <a:xfrm>
            <a:off x="413964" y="1418797"/>
            <a:ext cx="8205249" cy="4743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C72F9-0F8C-414C-BEE7-13BCB9E64BE7}" type="datetime1">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03018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2DE49-BAFB-0547-82C7-D12CFBAC1C24}" type="datetime1">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887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44E1C6-14C9-5146-8BBD-66A2262A4DB1}" type="datetime1">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6320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29493A-9441-C442-B78F-8C6B4B44CF2F}" type="datetime1">
              <a:rPr lang="en-US" smtClean="0"/>
              <a:t>10/16/23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1703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0F9369-090E-2542-9D43-27CF5DCC13B2}" type="datetime1">
              <a:rPr lang="en-US" smtClean="0"/>
              <a:t>10/16/23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673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9C57B-33BE-5B49-B6DE-D01CA3B337BC}" type="datetime1">
              <a:rPr lang="en-US" smtClean="0"/>
              <a:t>10/16/23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039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7F5FD95-2C33-844A-92B9-60C20DDDF417}" type="datetime1">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353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111DE2-9497-0244-8AB6-A7CD1EECEC09}" type="datetime1">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937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F84CA2-60C8-0842-8506-746551C7C3DF}" type="datetime1">
              <a:rPr lang="en-US" smtClean="0"/>
              <a:t>10/16/23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8874549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102.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image" Target="../media/image95.gif"/></Relationships>
</file>

<file path=ppt/slides/_rels/slide12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00.gif"/><Relationship Id="rId5" Type="http://schemas.openxmlformats.org/officeDocument/2006/relationships/image" Target="../media/image99.gif"/><Relationship Id="rId4" Type="http://schemas.openxmlformats.org/officeDocument/2006/relationships/image" Target="../media/image95.gif"/></Relationships>
</file>

<file path=ppt/slides/_rels/slide123.xml.rels><?xml version="1.0" encoding="UTF-8" standalone="yes"?>
<Relationships xmlns="http://schemas.openxmlformats.org/package/2006/relationships"><Relationship Id="rId3" Type="http://schemas.openxmlformats.org/officeDocument/2006/relationships/image" Target="../media/image101.gif"/><Relationship Id="rId7" Type="http://schemas.openxmlformats.org/officeDocument/2006/relationships/image" Target="../media/image97.gif"/><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4.gif"/><Relationship Id="rId5" Type="http://schemas.openxmlformats.org/officeDocument/2006/relationships/image" Target="../media/image103.gif"/><Relationship Id="rId4" Type="http://schemas.openxmlformats.org/officeDocument/2006/relationships/image" Target="../media/image102.gif"/></Relationships>
</file>

<file path=ppt/slides/_rels/slide124.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390.png"/><Relationship Id="rId7" Type="http://schemas.openxmlformats.org/officeDocument/2006/relationships/image" Target="../media/image43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410.png"/><Relationship Id="rId4" Type="http://schemas.openxmlformats.org/officeDocument/2006/relationships/image" Target="../media/image109.emf"/></Relationships>
</file>

<file path=ppt/slides/_rels/slide12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5.emf"/></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138.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7.emf"/><Relationship Id="rId11" Type="http://schemas.openxmlformats.org/officeDocument/2006/relationships/image" Target="../media/image132.emf"/><Relationship Id="rId5" Type="http://schemas.openxmlformats.org/officeDocument/2006/relationships/image" Target="../media/image126.emf"/><Relationship Id="rId10" Type="http://schemas.openxmlformats.org/officeDocument/2006/relationships/image" Target="../media/image131.emf"/><Relationship Id="rId4" Type="http://schemas.openxmlformats.org/officeDocument/2006/relationships/image" Target="../media/image125.emf"/><Relationship Id="rId9" Type="http://schemas.openxmlformats.org/officeDocument/2006/relationships/image" Target="../media/image130.emf"/></Relationships>
</file>

<file path=ppt/slides/_rels/slide13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34.em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5.emf"/></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39.emf"/><Relationship Id="rId4" Type="http://schemas.openxmlformats.org/officeDocument/2006/relationships/image" Target="../media/image117.png"/></Relationships>
</file>

<file path=ppt/slides/_rels/slide14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4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51.emf"/></Relationships>
</file>

<file path=ppt/slides/_rels/slide164.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3" Type="http://schemas.openxmlformats.org/officeDocument/2006/relationships/image" Target="../media/image153.emf"/><Relationship Id="rId7"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54.emf"/><Relationship Id="rId4" Type="http://schemas.openxmlformats.org/officeDocument/2006/relationships/image" Target="../media/image81.png"/></Relationships>
</file>

<file path=ppt/slides/_rels/slide166.xml.rels><?xml version="1.0" encoding="UTF-8" standalone="yes"?>
<Relationships xmlns="http://schemas.openxmlformats.org/package/2006/relationships"><Relationship Id="rId3" Type="http://schemas.openxmlformats.org/officeDocument/2006/relationships/image" Target="../media/image153.emf"/><Relationship Id="rId7"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50.png"/><Relationship Id="rId4" Type="http://schemas.openxmlformats.org/officeDocument/2006/relationships/image" Target="../media/image154.emf"/></Relationships>
</file>

<file path=ppt/slides/_rels/slide1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55.emf"/></Relationships>
</file>

<file path=ppt/slides/_rels/slide1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1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7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medium.com/snips-ai/ntm-lasagne-a-library-for-neural-turing-machines-in-lasagne-2cdce6837315" TargetMode="External"/><Relationship Id="rId5" Type="http://schemas.openxmlformats.org/officeDocument/2006/relationships/image" Target="../media/image168.png"/><Relationship Id="rId4" Type="http://schemas.openxmlformats.org/officeDocument/2006/relationships/notesSlide" Target="../notesSlides/notesSlide9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8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86.png"/><Relationship Id="rId4" Type="http://schemas.openxmlformats.org/officeDocument/2006/relationships/image" Target="../media/image176.png"/></Relationships>
</file>

<file path=ppt/slides/_rels/slide19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87.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81.png"/></Relationships>
</file>

<file path=ppt/slides/_rels/slide19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8.png"/><Relationship Id="rId4" Type="http://schemas.openxmlformats.org/officeDocument/2006/relationships/image" Target="../media/image176.png"/><Relationship Id="rId9" Type="http://schemas.openxmlformats.org/officeDocument/2006/relationships/image" Target="../media/image181.png"/></Relationships>
</file>

<file path=ppt/slides/_rels/slide196.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9.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s://medium.com/snips-ai/ntm-lasagne-a-library-for-neural-turing-machines-in-lasagne-2cdce6837315" TargetMode="Externa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3.png"/><Relationship Id="rId4" Type="http://schemas.openxmlformats.org/officeDocument/2006/relationships/image" Target="../media/image212.png"/></Relationships>
</file>

<file path=ppt/slides/_rels/slide22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215.jpeg"/></Relationships>
</file>

<file path=ppt/slides/_rels/slide23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215.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research.fb.com/downloads/babi/"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9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411.png"/><Relationship Id="rId7"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61.emf"/></Relationships>
</file>

<file path=ppt/slides/_rels/slide9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100.png"/><Relationship Id="rId7" Type="http://schemas.openxmlformats.org/officeDocument/2006/relationships/image" Target="../media/image64.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 Id="rId9" Type="http://schemas.openxmlformats.org/officeDocument/2006/relationships/image" Target="../media/image66.emf"/></Relationships>
</file>

<file path=ppt/slides/_rels/slide9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10.png"/><Relationship Id="rId4" Type="http://schemas.openxmlformats.org/officeDocument/2006/relationships/image" Target="../media/image68.emf"/></Relationships>
</file>

<file path=ppt/slides/_rels/slide95.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1.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70.emf"/><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0.png"/><Relationship Id="rId7" Type="http://schemas.openxmlformats.org/officeDocument/2006/relationships/image" Target="../media/image75.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9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240.png"/><Relationship Id="rId7" Type="http://schemas.openxmlformats.org/officeDocument/2006/relationships/image" Target="../media/image80.emf"/><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77.emf"/><Relationship Id="rId9" Type="http://schemas.openxmlformats.org/officeDocument/2006/relationships/image" Target="../media/image82.emf"/></Relationships>
</file>

<file path=ppt/slides/_rels/slide9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225" y="2446866"/>
            <a:ext cx="8591550" cy="717021"/>
          </a:xfrm>
        </p:spPr>
        <p:txBody>
          <a:bodyPr/>
          <a:lstStyle/>
          <a:p>
            <a:r>
              <a:rPr lang="en-US" dirty="0">
                <a:solidFill>
                  <a:srgbClr val="FF0000"/>
                </a:solidFill>
              </a:rPr>
              <a:t>Neural Architectures with Memory</a:t>
            </a:r>
          </a:p>
        </p:txBody>
      </p:sp>
      <p:sp>
        <p:nvSpPr>
          <p:cNvPr id="3" name="Subtitle 2"/>
          <p:cNvSpPr>
            <a:spLocks noGrp="1"/>
          </p:cNvSpPr>
          <p:nvPr>
            <p:ph type="subTitle" idx="1"/>
          </p:nvPr>
        </p:nvSpPr>
        <p:spPr>
          <a:xfrm>
            <a:off x="1013107" y="5246443"/>
            <a:ext cx="6610437" cy="974195"/>
          </a:xfrm>
        </p:spPr>
        <p:txBody>
          <a:bodyPr>
            <a:noAutofit/>
          </a:bodyPr>
          <a:lstStyle/>
          <a:p>
            <a:r>
              <a:rPr lang="en-US" sz="2400" dirty="0">
                <a:latin typeface="+mj-lt"/>
              </a:rPr>
              <a:t>Thanks to Alexander </a:t>
            </a:r>
            <a:r>
              <a:rPr lang="en-US" sz="2400" dirty="0" err="1">
                <a:latin typeface="+mj-lt"/>
              </a:rPr>
              <a:t>Ororbia</a:t>
            </a:r>
            <a:r>
              <a:rPr lang="en-US" sz="2400" dirty="0">
                <a:latin typeface="+mj-lt"/>
              </a:rPr>
              <a:t>, Nitish Gupta, Shreya Rajpal, Jason Weston, John Canny, Alex Graves, Ankur Mali, and friends</a:t>
            </a:r>
          </a:p>
        </p:txBody>
      </p:sp>
      <p:sp>
        <p:nvSpPr>
          <p:cNvPr id="4" name="Slide Number Placeholder 3"/>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9364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95D3-639B-5441-BFFB-E080DE775611}"/>
              </a:ext>
            </a:extLst>
          </p:cNvPr>
          <p:cNvSpPr>
            <a:spLocks noGrp="1"/>
          </p:cNvSpPr>
          <p:nvPr>
            <p:ph type="title"/>
          </p:nvPr>
        </p:nvSpPr>
        <p:spPr/>
        <p:txBody>
          <a:bodyPr/>
          <a:lstStyle/>
          <a:p>
            <a:r>
              <a:rPr lang="en-US" b="1" dirty="0">
                <a:solidFill>
                  <a:srgbClr val="FF0000"/>
                </a:solidFill>
              </a:rPr>
              <a:t>McCulloch-Pitts Logical Calculus</a:t>
            </a:r>
          </a:p>
        </p:txBody>
      </p:sp>
      <p:pic>
        <p:nvPicPr>
          <p:cNvPr id="5" name="Content Placeholder 4">
            <a:extLst>
              <a:ext uri="{FF2B5EF4-FFF2-40B4-BE49-F238E27FC236}">
                <a16:creationId xmlns:a16="http://schemas.microsoft.com/office/drawing/2014/main" id="{53B49324-86A7-7748-9453-0C8579DCF988}"/>
              </a:ext>
            </a:extLst>
          </p:cNvPr>
          <p:cNvPicPr>
            <a:picLocks noGrp="1" noChangeAspect="1"/>
          </p:cNvPicPr>
          <p:nvPr>
            <p:ph idx="1"/>
          </p:nvPr>
        </p:nvPicPr>
        <p:blipFill>
          <a:blip r:embed="rId2"/>
          <a:stretch>
            <a:fillRect/>
          </a:stretch>
        </p:blipFill>
        <p:spPr>
          <a:xfrm>
            <a:off x="731641" y="1828800"/>
            <a:ext cx="7541065" cy="3428999"/>
          </a:xfrm>
        </p:spPr>
      </p:pic>
      <p:sp>
        <p:nvSpPr>
          <p:cNvPr id="6" name="TextBox 5">
            <a:extLst>
              <a:ext uri="{FF2B5EF4-FFF2-40B4-BE49-F238E27FC236}">
                <a16:creationId xmlns:a16="http://schemas.microsoft.com/office/drawing/2014/main" id="{68BF9F6C-1F8F-3949-AA66-08DD8ADD46FF}"/>
              </a:ext>
            </a:extLst>
          </p:cNvPr>
          <p:cNvSpPr txBox="1"/>
          <p:nvPr/>
        </p:nvSpPr>
        <p:spPr>
          <a:xfrm>
            <a:off x="6477000" y="6096000"/>
            <a:ext cx="1901483" cy="338554"/>
          </a:xfrm>
          <a:prstGeom prst="rect">
            <a:avLst/>
          </a:prstGeom>
          <a:noFill/>
        </p:spPr>
        <p:txBody>
          <a:bodyPr wrap="none" rtlCol="0">
            <a:spAutoFit/>
          </a:bodyPr>
          <a:lstStyle/>
          <a:p>
            <a:r>
              <a:rPr lang="en-US" i="1" dirty="0"/>
              <a:t>Kiyoshi Kawaguchi</a:t>
            </a:r>
            <a:endParaRPr lang="en-US" dirty="0"/>
          </a:p>
        </p:txBody>
      </p:sp>
      <p:sp>
        <p:nvSpPr>
          <p:cNvPr id="7" name="TextBox 6">
            <a:extLst>
              <a:ext uri="{FF2B5EF4-FFF2-40B4-BE49-F238E27FC236}">
                <a16:creationId xmlns:a16="http://schemas.microsoft.com/office/drawing/2014/main" id="{CC64171E-1674-BA4F-B292-C01AFCEF9C8B}"/>
              </a:ext>
            </a:extLst>
          </p:cNvPr>
          <p:cNvSpPr txBox="1"/>
          <p:nvPr/>
        </p:nvSpPr>
        <p:spPr>
          <a:xfrm>
            <a:off x="1219200" y="5791200"/>
            <a:ext cx="3118161" cy="338554"/>
          </a:xfrm>
          <a:prstGeom prst="rect">
            <a:avLst/>
          </a:prstGeom>
          <a:noFill/>
        </p:spPr>
        <p:txBody>
          <a:bodyPr wrap="none" rtlCol="0">
            <a:spAutoFit/>
          </a:bodyPr>
          <a:lstStyle/>
          <a:p>
            <a:r>
              <a:rPr lang="en-US" dirty="0"/>
              <a:t>With feedback, a finite automata</a:t>
            </a:r>
          </a:p>
        </p:txBody>
      </p:sp>
    </p:spTree>
    <p:extLst>
      <p:ext uri="{BB962C8B-B14F-4D97-AF65-F5344CB8AC3E}">
        <p14:creationId xmlns:p14="http://schemas.microsoft.com/office/powerpoint/2010/main" val="459361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Training Objective</a:t>
            </a:r>
          </a:p>
        </p:txBody>
      </p:sp>
      <p:sp>
        <p:nvSpPr>
          <p:cNvPr id="4" name="Slide Number Placeholder 3"/>
          <p:cNvSpPr>
            <a:spLocks noGrp="1"/>
          </p:cNvSpPr>
          <p:nvPr>
            <p:ph type="sldNum" sz="quarter" idx="12"/>
          </p:nvPr>
        </p:nvSpPr>
        <p:spPr/>
        <p:txBody>
          <a:bodyPr/>
          <a:lstStyle/>
          <a:p>
            <a:fld id="{6113E31D-E2AB-40D1-8B51-AFA5AFEF393A}" type="slidenum">
              <a:rPr lang="en-US" smtClean="0"/>
              <a:t>100</a:t>
            </a:fld>
            <a:endParaRPr lang="en-US" dirty="0"/>
          </a:p>
        </p:txBody>
      </p:sp>
      <p:pic>
        <p:nvPicPr>
          <p:cNvPr id="8" name="Picture 7"/>
          <p:cNvPicPr>
            <a:picLocks noChangeAspect="1"/>
          </p:cNvPicPr>
          <p:nvPr/>
        </p:nvPicPr>
        <p:blipFill>
          <a:blip r:embed="rId2"/>
          <a:stretch>
            <a:fillRect/>
          </a:stretch>
        </p:blipFill>
        <p:spPr>
          <a:xfrm>
            <a:off x="522224" y="2252182"/>
            <a:ext cx="5764797" cy="768077"/>
          </a:xfrm>
          <a:prstGeom prst="rect">
            <a:avLst/>
          </a:prstGeom>
        </p:spPr>
      </p:pic>
      <p:pic>
        <p:nvPicPr>
          <p:cNvPr id="22" name="Picture 21"/>
          <p:cNvPicPr>
            <a:picLocks noChangeAspect="1"/>
          </p:cNvPicPr>
          <p:nvPr/>
        </p:nvPicPr>
        <p:blipFill>
          <a:blip r:embed="rId3"/>
          <a:stretch>
            <a:fillRect/>
          </a:stretch>
        </p:blipFill>
        <p:spPr>
          <a:xfrm>
            <a:off x="426996" y="3481096"/>
            <a:ext cx="7800563" cy="786103"/>
          </a:xfrm>
          <a:prstGeom prst="rect">
            <a:avLst/>
          </a:prstGeom>
        </p:spPr>
      </p:pic>
      <p:sp>
        <p:nvSpPr>
          <p:cNvPr id="23" name="Rectangle 22"/>
          <p:cNvSpPr/>
          <p:nvPr/>
        </p:nvSpPr>
        <p:spPr>
          <a:xfrm>
            <a:off x="2943727" y="3381187"/>
            <a:ext cx="2374231"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174959" y="952358"/>
            <a:ext cx="1451811" cy="646331"/>
          </a:xfrm>
          <a:prstGeom prst="rect">
            <a:avLst/>
          </a:prstGeom>
          <a:noFill/>
          <a:ln>
            <a:solidFill>
              <a:schemeClr val="tx1"/>
            </a:solidFill>
            <a:prstDash val="dash"/>
          </a:ln>
        </p:spPr>
        <p:txBody>
          <a:bodyPr wrap="square" rtlCol="0">
            <a:spAutoFit/>
          </a:bodyPr>
          <a:lstStyle/>
          <a:p>
            <a:r>
              <a:rPr lang="en-US" dirty="0">
                <a:latin typeface="+mj-lt"/>
              </a:rPr>
              <a:t>Score for true 2</a:t>
            </a:r>
            <a:r>
              <a:rPr lang="en-US" baseline="30000" dirty="0">
                <a:latin typeface="+mj-lt"/>
              </a:rPr>
              <a:t>nd</a:t>
            </a:r>
            <a:r>
              <a:rPr lang="en-US" dirty="0">
                <a:latin typeface="+mj-lt"/>
              </a:rPr>
              <a:t> memory</a:t>
            </a:r>
          </a:p>
        </p:txBody>
      </p:sp>
      <p:cxnSp>
        <p:nvCxnSpPr>
          <p:cNvPr id="26" name="Straight Arrow Connector 25"/>
          <p:cNvCxnSpPr>
            <a:endCxn id="23" idx="0"/>
          </p:cNvCxnSpPr>
          <p:nvPr/>
        </p:nvCxnSpPr>
        <p:spPr>
          <a:xfrm flipH="1">
            <a:off x="4130843" y="1698598"/>
            <a:ext cx="425115" cy="16825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626770" y="3381187"/>
            <a:ext cx="2081461"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136105" y="955939"/>
            <a:ext cx="1900990" cy="646331"/>
          </a:xfrm>
          <a:prstGeom prst="rect">
            <a:avLst/>
          </a:prstGeom>
          <a:noFill/>
          <a:ln>
            <a:solidFill>
              <a:schemeClr val="tx1"/>
            </a:solidFill>
            <a:prstDash val="dash"/>
          </a:ln>
        </p:spPr>
        <p:txBody>
          <a:bodyPr wrap="square" rtlCol="0">
            <a:spAutoFit/>
          </a:bodyPr>
          <a:lstStyle/>
          <a:p>
            <a:r>
              <a:rPr lang="en-US" dirty="0">
                <a:latin typeface="+mj-lt"/>
              </a:rPr>
              <a:t>Score for a negative memory</a:t>
            </a:r>
          </a:p>
        </p:txBody>
      </p:sp>
      <p:cxnSp>
        <p:nvCxnSpPr>
          <p:cNvPr id="31" name="Straight Arrow Connector 30"/>
          <p:cNvCxnSpPr/>
          <p:nvPr/>
        </p:nvCxnSpPr>
        <p:spPr>
          <a:xfrm flipH="1">
            <a:off x="6697579" y="1698584"/>
            <a:ext cx="294552" cy="15740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11644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Training Objective</a:t>
            </a:r>
          </a:p>
        </p:txBody>
      </p:sp>
      <p:sp>
        <p:nvSpPr>
          <p:cNvPr id="4" name="Slide Number Placeholder 3"/>
          <p:cNvSpPr>
            <a:spLocks noGrp="1"/>
          </p:cNvSpPr>
          <p:nvPr>
            <p:ph type="sldNum" sz="quarter" idx="12"/>
          </p:nvPr>
        </p:nvSpPr>
        <p:spPr/>
        <p:txBody>
          <a:bodyPr/>
          <a:lstStyle/>
          <a:p>
            <a:fld id="{6113E31D-E2AB-40D1-8B51-AFA5AFEF393A}" type="slidenum">
              <a:rPr lang="en-US" smtClean="0"/>
              <a:t>101</a:t>
            </a:fld>
            <a:endParaRPr lang="en-US" dirty="0"/>
          </a:p>
        </p:txBody>
      </p:sp>
      <p:pic>
        <p:nvPicPr>
          <p:cNvPr id="8" name="Picture 7"/>
          <p:cNvPicPr>
            <a:picLocks noChangeAspect="1"/>
          </p:cNvPicPr>
          <p:nvPr/>
        </p:nvPicPr>
        <p:blipFill>
          <a:blip r:embed="rId2"/>
          <a:stretch>
            <a:fillRect/>
          </a:stretch>
        </p:blipFill>
        <p:spPr>
          <a:xfrm>
            <a:off x="522224" y="2252182"/>
            <a:ext cx="5764797" cy="768077"/>
          </a:xfrm>
          <a:prstGeom prst="rect">
            <a:avLst/>
          </a:prstGeom>
        </p:spPr>
      </p:pic>
      <p:pic>
        <p:nvPicPr>
          <p:cNvPr id="22" name="Picture 21"/>
          <p:cNvPicPr>
            <a:picLocks noChangeAspect="1"/>
          </p:cNvPicPr>
          <p:nvPr/>
        </p:nvPicPr>
        <p:blipFill>
          <a:blip r:embed="rId3"/>
          <a:stretch>
            <a:fillRect/>
          </a:stretch>
        </p:blipFill>
        <p:spPr>
          <a:xfrm>
            <a:off x="426996" y="3481096"/>
            <a:ext cx="7800563" cy="786103"/>
          </a:xfrm>
          <a:prstGeom prst="rect">
            <a:avLst/>
          </a:prstGeom>
        </p:spPr>
      </p:pic>
      <p:sp>
        <p:nvSpPr>
          <p:cNvPr id="23" name="Rectangle 22"/>
          <p:cNvSpPr/>
          <p:nvPr/>
        </p:nvSpPr>
        <p:spPr>
          <a:xfrm>
            <a:off x="2654968" y="4810447"/>
            <a:ext cx="2743200"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174959" y="952358"/>
            <a:ext cx="1451811" cy="646331"/>
          </a:xfrm>
          <a:prstGeom prst="rect">
            <a:avLst/>
          </a:prstGeom>
          <a:noFill/>
          <a:ln>
            <a:solidFill>
              <a:schemeClr val="tx1"/>
            </a:solidFill>
            <a:prstDash val="dash"/>
          </a:ln>
        </p:spPr>
        <p:txBody>
          <a:bodyPr wrap="square" rtlCol="0">
            <a:spAutoFit/>
          </a:bodyPr>
          <a:lstStyle/>
          <a:p>
            <a:r>
              <a:rPr lang="en-US" dirty="0">
                <a:latin typeface="+mj-lt"/>
              </a:rPr>
              <a:t>Score for true response</a:t>
            </a:r>
          </a:p>
        </p:txBody>
      </p:sp>
      <p:cxnSp>
        <p:nvCxnSpPr>
          <p:cNvPr id="26" name="Straight Arrow Connector 25"/>
          <p:cNvCxnSpPr>
            <a:endCxn id="23" idx="0"/>
          </p:cNvCxnSpPr>
          <p:nvPr/>
        </p:nvCxnSpPr>
        <p:spPr>
          <a:xfrm flipH="1">
            <a:off x="4026568" y="1698598"/>
            <a:ext cx="681790" cy="3111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729037" y="4802757"/>
            <a:ext cx="2725152"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141118" y="950119"/>
            <a:ext cx="1900990" cy="646331"/>
          </a:xfrm>
          <a:prstGeom prst="rect">
            <a:avLst/>
          </a:prstGeom>
          <a:noFill/>
          <a:ln>
            <a:solidFill>
              <a:schemeClr val="tx1"/>
            </a:solidFill>
            <a:prstDash val="dash"/>
          </a:ln>
        </p:spPr>
        <p:txBody>
          <a:bodyPr wrap="square" rtlCol="0">
            <a:spAutoFit/>
          </a:bodyPr>
          <a:lstStyle/>
          <a:p>
            <a:r>
              <a:rPr lang="en-US" dirty="0">
                <a:latin typeface="+mj-lt"/>
              </a:rPr>
              <a:t>Score for a negative response</a:t>
            </a:r>
          </a:p>
        </p:txBody>
      </p:sp>
      <p:cxnSp>
        <p:nvCxnSpPr>
          <p:cNvPr id="31" name="Straight Arrow Connector 30"/>
          <p:cNvCxnSpPr/>
          <p:nvPr/>
        </p:nvCxnSpPr>
        <p:spPr>
          <a:xfrm flipH="1">
            <a:off x="6641433" y="1698598"/>
            <a:ext cx="376988" cy="30418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565389" y="4885044"/>
            <a:ext cx="7981138" cy="745735"/>
          </a:xfrm>
          <a:prstGeom prst="rect">
            <a:avLst/>
          </a:prstGeom>
        </p:spPr>
      </p:pic>
      <p:sp>
        <p:nvSpPr>
          <p:cNvPr id="13" name="TextBox 12"/>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8769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Experiment</a:t>
            </a:r>
          </a:p>
        </p:txBody>
      </p:sp>
      <p:sp>
        <p:nvSpPr>
          <p:cNvPr id="4" name="Slide Number Placeholder 3"/>
          <p:cNvSpPr>
            <a:spLocks noGrp="1"/>
          </p:cNvSpPr>
          <p:nvPr>
            <p:ph type="sldNum" sz="quarter" idx="12"/>
          </p:nvPr>
        </p:nvSpPr>
        <p:spPr/>
        <p:txBody>
          <a:bodyPr/>
          <a:lstStyle/>
          <a:p>
            <a:fld id="{6113E31D-E2AB-40D1-8B51-AFA5AFEF393A}" type="slidenum">
              <a:rPr lang="en-US" smtClean="0"/>
              <a:t>102</a:t>
            </a:fld>
            <a:endParaRPr lang="en-US" dirty="0"/>
          </a:p>
        </p:txBody>
      </p:sp>
      <mc:AlternateContent xmlns:mc="http://schemas.openxmlformats.org/markup-compatibility/2006" xmlns:a14="http://schemas.microsoft.com/office/drawing/2010/main">
        <mc:Choice Requires="a14">
          <p:sp>
            <p:nvSpPr>
              <p:cNvPr id="13" name="Footer Placeholder 4"/>
              <p:cNvSpPr>
                <a:spLocks noGrp="1"/>
              </p:cNvSpPr>
              <p:nvPr>
                <p:ph idx="1"/>
              </p:nvPr>
            </p:nvSpPr>
            <p:spPr>
              <a:xfrm>
                <a:off x="413964" y="1251285"/>
                <a:ext cx="8205249" cy="1828800"/>
              </a:xfrm>
            </p:spPr>
            <p:txBody>
              <a:bodyPr>
                <a:normAutofit/>
              </a:bodyPr>
              <a:lstStyle/>
              <a:p>
                <a:r>
                  <a:rPr lang="en-US" sz="2800" dirty="0">
                    <a:latin typeface="+mj-lt"/>
                  </a:rPr>
                  <a:t>Large – Scale QA</a:t>
                </a:r>
              </a:p>
              <a:p>
                <a:pPr lvl="1"/>
                <a:r>
                  <a:rPr lang="en-US" sz="2400" dirty="0">
                    <a:latin typeface="+mj-lt"/>
                  </a:rPr>
                  <a:t>14M Statements – </a:t>
                </a:r>
                <a:r>
                  <a:rPr lang="en-US" sz="2400" i="1" dirty="0">
                    <a:latin typeface="+mj-lt"/>
                  </a:rPr>
                  <a:t>(subject, relation, object) </a:t>
                </a:r>
              </a:p>
              <a:p>
                <a:pPr lvl="1"/>
                <a:r>
                  <a:rPr lang="en-US" sz="2400" dirty="0">
                    <a:latin typeface="+mj-lt"/>
                  </a:rPr>
                  <a:t>Memory Hops; </a:t>
                </a:r>
                <a14:m>
                  <m:oMath xmlns:m="http://schemas.openxmlformats.org/officeDocument/2006/math">
                    <m:r>
                      <a:rPr lang="en-US" sz="2400" b="0" i="1" smtClean="0">
                        <a:latin typeface="Cambria Math" charset="0"/>
                      </a:rPr>
                      <m:t>𝑘</m:t>
                    </m:r>
                    <m:r>
                      <a:rPr lang="en-US" sz="2400" b="0" i="1" smtClean="0">
                        <a:latin typeface="Cambria Math" charset="0"/>
                      </a:rPr>
                      <m:t>=1</m:t>
                    </m:r>
                  </m:oMath>
                </a14:m>
                <a:endParaRPr lang="en-US" sz="2400" dirty="0">
                  <a:latin typeface="+mj-lt"/>
                </a:endParaRPr>
              </a:p>
              <a:p>
                <a:pPr lvl="1"/>
                <a:r>
                  <a:rPr lang="en-US" sz="2400" dirty="0">
                    <a:latin typeface="+mj-lt"/>
                  </a:rPr>
                  <a:t>Only re-ranked candidates from other system</a:t>
                </a:r>
              </a:p>
            </p:txBody>
          </p:sp>
        </mc:Choice>
        <mc:Fallback xmlns="">
          <p:sp>
            <p:nvSpPr>
              <p:cNvPr id="13" name="Footer Placeholder 4"/>
              <p:cNvSpPr>
                <a:spLocks noGrp="1" noRot="1" noChangeAspect="1" noMove="1" noResize="1" noEditPoints="1" noAdjustHandles="1" noChangeArrowheads="1" noChangeShapeType="1" noTextEdit="1"/>
              </p:cNvSpPr>
              <p:nvPr>
                <p:ph idx="1"/>
              </p:nvPr>
            </p:nvSpPr>
            <p:spPr>
              <a:xfrm>
                <a:off x="413964" y="1251285"/>
                <a:ext cx="8205249" cy="1828800"/>
              </a:xfrm>
              <a:blipFill rotWithShape="0">
                <a:blip r:embed="rId2"/>
                <a:stretch>
                  <a:fillRect l="-1337" t="-5333"/>
                </a:stretch>
              </a:blipFill>
            </p:spPr>
            <p:txBody>
              <a:bodyPr/>
              <a:lstStyle/>
              <a:p>
                <a:r>
                  <a:rPr lang="en-US">
                    <a:noFill/>
                  </a:rPr>
                  <a:t> </a:t>
                </a:r>
              </a:p>
            </p:txBody>
          </p:sp>
        </mc:Fallback>
      </mc:AlternateContent>
      <p:graphicFrame>
        <p:nvGraphicFramePr>
          <p:cNvPr id="5" name="Table 4"/>
          <p:cNvGraphicFramePr>
            <a:graphicFrameLocks noGrp="1"/>
          </p:cNvGraphicFramePr>
          <p:nvPr/>
        </p:nvGraphicFramePr>
        <p:xfrm>
          <a:off x="1468588" y="3505669"/>
          <a:ext cx="6096000" cy="148336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sz="1800" dirty="0">
                          <a:latin typeface="+mj-lt"/>
                        </a:rPr>
                        <a:t>Method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j-lt"/>
                        </a:rPr>
                        <a:t>F1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800" dirty="0">
                          <a:latin typeface="+mj-lt"/>
                        </a:rPr>
                        <a:t>Fader et. al. 2013</a:t>
                      </a:r>
                    </a:p>
                  </a:txBody>
                  <a:tcPr anchor="ctr">
                    <a:lnT w="12700" cap="flat" cmpd="sng" algn="ctr">
                      <a:solidFill>
                        <a:schemeClr val="tx1"/>
                      </a:solidFill>
                      <a:prstDash val="solid"/>
                      <a:round/>
                      <a:headEnd type="none" w="med" len="med"/>
                      <a:tailEnd type="none" w="med" len="med"/>
                    </a:lnT>
                  </a:tcPr>
                </a:tc>
                <a:tc>
                  <a:txBody>
                    <a:bodyPr/>
                    <a:lstStyle/>
                    <a:p>
                      <a:pPr algn="ctr"/>
                      <a:r>
                        <a:rPr lang="en-US" sz="1800" dirty="0">
                          <a:latin typeface="+mj-lt"/>
                        </a:rPr>
                        <a:t>0.54</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sz="1800" dirty="0">
                          <a:latin typeface="+mj-lt"/>
                        </a:rPr>
                        <a:t>Bordes et. al.</a:t>
                      </a:r>
                      <a:r>
                        <a:rPr lang="en-US" sz="1800" baseline="0" dirty="0">
                          <a:latin typeface="+mj-lt"/>
                        </a:rPr>
                        <a:t> 2014b</a:t>
                      </a:r>
                      <a:endParaRPr lang="en-US" sz="1800" dirty="0">
                        <a:latin typeface="+mj-lt"/>
                      </a:endParaRPr>
                    </a:p>
                  </a:txBody>
                  <a:tcPr anchor="ctr"/>
                </a:tc>
                <a:tc>
                  <a:txBody>
                    <a:bodyPr/>
                    <a:lstStyle/>
                    <a:p>
                      <a:pPr algn="ctr"/>
                      <a:r>
                        <a:rPr lang="en-US" sz="1800" dirty="0">
                          <a:latin typeface="+mj-lt"/>
                        </a:rPr>
                        <a:t>0.73</a:t>
                      </a:r>
                    </a:p>
                  </a:txBody>
                  <a:tcPr anchor="ctr"/>
                </a:tc>
                <a:extLst>
                  <a:ext uri="{0D108BD9-81ED-4DB2-BD59-A6C34878D82A}">
                    <a16:rowId xmlns:a16="http://schemas.microsoft.com/office/drawing/2014/main" val="10002"/>
                  </a:ext>
                </a:extLst>
              </a:tr>
              <a:tr h="370840">
                <a:tc>
                  <a:txBody>
                    <a:bodyPr/>
                    <a:lstStyle/>
                    <a:p>
                      <a:pPr algn="ctr"/>
                      <a:r>
                        <a:rPr lang="en-US" sz="1800" dirty="0">
                          <a:latin typeface="+mj-lt"/>
                        </a:rPr>
                        <a:t>Memory Networks</a:t>
                      </a:r>
                      <a:r>
                        <a:rPr lang="en-US" sz="1800" baseline="0" dirty="0">
                          <a:latin typeface="+mj-lt"/>
                        </a:rPr>
                        <a:t> (This work)</a:t>
                      </a:r>
                      <a:endParaRPr lang="en-US" sz="1800" dirty="0">
                        <a:latin typeface="+mj-lt"/>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latin typeface="+mj-lt"/>
                        </a:rPr>
                        <a:t>0.72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Footer Placeholder 4"/>
          <p:cNvSpPr txBox="1">
            <a:spLocks/>
          </p:cNvSpPr>
          <p:nvPr/>
        </p:nvSpPr>
        <p:spPr>
          <a:xfrm>
            <a:off x="413964" y="5694948"/>
            <a:ext cx="8205249" cy="593557"/>
          </a:xfrm>
          <a:prstGeom prst="rect">
            <a:avLst/>
          </a:prstGeom>
        </p:spPr>
        <p:txBody>
          <a:bodyPr vert="horz" lIns="91440" tIns="45720" rIns="91440" bIns="45720" rtlCol="0" anchor="ctr">
            <a:normAutofit fontScale="85000"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800" dirty="0">
                <a:latin typeface="+mj-lt"/>
              </a:rPr>
              <a:t>Why does Memory Network perform exactly as previous model?</a:t>
            </a:r>
          </a:p>
        </p:txBody>
      </p:sp>
      <p:sp>
        <p:nvSpPr>
          <p:cNvPr id="7" name="TextBox 6"/>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
        <p:nvSpPr>
          <p:cNvPr id="8" name="TextBox 7"/>
          <p:cNvSpPr txBox="1"/>
          <p:nvPr/>
        </p:nvSpPr>
        <p:spPr>
          <a:xfrm>
            <a:off x="7167402" y="958369"/>
            <a:ext cx="1451811" cy="646331"/>
          </a:xfrm>
          <a:prstGeom prst="rect">
            <a:avLst/>
          </a:prstGeom>
          <a:noFill/>
          <a:ln>
            <a:solidFill>
              <a:schemeClr val="tx1"/>
            </a:solidFill>
            <a:prstDash val="dash"/>
          </a:ln>
        </p:spPr>
        <p:txBody>
          <a:bodyPr wrap="square" rtlCol="0">
            <a:spAutoFit/>
          </a:bodyPr>
          <a:lstStyle/>
          <a:p>
            <a:r>
              <a:rPr lang="en-US" dirty="0">
                <a:latin typeface="+mj-lt"/>
              </a:rPr>
              <a:t>Stored as memories</a:t>
            </a:r>
          </a:p>
        </p:txBody>
      </p:sp>
      <p:cxnSp>
        <p:nvCxnSpPr>
          <p:cNvPr id="9" name="Straight Arrow Connector 8"/>
          <p:cNvCxnSpPr/>
          <p:nvPr/>
        </p:nvCxnSpPr>
        <p:spPr>
          <a:xfrm flipH="1">
            <a:off x="6457951" y="1522344"/>
            <a:ext cx="709451" cy="349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46714" y="1942635"/>
            <a:ext cx="1811536" cy="646331"/>
          </a:xfrm>
          <a:prstGeom prst="rect">
            <a:avLst/>
          </a:prstGeom>
          <a:noFill/>
          <a:ln>
            <a:solidFill>
              <a:schemeClr val="tx1"/>
            </a:solidFill>
            <a:prstDash val="dash"/>
          </a:ln>
        </p:spPr>
        <p:txBody>
          <a:bodyPr wrap="square" rtlCol="0">
            <a:spAutoFit/>
          </a:bodyPr>
          <a:lstStyle/>
          <a:p>
            <a:r>
              <a:rPr lang="en-US" dirty="0">
                <a:latin typeface="+mj-lt"/>
              </a:rPr>
              <a:t>Output is highest </a:t>
            </a:r>
            <a:r>
              <a:rPr lang="en-US">
                <a:latin typeface="+mj-lt"/>
              </a:rPr>
              <a:t>scoring memory</a:t>
            </a:r>
            <a:endParaRPr lang="en-US" dirty="0">
              <a:latin typeface="+mj-lt"/>
            </a:endParaRPr>
          </a:p>
        </p:txBody>
      </p:sp>
      <p:cxnSp>
        <p:nvCxnSpPr>
          <p:cNvPr id="14" name="Straight Arrow Connector 13"/>
          <p:cNvCxnSpPr>
            <a:stCxn id="12" idx="1"/>
          </p:cNvCxnSpPr>
          <p:nvPr/>
        </p:nvCxnSpPr>
        <p:spPr>
          <a:xfrm flipH="1">
            <a:off x="4210050" y="2265801"/>
            <a:ext cx="2836664" cy="31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7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348" y="107576"/>
            <a:ext cx="8866195" cy="1244623"/>
          </a:xfrm>
        </p:spPr>
        <p:txBody>
          <a:bodyPr/>
          <a:lstStyle/>
          <a:p>
            <a:r>
              <a:rPr lang="en-US" sz="4400" dirty="0"/>
              <a:t>The First </a:t>
            </a:r>
            <a:r>
              <a:rPr lang="en-US" sz="4400" b="1" dirty="0" err="1"/>
              <a:t>MemNN</a:t>
            </a:r>
            <a:r>
              <a:rPr lang="en-US" sz="4400" dirty="0"/>
              <a:t> </a:t>
            </a:r>
            <a:r>
              <a:rPr lang="en-US" sz="4400" dirty="0" err="1"/>
              <a:t>Implemention</a:t>
            </a:r>
            <a:endParaRPr lang="en-US" sz="4400" dirty="0"/>
          </a:p>
        </p:txBody>
      </p:sp>
      <p:sp>
        <p:nvSpPr>
          <p:cNvPr id="3" name="Content Placeholder 2"/>
          <p:cNvSpPr>
            <a:spLocks noGrp="1"/>
          </p:cNvSpPr>
          <p:nvPr>
            <p:ph idx="1"/>
          </p:nvPr>
        </p:nvSpPr>
        <p:spPr>
          <a:xfrm>
            <a:off x="549275" y="1600200"/>
            <a:ext cx="8042276" cy="4761013"/>
          </a:xfrm>
        </p:spPr>
        <p:txBody>
          <a:bodyPr>
            <a:normAutofit/>
          </a:bodyPr>
          <a:lstStyle/>
          <a:p>
            <a:r>
              <a:rPr lang="en-US" dirty="0">
                <a:solidFill>
                  <a:srgbClr val="0000FF"/>
                </a:solidFill>
              </a:rPr>
              <a:t>I</a:t>
            </a:r>
            <a:r>
              <a:rPr lang="en-US" dirty="0"/>
              <a:t> (input): converts to bag-of-word-</a:t>
            </a:r>
            <a:r>
              <a:rPr lang="en-US" dirty="0" err="1"/>
              <a:t>embeddings</a:t>
            </a:r>
            <a:r>
              <a:rPr lang="en-US" dirty="0"/>
              <a:t> </a:t>
            </a:r>
            <a:r>
              <a:rPr lang="en-US" dirty="0">
                <a:solidFill>
                  <a:srgbClr val="3366FF"/>
                </a:solidFill>
              </a:rPr>
              <a:t>x</a:t>
            </a:r>
            <a:r>
              <a:rPr lang="en-US" dirty="0"/>
              <a:t>.</a:t>
            </a:r>
          </a:p>
          <a:p>
            <a:r>
              <a:rPr lang="en-US" dirty="0">
                <a:solidFill>
                  <a:srgbClr val="0000FF"/>
                </a:solidFill>
              </a:rPr>
              <a:t>G</a:t>
            </a:r>
            <a:r>
              <a:rPr lang="en-US" dirty="0"/>
              <a:t> </a:t>
            </a:r>
            <a:r>
              <a:rPr lang="en-US" sz="1800" dirty="0"/>
              <a:t>(generalization)</a:t>
            </a:r>
            <a:r>
              <a:rPr lang="en-US" dirty="0"/>
              <a:t>: stores </a:t>
            </a:r>
            <a:r>
              <a:rPr lang="en-US" dirty="0">
                <a:solidFill>
                  <a:srgbClr val="0000FF"/>
                </a:solidFill>
              </a:rPr>
              <a:t>x </a:t>
            </a:r>
            <a:r>
              <a:rPr lang="en-US" dirty="0"/>
              <a:t>in next available slot </a:t>
            </a:r>
            <a:r>
              <a:rPr lang="en-US" dirty="0" err="1">
                <a:solidFill>
                  <a:srgbClr val="0000FF"/>
                </a:solidFill>
              </a:rPr>
              <a:t>m</a:t>
            </a:r>
            <a:r>
              <a:rPr lang="en-US" baseline="-25000" dirty="0" err="1">
                <a:solidFill>
                  <a:srgbClr val="0000FF"/>
                </a:solidFill>
              </a:rPr>
              <a:t>N</a:t>
            </a:r>
            <a:r>
              <a:rPr lang="en-US" dirty="0"/>
              <a:t>.</a:t>
            </a:r>
          </a:p>
          <a:p>
            <a:r>
              <a:rPr lang="en-US" dirty="0">
                <a:solidFill>
                  <a:srgbClr val="0000FF"/>
                </a:solidFill>
              </a:rPr>
              <a:t>O</a:t>
            </a:r>
            <a:r>
              <a:rPr lang="en-US" dirty="0"/>
              <a:t> (output): Loops over all memories </a:t>
            </a:r>
            <a:r>
              <a:rPr lang="en-US" sz="2000" dirty="0"/>
              <a:t>k=1 or 2 times:</a:t>
            </a:r>
          </a:p>
          <a:p>
            <a:pPr lvl="1"/>
            <a:r>
              <a:rPr lang="en-US" dirty="0"/>
              <a:t>1</a:t>
            </a:r>
            <a:r>
              <a:rPr lang="en-US" baseline="30000" dirty="0"/>
              <a:t>st</a:t>
            </a:r>
            <a:r>
              <a:rPr lang="en-US" dirty="0"/>
              <a:t> loop max: finds best match </a:t>
            </a:r>
            <a:r>
              <a:rPr lang="en-US" dirty="0">
                <a:solidFill>
                  <a:srgbClr val="0000FF"/>
                </a:solidFill>
              </a:rPr>
              <a:t>m</a:t>
            </a:r>
            <a:r>
              <a:rPr lang="en-US" baseline="-25000" dirty="0">
                <a:solidFill>
                  <a:srgbClr val="0000FF"/>
                </a:solidFill>
              </a:rPr>
              <a:t>i</a:t>
            </a:r>
            <a:r>
              <a:rPr lang="en-US" dirty="0">
                <a:solidFill>
                  <a:srgbClr val="0000FF"/>
                </a:solidFill>
              </a:rPr>
              <a:t> </a:t>
            </a:r>
            <a:r>
              <a:rPr lang="en-US" dirty="0"/>
              <a:t>with</a:t>
            </a:r>
            <a:r>
              <a:rPr lang="en-US" dirty="0">
                <a:solidFill>
                  <a:srgbClr val="0000FF"/>
                </a:solidFill>
              </a:rPr>
              <a:t> x.</a:t>
            </a:r>
          </a:p>
          <a:p>
            <a:pPr lvl="1"/>
            <a:r>
              <a:rPr lang="en-US" dirty="0"/>
              <a:t>2</a:t>
            </a:r>
            <a:r>
              <a:rPr lang="en-US" baseline="30000" dirty="0"/>
              <a:t>nd </a:t>
            </a:r>
            <a:r>
              <a:rPr lang="en-US" dirty="0"/>
              <a:t>loop max: finds best match </a:t>
            </a:r>
            <a:r>
              <a:rPr lang="en-US" dirty="0" err="1">
                <a:solidFill>
                  <a:srgbClr val="0000FF"/>
                </a:solidFill>
              </a:rPr>
              <a:t>m</a:t>
            </a:r>
            <a:r>
              <a:rPr lang="en-US" baseline="-25000" dirty="0" err="1">
                <a:solidFill>
                  <a:srgbClr val="0000FF"/>
                </a:solidFill>
              </a:rPr>
              <a:t>J</a:t>
            </a:r>
            <a:r>
              <a:rPr lang="en-US" dirty="0">
                <a:solidFill>
                  <a:srgbClr val="0000FF"/>
                </a:solidFill>
              </a:rPr>
              <a:t> </a:t>
            </a:r>
            <a:r>
              <a:rPr lang="en-US" dirty="0"/>
              <a:t>with </a:t>
            </a:r>
            <a:r>
              <a:rPr lang="en-US" dirty="0">
                <a:solidFill>
                  <a:srgbClr val="0000FF"/>
                </a:solidFill>
              </a:rPr>
              <a:t>(x, m</a:t>
            </a:r>
            <a:r>
              <a:rPr lang="en-US" baseline="-25000" dirty="0">
                <a:solidFill>
                  <a:srgbClr val="0000FF"/>
                </a:solidFill>
              </a:rPr>
              <a:t>i</a:t>
            </a:r>
            <a:r>
              <a:rPr lang="en-US" dirty="0">
                <a:solidFill>
                  <a:srgbClr val="0000FF"/>
                </a:solidFill>
              </a:rPr>
              <a:t>)</a:t>
            </a:r>
            <a:r>
              <a:rPr lang="en-US" dirty="0">
                <a:solidFill>
                  <a:schemeClr val="tx1"/>
                </a:solidFill>
              </a:rPr>
              <a:t>.</a:t>
            </a:r>
          </a:p>
          <a:p>
            <a:pPr lvl="1"/>
            <a:r>
              <a:rPr lang="en-US" dirty="0">
                <a:solidFill>
                  <a:srgbClr val="595959"/>
                </a:solidFill>
              </a:rPr>
              <a:t>The output </a:t>
            </a:r>
            <a:r>
              <a:rPr lang="en-US" dirty="0">
                <a:solidFill>
                  <a:srgbClr val="0000FF"/>
                </a:solidFill>
              </a:rPr>
              <a:t>o </a:t>
            </a:r>
            <a:r>
              <a:rPr lang="en-US" dirty="0">
                <a:solidFill>
                  <a:srgbClr val="595959"/>
                </a:solidFill>
              </a:rPr>
              <a:t>is represented with </a:t>
            </a:r>
            <a:r>
              <a:rPr lang="en-US" dirty="0">
                <a:solidFill>
                  <a:srgbClr val="0000FF"/>
                </a:solidFill>
              </a:rPr>
              <a:t>(x, m</a:t>
            </a:r>
            <a:r>
              <a:rPr lang="en-US" baseline="-25000" dirty="0">
                <a:solidFill>
                  <a:srgbClr val="0000FF"/>
                </a:solidFill>
              </a:rPr>
              <a:t>i,</a:t>
            </a:r>
            <a:r>
              <a:rPr lang="en-US" dirty="0">
                <a:solidFill>
                  <a:srgbClr val="0000FF"/>
                </a:solidFill>
              </a:rPr>
              <a:t> </a:t>
            </a:r>
            <a:r>
              <a:rPr lang="en-US" dirty="0" err="1">
                <a:solidFill>
                  <a:srgbClr val="0000FF"/>
                </a:solidFill>
              </a:rPr>
              <a:t>m</a:t>
            </a:r>
            <a:r>
              <a:rPr lang="en-US" baseline="-25000" dirty="0" err="1">
                <a:solidFill>
                  <a:srgbClr val="0000FF"/>
                </a:solidFill>
              </a:rPr>
              <a:t>J</a:t>
            </a:r>
            <a:r>
              <a:rPr lang="en-US" dirty="0">
                <a:solidFill>
                  <a:srgbClr val="0000FF"/>
                </a:solidFill>
              </a:rPr>
              <a:t>)</a:t>
            </a:r>
            <a:r>
              <a:rPr lang="en-US" dirty="0">
                <a:solidFill>
                  <a:srgbClr val="595959"/>
                </a:solidFill>
              </a:rPr>
              <a:t>.</a:t>
            </a:r>
          </a:p>
          <a:p>
            <a:r>
              <a:rPr lang="en-US" dirty="0">
                <a:solidFill>
                  <a:srgbClr val="0000FF"/>
                </a:solidFill>
              </a:rPr>
              <a:t>R</a:t>
            </a:r>
            <a:r>
              <a:rPr lang="en-US" dirty="0"/>
              <a:t> (response): ranks all words in the dictionary given </a:t>
            </a:r>
            <a:r>
              <a:rPr lang="en-US" dirty="0">
                <a:solidFill>
                  <a:srgbClr val="0000FF"/>
                </a:solidFill>
              </a:rPr>
              <a:t>o</a:t>
            </a:r>
            <a:r>
              <a:rPr lang="en-US" dirty="0"/>
              <a:t> and returns best single word. </a:t>
            </a:r>
            <a:r>
              <a:rPr lang="en-US" sz="2000" i="1" dirty="0"/>
              <a:t>(OR: use a full RNN here)</a:t>
            </a:r>
          </a:p>
          <a:p>
            <a:pPr marL="0" indent="0">
              <a:buNone/>
            </a:pPr>
            <a:endParaRPr lang="en-US" dirty="0"/>
          </a:p>
        </p:txBody>
      </p:sp>
    </p:spTree>
    <p:extLst>
      <p:ext uri="{BB962C8B-B14F-4D97-AF65-F5344CB8AC3E}">
        <p14:creationId xmlns:p14="http://schemas.microsoft.com/office/powerpoint/2010/main" val="1710865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function</a:t>
            </a:r>
          </a:p>
        </p:txBody>
      </p:sp>
      <p:sp>
        <p:nvSpPr>
          <p:cNvPr id="3" name="Content Placeholder 2"/>
          <p:cNvSpPr>
            <a:spLocks noGrp="1"/>
          </p:cNvSpPr>
          <p:nvPr>
            <p:ph idx="1"/>
          </p:nvPr>
        </p:nvSpPr>
        <p:spPr>
          <a:xfrm>
            <a:off x="549275" y="1600200"/>
            <a:ext cx="8042276" cy="4960903"/>
          </a:xfrm>
        </p:spPr>
        <p:txBody>
          <a:bodyPr>
            <a:normAutofit/>
          </a:bodyPr>
          <a:lstStyle/>
          <a:p>
            <a:r>
              <a:rPr lang="en-US" dirty="0"/>
              <a:t>For a given Q, we want a good match to the relevant memory slot(s) containing the answer, e.g.:</a:t>
            </a:r>
          </a:p>
          <a:p>
            <a:pPr marL="0" indent="0">
              <a:buNone/>
            </a:pPr>
            <a:r>
              <a:rPr lang="en-US" dirty="0">
                <a:solidFill>
                  <a:srgbClr val="000090"/>
                </a:solidFill>
              </a:rPr>
              <a:t>Match</a:t>
            </a:r>
            <a:r>
              <a:rPr lang="en-US" dirty="0">
                <a:solidFill>
                  <a:srgbClr val="5F8804"/>
                </a:solidFill>
              </a:rPr>
              <a:t>(</a:t>
            </a:r>
            <a:r>
              <a:rPr lang="en-US" dirty="0">
                <a:solidFill>
                  <a:srgbClr val="0000FF"/>
                </a:solidFill>
              </a:rPr>
              <a:t>Where is the football ?</a:t>
            </a:r>
            <a:r>
              <a:rPr lang="en-US" dirty="0">
                <a:solidFill>
                  <a:srgbClr val="5F8804"/>
                </a:solidFill>
              </a:rPr>
              <a:t>,  John picked up the football)</a:t>
            </a:r>
          </a:p>
          <a:p>
            <a:r>
              <a:rPr lang="en-US" dirty="0"/>
              <a:t>We use a </a:t>
            </a:r>
            <a:r>
              <a:rPr lang="en-US" dirty="0" err="1">
                <a:solidFill>
                  <a:srgbClr val="3366FF"/>
                </a:solidFill>
              </a:rPr>
              <a:t>q</a:t>
            </a:r>
            <a:r>
              <a:rPr lang="en-US" baseline="30000" dirty="0" err="1">
                <a:solidFill>
                  <a:srgbClr val="3366FF"/>
                </a:solidFill>
              </a:rPr>
              <a:t>T</a:t>
            </a:r>
            <a:r>
              <a:rPr lang="en-US" dirty="0" err="1">
                <a:solidFill>
                  <a:srgbClr val="3366FF"/>
                </a:solidFill>
              </a:rPr>
              <a:t>U</a:t>
            </a:r>
            <a:r>
              <a:rPr lang="en-US" baseline="30000" dirty="0" err="1">
                <a:solidFill>
                  <a:srgbClr val="3366FF"/>
                </a:solidFill>
              </a:rPr>
              <a:t>T</a:t>
            </a:r>
            <a:r>
              <a:rPr lang="en-US" dirty="0" err="1">
                <a:solidFill>
                  <a:srgbClr val="3366FF"/>
                </a:solidFill>
              </a:rPr>
              <a:t>Ud</a:t>
            </a:r>
            <a:r>
              <a:rPr lang="en-US" dirty="0"/>
              <a:t> embedding model with word embedding features:</a:t>
            </a:r>
          </a:p>
          <a:p>
            <a:pPr lvl="1"/>
            <a:r>
              <a:rPr lang="en-US" i="1" dirty="0">
                <a:solidFill>
                  <a:srgbClr val="0000FF"/>
                </a:solidFill>
              </a:rPr>
              <a:t>LHS features:  </a:t>
            </a:r>
            <a:r>
              <a:rPr lang="en-US" dirty="0" err="1">
                <a:solidFill>
                  <a:srgbClr val="0000FF"/>
                </a:solidFill>
              </a:rPr>
              <a:t>Q:Where</a:t>
            </a:r>
            <a:r>
              <a:rPr lang="en-US" dirty="0">
                <a:solidFill>
                  <a:srgbClr val="0000FF"/>
                </a:solidFill>
              </a:rPr>
              <a:t> </a:t>
            </a:r>
            <a:r>
              <a:rPr lang="en-US" dirty="0" err="1">
                <a:solidFill>
                  <a:srgbClr val="0000FF"/>
                </a:solidFill>
              </a:rPr>
              <a:t>Q:is</a:t>
            </a:r>
            <a:r>
              <a:rPr lang="en-US" dirty="0">
                <a:solidFill>
                  <a:srgbClr val="0000FF"/>
                </a:solidFill>
              </a:rPr>
              <a:t> </a:t>
            </a:r>
            <a:r>
              <a:rPr lang="en-US" dirty="0" err="1">
                <a:solidFill>
                  <a:srgbClr val="0000FF"/>
                </a:solidFill>
              </a:rPr>
              <a:t>Q:the</a:t>
            </a:r>
            <a:r>
              <a:rPr lang="en-US" dirty="0">
                <a:solidFill>
                  <a:srgbClr val="0000FF"/>
                </a:solidFill>
              </a:rPr>
              <a:t> </a:t>
            </a:r>
            <a:r>
              <a:rPr lang="en-US" dirty="0" err="1">
                <a:solidFill>
                  <a:srgbClr val="0000FF"/>
                </a:solidFill>
              </a:rPr>
              <a:t>Q:football</a:t>
            </a:r>
            <a:r>
              <a:rPr lang="en-US" dirty="0">
                <a:solidFill>
                  <a:srgbClr val="0000FF"/>
                </a:solidFill>
              </a:rPr>
              <a:t> Q:?</a:t>
            </a:r>
          </a:p>
          <a:p>
            <a:pPr lvl="1"/>
            <a:r>
              <a:rPr lang="en-US" i="1" dirty="0">
                <a:solidFill>
                  <a:schemeClr val="accent5">
                    <a:lumMod val="75000"/>
                  </a:schemeClr>
                </a:solidFill>
              </a:rPr>
              <a:t>RHS features:  </a:t>
            </a:r>
            <a:r>
              <a:rPr lang="en-US" dirty="0" err="1">
                <a:solidFill>
                  <a:schemeClr val="accent5">
                    <a:lumMod val="75000"/>
                  </a:schemeClr>
                </a:solidFill>
              </a:rPr>
              <a:t>D:John</a:t>
            </a:r>
            <a:r>
              <a:rPr lang="en-US" dirty="0">
                <a:solidFill>
                  <a:schemeClr val="accent5">
                    <a:lumMod val="75000"/>
                  </a:schemeClr>
                </a:solidFill>
              </a:rPr>
              <a:t> </a:t>
            </a:r>
            <a:r>
              <a:rPr lang="en-US" dirty="0" err="1">
                <a:solidFill>
                  <a:schemeClr val="accent5">
                    <a:lumMod val="75000"/>
                  </a:schemeClr>
                </a:solidFill>
              </a:rPr>
              <a:t>D:picked</a:t>
            </a:r>
            <a:r>
              <a:rPr lang="en-US" dirty="0">
                <a:solidFill>
                  <a:schemeClr val="accent5">
                    <a:lumMod val="75000"/>
                  </a:schemeClr>
                </a:solidFill>
              </a:rPr>
              <a:t> </a:t>
            </a:r>
            <a:r>
              <a:rPr lang="en-US" dirty="0" err="1">
                <a:solidFill>
                  <a:schemeClr val="accent5">
                    <a:lumMod val="75000"/>
                  </a:schemeClr>
                </a:solidFill>
              </a:rPr>
              <a:t>D:up</a:t>
            </a:r>
            <a:r>
              <a:rPr lang="en-US" dirty="0">
                <a:solidFill>
                  <a:schemeClr val="accent5">
                    <a:lumMod val="75000"/>
                  </a:schemeClr>
                </a:solidFill>
              </a:rPr>
              <a:t> </a:t>
            </a:r>
            <a:r>
              <a:rPr lang="en-US" dirty="0" err="1">
                <a:solidFill>
                  <a:schemeClr val="accent5">
                    <a:lumMod val="75000"/>
                  </a:schemeClr>
                </a:solidFill>
              </a:rPr>
              <a:t>D:the</a:t>
            </a:r>
            <a:r>
              <a:rPr lang="en-US" dirty="0">
                <a:solidFill>
                  <a:schemeClr val="accent5">
                    <a:lumMod val="75000"/>
                  </a:schemeClr>
                </a:solidFill>
              </a:rPr>
              <a:t> </a:t>
            </a:r>
            <a:r>
              <a:rPr lang="en-US" dirty="0" err="1">
                <a:solidFill>
                  <a:schemeClr val="accent5">
                    <a:lumMod val="75000"/>
                  </a:schemeClr>
                </a:solidFill>
              </a:rPr>
              <a:t>D:football</a:t>
            </a:r>
            <a:r>
              <a:rPr lang="en-US" dirty="0">
                <a:solidFill>
                  <a:schemeClr val="accent5">
                    <a:lumMod val="75000"/>
                  </a:schemeClr>
                </a:solidFill>
              </a:rPr>
              <a:t> </a:t>
            </a:r>
            <a:r>
              <a:rPr lang="en-US" dirty="0" err="1">
                <a:solidFill>
                  <a:schemeClr val="accent5">
                    <a:lumMod val="75000"/>
                  </a:schemeClr>
                </a:solidFill>
              </a:rPr>
              <a:t>QDMatch:the</a:t>
            </a:r>
            <a:r>
              <a:rPr lang="en-US" dirty="0">
                <a:solidFill>
                  <a:schemeClr val="accent5">
                    <a:lumMod val="75000"/>
                  </a:schemeClr>
                </a:solidFill>
              </a:rPr>
              <a:t> </a:t>
            </a:r>
            <a:r>
              <a:rPr lang="en-US" dirty="0" err="1">
                <a:solidFill>
                  <a:schemeClr val="accent5">
                    <a:lumMod val="75000"/>
                  </a:schemeClr>
                </a:solidFill>
              </a:rPr>
              <a:t>QDMatch:football</a:t>
            </a:r>
            <a:r>
              <a:rPr lang="en-US" dirty="0">
                <a:solidFill>
                  <a:schemeClr val="accent5">
                    <a:lumMod val="75000"/>
                  </a:schemeClr>
                </a:solidFill>
              </a:rPr>
              <a:t> </a:t>
            </a:r>
          </a:p>
          <a:p>
            <a:pPr marL="349250" lvl="1" indent="0">
              <a:buNone/>
            </a:pPr>
            <a:r>
              <a:rPr lang="en-US" sz="1600" b="1" i="1" dirty="0">
                <a:solidFill>
                  <a:srgbClr val="5F8804"/>
                </a:solidFill>
              </a:rPr>
              <a:t>(</a:t>
            </a:r>
            <a:r>
              <a:rPr lang="en-US" sz="1600" b="1" i="1" dirty="0" err="1">
                <a:solidFill>
                  <a:srgbClr val="5F8804"/>
                </a:solidFill>
              </a:rPr>
              <a:t>QDMatch:football</a:t>
            </a:r>
            <a:r>
              <a:rPr lang="en-US" sz="1600" b="1" i="1" dirty="0">
                <a:solidFill>
                  <a:srgbClr val="5F8804"/>
                </a:solidFill>
              </a:rPr>
              <a:t> is a feature to say there’s a Q&amp;A word match, which can help.)</a:t>
            </a:r>
          </a:p>
          <a:p>
            <a:pPr marL="0" indent="0">
              <a:buNone/>
            </a:pPr>
            <a:r>
              <a:rPr lang="en-US" sz="2000" b="1" dirty="0">
                <a:solidFill>
                  <a:schemeClr val="tx1"/>
                </a:solidFill>
              </a:rPr>
              <a:t>The parameters U are trained with a margin ranking loss:   supporting facts should score higher than non-supporting facts.</a:t>
            </a:r>
          </a:p>
        </p:txBody>
      </p:sp>
    </p:spTree>
    <p:extLst>
      <p:ext uri="{BB962C8B-B14F-4D97-AF65-F5344CB8AC3E}">
        <p14:creationId xmlns:p14="http://schemas.microsoft.com/office/powerpoint/2010/main" val="18595895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function: 2</a:t>
            </a:r>
            <a:r>
              <a:rPr lang="en-US" baseline="30000" dirty="0"/>
              <a:t>nd </a:t>
            </a:r>
            <a:r>
              <a:rPr lang="en-US" dirty="0"/>
              <a:t>hop </a:t>
            </a:r>
          </a:p>
        </p:txBody>
      </p:sp>
      <p:sp>
        <p:nvSpPr>
          <p:cNvPr id="3" name="Content Placeholder 2"/>
          <p:cNvSpPr>
            <a:spLocks noGrp="1"/>
          </p:cNvSpPr>
          <p:nvPr>
            <p:ph idx="1"/>
          </p:nvPr>
        </p:nvSpPr>
        <p:spPr>
          <a:xfrm>
            <a:off x="549275" y="1600200"/>
            <a:ext cx="8042276" cy="4960903"/>
          </a:xfrm>
        </p:spPr>
        <p:txBody>
          <a:bodyPr>
            <a:normAutofit/>
          </a:bodyPr>
          <a:lstStyle/>
          <a:p>
            <a:r>
              <a:rPr lang="en-US" dirty="0"/>
              <a:t>On the 2</a:t>
            </a:r>
            <a:r>
              <a:rPr lang="en-US" baseline="30000" dirty="0"/>
              <a:t>nd</a:t>
            </a:r>
            <a:r>
              <a:rPr lang="en-US" dirty="0"/>
              <a:t> hop we match question &amp; 1</a:t>
            </a:r>
            <a:r>
              <a:rPr lang="en-US" baseline="30000" dirty="0"/>
              <a:t>st</a:t>
            </a:r>
            <a:r>
              <a:rPr lang="en-US" dirty="0"/>
              <a:t> hop to new fact:</a:t>
            </a:r>
          </a:p>
          <a:p>
            <a:pPr marL="0" indent="0">
              <a:buNone/>
            </a:pPr>
            <a:r>
              <a:rPr lang="en-US" dirty="0">
                <a:solidFill>
                  <a:srgbClr val="5F8804"/>
                </a:solidFill>
              </a:rPr>
              <a:t>Match( </a:t>
            </a:r>
            <a:r>
              <a:rPr lang="en-US" sz="2200" dirty="0">
                <a:solidFill>
                  <a:srgbClr val="0000FF"/>
                </a:solidFill>
              </a:rPr>
              <a:t>[Where is the football ?, John picked up the football]</a:t>
            </a:r>
            <a:r>
              <a:rPr lang="en-US" dirty="0">
                <a:solidFill>
                  <a:srgbClr val="5F8804"/>
                </a:solidFill>
              </a:rPr>
              <a:t>,                    </a:t>
            </a:r>
            <a:r>
              <a:rPr lang="en-US" dirty="0">
                <a:solidFill>
                  <a:schemeClr val="bg1"/>
                </a:solidFill>
              </a:rPr>
              <a:t>J </a:t>
            </a:r>
            <a:r>
              <a:rPr lang="en-US" dirty="0">
                <a:solidFill>
                  <a:srgbClr val="5F8804"/>
                </a:solidFill>
              </a:rPr>
              <a:t>         </a:t>
            </a:r>
            <a:r>
              <a:rPr lang="en-US" sz="2200" dirty="0">
                <a:solidFill>
                  <a:srgbClr val="5F8804"/>
                </a:solidFill>
              </a:rPr>
              <a:t>John is in the playground)</a:t>
            </a:r>
          </a:p>
          <a:p>
            <a:r>
              <a:rPr lang="en-US" dirty="0"/>
              <a:t>We use the same </a:t>
            </a:r>
            <a:r>
              <a:rPr lang="en-US" dirty="0" err="1"/>
              <a:t>q</a:t>
            </a:r>
            <a:r>
              <a:rPr lang="en-US" baseline="30000" dirty="0" err="1"/>
              <a:t>T</a:t>
            </a:r>
            <a:r>
              <a:rPr lang="en-US" dirty="0" err="1"/>
              <a:t>U</a:t>
            </a:r>
            <a:r>
              <a:rPr lang="en-US" baseline="30000" dirty="0" err="1"/>
              <a:t>T</a:t>
            </a:r>
            <a:r>
              <a:rPr lang="en-US" dirty="0" err="1"/>
              <a:t>Ud</a:t>
            </a:r>
            <a:r>
              <a:rPr lang="en-US" dirty="0"/>
              <a:t> embedding model:</a:t>
            </a:r>
          </a:p>
          <a:p>
            <a:pPr lvl="1"/>
            <a:r>
              <a:rPr lang="en-US" i="1" dirty="0">
                <a:solidFill>
                  <a:srgbClr val="0000FF"/>
                </a:solidFill>
              </a:rPr>
              <a:t>LHS features:  </a:t>
            </a:r>
            <a:r>
              <a:rPr lang="en-US" dirty="0" err="1">
                <a:solidFill>
                  <a:srgbClr val="0000FF"/>
                </a:solidFill>
              </a:rPr>
              <a:t>Q:Where</a:t>
            </a:r>
            <a:r>
              <a:rPr lang="en-US" dirty="0">
                <a:solidFill>
                  <a:srgbClr val="0000FF"/>
                </a:solidFill>
              </a:rPr>
              <a:t> </a:t>
            </a:r>
            <a:r>
              <a:rPr lang="en-US" dirty="0" err="1">
                <a:solidFill>
                  <a:srgbClr val="0000FF"/>
                </a:solidFill>
              </a:rPr>
              <a:t>Q:is</a:t>
            </a:r>
            <a:r>
              <a:rPr lang="en-US" dirty="0">
                <a:solidFill>
                  <a:srgbClr val="0000FF"/>
                </a:solidFill>
              </a:rPr>
              <a:t> </a:t>
            </a:r>
            <a:r>
              <a:rPr lang="en-US" dirty="0" err="1">
                <a:solidFill>
                  <a:srgbClr val="0000FF"/>
                </a:solidFill>
              </a:rPr>
              <a:t>Q:the</a:t>
            </a:r>
            <a:r>
              <a:rPr lang="en-US" dirty="0">
                <a:solidFill>
                  <a:srgbClr val="0000FF"/>
                </a:solidFill>
              </a:rPr>
              <a:t> </a:t>
            </a:r>
            <a:r>
              <a:rPr lang="en-US" dirty="0" err="1">
                <a:solidFill>
                  <a:srgbClr val="0000FF"/>
                </a:solidFill>
              </a:rPr>
              <a:t>Q:football</a:t>
            </a:r>
            <a:r>
              <a:rPr lang="en-US" dirty="0">
                <a:solidFill>
                  <a:srgbClr val="0000FF"/>
                </a:solidFill>
              </a:rPr>
              <a:t> Q:? Q2: John Q2:picked Q2:up Q2:the Q2:football</a:t>
            </a:r>
          </a:p>
          <a:p>
            <a:pPr lvl="1"/>
            <a:r>
              <a:rPr lang="en-US" i="1" dirty="0">
                <a:solidFill>
                  <a:schemeClr val="accent5">
                    <a:lumMod val="75000"/>
                  </a:schemeClr>
                </a:solidFill>
              </a:rPr>
              <a:t>RHS features:  </a:t>
            </a:r>
            <a:r>
              <a:rPr lang="en-US" dirty="0" err="1">
                <a:solidFill>
                  <a:schemeClr val="accent5">
                    <a:lumMod val="75000"/>
                  </a:schemeClr>
                </a:solidFill>
              </a:rPr>
              <a:t>D:John</a:t>
            </a:r>
            <a:r>
              <a:rPr lang="en-US" dirty="0">
                <a:solidFill>
                  <a:schemeClr val="accent5">
                    <a:lumMod val="75000"/>
                  </a:schemeClr>
                </a:solidFill>
              </a:rPr>
              <a:t> </a:t>
            </a:r>
            <a:r>
              <a:rPr lang="en-US" dirty="0" err="1">
                <a:solidFill>
                  <a:schemeClr val="accent5">
                    <a:lumMod val="75000"/>
                  </a:schemeClr>
                </a:solidFill>
              </a:rPr>
              <a:t>D:is</a:t>
            </a:r>
            <a:r>
              <a:rPr lang="en-US" dirty="0">
                <a:solidFill>
                  <a:schemeClr val="accent5">
                    <a:lumMod val="75000"/>
                  </a:schemeClr>
                </a:solidFill>
              </a:rPr>
              <a:t> </a:t>
            </a:r>
            <a:r>
              <a:rPr lang="en-US" dirty="0" err="1">
                <a:solidFill>
                  <a:schemeClr val="accent5">
                    <a:lumMod val="75000"/>
                  </a:schemeClr>
                </a:solidFill>
              </a:rPr>
              <a:t>D:in</a:t>
            </a:r>
            <a:r>
              <a:rPr lang="en-US" dirty="0">
                <a:solidFill>
                  <a:schemeClr val="accent5">
                    <a:lumMod val="75000"/>
                  </a:schemeClr>
                </a:solidFill>
              </a:rPr>
              <a:t> </a:t>
            </a:r>
            <a:r>
              <a:rPr lang="en-US" dirty="0" err="1">
                <a:solidFill>
                  <a:schemeClr val="accent5">
                    <a:lumMod val="75000"/>
                  </a:schemeClr>
                </a:solidFill>
              </a:rPr>
              <a:t>D:the</a:t>
            </a:r>
            <a:r>
              <a:rPr lang="en-US" dirty="0">
                <a:solidFill>
                  <a:schemeClr val="accent5">
                    <a:lumMod val="75000"/>
                  </a:schemeClr>
                </a:solidFill>
              </a:rPr>
              <a:t> </a:t>
            </a:r>
            <a:r>
              <a:rPr lang="en-US" dirty="0" err="1">
                <a:solidFill>
                  <a:schemeClr val="accent5">
                    <a:lumMod val="75000"/>
                  </a:schemeClr>
                </a:solidFill>
              </a:rPr>
              <a:t>D:playground</a:t>
            </a:r>
            <a:r>
              <a:rPr lang="en-US" dirty="0">
                <a:solidFill>
                  <a:schemeClr val="accent5">
                    <a:lumMod val="75000"/>
                  </a:schemeClr>
                </a:solidFill>
              </a:rPr>
              <a:t> </a:t>
            </a:r>
            <a:r>
              <a:rPr lang="en-US" dirty="0" err="1">
                <a:solidFill>
                  <a:schemeClr val="accent5">
                    <a:lumMod val="75000"/>
                  </a:schemeClr>
                </a:solidFill>
              </a:rPr>
              <a:t>QDMatch:the</a:t>
            </a:r>
            <a:r>
              <a:rPr lang="en-US" dirty="0">
                <a:solidFill>
                  <a:schemeClr val="accent5">
                    <a:lumMod val="75000"/>
                  </a:schemeClr>
                </a:solidFill>
              </a:rPr>
              <a:t> </a:t>
            </a:r>
            <a:r>
              <a:rPr lang="en-US" dirty="0" err="1">
                <a:solidFill>
                  <a:schemeClr val="accent5">
                    <a:lumMod val="75000"/>
                  </a:schemeClr>
                </a:solidFill>
              </a:rPr>
              <a:t>QDMatch:is</a:t>
            </a:r>
            <a:r>
              <a:rPr lang="en-US" dirty="0">
                <a:solidFill>
                  <a:schemeClr val="accent5">
                    <a:lumMod val="75000"/>
                  </a:schemeClr>
                </a:solidFill>
              </a:rPr>
              <a:t> .. Q2DMatch:John </a:t>
            </a:r>
          </a:p>
          <a:p>
            <a:pPr marL="349250" lvl="1" indent="0">
              <a:buNone/>
            </a:pPr>
            <a:endParaRPr lang="en-US" dirty="0">
              <a:solidFill>
                <a:schemeClr val="accent5">
                  <a:lumMod val="75000"/>
                </a:schemeClr>
              </a:solidFill>
            </a:endParaRPr>
          </a:p>
          <a:p>
            <a:endParaRPr lang="en-US" dirty="0"/>
          </a:p>
        </p:txBody>
      </p:sp>
    </p:spTree>
    <p:extLst>
      <p:ext uri="{BB962C8B-B14F-4D97-AF65-F5344CB8AC3E}">
        <p14:creationId xmlns:p14="http://schemas.microsoft.com/office/powerpoint/2010/main" val="17914974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function</a:t>
            </a:r>
          </a:p>
        </p:txBody>
      </p:sp>
      <p:sp>
        <p:nvSpPr>
          <p:cNvPr id="6" name="TextBox 5"/>
          <p:cNvSpPr txBox="1"/>
          <p:nvPr/>
        </p:nvSpPr>
        <p:spPr>
          <a:xfrm>
            <a:off x="676564" y="1656571"/>
            <a:ext cx="2670648" cy="369332"/>
          </a:xfrm>
          <a:prstGeom prst="rect">
            <a:avLst/>
          </a:prstGeom>
          <a:noFill/>
        </p:spPr>
        <p:txBody>
          <a:bodyPr wrap="square" rtlCol="0">
            <a:spAutoFit/>
          </a:bodyPr>
          <a:lstStyle/>
          <a:p>
            <a:r>
              <a:rPr lang="en-US" dirty="0"/>
              <a:t>Minimize:</a:t>
            </a:r>
          </a:p>
        </p:txBody>
      </p:sp>
      <p:sp>
        <p:nvSpPr>
          <p:cNvPr id="7" name="TextBox 6"/>
          <p:cNvSpPr txBox="1"/>
          <p:nvPr/>
        </p:nvSpPr>
        <p:spPr>
          <a:xfrm>
            <a:off x="759651" y="4498801"/>
            <a:ext cx="7831899" cy="2585323"/>
          </a:xfrm>
          <a:prstGeom prst="rect">
            <a:avLst/>
          </a:prstGeom>
          <a:noFill/>
        </p:spPr>
        <p:txBody>
          <a:bodyPr wrap="square" rtlCol="0">
            <a:spAutoFit/>
          </a:bodyPr>
          <a:lstStyle/>
          <a:p>
            <a:r>
              <a:rPr lang="en-US" dirty="0"/>
              <a:t>Where: </a:t>
            </a:r>
            <a:r>
              <a:rPr lang="en-US" dirty="0">
                <a:solidFill>
                  <a:srgbClr val="0000FF"/>
                </a:solidFill>
              </a:rPr>
              <a:t>S</a:t>
            </a:r>
            <a:r>
              <a:rPr lang="en-US" baseline="-25000" dirty="0">
                <a:solidFill>
                  <a:srgbClr val="0000FF"/>
                </a:solidFill>
              </a:rPr>
              <a:t>O</a:t>
            </a:r>
            <a:r>
              <a:rPr lang="en-US" dirty="0">
                <a:solidFill>
                  <a:srgbClr val="0000FF"/>
                </a:solidFill>
              </a:rPr>
              <a:t> is the matching function for the Output component.    </a:t>
            </a:r>
          </a:p>
          <a:p>
            <a:r>
              <a:rPr lang="en-US" dirty="0">
                <a:solidFill>
                  <a:srgbClr val="0000FF"/>
                </a:solidFill>
              </a:rPr>
              <a:t>            S</a:t>
            </a:r>
            <a:r>
              <a:rPr lang="en-US" baseline="-25000" dirty="0">
                <a:solidFill>
                  <a:srgbClr val="0000FF"/>
                </a:solidFill>
              </a:rPr>
              <a:t>R</a:t>
            </a:r>
            <a:r>
              <a:rPr lang="en-US" dirty="0">
                <a:solidFill>
                  <a:srgbClr val="0000FF"/>
                </a:solidFill>
              </a:rPr>
              <a:t> is the matching function for the Response component.</a:t>
            </a:r>
          </a:p>
          <a:p>
            <a:r>
              <a:rPr lang="en-US" dirty="0">
                <a:solidFill>
                  <a:srgbClr val="0000FF"/>
                </a:solidFill>
              </a:rPr>
              <a:t>            x is the input question. </a:t>
            </a:r>
          </a:p>
          <a:p>
            <a:r>
              <a:rPr lang="en-US" dirty="0">
                <a:solidFill>
                  <a:srgbClr val="0000FF"/>
                </a:solidFill>
              </a:rPr>
              <a:t>            m</a:t>
            </a:r>
            <a:r>
              <a:rPr lang="en-US" baseline="-25000" dirty="0">
                <a:solidFill>
                  <a:srgbClr val="0000FF"/>
                </a:solidFill>
              </a:rPr>
              <a:t>O1 </a:t>
            </a:r>
            <a:r>
              <a:rPr lang="en-US" dirty="0">
                <a:solidFill>
                  <a:srgbClr val="0000FF"/>
                </a:solidFill>
              </a:rPr>
              <a:t>is the first true supporting memory (fact).   </a:t>
            </a:r>
          </a:p>
          <a:p>
            <a:r>
              <a:rPr lang="en-US" dirty="0">
                <a:solidFill>
                  <a:srgbClr val="0000FF"/>
                </a:solidFill>
              </a:rPr>
              <a:t>            m</a:t>
            </a:r>
            <a:r>
              <a:rPr lang="en-US" baseline="-25000" dirty="0">
                <a:solidFill>
                  <a:srgbClr val="0000FF"/>
                </a:solidFill>
              </a:rPr>
              <a:t>O2 </a:t>
            </a:r>
            <a:r>
              <a:rPr lang="en-US" dirty="0">
                <a:solidFill>
                  <a:srgbClr val="0000FF"/>
                </a:solidFill>
              </a:rPr>
              <a:t>is the first second supporting memory (fact).</a:t>
            </a:r>
          </a:p>
          <a:p>
            <a:r>
              <a:rPr lang="en-US" dirty="0">
                <a:solidFill>
                  <a:srgbClr val="0000FF"/>
                </a:solidFill>
              </a:rPr>
              <a:t>            r is the response</a:t>
            </a:r>
          </a:p>
          <a:p>
            <a:r>
              <a:rPr lang="en-US" dirty="0"/>
              <a:t>            </a:t>
            </a:r>
            <a:r>
              <a:rPr lang="en-US" dirty="0">
                <a:solidFill>
                  <a:schemeClr val="accent4">
                    <a:lumMod val="50000"/>
                  </a:schemeClr>
                </a:solidFill>
              </a:rPr>
              <a:t>True facts and responses m</a:t>
            </a:r>
            <a:r>
              <a:rPr lang="en-US" baseline="-25000" dirty="0">
                <a:solidFill>
                  <a:schemeClr val="accent4">
                    <a:lumMod val="50000"/>
                  </a:schemeClr>
                </a:solidFill>
              </a:rPr>
              <a:t>O1, </a:t>
            </a:r>
            <a:r>
              <a:rPr lang="en-US" dirty="0">
                <a:solidFill>
                  <a:schemeClr val="accent4">
                    <a:lumMod val="50000"/>
                  </a:schemeClr>
                </a:solidFill>
              </a:rPr>
              <a:t>m</a:t>
            </a:r>
            <a:r>
              <a:rPr lang="en-US" baseline="-25000" dirty="0">
                <a:solidFill>
                  <a:schemeClr val="accent4">
                    <a:lumMod val="50000"/>
                  </a:schemeClr>
                </a:solidFill>
              </a:rPr>
              <a:t>O2  </a:t>
            </a:r>
            <a:r>
              <a:rPr lang="en-US" dirty="0">
                <a:solidFill>
                  <a:schemeClr val="accent4">
                    <a:lumMod val="50000"/>
                  </a:schemeClr>
                </a:solidFill>
              </a:rPr>
              <a:t>and r should have higher scores than all other facts and responses by a given margin.</a:t>
            </a:r>
          </a:p>
          <a:p>
            <a:endParaRPr lang="en-US" dirty="0"/>
          </a:p>
        </p:txBody>
      </p:sp>
      <p:pic>
        <p:nvPicPr>
          <p:cNvPr id="9" name="Picture 8" descr="eq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74" y="2036150"/>
            <a:ext cx="8594725" cy="2487947"/>
          </a:xfrm>
          <a:prstGeom prst="rect">
            <a:avLst/>
          </a:prstGeom>
        </p:spPr>
      </p:pic>
    </p:spTree>
    <p:extLst>
      <p:ext uri="{BB962C8B-B14F-4D97-AF65-F5344CB8AC3E}">
        <p14:creationId xmlns:p14="http://schemas.microsoft.com/office/powerpoint/2010/main" val="19765414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triples</a:t>
            </a:r>
          </a:p>
        </p:txBody>
      </p:sp>
      <p:sp>
        <p:nvSpPr>
          <p:cNvPr id="3" name="Content Placeholder 2"/>
          <p:cNvSpPr>
            <a:spLocks noGrp="1"/>
          </p:cNvSpPr>
          <p:nvPr>
            <p:ph idx="1"/>
          </p:nvPr>
        </p:nvSpPr>
        <p:spPr>
          <a:xfrm>
            <a:off x="549274" y="1600201"/>
            <a:ext cx="8281645" cy="5102002"/>
          </a:xfrm>
        </p:spPr>
        <p:txBody>
          <a:bodyPr>
            <a:normAutofit/>
          </a:bodyPr>
          <a:lstStyle/>
          <a:p>
            <a:r>
              <a:rPr lang="en-US" dirty="0">
                <a:solidFill>
                  <a:srgbClr val="595959"/>
                </a:solidFill>
              </a:rPr>
              <a:t>We also need time information for the </a:t>
            </a:r>
            <a:r>
              <a:rPr lang="en-US" dirty="0" err="1">
                <a:solidFill>
                  <a:srgbClr val="595959"/>
                </a:solidFill>
              </a:rPr>
              <a:t>bAbI</a:t>
            </a:r>
            <a:r>
              <a:rPr lang="en-US" dirty="0">
                <a:solidFill>
                  <a:srgbClr val="595959"/>
                </a:solidFill>
              </a:rPr>
              <a:t> tasks.  </a:t>
            </a:r>
            <a:r>
              <a:rPr lang="en-US" dirty="0">
                <a:solidFill>
                  <a:srgbClr val="0000FF"/>
                </a:solidFill>
              </a:rPr>
              <a:t>We tried adding absolute time as a feature: it works, but the following idea can be better:</a:t>
            </a:r>
          </a:p>
          <a:p>
            <a:r>
              <a:rPr lang="en-US" dirty="0"/>
              <a:t>Seems to work better if we compare triples:</a:t>
            </a:r>
          </a:p>
          <a:p>
            <a:r>
              <a:rPr lang="en-US" dirty="0">
                <a:solidFill>
                  <a:srgbClr val="5F8804"/>
                </a:solidFill>
              </a:rPr>
              <a:t>Match(Q,D,D’) </a:t>
            </a:r>
            <a:r>
              <a:rPr lang="en-US" dirty="0"/>
              <a:t>returns </a:t>
            </a:r>
            <a:r>
              <a:rPr lang="en-US" dirty="0">
                <a:solidFill>
                  <a:srgbClr val="0000FF"/>
                </a:solidFill>
              </a:rPr>
              <a:t>&lt; 0 </a:t>
            </a:r>
            <a:r>
              <a:rPr lang="en-US" dirty="0"/>
              <a:t>if </a:t>
            </a:r>
            <a:r>
              <a:rPr lang="en-US" dirty="0">
                <a:solidFill>
                  <a:srgbClr val="0000FF"/>
                </a:solidFill>
              </a:rPr>
              <a:t>D</a:t>
            </a:r>
            <a:r>
              <a:rPr lang="en-US" dirty="0"/>
              <a:t> is better than </a:t>
            </a:r>
            <a:r>
              <a:rPr lang="en-US" dirty="0">
                <a:solidFill>
                  <a:srgbClr val="0000FF"/>
                </a:solidFill>
              </a:rPr>
              <a:t>D’</a:t>
            </a:r>
          </a:p>
          <a:p>
            <a:pPr marL="0" indent="0">
              <a:buNone/>
            </a:pPr>
            <a:r>
              <a:rPr lang="en-US" dirty="0"/>
              <a:t>                          returns </a:t>
            </a:r>
            <a:r>
              <a:rPr lang="en-US" dirty="0">
                <a:solidFill>
                  <a:srgbClr val="0000FF"/>
                </a:solidFill>
              </a:rPr>
              <a:t>&gt; 0 </a:t>
            </a:r>
            <a:r>
              <a:rPr lang="en-US" dirty="0"/>
              <a:t>if </a:t>
            </a:r>
            <a:r>
              <a:rPr lang="en-US" dirty="0">
                <a:solidFill>
                  <a:srgbClr val="0000FF"/>
                </a:solidFill>
              </a:rPr>
              <a:t>D’</a:t>
            </a:r>
            <a:r>
              <a:rPr lang="en-US" dirty="0"/>
              <a:t> is better than </a:t>
            </a:r>
            <a:r>
              <a:rPr lang="en-US" dirty="0">
                <a:solidFill>
                  <a:srgbClr val="0000FF"/>
                </a:solidFill>
              </a:rPr>
              <a:t>D</a:t>
            </a:r>
          </a:p>
          <a:p>
            <a:pPr marL="0" indent="0">
              <a:buNone/>
            </a:pPr>
            <a:r>
              <a:rPr lang="en-US" i="1" dirty="0"/>
              <a:t>We can loop through memories, keep best </a:t>
            </a:r>
            <a:r>
              <a:rPr lang="en-US" i="1" dirty="0">
                <a:solidFill>
                  <a:srgbClr val="0000FF"/>
                </a:solidFill>
              </a:rPr>
              <a:t>m</a:t>
            </a:r>
            <a:r>
              <a:rPr lang="en-US" i="1" baseline="-25000" dirty="0">
                <a:solidFill>
                  <a:srgbClr val="0000FF"/>
                </a:solidFill>
              </a:rPr>
              <a:t>i </a:t>
            </a:r>
            <a:r>
              <a:rPr lang="en-US" i="1" dirty="0"/>
              <a:t>at each step.</a:t>
            </a:r>
          </a:p>
          <a:p>
            <a:pPr marL="0" indent="0">
              <a:buNone/>
            </a:pPr>
            <a:r>
              <a:rPr lang="en-US" dirty="0"/>
              <a:t>Now the features include </a:t>
            </a:r>
            <a:r>
              <a:rPr lang="en-US" i="1" dirty="0"/>
              <a:t>relative </a:t>
            </a:r>
            <a:r>
              <a:rPr lang="en-US" dirty="0"/>
              <a:t>time features:</a:t>
            </a:r>
          </a:p>
          <a:p>
            <a:pPr marL="0" indent="0">
              <a:buNone/>
            </a:pPr>
            <a:r>
              <a:rPr lang="en-US" i="1" dirty="0">
                <a:solidFill>
                  <a:srgbClr val="5F8804"/>
                </a:solidFill>
              </a:rPr>
              <a:t>L.H.S:  same as before</a:t>
            </a:r>
          </a:p>
          <a:p>
            <a:pPr marL="0" indent="0">
              <a:buNone/>
            </a:pPr>
            <a:r>
              <a:rPr lang="en-US" i="1" dirty="0">
                <a:solidFill>
                  <a:srgbClr val="5F8804"/>
                </a:solidFill>
              </a:rPr>
              <a:t>R.H.S:  </a:t>
            </a:r>
            <a:r>
              <a:rPr lang="en-US" dirty="0">
                <a:solidFill>
                  <a:srgbClr val="5F8804"/>
                </a:solidFill>
              </a:rPr>
              <a:t>features(D)  DbeforeQ:</a:t>
            </a:r>
            <a:r>
              <a:rPr lang="en-US" i="1" dirty="0">
                <a:solidFill>
                  <a:srgbClr val="5F8804"/>
                </a:solidFill>
              </a:rPr>
              <a:t>0-or-1            </a:t>
            </a:r>
          </a:p>
          <a:p>
            <a:pPr marL="0" indent="0">
              <a:buNone/>
            </a:pPr>
            <a:r>
              <a:rPr lang="en-US" dirty="0">
                <a:solidFill>
                  <a:srgbClr val="5F8804"/>
                </a:solidFill>
              </a:rPr>
              <a:t>          -features(D’) D’beforeQ:</a:t>
            </a:r>
            <a:r>
              <a:rPr lang="en-US" i="1" dirty="0">
                <a:solidFill>
                  <a:srgbClr val="5F8804"/>
                </a:solidFill>
              </a:rPr>
              <a:t>0-or-1  </a:t>
            </a:r>
            <a:r>
              <a:rPr lang="en-US" dirty="0">
                <a:solidFill>
                  <a:srgbClr val="5F8804"/>
                </a:solidFill>
              </a:rPr>
              <a:t>DbeforeD’:</a:t>
            </a:r>
            <a:r>
              <a:rPr lang="en-US" i="1" dirty="0">
                <a:solidFill>
                  <a:srgbClr val="5F8804"/>
                </a:solidFill>
              </a:rPr>
              <a:t>0-or-1</a:t>
            </a:r>
          </a:p>
        </p:txBody>
      </p:sp>
    </p:spTree>
    <p:extLst>
      <p:ext uri="{BB962C8B-B14F-4D97-AF65-F5344CB8AC3E}">
        <p14:creationId xmlns:p14="http://schemas.microsoft.com/office/powerpoint/2010/main" val="307715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4956" y="128124"/>
            <a:ext cx="8771593" cy="842039"/>
          </a:xfrm>
        </p:spPr>
        <p:txBody>
          <a:bodyPr/>
          <a:lstStyle/>
          <a:p>
            <a:r>
              <a:rPr lang="en-US" sz="3200" dirty="0"/>
              <a:t>Comparing triples: Objective and Inference</a:t>
            </a:r>
          </a:p>
        </p:txBody>
      </p:sp>
      <p:pic>
        <p:nvPicPr>
          <p:cNvPr id="5" name="Picture 4" descr="eq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570"/>
            <a:ext cx="9013822" cy="1851324"/>
          </a:xfrm>
          <a:prstGeom prst="rect">
            <a:avLst/>
          </a:prstGeom>
        </p:spPr>
      </p:pic>
      <p:sp>
        <p:nvSpPr>
          <p:cNvPr id="6" name="TextBox 5"/>
          <p:cNvSpPr txBox="1"/>
          <p:nvPr/>
        </p:nvSpPr>
        <p:spPr>
          <a:xfrm>
            <a:off x="543071" y="3361904"/>
            <a:ext cx="7756980" cy="1200329"/>
          </a:xfrm>
          <a:prstGeom prst="rect">
            <a:avLst/>
          </a:prstGeom>
          <a:noFill/>
        </p:spPr>
        <p:txBody>
          <a:bodyPr wrap="square" rtlCol="0">
            <a:spAutoFit/>
          </a:bodyPr>
          <a:lstStyle/>
          <a:p>
            <a:r>
              <a:rPr lang="en-US" dirty="0">
                <a:solidFill>
                  <a:srgbClr val="0000FF"/>
                </a:solidFill>
              </a:rPr>
              <a:t>Similar to before, except now for both m</a:t>
            </a:r>
            <a:r>
              <a:rPr lang="en-US" baseline="-25000" dirty="0">
                <a:solidFill>
                  <a:srgbClr val="0000FF"/>
                </a:solidFill>
              </a:rPr>
              <a:t>o1</a:t>
            </a:r>
            <a:r>
              <a:rPr lang="en-US" dirty="0">
                <a:solidFill>
                  <a:srgbClr val="0000FF"/>
                </a:solidFill>
              </a:rPr>
              <a:t> and m</a:t>
            </a:r>
            <a:r>
              <a:rPr lang="en-US" baseline="-25000" dirty="0">
                <a:solidFill>
                  <a:srgbClr val="0000FF"/>
                </a:solidFill>
              </a:rPr>
              <a:t>o2</a:t>
            </a:r>
            <a:r>
              <a:rPr lang="en-US" dirty="0">
                <a:solidFill>
                  <a:srgbClr val="0000FF"/>
                </a:solidFill>
              </a:rPr>
              <a:t> we need to have two terms considering them as the second or third argument to the </a:t>
            </a:r>
            <a:r>
              <a:rPr lang="en-US" dirty="0" err="1">
                <a:solidFill>
                  <a:srgbClr val="0000FF"/>
                </a:solidFill>
              </a:rPr>
              <a:t>S</a:t>
            </a:r>
            <a:r>
              <a:rPr lang="en-US" baseline="-25000" dirty="0" err="1">
                <a:solidFill>
                  <a:srgbClr val="0000FF"/>
                </a:solidFill>
              </a:rPr>
              <a:t>Ot</a:t>
            </a:r>
            <a:r>
              <a:rPr lang="en-US" dirty="0">
                <a:solidFill>
                  <a:srgbClr val="0000FF"/>
                </a:solidFill>
              </a:rPr>
              <a:t> as they may appear on either side during inference:</a:t>
            </a:r>
          </a:p>
          <a:p>
            <a:endParaRPr lang="en-US" dirty="0"/>
          </a:p>
        </p:txBody>
      </p:sp>
      <p:pic>
        <p:nvPicPr>
          <p:cNvPr id="7" name="Picture 6" descr="eq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1" y="4433416"/>
            <a:ext cx="8001000" cy="2438400"/>
          </a:xfrm>
          <a:prstGeom prst="rect">
            <a:avLst/>
          </a:prstGeom>
        </p:spPr>
      </p:pic>
    </p:spTree>
    <p:extLst>
      <p:ext uri="{BB962C8B-B14F-4D97-AF65-F5344CB8AC3E}">
        <p14:creationId xmlns:p14="http://schemas.microsoft.com/office/powerpoint/2010/main" val="634610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bAbI</a:t>
            </a:r>
            <a:r>
              <a:rPr lang="en-US" dirty="0"/>
              <a:t> Experiment 1</a:t>
            </a:r>
          </a:p>
        </p:txBody>
      </p:sp>
      <p:pic>
        <p:nvPicPr>
          <p:cNvPr id="4" name="Content Placeholder 3" descr="res1.png"/>
          <p:cNvPicPr>
            <a:picLocks noGrp="1" noChangeAspect="1"/>
          </p:cNvPicPr>
          <p:nvPr>
            <p:ph idx="1"/>
          </p:nvPr>
        </p:nvPicPr>
        <p:blipFill>
          <a:blip r:embed="rId2">
            <a:extLst>
              <a:ext uri="{28A0092B-C50C-407E-A947-70E740481C1C}">
                <a14:useLocalDpi xmlns:a14="http://schemas.microsoft.com/office/drawing/2010/main" val="0"/>
              </a:ext>
            </a:extLst>
          </a:blip>
          <a:srcRect t="-45038" b="-45038"/>
          <a:stretch>
            <a:fillRect/>
          </a:stretch>
        </p:blipFill>
        <p:spPr>
          <a:xfrm>
            <a:off x="549275" y="2341080"/>
            <a:ext cx="8042275" cy="4343400"/>
          </a:xfrm>
        </p:spPr>
      </p:pic>
      <p:sp>
        <p:nvSpPr>
          <p:cNvPr id="6" name="TextBox 5"/>
          <p:cNvSpPr txBox="1"/>
          <p:nvPr/>
        </p:nvSpPr>
        <p:spPr>
          <a:xfrm>
            <a:off x="549275" y="1587577"/>
            <a:ext cx="8042275" cy="1908215"/>
          </a:xfrm>
          <a:prstGeom prst="rect">
            <a:avLst/>
          </a:prstGeom>
          <a:noFill/>
        </p:spPr>
        <p:txBody>
          <a:bodyPr wrap="square" rtlCol="0">
            <a:spAutoFit/>
          </a:bodyPr>
          <a:lstStyle/>
          <a:p>
            <a:pPr marL="285750" indent="-285750">
              <a:buFont typeface="Arial"/>
              <a:buChar char="•"/>
            </a:pPr>
            <a:r>
              <a:rPr lang="en-US" sz="2000" dirty="0"/>
              <a:t>10k sentences. (Actor: only ask questions about actors.)</a:t>
            </a:r>
          </a:p>
          <a:p>
            <a:pPr marL="285750" indent="-285750">
              <a:buFont typeface="Arial"/>
              <a:buChar char="•"/>
            </a:pPr>
            <a:r>
              <a:rPr lang="en-US" sz="2000" dirty="0"/>
              <a:t>Difficulty: </a:t>
            </a:r>
            <a:r>
              <a:rPr lang="en-US" dirty="0"/>
              <a:t>how many sentences in the past when entity mentioned.</a:t>
            </a:r>
          </a:p>
          <a:p>
            <a:pPr marL="285750" indent="-285750">
              <a:buFont typeface="Arial"/>
              <a:buChar char="•"/>
            </a:pPr>
            <a:r>
              <a:rPr lang="en-US" sz="2000" dirty="0"/>
              <a:t>Fully supervised (supporting sentences are labeled).</a:t>
            </a:r>
          </a:p>
          <a:p>
            <a:pPr marL="285750" indent="-285750">
              <a:buFont typeface="Arial"/>
              <a:buChar char="•"/>
            </a:pPr>
            <a:r>
              <a:rPr lang="en-US" sz="2000" dirty="0"/>
              <a:t>Compare RNN (no supervision) </a:t>
            </a:r>
          </a:p>
          <a:p>
            <a:r>
              <a:rPr lang="en-US" sz="2000" dirty="0"/>
              <a:t>     and </a:t>
            </a:r>
            <a:r>
              <a:rPr lang="en-US" sz="2000" dirty="0" err="1"/>
              <a:t>MemNN</a:t>
            </a:r>
            <a:r>
              <a:rPr lang="en-US" sz="2000" dirty="0"/>
              <a:t> hops </a:t>
            </a:r>
            <a:r>
              <a:rPr lang="en-US" sz="2000" i="1" dirty="0"/>
              <a:t>k = 1 or 2</a:t>
            </a:r>
            <a:r>
              <a:rPr lang="en-US" sz="2000" dirty="0"/>
              <a:t>, &amp; with/without time features.</a:t>
            </a:r>
          </a:p>
          <a:p>
            <a:pPr marL="285750" indent="-285750">
              <a:buFont typeface="Arial"/>
              <a:buChar char="•"/>
            </a:pPr>
            <a:endParaRPr lang="en-US" dirty="0"/>
          </a:p>
        </p:txBody>
      </p:sp>
      <p:sp>
        <p:nvSpPr>
          <p:cNvPr id="7" name="TextBox 6"/>
          <p:cNvSpPr txBox="1"/>
          <p:nvPr/>
        </p:nvSpPr>
        <p:spPr>
          <a:xfrm>
            <a:off x="396846" y="6006331"/>
            <a:ext cx="8320544" cy="369332"/>
          </a:xfrm>
          <a:prstGeom prst="rect">
            <a:avLst/>
          </a:prstGeom>
          <a:noFill/>
        </p:spPr>
        <p:txBody>
          <a:bodyPr wrap="square" rtlCol="0">
            <a:spAutoFit/>
          </a:bodyPr>
          <a:lstStyle/>
          <a:p>
            <a:r>
              <a:rPr lang="en-US" i="1" dirty="0"/>
              <a:t>        </a:t>
            </a:r>
            <a:r>
              <a:rPr lang="en-US" i="1" dirty="0">
                <a:solidFill>
                  <a:srgbClr val="0000FF"/>
                </a:solidFill>
              </a:rPr>
              <a:t>Difficulty 5 -- Max </a:t>
            </a:r>
            <a:r>
              <a:rPr lang="en-US" i="1" dirty="0" err="1">
                <a:solidFill>
                  <a:srgbClr val="0000FF"/>
                </a:solidFill>
              </a:rPr>
              <a:t>mem</a:t>
            </a:r>
            <a:r>
              <a:rPr lang="en-US" i="1" dirty="0">
                <a:solidFill>
                  <a:srgbClr val="0000FF"/>
                </a:solidFill>
              </a:rPr>
              <a:t>. </a:t>
            </a:r>
            <a:r>
              <a:rPr lang="en-US" i="1" dirty="0" err="1">
                <a:solidFill>
                  <a:srgbClr val="0000FF"/>
                </a:solidFill>
              </a:rPr>
              <a:t>sz</a:t>
            </a:r>
            <a:r>
              <a:rPr lang="en-US" i="1" dirty="0">
                <a:solidFill>
                  <a:srgbClr val="0000FF"/>
                </a:solidFill>
              </a:rPr>
              <a:t>. required: 65    Average </a:t>
            </a:r>
            <a:r>
              <a:rPr lang="en-US" i="1" dirty="0" err="1">
                <a:solidFill>
                  <a:srgbClr val="0000FF"/>
                </a:solidFill>
              </a:rPr>
              <a:t>mem</a:t>
            </a:r>
            <a:r>
              <a:rPr lang="en-US" i="1" dirty="0">
                <a:solidFill>
                  <a:srgbClr val="0000FF"/>
                </a:solidFill>
              </a:rPr>
              <a:t>. </a:t>
            </a:r>
            <a:r>
              <a:rPr lang="en-US" i="1" dirty="0" err="1">
                <a:solidFill>
                  <a:srgbClr val="0000FF"/>
                </a:solidFill>
              </a:rPr>
              <a:t>sz</a:t>
            </a:r>
            <a:r>
              <a:rPr lang="en-US" i="1" dirty="0">
                <a:solidFill>
                  <a:srgbClr val="0000FF"/>
                </a:solidFill>
              </a:rPr>
              <a:t>. required: 9</a:t>
            </a:r>
          </a:p>
        </p:txBody>
      </p:sp>
    </p:spTree>
    <p:extLst>
      <p:ext uri="{BB962C8B-B14F-4D97-AF65-F5344CB8AC3E}">
        <p14:creationId xmlns:p14="http://schemas.microsoft.com/office/powerpoint/2010/main" val="148760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9233-180E-8F43-8E2C-C221741679A9}"/>
              </a:ext>
            </a:extLst>
          </p:cNvPr>
          <p:cNvSpPr>
            <a:spLocks noGrp="1"/>
          </p:cNvSpPr>
          <p:nvPr>
            <p:ph type="title"/>
          </p:nvPr>
        </p:nvSpPr>
        <p:spPr>
          <a:xfrm>
            <a:off x="232603" y="152400"/>
            <a:ext cx="8229600" cy="1143000"/>
          </a:xfrm>
        </p:spPr>
        <p:txBody>
          <a:bodyPr/>
          <a:lstStyle/>
          <a:p>
            <a:r>
              <a:rPr lang="en-US" dirty="0">
                <a:solidFill>
                  <a:srgbClr val="FF0000"/>
                </a:solidFill>
              </a:rPr>
              <a:t>Kleene Theorem</a:t>
            </a:r>
          </a:p>
        </p:txBody>
      </p:sp>
      <p:pic>
        <p:nvPicPr>
          <p:cNvPr id="5" name="Content Placeholder 4">
            <a:extLst>
              <a:ext uri="{FF2B5EF4-FFF2-40B4-BE49-F238E27FC236}">
                <a16:creationId xmlns:a16="http://schemas.microsoft.com/office/drawing/2014/main" id="{202A6232-785A-B448-AE88-163BDB46FBD1}"/>
              </a:ext>
            </a:extLst>
          </p:cNvPr>
          <p:cNvPicPr>
            <a:picLocks noGrp="1" noChangeAspect="1"/>
          </p:cNvPicPr>
          <p:nvPr>
            <p:ph idx="1"/>
          </p:nvPr>
        </p:nvPicPr>
        <p:blipFill>
          <a:blip r:embed="rId2"/>
          <a:stretch>
            <a:fillRect/>
          </a:stretch>
        </p:blipFill>
        <p:spPr>
          <a:xfrm>
            <a:off x="533400" y="1219200"/>
            <a:ext cx="7628007" cy="4708525"/>
          </a:xfrm>
        </p:spPr>
      </p:pic>
      <p:sp>
        <p:nvSpPr>
          <p:cNvPr id="6" name="TextBox 5">
            <a:extLst>
              <a:ext uri="{FF2B5EF4-FFF2-40B4-BE49-F238E27FC236}">
                <a16:creationId xmlns:a16="http://schemas.microsoft.com/office/drawing/2014/main" id="{C568C502-249D-2545-A5E2-AABA2129836B}"/>
              </a:ext>
            </a:extLst>
          </p:cNvPr>
          <p:cNvSpPr txBox="1"/>
          <p:nvPr/>
        </p:nvSpPr>
        <p:spPr>
          <a:xfrm>
            <a:off x="734923" y="5923550"/>
            <a:ext cx="7725192" cy="338554"/>
          </a:xfrm>
          <a:prstGeom prst="rect">
            <a:avLst/>
          </a:prstGeom>
          <a:noFill/>
        </p:spPr>
        <p:txBody>
          <a:bodyPr wrap="none" rtlCol="0">
            <a:spAutoFit/>
          </a:bodyPr>
          <a:lstStyle/>
          <a:p>
            <a:r>
              <a:rPr lang="en-US" dirty="0"/>
              <a:t>“Neural nets: How Regular Expressions brought about Deep Learning,” Matt Painter</a:t>
            </a:r>
          </a:p>
        </p:txBody>
      </p:sp>
      <p:sp>
        <p:nvSpPr>
          <p:cNvPr id="7" name="TextBox 6">
            <a:extLst>
              <a:ext uri="{FF2B5EF4-FFF2-40B4-BE49-F238E27FC236}">
                <a16:creationId xmlns:a16="http://schemas.microsoft.com/office/drawing/2014/main" id="{5770AF38-60B3-C54C-A147-CA84860124AF}"/>
              </a:ext>
            </a:extLst>
          </p:cNvPr>
          <p:cNvSpPr txBox="1"/>
          <p:nvPr/>
        </p:nvSpPr>
        <p:spPr>
          <a:xfrm>
            <a:off x="1271144" y="6400800"/>
            <a:ext cx="6734408" cy="338554"/>
          </a:xfrm>
          <a:prstGeom prst="rect">
            <a:avLst/>
          </a:prstGeom>
          <a:noFill/>
        </p:spPr>
        <p:txBody>
          <a:bodyPr wrap="none" rtlCol="0">
            <a:spAutoFit/>
          </a:bodyPr>
          <a:lstStyle/>
          <a:p>
            <a:r>
              <a:rPr lang="en-US" dirty="0"/>
              <a:t>Theorem: A language L is accepted by a FSA </a:t>
            </a:r>
            <a:r>
              <a:rPr lang="en-US" dirty="0" err="1"/>
              <a:t>iff</a:t>
            </a:r>
            <a:r>
              <a:rPr lang="en-US" dirty="0"/>
              <a:t> L is a regular language.</a:t>
            </a:r>
          </a:p>
        </p:txBody>
      </p:sp>
    </p:spTree>
    <p:extLst>
      <p:ext uri="{BB962C8B-B14F-4D97-AF65-F5344CB8AC3E}">
        <p14:creationId xmlns:p14="http://schemas.microsoft.com/office/powerpoint/2010/main" val="20538349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bAbI</a:t>
            </a:r>
            <a:r>
              <a:rPr lang="en-US" dirty="0"/>
              <a:t> Experiment 1</a:t>
            </a:r>
          </a:p>
        </p:txBody>
      </p:sp>
      <p:sp>
        <p:nvSpPr>
          <p:cNvPr id="3" name="Content Placeholder 2"/>
          <p:cNvSpPr>
            <a:spLocks noGrp="1"/>
          </p:cNvSpPr>
          <p:nvPr>
            <p:ph idx="1"/>
          </p:nvPr>
        </p:nvSpPr>
        <p:spPr>
          <a:xfrm>
            <a:off x="549275" y="1600200"/>
            <a:ext cx="8042276" cy="5257800"/>
          </a:xfrm>
        </p:spPr>
        <p:txBody>
          <a:bodyPr>
            <a:normAutofit/>
          </a:bodyPr>
          <a:lstStyle/>
          <a:p>
            <a:r>
              <a:rPr lang="en-US" dirty="0"/>
              <a:t>Example test story + predictions:</a:t>
            </a:r>
          </a:p>
          <a:p>
            <a:pPr marL="0" indent="0">
              <a:buNone/>
            </a:pPr>
            <a:r>
              <a:rPr lang="en-US" dirty="0">
                <a:solidFill>
                  <a:srgbClr val="0000FF"/>
                </a:solidFill>
              </a:rPr>
              <a:t>Antoine went to the kitchen.  Antoine got the milk. Antoine travelled to the office. Antoine dropped the milk. </a:t>
            </a:r>
            <a:r>
              <a:rPr lang="en-US" dirty="0" err="1">
                <a:solidFill>
                  <a:srgbClr val="0000FF"/>
                </a:solidFill>
              </a:rPr>
              <a:t>Sumit</a:t>
            </a:r>
            <a:r>
              <a:rPr lang="en-US" dirty="0">
                <a:solidFill>
                  <a:srgbClr val="0000FF"/>
                </a:solidFill>
              </a:rPr>
              <a:t> picked up the football.  Antoine went to the bathroom. </a:t>
            </a:r>
            <a:r>
              <a:rPr lang="en-US" dirty="0" err="1">
                <a:solidFill>
                  <a:srgbClr val="0000FF"/>
                </a:solidFill>
              </a:rPr>
              <a:t>Sumit</a:t>
            </a:r>
            <a:r>
              <a:rPr lang="en-US" dirty="0">
                <a:solidFill>
                  <a:srgbClr val="0000FF"/>
                </a:solidFill>
              </a:rPr>
              <a:t> moved to the kitchen.</a:t>
            </a:r>
          </a:p>
          <a:p>
            <a:r>
              <a:rPr lang="en-US" dirty="0"/>
              <a:t> </a:t>
            </a:r>
            <a:r>
              <a:rPr lang="en-US" i="1" dirty="0">
                <a:solidFill>
                  <a:srgbClr val="0000FF"/>
                </a:solidFill>
              </a:rPr>
              <a:t>where is the milk now?   </a:t>
            </a:r>
            <a:r>
              <a:rPr lang="en-US" dirty="0">
                <a:solidFill>
                  <a:srgbClr val="FF0000"/>
                </a:solidFill>
              </a:rPr>
              <a:t>A: office</a:t>
            </a:r>
          </a:p>
          <a:p>
            <a:r>
              <a:rPr lang="en-US" i="1" dirty="0">
                <a:solidFill>
                  <a:srgbClr val="0000FF"/>
                </a:solidFill>
              </a:rPr>
              <a:t>  where is the football?   </a:t>
            </a:r>
            <a:r>
              <a:rPr lang="en-US" dirty="0">
                <a:solidFill>
                  <a:srgbClr val="FF0000"/>
                </a:solidFill>
              </a:rPr>
              <a:t>A: kitchen</a:t>
            </a:r>
          </a:p>
          <a:p>
            <a:r>
              <a:rPr lang="en-US" dirty="0"/>
              <a:t>  </a:t>
            </a:r>
            <a:r>
              <a:rPr lang="en-US" i="1" dirty="0">
                <a:solidFill>
                  <a:srgbClr val="0000FF"/>
                </a:solidFill>
              </a:rPr>
              <a:t>where is Antoine ?</a:t>
            </a:r>
            <a:r>
              <a:rPr lang="en-US" dirty="0"/>
              <a:t>  </a:t>
            </a:r>
            <a:r>
              <a:rPr lang="en-US" dirty="0">
                <a:solidFill>
                  <a:srgbClr val="FF0000"/>
                </a:solidFill>
              </a:rPr>
              <a:t>A: bathroom</a:t>
            </a:r>
          </a:p>
          <a:p>
            <a:r>
              <a:rPr lang="en-US" dirty="0"/>
              <a:t>  </a:t>
            </a:r>
            <a:r>
              <a:rPr lang="en-US" i="1" dirty="0">
                <a:solidFill>
                  <a:srgbClr val="0000FF"/>
                </a:solidFill>
              </a:rPr>
              <a:t>where is </a:t>
            </a:r>
            <a:r>
              <a:rPr lang="en-US" i="1" dirty="0" err="1">
                <a:solidFill>
                  <a:srgbClr val="0000FF"/>
                </a:solidFill>
              </a:rPr>
              <a:t>Sumit</a:t>
            </a:r>
            <a:r>
              <a:rPr lang="en-US" i="1" dirty="0">
                <a:solidFill>
                  <a:srgbClr val="0000FF"/>
                </a:solidFill>
              </a:rPr>
              <a:t> ?</a:t>
            </a:r>
            <a:r>
              <a:rPr lang="en-US" dirty="0"/>
              <a:t>  </a:t>
            </a:r>
            <a:r>
              <a:rPr lang="en-US" dirty="0">
                <a:solidFill>
                  <a:srgbClr val="FF0000"/>
                </a:solidFill>
              </a:rPr>
              <a:t>A: kitchen</a:t>
            </a:r>
          </a:p>
          <a:p>
            <a:r>
              <a:rPr lang="en-US" dirty="0">
                <a:solidFill>
                  <a:srgbClr val="FF0000"/>
                </a:solidFill>
              </a:rPr>
              <a:t>  </a:t>
            </a:r>
            <a:r>
              <a:rPr lang="en-US" i="1" dirty="0">
                <a:solidFill>
                  <a:srgbClr val="0000FF"/>
                </a:solidFill>
              </a:rPr>
              <a:t>where was Antoine before the bathroom</a:t>
            </a:r>
            <a:r>
              <a:rPr lang="en-US" dirty="0">
                <a:solidFill>
                  <a:srgbClr val="0000FF"/>
                </a:solidFill>
              </a:rPr>
              <a:t>? </a:t>
            </a:r>
            <a:r>
              <a:rPr lang="en-US" dirty="0">
                <a:solidFill>
                  <a:srgbClr val="FF0000"/>
                </a:solidFill>
              </a:rPr>
              <a:t>A: office </a:t>
            </a:r>
          </a:p>
        </p:txBody>
      </p:sp>
    </p:spTree>
    <p:extLst>
      <p:ext uri="{BB962C8B-B14F-4D97-AF65-F5344CB8AC3E}">
        <p14:creationId xmlns:p14="http://schemas.microsoft.com/office/powerpoint/2010/main" val="1173742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594725" cy="608242"/>
          </a:xfrm>
        </p:spPr>
        <p:txBody>
          <a:bodyPr/>
          <a:lstStyle/>
          <a:p>
            <a:r>
              <a:rPr lang="en-US" sz="3200" b="1" dirty="0" err="1"/>
              <a:t>Unsegmented</a:t>
            </a:r>
            <a:r>
              <a:rPr lang="en-US" sz="3200" b="1" dirty="0"/>
              <a:t> setup; R module is an RNN</a:t>
            </a:r>
          </a:p>
        </p:txBody>
      </p:sp>
      <p:sp>
        <p:nvSpPr>
          <p:cNvPr id="3" name="Content Placeholder 2"/>
          <p:cNvSpPr>
            <a:spLocks noGrp="1"/>
          </p:cNvSpPr>
          <p:nvPr>
            <p:ph idx="1"/>
          </p:nvPr>
        </p:nvSpPr>
        <p:spPr>
          <a:xfrm>
            <a:off x="549274" y="900544"/>
            <a:ext cx="8386907" cy="5749637"/>
          </a:xfrm>
        </p:spPr>
        <p:txBody>
          <a:bodyPr>
            <a:normAutofit/>
          </a:bodyPr>
          <a:lstStyle/>
          <a:p>
            <a:pPr marL="0" indent="0">
              <a:buNone/>
            </a:pPr>
            <a:r>
              <a:rPr lang="en-US" dirty="0">
                <a:solidFill>
                  <a:srgbClr val="0000FF"/>
                </a:solidFill>
              </a:rPr>
              <a:t>Joe went to the garden then Fred picked up the milk; Joe moved to the bathroom and Fred dropped the milk, and then Dan moved to the living room.</a:t>
            </a:r>
          </a:p>
          <a:p>
            <a:r>
              <a:rPr lang="en-US" i="1" dirty="0">
                <a:solidFill>
                  <a:srgbClr val="0000FF"/>
                </a:solidFill>
              </a:rPr>
              <a:t>Where is Dan? </a:t>
            </a:r>
            <a:r>
              <a:rPr lang="en-US" dirty="0">
                <a:solidFill>
                  <a:srgbClr val="FF0000"/>
                </a:solidFill>
              </a:rPr>
              <a:t>A: living room I believe</a:t>
            </a:r>
          </a:p>
          <a:p>
            <a:r>
              <a:rPr lang="en-US" i="1" dirty="0">
                <a:solidFill>
                  <a:srgbClr val="0000FF"/>
                </a:solidFill>
              </a:rPr>
              <a:t>Where is Joe? </a:t>
            </a:r>
            <a:r>
              <a:rPr lang="en-US" dirty="0">
                <a:solidFill>
                  <a:srgbClr val="FF0000"/>
                </a:solidFill>
              </a:rPr>
              <a:t>A: the bathroom</a:t>
            </a:r>
          </a:p>
          <a:p>
            <a:pPr marL="0" indent="0">
              <a:buNone/>
            </a:pPr>
            <a:r>
              <a:rPr lang="en-US" dirty="0">
                <a:solidFill>
                  <a:srgbClr val="0000FF"/>
                </a:solidFill>
              </a:rPr>
              <a:t>Fred moved to the bedroom and Joe went to the kitchen then Joe took the milk there and Dan journeyed to the bedroom; Joe discarded the milk.</a:t>
            </a:r>
          </a:p>
          <a:p>
            <a:r>
              <a:rPr lang="en-US" i="1" dirty="0">
                <a:solidFill>
                  <a:srgbClr val="0000FF"/>
                </a:solidFill>
              </a:rPr>
              <a:t>Where is the milk now?</a:t>
            </a:r>
            <a:r>
              <a:rPr lang="en-US" dirty="0">
                <a:solidFill>
                  <a:srgbClr val="0000FF"/>
                </a:solidFill>
              </a:rPr>
              <a:t> </a:t>
            </a:r>
            <a:r>
              <a:rPr lang="en-US" dirty="0">
                <a:solidFill>
                  <a:srgbClr val="FF0000"/>
                </a:solidFill>
              </a:rPr>
              <a:t>A: the milk is in the kitchen</a:t>
            </a:r>
          </a:p>
          <a:p>
            <a:r>
              <a:rPr lang="en-US" i="1" dirty="0">
                <a:solidFill>
                  <a:srgbClr val="0000FF"/>
                </a:solidFill>
              </a:rPr>
              <a:t>Where is Dan now?</a:t>
            </a:r>
            <a:r>
              <a:rPr lang="en-US" dirty="0">
                <a:solidFill>
                  <a:srgbClr val="0000FF"/>
                </a:solidFill>
              </a:rPr>
              <a:t> </a:t>
            </a:r>
            <a:r>
              <a:rPr lang="en-US" dirty="0">
                <a:solidFill>
                  <a:srgbClr val="FF0000"/>
                </a:solidFill>
              </a:rPr>
              <a:t>A: I think he is in the bedroom</a:t>
            </a:r>
          </a:p>
          <a:p>
            <a:pPr marL="0" indent="0">
              <a:buNone/>
            </a:pPr>
            <a:r>
              <a:rPr lang="en-US" dirty="0">
                <a:solidFill>
                  <a:srgbClr val="0000FF"/>
                </a:solidFill>
              </a:rPr>
              <a:t>Joe took the milk there, after that Mike travelled to the office, then Joe went to the living room, next Dan went back to the kitchen and Joe travelled to the office.</a:t>
            </a:r>
          </a:p>
          <a:p>
            <a:r>
              <a:rPr lang="en-US" i="1" dirty="0">
                <a:solidFill>
                  <a:srgbClr val="0000FF"/>
                </a:solidFill>
              </a:rPr>
              <a:t>Where is Joe now? </a:t>
            </a:r>
            <a:r>
              <a:rPr lang="en-US" dirty="0">
                <a:solidFill>
                  <a:srgbClr val="FF0000"/>
                </a:solidFill>
              </a:rPr>
              <a:t>A: I think Joe is in the office</a:t>
            </a:r>
          </a:p>
        </p:txBody>
      </p:sp>
    </p:spTree>
    <p:extLst>
      <p:ext uri="{BB962C8B-B14F-4D97-AF65-F5344CB8AC3E}">
        <p14:creationId xmlns:p14="http://schemas.microsoft.com/office/powerpoint/2010/main" val="308693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85941"/>
          </a:xfrm>
        </p:spPr>
        <p:txBody>
          <a:bodyPr/>
          <a:lstStyle/>
          <a:p>
            <a:r>
              <a:rPr lang="en-US" sz="2800" dirty="0"/>
              <a:t>Larger QA: Reverb Dataset in (Fader et al., 13)</a:t>
            </a:r>
          </a:p>
        </p:txBody>
      </p:sp>
      <p:sp>
        <p:nvSpPr>
          <p:cNvPr id="3" name="Content Placeholder 2"/>
          <p:cNvSpPr>
            <a:spLocks noGrp="1"/>
          </p:cNvSpPr>
          <p:nvPr>
            <p:ph idx="1"/>
          </p:nvPr>
        </p:nvSpPr>
        <p:spPr>
          <a:xfrm>
            <a:off x="549275" y="1269892"/>
            <a:ext cx="8042276" cy="5467156"/>
          </a:xfrm>
        </p:spPr>
        <p:txBody>
          <a:bodyPr>
            <a:normAutofit/>
          </a:bodyPr>
          <a:lstStyle/>
          <a:p>
            <a:r>
              <a:rPr lang="en-US" dirty="0">
                <a:solidFill>
                  <a:srgbClr val="008000"/>
                </a:solidFill>
              </a:rPr>
              <a:t>14M statements, stored as (subject, relation, object) triples. Triples are REVERB extractions mined from ClueWeb09.</a:t>
            </a:r>
            <a:r>
              <a:rPr lang="de-DE" dirty="0">
                <a:solidFill>
                  <a:srgbClr val="008000"/>
                </a:solidFill>
              </a:rPr>
              <a:t>                                                                                      </a:t>
            </a:r>
          </a:p>
          <a:p>
            <a:r>
              <a:rPr lang="en-US" dirty="0"/>
              <a:t>Statements cover diverse topics: </a:t>
            </a:r>
          </a:p>
          <a:p>
            <a:pPr lvl="1"/>
            <a:r>
              <a:rPr lang="en-US" dirty="0">
                <a:solidFill>
                  <a:srgbClr val="0000FF"/>
                </a:solidFill>
              </a:rPr>
              <a:t>(</a:t>
            </a:r>
            <a:r>
              <a:rPr lang="en-US" dirty="0" err="1">
                <a:solidFill>
                  <a:srgbClr val="0000FF"/>
                </a:solidFill>
              </a:rPr>
              <a:t>milne</a:t>
            </a:r>
            <a:r>
              <a:rPr lang="en-US" dirty="0">
                <a:solidFill>
                  <a:srgbClr val="0000FF"/>
                </a:solidFill>
              </a:rPr>
              <a:t>, authored, </a:t>
            </a:r>
            <a:r>
              <a:rPr lang="en-US" dirty="0" err="1">
                <a:solidFill>
                  <a:srgbClr val="0000FF"/>
                </a:solidFill>
              </a:rPr>
              <a:t>winnie</a:t>
            </a:r>
            <a:r>
              <a:rPr lang="en-US" dirty="0">
                <a:solidFill>
                  <a:srgbClr val="0000FF"/>
                </a:solidFill>
              </a:rPr>
              <a:t>-the-pooh)</a:t>
            </a:r>
          </a:p>
          <a:p>
            <a:pPr lvl="1"/>
            <a:r>
              <a:rPr lang="en-US" dirty="0">
                <a:solidFill>
                  <a:srgbClr val="0000FF"/>
                </a:solidFill>
              </a:rPr>
              <a:t>(sheep, be-afraid-of, wolf),   </a:t>
            </a:r>
            <a:r>
              <a:rPr lang="en-US" i="1" dirty="0">
                <a:solidFill>
                  <a:srgbClr val="0000FF"/>
                </a:solidFill>
              </a:rPr>
              <a:t>etc...</a:t>
            </a:r>
          </a:p>
          <a:p>
            <a:r>
              <a:rPr lang="en-US" dirty="0"/>
              <a:t>Weakly labeled QA pairs and 35M paraphrased questions from </a:t>
            </a:r>
            <a:r>
              <a:rPr lang="en-US" dirty="0" err="1"/>
              <a:t>WikiAnswers</a:t>
            </a:r>
            <a:r>
              <a:rPr lang="en-US" dirty="0"/>
              <a:t>:</a:t>
            </a:r>
          </a:p>
          <a:p>
            <a:pPr lvl="1"/>
            <a:r>
              <a:rPr lang="en-US" dirty="0">
                <a:solidFill>
                  <a:srgbClr val="0000FF"/>
                </a:solidFill>
              </a:rPr>
              <a:t>``Who wrote the Winnie the Pooh books?</a:t>
            </a:r>
          </a:p>
          <a:p>
            <a:pPr lvl="1"/>
            <a:r>
              <a:rPr lang="en-US" dirty="0">
                <a:solidFill>
                  <a:srgbClr val="0000FF"/>
                </a:solidFill>
              </a:rPr>
              <a:t>``Who is </a:t>
            </a:r>
            <a:r>
              <a:rPr lang="en-US" dirty="0" err="1">
                <a:solidFill>
                  <a:srgbClr val="0000FF"/>
                </a:solidFill>
              </a:rPr>
              <a:t>poohs</a:t>
            </a:r>
            <a:r>
              <a:rPr lang="en-US" dirty="0">
                <a:solidFill>
                  <a:srgbClr val="0000FF"/>
                </a:solidFill>
              </a:rPr>
              <a:t> creator?’’</a:t>
            </a:r>
          </a:p>
        </p:txBody>
      </p:sp>
    </p:spTree>
    <p:extLst>
      <p:ext uri="{BB962C8B-B14F-4D97-AF65-F5344CB8AC3E}">
        <p14:creationId xmlns:p14="http://schemas.microsoft.com/office/powerpoint/2010/main" val="20390335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Results: </a:t>
            </a:r>
            <a:r>
              <a:rPr lang="en-US" sz="3600" dirty="0"/>
              <a:t>QA on Reverb data     from (Fader et al.)</a:t>
            </a:r>
          </a:p>
        </p:txBody>
      </p:sp>
      <p:sp>
        <p:nvSpPr>
          <p:cNvPr id="5" name="TextBox 4"/>
          <p:cNvSpPr txBox="1"/>
          <p:nvPr/>
        </p:nvSpPr>
        <p:spPr>
          <a:xfrm>
            <a:off x="549275" y="1728463"/>
            <a:ext cx="8042276" cy="1938992"/>
          </a:xfrm>
          <a:prstGeom prst="rect">
            <a:avLst/>
          </a:prstGeom>
          <a:noFill/>
        </p:spPr>
        <p:txBody>
          <a:bodyPr wrap="square" rtlCol="0">
            <a:spAutoFit/>
          </a:bodyPr>
          <a:lstStyle/>
          <a:p>
            <a:pPr marL="285750" indent="-285750">
              <a:buFont typeface="Arial"/>
              <a:buChar char="•"/>
            </a:pPr>
            <a:r>
              <a:rPr lang="en-US" sz="2400" dirty="0">
                <a:solidFill>
                  <a:srgbClr val="0000FF"/>
                </a:solidFill>
              </a:rPr>
              <a:t>14M statements stored in the </a:t>
            </a:r>
            <a:r>
              <a:rPr lang="en-US" sz="2400" dirty="0" err="1">
                <a:solidFill>
                  <a:srgbClr val="0000FF"/>
                </a:solidFill>
              </a:rPr>
              <a:t>memNN</a:t>
            </a:r>
            <a:r>
              <a:rPr lang="en-US" sz="2400" dirty="0">
                <a:solidFill>
                  <a:srgbClr val="0000FF"/>
                </a:solidFill>
              </a:rPr>
              <a:t> memory.</a:t>
            </a:r>
          </a:p>
          <a:p>
            <a:pPr marL="285750" indent="-285750">
              <a:buFont typeface="Arial"/>
              <a:buChar char="•"/>
            </a:pPr>
            <a:r>
              <a:rPr lang="en-US" sz="2400" i="1" dirty="0"/>
              <a:t>k=1</a:t>
            </a:r>
            <a:r>
              <a:rPr lang="en-US" sz="2400" dirty="0"/>
              <a:t> </a:t>
            </a:r>
            <a:r>
              <a:rPr lang="en-US" sz="2400" i="1" dirty="0"/>
              <a:t>loops</a:t>
            </a:r>
            <a:r>
              <a:rPr lang="en-US" sz="2400" dirty="0"/>
              <a:t> </a:t>
            </a:r>
            <a:r>
              <a:rPr lang="en-US" sz="2400" dirty="0" err="1"/>
              <a:t>MemNN</a:t>
            </a:r>
            <a:r>
              <a:rPr lang="en-US" sz="2400" dirty="0"/>
              <a:t>, </a:t>
            </a:r>
            <a:r>
              <a:rPr lang="en-US" sz="2400" i="1" dirty="0"/>
              <a:t>128-dim </a:t>
            </a:r>
            <a:r>
              <a:rPr lang="en-US" sz="2400" dirty="0"/>
              <a:t>embedding.</a:t>
            </a:r>
          </a:p>
          <a:p>
            <a:pPr marL="285750" indent="-285750">
              <a:buFont typeface="Arial"/>
              <a:buChar char="•"/>
            </a:pPr>
            <a:r>
              <a:rPr lang="en-US" sz="2400" dirty="0"/>
              <a:t>R response simply outputs top scoring statement.</a:t>
            </a:r>
          </a:p>
          <a:p>
            <a:pPr marL="285750" indent="-285750">
              <a:buFont typeface="Arial"/>
              <a:buChar char="•"/>
            </a:pPr>
            <a:r>
              <a:rPr lang="en-US" sz="2400" dirty="0"/>
              <a:t>Time features are not necessary, hence not used.</a:t>
            </a:r>
          </a:p>
          <a:p>
            <a:pPr marL="285750" indent="-285750">
              <a:buFont typeface="Arial"/>
              <a:buChar char="•"/>
            </a:pPr>
            <a:r>
              <a:rPr lang="en-US" sz="2400" dirty="0"/>
              <a:t>We also tried adding bag of words (</a:t>
            </a:r>
            <a:r>
              <a:rPr lang="en-US" sz="2400" dirty="0" err="1"/>
              <a:t>BoW</a:t>
            </a:r>
            <a:r>
              <a:rPr lang="en-US" sz="2400" dirty="0"/>
              <a:t>) features.</a:t>
            </a:r>
          </a:p>
        </p:txBody>
      </p:sp>
      <p:pic>
        <p:nvPicPr>
          <p:cNvPr id="8" name="Content Placeholder 7" descr="res2.png"/>
          <p:cNvPicPr>
            <a:picLocks noGrp="1" noChangeAspect="1"/>
          </p:cNvPicPr>
          <p:nvPr>
            <p:ph idx="1"/>
          </p:nvPr>
        </p:nvPicPr>
        <p:blipFill>
          <a:blip r:embed="rId2">
            <a:extLst>
              <a:ext uri="{28A0092B-C50C-407E-A947-70E740481C1C}">
                <a14:useLocalDpi xmlns:a14="http://schemas.microsoft.com/office/drawing/2010/main" val="0"/>
              </a:ext>
            </a:extLst>
          </a:blip>
          <a:srcRect t="-14323" b="-14323"/>
          <a:stretch>
            <a:fillRect/>
          </a:stretch>
        </p:blipFill>
        <p:spPr>
          <a:xfrm>
            <a:off x="1760439" y="3323763"/>
            <a:ext cx="5680411" cy="3067825"/>
          </a:xfrm>
        </p:spPr>
      </p:pic>
    </p:spTree>
    <p:extLst>
      <p:ext uri="{BB962C8B-B14F-4D97-AF65-F5344CB8AC3E}">
        <p14:creationId xmlns:p14="http://schemas.microsoft.com/office/powerpoint/2010/main" val="4929368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Fast </a:t>
            </a:r>
            <a:r>
              <a:rPr lang="en-US" sz="4000" dirty="0"/>
              <a:t>QA on Reverb data</a:t>
            </a:r>
          </a:p>
        </p:txBody>
      </p:sp>
      <p:sp>
        <p:nvSpPr>
          <p:cNvPr id="3" name="Content Placeholder 2"/>
          <p:cNvSpPr>
            <a:spLocks noGrp="1"/>
          </p:cNvSpPr>
          <p:nvPr>
            <p:ph idx="1"/>
          </p:nvPr>
        </p:nvSpPr>
        <p:spPr>
          <a:xfrm>
            <a:off x="549275" y="1600201"/>
            <a:ext cx="8042276" cy="5080850"/>
          </a:xfrm>
        </p:spPr>
        <p:txBody>
          <a:bodyPr>
            <a:normAutofit/>
          </a:bodyPr>
          <a:lstStyle/>
          <a:p>
            <a:pPr marL="0" indent="0">
              <a:buNone/>
            </a:pPr>
            <a:r>
              <a:rPr lang="en-US" dirty="0"/>
              <a:t>Scoring all 14M candidates in the memory is slow.</a:t>
            </a:r>
          </a:p>
          <a:p>
            <a:pPr marL="0" indent="0">
              <a:buNone/>
            </a:pPr>
            <a:r>
              <a:rPr lang="en-US" dirty="0"/>
              <a:t>We consider speedups using hashing in </a:t>
            </a:r>
            <a:r>
              <a:rPr lang="en-US" dirty="0">
                <a:solidFill>
                  <a:srgbClr val="0000FF"/>
                </a:solidFill>
              </a:rPr>
              <a:t>S</a:t>
            </a:r>
            <a:r>
              <a:rPr lang="en-US" dirty="0"/>
              <a:t> and </a:t>
            </a:r>
            <a:r>
              <a:rPr lang="en-US" dirty="0">
                <a:solidFill>
                  <a:srgbClr val="0000FF"/>
                </a:solidFill>
              </a:rPr>
              <a:t>O</a:t>
            </a:r>
            <a:r>
              <a:rPr lang="en-US" dirty="0"/>
              <a:t> as mentioned earlier:</a:t>
            </a:r>
          </a:p>
          <a:p>
            <a:r>
              <a:rPr lang="en-US" dirty="0"/>
              <a:t>Hashing via words (</a:t>
            </a:r>
            <a:r>
              <a:rPr lang="en-US" i="1" dirty="0"/>
              <a:t>essentially: inverted index</a:t>
            </a:r>
            <a:r>
              <a:rPr lang="en-US" dirty="0"/>
              <a:t>)</a:t>
            </a:r>
          </a:p>
          <a:p>
            <a:r>
              <a:rPr lang="en-US" dirty="0"/>
              <a:t>Hashing via k-means in embedding space (k=1000)</a:t>
            </a:r>
          </a:p>
          <a:p>
            <a:pPr marL="0" indent="0">
              <a:buNone/>
            </a:pPr>
            <a:endParaRPr lang="en-US" dirty="0"/>
          </a:p>
        </p:txBody>
      </p:sp>
      <p:pic>
        <p:nvPicPr>
          <p:cNvPr id="4" name="Picture 3" descr="re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7" y="4386046"/>
            <a:ext cx="9144000" cy="1769423"/>
          </a:xfrm>
          <a:prstGeom prst="rect">
            <a:avLst/>
          </a:prstGeom>
        </p:spPr>
      </p:pic>
    </p:spTree>
    <p:extLst>
      <p:ext uri="{BB962C8B-B14F-4D97-AF65-F5344CB8AC3E}">
        <p14:creationId xmlns:p14="http://schemas.microsoft.com/office/powerpoint/2010/main" val="19454803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a:t>
            </a:r>
            <a:r>
              <a:rPr lang="en-US" sz="4000" dirty="0" err="1"/>
              <a:t>MemNN</a:t>
            </a:r>
            <a:r>
              <a:rPr lang="en-US" sz="4000" dirty="0"/>
              <a:t> multitasked on </a:t>
            </a:r>
            <a:r>
              <a:rPr lang="en-US" sz="4000" dirty="0" err="1"/>
              <a:t>bAbI</a:t>
            </a:r>
            <a:r>
              <a:rPr lang="en-US" sz="4000" dirty="0"/>
              <a:t> data and Reverb QA data</a:t>
            </a:r>
          </a:p>
        </p:txBody>
      </p:sp>
      <p:sp>
        <p:nvSpPr>
          <p:cNvPr id="3" name="Content Placeholder 2"/>
          <p:cNvSpPr>
            <a:spLocks noGrp="1"/>
          </p:cNvSpPr>
          <p:nvPr>
            <p:ph idx="1"/>
          </p:nvPr>
        </p:nvSpPr>
        <p:spPr>
          <a:xfrm>
            <a:off x="549275" y="1600201"/>
            <a:ext cx="8042276" cy="5142344"/>
          </a:xfrm>
        </p:spPr>
        <p:txBody>
          <a:bodyPr>
            <a:normAutofit/>
          </a:bodyPr>
          <a:lstStyle/>
          <a:p>
            <a:pPr marL="0" indent="0">
              <a:buNone/>
            </a:pPr>
            <a:r>
              <a:rPr lang="en-US" b="1" dirty="0">
                <a:solidFill>
                  <a:schemeClr val="tx1"/>
                </a:solidFill>
              </a:rPr>
              <a:t>The “story” told to the model </a:t>
            </a:r>
            <a:r>
              <a:rPr lang="en-US" b="1" i="1" dirty="0">
                <a:solidFill>
                  <a:schemeClr val="tx1"/>
                </a:solidFill>
              </a:rPr>
              <a:t>after</a:t>
            </a:r>
            <a:r>
              <a:rPr lang="en-US" b="1" dirty="0">
                <a:solidFill>
                  <a:schemeClr val="tx1"/>
                </a:solidFill>
              </a:rPr>
              <a:t> training:</a:t>
            </a:r>
          </a:p>
          <a:p>
            <a:pPr marL="0" indent="0">
              <a:buNone/>
            </a:pPr>
            <a:r>
              <a:rPr lang="en-US" i="1" dirty="0">
                <a:solidFill>
                  <a:srgbClr val="0000FF"/>
                </a:solidFill>
              </a:rPr>
              <a:t>Antoine went to the kitchen. Antoine picked up the milk. Antoine travelled to the office.</a:t>
            </a:r>
          </a:p>
          <a:p>
            <a:pPr marL="0" indent="0">
              <a:buNone/>
            </a:pPr>
            <a:r>
              <a:rPr lang="en-US" b="1" dirty="0" err="1">
                <a:solidFill>
                  <a:srgbClr val="000000"/>
                </a:solidFill>
              </a:rPr>
              <a:t>MemNN’s</a:t>
            </a:r>
            <a:r>
              <a:rPr lang="en-US" b="1" dirty="0">
                <a:solidFill>
                  <a:srgbClr val="000000"/>
                </a:solidFill>
              </a:rPr>
              <a:t> answers to some questions:</a:t>
            </a:r>
          </a:p>
          <a:p>
            <a:r>
              <a:rPr lang="en-US" sz="2000" i="1" dirty="0">
                <a:solidFill>
                  <a:srgbClr val="0000FF"/>
                </a:solidFill>
              </a:rPr>
              <a:t>Where is the milk?  </a:t>
            </a:r>
            <a:r>
              <a:rPr lang="en-US" sz="2000" dirty="0">
                <a:solidFill>
                  <a:srgbClr val="FF0000"/>
                </a:solidFill>
              </a:rPr>
              <a:t>A: office</a:t>
            </a:r>
          </a:p>
          <a:p>
            <a:r>
              <a:rPr lang="en-US" sz="2000" i="1" dirty="0">
                <a:solidFill>
                  <a:srgbClr val="0000FF"/>
                </a:solidFill>
              </a:rPr>
              <a:t>Where was Antoine before the office? </a:t>
            </a:r>
            <a:r>
              <a:rPr lang="en-US" sz="2000" dirty="0">
                <a:solidFill>
                  <a:srgbClr val="FF0000"/>
                </a:solidFill>
              </a:rPr>
              <a:t>A: kitchen</a:t>
            </a:r>
          </a:p>
          <a:p>
            <a:r>
              <a:rPr lang="en-US" sz="2000" i="1" dirty="0">
                <a:solidFill>
                  <a:srgbClr val="0000FF"/>
                </a:solidFill>
              </a:rPr>
              <a:t>Where does milk come from?   </a:t>
            </a:r>
            <a:r>
              <a:rPr lang="en-US" sz="1800" dirty="0">
                <a:solidFill>
                  <a:srgbClr val="FF0000"/>
                </a:solidFill>
              </a:rPr>
              <a:t>A: milk come from cow</a:t>
            </a:r>
          </a:p>
          <a:p>
            <a:r>
              <a:rPr lang="en-US" sz="2000" i="1" dirty="0">
                <a:solidFill>
                  <a:srgbClr val="0000FF"/>
                </a:solidFill>
              </a:rPr>
              <a:t>What is a cow a type of?   </a:t>
            </a:r>
            <a:r>
              <a:rPr lang="en-US" sz="1800" dirty="0">
                <a:solidFill>
                  <a:srgbClr val="FF0000"/>
                </a:solidFill>
              </a:rPr>
              <a:t>A: cow be female of cattle</a:t>
            </a:r>
          </a:p>
          <a:p>
            <a:r>
              <a:rPr lang="en-US" sz="2000" i="1" dirty="0">
                <a:solidFill>
                  <a:srgbClr val="0000FF"/>
                </a:solidFill>
              </a:rPr>
              <a:t>Where are cattle found?   </a:t>
            </a:r>
            <a:r>
              <a:rPr lang="en-US" sz="1800" dirty="0">
                <a:solidFill>
                  <a:srgbClr val="FF0000"/>
                </a:solidFill>
              </a:rPr>
              <a:t>A: cattle farm become widespread in brazil</a:t>
            </a:r>
          </a:p>
          <a:p>
            <a:r>
              <a:rPr lang="en-US" sz="2000" i="1" dirty="0">
                <a:solidFill>
                  <a:srgbClr val="0000FF"/>
                </a:solidFill>
              </a:rPr>
              <a:t>What does milk taste like? </a:t>
            </a:r>
            <a:r>
              <a:rPr lang="en-US" sz="2000" dirty="0">
                <a:solidFill>
                  <a:srgbClr val="FF0000"/>
                </a:solidFill>
              </a:rPr>
              <a:t>A: milk taste like milk</a:t>
            </a:r>
          </a:p>
          <a:p>
            <a:r>
              <a:rPr lang="en-US" sz="2000" i="1" dirty="0">
                <a:solidFill>
                  <a:srgbClr val="0000FF"/>
                </a:solidFill>
              </a:rPr>
              <a:t>What does milk go well with?  </a:t>
            </a:r>
            <a:r>
              <a:rPr lang="en-US" sz="2000" dirty="0">
                <a:solidFill>
                  <a:srgbClr val="FF0000"/>
                </a:solidFill>
              </a:rPr>
              <a:t>A: milk go with coffee</a:t>
            </a:r>
          </a:p>
          <a:p>
            <a:endParaRPr lang="en-US" sz="2000" dirty="0">
              <a:solidFill>
                <a:srgbClr val="FF0000"/>
              </a:solidFill>
            </a:endParaRPr>
          </a:p>
          <a:p>
            <a:endParaRPr lang="en-US" sz="2000" dirty="0">
              <a:solidFill>
                <a:srgbClr val="FF0000"/>
              </a:solidFill>
            </a:endParaRPr>
          </a:p>
        </p:txBody>
      </p:sp>
    </p:spTree>
    <p:extLst>
      <p:ext uri="{BB962C8B-B14F-4D97-AF65-F5344CB8AC3E}">
        <p14:creationId xmlns:p14="http://schemas.microsoft.com/office/powerpoint/2010/main" val="1027878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7705" y="107576"/>
            <a:ext cx="8309309" cy="1336956"/>
          </a:xfrm>
        </p:spPr>
        <p:txBody>
          <a:bodyPr/>
          <a:lstStyle/>
          <a:p>
            <a:r>
              <a:rPr lang="en-US" dirty="0"/>
              <a:t>Related Memory Models </a:t>
            </a:r>
            <a:r>
              <a:rPr lang="en-US" sz="2800" i="1" dirty="0">
                <a:solidFill>
                  <a:schemeClr val="accent3"/>
                </a:solidFill>
              </a:rPr>
              <a:t>(published before or ~same time as original paper)</a:t>
            </a:r>
          </a:p>
        </p:txBody>
      </p:sp>
      <p:sp>
        <p:nvSpPr>
          <p:cNvPr id="3" name="Content Placeholder 2"/>
          <p:cNvSpPr>
            <a:spLocks noGrp="1"/>
          </p:cNvSpPr>
          <p:nvPr>
            <p:ph idx="1"/>
          </p:nvPr>
        </p:nvSpPr>
        <p:spPr>
          <a:xfrm>
            <a:off x="549275" y="1600200"/>
            <a:ext cx="8042276" cy="5442527"/>
          </a:xfrm>
        </p:spPr>
        <p:txBody>
          <a:bodyPr>
            <a:normAutofit/>
          </a:bodyPr>
          <a:lstStyle/>
          <a:p>
            <a:r>
              <a:rPr lang="en-US" dirty="0" err="1">
                <a:solidFill>
                  <a:srgbClr val="0000FF"/>
                </a:solidFill>
              </a:rPr>
              <a:t>RNNSearch</a:t>
            </a:r>
            <a:r>
              <a:rPr lang="en-US" dirty="0">
                <a:solidFill>
                  <a:srgbClr val="0000FF"/>
                </a:solidFill>
              </a:rPr>
              <a:t> (</a:t>
            </a:r>
            <a:r>
              <a:rPr lang="en-US" dirty="0" err="1">
                <a:solidFill>
                  <a:srgbClr val="0000FF"/>
                </a:solidFill>
              </a:rPr>
              <a:t>Bahdanau</a:t>
            </a:r>
            <a:r>
              <a:rPr lang="en-US" dirty="0">
                <a:solidFill>
                  <a:srgbClr val="0000FF"/>
                </a:solidFill>
              </a:rPr>
              <a:t> et al.) for Machine Translation</a:t>
            </a:r>
          </a:p>
          <a:p>
            <a:pPr lvl="1"/>
            <a:r>
              <a:rPr lang="en-US" dirty="0"/>
              <a:t>Can be seen as a Memory Network where memory goes back only one sentence (writes embedding for each word). </a:t>
            </a:r>
          </a:p>
          <a:p>
            <a:pPr lvl="1"/>
            <a:r>
              <a:rPr lang="en-US" dirty="0"/>
              <a:t>At prediction time, reads memory and performs a soft max to find best alignment (most useful words). 1 hop only.</a:t>
            </a:r>
            <a:endParaRPr lang="en-US" i="1" dirty="0"/>
          </a:p>
          <a:p>
            <a:r>
              <a:rPr lang="en-US" dirty="0">
                <a:solidFill>
                  <a:srgbClr val="0000FF"/>
                </a:solidFill>
              </a:rPr>
              <a:t>Generating Sequences With RNNs (Graves, ‘13)</a:t>
            </a:r>
          </a:p>
          <a:p>
            <a:pPr lvl="1"/>
            <a:r>
              <a:rPr lang="en-US" dirty="0"/>
              <a:t>Also does alignment with previous sentence to generate handwriting (so RNN knows what letter it’s currently on).</a:t>
            </a:r>
          </a:p>
          <a:p>
            <a:r>
              <a:rPr lang="en-US" dirty="0">
                <a:solidFill>
                  <a:srgbClr val="0000FF"/>
                </a:solidFill>
              </a:rPr>
              <a:t>Neural Turing Machines (Graves et al., 14)                           </a:t>
            </a:r>
            <a:r>
              <a:rPr lang="en-US" sz="1400" dirty="0"/>
              <a:t>[on </a:t>
            </a:r>
            <a:r>
              <a:rPr lang="en-US" sz="1400" dirty="0" err="1"/>
              <a:t>arxiv</a:t>
            </a:r>
            <a:r>
              <a:rPr lang="en-US" sz="1400" dirty="0"/>
              <a:t> just 5 days after </a:t>
            </a:r>
            <a:r>
              <a:rPr lang="en-US" sz="1400" dirty="0" err="1"/>
              <a:t>MemNNs</a:t>
            </a:r>
            <a:r>
              <a:rPr lang="en-US" sz="1400" dirty="0"/>
              <a:t>!]</a:t>
            </a:r>
            <a:endParaRPr lang="en-US" sz="1200" dirty="0"/>
          </a:p>
          <a:p>
            <a:pPr lvl="1"/>
            <a:r>
              <a:rPr lang="en-US" dirty="0"/>
              <a:t>Has read and write operations over memory to perform tasks (e.g. copy, sort, associative recall).</a:t>
            </a:r>
          </a:p>
          <a:p>
            <a:pPr lvl="1"/>
            <a:r>
              <a:rPr lang="en-US" dirty="0"/>
              <a:t>128 memory slots in experiments; content addressing computes a score for each slot </a:t>
            </a:r>
            <a:r>
              <a:rPr lang="en-US" dirty="0">
                <a:latin typeface="Wingdings"/>
                <a:ea typeface="Wingdings"/>
                <a:cs typeface="Wingdings"/>
                <a:sym typeface="Wingdings"/>
              </a:rPr>
              <a:t></a:t>
            </a:r>
            <a:r>
              <a:rPr lang="en-US" dirty="0"/>
              <a:t> slow for large memory?</a:t>
            </a:r>
            <a:endParaRPr lang="en-US" dirty="0">
              <a:solidFill>
                <a:srgbClr val="0000FF"/>
              </a:solidFill>
            </a:endParaRPr>
          </a:p>
          <a:p>
            <a:r>
              <a:rPr lang="en-US" dirty="0">
                <a:solidFill>
                  <a:srgbClr val="0000FF"/>
                </a:solidFill>
              </a:rPr>
              <a:t>Earlier work by (</a:t>
            </a:r>
            <a:r>
              <a:rPr lang="en-US" b="1" dirty="0">
                <a:solidFill>
                  <a:srgbClr val="FF0000"/>
                </a:solidFill>
              </a:rPr>
              <a:t>Das ‘92</a:t>
            </a:r>
            <a:r>
              <a:rPr lang="en-US" dirty="0">
                <a:solidFill>
                  <a:srgbClr val="0000FF"/>
                </a:solidFill>
              </a:rPr>
              <a:t>), (</a:t>
            </a:r>
            <a:r>
              <a:rPr lang="en-US" dirty="0" err="1">
                <a:solidFill>
                  <a:srgbClr val="0000FF"/>
                </a:solidFill>
              </a:rPr>
              <a:t>Schmidhuber</a:t>
            </a:r>
            <a:r>
              <a:rPr lang="en-US" dirty="0">
                <a:solidFill>
                  <a:srgbClr val="0000FF"/>
                </a:solidFill>
              </a:rPr>
              <a:t> et al., 93), DISCERN (</a:t>
            </a:r>
            <a:r>
              <a:rPr lang="en-US" dirty="0" err="1">
                <a:solidFill>
                  <a:srgbClr val="0000FF"/>
                </a:solidFill>
              </a:rPr>
              <a:t>Miikkulainen</a:t>
            </a:r>
            <a:r>
              <a:rPr lang="en-US" dirty="0">
                <a:solidFill>
                  <a:srgbClr val="0000FF"/>
                </a:solidFill>
              </a:rPr>
              <a:t>, ‘90) and others...</a:t>
            </a:r>
          </a:p>
          <a:p>
            <a:endParaRPr lang="en-US" dirty="0"/>
          </a:p>
          <a:p>
            <a:pPr marL="349250" lvl="1" indent="0">
              <a:buNone/>
            </a:pPr>
            <a:endParaRPr lang="en-US" dirty="0"/>
          </a:p>
          <a:p>
            <a:endParaRPr lang="en-US" sz="1400" dirty="0"/>
          </a:p>
        </p:txBody>
      </p:sp>
    </p:spTree>
    <p:extLst>
      <p:ext uri="{BB962C8B-B14F-4D97-AF65-F5344CB8AC3E}">
        <p14:creationId xmlns:p14="http://schemas.microsoft.com/office/powerpoint/2010/main" val="978694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solidFill>
                  <a:schemeClr val="bg2">
                    <a:lumMod val="75000"/>
                  </a:schemeClr>
                </a:solidFill>
              </a:rPr>
              <a:t>Experiment</a:t>
            </a:r>
          </a:p>
        </p:txBody>
      </p:sp>
      <p:sp>
        <p:nvSpPr>
          <p:cNvPr id="4" name="Slide Number Placeholder 3"/>
          <p:cNvSpPr>
            <a:spLocks noGrp="1"/>
          </p:cNvSpPr>
          <p:nvPr>
            <p:ph type="sldNum" sz="quarter" idx="12"/>
          </p:nvPr>
        </p:nvSpPr>
        <p:spPr/>
        <p:txBody>
          <a:bodyPr/>
          <a:lstStyle/>
          <a:p>
            <a:fld id="{6113E31D-E2AB-40D1-8B51-AFA5AFEF393A}" type="slidenum">
              <a:rPr lang="en-US" smtClean="0"/>
              <a:t>117</a:t>
            </a:fld>
            <a:endParaRPr lang="en-US" dirty="0"/>
          </a:p>
        </p:txBody>
      </p:sp>
      <mc:AlternateContent xmlns:mc="http://schemas.openxmlformats.org/markup-compatibility/2006" xmlns:a14="http://schemas.microsoft.com/office/drawing/2010/main">
        <mc:Choice Requires="a14">
          <p:sp>
            <p:nvSpPr>
              <p:cNvPr id="13" name="Footer Placeholder 4"/>
              <p:cNvSpPr>
                <a:spLocks noGrp="1"/>
              </p:cNvSpPr>
              <p:nvPr>
                <p:ph idx="1"/>
              </p:nvPr>
            </p:nvSpPr>
            <p:spPr>
              <a:xfrm>
                <a:off x="413964" y="1251285"/>
                <a:ext cx="8205249" cy="1828800"/>
              </a:xfrm>
            </p:spPr>
            <p:txBody>
              <a:bodyPr>
                <a:normAutofit/>
              </a:bodyPr>
              <a:lstStyle/>
              <a:p>
                <a:r>
                  <a:rPr lang="en-US" sz="2800" dirty="0">
                    <a:solidFill>
                      <a:schemeClr val="bg2">
                        <a:lumMod val="75000"/>
                      </a:schemeClr>
                    </a:solidFill>
                    <a:latin typeface="+mj-lt"/>
                  </a:rPr>
                  <a:t>Large – Scale QA</a:t>
                </a:r>
              </a:p>
              <a:p>
                <a:pPr lvl="1"/>
                <a:r>
                  <a:rPr lang="en-US" sz="2400" dirty="0">
                    <a:solidFill>
                      <a:schemeClr val="bg2">
                        <a:lumMod val="75000"/>
                      </a:schemeClr>
                    </a:solidFill>
                    <a:latin typeface="+mj-lt"/>
                  </a:rPr>
                  <a:t>14M Statements – </a:t>
                </a:r>
                <a:r>
                  <a:rPr lang="en-US" sz="2400" i="1" dirty="0">
                    <a:solidFill>
                      <a:schemeClr val="bg2">
                        <a:lumMod val="75000"/>
                      </a:schemeClr>
                    </a:solidFill>
                    <a:latin typeface="+mj-lt"/>
                  </a:rPr>
                  <a:t>(subject, relation, object) </a:t>
                </a:r>
              </a:p>
              <a:p>
                <a:pPr lvl="1"/>
                <a:r>
                  <a:rPr lang="en-US" sz="2400" dirty="0">
                    <a:solidFill>
                      <a:schemeClr val="bg2">
                        <a:lumMod val="75000"/>
                      </a:schemeClr>
                    </a:solidFill>
                    <a:latin typeface="+mj-lt"/>
                  </a:rPr>
                  <a:t>Memory Hops; </a:t>
                </a:r>
                <a14:m>
                  <m:oMath xmlns:m="http://schemas.openxmlformats.org/officeDocument/2006/math">
                    <m:r>
                      <a:rPr lang="en-US" sz="2400" b="0" i="1" smtClean="0">
                        <a:solidFill>
                          <a:schemeClr val="bg2">
                            <a:lumMod val="75000"/>
                          </a:schemeClr>
                        </a:solidFill>
                        <a:latin typeface="Cambria Math" charset="0"/>
                      </a:rPr>
                      <m:t>𝑘</m:t>
                    </m:r>
                    <m:r>
                      <a:rPr lang="en-US" sz="2400" b="0" i="1" smtClean="0">
                        <a:solidFill>
                          <a:schemeClr val="bg2">
                            <a:lumMod val="75000"/>
                          </a:schemeClr>
                        </a:solidFill>
                        <a:latin typeface="Cambria Math" charset="0"/>
                      </a:rPr>
                      <m:t>=1</m:t>
                    </m:r>
                  </m:oMath>
                </a14:m>
                <a:endParaRPr lang="en-US" sz="2400" dirty="0">
                  <a:solidFill>
                    <a:schemeClr val="bg2">
                      <a:lumMod val="75000"/>
                    </a:schemeClr>
                  </a:solidFill>
                  <a:latin typeface="+mj-lt"/>
                </a:endParaRPr>
              </a:p>
              <a:p>
                <a:pPr lvl="1"/>
                <a:r>
                  <a:rPr lang="en-US" sz="2400" dirty="0">
                    <a:solidFill>
                      <a:schemeClr val="bg2">
                        <a:lumMod val="75000"/>
                      </a:schemeClr>
                    </a:solidFill>
                    <a:latin typeface="+mj-lt"/>
                  </a:rPr>
                  <a:t>Only re-ranked candidates from other system</a:t>
                </a:r>
              </a:p>
            </p:txBody>
          </p:sp>
        </mc:Choice>
        <mc:Fallback xmlns="">
          <p:sp>
            <p:nvSpPr>
              <p:cNvPr id="13" name="Footer Placeholder 4"/>
              <p:cNvSpPr>
                <a:spLocks noGrp="1" noRot="1" noChangeAspect="1" noMove="1" noResize="1" noEditPoints="1" noAdjustHandles="1" noChangeArrowheads="1" noChangeShapeType="1" noTextEdit="1"/>
              </p:cNvSpPr>
              <p:nvPr>
                <p:ph idx="1"/>
              </p:nvPr>
            </p:nvSpPr>
            <p:spPr>
              <a:xfrm>
                <a:off x="413964" y="1251285"/>
                <a:ext cx="8205249" cy="1828800"/>
              </a:xfrm>
              <a:blipFill rotWithShape="0">
                <a:blip r:embed="rId2"/>
                <a:stretch>
                  <a:fillRect l="-1337" t="-5333"/>
                </a:stretch>
              </a:blipFill>
            </p:spPr>
            <p:txBody>
              <a:bodyPr/>
              <a:lstStyle/>
              <a:p>
                <a:r>
                  <a:rPr lang="en-US">
                    <a:noFill/>
                  </a:rPr>
                  <a:t> </a:t>
                </a:r>
              </a:p>
            </p:txBody>
          </p:sp>
        </mc:Fallback>
      </mc:AlternateContent>
      <p:graphicFrame>
        <p:nvGraphicFramePr>
          <p:cNvPr id="5" name="Table 4"/>
          <p:cNvGraphicFramePr>
            <a:graphicFrameLocks noGrp="1"/>
          </p:cNvGraphicFramePr>
          <p:nvPr/>
        </p:nvGraphicFramePr>
        <p:xfrm>
          <a:off x="1468588" y="3505669"/>
          <a:ext cx="6096000" cy="148336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sz="1800" dirty="0">
                          <a:solidFill>
                            <a:schemeClr val="bg2">
                              <a:lumMod val="75000"/>
                            </a:schemeClr>
                          </a:solidFill>
                          <a:latin typeface="+mj-lt"/>
                        </a:rPr>
                        <a:t>Method</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solidFill>
                            <a:schemeClr val="bg2">
                              <a:lumMod val="75000"/>
                            </a:schemeClr>
                          </a:solidFill>
                          <a:latin typeface="+mj-lt"/>
                        </a:rPr>
                        <a:t>F1</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1800" dirty="0">
                          <a:solidFill>
                            <a:schemeClr val="bg2">
                              <a:lumMod val="75000"/>
                            </a:schemeClr>
                          </a:solidFill>
                          <a:latin typeface="+mj-lt"/>
                        </a:rPr>
                        <a:t>Fader et. al. 2013</a:t>
                      </a: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dirty="0">
                          <a:solidFill>
                            <a:schemeClr val="bg2">
                              <a:lumMod val="75000"/>
                            </a:schemeClr>
                          </a:solidFill>
                          <a:latin typeface="+mj-lt"/>
                        </a:rPr>
                        <a:t>0.54</a:t>
                      </a: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sz="1800" dirty="0">
                          <a:solidFill>
                            <a:schemeClr val="bg2">
                              <a:lumMod val="75000"/>
                            </a:schemeClr>
                          </a:solidFill>
                          <a:latin typeface="+mj-lt"/>
                        </a:rPr>
                        <a:t>Bordes et. al.</a:t>
                      </a:r>
                      <a:r>
                        <a:rPr lang="en-US" sz="1800" baseline="0" dirty="0">
                          <a:solidFill>
                            <a:schemeClr val="bg2">
                              <a:lumMod val="75000"/>
                            </a:schemeClr>
                          </a:solidFill>
                          <a:latin typeface="+mj-lt"/>
                        </a:rPr>
                        <a:t> 2014b</a:t>
                      </a:r>
                      <a:endParaRPr lang="en-US" sz="1800" dirty="0">
                        <a:solidFill>
                          <a:schemeClr val="bg2">
                            <a:lumMod val="75000"/>
                          </a:schemeClr>
                        </a:solidFill>
                        <a:latin typeface="+mj-lt"/>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800" dirty="0">
                          <a:solidFill>
                            <a:schemeClr val="bg2">
                              <a:lumMod val="75000"/>
                            </a:schemeClr>
                          </a:solidFill>
                          <a:latin typeface="+mj-lt"/>
                        </a:rPr>
                        <a:t>0.73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US" sz="1800" dirty="0">
                          <a:solidFill>
                            <a:schemeClr val="bg2">
                              <a:lumMod val="75000"/>
                            </a:schemeClr>
                          </a:solidFill>
                          <a:latin typeface="+mj-lt"/>
                        </a:rPr>
                        <a:t>Memory Networks</a:t>
                      </a:r>
                      <a:r>
                        <a:rPr lang="en-US" sz="1800" baseline="0" dirty="0">
                          <a:solidFill>
                            <a:schemeClr val="bg2">
                              <a:lumMod val="75000"/>
                            </a:schemeClr>
                          </a:solidFill>
                          <a:latin typeface="+mj-lt"/>
                        </a:rPr>
                        <a:t> (This work)</a:t>
                      </a:r>
                      <a:endParaRPr lang="en-US" sz="1800" dirty="0">
                        <a:solidFill>
                          <a:schemeClr val="bg2">
                            <a:lumMod val="75000"/>
                          </a:schemeClr>
                        </a:solidFill>
                        <a:latin typeface="+mj-lt"/>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solidFill>
                            <a:schemeClr val="bg2">
                              <a:lumMod val="75000"/>
                            </a:schemeClr>
                          </a:solidFill>
                          <a:latin typeface="+mj-lt"/>
                        </a:rPr>
                        <a:t>0.72</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5" name="Footer Placeholder 4"/>
          <p:cNvSpPr txBox="1">
            <a:spLocks/>
          </p:cNvSpPr>
          <p:nvPr/>
        </p:nvSpPr>
        <p:spPr>
          <a:xfrm>
            <a:off x="413964" y="5694948"/>
            <a:ext cx="8205249" cy="593557"/>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800" dirty="0">
                <a:solidFill>
                  <a:schemeClr val="bg2">
                    <a:lumMod val="75000"/>
                  </a:schemeClr>
                </a:solidFill>
                <a:latin typeface="+mj-lt"/>
              </a:rPr>
              <a:t>Why does Memory Networks not perform as well?</a:t>
            </a:r>
          </a:p>
        </p:txBody>
      </p:sp>
      <p:sp>
        <p:nvSpPr>
          <p:cNvPr id="3" name="TextBox 2"/>
          <p:cNvSpPr txBox="1"/>
          <p:nvPr/>
        </p:nvSpPr>
        <p:spPr>
          <a:xfrm rot="19550819">
            <a:off x="249253" y="2650174"/>
            <a:ext cx="8791074" cy="1200329"/>
          </a:xfrm>
          <a:prstGeom prst="rect">
            <a:avLst/>
          </a:prstGeom>
          <a:noFill/>
        </p:spPr>
        <p:txBody>
          <a:bodyPr wrap="square" rtlCol="0">
            <a:spAutoFit/>
          </a:bodyPr>
          <a:lstStyle/>
          <a:p>
            <a:r>
              <a:rPr lang="en-US" sz="7200" b="1" dirty="0">
                <a:solidFill>
                  <a:srgbClr val="FF0000"/>
                </a:solidFill>
              </a:rPr>
              <a:t>USELESS EXPERIMENT</a:t>
            </a:r>
          </a:p>
        </p:txBody>
      </p:sp>
    </p:spTree>
    <p:extLst>
      <p:ext uri="{BB962C8B-B14F-4D97-AF65-F5344CB8AC3E}">
        <p14:creationId xmlns:p14="http://schemas.microsoft.com/office/powerpoint/2010/main" val="754661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Useful Experiment</a:t>
            </a:r>
          </a:p>
        </p:txBody>
      </p:sp>
      <p:sp>
        <p:nvSpPr>
          <p:cNvPr id="4" name="Slide Number Placeholder 3"/>
          <p:cNvSpPr>
            <a:spLocks noGrp="1"/>
          </p:cNvSpPr>
          <p:nvPr>
            <p:ph type="sldNum" sz="quarter" idx="12"/>
          </p:nvPr>
        </p:nvSpPr>
        <p:spPr/>
        <p:txBody>
          <a:bodyPr/>
          <a:lstStyle/>
          <a:p>
            <a:fld id="{6113E31D-E2AB-40D1-8B51-AFA5AFEF393A}" type="slidenum">
              <a:rPr lang="en-US" smtClean="0"/>
              <a:t>118</a:t>
            </a:fld>
            <a:endParaRPr lang="en-US" dirty="0"/>
          </a:p>
        </p:txBody>
      </p:sp>
      <mc:AlternateContent xmlns:mc="http://schemas.openxmlformats.org/markup-compatibility/2006" xmlns:a14="http://schemas.microsoft.com/office/drawing/2010/main">
        <mc:Choice Requires="a14">
          <p:sp>
            <p:nvSpPr>
              <p:cNvPr id="13" name="Footer Placeholder 4"/>
              <p:cNvSpPr>
                <a:spLocks noGrp="1"/>
              </p:cNvSpPr>
              <p:nvPr>
                <p:ph idx="1"/>
              </p:nvPr>
            </p:nvSpPr>
            <p:spPr>
              <a:xfrm>
                <a:off x="413965" y="1356111"/>
                <a:ext cx="8205249" cy="1707068"/>
              </a:xfrm>
            </p:spPr>
            <p:txBody>
              <a:bodyPr>
                <a:normAutofit lnSpcReduction="10000"/>
              </a:bodyPr>
              <a:lstStyle/>
              <a:p>
                <a:r>
                  <a:rPr lang="en-US" sz="2800" dirty="0">
                    <a:latin typeface="+mj-lt"/>
                  </a:rPr>
                  <a:t>Simulated World QA</a:t>
                </a:r>
              </a:p>
              <a:p>
                <a:pPr lvl="1"/>
                <a:r>
                  <a:rPr lang="en-US" sz="2000" dirty="0">
                    <a:latin typeface="+mj-lt"/>
                  </a:rPr>
                  <a:t>4 characters, 3 objects, 5 rooms</a:t>
                </a:r>
              </a:p>
              <a:p>
                <a:pPr lvl="1"/>
                <a:r>
                  <a:rPr lang="en-US" sz="2000" dirty="0">
                    <a:latin typeface="+mj-lt"/>
                  </a:rPr>
                  <a:t>7k statements, 3k questions for training and same for testing</a:t>
                </a:r>
              </a:p>
              <a:p>
                <a:pPr lvl="1"/>
                <a:r>
                  <a:rPr lang="en-US" sz="2000" dirty="0">
                    <a:latin typeface="+mj-lt"/>
                  </a:rPr>
                  <a:t>Difficulty 1 (5) – Entity in question is mentioned in last 1 (5) sentences</a:t>
                </a:r>
              </a:p>
              <a:p>
                <a:pPr lvl="1"/>
                <a:r>
                  <a:rPr lang="en-US" sz="2000" dirty="0"/>
                  <a:t>For </a:t>
                </a:r>
                <a14:m>
                  <m:oMath xmlns:m="http://schemas.openxmlformats.org/officeDocument/2006/math">
                    <m:r>
                      <a:rPr lang="en-US" sz="2000" i="1">
                        <a:latin typeface="Cambria Math" charset="0"/>
                      </a:rPr>
                      <m:t>𝑘</m:t>
                    </m:r>
                    <m:r>
                      <a:rPr lang="en-US" sz="2000" i="1">
                        <a:latin typeface="Cambria Math" charset="0"/>
                      </a:rPr>
                      <m:t>=2</m:t>
                    </m:r>
                  </m:oMath>
                </a14:m>
                <a:r>
                  <a:rPr lang="en-US" sz="2000" dirty="0"/>
                  <a:t>, annotation has intermediate  best </a:t>
                </a:r>
                <a:r>
                  <a:rPr lang="en-US" sz="2000" i="1" dirty="0"/>
                  <a:t>memories </a:t>
                </a:r>
                <a:r>
                  <a:rPr lang="en-US" sz="2000" dirty="0"/>
                  <a:t>as well</a:t>
                </a:r>
              </a:p>
            </p:txBody>
          </p:sp>
        </mc:Choice>
        <mc:Fallback xmlns="">
          <p:sp>
            <p:nvSpPr>
              <p:cNvPr id="13" name="Footer Placeholder 4"/>
              <p:cNvSpPr>
                <a:spLocks noGrp="1" noRot="1" noChangeAspect="1" noMove="1" noResize="1" noEditPoints="1" noAdjustHandles="1" noChangeArrowheads="1" noChangeShapeType="1" noTextEdit="1"/>
              </p:cNvSpPr>
              <p:nvPr>
                <p:ph idx="1"/>
              </p:nvPr>
            </p:nvSpPr>
            <p:spPr>
              <a:xfrm>
                <a:off x="413965" y="1356111"/>
                <a:ext cx="8205249" cy="1707068"/>
              </a:xfrm>
              <a:blipFill rotWithShape="0">
                <a:blip r:embed="rId2"/>
                <a:stretch>
                  <a:fillRect l="-1337" t="-7857" b="-1071"/>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17" y="3418329"/>
            <a:ext cx="8515350" cy="2776744"/>
          </a:xfrm>
          <a:prstGeom prst="rect">
            <a:avLst/>
          </a:prstGeom>
        </p:spPr>
      </p:pic>
      <p:sp>
        <p:nvSpPr>
          <p:cNvPr id="7" name="TextBox 6"/>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1343727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Limitations</a:t>
            </a:r>
          </a:p>
        </p:txBody>
      </p:sp>
      <p:sp>
        <p:nvSpPr>
          <p:cNvPr id="4" name="Slide Number Placeholder 3"/>
          <p:cNvSpPr>
            <a:spLocks noGrp="1"/>
          </p:cNvSpPr>
          <p:nvPr>
            <p:ph type="sldNum" sz="quarter" idx="12"/>
          </p:nvPr>
        </p:nvSpPr>
        <p:spPr/>
        <p:txBody>
          <a:bodyPr/>
          <a:lstStyle/>
          <a:p>
            <a:fld id="{6113E31D-E2AB-40D1-8B51-AFA5AFEF393A}" type="slidenum">
              <a:rPr lang="en-US" smtClean="0"/>
              <a:t>119</a:t>
            </a:fld>
            <a:endParaRPr lang="en-US" dirty="0"/>
          </a:p>
        </p:txBody>
      </p:sp>
      <p:sp>
        <p:nvSpPr>
          <p:cNvPr id="13" name="Footer Placeholder 4"/>
          <p:cNvSpPr>
            <a:spLocks noGrp="1"/>
          </p:cNvSpPr>
          <p:nvPr>
            <p:ph idx="1"/>
          </p:nvPr>
        </p:nvSpPr>
        <p:spPr>
          <a:xfrm>
            <a:off x="413963" y="2327174"/>
            <a:ext cx="8205249" cy="3213140"/>
          </a:xfrm>
        </p:spPr>
        <p:txBody>
          <a:bodyPr>
            <a:normAutofit/>
          </a:bodyPr>
          <a:lstStyle/>
          <a:p>
            <a:r>
              <a:rPr lang="en-US" sz="2800" dirty="0">
                <a:latin typeface="+mj-lt"/>
              </a:rPr>
              <a:t>Simple Bag of Words representation</a:t>
            </a:r>
          </a:p>
          <a:p>
            <a:endParaRPr lang="en-US" sz="2800" dirty="0">
              <a:latin typeface="+mj-lt"/>
            </a:endParaRPr>
          </a:p>
          <a:p>
            <a:r>
              <a:rPr lang="en-US" sz="2800" dirty="0">
                <a:latin typeface="+mj-lt"/>
              </a:rPr>
              <a:t>Simulated Question Answering dataset is too trivial</a:t>
            </a:r>
          </a:p>
          <a:p>
            <a:endParaRPr lang="en-US" sz="2800" dirty="0">
              <a:latin typeface="+mj-lt"/>
            </a:endParaRPr>
          </a:p>
          <a:p>
            <a:r>
              <a:rPr lang="en-US" sz="2800" dirty="0">
                <a:latin typeface="+mj-lt"/>
              </a:rPr>
              <a:t>Strong supervision i.e. for intermediate memories is needed</a:t>
            </a:r>
          </a:p>
        </p:txBody>
      </p:sp>
      <p:sp>
        <p:nvSpPr>
          <p:cNvPr id="5" name="TextBox 4"/>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108350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E679-E96D-A848-9818-FD814C6935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94A35C-E94F-7449-A525-A722E0AF1B74}"/>
              </a:ext>
            </a:extLst>
          </p:cNvPr>
          <p:cNvPicPr>
            <a:picLocks noGrp="1" noChangeAspect="1"/>
          </p:cNvPicPr>
          <p:nvPr>
            <p:ph idx="1"/>
          </p:nvPr>
        </p:nvPicPr>
        <p:blipFill>
          <a:blip r:embed="rId2"/>
          <a:stretch>
            <a:fillRect/>
          </a:stretch>
        </p:blipFill>
        <p:spPr>
          <a:xfrm>
            <a:off x="1371600" y="381000"/>
            <a:ext cx="5561486" cy="5516563"/>
          </a:xfrm>
        </p:spPr>
      </p:pic>
      <p:sp>
        <p:nvSpPr>
          <p:cNvPr id="6" name="TextBox 5">
            <a:extLst>
              <a:ext uri="{FF2B5EF4-FFF2-40B4-BE49-F238E27FC236}">
                <a16:creationId xmlns:a16="http://schemas.microsoft.com/office/drawing/2014/main" id="{4331C0EC-550B-8642-96B7-EE7FBFDAD09B}"/>
              </a:ext>
            </a:extLst>
          </p:cNvPr>
          <p:cNvSpPr txBox="1"/>
          <p:nvPr/>
        </p:nvSpPr>
        <p:spPr>
          <a:xfrm>
            <a:off x="985537" y="6172200"/>
            <a:ext cx="7172926" cy="584775"/>
          </a:xfrm>
          <a:prstGeom prst="rect">
            <a:avLst/>
          </a:prstGeom>
          <a:noFill/>
        </p:spPr>
        <p:txBody>
          <a:bodyPr wrap="none" rtlCol="0">
            <a:spAutoFit/>
          </a:bodyPr>
          <a:lstStyle/>
          <a:p>
            <a:r>
              <a:rPr lang="en-US" dirty="0"/>
              <a:t>M Minsky,  </a:t>
            </a:r>
            <a:r>
              <a:rPr lang="en-US" i="1" dirty="0"/>
              <a:t>Computation: Finite and Infinite Machines</a:t>
            </a:r>
            <a:r>
              <a:rPr lang="en-US" dirty="0"/>
              <a:t>, Ch3 “Neural Networks:</a:t>
            </a:r>
          </a:p>
          <a:p>
            <a:r>
              <a:rPr lang="en-US" dirty="0"/>
              <a:t>Automata Made up of Parts,” 1967. </a:t>
            </a:r>
          </a:p>
        </p:txBody>
      </p:sp>
    </p:spTree>
    <p:extLst>
      <p:ext uri="{BB962C8B-B14F-4D97-AF65-F5344CB8AC3E}">
        <p14:creationId xmlns:p14="http://schemas.microsoft.com/office/powerpoint/2010/main" val="30883751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End-to-End Memory Networks (MemN2N)</a:t>
            </a:r>
          </a:p>
        </p:txBody>
      </p:sp>
      <p:sp>
        <p:nvSpPr>
          <p:cNvPr id="4" name="Slide Number Placeholder 3"/>
          <p:cNvSpPr>
            <a:spLocks noGrp="1"/>
          </p:cNvSpPr>
          <p:nvPr>
            <p:ph type="sldNum" sz="quarter" idx="12"/>
          </p:nvPr>
        </p:nvSpPr>
        <p:spPr/>
        <p:txBody>
          <a:bodyPr/>
          <a:lstStyle/>
          <a:p>
            <a:fld id="{6113E31D-E2AB-40D1-8B51-AFA5AFEF393A}" type="slidenum">
              <a:rPr lang="en-US" smtClean="0"/>
              <a:t>120</a:t>
            </a:fld>
            <a:endParaRPr lang="en-US" dirty="0"/>
          </a:p>
        </p:txBody>
      </p:sp>
      <mc:AlternateContent xmlns:mc="http://schemas.openxmlformats.org/markup-compatibility/2006" xmlns:a14="http://schemas.microsoft.com/office/drawing/2010/main">
        <mc:Choice Requires="a14">
          <p:sp>
            <p:nvSpPr>
              <p:cNvPr id="13" name="Footer Placeholder 4"/>
              <p:cNvSpPr>
                <a:spLocks noGrp="1"/>
              </p:cNvSpPr>
              <p:nvPr>
                <p:ph idx="1"/>
              </p:nvPr>
            </p:nvSpPr>
            <p:spPr>
              <a:xfrm>
                <a:off x="413965" y="1499827"/>
                <a:ext cx="8205249" cy="4731310"/>
              </a:xfrm>
            </p:spPr>
            <p:txBody>
              <a:bodyPr>
                <a:normAutofit fontScale="92500" lnSpcReduction="10000"/>
              </a:bodyPr>
              <a:lstStyle/>
              <a:p>
                <a:r>
                  <a:rPr lang="en-US" sz="2800" dirty="0">
                    <a:latin typeface="+mj-lt"/>
                  </a:rPr>
                  <a:t>Trained end to end</a:t>
                </a:r>
              </a:p>
              <a:p>
                <a:pPr lvl="1"/>
                <a:r>
                  <a:rPr lang="en-US" sz="2500" dirty="0">
                    <a:latin typeface="+mj-lt"/>
                  </a:rPr>
                  <a:t>Requires less training supervision</a:t>
                </a:r>
              </a:p>
              <a:p>
                <a:r>
                  <a:rPr lang="en-US" sz="2800" dirty="0">
                    <a:latin typeface="+mj-lt"/>
                  </a:rPr>
                  <a:t>What if the annotation is:</a:t>
                </a:r>
              </a:p>
              <a:p>
                <a:pPr lvl="1"/>
                <a:r>
                  <a:rPr lang="en-US" sz="2500" dirty="0">
                    <a:latin typeface="+mj-lt"/>
                  </a:rPr>
                  <a:t>Input sentences </a:t>
                </a:r>
                <a14:m>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charset="0"/>
                          </a:rPr>
                          <m:t>𝑥</m:t>
                        </m:r>
                      </m:e>
                      <m:sub>
                        <m:r>
                          <a:rPr lang="en-US" sz="2500" b="0" i="1" smtClean="0">
                            <a:latin typeface="Cambria Math" charset="0"/>
                          </a:rPr>
                          <m:t>1</m:t>
                        </m:r>
                      </m:sub>
                    </m:sSub>
                    <m:r>
                      <a:rPr lang="en-US" sz="2500" b="0" i="1" smtClean="0">
                        <a:latin typeface="Cambria Math" charset="0"/>
                      </a:rPr>
                      <m:t>, </m:t>
                    </m:r>
                    <m:sSub>
                      <m:sSubPr>
                        <m:ctrlPr>
                          <a:rPr lang="en-US" sz="2500" b="0" i="1" smtClean="0">
                            <a:latin typeface="Cambria Math" panose="02040503050406030204" pitchFamily="18" charset="0"/>
                          </a:rPr>
                        </m:ctrlPr>
                      </m:sSubPr>
                      <m:e>
                        <m:r>
                          <a:rPr lang="en-US" sz="2500" b="0" i="1" smtClean="0">
                            <a:latin typeface="Cambria Math" charset="0"/>
                          </a:rPr>
                          <m:t>𝑥</m:t>
                        </m:r>
                      </m:e>
                      <m:sub>
                        <m:r>
                          <a:rPr lang="en-US" sz="2500" b="0" i="1" smtClean="0">
                            <a:latin typeface="Cambria Math" charset="0"/>
                          </a:rPr>
                          <m:t>2</m:t>
                        </m:r>
                      </m:sub>
                    </m:sSub>
                    <m:r>
                      <a:rPr lang="en-US" sz="2500" b="0" i="1" smtClean="0">
                        <a:latin typeface="Cambria Math" charset="0"/>
                      </a:rPr>
                      <m:t>, …, </m:t>
                    </m:r>
                    <m:sSub>
                      <m:sSubPr>
                        <m:ctrlPr>
                          <a:rPr lang="en-US" sz="2500" b="0" i="1" smtClean="0">
                            <a:latin typeface="Cambria Math" panose="02040503050406030204" pitchFamily="18" charset="0"/>
                          </a:rPr>
                        </m:ctrlPr>
                      </m:sSubPr>
                      <m:e>
                        <m:r>
                          <a:rPr lang="en-US" sz="2500" b="0" i="1" smtClean="0">
                            <a:latin typeface="Cambria Math" charset="0"/>
                          </a:rPr>
                          <m:t>𝑥</m:t>
                        </m:r>
                      </m:e>
                      <m:sub>
                        <m:r>
                          <a:rPr lang="en-US" sz="2500" b="0" i="1" smtClean="0">
                            <a:latin typeface="Cambria Math" charset="0"/>
                          </a:rPr>
                          <m:t>𝑛</m:t>
                        </m:r>
                      </m:sub>
                    </m:sSub>
                  </m:oMath>
                </a14:m>
                <a:endParaRPr lang="en-US" sz="2500" dirty="0">
                  <a:latin typeface="+mj-lt"/>
                </a:endParaRPr>
              </a:p>
              <a:p>
                <a:pPr lvl="1"/>
                <a:r>
                  <a:rPr lang="en-US" sz="2500" dirty="0">
                    <a:latin typeface="+mj-lt"/>
                  </a:rPr>
                  <a:t>Query </a:t>
                </a:r>
                <a14:m>
                  <m:oMath xmlns:m="http://schemas.openxmlformats.org/officeDocument/2006/math">
                    <m:r>
                      <a:rPr lang="en-US" sz="2500" b="0" i="1" smtClean="0">
                        <a:latin typeface="Cambria Math" charset="0"/>
                      </a:rPr>
                      <m:t>𝑞</m:t>
                    </m:r>
                  </m:oMath>
                </a14:m>
                <a:endParaRPr lang="en-US" sz="2500" dirty="0">
                  <a:latin typeface="+mj-lt"/>
                </a:endParaRPr>
              </a:p>
              <a:p>
                <a:pPr lvl="1"/>
                <a:r>
                  <a:rPr lang="en-US" sz="2500" dirty="0">
                    <a:latin typeface="+mj-lt"/>
                  </a:rPr>
                  <a:t>Answer </a:t>
                </a:r>
                <a14:m>
                  <m:oMath xmlns:m="http://schemas.openxmlformats.org/officeDocument/2006/math">
                    <m:r>
                      <a:rPr lang="en-US" sz="2500" b="0" i="1" smtClean="0">
                        <a:latin typeface="Cambria Math" charset="0"/>
                      </a:rPr>
                      <m:t>𝑎</m:t>
                    </m:r>
                  </m:oMath>
                </a14:m>
                <a:endParaRPr lang="en-US" sz="2500" dirty="0">
                  <a:latin typeface="+mj-lt"/>
                </a:endParaRPr>
              </a:p>
              <a:p>
                <a:endParaRPr lang="en-US" sz="2800" dirty="0">
                  <a:latin typeface="+mj-lt"/>
                </a:endParaRPr>
              </a:p>
              <a:p>
                <a:r>
                  <a:rPr lang="en-US" sz="2800" dirty="0">
                    <a:latin typeface="+mj-lt"/>
                  </a:rPr>
                  <a:t>Model performs by:</a:t>
                </a:r>
              </a:p>
              <a:p>
                <a:pPr lvl="1"/>
                <a:r>
                  <a:rPr lang="en-US" sz="2500" dirty="0">
                    <a:latin typeface="+mj-lt"/>
                  </a:rPr>
                  <a:t>Generating memories from inputs</a:t>
                </a:r>
              </a:p>
              <a:p>
                <a:pPr lvl="1"/>
                <a:r>
                  <a:rPr lang="en-US" sz="2500" dirty="0">
                    <a:latin typeface="+mj-lt"/>
                  </a:rPr>
                  <a:t>Transforming query into suitable representation</a:t>
                </a:r>
              </a:p>
              <a:p>
                <a:pPr lvl="1"/>
                <a:r>
                  <a:rPr lang="en-US" sz="2500" dirty="0">
                    <a:latin typeface="+mj-lt"/>
                  </a:rPr>
                  <a:t>Process query and memories jointly using multiple hops to produce the answer</a:t>
                </a:r>
              </a:p>
              <a:p>
                <a:pPr lvl="1"/>
                <a:r>
                  <a:rPr lang="en-US" sz="2500" dirty="0">
                    <a:latin typeface="+mj-lt"/>
                  </a:rPr>
                  <a:t>Backpropagate through the whole procedure</a:t>
                </a:r>
              </a:p>
              <a:p>
                <a:pPr lvl="1"/>
                <a:endParaRPr lang="en-US" sz="2500" dirty="0">
                  <a:latin typeface="+mj-lt"/>
                </a:endParaRPr>
              </a:p>
              <a:p>
                <a:pPr lvl="1"/>
                <a:endParaRPr lang="en-US" sz="2500" dirty="0">
                  <a:latin typeface="+mj-lt"/>
                </a:endParaRPr>
              </a:p>
            </p:txBody>
          </p:sp>
        </mc:Choice>
        <mc:Fallback xmlns="">
          <p:sp>
            <p:nvSpPr>
              <p:cNvPr id="13" name="Footer Placeholder 4"/>
              <p:cNvSpPr>
                <a:spLocks noGrp="1" noRot="1" noChangeAspect="1" noMove="1" noResize="1" noEditPoints="1" noAdjustHandles="1" noChangeArrowheads="1" noChangeShapeType="1" noTextEdit="1"/>
              </p:cNvSpPr>
              <p:nvPr>
                <p:ph idx="1"/>
              </p:nvPr>
            </p:nvSpPr>
            <p:spPr>
              <a:xfrm>
                <a:off x="413965" y="1499827"/>
                <a:ext cx="8205249" cy="4731310"/>
              </a:xfrm>
              <a:blipFill rotWithShape="0">
                <a:blip r:embed="rId3"/>
                <a:stretch>
                  <a:fillRect l="-1189" t="-2577" b="-129"/>
                </a:stretch>
              </a:blipFill>
            </p:spPr>
            <p:txBody>
              <a:bodyPr/>
              <a:lstStyle/>
              <a:p>
                <a:r>
                  <a:rPr lang="en-US">
                    <a:noFill/>
                  </a:rPr>
                  <a:t> </a:t>
                </a:r>
              </a:p>
            </p:txBody>
          </p:sp>
        </mc:Fallback>
      </mc:AlternateContent>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sp>
        <p:nvSpPr>
          <p:cNvPr id="6" name="Content Placeholder 4"/>
          <p:cNvSpPr txBox="1">
            <a:spLocks/>
          </p:cNvSpPr>
          <p:nvPr/>
        </p:nvSpPr>
        <p:spPr>
          <a:xfrm>
            <a:off x="5076825" y="1701241"/>
            <a:ext cx="3957468" cy="737159"/>
          </a:xfrm>
          <a:prstGeom prst="rect">
            <a:avLst/>
          </a:prstGeom>
          <a:ln>
            <a:solidFill>
              <a:schemeClr val="tx1"/>
            </a:solidFill>
            <a:prstDash val="lgDash"/>
          </a:ln>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3200" dirty="0">
                <a:latin typeface="Abadi MT Condensed Light" charset="0"/>
                <a:ea typeface="Abadi MT Condensed Light" charset="0"/>
                <a:cs typeface="Abadi MT Condensed Light" charset="0"/>
              </a:rPr>
              <a:t>Joe went to the kitchen. Fred went to the kitchen. Joe picked up the milk. Joe travelled to his office. Joe left the milk. Joe went to the bathroom. </a:t>
            </a:r>
          </a:p>
        </p:txBody>
      </p:sp>
      <p:sp>
        <p:nvSpPr>
          <p:cNvPr id="7" name="Content Placeholder 4"/>
          <p:cNvSpPr txBox="1">
            <a:spLocks/>
          </p:cNvSpPr>
          <p:nvPr/>
        </p:nvSpPr>
        <p:spPr>
          <a:xfrm>
            <a:off x="6181756" y="2473012"/>
            <a:ext cx="1962119" cy="333604"/>
          </a:xfrm>
          <a:prstGeom prst="rect">
            <a:avLst/>
          </a:prstGeom>
          <a:ln>
            <a:solidFill>
              <a:schemeClr val="tx1"/>
            </a:solidFill>
            <a:prstDash val="lgDash"/>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80000"/>
              </a:lnSpc>
              <a:spcBef>
                <a:spcPts val="0"/>
              </a:spcBef>
              <a:buNone/>
            </a:pPr>
            <a:r>
              <a:rPr lang="en-US" sz="1800">
                <a:latin typeface="Abadi MT Condensed Light" charset="0"/>
                <a:ea typeface="Abadi MT Condensed Light" charset="0"/>
                <a:cs typeface="Abadi MT Condensed Light" charset="0"/>
              </a:rPr>
              <a:t>Where </a:t>
            </a:r>
            <a:r>
              <a:rPr lang="en-US" sz="1800" dirty="0">
                <a:latin typeface="Abadi MT Condensed Light" charset="0"/>
                <a:ea typeface="Abadi MT Condensed Light" charset="0"/>
                <a:cs typeface="Abadi MT Condensed Light" charset="0"/>
              </a:rPr>
              <a:t>is the milk now?</a:t>
            </a:r>
          </a:p>
        </p:txBody>
      </p:sp>
      <p:sp>
        <p:nvSpPr>
          <p:cNvPr id="8" name="Content Placeholder 4"/>
          <p:cNvSpPr txBox="1">
            <a:spLocks/>
          </p:cNvSpPr>
          <p:nvPr/>
        </p:nvSpPr>
        <p:spPr>
          <a:xfrm>
            <a:off x="6772306" y="2862139"/>
            <a:ext cx="628620" cy="333604"/>
          </a:xfrm>
          <a:prstGeom prst="rect">
            <a:avLst/>
          </a:prstGeom>
          <a:ln>
            <a:solidFill>
              <a:schemeClr val="tx1"/>
            </a:solidFill>
            <a:prstDash val="lgDash"/>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80000"/>
              </a:lnSpc>
              <a:spcBef>
                <a:spcPts val="0"/>
              </a:spcBef>
              <a:buNone/>
            </a:pPr>
            <a:r>
              <a:rPr lang="en-US" sz="1800" dirty="0">
                <a:solidFill>
                  <a:srgbClr val="FF0000"/>
                </a:solidFill>
                <a:latin typeface="Abadi MT Condensed Light" charset="0"/>
                <a:ea typeface="Abadi MT Condensed Light" charset="0"/>
                <a:cs typeface="Abadi MT Condensed Light" charset="0"/>
              </a:rPr>
              <a:t>Office</a:t>
            </a:r>
          </a:p>
        </p:txBody>
      </p:sp>
    </p:spTree>
    <p:extLst>
      <p:ext uri="{BB962C8B-B14F-4D97-AF65-F5344CB8AC3E}">
        <p14:creationId xmlns:p14="http://schemas.microsoft.com/office/powerpoint/2010/main" val="19701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a:xfrm>
            <a:off x="4902359" y="2343021"/>
            <a:ext cx="2187693" cy="3591973"/>
          </a:xfrm>
          <a:prstGeom prst="roundRect">
            <a:avLst>
              <a:gd name="adj" fmla="val 6986"/>
            </a:avLst>
          </a:prstGeom>
          <a:solidFill>
            <a:schemeClr val="accent2">
              <a:lumMod val="20000"/>
              <a:lumOff val="80000"/>
            </a:schemeClr>
          </a:solidFill>
          <a:ln w="12700" cmpd="sng">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2" name="Rounded Rectangle 61"/>
          <p:cNvSpPr/>
          <p:nvPr/>
        </p:nvSpPr>
        <p:spPr>
          <a:xfrm>
            <a:off x="2127532" y="2343021"/>
            <a:ext cx="2403163" cy="3591973"/>
          </a:xfrm>
          <a:prstGeom prst="roundRect">
            <a:avLst>
              <a:gd name="adj" fmla="val 6986"/>
            </a:avLst>
          </a:prstGeom>
          <a:solidFill>
            <a:schemeClr val="accent1">
              <a:lumMod val="20000"/>
              <a:lumOff val="80000"/>
            </a:schemeClr>
          </a:solidFill>
          <a:ln w="12700" cmpd="sng">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4" name="Rectangle 63"/>
          <p:cNvSpPr/>
          <p:nvPr/>
        </p:nvSpPr>
        <p:spPr>
          <a:xfrm>
            <a:off x="482704" y="3933525"/>
            <a:ext cx="1505926" cy="288935"/>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Avenir Book"/>
                <a:cs typeface="Avenir Book"/>
              </a:rPr>
              <a:t>Memory Module</a:t>
            </a:r>
          </a:p>
        </p:txBody>
      </p:sp>
      <p:sp>
        <p:nvSpPr>
          <p:cNvPr id="72" name="Rectangle 71"/>
          <p:cNvSpPr/>
          <p:nvPr/>
        </p:nvSpPr>
        <p:spPr>
          <a:xfrm>
            <a:off x="7254681" y="3626123"/>
            <a:ext cx="1592987" cy="1011141"/>
          </a:xfrm>
          <a:prstGeom prst="rect">
            <a:avLst/>
          </a:prstGeom>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Avenir Book"/>
                <a:cs typeface="Avenir Book"/>
              </a:rPr>
              <a:t>Controller module</a:t>
            </a:r>
          </a:p>
        </p:txBody>
      </p:sp>
      <p:cxnSp>
        <p:nvCxnSpPr>
          <p:cNvPr id="73" name="Straight Arrow Connector 72"/>
          <p:cNvCxnSpPr/>
          <p:nvPr/>
        </p:nvCxnSpPr>
        <p:spPr>
          <a:xfrm flipV="1">
            <a:off x="3176753" y="5724226"/>
            <a:ext cx="0" cy="569362"/>
          </a:xfrm>
          <a:prstGeom prst="straightConnector1">
            <a:avLst/>
          </a:prstGeom>
          <a:ln w="57150" cmpd="sng">
            <a:headEnd type="none"/>
            <a:tailEnd type="triangle"/>
          </a:ln>
        </p:spPr>
        <p:style>
          <a:lnRef idx="1">
            <a:schemeClr val="dk1"/>
          </a:lnRef>
          <a:fillRef idx="0">
            <a:schemeClr val="dk1"/>
          </a:fillRef>
          <a:effectRef idx="0">
            <a:schemeClr val="dk1"/>
          </a:effectRef>
          <a:fontRef idx="minor">
            <a:schemeClr val="tx1"/>
          </a:fontRef>
        </p:style>
      </p:cxnSp>
      <p:sp>
        <p:nvSpPr>
          <p:cNvPr id="77" name="Rectangle 76"/>
          <p:cNvSpPr/>
          <p:nvPr/>
        </p:nvSpPr>
        <p:spPr>
          <a:xfrm>
            <a:off x="2508720" y="6236407"/>
            <a:ext cx="1327350" cy="288935"/>
          </a:xfrm>
          <a:prstGeom prst="rect">
            <a:avLst/>
          </a:prstGeom>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a:cs typeface="Avenir Book"/>
              </a:rPr>
              <a:t>Input</a:t>
            </a:r>
          </a:p>
        </p:txBody>
      </p:sp>
      <p:sp>
        <p:nvSpPr>
          <p:cNvPr id="80" name="Title 79"/>
          <p:cNvSpPr>
            <a:spLocks noGrp="1"/>
          </p:cNvSpPr>
          <p:nvPr>
            <p:ph type="title"/>
          </p:nvPr>
        </p:nvSpPr>
        <p:spPr/>
        <p:txBody>
          <a:bodyPr/>
          <a:lstStyle/>
          <a:p>
            <a:r>
              <a:rPr lang="en-US" dirty="0"/>
              <a:t>MemN2N architecture</a:t>
            </a:r>
          </a:p>
        </p:txBody>
      </p:sp>
      <p:grpSp>
        <p:nvGrpSpPr>
          <p:cNvPr id="11" name="Group 10"/>
          <p:cNvGrpSpPr/>
          <p:nvPr/>
        </p:nvGrpSpPr>
        <p:grpSpPr>
          <a:xfrm>
            <a:off x="5321872" y="1303393"/>
            <a:ext cx="3464597" cy="1173183"/>
            <a:chOff x="5321872" y="1303393"/>
            <a:chExt cx="3464597" cy="1173183"/>
          </a:xfrm>
        </p:grpSpPr>
        <p:sp>
          <p:nvSpPr>
            <p:cNvPr id="78" name="Rectangle 77"/>
            <p:cNvSpPr/>
            <p:nvPr/>
          </p:nvSpPr>
          <p:spPr>
            <a:xfrm>
              <a:off x="5321872" y="1541316"/>
              <a:ext cx="1327350" cy="288935"/>
            </a:xfrm>
            <a:prstGeom prst="rect">
              <a:avLst/>
            </a:prstGeom>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a:cs typeface="Avenir Book"/>
                </a:rPr>
                <a:t>Output</a:t>
              </a:r>
            </a:p>
          </p:txBody>
        </p:sp>
        <p:cxnSp>
          <p:nvCxnSpPr>
            <p:cNvPr id="79" name="Straight Arrow Connector 78"/>
            <p:cNvCxnSpPr/>
            <p:nvPr/>
          </p:nvCxnSpPr>
          <p:spPr>
            <a:xfrm flipV="1">
              <a:off x="5979836" y="1882622"/>
              <a:ext cx="1710" cy="593954"/>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7314802" y="1303393"/>
              <a:ext cx="1471667" cy="400110"/>
            </a:xfrm>
            <a:prstGeom prst="rect">
              <a:avLst/>
            </a:prstGeom>
            <a:noFill/>
          </p:spPr>
          <p:txBody>
            <a:bodyPr wrap="none" rtlCol="0">
              <a:spAutoFit/>
            </a:bodyPr>
            <a:lstStyle/>
            <a:p>
              <a:r>
                <a:rPr lang="en-US" sz="2000" dirty="0">
                  <a:solidFill>
                    <a:srgbClr val="FF0000"/>
                  </a:solidFill>
                  <a:latin typeface="Avenir Book"/>
                  <a:cs typeface="Avenir Book"/>
                </a:rPr>
                <a:t>supervision</a:t>
              </a:r>
            </a:p>
          </p:txBody>
        </p:sp>
        <p:cxnSp>
          <p:nvCxnSpPr>
            <p:cNvPr id="45" name="Curved Connector 44"/>
            <p:cNvCxnSpPr/>
            <p:nvPr/>
          </p:nvCxnSpPr>
          <p:spPr>
            <a:xfrm rot="10800000" flipV="1">
              <a:off x="6434836" y="1526032"/>
              <a:ext cx="879966" cy="174710"/>
            </a:xfrm>
            <a:prstGeom prst="curvedConnector3">
              <a:avLst>
                <a:gd name="adj1" fmla="val 50000"/>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pic>
        <p:nvPicPr>
          <p:cNvPr id="46" name="Picture 45" descr="gi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975" y="5168908"/>
            <a:ext cx="389433" cy="412799"/>
          </a:xfrm>
          <a:prstGeom prst="rect">
            <a:avLst/>
          </a:prstGeom>
        </p:spPr>
      </p:pic>
      <p:cxnSp>
        <p:nvCxnSpPr>
          <p:cNvPr id="32" name="Elbow Connector 31"/>
          <p:cNvCxnSpPr/>
          <p:nvPr/>
        </p:nvCxnSpPr>
        <p:spPr>
          <a:xfrm rot="5400000" flipH="1" flipV="1">
            <a:off x="4249194" y="4562089"/>
            <a:ext cx="654700" cy="2808297"/>
          </a:xfrm>
          <a:prstGeom prst="bentConnector3">
            <a:avLst>
              <a:gd name="adj1" fmla="val 29339"/>
            </a:avLst>
          </a:prstGeom>
          <a:ln w="12700" cmpd="sng">
            <a:prstDash val="sysDash"/>
            <a:headEnd type="none"/>
            <a:tailEnd type="triangle"/>
          </a:ln>
        </p:spPr>
        <p:style>
          <a:lnRef idx="1">
            <a:schemeClr val="dk1"/>
          </a:lnRef>
          <a:fillRef idx="0">
            <a:schemeClr val="dk1"/>
          </a:fillRef>
          <a:effectRef idx="0">
            <a:schemeClr val="dk1"/>
          </a:effectRef>
          <a:fontRef idx="minor">
            <a:schemeClr val="tx1"/>
          </a:fontRef>
        </p:style>
      </p:cxnSp>
      <p:pic>
        <p:nvPicPr>
          <p:cNvPr id="74" name="Picture 73" descr="gi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797" y="5391134"/>
            <a:ext cx="1981755" cy="293243"/>
          </a:xfrm>
          <a:prstGeom prst="rect">
            <a:avLst/>
          </a:prstGeom>
        </p:spPr>
      </p:pic>
      <p:grpSp>
        <p:nvGrpSpPr>
          <p:cNvPr id="10" name="Group 9"/>
          <p:cNvGrpSpPr/>
          <p:nvPr/>
        </p:nvGrpSpPr>
        <p:grpSpPr>
          <a:xfrm>
            <a:off x="2782198" y="2590269"/>
            <a:ext cx="3381373" cy="1401538"/>
            <a:chOff x="2782198" y="2590269"/>
            <a:chExt cx="3381373" cy="1401538"/>
          </a:xfrm>
        </p:grpSpPr>
        <p:pic>
          <p:nvPicPr>
            <p:cNvPr id="23" name="Picture 22" descr="gi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811" y="2590269"/>
              <a:ext cx="365760" cy="372932"/>
            </a:xfrm>
            <a:prstGeom prst="rect">
              <a:avLst/>
            </a:prstGeom>
          </p:spPr>
        </p:pic>
        <p:cxnSp>
          <p:nvCxnSpPr>
            <p:cNvPr id="51" name="Straight Arrow Connector 50"/>
            <p:cNvCxnSpPr/>
            <p:nvPr/>
          </p:nvCxnSpPr>
          <p:spPr>
            <a:xfrm flipV="1">
              <a:off x="5979836" y="3029318"/>
              <a:ext cx="1710" cy="593954"/>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nvGrpSpPr>
            <p:cNvPr id="90" name="Group 89"/>
            <p:cNvGrpSpPr/>
            <p:nvPr/>
          </p:nvGrpSpPr>
          <p:grpSpPr>
            <a:xfrm rot="480758">
              <a:off x="2782198" y="3717316"/>
              <a:ext cx="2921281" cy="274491"/>
              <a:chOff x="7387347" y="5729664"/>
              <a:chExt cx="1442898" cy="274491"/>
            </a:xfrm>
          </p:grpSpPr>
          <p:sp>
            <p:nvSpPr>
              <p:cNvPr id="91" name="Rectangle 90"/>
              <p:cNvSpPr/>
              <p:nvPr/>
            </p:nvSpPr>
            <p:spPr>
              <a:xfrm>
                <a:off x="7530132" y="5729664"/>
                <a:ext cx="648237" cy="274491"/>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venir Book"/>
                    <a:cs typeface="Avenir Book"/>
                  </a:rPr>
                  <a:t>addressing</a:t>
                </a:r>
              </a:p>
            </p:txBody>
          </p:sp>
          <p:cxnSp>
            <p:nvCxnSpPr>
              <p:cNvPr id="92" name="Straight Arrow Connector 91"/>
              <p:cNvCxnSpPr/>
              <p:nvPr/>
            </p:nvCxnSpPr>
            <p:spPr>
              <a:xfrm flipH="1">
                <a:off x="7387347" y="5741043"/>
                <a:ext cx="1442898"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grpSp>
          <p:nvGrpSpPr>
            <p:cNvPr id="106" name="Group 105"/>
            <p:cNvGrpSpPr/>
            <p:nvPr/>
          </p:nvGrpSpPr>
          <p:grpSpPr>
            <a:xfrm rot="10147992">
              <a:off x="2799574" y="2723232"/>
              <a:ext cx="2921281" cy="305080"/>
              <a:chOff x="7387347" y="5741043"/>
              <a:chExt cx="1442898" cy="305080"/>
            </a:xfrm>
          </p:grpSpPr>
          <p:sp>
            <p:nvSpPr>
              <p:cNvPr id="107" name="Rectangle 106"/>
              <p:cNvSpPr/>
              <p:nvPr/>
            </p:nvSpPr>
            <p:spPr>
              <a:xfrm rot="10712257">
                <a:off x="8138987" y="5771632"/>
                <a:ext cx="648237" cy="274491"/>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venir Book"/>
                    <a:cs typeface="Avenir Book"/>
                  </a:rPr>
                  <a:t>read</a:t>
                </a:r>
              </a:p>
            </p:txBody>
          </p:sp>
          <p:cxnSp>
            <p:nvCxnSpPr>
              <p:cNvPr id="108" name="Straight Arrow Connector 107"/>
              <p:cNvCxnSpPr/>
              <p:nvPr/>
            </p:nvCxnSpPr>
            <p:spPr>
              <a:xfrm flipH="1">
                <a:off x="7387347" y="5741043"/>
                <a:ext cx="1442898"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grpSp>
      <p:grpSp>
        <p:nvGrpSpPr>
          <p:cNvPr id="9" name="Group 8"/>
          <p:cNvGrpSpPr/>
          <p:nvPr/>
        </p:nvGrpSpPr>
        <p:grpSpPr>
          <a:xfrm>
            <a:off x="2803843" y="3846937"/>
            <a:ext cx="3357198" cy="1473672"/>
            <a:chOff x="2803843" y="3846937"/>
            <a:chExt cx="3357198" cy="1473672"/>
          </a:xfrm>
        </p:grpSpPr>
        <p:pic>
          <p:nvPicPr>
            <p:cNvPr id="47" name="Picture 46" descr="gif.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341" y="3846937"/>
              <a:ext cx="360700" cy="367773"/>
            </a:xfrm>
            <a:prstGeom prst="rect">
              <a:avLst/>
            </a:prstGeom>
          </p:spPr>
        </p:pic>
        <p:cxnSp>
          <p:nvCxnSpPr>
            <p:cNvPr id="50" name="Straight Arrow Connector 49"/>
            <p:cNvCxnSpPr/>
            <p:nvPr/>
          </p:nvCxnSpPr>
          <p:spPr>
            <a:xfrm flipV="1">
              <a:off x="5979836" y="4409532"/>
              <a:ext cx="1710" cy="632486"/>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nvGrpSpPr>
            <p:cNvPr id="109" name="Group 108"/>
            <p:cNvGrpSpPr/>
            <p:nvPr/>
          </p:nvGrpSpPr>
          <p:grpSpPr>
            <a:xfrm rot="480758">
              <a:off x="2803843" y="5046118"/>
              <a:ext cx="2921281" cy="274491"/>
              <a:chOff x="7387347" y="5729664"/>
              <a:chExt cx="1442898" cy="274491"/>
            </a:xfrm>
          </p:grpSpPr>
          <p:sp>
            <p:nvSpPr>
              <p:cNvPr id="110" name="Rectangle 109"/>
              <p:cNvSpPr/>
              <p:nvPr/>
            </p:nvSpPr>
            <p:spPr>
              <a:xfrm>
                <a:off x="7530132" y="5729664"/>
                <a:ext cx="648237" cy="274491"/>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venir Book"/>
                    <a:cs typeface="Avenir Book"/>
                  </a:rPr>
                  <a:t>addressing</a:t>
                </a:r>
              </a:p>
            </p:txBody>
          </p:sp>
          <p:cxnSp>
            <p:nvCxnSpPr>
              <p:cNvPr id="111" name="Straight Arrow Connector 110"/>
              <p:cNvCxnSpPr/>
              <p:nvPr/>
            </p:nvCxnSpPr>
            <p:spPr>
              <a:xfrm flipH="1">
                <a:off x="7387347" y="5741043"/>
                <a:ext cx="1442898"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grpSp>
          <p:nvGrpSpPr>
            <p:cNvPr id="112" name="Group 111"/>
            <p:cNvGrpSpPr/>
            <p:nvPr/>
          </p:nvGrpSpPr>
          <p:grpSpPr>
            <a:xfrm rot="10147992">
              <a:off x="2806189" y="4059549"/>
              <a:ext cx="2921281" cy="305080"/>
              <a:chOff x="7387347" y="5741043"/>
              <a:chExt cx="1442898" cy="305080"/>
            </a:xfrm>
          </p:grpSpPr>
          <p:sp>
            <p:nvSpPr>
              <p:cNvPr id="113" name="Rectangle 112"/>
              <p:cNvSpPr/>
              <p:nvPr/>
            </p:nvSpPr>
            <p:spPr>
              <a:xfrm rot="10712257">
                <a:off x="8138987" y="5771632"/>
                <a:ext cx="648237" cy="274491"/>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venir Book"/>
                    <a:cs typeface="Avenir Book"/>
                  </a:rPr>
                  <a:t>read</a:t>
                </a:r>
              </a:p>
            </p:txBody>
          </p:sp>
          <p:cxnSp>
            <p:nvCxnSpPr>
              <p:cNvPr id="114" name="Straight Arrow Connector 113"/>
              <p:cNvCxnSpPr/>
              <p:nvPr/>
            </p:nvCxnSpPr>
            <p:spPr>
              <a:xfrm flipH="1">
                <a:off x="7387347" y="5741043"/>
                <a:ext cx="1442898"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grpSp>
      <p:grpSp>
        <p:nvGrpSpPr>
          <p:cNvPr id="4" name="Group 3"/>
          <p:cNvGrpSpPr/>
          <p:nvPr/>
        </p:nvGrpSpPr>
        <p:grpSpPr>
          <a:xfrm>
            <a:off x="99824" y="5191772"/>
            <a:ext cx="4613287" cy="1398579"/>
            <a:chOff x="99824" y="5191772"/>
            <a:chExt cx="4613287" cy="1398579"/>
          </a:xfrm>
        </p:grpSpPr>
        <p:sp>
          <p:nvSpPr>
            <p:cNvPr id="117" name="TextBox 116"/>
            <p:cNvSpPr txBox="1"/>
            <p:nvPr/>
          </p:nvSpPr>
          <p:spPr>
            <a:xfrm>
              <a:off x="99824" y="5882465"/>
              <a:ext cx="2027708" cy="707886"/>
            </a:xfrm>
            <a:prstGeom prst="rect">
              <a:avLst/>
            </a:prstGeom>
            <a:noFill/>
          </p:spPr>
          <p:txBody>
            <a:bodyPr wrap="none" rtlCol="0">
              <a:spAutoFit/>
            </a:bodyPr>
            <a:lstStyle/>
            <a:p>
              <a:r>
                <a:rPr lang="en-US" sz="2000" dirty="0">
                  <a:solidFill>
                    <a:srgbClr val="FF0000"/>
                  </a:solidFill>
                  <a:latin typeface="Avenir Book"/>
                  <a:cs typeface="Avenir Book"/>
                </a:rPr>
                <a:t>Memory vectors</a:t>
              </a:r>
            </a:p>
            <a:p>
              <a:r>
                <a:rPr lang="en-US" sz="2000" dirty="0">
                  <a:solidFill>
                    <a:srgbClr val="FF0000"/>
                  </a:solidFill>
                  <a:latin typeface="Avenir Book"/>
                  <a:cs typeface="Avenir Book"/>
                </a:rPr>
                <a:t> (unordered)</a:t>
              </a:r>
            </a:p>
          </p:txBody>
        </p:sp>
        <p:cxnSp>
          <p:nvCxnSpPr>
            <p:cNvPr id="118" name="Curved Connector 117"/>
            <p:cNvCxnSpPr/>
            <p:nvPr/>
          </p:nvCxnSpPr>
          <p:spPr>
            <a:xfrm flipV="1">
              <a:off x="1960408" y="5845112"/>
              <a:ext cx="699206" cy="507975"/>
            </a:xfrm>
            <a:prstGeom prst="curvedConnector2">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 name="Oval 1"/>
            <p:cNvSpPr/>
            <p:nvPr/>
          </p:nvSpPr>
          <p:spPr>
            <a:xfrm>
              <a:off x="2002741" y="5191772"/>
              <a:ext cx="2710370" cy="672667"/>
            </a:xfrm>
            <a:prstGeom prst="ellipse">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7" name="Group 36"/>
          <p:cNvGrpSpPr/>
          <p:nvPr/>
        </p:nvGrpSpPr>
        <p:grpSpPr>
          <a:xfrm>
            <a:off x="5601576" y="5034895"/>
            <a:ext cx="2509594" cy="1672135"/>
            <a:chOff x="2916394" y="5241580"/>
            <a:chExt cx="2509594" cy="1672135"/>
          </a:xfrm>
        </p:grpSpPr>
        <p:sp>
          <p:nvSpPr>
            <p:cNvPr id="38" name="TextBox 37"/>
            <p:cNvSpPr txBox="1"/>
            <p:nvPr/>
          </p:nvSpPr>
          <p:spPr>
            <a:xfrm>
              <a:off x="3749654" y="6205829"/>
              <a:ext cx="1676334" cy="707886"/>
            </a:xfrm>
            <a:prstGeom prst="rect">
              <a:avLst/>
            </a:prstGeom>
            <a:noFill/>
          </p:spPr>
          <p:txBody>
            <a:bodyPr wrap="none" rtlCol="0">
              <a:spAutoFit/>
            </a:bodyPr>
            <a:lstStyle/>
            <a:p>
              <a:pPr algn="ctr"/>
              <a:r>
                <a:rPr lang="en-US" sz="2000" dirty="0">
                  <a:solidFill>
                    <a:srgbClr val="FF0000"/>
                  </a:solidFill>
                  <a:latin typeface="Avenir Book"/>
                  <a:cs typeface="Avenir Book"/>
                </a:rPr>
                <a:t>Internal state</a:t>
              </a:r>
            </a:p>
            <a:p>
              <a:pPr algn="ctr"/>
              <a:r>
                <a:rPr lang="en-US" sz="2000" dirty="0">
                  <a:solidFill>
                    <a:srgbClr val="FF0000"/>
                  </a:solidFill>
                  <a:latin typeface="Avenir Book"/>
                  <a:cs typeface="Avenir Book"/>
                </a:rPr>
                <a:t>vector</a:t>
              </a:r>
            </a:p>
          </p:txBody>
        </p:sp>
        <p:cxnSp>
          <p:nvCxnSpPr>
            <p:cNvPr id="39" name="Curved Connector 38"/>
            <p:cNvCxnSpPr>
              <a:stCxn id="38" idx="1"/>
            </p:cNvCxnSpPr>
            <p:nvPr/>
          </p:nvCxnSpPr>
          <p:spPr>
            <a:xfrm rot="10800000">
              <a:off x="3294654" y="5930912"/>
              <a:ext cx="455000" cy="628861"/>
            </a:xfrm>
            <a:prstGeom prst="curvedConnector2">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40" name="Oval 39"/>
            <p:cNvSpPr/>
            <p:nvPr/>
          </p:nvSpPr>
          <p:spPr>
            <a:xfrm>
              <a:off x="2916394" y="5241580"/>
              <a:ext cx="783456" cy="672667"/>
            </a:xfrm>
            <a:prstGeom prst="ellipse">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50814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93"/>
          <p:cNvSpPr/>
          <p:nvPr/>
        </p:nvSpPr>
        <p:spPr>
          <a:xfrm>
            <a:off x="2528738" y="1832643"/>
            <a:ext cx="4180759" cy="4163112"/>
          </a:xfrm>
          <a:prstGeom prst="roundRect">
            <a:avLst>
              <a:gd name="adj" fmla="val 6986"/>
            </a:avLst>
          </a:prstGeom>
          <a:solidFill>
            <a:schemeClr val="accent1">
              <a:lumMod val="20000"/>
              <a:lumOff val="80000"/>
            </a:schemeClr>
          </a:solidFill>
          <a:ln w="12700" cmpd="sng">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Memory Module</a:t>
            </a:r>
          </a:p>
        </p:txBody>
      </p:sp>
      <p:sp>
        <p:nvSpPr>
          <p:cNvPr id="10" name="Rounded Rectangle 9"/>
          <p:cNvSpPr>
            <a:spLocks noChangeAspect="1"/>
          </p:cNvSpPr>
          <p:nvPr/>
        </p:nvSpPr>
        <p:spPr>
          <a:xfrm>
            <a:off x="4116386" y="4452324"/>
            <a:ext cx="1466596" cy="435234"/>
          </a:xfrm>
          <a:prstGeom prst="roundRect">
            <a:avLst/>
          </a:prstGeom>
          <a:solidFill>
            <a:schemeClr val="bg1"/>
          </a:solidFill>
          <a:ln w="1270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Avenir Book"/>
                <a:cs typeface="Avenir Book"/>
              </a:rPr>
              <a:t>Dot Product</a:t>
            </a:r>
          </a:p>
        </p:txBody>
      </p:sp>
      <p:cxnSp>
        <p:nvCxnSpPr>
          <p:cNvPr id="12" name="Straight Arrow Connector 11"/>
          <p:cNvCxnSpPr/>
          <p:nvPr/>
        </p:nvCxnSpPr>
        <p:spPr>
          <a:xfrm flipH="1">
            <a:off x="5750260" y="4665674"/>
            <a:ext cx="1277758"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4842193" y="4977630"/>
            <a:ext cx="0" cy="22860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3893374" y="2912736"/>
            <a:ext cx="1912620" cy="1453014"/>
            <a:chOff x="3893374" y="2912736"/>
            <a:chExt cx="1912620" cy="1453014"/>
          </a:xfrm>
        </p:grpSpPr>
        <p:sp>
          <p:nvSpPr>
            <p:cNvPr id="11" name="Rounded Rectangle 10"/>
            <p:cNvSpPr/>
            <p:nvPr/>
          </p:nvSpPr>
          <p:spPr>
            <a:xfrm>
              <a:off x="4362875" y="3626904"/>
              <a:ext cx="973619" cy="438912"/>
            </a:xfrm>
            <a:prstGeom prst="roundRect">
              <a:avLst/>
            </a:prstGeom>
            <a:solidFill>
              <a:schemeClr val="bg1"/>
            </a:solidFill>
            <a:ln w="1270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Avenir Book"/>
                  <a:cs typeface="Avenir Book"/>
                </a:rPr>
                <a:t>Softmax</a:t>
              </a:r>
            </a:p>
          </p:txBody>
        </p:sp>
        <p:cxnSp>
          <p:nvCxnSpPr>
            <p:cNvPr id="20" name="Straight Arrow Connector 19"/>
            <p:cNvCxnSpPr/>
            <p:nvPr/>
          </p:nvCxnSpPr>
          <p:spPr>
            <a:xfrm flipV="1">
              <a:off x="4847324" y="3305510"/>
              <a:ext cx="0" cy="22860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4849684" y="4137150"/>
              <a:ext cx="0" cy="22860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pic>
          <p:nvPicPr>
            <p:cNvPr id="86" name="Picture 85" descr="gi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374" y="2912736"/>
              <a:ext cx="1912620" cy="327660"/>
            </a:xfrm>
            <a:prstGeom prst="rect">
              <a:avLst/>
            </a:prstGeom>
          </p:spPr>
        </p:pic>
      </p:grpSp>
      <p:pic>
        <p:nvPicPr>
          <p:cNvPr id="119" name="Picture 118" descr="gi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542" y="5256230"/>
            <a:ext cx="2238682" cy="331262"/>
          </a:xfrm>
          <a:prstGeom prst="rect">
            <a:avLst/>
          </a:prstGeom>
        </p:spPr>
      </p:pic>
      <p:pic>
        <p:nvPicPr>
          <p:cNvPr id="120" name="Picture 119" descr="gi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700" y="4452324"/>
            <a:ext cx="299957" cy="377089"/>
          </a:xfrm>
          <a:prstGeom prst="rect">
            <a:avLst/>
          </a:prstGeom>
        </p:spPr>
      </p:pic>
      <p:grpSp>
        <p:nvGrpSpPr>
          <p:cNvPr id="4" name="Group 3"/>
          <p:cNvGrpSpPr/>
          <p:nvPr/>
        </p:nvGrpSpPr>
        <p:grpSpPr>
          <a:xfrm>
            <a:off x="3524795" y="2087317"/>
            <a:ext cx="5379746" cy="3350578"/>
            <a:chOff x="3524795" y="2087317"/>
            <a:chExt cx="5379746" cy="3350578"/>
          </a:xfrm>
        </p:grpSpPr>
        <p:sp>
          <p:nvSpPr>
            <p:cNvPr id="14" name="Rounded Rectangle 13"/>
            <p:cNvSpPr>
              <a:spLocks noChangeAspect="1"/>
            </p:cNvSpPr>
            <p:nvPr/>
          </p:nvSpPr>
          <p:spPr>
            <a:xfrm>
              <a:off x="3971032" y="2087317"/>
              <a:ext cx="1757304" cy="438912"/>
            </a:xfrm>
            <a:prstGeom prst="roundRect">
              <a:avLst/>
            </a:prstGeom>
            <a:solidFill>
              <a:schemeClr val="bg1"/>
            </a:solidFill>
            <a:ln w="1270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Avenir Book"/>
                  <a:cs typeface="Avenir Book"/>
                </a:rPr>
                <a:t>Weighted Sum</a:t>
              </a:r>
            </a:p>
          </p:txBody>
        </p:sp>
        <p:cxnSp>
          <p:nvCxnSpPr>
            <p:cNvPr id="16" name="Curved Connector 15"/>
            <p:cNvCxnSpPr/>
            <p:nvPr/>
          </p:nvCxnSpPr>
          <p:spPr>
            <a:xfrm rot="10800000" flipH="1">
              <a:off x="3524795" y="2306773"/>
              <a:ext cx="258633" cy="3131122"/>
            </a:xfrm>
            <a:prstGeom prst="curvedConnector3">
              <a:avLst>
                <a:gd name="adj1" fmla="val -266942"/>
              </a:avLst>
            </a:prstGeom>
            <a:ln w="28575" cmpd="sng">
              <a:headEnd type="none"/>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5868883" y="2343525"/>
              <a:ext cx="1159135" cy="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847323" y="2628254"/>
              <a:ext cx="0" cy="228600"/>
            </a:xfrm>
            <a:prstGeom prst="straightConnector1">
              <a:avLst/>
            </a:prstGeom>
            <a:ln w="28575" cmpd="sng">
              <a:headEnd type="none"/>
              <a:tailEnd type="arrow"/>
            </a:ln>
          </p:spPr>
          <p:style>
            <a:lnRef idx="1">
              <a:schemeClr val="dk1"/>
            </a:lnRef>
            <a:fillRef idx="0">
              <a:schemeClr val="dk1"/>
            </a:fillRef>
            <a:effectRef idx="0">
              <a:schemeClr val="dk1"/>
            </a:effectRef>
            <a:fontRef idx="minor">
              <a:schemeClr val="tx1"/>
            </a:fontRef>
          </p:style>
        </p:cxnSp>
        <p:sp>
          <p:nvSpPr>
            <p:cNvPr id="114" name="TextBox 113"/>
            <p:cNvSpPr txBox="1"/>
            <p:nvPr/>
          </p:nvSpPr>
          <p:spPr>
            <a:xfrm>
              <a:off x="7117700" y="3328237"/>
              <a:ext cx="1786841" cy="923330"/>
            </a:xfrm>
            <a:prstGeom prst="rect">
              <a:avLst/>
            </a:prstGeom>
            <a:noFill/>
          </p:spPr>
          <p:txBody>
            <a:bodyPr wrap="none" rtlCol="0">
              <a:spAutoFit/>
            </a:bodyPr>
            <a:lstStyle/>
            <a:p>
              <a:r>
                <a:rPr lang="en-US" dirty="0">
                  <a:solidFill>
                    <a:srgbClr val="FF0000"/>
                  </a:solidFill>
                  <a:latin typeface="Avenir Book"/>
                  <a:cs typeface="Avenir Book"/>
                </a:rPr>
                <a:t>To controller</a:t>
              </a:r>
            </a:p>
            <a:p>
              <a:r>
                <a:rPr lang="en-US" dirty="0">
                  <a:solidFill>
                    <a:srgbClr val="FF0000"/>
                  </a:solidFill>
                  <a:latin typeface="Avenir Book"/>
                  <a:cs typeface="Avenir Book"/>
                </a:rPr>
                <a:t>(added to </a:t>
              </a:r>
            </a:p>
            <a:p>
              <a:r>
                <a:rPr lang="en-US" dirty="0">
                  <a:solidFill>
                    <a:srgbClr val="FF0000"/>
                  </a:solidFill>
                  <a:latin typeface="Avenir Book"/>
                  <a:cs typeface="Avenir Book"/>
                </a:rPr>
                <a:t>controller state)</a:t>
              </a:r>
            </a:p>
          </p:txBody>
        </p:sp>
        <p:cxnSp>
          <p:nvCxnSpPr>
            <p:cNvPr id="115" name="Curved Connector 114"/>
            <p:cNvCxnSpPr/>
            <p:nvPr/>
          </p:nvCxnSpPr>
          <p:spPr>
            <a:xfrm rot="16200000" flipV="1">
              <a:off x="7714704" y="3009091"/>
              <a:ext cx="533349" cy="59489"/>
            </a:xfrm>
            <a:prstGeom prst="curvedConnector3">
              <a:avLst>
                <a:gd name="adj1" fmla="val 50000"/>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121" name="Picture 120" descr="gif.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6211" y="2087317"/>
              <a:ext cx="1146263" cy="722767"/>
            </a:xfrm>
            <a:prstGeom prst="rect">
              <a:avLst/>
            </a:prstGeom>
          </p:spPr>
        </p:pic>
      </p:grpSp>
      <p:grpSp>
        <p:nvGrpSpPr>
          <p:cNvPr id="15" name="Group 14"/>
          <p:cNvGrpSpPr/>
          <p:nvPr/>
        </p:nvGrpSpPr>
        <p:grpSpPr>
          <a:xfrm>
            <a:off x="3128223" y="4640869"/>
            <a:ext cx="5904808" cy="2018974"/>
            <a:chOff x="3128223" y="4640869"/>
            <a:chExt cx="5904808" cy="2018974"/>
          </a:xfrm>
        </p:grpSpPr>
        <p:sp>
          <p:nvSpPr>
            <p:cNvPr id="109" name="TextBox 108"/>
            <p:cNvSpPr txBox="1"/>
            <p:nvPr/>
          </p:nvSpPr>
          <p:spPr>
            <a:xfrm>
              <a:off x="6820400" y="5215810"/>
              <a:ext cx="2212631" cy="1015663"/>
            </a:xfrm>
            <a:prstGeom prst="rect">
              <a:avLst/>
            </a:prstGeom>
            <a:noFill/>
          </p:spPr>
          <p:txBody>
            <a:bodyPr wrap="none" rtlCol="0">
              <a:spAutoFit/>
            </a:bodyPr>
            <a:lstStyle/>
            <a:p>
              <a:r>
                <a:rPr lang="en-US" sz="2000" dirty="0">
                  <a:solidFill>
                    <a:srgbClr val="FF0000"/>
                  </a:solidFill>
                  <a:latin typeface="Avenir Book"/>
                  <a:cs typeface="Avenir Book"/>
                </a:rPr>
                <a:t>Addressing signal</a:t>
              </a:r>
            </a:p>
            <a:p>
              <a:r>
                <a:rPr lang="en-US" sz="2000" dirty="0">
                  <a:solidFill>
                    <a:srgbClr val="FF0000"/>
                  </a:solidFill>
                  <a:latin typeface="Avenir Book"/>
                  <a:cs typeface="Avenir Book"/>
                </a:rPr>
                <a:t>(controller </a:t>
              </a:r>
            </a:p>
            <a:p>
              <a:r>
                <a:rPr lang="en-US" sz="2000" dirty="0">
                  <a:solidFill>
                    <a:srgbClr val="FF0000"/>
                  </a:solidFill>
                  <a:latin typeface="Avenir Book"/>
                  <a:cs typeface="Avenir Book"/>
                </a:rPr>
                <a:t>state vector)</a:t>
              </a:r>
            </a:p>
          </p:txBody>
        </p:sp>
        <p:sp>
          <p:nvSpPr>
            <p:cNvPr id="29" name="TextBox 28"/>
            <p:cNvSpPr txBox="1"/>
            <p:nvPr/>
          </p:nvSpPr>
          <p:spPr>
            <a:xfrm>
              <a:off x="3128223" y="6259733"/>
              <a:ext cx="2027708" cy="400110"/>
            </a:xfrm>
            <a:prstGeom prst="rect">
              <a:avLst/>
            </a:prstGeom>
            <a:noFill/>
          </p:spPr>
          <p:txBody>
            <a:bodyPr wrap="none" rtlCol="0">
              <a:spAutoFit/>
            </a:bodyPr>
            <a:lstStyle/>
            <a:p>
              <a:pPr algn="ctr"/>
              <a:r>
                <a:rPr lang="en-US" sz="2000" dirty="0">
                  <a:solidFill>
                    <a:srgbClr val="FF0000"/>
                  </a:solidFill>
                  <a:latin typeface="Avenir Book"/>
                  <a:cs typeface="Avenir Book"/>
                </a:rPr>
                <a:t>Memory vectors</a:t>
              </a:r>
            </a:p>
          </p:txBody>
        </p:sp>
        <p:cxnSp>
          <p:nvCxnSpPr>
            <p:cNvPr id="30" name="Curved Connector 29"/>
            <p:cNvCxnSpPr>
              <a:stCxn id="29" idx="0"/>
            </p:cNvCxnSpPr>
            <p:nvPr/>
          </p:nvCxnSpPr>
          <p:spPr>
            <a:xfrm rot="5400000" flipH="1" flipV="1">
              <a:off x="4188490" y="5603340"/>
              <a:ext cx="609981" cy="702806"/>
            </a:xfrm>
            <a:prstGeom prst="curvedConnector3">
              <a:avLst>
                <a:gd name="adj1" fmla="val 50000"/>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3" name="Curved Connector 32"/>
            <p:cNvCxnSpPr/>
            <p:nvPr/>
          </p:nvCxnSpPr>
          <p:spPr>
            <a:xfrm rot="16200000" flipV="1">
              <a:off x="7496776" y="4673810"/>
              <a:ext cx="574941" cy="509059"/>
            </a:xfrm>
            <a:prstGeom prst="curvedConnector2">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208278" y="2587492"/>
            <a:ext cx="3575150" cy="646331"/>
            <a:chOff x="208278" y="2587492"/>
            <a:chExt cx="3575150" cy="646331"/>
          </a:xfrm>
        </p:grpSpPr>
        <p:sp>
          <p:nvSpPr>
            <p:cNvPr id="37" name="TextBox 36"/>
            <p:cNvSpPr txBox="1"/>
            <p:nvPr/>
          </p:nvSpPr>
          <p:spPr>
            <a:xfrm>
              <a:off x="208278" y="2587492"/>
              <a:ext cx="2009134" cy="646331"/>
            </a:xfrm>
            <a:prstGeom prst="rect">
              <a:avLst/>
            </a:prstGeom>
            <a:noFill/>
          </p:spPr>
          <p:txBody>
            <a:bodyPr wrap="none" rtlCol="0">
              <a:spAutoFit/>
            </a:bodyPr>
            <a:lstStyle/>
            <a:p>
              <a:r>
                <a:rPr lang="en-US" dirty="0">
                  <a:solidFill>
                    <a:srgbClr val="FF0000"/>
                  </a:solidFill>
                  <a:latin typeface="Avenir Book"/>
                  <a:cs typeface="Avenir Book"/>
                </a:rPr>
                <a:t>Attention weights</a:t>
              </a:r>
            </a:p>
            <a:p>
              <a:r>
                <a:rPr lang="en-US" dirty="0">
                  <a:solidFill>
                    <a:srgbClr val="FF0000"/>
                  </a:solidFill>
                  <a:latin typeface="Avenir Book"/>
                  <a:cs typeface="Avenir Book"/>
                </a:rPr>
                <a:t>/ Soft address</a:t>
              </a:r>
            </a:p>
          </p:txBody>
        </p:sp>
        <p:cxnSp>
          <p:nvCxnSpPr>
            <p:cNvPr id="38" name="Curved Connector 37"/>
            <p:cNvCxnSpPr>
              <a:stCxn id="37" idx="3"/>
            </p:cNvCxnSpPr>
            <p:nvPr/>
          </p:nvCxnSpPr>
          <p:spPr>
            <a:xfrm>
              <a:off x="2217412" y="2910658"/>
              <a:ext cx="1566016" cy="107387"/>
            </a:xfrm>
            <a:prstGeom prst="curvedConnector3">
              <a:avLst>
                <a:gd name="adj1" fmla="val 50000"/>
              </a:avLst>
            </a:prstGeom>
            <a:ln w="1905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5555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28390" y="6174062"/>
            <a:ext cx="1283247" cy="400110"/>
          </a:xfrm>
          <a:prstGeom prst="rect">
            <a:avLst/>
          </a:prstGeom>
          <a:noFill/>
        </p:spPr>
        <p:txBody>
          <a:bodyPr wrap="none" rtlCol="0">
            <a:spAutoFit/>
          </a:bodyPr>
          <a:lstStyle/>
          <a:p>
            <a:r>
              <a:rPr lang="en-US" sz="2000" dirty="0">
                <a:solidFill>
                  <a:prstClr val="black"/>
                </a:solidFill>
                <a:latin typeface="Avenir Book"/>
                <a:cs typeface="Avenir Book"/>
              </a:rPr>
              <a:t>Question</a:t>
            </a:r>
          </a:p>
        </p:txBody>
      </p:sp>
      <p:sp>
        <p:nvSpPr>
          <p:cNvPr id="10" name="TextBox 9"/>
          <p:cNvSpPr txBox="1"/>
          <p:nvPr/>
        </p:nvSpPr>
        <p:spPr>
          <a:xfrm>
            <a:off x="6949032" y="5762845"/>
            <a:ext cx="1497300" cy="369332"/>
          </a:xfrm>
          <a:prstGeom prst="rect">
            <a:avLst/>
          </a:prstGeom>
          <a:solidFill>
            <a:schemeClr val="bg1"/>
          </a:solidFill>
          <a:ln>
            <a:solidFill>
              <a:schemeClr val="tx1"/>
            </a:solidFill>
            <a:prstDash val="dash"/>
          </a:ln>
        </p:spPr>
        <p:txBody>
          <a:bodyPr wrap="none" rtlCol="0">
            <a:spAutoFit/>
          </a:bodyPr>
          <a:lstStyle/>
          <a:p>
            <a:r>
              <a:rPr lang="en-US" dirty="0">
                <a:solidFill>
                  <a:prstClr val="black"/>
                </a:solidFill>
                <a:latin typeface="Garamond"/>
              </a:rPr>
              <a:t>Where is Sam?</a:t>
            </a:r>
          </a:p>
        </p:txBody>
      </p:sp>
      <p:sp>
        <p:nvSpPr>
          <p:cNvPr id="17" name="TextBox 16"/>
          <p:cNvSpPr txBox="1"/>
          <p:nvPr/>
        </p:nvSpPr>
        <p:spPr>
          <a:xfrm>
            <a:off x="2874258" y="6374117"/>
            <a:ext cx="1454823" cy="400110"/>
          </a:xfrm>
          <a:prstGeom prst="rect">
            <a:avLst/>
          </a:prstGeom>
          <a:noFill/>
        </p:spPr>
        <p:txBody>
          <a:bodyPr wrap="none" rtlCol="0">
            <a:spAutoFit/>
          </a:bodyPr>
          <a:lstStyle/>
          <a:p>
            <a:r>
              <a:rPr lang="en-US" sz="2000" dirty="0">
                <a:latin typeface="Avenir Book"/>
                <a:cs typeface="Avenir Book"/>
              </a:rPr>
              <a:t>Input story</a:t>
            </a:r>
          </a:p>
        </p:txBody>
      </p:sp>
      <p:sp>
        <p:nvSpPr>
          <p:cNvPr id="18" name="Rounded Rectangle 17"/>
          <p:cNvSpPr/>
          <p:nvPr/>
        </p:nvSpPr>
        <p:spPr>
          <a:xfrm>
            <a:off x="6499107" y="2074038"/>
            <a:ext cx="2187693" cy="3112163"/>
          </a:xfrm>
          <a:prstGeom prst="roundRect">
            <a:avLst>
              <a:gd name="adj" fmla="val 6986"/>
            </a:avLst>
          </a:prstGeom>
          <a:solidFill>
            <a:schemeClr val="accent2">
              <a:lumMod val="20000"/>
              <a:lumOff val="80000"/>
            </a:schemeClr>
          </a:solidFill>
          <a:ln w="12700" cmpd="sng">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ounded Rectangle 18"/>
          <p:cNvSpPr/>
          <p:nvPr/>
        </p:nvSpPr>
        <p:spPr>
          <a:xfrm>
            <a:off x="753826" y="2074038"/>
            <a:ext cx="5484993" cy="3112163"/>
          </a:xfrm>
          <a:prstGeom prst="roundRect">
            <a:avLst>
              <a:gd name="adj" fmla="val 6986"/>
            </a:avLst>
          </a:prstGeom>
          <a:solidFill>
            <a:schemeClr val="accent1">
              <a:lumMod val="20000"/>
              <a:lumOff val="80000"/>
            </a:schemeClr>
          </a:solidFill>
          <a:ln w="12700" cmpd="sng">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1" name="Straight Arrow Connector 20"/>
          <p:cNvCxnSpPr>
            <a:endCxn id="89" idx="3"/>
          </p:cNvCxnSpPr>
          <p:nvPr/>
        </p:nvCxnSpPr>
        <p:spPr>
          <a:xfrm flipH="1">
            <a:off x="4455504" y="4124405"/>
            <a:ext cx="2919482" cy="0"/>
          </a:xfrm>
          <a:prstGeom prst="straightConnector1">
            <a:avLst/>
          </a:prstGeom>
          <a:ln w="19050" cmpd="sng">
            <a:headEnd type="none"/>
            <a:tailEnd type="arrow"/>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729166" y="1634455"/>
            <a:ext cx="2861992" cy="288935"/>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Avenir Book"/>
                <a:cs typeface="Avenir Book"/>
              </a:rPr>
              <a:t>Memory Module</a:t>
            </a:r>
          </a:p>
        </p:txBody>
      </p:sp>
      <p:sp>
        <p:nvSpPr>
          <p:cNvPr id="25" name="Rectangle 24"/>
          <p:cNvSpPr/>
          <p:nvPr/>
        </p:nvSpPr>
        <p:spPr>
          <a:xfrm rot="5400000">
            <a:off x="7441011" y="3377136"/>
            <a:ext cx="1693098" cy="288935"/>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Avenir Book"/>
                <a:cs typeface="Avenir Book"/>
              </a:rPr>
              <a:t>Controller</a:t>
            </a:r>
          </a:p>
          <a:p>
            <a:pPr algn="ctr"/>
            <a:endParaRPr lang="en-US" sz="2400" dirty="0">
              <a:latin typeface="Avenir Book"/>
              <a:cs typeface="Avenir Book"/>
            </a:endParaRPr>
          </a:p>
        </p:txBody>
      </p:sp>
      <p:cxnSp>
        <p:nvCxnSpPr>
          <p:cNvPr id="14" name="Straight Arrow Connector 13"/>
          <p:cNvCxnSpPr/>
          <p:nvPr/>
        </p:nvCxnSpPr>
        <p:spPr>
          <a:xfrm flipH="1" flipV="1">
            <a:off x="4174890" y="5011739"/>
            <a:ext cx="743415" cy="706637"/>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3465037" y="5011739"/>
            <a:ext cx="0" cy="746412"/>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1929968" y="5011739"/>
            <a:ext cx="864032" cy="760360"/>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7302273" y="1351426"/>
            <a:ext cx="838691" cy="369332"/>
          </a:xfrm>
          <a:prstGeom prst="rect">
            <a:avLst/>
          </a:prstGeom>
          <a:solidFill>
            <a:srgbClr val="FFFFFF"/>
          </a:solidFill>
          <a:ln>
            <a:solidFill>
              <a:srgbClr val="000000"/>
            </a:solidFill>
            <a:prstDash val="dash"/>
          </a:ln>
        </p:spPr>
        <p:txBody>
          <a:bodyPr wrap="none" rtlCol="0">
            <a:spAutoFit/>
          </a:bodyPr>
          <a:lstStyle/>
          <a:p>
            <a:r>
              <a:rPr lang="en-US" dirty="0">
                <a:solidFill>
                  <a:prstClr val="black"/>
                </a:solidFill>
                <a:latin typeface="Garamond"/>
              </a:rPr>
              <a:t>kitchen</a:t>
            </a:r>
          </a:p>
        </p:txBody>
      </p:sp>
      <p:cxnSp>
        <p:nvCxnSpPr>
          <p:cNvPr id="9" name="Straight Arrow Connector 8"/>
          <p:cNvCxnSpPr/>
          <p:nvPr/>
        </p:nvCxnSpPr>
        <p:spPr>
          <a:xfrm flipV="1">
            <a:off x="7658881" y="4541436"/>
            <a:ext cx="0" cy="1316235"/>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V="1">
            <a:off x="3429474" y="3622031"/>
            <a:ext cx="0" cy="919405"/>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p:nvCxnSpPr>
        <p:spPr>
          <a:xfrm flipV="1">
            <a:off x="3429474" y="2821574"/>
            <a:ext cx="0" cy="289465"/>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72" name="Curved Connector 71"/>
          <p:cNvCxnSpPr/>
          <p:nvPr/>
        </p:nvCxnSpPr>
        <p:spPr>
          <a:xfrm rot="10800000" flipH="1">
            <a:off x="2310385" y="2572215"/>
            <a:ext cx="282455" cy="2186437"/>
          </a:xfrm>
          <a:prstGeom prst="curvedConnector3">
            <a:avLst>
              <a:gd name="adj1" fmla="val -184083"/>
            </a:avLst>
          </a:prstGeom>
          <a:ln w="19050" cmpd="sng">
            <a:headEnd type="none"/>
            <a:tailEnd type="arrow"/>
          </a:ln>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flipV="1">
            <a:off x="3596003" y="2603814"/>
            <a:ext cx="3778982" cy="9791"/>
          </a:xfrm>
          <a:prstGeom prst="straightConnector1">
            <a:avLst/>
          </a:prstGeom>
          <a:ln w="19050" cmpd="sng">
            <a:headEnd type="none"/>
            <a:tailEnd type="arrow"/>
          </a:ln>
        </p:spPr>
        <p:style>
          <a:lnRef idx="1">
            <a:schemeClr val="dk1"/>
          </a:lnRef>
          <a:fillRef idx="0">
            <a:schemeClr val="dk1"/>
          </a:fillRef>
          <a:effectRef idx="0">
            <a:schemeClr val="dk1"/>
          </a:effectRef>
          <a:fontRef idx="minor">
            <a:schemeClr val="tx1"/>
          </a:fontRef>
        </p:style>
      </p:cxnSp>
      <p:cxnSp>
        <p:nvCxnSpPr>
          <p:cNvPr id="79" name="Straight Arrow Connector 78"/>
          <p:cNvCxnSpPr/>
          <p:nvPr/>
        </p:nvCxnSpPr>
        <p:spPr>
          <a:xfrm flipH="1" flipV="1">
            <a:off x="7658168" y="2821574"/>
            <a:ext cx="713" cy="1033409"/>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cxnSp>
        <p:nvCxnSpPr>
          <p:cNvPr id="83" name="Straight Arrow Connector 82"/>
          <p:cNvCxnSpPr/>
          <p:nvPr/>
        </p:nvCxnSpPr>
        <p:spPr>
          <a:xfrm flipV="1">
            <a:off x="7651087" y="1720758"/>
            <a:ext cx="0" cy="648972"/>
          </a:xfrm>
          <a:prstGeom prst="straightConnector1">
            <a:avLst/>
          </a:prstGeom>
          <a:ln w="19050" cmpd="sng">
            <a:tailEnd type="arrow"/>
          </a:ln>
        </p:spPr>
        <p:style>
          <a:lnRef idx="1">
            <a:schemeClr val="dk1"/>
          </a:lnRef>
          <a:fillRef idx="0">
            <a:schemeClr val="dk1"/>
          </a:fillRef>
          <a:effectRef idx="0">
            <a:schemeClr val="dk1"/>
          </a:effectRef>
          <a:fontRef idx="minor">
            <a:schemeClr val="tx1"/>
          </a:fontRef>
        </p:style>
      </p:cxnSp>
      <p:sp>
        <p:nvSpPr>
          <p:cNvPr id="87" name="TextBox 86"/>
          <p:cNvSpPr txBox="1"/>
          <p:nvPr/>
        </p:nvSpPr>
        <p:spPr>
          <a:xfrm>
            <a:off x="6255822" y="1351738"/>
            <a:ext cx="1031051" cy="400110"/>
          </a:xfrm>
          <a:prstGeom prst="rect">
            <a:avLst/>
          </a:prstGeom>
          <a:noFill/>
        </p:spPr>
        <p:txBody>
          <a:bodyPr wrap="none" rtlCol="0">
            <a:spAutoFit/>
          </a:bodyPr>
          <a:lstStyle/>
          <a:p>
            <a:r>
              <a:rPr lang="en-US" sz="2000" dirty="0">
                <a:solidFill>
                  <a:prstClr val="black"/>
                </a:solidFill>
                <a:latin typeface="Avenir Book"/>
                <a:cs typeface="Avenir Book"/>
              </a:rPr>
              <a:t>Answer</a:t>
            </a:r>
          </a:p>
        </p:txBody>
      </p:sp>
      <p:sp>
        <p:nvSpPr>
          <p:cNvPr id="89" name="Rounded Rectangle 88"/>
          <p:cNvSpPr>
            <a:spLocks noChangeAspect="1"/>
          </p:cNvSpPr>
          <p:nvPr/>
        </p:nvSpPr>
        <p:spPr>
          <a:xfrm>
            <a:off x="2404386" y="3947936"/>
            <a:ext cx="2051118" cy="352938"/>
          </a:xfrm>
          <a:prstGeom prst="roundRect">
            <a:avLst/>
          </a:prstGeom>
          <a:solidFill>
            <a:schemeClr val="bg1"/>
          </a:solidFill>
          <a:ln w="1270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Avenir Book"/>
                <a:cs typeface="Avenir Book"/>
              </a:rPr>
              <a:t>Dot product + softmax</a:t>
            </a:r>
          </a:p>
        </p:txBody>
      </p:sp>
      <p:sp>
        <p:nvSpPr>
          <p:cNvPr id="96" name="Rounded Rectangle 95"/>
          <p:cNvSpPr>
            <a:spLocks noChangeAspect="1"/>
          </p:cNvSpPr>
          <p:nvPr/>
        </p:nvSpPr>
        <p:spPr>
          <a:xfrm>
            <a:off x="2712377" y="2393906"/>
            <a:ext cx="1427810" cy="356616"/>
          </a:xfrm>
          <a:prstGeom prst="roundRect">
            <a:avLst/>
          </a:prstGeom>
          <a:solidFill>
            <a:schemeClr val="bg1"/>
          </a:solidFill>
          <a:ln w="1270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Avenir Book"/>
                <a:cs typeface="Avenir Book"/>
              </a:rPr>
              <a:t>Weighted Sum</a:t>
            </a:r>
          </a:p>
        </p:txBody>
      </p:sp>
      <p:pic>
        <p:nvPicPr>
          <p:cNvPr id="104" name="Picture 103" descr="gi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996" y="3182536"/>
            <a:ext cx="1884956" cy="356303"/>
          </a:xfrm>
          <a:prstGeom prst="rect">
            <a:avLst/>
          </a:prstGeom>
        </p:spPr>
      </p:pic>
      <p:sp>
        <p:nvSpPr>
          <p:cNvPr id="106" name="Rounded Rectangle 105"/>
          <p:cNvSpPr>
            <a:spLocks noChangeAspect="1"/>
          </p:cNvSpPr>
          <p:nvPr/>
        </p:nvSpPr>
        <p:spPr>
          <a:xfrm>
            <a:off x="4371952" y="2237070"/>
            <a:ext cx="2814860" cy="356616"/>
          </a:xfrm>
          <a:prstGeom prst="roundRect">
            <a:avLst/>
          </a:prstGeom>
          <a:solidFill>
            <a:schemeClr val="bg1"/>
          </a:solid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latin typeface="Avenir Book"/>
              <a:cs typeface="Avenir Book"/>
            </a:endParaRPr>
          </a:p>
        </p:txBody>
      </p:sp>
      <p:sp>
        <p:nvSpPr>
          <p:cNvPr id="109" name="Title 108"/>
          <p:cNvSpPr>
            <a:spLocks noGrp="1"/>
          </p:cNvSpPr>
          <p:nvPr>
            <p:ph type="title"/>
          </p:nvPr>
        </p:nvSpPr>
        <p:spPr/>
        <p:txBody>
          <a:bodyPr/>
          <a:lstStyle/>
          <a:p>
            <a:r>
              <a:rPr lang="en-US" dirty="0"/>
              <a:t>Question &amp; Answering</a:t>
            </a:r>
          </a:p>
        </p:txBody>
      </p:sp>
      <p:pic>
        <p:nvPicPr>
          <p:cNvPr id="110" name="Picture 109" descr="gi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536" y="4593309"/>
            <a:ext cx="1975851" cy="375775"/>
          </a:xfrm>
          <a:prstGeom prst="rect">
            <a:avLst/>
          </a:prstGeom>
        </p:spPr>
      </p:pic>
      <p:pic>
        <p:nvPicPr>
          <p:cNvPr id="111" name="Picture 110" descr="gi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7791" y="2306463"/>
            <a:ext cx="2493799" cy="226320"/>
          </a:xfrm>
          <a:prstGeom prst="rect">
            <a:avLst/>
          </a:prstGeom>
        </p:spPr>
      </p:pic>
      <p:pic>
        <p:nvPicPr>
          <p:cNvPr id="112" name="Picture 111" descr="gif.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3451" y="4008267"/>
            <a:ext cx="389433" cy="412799"/>
          </a:xfrm>
          <a:prstGeom prst="rect">
            <a:avLst/>
          </a:prstGeom>
        </p:spPr>
      </p:pic>
      <p:pic>
        <p:nvPicPr>
          <p:cNvPr id="115" name="Picture 114" descr="gif.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2184" y="2382749"/>
            <a:ext cx="360700" cy="367773"/>
          </a:xfrm>
          <a:prstGeom prst="rect">
            <a:avLst/>
          </a:prstGeom>
        </p:spPr>
      </p:pic>
      <p:sp>
        <p:nvSpPr>
          <p:cNvPr id="11" name="TextBox 10"/>
          <p:cNvSpPr txBox="1"/>
          <p:nvPr/>
        </p:nvSpPr>
        <p:spPr>
          <a:xfrm>
            <a:off x="2827684" y="5641247"/>
            <a:ext cx="1274708" cy="646331"/>
          </a:xfrm>
          <a:prstGeom prst="rect">
            <a:avLst/>
          </a:prstGeom>
          <a:solidFill>
            <a:schemeClr val="bg1"/>
          </a:solidFill>
          <a:ln>
            <a:solidFill>
              <a:schemeClr val="tx1"/>
            </a:solidFill>
            <a:prstDash val="dash"/>
          </a:ln>
        </p:spPr>
        <p:txBody>
          <a:bodyPr wrap="none" rtlCol="0">
            <a:spAutoFit/>
          </a:bodyPr>
          <a:lstStyle/>
          <a:p>
            <a:pPr algn="ctr"/>
            <a:r>
              <a:rPr lang="en-US" dirty="0">
                <a:solidFill>
                  <a:prstClr val="black"/>
                </a:solidFill>
                <a:latin typeface="Garamond"/>
              </a:rPr>
              <a:t>2: Sam went </a:t>
            </a:r>
          </a:p>
          <a:p>
            <a:pPr algn="ctr"/>
            <a:r>
              <a:rPr lang="en-US" dirty="0">
                <a:solidFill>
                  <a:prstClr val="black"/>
                </a:solidFill>
                <a:latin typeface="Garamond"/>
              </a:rPr>
              <a:t>to kitchen</a:t>
            </a:r>
          </a:p>
        </p:txBody>
      </p:sp>
      <p:sp>
        <p:nvSpPr>
          <p:cNvPr id="13" name="TextBox 12"/>
          <p:cNvSpPr txBox="1"/>
          <p:nvPr/>
        </p:nvSpPr>
        <p:spPr>
          <a:xfrm>
            <a:off x="1054216" y="5641247"/>
            <a:ext cx="1454244" cy="646331"/>
          </a:xfrm>
          <a:prstGeom prst="rect">
            <a:avLst/>
          </a:prstGeom>
          <a:solidFill>
            <a:schemeClr val="bg1"/>
          </a:solidFill>
          <a:ln>
            <a:solidFill>
              <a:schemeClr val="tx1"/>
            </a:solidFill>
            <a:prstDash val="dash"/>
          </a:ln>
        </p:spPr>
        <p:txBody>
          <a:bodyPr wrap="none" rtlCol="0">
            <a:spAutoFit/>
          </a:bodyPr>
          <a:lstStyle/>
          <a:p>
            <a:pPr algn="ctr"/>
            <a:r>
              <a:rPr lang="en-US" dirty="0">
                <a:solidFill>
                  <a:prstClr val="black"/>
                </a:solidFill>
                <a:latin typeface="Garamond"/>
              </a:rPr>
              <a:t>1: Sam moved</a:t>
            </a:r>
            <a:br>
              <a:rPr lang="en-US" dirty="0">
                <a:solidFill>
                  <a:prstClr val="black"/>
                </a:solidFill>
                <a:latin typeface="Garamond"/>
              </a:rPr>
            </a:br>
            <a:r>
              <a:rPr lang="en-US" dirty="0">
                <a:solidFill>
                  <a:prstClr val="black"/>
                </a:solidFill>
                <a:latin typeface="Garamond"/>
              </a:rPr>
              <a:t> to garden</a:t>
            </a:r>
          </a:p>
        </p:txBody>
      </p:sp>
      <p:sp>
        <p:nvSpPr>
          <p:cNvPr id="12" name="TextBox 11"/>
          <p:cNvSpPr txBox="1"/>
          <p:nvPr/>
        </p:nvSpPr>
        <p:spPr>
          <a:xfrm>
            <a:off x="4392573" y="5641247"/>
            <a:ext cx="1353255" cy="646331"/>
          </a:xfrm>
          <a:prstGeom prst="rect">
            <a:avLst/>
          </a:prstGeom>
          <a:solidFill>
            <a:schemeClr val="bg1"/>
          </a:solidFill>
          <a:ln>
            <a:solidFill>
              <a:schemeClr val="tx1"/>
            </a:solidFill>
            <a:prstDash val="dash"/>
          </a:ln>
        </p:spPr>
        <p:txBody>
          <a:bodyPr wrap="none" rtlCol="0">
            <a:spAutoFit/>
          </a:bodyPr>
          <a:lstStyle/>
          <a:p>
            <a:pPr algn="ctr"/>
            <a:r>
              <a:rPr lang="en-US" dirty="0">
                <a:solidFill>
                  <a:prstClr val="black"/>
                </a:solidFill>
                <a:latin typeface="Garamond"/>
              </a:rPr>
              <a:t>3: Sam drops</a:t>
            </a:r>
          </a:p>
          <a:p>
            <a:pPr algn="ctr"/>
            <a:r>
              <a:rPr lang="en-US" dirty="0">
                <a:solidFill>
                  <a:prstClr val="black"/>
                </a:solidFill>
                <a:latin typeface="Garamond"/>
              </a:rPr>
              <a:t> apple there</a:t>
            </a:r>
          </a:p>
        </p:txBody>
      </p:sp>
    </p:spTree>
    <p:extLst>
      <p:ext uri="{BB962C8B-B14F-4D97-AF65-F5344CB8AC3E}">
        <p14:creationId xmlns:p14="http://schemas.microsoft.com/office/powerpoint/2010/main" val="9829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7" grpId="0"/>
      <p:bldP spid="89" grpId="0" animBg="1"/>
      <p:bldP spid="96" grpId="0" animBg="1"/>
      <p:bldP spid="10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57201" y="5029192"/>
            <a:ext cx="8229600" cy="1452970"/>
          </a:xfrm>
          <a:prstGeom prst="roundRect">
            <a:avLst>
              <a:gd name="adj" fmla="val 6986"/>
            </a:avLst>
          </a:prstGeom>
          <a:solidFill>
            <a:schemeClr val="accent3">
              <a:lumMod val="20000"/>
              <a:lumOff val="80000"/>
            </a:schemeClr>
          </a:solidFill>
          <a:ln w="12700" cmpd="sng">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5" name="Rounded Rectangle 24"/>
          <p:cNvSpPr/>
          <p:nvPr/>
        </p:nvSpPr>
        <p:spPr>
          <a:xfrm>
            <a:off x="457200" y="2669800"/>
            <a:ext cx="8229600" cy="1263546"/>
          </a:xfrm>
          <a:prstGeom prst="roundRect">
            <a:avLst>
              <a:gd name="adj" fmla="val 6986"/>
            </a:avLst>
          </a:prstGeom>
          <a:solidFill>
            <a:schemeClr val="accent1">
              <a:lumMod val="20000"/>
              <a:lumOff val="80000"/>
            </a:schemeClr>
          </a:solidFill>
          <a:ln w="12700" cmpd="sng">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Memory Vectors</a:t>
            </a:r>
          </a:p>
        </p:txBody>
      </p:sp>
      <p:sp>
        <p:nvSpPr>
          <p:cNvPr id="4" name="TextBox 3"/>
          <p:cNvSpPr txBox="1"/>
          <p:nvPr/>
        </p:nvSpPr>
        <p:spPr>
          <a:xfrm>
            <a:off x="457199" y="1318050"/>
            <a:ext cx="8229601" cy="1263936"/>
          </a:xfrm>
          <a:prstGeom prst="rect">
            <a:avLst/>
          </a:prstGeom>
          <a:noFill/>
        </p:spPr>
        <p:txBody>
          <a:bodyPr wrap="square" rtlCol="0">
            <a:spAutoFit/>
          </a:bodyPr>
          <a:lstStyle/>
          <a:p>
            <a:pPr>
              <a:lnSpc>
                <a:spcPct val="120000"/>
              </a:lnSpc>
            </a:pPr>
            <a:r>
              <a:rPr lang="en-US" sz="2400" dirty="0"/>
              <a:t>E.g.) constructing memory vectors with Bag-of-Words (</a:t>
            </a:r>
            <a:r>
              <a:rPr lang="en-US" sz="2400" dirty="0" err="1"/>
              <a:t>BoW</a:t>
            </a:r>
            <a:r>
              <a:rPr lang="en-US" sz="2400" dirty="0"/>
              <a:t>)</a:t>
            </a:r>
          </a:p>
          <a:p>
            <a:pPr marL="457200" indent="-457200">
              <a:lnSpc>
                <a:spcPct val="120000"/>
              </a:lnSpc>
              <a:buFont typeface="+mj-lt"/>
              <a:buAutoNum type="arabicPeriod"/>
            </a:pPr>
            <a:r>
              <a:rPr lang="en-US" sz="2000" dirty="0"/>
              <a:t>Embed each word </a:t>
            </a:r>
          </a:p>
          <a:p>
            <a:pPr marL="457200" indent="-457200">
              <a:lnSpc>
                <a:spcPct val="120000"/>
              </a:lnSpc>
              <a:buFont typeface="+mj-lt"/>
              <a:buAutoNum type="arabicPeriod"/>
            </a:pPr>
            <a:r>
              <a:rPr lang="en-US" sz="2000" dirty="0"/>
              <a:t>Sum embedding vectors</a:t>
            </a:r>
          </a:p>
        </p:txBody>
      </p:sp>
      <p:sp>
        <p:nvSpPr>
          <p:cNvPr id="13" name="TextBox 12"/>
          <p:cNvSpPr txBox="1"/>
          <p:nvPr/>
        </p:nvSpPr>
        <p:spPr>
          <a:xfrm>
            <a:off x="457199" y="4387970"/>
            <a:ext cx="8229601" cy="523220"/>
          </a:xfrm>
          <a:prstGeom prst="rect">
            <a:avLst/>
          </a:prstGeom>
          <a:noFill/>
        </p:spPr>
        <p:txBody>
          <a:bodyPr wrap="square" rtlCol="0">
            <a:spAutoFit/>
          </a:bodyPr>
          <a:lstStyle/>
          <a:p>
            <a:pPr>
              <a:lnSpc>
                <a:spcPct val="120000"/>
              </a:lnSpc>
            </a:pPr>
            <a:r>
              <a:rPr lang="en-US" sz="2000" dirty="0"/>
              <a:t>E.g.)</a:t>
            </a:r>
            <a:r>
              <a:rPr lang="en-US" sz="2000" b="1" dirty="0"/>
              <a:t> </a:t>
            </a:r>
            <a:r>
              <a:rPr lang="en-US" sz="2400" b="1" dirty="0"/>
              <a:t>temporal structure:</a:t>
            </a:r>
            <a:r>
              <a:rPr lang="en-US" sz="2400" dirty="0"/>
              <a:t> </a:t>
            </a:r>
            <a:r>
              <a:rPr lang="en-US" sz="2000" dirty="0"/>
              <a:t>special words for time and include them in </a:t>
            </a:r>
            <a:r>
              <a:rPr lang="en-US" sz="2000" dirty="0" err="1"/>
              <a:t>BoW</a:t>
            </a:r>
            <a:endParaRPr lang="en-US" sz="2000" dirty="0"/>
          </a:p>
        </p:txBody>
      </p:sp>
      <p:sp>
        <p:nvSpPr>
          <p:cNvPr id="14" name="Rectangle 13"/>
          <p:cNvSpPr/>
          <p:nvPr/>
        </p:nvSpPr>
        <p:spPr>
          <a:xfrm>
            <a:off x="6799468" y="3459214"/>
            <a:ext cx="2010810" cy="288936"/>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4F81BD"/>
                </a:solidFill>
                <a:latin typeface="Avenir Book"/>
                <a:cs typeface="Avenir Book"/>
              </a:rPr>
              <a:t>Memory Vector</a:t>
            </a:r>
          </a:p>
        </p:txBody>
      </p:sp>
      <p:sp>
        <p:nvSpPr>
          <p:cNvPr id="16" name="Rectangle 15"/>
          <p:cNvSpPr/>
          <p:nvPr/>
        </p:nvSpPr>
        <p:spPr>
          <a:xfrm>
            <a:off x="4060660" y="3459214"/>
            <a:ext cx="2570624" cy="288068"/>
          </a:xfrm>
          <a:prstGeom prst="rect">
            <a:avLst/>
          </a:prstGeom>
          <a:no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1"/>
                </a:solidFill>
                <a:latin typeface="Avenir Book"/>
                <a:cs typeface="Avenir Book"/>
              </a:rPr>
              <a:t>Embedding Vectors</a:t>
            </a:r>
          </a:p>
        </p:txBody>
      </p:sp>
      <p:sp>
        <p:nvSpPr>
          <p:cNvPr id="19" name="Left Brace 18"/>
          <p:cNvSpPr/>
          <p:nvPr/>
        </p:nvSpPr>
        <p:spPr>
          <a:xfrm rot="16200000" flipV="1">
            <a:off x="5228810" y="2063868"/>
            <a:ext cx="226762" cy="2563062"/>
          </a:xfrm>
          <a:prstGeom prst="leftBrace">
            <a:avLst>
              <a:gd name="adj1" fmla="val 36830"/>
              <a:gd name="adj2" fmla="val 50000"/>
            </a:avLst>
          </a:prstGeom>
          <a:ln>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2"/>
              </a:solidFill>
              <a:latin typeface="Garamond"/>
            </a:endParaRPr>
          </a:p>
        </p:txBody>
      </p:sp>
      <p:cxnSp>
        <p:nvCxnSpPr>
          <p:cNvPr id="20" name="Straight Arrow Connector 19"/>
          <p:cNvCxnSpPr/>
          <p:nvPr/>
        </p:nvCxnSpPr>
        <p:spPr>
          <a:xfrm flipH="1" flipV="1">
            <a:off x="7267574" y="3232018"/>
            <a:ext cx="246955" cy="226762"/>
          </a:xfrm>
          <a:prstGeom prst="straightConnector1">
            <a:avLst/>
          </a:prstGeom>
          <a:ln w="12700" cmpd="sng">
            <a:solidFill>
              <a:srgbClr val="4F81BD"/>
            </a:solidFill>
            <a:headEnd type="none"/>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6358236" y="5375788"/>
            <a:ext cx="1980180" cy="288935"/>
          </a:xfrm>
          <a:prstGeom prst="rect">
            <a:avLst/>
          </a:prstGeom>
          <a:solidFill>
            <a:srgbClr val="EBF1DE"/>
          </a:solidFill>
          <a:ln w="12700" cmpd="sng">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4F81BD"/>
                </a:solidFill>
                <a:latin typeface="Avenir Book"/>
                <a:cs typeface="Avenir Book"/>
              </a:rPr>
              <a:t>Time embedding</a:t>
            </a:r>
          </a:p>
        </p:txBody>
      </p:sp>
      <p:cxnSp>
        <p:nvCxnSpPr>
          <p:cNvPr id="24" name="Straight Arrow Connector 23"/>
          <p:cNvCxnSpPr/>
          <p:nvPr/>
        </p:nvCxnSpPr>
        <p:spPr>
          <a:xfrm flipH="1">
            <a:off x="7332729" y="5678991"/>
            <a:ext cx="65542" cy="360880"/>
          </a:xfrm>
          <a:prstGeom prst="straightConnector1">
            <a:avLst/>
          </a:prstGeom>
          <a:ln w="12700" cmpd="sng">
            <a:solidFill>
              <a:srgbClr val="4F81BD"/>
            </a:solidFill>
            <a:headEnd type="none"/>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0" y="6858000"/>
            <a:ext cx="16896009" cy="369332"/>
          </a:xfrm>
          <a:prstGeom prst="rect">
            <a:avLst/>
          </a:prstGeom>
          <a:noFill/>
        </p:spPr>
        <p:txBody>
          <a:bodyPr wrap="none" rtlCol="0">
            <a:spAutoFit/>
          </a:bodyPr>
          <a:lstStyle/>
          <a:p>
            <a:r>
              <a:rPr lang="en-US" dirty="0"/>
              <a:t> \text{1: ``Sam drops apple''}\</a:t>
            </a:r>
            <a:r>
              <a:rPr lang="en-US" dirty="0" err="1"/>
              <a:t>rightarrow</a:t>
            </a:r>
            <a:r>
              <a:rPr lang="en-US" dirty="0"/>
              <a:t> v_\text{{\color{Red} Sam}} + v_\text{{\color{Red} drops}} + v_\text{{\color{Red} apple}} + v_\text{{\color{</a:t>
            </a:r>
            <a:r>
              <a:rPr lang="en-US" dirty="0" err="1"/>
              <a:t>DarkGreen</a:t>
            </a:r>
            <a:r>
              <a:rPr lang="en-US" dirty="0"/>
              <a:t>} 1}} = m_1 </a:t>
            </a:r>
          </a:p>
        </p:txBody>
      </p:sp>
      <p:pic>
        <p:nvPicPr>
          <p:cNvPr id="37" name="Picture 36" descr="gi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12" y="2905185"/>
            <a:ext cx="6191814" cy="304017"/>
          </a:xfrm>
          <a:prstGeom prst="rect">
            <a:avLst/>
          </a:prstGeom>
        </p:spPr>
      </p:pic>
      <p:sp>
        <p:nvSpPr>
          <p:cNvPr id="22" name="Rounded Rectangle 21"/>
          <p:cNvSpPr/>
          <p:nvPr/>
        </p:nvSpPr>
        <p:spPr>
          <a:xfrm>
            <a:off x="6672026" y="2754153"/>
            <a:ext cx="2014773" cy="993129"/>
          </a:xfrm>
          <a:prstGeom prst="roundRect">
            <a:avLst>
              <a:gd name="adj" fmla="val 6986"/>
            </a:avLst>
          </a:prstGeom>
          <a:solidFill>
            <a:schemeClr val="accent1">
              <a:lumMod val="20000"/>
              <a:lumOff val="80000"/>
            </a:schemeClr>
          </a:solidFill>
          <a:ln w="12700" cmpd="sng">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3" name="Group 2"/>
          <p:cNvGrpSpPr/>
          <p:nvPr/>
        </p:nvGrpSpPr>
        <p:grpSpPr>
          <a:xfrm>
            <a:off x="769752" y="5003536"/>
            <a:ext cx="6820203" cy="1401658"/>
            <a:chOff x="769752" y="5003536"/>
            <a:chExt cx="6820203" cy="1401658"/>
          </a:xfrm>
        </p:grpSpPr>
        <p:sp>
          <p:nvSpPr>
            <p:cNvPr id="27" name="Oval 26"/>
            <p:cNvSpPr/>
            <p:nvPr/>
          </p:nvSpPr>
          <p:spPr>
            <a:xfrm>
              <a:off x="769752" y="5003536"/>
              <a:ext cx="513167" cy="1401658"/>
            </a:xfrm>
            <a:prstGeom prst="ellipse">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Oval 27"/>
            <p:cNvSpPr/>
            <p:nvPr/>
          </p:nvSpPr>
          <p:spPr>
            <a:xfrm>
              <a:off x="7076788" y="5897680"/>
              <a:ext cx="513167" cy="493390"/>
            </a:xfrm>
            <a:prstGeom prst="ellipse">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pic>
        <p:nvPicPr>
          <p:cNvPr id="5" name="Picture 4"/>
          <p:cNvPicPr>
            <a:picLocks noChangeAspect="1"/>
          </p:cNvPicPr>
          <p:nvPr/>
        </p:nvPicPr>
        <p:blipFill>
          <a:blip r:embed="rId4"/>
          <a:stretch>
            <a:fillRect/>
          </a:stretch>
        </p:blipFill>
        <p:spPr>
          <a:xfrm>
            <a:off x="952548" y="6025603"/>
            <a:ext cx="7259320" cy="304800"/>
          </a:xfrm>
          <a:prstGeom prst="rect">
            <a:avLst/>
          </a:prstGeom>
        </p:spPr>
      </p:pic>
      <p:pic>
        <p:nvPicPr>
          <p:cNvPr id="6" name="Picture 5"/>
          <p:cNvPicPr>
            <a:picLocks noChangeAspect="1"/>
          </p:cNvPicPr>
          <p:nvPr/>
        </p:nvPicPr>
        <p:blipFill>
          <a:blip r:embed="rId5"/>
          <a:stretch>
            <a:fillRect/>
          </a:stretch>
        </p:blipFill>
        <p:spPr>
          <a:xfrm>
            <a:off x="939720" y="5618978"/>
            <a:ext cx="3286760" cy="223520"/>
          </a:xfrm>
          <a:prstGeom prst="rect">
            <a:avLst/>
          </a:prstGeom>
        </p:spPr>
      </p:pic>
      <p:pic>
        <p:nvPicPr>
          <p:cNvPr id="7" name="Picture 6"/>
          <p:cNvPicPr>
            <a:picLocks noChangeAspect="1"/>
          </p:cNvPicPr>
          <p:nvPr/>
        </p:nvPicPr>
        <p:blipFill>
          <a:blip r:embed="rId6"/>
          <a:stretch>
            <a:fillRect/>
          </a:stretch>
        </p:blipFill>
        <p:spPr>
          <a:xfrm>
            <a:off x="952548" y="5189876"/>
            <a:ext cx="3423920" cy="284480"/>
          </a:xfrm>
          <a:prstGeom prst="rect">
            <a:avLst/>
          </a:prstGeom>
        </p:spPr>
      </p:pic>
      <p:sp>
        <p:nvSpPr>
          <p:cNvPr id="31" name="Rectangle 30"/>
          <p:cNvSpPr/>
          <p:nvPr/>
        </p:nvSpPr>
        <p:spPr>
          <a:xfrm>
            <a:off x="0" y="4387970"/>
            <a:ext cx="9061766" cy="22161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76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0726" y="107576"/>
            <a:ext cx="8501747" cy="1336956"/>
          </a:xfrm>
        </p:spPr>
        <p:txBody>
          <a:bodyPr/>
          <a:lstStyle/>
          <a:p>
            <a:r>
              <a:rPr lang="en-US" dirty="0"/>
              <a:t>Positional Encoding of Words</a:t>
            </a:r>
          </a:p>
        </p:txBody>
      </p:sp>
      <p:sp>
        <p:nvSpPr>
          <p:cNvPr id="3" name="TextBox 2"/>
          <p:cNvSpPr txBox="1"/>
          <p:nvPr/>
        </p:nvSpPr>
        <p:spPr>
          <a:xfrm>
            <a:off x="654288" y="1795867"/>
            <a:ext cx="8172190" cy="3970318"/>
          </a:xfrm>
          <a:prstGeom prst="rect">
            <a:avLst/>
          </a:prstGeom>
          <a:noFill/>
        </p:spPr>
        <p:txBody>
          <a:bodyPr wrap="square" rtlCol="0">
            <a:spAutoFit/>
          </a:bodyPr>
          <a:lstStyle/>
          <a:p>
            <a:r>
              <a:rPr lang="en-US" sz="2800" b="1" dirty="0"/>
              <a:t>Representation of inputs and memories could use all kinds of encodings:  </a:t>
            </a:r>
            <a:r>
              <a:rPr lang="en-US" sz="2800" dirty="0"/>
              <a:t>bag of words,  RNN style reading at word or character level, etc. </a:t>
            </a:r>
          </a:p>
          <a:p>
            <a:endParaRPr lang="en-US" sz="2800" dirty="0"/>
          </a:p>
          <a:p>
            <a:r>
              <a:rPr lang="en-US" sz="2800" b="1" dirty="0"/>
              <a:t>Also built a positional encoding variant:</a:t>
            </a:r>
          </a:p>
          <a:p>
            <a:r>
              <a:rPr lang="en-US" sz="2800" dirty="0">
                <a:solidFill>
                  <a:srgbClr val="3366FF"/>
                </a:solidFill>
              </a:rPr>
              <a:t>Words are represented by vectors as before.</a:t>
            </a:r>
          </a:p>
          <a:p>
            <a:r>
              <a:rPr lang="en-US" sz="2800" dirty="0">
                <a:solidFill>
                  <a:srgbClr val="3366FF"/>
                </a:solidFill>
              </a:rPr>
              <a:t>But instead of a bag, position is modeled by a multiplicative term on each word vector with weights depending on the position in the sentence.</a:t>
            </a:r>
          </a:p>
        </p:txBody>
      </p:sp>
    </p:spTree>
    <p:extLst>
      <p:ext uri="{BB962C8B-B14F-4D97-AF65-F5344CB8AC3E}">
        <p14:creationId xmlns:p14="http://schemas.microsoft.com/office/powerpoint/2010/main" val="12770838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nvPr>
        </p:nvGraphicFramePr>
        <p:xfrm>
          <a:off x="771521" y="496193"/>
          <a:ext cx="7608378" cy="5734992"/>
        </p:xfrm>
        <a:graphic>
          <a:graphicData uri="http://schemas.openxmlformats.org/drawingml/2006/table">
            <a:tbl>
              <a:tblPr firstRow="1" bandRow="1">
                <a:tableStyleId>{21E4AEA4-8DFA-4A89-87EB-49C32662AFE0}</a:tableStyleId>
              </a:tblPr>
              <a:tblGrid>
                <a:gridCol w="2563821">
                  <a:extLst>
                    <a:ext uri="{9D8B030D-6E8A-4147-A177-3AD203B41FA5}">
                      <a16:colId xmlns:a16="http://schemas.microsoft.com/office/drawing/2014/main" val="20000"/>
                    </a:ext>
                  </a:extLst>
                </a:gridCol>
                <a:gridCol w="949564">
                  <a:extLst>
                    <a:ext uri="{9D8B030D-6E8A-4147-A177-3AD203B41FA5}">
                      <a16:colId xmlns:a16="http://schemas.microsoft.com/office/drawing/2014/main" val="20001"/>
                    </a:ext>
                  </a:extLst>
                </a:gridCol>
                <a:gridCol w="795259">
                  <a:extLst>
                    <a:ext uri="{9D8B030D-6E8A-4147-A177-3AD203B41FA5}">
                      <a16:colId xmlns:a16="http://schemas.microsoft.com/office/drawing/2014/main" val="20002"/>
                    </a:ext>
                  </a:extLst>
                </a:gridCol>
                <a:gridCol w="1127607">
                  <a:extLst>
                    <a:ext uri="{9D8B030D-6E8A-4147-A177-3AD203B41FA5}">
                      <a16:colId xmlns:a16="http://schemas.microsoft.com/office/drawing/2014/main" val="20003"/>
                    </a:ext>
                  </a:extLst>
                </a:gridCol>
                <a:gridCol w="997041">
                  <a:extLst>
                    <a:ext uri="{9D8B030D-6E8A-4147-A177-3AD203B41FA5}">
                      <a16:colId xmlns:a16="http://schemas.microsoft.com/office/drawing/2014/main" val="20004"/>
                    </a:ext>
                  </a:extLst>
                </a:gridCol>
                <a:gridCol w="1175086">
                  <a:extLst>
                    <a:ext uri="{9D8B030D-6E8A-4147-A177-3AD203B41FA5}">
                      <a16:colId xmlns:a16="http://schemas.microsoft.com/office/drawing/2014/main" val="20005"/>
                    </a:ext>
                  </a:extLst>
                </a:gridCol>
              </a:tblGrid>
              <a:tr h="112979">
                <a:tc>
                  <a:txBody>
                    <a:bodyPr/>
                    <a:lstStyle/>
                    <a:p>
                      <a:r>
                        <a:rPr lang="en-US" sz="1500" dirty="0"/>
                        <a:t>TASK</a:t>
                      </a:r>
                    </a:p>
                  </a:txBody>
                  <a:tcPr marL="64294" marR="64294" marT="38576" marB="38576"/>
                </a:tc>
                <a:tc>
                  <a:txBody>
                    <a:bodyPr/>
                    <a:lstStyle/>
                    <a:p>
                      <a:pPr algn="ctr"/>
                      <a:r>
                        <a:rPr lang="en-US" sz="1500" dirty="0"/>
                        <a:t>N-grams</a:t>
                      </a:r>
                    </a:p>
                  </a:txBody>
                  <a:tcPr marL="64294" marR="64294" marT="38576" marB="38576"/>
                </a:tc>
                <a:tc>
                  <a:txBody>
                    <a:bodyPr/>
                    <a:lstStyle/>
                    <a:p>
                      <a:pPr algn="ctr"/>
                      <a:r>
                        <a:rPr lang="en-US" sz="1500" dirty="0"/>
                        <a:t>LSTMs</a:t>
                      </a:r>
                    </a:p>
                  </a:txBody>
                  <a:tcPr marL="64294" marR="64294" marT="38576" marB="38576"/>
                </a:tc>
                <a:tc>
                  <a:txBody>
                    <a:bodyPr/>
                    <a:lstStyle/>
                    <a:p>
                      <a:pPr algn="ctr"/>
                      <a:r>
                        <a:rPr lang="en-US" sz="1500" dirty="0"/>
                        <a:t>MemN2N</a:t>
                      </a:r>
                    </a:p>
                  </a:txBody>
                  <a:tcPr marL="64294" marR="64294" marT="38576" marB="38576"/>
                </a:tc>
                <a:tc>
                  <a:txBody>
                    <a:bodyPr/>
                    <a:lstStyle/>
                    <a:p>
                      <a:pPr algn="ctr"/>
                      <a:r>
                        <a:rPr lang="en-US" sz="1500" dirty="0"/>
                        <a:t>Memory Networks</a:t>
                      </a:r>
                    </a:p>
                  </a:txBody>
                  <a:tcPr marL="64294" marR="64294" marT="38576" marB="38576"/>
                </a:tc>
                <a:tc>
                  <a:txBody>
                    <a:bodyPr/>
                    <a:lstStyle/>
                    <a:p>
                      <a:pPr algn="ctr"/>
                      <a:r>
                        <a:rPr lang="en-US" sz="1500" dirty="0" err="1"/>
                        <a:t>StructSVM+coref+srl</a:t>
                      </a:r>
                      <a:endParaRPr lang="en-US" sz="1500" dirty="0"/>
                    </a:p>
                  </a:txBody>
                  <a:tcPr marL="64294" marR="64294" marT="38576" marB="38576"/>
                </a:tc>
                <a:extLst>
                  <a:ext uri="{0D108BD9-81ED-4DB2-BD59-A6C34878D82A}">
                    <a16:rowId xmlns:a16="http://schemas.microsoft.com/office/drawing/2014/main" val="10000"/>
                  </a:ext>
                </a:extLst>
              </a:tr>
              <a:tr h="257175">
                <a:tc>
                  <a:txBody>
                    <a:bodyPr/>
                    <a:lstStyle/>
                    <a:p>
                      <a:r>
                        <a:rPr lang="en-US" sz="1200" dirty="0"/>
                        <a:t>T1. Single</a:t>
                      </a:r>
                      <a:r>
                        <a:rPr lang="en-US" sz="1200" baseline="0" dirty="0"/>
                        <a:t> supporting fact</a:t>
                      </a:r>
                      <a:endParaRPr lang="en-US" sz="1200" dirty="0"/>
                    </a:p>
                  </a:txBody>
                  <a:tcPr marL="64294" marR="64294" marT="38576" marB="38576"/>
                </a:tc>
                <a:tc>
                  <a:txBody>
                    <a:bodyPr/>
                    <a:lstStyle/>
                    <a:p>
                      <a:pPr algn="ctr"/>
                      <a:r>
                        <a:rPr lang="en-US" sz="1200" dirty="0">
                          <a:solidFill>
                            <a:srgbClr val="FF0000"/>
                          </a:solidFill>
                        </a:rPr>
                        <a:t>36</a:t>
                      </a:r>
                    </a:p>
                  </a:txBody>
                  <a:tcPr marL="64294" marR="64294" marT="38576" marB="38576"/>
                </a:tc>
                <a:tc>
                  <a:txBody>
                    <a:bodyPr/>
                    <a:lstStyle/>
                    <a:p>
                      <a:pPr algn="ctr"/>
                      <a:r>
                        <a:rPr lang="en-US" sz="1200" dirty="0">
                          <a:solidFill>
                            <a:srgbClr val="FF0000"/>
                          </a:solidFill>
                        </a:rPr>
                        <a:t>50</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01"/>
                  </a:ext>
                </a:extLst>
              </a:tr>
              <a:tr h="257175">
                <a:tc>
                  <a:txBody>
                    <a:bodyPr/>
                    <a:lstStyle/>
                    <a:p>
                      <a:r>
                        <a:rPr lang="en-US" sz="1200" dirty="0"/>
                        <a:t>T2. Two supporting</a:t>
                      </a:r>
                      <a:r>
                        <a:rPr lang="en-US" sz="1200" baseline="0" dirty="0"/>
                        <a:t> facts</a:t>
                      </a:r>
                      <a:endParaRPr lang="en-US" sz="1200" dirty="0"/>
                    </a:p>
                  </a:txBody>
                  <a:tcPr marL="64294" marR="64294" marT="38576" marB="38576"/>
                </a:tc>
                <a:tc>
                  <a:txBody>
                    <a:bodyPr/>
                    <a:lstStyle/>
                    <a:p>
                      <a:pPr algn="ctr"/>
                      <a:r>
                        <a:rPr lang="en-US" sz="1200" dirty="0">
                          <a:solidFill>
                            <a:srgbClr val="FF0000"/>
                          </a:solidFill>
                        </a:rPr>
                        <a:t>2</a:t>
                      </a:r>
                    </a:p>
                  </a:txBody>
                  <a:tcPr marL="64294" marR="64294" marT="38576" marB="38576"/>
                </a:tc>
                <a:tc>
                  <a:txBody>
                    <a:bodyPr/>
                    <a:lstStyle/>
                    <a:p>
                      <a:pPr algn="ctr"/>
                      <a:r>
                        <a:rPr lang="en-US" sz="1200" dirty="0">
                          <a:solidFill>
                            <a:srgbClr val="FF0000"/>
                          </a:solidFill>
                        </a:rPr>
                        <a:t>20</a:t>
                      </a:r>
                    </a:p>
                  </a:txBody>
                  <a:tcPr marL="64294" marR="64294" marT="38576" marB="38576"/>
                </a:tc>
                <a:tc>
                  <a:txBody>
                    <a:bodyPr/>
                    <a:lstStyle/>
                    <a:p>
                      <a:pPr algn="ctr"/>
                      <a:r>
                        <a:rPr lang="en-US" sz="1200" dirty="0">
                          <a:solidFill>
                            <a:srgbClr val="FF0000"/>
                          </a:solidFill>
                        </a:rPr>
                        <a:t>87</a:t>
                      </a:r>
                    </a:p>
                  </a:txBody>
                  <a:tcPr marL="64294" marR="64294" marT="38576" marB="38576"/>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algn="ctr"/>
                      <a:r>
                        <a:rPr lang="en-US" sz="1200" dirty="0">
                          <a:solidFill>
                            <a:srgbClr val="FF0000"/>
                          </a:solidFill>
                        </a:rPr>
                        <a:t>74</a:t>
                      </a:r>
                    </a:p>
                  </a:txBody>
                  <a:tcPr marL="64294" marR="64294" marT="38576" marB="38576">
                    <a:solidFill>
                      <a:schemeClr val="bg1">
                        <a:lumMod val="95000"/>
                      </a:schemeClr>
                    </a:solidFill>
                  </a:tcPr>
                </a:tc>
                <a:extLst>
                  <a:ext uri="{0D108BD9-81ED-4DB2-BD59-A6C34878D82A}">
                    <a16:rowId xmlns:a16="http://schemas.microsoft.com/office/drawing/2014/main" val="10002"/>
                  </a:ext>
                </a:extLst>
              </a:tr>
              <a:tr h="257175">
                <a:tc>
                  <a:txBody>
                    <a:bodyPr/>
                    <a:lstStyle/>
                    <a:p>
                      <a:r>
                        <a:rPr lang="en-US" sz="1200" dirty="0"/>
                        <a:t>T3. Three</a:t>
                      </a:r>
                      <a:r>
                        <a:rPr lang="en-US" sz="1200" baseline="0" dirty="0"/>
                        <a:t> supporting facts</a:t>
                      </a:r>
                      <a:endParaRPr lang="en-US" sz="1200" dirty="0"/>
                    </a:p>
                  </a:txBody>
                  <a:tcPr marL="64294" marR="64294" marT="38576" marB="38576"/>
                </a:tc>
                <a:tc>
                  <a:txBody>
                    <a:bodyPr/>
                    <a:lstStyle/>
                    <a:p>
                      <a:pPr algn="ctr"/>
                      <a:r>
                        <a:rPr lang="en-US" sz="1200" dirty="0">
                          <a:solidFill>
                            <a:srgbClr val="FF0000"/>
                          </a:solidFill>
                        </a:rPr>
                        <a:t>7</a:t>
                      </a:r>
                    </a:p>
                  </a:txBody>
                  <a:tcPr marL="64294" marR="64294" marT="38576" marB="38576"/>
                </a:tc>
                <a:tc>
                  <a:txBody>
                    <a:bodyPr/>
                    <a:lstStyle/>
                    <a:p>
                      <a:pPr algn="ctr"/>
                      <a:r>
                        <a:rPr lang="en-US" sz="1200" dirty="0">
                          <a:solidFill>
                            <a:srgbClr val="FF0000"/>
                          </a:solidFill>
                        </a:rPr>
                        <a:t>20</a:t>
                      </a:r>
                    </a:p>
                  </a:txBody>
                  <a:tcPr marL="64294" marR="64294" marT="38576" marB="38576"/>
                </a:tc>
                <a:tc>
                  <a:txBody>
                    <a:bodyPr/>
                    <a:lstStyle/>
                    <a:p>
                      <a:pPr algn="ctr"/>
                      <a:r>
                        <a:rPr lang="en-US" sz="1200" dirty="0">
                          <a:solidFill>
                            <a:srgbClr val="FF0000"/>
                          </a:solidFill>
                        </a:rPr>
                        <a:t>60</a:t>
                      </a:r>
                    </a:p>
                  </a:txBody>
                  <a:tcPr marL="64294" marR="64294" marT="38576" marB="38576"/>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algn="ctr"/>
                      <a:r>
                        <a:rPr lang="en-US" sz="1200" dirty="0">
                          <a:solidFill>
                            <a:srgbClr val="FF0000"/>
                          </a:solidFill>
                        </a:rPr>
                        <a:t>17</a:t>
                      </a:r>
                    </a:p>
                  </a:txBody>
                  <a:tcPr marL="64294" marR="64294" marT="38576" marB="38576">
                    <a:solidFill>
                      <a:schemeClr val="bg1">
                        <a:lumMod val="85000"/>
                      </a:schemeClr>
                    </a:solidFill>
                  </a:tcPr>
                </a:tc>
                <a:extLst>
                  <a:ext uri="{0D108BD9-81ED-4DB2-BD59-A6C34878D82A}">
                    <a16:rowId xmlns:a16="http://schemas.microsoft.com/office/drawing/2014/main" val="10003"/>
                  </a:ext>
                </a:extLst>
              </a:tr>
              <a:tr h="257175">
                <a:tc>
                  <a:txBody>
                    <a:bodyPr/>
                    <a:lstStyle/>
                    <a:p>
                      <a:r>
                        <a:rPr lang="en-US" sz="1200" dirty="0"/>
                        <a:t>T4. Two</a:t>
                      </a:r>
                      <a:r>
                        <a:rPr lang="en-US" sz="1200" baseline="0" dirty="0"/>
                        <a:t> arguments relations</a:t>
                      </a:r>
                      <a:endParaRPr lang="en-US" sz="1200" dirty="0"/>
                    </a:p>
                  </a:txBody>
                  <a:tcPr marL="64294" marR="64294" marT="38576" marB="38576"/>
                </a:tc>
                <a:tc>
                  <a:txBody>
                    <a:bodyPr/>
                    <a:lstStyle/>
                    <a:p>
                      <a:pPr algn="ctr"/>
                      <a:r>
                        <a:rPr lang="en-US" sz="1200" dirty="0">
                          <a:solidFill>
                            <a:srgbClr val="FF0000"/>
                          </a:solidFill>
                        </a:rPr>
                        <a:t>50</a:t>
                      </a:r>
                    </a:p>
                  </a:txBody>
                  <a:tcPr marL="64294" marR="64294" marT="38576" marB="38576"/>
                </a:tc>
                <a:tc>
                  <a:txBody>
                    <a:bodyPr/>
                    <a:lstStyle/>
                    <a:p>
                      <a:pPr algn="ctr"/>
                      <a:r>
                        <a:rPr lang="en-US" sz="1200" dirty="0">
                          <a:solidFill>
                            <a:srgbClr val="FF0000"/>
                          </a:solidFill>
                        </a:rPr>
                        <a:t>61</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04"/>
                  </a:ext>
                </a:extLst>
              </a:tr>
              <a:tr h="257175">
                <a:tc>
                  <a:txBody>
                    <a:bodyPr/>
                    <a:lstStyle/>
                    <a:p>
                      <a:r>
                        <a:rPr lang="en-US" sz="1200" dirty="0"/>
                        <a:t>T5. Three arguments</a:t>
                      </a:r>
                      <a:r>
                        <a:rPr lang="en-US" sz="1200" baseline="0" dirty="0"/>
                        <a:t> relations</a:t>
                      </a:r>
                      <a:endParaRPr lang="en-US" sz="1200" dirty="0"/>
                    </a:p>
                  </a:txBody>
                  <a:tcPr marL="64294" marR="64294" marT="38576" marB="38576"/>
                </a:tc>
                <a:tc>
                  <a:txBody>
                    <a:bodyPr/>
                    <a:lstStyle/>
                    <a:p>
                      <a:pPr algn="ctr"/>
                      <a:r>
                        <a:rPr lang="en-US" sz="1200" dirty="0">
                          <a:solidFill>
                            <a:srgbClr val="FF0000"/>
                          </a:solidFill>
                        </a:rPr>
                        <a:t>20</a:t>
                      </a:r>
                    </a:p>
                  </a:txBody>
                  <a:tcPr marL="64294" marR="64294" marT="38576" marB="38576"/>
                </a:tc>
                <a:tc>
                  <a:txBody>
                    <a:bodyPr/>
                    <a:lstStyle/>
                    <a:p>
                      <a:pPr algn="ctr"/>
                      <a:r>
                        <a:rPr lang="en-US" sz="1200" dirty="0">
                          <a:solidFill>
                            <a:srgbClr val="FF0000"/>
                          </a:solidFill>
                        </a:rPr>
                        <a:t>70</a:t>
                      </a:r>
                    </a:p>
                  </a:txBody>
                  <a:tcPr marL="64294" marR="64294" marT="38576" marB="38576"/>
                </a:tc>
                <a:tc>
                  <a:txBody>
                    <a:bodyPr/>
                    <a:lstStyle/>
                    <a:p>
                      <a:pPr algn="ctr"/>
                      <a:r>
                        <a:rPr lang="en-US" sz="1200" dirty="0">
                          <a:solidFill>
                            <a:srgbClr val="FF0000"/>
                          </a:solidFill>
                        </a:rPr>
                        <a:t>87</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FF0000"/>
                          </a:solidFill>
                        </a:rPr>
                        <a:t>83</a:t>
                      </a:r>
                    </a:p>
                  </a:txBody>
                  <a:tcPr marL="64294" marR="64294" marT="38576" marB="38576">
                    <a:solidFill>
                      <a:schemeClr val="bg1">
                        <a:lumMod val="85000"/>
                      </a:schemeClr>
                    </a:solidFill>
                  </a:tcPr>
                </a:tc>
                <a:extLst>
                  <a:ext uri="{0D108BD9-81ED-4DB2-BD59-A6C34878D82A}">
                    <a16:rowId xmlns:a16="http://schemas.microsoft.com/office/drawing/2014/main" val="10005"/>
                  </a:ext>
                </a:extLst>
              </a:tr>
              <a:tr h="257175">
                <a:tc>
                  <a:txBody>
                    <a:bodyPr/>
                    <a:lstStyle/>
                    <a:p>
                      <a:r>
                        <a:rPr lang="en-US" sz="1200" dirty="0"/>
                        <a:t>T6. Yes/no</a:t>
                      </a:r>
                      <a:r>
                        <a:rPr lang="en-US" sz="1200" baseline="0" dirty="0"/>
                        <a:t> questions</a:t>
                      </a:r>
                      <a:endParaRPr lang="en-US" sz="1200" dirty="0"/>
                    </a:p>
                  </a:txBody>
                  <a:tcPr marL="64294" marR="64294" marT="38576" marB="38576"/>
                </a:tc>
                <a:tc>
                  <a:txBody>
                    <a:bodyPr/>
                    <a:lstStyle/>
                    <a:p>
                      <a:pPr algn="ctr"/>
                      <a:r>
                        <a:rPr lang="en-US" sz="1200" dirty="0">
                          <a:solidFill>
                            <a:srgbClr val="FF0000"/>
                          </a:solidFill>
                        </a:rPr>
                        <a:t>49</a:t>
                      </a:r>
                    </a:p>
                  </a:txBody>
                  <a:tcPr marL="64294" marR="64294" marT="38576" marB="38576"/>
                </a:tc>
                <a:tc>
                  <a:txBody>
                    <a:bodyPr/>
                    <a:lstStyle/>
                    <a:p>
                      <a:pPr algn="ctr"/>
                      <a:r>
                        <a:rPr lang="en-US" sz="1200" dirty="0">
                          <a:solidFill>
                            <a:srgbClr val="FF0000"/>
                          </a:solidFill>
                        </a:rPr>
                        <a:t>48</a:t>
                      </a:r>
                    </a:p>
                  </a:txBody>
                  <a:tcPr marL="64294" marR="64294" marT="38576" marB="38576"/>
                </a:tc>
                <a:tc>
                  <a:txBody>
                    <a:bodyPr/>
                    <a:lstStyle/>
                    <a:p>
                      <a:pPr algn="ctr"/>
                      <a:r>
                        <a:rPr lang="en-US" sz="1200" dirty="0">
                          <a:solidFill>
                            <a:srgbClr val="FF0000"/>
                          </a:solidFill>
                        </a:rPr>
                        <a:t>92</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06"/>
                  </a:ext>
                </a:extLst>
              </a:tr>
              <a:tr h="257175">
                <a:tc>
                  <a:txBody>
                    <a:bodyPr/>
                    <a:lstStyle/>
                    <a:p>
                      <a:r>
                        <a:rPr lang="en-US" sz="1200" dirty="0"/>
                        <a:t>T7. Counting</a:t>
                      </a:r>
                    </a:p>
                  </a:txBody>
                  <a:tcPr marL="64294" marR="64294" marT="38576" marB="38576"/>
                </a:tc>
                <a:tc>
                  <a:txBody>
                    <a:bodyPr/>
                    <a:lstStyle/>
                    <a:p>
                      <a:pPr algn="ctr"/>
                      <a:r>
                        <a:rPr lang="en-US" sz="1200" dirty="0">
                          <a:solidFill>
                            <a:srgbClr val="FF0000"/>
                          </a:solidFill>
                        </a:rPr>
                        <a:t>52</a:t>
                      </a:r>
                    </a:p>
                  </a:txBody>
                  <a:tcPr marL="64294" marR="64294" marT="38576" marB="38576"/>
                </a:tc>
                <a:tc>
                  <a:txBody>
                    <a:bodyPr/>
                    <a:lstStyle/>
                    <a:p>
                      <a:pPr algn="ctr"/>
                      <a:r>
                        <a:rPr lang="en-US" sz="1200" dirty="0">
                          <a:solidFill>
                            <a:srgbClr val="FF0000"/>
                          </a:solidFill>
                        </a:rPr>
                        <a:t>49</a:t>
                      </a:r>
                    </a:p>
                  </a:txBody>
                  <a:tcPr marL="64294" marR="64294" marT="38576" marB="38576"/>
                </a:tc>
                <a:tc>
                  <a:txBody>
                    <a:bodyPr/>
                    <a:lstStyle/>
                    <a:p>
                      <a:pPr algn="ctr"/>
                      <a:r>
                        <a:rPr lang="en-US" sz="1200" dirty="0">
                          <a:solidFill>
                            <a:srgbClr val="FF0000"/>
                          </a:solidFill>
                        </a:rPr>
                        <a:t>83</a:t>
                      </a:r>
                    </a:p>
                  </a:txBody>
                  <a:tcPr marL="64294" marR="64294" marT="38576" marB="38576"/>
                </a:tc>
                <a:tc>
                  <a:txBody>
                    <a:bodyPr/>
                    <a:lstStyle/>
                    <a:p>
                      <a:pPr algn="ctr"/>
                      <a:r>
                        <a:rPr lang="en-US" sz="1200" dirty="0">
                          <a:solidFill>
                            <a:srgbClr val="FF0000"/>
                          </a:solidFill>
                        </a:rPr>
                        <a:t>85</a:t>
                      </a:r>
                    </a:p>
                  </a:txBody>
                  <a:tcPr marL="64294" marR="64294" marT="38576" marB="38576"/>
                </a:tc>
                <a:tc>
                  <a:txBody>
                    <a:bodyPr/>
                    <a:lstStyle/>
                    <a:p>
                      <a:pPr algn="ctr"/>
                      <a:r>
                        <a:rPr lang="en-US" sz="1200" dirty="0">
                          <a:solidFill>
                            <a:srgbClr val="FF0000"/>
                          </a:solidFill>
                        </a:rPr>
                        <a:t>69</a:t>
                      </a:r>
                    </a:p>
                  </a:txBody>
                  <a:tcPr marL="64294" marR="64294" marT="38576" marB="38576"/>
                </a:tc>
                <a:extLst>
                  <a:ext uri="{0D108BD9-81ED-4DB2-BD59-A6C34878D82A}">
                    <a16:rowId xmlns:a16="http://schemas.microsoft.com/office/drawing/2014/main" val="10007"/>
                  </a:ext>
                </a:extLst>
              </a:tr>
              <a:tr h="257175">
                <a:tc>
                  <a:txBody>
                    <a:bodyPr/>
                    <a:lstStyle/>
                    <a:p>
                      <a:r>
                        <a:rPr lang="en-US" sz="1200" dirty="0"/>
                        <a:t>T8. Sets</a:t>
                      </a:r>
                    </a:p>
                  </a:txBody>
                  <a:tcPr marL="64294" marR="64294" marT="38576" marB="38576"/>
                </a:tc>
                <a:tc>
                  <a:txBody>
                    <a:bodyPr/>
                    <a:lstStyle/>
                    <a:p>
                      <a:pPr algn="ctr"/>
                      <a:r>
                        <a:rPr lang="en-US" sz="1200" dirty="0">
                          <a:solidFill>
                            <a:srgbClr val="FF0000"/>
                          </a:solidFill>
                        </a:rPr>
                        <a:t>40</a:t>
                      </a:r>
                    </a:p>
                  </a:txBody>
                  <a:tcPr marL="64294" marR="64294" marT="38576" marB="38576"/>
                </a:tc>
                <a:tc>
                  <a:txBody>
                    <a:bodyPr/>
                    <a:lstStyle/>
                    <a:p>
                      <a:pPr algn="ctr"/>
                      <a:r>
                        <a:rPr lang="en-US" sz="1200" dirty="0">
                          <a:solidFill>
                            <a:srgbClr val="FF0000"/>
                          </a:solidFill>
                        </a:rPr>
                        <a:t>45</a:t>
                      </a:r>
                    </a:p>
                  </a:txBody>
                  <a:tcPr marL="64294" marR="64294" marT="38576" marB="38576"/>
                </a:tc>
                <a:tc>
                  <a:txBody>
                    <a:bodyPr/>
                    <a:lstStyle/>
                    <a:p>
                      <a:pPr algn="ctr"/>
                      <a:r>
                        <a:rPr lang="en-US" sz="1200" dirty="0">
                          <a:solidFill>
                            <a:srgbClr val="FF0000"/>
                          </a:solidFill>
                        </a:rPr>
                        <a:t>90</a:t>
                      </a:r>
                    </a:p>
                  </a:txBody>
                  <a:tcPr marL="64294" marR="64294" marT="38576" marB="38576"/>
                </a:tc>
                <a:tc>
                  <a:txBody>
                    <a:bodyPr/>
                    <a:lstStyle/>
                    <a:p>
                      <a:pPr algn="ctr"/>
                      <a:r>
                        <a:rPr lang="en-US" sz="1200" dirty="0">
                          <a:solidFill>
                            <a:srgbClr val="FF0000"/>
                          </a:solidFill>
                        </a:rPr>
                        <a:t>91</a:t>
                      </a:r>
                    </a:p>
                  </a:txBody>
                  <a:tcPr marL="64294" marR="64294" marT="38576" marB="38576"/>
                </a:tc>
                <a:tc>
                  <a:txBody>
                    <a:bodyPr/>
                    <a:lstStyle/>
                    <a:p>
                      <a:pPr algn="ctr"/>
                      <a:r>
                        <a:rPr lang="en-US" sz="1200" dirty="0">
                          <a:solidFill>
                            <a:srgbClr val="FF0000"/>
                          </a:solidFill>
                        </a:rPr>
                        <a:t>70</a:t>
                      </a:r>
                    </a:p>
                  </a:txBody>
                  <a:tcPr marL="64294" marR="64294" marT="38576" marB="38576"/>
                </a:tc>
                <a:extLst>
                  <a:ext uri="{0D108BD9-81ED-4DB2-BD59-A6C34878D82A}">
                    <a16:rowId xmlns:a16="http://schemas.microsoft.com/office/drawing/2014/main" val="10008"/>
                  </a:ext>
                </a:extLst>
              </a:tr>
              <a:tr h="257175">
                <a:tc>
                  <a:txBody>
                    <a:bodyPr/>
                    <a:lstStyle/>
                    <a:p>
                      <a:r>
                        <a:rPr lang="en-US" sz="1200" dirty="0"/>
                        <a:t>T9. Simple</a:t>
                      </a:r>
                      <a:r>
                        <a:rPr lang="en-US" sz="1200" baseline="0" dirty="0"/>
                        <a:t> negation</a:t>
                      </a:r>
                      <a:r>
                        <a:rPr lang="en-US" sz="1200" dirty="0"/>
                        <a:t> </a:t>
                      </a:r>
                    </a:p>
                  </a:txBody>
                  <a:tcPr marL="64294" marR="64294" marT="38576" marB="38576"/>
                </a:tc>
                <a:tc>
                  <a:txBody>
                    <a:bodyPr/>
                    <a:lstStyle/>
                    <a:p>
                      <a:pPr algn="ctr"/>
                      <a:r>
                        <a:rPr lang="en-US" sz="1200" dirty="0">
                          <a:solidFill>
                            <a:srgbClr val="FF0000"/>
                          </a:solidFill>
                        </a:rPr>
                        <a:t>62</a:t>
                      </a:r>
                    </a:p>
                  </a:txBody>
                  <a:tcPr marL="64294" marR="64294" marT="38576" marB="38576"/>
                </a:tc>
                <a:tc>
                  <a:txBody>
                    <a:bodyPr/>
                    <a:lstStyle/>
                    <a:p>
                      <a:pPr algn="ctr"/>
                      <a:r>
                        <a:rPr lang="en-US" sz="1200" dirty="0">
                          <a:solidFill>
                            <a:srgbClr val="FF0000"/>
                          </a:solidFill>
                        </a:rPr>
                        <a:t>64</a:t>
                      </a:r>
                    </a:p>
                  </a:txBody>
                  <a:tcPr marL="64294" marR="64294" marT="38576" marB="38576"/>
                </a:tc>
                <a:tc>
                  <a:txBody>
                    <a:bodyPr/>
                    <a:lstStyle/>
                    <a:p>
                      <a:pPr algn="ctr"/>
                      <a:r>
                        <a:rPr lang="en-US" sz="1200" dirty="0">
                          <a:solidFill>
                            <a:srgbClr val="FF0000"/>
                          </a:solidFill>
                        </a:rPr>
                        <a:t>87</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09"/>
                  </a:ext>
                </a:extLst>
              </a:tr>
              <a:tr h="257175">
                <a:tc>
                  <a:txBody>
                    <a:bodyPr/>
                    <a:lstStyle/>
                    <a:p>
                      <a:r>
                        <a:rPr lang="en-US" sz="1200" dirty="0"/>
                        <a:t>T10. Indefinite</a:t>
                      </a:r>
                      <a:r>
                        <a:rPr lang="en-US" sz="1200" baseline="0" dirty="0"/>
                        <a:t> knowledge</a:t>
                      </a:r>
                      <a:endParaRPr lang="en-US" sz="1200" dirty="0"/>
                    </a:p>
                  </a:txBody>
                  <a:tcPr marL="64294" marR="64294" marT="38576" marB="38576"/>
                </a:tc>
                <a:tc>
                  <a:txBody>
                    <a:bodyPr/>
                    <a:lstStyle/>
                    <a:p>
                      <a:pPr algn="ctr"/>
                      <a:r>
                        <a:rPr lang="en-US" sz="1200" dirty="0">
                          <a:solidFill>
                            <a:srgbClr val="FF0000"/>
                          </a:solidFill>
                        </a:rPr>
                        <a:t>45</a:t>
                      </a:r>
                    </a:p>
                  </a:txBody>
                  <a:tcPr marL="64294" marR="64294" marT="38576" marB="38576"/>
                </a:tc>
                <a:tc>
                  <a:txBody>
                    <a:bodyPr/>
                    <a:lstStyle/>
                    <a:p>
                      <a:pPr algn="ctr"/>
                      <a:r>
                        <a:rPr lang="en-US" sz="1200" dirty="0">
                          <a:solidFill>
                            <a:srgbClr val="FF0000"/>
                          </a:solidFill>
                        </a:rPr>
                        <a:t>44</a:t>
                      </a:r>
                    </a:p>
                  </a:txBody>
                  <a:tcPr marL="64294" marR="64294" marT="38576" marB="38576"/>
                </a:tc>
                <a:tc>
                  <a:txBody>
                    <a:bodyPr/>
                    <a:lstStyle/>
                    <a:p>
                      <a:pPr algn="ctr"/>
                      <a:r>
                        <a:rPr lang="en-US" sz="1200" dirty="0">
                          <a:solidFill>
                            <a:srgbClr val="FF0000"/>
                          </a:solidFill>
                        </a:rPr>
                        <a:t>85</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0"/>
                  </a:ext>
                </a:extLst>
              </a:tr>
              <a:tr h="257175">
                <a:tc>
                  <a:txBody>
                    <a:bodyPr/>
                    <a:lstStyle/>
                    <a:p>
                      <a:r>
                        <a:rPr lang="en-US" sz="1200" dirty="0"/>
                        <a:t>T11. Basic </a:t>
                      </a:r>
                      <a:r>
                        <a:rPr lang="en-US" sz="1200" dirty="0" err="1"/>
                        <a:t>coreference</a:t>
                      </a:r>
                      <a:endParaRPr lang="en-US" sz="1200" dirty="0"/>
                    </a:p>
                  </a:txBody>
                  <a:tcPr marL="64294" marR="64294" marT="38576" marB="38576"/>
                </a:tc>
                <a:tc>
                  <a:txBody>
                    <a:bodyPr/>
                    <a:lstStyle/>
                    <a:p>
                      <a:pPr algn="ctr"/>
                      <a:r>
                        <a:rPr lang="en-US" sz="1200" dirty="0">
                          <a:solidFill>
                            <a:srgbClr val="FF0000"/>
                          </a:solidFill>
                        </a:rPr>
                        <a:t>29</a:t>
                      </a:r>
                    </a:p>
                  </a:txBody>
                  <a:tcPr marL="64294" marR="64294" marT="38576" marB="38576"/>
                </a:tc>
                <a:tc>
                  <a:txBody>
                    <a:bodyPr/>
                    <a:lstStyle/>
                    <a:p>
                      <a:pPr algn="ctr"/>
                      <a:r>
                        <a:rPr lang="en-US" sz="1200" dirty="0">
                          <a:solidFill>
                            <a:srgbClr val="FF0000"/>
                          </a:solidFill>
                        </a:rPr>
                        <a:t>72</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1"/>
                  </a:ext>
                </a:extLst>
              </a:tr>
              <a:tr h="257175">
                <a:tc>
                  <a:txBody>
                    <a:bodyPr/>
                    <a:lstStyle/>
                    <a:p>
                      <a:r>
                        <a:rPr lang="en-US" sz="1200" dirty="0"/>
                        <a:t>T12. Conjunction</a:t>
                      </a:r>
                    </a:p>
                  </a:txBody>
                  <a:tcPr marL="64294" marR="64294" marT="38576" marB="38576"/>
                </a:tc>
                <a:tc>
                  <a:txBody>
                    <a:bodyPr/>
                    <a:lstStyle/>
                    <a:p>
                      <a:pPr algn="ctr"/>
                      <a:r>
                        <a:rPr lang="en-US" sz="1200" dirty="0">
                          <a:solidFill>
                            <a:srgbClr val="FF0000"/>
                          </a:solidFill>
                        </a:rPr>
                        <a:t>9</a:t>
                      </a:r>
                    </a:p>
                  </a:txBody>
                  <a:tcPr marL="64294" marR="64294" marT="38576" marB="38576"/>
                </a:tc>
                <a:tc>
                  <a:txBody>
                    <a:bodyPr/>
                    <a:lstStyle/>
                    <a:p>
                      <a:pPr algn="ctr"/>
                      <a:r>
                        <a:rPr lang="en-US" sz="1200" dirty="0">
                          <a:solidFill>
                            <a:srgbClr val="FF0000"/>
                          </a:solidFill>
                        </a:rPr>
                        <a:t>74</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2"/>
                  </a:ext>
                </a:extLst>
              </a:tr>
              <a:tr h="257175">
                <a:tc>
                  <a:txBody>
                    <a:bodyPr/>
                    <a:lstStyle/>
                    <a:p>
                      <a:r>
                        <a:rPr lang="en-US" sz="1200" dirty="0"/>
                        <a:t>T13. Compound</a:t>
                      </a:r>
                      <a:r>
                        <a:rPr lang="en-US" sz="1200" baseline="0" dirty="0"/>
                        <a:t> </a:t>
                      </a:r>
                      <a:r>
                        <a:rPr lang="en-US" sz="1200" baseline="0" dirty="0" err="1"/>
                        <a:t>coreference</a:t>
                      </a:r>
                      <a:endParaRPr lang="en-US" sz="1200" dirty="0"/>
                    </a:p>
                  </a:txBody>
                  <a:tcPr marL="64294" marR="64294" marT="38576" marB="38576"/>
                </a:tc>
                <a:tc>
                  <a:txBody>
                    <a:bodyPr/>
                    <a:lstStyle/>
                    <a:p>
                      <a:pPr algn="ctr"/>
                      <a:r>
                        <a:rPr lang="en-US" sz="1200" dirty="0">
                          <a:solidFill>
                            <a:srgbClr val="FF0000"/>
                          </a:solidFill>
                        </a:rPr>
                        <a:t>26</a:t>
                      </a:r>
                    </a:p>
                  </a:txBody>
                  <a:tcPr marL="64294" marR="64294" marT="38576" marB="38576"/>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3"/>
                  </a:ext>
                </a:extLst>
              </a:tr>
              <a:tr h="257175">
                <a:tc>
                  <a:txBody>
                    <a:bodyPr/>
                    <a:lstStyle/>
                    <a:p>
                      <a:r>
                        <a:rPr lang="en-US" sz="1200" dirty="0"/>
                        <a:t>T14. Time reasoning</a:t>
                      </a:r>
                    </a:p>
                  </a:txBody>
                  <a:tcPr marL="64294" marR="64294" marT="38576" marB="38576"/>
                </a:tc>
                <a:tc>
                  <a:txBody>
                    <a:bodyPr/>
                    <a:lstStyle/>
                    <a:p>
                      <a:pPr algn="ctr"/>
                      <a:r>
                        <a:rPr lang="en-US" sz="1200" dirty="0">
                          <a:solidFill>
                            <a:srgbClr val="FF0000"/>
                          </a:solidFill>
                        </a:rPr>
                        <a:t>19</a:t>
                      </a:r>
                    </a:p>
                  </a:txBody>
                  <a:tcPr marL="64294" marR="64294" marT="38576" marB="38576"/>
                </a:tc>
                <a:tc>
                  <a:txBody>
                    <a:bodyPr/>
                    <a:lstStyle/>
                    <a:p>
                      <a:pPr algn="ctr"/>
                      <a:r>
                        <a:rPr lang="en-US" sz="1200" dirty="0">
                          <a:solidFill>
                            <a:srgbClr val="FF0000"/>
                          </a:solidFill>
                        </a:rPr>
                        <a:t>27</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4"/>
                  </a:ext>
                </a:extLst>
              </a:tr>
              <a:tr h="257175">
                <a:tc>
                  <a:txBody>
                    <a:bodyPr/>
                    <a:lstStyle/>
                    <a:p>
                      <a:r>
                        <a:rPr lang="en-US" sz="1200" dirty="0"/>
                        <a:t>T15. Basic</a:t>
                      </a:r>
                      <a:r>
                        <a:rPr lang="en-US" sz="1200" baseline="0" dirty="0"/>
                        <a:t> deduction</a:t>
                      </a:r>
                      <a:endParaRPr lang="en-US" sz="1200" dirty="0"/>
                    </a:p>
                  </a:txBody>
                  <a:tcPr marL="64294" marR="64294" marT="38576" marB="38576"/>
                </a:tc>
                <a:tc>
                  <a:txBody>
                    <a:bodyPr/>
                    <a:lstStyle/>
                    <a:p>
                      <a:pPr algn="ctr"/>
                      <a:r>
                        <a:rPr lang="en-US" sz="1200" dirty="0">
                          <a:solidFill>
                            <a:srgbClr val="FF0000"/>
                          </a:solidFill>
                        </a:rPr>
                        <a:t>20</a:t>
                      </a:r>
                    </a:p>
                  </a:txBody>
                  <a:tcPr marL="64294" marR="64294" marT="38576" marB="38576"/>
                </a:tc>
                <a:tc>
                  <a:txBody>
                    <a:bodyPr/>
                    <a:lstStyle/>
                    <a:p>
                      <a:pPr algn="ctr"/>
                      <a:r>
                        <a:rPr lang="en-US" sz="1200" dirty="0">
                          <a:solidFill>
                            <a:srgbClr val="FF0000"/>
                          </a:solidFill>
                        </a:rPr>
                        <a:t>21</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15"/>
                  </a:ext>
                </a:extLst>
              </a:tr>
              <a:tr h="257175">
                <a:tc>
                  <a:txBody>
                    <a:bodyPr/>
                    <a:lstStyle/>
                    <a:p>
                      <a:r>
                        <a:rPr lang="en-US" sz="1200" dirty="0"/>
                        <a:t>T16. Basic</a:t>
                      </a:r>
                      <a:r>
                        <a:rPr lang="en-US" sz="1200" baseline="0" dirty="0"/>
                        <a:t> induction</a:t>
                      </a:r>
                      <a:r>
                        <a:rPr lang="en-US" sz="1200" dirty="0"/>
                        <a:t> </a:t>
                      </a:r>
                    </a:p>
                  </a:txBody>
                  <a:tcPr marL="64294" marR="64294" marT="38576" marB="38576"/>
                </a:tc>
                <a:tc>
                  <a:txBody>
                    <a:bodyPr/>
                    <a:lstStyle/>
                    <a:p>
                      <a:pPr algn="ctr"/>
                      <a:r>
                        <a:rPr lang="en-US" sz="1200" dirty="0">
                          <a:solidFill>
                            <a:srgbClr val="FF0000"/>
                          </a:solidFill>
                        </a:rPr>
                        <a:t>43</a:t>
                      </a:r>
                    </a:p>
                  </a:txBody>
                  <a:tcPr marL="64294" marR="64294" marT="38576" marB="38576"/>
                </a:tc>
                <a:tc>
                  <a:txBody>
                    <a:bodyPr/>
                    <a:lstStyle/>
                    <a:p>
                      <a:pPr algn="ctr"/>
                      <a:r>
                        <a:rPr lang="en-US" sz="1200" dirty="0">
                          <a:solidFill>
                            <a:srgbClr val="FF0000"/>
                          </a:solidFill>
                        </a:rPr>
                        <a:t>23</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algn="ctr"/>
                      <a:r>
                        <a:rPr lang="en-US" sz="1200" dirty="0">
                          <a:solidFill>
                            <a:srgbClr val="FF0000"/>
                          </a:solidFill>
                        </a:rPr>
                        <a:t>24</a:t>
                      </a:r>
                    </a:p>
                  </a:txBody>
                  <a:tcPr marL="64294" marR="64294" marT="38576" marB="38576">
                    <a:solidFill>
                      <a:schemeClr val="bg1">
                        <a:lumMod val="95000"/>
                      </a:schemeClr>
                    </a:solidFill>
                  </a:tcPr>
                </a:tc>
                <a:extLst>
                  <a:ext uri="{0D108BD9-81ED-4DB2-BD59-A6C34878D82A}">
                    <a16:rowId xmlns:a16="http://schemas.microsoft.com/office/drawing/2014/main" val="10016"/>
                  </a:ext>
                </a:extLst>
              </a:tr>
              <a:tr h="257175">
                <a:tc>
                  <a:txBody>
                    <a:bodyPr/>
                    <a:lstStyle/>
                    <a:p>
                      <a:r>
                        <a:rPr lang="en-US" sz="1200" dirty="0"/>
                        <a:t>T17. Positional reasoning</a:t>
                      </a:r>
                    </a:p>
                  </a:txBody>
                  <a:tcPr marL="64294" marR="64294" marT="38576" marB="38576"/>
                </a:tc>
                <a:tc>
                  <a:txBody>
                    <a:bodyPr/>
                    <a:lstStyle/>
                    <a:p>
                      <a:pPr algn="ctr"/>
                      <a:r>
                        <a:rPr lang="en-US" sz="1200" dirty="0">
                          <a:solidFill>
                            <a:srgbClr val="FF0000"/>
                          </a:solidFill>
                        </a:rPr>
                        <a:t>46</a:t>
                      </a:r>
                    </a:p>
                  </a:txBody>
                  <a:tcPr marL="64294" marR="64294" marT="38576" marB="38576"/>
                </a:tc>
                <a:tc>
                  <a:txBody>
                    <a:bodyPr/>
                    <a:lstStyle/>
                    <a:p>
                      <a:pPr algn="ctr"/>
                      <a:r>
                        <a:rPr lang="en-US" sz="1200" dirty="0">
                          <a:solidFill>
                            <a:srgbClr val="FF0000"/>
                          </a:solidFill>
                        </a:rPr>
                        <a:t>51</a:t>
                      </a:r>
                    </a:p>
                  </a:txBody>
                  <a:tcPr marL="64294" marR="64294" marT="38576" marB="38576"/>
                </a:tc>
                <a:tc>
                  <a:txBody>
                    <a:bodyPr/>
                    <a:lstStyle/>
                    <a:p>
                      <a:pPr algn="ctr"/>
                      <a:r>
                        <a:rPr lang="en-US" sz="1200" dirty="0">
                          <a:solidFill>
                            <a:srgbClr val="FF0000"/>
                          </a:solidFill>
                        </a:rPr>
                        <a:t>49</a:t>
                      </a:r>
                    </a:p>
                  </a:txBody>
                  <a:tcPr marL="64294" marR="64294" marT="38576" marB="38576"/>
                </a:tc>
                <a:tc>
                  <a:txBody>
                    <a:bodyPr/>
                    <a:lstStyle/>
                    <a:p>
                      <a:pPr algn="ctr"/>
                      <a:r>
                        <a:rPr lang="en-US" sz="1200" dirty="0">
                          <a:solidFill>
                            <a:srgbClr val="FF0000"/>
                          </a:solidFill>
                        </a:rPr>
                        <a:t>65</a:t>
                      </a:r>
                    </a:p>
                  </a:txBody>
                  <a:tcPr marL="64294" marR="64294" marT="38576" marB="38576"/>
                </a:tc>
                <a:tc>
                  <a:txBody>
                    <a:bodyPr/>
                    <a:lstStyle/>
                    <a:p>
                      <a:pPr algn="ctr"/>
                      <a:r>
                        <a:rPr lang="en-US" sz="1200" dirty="0">
                          <a:solidFill>
                            <a:srgbClr val="FF0000"/>
                          </a:solidFill>
                        </a:rPr>
                        <a:t>61</a:t>
                      </a:r>
                    </a:p>
                  </a:txBody>
                  <a:tcPr marL="64294" marR="64294" marT="38576" marB="38576"/>
                </a:tc>
                <a:extLst>
                  <a:ext uri="{0D108BD9-81ED-4DB2-BD59-A6C34878D82A}">
                    <a16:rowId xmlns:a16="http://schemas.microsoft.com/office/drawing/2014/main" val="10017"/>
                  </a:ext>
                </a:extLst>
              </a:tr>
              <a:tr h="257175">
                <a:tc>
                  <a:txBody>
                    <a:bodyPr/>
                    <a:lstStyle/>
                    <a:p>
                      <a:r>
                        <a:rPr lang="en-US" sz="1200" dirty="0"/>
                        <a:t>T18. Size</a:t>
                      </a:r>
                      <a:r>
                        <a:rPr lang="en-US" sz="1200" baseline="0" dirty="0"/>
                        <a:t> reasoning</a:t>
                      </a:r>
                      <a:endParaRPr lang="en-US" sz="1200" dirty="0"/>
                    </a:p>
                  </a:txBody>
                  <a:tcPr marL="64294" marR="64294" marT="38576" marB="38576"/>
                </a:tc>
                <a:tc>
                  <a:txBody>
                    <a:bodyPr/>
                    <a:lstStyle/>
                    <a:p>
                      <a:pPr algn="ctr"/>
                      <a:r>
                        <a:rPr lang="en-US" sz="1200" dirty="0">
                          <a:solidFill>
                            <a:srgbClr val="FF0000"/>
                          </a:solidFill>
                        </a:rPr>
                        <a:t>52</a:t>
                      </a:r>
                    </a:p>
                  </a:txBody>
                  <a:tcPr marL="64294" marR="64294" marT="38576" marB="38576"/>
                </a:tc>
                <a:tc>
                  <a:txBody>
                    <a:bodyPr/>
                    <a:lstStyle/>
                    <a:p>
                      <a:pPr algn="ctr"/>
                      <a:r>
                        <a:rPr lang="en-US" sz="1200" dirty="0">
                          <a:solidFill>
                            <a:srgbClr val="FF0000"/>
                          </a:solidFill>
                        </a:rPr>
                        <a:t>52</a:t>
                      </a:r>
                    </a:p>
                  </a:txBody>
                  <a:tcPr marL="64294" marR="64294" marT="38576" marB="38576"/>
                </a:tc>
                <a:tc>
                  <a:txBody>
                    <a:bodyPr/>
                    <a:lstStyle/>
                    <a:p>
                      <a:pPr algn="ctr"/>
                      <a:r>
                        <a:rPr lang="en-US" sz="1200" dirty="0">
                          <a:solidFill>
                            <a:srgbClr val="FF0000"/>
                          </a:solidFill>
                        </a:rPr>
                        <a:t>89</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chemeClr val="accent3"/>
                          </a:solidFill>
                        </a:rPr>
                        <a:t>62</a:t>
                      </a:r>
                    </a:p>
                  </a:txBody>
                  <a:tcPr marL="64294" marR="64294" marT="38576" marB="38576">
                    <a:solidFill>
                      <a:schemeClr val="bg1">
                        <a:lumMod val="95000"/>
                      </a:schemeClr>
                    </a:solidFill>
                  </a:tcPr>
                </a:tc>
                <a:extLst>
                  <a:ext uri="{0D108BD9-81ED-4DB2-BD59-A6C34878D82A}">
                    <a16:rowId xmlns:a16="http://schemas.microsoft.com/office/drawing/2014/main" val="10018"/>
                  </a:ext>
                </a:extLst>
              </a:tr>
              <a:tr h="257175">
                <a:tc>
                  <a:txBody>
                    <a:bodyPr/>
                    <a:lstStyle/>
                    <a:p>
                      <a:r>
                        <a:rPr lang="en-US" sz="1200" dirty="0"/>
                        <a:t>T19. Path finding</a:t>
                      </a:r>
                    </a:p>
                  </a:txBody>
                  <a:tcPr marL="64294" marR="64294" marT="38576" marB="38576"/>
                </a:tc>
                <a:tc>
                  <a:txBody>
                    <a:bodyPr/>
                    <a:lstStyle/>
                    <a:p>
                      <a:pPr algn="ctr"/>
                      <a:r>
                        <a:rPr lang="en-US" sz="1200" dirty="0">
                          <a:solidFill>
                            <a:srgbClr val="FF0000"/>
                          </a:solidFill>
                        </a:rPr>
                        <a:t>0</a:t>
                      </a:r>
                    </a:p>
                  </a:txBody>
                  <a:tcPr marL="64294" marR="64294" marT="38576" marB="38576"/>
                </a:tc>
                <a:tc>
                  <a:txBody>
                    <a:bodyPr/>
                    <a:lstStyle/>
                    <a:p>
                      <a:pPr algn="ctr"/>
                      <a:r>
                        <a:rPr lang="en-US" sz="1200" dirty="0">
                          <a:solidFill>
                            <a:srgbClr val="FF0000"/>
                          </a:solidFill>
                        </a:rPr>
                        <a:t>8</a:t>
                      </a:r>
                    </a:p>
                  </a:txBody>
                  <a:tcPr marL="64294" marR="64294" marT="38576" marB="38576"/>
                </a:tc>
                <a:tc>
                  <a:txBody>
                    <a:bodyPr/>
                    <a:lstStyle/>
                    <a:p>
                      <a:pPr algn="ctr"/>
                      <a:r>
                        <a:rPr lang="en-US" sz="1200" dirty="0">
                          <a:solidFill>
                            <a:srgbClr val="FF0000"/>
                          </a:solidFill>
                        </a:rPr>
                        <a:t>7</a:t>
                      </a:r>
                    </a:p>
                  </a:txBody>
                  <a:tcPr marL="64294" marR="64294" marT="38576" marB="38576"/>
                </a:tc>
                <a:tc>
                  <a:txBody>
                    <a:bodyPr/>
                    <a:lstStyle/>
                    <a:p>
                      <a:pPr algn="ctr"/>
                      <a:r>
                        <a:rPr lang="en-US" sz="1200" dirty="0">
                          <a:solidFill>
                            <a:srgbClr val="FF0000"/>
                          </a:solidFill>
                        </a:rPr>
                        <a:t>36</a:t>
                      </a:r>
                    </a:p>
                  </a:txBody>
                  <a:tcPr marL="64294" marR="64294" marT="38576" marB="38576"/>
                </a:tc>
                <a:tc>
                  <a:txBody>
                    <a:bodyPr/>
                    <a:lstStyle/>
                    <a:p>
                      <a:pPr algn="ctr"/>
                      <a:r>
                        <a:rPr lang="en-US" sz="1200" dirty="0">
                          <a:solidFill>
                            <a:srgbClr val="FF0000"/>
                          </a:solidFill>
                        </a:rPr>
                        <a:t>49</a:t>
                      </a:r>
                    </a:p>
                  </a:txBody>
                  <a:tcPr marL="64294" marR="64294" marT="38576" marB="38576"/>
                </a:tc>
                <a:extLst>
                  <a:ext uri="{0D108BD9-81ED-4DB2-BD59-A6C34878D82A}">
                    <a16:rowId xmlns:a16="http://schemas.microsoft.com/office/drawing/2014/main" val="10019"/>
                  </a:ext>
                </a:extLst>
              </a:tr>
              <a:tr h="0">
                <a:tc>
                  <a:txBody>
                    <a:bodyPr/>
                    <a:lstStyle/>
                    <a:p>
                      <a:r>
                        <a:rPr lang="en-US" sz="1200" dirty="0"/>
                        <a:t>T20. Agent’s motivation</a:t>
                      </a:r>
                    </a:p>
                  </a:txBody>
                  <a:tcPr marL="64294" marR="64294" marT="38576" marB="38576"/>
                </a:tc>
                <a:tc>
                  <a:txBody>
                    <a:bodyPr/>
                    <a:lstStyle/>
                    <a:p>
                      <a:pPr algn="ctr"/>
                      <a:r>
                        <a:rPr lang="en-US" sz="1200" dirty="0">
                          <a:solidFill>
                            <a:srgbClr val="FF0000"/>
                          </a:solidFill>
                        </a:rPr>
                        <a:t>76</a:t>
                      </a:r>
                    </a:p>
                  </a:txBody>
                  <a:tcPr marL="64294" marR="64294" marT="38576" marB="38576"/>
                </a:tc>
                <a:tc>
                  <a:txBody>
                    <a:bodyPr/>
                    <a:lstStyle/>
                    <a:p>
                      <a:pPr algn="ctr"/>
                      <a:r>
                        <a:rPr lang="en-US" sz="1200" dirty="0">
                          <a:solidFill>
                            <a:srgbClr val="FF0000"/>
                          </a:solidFill>
                        </a:rPr>
                        <a:t>91</a:t>
                      </a:r>
                    </a:p>
                  </a:txBody>
                  <a:tcPr marL="64294" marR="64294" marT="38576" marB="38576"/>
                </a:tc>
                <a:tc>
                  <a:txBody>
                    <a:bodyPr/>
                    <a:lstStyle/>
                    <a:p>
                      <a:pPr algn="ctr"/>
                      <a:r>
                        <a:rPr lang="en-US" sz="1200" dirty="0">
                          <a:solidFill>
                            <a:srgbClr val="FFFFFF"/>
                          </a:solidFill>
                        </a:rPr>
                        <a:t>PASS</a:t>
                      </a:r>
                    </a:p>
                  </a:txBody>
                  <a:tcPr marL="64294" marR="64294" marT="38576" marB="38576">
                    <a:solidFill>
                      <a:srgbClr val="008000"/>
                    </a:solidFill>
                  </a:tcPr>
                </a:tc>
                <a:tc>
                  <a:txBody>
                    <a:bodyPr/>
                    <a:lstStyle/>
                    <a:p>
                      <a:pPr algn="ctr"/>
                      <a:r>
                        <a:rPr lang="en-US" sz="1200" dirty="0">
                          <a:solidFill>
                            <a:srgbClr val="EDEFF4"/>
                          </a:solidFill>
                        </a:rPr>
                        <a:t>PASS</a:t>
                      </a:r>
                    </a:p>
                  </a:txBody>
                  <a:tcPr marL="64294" marR="64294" marT="38576" marB="38576">
                    <a:solidFill>
                      <a:srgbClr val="008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PASS</a:t>
                      </a:r>
                    </a:p>
                  </a:txBody>
                  <a:tcPr marL="64294" marR="64294" marT="38576" marB="38576">
                    <a:solidFill>
                      <a:srgbClr val="008000"/>
                    </a:solidFill>
                  </a:tcPr>
                </a:tc>
                <a:extLst>
                  <a:ext uri="{0D108BD9-81ED-4DB2-BD59-A6C34878D82A}">
                    <a16:rowId xmlns:a16="http://schemas.microsoft.com/office/drawing/2014/main" val="10020"/>
                  </a:ext>
                </a:extLst>
              </a:tr>
            </a:tbl>
          </a:graphicData>
        </a:graphic>
      </p:graphicFrame>
      <p:sp>
        <p:nvSpPr>
          <p:cNvPr id="5" name="Rounded Rectangle 4"/>
          <p:cNvSpPr/>
          <p:nvPr/>
        </p:nvSpPr>
        <p:spPr bwMode="auto">
          <a:xfrm>
            <a:off x="3414721" y="139114"/>
            <a:ext cx="2625328" cy="321469"/>
          </a:xfrm>
          <a:prstGeom prst="roundRect">
            <a:avLst/>
          </a:prstGeom>
          <a:solidFill>
            <a:srgbClr val="3366FF"/>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69238" tIns="34619" rIns="69238" bIns="34619" numCol="1" rtlCol="0" anchor="t" anchorCtr="0" compatLnSpc="1">
            <a:prstTxWarp prst="textNoShape">
              <a:avLst/>
            </a:prstTxWarp>
          </a:bodyPr>
          <a:lstStyle/>
          <a:p>
            <a:pPr algn="ctr" defTabSz="692384" fontAlgn="base">
              <a:lnSpc>
                <a:spcPct val="90000"/>
              </a:lnSpc>
              <a:spcBef>
                <a:spcPct val="0"/>
              </a:spcBef>
              <a:spcAft>
                <a:spcPct val="0"/>
              </a:spcAft>
            </a:pPr>
            <a:r>
              <a:rPr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Weakly supervised</a:t>
            </a:r>
          </a:p>
        </p:txBody>
      </p:sp>
      <p:sp>
        <p:nvSpPr>
          <p:cNvPr id="13" name="Rounded Rectangle 12"/>
          <p:cNvSpPr/>
          <p:nvPr/>
        </p:nvSpPr>
        <p:spPr bwMode="auto">
          <a:xfrm>
            <a:off x="0" y="0"/>
            <a:ext cx="2610246" cy="407327"/>
          </a:xfrm>
          <a:prstGeom prst="roundRect">
            <a:avLst/>
          </a:prstGeom>
          <a:solidFill>
            <a:srgbClr val="FF6600"/>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69238" tIns="34619" rIns="69238" bIns="34619" numCol="1" rtlCol="0" anchor="t" anchorCtr="0" compatLnSpc="1">
            <a:prstTxWarp prst="textNoShape">
              <a:avLst/>
            </a:prstTxWarp>
          </a:bodyPr>
          <a:lstStyle/>
          <a:p>
            <a:pPr defTabSz="692384" fontAlgn="base">
              <a:lnSpc>
                <a:spcPct val="90000"/>
              </a:lnSpc>
              <a:spcBef>
                <a:spcPct val="0"/>
              </a:spcBef>
              <a:spcAft>
                <a:spcPct val="0"/>
              </a:spcAft>
            </a:pPr>
            <a:r>
              <a:rPr kumimoji="0" lang="en-US" b="0" i="0" u="none" strike="noStrike" cap="none" normalizeH="0" baseline="0" dirty="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rPr>
              <a:t>Training</a:t>
            </a:r>
            <a:r>
              <a:rPr kumimoji="0" lang="en-US" b="0" i="0" u="none" strike="noStrike" cap="none" normalizeH="0" dirty="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rPr>
              <a:t> on 1k stories</a:t>
            </a:r>
            <a:endParaRPr kumimoji="0" lang="en-US" b="0" i="0" u="none" strike="noStrike" cap="none" normalizeH="0" baseline="0" dirty="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 name="Rounded Rectangle 10"/>
          <p:cNvSpPr/>
          <p:nvPr/>
        </p:nvSpPr>
        <p:spPr bwMode="auto">
          <a:xfrm>
            <a:off x="6182435" y="156210"/>
            <a:ext cx="2197464" cy="321469"/>
          </a:xfrm>
          <a:prstGeom prst="roundRect">
            <a:avLst/>
          </a:prstGeom>
          <a:solidFill>
            <a:srgbClr val="3366FF"/>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69238" tIns="34619" rIns="69238" bIns="34619" numCol="1" rtlCol="0" anchor="t" anchorCtr="0" compatLnSpc="1">
            <a:prstTxWarp prst="textNoShape">
              <a:avLst/>
            </a:prstTxWarp>
          </a:bodyPr>
          <a:lstStyle/>
          <a:p>
            <a:pPr algn="ctr">
              <a:lnSpc>
                <a:spcPct val="90000"/>
              </a:lnSpc>
            </a:pPr>
            <a:r>
              <a:rPr lang="en-US" sz="1400" dirty="0">
                <a:latin typeface="Vista Sans OT Reg" pitchFamily="-65" charset="0"/>
                <a:ea typeface="ヒラギノ角ゴ ProN W3" pitchFamily="-65" charset="-128"/>
                <a:cs typeface="ヒラギノ角ゴ ProN W3" pitchFamily="-65" charset="-128"/>
                <a:sym typeface="Vista Sans OT Reg" pitchFamily="-65" charset="0"/>
              </a:rPr>
              <a:t>Supervised Supp. Facts</a:t>
            </a:r>
          </a:p>
        </p:txBody>
      </p:sp>
    </p:spTree>
    <p:extLst>
      <p:ext uri="{BB962C8B-B14F-4D97-AF65-F5344CB8AC3E}">
        <p14:creationId xmlns:p14="http://schemas.microsoft.com/office/powerpoint/2010/main" val="19974719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Attention during memory lookups</a:t>
            </a:r>
          </a:p>
        </p:txBody>
      </p:sp>
      <p:pic>
        <p:nvPicPr>
          <p:cNvPr id="4" name="Picture 3"/>
          <p:cNvPicPr>
            <a:picLocks noChangeAspect="1"/>
          </p:cNvPicPr>
          <p:nvPr/>
        </p:nvPicPr>
        <p:blipFill>
          <a:blip r:embed="rId2"/>
          <a:stretch>
            <a:fillRect/>
          </a:stretch>
        </p:blipFill>
        <p:spPr>
          <a:xfrm>
            <a:off x="0" y="2002290"/>
            <a:ext cx="9143999" cy="2497985"/>
          </a:xfrm>
          <a:prstGeom prst="rect">
            <a:avLst/>
          </a:prstGeom>
        </p:spPr>
      </p:pic>
      <p:sp>
        <p:nvSpPr>
          <p:cNvPr id="8" name="TextBox 7"/>
          <p:cNvSpPr txBox="1"/>
          <p:nvPr/>
        </p:nvSpPr>
        <p:spPr>
          <a:xfrm>
            <a:off x="1715975" y="1632958"/>
            <a:ext cx="2636021" cy="369332"/>
          </a:xfrm>
          <a:prstGeom prst="rect">
            <a:avLst/>
          </a:prstGeom>
          <a:noFill/>
        </p:spPr>
        <p:txBody>
          <a:bodyPr wrap="none" rtlCol="0">
            <a:spAutoFit/>
          </a:bodyPr>
          <a:lstStyle/>
          <a:p>
            <a:r>
              <a:rPr lang="en-US" dirty="0"/>
              <a:t>Samples from toy QA tasks</a:t>
            </a:r>
          </a:p>
        </p:txBody>
      </p:sp>
      <p:graphicFrame>
        <p:nvGraphicFramePr>
          <p:cNvPr id="11" name="Table 10"/>
          <p:cNvGraphicFramePr>
            <a:graphicFrameLocks noGrp="1"/>
          </p:cNvGraphicFramePr>
          <p:nvPr/>
        </p:nvGraphicFramePr>
        <p:xfrm>
          <a:off x="5514817" y="4664024"/>
          <a:ext cx="2688831" cy="2115646"/>
        </p:xfrm>
        <a:graphic>
          <a:graphicData uri="http://schemas.openxmlformats.org/drawingml/2006/table">
            <a:tbl>
              <a:tblPr firstRow="1" bandRow="1">
                <a:tableStyleId>{5940675A-B579-460E-94D1-54222C63F5DA}</a:tableStyleId>
              </a:tblPr>
              <a:tblGrid>
                <a:gridCol w="896277">
                  <a:extLst>
                    <a:ext uri="{9D8B030D-6E8A-4147-A177-3AD203B41FA5}">
                      <a16:colId xmlns:a16="http://schemas.microsoft.com/office/drawing/2014/main" val="20000"/>
                    </a:ext>
                  </a:extLst>
                </a:gridCol>
                <a:gridCol w="821782">
                  <a:extLst>
                    <a:ext uri="{9D8B030D-6E8A-4147-A177-3AD203B41FA5}">
                      <a16:colId xmlns:a16="http://schemas.microsoft.com/office/drawing/2014/main" val="20001"/>
                    </a:ext>
                  </a:extLst>
                </a:gridCol>
                <a:gridCol w="970772">
                  <a:extLst>
                    <a:ext uri="{9D8B030D-6E8A-4147-A177-3AD203B41FA5}">
                      <a16:colId xmlns:a16="http://schemas.microsoft.com/office/drawing/2014/main" val="20002"/>
                    </a:ext>
                  </a:extLst>
                </a:gridCol>
              </a:tblGrid>
              <a:tr h="378870">
                <a:tc>
                  <a:txBody>
                    <a:bodyPr/>
                    <a:lstStyle/>
                    <a:p>
                      <a:endParaRPr lang="en-US" sz="1200" dirty="0"/>
                    </a:p>
                  </a:txBody>
                  <a:tcPr/>
                </a:tc>
                <a:tc>
                  <a:txBody>
                    <a:bodyPr/>
                    <a:lstStyle/>
                    <a:p>
                      <a:r>
                        <a:rPr lang="en-US" sz="1200" dirty="0"/>
                        <a:t>Test</a:t>
                      </a:r>
                      <a:r>
                        <a:rPr lang="en-US" sz="1200" baseline="0" dirty="0"/>
                        <a:t> </a:t>
                      </a:r>
                      <a:r>
                        <a:rPr lang="en-US" sz="1200" baseline="0" dirty="0" err="1"/>
                        <a:t>Acc</a:t>
                      </a:r>
                      <a:endParaRPr lang="en-US" sz="1200" dirty="0"/>
                    </a:p>
                  </a:txBody>
                  <a:tcPr/>
                </a:tc>
                <a:tc>
                  <a:txBody>
                    <a:bodyPr/>
                    <a:lstStyle/>
                    <a:p>
                      <a:r>
                        <a:rPr lang="en-US" sz="1200" dirty="0"/>
                        <a:t>Failed tasks</a:t>
                      </a:r>
                    </a:p>
                  </a:txBody>
                  <a:tcPr/>
                </a:tc>
                <a:extLst>
                  <a:ext uri="{0D108BD9-81ED-4DB2-BD59-A6C34878D82A}">
                    <a16:rowId xmlns:a16="http://schemas.microsoft.com/office/drawing/2014/main" val="10000"/>
                  </a:ext>
                </a:extLst>
              </a:tr>
              <a:tr h="319894">
                <a:tc>
                  <a:txBody>
                    <a:bodyPr/>
                    <a:lstStyle/>
                    <a:p>
                      <a:r>
                        <a:rPr lang="en-US" sz="1200" dirty="0" err="1"/>
                        <a:t>MemNN</a:t>
                      </a:r>
                      <a:endParaRPr lang="en-US" sz="1200" dirty="0"/>
                    </a:p>
                  </a:txBody>
                  <a:tcPr/>
                </a:tc>
                <a:tc>
                  <a:txBody>
                    <a:bodyPr/>
                    <a:lstStyle/>
                    <a:p>
                      <a:pPr algn="ctr"/>
                      <a:r>
                        <a:rPr lang="en-US" sz="1200" dirty="0"/>
                        <a:t>93.3%</a:t>
                      </a:r>
                    </a:p>
                  </a:txBody>
                  <a:tcPr/>
                </a:tc>
                <a:tc>
                  <a:txBody>
                    <a:bodyPr/>
                    <a:lstStyle/>
                    <a:p>
                      <a:pPr algn="ctr"/>
                      <a:r>
                        <a:rPr lang="en-US" sz="1200" dirty="0"/>
                        <a:t>4</a:t>
                      </a:r>
                    </a:p>
                  </a:txBody>
                  <a:tcPr/>
                </a:tc>
                <a:extLst>
                  <a:ext uri="{0D108BD9-81ED-4DB2-BD59-A6C34878D82A}">
                    <a16:rowId xmlns:a16="http://schemas.microsoft.com/office/drawing/2014/main" val="10001"/>
                  </a:ext>
                </a:extLst>
              </a:tr>
              <a:tr h="319894">
                <a:tc>
                  <a:txBody>
                    <a:bodyPr/>
                    <a:lstStyle/>
                    <a:p>
                      <a:r>
                        <a:rPr lang="en-US" sz="1200" dirty="0"/>
                        <a:t>LSTM</a:t>
                      </a:r>
                    </a:p>
                  </a:txBody>
                  <a:tcPr/>
                </a:tc>
                <a:tc>
                  <a:txBody>
                    <a:bodyPr/>
                    <a:lstStyle/>
                    <a:p>
                      <a:pPr algn="ctr"/>
                      <a:r>
                        <a:rPr lang="en-US" sz="1200" dirty="0"/>
                        <a:t>49%</a:t>
                      </a:r>
                    </a:p>
                  </a:txBody>
                  <a:tcPr/>
                </a:tc>
                <a:tc>
                  <a:txBody>
                    <a:bodyPr/>
                    <a:lstStyle/>
                    <a:p>
                      <a:pPr algn="ctr"/>
                      <a:r>
                        <a:rPr lang="en-US" sz="1200" dirty="0"/>
                        <a:t>20</a:t>
                      </a:r>
                    </a:p>
                  </a:txBody>
                  <a:tcPr/>
                </a:tc>
                <a:extLst>
                  <a:ext uri="{0D108BD9-81ED-4DB2-BD59-A6C34878D82A}">
                    <a16:rowId xmlns:a16="http://schemas.microsoft.com/office/drawing/2014/main" val="10002"/>
                  </a:ext>
                </a:extLst>
              </a:tr>
              <a:tr h="319894">
                <a:tc>
                  <a:txBody>
                    <a:bodyPr/>
                    <a:lstStyle/>
                    <a:p>
                      <a:r>
                        <a:rPr lang="en-US" sz="1200" dirty="0"/>
                        <a:t>MemN2N 1 hop</a:t>
                      </a:r>
                    </a:p>
                  </a:txBody>
                  <a:tcPr/>
                </a:tc>
                <a:tc>
                  <a:txBody>
                    <a:bodyPr/>
                    <a:lstStyle/>
                    <a:p>
                      <a:pPr algn="ctr"/>
                      <a:r>
                        <a:rPr lang="en-US" sz="1200" dirty="0"/>
                        <a:t>74.82%</a:t>
                      </a:r>
                    </a:p>
                  </a:txBody>
                  <a:tcPr/>
                </a:tc>
                <a:tc>
                  <a:txBody>
                    <a:bodyPr/>
                    <a:lstStyle/>
                    <a:p>
                      <a:pPr algn="ctr"/>
                      <a:r>
                        <a:rPr lang="en-US" sz="1200" dirty="0"/>
                        <a:t>17</a:t>
                      </a:r>
                    </a:p>
                  </a:txBody>
                  <a:tcPr/>
                </a:tc>
                <a:extLst>
                  <a:ext uri="{0D108BD9-81ED-4DB2-BD59-A6C34878D82A}">
                    <a16:rowId xmlns:a16="http://schemas.microsoft.com/office/drawing/2014/main" val="10003"/>
                  </a:ext>
                </a:extLst>
              </a:tr>
              <a:tr h="319894">
                <a:tc>
                  <a:txBody>
                    <a:bodyPr/>
                    <a:lstStyle/>
                    <a:p>
                      <a:r>
                        <a:rPr lang="en-US" sz="1200" dirty="0"/>
                        <a:t>2 hops</a:t>
                      </a:r>
                    </a:p>
                  </a:txBody>
                  <a:tcPr/>
                </a:tc>
                <a:tc>
                  <a:txBody>
                    <a:bodyPr/>
                    <a:lstStyle/>
                    <a:p>
                      <a:pPr algn="ctr"/>
                      <a:r>
                        <a:rPr lang="en-US" sz="1200" dirty="0"/>
                        <a:t>84.4%</a:t>
                      </a:r>
                    </a:p>
                  </a:txBody>
                  <a:tcPr/>
                </a:tc>
                <a:tc>
                  <a:txBody>
                    <a:bodyPr/>
                    <a:lstStyle/>
                    <a:p>
                      <a:pPr algn="ctr"/>
                      <a:r>
                        <a:rPr lang="en-US" sz="1200" dirty="0"/>
                        <a:t>11</a:t>
                      </a:r>
                    </a:p>
                  </a:txBody>
                  <a:tcPr/>
                </a:tc>
                <a:extLst>
                  <a:ext uri="{0D108BD9-81ED-4DB2-BD59-A6C34878D82A}">
                    <a16:rowId xmlns:a16="http://schemas.microsoft.com/office/drawing/2014/main" val="10004"/>
                  </a:ext>
                </a:extLst>
              </a:tr>
              <a:tr h="319894">
                <a:tc>
                  <a:txBody>
                    <a:bodyPr/>
                    <a:lstStyle/>
                    <a:p>
                      <a:r>
                        <a:rPr lang="en-US" sz="1200" dirty="0"/>
                        <a:t>3 hops</a:t>
                      </a:r>
                    </a:p>
                  </a:txBody>
                  <a:tcPr/>
                </a:tc>
                <a:tc>
                  <a:txBody>
                    <a:bodyPr/>
                    <a:lstStyle/>
                    <a:p>
                      <a:pPr algn="ctr"/>
                      <a:r>
                        <a:rPr lang="en-US" sz="1200" dirty="0"/>
                        <a:t>87.6.%</a:t>
                      </a:r>
                    </a:p>
                  </a:txBody>
                  <a:tcPr/>
                </a:tc>
                <a:tc>
                  <a:txBody>
                    <a:bodyPr/>
                    <a:lstStyle/>
                    <a:p>
                      <a:pPr algn="ctr"/>
                      <a:r>
                        <a:rPr lang="en-US" sz="1200" dirty="0"/>
                        <a:t>11</a:t>
                      </a:r>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3749194" y="5689071"/>
            <a:ext cx="1880448" cy="369332"/>
          </a:xfrm>
          <a:prstGeom prst="rect">
            <a:avLst/>
          </a:prstGeom>
          <a:noFill/>
        </p:spPr>
        <p:txBody>
          <a:bodyPr wrap="square" rtlCol="0">
            <a:spAutoFit/>
          </a:bodyPr>
          <a:lstStyle/>
          <a:p>
            <a:r>
              <a:rPr lang="en-US" dirty="0"/>
              <a:t>20 </a:t>
            </a:r>
            <a:r>
              <a:rPr lang="en-US" dirty="0" err="1"/>
              <a:t>bAbI</a:t>
            </a:r>
            <a:r>
              <a:rPr lang="en-US" dirty="0"/>
              <a:t> Tasks</a:t>
            </a:r>
          </a:p>
        </p:txBody>
      </p:sp>
    </p:spTree>
    <p:extLst>
      <p:ext uri="{BB962C8B-B14F-4D97-AF65-F5344CB8AC3E}">
        <p14:creationId xmlns:p14="http://schemas.microsoft.com/office/powerpoint/2010/main" val="20467609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MemN2N </a:t>
            </a:r>
          </a:p>
        </p:txBody>
      </p:sp>
      <p:sp>
        <p:nvSpPr>
          <p:cNvPr id="4" name="Slide Number Placeholder 3"/>
          <p:cNvSpPr>
            <a:spLocks noGrp="1"/>
          </p:cNvSpPr>
          <p:nvPr>
            <p:ph type="sldNum" sz="quarter" idx="12"/>
          </p:nvPr>
        </p:nvSpPr>
        <p:spPr/>
        <p:txBody>
          <a:bodyPr/>
          <a:lstStyle/>
          <a:p>
            <a:fld id="{6113E31D-E2AB-40D1-8B51-AFA5AFEF393A}" type="slidenum">
              <a:rPr lang="en-US" smtClean="0"/>
              <a:t>128</a:t>
            </a:fld>
            <a:endParaRPr lang="en-US" dirty="0"/>
          </a:p>
        </p:txBody>
      </p:sp>
      <mc:AlternateContent xmlns:mc="http://schemas.openxmlformats.org/markup-compatibility/2006" xmlns:a14="http://schemas.microsoft.com/office/drawing/2010/main">
        <mc:Choice Requires="a14">
          <p:sp>
            <p:nvSpPr>
              <p:cNvPr id="13" name="Footer Placeholder 4"/>
              <p:cNvSpPr>
                <a:spLocks noGrp="1"/>
              </p:cNvSpPr>
              <p:nvPr>
                <p:ph idx="1"/>
              </p:nvPr>
            </p:nvSpPr>
            <p:spPr>
              <a:xfrm>
                <a:off x="413965" y="1338143"/>
                <a:ext cx="8205249" cy="727325"/>
              </a:xfrm>
            </p:spPr>
            <p:txBody>
              <a:bodyPr anchor="ctr">
                <a:normAutofit/>
              </a:bodyPr>
              <a:lstStyle/>
              <a:p>
                <a:pPr marL="800100" lvl="1" indent="-457200">
                  <a:buFont typeface="+mj-lt"/>
                  <a:buAutoNum type="arabicPeriod"/>
                </a:pPr>
                <a:r>
                  <a:rPr lang="en-US" sz="2500" dirty="0">
                    <a:latin typeface="+mj-lt"/>
                  </a:rPr>
                  <a:t>Convert input to memories </a:t>
                </a:r>
                <a14:m>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charset="0"/>
                          </a:rPr>
                          <m:t>𝑥</m:t>
                        </m:r>
                      </m:e>
                      <m:sub>
                        <m:r>
                          <a:rPr lang="en-US" sz="2500" b="0" i="1" smtClean="0">
                            <a:latin typeface="Cambria Math" charset="0"/>
                          </a:rPr>
                          <m:t>𝑖</m:t>
                        </m:r>
                      </m:sub>
                    </m:sSub>
                    <m:r>
                      <a:rPr lang="en-US" sz="2500" b="0" i="1" smtClean="0">
                        <a:latin typeface="Cambria Math" charset="0"/>
                      </a:rPr>
                      <m:t>→</m:t>
                    </m:r>
                    <m:sSub>
                      <m:sSubPr>
                        <m:ctrlPr>
                          <a:rPr lang="en-US" sz="2500" b="0" i="1" smtClean="0">
                            <a:latin typeface="Cambria Math" panose="02040503050406030204" pitchFamily="18" charset="0"/>
                          </a:rPr>
                        </m:ctrlPr>
                      </m:sSubPr>
                      <m:e>
                        <m:r>
                          <a:rPr lang="en-US" sz="2500" b="0" i="1" smtClean="0">
                            <a:latin typeface="Cambria Math" charset="0"/>
                          </a:rPr>
                          <m:t>𝑚</m:t>
                        </m:r>
                      </m:e>
                      <m:sub>
                        <m:r>
                          <a:rPr lang="en-US" sz="2500" b="0" i="1" smtClean="0">
                            <a:latin typeface="Cambria Math" charset="0"/>
                          </a:rPr>
                          <m:t>𝑖</m:t>
                        </m:r>
                      </m:sub>
                    </m:sSub>
                  </m:oMath>
                </a14:m>
                <a:endParaRPr lang="en-US" sz="2500" dirty="0">
                  <a:latin typeface="+mj-lt"/>
                </a:endParaRPr>
              </a:p>
            </p:txBody>
          </p:sp>
        </mc:Choice>
        <mc:Fallback xmlns="">
          <p:sp>
            <p:nvSpPr>
              <p:cNvPr id="13" name="Footer Placeholder 4"/>
              <p:cNvSpPr>
                <a:spLocks noGrp="1" noRot="1" noChangeAspect="1" noMove="1" noResize="1" noEditPoints="1" noAdjustHandles="1" noChangeArrowheads="1" noChangeShapeType="1" noTextEdit="1"/>
              </p:cNvSpPr>
              <p:nvPr>
                <p:ph idx="1"/>
              </p:nvPr>
            </p:nvSpPr>
            <p:spPr>
              <a:xfrm>
                <a:off x="413965" y="1338143"/>
                <a:ext cx="8205249" cy="727325"/>
              </a:xfrm>
              <a:blipFill rotWithShape="0">
                <a:blip r:embed="rId3"/>
                <a:stretch>
                  <a:fillRect b="-1681"/>
                </a:stretch>
              </a:blipFill>
            </p:spPr>
            <p:txBody>
              <a:bodyPr/>
              <a:lstStyle/>
              <a:p>
                <a:r>
                  <a:rPr lang="en-US">
                    <a:noFill/>
                  </a:rPr>
                  <a:t> </a:t>
                </a:r>
              </a:p>
            </p:txBody>
          </p:sp>
        </mc:Fallback>
      </mc:AlternateContent>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pic>
        <p:nvPicPr>
          <p:cNvPr id="3" name="Picture 2"/>
          <p:cNvPicPr>
            <a:picLocks noChangeAspect="1"/>
          </p:cNvPicPr>
          <p:nvPr/>
        </p:nvPicPr>
        <p:blipFill>
          <a:blip r:embed="rId4"/>
          <a:stretch>
            <a:fillRect/>
          </a:stretch>
        </p:blipFill>
        <p:spPr>
          <a:xfrm>
            <a:off x="3873595" y="2248030"/>
            <a:ext cx="1311590" cy="294439"/>
          </a:xfrm>
          <a:prstGeom prst="rect">
            <a:avLst/>
          </a:prstGeom>
        </p:spPr>
      </p:pic>
      <p:sp>
        <p:nvSpPr>
          <p:cNvPr id="7" name="TextBox 6"/>
          <p:cNvSpPr txBox="1"/>
          <p:nvPr/>
        </p:nvSpPr>
        <p:spPr>
          <a:xfrm>
            <a:off x="6186639" y="2248030"/>
            <a:ext cx="1451811" cy="369332"/>
          </a:xfrm>
          <a:prstGeom prst="rect">
            <a:avLst/>
          </a:prstGeom>
          <a:noFill/>
          <a:ln>
            <a:solidFill>
              <a:schemeClr val="tx1"/>
            </a:solidFill>
            <a:prstDash val="dash"/>
          </a:ln>
        </p:spPr>
        <p:txBody>
          <a:bodyPr wrap="square" rtlCol="0">
            <a:spAutoFit/>
          </a:bodyPr>
          <a:lstStyle/>
          <a:p>
            <a:r>
              <a:rPr lang="en-US" dirty="0">
                <a:latin typeface="+mj-lt"/>
              </a:rPr>
              <a:t>BOW input</a:t>
            </a:r>
          </a:p>
        </p:txBody>
      </p:sp>
      <p:cxnSp>
        <p:nvCxnSpPr>
          <p:cNvPr id="8" name="Straight Arrow Connector 7"/>
          <p:cNvCxnSpPr>
            <a:stCxn id="7" idx="1"/>
          </p:cNvCxnSpPr>
          <p:nvPr/>
        </p:nvCxnSpPr>
        <p:spPr>
          <a:xfrm flipH="1">
            <a:off x="5325035" y="2432696"/>
            <a:ext cx="861604" cy="1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880" y="2864875"/>
            <a:ext cx="1922834" cy="646331"/>
          </a:xfrm>
          <a:prstGeom prst="rect">
            <a:avLst/>
          </a:prstGeom>
          <a:noFill/>
          <a:ln>
            <a:solidFill>
              <a:schemeClr val="tx1"/>
            </a:solidFill>
            <a:prstDash val="dash"/>
          </a:ln>
        </p:spPr>
        <p:txBody>
          <a:bodyPr wrap="square" rtlCol="0">
            <a:spAutoFit/>
          </a:bodyPr>
          <a:lstStyle/>
          <a:p>
            <a:r>
              <a:rPr lang="en-US" dirty="0">
                <a:latin typeface="+mj-lt"/>
              </a:rPr>
              <a:t>Word-Embedding Matrix</a:t>
            </a:r>
          </a:p>
        </p:txBody>
      </p:sp>
      <p:cxnSp>
        <p:nvCxnSpPr>
          <p:cNvPr id="12" name="Straight Arrow Connector 11"/>
          <p:cNvCxnSpPr>
            <a:stCxn id="11" idx="0"/>
          </p:cNvCxnSpPr>
          <p:nvPr/>
        </p:nvCxnSpPr>
        <p:spPr>
          <a:xfrm flipH="1" flipV="1">
            <a:off x="4854915" y="2600683"/>
            <a:ext cx="300382" cy="264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65078" y="2610150"/>
            <a:ext cx="1451811" cy="646331"/>
          </a:xfrm>
          <a:prstGeom prst="rect">
            <a:avLst/>
          </a:prstGeom>
          <a:noFill/>
          <a:ln>
            <a:solidFill>
              <a:schemeClr val="tx1"/>
            </a:solidFill>
            <a:prstDash val="dash"/>
          </a:ln>
        </p:spPr>
        <p:txBody>
          <a:bodyPr wrap="square" rtlCol="0">
            <a:spAutoFit/>
          </a:bodyPr>
          <a:lstStyle/>
          <a:p>
            <a:r>
              <a:rPr lang="en-US" dirty="0">
                <a:latin typeface="+mj-lt"/>
              </a:rPr>
              <a:t>Sum of word-embeddings</a:t>
            </a:r>
          </a:p>
        </p:txBody>
      </p:sp>
      <p:cxnSp>
        <p:nvCxnSpPr>
          <p:cNvPr id="16" name="Straight Arrow Connector 15"/>
          <p:cNvCxnSpPr>
            <a:stCxn id="15" idx="3"/>
          </p:cNvCxnSpPr>
          <p:nvPr/>
        </p:nvCxnSpPr>
        <p:spPr>
          <a:xfrm flipV="1">
            <a:off x="2716889" y="2434362"/>
            <a:ext cx="1016856" cy="498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Footer Placeholder 4"/>
              <p:cNvSpPr txBox="1">
                <a:spLocks/>
              </p:cNvSpPr>
              <p:nvPr/>
            </p:nvSpPr>
            <p:spPr>
              <a:xfrm>
                <a:off x="310101" y="3767553"/>
                <a:ext cx="8205249" cy="727325"/>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800100" lvl="1" indent="-457200">
                  <a:buFont typeface="+mj-lt"/>
                  <a:buAutoNum type="arabicPeriod" startAt="2"/>
                </a:pPr>
                <a:r>
                  <a:rPr lang="en-US" sz="2500" dirty="0">
                    <a:latin typeface="+mj-lt"/>
                  </a:rPr>
                  <a:t>Transform query </a:t>
                </a:r>
                <a14:m>
                  <m:oMath xmlns:m="http://schemas.openxmlformats.org/officeDocument/2006/math">
                    <m:r>
                      <a:rPr lang="en-US" sz="2500" b="0" i="1" smtClean="0">
                        <a:latin typeface="Cambria Math" charset="0"/>
                      </a:rPr>
                      <m:t>𝑞</m:t>
                    </m:r>
                  </m:oMath>
                </a14:m>
                <a:r>
                  <a:rPr lang="en-US" sz="2500" dirty="0">
                    <a:latin typeface="+mj-lt"/>
                  </a:rPr>
                  <a:t> into same representation space</a:t>
                </a:r>
              </a:p>
            </p:txBody>
          </p:sp>
        </mc:Choice>
        <mc:Fallback xmlns="">
          <p:sp>
            <p:nvSpPr>
              <p:cNvPr id="20" name="Footer Placeholder 4"/>
              <p:cNvSpPr txBox="1">
                <a:spLocks noRot="1" noChangeAspect="1" noMove="1" noResize="1" noEditPoints="1" noAdjustHandles="1" noChangeArrowheads="1" noChangeShapeType="1" noTextEdit="1"/>
              </p:cNvSpPr>
              <p:nvPr/>
            </p:nvSpPr>
            <p:spPr>
              <a:xfrm>
                <a:off x="310101" y="3767553"/>
                <a:ext cx="8205249" cy="727325"/>
              </a:xfrm>
              <a:prstGeom prst="rect">
                <a:avLst/>
              </a:prstGeom>
              <a:blipFill rotWithShape="0">
                <a:blip r:embed="rId5"/>
                <a:stretch>
                  <a:fillRect b="-1681"/>
                </a:stretch>
              </a:blipFill>
            </p:spPr>
            <p:txBody>
              <a:bodyPr/>
              <a:lstStyle/>
              <a:p>
                <a:r>
                  <a:rPr lang="en-US">
                    <a:noFill/>
                  </a:rPr>
                  <a:t> </a:t>
                </a:r>
              </a:p>
            </p:txBody>
          </p:sp>
        </mc:Fallback>
      </mc:AlternateContent>
      <p:pic>
        <p:nvPicPr>
          <p:cNvPr id="22" name="Picture 21"/>
          <p:cNvPicPr>
            <a:picLocks noChangeAspect="1"/>
          </p:cNvPicPr>
          <p:nvPr/>
        </p:nvPicPr>
        <p:blipFill>
          <a:blip r:embed="rId6"/>
          <a:stretch>
            <a:fillRect/>
          </a:stretch>
        </p:blipFill>
        <p:spPr>
          <a:xfrm>
            <a:off x="4065637" y="4544022"/>
            <a:ext cx="1089660" cy="315428"/>
          </a:xfrm>
          <a:prstGeom prst="rect">
            <a:avLst/>
          </a:prstGeom>
        </p:spPr>
      </p:pic>
      <mc:AlternateContent xmlns:mc="http://schemas.openxmlformats.org/markup-compatibility/2006" xmlns:a14="http://schemas.microsoft.com/office/drawing/2010/main">
        <mc:Choice Requires="a14">
          <p:sp>
            <p:nvSpPr>
              <p:cNvPr id="24" name="Footer Placeholder 4"/>
              <p:cNvSpPr txBox="1">
                <a:spLocks/>
              </p:cNvSpPr>
              <p:nvPr/>
            </p:nvSpPr>
            <p:spPr>
              <a:xfrm>
                <a:off x="310101" y="5117954"/>
                <a:ext cx="8205249" cy="727325"/>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800100" lvl="1" indent="-457200">
                  <a:buFont typeface="+mj-lt"/>
                  <a:buAutoNum type="arabicPeriod" startAt="3"/>
                </a:pPr>
                <a:r>
                  <a:rPr lang="en-US" sz="2500" dirty="0">
                    <a:latin typeface="+mj-lt"/>
                  </a:rPr>
                  <a:t>Output Vectors </a:t>
                </a:r>
                <a14:m>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charset="0"/>
                          </a:rPr>
                          <m:t>𝑥</m:t>
                        </m:r>
                      </m:e>
                      <m:sub>
                        <m:r>
                          <a:rPr lang="en-US" sz="2500" b="0" i="1" smtClean="0">
                            <a:latin typeface="Cambria Math" charset="0"/>
                          </a:rPr>
                          <m:t>𝑖</m:t>
                        </m:r>
                      </m:sub>
                    </m:sSub>
                    <m:r>
                      <a:rPr lang="en-US" sz="2500" b="0" i="1" smtClean="0">
                        <a:latin typeface="Cambria Math" charset="0"/>
                      </a:rPr>
                      <m:t>→</m:t>
                    </m:r>
                    <m:sSub>
                      <m:sSubPr>
                        <m:ctrlPr>
                          <a:rPr lang="en-US" sz="2500" b="0" i="1" smtClean="0">
                            <a:latin typeface="Cambria Math" panose="02040503050406030204" pitchFamily="18" charset="0"/>
                          </a:rPr>
                        </m:ctrlPr>
                      </m:sSubPr>
                      <m:e>
                        <m:r>
                          <a:rPr lang="en-US" sz="2500" b="0" i="1" smtClean="0">
                            <a:latin typeface="Cambria Math" charset="0"/>
                          </a:rPr>
                          <m:t>𝑐</m:t>
                        </m:r>
                      </m:e>
                      <m:sub>
                        <m:r>
                          <a:rPr lang="en-US" sz="2500" b="0" i="1" smtClean="0">
                            <a:latin typeface="Cambria Math" charset="0"/>
                          </a:rPr>
                          <m:t>𝑖</m:t>
                        </m:r>
                      </m:sub>
                    </m:sSub>
                  </m:oMath>
                </a14:m>
                <a:endParaRPr lang="en-US" sz="2500" dirty="0">
                  <a:latin typeface="+mj-lt"/>
                </a:endParaRPr>
              </a:p>
            </p:txBody>
          </p:sp>
        </mc:Choice>
        <mc:Fallback xmlns="">
          <p:sp>
            <p:nvSpPr>
              <p:cNvPr id="24" name="Footer Placeholder 4"/>
              <p:cNvSpPr txBox="1">
                <a:spLocks noRot="1" noChangeAspect="1" noMove="1" noResize="1" noEditPoints="1" noAdjustHandles="1" noChangeArrowheads="1" noChangeShapeType="1" noTextEdit="1"/>
              </p:cNvSpPr>
              <p:nvPr/>
            </p:nvSpPr>
            <p:spPr>
              <a:xfrm>
                <a:off x="310101" y="5117954"/>
                <a:ext cx="8205249" cy="727325"/>
              </a:xfrm>
              <a:prstGeom prst="rect">
                <a:avLst/>
              </a:prstGeom>
              <a:blipFill rotWithShape="0">
                <a:blip r:embed="rId7"/>
                <a:stretch>
                  <a:fillRect b="-1681"/>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3981202" y="5892342"/>
            <a:ext cx="1096375" cy="265788"/>
          </a:xfrm>
          <a:prstGeom prst="rect">
            <a:avLst/>
          </a:prstGeom>
        </p:spPr>
      </p:pic>
    </p:spTree>
    <p:extLst>
      <p:ext uri="{BB962C8B-B14F-4D97-AF65-F5344CB8AC3E}">
        <p14:creationId xmlns:p14="http://schemas.microsoft.com/office/powerpoint/2010/main" val="58114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0" grpId="0"/>
      <p:bldP spid="24"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MemN2N</a:t>
            </a:r>
          </a:p>
        </p:txBody>
      </p:sp>
      <p:sp>
        <p:nvSpPr>
          <p:cNvPr id="4" name="Slide Number Placeholder 3"/>
          <p:cNvSpPr>
            <a:spLocks noGrp="1"/>
          </p:cNvSpPr>
          <p:nvPr>
            <p:ph type="sldNum" sz="quarter" idx="12"/>
          </p:nvPr>
        </p:nvSpPr>
        <p:spPr/>
        <p:txBody>
          <a:bodyPr/>
          <a:lstStyle/>
          <a:p>
            <a:fld id="{6113E31D-E2AB-40D1-8B51-AFA5AFEF393A}" type="slidenum">
              <a:rPr lang="en-US" smtClean="0"/>
              <a:t>129</a:t>
            </a:fld>
            <a:endParaRPr lang="en-US" dirty="0"/>
          </a:p>
        </p:txBody>
      </p:sp>
      <p:sp>
        <p:nvSpPr>
          <p:cNvPr id="13" name="Footer Placeholder 4"/>
          <p:cNvSpPr>
            <a:spLocks noGrp="1"/>
          </p:cNvSpPr>
          <p:nvPr>
            <p:ph idx="1"/>
          </p:nvPr>
        </p:nvSpPr>
        <p:spPr>
          <a:xfrm>
            <a:off x="413965" y="1338143"/>
            <a:ext cx="8205249" cy="727325"/>
          </a:xfrm>
        </p:spPr>
        <p:txBody>
          <a:bodyPr anchor="ctr">
            <a:normAutofit/>
          </a:bodyPr>
          <a:lstStyle/>
          <a:p>
            <a:pPr marL="800100" lvl="1" indent="-457200">
              <a:buFont typeface="+mj-lt"/>
              <a:buAutoNum type="arabicPeriod" startAt="3"/>
            </a:pPr>
            <a:r>
              <a:rPr lang="en-US" sz="2500" dirty="0">
                <a:latin typeface="+mj-lt"/>
              </a:rPr>
              <a:t>Scoring memories against query</a:t>
            </a:r>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sp>
        <p:nvSpPr>
          <p:cNvPr id="7" name="TextBox 6"/>
          <p:cNvSpPr txBox="1"/>
          <p:nvPr/>
        </p:nvSpPr>
        <p:spPr>
          <a:xfrm>
            <a:off x="6600995" y="2204642"/>
            <a:ext cx="1155269" cy="369332"/>
          </a:xfrm>
          <a:prstGeom prst="rect">
            <a:avLst/>
          </a:prstGeom>
          <a:noFill/>
          <a:ln>
            <a:solidFill>
              <a:schemeClr val="tx1"/>
            </a:solidFill>
            <a:prstDash val="dash"/>
          </a:ln>
        </p:spPr>
        <p:txBody>
          <a:bodyPr wrap="square" rtlCol="0">
            <a:spAutoFit/>
          </a:bodyPr>
          <a:lstStyle/>
          <a:p>
            <a:r>
              <a:rPr lang="en-US" dirty="0">
                <a:latin typeface="+mj-lt"/>
              </a:rPr>
              <a:t>Memories</a:t>
            </a:r>
          </a:p>
        </p:txBody>
      </p:sp>
      <p:cxnSp>
        <p:nvCxnSpPr>
          <p:cNvPr id="8" name="Straight Arrow Connector 7"/>
          <p:cNvCxnSpPr>
            <a:stCxn id="7" idx="1"/>
          </p:cNvCxnSpPr>
          <p:nvPr/>
        </p:nvCxnSpPr>
        <p:spPr>
          <a:xfrm flipH="1">
            <a:off x="5739391" y="2389308"/>
            <a:ext cx="861604" cy="1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21858" y="2984955"/>
            <a:ext cx="2136091" cy="369332"/>
          </a:xfrm>
          <a:prstGeom prst="rect">
            <a:avLst/>
          </a:prstGeom>
          <a:noFill/>
          <a:ln>
            <a:solidFill>
              <a:schemeClr val="tx1"/>
            </a:solidFill>
            <a:prstDash val="dash"/>
          </a:ln>
        </p:spPr>
        <p:txBody>
          <a:bodyPr wrap="square" rtlCol="0">
            <a:spAutoFit/>
          </a:bodyPr>
          <a:lstStyle/>
          <a:p>
            <a:r>
              <a:rPr lang="en-US" dirty="0">
                <a:latin typeface="+mj-lt"/>
              </a:rPr>
              <a:t>Query (transformed)</a:t>
            </a:r>
          </a:p>
        </p:txBody>
      </p:sp>
      <p:cxnSp>
        <p:nvCxnSpPr>
          <p:cNvPr id="12" name="Straight Arrow Connector 11"/>
          <p:cNvCxnSpPr>
            <a:stCxn id="11" idx="0"/>
          </p:cNvCxnSpPr>
          <p:nvPr/>
        </p:nvCxnSpPr>
        <p:spPr>
          <a:xfrm flipH="1" flipV="1">
            <a:off x="5034892" y="2529395"/>
            <a:ext cx="355012" cy="455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7732" y="2437472"/>
            <a:ext cx="1544294" cy="646331"/>
          </a:xfrm>
          <a:prstGeom prst="rect">
            <a:avLst/>
          </a:prstGeom>
          <a:noFill/>
          <a:ln>
            <a:solidFill>
              <a:schemeClr val="tx1"/>
            </a:solidFill>
            <a:prstDash val="dash"/>
          </a:ln>
        </p:spPr>
        <p:txBody>
          <a:bodyPr wrap="square" rtlCol="0">
            <a:spAutoFit/>
          </a:bodyPr>
          <a:lstStyle/>
          <a:p>
            <a:r>
              <a:rPr lang="en-US" dirty="0">
                <a:latin typeface="+mj-lt"/>
              </a:rPr>
              <a:t>Score for </a:t>
            </a:r>
          </a:p>
          <a:p>
            <a:r>
              <a:rPr lang="en-US" dirty="0">
                <a:latin typeface="+mj-lt"/>
              </a:rPr>
              <a:t>input/memory</a:t>
            </a:r>
          </a:p>
        </p:txBody>
      </p:sp>
      <p:cxnSp>
        <p:nvCxnSpPr>
          <p:cNvPr id="16" name="Straight Arrow Connector 15"/>
          <p:cNvCxnSpPr>
            <a:stCxn id="15" idx="3"/>
          </p:cNvCxnSpPr>
          <p:nvPr/>
        </p:nvCxnSpPr>
        <p:spPr>
          <a:xfrm flipV="1">
            <a:off x="2222026" y="2507700"/>
            <a:ext cx="861603" cy="252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Footer Placeholder 4"/>
          <p:cNvSpPr txBox="1">
            <a:spLocks/>
          </p:cNvSpPr>
          <p:nvPr/>
        </p:nvSpPr>
        <p:spPr>
          <a:xfrm>
            <a:off x="362030" y="4007984"/>
            <a:ext cx="8205249" cy="727325"/>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800100" lvl="1" indent="-457200">
              <a:buFont typeface="+mj-lt"/>
              <a:buAutoNum type="arabicPeriod" startAt="4"/>
            </a:pPr>
            <a:r>
              <a:rPr lang="en-US" sz="2500" dirty="0">
                <a:latin typeface="+mj-lt"/>
              </a:rPr>
              <a:t>Generate output</a:t>
            </a:r>
          </a:p>
        </p:txBody>
      </p:sp>
      <p:pic>
        <p:nvPicPr>
          <p:cNvPr id="6" name="Picture 5"/>
          <p:cNvPicPr>
            <a:picLocks noChangeAspect="1"/>
          </p:cNvPicPr>
          <p:nvPr/>
        </p:nvPicPr>
        <p:blipFill>
          <a:blip r:embed="rId3"/>
          <a:stretch>
            <a:fillRect/>
          </a:stretch>
        </p:blipFill>
        <p:spPr>
          <a:xfrm>
            <a:off x="3238881" y="2207628"/>
            <a:ext cx="2451548" cy="321766"/>
          </a:xfrm>
          <a:prstGeom prst="rect">
            <a:avLst/>
          </a:prstGeom>
        </p:spPr>
      </p:pic>
      <p:pic>
        <p:nvPicPr>
          <p:cNvPr id="26" name="Picture 25"/>
          <p:cNvPicPr>
            <a:picLocks noChangeAspect="1"/>
          </p:cNvPicPr>
          <p:nvPr/>
        </p:nvPicPr>
        <p:blipFill>
          <a:blip r:embed="rId4"/>
          <a:stretch>
            <a:fillRect/>
          </a:stretch>
        </p:blipFill>
        <p:spPr>
          <a:xfrm>
            <a:off x="3811103" y="5171047"/>
            <a:ext cx="1223789" cy="532383"/>
          </a:xfrm>
          <a:prstGeom prst="rect">
            <a:avLst/>
          </a:prstGeom>
        </p:spPr>
      </p:pic>
      <p:sp>
        <p:nvSpPr>
          <p:cNvPr id="27" name="TextBox 26"/>
          <p:cNvSpPr txBox="1"/>
          <p:nvPr/>
        </p:nvSpPr>
        <p:spPr>
          <a:xfrm>
            <a:off x="677732" y="5581390"/>
            <a:ext cx="2341770" cy="646331"/>
          </a:xfrm>
          <a:prstGeom prst="rect">
            <a:avLst/>
          </a:prstGeom>
          <a:noFill/>
          <a:ln>
            <a:solidFill>
              <a:schemeClr val="tx1"/>
            </a:solidFill>
            <a:prstDash val="dash"/>
          </a:ln>
        </p:spPr>
        <p:txBody>
          <a:bodyPr wrap="square" rtlCol="0">
            <a:spAutoFit/>
          </a:bodyPr>
          <a:lstStyle/>
          <a:p>
            <a:r>
              <a:rPr lang="en-US" dirty="0">
                <a:latin typeface="+mj-lt"/>
              </a:rPr>
              <a:t>Weighted average of all inputs (transformed)</a:t>
            </a:r>
          </a:p>
        </p:txBody>
      </p:sp>
      <p:cxnSp>
        <p:nvCxnSpPr>
          <p:cNvPr id="28" name="Straight Arrow Connector 27"/>
          <p:cNvCxnSpPr/>
          <p:nvPr/>
        </p:nvCxnSpPr>
        <p:spPr>
          <a:xfrm flipV="1">
            <a:off x="3019502" y="5437238"/>
            <a:ext cx="627340" cy="2326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4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0"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E679-E96D-A848-9818-FD814C6935A2}"/>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4331C0EC-550B-8642-96B7-EE7FBFDAD09B}"/>
              </a:ext>
            </a:extLst>
          </p:cNvPr>
          <p:cNvSpPr txBox="1"/>
          <p:nvPr/>
        </p:nvSpPr>
        <p:spPr>
          <a:xfrm>
            <a:off x="985537" y="6172200"/>
            <a:ext cx="7172926" cy="584775"/>
          </a:xfrm>
          <a:prstGeom prst="rect">
            <a:avLst/>
          </a:prstGeom>
          <a:noFill/>
        </p:spPr>
        <p:txBody>
          <a:bodyPr wrap="none" rtlCol="0">
            <a:spAutoFit/>
          </a:bodyPr>
          <a:lstStyle/>
          <a:p>
            <a:r>
              <a:rPr lang="en-US" dirty="0"/>
              <a:t>M Minsky,  </a:t>
            </a:r>
            <a:r>
              <a:rPr lang="en-US" i="1" dirty="0"/>
              <a:t>Computation: Finite and Infinite Machines</a:t>
            </a:r>
            <a:r>
              <a:rPr lang="en-US" dirty="0"/>
              <a:t>, Ch3 “Neural Networks:</a:t>
            </a:r>
          </a:p>
          <a:p>
            <a:r>
              <a:rPr lang="en-US" dirty="0"/>
              <a:t>Automata Made up of Parts,” 1967. </a:t>
            </a:r>
          </a:p>
        </p:txBody>
      </p:sp>
      <p:pic>
        <p:nvPicPr>
          <p:cNvPr id="8" name="Content Placeholder 7">
            <a:extLst>
              <a:ext uri="{FF2B5EF4-FFF2-40B4-BE49-F238E27FC236}">
                <a16:creationId xmlns:a16="http://schemas.microsoft.com/office/drawing/2014/main" id="{4CE85E1A-A6D4-B044-BE67-F7A46A02BD70}"/>
              </a:ext>
            </a:extLst>
          </p:cNvPr>
          <p:cNvPicPr>
            <a:picLocks noGrp="1" noChangeAspect="1"/>
          </p:cNvPicPr>
          <p:nvPr>
            <p:ph idx="1"/>
          </p:nvPr>
        </p:nvPicPr>
        <p:blipFill>
          <a:blip r:embed="rId2"/>
          <a:stretch>
            <a:fillRect/>
          </a:stretch>
        </p:blipFill>
        <p:spPr>
          <a:xfrm>
            <a:off x="304800" y="846138"/>
            <a:ext cx="8619042" cy="4640262"/>
          </a:xfrm>
        </p:spPr>
      </p:pic>
    </p:spTree>
    <p:extLst>
      <p:ext uri="{BB962C8B-B14F-4D97-AF65-F5344CB8AC3E}">
        <p14:creationId xmlns:p14="http://schemas.microsoft.com/office/powerpoint/2010/main" val="22083174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MemN2N</a:t>
            </a:r>
          </a:p>
        </p:txBody>
      </p:sp>
      <p:sp>
        <p:nvSpPr>
          <p:cNvPr id="4" name="Slide Number Placeholder 3"/>
          <p:cNvSpPr>
            <a:spLocks noGrp="1"/>
          </p:cNvSpPr>
          <p:nvPr>
            <p:ph type="sldNum" sz="quarter" idx="12"/>
          </p:nvPr>
        </p:nvSpPr>
        <p:spPr/>
        <p:txBody>
          <a:bodyPr/>
          <a:lstStyle/>
          <a:p>
            <a:fld id="{6113E31D-E2AB-40D1-8B51-AFA5AFEF393A}" type="slidenum">
              <a:rPr lang="en-US" smtClean="0"/>
              <a:t>130</a:t>
            </a:fld>
            <a:endParaRPr lang="en-US" dirty="0"/>
          </a:p>
        </p:txBody>
      </p:sp>
      <p:sp>
        <p:nvSpPr>
          <p:cNvPr id="13" name="Footer Placeholder 4"/>
          <p:cNvSpPr>
            <a:spLocks noGrp="1"/>
          </p:cNvSpPr>
          <p:nvPr>
            <p:ph idx="1"/>
          </p:nvPr>
        </p:nvSpPr>
        <p:spPr>
          <a:xfrm>
            <a:off x="413965" y="1338143"/>
            <a:ext cx="8205249" cy="727325"/>
          </a:xfrm>
        </p:spPr>
        <p:txBody>
          <a:bodyPr anchor="ctr">
            <a:normAutofit/>
          </a:bodyPr>
          <a:lstStyle/>
          <a:p>
            <a:pPr marL="800100" lvl="1" indent="-457200">
              <a:buFont typeface="+mj-lt"/>
              <a:buAutoNum type="arabicPeriod" startAt="5"/>
            </a:pPr>
            <a:r>
              <a:rPr lang="en-US" sz="2500" dirty="0">
                <a:latin typeface="+mj-lt"/>
              </a:rPr>
              <a:t>Generating Response</a:t>
            </a:r>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pic>
        <p:nvPicPr>
          <p:cNvPr id="3" name="Picture 2"/>
          <p:cNvPicPr>
            <a:picLocks noChangeAspect="1"/>
          </p:cNvPicPr>
          <p:nvPr/>
        </p:nvPicPr>
        <p:blipFill>
          <a:blip r:embed="rId3"/>
          <a:stretch>
            <a:fillRect/>
          </a:stretch>
        </p:blipFill>
        <p:spPr>
          <a:xfrm>
            <a:off x="2880655" y="2406841"/>
            <a:ext cx="3271867" cy="328073"/>
          </a:xfrm>
          <a:prstGeom prst="rect">
            <a:avLst/>
          </a:prstGeom>
        </p:spPr>
      </p:pic>
      <p:sp>
        <p:nvSpPr>
          <p:cNvPr id="19" name="Footer Placeholder 4"/>
          <p:cNvSpPr txBox="1">
            <a:spLocks/>
          </p:cNvSpPr>
          <p:nvPr/>
        </p:nvSpPr>
        <p:spPr>
          <a:xfrm>
            <a:off x="413965" y="3857998"/>
            <a:ext cx="8205249" cy="727325"/>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2900" lvl="1" indent="0">
              <a:buNone/>
            </a:pPr>
            <a:r>
              <a:rPr lang="en-US" sz="2500" dirty="0">
                <a:latin typeface="+mj-lt"/>
              </a:rPr>
              <a:t>Training Objective – Maximum Likelihood / Cross Entropy</a:t>
            </a:r>
          </a:p>
        </p:txBody>
      </p:sp>
      <p:sp>
        <p:nvSpPr>
          <p:cNvPr id="21" name="TextBox 20"/>
          <p:cNvSpPr txBox="1"/>
          <p:nvPr/>
        </p:nvSpPr>
        <p:spPr>
          <a:xfrm>
            <a:off x="413965" y="2729535"/>
            <a:ext cx="1796526" cy="646331"/>
          </a:xfrm>
          <a:prstGeom prst="rect">
            <a:avLst/>
          </a:prstGeom>
          <a:noFill/>
          <a:ln>
            <a:solidFill>
              <a:schemeClr val="tx1"/>
            </a:solidFill>
            <a:prstDash val="dash"/>
          </a:ln>
        </p:spPr>
        <p:txBody>
          <a:bodyPr wrap="square" rtlCol="0">
            <a:spAutoFit/>
          </a:bodyPr>
          <a:lstStyle/>
          <a:p>
            <a:r>
              <a:rPr lang="en-US" dirty="0">
                <a:latin typeface="+mj-lt"/>
              </a:rPr>
              <a:t>Distribution over response words</a:t>
            </a:r>
          </a:p>
        </p:txBody>
      </p:sp>
      <p:cxnSp>
        <p:nvCxnSpPr>
          <p:cNvPr id="22" name="Straight Arrow Connector 21"/>
          <p:cNvCxnSpPr/>
          <p:nvPr/>
        </p:nvCxnSpPr>
        <p:spPr>
          <a:xfrm flipV="1">
            <a:off x="2210491" y="2646381"/>
            <a:ext cx="457405" cy="190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80954" y="3165085"/>
            <a:ext cx="1796526" cy="369332"/>
          </a:xfrm>
          <a:prstGeom prst="rect">
            <a:avLst/>
          </a:prstGeom>
          <a:noFill/>
          <a:ln>
            <a:solidFill>
              <a:schemeClr val="tx1"/>
            </a:solidFill>
            <a:prstDash val="dash"/>
          </a:ln>
        </p:spPr>
        <p:txBody>
          <a:bodyPr wrap="square" rtlCol="0">
            <a:spAutoFit/>
          </a:bodyPr>
          <a:lstStyle/>
          <a:p>
            <a:r>
              <a:rPr lang="en-US" dirty="0">
                <a:latin typeface="+mj-lt"/>
              </a:rPr>
              <a:t>Averaged-output</a:t>
            </a:r>
          </a:p>
        </p:txBody>
      </p:sp>
      <p:cxnSp>
        <p:nvCxnSpPr>
          <p:cNvPr id="30" name="Straight Arrow Connector 29"/>
          <p:cNvCxnSpPr/>
          <p:nvPr/>
        </p:nvCxnSpPr>
        <p:spPr>
          <a:xfrm flipH="1" flipV="1">
            <a:off x="5873250" y="2729535"/>
            <a:ext cx="75729" cy="435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52683" y="3165085"/>
            <a:ext cx="849854" cy="369332"/>
          </a:xfrm>
          <a:prstGeom prst="rect">
            <a:avLst/>
          </a:prstGeom>
          <a:noFill/>
          <a:ln>
            <a:solidFill>
              <a:schemeClr val="tx1"/>
            </a:solidFill>
            <a:prstDash val="dash"/>
          </a:ln>
        </p:spPr>
        <p:txBody>
          <a:bodyPr wrap="square" rtlCol="0">
            <a:spAutoFit/>
          </a:bodyPr>
          <a:lstStyle/>
          <a:p>
            <a:r>
              <a:rPr lang="en-US" dirty="0">
                <a:latin typeface="+mj-lt"/>
              </a:rPr>
              <a:t>Query</a:t>
            </a:r>
          </a:p>
        </p:txBody>
      </p:sp>
      <p:cxnSp>
        <p:nvCxnSpPr>
          <p:cNvPr id="36" name="Straight Arrow Connector 35"/>
          <p:cNvCxnSpPr/>
          <p:nvPr/>
        </p:nvCxnSpPr>
        <p:spPr>
          <a:xfrm flipV="1">
            <a:off x="5203086" y="2729538"/>
            <a:ext cx="89676" cy="435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a:stretch>
            <a:fillRect/>
          </a:stretch>
        </p:blipFill>
        <p:spPr>
          <a:xfrm>
            <a:off x="2894234" y="4957615"/>
            <a:ext cx="3286162" cy="854077"/>
          </a:xfrm>
          <a:prstGeom prst="rect">
            <a:avLst/>
          </a:prstGeom>
        </p:spPr>
      </p:pic>
    </p:spTree>
    <p:extLst>
      <p:ext uri="{BB962C8B-B14F-4D97-AF65-F5344CB8AC3E}">
        <p14:creationId xmlns:p14="http://schemas.microsoft.com/office/powerpoint/2010/main" val="16843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9" grpId="0" animBg="1"/>
      <p:bldP spid="35"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131</a:t>
            </a:fld>
            <a:endParaRPr lang="en-US" dirty="0"/>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sp>
        <p:nvSpPr>
          <p:cNvPr id="24" name="TextBox 23"/>
          <p:cNvSpPr txBox="1"/>
          <p:nvPr/>
        </p:nvSpPr>
        <p:spPr>
          <a:xfrm>
            <a:off x="5723068" y="4475181"/>
            <a:ext cx="184731"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0622"/>
            <a:ext cx="9144000" cy="5200515"/>
          </a:xfrm>
          <a:prstGeom prst="rect">
            <a:avLst/>
          </a:prstGeom>
        </p:spPr>
      </p:pic>
      <p:sp>
        <p:nvSpPr>
          <p:cNvPr id="16" name="TextBox 15"/>
          <p:cNvSpPr txBox="1"/>
          <p:nvPr/>
        </p:nvSpPr>
        <p:spPr>
          <a:xfrm>
            <a:off x="306389" y="5273918"/>
            <a:ext cx="1135136" cy="646331"/>
          </a:xfrm>
          <a:prstGeom prst="rect">
            <a:avLst/>
          </a:prstGeom>
          <a:noFill/>
          <a:ln>
            <a:solidFill>
              <a:schemeClr val="tx1"/>
            </a:solidFill>
            <a:prstDash val="dash"/>
          </a:ln>
        </p:spPr>
        <p:txBody>
          <a:bodyPr wrap="square" rtlCol="0">
            <a:spAutoFit/>
          </a:bodyPr>
          <a:lstStyle/>
          <a:p>
            <a:r>
              <a:rPr lang="en-US" dirty="0">
                <a:latin typeface="+mj-lt"/>
              </a:rPr>
              <a:t>Generate memories</a:t>
            </a:r>
          </a:p>
        </p:txBody>
      </p:sp>
      <p:cxnSp>
        <p:nvCxnSpPr>
          <p:cNvPr id="17" name="Straight Arrow Connector 16"/>
          <p:cNvCxnSpPr/>
          <p:nvPr/>
        </p:nvCxnSpPr>
        <p:spPr>
          <a:xfrm flipV="1">
            <a:off x="1021976" y="4599754"/>
            <a:ext cx="419549" cy="674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38657" y="5767368"/>
            <a:ext cx="1135136" cy="646331"/>
          </a:xfrm>
          <a:prstGeom prst="rect">
            <a:avLst/>
          </a:prstGeom>
          <a:noFill/>
          <a:ln>
            <a:solidFill>
              <a:schemeClr val="tx1"/>
            </a:solidFill>
            <a:prstDash val="dash"/>
          </a:ln>
        </p:spPr>
        <p:txBody>
          <a:bodyPr wrap="square" rtlCol="0">
            <a:spAutoFit/>
          </a:bodyPr>
          <a:lstStyle/>
          <a:p>
            <a:r>
              <a:rPr lang="en-US" dirty="0">
                <a:latin typeface="+mj-lt"/>
              </a:rPr>
              <a:t>TransformQuery</a:t>
            </a:r>
          </a:p>
        </p:txBody>
      </p:sp>
      <p:cxnSp>
        <p:nvCxnSpPr>
          <p:cNvPr id="25" name="Straight Arrow Connector 24"/>
          <p:cNvCxnSpPr/>
          <p:nvPr/>
        </p:nvCxnSpPr>
        <p:spPr>
          <a:xfrm flipV="1">
            <a:off x="4561242" y="5486400"/>
            <a:ext cx="860612" cy="433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0591" y="1345098"/>
            <a:ext cx="1135136" cy="646331"/>
          </a:xfrm>
          <a:prstGeom prst="rect">
            <a:avLst/>
          </a:prstGeom>
          <a:noFill/>
          <a:ln>
            <a:solidFill>
              <a:schemeClr val="tx1"/>
            </a:solidFill>
            <a:prstDash val="dash"/>
          </a:ln>
        </p:spPr>
        <p:txBody>
          <a:bodyPr wrap="square" rtlCol="0">
            <a:spAutoFit/>
          </a:bodyPr>
          <a:lstStyle/>
          <a:p>
            <a:r>
              <a:rPr lang="en-US" dirty="0">
                <a:latin typeface="+mj-lt"/>
              </a:rPr>
              <a:t>Generate outputs</a:t>
            </a:r>
          </a:p>
        </p:txBody>
      </p:sp>
      <p:cxnSp>
        <p:nvCxnSpPr>
          <p:cNvPr id="27" name="Straight Arrow Connector 26"/>
          <p:cNvCxnSpPr/>
          <p:nvPr/>
        </p:nvCxnSpPr>
        <p:spPr>
          <a:xfrm>
            <a:off x="1865727" y="2029511"/>
            <a:ext cx="457925" cy="318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679518" y="323428"/>
            <a:ext cx="1135136" cy="646331"/>
          </a:xfrm>
          <a:prstGeom prst="rect">
            <a:avLst/>
          </a:prstGeom>
          <a:noFill/>
          <a:ln>
            <a:solidFill>
              <a:schemeClr val="tx1"/>
            </a:solidFill>
            <a:prstDash val="dash"/>
          </a:ln>
        </p:spPr>
        <p:txBody>
          <a:bodyPr wrap="square" rtlCol="0">
            <a:spAutoFit/>
          </a:bodyPr>
          <a:lstStyle/>
          <a:p>
            <a:r>
              <a:rPr lang="en-US" dirty="0">
                <a:latin typeface="+mj-lt"/>
              </a:rPr>
              <a:t>Score memories</a:t>
            </a:r>
          </a:p>
        </p:txBody>
      </p:sp>
      <p:cxnSp>
        <p:nvCxnSpPr>
          <p:cNvPr id="33" name="Straight Arrow Connector 32"/>
          <p:cNvCxnSpPr>
            <a:stCxn id="32" idx="2"/>
          </p:cNvCxnSpPr>
          <p:nvPr/>
        </p:nvCxnSpPr>
        <p:spPr>
          <a:xfrm>
            <a:off x="3247086" y="969759"/>
            <a:ext cx="302938" cy="2303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029866" y="174016"/>
            <a:ext cx="1135136" cy="923330"/>
          </a:xfrm>
          <a:prstGeom prst="rect">
            <a:avLst/>
          </a:prstGeom>
          <a:noFill/>
          <a:ln>
            <a:solidFill>
              <a:schemeClr val="tx1"/>
            </a:solidFill>
            <a:prstDash val="dash"/>
          </a:ln>
        </p:spPr>
        <p:txBody>
          <a:bodyPr wrap="square" rtlCol="0">
            <a:spAutoFit/>
          </a:bodyPr>
          <a:lstStyle/>
          <a:p>
            <a:r>
              <a:rPr lang="en-US" dirty="0">
                <a:latin typeface="+mj-lt"/>
              </a:rPr>
              <a:t>Make averaged output</a:t>
            </a:r>
          </a:p>
        </p:txBody>
      </p:sp>
      <p:cxnSp>
        <p:nvCxnSpPr>
          <p:cNvPr id="38" name="Straight Arrow Connector 37"/>
          <p:cNvCxnSpPr/>
          <p:nvPr/>
        </p:nvCxnSpPr>
        <p:spPr>
          <a:xfrm flipH="1">
            <a:off x="4553074" y="905408"/>
            <a:ext cx="476792" cy="594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75775" y="197425"/>
            <a:ext cx="1135136" cy="369332"/>
          </a:xfrm>
          <a:prstGeom prst="rect">
            <a:avLst/>
          </a:prstGeom>
          <a:noFill/>
          <a:ln>
            <a:solidFill>
              <a:schemeClr val="tx1"/>
            </a:solidFill>
            <a:prstDash val="dash"/>
          </a:ln>
        </p:spPr>
        <p:txBody>
          <a:bodyPr wrap="square" rtlCol="0">
            <a:spAutoFit/>
          </a:bodyPr>
          <a:lstStyle/>
          <a:p>
            <a:r>
              <a:rPr lang="en-US" dirty="0">
                <a:latin typeface="+mj-lt"/>
              </a:rPr>
              <a:t>Response</a:t>
            </a:r>
          </a:p>
        </p:txBody>
      </p:sp>
      <p:cxnSp>
        <p:nvCxnSpPr>
          <p:cNvPr id="45" name="Straight Arrow Connector 44"/>
          <p:cNvCxnSpPr>
            <a:stCxn id="44" idx="2"/>
          </p:cNvCxnSpPr>
          <p:nvPr/>
        </p:nvCxnSpPr>
        <p:spPr>
          <a:xfrm>
            <a:off x="7643343" y="566757"/>
            <a:ext cx="91405" cy="529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1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6" grpId="0" animBg="1"/>
      <p:bldP spid="32" grpId="0" animBg="1"/>
      <p:bldP spid="37" grpId="0" animBg="1"/>
      <p:bldP spid="44"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132</a:t>
            </a:fld>
            <a:endParaRPr lang="en-US" dirty="0"/>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296" y="324931"/>
            <a:ext cx="5844689" cy="6031420"/>
          </a:xfrm>
          <a:prstGeom prst="rect">
            <a:avLst/>
          </a:prstGeom>
        </p:spPr>
      </p:pic>
      <p:sp>
        <p:nvSpPr>
          <p:cNvPr id="21" name="Title 1"/>
          <p:cNvSpPr>
            <a:spLocks noGrp="1"/>
          </p:cNvSpPr>
          <p:nvPr>
            <p:ph type="title"/>
          </p:nvPr>
        </p:nvSpPr>
        <p:spPr>
          <a:xfrm>
            <a:off x="155781" y="131611"/>
            <a:ext cx="3620153" cy="871369"/>
          </a:xfrm>
        </p:spPr>
        <p:txBody>
          <a:bodyPr/>
          <a:lstStyle/>
          <a:p>
            <a:r>
              <a:rPr lang="en-US" dirty="0"/>
              <a:t>Multi-hop MemN2N</a:t>
            </a:r>
          </a:p>
        </p:txBody>
      </p:sp>
      <p:sp>
        <p:nvSpPr>
          <p:cNvPr id="22" name="TextBox 21"/>
          <p:cNvSpPr txBox="1"/>
          <p:nvPr/>
        </p:nvSpPr>
        <p:spPr>
          <a:xfrm>
            <a:off x="7175351" y="3551293"/>
            <a:ext cx="1731981" cy="369332"/>
          </a:xfrm>
          <a:prstGeom prst="rect">
            <a:avLst/>
          </a:prstGeom>
          <a:noFill/>
          <a:ln>
            <a:solidFill>
              <a:schemeClr val="tx1"/>
            </a:solidFill>
            <a:prstDash val="dash"/>
          </a:ln>
        </p:spPr>
        <p:txBody>
          <a:bodyPr wrap="square" rtlCol="0">
            <a:spAutoFit/>
          </a:bodyPr>
          <a:lstStyle/>
          <a:p>
            <a:endParaRPr lang="en-US" dirty="0">
              <a:latin typeface="+mj-lt"/>
            </a:endParaRPr>
          </a:p>
        </p:txBody>
      </p:sp>
      <p:cxnSp>
        <p:nvCxnSpPr>
          <p:cNvPr id="23" name="Straight Arrow Connector 22"/>
          <p:cNvCxnSpPr/>
          <p:nvPr/>
        </p:nvCxnSpPr>
        <p:spPr>
          <a:xfrm flipH="1" flipV="1">
            <a:off x="7067774" y="3184264"/>
            <a:ext cx="763793" cy="367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7272169" y="3627096"/>
            <a:ext cx="1545977" cy="235827"/>
          </a:xfrm>
          <a:prstGeom prst="rect">
            <a:avLst/>
          </a:prstGeom>
        </p:spPr>
      </p:pic>
      <p:cxnSp>
        <p:nvCxnSpPr>
          <p:cNvPr id="29" name="Straight Arrow Connector 28"/>
          <p:cNvCxnSpPr>
            <a:stCxn id="34" idx="3"/>
          </p:cNvCxnSpPr>
          <p:nvPr/>
        </p:nvCxnSpPr>
        <p:spPr>
          <a:xfrm flipV="1">
            <a:off x="3001381" y="4087906"/>
            <a:ext cx="2108501" cy="712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193110" y="4615654"/>
            <a:ext cx="808271" cy="369332"/>
          </a:xfrm>
          <a:prstGeom prst="rect">
            <a:avLst/>
          </a:prstGeom>
          <a:noFill/>
          <a:ln>
            <a:solidFill>
              <a:schemeClr val="tx1"/>
            </a:solidFill>
            <a:prstDash val="dash"/>
          </a:ln>
        </p:spPr>
        <p:txBody>
          <a:bodyPr wrap="square" rtlCol="0">
            <a:spAutoFit/>
          </a:bodyPr>
          <a:lstStyle/>
          <a:p>
            <a:r>
              <a:rPr lang="en-US" dirty="0">
                <a:latin typeface="+mj-lt"/>
              </a:rPr>
              <a:t>Hop 1</a:t>
            </a:r>
          </a:p>
        </p:txBody>
      </p:sp>
      <p:cxnSp>
        <p:nvCxnSpPr>
          <p:cNvPr id="35" name="Straight Arrow Connector 34"/>
          <p:cNvCxnSpPr/>
          <p:nvPr/>
        </p:nvCxnSpPr>
        <p:spPr>
          <a:xfrm>
            <a:off x="3001382" y="2241383"/>
            <a:ext cx="1979409" cy="2646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193111" y="1981248"/>
            <a:ext cx="808271" cy="369332"/>
          </a:xfrm>
          <a:prstGeom prst="rect">
            <a:avLst/>
          </a:prstGeom>
          <a:noFill/>
          <a:ln>
            <a:solidFill>
              <a:schemeClr val="tx1"/>
            </a:solidFill>
            <a:prstDash val="dash"/>
          </a:ln>
        </p:spPr>
        <p:txBody>
          <a:bodyPr wrap="square" rtlCol="0">
            <a:spAutoFit/>
          </a:bodyPr>
          <a:lstStyle/>
          <a:p>
            <a:r>
              <a:rPr lang="en-US" dirty="0">
                <a:latin typeface="+mj-lt"/>
              </a:rPr>
              <a:t>Hop 2</a:t>
            </a:r>
          </a:p>
        </p:txBody>
      </p:sp>
      <p:cxnSp>
        <p:nvCxnSpPr>
          <p:cNvPr id="43" name="Straight Arrow Connector 42"/>
          <p:cNvCxnSpPr/>
          <p:nvPr/>
        </p:nvCxnSpPr>
        <p:spPr>
          <a:xfrm flipV="1">
            <a:off x="3001381" y="1071975"/>
            <a:ext cx="2205320" cy="79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93111" y="1063518"/>
            <a:ext cx="808271" cy="369332"/>
          </a:xfrm>
          <a:prstGeom prst="rect">
            <a:avLst/>
          </a:prstGeom>
          <a:noFill/>
          <a:ln>
            <a:solidFill>
              <a:schemeClr val="tx1"/>
            </a:solidFill>
            <a:prstDash val="dash"/>
          </a:ln>
        </p:spPr>
        <p:txBody>
          <a:bodyPr wrap="square" rtlCol="0">
            <a:spAutoFit/>
          </a:bodyPr>
          <a:lstStyle/>
          <a:p>
            <a:r>
              <a:rPr lang="en-US" dirty="0">
                <a:latin typeface="+mj-lt"/>
              </a:rPr>
              <a:t>Hop 3</a:t>
            </a:r>
          </a:p>
        </p:txBody>
      </p:sp>
      <p:cxnSp>
        <p:nvCxnSpPr>
          <p:cNvPr id="48" name="Straight Arrow Connector 47"/>
          <p:cNvCxnSpPr>
            <a:stCxn id="49" idx="3"/>
          </p:cNvCxnSpPr>
          <p:nvPr/>
        </p:nvCxnSpPr>
        <p:spPr>
          <a:xfrm>
            <a:off x="1728692" y="3850799"/>
            <a:ext cx="2375349" cy="685647"/>
          </a:xfrm>
          <a:prstGeom prst="straightConnector1">
            <a:avLst/>
          </a:prstGeom>
          <a:ln w="1778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55781" y="3250634"/>
            <a:ext cx="1572911" cy="1200329"/>
          </a:xfrm>
          <a:prstGeom prst="rect">
            <a:avLst/>
          </a:prstGeom>
          <a:noFill/>
          <a:ln>
            <a:solidFill>
              <a:schemeClr val="tx1"/>
            </a:solidFill>
            <a:prstDash val="dash"/>
          </a:ln>
        </p:spPr>
        <p:txBody>
          <a:bodyPr wrap="square" rtlCol="0">
            <a:spAutoFit/>
          </a:bodyPr>
          <a:lstStyle/>
          <a:p>
            <a:r>
              <a:rPr lang="en-US" dirty="0">
                <a:latin typeface="+mj-lt"/>
              </a:rPr>
              <a:t>Different Memories and Outputs for each Hop</a:t>
            </a:r>
          </a:p>
        </p:txBody>
      </p:sp>
      <p:cxnSp>
        <p:nvCxnSpPr>
          <p:cNvPr id="51" name="Straight Arrow Connector 50"/>
          <p:cNvCxnSpPr>
            <a:stCxn id="49" idx="3"/>
          </p:cNvCxnSpPr>
          <p:nvPr/>
        </p:nvCxnSpPr>
        <p:spPr>
          <a:xfrm flipV="1">
            <a:off x="1728692" y="3184267"/>
            <a:ext cx="2723329" cy="666532"/>
          </a:xfrm>
          <a:prstGeom prst="straightConnector1">
            <a:avLst/>
          </a:prstGeom>
          <a:ln w="1778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9" idx="3"/>
          </p:cNvCxnSpPr>
          <p:nvPr/>
        </p:nvCxnSpPr>
        <p:spPr>
          <a:xfrm flipV="1">
            <a:off x="1728692" y="1825825"/>
            <a:ext cx="2482926" cy="2024974"/>
          </a:xfrm>
          <a:prstGeom prst="straightConnector1">
            <a:avLst/>
          </a:prstGeom>
          <a:ln w="1778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6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6" grpId="0" animBg="1"/>
      <p:bldP spid="46" grpId="0" animBg="1"/>
      <p:bldP spid="49"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Experiments</a:t>
            </a:r>
          </a:p>
        </p:txBody>
      </p:sp>
      <p:sp>
        <p:nvSpPr>
          <p:cNvPr id="4" name="Slide Number Placeholder 3"/>
          <p:cNvSpPr>
            <a:spLocks noGrp="1"/>
          </p:cNvSpPr>
          <p:nvPr>
            <p:ph type="sldNum" sz="quarter" idx="12"/>
          </p:nvPr>
        </p:nvSpPr>
        <p:spPr/>
        <p:txBody>
          <a:bodyPr/>
          <a:lstStyle/>
          <a:p>
            <a:fld id="{6113E31D-E2AB-40D1-8B51-AFA5AFEF393A}" type="slidenum">
              <a:rPr lang="en-US" smtClean="0"/>
              <a:t>133</a:t>
            </a:fld>
            <a:endParaRPr lang="en-US" dirty="0"/>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sp>
        <p:nvSpPr>
          <p:cNvPr id="11" name="Footer Placeholder 4"/>
          <p:cNvSpPr txBox="1">
            <a:spLocks/>
          </p:cNvSpPr>
          <p:nvPr/>
        </p:nvSpPr>
        <p:spPr>
          <a:xfrm>
            <a:off x="413965" y="1356110"/>
            <a:ext cx="8205249" cy="4875027"/>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800" dirty="0">
                <a:latin typeface="+mj-lt"/>
              </a:rPr>
              <a:t>Simulated World QA</a:t>
            </a:r>
          </a:p>
          <a:p>
            <a:pPr lvl="1"/>
            <a:endParaRPr lang="en-US" sz="2500" dirty="0">
              <a:latin typeface="+mj-lt"/>
            </a:endParaRPr>
          </a:p>
          <a:p>
            <a:pPr lvl="1"/>
            <a:r>
              <a:rPr lang="en-US" sz="2500" dirty="0">
                <a:latin typeface="+mj-lt"/>
              </a:rPr>
              <a:t>20 Tasks from bAbI dataset - 1K and 10K instances per task</a:t>
            </a:r>
          </a:p>
          <a:p>
            <a:pPr lvl="1"/>
            <a:endParaRPr lang="en-US" sz="2500" dirty="0">
              <a:latin typeface="+mj-lt"/>
            </a:endParaRPr>
          </a:p>
          <a:p>
            <a:pPr lvl="1"/>
            <a:r>
              <a:rPr lang="en-US" sz="2500" dirty="0">
                <a:latin typeface="+mj-lt"/>
              </a:rPr>
              <a:t>Vocabulary = 177 words only!!!!!</a:t>
            </a:r>
          </a:p>
          <a:p>
            <a:pPr lvl="1"/>
            <a:endParaRPr lang="en-US" sz="2500" dirty="0">
              <a:latin typeface="+mj-lt"/>
            </a:endParaRPr>
          </a:p>
          <a:p>
            <a:pPr lvl="1"/>
            <a:r>
              <a:rPr lang="en-US" sz="2500" dirty="0">
                <a:latin typeface="+mj-lt"/>
              </a:rPr>
              <a:t>60 epochs</a:t>
            </a:r>
          </a:p>
          <a:p>
            <a:pPr lvl="1"/>
            <a:endParaRPr lang="en-US" sz="2500" dirty="0">
              <a:latin typeface="+mj-lt"/>
            </a:endParaRPr>
          </a:p>
          <a:p>
            <a:pPr lvl="1"/>
            <a:r>
              <a:rPr lang="en-US" sz="2500" dirty="0">
                <a:latin typeface="+mj-lt"/>
              </a:rPr>
              <a:t>Learning Rate annealing</a:t>
            </a:r>
          </a:p>
          <a:p>
            <a:pPr lvl="1"/>
            <a:endParaRPr lang="en-US" sz="2500" dirty="0">
              <a:latin typeface="+mj-lt"/>
            </a:endParaRPr>
          </a:p>
          <a:p>
            <a:pPr lvl="1"/>
            <a:r>
              <a:rPr lang="en-US" sz="2500" dirty="0">
                <a:latin typeface="+mj-lt"/>
              </a:rPr>
              <a:t>Linear Start with different learning rate</a:t>
            </a:r>
          </a:p>
          <a:p>
            <a:pPr lvl="1"/>
            <a:endParaRPr lang="en-US" sz="2500" dirty="0">
              <a:latin typeface="+mj-lt"/>
            </a:endParaRPr>
          </a:p>
          <a:p>
            <a:pPr lvl="1"/>
            <a:r>
              <a:rPr lang="en-US" sz="2500" dirty="0">
                <a:latin typeface="+mj-lt"/>
              </a:rPr>
              <a:t>“</a:t>
            </a:r>
            <a:r>
              <a:rPr lang="en-US" sz="2500" i="1" dirty="0">
                <a:latin typeface="+mj-lt"/>
              </a:rPr>
              <a:t>Model diverged very often, hence trained multiple models”</a:t>
            </a:r>
            <a:endParaRPr lang="en-US" sz="2500" dirty="0">
              <a:latin typeface="+mj-lt"/>
            </a:endParaRPr>
          </a:p>
        </p:txBody>
      </p:sp>
    </p:spTree>
    <p:extLst>
      <p:ext uri="{BB962C8B-B14F-4D97-AF65-F5344CB8AC3E}">
        <p14:creationId xmlns:p14="http://schemas.microsoft.com/office/powerpoint/2010/main" val="20544960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134</a:t>
            </a:fld>
            <a:endParaRPr lang="en-US" dirty="0"/>
          </a:p>
        </p:txBody>
      </p:sp>
      <p:sp>
        <p:nvSpPr>
          <p:cNvPr id="5" name="TextBox 4"/>
          <p:cNvSpPr txBox="1"/>
          <p:nvPr/>
        </p:nvSpPr>
        <p:spPr>
          <a:xfrm>
            <a:off x="2193112" y="6538913"/>
            <a:ext cx="4543089" cy="307777"/>
          </a:xfrm>
          <a:prstGeom prst="rect">
            <a:avLst/>
          </a:prstGeom>
          <a:noFill/>
        </p:spPr>
        <p:txBody>
          <a:bodyPr wrap="square" rtlCol="0" anchor="ctr">
            <a:spAutoFit/>
          </a:bodyPr>
          <a:lstStyle/>
          <a:p>
            <a:pPr algn="ctr"/>
            <a:r>
              <a:rPr lang="en-US" sz="1400" dirty="0">
                <a:latin typeface="+mj-lt"/>
              </a:rPr>
              <a:t>End-To-End Memory Networks, Sukhbaatar et. al., NIPS 2015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64" y="224961"/>
            <a:ext cx="8132781" cy="222985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14" y="2729761"/>
            <a:ext cx="7770123" cy="2127017"/>
          </a:xfrm>
          <a:prstGeom prst="rect">
            <a:avLst/>
          </a:prstGeom>
        </p:spPr>
      </p:pic>
      <p:graphicFrame>
        <p:nvGraphicFramePr>
          <p:cNvPr id="14" name="Table 13"/>
          <p:cNvGraphicFramePr>
            <a:graphicFrameLocks noGrp="1"/>
          </p:cNvGraphicFramePr>
          <p:nvPr/>
        </p:nvGraphicFramePr>
        <p:xfrm>
          <a:off x="2745449" y="5039340"/>
          <a:ext cx="3435051" cy="1179213"/>
        </p:xfrm>
        <a:graphic>
          <a:graphicData uri="http://schemas.openxmlformats.org/drawingml/2006/table">
            <a:tbl>
              <a:tblPr firstRow="1" bandRow="1">
                <a:tableStyleId>{5940675A-B579-460E-94D1-54222C63F5DA}</a:tableStyleId>
              </a:tblPr>
              <a:tblGrid>
                <a:gridCol w="1333948">
                  <a:extLst>
                    <a:ext uri="{9D8B030D-6E8A-4147-A177-3AD203B41FA5}">
                      <a16:colId xmlns:a16="http://schemas.microsoft.com/office/drawing/2014/main" val="20000"/>
                    </a:ext>
                  </a:extLst>
                </a:gridCol>
                <a:gridCol w="956086">
                  <a:extLst>
                    <a:ext uri="{9D8B030D-6E8A-4147-A177-3AD203B41FA5}">
                      <a16:colId xmlns:a16="http://schemas.microsoft.com/office/drawing/2014/main" val="20001"/>
                    </a:ext>
                  </a:extLst>
                </a:gridCol>
                <a:gridCol w="1145017">
                  <a:extLst>
                    <a:ext uri="{9D8B030D-6E8A-4147-A177-3AD203B41FA5}">
                      <a16:colId xmlns:a16="http://schemas.microsoft.com/office/drawing/2014/main" val="20002"/>
                    </a:ext>
                  </a:extLst>
                </a:gridCol>
              </a:tblGrid>
              <a:tr h="508653">
                <a:tc>
                  <a:txBody>
                    <a:bodyPr/>
                    <a:lstStyle/>
                    <a:p>
                      <a:pPr algn="ctr"/>
                      <a:endParaRPr lang="en-US" sz="1600" b="1" dirty="0">
                        <a:latin typeface="+mj-lt"/>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atin typeface="+mj-lt"/>
                        </a:rPr>
                        <a:t>MemNN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atin typeface="+mj-lt"/>
                        </a:rPr>
                        <a:t>MemN2N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8645">
                <a:tc>
                  <a:txBody>
                    <a:bodyPr/>
                    <a:lstStyle/>
                    <a:p>
                      <a:pPr algn="ctr"/>
                      <a:r>
                        <a:rPr lang="en-US" sz="1600" b="1" dirty="0">
                          <a:latin typeface="+mj-lt"/>
                        </a:rPr>
                        <a:t>Error % (1k)</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b="1" dirty="0">
                          <a:latin typeface="+mj-lt"/>
                        </a:rPr>
                        <a:t>6.7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b="1" dirty="0">
                          <a:latin typeface="+mj-lt"/>
                        </a:rPr>
                        <a:t>12.4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6921">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dirty="0">
                          <a:latin typeface="+mj-lt"/>
                        </a:rPr>
                        <a:t>Error % (10k)</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atin typeface="+mj-lt"/>
                        </a:rPr>
                        <a:t>3.2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atin typeface="+mj-lt"/>
                        </a:rPr>
                        <a:t>7.5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946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Movie Trivia Time!</a:t>
            </a:r>
          </a:p>
        </p:txBody>
      </p:sp>
      <p:sp>
        <p:nvSpPr>
          <p:cNvPr id="4" name="Slide Number Placeholder 3"/>
          <p:cNvSpPr>
            <a:spLocks noGrp="1"/>
          </p:cNvSpPr>
          <p:nvPr>
            <p:ph type="sldNum" sz="quarter" idx="12"/>
          </p:nvPr>
        </p:nvSpPr>
        <p:spPr/>
        <p:txBody>
          <a:bodyPr/>
          <a:lstStyle/>
          <a:p>
            <a:fld id="{6113E31D-E2AB-40D1-8B51-AFA5AFEF393A}" type="slidenum">
              <a:rPr lang="en-US" smtClean="0"/>
              <a:t>135</a:t>
            </a:fld>
            <a:endParaRPr lang="en-US" dirty="0"/>
          </a:p>
        </p:txBody>
      </p:sp>
      <p:sp>
        <p:nvSpPr>
          <p:cNvPr id="11" name="Footer Placeholder 4"/>
          <p:cNvSpPr txBox="1">
            <a:spLocks/>
          </p:cNvSpPr>
          <p:nvPr/>
        </p:nvSpPr>
        <p:spPr>
          <a:xfrm>
            <a:off x="185365" y="1493711"/>
            <a:ext cx="3415085" cy="580266"/>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dirty="0">
                <a:solidFill>
                  <a:schemeClr val="accent1">
                    <a:lumMod val="50000"/>
                  </a:schemeClr>
                </a:solidFill>
                <a:latin typeface="+mj-lt"/>
              </a:rPr>
              <a:t>Which was </a:t>
            </a:r>
            <a:r>
              <a:rPr lang="en-US" sz="1800" i="1" u="sng" dirty="0">
                <a:solidFill>
                  <a:schemeClr val="accent1">
                    <a:lumMod val="50000"/>
                  </a:schemeClr>
                </a:solidFill>
                <a:latin typeface="+mj-lt"/>
              </a:rPr>
              <a:t>Stanley Kubricks</a:t>
            </a:r>
            <a:r>
              <a:rPr lang="en-US" sz="1800" dirty="0">
                <a:solidFill>
                  <a:schemeClr val="accent1">
                    <a:lumMod val="50000"/>
                  </a:schemeClr>
                </a:solidFill>
                <a:latin typeface="+mj-lt"/>
              </a:rPr>
              <a:t>’s first movie?</a:t>
            </a:r>
          </a:p>
        </p:txBody>
      </p:sp>
      <p:sp>
        <p:nvSpPr>
          <p:cNvPr id="6" name="Footer Placeholder 4"/>
          <p:cNvSpPr txBox="1">
            <a:spLocks/>
          </p:cNvSpPr>
          <p:nvPr/>
        </p:nvSpPr>
        <p:spPr>
          <a:xfrm>
            <a:off x="164193" y="2951980"/>
            <a:ext cx="3512457" cy="580266"/>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dirty="0">
                <a:solidFill>
                  <a:schemeClr val="accent1">
                    <a:lumMod val="50000"/>
                  </a:schemeClr>
                </a:solidFill>
                <a:latin typeface="+mj-lt"/>
              </a:rPr>
              <a:t>When did </a:t>
            </a:r>
            <a:r>
              <a:rPr lang="en-US" sz="1800" i="1" u="sng" dirty="0">
                <a:solidFill>
                  <a:schemeClr val="accent1">
                    <a:lumMod val="50000"/>
                  </a:schemeClr>
                </a:solidFill>
                <a:latin typeface="+mj-lt"/>
              </a:rPr>
              <a:t>2001:A Space Odyssey</a:t>
            </a:r>
            <a:r>
              <a:rPr lang="en-US" sz="1800" dirty="0">
                <a:solidFill>
                  <a:schemeClr val="accent1">
                    <a:lumMod val="50000"/>
                  </a:schemeClr>
                </a:solidFill>
                <a:latin typeface="+mj-lt"/>
              </a:rPr>
              <a:t> release?</a:t>
            </a:r>
          </a:p>
        </p:txBody>
      </p:sp>
      <p:sp>
        <p:nvSpPr>
          <p:cNvPr id="7" name="Footer Placeholder 4"/>
          <p:cNvSpPr txBox="1">
            <a:spLocks/>
          </p:cNvSpPr>
          <p:nvPr/>
        </p:nvSpPr>
        <p:spPr>
          <a:xfrm>
            <a:off x="185365" y="4443359"/>
            <a:ext cx="3491286" cy="109066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dirty="0">
                <a:solidFill>
                  <a:schemeClr val="accent1">
                    <a:lumMod val="50000"/>
                  </a:schemeClr>
                </a:solidFill>
                <a:latin typeface="+mj-lt"/>
              </a:rPr>
              <a:t>After </a:t>
            </a:r>
            <a:r>
              <a:rPr lang="en-US" sz="2000" i="1" u="sng" dirty="0">
                <a:solidFill>
                  <a:schemeClr val="accent1">
                    <a:lumMod val="50000"/>
                  </a:schemeClr>
                </a:solidFill>
                <a:latin typeface="+mj-lt"/>
              </a:rPr>
              <a:t>The Shining</a:t>
            </a:r>
            <a:r>
              <a:rPr lang="en-US" sz="2000" dirty="0">
                <a:solidFill>
                  <a:schemeClr val="accent1">
                    <a:lumMod val="50000"/>
                  </a:schemeClr>
                </a:solidFill>
                <a:latin typeface="+mj-lt"/>
              </a:rPr>
              <a:t>, which movie did its director direct?</a:t>
            </a:r>
            <a:endParaRPr lang="en-US" sz="2000" i="1" dirty="0">
              <a:solidFill>
                <a:schemeClr val="accent1">
                  <a:lumMod val="50000"/>
                </a:schemeClr>
              </a:solidFill>
              <a:latin typeface="+mj-lt"/>
            </a:endParaRPr>
          </a:p>
        </p:txBody>
      </p:sp>
      <p:sp>
        <p:nvSpPr>
          <p:cNvPr id="9" name="Footer Placeholder 4"/>
          <p:cNvSpPr txBox="1">
            <a:spLocks/>
          </p:cNvSpPr>
          <p:nvPr/>
        </p:nvSpPr>
        <p:spPr>
          <a:xfrm>
            <a:off x="1822821" y="2044846"/>
            <a:ext cx="1777629" cy="58026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000" dirty="0">
                <a:solidFill>
                  <a:srgbClr val="FF0000"/>
                </a:solidFill>
                <a:latin typeface="+mj-lt"/>
              </a:rPr>
              <a:t>Fear and Desire</a:t>
            </a:r>
          </a:p>
        </p:txBody>
      </p:sp>
      <p:sp>
        <p:nvSpPr>
          <p:cNvPr id="10" name="Footer Placeholder 4"/>
          <p:cNvSpPr txBox="1">
            <a:spLocks/>
          </p:cNvSpPr>
          <p:nvPr/>
        </p:nvSpPr>
        <p:spPr>
          <a:xfrm>
            <a:off x="2581275" y="3532246"/>
            <a:ext cx="1019175" cy="58026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000" dirty="0">
                <a:solidFill>
                  <a:srgbClr val="FF0000"/>
                </a:solidFill>
                <a:latin typeface="+mj-lt"/>
              </a:rPr>
              <a:t>1968</a:t>
            </a:r>
          </a:p>
        </p:txBody>
      </p:sp>
      <p:sp>
        <p:nvSpPr>
          <p:cNvPr id="12" name="Footer Placeholder 4"/>
          <p:cNvSpPr txBox="1">
            <a:spLocks/>
          </p:cNvSpPr>
          <p:nvPr/>
        </p:nvSpPr>
        <p:spPr>
          <a:xfrm>
            <a:off x="1211483" y="5524500"/>
            <a:ext cx="2388967" cy="58026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000" dirty="0">
                <a:solidFill>
                  <a:srgbClr val="FF0000"/>
                </a:solidFill>
                <a:latin typeface="+mj-lt"/>
              </a:rPr>
              <a:t>Full Metal Jacket</a:t>
            </a:r>
          </a:p>
        </p:txBody>
      </p:sp>
      <p:sp>
        <p:nvSpPr>
          <p:cNvPr id="13" name="Footer Placeholder 4"/>
          <p:cNvSpPr txBox="1">
            <a:spLocks/>
          </p:cNvSpPr>
          <p:nvPr/>
        </p:nvSpPr>
        <p:spPr>
          <a:xfrm>
            <a:off x="3886906" y="1783844"/>
            <a:ext cx="5142087" cy="3926014"/>
          </a:xfrm>
          <a:prstGeom prst="rect">
            <a:avLst/>
          </a:prstGeom>
          <a:ln>
            <a:solidFill>
              <a:schemeClr val="tx1"/>
            </a:solidFill>
            <a:prstDash val="lgDash"/>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dirty="0">
                <a:latin typeface="+mj-lt"/>
              </a:rPr>
              <a:t>(</a:t>
            </a:r>
            <a:r>
              <a:rPr lang="en-US" sz="1800" dirty="0">
                <a:solidFill>
                  <a:schemeClr val="accent5">
                    <a:lumMod val="50000"/>
                  </a:schemeClr>
                </a:solidFill>
                <a:latin typeface="+mj-lt"/>
              </a:rPr>
              <a:t>2001:a_space_odyssey</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en-US" sz="1800" dirty="0">
                <a:latin typeface="+mj-lt"/>
              </a:rPr>
              <a:t>(</a:t>
            </a:r>
            <a:r>
              <a:rPr lang="en-US" sz="1800" dirty="0">
                <a:solidFill>
                  <a:schemeClr val="accent5">
                    <a:lumMod val="50000"/>
                  </a:schemeClr>
                </a:solidFill>
                <a:latin typeface="+mj-lt"/>
              </a:rPr>
              <a:t>fear_and_dark</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is-IS" sz="1800" dirty="0">
                <a:latin typeface="+mj-lt"/>
              </a:rPr>
              <a:t>…</a:t>
            </a:r>
          </a:p>
          <a:p>
            <a:pPr marL="0" indent="0" algn="ctr">
              <a:buNone/>
            </a:pPr>
            <a:r>
              <a:rPr lang="en-US" sz="1800" dirty="0">
                <a:latin typeface="+mj-lt"/>
              </a:rPr>
              <a:t>(</a:t>
            </a:r>
            <a:r>
              <a:rPr lang="en-US" sz="1800" dirty="0">
                <a:solidFill>
                  <a:schemeClr val="accent5">
                    <a:lumMod val="50000"/>
                  </a:schemeClr>
                </a:solidFill>
                <a:latin typeface="+mj-lt"/>
              </a:rPr>
              <a:t>fear_and_dark</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1953</a:t>
            </a:r>
            <a:r>
              <a:rPr lang="en-US" sz="1800" dirty="0">
                <a:latin typeface="+mj-lt"/>
              </a:rPr>
              <a:t>)</a:t>
            </a:r>
            <a:endParaRPr lang="is-I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full_metal_jacket</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1987</a:t>
            </a:r>
            <a:r>
              <a:rPr lang="en-US" sz="1800" dirty="0">
                <a:latin typeface="+mj-lt"/>
              </a:rPr>
              <a:t>)</a:t>
            </a:r>
            <a:endParaRPr lang="is-IS" sz="1800" dirty="0">
              <a:latin typeface="+mj-lt"/>
            </a:endParaRP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2001:a_space_odyssey</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1968</a:t>
            </a:r>
            <a:r>
              <a:rPr lang="en-US" sz="1800" dirty="0">
                <a:latin typeface="+mj-lt"/>
              </a:rPr>
              <a:t>)</a:t>
            </a: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the_shining</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AI:artificial_intelligence</a:t>
            </a:r>
            <a:r>
              <a:rPr lang="en-US" sz="1800" dirty="0">
                <a:latin typeface="+mj-lt"/>
              </a:rPr>
              <a:t>, </a:t>
            </a:r>
            <a:r>
              <a:rPr lang="en-US" sz="1800" i="1" dirty="0">
                <a:solidFill>
                  <a:schemeClr val="accent2">
                    <a:lumMod val="50000"/>
                  </a:schemeClr>
                </a:solidFill>
                <a:latin typeface="+mj-lt"/>
              </a:rPr>
              <a:t>written_by</a:t>
            </a:r>
            <a:r>
              <a:rPr lang="en-US" sz="1800" dirty="0">
                <a:latin typeface="+mj-lt"/>
              </a:rPr>
              <a:t>, </a:t>
            </a:r>
            <a:r>
              <a:rPr lang="en-US" sz="1800" dirty="0">
                <a:solidFill>
                  <a:srgbClr val="FF0000"/>
                </a:solidFill>
                <a:latin typeface="+mj-lt"/>
              </a:rPr>
              <a:t>stanley_kubrick</a:t>
            </a:r>
            <a:r>
              <a:rPr lang="en-US" sz="1800" dirty="0">
                <a:latin typeface="+mj-lt"/>
              </a:rPr>
              <a:t>)</a:t>
            </a:r>
          </a:p>
        </p:txBody>
      </p:sp>
      <p:cxnSp>
        <p:nvCxnSpPr>
          <p:cNvPr id="14" name="Straight Arrow Connector 13"/>
          <p:cNvCxnSpPr>
            <a:stCxn id="15" idx="2"/>
          </p:cNvCxnSpPr>
          <p:nvPr/>
        </p:nvCxnSpPr>
        <p:spPr>
          <a:xfrm flipH="1">
            <a:off x="5114925" y="1365888"/>
            <a:ext cx="219075" cy="466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97030" y="996556"/>
            <a:ext cx="873940" cy="369332"/>
          </a:xfrm>
          <a:prstGeom prst="rect">
            <a:avLst/>
          </a:prstGeom>
          <a:noFill/>
          <a:ln>
            <a:solidFill>
              <a:schemeClr val="tx1"/>
            </a:solidFill>
            <a:prstDash val="dash"/>
          </a:ln>
        </p:spPr>
        <p:txBody>
          <a:bodyPr wrap="square" rtlCol="0">
            <a:spAutoFit/>
          </a:bodyPr>
          <a:lstStyle/>
          <a:p>
            <a:r>
              <a:rPr lang="en-US">
                <a:latin typeface="+mj-lt"/>
              </a:rPr>
              <a:t>Subject</a:t>
            </a:r>
            <a:endParaRPr lang="en-US" dirty="0">
              <a:latin typeface="+mj-lt"/>
            </a:endParaRPr>
          </a:p>
        </p:txBody>
      </p:sp>
      <p:cxnSp>
        <p:nvCxnSpPr>
          <p:cNvPr id="21" name="Straight Arrow Connector 20"/>
          <p:cNvCxnSpPr/>
          <p:nvPr/>
        </p:nvCxnSpPr>
        <p:spPr>
          <a:xfrm>
            <a:off x="6598940" y="1345626"/>
            <a:ext cx="39985" cy="4868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61968" y="976294"/>
            <a:ext cx="962731" cy="369332"/>
          </a:xfrm>
          <a:prstGeom prst="rect">
            <a:avLst/>
          </a:prstGeom>
          <a:noFill/>
          <a:ln>
            <a:solidFill>
              <a:schemeClr val="tx1"/>
            </a:solidFill>
            <a:prstDash val="dash"/>
          </a:ln>
        </p:spPr>
        <p:txBody>
          <a:bodyPr wrap="square" rtlCol="0">
            <a:spAutoFit/>
          </a:bodyPr>
          <a:lstStyle/>
          <a:p>
            <a:r>
              <a:rPr lang="en-US">
                <a:latin typeface="+mj-lt"/>
              </a:rPr>
              <a:t>Relation</a:t>
            </a:r>
            <a:endParaRPr lang="en-US" dirty="0">
              <a:latin typeface="+mj-lt"/>
            </a:endParaRPr>
          </a:p>
        </p:txBody>
      </p:sp>
      <p:cxnSp>
        <p:nvCxnSpPr>
          <p:cNvPr id="24" name="Straight Arrow Connector 23"/>
          <p:cNvCxnSpPr/>
          <p:nvPr/>
        </p:nvCxnSpPr>
        <p:spPr>
          <a:xfrm>
            <a:off x="7908275" y="1345626"/>
            <a:ext cx="175240" cy="4868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71303" y="976294"/>
            <a:ext cx="962731" cy="369332"/>
          </a:xfrm>
          <a:prstGeom prst="rect">
            <a:avLst/>
          </a:prstGeom>
          <a:noFill/>
          <a:ln>
            <a:solidFill>
              <a:schemeClr val="tx1"/>
            </a:solidFill>
            <a:prstDash val="dash"/>
          </a:ln>
        </p:spPr>
        <p:txBody>
          <a:bodyPr wrap="square" rtlCol="0">
            <a:spAutoFit/>
          </a:bodyPr>
          <a:lstStyle/>
          <a:p>
            <a:r>
              <a:rPr lang="en-US" dirty="0">
                <a:latin typeface="+mj-lt"/>
              </a:rPr>
              <a:t>Object</a:t>
            </a:r>
          </a:p>
        </p:txBody>
      </p:sp>
      <p:sp>
        <p:nvSpPr>
          <p:cNvPr id="27" name="Title 1"/>
          <p:cNvSpPr txBox="1">
            <a:spLocks/>
          </p:cNvSpPr>
          <p:nvPr/>
        </p:nvSpPr>
        <p:spPr>
          <a:xfrm>
            <a:off x="5529355" y="5814633"/>
            <a:ext cx="1857187" cy="4336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dirty="0"/>
              <a:t>Knowledge Base</a:t>
            </a:r>
          </a:p>
        </p:txBody>
      </p:sp>
    </p:spTree>
    <p:extLst>
      <p:ext uri="{BB962C8B-B14F-4D97-AF65-F5344CB8AC3E}">
        <p14:creationId xmlns:p14="http://schemas.microsoft.com/office/powerpoint/2010/main" val="138888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9" grpId="0"/>
      <p:bldP spid="10" grpId="0"/>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52763" y="454871"/>
            <a:ext cx="2708778" cy="693145"/>
          </a:xfrm>
        </p:spPr>
        <p:txBody>
          <a:bodyPr>
            <a:normAutofit/>
          </a:bodyPr>
          <a:lstStyle/>
          <a:p>
            <a:r>
              <a:rPr lang="en-US" sz="2800" dirty="0"/>
              <a:t>Knowledge Base?</a:t>
            </a:r>
          </a:p>
        </p:txBody>
      </p:sp>
      <p:sp>
        <p:nvSpPr>
          <p:cNvPr id="4" name="Slide Number Placeholder 3"/>
          <p:cNvSpPr>
            <a:spLocks noGrp="1"/>
          </p:cNvSpPr>
          <p:nvPr>
            <p:ph type="sldNum" sz="quarter" idx="12"/>
          </p:nvPr>
        </p:nvSpPr>
        <p:spPr/>
        <p:txBody>
          <a:bodyPr/>
          <a:lstStyle/>
          <a:p>
            <a:fld id="{6113E31D-E2AB-40D1-8B51-AFA5AFEF393A}" type="slidenum">
              <a:rPr lang="en-US" smtClean="0"/>
              <a:t>136</a:t>
            </a:fld>
            <a:endParaRPr lang="en-US" dirty="0"/>
          </a:p>
        </p:txBody>
      </p:sp>
      <p:sp>
        <p:nvSpPr>
          <p:cNvPr id="14" name="Footer Placeholder 4"/>
          <p:cNvSpPr txBox="1">
            <a:spLocks/>
          </p:cNvSpPr>
          <p:nvPr/>
        </p:nvSpPr>
        <p:spPr>
          <a:xfrm>
            <a:off x="1963515" y="5125437"/>
            <a:ext cx="1887275" cy="37021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400" b="1" dirty="0">
                <a:latin typeface="+mj-lt"/>
              </a:rPr>
              <a:t>Incomplete!</a:t>
            </a:r>
          </a:p>
        </p:txBody>
      </p:sp>
      <p:grpSp>
        <p:nvGrpSpPr>
          <p:cNvPr id="15" name="Group 14"/>
          <p:cNvGrpSpPr/>
          <p:nvPr/>
        </p:nvGrpSpPr>
        <p:grpSpPr>
          <a:xfrm>
            <a:off x="5951519" y="1495616"/>
            <a:ext cx="2374901" cy="2769116"/>
            <a:chOff x="5962277" y="1588412"/>
            <a:chExt cx="2374901" cy="276911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277" y="1588412"/>
              <a:ext cx="2374901" cy="21571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276" y="3863773"/>
              <a:ext cx="2120901" cy="493755"/>
            </a:xfrm>
            <a:prstGeom prst="rect">
              <a:avLst/>
            </a:prstGeom>
          </p:spPr>
        </p:pic>
      </p:grpSp>
      <p:sp>
        <p:nvSpPr>
          <p:cNvPr id="16" name="Footer Placeholder 4"/>
          <p:cNvSpPr txBox="1">
            <a:spLocks/>
          </p:cNvSpPr>
          <p:nvPr/>
        </p:nvSpPr>
        <p:spPr>
          <a:xfrm>
            <a:off x="6098512" y="5125436"/>
            <a:ext cx="2227908" cy="37021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400" b="1" dirty="0">
                <a:latin typeface="+mj-lt"/>
              </a:rPr>
              <a:t>Too Challenging!</a:t>
            </a:r>
          </a:p>
        </p:txBody>
      </p:sp>
      <p:sp>
        <p:nvSpPr>
          <p:cNvPr id="17" name="Footer Placeholder 4"/>
          <p:cNvSpPr txBox="1">
            <a:spLocks/>
          </p:cNvSpPr>
          <p:nvPr/>
        </p:nvSpPr>
        <p:spPr>
          <a:xfrm>
            <a:off x="1552763" y="6002682"/>
            <a:ext cx="5991037" cy="536231"/>
          </a:xfrm>
          <a:prstGeom prst="rect">
            <a:avLst/>
          </a:prstGeom>
          <a:ln>
            <a:noFill/>
            <a:prstDash val="lgDash"/>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3200" b="1">
                <a:latin typeface="+mj-lt"/>
              </a:rPr>
              <a:t>Combine using Memory </a:t>
            </a:r>
            <a:r>
              <a:rPr lang="en-US" sz="3200" b="1" dirty="0">
                <a:latin typeface="+mj-lt"/>
              </a:rPr>
              <a:t>Networks?</a:t>
            </a:r>
          </a:p>
        </p:txBody>
      </p:sp>
      <p:sp>
        <p:nvSpPr>
          <p:cNvPr id="18" name="Title 1"/>
          <p:cNvSpPr txBox="1">
            <a:spLocks/>
          </p:cNvSpPr>
          <p:nvPr/>
        </p:nvSpPr>
        <p:spPr>
          <a:xfrm>
            <a:off x="5761394" y="457921"/>
            <a:ext cx="2902143" cy="69314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a:t>Textual Knowledge?</a:t>
            </a:r>
            <a:endParaRPr lang="en-US" sz="2800" dirty="0"/>
          </a:p>
        </p:txBody>
      </p:sp>
      <p:sp>
        <p:nvSpPr>
          <p:cNvPr id="12" name="Footer Placeholder 4"/>
          <p:cNvSpPr txBox="1">
            <a:spLocks/>
          </p:cNvSpPr>
          <p:nvPr/>
        </p:nvSpPr>
        <p:spPr>
          <a:xfrm>
            <a:off x="336108" y="1148016"/>
            <a:ext cx="5142087" cy="3926014"/>
          </a:xfrm>
          <a:prstGeom prst="rect">
            <a:avLst/>
          </a:prstGeom>
          <a:ln>
            <a:solidFill>
              <a:schemeClr val="tx1"/>
            </a:solidFill>
            <a:prstDash val="lgDash"/>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dirty="0">
                <a:latin typeface="+mj-lt"/>
              </a:rPr>
              <a:t>(</a:t>
            </a:r>
            <a:r>
              <a:rPr lang="en-US" sz="1800" dirty="0">
                <a:solidFill>
                  <a:schemeClr val="accent5">
                    <a:lumMod val="50000"/>
                  </a:schemeClr>
                </a:solidFill>
                <a:latin typeface="+mj-lt"/>
              </a:rPr>
              <a:t>2001:a_space_odyssey</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en-US" sz="1800" dirty="0">
                <a:latin typeface="+mj-lt"/>
              </a:rPr>
              <a:t>(</a:t>
            </a:r>
            <a:r>
              <a:rPr lang="en-US" sz="1800" dirty="0">
                <a:solidFill>
                  <a:schemeClr val="accent5">
                    <a:lumMod val="50000"/>
                  </a:schemeClr>
                </a:solidFill>
                <a:latin typeface="+mj-lt"/>
              </a:rPr>
              <a:t>fear_and_dark</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is-IS" sz="1800" dirty="0">
                <a:latin typeface="+mj-lt"/>
              </a:rPr>
              <a:t>…</a:t>
            </a:r>
          </a:p>
          <a:p>
            <a:pPr marL="0" indent="0" algn="ctr">
              <a:buNone/>
            </a:pPr>
            <a:r>
              <a:rPr lang="en-US" sz="1800" dirty="0">
                <a:latin typeface="+mj-lt"/>
              </a:rPr>
              <a:t>(</a:t>
            </a:r>
            <a:r>
              <a:rPr lang="en-US" sz="1800" dirty="0">
                <a:solidFill>
                  <a:schemeClr val="accent5">
                    <a:lumMod val="50000"/>
                  </a:schemeClr>
                </a:solidFill>
                <a:latin typeface="+mj-lt"/>
              </a:rPr>
              <a:t>fear_and_dark</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1953</a:t>
            </a:r>
            <a:r>
              <a:rPr lang="en-US" sz="1800" dirty="0">
                <a:latin typeface="+mj-lt"/>
              </a:rPr>
              <a:t>)</a:t>
            </a:r>
            <a:endParaRPr lang="is-I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full_metal_jacket</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1987</a:t>
            </a:r>
            <a:r>
              <a:rPr lang="en-US" sz="1800" dirty="0">
                <a:latin typeface="+mj-lt"/>
              </a:rPr>
              <a:t>)</a:t>
            </a:r>
            <a:endParaRPr lang="is-IS" sz="1800" dirty="0">
              <a:latin typeface="+mj-lt"/>
            </a:endParaRP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2001:a_space_odyssey</a:t>
            </a:r>
            <a:r>
              <a:rPr lang="en-US" sz="1800" dirty="0">
                <a:latin typeface="+mj-lt"/>
              </a:rPr>
              <a:t>, </a:t>
            </a:r>
            <a:r>
              <a:rPr lang="en-US" sz="1800" i="1" dirty="0">
                <a:solidFill>
                  <a:schemeClr val="accent2">
                    <a:lumMod val="50000"/>
                  </a:schemeClr>
                </a:solidFill>
                <a:latin typeface="+mj-lt"/>
              </a:rPr>
              <a:t>released_in</a:t>
            </a:r>
            <a:r>
              <a:rPr lang="en-US" sz="1800" dirty="0">
                <a:latin typeface="+mj-lt"/>
              </a:rPr>
              <a:t>, </a:t>
            </a:r>
            <a:r>
              <a:rPr lang="en-US" sz="1800" dirty="0">
                <a:solidFill>
                  <a:srgbClr val="FF0000"/>
                </a:solidFill>
                <a:latin typeface="+mj-lt"/>
              </a:rPr>
              <a:t>1968</a:t>
            </a:r>
            <a:r>
              <a:rPr lang="en-US" sz="1800" dirty="0">
                <a:latin typeface="+mj-lt"/>
              </a:rPr>
              <a:t>)</a:t>
            </a: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the_shining</a:t>
            </a:r>
            <a:r>
              <a:rPr lang="en-US" sz="1800" dirty="0">
                <a:latin typeface="+mj-lt"/>
              </a:rPr>
              <a:t>, </a:t>
            </a:r>
            <a:r>
              <a:rPr lang="en-US" sz="1800" i="1" dirty="0">
                <a:solidFill>
                  <a:schemeClr val="accent2">
                    <a:lumMod val="50000"/>
                  </a:schemeClr>
                </a:solidFill>
                <a:latin typeface="+mj-lt"/>
              </a:rPr>
              <a:t>directed_by</a:t>
            </a:r>
            <a:r>
              <a:rPr lang="en-US" sz="1800" dirty="0">
                <a:latin typeface="+mj-lt"/>
              </a:rPr>
              <a:t>, </a:t>
            </a:r>
            <a:r>
              <a:rPr lang="en-US" sz="1800" dirty="0">
                <a:solidFill>
                  <a:srgbClr val="FF0000"/>
                </a:solidFill>
                <a:latin typeface="+mj-lt"/>
              </a:rPr>
              <a:t>stanley_kubrick</a:t>
            </a:r>
            <a:r>
              <a:rPr lang="en-US" sz="1800" dirty="0">
                <a:latin typeface="+mj-lt"/>
              </a:rPr>
              <a:t>)</a:t>
            </a:r>
          </a:p>
          <a:p>
            <a:pPr marL="0" indent="0" algn="ctr">
              <a:buNone/>
            </a:pPr>
            <a:r>
              <a:rPr lang="is-IS" sz="1800" dirty="0">
                <a:latin typeface="+mj-lt"/>
              </a:rPr>
              <a:t>…</a:t>
            </a:r>
            <a:endParaRPr lang="en-US" sz="1800" dirty="0">
              <a:latin typeface="+mj-lt"/>
            </a:endParaRPr>
          </a:p>
          <a:p>
            <a:pPr marL="0" indent="0" algn="ctr">
              <a:buNone/>
            </a:pPr>
            <a:r>
              <a:rPr lang="en-US" sz="1800" dirty="0">
                <a:latin typeface="+mj-lt"/>
              </a:rPr>
              <a:t>(</a:t>
            </a:r>
            <a:r>
              <a:rPr lang="en-US" sz="1800" dirty="0">
                <a:solidFill>
                  <a:schemeClr val="accent5">
                    <a:lumMod val="50000"/>
                  </a:schemeClr>
                </a:solidFill>
                <a:latin typeface="+mj-lt"/>
              </a:rPr>
              <a:t>AI:artificial_intelligence</a:t>
            </a:r>
            <a:r>
              <a:rPr lang="en-US" sz="1800" dirty="0">
                <a:latin typeface="+mj-lt"/>
              </a:rPr>
              <a:t>, </a:t>
            </a:r>
            <a:r>
              <a:rPr lang="en-US" sz="1800" i="1" dirty="0">
                <a:solidFill>
                  <a:schemeClr val="accent2">
                    <a:lumMod val="50000"/>
                  </a:schemeClr>
                </a:solidFill>
                <a:latin typeface="+mj-lt"/>
              </a:rPr>
              <a:t>written_by</a:t>
            </a:r>
            <a:r>
              <a:rPr lang="en-US" sz="1800" dirty="0">
                <a:latin typeface="+mj-lt"/>
              </a:rPr>
              <a:t>, </a:t>
            </a:r>
            <a:r>
              <a:rPr lang="en-US" sz="1800" dirty="0">
                <a:solidFill>
                  <a:srgbClr val="FF0000"/>
                </a:solidFill>
                <a:latin typeface="+mj-lt"/>
              </a:rPr>
              <a:t>stanley_kubrick</a:t>
            </a:r>
            <a:r>
              <a:rPr lang="en-US" sz="1800" dirty="0">
                <a:latin typeface="+mj-lt"/>
              </a:rPr>
              <a:t>)</a:t>
            </a:r>
          </a:p>
        </p:txBody>
      </p:sp>
    </p:spTree>
    <p:extLst>
      <p:ext uri="{BB962C8B-B14F-4D97-AF65-F5344CB8AC3E}">
        <p14:creationId xmlns:p14="http://schemas.microsoft.com/office/powerpoint/2010/main" val="150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Key-Value </a:t>
            </a:r>
            <a:r>
              <a:rPr lang="en-US" dirty="0" err="1"/>
              <a:t>MemNNs</a:t>
            </a:r>
            <a:r>
              <a:rPr lang="en-US" dirty="0"/>
              <a:t> for Reading Documents</a:t>
            </a:r>
          </a:p>
        </p:txBody>
      </p:sp>
      <p:sp>
        <p:nvSpPr>
          <p:cNvPr id="4" name="Slide Number Placeholder 3"/>
          <p:cNvSpPr>
            <a:spLocks noGrp="1"/>
          </p:cNvSpPr>
          <p:nvPr>
            <p:ph type="sldNum" sz="quarter" idx="12"/>
          </p:nvPr>
        </p:nvSpPr>
        <p:spPr/>
        <p:txBody>
          <a:bodyPr/>
          <a:lstStyle/>
          <a:p>
            <a:fld id="{6113E31D-E2AB-40D1-8B51-AFA5AFEF393A}" type="slidenum">
              <a:rPr lang="en-US" smtClean="0"/>
              <a:t>137</a:t>
            </a:fld>
            <a:endParaRPr lang="en-US" dirty="0"/>
          </a:p>
        </p:txBody>
      </p:sp>
      <p:sp>
        <p:nvSpPr>
          <p:cNvPr id="11" name="Footer Placeholder 4"/>
          <p:cNvSpPr txBox="1">
            <a:spLocks/>
          </p:cNvSpPr>
          <p:nvPr/>
        </p:nvSpPr>
        <p:spPr>
          <a:xfrm>
            <a:off x="413965" y="1846421"/>
            <a:ext cx="8205249" cy="133852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500" dirty="0">
                <a:latin typeface="+mj-lt"/>
              </a:rPr>
              <a:t>Structured Memories as Key-Value Pairs</a:t>
            </a:r>
          </a:p>
          <a:p>
            <a:pPr lvl="1"/>
            <a:r>
              <a:rPr lang="en-US" sz="2200" dirty="0">
                <a:latin typeface="+mj-lt"/>
              </a:rPr>
              <a:t>Regular </a:t>
            </a:r>
            <a:r>
              <a:rPr lang="en-US" sz="2200" dirty="0" err="1">
                <a:latin typeface="+mj-lt"/>
              </a:rPr>
              <a:t>MemNNs</a:t>
            </a:r>
            <a:r>
              <a:rPr lang="en-US" sz="2200" dirty="0">
                <a:latin typeface="+mj-lt"/>
              </a:rPr>
              <a:t> have single vector for each memory</a:t>
            </a:r>
          </a:p>
          <a:p>
            <a:pPr lvl="1"/>
            <a:r>
              <a:rPr lang="en-US" sz="2200" dirty="0">
                <a:latin typeface="+mj-lt"/>
              </a:rPr>
              <a:t>Key more related to question and values to answer</a:t>
            </a:r>
          </a:p>
        </p:txBody>
      </p:sp>
      <p:sp>
        <p:nvSpPr>
          <p:cNvPr id="13" name="TextBox 12"/>
          <p:cNvSpPr txBox="1"/>
          <p:nvPr/>
        </p:nvSpPr>
        <p:spPr>
          <a:xfrm>
            <a:off x="1274071" y="6538913"/>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pic>
        <p:nvPicPr>
          <p:cNvPr id="5" name="Picture 4"/>
          <p:cNvPicPr>
            <a:picLocks noChangeAspect="1"/>
          </p:cNvPicPr>
          <p:nvPr/>
        </p:nvPicPr>
        <p:blipFill>
          <a:blip r:embed="rId3"/>
          <a:stretch>
            <a:fillRect/>
          </a:stretch>
        </p:blipFill>
        <p:spPr>
          <a:xfrm>
            <a:off x="1213785" y="3643983"/>
            <a:ext cx="6671982" cy="364105"/>
          </a:xfrm>
          <a:prstGeom prst="rect">
            <a:avLst/>
          </a:prstGeom>
        </p:spPr>
      </p:pic>
      <p:sp>
        <p:nvSpPr>
          <p:cNvPr id="15" name="Footer Placeholder 4"/>
          <p:cNvSpPr txBox="1">
            <a:spLocks/>
          </p:cNvSpPr>
          <p:nvPr/>
        </p:nvSpPr>
        <p:spPr>
          <a:xfrm>
            <a:off x="1322276" y="5427829"/>
            <a:ext cx="6388625" cy="41812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200" dirty="0">
                <a:latin typeface="+mj-lt"/>
              </a:rPr>
              <a:t>Keys and Values can be Words, Sentences, Vectors etc.</a:t>
            </a:r>
          </a:p>
        </p:txBody>
      </p:sp>
      <mc:AlternateContent xmlns:mc="http://schemas.openxmlformats.org/markup-compatibility/2006" xmlns:a14="http://schemas.microsoft.com/office/drawing/2010/main">
        <mc:Choice Requires="a14">
          <p:sp>
            <p:nvSpPr>
              <p:cNvPr id="16" name="Footer Placeholder 4"/>
              <p:cNvSpPr txBox="1">
                <a:spLocks/>
              </p:cNvSpPr>
              <p:nvPr/>
            </p:nvSpPr>
            <p:spPr>
              <a:xfrm>
                <a:off x="1355463" y="4499308"/>
                <a:ext cx="6388625" cy="41812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2900" lvl="1" indent="0">
                  <a:buNone/>
                </a:pPr>
                <a14:m>
                  <m:oMath xmlns:m="http://schemas.openxmlformats.org/officeDocument/2006/math">
                    <m:r>
                      <a:rPr lang="en-US" sz="2200" b="0" i="1" smtClean="0">
                        <a:latin typeface="Cambria Math" charset="0"/>
                      </a:rPr>
                      <m:t>(</m:t>
                    </m:r>
                    <m:r>
                      <a:rPr lang="en-US" sz="2200" b="0" i="1" smtClean="0">
                        <a:solidFill>
                          <a:schemeClr val="accent5">
                            <a:lumMod val="50000"/>
                          </a:schemeClr>
                        </a:solidFill>
                        <a:latin typeface="Cambria Math" charset="0"/>
                      </a:rPr>
                      <m:t>𝑘</m:t>
                    </m:r>
                    <m:r>
                      <a:rPr lang="en-US" sz="2200" b="0" i="1" smtClean="0">
                        <a:solidFill>
                          <a:schemeClr val="accent5">
                            <a:lumMod val="50000"/>
                          </a:schemeClr>
                        </a:solidFill>
                        <a:latin typeface="Cambria Math" charset="0"/>
                      </a:rPr>
                      <m:t>: </m:t>
                    </m:r>
                  </m:oMath>
                </a14:m>
                <a:r>
                  <a:rPr lang="en-US" sz="2200" i="1" dirty="0">
                    <a:solidFill>
                      <a:schemeClr val="accent5">
                        <a:lumMod val="50000"/>
                      </a:schemeClr>
                    </a:solidFill>
                    <a:latin typeface="+mj-lt"/>
                  </a:rPr>
                  <a:t>Kubrick’s first movie was</a:t>
                </a:r>
                <a:r>
                  <a:rPr lang="en-US" sz="2200" i="1" dirty="0">
                    <a:latin typeface="+mj-lt"/>
                  </a:rPr>
                  <a:t>, </a:t>
                </a:r>
                <a14:m>
                  <m:oMath xmlns:m="http://schemas.openxmlformats.org/officeDocument/2006/math">
                    <m:r>
                      <a:rPr lang="en-US" sz="2200" b="0" i="1" smtClean="0">
                        <a:solidFill>
                          <a:srgbClr val="FF0000"/>
                        </a:solidFill>
                        <a:latin typeface="Cambria Math" charset="0"/>
                      </a:rPr>
                      <m:t>𝑣</m:t>
                    </m:r>
                    <m:r>
                      <a:rPr lang="en-US" sz="2200" b="0" i="1">
                        <a:solidFill>
                          <a:srgbClr val="FF0000"/>
                        </a:solidFill>
                        <a:latin typeface="Cambria Math" charset="0"/>
                      </a:rPr>
                      <m:t>:</m:t>
                    </m:r>
                  </m:oMath>
                </a14:m>
                <a:r>
                  <a:rPr lang="en-US" sz="2200" i="1" dirty="0">
                    <a:solidFill>
                      <a:srgbClr val="FF0000"/>
                    </a:solidFill>
                    <a:latin typeface="+mj-lt"/>
                  </a:rPr>
                  <a:t> Fear and Dark</a:t>
                </a:r>
                <a:r>
                  <a:rPr lang="en-US" sz="2200" i="1" dirty="0">
                    <a:latin typeface="+mj-lt"/>
                  </a:rPr>
                  <a:t>)</a:t>
                </a:r>
              </a:p>
            </p:txBody>
          </p:sp>
        </mc:Choice>
        <mc:Fallback xmlns="">
          <p:sp>
            <p:nvSpPr>
              <p:cNvPr id="16" name="Footer Placeholder 4"/>
              <p:cNvSpPr txBox="1">
                <a:spLocks noRot="1" noChangeAspect="1" noMove="1" noResize="1" noEditPoints="1" noAdjustHandles="1" noChangeArrowheads="1" noChangeShapeType="1" noTextEdit="1"/>
              </p:cNvSpPr>
              <p:nvPr/>
            </p:nvSpPr>
            <p:spPr>
              <a:xfrm>
                <a:off x="1355463" y="4499308"/>
                <a:ext cx="6388625" cy="418128"/>
              </a:xfrm>
              <a:prstGeom prst="rect">
                <a:avLst/>
              </a:prstGeom>
              <a:blipFill rotWithShape="0">
                <a:blip r:embed="rId4"/>
                <a:stretch>
                  <a:fillRect t="-111594" b="-126087"/>
                </a:stretch>
              </a:blipFill>
            </p:spPr>
            <p:txBody>
              <a:bodyPr/>
              <a:lstStyle/>
              <a:p>
                <a:r>
                  <a:rPr lang="en-US">
                    <a:noFill/>
                  </a:rPr>
                  <a:t> </a:t>
                </a:r>
              </a:p>
            </p:txBody>
          </p:sp>
        </mc:Fallback>
      </mc:AlternateContent>
    </p:spTree>
    <p:extLst>
      <p:ext uri="{BB962C8B-B14F-4D97-AF65-F5344CB8AC3E}">
        <p14:creationId xmlns:p14="http://schemas.microsoft.com/office/powerpoint/2010/main" val="2129161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KV-MemNN</a:t>
            </a:r>
          </a:p>
        </p:txBody>
      </p:sp>
      <p:sp>
        <p:nvSpPr>
          <p:cNvPr id="4" name="Slide Number Placeholder 3"/>
          <p:cNvSpPr>
            <a:spLocks noGrp="1"/>
          </p:cNvSpPr>
          <p:nvPr>
            <p:ph type="sldNum" sz="quarter" idx="12"/>
          </p:nvPr>
        </p:nvSpPr>
        <p:spPr/>
        <p:txBody>
          <a:bodyPr/>
          <a:lstStyle/>
          <a:p>
            <a:fld id="{6113E31D-E2AB-40D1-8B51-AFA5AFEF393A}" type="slidenum">
              <a:rPr lang="en-US" smtClean="0"/>
              <a:t>138</a:t>
            </a:fld>
            <a:endParaRPr lang="en-US" dirty="0"/>
          </a:p>
        </p:txBody>
      </p:sp>
      <p:sp>
        <p:nvSpPr>
          <p:cNvPr id="13" name="TextBox 12"/>
          <p:cNvSpPr txBox="1"/>
          <p:nvPr/>
        </p:nvSpPr>
        <p:spPr>
          <a:xfrm>
            <a:off x="1253213" y="6528874"/>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sp>
        <p:nvSpPr>
          <p:cNvPr id="12" name="Title 1"/>
          <p:cNvSpPr txBox="1">
            <a:spLocks/>
          </p:cNvSpPr>
          <p:nvPr/>
        </p:nvSpPr>
        <p:spPr>
          <a:xfrm>
            <a:off x="413965" y="1401445"/>
            <a:ext cx="8444285"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Font typeface="+mj-lt"/>
              <a:buAutoNum type="arabicPeriod"/>
            </a:pPr>
            <a:r>
              <a:rPr lang="en-US" sz="2800" dirty="0"/>
              <a:t>Retrieve relevant memories using </a:t>
            </a:r>
            <a:r>
              <a:rPr lang="en-US" sz="2800"/>
              <a:t>Hashing Techniques </a:t>
            </a:r>
            <a:endParaRPr lang="en-US" sz="2800" dirty="0"/>
          </a:p>
        </p:txBody>
      </p:sp>
      <p:pic>
        <p:nvPicPr>
          <p:cNvPr id="8" name="Picture 7"/>
          <p:cNvPicPr>
            <a:picLocks noChangeAspect="1"/>
          </p:cNvPicPr>
          <p:nvPr/>
        </p:nvPicPr>
        <p:blipFill>
          <a:blip r:embed="rId3"/>
          <a:stretch>
            <a:fillRect/>
          </a:stretch>
        </p:blipFill>
        <p:spPr>
          <a:xfrm>
            <a:off x="1279741" y="3792005"/>
            <a:ext cx="151445" cy="227167"/>
          </a:xfrm>
          <a:prstGeom prst="rect">
            <a:avLst/>
          </a:prstGeom>
        </p:spPr>
      </p:pic>
      <p:grpSp>
        <p:nvGrpSpPr>
          <p:cNvPr id="27" name="Group 26"/>
          <p:cNvGrpSpPr/>
          <p:nvPr/>
        </p:nvGrpSpPr>
        <p:grpSpPr>
          <a:xfrm>
            <a:off x="3307729" y="2527410"/>
            <a:ext cx="2023106" cy="2744330"/>
            <a:chOff x="3227294" y="2527411"/>
            <a:chExt cx="2023106" cy="2744330"/>
          </a:xfrm>
        </p:grpSpPr>
        <p:grpSp>
          <p:nvGrpSpPr>
            <p:cNvPr id="17" name="Group 16"/>
            <p:cNvGrpSpPr/>
            <p:nvPr/>
          </p:nvGrpSpPr>
          <p:grpSpPr>
            <a:xfrm>
              <a:off x="3313355" y="2682462"/>
              <a:ext cx="1856619" cy="2351783"/>
              <a:chOff x="3818367" y="2944397"/>
              <a:chExt cx="1625600" cy="2183181"/>
            </a:xfrm>
          </p:grpSpPr>
          <p:pic>
            <p:nvPicPr>
              <p:cNvPr id="9" name="Picture 8"/>
              <p:cNvPicPr>
                <a:picLocks noChangeAspect="1"/>
              </p:cNvPicPr>
              <p:nvPr/>
            </p:nvPicPr>
            <p:blipFill>
              <a:blip r:embed="rId4"/>
              <a:stretch>
                <a:fillRect/>
              </a:stretch>
            </p:blipFill>
            <p:spPr>
              <a:xfrm>
                <a:off x="3882763" y="2944397"/>
                <a:ext cx="1346200" cy="469900"/>
              </a:xfrm>
              <a:prstGeom prst="rect">
                <a:avLst/>
              </a:prstGeom>
            </p:spPr>
          </p:pic>
          <p:pic>
            <p:nvPicPr>
              <p:cNvPr id="10" name="Picture 9"/>
              <p:cNvPicPr>
                <a:picLocks noChangeAspect="1"/>
              </p:cNvPicPr>
              <p:nvPr/>
            </p:nvPicPr>
            <p:blipFill>
              <a:blip r:embed="rId5"/>
              <a:stretch>
                <a:fillRect/>
              </a:stretch>
            </p:blipFill>
            <p:spPr>
              <a:xfrm>
                <a:off x="3904200" y="3609937"/>
                <a:ext cx="1346200" cy="469900"/>
              </a:xfrm>
              <a:prstGeom prst="rect">
                <a:avLst/>
              </a:prstGeom>
            </p:spPr>
          </p:pic>
          <p:pic>
            <p:nvPicPr>
              <p:cNvPr id="14" name="Picture 13"/>
              <p:cNvPicPr>
                <a:picLocks noChangeAspect="1"/>
              </p:cNvPicPr>
              <p:nvPr/>
            </p:nvPicPr>
            <p:blipFill>
              <a:blip r:embed="rId6"/>
              <a:stretch>
                <a:fillRect/>
              </a:stretch>
            </p:blipFill>
            <p:spPr>
              <a:xfrm>
                <a:off x="3818367" y="4657678"/>
                <a:ext cx="1625600" cy="469900"/>
              </a:xfrm>
              <a:prstGeom prst="rect">
                <a:avLst/>
              </a:prstGeom>
            </p:spPr>
          </p:pic>
          <p:pic>
            <p:nvPicPr>
              <p:cNvPr id="16" name="Picture 15"/>
              <p:cNvPicPr>
                <a:picLocks noChangeAspect="1"/>
              </p:cNvPicPr>
              <p:nvPr/>
            </p:nvPicPr>
            <p:blipFill>
              <a:blip r:embed="rId7"/>
              <a:stretch>
                <a:fillRect/>
              </a:stretch>
            </p:blipFill>
            <p:spPr>
              <a:xfrm>
                <a:off x="4342350" y="4389242"/>
                <a:ext cx="469900" cy="63500"/>
              </a:xfrm>
              <a:prstGeom prst="rect">
                <a:avLst/>
              </a:prstGeom>
            </p:spPr>
          </p:pic>
        </p:grpSp>
        <p:sp>
          <p:nvSpPr>
            <p:cNvPr id="24" name="Rectangle 23"/>
            <p:cNvSpPr/>
            <p:nvPr/>
          </p:nvSpPr>
          <p:spPr>
            <a:xfrm>
              <a:off x="3227294" y="2527411"/>
              <a:ext cx="2023106" cy="2744330"/>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583934" y="2815815"/>
            <a:ext cx="1805432" cy="2167521"/>
            <a:chOff x="6543721" y="2866724"/>
            <a:chExt cx="1805432" cy="2167521"/>
          </a:xfrm>
        </p:grpSpPr>
        <p:grpSp>
          <p:nvGrpSpPr>
            <p:cNvPr id="23" name="Group 22"/>
            <p:cNvGrpSpPr/>
            <p:nvPr/>
          </p:nvGrpSpPr>
          <p:grpSpPr>
            <a:xfrm>
              <a:off x="6583934" y="2972305"/>
              <a:ext cx="1725005" cy="1956358"/>
              <a:chOff x="6181866" y="2381127"/>
              <a:chExt cx="1993900" cy="2411729"/>
            </a:xfrm>
          </p:grpSpPr>
          <p:pic>
            <p:nvPicPr>
              <p:cNvPr id="19" name="Picture 18"/>
              <p:cNvPicPr>
                <a:picLocks noChangeAspect="1"/>
              </p:cNvPicPr>
              <p:nvPr/>
            </p:nvPicPr>
            <p:blipFill>
              <a:blip r:embed="rId8"/>
              <a:stretch>
                <a:fillRect/>
              </a:stretch>
            </p:blipFill>
            <p:spPr>
              <a:xfrm>
                <a:off x="6260427" y="2381127"/>
                <a:ext cx="1765300" cy="469900"/>
              </a:xfrm>
              <a:prstGeom prst="rect">
                <a:avLst/>
              </a:prstGeom>
            </p:spPr>
          </p:pic>
          <p:pic>
            <p:nvPicPr>
              <p:cNvPr id="20" name="Picture 19"/>
              <p:cNvPicPr>
                <a:picLocks noChangeAspect="1"/>
              </p:cNvPicPr>
              <p:nvPr/>
            </p:nvPicPr>
            <p:blipFill>
              <a:blip r:embed="rId9"/>
              <a:stretch>
                <a:fillRect/>
              </a:stretch>
            </p:blipFill>
            <p:spPr>
              <a:xfrm>
                <a:off x="6260427" y="3244551"/>
                <a:ext cx="1765300" cy="469900"/>
              </a:xfrm>
              <a:prstGeom prst="rect">
                <a:avLst/>
              </a:prstGeom>
            </p:spPr>
          </p:pic>
          <p:pic>
            <p:nvPicPr>
              <p:cNvPr id="21" name="Picture 20"/>
              <p:cNvPicPr>
                <a:picLocks noChangeAspect="1"/>
              </p:cNvPicPr>
              <p:nvPr/>
            </p:nvPicPr>
            <p:blipFill>
              <a:blip r:embed="rId10"/>
              <a:stretch>
                <a:fillRect/>
              </a:stretch>
            </p:blipFill>
            <p:spPr>
              <a:xfrm>
                <a:off x="6181866" y="4322956"/>
                <a:ext cx="1993900" cy="469900"/>
              </a:xfrm>
              <a:prstGeom prst="rect">
                <a:avLst/>
              </a:prstGeom>
            </p:spPr>
          </p:pic>
          <p:pic>
            <p:nvPicPr>
              <p:cNvPr id="22" name="Picture 21"/>
              <p:cNvPicPr>
                <a:picLocks noChangeAspect="1"/>
              </p:cNvPicPr>
              <p:nvPr/>
            </p:nvPicPr>
            <p:blipFill>
              <a:blip r:embed="rId11"/>
              <a:stretch>
                <a:fillRect/>
              </a:stretch>
            </p:blipFill>
            <p:spPr>
              <a:xfrm>
                <a:off x="6943866" y="4076225"/>
                <a:ext cx="469900" cy="63500"/>
              </a:xfrm>
              <a:prstGeom prst="rect">
                <a:avLst/>
              </a:prstGeom>
            </p:spPr>
          </p:pic>
        </p:grpSp>
        <p:sp>
          <p:nvSpPr>
            <p:cNvPr id="25" name="Rectangle 24"/>
            <p:cNvSpPr/>
            <p:nvPr/>
          </p:nvSpPr>
          <p:spPr>
            <a:xfrm>
              <a:off x="6543721" y="2866724"/>
              <a:ext cx="1805432" cy="2167521"/>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p:cNvCxnSpPr/>
          <p:nvPr/>
        </p:nvCxnSpPr>
        <p:spPr>
          <a:xfrm>
            <a:off x="1775012" y="3906878"/>
            <a:ext cx="12156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551803" y="3906878"/>
            <a:ext cx="8274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itle 1"/>
          <p:cNvSpPr txBox="1">
            <a:spLocks/>
          </p:cNvSpPr>
          <p:nvPr/>
        </p:nvSpPr>
        <p:spPr>
          <a:xfrm>
            <a:off x="460276" y="5597306"/>
            <a:ext cx="8137282"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t>Use inverted index, locality sensitive hashing, </a:t>
            </a:r>
            <a:r>
              <a:rPr lang="en-US" sz="2400"/>
              <a:t>something sensible</a:t>
            </a:r>
            <a:endParaRPr lang="en-US" sz="2400" dirty="0"/>
          </a:p>
        </p:txBody>
      </p:sp>
      <p:sp>
        <p:nvSpPr>
          <p:cNvPr id="3" name="TextBox 2"/>
          <p:cNvSpPr txBox="1"/>
          <p:nvPr/>
        </p:nvSpPr>
        <p:spPr>
          <a:xfrm>
            <a:off x="3643709" y="5318158"/>
            <a:ext cx="1404120" cy="369332"/>
          </a:xfrm>
          <a:prstGeom prst="rect">
            <a:avLst/>
          </a:prstGeom>
          <a:noFill/>
        </p:spPr>
        <p:txBody>
          <a:bodyPr wrap="square" rtlCol="0">
            <a:spAutoFit/>
          </a:bodyPr>
          <a:lstStyle/>
          <a:p>
            <a:r>
              <a:rPr lang="en-US" dirty="0">
                <a:latin typeface="+mj-lt"/>
              </a:rPr>
              <a:t>All Memories</a:t>
            </a:r>
          </a:p>
        </p:txBody>
      </p:sp>
      <p:sp>
        <p:nvSpPr>
          <p:cNvPr id="28" name="TextBox 27"/>
          <p:cNvSpPr txBox="1"/>
          <p:nvPr/>
        </p:nvSpPr>
        <p:spPr>
          <a:xfrm>
            <a:off x="5963442" y="4973062"/>
            <a:ext cx="2984575" cy="369332"/>
          </a:xfrm>
          <a:prstGeom prst="rect">
            <a:avLst/>
          </a:prstGeom>
          <a:noFill/>
        </p:spPr>
        <p:txBody>
          <a:bodyPr wrap="square" rtlCol="0">
            <a:spAutoFit/>
          </a:bodyPr>
          <a:lstStyle/>
          <a:p>
            <a:r>
              <a:rPr lang="en-US">
                <a:latin typeface="+mj-lt"/>
              </a:rPr>
              <a:t>Retrieved Relevant  </a:t>
            </a:r>
            <a:r>
              <a:rPr lang="en-US" dirty="0">
                <a:latin typeface="+mj-lt"/>
              </a:rPr>
              <a:t>Memories</a:t>
            </a:r>
          </a:p>
        </p:txBody>
      </p:sp>
    </p:spTree>
    <p:extLst>
      <p:ext uri="{BB962C8B-B14F-4D97-AF65-F5344CB8AC3E}">
        <p14:creationId xmlns:p14="http://schemas.microsoft.com/office/powerpoint/2010/main" val="10344361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101385" cy="1317265"/>
          </a:xfrm>
        </p:spPr>
        <p:txBody>
          <a:bodyPr/>
          <a:lstStyle/>
          <a:p>
            <a:r>
              <a:rPr lang="en-US" dirty="0"/>
              <a:t>KV-MemNN</a:t>
            </a:r>
          </a:p>
        </p:txBody>
      </p:sp>
      <p:sp>
        <p:nvSpPr>
          <p:cNvPr id="4" name="Slide Number Placeholder 3"/>
          <p:cNvSpPr>
            <a:spLocks noGrp="1"/>
          </p:cNvSpPr>
          <p:nvPr>
            <p:ph type="sldNum" sz="quarter" idx="12"/>
          </p:nvPr>
        </p:nvSpPr>
        <p:spPr/>
        <p:txBody>
          <a:bodyPr/>
          <a:lstStyle/>
          <a:p>
            <a:fld id="{6113E31D-E2AB-40D1-8B51-AFA5AFEF393A}" type="slidenum">
              <a:rPr lang="en-US" smtClean="0"/>
              <a:t>139</a:t>
            </a:fld>
            <a:endParaRPr lang="en-US" dirty="0"/>
          </a:p>
        </p:txBody>
      </p:sp>
      <p:sp>
        <p:nvSpPr>
          <p:cNvPr id="13" name="TextBox 12"/>
          <p:cNvSpPr txBox="1"/>
          <p:nvPr/>
        </p:nvSpPr>
        <p:spPr>
          <a:xfrm>
            <a:off x="1355462" y="6522851"/>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sp>
        <p:nvSpPr>
          <p:cNvPr id="12" name="Title 1"/>
          <p:cNvSpPr txBox="1">
            <a:spLocks/>
          </p:cNvSpPr>
          <p:nvPr/>
        </p:nvSpPr>
        <p:spPr>
          <a:xfrm>
            <a:off x="413965" y="1231814"/>
            <a:ext cx="4836435"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Font typeface="+mj-lt"/>
              <a:buAutoNum type="arabicPeriod" startAt="2"/>
            </a:pPr>
            <a:r>
              <a:rPr lang="en-US" sz="2800" dirty="0"/>
              <a:t>Score Memory-Keys</a:t>
            </a:r>
          </a:p>
        </p:txBody>
      </p:sp>
      <p:pic>
        <p:nvPicPr>
          <p:cNvPr id="3" name="Picture 2"/>
          <p:cNvPicPr>
            <a:picLocks noChangeAspect="1"/>
          </p:cNvPicPr>
          <p:nvPr/>
        </p:nvPicPr>
        <p:blipFill>
          <a:blip r:embed="rId3"/>
          <a:stretch>
            <a:fillRect/>
          </a:stretch>
        </p:blipFill>
        <p:spPr>
          <a:xfrm>
            <a:off x="1991322" y="2188885"/>
            <a:ext cx="5279689" cy="360194"/>
          </a:xfrm>
          <a:prstGeom prst="rect">
            <a:avLst/>
          </a:prstGeom>
        </p:spPr>
      </p:pic>
      <p:sp>
        <p:nvSpPr>
          <p:cNvPr id="28" name="TextBox 27"/>
          <p:cNvSpPr txBox="1"/>
          <p:nvPr/>
        </p:nvSpPr>
        <p:spPr>
          <a:xfrm>
            <a:off x="6971200" y="2799965"/>
            <a:ext cx="515450" cy="369332"/>
          </a:xfrm>
          <a:prstGeom prst="rect">
            <a:avLst/>
          </a:prstGeom>
          <a:noFill/>
          <a:ln>
            <a:solidFill>
              <a:schemeClr val="tx1"/>
            </a:solidFill>
            <a:prstDash val="dash"/>
          </a:ln>
        </p:spPr>
        <p:txBody>
          <a:bodyPr wrap="square" rtlCol="0">
            <a:spAutoFit/>
          </a:bodyPr>
          <a:lstStyle/>
          <a:p>
            <a:r>
              <a:rPr lang="en-US" dirty="0">
                <a:latin typeface="+mj-lt"/>
              </a:rPr>
              <a:t>Key</a:t>
            </a:r>
          </a:p>
        </p:txBody>
      </p:sp>
      <p:cxnSp>
        <p:nvCxnSpPr>
          <p:cNvPr id="29" name="Straight Arrow Connector 28"/>
          <p:cNvCxnSpPr/>
          <p:nvPr/>
        </p:nvCxnSpPr>
        <p:spPr>
          <a:xfrm flipH="1" flipV="1">
            <a:off x="6830682" y="2549079"/>
            <a:ext cx="237092" cy="243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69530" y="3120354"/>
            <a:ext cx="661151" cy="369332"/>
          </a:xfrm>
          <a:prstGeom prst="rect">
            <a:avLst/>
          </a:prstGeom>
          <a:noFill/>
          <a:ln>
            <a:solidFill>
              <a:schemeClr val="tx1"/>
            </a:solidFill>
            <a:prstDash val="dash"/>
          </a:ln>
        </p:spPr>
        <p:txBody>
          <a:bodyPr wrap="square" rtlCol="0">
            <a:spAutoFit/>
          </a:bodyPr>
          <a:lstStyle/>
          <a:p>
            <a:r>
              <a:rPr lang="en-US">
                <a:latin typeface="+mj-lt"/>
              </a:rPr>
              <a:t>BOW</a:t>
            </a:r>
            <a:endParaRPr lang="en-US" dirty="0">
              <a:latin typeface="+mj-lt"/>
            </a:endParaRPr>
          </a:p>
        </p:txBody>
      </p:sp>
      <p:cxnSp>
        <p:nvCxnSpPr>
          <p:cNvPr id="33" name="Straight Arrow Connector 32"/>
          <p:cNvCxnSpPr/>
          <p:nvPr/>
        </p:nvCxnSpPr>
        <p:spPr>
          <a:xfrm flipH="1" flipV="1">
            <a:off x="6250193" y="2636216"/>
            <a:ext cx="96820" cy="484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64657" y="3240867"/>
            <a:ext cx="1381488" cy="646331"/>
          </a:xfrm>
          <a:prstGeom prst="rect">
            <a:avLst/>
          </a:prstGeom>
          <a:noFill/>
          <a:ln>
            <a:solidFill>
              <a:schemeClr val="tx1"/>
            </a:solidFill>
            <a:prstDash val="dash"/>
          </a:ln>
        </p:spPr>
        <p:txBody>
          <a:bodyPr wrap="square" rtlCol="0">
            <a:spAutoFit/>
          </a:bodyPr>
          <a:lstStyle/>
          <a:p>
            <a:r>
              <a:rPr lang="en-US">
                <a:latin typeface="+mj-lt"/>
              </a:rPr>
              <a:t>Sum of Embeddings</a:t>
            </a:r>
            <a:endParaRPr lang="en-US" dirty="0">
              <a:latin typeface="+mj-lt"/>
            </a:endParaRPr>
          </a:p>
        </p:txBody>
      </p:sp>
      <p:cxnSp>
        <p:nvCxnSpPr>
          <p:cNvPr id="36" name="Straight Arrow Connector 35"/>
          <p:cNvCxnSpPr/>
          <p:nvPr/>
        </p:nvCxnSpPr>
        <p:spPr>
          <a:xfrm flipV="1">
            <a:off x="5468459" y="2685625"/>
            <a:ext cx="298065" cy="555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596035" y="2109091"/>
            <a:ext cx="1632890" cy="52712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86506" y="3120354"/>
            <a:ext cx="1006943" cy="369332"/>
          </a:xfrm>
          <a:prstGeom prst="rect">
            <a:avLst/>
          </a:prstGeom>
          <a:noFill/>
          <a:ln>
            <a:solidFill>
              <a:schemeClr val="tx1"/>
            </a:solidFill>
            <a:prstDash val="dash"/>
          </a:ln>
        </p:spPr>
        <p:txBody>
          <a:bodyPr wrap="square" rtlCol="0">
            <a:spAutoFit/>
          </a:bodyPr>
          <a:lstStyle/>
          <a:p>
            <a:r>
              <a:rPr lang="en-US">
                <a:latin typeface="+mj-lt"/>
              </a:rPr>
              <a:t>Dot-Prod</a:t>
            </a:r>
            <a:endParaRPr lang="en-US" dirty="0">
              <a:latin typeface="+mj-lt"/>
            </a:endParaRPr>
          </a:p>
        </p:txBody>
      </p:sp>
      <p:cxnSp>
        <p:nvCxnSpPr>
          <p:cNvPr id="42" name="Straight Arrow Connector 41"/>
          <p:cNvCxnSpPr/>
          <p:nvPr/>
        </p:nvCxnSpPr>
        <p:spPr>
          <a:xfrm flipV="1">
            <a:off x="3789662" y="2685625"/>
            <a:ext cx="542050" cy="4347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213255" y="2059682"/>
            <a:ext cx="3015670" cy="62594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57497" y="2810346"/>
            <a:ext cx="1795934" cy="646331"/>
          </a:xfrm>
          <a:prstGeom prst="rect">
            <a:avLst/>
          </a:prstGeom>
          <a:noFill/>
          <a:ln>
            <a:solidFill>
              <a:schemeClr val="tx1"/>
            </a:solidFill>
            <a:prstDash val="dash"/>
          </a:ln>
        </p:spPr>
        <p:txBody>
          <a:bodyPr wrap="square" rtlCol="0">
            <a:spAutoFit/>
          </a:bodyPr>
          <a:lstStyle/>
          <a:p>
            <a:r>
              <a:rPr lang="en-US" dirty="0">
                <a:latin typeface="+mj-lt"/>
              </a:rPr>
              <a:t>Distribution over Memory-Keys</a:t>
            </a:r>
          </a:p>
        </p:txBody>
      </p:sp>
      <p:cxnSp>
        <p:nvCxnSpPr>
          <p:cNvPr id="47" name="Straight Arrow Connector 46"/>
          <p:cNvCxnSpPr/>
          <p:nvPr/>
        </p:nvCxnSpPr>
        <p:spPr>
          <a:xfrm flipV="1">
            <a:off x="1914525" y="2585620"/>
            <a:ext cx="76797" cy="2143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p:cNvSpPr txBox="1">
            <a:spLocks/>
          </p:cNvSpPr>
          <p:nvPr/>
        </p:nvSpPr>
        <p:spPr>
          <a:xfrm>
            <a:off x="457497" y="4069760"/>
            <a:ext cx="4836435"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Font typeface="+mj-lt"/>
              <a:buAutoNum type="arabicPeriod" startAt="3"/>
            </a:pPr>
            <a:r>
              <a:rPr lang="en-US" sz="2800" dirty="0"/>
              <a:t>Generate Output</a:t>
            </a:r>
          </a:p>
        </p:txBody>
      </p:sp>
      <p:pic>
        <p:nvPicPr>
          <p:cNvPr id="50" name="Picture 49"/>
          <p:cNvPicPr>
            <a:picLocks noChangeAspect="1"/>
          </p:cNvPicPr>
          <p:nvPr/>
        </p:nvPicPr>
        <p:blipFill>
          <a:blip r:embed="rId4"/>
          <a:stretch>
            <a:fillRect/>
          </a:stretch>
        </p:blipFill>
        <p:spPr>
          <a:xfrm>
            <a:off x="3300237" y="5086446"/>
            <a:ext cx="2869293" cy="690424"/>
          </a:xfrm>
          <a:prstGeom prst="rect">
            <a:avLst/>
          </a:prstGeom>
        </p:spPr>
      </p:pic>
      <p:sp>
        <p:nvSpPr>
          <p:cNvPr id="51" name="TextBox 50"/>
          <p:cNvSpPr txBox="1"/>
          <p:nvPr/>
        </p:nvSpPr>
        <p:spPr>
          <a:xfrm>
            <a:off x="580913" y="5520350"/>
            <a:ext cx="2091984" cy="646331"/>
          </a:xfrm>
          <a:prstGeom prst="rect">
            <a:avLst/>
          </a:prstGeom>
          <a:noFill/>
          <a:ln>
            <a:solidFill>
              <a:schemeClr val="tx1"/>
            </a:solidFill>
            <a:prstDash val="dash"/>
          </a:ln>
        </p:spPr>
        <p:txBody>
          <a:bodyPr wrap="square" rtlCol="0">
            <a:spAutoFit/>
          </a:bodyPr>
          <a:lstStyle/>
          <a:p>
            <a:r>
              <a:rPr lang="en-US" dirty="0">
                <a:latin typeface="+mj-lt"/>
              </a:rPr>
              <a:t>Weighted average </a:t>
            </a:r>
            <a:r>
              <a:rPr lang="en-US">
                <a:latin typeface="+mj-lt"/>
              </a:rPr>
              <a:t>of Memory-values</a:t>
            </a:r>
            <a:endParaRPr lang="en-US" dirty="0">
              <a:latin typeface="+mj-lt"/>
            </a:endParaRPr>
          </a:p>
        </p:txBody>
      </p:sp>
      <p:cxnSp>
        <p:nvCxnSpPr>
          <p:cNvPr id="52" name="Straight Arrow Connector 51"/>
          <p:cNvCxnSpPr/>
          <p:nvPr/>
        </p:nvCxnSpPr>
        <p:spPr>
          <a:xfrm flipV="1">
            <a:off x="2672897" y="5425232"/>
            <a:ext cx="479094" cy="1836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a:stretch>
            <a:fillRect/>
          </a:stretch>
        </p:blipFill>
        <p:spPr>
          <a:xfrm>
            <a:off x="6532376" y="1552329"/>
            <a:ext cx="2451548" cy="321766"/>
          </a:xfrm>
          <a:prstGeom prst="rect">
            <a:avLst/>
          </a:prstGeom>
          <a:ln>
            <a:solidFill>
              <a:schemeClr val="tx1"/>
            </a:solidFill>
            <a:prstDash val="lgDash"/>
          </a:ln>
        </p:spPr>
      </p:pic>
      <p:pic>
        <p:nvPicPr>
          <p:cNvPr id="24" name="Picture 23"/>
          <p:cNvPicPr>
            <a:picLocks noChangeAspect="1"/>
          </p:cNvPicPr>
          <p:nvPr/>
        </p:nvPicPr>
        <p:blipFill>
          <a:blip r:embed="rId6"/>
          <a:stretch>
            <a:fillRect/>
          </a:stretch>
        </p:blipFill>
        <p:spPr>
          <a:xfrm>
            <a:off x="7146255" y="4914227"/>
            <a:ext cx="1223789" cy="532383"/>
          </a:xfrm>
          <a:prstGeom prst="rect">
            <a:avLst/>
          </a:prstGeom>
          <a:ln>
            <a:solidFill>
              <a:schemeClr val="tx1"/>
            </a:solidFill>
            <a:prstDash val="lgDash"/>
          </a:ln>
        </p:spPr>
      </p:pic>
    </p:spTree>
    <p:extLst>
      <p:ext uri="{BB962C8B-B14F-4D97-AF65-F5344CB8AC3E}">
        <p14:creationId xmlns:p14="http://schemas.microsoft.com/office/powerpoint/2010/main" val="8247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5" grpId="0" animBg="1"/>
      <p:bldP spid="38" grpId="0" animBg="1"/>
      <p:bldP spid="41" grpId="0" animBg="1"/>
      <p:bldP spid="43" grpId="0" animBg="1"/>
      <p:bldP spid="46" grpId="0" animBg="1"/>
      <p:bldP spid="49" grpId="0"/>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29431" y="228600"/>
            <a:ext cx="8229600" cy="1143000"/>
          </a:xfrm>
        </p:spPr>
        <p:txBody>
          <a:bodyPr/>
          <a:lstStyle/>
          <a:p>
            <a:pPr eaLnBrk="1" hangingPunct="1"/>
            <a:r>
              <a:rPr lang="en-US" sz="4000" dirty="0">
                <a:solidFill>
                  <a:srgbClr val="FF0000"/>
                </a:solidFill>
              </a:rPr>
              <a:t>Dick Tracy – ahead of his time - 1986</a:t>
            </a:r>
            <a:endParaRPr lang="en-US" sz="3000" dirty="0">
              <a:solidFill>
                <a:srgbClr val="FF0000"/>
              </a:solidFill>
            </a:endParaRPr>
          </a:p>
        </p:txBody>
      </p:sp>
      <p:pic>
        <p:nvPicPr>
          <p:cNvPr id="3" name="Picture 2" descr="Screen Shot 2016-06-22 at 9.48.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9144000" cy="3100605"/>
          </a:xfrm>
          <a:prstGeom prst="rect">
            <a:avLst/>
          </a:prstGeom>
        </p:spPr>
      </p:pic>
    </p:spTree>
    <p:extLst>
      <p:ext uri="{BB962C8B-B14F-4D97-AF65-F5344CB8AC3E}">
        <p14:creationId xmlns:p14="http://schemas.microsoft.com/office/powerpoint/2010/main" val="71725215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KV-MemNN - </a:t>
            </a:r>
            <a:r>
              <a:rPr lang="en-US" sz="3600" dirty="0"/>
              <a:t>Multiple Hops</a:t>
            </a: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140</a:t>
            </a:fld>
            <a:endParaRPr lang="en-US" dirty="0"/>
          </a:p>
        </p:txBody>
      </p:sp>
      <p:sp>
        <p:nvSpPr>
          <p:cNvPr id="13" name="TextBox 12"/>
          <p:cNvSpPr txBox="1"/>
          <p:nvPr/>
        </p:nvSpPr>
        <p:spPr>
          <a:xfrm>
            <a:off x="1188953" y="6504061"/>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mc:AlternateContent xmlns:mc="http://schemas.openxmlformats.org/markup-compatibility/2006" xmlns:a14="http://schemas.microsoft.com/office/drawing/2010/main">
        <mc:Choice Requires="a14">
          <p:sp>
            <p:nvSpPr>
              <p:cNvPr id="12" name="Title 1"/>
              <p:cNvSpPr txBox="1">
                <a:spLocks/>
              </p:cNvSpPr>
              <p:nvPr/>
            </p:nvSpPr>
            <p:spPr>
              <a:xfrm>
                <a:off x="413965" y="1020941"/>
                <a:ext cx="5424860" cy="98918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In the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charset="0"/>
                          </a:rPr>
                          <m:t>𝑗</m:t>
                        </m:r>
                      </m:e>
                      <m:sup>
                        <m:r>
                          <a:rPr lang="en-US" sz="2800" b="0" i="1" smtClean="0">
                            <a:latin typeface="Cambria Math" charset="0"/>
                          </a:rPr>
                          <m:t>𝑡h</m:t>
                        </m:r>
                      </m:sup>
                    </m:sSup>
                  </m:oMath>
                </a14:m>
                <a:r>
                  <a:rPr lang="en-US" sz="2800" dirty="0"/>
                  <a:t> hop:</a:t>
                </a:r>
              </a:p>
              <a:p>
                <a:endParaRPr lang="en-US" sz="2800" dirty="0"/>
              </a:p>
              <a:p>
                <a:r>
                  <a:rPr lang="en-US" sz="2800" dirty="0"/>
                  <a:t>Query representation : </a:t>
                </a:r>
              </a:p>
            </p:txBody>
          </p:sp>
        </mc:Choice>
        <mc:Fallback xmlns="">
          <p:sp>
            <p:nvSpPr>
              <p:cNvPr id="12" name="Title 1"/>
              <p:cNvSpPr txBox="1">
                <a:spLocks noRot="1" noChangeAspect="1" noMove="1" noResize="1" noEditPoints="1" noAdjustHandles="1" noChangeArrowheads="1" noChangeShapeType="1" noTextEdit="1"/>
              </p:cNvSpPr>
              <p:nvPr/>
            </p:nvSpPr>
            <p:spPr>
              <a:xfrm>
                <a:off x="413965" y="1020941"/>
                <a:ext cx="5424860" cy="989181"/>
              </a:xfrm>
              <a:prstGeom prst="rect">
                <a:avLst/>
              </a:prstGeom>
              <a:blipFill rotWithShape="0">
                <a:blip r:embed="rId3"/>
                <a:stretch>
                  <a:fillRect l="-2022" t="-11656" b="-14724"/>
                </a:stretch>
              </a:blipFill>
            </p:spPr>
            <p:txBody>
              <a:bodyPr/>
              <a:lstStyle/>
              <a:p>
                <a:r>
                  <a:rPr lang="en-US">
                    <a:noFill/>
                  </a:rPr>
                  <a:t> </a:t>
                </a:r>
              </a:p>
            </p:txBody>
          </p:sp>
        </mc:Fallback>
      </mc:AlternateContent>
      <p:sp>
        <p:nvSpPr>
          <p:cNvPr id="49" name="Title 1"/>
          <p:cNvSpPr txBox="1">
            <a:spLocks/>
          </p:cNvSpPr>
          <p:nvPr/>
        </p:nvSpPr>
        <p:spPr>
          <a:xfrm>
            <a:off x="413965" y="2839156"/>
            <a:ext cx="4836435"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Key Addressing</a:t>
            </a:r>
          </a:p>
        </p:txBody>
      </p:sp>
      <p:pic>
        <p:nvPicPr>
          <p:cNvPr id="6" name="Picture 5"/>
          <p:cNvPicPr>
            <a:picLocks noChangeAspect="1"/>
          </p:cNvPicPr>
          <p:nvPr/>
        </p:nvPicPr>
        <p:blipFill>
          <a:blip r:embed="rId4"/>
          <a:stretch>
            <a:fillRect/>
          </a:stretch>
        </p:blipFill>
        <p:spPr>
          <a:xfrm>
            <a:off x="3064833" y="2132033"/>
            <a:ext cx="3340100" cy="334891"/>
          </a:xfrm>
          <a:prstGeom prst="rect">
            <a:avLst/>
          </a:prstGeom>
        </p:spPr>
      </p:pic>
      <p:sp>
        <p:nvSpPr>
          <p:cNvPr id="25" name="Title 1"/>
          <p:cNvSpPr txBox="1">
            <a:spLocks/>
          </p:cNvSpPr>
          <p:nvPr/>
        </p:nvSpPr>
        <p:spPr>
          <a:xfrm>
            <a:off x="413965" y="4635253"/>
            <a:ext cx="3015035" cy="845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Generate Response</a:t>
            </a:r>
          </a:p>
        </p:txBody>
      </p:sp>
      <p:pic>
        <p:nvPicPr>
          <p:cNvPr id="11" name="Picture 10"/>
          <p:cNvPicPr>
            <a:picLocks noChangeAspect="1"/>
          </p:cNvPicPr>
          <p:nvPr/>
        </p:nvPicPr>
        <p:blipFill>
          <a:blip r:embed="rId5"/>
          <a:stretch>
            <a:fillRect/>
          </a:stretch>
        </p:blipFill>
        <p:spPr>
          <a:xfrm>
            <a:off x="2216210" y="3872803"/>
            <a:ext cx="5035550" cy="335115"/>
          </a:xfrm>
          <a:prstGeom prst="rect">
            <a:avLst/>
          </a:prstGeom>
        </p:spPr>
      </p:pic>
      <p:cxnSp>
        <p:nvCxnSpPr>
          <p:cNvPr id="32" name="Straight Arrow Connector 31"/>
          <p:cNvCxnSpPr/>
          <p:nvPr/>
        </p:nvCxnSpPr>
        <p:spPr>
          <a:xfrm flipH="1" flipV="1">
            <a:off x="5353051" y="5902412"/>
            <a:ext cx="200024" cy="175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53075" y="6078300"/>
            <a:ext cx="1123950" cy="369332"/>
          </a:xfrm>
          <a:prstGeom prst="rect">
            <a:avLst/>
          </a:prstGeom>
          <a:noFill/>
          <a:ln>
            <a:solidFill>
              <a:schemeClr val="tx1"/>
            </a:solidFill>
            <a:prstDash val="dash"/>
          </a:ln>
        </p:spPr>
        <p:txBody>
          <a:bodyPr wrap="square" rtlCol="0">
            <a:spAutoFit/>
          </a:bodyPr>
          <a:lstStyle/>
          <a:p>
            <a:r>
              <a:rPr lang="en-US">
                <a:latin typeface="+mj-lt"/>
              </a:rPr>
              <a:t>Final Hop</a:t>
            </a:r>
            <a:endParaRPr lang="en-US" dirty="0">
              <a:latin typeface="+mj-lt"/>
            </a:endParaRPr>
          </a:p>
        </p:txBody>
      </p:sp>
      <p:pic>
        <p:nvPicPr>
          <p:cNvPr id="18" name="Picture 17"/>
          <p:cNvPicPr>
            <a:picLocks noChangeAspect="1"/>
          </p:cNvPicPr>
          <p:nvPr/>
        </p:nvPicPr>
        <p:blipFill>
          <a:blip r:embed="rId6"/>
          <a:stretch>
            <a:fillRect/>
          </a:stretch>
        </p:blipFill>
        <p:spPr>
          <a:xfrm>
            <a:off x="2297172" y="5497102"/>
            <a:ext cx="4954588" cy="331469"/>
          </a:xfrm>
          <a:prstGeom prst="rect">
            <a:avLst/>
          </a:prstGeom>
        </p:spPr>
      </p:pic>
    </p:spTree>
    <p:extLst>
      <p:ext uri="{BB962C8B-B14F-4D97-AF65-F5344CB8AC3E}">
        <p14:creationId xmlns:p14="http://schemas.microsoft.com/office/powerpoint/2010/main" val="6921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5" grpId="0"/>
      <p:bldP spid="3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KV-MemNN – What to store in memories?</a:t>
            </a:r>
          </a:p>
        </p:txBody>
      </p:sp>
      <p:sp>
        <p:nvSpPr>
          <p:cNvPr id="4" name="Slide Number Placeholder 3"/>
          <p:cNvSpPr>
            <a:spLocks noGrp="1"/>
          </p:cNvSpPr>
          <p:nvPr>
            <p:ph type="sldNum" sz="quarter" idx="12"/>
          </p:nvPr>
        </p:nvSpPr>
        <p:spPr/>
        <p:txBody>
          <a:bodyPr/>
          <a:lstStyle/>
          <a:p>
            <a:fld id="{6113E31D-E2AB-40D1-8B51-AFA5AFEF393A}" type="slidenum">
              <a:rPr lang="en-US" smtClean="0"/>
              <a:t>141</a:t>
            </a:fld>
            <a:endParaRPr lang="en-US" dirty="0"/>
          </a:p>
        </p:txBody>
      </p:sp>
      <p:sp>
        <p:nvSpPr>
          <p:cNvPr id="13" name="TextBox 12"/>
          <p:cNvSpPr txBox="1"/>
          <p:nvPr/>
        </p:nvSpPr>
        <p:spPr>
          <a:xfrm>
            <a:off x="1231815" y="6538913"/>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sp>
        <p:nvSpPr>
          <p:cNvPr id="8" name="Title 1"/>
          <p:cNvSpPr txBox="1">
            <a:spLocks/>
          </p:cNvSpPr>
          <p:nvPr/>
        </p:nvSpPr>
        <p:spPr>
          <a:xfrm>
            <a:off x="413964" y="1220927"/>
            <a:ext cx="8187111" cy="186517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Font typeface="+mj-lt"/>
              <a:buAutoNum type="arabicPeriod"/>
            </a:pPr>
            <a:r>
              <a:rPr lang="en-US" sz="2800" dirty="0"/>
              <a:t>KB Based :</a:t>
            </a:r>
          </a:p>
          <a:p>
            <a:pPr marL="514350" indent="-514350">
              <a:buFont typeface="+mj-lt"/>
              <a:buAutoNum type="arabicPeriod"/>
            </a:pPr>
            <a:endParaRPr lang="en-US" sz="1500" dirty="0"/>
          </a:p>
          <a:p>
            <a:pPr algn="ctr"/>
            <a:r>
              <a:rPr lang="en-US" sz="2800" dirty="0">
                <a:solidFill>
                  <a:schemeClr val="accent5">
                    <a:lumMod val="50000"/>
                  </a:schemeClr>
                </a:solidFill>
              </a:rPr>
              <a:t>Key: (subject, relation)</a:t>
            </a:r>
            <a:r>
              <a:rPr lang="en-US" sz="2800" dirty="0"/>
              <a:t>; </a:t>
            </a:r>
            <a:r>
              <a:rPr lang="en-US" sz="2800" dirty="0">
                <a:solidFill>
                  <a:srgbClr val="FF0000"/>
                </a:solidFill>
              </a:rPr>
              <a:t>Value: Object</a:t>
            </a:r>
          </a:p>
          <a:p>
            <a:pPr algn="ctr"/>
            <a:endParaRPr lang="en-US" sz="1500" dirty="0"/>
          </a:p>
          <a:p>
            <a:pPr algn="ctr"/>
            <a:r>
              <a:rPr lang="en-US" sz="2200" dirty="0">
                <a:solidFill>
                  <a:schemeClr val="accent5">
                    <a:lumMod val="50000"/>
                  </a:schemeClr>
                </a:solidFill>
              </a:rPr>
              <a:t>K: (2001:a_space_odyssey, </a:t>
            </a:r>
            <a:r>
              <a:rPr lang="en-US" sz="2200" i="1" dirty="0">
                <a:solidFill>
                  <a:schemeClr val="accent5">
                    <a:lumMod val="50000"/>
                  </a:schemeClr>
                </a:solidFill>
              </a:rPr>
              <a:t>directed_by)</a:t>
            </a:r>
            <a:r>
              <a:rPr lang="en-US" sz="2200" dirty="0"/>
              <a:t>; </a:t>
            </a:r>
            <a:r>
              <a:rPr lang="en-US" sz="2200" dirty="0">
                <a:solidFill>
                  <a:srgbClr val="FF0000"/>
                </a:solidFill>
              </a:rPr>
              <a:t>V: stanley_kubrick</a:t>
            </a:r>
          </a:p>
        </p:txBody>
      </p:sp>
      <p:sp>
        <p:nvSpPr>
          <p:cNvPr id="7" name="TextBox 6"/>
          <p:cNvSpPr txBox="1"/>
          <p:nvPr/>
        </p:nvSpPr>
        <p:spPr>
          <a:xfrm>
            <a:off x="413965" y="3609975"/>
            <a:ext cx="7920410" cy="2785378"/>
          </a:xfrm>
          <a:prstGeom prst="rect">
            <a:avLst/>
          </a:prstGeom>
          <a:noFill/>
        </p:spPr>
        <p:txBody>
          <a:bodyPr wrap="square" rtlCol="0">
            <a:spAutoFit/>
          </a:bodyPr>
          <a:lstStyle/>
          <a:p>
            <a:pPr marL="514350" indent="-514350">
              <a:buFont typeface="+mj-lt"/>
              <a:buAutoNum type="arabicPeriod" startAt="2"/>
            </a:pPr>
            <a:r>
              <a:rPr lang="en-US" sz="2800" dirty="0">
                <a:latin typeface="+mj-lt"/>
              </a:rPr>
              <a:t>Document Based</a:t>
            </a:r>
          </a:p>
          <a:p>
            <a:pPr marL="514350" indent="-514350">
              <a:buFont typeface="+mj-lt"/>
              <a:buAutoNum type="arabicPeriod" startAt="2"/>
            </a:pPr>
            <a:endParaRPr lang="en-US" sz="1500" dirty="0">
              <a:latin typeface="+mj-lt"/>
            </a:endParaRPr>
          </a:p>
          <a:p>
            <a:r>
              <a:rPr lang="en-US" sz="2800" dirty="0">
                <a:latin typeface="+mj-lt"/>
              </a:rPr>
              <a:t>For each entity in document, extract 5-word window around it</a:t>
            </a:r>
          </a:p>
          <a:p>
            <a:endParaRPr lang="en-US" sz="1100" dirty="0">
              <a:latin typeface="+mj-lt"/>
            </a:endParaRPr>
          </a:p>
          <a:p>
            <a:pPr algn="ctr"/>
            <a:r>
              <a:rPr lang="en-US" sz="2800" dirty="0">
                <a:solidFill>
                  <a:schemeClr val="accent5">
                    <a:lumMod val="50000"/>
                  </a:schemeClr>
                </a:solidFill>
                <a:latin typeface="+mj-lt"/>
              </a:rPr>
              <a:t>Key: window</a:t>
            </a:r>
            <a:r>
              <a:rPr lang="en-US" sz="2800" dirty="0">
                <a:latin typeface="+mj-lt"/>
              </a:rPr>
              <a:t>; </a:t>
            </a:r>
            <a:r>
              <a:rPr lang="en-US" sz="2800" dirty="0">
                <a:solidFill>
                  <a:srgbClr val="FF0000"/>
                </a:solidFill>
                <a:latin typeface="+mj-lt"/>
              </a:rPr>
              <a:t>Value: Entity</a:t>
            </a:r>
          </a:p>
          <a:p>
            <a:pPr algn="ctr"/>
            <a:endParaRPr lang="en-US" sz="1500" dirty="0">
              <a:latin typeface="+mj-lt"/>
            </a:endParaRPr>
          </a:p>
          <a:p>
            <a:pPr algn="ctr"/>
            <a:r>
              <a:rPr lang="en-US" sz="2200" dirty="0">
                <a:solidFill>
                  <a:schemeClr val="accent5">
                    <a:lumMod val="50000"/>
                  </a:schemeClr>
                </a:solidFill>
                <a:latin typeface="+mj-lt"/>
              </a:rPr>
              <a:t>K: screenplay written by and</a:t>
            </a:r>
            <a:r>
              <a:rPr lang="en-US" sz="2200" dirty="0">
                <a:latin typeface="+mj-lt"/>
              </a:rPr>
              <a:t>; </a:t>
            </a:r>
            <a:r>
              <a:rPr lang="en-US" sz="2200" dirty="0">
                <a:solidFill>
                  <a:srgbClr val="FF0000"/>
                </a:solidFill>
                <a:latin typeface="+mj-lt"/>
              </a:rPr>
              <a:t>V: Hampton</a:t>
            </a:r>
          </a:p>
        </p:txBody>
      </p:sp>
    </p:spTree>
    <p:extLst>
      <p:ext uri="{BB962C8B-B14F-4D97-AF65-F5344CB8AC3E}">
        <p14:creationId xmlns:p14="http://schemas.microsoft.com/office/powerpoint/2010/main" val="17865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KV-MemNN – Experiments</a:t>
            </a:r>
          </a:p>
        </p:txBody>
      </p:sp>
      <p:sp>
        <p:nvSpPr>
          <p:cNvPr id="4" name="Slide Number Placeholder 3"/>
          <p:cNvSpPr>
            <a:spLocks noGrp="1"/>
          </p:cNvSpPr>
          <p:nvPr>
            <p:ph type="sldNum" sz="quarter" idx="12"/>
          </p:nvPr>
        </p:nvSpPr>
        <p:spPr/>
        <p:txBody>
          <a:bodyPr/>
          <a:lstStyle/>
          <a:p>
            <a:fld id="{6113E31D-E2AB-40D1-8B51-AFA5AFEF393A}" type="slidenum">
              <a:rPr lang="en-US" smtClean="0"/>
              <a:t>142</a:t>
            </a:fld>
            <a:endParaRPr lang="en-US" dirty="0"/>
          </a:p>
        </p:txBody>
      </p:sp>
      <p:sp>
        <p:nvSpPr>
          <p:cNvPr id="13" name="TextBox 12"/>
          <p:cNvSpPr txBox="1"/>
          <p:nvPr/>
        </p:nvSpPr>
        <p:spPr>
          <a:xfrm>
            <a:off x="1188952" y="6538913"/>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sp>
        <p:nvSpPr>
          <p:cNvPr id="8" name="Title 1"/>
          <p:cNvSpPr txBox="1">
            <a:spLocks/>
          </p:cNvSpPr>
          <p:nvPr/>
        </p:nvSpPr>
        <p:spPr>
          <a:xfrm>
            <a:off x="537611" y="1644515"/>
            <a:ext cx="4282039" cy="1153072"/>
          </a:xfrm>
          <a:prstGeom prst="rect">
            <a:avLst/>
          </a:prstGeom>
        </p:spPr>
        <p:txBody>
          <a:bodyPr vert="horz" lIns="91440" tIns="45720" rIns="91440" bIns="45720" rtlCol="0" anchor="t">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Font typeface="Arial" charset="0"/>
              <a:buChar char="•"/>
            </a:pPr>
            <a:r>
              <a:rPr lang="en-US" sz="2800" dirty="0" err="1"/>
              <a:t>WikiMovies</a:t>
            </a:r>
            <a:r>
              <a:rPr lang="en-US" sz="2800" dirty="0"/>
              <a:t> Benchmark</a:t>
            </a:r>
          </a:p>
          <a:p>
            <a:pPr marL="971550" lvl="1" indent="-514350">
              <a:buFont typeface="Arial" charset="0"/>
              <a:buChar char="•"/>
            </a:pPr>
            <a:r>
              <a:rPr lang="en-US" sz="2400" dirty="0">
                <a:latin typeface="+mj-lt"/>
              </a:rPr>
              <a:t>Total 100K QA-pairs</a:t>
            </a:r>
          </a:p>
          <a:p>
            <a:pPr marL="971550" lvl="1" indent="-514350">
              <a:buFont typeface="Arial" charset="0"/>
              <a:buChar char="•"/>
            </a:pPr>
            <a:r>
              <a:rPr lang="en-US" sz="2400" dirty="0">
                <a:latin typeface="+mj-lt"/>
              </a:rPr>
              <a:t>10% for testing</a:t>
            </a:r>
          </a:p>
        </p:txBody>
      </p:sp>
      <p:graphicFrame>
        <p:nvGraphicFramePr>
          <p:cNvPr id="6" name="Table 5"/>
          <p:cNvGraphicFramePr>
            <a:graphicFrameLocks noGrp="1"/>
          </p:cNvGraphicFramePr>
          <p:nvPr/>
        </p:nvGraphicFramePr>
        <p:xfrm>
          <a:off x="1045181" y="3282563"/>
          <a:ext cx="6838950" cy="1958235"/>
        </p:xfrm>
        <a:graphic>
          <a:graphicData uri="http://schemas.openxmlformats.org/drawingml/2006/table">
            <a:tbl>
              <a:tblPr firstRow="1" bandRow="1">
                <a:tableStyleId>{5940675A-B579-460E-94D1-54222C63F5DA}</a:tableStyleId>
              </a:tblPr>
              <a:tblGrid>
                <a:gridCol w="2279650">
                  <a:extLst>
                    <a:ext uri="{9D8B030D-6E8A-4147-A177-3AD203B41FA5}">
                      <a16:colId xmlns:a16="http://schemas.microsoft.com/office/drawing/2014/main" val="20000"/>
                    </a:ext>
                  </a:extLst>
                </a:gridCol>
                <a:gridCol w="2279650">
                  <a:extLst>
                    <a:ext uri="{9D8B030D-6E8A-4147-A177-3AD203B41FA5}">
                      <a16:colId xmlns:a16="http://schemas.microsoft.com/office/drawing/2014/main" val="20001"/>
                    </a:ext>
                  </a:extLst>
                </a:gridCol>
                <a:gridCol w="2279650">
                  <a:extLst>
                    <a:ext uri="{9D8B030D-6E8A-4147-A177-3AD203B41FA5}">
                      <a16:colId xmlns:a16="http://schemas.microsoft.com/office/drawing/2014/main" val="20002"/>
                    </a:ext>
                  </a:extLst>
                </a:gridCol>
              </a:tblGrid>
              <a:tr h="434235">
                <a:tc>
                  <a:txBody>
                    <a:bodyPr/>
                    <a:lstStyle/>
                    <a:p>
                      <a:pPr algn="ctr"/>
                      <a:r>
                        <a:rPr lang="en-US" sz="2200" dirty="0">
                          <a:latin typeface="+mj-lt"/>
                        </a:rPr>
                        <a:t>Method</a:t>
                      </a:r>
                    </a:p>
                  </a:txBody>
                  <a:tcPr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latin typeface="+mj-lt"/>
                        </a:rPr>
                        <a:t>KB</a:t>
                      </a:r>
                    </a:p>
                  </a:txBody>
                  <a:tcPr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latin typeface="+mj-lt"/>
                        </a:rPr>
                        <a:t>Doc</a:t>
                      </a:r>
                    </a:p>
                  </a:txBody>
                  <a:tcPr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40902">
                <a:tc>
                  <a:txBody>
                    <a:bodyPr/>
                    <a:lstStyle/>
                    <a:p>
                      <a:pPr algn="ctr"/>
                      <a:r>
                        <a:rPr lang="en-US" sz="2200" dirty="0">
                          <a:latin typeface="+mj-lt"/>
                        </a:rPr>
                        <a:t>E2E Memory</a:t>
                      </a:r>
                      <a:r>
                        <a:rPr lang="en-US" sz="2200" baseline="0" dirty="0">
                          <a:latin typeface="+mj-lt"/>
                        </a:rPr>
                        <a:t> Network</a:t>
                      </a:r>
                      <a:endParaRPr lang="en-US" sz="2200" dirty="0">
                        <a:latin typeface="+mj-lt"/>
                      </a:endParaRPr>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200" dirty="0">
                          <a:latin typeface="+mj-lt"/>
                        </a:rPr>
                        <a:t>78.5</a:t>
                      </a:r>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200" dirty="0">
                          <a:latin typeface="+mj-lt"/>
                        </a:rPr>
                        <a:t>69.9</a:t>
                      </a:r>
                    </a:p>
                  </a:txBody>
                  <a:tcPr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68616">
                <a:tc>
                  <a:txBody>
                    <a:bodyPr/>
                    <a:lstStyle/>
                    <a:p>
                      <a:pPr algn="ctr"/>
                      <a:r>
                        <a:rPr lang="en-US" sz="2200" dirty="0">
                          <a:latin typeface="+mj-lt"/>
                        </a:rPr>
                        <a:t>Key-Value Memory Network</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latin typeface="+mj-lt"/>
                        </a:rPr>
                        <a:t>93.9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latin typeface="+mj-lt"/>
                        </a:rPr>
                        <a:t>76.2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52845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310794"/>
            <a:ext cx="8101385" cy="899030"/>
          </a:xfrm>
        </p:spPr>
        <p:txBody>
          <a:bodyPr/>
          <a:lstStyle/>
          <a:p>
            <a:r>
              <a:rPr lang="en-US" dirty="0"/>
              <a:t>KV-MemNN</a:t>
            </a:r>
          </a:p>
        </p:txBody>
      </p:sp>
      <p:sp>
        <p:nvSpPr>
          <p:cNvPr id="4" name="Slide Number Placeholder 3"/>
          <p:cNvSpPr>
            <a:spLocks noGrp="1"/>
          </p:cNvSpPr>
          <p:nvPr>
            <p:ph type="sldNum" sz="quarter" idx="12"/>
          </p:nvPr>
        </p:nvSpPr>
        <p:spPr/>
        <p:txBody>
          <a:bodyPr/>
          <a:lstStyle/>
          <a:p>
            <a:fld id="{6113E31D-E2AB-40D1-8B51-AFA5AFEF393A}" type="slidenum">
              <a:rPr lang="en-US" smtClean="0"/>
              <a:t>143</a:t>
            </a:fld>
            <a:endParaRPr lang="en-US" dirty="0"/>
          </a:p>
        </p:txBody>
      </p:sp>
      <p:sp>
        <p:nvSpPr>
          <p:cNvPr id="13" name="TextBox 12"/>
          <p:cNvSpPr txBox="1"/>
          <p:nvPr/>
        </p:nvSpPr>
        <p:spPr>
          <a:xfrm>
            <a:off x="1236949" y="6538913"/>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1971674"/>
            <a:ext cx="8530007" cy="3043539"/>
          </a:xfrm>
          <a:prstGeom prst="rect">
            <a:avLst/>
          </a:prstGeom>
        </p:spPr>
      </p:pic>
      <p:sp>
        <p:nvSpPr>
          <p:cNvPr id="6" name="TextBox 5"/>
          <p:cNvSpPr txBox="1"/>
          <p:nvPr/>
        </p:nvSpPr>
        <p:spPr>
          <a:xfrm>
            <a:off x="413965" y="5197775"/>
            <a:ext cx="1135136" cy="923330"/>
          </a:xfrm>
          <a:prstGeom prst="rect">
            <a:avLst/>
          </a:prstGeom>
          <a:noFill/>
          <a:ln>
            <a:solidFill>
              <a:schemeClr val="tx1"/>
            </a:solidFill>
            <a:prstDash val="dash"/>
          </a:ln>
        </p:spPr>
        <p:txBody>
          <a:bodyPr wrap="square" rtlCol="0">
            <a:spAutoFit/>
          </a:bodyPr>
          <a:lstStyle/>
          <a:p>
            <a:r>
              <a:rPr lang="en-US">
                <a:latin typeface="+mj-lt"/>
              </a:rPr>
              <a:t>Retrieve relevant Memories</a:t>
            </a:r>
            <a:endParaRPr lang="en-US" dirty="0">
              <a:latin typeface="+mj-lt"/>
            </a:endParaRPr>
          </a:p>
        </p:txBody>
      </p:sp>
      <p:cxnSp>
        <p:nvCxnSpPr>
          <p:cNvPr id="7" name="Straight Arrow Connector 6"/>
          <p:cNvCxnSpPr/>
          <p:nvPr/>
        </p:nvCxnSpPr>
        <p:spPr>
          <a:xfrm flipV="1">
            <a:off x="1536550" y="4819650"/>
            <a:ext cx="1035200" cy="531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4" y="1373336"/>
            <a:ext cx="1530051" cy="646331"/>
          </a:xfrm>
          <a:prstGeom prst="rect">
            <a:avLst/>
          </a:prstGeom>
          <a:noFill/>
          <a:ln>
            <a:solidFill>
              <a:schemeClr val="tx1"/>
            </a:solidFill>
            <a:prstDash val="dash"/>
          </a:ln>
        </p:spPr>
        <p:txBody>
          <a:bodyPr wrap="square" rtlCol="0">
            <a:spAutoFit/>
          </a:bodyPr>
          <a:lstStyle/>
          <a:p>
            <a:r>
              <a:rPr lang="en-US" dirty="0">
                <a:latin typeface="+mj-lt"/>
              </a:rPr>
              <a:t>Score </a:t>
            </a:r>
            <a:r>
              <a:rPr lang="en-US">
                <a:latin typeface="+mj-lt"/>
              </a:rPr>
              <a:t>relevant Memory-Keys</a:t>
            </a:r>
            <a:endParaRPr lang="en-US" dirty="0">
              <a:latin typeface="+mj-lt"/>
            </a:endParaRPr>
          </a:p>
        </p:txBody>
      </p:sp>
      <p:cxnSp>
        <p:nvCxnSpPr>
          <p:cNvPr id="11" name="Straight Arrow Connector 10"/>
          <p:cNvCxnSpPr/>
          <p:nvPr/>
        </p:nvCxnSpPr>
        <p:spPr>
          <a:xfrm>
            <a:off x="2295525" y="1857375"/>
            <a:ext cx="1943100" cy="540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74182" y="989898"/>
            <a:ext cx="2771775" cy="646331"/>
          </a:xfrm>
          <a:prstGeom prst="rect">
            <a:avLst/>
          </a:prstGeom>
          <a:noFill/>
          <a:ln>
            <a:solidFill>
              <a:schemeClr val="tx1"/>
            </a:solidFill>
            <a:prstDash val="dash"/>
          </a:ln>
        </p:spPr>
        <p:txBody>
          <a:bodyPr wrap="square" rtlCol="0">
            <a:spAutoFit/>
          </a:bodyPr>
          <a:lstStyle/>
          <a:p>
            <a:r>
              <a:rPr lang="en-US" dirty="0">
                <a:latin typeface="+mj-lt"/>
              </a:rPr>
              <a:t>Generate Output </a:t>
            </a:r>
            <a:r>
              <a:rPr lang="en-US">
                <a:latin typeface="+mj-lt"/>
              </a:rPr>
              <a:t>using Averaged Memory-Values</a:t>
            </a:r>
            <a:endParaRPr lang="en-US" dirty="0">
              <a:latin typeface="+mj-lt"/>
            </a:endParaRPr>
          </a:p>
        </p:txBody>
      </p:sp>
      <p:cxnSp>
        <p:nvCxnSpPr>
          <p:cNvPr id="15" name="Straight Arrow Connector 14"/>
          <p:cNvCxnSpPr>
            <a:stCxn id="14" idx="2"/>
          </p:cNvCxnSpPr>
          <p:nvPr/>
        </p:nvCxnSpPr>
        <p:spPr>
          <a:xfrm>
            <a:off x="5860070" y="1636229"/>
            <a:ext cx="331180" cy="1198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28314" y="5376281"/>
            <a:ext cx="2045307" cy="369332"/>
          </a:xfrm>
          <a:prstGeom prst="rect">
            <a:avLst/>
          </a:prstGeom>
          <a:noFill/>
          <a:ln>
            <a:solidFill>
              <a:schemeClr val="tx1"/>
            </a:solidFill>
            <a:prstDash val="dash"/>
          </a:ln>
        </p:spPr>
        <p:txBody>
          <a:bodyPr wrap="square" rtlCol="0">
            <a:spAutoFit/>
          </a:bodyPr>
          <a:lstStyle/>
          <a:p>
            <a:r>
              <a:rPr lang="en-US">
                <a:latin typeface="+mj-lt"/>
              </a:rPr>
              <a:t>Generate Response</a:t>
            </a:r>
            <a:endParaRPr lang="en-US" dirty="0">
              <a:latin typeface="+mj-lt"/>
            </a:endParaRPr>
          </a:p>
        </p:txBody>
      </p:sp>
      <p:cxnSp>
        <p:nvCxnSpPr>
          <p:cNvPr id="20" name="Straight Arrow Connector 19"/>
          <p:cNvCxnSpPr>
            <a:stCxn id="19" idx="0"/>
          </p:cNvCxnSpPr>
          <p:nvPr/>
        </p:nvCxnSpPr>
        <p:spPr>
          <a:xfrm flipH="1" flipV="1">
            <a:off x="7245957" y="4162425"/>
            <a:ext cx="305011" cy="121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8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9"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KV-MemNN</a:t>
            </a:r>
          </a:p>
        </p:txBody>
      </p:sp>
      <p:sp>
        <p:nvSpPr>
          <p:cNvPr id="4" name="Slide Number Placeholder 3"/>
          <p:cNvSpPr>
            <a:spLocks noGrp="1"/>
          </p:cNvSpPr>
          <p:nvPr>
            <p:ph type="sldNum" sz="quarter" idx="12"/>
          </p:nvPr>
        </p:nvSpPr>
        <p:spPr/>
        <p:txBody>
          <a:bodyPr/>
          <a:lstStyle/>
          <a:p>
            <a:fld id="{6113E31D-E2AB-40D1-8B51-AFA5AFEF393A}" type="slidenum">
              <a:rPr lang="en-US" smtClean="0"/>
              <a:t>144</a:t>
            </a:fld>
            <a:endParaRPr lang="en-US" dirty="0"/>
          </a:p>
        </p:txBody>
      </p:sp>
      <p:sp>
        <p:nvSpPr>
          <p:cNvPr id="13" name="TextBox 12"/>
          <p:cNvSpPr txBox="1"/>
          <p:nvPr/>
        </p:nvSpPr>
        <p:spPr>
          <a:xfrm>
            <a:off x="1188953" y="6492776"/>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06908" y="2647078"/>
            <a:ext cx="5435501" cy="19394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388" y="966787"/>
            <a:ext cx="4545498" cy="4943475"/>
          </a:xfrm>
          <a:prstGeom prst="rect">
            <a:avLst/>
          </a:prstGeom>
        </p:spPr>
      </p:pic>
      <p:pic>
        <p:nvPicPr>
          <p:cNvPr id="3" name="Picture 2"/>
          <p:cNvPicPr>
            <a:picLocks noChangeAspect="1"/>
          </p:cNvPicPr>
          <p:nvPr/>
        </p:nvPicPr>
        <p:blipFill>
          <a:blip r:embed="rId5"/>
          <a:stretch>
            <a:fillRect/>
          </a:stretch>
        </p:blipFill>
        <p:spPr>
          <a:xfrm>
            <a:off x="3405073" y="3144260"/>
            <a:ext cx="459788" cy="294264"/>
          </a:xfrm>
          <a:prstGeom prst="rect">
            <a:avLst/>
          </a:prstGeom>
        </p:spPr>
      </p:pic>
    </p:spTree>
    <p:extLst>
      <p:ext uri="{BB962C8B-B14F-4D97-AF65-F5344CB8AC3E}">
        <p14:creationId xmlns:p14="http://schemas.microsoft.com/office/powerpoint/2010/main" val="5609198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a:t>
            </a:r>
          </a:p>
        </p:txBody>
      </p:sp>
      <mc:AlternateContent xmlns:mc="http://schemas.openxmlformats.org/markup-compatibility/2006" xmlns:a14="http://schemas.microsoft.com/office/drawing/2010/main">
        <mc:Choice Requires="a14">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a:spcBef>
                    <a:spcPts val="600"/>
                  </a:spcBef>
                </a:pPr>
                <a:r>
                  <a:rPr lang="en-US" dirty="0"/>
                  <a:t>A Controller which can be a feedforward network or LSTM, similar to NTM. Only trainable part of the model. </a:t>
                </a:r>
              </a:p>
              <a:p>
                <a:pPr>
                  <a:spcBef>
                    <a:spcPts val="600"/>
                  </a:spcBef>
                </a:pPr>
                <a:endParaRPr lang="en-US" dirty="0"/>
              </a:p>
              <a:p>
                <a:pPr>
                  <a:spcBef>
                    <a:spcPts val="600"/>
                  </a:spcBef>
                </a:pPr>
                <a:r>
                  <a:rPr lang="en-US" dirty="0"/>
                  <a:t>R registers, each holding the </a:t>
                </a:r>
                <a:r>
                  <a:rPr lang="en-US" b="1" i="1" dirty="0">
                    <a:solidFill>
                      <a:srgbClr val="0033CC"/>
                    </a:solidFill>
                  </a:rPr>
                  <a:t>distribution of an Integer</a:t>
                </a:r>
                <a:r>
                  <a:rPr lang="en-US" dirty="0"/>
                  <a:t> in {0,1,…,M-1}, i.e. the register value is a vector </a:t>
                </a:r>
                <a14:m>
                  <m:oMath xmlns:m="http://schemas.openxmlformats.org/officeDocument/2006/math">
                    <m:r>
                      <a:rPr lang="en-US" b="0" i="1" smtClean="0">
                        <a:latin typeface="Cambria Math"/>
                      </a:rPr>
                      <m:t>𝑝</m:t>
                    </m:r>
                    <m:r>
                      <a:rPr lang="en-US" b="0" i="1" smtClean="0">
                        <a:latin typeface="Cambria Math"/>
                      </a:rPr>
                      <m:t> ∈ </m:t>
                    </m:r>
                    <m:sSup>
                      <m:sSupPr>
                        <m:ctrlPr>
                          <a:rPr lang="en-US" b="0" i="1" smtClean="0">
                            <a:latin typeface="Cambria Math" panose="02040503050406030204" pitchFamily="18" charset="0"/>
                            <a:ea typeface="Cambria Math"/>
                          </a:rPr>
                        </m:ctrlPr>
                      </m:sSupPr>
                      <m:e>
                        <m:r>
                          <a:rPr lang="en-US" b="0" i="1" smtClean="0">
                            <a:latin typeface="Cambria Math"/>
                            <a:ea typeface="Cambria Math"/>
                          </a:rPr>
                          <m:t>ℛ</m:t>
                        </m:r>
                      </m:e>
                      <m:sup>
                        <m:r>
                          <a:rPr lang="en-US" b="0" i="1" smtClean="0">
                            <a:latin typeface="Cambria Math"/>
                            <a:ea typeface="Cambria Math"/>
                          </a:rPr>
                          <m:t>𝑀</m:t>
                        </m:r>
                      </m:sup>
                    </m:sSup>
                  </m:oMath>
                </a14:m>
                <a:r>
                  <a:rPr lang="en-US" dirty="0"/>
                  <a:t>.</a:t>
                </a:r>
              </a:p>
              <a:p>
                <a:pPr>
                  <a:spcBef>
                    <a:spcPts val="600"/>
                  </a:spcBef>
                </a:pPr>
                <a:endParaRPr lang="en-US" dirty="0"/>
              </a:p>
              <a:p>
                <a:pPr>
                  <a:spcBef>
                    <a:spcPts val="600"/>
                  </a:spcBef>
                </a:pPr>
                <a:r>
                  <a:rPr lang="en-US" dirty="0"/>
                  <a:t>Gives differentiable loss, supporting </a:t>
                </a:r>
                <a:r>
                  <a:rPr lang="en-US" dirty="0" err="1"/>
                  <a:t>backprop</a:t>
                </a:r>
                <a:r>
                  <a:rPr lang="en-US" dirty="0"/>
                  <a:t> training. </a:t>
                </a:r>
              </a:p>
              <a:p>
                <a:pPr>
                  <a:spcBef>
                    <a:spcPts val="600"/>
                  </a:spcBef>
                </a:pPr>
                <a:endParaRPr lang="en-US" dirty="0"/>
              </a:p>
              <a:p>
                <a:pPr>
                  <a:spcBef>
                    <a:spcPts val="600"/>
                  </a:spcBef>
                </a:pPr>
                <a:r>
                  <a:rPr lang="en-US" dirty="0"/>
                  <a:t>A controller executes </a:t>
                </a:r>
                <a:r>
                  <a:rPr lang="en-US" b="1" i="1" dirty="0">
                    <a:solidFill>
                      <a:srgbClr val="0033CC"/>
                    </a:solidFill>
                  </a:rPr>
                  <a:t>modules</a:t>
                </a:r>
                <a:r>
                  <a:rPr lang="en-US" dirty="0"/>
                  <a:t> m</a:t>
                </a:r>
                <a:r>
                  <a:rPr lang="en-US" baseline="-25000" dirty="0"/>
                  <a:t>i</a:t>
                </a:r>
                <a:r>
                  <a:rPr lang="en-US" dirty="0"/>
                  <a:t> on the registers, and can test values on registers or module outputs.  </a:t>
                </a:r>
                <a:endParaRPr dirty="0"/>
              </a:p>
            </p:txBody>
          </p:sp>
        </mc:Choice>
        <mc:Fallback xmlns="">
          <p:sp>
            <p:nvSpPr>
              <p:cNvPr id="120" name="Shape 120"/>
              <p:cNvSpPr txBox="1">
                <a:spLocks noGrp="1" noRot="1" noChangeAspect="1" noMove="1" noResize="1" noEditPoints="1" noAdjustHandles="1" noChangeArrowheads="1" noChangeShapeType="1" noTextEdit="1"/>
              </p:cNvSpPr>
              <p:nvPr>
                <p:ph type="body" idx="4294967295"/>
              </p:nvPr>
            </p:nvSpPr>
            <p:spPr>
              <a:xfrm>
                <a:off x="363556" y="1003853"/>
                <a:ext cx="8372940" cy="5520772"/>
              </a:xfrm>
              <a:prstGeom prst="rect">
                <a:avLst/>
              </a:prstGeom>
              <a:blipFill rotWithShape="1">
                <a:blip r:embed="rId3"/>
                <a:stretch>
                  <a:fillRect l="-655" r="-1966"/>
                </a:stretch>
              </a:blipFill>
            </p:spPr>
            <p:txBody>
              <a:bodyPr/>
              <a:lstStyle/>
              <a:p>
                <a:r>
                  <a:rPr lang="en-US">
                    <a:noFill/>
                  </a:rPr>
                  <a:t> </a:t>
                </a:r>
              </a:p>
            </p:txBody>
          </p:sp>
        </mc:Fallback>
      </mc:AlternateContent>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04" y="5325357"/>
            <a:ext cx="64293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48315" y="392374"/>
            <a:ext cx="6098144" cy="523220"/>
          </a:xfrm>
          <a:prstGeom prst="rect">
            <a:avLst/>
          </a:prstGeom>
          <a:noFill/>
        </p:spPr>
        <p:txBody>
          <a:bodyPr wrap="none" rtlCol="0">
            <a:spAutoFit/>
          </a:bodyPr>
          <a:lstStyle/>
          <a:p>
            <a:r>
              <a:rPr lang="en-US" sz="2800" dirty="0"/>
              <a:t>NEURAL RAM (Random Access Machine)</a:t>
            </a:r>
          </a:p>
        </p:txBody>
      </p:sp>
      <p:sp>
        <p:nvSpPr>
          <p:cNvPr id="5" name="TextBox 4"/>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21057410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a:t>
            </a:r>
          </a:p>
        </p:txBody>
      </p:sp>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marL="0" indent="0">
              <a:spcBef>
                <a:spcPts val="600"/>
              </a:spcBef>
              <a:buNone/>
            </a:pPr>
            <a:r>
              <a:rPr lang="en-US" dirty="0"/>
              <a:t>Steps in neural RAM execution:</a:t>
            </a:r>
          </a:p>
          <a:p>
            <a:pPr marL="0" indent="0">
              <a:spcBef>
                <a:spcPts val="600"/>
              </a:spcBef>
              <a:buNone/>
            </a:pPr>
            <a:endParaRPr lang="en-US" dirty="0"/>
          </a:p>
          <a:p>
            <a:pPr marL="457200" indent="-457200">
              <a:spcBef>
                <a:spcPts val="600"/>
              </a:spcBef>
              <a:buFont typeface="+mj-lt"/>
              <a:buAutoNum type="arabicPeriod"/>
            </a:pPr>
            <a:r>
              <a:rPr lang="en-US" dirty="0"/>
              <a:t>Controller gets inputs from registers.</a:t>
            </a:r>
          </a:p>
          <a:p>
            <a:pPr marL="457200" indent="-457200">
              <a:spcBef>
                <a:spcPts val="600"/>
              </a:spcBef>
              <a:buFont typeface="+mj-lt"/>
              <a:buAutoNum type="arabicPeriod"/>
            </a:pPr>
            <a:endParaRPr lang="en-US" dirty="0"/>
          </a:p>
          <a:p>
            <a:pPr marL="457200" indent="-457200">
              <a:spcBef>
                <a:spcPts val="600"/>
              </a:spcBef>
              <a:buFont typeface="+mj-lt"/>
              <a:buAutoNum type="arabicPeriod"/>
            </a:pPr>
            <a:r>
              <a:rPr lang="en-US" dirty="0"/>
              <a:t>Controller updates internal state (if using LSTM).</a:t>
            </a:r>
          </a:p>
          <a:p>
            <a:pPr marL="457200" indent="-457200">
              <a:spcBef>
                <a:spcPts val="600"/>
              </a:spcBef>
              <a:buFont typeface="+mj-lt"/>
              <a:buAutoNum type="arabicPeriod"/>
            </a:pPr>
            <a:endParaRPr lang="en-US" dirty="0"/>
          </a:p>
          <a:p>
            <a:pPr marL="457200" indent="-457200">
              <a:spcBef>
                <a:spcPts val="600"/>
              </a:spcBef>
              <a:buFont typeface="+mj-lt"/>
              <a:buAutoNum type="arabicPeriod"/>
            </a:pPr>
            <a:r>
              <a:rPr lang="en-US" dirty="0"/>
              <a:t>Controller outputs description of a “fuzzy circuit” with registers as input, a graph of modules, and R outputs.</a:t>
            </a:r>
          </a:p>
          <a:p>
            <a:pPr marL="457200" indent="-457200">
              <a:spcBef>
                <a:spcPts val="600"/>
              </a:spcBef>
              <a:buFont typeface="+mj-lt"/>
              <a:buAutoNum type="arabicPeriod"/>
            </a:pPr>
            <a:endParaRPr lang="en-US" dirty="0"/>
          </a:p>
          <a:p>
            <a:pPr marL="457200" indent="-457200">
              <a:spcBef>
                <a:spcPts val="600"/>
              </a:spcBef>
              <a:buFont typeface="+mj-lt"/>
              <a:buAutoNum type="arabicPeriod"/>
            </a:pPr>
            <a:r>
              <a:rPr lang="en-US" dirty="0"/>
              <a:t>The values of the registers are overwritten by circuit outputs. </a:t>
            </a:r>
            <a:endParaRPr dirty="0"/>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94344" y="312737"/>
            <a:ext cx="2170787" cy="523220"/>
          </a:xfrm>
          <a:prstGeom prst="rect">
            <a:avLst/>
          </a:prstGeom>
          <a:noFill/>
        </p:spPr>
        <p:txBody>
          <a:bodyPr wrap="none" rtlCol="0">
            <a:spAutoFit/>
          </a:bodyPr>
          <a:lstStyle/>
          <a:p>
            <a:r>
              <a:rPr lang="en-US" sz="2800" dirty="0"/>
              <a:t>NEURAL RAM</a:t>
            </a:r>
          </a:p>
        </p:txBody>
      </p:sp>
      <p:sp>
        <p:nvSpPr>
          <p:cNvPr id="9" name="TextBox 8"/>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11069115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circuit</a:t>
            </a:r>
          </a:p>
        </p:txBody>
      </p:sp>
      <mc:AlternateContent xmlns:mc="http://schemas.openxmlformats.org/markup-compatibility/2006" xmlns:a14="http://schemas.microsoft.com/office/drawing/2010/main">
        <mc:Choice Requires="a14">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marL="0" indent="0">
                  <a:spcBef>
                    <a:spcPts val="600"/>
                  </a:spcBef>
                  <a:buNone/>
                </a:pPr>
                <a:r>
                  <a:rPr lang="en-US" dirty="0"/>
                  <a:t>Input to module </a:t>
                </a:r>
                <a:r>
                  <a:rPr lang="en-US" dirty="0" err="1"/>
                  <a:t>i</a:t>
                </a:r>
                <a:r>
                  <a:rPr lang="en-US" dirty="0"/>
                  <a:t> is selected from:</a:t>
                </a:r>
              </a:p>
              <a:p>
                <a:pPr marL="0" indent="0">
                  <a:spcBef>
                    <a:spcPts val="600"/>
                  </a:spcBef>
                  <a:buNone/>
                </a:pPr>
                <a:endParaRPr lang="en-US" dirty="0"/>
              </a:p>
              <a:p>
                <a:pPr marL="0" indent="0" algn="ctr">
                  <a:spcBef>
                    <a:spcPts val="600"/>
                  </a:spcBef>
                  <a:buNone/>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a:rPr>
                                <m:t>𝑟</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𝑟</m:t>
                              </m:r>
                            </m:e>
                            <m:sub>
                              <m:r>
                                <a:rPr lang="en-US" b="0" i="1" smtClean="0">
                                  <a:latin typeface="Cambria Math"/>
                                </a:rPr>
                                <m:t>𝑅</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𝑜</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𝑜</m:t>
                              </m:r>
                            </m:e>
                            <m:sub>
                              <m:r>
                                <a:rPr lang="en-US" b="0" i="1" smtClean="0">
                                  <a:latin typeface="Cambria Math"/>
                                </a:rPr>
                                <m:t>𝑖</m:t>
                              </m:r>
                              <m:r>
                                <a:rPr lang="en-US" b="0" i="1" smtClean="0">
                                  <a:latin typeface="Cambria Math"/>
                                </a:rPr>
                                <m:t>−1</m:t>
                              </m:r>
                            </m:sub>
                          </m:sSub>
                        </m:e>
                      </m:d>
                    </m:oMath>
                  </m:oMathPara>
                </a14:m>
                <a:endParaRPr lang="en-US" dirty="0"/>
              </a:p>
              <a:p>
                <a:pPr marL="0" indent="0">
                  <a:spcBef>
                    <a:spcPts val="600"/>
                  </a:spcBef>
                  <a:buNone/>
                </a:pPr>
                <a:endParaRPr lang="en-US" dirty="0"/>
              </a:p>
              <a:p>
                <a:pPr marL="0" indent="0">
                  <a:spcBef>
                    <a:spcPts val="600"/>
                  </a:spcBef>
                  <a:buNone/>
                </a:pPr>
                <a:r>
                  <a:rPr lang="en-US" dirty="0"/>
                  <a:t>where </a:t>
                </a:r>
                <a14:m>
                  <m:oMath xmlns:m="http://schemas.openxmlformats.org/officeDocument/2006/math">
                    <m:sSub>
                      <m:sSubPr>
                        <m:ctrlPr>
                          <a:rPr lang="en-US" i="1">
                            <a:latin typeface="Cambria Math" panose="02040503050406030204" pitchFamily="18" charset="0"/>
                          </a:rPr>
                        </m:ctrlPr>
                      </m:sSubPr>
                      <m:e>
                        <m:r>
                          <a:rPr lang="en-US" i="1">
                            <a:latin typeface="Cambria Math"/>
                          </a:rPr>
                          <m:t>𝑟</m:t>
                        </m:r>
                      </m:e>
                      <m:sub>
                        <m:r>
                          <a:rPr lang="en-US" b="0" i="1" smtClean="0">
                            <a:latin typeface="Cambria Math"/>
                          </a:rPr>
                          <m:t>𝑗</m:t>
                        </m:r>
                      </m:sub>
                    </m:sSub>
                  </m:oMath>
                </a14:m>
                <a:r>
                  <a:rPr lang="en-US" dirty="0"/>
                  <a:t> is the value of register j at the current time step,</a:t>
                </a:r>
                <a:br>
                  <a:rPr lang="en-US" dirty="0"/>
                </a:br>
                <a:r>
                  <a:rPr lang="en-US" dirty="0"/>
                  <a:t>and </a:t>
                </a:r>
                <a14:m>
                  <m:oMath xmlns:m="http://schemas.openxmlformats.org/officeDocument/2006/math">
                    <m:sSub>
                      <m:sSubPr>
                        <m:ctrlPr>
                          <a:rPr lang="en-US" i="1">
                            <a:latin typeface="Cambria Math" panose="02040503050406030204" pitchFamily="18" charset="0"/>
                          </a:rPr>
                        </m:ctrlPr>
                      </m:sSubPr>
                      <m:e>
                        <m:r>
                          <a:rPr lang="en-US" i="1">
                            <a:latin typeface="Cambria Math"/>
                          </a:rPr>
                          <m:t>𝑜</m:t>
                        </m:r>
                      </m:e>
                      <m:sub>
                        <m:r>
                          <a:rPr lang="en-US" b="0" i="1" smtClean="0">
                            <a:latin typeface="Cambria Math"/>
                          </a:rPr>
                          <m:t>𝑗</m:t>
                        </m:r>
                      </m:sub>
                    </m:sSub>
                  </m:oMath>
                </a14:m>
                <a:r>
                  <a:rPr lang="en-US" dirty="0"/>
                  <a:t> is the output of module j at the current time step. </a:t>
                </a:r>
              </a:p>
              <a:p>
                <a:pPr marL="0" indent="0">
                  <a:spcBef>
                    <a:spcPts val="600"/>
                  </a:spcBef>
                  <a:buNone/>
                </a:pPr>
                <a:endParaRPr lang="en-US" dirty="0"/>
              </a:p>
            </p:txBody>
          </p:sp>
        </mc:Choice>
        <mc:Fallback xmlns="">
          <p:sp>
            <p:nvSpPr>
              <p:cNvPr id="120" name="Shape 120"/>
              <p:cNvSpPr txBox="1">
                <a:spLocks noGrp="1" noRot="1" noChangeAspect="1" noMove="1" noResize="1" noEditPoints="1" noAdjustHandles="1" noChangeArrowheads="1" noChangeShapeType="1" noTextEdit="1"/>
              </p:cNvSpPr>
              <p:nvPr>
                <p:ph type="body" idx="4294967295"/>
              </p:nvPr>
            </p:nvSpPr>
            <p:spPr>
              <a:xfrm>
                <a:off x="363556" y="1003853"/>
                <a:ext cx="8372940" cy="5520772"/>
              </a:xfrm>
              <a:prstGeom prst="rect">
                <a:avLst/>
              </a:prstGeom>
              <a:blipFill rotWithShape="1">
                <a:blip r:embed="rId3"/>
                <a:stretch>
                  <a:fillRect l="-1165"/>
                </a:stretch>
              </a:blipFill>
            </p:spPr>
            <p:txBody>
              <a:bodyPr/>
              <a:lstStyle/>
              <a:p>
                <a:r>
                  <a:rPr lang="en-US">
                    <a:noFill/>
                  </a:rPr>
                  <a:t> </a:t>
                </a:r>
              </a:p>
            </p:txBody>
          </p:sp>
        </mc:Fallback>
      </mc:AlternateContent>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802" y="3906566"/>
            <a:ext cx="6975694" cy="226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94344" y="312737"/>
            <a:ext cx="3188502" cy="523220"/>
          </a:xfrm>
          <a:prstGeom prst="rect">
            <a:avLst/>
          </a:prstGeom>
          <a:noFill/>
        </p:spPr>
        <p:txBody>
          <a:bodyPr wrap="none" rtlCol="0">
            <a:spAutoFit/>
          </a:bodyPr>
          <a:lstStyle/>
          <a:p>
            <a:r>
              <a:rPr lang="en-US" sz="2800" dirty="0"/>
              <a:t>NEURAL RAM Circuit</a:t>
            </a:r>
          </a:p>
        </p:txBody>
      </p:sp>
      <p:sp>
        <p:nvSpPr>
          <p:cNvPr id="10" name="TextBox 9"/>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7008699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updates</a:t>
            </a:r>
          </a:p>
        </p:txBody>
      </p:sp>
      <mc:AlternateContent xmlns:mc="http://schemas.openxmlformats.org/markup-compatibility/2006" xmlns:a14="http://schemas.microsoft.com/office/drawing/2010/main">
        <mc:Choice Requires="a14">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marL="0" indent="0">
                  <a:spcBef>
                    <a:spcPts val="600"/>
                  </a:spcBef>
                  <a:buNone/>
                </a:pPr>
                <a:r>
                  <a:rPr lang="en-US" dirty="0"/>
                  <a:t>For each register, a weight vector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𝑐</m:t>
                        </m:r>
                      </m:e>
                      <m:sub>
                        <m:r>
                          <a:rPr lang="en-US" b="0" i="1" smtClean="0">
                            <a:latin typeface="Cambria Math"/>
                          </a:rPr>
                          <m:t>𝑖</m:t>
                        </m:r>
                      </m:sub>
                    </m:sSub>
                    <m:r>
                      <a:rPr lang="en-US" b="0" i="1" smtClean="0">
                        <a:latin typeface="Cambria Math"/>
                      </a:rPr>
                      <m:t> </m:t>
                    </m:r>
                    <m:r>
                      <a:rPr lang="en-US" b="0" i="1" smtClean="0">
                        <a:latin typeface="Cambria Math"/>
                        <a:ea typeface="Cambria Math"/>
                      </a:rPr>
                      <m:t>∈ </m:t>
                    </m:r>
                    <m:sSup>
                      <m:sSupPr>
                        <m:ctrlPr>
                          <a:rPr lang="en-US" b="0" i="1" smtClean="0">
                            <a:latin typeface="Cambria Math" panose="02040503050406030204" pitchFamily="18" charset="0"/>
                          </a:rPr>
                        </m:ctrlPr>
                      </m:sSupPr>
                      <m:e>
                        <m:r>
                          <a:rPr lang="en-US" i="1">
                            <a:latin typeface="Cambria Math"/>
                            <a:ea typeface="Cambria Math"/>
                          </a:rPr>
                          <m:t>ℝ</m:t>
                        </m:r>
                      </m:e>
                      <m:sup>
                        <m:r>
                          <a:rPr lang="en-US" b="0" i="1" smtClean="0">
                            <a:latin typeface="Cambria Math"/>
                          </a:rPr>
                          <m:t>𝑅</m:t>
                        </m:r>
                        <m:r>
                          <a:rPr lang="en-US" b="0" i="1" smtClean="0">
                            <a:latin typeface="Cambria Math"/>
                          </a:rPr>
                          <m:t>+</m:t>
                        </m:r>
                        <m:r>
                          <a:rPr lang="en-US" b="0" i="1" smtClean="0">
                            <a:latin typeface="Cambria Math"/>
                          </a:rPr>
                          <m:t>𝑄</m:t>
                        </m:r>
                      </m:sup>
                    </m:sSup>
                  </m:oMath>
                </a14:m>
                <a:r>
                  <a:rPr lang="en-US" dirty="0"/>
                  <a:t> is computed which represents the weight of that registers update from the other registers and circuit nodes:</a:t>
                </a:r>
              </a:p>
              <a:p>
                <a:pPr marL="0" indent="0">
                  <a:spcBef>
                    <a:spcPts val="600"/>
                  </a:spcBef>
                  <a:buNone/>
                </a:pPr>
                <a:endParaRPr lang="en-US" dirty="0"/>
              </a:p>
              <a:p>
                <a:pPr marL="0" indent="0">
                  <a:spcBef>
                    <a:spcPts val="600"/>
                  </a:spcBef>
                  <a:buNone/>
                </a:pPr>
                <a:endParaRPr lang="en-US" dirty="0"/>
              </a:p>
              <a:p>
                <a:pPr marL="0" indent="0">
                  <a:spcBef>
                    <a:spcPts val="600"/>
                  </a:spcBef>
                  <a:buNone/>
                </a:pPr>
                <a:endParaRPr lang="en-US" dirty="0"/>
              </a:p>
            </p:txBody>
          </p:sp>
        </mc:Choice>
        <mc:Fallback xmlns="">
          <p:sp>
            <p:nvSpPr>
              <p:cNvPr id="120" name="Shape 120"/>
              <p:cNvSpPr txBox="1">
                <a:spLocks noGrp="1" noRot="1" noChangeAspect="1" noMove="1" noResize="1" noEditPoints="1" noAdjustHandles="1" noChangeArrowheads="1" noChangeShapeType="1" noTextEdit="1"/>
              </p:cNvSpPr>
              <p:nvPr>
                <p:ph type="body" idx="4294967295"/>
              </p:nvPr>
            </p:nvSpPr>
            <p:spPr>
              <a:xfrm>
                <a:off x="363556" y="1003853"/>
                <a:ext cx="8372940" cy="5520772"/>
              </a:xfrm>
              <a:prstGeom prst="rect">
                <a:avLst/>
              </a:prstGeom>
              <a:blipFill rotWithShape="1">
                <a:blip r:embed="rId3"/>
                <a:stretch>
                  <a:fillRect l="-1165" r="-2112"/>
                </a:stretch>
              </a:blipFill>
            </p:spPr>
            <p:txBody>
              <a:bodyPr/>
              <a:lstStyle/>
              <a:p>
                <a:r>
                  <a:rPr lang="en-US">
                    <a:noFill/>
                  </a:rPr>
                  <a:t> </a:t>
                </a:r>
              </a:p>
            </p:txBody>
          </p:sp>
        </mc:Fallback>
      </mc:AlternateContent>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118" y="2372875"/>
            <a:ext cx="6281539" cy="59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94344" y="312737"/>
            <a:ext cx="3423951" cy="523220"/>
          </a:xfrm>
          <a:prstGeom prst="rect">
            <a:avLst/>
          </a:prstGeom>
          <a:noFill/>
        </p:spPr>
        <p:txBody>
          <a:bodyPr wrap="none" rtlCol="0">
            <a:spAutoFit/>
          </a:bodyPr>
          <a:lstStyle/>
          <a:p>
            <a:r>
              <a:rPr lang="en-US" sz="2800" dirty="0"/>
              <a:t>NEURAL RAM updates</a:t>
            </a:r>
          </a:p>
        </p:txBody>
      </p:sp>
      <p:sp>
        <p:nvSpPr>
          <p:cNvPr id="10" name="TextBox 9"/>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5628277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149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6880"/>
          </a:xfrm>
          <a:prstGeom prst="rect">
            <a:avLst/>
          </a:prstGeom>
        </p:spPr>
      </p:pic>
      <p:sp>
        <p:nvSpPr>
          <p:cNvPr id="4" name="TextBox 3"/>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203147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E23B-148D-E948-B6EE-8D904E6446E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BB1BC3A-B5C6-A241-83EC-78A3E93A6CC8}"/>
              </a:ext>
            </a:extLst>
          </p:cNvPr>
          <p:cNvPicPr>
            <a:picLocks noGrp="1" noChangeAspect="1"/>
          </p:cNvPicPr>
          <p:nvPr>
            <p:ph idx="1"/>
          </p:nvPr>
        </p:nvPicPr>
        <p:blipFill>
          <a:blip r:embed="rId2"/>
          <a:stretch>
            <a:fillRect/>
          </a:stretch>
        </p:blipFill>
        <p:spPr>
          <a:xfrm>
            <a:off x="434235" y="286120"/>
            <a:ext cx="8322295" cy="6114680"/>
          </a:xfrm>
        </p:spPr>
      </p:pic>
    </p:spTree>
    <p:extLst>
      <p:ext uri="{BB962C8B-B14F-4D97-AF65-F5344CB8AC3E}">
        <p14:creationId xmlns:p14="http://schemas.microsoft.com/office/powerpoint/2010/main" val="40946287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memory</a:t>
            </a:r>
          </a:p>
        </p:txBody>
      </p:sp>
      <mc:AlternateContent xmlns:mc="http://schemas.openxmlformats.org/markup-compatibility/2006" xmlns:a14="http://schemas.microsoft.com/office/drawing/2010/main">
        <mc:Choice Requires="a14">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a:spcBef>
                    <a:spcPts val="600"/>
                  </a:spcBef>
                </a:pPr>
                <a:r>
                  <a:rPr lang="en-US" dirty="0"/>
                  <a:t>The RAM has M memory locations, each holding a distribution over {0,1,…,M-1} (like the registers). </a:t>
                </a:r>
              </a:p>
              <a:p>
                <a:pPr>
                  <a:spcBef>
                    <a:spcPts val="600"/>
                  </a:spcBef>
                </a:pPr>
                <a:endParaRPr lang="en-US" dirty="0"/>
              </a:p>
              <a:p>
                <a:pPr>
                  <a:spcBef>
                    <a:spcPts val="600"/>
                  </a:spcBef>
                </a:pPr>
                <a:r>
                  <a:rPr lang="en-US" dirty="0"/>
                  <a:t>Therefore each register value or memory cell value can be used as a “value” or a “pointer” into the RAM. </a:t>
                </a:r>
              </a:p>
              <a:p>
                <a:pPr>
                  <a:spcBef>
                    <a:spcPts val="600"/>
                  </a:spcBef>
                </a:pPr>
                <a:endParaRPr lang="en-US" dirty="0"/>
              </a:p>
              <a:p>
                <a:pPr>
                  <a:spcBef>
                    <a:spcPts val="600"/>
                  </a:spcBef>
                </a:pPr>
                <a:r>
                  <a:rPr lang="en-US" dirty="0"/>
                  <a:t>RAM is represented as a matrix </a:t>
                </a:r>
                <a14:m>
                  <m:oMath xmlns:m="http://schemas.openxmlformats.org/officeDocument/2006/math">
                    <m:r>
                      <a:rPr lang="en-US" b="0" i="1" smtClean="0">
                        <a:latin typeface="Cambria Math"/>
                      </a:rPr>
                      <m:t> </m:t>
                    </m:r>
                    <m:r>
                      <a:rPr lang="en-US" b="0" i="1" smtClean="0">
                        <a:latin typeface="Cambria Math"/>
                        <a:ea typeface="Cambria Math"/>
                      </a:rPr>
                      <m:t>ℳ</m:t>
                    </m:r>
                    <m:r>
                      <a:rPr lang="en-US" i="1">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ℝ</m:t>
                        </m:r>
                      </m:e>
                      <m:sup>
                        <m:r>
                          <a:rPr lang="en-US" b="0" i="1" smtClean="0">
                            <a:latin typeface="Cambria Math"/>
                            <a:ea typeface="Cambria Math"/>
                          </a:rPr>
                          <m:t>𝑀</m:t>
                        </m:r>
                        <m:r>
                          <a:rPr lang="en-US" b="0" i="1" smtClean="0">
                            <a:latin typeface="Cambria Math"/>
                            <a:ea typeface="Cambria Math"/>
                          </a:rPr>
                          <m:t>×</m:t>
                        </m:r>
                        <m:r>
                          <a:rPr lang="en-US" b="0" i="1" smtClean="0">
                            <a:latin typeface="Cambria Math"/>
                            <a:ea typeface="Cambria Math"/>
                          </a:rPr>
                          <m:t>𝑀</m:t>
                        </m:r>
                      </m:sup>
                    </m:sSup>
                  </m:oMath>
                </a14:m>
                <a:r>
                  <a:rPr lang="en-US" dirty="0"/>
                  <a:t> such that </a:t>
                </a:r>
                <a14:m>
                  <m:oMath xmlns:m="http://schemas.openxmlformats.org/officeDocument/2006/math">
                    <m:sSub>
                      <m:sSubPr>
                        <m:ctrlPr>
                          <a:rPr lang="en-US" i="1" smtClean="0">
                            <a:latin typeface="Cambria Math" panose="02040503050406030204" pitchFamily="18" charset="0"/>
                          </a:rPr>
                        </m:ctrlPr>
                      </m:sSubPr>
                      <m:e>
                        <m:r>
                          <a:rPr lang="en-US" i="1">
                            <a:latin typeface="Cambria Math"/>
                            <a:ea typeface="Cambria Math"/>
                          </a:rPr>
                          <m:t>ℳ</m:t>
                        </m:r>
                      </m:e>
                      <m:sub>
                        <m:r>
                          <a:rPr lang="en-US" b="0" i="1" smtClean="0">
                            <a:latin typeface="Cambria Math"/>
                          </a:rPr>
                          <m:t>𝑖𝑗</m:t>
                        </m:r>
                      </m:sub>
                    </m:sSub>
                  </m:oMath>
                </a14:m>
                <a:r>
                  <a:rPr lang="en-US" dirty="0"/>
                  <a:t> is the probability that the </a:t>
                </a:r>
                <a:r>
                  <a:rPr lang="en-US" dirty="0" err="1"/>
                  <a:t>i</a:t>
                </a:r>
                <a:r>
                  <a:rPr lang="en-US" baseline="30000" dirty="0" err="1"/>
                  <a:t>th</a:t>
                </a:r>
                <a:r>
                  <a:rPr lang="en-US" dirty="0"/>
                  <a:t> cell holds the value j. </a:t>
                </a:r>
              </a:p>
              <a:p>
                <a:pPr marL="0" indent="0">
                  <a:spcBef>
                    <a:spcPts val="600"/>
                  </a:spcBef>
                  <a:buNone/>
                </a:pPr>
                <a:endParaRPr lang="en-US" dirty="0"/>
              </a:p>
            </p:txBody>
          </p:sp>
        </mc:Choice>
        <mc:Fallback xmlns="">
          <p:sp>
            <p:nvSpPr>
              <p:cNvPr id="120" name="Shape 120"/>
              <p:cNvSpPr txBox="1">
                <a:spLocks noGrp="1" noRot="1" noChangeAspect="1" noMove="1" noResize="1" noEditPoints="1" noAdjustHandles="1" noChangeArrowheads="1" noChangeShapeType="1" noTextEdit="1"/>
              </p:cNvSpPr>
              <p:nvPr>
                <p:ph type="body" idx="4294967295"/>
              </p:nvPr>
            </p:nvSpPr>
            <p:spPr>
              <a:xfrm>
                <a:off x="363556" y="1003853"/>
                <a:ext cx="8372940" cy="5520772"/>
              </a:xfrm>
              <a:prstGeom prst="rect">
                <a:avLst/>
              </a:prstGeom>
              <a:blipFill rotWithShape="1">
                <a:blip r:embed="rId3"/>
                <a:stretch>
                  <a:fillRect l="-655" r="-655"/>
                </a:stretch>
              </a:blipFill>
            </p:spPr>
            <p:txBody>
              <a:bodyPr/>
              <a:lstStyle/>
              <a:p>
                <a:r>
                  <a:rPr lang="en-US">
                    <a:noFill/>
                  </a:rPr>
                  <a:t> </a:t>
                </a:r>
              </a:p>
            </p:txBody>
          </p:sp>
        </mc:Fallback>
      </mc:AlternateContent>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94344" y="312737"/>
            <a:ext cx="3502690" cy="523220"/>
          </a:xfrm>
          <a:prstGeom prst="rect">
            <a:avLst/>
          </a:prstGeom>
          <a:noFill/>
        </p:spPr>
        <p:txBody>
          <a:bodyPr wrap="none" rtlCol="0">
            <a:spAutoFit/>
          </a:bodyPr>
          <a:lstStyle/>
          <a:p>
            <a:r>
              <a:rPr lang="en-US" sz="2800" dirty="0"/>
              <a:t>NEURAL RAM Memory</a:t>
            </a:r>
          </a:p>
        </p:txBody>
      </p:sp>
      <p:sp>
        <p:nvSpPr>
          <p:cNvPr id="9" name="TextBox 8"/>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2410328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memory</a:t>
            </a:r>
          </a:p>
        </p:txBody>
      </p:sp>
      <mc:AlternateContent xmlns:mc="http://schemas.openxmlformats.org/markup-compatibility/2006" xmlns:a14="http://schemas.microsoft.com/office/drawing/2010/main">
        <mc:Choice Requires="a14">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marL="0" indent="0">
                  <a:spcBef>
                    <a:spcPts val="600"/>
                  </a:spcBef>
                  <a:buNone/>
                </a:pPr>
                <a:r>
                  <a:rPr lang="en-US" dirty="0"/>
                  <a:t>Memory accesses are managed with two modules:</a:t>
                </a:r>
              </a:p>
              <a:p>
                <a:pPr marL="0" indent="0">
                  <a:spcBef>
                    <a:spcPts val="600"/>
                  </a:spcBef>
                  <a:buNone/>
                </a:pPr>
                <a:endParaRPr lang="en-US" dirty="0"/>
              </a:p>
              <a:p>
                <a:pPr>
                  <a:spcBef>
                    <a:spcPts val="600"/>
                  </a:spcBef>
                </a:pPr>
                <a:r>
                  <a:rPr lang="en-US" b="1" dirty="0">
                    <a:solidFill>
                      <a:srgbClr val="0033CC"/>
                    </a:solidFill>
                  </a:rPr>
                  <a:t>READ: </a:t>
                </a:r>
                <a:r>
                  <a:rPr lang="en-US" dirty="0"/>
                  <a:t>Input (register or module) is treated as a pointer, and the “soft contents” is returned. i.e. if the input has distribution p, then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ℳ</m:t>
                        </m:r>
                      </m:e>
                      <m:sup>
                        <m:r>
                          <a:rPr lang="en-US" b="0" i="1" smtClean="0">
                            <a:latin typeface="Cambria Math"/>
                          </a:rPr>
                          <m:t>𝑇</m:t>
                        </m:r>
                      </m:sup>
                    </m:sSup>
                    <m:r>
                      <a:rPr lang="en-US" b="0" i="1" smtClean="0">
                        <a:latin typeface="Cambria Math"/>
                      </a:rPr>
                      <m:t>𝑝</m:t>
                    </m:r>
                  </m:oMath>
                </a14:m>
                <a:r>
                  <a:rPr lang="en-US" dirty="0"/>
                  <a:t> is returned. </a:t>
                </a:r>
              </a:p>
              <a:p>
                <a:pPr>
                  <a:spcBef>
                    <a:spcPts val="600"/>
                  </a:spcBef>
                </a:pPr>
                <a:endParaRPr lang="en-US" dirty="0"/>
              </a:p>
              <a:p>
                <a:pPr>
                  <a:spcBef>
                    <a:spcPts val="600"/>
                  </a:spcBef>
                </a:pPr>
                <a:r>
                  <a:rPr lang="en-US" b="1" dirty="0">
                    <a:solidFill>
                      <a:srgbClr val="0033CC"/>
                    </a:solidFill>
                  </a:rPr>
                  <a:t>WRITE: </a:t>
                </a:r>
                <a:r>
                  <a:rPr lang="en-US" dirty="0"/>
                  <a:t>Takes inputs p and a and stores a in location p. </a:t>
                </a:r>
              </a:p>
              <a:p>
                <a:pPr>
                  <a:spcBef>
                    <a:spcPts val="600"/>
                  </a:spcBef>
                </a:pPr>
                <a:endParaRPr lang="en-US" dirty="0"/>
              </a:p>
              <a:p>
                <a:pPr marL="0" indent="0">
                  <a:spcBef>
                    <a:spcPts val="600"/>
                  </a:spcBef>
                  <a:buNone/>
                </a:pPr>
                <a:r>
                  <a:rPr lang="en-US" b="1" dirty="0"/>
                  <a:t>Note: </a:t>
                </a:r>
                <a:r>
                  <a:rPr lang="en-US" dirty="0"/>
                  <a:t>These operations are expensive but once trained, the discretized approximation (choosing mostly likely values for each input) is very accurate, and much faster. </a:t>
                </a:r>
              </a:p>
            </p:txBody>
          </p:sp>
        </mc:Choice>
        <mc:Fallback xmlns="">
          <p:sp>
            <p:nvSpPr>
              <p:cNvPr id="120" name="Shape 120"/>
              <p:cNvSpPr txBox="1">
                <a:spLocks noGrp="1" noRot="1" noChangeAspect="1" noMove="1" noResize="1" noEditPoints="1" noAdjustHandles="1" noChangeArrowheads="1" noChangeShapeType="1" noTextEdit="1"/>
              </p:cNvSpPr>
              <p:nvPr>
                <p:ph type="body" idx="4294967295"/>
              </p:nvPr>
            </p:nvSpPr>
            <p:spPr>
              <a:xfrm>
                <a:off x="363556" y="1003853"/>
                <a:ext cx="8372940" cy="5520772"/>
              </a:xfrm>
              <a:prstGeom prst="rect">
                <a:avLst/>
              </a:prstGeom>
              <a:blipFill rotWithShape="1">
                <a:blip r:embed="rId3"/>
                <a:stretch>
                  <a:fillRect l="-1165" r="-728"/>
                </a:stretch>
              </a:blipFill>
            </p:spPr>
            <p:txBody>
              <a:bodyPr/>
              <a:lstStyle/>
              <a:p>
                <a:r>
                  <a:rPr lang="en-US">
                    <a:noFill/>
                  </a:rPr>
                  <a:t> </a:t>
                </a:r>
              </a:p>
            </p:txBody>
          </p:sp>
        </mc:Fallback>
      </mc:AlternateContent>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94344" y="312737"/>
            <a:ext cx="3502690" cy="523220"/>
          </a:xfrm>
          <a:prstGeom prst="rect">
            <a:avLst/>
          </a:prstGeom>
          <a:noFill/>
        </p:spPr>
        <p:txBody>
          <a:bodyPr wrap="none" rtlCol="0">
            <a:spAutoFit/>
          </a:bodyPr>
          <a:lstStyle/>
          <a:p>
            <a:r>
              <a:rPr lang="en-US" sz="2800" dirty="0"/>
              <a:t>NEURAL RAM Memory</a:t>
            </a:r>
          </a:p>
        </p:txBody>
      </p:sp>
      <p:sp>
        <p:nvSpPr>
          <p:cNvPr id="9" name="TextBox 8"/>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19501413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training</a:t>
            </a:r>
          </a:p>
        </p:txBody>
      </p:sp>
      <p:sp>
        <p:nvSpPr>
          <p:cNvPr id="120" name="Shape 120"/>
          <p:cNvSpPr txBox="1">
            <a:spLocks noGrp="1"/>
          </p:cNvSpPr>
          <p:nvPr>
            <p:ph type="body" idx="4294967295"/>
          </p:nvPr>
        </p:nvSpPr>
        <p:spPr>
          <a:xfrm>
            <a:off x="363556" y="1003853"/>
            <a:ext cx="8372940" cy="5520772"/>
          </a:xfrm>
          <a:prstGeom prst="rect">
            <a:avLst/>
          </a:prstGeom>
        </p:spPr>
        <p:txBody>
          <a:bodyPr lIns="91425" tIns="91425" rIns="91425" bIns="91425" anchor="t" anchorCtr="0">
            <a:noAutofit/>
          </a:bodyPr>
          <a:lstStyle/>
          <a:p>
            <a:pPr>
              <a:spcBef>
                <a:spcPts val="600"/>
              </a:spcBef>
            </a:pPr>
            <a:r>
              <a:rPr lang="en-US" dirty="0"/>
              <a:t>ADAM optimization.</a:t>
            </a:r>
          </a:p>
          <a:p>
            <a:pPr>
              <a:spcBef>
                <a:spcPts val="600"/>
              </a:spcBef>
            </a:pPr>
            <a:r>
              <a:rPr lang="en-US" b="1" dirty="0">
                <a:solidFill>
                  <a:srgbClr val="0033CC"/>
                </a:solidFill>
              </a:rPr>
              <a:t>Curriculum Learning</a:t>
            </a:r>
            <a:r>
              <a:rPr lang="en-US" dirty="0"/>
              <a:t>. Carefully sorted presentation of easy/hard examples. </a:t>
            </a:r>
          </a:p>
          <a:p>
            <a:pPr>
              <a:spcBef>
                <a:spcPts val="600"/>
              </a:spcBef>
            </a:pPr>
            <a:r>
              <a:rPr lang="en-US" dirty="0"/>
              <a:t>Gradient Clipping.</a:t>
            </a:r>
          </a:p>
          <a:p>
            <a:pPr>
              <a:spcBef>
                <a:spcPts val="600"/>
              </a:spcBef>
            </a:pPr>
            <a:r>
              <a:rPr lang="en-US" dirty="0"/>
              <a:t>Gradient noise. </a:t>
            </a:r>
          </a:p>
          <a:p>
            <a:pPr>
              <a:spcBef>
                <a:spcPts val="600"/>
              </a:spcBef>
            </a:pPr>
            <a:r>
              <a:rPr lang="en-US" dirty="0"/>
              <a:t>Distribution correction (sum to 1). </a:t>
            </a:r>
          </a:p>
          <a:p>
            <a:pPr>
              <a:spcBef>
                <a:spcPts val="600"/>
              </a:spcBef>
            </a:pPr>
            <a:r>
              <a:rPr lang="en-US" dirty="0"/>
              <a:t>Entropy bonus (not a penalty)!</a:t>
            </a:r>
          </a:p>
          <a:p>
            <a:pPr>
              <a:spcBef>
                <a:spcPts val="600"/>
              </a:spcBef>
            </a:pPr>
            <a:r>
              <a:rPr lang="en-US" dirty="0"/>
              <a:t>Range-bounding log values. </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94344" y="312737"/>
            <a:ext cx="3404522" cy="523220"/>
          </a:xfrm>
          <a:prstGeom prst="rect">
            <a:avLst/>
          </a:prstGeom>
          <a:noFill/>
        </p:spPr>
        <p:txBody>
          <a:bodyPr wrap="none" rtlCol="0">
            <a:spAutoFit/>
          </a:bodyPr>
          <a:lstStyle/>
          <a:p>
            <a:r>
              <a:rPr lang="en-US" sz="2800" dirty="0"/>
              <a:t>NEURAL RAM Training</a:t>
            </a:r>
          </a:p>
        </p:txBody>
      </p:sp>
      <p:sp>
        <p:nvSpPr>
          <p:cNvPr id="9" name="TextBox 8"/>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7569426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Experiments</a:t>
            </a:r>
          </a:p>
        </p:txBody>
      </p:sp>
      <p:sp>
        <p:nvSpPr>
          <p:cNvPr id="120" name="Shape 120"/>
          <p:cNvSpPr txBox="1">
            <a:spLocks noGrp="1"/>
          </p:cNvSpPr>
          <p:nvPr>
            <p:ph type="body" idx="4294967295"/>
          </p:nvPr>
        </p:nvSpPr>
        <p:spPr>
          <a:xfrm>
            <a:off x="307975" y="1882696"/>
            <a:ext cx="8372940" cy="5673287"/>
          </a:xfrm>
          <a:prstGeom prst="rect">
            <a:avLst/>
          </a:prstGeom>
        </p:spPr>
        <p:txBody>
          <a:bodyPr lIns="91425" tIns="91425" rIns="91425" bIns="91425" anchor="t" anchorCtr="0">
            <a:noAutofit/>
          </a:bodyPr>
          <a:lstStyle/>
          <a:p>
            <a:pPr>
              <a:spcBef>
                <a:spcPts val="600"/>
              </a:spcBef>
            </a:pPr>
            <a:r>
              <a:rPr lang="en-US" b="1" dirty="0">
                <a:solidFill>
                  <a:srgbClr val="0033CC"/>
                </a:solidFill>
              </a:rPr>
              <a:t>Random Access: </a:t>
            </a:r>
            <a:r>
              <a:rPr lang="en-US" dirty="0"/>
              <a:t>given k and array A, return A[k].</a:t>
            </a:r>
          </a:p>
          <a:p>
            <a:pPr>
              <a:spcBef>
                <a:spcPts val="600"/>
              </a:spcBef>
            </a:pPr>
            <a:r>
              <a:rPr lang="en-US" b="1" dirty="0">
                <a:solidFill>
                  <a:srgbClr val="0033CC"/>
                </a:solidFill>
              </a:rPr>
              <a:t>Increment: </a:t>
            </a:r>
            <a:r>
              <a:rPr lang="en-US" dirty="0"/>
              <a:t>Given an array, increment all elements.</a:t>
            </a:r>
          </a:p>
          <a:p>
            <a:pPr>
              <a:spcBef>
                <a:spcPts val="600"/>
              </a:spcBef>
            </a:pPr>
            <a:r>
              <a:rPr lang="en-US" b="1" dirty="0">
                <a:solidFill>
                  <a:srgbClr val="0033CC"/>
                </a:solidFill>
              </a:rPr>
              <a:t>Copy: </a:t>
            </a:r>
            <a:r>
              <a:rPr lang="en-US" dirty="0"/>
              <a:t>Given an array and pointer, copy to pointer address.</a:t>
            </a:r>
          </a:p>
          <a:p>
            <a:pPr>
              <a:spcBef>
                <a:spcPts val="600"/>
              </a:spcBef>
            </a:pPr>
            <a:r>
              <a:rPr lang="en-US" b="1" dirty="0">
                <a:solidFill>
                  <a:srgbClr val="0033CC"/>
                </a:solidFill>
              </a:rPr>
              <a:t>Reverse: </a:t>
            </a:r>
            <a:r>
              <a:rPr lang="en-US" dirty="0"/>
              <a:t>Given an array and pointer, reverse into address.</a:t>
            </a:r>
          </a:p>
          <a:p>
            <a:pPr>
              <a:spcBef>
                <a:spcPts val="600"/>
              </a:spcBef>
            </a:pPr>
            <a:r>
              <a:rPr lang="en-US" b="1" dirty="0">
                <a:solidFill>
                  <a:srgbClr val="0033CC"/>
                </a:solidFill>
              </a:rPr>
              <a:t>Swap</a:t>
            </a:r>
            <a:r>
              <a:rPr lang="en-US" dirty="0"/>
              <a:t>: Given two pointers and an Array, swap elements. </a:t>
            </a:r>
          </a:p>
          <a:p>
            <a:pPr>
              <a:spcBef>
                <a:spcPts val="600"/>
              </a:spcBef>
            </a:pPr>
            <a:r>
              <a:rPr lang="en-US" b="1" dirty="0">
                <a:solidFill>
                  <a:srgbClr val="0033CC"/>
                </a:solidFill>
              </a:rPr>
              <a:t>Permutation: </a:t>
            </a:r>
            <a:r>
              <a:rPr lang="en-US" dirty="0"/>
              <a:t>Given two arrays of n elements: one containing data and one containing a permutation, permute the data elements. </a:t>
            </a:r>
          </a:p>
          <a:p>
            <a:pPr>
              <a:spcBef>
                <a:spcPts val="600"/>
              </a:spcBef>
            </a:pPr>
            <a:r>
              <a:rPr lang="en-US" b="1" dirty="0" err="1">
                <a:solidFill>
                  <a:srgbClr val="0033CC"/>
                </a:solidFill>
              </a:rPr>
              <a:t>ListK</a:t>
            </a:r>
            <a:r>
              <a:rPr lang="en-US" b="1" dirty="0">
                <a:solidFill>
                  <a:srgbClr val="0033CC"/>
                </a:solidFill>
              </a:rPr>
              <a:t>: </a:t>
            </a:r>
            <a:r>
              <a:rPr lang="en-US" dirty="0"/>
              <a:t>Given a pointer to linked list and k, find k</a:t>
            </a:r>
            <a:r>
              <a:rPr lang="en-US" baseline="30000" dirty="0"/>
              <a:t>th</a:t>
            </a:r>
            <a:r>
              <a:rPr lang="en-US" dirty="0"/>
              <a:t> element.</a:t>
            </a:r>
          </a:p>
          <a:p>
            <a:pPr>
              <a:spcBef>
                <a:spcPts val="600"/>
              </a:spcBef>
            </a:pPr>
            <a:r>
              <a:rPr lang="en-US" b="1" dirty="0" err="1">
                <a:solidFill>
                  <a:srgbClr val="0033CC"/>
                </a:solidFill>
              </a:rPr>
              <a:t>ListSearch</a:t>
            </a:r>
            <a:r>
              <a:rPr lang="en-US" b="1" dirty="0">
                <a:solidFill>
                  <a:srgbClr val="0033CC"/>
                </a:solidFill>
              </a:rPr>
              <a:t>: </a:t>
            </a:r>
            <a:r>
              <a:rPr lang="en-US" dirty="0"/>
              <a:t>Given v and pointer to list, return </a:t>
            </a:r>
            <a:r>
              <a:rPr lang="en-US" dirty="0" err="1"/>
              <a:t>ptr</a:t>
            </a:r>
            <a:r>
              <a:rPr lang="en-US" dirty="0"/>
              <a:t> to first v.</a:t>
            </a:r>
          </a:p>
          <a:p>
            <a:pPr>
              <a:spcBef>
                <a:spcPts val="600"/>
              </a:spcBef>
            </a:pPr>
            <a:r>
              <a:rPr lang="en-US" b="1" dirty="0">
                <a:solidFill>
                  <a:srgbClr val="0033CC"/>
                </a:solidFill>
              </a:rPr>
              <a:t>Merge: </a:t>
            </a:r>
            <a:r>
              <a:rPr lang="en-US" dirty="0"/>
              <a:t>Given pointers to two sorted arrays, merge them.</a:t>
            </a:r>
          </a:p>
          <a:p>
            <a:pPr>
              <a:spcBef>
                <a:spcPts val="600"/>
              </a:spcBef>
            </a:pPr>
            <a:r>
              <a:rPr lang="en-US" b="1" dirty="0" err="1">
                <a:solidFill>
                  <a:srgbClr val="0033CC"/>
                </a:solidFill>
              </a:rPr>
              <a:t>WalkBST</a:t>
            </a:r>
            <a:r>
              <a:rPr lang="en-US" b="1" dirty="0">
                <a:solidFill>
                  <a:srgbClr val="0033CC"/>
                </a:solidFill>
              </a:rPr>
              <a:t>: </a:t>
            </a:r>
            <a:r>
              <a:rPr lang="en-US" dirty="0"/>
              <a:t>Given pointer to root of tree and a path (left-right sequence), traverse the tree and return the element. </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94344" y="312737"/>
            <a:ext cx="4068743" cy="523220"/>
          </a:xfrm>
          <a:prstGeom prst="rect">
            <a:avLst/>
          </a:prstGeom>
          <a:noFill/>
        </p:spPr>
        <p:txBody>
          <a:bodyPr wrap="none" rtlCol="0">
            <a:spAutoFit/>
          </a:bodyPr>
          <a:lstStyle/>
          <a:p>
            <a:r>
              <a:rPr lang="en-US" sz="2800" dirty="0"/>
              <a:t>NEURAL RAM Experiments</a:t>
            </a:r>
          </a:p>
        </p:txBody>
      </p:sp>
      <p:sp>
        <p:nvSpPr>
          <p:cNvPr id="9" name="TextBox 8"/>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74" y="835956"/>
            <a:ext cx="7230510" cy="1071817"/>
          </a:xfrm>
          <a:prstGeom prst="rect">
            <a:avLst/>
          </a:prstGeom>
        </p:spPr>
      </p:pic>
    </p:spTree>
    <p:extLst>
      <p:ext uri="{BB962C8B-B14F-4D97-AF65-F5344CB8AC3E}">
        <p14:creationId xmlns:p14="http://schemas.microsoft.com/office/powerpoint/2010/main" val="13791528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Modules</a:t>
            </a:r>
          </a:p>
        </p:txBody>
      </p:sp>
      <p:sp>
        <p:nvSpPr>
          <p:cNvPr id="120" name="Shape 120"/>
          <p:cNvSpPr txBox="1">
            <a:spLocks noGrp="1"/>
          </p:cNvSpPr>
          <p:nvPr>
            <p:ph type="body" idx="4294967295"/>
          </p:nvPr>
        </p:nvSpPr>
        <p:spPr>
          <a:xfrm>
            <a:off x="363556" y="978195"/>
            <a:ext cx="8372940" cy="5546430"/>
          </a:xfrm>
          <a:prstGeom prst="rect">
            <a:avLst/>
          </a:prstGeom>
        </p:spPr>
        <p:txBody>
          <a:bodyPr lIns="91425" tIns="91425" rIns="91425" bIns="91425" anchor="t" anchorCtr="0">
            <a:noAutofit/>
          </a:bodyPr>
          <a:lstStyle/>
          <a:p>
            <a:pPr>
              <a:spcBef>
                <a:spcPts val="600"/>
              </a:spcBef>
            </a:pPr>
            <a:r>
              <a:rPr lang="en-US" sz="2000" dirty="0"/>
              <a:t>READ(</a:t>
            </a:r>
            <a:r>
              <a:rPr lang="en-US" sz="2000" dirty="0" err="1"/>
              <a:t>a,b</a:t>
            </a:r>
            <a:r>
              <a:rPr lang="en-US" sz="2000" dirty="0"/>
              <a:t>) </a:t>
            </a:r>
            <a:r>
              <a:rPr lang="en-US" sz="2000" dirty="0">
                <a:sym typeface="Wingdings" panose="05000000000000000000" pitchFamily="2" charset="2"/>
              </a:rPr>
              <a:t> read from location a.</a:t>
            </a:r>
          </a:p>
          <a:p>
            <a:pPr>
              <a:spcBef>
                <a:spcPts val="600"/>
              </a:spcBef>
            </a:pPr>
            <a:r>
              <a:rPr lang="en-US" sz="2000" dirty="0"/>
              <a:t>WRITE(</a:t>
            </a:r>
            <a:r>
              <a:rPr lang="en-US" sz="2000" dirty="0" err="1"/>
              <a:t>a,b</a:t>
            </a:r>
            <a:r>
              <a:rPr lang="en-US" sz="2000" dirty="0"/>
              <a:t>) </a:t>
            </a:r>
            <a:r>
              <a:rPr lang="en-US" sz="2000" dirty="0">
                <a:sym typeface="Wingdings" panose="05000000000000000000" pitchFamily="2" charset="2"/>
              </a:rPr>
              <a:t> write a to location b</a:t>
            </a:r>
            <a:endParaRPr lang="en-US" sz="2000" dirty="0"/>
          </a:p>
          <a:p>
            <a:pPr>
              <a:spcBef>
                <a:spcPts val="600"/>
              </a:spcBef>
            </a:pPr>
            <a:r>
              <a:rPr lang="en-US" sz="2000" dirty="0"/>
              <a:t>ZERO(</a:t>
            </a:r>
            <a:r>
              <a:rPr lang="en-US" sz="2000" dirty="0" err="1"/>
              <a:t>a,b</a:t>
            </a:r>
            <a:r>
              <a:rPr lang="en-US" sz="2000" dirty="0"/>
              <a:t>) = 0</a:t>
            </a:r>
          </a:p>
          <a:p>
            <a:pPr>
              <a:spcBef>
                <a:spcPts val="600"/>
              </a:spcBef>
            </a:pPr>
            <a:r>
              <a:rPr lang="en-US" sz="2000" dirty="0"/>
              <a:t>ONE(</a:t>
            </a:r>
            <a:r>
              <a:rPr lang="en-US" sz="2000" dirty="0" err="1"/>
              <a:t>a,b</a:t>
            </a:r>
            <a:r>
              <a:rPr lang="en-US" sz="2000" dirty="0"/>
              <a:t>) = 1</a:t>
            </a:r>
          </a:p>
          <a:p>
            <a:pPr>
              <a:spcBef>
                <a:spcPts val="600"/>
              </a:spcBef>
            </a:pPr>
            <a:r>
              <a:rPr lang="en-US" sz="2000" dirty="0"/>
              <a:t>TWO(</a:t>
            </a:r>
            <a:r>
              <a:rPr lang="en-US" sz="2000" dirty="0" err="1"/>
              <a:t>a,b</a:t>
            </a:r>
            <a:r>
              <a:rPr lang="en-US" sz="2000" dirty="0"/>
              <a:t>) = 2</a:t>
            </a:r>
          </a:p>
          <a:p>
            <a:pPr>
              <a:spcBef>
                <a:spcPts val="600"/>
              </a:spcBef>
            </a:pPr>
            <a:r>
              <a:rPr lang="en-US" sz="2000" dirty="0"/>
              <a:t>INC(</a:t>
            </a:r>
            <a:r>
              <a:rPr lang="en-US" sz="2000" dirty="0" err="1"/>
              <a:t>a,b</a:t>
            </a:r>
            <a:r>
              <a:rPr lang="en-US" sz="2000" dirty="0"/>
              <a:t>) = (a+1) mod M</a:t>
            </a:r>
          </a:p>
          <a:p>
            <a:pPr>
              <a:spcBef>
                <a:spcPts val="600"/>
              </a:spcBef>
            </a:pPr>
            <a:r>
              <a:rPr lang="en-US" sz="2000" dirty="0"/>
              <a:t>ADD(</a:t>
            </a:r>
            <a:r>
              <a:rPr lang="en-US" sz="2000" dirty="0" err="1"/>
              <a:t>a,b</a:t>
            </a:r>
            <a:r>
              <a:rPr lang="en-US" sz="2000" dirty="0"/>
              <a:t>) = (</a:t>
            </a:r>
            <a:r>
              <a:rPr lang="en-US" sz="2000" dirty="0" err="1"/>
              <a:t>a+b</a:t>
            </a:r>
            <a:r>
              <a:rPr lang="en-US" sz="2000" dirty="0"/>
              <a:t>) mod M</a:t>
            </a:r>
          </a:p>
          <a:p>
            <a:pPr>
              <a:spcBef>
                <a:spcPts val="600"/>
              </a:spcBef>
            </a:pPr>
            <a:r>
              <a:rPr lang="en-US" sz="2000" dirty="0"/>
              <a:t>SUB(</a:t>
            </a:r>
            <a:r>
              <a:rPr lang="en-US" sz="2000" dirty="0" err="1"/>
              <a:t>a,b</a:t>
            </a:r>
            <a:r>
              <a:rPr lang="en-US" sz="2000" dirty="0"/>
              <a:t>) = (a-b) mod M</a:t>
            </a:r>
          </a:p>
          <a:p>
            <a:pPr>
              <a:spcBef>
                <a:spcPts val="600"/>
              </a:spcBef>
            </a:pPr>
            <a:r>
              <a:rPr lang="en-US" sz="2000" dirty="0"/>
              <a:t>DEC(</a:t>
            </a:r>
            <a:r>
              <a:rPr lang="en-US" sz="2000" dirty="0" err="1"/>
              <a:t>a,b</a:t>
            </a:r>
            <a:r>
              <a:rPr lang="en-US" sz="2000" dirty="0"/>
              <a:t>) = (a-1) mod M</a:t>
            </a:r>
          </a:p>
          <a:p>
            <a:pPr>
              <a:spcBef>
                <a:spcPts val="600"/>
              </a:spcBef>
            </a:pPr>
            <a:r>
              <a:rPr lang="en-US" sz="2000" dirty="0"/>
              <a:t>LESS-THAN(</a:t>
            </a:r>
            <a:r>
              <a:rPr lang="en-US" sz="2000" dirty="0" err="1"/>
              <a:t>a,b</a:t>
            </a:r>
            <a:r>
              <a:rPr lang="en-US" sz="2000" dirty="0"/>
              <a:t>) = [a &lt; b]</a:t>
            </a:r>
          </a:p>
          <a:p>
            <a:pPr>
              <a:spcBef>
                <a:spcPts val="600"/>
              </a:spcBef>
            </a:pPr>
            <a:r>
              <a:rPr lang="en-US" sz="2000" dirty="0"/>
              <a:t>LESS-OR-EQUAL-THAN(</a:t>
            </a:r>
            <a:r>
              <a:rPr lang="en-US" sz="2000" dirty="0" err="1"/>
              <a:t>a,b</a:t>
            </a:r>
            <a:r>
              <a:rPr lang="en-US" sz="2000" dirty="0"/>
              <a:t>) = [a </a:t>
            </a:r>
            <a:r>
              <a:rPr lang="en-US" sz="2000" dirty="0">
                <a:sym typeface="Symbol"/>
              </a:rPr>
              <a:t> b]</a:t>
            </a:r>
          </a:p>
          <a:p>
            <a:pPr>
              <a:spcBef>
                <a:spcPts val="600"/>
              </a:spcBef>
            </a:pPr>
            <a:r>
              <a:rPr lang="en-US" sz="2000" dirty="0"/>
              <a:t>EQUALITY-TEST(</a:t>
            </a:r>
            <a:r>
              <a:rPr lang="en-US" sz="2000" dirty="0" err="1"/>
              <a:t>a,b</a:t>
            </a:r>
            <a:r>
              <a:rPr lang="en-US" sz="2000" dirty="0"/>
              <a:t>) = [a = b]</a:t>
            </a:r>
          </a:p>
          <a:p>
            <a:pPr>
              <a:spcBef>
                <a:spcPts val="600"/>
              </a:spcBef>
            </a:pPr>
            <a:r>
              <a:rPr lang="en-US" sz="2000" dirty="0"/>
              <a:t>MIN(</a:t>
            </a:r>
            <a:r>
              <a:rPr lang="en-US" sz="2000" dirty="0" err="1"/>
              <a:t>a,b</a:t>
            </a:r>
            <a:r>
              <a:rPr lang="en-US" sz="2000" dirty="0"/>
              <a:t>) = min(</a:t>
            </a:r>
            <a:r>
              <a:rPr lang="en-US" sz="2000" dirty="0" err="1"/>
              <a:t>a,b</a:t>
            </a:r>
            <a:r>
              <a:rPr lang="en-US" sz="2000" dirty="0"/>
              <a:t>)</a:t>
            </a:r>
          </a:p>
          <a:p>
            <a:pPr>
              <a:spcBef>
                <a:spcPts val="600"/>
              </a:spcBef>
            </a:pPr>
            <a:r>
              <a:rPr lang="en-US" sz="2000" dirty="0"/>
              <a:t>MAX(</a:t>
            </a:r>
            <a:r>
              <a:rPr lang="en-US" sz="2000" dirty="0" err="1"/>
              <a:t>a,b</a:t>
            </a:r>
            <a:r>
              <a:rPr lang="en-US" sz="2000" dirty="0"/>
              <a:t>) = max(</a:t>
            </a:r>
            <a:r>
              <a:rPr lang="en-US" sz="2000" dirty="0" err="1"/>
              <a:t>a,b</a:t>
            </a:r>
            <a:r>
              <a:rPr lang="en-US" sz="2000" dirty="0"/>
              <a:t>)</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150884" y="312737"/>
            <a:ext cx="6078715" cy="523220"/>
          </a:xfrm>
          <a:prstGeom prst="rect">
            <a:avLst/>
          </a:prstGeom>
          <a:noFill/>
        </p:spPr>
        <p:txBody>
          <a:bodyPr wrap="none" rtlCol="0">
            <a:spAutoFit/>
          </a:bodyPr>
          <a:lstStyle/>
          <a:p>
            <a:r>
              <a:rPr lang="en-US" sz="2800" dirty="0"/>
              <a:t>NEURAL </a:t>
            </a:r>
            <a:r>
              <a:rPr lang="en-US" sz="2800"/>
              <a:t>RAM Modules used on memory</a:t>
            </a:r>
            <a:endParaRPr lang="en-US" sz="2800" dirty="0"/>
          </a:p>
        </p:txBody>
      </p:sp>
    </p:spTree>
    <p:extLst>
      <p:ext uri="{BB962C8B-B14F-4D97-AF65-F5344CB8AC3E}">
        <p14:creationId xmlns:p14="http://schemas.microsoft.com/office/powerpoint/2010/main" val="5227770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Performance</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308927"/>
            <a:ext cx="863917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hape 120"/>
          <p:cNvSpPr txBox="1">
            <a:spLocks/>
          </p:cNvSpPr>
          <p:nvPr/>
        </p:nvSpPr>
        <p:spPr>
          <a:xfrm>
            <a:off x="363556" y="1286539"/>
            <a:ext cx="8372940" cy="5238085"/>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Generalization sequences had length up to 50</a:t>
            </a:r>
          </a:p>
        </p:txBody>
      </p:sp>
      <p:sp>
        <p:nvSpPr>
          <p:cNvPr id="10" name="TextBox 9"/>
          <p:cNvSpPr txBox="1"/>
          <p:nvPr/>
        </p:nvSpPr>
        <p:spPr>
          <a:xfrm>
            <a:off x="2594344" y="312737"/>
            <a:ext cx="4128118" cy="523220"/>
          </a:xfrm>
          <a:prstGeom prst="rect">
            <a:avLst/>
          </a:prstGeom>
          <a:noFill/>
        </p:spPr>
        <p:txBody>
          <a:bodyPr wrap="none" rtlCol="0">
            <a:spAutoFit/>
          </a:bodyPr>
          <a:lstStyle/>
          <a:p>
            <a:r>
              <a:rPr lang="en-US" sz="2800" dirty="0"/>
              <a:t>NEURAL RAM Performance</a:t>
            </a:r>
          </a:p>
        </p:txBody>
      </p:sp>
    </p:spTree>
    <p:extLst>
      <p:ext uri="{BB962C8B-B14F-4D97-AF65-F5344CB8AC3E}">
        <p14:creationId xmlns:p14="http://schemas.microsoft.com/office/powerpoint/2010/main" val="12616421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Neural RAM Performance</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hape 120"/>
          <p:cNvSpPr txBox="1">
            <a:spLocks/>
          </p:cNvSpPr>
          <p:nvPr/>
        </p:nvSpPr>
        <p:spPr>
          <a:xfrm>
            <a:off x="363556" y="1286539"/>
            <a:ext cx="8372940" cy="5238085"/>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Training curves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951" y="1995818"/>
            <a:ext cx="5482900" cy="417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594344" y="312737"/>
            <a:ext cx="4128118" cy="523220"/>
          </a:xfrm>
          <a:prstGeom prst="rect">
            <a:avLst/>
          </a:prstGeom>
          <a:noFill/>
        </p:spPr>
        <p:txBody>
          <a:bodyPr wrap="none" rtlCol="0">
            <a:spAutoFit/>
          </a:bodyPr>
          <a:lstStyle/>
          <a:p>
            <a:r>
              <a:rPr lang="en-US" sz="2800" dirty="0"/>
              <a:t>NEURAL RAM Performance</a:t>
            </a:r>
          </a:p>
        </p:txBody>
      </p:sp>
      <p:sp>
        <p:nvSpPr>
          <p:cNvPr id="11" name="TextBox 10"/>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12950322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Takeaways – NRam</a:t>
            </a:r>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594344" y="312737"/>
            <a:ext cx="4098110" cy="523220"/>
          </a:xfrm>
          <a:prstGeom prst="rect">
            <a:avLst/>
          </a:prstGeom>
          <a:noFill/>
        </p:spPr>
        <p:txBody>
          <a:bodyPr wrap="none" rtlCol="0">
            <a:spAutoFit/>
          </a:bodyPr>
          <a:lstStyle/>
          <a:p>
            <a:r>
              <a:rPr lang="en-US" sz="2800" dirty="0"/>
              <a:t>Example circuits generated</a:t>
            </a:r>
          </a:p>
        </p:txBody>
      </p:sp>
      <p:sp>
        <p:nvSpPr>
          <p:cNvPr id="10" name="TextBox 9"/>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75" y="884855"/>
            <a:ext cx="7363966" cy="5113865"/>
          </a:xfrm>
          <a:prstGeom prst="rect">
            <a:avLst/>
          </a:prstGeom>
        </p:spPr>
      </p:pic>
    </p:spTree>
    <p:extLst>
      <p:ext uri="{BB962C8B-B14F-4D97-AF65-F5344CB8AC3E}">
        <p14:creationId xmlns:p14="http://schemas.microsoft.com/office/powerpoint/2010/main" val="15904950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155574" y="0"/>
            <a:ext cx="8074025" cy="923925"/>
          </a:xfrm>
          <a:prstGeom prst="rect">
            <a:avLst/>
          </a:prstGeom>
        </p:spPr>
        <p:txBody>
          <a:bodyPr lIns="91425" tIns="91425" rIns="91425" bIns="91425" anchor="ctr" anchorCtr="0">
            <a:noAutofit/>
          </a:bodyPr>
          <a:lstStyle/>
          <a:p>
            <a:pPr lvl="0">
              <a:spcBef>
                <a:spcPts val="0"/>
              </a:spcBef>
              <a:buNone/>
            </a:pPr>
            <a:r>
              <a:rPr lang="en" sz="3600" dirty="0">
                <a:solidFill>
                  <a:schemeClr val="bg1"/>
                </a:solidFill>
              </a:rPr>
              <a:t>Takeaways – NRam</a:t>
            </a:r>
          </a:p>
        </p:txBody>
      </p:sp>
      <p:sp>
        <p:nvSpPr>
          <p:cNvPr id="120" name="Shape 120"/>
          <p:cNvSpPr txBox="1">
            <a:spLocks noGrp="1"/>
          </p:cNvSpPr>
          <p:nvPr>
            <p:ph type="body" idx="4294967295"/>
          </p:nvPr>
        </p:nvSpPr>
        <p:spPr>
          <a:xfrm>
            <a:off x="363556" y="1003853"/>
            <a:ext cx="8482732" cy="5520772"/>
          </a:xfrm>
          <a:prstGeom prst="rect">
            <a:avLst/>
          </a:prstGeom>
        </p:spPr>
        <p:txBody>
          <a:bodyPr lIns="91425" tIns="91425" rIns="91425" bIns="91425" anchor="t" anchorCtr="0">
            <a:noAutofit/>
          </a:bodyPr>
          <a:lstStyle/>
          <a:p>
            <a:pPr>
              <a:spcBef>
                <a:spcPts val="600"/>
              </a:spcBef>
            </a:pPr>
            <a:r>
              <a:rPr lang="en-US" sz="2400" dirty="0"/>
              <a:t>Training very challenging for this model, but it also solved harder problems. </a:t>
            </a:r>
          </a:p>
          <a:p>
            <a:pPr>
              <a:spcBef>
                <a:spcPts val="600"/>
              </a:spcBef>
            </a:pPr>
            <a:endParaRPr lang="en-US" sz="2400" dirty="0"/>
          </a:p>
          <a:p>
            <a:pPr>
              <a:spcBef>
                <a:spcPts val="600"/>
              </a:spcBef>
            </a:pPr>
            <a:r>
              <a:rPr lang="en-US" sz="2400" dirty="0"/>
              <a:t>Curriculum learning essential for hard tasks (start with simple concepts, then to harder ones) </a:t>
            </a:r>
          </a:p>
          <a:p>
            <a:pPr>
              <a:spcBef>
                <a:spcPts val="600"/>
              </a:spcBef>
            </a:pPr>
            <a:endParaRPr lang="en-US" sz="2400" dirty="0"/>
          </a:p>
          <a:p>
            <a:pPr>
              <a:spcBef>
                <a:spcPts val="600"/>
              </a:spcBef>
            </a:pPr>
            <a:r>
              <a:rPr lang="en-US" sz="2400" dirty="0"/>
              <a:t>Generalization performance was good. </a:t>
            </a:r>
          </a:p>
          <a:p>
            <a:pPr marL="0" indent="0">
              <a:spcBef>
                <a:spcPts val="600"/>
              </a:spcBef>
              <a:buNone/>
            </a:pPr>
            <a:endParaRPr lang="en-US" sz="2400" dirty="0"/>
          </a:p>
          <a:p>
            <a:pPr>
              <a:spcBef>
                <a:spcPts val="600"/>
              </a:spcBef>
            </a:pPr>
            <a:r>
              <a:rPr lang="en-US" sz="2400" dirty="0"/>
              <a:t>Model seems to converge to low-entropy (sharp values) automatically. Error rates low, and discretization works well.</a:t>
            </a:r>
          </a:p>
          <a:p>
            <a:pPr>
              <a:spcBef>
                <a:spcPts val="600"/>
              </a:spcBef>
            </a:pPr>
            <a:endParaRPr lang="en-US" sz="2400" dirty="0"/>
          </a:p>
        </p:txBody>
      </p:sp>
      <p:sp>
        <p:nvSpPr>
          <p:cNvPr id="2" name="AutoShape 4"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wEAAAMwCAIAAAD3W/tKAAAACXBIWXMAABYlAAAWJQFJUiTwAAAgAElEQVR42uzdTaxlWZYf9PWx9znn3vu+Il5kRGRXVVa5m2pZFm2JbiEkpB4wYGLBBMmi1ZZssNS2uvG8QQjLCDFgglsgAULCYkBLiAFiBhMEQmrBgJElbInucrlclZUZES/e9/04Z++1FoN97n3vRWZVZ1W1kav7/xtkxtd79917z9nnf9Zee1+6v78nAAAAgD9jOCLwKgAAAMCfNYKXAAAAAJCBAAAAAJCBAAAAAJCBAAAAAJCBAAAAAJCBAAAAAJCBAAAAAJCBAAAAAJCBAAAAAJCBAAAAAJCBAAAAAJCBAAAAAJCBAAAAAJCBAAAAAJCBAAAAAJCBAAAAAJCBAAAAAJCBAAAAAJCBAAAAABkIAAAAABkIAAAAABkIAAAAABkIAAAAABkIAAAAABkIAAAAABkIAAAAABkIAAAAABkIAAAAABkIAAAAABkIAAAAABkIAAAAABkIAAAAABkIAAAAABkIAAAAABkIAAAAABkIAAAAABkIAAAAkIEAAAAAkIEAAAAAkIEAAAAAkIEAAAAAkIEAAAAAkIEAAAAAkIEAAAAAkIEAAAAAkIEAAAAAkIEAAAAAkIEAAAAAkIEAAAAAkIEAAAAAkIEAAAAAkIEAAAAAkIEAAAAAkIEAAAAAkIEAAAAAkIEAAAAAGQgAAAAAGQgAAAAAGQgAAAAAGQgAAAAAGQgAAAAAGQgAAAAAGQgAAAAAGQgAAAAAGQgAAAAAGQgAAAAAGQgAAAAAGQgAAAAAGQgAAAAAGQgAAAAAGQgAAAAAGQgAAAAAGQgAAAAAGQgAAACQgQAAAACQgQAAAACQgQAAAACQgQAAAACQgQAAAACQgQAAAACQgQAAAACQgQAAAACQgQAAAACQgQAAAACQgQAAAACQgQAAAACQgQAAAACQgQAAAACQgQAAAACQgQAAAACQgQAAAACQgQAAAACQgQAAAAAZCAAAAAAZCAAAAAAZCAAAAAAZCAAAAAAZCAAAAAAZCAAAAAAZCAAAAAAZCAAAAAAZCAAAAAAZCAAAAAAZCAAAAAAZCAAAAAAZCAAAAAAZCAAAAAAZCAAAAAAZCAAAAAAZCAAAAAAZCAAAAJCBAAAAAJCBAAAAAJCBAAAAAJCBAAAAAJCBAAAAAJCBAAAAAJCBAAAAAJCBAAAAAJCBAAAAAJCBAAAAAJCBAAAAAJCBAAAAAJCBAAAAAJCBAAAAAJCBAAAAAJCBAAAAAJCBAAAAAJCBAAAAABkILwEAAAAgAwEAAAAgAwEAAAAgAwEAAAAgAwEAAAAgAwEAAAAgAwEAAAAgAwEAAAAgAwEAAAAgAwEAAAAgAwEAAAAgAwEAAAAgAwEAAAAgAwEAAAAgAwEAAAAgAwEAAAAgAwEAAAAgAwEAAAAgAwEAAAAyEAAAAAAyEAAAAAAyEAAAAAAyEAAAAAAyEAAAAAAyEAAAAAAyEAAAAAAyEAAAAAAyEAAAAAAyEAAAAAAyEAAAAAAyEAAAAAAyEAAAAAAyEAAAAAAyEAAAAMBXlP50P73/+f/4B+H2pX/l5BREERwREfOf8v6vY/8fZiImESY+/G0QtS8KpyByJ3N3ij/43/+X//6/+bt/+S//5re+9Qlzvbt9v7m/CyMmZfJMnJVViJico7pREPlDHI0gcvIgNwonIieO0FR48NT3R8+Ozl6uzl4Px+c6rIiojJtpffN//q//0//9v/2Pf/03/43Jtpr7apnzUeqX7nVI47Iv67uNs4TQbho3m3FYqHk6PVmdLLMEjTsy59XJUlIQM9nEtuu7/uTlLz179eenaXzz6XeuLz5X0VLWVtZWpiT8B//X3//7/+DT3/iN3/hRrzwzBwXF4WUV5mjPqr2AwtylnFRKrdV8/qf7NyJo/6WP/MEf/ME0Tb/7u797eIh/SofN4Xgws9///d//9OL+3/qdf5eCyQ8/4MNDBzMFcTtS9j/Z/BtuPyUTizARk7tHOAdp+/7EMX+Z7J80E8X/8N/+3vmp/nt/+z/waneX77/zh/8w5+7jr3/y7KOXMR+RxCREQhxBEURMzMSHV5io/XlQtB+H4/BuELdnGIdnQyQi//Hf+TtLid/+G39dWFWVhZmZWYLCaq1m3B5FqkgISYRahJmXUsytvWyHN9iru1tEiGhEeC1ElrN2Oasozzdf8R/9J//ZP/fnf+Vv/s3fJuJ2/FN7XCJhYWEiUhE+nH/cXlAKml8tESYSInc/nLSP/691fXP1w++++/R795uRKBL5f/r3/rt/9V//V/7Gb/2miND8VrRvIjQ/jDyMExQRbua+LSREKpKSamISml9EN7Nai4cNXa5mZiXnxKrzS0tKRH/lr/72i49f/Ev/8r9o1aexEnESZtbwICJNkjtiTrVYhKlqzlmTirB7bNY7M2chDw/3+YVuLwWTaKqlUgQxq6qotMGJif7r/+Lv/cVf/bV//ld+pQ32HCw6v6/MJMIiSkRltMMx/2g0JBZ9OKiElCU4hIWZI8LcVLR9r6BwMy8uSv/Vf/5f/ju/8zu//uu/fvhO8+P9iIHi0ShxGHedKNxps9mqcs5ZRGj//kdEO+EO36Sa/dt/7a/+rb/127/2L/xqLXW7215dXVy8fTtN4+nZs5evXp2ePdOU5hON+ckJ/NO6u7v/rd/6rb/yb/7GN7/55yIoWGgeCCIp5aTC0n7QVaedcjXblpgquQWTBZHvT5iQJ8NdRLg/vjgwkRM5E93c3Pzd3/u9v/0f/vt/4S/8ysnx2dHquBt6fvps5NE49MHJQF/6zOPhseLR4BuHvyP6tV/9i8hAP9eYPjwDnYP3h0b7u/iSa+HTg4b3R1c7coPIgyLC9sPv4dDZ7cbFQruca85ORYWERCiUnJmCiYhUmIhY5yE92nWJqRqxkPN8nguTiJEU31yty1jHLdVxefKMmLmMtL2maU1ELjqNsehFZKDUs2qSQr4TVhKlYCJXjqNFV6kymZBbmYKi7/vNdpwmExdJ6nWycTeVunvz/c1YkzhNl31alxpRCxPlpElE5SeuIApzTnmxGI6Oj87Ozl6cvxj67vry+s3bd+/ev19vNo9f9vgx7+U/tejzxYdQ1YeHYyYlCv5gFOE5lTwcY3Mc2R85LIe/Cmnv5+EiLhHzgPz02zIzEYfZuH776XcvP/u+OSnRchhWJ2dBwvOr5F8y1kUwM7Ew2ePgzo9+E8Qc4Q8pn3h+Q5lJ+NGbG25ErCkxi7ubV/IIIhIOIiJWTU5MbkTELETkXstU2uswPxEmStmN3GiKEHFhFlVVJyK3KJNFkGpiIg7hJ4O67F/fOfG007A9nYdct4+n/HRkn6+rpcRmHfdrIipEXktYWI0QEn74Bu1FFWIie3wwmtdxt715d8EU3XKxPDmVxcpsn/fCyzTd39+O282i60R4s10Pq0W36DWnrlscUlmZfNxWN7fqOWv7Wo9gbi95e09INRNRNQ/icbczN6vh7iyckqowkVY3M2fmnFRZjJV4jmtuwUwUFExBJEVSyUFBHsrKNqfI+cBmJmKtss8r0cINEamk3HXMVEttP5ioClPOmVlKqRLW8pRTCFMvWZJud5v2nvyx5+mjM+vJ2dSOz/bO1TJZ5ZyUWQ//rgV6+sJlfRynzWZze3X1gx987/PPPw2zILp4++b2+upbv/RLL19/3AKff3iy/dSjBNF8CZjPu+CWzsKdzCpJu/eTNmpQBLmFRXvX20Hn7XW3h6tQy0bRbq6+PLPQxfu3P/jBd09Ozl5+9Or8/HXf9T8m4Xz1KaH5DqxdoYJ4/0bwn+pw8GcgA+0vP1+eb+YzLr6Ymh6lcqKgEOL9TbYHeZB7uHlEVJ/vndw8iCxiHLdDvxCRVj/KEvubnXbRYWV5GAC4jTzuFMSUVZzJzJ0omJSJokoQcbVSyrXd1KnubkXUy268v9ndXQWzsXJKQSySWJMqKxOXICbW7CXCinLkrq/RT9V366mKL3oZFsRUanElYVZmIpbdWLblcjfuVgsZkg+d1WrFahgJhVMt1f7402l/gWpXsI8//vib3/jay49enJwcHx0d9V0nzD/4J9/v+26xWFxcXt5cX0+1fPguxP/fAehJUnanx2/T/D9+mtb2Qz6nw3DBj/7h4WcOb9UG5rl0EcxODxno4Unzfnyt4+7u5tLG7Vjqxec/7Pv+xauq3cDEuUuaVVSJOOYviDCPCBFRkfhg7Ioncf7Ro/LhQZmJRSjCmTSY5uE42DnCKUKILMJsfl7mfnNzm7s+dZ2IMJNZGcfS8ki7MBBzEDNTzr2KULCHlxpsHlRq9Wmcbq9vS6ld3y+GVdcxKbMQE4sTC7mTaLtAsvtcN2g1EGbyCHenVmScnxJHRHg4kQh7hFv1OrGXQxxxIj+8dQ/VpR81goiwlt10e3V58vysX64eF+2ISLMuV6ukUsdxe3t38fZdGrqzF8/Ozp9L9ySoeYnwECEKMiORYCbmcDcJqcUiWo70Wo2Iaq2HSoqKqIiFea3u4e4iGiTV2q9JVCN8Lqbtg6xRrVSYmWQuxhLxfAO3P54j2Pe3XEERc751ScEsHEHORBTsrEmSEpGbhZnPt26Ucur6TM4++lc/Wx8Xiiic9ukgmEiYmHPO7naIwPFQs+dHVWNqX3RzdfXZpz+4vrq4fP85ualwzpmI7m+vP//0B6vV6vj0WezPivgTqBZ/SeZ4ONXb8C0trCvvy4ZzwGDyLzs/f/QfPPnXu912vb6L8K7Lx8dnQz8cLlRPzmwiJjKr1Ypb5K7nVlB9NALQh6PCk4kQJgoPe6guIwP9qSoNfaXTYD9lEOQPFeII9ggzd3MPcvd2b+wU7j6N03a7XS5zuDORyP6emZhF9nV+koebcoqgaIO7EBE7EQfPd9ZMTKRchdnIJqNyV2+ne2ahOvm0tXHtwZOLi9RqFJN4ItZIJQk5M3FyKyKUsyZhm1go3GoEkZGVIsSqKSVNWc18M8V6PRFNfZkSd2lI1Xw31t3E4dQm6sbJfszt3enp6Xq9qbUcxgkmf/3q5be//e2XL867nEXZa02ajlbLs5MTkTQMi0U/vL98v93t5lPun4G7jzaIt+tPOw6YOfbHDrc6iVVmllbDkEelIKaHyZs5OjuHEQmzkghRtAMjvlC0bN/GzDbr9bjbRQS7r2+vfvA9vr651W7JJKvV4vTZydHJaTcM3B6dH+7tWYhC6KFWRPsxbX/otym6DwfaiJhjjyiLiLLG/tI0FyqJg8mJmbhafPb558E6LFaastcyTdvVoj89ORHhVo1gJicSYtWsokHEbkReai1TNYtxHK8uL+/Xm77rnz//6OzstNP8cDVpZTaf56no8YQ0z7c4wkJzeTX2F0sKcopgESeqYUY1yLz9/O0i5cFELsHMMr80+1fncPFucYA1df3Z+cv13f1mvVndr/th6UGqOtcHNckgKav1XZfz3e3ddrOpu0lFmajUss/T7RajJTxqP4Zom2nfHyRmEeEeVvflZeZ2N9WiLUVUb0UopuA2BJl5ziLSngoxaxuRmNjDzauIcJAFMQcT+2EGlZhJgjjaO9pKGe1vJGS+YgbL/mhW0aRBwSWc7FBIFxVN2aodslcLifIVAtDDjSaZ1+LkpCqciLjrsruwsPvjvgH60ltWZnaz8Dr0edF36/u11dL1XZmm9+/enT17fnR8Svtx92e/mXo41+YT6iFciYhqmxsjIZbWDNEGcyHyR3dR8WS2weNH3Yvz/H63ub9q01SIN5vtZprG7XaTNKX5lpuf3sT5OK3Xm9sylZOT82FxFPSoLv3HXPrmX9gcxJGB/tRloEfv8x9zSMwjBj10q5iHebiHB8U8onCLM9M4bba742lI0kZJZQpiSbnvhwUx27SjOsqjR233rB4cQRzsSkKiFMRC3G6K2uAemQp5lO0YRGJVvEoUIvJgZjX3sCoxsgqLOXMxKtVKqTlFGjiiRkTOkQbNzFmImXJKXddLVk1qNlWjUiNpK+rGONVx8vW2braaUmZicrOQHzN/dHZ2Vkoxq48aTmi1Wh2tljmnCCujuRnlYKKU0nKxyJqHru9Svry+vNusp1rpUBuOP7FJsSf3nV/hH899DMwsEn4YPB8qQl58mnZ9l4UTC7fL6TwwPkpB++gcUY3IWRJpCylKFF/MQMxsZtvN5ur9RRknIhYRs3pz/f7y5iYoR/By0T9/8fzlq9fPX748Pj7lnISZhA/dF+05+lyGfzRZS4dWrTjM90c4eZA86RRiZhFpHW/uPl/BJQVTiw0hcnt3f3W71m6RNNVx63X85V/+xaxZJCK8ze9YhJCIyFy9ESIJc/PgIBrH3e3tzc3NnUoS0tVqkfvMj+YH93MNTy42+8LXQ8oU4Zh/30oZTOSkQtyCnQeHkbQM5O5mzuQih+c8Pwa3nPDQhxHEzCkfnZ8/322vLt7eXF4FcR6GYbFMuTsUkjRRTmlYLs/H8eLzz0WUSaZpul9vUte1FHnIQPt5n2DhlFVaJpYwMvfWzCNExswiqirtuZs57YuIc8HBI4hUZZ+T2OeWoVCV+XAKIg+3kJYAmPhhEnU+WLzFPScKilajiFa8CPKYU3kwRysnkZD4/L2CiYVUODtxlo4fvTfx1c7WmFssaykbjyqpI14IqaqqCgl/6SDwaJqaifjo+OjZ8+cq3mcp07jb7HbjjolKqVMpF2/fvv74a91iSXG4VeCfMQMxt1PFH0/fc5CwJBWhMA9h1tZC9TBH7sExJySm1gsZhzgZD82E++LPQ71mX61kD6rVNtvt9c31zd19n7vlsOhyTl3OKdP+jJim7e395c3tRS0TS+S+V+1+ogAY7qUUZKA/lR1C86An9CPnUv1xGJ7P1HZd8TbQuIcdGkH3lSV3m8ZxmsY0dDl3JEzkJHLy7Pzs/CP3uL++GG/ey6HAGOFMznMrHAUJcTAHcTB7OO0vSkEkHJmtjZ9CweRCwRGJTDSFBGsiCoqahGshdx+ncaoTk5txhKvSYqmLoeNgq05MwiyJnCKcSHK/WHhEl6PvE0XsRi9TWKVSIqUh5SRcUu5+VC5h5q7rRORhAmlf0KqllGlqN8EsWs0jWFiSKGc+OT7uu26xWrx99+767nYqxZ9cuf8ZSM1zt2y7PoREWFgtu6HTpBIiQe0qsw8hT8ZZDqdiE1GkLrPkecD7QgZqyjRevb+4ePN51CLCnFOwFPNp3I27tVmsr+P25ur25uYXNtuvffLNo5NjVd2HALb9UgAPp2i9tA/VIG8Vn3bxnwdwrrVyysLsh/A3zzq1hhVpzydkruS3GkYE32/Gup6YOabdkHnoFikl5ohwYgoX9nYMu3sQc3iUUooV0cTCtZbtZj1u18Syvl+W8lHEsmWzeHQmyhzMWkVofyE79HXzHOT2M8vtlZD59sWd2nwZ6TzNE1GrzRM93CLBHAaZWB6GAuf9ZLkznb18Wc3uri7fffbZ4mi1Ojo9PT9X7YiFwiPYOMK9XywXyyMmWd+tzermfrM6PQ13ivAgCWEOZpJg4khJul6JuFaPYBbhYGtvWSsyJVFps+VRrRUyWJRb6ZiFUtKchGgu67lbLSaaWilOiIUkfM62rfmL9+1VRKwic9GM2jtGFm3SVoWUyIVEWL0VCC3ISVQTJ5YgYgsPb33AiZi63D2a/I3Y3xB8cRbpcYgJonCvZbfd3pqPXbfsWDj1xPmQNR6fKB+sYWn/WyyXz1+cd50I++311er4iJimaSqlBPHN1eXFu3evvvZ1kcNUUfzsc+tB8XRadV6vICRtUBdhnWuizuFC4eRtcPT9i+HEh8M49j059NCrNgfm+W0hUlFmcvf1ev3DN5/V6sp8tFwt+sXR8dHq6EgSE/FiWN7d31xdv7tfX0ZUUVkePVsMSVv9mb84F8L8QZtIxFRtvV4jA/28moPDw5v9UAdoVfNHcwNf1hIUvF+MIkzR8lIE+bwqLB6VMh86qFmkWt1udn3Wrk+UhMyI5dmLl7/wjW960PsuXdVt3W7mh3F3Jpc240EUSsTu5BFOsR8Q53sCJmemvG+g8/lRjW2j2kvuUlqUUsy3XsVqFKvhxuzuXoqkxIlJmXOicKrt66VW39aq2h3l4eg0D0mJYuy6VGsdx2olsqaj1UA0qGjqupT7H1U42V98SNoFZN8hxERu5uYqyqmNEaQpiSRVYvZ21X310cuhH/p37y7eX2x2u4cTM+InGZXoYXLjIZ3GBwWhr962uZ9mEiae3whhnpuegoVFJVrN79E9Wxux9hNkHJVqGYlqNwyqi33X0D7pPSwNIxYeN+vbd5+N91edCiUtQSEiHXNK5ONuO5L7uNl8/ukP7+/X6/XmG598Y3l8xCzt20WEhc3zuOGz9ipY7EfbOQi1y9V2uz0eEhEJa0pJVYPC3FqgYOb2Ppm4UZAzE9WxjrUYcfVwMyrRp+TmtVZtV+XYt50QBUXx2q7lk41BXsM8wmotZTSvwmo+RVsV6UJC7XiiuaBFYSQcJM6tN69lsv1iFj7Uth6900ok5lJdjZTEQoyE9lXM9qrI0wb/IPKwlrykVdYo2mghqXvx8ceLZX/17t31u4vriyuPOD09z13v1WqdJMtUxvX9OpzWN/fXl9ccsVguaz9FK6S1fl5jSiRCLKzKEW4etXhEqKZazcwiXIRUOcjMnIlZhILDYu5KF9HEKamoSKLWe2K1epCI9l06LPRiYlYJMnJyZj1MhbYeo5TNjML2FQhOSZKmvh9yykShKxWVcbcLn99KEcm506TRsqRbmy9OkjKneRFifOGUPEwvfrH1JdzIpzrdb25r2SwWVdNCpQuJ+eeNJ+v94ml8eVjeqNovFkcnJ1Yra0opre/vI6iUOo67f/K9f7w6Pjk6PtGUKMgf5oL5SX/MT3prpPt5zf2JzPtBZp/G5//uy7zzjbf749eFP5x1mNvzP2jMmEcKM2MWt9is11atTuXy7dvMenS0Oj47yUNHrM/Pz8fd3fr+fjtuiarF+6Pby5R6zkM7zf0L3YL8wU2/xzSOt3e3yEA/r8q0y3Ox+slMFn3Qg3qoMh4KD4dpj8O1MvaNbvHHXDYlryh22+329KjvJHGQGdXwVd+drFZBPJ0cj7er2+19JkkqkaS4m7d1IlSqhR1OFfYg9bZgNURYNUVwaU2ATybIY7PbdX0QaYS5lXFrETmIJGknIeEs85Ikdxp3ziJED0u8zHy33sqOhGK7Ka1pycwpSDUt+lW/PAtK466wUEo/8shZLper1epb3/rWzfX1er1x95TSarno+m6xWKyWS0kieV5arPlalKW2Kw53KUvl0+OTLuXVsPj84u317Y1H/Mll4nCneU7mJxrl9ou553bS+YAgCqrtfl3ksHz30S0Vt2m0eeBql9P9m/ZQWTmE9XiIbmVcj+uLnqc+DxY6VTZmSZJZUyoUdZ4aCr+9vtps1ldXFydnz5erVd/3bRnw3MRD4Q9RZx5657LO/qFboG6lo1ZmMXfmlvwftf+2RgIWCnf3abLNdrPZbClomqyMYycUkd+8ebtaLVZpsX8Bnkwje3iQ+7zwqhCFuZdSzUySptyptixoFPrFDgUnUg+SCGKjp7XGR0vmDz/yPHNNbMxEpF+cWo1ws3nij5lYwr1Wj8OgICytuidMTKLp+NmL1ep4fXd/dXX97u27q/eX/TBkUQrKXQ6m9e2tbXfb9XrcbXXoFkfLYTmIigilNM8f5aQe5h7TVGkiMzfznDrVwxOdL5PKoUlUExG7RVDUWluGV8kiEu5hxNrKjpqTHr6aiPp+WK1WIuzk5NJCtwirzF0rLOLhbh7RKkTc5TwMQ069eRCRqDD5RlVVw0MkiaQup4i5pOEkSVPSTOFHR92jRaMPA++j150/KAjti9yiaVgsV9PI2q1Ye+L0YeHoj6kJt7laXaxWTMRXV9NudCer5ma77eYH3/vHzPzJJ996/tGLYbFsM0oPnT0/1ZAiREkkhOdmOnchEm0TsjFPuLq6+KO7ZKafdkxrX/aNT7759a9/nVhy16uqV7+7ub78/LO62023drsbI6cQnXbjYtF1/YpTJrKUpK1iNFOVRE93gHjcZLdvxGvBLrqkyEA/r958+v+ePnu5WJ5K7kN4fwkjnis8TPJw9x1f2DbiYSInSIi8XbP2haU2UD06nuf9U1gSRRIOjmA3CWcKIb5893YYhuPTZ8vlcPL8tGzueDRlDmES52rm7m7CFImYOILNgt2JKSm3OWWPMDMKZyJ6tPWRe+w22904dnnMWVXM3YUlpczartvWGnT6LpvzbnRNknNiFg+qo1mNWsegKYkkJVWtpU5jjeC+74ZFzzISedfNy3w+HAtEz8+f/+Iv/tKLF+enJ6dJ9PbmZrNeE0WX0zAMQ9/1Xa+5E5XDDVjs9yoRlUQ0lRJMWVUWi5TSYjG8vXj39uJirOVnCj4074kzTdPl1dVquVouFz8mxn341JjTfik4kQSzEIcEUyGm3HWaek1ZVOe+MD6s5t5vEMRCxCml3A1E3ncDqwaxspBwcFtX623eKdqBFs5Rh45VvV/0d/fT/XbMSZZDv1z2dRqnqXhYG73H3fbd559fXV6vjo6Xy+VisVgeH68WKxEO9kd3kEJMSqxzwHl03yeiqu5utbpwIq0RLKyaWKUtvqq1snANsghzElFNXeqHZ33S+/Warc85L4Yfvnu/Ojt7KTL0vQgHi5tXdydyl2hniIaTVWurKa3W6h7Mslouc8pMbPsNAIKIzImFhIVDKJxCLJiZxef+J9I5AZkHOXGoROt5UVaiWjkqM5EzVSFiijqO42aT+s5t39g7992ImbvNG9AEcbgwh5Kltl0PM5FovzzphsXJybjb7dbrm+vr95eX03oT4U4+dIO479ZrYzo9O3n++vXy+ERT4sSS5qZjp5gbm/fngqqktrsPibswOxGLsKrmpMzcJuDNnIwogoTNzGoxM82q6sw8L9RwZyYRco+PX73+5W9/m4hCQim1wCGtz3oevOYFGnP7V0Lit7UAACAASURBVFBrvmZO6/vtbjfmnFbHQ3jVnJikTrabitWqyovlou+G3TTe3a2ncepTfv7yLKUUrVzKjwo3frj59P3Flx+uu8wkkvIw9MeqneaFpn6/+tz3/1Ke3MrGfoKIKPwQeucFdF3XTVMdx2mzWW+2m1qNiM3sn3z3H23v7772zW+9/oVfODo+ZU37y/2jjSN+Eh5k9niHubbxEj1ev8/sPF8cgnm+NfFWB4on9+RPJwn5y2fjiV599Opbn/y5dnwIsRC/Cbp/924q6+2uTDLmfkFJb0rc57Q8WZ5/9NH5i2csnFLOuROZ+yjm72u2P7Cp3evF4cFETo6XiyEhA/28ev/5d8bt3enZq9XpeRqOJKXDm8tMbQjgh4mveSycO90ezj3iCPHWgsPRViK3Y3rueon9vDcdFu3m3PaW4bZCIIju725/+P3vvyz12fnps2fPYrsrm51ETLXGNIa5EDGLMxmHuwVREiFO89Rbu/ueOyv34/ajXSSmUr1Ut8qROIlTJGGiCCMWj2pWSs6p70V1CA8zizBNMU1eJxsW/UKl9VcSiXmdptaCyURktVgpRKo6EEl4eXpLxyLad0PX9ff365vru7YiWZi6rKGcWMji4s3b26ubxWq5PF6l3KWU+NGUU1BMZTT3rutSVlZWPely6nP3w3dv5nmxn6h6Ex/eQFm1zz9/c3p88vr1q7Zu9is2PyaVmKcj2dvSMCEOSUm7rteUuPWjBu+XKx1yIvN+wZim1A0DU6ScScXcWOYN54hZSZJyTlqqpcQTS0qddllVctevi2/HicKTUO4SH6/GaRrHqQZ7cCm1TLXWnVXfrNe561b39+fnHy2PT3KfUm7L0PbNBNz6QfjRBFKblNHwsGrERBqiKqwcLm1Xo9bTbYe3mz0od13q8nY7cbvLlNiVadztvv/Dz6Zpd3ZyfLRaDYuFzxt0tamd4HBVFjZpJ9thAormcODRTsvQh0UzzkRCIUH7TUZDg9jbc5BWR7y5udtt7nKKk6NBwqyWkeTu+nrc3s+n8/7M2d3f37x9k4dBc6ddzyKaU04dBW03o5U6rAZNGvM+h23FeSTXdpVgpZQ0pYV0fTcsNPfidLXZ3ry/sjDrF0Lk4cPR0cnx2dHxieau1d4kMzmZRVsm1qbhzOfmn1otMamKDp2Zl1qZWFjdyL1WM7fWBM0eRNXiYaZSwoyI3eetKYlJhSno9PT09avXQUESEkoU7SfZN7w6xUPn2lyb3DfecoSKLBbD2dkyyEiUSazGdru7v7sfx93Q9Wenp9txN+2mcbvtuuFotWq92PG45L7vRNjvLUWPVgvMv2AiZlXOoSSaeV9V3c9tCn+wg+2j0tLT4l7bHWs/jFOY+zRNLZKs7++sTmMZx93ua9/45PT5Oc/r9PjDHXK/asswm7d9GfYzYTLv0cVCmliTSJJ2J8zM2nq7zH7MVP7DfFTs+5b2jf/tRfjOH/7RuJ3at1OVPqXp7t6m4la3u5GcFu79sNhNE4lMuw0VY3MVqW4x39RJSlk1tdue3HUpqUUUqz7XtdstgMyrCJGBfk6Nd5fTZjdu1qe79dGzl8ujE01dsD7cnD8q/rSZhbbfq4ho0v0MqbM/bPmyX/PD+53NWotlW4oRTCEU7NbnrstJ22oY4qAws83d7W3fLQZdLvPJ2VmsTJjXm03c3FCNcGKJGt46DxOLdkmIS3Wz1iIQHCRM0tZwtHut+SZKNCWbikikRCrhJdxrsRoSfaeqItGpCot6aK1m5qLRM5fidbLlUpfLvstZVKcy3a3Xsd9FxazWykFebVQxUaUoT3e1YQoqU7m7va3V1vebOk19Tilx3+mzs7PM0nX95v4ughbL5fH2ZFgtz549l/1GynO/SCkezkSaVES6nPPxSZJ0dXuzHcefplodrdoQbVGSmd9c3Xi158+fLWP1FSfEmFlTu63jiIdxO4SEWUXMzSKU502LH90Q7hdDzzOt0nWZKTQJq7CHCuc0L71SkS5xzlJr5MQsKto5cZ9EOzlZ9u4Rbn1iM8uJh24YO92NdTvNLc5htYxeq47jbrfbjKUs79aLVX9ydro6OUm5b+VtebSsivcZqC29bgW5Vsx83JnAh6pC66Pmw8uSFovFzc1drUWEzWwcxzKVt+/ejdv766Pj8/Pnr169GhbDvNMDMYVFRNuIqK3nPfROWC336/vtdpOyahLytjKgdXEHkzu186v9SW1vybx/H/Gm1LdvLtZ3N6ue4vlR5upTKSG3d5vN/a2HE7OTGEswjZv7u4s3mntKKfeLYMl93/UDhew2Yy3Fy5F2Lel0KSUnMpMqmViJiC3UVVNiYkn96lhsO67fXzDFshtaDGlX8bLbra9vh9XSzUQ4Z6UIH61ONs9khYmQsJTqpVZW6lLX+upae3etdmjpCj/cwUWbVtwXQuap2bnt5OHOjoZhODk6DopgZ2/LjuaG97bH2aPF2THfV+1niHKn7nkx9EOfnZRCgjgJC7NbHcfduJviJJJom1xbLZc5pQ+rxPFQkJ1X4LF8cNFvlUKqJWqdJyCZ5gH1UWHk0Cj/QXfgo02u3WqZxnHa7WqttdZDN07b2MLdNputvXljxczqN4VPz54/FPP5pxhg2iLER4GMo+0CxEISlIRUJDw059OjZe6X42b3/uJ9W+vStnKPfX7yp51T9LDv+qFI5UT0nT/6o8urGyfWpF3fHS2HE81s1cPGOrk5TdJ12a1GxDRudpvN/c31ssvVa3UnoiyaU+q6zt2LWe6GlNNU6+1mfb/ZebjI3BbGrEH0l/7Sv4YM9HOJLcbd7TTtxu39tL2L89fLk+fan5CmOKwiedQQF25ed6WWlFJKS+b9RMLj4/JxAor9GRg8L5RvtwYRXU5dTqoiQdH2YkksTNN2fXd1qXzaLZdD7lLK3XpNordOZbNzq2TOQbnN1quGh/O81JeZXfdDnR+2taVwMouckpl1OQ195iCrxaqVCE2cF/1ysZBQJ2emcTdttyXI+kFFXEhzJ30eTpYni2Egot1Uybs6XZeptN3GKJKqlFrNnTgF2eNG8lZZ9/AyTUO/2PLW3c3ddiVc+65rt6fE7GabzaaGLcp4cnKybx5uEwTzBmmlFG/VINEQWiyWOSUR/skHJyKizWZjZsMwdH3vHrXU7Xpbptr6fL/SUSTcbm3bndm8eVGEewhTS1e07yiRhy2CSNtWPyEUEUySiF2EKWdh5RQpCS0HTUrhxsJtBkfa1KdmSf0YLMJZ4/RoyClN02RlqlZsGlfHqz53SchsEiar9rBC3HmsZar+/vImZ/3o5Ucff+MbZ897EW1B/9BTOud4Zt0HoJSztu12IiLI9jescli6sr+WBYmyHK1WzOTm7mFWyzSVavfrOo3b+7v77W4kTa9efqTa7ig83Mnrox2qHxp4aq3XN1fHl8tEte+EorKZt4KsV5p/6RyHhtKobpO5MRHJzWZz+f7Wxq2tdOl3vRiZjZHvN+O4G51YU+/OFhrEUYtv177bOkvRbMSiSfteNYdxdWMbiZxTGoZFt1gEE6tqGiT1bVbOXcODSchs2qzvbm826zUx574r1cKNmGsp1xfvS7Wzj87rNIlyShIRXNyqayYKVpEui5BstmW0yaIlKCqlWvUIsvmM5/0Ge62kxocPQmkH40M95NCsRhwUOeWhH9qRy7ZvL455ajTII2g+8Q4ZZb8VVNJs6kztkyCESH0OXJFUF4vFZru9vVu3sbTvhr7rS6nu8SO78ay2edeH7XQigty9lFJ83IqPokrU4p60rZ74YX1LfLDk/uGIbLM6tW43m/XtbZl2pRQz83lt2hz82zBTxunq/YVZlcR93y8WS5IUh2aGn2gu7PBS7iNLsIRw8LzZiUoIkQctl8cvXn98evb8/uZ6t7lfb83ChENUiMlKfRzD9gNrPG2dmjPQdrPRfFuDNMlqueiycMrC4eFGXsNlmtxdKGqt1Xwap7pdx6JXZXOLIGc2lpLVPIqTaNacSrWru7tPL693ZVKKvs9932vKTqgD/dxSTkl8HNd3ZVt3d9P69tnLbxyfU7c4ChGb2zylHcKt7SP3OTo2n/evk5h7YNsx3Uqr5m5zXXdesjRvLLc/XpNql3NS0baupC1ajkjKEmXa3G/7/Oyj8/54lXOflkvJHXG+evuepm1SUVMiZ+Zwa1lHmTSpB1n7xCAjIxfytg+pmW/WuyDKqc3oS5B7hBlFcMqpT4uj5XHXdW51u9vubFNtYpZa2d2OV93xanW2Oj4alkw0TXWQbjgbttvtenNLEdJ2KfNQpZwfddju937sunS0XBwfrRbDMPT9Ouu0a7PJshgWZ2fPdpsdBaeUVDTCw82qPSxibvumELdpEJEWRy14Xt0b9NMvkL+6ut6sN8/Ozs5fnId5Up3GaZomdxNJP778E/uPhVCNwwx5zJvsGQf1fZKcun6ZckftgzB0jtXCnpVVUzjXWpmJEjsLEedu/oSUPvFqkK4TDrVwcyu1cgSFa8r96tjLrah3OeW+z5ruvN5tS7i7G4flJN7JTknCq5Fmba/cXFszc6qbnb2pRTUP/Wp1fDxvxLnfGjmp5KSskjTNVY15J0+KoPbzVLPcghG1Vb/S8l91J6Eua05qbmWqc6nC3WoNkzBnveVPfzhN5eOPXw9DP0927StMvt8fNOYLm9/f3128/ZzGu2UXbKOXydzNZV5Y3j5vbT7olIinWsfqIeJEm92429XcFh/bZO7usSs0TjYFa16kYVEni+ohkoX61B7diYoFl3Es08ZTltQpS1lvpmkUVuv7qe9ZSXIalsddv5KcWTSqVqnkUnab928+e/fp9++uLyXI7u5YlcJVk6Ygs5v3781rmYpHeCvomJOHWQn2Rcqrvus4KY91a8Q8jsVrmHv4odb6ZFkUH66N+3pD28h5/tw4EiF2Cq9O0br1VZhFiRIfTjkmEtHgcLMyFfNDz0rbT8mZJGstXM3CXZlJWZhiqmVzt765u10sVnfj5s3bdy03dCltNrv1uDXzeLQQ6lBkMvdihYJSzoftg/Zry91tmqZ1py6UwotZVskPVZB4sjj+g42+Dr8tpWzW67vbm/a5NDnllJK0Ged42AcqKGqdbq4uv/sdOlodf+1r38jDUkSC9Es3Tf7Ks+/SLhLuXEPIRYOElI045PTo5NX5i9Oz01VPN5dnb9+vt5NpSt2Qzezq8tacxD0O27B8YTXA4+VvLEzmTJRVV6tVl3vbBEuW1IWNUyljKX1OZkbmSTQRcfgyZ462+UXb2clqGcPYpHLkTtPxsh823VhKNctGqpr7bJgL+3kuBLXtU7OZlXF9dWnb3fRss3720evlyXnqBmqfCMjsxElo1ffLbpkkSth6a7tp/7lB+xMw9tXYeLpU4YPPpMtJk3ASzsoh4k5eC5GzJiUmq2UqTsy518WQifrFali9oO7z9d0VT9vd3Y2N2xa0mCgLB6m3veTbin0JCnbhQ0eF+76dzWKaylxSkTSIDjkfLY9evnh5dnbCTOv1+t3F++vb++1Ygmg19K9ePhuSJlefplKLmXX9grUXpsWwUCVlKtM01bpY5qRc64eJpM/d0XK1XCxUxWoR5pyTCJGRm427XSlFhJm11urhOfX7brxKbU+k/XdsFaB5P41wJf0Zd/DYbnaf/fCzzXqTNG93W6+02ex228mqp5/g8Hcmbnvez7uwEFUmVXWOnDVlmRsdWss4U1I+WqQh52n0zZa7Xro+lZHKVFOmtoHO0ElWUnJNkiVvtubmtZp7kEjqF8PRM6EdMeeU3GOXOCetyXPOHkZBStEl6jv2iCSUcor9vnkehT0WKhp2f3nxfrE8Pj46Xh3NE2CtaYIkqUjSnFLO+UnDKRETpXmJC5kbyfwZL4eJFmGuU1FRCtqNo7vPvSAexQtFdKWM43hxcbFYLF69+iixOAtJu2d4unp6fzxcX1/Z9nqVvKcqVImkcvKYo6cHtc/p4pSqczE392B2j6lEMRJun1KQIqXb9eZmXdZj9dBFt6ThyGxTbQpq2+oc9s4gCcqtA0IoyIhMhbpOKEiiaPWsiUqhdaVpY6KV1bkLk/Xd5uri3d31+zJtw714WK1OVKsR02pVXh4tX796uTw97rpMQaWUUmop0XqDrZYkJEN3vOyGrLu629VaLfYfqGM0f1wp8aNPpiJS36/pkXkHhrbW+3DxfjQ6uVupRiRpP/UvtN+l8VDE1ZZaRCTlJKpuYWYpZZZdsbqbpkXftXX8oimI7u/XV9c35jS5s3CXUha5C3p2/uxLpsHmH8rD/HHr8aO/ZgrfjesSY5f7bpmSDswmrPTQOP1wW/Jli8zmbMREOeVSpzYRJiztVnR/u2oPq9aC1jc3f/gP/5+U0quPv9YPy8eP9bOswZimUkmU5s94sVJTokWmXozqmmn36vVp7nuSflgszevbd+/urkiorSg7XHDiSed1xPxBKk+vO5JkebyqY+Wcn716NUzjxdu369u7m/Xts+NjCyOKLDrkpHn/ES3ulFWyWLWyua+sweo19X2fVZc5bXIarTJRx6njNBr2SPy5ZVyFWFVUpe2VOq2vruuu7u6Ont8dnZ0Pq2PthvbZ0aqcEqsEcyTinGQswb7/aLCgeDKr3abTfd/q5/Ow7l6nsV8sVn03dJ3O1fxg5iSqQWzVSKwYcaacue+TpiT9cDqsPvqkbm7f/KPvvBn/aByLELnOnfp1KhHOTKptIGof6yROpMoislwOi0U3TluzahZJU7/QWvn5s/NPvv4Lr19/dHJ6JMzjuDtark5Oz6q3ZbfSJ91tb7f3d0piXp2qZB1Wi9z3+TINMbib19IuyqUSC9dC8ydG7ccVZjo9OfnmJ5+cPz/vun4q48XFxft3b9d3d+2zbLxWT8lZzN3dsztHhPt2vZ6msfXZBIUQTWbb7VaYU0o6aNsc5adNwERE/dBVs88+ezONRTWb2TRN6/v1NI5dn+mr7BJElA4bHSm31XnBzkwpSTiJiiqrcBI5fDZpn9NqSL2KBrNH7qjLVEMs5a7vUkrClKW1pc4rhcyiVHLjCOr6fnV2tqEiRc0nce+6fHJ0VIrtdtZ1fbuJTkxDptNVx1yrc2oLAsNEVChYqRdm8ml9++n3vlut/OK3f/n07Cxn3bfaPEztHjZFtFotvMtd3/fM3AqeZtXN2id9tE+amDfXVOaIWiazwixCbPsPY3WPaSqb3Y5YLt6/Pzpanh39f+y9WbMkx3Wluyf3GDLzTFUFgARbFFuStf7/j7km69vdt0UKUw1nyCEG9z3cB488VSRFiew3tCEND7ACKs+QmRHb91rrW/sk7A6+GR0Iv7DEtu+nmi0FxIMZMpE6LGoVwpEB2JEsNhqLXd2/EegWquABGuCYeLh1kQ/v5+dzrYaIePHysr64KxM7IIaBKSEhSQBwSghk6loN0RspOgKAtzrcWiACYlqfl9N5mi/L0hx1y1rCrLlWA4ICHRskmDw8wlOC/UhoM4KpuhkwJ8ygaFfJyNEKR+4S3SYJC+C29gJGaYlOAHb3jTm5aWDX5o1mc7mOQ69Lo89dsNFMP+EaFLT11LV9kr+yzxGJWgLLPVp8CYly34/hL8fjd9999/e//e04ZgAg4VsIdf/06fF4vkCEqReH1Hf7/f7m9paYvuRUvgLYaq1qtbF5riOvb9kUx6JWS1mWs/bO/U1GdLXqi3Buzs0N8EhfikW4XYGvV2dTLeta69rajnNOt7c3xOTg67y2VpOIxn1gIIKA4/Px//3v/x0Av/nVb/Iwfk6t/Z8+3CHAEC0QciMyJLy/3e92WOvLeoy1VpZ89zDudnf9MByPx8ePT9jM239B1fetgXEzDom0bC0woqQ85PHp9Onh7v729mY+n8r5HGs5zpecmMIyp27MYz+283eAtgoYDMLw1tcKwNUMykpMZCtCIAELpZxyTurllxno5/qY55qYhbEtRCEw3ECncvazr1qO4+3b8fC2Gw4tBQMAdgXoIiKSmW3Xo1fQ1eZT82uQZev59dcNEYamhMTkrgHWHLUUnBgZopHuA4C6UW7eKINworTPsru7Z7SH09OT/ND5TACkABbgYY7R2LCO1AR0ZvZw8NZg5e419z1SniZ3iyA0A3N99+7hN7/59vb2RhJDGHiUKLthlNwzJw5wLeXygu4B1PyKIunm7haQllLmedFa3QoBBhEYaLFafV0rblo9vnl4+Iff/e6f/uEfv/nmm5TSuiynk/Zd1+VsfZ9zLmt9/TAz8zWU4uFWyqqqjNzqgLquJ+IIb11OYWaArR8b/mY70Bbw3I3jYbd/Wp8vlzklJSDhXNZa1grxWhb5WvaOf2kOun7PsEXZIRqcFyz6LC0GKIQOHu5E3Cei8LJWXZ0CQqFGmNVW9OleGZGQmtdVDdR1WUst2lAxuesOt3eg1VeJ9WJW0IKZh3EoFeZ5FQph91DGGDu2wPOktZTNZWkqgneHnZfq5u42n1+++9fqXv/Lb/7u5v429yOJMCdHQN96WiyslVsxcRJhZogIwogIQrer0IbARAikarc3N+/elefj6TxNzf/dNJwWwSqqvBaRfDydz6fz7W5IXWc1zAGY/DqBERHStTnYoARWTpBzEFzO01xUkTAxopiFmsXWOnnVU64NqQAUAAapeJrP9eN5WRZrKIOo2t7CtzcHREypH4dbBCiq01SmdTH15qLdwpe46WRbwqc1sHlotUYz2qjVcf1pm5LEDBiurRBji583bff1fcTIlDAc3JwBO6bMxF4T001Ka9W2YowIDCTCAFADdYxAJCRGAcjMWZgRAYIIneS0zGb+R6QXhFa6UrU2xlVEuEXL9LWjC/Er9xyBCCLaJe98OauFNZIB87wsHz99LLUIc8o59/3dw72ZP59Oy7wE4mG3v7m9ebh/kMS4YZ2/qIoFAAgW3GStiAAKcDMjAmB0sCx0f/dQViFJkhMgGFhxI+YGNVrm4/nyJN14e/Omofev/piwzZ4ILIyIy7LoxkhMrTNEiFdoFmsMj6AtCebm1defvv9ORFjyN7/6llPe6kz/mCD3lxXz5r/C+PPev5YoIbm9v/nqqze7/dh+w3kYJI8i+5QGIMjFumFkkVLrl0/y5b+3USXgqku8VvEgMqf9bs9IN4ebYei9li6ncegnXUstmUh6TpmJI8w0KljFaEo+RgQLFzWkRIhuprXYutQa1DJnWXLfGf7SmfqzfZzPszDnLF3HXSImZiECgKh1efYoWte6LrvDm353SDRWlPDWdRfVQFvgJ1qjRmx+oC8rp+NPAdPC9HA7dpkR3QO4xSNZmqRFEc3zoqbT6rfpsOjCMgx5l3M3MiFkGkfMmYUwUAPDAgCJOTC24+a1/ycMNr8RgId61Nd1larXql0vNzf7vu9buWOjLjIiSRJJiBxmVq0JzMyCTl6x63a3t28u87KuejxdrFYm2A29eyxrjYCy6DpXIjrsdr/+9tv/+tvf/vrX3x4OB1d7Pp+my2VZlroubtZcwrXW9lOTty4Av1Z/Q85ZV3WH1jwiLITYQnAQcK2kvYIH/kpVOv7IVphzOuzGMpeqfno511IBcJ3rMhczR9n0BboyZv7dASg+czNsq8MAZOZ2deoTELubmbrWdV3XoRuNxmnVy/E4ny/jMIyHW0dQXYk3J74SqQhGqEUxW0pd1moa5u7m0qVx3Eet8xkMuc4nLzOGDV3GW4rwISGjr2BYCkF0ggvFWg0lCbG7S2uPR2BGAUCt6+X46fs/UJnPDw/D4W7Y3+z2t+PN+JnOvykO1O6d7eQdAG6uru7Wbm9tJCAECui63G5SSVLX997MINdUs8cWFVD18/lcy91+GJAZQ8K0Tan0WsThW/ledVIQ5aGYvhQwI0zMyBGhpqrmn7d3r3aQlmkiQjLnafGn0zTNazgwRQCYW3Mgp1ZxTxkgL/N8Ol9O52mai5r7FQBv3vo1wAMttvshNwtFBAHwa/sxioFdpb3wrV7X3UAodV3f96O3uL9Dc7e1tR8RsUciGVMeWNgNAXZJJhENBQwzdLdARgTCyEzC3CXKzB1jIszMjEAAIijD+G9Pep6q1k00+VKjb25FFiBCVWsEq83DuMFANih+xBaRqqofPz5Ny9L1fRJZS/m37747HF8Oh8Pt7W3X9aWUaZrWZV2WtW0Ldrv9OIzqBdu18upguU5/ThRXIrQDEqCBrW7hxa2uUeY+MXNCInKDujZV07G1a7nbrOszUaA/OG0T8IYQv8bHWCR3mZmXde1SbkM1uCO+6mgRES3eSYTh0BhLP/34wzDu+mF8ePNu41xfI7d/hTgWgN4OhNdIXSNuYkqyu7l7+/Wv794+5C5ZRABJ6jgPTCMiqdWUp77rmKkdb1/NN/FHzusvSudfd7dACMjEXTccdjc5d0ywsCTkXe78cLvOEyEKMyO4Vq8rgIFWbq+3O2KQZF9nIWdht6h11VpNIefU5dx1Xe57lPTLDPSz3QOtFUFT1bVS13FO0uecUuPmmJdpdbey6HKu67vQe+8HIkJwJFTgomFBGxFx8zBc85nXIsc/wdCIyK++uheKlFASJYEkRMQQwADogOAQYaGXl3OdbFEfmuWVCQEMoIS45GABVYi24GZCcrBXnpYDhEfjJm4OjHCzahoN/OgWqnZ7O+acItwjBMncVZUQhBg81KtVNdXcdUCYUqoaMS0sfe53c7G+G/o8h6Shz3c3h0B4fpm02hQLs/Rd93fffvvf/vmff/PrbxHxfDyejsdlmVUVEMzUTNv5MvzaMhLxhaMxCGno+zKV4vaq5RNiIAVuKewvTbB/tQL2+cu4hZaKSMwyz/PL87EWHcbxfJpOL5e7h5t+n/+KWGxLxmxoE6ItJy/MHkFgGGrVl2XSUlzL5Xyxwx2EaS2f3v/w/PHD/f3dt10OTutao5ViNgGNW8GUr1XnstbqrVXL3Ahzkm7c7cN9Qa6lVp/RtMvSZbk5jLuOI9TDaKngx03nAAAAIABJREFUKgR9wtYn1Xh5wrwsK7oTUUAwgjBgmV/efzefntJw6A939++++XX6th937dfcbhVtYlZV8k34a9/SdobGoAAkQtpC2JfzWdX2NzeH/eHTx49xHVq3ewhSU1Yu0zwvy+1hj4RIrKYW+JnI98XB1yOK+XmtpZRFg4mE2FuCuiUTrzMYAATGK/iUMJDQA5Zql2XZ/s/Nw+/NdCIpIZGqny7r6fk4Xc7zvK5FLaAtWtqY54DbXfaqwHBbHiAyNsjyNncpuENshTaNJU8IiF2X9zf7fuhLVffwCAQCIDczVwJmwCGlLBLha1FnzJJucnJwNleEaNhGQIpIzJ1ILyREggHhAsAIgsgJx70sa06BE/lc1L9wsca1My4Ckfk1xd386xSBQaZeVd0NruiHstaX4+np+bmhSud5XrZfk1cPJprOl6dPj6Ya4QghiXNKcMWVvTaJwmuRVjQ7kIOjewBa2FpPz7CWsFrXJepKvURoMHhePI8kwilBtgAGMEEdRJm8PZWDf9GCcy3zI5aUu64zc2IOABFuXoiUpJYaV8QFQBARCVVFdCvL/OGnH/a7wziM/W53XfH8FVebbUjaamVfoQYYkZLs9od3X//q/qtfjYcDS9qYcszECSAhAFTPwn0nXeKFwF43Wn8SA/lcwYMAwEw5Jw9AQiZKkvf7fUopXAWpc0hAfT8+VW0gb4wIr6prhIYZQXPAcuuCUTcwJRGAUDMNA2Rm7rqu67qUO8r4ywz0s/UDAZiGhq41LgvkLLvexr7vMiRhBgedzctis6mBQ+00IDyqCGMeg4RYiBi2Ahy/9g5u/9CVVkFXcqEwPdzthCMnSgKNjxhbZ9LWM5WIkgRcjvF0pMSIxEwJwAJOBgqd9HeWj6aVMFi2BTUCxZXyVtwpkESIGmAZAlCrAyAzE4ozEtShGxCjXU4R0KqvS6FwYgEAszC3IMjDkMdROK2lluoa4IEs/Jtvv3n7cGCmoesOu53kfDpPy1zPp/P/+t+/v0z1229+lYlPx+PpdJouFzcjIqSt9AOJkuQkiZiuJ/UNMIMGpmqqW0n3RsWLFnqDL5Aem8jxfxpMWJdyOs3TXNa1zPNcSnEDt5gu89Onp9v7Xe7foPxnh71orQAOAJyZENwcEJmpFlerpZZS19PxuS5LYlrmWSQRoZV1urxM5ychq+uvuBvNzE2Xti5gD1Bws7CqVkxVHQOsmmmLEFOXB9gDRJR5ioncI8LcYb/bjQPXsspcSFZyygRmXt3VHUwJgIDLWvuc1LxWRYQhCUNELavpdL48Pz6eTqeU6etffcuZrNlNtjKmFv5qKq9fqzLI3VqtOHkEhKmDozl0w37YjUPuPvz0E1xdJhB0/digA05ruazraioI6r46epAHEpGkRIhORN7Y57GWtdnzYTOKUhuA3P11Bbt1w7fTyMa9Dg93BGBybCjceI3ZNGKoMBNiKXWapmVZtixbbCk1t63RtNVYtq/ECEyUmK6W8OaY2T78DEEEGKCBDhDhKaWu6+/ub/eHfUAsZYXtnbwdpFwdALMIExnYpWqoDQJvSA6JEdNg5oCEJCKEKATCLEgcEeZqbqYAAEjOAAq6TAMG9EnQ3H39EwsdgoPp1ulqDbdkbqrq4OZxOc/n81RKgdiUOwRcltXU5st8PJ6YKRFr1aeX88tlNVUrC3rklFSVtuAqethmF3gtVdzWUQRtm6gGQewGYD4vy6fHOF/QqtkKpgsDcVQ3l8Tdfhh2eNhz6owgwhlrRgVol+jtLHqldb02dRERkaRxxFVNmBGilNJ1S/vdWzVCb9Y3JOz6Lke3rnN4TOfz+59+vLu//3rom0QYf40YBo2+/gp+xMYpIIguy/3D/btvfrW/vU9dTyQQdEXpMgBDbMiofux2++EyLyUsHP7E9n01xcOrGyqJ9EPvABEhzCKCjF3fmSIDinqoJaadyMWKu7UOPnNTrWbNzKeI5ETBNJlKoAEjgHoYAOVMTCIsIg0O/ssM9PPNhZGCI1BE1OJLqdNch1R2u3E3dDlxYsgpkEjLqsvilYqu1Urucr9D6Qa6piXxWtobAP55KxkIYJsZuhlBoO+w6yRLa+B2s/AABkginIgICB0AsC79ZU73d+E8aWQGdfjuaG+//rbX9aflfF4vvTBgmBqhA2yFQVoNLAhA2iqhdYAxr2t0WfqOu7xjzFrXsR9Dra6r5h4cylKXeSk6BUNOPWIiRo1wp5w65kQGwIJBCLAbu3/4+99AWOIGzick/PrtPQSY6f/zL//yP/7n99PL+fT0Muz30Io2mR2IWkDUoM8DEnciHq5at/5ubTeBqC/1/PKia3VTt+IeDZ5rm/7VQtYbmhjb+vqvjGVcT7oYcDlPx9N0uazLou6Ru97VkMjdX15O73/8uNuN+7vdlhQPjH/PdxRhpmt4EIC1uGsAkbhrLWupVWrVUtdlqfOEXSYMcy11AdecZX+7yzmdpxexak4e4M1BWy0CIrRxg81C1a3qupRS6hXBg13fQRzquuh0NC+MWLw2C5FFWIAFIVMn7F4d0lqgVFPVtVZJ0vf9vK6+VgCwYuYFAboui8Cq6+n9j79PlFIeb0NVIzeYpyJxc8EQMQSqaQAQBDM7aAA4eBhGEHP66utfp/29mk6nY6kV/pie2coEihoEXJZ1WtZOWF1XBW/9XyI5JRHxWq+5+e2Ts/m0NmatW2yGF2r31AiIa68kQrPvARggcE6b/tty4BsFmJgwXcGMIml3uDmdTutlUd/KHTZgpYc1sxgEoLd2FIwgDgps2bS2HG59NS033noQJPH9m9v9YdfvRuJQLcwUr+vMNh14AAEhV9WrhEKmttM6ZrpNsk+CzV8fYeEEgGAb0TA2YjkiB5EROvjlvHitTJwoRIB0u7YjADFy4nbqqKoR5lcqn5oty/rx4+Pz0/M0r67a1DxkZGRibndjM8s5jV03r+vx5aSBRNAxDCknkXWdRSgnIUI39euRQWuomodjg4O42Vq8KgLFsgIRgTmRtmpl6YmjWA2zpWg5TcTV9rUHR8boxmAKWxFqhGoj0L+2rl8TFZuuxywpgSRfV9MquRt2u2I1AGtVUxMRYmpcrJQyM2kpq67u5Xx8+fD++5u7u/FwQIgWRfzPkEGNm4Lx+S1PCM5Mu9349t3bh7uHvtsRJ0JGoGhWgIYmAEKK1A/9OPa7kZ7PYABusZXTfvYY/UlfGiEJi4iEOxMSN294NP+7QygoGDSQy7IugiGEFrFWV1Uz28rqAZx5LiaEqy0MYB7AqcsDbwwxbIDQX2agn+0I1Fr0Nj55m9AjgC+TzqvlxH0nu6HvILoM5m42lXVWq2FKlIkZUsYN7gZ0taS9ttdcHftuvuG4EGBMzIQIYOFmhgFZUs45EaMDhCEGAYrB8w9/KOenHaXi4yNSgvK//uV//P3Xb8ch56FDZmn7JTJAaYfU9qlIzMzEyP4lETactyC5pQzjsOs7ni4TRpON8eXl+Xh6ATSI2O0OIh2iaIW1rKbQD+DmSdIwjIebA4khlLAS8WW7sAMACxETADARtyMCUgRUbS4K34D7QeBQ1K81oREA6u5mjRpYluIedV2XaXIPD1Tf0iJ2HYLcvYar6t/mh4YAx1pMq9caauAB4UDIlAQCVP1ymT9+eB7HcRzH/3jZW9b19PwJAZgoLXKdsigilrI6xDpNCAGqEL7Ok4XHBESYk/T7Q0oCAafTJVXn1AeylWL+eq6zNv6FXTtwwwCiap2maTOl+NWog0SMEXE8vXgMEbGsZSmrSIfM/ZCRkMkYfXYwd4hY5kXV2g5iMWtsR5IYOu4RpkVPnz48Pb5P42GLOlow/XFzXmy4beBAwq0wDxGR1PQ8TU0YrcrWD5LSusz4p6+Hq2pYzNO6LIvsekTOHRUNAGDCru+GcYRpWmJLg//nR3D84pz+2lMDkLs87sac86Y+X5+EkBLz2I/73Y6ZkSh1nQMVPW4YyM+LQCTGrYXi+icOUCNak/zmz4jPzBq+3iRTTndvb27v9pIFwNy19bS2DJgwdAnNEINYBBjNN7glC7nABDVBlwjAQdXavIIAToBBiLQZm8LaCBBb5Q96wGJe1Z1YEiUX1U0TVtVaK8YrXxoRyd3nuZzO0/F8eX56rrWoaliFMGJOkKgBN8IBgZG01KWppALhwYQ5MQvOy2Sqw81NPwwRYO5A0YyYnz6dNkwzAjC4G0chrxDok2NK+12q43Bcp0lrGHJwWVZi4Lx3NitlnpfDJLc9e12QJOFKiAah6wzCiIxA7Rf7mqdComEcMd409+bp+GyqHjHUEtFwi+hqKaVtsA5XdS1qGiyxTJf3P3zfD/vf/u4fc99v5u7/bBHU3iV+/SaaOSHndHPY3x8O4zBIGhAFYLNVtH6C13dv1Xo+n8/nUzTY5195hQMgFGQEpPPljDOvZa1apnXBTpA6AhgCLnOsZbVpogimKAalmJoGYkp5P455GMvj41Jq0RAipEBOiZN87nYG+GUP9PN90LUIBwEaY5mZJWd3UiTVKOZFS1/oPqGqQqjpHGZOoXWx2kM2JEH015Y/RHDEIHAI9y24tXFLWts2uBmEATHm1AlzJ5mIKADteoEPBIxlfVKexvnBn6GopUF2cTy+P/rlReeXLE6AxMAurSrVw9E9EYNIY9apKwIw8c1u6BIzYwQMQ364uznsRtcyzxdTY2HAeHz8aF6+evcGKdblUqi4kdbmUjREL6UiRE5UywRFwxSiJYA2bJqF4VawjQjIvKXjqxZ3wNeKKyJXMDUzBQQMb6mQlqMiahxY+/T4tK5rLcUhllrO5xmFq9q61FqrmrlvRoppmu0vN+z8+cMjylo+/vj09Dwtq5bq61rXtTSXgBtEADEv8/rD9z/e39/cf3WPjH9JDzPV6XTUtaBrkkRtSotAIg1H5gahYwRynaZLQOAIMQyQO5aeAmsp83SxwA5RHabLXEtFYmZBdNeqtWgxRBx3B06JCWupl8tFhFtpqAE6kkW0is/2N3KX94cDUjKHUBURhECPMIws6mHuqlVboVEEMSMxQChgqQYRGDUq1WVuc6qqlrImEUFEbnnsTd1oxmfwAHRkZpZq+PT8fDrPiuLuInLY7968eVjnSate53IwN48gB0evdVWtAD0xI3CzBrez5jAM7YVbvMSXLGDGK3sbt/UPXKtGr7eodndGRBS+u7978/ZN3+Ux5wHZYms7IiIRGXe7YRiZmUUkd2rBLADU8v90tVo3URnQm8ZBzIDoAAqt+QY2idC9sRo1ANClyzdv7m7v9ikxMhEx4JaAR2YAZMaUUJLkzMgIaN7KXxGYkZgr4NpeQXU1NTMkEBEING2ls2EBHUUiaraYCFO3YmX2cIBM2CEnU38NsFqoOkUAOYFQyutan1+OHz8+vpwuZoCEkjOxWGXVEs3bZNYA1SLS9LhlmSRlRGTC7b3gtiwTAO4P+/1hL4lpgwPg5TK/HI8tXdv2ngGRUCU8AmssNs8e3b7r79581a1rreYaI9xI4mE3AHOtFVSHnhhdpyWsIK3EOpVpmT+SdEwZiQE8wtxg2xoiSeqGXSNoEyIeX54CsB92+/3t8eWZkC6Xs7mhuXu0w5WD5y6zMECcji/f/eFf9/vDu2++Sbl7tTD8xUuN/zHoCtAdmKDrZLfLXS+EX5QoY7NrbsdzDDAMBKdwcFdVtz9iMv/5Vrr952EY9vtD7o0Qx/2+mqHphAFuzNzvxlqZAZAkxt3pfJzPL0tZUTiIqR9G5qHrD+O4342p6wLxx/cfaq1BGYGRxM1QmJiQkLGFNn+ZgX6me6B2r25DC7YewSCGIEaQNsAUI1tib6i1YhTXNcK9opbVanU3CG8xws8hsLiqX2bh4K9ri2biLRpELNKlPvWdEBJuADOkVnHMgBiMIYZwLo9/oOOTqZ175PkyL5PNJ9RTn5y3iz651nBDCGZGYOLWI20RhAA5pV9//a5L3EIdktI4SEoehM/PKwDXWtw1Qt+9u39zfzPNy7qUuq61hlYXFiaohMs8cZKcQsuptdNvn+pozMX48nrQYgkBjhjD0A/73W53kNQHgq11XebpfJmXxU1hu4m9egahmk/T/PR8XJaFEHLXmfvj+aWqeWAtamrb3r8dlUzjbwFFu9l8mX/84acPH4/BnVZTtXWtqkrMzUGZNC9zWefp+7vv9zf7NOS/VMdR1uX50wddV1+WXkSQmieFkiALCSOSMScmArdlBsSCvOauIZldyzpNOs+oFWqpZpfjaVlWSVkkEYJrraWUqgi4zjN3aVnn/a7HliNsgwdSIJaNIh1uvixrynnoe0I2j3maXJ0BMYNbRGhGmldVt2ZdyoRd1zlgdXOztRaOQAiRbZ7HDerj5g6qW6am+X/xtTcx2ggcEWvVT48vBsxdBsRSq2s57A/4eamC1wwvAIK7r6UspZhZBEJLjm8lBphzRiIzU/O2q2/eFGJu+jH6lWK0gf5w82hHINE4jl3fAcX9w/3d3Q0DPhxu4GY2c28bScJA7PpOkiBiIBkSsnTDwHyObWTAAAdiJrZN+26YZd6Sa9RymNGsTNFO8xERhoxpzPu7feqTu6HbpuE5OCEGtkbQnKnZZgPDwkRQqN0mEZECsHp0CERAHps2u/HHonqYuTVPLSMatl9VDVsRNKdwZ6aRqKBANdWGQ4RX9BMilmqfPj2+//Dh6ellKRWZkiTmJCzELN55tKm1ORwdCVmYkNQsSJFzEmEMCCvrsizzw8PDze1N3/dExMiNEFq1Fq0QjtdYJRE4hIVHIJITRlkXGu/G3S6XejxP67J+/e5tygKEHqBmYUZgl48f1qdL1IVpxU5hyE6ra6zRCARmbqp+LehAYkboIoxJ+mFY17WvqlqziDC5OSIsy6LVInSZVxHuck6SEVFNzfxyOv7w/b91fb69f5CUIcg/4w/+8lryugQigiHJzT4ddjmljWy0tQbjFwFXB3QHVVLtEz7cjtM0FS1bLuTPnvrLP/nqm199+19+U1QRcH84HPZ7gBBJjBA5+ziY1qaA3AJ++PD+vSpzuvv63bi/YeTENOQ0pCyZOSXo+tO8Xs6XJALAMgz3+5uhz4f9eHt3N+x28X/1kPB/vR/o1e0ahIjX0mxvNIxot2a2FsYxxaitZy5Asa5tDLKtxLipabC5GreHuYP51hKweZ8DmSSlLuchpUQI4QVwo6g1+yaxEImTYqx6+sB4DI/lVME8ykJWEikIhqFvRKIgRJSG62Mm8oBwIwAEFOG7w14IRBiI1My9mFVBaS1d4Y7gu13/8HCXhDqTMMeoGCYcwkQUdV3ddUiSc4TPbkHEryj6zXf6ar3YfIgeYF3iYT/e3N123VDMSylqVVWRKKVkiBFOFIi4ljrPSykVEZhZ1Z9fXqpq1/eSU3V/PB5buQRs1WtbDP1vGoAioqzr8+PT48fHx48v0u1yyojkAEUNLBBQWMxjmddlPn/3+++++vqrh3cP1KWt8fmPn3BZpg/vf8SqXDVYMjMQAJF0Xep7dNmWBMTCgOaBGLUup5PO89YBME9eqxKuImq2znNZq3FSkTZPtFJcjZjmM6S0zBPRG5Z0zaxtby73qF4FCQmXeRWW3GUz9XCkFgGmlFMPLWFLtZq2OUaoExo6ruZ10QAnxMQozJzIrYZ7KwATEWaCANU2c0tLrkfLWLVDBUI1m+b50/PL4fYNI/VD5kKz1sPhplVt4HVhyPRateZqplWbbAyErUNm61tiGqSrpV9LiQCHaHTTZkS7NvThFgaCV5Ne05j47v7u5ubGQA83h9x1dVoYaT/u2j03CCv42qCISIiobqVWUyMSYm5bgcBgpn7ou3EoZs3JB63dNQsRt8UnQnAgEkWYrrUsc62FE3Z97jpBgi2pdk3HtbZOACBCYXql56ARNXQq4XVHwG3pSgGt4AKRPNzMtbVXMEvXUWbDQIvYds/S8hFRTQgzEySgqgbMTEycmFtYjyWfj5/ef/j4+Pi0lDUadiMInBEdmVAEDN3q1jvn4WpIljJJTubOYIRMAG5WaiXmN2/f3t7dNgo2A7dtLREIX0MjWzG7U7TCegQKEur7LucsIhbQ5Y5IumEHGPM8ldYrYmZajo/n+ekFdU3Ze+xubkYmmauHKVIjtxN8MTQgEhA3H7/kbn9zKymVdQm3YRwCouvSdJmmeZmnqS26WIiFAICBA8K0fnr/YxIOgPuHN3KF2v/l2aeZgbCxJTvhu0P3cBh2fRLCaBD/xpiKQPzckArhvi6xXnLUu5t0PKfTXMuV9xivz3udgl5/xmEchqEXVQLokjQKBhIJIfadEdRaWxdKZh4up5QTMj+8/eb2/g24E0RmyszESML3977b7U2dEM1hGMZ/+sd/GMeeEFhEUg74JRf28/3xOBEDESKGQGujFGaBYEKJQMStGpcY3RWsmlVv79Kyal3dqrsicOO1xjYtubq5m1ubgcyacOSGRHnoU8qc2oGJsCG3EMI8tuAWswgAuht4EFZBCA+1lSAyGicGj7pqNY1AiGhnvw2x1pxIagYOuIEu+i6FqTAik7uqGSIjtd4+CNfcUeqGCJvmSSt4qxViZAROgsHLXEWk61KAqlnjtrRxgAgdCBzdbbuCv9LpIJDAtUzHl7O/nC9TUVP1eV5EUt93QGjVI5wF5nX5+OnT+XzJXX7z8CA5A9K8lqVqvxuYZVWTBoPcTvjBSBjwJ+vm//ihqueX88efPlyOJy+lqMv+IEmk61uOGakF82BZy/k8/fQjfPdvPwzjwMIk9Hrkwi/8QC+PjxIwACVJLNzuXSicoGGKwdTcDVAycQ1PALGu63TxWss01WUiNwoIxNbWjWoG4O3FQwbEgFhVjSXvqd14ichNobHHyxJhLOy1aIRwmi7L6XTJpUSbX4AdEDwSU9dlNS9FhZGc2rxBiAROYOiaiLJQ16q+EC6n43w+myp3OaeM1Fp47bV3ISDaLo8aIgdA1c7TfJ6X3R0H0jD0Q58hLExSzlXr51ds00shAMzMvVWct/rMDS7ajHTM0vVdt2a3sIg2/LS/SEBEgYRAQL7VcRBGc1YI893d7e3drYb2fW/uj09Pn56eo1ZsYMRAC69mWOrmjjIt66xrLWtpkS1HYJF+198+3A77saipR4MGIXHuknBiJndHACER5ohY5un8gnEJothUY2vMo62RycHRKShaaLTLqWn0iBBB2+iJKAwYjo4JAiGsaTmcmFi1Yvu7XR7GXRoGSKhWw4wBEMgRCkgJwKpUC7kxknRdHsecRJizpKpa1HUtj0/PL6fzWvU6dhECRXipBQwRMRqagYiA2uEQ1Cil3PXrMlkt6A5ErRT2zbu3X3/76/3NgZkpgBzb7qfvunHo26tPSOFRdWXEnJgQal0C6mH/kHNSNTcf+n4kUbNS1vP5oqoBoLVoXVfzyd09BsxDf787vFGNy3wG8Jxyzl1QVg+6jtptTelAFsGSxp30Q1/XtZYVCZl56Ptpmi+XyzzNEa5ql8vR3BBbEoDdbZ0vP37/Xe5y3/f7Q2rX/y8qov98EHqVrSIx7MZuP/SZeeuticBrWAwCgFp+3t2WurzUy7OXi6B2HSchLOb/Dq7jj69/ZADK6IQAUdxWpmxagUAgPFS97YGitb1AK66XxMzmau4VHAnEERxSknHol2WJCDf3iLdv39weduu6rOsa7i3q+8sM9LN8JMnZuO8SooNXJkgikkcBBk5IzEgpdSK573N4US2q1T2QPEDMill1W03R3bU2ZKI1WG1VbQA4EvFAV3RTYh73+zbqMG2xaw9ssrFISjm1CLBqwYhMOVMSIjOFoMQYwe5ezNW8jTIsnODqbAJGxGoF3InBAZBCmG9v9qq1lsLMPHTmSZhMDRyjatSShpwlXc6n8+VyOqkHW0Spq6nf3tj93Rt1QMDLosuH4y7T0A+SGuCxOTJIrXFrtgEFEJAlINZSjs8vWqzVphOl8zR/eHrKuXt4eOiHfp5nJrBo8SmdlnValmmac9epOXMCIgC2KzkHr5FsCJAW448/g1H+5VTYOpWnj88ff/x0Pp2JBKOGLZz24/4Wsa/VJYkIhFU1W0rF0/T7//2Hhzd33a7rUv8nWioAhIWVaohEmJzEUICkbQWhxaiRKDCCCEQSmUrDJRMZIajaZaJWWhCNpYwUFgDqEUBIDMyr+6Uoj4f7w33fjw0n7mbhdb2cl/kIYN3Y1Unny8wkALisxSOaigQAkriYFnUR6oa+1nPXJUOPovAK8GPKzMwkiOAeQVb99P59P343T+fb8T4aHRmxvUvNzSGECYCotakiOYSZTtNCnAIZAFU3rEmtte/7ebq4uaGBKVZl2arZ3MzNmBkItQK9elm31zf6vqtlMPVS65a1DCDCIMIGQ8GIRoiJazQaARlyFhZK0jPzy/PL9z/88On9p8+uwFZWR1RVL+0W62GlLpfLMq3mNTAk5/1+f3t/s7sZWn8YB4iZwxaSai4p061xtIF2u6EzHaxW02IWtdo2vzaQKTggMKNWc/fdML69u2NmISFCSanWui6LmVFArCuagSt4BEAwBbN0Q8J+RMp9vzvsd/sDiQSChYUbETGxOah5AIT58eX5+HJEj3e78f7tfZdSU850Wh5fnl5ezj99+Dgvs7leM01QvFxlJGxSNRC4GQE1FccCGrw63KzW0IoiKaV+v//d7/7ru3dfpZzDjQKIsWEjxnG8vb3d6KNEZVlj0iQ09B1RlNN6npZDNZQwiwhMSa78Seq73nMgo9aqpRcSA5+nKXLi4R7SXnWZ55UF9ru0GzKnXTHjL4RsRCJmM20YKeKOOOV+hDBoJTxd7sdRiHLOp+PLH/7wr4+Pj+7Rdb0wQYQIh+vx6fFptxPJ/bDHuAbx/x1vTENCARMwExCZgzpqgJqZK4ZCYAC17SYaQ0BAretxmT8t63Mt87LUcMjCmX3VsD8Pg33xuL0dvvr6tqX7AoG4xRlb351Lx8l7BwghWqvpAAAgAElEQVQMIu4vOfVpORulSF2kjiCICa9QLk8sw83I88U9BuKnl5enp48iLdJT3AHoFz/Qz/bhrln4sL9112U5AhhwGvt9UddwRuhy6rpu6AcAK7VULaa19UagVK3L6eXp+eVprWvVYlWnae76oesGMyylIsC6rjc3tyn3ANIMNEgYAJwoJcHW9hOBCLv9vrVEmVlxExGBDNBq8EKIU2ZhXteyltXdEbHrOmZputPmwwBQ9XZhD/68AiamzB2JuBuCDCmLyPH4AgBgFUIABBxM+Q/fn3788cWCHKLUEoGH8fJP/5B6oWkqz5fpvMy3Y3pze3+4u3nzcNiNAxNEmLs3iaKdT4hl3O/NDJkT5el4XubFAtzXD89Pp2lBmpDxnu7XUtZ1Ke8vueuQOedumqYIDWQiAhQkRpIWi3J/bWZDAFDTv7Ux/ny6/PTjx4+PT8fT+Xa/T5nbHCqY9mNXVQHcvGittRQzr2ofPnz68cefbt/cdUP/749WHsBYASZVCOiBndCr6jRjIhZhYkaqtSpoc28Q0RdcD3jdqTiAQVSzlgw3d1czpJW8IDOAIQcSRFhZl/NzXabT+YToOTFjRnetBgbcPMseANB3PQAt62oWtZSuy8PQ5a6ogpjmhC1+9SojRat/k4QAYdVK/en731/OR3hz525ITPg55xIe6iYJAdEhGAARPdzMbm5uOSdgOp1PZZ21lOn8Au7b6sdcwQArcxHJvJ0mr/zulOHPOlDaEaIULbVuoCh3Z2D6/Ev8soycePsETPMy7sZh6Eutz0/PT8/PxXTTbYNazUQA+lrev3+/ltXVylrXtazrAgC7/XDzcD/udizs4BRtgHEE5KZZqJNIC3uGuaFbUCJKIvtxtGW5XKqF65ahqy3C16TAkM1K9dXt3T/9+jdMTIAG7ezktZZpnufLFF2ft8+4W7h5MPPD/UPOidqTEfqVNMqcIeAqUPJ1goEsSARa9O3bN8PYMxEEnM7nf/397//n//c/p2k1j60/dJvxX2vjGr1PiCm0iZHNqkVhUBaFqA0EABvOFH/1za9/+3e/7YauqjUoY+tXAAAWliQbLRBp9snd1WJta0uHcX83F5uWMxPllIicmWpRFsqY1czCsJUKAZjDtNi0BueLxqN7AFLfixCFO8CfZbcJIAiMPxs4rw61nDsm7Iau+XOslCT8/PLy+HRkxmEY3d3MWsD16empqtXqf/e7f0wp/8e3mu0LO2i1ealz8WJQDUopSEkaQgrCA6lRgryWeqk+G6iGqQYAD32uFj7XsPgPEumSIOfX0tQGW3Ha0LJw/VLgAUSeB6KcHBfOkXf2xVxlrSKYCIbbjE9ITjc3+6fjy8vp4+0DJ2HILaf5ixb2M35Udy1lBghX1aoeon0rO5xUKwAxCSKlxF0GjGpW3QM5BWJVL/YY7VwH1HUdBNR5jqpIiZEQELz88P2/5jzkPM6XF2wJlCRM1KKhgjiMY86prRnNAxG7nNvlx1QpsE/S5WShy7y0YDgz88CE0tCzBISI5lbVXq8sEN6OjIiYUgKA3PXruppqa25PKaUEwz7d3N4M+8NS7KePT8cTFpVGRwwUM5+naXp59oRr1afL8rKsLyf46Xm5+XT6Z/y7nAYWIAgGsM0a2lwyyx++/4FTGvs+ERXwcy2l1FX1sqwk5B6Pz8+n01nNwtS97PcHInEPQDSAUkuriA+AdS2X6fxnJ56/mY1oZufz5dPj8+k41armjiTYtHX35+eXx6dPiJAzEfi6ru4Wwcuy/PDDD199825/2Kc2MnzxwfeI4sEMrm0DqKsRK5MVLkwsJMTI3KSb7RYlxNSCuHVZAqCEQ7OcBFl4sQ32p+7VI4TzOGbploCK4QC1lvPL89OnH+sylVpExLok5GWel3k11QgjQhHZj/vdYff4+NzlTjutpaylMjESV12RKHcp3DGchTIjIdj/z96bxFq2pelBf7PWbk5zu4jX5HuZWdglIWOQwRPLYsAAT2yYgMvIogRDEBMsJORBCYYupJpacjEzI4RVMgIZj2iEwZILU4UsgXBVOqsy05Wvj4gbtznN3mv9DYN/7XPvjXivMl1UlZ2pd95ThOLGjXPP2Wevtf7/+79GjSi0SzSkNIl5nV0krriJVFNmzjkHN8jc3FRdEyRxq6LTYZ7nMpfC81zLRGDojuDjOJ6dbXe7+yrVwcmteT6ZJUIEqKpVak5d7ilRYqbAe06H8tAPw7g6HGfRKT4DVQ0MhgidCR01Bmjhs0LgALv9/fnFuTnc3d69evlymmZ4OreIAhAJb+/vSq2iNpdaRalP6/VqWK/7caDEJ0u/DNRRckS1IFc5giJgSiTgaoaADlZkAtecuesSIQAoOCDYQoElM5vnSpTNPSXMGdkB3RgRQc1RqvhcO86bs4th6HExwnJ3Zs6pIwKLiREYIQGji7sGIksODi4ATshuPnT5+dW5mQ+rIWhUh+nw8Scff+/737u9vUVkAEfDk5lAFERI1GKvzGQpdMLlsDnpuRNYSpS7nDkRUt93q2HIzIREqCFCpERNKf6IQYyI0zz/8KOP5uMhii53W283zJ2JOUBiTJyYWESisq8aZZVLrWUuXe7H7VnOHSC/fn1XRU3rVOB+f1ityrPnPSZ+mweaUjLVCJoNZbADECHlDJgAAuVEURH1s/Ory2dX7733Hrjf3d0dDrvd/W46Trc3t+4f5a7/4MNvptQFIuKPckybUKAVFSoK7jBVnRUFMlAHmNQARZ28peKBNEsT6jitOB8xiZICYz+klZmp+ySPZCB+AqWb94kW03aHu2Awz4kYCQ2bA1TzrTNGhHCKF5nNKj5+VgrSP/Zj7vuMQBeXZ9fX11VmBwF0QiWkr2ugn+AHk6vq4XjPyKjqIsfDQeWLrh+rlDAoIyQzz4m1i6wqUQcmUVFOoo4OnDgRdK4FDfbH/TwfkXgYRkKqMu/v74+0y3nY399GOYKItYi5dX23Xa36vnO3eZrRnVMiipPSwLzv+kScmQDcJFoQZ+bEaWHeACMCoojIkpaBLV0ppjCISDn3TAyIppaYu77rcrfZbtfb4erZ5fnls1nwxc2LT754WU2258Nq3a9Woxne301eDmTiVcskcxGgtD3fpNybG3FmTghGAEBL6JgDIoro69t7CN2ke5U6lypq5pC6fHZ2fjweDvv9sQoAZGZinuaZUAyQmEXEDXOHDiBVRKWUN9KJ/St1EV/Gg16QP5tLmaaiDinleZ6JzYv6wdXyzc3NYXff9ZRTL261FgBQNRF6fX374osXV1eXF1eXMQ7AxYaWmPMwIKOWYmYzuLihOs3GSkQ1lDeNvm2hJA+IC11VREBrZK2Dk5mpWyjdDEDbSRN506ru0zyJVGZOXY5RIyfuUsdIdS6H/bGWEidNyolTMjMTAZPVegvupczHw36324fcBxSqWlUlhNx3Y89D74dprlXMnRBNhQkVJEZVtVQA40Q5UdDZIkbKPU6LagAGDMhSZTockJLUAlbNxMHGVd8NKQ9pVgqDvCBIqyq5SbVaqqiNA2cGRiP05iuzIDsppa7LKfFcgBgNyF1NJXGKKsjAGFtkJhJ1fb89215cXI6rFQIcD/vD/uCmSAkAmMLik1JEwALMUsL6Wh0wpfV2td6uMREgGGqUfOAISGaqAIF+AoAIEHGoHyL310y9VtCYXCE4eJWQsyVq0cDuIGbqBbwFshsCAbkpI5cyH/fHWmTcrNfbTWISq+2gdY9B8CyV3INYg8wRkuphxu2gogYKoTsFdzBiZI4KHBHg/n738uXLu7s7NUvQoMkwtfflHm+Kf8MIJWzoCyhEyChR2Lgj5sRNIgruHDuUAROnZCZvLtLFM1pzTsfD4eUXL6pUJMyZay05dW5wnI6lzCnlxCnsIpmTmIrqIuyvZ2fn5/2I4Pv9/jhN5lZKQbKc89Ulrs7eyZSe8nYXtSGZqoIZAqGDmYDbkrdrtdT73W5/OF5cXb334bfPLy426w2CX74zH4+H+9v7m+tXN69f39/dfv+3v6tS33nvg3G9YkiA6IBLmDvQwnhrYzInEZiLTZPOxceRCBgM1FXREENgA+GTXwrPlWZBMXBwQmM0pij1ob2pRSACvuCmkXiGj1A5cDM1dwOJoj1kvEzN571WmeeiKg+mRxB+bwyITNx1mZm3Z+PFxXmtxSximhA5XvHXNdBPag1EhFZrddAMwMTqPs8TInrYIWMLAyJEd1ANHQ2BmqmFIRh4MF0kBIdSj2U+cEqa2BDRdejZHdAruDS6kHvIfVfj2I99QirFiDg2YiQIsCd3qeOE7lJKqbNKRYRoeU97SEhGqogFA5qQPGIuLOqt+H50JkxqllNmxq7viJmYLq8uzy8u3fmLV68/e3ENBO++e3ZxsT7brlfDCpz3+1qPez3eg5aix05ws9n+7M+87+bH42E1ZGZYVLq0xDBaG6k4aBWpVdXEVdtkBterYex6E5noaC6Rdq6apnmuWpHYEAwBwEutZi61Vq26yFv//zwIKaWcUjI3cphrxdnUqrgC9khweXV2djF2Hd/e3O53YuaqwGzHw/zi85fvPH+22axT1z1FnvN6uwX0khOpPYRREnloDB3AXQMwMXd3WrKSYtLlJgDBXSZ3VPN4s75sYGxQi7gjcl+nWaswp2G1Wm/OggzLQGU6HGsV0eBiESdidsdSS1coM5mIu/ZdpyLzNDEkYhTVxqthAqSu7zT5sRSJRFtCAOi6VBQQQNVKKcyQc48tJu/JQNDMkDNxJkruAOZa6/GwV5nBDQkcFMC6LvOcTBSbtJzR3VRESEQC1CB3IkeA8MIEADUj9kjS7ft+mo7hEW0GqkqNbUbgbgBkgIjD0F8+e/b8necXl5er9UrKXEuJYrqlS3JUP8FjRz/lX7ghQjd0m+1Z7rOhxlcQ0WPc66hu0g4TxOYQ0XBcZkJ3rUaAiKALJ9aqEVPcDy2nrJUbLS0HKbx1AMGRWcyrGVLquj7ltBRcFotfrCKRijoSMyGxA7bkWkRfLBLBkZCDbh9cGGpKOgaE4/G42++rKjw+/OL+JABQADol7LWJUbNZt+bCaC2tRpVKAUVhpC6iZxEAnJEwZUE6eUguvvktUnEYhpy7qnI8zsQoFRE8cQbAeTqWWohTaD6iBnL0CAsBADPf7faRqTIdj6qKREXU3MbRz85QDW0ubvY2T5lwyX0zWTauCH40FZmm+TjN3TBePj9fbc66rmdmAO99XK032+352dnF+cX1zfX14XD49NNP5iLP3nlne3bW9X3MH+MShlFVaxcACLFKvb+/77uuy/3Qr3I3BOjkYJxSBjTV+XiYj8f94XB3d9jtjlOpJuoioMpgHQMZAsU4D1t0dEsyAUImSlEQ2TI0c3dXcRAgC19cBEZDQkJCUa21Rgm8ZCHHWlBXcoOUUteloU/bzbi736MhhfcnIuHXnOif3LeXOvcwEsEcnFYMe/4l/xBY1GqpTJgSzzOYY+JkIiFPKlKQKKeUcvTtMPaQKJyfewcH4GHIYaUx9NndSykppdzlYRzDrzYyq1NOiRmJACzoh13KBCDzXGuttSIYp5RiO/VTY+O1irkAGBG6Y1hSA0DOiZmiWQRANWu068yxDxPRdnvWdcNnL24/f/HKAL717Q/fuVyvN3nIXccdYdJzr2V1/5qklGP1M7Ln7z37o998V8q0O/brVUK02CkjexWWrZSQ+pzn4obksdks0YWMBKrohoSmDmjiWlWLiJqG3W3UAFrUzVVjg/h98KEg4tVqtdqMAF5VmcgMkVKi3A3DuLo8Px8vr9bE8MMffHx/u6tldncRqNVuXt++fPHy6tnl+eUl8oP5fcp5s9k4WD8MaOptu3VqEVVtl2p7q7o/2pVCh2a2xFWHRoTcbZkUOJADIpo6kHWZUd3NASFxGlfj0HMiqvN8rEVKCdoGNPc5UnOr2pVKRGpVtaZEwzi4G6UkUplJDQBBHSbRjeNc6zyVMldmzAm7rkcltCV8F6IZsDClbKdc1Clx/p+0WkREFOG4ZhYC7+k4dZlTSkxsCJw4MzOhm5lrPO3pEaPDE2DgzYfKu75br9fTNJUyI6FZuHM5ISBFIW5OnnPenG2vnj179s7zcbViZi2ledYtz9yyNrA5+aqqWTDsDclzzrlLbXyzdNiNX+oQP8xbRvfpCTGOZgf3SLFosx9yt1Jqztk5XrAtxYZHbCUiJeR2ARmQEufcjytAzF3ntiQxW4jp0cwYIPTkFk0DxgZF7t7y3xOTIYITki/jrRDVg2NsPjF3ba/zy5bZSXLQZkbtNo06aUlnA1evpkKAObGj5z41tySkAKFdHYibAdKjTzZ33Wa7yTkfcQJAFd3vDoiMgObi7mYiIA00JIkChsKzEqnUWu/vzFykRiksBmC6GsY+94xUZf5SdDgqQnBTq0HSQoq3YtNcDseZU39x9Xy9PuOcFzdkR4RMXUrdMKy2Z+eXV8/ubm5e397cvL6uUub5eH5xOQ4rWJgytPimN9cQdNN62N+/Jk+Z1pv1arNS11IKoPUwImKZjof9zfH+5v7+5u7+fr8/iBgToQMjdEzgzkaGEauK3o4xoMX2t03GMFZoxNE5IREkxKCINXwqJ+tyIiapiha3tyNElJ4jAgGBBYWDE+Mw5LvXAOJgGC7n/lNtEPRTXgP1aWCWQQGgBSA5Ly6dEdYCVKtImUwVvA/uAlJMMGpFKvOUu8Sc+9Smsbjq3TvCRMwQqSsWugDquy62mZxzzpmIQm0Yw5FlK3YASok4MahP0yRzEZVI0Uw5g4OpUiJmNpdpOooUd20cIHC1JpjKXUZ0IkBEYjK3sHODlr+gDt51vRocjsfE8O133/+Zn/lwSFjrARXAgdgIlTLI2B/B+j5fdum9Z+fbVQc9rlYdEbmHdxy6NZ9oQgqH374flvYi4rU9Mrfc1EwiIlItyKezhIzupDyPpvzpJOv3/Dj5GCHBejNeXJ13Y3fYHSnlcbVZbbfcjcNq/e57z84vVuMqhXHH9Yvb+7vPUjIVULHpMF2/fPXy8/O+74f1CC2mCqjRrbzL8JCkCc05IJwU0ADcDNw03G0aTcDNRFVErOWkLT5Sbq3vthMrFSClvh9STkToplInrZNprSLzdJymvWllIkeSqobQongBShUm32xHNZlLSYk3Z2t3ut/pOPaUdNapVj1McpjLcXc4HCYVZWYi7PvO5nncnvX9gEScM7gVNa81mTExegt+YiamDOCqEvIuMyvHY/DPmNnBTcQTMIV3tkc5BKaqyuSqMM+zVCEmVcElTjhWZFRAZpZzt9lsai3Xr9VMiXjZ8BEp0ooBEVeb9ebsbBzH3HWL4SJSs7UlCEuAZmhq7hipEWrSwsODuWPagmbCBYspEQcuxcS45JfEs3CQWV1rjU5azRwdgBETm/pciyMwIBiQhpkkmBsheRxRFCxUCluLcRw5ZTPjxGE8QUQGzc5DYzNJKVKgzGJES8Qp3MlwSQlVqYlTIEyRTGaGbuonKhQCL73VSXLQ5PEAp6odoyaP2t0dEdDCphHcTeJURMyJ+j4P66H5/WFUG9SAEVyQL2/xxynRZrPp+x7g3i2e3gEETg5urgDADEAUFlCckAiREwERp3AiCaNZD8GsKSF0iTnaFfwyHqHH1DLJPB+PB+bU9R0AiNjxMM1Frp4932wviFKzcooQC1/OiETDOg3jeH757OL+7vNPP7nf3cnnc52ni8tnMSKkmCRG9jMCU8DCgCil7HeHm2m+r3Iuovv9IeWUc2dajvPucLzf7W92+/1hmo9TEfXMqcuUU0ZUYq8KxcwUwHXpLtsZ9JCmF1DuUhYxZkJk5JYTjEhEknzo89D3dRYLt7v2wbuCMWHi7A5EnFIGotx35l5rNesel7Nf10A/oThQTpAgL9b77g66YOGgru7uqglNTaajVrGqVkoBN/QqdXIzrby7s9Kd4nNjr1ViYc4xTw0BRWD1w9D3XQ62J6gGXMMUgXSGCBF16u61lio1WnYmSIwIKLUgQOZEiQ7HqdRq4ICMCGYSGRJdzsjMzFF+AQDHALmh0G3PRsAY1r/7zrOrq4uzs22fuEpFTaeOP1F4I/nhOOU+nW+2F5uxlpYcIGqxpN0jsdwBPBI5kKjrOgM/zpOYBW80XMCYWeKhUmp5iLl4NMH+g1hX0WGv1qv3v/H+9fXNxx99ysTf+Nb7V8/eAWbK+YMP3zm/2DJ5yJU/++T6889euTkSuIpIub+9/eyjj3vG9771zbQazekE7J8kJ9iO21bS4gLnIMCbzEyKrtAWBoVZQ1QWg/1FLd8OC6Tc9VFba5mnu+vDzavInTMVACGOyHFWB1On3KXcMbrqBFqZcbUe1c1VhmHtwFV0tV7TXPYC5EUMbu8PqJpzGvs8DF03dKLCOb//4Qfr7SbywiIcvVQVMUIJVmlKCVMCIncABOZERHOZ98diKmOfmUiD5KTuHgMCdLNapuYuCFSK7Hb7w+GQ0ruJsOmMonJ2N1FnNnVP2A/D2fn5XGS3u+NEtJBpsfFsvOu6s4vzzWaNiQI8dXDmlHLOOfFMwftO4VGxxICUWgPQbJiIq7kEOKCq5o4GZhpVjRn6A/0OGCExiIaXtQVLogV3JEqUUcjMMaMjargkh2zCTR3cLDp2M3cyRHRzYmLD8EwyDx9FYiJmBAizFgDVeB9x76gpOkeucKNOIzaymau2jovcIIBhJkpMjJgSsqeiCg91ZwuHieVIixYzSOCPsLG2sqJiJaDEvN1sx2EEBHN3tcTM4Q8RG21LZ4k/uqtvNpv1Zn3z+lqqNDDvZBsVF5kxXjlFGCITIAepCx6Gic4E4Jgop9SlhEVnd00pPSmC4j2pN163WZW6392Pq9W4Gh1ApmOtknPebi4I0xPbzVZsLxcJEZgS8eWzZ6vVePP61euXL29evToepzyMAX8mihUBKV51JJ8kTB33CdCm+XBTihz3x3HY8HrDkDruZs5gpAJlsuNB51mRdT1QTsQJu8SsDsUEARBE4cTNB2jJBO2DDuEcgLpHzLFbzGyViTvMhJASdzmVqRyPE0Ifs9Jwog2TPBcnoJSSEzAncysiopaY3H5MW5Kva6B/VmsgaHaAuISeLLblC19DVVZDryJVdSoVpnmu0mVar/oQPaeUcu5z6hKFTL15iwESUYoQMLOT9AQQwLS2qDnmGBstkxokXtwWHAAJOSMlRmAKJ/ymewe1UmupGv9IUcWtVDHzptZ5c/pNUmZzQ8K2gwCoxhaq49CsTqfj0U9e7AiUCNxM4XA4qtjV1dXV8+c5dx56G1jcCcNKZkEdTMENpun48eef9F3vb47hQVSYkpqpmv+hhw73fffBh+91fXrvg+cI+ME3vjGMo6gT8fnFhlOEFsLZ2dk3P3z/hz/44etXrxkQ3U1wOh7uXn3xaT0m1IsPv5nXmyd95dJJe0tVgDb/W0xdH3iRy1ihhVnR4w61Ncgx0lkGNuTYsOm4YrWU+XjscnID8RCRmZiLgTk4MnXdOK67oUe3egBwPM5T1/XjOKQqUZL34wiUuOOzs7xeKaNmEtcK2nLfFMzAr54/f/+DD1brlQrYqZIjivlXoIwI6IBmEcRhANDlbGaEaAiqNk1FpHJCE52mahKhV5YYkZCRTWsp853r9fX1hx+8f75d+5L5FcyTEKSfgJNhHC+vLmotUbicjsto0vtxPDs/O7887/sudexLLNc4juMwHnaHJ5oaCNJoHOL26KN0FQXUGI6HGbxpRQKgFC8pfKWDNahaATwxEnGw11KiqA9U1ZyYIbjIumjNGVlqbbDfAiG6OWc68d9wSZNq5pFqqsBEKSWHiFepRAaEgSOaOYfDs7tHawUkBswZXEwVtAUMgsNqHFfj2CXuEiVIkStuSxJIXM3IJnkshnyipjuRiMwQAJnWm83z58/7YfjdtJuPviwiQ9ddXVze397u7u9UvSGlQa7KCREfswHN3EABnHjRnAMmQuSGr5th3/MwDgBQRbouvbUfgmiZ9gep1U3rPGlVLdVrmWvZ393FDtAN+c0X/NTL4tG7oGEcn+f3Npuz+7u73W5/d3e3lG9AcSFdCbBjYkYmYgCYji8/+fj155+rKlK+vHy26hjWZwxgU93d3B3vd2Da97nrhr7PY98gQnNXUSQ3A9UkCqIgantqdPUKBQDV0aUViGHFS0CMBITgKg6gqBbdGIjYPNVx6K3NNsHdp1lUjrv9XmpFGEHAFUTq4XjoB06Z/EcKUr6ugf6Z5kQnCvcqYgz2Bi3Zp0v2oapRZERXlZxrl1NVTcxdlxExJU4ppdQzd8G8weZ/HwbtZBa8fTf3mLCqCiF4ajQdV6+gxJCYiKPDC3c9IExd5tiKzcoJgQdzEQmRagvYqrWW2mZqgIjInEy1hLkMIqeU3UUqADIRE4mCSDH3MMbVFoTtKaW+6xCRIBtHPUjr9XZcbVabbd91iOQeGoMF2oj2D0jF2izZoIq8en3d5Y6JgajFvLsT8WE6qOa5zqIhxHjUUvrv24r6KiQJEbu+e/7Os/V2TYR93zOlYJfHUY5oCNAP9Pz97bf+uXdN57Hv+o6GsVuvxrMxd0z7m9vx4or7YRFkPGkUvRU8jyPkllvuFIsG4O7kD4d36I2g4WpLlkKY5/tycdzBHMC7vr+8fOYualWlSJ0Px0PqpiLqTkw55aHvh5QSgulm0HqUchSDlLrcDYDgmPKwrgapStcpmDEKY1FJKlqKVrWUh/PLi/c+/HCzXTOzqgNTG84hAJKhAYAbooGLLRNMRHAzPU6zuI/9kJlNq2id5xIsn9U40orM1LwiU5czQKcq0zS9evnyo48+Wv3sH+m6E/Pa3CGgC4b2E3LXnZ+dHQ7Hm9sbPwm2EVLfkeow9uv1ar1ep8QRyuluKfFms9lsNjfX16oYSrdE4Ohqqu1ubLidq9ZS49MKi3BkDBAmyOzBtDA3V3JQN2BuCmQCQPITEoPRD2VazpY1qusAACAASURBVE1LkFTNFBwVY1jy6M6tUkWRKTk7IqRIq3GXauEQ7Q6qwkyE7K1acLQoTUFEXI2WSRZxM6xYaCJxHIJ7oyF2XcrMicKQmqobgVMka7VnCF92ALQG1xI0gf+JRtTMyHwYh6ury8ury3jNzYPJYdFENHq7qCzLovlGDsMwrsZpOppXijxXAOIwzY9X21xSKaVg8kZbAQ+acI2GkCkTcWgxCfFt8XZQmUSkzhMC5Jy35+cEJmUuxwO6912fc3Y1eIzn4kP1g4gPRmWNJ8WcaLXJuR9X25mvrxHJ3MGAEiTCRDEXcwxQTnSeazkcmYkzI6Yvjofb19fjaktE93evD/tbAOk6SBkBaRy6rmMzESkqiugpxZHFtdpcFF07MkAQqbWWcEUJZiu0Gt/BkYGohTtJxaYTIIKUMwAUqRgZmGFWDX48TMdpD4Am9bA/qOhq1RPjLHOxL8lt/boG+kl6BMmOwHFptSL08RTkGMIYC1gkpZTzMAyOyJgwHM0RKVJ3KGEIo4IS0nIiYFml/ljLjcwWP9EcQJ2QIDUfViIAlCJaLSUOUoVIxFOGsVUE9bjGXu1Yq6gYLBwGIMickEhqNdU4ilWMOcX0nUKL45Q4kAV0N1RUVTdjopQ7WhwXAQgI1pszQKTE5t5cHdvM/sQaCANnDfPGCLKoIqoW6vxTm4uIYCkSy8Nl2N/qC/+AP3WIoMdxHHLOpz0C23bsAOImAGWzhZ/95z94dnXR5T4n6vrUd13PmF0pp67rGoCHDzOB9hG4Gz5J8Gi82MYgPeHxjQ8Bb8L04HbSYD8ikD6SX/V9f3ZxaSDm6lJU6qbMx7lUMQcgTMyZF+4r+GC2qdME4DFpbdRp4tc397v7PZlSQgRSRWIGpLEfz/txvd2eX1xsL85zl5cPEY1OKCUAUmTiIaJ5hL+ZO0yzHKcpCF45Z0YSqYEUqllOKQGvxnG1HjkBJ+46dsfrV9evXr2apunVy1fHD97n1if40kKoAwebBcCZqc/jxcX5NB2CE4pI/TBcXl4iwvZsuz3bdl0+4TTxPeM4rtdrZgZZ6CZoanGvqrsFkR0JU0qA4qZAZAYqCgrEzToyTu4W8AfB5wFzQlBYtg93CwAjQkbR45oHfuburfIx86WuiwGXqggSRdRKWzGhokKwsG5CDI1eZo7I2zjvwcHcTcRVgRMRggMxIYel+ANdj5kiFJ2Zu5y7nBgVARlJHRyw5Z+1momsWdlbU2PE+W/upwrDPOhH6/X68uJyNa7i2yMP1twgMo5xmVs9lH2ECFXqcZqOx2ONON7F5MPcRCQI4PGvDGLQC+QU1otMnJgJSVXjNXd9v91s1pvVarVmTl8CQTkQcz+sUmIEA0QV1TrPRcycE4d70G6349zl3HHE5OETCIweCoD2F4ToSB1xyl00n60jCkGEPQTqATxo2+NPUkuxeZqO034HyFXm8K0+tYcixYzCpp1Tj4RexFTQjRMkAANgxgY8hcIiXhNSu3QNpLWTbaSZiFZmOL9Yp5yYScMGrEV4AACUWnJmIgTXWmYHPDtbp8wODx/U1zXQT3YNFOau0KhqT/8eqNk1AOS2O0ZhlOBkW9JSnVvYnTf9MwASNAmJNRmFh9kJmIOoubmRE0AyZGMxM0c1cHcpVRvDj0xNJbhvbdMVDSqAqalUUQlDTzLTyPuMhO1aa5BV3UFEiTnQfiNomyMxRMIqoTV2tjNzytn9FDdADs65i/P9NOlAIn+Qijyc/0sV0Io+dYPIQVs6Ngg7QrcWDvX7+vhxWESnkmKhyTYvXDNzFwAV2Zeyl7o3s/feP/vwG98k7IkgTF3IjaL+7LqTU4uZBSF96fshahc8dYmIT4D0L+Fntm85UUVjDoZht+KP5rOx73PqxkFNAMwtu+owjIOamTU4KRS57f8O0E23JyVUdPKllFtQrUcpNSUmpiKWmTdnm9X2bLPZrjabru85Z07pVI2F9h6wCZWgwVVo5ohmqqI2TXOpNTHHInJzUwtvT1cf+tGqENF2uz0/3xBT1ydC2qw3zPT61cu5zNM8j+Mq2gxmQjSKdHZqim9C5MRn59tpPobAnohX4/j8+TvMlIcuJV70Vu3SqVvKabUeV+tVNQWm3CVmdhFETIkACLgFp3JmTOgtgwbjUDBwQ19qF1vQFW9+XKqLLKdVt4hgasH3DyU+NnPUtpEggZmD6kIAMxF1p8SJmSJjBLHtKkSkYIjETG6mImCWugxLQWph1w5uagRqjpElwonNTWucqU5IiVlSis5uHIaxH7Qeo3xHQEJMgUoTAaJFCPSyZs0baNyshJZjPSHllLarzdl6mzk1TG2xg3QMxpD5I0RqoQDAPM9393f7/V5FHiXIgZuH0qIFawBhEOf0Ye0Q55wzE7tb1/VElFO3Wq82281qHInITN7aF5CI+3EEz+AuImrTLIoOeRgR0RxKqY6WzNW8ByDK+DQIA7+MbxifLDMHionYXDrNQdyRwCPdjrxdGEIgNsUWFeziPqWUGREoRyxKOMbVGkeEc8pdlznl7FwdTErwjXKmqM8Tp0Q57k+KHPCopIGa7GTpCsAdCPpV3w2ZkHKXQpjheBryes5pe7YGcOLwA6L1ZkyZgR7I8l/XQD+pj+/81j8KAkucMdgI/Evy+RJIbadVg4sDszd73MeD4UhSamGeQRQgdgAVjdX/6Scf7w/Hv/dr/3fOjMiIyNxgpMQJOVxx3JuOOgiA5BozeoWm4wBRidBqM9Ma1mMoUkWVKOyqvZQqIqr6g48+u7u7/7v/x68H9O/gzA1eitMsBTDQqqIGlatpE02EdWkz48DWkAMQsZjFCRdvGjGeHxDgBz/4ncPh8Fu/9VtfCvGESqgxFx6SBr+EKPBP9Hj16pWI/Pqv//qPrIEe116R3RRfNFNwmefdXHYqe2ZerZ6N/XOADBDG8Q5msREqAiB9+umn93d33/vud9sphGD+OK3hVALRg0/iAx8IAMD1dH9h84ppFdAiH3N0gEd5R3B3e/Pxp5/8r//b33VvjibQWBzBS/UFYvTGKA66ymNHV3c33e92r69vdrudiCROnHOpc9d1l1dXm+02d33A4wBAnD777It51v/rH/wDomakp9Z6RSLixMG3dXMROUzzzd3++uZOATJncK91Fqkps6muVmuZ58T86vrFxcUZAOQuJ+ZS5dWrFy9fvnj58pWKbjebV9evjtP8G//oN808FPWcOaWcYwjNyQGOh0NQZYm46/LHn34SAjBb2OW0lKohw7y7ufns08/udzsgCsRURWqtzdOA8DhNn37x6v/5zvedTjdjVPyOSJQYF+opLPmnJ4FnpKaFdfaprDHVdtwgAYCKthEVLdbhZrvD8Te/+73/5X//+yKKyH2fiKiW6hCyZzQzIg6og4hUZJ5ncMg5IREyIzbPAgRw0RjrewRTpCSiGvEgiMwp5SQi97v993/wvYT04vPP5uMB3Keqbq3MisoSGjPKza152btGABnAoxGbA4B3nI7H4/5wOPvebykAIMTTNO2YmZru9/sffP+3c7u1PO7tu7vbH/7wd15fXz/mD73d0WDoy6gl1kUVkXPX5Y4QkbDv+hDNv3wxrNZj3w0pZTMt8/yd73zHmvs6PnJwdnAX0Xk67ve7lNM49OBQSxVToJRSBoCu6/u+ox9tBtimY+5+OBxrrb/zw9+pdcL4EMESQU45JWJ6iv7awmFHRMSuH9KDQ7ojobvJ4pGLxCl3ucvoLioqxcyC4H17e29mv/EPf/v19U0wqNpY42RS36CbRT4WfhDREwLQQloggtNHb+ED74vn46kla4U+AMDP/8WfXqDkp1v29jPf/tZjUuRXYwv+cFDjIyzBPZjFMfRRbTKe0/kW1XcYiiBAqbXU+v43vvGlJLu3a4Dfl0Hrbrfb7/ffeO+9N57+9Nvpv2bY0Wq41q4xP1gyvv2iAhQP+D6ky4GNTfNUSt1uN8uFPWEcj+bnb7+MU/f3FWDJ6YV4oxMDE6ZERGwOu91eza6urv4wb6G7u7tpmtar8ccdw335p3piFrb78I354AOnyB0ApmnKXXd5efl7B8x+9F+/+S2vX78mhPOzDTz9yN5U3PjTWwWfts2n+6sp0k+DhKi3l7npclBdv74lgs16ReQWzrtvlMxv/b54AD89Rh+t4cfv7DRj9EffdXt7JKJu6JZ/hU+e4LRUnnyey6AX3+TKPrkWzVLxKdYMAO7H/XG96dfrMWbTASI5PODTbobI8MjKsMGZGFMJO3FjIun99ALjWrfr0iLq4qilF1/cbvpuNfa/yz2Bb92j/6ST5zee67NXt+fbzWroHhcjX42u/Lj3rv+ubc9nL19fnG+Grgt0O0b5CECJKSUietQh/Jiv4EG3hovSHxzVVLW6GTq+fPl6XK1TYkSgZejgT+7Fxwvu7evh8OT2enM5PXmaxafp7u7unatNzulhRPfW5QlFsijoUtAwQRd2Tl92EvpbexH4w+pygM9e3HyNA/1EPv7O//jfQTNPbcDgYsCsSwkILqJ1BgeBAEoYwOd5rvNkKqL64uX173z0+acvXn/x4nY3TYjQESVAZgwP38165eZM+Bvf/e4//ME//pt/629b8P0sDOYBGBkhZu9N2eFOROlRh/WjFudjgWLj5MZ7+JW/8Tf+h//2b/7tX/lvHo9SbCFau5vWKlWraNFapJRpmqZpPh5VZRw3V++8N/Y9AqBFcnwTNLQuilBEbl9ff/bZJ9Nxut3vXt/eA8Kv/v1f+39/8zs///N/kTmLSJdSQifQAA8Sh1gV1UF9MdjVMMeGal4f61CwaTRhSX+EBeoYM33jcvz2B1fbi2e3R/2vf+W//+LVzS/90i/9Yd5Cv/zLv/xr/+ff+zf+7J+JP/KjmE+HN4s6euSpik+KHl3mibSggG6uoGBhMQVoSGWuYmYIv/qrv/rH/8V/6Rd+4Rcetyj+VYWVf1lh+ehL/jYQF+bFjw5aB/jFX/zFsyx/6T/4+fhK2BkCYEJKza8WDK3psM2JGAiA2Fp+HSNgrXI8HqcyH/eHaT6KhM48pWFcbzbbzbga+swIYADoiP/ZL/7Vzbr7+Z/7M9u17fzasILG1WLAgObd0YmdAQiIMaeUCDl1HDSe8NwWs1pqiD5DaOankXSTLJi6VrVa7K/9tf9pc/XsX/lTf1zVqyg4OqCCqppVsOq1qkvwMpA6JHZXN4XccddlgJhhKQBgoojYJGQCjlEyM1BCRwPERAzuIvY//62/82//hT/5b/3cv9bzqs43akXTauad4TEU/PPhdkiXyH3SmtEA/DDPAHmzuawqU9m5HzkBQNfTeSm34hWpQ6Ki+7nOnHskGmCdvQe0vu+7fv0f/Xt/9ef+9J/8c//qn4jPGEMA/3RCzbxo5D28x57cLsvoNmortDaxwuWGpwVXD5iZAODf+c//y7/07/+Ff/1P/8tmys4AYo8VZuhvFNT4tDTxxV8bHhS1aPDwxUf3OLqjm1epf/4/+St/+T/8d//Un/gXRKrUMk/1cD9RTlcfvH/5wfur8yvuN5hGAALkp2HGbywpBSgACSCpqfjkPjOJgh5UTfPN3RdffP79+fUtz/k//k//iz/75/7Nb33zwz7jZkybMROASK1qqrDMEgEABKCKmZMCiegpByDo8KpWm4EI4lfUQPE89/f3/9Vf/+t/5S//+T/2s+8FTEYEvITDtqVsMBf87DX88HO53sGk2Cd67xz+2LftYgVhvO4Now+Xa1RFUDcDNRB1ADABM1AHVdCf6oHYT3kN1GWOTxtM3CwyVKyVJkjIDiAuIKWqirdxRS3l7v7+7u6mVgGkw1Sneb67vZdSQ1xmjtosFqiKHaZCiMMwICdE3PT5YY0ugOxpxcfkODYFPlmEnaYqP7oGetgv4s5MzETUjeOTUVCw46TWqiI6l3kuZSrz3e7+9atrrdr3/fnZdrs9G7qcc87M4IGZIoYlXbMcRMQGtqfEYQkfBsGBIeWUOSVyZbSOCACKeEpMoclRr2ZqDgZEEPgw+imisSmUwWkx44gaCB08E1xu+ncvN9vtViG/urm/3x0X9B6eki7/AB8BX+TG3gVGwi+HTk8qDXz8NQovvUVvbiEVcwJHMFVSNEBASjn1/Q4OIEWDiU/UdflR1fslP9RO3al/ddvspyYPH22nj/+Nh71jfKw5pUZIctRon7Hpo4CRMLkpEBICIRsYIBmxO4rocZp2u4PUIqbu2uWUOInIPM+z1ONhv7vrL8/Pri7OV6s+al1CPFt1716NnkupCYC8qCEAJCJGRiA3dEBlBAZKyCllJOy6TGTa6HfOhri415CTN409iJqBmamYorWOHhFLkcN+CqNt8KSBzBi6otWwaoKciQak7OTugqrGDMhubs6OQF2XAAENVdw9+FKIKWNGQI0lqwZI2PeJETkpdcUhhdpuHJixq1YBjAG42yTqq4EhBvV3MAbxpAbYQbc1ZIeDVCGCxL1pZCaLu6RkTCGzQgYwMCf1BI7AiClxOFWDhpNpcyRarPW83bTeXFgDwos1vrDCW7/ij+8kRGpZPu1LTByjQ1TlMrEVNoKwZMOH0UqLHFzO+7eBCX+6f5oDPcEpmrTeI/LMoUoYYce02dCN3BDhuJ+vP3vhWu24X11d9ttLTCPisNgOwUJ05pNFIgA7dPF+2HKGzl3VDg4vVsSVjEkZPSXmZZ0SkpnNVbuOV11KwN7crBa+BQATyECGfTW83x9tMUnv+z6lVEqxcsK+vxz8ivUalPCW0ctAtNRAi0JVxG/v4Xuf6Mcv4DhTMXDAWfDVjj694fO1pxQljrs5cpP8EYETmAEqEHsoGy1MiRRMvq6BfmIfZZ4SmKtoLWbiTkCsJoRhy8yICFJdikk1A0c28/k473f3+/0+p5z7ru+JONUqLZsupOKx/agmMlEjxCq6P04ID4k5J4uYEynWIvkFWiCQtaYIAZzBiR77hUSv3pQaKpVihs8RFv2oGkLwRiEyNbUqUkqpda6l1GoLMTmqBze4u9+fn51fPXt+ttky8zRNhNTlhJhNFAKhX9TdJ8XNYu7qzV9pcTQhZhVR0URmgGJQFCw6cVXxpdvwBsM6wGK9y1+CbkRhFDUQ02rIq7F37l7dHl7d7Ke54j+N8L6gQD6CrZ7UEo/65lNt94DtEZ42eTM/udKF3Iw5kEl3QMy525zT7d0tiMBJV/IUq/a3JtlfNSV4q2Z6ctAgPGE1tenJadTT5pLE1PzxCNExOAIGCyPbzSIvN4Ja9/vD4XCc57IIfMDMatV5nue5ODAgHnb7425fpvm9994dhhye2SlhyjCDRLyRLTEieOoMltgSjCOFHl5mMykIz6S4YKG9ZHQgUCNbLH588SHCOI3JogchhLD3RkNCdIKocgPdIuBM6G4ATMyJHEIEBkjQnDHAkQANMlM/9E4IyQHJVVTNAQlhPSRmMlTFQtBhYqkFTJhRDQyqg5OPpq6ulAkTgSNnT2CuB6SBPSEO6iJyrDAx9eRQ9VB1Mi+5YwQCc3VVUiN1nbD2vqBhAaG4ursRhZNAG1WyY1jtLfhLC3RuJkJBj1/uKHw09EbCZhHZ8svA3KOBaYCKSRCt/IRX4kkoSY9F71895PqyMU/LejUHCIblsgbNVKxWLVVKVdFaRe+PanY4zNv7/bN3p/7sWRqduAtHMHckytDi/WiRuJ5qPECgUMoVmVWOBgNo6Zi69UCaT7WhOsxiPEtmTsRkTqeljoBgTIRIdWGPmVkskFLqk34Of6xpJFHQTYGplUGnSdnuiP/4c/vBZ76fYTEuAHc4Fv/8mp6t8Z1z7ZIDggeVmsENrKldllBWBLRWpRKC09c10E/so06To4EWrUVVHDnlHsERCEFNFABB1VxNpQG+DuYitTKl1Xq73m6PRcebPXMKmmwMWLV1+d7iNRBEdZrmwFIjftIRKUJx3jqdbNEuhfd8NEZtQNSIFK5Np6EuMu33TLRar4bVakldfECEaq0vXr4MvhKYeRRDMXphYuY4x0CVEg/jeHl1eXFx0XXdfDzud/fztCd+ZxhWRLTo007mNctMx5vxdHi/ndIBQ9pKqgYo7rN6Ma/m5Lb4drT3aQoGIAZmi98GQiJKzA4garo43iMzOubMQ58555v99Pmr3e5wNPNQg/9TqYHabmzNLBwWVfFCeW4dddOpNhupqIEMwPqBRWwqJuJxSAJ6ZPVGOopIXW3Xcz1OB/2q/hjfZKL4j8n/efsbTtXtm2eOPSZ1tSJoYR3HaOkBhIxRyDxP97vdfn8oRURURHNORBQaqKDTLYRfmaeplOIA7737vOs4NnQicJWTD7ufcK7wIaZlttycBDGkTHia+oKpgXnI1wKlpFAsE6G9SV7CpZilRsYBI4JwUuWUnHCaSpfz+mzVbZJgOR734sopdX0nUtE1DMAjaRkROVFHad1129UKAYpVJ3VLVbSIIeL5tkuJFKT6RNATJyIq5ejs6IpUzR1xY+4C0lFKzKag4CmBqZhOgH1CJhqOfijlsOrXRKD1UGpB8uyEwAigAhXVsyVGdlmy5K0V6+3zxccT3eAG+uIZ3M5MfLg3WmACnJLTnpKvFr9FBxBVsGh0BFzQF7ErPlRPy3TI4EfUQI8YgvaEOHP6laAZjHOgeDFwF1VRrdVEEazWqjstVVVt7DPlDok9GxI1RnJydDZTBEDOSJmIYfE5X3qbTLgWOybKZ8PlcNURUp00yOBxK4jDsXjHsh4yE4PbwlmO7hfMrMg8TWqmfT8w0zRNIhIZdYD4xgjyd92RGlMfwRGdCCPidnfwz17Zxy9tNy0+Ks19ik3tdu8fveLEeLnRHFgVNU9XcnBrXyFrRlDNNdQA8esa6Cf2obUAOlo1FVM1hJQ9ESOhWfRpRh5yocalgyjV3Veb7fnVs9Vmw8d5GFecMqLQiSntbYV4S4zy6haGHCGxquqOwIyAgXhgg1a+tGt3n0VLDd5xnBwav7ip13rY7ZjovNSNQcpdSsic0kIwNdXj4RA/gyM4hsNShMJNpNRapB6nebffj6vVar3iHKvXTMvd3d7czs4ucteDu1pTn8UYyGHRwJjDKbem6WUxzHcBQNUFoZhrmMohcLQTjuoGUf0AqFM4umemsedVn7uc1eBYdFY3NSYgBDMb+9QPvXN+eb27udtX0bd4UT+KQfUV5re/hxqImlMABnDTHGaiFmh5GrDAFo0dc9JPE3k/8OXVKIrX14f7XfE2HVtmBIhqNs9Tvx3Xm5WKhBcM/i4soKfvEN8iOeOXA0BP5naP+UBPKsvFpwgBARkInUI6DrYURu1bkKvK3W53d3s/z7NqnEOeUjJzETNz5kxUa9zLplVkvr0X85TTO8/PGwPZzCMqwtGBI0TN8cQltTh/m7IbHonrFvUCGnSCBJEzRUhkkR1KiNoKbgTCUzwqPjptFhYXESdOgDQXef78+c/+0T+yvVjdHm8/+vSjFy9fIlBIh5CqmQMaMYMZI3TMm6E/X49nqxUDHKeDExt6ET1MxQHP1zkRispcZ6TSQeaUi+xMnJISuUFVU0NQEHdAYEASMEZHZDVDLEw5ZjZiFSD2lYammEFCJGB00iaOpkz4UDcsGPbpc0aiZtUKD8k1D6ZGuPwXWZ14cghpftZREsGjKT4+4qSAG7o2f1RcIsUWXoD/mFX7qYFq0PGT7RMXGyMDp2ZgnSl1yLXFl4Izo6pJNQCUWqQWmfaAxF1FIjdDzsTJzbRMCEapI+4tZcQOgBdEnJi6nq8oU6LVKhGMM6jcyvVDMwfoAFV9P0tm7hMxhduzATXukZjPpZaqRLxer5hJVUqZw33bv2x3+qprFJaIT+shOFb7/Np/+IXf7P2xgmC9Hvu+2+2O03F6ccerITHRZpAutdIfCNCgqV5D5w9Ai9nLT7tF4k97DeQuS6AfQxMhoyOCo3qEWWpEP1i4AaGbgYgB0sXVs7PLq9wNk9yFpgCJOQxAwR2C0+G0nHyPlFdt41YPO2p+zAWMLYROfZi7u85zud0dbm73KtHDiEpVEwdNSKBSa2HEQ6mrqfx/7L1ZkyRHdqV5N1Uz8yWWXIAqFFmsZk8POdIiFGmZ//8nRqRnaw6lSBYKQK4R4YuZqt5lHtTcIxKJYo/MW7ErHiBARiAiw91M7S7nnC/lPA5pO06bzTQkiUBm3m2mjm8MN1VT1apardVa53kppdRWa9Nay83+pj9zCCjnfLPfPR2e3r//6fPj52naIWApNQ/5zes3m+0mJ1b3pqqqTa2jlJ7dMxgIwUTg1iLce6d+ATd6ZzeGfTnLRsDEvN/mtzfTfpOEqaqfiy0NSrNpICLQ5ll4mibgtCy2FkAIZlZKgXiOHrwezdfhRlw42Lg2j+viDl8cDHEJZl7HxV8eOi/rg25Fpud9TN+oXHIjkYAMX8hMcYWhXnYvppzgdr9/dbdDSlrxfFaz6/eJqzdEVZ8Oh/tXt2NtLHLN/llHIr90ddMXVWH8opIg4rpv/fpsxa/PVoRrJxDYiwkkD9fWCQxBhHTNdWx2PJ+fno7nubTWVBWRs+RwUtNamzuwJOHcrJZSWtN+hXz8/JSHH6Ztsr4b0OarxJ8AeBW1XfKzPRyBAjGQwslXVVmsBbhHaKQ5dotJgAu0CTUTEhCu/xM4AFDHqK+RM4TM6A4IFNRnGWucKhO9ur39u//4n/7LP/zn+9e3D8en/+v21X/93/+383KchqSJWyNzxctyLjNOwvsx7Td5ykIQGTiInKIoZvQI32ZiQlVflhZcIA1TyuCgquzGAAyxtMUZDVUd1KW/GRbOzADuaB5OPXAwQZBSUKLceHRYIALBBRkYAykYSBKxXF1j8UVK1ZpvHhhu4WHSmWoXP2xP3CPC652zbm/7HuqiWrlMbfGFA+BaDF1uvlWA/4VNFH95Xfv1yud6ccezIO6rwNHr0Zq22+Fmf9G4eABJBDarzYlcODxsPj2mVjFN3co/7m4x5XDT+UwY1GuigAAAIABJREFUnAZIBpFIAjFf8ioCwzNPiVOYRVu8Lnp+qB9/6HCMFzNVXGqc2JgoM0G42bXm7qs3QEQREaEIT4kj0iU66uftSzzftuu/XgekSCuiFS6TekQ4nOD79/H+IdS+kDPe3Gy228lUT6d5rv7xLMLSzG83Lqk/jHr8HGAfCF0q247p/Vqj9Jca6M/pgyCIhUjcnc0QAFgsVl0GEAGFmYW6RTQLgnDHIB53+/3dqzxuA6lZdGKRIAETmq0dfJe0EEjPyQIQZrhMAgiih5UFQLsEDFKvldbkdQCIZjafjp8eDu8/PX34dFKt6yDKPdwATNYL35npsNR0OHNOY5Kb/fbtm9e3+71DuOnp8Hg6HOfjuZa5lNLUjMUJWlNVJaTtbnd3s29tRIRwdVUPQAwZhju+m5flxx9+OM61NmtNJcmvvv3Vb//mt/f397XWw/n0cDxWLWZAzOsyLsDNOYkQKpiHejzvUi7F4NcrGMiJbnbjN/fb19s0JESAMNhnbAZVcRqHQNLAJGkzjRbrzU4AiDjPyw8//MHUVLVnZBOxiCSWFeNJZOGqenla04owJ0Z63mK5OziYmZoCYmLuMhSPNXCFCMHD3M7nEyExSVcdOnlfOjzLgTpeEQmCIC67MVQHh3ABE+ZxGEKBM43DMKTx3DTYgVvoqr/iIIiYj6fNfjPe7PI4XrYG8bOz8WujGD4/gF7Wcf/GGOjqVnmuoK5ryzVnts8JWALJPE7L8vnhAZqxSE6SRQhBtZVa5qWUqpdoUU6SiWlZaq2ln/jLclI1FEZijeYBTOgQf/zp3e3dtpTq6A1bi4ZdTAoEQA7uoZf1MFydZxHUG2Dt2DdEN4qzDh+XbdEcZsSnzVhuEW5k1RL11/hZsAIQIUJDRm3hZsWil/YMJAybafhf/uPf/8+/+w+juNjy7c0t/+4/2enhx/e/B8RmrgqEKYvUqphoP8mUaBIRzGYBYOPAgGAQiXDiwIBBhBDAJBo3U6JlO9wwSEBrYeyeiRgW9RQIxRxbZRQMDgiHBkkiuJmhGQRzBqcTRUosQ0wKRlDHFAShEI3CGSK4xRhBAL7Gu3faWtflOQRgMzuWOhe9v9ttEtGLi4uv4mOA640T1+w9d4h4GdB8TSK9TijjqjACvwb1XxOtLlecw8+uanxR4dvLQflFOBlrLNKKDgG8bnTTMIz7nSTMowybPMxVTceqtTkiJsFaljK3lGeUjTkymntLrZhqW2aSPO7uMwqBhztxQ05ABKHgFTC51nb42J5+0tNDmFlb0+MIrku+cIDTYllIWFi4N0drLB0RErOQCC/zUkq5udlN03Q+l3mp+PVe+/nWvUjRL7UkEYgwYhAGYSBBBHx8iIcDNF2Xmf3LENHMWqt96WZmy2IPxNpYqyfxcXgpWOiMFKAAe/F+/LuWA/0PwEzlTkvwcLR+k7sDMXDKnABLM1X1uNzhQkIkNmYGycW8ywZTyklEuyYEupm259uypARmjMBMw5DgBTz8OmsvHl7Dwnpi9WpaUS2lnOfzx4+fTqe5qs9zc20s2IlFffB7nGfVAgBMlPOQxopMRKhhu5v9BsIB5qX88z//YRQ6Pnyy80FbUycfJhynabPZbrfTOOacI+J4PDw8Pn788PE4HIdhHMdhMw6Z5W6/K8sylw+11mZ2XubT6fzHH3/Y7/ebaWxa52XebjYg4fPco09/1ri4RVdsBOCfWsMQ4jSlu/32ze1+v4Ghd60AyJAEtiQBWUSABSlxmkjScS7CTJcggLIs7378ydW11j4Q6lpvZk7jwMQ9zrFTPlJKKWciZGYiAUJrBrBGHIWbmfbk/s4VJ+yQ3E66ZEQMs/k8f1nCfR3zRNenNEByF7dC7EmAubdZMc+nVpFTahWZGMi7bCyexc6BAAng8fPnV2/eCPOLAiV+WSn6YnaD8DNcy/+nIenP3GIXCc76sEQhAGhqnx6f/uX7P/707j0CDkNOKQ3CwhCuSWSz2TBgADBSYMzzqapxB9jljMhAzCkejk/zskQgEC/NzueZKN59eJqXBgCBbuFyWRqv/CkIWNOCkddJLjiAXf6C/ZmrZ9d38/S0nEtTjpPFu8/lfPbvbm6RvioafX2u73fTN29v69Jq00CqzU1VmDfj+Pr+/nd//fbN/X5IzlAxYJfhd7/5NslhXo5qgTBm5sQSES2cyBkgIUFgNzgPQwaMZoYaDAnXxA1EIAyCAGt1WY6KrfPJmwNfnqbsEDWqtZQjIUFoADiwBZpDj21Fc2BDToIwJGGfrHTsF3BEAwuNCt56pYNwEfR/IalBgFLa7//lj99/OPyv//B32ze7gUnd1YHDGTu4OSICu9r82cj1xUMRv5hQfHE9xS8EYMUvfPKLu+lPRKnGLww44TKAv/yJIwAxkRBlTiCgSMJUtTVzt3KeW2lpiLRJlLK2Vn58D/iJRJBo3O7yULyyNwdCcEMeZNgws+tSz8f5w496egCtQIh5ABl/cUvlEae5MdFmYKAA7+ci9zIoIW6nnaQ0n5f9/na32x2Op48fP57n+UUs5S8tv76654mRKLoyummcZijt51/vDvNs7nVean+Rmpo5zQvYApngu1+/UF7R5SSK1UIPX7/ff6mB/rw+3B3UgbEXLHgBOPX1OAGJSM5j7yxJQFLuvhfknHMKEkDebvf73W6ahu0wmurp5FXNIZg5jxmJyzwTxpA5J7nK/NY9R/Nidlq01lZrdbPLFYxuPp/Ph8Ph8+Nj00ZAtSxaS0qUcnZAojQMG3frelwmvr9/dffmTSBqq9M0aEAzD4Cq+tPHh1+/fU3eyAu5CmYaxuHu3pHC43Q6PT4+llK11arlfD5BEDNvt5s3r26/eXXfPbaEJMLXncrxeJznmYlEKOW0iQkjwpz4hXpkBc/AVeH4xWkYz38gIptxeH23eX077UbJZIRAERDeuyQRFsnITEgkWcaR0gCc3ry+P53r03m5vrKJmSQnFgQMcMR1BtRNdIQkmQCJL6nY6gponaO0PujpIgB2M1NVba2q2pDzdrtLwhDel2nx3CFd9Qy9ccKu1eyAteiUN1Nw227kzavd/d0G0U+n01IXllW0COGEIYTNAIJhtdWsQ0EE1GLz07GWEp0i8HPXO+ILITNevcPPbwDGV2XSer3Tizfn0n7jz/NWkAiji90QAWheTu/ff/jhx58+Px4JcTNthpxtTOPA/WLvv0E3oLt7VUUkFCIhdW2tuINZmDkiRURtbVm0NkWCD58PpdZLtqIBpI6AXE/izin1gCAk6hsaD6Q1JTswUFvYQ5VDA4ejxZOmfz3bE+Drjdi8hXE2qKsnL3qS0DpZGia+vZ/cBws377QbIITM6WY73Nzux7w5Hz9V1mFjRLTdjfKJ0IDFCSgRCYG6SwQCCiETYTAwQjCy9+FiSp3CRgjIzN401CQnhlCbDRtAIJCFF7VARgc2RggEs9YoIUBFwDBw5zCHABJGdMRobS6qhoHExEMFRTAkEiAIjIBTfTI3fCaf9rUxsWNfavX743ReajWEfucxRYBZ1/0wYqezdOzoM0qik8nX5yMGgvf5L16NEJcZUFyUPR7PDosrzuEZ6fB1sbMmCr5M4Yr4oqZajYEBcXlcIzO59JEks2uzjg70NaEI1cJbjVrI3Ftpy0wpcxqm3ZZystDz8cHNU87gDfHQJAFSm0/14aMtRwQAIg8WypS3X8WErr9fNT8vjQjHxLg6Y0GS7PO02e6/+fbX4WGqWfKQEt/sIqz+WDvxI/5E0fPFf/aFNAExEzqRh4MamEcH6fQfyQDbUcaRLllfYBZNvVYLCHN/OsEbxSQ/p0hdrpbLqvHf9TLs33kNVMoiKQC7EeMa2tAdsoRATCBpAOCeg0xMHQfB3HMyvNtHcuKbm81u2tRlFrJ5ruaOzCmJmmI4InRaewCYQ1Oba1Oz2vx0rnPRDuKxbquNMFNTrbXM81KW4uGIVEtpdXZnpK5iQHPpkAFCYOLdzf727p4lQ7hrK0s7HOalaGv644fPWtveH3dYmTEIHfy8LKdlCTM3a9rUjKkvFECbu9synzF0O6RayjzPrTY3CzNGEBGE8ICmzZ2IqNVKgP2WDjNYPcbr+dMfXn49zl6YSphZRIR5N413u+l2kwdeN4bdMI6IxEJIzP22JhZJw8DTFpK+fmUfPh/OtXWlY4ccdcdVd/gigogAdOo4dg7SqvPpWfQR0TeR65jerZlqq1pVG1wS5c3asmiEm1nOAxNfZfLXUf+LCu+iiLcwMzN3MMIYhri9G/76t6//6ru3OcnT0/HTw+NcS1NFYCKrFVo1bbDiLVZsfAAAOUigzsVa7/5/OSEx4pe1k2HeLa+dYenW6ba+Ztj6l9XOL7iOV9FUPEfiYSn18enw9HRstY3jgM/qKhLmMF+WBZFq09aauzOxpK4IRW89XT1K649YgfBQ06adz3k4nlvTF2ipNfP/AqgiDFxFZbCSVxjAL8IsC1hOrT4UPOoni3OjE/KJ87AZx83+0ydPW+d88Vn2V2SF+wFwwOgYkbAbMomp89fRpTWyavD0eE5SkZyGcbPbbna3cyhhbPK0G7aMuJRF8uCthjbEQKSE1KtuvMjnmRg7wpbZTcMaQoowswBGd0MMQCrmhIpGoMhEiKiqFYxoEejKEjHrSxBMRGFtWVoNQyYBQUwGaB5CweAa4B6lpzdGN5/SVd9D3VkOsJnGv/qr746VmNkCu+6cY7WdhgcS95EkRYhI79x8ZSVexXOE2AvIVef4TBiMZ/PZqsvG570txrPkGX7xUsevx5bxle0BPdYmoKeHQAin3F0cRAoRREAU5q5N+0CmS/FIUhq7naz1VZRZd6CxNnVdEMHP5zrPupzRlBEkjQHigBYJ0gRfJ4J33G7A3IxKY0qJOcwAfByG3f3bV2++ubu7K+e5fPcrEc5DkuBxyfDfATbgS8EfEhJ1ph4gURAyRRInAgRIguOY7m5kM7Rp5HPRdx+qqkGEGZrGebEMnjFOCz48wv3dpbbt74Q9T4YIobPM/lID/bl+1FqIGSETrQfsVQ/rgdasVXNzYgHElQZmoa7eaimLIyFSa4Uk9vtxv92cyZZTEoRV/0sAZrmHSql15ODhNJ9O82lZamtLafPcWu1fDj2TI8xMm1nzCFONzhB3a7VqaxjRuCFLTxods6ScCICJAECrIiZmDm/n41xKOxyO7jHPy2O0NOo4kiOe1erpVE7LUiv2rg6BiIC7qhJVW5fUPD3S+ySmrZRFtZk2M2dmJkopuYcZMNOwoqcps5RanxEFqy0nuGNZXxxTTCgiOedhGNMwIMRuypvtNA4i6GGK4IEEEETEIrR6jhA7zFGE8zgI3Nzh/ubz43F+MXpfwT5htg5QgPoMY20Qe3pgl/i4O0Sgd8vb+lK3TltTDyO8eJ3Cl1JO53M+naZxu9vtUxrWs2C1WMdLzXX/5bsA3d1YcLtLr+7G/S6DhBFsb3b3r+9fz9/88OMPn58OQjwOHXCr5lGbdeQ2AgR1IhtKYFhgdDugXVswXI1ScV32X7f4a0Fg3kp1CBERkXBvtQKguTEnSQlftHMYPxOHv5BwvGiy3WMp9Xg6L0tNOW+nDTNFdN8iubNZVK2IpE3NbIU9BXjPGw4g4mbNzLIImKtb+BqaEBGt9abAwwODugWJVuM2YnRzYfd2u4GTh+Bzf9qKlaPNpzhXmlFcZNjt/sO3r7771f0w4Pc//qhW0S8lkF/EKQ4RYOiFu2gsuoORqCd0WYV6qIebwQLDteqCg6TdZv/dt79L056I9tub3bQlj1LrME3LfDo8fSrlYKA9pA+cMIDWMCNC5l68A7hDU1sgnFMmyOaKFBTshuqNAcgDMTOgRzSr4HMggplZDmQHQIhRuM3NzAEQyV0Xs4o8MAGSO5i6OyXEsadmowNc/j7PEtuIJPzm1f3rh8Xc1dyBCaLXZAAQ4AiITCtrcE05xLDAnyvP8Drzja6pC8dwXGMw4mrz+mrMES9NYPB1FNAXpKP4YpCJz5a2HvlIXcfNCfLQb3xOFtrWwsvcAzillCUl5pSQ2JovTwcPcJ3AgyQhMZi1urg7sTTV8/HYzqdpOw3TjeR9gIS6I9X6BTkQnycnHoAaMVcVDpkyE3nAtNm+ffv29TffMKHVcnO7bbUmISTJWTrV8JeMCr+wW1wNj+sCnhBBku83sB+BiO/v0q++27+6TW15XBZ/OizLvG78+yioFgsIFKiKnw+w2eCQols8fqbhROz+ub/swv6Md2EWrhAW3k/XQE7E5IGttMfH4+HxCBG73ZQH6T72gHCPpoXnOXr35tZdJK3VZVncLSchou5gBxEKr01Nm7aqqj+8+3A4HOfSamuqZhquoWHYowP7MQzWh+9uTmvIoZt5X8602ogBKAIgC4eDh0FALeV4OEithADu83zSox2enhBhSLydUsq5MsxND4sWm/Uib5SumBG5HBqx4iYplmV5//EDI5pbb9wutm4HRAdHQGGehnG/2yUWRno8HHq1cRmTOFz8cXbZVQvzZky73W67242bbRpGgMiJ91PKiSialzNYg1VWRSIJWXrsHzEzCxIjiUie9nR7e/vx86EHFV5KkO5Wob6PuiQUkrt7GJgC9ISOMLMI85VIqBHgbhf4awDguhkIMNV5WUopSJzTCRDv7nNvn4lonXERhFt/pLq5masVD5VE+/349u3+19/cNtOPD6fT8qMq/E9/+9e/+uZtbbNhZGZQy0KIzFIeD0UNLCzcIrT3rWyAERxQSvn88NRjYQkRgVbENPL6RCC4wFIREFrT8+nkEMOQx2EkhNLjesxSHpIHM1+IRsCXZOAXagp/sc/sgQjRVE/zcjrOrfluPwqLaitWlbkbt2hlPaq7C5Mwu5vWugZssgCirVhT9qK1NY8gYTCDoICLvtURgp93H6sTmwAYcHUY+gt3EwI09dOTLqdQGJaU82az3W5/9etv/+7vf/dXf/12np/m+HQ6WUSog/ZcOgu3sL68JQi+eJbWsgtXRwxG8ROIpQHtvGixzeZm4s1v3mxv9285pXEYE0k0jQjOMtcFiT491NrU0botq8uPmbhzHtbhCIVDqxbgkUQ628vNerKxNg9WCXQHdiSJcHOsROjNIwI4R4RrnWQAd2aBALDFrTQFZAGhYPNo6gppHPNIBNRXvh7PSfQe4GEeRoFCCLHMS9NtxLC6AhC+kEIjIKD3ECEIIFwbH4J16kjY5cDPVctabPqz/h7hkuEAzwlkv+D0eplvfuEBX7HWVzvoi58Tcbl4aUU3dla8aDOViDBtPSBNaOAhi6AIsSBAtFbq+YgkrhUhhCkQTd1bQySW7IEog+MSJGn7Jm9eBQqVOpdyPn7+cni1RivhagKDZjEXHUQ2QoQ4bba7/c00TtYKMSWRcB2HlHJayjQMuZT2vIhaO55fFkfRxQ/fd28EABL3+/juFSrKb367+e5vbpcz/ON/O/z0vnz8bKXFVbUVsYYiWoBanAstBYSB6WU62HUq2/WBf6mB/mw/uta1lBlKn9qKyEAp1wYfPj384Q/ff/zwaUjy5s393f0+D8LCnZscANZaMUsiwuKGh8Nc54dynrW2JImZVDUsUk4hEA59F1Br+/77H0ur1mMKe4KJXYA8EGYGEMwIvbC55rL2UEPEcFdt6IAETLJetQa9G6y6GDQMgLBaz7XVZTkL4c2UX9/tIuy41EPRqhiBXUx8PWjMfb2/vB/RhEQOYeHdDyUiI9KVv+0ergYQruiqSWQzTq3pS6zHy1aQiASBMLLQfje8ut3d3N9v9vfTdit5ICISFiGB8LaUwydYjkBASEwkeZBhCiA3JQhMuT9Bg1DSsNvtttutSOrHYpdVUd+KdwMe9vKyPy87mWyV+Zj1d9S7PwX66947/750MG9N3b3U2pqaORpUX2pduKcD9iQkivDo/+x0qlYNwAPqNKab/eb+1c2btzf3b2/rudXl8PQwf8yP3739Zrp7vc9j/uZbIQWzu91uGAvKEYfaDFSt1qWU2dqCAQCdcwhPh+M//8u/MEn3tSGgu0f0sPx1B9GD/pgJAMysLAtADDkPw5BSivB5npspc8p5TCnzJTYqdWr4dS5EnZTSfesMtHaDpdbD8XSalwjQ1j6dZzMNxCGPzWMudRwyCS5LpYDNlFkQAc1dmD06cixaNY9YajvPcxcgB4SZIxERI5JIynmal9btBL6+n93RBXgNBPLVEkSEAHF6rJ8/VWiy2e2+TXm/G29utn/917/69Xe/3tx/4zLtbzanc1gnilmYuZu79VlgMNOQpIcbdFJ311cQQGYZE9d5eTp81vNngN0+gAIE09vbPTKHudemzV0VWkvMmRMI9oVoQE+DXwPHel3etVDAEbxaD4s1lhAc1aqHdSOOVmOh6sV0TWAlRuo4J0AU9DDTqjUwUk5UtWmrFAExVA0PNegraQJrEPUyqPVeR5rCKgjoqV6IrjpkWea5Vm1qwHbJ/17BL/31sR5X6Q7PQuSQfjoBrjHy+OxIiguPJVYh+i+DgOKXhx0veZ2XafPz1PlLq1hcYhogiBGvSicRzpnVAckAJUBSknETARDqZuaLqS2HkztKYiLyNpejAyWi5LUMU0o5oaTxRoGYBNP21XDz2oHtfHLz0gy+VgOtJVv0lI7S4jjXvB3zIOM05TwiMqe03e2QEGGfUgKMpdRpmp4O52uM03//wYYvlH1ICPHqFgiBJ3n13YSS/u/v5//jH9vTsfcgcdU2I4AwJEJEKBU2jqXhZEG0kiaf8dUYf2r5/pca6M9nF9bUI7Q1N4uAXgPxsHk6LL//l+//8McfW6k3+91wXgxsnHLHQgUQp9zqvCxlQc55Kkt7/Hz68O5jJgkA5BbhpoaIu+1GmFhSfypHxLLMP5vfXtrvy/oiLp9z6/GM/TOEgCyuLSzclYQAkChDb+RamJWqyomFSFvVWs0tXHOSb9/cAfjHp/NpaR7QZTWw9qLYu/4Aj4B+KEMnKq8PVHQwBRimzYbItbn78XRStX6PEWHOaTttA+DDhw+Pjw+lzD97qfssZwBiwv1uuN/l7XYa97txv89DBmLJQ0qJWYgw2uC1mFagYGJioZxl3AZnsAZhxInSAMgvDVl9pm3eu5VAimureonBiQBrWmotahp91gVrjwiBHViLCG4WoURMLHMptSox+fPWKQAgiVwTSC55t2AQCl6sllKt2W6TNttpM+YsnBDGLICeE/3Nr15p9Zthm2aHH99BXfbTuNvu0jg8Ha20x7NOcssNsFVbTufj4+PT46dWDtfHwPk8//GP717oDfDidyW4Tr6635aoe9qZmTCYkZmFhAiXUsydOEnKzNJHQcI0DN1D1/lQICIRtiwFtuML9xud5/r4cFiWCgCPj0fX5mEOxNLSOTNxSjiM2UzHnCUJgFqrwkjEEbHUNi+lNXeP2s7aTM0DyQLUPV3cSkPO2810bGd83nP8DAbzhS+FEZvph4/ldI7Xr1797m//9s2bN94qeGUA0AbARHf7zasf/Pex4iHdVupmJ01BAp4o95WcdYYOECFhRAJhk5/evzs/Hjh0M17j6ECbovVKzAnBoGlpwAncANxIjUjNANQh3C0MELiTw2roCqfCLD6AFwsfZMfelvYI6ADoGiAAHC3UKxEKxlYss24QBgBSXmpUZyMUAGMKYm6OWqmC4kBevTcz6NZvH1XV2gBBPcKdBNK6EF+1K7c32/N8Pi5lWxOmCGudiwbo5MS0zsfpGlUILzHP4H3mSl/XMmt8LFzSQH459vzlmgd/TkGPl98KIID82cH4PEjy9R1ycO1f2O95yjlIMqUkg7u3pr0xNbPWvDW1apRyHif3dvj4DonH/S0PI0TpgBxKEjd7SVKPj7Uck+5RpkB0AKI/VZsYvBBLn6vlZK+mTcoDCa/y6My3eei3dWuV04lXIuH/3xxXhv0rvPl2MNk8HuIf/+vHf/r9sZT2kuyzWjsIppGmhGrRDOYKS/25hQL/veci/g9UA7Wq2owwsPsCyFozX9r3P33+4w/vnp7OKbGGtaZzAZYEEB1DTa0Nw7CcT7UZ8Xw+VY/Qpn3qG+CBjghC0kqjnIdBhsTjmMNda6XevsWqMbpeUl0N1BMWr44kM49ACMw59YQP7fttwAhyg+pm6uEOCLgQCiYit7YupAy6Hujc2rm19edgHzUBIuQxM1FPw3dzAChNA3AUzikJ4mYap2l8//mhg1QZ/PD42OpCSObeTAFcTWutP7z78Onjx6ZVOyDiApaSROM4DDkL0TjwNvOQiJkw3JbTXJ5SHhPdYpKOYXT1sEAUycx5IErEjGlETiBCiMgJKCFKD/vllFBWNxojxgVH8bNpunmrtTStZnrZZkdcpAMeYBcJt3t4QFjzWlXtGoE7DMM4TBGx2Wxu9jcd+PCF58OgFbWmTJFG2OzS/d2ua1QRXVC2436GeZ/HVCE5Lcenttjd661stzyOpfjpaC3Gzf4mFIuBZR1kEh4i8OHT0jNauzBZL2FnL6gFhGiXEE6ICEQgprhoQsONCZiJiSPCzZCYxKkZMl8wTzQMuS99+/UMgO5+PJ/h9RiIHg5ATe3Dh4+llG++eXt7e5ezcMCnh8/vPj08Hs6nuQAACaayMIAOyoS0GftTzyyq6bLU1tSDPACJ85ShtXNptSu+I6pW9x72VF8kEgPoZQfjfbdAqxcJCBEpwfFQnp7qfvfq7//+7/7zP/yX6eZNRNjT9+KHtN0DDMQ4ThsA8lDr2Bl387BLBJRQGnhcvYTu5s6r2QbI8f3H96dPcDdwghQOrZWwBiLujVbwVjMt6Gra3Jrr0qKe7Lh079YlFrT31aoBEC1U0jikHbpQSBoyBoeDpLRLtwFaSjnrIkMmTNqauTZDbwyx86cRKo2T7O63uJcCHyo6uGNwQDKvRJgARmQEqq7aTMZkqhHQ9WHN1E1FJDER4DX0k4V2u3z+Q6lPAIle79MgsNlvHeXlkceSAAAgAElEQVRc9DTPrZwz4dv9lhFQtTUNACYmIUQGCATzAG1etNXaaB11X5YuF/x5D/jGr8ukl/VQ/Bs1QESEBUQwRiB4IPi61rtWY6HavCss+5gbkUSIScH0NLdzUQskNI+y6HmubVmGzYRJS61WCjGp+rjfgzbAcAji5A6oioitnrScCTjcESHlF+DVF3GFAZRFpjEzUSntdDwfz23aqEffLV0jBrq+3xGZkGFF3tGfnrp84UH72auZBpDtjfPm4Z39t//z6R//qZQaSQCQGljnQF5lziI0DDxCVHUFWlpYrN74LwqgeFYe/KUG+rOtgZpbawhOACLMKVn44+n40w/vHh4OzUwSmVtTTZCRkgM2baYNAYTIrdVSAk0tps2w3U5aHcwBgxiTsJBQBGhV6owkjAhtlTghd4fqF14GXwc/iEjmrma1qJlBQJI0jYMw+ZCraotgHoYxp4QALEJdfWLu0aKiMSJJCu+PEz+3slR7CdPxcCIGDG3NL1mBIqw9IIKIiaZxmPKw3axiqDKfYTvub3bQitbRMc1Vj+dzMz0t5cf3H394/7Ess9C6TVuDIonHIe13m91mZHKGyATEGBFaltCCYOTbGEYYhgABd9WqrWIYycTDFikhomMiYlx3XAmQobt8AZg5JSFepTnrROQFCMDdA73WYta6Mvtnfi6PsP4YDDDTS+LYipQiYFy5O5RTGobp9u5mHKYuve5So7BQs7LUVpURh00aM06bNE0DIViLrpr65tU3//rjvxLFZiCqbu4okl+9RZbjoXx+qA8HnzUFjwMJB0byygWCmrZleain9hxFd7ENXxEHl6XlFwPqqxDdI8LUmjISSyaECEN3Mwg27K9bBBK11tZwIlw9zO7RtF37RSQ+n86Hx6fb/fbtN2/vb2+ESBBO59efHp7+8NOH7398//npWBtUtcQUqDI3IknktZRpt/NAD2wKahoXwH01b+pFNRwclEkiwMya2kovYhBDD+w7JUCCcHACJAIh6CB7WKpG4Ddvv/3Nb//m5vVb4sGWT6fTw24rLKkb7gLE+gC1B45ebNqdySHCUx6wC8jA1XWdAyFARIuFN8HDyAoBqnWptSRiIPZVjK+mrVdC87I8nT8v7eToRqbXO6NL5rwz2BEBsgxD3riicCJCDGZhRGBiInSjPAAREwKJc1hvtuaTz58WrpRut3k/ZpSiR+NGyAzsCIBVBKY0ZiBmEddDWyBc6xLuLJLHQTxDBDP3VXKPNxMgktSA9rtNA2mBi+E4JhmzUXZdquNxrm2Zl/P5u1f3cuG3U/eQQQAAC4U6rrJyvHCD+1ZqLeh/JnP+pa3YChKOF/GqL43x3rWKAejWM5LXTvQicOwTKW9VWwlzIAEAq9q9EdaWNs/ldK7NUCSQS/XzvCxzNSROmQlac1+qBQSSm87zOZ/OkgdAcu2UU9a2SBoBgxmJX6Iy1vEYMeU0TuMwjpkI01xq1artMNeltp5b9qKUwYs5FBICQyj6v0nHeRGguL7KCD02fbzBtDk/tnd/nN+901L63hwNuuDtmoZxNZUgI3hgjWhOej1YXtRA4fDF2/CXGujP8WM+lVoWghDCPKTkWDQ+fX56PBybOglzYmIKBCQmTt1f3FQhfFDJIpasmUPC+1e3VvXw+WC1CUtOlEUQ0NVaba2omtXapbgWSB02cLm/L+pCN1f1QEB2cDUNBwJhBmFKwiICKUtPKmPJ45gzAQQzt2ZlWcxsza0hDF/rooBu4UAG1NBwRyQMklUAstJXISKl1KnReFn35yRZUsr51e3d6Xio51PLOGa+u9lRmj4fl7m2pWmp9uHTw6ksEMFA8fy0hDzkzXbc76bdJmOY1daPSDcLmwODBJVYS5FRSTTcQ2toCTDkxHlDMlyCYJl6q7KeK91p7IBBF0HvyyLA11xm7yorbe16z8a6NgKMrgjptOYwtdpqd+wjQazBZGuPKUk2m+1+t5+mDVxs2pfCa32cMuGQ0nZD00TTNKYsBMDoKXFX00BRAsgikpJxzjc7nG6OHx9//Ol8KKQwUmKSPGB2wG6nUrON7sbNrs3HcIO1x+2q7pXcDthd/CupuwfPdKgoRDABQpirtaaByTBnFHZEau7arjm7AIimDREv5LsLNsTWmKOuPXp8eMpJ7t7cfPP2fkzCiInpZjvc32z2u3G3yd//9OnhNJ9LVdXa7LxUApwGYgw1M4dmXtV6GEm4B2DzqGqqDhBMOA4DM7tB2Iq/ZgZE7moSCwRbn7kEwpiEmLknVwentNvtNmOOdjx+/un9D7+P5TTufgMywoqq4+jRRCvu7lnu0IvMNTCp30x0iczoPy975kBkwgQeZZnn+RxInEbEUFfXYtpcyzKfHh8e3j+8O+CRdswYBtbAEYk7b8qAFQiBHIVTziMwZsytNhJmQQ9zREaRlEfGiED0JEEIiEZArqBQAcgi17nik6Bs09iAIzAMwsCZYT9tWIGIKEjRSIS952N33VUgQBeth3u//gkJGZPa/W6KvBnGMUmgcEqjarRmECQyVCg/fHxkTK93m4GT9H0rkQcwIyFHmANmJL6I58AdPPAL9Oqa9/Oz9PPnVe+LdVlc8YTriutCfAlw4KeG1Swz5q7d74BHAC1LnU/aKjgCOyC21szczbSWstRlLqUoSoKUm0EzX4pKdvUA4hao1T0WZA53dxNhSQkAwz2PmVM2q2ith42AlZfoM2ZMIuOYh2HIQ2JhhECEfds8PB2WqksfOa8vRFy1EW7mrQr6mOncwuFP6abwRS/dNekXihuRw01b9Pz5fHqYrUVK1FmngRGECGAR1uG21I2uJCk5Qzmf1VEN3YGuFhcGt5WV0SvQv9RAf64fp6eTmjKBEJl5bbBoHM6lWhBzzjLklIdMLAGg7szELMairajqmAeIwKYOyPtdW7TOs4IPkqaBCUlb66b3fleUqv2SMa2ItHKsAa9b9Au9GVfVsSnLmGQk8KZlKZXVcaU60HpIXyp0s9Zaa6323sOR3LV5aa0hIksybRB9jbCCzBgop5Qku1trGhDM7GYvEDdublU1j5tff/ur4zSeDp+X83E3bbJwEPY1Qj9plrKsohO6os5AhLbTsN9Nm1Eyham7e88KifW0BaSkaq223O3+4eEWrggOxCiZZPDwMO0bnf6t8WKp7RvDuNQq3l+QFbWpEeZg2gwAulY6VoNnF/Wt0Xi9HTez2lq3KSGiu5kqBAaGsAx5mHoBtNkQsT+TiJ6NEsyITEPmIfOQaRoHZEQARmHh0pbPnz+OAVvJ4zhKGiJNkadPH+cf//Xp4RQ0jsNm16NWMMgCq4IaycC5DcM4HZHsoif1LmNBAMCeVLVqT/G5Ybs6PTrIrmc9hoFLCNM0DYBkNbz5emj2haytWtfrA4roGkMH5n48nZfz+fWru1f3t+OQ0L3HMTH6NKZfvb0fpuH27vbz0+nT49PHzw/LUtxaKZFlyFNS06VoKa2ZtT5oaQpI5uDunfI4Jnn76m4c8mVEH4hBiEAkghaAFpdbh1bhEyJiBJqaI4mqPn56r/PD8enp44ePr+9uABhQABgQeAWD+4sw7ucBmoerV/OAjtmj6Fo977Y5ciCHAE6ZmtTaluWMxAkIIlqZTQuht1ZO56fPj58/vPvQxG7T/cQpoGpUREImIupQOLROB6eUEjEJkDYgBI+m1gAImIEo8+gGABWIiCR8EQYAmScPh1KXhwcdyjbtpuRZx6JcNCwICEhAspC5c8CUhJIICF0s2xFh1lMJ4gX6FKw1dLsdE04jDyNioBBiWubj+bSEw26zycw/NX/3OOc00iTdXxjr3mdFc3WlGq4/DqPvqLwHTL9E2n3tpviCEfHM8Ytrv3N9+1CDnhr9/qk102/38mpE6foCD4hYjsfTw6OHAzKSAbNps2am1mot1VqL2hzcCaJHafUESHf34ADywFodjmeIMPVuNEMERkTaqTZrBeqiGtaW0DNEdG8FMw1D7uMfFul9NUSI8H6/KbWae2uqphfj4xqu4W7aai0Lge02SY+16DMt9pJkEF/tBV9uyBAAfVGrB1sWxhgSVqOVAx4UENitsRCMkBiEgYgob8a0OZcfzEIN3boh5wI77CEHfdj2lznQn3ENdJyRMSc2s9IMyRrwouFAIpQl5ZRzzsSsZqXVkcdhnJjpZKqmphwe6AaBEJxSYmJMPA4pZ2nNmodFeIfO+br0FojzMltAr2YImUiuslzEjq0312qqaZQ8Tqp1mU/tVBGJWIgZiYWlLCoCSA4IPefQVBECgojE1IuWWhWRsqQGjYiECSEQENEhnBGGYSDEVquZDcOgra1FBhAgNtM2uwP99q9+s5vy08DLfECEWsq5ng+Hs1sT4YgwUwyQvqq6RKRNSW43w80mDYxhFtrCLIJgJVoGMQOKB2uP6VnrQAfXtSWMAPAevOduTtdjsuuoQtVbadeAtfUBpqqmEHZhYwQAmHfVFK6L7YCVHdZzS8y1KQRM0yan5G6llGqBEYGx3e7u7u43m21KGZm7DsWv7pN+nBAlQQxgCWYSEkYGhHAXYRZe2vLh8/u/2d3f7+/zduNES4OnU/v9D+8+HWMYb27ydpo2wyAYpmpVwSI4gRhJpmEYgcmq+6rjtQ7zBERfM3XWGRDExdCPq9jJ3Os8t9ZMIyxC236bd9ubUiKshUVgRyNChMclbzo8fuZKjoha6qcPH8chvX51N00DAhARreWnBYIkfn232+0231V7eHr66f2nd+8+Pj0dww0JiKW1tpSy1KZOHqHu1boaBxEgM40pvbm/+e133+42ExMJI3k4eCADAgF18tsaiEh8TY+2cDA7nUor6fPHj//PP5owJuJXd7fT9oYRwQyk23/NL36or7cJBla9mhoEEGPf48TKJQMDDHAHIh7JRZudTicIdDM1redTWGPBcznPbTm3+XQ+Bzrf3m3uNgEJLTlEz+NBxiAAjR5OxoLkrrUiRVCYlaY1giEYgJJQZrFAAw0IQnCfCUFI5tqejqcz4W7rd74hTQAKExFzTkOKbFU9JQ8Lb4xOAEkydvcdc+dGOURiRsAuezR3a40F92OarbbZSDJzfjrMh6fT4+PTmPL29ma62TvKux/ff36aBUeeOlOVCTnAIUJjnbRdVfZrduoqiX5xjeFzKiJ+EQH9fDA8exzWPH8PRAeqzp8L/PNj+aePp5uB70eMQfpUr0vkDg9PD+8/BwKQICdMgh7uffiuVcP6rK/7RC+Hz8U4cTHhB9SqfV4PGESYmMYxm0dd5np6ypEcGLxgFIRgkWEaxpyGcRhzZqZ+X/a0syBIGW9udqfz0lprrUT49RiDsHBTLbUuELabWJV9dnVEhP+XvTfrkuNIsjRlU1Uz3yICIEAymVt118v8//8yc2ZOTVXXkpkkAQKxuLuZqsoyD2oeQFZXn3lmHxpfwC0WczNVUZF7v2u3u/EVXXurBl/HCrc3N/Ty0bQxxFxoKrSqG0YEOYRABDgZJMREkBKlNHSkuN/fTednay9dYVgKt5fFbxb612CF32qgX+l1rZqLcKIBAkYCF/ZAj2AA3sZBDACm1lrLpXDKCMEsXVcdaWJm5qjG67KoamYiZo1orsYEXEJtHCJEhIimkp6ePl+Xah5IRJJyLgCEhEzCxEQUbut6qc2IFFndA4BVAcDQxvlkxCTRVHg+FGYkhCQsPMCmhMwYCB3Dg4kmKStXQpy5jHdMzcJ0jLrGS5QjSRJmGSdqZmIRj1jX9fHpZSr5jz98/7vf//Dy+OnTx48kEmtPhId5VsDzZUEIIZAIur0WBDhP05RFIMA3C3KYmTsPwigxpEnmE1CSPBEL3lK8byrmUNUtB9lH2zoQR6jWFhstIiP4dmgcmSUsal2XdRFBIsKbWyrCbMDiA9y9++tZEj2iaTez0/E0TZO51VUjYOQ+ljK9efvN8XgiZHPX3iECiLYj4jZ3CwsD8ixYJpZExGxgo7gV5MyFSSwi7Y61AopcFP/y8elvj88vDSBNRUZzXaZJMHBdwSEcRYyZiZPIlEOkW5gHYrjpRkLC7YQ9Vr9b0ocDBtJ2yg/TWquaD0CfCN4f55Lg6fG8rqYuW046jE4Mov9dTEEMQzyAql0uF9P+7t273VRGnvit4BpRwBGh4VEI5oPcHd68e3P65d2bH3/8+eMvnx1ChAGJq/vqtaoONCLEQDMIy5zTu4fTP/75j3/+w/f73cTEQiksFJQckIgwWBANkQAscAPWhqGix/nFPn7sz58ueq3Xl4f379/9/vv333//cLp/SLsZmCHcbDk/fzI1/5IrAjAilmxLbtAIQwAEDhAHEkYaRE0INHPvas3du/VWF+u9tXnKFl3XCmqO+FTPNAnsJe3ELouvV6JZCI/TLsLddWyiEAjiTCNLqgUBCIabQh0hp2DsIYglUJEii3QA7ZZhXq3Xa79e4eWlQq+zEPY4JEyWB6hIOTddOSjImy9uPVCFCYEDMgAyc07ZIQZPSBiB3NTULCCAiRkz4GW5ntfWgUhSrWsu+8+/fJ5Lnpj2h13JqZTy8fOjxJ68lIwjH3fcWWYh5oitbRmvWrYI3waTm6Mg/hOY/AuOc7PQ00gghghADe4WgoiEa/DPS/zz5/VffrkywLu382lijFAPD1wdAmC51Oenq5pbYBBzThgBY+pHHEAhmR3tVuuYj+8aeKvaYGQLIpqtQ849ApFSyRDUatPzS4kiqbToERoAu918dzokYRr6LASNVxDK+D3gcNgDkJkOvJwwDVD1jVkwWtRKEIc5desALMLnZb3+HZvHCTajLn6dVjQ0Z+bhIARTirnEtWK1MELAwNH+EWQAQsgJcxIIW85n4Je7092nn57X1bVAyl+UQH5bpv/LyeVvNdCv6PdLQAm4SKZEiMyrusdqZhT05RCMX3qMvZs1gwDtVi8LbIo7Ggpf0w45eZh1a7YNKgyIwF9DeUpOIkJYLUxVxxDLPMJh8I+JiMA1qoO4u2ofTWUhVHdV3abjjuPUPLqd4OFuQ/MLIIKy8YfGMYp5HD1Tkt1uYpbL5fJ8Pr8s1/OyEGAp6XjYC3PJ5Xfffbvf7++Oh3k3hdvz+fpv//rvP3/4+eHucPz+/d3DG1M7Au6v6/58eTpfPl+WYQQrKYdW96/eC2QL0GBkgRwABLaCWQASkZQieaYyEVHJAkQBY3BXKG3w7tGfGQkWozmBzGOcMVZJJil5LmWi4ab+KiKxa6QkwjJM8jlLgI+PodXWvG2VllpvHSL2+0MpZVnXta6D54SIJeW70wkAHh8fe++9a2ttS8cNe3p+en1ImBGIOGHKKZf8ugwJMQEDMDj3xT5eGiFDa0/P/W+/XM7Np/tjYpwL74pMiROBO8+TeK3NNp4cAHKZeJpkmkbWx20TGR0ues3ZDrAvVdHtIqJ5Kq1qa8YI+4lPx1LbutbVjABlVD//K5OHbyku0LvWtT7c3+/m6fbkvco3YSNSD9sibf92X3j67u396fDx0+PPH385X6/Xpa5rr6tp26afwDCEaLsif/ju/T/++fffvX9zt5uYsDeriwaAYbctXPQG3WUAA/QvB9+16d/+Vh+fmnW7Lq0p7Ha7bx5OD2/u+f4eZAYkgJfefvzp43+o9y8jFxpqFES6jfy+eohBgYlEBBgCogeEe6HSl/bx49Pjy9Px7vB2Pth+t/a11RZmPRCyHPNUBO/uDw0DIRLAMUsgmgHIxMzI0LWD2/C2ebh7n6aDFOmVMciwGygguiuACVImyZidgpM8Pi0dAggX9XpdWxYgOq/LnmVaMs2pSCJgxXPwBngCBA9lcMAOEKbaW4stNQVNB9NetY+5daiBgQtChmhtXdfl6bI6Xn768UMWgt7effMQzIXhr4+Pu4R3x1KA3aN1IwLecmlupxrrX6dd/NcC39sg7X99BYBXo39/CQVKSZ5r/8vj8uHaAuAP99N3J5nII9yBHEABAaDs5/l0qmtfalPzvtShQh6OipSEkCgXBAAk7zaKCWHuvZkpBJIIDUA6bBGNLMJMrw5U7x0uL5Q6l60c2ZdUEgcAI0xCFvBV3P32m+SS3u92rfXr5byu18N+v2HY3QattvZem2eGzHCaKeUypbzL8OOnpccgZgGBM0IS+p8M9DGygMb9LAL7ApcEhKSDxTucK0IsUATniZEwLEDX58df+M2Jp1Pzi1rdSrOvNNcB//tf/7tzopE7oNWes8y7mXOOqM3MLBLdBPrMG4eUyBxa69qaBQBSVaWAnErKOQyvTDmnaSpzyQ5OS3u5Lt2cWaaSpyKHwzy0xiPJ3LYtZ2wdYWqBEYw0ZCpovEUqgpm6tvBOG8tv29cAwILdjIAccKDeIgLAMPowqA4fBjHZULUpXK8LM3Xttdu1XZFoznmapywJCd69/+abd+9Ox0MpJSUOh2Wtpvrh55//+tOPZUpv7u7v3r5f1xZUmlpcl9p6bd0A3d3NkHCILMz9+XwRpqaYCyYhBDEgGaUOIgYgBoOJOyMggg+kPWeWmRiIN7Jz77quCwKkJCmlaYKEm/Z6YP1yzjllM1vrUnv1cE4CEMSScgEAG7kZyJvxlFksAYBaH608YU4puXutq/a+Bbe5d9DHx8dPnz/blurmrwHODlHXiggsCIaEbKYIgA4EWFLKWYS4SNZua2sT0Wm3Xx0cY23L89JWNQfqzXan6f54OB3mKXHKUg533tr6y6fYqMXAKIy55Dy9uZ938+VS3ezvsytuwVqOMNhIX5CyMe4RESHUhHF3LFPh55eX2sEMgB1jiOidAJEpAr8gd2GLzRjZsUnS6biX8aBu0OYRowoYo7MBELdMPQDEQILTfhYWJIif+nlp3Q3QTsfp7nhQ6x8/P3rE7rD7/fff/uOffv/7929yYmFExK7WWrNszQzDnIFoQLEHC2Ak1gBiGMR1tQ8/N2vb1nI67t7cH05vTnx3QklAAdDr9enzz//26emD346yiDBmbMZIzoCUSY4yj085YxpzKx5SvIgePXu+S0dwaofWuENGQw+My3q9ritRIp7uDw95EnQ43d91EQbggISMLIaBQMSCDIsZ8PjsYlSrEY4QwnOmY0j0tjS9cniRmAUwwh1QZC4zwF2rFxQNpjVSq7Hosnp7q3TUmE2KshxTCCq8YEzMBSkFVo813AGstbYsVyQWYYvQEaDnX7JuxhabhE/7edpNzXGt+nS5HOa8m8ouibiNyd0sXhgSERO53fL3ItwMYtiviV7p0oHgCDQaLYEbLxsg6Kv4+b+DPn9dOCB4Jnu7479c/F9/uXxa+rUZBLzdpz++me7EKNwCw8dgPQBASk5TsQhxAyJVQ7Susaon89QtScqJJTGLjACAEX23Lg2JRIQJx/wUYsQOEo0cWeFhdDPTBisyArGqAoAwwuDOCzFKEh4Hl020CEEAifndu3dPT8/a9Xq57HclYmCKWmhoa7118wCGcC/Ch0n2k+ykMFgEtO5qFkCUZKSExC3KFLdY54AYwb+QBI47v1Y+LxDdmCIxEAIg5EyHfc6JvCuYFUZiN6Bv//AP7flHw58d65a3iq+ui9Hf/60G+tVeT+cLMQF4TrJXK8f9qtZVAQAJOTExR2BXA8QANPdu1tfGBEg8FGGcS5lm77rfzYC4n+b9PCPA+Xolfq6t55LnKU1T3u33ABBIZZ6X2sMcPIaU4Ub8ueU9ArrjUMbihvbq4BXHBGgzSBIggms4GxCOOYSjm0VEYOSSiIAJiXBKGQG1W3Bo7x6Djgxr6yUnvEFwD8fDt7/748Pb+1LKiGaMgP3R/1zr0/Pzh19+YcT2bSdi1dEoJrVw39LOE4QJDdTHGDMttT6+YG29lDIVSQzRlZMQI4S76ciJhBsjO7ABM4rItEPwCFzX2jWWtT4/P1m33W6e53J3H0dOQjI0FdOu7NshlwIQqnq5XJgpl4wEREw0MjRuuQ0jwtRsqD573zKTA6K1BgCtdXcbH4q5m/raqttYSmJrFGw1ELi7CIzToFmE44hoTSwEkJETsiD1UO3dOE3TvimsaIvRChDMxGQeTHw8HO7u7xENwnKZAlmIx60UIkYSZHBQNw/HDcJ2ay8S3qRA2/JEjLeUxhsre4xa3SaJ++MkTJel1YbqwBSDKzD0LiOp9UvywFdaSyLe7WZmATCIQey5HT0RHYKIRq7QaFXeiJ/GSLuS7/a7p5JyJuSYZvnh27f//c9/DGv/9z/96/Nleffu3X//b3/84f2bfSa4CSNelSTqio4cIAQO4RYjBAo3WHREuKr3jiO6gREzR044TRkIIRSse+uXT3/96ad/X9qCN7QfIoYDEAskcWGUHeUHOQy9CrNEoLuBb/mfEJg5z7KjPUPCySeHKA2YeTrMOCeWSWifSiEMEZkPu5wFXIMhPIhAgIeFfIR03FAdXbVnQTc17RCEBVEErIEB0IApeoApBiIoGU/TfIr5eKWMzb31KhSKpCrXa7/r8xs57Q57Zq3QuoGPBDQ0NMcG7hGmvTdiJkzuodrHBrcp4iPMOhIR82hfZ6B3bx+mKVvXXcl38zwnDorO/ufv3+7nnTCG+9DzIpKZ2ljYCJA4p4RbljuCg4+cdfiC3sPXHPIN4QG3xe6L3Hfz7oHNiZrZ57U9V4OAWehQcmHG8B7UHD2AAM1fQYw3hWEEEZWcHPza9FI7oArpfsrZuCRn5iknDO/qa28AlMyFiWkLfiVCHsZaYWIJQDOrpk5LhANJXVtEMIIQCHFiDutASIhfBWxtr+w8TeG+LEtv1XoHsvFsDGab+0gmifBACkJPqJKc9iwiXb12N8CO/PSy4FiYYmNnfVmqAB2AGA5zNA01dEflwDTkW5wT5YR8Qw2wUErpeP/w+z/9+Ze/BpyfzK6E5B44EFI3xfpvvrBf8XW+XqeSPaz21iNmRCAJB0RE3rwY4WERQDBEgr1brT1xZKEkUwQgCzAzwOG455RSLvPuIMyYSyC7Wy5ZEnPiPA/MLucypbRi7YhORFNB6iQAACAASURBVOHuA01/I4lumAZABMdQHAsGGGz5XJurFMmIGMF764iMAFtne/NtO5IjBCGVkt29q7ljhPfeNSyAI3wkI7n23tvhcPj2u+/yPA0ZzVAlI8S3P/zu4a9//eu/XT9++uwO0zxN8y4CL2tda8OIXREyZw8F7o6vjA93X2uzrq1VbalkEXDPGXOCkVrt7mrOZICmHcwlpSQp7Q6ufWnt+WW5rm1d6/Pz87LUeZoOhxIQORcZEYaAu93cu6U0pOXUu7oNRhmp6nCcMvNQffXetStEbGHyZqYDuge1rhsSxv1V6XxDur3OfL4gDcYKQIiZCYVVI6wJhmzQZcgigtRdA4FY3EMtmprmYijBiJl4EI9Qpmk3Hw5mtdcFIppaBDAiE40sX3TX3ltbTFWY56nALSR2S3bG179gO9wNRMjt5yWADDZJTDlhYGveFD1AEoyQuy+pAz4ctvGaFc+IRFRyxltpdXMr34qULzju4b77Kil7/ACEsiGqiQDKlL99d/8Pf/gWtPdW//K3X96/uX/3cLebElgPD0OPCCbMkknMa3SwAAbHGIi60RTF1+wFgCAhce8QIRiJgTHAzZeFGN31/PT5x7/+y8+ffooIgpHEKuDoFmaUYe6BBJxIZi4egYBBaA4jJW3wWRiIkZkyM0/JxoPAq4PBXPYFgakIHrSptmskd8FggUBzJQBwHIS+gOhmA00+Jpq99TAQAteIWJkuLGV4qNQqQmIwpmZMgRoGCjQdp+Mb25+W8sgRFGDn1nu71B6Uy35lW2cRCIzuzw0rugs3AXJP8CpLuQ1MXl/bgdUyN1NLiTarKCEAHuZJhHpdC/GupDmnCFO26e3DVpL7piYbX2MTAQcNK8KX8cwWZPHltYrXKh5ek8Q2h9TGBxqBqxAWWJ1+rv7judVuO6FDkV3iifDpqj3hatHdM+M+oQYEgKqOd38Qp0b9kRN7YPO+NPPwqo4QhWk/5TkLM/XBFzFzs0iCSYAHenRoDckMolkARiiCX6Nbq+Kyri0CsvDd8VB2O2FeX57X2mJrXm+HjpyLubtZKVm19d5aa7kMecNorFsAcMrhfQRbEziBMSMXFuEumBg06Grkrl88GqNS9L/jGCJCznF38GUlN3QHI3yd6TE6mBOGJKLEHSCl6f7hzfL86XIRtXjlPt6MfYNy8FsN9Ku9iGnezdq7uppZq00yMwmxgJAjWDiPtTzgNVWx995rhzlJymZeuwK1w5RL3lfVHt6IQHLknvbTXHIpZbziqRRAJCRhEWFGHNLj4cDc0q3Abl6VwHHkQ6Kx0hNuaJ/NeUWEIBwY1toy7DHae+99VOnMxozDPN9NW28eNIQd3aCaCQLTdiiz3murACi5cCr4ugxBRPj+ePzhj3807cvzs0Ug8W6/f3o6P58vl8sVIY5T8XUNVwfyEbqxtbMxIrp1XzVMw/NckhFDnkcBQkhu4ElaQNTuoMkcZ56mnWlfXpbPj8/PL9da27qu1+vy8nw+nwsR7Xf7eZqHpS4lyVmYiYiSpKnk3pqpgd8GXe4iaWCdb02gbWFwM1MbW7oF0qvQ6LWffLOp3Py+PqqOwZEbzuwsTETMAZ5wNGkAEksuORB7XUE4M4HjWnsHYkopUheLbB6UcxYWRA4HtVi7t+fz5eWqvTMSD5+6W1gD1/ARd8D7KX91nIT/9Ocvix5tg/ub6KVkdncYCTHmFkBMqSRJKW3Bl+CwPYNbaIJ7DJhUTuIegDDCWePVWDW+g8MreODr7x8IgOMpRkIGJwY6zNPDYT8nCuTvvnlzPS9zYsGAUHN3A+LxtVA4ZSEI1HACN+RNlGEQPgyV4BaEMvFO+KX1l1lgP6fdJIh2vb4AqAj1Xv/24S//8eO/Xy5XwYQAhJK5eFAzjerzNKvViNjiZODV+kfMDIgD3AAARBlJDKxbt2iIFAQeiGnsUiQorq7NjHrDQeINQMqUAgWYicHcwgJZmAbGBd2jajdAgb1aX+mSb6Lzqi1Qwi2zE0I4qYVT2pV5d5T7N5OusV7zsq6X9bq0jr3mpabHKzLvV+Q0e7poWoGV2PB2kL/1k3Ew4gmJiMzdR+ZzGOHI09kef/Sw1hACIczU3YhKuA8/wngphqlitHZ8/PxIw3M/YJQW7jE4Zh6+JYkBBcaIOX9VaW3oz5vNAkeqn0HUoI8r/V8f64elT0zv9+WbQypMS9On6h+WOPcuhG92KTF2hwBotda1tq5drXUd5ZgkKYl2Lqp+1Tiv2ntniH2ud/uyn/P4PdxNwZnRg4cZceTyrr25BxOmRCVxF6jqPawA924AMZXp7Tfvjg8PhPSYcvv5J6+9zFOeplED7vbHXz4/LtfrNBUhGpACABmd682sg7Db79vlBQOmTFMedGsB6q8V5HCwYdimgvbNyRZfI9ECAIIJ5uJ3Bxx7TlNAQpFtHmHgTCCZmanW/vz41GrtXdUicKCDtpbS0ClulKDfaqBf6fVwdzqdDrXVrs1jwEaCmUUYmYPRAYZjwr9Ki+vdluVimhOxqvdwCz8d5iTcrbcwdg+KCtDQT/uyPxwGS6bMu9FZuB2WPWLw7OOWYHMz644Bg5m1JkhMyMzqyb0ibFCY4d8KsNqtt2Ug6sGd0McqxBwixIy99w8fP5g2kLyd77fuMuaR9wPhEb33p8eny/VyVwoy33LCx5PPv//9H+ZSnj99CtXjfnc8Hi/n5XpdW2u7OU1Z6hoKHkHmbl+Bz0brWc3AnZA4TS3EqMzzDl2tNXOQNF2vNRyC0Dwk5TIVLuwAz+fLL58+96at9d57QKx1zUlOx8PhcJglITLAjQ9DlHN+uHt4Ob94+Jj/qFqtrdY2XMBh5jpgF+Ee2tU9hraFEQe01x3HsXiEr38FEITtoEosRMwsIkQgLIBOgFPJBCCEEJBzDmZDl3kKw6gKQB6EzIIClCxJhLljzimJXK+LJGnWPj4+Pl9aQrzbydb3jxFMWUVwHXs0BuHr8oavWJXX7LlRqYwK7lXd6wCI7AFL1aWNTpxvj8KIaEHYGCAUN2BtIEIMQs8rlWAIiL985ZsC+5an+LUr5TVqHiByllISAx7m+dt33zw83IEDOBz2+3mekjAjEIC6v97wpbbL2u7KnGi66tUskALGYTgYAAjILdBkyne7+UBxxfC7w/Tm7TQfuLbLh58tlZQ4LfX60+PfzudLwikIKIA9i+duYK2G1tM+v7QzgG3tCUIz9QhmEZIA7NqHkqakUyRubVltCTCGIcES01DwYEmZgj1PeXEN7wAIKBEhUphEZETsGiKnATgHRgZObC2sukgO894NqCHSBrFirs0sVBQoMwRyEus9oO2PhO/nek3nS5qX/Pnp5XJ9WT9ezsvjy+X09v44z0keBA4CKZCAXml4o+gxr7W6eynb+Wd0Q5OklNKoWgZ/1T16rakUJ2bwrTsTMcrmMR3a0FRIOLpmw5s45I/WAUID1EE2jNdGCQKgYSwkAKcADrQxeKabfgZHX8OAXhr8+1P96bw8zOmH0/Ru5pnDwQrnBeLjp5dF7X43MWWPUOcAbN3W2mvT1tTMh3JGTYVlJyntc762pTkJu/mqjtcaEdMkvFUWt46ZAzG0bi+1XdZm6juhN/dzyTMlQkLUCEA1i4D94Xi6fyjz3jXm/enuvuunz28eHo73921dz89PEdFav1yuOclut2PinCdCiFBmVnQAKFM53R0+9IbWDnPazyQQFuhB5oZEkrJ1p+iT3F7R27KBr+qrr05GInDchwcx4XUxd2dEYoIOyBA+1G+QqT9//Nu//fO/PH7+KfdKMwNQgL3CusPG2PO3GuhXe71791BK6lpqq0vrVbfqY9oVYmBmYoYviYw4dDNd9fn5cj0v93f3eZozAwuZWQvNJeGW1OlIIKmkVBA5wllyyhkiaq/a7bVGUFUbeNCIYUSC17HGFsdpgCLCDmK9vkoVTQFQtX1lgTQdMlUROp2OOSciKqW01j98+ADWwjqnOUnuSG6eGOacPGKImi/LWvu/nd58M6U8Hw5O+GroIMJSyvff//D+/beuHU3Bfcq5pHQ6Ho+7Ar1ezYDI7GtDzTYrGUcQNbuuqxOzFOEl512SEoyQsAJ8/vSEAGWeWJIHWIAgIHGt9fn5qffXsgrc9PHp6ecPH/b73ftSct59/Zkyy26/D4jnl2cAKNPEwr2rjeAp9VEDwSuX5Na0cHPtfeRqjQ5dfLFBjJvASRKLIGIuZZ7nMpXT8VSXZyJ038IQpzknZoQApAAkyW+PJ0G+PJ6fns6rNaaSAISllBEeGuGuqr88X57WttT15XK2sMM8VUMayxgDoJmt9XI5P11b7Vy4toYIBBRfnZwHKPDVZ/wq7Bg46UEBUghtTbWbASMDMSCpu9aGROEO4Ahf8bQBAtG/7qf//13x9Yr7hfUCwjKEQz/88P5Pv//d6XTcHi/C0W/YNLN44+sBnOvy4ek5p3I3319frvGagBkAMTJ9YX2BfTke5zdLbZ+fnu6O+U9/uvvmfXa8fnxaEXjeF0Rdltqr38/fHO9OL09P9Wpd4dLbeV3WtgqHYYXSgAIiwv5u94AAMDNtrVeIAGBHqN6WujhYAkpAhWUI0A2h+rK2510pBFKwICIRA6CkjIi04ZB5ZLLehoUOjESFqIuoAztA7RWiU2imHQKDm1byLuzCCVhbrc3UaDI8tOhVxKYZvgl5YQSG/Z1N95UPk4FQn2EhwNWpgSgw37yuWnurrRJQSim2jAsZLI+hhQfCoJEvi5k5Z7ZxLgRXUzBnRCHZEjLihiDd+qcA7hwBG4ZzG6PEkNFvw2UaiY0g4EkgJ9VOzbB96Sj6bTX0AAzYZ/yHd4fv53QSA+wKYQZrj6eXus/5YZ8GuaEDduDN0W1jfurgEbEF3Zv1kvAwT8c5n5e6VtUAtVC1y1qZ/06RPY6QDFy71drAY1fkNCVG6LUn4cwsOTvASPPbnU6UslmgQ07l3bv3JHI4nQ6nExyPueSnp5exTO2Px91uJhIijugRCMgAyiJ3p7v7u6PXRa9Pc6Es6Kpaq41pYyAAJsE90N2UbnJy3JieBK/woK/f25LieABJKWdWDWICDF0BG9ptiL6fEKD/8//zf9a2/P6+8m4bkr6+5bd86t9qoF/tdTztkNjXlZwkRNGX64UTljK7KTEhUzddm5Z5Hk+VmXbttavs9sf7d7vdzkIhGjJPRd6XuTsEMjLvSyak3TwREZsPu7JH1NpdlQh3u11vOq6hTdkO7jeJaYBbaLc+klhxtOIBhBOwjKF7KQkAaqvum4AoJz4cd8fjLokgYsmJAGaCzKJu7779Jk2Hnz89/vThmtJUdnNrvdYWbkoUl+V//L//tN/vvv/hh7I7AFFAIEb4mP0AC4sQmkTvh+Pxh++/v5xf2nJ+uVwIQIHqlrYVN3E3DNsA+tDP2PV6BndtK7Pcv3mY9gcgOl+v5/MS4XuIPE1q5mYasK5rbd3+p15rXfvT5+dPp8939w8p7bbYrk1q4O6OSACoqubm5klEmEebxHpra3UfY/4YKlfr6l+F3xDRDRUN47tnkdPxbr/bAbK55ZxymTjxKIlGJIVDIHLrboEppYYMholJ6+DfBBDUthCwL3OaMqeJM7qZdSek3nXASI67nUdguPYA166tR22w9qgAlkSEeHP8bnvNtosSoG1BGvB1yUK3Pxhs6d7doK8dQIgCWIKoB0A4mlsYfe14hw1CMszxeBPue/hXUU9ffoKbyCNeq6WvMhbdrJv1tw/Hb797//bhLhFDOAlDH6IEGT8sIwEDumG4oyp2lPS79z98uHyw5kNFB0AM1Ls9faoZ5/kOV/v4L3/5CKD/+Oe7794dd7ME+VqXl0s7pYysl6v1CxPu7u+lXn1degdddQGpU1Hg+Hn92LwGOhIhk4V3V2FGH/BF8y1tl5iT+9CKBSBohHUzjyQ7EUEBj2Vpn+b8XSJ2twDAQBZBBEADICJOQAjsuo6CblnrZV0nKmUWhxVRtHe3LowiCSCjI4po0956Cyu74h5mvvYmczrlCVAv9byu15L4zZtcTuXh2/3Dmzk8LpfnHjM2Ai1hhMe2SxMgDbmsiDAzE0sSYnJzHGY7xG3lISYGMw33KaecSjdt67XVKg4UMNhOzOQe7gGEIjIel3BwIAeEMe4fGSEOm2J5rBKIiBYJ4+FBvvmD7O9hefSf/wafHtF6RHiQAmqAOXpEYft+R/chCczdFEARDCAYHw47ZBkiOoRYI5bhfvBYe7euo8OHAKBk4BHhvVvAXPI8p5K5NTuvvXVrXSGMiRAH4QLCfPDr58STTLcOl3U1RgeYOE0W0ddr7x0AOOWcysh2Szmpxv3Dg+RCJMx8PKE7LEu9u7ub51lSAqQRW4LgRMzJyzyPKLfElEtKPDINh40muhogScpIiAEpJcSNHDpkXUNK7V/atTfGNEVOCsRlPjpNZtbXa0cOX7EbABISCx9z+fE/FsKWOAiH7WO86WgWNgQOTr/VQL/aX2/aRXj0TilnAV1q68/zPI9XfaRIxpbKFBFRa1vXCoGH/elwOJKIpEzAEDTtyvGwQwAd04Ubb37spm5mt6kpITqRiCAQSzLVlPhVHxwb13hkxYNHqHZyC0Q3Hepp90B3QhQCoo3UEK4RUIrc3R3u7k8sacQXEBEjnAQSkkfciUnSJcdTghHfESOhIMDVm7b/+MtP0+6fVPvbd+/n/SFPhUQQgZkhKFzRHQKQeKnr89Pj5fkT9ApaGWNVaA7jDd4sLDcnB92kdBp2Wa5qJqVwTureWnt6vlyuV0SQxL33reWsvlzX3uy2m772l4bKN9x0FFge4H6jJBNBYM75dH9f63q9Xlqr4T54uBCoDmauqto1bububRdHQCDZxD1DCeYiIpIOu/3xdBr2+64qIrfPa5u7wzZ3wu6gCgYQ5Bo2A1tfwN1UAZ3ITdcKK/FxJMAyE4ZghOtKtIW4Iaa1NVV3a7VdW7t0vzS97I9TgLMMdBJtVZtvxg8nItxG9YOIjTfbVIz4NAB3V3e06I4xDFFbhOWWG+Hb+GoAe19BLVtZ82VGtf2XW7zsV7Dfr2qgCBwiN0REirC1Lkjx/t39w2mXZNjHgBGH8Gjgn4d6+jZPQ2QI6r23Ce+L7JZ+8Qh0REDr9ulDJU3Hd4XS8sv5+eVy+cP3+x++P8yFGXG0+6zj+oKSpuVSW/VS2/nlcmn1pT2CGCQjCuLwiG5te32JkNDVbZA1AYd7abufTjlPAeYbUmmYxQADdtNuLjuz5eX62PqyrtcyFUQMMwAkiq6rQ4gk4Tway3hLDtQO16tGglQyALo5IVEwAxAmBO7aEIwYyUHV1to4CTgEkaE5KRXd3XMQSYOSZX6Tp3uJ2cINSTPPXKd+7XXpOFOOLXVuiHhou+noW/4NeHhoAEKMqWvQoFISoJvSOOfEa4wpuDvRRskcIFczV+216qqxdGi9e8TaugXoGEX7BlNII/wmz3z/O/nu/4B0ZH2MGnCuseqINDZADTRHjRigiwzew3VrDqEDGHLK7IC3TD10h+4YgcSJpJiBd7UxKWZC36Tfq3nvmjIzUVfrrbemvZubTZkH5HCsqBZhroOs2NVa74iRhFPiXKZ8/1Zo9pfnuNQbeAFUe29txOaUMlOaiBIhsKRpN799+/ZwPEhKSDdrA4z8Q0QaBwMgHDb8TU2PguzhrUMgEo/7E7HNILYcwVuODr6+t7cXeai0GF2gOWkIMifhfZmJ+LFermqO4RFS9ocyBYcmgdd5N1Ip8wMliLh2vbr5bzXQr/XylAhRHLg4IBIv55cXU9UIYh7bAhGyiLu3WsNBm4nkeRYiXpalTNM05ZTL4bTf7SYbXgvE7TDsQ15JTBiqgECIKSViNjNDZ3ZnMRHzGIjDkYBgPkjQAIgWMYxL7htQblP6IyJhXVdEVO2mRsQppXmecx6OIQ8YQoPYSQg4IYlepdod93XHz6vCeiGAjNAi1KA6tLbKf/xNza4vL2/evj3e36dpR5JF0uYM9ggHU7+8vCwvn/v1OYELekNYDdQjE8gGJ96KILxZO8b26Wru9dPnx26ecq611qoRwYyliJnClsnQL9dxnEIkHvvMOJ2c7g5398cpyy0RfaO230ZbSJLmlCQJQPTe1taIyNTUtA3ehtlGmh9FJCIhsvBUpmmeRBiRXqeTTGmaioiMrgsReBiYm6GZRoABBm3IwOHD7U5eo6uaBoa7doIoM8+TLM3du48ijECEcs5hlpLnzMJk6qbde1fw3q6X9Xm1s2M1qGniUmXk3G7CnVGk4I0O9LVRdYuV/0JI29xHERhgm58db9MzH/8v/d2s6z9541/jM17lBfG12sAdtuM30Zd4J0BCcoje2uX8cjjs3jycShYEx5vizCNGUuPIavUIBBJiRGQGg/748vjy+XAod63V4SdvNV6eVSu8fZimU1S4Lm3NmX73djdNghhm1g2wl5PsErLWQIvjPp9Oe6DgybWvgEqIfEsxHxBo2KI7Y7MEATgERaBDj95NCSaRUttVVXvrgDhM07W1rn0qPhgNKfHYu5FeVeKIG/V89C1j2PzH/Igik+cw8CBwwRAhIjQiIBRwsu4AzkjMZGrLtYYoAUphhNBozj3vEDBLhWnK+ZCDYFXlhLyTlDllAqfWwdzM60gcvsnaHQGdRxsHRl6edkXGgAByd+xm1m1O6DpC/XxImEdzQHXbdc020vTlfK2t19ZWjath7xrhZqbuzY3dwzhusSHgg1UgyBk4kRdAvuUHknkogEb0AA1QRwU3oAZgQA7kgRagQIpbmtUwZ4S7+jaAI0kJEKlFU3O7Pf9kMA6BqmZIqOqtq+k4ceKmrLsFOo7y3E1VvZu5e06Uk5RpTpnnKU/7t7x/u2ggDa9ub3Wp60o57eZJUibJiBjgSJhLEc65ZCT0jTw0ZoO8eX9xvBYojAwkgiM22C0QbLgyzNzBCVFkKJvDbfTYNgPnK/B9e7YRw8G6aVXzFxDFLMIMMuFxQrDlUnt3pkCIw77MCefpHHEdA7CUppzvpWSIs9nn8c9/q4F+ldfqPpWp7HkMqoX4/LJ/fHxmEZHELETIzMisqr22V3tvrVd3Tyklod1hnucy72cURjMaeJVhmthCF0fb18d5S4TJiYkUnMydnGiIoY2I3JnDLWLADt1c1cZkZOx5tIFGh207RsVwm+AAAppGWzsR4OgzeyBCIRcEZiKr2HQX8LZQMujakDmQrx06BCBUh4/PLxDWrpfl5fnhzVtPM0jJiefESZAJCbC3vjw/sq8TGgF0xB6wOgCEDL7Mf0o7/EojO8qgl5fLdalIaOYDciiMtaSN1hOxLPVyvvbecXR+NiKi7Pa7h4c3p9NORIBo5DbHa2wE8SYpR+C0Jbh+BrSuZmYegCgp5zKysZmZxwLHTJLSbt5NcxGWL62MWzE67jkxb8UDj/bcjVeNBINHuU0QwBzcwXqnUNPOFJKLSM5O6uFevTMwB3BiIeacUsk0Fs1e196aga3r+XJ5brCkHXMmvWzA8VHavsptXrPrv9T3I5gWfIui3DbgGC6tuJVMJCCCQkAb6OcL+vnLR4hbm+u/0P28Slm+Vv/QkFa7e3RtbClSqOnL8/N1uX777fucKLyp2RA6cXBt6+gi3AiLEBGOFIBIYdEer08ffrk7vDme+fNqS+3tco7lCnen+fSWIrfeTFge7vi4l9HeM4O6hnU5TnsR//R81qrH4+F0nAFbUuAGo972QLyluYzn1dy7q22c9QGddHNtWg18nxPRwC70zaqJyISt93V5FnLCQJRSdjyseAhA6BEKjsS0efV8dJlvghgoPO/lRKwQhM6J0xAtI0EEoiNBimAfjgp3a2bm4AGYeSvlgRkl0Zy4zEWmHIRmBomR0MCRGhZLDGbmWjepmI/DUgCiD2L9xlYIuJnmw725L7WB+ZRT+EYVDx/Hsa/STYet27w3rbX3bgiUMzISYEZAZtKAPiL2PBBBERgAnbB1e/qlf/gftDv69exPv0Bdw8ACDdAC1EEhNKJDdAAFUCAHMiAD1ACF7ThkcbM2emhEQHRVMxeR0TtvHbfgE0Ia/G+GcH8NbyEC2RqC2xsdEUiQiIRJ1QYFMSeespSS5/2BiMjqnGF3/02zQGJ3M+3uBoMnlIag8BboByCccFPB3fqqg0C1TbDHws7hhuGDLnBT6iGSOHQa4i0CJiy5DVrjgHsQwhYKvGkGt74tEYRDW8N7uC/klUgIBHzJLJqxrWgWwoH+crfPx/1uigbtCpt0SwgLUklJSyk36dxvNdCv8Fp6k5RLzoSEps6UhBFx3u1E8oaMIwj3QZUQEiRQt1bXabd7eLh78+Zuf9qnJMTsAMgCEEC4HR3dzU17d3MbKZ7bPj0M7mHm5kaGqOYGiBThFoEB5OEOGjqkHbgFI9xsEl+dwm9fk5jYzK/nq5klYRYW5vAYnZ7MCIyjwQ0eJeI+UzCSsCIJunkgQKVwa89nD1Xtuizt3KOqTdAOCecpp5REWLstjz+XaIChgS1oNVsdCIHxv6h94otAevuzmqu1156Cu+UkvfdXhfi6rtdrtVujFTexMgsXkQkpBQhxwuFv94gASXI4Hbbdfhy6D8fj3f3u+LhcLzcbVCAwCyeRlDITj9NWSmnMYoi3fvIYffgIlULwwUn0MdYkSeJm0zSvy/lLMATAKCdeleBmYLF90L1T+JSEMdCghzfkEkG9tSRJFUbletuAu2Pvfal1MdJMKU+lUwUgCBKiOcuXuCskQtxmGK+Viw9DdiBuCEUYtFlAdb+RIT0nTom3uvW15hk14Fc10CYVB4pX91d8UQJtPqot0dbdTbXXtS3XlTillGpdPz9+CjAMW64vYWCO6ugOpZTHx88BPqaQEYaAEW7DmB5m0Drg03U5PcyZ0zWuS9WudDyVb76fOKmBIcFuTmkSIbYeLAyO2rU2n4q33l8u14+PlxA8nSjNUL0SRXzBFscYM4+/Vddq4l0DGwAAIABJREFU6hBABO6DP9rBeigx73ZTeO+6RgQPJQ2QEJdwh7pWT5REUkBBgBBzGA+Au9XESUgG2hrA1dTCmAkACpVDOgZ0iI5uKWOga6gDIgg4Ck1A5G7/H3vvEipblqaH/a+19t4RJ859ZWVmVVcLISMhBMYWeGAwaGBLxjKS6FkbY7BAIATGWGgizWxNhLENQvZA4JZsPDBtY+yBMB55YmSsoqGxrG6p1VK3VNVdVfm4z3NOROy91/ofHqwVceLcezMrpbZaziY3SebN+4gbsWPttf7/+7+H6lK1EAALWQ2vxiIknCiFoK0ueUjjmIaBhNTMAtRsKYV0SUiSqSxQjyUauxi65qot8r4GmqfmSACg4GaBEQRIxERoEYTITVMKwUwIKCxEAojIBowpyzAO7kCNzCKMxM2Z0AAqIARyAFooARGgEc8azz9bjnsaJ1xWuLvDpZijBlmAefQCKKICVAADUGALUiBtsvn2hLcO5LQ+tf2or/nmdMUpoWpLau5gVhskoWpAsEeKjmU2u+VWfRBiYkqJAyABIPOQU048bbbj1ZVpsbKI7rfj0+XxNRGp1ohI45BpSnlgSc1ACRCaTSRRc8vsO/rZn+v0v723qmvRshKpAwAaQnOwE4cqwsNm4LbV8wpnIWn3uLyXhBFiO5yI3AG1IDGNE5I4oUVYwBpAiWjKkJnS6MB3IptpAFTXir3biebcWN1WIh0n+aYG+rpeTOJuVjUQdVluXr/e390hwjAMgGTmnTrn3jiDEGCmEf7sg6cfffzhRx99tL0amajByafzwigYkSGs1ro/3q3L3KYq8zKfmvZOGCJydjJiJjNVd/MgCiAHb44wVc/2fHEKYaLT6P7MXW1UikYlMQDVhgeDn55/aQlTFuZNFAEYkIAkETM4g4gkiX01R1iRlwp38+LBQIMH1PVujIOTLUR7j8ZtIogR1BjNqHocq1eHkejsyfVQH4aXyEKnf9+HB4KqNlcRYuoxgb3TbLvTKQgiYj4eX73CJE8+ePbtcZoioJRSqnrENE3f/envXn7F7eDuifEPL+pGy+h9rojnIxAfMFwe8H7fUkc9++CDN69fQGMkQnTCZ0TASe9DDB6IzRCBM4/mzMxBWAMcXFqmXOBxjqLCDFVn9TUNYB4Q2t65qiPLdrdb9944NEn4ssLEFqB1GcJ9ic00I8VOa4aiBpBa6TkMkrOcQwxOY63LLw4i4uKvO0PqQf1VwzyoZ51EuK5lvru7ub05EiQzqGpa1oj66PFmuXsTHgBYLeZVl1KBsJR49OjJOKbGM+qSSK8Bburuikw3h5tndyMGhTFTPHmSd9fCYw10dEickCAZ10KHG7++sikNuyl5lE9fvg6A/UFvDkXSfn8jI+Bx3QMGcZ8BmoNrmAJTJ4BbKCIKJ1Vvc4rggCAWAfD9/EJtRgYiQm6eeTJx5zQxBmJUtdoCbLRoVVVbTYdhSpSFOBFDwFrXagWcNGxItEnJAx3JbfWqjAW9hiTmQc1YMqVtuOvqdT1Y1OFKps0VoAMFAImgAcg0bPLICRtNfximYz2Gh64zhaZhSDzBMuyXO9eQlNKQz3IfxBaaSy1rBYM8rDFsJ5ZpO5AwAhBEoryZJjRHd2YgYqTmbAAixIIRICnMGlAUjNEG+xBhwCWk+dlnsO5CBpBriFU8vg54zQFgUICWwOqgHgpRwGtgBdIgBTRgBVRvPw7v4RidlNlxoAj1CABmQcSeAh8BYCLokew035UeONhhGEIzd9WThS0QAnLT6DInDwTgnKbtZszjtL0CJPeY5yO/eZ6n6fHwiCBMKwnnYUDmS4AVziSyexPIAIwHYafdKSUifF1mU8UMIkwsTAwAe18mHFNO2DDIUu+Oc0CYtqCQMHS64CujbAU36BZ2J5yyVEQCZ1cNXpvCgkBHwbTFQORsAK71LvTOLZCADJyx6kzrAWUkChF2i29qoK/rdX29FWCv6qXYuoIaIeacmMSRtK5eyzQOwzCI2LyuVnUcxg8++ODDb30wTDnn1LxewdDIEBnBMNzCPKCU5W7/5vbuTbgRIyL1Huusfg8AhGa+LsytmHA3c1AP86jWg/cSM7OEizfP4j7mbc5ziADETERCrSlNKTEgAZ/GGwBF3c2AuFUVTCDEwsAIzJAYJMGQ6NoIEd5UeBU2l3Bd1+PNmOB6iGuW1M43C/PONjJnA6gWs0Fp2d/BK8L6T/V1ZEmZe1BbNbu5uVmWxU5pNHhvh6zzfFjWsfsfgxXtu1Sbb93XMQ/LnS8shb/ab3vv1QupB5449+BcBBBCNHE5MRCZViBwmxPlTGBhoWsLiDVzrauDAa08VACwYqSYQxYobpVA8m7EV/tTlN2F+0APTH1rM7rcUBHQL/6EEljjK9Dpn8s/TCejxY6oxRco4E/v5KQR66L2nOR6d51oXJa63y9myszTOI5DBnBwA4DEwpuckha17WbYXe9EKO6lA13a1pKOiKLC4fOXN4ey0sBXVygZgNS9F9OMSCHg6fYuvv+jm5/+cPOdD4dhkI05ehrHcTcNSeiDR+OH1zuQKKIHPBRdu9Te4OR0QpcLIwMhZUdT92K1aiVsIZnWhlwWbmpIWMGzcMrCTGZWylq8AESpVbVaraZa3XlIWhUBEwtE1LJaGCh6uBAMAtWwBpiCUALQzEPAYA5rPW42mYXBJaVNTktxRaG8yUhuWqACcfaEw7hJyIrr6nN4iAwMUVdtK1EwBoHr3XAopS8QbMP4DoQ0qaObWRhEuCqLJJYOF53WCREKMxGEaYRerIdGirZ11c24EYqlVK0lDJnI+3olBTZoNEcIi8IlITlSAiKGACjoNVAdzUFDK3iFUMAKbEAGXB0NsAJYgPVo+WZUhA7hnZkHPXEeIKU05KFzwEUQBgszC/CgzjWMlkrBISiOCKoPWjkmEpbG6Gq3hHMah8202aVBynIIK+5+vL2T9Pn4NJ9GwwycWrIOdH2Iv+0g0R3W333Amo+rLsd9TjJkFOFztNw0DRMMVbWaqdq61pvb46l4Aut9SgfmESgN3xm3H4butb6g8YNy+JGtFMqOBZSQV2JrInkWAAFK4QpM0GfErQYENF3X5VXKT0hYJDt/o43/2l5X07TcHTMhj6MxCYUkdqAPPvw2Sn7+/MWLF5/VWoeciSUPQ055s52ur66GKadM6qvViu5EEpTSwJ0SEmwBRowBXo04zByxMwfPkYCnsFQ62QI1o1giC3Qnj0bHxHAgFhHh1G152ybTAKEWWsxMLRmLqAHOHW7CztItQQFRKzBCFsqJhFEYiFoHh4KRKAbGAC5uhWHIMSa/TnW3ketxSDyGuamKtYgwL6oaUd2XanN19WAEQlKIt4QCD2On8OLfjavS9SV4ugCilPXm9m5dVz8rjAKbBW8j/e33x08++bxW324eGaRTYhXeGyx9BRub3/p1Hxzx9udD6u/cwwEYiQgAixozAJJ7RSwMEsSApupqFdmJHEjBall1mYtZQXAKMzUWkSzbx9s0pVjsXqTlramM+1ljI0I+FG2Fdd+FJhFzMwIPdzdoZIN4X/BPZ/Oe4G8zo7PBMJ536XPE06kWBRkyC43EKyLvdlskQg9ERwwQdw8gFmJK4+BBkkVyk/njqcinc9fskHLAxt7sD5mGJ9uNbMrBDjWAvElo2CtBpQTDNjlz3B3L89f77TiI4KPrNAwxTFSchxQCmDhf0XabN3ud7+bboit4kBMACFKTyaXARMyA1VpOGDIyMBCRaW1OS9TeJLUsUELmQCheS11WXT3MrFY3pCbeqVW1rMXdhQjQI6LYamYiDOGIgWhIjgZa3cUzpYEHynmpR49ivmbS7ozHNE2bcbuRxI5BlAATeFCKURIYBRi7eIslZkxCmbboQAgRTqkMnJsldGAQy2VZHxAQBAGEhCzUrbgDwcPMA0otKATDkJse3sjdIpxF2nAHolvLEvKYOXLqOsK+NVAAOoSCE0AFICdEWBEMoukIHbCxf6zzftAA27+7MxHRW3Gq0dAgiJOl7T3S0ks9Sdw1kmZmCMTcggRP1vwtTZnQDBsXq7l7ECJT88umbsLPTfQruupa97AZgCOA1MyOM/MryFO4WY/twovqsXWQ1usewnMECJ7bFkToUBaYmmk57O+uEgCQex9GdaOsPk+gnJI6DsMAfRQY7Wu8MIyPAKaUQXLxgdPTvF08qTuYkmpYFa0FqUqyNBKPgiJ1vyAFRvdXPeewVj24kaSNCF0unm9qoK/ZtRvH5M7EQuw6psSSEgJeTUOatiI8TYOpCqEkYSFhGXLOOQW4qlVX1SJEiSPAzJWRmQi7N8UQu2s3Uy0OjohJ8mX7fjYCOg1lmtarBzSxR7Mzbqc6EUpKnTHaGXFNYYLnWVhjRdLZKri7QaA6vFrD1c0gCaYIUUOEJn7yZrDcw4wpsY+CHwzkgSnhZoDtNGyniZhNTWvlptjWSuYQXjyO6ouZhSdCYfITohs/0UD0QcIDSkrTZtpsRkSY5+Xu9s705Enq7oDM0Wz7EWld7fnz18fjurs6TNtHadycXQH/Ga2WL/4wEWB4Dydh/wa6RByBAL1xqpuXLplHWAUSZkTC1kZHrO4l1ADdq5VFTWvRAwlsxnHGVa3OS2yupnEa5uXQJh2nsVQfG564OvgObbl3tD1MjLqEBO6/KX83IfWscj8X7o03Q8Sd6numjt+bIXRgAQCYaZooJ2lL2NTNFE8eTo2dGY2+TkRIjZLTffQAuL1KNG4KpgFnrRNtHm82mGWej8e6SKCQgDPXRJotiCk2U6rud8shZN0k4SQFyURlWtYqd8f1mlNYMPLj/Dhhuo3bxRb1YIBGLo5mDIVkWsENg6QDQk5EagoOjQfPQEgoJBzMxOa61qWU1dyI2ngBMRpAmcSBsaUYg5l6eFC0VwBEBzfQQBBhyaxRnTiYA8DBU05B6lgcSL3UqJPQmAdAsIabCUOQp2oSSB4BHIkCIZhhGCRhizYGBlSH2zQMXUrdIt3xFAbK5C3FDCgIAbhxsKmtHwJoOqsmvuq9VmcDhJ+akWARAQdHFBak5GDh4VgBwQENEBA9yAP0rBgNUACyIIr240aF9l4DgZ7KIEM0gC42AXAHB2wD6Ia3dGZct4o4qwOImbFxcbS6ajNPNbc+fQ/nlh3cFBMtvMIjEQlRi5ZGILcgJETSanUua6DrRq5TY/6B6Xo8xusXHj4vS631RBz200OE4YYRyCdPyW4aDj3Z5uTLhYiuOu/3d29eD4/GgomIgQAiVJW66WRTUFKywA7g9s6r1VfedyUv8yvJSKTz7X493ggwD8TgrBkWi8LmFN6KMaSUkZJbCbDzPtNzcSLczf1g6pZHTvxNDfR1vUYhY845syRTMwhzJzUrsyR5/Ojq+vp6XdYyHyUREIQHN/IpenvSgtkJlQJCMRIi93xKooyJt1eINM8zQBDhZty8BVRcHttt6NOC+BAgKCxJFgEPJk6SJCUmaq0JnhNWIy54L2+XACf7PpjVG11QDddTDyGCAFADI5AhhAKIrpJ/uJPN0B0Fk1DiFMiB3OIAkFqqeE/nXtVnixoAAczEBIwgbxUi8fZk5n1VEDDzMI45D6a6v90v8+IXOY6tEOJoByqa+fG41mLHY91eld2jx7WWfy6ryMPNVfjCWRBP5nLu0MxwiRo/QdVliFKLuSeOnAPDAmoAWixmc5gFgi3mxZAgQIlpnCai9PruzbzsxzR2wor7xY1tepL7gIse9/XObW6oECK0iNmTn+Tb4NbDgvIyAOzLSttTq9t5tgiQhEXaX8uRsGfRgrt7eBMVNRlwo6DQ6dO0jI7uWINB6MgMw8awKgVmGkce3xwOZlGDpMC15GnYHFZ/8eZurZYG48lwUk10NGEdkYMTlwq3i7KsHlGWeYTNlq/ybriT493dnZnSKR40AJo0HhHBIRGlRqprkVduQIgYSIBIKSUOQYRazcwJiYUwQFp+jRtCUynmnAZwcDSzEhiSEgG35znADaoHJpnymNyPxBSkBk6JprR1CIdigJiMR0A2cKcTHx+ZEFJlMnAmbNApBLsJtdm1B0IGyh5uYZkT4klKHYpIKacTVZEQvavWqNtae/O/QkSilBISAqC5d4wDKZCsiQkadZHYvR3thNB9xluhbQE1MJwCIwIZAwM0gDEIggDIeiljzeMHSLHVQKSAFmANEPIugLe2ljysU/mx9wQIHm5mPUHUIzBImJiJSQGbVdAZL2rCkAZKtbp1yLkGcssqM0cMdPAIzuSAy1Lm/ToQp5HRmiWSuhouZfGXETEfDus8D1maBq01qh4QHt0CCBwBTunwwODIfta9uPvhOL95/eY4H+1KagVu2viIapYJw7ocBpslU3TDMHeggOD7QFPEKMsrgAWRjm8qy4skKBklMwmQEKoJcwC5i5mwpgAwzUDmoRHWXjYCwjECzGo4VPOk4zc10Nf1+t7f+oX94TiOo+RsFmVd67r4ukZEmqZp9yjlUYuuy7GvKzcMZCZgRCJ19dPwGwEG3mQQxoimj0eECDUvZUUIIvzRDz+Z5/mXfumXzthP40r3o/T0g7MyQKvN81FViVhSIibGS/eWOI073mV/3MvFPv3kk+Oy/MPv/6B1fH5yeXEHZgSAYu4GRJAZgXiT6NlEWbhRXFiSDBts5VJ4NHPlpvhUPaz6ZtE3qy8a5p5FGAkhXr16Nc/z97///Yc10Ltlz4N3+/Llizc3r3/zRz+EiJevbj/58ael1lOgVYe7mn9/85Jh7OFELGm72/3mb/zg9auX3/ve9347caAf/ehHr1/f/J1f/nuJh/NHa5nQbbdoAvUAAwAhyAnzKKV4VRDOOY3IHN3XVRUWRwMkXQ3UU5ZaSwCMmw2Pw4vXL46HmZA/+/RFPa5/91d/refK4ds8JDjpmt9XA/X/dEzR4+L3nwrrE6TTEp8aPnlze/fJ5y9+4W//UngbncR5PT28S3HhZdkHZAgIyEjn5Bk/qVY8PIC61yed7OH6yCDixasbyuXv/8qnaaA0cgD6cfjH0/XVdjjY8ZPbzwM8aqKSn25317vd7Vx//Qefr7Y+eYKPHtMwkgNa4WSTSKpRSwWyzzeJOeGh7glkN10N47hoffnmVa0FEO7u5k8+efX//N//ED3cjYmhWRcRA4C5QQvCIrDQ6pWAtuMOgcKt1GJhzWW8KxzRW3Y6IJg7kSCggZlVB0fGAAKAw379wfef/+Iv/LoHJN5UrQWXRIJB7TRGJA9VNzdwDTdFqEk+E0hAhhyIgjAYhUElOIsKGCIzRAvIBRAg8UC1NQ102K+//uOX3/t7P2iygJwzIQBxk/apeYQjMTe/DjcI7/6kp0IZo+doOpA3UOPsbIYE0dJ2qYWgI6G5HZfygx99woShlZv+HPz01UdLY8WO3bSQFgggQ2rokZ2xn+470gGptprOJ76fwE2HqFWr6m/88JOOIjO1jcpKTxqJplV3L6reYJAeQUhEqNXAjABOhEsBhLwdzeO4X9alDkm2L/OwzWpeioYZExhYrfqrv/oPhpw3V5tWk7V03Dbv7UyGk9SjhccSE5EAciNXHg6HN69e3755Zev+xYsdAZBkYnE30zUzmwUxI4sDzqX++NOX7v7L/+DHN3czNsr/+XHsMzzyoDJLyp+4VRFMYyImM6tL4RzhqymyZBnIo9ZFgCx8dbdoSwBCa7g1xSsCJMb0b/zJ37FFAsbv6Dy0j59df+FB94Dicc4Rv1DcXFqnwFnn9LAeOdk9tPJmKfWw1idPnlw2zvh+TOSrHclvHz9wJgudf7Gsi5b12bNnv5039nA4rKU8ffr0/YUD/pONmi4Rhi+59vu9mT59+vSrL+8v+Yvx7eVweds9rCInQLy9vVvXsrna4VszTjzPpO4DI07cpzOd5vQT+GA5vO1ReDbhOSnT7u7uAOD6+hpOcWzx3lv7vpv2VWaFZ/gnLnCmmzc3HraZxnj4BHzhLcSfUE7GBY0W8T0PIAAeDkcmnqbp8u+I01pvmr7z9e6naDQ5aMaQzUgX355iwjt1+vF4JCbJ6cwKp1NtGKdHvXXtZ1g3vCmJuke2Rx8UEiHE2VoST+1NnL/69uJIOO+Pm2nabKYvXuj4znv+CSNm/EnPzMuXb5JwTulLFwOkdMp1jX+Kjeqtbxxevny9u74ex98+8CAinj9/vt09ysPwVe/d22vxn/gcDPdXL54P43hWafx2fFL34/Gw3W6HnLvX4oPNBb/0IcVzUtD9dP2MwPeQtabTffhqCK9f3XyDA30tr//hL/1pCGMCCsD2nQcGYBgmcUmAAKqEBOagChHI5MyBQesKiJiTC7sI5oEkdwSgZWQAsZmbw80d7O/cHP6Pv/0rP/83f+U/+6/+SkcLetDFQ/ig83vOmw0GeBMt9sb5fDhFr3YCwN3Uo5ov6muNVa1oqIN5/OLf/N9//Mu/+HM/93Pv25bOMaTQ7BdPPFRA9252c097PWk6uzrE4+yfivespnb9/M///P/1t773X/7Vv9rcKfDdBw/hLf4t+pdure/sQu9G9f03f+3nfuP7/+iv/7W/frYyvlffv/9YfqvOeRCN2H+N7t9ez6Qw0+WuvPr7+dnvlfHRf/qf/xf/5y/+nX/3T/0HHaQjQsLm5NscmkSSNF99ImFqwXCEyITCJEzCzIJNu8FESTiJMGMAqNZ2eLubmanWWqua/5W//JcR4M//hb+gWr15zLifSOUABiTMhJ3+bN4EiQgoKXF/M9yYPdhMY0+mIgAg1MI6wM+GD0SA8Rf/k794e/vpH/+ZP2wKLBQRVbX7AHgflmFwBAI4UqAAIIiwe7h5Jzu3kEUnAGppbpSou1kyunlokBN4UGbO6b//b//njz78qT/6R//NUMcAEFCDANRSopTtlG7mdX9YlmUppV7O9SJ8msZvfetbTz/4IABevX598+a1lpUJuMU5IAGANb+VhoxCRFA4/I2/8b9uPnr0+/7lPwCIS5RpyttxYiZHNGRD5mF6fXdwiWk3DeNoauWoO95uxyut5fa4P9Y5yNzXJ7sBVp33yzpXdaqWzLzqKsQDp8SYEjzejcOT4X/7r/+nf+dP/Ns/8zP/VvSw2ItnrgfI9oexzyPuFzMC4ClItketAQKB9yHV/br30yrvd+nP/Jk///u/+91/6ff/3lP4d0cV2zi+gc7TJL/n9/0LH370YR6HU4ouXExIEeB+mHp+qOmB2Q32KjDAHf69P/3n/sP/6M/9kT/8R37b9vla6x/743/sT/7Z//gP/qt/6PJhx7f2pkAIbtsvtoj6LrmkOCWK3Bsuf0ERfd6hD7e3f/bf/xP/2h/61z/+9ne7+Xg3sQfwrxYucfHadIJGT7cXo6dg9Nlz2+bujvv/5X/87372Z3/2X/mD/+Lj3RaAkES4kfMYiRuluRGJ8OLzIxIRGBgIXD/aJU6H42F/mBGBHPavXx3e3Na7gy3rEWoZAASZOwj9DR/o68wHyiJISEDoYOzamTbmSBRJghmMCQIsoEKvgUQCA9CQGMfRmYIJ80BpA0TSsrlBGFBULcyFSDCqxjQIEQ3jQH1jaoP3M0aAZ+b9GS24sBY8e9bFuQTy07RFQ8SDzaGLyiQ4onEuORHRNE1f9JA1/0YHEGYU6cWXx4kSAgjoFw1gI7Quh2NdV2YepymNI/IDWXlKCYlYhrZdEvh7ukvEn9yO4Rd1Zv3IvuyJmZOITJvpPVtM55ng+7qiwPt89XPy6nurpggAK4uWF2lIw/aKh01KKTPsRkKW/qLNIIaEWJhJhEWEW9oPETNTq36ImSkJDVlSajSyTlVOIgxkbp6lR+26m6m2IqiUnLO7p2FwBDetZa2m7h36x4AhcghHgJ+9clu6tBATozRWbjR6ec9e8TDV5jJFzC3fq3O6mYhRWDab4cMPdxAMSBBQq4a3+tuYGJnLUud1seadwBCMpmoRzUa5pU5xt3LgIUuEB1FguBshpJyASGuoWjiGuUXItN08+yh6fp4d9od1LcHCE0dOI6Y07ZZlWZfFzE5DHNNSp2naXV89enwNSI+fPn314vmr55/VdWmGMUTo7sQkKYlwuFdTqwYOTDRsh+23riDxo1E2GInFGCln4qGusV/X8clIE+Ypp5SIN1PeDj7YodZXcxZIuyk9ZgZ9vBl9X+qhHuf1dtHbOWTxbDTmnIeBhVPmx0+maRs5SUppGscToQUAA70XGgFgQRAQ3hRV+PYSj5MMEAAIBJGolUGNrhONQNyrqlNpT0TCmLOc0qU6JkcnjAoRssiY0zDmccxtOvWlNRCefVzfrYFatUxEOefx/TvSP5OLRYgo52Eap59QA/V5bJxS6h08uNPj/FRvUP963nJAg+Z01F/S6ooILCKc7qfE/b7jGcy8bwrf2/fhg1/2L9wtW1ghCAsiisiQ8zAM/Rs+1UAtB/r0nbWDBu+hXiIBQ8FpnETE3EqtEKBrsdPX5mZMgORqlZgxNbTzG3+gr+1F6ERA6M243h3CQ1IQkTuq3lNnGh+ulxzRwnixC30RWq+OyEjY0ZHeW0atjoTDgCwgguFh1fAsXCdsRqC9tsfAgEuxdXzBtMFPU4T283xmSRMioyAogQt6wC69OwE5z1bAVA/HeZ5nCNiMw7TdOkCYhYe5nayEofkSnUjYYe7Hu32djxBw9ejR7unTYbtpRL7zX6Tqd/v5VIH07PGz5AcA3xrKIL5bdVwyyC/fdyOUtIfv7MgIVevhcPf97//q/ZwyzuUWnmNN8d71mE5jciQkjGYiD0joPdip/R6E+y0DyGY5vCwWOs+kWMo6Zfn46QZRqsNaSlX3vgYIHEwDAoKDmJpbEAQ6SlBz30RVI2ze1W2HwggIdFV1sCTI3IAkbKVJhBOhelh4NV3reljnVesp9CkocNWVOiup2yf0QochMNQrQJgaBBB3KbipqxkxDTmLpLZjExEyYxBGM5ezwApYI5CJ88gQEEHu7T4ykSOzGUSgh4NASK/eL3mjAAAgAElEQVTZmZiR3dzU3Zyou1drmLsjhFuAB7Y6lLtSBsDruhz3exaWnFlyGh2ZwV2IkqQh+ozJTGupDSsr63o8HIZxaGMIYsnT5kOhUfCw35dqBijCagoRwzAQs1ZdW5BcrcS8ebp79nu+jUOShBv1MacqGMJEyUvkZRlUYSQeOsC3Ga/saI6+wTxo0AT52ZAhMjGMg+1sqCprxVu1m0UIr3ZXwzgFIjNeP8qDlDZsOkevnOLEEKKRccPCoTOG2RuMejlAbEV8+6MOSC2NjQkCKQLsXFfBAy+r+wcR4+I4xC8eVOOXDDzPvID4Atg14J/fcUlN7v+gcIgv+KSdcQQRDBW0mtZa1d0QiHKWPPW8k8s92T3czmM/06VvRCd3WBYeh6FqNVWI5mxCIqKmHr2OtGZm3XmEHXsO/AlVxgUJLx4C5R7g4Qh9B/BGpUTomXz350008YxTcNe7WJhqBNSWA8cpxFVWDdTwUszRDAkwGL7JTP3aXikBIxBCUxlHgBlIBqZwj6rgHsRg1lYTuoVBuIMQXOwpzcUhwim4zxcIPQDUvNYADhZERmaIgFI9CProJKKxAaj1F20K1v1CT+BpxNs1EN57Lp88R0/JQoyCNHiEmAdFxCbhF8zIIQLmZTku87IsUVUPxzrP6qGlWIMdtHpEtAyBOD9oERG1FCvFzZb9IQCe5iQPWQXmdjguPUoL4oSu07lKelje9P3kfnu+R8XeZUF1SKZlgZ402aGmt7ev/+4v/UJn1RBBI0ZitBKni3gAGJABAlm7NSoSEjddsCAxOgAwYBfD0smFA1n4UcZvcXl1WA77XwPONzcvhXGbkRBr0CC5VivVawSEts4ywD0EgoBYKYCREJzQEQhQNQijnYB0b00Y7l6tIgCziDBAQmpVdWkbbqnrcZ338/5mfzuXeyMlgV5ejWnIObcStkljdrvdNI4IYWYYoGaIkFMmoFrNwyVJtcokLaONmAIp5STCHh4QFjWwVUPUjHfbWeKBEY5sKYdEq2IQCIgECcMCAZmlxaGrGnXfojAH1VANtebl7cKUEpEgEQjjOh/vXr3gJGkYxu1VeCRhopRz3l0/ImJ3w6ZhrqqqVuu6rPPxSATDkM2dJeXNZrsdMZzyUM0BhRjdjallnmipdROsanVdUx6Gx9vr3/UBJmamHfJG8oqxoANhBk5Fd+rKZmQegcAiDKw0sDzZhKYgpY1gBDpSShQAYVCcrt2ujoPwtLvKw4ABEpEnEm9f/QWyGRBA4ejWCqA+B0EgbMl5b5N98JKN7j3Cq7nCnAaVEC1sEN/mTSFcABgIbx3ul97ub7PG8P2YxMUf+gmssfe8wntpOL8Vxwu8JxbExU8Gvl2TnW9Aq4ECwKMcy7JXVbNu6IBFOJdAzCklyUjkbh6mWtd1qbW6Owbc7e88/C3NShpSHpPWggDjNO12j3a761pLk98FhKrVWpblOB/meVmsVjP/CnXjiW91zx08d8k9MtlP3AmK0+gawi55iY1D4FGrqfqyrGUtLTUnDROAqIOWealldVezqBAYQPA72ib6d3oNNOQWFUktmogKFAcPyMnMUBVbKxsOTc3YYmcwwLpPQkNewBDMwDWCWoQhWJhF1OK1BkUgBTMSAQLwha0eRs9WOI9g8J5v2l7/LHh+wCvshu6nUTC1RDFq5RdKDxMOj3dk6g/4c15KiQgiWtdyuL19HVbVdC3Wcp/NvFtrnJ4g91OATiACeMz7AxBstpvrh2Tkxhdxt8b+6KqfUw2E72ygiA/NE09x7u8FguKCAA7Q6XuuNs/7H/7w1zEAAYkZLdw9CBCQHJKDAFKAIAmBBh7dNaLJigmQCCQTZzQPIADCAERK5s0PwKcx/a6nj549vX7+/MWn82864OvXny1LffH8BbMY0pDHJEkyVw9rMhXs1oXoDAju6Ahm7Q4wAkSgUSMbtAlVj41GxPCopTYdLxKRR8OKENBMl7IclsObuzfP37w8zHN1a1WbBJoquF+Nm6vNFROZ2TLPtWrV+vTxY45YlplZAMBNfZiYuKoHQLVaSgHELCmJBKJHbK+20zR6mId7GGAEgrmbKiH3ELEAd0V0YKeLI0WEhLk5MSIHCwOQq7SP52DmsC5Y14KGYIERKeOwSTQQIIhQWda7mxsSGnION2QZc0YUYByvtuCgpq0UkzyMABhgqlU1rFopFg2ITeBmKM4ZT4lp2HQyIhYWiOO0lTzWUvMw0CbToyEAOCVKI1Mi04hqFMySRs7ACnX1tahGkIHSxnkrCTCqhKmDLVWJULIQIwUPCjwxbDMz8SAikh2zA2KQDU10dlHQgBlpDVM3R0d0aMmsgegI5/7rnr12ecB7NLVZO9uIgE62ye/UIqeegzoEdzGYaQVXr5Dwq1CDCS4JhN28/AxpxwOQ4hy3i5ezqEt0Kx7ekC8tcX4yWxsb2+uyC8R4D6rV7UQCwiN0nfd12Uc4AnAXo9XjUorbNIzbzVZE1lpUV7U6z/O6rmYGHvv9XZxbx44MWVnL1W7KeUTE3dXu2x9/++OPv2PubTdUs3Vd9/vb1y9f7nMajqkWrVVVdV3Xe+Xwu+D5uwOD7mtweTtbLH3zfe++7j3Hm1pgWmPu+35/dLfjPLs7tMyMYQQUKLUyL6upOyCCo1cwCrdvMlO/vjiQIDJgM4UyqBwtbhoxWr3iho7n9qqf+0inaEqPcEABaY4X1eWUMGwW1Uz1VMx4JzoSwi6fyCndSzAQ/GTxQuce0C+okR7vYiF+frROs7G4UIXdP3jv3bWaVMV67nFC9eO8vvnss+Phzhry7t5PcERC8ObY1XJbvRuOpUGSiNby+nN88uTx7vGj7ggA9zS70AqhjXFjgOj+oAbCB+ygyxoI22we8XJfvCQg+n0N1BmtzYEDwjqNxYMsGnxhEKhAAAOQIDKAABraCl7MAwNacLOGMbC3yWgLoEaAcVmBwoJrglFwE643b16+OR4MfF7u7u701/7RD5ilRFxtNk8fPdrtdpKHVjchOTZNTR+5tXLwwt9H+ARteachY3SQXKnToc2ojVkBG7nBwavXVed5Pd7c3dwc7lY3IBFkcl8PRzC/mqZnj54+efw4pexLHJbj5jg+vd4llmMtVurV1Xa1qOuqLXMeeV3Kze0tIk6bccjZA5g5DZyH1Iphc0OgaOJlPGXYAQEGsQNis3xxN4ho3uidbRxhFQIqAIALoBCGR1S1dYG7V0eOSAiJkQWzIEhoBEA7GCo7M1MpJY/kEKGKy7Iclzev33h4GgYWQSRhzikhcx4SwlSPx3U+hq5uZX979/rmphQ1gLUUN8OACN/trhCszLMrPP1wS5yIWcMXswh3BFfQ7NV09lrD9gCCOMrAzerZrHp1iBZICcgoDIzurNqstxAQwZAg8kA+TNridKgSiziPGsRT92LuKwEDqNYoq6q2IDoycCIPcKLo4OR95XHPYTvPcjoWRACOHevkNkC7T6q/KB7u2USXFJXmNv4WD5jwCwWVXz7uii+EL+Ds1Hky5nTw+7TPDpc3oBvf9+dP5d6XlEEnXtQFH+id33ByfGi7vrtqLTOTE6KZuXsiAaJ5mddlsfXodWHhZZnVCkBora0gcHerx4ffSYTHcX8Qjt31TpiZMDFux4FTQkI3n+fDerw93Lw63rxOksbrK3fUiFX15ecvynx85/adN1CCd7b78+54MUlwBPQWm9OZYn2QEY327aGAy3qopUL4MCQAq3ofRttsux0pS2YAdyuqBb+ZhX1tL2RAABZGAjdrlj2mAA7M0KZgTSCFD6esva43NAsBQMaosK4AGCSoFlrBA5mABAChBkQLJAKw6i1bnFqT1bedFtt58dQDNdId4jsFflzUBHG/YbUNgSDsXkAQD/eJ/uC0U6qW0rx2Sq317m69uV3rEZDhjItCi4O8D9c+I+IWIEjjOKrWOh/3r17qT32Hx81lr4cITADW9zQM8E7dg060OQnIA/CkYTlXQxjoZ3p4EyDcD73jNAvzs/GaQxghMHfKJwIQQQJEoAIB5OSUWDgAECVxYt8CgJpTpEQMoEczBhZHJwA3iKpcVynFEDgj7aZHj6+ul1r3ujIFETJhRGi1cFhU9/vD69c3u93u6upqt7sahzQOkhFJEnILq8dTvtaZke2ISNLpSXGy+BdBETZHaJpFsBbCmtLAIhChXlddq9e1rvO6KCJlcrdYa1kXXVY0e7S5SsJX281mGqZx2IwTEzLjNI6llGnM4bouq7mLpJQphKacWVJKmQiZaNxMKQ2NStGwS68OQD2PrtvwNjbSfUALMxCSMCAyRrPHCjiF1YODQbjjusZ88PVuETWqhRCH7TgOAwgHB7fQDUnjOLUYPDUdCC0C3NnleNx/9umnktK43aScAZCYs0ge8jCOSRKwIBOC1+X4/NPn++MxkByxqhJCBMzHWYSnIWupn7/58bjdXl0/RsK11LvjEuGJFGAeckKAZikcAJucg0DYzc2sFlcHIGYzdPAmsgihnBNYoAG4hzoEQPYCOKuF1wERKIhwDJBpQuZoNCrAcKoBx7VoDTc+saWs2RJyNGftJv27hwPwpLqLi1lOtHCMFqgTiZB65sRlExUXIM67RUHAb8UghRDeneWcxnYPnTfDw63Wuhat5YhWAgER1aLUyDlfbadh2jILnBw8OxT+BVB3vF3mBd1DXWce1YPNEcEQ0Hu2l58aqsD2mGsFqBFstVKolrqvCyCGOzEEqFZFAO4+t/4QaguCCPBSakrp+nq3mTbjMJiuhAHEquXNy89/4wf/+MXz55tp2D26znlY1tUAH02PheVHv/lDf9sG9hTAEW/L3u+Btri3cu/QIOJpSIdOjRLk57BBBHR3i8AIVQV0czCLUlWthc8ShAeyIRT1Q9ElvsGBvs5X9MRgCg5EO/1MT4UBaGMLAGodVZ99NuspdVgrAAETmIIrqPsauKwuCLstsyARVAOvbY0hAFQA8VNQ5xf0LQZyhxuzsqOawS4Q5Z8w9v6Km5VDVCse2hoIW9cyH8wqkYzX11a0LIu5EmGaxulqggBVLfOq6wqAnMRr1VprrYjhpvvb2/1h/2jYnN+oRSy6ZlNcFwtFEpTh/vMBRIMTOk2zk/NaW4KnFLEzc8guraqaDjjuu9cOTDV6eC+VkBBAIBSSQwJakQJcAaoDYmQOzLDbTBvmwO6E9mq+dYOrglfAJGkRfuOxn1dA2u22m1GeXj8ehvzi5atClfJlLxkAMDIvBkux+fXNq5vbYciPtsOTq+Fqs8vjJo3bcTOC5EFSYhZJgageESAEhMCEwt25t21XwzBY41fTqcpFZJEWcQABalZUa6lWHbIIkNe6HpeMmIcsCIfj/rPPP729vQHAdV2PeX+4vRFC9DDVMBWW9glqWSng4299NE9XS61VNRDTMA7DhjDdq6YBmurr9B77QUlnp5/TUuR+1lkA36N7ButSVd2sHo/1cFd9hh3z020CcCH+8MMPn/7ub7/Smx+//kS4VdKYcpo203a3WUoBg1VXZh6BtRqAE2G4a63EQsxx6ouZEQapKlVLXQsACHJ1r1rXogyBEbqW5TBPwzBtrl4+f/nJD37ju7+bWta5VzXz4Ci1LgsSUmuUcxbJI3hoUQgLt6pFwQbJDIKOROQJgYBBpC93736Q5qvHWtcADSAhwUHgimEa4F4uAA60X3RZzS0QAVGIe9NvpWoAkwxpbIYKxIB9StP6fgOS5uzcACFE8BZLdYaZ39otAuAnlRH/X++68e7sqqzl9avnL55/flzW0EUgWJiYl6UuS7m+3j5+dLXdbhFRVSNg2uy2j55JGnov+1ugCr317lqx0nnCpsf9bcNom229BWmcQJgzRdLDXcHNoxsJvqXiOkNnKQ9Xu+snT55Nw0CEr1+/QMAhZWIuZSXED548ffT4cR4HU1tWAFOG+PDjD6vqy08/W8v61veDXzIobBQObBl+BPGW0LZN/DzOuYcBHqBuRauVgq4GNYLC0TxMqwCPaZjX8IBZ7VDKXL8SX+mbGuj/pxchqIZx4ImzfOGW0MYjYAYsZ10kuCNYT0ZVA19RLZJEAKjB89fw2bEOgj/9jJ8OyIzQsHSDQGyLRaAN2vAcaYwns98uPUcpaTzGUJyL8Q7mCf1ihwRCuD0sd/sDE3/47NHZ9OPcDBAAAwgYRKR3mrjwUNVSCgMYooVFKIBR4mmarp48bhQfNiWmYbMZNpNHxLzEvLoHIrkHIEd4WQszsVDVuh5nf+Sd9AQQbnWdudT5xQsXGHbXmcT6yM+4SRIePpJnQ59zBdQC0TpjLy520L7d42n6F+At9gEkQziEBjKTMBGRwWA4FEjXLEO+O5pqpaecN8hjNo9ayE3IccMsN+t3RJ6O07h7Zk8ef77Ww933K/t3Pv7g8dXmKsP+uFahD771DALMYRqnUg63t3ciKeUcTWHmYeHLMkuo6Loe5jSMadzkzSaPm+vt5mozTTmxcGYOZOEGYGGLZGxhAoSMDHL+5E1U5kE9t4gTpkSJQFIahIpWr1pcVZAFcBoTEVnEYZ7dYV2L1frkyRO+SiknMPB5vd0vV9NVHqdhZDery7y/vUEEW+aq3pj8kTS6lTWCYxiYBbRsIyCRHqEU3VHa8RzVG4HOAbgW1waBemitpZgr7ff17nb1VXeJH08yaYFwq+bLMpJ8/K2Pfvzyhy310ayu84EZn3309NGzZ/vb/fG4F8aUOUybbtm0MfSw9+8iLeaCkHLKay1u/p2f+qiWOs9lfzzuj8d1bnL6Ms+w0+tpHETk+aefcpJlWa4MJ2UzsGqhVhkRnQIkkAJD3ANSs+xSgOLhmoQTCyNFQJADMXZZIkVE2CnSwjTUVT2R0JiQMwoaWdevB6nRsvjhWNZ5vXtzAwApZ4dwVQTMTfacBzRtvVk47vf7/f5uLWuEuRmKXD96fP3o8WazERFzRSILAIOIIGypqH7BELrAk94WYPS19xZT5yvXE+Bv49EBAG9evfjskx8ys7AwcduU5mW+ubldqlOaQljLHCgUVFznomld8UZvXnxCUcPNPfJwtX38dLp6vLl6nMaRWABaptlZwkDYgO7+hs1BW6vlgK2rPdn2+LlCRAtEA1S3tS6H5e52XVcINzi5bCFdemgQISF5oDm16V1ntwO/g6lBSvlb3/rw6ZNnm80G3I7HfVln9EhJrq6uN+Pm44+/7RbjNKqW2/mmLHMAjBCbzfajjz5aj7O+ed04DBf9xll+9rD6OTkZnI0O+zv37vsVAN5swM6J0wEQWJZyPB50XYUQuMVKAoYLwZBzEJRaW2Z29TjlDn5TA31NQaCWnmfgBMhE0lNaOr8k0AO0JWGdOigECAOngID/l71327HkyNL01snM3H0fIiJPZFX39KghYaQBdKv3fwJd6UbqmZ6WuqYOZDIzYp/c3czWQRe+IzLZXd1zXUAlQIBIkMxMRrjvZcv+//uaQgCIgTr0gJ+v8buLX1v87aOIEPEdqOWOAa9rjq2Qj3C/+ELYlN/b8+QYiODgXW2pK3KuPKqi+nLkTt8d3C6nl69fTg+PTwhA4RmCt4pNhIOPFuyh4WqevwvSvdW63M3DZcPYuacsZTfmddy/e7c7HgkjFdnY7SwJmcjvCxgEJNiShbjFrre4gTZtt8XcBPhtZyAQCcMIQzALpYQYYA5h4RhvfJG3LCd+R06+xxzimwXt7effqEgRFH7HJG0nsVLyDz+8iwAy1urIKCNnkWToFxNG2Q1Q+rK26XE37RmJzLwRtMVr1aHaQ/W9+UCxQ+nAWpdqfnwYHg7jPpOu87J22T+8OxwiwgPHsnP/udbW1eA+s9xDPwhgqrW6q3ZVbA3nWdK47qZlP+UkpeRhLJJKypYoE8irYZp8e5Xf63TxysP8plUnxMRpyrv9VB/2jwSpam+9O9uYsiCWJOFuEYlYJCEgl3Lc7Q/jPmUxC0Jpa5/NzUIwwAORel1bnde6dKfg3FpnwhEwWMLvHM0kAgEBdgcH+PZFQnffZiDi+2/Z1M2hruqARGjmvRp4Xm82n7ouPjAfi+wFoWp4CAC0Buvy9OMPh2m/9GX7c5tpb81UcykP71IeC0SwcK99uz5GDPqmi4xw76qb9hKQkFLtrYylDCypTJO8s33vervN1+utdStDGqbh6f272+Xy9efPdV0JOFMO8Nq7mJk5IgpSISmRoKOqcmZEQsdsJCpDD07hGYBQUBKyhSn4Jtck4u2rVoAAU3NMxsToHt0gaYdwAHLn2uK69NZjWevp5UV7jYjbPLe1Dzl/+vjp4XjwXi/nvtb1eHyAwD/+8U9fv3ypvW0plqY67fbv33/4+OmHp/fvx3F0wIgwiO1cEEC8PdL4fRT417PNv3I7b7HZ+24JAF8ve+h/tDSKb8K5+xX76fnLT//9n4lIJAmL31XnDkjj4YHzaFqXyzMym0WLXp2qEzeN2zXhSmBmvqzXvr5c8246vB/2D5SHLcC3oTLNAYVTTklS7/paOPf7vAMUQA7fMTPufzjaXtlmdV0v8/Vk4MzJ3GIrzgAmZgHamrOICCgR4Rbhd0jqdpTLqbyCexDCATGV9Pju3cePH3fjKIRrb/N8qctNKIUnH3dlHMswbg96W4GFiNAiwl0QjsfDw9PDsi7L7fatE/NvzJ/3jCS+XpAibHDzuxfn1d3m+M2L/HrwpHBHD8Ltqp8Yods28AQCCvKQioYl04TBGOZ/zQP9BQeC7lfJaoABRJgS6itVvyvo5uTzu1+JCDnuYVALbHYfi1qHLzX+6eSnGvsEuwyZoLetEQaIQIz2lnfcvjnJCeh+ArlvP3zbjbhr7zddYDw8SdlVxEsPcthRJ3AAbL3X05eYb+XjB3HfQRzAUkQNuBloxGRmFincw8u/KoNse1sE9G3/5M4ILMwl7x8PwzTWvtIgb6++XpubbURdQiaiDae90QQ8wC16bevp3NvKOdE95QNZaEplR08uQMMAklq32lQ97G5FvnNN7i9YeJNdvU6cfodI4ndV+m+K9LsgKN4M50MZPr3/DQQwULuqaaOEeVdSHv0Aejox08MkYx7342EcxMN7WEBvddZztUtNDmG2torn86z9l/P5vMwHT3VdioX2pRMVmpjJIQAwMYnItNsFQMo5CLdoNiIihLt3DYQwgFAL6sIttK+1B1HJeTcNuaQylMMwlpxTHlIpkoACAGkLduBmD32tv6C/urwAmSghTanwjqrpXFdtfciZEJLwJsNMJLuhjCkXkTHnjAwW5uDEPcVi2uqcKnLEyBjEL89f17o4SnDhVIgYkTJzhBOBCG2No42b+zahbYfKzT8evsWioXfferYiiZAs3DroavN59bWPiIeBD0UkYjZ3gERo2tbz+bF9+O2H3/zup/8O8Sag9XVZe2vDbg+IpipE4SEbOWm7SSRAcHT1FrU3ZRYRJPQIU7vNc2IgxpR5lAGRHo672h7X1plTzjmLWNfL6YQAzhQlM5G0Omy+0AAmHFMaSgkCc0MGJEzOopm6ZvPIpCIunJAHEmWq4BZILBgU7gGYyDmRKIlRQiLAbn3c4IWBarHUPtdmEerae6vzrdZ6Pl+WW90N42GYEiKx35bLy+nl6fHDbn9Ybte2zmbGROptWeZW5/l6OZ1OP1x/+9vf/nY/jefLpfc+juPhsM+FtyM/fAcr/W4BhP+yafX6hP25xQ9+e3j/h9dpr39/vdyef/kCiMzELBaBSJLSdDjuSqEyaIvKAsxqfe3auquBAqIDMgg5g1qYt7auS2+61EqpqHl4dDVC6hY9AImSJHNXVXjFaeDrdTzc/dP+inG8vxLdoXWv3Sxw2B3CorVGbgkBEAdJEmhmrTV3h23694Yb0N9pG6nkmwYnEEFSOjw8vP/0aZoGwnDbOvBra40LA4K5QTgTE3KgYynH4zEQ19oJya2nPDw8Pl4vl16r9v7dFw3/vfvGb1+2b3H5+x5oe7m8lWkQHIAJS0owDK227a3b27qss5kiM2IigJIKh+4RkruGrmv96wz0F3sXRhvRB6yFm2NAHsBXUKWusFbs/V7m2naewojofkcng0YIgkGc1vjdOb6uMTJ8nPhhILdYbiEMOSMmogDt7lvT3P1NF7S1XB1CPXJiIoLAUIu1+1r5uC8CRLkiPFc2v07QGOB0mdv1NKAdpjy6f4qYwMIdHZtiOCwRNULccwS/PghmFu6bHs/dCe/LHehdb7c+zxHAOYMgZiYHJhJOEBv4ot3Bf0RAGFsZ12GjloRHr/X69Uudb3maNmQ0IYjAOJThOBpAMJm5qy593eIW9947vb127/d5r7aQ1xXZa9/D3449357ubQW0CQQiIpjylB4hAiHKEfq8am9Ucxoe+HGcW4u+jITTlEqmhLJqW+d+O62X59vt+UarNuJKbq3WL8+303nWqrWeztevhWEiToA5BV4DN7N5ANVxHH/44ZNHILEDqKq7hrmbhlmAWwSY2bZXyxRI16ZLd8I23ioLDEN+mKbCPE7Tbrcfd5NIAmQLuqcQSZCYCQggCag7QLib1rXNc3JIKY85F5aVFsIIgCKSJDHSQLIbhodpzEToHr17jw7QQxN7tx7aVcPNiBCH/PV0us1XQOE8lXFCEWQqKbk7yca48vsh8u4L3z5cHBnJGQBd0cxVo2uoBhExEQWaIlRopwVX3TMOmXcDDYjRtQJ0hoSAbeUvX/MfH377m0+nr19lU8cjRHhrra5ryiU8RGSaptFM17r98kQkhAhmvYGSeThxpMRJIALceu0ggOiIeFdfSt7vhv1+QiAg3u0mkfT8+ZdhHEGQpsRJkmLOKDFqN4A+JBqGrGDhd4s8s0hg7mhkPmYeCyBxROaQTBw8t74BN627eSACJxoCS8huyGmQFstEwgDuvrZ2XZZVFRBUW++1r227BRNmiOi9X89n81p1Xi7X8/Plh0+/JYLjfh/oEDEvzjQyy7z2P/3x99fbDQH+9m/+5g+//9M8L09P7z9Yvj0AACAASURBVBDkyCOAEdm/rYP8PiZ9l6Dhd6VU/9W/uEGGKQD/Vdscvmfdv/1y69qvc9uy2sQUEMyShyEN6qZofcPOAkLvrbfqVsGzQ5g5QwgFUxCEg3RANfV1JTU3M9W1KbP0gHntrelGnDAzcCDf7ktfq3BvII7YrtUJaCtMIRFLyncKPzQRHjjnlJg4ISciQjLV1lvvaq7NyKyrWmzwQXzFwkZAODNN4/T0/v3jw+PW/yTEMHALjw3LTa31iGtKKQmJiDAfj49lmG5zba1hBEHsD/vj43Geb6r9u9Em3lb8v5qA7rnz8LfcAb4xg74Rg+DtnyRwAAHZD0PhdPFL7S081mVpawUEAYLXrkNY7Mp4TEnDL3j56wz0FxyIDmA1a9W0xxZ4DsClQmuwNugaRBt7GZiBBUDBDV6FVMAMs8FPs5/W2DF+nPDHHY9E2gAQsEAUjADT0LZZm8AMiL7dfAFE7Xpe1ncPx3TPpzKjXS/X4akVtZIL4TAH/VTxIW47aH/8fLpe14+HsWAig+Y2e6xON8fFowcqCRCQafZYPDay8/V8aXUZhkIiEbGxRxHA17WdTu1yDWY379oDt290ScyhkZB63BUzfl8uBH4r4UMAeO/r+dRup3h6jC0JGh7RgZMyboszt651XuczQL5v1YjQfhXRvN97EdDGzoFvYICI70Oj917Ymyl6Q/EzYCG26ABGiUpJbdG6LrauImM5ZlsXW1aEymgku9vp/Pnny+3U5vOs6/qUBCzUQdFtXSoAQGSgy60tu+tzRx7TvpBHDw8CQHYISzk9vXtE5o3SHeFqvbfaa+21hjdCdKCuYEFj2cl0WJY2t6pq5wUDYij5WeZoy2E3fvr48fHpoZSCJIbZgB0wQAOZCDJCTti6BYSD9V69teM4TGUvOavrsiwbxOm434/jlFIuLBkg2kraMTBysbDmyouL6pA5PNR7q3Vu/XL2X55P12VmlnF0Q4AknOXheIz7CvPt3a4bnMqBggDIExIoRQdbXRfv3QOdATgFh4EBzEazTw7TfkoMJCAY7GqmxtBGaQhr99vLef7H3/0fh4fHPBVOVcPMAlFbb3UxHcdhGnf73W5PAInY3bVrmGIYWG/LApxQBJklJSKsy9zWNecjEWuvXRdEBCZmSSJJErEQCXB+ePfw8O5hd9iPRXaTACM7ld2ebGdN3WYmixSBLhi0FRobSsdURJPwVMY8lkgA2nMN7rlTcBiiSfRwXdUsyiDTYThK2adEiS6dp8SE2Ho/z7fzfFVwCDhfXr5+/dKvCyO7eyABo0cs67os58B+2O3/23/73XprP/7m08PjgQhqXeoK+8OOJefcvp4u8/X688+f3z2+r1Vb82WxdbWhmUXL4t95B+9Qqn+7RhGvPhXT3tQUwtV0O9Ah4DCMnLKIML8BMuJXJaXvpiZVb82QnPD+GkICMzNXd2P37QihzawtCTtny6DguqgGgCQggoiwQCOyAFYDwNjs9m4RpHdzLQlxlvs2eVt+0fZOoU0AdpdfbI0XcAOKRJ4EsPtyu6zrrfeWJe0Px4dhN6RkqmUcS8lMZGq1tQBw6LUty1JbqxGORE2NiDiCIVLi3X56eHg47PbWKxElSSkVoOTQWjg72lJjriKcOUqSYbfPwzSOU8pT1961d7ec5eHheLtc67r21v7ctg1/PQQBeTjZvWgCr+k9hzfT333ARUSDQBDk/bjTrGtd1roAKGGUXBBpI45vCXwFYKDDMJVSJpK/zkB/qT/WCnW11iy2yWYLLweoQjdoDn0DqyLseNsbvU73AACQGIhBFcLhXcGnUR4G2KVtAHiLxFFTaP1XB6ftopbe1DSIjPhPX9XQiTPmbDDG4/55zSZ9dGemIYHQcNby0/Xlv/50uX5uJ3qqc2EEAsmCA0KOSGA5+qAubm6gAC0gItZl+ef/958u5/PxeHh4ehrGUUoGShAeyxK3K6yrSbm+nEFA1SGgwQoRaKGtW2sboyPulpyI7THCeL3tD9LqLy/+8QfIw/2x1LaufrlcezMiEiZtXdeFMwQIBIYCBDBvrhp6JT4DBm7R0m/utHtenCDiW6Mlvi11tyeeBIe9aO8Bfs9TJ3bq6/xiiogVCGIAr7qcFordL3+Yv/x05R5TgBR5EIHb6gAKgAgMMGwfEgYCcVmaqZfj8JZm36Zhd291RWFEFmYEEIQyDbyfNtg2EQHxUmPtnve7xaN6QwYmJGLkBJgul7mevuhxyiUFxlASUZZhIilOshFlEKECSMfafTvBlSQ/vH//sNsfxkNJBTbMDyEzcMpMvBV3bZ7X1pgIAYyFUMglXEErEQVGy9xwqCJ/+uXraa6BTCTdPdbZMMow3A/HSInY3Ygh1AE4IJuSmouICPS5t/Pqs0UFVi+JJSdsjugRRAoCAIL7UXJiQDfVTehagZYIIJQEagbL7Q8//7Tgcu/7OUT3dV5rbeu6jrv9ME15GJHwYA8ppW06224H6roCipREiCwMiMv1Np+ep/1DMNZ1WW6XWpdeewethCzbUiiRZEkZAN0NwMIXcweGvhF+BAOiuUI3zLT27qRHLjvgSFjfQQd45N3/NPxtXvjr+vJcLoEO3gZGyKyBYeBNhXgqZZeGXS5jZiMtIQAZAJd1fXn5+nK5gIA2++mPf7iczqxIhSVnJhLkta5hepvniJ54QOLnl3MZc86y242bmiqJEAMh5JQTpZIGovw///1/cgsWyYNAaK+V8Pu48r/P1oHbfL1czpfz+Xa7LOtaa0sIRO4RahCOpZTDfvj4w6en95/yMP77PawOrUUlJ2EhoGEYSpFpN5ZxUNN6ebHbhfrzEHVEfziAgwDEqlaGnLccpbuDO4A7GICrd1U1tXBAOl+vhojIjDIMZRo2Dv/GYduI2G+ukTcwEjJ4QnPXutxut9N8PbdlQTDsPeOwo3hIIASNoK4vAUPJGRFzDhaWfDQ/9N6094hAwnleCHGf4GHAtCv74/5wOBz2+3XBXmdCl0QkfH1eAbmwp1RIOMC69t5XYGYRIk4pSc5Jbamr9z5Ou+Pjw/V6/fUM9G82+TyC/bXGhgGBv16oh9/TnQgAKcs4jQDQWzNTByWwcRhUQ/XO5tjWg7xZMQEy4AB/nYH+Yn88n/R0sVv1td95wkKUARKBEGaBAOgGVSMLlk2svNFzAgFAOERgdHw/CDO82zEBCIEQ8KtioTvUFr3FGwTQwrcr+PCNgIOJ5ThN//iPv1uWlSQ5l5D89PR0nWm+cMmcBJLIuDvsx+Mg7//j//q/Pe93ZHG7Xnvoy9ev//uHx4+7vKNI4eLhEArRAMw3p6XN19vXL1+W63W9Xtdlfvrw4fD4hCLQO7VO5hDR13b6/EwEthVqw2EjD6qaWdhrhTKAI77bwW66CRjC++df1vefOI8A4Kr9cr1VvJyvy9qYKLFsW/QpC8qg5q01VXXbuhb82g1DVFRUAiDaDttvkiN+fdDvvrDtkbewO9YVTH3tPru3rQ9hrpFApgE6rUuHtEoxycJ9iFO0rwu3vifZMSOGhKMgGMgrfEQMTK0M7KYOVEYZRtJXOvxdrB5u1sMdoCsihkEEM0tKgUyppDxKLnnPpVpTXdYFXUoSizB3BCT3Vmf0LgRhMS8tAAiq9IWEkcQgqRMQpzxEKn4XvMvj4TFFSASZBSpzImbfclRG8cYcR7TwdVkJgFORXJipI4NHt95Va9eqtjZ7uc59+7r2DhHDNHz48P7HHz/tDrvNWZaSBCAzsIRZup3h+cttudXdmC2TzfMQOFGSBM6KQm7deyAREmQkTayCRE5EcT+5ewusAWDIWSgBIWLmP8zPRr2qEZIwu0db17rMtZR1XXtr07TPZQBVYtwQmcjEKZXD8X6BbU7CxFKG3fHdO07F3dq6DLt9XeZ1vs3zRXvrrSkgibIYa48IVTXtvS0G7vfvyp4o0TfvBAgLUBwwHyMv3tYpBuDf8tPDheY/3lq/IkV6l5FN0bZsfyavYUMqj9OYUmLAwEDEJCUgAdBSl8tyXupVTObr8vXzV18i5YGYI1y75mG8Xs/MCIBm+HK53Wpdaj1drseHw26/l0RJ8jgOIsIyMvd5tevL9b/+wz/99rd/++HD+zSmgG7eALv2iPA/9wn6KyM9AP3xp8+ff/lZu7ZmARYRdx6kA1PkTBBUkhZel8sfROKBfiM5f/tvxL8M7rKUPOyHNO53+2FX9vtRmCJ0XtbL6bOqxvz8YeqPe0gp1GLufLq6tkgYmYmAVEEDFLwHrKpVXf2ucx6msez2IsJESfI4ZEIjwq7WekcwRI8waDqNhUjuvE/EoQy7MSAMjoPrsa1zrQsC9N6tK3isax0KEkFrHZTLWFJKEYBITb13gyBKIxM5hF1WQBwSjIUlSZKUUkoiab9fCZbldp2v4f7jD3/T63o+X/Y7HacRwk37OI4lD8zCIixpS5UmkwBEpOPD0+02r8vaW0WAzEwbmBdcGABABBjgftHwK+z2tjiPV8WT+xYUNzcDBHza7xDpdLnUVlOWPU1q6g49mgVoRLM2L4t6R4hxGHeYDQT+6gv7y/3RW3y9+k8Xu3YLxESU2RhgYDhkOmTKshUWQB3UPAUjEZGb3vWbwrAbgBmT4GFEVyAEYSC+l2aqwry4W+R0/z4037aw8M0QH4GIv33c274QsQEF0mHwf/7ysrS+uGmrAfHw4WPZPyILoL3/8b14cAA67nfDMbHcCc53brKF94AeYQCImFI6HA5MoLVq6xHAUtydTBNAES5Cyd3X+T7YvMmLwtGM4/URevOZwV2RusV10va9cj3r6dnfvQcA96itpTy+e/fBA820t1W3s4v3IsNYyoJxs+bmSGzd7/FXwsA3uaG/vULx7h3/DoJ9P8NsJSqKcLM2r89mLUAR/O4fjcQ553IwP/d6AYJhd5joaf16HnsXgAE8OYQ7qtFWdAInigpwc+/g7ybR8GAedzROEfRNsY0I4A5uAA5IgQhh4KEBhkmmHQ9TpMGkBDBzSLeCK/Xm4WBde+2mED7fLrbcypjKsholIoRoGM20uZk5qSGzPHz4YTh+gDAmnoYxhO12A9OurcLCnHIuyImZwZGENuv89v+raiekIQEihmOt7XK5rK238G7eLNam53lWdXXFxMPD4cOnjx9//Pjw/iEPhYgiUGNrAgehzIt+/aV+/WWFHsMKKpHDdmMaCRHDiLsbWIBHeCAFIWbmzDkEJbFbdNDuYQiE6ArYAwVdYI6uy2UYxGEjMSJTuNt6nYdxV+d5vl3HcTeMuzLtEcGtqzZ3Rw9JGXGTGgclSTkj4EZ9AwCRzCnnPEz7h32dr5fzcru0uvbatRtb2rJH7uF2N9c4AGEwQWKhO845IlGB/CM97rh8geutzXuS4WVZf1nmr4vSas+Ix1Ly4LpuGHIKRMAEQOEQvvauCNNuGGVgKEDUettuUtzUVLU7U2IpAb6sc3fbjcm9MkkuCZEuy7IstfbWTZEo5QTuwpJyOh4OR0zpee4/vTy/nP70p1/m2xrgT+8PJIq0pOT/EvaMryuhbwhqdISmZrdZyO7Dn9DWNNoiNMIwcADYmDAxkpvXl153kt9/azbE6+P7+jDvp93Hp6exSE7E3MUUupvW5Xy7XrqGRG0llJCShJl3MzAUBAQLCPMIBwOwwO6wdlj7RjMMIomgcdofdlNOadPMzLcTIjT3tXeIjujMcSz5YRoDsFt0c0BM08A5wI0RIFyk5HHPSG5xPl/mea5AREVyznkkwh7JlMLDI5alXa5zuCNzSomYv5wW3044SCw557L59XLKQgfAWNaViUsZXDWXLDmlJMIs01iGcSyj5CIpIyePLVTHQgAJd7vp3eMh1vN6dSQ8DCwYZq4OA9CW0NjqYEEY8N2c+wrVpXt6yNWtq7oHYTocjw9Pj4isFiCcCwX5XJur8bLCPK+3y/N8/nr66qbM+BCPnGStPfSv3fi/4Ew0EEK1uLTQCCHYjnqCcMzxmx18GKkkmCuobczooPttt781IgrjkKlkYjLHINps2wAIzeAyR+swZMwZhe9IqjtV4i3R5gEI747HLRK8BfWZaR812tJb03le6zp/+Tzuj+N+V1jePx4+HPaDIbSgNI2CDNAj2ua0d2gONaJtLDamcbf7zX/427Ze59MZkcdxkpS0tmRNrAl4STRtWBp3jc0c/7ot3dao+IYKCUKYcsbwrrYZNbbTMrZm8zW0bzvYqia17/KQJGXIw5BcdV3ruiwAIJK0detrBBCQBSExEb0arMnuxYVvktUAf8PbvsYNA75jR4eb1uWVo71lObdeHsswDDq5JuzBV6FW7eVl594jUDUi3IzMIsICCKJHPJt/UQ/Ew8TjKDDI8ZByevMqIdzlXoGuSAQQiAzhG/LAMSmNyJNjgZAAdgbDIM5kCqZiCr1xb1BvFhEiPXBu6lzDnaAJ1vX20pabqbsDIVGsTOFac+IsqdW1rSuZ9l5b7wE0jrv94XFrQkEH3JzxvTVtWwbAwtTUrV+v168vL9dl7QCKpI5r1XltXc3caBzGw27aT5zTN1kuULh4KGC4w8uX+csv83K1ibmws9k44CgkHG6BSNZ6OMRWutkGZkYiCCRm2pK0HiAUHGgKCZgCe+tOAQBJ6d5Xvlexo6+trWtdlvl6GYZpd3iQJLy5VYl67wBAzPdgrtz1CiLJeu+qRJRSJiLhbG7T4bg7Pl1evp6ev9yuZ9V+9yl5oAMqkhBTdggOFKPMklgCTK2T4kea/i5/GoYhbnib10P3+Py8nnVZWsW2fkX++JiPo4Nsn0KMaZAQQlMl4u3iVzUG5m3sMDMPR9oCrMSS0MUiXH3j+ghzZGGkJOKOm9LSw82ciErJBNHqyIjTUCSNWuOUzkJwu55///v/b38cyvibcY+Ic3rl4/xqRfNngM4YYAi+ce2RkJncA93N0V9Nq8xRMiYOEQRb2nouuyekPwOefuVbdPQFLNQ0WIwwVLWv62WZz9aiYFiWQHRhQAhiTikXZgcH2JCzzQI1Uu1YNczRN0mgpKam3UTyNI1bN1MtIuC6zM+XM6PvpvThw/sPuym5ny/XeV4WNQO8tVUIwm3IOTH3Wpd1ZSDTmJdWuyND0gao2wmW2QjJ3da6zuu61r5VPYZhGKbp86V5QHM04JJyzoWIwh1Rcil7PGweVjU97A8ih5xSzimnNOQsKTExiSBxAG1UMBbe6ltDzsfDnvvRxyCKQQBde+9dCRrdBSn4bZaN7/c06PA6FVl411Z7Z5bjw+7v/uN/GMfx5XQxIODEJaeRdWlhlsed5OFal9Pl8svz88aal5Qx6Ay3ksa/zkB/weX4w0DvJuyO1w4a3i18AxO7j0zHAvsMawNzUN1yPPGm5N1mISbIgmNB7UEb4CfCDRxw6XiaY0o0jTgOmBLCd06gezWB7oJ4Ynm7mt7OOsexZIreWIe0LOV8vexBj2Al8Mn6e9eBk1IA08bS7xE97gQsc+rhCqEARFSG8uHTR2vTrUhvnktidADF5dqvJ60LgRdBdwIMCDMPQOKUqUhssRWgeOUdkfX309Trerks7Q7sik7cPLC1DeHlEUszs6WpS5Kc01gSJ4ll7aqqigRm7maA2xV1EmYmiAg12xqrb2V5vCcWIiy+M2Z8w59BuG/dMDeKxBvWOwJiCxMDAuYyRJrgtOjtfL2t9XIptnF+zT0iHMzgFX1zNf9sdvEYxnLc8/FplCnngfEVKhLgBu7gm3eEQJCCIwKUiIN5Mey3KiYySC6FUwkIRXNAYwFXci8p5940+u6wRxiHYUBmd+9dcyLibOa9rq7m7hB+e+GSk9UbpmOY12Vd15ndXFtvtalpbykJUVJzD7uDYE2XdUYIJmjaIsJdl7qcr9eX6606GIsH16Zr7aqWsoy7XR6G5jqvK3MSHswscxpoCm+EcFnq6aUvtw6OQ8ZJQAKyUGIgDt/OmOr3WRVxS6BihGpjSIyJErIQE2QGWtSdBGSUbJgpSR4kCzIyvX7uEoT1vt5uZShpzfP1XJcr8ZGZRQoSE4tHsGTYSJLEHt5b68uCACQcGkgoKXHK2lqEjdM0jFMeRv780+n0tdfaWlfVFFgMgySnkRFCAw2Tiwj3MPXYV/40Pv3I75PzEqeXk6ZLx5OCB6GiN68BzapaBwwD8qCgISUPm9dlAhwkIYDW2jOEqG/bjQhE9IgNuFDDmiqT5zyUksdhl1ggAgEj1N0kJWrN1AFwmoaSOaJHrwRQUhqHvN+N3fzlfAbQVmezSiRIFhAR9C9GIPj+6uROQQYS36p5SXBDcvdX6vWGPgoIxGDilDAlNDfX6maMHL9WztPrp/G6XC/nL52N2IdhZE5u6to32e3cnQndKRwBgoRKTijZUdyhdjXr4AkiWqS1R7c7F5GYUpLW1vk2t+PBxoIQvWtXiICXy+2X59MgMebjh8fjIfH89eX09csvL6e5dUVEJiIGgGkcS0q9tbrWIZXrZVa3gPtO0tUJAYFIxANba9d16eBbXQwAcu9F18/nahGRRxz2aZjyBiSIrb7K4zhtTsDLZT4ejomRGJllm4S238YWuvDAACcnkQQAYSbCpRTY7XNSwg6qqgaOYJHo3tbhImlKggx496PeP7fQYzNjAFgLC0eC3X76+MP79x8eTufby/l6u83EiJloXxoqoA9lPHK+LDNzNt3ONKjdV6i9ryn1v85Af7GZ6DUS4Q87LohfV7/06BZwZ9yhB6hvBoNwAw9yx9dvzq3uihsyMfx+LxOB7miOCtANLjWawbs9DCn4Pv/gtpP3NzhHvFFY71k1fzV47I7HKfZu/raq3qU8IJUAcnWzuVeL0G/rTtQABdQ7Mx8NwF6PeInJTcN6qHpnUIa+rJcv/fx1nZfqYNs7ytzUWzcqw+7hYff+EUoaxh0RaetuCq3Z5XxMcnnWV0IPBETd4juAW5HLPdZmRmDmIthE1sQI2OsqwknEw5k9gC3ubL2xEANtiWwUMgC3bapxiEC6s2i2kFK8OsfeRkoPDwSHIDRCIWDa3sHEEVbXmdWnynFu69fTuswQuMWl3MzMPcLDEwQCLhC/uJ/dJfO79/m4p8M+81AcQc02spKBmatFuHtrXcRZmBwQnFMy5GVerm1OZX54T8fDwzSNtVvU2noNFAhCV3DF6EJxfDgQBIswixAnpnEaskSdL17XoN7NPCx67ZcvVmef9r33tdXWG3vH2KRSej6/qOkwjOphZu7q4eHeei2llJTd3cUZAZi6+3Vdl26O4sjavPUOGOO4G8bRHK+3ldJAmDJXNZtyGtMUkdHhy6p9RQQcB9lNwmB4HyC321HXrluJbBMDAwYy8YZm6IAxELEwFgEmQtOw8GYTl+O7Aw2FmZiipBKAxLRJVyFinZdxt7ruWl0vp+dUBkIUEUkZiSI8ANOQ77eA5nWZz7/8vNsfHt6/b93MjIVSLkl4uV21t1yG959+K2mIgC+f/3R+PvXWEnAJVkNBGiUDIWjAHSIDLjzq9HH8YaQdxPLA9LhGu9SRcxUfQQAx9qhlqBaNHCKwW3SFiNV7ay3MI5XEnBKtzcHJwgPcw9UtAjjRw+PxCutymVU1R9mNR+ECBsJkpma3bTeGgOYRgaXk46GYtvnsAYTEwzBM+2nt/eFxvz8c97vi1jxgyPxrvB7+6m8Q8bVAHuEAURUJkZkS41IVIraZPGVKiZEx3AJ5065sfGYI/zYAEdyRqK+QL7Ow1l0sITAspD1UKYIEKadtwStIhTEhiGBOuJo+r21ZY14beh8Fc5IW3LcDGzgxIQELJWNTXddahowI61prt4iYm1/m3qFO1F9+/sPZ2vX58vXr8+kyVzUgQuYiQkytVwVQsyzpcNivpxpdAwIU7qQuxtZ0vvp1rtelNkTYHSgTMRGgq9p5PV/m8Ni9/zS9+zRMUy6FXxdjRCRJcs673f7jew1w7x0QSUTutYr7zt0RMZAARe6QQzK/V/gogRQM900uHN/MYKrKOe2Oe0qCG7kV4C5BQ3ffjMYBt7WplcTvPrw/POxfLi//8F/+6XSuxDIOOasMsV1RNmDYD8MPn378+/nWamttQcKpTImSWZ3r8tcZ6C/1x7KYeRDBh4nej7xaVIUAcINFHTa/VMCYoG2lMEAAkBTh9zDMPS1k4Q7CUDesIoAj9MDq+LTnqbh2r2usi72FWQLgjld58zB/59B5fQgIAYgJAQMwKFbfRhjP24UvggJYAFCQv9nt0SEcwMDtDRoR0Nt6eXmez2c3i+gMul5v8+kF1TpA0+iuQARmm3kgJdkdj0+fPlmWw+4ozMu6rvPN55vV1uZrr2u4vaYIUEli2tEwgUgAmMPaXDeJJDCEqTlAJObD4TiOg6p5OBGq21qrtu6qEEjEh90wTEdFvF3nZVks3MPZ7tdP7rGNLN8nFwDA3QkhpY1UzaaiTmrQNJrO1n5/ON1214u0mXpHh0tv4d4359MmRg5QAAL42fXFPIQen/Lf/f1xEgiMZt1xy0oFmAP6ZqJWtWVdhFmEBVzSEDm3kNt6tt6ZYSp8nBKhNV2yNtfZ6OAQqI1sCavu1a27mWs34g7RCYEchyIkRbICAHN4JALxjq7mvva2rMu8zmSN7wKEuC3XLy9fpt1uqyibg3tgRNc+lELHhy2IHCySEoqoeW3dQSPYHUx1GIsk6b2fzxfOyQyixkQ7Vzfz2ldtWm/+9edb755LmvYyTilu6kEaECSO2FRrVXqzUOFdA0MYAtFa7TNLyRLORXwTg4SDqta6LGLWCOEwDgAO7qDOACRIwda1zYv27mGXy2k6PLBIbIEJZuvu4B5GrxLeYdyl3/xNSjlP+wTQezNVj0hlmIief/ppva2plN20+/Txh976n373JzfvAB3CVXWuOEopRQm6mrlu6rY8jsPToSeOLk/jh//F5mf5UoC+3E5r1SRpHMe5jDPUVTWss4brFjJyRmpudb0VyY9yUAVr3Sx8i/G5hQNGTLux5N0zeeq5MAAAIABJREFU+uc/Pl/PX2uru3FMgh/fv0s505V619obC/euyzLP83WaaBgKOrIUQAYSC1/W5eOHp/cffljq/PXrL5T2h8P7iACn70JA+Ge7RRG4rBbCEMIKato1RACDSDAlojzgUKBf0ghUJLq7u4d6OP3ZStj2XiMcMzwOPuWQ3O0m1ltnIMzIQ0pM3pfFr6b70XNGV7rM8cdf1tpUzZlAx/xQpq5gG14qQEKYcatlddPbfLNN0tubqgJAIPbA28v59//0+//7//o/E0LhLLkM424YJgw2DQ5FRa2dmIlo6fb79Q8RgQzuAQDMsOWgz7flT5+/PJ9uGpT2ByygWrfYJAIgYVULgHG32x32YxlyykSMxIiMuAk2MCeJIZt6by0AiJg3yDpurVvCCLq7kFAClRQRGCmlEuMRLFs7uV7CA+jb1/F0Ol+X25M8TbuCQBu9nnDr9bp7aI9aG1VPeZz2u3E6zMv6+fPnf/gv/8+4e/r08cdpN6aSUpJdzkacCSXJsTz85//0n98/PJ4vJ/XOBq3W03y7tr8yEv9yb8LwW1MdATJCKZgzIsRSeWmAAK1BJsAEIvf+KMs93ucOpq/wCwOL+61WUzhXmLtz5sMe0KN1UAX989mxf5uwive//E4gfXuTvCLeIeDelUJBQAzazIxA/zqp76rWKrgiuLX1VNfz6bor09PTh2Ve9MsLrDWx1HnpYAgAprbc2vlsgF+/nhhIrffevK52utBya7XFmy4PUZFmh9RdX39yw2jPrZnzNIwlZaIggNY6ETHnoezGaZQkXbWtS13nOs9dzVTDbRqn/cep9Xa93q7XS2tV+7Z0xfC7N3XzMrwygoAAMpBB/P7z/POX+XqtrWoA7Hfj0zDBz8/QNW98DHCGWCzsW0sWGsAC2BO2nEahYcjHD2UooKYAFYG34xbfv2r3jw01uy0rIwgLA5T9kKF0LAoEAPtxOB72CGBaDxl+3KXLyT7PL1+eX+rthdCGoQyJ6+b1jE0bZYgwr7c5p+wVenNrwLypR5e1tt5zeO2t9dZN58sJI7IkM5/X2+12q7qkxIAbsgjRodaGbq0U7T0CUpamrWmvvbXWPL7pvS30crmstQ3T7nhMYIAgAAyAXdvlepr/f/berMmRJEkT08vMDwARkWd3dc/OPPCQfVlZ7v//HeRSOELuTN+VVxwA3N3M9OCDOSKzemYpfO2VRkamRFZFxgG4qavqd13qyzc9nzcAP90N7z4cj5mWsrVVDTDVBoDLZlVjTtjDzbsi2dyaEgCEebmuWhoKpSSG6KwJSRKr1+dLKRL39zOmX8RBYg/EBWillmWLewCky/mcegQGEQKE2XY5p2Ggw1FyFiEk6UrodbmwpH7mW63RYdBaz09P7m0Y8nw8/tP/+h/N8XA6GUEF99pEGDg5YqC4e08IZwAQ/r+//rF6ywn+MR9/+vD+IHz5/BWsuG4wpXw6XYHyMG5bC1OgAIEwzJxrU2MAksa0eDDJXxnzhFttFU1VBThOp5FPkhOcTnSc53Gky7WWbYPww2FuzVrVZVkuy+VQUiuNZcrjDCm3tTv5GIWe7ubLn5++ff1E6d1Pv/24W8T8/3jU4FDYXJ3GKeVaryeJnCPnwXh4LqHn86/ve4IuqsH12rht6VgkT/89bfyO11CAu74AXAEZcAgwRzUyRCBzrdYMwkiqxXnRgDwfZyRstVroVq059VWxmQY4M4X014haa342QhgHmca5UxQCAPM03H08HjgDmJoFLsBFERHcYxBEBBYhZNDwiBDarAWAm4U7Ig1iaFEbwHg3p1Nz0ABVc+Lv0bPRo0jBTfEH3yVhTjmx8GvhZyQScrOIICZihJ5I1FeagfDqx4LfccWcMgm7n1qZQe5gewF4hnruWOb5cv79n/7g7L/++PHN3VsW8QjVGuHupqpls+fnpVY1j2rX83VNid+9f/gv/+V/O8wPh8MxJSIOGeXtw32XAWxr+fr52+PPX6HCKR+AQgIXWGpTQ/x7D/S3+siJdtpJ7HJahhCAnCkxJIZWomqggDAwQmIQAWYigcTQFNYlQgEhzIJ6XChBc7hUWAzeH7tlXkB0dxWCAHOjLjHvH91jnfGXiYTfLa/Q+4InovsxDOHJv0cUMIABmINDF8N0yzKgWwvSod+AqKVoaWa7v09tWmsbxsOKsgE1j1rVQN2dABNFtHr9+mW9XDwAwtFxV2OEY9XkZt7VUACIgeju18vFp+ntVnZwLsAcPCKsRSAgzfMojGp2uVxztpSGlIZhnDLgfLir23LJz9fzRVtblkspZZqnYRzvTzNjXBdUs7JVVTMzt4gb6/ImFgsAdOJtsz/85dvXp7U1C4B5zIe7IRHE4MaugGgRCpwoIahD384pgCaknKeD3M+UR0HmgPCmNAJxT/HC2LdsaJ0TBABAHgkJNTAIrWpd1nwY3779YNaG4131sGUVjGHMiQkcXv7yu89//uN6PeecHx7u8XTwVk1r9JgJCERct/NzrceRx4QIGBbCogERXg3C3NXcIoC20pbLVVttpq3V0hpdeBwHFkYkIuJA1aatrmW7JavTVuvz0zkMTvMRkIsaEI7TVFpR06iVWLSORJxTTikRUa369LS8vGzrVQ3heD++e398eJiEXN8dSj2XputaDfClgJqA4IyYIDrT3YCaYUALMFVsbtEUtjDAa1EeM06c78fhmDDBMGQN9bDvkQMIAMjMob5ertfzJU9T2cr1fGbqXgRCKRExWJyfnogQiU21LIukNB4mRAZEVTNtKXXMBfI4uickaAYkcDgeRRJl4nkIxIbggGYRYBQgKARWw69arnWtpDnIdA0fo1wQPM3TPGe9O+i9eDJGHxNqJHAnQgDwUp0QmINREQq0zJBJ4IbsQnh3wlJrpS2OZTymjBktGLHV5ka1wpCnu0PFxEVjWZZVty/PjzTC9bIQ5XdkXNLLy/l5e1Ksdbte12/DgGG+njdrICKwx4nD913xPmFgvD7jGITYVN25Ng+LVnGep5yM0JhjEjKHeUAzZyQj8OCylPz0ZRiPSIzYS+wvltxEkDOlLGjaWssJcQRnYgdCdTMChBwuYCTVxxppU0055SFLEs25bNtlreaRc37z9k3Ztm3bzGzvrrp/AHjXWbgqAJhps8A0piQ4MQD4VrWT5ryH/MZSHBFJgWj3HGtoLX6RNMpbowAI1EhG6EQe4Bg/SuvAd98BMzWtbuRWAQYm6rIPdwcMIO6FvVtFEBEhvZIjwMM7cuXuHuDeCZs5JQ8UiAAk4g24qSkuABgWAFBK+fNffq7a3Fx4ECjbVjycEN1t3erzuSzXps3UrGlRLfd3829++vCb/+nXYeCOxCgCQJBTRgwHuF6unz99+ef/+s+1bIiAFA/HU06CDjerkL/3QH+Dj8TYSSHQ45QRKYIAKCBRhAAaukcXgiKCCI4jSyZyTxTJwczdAyEIkQgwwBXUIRAk0Zgw1LUGMaaMkrAr1z12vVPsIjCP1zH8B24ivTp69TAC2GnUfsspdAAMsIC2838hAjWgvzWH5rDdsjLKtmlTAHIErVpKw8DSmp7P23UpW3HVm5MjMgCY67r5Wjuvds9pv6H7DuABtpOY9q9dTctWTLWLMPsBBgdHh1qxr3rHnHNS1drKy/nJwg+H+3E+SEp5PByRch5aa+baaqtlbXXrhBsmOt3dqdq6rMuyblu117K0f/2uYhYESpkf7hJSJsKc0nwgb83uuXqYB1iPNBfy4PDedwjilGgYh3xEARYhJyjFWvV0ZKTXqPoezeHag8rdPcB8Z0ERhoDFtgQw52mcppwkTB1AAy7Wtot/+fLt01/+dHn+1mq1VhMTUai5ftcaBgTUVrXWJIPkJCQQGJwDIMACebeazcOyUtV4uSzn80tp3Z4c1VxkE5E9pwKJEU2vxGcRBgJTbxrm8fHjrx4e3gbxZbma+3Q4rNv6cj63qkJEiIIkvAdst61dXrZW/Hg8TIfhdBrGmZkjAIbTITawx2sAaODqvqo7ogMMBN3YJADVIiXMY9q2uFa1iEEgJx44nD0f0vQwDZMAuKltpTS1gYDwphsgQEQLL8vy+OVLAHz49W+W87MwsQjzgUXG4xEBytPTsq0dZ9Zaw12SELnvpw0QMQLTOPIwuPsee1CeH798rrWklMbjoabkqpiYidEpCzGBehmCHaBCbdg08JOaWz2Q3p0GPzJiwJzaHM4NwzIjJ+kp9sjUXJF7ew0AYKxGaOiBwcSMiA6MCMwAzuLOEe6lBhkdRlpXLWrEeZgm4kCOtSqK8YCLrt+u1LQBbnEGZm7aaPKBZblsT5evk8zgsS5lWbf706HLh74naH0fwWIPAuujWgQhEoK3VgItiHhA2AhMQu+TU/ZD6uw8B0JkAbPt8vz87ee7h48k8ipPeh3thCJxMBMGh2gkjJQ1GIVyximQUIYBEnsgLYWuNapRGokYCCMJW0rrVsq2pZSmcUSAPh25RzfehPBgckIsseslzM0DQYLoaiAABtI9LfYSCwGhCMRB6NgVuwaguy/9fgp01/iHE3WfdACIMMTe93ynewKArpft5ZF0zpLHcVLT1pp7DyMld+92IxCI+D3gIn4IZ3P3MAv3TqhKIoDgAbZzH3Jr1SgZprgtFI+H05gncLyc1z//8WcMTDnnlESk1vrp8+Pv/vCltbBm7lbKom358P6hrKswVWtNGzsBiEOoXt2aB3z69Plff/fHf/39H9pWhjEPWTjwdDogIsPf90B/w+J4SIJmgYBEIBgYCAFdkisIkcANb6G6mDLNx5wGAW3gxhG1gjaHCBJghhZ7lqQIimDmMHM1yAzEQAwWcdHur9zD+sBxVx7bj+tiAgLgnqezZ1TibscMwLiHsyMAB/T7q3fTDkCP6O9bgP0gi1Rz9UBks1iLlrUwhpZNI7a1bKp98vmFLMRh/6y7O1AXnIMDWKch/7Cxoojw71L2noymZtCPbzhsBSLc7YgzM7m1bVtqa+u6HY93wzgPOYmkdLpzcNW2XS9l28q2lVJbU2QWwjwOjJiSDLms29rMTV3DvbsjQfScqA/vJzdBInNvahZrC4upK48dHIWIRQAhISCFe5AjEg8ifHBbUBuEBzJYBet96o3wGxHqpv6qtgDvRRQxwgUQzLbrs57PdjqibtE2SWNEWKta65dPf3p5eUbEYRghvNZS20iSOfNOHw7X1jxqGkYZRskpCUMgUerqVhLZM7dTak23rV3Xcl5KaToMw3Q4okdrrTXsrCAmnMepWa3rFlADzMyTjG/evPvw/uPxdEciTbWWyonN/dvj4+VyZaLT4TDlIbNwd6hEPg7zm+P4/sPbaZI8UIBWa2o2yvFejlf/glq1mWFbTIHpfr5j4Vo2bUokvWe+m1IDXWttBtOU7o558W0RPs7z/fGOBM10q5UjfsyTQwQm3Pk+rV2enlTt/uEdQFzPLyzCIklE3bXVtRQEzMOQhyHCwV1SRmJCICJmQcJWVfYItdo2X5Z1XZenxyetTUTGcSAma0rMjExBwhjk5jFGAgf1PYJ7Df3k9mZilOHqsKHqEKtUx+qm7mgAhm4RGGQSBPyq0zGCFuGBEZ5EEgv61jNghQUdGHCLaNXmPOfxUGytVhGNOI/zmBMOWtOEaZZ8SCEhKSGG44pAaeA8DlUlUqxtaVu7XK5Z2/VyvT8dbgTlPbz4NUpzjzK+OWBBBBMQ7mOaCDP6cYCBg7GJYEogCFslVfdgJGTGsHJ9/jIf7hMTAsNr+CoAAIwZswCGAyINyUSMsrmkTPcQxxkRMPOu/LxWe1mawTASInioIRIjAoCZla1cLpfWem/htRZTBQht+85FmPAWHeEeAGiIptEQwsl2X3oO2MMHCdGAusVUV6QieEB0Q7c+kupr7ChS9Oxo8JuzyV9xTs/15Vu0IpySsLU6TfM4DuOQkRAcOs/hNVPNwwHRbV+tmJu7maqbdqEYEwGCQfQB2pmEiYiDckju1kAf3rz/6d2vOItW/92//pGYP3z4OAyOsV0v17/8+dMf//izB1OEu7e6gZUp0+PXr9M8qlpTZUZmUQsEClfz+N3v/vjz589K2MDbtjoMj8/PgX64O94fT3/vgf5WH/2WJty5/kF9AELokKwQEYExmrs7EEEeZDoMecha2UoJ92HAsoU2QApJxA7AQEICJAKZAw05ISCYgmlYwNcSAD3KYTdNgV3a+QNU3u2RYc/mpl6NutIbgSAYQBAEokufbP8/cdsb7cAZU6Qbo4JEgjjMVa211rQhOGkTYg73AP2rDgh+kTh/I01B3OZE/0XWNLhbuLMwiyBRrzh9/oodIPem2lRrs9NxTIxEBOHrejFr6foyTfM0z3kYkBCBJKWU0zAOZa3rtm3ben76BoDEMuSB52y6JebGeC23SS90i4tFzEd3B7NYi9VSTAMCnLwhEQEiCVMeCBmYWRDQnBtiMCM0CAPfKqoDMXCEVjNFC++al92lDdDdzbzb0yEgIiGEMCNEaKulXnzz7ZpynqcDMW3ruqzr45dPETrOByJsW/HwAJI0IKfOBXFtbhsEDPM8zmMaRHY5IiMAYBD1VT+4w7aVZd3W0oqGY87T/cPb9yzpuixN1SPCgwmHu7sD8dPj48vLt1oLsRwPp7u3H3ic1lJHpNPxVFKptQzT4GpTzknSPM/jOM/jlEUIcZzH3/7qw/F4evP2FK49adsjOqAwnJTXrbxcClQWNQhI8vY3P005f/70eX15GVPOiZbL5R4lTcwlyqbAPAzpMKhDnmSe5IAEjs6DDqSJc1f8IRARRmDccAtrul2u18slje/XZUEiIGbi89PT9Xpupb59//7N/d3hdOdu2hrsTlYkLMTcu8xayrqs18vl5eV5W5a+HAJEoCCyjI6ZA8PQAFwxjLWFJmeoShTUqagIhewykCV9qesCxZHAsKEV06rhfdanCAsD4C4kDQcEc2xhguQQQx7GlM/R77s4DEOW3CQJSaWY830wyQiZqLq3aIdpuD8OqjWbpGM+3E+SCfpFSEBEQozM6oFDev707cuXb4/PT3dxqmWjzlfHHymJePMxuFFa4jYPegAFIYngIB5ajiOkW3puOBaNZfE0g/UC1Vtmb24NYgT6a9LjmLnn1CEyZ1EgCyLEQWJKweQEShHNqAVdqzVVTmN3XXBrfRjsRLOybbWW2zIdt23rbUgtNQCYSBLvoFK49UAVBGT0iACKm53XzkOmfdnTLTDi9lrsmt2ueIUwfC3YcdOEOEI3zPc+LvVqKrphWZv7ypihLpxODx8Q3yRhZg7sXM/X1KG92d/tRTrmr1Vbda2A3Z1c+itExOZOAB3wDiK/eT69uX/48O5dMf3y+PTzl6/EOVCEpZayXM6Pj8/rckXKp3lyIDcyAze/vFyevj16hDswIxJZN21DLLU+fn0095/+4afz89PXTz8XLfp0RdT7N3dv3r35ew/0t0uKhmqRBYj3NUZfZXoAEYgEEjYDaKQG3TgqpZzy0A1LtSmLsURrHoGciBwwMIwocEwxD4DAalCLtepaPQK23uKTIwIBdoH9D8FYfdSPTnXmCNxPFxLtsBb3morQXpuU7jYEwREUr/g23A4YIGLOmVPWtoQ2ghAmaka1RRQw5OhSsn+nB+qTogPstezWA3V7kVeitpsDBHOXNvQpzaF3QQgRoRHYjZBYZaswDmOWJIKMZvayvFzKdVrGaZyGNKSUgJk4HY7z8Ui1lq9ffv78+S+X83WYxuPpTptezpfj8XQ6nTSutW0RbmHXdmnN3NHUVLE1CHfqxKg9xI12QZ8ZBpg5IpADGHJgMF7X8GbVfFnAGjzcAZ3huXlxHEaaD4F7Q4i1aTNLKR2PRwAApO4NZW4YNg2Sh5xzRrdjgnHgr0v9tpzrdpVhyMPo7gGlB5G2Zl5UrXqr3kotm6QsLETiQd635UyIgAydB2VmpdbarFmUZhqUx3GYjyiDDMOEwtpK22opgaDh7999CMKX68umcZqm8XhaSnm+LAxwOh7M1M3OL2dJwiz3d3fTNCEiEY9DykmYkAXpEFW25+rde44QchImUauVLZIDexKaBxm3Ok/D6eFumMbP67W19XA3zofp6/95ebz48ZgPc1TV61ZeFioKJryU9nQ+IzszWdeiQ0SEekAYJOqeT/0CJACCWF6eHt69VdPr5WLu2uzTH//cWi3b2lqdD8ckqdbaPTA9AndCBrj7VrbPf/rzl58/PX/7dl0uBPjmwwcLCECLVnwJNxZQoNYX/hgK4RDi3YMBKJARmcgpLujPuFxgXX2DBkPn2IU5cDgxASM4uBkARziomYIHAwMPHAYxDeNhmp/4xc1YcMhjYm45MTKEXq/lz4+P796/yfNgbUWK48PpzWl+fvlaFcdDmo8jMXowAQhA/0lZOAnLNJfL9Rs+UYLxMKQsAMDIPyYpdMf3H+mtt0hNKC3AIwnMmYKgrPVyJuYwhdaiaQjF8UhE0RoAMjG6OaPs69F/QxfhmwEIYgApemA09y5EcwpgaCyZcAhLXeBHTH0j5dpNlII5eK9It8YLaA+m9uhGbx5dDm63nq4b44SH424u340bdjIP7TuxCOhIe6+lBDtPCwLQoMNf/d/0BHaH7sgPuK+MI8x6yYxM7r7J1pDPDUedTqqtMxqRQ932jXp/8pHCI9wiVFtrtba6uVbsrRonloTEQYwRPcFrD75132nYANPd8XB/V54fS62t6fV52ZaVu565Vd0aIY7j8Jvf/iqIv375/Py5hPkgw8Pdm511J0TE/QdhiMeXcyK6Oxz+4be/fZpGu5yFkcwO45CTCP0dC/ubfQwjrFugonAf6L4fV2TIGZiBG4SBcic07KwdTmwmBIEOQNo1UNXA9hR0HBLez3g6QABcXjQMtEJn7FG39rsxl3sjjwCJgPaaFATAgEC7AfNtRgPoyZAMN4E9+g9Mwx8A/R1c8/je1rBIEt59jVJORN3k2at1D7f0y8XP/4egA/5NTnH88FVe/WFvW6KIHowEGADNfGvGLTgBGZDAnAbDVmup27ZdlycA6tukNErOOaUhDwBQmrXWtlYwsZp2luWybS1Qtd3cJSH8FaIjISCJTESA3jMsXpHH8FAEiJ4u6YGowg6N7OkRiGDIQeYvZx8iKcbXb3ULmt8zMuTBMWjPbfylyNDCzLTWWmtxcz3AkKeUeRp5SADQtuulqY7z4RVH09Zenp/Mn101rEUouIPZfLyD3eRSAJiFhQWoz6T7yN6aNvOtNo0Y5/l4ukemdduWbfNdmWcpEzGHtaenr8tydQBAAcCttG1rtbUkwonzkAnpui1J8/F4dPdSSko5JYrdFAKet+v/8/mPqnF/f0pJ6nYljHEcmHBbt3EQW1psGxveJYT7EQfsXpeOHslM1AVgHM8WXiyIxuOIYQqcMz+W7fnLn3ghzpGZIWIYp01LxuS+X/+9p75hNQDgl6fHcn0Rhoi8XOO6bKWU+XSqpgFwfnl+enz8+fe/V23RRwLA8CCk48P9MEz/+s//19fPn2otSDQfZgt1U4io0dbYuv2BQQhiQgroFkhMUFCYAQUIAM1btbqC1dAtmnqL5qXDIwSUuN+/w/u980bno/0Vipt6YRrHh/v767Is16vkPIgQYQPYav3585c//LdP5DHN6TjOh5PkJAB6Wa5Pj090oCFJTgIIEAKADB0JImYmJKL25uEN/xP99qffvL1/8+btQ6eX/7vn+8c1uUGQAFQwd6uhilvBKfm//skIfRhiGmAa5f5uePMuFQVHBiIwBSTMx3j93H9VU1Acxj2s3Q0DwcCaeyBxoszmbIZFYyvlcjEzlA5zAzKh3qhFwtTzdbpffMTrSOg//Fz4b5T/TmD7kLbbKveP9J3Js1fV6K+NQt0PeOwqCHLgW7GmPVQIfglq7X/0HfiAMJGPWDnNgKCtdU/wUDeznvpzqyHh4RjuVuu2ai3R/eGYAMLdogUgOREgBUj3QEFEyVnr0Lu5N28fHt69bRjz+To+X75+fqzrSohuGt0Qlof7+/m3v/2Jxxyg16evrtZKK1tVt1pLra3VWkrVVqPWp5fznz99G+bDCPBmHId//KfTMJhrQwvXr18+/b0H+pvVhQ0iqW0lLGBMmKhHHwATiNxSOjFS6rRo0mamBoiIknJ0wY1ko2JAUCs0g6poEKPENKA7lrWWra8294itiTuBOnYADpH5RgFC/EE9Ed/x89e+5vvwsXspvoY/x20vq74PNm7ur7rxPp1ht9wKQULObV0N0ACthwP8UKn8ldRHPyj4/RdHvCd6x/d1MDjAd54y9Jyo1/4NA5AA1OC6bsu6vpzTlNM4pNNxPIzDCBy1WC0NQgnNHIBUral1xNC0htXa2vmyff781FS3ZSUmIBmn03Q4AWJ49P3BDmkSCAECdr/IvrDuSWhm7o67Jg+BIlAVDRettYKMPrJPU8Qb5ArxotNqFAHnuBzgxJ44EWKWxMwB5tjpo9957aZWSlmWsrych0zPXwdgui7bsm1upj0oA7DnnLdSuyieGUWYUwaANGQmZCImJEIIMG39VTWzTqVX023bttqIOCchRuj0tm6bS8wkIjwOo4i0rbgCI495RORwA0A3LabnKwBhEtlKMXe4wrIiC5/u7oZx6IncDmEWW1FVs6fn03EWZnN7OS/mau7XTXCzwWEGmjMPh3RlQkFGOEx8Na7UPr88XqJmIg0AByUUkSv6jOmQBdAqNHMHJAEodTVTTNDDJG4pcT+gse61bNvlMo1CSAGMEYfD4e37dxGe81BKffzy6ff/+t/KVsIhcI/CEJb7Dx/u37y5XM5mmlKWlBDg8uVLZ+moawFlJmQA6s4T4Bbas3HRWcwCNYA6/Z/cayXGiVkBFcwRXJWIsiQPaq21UGI3CDPrcPv37YIqhIvI/fFU3pUXYWAhFnNDooDYtq2WbR4GQD8ec5rRza22FrG0eoRZkAUQkHqDywRISIRCnZ+DfDreTTMCD2nnT7ymAAAgAElEQVTsSQzMcmslX/3rcTfA/8G4dRzTMKZS1JpDACGkIY4Tj+NwPMhhEsksguetXjYap0HIW6uILJKSDAj4OrB9Ly88KR/BWzCCFXfVgGBSi1rtXB0MqoUIlxrXZs0hmUOi1smbQG5h6ogowuARDN3B0jrhnQgRCQmJkdg0vuP1u+H8j91RQFgvWL0Dus0YP1Tf2599cA2LrkEjglvoEagrxE5cgx8u133+o9ipF0kAQltrSIB7Gkz09dW+gzJrFayZNnDrPGvCnIehlqXWap0iQYkTOYSpIzFLXiI9bhQAM6VTGmM6XafjZ3NvW/d/CQ/0CEegEKFxEJnyOI+S0rau/8f//l//5fe/V2+1B9eVYk2z8JjFHZ+XbSj106e/ZMQx8ZwzyaAMjdH/R14D/Y/eAzHjMKJqFA1VGBOOQyQEYmDBPJAQmEX0vDCN1sAdwAOZJCWRDNSGqdXakKBfmkUJIgYBIdfak2sAEM0xJUQMwUBwDqSb8gL9BjfFd5A+flRS4CvetbP7etTxTlG+acSgx6beGI5GuIeKAiCAMPWhiZh31BmoBpnj7t/2mkHRP8ut7/mr0fDHh/8bOb/W2ul77qFN+0CG9J3tRABuYaa1tgWDEb5947vD9O50xwEY4K25e9fpqeq2bWsprak1DbOmqhataWvVw+ZpHMY5DXOP7nIPbebQp9EOMWJ451XhjXLcNxMQ4RjgDq4UlUbHg0QDFTYmMgMMyFNAbn71A0RWXwtpAY9Q8wRy43IBBO6UaUAklpSGcYLArZZtW8rq5zMCkVmYdtcRQORw7wtz7uFAIjnnlJOIIFH/a5eLmCnsKSF9yrXX3ZOZM8t8OEqW/gLzzhpCImQkCgx1QA/3xDyPcxKTJOM4llL7q6eqy3IVln6Z1VoBIg9D7Ko3951w7mAmCNG0bVWxk8CsA50VG1mYoRAOzJyACFAiZUKGiOYe6tC81YaO2SNqtIFEIWjMP334+HU5f758AwdC329BN8Hmd51St07x3daJWLZt43RkoAhopb58+bxdL8W9+waZd19v7Bw1RHDwQOyUOGKSlPqTlhOJKedEiArQAAPAPRKCWQDRL/j/6B2JRndEoIS4R2pJMqBwx7DGjMjMYP0OZGaOgo7uER1q2W3jASCcieZhenO6B+u+ndgMU8oiQhhCMM/D/f18f3egHMuyrG19vm7VmvRrJpiAezQCMhB2GV1PaCaSHBIYzMQExCT4atv8OsbsNntx87QE90CA45ymaTBDMw/TaaTDQcZMItAA1hXWrarqw8OUUwqttfp1NcDr6a6xCPKrA/VejByz0gxoJIzibiacPeDy/PLl+WutG3gAysdffxwGFnu2enU3dzaKDrVrF34jUd+L3gon98NF0McHZkYi1V6AdoplJzN/b1Z2lCwCogewvy63d58Rd9wzSOFme96nnXDD6FyFHWD3ANz9xHtuQAQBCCETIAQjjcPATKatRBDxHga0z2IA4K1tdduEAl37Ttk90uCCAes3364aEDRSOu4YBACRiAySRkkDAGyfn67Dp1o2vpYcMDIXK2Fd20sAjAGu5qa1llKKuYfHz3/5Gb98BoKIaK3VWgnxzenE4Sw5JzHTL0/f3j/cvX14OM7HcUiQJVICpr/3QH+zdCDClDBndIMuFXbG0wDCmAYaJhbG1kzdUgOrYOq1tlYbCyP18ZyYmWW399w0agtOmBMQhgOkgRKQGqhBzwsj/Ovd8+vZuk1M+Bo68FqfXle9sccjIzOGR9OenO4RnggZY6tm5gCuPWJJG9zuFkTk0DeniQhbwGZuAY5oBObfRx/8dxfY/+a//PjX/l27WY+2gAgz67apGEiI8OrADxEB7q5u4HZZ/HJZlmW7O0xDSsKJQs3dMJKQ59RTSNy8lraV1pp5ADMPaRjGsceXdBMN2H2U9qK094rhEGF7bHVEd9AG8whGNMfl6u2ChQgP4RLCToTeZRfoIVBTDBjgFopuAoBmjhi3/B+weE06ASRikDwQEXNK3dpR1dysx20D7JbIPdbqdLobhiFJ/yW9avfKiAje4dV4bYZReL959bIOiPNhPt2d8jjUVsu2EfE4DBDg7qHhvY0AgIh5mlIet1oB4jAfCNFd+/NmagggKSERdVchkjCopQ15h3iP0/wfPv6amPsQ3BNOiAgg1N0BsYFfW1KXIY134zSmh4e7OY1F35EEoKnarJs1SswW4Yzz3SgIdzn/4z/8w/H8PD0NQcEIGEHM8zBCj8CDfvPb73a0ZzGgR1yvC6UMUlkAIWqt67Lmw9FVtVZTZZEcfUGyt/idvt5jW+4e7lISIsQwvW61qrt7oPq+jTWAcCAM7g4+GNH10gThuzcEQrigY09cIAhEcEaR26vEsUsp+weomZuh7xlqfZeAgIn5OM5x9PN6bR38zmmap/v7Y3tffvWr9+8+PozzCKieBx1t3ba7N/fHu6OkBLB3YcCBvRv63uYEIXcmFQELZUbpGtgfoBv8q+MdAWqg6kloytmBa/VamwM8X+35YvNI48gQ6EpDysd5HDJvGrX4cvXTCS6XCxANw7gHYH2vFYwyMJGkDIhZ0jTNzy+X5cv1+apaDQCQbF5bHtA83N1MzRMFEbCaqxpEsDD2XTpCD8jtJxwRiPj2RjcrhLht08EDCG/JOzuG7h5OInvz00fNnoscu4nbLXNrP4mvVMw+lN7cgfqMs38gAzCCCEiXuRHmlPMwIuyuKD3vthuJQLhbaeXiFjDOvZzWupZSZL1QEaqPqBsDAmXQC+gJkBGFgjA0CR/GhADf/vxpdizalm0VgGkcVNuu+t0vibicL59+/gzMy9OzIMhhGBKTsCQR4f6E5pQe7o45iaTsyE6QBnn7cPfudH8YckqJWFAE/94D/e0+PACBhCFLmHm10BVTwsREiYgJhThAMgwe2pOh1loSMjOKEItWNTNERCL0aGqAMA6UByAOAkYCt32FyoIesZUNfN/WejgC5JSJCMh3W9zX6Wx3Qtzpiv3wWUSn/OlW1mV5WWoHBdz1MPDA8HjeSg0Ac/dEcHl53FcGzI5U1Ewtp4wszX1rFhFIHNz/RcevCf2XBAF83U69hoj/sB3+gRO0Z7m/tmv+ugvuVu17QkivL9jtxTyupS3ly9N1eDge5jyQu7uFEDELcZLkHuHg5qWWZg2RsmQRUbP1unqQWZStICDtbs77t+V93qZQ3x2hHbqy3dycSEzBF48zVuEXjukAjhQOwNGFJBGwMDQMdK+uGIRA5q5qSNinefOgHxZ2gNi9eSSlPAymqk3NNDp3MkJSgggiPMyHPKRhGJiZqZfrm4OUd2vaXuKxS8GY9s8cEYBBhOM4BsaHDx/m02G5Xp6enhDgeDhiYGtNmwHAOA7CneucqgVer7WWnBPCjAhqamYIKCJJEjMnYmFhFiLS1qznbgN8fPv+P//H/4REbq7WIKCzTaIz3wHCcLuW5emFwX/163fp/nQ4HDPKaT79pv7addvWy/Xkbryuq0LMd6e37x5cG5p+/Pju3bu3P60/dVIyRBDx3fHufG5dZ+M7LQm7kRwDBII1Lcs1JQkAySMiTqfTcl1yTmB6Pb9czxcPACTmzhImJGDmlJIw3t0dh3GQJK1sl5fztbblujZVs36WiQFvQmhLFIkZkc3DQAnQfU+vMzONCIzE0J3o0E2QDEkIiUgQA3umBxIzowmQewASOTATIQNEB1iP86G6RqsgDIT3d6f4D795ON19+Pjm/u0JGcJhng9pGKZpykOepsyJgfoy0pmoYzSEjP3C7Bmfgf3g5DQw8i/P97/DXQ4A8yjVzWEg4AjH0IDztWpr5vD+YRwSZ8Zx4HkEDtDS1kvRBvPhdPfw9tZbBO0Q9I2P446AzIlkQKLT3b2k9OXxvGy1Wex6EIdvj4+S2FTDXVtrOSMld9fWzJSo86CBdk0mvXZ8iIjISLRnLuP3UfO29onud+o70oQ3NRd0fMq9ZxTG3v/Ga+Xz7+YBsVeY8G6ReItOvLF7OlgmAllQuJOnNdzHcRIhrW1bl7ZdiBADQktYcV28XjmfmI7m5N2KrBXTWlrLUBA9IYJvYdfQlwBGGgCSOw7oc0JAqNaqWXVzwulweBOahmRqvtu7MRARwcvzs0iaUzr8+uM0yWHuiYI559R/j0MeBhEmYiGRbmM9pJQ6DwsQgn7Mrf57D/S399i2qC3Mo18YrrAVl4XGAdSgtJBwZsyjALi6A4DWVhdnZuSEIq3ottSmToi1ujkcZz7NPKQgCgSzCPPY5QkA2trPf/oTQGe0eW0tPN6+fZtz2s9Nv+ERC0tA6I46I2FfxYeaE4Jul+evn758/nxdWz+HGDFnzIJPi9aqAIhomfDrpz+/4v1V7boW0xYiAyW36JQhFmBmRAzdN0F71vBrMewMgc5X6u9H/FtC9C+HyN23MCIIKKjryF5ZkrGHFxMxJiDqEuXHr495SFk4pzSkRMxqtpZSWzN3D1+26/l6NTUigkBTs4iHh/V0ulvXhQECuwwEgcjdLayri16Ru73SOZi6cWiFqURq3sLPG6YDNgC0cAvfJzo0Ah8gGilBQouQzk8k3EN6bjyDW0hV99IhYcAdz7pBZb0H6qWWiYQRCIVlb31vW/lepl/tW0RSStwn1m7500GLPIxv3r7xb8EiTJiTHA8zIeaUwIOJcORhGOZp6subpvr4fL6uS2fMHuZpGHLRqrW6hwiPeRxyYiRiFhYR6R12f+He3L/9n//pf4lw7Mu9zhF1797iAGBIavD1y+dyvfzm17+a7+8CgAzfHMDcynZ5OX/91bu5Nv/58+cW/vHjx199fH95ftJaDuP8Zpx/FRzhgd5JM/M4v7w8d8GSRWAAYYd9g3Y2a5C3ui5IbOqAnMccCDlJKUutVVsZxgEjRJiZRUSERTilnMYR3Gpt1/Py9O3b87enUgoGdIyybRqIWcQjzBQRjQgBBknh4GBOaO6mbmZqpk1VTaghgHnD8DkNwoIjMvdAzAQAROThOTHJ0H28BJCYmLkfD2IehuHkh1iAzARiSOn+cPR/8JTJ0dQaOHLmmej+/s4t9mTkiIAwgwREyIiMQK9sFQIiJqY0pCEJ/9WG90eyTvygfHCPtehSjKiFhTaPBmVrD8cxp/T2bjhmDjdz1wJLK63Wy7Vynn/6p9+8//jRfZc8vdKVe5fQWi1b0eamPs1TEnp5fn56/Fq2lZC6ZAvRay219r0udnSmkyDNGkCkJLTXoh82V4jdTLy3qt5dmfauZ0dX+4wRBii7/WZAdCfR3lGpuZsBdul8R18jbk6wvQp+J2DvSKYDhPXNKFK/hgIACVKCnFCEwsG1LOfHu/v7nA7RSlu+leefu2MD2kq6QFQOZ0kR/Zt3Zkl5QFD2BmSd/oAYDBa+oRsAZpQMrIAlVQQ4/fTuzT/+ulqbaj21+lAeWqsddgfkriz1sCxpGuZ5Gqcpj5OMo6SUkiTJqa+kRfb9nfeK2dMObvTSPpSaufnfe6C/2cey2FYtAsxADTSgWXw923SQaUQJjEBOkhIBamlNa3hz3Tykg011vdhaLRJiwHU1RD7OPA8gEogQBv6j6w5ArfVf/uVf5vv34X49P5V1QcQ///H3LMnCoRu4ITHxkHMzUw9X5R6FszuIAgNoWcu2vV58CMaECmwNXRVMgQgBGYmQPbzzPEtp1+vaagkkCDK1vqvR5qDaAaodrLlhLf3eTQxpyF1TE+Gh4dZed8K7IjTie4QpdtaKvVKMOvgFr3h6127F66ILxjQrcG3lfFnd3Eyt1V3/tZsfhpNr6zsVu+V0wDhnt6Za3JUI1LWoCjNHqKuF70b0N0bVzm9H2jX8ARQxeKPm31S2DnUEqLm59xEtJ4gH3hIEh+QuDWJiYMSuC40fw3w626KjWkCIyEw/0tvdI0JvBMjeaAUEWGh85030jphTlpREEr/CVWbhHogknOZ5vtP7UisAtNoI8c3DQ5ZsqrUWs8h5nA+HLAmZxjzW2syhtYYRb9+9TVmuy3W5Ljpo72qmnIm6TwIiUu9R958F0U1b3dx8nwJ7c+QeN6kjsJDk4zyLa7h62YpBQiRw9wDgw+kdcj5/fiwKwLiuy59+/4fz45ff/vSTq9e1Yfe6Av+OSHTk4lUZgPsNlQJuSUy0riXPx2HMpZmpztMwTeM4DsyEtHc1N1gZzUybutr1+Xo+n5+fHi/P51YqdAM6RkCMFlYiuv4Y+iYDghybQWoW0sIUQnuj3IGaJUxdQ/vdCzEgY2YIJRLrPwAickIzT0mQhYLQA8Ix+MdJghDneXaAtWzNNABBCLGvM72HgWBg3xuxkMXr5iJ2ShgJBeLO2UUAYOAkQ5YsLIj031V+/vLbYMaivq6NArRGq3AY8z98mN/dDad5HFISYsIgdgDYtnrV5f44Hd7cPTycdp8//AVa3t9qqdfrIpIQ8UiH5bp+/fr15eW5tdrJTAjAnHZ7cA/38Iht20L0pncTgPCwTjHsjQdAX7IJE3Zxxp7guut1w0374paIHLu3026UABGMtG+rdpv7fS/kdpNSRCD8IDO5vU87HK+dBtCFi/slh5ASJUECBGFrev70+3EYvL3V5dvy6Z9t/fz/svcuP7dt2X3QeM25Hnt/33fOuefeW4/rxFKsKBAIERCIRIMOCCEkXC0rEQkiCClSiDByBySEokh0QgdLkfgbEIpopEMaNEBykLCcBjEKLnDZqbLLde95fc+991przjEGjTHX3vv7zrnlaztCutbd1aiq873WXnvNOcf4jd8DUYATR/QOOlByILVS6mxWWdLAwgl5esAnH5gjYti5o4A51R1PALD95OLysys1v1IDNVddP1ACYkCO5ZwkZcldlySxCHAA6BFPADFPRKIGS4cL7VHFLyJMrOql1qr6TQ30dX29uq+7xdCREcFBFdRhLvB7b2uW9GlHkpmZADB3KXde5rLfmR6A2R10mr0U90zSIQBk4ZQpCcTebaE8h+Y/QQCEkHP+2T/9c8PlJ7vb26Hjad/N02E+7K1MpdRYnESESKXPn37yctrtb+/vd9PkDrrqJ4P3uHrch0BTFPRQFAC1OgCaARDMS52Wklvb56a2HKbd/gEQEgus1FrJuRvHrpkTAmEkDzAA1FKXUsbNOF5siclUtdTd3f2rH/9YawWE4eJCRHYPD3VZnkJB1iKPDT08xyiW1FPKd+Mp5JQJKXGutZZaCoJXUq3NOt6D59SUGaHx9+acREly8EUcQN1NVdbOLyjnakFkdGs8bZC4LQQVobh7rbrAtEDODTwnRiZMJICAHclojtb3xEhnvkitEGRmoqDeYviyROkDZ6qJkwGdRS0UZ3yAKAhHwiY4AUrOWSSO8GWpgRECgAaXFiml3OV+6MrFxRW4ESKGTI6Yc1wLd13XdZ2I9P2oWgHgYruNHvqz734mWXYPu7vbm91+3yx+CQkw6D4Y54nIOI5d1xGhO1gNQk1A4P6EGWYOUEtKnC/GzIBetagiMvqJve/zs4v0xRfLqy9u3tKbi4FfXI7CITssvtbT4FVN3TSiUjGCbo9GLmvdqQ5abS7V313nrv/2d7/TjUP0p8u87HfTPB1KKbVWq6ZVa6nLspRStNaqWkqJLMx2QhxNA6vqXKzpuIyYKAkC22KHuRJjVZh0sZAhVFV1XoAAStHgEQOCAky2WHXmpn+QzOqgqqWYiEWlAuaKxR4bDDPSth+ZaD9Pc5mjKAzFE7l78/NrbTkZOsRozpmZQvKARK2cQABIKWfOQnK03v5KBwCRq2lxyLAd8nDVXW76iy7l1GA1IhJCZgSEnLrNOIA7MsG8QC9A8kECYRgWavW7u3J9e3M4TPv9YS41zLpanxSAOAWh3oPvL8zHiVcQaHC1SwwmXpJ0ZvxorctQO1H10Nb/C26ADI0g4661EFHjup2Ymm4r2+GEcLfVuz42pEcOtYOHomOV3AMSAoGDElAWXA5v3/z2/jZnwYJ1RwjgVZdiiCxRnTDkTS3VygKA3XDR5QQPdZ7Weg/P6BKPyiJqfQtCJnAGyimOtlN/huRETM16hQhyj10vOQmhhw4RHM3Cw6ioArO0BB9CMDzywQGAmDLl7pusjK/vi7p0ORACqtp+X3dLLergfpjh9o62GXNCESREEt5cZnfYVTvsFRUAsJgbI2HLkul7EkEkdzCthuruQIzIiOalurvXWt7++MfwxRubD1YX1aqlEhgjOJm5t6QwNARYpvtlXogt92TmYZEYdFmik8hiFQwjIDggpuAFhLYfKdHq4+VLKcuylKWWuZalqJqqssizTz5++a1v9UMfAoXgFxKSmZVS5mUZ+j53OYb7uhSt6ogaWAGLpASIuvZ6xybzaE9P2IZr0aeu9VE707zBQ+RgwbCV5pDdEXIlNlczVyV3NDDnk1M9rFuCOwZEEE3bKq1DbB5MQOhO5B4WIL7GA4EzaOdFwKqXqqyYkIhAiCMwUhibeyshIIoEKxaDK6TmCEjMxFH8NEKzu7UAx7M8JncH05idHentEMm3a5dJRMLCKdo7UtOgHjMRAgb5xNwb2Sh3w1DNvWoJVCCJZEnx5ohJWIAig9rMjJjHoUdwEc5ZiPBiM3SZL+cLrRZunYRYS6mqgLjWQJvtdptSCpgSnBoj9PRBg5oBRGgwkDBytjLVZSJHR3ESRAJX0AqlDom2ffeOKKX0rW990meflwmFmNMRJwSPjCQjQhEmAiau1SKI++wB8+pQa9097F5//toBx+12medlmqb9YZ6mUoppbdS0BgxYoDfm7qZrgHrzphCWQHC1AHIjxYBTY/UjYwQsOHpRa9F4SAYEzCSOWKwAOBJpcaiVEChL5Bu4G1g1AHevpQrniDrQpdrjvEAEYKIhd0SUmJcyFV1MVyU2IYafGYKqggMSMnIYAiFyA3IDFyGWJImzIBMEgeMp1a/lpJ4KFQdEJuyFc99fXXSXYzd2eey6LuVOJGr9RrFCJGICRHJmDqYNaIUygfTGFHTroyYrwkHdbZqWWnSutdQawYsAEOrV8OhjYiaKhzdKED6BzoG2EJx0pwgAtdYQZsTnHAhlc8Vs6HEIHC3IOg62Ghva8YnyNfyvHRPNVLP50NpKLQ74CZEArJYCCMSoFd3DAaECOETMSGCJWohFoNp8ZwVVQBgMVw0egCmAO7pZrSh5GC+7fsz9gHo43B4YyRq7G8B9taIDRj8Kh6OQTgjJARwJA/Ffd7A1h3L1MnJVWGY1XUpKXc4pi4gQohkTlaW2d3tEhQGBgIkgp8ScACjo6t/UQF/X13e/fTWMmYnmpb5+u5s/3z3clVFwECTzaV/37G6eO5JEknDcsC30UOyweK3uBCzABqSWCJIwCzZpgpmZIXAYjyLFKgCt9e72tQOA1fWkRkA3cJSYJVkYs6vq3b1uQJ1gAgRyPtuyjhl/JygC0VfSPzQ4BxGJhMJPOtaa5Ny7p5zVvFZV8CSy3V5cXF0hwOGwX+alGYM0s3atpZZpJsKwz3Czw+HAKSFz4zUDpX5AEQfvNiNJAkRzV1V3A0dghADvm8PdGX0QjjyZM5ZRmPk6uwAQmpGZIRI4KsZREh4AYQNCK8oO5qAW7z4ysaMxQgowAcANwUBrOwBb59ZjGXFSL+gDIRIQt8+rjU+ojV0cEDB8j1wdQE3d2tDQvBns26oFAm3szDUrKdCs9Y3joxkEYBQ6koSJW2NqwVjHQIPc3FxNNSJ8k0jf9wCQJFWr7iCEIonPesSo2yy8sImYJeeUU4Y41QGYZZA0DJu1cEQCqFW1sRmIuYFJzNxCJyL12g1A1xgmUFWggL7MI6P78JDQc98bigI7EDpYXUArMwmn7TiwyGa7FVarS1kWFyMkJAQHOjNaIYKURERUF7PTqRbUIPTQP9bd/Z1aSdIFZ7bWaqoejsCrrsBWYlabr5xlU4KjsFxdbVOSSL8lFCIGc4IgF4fqClSNkRMkKNXV4+30eXDCGXBGNgeKmCqqREH9YlStS7XqyALuCqWiM7sIW1E/q4GOnx8z90TCnITnhUutzSCBFFCPDXksdmKKdAhCIiBCEhThlEQ4CSGjn6LBzqGZNv05ZbtHl4W5y93QpZSGTsa+63PuUycBVgBEbkxYlxNSRC4i4CmusMzgDtgD8YkN5AAApZT9YaqlmHqzTmuLef2dRMISgnNVtPYgY5MDhhiDkKChn7HEmjLUvGqoHU82Pytvr31DeIYgAgEjnnSXa2La4yoRsVUCHm1qiPkaSUbR3MKUDFuoYJucGQBUC9CroaDE8VCHchbdKUzXjuBWAE9YS7cZh+1lP2zIdbp5p/ODuemxh2ye0tF0NILm0TpUi9a5tuleotbHN4/HqNCaOwBgzNZV1YIe2nWQJCGyCJIkt7ZxaQsGMkI4DsdVrZRSQ3r8TQ30dXx9+9PLzcWQREop45iqwVIfNmTPN7TpgcjnWdUszdx1yAm1mCIWxAP4bJAFkJGxsVgRA7BtnA/To2E6GmBRVEMAqzq1GiMm+kDNGqgN7ldLXNN50TE5IHlDOI+oZuOoPionmhVIkwyvKnE/5iCyyLPnzwOgYOG6lIfdHrMM49iPo7CUZSlzmQ9TSKP9SPUAUFWzlRaNNGy2n36WAxthSUirZb3b9vJq2GyCBak1cuVJLVAafKxDabtvW/xHy5RWKzQ0ak0rNERrNAgOkgggnazQgpZk8c8IcPTixuOAvvF4yXH1rI6wd8SO9JIKOmllBke35rVkgGGM74RRtZwCdM/MaI8XDe4YKdvBp4Q2ult9hPxcf9zka62dBCCKESRBs5oMW8nGdDCrWvXIH0JEEenCI6DrYnPnNQhifSw8BDNra+vM4uBdrmaek8S7iEInMsiOgslj+7fSLwgRzVR1dsdSK0ZAnbtGqpGqgeckbjYXPczLMu8H9ucIjjzX4CRgFCVmbuBXl1sWsoilNmzlExmE42SETiF608aDmsWcyUMFvjrRSesb3LTOu5nRtAQAACAASURBVN0M+6M76NpkNLSwZQpAIxk9jgh2Yb642Lz46DLnRCiJe1nlcYIMzCLChEVnUug4S4KlgkFJLH3uNv2mkKnIXOtskWei6mpehSVzcvS9HrwuoOHKqeoKrJhZXPC9gUJsBhw+gESJeAnExE2hGtSYiDVgKFjVMSjHlJCZmUmiZKGmAns/tQLMIXh6R7knIhBTP+RxMw5DJyQ5c5dzlk4ki0gKPQIiEfFxbBU/iOgWNRCoV68zErsgEPmZonRe6mEuZoFgEQJGDUfhCBqAG5GDmxpEmgRSi2lu2hGiMDojRMQ1mrBtJrExBBFa1cwa8dFMV0GTAYCpRxMVUgR7ohuDhkuti3W1/CGOP+gWTRS4GxF68zNsbSod48TczDAuLYxZYztyR7P2GCPDKcAWnHSJm+Fuy+F+un9blkMjH2NQPdssek0caEPiOH/muRwOMwGISOLMkbd0TGOKe3m0TmhaVKg1IGpbWDm8MSQRYUNPA8V2p/iepZgXraa1jZK/qYG+lq//85/8djf0IuKm+/3h1ZuH16/u3qneDzh0IOSuUBUAMCdmQXWfZzscbJpdDfqMXY/CQADMmHpOiUMT4FW1ujZCDAGgOv7W776ppb599Xo9nVdKxYqzn1bBSni4IwxiAQDSkRgKp5UGzbrL1z3uOF9puR73tzds/Ku/+qtutkxTLQUAzHT3sLt+987c835/X8rw+eeuuixLWRaOSX9jJK7NIbULPCYuBdTeZj/ruPxuXl7f3v3whz+cDoff/Z0fhjdHY0ThaQtGPzrSw3rGN6LOCghpswVa7TaCQRDdyEqvbl3aPu/v7/d3t3cOh9/4v38cco7oZWNVr772CIBqXtWquYU7qwMiudI8+Vzq21sghiD8OBgCSGZf5/BR0PDKy1HQt28eHu7th7/9g9PW3HA4PPaWtLqJvC+eC+YHxA81gfSqrW0FTEurNqsrNQpubm67rv+1X/u12PfVTqlwT8/RleuwspFwvdUeRLc1rxcfV6jrxnr2j69evS47/pX/49diuyQkJlproFYIpcRufjiU3byY1U78xeUFIBa1yG+NO7KoMVKXkiR2s1KUCYYuSWp1WNj4GeLrtzfXd4ff+uHvCJO1lqLdtCCaB0mu1JBtIjHjWi01r/Mjlt9C0P2c07q+QUfAnNNUpsP8sN8f9PPr17/+T4mJmbpkBAxhrAw2LXsr0KfOTWtdrGoC6kRy7iohOxTXWc0B1YqBFVNB6jGB4VSWopNaGDaZuQKk1HUd8fIw/eiHP/5H/+gfnyGEZwwadFe3hsxqhaoedlNtrnreDQQkTRTUGWqP7YfiMHa7/au3737wo9998szkLo1jN4x9JK/nLMwpN+8YZmi68HhqCI6KdF9dhhzA1Kt6Bc4u2ZmPkvHDYfri1euuH2IJHpVryELMuO5vBOSxJ5zS7M+ILeF/uNJ6bO0NKC4o2hV3DXWFaan13ec/Igq7fFqhCydmJDyN7Zt+FC0qHoCcBFa7yBXAJWQM5jt48IEQ2vCrdUiEWJbZVD///NX3kwo1FgMTQePb+TrxjHHbEQhDQML8Ti7fpjwggU4Py8Nrne7cQu3bPlVvDWSbRsaI7+Zur2a/8f3fvL25I0JJKXe5EXqicwtYnNYO8UgtQmpFknvTdTAnScQUpZuqqrtbQ7TCVACCggD45/7Vf+uPa5GA7n+cZW+bzeacqnpaZOcFNhx30pCwErZ29uk0Y1UwPerk/KgIBY/A9mEY/v98j7VWM7u6vPzgV90f7bTu8L4z4plb0fvf/OHXPE/zsoxn7xQ/eP5/9QfxK/zgvCzmMG4uv8ov9K/85376azrsEGy73T65P2cAA5791++XxfbVXg8PD6Z17PJRLHV2WH75L/an1/beVfy0u3KYF2JZn95HG8PZLz3ZeEad2oyDzq7m2Hqe/TS6GxGLJGY+L8bu7++dJPWb8/fnP/Wm+ZffXn/vfX7wl0wPt12WYRjPPzx8vGwCd4DjoUR/VJu4m5sbIkwpP7015zXpsd8Ppq/+gfvvU60b5cg0bTabmKh+6Urxk1mDH6vpp/cXjwkV+IS1+97r3bt3fd/nnP6gl/6HXi/ufnt7l/tBOPnTC//yZ+gPyfRdjxL33cPtuL1gkT/Mr/ipl/Zle4mZ3d/eXlwMIvxlH8CKT3/ZJ4Tv7wVnB52fLaI1d8Th7bu7b3Cgr+Xrr/3V/1CtlFoZKaWERGUJy0FHgCSQEpl7Kb4UQISPP3n53c8+2w75ix/9U9vvIKfoIcKWfr/M+2Wu5mrBiWQmVIdlqUWtVPjBD37rH//6r3/ve9/7o1K5HyM0P/31/e9//+765pf/zn8bpX4MFuJgCod2DTqiBcKibn7UOsYcpE1/mUPVpbVqbTbB7y+tWF1//x/8z7/yD/+3//gv/8Jx/6IjjNJgZfTmXdySd57s1CvUhE8KsfMBf+RdQMvhwf/1V/7hF/f4V//m3/lnUgN9Reevf/D3/ntefvJf/Jf/Vds7TtBx82kUBo7YpjCmjWzex9fS9G2n8+69uuRRbW2//Mv/3fVv/l//0b/zb5hbXYXkqzN/aFSi32s0yOgYXc1aSqO3DLZ252JyB2fJb3C09A7NjYL9D//L//7Rn/i5v/QLv9DsKjUYSzG2s+jxQ301z9P93e3Nu7fu/u7ddZlLY2cBIuJ4MVxebIkaiSGy9OZ5/+Llx//cv/jnP/vsT4Y1JjIJ0d/+23/r/uLP/Gvf+09PF/b4hGpAFji2+p3s+Kj4009ztUM+FY20xnadV5F//+/+zX/7L/7Zv/Qf/JXAQ4VQsJnCxahCrdxev7m5uQancRg3F1dXF8/XZBZ/71nCL3sCQ1nk4Ab+1//6f/LR84u/8K/8yzHSCozLAIhZRFI4aBKTEIvM8/zm7btXr1+FDftqwwPH9bVOlc86OAAR3vR933eIaGoG9j/+vf/pF3/xP//5n//5LysdlmXZHw67/X5/2M/zFGGapZSGgUD4HoXlZN5ut5th7PsuJem6rsuZPoRNfu973/v3f/7f/Yv/+l+I4Ri9J9QPTNTBQz8Q8GqrJPx4eOMKjB81B40jiWv86Trh81LK3/gbv/Rv/nt/5Wf/9L/gT/9QS9BpyasWXhkOYEgQMoFsAAirihMoxlFrNWkxmj2u30ZQomm/+7v/zX/2137pv/65P/PPhzrlvO+0EwqOR2g/WmhCEI4IbTxrQBsRek0/aoYh7QfXSd3127d/65d+8Zd+6Rf+3L/0nWEgMDAlMAd2YnAE1aquAMAsXZKMwNDQO20Z3RFlyYDuaJHxgkSZM4LMSzEtJBjZO264zLx7+MYn+mv7IubmoErIwkyUpAMkUyUAYWLGqgagSL4ZN9/51nf+xGffFcLd29dAmLdd7nJKLETgepjK67v7XfVJ1YojQGZwgL4P0qh/semJqOu6P3oNFCNw/wrHdNgKj/34ZRXAcaeMibpqLaWYGzWXZpYmeuIY9pdaSq2mdmYcf9ZhEiLg0PfM/AgHQgxS83FTtvX0OQ7yH41jHs9iwqfi6QWvNO2YaqQkzNgP26e8oxNUcQyCRD+dTU/vIa0uhqF5/xAkdkLCJGXxtN1u1+tsLACzEG4QAApjYpBGvuT3ei6HIFz7mdT+jJ7RvBbOrjPnnIQ2fQ4luTX/2mArwMk0CluFczQ2O6PvgNrJOhIhStLjT9pxbNlYluDCnFIax03MJ1RtrYHCNMrAo8AyIi5Lvbwsl5eXz5+/+OLzV/uHvakFZ78fxm7owyPKzICAkaqVrus242Z7sZU15klEUkqSUj9u/GmH6vgo3OG8BqKfUgOd/e/2G96rgYBZur67uLxoNRBG8OuKcIC7mWotVbVYyl3f5XEcmHIME/BL6omz874lTq3DFTNwEU4pdX1//AWUkDhexLEYiZkFGQmp77ucc0xyj0HFxzf3wRoodrnwwXNTcyCiYRguPwQST9P05vr6J5//5O7+fp7nZZ5rKVVrZEudZ7NTKA4cN9vt8+fPN+OYRHKXu5w347DZjF3Xs8jxnGTmvu82m7HVQE+1+ggApcx3dzf7/W5ZJlXL/fCd73w2breM5LHkT7Pfc+ApUrtO4nZfayAi4pxz10MTk61aqZXCiYgSQYdA2kLT3AgYgOpKwGz6qGMN1NKgkdkBzj5ciOEUIvZ9N2y2jb98Bqp4TGpXSratpQyAMyAjZAJ8rway1d9xzdD2R9Ck+zwfEPHF1fDJy+3Yo1fQGd2olKKIyMwDrZxGTKjJnRqtU4jTUnX/MNXZmfOwGYZtJoIyP1g1QHGXlFOtyzQfiCFnYcaZ/Rs+0Nf4FdmTAXBEpt5KwAjvMncNrTiIkIhw4jx0fd9tn10tjON2GPoswkJuppyNhk3p8s1ud3d9V6c5HlxGJARGE/pn46PQCXWJq8JuKV8FDPIQaq8bhZ8RqnFt9AHAkandDXJ3YhZhYj7PaXKjEJEoNGO2YwoNrXYeq3L0UU0DEa91Fll4OqLWPehJGfTkLeCTSgQjGJ6OIxZC/H2xH3Q3XeqygFvqeoAUlj5np6Ath7t5OhiidGPXb6gppBu28sFfjGBBuVA1cwhtC3gEm/hKVYyyxNbSokFxweTx8zPaV9lri3QK28pz1Q6stE0IlbIHHx6Owl48ErePvpDRoBKzOJuCVmv05FbAHMNOwpjgEYBxZHVZBJ44AnlEgTaqJZKDRUylmXVZaLv59FufPp/nh7uHw+7g6yW1iQkhIwfHK+pgbIRYglA1rQSFdlad5m2njxnfg+v9hAzZ+5OF03OzwjOPaqAzxJ8aGbzpnp7iNwgRgeGoQMHAhUdOme+PpLXWWphTitTAR9/aFsPjQCoAEqL2iQkzr4PC0H0DtBv46KRcAxyQw+fm8cgy1D3mhOQEzU7jw1ertw/3n799dTfvd9N+2h8iMkXtlJp1/NWE4F7dAJm6vkMAYZ4OE6Df9d3ldru5uBiHYeg6OZ8K4VEScCoLw4xjt9vd3Lybpp2Dz/M8TwunLJKuljmJiKSckrAcKd5xipt7KXNZ5n7ohFPrRc5aqVVyi8ePFJvUHR2AwdgWAlx8jU1FN0BXZyNACiW9uxsCNAMtJI5EeDz2Zms1irVWAEBX9Bpo79OHFkP0EDuLnWpfPDrqO6xe8e5u4a7QWOH4KNj+XJcBkLqOkFQVKrgKmlgpLspCiZGYzNVB2S3ydJGIOY/DtptnJ9vXudZaZO63guQElcgUzECBzGBxWNAJzB3BVnLmNzXQ1/PtMRFHjlUbejc6HIYtG0YYAqkTYRIkARDiPtM4Tg/3yTE5MTEIEkiXaRwuYOjw1Rfzbg/LDIZMDEymatX/0CXQ+XnEiM/GtO3TfrGpVHX/KtwaDT3CWj889gjB05AYEYEkScjTV2LlqURwciby8JAIWmDrQcNsntZj18/nSX7GEzmdqS32/hG6c+x98CzTufnUH0ufY0zHcQ9tOZof5Ir4o1oF3co03b9Z5odx+5y7y2ivj1INszod7rUUSl2rNPD4tz7MMAnuy1F8qwbAAStiuM+YuxkiOp3/cBj9nrYzOAd/WtgQHgNJ/L0sp+ZrE/ERqwkn+Xp7mkg3HuyWBuUYUAQREBqvvpOqaq7N7+/Rm8XzugOf0jLWA8YxjA8Au5xFZOhyn2hZpovt6Jvu8nJ7c31b6xJ9d0A7waRXDQGcuTkTB18Vj+Z4x5PqfS5VO9X8NF/AdbyH5w/YB9cG4lnxgR96VKKmp8YofmTGhW5ui+tidfZa0NKKB3yYjrVa6umyLDljyslPJN/2/dTADOS2iDBMp+T4Yo44W1MttagqIUqSeZ7PJaK0CiDjk1ezY4bo+SpbQVn/spbjME13D/dzLePFdn84hD03CpNhCMv9bFr63nNpCmuGmlY3m5dlHseyaS5TZ6v8EcNqv9vd39/d398dDg/Lsmy3AyIfzKep2H7+nfrDN69f5ZS6vt9stuO4STkjIrOENek8zzc3Nw+7u5cfvfjoo4+73D+ZpGOrluIuQSPNN16ng5cEU8fJDKs2frVDMvVWqfhajBwN8kPtSiGDW4NAVrRZm3eUNY+MI+vUz7lxsP5eO+pkjpPp8/GtN1PsM/nL0cfo+L3rBosCs03TftYJsOaL8Vk/jkaLel2WikSSOTDcGLkpgEG1+cDVE+euo2KK7IbTAnOlPSIBZgD06oZKHSNBuIuYg/k3WRlf21cvzImJUFWXUkv1cEwjJhGSxIyEamDQdbwd0mbIKbEjKfPDourLYbG+l3FIucv95uLq429Vqxlfi2k1U0ORhCKVirnDH5w4ebZPtjW8HfqXV5tNR3B/YML6FWrwEAKj+4kHR00q8n7rigBnRxHCmb9vrDMi4uZy5mZGbpGVg0d51wmZP3mK2Xt/5cmfjgVMJ95I07i2AFH3U/ghoq9KqJPYCb6EpI1nZ1tQkKyUw7v76x+X6Xb74rOct8Z85MW4ultNWVI/ch7W+d1PhZgc1KyaHW1BDFENhSn4SlXXqQ03RwQ64xEjHatAVG8jkrjwBARkcL7vrpWkgdd1V+ZQ0a9QXOBwbq3SPd7Xo+C3yduohbCaoJmrgVYLaYwfzezO5LS4GveqO5mrn2H7GBU2j2PfdZ0Q6eVmng9g6sjPnl29eX09TUuw5HJOyORWwytSa43RaLPEQwqn7eCf4SqZhNVlb62KEMBWsIc87nArBJp1+vHTeaQI93O06Bzr8vMKJrT32KwNzptxteVQpnu9v6H5gYq5sJbZtLDQCjahO6irmoYnNQDUUpZl7vtBshDKagR5XAiIAMLSdR0xMwlFc94goNaOAMKstWp1t8Scc5rmGZpAZy3ynzj7OTyhTiMCEwH6+0WMr7Pp+4f7h8Mh9103DG9evTbwcAsOVZpXZ+KoXNtsxqKUaCJEc6MmZrRSipmVZSmlIOLV1VWotwjj75uZq9b9/vDqiy+++OLzw2HXdWm73XTdsNtNDw/zbndw08N+R4h937Nw7rphs+mHMUlKKQUYPR2md+/eHebdND10XZZnKYVZ6KkGarWPY0T3aAO0ANENfepo6rkuJvElBVFjgHAJcQALq47juoggX/CGAR+VNOszECS4YPuFCB/f8wQ7dj0r8ynKeG+JFW3q2BalPka03ewJQtm0bBWnBWaDOhXzZU5dtx3GJLKf5sNhRkijbAGUhUHECCuAWn04LJ3JkIdORKxiNpBSfLfwApAQExpU84pEHTmpVYQC6m74jT/Q1/bVCRIBMyqQVVrc0JxYhEUSSiIhzobc95shX15tn22GTKTqSJlyfyi2mw68875Pz19cbV5ebZ99cvvmNS6QnY1lVkPk6JqCHPvlHNwvQ3Pa2hFCZsoIn758/vKjS7Tl9lCOTqZf9vMR0HFsEGhNh3YDAF2F64+oLscpetAA6bjC4WQlG9uruzO3rTD+RG3yyUfnqD1apOt2YU+whEfWbUei9HHKdi7fdgeL0Cg/c1f8SgWlOhACuZZ5926Z7nPuuquMOBQ3YMipSyJQD0DAIszJjzY0AF8udXEz12pCBITMUQ16TA7c1MnVnIgEMLAWoDbcQwRez3VzbJweaycjgUOtiP6EIQ4tEsRijGfQ/DHdEdwC7UdpRZE3X//WO1q4L0NYjQAxCEgkkmo1NXMFVTtCW/6B27vaMqCdw3hCOPbdMPTCgu6lpIf7+3mZLy42w6bHGwy7JUSb530tCwWkoiUAHE5MwkDUEkRbDYQfnH4FdItQCUCha7AGQbPcfnTOwCMpVBQ0qzm042NQ7zSNPHL2j4+hu9Zlf79/92a+e+v1kGvNSLRg3V8vmbs8IqETI7KqH6bD7d3du+ubaZmC7kaI42bDWbbjBaM8QnkBASB3eRw34Uyxptwzc4A7aKa1WimLVWPEnFOf8915GjuAmRPZafKHaz7NGQNSRCRJmGY9eaJW857l9uF+rst4sa21LvPs7kQcpkZuzshd7tytNqV+NbB11uMGRkCO4OTmqmaA6KXgfp9Turi4gBO4Z6a2zPNud//69Zsf/c7v3t3dDUP34sWzrhvfvLl5/fr65ubetHRZhiEn4aGTUuvtzfXbd28ldUPfE+FSiqkVrbUsktJ+f393dz1utpISOgVY0yhYqkca0ylG3gy8si8DLzgfkneEQowFXd2VMhqY63HkDrgGia27D54auqePKqEz6CqGPBkKPL3ruMrvDFfPRlw7yKPFtjV5wzHE3p+MVdtSnZYdpKtuHB394eb2+nBdab563nFnydEcDD3lxIxFQd0xEWcCrloqDlUAsKgBArE6uUQfprW4lkqI3CESO5AVXLwuf5xhoD/2s7CUhJCZKWPX2VhUtYokkcQMWajrcs59l1KXKHcdAuzud5a064erjz467KZlmsoy7Usdqko/Su7m/T4jvLy62nf5drdXxmIGyAyAH66B8DE48l6hlvhy010OXZ+kI3zx6bfGzTBP+/QwC+9mqEmYEa35s57OLGzONODuYVGnq3LBCQEh1jU1u/eGg0AzV4xNDc0cYN0ug0foK/80dDCGTtEL1mNZspKdYwhPEX9JzQT1uGO7I1Fb/SuSj+1PNM2DKqyjuKCLxHVGAJO7B+HG1QDxy8kYT7qlsOOuZXp48zvft6KbF9/hfouSWQZGQaRaF6yVzoW0P3WOSeBZMAkaoFmzaaoW+jkwjOjqZghpDqrg6AHL10aT9nBwRIg+3QG8arm/uWHC7cWWwuXjCWWkFcnoBqoRYgGMpm7kKMDCicKl1+J2WShJLArWU2UKQTkB9Frd1XTRWnUlHeFxzuIn36Pw4HcwBEKo1nWp61KXU0qZEecZtBbVgg0xDM4SzNMBqTn1qlb1isiRwtjikppLCkKj6cH5uOcRYLl+iSEMugML8iegDp7NpGJRAD5yqzzBkms90kR2fkQRHd2X/d31j3/0+ke/vTzcDQyXm+Fiu0XG+fqLt3fXCROKUBZJ2dRvrq9/74svHqalipgDIXa5n+rF1YvLoR9bHveKysW1jOP47PkVhC8fHg254sOyUsp8mExVmIAJELvcMVGMuePhMPdaKwbOY8e3T3FPiKjPucsds5gp0XtVvbsD3N3d7g57YKYkZZqWefZqStXdtFRwJ2JhsuC5EbhbbXMf9nB1JLCw6rFmSwjMahrBbae62Xyeput3b29v337+6s28LJvNOA79fj9dX9/f3Nzt95OqJSGWMDsCdxWhnFhnnQ8HdE3CScQI1YzQhWgYh2naT/t9340iCRzjAQs75OidsHVxtublWM+wEd/v95IosxMQOSVi8AzsfOSQtem9weOJ6wmljnoHIkNtlYFESuFJPvZkWK+wbrvMJMw2lQgKPso/wsmyVV9Nt/boAs4rqrmUaZmd2BNBBwYqm+TinHAcslZelqXr+sN8uN/tu6G72G5IVAY3LZC8LjotrrXLMgCMAS2qQdVSreROpO/VYNrVudjivvA3urCv9ysmAtzldLklBBRhYWKiLCQi4YhHAtxLCWsWWlKXh6GLfpozd4mHcUtE88PttHvXZd/22/7AJrBXa6FDSinxV7wmAoqHfcjy3ZeXL682AmalbC9fXD37yKCWunRddzF2mXEcO0F0d/WIcbBabVlqqWraGpSqCgiMK7mnqTCbVzI1boob0Ik1+iU36xytMTNvigYHb6OrM8XEkQBjx+KoZRw4cEoi4gaH6WANISIOOiquQL5FXpO5G62nVvTHAAQMDIRErrY6s37FlmQVOS837z7/J/Nyd/XyZ/vLT00BkiMD/MGDkL1prdddTU0NNP61RtoCKrcj2uCRGMYB9rvDYT7MS+OeAkDHJJldNYssy5xTgszn4EELv2xJznDKV6czgEo1qNAiAMDmWA1MzRSIOa4kgpVKrUyRJo3AoiKiqiUmL5Fy9uQR+MA8kxCtKiTPfYdk85KA+ciXigt2VYjUSo8RAyGgIyIyfFmcJ57Pr85AToNTNqXDh0lgX4KTftD+4Phmlnk/7+7HYQDomgsK6DLt7969vX7zRqfJx7zZDMW9HubbqdxNhSAiuywRCJK7baFeXGQahuIImCX3xqTLtN89bDYXJOG92ZJ1ASAxdTk1nLVNW0CrLssyT5OWEHBwKIqEMefMxKvNxVrpBTfl0Y1sVkYtyQ68aGGkD65yN3t3fVOqdpcjAJYSqgs3rVq11ooAOfO65L09dutk19TqsiAhkzCzxVcZ4kvLsizLsnoM+TRN1zfvrq/flTpPh8UMivv19a3WhUUQfRjEDJip6yR3hAillPhhYUJ0JkzMKfFUCoBLkq7LrsvD/c0rYAB89vwj5nRqydrHvOpAkAEJkDIqer3ZH94+7DeXw2Vm9mUxyJCrS9hFA1jUIdRE+Oe7NZ2p046FO52Bj0fGuwOiP55fAVQCALSc0tglEbmdpjUc0lsqDYADsEEqDgaFoUpUbx/Y9Po0JMwMiVOCjdtiu0NZ1LeXaRg6NTSpD+Vhgdm3XrPNWAbpAHmZJ3TY3+nutkriF1siYlT2cJouaqV455XZRHxDQA5V4ZtZ2Nf47YUVvnBqxvLUcnsZGVfVpDswpa434lLMkPuuu7zabnpJd3s00LoIo5kdDg9eDlqnPtGYEqJNZfFpKQDmrqu/MPw0vGJlM6KjQ5f4Wy8uPn0x9gw6FWbZXn3cd2OpDyp8dTGW8uxu9yBMj0jEgKWU2kk1r1WHPh2nV08REQtmLrp5TJYbkH7UMQUahGeiLW8M6zUR1Vcz3sabjNBEIm60XHMSYklu1UzDKjU2pGEcLy+vaqmHn0xxyLqpRQ8Zrh2EyHjcZtv1AiiAmR4zfNBOge1fuQaKMA4H9zLvdtefo7M7j5cEvGGC+gdhbjk0Mf1SNEb+ZlGMAjioAxFGkFnVUDI7IfkaHAToxew3/p//9/Xr1/MyhfteM51i2m423/3ud7/dZWuBJE2miy0EO4gH7ifWcjvaIsQFwEhg3HRpzVJwtVp0meap1KpWHZR5lcUTgqtFQ9VJvQAAIABJREFU/CkLJ05MKlpVi7U8EiIwAHIwQCBHC9d/NSvzctjtb6dp3Azp009FBJFF8jCMXdcTRUJ3jBVO0yoOfNGRRZiFWjhssyGPcrXFFfiJ2nNekUVmLja00nGNwTziOic2msFjRf1TJ6bVbwam+7v761eJPpWUG1PDVJfZ5onNSFIeNpPDfJiK0874gYVYwiVcvOFSkLUjZIfOTaAkB3PE3U0lWrDOS9ntd8Kyvbjabi8DI6Qj799c3UtZ5nkupbrFmgIFI/TIxuj7PuWkk/pjepOb+UriPWo3idAd9odDqaXv+svtdhVPtVct5fNXr96+ffvu+pq65EL39w83b94thwm0KQNiG6la9/v9siy1VnOLqRJhihpl93A3T/PQ9x999BESNcoQoDmq6jzPMT0y91KWaToUXcLf4bCf3UzYuywshKhmaAbMKELMZLU6tuFTjAgRwazW6qY1bAIQTEuRBLv7m1eAqvby5Sdx61Y/9hXRISQMcRkSAFa4udtf72u3dUawUuviabtQKcY9cCLgo44jSGer1JGOI9fVH6oZ6rfKS/XcfPYxET1qIAUEQhtSdzEkq4plIWIzJUJzV1eLJ3pSLO6qJuC9ADOAGpz8MKxF0kiigYGXxd0kj4mTIBRgcRKMWDewmAeA8zIJa3+5HWfDt2/vf/s3fvLmi+urjy7/7J//U1cf9V0elqmqVnIUEnSsc1FREKZRfSr18E0N9PV9e2EKhAQIBl7U1T1xMxM3cyQTljz0nLr9VA8VpO/6vh+6bjsk4tR3Xa1LrUst8831OwHr3HNiYeySXAx5qZUc1L2C/77a+FhU4ZHVCz3bDp8+HzY9eSkOnpLkrmcR95QTX2w6wisRPMzzkTcUhysTqqiaVeUuMRElETsxGx65zj9uGGMFmztSkBhicmB0nLMFqgORXrFmKMNZws4JFQYw980wjJtxOhz2u4c49RwckbbbZy8//mS/3//kiy/AWxpZy0NWaLLl2FeYqMXEnyqHMw2VuqMjPkre/iDb8whf+bl9N5R593Dze2bV6pxe/kyL9okC7ivUVW5gZhjpY+7HIUb8KJmBVqacmBGg1sUcDtOUctflLrKK1CGllHPGIz3cVGtdynJz/a7LeRyHq8srzkaIEYgdXgPrB7oSW6ixeYe+u9puTaupdkN3cbUhRlwDz7TolCUdlnmeJ7XaJD4rlF+hmLZKhTDWiAtECdVMF4MqrOAnThDu97tOsM9dJ0JuwjmlPue62VwM44ZFSinIbVfx43GArciWAGDpmHaALYQTWwjDUxTHIUY+4bqAR7t/Px9RPNbPv1fZ0mPLPFzprmWZ5/1u2U79eNFyZ8qi88HrnBk9iTPfTMWxknSe+24zAEZkOjqiIlCQswBQCKcHXvYjScpZ57t9ne/vrg/TfNjvhPDw/GX6mT/VeFrRVxSNMHWL7E8HIgq1EDUGdZT9sB3HZVlqVUcQokykzEUV1mzioz4BEc1sMQWAoceWEYEnj6794fCbP/jBF59/joi5z3DNh3ne3d2Xw2ENzyVAUG3sv1rKmsXLxLE/2H63e3i4mw/T3PfjMIybTVRAZA4IqtqApWZAEuo/V4dj2gMTZWEgKIt501o0KSOxMEvw9s2xqFGLDARhVoVSVGtBywDoYNP08HB/c3lx1fUjRNrPup5xfbDMHczQiqgSpY828tEg2fRhqlWtwwev9+aXAhfEyQGdxEhWsnxLqj4+RLaKw86UeLqqF861GafNIyBGQ0+JuiSd8LQsQ0JiBEJgmku1eQ6cHUv1WdGBMcZirRBb4/1aJDNAqOBx1jIvip1w9ph3hA0MO1LKwhkBcWE7yO4G7KZIN863h+ufzJ//7u3DYf74Z172z3KXxEiNgDrKqQOsqIBQABZzVa216Dc10Nd2DNbi4kwVTLGaOtQuycWYmNoBnLJ0/bAYFHfzVUGtBUyHLg19Z+7LPD883N/cXGNdxss+CRF6Itx03X6asVhFZiQh+ekzOUAghE542/NFLy+uxstRmFzRiYN7UdyNiIQQhHDo3C/sxudaDYCjXACClFncVFlVhCECmE65SXC02TpNBR5D5wBghsyM1LK7wv3YPUZR7ZesUWV4bsh2xr0ARNxsty9fvry/u4vGMb455+HFy08+evmpv3kdZMFQQbTiCrzZH7dk+DWXcU20eawAi04T3ex9jM0/XBA5xEC9lXy1zre7m1nrlNBz3zmK8wDuXwVYWpb5/u6m7wciAcSqSy2Lljl+mEiW+TD0g2027jrPk6R8e/tuHLdXzz7quj5YJ9/59reeX11qVQdX9VqX6TDtD7vdw12ty83NDUvK44UQPNzdL9N0ipZtobIQ9lZIOGyGjz9+8ezispa5lpK7NGwGB6/LEvUjsUY8K4LXpXjYIx4tm4RNXUP04khEnPgY0IXrvh/w/Clnk3A/z9ule7bZjpLYNIgjKeV+3FxcXl1cXBz2eyZ9lEADaw4U4pEEjWuexsqxcMQPCdzXgQ+hYRgaNeaLv8e5aEygmNDiOWH6vEg6Zu6hm/uyLIfDYXtZHcm9el10mbzOQubCirgYq2My7IlzP7oBmJGwU4MtGYmRUifoiste5z1iWZRvbbdXLOZgKggAuLu4slLcQdW0Bm+mqBqtavkjDYyJcXWhIKZnV1e7/aHqAdyFedv3LHR9vzNzfOSp0DqEJDL0wziOwvJkCZVabm6uD4dDSslM1b2akXpOHSDG33V0RA2DREKG4+AbATAB0WE/T4dJay2l1FJXaUQgzu4OtdajPQYRCjMALnOtaojAQklIBB1Jq4OjCHcp9TnnRDkJSVqWZSnFqiGScFjAAjOqVVPYjONmuwFMQABu83yY56kfNgBHnKYF5iIigpobaIU6Za+bYfOx4LOR52naQ+lSZt/p/i2RJlWUrrJ4tzHmVoKfQGU4DQebmVnYtzq4olV4ZOTzhMUMRCbMfdfllAggZ/7k5VXA5U40L/PdfdlNc1GzOkOpJNxRAtdqzekklLkAAFYBPEvOkiV5zTCrV6s9C8UZBERIijgjOAIjCXcOMh/K/ZvdxbNeHwA0cR646xeAh1ILuak6GWXAME2KGO06VTMrZAW/qYG+tjVQ+OwRmPtS7bC4AiwKXZdyImSSxClnd69O/bjhCsjJIYqe63HYcs6S8mbcuMO762swBURmQjdE7FIacjctB3APqcujx/9cdhxsOMIstO3k+TZvetluMqOBWcRwqpYy30vfuS1uFUwRdDN2+ylPt0s1c2iSEmEBJFObl4WIW40Q/GdooeqnkuWYH3MyTj7RXuM/ps1Pr20ix6Bpf9/6p50muCrbh6F//vwFE9/e3pXyEFHlVy8++s53Pru8unx3fe1IyIiIpgDaTORXm1czBzSg6HvjoPPVW/mrJ/rg6Y6fWIXr6CDAnFp2DzcFrVw+/ySNH2UZoy1/Ly7t6Wu/v/vxj39wefVR7kYAmg77h7vbabeLv9f3w2GeUs7DOIL7sszDZrPf3W0vL4kZ6bmwCPPzZ1cvLi8sJGZqy1Ludw8P9/1m7Msyz9P+9va631xmkc9/8nt3d7dHqmRAc0TB80Xp0ouPX3786UdJ2GoGN06JCE1d1RHAyIEoCbOgmk+qtWoDB61Z9XNMx1pHC4RoJ4scJFqJ7einjF5CQzaH6e7+UBdhI061OkvKvV8+f/adn/lumZf9w8083cEj66jVgJKkOe0eQ+FxdfUGP5G4WhCChy8RODDYOppwbZiQ4yN/7Xha7Mz66Gn4HZ41AzGNruqlFNMCQFUXP+yX6eB1IVcDAhHpei2mLR1N0SkxjX2nAId5MYfMQkyp61g3y+Hh3d2u3O8A85KHmbJzlhwO0PLw7lUtc7MXr1VVESCJYEs1Dw9JJICjZxcAkPPzZ8/u7x9KKUtZmGgcemK6vd/bKns6gkDuIELbzebZ5dUw9Of2ib4ezM+fPx/GsS3AKLKa9w04YEzVrKWnq2v79CNjBymJyDwveRgJfBj6fjOwCEa+e7D8iWyVcqrWpSylFlN7eNjt94daaickQikJkdzDwRyS8Gbohj4lwXEzAIg7LEtxh5QTixA6EzlQEsyp/+STj8exW4pVK7UsAEG+D8dDs1A8upsTS/jMK9TF6wGhjjn1qQ6wYCpXz7FHuj0s+qBjnkd/cFlm6RaUmsUQ0WDNYneHJ/T7aBkrAIAV0OWcj4Yt8Hp9/hFFeDP023FITAh+sRmuNgN6iV60lLxNeH17/7BfDmTImhNhAvdq4dRkrSEBR7ACAEPXDTlzB8CdcdrXvYgk5EScncnIACfweZmdmT0JI4qAz/P1bn/9ICLf+pnvvPyTzy4+vtrVMvlCZoLOYA6GYuxeSq2lggEUQv2GE/31fXuJGSGJqNlsdXZzFDAo6gZEwpwTCe+nCYfL7XhR1UnyZrsty+EQ7Y7qMF5sNlfLUsGJJVVVgJhxLIg0juOb293DYSaRWvU4P+YTDo1EkAQSc5d4zLzpeOik67ok4HVxM0JiQSOvy8MyCVj1ulRTM+PMIhLSLeGUpeu6jkhUaym1qiJx40QHtrPa5p8lRTw93QnpyDN1c1jTto92M3rsLnFlOeMjfUJTsxMRGDMPQ2+mwzge5hkBkf27n332rW9/u2qdl2LgLNLSllBh9f455m4CorlhKJqO8fWrbP7MMoa+CmzjbvEOyM8kToBuDrA83P4EoV5SzsNzcPX/j703WY4jy9I0z3AHHcwAECR9ivTIobIWVc/Sr54i1YuSqpbOITIifSSIwcx0uvcMvbhqIN0zvbN7GSJhO3eBkw5ATe3qOf//feD4n+Gn13X+6ac/Pnz80PdjFavbKqW6OjfwoYNcg8ttuGHmfR/NCoLVbXt//46HDhGAkSm0H5u7p0S6bWWbkFC0fnz46TIvNzc3f/zuD+fzywHInADUP9dHIA7j+ObNHRAU2QKHnEcOoYqCaUqDmjIhMaBVZbzvu1XqeprMjCm0lLSIQPvEbZBwJAAo6p9OIMBI5uJXXnDDU+MwHtdlKueTHnqKnOKBYySPVH0YD3/9t+PQ5T/80//+47+c9v/X1ipumR9GCgGZABH2ON6rRBtaXulTnWj3kwMANfBK+0cGA9S2IfjEAf50CqZ/vx37RYPMP31F4NDlPufspl7LenkuL4/r6Qm0El9rlQACTuDF1WVjjoE5pkSOc6lSLIIDqmtVwMnpcXM1SsGGPnJ/qNwRh5RC14Xt9LGde1o5KIZwHX/tMbu2wiBoO6xrXM/heDje3d1O81xqKVLnZdHfBtallG+Ox5ubIyGZSpuFtF+hmCHwt7//GwBQNbG2U8GG9rLGkG2f7G6mrqZuti+m1VTVAdZ17fqB0GKgnNMwDK/PQu1xM4Uc2rdmti3L+fRyOZ9Llefn8zQt4MAY3YGJI3MOYV6qiIqICCKgiqqbqFGIfSQgqrWGgCkGIMYYOaTc96ZGHHIMXUo5Dn03tLm1iFTZrgR2VBFwdd1QNtOygdQIqU4WebzJw9CdV3w5LxnSEXA0IecN/azVpJb2K3gFwLr/ms9qewbbrbqt12Yl2eu26jXHzpxD7lPKMTIjE3YxRXZwBwYwYAXOMd4dUlwXNy+BmS2Qq0iVreytsX27LwIO7B4JmbG6cwAXEfUhpQTEipEIAFew0yYbaBGg8+on60Nazufz6bnv49f/9duv/usXC5+ep49VhMwCApMjIBOJVimKxmxEFaH+hZH4Z/uSrULgFDFwBAT3AgQKsFbI1YDQUNTpMi8BYh4OKaeuH8fjYZl8GMbL5YVDJKRlXp6fXgBw24okROIYqGzFwbouxxDm8+Na5eV0bk+5XcTI/Jo1YcIUiYkCYxcgECAgBQDVXSuDwDFGjgBlOz+CmZhVBwzp2CeipUuZQsgph6twsYqW1kTd34r2mS4YwQwZmcNna4cdHL9nZRpryxRMr+izT2cIIvzVFm3ftL/in6/JJ1OvRdQspHy8vXVEQBqH4dtv/6bvj9//8N3zy3O7OzhAJNIdbrvzwarZldULAKCwv9lpn78r7vT9/z/DWG9Q5N9834pWtdcGr/+nf3juxvu3v2cK67qBLgE5duRmIrIURQRvVwTTtSAFVev5+eNyOT389PB9fzDEGEKMKaYUQogh5BSJscrqpqbious8/+FP/9rWPc2b2BRF2JSmAACYcne8vct9HwMgJKRAqUMOJjMESsNQ5gXBQiATVJau64/Hcdu2y1rVzHn/VYYAatbSYc6OgImJPmu7tLT77gliAnVVmaaLXh77GI/Ho/SHEMahT2UrsCwhRGAHBgxEEd3gNdH+urpiDoh8PaPQ5yM82pvA+7yCf5UNwk+k81864V/XXi00RJ9kmv4KYLnSWH75a46II4cMcHl6WJ4ez48Ptp5ZFgTdq3eiVS+qRszBULYCEUy281aq2VKKqTsiJQYfmXgBnIFSlwEBTEGtRWyZCUK/0eBAItWaYGF/I/k1tkLYxqCAnw5AVwVV3/UhBkDcSn3SMxMj/cfFRkJMKeWUW0Zabb+K5nU7X+Z5Xqs0o5xf3bmfhklXJHGrfHkABoBGkVKytoOMxwMhBd5pl7sNFHd3LyG1QXi7h5Rt27bVTMxcxNTAzIt41X2wzAy5C0goqqIcAzsAxzSEaO6IpGrzxVKk42HglDbDVeE0ly5w6kPXpcTUdcdhPFzhogZXBkStBo4EWpaJbXPWglsFvb3nPGRLwyxsUr/+GscO9Ml9qyFwCkiJiq1EnSNay5759XHN/KqO+WRIlW2Wdd5lTG1Tq3T1KxOHkGOIkcHNpAKQA21lCYg5EbjJWtZ5rbWGGN7eH/n+1koV0WIyqvC5/PzwXLbSMlIOvq0LABiYguOVggvgsm0Qulf7IRPEQARBFiwXOP9w/vlff/QqfUYgv3k7HIfYBxQEYtQipk2fmSFydXPgihJAca/KwV/OQH+ury5HV0dtrXEwFRMBsBcppYa+i11OMRnF6OJENIx9iMGtDl2+Pd4ScYw55U5ED2MPIIly3+eYQmDiFLeyJcb743geO32+eDVC6Ds65hhe7xE7Z2dva6MDEYYUwl4ZZgQgDq20BgBSi6tV0WLIGB2IkGIMIaWUIjiKqlqtZRMRACP6pZv9FarvZCYtIQe8V6s+e0res9CfbY5en132/gq2R9PP9gevp5G2MhMzNZum6eX5JeauHw8xZ+Lwxft3b97cnS+n77/77vnjxwAYECNHU99E1R2Q/HrqeVUlXC0QQFd3gQHsmGx0/A12/y83Hn6NRCt80iD++lVLESnt7oxm/ynd253MIxp2XR+YRdZSiqhiSB25ujCHFqJCdBWjEFLYzd2XpXx4+l5Ed6XX9cfPRIfjwd3MlAlTDCHw2/t3fZfKtqacfKtqZmBMrSCGwJyH4eburhtHbuscChwTckgcVZQR88BWN0QLHWOI3HX9nfarip+L1D0YZ437/Ml3Ag3zdAVs6k6acxGZLpfn5+fT+Vy22ayy6t//7d/ycDtZZ4p3OdSyAsi2nsW4v7vP3YgYABU+P1IhEPP+lmgXF+HeW27HIwR63R2DEwDtSFxHMqTGoSLABqRjaMiHPeZsbctn4AzqsMefaA/e4yflxmcQX92W6fGH6ek7lWLr6lIDGLeunwGCZQYKVNQZvEdxkkTUESIUIb/tCVsEHjEE4IA6duvaaTWtKojElbGQiVpZqlKgJkZRAEJijkjYhF8Nlk2EvPePCF91Z+2MRISITOwO6s4Agdj0PygIXK0b5G7awtuI0zT9/PDx5TSpor2KwBDM3E0cqK3k/NPq8vPgoKo248Qrvgvd0RTRW+lIkcDFq1Zw6HPOzLB/j3s2ABBCilnUBJjITEU1MSMDmTNj2/5xSsQ5pBwQWsG+y0nLtm3zPNMhxD4PAalWoZxS6iKnLudDfxNCaBmkZsFrR7TAqU+5zs+iMkT68u1wN+YvD8vvbsxC97wmX/hwE95+RV04/PiHcXoihsh9N4Sgq1yqrtXMUaEZZwzAPt0M9xutA8A6XebpBZHAwdDJGTEQsZtz4OPhcBjHPPQpxRxDZEqJhj4PfYgBXMVTl1NX1hUI0nFAAFB1BwVfRSAtl2lpKO4WHACpAL7JOm1r4lExcKAQOHe5uDJSiAkjiYsYm3TbqZ5/mF9+OJ1PBUByzoc+B8Ll9Pz0QewWAJGYAwBTqsDzppe6BqBEPGJABkQJ9Bdn6p/t6+bYlaoIKA5mJlJKqQAgG9caquaiECvevhli7qqoSI0xBKYuZlAfD7dqpmaIZRg6JA0eDxlTDEzEIXjZEGEcuuNhmJaCiEx4O+QuRdyxy3um2NxFNBBQ4BRTzpm4JRgMAZEDUoPHETM4uSNZVZOtrBMR5NxxjMSsomamUtUUwflK2sHPFUmfBWTcwFEBduz6K6wwMO9Rqc833QhNZPBZrHU/+zSLwGsuqM3GW2dpXubHx8fheEMxdH3fnn4M7TKdTudnNRm6LkZMIYnoDjJ21ys48SqP4oZJ3aO/14PXjvs1R0D7jx5JEH7p0HBo43ww+xQKx09p8SvJsLGW25fYb3JrrmW6Wmt1j4HcYCsyz+u2VVPlGKTUsDuSIOXk6g5bCdh1Q8hjiihG1dZ23KHr0oESAOA0z6UUMOu69P79+6/efZlTePz4sEN7Cd1wL8kQBuLU9ePtbRpGFyVC5AAUAIkdKXhdNwhMHNErgmIk7EYNc8h9rhUKiii14o+/fhyaOxECwWc4GUQAL6X88N13Tw8ftm02EwRrxSFOmWNg1ETKMcAVmh2Zb46H881NDEH1KruHa1359ZD4mbgY2w4FgWhP9lhzg5ihK7iCG4GiKgCQCbmCoWBwCM3LgUDtz6sQwPWQQB02UVUFK6aKoUfi3XHw2UHfyrI9PyAURgsGCBBwh/aCA5lnsI7ZAxJYZA3BugRdoAYgxcDIDISGAUJ04pvIt11Yp1UuE7obGVEJTAyEQJRSIEyp6/oRAXPukGhdJlPZy1OEjJ/Yz/BqHd5b4u2nhW7ARDm2ByH7ZUwF+77LORGRGzR1DgCcLtPj82lats/syUhEIlJLQWIamX5127he9nrdghG1wBDunjozVXC3lJjbBo8CITJzS7AQUUo5xoQYiGrXhcAdAgfCwK5mWy2Byc2RnAiIyQDb9DCllFJsapFIdDkDITPx2HeU0iYSU4wQcsx9d0zdgMgA8lpTraIOGAMHAmaGoRtjeXdL33w13A864jSroEAaqetxPMS3d8N4+P10PoBwiFQjv1vl4fnlw+PD81SnAtV4vyU2A7wBghOpibYyCnMARFVrxT8EBTb35irBGFMADO4Rsc+h79PQd8OQmF1rRQNLuaRkrnnopFYPjIhOxKrd7MTBkazVM50axuu8TJdtHbseOK5aV6momjg4C7AnZrf0dKr/63/+8PjdZJeVVWKGNKTQRU4ZiNdS4Xx2cssKqqQUgAIkNd2qIiAqABNGdMIq81/OQH+ur2HsdN6WtSybzMtaa1URAHByZMDCBrXDaMgx9WZ2mc5qEmNMKcfbbADzMi3rAmghdCE41rVPEJl5rzwAmKcYxmHoupkYifA49ES4GwuuUu9trWaWmGOMKcUYudUW9gYn0XWgHGKKjsCGVEvZisrGGENEJDYH9f0gsqsD/JqbCeEKYMddTP4Z76f1b9vCX9ViCq2NQldTAX6GrTU1M2PaFVSq0iSOgeOroVOvDDwHryLLtoauy61cDbgsy2WaRGrXp7u7I1hlAmZO1p44bdmKqpnuojDf3YS8z7DUWmzCP5O5vvb0/9M0kJu6CvxClgm/3q204x+B/wp9/R/9N6p1mi4IEBgRscFwVauqOYOCgVbbPWqaUlazPg3D4S50o5lzTHFdDaCU4lpdJRDd3IzbupWqpYqJIBGF/PbteyJ8enp0a9gChAbA3Y+hiMQhZqdgCMDUzkCIjM4IsNTiAH03ZBKoF0MCIkcKKYQQ121zcyYiJDPU3SgPbTcJhLvWta050afL9NOPP11OTzlil2JjbLXc2Lxqcc1jS/uTGZjUrcwPP9M8nZgJkV6pCi0g5QDXtvanfNe+MsBXa5432nhDblIr3ehKFNBVL491elFXT71hciRCYqYQY+zGkEZyT2oG6EhKYCJV1hAzELdp53Xo1bZAirKxF2YIQG2f0yQmrZiIVqMboSE6uyddowJhoMAIxOaIBq2OIKqOZM6Bhj44ZjOrDoBbAGeKxG3M48N4uL9/B4gp5da/knVm3KkEhJ/V8l7XhQjD0L+5vVW1yzzVUsydP9+X7WR1YqahH7qUmMgcnLwVEpd5OV8uRZWQA71KYcjUTRUBpZbXDN4egW9qaTWR6qbEgXL+7P3h7l5r3cpGfGgXauDQBj8Gr/vWvdNFiJEbUzFEooiOCG6281zbd8wIiG30GFPouz6FAA4EHgKaGccYAnd9GrADIrLYpSF3A4f4ieGMrxNxB4DZLGu9v8n3I76/s3c33iXWGkp1dY2Rup4Qu5Bub96/SeMb9JQSeaA7pXfnH98eXx6e4OHSPU+0bqKmBq9L6iYkbZp3NmA3LOoiBupgdRhyyiGlnLqOKQTHRNRFPvRpPOScQgqEhGSO7G0SKCpo1+cDYiAihWWtyypFoCqaowOqkwMKuFDjZYEQaqDVRJ3VSUxiJTBYDE7z+vHlI5ftzSEd3oyUuJSavAvI4ORFaNUxpcA5W0w1+hp6sxGCABhIbPFNFdn+Mgf6880DOS5rfXyZprVsRREgxN1CTMyi5kVDRjU0aBG8VU0Cc5+GLg4OJqq1boAaInEBYs8pxsAIEEJEJDNjDl2fc87NAZRiBAAne5VmiehWJDHGGFJOMYXA7ePtmgwgJubrSj1AiBRyVivrau6bAEnZDU8NuE6IgUWtETb2aUoLRryWcfyqnTF1u8Ym3LatIgJR4NdnPyYEJEdEUpU2iI4xtFRrKeV8uazrcndzi7R/VNoVImIAIUaOIYYQQgBANVuW5fz7Soo/AAAgAElEQVTyknJ69/YNWjmdHsEV0QkYAKvKfgYye80iGBgBU2iPxOoq/u/ONr957MHXZGxDBBbV4r9AduDnK7NraPpaTdvNXr+ZDWqDNyJSRDfjwP3QcyAzcATIAA7MxMw5puPxSBzu39z3w9EAS62l1Lpt1WBZ17Itppoj9zk+Pj6pOjNH5n4Y+77vuqRqIcad+bazk4KDqRsxEbEZlKoEO92KAJgiYAB341xFEmXKyW1FVZfSpWApXtyWrYI5RqRWbERUQ9ubQCAmZruQRGstZXt6eZq2VdyDczVwAGn96pfzZjN2I/XwdSmEXsq2revT48PHDz+oWCB3JKddhWHuaJZi6rqOuWVBve10XgPLtId73BoLsU15nFCgLjNwhLqujz8tjz8oaByOwNkwIGAgoD7ReIPd0Z1W35A5xAOHJLaCLtEzoCtyy8hfy/ZOCIGc9smj71WxXT7jfu3+7E/94Oq2uqzMyIGRGIiZnKl9mZqLgvn+aQ5EbGZ1Ma/AiVxAN1DJubu5uUXEkJKan84XLRsRcODP2ca/sr3ejEf4+puU8g8//fRxeywigenzdwMREVHfd+Mw5IZb3jt9TT8sYEJgjC6lrPPi1iS77eGL1gnaNDmEGFJAZhP1JsKrK7h56rDvEK84EWiWGC21NMphaLt3AEP3EBzAXEWlHUcaTbT9MJmxTzGlUEVfzrJrcZiZOISA4GqqomYKEJA8BApxbEkvRyCkGBMgBR66NISYED5nw+L1IcjEi9gWSO7uw9dv4d3tkmNRp7kMSwlSDL1aDWVNy0KYzpumlDLl5OhDikOONzF8cTc+XO5/fKGHx5fT+bKUWpsdwxB2vDMsy3a5rGpQWkMFEERiDrfD4fbmdhyOKXAiyIFSgBQgshFUEyWO1E6dhCEGJFSVwNEJgUDM5ml9eHw+z+tWdwUIoIs6gHNOnKIRGDrnEDA5QjVxZQUkVDelrvv6v9ykcfV5PqZ8czhsqz39fN5EowIqJMXR8w3fJOyjsK+2zjUYdIGnuhU0jATBqFiY/9KN/7N9PTzNj4/T48tU1UNMKSVijBzasqWqqbmoqZmIuXPKWbU+Pz9Z8T4dMNHzy+OyXFKKw5hrWW5SyCkGAgeKIcYQTYQYYopdl2KI+1uRgT3sci5wEXfR0P6DFDlwI/0YAO1ZCARkDgkRgWPsDrE7IoVORKquT48q4iZgRm5AzsRKsB8iPlOQImKR6vZqdW6LJ0OHdswChCqVKyNXa3g1RBTaP20RVEqpBa9YeHdft/V8Pr2cnsGUkBGdOJSyAYCBxy4d726Ox+N4PKbUqeqyzOp2uVzepPvD4VjWZZnPpVRwc3QOGGK4Uii4nUYB0c3FDRBjCC1ZaGb2eZn/N1/4irFBYLfNdFFdG8Pjc2Tw9WvIVFWr7R54MHVix99OXqcYb28OQGxmUkvf9yFQ2UqLpccUCKj1d8ZxHLs+pjwexmaMVLMqss7LWkRENxEzdZPnxwcO4ebmJgVKKY7jcHMY6jov63p7vB3HQ91edrcnORERUN93Xde1/i/FAGj7PogjUnSVm3fvtq1GBmQhH3GbTeuY04q4bHVZa0pRm9pqX08hEQOwu5c9UqG1rqfTab6cTqdnddvU17oBQggh5G5bi314vFnvDjf381TKMoH5ukxlW6UWM0FrG0NEIrhG4In57u5+PByYg5qvYqvruyEbmKMzeiJFU1QBsKbxptYIxLquL+pYlmW7vFgtOfPtECkm4NBaORHmvK7b+rQqF9lijGm4odyz1GBCq2jJQBEpBGr1eSRTgNDmQe3zlXYd2X7FIAIHbgrcRhw3d5NSlB2FIURAcscmHUeTljN0QGZkFiUHgzqbFsc1rgsAaq2qtZaNiZlwX5y0cBgSXKFcv76yATLG92/vuy6b6ul0WrZS1V7NoFfzKt3f3h3GIabo5u3+1kbBOYZDHxu/58enDz9+/71VaUOFNsJRh0BMhMM43L+7v33zBpilKrgGLiilmpvf8qfHDXQEJ6IQpfHR3dFkUyGm2/QG3Gstl8t5WSZ3U/UdX+QKgUPgLueUYVo3J2KOIUYiakgAF3WzdV211nHoqZ2Ocm4rfHNShRBSjAPHhMS/NMf5p3OQOiOOYzre4vFO+8GBYN3C0wt7Ra0KUmeTbRKwOR1eqq42hhDv1AqR57B0fe6HL+/e/+7tTB8ePn73w88/PTy9LEsxb/AmYASEZVov58kdNzE1Iw6upd9WpLvjoX9z7AmA0RGrmZaibR6aYpeCcUOrt+89cNO2FJWtlMs0Pzx+fHp62kqtItcrBcQMABRIADbdTMUCuJMDgHl7/xCp2RYi/u7vj9/8XZJ5xRWi9eXs20Vks3VZM0WMcdDuVkauURefLnXZShUppTy+PC5lDTHmQ+JMg3Z/OQP9ub6+++Fxq1IVzEnN0UTUi28xpWEYYuRSVauYOiLM05IShExOcJmmp4fnYmVaLgB29+bueOzHoR8jxXYHQIiRY4qbCCGkGPqhy11CpJDip255e1Bj7VLQ1shnbsZWIG5zESTeG/UhUcocegxdUQZ1MFpKeTk9A3hk8n0gAcTkjg7EMYSYzL3U2v6+otXNyNxkf+W+CyG6mTq4o9TiKamoQ8PcQUP/E3EVKWUtWiAwgqH6ouXlcj5Pp3WZ//Hjx62UyCFw+PnHH9sA6ebu7u7Nm5u7u9ubuxjjPM/LPIvqsq63Bv0wpNRLhWUqMRoiAIbWv0WiGBISclMEqKiZVMWcUozOoKoG5M6qulPs/8MS+y8XWeamWlXKJ1vlr9ND4O5a1dVaY05Vqb0RfuNpJ+f85s3bIjJP55Dy8XhzOBxa3rPWenM83Nzc5JRDCES4ruv5fJKX2rczSwhE4MdjqTXlZOaXy3Q5n459/PqrL6SKOezjP6Tnp6fH58evvv42567CK2bBW/OY0d2kljLeHEIkBwQmZG5QFuSQukMaCGxD3Zrngutyepk+PDy/XBaKKXV5RyJd11FERIEA3AmJabqcfvr+T9M0qWtd11qqARiTI0HMx/t3ejlPIn91U//73+lhfBF9Zw6lCiAcbm5SCnVd5uXCyGogamBGIbhD6geKyQEuS/3jVv55jf/H7wdmRsfoddCzLlM9n8B13TY1YeaUIrjU55/m81yrkwqbosH72+Pt27vuMLjDdL5cnh7W85mRR0wUDL1gqagRwANjOT2dT+uqkFIf2qYGqS5nh86RkZyvezlsLnRH2xdNzRgC7mDIOUU1c3F1QAZDMNNIAAjkTldGPIKpx4BI7kZB7DOwHvjl5fnhp+9jDCFkByeRLjG19wARIr9uBq8jXIe28gY6juOX7948Pd5899MDMWNg0Ub4QCa8v7v75qsvx35AICBnQLe2VQR0j4iGLFofHh4+/Pyzq/kVoE1EqhqYzT2lWOs2Dt2b+7fTtAF5V4y8LpQXNWJxVzFUQzVrevlt2Tb0QCjbMp1PyHS8uwWAWmrZVpEKDiY6DsPpdBExTe4EDk5I42HcRFpSTM1VhM201IpgRh5CF0OIse+7NAzmUIubo0NIaYgxIfJnCMzPoGwt/OV4exz//u+/en83M323eolOsw4vs+bK5AVZ1GyzTe3yRX8ElbrgxiVkXpfZw8zpNuV3Ix+6Ad7dpC/eHv/xX//0T3/64fE0iasjtp/vYTi8u3vngHOpVa2qzpt8eHx2Kwn9rs83t8fATYvh4FUF3DFQUEoUCEN4NcUAwDbPD4+PH5+elm1dq8UY3ZaGaPpcInOZ6tPzJXbohM6s7purmKUUc44BERUEKqEobKssZnBwPORjpvg0zxUreWaTbVqefzgdh1tTXNdVrZrpNJ3XeZ6nJcTOpY99x/yXM9Cf7WutdUeNm3gVAGYid9i2dgxKRFSqiNTpfCH06VJD9PHQ5y6PdzfF1zyEGMLheEy59zJFcoTXJzCMIW6wtPZ7l2OXIyLm3DfP6A6KN0uBEXCZJmi5H6LGYGseGwqJODqRAwEGUVvOD88vl20rgTiEJvU1CMwxqUOVSmZNs8fEyMHMpmUOoV38Rg7LND/8+OM8z4H59va273ox20qpVRzd7racO93W7XJ2lZT72/t7Nfvxxx9/fPigTF/91e/y179LhAgOO3nMz9P09PFjeyL5+PgRifpxfHN/n7suphRzitwE0AgKpVRVRwzMsUHPGuLIXLdVRLQdfT471iAAqWktdej6FKOqVVFTEAQ1J0T+z0A+uzygrXV++8XMIQb8/yxDDjEeDgcRGYYB2g6UYggciCJxnzsGXOZJzUMIy7JO0zyO/dAP7ZDkqiIyr2tbJbhJYBj6Qd1ens8qIlJFi7uty7w2wBJis6Y3IxgSEWOt5Xx6Ob65e8MEQO6OEJEzQHB3pKCigMrgwAFoRKByXr77tx8+Pj5UlRjj/gMnZGqU3RZ/MYBdz1RqWdeJGQjw9jgWqefLXFWtickACIxAuwh3N13fdwAAbuD6CUWIPPQHcyAVUjM1NTPAmGOLn81qf5rgOwtPJh1kANiefpj/+H92jDcUinqdzus8rao1xZRDtJVkZvHjOB76Nynyt7//9ut39w+Pj5d5Q0GAVCHG1HX9MJ2fTfWbr9/8t//23xoEq671H/7H//zHf/nucplC2G2goEUAVidWDrwvQgOgI64gUy2ZWyiJBWPZJzUxkvUMiB4IycGN2xDIqqnCZlANwEGggGkCM0AHjuR0JcYgATcHplWABkt6rSDsk9edZXnthO0BdQdCurm5/f23v1+LPp1O4E6AyNj33ds3b373zTfj0CNyI777rmhraTaTahAYgIbxcLh5I6VoS/ACtHB0uzZyTohwPr0gshulHF/TRiry4/f/pmUbD0cOWc1eYzdEnAJt8/Ty/Jy7/Muddes5aUwB1Nd5I4S+jznHscucQlEQ0VJKLVtxrQ2aUSuGxMxAGHNMKRE2cawCcNeNKfWI9P/eER1z+vv/8u03X78f0sWq2haKUuy/+vLbM57OLx+m6SIxMoVW0S89Popuph9M7qzy03m5ffdfEo1IFEFChi/uB4MvDcz/7afHl8vrLSYGNpFqZtKm7tIiTs/P07/924/3x5sv3t51XQBgbBnpXXQHZqoiV2uOrtv29HJ6fn6ppshIHEnFW4Xis7W9Xdu0i9QizpHJvIo8zWdFyzWOJSUkME8hd31HHKHBBwwihdx1IZZayrrCBLpa/eF8ubm5O4zHLoYcMeQQuEuZY4qi7mBb2TzwX85Af64vJwB3jg0EzymnGGO7BmOKIXJIqK51W08niERVVweRYve/f/833/71putpflm2ZVnWx49P92O8vRuQwh5jdmemtvxmxj6nnCIihhheMzoAgOQcoiPnnGNijhEaJYWYiIGIOVJISGRmKkVr1XWBOnkVj11IB0YQkVYNSV0wEdUKAMGpuUeXdfm//+kfQ0yBOaQQmcvl8uN3f1qXJcf0+OFD4ODuW1v4RX746afA7GWDdWFwDCEOgyO+nC8v02SRFdTL1oVYVS/bWkQIcRiGx48fq1R3UNOU0rv3b483xwaOa+BtJHREVa3qVRWJu244Hm+m8yO6EVKpXqoaIDKqCjsbXQMaAK6wlC0sANzFxB27i1kK7ixVGn3tN44+AGAI3HA70Bbzv/6y1mnx5kbinbyHCORqwNcPw3/3IsQYIzWjNwAh5Rj6Pnc5qaq5b6WYtY1qNfOnp+dlmQMHMzMVN6sq67q1DYubbVuptWxlO59OUkuVrUoV0W2rBvjzh++m6YQILSOOe6MKWhB1WRapwrEnZMDg6oBGFIiTt+SQiGuVsk1Pjz//0x/O50sInNG9la0QiBgZCMgJwFp7EQhfiYXo4OiYc7g99CmgqgEShjB21EMmjYlBTHKXA9Pj08M6vUhd3cEbTMeQAAIzIpiBuIr6OI45RkIQ081cCA3qfv8ps09PngJwzCl7hy5Q1somAZKBm5R1nvvoeLgTtD/88B1syx/+1/9eFN989fXd/XsLHTEdx3Er28vzx2me0Eru+9T1EracELy6eQxdZGyxVgVcnN0JFbdaS93aQrrNhd90oTo5xIvHjTiGYO6dLj1YQAFzB1TDoiDuWnwpdREvToTBmUC1i2RAotZB6WEDAFPdLcGf4syNCkRXhNdVXdyo2FexvBsYGBHl3L17+7aKxB9+WLdV1brc3b+5++Ldu8N4AGzZeTRH9xaJBgRYaz3Ni/ospkUsxkTIcM3DNcsYMyNijBGJ501pLsyxAtSKbLkqn6fnP/7zP7r5uy+/Ody+CUT7hbSDjUDNRAQ2fH5+bjRIRNrX3OAuElDdrBatsiPKcoxE5pFTpAldVAGBifYqPnOIkUNwZDcEpxhTyrnvBya+WhF/FdxTUDHzPqff/e6Lv/vrv3pzcwDtq5PjfUqJ+yPbY3350zS/lLOLYupjHr5kohQtQjW8EA45vRMJgKNZZAJwUykq0if69sv34AT+/Y8fn1r8IDAACLiFth8DJswVQLbt8fHyhz9+//7d29//1bvI5KCqKmKiMs+bO6maijQ3iIgWNTVERnBWl2Xd1nWroq8H1mYeA4d5maalS4wJEoGaSgQPSEHAazWEyJRyihEVCYy9VBMNQwhEMVHdZF0KSQzg5lQMi2rXxzjEGIgSYtSn8/L0fAopHO5vqfvLGejP9tW2+yEwQiDmHcaK2HVdP/Rd311RgZUlqtdSV2aM3L1/+8X7r76RutjPcpkup9N5Ps/3w30MHJibQZTMODAQqCkzx0CReaei7cf2PapsDikT5Y5QmAgcgbidpfYYgIuLu4hp1argGgk8IEUOXU8AMWr7fCWKKWYzUbMQxBwQSVXPlzMQzdMsKozgUufTyapGJgYKxI4g4EhMhOfpQoisGtUioyLqPDtREakqCvLx4wNUScTLtm0qFOM4jCEECux1F0znkN9/8UXOuTnXQghXtCFqy7yYAGHuhpub29NzX4u7o0gtotYAcehgtpeRCRslT9Quy6qoY5+HGDjs3eHCEMJvsOE+O+aYqtZqpq1O9RtXBX4KS++qcyOn3wJGX+v06Ko555xSDMwIddvmZS4iqr4fi5kQsNY6zxcAG4fBTdW8itSyqSm4q2ktW62lSinrqiZmKuq16rpqN8Tn5x+X5dwjITPBtUhuDmBa63Q6P354vP/yXd/3AOgigOacxF2biqGWMl9OT48PP34vy9QfDrCATrOBgQE1jySiXm2s7THT/BdWCQCIHIbcBUJ3JyYmipGBBwIPjLVuRGQqHz/8uM4XAm8+sFfudhNhOWAEN8Auxdah7oN+HVbGacQj7hxI5BAopOqOUhC9yzkyNejPtm611EgeQLzOW4HHPy7+/HJ5/MjDiKDmUuuKlSQwNrSjCrhv8/xyOm/TaTo/uW7uJI1PSOTgTmwhFvet6rTpthmCte6+Ow5OBfiy6IfNKsXDIRpHsQImGUTBAFAhbhQ8jep13U5bXc3NmIADAFbkVXArIi6Btcn3WhOP8ZPbHF/piDuB9JUltgP3AMDAwNABQwzjOHzz9Vf90E/zLFW6nG+Ox3EYAFD3CLeDgZkTkbMDopidl3nZNncvpTb1B36KYEM7ADXclxiI0yZOpi6KSgBB1vL09DKfT0SspswUYgDbvyU1qabrskgVc/v5p59EhJrUp8X4A8VI797dApyXUtetimYHC0TmYO4pRhtgWlbwRoJQQOz6bjiMgKTqxCGFFGJKMQUOe2Pu2nZ4vXLN1ESY6HgY/+6vv31//yZxXBdXOzhGzjEESvAmvdE332TBRVaLWcfbt6kbUjSnxYEQ3qG/d1i0BOFCSFLk+eVJtebx8ObmYIrTvDw/v5xFwKHv0+1tr44GpOZqdjpNuopLWER/+On5n//1+9tj7iPXWpZ127ay1VJKFbWGyWinSSI2igBk3iwBdVq2eVlFxK6JaLgW08qyrPMEzGSeOUW3IydAguogSuDcN9KqghNV54pJA1XPzAEdXaXKZm7EZnCeFkfMYzzEnmIAInApBtNWh8RxiJjDX85Af7ZzINv9eURo5uYqqjHGnHPf97nPiEBMp/Occ6plRYQY0+F4vH/7vhsPshICbWstmzCFnHIKMRC6tcvLiQgB1WQXiRNe8z3epp6t32yizCEwkjd0GzkGpNC2127i2m4m+sqzYcbohAGZOcUEZltZSqkAGGJkymrWllQxJmY+Ho+OcLmcHz4+bNtKiASOBlQhE7fBsjMyILqDAiKygyEKkiIoIhAJsbE52Fbruq3V4DJP1T31PRM7QhURU0QC9xjT/f29iLhDCCHEQBhiSo1X1No0SBRzHsZDP44qZStSqlbRfSdDCLa3whz5yhOGKmKzuir2QxdjjkwMcZdc6X9wRPl01mmDtGKqv/z3v5gYWTOzt6IF4i57dP9Vh+zzv0DV3H1bN5G6rYTg7QFuWZa1bi1PxoGZAwLOS4tFnXKK4KDuZmqqtlfoFdxMzUBVzGFvFTmAo8VobqtZ3cG7r0uS9j+nNp/PP373HRB+8eWXKaGp1FI3sU10WTYVlVKXy3R5fiqyffPtl4mgbpsb7uEzAFAzR99x341t3bJi/mlgBkhoKUZmNHciCI2lxowETOTuRHi5TJfLyd1zzojE1I5W9MpaaMMOYAa3si0yjGPkvxn5a9QR+eqFRXcyJzGzsrVphiGaAaieX162ZXt7O46JfZ02kXPlB7Fjzv3YmZfTy8NyfmaMk6mJBOLASYweHj780z//i28vT08vIBUhbsVFGZDNHIiMuEJdROZqagiAkTGFQO6GNAt+nLbHRZWjIaVwA5BQNkeIAAiuYBUD5aP5BjRTa/V7i2YxERXV8yoVFGPrqDZjy5UHsHvO28+JXrXCr6xoQFDzXX5Cr9JYvAlhHMdt21SUiEJgABRV9CZv2A0Zr7MlDkHNpml297IVEYW2A/0lR8zdURRLpVId5qa9cnckVKmX03OKTK3PCgbuoqqqauomUsq2rojQ55xiRMTGAGFmJko5EcH9/V3u+4fHUxEptYGgKXNs5UEoZVoLIG5rCWiBqR/6bhxKcfQQY5dSxyEw8V4i/A1XsrsR8+F4+OLtW3ZYl2Vd17VlH1cNs2VKefzi7qsv8ih13ojr8e1dHG6Y0X11UPAe/CbZWraCpma6Fns5b8ySB+9SfPvm9qtp/uHHDz8/PANAyrHvswEqYK1aijZRPWB0D9Pmf/z+w5ubOCSuZVuWrdYqtvc9OHLgmFLiECiwOtRai2pVWUu9LNuybiq/2OybaWsaY1FbQLTkDlPORJEATaq7Ozqab2vx9vuvFoyj0vwykTk1s6CqIyOTuUzzBOjjsSuOxEEcCirm1N8expuchiT4l17Yn/EZyNqnzH6nYYIrTVVF12XJOY3jYAZ97hZQQOn6lHJGZjcvVbaqtZob5pxzapowM7W2d29CPRUD191ajc0L4XvxlAkcRBWBODBrRRAEAGSjGMBUq5m2qrYbIDMSIhnSDtAnhJy7fS3vi7kBYggtagvukFOOMb5/+x4QVPTl5WWaJ2/oFgcAKGasCgTIxGy4z8KAHDdvWRugmAC9EQzJlYnUHR1CjCGGrh+J8cPDx3lZRIUpmHsO4TAep+liDq3xFkI6HA6n0+lyPjdPODMTY+y6bryZ5lY8qG5OBEyICiEiAoqhGVxFWuTuJraogKw2IIXIaHvX+jc2YW2f425aF62Lm/qvxhqfVcPc1axZsACQgBqI0H+rG9/0Auamaqfzy+VyUq27BpbodH6pdfO9i3Nt5Bucz0Zt1+DAV5I+IiIBATqgmomiO5Rqqp57Po6x76ljDISoTnSdDrSSDyACSKlPDx8phOPhEJm01sv55fHj4/l8ni9TLVWqlK0i4Fe//+brr796enhobgQmbsI1N2vJUSdotlK/IhYQkYncGrMJY+TgbG7gRogUmMwQndtHL8Hp5QUIuzaHUDPVNot5lbMgcstui9ZlOqfUpX6477uUMuJuw1bVbVm0FmIWraSgZptWc81E83kStch3Aalum64bYu+c4pAxh61sopIQAxO6EUFIUQB/eHj6v/7xX/7HP/zDbZI+ZY4jByrghKHZZcxNtJZSVMXdkACAYuQhJgIgtEvRyyaqhuCyrms/MgdTYAJGZ3AARTNXRbdIiJHNAJCRKCV2cLc6bzq5TwIIVAwbk2vXygEQX/mgO5YdP6O0t5GWbNs2dB0zg0M7nAF7BIgxQju9mqo2llJ76ANCB0Tbl5049P8Pe+/ya92W3QeN15xrrb332eec73U/VxxXFXZigmygg2UC6WLc8d+AAEGUBo1ABzdIkLBEI1KUDj1EJ8iRiCJFQoobaSASySYSBCXYxhD7liuuunXv9ziP/VhrzTnHGDTG2vuc73Gr7CREutZdKpW+77vnsfdea845xm/8Hqvt5mIeZ22NswqGIcK5/lwwUT/5abUy++nQFZEu907pHq0fMlAyrdN4FEktlgQouM7jaNY2m/XLl5/85E/+VJdzktTlnJLUKinl43EESS//xMvN9vLV6xu16kCGOAzDar1xYru99bd3ZjaX0g1d33WdZGbJmYWG3K1F5JRdiA+F+mmBv8uLRncbj8fbWkqdEQHYAGA8VhjbAedBt/3qcvOkkyfIyanvULIDWZjzq4IBUt93LIIOACzDeiuiRCIsq1XabNZd18dSL1WP49zM1L1Wm0ubmholykjoJL4bx3/6/c9WmYIc5xF8nSiJ5D4nySzJkeZWZ7VS2lxtrm2c22Ga57mqtcfkxjDzyoArTKzkszWcsO/JQQhICFEcfIY2ToWIxFtWZmRU293fo1MiSkAI1OW0GnpVOR4PgKZmczg7Eo+t5XV+vn46rJgyzlP5ugb6ql7mYGbnoyQW/zzPYXM3zWPO8sknL549eTJNk1sL5oeB39zcXl1c3+139/f7w3GaS2EMg3lratoamHmY3sIZQoi5FoZNDuBiEefuSMBAIsIYTiDiIEE0jcQwcAl7lCQSUKt5vg4AACAASURBVAgCsjDnTsJsLCUERIemhYmBCMCROVFKKZ+M7WDVDUPXJ06Bn8ZUoro3t5CbQ20Y6syw7A2cjAhgckAkZDBCs3ne3e975Mvt9uryYrVZl1KOx7GU2rTljjy4kLk7HEZhEsmIxMzb7Xa/3799+zaJdF0WEQQkycN62x92d/cHc2BEJ3fTnGS7XpHjYWptjM/DlyBWIDOYZo3/0K1I5JRA9ZEi5ayN9Tofa5lOji9fNiElhLDi87MoyMHcKe7ne0Mxc2+tIeOwHkjwcDiYt812u91e5a579cUP3r75QZlnPKs7ACIPJBwHGYBPu3Voi2M0UppH22YGLLga6GItFLFXSxD6EjSB6I5LLjcSg9vu9u6w2w/9AAhzqW/fvt3dvCV3AhB3ztit1tdXF3Ucp92+lQbAQLxERC0O5gDhykyn8e1yCBOiIiAmAXBTIwNwYkaWhK4ILozoVsbj7e1tkq7vuJm12kw1vIUJERwJiViAxMglJdV2uL/ROvcXT1pKCM6xcBANfW6V1A2QAMwNERNnAJTUs8D9YbbKidiUp/H4/KdfdAndlQCEu7RKknOtFaqq4f3u9u1vvv3u976/Hw9ZNkm2MlxJt3Z3oJSUSLKqllJaLZGsoQCMnoWGXjIJmM7WDDFlFkS2VksdBXBuWSyL0ZIDOMN0l4lgSDVvmpODkLAwHuZiiMo8VrgfGyEURWYmJoAgvwHh2QEaacH7whMAzzH3UY6EgMDsHCEC7mBgUUwhKTup2jJAI0AAcjT0UDW+/OTF1fbCVGtr8zQHAUW1he2MA1qY+BgwU0pJUgrXsNV6c3l5qa2M929fz0d0V9VWCizIqbu1WufDYddJutxe/tjLlz/xE38yQvG6ftUP61KbUD0c7j9/ddf3q5ff+MbF5fVnP/i+AtRmPWDuOpI8TGWz3sylmMJmPfS5D1+zvlultEKUc4zyo8zS6GowomYBwv5Dmurnr1795m//1p989uTJs+vNZpM6NrV5Ksd5fxh3d+Or1O3X6/V6vV7huquEYEgWyTylFLAmwJ0wsSDzZsjroTfX2ppTOkz17f3x/jiTIADc3B83N/uobszAABqSJ8ZIcBEFCv0tEAul0OIhIDiZuZqrKzaFWtvsrZQ2zzbONhadQsOi8Tkve5k2A4BB0kXKqUtVa52OhQ4GlLMkhB4pE6MJgWUVa+q1uSOJp4771BMAG7S59n2/Xg8AeBwSIHZ9r0bjWJz9OI8KdrHuU49zLWVuX9dAX+2LiLrcEXHVWkqZ5/mLL764uLgAsGls4/F4eXl58/Z4PB7VzAFeySsC2u126nq3v98f9+NxXHVbQHi7P9ZSE0uXhRcFxynX4USpRV5Em4vE1iynDolJmGQQbMKCaVXVD/udNc99zym5Oy76mhZiJOKO83COcUi5cwOu4ksokmutRqbaHvYEh8vtJYuU0qZ5PoeIhTuzL1aJKCJI5NqsFlu4kWSIrhZ+H0YggA6wPx6nVuVtgoe8VOiHvhu64HyIJABn5iVwnPn6+vr169dINHR9TkkViEXyql9tkORUs3jfy/V2s+oEHEFwVhuLhnYMIrcBARCb++1uj0fImY9j/RGiMJ3rdNA6nfrEjxdBgpwCEoSzIa/CA6/gI5e6oRICiOTLy+taS9f3zGIGz569qGW+a2+DqP4O5HRma8NDIpovsS1WWtPGOeMwUO4opSBXcrxzRs8C51C1x30uMbVW725vV+v1ar1ebS6un7/s8nrc3ZR5dLPUdauLlbfy9gc/GHeHaTpOpeauH5L4KX40dPd+Cqm1Ry4Di2LOF90QLM41jgAiHOf3eDwcuywEjVnNrCkidX3HTOaOYKauAIYO7pn7LL0qHI9jqdrML7kN62fLb0wrXz0zd3WcmxIY4gyt6DxP+505IMB+nO/vpwQts3iDcZ6q+ueff//u5q4116qr9catNp1cW+767fbq5XZ7+3mH3WXL2yN06CLDCpzABUgeQcUPf2yljgCeU5c7cAeqZl5Um6of7wuTT7OzzYk6AiHgVrHsWrTZ6M2saS0jTM0OTfcl8pAjkwTfYSme8lDhnVziJT0timcH73ISvmA6xfdhxJkRADAZWkweH6DLyA0JtO/82z7//LPvfvdTBAr8GxCIsaeE1BERM9PJYYiIogTGRUPCRFRrvX37ZprGJAlQEGFxSlI1N0Q/7HeH/R6HQbXW1k7Jq7RabYJqNo7T8XhsVpmxtLa9uHj58uVxv5/nKZcyzXMCRKTNerNZ4zQc63g4HI/rzaqrSn36AJo1eMwGel/2wAB2nKbf+6d/ANAm0M009X1nrd28eXN3c5OFc05dX8p4vHvzGhBzSt2w6rquG4bcdcIsSU6rPiwE1Bxr9d1xfnvzg+98//PvfO/1/eGYOAPAYdb9bNEIB8euYXRXi+NUFiKWZn7yZUUkFEEnAnV1dbPWtNRIt29T0anoXHRqVltYyKqd9ql4+xer1Wa1SokckgJORQ2MOwGw4ooOCThBlywXaLPNqiWJbK7XaLR2zMx1mgPjTJkAO0Aqpe5fvwGGYTNUbe5tqlMFn7VNf5xLoD/uNRAhMDNGvhVCeLeHYvl4PA5Dv1oPKSdtZb/fzfMcZi3dNO3H/Zt/8nqaj2EHtL5Y5U7e3t+WUhBgPQzGlFEWlzHkZbNDBERGWaiX7gBOLJwEHBgxp7WwMyFSbl6OxyaU12nd9RkRJFOdpmk8cL4IRAklJe5CR0kkKXeRq7WcpKq6NIWu1hwg5/Ti+fMn9XqubZ6Lqgbx0hHcTLWZGRF2XS/EpqXW2U0RmJgBsNY6tdrciWUlSQDdl7rIzbjrhjLX1nLuYhIkIl03zPPkfjLbR9xsNk+fPp1LSSmJMKKziCNK6nLXI+0BYejykyeX6xUJORjMFZHctEaIbARLAYY7CrijN1DzWt/PC3ssxCWAVg5lvjedCQGRHU8Jke9+C7qjN8QC0MABgQAjjMwIPqKACJ/DAGQYYVivV7heRj3gSfj50+ettdubNxapEMEKAXADNQstGpiHA3HIXdXdDZgh99T1mBP2iTIzAizvHyNMFIkJHdvpJ0e/q26vXr/OfS9dt95sX0r/ml4d9nvVKXR54/Fg88jgrVVmY9IyH1ohppRYuhR+ma6m0HT5uW6IIIKE7K5NYcnMjVhTYkTgcNJ0G4+Hm+DtAMSkRtsSsCnMLJIyAVEDc9dVl7eb7XGmomZm+/3UlJ/JtlsPgDA63WiKc42QEmkiA6/qDcjmNtPCHqbcDVeboVcXts16mC83bm2e6v4wOrTVql8Nmz5L3/Wr1UXK/dAlTESSCBNKP3P32Q5U0QBb06YGSICmIe1ECjr/OM+laXMwdTQjBEYs8+gAYE2N9urkhq6LqVTEXSHUxXNbDGhsOmvcfHsI6FisCc4XnG810sP48CR5QgSgxGcLnAW8w/NWE26FYXCARGC2sIAi8zxK15s3r7/33e/CeaAKMI5jrQXCmAoZEXLO6/Uq50zE59wMIgLHpu14OEzH8erqGiVNtZZ57nJarTph+eST55//4LPvjIdaJtM29D2doFaRvNlsCbGU+vTJXQj297t9meeu69fr9V4VYkJPIpKThBS/r+OhtFq1ObhZE+wfVXX+UcevR92uhK/7YW7f/fzNF/eHrss5JwGo49TKvO7zdnvBZlhnV3O3wjyNI7EwC3NodRFCtAuuZrXpcW7H43S33+/2h7vjfCwWnQwAFIVZFwQ4+FghQEWnKFdFkqrNSzsaScXuwEFxbtBa8zK3UmpxK3ObSpurVfWqrho10FKnKy5BjSlL3yUAa02TECawamatoQqCSCITm0OCiIygaEVnV4AZ50PVuRIiJVJthJT7pA73u+Or2/upzVfXWxLohIitos3mBb7mRH9lr9x1ZmCqqlq1SeKu7y+3l/vdXlWJcLNerderpvV4HEtpceqWYfQ2kxfQCkQiKSUx9y/e3KvqMKRmVmpdr4aeENCD2huWuHEAhp9+U1VzEe77ntDRMaUkQgAQWYR1chCs1ftBhlWWxAjSDB0xVDaASEARH0icmrcKFRBy7pZwH/OU+jBpcQBkzJRFhJMmCYLCkpTooZswB4ScMxOBm7W2MLsREbCpltbUnVj6nNBRTVtroV2K2FdzI6Su6w2cOHWdl1Jrrao5ZzHTvu+ePXv25s3beIUiFKEiRLnr1n23Y7TV0A19YlQERxHmhm5gCgvK4A9oCiycBV/M/78MBHL3djjc1HLIGfNq5c6l1kg+Cv51SilJcncEQ2qtHqiOnDcIEWAelJjIT33nN5nZXNpJ7IQ5sbBATDkBEDB3/WpzcTgex8POT7AKnummS/Dr4ufmS/whSKah5/VKukzClBdxkJ84QKdpnoMwIaHZie4IBAjzON7cvF1t1rnvV0MvORELMIOBqZVp9rBVdCX0TlibNfVqTQ3Mue84JxFJDsVUyew0dluwETmdy1FExkPC6MQkSUik1BoMTSJBYQyCeYwYTQ0InIlIUj903So5gpBSac2tos3t8Dalp+5ujg3CnRBci9k0TTs/3ludLEgzYERCknKf1tv1J1dXm03Xd/zJi6fPnl2r4uE4EnGfuiRIdIrPSt2zIYduCJ0UxCojGS0+2cv4GtBDsUXCKWcRBveirdbmDglJcJHPFfBmXtQQAcPB56Eq9fCSBkAmR7QYDD4w0M75FyfVV7gePJRDhHSSy0ex85DkBw9EswhCDR4P4Wltg5m15YscECCS6N0imctba6rN3Q2ciFSbhW2TLk+pawNtE8sHknMMRwYz3V5uDQinue+658+eXV9f5ZSvrrZa5+999/enOgFAzhnPTHjihLRe4ScvUKQrtZhW1aLarCkAXlxeCueUhy6vwLmUUlvpqCvDyr3VpgZW2+ggKQ3EIZOzEyWIPob3C5G4a5hZTwUU2lQMcbJWynHUWoYuX8/1aru+6HNOiUgQqblDa16bm8ceWNRVtZR5LmUubSztMM5V1YEMxYgBF5OFtmSngsOSC0Cu4O6L8AABoNSGcPbNXbBVJAyqxlzqNJYy16oeqpGipu4Wsbf+KBMaY3wP6lqhqrdmNQMgkVkt1RSqCSfv0NtUGhGBq5srWLEytuoTjMfSjrVL3WpYqeM8z10vkoV6NrLjODr6Zrti6thAqx2tFf0aB/rKXikn5oSAc5nH6VjqTIQsdP306rg/5izr9Wp7sb7b7UqtrRoANARXu9oMl5unc6lzKce5zKVM43w4HFtT96EKlnkyUx/6qkYBhJq36PktYGlEJiEWkZQyE2EcJMucBxEFCnoFaJxzP6wGUyVo/bAGZmIiCAGaIXHuBmIBLFVbrXPDmlIXb00khfbtQcUd4e8B7sBJoYNgwHFCh26FnGMosMjZEFiNRQ2AmRbHRVVuotoib3XJOEXKKU2tIlFKKaVUa6u1dF1iRgffbjfH46hN52nKuSMAQtIKBDL0XU429Eyu8zirGbHPNYQSHuMifEC2IZJSwyDntDv7KQbcvBXT2a0RAkBrZZ+7xPmqzwLIwShEiO/FlFKXMwK0NlbVedxj3stwFWxrb2q1ITtJ+Lw5nHzYzLy2Fr8+MQmjRzC3gQMUa1U15dVqva3zXOscPbu/T1dCs7ORIAr7es2blayyJCaIHfEh6M1DHLgADQgIYIyw5Gkt0MV02N++fZ1zWq0uCOFiuwXX6XiIAw8wcBqNtlaQk0B1UNWmNhUzAGZx7pBMvNKp/lxCRRbBEgU2EDkJBCYppZyFOJLy3AyXYRmekCpfaOTuhImR57EerEmHq9yvOgF3BxM92DF5KwDp/F3gWqZx//p12d0wOrKQEKChqak1pX4ln1x8IyVsrZh76vqekxMBkBvUSPZCUFX0quCKpOqu2synGlG/AuCITJzQ1bxGQy8ikjsRcdVJrZgLoBAt3GOnqEPUFeydQF4EAA2FJwC4WiMEVw0c2N6dyJ4GYwto+kDwfWSS+H4NHkNo//DfQiWAiwACTr7okQ5LGG4TfT/klA61AripGjo4JElBJTJVcCAiM/fwcjxxjd1sCbFpFQBXw2CObjYM/dB1YVpV5qJN3b21VubyIC081XqSuu0lr1brGuKx6ThOY2slpb7rOgAUySIdkqxq3R8VjPvVutYxZAtmrbWJORHldyGf01t9JP88cckRkYSYUUCjztBa61xamcpxLFNt++O4Hvq+63LuMIpiBEQ389baNJdpavM8T/M0l9KaNsfaFEhS7jlHDU0n8NRd7dHtNUdzczAkcnTSVqcZwDXk7UScErFhVQfV1mye6ngs81xVoTatzZqbuvuy7s835KEGmnU+tKOCq1mrIEbVDB3V3N0YCrsf57mTJETu3kwntVbd1Mc6awmnOFaz2ua19H0CIwP0uUzTPKbEQ9dBAIqGav51DfQVZgKtVkPf962V+53sD3twLfN4ebnlzZBTWq/6fsi7fYiPl5Ovz/nF0yc//vKZqh7H+ebu/s3tzd39YQSc53m38y5zSRIPhzULSVU44iKAiCAxICRJGNkYIkJiYNqaqkuSnDttnjlT44H79Xqbh27a7a1aN3Sp75FCmKnmRiySu4jOAQTd6TiNDpQcYqTxAJ0sHvsA4PSQwRgEaFgEticaMNJpB8aFVI3oSEQLuxtx+bu5Ezr6AsV4qIdiQRN7l7vDoc5z6brMQq3VLner9Wq/O97f7bqu1DKhwzwXbS0l7rssAtra/W4qTQFqVWumMXsPudWpG0VduJdLSwqP363VNt3OxzdaD4mRmBKM+WLF1EfJ1K9AYzywNO2OiKAtpa60qU0Hyrddf4FpoJRAxzZPICsa2Jkedfm+xLFR6FK8tjiQlq1B3ZsZAA2rTZun3a7FCDLKzfj+oNuYGYCzUM7c5XSxSutOsggCqLmBwQnyWnZTijjtBVyhIC0TGgEBIANoOdzevAbYXs1l1pxTznmeJtMWYQ8EROChlCYOSYg3baqm1qZJkYSlE6GcM55KrjNHxRwIiEhEhDC2RBdORARgzMicTBWIIjwAlsbXCcXdnVCYAXwa51bxAvhiy6uhA8hzKQ5WxzutBWSFUfaBO4o6V8PizACowIhIYNBqqWOBdC9P7+9X/VCrzrWxZEn5fn8AIFUHJGJiEWI20mq1OJcaWh9xEAOJgSQyM0tVD/MVIiBhJDYHNa9NqxnREo8ZWmdavH7P09WIWD3tG8tbQEUzcDofG4+ZQFHexl6D705z/FEuCi1Lc/nJgABo5GCwwEVAIeWLuhkRmAjMnJAcNAJBgJwcAYdhYJZpnBCx1uoOKacn19cXl1sEnKZJW6u1TtOsrZ5NK4gomCjatJbKKTk4IZrW3f3dPI2AJERd193evG1qDtg+NGfHSGNNIqn3XlfrUtbjeCzz3PUdIakqAJmjSLdabarWVkrX91FOmxohujezYka0CBsRTsWBn+MEH7xQzEK6GBVIU3NTVzMgziRWy7w/TtNc38hBRHJKgEAERItJqpvX1sqkpZRaq8Y4iiX2n6YNlDn0fYtdxTJNXl4JqaOCQYwo3byWuTWMkSgRSSJiVAOrpmqt6jTVaSylqBs1BTUwD1A6Fvr7bi/gPnvZ62SArqQNWFWRcurBWit1V2ZCK01Xra67BOjVtVit5ohs7JDR2EefS61NCylas7GU0uamZRynJ22L4MQoxGJeKn1dA31ldWEGRNAPWaTvh7w5rsEMwOp02G4urq4uLzc9gw0dX1+ujuPcVIeuu9quN6u+E0aGPq02q3x9Odzc7l69vfnsFdzvjvPYJOnhUHf78WLoUGJQYQhOzP16beHoYg6AIqnrOiaprU7HCQFy6rs8IMnFk40erBu63GcRIRZXIEopd4CgpEiRYYDMwV8URDIFdWutuTsrL+KO2JcdAq1ZkprPJc4D/dOXYGx/PFnH8xfTQmnC93K4HijfMYk5wd3gkHKWiVut8zx1fdamKrrZrOep3t/t7u/vlrCSNqtORJYyE9o01d2hVrNmxT1cTYJQzsHZChefhdD9vgF/nDq1TDf7uz+o020iykm6LqckMeUzU5EkSYgWHExNp3Eaj4ecGLxZbdPdZ2SlGy7W20vEedLJrFoaUIZT273UQGE+BwBVTVWnR/GWdppzEUm/vtgf7so0xbO32PFoO3XGJExdJ5t1XvfSZ46QqTNeEBqlsEdwN1N1Cj9xpBCygYM3RonnwQHaPN2/fdNKHWertZoWO09ATYPk445Igas7EeSEkESb19JqnZtqKwTrITJkMSIYTk9NdMaIyF3uUhJhMzdvDkjMyEutXLU4WpxSDo7AiMjCLMkBU5cd4TjXjZY+9UjJAceplDKZ6QIghaOWdDxsL1+wXT91re4K1tSra+tXzkiU+LNXd+uhIlBTADKSNjVzMAJBJlIQ85zZm5kzGUEDMwQSJ0Z4mISpg7kZoDA6kLmXVl2tlVZKNTBjamChtqNg2zobmEK4T50Bk6XreCAhOig8uI7Tx+i7p2QwpCW79F2K26OJWfxjyMmCvQYOi6ToPGRdTM+BEJ3QHnGwu65zh91uH9FgqvrixYuf+qk/9e1vfxsADofDNE13d3effvrpmzevW6vMlFJmFgdtVUsprbXMfDgeE/Pu/m5/HMOKghFTEgBglqur6+vr6wiTeQ/2CksLBE6hcJVccum6zgBaa01ba4rIuVttTPd+hxRi21ZrWxOpWWsTERL1AHKeEz+aMZ4gOA+jKwX3pmGVGTZqFsbVImKu4F7NvSo0pVIBgCm0ZRhwmzcNcpsDOnHcUgBwMG3VEYGImZf7qg0eiyFcHQ0M0MMxH+apLcUggogAOVVDbADeqpbSpqmUqbbm7hLzBHXXmK25vld9uGoMK4qrGViL/GlCzn3emrd9vR/rCO6EeVQlA0NtqM21mQ2S02bANSJQUzNvuoTa2GRz40YdU0PuBNmJHBhYif5YFwl/zGsgZg4BJ2FerVfr9UVmBpsZ4eXzp0+vtzlRM13Lxfqnv1XN51JMdbseslcvY4whesa0GVZ9utwOm83md3/v+6/e3N3c3qmVnOST50/patVnAdXFFUiE4gh3C60pkoSLcMoZESkllDTk7vLlk3k3Ug+1TIDqrsAIgMFHBYAkyRdwO9yAHBH7YQD08XhUbdq01QoAtnDu/NH/+TI9f9h08Wyn8zhN1D8CsxPHCWdGBMbspy9zc0JMItiaiKgbE+aU5tJqraVUFm6Hw2rYbLebWsvt7Z1ZQyciBw4hNph6rVobNCNHREIm8KpuC2/9saLtQyn8Mnt3dwdVqMWKzntVRM3CTIvi23lxVHO14Bqr6f6wj7rF1A3g/u33nj9/9vLJv7Jarw592k/S5H15mIOpVlhCMaHZ45owGBqhMvdSW6naTvxHBGbi8MXr+9R3XUqYxHOiLoMQIDoQxFmMJ54khDkPLKzqYoqATCjMhODu2goYkyQmBgerdX9zow5zDa4mSAy/mMjBtKlqM0dDIwdyQGd0RqTEiQwIplIPO621Uo+LjdCpCCJeKCO11pSkqjJhkszMuBw6lUUkJzJGYBbxpfegYIfMpXIWQJim+ebu2Ge5vr4eMM5jY0IkJsnuFjBOkh6HNVgFq24NrFmbyRpF2x+hZTwgkhMaYiMyAXPQoPajKYE6agMAEmB2NiIlWR4deri/iJRyFmV109Ymba5uaha/y8GY9GymswytCOHk77s0Ho+cqAIfRTytOwvO8snhwMGXaS+924Lgh0+6P8aPbCmLzt1OENge0bUYxKGFasrxnEkPOeeUUtB6YrFfXV39+I//+De/+c3zwq+1Pnv27Ld+6zc/++z7tdWIvimjamutVnc3a9NxxGGwE75DiCSUUu5yfvH8xcuXL7/1rW89f/78/J6IFnSPTm8/KDs5k0iOQWvXBVdJo1eUzZWbHeejI2odj4fDxeZSUgKCk7jBv3RPAFAt7sXBzbyphoQKMQb4i3dtThLJyh6NUivg0JiRRVCW7DZu4A0AQYOBFEzB0+MHZt7UyC02RYu65MFtEi0AQjPQ6uFZgITMbGAGzQxKawDQmtbSylzKXDWUCU4W4Sh42t/erZ41PBIrel0gweoqQjklr0oCOSVTA0eRrqHe1WLYGsQE1/okq6FX8NIa1JopgRKtcmulJYCBfUSGnNbJxItXQhZhQvu6BvqqXofDARAkBdePWpugT3/y5fPn19vLTd8nFDSHvq37T64vm2ozr7W5GnvVOiEyihAhASSEVeIXVxf2499oRe/v7g/jWLt8tzts10PO1KyV0y4TMMZ5YwxZJAB0fR+1kWojysNmLcIEXuZRtThAt+ol8Tun/cdGsYiERK5ntHzpVMyREZnRyDlMTCLWZ9mA6NyqRv9OS8/JJ7gl3PwdYKEtGZAjA5r5aSundztZQCRKXTJogN5aY6Z5Km4H5nR5uWXG3W4/jmPVWmt1nVpxAkCQnJLPkZy+RIw009YafdB4fGzXI6RhtX5JtNKro1kxrabNtbk3dHNXbXNrxUEV1JqFa7jTSk3BLZxyqsKr1zfz/DuShLttf/nN4epjNolh4/8uW/vdDt9ba9PxUMt8omQsO3Y/9MOKukxdFkRn9MQoC7tpucMnu2yjEy2cEbNwVTCHBqbmCiqRwgv0njzGtYF5KNqDGkKgTAwGzOCAFgC7ARhIYoeIOgB1Z4chp+wuCIrwOIxy8fwkzinzIhg2cIqjkyUJkabOTc2McNFpM4szdn1v2kopp+AHGrqumr7dTSkfhtUqJ4lT+XRkcjOr5gTIIEgBOApYjR8agBsgGHFDQSRnNEBDgsh+c3KgoGmZL25NpVVwcsYFaAI8FQeIyELuAoaE1h46AQKK8ReAAxqggZqbPmoh3M4i7fdVShQi95hgOrozvM8I+ngs3XlNfSBLVAivr48+mB/VSPnyJABAGOEw8zkk9erq6gzYhMfiPM+Xl5ff/Oa3ROTm5k1rWmtdjtsFG1lKMQRMKUWUV9fly8vLJ0+ePHv6j+mmjwAAIABJREFU7NmzZ9vtln40ZICIzMKnwg5Ewv89eFC02VwC0QjHqlqnevvq1bMXn0jfIYB7O0UJfxnq31Tr4nRkttTxJ0MQfNQYk5O7OZIRRfrreR8lZA3SOzqgnSaeBkSEjMxIjED+yEzC30e+lpmyAVQlMAd0RDdT92WPJSM30Ka1tlq1xqbr+sAf8y+5xws8zdCYM6Uk6JpSztyRuwASi9NsAA1K09qsOCGLJEmobma7OrUIIWs+1moEZqXZrNAw4/rJRW06UfN2XOe+RwYAxq9nYV/Za78/BvdBFfqhT0wXm9Wzp9cXvYTqyRwWVblIYlG3KkmblaZ6mGIwzkSSmAgS0Sqn59er3YvL2/vb4/FYS5vG+Xa3N1dt9TiXRahuoKoxVgor1+CWNmvNjczdXVuTJMIrd0XwCI1hhuASPdRP8OBn9yAiIYzNC089JjO7AdBSFgUle3FODAkukaktVusWlB82BG2K2GIItoTz+UIIiDzFpmrBTPbF9ZHpZIkUf2X2lM1as6razFPOaZpHxDmn7uJiQ0QalY1jKXW2JsxMeb3qcpLDOLWmMReIbvXMBwpPy/MreTQJC/o0U3cx5MGDIuwaGSYLJG5qWt3NTUPYQhA7jWmZVZtpA3QkjK19dhNfCwwK7AgIRouPMi6M9xNP5hHt4R2TklKmcdy7G+Ii30G0lCD3nHsWAiJnNI4THlDdiMAMTsHQJCEJcwQAYRo6Fl2EJ2pgatWcYlAPwLJ8Sqpu6giQBc3JwnZTAZmQIscUkdEN7RzwHhaMi67IHVwYCMFiDHqaRSICE6ckIhJqpeXhIwInU0chIQYXcIiAWLPmZt0wEJFXIzDgAMMIRVqzqZS3d/cvu5xEksjyhIboDJiWGgIRyE3BDCyIaAhkEVTnzIrMjOagjoZAQEEc99PtcUd2NnAFDc9AVzNzYCAU8BjlkTmSIwI7xsDTgY2cXJ0jVMaciInwZC2+YALvMJTxEYkfz2y7Ew9t+eqlIjkZBgXT1R/RexEcYzD2XiF04kOfGX/+QUGFYOqnkNRH1YYDwna7ffr06Wq1uru7A4BhGJ4+fZpzPh6P0zRN03Q4HHa73W63u7+/G8cx0k9Vm4XpIqE6qNk8zwFsD7Lqun4Y+u12++L5i2dPn263267rROQDyJnOMen4iMl9epVL9A2eudwAKeX1sCHkCZANyjzud/vBUTonBncGCOIOLbPERx7Rpk1bsYfGcCEMLe7b5BDOR8iAjkCL8QbEqJmJExEvZt4UAafqi6GlAwKhINEJQ1/MKu0k+zxLH06COkBfKH6IFsF8ZqoGrI5Ebq7aWmutqp5G7R9xPHqvzvPQ+nSSeqAgL3it1gsyYWJiloppNmuqrmiOag4KnaR+lercduO+zS0hM3KzNoGHqyoKcYJ+ndaUwExNKzUwVyOj/HUN9FW9VG06zq5oBuva1quulnZ3e289r7qUOBlgM3eAYch56JFQnATI3VybudVWQY1NCZ0BCGnV8fMnm9sXV/v94eZ2d9gfEX2eZ2GqbUn3bdpCP3XWSER2hLqCu5m32jBhzJvOzSWdgHQ/5zbgGWrh0ElGzSGSRJJqtdjZ3U3V1NXasgM4PN4QJQmFx2trp16MgCM1WsOwLfgiZ5ZhsKvBIWz9Ef1hxHY+AzwSHCheklWLg6LrsrlP0zzpmHPq+269Xm3Wm+mwsza2BogEDonBDZhAQ1kT2aBmC+f60UFg79EtzyAL8zlt8oSpLOzUJQIs9iprHh9fEG9bjZT3OH3D/hvckUTy2kmWd4eAIX53X17AMoFb9jt/2N7RTef5WMp0foGSOGfqMqVkQpQYOcZF4UOj7ovEOpTRHgbRBmBu5hZGaizkhrVha96WUjS0cqhVMRA9ImB0b8woiEpgLXAu85MamwGd4kwMbxtzi0hfjoLH8QydAJiF5TkRx2jSXaPspSXFnijSPgEj95GIUsou4trCE7O1ZosQcuGxARGAttqOU9vtj5fbbZcTEyPgQkAnYHgwRyBiBDRmUzZXjA8LiFAMCRzMTgGtQYNT9SjdCBHZkREBOWwh0d0N1JehpS2a+UWV7oxsaoBmQABGRMGRM7MGQIQKoLiImd3to/jNEoGxrBE7OQGdVgl+4FxuBg8Nz2O9Fz6uriN756Q6esw7Qo/KNFCiB03Won6If+i67sWLF5988sl+v1fVrutqrV988YW7Hw6H4/F4OBzGcZymqZS5lNJaDa6hnd6VA5jq/f39MKzW69Vqc3Fxsb26unxy/eT6+mq9WqeU3kOAYsJ16l7OzhB0GpAt+8uD+GEh+AAh59QDipDU1LV5oiSOsgy1Y1H68vE+lAh+oni5nfHX8x/wUTitL/794SsN4A7ExILEsEyBg+xMqqq8COU8JKBICOQPPz42gfPzgO/hNSe3Agc0BEBDJ1vWJaCbm4U8IWSg+CEt4UPX1hP1DB0psMiAOEut6m5MIGCJmrZiCmZuYI7F1FvhLNQlm0cjQxZhJie14ugo5O4uSCjoZOrWvHqtWkx5UUt8XQN9JXVhiGYwzwXcWil16to03d/cXl0Mz58/v7x+krrBRZC5Das0rCmJIBMxEoM1tdpqNa2gxcp0HA8CKozbzfDy+fX9br/bH8epNrNa62bVR75vkPDC/t7P+9rCI46MVa21ppQil+m8GYe1x0IawMcNFQMzLr724X4iOXduOrcxlJmmy3o60zQfd6huYRWyHBmEeCb7Bsco5LVE9E6Du5z2QdFdSipbtBf2sEZDHyaJbWmKkGizXiPi8ThO8zT0/eZi/ezZU9CWBUsZzVurFRytNA8i7lLqkbsTohABgBK5+wcNEr5XCZ2bvcdKY3okKeXlZZ42kIewpMWm4PxRLXwZ8MczPw8jpkW55Kc2Lz6bhVFeyjRPR9MY3zsR9L0MvSQBZkjkiZCjWjNyOrM4T6pmQEDXyO2KWSq4Ro6FMFHQ7q2ZmXtTUwVrtbkSC0uWJO7AZHHSqJmdHKPCYcDPFFxABoIQoT1MCU4M8FOVaG4izJIQUbU5IoZgDwzBCZ0Ig54Ep5gFIGdmlpS6ocUrZXYMZb0wL4ALmLjr7jANQ59TOjmMnx+wOCNDV+Poi9YAkByCnUoAHIqoOMyIINLhAqs8o54LFOOyAFjsTGxmiwL8RO8hJCenc5q6g1t4coU9rzdTcAx2vi3n9wfDWXwAaT8cj52HWCe1Qvw286DtnJJLHs0339WUnYhA55ivExzkcGYILV+zfMmpbjd3Z+YnT55861vfOh6Px+NxvV4fDofPPvus1noqfUprLaqW8A06NTgYA2MzB/DD4bharS8vr58/f359fX11fXWxuchd5tOo/fE1TePhcDj5a1iozGBxUvWwKXdwEU7LM/DI7JSkSyIsuevPPQcxITMCE/K72wE+wtIeU9Qf4eZLCgycekvyU4N5DsdhCTo/h2UUQoQ9RpqLqeni/OynH4ZOxCdAyD9Wr+DDUj5R109biLkvD0OQD85TNf9RIvT4ihazZyFTdwNCnkr1WgRYhmRCzF1ymo9Hr64AxbWYJpDtdpu67G7BwSRjUFSwqTVlBOEE7tOckHOKkLFWmqJ/zQf6yl6vvvi8KRABIzKHJyqI0Hq9+rFvfOOTH/vGxeWV5J5SFklMEm0r0uJ44osHq4OWejzcvv3Cyrjq2M3u94fXr1+/uXl9v5sBoe94PXSff/F6HMd/9Jv/l6oSMhIJi6ScRMJmJWY9rTUkWg0DAMVSAASm0EMt1ltn30KPmoIZTwvIzdVMW6vzPB2P3/ve96Z5+s7v/37Tk07kdPzTyeU3gszsXBrBmTLp5rZ0RYsNyTvAa6zQ91anub1+83ZS/Y3f+PXg/wYHXFt1NxHOXe67rrW2P+ynee66rktpOkx3t7f73d1cDrWVuUxguNtNx7GqLQZjoR7PzITRw4BHzDkAINzd3x0O+Hu/8w//hT0f+EPiMZbr9u0P9vv9dz791B9PJN6hdaCbztNxnkfVSC8wYlqtUpdZGALsC+vZqEyQH/eqJ3nLacpGgPf3B2X/P/7v78aTGCm64G7gkSXeFMLrBohYckqZw9VW1VStqbkjcRTdbh5hHaFUkzgQltTYKMMNAG7uD1rld//J7531ROGnp6rMLMzEoU+USMPlxTs6kKNQClFO3bDezPOky2UPVDRcbAbcDUE3q357cXFzd3dv9r3f/R0HXzIiFp6SwfI/d2uL1HgZxTHFpCqk4gRmAL7QRTEMBXgpYZva6XMiRFRTszaN+zdv33766afubhrUVlNTf5QlGl4GbifSHcDi8BSv6j2OGp6Vkg88udBYnp+ZaZq+/9kP/vFv/vbyURJyTJU5jMHPloePBuEPXplxXj4wUBbqXrzKxbzLWqutBfPQq6qZjeP06aefPn/+/PXr1/Ejbm9vx3EUEV0YzzWm6udrcYI4UYWiPDrpSyClHO/l5uaGvwQeOB6Pv/u7vzcMQ7yvxUfKTdXMPFRi4fiVUhqGQSS/m1RzjnuOag7M9Ozn8ZgVdb4FrbV5nt+8+iLn7sz3gkC74RS+c2o2meVUbGE8AEAkSYgYkAGjBnJEiIoS3NXttF5PDu7g8zSrtTdvXv8wetcJWV1YnCeOwUNb5f6jC59H1ziO7v4Hv/9Kk4GwNsM2JU9WVaFwx2nI0knuujrV+zd3rbTiWgEY6SLvLjb743Sc58IGgjKbHqFWUPVqQphEnG1qPaV1l3Li1trxWK3s/hgXCfhHugFfuWu7WX8Jo/b9feYRavJReQZ+DJ98/x9rbdM0dV33R7gBAaLEBq3WVJlJmD76mj96r0oppbbNZvPD1uCPLAV+xDp+/xvmeW6trtfrf+5b9E5h8REI+NEDWubSWv0jfbz//FccEiklfIeQdbb7PWeEwCMPgQd/4Pdmc/4ld+fdIZ5HlZxS+pf5TkspKaUfeU8/er/eHwJ8jOfr/sHtRjjs9/Hx/mEaYT8hb+evPNPjHt+VDx97X/wNLFDPeZ5FOI7zdyk9+EOovH+ItYw/lJu4D1Tv3X3lfepPWHm5vyOGeP8HL3CKfwkv9wGGmOYqSUTkS8QVj+22/GMZXPixoQx+ya9c/tM8TX0/pPSRBjsgZP9RuAKe4Vz/WK+C7w2HHADGaR76XoQ/2uX8kPf+ztt7/zPHH/407veHvl/zAxHKf+gv+dEnyJfOwU6fgLsdDruLzYaFf9iH9y/ycgC4ubn9Ggf6Sl7/3V/+L1gEF3dmjPRsPFmEhKV8PDbcZU4dSQaks+OEWoielzbi9HTZeXbl755k/+vf//v/w1//1V/6pV/66OZ18iREQuR4SeCJ+Se+8fynvv2Noe/+n+989tv/73d/8id+7E9/+09cbAZ4x9pnAVFt0eQG+G8O8Hf+7t/7u3/vf/8rf+Wvxr8u+VSPpKQfaTQezNcfneCAD5Pzd/ZbOmVj4TkJ9m/9rb/5v/2D3/iVX/lv/nBLyD/cahaYWN3Mmp95TSck29zMm3lTNTM1N4e/8z//7d/6P//hL/7iL75PoHgs0PKTdd3jT+/d9WyPzpuwUlvI0md68iOr6l//9V9/88UX/87P/dx6s9ls1hebi9VmvdpsVpv1ar3q+67vhi5nSTllFknM4XlobZ7m+ViOh3I8Hg+7eTzO0xh9tp3APAdXx6owz22cxuPxeNjvD/vDP/hH/3i9vfqFX/iFf5mL5dd+7df+3T/35/7SX/rLZsD0/rkbAyptpup6VmefsrIDwAsHldWQH53sS86GA2izUrU2DX45ITDhf/4X/7PXrz7/+Z//eSJs2ua5LH3/+cGD4KFHOJ4jATO3tmCakuRiu3l6fX11dXl9fb1ar6Na9TOFC6C1Vkq5ub39/PMv7u7uLi9Wv/o3/ubP/uy/8Qv//r8Hj4aeRGejZgYIQtoCYQWKxUyPcr7whJ7iqfZ9xG1BgHfZvwDwy7/8y1dr/5l/9dtm6EDNHQGT0ClDHphhtVpdXKxqnfeH8TjWeAdJaOg7YYLF0h3ihZRaStNAymLZ6Jk2R0SI01z+p7/9v/zrP/dv/Zmf/dfcXIsuMZ7nIzWQpyCgmZuauyPzmUjHwouiu+p5M2AmdHdVBNeT3i5eAiMBwt/467/6H/9H/+mf/bf/bOBTizwLoczj/uaL+1ffP+x2wTEP/ns8JvGH8ByIttDfQYYe/kIIiGSAC1Jn3rT9tf/+f/wL/8l/+G/+zM8sCC3H5B7O5ASHRypaWvhJft7RAcDJAcwVQAkSs4gEyhhkIBBmPIsBkY7H45//i//ln/8L/+1P/qmfCSSVaNmA7PwBO57/HA9UUNfAAJBC3BGzOnMNyJ0We1I0R7MGZHzyvwb3m7ev/uv/6j/4a3/1V376T/8ZRFnW4QNE/89aAOGZkfWIrL8sYAOrX8/CvqrX5faCCJFjKECIHM+YY3A6CYhQRLJwyiTiIItVnwMA3d7em+qw6lerwR9ouQss/0gIsEyMVqsVEQ3D8GETfDp0AwcOb7llPe8P85s3u9VG39zsYnq23ayvrjbvnOIBnkYTBSdWgoO7r4ZORK6urmJpmZ+cld0fNK0fVkHnifnDa6N3S6JHhcK5yT4xDPthlVK6urr6Z66BzvWZqql5aM90GZSHAYs399ZUNZzOvOt6Zn7Phy3oIQtJ5MTToS/ty08WzLHZMCKREQKAGujiW3BSVgMAQkopJ7nebjbb7eV2u7nYrjfr9cVmvb1Yr9d93w9dn3POOUuSlJKIAKCp1Xkax8N42I/7+z5zHfI89e1xDaQa6raqOM7lcDjklIJjk0RSSh84zv3/vBeIpNSvLp7U5llgyGen8SX8ojaoESyBSIRCwOEmjFBrq7WpWas1dwmdgtpvj8ZGpp71nBey1EDhvNj3GQAy5q7rW21qGsxrA4sHMKgqLLhaJWK+v53LXFh4e3nx/OnT6+vLzWazvbgYhv+PvTdpjiRJsjR5ERFdzAybu8eSMVOV0/0D5jD//z6nuQ9R19K5xOJwAAZbdBERZp6DiKoZ3D0ys2qaqCmaAhEHeAQcMKipiLIwv/e9jp2r8zkrkd9aurMp59NpSCmXeOC2bXa73VoDLYEJ5T6nYo+7roGKF+GzrNMyiiy9JXwbdroUQHh9eZk0+ABAhqgGjl0IrsQZIxgz9V276TrtApIzGLOqI3JkbeAymy84Cx88E3qHjSggqZrkDDXeuJYqxc9GRKEJm75XNQlWxODFMF4gRQSoWtRhoKKa5cLjoHo5gJBagoXhXiRpZMrMRpCXOF+EetWIqN9sb+/u1epyKtvmhJo9T46ha6sLb/0ha/MHwbTkJdKq877IiGAdc8GSBAgqmiQT0Xfffvt//PGPFba+JMLVge8bxLwsecdXYEq1wo8wE0BjDOy45PTV8xraBa0GAICnYWCmpt/2N/dFTUYLncKAFkEbGLAt6Sq13jNbBYrFdFJqINAL5USMRAFAymB9EZHbFCMg3t1/eP/N91aYJm+zNP5HNn+W1p1p/r0G+g3P+tQATRFIQclqJISCGgISs/cuNOwdEClQ1SDWFYPnYZhjLPqh4mwsc/F1APJFK/3rA6yrWQCs50tdeDOncf7vP34ipv3xZGZN8M4xERkYXvu0yicIZctb5wKqfytKFP+RWdh//vJe/5zPlo99uZquypCLacuuAkURa6mpK33lUoR95ecTgCth5gZcUtY/e/Ksf7TPaiA1InSITMZsAGKQsuas2Qo65/K6magNvm9C2/jWceM4OG6YG+bGsWfyjhwBAzDUDooCmGNXk6jJMZv3pkpLDSQ5V80uORDIaiGEGKNz3jkmxP8py0UU5oxq4OAS03C52KXHxkiIXA6niIwAiIyOEKY5IeESfVshyUvBXoySBVr6+azBDIqNyBfCG0AZD4NBETIXGUff8d1dUIPxnHLCtmvv7u4e7u/7rvPeM1NhThQxTjEBaLE4SwawEHzfb1KKy5IqKo1iFasTKCIzULq6cYrXnojMau9naaPgVX7Lmxt0/QVLRM31wlgRhp65CcxuSaIpZO8s0zgqgIiyI1L0jG2gJrBnh0BZZE7JLvAxXP2PUBBbiFVmq0ZMCKBiOUtpbZecK4TFU7U0sAytOP4EoeR/fTbaXIWGlzpCQU0AS91Q0OSoYOyovn3EoKBVvK6S5nk8TcM5pQR6fb0KRYKq22n5IWaGVO2oaxraWgbVt85qNiIDAeCm397e3i0k/HqxL8MwQ6ohX8mgtNOpbpAlLE1MsuScFK1renaliFyNuqqLt6DesSqICKiKUrawYkmwZc8tu7cWTfRli0SsD5r6ri2fv7F6oAHTxSxSfpf16Ph6OJ3OY9O1JX5gGAZE6rr2S4PeP17xSJaYkoq0XVsAQt577xwUOvnvNdD/Kh+2zL2xCDg5NMhBAE3h4mxdVs40TdM8b3cbM8sppRR9CMXJYlfP2v9gjVGVzmvtoqb781gUC4hws+1ccOt8qszOV8OHqeaUU4ort7YoFv/W7/tFFwh/5cSA/0jR8zmszX7lCGF/82vWh8WV66sGHq72jRULu3qaVlEIIAADMqFHdAgMwAYOi6bx+vcpwnJbuS5Vo4gETOgYA6NzhpAUYsoRMxpkk6vjMDBT2/gmuMDkGBmB0RjVoTkCJmA0KmGmoASKhmaCaMRYtPDOMagHM8xZtYCICw0GFIgMahKKc0V9jP+TaqAUh+H4CAjqMU6uzEVrcpxBFtSqRK7/FUrNR0hYTOOSc0QHRdBWGElgdeCcpZqMbFGBC6ACErPzrhiGS+B5qTuZiYyKercsSGZ2RGLkfPBBt5vN/d3dbrdz7Mqx4YrgoAaoogUEZaaO3Xa7YeaXl/3fvNMXwgLaUpmXoY0a4K8vna/f3J8di2yxEXqmtvFdFwww5yxKlT9hNs1RzdSsVBGtw7vbtm+bxgdAmlM+nYcYBRBUyDTnheJjpkWDnEEla3FhAYKaiioCLYexip9AwFK6rLZQJEBHACBZVhhY2RVLrwvU7CrPDmqXD95oKpEKVqqUuwhUSM2S53k4xvFsovZWcFPyfa/65RcBAL/RQC8qZrXaW0KsMDPAorBuQljuL1swiQCIoOX34zLiUxMzBCBCMs2as4GZpCnFYRxFpQ1NZWMgFdWDrZymtyTK2nyuaYs12+0qDa7YHRAuY8ha8BlgdQTaQjy7epyUaqp2tKzCp9eT2cePP//88ceH+3dN0x0Oh6en59CEh4f7m5vbJvwn5ZKqcnx9fXp66vsuzrHru4eHB19k7/Z7Zur/ApXPMrYqin90nkPjQosupGyH4wkRt9veh4C14iYAm+c4x7m4J+Z5BlBmWujK10K9S/F0vet9tgmWpnItIeyiiVnLewRkx9tN7xzDhcRVPSpFRiEiKcYYoy7CnwW2a3g18IY1fvxN++OL+dzapPoHL2ClkcB/sAb6tT7rorWi1ccNCCX0sbBzjEvH2qCSO647QAAeKRB5BEb0AA6AAddAqPoYw+rnWcsnXZGwzlFwFDwgRNWJLhEcli8YYCJqvAuOmZDJGJVAyIRBGY1Q0RRNSmZopdiooCkiENfiBs0QjQhzluq0lnqnodZTePlK5z3xf/Awt9aIaxbcmyv9j9bqw+nj41//HwAkxkl2Bq7IP4gQkKJ6BOQleFfJEYJHw2J8Q8yi4zT3TeNDoBXfCegdBk5ZIClIqYTq4ZdinIP3fd8t/R5wjksUPTM5ROeceU8pSc4iMI4GiETOh1DnX32HSMEVMVZ5tBfDVEmHzabKyG3bEjskOhyPX6SwQx12VKKfXUIe6iPYDBawDVyIPG+v6lcGr18K/hHAMTaBN5vQ940apsRzjDlJKf5kcXc6QiYIgTatv7vpmtAq4JwyEYxTUoWc1QAMMhJniVkKGwkQC1b0EjizdIsNuPBZlcmVKVjBn5uBqpEhErGrQKAL7LGWlKZV0VK74HyhKtTbDqm2/cr9bMWyRwCCKjnNY45zMXOvGqAqbTTjha69Xsu3LoLyM22FDRZzWfkmy4xJRFOR7xQgc3mfSsFOSDWOwgiJmUoGLsQx55TV8vl8fn7Zvx5OANB2TdOWfDxHSGpF+SZqtftuYDHGqxOlXWSJdi0AKNsOv7kdUK3YYKtDbN1T3yjISpW5rm8qSEkDAHjZPz89f/K+iTH//PHj6+v+/uF+mvuNiP2dlj3knLUk0F4xLTXLPE5Pj4//+i//DQklyz//8Y83uxvryVTAfu8D/carH1sNF0WO47xrOwoNOZ8E9ofzv/y3fwvB/fGP/3x364lqa9dMp3Ge4jwM49APImm32TK7cigCuPKoLN2F653v6+fFJYcSryQ9lWpvAECbNmw2LZcI46sBjphlyUUeLFUmLEUWXf3Y9WR0vfDs15oxKwJwaaus55Evp2dVhoBXfRH8ilvkP3ZQWFi4yLCidxDNFFHq2dIEABWQoRi7Zdk518M4A3iDANQwB6IA6Je0z8JZWsA+CgQlQuFC/S+JPGTsiBsGAKcrbA+yWFZBrYN2JvCeHAMXtI6JiZgKmJgkk2KlNTNRVAEFAFETBVMtaBNmRlBCXyJpYRk3mBpahSQWHahjdpWY8qsXj/gzHjCwKwwpQARRlFTeNJMMutJw/oG36LD/6c//8n8jggI9Dw9JmtKXMQIyHLQnMEfiyER5gsYhBE6lMWZEWf2ccNsCMjMaleAOJER+370wZzU0QwM0qzEt4/mxa3e7zaYJIaUYUyJaUx2w5Hc6zyH6aZ5jTOdBiUVS9sRd2zRNE0LDzME59nRBKpSulGRVRSJP7AAB4zRPn/Fsrk4heNWsUVQwIjBQNAATU0ZCf2mALWv96z27twKUKwkUo/PsvfeOQvDehyx6Og9nHapMB5YHNyKDOgLN0TQgOkZ2DF3rFCAnI1QDI3aIlCcx0awZRJnZB++cH4exdh4MQEsvDUs7jZhAUU1qGDAu8EADJOQaqlXv0VJ2mOpiTkcEYkclrg+vtilVxZKmt7BLy/Atm5ilQVe5AAAgAElEQVSaZBFR02o7KcVmhe182aq2Opyt28WKMePSWLLFimkIxswIGOM0TidVLWM/VVPNCMhF2kNE7FWQObSh8yEAkkmexmFK8zyen16ef/r4eD6Om93uNJwFpNEQQmB2qiI5i2URXbozWJrxb174hSNy0S9VjZC9rZYNFNft/9pwsz5OvkjgAFuPuKJKSGB4Hqb964GIbm/u+n5L5K6lEden4coZMDseDjnntmv7zbaCXySfjqfHX375y1/+8vT0FONExA/v3s3z3KSkIr9ron/zNRBdxtiI3vuud6E1YkBOOX38+Pgv//Jvd7e37+7f7fqeAxckxBz1dD6ezmfnXdeF2+3mM6+y/Yc1aFfg40vf/U0jZtM3TfCFMH+9fapqyjnHpCKy2Af07/Ra7FespV977QYXtOmvf6HB58v1f4ysCJfOG4FTRCpNeiggVCMAK1P/OjFjBAfgkDxz433nXMPcMjsiR0hF7WNmWQo/GKrkWquJpnIMDQnYITcMBJzqZqwCMVqUKqeEyhRBxrUPZRVhqAImoNkUJZsiXumcoAwuy4VnJGandQy6KJTUBOTNdWDy3nnv8NcDesjD5g5cUyURwMAOXAD24BwAQpohxzLCw+lscQBJkCNI/PtlUJxg/wLMhpx0PiAwU30OGkIDnFUBVRFUGZQzmCAQAoGYUbYmo5PDmKHEGZQoNEyG5+4xuLTeiWiVUzcPr9v+tmtD04YY/TRNZlBAMoDmnOva1ntvvU3zfDqdp2mWpCklDqHkljdN670jIiZUU7S8mFyqiIWZiTiLwhtg4a+PwpYDTmkuxJimaU4pueAe7h6a5v8XMxdXe6hB45uu72JKkjKKZdWsKRuILBp/JFM4D8nxQARd3/V9YMfn4ZBSQmTnPbBl1WUgRQJmBozYtMF5T8w1jq60VrXQLqm6k8rKKs1SqkNNRpCs7F1OlTUEa6pFVUOS/fp8pMTdIRIxw6pNUc2SbAnZKi5XLKTmJX/l671ie2OQLxfQe09Xb/D6MU7D+XzUIvUkFtOcEgA655x3xK7bOCB0TePbjQ/BTCUhOk6Sn/Yvf/3pp08v+xC6u4d79JwtsaEDzwSmkFVryFYt0FlUvzb+vOyP6+Cs+lX/ARrZ3+jY2lW9jug2mxv2/vX48np87dt2GKfdza0YSMxrYSZgYJbTHKcxpcTE0zw+P30CxNv7+9uUCAgEPn78+O///q+Pj7+kFB2z84GJnl+e//LTX26nM4KaTP8n/F+/10C/zQ9c5wQIjr3vXNc51yBxSQqapnn/ckwpH4+n5+eX2902t2Gchjnm19fj8/PL8XT2Pnz/7TdN216tfLtYCa8m2/grZJQve+NXsMKLIZzIxjmJ6lsoMsJq9l1kQRV6Z2/bUHVKrmsT2X5Nk4NXWhyrW5EVU6cB0RJ7jSUrFAFNqaQloCJQcVB8/q3/fmVkv1oA2ToIK7EcWiQmhVBdQrK0vLClCYQUvG9caEPThdB61zJ7ZiYoJ9wSdQZZQJJJNsmqi/K1OLkJkMAxBocQnHNGJAYUBbw3luIUtrqhu4DMRECoaAkzYWaQBjIDkQAIJDBQZvNN4RoSkUdU9sJNdgo5eYeE9RmgKEwkImCGqmzqEBwjeWT/lUdCuXy+hZvv4Zv/CoAgCSRDrRahyIcBDbxD6YwYgKDdoWQwwTzDdMZ4svls8uv6sZT1fBZT8g6iRDVgUjBIGYHMM8/JAJTZAGgWcqiEOCsCmiM0G6ICsYFBsuL8AlVyABPShO3i/i0yOEDEmCkEv9lsDGD2fpmuUPlK733bNm3be+9SktPpuN+/vr4eqq6C0DnfNK1zBbAFIhlMzaiEXgECO+fYIZKBMGGWnJOo2dtnylreE6CBGhIp4Pl4fnl52u+fh+Gcs77/8GHbb5umXY7WupaqZXVWGvJXrBFvNPoGBEihaQE1paQizlHfh6IzT6LjmKdxLjNuZ9z3PYdGIMTsVfA8ahQGR2AanGuZT+Pgg3e+IaI4x5iyqEmW7W7nmAuacEUnsSdEUKntH1jwH2jABK3zvfdTilNKpqxZGLAPTeP98/EkqpYBXdFtgWTBUl/h0sk2kFycgORcAMAMnGWGnIv/vnAkVaVMdcjMuCgxF2tY6Xgs8sdCVSh3uZYeFAEScvCipgUQTqBiBjbO8+E8igAjd00XvJslFaQ9suPQN81dCMH5BhFTSiYynI9PTy9//vOf//rjX87noe0333/73c3dDQLEmBGEWQA5Z52jqmSVvDQpLUVZ3vsyE7DVZA91jgpUS2qt7a56J1zHL69+D6tNLcVLUNHST1K46gIBTNPw6fnjGMdxGMFinNPz84+Eue02AGQAhaZtCGY6z9M8nnOKhva630tO7Nw4HT/+8qMpnY/nx8ePx+NRUiYi854QROV42v/8sx2Oj4iKv/vCfsMlEBa5LJUDows9+Var+Bkl6zRMx+MRAOYUH5+eQ2iJ8eXlZZrjOI6n0zjHdDie96+nD+/fMZW7UJcH9iWw5jPU2T8ilvwKINQgJslZTLVEtOCS/vxZJ/XXTgv4dXmOfXZmQsPrwZZdoCFQxTMXLC8qGgKQotWoHFK8jgm0y0nnH5SJwmcMOF0SLJbexmrYx+ozxQUUW8+agMzEC5C6a9q+Ca1vnGMiQANSgSyWsuUEEjWn8rlKBlNFKDHrRBiYgiMMSMwGlBXHaM4pE1MR7CxCT6j8GEMT1AjiQKJmL+yoHG3LaMCQXSDnckzTNE1RjANwW4Z3BkZZkS7AARBFNQIlVELAQjNHtK91NJsN3n+P/b3lCcRBTmAJQUjEONjuhrxDzZYTFoqPKaRU7yG5hzjCcIbjk8UTfHVbIwJmKBUuk5lAccIjoWF1vxiQ1DIbxIo/SA3L5NDUYC5sZ70ktex6jtmXrlylSiCVA60IOee6rjUA7z0zSpZSCzNhCI13LjRtaBozaJpAhDnHeZ6ZyXsfvA/BU+VVy2Jr11UPT+yIGYCKnDvOc2HDlOcVfV4ESfE3mdnL06e//vWvLy9P03DOkkPT/vM//9E5v4roVIFI33bs6re0z8M0am+AvQ9d1zS+65wLnLOYJUTwgZk8O9f3nQiMQzydp+M4zfOYAQ19xmaIPCYzBNWAjkFTjiOblcw2RCgcb/S+jpfX7m5xvCOSA986QgRVRhQ0y29OMqjQsv9mdzun+JdPTzFnh3S33X64vUWil9PJRAXN0Ii4QNw/C0G7uAEJa2FqaLOUmRiSI2JFLWYrQi4LHOtFq7qAS7gErR1zXOQ+ZBkIwTliZkRQFVp2sxjzcJ6ygOeAwA4dFV08CjQYXOsolIPSeRiG0ymP4+Gw/9Of//tff/zzFKdNv7l/eOj6VjUXyQGaEWAJkJ1jBM1m2bQEnUGMserDPlusdnHdXYsGFBcPrJHaAgJaAqBLvE314n+2368H7+W/db0Hm3M07+DdQ09oXQ+mhzhPgERIxq7qp8AYU9Nk783U6K41a0RsHObn1+fD6/l8nuc4i5TwweJI0JilVSWwwMauaMl/r4F+ox9EyMxN4NC60KJrjFwpYwAxp3QahmE8l0Hp6+Fo9qMBnk7nmpysQOTmOb28vB4Op4eH+0q0KGZC0ZgzETvnrw2J/5DI+IsCqPwtEcmiCsBLTbI4ixdTAqEpVKhJieJ7Ix9c+Os1mWhZOwrXSll8+zlcId2s2BtwFYkWHEodSxVTfxEcftG0/lra31uUbem/lH1D68xIq3BJl5TP6lUFLdOiyqo3UyjjDALARTfjmxDapu26vu3atnXeEREaoArkLHO0FFWSptlihMiSoqWsWpkJhOSJvGN0jExiOCcLjl3RjOBn9GADE9CiyUTNWXKmnJFyEXiVFAwkBYcq+vp6+vjLx9M07+7fvXt4R5DJlEhL9kXVANXiqhyPiZmYmYlqhfBFgRIC+gCaoAh9TFAzoFrX4faG29Y7V/SsGqOKABjEGYpxENGa3podhBYPH23cQ/5iyu8cdJ3FmYjBQL0xABITk6+1uMICCMKae5WlhPkuvdEKVFFDFUk5J4Gm7/evU4lxKIakkkVggKrGzN55Qyii5pxSCQJjoqLGcN774InIOc45vr7unXMhNE3bNm3rnCPi0iYlMq1aM2RiAGLmYhcXVZGMCOVbrTXLtc0dEEUkxXw+n//65788fvxlnkeRDGZN0263uwJ/uhjGAdfGT5UVk1555tcSoRYKm832/uEhOArenAMGYmJiZIchOOd803SajYwAmXwYRmciiF7BmfFK4RGDOU85JVMQSbmkHZgpCAB4ZmMTlXmey5tVXinV5k02KVC+arEvxGEVLZ3eTdPuQrs/DZpz23bf3b972O1eh5PVZsRlOZQaHhesAKJxTZGDipEEUkeYShYpLoI3LQlwzB5AqnJ5gfmovlUuLkwyvCqyik+dqVCaAEshWENu66vJKc2WmB0X3kYWyBKHcZ6n0IT9y/7p0+M0nMbh9O9/+vc5zrd3tw8PD9u+JyKVXF+LaBYxyCKmouWg81ZmXlxghgtE93LIe3s4rNGp9ZfQ6yOsqqY0T8Ogqk3omqZjdmX3pNo4XL7BoqF4eNg+PLTVOokBQQnZRCQOZdzJjkuZSIzsAbyZkamh8fE4HE/j8TAcXs+nYwkqqjMDMRMtQQWMyJ5d37dt59Hk9xroN9sH8s6F1rUt+QbZA/GqfDSDaYrH43Gap7LE5hhf9nsrt3wNLiVmp6LHw/HleX9zcwtUNR+iOk/T8XDs+/7u7s5fTS+W7e9iHnmD28BLnPCXwzIRyVlWFXLVClc24qpts4oFuRqGWdGCgpXq4ir1aF2Rn7mFllEY4urZXQbXX4hR9KIDsvqUuy6ALimFq/h2+e5qV32vQkku/B1Rq/mrpXArgEStir8Kbq5W6oqQjinXDjMiEXvnQwhN27Zd13S9a3xoGuc9E6OqpRiHSeMsaZbIRtV1UnouRM4cY2BiX2I9AdA79k6dQ18zN1dWh6EpmoLaUgORiKacMWegjGZkhgbGRaiK4zT/8nz48XF/GqebhL7ptl7dBcSHRIyoSERoSFZN4QvX7qs625IaaWJpQl3ESAjQdHh373ofZAyKyk0KIbHTUuIED/MMOYEBEAM78AHYIZENe0hvRULea98rExAXiF8RjJhjQuJFaK41qhQIwVKMRVFbffTlTK+mBlnyOME0Q9v1eATiTFRGnaaizplU6zEQodUQqcaVDigSInlfrXLMxM4552Lctm3bts3Nzc3N7rZtuxJKb2ZWDIRL/VEmU1bJolBGQs5759zF7PUZwdNsnKbn56dPjx+fnp40RyKDIoCyN2bK1Sq9LvBiKftiUdcvrGq/Tf/u4cGRgkUAabhhFwCV2EJwSH6eMpMLoTV06FzbNClnQiIOZSpU6has/mqMKeZkokIAoApojERMCpZjHsZBTSv/lAAJJIlERUB0RRK0QJy1TtjVDIi2Tffdw92udZt++3D7wEjT/qWa5S8j/GIfBDQwqgDk2ovC60gvYsfsfC3wnS9PfTBDdmgolso+p9Ugpmsa7CXfnaGMh5GAiBfJtJXwuALwBADHrgkBDJk9ms3T2LW9YyZiNkvToFmmeULnXvavT8+Pw3CaxmG/f314//Du/bub3a2rBRwVMDMxIzEiIRqxK8K4xa9OuOSO4VKv2FrMvRFMrLcYLRaT0lsHAxORaTi9Pj+97p+ZcdPfvHv33aa/WZjTl5BnuNrxd5tws+sAEY0UTHPKydIsccoxppQzoLWdb9tAzESV8CCqry/nx6fD4TCOU0wxJVG7uHiMCIL3bevjnHPWOWYADE2L9vss7Df74dvONz35xsgZEBjimvttNo7j8XjMKQMhAIFZSnlZj4ZAi/rFhnHav75+O81AKKI5pWme96+vLy/P337zYbPdOhfwV8c+V5/g59byizndam+pvAZYze2IttCLV3OuXkUBLCWQLjMlrb/AxclbOGaf+QWWv2608O4XfzVd9Z9h4YoQ1Lzl4jh6i/CxRZayHlaW8ZsuKclQyMirx7R8VsoeheVXFCv7QvEHa0mGXMQBKeUiKqXaNWHvfdM2bdc1fUeOqG1c03rnCUHmORtq8fVKVnLAAt7YBXLEm1YJsyXBjFm9cXG6OCbHWGzJdD0mKGJbQ1Awc+W5miWTCEomK7IENNSsJlmfD+fH1/NhlmS8P83h4/P3d43vXR0CIDFRroGoRqi08IkXx9zXepoMpcO9FrFM0HZ0cxO2nZ8/hmHvUla/tf69+m21ngUPzsE0QkoABCTADvgbYIfIcHqyPF+3miwEIVRCUnAhWBaNSVTBUQdVvEqlSwNgaDZPIgaO2Xl2rqDYwVTMNElRdFDj8Ob+vVl2bMysCiklR6oAIYRr/WhJYa1VIiERO2bvXGEIIfJ2u3t4eACgh7v7+/uHtu3KIEzfpgTU57la1rKasNgnmVwtsC9mGVxPLSnll+eXP/3pT69Pn4CgbR0A5Vz82DJN4xLjC2uxhW8hvesqq3yG4sVZGifeu+2mDQySAMD67sa5Ri0rJCIUc6fzfrcJu+3G50TTSOyyao4LAQjMBESAGufDJjmcx1OOMyJ7z7hkcqrCnLMZ5DmXdBHialPXLCawmg6vU5KJCAyj5CHn253//uHGv9+60Av45+M4ZXXswXK5qqaLLdaKSayMS40W/c7C9EIm8s7n0Ia2D22X4gxoBRVVeYJWg9TFDGp8bS2E6kmhxJdQqUigZNGACSwcRSbKWQDAh7bvN6ZA5DTl8+noKHWdb0ODRHEahdLpfBpiOp7Ox/PxfD69Hl+R3cO795ubWx9aRiIERmBGUyvdZiI2NMfOgE2K/JzAkJJW39siySRccYyL127x55Ytl5AK5I0RVTTmeDqfPj3+/MuPfzodXvq+22xumuDaxjM2y1RtTZl/0x8reHxVS1GGMcZJ0qjzlIdxOJ2HmOJm291sN967cjAGtZzkeDqfhjTPOS8H/YXSAojQde13373rN+3PP348nqbDcbgdb27uPgtP+r0G+k19NP0O2Ru6GqhghovkJGc5n4fj8awKxLzWHLrkQhOTQYkO1hTjeRg/PT/P85yzTMP0ejyehjN7/vDh/Rc6oH9ID8SMX0M8W0xFdleM/KilfXJZAvXGLctp1TWb2IqeNjOpzRO9lgStDxvTq2iYEm5TZUIItAj4Fj2QVUcsARRRzrUj48qKv5BMK1O1eKfqyylRXCpaW1qiIHXKJbqUaFJqO1ExE6vDhcJFMlVdZmHlhTEiMTnvmqZpN/1mtwubTsAASQCTSFaZLM05xhRTTgZKgV3r+67bPdx3Dw/jND09/jQdnv2YbredImdURixw2Nptukwas2WstaCiCGXJWgE/pmb1oghl0Tik/Wn+9Do8Hs6G9ND0U9JhSruWPAESOscAJuZMzRhUDUuHzExViiD0y5uoSArIrT0baAP3u7DpGxhx/0mPh5SidpNSg27DYEIA3qNzpW2oRggM2ZQd4AcEQhU7fLQVH2WKJsCkSMgowcEcYRiASDa9MJOBAuiqX1eQl2OMyba9v2F0vNh8yUDENIOJZ2A6v/9wzwUJCc4oiBTWOfimKaf51SBEaxAqIWKdStZ2kAvOBe/9hw9jCM1ud+OcL3jA9WBjtWSFXObZOZXTee10gOVyzimSpaszioi8vu4/fvxl//yCYK5QBcEYgb3zwS1hpnqFh4armdd6nllB2PhWdg0EwiiO2ZNn4t3NxrmQJUXxBuypJR6JuAmh60JwWBRUMyQzADJAoMaD0ZDmlGXT3aa+ORxOaZ6bUKI82IDUAFKe00myXA9janOVwErDzoDdAmEgREQFGNP808uT9+77bfj2bivm/vpyfj4ePPv73f3LcZ9yNFPLCEjImMHIioxqzYKosncmUCyLyIWm2d2+l5jTPKd5BBMwyzmriYqoSlIr8AuHClrdHwBCxrzymszIMZIxALKrGY5mCOaYAMG5JjS9iKQsKetxiAqOvLIYm+Qccx5zlmkcjqfj6+l4PB2Px9O33317++5DaDokRqrwChc8ImqhYANZQSGBM5S1o6OcLyruZVyFIFAySOBqDVvxTpZNDlSyZD2eT0/Pnx4/PT4/fTwfX0yj5NkRjueXadt1XY/oEVsBMNXPHitEnikA0Jzm0346nuaUdRriOI6nYZjmKaU0jEkS7DZbBMgpimRGDtztNi3hoKMkyWvJbgDBuYd3N//lv/7Qb3oDSX9+TCnnKI65bcLvNdBv9oODXSmX31hgYj6dh2GY1v9bkWLrwa5QHExMLWb79PIyjNM8T2agoqra7zY//PCH77///j+R7136O/hWmEOLS+qiBKp1goj+nYnsej4tilarRckaDXGxjcHasl8NXXZl5tQS/Vf28jKmIKik/cW1QX/D72ULPvbrxjBTUIXiGS+WjcuxXLV0u1TUDKQ2gQxKlI++VRwVg0jJOwm+7fq220STOUtM8zSez8fDOAyg2RwqdwBmSC4E2Gzg5ja37XmYTlMSEd8sFwmkEobVPmdhF+6PeTABo3Xh4Nu9SdXmOT8Nw5js3bc/bN5/P83JO/7+h282ciKMNXD3QjR8w5tRs1oCffVebiBsgBtgxNBj27Tee984QpQKUjF2QA6vO0mOkByBWrmN0QFL7Srhe0CFPMJweKtMo2L+YmIOAbrWIZL3BZcDBe3GbAiYBTyjGbADYii+OUAyFYGJQRAoinSae/gTrcoUYTVSyArIcC6unWJWIgIwLqU2Qc2qWrIoCteN2fu+7xG5KJSX94FqFW4mplkl5zyMQ65EdRPVlORwPJ9P57LSF+cRAsA0z89Pzz///PPT01OWFFyNUChhdq6B7Xaz2WwAv6SK/l1WxLVkWMymLOyL4gwyQg7MhE3G1jc7gJ8QAUA8cXO7Cb47HPeEKWdIUiV0YgIAbdP2fZ9zyoLHbOyJ2aWUDbDttpubxuzpcA3Mu1IgmllOQojOkW8oxeoNK6bF/engTLx+cM5niZ/2r3FO3z18G+g4zlOpgaQEP795KlPw1AVfdXQL8o+oZLA6azf9zc1wbM970ZyAIEsJfcWkMGdVgU3PrnLCrebw1q5e2RjEgyMwYXbwlc4EkkfXAWbQebY4A02nQZgVsAnOOcp5GqfxNJw/PT897feqenf38E//9F+22ztAXujgJggCjpEMLIMZWGkKK9ByXiQAjIV8CIpF0gcgaY5pcg6YPHFA4mXPrOJCsTwM5/3z0+n18PLy9Lp/HcYxpWQKSAwK4zD99ONf5nm4v7u7ubl9//5/G2aMX2ynojHLlKO9Pp+eHg85w8vheB7mmOas1b0POR5OJ0La9r1zTiQnETRYUo/fKCMQYLttHu67EMR0+Pab3evLfhpnsDHF4XdG4m9aEOTMig36DRYNCed5Pp+HOeaqclAFeKOxERUwLHVDaRqNw6SqCNA04e7u7rs/fPuHH77vu660Ri6CuLcPxjfR8dWH9YYovar+kdCz60ocR4GlG5TdXHRt4a8BqrZOm7PI6TzUpotCGS4ZCBmpgqy8dbVrxdJl/1o3lEsmNsLlQVSiZQmpGECNCFPK1/v7FUBfL+VOVWNU1rVIaQLVqV1pfJQejy056iKqCrmw22oNBKAgVdaxxhUsXG4tEe0iWXLOxliG43NMWY28B3Ng6MurRwSAZDilpMRTmqNEJnCNB0cAiqRMxhUo9cbVYSZmZCamUIZ2Re1VbEhIBQ9tonKehtM5Q9i23a0lmfIRiba7WzrOBqk+zJnIiDMpo2mNz1XRnHPOWQtK+a0Vgxxs7u3mgzYdOOBN1zRNj8SACiDkYHMLpXPR30J/K+xVlGQEIWSiEFAEFZKBlrRpA3Ns7hvSGX76V5uHcrO5OfcGSmTeo4ICsHOuOJcV8oLgNtFMQERyf9+YGZfEEc716cfqCNixMZXoN81q9EbABqBkXKF87IhIMSMCEtchLCGXf5zjMroDrAxi54m4TEqsdjjUiplHJOccUxyG8+thP09zaT7mLNOcjqfzPMUyOrHF2ZBz+uWXX378649PTy8pxeBLnxFVrICpnHObzbbr2qLSwytfZnGHlYcioi1zr5WcaNcNWO+561rPDk00jXHUhEAu+OYuOH/c75vg3z/c3ew2QJzNkpjv+45sHKJmRTUFA4LNpttub+5u35th3+4+hp9VRkB0rhFFMxKx9x8+EIFzrqAmoRAaDeaCYwB0TH3jXcOkOVm2ysEqQfKGYFOSlNUMnXNMGKezWWZGVAYEYnSMUWzTeu9YAZixbRsgKAKUmjMCwIwALCKh2+7efZvivH/8OcYEwN4jiGUwBUuSRBCZmR1XFAiYVQR5OdHlnE3UBa+AyFxyq1WgyP+RHKBDAg642Xnn23mePFEClJg8ChGK5cfnT48vTzHl+9u77/7wg296NSZygJBLwoaCoRJaUeoBotSDJSgw1rg1yuYMAFRyHGOa5vNweH0xTM4lQn93+2Fz+5BF53kGQwJUkcNp//j4y9Onp9PxlONsqlKlAmZZZ4lzzOM4jeNwPr083N0Rou8+LI9pQzCEDAApDfN8nsa8fz287A/TLKdpTrlgrGGhT9Cc8mE4GwATzfOcsiBCFIkpx7yWmAhmTeCHu363CTkOGYERvvvuVnPu+5DzoPJ7VsZv9sOALrVHZQXXefU4TedhFBG8Csde7wsiKkCatb8uogJKCKEJd3c333334dsP73Zdy1jma5dguRUhf51asKgcrguj6u1arZCI+M2725tdX2hvpdIRUdMynrPPz5ZLyZZS/vj4VGfOCgjq2JrAjvw0ZUEjYlGZpzllsWVqsJ5iV39vaUvUgCgoQ3gkBEfkmZmp9oaQzhVBCwuO6FLZac01q20stRplX7vepQZSUKmtn8paKU8qMVWQ0gSSVQheVUV6ba1XVVXJOc9xHqYzHaaYLJCYpZwAIDSN8ztYIgeLeCFnQQQ1iClKSkU6C+SUnGo1f2jlfcDlHbOrBNcSC6erhj4AACAASURBVLYEp1GhIZuiqYhGoYyBm9BubvrdPY1zVry73frgc/k9i0YA0RCRyGqoVukzZRAhKUka9lnXkD20PfQbaAME5s4F51mLDsbIBdx9o94rmDU34reihORRB0gRnDMOGAJlway1vi0CLrcF+AHHIzz/ZAAwTPTzEyellrH5YQTN49QMk0MyxsUoWGj/YAC58ZKEQRFR7aryV9MuqHNF0UVzZBFCyITCzpjFDMvRvri2ich5B96baYkmAAAu0eGATDV69uq+rTdtHWqJqOUSaWwGOedxOO/3Ly/7/TzH4jNIOceYS+1eajjRRMgK+rJ/+emnn56en8ZpRkSzAhsHFSV0bd/fvXt4//5DCM11d/BqCoa/0pmlz5qk3vkmBEayrMRIZDlnBQYnks6vz59ubjb3d7ebfjMmeH05Pb/s//D9bdgElaNRrlgeNCbwzpmic839/Xv2OAz7nHOKOo7p9XCa5vn+/qHreiJ2jpwjUwuOescv50nVkKBt3LZvXcPb3sYhnU6TmBKhY+dD47wzgyg65xxFYk4pTqbiPBc1HnpiAp1l17c3fTOlfI4JGJ1/o2rDiz2XnG/63YOKSE77x8esQsQNA5dCQCuAgogQDJl10WtRCcFdpEI5ZVMwJwV4jQsDt0qVFBDIOeSefNNYWVwSs6jMc84KaoGdI9f6YDk/ffoE7Prtru97yXI8HnLON7fbpm1DaIg9IqlZISIarpsJVouqJYnnw8vzp8eP+/1z26Jz2dTiNGyH4zjlaRzZcco5zvP5dHw9vJ6GcZ5mNmVmu/LSqAKAZMPTeJrT6fC6Pw3xn/7oNrt3haJfOU5QDfVxTufzeD4Pc9KYV+ZQiTkrN7mO0yyihJQllWUlqiIltO3CON9turvb7aZv69CP8OF2A6bIVYv/ew302/0oig7DK2QgAoroME4xptJ4VZVLZgMYQmn6GxFUG/Wykvu2ubu7/fD+3buHu23XOsQrxj4YABNuWgcAMWtMco1RdIyARSlz7ZuojSEDYOYPH267rimizlIZSInGWMD1qwYT8WJQzzk/vbwujhUjtF0XNu2uaxtEJ6DEnFKcxiHOIyKJak5JVIp/Byr+tez8SETOuZySKBgiMfZN2G36ENh7JnIx5SWk7MqzWSofLMUKyFK+yJIKUlTPkk3VpA68bPWwiV1pvmsuYvlb5Th4ccVVA4uq5JRjjNM0kTNRmGbqG3SMCFQ33dD3XQgNmpWgWYyxRG9kkZRFjZLgEM1PmrOcxnwY5sMwjzkly7IkRa/3EkKJZy1Z9SVfQFFzyRRVtWwOw4adD/2u7fspaROad+/eNcGU0ESX0rZiDoqc3FRMBFVIhFXY9MvsACLwDoODNkAI4ICRS2dPDAwZw9YIM4JRI+jEzJgMWqDC/UMjMo9UJp/FnUwMzES39uEHmo7ADKo2R0sCyMX7KCnrMJkaEFVj8vq8QTRrZYxgSlX/qTUSwMxoa4CWM+UsucQsmHqfu06L0i4LZS2y4qoCYnblqqiKGZT+k6lVEXwxYq+tTkQqGUoK6/2hpjmnaRxfXw+fPj0fT+eUk2TJWURE1IqUHgBSivM0Ohdyzo8fP+73LzHG0uPRq4OLD839/fvv/vDD/f09kcO3/cHy9QtFweBzpvFbdmhl4BWRExmQY0RgI1bNw3k8n553G992Tb/ZUrRxsjTHxnsGTp361oWmRYTz+Xg8PMWYh7PkDCnNrrGu30zDdHh9Pp/HaRzOwzBP8f7uzswcEyFkM89004ckSsQhuK4NXRcwYOhccJGAppgUlInaJhTtl6hETeMcD6ejaiaEtgld48lRZgRTpewbd7vt+6xyGIiZGOGL+FNEYCIm8r7tdw/5/TgN59PrUdWco8BgnsycJySuJFQk5CUfnmpzGlTrhqUiSbMQOe+cd6XzlEVTljLoLPJkZAZDIFKTeUyn13NMYgpd07Jz3rnXl+ch5qi6u727vbmTLI+fHud5vr2/vbm5u72932xvfPBadKJ1uy7HPSsb09Onv97sNvM8m82OMgMxWpI4nvfzNB0PY4yJmKc4p5hTijFFyWLVbW5rpxALEp+IPZMjJAJukVtExDJSUwNEYoQCh0e2DPOcYxYpHbM3A5DihMGsJrPielSth9ZrlzAQ4rbvtn0bmHHJAvCuFlwGRr/nxv/Ge0H2Jjod0YDiHIdhBIC+71KM85yqGgXq+RyKu+oqjYKY+rZ5d3/34d27+/vbbd95V9fr9bbIhPfbxgCGKR/V5qzrq3BMxChZU9aqoi1PwoJjNmRCJphj8s4558xMSk5Nznpt9DIkqg74JVXHxinWY7NZCZ/qu+729lYADRQJ4xyDx9OBQSGmGGdL2cqQDQHZATMSu/KEZjaJSXPOCkRkjK3nrm36Xe98ex7nxc5zucblKhf8bHG/lyaQ6Mp+rf+WQkBKI2iRKdnip0AALhRKggwgWa2mqy3yplJlqWhOkuY0uggEopqiR+UmkONiagUE733blCDlOUtGZivcmpRSFjE0c0NCO9sc9XROhzGexnmMac4iy4Zb7fhFuksOyS2y6aLfQUQUhWysHDBsQZhCl42mmLNICKHtODeNDSfVavK4PLZr+2spg0xJFb9QBJVTZ2BoGmBnSGpgpkktQylpkH2nK8IQDZyBb4EQXSE3m4EQZRCnUliApUuAcvceXu7JBewafX+XckYEcjXUCQ0sZ1jI4VeHezRTTZFL/6D8cc1bL/u6qYlozlIy3Ji0cHCLxQyK9p8QiFQUQBw7JMdEVsgUxEtZhfUMACClVVi9TAS2AktBcp6n8XQ67F9f96+vMYpolqyqNdgAS3YbYk55nuec5Hg8PT89pzmCQZWilOxPBHa42W4eHt4/PHxomgaAVu17AWktuSi2nEkuWMjiksbPOfGKYOw8GWSbADQEb+TmrJonsPl4ej6dT6HZELmHu/7+plUbVOIWd+S3PnTTNO73ry8ve+cc4fjyen7Z79tt88P336QYn5+fY5wBiBGOh8N2sy1jSiIAM8e82zRNaHZ91wePBAI6k5En9do93I4xHoeJADfBIxQ6vBqZWD4cj2pGzG0INzeda/icJcbUAIKj0IYN+mxu0iwa17n42g0iggX8wM41/c373f3rcB7SnFSUEJiodc6Xovw6c2I9u6Jjx644Us005zr+XgToZpbEplyzpAkNAQpyGQ00y+E0fHx8EoXX0xkRQ+sM4XW/P09zVp2n8Xx4zVle9vs5xdfD82Z78+HDd99+94fb29ul1w0l2LXc/pIzAPz7v/2/YLrb7ZrgaRucI+8Z+t67JkVFyyZpSimllGIumwUXotFiei8GCEJGhKbv7m7vtttt13a73d2H99+1bV9i5pERgAp+iYkdEtQItkv1g7Sk0Nchga0DissTUO2zAp0Ju9Y1jsiWJv6lPquej99roN9wAWRvBLpYphynYRymiR3vdpvhZGmeCvtlyRkHBFO1nMppk9i5rmvf3999+/7d/c3NZts3IbBzC0bmSrjKeLNtDIwdxZxjXvo+BkTQBTamEfOcFGwB+lTxIADa0+PTxnv/v3/vnAMwFZFcl7XWiViZDNfqhxbUiYiE4PouOCaH2AVnZsgUvCtdiuC49bxtmvk8pOx10xUBBQA4oEJnaZoGwKZ5nlPqPABiCaPummbbhq5rdpstu6YJ7bbvL+IkKzFcKIJZBEAXNAuAAn1m1q+ootrnKh3g8kcVE1GH5AkYOQtkSTlnInfpA11qLgHJmpLSpGiqSbMfNXPb+r7rNptu0/VtCwZxHERNVIkoBJ9TkhhTjAbK3kPwyDypTYozpKSclVJeYii+7CtizZ+qJEARRTTErDgrz0jgGm5a129jlCgAHAQdh4bbLk+sKdUy0AxEQUpJWAAAalUTLV8SxBHRMQZvrS9AoWSaEbJDIGNnrrQYDASAeDmwEgATEjsgsJRzkhRXkRuAEhkbA7dpcw++ha7J3z5MKjQnT1ziLKw+6vUNAg4MgCvgUgsbqZ6VuZRHVd9tpmoMVD3iSGqaUykWlFFXvT4ApHlWltCQ864g6syK6Kc0n6o30kRVFC4RgAhYd+8U4zCcj8fj8XiapmgGUvuoi2FARAjXbmOM8+PjL8MwgAERF09b4QcyoPN+u9ttdzvH3hRFjAtTnZcO0GUotjjDqptzPWa/KYOYMDjnfQPI/x97b7YjSZKl6Z1NRFVt8yWWytqml2lgAM68AMn3fwAS6BsSbLC7q6tzDQ93MzVVFTkLL0TV3CMza7p5mYV05E0ACQ93C1WRs/z//5mP7taJIIl75ESHQ1ds+X//+Z8+Pb103U4k73f74/2ecJ+DgPJS9HJ5ma/jmioKSuyB9v33n15eng/7Idy6LIRIkIjSbrdnZkkpd9m95pzvj4eH/vD+tOsZq5ZLWT5bvZZqiKe7ncbw+TO7xalLDJATs5Nk6XIXC1gEMFKifsh5kDouZSkpkfQ59/0hdRby6eV8Xqaf3pjYbGTMSkqMud+dHt6//PCDlmczDwT3IAAiwhtrdvODhzsioDtASjkjQriDSK21Vo2wupQ2CKkBi7e6GraodVStZDW0XOflT19/XdRrrZKzYgjTWCZzzymF1/Pzp6VUNY2waarTNNWqTJyYUAgASQiIYo2VJbMlIr777hsEurs/7g97d9vthmHY3d8/nI534cAin58vRUNLea7norUZa2mLvUXCJIyEArg7HN59/Or3X/3h/v4xpZ6FiLAUBXUiIeKbB41x9Tk3YSXyhioJJAgiAgjziJvb5UuwQKtNPVafizDlRCxvWR8tR/g2lf+1BvpFK4J+MhXy8JeX8+UyllqTCAKIsKtvWEAg5JSk4Rtbh9fldHfaf3z/+HB32u92XZclJfpJAdRa0+Npb2bMy7LUebFlC6TPjLvMOfHJu2muz+My1y+u2TB/voyfnp4+fnzc74bVkPTGEfaqN/af//2O++F02EG41lprvYxj3vVCzI4rCNJBVd2URfbDLnUdNN4lhEG0+LhcS1Vl5r7vA9DVGCml5OEEEK6hrwVCg5GaGwDWqtfrCGCHww7cw7aRz1osrL5v82iq55YC4qq11FKKVtVqLLQ77CTlWm2almqecTWIvb6KLT/RDLQCIaCDVyyyXK+w2+0IjnfHh/u7x8fHqF6XEm7MjETX6/VyuUyrHsaTyCb2iuKOJRErkxLZ64f949N8RWbAdi2bGSJXx+fr9KT2sP/d/uFx2B8xcHe4dzNiGudaHCyAN4Ua3EQ/N+WYf5H59KOvnHjI0rEzWBNlMxKAEHVCO8E9wGIxYSssm3SB1axCsFBCCiPjDlDAg2kldwuAEAFz3R8hZXCXWnuI2FIIADGSWFviNGnV1h4icRBCypYiNnX/OplMBG1NXKqdR07cVAiGRx8GW+3TCJyI0E1Vq6bUAeiyjEjIsmslpmpNuWv80DencwDY7R7Zdtke7rXMZVmWpS7L0uqebYm8Et4bRGzdCZgtSxnHqQ1+YEVoteWycZKc87DbpZx8zQ6k8NaOf7Fy+I/sn29OW0pJemJxt5Q6K1dA6PohdQmZus4C4Pn58s///MN41VLpdHr3v/7v/9tvfvvbMl+vl3Odp6Gn3/72Q5fj09OneZkSw4f3D7tpvs7XPud1ex/ujkVXgaIw97lj4MOuf9jvf3s8HjohLxaQMhPguyHXzlKSiPiA+3mxWSMx5MSkQMRD3gPTD2VCRgeoHsnbY+wiPKScJKWU+mwIrkv8JfVI01y7MaF1u33qO3gBUzPApjhGsxYphG/K7Y13wq/QVCIgSowkaBXNXF1hTSXiN2U71KrjZdTrWUABUQOKKqVUVKenJ6IgxD7nTtgtzBVAX7NCwqdx/Pz0qR+6buiZOSWOVgMBEJLWAgDD0A1DqnX57rvLsixdToB02B/vTndDP3hwdQiA091+Gi/TVIAJwCMUIHKf7+5Op9M9E13P43//H//j4cPHLmUMLtXH8fly/VRKHI7v9oe7DVgRX5SWABYuNwNFQJfT8dAHxPdPl7BoNT38dKr8pjJKWYZdl5IgIQYjhoUD0DqhRwf2X2ugX/AY6KZvvRUS7vH8/DyO41JqYbJSSVgQ1MzAAdEREZsPBRJzytJlyYlS4mHXd12XRIgJXvN8X/+GlPJvfvMbU52mq3AiOj+dZ1XfDfJ46vvclMUwZOp7+fxSqrq6VwdCyEIMVEoppZg6EjZOgJvfhLixbY5h9b6/Tkd0LhKR3ct0DdXd+/dD7hAZCaNpYEmGu0O371vWLDERoU318vx8fLiXviMiD8jet8jXtnxGACYCj5eXl2mKqnYery/nl4iobU/XEowAtZpWD7BxHMtcEYlIgKipny0iLMxczVo+aVk0wlx9mabz+bIsCyFJzpe5pK5Dkqbzq3pzlN2S+qPlKdpKCggMB/KCBFWSrsO3CKSh74ZhXeS7H3LOwpfEyE2EFaWUWk1VwwKBmEQkdxk80GIBX0d1zcW2aT9WYbCbqWoQEru7tALAzFV1XhaMKHOpy4JgpfMYzzjP2Qq2R9BdVaPqjT5rbrXJGX5u9Fwqjs90/SS7hN2u9YQMzgAd48CQoMX2Ytv+qEYND8aU0yAi6hWsCjIImgIDeiAFMxFLWBJhJYQ0fBzu/pfx/Gk8f08cgVoKlAKlrrp5fANeb3bham/7zFWtljvYhGtECCTy7uGr3e4oXOb5+/P4RNSFT0C9WiqlTOMIe2AR0FrKgogpdy39udYivOZ7baP+AECPdZ4VgU1qX0oppZqqqpZSVbXNgX6kYm5SM3dYljqOk6q6OwIxkqLfyJRM1OWu67qU1hB4swrgARTRkCbxc3HebTvWphDYirBbhjwJc0oNyJpyn9CEETGIsesTqAfAh/fH+7vDvMRcYF7iH//x/+BODjklUEgwDAPEIUm6jNfrVLqc73f9bidPnz1CvVZHSMJdzuN8GZeruYvwft/Rrns/DJkomBwZiEGEmDJoL4l7onB0M8YLLV+fbb/riJkgZ0bLWGuBBFmEmVR1KYAQTCAoBAmCiDAnZFaD+rNFECEykrMYO6pL6nPXSxKttVazNtgTBBenaFUQARI1QTWRCLI4ACOvMBQhFjEx0xILtE1orTVgJVfUYuNlHC8vtkxRp8vlDJAeHk+5y59fnl/OL+DQD52IIIC7ujsEMGFLrw8A1TKO5/PLAHAkETd2oVWeRGx1AQhJSYQcnAWSo9riDi/mpsacl8WqKkCknOtcqiowRXjbo+2PuySC4Yh0f9p/fvr2+x++nq6TSDcMB3O/Ltd3H/+Qc8/I61z9lm/SsCSIZnDLZkSA02n393/7cb8f/u3PP3zz3afzZbrJUm+pL7QKfKgJZh/u98fDkHPilfQKBKvYMLaV5q810C/1y296DnwVB5Vap2lyNw/XRcO06ztzbzFhYW7hBRSJuySZOSXpuiTMxJhTEmHkH8EUvijNU0rC3PCdKfPdaa7VcqIuyXp5QjTkZ5fEPa6LXq7VzPvEuw6S8JbLGau8FxukdOtoV1Hqpq1pl4+ZJPZlqeA2T+Gu47g4rGDONSotPCxsk/q2sXKp8+UZQqnLrdMnJhKhlQ/lt6Z5PI8l/HKdz+P09PTc2BdNNWPhpl6LmYMIzVN5fhkBOXcdS44IdXXzWupSaqmqZhBQmzYwwN0NMVgCKSQrSgQJEhC6m9eKm7kfXtOp0QEUYAmAiMUMkGPIw/GwPxz7vqcGnSBuv35o9bqUZVrqUmpd0/qbpSTMtJhaW4iwCJsjVdyGPVuMrd8MbGEYZuaOZhDoAeph1Wrx+XqGbl9KQYsyT3WZCUOG4PmS6hyh5tiyH900WvplU76vtjlzs/jJHm6Z7et/j7BkRd69J2aSJktiDDKnCcCRWg8MRJyCAkOIJeVAt+q1BFpL2w20AMck3Gd2NIo12Hee9dPnsUxXCC+VkNAM3XGV+WyxRg1lQO6K5IZvfIrr9EzNzRUdCYkZmGLY7d69/3idpu8+jT98OhMxRAJKS8UIq7rgjPv9SSS7ay0FAEUSIpgZbrxcXO2H4e6M2CTYsBYo5hFtjVVrLaWa2c/KGGKTEjFLBDTXTLtyKbBJq1bxN1IAqCrg0kIa2y/ZTApOK7azXUU/vSdu3Az3bU7mjuE5cYIOg4IMwt0KuFEsjQjR93ukLoIdOSD98GmcL+Px8Q7Aal2EepE09Ie7u/fzUoRj6HNKYkUv59EDzRuRBiT1iQERcpfuHw47SQ9dlpygS94SQ5AZLIGzCIO4KQZmxMF819Fxf7jWcKvgRBwJ4927XVF1BGDgRF0ngR4qjOhgRetSKxDudpnoTd7YW2MsIwezsBtHJE4dIjdUjrk3GMbrWY3Y9IXMgEhITeRHgCSyqTApmNiIwgER6zIt0+WmEFiuZRqvrkZEjiSSHh7e7XaDhZ4vF27nHCUINNPN/k24iou9FbBlmcbxkhKnrhcSg0azYYwwXSICkZEYwTEcyRFscyG0lOu6zGPO+TJOtVQIJObW0UnuVePl5Xw+X4a+f/dw9+23Xz99/lxKzd0w7A5dv7t/+Pjh3Vc592vn+6agpM24umpX246MeRjy/XE4HvtO3r+72/3wPD6fp3mu2o6aZl1wb803Ej4ej3/87Ye7wyBCb5IcwMER/T857/y1BvrlSIMCInCapmma2jmmqtzyO01vFw8GEFLf90OfESB3aX8YDodhaIBGbmfmj/whsUXWACMAk1CmYyt0UtWK2wHeltzkwexdbjmBUWt1xD7hYZffv3/shx5XXk7DEjbCzvpLrC35Rgdofa2Zk1C5Xs+Tay0eUbRKSgmZiYmoRfv4qlyO2HxJVbWM4+V6bSm/SJy63KWuTaPVTdXC3N2WqSjgdalzqUXNI/SmtkBcSh0vs5vtdmmpfpnUvPJszIu3TFjzUmrRauoOjoAOr7hQyrlLHQkTp1gdmejutaiWmpPAG+qIAyrQDGSAV0B2YARxOFDa97t+fxh2h5Q6NQ9bYk2iLbrMpVYtpVT18LU+crdatRRVs0ZcYiL+gnl0G2M1tkcjpPqmaNZACgg3XZZ5NLo8BXeBTO66LKaLCFZDtivqZObm5A7mW1BA+2rJARsXDn7M00W3uJzNNObJP33rpzs5HqEfOGdMGVMCaWpfYkJeZZEIjIwEc51LMXek9cRsiiMkMAowczAEA3AYr5evv/kufD501qGvs5wV8Bq3ujxWmXjrR1c/btsMUmxJn61Qd1BFD//u+6e56DSVHz6N44SE3kIkVJug1WtZFplTSohkqu0zWFVxbuiv3oMVOLdGCAQAhUdTyJpZrXVZSq36P9dxEmEbHWk1EYZwcODYtp1EACuaaqnLUgsh7fa7DAEgLcHIo4Hk7LYHXA1ur1uw20wIbmokN0UAkQQBGhJWzWr4bFFTzo2o1eV9yr1kCRA3FmJCdIhqBmoQ5g6n4/14/ax1RIyh60/7/Xy9RjAhlaLzsuS+3/WZCLsunY77XZf3OQlgENoK90UEFBQQBkwKwYGMSRwP6N2Qz7o4BDEwY0rSH+7HSa/LjITDkDNLBJRrEEHVOnotrv2+k6Fn5hW/EG/KoIC2aZGQ8FCjjVKIt8yvaGPG5oaP8PbZIeEWBLX6KVnW+JGIVpOYOyBqmetybS2FVvVqGJSYanVz2O0OR5EAf3r+ZGrCKXEiEDczbZJF3NiEeDP7lrKcX57dtesHvD8MXUc5Ia4ZmgCg6lU1Qs01wnIWCHGnYRjevfsYAd9/952ajcuEPBNxTn2Yj+O42x2I+Hwel2U+Hg/H484DAhgo1GMuNXX48Pih74eGS4IfBV66m9vGmI2bGrXP3GfJQum4Owzdu4fTdalL0aLmhhGOYJ+fr19/97m8jML88cP9h3enoZcbnvtNcO5bDMCvNdAv9gu/SM2FCB8vl+k6aa1mHhFIXFVVFTYYZ855v9sf9kMSrrWmLh0Ox8eHu+P+0Ewl+HN18earR27JJRjCnJgTEaYEgQaxEbQgaNUJgyERdSKc4bjr3z2ePn54P/Q90rYRv+HEbib61qp+qTWIiKr2fC7oxd0AIWnpUhokJxFmbhJDC1BvdrBAxgCsZjaX5oK3cECSnLMkADCA6l5V3RwBTE1S9oDmjYoAtTBzM0XiWnS8TrVW927ROi1WqgLWtVMxa3l0FisUHJGpBTDSGshNSJylVRlaNcysWq21HYXUVkgt1w6wIDrisjWEHNC5o8UpECWl3LGkZSmm67pMa62q5rbmFHlDdBICuJqrejQzGiJhYDP4v2FEt+y07YscW3Y1MptWIAZE03k8jzF8ckhmQG6hBcF4yMhCUN3Nipqix+ryNgeLqOaLeVFfLOaqc1V1l58bYFyvvszl85P+3d/1+30iZhZmZhGSxE1cSStPF1qocFnqtNRSrd3uDu5gEa2DtFp1rqYKdQE3qLWM1yuSDxlzqgHA5MweQISrXKbxtRBAGN0jqF1bG94jHAJYXNiZIgKKsi7xMv7w/Q8/uEcbt1kEvtEptNiXaRoBdrKOZxRLS+ykteCJm6slwMNbLpcTELVyfFmWeZ6neZpXXvpf7IVgSz19fn4x89TxWtKu1mBooSjEDIDWiis1xIjec84siUlu6T+tbm2RT62IZeZbJufb2h0QAlzNAlmQ1IJRAN28OGiXDytfXSR3PRHNS0X0xFDKPC9FPRhILWrVlPJuN1wuc60FnbKQMBIJ556lzsvipkNmQkzCOTMnxpzaGl1d22KREAkzpITYoTlAhAiRDH24UAkPgpQxJ+h7uXvo9gd/GZOaJmYm3vc9mwlTdbUIEjwNe/fEN0vEl79/s1cKc0jQyiK9oVG2x8DdERvQFQKIsDUk5o4ejggR2lIf1xqoDVwEEd01vGrV5Xodx5Ecc7/vhqECeAQLJ+HLNF/OF62aJPcptxWnurc0kkbpWNl/AIDgbtM0ai0pjwwqD4+Sh6AMQEAJACRJzr07o5EH5SQi+Xqt+/3+D3/4w9Af9zpzAgAAIABJREFUHh8+jNM01WUpM7P0udeq//qv/3I83jV/oqrnPCBlTvL7//KhPd3E+XA43T88rD6t+NG6oc3J3jrcMSISU58lZSFEYBLhYcB7IA83A3NG0Aj713/74dPnCwAkkYeH/a5PQuiroH+7dUjwRzLUX2ugX+IX0Zv3cINIXy6XaZ6XUtpz44Gq6h6IKJKGoT8eDqfDoet7rVVNm2Kgy0Pf7RAxbplc8IaosKkpW8DO7d5UUwAQYUTmVzN0g6JHhOfMSNn21mU57PeP93f7w4H4La8TENpN4AEI9pods97TLZWVcCr1XGdwRfCU+Nh1u65PfScpA4Kbq1mpurgVVTOLEh5oDmDrhFTdIhTmCrBmvRhCG6K24q9HJiRfHZNeSovk1STSqobrUudSitZpWVf8SLhiLQjaig23AOp20LVdlNYaFlRIo3XL5lVDDRAx51IKQZgZIDhhEAYGQFDELd6xQixWq2k7yFS19T5mWkpRU1/nWe7mEeira5SBBIhp5WtDNTczN3s1QQW6UzOXVTMS4wBwDg8KmKZFhLnvgGGpiz79YEboyGAYVQQkHTLsEMGCz9M0TRWJRFYZYzU7X8vncR7nUqo+j9M0T3O1w1/Q2KrBdfYwGvp0OvY5N6IoN+r6ms3bfEMWy1TG6zTpouBIBGCGgS2GhAnQr6VMi3vFyzlqDURIHMSRMg2dlUJEIWTwmtDtrRYnAELyW2J3rPqCFgLJbF0yImiyuTJbgJnjGgeKr7HtAeBuakbMpSwI0Pc7pKYEqgHYdV3zBrc4cFcXZoRX6EgQt/95mafrdbxer8tSYItt/ksnwzQtnz59fnp6RsQAdgBvA4jNELzmUrWizl21zPPc5IQpGUuWEBIGoCCMQEQPh2mep2kadrv9bp9zxnVZsWYdEDMQqUV1HTJWdRl2TSIb7epfVyjkgbXispjqUsp5XmAplSSzdK6+1CXARTJTLtM020LkCM4iXRZimqZc5qtgEDaxiHmYAwSTWZgVImmI94QJcw/RMzuEuUgkEYirhXHkjiQDkxNjQAx9QqR5WcwMwHd9ljX509vAab/f1cq41UCIX04QEFphGMI5df1wyN0wTxNWvY15PKJtNVdUKgshhrt5QLSPyDHchQnXiB4iXkODNlThNE3j5cUV0rzc0zsiCozxeomw8zhexou57bsud1lrVdc1dDXcwW4b32iRoIQQYbWG6gvFbjh2+xy0ByLMFZDef/j4+z/+bbguy3SdLrVMIhRTkS6f7h4eTu8Oh/tqqGFqFZFEpCzTNE37/WG/PxyOd2Wp96c7yenl/Py3f/sP3TBEBBGn1DFLI4y1SestKICISLjZb9vn2sQCOaWh77LIa3cRDfAHbWFLiO7QXiUk7BKf9r2s50ab/DQ2CK8uiJb4AL9qon/RrrBbejFAA/VdxrGUpeXle4S5RgQCppSOx+P93enudNj1PYucL1e8jtfr9fuAXb/rpfMsqWubpZ+VQ77m4jNziPR9n1JmZiAKD22q13X74Tnn4/HQ931jBSTmtcQnaql7FCi00iOxZUrglhRIb3xiERquEbNGGBBEF55q7INrsGmYW5vZzkuZp7mqrqucCN+MSma+QlJ9TSRtXX9TJFeNlETNiXHNdld7eX6ppQTA0HXhgEgKMC3LUhcAZmmsKmFm5DYGA8A1ed5dw1xNq6pWraVoKeYGjQkFa5+HQFFLtDVFrD7qVrlaREtrJmZOTMTArBFLqeM4mbXdBJpHMa91DVZsdxEAAnogBwlJIsmk6hhgDhFuX7zzDqTO6lAtWJwDKARDMNhqnCdNGYeeuO9T172cX7zisRsoBZNSDZvCeqFEk9Kfv//86dNT3/dd1yGCSFpK/fT5+enlpboGwffncVnmuerhLww1m6Xs379eul7c5fGdyL6FNzZGNblzuKst4zR/fnkptiABCQWqhQWBhIgwZwpCLbLUcr3Y82dfFkjk4SYZhy4wYKlwnWmaRBVWiRqujz5hJImq+JPWFADAtUnxQhhOe0S3ohDApuGByKvAfNXyq6pqIga3eb4CUkr5BnZPKQtxALprnee6LH3fI/GW/o2BHhGqZZ6u4zguy3IL7GmDmZ99S8dxfH5+KaXknDyiarjFdvGtST5VtSyFWQBCWDAi3GotZsZcRcRSYl5ncQA0z8uf/vSv//Iv/3w63f/N3/ztx48f+77/8q9ujAkhIEBjTgEJiTmjQE4ipdbc9QCsikjD4bgvWl8uT+bAsjvs97nb15jNatWZkfq0K9flcnkK0KLV66JaECUzOK2pr7AGtELqkAKrm+LMJIwdBZJ0HXUACSWbVQ03tBbEt98nSVhqVV0IYJ617zknaZo1hEgs3K8fGiAwsVus/zJvH1rCL+xMBBiYuv7h4+/m67jMcy215a8ztyoboKVZCiOhqTaGDxKyEIsAo0OEWdzY0tu3DiALUANCxgRLXS6XF2K5ztN1fKnLXKqWUkSkDZrUtT2K5mHhN0Qytx+bCRuvLkIQy7KM13E4adoxJ+GUEeG//M0//Lf/9t/BrZTl6fPTn/70T9fpWc3neZ7m+f6ELD0l6LbYbAQQwuPxlFP6/e//8Hd/15uFCE/XeXc+7A+n1OV1DegcFlsXvC0aXnN9KF7BjyBCptD3Xd93xBgtlRS23JKWboTiAObRmLIEtOv7/a5HZCAib8mN7mEG6iv3HgGQfq2Bfuk10Gs3ErEs8/l8rhabqcrdgBFSksf7u8f7h+PpsB/6vu+EpUspC/3wicbL9V//5U8vn8/H0/H9h3fHu31TqPz88GkDYaScWQSiIZ1bTiw0j9NNmZmS8A2T+jMKNCT+QgoDAebxdrzcfq+6FNuI9w5YHK5TzWlaigpzQJh5VZ2WUqtWc1eNaCYXXT8ehMZg+vIDvFV1bq7L7IAUgG11GA5INPT9vMzn8Xoel7loIIr0LExIdV6u83LY75BT1KpNdKOmy1JKKUsxN0BiZiEWQMkdAJjWUrWtwJk5DR3drAzbJUYADI0ez5ISJ2EmYK5h1/najcnd9vvDsNshouRcq2rVl/PzeLkCBBNChKqbeQDkrk85ajgsC1J9Nfzd5syUDFMNQoMwqp7Bu7jG8/PTvCzvHh8OV5+mYtXGy6VeF9z3GMWtRkTK6fz50/39/fPL0//zT//3589Pj48Pd3f3KUlKnakLxnHI1anUuuuEMSX+D0SIn551/r8uf/56ubtLp1Pe7/PjnfQ9EhMTQYTafCnTDFOkQBIPiAotVZoQUk+cWdFBISKuk1+voArAcL7CVOGws7tDkwa35eNqKmmjs0AIAgpYqXHbGxbQjFtQqjyfe0RTq7UYoBIIoAdj+E1lsH7G7l5rQSJhhoilLIHYbqkyzwi0OxwYsZm8puvFtRUK6yMLxAFYS53nWbUCgIiISHtEv8ASv9WYL2Wel9ebpXE5AwCDMdyZCFWrmd7Y7+HhHu39aFoiM2t1tkhi5us0ff/99//2b//25z//uVYVkQ8fPjTx9Ss9DEAYAUCXSTgLZqLkLIAdS9plQEwefd/d98Nhnp614rI4IB6Ou+PxKKmz6k2PSKmTHmg8Q7ghqEWECUFEdS2SwGMBCEZs8hlXBZRAKBGkmoMSJchE3Id5G6q1MECGBKC5BxKEGVSbJaOt6TgHm5OpERFnYII1ORIgwFi+PBjpL1w8wvvT3e700A3fXS9ncmsOwqY1aEyj1iwiUhJBFmp5bIAAAsTALVSWiMhcARAwEfUNtmoGuROHeh5f1ELdwgxIciexuWnNXVu7Ez8GFZMwN0YiAQaEQxvNX6+X6/U8HI4tnQcAurzruh1A9P3hcDh99ZuP33z77//4j//nNM3ny/jh/ZYX+aboZ+LHx4dvvvn6/PLymw/73S6ruxzT/m7PIA1j8RbK8vYcXv/oZi0ecfupd12aQVNiFvqxLH91dSAwENJsMS8aDjlJykwM7hUDGyXIw17DJNZOP/66i4S/8hoIb+dzY0ebXafreL36lsyH4EyURXZDd3c8PN6fDvt91+XcdcK8G4bjYX88HL799rtvv3v6/tMPl2me5uUrff/47r7L6aePRzupmbk5bYhelQFNKsjr47WW85uIMrCtgXHldTZ4TKNlswip2gbeYMTmeME3v5+Fr4AtCAQKoKI+zstStU3jPUDVl1qrWlhLRwwE/2JfgE7YTpPVjNHk2LFFvb3VIBHR0HceKYlMZZnNprIs19pGs86EAXVZtJRLqQGwLIuqrixUc9vMqCTi7iVKeFBiAAizNaIbV8MsuiEA3kTrsMbvA9FGYiMkCWYFqA4WyMzM6G7mOl+v4+U6z3PREu6IGNDS2ACFM+1yzkWrXa82L9WshRj51kZXs/NSasSn6epa8rDrjw+QhjLP1+laa53VH6eD1zp+Ppfxur+j8LofupR2HkjEp+OeMLLIV1+9f7jfDUPfDwMTAqAWT8AJ5brUwLoXEEeh/3kNhBEwzRZtQmfLZaLzZ7w75W4gTo7kQO6CnBM0hIaBe5uDg4phJcwMHYSYNXoIOqy6rAg3ogBqxiskiiwbJ2kTTSICEwrH7azd+lNyoGuhGjt30zpVtVJ53f5CABB4ADW07zp9N9UCC3Z9khQAWgtEtOlpKTMvKedEAOY6z9dluuz3x1iZvkIpESdrAT7Mqet2hwiA8XJV1cCfP8ObEQ/fMvy2+hqZmLFJ6NoegVCIQ3ICQFOzzSOnqsyM6MuyIJKq7ve74/H46dPT999/9/z5q4f7B2IJq0jo7qFqy6REEVaXc9cNKXVAAkCByZy7nKySGy9F5+Xp5eX7ZS45dcMw7He9MEIYNjunNbxdMLN7FDVEZoIkfEtemObZ3HOWnDBCdVmSQDUt5sKcEZFJwSe9urasCQ8wRDAPBwU0BwMMkpbivcIEhTGnhJK7nKE5CQAYmWWV091IYW99I/jmJm/afCLq+6EbdjnncFudG01XzrRuzJkBAFDa90WkdgRI27JLZkmAhG6AKJIld1wtgJdSuSeLCEJJIpitmrDs+u75+WkaR/M1gV/VoFlTbjJrAEKShlqj12sEGMLqfD3P8yV10sIXGsWlJQpKSl3flVqH3XENA1mtVviWnY2IKaVvvvkmnPbD4cP7DxGhCAC4NhuvaeP+xWW2vWaqteiiVgOsSfSO+46Zcm7yuRb3sHmB10sBXSdAmOdJVVPi3CVmBDA3imY02O6kJozELRMMf82J/iXXQK+VbABWtefzeJ0Xd0c3Jsg5dblHiNPh8HB/d3c6Dn2fUmoRiIjYQ991nXt8frm8nEfVWJY5dXQ4DH3Osekk8LY82pKmm8SPbpF67WFyX6FBsbpOcMtRWVdgK7sdN+FEhDsxEdNm50ZYka6ruChu/N91ew033Kc7GLa8eDCPalqK+ooj9XgjtGvwK3CzRqnA5hsjXNlS6xHUroRmTGOm3W5AQlNDInOfpuny+UKASJuBX91V5xhvPLHYjAweq+AmFGyLi0aQG4VyNSwTIjay2Cu4bVVTraOE9b8IUNNxXoheWpw+gmtZ1Ow6zWVZwm3116iirhpIJOpyzl0XC/FSYHNOwRtJdCn16fl8OuxClZGIqWPIKYzkfjiqqzDvEkvuTD3l/PHD/WGA037Iee/AiLjf7dxjv8uHo8zzqFqbxcxMCQy8gM2gM+hCXkKXcP0P55vukDMcj3E6OZLZAi8XG4L6PXAHnCmJSMpRjL0igSEsBdzCIq5RPVFiQmSAyoKpA2YAB2E87Pi0D0bLGY5h+97bI90yqW5RJIRgw5Ypu4o5CJyL0rWgM1slLcoEVSk8iIDYCcACwdsz5k1T7KYAUImIGBBM1dXysOu6rpa5LDNACJGZL0sZX15MTVJq2xHWLvUAQGbuEX3fD7v9fl++he/Ol3Poj112uPqMPWCNDkcmMm+vGDPmnLouiyT3Vc9H3Axb0kgdFhbN5RTubsSASAQBEMPQPT6+m6Z5qcu8zO7O5IG0GeUDQq1MACYcHkVtFmaktLYYZoxYzaZpMldzy13f9TT0fe5yuEVUDG01UNXGVkdEnpcpZyFGM61Fl1LNfJ4WdycWztmttnTBqGYRtLYQUayUYrUqhRACUTBiBfUV9YHC3HeoHsyQEgM4YiRhRhahiAACMws0QJIV8r5aFV6RF29GhbDR8ETk7uHxev44n19M63ZGwiowb4CNNoqJ5hKNxnBs+0fiRC1NA9BiJfoaEHIaDgfzwuLq0PdD7vuImK5zeHDuWi+qqgDkaxgXbhjg1RkYECI85CyM29kVFl7Urtdxdx2Pd3fN+3IDdTWUSzgMw+EPv/9jRJxO969a0QbH3rJacu4Q2CMc3SHCMVbmi98SKL6Y/LTYU3AHDYBqqlaJXdKa73HYd5JZGKuWpc6tZl1ntgiEFBBmFQhKKUgwDImYiEJdkbixs2lNf93Memuv2cSXv9ZAv9Rl2Cth1DzmUn74/FJKgbAseNwPh8MeUeZperi/uzuddsNWALEgQqtgkOnu7u7x3cN1mmtdAs3eCGZ/dLa+Jvq8bnGjUQAjArdg/S/2XTcA9WawidcZZrTgIngj8NxMP3FzUTdF3/pNtrT+taBqr3Ss05dNHrHmEjchFAQQtwUzbFrvm55u/WEoKCIIEIOI2cOJMGdBwmutdV7myzSdx3k8EzHgZvppWS7WMOC0AeW/zJsIX9HQa5JRNG5rexsJydsnEBQ/oal7bOGpsQ4aitWxzLLIsKRDGbxqqXWaZ/VgosaeasYwrRoRIszEpdSlfZVaq6rqbQgEAETcpSwiKcnQ58OQjz0PHRAnJgLEcOi6LqXdfr+btZxOw77TPiWSXWAiRBHxiJQxpUgc43ie5jXNz9VNq2k1q+AW4bUUs//UAr7r4LCHrouIQAZgowycRTrihELk1Wxa0CsTgTMaNAywmc9LBRREJqSUveuxZfH3GR9PuZNcr1emOvTeCurVmrIO5xARIhyQbk9ry7o2w7KEAS+m1ZiQkkB4qEMmIATHxouMN89hqBoDRG1jT24PNJaSUkLkttVyFjNXi++fXor5/d1RmIFYPJAFiEstteow7E9397Hqx3UaJ4ufskdeF6trjhRuGRIMOUnfDyllM23PKhOnlJouL8DCXzsaVRVowYccASnlu/vTOJ7VvGqd5yv1PYvEiiHDCNc6I1jXJ/Wo6pxYuAtXt7laZRKz5CHEtD/sGVNKLkwQYbVos9Yztal2Va3VGiDBzFts5zLXZVGPmKbZ3du2GGm1VohQQmamhtRSsHBbrDCkDXgqm1yLiCAJCYdBCLMIe1sT4oarJRBkwLCw1VaJr4mZX/Bj8bbHXv8xmHk4Hh/ef5wvZ/daltlN4wa6ekOiXp3wKxkdwwxTZhYguhGUb60RMR9Op76TqjPnedgfc9ebGfM0XafrNM3zorU2tWErFVqe6o8EADnnrush3BpVMVbSX12WUgoGbCvO7Q1oz3+gSPr97/+IgF033No2bBRsaBrH6Lvhj3/8m+Pprut6a5odeB2pYtwGZxC+oUs3pND2V0aX6bBLWZAAhx2LkanPSyk1N9twY9YRtR1DWDgBVlNm2u0zERKBhraYFQRqB3w7JnGFhSMh/nXXCH/tNZBvOWWI5jZe509Pn9U0CT2c9l99+LDf755fxjB9vLvb73apLVSZqS0qmlU1cLcbfvvVb8pSn56eD4fd3emUc454s+3GLzXRzXFEW8wgYoAjtES+aCOfjccbb4oBx2aCgHVEb6u9opUy+Hq4+Po6rdOitgN/fR0bTiMc1kW/ezOxOyK4ra8QbNB2iNsM6vbAIzV16I0HCYGBjkGxJYgCAIaaqZbr5TI9v+h1xvBYMZb4xtWGW53WjoAbzKqdy0grATxuRr62EwwAINjcsm9X9m+QYxEeju60uu6RmCSn1HWBOJdlmud5WdyBW6wLeLRM4XmxiJRSO94u4+U8XsZxnKep1mL+WgP1fffh8U4YE8LQ513CnryDIiAQkLhFjQSl6He7kJOwZ5yoVb0YhBhua43pEQahYcVrNVVzdTVXBwts0KRqG+HzP3y6PebZVZEZ799DGjBlkkTgqBMEqy0FlhoIajzPUQLycbX/W7UlnFsiJ8UWfh3MkYmmS7ZloUEhedOaWiAiMDliJEZicDcmKtWIYrPSALMT6AGPemWOlMgTXmm1rYD5Snlv0QBtOmDmtVYPRwszT7lLzIHoywSAXdeZeXhx0lrVIsal6Odzl6TPCYgDiKQA0rIsteruQLvdLufO3K/jVYvG27die92EhYnNtFplTwDrzIEFU0q7Ydd1varllJmYmIkFV07D+kIyk3vMs21AW2r5qLv98OHDh1IVIj5/ftL90HW9JI4wAPZA04JRmTmoD0+IPdGgNoWrhWstgB3LXnJKWRjFbVI1wDAHNRAWEWEiANWq81LMoe+6qrPWaq6lmKk74jQt7oEERATIbZWck0RGD8I2TCVsPBtbSwECRwpsA2de5TCQKERSU++JUASYgUVBIpGEjOjIRNw47TcD0xsV1DoMeitsCSCS/d3D+9/93qO+/PBNmWYPg0Ag5FZqtcuZgQLaSAgI18DSm1Dm1ugKERElzDLgkFVLXpbc9SxJPUR64vTNv7+Uquvp6g7IQBxtnn97OiIIKeWOJWsttfpSa2B0uWvbuu0Q4zWvaqNZtx+GCPf7E75iZdrZ3hKI1h+57/r/+vf/IJJSzs2OH3AzwMftu/rtG6O/Nr/QChUYunQ69PshafW+5wz0+XmeFlWPJCs4ftXxtR8RARBKNcDoOm6DTw9XaCFdLWC1bYGboCEAkfCvvAj6q58DbYJGQnO7XK/jeBXGD493f/zdVx/fvTePeakRu8PhkHNzeTDf3O+bmTfl9Pj4ICLffvP94bh/9+4x54xvpClbALTDa8ACbt4U2OKdAzxwaycDUYgt7HX5G1GhQf/WRsshWi2WUmr7+nB7Ta6iG+JsYzZuQxZ3MPPK7usfQ7cUPrNWRG0mH3o1+m+nzus0qDnU2lCHiVd3a1MKNi5ELRBupeiyQJgw+wbfbtKSgO1wgNXGxczE9HpyEfIqQm7Iv9eysmWhgoOjQ7xRt67Fm68MDTMEtDZ9c0IARgzCcZ6mcSylNAF8AW3fvizL5XKpqkzkEO6m5tdpmqZpnue5LNqShLYfhSAShaAnAPbaKq5qrG6IYIEJKFEVnAGBqWN880gE0HYBUwAFo3MYRw2rZupavdSoFhqggRZYXwPx/7LKrZmbrmAOjHE6wvvfUdczCdRSyxnqEpwDwzvhAJrO9vy5KuKdEGbEhBBRqymoo6tFKWAG4Xi5wnd47XECMqwBHIjNg0hJuIlcuwwpYQQywfkagcEEDAgEARpWKX3VH+7EMsHo01NOGGpuYIpv1iOrwMvMl6WiGqEicW8OXX/D0K/w8JZHV6u5NcpbKQuEAQo7thHEPC/mzkzMKEyn4/H+/v5yvtRa4ear2T6/rsv90I0XVa2V4UYBYZGub/qbo4iw0BrBtHk23ZwgWpx4BKopr04CBCARHvp++O3gHrXU8/nlOr7s97vj6ehmQBIk6sWKAvru0EvqAFitzSGc0YobkUCYqiFRUJSlQAAiO6IHgFkzbCNAm+dptX7Ifp2nRWs11QCkLBzNBRm3V9CJw4ETsbVAfLCGiQ4AC3UjCQhUcUTh5kMlQgYO8gZmB4jEBIABZuZE7cxECWoJ87XWm878x8PyrXN6Q8qDftjdffiNWXWdLxhW6tr2tQQhESBiWqd0TX8OQMi8pea0oTEBQEqSu+RmGEDI0mUHIkmcEgWJdCzp/PxU54n63s2naSERUNfqt53TrQnzNfBNgATIkajrDy0TjIhbMue2JftyPu1r37tGZjYRc/gXvkTiYXeICAh08wDfIunbJYIBrdRbfZbr0bfVQMSERJLwcBiOh2Eapz4zpu7lXJZixTxl2Sx22zaOkYAiYC5VzZipxbR42IafxJv5ZetcW9IF4q8Zib94axgAApRSLueX8PqH3/3m7//423f3910aqjkQO8DxdJIkRIxEQD+SSQICpCSPj/eHw4GIRP7/fG63sbt5qzDcYotyAYQvU0zW6UMEGLSBzZe+xKafWKm/b/+SViHgFk4bUat5IwzTmnp8cycEEKD/2DDT3oh1CUzwWtgBBbU7YBWEfMkRHoZdl1tAfnhr9gEdvElemdbi6Y0mEOjNtplItiCRH5sQfuyNgC8+KDB3rIBbB4eBGHWB0d1qvTy/7CSBAwEyMychRgNYShnneVZFBMlJcodEy3Ke5mVellKr/QSyEOFaq3SynRKkkAKE1vUPGFhgRUJyAifgBCC3H99vkcHrAAvcQQ20RAss0IYIi7iR1P6TX9MV5ivkDk7HEELJUGa4fLIyOSeMCmgACkBQIUDcjC8X5x66nVDCoMaZB6tYlwgDQjSHb188J64VAldNGECw8PHQt8DtxLDbSUrgBpcpLYsKSc4JCV19nKbjI3J2JNMKl3OqFqVY28/+LHzIPJokiJnbwC/nzEy1FK2FiJgIIbRWrbrrOwSoamoOaFCUrhMwjZdL1/ftHVJ3Qj4c9sP/x967xFqWpWdC/2Ottfc+59x745WZ5SoXamNMy7YQLVkgJi1gwASEmICQABkLsNQMLCEhJiAxQAwY2Eh0C1kNAuFGYoIHiBkSIBAtBCNkGdqi3barsrKyMjIeN+49j733Wv+DwVr7PG5EZEUZt0UWuScZkRFxzzn7rL3W9///91gN0zQtMKg9KQCw2WyePH4spZiLFKlgh5kJGTFwSCn1IQZAP9pGv9WEqwp6qqKwenqpcUpdrUn6rpvmcTzsD9MBCdVMDA0icjKYDRg5AEApMxqAF5fCkdxUvIBnMDYDRi9FHQzQkAMySVEXler+WZojFpaZAvhsIq4FEGG1HkyVkNycgClSKSKn7VActdYViCnFMJVsLgbg6qCUQnRwA0EISOwA5kWtMNatTwGkZnYxg54y41ApZQlVAAAgAElEQVTfQ2X7ClptTP3Vk49K3jvItNvXIXUdT4bAxAEZA4fAoWIgCskda/lTyZEVDdGShdzqOwdxsDmzOCGLqBRhTpz6oe/RHfBNkRKYAcAMpSg0ogKYeS4WEnHXX/VXT2JUEHfb7falWMkqIg76nr0eH25dR2xzsZMvBfNi8gPADkv4EenDQ8wB4JibquoKiJQ49clVOWIIAK7jrPt9XvWh1tL1BKm8jrpoJRcp6maOIAICRq1f77UCzq5+zu5YbDG+wUBfz1HYcRjr4GZD3/3Fn/+5b33y6GbVd6lnStRx6FeIwMRAjEjeOsGXrfNlG+z7CLUVgiejt3qaG1yyL/FcDVAHs2eQGgEQ1G1pcNa1uoSxL4UvuKuou5Ui2ljMXmdbdcc9tkdrnIMdCUL1E2ct4JVZ4wC6EKjV3JfZ2albuxAC8fiRlt8BIhHFGFuuBTMAlFJub++nedoMPTGtVn0u8zRnQAYAVHcCRiJCRgZo8x1aLr9krvsDBehpk6hGF3WGcrHXWHW2ryp9qLFlWkopJZioRZ0MQBUIYkip70KIIvkwz+M0qlrqUkipmFnO9/e7aRorFei4tx4vMTuYokfgSBgQGIHrUA2gviwRGjHGGAFUIBgQAgNQ7QPVJBVxMEA30GrdKCJSTMRNXcSLmBTXchnx++PxfQiwuYHVBnPx/VZ3O50PTgTrgWPCYojolKC7ISwOBKKGxQMGMLRCgpr3XkY3gTRgvw7uAQDUkQhDZCRQdzDMYgCojpJhLk4EzTPRaQj9dd+rw7141/WH/X7jlFI/lWnO0qhujXCG1aJ4gRGtSi5F1IGxci9AzUIINZMOa+ELoKKSc4yduh7y7AaAYu5qDkji1g0ADqUIOKkqMfVDF7tYv9aWV0+ECKvV6tmzZ2plv9+1zFQOsQagxxhj5Eh1asghEnNtECAZAYpgKcWxgAOHSCEgMFZCsdXcFK2xByklBKwmkPUJLVlMBYDUu1KglB3yTNxXlhVTEHMxcBK2AsCKagCiiugBCB1VNE9SipZcyjSOh9102FIADp4nseIAFEKIMWWbWs8WXc3MVUwCd5X9UlTdLcUI4IyxC2BQXErJoMopxVqgqc8IBagDpBQS1mCh6ldYM9TQkcDUiwqqFsmt63upCTsX6h5bRGZQR3Vdv7p+/DGh7/rX434n8wzmSEgIhMjEzNzk8cyLQJUocN2RXBUQpJQ8z6UUd6+D7zxmUWHOTKSqeZ5K2bsXUWZiDMFLRuQYuRRElEpxQ8AiIA5IkWNHyGnoRfL97v4wFXMvLZz1NGU6kqmX8X8b9qr5RQvs9Njig/IOjC4bLn7UCyOczFNaw7A6zSM0TqGhiIegXUf7Q3n1cr9ZxZQqf8AMDN1rnKAD9kOYZ1EHMzgc5v29bjYBQB2a9oWQ21nUzDF+yo2if+pnYbbw9KDr0kfPHhPY1SZFZqKEFAkDL2fr/jDudntmfvTouh+6E3oCgIWd0k5jOKaQXgL+qqZ1RUfAUHkPSNQUEubA2PIY3StWeIvkq6q1cXqW9XsaAdUKh2BJijk+TUQ1u7BKMo86seU5qiBLXU3hzHTrspOE1KjUWIsRPL4iYrXiRSRmosWe4u5+J1pKzmq2uVqbm765dwCiYM417ZKQ6jtddP6VedlEmwBeFfInLqTDCRK1zaPlB52Uor5wserEzcwFDRTMnRDUsiOIgSq6M5FELSqAMJcylSxa3Ktzq0YeTW2cx5zn0hyMHlJoVW2cC3NkTokiVL8lEzStpgRQCU0xkKqaNbUMYG2y1HO3Fpdq2i5TdauBa1JpKaKmpqqu+pNsO04BYwJinbZ4d2t3rz3PVeSla+I0EEdAAjA30iIGCpJdTavbUTE43EGZa/gSpi4gkrqHFJm5zqRU3WVRzjI5GgAaVqDuRM2yVtWlCEU2KaAZlcAFGRA4dpVpWRcBUbPJphDCov7DqvwpuZhZ9ddBhBooW4F/NZciRFWZSzFdlEbgiBxSIEJVnefZtIboCTHHGDNnM10m11RJD5vN2vyj9Wp1v91K0RDCarVar1fDMHRdV+l31TELFx6LnYWCVS5F5MCNF9Im3w5OSO6qpk4UYzSjUtQdXK1kMRN0ysVxGsGnmPrQRYCAwKOJGRap3DEHLETiLlqEiNWKQxbRaRoP0zhNeZoO8zTmUtjADESsqBE4YjzXVYgVca2wBchqYwDJTYW5a6DN1d2YQuiiKYqrqVIARBMvBB04MiIhiLmqmEMKnTkUmSsNpm4Yb7s64FlNWDdNqsyApc9MRCHGbtioCnHs+nWeDlqyqVaKJDJXV0wzJ8TK+2ljq4aoHAFE9FjGKGqkiIiMjigAAF4ARrcZQKRMAqRmFEJTq5iFkAACUw3dCymtOKYQO+ZAISQC5hBTAqSUekQSKe7QbP/r1Jvt/DRAgCoaqHv/hT7+zDepkZNOksvGH2qIR09s7Uo/qDSD6rJrqogwi726Ha+vOw6cEhctu8Nh5QkAzWugo2kFOYTmxhFdoboa3L45IPUh1AcamUOXlvQiB0Qmom98or/eIKiS6sAhBr5adcyQQkAmxADIAHycPx0OhxcvX8QQhiH1qx7srBuIeIngW+tl4b1Ri7GCxrVpoU1VpoVH3jE2+QGCgWONGarVNFQGtImqitkRyCAS0kL9rdQX8+N0eREbHNnQjcro7oDHTaLFZJo3RXzLKmif6kh8BsQL1sSyqV+wcHBxlXcz8ylnc8vzTO7DsHKHwzhl0RjYHctis1X91iutgirGWsJBzY7DP/ezlu+pfd641/S2WdfRQgmcwAG0ilvRDIrPzlLNUgmRRZBmc8s15x4MANU050IO7lbmrKWIFFV921lY3eZSUildTA4ISI5mjm4AZugKbigc1NRaH3kZdHo9jIkIWj/AxFVM1U3diopqHWxU8GWiJir2lQOxy2YZlAJ3b+CLz3y3h9vXvrsHVYwJYvRuBT1jiAiEYMbgUvuFGUDdybLCNPp0D1pqSymuhqG6ESzx22jmxg7x8lvxkzSxml9lCM4Qe0QmjMiBAT3GcLXZEHADCHjsA9bxKKWUiCgEbm695uquRVCUqCAheDV5qgEmZpXX3xbzAq6ZAkGMAQFLydN00BBV/XAYpQg0q+ITTKlXSunRzaPVsIox5bmEGDbr9bBaxRhjDMe32xqjR8UwUKiW0WaiGgIffzg1IxUHInN0BQAMDFY17YhqmktWLegYOyuSTWd1SqSANRVhRkeHSEjq4JIRxdWkCCELZVURKeN82O22h/24222neVQVUxNdQLYZlVJKPk8sJQRgBgRzRTzqECqCUDMFB8YQOTGnImpWiuXkXeBkLqYCjsyEFBCc3GpXL8uIKOYIHggYcUl0rpMpusRAp/8iVIcuQkdABGaOqY/dBsA5xNgPkrOUOU+jSmnZYUAEaGbkgTlU/KGqImWeDkuU38kinJBSCFZzUECdHN0ROXJnCmqGxF1K5qaiyIxdh+hMgTkxpdWq74YuhI45hkBu1A2DAQJQ13VEXH0TGga/mDsc98/aQ/EzHcfCwgQzaLav5HZBk8KTzBLNK+vJmsNuewUDE1Nz50DrTTcX285Ft1VuB+Zwt5umLIGCutZwIFGvekY3qwbbhhBS2M8Ft5AiEToixuhuRIyV3N1Ou2/8gb7GF9amJLoZuQWGEBAxIjEgVWx0bDOK5Hk8WIzaXNDAwZdZEJ7GsnhEVwtQqcELLuBygg6wEGfccNEDHL2AlnP/VBxUfk+D7KqqWn9yHTy1s9lbiVDl4g/gStNTGTpVpsLFcbmo5cndFvF5Nb0DX0Zyp5vmpx/bJKGOVQhx9O+pzB81s6KJKTKllFJKYrO7gVsI5I5mSOQAGAIz0TGYsKKfdox5neI9oFEuwBHQwcAfxj+1eggMUa1q/KvLLJqKlLMQ70Xqv7wKIgJqE8aYm2sR92Nu+9viQheVknOJnaqac2VqqxqooasTYVARIzVUc3Mkr6f3mR8BuluRklVEpdLTxbSImmhRK6bFXMxLS5b90CvP8Py57+7B3KcZcsYafJWLm3m1FK40aySggF68ZAcFIBeFcQsytvseOfTVgtkBAFsUAR+x9KJrXCxRzr+06pi86iNWDUI1mkPq+xUi10OpxWQutl2AEENAQCb2AA7gYqDq7qLmLpU8VottEW0tumNG2eIPVYdlMUYzm8bZ3WNKpr7b7cfDKCLejLW8BfRC86cJIaTUBY6qSsx911VjsGZpQYTIdc7KVfu2jLardwNX+fjCbqNW4/jx9hFWS4gAwIg453mcRjcJnMiUDNRciwoUpGCiSOpuKVDkmiM7S9l7dbFENtOcZ9E8TuN2u93e7w6HQy7Z3cEEBZEIDNS0lFxKapXYYiGKXnXlgsTezCDjMZeZkAiZKdRdwaBqAoiwQ2Bxw5NtOBJGQBTNJjMzeQ1LA0JEpgSLRxCdEWOOdZafLJoQ6AijkUIgDkCBQopIxAk5iFrOWUWAjNkDBwDVXELsCFlUpORS8jweWuot1Iwvqur/WF0JQOrUFUm7tEGXIkqmkZBjUFWLyhywTd4phEgU+6GLIRAxYkAiA+/6AYDMMcSEzHZELO7npHs8NXrcL3RwfnYmobeEuqX885bTusCnqqJssjBFP9ExG3VTHTFEur7pjFxMsxi4V0nfOEmeLQQ1cHOwVrDXyYg1g0lCJjT0KVeSNCCCqKt4CMhMMXDkZhz3DQb6ul7/9x/+HQAADC7mPgNmYgboAZuX19kABl69fPHixcsQoqi/ePGq/f+3MdAJKhx1Jgzobocffv6jcZ7/4G//8bn/bLX6OzYH6sz1siqtsWVmqiLFtFa95ubHv2RSFzgsBagcn6vnL15JKa9ePnc19YXsb2clyHGfaw4uduxs1fHXgregpTgDqDos3osNA9X7yKGqunbb+8N4+N73/kRFwS0QBCYp5X67G6e5Op7FlLA61wFQG3i4acM+XvHH2VD9JCe53DWpFU6w2+7Gcfz8888fgFxqAfAEfCraoSp7H7RP2qG9SLndHbwl2kN7Vw9aLbvdbhrn589f3IW4Hu5u15sudYTgJlrmmlDLhCnF1PexG2I3hNQhMwLC8kWeMFCZ9+Nhv9tN0ySlzHOWIqomZlmLmM8l7w+HeS673e6zzz77Kl0YnrHVsHrHndSIzNB18OoV3NxEjqxgaiqqBpAnm2eo00QH2N/D4Q2U7Pv9PiX+9Ps/OH4N7jWOsVmZNy9pa1LwM75cU48sssIWZoRQxT18HFu08cBRpwS22+1c508//czARFy0dupcxUQNwAiaNbC1+W9tcZ68PaGm8aawXQ31u+fAKSUAuN/u97t9rR+qp1ddKtM0v3nz5tPvf4pI2p6UNuNCrJ/OazlMhNWfpoY4nNcbde3GatV4XFJ+zEv2IsXNA3OdtkzT/PmPvvxbf/DHzJS6AelFjOBg6gFwhdS5FiJ1ly6lLg7IrDpN4z0DV92ASJmmSVTmaTyM8+FwKLloPd69jVzrY0SMr9/sgGDK+fPPv/xb/9cfmhu6MbJaAUB1QMCqoQNANzMwAGRgd1IQ1ewAIfSRQ/22KgR0Q11SyETH+m04ojshUCAKyHkun37/+7//+793rqq+7DUvQu92ygOii+g0Hsq8Ny3Vy0wl53Ec9/dlzmpGHENIAJDniUMfUqopK3UmVER+9Plnq/WmPtk1PhDQEMybN4jPY9Hi85yLiKMTYUsLQIwxgoOIuFaDcuxSWr67Wk0pgBUp7tj3q9e3r7fbO1X54eefcuQjGeKE+rD5K5/2tKMPc8VAuGhyG6Ho3Ge3Jm7bwppyw5rrSPf392b26ac/EtU6HBS3op6zldyKJ28y/CX6vW0J1LKGbam94UQ+YFgWu5uqEmFgioFTDJGJ6ae5D4Q/3W2u1ebqHSKjv2uXSCk5xxjPm7541hm6nDTVFOUL88Pq+I8XvVM44yj7g16NO9QpSuqHM9LhOwfyHz4//HGSDgeRolpiiuf/AN9iGeH5xH5502ejBXjY1zl9RjzrBLV/JqLgPnTpfUt2KffPcd/FLVs61P6eD/wOc7ecxYCWgKqv6Df+KW/uO68yzwBWD/I/tyvnXCdEf54vOk0TEaWYqhfeW+EVf1eucRyJG046ke0uvvqLp7UuIz86YfzpPul4AGLmn6DsxA/NanK4ICfi8bdlnkLAEPn8vjbFxNlA86Lxenxu3/lJ8Qx9Ajx4XuofjmMOHIjpfe/e36YK/YRPib+jGzqvVitmXlgDBh92tPn7X39x/W+2t3b0ol1uXZ7n1KWqe4UTyEO8kD/62fjYz1gGdH4D/f3b0bnBlbvPcx6GgZn/HM7uY5d3v99/0wf6Wl5/9W/8NxfH1CLSOj3A+E7hH33Ys+MPVu3/9j//D//1f/HX/5l/+p8FotR1HAIScuL1o/XVzQYRx92YSw3kotDToydXz9bX27v7XCTEsNvvxzl/59vfGfreVQ7jfj9Nyg4Em6sNA8lciihQ6GIEKOA2bse/+T/+zd/7vb/9V/7t/7C1WhZ/ecKz8I1G/zl+2vP0HjgOBL1RdKonKjgc7VGrjZqCN3HZ//rf/7f/5//x3/1T/+o/WfKUdY+EwyoMPbn5OBsjiiobriAljdOo7qKuCOggTNB1cRhWqQvoAOzqkmcp2dHDnDOzB+7c0nTQXMp6tVYbOcr//r/8vu/03/03/+UqbhPNiFTJ4G5qovvt1HUpBlTNgJC6jjCVYmbOXCVORBCKjmYChmDkpuqzgwESUUJHU3FVs1zL5N/53f/pe/uP/6Xf+A8AWjrZ2e523hjAD9is/QMPtd/9T//9lJ//+q//+gdu4kvnxvDMaH8x0MSTu+ZXXr/92799fX39a7/2ax+2Ofp5PPuf+gn9zd/8ze9++2f/hX/unwcVjunxx8+Gzabmd4fATH/me7q7+2/8xm/84l/6lX/xV/8Vd8gi1WK8kqmLCCHH0AFA0TxNExJ0XW/mpUhKiSkCEXMdUi9inZPgyc4q/soQ8YAAZv/Wv/FXbv6ef/Af+Ef+iffuJRdLw/Dt6e9ZLpsCoBu6gRm4ggs0QztGYPc6c8Lf/c//vb/8j/3sX/7Hf/nJ09X11cDsKn6Yyt1u2h7yPtuh6H6cpYhklTo8ZYqJU0ohcdXQISIxVJ9IYoiMKdHQp5QIXEtWK0ruXeTNplezf+df/xu/8g/9o7/wi3+xEXurKnvh/pl6tUFHhBg5BA4RievE21Wbm6u5+Zn5WU1L9SrdXzKwjlRIK/Jf/c7v/NW/9tf+0j/8Kz96/qPvffaDz37w6bzfqWg1IHNidSdzqlarBuBo5I7m4AREiuRu1OZ9Cm4GMcQU+5vrm+/+7LefPnv66Q8//+LL54dpbyqW9XDI/+V/8td/9V/71V/+pV9KsTNR1fFqvRmGJ/1wxV3nFEzNSy77vc7jOB4O01hUY+qurx8/evxR13cl5zJNWrKqWKNJtABX5uBIucyvX385jVvyAlBevnjxH/3H/9lv/dZv/cIv/IKZiciydFovsvJHDdRPHM5zOAeLTVt1ZXyHi1MIBICqJiLzXEopYvrNLOzrej1++tGpfMGL4cFRN3Uh3ET84KL+3Kum/X59dUPEw3qDRKlLISYkxAB97AMnQOJgPXWEqKYc6eOPP/n2oydv+gHBr67WL16/3k/T3//3/TwzHQ7Ty9evp+cvReX60ebps6eRuGSRoqKe51HEQKuFGYUYb54+QwQkRqJqgh6qrnSxOcSLk/odTDf02ic1c7PFkb1ioMbfMTWD+qt+tQ4YbvBqxljcyWztYY0BA2b3oj6DpsjrOLANTAI+GRQDjQm6RBxCiomIipi7mCISBKau73GyEIADIUJ/1an0TDGLgiMy9X367s/8rEJNwJ1rbLi6mGR0LNkChwqJiCB1PQCrgZnWDZc4ILDaXGQGRwYGd9HZLCOGSNHF8jiqTA5qaIHjZtXznIbrxxc1cnOn5bPN5f0Y6EI6aG8XvpV4fhFbnfqe+qdPn/4EGOg0H0O41BN+IAbq+34Yhg990T8jDNR13Xw47F68oCwh9V3XUYxIFENYr9abqys6RsvYh6LI+saYCC4yJ9utMLOU0nq1fvbs2dFnCxfVnoiZNFmkkx8OezUb+qFO0EIMAJRncfe+79PQIUDLiWgQxQAgEIbq6QfmKjJtd/d3DDYMm+ubZ/CV7ZHKW8WWxf5wOOwn1zxAa1bwYLqYpRICt9ADAABkDnGV4lWCDjVq7EIk6G/o5lko4qPANuur7Zhz8wQl4hRCTCFFAqbqX8pMIRIHDgEpQGQMgUOgwMwETBSIYuA+chd5PExdn2LX9cO63v2FVn7shDSeLzgQeRXeVY5YDQldJBdthlwJbVWX624i7gqqJ+oNIkjJSFTAxDVLEcl9l7pwo6LuECggh+KOaggmagzA5uBqZAZuGGtGGRLUiEQ3k6rOR1bXN7t7cTEr1zeb1XolUso0u2+RaOhi34dAZORusWPqCVeRUhcwDUhJRcpqgw5Scs5ZpCDiMGyGYd31PYKLFJ1zkTLmPTbJCLgDM4nZNME0RYRETmDcpQSAjx8//uijj1RVVM7MTdC0cQy0kiGq8VhlMzT9mgMgcUgxdClWtsBXYKCcpZSi32Cgr+91dL9BuDhmcCE7X6wAPz8p8CeDQZdH3hJCBADuCpKlTIU4YKMkQxeiO4y7SVZyvVqthrhe96I5pvBo06eu62IsuUxjPhR9/OiGkMYxz9Osqm5gZvNhFikIWAdS9QlG9MphO9o/n2QwR6rD6c3iOWEIoXE80IG8BRogVBfeVjsQNrseAgBFGIEESZgZWKhaNQdzzcCmFNARpaaSQ2BEAusS9kM1K/IpS85ayoRoIdCwSsOKu6Hvh0gEYi6CZQYAIMEyL60NIIaafqNm6nUXU2diDIzEBKAghqaGDjUSjQFVTBmXZ75GsIG7qrqaGZKiIZohWmAApNKqaTfzucgD7yeH6uF0NvF8l62Pn3eLjnj5xy2uD8wLe+uV/ChSobNJii957QT/7/sqR9kcIUIt7Y8Y+8dMdt71FxBxe3f3xWefdUBdN+zAVlPuh2GzXmHsYl+zOxeM/i4M9PagtoiUnMnt0fWG3tdKcnMVb0F1QEzAaB4iu0WtAkEAWPUJAGIKMXCfEJnQsQTIpRCVjkJghojm4FoJ/h6YYkBCc5vLPB722+3ty8P2TsvUHs+vHKgSLOmZJ8O9C2XDWRzPwvlb6huvDPgHHn0BCttOcznIGrrVwKuBNl1i5Kywn3XzKJk7IDBz4pA4xMBEYI5AQBXxxMCMxK2+QkRiJGQC5Fp0MTIhuosaIlkzKKtRo7UUa33o46wfAHCJJjarNvJLNk/dbOj4m9OgjghUq3K7UnUXvzT373326fVHj3fb++lwcDMTA3d0NHcCjyEExlmK2RxUB4QVAxDOgKNaBrBq4LYcE+RePZTz7G/udJ53iChm5tRiu2qhaKXkUTyDe4rUxS4iQN47lchOiKXM6tb3G+5XXHLV/BMHcyulVCoycUCTqRyICCFUpzdkzDmP+9tp3Ob5ACp06UBHRAxct7g852maiggCMqG5TTlP0zTPc57nnHOWXESrQwRRWA/Ds6dPfuaTT4ZhQDg57i6igUqy5BAcEdTCNxjo63rZ+6a8b43QzytIwg8yqfN3bL+NfxZCCDHU4XTTXQlQ5JRYpUSm9Wo1lXx/u6Vnn/zMR89WA4uV9WrlSInpyfVmM6wIyAFfHw5d35eSx3GcxgkcYoxgrmLgOPTD0PdfOdp+xznUttUajXfWRmhb79KtOHNPrJFI2EwAlsxMVyVABArBORAgVSsMUyBAwqpfKGYKAIEDgYUAqQczP+xLleyEgKuhX6/TahW7Ppr1KTGSF9WSVQogBrG+TDwMUUcznRDRPZd5V1SAAnMAryarNa+sFnsFa/BajWVDMzenGYANxFwqk1RFVItoccSAITiRG6M6Ai2rwNyL2AOLxqr8ucTL7181J378W0vuQpCH5+vwQ5oxcO6h3YpngzN6hh/jc70RofBDLRgv2SYNSdUVje6KVCWKaoDVvP/URf1JXsNMsykyuGWaDlEkESuGwyxwvweAo8UXekO+9dh9yB5b3us8z/vtFk1Wq6FfMNBRR1krgsCYAlUZJqBziEzoAEbozsakTSbIgMBMIXAXKwPDE0PKYG5dcA5OiK6urmIZ3dhAD/OUp3neT+PusNvut/eaZ9WyTNn9AV48+xaXUszParJLUuBCr2umNC2cr37D9o5Wduw5bSIHREbsOQwpbcJqiCmwOVyrP6kPSKXBEgcMdDTUAAACYuLq1YTHx786EnCNdl9A2aK6bvGetqDyBZQvlRlRtUYEAGxo6fLZarOvNo/32vVp2WGEHjwQHW3PFhU3PP/yix9+8cxFSynVVqqtQwMASCEkjpoZQHvXa9AbRiTMHPcKE6C1uEQ7FKnZrS2h1NQyeCQnyLmoojuZ2OkZdEdw5nB9df3k8cdU1Mo+qvbQMXWKogjMCBjr6jMt1MQoWcQQgJzMRMro4AipeTASiJY83pVyUJlADYDQz/z2EYmoqOz3h1cvX2/3OwDouz4G3u13+/Gw3x/GQw1ALGKi7kQcQmLmgHR398bN/t6f+zkOAc8wUJWq1MhcIjLzb3RhX+s+0NlxgQ9mXg6OcFGW4ULJR/qQjvs7S9JKUWGq+ik0d3c0BEUmdqzAJV5frf0e7g+79Xrz8bOnaNPLu5GIOEQwW3f91SqWoneH3Z3sp3msys+qaSfEKRdVCxyYQ5VNnRVXF2ZcBGc8U2wpIHjOWGjJMFWw38x8jQCWYLKqca2Beg4VB9UTRd1zTAEYuh5jhCq3l6qXCRgDgquK5ixITtwxOwWPiQBomhVJKODNk/XTJ+vVEAJDCCFnNRNiiDFYJERGYnOWudusu7vXO7MJ0B2K2r7kmTBwGgIndqpdHARky24ZgBCImigN3M3FHchczcUsmxZTMQ4rcIYAACAASURBVNPi4oiOCTgEpBqzDBDrue7upvZ+38IjGRIfGIXjqV9/xOQPaaAXFPKFzGrmH9Ky8eUCM1GTOUsuJgXNGYCQMDHESDFyYGJuSRX0EwAUP8YdqakKqNRMd60huo6lZCSKKYQYiZBa/i3BB0+V02p19fQJIZgad7FLoUsBCMZxGue5qaYREcndakZEzfAibO6jDbc34RjmPI+HXSRUVYfwzg+bAg9dMNFSzB3YoYWGUZUXMwQQs1JE1Zrk3VykVMsLBGN0RkN3cHRRmcZ52psVl7zbvhkP22k65JpfKoLuZkbvYRp6FdudMfWgPW2nteLnNl0A5GbgLY/4+G/pYbcIELo+rq/6ECkG7LuQYqQYjViZqpHTgFyz+AiBkKEaX1VTrkXZJGoAoMcBaAv+swBMyITLU6KaZ7HjsgQ8ZQYaIjbCmjFwgEWWumSqNkoVniH4yk/0oyUCEVJADhiRKqWlbYxzFYQfttt7MteipkvKPBKHEEMMTEDU931MsB5tnXMS4xCu15ub0JcQESGYSclfHnajqTtnN3FXczRFN20Op+hqoE4n6yWKIa2Hq0ePnsU4eNmBS6TYM8aA2EcWcxAFYiIItATvWsnzNI0IkEJvnsHmKWeAUIpM82Rgjuoyuwm2QajVu3lsqarafnv49IefPf/yxTTPMcabq+sY+NXrl8Vsmsa72zfjeAB3DoyBr69uNlc3KaV5Gt/c3/3Rn/zx48ePHz96FEI4kz0S4pkHxbk57TcY6Os4Czsbf8HDBAxwOpOBnLkBfgjufQiBLjjSi/VNk5UvaaUGglYip6FLYzdf8dWwGsx0v9u/vtvvs6ppzvM8z056mMfZMgXIRerMixFLlvEwzdOsYiBlRJhzxiO3myv751T7HjddbLkvvsjzF7bccluwijGX3oJd8DR9YdO5VlxV/wpOq9WVegxRORAHpsCuTowpEhPm2aYslo2iE1PqMSVnBiZ6dDOsV33O+uTZ8ORxH4mkGDGoa86lS6GPiRLGQA5QMsyqoX0WES0AAl4IMpmSRuZI6E7GhIhobgxiLREyMDITArqCqwohiM4io+usKqrm5CElRqsA2B3VFUHRsRlUvtu7mY6LxWpWgl+sOHzI+zkdZEfIeu6GSK3tBB+y6fjCYC9S5sO43x/29/fTfrQpB/UOMAamVe+rLq6GfrUeVkNKEZFO2vIP4PFUG0sVyWPO+wNOs5aSAWdgBSegUgpF6oZ+GLqUYkqBA0UOJxrIj7tWq9WTjz8ChGnKjig5j9t7jqlSTggRJSBRVd+YOdYny7Sabrpa5WzmeS4iao5uKfDN9braQbwTA9WaiIhSClUBYNrC8sxMpSVgaZEihZkITSTPc2ZGcFDTQOjO6GhqeTzs7+7u7+/meS95mqZDllmkeBOut+EpoiP522miCIDUYJDr4nh09nfsrHO0zDy9dlbq6NvaHxP4O1AWIQXmwAROpQAcTLIHJiJgMgJRwMX+At3ajJeYgGrKgutZdAM00Nm82ut8bMFAsr2bVbUqv6uo063RCms7oW5EFKByjKi+4kn3dOa5gOB+tFw6pgJVC4OGiinU9p0hgqlYyapgatV8p36QEGKKSU3nMq03108DbXzUUeaiq9TfXD3CzRWmPpjhOO63d3skaAbV1DzFzKQUhepXUrfRZSQMZIYhdtdXj7qwevHlywHmLjmFnuIQ+v6q8050lzWrAAUHNHXVYu7TvN/vtw449EbkZpLHezE08yLFq8mmK4MDgjZ3wwtqTs75+YsXf/wn31e3EGNR3e33fZ/S0D+6vrIiKjqOo7kFIma+eXTz5MmzYbVWlduXL16+ePlHf/xHv/yLv7Rer0+kiQZxrZXz/KFKjm8w0P+XO0H4YxtFf7Z63IrXKxRx02LikwuUj55cb26GftUPm/StzcfIwRE+/eL5q9e3L+930zR+++nNmzevD/M4Gb0Zp4PkkOJ11xWZEawUggMAoqjWLPiccz7mQeKDYJ5L/gc+HNl91cr2t6kWp41pcd+BVQ99JzEGpmQAFCh1ARIgUZeCq427kozmaBDs5mk3rANjMVUvfpXWT761NqcAEgBBU9DQp3GzodL3xMxEoA6qAIiFXY2PyMNApZhJBX8OoAoG7ghcC2kEIBQRU+tjADpKpUDVgbGIZikAAi1yZ2ZgTEgckVM1TgQzg2rY7e9kBZ63iA2bR8vDyeh7mCvvJBn+RMzDioHmnF/fvv7RF1/cvnw1H0adS1BfI113fd8Pu/vbAyjFdHV19ezZs6fPng2bNTSz8g9b8gYyl92b7asvX+62uy6XUMqc4jSsgGOo9jKCU9ZxzP3QrVZdZBz6PnXprTCY934UdEWAhAB9F1JHIQKRmJX9HEMAmFVrXDefr/Gbm0fEPJe82+6YqoMKATgSpxS4VQL43ttn0uSPiOAuVTBkVkRKlopwTQTAiEMgC8lAMzjGlLo0hMCAOJfpfnv7+vnz+9vX0zjOOatXjosh2lHxdeFp8R4CfQU95+SnB1jbT3OyZkXzIfSunMs0ZsIucGhpCQVE3EAJgcmI4kInOtrOAyAAu1NrPuhC2F7k2ubeGsV+1r9Ske1utmZlBoEoxhCYt7upZNFjXYUIApKBghM3j8lmJGtaPyU15d2pXm0cKYfq8myq7h4YY6D66KE5qJ1MbM/eWRERFeKYiOBwB7s7zXkKq+tHH19/8p2t6D4X327t7vb1/e1n814hRavWJQSEjpCl2JLzcVEdGqxS/62nH3/y0bcR2KYcIDL7bOwZeBUCWUw4AJQxa5kVSFS32zcmWXUueazUOkTI86HkfRZfKO3ARCl1hlSsWl1jTBcP1ThOL16+NPDN1VWIUUTbxkMBgAApdV2MPI45zxml5FxqzAAzXz96NJf8d/7kT77z7W9X/kaM8RgHvvikV20xf4OBvrZ8oKWGOCmGL8fxvljg+skAui3zdzM64Csx8fJHIoKEHde4dVQ0AJdS1qvVt7/1DFHHMn/3L/zc5urmxRdfvH7xYpymGKi/2gzDcD8e8n6cDLKhOfAsM2YgI0J3J2aOsNoM2zI5KC6rs+UvNRPGNmv3huqXIKPj4qYlE/7MFKXRPc7Aji3pGHjGn15+IqyG8PPfeRQTxUgxJDU3sK4LAXt3SInBQDeqT2pwNYSekATBwLQUlNJd0abvAV1UZZ4tF9lseoACqfKcHQMQJlDwoYNNuF5tXsAeiQGDKJi0D2YOpp6YkMgRHSsdKZJrzad0pGLqrogETAUUmNCCmwEiMeT9fH+/6wd69KjbbAiQHV18ApHqCLLE07ab+aDLaHDK1zhrwr3jAEZ8SA1+EIuBS7bIVyKf1g3b7w8vX738/PkXr25fl3nWnKFYcOcQA/h+OrzRSdzBYXu/3W63+/3+Wz/zrc31VUwJiZYsPPoKqs54GG9fvnn58vZutze0xHQ9O0zFuWiPoPUk5prX5I4A2EVS0ZVp1/ccfvwOg6ZYMrqhITI7OCEG5iKScwmAw6o7TNlUEUnd8pzXm15y2e+2zCHLjKBM0UphZgjMHGOKBqDm+DZH7uz8cjOk6l5pjERM6BQDNA6oK0IgdA4t5DeFwURNzcs4F9sfdi+eP9/vd4f9Xls2hYApk7eYbnSr3oxnY+cH4ovTOKwlIjeUg35JhXYyOAr8FNCOqd52lIHBg4BBBAArUCbNQUMwjmy1edXsM4gaOQfQ0RyoTo+IAasNdlvfaGQIQAYIXllgjuItr6S2dxwRuM3jRAwdHm1W3/no6cfPnv7BH3365YvXh9G1RTVXNZuTVs/imqPbmtEISEzg6KZgkBghoLovzbDWLDV1q6MhdxN3ByZCwCVTkczMwQ1sKhPMZm4hrLfbu1W5pTIaYIk9DWteX+92+9syqhQGKCEorTJEyVr9573KJ7QaWyMiObg1PwSQLJFiRJ7HQxFFRsRwmMZcZE2rqyehpgt2HawlmxQVMpU5j3nemc5SCjq5Wwxskl3VxavPWYXKkguY1paMmeIxDAlARKZpKnO+urraXF0pouz21SJ3lkI5vHl1u93u6p1RUwJCMHDLc0ZCjnx9c337+vYHP/jBfrdfrVbX19c3NzfNWvYYbsPsiN9goK8xClpqlWPEae1kLoDH3s42buEs57CG8G3k4+/69cknS0VLkbD48xgAiBwOYxHtInieI9hVH//w5Yvtm7vN1frm0bU77Kfpbpxm1awgAm5eT6rYBQAjxNClro/DqmPycbfPk4A6IjLhkbzThP9LX2hpmi/G1mdOdLh0dd/l0YXNkKPVrginib0hwtCF735rY+REyC3vkmMKkSBn4VDpBaEmEzlwUVVrqKwI5nkASRELBypIpZh7OOxoWFsKLUsMASMzOBg6EsRYRcM1iaESUY3ZQnAANVVGclQDdTRAQ6g7qakWsQLgKfUKrjK7O3JyANSJkU3ipz+8HdZOoVt1hMDoDqqK1Wbeq5U2tLAfvGCE4fHgwar8xYXY+c4Tv917f9cy8nYKLs4nDxqVDm61Bi9q+93uxYtXX375/NXt7WGeXBVF0Y2JOSRPoSAEWKG6mSJRMbu9fWMqn3zyyc2Tx7HrAN/nj9WukvPd7ZtXt2/205xVMXAmzASxSMizxgAIvjwbKs3v1ruoodI8sOtrmgTh5Wj6AghWfqw7UaiEt1xkP46iyjEVM5iLqIoaFDH1eZ5FSsnTqhv7oReH8TDW5L3VesVcvfnIrAZ1PczBQ6pdsJr3JcGxhqIiGrqbCkgGE7Watq0CjojMDABiWuY5zznP8zQddrvdbrv1KlBUNVcCC+QEAFaDcRuV3io1uM6j3+PKx5cbEZ75vtScnVrHoAroDOhAwZ0qURYcz/5JI+3VHxaZUwiMiGY1xBcpMDIhIaI163hfhPi42Ni34TkBkiGIOzuwIzWePQKSkxmotxasgTk1lTshMGIg6Dt++mj1F37mWSB48Wq73U8iigsFaBHsAtixCUrVGJ4Q+xiuV91mSFORN7tpn4vDgnFqMAfVgVcjTXvbXtpuR8StXyUGaOCQs5Ae2HcoUqBzDl0KFLuSXLqiUqDkVPqb1c1EyYqCmqmJ5DztCcANyBEZmyikYgWF/e7w3J+n9LpKgl3LNM8xDv3NE2JCJgBmhSEFcMTsJY+ax3naSzmYKjqplq6LpUyuDlVkWCluqnRMFK6DWlWoAW9mpcicsyM+enSzubpC4sRhHkeTknPWe/3y+fNxtwNXaPpW2213HF51/apLKSR2gPV6/cXzL0X0yZMnses2bsfpQTPf/6kehMH/H3Ljj4SWpvQ52oxcNKb9wcZ0fjI0ZQP+eAy0pH76sl5NRZHQFjOv29dvVl189mQzpAhl9jyuUtD1uu86dJ9zvtvtt9MsACrgpcZkgSOYmpp0KfbDsBp6JOy7eOjT/s2hxmsz4TGMA1qX3BENTybV6ECGQI7nXs0LkdcN3dHAtZav4IBgZxvxyWCycixCwPU17mZRBw7UN58PB4SIgAzMwMGZjBBNHQSCcd3PyRFimHberwAjGfFc4O7edyyfDBCCALipgaMDhkiO2RGdSlWfNL2so4kDOIcqScmEoQIgJzM3k2ySCygYGhgRqYobqKpjjUtxc0Ojebb7baZUSQ0zQQDgZrWxeCYtTYu3WoOOgGiN73wEQ3jiD12AoWPc2oOfc5QAuTs+4AOdp1G7WSnlfru9fX375YuXt69vx/FgqjUtlgESx9Ql7jtMITGraCk5hNCnjgEO+/HNq1ddSsSEoZbtJ2fFB9c0TtvdfjfNgmjgDKQAmYgtc56974EBDA1rShE5WM5VGhhadhNA6js69g/fOQGUnMcDgrszhZRW65zLYRwphNVVNx1GMa0+nWBu5gggeQYHVZUizlzUShZioihdREItc/bI2FAjHb8Cd9/td0WKqWgZpcxIbGjgQEwmOU+TljznPGUJIbiqigJijFFMp2mapzHPc8lzyXPOWVVr/quqmOmRfORqJgrnGTA1TgLf2VuGYyMWFjiDD9tW6AiqZvN2xcqpL4ZZqwnC2zpCO55eQxevV32KnAJFwohYTZwRybEm5mnzJER0InRHdwZCxxrsiUJWTFg8OBAQOrUAWQRHgsUkAYAMyBwduo5Tj4a6n/dvdndXV+ln8Umf0svX9/f7sah6Cyn0luFzlqYVA6+6cDWkm3X/5HplKq/vD1WodgyJdquNJ6QlAgiaw5PVpFF3YEBm1pqVRezmIhp9WnkGh0IMDJEdEJhSTGsrkxFGoE1/FdLKK/1R7LDfzXOuj1hdxpVJFmOqL3p7e7e9ux+GlLoASGqSRa+vqbLKiQOAo1sIYQBGdpUQwKzkMs+mCoBFRAqDiKm7mjnQwmt3BjPEk86uaRsBsaiWIsy0Wa2GlEKIDL5zv7ubZJru9/v93Z2UQjXV1wEIdvdbNV+t5y6lWgyo6GG36/v+8eMnMcYLF90aPEj0DQb6OkOgJbH9uDHgssW0qgkvaAnLqOzhPP6U6+vv5UQfR9CIyERAVAM9AzERShYA2O0Or169Xvf85Pqxl0mn/c3VqmTZHabb++1c8mRe3BRAi0JxRuYUAX2ecpEcK4HQ3FRrxz91EmKo+ZTHUcqRsoMtlRkI3E/EyYvWglPlQrd0ZXQBUwBgQKqR6HRxIh8NbxxdSXd5mma92vRx6DmSqKgb96yuzuCxtlTQ0GuclwMZGIETye5FCZ0OhKX4due3b8pwBUIoqEWLmTqAzGW9TswTEjgVdzfTKr5DjmSOyNVPTiRznWugeVV+6SzlIIpARCEk7CQXN6wDBwSHivUMp/08pHRzven7WIuwujy0Ndx9CU97l5AdsVKnzxbNeejHRc/D8R0O/mfsHD9rCF3E01VtmpeipYyH/ZvnX97dvZnu7nUcuZTqOkUOHVIidgRBH4YhplRynjMFDpvVihzK/jDdbXepI4Cw7ikliundtBmHaZynLFZr/8p/UivuvVnIRiLGhO6miOhATm4tytuihmBqYIaIqe++wn3U8852L0BJNRByurpWtaqGLmpTLkCwGOi2SDd3IQpl1lFmIMxFixiqy25KUSJTIOqH9PFTUdWa91uzBUTki+dfTvMk02F883LOU5cSkldFm+Q8j6OKHMb5MJbUDwggIqLmZjnnaRrLPJkWN7VliqlogO7NIGhhnjU2dBvWHJ9HeotXd45v/azld9Epq56I6O4Zy+5bzx5DHF7trOgyHEG4yO2E08StT3TdxxRCx5SYGMmJfPG0RnAxdbUa4VlXcziqEhXR0ApIsRKlqs0JkanSmgkAjdqWSoAuiAIA0A3crwMy7ObDD198+ej/Ye/NmitJkrM9XyIiM88CoLbehjMkRZo+2WdG/f//IZNuxI8iOZzpnuoqAGfJzFh80UXkQaFmmjRd6EIzmnPTbVaGAxgOMtPD/fXn2R/GIX334e4wxefLfC0tt1pFTLTbvPpFRoBpCHfTeL8bjrthGiMRPF7ny1Jqa75N5s1fnWG3UuGGqLQuXOm2w75i7+QIhOjsrnAPdjAvyMJEBOQq2lCAABUcXBIaGZAjBSImiyBqwFFFaWuBI4FvK2qIyFRbLS7AAiFt52cCR+2ga+w1BIWusd8HADhc747rcq4LWDNzAHStLRIGShxvYlR3cOvAKJcX31qHC6C5NxFzH4YB3aUUEyF3JnRTEDk9PoFZ7BmfyIEDh8DMaRyHlEJfzAPgaTdw2E27YRhijF8BUW4i5P+yWfzXGuj/268bau6mf7/dWPDlfO4v//oqT+xufzoaIkSH/8JB0/8REZlDTNHdxAwROITAVEsFAHVUM0IfYxwYSRtoe3p++vHx1AyYcbrbpyHV1kSbFHUOcWRwqCW3WhltSVRyBgBirrVJk4692q603obujYlbRUQ9YrJlgvxVMKrP/RxBwBRNXJq26irMzBQosDmog2gfzfs2REQHdDW7lnaZy/mSHXG/HxghazO3aeSSxcEiUxcPeu+qs99OusZWxPD5ZM3RBfPFwXw6qAcv2taSVRsSlpU5+RA0EAJa3z1BYsIQ4oQYzEyaE4GamksnsJm5WTPLqos0B+IBdkDJtLoH0g6SVFDB2rCx5vr+7fHdm/04MICaO4BucdBt99z+s4AYblu8v5Qguy340g2PaP/Zn88vqNN64NLBe0Unkkudl5ZzuV7bp0cueaqC5tobMO6EtOPkAGvJALo73kUkRDIgBthCkkhecv70RE3S/WG4v0t3EQh/AfRg3ooAUExDa4JISZq3VcVVdHQbSikxdDK1ImCX8W55uGDjoI20FDe7//CWEPk/CWKTNZbZhK0Fq+26rA1DBXSx5enspkDojmrWmvYlbQODngG5TUa2K3wpfXLNzPvd9PbhoW+kI1JKERCu18t//Pj7Ned8OT3/4fel1d3hEMYI/dpQU3UzFwVVVVWO0ZByzcvl2mqRJiANyRBR3TrjT02YkBlf1ilvcJ+eG/FXnVhH+E89VvifpJb6/gFsY1aZEvy333xzKjDnywLaBa+w5f3QXl3avVkaCcYAKVAiihwA+obRrd5yB+2Kze0BGwmDETpYv2sIqbiKd+cxkIOhC97KLjQGDxuSHsxBEQBi5GEITGTo13WuJR/G3XG3++bN/t397rKW53W5rmuurTbtJSYBTiG8Oe7eHnb7ITrAXOrn83xd8tya9t62vbq28Ib16CtsL1NVIgcwbb61VBAcHYnYU/L7ZpP5TCTEO0BusuZrW0GstbaiFWSBem3aKDDFyGFIIaQ0lFbJjdwRHBkpRAoTIoZIu/3gzmniOBIRxoDmGKOrNTHd9HvEGAY0BbDDbv+r73/VagP1ZVnNvdMnxyHtx13kYKDNRFWkFdFaWyvWTHq/dctu1lrXNTv4brertRYzACQkEQkhTNN+mnbHyMMwTNM0jMM0TcMwxJQ6V4KZXxo8BIBAKcVWWwkFh2ED/G6pir/2gf6cX3Kjem3H/i9DnZfW/Ovy54vQk766Lzl01fJXxzf/6uu+3PwACDgwxxgdEKGDTAIHNU2R7w779+/ffffd92/ud9rq58fn2spSS8NAjiPQbpwQQENTsipVZwX1ZVlqLTWvLec0jQaw3++kSa211PKq8dMFP+Ad0rKVfoS0QdRenhkIQG6g4tpEmkoVKbXklrOphBh3h8MYdxSSOzWzUrQ1tVcNkNrk8fl8vtS8ynIt1/0KEM0NmcVtbaJuIyKyAnITDEyM1rFjIfg0yftvw8ffN77QyMMhET/Mh+NVVRTcQftnMIwM5NKEgLbuiCtI76QT0rDO83y93N/fDyNtN2AAU5GWW8tg4upu7kHR3NSlFa9GiE6trOflfEpwH93fPuz3A1Fvmzuod3/57Vve9sK+nmK9JKf+K18EIr0UULdDM/xX6bJX2NbuK5F5kfNlfT7n88VKJdU7tdHpyEmGqK6iUlUJOYRwauVSMvsAuYADNYmqpA6ekZBVA3OoWj+fZF5dfDrcEf7CT2UqDj4OIxOva67LMs0XPT9dkDLQzvGwZh1ifzT1KAYid+KwI6hwJWxVTdowDeNhTyHAL9GiJR6Xw3fmrhYgjcs1C4fOqd0qAARiVgftFMDtGnthMm6JLxHpVT8zDyk0g3/+t//4eRqsFXOPKRL70/PnT4+f17zmdbmentU9puQI13lFh2EYYxzUQd1bK2YCgDmX63WWVgFAm7grWd8bpxDY1EWaf3ke+4YEvA1oAnHXd285pC8jr/96F/U1wQOGxAhQWlPQN/vw/pjEpUOTAIDRndBuiwxfiwCBgQMwoZtrbrK5Ezo9h8kBxbaWFvYAnZnUagWQIwL1J3m1ZgGNEBEDEBmzIgqYA0QzMA8O6OhOwH0USO4Th2kIYwiXeb1eznXNtt8/7HfjPh6G3VOipzUvpalIQNin+G4/vRliZMo1Py3l8VrF4LCbwhDPS1nW2iPVuH3+2JWIPTQJN9ZiX+HwL0UagLuruHlgmbwwQDbI4pMCNSmXZ10EzHm5pJr3LlLqDIRxCngcx+GQJn739kxuLXepdRzibn9Iu3sictc0BuIQI8REceCwsbG6mW3uIGYk8hBAyV0R/e7+7d//Q3zz7sM8L6oaYhjH3W6/H4cxEJmLaJWWl/P58fEPj8/PUq2BOGwaMHNf15xzBoBhGKCnFZFMjZjGaXz/Dr797ts0pGmaxmHgwJ37/KWFjfByhHADM1XT2qpe1VR2ux1Rj5H2w8Vf+0B/tq9TLrdbJt2S9vin5lRC/HKk7wkcelXudBTpLU/91SbH1wtCuW1YkWotQuzzKVcRdyK4Ox7+/jc//OPf/c0P33+zP+5NK4J///03z3ldwT9fc8769HyJ4xBC6A+Afr5Z5rU1IWRwyEtrzcNALVDnI5t8WanmvnhC26ZGH5ffPAZO0NOI6qKq0lrTdS3zVbRKybXk1rJaz4Li8f7eHt7u9seQUgBw0B5bdOB+3De3taxzzvvxMAxkIMXdjVw1Z31+LqJ1vyd+k2BIT5f2cLdPIUY2B0VyhnZ4r/P1jkpkwvGuEPn+DdfmADIMAYBaQwsg3lQFiNTtpSw9nS9PT+dxmK6X+acf//Dr3/j33z3UWnhMiNTRGiYGCiaOCJIl1wUUTNWrEiUAs0XklPNajuPxYT9y6qEqRjJvcmMiv+TK/tQviF/l7OGXRqMOSEbYI5XQz6X/T6a4X0qEKpcffyofP9u8QG2kaqrFwQkYKG7FPDsyDQmGARuz8DCOR4eQqzlOSAwQxJgYkHngCAxm0rSdLpJL2u9+oYeqBgjjGHcxsEtlDCaitYka8B3Ht4VpDhCDuQEixxQiU0w8REwBU1JGBydAK01CxQE58p/WQNnxuaGaxxQAoDqomJu+dMOGcTzcjdMuAgD9yRDa1KS2eZ5z3krWwDhEipHmXGte1utVTFLiSP58epqXq7RWVK+lmgGvJQhYA3SoLq15qfVyfizlarUSEAB1jScihIhqKKLQLA2DGYDZGCNjXxu8xVrcea0GaAAAIABJREFUtt11Qv5/YaWmw6CdQFOAN8fx+vOPucYOxQEAJhL9mimN2yYHADS1XDX0HSnQWxMFkbi3ZAUBA7mBuauZOOiqfnaKAJElWOtFNDoooBHqwAKtOqiGgYAd1QC/onqWojXbMeGb8fDtm+OyX5ZccpXa8tO53I1pJH5IwX1IxAgwMR9TuB9YJeei1XEch9/s9tM0IIWPp6vUp8Wq2m1JZcMPgIuaeat2S8u5g23bHwQQCIDQlEwZPEpOpg0gg9eu6fD2QGBWxtz2OceS72E9puF+f5Tdbv/h+3ff/mq3v29V5utlvl5Ol/O65nGavv/VD8hDZ0NEDiGSgZZiCj5OHGMApuZlXa93+zeBeetSMYJRD8odHtL+4W1HHt52dwm3Y6qCq9a249jOp5MYA6SUHJxbuSWjfZrG3W5nbibapNVakWBM4zSNAHDnWwaWKXQs9S+kz762Crq7inRF/LjbBaZfOJ/9tQb683o9ndeXa37r/RC+hDTwdUvolVgXbyvzHfTTW830lXkStyWdrx9Z11x7Q92qmlknFBIiMacU//v/8o//63//nz88HCJDCASGBHEYh7/58O5yXcpaai0OUGudppQ4ZLNWaohkqofjIXCoueR11dbCOLp7KaWV2sVGjA4AjNqXKgjA0bY1InMzA5eASmC1FmlNWpN1XZ+f5qcnJnQztYYERtTAmurxuC95qbWYOng3SSSKiRn6Ig0RTYfxASgQ8eQWtKpL5aicJH6I7y1IQBkFiDF4laotUIzoCBgMCBQghaGsMOfswwnTowA2cWYmZFWbr9LU7u8xBgQkcERwdBN1RPrp47PWzy3neb7ePxy+//6h1pVIiFilqRpAdDWtDQGwavFM7uhqTSgAUQo4jWG3wDwEjOSBEYnd0BHVChGR+5YuAPul+sQRgJleFM2vsgqvn9L9bIybP+lrMDRuVrmvY63+5QG/nK/nT5/tdKJSQBTNFXCN5EjJLRgiOJgTwBAjDdHJBoRIIVbppDjszQkzB1AAActioCZmXA7H8uu4n34hq6MapGFtmGFay4MZU8BhV6GgWgRPqg9rRk/IjIikSk06WK5nbT0EiEwcyNyXVdVgShAjMb/Gdona5Tpf5+vx7s10P6q79i9369WlNGk592jRKziAd5uBqrYmIo3oNjECb00CoRO05g4A2rQWZGKKjAEB1dEoIkEuFauAqouoqrqpSaurm6hpVu8LUU0c3QKBO6iYGog3AJsCxoDYKwy3vpBFW5p0o5Ka3tQzr0aOiF8F7L+qINwQnF44FejEHBn3jKMiXk9XnRX3ofGEARgRrEhljoiIZO7gQC/x3VrbmktMHAgBnAgYkbYhaTcCmnrPm5mZByUvAMWhFptII9gAQA5iXJEMQLw1UTEH3U2RCAMSdCe8eV9CErF1lTPVfSzfvnt3f5yOOym1lLKalYSISIc47vYRiNHBRdFqwGoW0jSNcYoxJQ4pxafr3JrVLFK+ULocwdT7JeVmKvoC+NjYtLfLJxAM6APjxLzD4dCaE6HSRDBCs/lUARMPEVShIqwjlMPx7XC8W+Lx/TfffvvDr8dx7+baWqkl53yZr7nWcRiJGBGHmAhRmva+n6khRAcm4+J6vSzvHiT0P3iHrjRFImLEL6BUfEmtIvYnTg+AUwxp4EhNWBVjpBTmPAOCiCDgOI7ELCI8kprmnFX1huwGIuJA2+/KnYz68vDLY+zmH3FzIMAuVnNTc1vWrIjTMEZmIviLXo3/S6+BznN+nTmlDqP4wmV1Atg8g90G6dv8k2/RhVqrqnFgDqGnhDgERO6XG2zojq2qWqsgQCAyc2sGuL2RA4zD8HB33I2DSy2l4BDihvOTY+JfvTl6bQcOq/kQyERKqSW3mkUb3fhk1gc0jIgO+/3+ep1rayL9m/Y+kKMbqKirm3QIsqqoCpimAEywLrM0cVNZ13x+LJdTt64CQojB3bp7z0SXeWmt5WXV1phiHHfT3f3ueM9pIARmmnZjHAZwCwmRQRpA4RGnPU5D2scUQnCMYtTiNIm6n70SUEBM3MjrHIY0+YBVweLFYy6CjgGROyMfoKfDGQBVoclWa5hqimkYd4+Xp+WySGs1VyZyl1oqh6Dqtao3CDgNYSAndgQ1k4reAFRchrAfY0JXkYrkIjXhxCGYwOYlAYyBmbuhVV8XLrf06AZaeqljbhu+r1a/EAi2WYO9rnM2h9fLAPWVG+Fl4cxcW3v+9Pk6z6QCpiaNASAm203iGhQCBUA4z1dRaVLSIloK1WqItbeniBAczECtYxwVXMw78iiC1zXv/M7/OJzrVkrIlZcVRLHkmAsiapxGYJW6MyMzKgVcIUZApopEBUPAyMgM3SXFASN7CMABUrTDDu6OsN/RK2F1DHGaDqKdo3zLzrySzZppzrnW9oqN8gLr6w9BAwDuzoZtMZqJwzBym90qgxK4mjkCMgVE6ntbCJ5b7Z+vifQyYOO/gDOAgEq3ZiG1pmKOTIABGFSVQSkQGmxNFt/Cy4DoHa+loOaunbjZFy21twfxa3mcwwYiJ0JwJ1QGY0JmIsKU4DjFCYOd8/zpPNoOpzGCsTVDjAyRrJt2zFHUzexlBa1v+Lu4MxFTQE7MROwIzTeCvfhm+jJ3VSNHBjIEZRNyVYdqISMXBEVjpUA0AgTUYIaAN5GMgZlpTy5VsctcCC4pPb07HsdITGEaBnRiChymkPacRuLg7taatNV0RlyAI8UBMTTT5br+9On50/NlLXVjT/b63AE7awC+bNG9KqwdvcMSjVyngO+m9HacjmgfclxRv1G8czpa4Xk2Cnd/9x2Dt1llnqnCGukKzOPRaTTgmEZygDRO014OwmH48acff/z9j1qrqqaUxjTWVmtt5g5qBVtrhggp6hTvetGO7qomqo4YA+PrLR27peG3qROaoWlXk2CMiRxazgAeh8CvuP/dxSgilFLgME1TXxnRJs0aIiAFZvYXCPgLF+VlSLhFJfrKGZG5k7t7bTI/nh4e/G6/J8C/7CLhL7wGWkp9qYFe6QQZEaFVb7m7o3vsq9bqAByYiQmACIk451xqRaLAjA7EPO0PnAbHDZeOryL0VYSZjveHvJZaWrf/ApG5q8rT49O//l8+sE/R39zt7o87RDZprO2bu/1xHH/9bblUnd1//PkxL3NZV61uSkBe1hUZRbQ7rlUNEVNK4zjGGBGd0cBcazVVN1FrqqUnplXVVJmAx8ghSJ5NBAC8ZbAWAgambYmCe+cezfx8OqtaznmdF6mVkMIwHd68+5bCMUQGIOb9bgdEqooAZqBOwdORd4d4THFMQyJGRwWQKUyrtDWLmjtKhbyquMdpCMMYtZlS5BBUFREMmloAhGHnrFqqXYqR+7pWcxUtZk403N0d6lo1VxM5PZ+eHp/MSgyuqmqsFdhTwIjkTMxITtJMQA3IDR0DB4555eo2rxdbxvH+mAbuqc8Qgop0Ubb/krwCsZvIOmePgNjRbgR9xtsJvg9v7CVu88Ji2ELWL3Ykf9UVuHkxzdqynj59qrUxswVShQg0DImnQfKKjhxjBXtSuUrZzXJnODZFEb8hHb2vDdlmTDWEipAR+qrtWIeS1z9arXYHNWtrJnNkBnNUi27EbBEigCCwiBmgqVcXZoix2yAxF87O0AXpiEjA4BwgBAgBDnsyhSFRSl/S30hxnA4cxcTMDKTbSsGBAyMSmEqzrkjonTbi8GXFDjd8hLR+dQRipl7WKLo5IiHFrqwwVQQGRFfRsnoXQ7iZyMsqHqL36BmDJ4RtFRO5AipQ5MSRCdRbZnd2BQUHVMNtjAwgsH2c5n35fBNwojm5ICiCExBT3HBB0Mcf0lUM7goqBELkUxiJEMSmEI4pzlcXM0UeIyUxzNnNUhz2kR2NA4jTVnO9Gos5QBOtTcYUGdiRHEnNmmk1bW4CZjc3uzowUAhByJUU3INgKMxXwOYOKhNQCjQSRhJwsx6/Ae44LiUA6H55Mbis7Xc/Py2lHoc4RU4MkREocZh4OIS0Q0RVAUNXM2nu2dWa1dzyZcmXZf18up6XtZkhwwvXE+02zbnNkBCAoe2wjcSECIEUohGhlj3qnfuD+h4wKmigB0ZtEltGUIwU7scQSaf7Etb1HCAcbP/u/v33w3jYEsP9gmdy1dbkdLr8x3/8Ls9nVQXEEDpoG1QbgDqYKSA4cOj3AXNz89qqqoUY6IZqw5fzhpuZMxMA+W3Bzc1FrGdySq4iipFdNytwa03V+v3dVJk2Z0kXqfb/qa1iQ+ZIROYekB2+nDD6PcnMRKR/DXEvmAHAcym1iE0O/Nca6M97L8y+1L/Q4xhOFIlI1nl9/FSuF3fofZ1aKhDEFPu2MBFyiK21UqupEAJTGHe7wOxMfqO+vX4qqjkHfvPN3enpChfIuWxSJ/dSyr/++28/fvzpMPKHh523NxGNKJkJo9/v0vu3oxM1wM/XlbXW8xnnXEEbmKpoNQgEDkwYmc1tWWbmOI5TSgkBGE2lXU+PLee+5W5eexPeRR2AIlNEIgRVUO0tCI5x3BEH7oZBZCKkAdAcPv38c865rLmWYmJEFMaxiB7u7g+7HW01U0Lk1oQ8BBymOEyY7gCHcT+kRIRiboqBUjBCUCITh1KX5douSx2OYWTjYC5VpCZMfc5tag4WAqUB2WB59tM5e9NlbWpaZCEcRBuBxkDTOEjNj49P//Y//v2w4/0+pjE5DehpCCMrqgpExjAgNBbqXjTzZlaKyPPp+vH5stby/W53rBIHVXdACBz7prO/bo68pHwQkewlLoTOsDGEFB1f4gr9FO4ObnSDMW3zmpcMGX7ReNyGPDdGoqnmeV6ensDdUrQQwKwbIFUFS0XFqn52OVmbCea8uAIqxu3HxY1+bn4T44IBVKQrekNjB3Sprf7xUpK7NqnrioF5N4KZMUHODAClhsJYOoFAegCmjQPc32MIXoqtK695yNk7HmdDc/brBcN1PwyJ3r4JMb7MnkutaykhjoFJRAw2YzsSUkgE7l3VjeTu2hQROYbefQEA7n0u91ozgAEHCkmx5gJ1TQTOFEIis+iq4G07aqtoyf4ycrIXSJKj9wVsAwcGRER1V1RHtI6FGUKA5sDQqqu5oyLJNkbo/RC9PaZfGUD7d9EWoCVGZhqHEFNAxF4Qk4OIqGrWrLKaNiRIycC9SaNjjGPkGOJuh8PAKRzIs0vVdjeyeyxiELEYqqq63pY93IgUSUxFVIHEpQGSuZg2k2bWeoIYANBNAYRGowHZralCEhqQx0KltgLakmt0ICdjriECdaFpROYQUZlqBEcOFFMkQES61lqf5Rxpl8IUw5SGaeAdqLMnAgBvrbVaWlllza2WprY0P63ldF2ua2mqYn0yROjb1Bh1k2rcvMHgAEeo32E54MAUkLylUQJ506Esu/lC19qMZ2MNQORgAgh4fx8/vNMAFrBNd2vBU1mH8c23P/z9t9/8ME27mAa+ZYLVfSnlOq/zul6WeblebhZTJ8aUWMyJ2SkCMiKMwxBiUHN1F5GlVHToKJMX65t1P52qigFEZve+/uquZqV1nSG06rk0jtXUweHnjx/fffgQQjQzd5fWAKCXQR2H2WEQ18t5XfOQxhRTbXI47EMIIRLd0iH9VtNqSymGFBGxnz0oABFLMxFNMfy1BvozfjGF7VFE6GqmAqDMITA2qfPz4/Xnn0n7gMzNAQkLsTPD5ophhw5nU3ADZP7wHsCQ3bGjIv54WQgJ0z6Odeg5kpJLa40Iq9nPj+cQ6LiLgeHD3T4vxUGBfTdFThwYkDQF3o/Hh/Hv/uZu/7vf/fzz4/l5WS5zEeDmXlrrGHVAUNF1LWWpy7wgAIO1tp4fP7V1YSaOBGRMBICq6m6MQRtV01aKiPQDQ5p2PjgT9XOjgYHjyFFFPv70+2VepDQTU3eKfDcO7lrms5Z7dK1FP/3hjJzm1YZ4PO52++O792lPl0cKOE0xMi+1LVkNicOY0JC9mQFqmBmEGQdzYM4UTiRXUNeWAKBpa0rTiCGw28BkzJ0xHRxAAAOyNLtel8vzc8sF0E316eenhe3uON69eRgPiclDJCaruSIhhwjkwIhuXbBeFWqGj394/MPni5I+lLyuC1IAos50IgobTHcrgQxentsOpq+4w6YmBm6IBhQA+kHcbkgp3EyH28IKwRcC1QtJyF9B8l7CQJrnuSxzGqe+oxY5TMMQ1Nfnsy2rAmWETyA6pmna5eenkmsF6xxLe+m0bzMRQEQDrAwlcDFgsbGv3/9RzhvcSq3XOcUAcUROTAyi7ADLCssKy+I+uzQjUAA77vjb9zgMbV3r5Qznq7dSRa6qZdvUCtqUVB8QMGdqElS7DQoAcsnXeTnej7tpmpeM7qHvHHOI3F3xxqhkripeG8eYHIjBugmXEB3MiAYzVyICBG21SovJwzgM48jM0mqZF2QOEBGxwyBw4w4bvi5yezrG1Q3cqbOhnNxMSwNONAJGBieoZupgbv2zf/n4iG6bCd75izcnmYrVYlBo7Cy+cHc39DMMIgZAabKu6+PjOtdGwYch3e1ja0UJJ4Yxsu6m8zgok6C9eTjcPRybSAwMhpelKoelgWlrWfoYFh2cCAIzsscgpg1aUOshIFHduMRbXtpcMbUAFWOjZjAQRuAoCOc2W56jNiRQxtnJMQEQJhMFBeTAcUQLcCJQYuaUAhF1BGMWyc3OK0yR70Z5C8Q8MRf14OAm2SRbW1ubc6mfr+Xxsp6Wklvrui5EQvJOoOhLbXYDT245dAcA+E79V80SKoFFLxZ3SgOlkZrGNidZGkIjAHBmhMgwHeIPH/a/+o0NR3VNe/5w+PX01pY5f/Phh4f7hxBjn1fjbXDVxJqZARrArcxkNVOrZgJEYTwwT0QB3IhYPRaxkLCJ5jVz4Al24i90WlBVEZUmIuLIiRwA1K2pSBM1FVVRN0VTsAYMBAC//e1vH96+e3jzJqXksA0ilZSYRNDMzO3N/YOKrOuqYosvT6fT27dvd9N0PO7jEOklBd1XdbdAmKsogItAzpUQj22EafhrDfRn/Xo1wiBARoDATAAQxnH3/j2mRLah/LvJgWiTrWNXVou4Wx9gGMDu4YFT6vhy4r5S7C9ujR5HK2uJicbhLjA/P53ykk0dmQzAgKpgaSAOy1qKFmYIPDlMEBlQQCogHFPc//r7v/32/XVen0/np7l8Oi3/9uNPv/+8rNUUIASqgcparpelrLfME5ib9E1Hb2Bg3SKmou4mYBJRFXNepEoMYRjHOKR+W2G/VXruW/qhijZ5zQRMadjtxlbXls9gtWT5/W/PQIBhRLfnoP7t8O77O68CIgNT3KdE0AI6U4qDq6I2kKqG4y6mpUSGwARUdwdIkJpAgAAU58tyveSys+M+mPHlXBDCcb8fhz3CSrCvxedFYpzu3zycn38+zxcTQYD9OA2coDqsLe5iIG/1UsrVcRejo5tba62u6+W0lOZXaeO8ymWG3cNAIZwvl3mtu/3hcDhADzo7fQ3Y/Aqj0J+OZD1rogiGAcDQTBEQQAH6+lb8hQV4f9mBd9wgZP4nu2He816HYcTAJUutNYsF97quWGtDWhBqxGHaDXd3uqxaWkWjzX8CL2bNl3UqBRCieDy6qV6uCv/J4quD51w/X+VTwJSQYkihcuQY+HigwKYq6wzb/g0RBSMuAHMI4c1Dui615Kv5QhiZ03Fa1kKr7sEdXESkSdwGrzCO0/3d3X4/jru9A1rnMqdhGCdEzusF0kTMhBsGKITQx7UxBmkt54yAHOO02xMTEmCXmRNdz5f74y7EoOoICY8cDzsVCWm4/TLAYKtXX1ZFxVxN3dQdujTX4UXHrtJqLUh9oEEMoh0AzbebDABYN5pYr6763YP79TnPl3p92iUfEoDejfGbSDtkDhintJvu79RkN8XrcR+I7u8PRHi5PptZilG1mauBlVZlbuI+7ndTYjRPKUbiBjhFSzgFoKdr/lJMg6ubAhqBARRTU3PtEgUCB20mbg4QkFkDVGoFWGEPwwApF/l4WR8HKExUUsyJhaGhNmoM1tybGNSCV2n1mou2tmHJtsqyZ6TIERqAuAKYul7XoqsxeSIJUAI0TJarlVYva1lqc9jeBLZ50oac7IilV+m57aJMhkpxPuyHCOm0vhklPryJIS2PvK4XaoFJ/M7vfpjSbrpWfGrhEeHx42k4HA+H4+4wpHHYHUKt9XA8Iv+pKBQ7WQd7oJkHALicL9fLlSNRQOYhTe/SsOcwbC3dmEqDyVFqbXnGYVCHojcPm5k0qbnUUpo2NUM6EGGtteYKagA+53zNuZoCUGLk2E+JuuZlV6fI/BXLBeB0Pn38+AdX+6d/+qe74/HhzVtRz7UOh/3T4/PvfvrDP/zdbx7ujwBeW1nXJS+55FJKyTm31lJK7z98UIXT5fzd998BvvlLrxD+4p2pJlu9q30bNAKR9GxQGvfvvpnevN0Yp9ATEkiEN5MxIKKo9IBs36UgDhijO6Ki37Y88MaHIQR3kKqm1kA54rQbTcTUHLkTm5t4biJqa2tPp2sgnCL5nW0/RkDAAZ2JJAE8uB8D/vAeV/GHY+J/od/+/FxFWsFC0HKzpq6O6IyCoJEBArpZK021AZGaBuauruxJKFCt6wIhRmbncGOVuG0Iagd1BDzsD5FYm9YmVRQCqUleLgFay5O2RRWWFcEMQmu1jEnnw/15ufo6q1qp+U1NMQSRCNErQmRGIzdAxDENdzv1KCHAUuvqq1IzZRALARGDO5ai7lKKnJ5kiMdoZIJdD/R8vnz+eGrN8ny5rhfwNgSYUkJHNCRHBgjgZT1dTj+DuTGUtXMUa62tZEVMhKFJa9qO98d3398djwdi5kA9ZQXo1qDm2qo4eEe+3hrYWzLbzNU0xvgCUUDAGEibq9uWtu+cgtd7UAB/kr8xV0f+Qvh94UQbgBENxylOY/tcz6fnKj4ya2usZmAreYtxiiHGyDEYkXZSzBfW1ZZY7a3vBiAhpN0OVXKuEMKwm/50L19MVQXOF6oChEjUAkMIHAZOCWOUFDJjEgMHrKK5FNOyrmAaeYAUB447VQEghKgwATJzcsPz2f7ws7zXOLzvg8D9/vD27VtTmS+ndb4SYBpGUDLB3e5QMqzr1Q1D5EBs4KaaSxmG6f37tzFyycbMeb0GjqYaEqcYpeqc53XJKVHUQcREFZDNdRPgqUpt6q8i6dhLUrOb3gK/iIURwMdxCCMjsbjNOQf0FBJoduttvy8wue416JRE880rhQAUOAxDW8O8LCVrSsntMYQLgKcYv/v2u5DGUiogT/sDIhiRIcRhUjN1fD6dLqdTCnh3d1xzzevaSkHAVhuHyCEC0cPDmzd3b+OwXuaf+h9hkTbnquja8/EAZmTNQbvrD8DBG7FTABwwxEbrXK/LMsWIgRxoLngqAMaThRACW8AGqAhmxeZcSq3FtcfOtYiJuZuJ6M3T3KNcxOSBANGkrRexKtcqmALuE0xBxlAZ9TjycQynIdS+BNa5Rqqi1nX09rLU7bcCiAEdAXAG+m2zc84HxH9g50+/g+uZYjKpSDPuZLoL8M0BHqYfT+33n+pZ4v5D/J/+5oeHh/cpphhDSNE5HgDOl0tpJQ3jYX/cDUNAAoCIsJ/G/X43jsMwpFwrIKqJuAIAcYxTHHZBLOd1Zg4xpiZ2vZ6HyPO8nM/PaZzCdGDZOJkqUktertdlvlYp+/3eXYdhaB2gLZqvl8fnp3ldxYwjcwzjRIhwPB5CCKYvqEtFADAysHVdnh4fmel6vU7TtFznZS3m3of3tZTHx8e8LtfL+dOnj7ms0kS6jk/VzIdhULO//du/ffP24XDYh8j2l22N//9BDXS7hWFfGSF0AHXsSfgYEcJN4AR0E4NvYP6+tsFhWyvrkUxABSQFAgfaKDxMdHt3crNaWqs1xJDiEGNIKRFSaUpMgYkIzKGqXXM5XZcpBen5BxFKCGZADoRaTUqxktmMGQ9j+sff/OAczP/133/6JMClNm3aU6Qmsl6e5/NFtbqrm0qrUkuPY9M4hE28t3V7pGZokmIKKfkLOdE3r56Imurd/YNNO2maaytNDD3GaFK1eV1ONc/uXovUooZ90LNel+en0zDVXJtKnaGFlAanKe3BXTUmaVKrgMM0THYXn1TWcp3LpWKhCKrYcguxIXpMneilDkQcALipijUAMNd5ufz8+achpGHiH+7fRvrGi8haJa+5lTQOIQQEOz1/LvmaYjRlFWgAta6taNNoFNTJoaUBh2mYdikOQ28wgJmbIDO4q4h1t5G9eOPhJtroAGlhZHAXE3MjJAieAhVxU3ACdCRw3WyivZOh8BViYfvt4yuGtN+0QGkceBiMiWLAwAJmpkjot1FAAa9uSY3cHVwRBFH6GyP2wPDLrrCDF4DSfZMcxsPhzcPD4e74RyhYN5+X5fH0vCslStdwO1QEIsPFmOswPJlc8vot8YEDlSqfn5whSR3BA2aqNbgfiZDYYho57CbmNI4qflqyf1Si4d1b2rY10VTm66WUuuQZHWtrIQbOQUQ48Ho5q1qIMYSAiLVJLRlV5ksA8FYyxICuBOxogVPgsOb1+eNHQppTGvcHwKC2aTbgJmdQNfMui9msMlv8y1/QYZsxzgGBPYZInMygliylJcI4hDSOLNRaVdUvuXl8Qa8SOvWSqhdVMQ64O2IMBG033o1pB461NQFQNURCYqbgZCoyz4u70U0V0qmdQwwcYhzC1vR1iMSASMzMlBKnxImR3PtK/lL0vLautwjUfSdG6gwYGYlAHNiQBQeIQYJX0Kaq0AjWZsXaUmorjYUGx2HgGCIlMnVVbWLECIGcQMC1QVZ1ABWTKriRWsn6Zgj61qwWZahauZXGQ1AMuZaGdUphmI7HKd3vpZktTe1FQfOKTfsaMHGD4AMALBCvni5CbbVTgzetoAhEitGmexuO3Hb7n2Q8fQzXeSg6Dm/e//rv/tu33/0NM4F58X80AAAgAElEQVSbIxgQADyenv6P//1/ez6f0jD96ocf/uFv//7Du/eEBtq8CbrGyLv9VF0BgRk5IEZ08tJWe/ooUlQbEjGHEEZpb+4O43WZT5dLqjUMuxTHLsBTaXldL+fT5XJa6xoCXi6f37//bre/c8OSy/l8ni+zlNYXcMS1d+bHcezZHcRtFrFlv8xUlYimabfmnIaBEJnARKU1cNuNo6nN8/z4+Pjzp09uckPh33QlxO52PB7HaeQQ+lnP6a+MxD/bF1LPOMKrp4Bumm/cDN/4ygb68t8v0u8XsCJuW+49E3t7Q3NHs21D2szMvJTiaiHEvpEYQowhNlvh5jQW10spAWypklJ0RDOVWtkJzJAqcvfO17yuaEoEcbS7w+Effv1tyfl6vjxlU9cuvkDCUtbf//ZfSq4iRoBu3V7kHe1gKiLIDSoDEbo5AUHfohTxrTICALe+SV9rLWWIgWJUsVBbErHOjZTVpM2XU16uPXdXpagjR3Sqaz1/evb3ROQRHOalnq+ZQn5g5kDrmmsR0xYZpxhjZLc8l5LrAgxEsTfNRZuTECoSAqUY7XBkyXFZ15KbuZq1NPLb98ddSsPIQwpDTKx8PV2u5+e8rIuUoVXkqCocooO3VptZM1/XXOY1honigOhpcmIobrmsDu9jGt1UpawLcEpbAb2JqvSl+77dcTuK34QxcmAzaEUIiIeE6MwkrZp6BEwxEGNtqrAVJK9sR3jT6Xq3bt+mbBuF4XB39+67b5taPV/mZa1m3ElqhGpgCBmhOYhqZ4E3hELYBR3dr0Qcugqj/32uqsUtAaRx2B/vvvvuu91u95pbiIBmdpmvP59PxyrBUbsciZBUGXFosNT1R2mPeYE0DmnkWvPTY/Nt67sBSKmT2UQhTju9v/dhcMZRND2d5+t6hnk6zW9UgRkAVGVdlvl6icOU0uDuHMI47WIaWmsObmZEqNJU2jiORMiI4FZzJkZ3LVmIyVxCCKZatMvJcUwDgtdSgMQc1XyDFHQPrumNmYobn+W2wmBb7WNu/TGMhORN1cWARK2po1lBD0MMaYgpdg19a63V+kX+huQc3F1qM3MwIKD9fn+/uw8k79+8uT/eE0cRcdD74+6w2+3GsU2TtCKtijQ12WpixyGmaZqYKISB1ftCkLvBzYVDRFW1LbO2GgiLuAPkIvMqITITGnof/rFDIOqsIEePTMFj1AGVajMASimmxBQiEBJTCkQOwWxAHIfIIYhalebVAyq6SJFSa8ltWYqpqrmoIRoa9Rsw86ZNK2BXEVaQak3EJWjtDE477sY3NA0hHqdxqVZkdfU0JHesKq3L37Z+/ZdeqeOW/l8wtDASsXp70vA98j5a3FnaIx/CnOhTDr+7jDR9GN+9myiFYRzGO8QA4IQBOTjissz//C//4//853+e80ocnp+fpbYU4pRoefrDdanPq7j73f2dkBMiRwyJMJia5EXl+cSkIfSgGXJIrrV++N5cAbHW9vT5k4lSIHdvIjnX+XpZlnNpK6Iv82ld87v33++mo9QqnX+LiMQGuLamDRxgGId+90gpIbJI63gINyXEaRr3h31tzcxTSiEGVau11dp240AIrf7f7L1ZcyTJka2pm5m5ewSQyKyNZHfflku5m8zz/P9/MW/TzelpXpJVuQGIxd3MdJkH8wBQLPZd5o0tDJGSikQVgMgIdzM11XO+UweAHuJmmN63r2DmnEspZc+KIQoJ+4Ur9m810F+PJvoFpzA+5rj5kOmmhrwpheA1ywiRfhHd80ISuh1Ixrlx+AsjPID2bSeiNyVAN1c0s71qimFHwUGRtqd1SxDNw5Ecwky1udYAACZHaeGhqq3WMEWK7nac8vtD/o+//vDx44f1j08dqEVEsCRpdfvD//s7QGLOSYpIAgQSYqa6rde1B0DOaT5MyzQBUs4TIXjE9XLRW/TjAB25RW+11RU8JUkjtEZ7G5tEuIb2c7R1XZEozzlrDcdUcDkypnbenu7K/SEtOWGt9evp3O3cEecpb5tqM6KYM0fOllixNW8OzihuaN5JAsggeoCpoplHQMmztbicdV01PDzscHc4HpeMENHVFMJTmu7lyIfQT345Nzs93usSCmU+oHftvda1WlzWen7eHt5Nx5xKxlRIt7adLudTq80OByYO61W7qTWWTIxjfBCvUYK3npAHmAVYuKecjKlCuBnviN4YrlURFkaWZL6Z6ltE0Auy/LVkoRdRcgAAMS/397/+D//hX//7v378+NP56Sk8DtOcD4foiu7qHm2zsGGsnaaZjsbu7rG1bd22aZqOhzuRNAyzHtHO5+Eimaf5w4cPH374XnJ6m1w/rvfa2kk9zBlAI9AJZeh88Yiwdn3q9Rn8x7DvAKDVp75VVdqP5gTADwjvEQ859w/v13lyBKmNzqvFpZqnN3BzM2u9de2pTGWaCIlYlsOxlOnp8ev1fGKmnLP2NjRACZHARChcAzBcW+vE7G6IVGsdicIkjMzae982IEppRknjrDw6eAE7ZQ+A9i7ROA3sT90DRj4TMmFEa1trHVnMfKQW1KYEOE9pmYsIufm21YtZ31P8gFiQhnVohH47uJXM3337Pou/v3/3/v03y3IEQPcu6JKIgALmcHVXdxuZ7jqQhDd/qzt0NTVXtQiL2Kvc2KGRwETCFN7HMV7NR+bafp5ziBjIdAoKj0gowgU1u2KEidAkXLJwIgNnN06kvVcNbBRCAsU8qvW1t3PdTpfr+XS+XldXb91GzUq0X+C7yTEAAtSgeqia12ZbG6FkI7dxSikQSrE85eOUr822rhX9sMwWgNs67CBDskkw3N9j847WGxJWAhcpOYHTCfMzyfGBpnfBM56CfnfiP31J5f6H3/7jf7v/8P7p+fmnnz7/y7/+6/l8PizLVEpZJhD++vT4u3/5f06XKyUOxC+PX/7pn//p4e7+Vw/Lj//3/3VareZjlClPhS7jVreAat279tZ023rJEsEAYe6ATXtcLld0z8JmsZ7Pnz/+KWVUiK1Z6669u7fARgR6WVvva23fff+b+3mZ5qVMMyVGDQe6dq9bjwARifDhzC9TYeXem5u7AzPP85xz6r1HBDNPqRBR73q5XMPd3QmhlCLMe56mx8t7y0wpZ1X96eNHYf7u++/nacbAv9VAf7010NuEFKShALxJeG6z/p9RoAiRkCheGkc7BIgAY88lfEndwl0DeTvXDxyddQ+EtjbJ4R6mOlDORESExGARz2vNCK5Qu65b3WoGg940IoiEmCGw19ZrRUTrfWudc74/Hh4W+bsf3v/+6dopM0cXzIXdbLueArl3y+VwvLsveULmYHx8fnp+ehpBenf3dz98992yLHmamGnd6uPT4/l6GW9NkiQsSGzura7Wa5Pcar9cLut29T0JyItEHKQ1JYJpISkTBJXC84EBwK/egQOFEmu3U/ev58fntj68O7SrktM8Z7Bk2uIgVZqRkSREtu6tdV46EpqCGa2rXi7dHb95v5hjrdaaAUAEsiTGYNcIMo/eFH1FBj6kpNNFt6/Pz9u6ZuAHKfM0u3rt7ap+bVodlZwXXJasG16rCuVer6fTejwepgREwBxdKwRwEroZct8AFyzCwSFUAczMYvDnEMIUI5hRxwE9nMKFImfuI3sy4kap2rGcw8f0msgxmhFDa0yUp+n9d999Oj3WP/3x3FuRnN/dv/v+e+gKEbW37evXy/Ozu4X7cjgc5jkhau/r49drb9PxePj++6lMhLQHp3/86fzpE7gnkeVwmJYl9lnLnz0Iphnskt3LLYRAAdSjIdYAJU6SVpaLm7f+pa0n7QzAIgkzCSfEu4ApPDCANAJMG5km90PEzPiWPstIQnw9Pck0TXlGwPVyrtdr3S7PT49ZEggyBQG4VsJxKLCm1XWYhwMRlXFd23VdEaBMpUxT1drOm7U6TfPyoZTDwizrujHz8B7HrSbtZs3MIyiQAoRHWA6DCBARYQC4d9XmwYjDjw/NA9WhKQswpyTCM4XaqZ27diQkDnDDiMSIGG49tGJKhTExu5u7MUMScQMCdfAAJ0QcINZxAifofRymABF36LANmLDHm1g7swCIrVrTJ99nf0Dj0sRAQiAiIAhw9zaQRd3cRpEn2Mk6EnApeZkECBS8q69dL7XVuqk6Pl84JckZAM18bfV8GYKWi7aWRQYYImee5rSDQYdq5YYbNmPtuW7e1gFoNEIskgHn5tO1Qy5wKOmbe0Tiq7pkXmtrHecsKSUzKyUt0zSXIkIRYWan81mIFALZs4Q7VpJnkl/dTXDnDePjE/zTT3yth//zv/32P/3n/6Tef/r84x9/+tP1cl6m+d39w7Isx+NSDtNl2748fg1EySWXHGbny+V3v/tn+fW3n/77v2yR8B0gcXN7fnr2iG51rWcdrJ6IAO8G3kax4RFQa6zXNUOEdcYUAOfTl4jaEa7dVYORcibOgQTgcb4+9jDO8vDuPx6Ox+dSUhbp0Y1aD486FgvzGPC2xCmXTIS9d9WeUprnmUjWdbu1sd0t3JQADAIRWSTnnFKyam8OPjhwMCmlddv+6Z//+Xg4LIfD/d0d/i0v7K9eEw04Ig/85egdbxJPx4hr7EOEDhFh8XNfGd1kGrcIvpfWyY2/+MINBgh1J1A3iDD3vnVAkqkwI1JISiB03jY05yAGuytQuN/N2dVb091rgxQGGLEsS1g8X6/4fMmMGJbECU1ychNTDTBmvjvM17V9fHwU2RAR7ygA2OB8uTw9P2vrROTq93fvDsc7QArEtW4fP338+uULIhHCNC8pScpJJPXegaAU713X9Xw5n8IBMEGETTTlBQBZYD4CYvZOIsHUVMO4NICu4CA9pKesJX21i67WV00u8/JQpmTgm9calZKEhvfQHtbJ1Lz3ukKtvm22be7mQitFIUpJUodKxMjc6gahQGERXZuHhUKDjae4+3ZC8O3ztjWSlAFK4Ehzbpzzh+O799/N851IRsJUT8yUiOR8Pm/bMpeZER2CiZo2R7ede7uv4IjIxBDoYd3dw8ys9+5mrt2th3cLTZwFoYXu1IItEkNKaD1sr3HirT469gDDm736peRC4CR37x6++/57Ig4AXmYlBGYHUxDMGZG2bTudnkm4lIIsiDgth3vAaTkGy4gSHfpfTJlF6rb2VmFEOf6iAELAlDLNB9rqEdqyZ3GjASghIG2OktKH451FrFs9gN0jJGIBEpLMJBR3CDnAttq/fPZzqMbp2ui6qasZBf4sPDXltBzm54+n8/lkd/dlOdhFz+fTerkEQE6yrmlfyyNGzWgebq6qHk7MwgkZTd3ccs7H4+Ef/v4ftta/fvpYn+vCcZzL4f37d/fvnr8+lpRUbdsqvNFgJeYhmmPA0T9GEidWtd5bQBixWbTWkNOUExBGQPcgj7U20yrEOeWU8zTPAOBgA7U0fPYRYb33Vj1BmAah260EQx+Q0Td955FtEr7H9I1Mw5d0dEAetE0CkVtQKIzLsW6X6/V6Wa8aPOahe/EkwgDgu6wkAFADA9HBm6694ercZSlZcpKSzut6bW1r9Xy6fH0+1163TVvXbh4ITDQKRTVTNYcAAoudGD0f8t1D2WeJ5rdjICIgIUVCLgm0aK0OJkSYEnHpxl3BPA5M390vx8Ph2nzVngiz4Dzlh7vFPETyYZnf3d+VkgG81v7p82NK4ggKKkgg1Im+BP9YqbcESI8VLh0hl/lQrLfrdVvPrXXtak/nZ6N4uj7DJ885S8rbujLyGBWVaSKgj58/fVhSWg4eqROv6/Z8vXz9+hgevfda2wvda5Sb7upDRIooSVISjh5hEQgUnEkdEsGxJDOPcEK7tWI9CbpeT6ePT0/3d3lGgPvD4rbq2hwsvL8cp7vq8+nUWl+WZZonEWERSTLFZBFt2yCCEdfr9XR66t1+/atfE7M7tNrO81LKtG7rfuIhBgAizCnN02Rq27aJSK1t29qbccrfaqC/tkfsFpld8AiE9hZNNwZf4YD08zTwsFfR6r4qvTaGftEYvJ3bR0cRprkAAgwtbTc1I45cWJjdunmLTj64EN23dQXrW90eliLMvbUsRIAQyETTJEnRLJ6e1/NmnHg55GqqYVoJgSDA1JPIh4cPpWynp8t1rY9fPl8uZ7eYpglvibBusbW6bVutfZz8t238cSMcNwALS+92XdfeGwCkvLlGH+g5uJk8dptT5IzffJDT19YMJO3vSeGJpKjRU4unXi358s1CsgTYdOhYnQ+pM35+Pj2fLnAvAiUhYmCAY8Kcp8fT6XTu2wZu7Mru0dsaSt4RgCDc++aK1lswCPHbHdzaZtyBrRyALM/47n6aru0SYHlOh4cFy5ynSXK4rRBBQtPDMUShJE7EEkA7zoVTCt023dQVXm1Wr0Lm12dEHtG1j/HHuq7LsngYjWhzCADrvUlZck7du6n/olL3Xxiz3oxwGb95/37Kef276xhqIKKpmpm6TfN8OBxq2+ZpOd4fp3kSFgj4wd0ikHaILSIRUSA8PLz75psPGHG4O97dHf8tDv6gY2/gHfbzYbrZzCpGYs6lzPP91qtrJO3fcA4GQKwjRS/s7PDsXs/bWq8dopm5OwFHoED6R34TvgcBYQJwYCLhu3fvHj58426fPvG2ruFeu9aut/nUq3uORnMXZdRnuMsbBIC2aj9+/Lxtbd02hJLzndJUa//y5et2OZsbgBASCu0ubuQXDpRFbL17jBOURwSGDx66aQAkAKhme9cGEBswIJgrRsQIWAIHU1Mw2LsBEBFwOp9Op9PDIVsEWuRSpimzACIQg78tgV5WGcL9t9xIVa/axr16Nrh598281vr18fGPf/rT569fO5YXSCwEeB+xH2D0qn8USCUvWMUa9rVhrxCdxR2Lh5n3bduu63rtNQCgEDKDBWBgxpSIgQKSufXO2lKo92aAkCee5+Tq1sM5ABrslz0SYyCIkSTp6oBEtJ8ewcMNWu2FY5Lpw1K+vctNuSsHehGe5wJckCcs8zQfU04QWrer1pUQURCFgXhIhD7b1D7H3UZZeG0A4Nq2T58/HpZJu13O57ptyAjADkAE6ODm3RuYH47Hcliaae+WE61d//XT4125M6TrZT1vVa0fpwl/iZR4Jb+Pd5iYiYR027Z6tiAM2TOUABiD5U3n9eZQDvBtO/3405+m3/zjD7/6dSHatj/iuglDMANAbwoHmKZpmWdEenx8pDNN07STTYStazcdN8t1u/7+D3/ctu3Xv/m74/29q1/xMk3TNE3w+EsLEZQy5VKmPCXJgKij7f23Guiv9EE3QTu+5DrFX4zBvX3Gvs8obppVehVM7/nxr1sUEcTPCXNDTbmuKzIwQFi0Zm5BQoQOiCjIiSGwta5q1qy7gXtXe5oaAmpry5wwwLrNIu8fZu0NAmpVa/Z4uirBaW0GeF63PEJgiRFxKhNT/vvf+LZVBzD32rqDJoKc04gV7K19+vTRTYmplNJaFZbj4YiI18vV3YZaotbu7oTUax8BfyKizYaNlkYkKyEEcuAkKU1Zsgdh4sT+zpW/9gs5VFw9t2BThG46F0+Smnjr14/b6YoXWbO4LhmFvIN3MNAASoENMSgQgMuUpwlNq5shBiIkoh4ujK03DGRIJU8jHbApOCgzyJIXyskO6/WkrijIRQ53s8wzsoCAd3ftiHS8n+YF8ymL4PGYRdCDmRiRyBJauy1tQ4m519Ju5qYjCaP3LoQ2FLZIm0asbVkWHsMOs7ptxKLduuHL3OL1+vwzMOIby9gON2ee5innfH9/77emkfveFFHV1qqqEtG8zCKJB3fnZ278XUWx69X6BwAQ4ZwLxF8IRETch8ir+ykgEy840j9AAH2kAaMgCztcYn0HMCMAwMXtD72vAAQEiBre3XTbRq0oiLOkTPmQ8vF4HCSu/e4LU7ANafPQx+e1dkSqrUmZtXczRQDaeb03T1zsrkwaN+nOryBECMTrum2tDWkzQuBW6XxqI0LiJvZkpuGC1wjrPQCZiIUNwlRHqsuQDxIG4jgrR9Pu3XEIion6dU2E3qkLMoKaJ6LWN7V97EnELynNTb1bBFJTq7WWkssk7o2FEXzQooWYiMf0bUzpA2FUe7fQw/3J69ELdjd/s762elkvT+fnx8fHhslUAQkpOfjalBFH/0aYMCiM2KaF7w2wQ9Popl1btIYsZtqv6+V8PV37NZKhSBIhYHIK8pSklCxAQ7WUPIWFqrVrRybXAEdCCQoPY8lADq8v1+AVNwLCIIS3bM4ws9aMyAg1L9M0CeFADkJKlA93UO5pOnIqRBi9ivaDECLeH+/v7x8IqfducDUoj9Wvioxu4d3Qw/74409D4/50eu5aSYSJ1utVzbOkw2FmDCH+8OHDh2+//fz18evz03XdvOsffvr4zcN9zqVZd1ciLCkhou+A+BeBxUCNwAtYtWu/XM5Qz+t2Il5ynmSe2rYSjE7i6+3+uhlFWG+Xy8kBD++//fzp01qrtY4sr2hWxN6aqr5//36a59armvbeADyntMxzuHftDsAsALjVtrV2UA9zdyNCFrawfXMcQa5MKaWUUinlt7/9LTNPZVJVg7/pgf6q+0DD8oSBNLTOI8cIbqI64LcHexzOHLoZofFmHQT7swbQaBb9POZy5MSMCWwgqqqpAzJCaFeESCVJzqZu7n0b+UgaEMhcFa1p2zozeDiYLymdt/7+Pt3NpTcN5m3TBpePj+cA6r0jkRANw7CwMME3Hz4Mu7wOwKh7a/3d+2NrvdWuakTU6lXNtiurKYLnlAIcMcx6rWsgaVdE9MEPQCASokCCiGDGEceEiL3p09d1kjmnUe8xQaZIrcFzfcYUlA2pWXRzBEwBHJI3Age1MnCo5tZJtyk7CqFHV3NlRMriiAjOac6ASmLMQARELDvwI3XtEMgsnAAZGEGYzBEiWCTNUz/5Wut0KJQJmYCACIACSZBTuGOEMJQs2qlkmTIjoTsQi3pISWBBex/4NqNyNFXrTXUHoRBVRkBCZlE1DbTakbbWe++dEMJJEmrduo+rCPEmwRkTsFtVFH+GEXoR6jMzE0sSeAN3HS9pj9a6qd9eIkd/Uda8fn1Y/fFN0NIv/+dSShJ+NifwUnIqk2mP3sWhAmqAhZsHMyuhATrggEJW9xU8AQmJIAoxAwohwxDqiki5e3f38OH9IE3sdxmQGly7bd2OASnlqUx3d/cfPsTp+enL559MFW58YAR0V7PhTBZAdjdAlJSJ9iwmc1Xd+ZPMPHhA3qrfMlbHku/mOkQp4eGAABTERI4UI/j9RfdHBCwesXWttQHRVDITdvNwEB7OPmtmBMgUnBLG7loel9CYJ1b107Ve1qb14uZPp+ecuUxpypkRmSWxSBqRBszCu8ac9hznYUr03QqFbvtDtZtZbW1dr8+XCzJjkraqR+xxakBD9iqEGYmCraGu0FZ13LyDq3o3YSAOj7Ztbe3rtV43X12UM2JCSERjwSRgkSwyotfYMQLCQdQwITFqc63OLISEEMyEBL6LZExH1YBARBgoDMJ0u3ojwFWjd2ehCY/l+C4nwQBk4jRRPgCX4DTI7Ugiacn5gIDfPLx/f7g7r9etK3gAsgVtGgAeQAEIiF+en2ptxLzWTd2whw0EkRqUSI0JKed8f3f34eHB3E/X0/PzFd3AfZqm+7u7rdWny7n1NqrwIfsZHRy8cebGyrmHrihq29g93IEwpZLLfF6/DK/fzWg6gmdfrIngMAKvsQY+b/W6NTUni5fGnnY9nc7bukXEcjiISErCRLVuvStPklJWVXfPuczL/Pj4dHo+JU4E0FpDxGVZ7u/eAQATIhIx55yOx7uu6h7vP3zorZuZNv1zk9DfaqC/okdXG/3xcXP5G6M7IQwdTOynZnxxCb6aDgADo6vW3syDX5JT4mdH973BFDC0sXfHuWsHAFcblLzBD2KmPBVJEtCFqZpbt8Fc74Cru/a+1qrq6gYBmful9XPN//DDg6ox4PmyXp76xy9no8RESEPCTYNeBEgiJSCNmm/w7919t5B0693MrNbaah1BeyXxkLNAmJtDmJuBe+xzAYKdWJKMAQMfHu6XRY6HlFJS9dNz5buUE45NkILQCQy7dUTNHAhG7ogCwGgJJQcysOcpIeRwIGBGJeKcSAK31TIw5ULZMdgshWB3x8giIEyKJCl310SYJREI0y5bToJJxJTN9+F6V0XmNJXgsQASIQIS7PFZ42Uri6QMxB7RwWlcGgFBzIny6Ii8fuBhtdZeV1M1dQ/o2k2jDOK2BQiYw+l8ra2qmRBtBEQNJSMnGF2B4e4djsKAMULdw49uVc4vCpP9bDnyB8Zg0sxG6SPyF27ktz9kDMPe/vHPnvxZDTRNhRCb2YXxMqWyTNHJ12CLDlHdX+4ql1SROJQDAPCdSAYXICZmop2oThRAg4yE87x8eFju714rSyRAjsBhhUKCJJyzMHFgtJUxzE33FlqEMI+YdxiYUnIzA0IiDB/NyhF7FIBQyrRM87IsmZlisMJ3rikRIZKFBWBigUBCYMIR4kEU8MYsQUhADAipOoQNc9mtsnEFHOkk2kPdjpmPU2JEN/OIUSqM5aWpfn0+5QTerl/Ss5sSwzSVwzwRkbAk2WsgYRFOADCGa7GvU+HuvTuyIJGqtqpqurVt7JmqvXY7bQqcA+renFYPinE/cwBbhLmt0M6+XdqpNu0GGEV4mUUYwru5Vd8atkhBGVEYGUEwEIN4lM8Dv4mA6AQRYEGAJDdGuu2pVSAYEQahhqrWdbgIXlqdyATEhES3SzQC3CzMPCg7z56XlBKnzCnfppTNXTGQKSEIyAyI94fDu8Oh1XpxT0QeL8HFuI9QCWvvvSsE+GgdQoQPNFeEWa2VgMaHABAlpyRirhwB4Ydpend/Jyuf13NrVZveCAojxX2QL4Z8Pl7kooSYZTiuMqEQMAPvFPp43XkGcXcAFHYtOxBL6uq9uxqYoxuojsLLaqvPT09m3lr79hSAnSgAACAASURBVLvv53kupRBSBPTehWUqk3Z11ZTyw8P7tnU3X7dViFXNAySV+3cP7vYywUPAWtuPP/7Ym3q4dp2mSZjh3/Mo7N97DaRjQDFq9Hiz6CMixpiM78lgO+MQHVGGkxhHeTwc2uHugvhqkYa3k99XcQMzvX84mFpXBbPRSCglLYeSD5PkZOqEMc+5ndYOhoSSEgkHB1CgADFHB3OwAK/NznZ3v7A7e1y+9i/r9nxeccKSkoeOoJlR9BAOiw8NaBAAIBMMcv+tY+4xkgq6qaqa9q7a69Zqa6213lrr2tr4765jqXdGQiYi4oeHu8OSS8a04wTRugaFJBIWBMYAI84kAJ3dBYNJWPJ1c3LOnAtTgCshQSKkUjJzEGMSQiTulVOhQyL0bn6t0d3BIDqjOHMQkUimXpmh5BxOhMxCAMFCSSb1FhZubmFBOB0mZLIwIOaUmYVSVgPAQOKRcokI05RUe+sbIhNlIRtvHZMQcbzJZQyI1tp6ufbehnm6EptCazpmO4iMCOu2bXWLCCYcVu3D/bucCiA6BAxPKtJeBN00W7us8hdzMfo5o2wUH6o64qP/rAbC2+PmTInR3/4f/MBf1kAiyU3d3ZJUhBO6C3lJZK4YVYFoR4NWpK/u594ThBBnERn3DglKCqbufqqtOfawAPh2LuWbD1zyLwo2Z8IsrG17/Prp/EwQYO6tbm3b1GxnPiKO/gG/7CPhI2zbtQ+MuJmPm0JEjsfjshzneQGkfcOm3cPAjEREnN2D3goEmXEgK8aOtkO4OBARY06pFbQAQnI3ZnRHtUACJg6SpmoehJiYFALMiIiYxoqjZs+XS+tXMBUmgEFkaTmtowcw2rqERMhI9DLwuqXf7oBr4oTMXa1v3SJqbx52i1yh6rhVM99pF6oW6DyiBgMszFW948g4b3Xdeg2ETjlgMhSEcOgugQwUjEGOgYyA5AiBNLZ3vwGbHW6xXbE3KkrKcy4kLMIBoOGqCt47gJv7z3CgEANTEkEUyMBMPKyxENr75XpRwEJcErp703VoDlR7BDAXkeIoAJiJ75fDUOZlETMzgEAwt9bNzG5YBLgVsMADYR028DitNkJa5tnMtnWFcGHeQ//ctTfttdbter1er9fau7+klgGGh7oHECHuRFUMZk48zTlva8fIqnC9XOq67rMyBA/cqY8Ge1y0ByiI0FyWZT4IYGZh4hHgPMZurTWPuK7X3kbCBotIKSXnNCorS8Yiddtaa5Okd/cPWfIYy46y6Xy5Xi5Xd+jq7s6EZrau67ZtU5m+fPnSe5+Xww/f/1BK+cv6kb/VQH8dNZDZi4hjzLlobwXtTR+7tZgBANHwFpwxiHOjcxAQJJIFiOmWrEgv03h4K6hAEoaHYy65fH089XWF4JTzfJjvHpblbrlet0tbhXC5n9bnczcPQk4EBBDBDPfHgnlau9XuRJQ41Nvn6zojCmk1eKyte3BrJKKtD11zjDQHtLEBQwwWCIK/ZB4D8iAjQRaOIvuaNZAoo9Qx672p9lp1XdfT8+V8ua7rNtBkjMAE9frMkAmKmxHhNIkwJ4FlYpLULZqtSPMhJ4eKZImxlJSybNvFO9Msc5kiom7NIxLL/V1hia6BgFNK4qnklJnV22mtHZoAzCDXa2vQgDogEUuWFNGTkNmYMmBKOQJyntWaNTMLQMilEI0gJEJKAEyUSlmgWxhFqLqOOiaVMvC15p0cgCUNWB8JE0eA3foKIzPIw9dtJWJBARLt5uZjq2xdhzUwgACid3XznCdiHly+eAPi2dEo8OJPehFM/M8XHTO7Xq+tNWZurb34y0QkpYSIo8MXEe/fv/+zGuh/ND6OAfYkESxTFuGAqKqIFCLGYIgO1aOrd0lprdvjdoVeiVAIBYR5SiXnMpd5ZpG6rn98/lprM7N5Xn6Yy93DOyby2+kyIlR77y2lVHJurX798mm0KsNHkcsIL64GCDdEuKWNYcAeJLnLMQgpgIURYFnm+XCkJD0CwAkI6XY3MGVhIhy9lj0TFwFIkBnUBMB0R0EhIO/YiJicIuVAQozr9UIBCGHaiTDnRCwNbEAqByN8TEgkCRIGoDpY09YdMBJLKSVRAhDtw9seUJub38RO2HvXpkTAQkwUgzoD6Ig6Ms1stGBeR6IW0fcyewilzdqu/5AgCOhm0AMDcuFElBNm5Q4Bya20miwowI0QebTGBvHQINCDwCWACGJQHRAAKTwc3gpnD8vy8O4dMY4ls2qvjYZ6xtT6kFEKILUwD0cIgjBwZM7zYZ4nIXSzvl6f2KpbC2+uswgTYCCYg3mHACZGmvY4koiplO+++WZZllq3nfBEUHu/Xrf1um1rbeNepRF2++LJjL2n5Q4Qg1kQ7kKURZhgzFWfnp7V/XQ5Pz09b61tvb1OmUfIZIDfxlV7dwgQIvcWp/N22XTdtq5fenvGFAAGPkRSL9R3cHfwgKCSpuPdgxBl5mnOkjnqKD4RANbrxtJbU7eotT1+ffQwBGSRZZnfP7wb49HLeZOU7jyGK1DNtrW1pufz+euXL18fH9WUAPKU53kmRO398esT0fPHT5+Q6O///u9ba6fT+d93kfDvvAYyddhZ0EC4x0nBz4U9OpTPo+RBRBzpLwa+X3B7hmoAmL6KgeKtf3nsXd57K6X8H//lt26Q+A/MYUE550AHivvjlAUZvZRyOB4/f3qE2pMgQoSaOzDg/XJoAQ6Qp7QcD4f7pbVLnC7gUWvfLIA4p2ymfbNWuzUdq93QhxjugGv0IWslvAWBhwFQ8DCTBY17fecRD8mLyFyyh7mZ6dG/e9/7qLFabb13RcCSJAnnnCbJKfH7D0cBEuhTYmI0a82uzTtAKxlIAMgDaoctL9aDOlhAL8XnQ/S1AZNjdQhFwAANAqmcnSVpD0yQg5jCI8xGw4wA3AEBxb0DgPDrCcUNREqW0qk7OnOepqMInLcNA6QIUkJIAFJyUh1rrrvpKIMxTYgIvalbaE2QCJCRbwiot3MlKmXa8zOAhBOx0JizDd8LQcZd/YA0jnDcWmcHGoGL+Frt3KZR/kZp9r80fffbw8yenp5qrdM0tdZGDTTGZPf39///bpxSyn/9r//5hx++GwSjiGi1bbW7akesvUUAI7RaiaCCAcE8T1QyiHAulBIIN9Tofe3XAFNrCJEL5yKwM7f2v2bvbb1etLYxAiImItJShgtr3JtASPh6dnmVfP9sljdOMGOUTUzEOZcyvyRKBsQL7Y1YpBRCHNXtSDb7uTodiSVgnzaONQMJc07ezSFSSlkOdV1HCyEzHZbiSK3DMkkpIoTq0NXDFTEDgAMqMDgYOwMhEDibMRpA7ANccx+eeUQCRLPhQwDsAGBINBq9Gu4+wln3cF4ACg+PGDYef0k7t3ALJhZIbxa9UWcpJuREBUoCAEEQjsGL9xEXBIwAwATopgAQ+zsxpE4DbO4QiIBCpHusAt4djt++f08EEWbR1g0yYkYWQAFQdcFkPR7jqV1VABiCQVhYSpnuH47HJbzX67O2tYhMuZQyp7KwZGGOCNQKCBHAUoBwWDKHNpyR7pcF7440ZsqMEdGa1trWdTtfL9dtXbdtq62q6d54eX27AMDe+DTxZXEB+PT4+PV8rr213oeB8HWwED4GpoN0v3d2R3gNyE8/ffn05cfH0+W6du0d0EbfltBJEAVf3AGEgozCOU9HAPzTH/7wj7/5TSkZBQCNRFiHfw4yp1Imd0eA0/lkNspgv7+/Pyyzhz8/PX36/PnL16/zNANC+Aiu1N5arbVutTVlxpTSsFimlAiZEN1sOOOSJO16Pp0B/+aN/+uehe1L526gHWlNt8Uuxizshjwcz8fk/MXfuMMV3zBdxndQvAYqDkGQuqWUfvWrb2ptmH797Q/fmpqHIYdGHN7dm/ZtPfTul7VL4YdvDgIohG5uGplyV1u7rqqBJDm/Y+KcysNxfbpW7ylJklSfLurIDEg4HefpOAeAmxMROAbCHpJACBaEO/UxKDR8d8QQM0QgWsANUhJj18QBrBMEoonxmMQOs/nA5ATG3lDLQsSYCgpAqBNhluQQTa3W6/V6ORafyjAKAwocDhgFelvV9ZDSw52IgEI4XqybOSQ6cKTAbmgd1RCIbS7BiVrvs8O88DzT8z5EjyzZtMYtmMnUzSnJjJOFeyMlzKVMZUkNcVs7YkppQhRtlqfCxIaMwOFhilwKMRE4DQA0ovbKnEcW4xi+jL4FBqSU6O6+LIdx8sYXZcwbvs9IO3tp7SASMxHx2Nj+7ToH9354BPzPKqEx/xppz+4uIiLSWuu9j8MtM4/woP/du2acGn/44YdvvvlmRGxZmHa9XtbT+Xw6PdVe63ldr6dcyrZdtHcRpiSSUso5SZEXtiTGNKUPH96/e/dQSnp4eP/tt9/InuD7UgN1Uy2lSEqIgETC7F58Z/kDIiG/HLfhzxhdg/v+JiN2tzsQj5m2/GXNEzOmhERgZuYaAO6mZtFZgFjMfEjIRlUaCCWn1jqAIWioq2vKwnNhETWF6IiWc7o7lqlQmRJGWHNAUFWoa7gBMlAG8ADTGDHF4k4Rwyk1ugriIyxlr5LZYYc7Df/OkK4QUwBahFsAoAyzNQW4AzhCCOMIqx89YtVYwTqgIBOxChr4AOanJAnQI3zEtSQS91ANh3DvO9gHJYmPyh7CPNAVEIX4xh+6CbYRAXGep7vjYbge3XtJk05uPbZWt14BQlKy5jPj0+fHXiuBSSrH+3fv3r+fj+/ynJlgPt6Bd+Kc8izTksoiKQcEmA18pJuqK1br/br/zW8NNEEuUix8CB0OCf3gZtZUa29rrdetntftsq6X62WrtauG2bh/e1c1R4Bea9vWgZ4EhLV12PltCAFwE92/SiIIU9rVCESEQBi4bdcft3ptp+4dBYQAcayLsNOoZBQocfM5goX7+ar60/v7+uHurmvDBDwR8f7LROT9+w/LcjA1d+1d+3hoN7PT+TQfltPpdL1eT+fTixLipem1TwAA3FFV61bP5/MQPopwBHGS+/s7JlrXdV+1/lYD/RX7wsb578UXE/SzAv+2R+FOiL413RHeCp4RAjAGE2wPldh9PPFipd8jKsNbq8Dw7sPdvRN4WHQDVYP5cIDQXqcvX09Pp8u33z0kYVCbWLa1Pn59TkSqBkPTEGatRaslxd28XJ9XB0jMeUprLdojZVYPZGZmU7ucr9M8Y2Z6OSpD4K3PO6o2QnBH99jH7wA0qr49Uc32XdxjyIaZBMGd1MdKOzR/jgHACIiO1CICxYPMwAKc2afJzS3NQdkIB6FGMhoTty1KRhFAYPOopgYqDImFAwhcMgBaBDJTyWDmwE6oCUmIctrjGgCAmALYHV6/wExMZJqTMhrzQlSGzVtEEczNME3u4RrhCMgDZY+BSym7tYsEwAOw9Z6BI9TdIOglM3W0zZkFkfwGS9h35hvwDiJeoQz4JrP3bfWNL+mPe1LV26/+jEf0bzyIaFmWMeyIGEopGTDoaZqYmV48gyL/uzXQaAWVUsAH9irc/HA4HO+P95djyukPf/jT18evEHE+nwEglzzN8zIyB/KUc0lJWJiZiQZhkktJ0zQdDkv5uRgIAYhZRvI5QGKJSLs8HJDHWJrxhiLd36qImziC6KYXfuU2IeA4vO5F5/je12IIDbyH8UCBZ8AO0R0JyAlZ4tZARedRg5k7EKEgA2VOKYa9D1WjTHnCSXsNs+FoA23NAcJ1JG1w2l/hvlHf+sYUGkrqAYHuCEG0H7XGgvPSFxxj2CFcjAhAvoUPIgvykOoQMEtEmGn3vn8HoYebm4cZsksaCakB6AQBQTj0yBgwoIBBo45hQgSL6O6uDg45CYyEzggw1wAHiIyjBUq7LHJnLeTE05SJho0tT2XxDtbDTA0NGETEux3L9LHkr58/bXVDBsnpcHd/ON7lkhgDwAceiViIBTDUatMepm49YvBvR/5tu7H7b6HXHuGwo4cGHxsZJJccC/idWjfbet+2erqcn07P67bV1vrw15k9b9fcyrZeLnXzcWLxm/7pzUUGe87E7VeTI1Ip/CI7DYPw1syRrQjl2+U7PtD9XwiBSDGaTREAZq5areNxmv/4xz88ff2o3qVIRIxTfZI0lVlYVNXMSjF3V9XWm6per9vvf//759NpnI5eAS74mvVEt7DZuIUDWzgSiggRSU4AcF3X4aFj4r/VQH+tD4837ZxRscTLdGxkxQ92ChLgkEgi/mz3udVOARC3jiXu51CPkdsM9FotmdnT6WlaljxNUjIRAYV6793muWSZ2ia96cN9e/j2HTNG76D2/GjgeU7lfF6jRu093MO6besyzYRoEeZOCHOS+7l8/XK2jMTc1VvtEaG9dyYmAhHiXYKJGDe+40h8RSHcd153gNjReftsgtzB9nAjRyB0x+F63UMJd18KQlA4AiQMA6MEys3Au3tAnyeelsTTGDWN3CtKYjlBojROMsQkQhYYAUlSogktYShPgMDkPHpviOAUjAYBhZIwEWBiNibAGNzksCFEZkSKcIhEkEkilyUim9VEiJkIw0ERdyMgEhMkloQEET280/gpDIrezdWNTDMp4hjG6S90M/t1Fa8UacTXf1796PjGfjXSMF6Gax4vlrOAmzboL/Yt/mINNE3TEPrEreoah7lSylj9922S+X/xZ/4F3fTt+4JCkuSS53mapinnIr///ePj4/39cZ7n+3f39/f3h8NhnkpKOaWchrGJmYmQhhWdiXa3wdtfxCIp5SG42V82DtoP0pgd0g1rMTYOAAjwnaR8O3vAntt3I628OO1e8NsDtjMwixFg3WpXyDkhkVkHCCQQ2XU/cfuMiZCEKcjROPGUZBe0I5obdcijKQqh2IWolFTd1DoOSyrzaGUNn8IN+8RIwMLAI73YcTSsCMeOFYNWPyotZkCnm7MP3UfTOTwIkEiG1xARgOIlzXCvvAHDwQOJKVh6kKt5H7wlFCYUMh83IozwEO0w3iECfNEbAWLfvbQIBmDhbjvTkUmIX5p0QzhQUl5KGdh9UyciSGBqAIWEUIhIwHyZlmUud3fL5XwGxOUwE4J7N3VkIiZJJcIAMci7V3dVb+EO7ohAyIyo8TpKHhzqcdGqdUYBxIgREclAQACMnDl5wGFyXezhePxw/P/Ye5dQ27Y0Teh/jDHmnOu19z6veyMjIzIr0qqUIqkEsaAKQVumkAjatGFPhCR9FAjaSBDNhtiwI2Ih1RISERGy0OpkR7Bhx0aVFFVaWhGRFXEj7on7OOfs11prPsb4HzbGXI+9zzk3bj4q9F7uJIi7z36sx1xzjvH/3/891kOehlImyftp2m63fR5e3fo0jn2eAJFqd3pY5KtqmFKoTctZaQ2Eh367XqLsjgXRAx0ZFeCAc3Ou8w7lhITsB/UFupmJ+9QP+3532/e3YqUOg49JO7VYqVhvLXRENcRQSpmmabfbm1U6IzxIA0Q8cEXhdBtWb6Z6nyJVgyozn8apivUO3LtvaqCvJBDkZ4QdhDMrlpmDhohmM9OguhUfs1VnAvUpLtMORKIqP/G5kjg1BjV/aJLCIlxppJXKiBzcA0IbAqe4WXcUA8SAaCCyv793jYt2vUjtGwYfZJQcnNpEAbRBV1PmeiF6IFimYCKWwZE0i+RChDFGr+ILBEBGBDSoPoMVuK3i2jmgsE44akQk1rqwAhaA1RLOASrWi+hOM1ViRo+q64WjIzsqILAbFwTD4KwlBGyWSdFGMymGHhCRyZiVU2PqDgYIHCgYgYcYQqKEENQmisjAUIL7LG1TNEUGhFBROnAEY6rLO1fSDQAwoburGgAjBgBDYqboIjEEJgMXRHC3GGbuDlA0izFGMjXTg4smByY10UomOACCduaNeQZgPOKmvP0r7ylo/MFvnAXJ/4knVhXpqZtlnX/V8uVBFPx7TIO+3NOcPQjUJZFSSm3brder6+trAFgcjqZpYgxEfO5URHXnef/BxCEkR5wRtloJzYsxVRvQh29gzkvyk8E2nvG54bhVVK2AHYXsM/V0Jp+qFlVRy0RcciEApsDoaKbmIuru1buIzYmpdgxM5DY/kqOnQARmagDKBAjGCCGQ1XwsRzNFxNqUEEKgeuEiR+ZAxGjzc1kKBADuNJO8agRGffPHKgecyAlA1dAdgGrLglWcLlr5QOpm5gekAZECx+CEuUjJRUYNxE0TIld7bKskJFNw0VJMzQGBgNAB3QkQuUKh80bp5GRq6sUKEBs7E9EsyHBwCCGk2Di6mGgl27AhOSHGwMQBMUAAYkopXFxcDMOYc3YwJC8yETFRQEwO6qgO4ArqaqAHWzYHwGrr7uCG8+pu7gg1GGmmByE8gG0AanASIAIDB6ImxGXTillxK6ZDzjd3t9d3N7t9Pwx9ycWtdjmHbrm2yoTsodInZhdMP6kK6pUzPy078sM7/jCNmIs3R0CgSHBm9+UO4DbkbR4H1UIH64AQeW5s6qsgJKa5DJrTmmdyRwzpOAaBM+7qXB2fnZPZdKNOBeAYDoZHfsjX2h7o614D3X7y0XEPOAHpDzYiPPMMOn55rI/xbGRmx7jV48wCH+5o29efTzn/8J/8NDIzBwqMIVAgcGfwhrkJbG7ZVAAMgBlMZL/djcOABnd49/r13bbA7X3vDlMK4xa31wEobPfTfjdcI15ft+742eefe2ADENHd/a6U8ur166KKOM+EkIlnzzyojjfvrA/9zKfDKxGltpGz0kyhplRbbVhq/pGC+5vb+/0u/+D//rwQcNLQOBOhIRQDY06huBVQUwSLkTWFIYQA1po6oHAAcK7iVUQg25GQwUTLwhBBYrXLULPiKpC9aKJ0/Wp/t+v/z+9/ZLOQ1LSYiDpABW/VlADcsplQuG2aTSUAiEzggshM265rEbGqhkWmadi5SIhbmGO1ERCzmWkhgJS6Nze7qY+vf/ZjAH1Mv52hBTtOQs/nXDUt6KzEebvoOViIPK6cfNjd3zL84Ac/+JOhnmdczj8FDeju7k5Vv//9739J+ZiZNU1Tv+77fhiGP8WTbrdboPDy5c/qS48pRI7MXLea85k0PowYs3N3yMc34umbbmq1EvKDwZDpOAzX1/yjjz6pD1B5VOTAxBTYHUTdzdS87jJAGCJzSEiIju7V98eOG4XNQB7GwMu2MbOZsuzmavUmHHPm/u72+hM0JyIOAdEI51BRMzuGMtUAzhmdnU+De0U+aI71MdFan9hMK5lNWs1Bq8WMOABKyXc3+1efXFNkVRnHUYuBUYqhbWJKITACeg1eAQMrmnOZw64MEIAJAzMzFz+YURG5uUjJWYobISFxlQQEZp1Uinz005f/8P/6Rw5QVEoph5NkSBQoMDMAu4OZEhARmXkpeRgHkcyMKYYQAzG6u4GamprN5rXzYmyETMgApKZ39/ucy8cvX/7j7/+AZlgfmQMdhmEPugKkh/fk4SdzWDaUMo63u1effXa/vRcVOND8kIgCM1XsHIZxNNXrN3ftogU/75XtfIJw3owf734/pDF55R0gMGGdrB2uZnQgUyilVAiQEIhgv+/d/dXrVxzY5st6dvi0g2PmwbbRj2kqhyYAjh3x+d0yW64eZJq1BiKsJxLrdOFrfOCXUeF+hUu8EI7X+DvfKR6lX8dG8s9wRmoHUDeGXxzvW0RVY/iyI9t3Yw7v3ETgrU3/MA6vHh8xpl/kO1URNWP+hRbuZorgX15b/uf1mbo7zzwePFMyHuRkB17RcZk9c3H0n4NCvfVrx6qCiH7B7zTn/Gd/Uj8s5H4gW7wLyTo7vSpQKRFfgLLB+RDhaK8BAA+HCw9uKDzSvN4G/HIRZq5A3S/09DLXlA94iGUeKY2P8EI8sQEOwSzu8M7FEx4AoceHLSI0W7i+4wM4bPD+Nlx6JNYAnpmG+lng46PHO7u+cy4U4uzz/09tu3z4wbuWHGOch0qPl9DjdeGPgKg/y4Xu4CXnlBL9ORUmbl/KAHGcpm9woK/k8du//duMuNmsEXEYhylPppASpxhFlRCXXXe1uVpfXijANI677fb+7m6/2wsAQuXw42n7P/ht1AWUTmli4Ajq+tOffnx7e/9f/82/+aDA+qd8/NEf/dH//Lf/h3/v3/rX4BDWQcghMIdQQQkRmbEKByecSlb1EEJKAR2s5BghJVYzEczZRTREbppOpeSSCTE1qWnbyDSMO3MHoP/1f/sH/+in+d/5vf9ipmdU7Bm/qOz6wh8+Yhseh+fz0lubm//lf/rv/4+/9w9/81/53TMMBd81e6oaFX+gdT6kLZ1v+u9YYhwcwE6EFfv+//6H317e/87v/M4v8rr9gz/4g+t++lf/jX+TAIESYV7CFHQyyZKn3Tjc9vs8OQEGwBgAg++2w24cx8lE3KroF+HpxSolLmqlCAEkDjHEwXSUMvVZixKQFgEAivj3/+7f/Rf++l//3d/93T9BF+DvLzS+3PH7v//7f/Gf/cu/++/+++B+SBBB/IIt4PBxWjXVhaoKlJs3tz/84Uefvvxkt92qipuJKoAFwogUq0Rqbo3tf/w7fxuT/9r3foWJqN41QLWerNhCRAgNtW3q2rZpUhNDu2ivLtZXl4umwRi4iZGQHQQA1AQRODaxWXlY5jyN+zsCR3Obso3FkVz1P/2v/ru/9i/+y7/1W7/1vmbsUTd1/s3zf57dJu8+7+e//Hu/93v/3L/0W7/5V/9aHvsy9laylAnAXdEkS+nV9lYyAsfQrpYXT589++DFB5dXT8BhGMd+2L9+8+rlxz+9ubmuT20MbBYNAkJL9D1sXnDotWzNgaIQvSzjf/uHf/gbf/Wv/Npf/LW6Ii1WHRCYCMcQU6IQGDBPYxlzbJKhh8Dr9Sam9ObNG0TvUlou2hDiME6ffvqqZOn7KTRxeblsOgawmFoXCACLJi3axIAO9J/9J//lX/nX/+0P/9JvmFZ88JisV50FH2z1jybbZ/l6lUpfV7NDWgAehmAIXFk5hICg4/h3/vP/lLirugAAIABJREFU4G/8jf/we//MX0ICIlZTMVUzV1WzGraoRQho0TYpBuKj6eUMCM1I8RE+NpjTnR7Njyv51P3V55/9/n/8H/2tv/Xf/Pqv/3rlMtS/NFOdP3c6YssxhrN3gMdWpyrqVEVL/uTjH7vmmhRppmDOdbTIhwgCoK93kfA1r4EWXdfF+Gvf+15qm1dvXn/62adarO2aFEMpggirxery4nJzdekAwzBEJHaIHKZSAODAajjGNeOhBvJ5JnwYgSiCuDZNE2N88cEH9eqmRygTPAgVfgeGdAjFJvoTMDguLi5i4KdXS64J1O5eIWsOIQQklEOkORFyjMOU3ayyLUDdRULQZsEmNmUYRy2iTUqLxUJNRQoApJQWXUcMuz2LGDguF21q6NkHv3SogezPWAM9XNxnZ6PjN2vwzWK15tgsN88ft+qntvRUF1FlQh62CvyivfUBjAcAjnQEhmOzaNv84sWLn/u3X7ClvXNj+4KH6rquMXj69CkCAzdk4wqGaKOVacwj7AnbVg1IEVTQNbCn0NB2iI2queQyjRPGcPHkskmx7wdTuVwtnl5e7ob8ervlcQrAmg0cIZkRxMSpSavV6tvf/vbPfXdwwtkPG8eflnLUdd3m4uLb3/kOuDP9nIJqFs/RzAeqcMJ+33/8008/eflqf78PIaxWS1VxcwQPAIkw1EgccHMXVQelwE3Dq9UCwQjUgREoUmyYuxiWbVyvlstN03YppYTEpWiWsl4vrq42ptlVCcN6uVquuraN5mJagDzEFmLntlDduLuJggiJuXsuU9s1m83mww8//EUugDHG5fri6vm38jiUcZA8qGYAl6KaBysRNOR+XLSX3/rwuy8++PDq8mq9WoYYpzxO0zhMayTY73Y5TzMuwxANroC/xc0V09ps5dibf+7+hvzG1ZoOmBKnNrQhRGSHyktm5hhjk2IT25hMl/12F5qk4IjYdm1MabFaAeiiaTabJVMYs4DzYtGt11exCSFCjLBYtMNU9jquNpvnlxfLJrlK0UyMi4snm2cfmh38oH2GOWoNdJIfgKEhHm2ODl3swSmXjM9roCp6QyJgRD5IiAFRhp6I0mKVFhsiik3KUsowaC5VaVvj0pwnRk7LxXrVNimcTBwcRLSGaECl9B34FifpzbE/NHd3Vc1qiPjkyZPnz5/PzfdJbnHM3iAmCkTnE8Dz21Ok7Ld3+92dMX34dGOS8bDToWNNDqnSuqr8+VrbRH/ttfEATdtcrNeXlxcxcB7Hu/ttiomZ9OjCMvsDAQF2bRuJ27Z9df2mlHJIpX4bAZ4Vt3S4vOggMD+hi+52qIEe4hb1+U5j2VzKOI7jOFaDfwDgwDHEFGONQag65y/YY2oYGTExc9UI1BDmGBgJmcGMzJ0QQwwIVFOHaoYfpciBApOBmYMqIlJqUoyMChwQ3EPgEBkJmFlnzczcsJ9iL/G9NRB+4ZTtDHnH03k6H0kA1ICiGZWj99QZ57KJo7Pl+a8ifsEWW/mJsz/U8UnQAf+/IQQi1NQrcFAwMzQzE7fiVty50gccwQlMAZwJua6nBKpaSQeiSh7FISAuu7hZNUDhtu/xqOZFqEt720UO9P4L7NhEgqioqaoW0amoOnQpNJGZuDahdZVn4srnwS8cTB3ukNod41u/44/+eKaRIiDCNE5vbu4+efnpRz/++NWnn03j4KYARmCEGBAZgBFrPIO4qbuYzsxZdGZj1MAYU1i23cVytW6aRQhdGy4265BoLNkcRG3UPAx9TQufhmEaphSbq4v89Nnl5eWy62IlEaEVEgTEEKMYGBEECuAmasEO+fHvHbafTzdqOX78zpH4RETw9p5EDwaa5482n14iDsFSY+CobFqwmLshOSNR133nl7/73e987/LySYqhro0EiIg657Hk00egkAAvKHyLmoWoBNghvS7yieqN2YizWbRMksfiETigFkFCMw2zAZnTkYqJs+WNGRBySkmlAGDfT2Xc39/sTaxdpSdPrkyKjsMSwprbVyXvijJSdYJwU/ACXrMTCcER54rA4WSX5jNcDeBUDXNr8za/FsfDtJOoyvJnEtEhMhfrjTI76gKCEQLC9d1u+eaWmFPbFPXtvldVROTAHIAAJQuBFiNDWGio6kBEcoNpmhAphoiIajIHmAGgGxKEyAhYyc6moGKiuh+yu2vN8K4F09no+0wSgExcycyPrreqMzAtMvWumaj2m/VEuqtbBbFMtUYTq5rZNzXQV/hYLReLtl0vlzGwq7785JO6MLuqqh6C/wyRFm3LXYuOu6HfDX0ppdrnnF1ihxX4xLKeM4xmLS/gW7jCafbNTG/30uM0brfb3XY3jqNazbdBZgoxxJCq52+MIcZUoxTfWQ8hYowBEEMgVTersIdVySoTq0GNCifAGJiIREWKIEIITCQxoDMcWeMppRDYS+0ynHlejZkZUaAy9PBUPvo73v07Z+nvrj4ebn14VhfN3yY8Mwmmx4/56DvHc0NnoqYHq8Acl/qYtDEvGScfgLf/FH5ulfBn/J0H61ltw1DA1MHUrZgWVa2hDgamVrM7AIFQmTEgOyCZUiB3yEUwgTkEpsQMIm1IbWp7ngAyIgRGA4wNXazbJr5jNai+I6WUknMlgY1FJ9FcZMp5PxZ1WLdp0aYUuIp10T0wdW1qU+TIfHR2e78vJL7jVL2twjsOL9Hcdtvdp5+++unHn3zys89vb27KNLgpgTM4z837/PoNVGwug/wgbuza8PzJcrmIy65ZLNvNqr1cLBYcgjsRNG1zvxvGfpfFHVnFTHUYppTy2Od+1xOOIp5Vd7vd8+eXq2UMDG5iaoAE7I4MSMQEUMX4+OdTTPvZ8HjGL07Umock3COq6gwKqMCGARUoC7gpmKFD4HR59eRXf+VXnz17lmLyA6cKHVys5KwiyIFTU8oE7gTWYrzk1BDvSt4D3rm8drkDy+6EJ0ktVEuu4gbadW11IwMHVZtyBjOpjxwCIJq5uTMFYHCH/a7f3fVDP6XEq0WzWjb7bVG1aOBDsSLoICLjOHpgBp1dbhEYoap86yDcreYG1Qj308VlcAjsQn9QSSCiG7kjGB5z0eo4oBY/dLS7mD/P223f3e2RKKbJgKdcHJwIWYEEEMBEwKEoANlUQu0/kRgMS86AGEJERJECiExcZ1LEkFJk5CIFCF1BxdX0dttXh2o92GucPMgOvV9dOdSUiQnJ37X+IAKhG4IhTiKSs1Ri/BmvunYL9b/f1EBf1YMQ1stlk2JEatbrFEMgHMZRpATwXErbhDkROYVl2wUkU0WCZdft7rdE5zAQ1mntnIyJB8XIwSOCTvyShyyJd8wR5gIoT8PNze3d3e00ju5ep6+AqA6qeYKhalGZKcaUUpNS07RNSimGeJAfHxg0gRCQuZph1DvagPyAtVqVjDIjGzATAZM7IgaOxMTRK8GJAyBxitFnBbF4JWqgmdZ0T0IKzAFgejjIer/A29/1z4cUQno0Fnu45h8m3A5zCLmf7534iB6IR6zunSXQMXABHzzZWRyuHfxm/MvVLWf7zaOiD/2tK+JL7oQ+G+rV9LciJuZaRCYpokbmpFhDyijUqCJ3MCQOFMABWsmDVJ00uEUOiYKNhTksuvZ+GIAGAwf0wLxetReLJr2FA7n7OI63t7e3Nzf73W4sxRwmowJcFHORLAYAbeRFFRkFDiEQYBv5YtlcrrtF12JKM7kbvyR16Hjuz2Lbqy4HXMFF5H67+8mPX/74xz99/ep6GAbVAq4EHgHCHBzqVbilJuoms+bxmHAJHzzf/MZf/pXLzfJi1XVdiuwJHLNoLsW9L8Pr27vr250Dtm0XY1q0i+LAoYkJQixuIlpu7nfXN9ci+VsfPFkvEqI7yKwXjA0HJqKqbw8hvP99H7auh2T28yuvtiCn5N7zGqh6WB7DFoiOVsBHjI1AzTLqRG5iYmaOGGJseLPpmu9+51efPHlezTVmqahbrXtNtWnai6snwKG/v7Fpiq5PQlxxHNV+BnJtcKNlqtu+V+d3cIDYxLSIbl6KmEPTtgm8ouWqpmZWJI+TiKeuZab6geeiAFa0jPuh3/cmtlqv1utWZNgP+5xH1yK3d2MwIRrHYR8I26YJWF0FCIERCNGqsQV4tVl08BojcoSkZyMQcAStzgAHfLA6HnhwBwSry3wInBoOCUMA4gNOTRWKHYr0xRGVxGH2EnR1LwpUX4gaApg4k0+lJlYXIgKg6kBdY1vNFBBTiKoqqogQQ2BmKQVmUzMw8/t+BAd1l2rwdm6mOvfkM6KjrgmBDzHfh73laBeDQFQDy4Yx73f7UoqbngxQoOZlUrXQ/KYG+qoejJBiZEA3CcBPNhtG64dhGsftop1KZuKm7bouLZfLZdvJOPV5AvC27SoOSnDG+UcGB1Q7TImJDquVuZ3IY2c7OJ5bLp5ttu6eS3n96tXd/Z2K1DHP0ZfhYDhWLf3ATPo+9/0eEGMITbtYrVer5TLGeHTwdDCqPRQYHgEQd2KiWp0ZIEGMDAZuTuiBK+TEzA5Q060hIBBzjMHd3XkqUl1i2YPDbCQaOB3iDo57yiFD+r1Dr0flwRdEEfvDQDdHAAMl8OqaSIQPXGvexloqeg0zDfZxqBTgo7862T+d/knH9/SFPvH+oGQ52BY/+PD9rd0dEL4Uh9iqEy44qOZeR9KsJec8qpplSxQYwdHRzU1UdcrFAnBITYiUkmYHR1dF08jNIqZYZJRx1TRtjDtEMZGCmy4+XS/j7DD4uAa6u7v70Y9+9PFPPx5rKkdRjy22K4odAEUORCCZh3FKccYsE4ccUUsGnci6gC3RGpDxPQXgbGN4jCA+7PP4sCiutlQ5l1evrv/4hz/+yU9+dn+/NREwJVMCiIgIVsPVqxm4zCJ104dvzgG++8vP//nf/LXEYR6W5dGnSczQSd0/v+1f3037vk6BqUmha6mh2DaLQBHdzYYQaRjzNPSvX2EXU6KLlHhm8zlStcdzAOKI5O7vc0lCfBA++AV44YGdURn/R36Zv/9uqJMfUsAiPo1ZrRr3cbdcbpqrZxer55dXV5eXRKy1CDAzMxEVVQgYFu2SKTbdk+VmDJ3c3jaml8Ss9iYPn0F57S6EDMT1BrJZvR6a0K5aN7M9oGpIMUTMJeciNeZMJu33YyluDqllBzazYVCRSadcpuJiKXKb4pOnyzdvbqZpGMfSuw/TtLhcphSRuFpQAoLI6A5MyEyOgAfrZkc7aNHZ0Y+UY6zTLhMsk+RBxqFMuZSiZoDAjjzbbAMShcih7Rbrq2a1cSaguvDPuL4CGwWo7vJ26s0czcDIHZ0cXMHGibJUGwJHUq9eR0cvTnBAKvEQYQ2QCyDOFgzV/BGhhkOCqYnawbb3PK9jJkESgCsUUEObeZJEZ+ZhtbVCRIqpCbHFWBgI0eu+Bux1jOyOs9vRNzXQV/V42OoHgovVYrVop3G62qyrQyDGGJsmMpuIeOUTAB/SM5jofH2ys8gwPAAYB3/BL3uYWd/3r15/dn97Z240I5NgszBmzvYAAFN3AA4hxTAbf7ntd3fb7V3bdk+fPtmsL+qLSSEewQxiJOKanKgG+ECOW+EdPZ6ekJgQRIsCHaWpVV8GYEdispvWuXEIVC1KDzQOgy9UDpyxF/C8rKGzD+atk2dvfYyGpzP/oJbBh8XNwR35TBd2HKj9nMLjrII9S1X5khMMKVnziIRpsawP9eexbFQHOCgySRlBipdcsqBDk/ByuUyp4UCmeXv3Zsy95FHFwJmRqtW3IwAIgUeCLvICIffjKiyerZYy9rdaGOnJxbpl0Engral/vTliu+CL581Fasqw3d7vB9HJ2UpKcdEA1Cg0xMDYJF607dVmSeBSRmSOqQEAtx5p9QVnxM8SRB4UPvTggtjt+48+evmP/58/fvP6Zpqym4Apux6CbcHASw0NNddqDXSMpni08DFEFKhRULOpNAGEbLrt85vbkjXt+jFFYcpm1jYttwlMAIwYzDznkrPnSXb78fZu27XpcrMCAjQnBkBzEHAABgcXsfdV/X9iL46ZCIJHOPnQpr3//GKCuABjkAIi0fX51ea7H7548fSqIXY3ETdXUZ3dkAFCSggBm6bpFJbKReHqqe33VPJ4d/fZm1cfD/meAZCiAzk82iXbVbvcLMqQ8yhGmC0HbhZNm0rMk06D7na9ZCO0iTMgAQQFH3aDSEFQcGDmrmvM8rJrFr/8YYD48uXrfhyvnl6tLzYYkBlTjDWWLs8QNVYYDMHtIK96MFNHQoRQB1R5yvvttLsb7u/KOFTqCzgQoTNLBSIJicjAFSF262ff+d7q2QukUBcL+/mryaFbM1P3aZqIqHKOq57LgcANK/kGnAirY1p9AGUINGOgdDKuI5gNQh3nG/zw0Xs1sXOk2Z5M1RSdCSOG2YD9Hc0fx6ZpxCYYTcoklstUGX+iIqJSRPSbWdhXGAc6S0gBQxMEj4jcJm0i1MyEGIkjgk82FClZCxI2KYYwZ2/N7utIagZaDYWJkagKbvFgIDrHYc5VziOGIwCoarU23+12n7/6/P7uzlxV1dVqrBUxVDvZSvqZ4W81B1eanUKrpzmo52nKU9GFniPnSBRmR9FaA4GbuQK4M/EcJySVnln9V4shEgXJNQG6wsFazGaTdCpGCAAiBuBq5uqIc1gQnizqv8S6fQYC4Rf+yTt/ehh3Ax+ckOitdf/c4vKYLIZvFTKPaVtv6db40EzVhebn70qmw/Z+2N6GGC5igtjwadTnAO6iFYirUbdfpkByMIMyQ+ug2dzNI+Kq6y5Wi6vN5XJxkWJDiFrG4eryfvd61bx5fT8MkxXVIgXRmrZpGxQsyGaSTTFi6NrUds2zi3Ycx5zFwWEaEc7U40dXXMS0Wl/80l943n0gOZd+N0Hcy60Xqe9NBGJCRO8SPV1y1/Fk+GTTpBDu7pUQMURuWjBxGwAiUgCsQZ5zQovXhIp4FihC+PiicRCRN2+u//iPf/Kjf/KT+7utSoEiBMpgBOZghqBmxUxrDPhZLuRhgnSWk+wQiWMMcy6FAmKgiK55t+s/ffW6vx9cO55jPerrsgAKktEND2jFzf0kU25i2PXDdrdbdE2K0cGB3ETcEWr0HjOFeDZ7PV5xpwT2xzfRI3MZeNgxOD5gRlcD+1r3vk3Lm4NwInL1TyzrrntxcXW1WicEdJ1rg9l4i+qSg+YE2hJ5TJQI3PFiw6jk2u92dz9bwEfmt7dBDq/IvRbsdMBQpzHncarglUgBTzEEAtRRPItlYWcX1YLC0VXyNKp5jHVoj4suPXnWbS5ajjxNNmUpIiFw10W3Qs5NbNsYQvV79gQATJgIKsNH0SuwBXyAaB3dikmZxv20uxt3d2O/1zy6Kjo0zBTZHdTULNdMIAICBHRz1X6a3hBSsM3TD0JcAJAzPQgBPEC8DsBzlm/9n0JN5HXViiEhO5BVQo4amIGLA6iRYkGgGuRIh8uCcM6qBkQgrlCpVWKGEwA62TmGSOZA6IdlVkWLl1CoEvZiTKeJKiAzT1N++bNPb25uRWrumCpYpc75AyfSb2qgr+TbQ8nZXBFrLjQCARJFYq5kRUQiTiEQkpSiAA7YLdoPOLhrOSm21N3RfU6KQSREPgALXulzdtQ14UxAJkJ84EKZc97tdm/evLm/vxfVlCIRTzKULEhCXJ3Xa8I40cGgAsQQ3cmdAZmYOKXUNM1iuZgLgjq4qslEXhOWyB/2QbULqM61hLFmZ7hbKdnIxTBg5cM5sTUpHYipNRGkth1Y3YFFiqrgl4M68DQD8scknxlJwveUPSeIwOyUXsKExz3jfL0/saFxZuLQOdviER3oLb/wR8DVnMJJXyoxOedpv70d7l53i07KZQrJVExEtZQ85WnC2mYDNN1ysVyF1ACFLx58nP8IiTnFEGkT2qeLxdOLy8XyIsSOkNDVpV22zeUmrZerz95sP321fXO3FccAyARNwsCcItX2GtFTpGWb3IJqM07l+n6/772JXLH94+lStWKwLdR7RApkQxGdxqkqd2pLWdQ0I6KvEq1bbhPe3Murm/7bz7pIKCLDOHXLFWCwaSfljjgRoWmB0HGzQEdwuL/b/uQnn5yNis0PTkAESIjuPgz5889fv3z56X67R9UADjSbUqm5uhu4mKq51iQLPxkd+Cmc9qBIAkciDnFOvEEHAwxhKppVi2gMse9Hd2uaplt0jDaNYwgxhWRFpAgCckhF+hr8PWa53w2rxZg2ERHQ3EFrnhUAE0bi5ueGb59AS3+fZymerA3tNDyEhzEieD47q4bvPnNHXBXQ2jYu2hgZVEUJGZgRoGaAkKtZdaamuVqfX3YVehO6p3Sh9nTM6mEc+zGPonLCT6nCojLuRsmFiNABzcs4BaoOzSaSkTwxhpY5BQQ0MRXZXK7XF+2wH1zs6mr1wS9ddItmP4w319tJp+VFy4EXXQOAIaVl07QpIEFxOajYAaSM/b5Mg2qxCvPP8AeCuUzT1G/Hfpv7rUy9lMlUEZApuAUMTIjgZiaAQBhobrScEcRU72+3n8VAvL76IDTLcPSzqvJxIpsR6KPDD56Bm3PdgkBwiM442EvYW1aTdfCraFUOCwZuBkRuOA+mDrsN0MkyyxAcD6PlYRpAS0pNGad+d2tu3eYiNl1KDYJN06Cm86DNfd8Pt/d7FSWAypyyuhD4afTxTQ30lTwum4ZNq4wRAM0dgSgEYiZAtWrBDmZOAUOIqWnMYdEtLtZhs16WUnbb++ubm9u7+3HMIo4ORkAETECEYP5OcPsRDjTvlCXf393f3N7ud7uKCbVNo6plzCrZ3JGBmVCsJn7VOJi66RNzDKEJsW0WTdu23SKlmJrm3HY2hGCmdX83UzhEbs2ZGF6N5VxUgOgwJgdRU1N3srpYmgGgqhHPDhFmKmJmGJiPqRr25dDRU9b6Q4rPnF52ap7oS86OEJHxQQQQnlFtj7APHHfpk5XcSXqNDwmo+Njy96Q/eos79O5jt9tt7661v4/B97c3434yLWBWSu53u2nYd21yUzFvumUe1mmxWm6uQohfXDsS1rw35sAc0zrGDxbLp8tNt1hyaBAZwMAQwBmhiRZj03WbRXvXNPHTm+vdfiSylMgsEJEhxDasuV0s1zEFyX2BQg33zDvTyLFmrplpjUfa7se7Id9MdDfq1Pe5H7b7fuh7VSUKtXoVdxAntCy+y9Ab9JOoD4tUZZca+mG9KSFEd+x321wmco2omFZp/cy9qIyffvLZ3/97/+B08t0RnJGYuEkppqCiU7H9fshTTjE4IZiCcWXuiqmYK3i1pfNjDXTukPlWtYtEzOw19w8NAN0xq+UsxHG5ite3b0LArmu6tpE8TtMYm65tcRin/TCGGJp20bXTNE3q4MjilIuaqKtym7B26Eg1bYKQEcltLvDwHRXL42HXu6BQ9wdgkr+vjH40vjdX99lXgRm7LqZIOFd/hACkddFSUwUHJqqNz5ziCo5IgQnQ1RSQ2nZxuXky9SWGyGOYyqhS3JWYYhMIQbJMQzaRrmuarg2B3NREOMXYRAwQGlgueHO1FoX9bipFUsNPnq2fPN302+3Qj90ipaYpBW5vtsMwtMu02izcjQFVLTI1ISRm8SJWAmGFb8GsTON+e6d5dJPjGupqWkru+6nfSh5dsmsxVVcxd0dSIuXAoUJBAkDEDkxgSAgEGABEpNzdj+1t11607eodRuPohyB2fLur8lMBewD0/ED3ORiRH9naMEcCa/3QDcEQyFHPi+G6YB/SLbBk2e5gnBjAtez39+yeY6u5TOMO2wir1TSNfb8DN3BVFS3FRFT1AJuaz+p8OC6RCPBNDfQVPr51sWq6GBmZkarrc4gUIjFXGSSqqnopBRCIqeu6wNykFEJYLVtEHC/X69Vyvby+3+7GcZpy7vtKNEQ4RDwTEj0ciJ+yYw5flFJub29fv36z3+8RIMYYYogxEhJzqGVHhUwqWWdOJyZAICIKwUNMXbe6vLpsu0Vq0qEcmdVSSEg0NyRzqKkZzbw2dj+GaruqIgoSAWBFiokTEQGW2enIXUQYGHEeKaiaGxhVNBVN1b80PuoH7B4f40BfPPt6b2UQTnqwGSA+S63F04ThgRL0yJN+zP55i4Z8+llF+N9a5x7nTEjJdzdv7m5vIkytNP3N9TC9Uitd17jZ9n479jverDgwOE57m4YhdHtEXqw3gYPj+yjSVFd1JE4U2tQ8X65frC+7uCBmqC4o9SNFAmKwlBJfxmVMXWpSk/jTN7fGvuxaMUElD2lxuUnLK15swG3Kk6iFQKsuji13ERlByjT09+7mGPtRru/72wmG7FM/yphlt8VxrL1+nQvPZxl9N8ondxnYzdwcPr/ROTubhu7uvmlb1HK/3d/dvmaEi/UqylD8dZZtzvt+pD/+wQ/ngsDdACJSm9KiWyzX69hwGXNxMgfmMDce5u5qVhTBpIgdIzKrfbQ/BkbwMTJZZ9z1FqrAUJ6k76dhzMjcxrZbRgLs2hgDuSAhmXlRnXIuIiGllNLV5cWb69dTyUvvAMOUbRoLmqY0yxUcDBAdxBwdzMxU9IF04JROcSLQ1zfzvpQT9+Pw6aHl5ntsQN3dXV2LawGTGGP1MYC6eTIbgEkxN1dxVWKKzP04DcOIgDEFDkzMjk7MwzDs9/txnFKMXdeZSghUJE6lF83EGBMjYcmljLmaT3VtOrjII3NYLFs1a5d4edk9f/Zkt51UFMmXm3Zz2S2WibA1LbmU7XbM2Xa7gQM1bRND0FIIPBEiYcuUmFTcTBeLDhEiY5NY2mSlUwIwqZ2Qu4tl1eKa0a1SeczARLxk11IZY0LMISCRuQEykAAxMFc3EXRMgSOHRBwRYx0EzPX0/MnMCfVVXgbkcLJsrmmyWHO3DWq+m4PMccz4LvjcHUzc0ZyUwBANyczAXYZ93t+6imvNAHCKRKUMr25sPzSM4DKNQ6SYYXCANoVuuW6abihlHAevrbKq5DyNY9lsAAAgAElEQVRu97kUQmRip0M67EmcCe+Mgv6mBvrKHC82bbxYtilQNf4m5hiI44FBywToVsRMpCBgiqnm8ZrWiE1u2+bF86cX61U/DH3f73b7u7vtMA5ZsoiIWHWmIK9TXDxXpR7DqnMptzc3n716NfQ9OMyGPzECMNbw4lDrl7n6r7uBITIgVy8w5rbtNhcXm4vL8/bjCPqbzdjMrDFwP5jH0BmA7o5OTAeAhokIQ1hvLksp07RFElAwNz7AtX56BjA1CkyEpvM0Gn4+ndMPrnZwEKUe5hzn1l6zI887JwAPpOs1zeB8qnWSzT+YqTnS6Zv4rqyht54KKxniyGkwMDd874jOAcBV5P76ze3rV2O/pza4o2vpt9sxTwTrFGN1owRzpsDMIq5SZNjdv/nUXZfrS47p3VDT0aUeseP0ZLF6ur5YtEusdEwHqCGKXudFBBgcAyOuVimEuGiaRbsYLK+WYcy5ZEuLdff0g9RtVL3krIaGHCKvV97gxTQVJMpTf3/7OZgxrbFZAJGaiIipJbNuf5+m6Y5jzyDmiAqCzO5MQ1axkamEGMzMhUKgQOTupjdNmxhse7fdbcdmsUnpBTZJyq4fJxEzkFLGakQA5oAQQ4qxW64W3WoBoDJlMLeqaaokBwLEEIHRzUpBdzBFJwFXmHvlStd38jNDPgxIGJj4gYKz9t7TlPsh52JqENCfPLlwkRgQwVIMm9USmME0MlHXNikF9M2qyVM3TkMpJWfZ07SKYbloqsjTCQAF0AwNQQHUvTo91WmDH/qn2XPez8v183sLH2SSzxzvo0Xese6fedJvZfS6oQmaggm6BoiM5EACzuZsruCOFuoY0oyYIuJUxus3r8x8uVotl0sksmHoFov7++3nn3+Wc1kulynxDixwCLEJQcZs6iKluLsVMbEQGIlyyUDUtomYACil9OLDJxRXm8vFslnFuEdAIAuJYodT7sdpyiK5uMIend1BVYd+EpLIkNpwebHQDIs2UWQtKliWKRFiYFot2i4F3WxUpVbKbm6qkqcyDnkc8zSO/X7cbcf9btpbnnqX0Q0AUZGs1NkTIRFgcQyYGojBAxHGZrG6ePHi4oMPFhdrDgxypscCRDcAczMrQoBO5BSAmarjmDtVIrSZHeKAq3bsgA0eeIKzEfVplulODgREcPDLGG4+3X2WZuNPNQBXDoiUx8lNAjISaWoBw1iMUthcrMN6M+36fhjwoNg3N0Aax2xuHEJMqVpRw9FXAP1LOux/UwP9//dYUoxtF2NAqkYPIVCo86DqajjPkYncvAaBMXMlEhNyXTRr/dS0zdXFhWjph3G73d7vdtv9fr8bypTFDDMc7fvqFODoZFhE7rfbz1+92u92NR4yxhS4Ju0RR+JqJeeOQMzV/2bmvsQY2qZdLLvIYblYxhAQ3I/+6A6qWvM1SykxRCRyMFWt7GYthSidqhj0GEIILEWJIlMTU9Ot19/6pV9++fJj0dFcLEspJXA4G6L5HClvIIwMVERM5/t5ply+jWWcHNrAwA/eadV3mc9DQOeaDeQ9cMi5hsyRkA7jPzoZ6Z1XOOcV0iMDOapusQ8Ln6P0yAEqQWUupBi4onAP39axRzIp082r1z/76Ef9/U3i0LYLpsiBNxfrcl32+2EMZSrFAZBj9c7ruhQCq+nt3fV2t/vWd7+32lyGEN+xytSV0BGRLrrl09XVsu2QEFQAFLBqoQiIqcLkFKqIlsG7dhmfheV6k71EkqHv8yRtt2yWV/2Yx+0dg5UyFXUAcoLN1cXr296Jpfg0GCIEGEc1cG8ZPGHn1El5OhZS/zH7Twj7wJGJOSARMzGBm4hmwugQxBCdKIZpomkcaw5GGffELfH6duSJeLV4sW6vYlr3gxQpUG2REQgodm232aTVCphB1aGq3I8icgOAyLHj1ATGmPI49NOARc3VwNS8mBeTyX2q/ruEIYbQNqntOC5i09XTWxsYYDLXqWRzSM3CoBQpq2UrObsomATm0HbAhAjWRDMOhCATuV10MZE3IZjIOHpZLmLbTZ7BMFFABrOC6s7uDoTIVZZ96I4OiK0hYUB+6G5+Nis7/2JeHYDezpU6eS+cl0DiWtCE3dQlsIdAENDQ2SRkFc0UQ6gIMDgDuAkCNE1StRhCCGHKuR8HQNzt9jc3dzmPzLhcdtttLLm4gBYok+ZcsqopVHNXd5gmGdWaNi3jMoSIgK6alvzi2y9ijFMvsY0ffvtJ04Vh2o8i++3Ub3sRj6klDCXnLJO7Wo4QYlrEy3X34umlDKqGir6IqWlYhhEAAkEK5BiNo1Q9oNbZqIEZmKmpq+acZdxP29vbz1/+7EdDyYNVNRbaeVfEyEQBQ0hN4uWybbqrZx9cffDhYnPJsQEEO7eOAwN3F5UyaS4EyBwoOVWONhqAo4m7AiBxIEcHcp99COfSHk9RYuAOrlAlMWTgjHyyevSp59ITOgJgADH8Jx/9bFR1hJx1moo7TlM2NVNdLLvLZ0/W65Vn2W13H374bLnsKmc0EFII7vbkyRWHeH+33e/3IqKuUE6a/K93ZNjXXRcGyIccYiJwk2lSRKg0oFoEBa728Pqge2LmlGZhvM2RKRQohnaT2uVqdVVKPwz73bDf7cZh2m532/2+suTscMz6djNwb9oml1I1n3VIXTdeRo6BU0w16DSEGihTiXwYQlgsuqZpEJA5mLuqHTMNcp7u7+/u7+8rpWmactu2AKCiRw2aiNT+TtWIKc5ewPT8+YsUV2p48eTJ06cf3Nzc7Iebw6LpahognOHtdEKTHlgh2kMFyxmOU//PVETNNbUBzjjKb4dtfvlG49z5cM43PG4GeFYJuYMKASAFJwYnhMP+yVW7Ux0MjRBbhshgDqPCaA/b73eVdggwTeOnH//04x/90GRicAAyEXMApMUi7fvu+u5+mraE3qWIhCGlECIiZ5FxGso07Ye7tu1ijGG1qWqpdxaAmyY921wuuyUxg8vBtmhGMo8aO3xwijhyw13w4GRDi5ZpMoCcp1eff359e71eLEoe1TK63m/3m+WyQAJkdcgKCLDr7/cYqEk4ZdvvSXQVeLNODtKgNrBX41gtf4zJCFwtT1LEAypjQCiMHIgQXUVUAxOTI+L+9jOOXbd5enfx7PkyqUglRtTLhZDWy9XF1dVivaEQ32WeMF+AC4C1ezAr7pkgNw0mQHdUiarNYYpbVBTcFy1drHmxNOBcqocTwhk13sGnKffDNGUT9Wnscz8sFm3TxNmihYDAETQhKIJbAVUAayIvFmuKyR0RYNKyy0PbsSIoQAAGCGfGDodSvsaJINYUGDHNk4S2g5OfGJ6E1eCnkB06zGv9TED3xUisqWlRLSJjySOUyGZRNRSB2939q+u9jk//wnehW9YYxMCkDhfrzcV6A0Bqdr/dfvzy5TD2F5eXZtA0LRGqCWDTNKlkQUgIItMw9I7EAKBSq6imW0QI3nQJAVIIXdOmJixW3FBjamaTcy7gkourh8EvoekWYTSfDIZ+zNMI7KmJm+Vy2aVlCpeX69hQyVpEVAXAIhNXvToCEzpWk1lXACcwx0qFdwBGAg4UGuwWbduWMsHLn8BAYpOJzxEYB1yVTNS0aeK3vv3LV7/07RSbdrEO7QJDJEAmFHocawqlSN9rKUzkHAg9MTiCmZAKymiSzQEpuETnMDtR+xyeejDzsAOzosJ9ClqhPiMG0IpymrkiBkCa8jioXd/fQ0AKvB+m++t9rbCZEQlDs2Gm29u7cde/eX0TmHbb1A/9OJa2Sc+erIGoWXRXITRte1kuASlP42672213WfLXnhL0Na+B0LHkQjond6nkUqQiNg6uru6YUtO0HRGp2TyHRWIKzAEJTW12Yiea0+0I2QPHmJpmtVrrdDVNed/3t/fbT16//uiTzyrFTOeLFSom1HVdKSK5HFRlWH8nJk4xtm1TimJFHWrOGP6/7L1ZbyRJlqV5F1lU1RaSvkTkWlFLFxqDnnmY//8v5m2ArsrMrozKCA93J2mLqorIXeZB1Oj0iEZjHidz0gCHL3AaaWaqIlfuPed8SEQxMjOHwB0k01pdC7MGVZXWnp+fn09P5/OpP1VgBtyapb3BzoEdwMxv7Uw3VWIahvH9b7877O7bWof9Pu2P4/7on1C0k6C6ZAHUjIhCiO4q4IwcU1KTHoYHm3P79XDotQEe0X2d53Vd8pTBGbC/vf6zSZi795k43fIe/xedVwToxn4AIHrxwW9zMvtCjQcwq7UiUwgRmHomLG4gAwBTJs3RDxPfHfNxF3KgeakfPl0/nlr1ZLeExdtg4quirZTl04e//PDnP2hdhhiYKATOecg5EwcEG6ecllhrZaIco5jZWhwaAjm6agOTHKhcT/PpKaaU8vRLcSsBRMI3u91uHEIgRAPXmyMEXwu/HWxTbzsCEYCDOqGBI0JInAxLaatqRdS5ViS0Vltbl1I+n0sIUd3EjAhDDO7eVPJuDDHN5+enD9/bWh7efDOX01yuz64LmgA4MSBAGCllJjIpsi7qNTAEBKbeQd2Enw3hJXQdOa/zLB8/X8Z4OZ9i3vc9gAj3u93d3d00jkzoZt2YuFmg3F9C+wnAW7lqs1aryIpQc+IQ0cFV0IwcqCuL3YIrpoh5h2lvzUWX7dPspgBzQFSlJqiC4Gjqz89XIuIQh2kIkU3EWkMwM3NTdCcAZHSgZl5aDUCBIweGQCGHcZeJu2QJQwh2K7a2S2kDMDkgARKgl7WspeSYCLZr+HWy54uXfquD8H+ip/5f3DIiUteqrWqrABZi6Acwb62dny8/feA3R+ldsRC4zwodbqsQtXl+enr6y/ffn86nu/unt+/eh0iqOM9rKVpqQ2YwVXPpUdzWv6mpGaIRETOCOJCheWCexnG/i65a19qkqlc1Y8M9pbfHtxnzpZSP8+XzskhioGTWQqBxDPd302E3TtOAIHHMHFxrNZXIJMgIGAgCoXUxD1jofpcuHuaNi2GARgBA5mOc9oeHt4WNT2ep2lOyDUxM3VUBwBUDH+7uv/nm14QElJxj7wwzYWREwOQ16+qw2YipXl0ViAACVSEsfWSuKibVtAEAIruQmDe1lKeQxi6cAu3FT09D3JRf5AZACIagpAi1AMDHp8fdpynkiSi25byYFxFwYGvuwgyuvftOMcTU9a/QtusOWdTmuV7nuUl9eHMw0aaGgHnMMUeAbgVIiH46ubm9JPH+vQb6ayyCUDuKxkFFS6mllhAix2hmpdZSG4dyjxxTREJTh54NGgIyd6mKOTre4nI2uK5Drw6SQx4m1d1hf7i7+7c//Y8uzekDJFU1VVF1d9wMCtujR4GGQIE5jFNKWURd1dxVWze0AgEimGmH8CGQqs7Lspb1dDppa73H8wJHVDBHBVRid0AFp5j7c4A79ZwJAwvh/W9+c/fud7vpwaQ44jIvragJmPbEw+4VdiTsQYGIzuwxhq7R9tfpdb/woWxB695xAsWlJRz4Vkl0Daoj2C2+6GaBJoZXNrvX2dqbg3lTjLywJ+nFDs/w2iCz/XJEBJEahwG5p2V4D04MwMPIhynd7/m4w2nwcUTQ+iQXzStN9HHRFfjLdP7rrGd0rfNlOT0Gb2GKQx6IuCutHCkPw3I9E0IgHHMcczrsdnnI6mC2xbwSh5TSRCCyXp4+pWFMaYCvvdM9w3sf093uGEMiBHDDbtHpBV+XeriCC3TTLZJBP0vezCkOiIE4IpF5Ra27KT+MA4AJgwpKk5xCTvjxVJpIs7bITMgCuIsREKTW5TrrPLc0yNPTc1mfCBYEB2/EFAYMzN6nusOAKEu1JkKwbaG94UJETuDofftVlHlW9ufGtbWYHdyQeBin493dMI4IaKK3+GG9qZy/Yp+IWTMVba21tU8H80Qh9PAGMzXv+wndsBtEyEAYEiGFXjKbuBmklFS1VDd1AnIFNRzGiSirEzsGYggA4E2E3Lup0cxba8W9agviQ3Ki3FoTqUSJA3UGg5lxjB0YtqUuEaF18biCm6OLiNQmTeIW1eivYXxwk0hvzeGvjUduZqDhFrXwP+kPuQMYYZ+10zhmJlIHDAHvjjug/HBneZT+/nYbmG+JFKptWZeyLk1rbcVUAYyIDb028dLUvKcIiqqowqsJd/cYmgk7EzBh125V80w0SKnWADwAaHDcQ/j9dP8mH9Z5RQSNwTwYejVWIWaIkcchT+OAiIQxhUCMkIKpgNkKgoiBKBKqm4M59tfiL4Wu0xZT0stPTunN23cR/7e2/L6cz7VUba1Jm+f5dDoh2jSNxPH+m19P+2OOAwA4MmysbGRCJQSAbGW02d1NBa0AmfaYcGyogqW4O2i3IKt7T21WN7e6tCoDwm4YMSABgYFucd3eTSfbbkGIZD2sbvEGAKJemq1WEdTVFncj6prAABAzzrN5j6lzaGK1NlVzMQYXbWYo2z3CRKjq0qTjKNE6qRlCjERsZqLqf8ujsL95XtgtwsfUSpPT6Vyk3j88RI6Aalau87KWkzm+ffeGEIEcEJk5hkBEvsHQsZOXqQfwYI+s2uAyfX4eUsrDcDjsAEBNtzQdMxHRbf3e8qY74505EFFKIcYUGLvPUUWsu7D6F4L1qVmvgYigSqvz8nx6Pp9POcac0zCMwzD0+0RMmlYCR0YDNCPkSBzRxEUQlIlCSMPdm29++924e+B04LyTWtbPH00djNzQgZC5WycBXVo/z3GKxIEMrJeVanYTC9lXVcsLzshwnq/L9ZICHqYMgS/XpbeoetyFmCCgqhASASNgYA4xYncVfymuqPvcemGJW5vjBYnxCx3QC0KN0SJdT/M45hAIGANyYhsT7jLtBhojJq7USi0FltDqenl6rnPxlqwdKOXN2PR1CLhJW+fz06eflssphQDkaRgCR1VT87XUDs0aAKZx6GXQfho5DwaIyGrbxmDCqHWZ5yqfh/3d/u4NR/pKKI6YQrzb7cY8EjJsDXG4bXGIG23dwBXcNnLJjffU2/reBUIckAMAtLrGnN8ep3mZC7IJe5O3+8wIS219XnJZF8JYAL0qeGsOFAfFer0uaa0n8GXLP0bA6HEHTlqruKXIQ6SYx1bbxpzsCgtw8C3kBLfUEYzM4zASOVD3ohhRGMdxGEcgUjV3CQjdBu+m4BsSDXv7pM/P0PtCr+7ahIlDHs0ccbVWOoypo8XVDMwTAHKIPBIFV9dmIkCcOe5re57ntZZGwCo6juP9/V0KwUzFpO954NhxAy8ZuqJGKQV2ESu1ECHN9vRsh7s0xkyEtu1D1seG3ksfQCcyt2VZkCCEABuiq/ar2swAkZgChltho/0T99uszG99P3MVkY3H3P+1Rya+8MJM0cS1eSvuqnVttbScIcX49mF68zakVFRVxdzRDHC72cC9tXqdL5f5LNJC4JgioImaqlg3VxuAgrRaa3lZ31760A6g2lgh5BxjRCZzM9PEYUijBbzWZWmUyX+bd7/f3ZFDbTVZ2wcvzhdzdLdIRD6OYx4GIGpNOWUCjEycGDzUtXAzQAhIccMLgRM64Ka3sR64/qVdZgCAIR/vDrtJW7s+P51Pz61VcG+1Ha+XnOLx/i6klKf98e5ug231gEPc/qAEiJChZV+2mhaNU89w60zY5mLgTuZuhn07QSRwN/H1RE0HuDskxMCICAqtA8VU1KwfXzgwbWksCAAzCYJzTFWhlpUpMAG47hEMIAI6ISfC4m6A5kk11jUUJgAPVIfQIzD7NoSIplLW2kQHHEIMRLSZOBBfeq+bZfnvNdBf5cvrTDzV1mRZ6/P50qzdvXmbUjbX2hoAXq/XNOS7+2NMERkJkQNxYELs4yxEZN6im/FLYAzeksrAHXvsJzN/idZE7EU0bF/OTGxkMcacc4xda8ghdAGcAwHGsIE3zJqIufVvaJtQDkWktRXc9rvd8bCPMW5I1K3OExGMIXLIMQyA0ZwRGVQcGoCEmO4e7t/97vd3b76JKbwkmiLC4bgLP4YbZofEAEQQoJUGiCmnFJNY64YwaSK9VQz+86T/m0i51vLhpx8vj5/e3h3s/UOp5cOPP6rYLWYSaqtEVGsBIFMHwGmafv3rX8eUb10Mv6my0V8lvtDNB3PLfn/xlOGXzhACOOTEZ1lZrrsxpDyMKewn348eSUwuy+X66fk0ny+unvMgdV3Wy1LWFbLu/iEN77BDpL++/csy//D9nz/85T/XZY6MyEhBmSMzmcn1epmv11//6puUcmtytc1koWrIgUNkAFVp4trgel2u8woky/VaSxm/yF8QAJl4l8f73V3gCNjfDUToFjDoMN2uKDd3MIG+4ndNt29b4K0bhEQBnZbrEijkaaitlFJNjNwH9stSV+krHxUhbW1Zm8zKBGIU9/fa8GOpSx6foYlVNAeOkPeOwcsVXFVV0FukYUjWfZdbbnCnprfeHwU3d4wpj7v7w/EIbiEEAAd0IozxJSRiU527oZu56aYaBQf3baZm2kPhboAYRCIMEQFAm64KtoVNgImZgYd+rGZgJDIxqWAUYzoYjvPy07KstRSmoNp2+3EaIyFoNZWGjoAksg24VfvBWtKQ024HRKfztdVWRaCaPK7v3t+nHEPoMFBUFUTqjeHuYAAHc3s+PXGgaZxMvZcRpaxM3FoDwDyO0zgxBTft9RwQ4+0oBdgFSGCqqnLLquhbtBsAdGSHg0lr6yyltLKYtMdA05BjziFFD9E4Kfa5Id9iJd3NWmuIYCatlXmepbUYA6CXWszNTBzMwFS1rLXWtZUK8MVA0Je3jQyKmMZhGEcK3HfVgfjdYafmH54BxY9M3477yXGpKzNkxGaGYk7oDoRhGvJuf0zDCHADmrsGCEQBkShw4A3XGLZIhj7wAgcwJwcnM8dXmUnbIJGRSSjMeBZRdxzG6Xif3tq7aZqO9/dpyMiMuBkJEZFukwBCFEQASJEjozoCBWJwR2QIKG2t17KU2l6EAQF4Q04jminKEswzSmbdRpzsIGJWUBu6OwF6YAgEHDAwupuxNQCgkJbS5nkJMeYUjlrfSC3qraIG2DEfM5HoJC2BkJVgHJmXfXqcHkLOgMCMtWUHa6VeLldzDzF0X0IIQQ3AjZnjNjn9uyb6r7cP5GCidVmUGDmMuxErxY1EQeO4u7834rDbT4BgqsTAzByYmQEQzXoBhIhMRK8CCbfllQ27stkRwXqgmG2rv+PtGGqqCJBTCszDMPTOjW//h3uoSa+4mZiYnRAIwI2ROYSbK9yltRh4N40AEJi72Oj2UtEF3CnG8e747nj3DsNwncvz6bqWBTCkyHd3d7/9/W/f/+ZXHNm9IqKZq51C5MNuYO4/BZiZA4upiYF56vhrgo71UPXWpM/y7FXo+utmCSE9Pj7+4d///fnjT08Px+v1fKrtdDq3Ku7IxEzYVZNrWS/zvCw1xPS73/3u3bt3IUXfyGU9c/WlueS3ZYgBDIFulvcvealfYCWI4BAwDhEz1nc7f/c27ac0RK3r6ccf/vzjX358fDpdl9KaBo4EKGUtrRqHdPz2/s2euQ/l+cZb3p54nucPHz78548fmggjMGKpctxP05AdYF6WZV4OuzFwWNe11kaES1m9tKYvZ3dQbWWe5+vFTZm8rkurZdztv1xbCJF5P4zjMFIHoyIg8ZcwIWRAAjMH6g5AsAbIwOyU0GkbpvYQWwdydvX5fAbgN4c9p3F5vC5rG8e4qHyatXUAI0bwvMzPP/7wvSPENEHI4tzy7qQMhyMuT7IqOnIaadytz48IstvvmcM6n+fz03KFEBO+pPX0oCbqA2R0oK703+/3h7s7FQ0cXynI2M0B1ICIemIvmpq+nOS30QYRAJpFBwVQAnIEIjUlbYjkKtZaV+d2hLaa4ZYlx0h9yokhZkr7kHfz0i6XBYGYWVXMK2F0kxCJIwkwmBlAbXK9XEMMgRiRYs7jbsIQECmGIGKOyCHWOi9L2R3GEJmYCKOIuG5WsL6DI7i7XS5nYqylqGprTV3meUkxNlEHmKY9vw/TFN18WRd3z8OQU3a9DZEBHcBUTV+OIl3RsmWbMrC711rWZbFWTaqJXC+ny3y+u78jnQjdQYGRAJCwt3b7hyFN1ATRU4z3d8dWi7uHwCrSYwAZQRHArbZlXVZTe826jzHEyIgY0xiHMO73h8Ohtrasc11XPV/vxrjKwnU+ID1wgnU9uzRwCOTiVXUFMA6lVXYcx33KIwaOgce4q+sia7OIToyIOUWqvboF7o2wmzfOydE22PLrtYpfzQkNPKdwf3/HxClGNZ3nubXmbswcOGw46222++Il5kiEANPxYbp/Z64ceKOyerP1+fPpcn38cVlbCExMRDHEHEIKFJlI3TDiqg21gCoyd2s9giIqofWsISIDNEIkUPTO22gAwBzAfVlmW+A4Dd8F+k7K0+o/Ep1joMBDwNHkX8h2CS5BRecHdZv2z/ff/KBYE6chEWBZlnY+99zLnsuJhIECKaBKCBRSYAt/1wP9FT90rQLuKSLAMA7jbnJzjlFMu0rh7ng83h16mxrAtpn4q7K3O+N54168BO+/roX8Z8P3tcLw2nPdxbmIoXd+mF8YLDHw5sV2d9A+90dgYmLCLev5lc9pe7om1+sFmadpCsx805GYATi9efj2u3/81+PDu3mRz4/n5/kv63UBoGHaT3dvdocHwqhVORYMtszXn374vq2tLKfnp8d1XXtXCxFLsVJrJETkYM43fXdt0qU8qjrP1y9LiSoAEHdrrf308adPj0+fHp8+P5/+9MOPXae9yVhuFAsicrVlXUX1mIe749FMr5ez0m3OcwvMdQUza2UFACbo4baIr5jZ2DtEiOh4W4oC+sBwSP7+AG+n5n6VS708n374w398/vy8tKZgBl6lIggHHsa7fPzV7u0/hOmtwM+VSf2xu7vb3d/Tx59aLRw454AA67KWZUEk5DAMQynltD4v6xpDHNNASAZI5LVWaU17wqRrDuwC6ipllVp/dulGDmMeaBP/4AI2pToAACAASURBVGv87y/AUu5WrJwcCDhT3CHnzVHyos8CUNXL+SIVjtMeaDAgiJT3w+kyr3Uzxah5FVAgVXh+erT2AyKGFGNMJlKuF5fqqsM4piG6LyLLbne4v7/Lw7gu0yf0jz/+EELtu0VnWAIwhRDzNO13w27vKixliLA2yMyv1bx9xoWITMC0/egGekt87lFL3jF9EWAEdGAAEvAK4OtaaiNCMEUAB1MAq0Vkq4e+WvhyGqbBkFurP3388PT0FEKEQc+n57UsApLYXPJ2c2EAQEAFRAekGHMMDqAOUKqqaxNCDCGkNDBha9twEjqIAeO6rj+7mta6Vil1Xs1cRMG91NXdkXYhRlNXE7XW2tpae3x8NNf7hzc559sqsOUkqqioSlUD6PFKL4y0eLMr9TCvrWXmPqUhUXKDphqY0TbRH20taQOGmLjM11KKgz+8fUhjKmspdS21vWDE+QVcDmag6Eg3e+OLnU9EgofrXAiTqKxV4hDB4fHTo+glmkendrk+qRx2Y9NWiRpqBVIKiVNzdwUAdncViczElHIwIQdv0tCBgWHTGwLahkPZ9HIvicq3aMlfEtgiwTQMgbCWss7zWlYH3++mEEK4VUv4ynjaARrUS0CA4e7h/le/Q8IUmd1UFKB9+h/X9fR4/vxDrfoi3+KQx/3h7u4ujzvX9e6wS2mcDvd3b96l/cFNTGoTsW6pAVf3GBMz4hYJEtzdO9RtawHa2prXdt6NAryCf6/2o1RwYsL3YP8CtCIZ0t7hvsxeLrt1oXF/fvPWx32IUQM8nZ8zUXEAAxGtrXXRoqrqDa39Nz4s+tt+eVYFA4MYgQcmDLGX87I5crF3JpmpWRMR8m0yu50iGAOyO3Q7ey9D1A3MX7MXHK332AmpiXz/8flXd4eJUKyIiN+wm7ZxOaxPxl7CYdVEpLhDjCml3POh3R0U3TQwArBjRwqDqJZaSm2A2nXavd0KAETh7vj2t//0r+9++89m4OVZndRwXqqpBI6XuV6WCji3VqfdwMyfP374w7//QdqKoOZCSNYtHqJzkXVpicEdDEGsEYOIgAMxEeGyzH/84x9uNZD1eVYPYDTR6/WyPx5iSui+Obmoh5/4DfW3WYdEt+wAVfnjH//oPXgDO/rQuguqR8M9PT0RYmDuNqhf8jUQAEHcqmsFU5OGOiPYfPm4nOvlcpGq8+X6+PRZ3FKOGAJyAiSV9Xy+hnGXD9/G/VvtAc2wbclfdxYxYQjIIAbEiFSbqCIzA5rUFcGZaV0WdAgcvYNowQk5pxiIRGqrTdUQ0RC0SauryPozhzsHjjF28c8X4rPZZrwhBwjW+eiuICLrKiLAMY6WMjgGd3OVnjbV9wBp8un0KYWIwJdlrVLoiqfr4iFpsxtgC/Iw/ub333FKTx8/rvNlXRc3U+0TmV6QLGbiSDmP9/sJ3bQ1Zh6GiZiREjFzCCnlYRqm3bAb45RhP1iyy+lp+Wmxj8/54M+7HQYXhy30nNBQWs+O6B+/G6LJl+gF7JktMKi+TWkiarWEWrhUdQI1MetFvBG2W4YgmBhHzgLmRh62Q4WpVzEVgfP5p+fTY8IIaqLapTnn5/PZz4FT4EgYiBnMOAamgEjmqCZSGxioqJgbsZobQMjjvNS1yYABCJCRA8O6rQDqamrLOv/Hf/zp8fERCYjY1NxsWde7u7s8ZATyACGEZb6eTk9mdr48I9G033vH4PXDmhmAG2hrtYVITIDoQOY9jwNMzR0YjayaVAINDN++e/v+/n5M6av0UXrFnCEyEdHqDszshDFiyrmJnE8nnufWRSsipq6q3Yh683JL36ANrNv4l7UoAXJc5gLu4zQe92/2d+/a9ZO6k9e+lirB1YpYLYLGqBwIg1V1UTAwaS4NAqmYNnQ3BxVRR0QHddqiJVRRddOJ9f3bex9041+5/zzswt17zvvj50dEOB6P375/N05THFIIMRDeOD4GSISAHaOGQLjVXUQYAlEfFAA7RgBSN2Y/TkmybfpOVaCm5XT6PNc8DOOIwwE4CAQc9vfvfy1Sta5raQ6GAGrWRIZhiDFusUFIRLQaIlIIYbebWm2lSXRglT8BngJemzUDR2dzIfxzHtnl7bIe2JFAQ2KV95fnPfiMsB4PGDgA5JC6PMjVpDUT6TWziv2/hmL/vQb6/+zDgdxqLW2ZdRxTjMQBEFoTFSHmSOEWvOYm0m1TcNP59uMseFdf4AvHsftzXkY1fY9yciQUtc+XKxG+8YzeOpPPwYkY3JnoVgDd1HmIDqxGpupufgsf9S6NdL0pDen2zQOFlLI5gIh5X4HNaq0xDL///T++fftdzA9lvYhaqVVF5mWVVnIKy1rOp8tyXdyb2Z4DPT89f/782W1NEbotXkSawVzqubRaasYeuSiilHMA8BCjKSCitPb0+Ll7tW5L6Ut4o7vDNI7jkF+86+4335Zv/u6Ns+C9SYRNipzbbZaPm4/e/MUeXOvaeWFqTgBMgPBaKWTaKnozKaYN0bUZEqaUPnz48S//+afT+TJNd+bAkdPhIY93MU8UMiDJetJwitPbvLsnzi9BfPALk81yPS/Xi9SqDs1gKU1sZeIYgiGU0kzk+fkaAx93o6osyxwlevfuBkbozNnaRABcW+uJmq76lZvxJhze3txN+Kxghm6wmeR74L+COQJJlevlTMyuQM4UJ0cEF1Prje5+Vc3n+Xv7S8xj1VZV1ufzUtt0TGp9vmlmSog5D++/+VWM6fHTT+enz3WZwR2Ze51mjqUKIB/GEGNMeeQQzSSmnPIU0tDhUmOib+7gd7/240GnAAlNZ/0ovLb42GyqS5wygWt3BSKimtpKTu4BMFo3CDfpIUiAwMw5BTbPqpmIVLHW2NpOhJHANu6RgxuCOqh1JLe1ZDJpNwU5moMbmIL0YRpjUSlzq+QOYMyAjKWU9bq6E2IEIEBKAZkpcGBmwM7Ms156ALG6LasxEwGeL+VwF/eHEGIAROIwDAMhmmotZV2Xj58+/fDDj62tMQXm4IYA5ssyjdNFL2bOzMThWVWtuVsphYjpM5lpIM45EXHgQIQi7enp8/l8evPwhjj4TRVExF2cQy7BKngjhGHID8c9oZb1YhjTsIups8zwFkC5ubmIaMxDT0xwUySCboUNsUu7ENDd17W0Jl3qC+5mmz5NzRShVw2qWuu6Ycgs11o/X87cqldBqMkdkAyxSilS52oUwKddjIm1pQRjGva7FNjdBZ0RXKXWugZmIkYHdVtr7Vq4TrzDzavhHavyBU74M/EiArgzwmEc6cFD4HGaesvz9LSEEA673ZAyEqFh96yTI4GzEzoSGAKkyDlxX9wcGZlAzXvCbaAUAyJ153z36opabTUOQz68TQ+7vHsXxonTACE4EnnpYbYo2oMWiCMSqIEDGBHFhIiJw7s3bw77vZqxtOPj4+dm81JEO8EGHNAYP++HO9Xc5tEacgAkNCMK56WuP/w0Pj/TYffYRAwMoUfKgbuq+mY39m5tVLS/10B/vSWQE4CLtHkueeCYQshAICK1lJRSCgHcVVrPawXHLd7Q7GZFRbjNub9mMG6F06t+UFfb+bLMf6mrt/0hRw7Y/e0dB9/98WbdMSZiZmZSpaxra9XBXzgYW+IreozsxoC02UCsWx0058TMPUi4E76GIbz55jfDdNfzU9xtLYuY9hdbS5HWruerqnLAGBMHXOaltepaVESb19qkaRE7XctpbaYmCEyehu1O7gVc19u6u7TWbbyAX9OrAYiQeGO3bwlgfqM43zwHX892OijNAEHta1P6BghAd0MEptsB2AHRbu+8AxhBQ3QKwYmQiINzDuLyhz/9+d//7d/zdPjnt/+U8jDsdmE4hnzkOCBFAAzTlXcrxYnTvke2fOEofN0Hmtfl+Xy6Lmsz96YiTU0RGVn6pwBqmmxPozmIqKmIKHEwNWZy8NYf0vNHDJGYGYlvKJFb4/2V2t3N3Bu6oHUbvHWpKZh799yqLMtyOs8xBOQccokc/QuAAV5mIar6fL5GsTgmCzyvV1Efb2CJbXACgACHMbMfrRVZF1DZ9NVIjtBd37gFEuEwjGkYpNWyzENkR0dXBBgDfXvEf3rvOWoiQsVF0zzRvsXLGgV49U0OSkQE2IP6ydHdsA9YHECaqfcrgphSDCQSwEnEa/GykmpwS6IIboGBAmyXl6tK90MU09W8fOHHb3M2MldVdyX0ta0p0DhxkOTucxVVq1XV1AzNPSYORKHDB8mRAJmcYw4x55gjNdOynEwB2dd5VTFE7ESCmHZEPM/zTx8+PJ9P58u5iZh7KRWg9YY0izw/n7qMHAEdwVQ59nvZEXBZls+fP4cQUkw55+PxOE3j9To/Pn5qouuyOKAjjuPu7u4uD0PvHro010Zda0i0LOvnT58cKebdPUeEibcxv20DaHdwDyFAQEdQtX69ihgRb0SHLfYARERV/LYguPf3HsxdzSgwcQ+abV1gi6Dzcv7wLAzK4BEsSYvuTCRuK8CqFt2TxpCHaaCc8m4choRE1sOvGF26VfDlDIQgW+D3NmQ379bSbhKwr/wa/tUsjMAj02G3G4fcPYbz5XKdrwJ+PBz2ecDo2BN6zLDn9BCiA20pHxBzzuPUT82GBEgkykjbyTWEmEciQKngKqZLA4Hd3bvfvv/9v8bpnuKYhsnciRiYKYZ+6CWOITkzA5LTbWHwDZrLzIfdtN9NDkBao0krfrUTrZVQO/ogBBx2484tz+JNNQZLEYCeefjjVcr58t3K7xC0yjI3CxxT7CvP5TqnFIc8+LaC6d/7QH/NNRBBHyy1tSyXa0hDSNkE5uu8LMsw5J5uZ94locC3GgVUicJNadNvtU3svDkGbSMtg21rAiCYm6uu10uTlqSltw/7OPZQWHdvpl59WVZTK7WUjsUptZbWam2tqbWuS3qpspgw5bBVGpsijwiJCd+9f3t/f9ezJ/oPGWOO05FidCvgBUGlFTBjIGta19ZKK2tZyppzqs1QbF5W0WYqsi7a3MW0wbq263WZVwUARx8yAyCF4OgALJ2Nbd1/ai+1D22ItBc7xutcaaQOkPQu1nHediGDr6GnW/v6ywq1Hdb6ubNbYZgJgN2M8CUbaRsfOUOfbQL0NCSPIMvTXz6fa4Xpm/f//Kvv/ndMI8YIFJGCAfcqLaScdgiwaREJ4cUK8bMaSNSWUppqDCEFJlcAbupFxMyYKcc0DTnHICLFLRCKKLGaykucgJuBOxE7h0AU88Ah/VzOD0RAbr1HoG4NXcgamAAodCeMIbiK1PP5+cdPj9drGVOmVONYKa5ggBR6vHiPvjSzfm4m95RiQLQVwMnVescfwcmUCAic1RJZDjSkCJoCGrj12H8jFCM1BDcE7/mQTDhEmoLOan04PCa+38XjEK0hGKmROXEMeYgDRQE+S6hGAyIhdSc2gat0yakAETigSRMzZHCMCJF34M4O1IRrI5EOB3boqmc2pi6VdXBkRCU24e1Y0PdH781IFremZVnny8JMIWDKNI1BhJd5jQnzGB3dKxg4OhqyIRgYgVNADogBTRSQc+bpblDX50/X0pwxaDWp6mbA1syZByde1uWnTx+fTycinKZRNdaydhe0OYD5db72KbCqmikSJosvQh3T240AkIY0L9f9fl9rm5d5Xct1vrYmIab373817XZBVZnde3KPEQISqdnj6XlZrsjhcMC7B71V+35LfCekvtgwIgIykQNQKaJqIcTunTbVFyXaZqQHhK0uuhnUyIkxReKAyDAOaRgyIYqWy2rIEANmYHEJol2dXVO0zL0kZfZdTkgQkNyaEwfmSMQAkSlyjCF0IB0A59QpK5tp9It6sjfh4YsY6ivzhgMgmFktpdy8/a6KAGPOu3FMIdBGzTIEIjfazKd9aXQACDGlPG6wuy6aFDczQKKY4zDt7h5MRZcFdXGpKYwPD//43X/9b29/+x2nSW2bQiBRiLHHWd1AurhhGb+0zJ3DBnbb+uhEgEl2u8Q61Do20cA9Qiwl2g/DwKw5nqU4gKfoIf7U6D9PT3OVIYejkzQt68rDgEgcWFTnZTXzGJOqqaip/W0XCX/rNdBARu4AKlKXZb1cKcSq9vnz03W+DkNyt/u7A4B0C1BIgUP4Mt1+2cd9o+9tf7PeMX5xpXbFdE8+tHU+u9u6hCZ70WwmpRRTK62UUmutZS2lrLU1FVHRPoLwFxHrK6krE+QcaxG5+aT6b0yUUsgpqdmyrlvKckyACcBVi8rirmgenBKn2amubVnaNFmp1d1bFTO9XpdSVrO2LlXVArI7VfFWVMVdFdjWEtdVOLUYUQlNvLVWmyAAvZD1tttyyze9yRFfumeIGHqbfYM64s36vPVw/GUABLegmxtRwAGANq2n91X5hk01xK8Scj1mAOp8FARjd3LFeHj/2/9y/+2/fPOrf5zuf6dACoiotNHO+pIY+gmW8OdAsZ8F4iMQE0857XbjYTewOzhelvXxem0iY0pDjokY3ESaKWoIjAjSAEHVergNAUZmitHcCZA4Yoi/JKduRSIYuLxMKkAFYQUIQGge3LSU8ucfP/7p+0+MtB8NY0556FBG4pDTJK6lrqVWaYo9LTNySNEcCBkIRLRrvDraGs3AtamWUlRaZI8Dx457NDczQ6+Gs0YEiAymTXpIj7YYKMdMHIjiuIsxJKlJFQHIjMQIkCOHxGzAq9ELocbN1nUFvOmdqHc+N++fWwNATykQAVEkTOBoXm1jFHeGXmntItII6TaoJrfg1nsIvf+z2enFdZE6l8vlcnk8gXMaxti5ba6qEiLsjylGW9Z+EsY8jIGRWVOAmHrnjtdLUa2iLYTdNEwufPLV1V3cqnozJFNVZHvxbiFCjCEGBkhDzn3DFlHthQUSEkRndydCDkzI+Oru2NYkhHVdai39XIYEtZbaWspDTNHAS2sInfPRNbVd+wjuUtUCbhkLqkKIRNwTdAgRgc1qZ/P5bTz6+jCw9TZF+7q1nXb6MOj2acbIaYhDjmNKTojo05hzTv04qa4BERCVA6UQzaU2QE275AEm8yFk5wCBcgog2sxDCNOQx4CRCSkOkpkgMDqiWiQPtMVHOoIj9tCS7pB4NeZ7UfnZVhmZey3LTz99uF4vOeW3b9+8ffeWkJGx+4O7ILmndhNBVwIhbn94KfcQnQAIzFQenz4vy8wh7o4P+7s373/73fPpOj8/yvUjlOv+8M0//7f/8zf//K/ObAao9tKZSpy+vv17k/KFVoQAMKQECLW1tbaegdrUCrCYtJx2d8eo2rchQFwpxWmk/HA1s3lBV4vpo1bh0Ch8gHjgqO5EkFLgbf/yGEItdeFZpP1tE+P//6EHmtjVQR0UZF2v+KSmBfDjp0+n63Uac4phP2UGQQCOoWOliJCQaItYfpnZvBoruCMAAepWJ22rZE9bJ1METeytLJ/L9XK9zteldLi09M3iNkR7NW0hAHhlXunIcu4oHNKXrMb+mKZJRM7n0zTthjyYeVlbbcVNAKTVZV1mAEsxunkgQqC11Ot1Ph73rbZW2+VyBYB1bctSl+VSSgHHIWUGdAV3Am3SRKvOtObMyM6EQ8qI2JpuJz/gzrnvEy81/QJ17F3c2ynTtXXbPSA4onaRroFDV0F1pTUzBgDQjZ/aMyudwG/RcNjzl28TtPDLusEAOihhe34Muzff/uubd4DoGNUCEDAa24Zft82Gz7cP2W6L5UsP8KtvkWN4c9wnrDmH3ZgiBcIwLSkEWEqJzEzcZPN+EYGrSR+7EKoZAaQQck7AdLosTYQDHx1iiD+/dBGoh8qY99kQoRs4UnfhNHc2a9JkXpZPp/n7TyXHsDQD5pCSE5pBykk9NCnz5XQ6X5bSzBRziEPkGK24AzuIquQYmQjdyJq5tSZzLetaRHVIMSWLTgCEpj12fVWAQrVVF11LE16lzPOyajwMeQwhEMdx4hi4VRTrpjNSRyJOMUbh4r+w3jkY4ioNVBkgMscQgANuHBtwIma21tQNidzNRcGcEZDICa8mP5ifDTpWyx1G03cAA8de3hlQ3xDLvD5++LxellUUBJbLShzcuKxS17VVyRPu98n2VFeT5oA4jlOIyBFjgBiBCR3CJS/Pn07LvDx+DvsjUchxQG3NHawaVHVCCNK8uXkIIY9DWOd5vhJzjjGlGELsbbBb8A8SIfcScAMnbCkQ20zeAQDETEVUVVQDkCMjeYi0m6YYY6mltmZNTBXQOEIeYgzBVRBdTLWV0jvDrYArhwSdG+3Wc6bMFVTNTFXr9lhLKcuy1FJF+pCx1dZe3LG2sQURAGKK0zRMQ8opScd/oolUCgEjI1gEf3s4GkJGD625AwEBc96l+5gHSDPgai1SeHj3phRhpimHgTAQrOK7Kbq23luVLl0AMPNNgWymrn2h7twPeE04hY3V3rVt0mpkvD8ejnfH4+EYOLTWXAxjdAIm7scw7McVcAJnBEIIvzizoMnp6eO//ff/O4LfPbwNRA+//t13//X/uK5yff78n//9/zqfPj38+h+//Yd/kTAiCDH2xs+X7n9Xmd5qSSa2F3EqIBGFGACgNpmXVcHXUp/P81qr1JJSynlIIag0M+OQLoCOfmkNSoOlXOeZkSrx/d2ROZyW+YelpZxHJHM/n89wBSIap+n56el6uYgIRyJD87/XQH+1DwqQCIgxOiqCWl2vZ+GkUqVVGzIAahUEDYHQAJo5qCf+eSjUBtNz7DNmIripJc2tSXsluHOTSmDL5VTmc5NWa1O5iTXBvsr1u5VUfQT0It37maYJ7EtHChF3u90333wTwnZ03/ADPaseBEBrrcu8IvE0DS/Oplbr9Xq+XvfzsiDA9XIhplplXex8qrU2IpIOkmriYDkRYUBjAm7Vy9KmKbXaXoGMwDvorwue9AZt2ATPAfquiYGIHbRjkHsps42b+j+CAVIXXWo3jt2OukQBEEGbQacLAEC3Y9DtBPYlnB/BGcDQDTcbCBAC8I2c29MvelC+bOfqG3S1t89t+/lenHwAvyAxxQjHQ9ISr/N6uSwxxCq6lqKijAhgIipbsYcOKOoAhu6gDq4xx5iiAlzO13mtHMM4TNPhmMfxFyUQ3qByZq68teCt54gAANiqVVoRKas2rw5ShRjytaY8K5GKxcDDKK2t83qe51XcAXqKZgT48kzMYUNdui+1FdEqUmtF04ROAdi6wicgIYMjOLE7+E9Sn87zLuyoPWqZDTjtHvZDMAwOlCIGAgdQ7S09uh2aITHQLX6AmVPKTPgamu6IihhjCCHmIRmkKg4Y1nVu8/L09NEwPph9KZ82vCgogAIYkIMrOveXaGp11eWMcdfz3+pS5+dLWyXktM+7a5lD2oXIdb00XUJKh0PaH4bE0QRbMTCIKTo7J4qBAjkhcMzHYRpDOl1Ka3C+VAoMgUFFRKE6VABSQHFYAUw6sAmw1tZ0vnKMzJFDIOZb/sEtjgrppg1EMERHejVudrKtkWpmrurdcEbMWuvlco7SCKlyUrM8hbxnMJ/XuUeeIgIhEcbD4WE3HWtrZKrWFXumqqWsNwOg9xpoXcu8zNKk1upgANCalHVx19eT7JczSQgcI3HAFBlUALkfSoghpcjgI9pxGI3Ry+wAU8rTGC+6QrOUw27cg+PpeqqlaKsmTdUi5el2mzAnUXCn/oYybxHpap3GZnDTRPcHwqt7Gr/qtu+n3TSMgEjM0trnT58eHx9Tyt9++z6EAxDB5oDZOKb41Tjthuxz7E217//8H3ncfXP/7fz8yd3ffPsPmA7/D3vvEmPJll2Hrb33OSfi3ps3s6rep39sk02ZhqcCbEqEPRRswCMBFmQYhj4wINMTWRoY5kiAJ/7AnhAaaOiBBXlgiIIHHntKgPDAH1igYYNNmmy+7vdevar83BsR5+yPByfi5q336W4SZAPd6osaVGVm5c2MOHHO3muvT0nY7Y/z4xuktDu+5LJrPdPsCtX7PD3ycoQRX8qgy6sMu2F3CARIzvN8mnRZltasVosIrYu5HY9HMA5DinA9z6E+CUdzciTJTKyG+/NCbXlq3kxrre4+7sYXL+6sx0qWMg7F3e1nugj6Wc+NZydiYTjCKZp7taZmI8HysE9ZQG7GhYnYHVDzaAYkgCQl6TxCxgaoWtNO/+XNVCqcJDb7Nlpx7ZRl0cUt3A09rqgPdL1Pl7GmXb0Te/g5vh53xyrijkmtXzKO48uXL4/HI8EiYKrLshBRLjnn3JXAy3w+nc7H4+1uN27z8DC3eZof7u/nOiWRZVlAOD1Ny6TwFGa1eVgwqZkPZbg57hHgXmJxD7cApHt2rbxIFummrfBtpkHMPU38OW9+tW7tsoqNOtBrD+vXNjrF1LdhPqXocmFbpHvBx3OfxFvZEvS5lFb0kqdzFrdrvtaXfYC4fSFf4jWohzAgnulHsUH6q7X9O3tSHgZIOi31kzdPtRkn7lVOkjTI2rQ54NGjOIO6lQBAQJEkkhbzaam16jAUJ97d3O6Pd7kM1xj4xgkAwmmrm7eUBIQpujpmqfO5nk+nWmvmVQdTzc7TFBQlj039/vSZWQurrWpE5JJozCS8poWyZIoylp7SUJs9zaruHp4IWSDE8G5ULet5zE5AQtzkqGFPqjg9HnYl5Yw0CKfDSGenCEoCIKpRNe5LoxP0imBISEYGCuDuePz2N78BuC71s7dvYZ5zGXLuYvLmLSsHd8WVT9M0n85zxD18QGShi/1Lj2rvKesRW6wWEUWY2nx6OkXkXQVn01Zy2o2jxJLHcUEsPICH7sN4l9M40t0t78aUmcnJquvixJT2mcckDA7nCOKcdpo/eDXu2/1ZqzFJYlBJCeant+e95N3tCBhSN5A3d+teL9VN3U2toQlTIhLhnPJGLl752wCEIYk7OI3NFnV1ne7k9CBOiZPs9vuUs2pDhaTCQYgw1bYsrqStIUhEEK5m8zIvyxwwAky9z+Qj3Kydz6e5zgh0r2dVnabT09MTbY94AKpt18JtswAAIABJREFUWRZfi/1VGXZ5WJhIkuSSJXGYwyFFSk6llG7AfzzsEsfj6Qm2HHI5jsfDzWD3b0xcRMCkzVvTTAYokYLAFAy4mtbOvR6zZILX+dSunBCwPdu0/WTbeD2uWrd1/43+6/RdyMNUa13gPgw5Ser+AtzHaty5RtJVAT2NaJWkrNpVr0s182/94i/tS27mpsbDTXNWc20WaUDZh2SidbPrW+TaiNAXWt9VcLw6iVwD0innXEogJKU8lLsXd/O0nM/nh4fT09OpzrNw0vZgallSJsai5CG5nGw2XYrFstTT6XyezhTugLbeQsM8iCnndBiHnDMzb2kIP6+BflqBIEaAI5gQ5L1T0GZHRBZJDlpamHLeA2zd9MyMKiyCWDHsBiHpc+BYjV7cnUEk3M/HTh3sC6Unn1N4SiOEwLHZ+Xed90pFiMs593n6B73TUBESU8nZibslGgE5Z484PT0BFh5mej6fmHkYxpwyEddaHx8eHx+fDoebnBMh1LRPx2ut92/fLG3Z7/dqqmqn02maFzgBYl2OFeHhhyHv9+OQ85CHCF/qrLqkxBaNtrIgOr0nwExg2f7la5L5Zr1EPSqJuGcbRfTKTpjQHYB7MjgxehobwAEhmHmN6FiBbA5na7r4Ko/4EtSMtq2vb9brB2Nrrd/pBGk1GwjEu53d5qofPWqWrjeAYXccb16GfDLZWyfOJJyZmTKvtTL6sdOHYQCDEkUgEnMAc9OqtjQT5gCllG9fvDocb5n5y0SNAbgwmBLDqacxdoM8V2tutZ7n+fF8rq0mIeae6RZLq1JpKCOI7h8fa2tCQWbuUcZM+4Hyan1eSkpJhmFQbQBZoHpQeAKKkICJJJgQ3ccWTCBekUUPSoRRuWSRnJmTgHeJSsa5QUBMMEfTjsoQvDtGIwllIWE2J4COh/3XP3jPXZd5qVo9wiJ0ZUK4gJegYGcWgixGS2tpGDTwuLQUDkIC2bZEynbcde3gQCCQRizLfFJN80SUrC0pp/1hSESUU/bEs7mQUNrxXrjk7KVgHHJmQEPNtJ1zyYfdnnfZ4axK5u7U3HbjHjIi+3kJJW5aSyk8zfPj/GAUzUcPPiSK6ApNVV0xSV+BCrcwpgQJkTUIZFVdBAABJQMTCzERWXeaoFD35q7mBBJ3JhL3cBNn98QefYhBwTAh9yI5cQYhoM3MrJ7Pj+fptN/t3dYZkrkuy/R4ejydnlQ1Sy7DwES1tnAHgVnCoiNDrekFyKagra1bHz2RzpKMlDiAlGQoaTeURGzo7vPUtI1Ch91utxuHIe/3u6c2GaG6za2FW9nl3VByYgLGkoVJKIUuIRHO3WCMmFpHg5iSgEB9xWL1L3FEUDcb287yVfoY1FPla63LUt0diJv9/rjfD+M45Nz1ct3abMtjC/IgBHhVULqHqhJRUMzzfLi5vX35fiIqh9PpdH6cGnZ2/+atL+fgVPa3IAnT1WWCeOtuvriTvTuEePfvnavkcBZOWcZhsIPN881+dxqG+zefvT09Tc3s9u54nqqp2rx404Vwnhbm2I1jq9qVyLvdOCQR1uTCTDnnklPJaRxKyZlZeurgz2ugn9ZXdU6AUBAHRQhiICA0SQwO0xrnc9snOwxgDmaLcFd2F3dJqZTx2V10FfS4mRHLygLsoDIhwsm9PykpJcmFpDjCzbC1CbS5qvYaqAeoo4uS3a9V91iznoIZxCTCvM6AYOb39/dPK0EYAOZ5ZqKckkgionmaHx8eT6ezmYoMzGSmXU5ibufp3LQNw+Ae87KcTqdlqUKppzRGkHpQEDO71jTKfp/CPIKYJJc8LU1E0pqEhM6hS5wkJ+ee3dlWlVpP/SYBySoaIY8AcQQxwJ14Feq2lktMxIjuuC9r9jwLM8P6/GTlRRDztoldIWnxPEHiy6WhK4iIrsdadBlyrcaXF3juskXimVJ5vQfkMt69/PDDb06z0/l8dlvZyh5R1bBOr5o27cCScA/6ooCrh7o3tQCNRQz06uV7r97/YLfbv1vH0QUMIAQxESeEwjucp2bqurhBm07z8jRNqroeOIHajAm7IQ+Jmoe5nmsl9xQRRMOQ035EyghCTrQbJUVKyUwvlyYzMkg6F5SZe+RFr0Z75CNIg6uRDzwMVISIKUCJ6FBWOVf/3x5hQQGKzda7zw6EINtQteR0sxvUpIj4++8d9vvTeXo6T/OyEAU7KUzVmDkigQWEYShkfl4qIiTnkcUsjKBMZfMX7/T7BF+A8Kjm2hbTCpBrY0YqQlGMiBYEeT+tGSknpGQ5cUlDpi6pc1uMuHSubnPtFnlzW3TWtPMkMg4pEs0N3qEoSjCdHxe0CNjAY987VNXcN7gx0I9oQCO6DIcpOuZ8ObDVogUkwBws7H5BNshZ3FchOiL0PI0eOxLJ6A4fiAgjGPXk9pxyrD6brlafTvePj2936ySo69F0Xua6zPN0Pp2nLPnmcLPbjSVnhNdWux5+nqZ5Xjzi4iT6/JR1OFa4rD6wSCkRU05UMo9FBk4uSAyWSJlLScNYRACyw36cnxZHLKEKLYX3Y0nCBEkiY8lFEksa3UysTk3DOXHZwZQBJEYRsouTaOfJd9gqVinLtVHECu67n58eP3vz1sNvj7fvvfdqGIa+4zAFETGhZyExwF00EMTXs7Xu7+mugbuX75WyE+b98WVzaY4IarUy0eH4Kg17D3K3tDo5fbHkWfu1iGdJjvuzHf4aFoArefJmQDuUgiN5xDQt9/dPAJbalnlZllZrs2YaZmplSMwszLfHfUrp5mZfSjZbd/mUJKdEzFkkJWGWi7Lu5zXQT+XrXLkIioT0Z0IwEGfO2iyTL9V0OdeHWHLi3YFLUTc1ZaYcOeV8EX/2HJ7wMDV3C+KuxkAQGMwcwd3CSkRubo6USlDqSdMRnWED2oRRm58gLo+md1O+wDv06wjvGK0ZOYi52+qraz+Xu/uGm/b/MAwDE86n8+l0rrWqatnvUhZ0Exl3NtLu/kLUWp2maVlmM5MsxEgkFuQBIRZh1SWcESXCwyvChDNzZ9wOOa8c3lUZy8KSeVWfBjGtBRCk+9wThZAQJNydKFiCgiiFgDvVlSUi3I3IiTwiiFlYeqVJQrG5+Ytc9ltabwKue5W4CnqnZ2QcuBQzdCk0EJes9ueMIcBXO6Ir2dvzXhW3t3ff+c5fuDneffzxD+7fvpmnqbXWtKmZuvmW6thBJAuEWkqi3otREHPJuYzj3ctX3/rF77x4772Uc3xZM9ipkpf45nAPbbY8eZvM1J3npT6dzqfT5OpM3JqGhzk5cGsxMMx03OVTrUvtqY6CMfMwAgIPzpJlB7JuTd6LtkLIDAaIhCg6BHopGfuppk7VaYkNy2fu5f+YYi9YggBhJuFuhcBrboSAEF0hv54rIAL6UxMRlPDeyxevXtydp/mz+/vP3j7MdSYPMKxZR4YogYmygAKK8CRyc+NlXM6zUfSslmympuHRT+EabmpRm7RpzTju64SJBg4PMOWUQSKACPb7NA5SJBdJaIpmYlyQWYUj2bp8WAA9q54NOTh5LgTimIKQ6rnl4DyMqdn8OCNHpHBdZflMPQuHL+PYCA+EBYUa0VpQrMkva46Okunqo7QxSJgYLCQE857iUdW5WSlu5kBIeARqq2qt5BwIC6Wu6qYw0/P8+Pj05uWr91IaEgmRL23do1pt02nCCLmR3TASiba2zIt5TPN0niazxqtKIUiePWQ7lTunVHLKIkQBomHMRSgJCSNn4pxyZiIbBi6lsHCgBsnNYWw6cC7GLEE7lqHAWnUjkpR7SLrw/u5m8uls1b3lnDgoewKTUGQKIu9hNF1ry9sThPDrHoj6tDrWkGuz1gdsROj9gIisq5v67DyEaNWdwTm64gPElEsBYIY8HsahiCRmPhzvKBVmzjnd3t2OwyDC87w0VTDHxTf23Z7scjrEcyuGLTP7HU639fPI3N3VmqkuS621Taeztta79oeH+3BzRYCZecxZeMw5jWPe74bdbj+OQ04ikojXjqSLQyOIuetvKfDzGuin+TVbNjcLz4mFIYIQkuw5swhL8qWZnk4qQ47UWYGdD9SNeKwLgak/Uebmasb07OrXmZ7rDo7VxfzD915MVZdFg0OSmOLNaeo4R1Ndu9TYAPvwZxOvSwQ69UFbuFNYCAvgHn2mFSmXUlLEKk9YrXfcj7d3FDadn5ZljnA1TSmlnHrcaavVOFhQhuLuj4+P0+kEYCgyDAlErTVbAA8kJJbjYRxKUp1rrbUubj4MKafckeYO3eS1TAw1675cQgCcRbz/aOjRnpuhUJ+sg4kFFJTJbfXDACjCIjzCiGwboom5Z4IjwizchDHm7qHHhC1q9nNuzv0C9yzyK1YQ08V8eoWMEqPzSTxgvo7XArDt7pq5wD/HSGThm+Nxfzh8/etff3q4f3h6mqdpXqZlWZbarUZWFwRzDTdzB7EROYGyjOP44vb2ww8/+Na3f/Hlq/dSzl+6dGPrXJl6HJuHqi5zPZ+gEzhN8/L24en+4Wk6T2HO3ctNmJg18DjXOs/DOLy625/r0toSDB5ZbnZcSmhEGDOxSK/HJUmPx84CWak/4O4+gJVe1VlN5pgNk4cDLOsAhEGJqUiwoFYOosyUuXsgrJJ02og7nSsmAgki6pzowsxrUCXzrgw3+93dzc2nb948PD669z6iu0HaWErALEKFIxfZH7HfGyUQUhlYRJrScmZtZdwzJXPTOsd00tBqunLlgxEc3HsCZpC7ATYO/PL2sN8TR7LFTo+znjWHHHf7ZTFXY845JW6OpbWnxSaXm7Q77naDN/aS4v6tNweC05ByTuFhNeqTubmHd9YNMaeUI3TlsHSHmDWUcDW3Wf8OBMfqpU7EzP160mbI0c0UOw+Pu195hJoxJYsIhJpamOSSEqs2IjAJAkFhodNyenP/6WF/HIYRQUyS0gBMT+f5PE1jGYdhGMb9+Xz69NPXn376sZp2uX1KDASvl4OFWAge1lmUjJBePQiNCTf7oRfxzY0NJUUaB9Um5EORVCRcaeCbm5LkzqWcPeanh7lOgAQsp1ySsLC5TctM+/GhLU9QTmhiatZdnygcbuTOBPeVOLWOs9wunMIOZUbvMSKY+YP333/16lV4mOsyz/Myg+j2eLsbGcy0quxB3bhgnYutgoJN7AKRfLy9k9UoLso4plJ60Ozdixf9K0eS0u2gLv3u2i+BmL4gQn1nAMbXn9uwZ3Mz1XmZ5/N0nqZ5npe5utntce/uEcpU0iHnUnbjsBuGcRgkSy4pJ0kpSZIek/pcA10xveln2hrxX5QayEEtuM6WM8ZROmc4AwzkAkqcm7QKnxb1R94pSgJ502ZV9/sbTlpVeD2OPLx79CWW1XTtmdW/LV8G9iW71hYTIxXiBcq27IYdCZmuHUZTb23hZ2fguEJEu85gw1nChFIzbdrMg0X2edjt9hHuqm66StHz8OLl+/f353maxsKBDAAkFlGb1lqXeUIYJ7AYMEznp2mamHBz3JVcatPW2i5TZphbytjtd8OQlvlcl5VQRCw6z0xUfdJlRo9O25g1EXqxV/boZJzUCVldKuaIlYocHrpARFgoD9FbsoBkkFlACcHMq+gNlOCm1dEAY8KYIhzMEAKc+h5CKweaVhcbjyDydWTGvZ0WXq0azRzEzMiJh0wsYQY1N/N+wDg4ADM3BH/FPkBEu91uHMf3PvgQVyyv7qm7LEuvhuZlXmolQDgRUUr5cDjcHo83NwdmBviHLd8IuLqAIG5mHWoKqPkyL49P85uH8zQtvmYcugfKwIebXTV/mOY/fnP/7a9/bZfTbjdO4VJ4f7MvN6NfXFJAcfkB1nBWvJMtShfm6LplGzA5TT3IkniLmaI+iciMAPSqbbV3Nm44Vh40Pm9sQEQkLBbUbbJyzq9evNgP46fD+Nn929O8aA8VYcspwVwRE6Cq8vgwtqaupsbLFCA3A4wo2mz7cWSEo6GTJ0j6u9e51alyEa3azss+sRkCnsEDqCBpg1fbEjdCwKa1VS2RswgbaTQYXL1VHYmHsZhE4WinqQJap4kkDyMfsoe5a6//tgRbB3609dyVe9YV75/eHZxsLLiLKisCYWFkPUQrQBYwIAvvSqmtgmjMQyC7+9v7T+8f3w7D/sMPvvHB+9/YHw7u9Pbtw/l8rssiwsfjzfF4cz6f5nlurRFjt0ul9D2QxmFw91DvgVlXS6VLwCRz3IwM6FSrBTfX2lzYKflhlweSMfNun1JJ4yFxQgKrM9VIKOOwH8ecE41DycKAV3iDTo/3Z53vnx7m1ggppUF47BJ4M5ivLY0FEBa9UXwXyuCrq+8RTJxSnms9P50fT49LXYZh3I27oRRA8MzZiWfyDl3T9tYBFtM72q4vkvz6R+JdS9grRVhcfXsGr1Moud4Qrmsgf0YWx91YSonbW3dXc+veZwghTpIlSZKUEjMJp9VugYhFePMe2mzgaWNPbeupj0F+XgP91FKitXrKDdIcqn1367N2FyYWToklkVXX86MvEx1GJNZ5UdB8eyslqzUy3dCDSJL6imHu8YTBqyP9+gVq9vFnb5i4qVtbns5TrU3Va3JyhBkTsUgSWEMSGXcjg8y9tpVE0mdmYeijgh7eq6a6OTSa2bwsfUPtZAVO6XBzfPHi5Zu3ZxZ+8eLWrCVOy1KnaZqXs1kVQRIhgrvWuggr4OMoWQgIYebIwsnDa5vD67ycgQJQp98xcSIZJHlvP1ZfWRPpD5Rg9Q5Yd4ToqYIRZtV0iZRT59eFwxxuCPdEJGlVra4PJYXDdNHWiCj1WRjCbO5kDkIi0/VnZSEm+IoGmbtHp22CSHyT2DMjp5SEmbqqN6wHUJF1O2EBmEW63im63p+axawGD/78BrC5xG4MpWd7bAICImlAHPaHvkd1N53LedY1zyIiazA6fYEBeRl8adM5vDIfwprrYlqb1nlZ5nl5eDyfFz3Ni7lLYo2QwneH9LUP7lKS1w/nE/A46cPTcjiO4zAeU+KR85C6gfJKSHMEB4EQzrL+LutUjJ41Nhc+nAVmp9moOz2C196UiBNTYSQmBTQItPpYeqwB6gxY8PVhztuZ4auITlLiBHhY//2ZY7fbfb3k3X437g7n07m2Zh4pZ4iYqyLmWr0uc50AmFp3W3FTMyeK483++PKm5FxrnnYyz7k2dSCnNJ/nt68fZMhqlsG7m502nc+KuS33tThZhDVNIjIMOreumpnPU66ZpUT1aDjsDhZYdC7LmC0zEaxy2CFza7A2T2xpHBPL5ZjzcO+gxHO8nl9XMpexyEV8QM+kNbq2LX9WadPza524u3VfyghIziSpNlWtOVFvPdTUwqn7vpqZeWvzUPLd7R2MEaFqIBp3u5ubm+PNTVvqt7/1C0TkNg+DlMKdcsWMYHZi19Bm4Z5zIqJxHA43Y0rEbjf7Mae8TJNaQ7ALSpac5fZ4k8JyEinIOyG2pdlS7XSeHiZt4cebIQ982BUKInhTO9fa1M3tQKiOempLbTUFSVemEsDmbubq5l2gGd71rUKXRBiLjRLQN/ZOsjM1yXl/cxzjcDwchqFsrqGdveUAR1gINlllxxB7UPQXyMtfsC7rd6fry56nYJce65Ig2TcF+irRx0bEdOtLgJmHUmKjVaxlVVwGpsTEvA4WQACLbMxKwuqdKZ8Lg7pQLTvi7/h5XthP7at7HDqTA25kEQvCiEwk9T04wPCMkLDFaqgSFw4PjeXx8bDfM6cgbLpRF5YIuMfKsQ2QcDhMexZBqNnrt/c5ZTcPiohQdQ+0pgRydxZhIk6pUgVxBHeXW/QaXaSHG5iqrwk+m1Ya3Y0nTDVYEndbVgKRMB8Ox5sX7zmKkM1TOp2e1OLx0zf39/d1ORPZsMv7sURY6zReU6YYRimZWzOAO4sRiKaB6P2vCacyFBHpBzoz96nW+hiHEiUiJjBz7lxmMwOU4ExM8J5pCK0uBZw8uPOlAXL38Eab/J+YI+Dugp5JEOEWgWAOtzDv4HWrThJECo8OBvWgrqU7rhIiyJ3D+44HAjTJUCTLGgiREq8CMu51y2UWDgpngiROjDCp5vQVIBDwhe4onjc6yNa/xZcQH+n5L/ElOpCNDGRt0faYIAENXcJqmDW1h8fldK5g2u/Hw+FARNXcI3LGe8fDVNvbqVLOjai67wHuq31NxvTOt776wXr6BV92baJnaLITaBiBQAtajAwrBIRNCSREiSkziFAN1v2eKAjoydPSY05WwSD3tSx91rZJmvuO3IGpThrzPs8Ufnl7txvHWlVVp2U5nWf3pgb3MIS6W/WebexqPfTTzInALCnJbkjjkG9i1NYj3rEbiiQh5mWpZjYMQxEkcCTSxaaHsy3TeBiZmFmQWYJbtNQTapsHez3V+eE8lPEo3Mismc5adoUMqIsoKJAk5aGUmyETU4vuI98d/PpZtaEGl6RhXPfffUS7BSivD5w7iDdHq/ichtBj5Rat12/N2BLiRJBoqvUcWVIu8HA1vxgF7o6Hu+Orm91NJiqCm/1wd3szL1IGYfbEdHe84W9/O5X8g+9/T+sZLbhjrnAiEuKUs4xCQDMDqBSRRA4FOTGNQ3lxe7C+qVEcb3YvjsfdUIYMSZwyD4Uz+ZOFM0mWbMZEx2MeB5LEOmutWrWdtVZ1DghQQLs0WItpdo9l+8XDPdQ7ELLhZtvFWelUK0m/M3vQ1J5O52maHZRKTiUVTiknkY2z5auZBj2bVMbFM+PSB9GPdyAxPbPI33netw/wdVT7JewVz0UwsKYkMsCSLoOxNar6ykmELor+1WGWVyyKwF0n26ULxFtUnF+7kFxXQj+vgX5aXwJ0sogBvffqMQoNnB0JnMgze86RgDDX1EI4l6Tudpr8NLOkSOJbw95LgZ4+uZLign3d17o1bdRaW1MmliTCfRVGD2SNTYcdvsWOWhe8ROcDSEo5F+uNoq8CdDC6YnYT6YepQfqh1iU5MHOKuLk5MKzO53mqFv76s4e3b96a1ZyxG9NuTKYggvQHiCIJlyxMboYsqZc2KSfilEuvFCAswqKq8zQTdbeKi32fBZN0gCVsI31HQHvHRRHuLaA9aw3EDnlWkISbORMghCAGR8C1QpU3SKm/S59SdY3M+WyS4AaCMjiJEIuqG6I3ZP3wiKBwXqPEnTKvGr6+k6iv1t7cY0DZiJAYzCwMYYBpGBIQG2ATP6TDA10Cin5c1Ph5q6Gv+oJQb1rPZhEsaAt0aa0uS5sXzTntD/uUBuZVTY1EdTolhro7k+TkEUaeEiUjsvAIcgcJXYQehEstx/TshPRsUvncG5IFFie77Kf0PH0RosyrbrE5OcA9qzhgTt5ZFLwKaxzwIEQwhXQ8bk2Mi4sbHXVpWb+H4UPJuaTOXm3a7h/Pn715e56rbuRzXwPq4LYaUPQno6m9fXxsOo6llJzHITMVIspJhl25uT3MtWmrnBBW4ZG6rQ2oTVUSj8PQD5+UEo8SgMG8WcBssTZr5hiGIUlUt/lpgZEQlxBbFm6eJI95GIaBLKQHRvi6VVynAtIPFd7ENkHb0MfVUuNSQ8UXOGThYXCi/k5gAScIE5wNbhaoiu5UH0QEFtqPh/2wg9n56WGZn0rGzWEk1trOn77+SOuUJBPnnMXdam2cUxHpNbK6gVJKYGJmNo913u3qoeExzY142e93iWHuQXRzHF/eHVSrB7JIzjJkSpSyAQOVwjzmFlpGEYY1a83O52mxqhxqziD1UASnJBmo2mq7yHb7Jb4Qi7eElHCKTYlOQbBVjALTdjo9PZ4mSWnHe6dARGJKLNS1GPDoeOmGtXXGulxVQT9ODbQRH7+05fkyidgVefFdH7Re3Mhz8od3mXF0P45tQLadDtuzTBd+ZAeHtrBFInbEuxFBV6rb+HkN9FP961kwe1fGWwQgICjCXFsgUxRhsGVBApXESHAJYUrKMdd6/8hAjBnCUgaR5O4EDWNnZ2YWcVtBostSY0BNiYUgTBfs01fzmIgtML5X8+1SqjORu6u2LZ1sXdBMEGGK1XDQzMJMHSErR1Kbvv7k9f/3+79XhvGw2z3eP37y8WdV8fqzx7dv7t2tZMlMYeraGLJiHszMweQl8+LGACQcRogyFOHknaO8ytFpmqaUcy5Cl1LDI9w5dzqz9qevZ2VvtAczs1jZMMKcWEo4EErrMenoxmwWboRuWbnZSfcqyry5gygRpV7QwODWY+TdQRxkAWYqiYngAWeCMwKqBEROMmQpPd8gYO6qvlSPALOwsLClBCEBiwOdv2pBwQzmH7lZxQ/xEPuSeone/fov31+a6Xk+x7IELx4pmnqd5uV0mhcwj7s8jEOEmHV8TuA4nZalzY9NqxszmYbCU5I9o5EvPf0JTuzP4SNbTRO9NY5wd/C7e3qQAbOj+QW0QQS2ehLC6PT8CGrenQACAY3OZt+E8sQBNo/+B7HGslwQjVXV3qm0HUTjiDA8JxvEUFLJJS5DRkJViwhe02e66d1qRD7Ny/c/rWMp+2HY78ZxzEPKJacISJbhMKQxm2b1pXstM1EqKYmYgTzgFk6mTk4p5WE3zjp5VQumYOG0zMtukJST1qjnqrON+2HgofliClJAEdV1UUKGY+Nw+OctqS4skqsBSER8CdQYn1MQ0vWkdYWD3DvI6m6rUAuAc+LEyeCwleXf+SDEBFc7PT1IQFs7n0+n5UykIlGXpx98XN989knKQy7j4/1pmk5mZix98+mehQF1hzXto94A4C5A4gRAHae5vnp5k3MaCEl4uJH9Pr29n2qNIXEaEiEClIUTs4I8C0U29qiqi6r5ubWqlYcEQbPwiEYwDqIQBsEuQ+RVQdmFwNSDb2Ij68RGBgqEb/m5kVLajSMlYSZramGtJi/mJLTBLw64OzNTEEVQbFPyy9YPfvcGvstMjR82TrrOyX62vl9v8Oe+plMbhYXRqZQdqWWK7rMQ0THdXvA8t2dr7YOtNJJLixPPMhEminfQn+1Z/nk+2sSvAAAgAElEQVQN9NP6+uM//gFSasJVWC+KCACkMHBQEipJR44cYEJjqszqSWdAUT5+nfYjDYnGMu4PpQyqutoZdw6nZOYO2gOBH3z8sZq9fvNGVVNKIsLMPVjn82OUiItsob9SSitabnb9CAAxDslsBXPXZFbzQDATMT08PpxP0//+f/zuH33/0zyM3/za1+fT9L3vfX/RmBf95JOPh8Jj5syE8NYaKEuRXDhnSkLMwZClNgrJgzi0tlrKSGAzTyxd0KNqjw8PQ8kpZ0n89vHclvrmk9duyKnEmlLg8Rxx3DWkHtFAWsqOJAvPxBkgDwOMgTUL211NXa3r4Xn9Dr2ps7CZOTPJssyt+ZvXf0RwSUxM3uVirmY9X5ZSIgJ3VEkkXbAWXimGDkDNq8bS1AMsKUkW9m5H3e+HuzU1NTj4s9evl6en7373uz8EB4o/iY/q52qgL/1uDw8P0zz/n//XPxdfpEArdGl1mWub3bXkIgJVm+ZWl4aIblj19HSyUE/izO5E6m3eca0p8eR2NjurKoQkhxE8CJRYOgndA+fT2Sp973t/xCsviC6k3BaY/QulXTfBBCWhQigCgJ4UNSCEp4xR0IkIiZEIIhRB6tA+sIiYm5/Pp8/evvm9P/j9lVIXl3YVIMLqmxX9wNpSY6Kq6TJrnafz+TzNqgq4+ZXGMiIsfD17KDMPJQ9Dzinth+H+6en7rz/759/9A4aIAFBr3ibVFgASSS6XjI1o1UxtKGMpZapTJwVySFv0fJ6Gm1IOg5nP59qal5Iz0nI/W9VgyGumIlaVPT+dJjw+fvLxx7GlgZu9S9Rl+jypBFdTyWui+nPtTM+EXF51Zf2fIllEWmv3n91/9Ec/YHAidq1XVPf1gHOL73/06ccfvb69OYbZ6XxatE5tRmhKjIil6joAV1J1AFlSTimXBETVqroaRUdEzrmp3r99+uT7b1ISYu4WWW/vT8xIiJwp7+m92939w8JOh5KGkcEGgLk4oTlNQa1HkE6LVTfYXGczk8IQLLMB2cPbostZ64KmYaY/+MH3f//3v9vM1dTNAd9UT5QSMVHno3GErrzhsIADqnCgTda0WXNKPJWnt5+9yX0H7/anIO7SSSIWsEhdZjP76Ht/eDgef9xZ2I8Aha8MUt6ZgeGimn/z+rW7f/TR91PinpWyerGuXvSbCkToedB9WV0Xn29avZF885KNzdofAEmPrI+No8Y/44SZ+Nm2wU7pHab+1bp6Z2sJ/AiIMn7MtRxdbPknYSz9SSYoX/2mfS9/51iNZ47b5z8TzzUW/ame3d7OMstP8m5u2UDy1btI/Gku34/xeeafJBpM/s6+hj8nMDouXSwRbZf3T7R6/6zu6Z9yFX5uDvnuQv8h39PMQF95T+lP9tD/uC8z5zUX70+5vfyp3vTZ/Oknd09NL9XYT+xlZj/8pv85rd4v/qbxbL7xwx/buDqa6Ct2o8uOHe++qfyEx1Nd0fxzHOin7/Vf/aP/FlgYkYiYxJk1rM5LxwjdvFlr1ZZJEamUlCQ64eyC/3l3Qzc3jabmFubWWjMzFhmHsUeEd4HY7/3u//O//fb/+tf/2r+bckrciaTeB8/jkG/2BxZurS11MfP9bjcOY+emNbN5WeZWl7n2KOYtomF9nEopW3BWiAhzOp3PrTVE/N+/+7t/9NEP/u7f/8+y0O3N7sXNYRwLEav5VGNRn2uLiKGk46EcdkWIHs7L/VOzoN2QjqMMDApzN+85pZJZGFjnFFVdrY/tgkWIxYL+p3/2z377t/+X3/iNvwOUodyIjMwF+FFi7x/7tIgLdEwQFiJXtd/6p7/1h3/4x//gH/znq55o7YPCvTOvEebmun60O0Oa2Ro6EOGqrbl6Ve12vWHWzFQ1OtNLVb2Hz2pz11pbs9/5nd/Zjfy3/8ZfnZ4eEhXwyrzudlArpcafGy5mJoJsXmOXhI8OlmPFouHmmxyWvA8++yDDMBxe/o//9H9WG/7Wf/jru92YckrCklIWTkn6qNHNWbgLhpu5O0oWcweiw91M0pVfFqEOImShJBCgJwQ50f3bx//39/7gu7//h3fvffDi1Xu/9U/+u/fuDn/zb/7NL9ZJnysR4l0vh42CtV4AYA1MucQDX/3fuOJdA8Bv/uZv1mX5y3/pXxOC1kbdVnjLuxBGT9Klnmru5gQZhkLM2iLscHu7O95O51N9fDA1AInlsBu++c1v/MVf/dX93csv1DkB4D/6j//uq1/Rf+uv/UUEhEz9XFIey2FIY14V3gbsNai5a7gHmpI7uy8izsyI7I7apj5SAmvYGswHTkJCxADR6gINAv6b//R/+Mu/9jf+yr/z78XGcfa42ANtJGkiX/lNncnRJ/grKNaHLnHNF1m5Gr5WVlfh6H2M/V/+xn/wK7/6b/+rv/pXAKcek/W5am/jsvzYtN4f/frv/4tf/1v//l/91//Sr4FIqCutn1GKy3D5K8ZGrqb3b9/O0/zq1fu7/V5dP/rjj9z95ctXx+Nxo9113KK7H7Jr+3t/7z/5N/7NX/uFb33b/c9dxNRdzrTVf/yP/8nf+fW//Sv/yr/s5m6eJNVm5/NCnPrWlcswDqPXKuJJHKFaNRwsolbdHQ6BjGUsw/jZ+fTp2/vuI+4eJOl4c/eNr39wmu4fH966R0rl9evP/tE//Id//e//11/79i8D3Xc/tHuQbXfTLw3+ukkFETZLTrpkXq9bJOB2JVC9aim2pBB4/CxDQT/jNdDt+x8ATdJKAEwZJV8S4LuRhtui06lpi5RSzkzsHhbua+VLZB5V0YLV+kHZaq0ASi5FZJ5nVQuEMH/60fdTSrd3L/ocrNs9BMjdD/vh7niTRWpt53kys8PhsBt3ickDj+fJ7x8VYE4H5lKysGB1wQoAPb51NXFgZtC4G82MiT766I+H12+/9c1vl0x3x8PtYV9KioBZtODFcJ4WIrrZlRc3eTcmEjqd2+NTtaBxlEORgUEINWtm7iGcc8kpr3NitdhCpcEi4ORBr95/byjlww8/IN7vd69yGpnTj2qn+Ufusl3irqqtNVVdZ2Ee2mpiEPHhcPPL3/nlvov6hYvubq7hCDVzNdfV6cfXnAP3zhEws6bVmjZV7VK+/kbNA766YKqpWlO1Wmtrdbcbi9jtIVNtmZnEu0Xvlaq5H0wXlbIzkUjQ9Zy9//4UPUSJhQnSyYxm0Syawc080GD7MYqgjDff/NYvHA67lFPJOSVJwiJCRNG55MxJGHBzDyCnVYB9GXR0C+3moRYAsnDucY+IILKIXD775PX9q1fTB9/81gcffu1wczweD9/61rd+eA0EwKOrvbbz2wGKrSAkALaWO+9WStd6360G2u/3wvTixYuEgDqhh1JGEGL1beNz1QB6eDGY07gbhLhWQtzcvdjf3Z5PuzpmV0UgM+/34ze//uFf+M4v7V+9z3Gxz3luug+Hw83t+cNf2Pf22m0YyjDkMYtkoSwUCPdkEPUIMLg0ZXeEz8zKLEyjGaZ2QrhICbQwD3CEIYgoMxUREAXTeiQPY37x8v1v/kvfifDLQPz6knYnyi4k6K4tsSoj1sOr2xOsp5XjQqSKNa8LsTlw8VYvlTIeX37wwTd/aQuHILw7aP8c9+v6Sl3futV7/V3D4riqia9LXUn55csX3/jW10Eka5aDPL/j1RvSl6Fhphoa56e5zvW9Vx/UusBCRG5vj1/7+jcutCmPXsmHg6O1lNJhv7+7uzX7idRAQGuNiO/uXrz/3ntmHu4pJfM4P56JUqdli+SUM3wgsiGTCMHcDamIak2ShlRKGTKXqkZv3hiReoC418T7cX97vBkKMqO2JYIO+wHAiw++9uob3+73wgNubmtOIwXgV+Md2kJpLiL8bpy98oDWmey1RINic+GkoB7D7D/TRcLPOieaMS+1GuaqrVkS7AqNw5hSTpKIRYS4RLhWURA5M3EQu1CwOeDwILdghEuww5TccxkSp5zYW+sbD0tKaTWMNncY9Vif7jgOoo3D049fd4+mls2J2CNUrbbWqvZV6Bad7Oa9UO/4J+m1J427d+98ZiGiJJxEwjEvtdZGgEiSXBKiy51yT213I5Ehiw85AjlzSlfqhl4qAFuW+2pWkSi2yFdaalOHqgFEGIrshDKtPl5xiVejHzpZ3CQc2hUcEd303bTpvCyqrbXWqrqbm/WMjFyKuzFTLnlNQbVgt40/xQG4RJD0wHeP8NV7FQZ37wFkKSXy6K4hnbvZuSY9eRLcw84REZTEI4yZEQoNaOe5gzfh96ZEXdmXjIsYg4j6srjkVQcD7M5AWuPQIsKjWTTvpdDqI9yqt3OECbNssZObxhXuLiK9DCbqiOWlxSNeVV6re3YHYVRVLXo7yCA3FWEwmUNVm6qIHG8Ox8NhGxx/yXDIN1y0H88969MAbc1N52pqnlMahyEnYVnBMHrGjOKCrcaVmdw7kH9AmGntYSkIThxrRl5YRAgKraFo5hBeHV+0NjdjRrckSsQCUEQP3gI267m+zfPWDKPbKcNcwgXE7lqpJomShUhqW4IkuvkRw1zc16BSAoItiJnQl62Heheyh3dbzW7eTuTEq9F4IJiRBd0x6Zr0EyvxdKsO+tXizWAb66cCpF0kRj3Xly4mFf2x8zUZ9OJa0JlwLClt6VnvDhGvq5yr2iQ+18jQl4wLv2gMEdfzm46n8+ddbugr+qTroXZ3UJvn6fUnn9x/9kYQD/dvbl++oNVYMnp2BW9Li54lTVu+zZf9gH+Go2psABQAU9fmm618IFyEGFA3M3ePpS2OYI5AGiIxAAphcmZmPhwPu/FQZ63zZKbhBu9Zfaxm2qb7t5+FN9fq2iJW9ve1UVS/xcRXk+X1OqxlZ0eI+IpTTf4uFMj0rjRxcypa4Xb8nBP9U/x6ecgnZoUzaLJwi7ZQWCMKJiMSZg4PtTDrPVZHO7gULiUJRViL1iiCqXvxWoR1WyzXNk8nUxfhIUvKOad0WYi2TUYkAoil0tNpIorWVJs6wgPuyCUBVFu7QLhmHl5Xztq7TJdnQTKth4kTqdmWOkY9JowRWWg3jpKEzTKs9+ZajTllIQKKUAQxyC0AsDCxSCJmZyYScpBpqK9+Gn1PXZb2cD43s2mamVMpt0PedVbQZo14cT29RD9edsZ1J+/R6q3Vp9PDPE29DDJzU52n+XQ69dqoC+mIqZThsN8Pwz7nREwp54Bt2um1oALxqsbuCASB3GEWa7ZArLnlYBaIs3exbKxVZAKUAk4B4uAIFoYLe6zuRylJEhFO3IEc7pYal7LAqQfcdr+xHtTIDOaIvpf0EiSEu0mdmHto84slDJiYuOvUtsKnoz59RZl3zThfk10uuRPd0L/rCLEFbhLDzbWqukuSYDIP9zXiqc8QTVWE7443+/2YvoxodTlM+sCu4wvqYWpNW7cSfjot51mZeByHnDglGnKPXOxVHJjB/JWy4Fi7VYZ7uBODevwU09qDXkRsAXioqgMpkYC1tZjQtHJXFfZZT1zlY37FQR0BM2iLboTpHiaNyYRhASZe6hJgIiF2ZniIhzM1JkMgkAISaws+m6uvchwICa1GxBowdwpfD6DEGBixEZG2YDuOawwmoquQNryF1o8hLqYPGwfqUgOt+Jb1fE1cpPOrA8xqWPkOvkNX3z9wxYG/PC5fBdd8FTQS198bF1r7pRj78lrqC/+K2lqtc63zdHq4tyYBD+MV44ptHazaC39npkZXf64GOvizZ71eRkqqpupd22tqHRTdxptBcFNtbiQABYEyM8EiEhOZGYgDOC3Tw9OTmzJ1F5H+U7u7TucnotWsmQkiX+KmsUG/zzYKcfU7r4ihb2r3+MIU8kttq3/G1WD/wtRAH9z9/+y9WY8kx7mm+S1m5ktEZGYtJCVRR+pzpG50DzD//w8MMDPoxmAOBpgFfXMkFllrLrG5u5l9y1yYR2YWi5R00HNx1MMAL6pIVmVmhLvbt7zv8/ZXfVXwYj5nyxkcgoqdp7IsRcTUQF1bz1gdq6AaIHvf8Yurbd8FdFJDc3NT14omAQHRwUVrNi1E1HVxHFOMsUtPSaKPE4/2axGtVQDALsk1tUiuEkNAoCpV9OmP6M/csj95K4vIyhkCAHdmiq2TciNT8hobHbmB5NW4esM5IpAZuRlwO3c4cgBQQHcgNchZa1UHCwiByMSPp+l4PotbKZUo9t2OOLST8dLRPmmxG6/CV3ASNEdFk8a0leI8n4+Hk4qsZGzV0/Fw2B9ElYk4cIwcYuxS7PpuM44ppYZQakoXaBIMphXCZ+tZgc3YsGoiwAm9nR0A7VcN1NyoGkzoTEDgimvTg4CEzGRGaoxIa8YrXzabDcax8jWaemNNR0OEFlCwMkQMH9kc3hKgAgGRozuAuimokT0h7xzZmCnCirNvSAVSUxRAph8Jls1d7TJ9Q1yrxmePN1FT1SrSrgxRRyRHbp+MiIpUQogBm+X3Ly4otVEMRbVULaXmvIjo9dWWWAEsV8ltLMoYOKiFwKFLsUucOupSCIxMyAQtBuXxVFzNzMwAECKvbmaAS5gwEnnL4W1nS62VACIQEoGgUzOxGwCoI65czlUF9uPhh60MADWv1UXAHcTM1D0CMzggKRJ4FW0qHSJgdgc2MEYFUncgD4Cg6iJqmtsOGRjDqtlyR3UXN10HqW1JBBDoWbAOPnEBEJA/kwDCJY0HnvAF/jjL+pEIt51zbi1meZ2IrJB0JKJA+DlOCD+b+6xKkqfJHfzF6c3PlkGXn2X9EelZmYU/rwr+8d51/7B//8O78/6w6boXm74seapQSslzcUVk8ksifHuL/LMv9PgdUzO9M7OZtofk/3ersGcXlLqINopYS9SGNVbvEgnpXrV466+QMTqhqgq4i9l5mpZc7w+Hw/lERIHI0JqZES+aRkRSJfCm8bMvqrFnYzvyBscGf1xQPhZF9AhQ+PICws9qWXwa/fjf/vn/UgP9m3wlRiFjtC7QJibbROceDB8O58PD6TyVIuqIseMClo/n06lOWd01RbByfXO1jaAupelKTLWLMYXO3FSLUejSCAh9l7qUYgpdxz+x9bncexfT+1MnUWfN6+IEzJ4Nq//1rYuoMkBk7kJMkVOLY0DoAjGyE3kIxmRGeZYWjEzEDSxBgSm0eSgakrpJVRXISxWpjA6R3FGy5nkB88hrY0lIAEwNQL9iY8hWTZ6DmauWKjkXBWjoVSYKTTXM9Orl6932WmppWmSpxV0P+weV4kTubMK1WkxDTF0/jCHGNh1xAyBQAIWGikYFU2+kEEQjQAMkYERUV3doexFUA1cjYrYI5M6FDNhpReq3aUQjDq9FhxMhOgT0gA7UYIGuDuj2lCrR9lHtn7UIWtdljM6M6Ci28jcCETSZSJsPGbGBGrC7G5J74Ia9bCgppcBuZk1x86zBUwO1Vesk0mLsIKxRLujuai5qVXQ6nwnRt5uQUkxJ3Q28iuRamybycNhzTFIF+vjlBSyip2UppVxvt0AgqrkUEUXEGFNMaYAAIYno+pmbTZO8/Xicl9pF7iL3PW03XZdo7MKm74Y+xbBma7aZlYiiW5+6q6ubUvM0n0UEwNtoq+3WmNrMvk02QFTBJCZOKbqRlAKA6oAA4lAd7Gkx+7TjWQeT7iImYg4B0U2LAYaYCAMCuXITi1k7t8jdxYENwBkamAaBAVnESxZEMTc1BDBwDCRAK6uoRZU/wewuyPd1M+f4CKFboTXgl3Xdk87sOSHG1ji1z08xhHC5MAw/03AhADGGQAhOj6rk5yudz0co8HhIwrP/96+YIvEyBvpM/oZ/ueD56eEKVpG724fD3QOW2jNizmyqtZxPp/PxJFUSd5d35jKJvQzdP1viISHgZnM1jkOt9Xg8ljL/jc/U54WbP4ts+8k/vPYSquDenquXWHoEIAMWq1mkrd+ZCCmk4IBuomp2d3+vDkVUXIN6YNRGi23PtHahGbRVfQCzx/HMZ4CN5+OwduU9Gs0ey16nxxDKz38E+nwOtNKrngu8fqmB/n5fC0AzxRAaQAEoABMgv7yON9srq2gtu4q9gN4duw+30/4wmYdxTNfbbtNBAAeGKlAVkYdxMwbmKlUquyu6GXhgJgZiIPpX1C1E1IUYAjOucVf+uA67cOTsb66E/KKWviBdQNenaQxDVMdiWqqWXIJDYDRENwscU9e1CGgAMJO5ypylijEAmSWCrsOUyA3qIjEAhtV/5C5Fjiltm9np8RtBbLYaQzAijwEJY1V1qADVm/LVoEptf4bY+8iBO4RRvdzdfaoibSvZWpp5KfNScpFVYoVstBJRES5ILyAgA2dAe77uBgJ2MAXPUnNWKarmwM8imRjQgQwpoK6PUwRiIkN8ApbZBZl/OUxbQmzT5rTkD7hoEi9/wBEUURGBoOVzEIJDq/mgne4eGIGgKSjdQQBSsIuOyFXV9Qkv6wZNDX2JpnUDv4QaqrcVJq6zEFHIS76/v/v04YOo3Lx4+etffysrH9Hn8zSfZ0IE8Pdvf8i5zvN0sxt+fF2ZPzwc37z/dHU1Xm834Ljk+uHDp1LKV1+9znMOXQBowbiAgIlROWrHDvN5rtMs7hXAmM8BIQUcutD3Xd+Fq+v+atvPWR/NhCGE1Ccj5UJg3AYq5o7VxJwJUmAkdpW2PutiCIRW1tTYdueog7L+/JHbsjRbMi4gYFMuQ8OZcgQPauKWAVwNRQqRx9j45gyO6gIQmIEY1FzdAzYpNzqwGahVwIrGDrEdH4/NjbiXC4ng8XTBy91q4JffPkLH/RHkQfBcLGSXsev6fzLgz1UahMDU5pDPNl8AP8YQ4fPwjs8PB3peKf1Mfp6DO+h/s39IVAlw23VdiQPCbkgCmB1mkfM0lZJT3/3Vv4QJu34Yh3F3dT2Og7uN47jf70+nk2r525ddLUuVmES11PKTMbeqVkpt75uqcmB41I83QZ6DuqooAkk0T0Achs2mzKXO0zTPYk4hAIBIacuy1mkR89pcEoOTg4hblS+qSvxyatfSjNfLxBqE/6cGfF9eMv862v0vNdC//ZcZqjOu8TFG5K4KgEbRqlgREAgcOHUBgHfdpuuWVzszjQTMxGAEAZ3EQByIIzG5oRFBCA7g+jiO9M8A+F88JmJs7ma8PO5pHMar7TYEYBMzVZFaa6l1yXWpqk6OaN4CDds2a23w7Nls6em2Z0AmdS+qBm5uiGAAzMCIqlpyVtNIFJpmlUDdRWSaNDanGWIudcq1iAemlFIIECOFSIDkaJyYCngV0woiAOZQzYQwrCbv5iOABSDDGlvUNk6A7KbFtdmcWc2rlJJFqgJijF3fDSn11zcvxt3Vac6lKBmEQCnEwHFZ8u3t7fF4XDMHjZAphlBqkWpqSEToZE2F2uzCqNUUKkiusuQ6z2VZpIq75KoCgEwcGAMRuykROXMwBwNB9+buQnJscl1saRutnl4n/UzQcj6QvKmdCBRXLagxQWBY81LaIeVkZqoWmIiDAThUJADHFoDIRKCJt30XeWlPVVMRiTE4uLmaIxjQI+6luZ3X0F6ouZiQBkJCVcs5393dfffdm7vbDwggav24GcaNmpe6HB4e7m9vSy0qctjvc6nn6Qzw6ksFTYtwv7oaW4+Yc7m9u8vL8vr1q34IQxdr9dJmgQTqDiCt2AUgh+aNtioqDjn7ea7MlRniB9xu4v44vdyF0O4N0/NhD2Y9EAbGQG2JCahVZF0poSd0VQuM6KhVoEpATEyGqIDgEJBc2zTyctusd45JrefjsZYMgAgBgQ0LByBISK5WwQBQTFTXVtjAVIWqCkBKzESATJfqBZgZkRjcHc1RPRpUMOO2oFnlXGgI7qB1sTLHkC4DDCZ4rLPbdynLfColc+i7ccuheyzVH9v5S1Jtq+Ecn5vl7UK19KeRDxMEeg6rwXXz+kUN9CPkwWcSHvpZo8MK11slaPTfsjtp4I8XN7u6H4/zPjIA+lIkq4itkUSIaH9xQYMASBhCGMZxM25TjO7Ou9B3/TiOp+NxWZaGMmlPvSblaaZQcEDCQI2TEkLgEFITaN893IvWLwuJ1nY2S4e7uTx2TA2MXpe65FpBlTgCx37z4vrmahivw6gwHYXv5vlkXgAMGQMgOan5YuBAHJgxIDEwAgQHC7ys3c8FGeqAq3cd1wneEyaJHtfB/tlIaL0CGsZi7UDwmSCIHnftjwqHX2qgv9saqIgorMoAIHXEZpzIDx8/3L97u5yXmMbty1ff/OrXnIaOiTt0g+azNfemjnEzRCRU8LZ+BkBwQ3Ncow1bk3+R2f+4HEJEoBR57GIfOMXQ9f12t9uMQ3A1yVqLlJIXnGZFQ1FExxADh6BqczE1bde9moHZjwmzCIkJ3KuImyFwCpEjEwd3LyWXqqqtWaGiKi5EqO5FKpqPw5AiA7iqMuLYhcShi8QMiCjqauIOseuSiCMEphgDIBKvIwezVSxiJks+IC0NxqMq4IgcHECtEnoIATiAIZHHhEDMGELoAcL+eL6/ezhOS1GvDgFxSN123KQUAWyezzkviECESKwqYgpEHCJoyyG4KDGbycYNqpbTXEvRUqwIVHN1UcvLUsyAKASKfQopBWJxN/ImdnbDFn3O7ashpkBjxxCbpMd49WoRUsvAXSMd8OIE5NjFLsaUQkrMTY6B1iogNQDgwA5mUFuwr1Vz9YAMBjjc9H235FX/rqqI7s6EoWnLjJrCTBTQHJuo3ABMFCEgopQ6T9Pt3e2bN2/ubm+11q5LOef7uztAzrkejg+Hh/vpdCw515KrSUgJfmbmOA5dTAGJ3MzRGh+r1gJgKcU+sTU8HQC4OLJfnCQILSrVAXwVkRuqu6mLQgYQ1VqbZw3czBGlZG7GLnBTMTBiTIxgaOaqEpD6QEa4qqDMETEypsiGbQ6BSGwXYu6lsTUAN9N8Ov3wp3+ZpukaElIKlBwdURDETBwQXHhVIyETEWBLCFdzAK0IkZxATRd3I4TIhBQQFB3VyJVaNzvwhjcAACAASURBVLD2BM3eqdyi3+9v3/zw3T+P/RiJCUgNfRWWERG4qmot02FZFqCYhl3fb0JIMUVmxguCiSlAS2tYFcxNd2cX2iS4m0rrm1BqJgIOn0948FFwvf4bukwTnnuAniEHHyXSj0uoz2YGCLC64Z6lyP1t0+vH3DN87OVipBg5dMHBJ7GHaVmKAMfn8XZ/oc5qGT6lLPM0Df0mcgwxphT7fhi64Xp3veQMAMwhcGjKPwCUlRmmbsZN3N4cakTtuRJPJ1VZ3XvPbpSu67quzzmrVDMNaw6zmaG6GgBxeP3618MwDmncbK62m+uuGxRi0arM/Sb0w05lPu7vVEt0ZwMFrAYOhk6Eji0zEpAwMvUICAalVHNBWGWCxNzKXEMwIAcHXE0ieFHFuV0+p3UOuvphAJ4PsH9iiWn4S17Y3+8uLOel1narNXMTAjkaM9Sqd7d3777/QSBsrm5O5+nrX/0m9iMSYwMHORTxFg4DbpGAnABQTVpIPLip+6pRuDwZ2tH44y2Wu5kyQh9pN6TN2G+2u+12F5hccs3VgBQYKip5IZrRGhCli8EDmNclm17ySJ//zavMGBABVZWoiSa8RV4zs5ppqVKrmQJgNkN3Ck5E1ayUEhD7rgcgYkwhdMTMMRK1ZC1doTrNfEWITMTgiNQw9IRIj5onRzCXUs4iRzdt+qcYUgjclLWAhEhMAYjRMDDEgETRPZxO0/c/vPvw4dM0L6LWpKvqjghM6CpqaioOQcGm6fz+/bv94bDbbF+/etXHzqs120VruwFcRfJprstyialc3VKqzWDhplZVVa1T4K5DehSqIjoBAhG1tPMY6GrXbcIGU2SmSM7N6MSMIRAjOPia6rBeACH1YdiEtCHukBnbWq+lqpk6GpIDGDQVkrpVtaoo7gqWBmaG1RyyMtAAQJnIrIHIEVHVagPGqIH5I9bfzc7H07v3796+/eH29lOtNTKDQ8n5/u6eQ1yy7A/35+OhLIuWrCpq2nXdl974ZrCPkThgljVXkZBijKbaEki4ARsAqVQos/Wbu8PCMTS4VRvLRyJCElFxB6TVQg4ojuYNJmhmLgDoyJGayNdWsS8RtuQUQ8QQ4na7cfdlya6K/igKMUdARjMwMLWLumaVhLpKnc+nj+/evv3zn/M0u/cAgagDBIEKLqqFHJiaBAMJiMhgrTBbre8ChmDs1Z3YPYSo5EhMaAyAFtShbT8vpYOCgzujBwA8nT5+eP9fh66LFBIkdWiRyTGEQChNoSVF2tMFOYQUQuxSCiHwCl0E5ujYar9WuzTAp5sZrhttE5VmUJIyXzTdAI8YIfxMFY0E5Lgmxj0PMKdHA+pP7d1/6ne03gJ/+y7lC5Og2TzPi9TKDABzLvtcSrWIvEYSrd/gX3C/u7s1vpdUseQYMXDgwH1MqwkzBA4xUJvWUfu6olKl5iVrrSK6lvKOambuXepyyf5F7BcjU6NHmLlpCB0RlSoKwMhDP3z9q9/89ttvu36jxUoxM1TBWbwoG/TEwJwiD7W3eX4Aqy2qlUzVhADNudH4WxfvvpKWRGTOs0oBtxSo3b9EhBiQAhL7ZZXftvTYJrLg4M3n6CqqDoHTjz6F558s/v9gL/bffQ0kcxEEXCMBDBCAI/QUNtsX1y+++fhx/+nDh/v9cZqW83n+1W++3V3fcIhAbAZi9WIvxVZhO2CtpVa1tR/w9h+J2xnaBCtkX2yO3Y3QI0Fk7AL3KQRwUDGRUgqYMmEInJi7gDGYioE7gxMHjVarFHmKZ30sgMahH4fe3RvONhAEoiY1lSpmTsTthDY1M9BqRB6JDaBUrWqUorrnKolCCLFhjlqWdalaqpYqjcLjkN0852rWrEaAK5PNHwUFbm4mpRQEQKSYYt+PMXZqJgrmrkqE5IAiJrK2K0Xyp7u7t+/eHfZnAHJCQFDVJS8TExFeLGZWpLz/+OG77/70/v3bT+8/Xl9d/eEPf/iHb/8hcCBEp3U2oFXztCzTclE54OoVMnNDdEZrPTjWRWo9JjUKWHKRIs3GTmCAq8YnpfDi5QbLQikxN04kQiAMDMyXkURjEjVfGRIPnHbEI1ACZHBxKIiKaODqUN0LuoIRKgK7ExmSuchKFXnafFy0tGZqRtYC4xopUaqKO5iTQ2QOzO52Oh3fvXv75vs3n24/mUormaUWM1jm7O7mOC3ndRMp0parX9ZAl9IWG71J1VpzHGK8ubmppQCQmYmatcJ8yb7fy2hvvt+//uYVIqQIhBAjD110g2la3Ju2Gy9pvAToKVLfhZxFzQmAzRyxUW7W80nbEgRCCDGmrksA4CrO1DRTturewVtpaQaq3MpOcKnipnWebt+9/eG77w53d1Jr02KZMXEi7MzO1ngJT6GS7l4AhJAQg7FncVNDMgcM0OIlTaFyAyqsWwgDMyRWQ0Dni3sJMQCQWJ7zvhQipw5Sy2AmZItBkUR0rgUImuWgSpnyCQBa00DETMSEgdkAtQ111xSXlePr5rrW+01PC6YVCThclhxfRJEBObpd9rtw4c60Xzl+pg+6DNcfQUufiYSejZD++tRgbUiaD785IpGQApVSHw7Hh/NcFNxhP5VFzFpKtKpeOo2/quVhDil1gQI4ujoyhhQoJGKOMcUucQj0LLmPEMw1lzqdz9NpYtb2ZDM1qWKmMSVmNpUfff2S6zLnWoqbMUGMjBzMKaTU99ubm9e//8d///XX35QKD/f782k/z7OZ1dbjIoqiGDEm5NH86ORO4I5AAq7mbLb2W8QBKSCun2VDipdStczF68IcYyRiokAxxm7kFDFEBmqn1DolElfVGEnVljk7UhwTfvnZ/KIH+u/mpcClrkmZLYABATvEGHAcr3/77/6DQ1rK/357f/v+/btlyVrr7//pnza7G3Wv4u7YgC0MCKYtalhLaTy0NgzhJqYMFIhCm9XST8r0uGNOjGRaa52npkgFN5+XxcHHLqZ+QADB3KtVq21OEAmoT23tP83lkvkMiNj33ddfvXz18qbxddrzqs1v1XSaFwRIKRExIyms4QzIawZyVRNxRHk4nlRqSnEYh6HvQghtpj0vdc6lVkHTxltBhJJr1ZpzWZ/uzoBCBHhRSIB55Ji6jjmEGEJKiGxVRGxZCkAlXFRNVHMWcCDmqv7wcMw5++NTti2Iqp4mAKIRuoDs7g/7/X/53/7L//1//l+/+earuizfPdyVPBHCb37123EYVZtS2aXIcprdIaZYpbQRTBOdM7Oc5zzPSMBdIoRpmqZlTinluVS1bujSMKxcGmJEokB934XQQWBExFb9BMZA6wkHgI4Nn2AOgMHW2U/TfUcHMSjggoDYOAsuIAWqoYIruJpXd1Gtolguoi9HQGRws9Xqb9Y4nOs88EIzJ2YwE9XzdHrz/Zsffvj+cDyCKgG21WnJxVEcsEgNIalVlWqq7q6mbX3wc8++Bn9bigQmIgwxfv31125qKnmROYo2RJyInOfTUh/uT5vdZuiaHd45cN+nstTAodYWNeKirrLaV0IIXdepIxq5VFFtFobmQEQAFYvYdiRB3B72BwQH1a7rmRgJI4dN34GbIZuTGWxiwipWBdEPD/c1Z5mXd2++f7i9raW4GwGDB1U3A6Ku1myiTsDUlgUVgMEEUNfBHviczcwJkCgqdMCdWTao4MSoBqwmYsruDsFWZQasTOM2rXGrVqsAKCy2dKGPIYQAog4YEDAwO1hiChw1QlERb7B0NXVru1Zejd9mqg2e0Kxnzaet6g7I5GgBwMGZIfAllf7HLjBHqzyfBQBSBzHRhW4J8DmHZt1+oYPxMzjfMyXTcx/Cl+sp8uZKa7AQl5JzLWJi6x0DyCl0Q3887O/vHx4OJ3U3w6lo+7vbcEtFEcnd/upsiZmHcdN1iddVD1HgmLrYdcyUUmpudl8Bq0BEZuTuNYau61r1r6pSq1vT9hARg/CPlNFLzvOymNXA2PU9UkCO/TheX718+fKbcXONHt589+l4nM7TKefZTAAAIjFEBRBZwF0AznMp4sN2ozU7WOy6Qa2INegzAcTAKXZd3yGAIoSu23Dou07zqZzv52mep1mkmtTAOGy226vrNOw4BOBIHAgZHEvOpRawVKROpyn2w1+CFiAA4i810N/3CxFbzcBMAUkc3KHmKXtx4hjjt7/7HZL95//8v57P58P+9r/+P7nW5Z/+/X/iYWNiAGQmbojN5IwkpjEyPxrBW4IFEjVG6SWG8kczRL9QYgnJwadpvjuez1MZAnchnEsVhxdX23/45mXqBohnoVB9WqqoOTGMXdf3fYoL4vl4nlsZFGN4/fLmH379q+/+5U/t+QdIaiYqiK3uJwRQy4+UMAcABjOdpzkXzdVqVVVxV5HCTNtx3I6bvu/7rgOAeV6KrrBDIgghELKBV9GVZuQEjoRkSNgG4UjAjBBCTCEEQBCpDqWKFJHDflqytM2dtFQkICSWKtO0iDR/k13eMhfDWRZRNdmOw2DuHz98/F/+p//ZVf7D7383H8/n0/QRP378+t3rV19vtjsEYwxlLnlapJbIERGZgqA8Eb+YTTTPi7t14HGI4HC63xNjKWqITrs0Dkj46Li16nlSyRkj0xrQjUDNHw0UCJHAzFwcDUPgOCCjszotDQrjKAgZ1MAQFKAK1AVqdQMV1ypareWzKYBhdlN3FxFmjByA+HHTioBmpqqP6z1vwSDI9/cPb77/7t27t/N8Xv2tqmuoh6q7AGIxtSiEYCau0tprIJha/NwzT8jjitPcq3lRd5OY+BJ3hbXq+XRG7mIMYIYMOEZU+uar6zEyhoCMgR0Aid3VxmForHI1F3EA+Hi3IODhdP50/9B1w9V2kw8HNcFVZL6y/xgw9YMFPpdynpeIDmDkVnPZ9MOLq91vf/311WaTc41dF2Ks1dxw2T/ExNynT5/eHe/3JH46TVW11mrmCq7uBC6Su8jmsUglVGK6JA4LeABvUiYgJHBnD6GwVxAHvEKRstJ0GQCgiopUDg1LTaYmbZpohTm4W611nhYUcAUverJT6vqYEjOlELbjJgRmCtQYyObogO7s4O3WFgPzGGMIiGqCIOYiUrWaNyQFqaq6NQJTz+zuocGpHZ4S5y8kC3AklXS+teNRKPruBq9vcBhXMbc/4oJW3fZq038SO7bLw57Jpf2vTH/M8jTdfnz/8f275TzVLCv1HpxiGDeb4/l4OBznORdzba78i7T8WXLIXy6AENaE2thWYCFy7GLs+64fYuoCI9EKcG1Y+CZ8tIvdPoRYS825WF3X6OBeq6jpBV7wVPYZeEiRKMYU+rGPqU/DVd9tdtsXkdN+f5ymT3Neci5NSsqthFRw5FKK1Npuiv35CGY76AxgGNOLbZ+OD39+8w4dkJXcWupKrkujoaoTBUwdh01P19taas75cNgfHj6djvcPt+9iHHe7qzQMw+56e/2y67eqnk+neVl0MxSVWsq42f0oz+f5G4mI8Msu7O/9lQKlRGaruzgSgiNWO9592g5Df/2yv9r94z/+cbfb/B///M8f3r2reXr75k8O8Mf/+D9ud9vjadoNu824DehoWURlViYkaHkuHi+KQsJngI2fmteaW1VXAAGuZktxcUybq00iyhkdbq62aRwJbGQCTuZ0f5pcDQACc9dFJBbzWuW8ZCLadN3rly+32x1xeOza1LQo2qrMRQTgJrhwq6pz0XmZaz4XWdTAgM2aZ9JEqqlM03LsT9vNuNtsEaAWUSBCYqYQwiN7ly5hBz+FzWhQ7Gxu42aMMTaCdVMPA0VickeptVZFpMAtz8FraQrCz4iz7QCsosfTSVVLqc3XMw4JTBE8cRj7YbvZjsPYdvNF6jJNJc+E+GXCfFtjxUQAMJcyHyovrGalFilQ1QCRS7n6UUNk7rlaFrLVbQpkSICMzmCErQxCMgwAoITqQADkEAAatkwQHIBRAYpBUcgVqhqQimtVLQrq7lAMzDoTgSfiCqrp/cM+L8s4Di9fvYwxPtzfp26gGNunYOafbj+9e/PD3f2dSQ1E2oYErvgZueBZTa5qIlWkQdjsJy5Z/fRweDgeRQoAO6br3RACNV25mRe124fT7vomxnWdkLbbr29eXjmV7HeH8zLXEImQ1DQGdpUWAeamWiqn1eRcxE5LKaLk+NXualmmbGqrDQ4NoE8pxnjMy2maBTB2vZXZ1I0sAHYhEUCeplLNkRVZtORl+fO/TC/nKVxt9vf78+GIBkV0qrWoPTnPG0QJcP2kViBRVFVXI0uAzNGJOHFIaGpUD2azxUHDjRQr4NRycAFaDm6D6bSNnJgbYhQVxwzgmks9z+iERmBghjotOVdmYuZS6jiMCmqmqxjK9JKKCmLW7ItV6rgZQiAwgWogalIVnBEfn0KNHCG6Xr+flT7wPHMVKHRw/U2AiPtP8PHP+PBBxp1fv8TtFporremg7Sc1PgbP7fL419HCh7u7t3/+0+3bH8oylyWHEAIHABA3Bd/ffjQ3uRiYnvMtCTEwM/+NqJoVLh9TH1NMfTeMQ0yJIn+2w8O1IlnbQ0RKTSUdZp9Ls6F7G+B5KfmC//n8FQESApJzAE7D9avrF792w9Ocl+m0TNM8TfNyVrM2SzIDETH02CWpJecM4MhYltynrnoKqQsphsgpJgAtqgQhoLuikYmWxxPG3UXdABgT9l3fb+Pm5vr1N8tymo6H5XzOc354/xE+fBg226urF13aHo/T/ni0wLHvt9uroUuPCK2/INOiX2qgv+MaiHFI6+6ghVNKzZiPy+kT27gZ+pQSB/r666/+h//0Hxns/bvvDw93tcqylN98+21Re/Hqq0SQ2qRdK5q2sD5cs6EAGpqPnkKdftJfYwpLkbkaIIijO3Sx22y2u223q5kJx922GwYA5NhjyNVRAE7nqaXxMeHYxTz005Jzrczhare92m6RuZg0SZ8BqnmWQkQpxBAigBGi1CpaxbSo11rdsruE0HEYiDskBoacp/l8tlrnZcl5OR9PMbCKF1EzC4FjSjFwjE3gvCpF3RRYvRmiwd1Aal2Wej7l03nf98PuahtiLKXOy/zwcJ4mIeLAIRC/uLpBxJpzFdOqtbQuy3/idjSoYOdlybUCgJos2U+nc6Q4xJGBtYq5IqEbLNM0nycVWYXDrqJaRUoVUUVGRoypQw5FLJdiszm6WlUDVQfCvBSpNcb42FQieQhKIkiOhERARC1HAehC/2VGCsgAwYEBsJqSqSMghwIoAMlMHZzYKTaEH5I1QDA7ADRlTn1SHOAqiMGc8w9vf7i/ux2H4VfnX1/trt6+/eHrb765evkSEJZlnk/Tp/fvj/f7JS8tXAu8YSDcVJEcndaNhAJSs+qvAklwDyFudlchpefvezX/84fbN2/fg5YxRXca/viH4Rmdxd3nXK1tExDQ3Iss5/mopI6iTtgoiEiEfddp1TXojTB2aL7OTgFRHYvokjNe3zATusJj5gPBMPQGVFVzFQPMagN53w0vdpub3S716TAtUjJy14fO5JTrQgC7EPank0yn4+mUp8VF55xL1UeTC7aC1kWVVA0wACqgG5iqBQDIUWuC5LxJjh0Z2JxPH05s3G8SIQR0gOgqbtbY4UzIoapWteCuRIbMhACeAdREtRRwaNFhSKEBsDkwIM65ALNYkSrYHJOAjMStDQEQc1GfcvaIVIwACRgIOQQCb0V/EyOKqogwMyCgGa50Vvyc73NRscVerl4rBpoOvJz59kN8uJXtznavbdhZ6AARQVsWGTyRHS/WPF/x7CsZtfHbvzhREeDh/v6H7767e/uOaiUpXUAmcKu2Ts8d3bkN76kxTNZtqa8Jb2aXUQz+RdERIqUYu76Pfd/W8bTCQ5tL6rKifOoOHuHdGBggQEypU5VStI1RrQGgfaVhP/v5FOtiFZwThoQp9NcWRilSLM9SpzJP03GazmAeYhdD744lr/tlcyqCIhXA3JyBljZrJq+6HA5HAyMCALEW7w2h6vLF0MsVqU1tMIYQ4tCNcbje5ZzPp3dvvjsc7o+nDx/efVKFvtuEfiQArdVEJC9ElUMgZFz9zs9aJvzbxF2/1ED/ll+M3jGZm6oBupicDrfHj38+P7y92l0RcClVzSPj1W777a++luXw6fZ2Oe1/+HM97e+npV7dvPzDH//4+9/9NgTSJlReb3V8zCXAp4f5z/ZBBjAXmXJtnszUcZe6fhhiChwgMnV9xzEBEIXUYbxydEAmMhMHd1Om0Hdx7LolFQp8dbWjGKZaplJKrR8/voeYzEFUAbGLXeo6dFetS16kFgo8jJu+78DAjGPsQkhAAYiBXD0m6QRRapEqkyzgWkXFVKTNFICIYkxd3zHz8Xh0cAOBFcTc3gJT1ZKrKUqB2+Px4X6JKZVST/M0z4uoM3IMYTMON7vrLqVJIS/nMtda5Mv6B+EiQzKs4tKmI+a11k93t69vXl/ttiHwfJw+vX9/dV0R8Hw81SWDGTCZq5ioiIgUqSIWMbp5Simm4Ai51AriaNhyNwxcveSl5BxC9HUi5WsCBpqDIzEQO9GarHQxx60KeQEzxABoVLMdj7ODvfoqhIRlsXleAmOXAjBBJCBARWozI0RHddEgK9b+UgOtbOFc8mG/Px4O87JcX13f392lrkvDIKKfPnw8PDwcH/aSi7quOUNaG85kleQ+m1KqSksAYSJjdvSu7zebsZV9gGvmuBhMRY+zsTlbyTm7tcwhWvnFiC0ZAACc0Nx1ms9z/dODXr28Ug/c2G5qwOE86wq0AXMH5pBrvaANW34ZLEWOyxTdEIywHXzoaNSkxUSBOVIYwTaEQ0y7rospzGZ3h9PxcOiHcSsqUpc8931nr3tzl6pFrYpILkvJrk5MQM1c7kyoiODm5kSB0FocmYgPA+uR5ztXxHTdiw/zlHlxm6nfDmnTGUyBEByWIioKIQEy0cpAIAiAhKAExgyIso4bbLVcxcCx6xGJicOaM+jIGEPiwC3wF5GbRJuJ0ckNnNTM1dTAiLh1X+SBufVgjARu6lURkRopKtc6Lf4TZYM/mcCMBXtnoaCxYd7vbvH+Hvqdb1/IsLPQrWnmDYQE4M6wGkO81UCPVnn7MSjNESDn/OH9+/fv3+l03gaKxEB4STRZW4k1Ho/Z0aupreWKB8TgLvNy3u9vXr0kZPhJw9pnOzd19xhj6vsQA1NLTwdu7ymse+TH75SwXRUr9CKm1JmpCLo7GDN+oZRZX+N4NQ43opDS0I1b4FSKEvK42fZ9t9tt6ssbyYUAh347DBtwynNeqgARBaqSj6f9/uF+XhbyOBfRwN3QUYyOnTl2EfqAkUHBq9XJS1OcPtYntmKALhJBBwciTtwHBI7jPlTTedrf3j7cP9y8ePXNb3+/2W6RsC7Tw8caYggUL+F+TKEpxwNxwPZ+OPgvmal/13ogJgRDR2LywBADqNTTacpTNsGr8xK6fuz7MeLNrp9fbKGej3PNVj+9f//d9x/6zbaL3TdffzVuB1nlGk9JvOgOj7wF+Cuj4Cq6ZOk7G4a07YfNZrcZR/RiBoboRE1WBIYhcN/34BYIl2VqQfMIFpiGPo21xxD6ccimJWuumnN+8/YNp94ARd0BAseu6wix1lKlmuvQD84pdiO4A7FjUHO3iiRAqCKAQIEDJicG91KWXIsjAKFWm6aplEqIIUYifNg/NBv4c99Iw5S4YdeNXYLzcX86nhy5qhQRkZYSXwhJikRKm80G/XLiN1IyftaUNTUAEjK1A2G92QHgOJ1fvni5u9omjqjw8PGuTBJiaGbv9veI1ZZwIlVKqWYeOIAjMocUkFFMi1YnCIwtUcxMa62l1HHzpPZUtSWLLQKMgZ1JW9GDCMTIiQMDEVeBaZHzUtIQUx9yhk8fz2o60E030OF+NinjJsBIRuZGYNhAkmjtoWy+JiOuTW/LowA0DnG33T303WF/uK31dDpq0Yf7ew6h5Prpw4dlmbWqr5O0pjvVNUP1KTv98hQ3cW1TAwZEduhiCsz0uCFqDa4ZAIYQgiOTuS+fdYdr49nIzC3JfM1sO5/m7c1OxLPVnNHMkClXJWQkb+tEZqq1BQw8ag9QzA7n06uxD0y6Zkqs/Dpm2qbEgD1TVGPVITABVPMJ4C7Lx8PU5bop1URrrWnoK8avKA59pwBVrUitKmDWTgk3dzdCIgpuRgjMjMBmpk5ggQKpe53qUnGuXgTLbJ3nLg7bF7s0+mwzuYCn1sR7izPFNdR0nf44ACgTIll7x1o0cUqpHzb9MDSJF7UbHxB5lUC175KJwdHUCMlAG5AMFBCMmB3ByJpt/lGv065iIqC4ojTrXJbD0rJifmSCxifxF2hVKYZGKQ2VE0wzH28Rbmn4RNsb7W40jEpsxEbkgG5mUkUWjgNTXDFQ8KOYhTUUBBGnabq9uz0ej4ObOzJzq9fpwpmmBk1wA3zM3Ftro0SUEH2Z97e3r3/1zWaz889ruWdy/jUgpd3OHDilFGPgpm8yAHVHsDbDxie+tqPzo/AbgJlTSiYCpmqChN7Wk1/s/rfD1W54kQVDl0K3UTWRZTNudlfXfYqIgGDkRo5DNwzDwIRSaq5iADGxqR4Ox4+f7vaHQxHPpRLhzdVuHFPsusP5YZfkq223iUEMz1WtTPAokbqoki67QzR3U1c1N0X3KuYU0rBZjYJlmaej1syMRFhrrUVdSdwv4RqIRLEbUj/0w4ZjBGqlPP9SA/29vihE5IWQAAnNmXH4+qurjiPT/YcP+/u9A928/irGDaNF8pttb2ULPPsCSy6n41SqHff7aTqnvhNzXdG3jbTo4ECfb0vdf9Zf4+ZVRFVj4Bc3N1c3rziEskx1brKcBvtwq8VU0C1FhrEj0HlezM1MCbnv0+jgHJT5XEUQDUCk3j3cIUdVMAcDpFbPMLkpIHKgWk2dp6kSY9+nGGNLCQvMxOwirtZMOhiYkDiEZjuJMUjXiepSSinF8+xu8zIhEtHwLEym3Yk09FsE3D8s7uQOVUXcgAiJDIGaggAAIABJREFUqEFj1M7neZnf9n13vdsNw9j3fb/MDbQILehx9Sc3UiEFRiSKsV2u3nV94GBuaUzXm+uh68FsOU8hcYPSIRGgS62uJlVyLsuSHbxLiZhFzQNTZCCsWTBwZG7MGndQM7HP0jar2OFU5FSQOLAFdEJAIiZgphjJCBD4sPgPn87vb4/d0G03PRLv95ObDqHvOsjn6XoXA6NbNXf1VgOZmUHbETWvmELjWKnKsiyIAwMw84ubm+PD9XQ+1VKmWohof3dfc60i8/nMzahtl6Q2h0DBAH0VnrdD4iIyRlBd68vAHGLqQrBSGs/Jn0JvbYh0NYaA3BO29FuHFpPi6/QGsZSi1gMwhsDbzWbYvhbabPrb+7o/ZHNbw74bje0CqVi1XsSPvUo7C5cl024TMKjlKkaIAaKas+sV8/VIhDZnnKv0iZXJkY0jxqoYsoKcl7Zjq1PJ9TYrfvP1azbNqlnFwNFdRdfZGqijgoGZxchMoAouhNQRkVoRrWqi6rZMZYkmIOQ3N5vxqsdwMJlcHAG71BGqKbgXBAP3FCIRNYGQuj6lqAMwc5e6rh92u6sQQxukrZBEJAebS34c4URkMlYyQFRoJ5yJaYv5EzNwY3QmqrW26tLBED0wIaCbOXjNOU9za+th5Tjj80j49cMW1VJJF+xsUp0diUJYTv10SA+feLih7qoOO++2HkfjIGrL6fb48GH31e+68YabfhbRfspjhAg552VZRCowI5JZNVVmRKRWsDARIohYtQaEBUKI6EPgnjE4gsj5sD8fD+N2A96cjKZu6qClfEZNI4qpbyswDhQCBSRTLVVKrhgY0cEVEQOv6BwAZLZGxVznpkwag2iABUoVbTL+L09QkhC8WjCLoiEoulYi7Lp+GMcQODCxm5ZKhByw75jGIKpEGCK6+dVuePXqdc6luC9LzqUwcUrx6uZmzvutH7+9iruIon6sWiTTBen9qGZ+nm/aCiR3MpdaRURMitfZbRkieJ1Oh4+p534YY+p2N9dEqGUudaml1lKr1Lh0/dJLmTgmDn1IfYjjLzXQ3+srxij/L3vv1iXJcZ3t7VNEZGZV9QkzOJAAKYqUl5Y/Ly/7//8KX9jrsyyJFkmBwAxmerrrkJkR++CLyOoZgJC+a8rsC8wsTHdVV1VmxI693/d9Kju5O3bsZCr4xavfff3VV3/4/b9+/+2fAPGw293d3UBdIA6q9cN5vrw7Xi465N0vf/EVMZ5Pz//03/+vL375zcPnnzPl7VwTW5Y8bkfij8jl/6gG2gbS4AgmDDmzlFFybonDGnICoPDW1ovV1ftW4c7Ewlx125dTLpOUCjiHmwWLwDUNKKoaoPfD4qepn72coMv7D08sKec87XfTNA2ljCXlXEoSIUpMET3yHViolJFAtDUDdYsylcHaOltdazftIzDBAB3rDQDhgFjykFM5ny6Xc11q7fHWuCFWw14cuREWdj5f6rrc3t6O47Df7zbueQAyEH4kNWLHgNI2fExJ9vvdzeHAKQXRcNjd3T20ZbGlbWEw4QQUEa5mZud5fj6fj+cTAIxjKemgrSFALnkYy6VW6tnTDkjQotOaFcBxC6btQhdfq/e60HCL7WMEIVP1hjJX+/Zx+bc35w9n1/UJ4Z0wYEAiPB7rbsBvfnHPnnyJdTH3MOtLlQX0rRndIgJUAZKqxbrWp6cnAGAhIUHAcSzjkNu6AoBbnE7Hutarlxn9ekjdcOvRXdTsW/ntZrZRvXqMZigLT2V3czgQ83I5a10/VvEBBPHVq7vPHnYUUVcrj5eXfvvVLASmtq6rNiUhKgMIYR6/GZIbvXtsqujwokJ1uDqTEBGcPkbUQkQPawpQt86fiABXAxLK0gKizVPgKNQwLhpPZlMpMk3BQ8dJAjEJc6e/eYTDWu3p+bQbhzGLYxiCJEmc5zBAJAEWtai1AnPKqXgs1hoApCwIobYuc2stgEJK9VYBaL/fTYc9MDarAAHGSLkMDLE0dUJlMgCQxMIUXfrnLrK91A5dYeKuxHFTrTUAqJ9DIgziMp+QsKfRGFoyAqAu5g0LVYswlBxuDIAB/Q6tS+u3iqERRyDTJsYPXZ7b/CGNh5wnIP4RG2zT8ASFubfwVXC+5fnd+3U+NrMwDVgsw+XObLq8K8s9DQcvh5p358DL2z8+vflDKgdO+5BhE5z9BwvgFe+7XV/aG8+ATJ27RywUAGuLpqaOASAAu0Sf3+0EsM71UnVd5/P5dNtaBGpT1aramoFrc/9YfRFLLiNzDsCXMZGZn0+Xy7KiSE4iBBi+HWZEgjCwEmBhHodBmAglSm5a1ex4OjbrAMa/wLanZ5BnXyfwzDEOeW/eRDIiu4M7NIymerlcwHwoZTeNTFzXJQmLSK2t1oqIKechl5LL4+PjsqwIeHdz87/9r/97nL7LywexC3DL7PsRAcC6eD8+3lIv6g8ipM7VAAk3JGzrab08up6Z1lbn92//ZKG3n33+8PqL6e4hpRw+u/bs99a0cYCrL3XV+YIkedhPO/pbDfRXqwdiINrIOkTIxKWIMEy3+7v/5b8tv/l1a213c7Pb7SNUW/3+u2/fHmuLxy9/+ct//Mf/Vuf1/Q9vvv3zn/75n/7vP/7x26+/+fXXv/q724d7ktwXECJ6Ocj+55MwBBgK3+6nh8N+PxWKpstZUk6pZLkP1wgLa2ANwsM1zPtShRuaCiPAabvIwbxaA0AWelljNnTUCxsRcUt+hS342n21ttYlXE/1UlgGTiOnIWfa73fjmHLilLH0kiAcCoCQrWAWKQ/TFFnoDLAs88++VkKmzBhxhstQshCaAniY1m4/5STE5Gahig7AYOZPT89rreM47m8OzbS15mYWDgYBPfTQ+pqt5sy82+1ubw/TON3d3nz9zTfffPN3h93N0/vHH777zlq9OuTAq0WDperxcjmeT8fTCQkP6w4ASk7TMCzrXIdRzWpdXrrJ3cGnppv08xPit1o4WCAGYa/6FNyYoMJ5Xr77MP/5w/xhdg1xZ8TAZuAAro/n9yWH5FSEW+GInjMFLChJujFYzc3C1VWDqpnHssw//PDmfD4iApO4tXU+v3CiNr4C9khMBoJwRWYPA+tMOXfdXpNvMcIR4YjEFJ8axSLMDeaneV3Xl2FYM13V7m9uJElr9el4WRsKyU8mHR1Nv+15OUFIeCTJax9HXlG8hBRB8ZFRFQAGL57yPpkCFJFE0tT68JeZAenSjEP3nXpF7AAL2IJpdgBVRENKu7GMCQUg0RZu2Pshk0iCGITKYZ9KrsvMgdgyIAIY4JbYRFwAwK0BVCQEnInIA9XRjFEgJ8YhQU3TPgFjbc2TMUvhncUAAIANwAGMOQiAMAjVogE0ACAqL+481QZ4GTO514gw6+EE0ZVfDrHWlYhMlZgwiJ17dg4WsjCwYOQOt+pV74a7CickRuQXggVDp8Mup6fjD/+ed7fjzWsuN/Cptx0Cw8w0rY+H8w9lOWOpyG2+1POzz6fmYeEVwD4smQlv13xTdC8fRkQJa8fHJapdTnM+UlKI/svAT0hB/TMXEWEGgBo+u77sPQQgDMBgGBeHFWIJqJujhV7td798uAfTD3hspg1gXtfz6dSat9bcFSAABX9cdb1ESIRH57o7mpu2trZWo6muJASEHuFJEkpCSRruroVZJDMLSwgmXgUAzOw/Wthv7w/TLteK47j/1Te/HnZTbXMZyn4/lMzCvXDiaVf6DdE1ZMK7rSuH0CtCU3WHeV6W+dJaE0aE4e9/86v6NP3pn/6P0/mCrBXa2k4/02f7eRmI5FKm3bSe0wxu1lqr81J1rasCyvDw+hdAuTkCjMRDFiwjAoVHQICqmumWaU9/q4H+el8edl1XCBMAJ4IhUyZKiFnSvmQPIxZiDiCRPO7uP/v8F781+eKLL3/1q19F+Hr58hfff/773//hT9+++Zd//ufHp+evf/3rL774xX6/FxYm8vBuQfpP5ECMOA7p4Xb3+v72/vZmv5vSMHBOPZsLSSASgIUlQ+JRgdm1RQRaBBBpowBCNkpK7EDuzVpDRGXuoVvIXeqJyCQEiV3I8UozB6JwaLZNMTJ6iobhrlX1uJ7h+CySpzKM4zAOOeckwsCIGJglJ8kekVJpy8CYCJ+ZxTenaOe7d78FBzhCZCEPDTeEAHBVBQ8W7vpPZHZma+YWyIBEfQKFSRCEIySlUso0jsMwSEopJWZGhH/5l99/9+c39w/3dw93X3z+1W9/+/eff/HV4XCTON1/9rAulw/v3gECsxCio6nb6Xx+ej6fLpfzcgGE0+Xc3CBcRJgFCbKQqViYA5qbmjKyqi5thSvuyR1Uw9UcuYeFcyAzMnMAVfV/f/v07fvLqYFTCm8AQRjMhBvPkFKK4+n45gebcqYN78MsiIKdLufep/jR1JKquqvq6fjhw+N7ABBhxghrqk1EmFNKKafCW5vKvIWZhZuHq5lv3vLoCXrbDAyJmUUSI7JI3zVU2/F4YuZ1raq6rO3xdGGmLMxMgaBqbfN+OYvMc+22fwgDd3TVWhmIkFoYuIM5EmwyTTfujiHeMoEBETr+qM+SCbvJpzsZH+7uh7GwtfVyVPdEycA1ggF4yCTZgFSDuTKuUBfJXDIQQUJrg2RiZkEWYtog3mDDci4CNE4yjgSegtfWgAjR3A0BppERXfWiukAoIlTzEQekjBueIlIuh909xh3ikRmAG6CKEPGWExXdcbfJrhRBuz3ArCISwo56G7NzVAlSJuTAAPJoqqqKiROnui7aKiKZKxChQ+ZhSAMgRjh6CFBErMuymd6JAMjdzKMMhTMSUK/eXc3cIsKsrcuptbW2WXZfMA/uAR4AjuAYNdpc/UL1vG+XCRZYV3WBgHmetVVGzey1LqvT+QJv8rAjuEHdU9tjA05an+KUouw8DUACV5bnj2qggJJKThmIqmlEMEQh5MAMQMyIYQ7m5tgzxA0Rk3Ap6TLP67Kcl2ooZZzuH16N45hSL+q38DdQfYGU4SYi54h+WwX1qs8hlwIkblHrsswrhGGElYJYZZxApP8gEPmVE0pEOZfbm9tusG3aaqu1fmTIz+fS1pFQUuLMkcjTNA5DLomFURiQgBIw9wg16EXRy3EgQPxA5hGODpgyIbo2yzmNQ54yj/efvZ1ul8uTxdxsWXWFbtDzT0sg/LHQHal/DEGHm4csOA4JAp/e/xCyVqcy3uwP94fbB+ZkHW13xeRGgHf8c84E0bE1CH+rgf569UAYhIHUA/qpZM4JBUAAe644AAeAd9Y3y+3d3W9/9w+/+MXXpZR5vizLZX/YfzP8Opdpf/vq/dORWLqIgagbUZGCunhlS9P6i1YwE44lPRymz273d4dptxvLtEtl4jKQZCTCDQVNgRyB4s4s7hrmpoqtSavq4cROEl3V6w6o7t5qa6q4ZeEgIyNRYiziJUEu5Xooos3xEtF/JSJECoDVI5qTgoC5rfXULhcSJkoiWVLinjJGRDiUsUhGoLoqkkA/67sj+ieUIY8wd3Uz62S1rhXtA3zwHsNBxJgIBTtgVIQZ0VSbas755nDYT9NQSskpJQ5CMzNVBJ92u1//5jd3d3df//Kbz169rq29//D+sD8wUEAnnfZ6NDwsIJrqui6XZT4vS0Cc5nNr1Q1aj94PRwIRBEPrR2tAQJxrff/4gRiZuKqOAW6xBbQgBpJfmysG0gzVgQh2A6fERIEILJCEBSkzlkRDgZxwSJlQMAgIAtwgzCIU3cM9wiAc1Mx7X99NW62tMVE4eyeOQYgwEUaEe/PoiqIIADePcCJEDGKkIBQ0s81ejEDEPY4Fey+oPymEe5f4OAScl/rm/XNJ6dXdvhucIHpuUUdDxLJqH84iYABqa2EW3od5XeqDbmat02Iw0D8amRHDHQOpIyABaPMYUK/PiAiZa12rublhIJMwQgboYeQKbORTQVLfRZ2aFBQhHeo6JGYiF0rTkKfBI3Sp69Pz1GCwkpP4OI1ZEmdjkpS8Rw4GSXaA1lm6EE4UrtZAWAZAUl2tNjmku7uh5Lu33/8Q0lI+IzUWD1iIdoiDBW3WAHMHBWksKRE6gJq7UWCEQ7eAMTMTWtPeGPPeI0OgRFDjSq9yVwsLyhx5YMHAQA/qud72ogAJR++hqcR9fEzgL7nu100xXNuqJ8fmJR8QBQIQFKMi1HAFsGdEldLIYV7mtZlBeMVWGZ16izm8+bPqZQU8hu+w7RjK7gBQwZ6pVaYBQsADwj7tUfQkm5RzGQZkWWvVAALQzsENygFE2ALmph7IiLyF8sTzvH54PjU1M5dxuru7u72/l1wk4zYNQgggb/UT6yMSUxLpa7KZU8eoYEgSYrbmrV7W5aJ1JYxUyzCNI00pCzEVFsJw80AId0BMKd/d3U+7ndY6L/PxeDzDUa0hNgA4n9Ky5Pmyzuc/18s8TLtUhqGkfnZLWVJK2LmCzAlJmJlImIRRZLscmIEEAME9tVoseR8QMCKkNO5ul8v9+WLn+el8aR/Zb73l/3MBP50GT0TDtCtjykMRKfvbV5fLMq9xuH344quvp+kGowsZ4sdK+U2uRxCEAfwfoA/+VgP9ddRAsU00EEC6H5WAAASRCRkBAexqRCKC2/00DYOrq7bf/+H5eHxMYxmG/e2r1zQcXi21mSFLGgr2OuJHdOWf+wUASuLDVO4O434qpaSUMqfMKUvKQHJVS27oVWShXKCTn8yoVaBFWgUDAzJiYKbABBkhWq1qps2u1pJe9vUAGAlhGfc9rLnbvLtt5+OVjsHgPS3WkQPIAzTMvJmHN1maVBImZkFhSpyIGImjG0MgwluAexj2tFyACFBt8+VSa2tqVa2ri4UINzuGA5OQcGbsslqACK+1qRkxHfb7u0Onyba5rhewtbW1VlV9fnqepunrX/16N037w828LI8f3jnE3d0DehyPz/O6bkKdcIBAQmFOORGzua1aj5fzZb44plWrum5MUCHAUHdE4CSpZEc8XS6AwZxrs0HC3Jt5kHcqmYNZBIUTuEfa7UbOQowlsQj0xxShxJRZhoQphYVrkCp1pblDn0+iOfQdK6zjDwL96vZwxT7ZMtvEyO4R0dSEU1NHwLAABGZmpggSEQB3d0IERDXr6qD+PSklRNrE/NijHPqVE8yMiK3p6Txr8YfbnUe3KmLn8gpLB4fR1QzojuYxDAMALHNd1hbh7qB1WVto845rfDGwIAaACUJKiAwIIBxMPUiakHCpSwuL1iKCO38G0cL7pYmIjogYO/Z9wR1YXpasIJzB20TYwGr0exIiAsEZgr2hNowQ4kilDOMBQJK4mVYFkIaIuLpZeCdPhEc0IMaBBULm9bIO60AiacjVZsATQ2UyCKvqInPmHfoQsUKsXf7t0AATIQOQualZv/a7K4yZIdCaKXg/paF03CASUcopAEzdzbxZjWUoAyN3GYiruSshuoGbOTkHA6EIUz/ER4CGuwdusc5xzTYNbW4foFWR3kE0RAUyIVCPCmEkDTO3bLq02sJaj/q52vccxZGwD5YMYiW5L2NKjGQIC7uaUfgVUP6TnUakDCOnrJeLBUAAj6UiVDVQIyKDWKoW5iGlFLS2tlZ9q7N2gKz73YTjbhrGIWIz2AE4YE9QZvwk1eY6xUb3cHMDvB6QkIWhlzfa6nLpqZLCuyxUEhOzEIWbRThixywy8zRNQwyqjU+ipk3XWL0/Y2vYWsyXy/H56fs//ymlLJylc4KS9DY2CDH3wGpJvQWdJCXOKfWWexduE6EHzZfqHjmlUuT0AQD89Dw7FKDJLNX6owlYAPw8z6Jz75mICVACYrqtJEOZ243h/nB7uLljZAjHv0hMoHipgTYhgP+XLhL+i9dAvQrpRhTuFutQRmJG7sbIDZsXgMHozFxYQkAVH+4Pp/kYxItDQ07jyKUoQFNHZgN3QPoYJw8/m1dBjCXLYSrTkLKwpMR9skP90vKrsr/H4jsAIAv0NAs2JHYALg06s4sYiLmja7rKeFn7YQWoRzaisBCzATWX6iJp9xKMxoAvPn7cWsZERLKFiyD27C5raq4KTXsisJmGKzZchZOae3jHckVY7/pgjzFDDI9W24fj8zyvrZmbI1EpOWVRNTAn5G1BIEJANWutdf8CEd5ON3eHQxZeLufz6TTPS211bc0iHOB8mRFJJAHS8/Px+Px4Op9I5DSv6zx7baY6pjLmlLpBmWgo5fZw09TmZV6Py/ly+eHDUxknd4sABnQkEgwENhcUyqkMAyC21qW+YGbOYeFqARhBHQwLhIEeCI5gu10+UBYCERQKACyJhPsl1yVbVi2aubpr59h3/3mgO1jfeD0iXN35I6NCw1TdPeKqSuqCHErSq0oCDETMORMTIiYRM1VVJjJ3ot7fCkBMSXpst3UUEwD1SS4SQJB03153qjkwhQYRMZFREBGLdEgGESCDWZiZqolIq/X5tDw/X0y1tdbqIsNoOiIKQm9aRYcdMJmwMQWgEeJ+KIlhqwyE1a0txgCJqAgPOUWANQ8EQsxEhqjakunAnAFElW2hZIQYhBWpRiyXpS5N3UhtABhENHw9nVUdkIOkT4zD3c0AsDYCqOAd+UARbk6CO9RRUks7UAgRyinnYSjTCHBEAYKsTVUtYklsAEPE7HFGkEAw16otAtwwgptV3qJbNpVZBLh3s3UQ9aEqqDVAIKYIMHBXc7Nqpq2yJiYMc2sa4MJiplobEjP1DVUQ0M3BEMwhgpia+Za40HEWSGCtxRF8DSJGJA5mzExhbuYGuAIlKN2VGODBGIgELhENHNIIZSIHNM1ClLPtboQlEAM8tHVl04tH/mN3GIIYWYS6HhyIhV59+WVO6fH944cPH6wZI1LKADAkIUQmPKsrp0UDwhKCCJVCBK2jYWLLD/MA9GgvTvEIN2trXdSau0W4B8Hm4e15C371lgcglVLKMEhOxAQI2gOdEZ02U0VASOrpRSDCPdSbqB8NwEM9WqB56DLPl/MJrX+sXbFHSByMQEiATLT9JDMxCzMLM/VH3P7sBGIRzikFBIQNGPc3Y5IUOJpm6Iyi7TX9KPdpM+fRSz+nCxfBHZuZE1OW3bDLKVmryxy7dAvIH+WBP4n8v4JwHf9WA/3VfmEABUYEMTIzY5hbT0/9xEsICEgMQoHRwgOCgP31wz2kdK74fLHq6BDqZh5VnQORNl8ndX5heA/g+gtRNpUsQ5GOm5CUJSWWXsA4mAJRIBF2b4wBAgEBEgIGMSK6ByXFHKhGfY0kcgRGicjejBGgn3CERfJQSgDU2rTZcplLHlJJwNQFlC945wBEQicmImAWIiQW7hj03jrwCFVVM+ujAm2d8eUizMJWEZCvVJmrtx/DwS5zra1FBBEN43h3e5BEj08nRJOUhdnNaq2MpKa1VlVD5mkcH25vM3FbltPx+PT0fFkW9UBmTsLCJHI+zm+++35/uIGAD48/IEEaxufL+6fnJwRkjMM4Nc0Dc0Jy95zTje/CQVttuqxL+/PbNw/396UMRCQsaooMHM5MpZQ0jSJS6+IeYV2QZQBh4W599wqM6BGBW4Yt6mZ7CwzDHhhpyBzghEDhhBGhhs02APvm8QOwcHfozQeLCHc1S9a3S4dQbWuXNeA1gbyHDJScRNLm5gcU6bBLJEK18PDepuuC6PCQlFLKzOJmgRoALIKI5paSdKvOx05iT72ODaxt7ubbMliyEHFEhKm19XL68O7d2/O5PD2d3z8+rZeltlW1fvX1bzCloWxXRjMnQIygqGBzXRf3Ok7j3eHLUggCCZi6us5aJspCg1AWtohGwEySRIigWV3XCMcsAYGCHmCgSTLkzJnrpf5wXo/NAyNBfLYbPr+9FZEPp8u7948pD6s2dW9VERIhuYd1lK5bAHckQ3iiuG0rmtcyuZR0cyhjkcM0vX719aIz8RkiN3WLo4ABWERvkjVDBzG1LqIld4RIZnUzoRM6oqqZG/bTWUAE9Jpsqc3Meq3kTcOsTytNFZoFydbG7femWqhLkiQ926n/mLt9FKNbB/DFVaRMBtEzMtcg6uZGQlKIMA93B7TwAGouwSJ5BMBCfhft3u3JqeaxjTsFYoyhCIkAp9W2RPK+6Qr3mtcAKgZvL5OaumpbXZXACejmZvrd//Sr/f7wr7//4/MyX47n3TS8enVnp7M3TQh3N+PNNHqa/v0P30ddxsKHg4yDuT156NX42ukmXRtkL1u32nq5PC/zXSmjhWEgEkG4OSC4mSGCpJTyyETTbi95oJQDycLBYQNA9zmx9zgrBgBt7QVmHC/5Ct4gfJqGnD5ra7PWQrVHHrzEpASCWWirTa2FW1N1ReQtYguJkD/p58QWl8BkEQB+O05ffv5qfyjzBeYmW5gPxieFC/5YfXU9lOOWjB1uS11ba4RTHgewdjw+Ccsw7ShxxItq6+MDOUD86Gn+VgP9lTaBjCgyhDKwYDdPhZNbEGIQ4DbGp21DQghCIFL02OUSt6P+cIx6DmMDCiB1hUBEgaDmgIRCgO7YC3/+lEYDiNgPDYBIxJKz5IEkf2QXbsW2bYKkrt3pgEwkDDJECNB5NeR+kui5xIIcjBYgOUhyX0oROaVUhlFVl3muy+yaJKXbfMfEgBS9cXNNlug9hY5UB8fYIomJMaF097eJRAR4eM8aDPO6zqEtsVQAlIQADBlgOyxEwMT86vUXj49PqjGM5eHh/uH+3sE8cJ6bqmtTNwMPJU8iKQkijsNwf3N7f3NzOZ/fvvnh8elpVcUkMhbOXRONnJL7ZV1bGVpEqNlYhlJKiyUCFm27ks51OZ5PyeFuHG+mKScBh50P93d3Tevbd4+PT8+O8HB3J8QtYmktATWrILS72edp32q1ZY6wCHffwtau75yTg4JTrzsdAQORwmOzAwFyABOoOQQSRg+/7DBUMzf17qPSPi9w6JtP34h7k8aulh+E4J7JzLjtUQj9MJpS8g2aCkTdEe9ApK1qrapqhEmkfz8L55JLKUTsqspIRtxSW2t6AAAgAElEQVSL6RARBgBrip0CEMGBicAFPaA1rbXWul7Oy/39bc5Zzdel1nVZLqe2XP70xz82bZfLZVkXbY2IVduX8etS+qP1Cs8A2L09PX5fl8dxlP3N9Lu//+WvfvnLw363zGtbmtaGCPtd3h+GoQfsIDhgArzbjaJW17osCxGM4+727qbWmpkAvLlxHoFxHArrk59qtwgDWC75yy9/sdvv6Id3j3/40+PTo4afz/O8zObiDiIJIqr3SpERWXgkGmvVej4lAMkyJMkjz5cPw/jh4dWrp/m7pa51xVYLjwslCqxmajZ7VA1munK+kCNYLYi8q0olSxqym2tEzgRqrtYzGNxtOS/Ra6AuLYyNJupVoRoXDiRA8AhXVa1MkiRRoNXmDEy0jawIg+lH0L1uvLMgZAjAcAIkjKa+VO0avUQISBYeWk/HMxCX3cCSB4ZDtC98/qqup0THnJ6prBDAAci1dYDMVoMRYmxs+KP5WwQE5wA3qOezXs6PYW2QJEKv7vNUTklsN7apwOXYduPwm7+7f/ttPH7/AxG8fn344tdfLYHz4/d6gmlHhzuicTnXbxkc0XDbuSMwmsKnOFVTmy+XeZ73++aWgQOQiAQiXLXVpu6S84TMSEDiEa1WJO7CShHpLvj+DIwYgOau2lqr2ppZ59oEADT1CCg5T8MA+3BXbw18e8+jK6kAVHWZL6pr07ZcWlvW3e4m54JARCIp95x5M+tVVwREWDOtLc51/ve3b+kdruvy/mmFlyi5HxnvPtlSfDvk4lWM1ZqvTYdhnIZbAJiX+Xy55JS3ofh1mhGfdoKustYtBuNvNdBf6VcAggPgy7TY4WN7b/tfdI0peWHeAAAhcoirbwZMhwgw7zpgfGkj+Yv67Bo/9iN/5scRNZEkkkKSkRKgAAEgA3UTh19/N+7CpGteMgGCAa4Oq4P20VofgjEghCROwJJzhK/rUlt1M3dvtV5Ox1oXQJpblZwOkpF/4qfEfprvKaaO7mbO5Fdt6lVWEVvqsLtfSVa9cInwVpfNvv8yYQOI8FevHgD+Yb4sKaXDfj+Mpbbamr/1R/MF3E2bmyMBYQxj2e92tzc3+2Gq8/Lm++8fPzyv2oAISUjk0wMKM03jMJR8Pp/HIe+mXc6DW/jhlhBTorfv3jwfjwmZCcZSEIgEWKCkdNgfWtNFGyU6r5dM3Kxd1sUXY5Hdw+20PyBTawZg18DbTTFoDubX9EDfXHCBV1HmtkYEAwbBdRvw7c257kdbzJ2HeZ8OhTl4dJkUbJjM2MbvCJCYacgfla0vWkUSgFjrgoHcjcVXgez1e/0luzIJA0pKOaVExCGSIa6MC7yeFYERe1J0QKjp5fkp5fz+6fTtn783j/v7zyxaa8vT0+P5XC9L1Vbd7Lf/+D8ntH/7f3/f1lkI7z57yGX8/vvvAKCtWhXd2R0MEwOF2brOEMu0e3V/f/fFF5/v9jtmTol3U+p3wWGXSgKhIAbhRMyAJEkEST1SRCk5kJ5bUCp39zc3YwbEsYxujtNY8fsPq89PZ7NGGOs6/+nf/3R7dwssX7x+4CTny3o+z6buFtoUg1nIDbSPy4EAMmKalyeMBjgQJaJotr55/2/n5XR49Vp5Btrea4YcQM2W2kxtQQoFJWDzzSsQ4OZMIC/GGiYAg1pbysyMqtunpRauBp3Y8ulMgtAhWmv9OnMHb9s3MFOEn88n1TXlVErOKRNdd7L/kYijB1v3e6spBAWRudV2Oa+XuexuOSViAeE5jX/0cZD1xtYv9HxDyyPmGYtuS6czbMp3N2vWtUeztceA8MAAc4rLea3LOTwASASHAgAfTFfwhQIYcCw8DpEKKEFjxiGl7HVtJZEBppLSlIO96poBEP0lJ9AJWv3pJk1ESXgTPVyRRohESdglRUmSNml5DwRvmguLSC+A8FMqGHbEsPUAnabNzK4GmG4DgdbUaRt1ScmdYdFhxuF+vdH6zWlNa2sVwJiJKeVcpmnHLJtms7sb+g9DnE7Hx/fvj09PXbrnP2OLx58PY/nkH5FxnHZ3t3fTcNOpz+s89/0lfl5P9KOH/5se6K+6EUTew24Qe7HLABmoW8MYX5Rf+HGc2lWjgAHUrLVwI3BE861RvQEiIsAieJvGYpePfjKYJeZtBk8secjDJGkgSkjcg/QRucv0PPhj3dRVNdC9TWgRa9PFtJm1MAhgiCBKPVhNOCNJh4eHa2vgXutqbtpWhwDwdVmej8ce+upm5vYxvWOTYyMhEnW3wsaN4d6pegGX97jmHr4lsttNQynhoWuD6zBsq9o2PDo/3D/M49LhXMRCaoAYYQAG4WZmZmPKWWRIeciFkc7n8/u3747Px9aaRQA6uLk2QACjAHBtblqXy8IQpjlnJFRTJtqPg2lb1oUIDruRkWfV7969f3V3V/rCJlxyur057NBBZL4sS23a1CxWrZ+/+uzm7k5yMW0Y6OYAm46gr7PWqWjedQjRbc0YtF00+JJPGBwQCI5o8KLN3KbygdEN7O4bZrarFXxDl3YKbYQB+NZE7PHJ1C2O142UgMHd1YgYAtwsmHtz0cMt3MMpAEmIiJMAirAQkvQxMEJEX3Dheuh04M3e2Psvy2mGPXz33Xe//9fflzLc3T3cPzwUkdoUUFlSKiWlPJT8/rs/7PeHulZkfPXZa07lzQ/v3rx7W0ZJ+R5JAizCtK11PS7LCXy+XM7TPJr1AGX87P7mH373dYd4D4IlpSTCKUnHZ4uULMvx9ObNuyA67Hdt1cfTOQAGkVQreVS5mIVNQ1Mdp+E2QENLkkzwfL4EUZp20zT97uHVPK///Ps/iLB7aDVvlQRSFlvVA4gxHDxU1aKuAc6IFkFBrXksbfnwWHYhAkEOaBCl2WphpgGwYcbdAJyuhjvqRUJsKm23qrWqmeeEnJkZtJl53/C2YKcXKapHCIk1m2GprTETeNBLnWumaupqYf0alKCcExKruanhdRYGmxuUELu9MLzzazctJEGgRqCBe6gTpZxKQRFra61BmJvkJ8FnlgPqwe1zX7W1D5GfqRjRlkLWbUSb0E3V1gCDoIgwhPN5XtaqZg6ujkTY8yDU3CNSTvcPN8NAZRBgrsiK5BAUGCgViYZxGseECOYAYN3p1QO9/KehjIjILCnllJOkRMzUCxQkIMhJdAuh6pZHSCnlnFNOIrJxsAHU1cwiLMDUdK3rslyW5dJaNTOLj6AKM7MwQ8giiVNn3QCBmXm0cGdJ3fPSLSzmgYjr2lJSTExESRJx3w4o/DpuAwCI0/FY19pqIyQQ9mZwRYj8VMeDL7HfL/CizUef8nR7/2oYRqDECHkYhmkHAYAM/j/q8gQAxN9qoL/Wr+qmbkiBxNLhAMSJWBAYew3ULZX0UgP1fT+cLHBVXc0aulHEVgBtqf7ujgTgvHnK8NM5bL8JGXtsD0sqY5kOqYzEsvErsZuLKfAlmmFLN7xyrbFHqC2tqVtguIdrM1PmbhnuT9L7NjTuxo60RKIEHCUFbuYfRGh1BW1dIHm9YfA6jEZA6sCcrhdw104rhi06oiMbOyPLaXtR1Bca+OSUBZ8giIoIILXWsPvKqKmaqm7xARDhkVLaTVNKKTyWeV3m+en5ealVe+q/B6h2bF/HRltTgHBXtaZuGDQvS1MzMyGu59MaWlKWUtxhWeq7xw9DTunmhpmJmFlKzgnBkyyrtWoOkFLCTDcP9+NudMfWmntAd753f72HR6iHuYOHo3edDwYgOiASbgjtQKCA8D7UjGuF2ZXmmyzALczDAvpMsge1dG98L6HM3eJj5O1Wnff0/thaQQGg5uZOxAHhFmQG2JOW/RqYiyl1o0tyxy5Z67Na7Dwq8L6Kviy5fVu11pwEuazVHh8/nE8nQmq1MWU1J8opqXtnuiyX0/HN27eENE47JCjDmHJOqSzrgnyJKBEXt0v4ilaZ7eFuLGV3e3vz+vXrsZRuMTvsx6+/ek2MzCiAsgVJEbEIJxLOTOQR/GHxME4y5uXxCBHLaZ7PANqqcAuwuVyQhGm/G7rDklTRw5AhIiM+3N7ELbam0zS4uVkABWhgpsRZjcOj2WLGiD1kuYPbzNqqDowFrFHDnhcFiOBsrqZuFgFGAYhgFhFMCAEajkw9qAZiw6E4hpdMkpAFyUl7BFNs5DCz2CL+IiA8HAw8wNzDDRGQtgB5gDDHAApBZmR0ADdyEX8JCfyk6wtwTY/sevvrDrl1oNH6ACWAJGdOmAQAWl3AGuE+p2xMZ8gVeEXbu+XQFJ7DV+gLSI94v/ZNIiws0BACA2uF07HNq2p/W83mpalxINTa1FrKPO0LCeYsJNIcV3VzQwgFXAGMiAilZwJh4MZV69g+I8SfjHHczbQbP7sXj2RTKQOllHOX/pt3hxrTFllA2/rfT2nu2uMoa6uXy/l8Pi/LXDtV5vrmeh9j9zweN3fup0pt7Xy5NG27ccIegOneWlvX1UwjoNa1tUEk4fWoZKaypZzA9X5Uaw0DhLh7J91se+VbIB39qELpqvv4kUk+AFjSyHsk6pOvlPPhcNM9O/9JK+n/J1//xWugP//w5nI5pSTjbtiPBXMaJfcj75X7DT1Q5eXW3YKVkVrEqlr72OaKZiG6prNE0NY26kORbu3pLILuJeZNDyQp5ZLLKHnATu35KOH/sZvxk792TauZqbYIJyJ2dzdVM0X0lDJcIRXBTLv97lONUT8aBVK3ZCJtvCK+Jj3gJ8f+/h++9rJeZnhXXzT1LtEGh92OqoFEqXd9P6mB4FNyLCIxAwAxtw5VULt6ohARhzJMU18gYK31eD7Ptar3PgiAg6l1oVUg9uZRb7kowGVZsoeqzXUNiFHyenyCoZScmQgxhqGchM9aJ1MOJEJhMTZwa2pxHXeVIe/30+5wiwS2NjMzt20+EVs4TgAYRINgD7ymm6Fv/Z3o3ieMQODYZkuEgC8jzU9OUv0acQ/bjmi4ueR9g6ZagP1l2ObLTG6bzofptvLCldSN1Ku1rvGNbrXuG5NfM4S6e2j7EGFTnfQGhLtDxLKsj48f1qkUtPO8nI/naZxKKe/fv7eQWldtbVnmulbV1rQt83J8evfZw0NKCQlEOMKJ0Zu15cnrQuQ5xTSmaSw3N+PNzc1utxvHcb/fH/Z7JgIAYRqSdGMaA29xggFhbtHUtIFf5vmyro/nswZOUuZ5HXKOFi2aq84YK4A3spSJKRMBkkM4IKRkPXoFkCEkp19++WosJWL1AAYMh1Y1SSGU2rzWixnntE9JSIUIANXDgwW5sChAa01NISJ5GIF1KBOiM29CeQIB7oJaZEKPRpj650hEYynTbpAiANBMEdCbRQQxA0KgMwsSdRQWbqQbJMDwzWInzGEWGEBISAS4ScqJmCgRMwAzoLykyG+KsU1psl0D8RfLUAACpsQ9Wb5HNXRfIUBijIAW/CQ8ewxhhOj46RX6grAKdzALR4cAdDqf7flYl7WX6tgs5rU1RQevrZkZETF7L0eYZWm2LNrU+i1jEWpmamEU4UhXg+sG++wOzR/dL9raspzXZc45i2ye4P5mMSJtiSFX7gvClioWvaRx02aqZs1UW6vLMl8u58t86VGi7v7pS40A6mehgNYaE4H78Xg8X84iaT/tIjZQiF+nCRDRF8O4yg0BYq11XpZScsm5N4SatrpWBGTmLYkFrqi+rdiJLaM24Ge9XS9iDLxGpDgAcxp3Owz8kTL1bzXQf8mv//P/+e+n82kc8u6we7g9fHl/D4e7nLkkzsyMSADMQl2IcwVfI5JDrGZr09bUVHviMV6Lnn7z+HUIgi+YJo/u3OoWbkIQIemBsizMQsR9CruN+j+9dD+iJK+97nC15qYEIbx9UmHWWg1VgBBJEWHakIhz7ntblwSpW8+1I6aXKKP4pFe81Wp9w6HrOtst9r0kAujjr+442hy9cZVU9wMWySfooZ/egwmZqIfR1ePxdDqda9NN/QtEDDnnLm1xs3Wt5/Nc1RzAPtGLW0RfrLpYMAAswNZ2PJ6nCWprq64pyeLRXAsOrTZnlixDyq8/f4VArXtNmXIWD7fV63oxVXWL8JLSzd2DSFY19+qmrh5GEd3A7L0nZeHasd2b1XCz2G2hrJ3ZjOC4EcCJel/mp4c077wkD/NtT+yVTGyqoFAPjReawUs5+mKKp6vyx7cdJxAR3RyRt7OtWbhb2LKsRES0LbYiqZM5u1ms28M/ZWcCwLos7969f36i57fw4fkDQnz22Wti/vOfv/vh/XGdL2aq2sKDiAADAU01CZs1M9eNi6QCXHAdR7g5DA8P969ff3F399l+Pw3DICLdhP9yHfb0TnJEJL3qk/BjNkk0a6fj+bwsx8v8dLxkIFs13+XmMXsAUS15BdDAkhICeFeFd+59ImCRVEoeMJAi9tMoPb4XqOvQ29JozMJEPY8AAsFTGpfZNTyVwEKJBuLR48SBhGhg7tWdMbYobdqCjgA7dh6baZiDsJuvQKl/pCnxcCi7/RgBbuEJUpKcspoRokMkZGEhlmDoqi0EIGJhcgd3A8JxGLEzgPrARS0wODGJcBJmoQgM6LJ32GI3wl9iE3sO0o9u2djUkLitPBgY4ZwycAYSBxBBNEcIQFLiU3DvPCLGph/ucjYEADCL2kLDBSAMHj/Mp+Paa5qIzYhrHtcCiwiZENyhuxC0WV21NROW3t4EBzVoFhj4EvnWz6JIEPrTrd/M5/l8OR5Tr4AQCZkpOn4Hro/CL30wcPAIt57U6qpq1lqtdZnny/l8Op9Py7K0/4+9dwm5bWvzu57bGHPOtdZ72Zdzvq8uUpaVaBWRKAjaEbGhggZBRE0jIQQVLZBUGhIhDcUkPashqA0vCDYSSgg2BAPeQBGiog1tCSJahlTqu52z93tZ8zLGeC42xlrvfvc531cR7Ph9NX+ncfZ62bx7rTXnHOM/nsv/ac36ifjFE9bdw5mwr7GqLYjXeX58fAyI0+lE1P1I+7nxkjGAT3mDiwrqv+rh4eM4jrc3t3kYVNs6r7XUuISm+6d+3T3WY8cYr9aLH1sa9Op//WhMhKkbmAJ+qyV+10A/S/wf/9f/eV7PQjSM6c3t7fffffn+7s005dPhcHdzPB2mLFk4etWQ8MUzk8DM7Hnb5lJqLVZbhAByt9S7thFGXOvOiAngmpQOQMDus4yEXQMxCyACIbNctyG4WuWCf7pBL6kKRPQA89CmahrRa66ZBTnAPWrZIDwNUwA0s4B+EOp+FuZuAU54dYG8PGP4OruLn15++nmv32UM6gYWiBfB5/4q6dzLpD/b2j9/8q7WbN2POKJWfX5+3raiqnh1gAWPrVSAWVW3dZvXbVu3l5L1V6fXqxyMy6AsYD6fz9u2SEoBICIA8PDwKANLOJgigUAaON9/533mvCyLbStDiCkTEoGpqVazah6Zp/FwbHrZNN1Be7eOWq8HcLMI6stjsF8yWAAO2MVan3VxmZ0LzgS9UxCvc0rgVcrhZXx7H0B0+XxdFfVhrRbmL+2x3FOWHhFmENGHovduaiKOwHC4zILzy2BUN+sn5GWemVN3HPGAHkSnS4cAXpfii7vmJWgE4eZrq4uWh49fvX//bpymrbQPHz+IbIkh5zTmJMI5ZQcv2za71la3dTmfz/P5WVVPU/7i3Zc/93NffvfnvvPm3btpPHAvbI+4Wvfa6wlEiAQg18fqWmR/VX0GoAZAcpgOx2aPT8vDvBDQLcKj2ayGwmFUELSZsgbEttVSq4ff393evX17f3M7DkNKwtSbKy+1KxDsgKpgBkINRkKGlAa2xJQiYN3mttZh0uMbzlNGENXS7XyINUAjPBTc+DKVNoAR0cQsgNTD3VC9qRf38frIBFycDi9j5KfTKDmrupVq4qBGCBQIyJAuhn/dx6GLF0npeDxOrfbkeW1l3VYgxETApBDoSgDSHewBLzmfQOSrbL+cYvpF7xGf6LfEZVP2S+Qx5alH5bocQwkCIsBe128eREDUQ8PBhMHRb/KqsRTQAHZoRT9+XLat9VoCohDh4/FwWQWZck45p2HMqt0UyQAMCQAYQAhRkgzTIDmpW5hh9LDGpe+brlHVzwq+VUvZzvMjSW/xsvCcQogFuR9oAbG7BVzTZ+ZmVlvT1sysaStl27Zlnuenp6dlWUopeul7/2TKo26qDYMIhVJCCNW2rIuHT9OYUjLv8/IuKWc1LaUgYh4GosvF6Oan4zCIyLIsCHCwY63t4eNDKyWu8wf6KT0uCS+6yqDPF+FvaZrPl/pPNUQBca3h+DEn2EsyAr7Ze79roJ8yUGQYpgDTiA/Pz0/L+tu/8z0MHzLf3tycDtOQ85Cmw3QQ6TVxxESZkRE9Yl6rNQVzAOtNQPB6Ks2l0YOEEALtopDAzJi5T2kdUjpM0zCOlwBBLyf6cfNV8ZuveqWHqVvvPmvuzcwBSEQslVKqOufhMunzsnZdNpVexUzXGliCV0Vzfr3D8VMC6xv3eB9tgy/v42W/BgePa0Tmx77zl4KAT7+LkxCzO4S9fH9uYfMyb6Ws61ZKu1jZ/pjuFTCDl9Bzf8PPT4/mzR0Si4e21pjw3f29e1gEEycgBkycAEBSdm1W4BJ37rOqzABgGIbj8QjgpmFmtdVaSu8tb309vtYmhoP3+e7kF9Pj62G0p+16dI8QwMEgCF4H9V7l5uOl4Kwn3C59rC8/vBSOXI6YgHSRKX04HV+mLBIAqF28MXttMyB6uGlPngZTn0XXnVFelmx3IH4VDryUSFxPkEQwZNRGy1J7xUNtrdSNIKaBDuPYtK3rvK1rrU1bqU0xXLUOOd/e3Lx58/b9+7e/+As/f//mzTj2WgeMq+vEy3YO3x4t/no+7bWBqo/rYoBBMktOw3i8uXt6256fnx4+PiyuazHdNguU1Q2htjKOiyTZtrKu82Ea/uAf+JW3b99OeehTm8xB67Xx2EOb9StWVmBUIOM05nzLdHd+/tjKE6fcCq5b8BJpcLXZcEYldYRoiNBU1UEkR3VzDQdTZ4JePIgIhOGqEWGxvdzdpq5LQcyBaKDqahEAlI8TAXgvv4+uskFAEDDcLqKYUh5yTpKTIGE360JCtQYA5rqWVhGHlEbOYJ++ZKFXWjwcofdmBHNPsDgEuINebz9hSImIrzn067x5M7XoKwoSvYpaB6j3qR2Xwebm4IBuOM82zy9VapCExpGHcey+m8OQpmPOSYigaWPh40Ekwek0CAsBDSMPjfPQhbQFGALDqxCr/7hpEQ5etuU8CxFCmHtrOg0tDzm5XGYr9uXRuqBzN3Mz0z6/TWuprazrvJznZZ7neV3Xbpb27fa6XhLdaiFzSaytAcAwZAB4fnwQSdN0MFVttWxbWbcw45R6jd514faI6hFjTmVdHx8el3kBiHWeP+04L918P74NDC6p78/lIL7SRd+SRvgTV/DfT0Ghn3ENNBwGlJ5h8Igo3s6l1G0Dt/TVD3vJ5ZAPh+mQ8jROIxFmjuM43ByncZgiyFRD3cAdlZASD705nYgS85A5MQn1aCQhX9Z3czMzERaRlHNKiS+nrG6igZ+rdOzGdC+5237TXrLgfrVGc2+1qjbsWfOUSmtaQFXhMiU8wuJaXU2E1Et88GU/xuvZ6dq6f21B+3RAuEQm8FJZ5x526Vnqtqx9Hli8GNi8eoJentVL0WUXeoyURKbpIN0Z8tWT1dRq09r6HvATnsEAU39ZZwNCVefzs4iEKpOwIQGPx9ub4+22bYE4EIFDXTfFh55gslZbLdpULw1ZDhCEmIc0HscuPFS1lq2WTUvV2ptC/FXgzHuZJ3offkYE0W2l8Fpl3DVQrwLq7kCvws8ACI5x7f/CuLawx+UgePVsuPaI9SNyn696abe7Ro8QA4DMHYkFCAiIExIhII5hbhHOREjcL9mLSn4RuHjpEOrl5vSi6t/c3f7Cd9/9zu/8jfn82PoxeNtqKWU5b+vyNbjW7r8QxHw4TF9+54v3b9+dTsfb29Pd3Zvb27txHHLOJMR9/8RupU2XGobPs7Fw3ZIvRRLQu9IuT4hfa8O7XiSinPMtyZRpTPj4dD6vbWmmHq7PAehe04pJek7QYKRt3dZ1RYt0me13fcoiWtNaNEmixImzmdYaA3NKIzgty7O2OSMMY3IQB6ttptgC67UxVAHADXrDg7m3rfYas2AFQrxuq2EqAsy907RroGhmScwQLLqJN5GQsBCjK7VoGJByFhYyDHPV8N7EhNwNFZGwO02ho2Cva4rezxhg7m5iQGTgieCYIQiq4nXmSm9v1KtbODBRyuQB0NztpQQfLicTj+uzEG49DGlI2DNojISIAWHXD3PtWVN1A41a+qBCBAgiFEHAWJb5dKLeG8uEALEsm5mWDS00JUgJzJpaM6vhzbVaq4SKYRDhiNfmyoBwbz27+qofCly1bcsZws1a0zKVwzRObRhSzn0wBRJfeiMj3LofrPbBqKWUdd22dV23Zdu22rOrrwQQfoqfe396vVndCidqrtu2IgQjuBkRqN0BQCmlthoAkjIhoaOraiu1SE+i9SCTm4a7NmARydnCtQd5EQBCza5HMvy0tOCnYy187ubzE+QNflbA8BM1EP5+kEE/4xpoWRezCmC9tMPUrXUPQnQAdXdrrT0/znPOh9PtTWIU1HVIaqdpaoMMYJdeVAxgDOHehkyMlBiEgnrt5qXNMl4OB6rG7N2ci4jxMojAers84uf7Ab5S5V2nRPQ227hM87jM+ujmzX16QH959Xr5rN7nut4TfXLvCQB6Gc7xzRP4JbDR/3bvru41AXBpJevjvi4e0p/6nADoW0eGl4pL74l3BEwizHSpqO6/36P1Pq/fcxzNNwIG5r5u27Ish+MRrpY2YMApI1JtysLNvGxbaxVr6d8kuLtqWOs7bq+aIpY8TJKH1tQjtNVWSu3rXetjS1+fL/GzJPx1Y78WZl6mxkZcLBgQED1ezSYJCDB8UXKvfOg9XgW0P61rktLhcOy1Wj0t1Ft7AKhPOIzfBKcAACAASURBVO3TRSSJXBKsffQo9eEmL5HKPqYKgDyC8GKghnTVYZeSoovN9P3d6btfvP3rf+3/ns9PEfb89IQordV1OftFQuPpeLy/f/PFF++//PLL+/v70+mUc04p5ZT7cDokgpfQU++//UbJ2Dc0kF+KvS7GVz1Q1AfB4kubj0c4I2QGoUS3J0Yklkhl3Wqtrc9CdwiNrqtgW7cf/uAH0fT+9u4wTUPKnOTl0SPgXh2bUxISDyVC9EGraXsUcVMGoDQlZjJcA4o5mLc+cZa517x3E0gMA+9eh4YQJgndwRTdHCkAknnviEQPCAVEQFdH1MsgCxJm7M+TR6hf3VXlklsHQevxAje1GtFbsDGQEQdOjFT6oFqEbgevbr2LwXs3qKNqfIoyRoQ5IRD3/jZwAmZkQaRAu5x/XF+uVrySF0AQGGA9LozeA0LXIXQAAK7eqrZQVDK9zBtDZOHeFd/mefn4MaYx1U17adOHD1trW1MsxXISLbqsqyu06qqxrTrPNXODMBZBJPeuPhACoMW3j1HmVkrxcDNtPQYzTuM45WFIly4wumTtI8yaalNt3RF028q2lVK2WkuPC8VPOKf1ImrsVVwZkKJaK6W41l62zIwOwSJNaz/Y9MBeXPLqXstWS9nK1p/oXt/TPaKbNlXr7hldRH6q6frUEB+XKizv5vXfDlR9+02/VF68egmvr/A3IkF7LuynlrLMbo0YRTAR5SSc05iHLjsCopW6raVWbdTKtjmFswvashIA0kgJEwISBAIKhiAI9YapYHDqcZLLpMVL1ryvO2rG2tTUrHsAg7tFcwlAEewNkC9ZtW8kAuBaJBsBeDHdI8QxCcNQEa1Vc4VAIunznl7uVbzY8uHnXDP9LxrpWhDyjR3pG0V1lxro60rh1/38pcUdwHtb3KvaF3wtidy9lFJqibhMPg/vBSwAYK/70K7OuJ9JH7xKwGseQZd5UXWWbsYhgaph6racl3WehZkQ6raW2nIgBnoYXxMwcA1ueYSw5GFE5FqLm5V13ZalrqVXA/R/lC7hZQzHcDC0lzbg7oh7FY89qA30KUmK+K0ku7/UU12/7Jc96fodoxr0FhJmzsPYf4mZ9egIEQFQXKZAOTJ1L51Lz97lq8RvfIFdA1EAo/WzfSD5tZoNCbtxQJ87djqdTsfD6XRorZnpPD8J87t3706nU8ppyMObN2/ev3//7t27u7vbnAd6JbOvfTqXPuzrbUEvMvJ1KfTre8wtkByRwJx65UOf5YfxEpvsnwEhPICGzERpHIatzOdlnddW1YwlSR4GRKylMHgrdZ2XIaWL6VUv470cnTmcTft3qYgsNIDLVtda12EgxiPGgQWItde8u3stjoCSEDMyBhKaxbaVWtU1oJuCBYS7GqgBBAiAGTlcNtHuPIWIERYQFpcR70omYoRIEBhEyBgY5u59ujz1SVsQaGbNaoqUrulRYUSEYu0yAofoJZcNAGqxNSd8GSZ/KfLrhW14aalCq84MdLm7AKnLuLj0h/bgd7fUo+iz8NSgXdoaEQkYr/Vc3VBA1UDJmQUlEbYgwDzykIkxckLTuiyqCsLoHtvWalPt6WFHbbZtm3s3AsLWfF2aJ0NQUgBkv1ZXhyMqxjezPf1Jt1r7oUDLtm3DMgxjzrnXaL4UpUW4u16G3dVaa+1/0Isd4rcMiK51fQDg1s1lsXtxXQxQIdQV3RHAPKoZM8f1vNqXVHdT1QCopZp7q9VcEanHmZklqV0czK4L8N98w/v9Vs+8a6C/+cfzUI3MNFAS4SxpGMYxD0SMiOa+yfYUGNGAsK6rhnrCzNBKUZZKicQx6Pq4MVoF4B4GiAhH0MvCAAFgrX3qADJzJ1OttZayZqFe14wAyETB2A3FiC6J3Jditvgk4MN7VQH65aQJKQkTVaJSVnfvLirXcA4CE17bB3oeJa7JLrwkuS7qiPBFe/X+Srw2afa/0QUJAl7CPtjbqcN7KOVVbXV8Ox0f1/iImZVSHh4fHh4etbsdXpqt+l5IzCJEl3RQxMuq5P7Z2aT3o0KPsdftMI3TeBAWtx50b1a2uszrPBMhJTKPZoGqrg4YY86BaGYYAQFmTixpHFmkx721lu183uallmKq19lDLwqSWcaUD8zoKC/Zyk8i46KHXjwTr7Hmy5d0Wb0IP20/VxF03eQvpvbkBCxDj4W81HF59IwDXS8lAGMeMvRmFLxox8uYN0cIpEtJ46dFkQAoDEDBwVAuFtaXOn1B4n63TNPhl3/5l4/H4/Pz87quInJzc/PmzZu3b9/mnLtI6u1dLwrmRdm8rnT+CdOsf8wPw8HdCQgoLCDArzcnwYv7AHQj9ggMggAnYUqDjFPexrQdxlprU8/jdLq5QcRlnsFsTDxN0yfDlU/t4aHq26bEwCnKtgmPMCTi1lppbRvyME1j2KC21aaI4YBAoe3aWYMQEHngbdNSZmsWEQkpmEHQTEtFd7xEWdpLUzNFoJkBBPtlRnL0EulozE2IUxImIUC3gMsFdbpoG4wAU6taAZB6VvOl7zn8YgfGLEhyLfczi9qcL0lAR7wsEdcLdPWIcvQGiN1Vobfiw2XkQv8hYCIACCSUREJkFH3V6O/DLwO5egP2xfscEVPm8ZQUGwIcJzlOkkhyIiIwCxQU7plDYBE1cIHMxNxLrXEcCDEJh6s5AQKpeSA4vSyUiBo/YfuP8NDWwr03eW3bIn3w6aVprse9zT36SqKX9gg30z5r7/feYtxDTcHcmQmi+1YiIbEAaHf0cDOsl04aREySUhrKtm5lw0pwDXP6S70zIJKr9ubUzxbVV47xl2X7k0t99NTzN5fib4aG4nK0wFfDIz/vQvm9a1V3DfRTxW0eK1BOLMwAwO5s5rWyCBMLkgwDAYIva7N13bytMfCU2JNY083PISIklwXYpIG3V3bOl+l116hKreXVLdNvWvdWt3UWiCQkaWCWnkG6ejPit4vbXr0IRBRGDWiuagbdAZUFmG3b8PWuQ8hIFwt8BPq8H/4SHqKXqEP/BNfQzfUj9EJd9EAEJ7iMM39J+Hx+HOmWFa92u5cmW3Akdy11e3x8/Pqrr56fntyNGe0iARARUsrDMHS7xYjP9siXvar/cz0l3zfWLPzuzf04jKBat2razKyWEhBlnhGDxkx5JBZ3K9qGPIgkd61a2RHMwyGN03A4AOK2bds6122r61J738eniRN9i8GUhpvbLwD8RQO9DiT/mJ3901oUn53eLiYkn8J21xPepwmQqn57dz/kYSvlIgSv1yU+X7Hwk8nC1fjy04Cffm0RAANf1a+HAxg69MgP0MVA7kVsEdHt7e2v/dqv/cqv/MrDw8OLBrq5uXkRPd+WNYj/XxfJPiL2MknYEfBisPRS4/Gqqq272gE5ElASPuRsp24l5ON0OJ6OADEvBzBPyH3D69mTXgzcL0ptum5NBKcJrHldt7b5dEgsSIi1es7uXlS1T2EPM0kBQRGg2h3EABFVrW6tSwskSInAw0C1sbtIP1o4IspVA2N4KBjBpa+HkYFRLcD7fx7gDo7uRMJMgditFLrIrNqaqnBy6aekHpIEZu7T6xhQmDMyChHxNZjbA1fUA5KX5tOLY4y/jABCDhIivLy3vuxBnyRKmLrVNBMxMQETXLy++jgtczf/bEHzCHBAOp5ySsYIY+KciAEFQYQwswOah5n1CUKqYGqJe6TPzeL2lFQBERgvlsbRvyrArrQYKF48x/iinV+eMb+uWn3Il5kiYS+062fBXr3YbYFe3CUuSxAC8o+x0LnMEfOrT7W7QvSbtmkz926834vCQa99xB4RISLjNJ0Oh69+VGupL+NNP09QIfTTJ13KEOKb8a2e4gqPV6rlW5Zzr56uzzpeXtLULx5Hr0rbf2y46WdZBeH/qwjbzs7Ozs7Ozs7PFrtN5M7Ozs7Ozs6ugXZ2dnZ2dnZ2dg20s7Ozs7Ozs7NroJ2dnZ2dnZ2dXQPt7Ozs7Ozs7OwaaGdnZ2dnZ2dn10A7Ozs7Ozs7O7sG2tnZ2dnZ2dnZNdDOzs7Ozs7Ozq6BdnZ2dnZ2dnZ2DbSzs7Ozs7Ozs2ugnZ2dnZ2dnZ1dA+3s7Ozs7Ozs7BpoZ2dnZ2dnZ2fXQDs7Ozs7Ozs7uwba2dnZ2dnZ2dk10M7Ozs7Ozs7OroF2dnZ2dnZ2dnYNtLOzs7Ozs7NroJ2dnZ2dnZ2dXQPt7Ozs7Ozs7OwaaGdnZ2dnZ2dn10A7Ozs7Ozs7O7sG2tnZ2dnZ2dnZNdDOzs7Ozs7Ozq6BdnZ2dnZ2dnZ2DbSzs7Ozs7Oz8/8f5Gf74/2Hf+U/vX97nB5P7AJiQNUOcQgcn3G1trXiDjGMjdXOZYpQGpxDsDofblETbhufDFNEVICptMZHu2ne2BpHwgOMw3muk+TVisB/8T/8V3/5P/i3fuOP/5Nfe7slGunQ0tjEjy3ON29ufLElSgw8wDTMJvmkObMEuoGCM/rR+fwlMYlouFIo8fKjgC/J9cE+hLXmUyM6ucow+UIgOP7P/9P/+lf/x//lT/3JP324x6damlE+DjxiWea49fqYUQ832U7vhtMX3/0FefNmLM7gU94SVYW0yoAYOv3u+X/7+PC0bVyJLaiWpf7w67ucp9PJxwGz3E+5HEasz7zm//w/+y//6n//X/+JP/rP+ICAX505k46pDBh8HB6Vohh8tJSC3zDElAeZsuQ379/cTe+n4Q4Po7Wcb9ry2AC3hNSa/KA9le17+HHaYPOqo/AhI371cF5URz6X+b/57/7baP7n/8yfbYMPFLU0V3aQknAbxT8Obw9hWM1X0YYVZq8VCukopsrahA8mDSY5lqpmVtyaKU1HGNZbGJA8kVeArfkBbjHWtU7yW7/1l//69/yP/fpfeCNP39PnNaZjiQkJp9EZDxWa6xZgBhyNyVVvAchgQWoGEAFHojhIWFUhEuEasYQdJqCnO8qbcmslWqstiT9u41ES/ZW/9O+8O8af+tO/UR+ejm+Gs5oK1DmtT7HZEzw8v/vy7R0fDwOnA+pYFnmi8r6tOB45x8Q24hTnKLhCZBnMSdDG8POsz8cBqiatqXlywcx2gro4PP/mb/6bE6Q//k/90x/O849K3E9ssyFzDKwAB5LTd4a76c138psY08Y2rriulg6ut8AI2TLhCeB4czrOy1mg4fq8bR+e4OHDj7b0YSkIj3kNgzzDh/rDEYaU5N//i//x+1/84h//J/4Ix81hnsr7KjfDMQ1JoS6+LYxpSSgikAdmDNfiWXUYz4+3uH54/vC9D8t5eIdTG9NpeJMOLeKpbG1pCnynOuu6qQJouC5rSxPc1+nf+63/5B/8h/7Rf+mf/ee+uLtr480Mvz2ft+1pCWXmjK3NP1r8HlYViHFKkNNyXs7b3M7nZakhzIchIw2rjdNteNVqtZmJx00GhS90eD7yNgy5Dsct+LR++N1t/Df+1X/97/zVP/SP/GP/wPFE6yaiXz1/mJ62tVQlbsNUlY/PjD/PFWtaCCGlY7kf7YeHdHgkW6qHqw/VTnh4vpFp5ZUDhjaGtk1qOh2d7idxmmoMKAVyu+d/7c/8hV/9pZ//w3/XH/QsBZPUlqaq5wZ26/kmxG51ZuB2tjgRH6aReYQ6aODt/cZbaWdXtzqsM47wg4/ruymsyjqD8Ya+bHDajjjiMTOMaU4E+p13d3/u3/2P/ti/8i//vX/fP8wzHFBvmOsxnduSoA3EEalabIDDRK4Ym0IETkCsD2e6cX9rNiCWYVgOI0HdFl+2zNLkSDjeHbbJRBZ5ihZWRBVIimH7jT/6R/7kv/gn/u4//Afq4+PDh/qxHWB4/3f8Pd/9W7/z3RsQWDZbm1t70h+09nRWa55TTAzJB7756nGGeW44n23e5hsfb3/pjbbC08aAsQ6OKc4//EFN+mw5r0yzzR7DzZ/9c3/+X/j1X//Vv/2XzNatbtpwjJt8WIxipSjs6DEtPA1fyG0ZSJCzJUJGrQ4/OoetzabC2ZKlmflUQKRVkBNBLg/f/4Gu0+1tNhzGPAuXbZXv/7Wn3/zNf/vP/6W/+Mt/y99W5uabjxbzSU9xVxJO68Lg6zGHh63DAAvHNqbkcHpeMh7bUZcY76tLIk28Pc/Fj2gP3oZpQD7UaN5+eHg4rWJxHOUoiRtb5fjn//4/tGugn86PF6emd+NIsHhspuIGiNPp+fAwz1QSM62D+pMWqLLkGH2Bta6qx0HPY9nqBrEMOEIa6pS9yYqNZgMsACEuq8Qj5eQ8U8ECPKMyfHyT0uoLigUCbLU2rtMwqm5oWrOUgSDIy6OeIW6wgKKiUMabwVKiRdOb4WCMpRVoG9+Ena0UbqAtgxMMqeV8q1SitjYv9WFxsjKdZVs1ABTbkq2l1MJ8C9+ktoYnh+mQMN2VcjjF+RwGFHJQFDYa7Ydfb/MPz00rUx7m+vXH54fHr7WUchwOto52OtDNuqGcjcA4bcgbYKSkEWT45bFsrWkxBB4BbqGedaJbH3IFVI9Z4qj89v14uLl593Y83DiUxprTDcSHtWTglFLLPyrbk87LbK1Z8Q14HmGQ9pztuX6d6AnTubVxNoWH8Pvj5gliA9hqEdssEz3YgKWCb4ggwIBhkDVNhZ4YtiFQK8DwDOsBAsCIjTIotqkeCjBFU6xMniOv/DxK8bZVWFpQqNRFE9d3J1uNYgaSzTHDYzq5baBWoELgyU65WU3n1aaRgcSUsDJM5zFYMqB6cvA8Fm5yvn1TYaMsB2SZW3wAzHnhpSYBslCI5iC8YpE1zmVbPp7Xx2VuOhX5eIi4g9XH0YZD3AzLCbKPwALZB2lgGD4BbAOAADBBBFSUlPObzSowVbK1FXSCQ3o2VrJbhKFoOW9bLbou65vbu3SXMWcjiLUekrxN96RU6TktGUHOYNraVmP8CpS4YRDicVrX89ecwmzYwFbEth7rU30EyKjJsYbNqdRRhuf4et7WqlxN1uZZn3FOjqc2TIck42FiGqDUgYTsIEPCAZk9UYEilfJYnzzjId/RMNJ3x+/gzc3P32HCtnwZzYVamx+//6E8uMFqHHkcDyd+mNMtIwCILHGYHw8nagWG91F+V3HwiQFctOqhtAoZnhmy6BAasVBLyZmSqAPMAQJFaa4PVDyFbigeedxaOHx04HLjGHrY9E3Gj3D/bj0ndZVWKHJl/FiWhPN5hqURNcjg9QCJD/NZk4cUaBzn/Mx1c1jjOREnjaKGClxi9SWeBcQMzu3JyNrNMDQjrlQTLo5iOtIWGcM036bjcaJK2rCyrG0ULpiIx6A0IdxDNhhWGzFYtoYlME0lLVujtm0W5hwKCm26Z+OyWpsBkQCHmLilAZaglMZjSndoBN/DpYEPjZNLJS2iBx7rgdM2hua1GVj1iKgHVE3clAkM89Kc6D5Uoc6HtNLYIkHVmiYrHzmBWfazDKqzL1aYkTwvRIsgYegNAQGkBFbgw0f40VMBXt/d8jQfpL2nm4Mz1aj1ERofVccBgaDWABrucypwfwc+yFZy3Xyb8j2lE7SSKuZT0DhiG3iJL+/lvAoBDgx3PNpjWwIAvc1ltvo8qR0gLdPH2thRFIRcSbVCOn5RK1RXzYjkA2xWz+cksAzCpgcIY2+HosGlKbHIxrBE4kmHaFZpQKsnr0dtK6ICQKL1kHCUsaBt6AUo45lnAhUbEnpIMak/iDwFjM2N4DwlMWgfIx/bmdnrgkszz9s6p9ExFVOrT2HGLMuIwBmAD40yYJFV0x4H+qnFmDeFnDRpwwYcB0iG1RsDGLliYAMcz+1jnckzRI7Nip0xFX+Sao7JWzIxjRVDoBWgDViAODUaFUglgRdCYsZATJy+ePedeH4wQJrZqyKBjuDYsmhiMd/K1lIVasOAJgkBNagZD0s0MQpOo6oVwzBm4gjjkUfbthR1UKseCW+hrK2cV9109QLuuK7b5G1r5FNCkkQyDLqh2QK+stxIGjOlddHz/Ph0/jCS3Ny+PU4ncivnMj8+r+fZySSDRwV4TEkN+FFte17uaqP1eRtPCSn7IR2j2uZhSyvARA2hRgAFQrSyeRzyiUyJnRMislOs8/DOj4fbmzQKexBlxIGsuSPLjRCGbgPbiY4zrVVVEt0OdEpocFisjY+2xVYLOiVNt1TncFNyd4HgBtZgyZiJN6RAJbd2tg2kBBycV3eIGIgM2KyuOCQ5DWzoizUF37ZDGimGSmQCaEZUQyMwM1fmCI9W9Fx59eeUMCXmSG6srsMmCkGmQs3QtuqDYQyUmIEdMSTInELOFfOYaBA3d1AnKffIDidJhBGWWtxvxCfGZUBkIEM0FkpansjnupyfHr76OD+cS2yrevrez0WDm5tD+Mh+zIe31ddhTA7o7kDA0GqL4LwtQSw5WWBxICIAqWaIKJkDORwbaysgCpGJSRB5nVwYb+9Ph5SluFVodzSebu83jeYa4QEbuymV1pjBhSMANVghI9wLKWmQNyLkYXpz8+hPOY9ZBvJous2ns6zJjiUlyBVos0A9xygCN0oIQQnIwBusAaZ4MGYXV0QE1oKlxcHzMIzH6Y22YUxxczjdTvlGBHRSzCjJtht8jw9byTOYt+bQcEg80XCG5KXiw7ONUm7yWOtB8ST4DGEMHgFR6xPCkTyLIYFExgw37DzhFlvVqqEqE4vXJ62tAdQBU+YU5Pr8Iy0CkXg0GyFohKrz3MwiFi0fC99IHnMslaTZ6ImDxix5snUdSYVyAwQkYCZGz1uIhGGgGVoE50YBHIZQCckzwWDMi8NJqmMUxWoNSW/pzfdvsJJqVpAkiu5hEyXjNCBDgJFGEwWr0zgJDeENsAUf8HADVqVIZtyiFQTKUePE5JY9aGKiKSWzSrYUBIqEzpWY25CnM0JQpBE08ypD1EkHGhpVVTczDwMLi6aOYBEcFGAVIjEzglNYmFdyR8ripZqYE0BFbqUOHr5VPzjhgTyxCaIk9oYA9lz8scpScimb8yY/+P7/DmM7+XeRs1hzBRUfnKFZVIWiG2IByBSA7CkjHBEk6CYlzlMqYZ4AJOegIR8l3RNVA5cE2Gx7/KoBYFuhqANRQ6khUJSYCShQvTlUppsEIQBq4K0WrM3DgLm0gkAW3BzcIEKaKlC4tsWdAhMODbehJU/QwMmD3MIJAPA5W+FAzwMMSAQCdYPGNCUZhcCcsSUJ8RQFwipAi+bP0RAajmMghTuGS5LCxhzYnDQcQAECypjGPJiSKhn6ZE+7BvpphWFgkpQGRW1QEYhFkB0VGZwyJ0oMXDbc4CsjBDfjiMiuXgqGMyHFyCHsFQXTwC2cA8hRArBWTSwQSCgB6IEMdKtHHYTAAn3b1OrmrmVbmccxAauoCfqYySkD54zhCFYZLOLoNI5oBuxwEPYkpTYcI9UUhmZBkYSJzL2hmgcaEgSQRSYC5AiGKuFhyTcuyo6cRdhRl/IUs/P3Pn6l9fzl/WkasomUUss6b09PKJ6zZEnITHgP+oEyU23hvupGK+IWPALHyiWvzy0CXAOUVAPQnAgjICo7oVAYaKsYQ6IDMjYLpJimJFmgkSBTjB6VJI8o2LwYpTTE7Tgib1tNeXj3nfsvbnNb4WbbPgxPX31IjCdzaOE4VvBQIOLEERHgFc22UQQygGRT5OouE7fkBA4ZQYKdBHOknBONY6iruoKXxU+eRMQDPDwIVFAsIwWyADKVmh7UhnCq1ScOYFQgRwv3Gl6NHQQ5CN09J+BDokAKNMQAZBAm1yCghJgTuQzklIEM2NTCDSJ04ESOJYkjG0FYqNEG67o+P3x8+vDV04fnujUUi6J8N+vMDdVJIZO1rZla8gElTCICQMMxsRuwkBK6BzIxAhE2ZsEgBCBggFBb0wFYkCnlNzeZ4xbo7ng8HSdhHs0sp1GGGMFnVALSiq015UWrQfMhZ0ZpxmqB6ZBZn0nDITyRSJL89g4lRw52cfQ2jRNssS4Szgmb+Vw2UR+mO4waekuV3X3RVnQD5qOgB5tbgKHh+vhcPR2OwyEJTUcDmU5wSneZg8WDEoEABSRPd7dvHs9nr8/reV0bJpNo1ZMFAwaYx1b4MKctnW0rrSJQJgaHj8+2QuFMcUhOaG4rlBGzTAQKW9NaaRA48FjojGiAioAcCoKbxjJ/7T4JTkg6m67rUhYPVzJkdVQFGiToQFJPAMkJEa2Z1QBzYyRBBkPCIFTAzEAjmmFsDiGYnBiSBjYOJyRIYmqrkZfNYpMGI00Wo5sFxAjjCDeAC3HJhEgMwYAOSBDA4MA5jYehkhYLkjwd0iQTnRLh+WF9+PBU6soSNB7DyiAkEc2BzQRLcsSMyuSeCYZI5jQGIkqgGFmQS4SBVrEa4cDgyO42DCGIzYkiBAKY0MMEkDOGQihSQhkEDDNBA2BFJnes3lS32VJemEgCyMemDBFhzRu6pcAIX8qs26rnxw/zz//CL7z/uXd8OLFa9VCAUqEU8uCghoBmCaAJodwwHYEEIJgxERojWoCpEYbhQJmyciJHiWlOiNC8oTGnEUeEINBQYMLELBLOQZgGLIw8AhRFjWB3BLbWIjlAoEZEAJMgCbJ6Q1dGREiYeAhMZmARgUGeEgwAoJbVyNUJPLNhKwE8CI8pJKmZbaCWiJKDgTVAh0T4jD4ACYi5tzBjDJrM3QmUFMEHEqRBgRwHRfYG4O5sbrhroJ9WWkQAIli0rZ1Xdc5346mJgREEMeeUKKhOMMWhYEBrxJaCW8OihTWQBIwwJU5J8iHholVagAM4qG1tTM4wMDMgIEIAgMnIw8BQsxZeKUIUdZlxykKUZHRMiAmxxBAhGQHIK7s7pps8jmTegAIIsRB6QhQLZRTgbAGYOGAxUJKBiTCROGE5DhMEJo2ABk1VM6BDTUwpZ8ZW1g9ft6Fq+hs/+N6Q4uaUa1vXpzivrbbF2poPkqdplKMgp8Ph4w/Oo3DKXFUtrJiRKnIIFNKxbRaAGkLG6g45AAI0COGQ0bmihhVX9DRxSqOnuVGNQEJCAUBDaBiSkoiD56epVAAAIABJREFUUQQlTodJ4B1S/fg4Srq9vX//c3dR4hdNf/vNR2cZ802bP1B7VtaiqJGEXSiyIUOyaNjQcngKwDQEakJwDSAmIHCkQOIkaeDwIDMgZKbEpgoZ0YGCmCBSiwbEaEvoAM4YgaCIkYW8BmBEdmLiYEsNi6NgcCaAzARp5CrBBRARkAKSoGAiDEQk9yxEebItkDyFRqi5RgSCC3oyjggA8FL1aebYHr7++KOPv3t+fIhqiUWYmeSUXaLYijYIgEcr4GbmmkcKCoIGLiEJFCQyBTpAEGI4AIYkJkcPRwoWUU9pYEmImDHdHY4yjsN292bMImHIDEjIidyKrlpNPRo1PRf4el05zsObI2Lyqu15mx8bviu1ZhgOnEeWjAg6HG7fRDW32S0oxhGPOHpbqKKAa2hxSDZm12rqVr3pAJurRaAFuoIjQGAQFG3r4pD9EAPRYcowyHjkyQcQNEQgDkQDC1Km8d3duwTJ4tHnZ46qQsZ3gZnDxCq3NtgS7q6PVp3pECmp8fOGrS1GJGsMk44DaagyQpQWddG21TCXoR2EhRJ6hLtv5UwWaui6tTWqRFhupqqblequaeRxBIFKTiSMlJA9uIF6bFuAFo1AYwQiJqcIgCamSEKAjBwMlYkJwslCghTJSXOiBBGAVluoA02CHKMdF6CYJI00VA0SFOCFOAwBwwFI6DAdptv7JEhzc2HIaTiNIH4aD4cpjTxjpeWZgRin02oxIB2JioWVhRuxIyZfGQ2ESOiELO8RWbkoKQKBM2xmsmSzQECgCG4MkgGaQiiGMxIImRkCUld+QEAJE3ljkRLggUIkQEgtmCUCwRtqoBFEjUkAAIk9hWfH5CzreVvnx6ff+cGPnj5+9UvnXzx++cXbNNbINaQYtDAUciJDZ0RszANQJvYDRvWIgOwUDg4R5uHq0ZCGzJwIlbAOwggI1DIBcyIxMG+eVFnGxEJMLhKc2NTcERhQyEXcBL1hZnQCYvEI1UAQy83WcMRAIDM0JCoMsTIFEDqkjJgBsEErVb05YTha+Co4jANQqK1No2LDzJhQGqGHixMyrxkkEkY0gOoU4dAokN3D0SkCUSQnhWQ1vDEioEQgKuZdA/208hxfD8thbrY+PD1+dd6cdDO5vzFuDC5KFjBrlPJcKxsU9GB38HK2MK2jc+CkhsloPI54yvbcogVqDQmjBMVNt0MOpkyEiS0QS2Yx4mlABPbIWtjo/2HnTXZuSbLlPFuNu0fE3vv/T5tVlcULXVxChOaa6f0BQiMCmmhAQSRRdavJzHP+ZjcR7r4aDg5fooBajxAIjzA3+2wVH8Kj8tpQGEziUhphHOEJR06EQIRKM9vD9jDKqBNMnJhsnEEAO2G4Mx3TibUoZxIYnFnNJwLEThzulL1uo/UqLmoR8/pARHdPPnZZ1xB9jN77/f4wE2sCqlqq1tZEG3MGCkZy0+JCw4I7BcbgQkY6QqcTPZjEQusgKRnkCY1alDucg1iUlWSJ9rRIRID6oIun0jAEyBinkpTuASSnj2hsp8wzW5HRCEvZdLOG5VPM6/nRar3drfieY5k6EGmFwWiOrWKHHiP8MKIQIzgFJjCGF2VmIQTS+kwuQZ7TLCISxE1kJofPpOQmarX2Ad3NjKVSwpeYnwwDqxQgKEAQFqmQXgpiUY5gEFNjjag1RkoGhJUKQ0SJDuYSNCmTqVaGFTca5LKKdsORXXMS17XkwQOa4zqvr2/69PLr326v928H5mlrqxZEKGMJSPo0O7r3I5YTuLh2ppECIoJlJMjTMy2cCnHC3dgA9UJCoh6R7qHqy3rCYDgQEOLtstUm7enUjOecFqCsmKGcYzxur4cwl5qP4/76urPfnmQ2b/fd/vLL2+OX16c/fFiKfvj49fn8eS1bCneaUMOA2X34CFP2LAzmBgicEZXVQ459b8RvkVbzxErciqTt1hdMUYkUm65glAgbUZu2phBmpxws20wmATFTtuIlrI+nj896knre7m8+HtaWPJ20Ve/ebwMYeKuHTArauJZSwHxkabV1x/ve875vW/388bItq0gc92m7x5jex31GG7ZujUkydNp+2I1sJMqyaE6y69ARhTiJH+GBLI24UqYJd9I4ioQFIikiKLIwjFAcjAKtUoJigke4ziO4ZCWFSmEcIxLIygALVJmopk/SAlPO9FMWJSEBAWLOwziLLOpwLVWNIj1IRbany+8/fwUbry6hWNZs4mZ1k0ry4cMqXG73C7gS8jpNdaiWIBrO8b6pX7PGra47VVI6PT8/1ycVHWYW3ogZPsdgU9ZkFh9AJosgw7LnHA6JUmrGFBIPSQQ4qUgS8pFTNaeVxBRkUM3qSeXUyMEZGcikqtBIgFkUtFHUzd8of/1tvN53mo/fQCXz0/vb+rSt7dNBmzEGO1ot5wuJNjYhgAEHT0lZUhxMEexEwmCTnLMxsSRXyQQ9kB0AimZrSUoZEebmFwSYg5CGhNJS7T45Y3KAszIXFNZj0Zbi5MLwoPs4MnK4eQE5YwZMEjndjuCEgqWkb2ECAKO/P+4PJm0NCF6iaLw76r0/bo83i7HV5dK2RT+oRGhE6AzaeNmJEB2yFClx9EhvdZmOhSSdiZLgNWnHIckkMoWciMv8pwb6Rx32a9/3wf73b2/fv79WN357X/7t0/PHtQmYiznP2/X697e5Ncl12VppGNeOOM7L08dl0dOFSxWWhMwZj91Hfz3GDNZW1gKlknrqeUskMyzM9+v769KeclyWbY3CO8m0evrMc4gS3BGBosHjU1vr3mMMZ5qqgjju71JjwkRFCd7JKFP2aaWkKc0Ei8qtPA4h3MERk0w9zu/7fi5icE4ESiBy3CS3LmXuGT48nWgwEfbndj4z2dHv98c48vmp1KUy6yOOkfaUH568kpb0dybEDzalbFuWfMDK1XwOs6SYfEy7XJaACQrTKXLH0TfQBAaryHapH79evjzPe1vL1kKbE+DTBivX4nB7BNljxvfr67dfRvYeh9n9uYrztCUFHx5yfdLHz2t/bvFL+oG9CDlciTk5jDwSLIbeHSW4kcBtujkAUWEUCkm2RCRy7ntuDE4wipKkcCKNB1O6yiRyhOB97DVlI68siYrMLaWLN3IyDi+uTZun0LIkBlEXIspifsyKjUNMiKtU2lrkaBnZTURDBfAsQGgEVJHKxKIEgWxoA8IQ7Zjfxmu+fD924Ii6PtflzAq/HY/s9f1oHysaIg7a75+p1a0ixBDmEyqgRNggsDgRIjkNYeyFCZYeRYgjzCygC9H9BFcICueJ0T4sn4suI485hZRaET/GLDlkeR3fwsdKp0Ai97tf6S33I2/X/rf/8fL3b/9e3t9/ulz+cLT75+W0zKZeVB3JhMwUC9iRJGQs9o4cM+2InWeO6wL67VgWSWZZtRWyjTAjjlvPalw5wQnRVtelcZFWSmXO/eFYRM1mFqFsHCpKSrzqKmXbzuXTiY/TfrVA+Xyyrcqk5WZ0e30r9YlwVnBbmUHTZz2Vz7/7st7mo3+bwZteLutTrQ1tXtNHdgCSiPGYcR/308BOPFVImAqcvbKcBA7LqFIvEcdhYknoV/M3bwu6HDIb/CYhmZ46tLW0qo1UqqChKTUN0/e3PvyAEBMDGQmpylM177BMgiVJD10VMIJWZqfoGbBZ8JQQwFI8KVnQDWE5awqDkliIPJN7beft1JpupEtmhFk0uHk56Zfy6dPzYbxH+ofGmj7Sh/U49DjXD7//TM/rzer1zZjm1/9w/n2piwr6xvkE7b3vKVkGDA4xbZxZOHWLfheZdVEqzNzhCLz3voqAjQUQLpmb+r1TZrgTBwl7suj0JssRxXyH3Fn1kZ4ATIs8b+csTLXX394ft50lD3/c3n5l2V+e6uDzV5zWKWWWKqdT5k+fv2yJDUJgNnMzx1IQi5InRYAtksO1itTiRJQPyhARhQIIeCy6qJZHOHici++T+qQCUVYswkWbxC4BSyZladJyk4lBMFjkPtEHiZrszZuTmCBIECmc2meQH3kTTJVlOReiDHt3P0pbt5prxpziuz0e42/ff/n1/Rejcblc/vXj5+f2tDxvg/xICBXKupIxtDaF0LHzfgPg5xNYFUlI/LCFKi2j3vYH7tcwtq3pPzXQP+rEXkfuOX32Rx9v+2PmMuiFgsdPny5P68qp2R+/5XV/fSNaIj4uwhL4+uny4dPXpTSmlbVRaRZi++3Y3x5v/TiuRBT1giIXy3H++vQhWYnPJRH7fI3ub6Pt5YQdefNTaWUthSMhoCgtFs6E9z4Wm0I5Ch+FDVjKj6NTahJ7GcFPNR4Y1KI6/zALnEsu68mOe05vmmsBCZYz3x+AslRhlzgw53ZEXXIEmVMmmLBxLM9LBSiBCRpYBU1AOB6DnHw9WsljgFBwOLdUIIEZYX0rJd5SiCZ4Boi5bdVXuLAiFk6yHoP5zqhV1+fTx69/+N2X339Rbd/kznOvhMF4BN+uOfeX53boyUU3q37X+Zh9+jeeuWLWsidu434V2sXocNwKuoJCuW8Ox4JQQiIBl3gLzw5hgZKBIBJQMVtkjZyejoCy+Lpgt24dCebahDdQiu/Zs4DNEOkTbkNqOunpIe2AomzxFM47vxdUDiJkYt4wGDZoESgB7CBPwmyinFKKkmbK3FOWVCdYnUQAwPCse6HqPzZ0OSFY+fBjnykVqAkGLuDrvp1z70/b1w/nr1+e0vyX956DH+z7ngjGyOvxnl/i0j8/+tWUtZ1UCpEX1QWYFlJ4K6VAJruGG6iC0jSI0JguT8djWDMoFsgHQi63lHyYVcHH9sOx93F++Dx9aMsV+vJ2GzvzWgIJXR8h/eXt9fXtOne9rMu6Pv3uJ1213++x9+PEn85VkoF0ZFcMm5iHy7LfMxwc0/bx7Sgf6IAKAodkWaGoA3YyvU/e91d3CK2LlPMJ50/t/PFciGmkj7kqRcTee5O1lQVajWqtdpIC9kFYBzBaSD2jRgAox3h/vP81Lf9/i3rC87r13BZt23bRsqzlcW9Nyh+EKEIj0h7mN1/BH3lVxM0j0glF+aHBAUIEm4wsbRUulXKY7TZvsSNgxmuC1me0zwj3mH0cnYXBlkngVZoa1KmLgDgYkcNxmLoyk8NJokbGmMdVOR+FdCQik0AD0DmZIURZkgLo8OP17Vwc6Ef0ezrj2Gy2VcbkidNSn0/n9fQk5w8UF9GqRUoRUfLkQwlIYUiBMKczuIkXei5xfcvjfd/7fOxq9HZbLsv689dN/8OHUtdPH0jBWopSl7ghjRUpOScyqwwiyhTA4Kikc6sCc4sBkpYkl2Xu8KgcUAuAEsVzxzGLq9ZKQRFhLG9jj7g5Rtisg9enFYCe1i8fvha6jLF9wq//6Zdvp/nhfd+F/IShUx+mT/auPtYqdFoNOOx7x6kyWmVHWAYaCnNCZ5KzITwjHLGC79e9sKGQa3NpfAEIeVmwUDod9TJU4LMCoJIwtiySa3LSY6xCYIEUqIiO4fP2MGHYjOmT6olFm0BlB/E06WNyGKZwJULqlj5xH/t8ALBkbfNZ/eIYrj3vmXHs3+j4vvl9uB0H/uZ7be2Mn4ECRlnRb3cprfwA/0BaYrkk6LRjL4BqpGSmbNne4v143PGw1rPybPpPH+gfNwt7ud3dJQJHFis9CaFuRoPcqmcT4la23339t/vt9W+/fnvp36SAY/+UH75uE9AsDkImvI/3++N2ez36C6Ij5LG/u8j26aMO1gXLUlYtmXCj6D783mXIIOnJUsnoaV0Zme5V5GmtLN2O+Ui25EFyWA7Os1Jb6jHt6BYUUsgh1stWwUqjSVAMhEpFWJPhpZIu4ORi7kOIET9qUMSEi56mBPlkphBSofPCl6aMhaZzyfOpEKcSj6GVrPCiUu7H8be3+/H+KpROOSNGzMzk3jODQzOSAAbVFKk+kXVpVQsNsyBuW7vIs56/fv786aevlw8faxGNdeCQpTGCfTh5yLx23soU9zFjeDeEZ9UGmPZZ+k4wQZuxVtk1XslvGUxHzfu80rFVeoAqIArnQgcGIgVVSIQQlmbUmhGIkoOThSQ5uSoMxEE5YeKcISO5mBNzUFrEJArYwhuWw9uBkrHZcc2WvGiiVCOEEwZL0QWTY4qwqJJGAUQX82lOnM6B8NKZMnoRI7h5AAmhJakXSoNwtHS7kzem6qEUTCy88MpB+2V8kKeny9bqZUagvrlJJyoR7H1YPA62jBPtr/tg+NPaaisdqQ3reqmal3XZ1pOUykQBSfJ0zCCXApJ47YfTIPPwUDFWnjNda9NKniX9B7Rhl5apdfn86adp+fJ439+P9HE+lSSZ08bYTbrmRiysa7t8bCTkRorDuRZpTJpcHcTc26ABlB+JBrtH8NtRV83lZpwgNh53SnOQt1rX8lWYVYpw2c71+fPTh8uJaB6PY7+TE9n+Mty1LUeNoKlEltW1xzFERKXWpk/DKO5cn4h5HPN9t6AsL3/F/vx4cm9j5UbbaXnmtZ7rU0Vx5eBINzsWG0epJ336LGOfb9+/v7y8lSXP7WNdmmeMue/98XhgPT8XkeP2m89BCML2SZbYQgVx9NkfwazDtlOdpERujgRThJSZUshmUHhYDiKnumTfhRmIEIhqc4T3goVA4T1zmjJ1ChHehMPhhzM8SrQcyFjO9XSSvvcW9OHpa5xb1Vy0rXXjqsayFKHKCJqWyRBZLlJv2Js2OHJOpFQqk8X95XXe3x/v99v1eMxwEn4727E8X/74Lx/Pl2fK3pWDRabTTFCpkNTwOhJlEoPBHAUOxlrULAZ7OCSoai6kd8FuR7jNFN/Z9/398XjYwWiX0/msLYN8dxKDBkcKoDWrOSWCIogKt7Wc8ukun9sSI4yQ3AQnn6XJd7JTHi2fV92wtFhqEQJHVM4BBLgUEnIOSmrOJGxcZJgW5AwnqDFPYqItGgFkJYPHDBzGLWtKsgZFcqb77H6te+dcmlSiCEpz4dkQg8ACCxaNKrYQ9bsI0Uo5lYxacR64ecGmWQkxSg+e/FsCx43nq980RzGLb37v/ej3ftzdpjOhlDL61P/6//7X8uG3588/f/r0U2O/XbuUuRMvG7S0jBQiIKjPaakrL4QYh+uokifJaJYZYf448p8a6B82C7O7TR7eKWxbllq51uq6yNoYGKNHqW07/e589vG8np9SS3Dcvv/d34/7cX8qS638o7w8Yg/bbd5o7mslLvyYzFzb5dzS1JQ8CZ7I6Smi8CNjWhanWoflNq2uAMFjWWr7+Jk5db+Nl5f9yEFizD7HDANjAMOTQSq4j8yZRu7Be9ARABjmQrWcQNTYhIJ45xabtxRLjzTKdFJhj0CChKvwucnXL8+FnXpLVVVWoaRI9nSApEpD0u3x9u3XX47jUEh4eCA8po/OVNiJ3Ut1FYY02qLmRqG1spxKhjZdWzufls/PP3389Hw+n5rUpiynMqWIMNKFsC3sTPv18fJ+L8weOfruEQoppURaoGQqBXXDcXRKHt6nH8yoisNgx6NDUYKYkKCQoJiGCodmUKTnAYiHgIKZhEGU0aMUjcpgT0TkQcTplBwjUgiCZLggUKgSSBOCdIQpm5Q1SZQYiUlJDo5kiWmRAYUzpYCBDnchrSScYoxMThJBuLlPB4tWTeWEETEQyKCAbmHhhVTALgXLCUknrOhL0QXSBs0UATJYAhPmYXPOeLcxuT1ix0Tfq1bOMC38Wvdlacfl8KdxOZ+4bgDBfbAIcSLCbbiE9rgtOSTZIjyWUjKMB1nq/0LKGU4EB/B8OSOc3uS3+xH9WJdTaRr9/v6SMSPdgfm43/z5czltJV3hLIFCqVXDmxFnEW13vrf9zFwUvCTPUHDzaOYkThJM4K3W0+W0reWpCgslUJHltJxPl6XJdCWJxNzHeDzufbqlNOHiDHa3WSmSiwgTC21SKPrDc0nmlFrL6RTh7Dao50P69XjNeF/XD/M41Z9QQyOh3FRqVXdSblROzOLml8v5cnlhnqU88UJMyDnufX8dVJYvag+b1+MgJAVomLQnYaE+5XE46c5SSVUokQBTgpi4Vgkq9uiJnJZjGsOqbKQsHIwf2BwlA1ARTknE8LTCHEoZ0n26g5mqEhSP6ZFobfn89JzL4BXnzysvF80i/EMQG7nvvvvjUKnL0liqVJaqa5BGBsITxKJBac6tyWlj8+jY+RU2pNPShhJOIo2x+ywcRHGYDkfjnkE/PATmCQaxAOQCSSAJTMxEFunTiWwABrIfXx2PqHP2x/7ezYTsThniKi2DSJAsk4pGaxFYChFWAuajM2Rp7bSRcZpV+XHlyCPzvu+dvUxeGv+0Xn5fL7k9Dy4riJOSWaqA2VLJnJkCAQJAHnGfUGWMmpnE02UeRAkqg2UnREaku9VYsXhEZjIxE2vCMymCpwgyyM0AldSSKlEonZFBxJToNpKIkhNEospef9TOUJI4QNmOBqDf+v3xyEJyjBhv+bDhs+dxeHfEaWmXp7Xo9t///b/N395g62n7nH7v42AzKItQzmF2GGL0+vby0v22NX1al9qE5ZwLmT8cOQD4rOL/1ED/sBooOieNOZOiLHJpy2l9ElEpJSi6dUs05aXK8/PHj58/0XIaY/xV5c/XP5mT6lJLqUoZMcQ2RSESYFuWpw8fUS8q67ZtHFNmJFmMASASzIJkj8gIlWQVFQqOJE6WPK3Lp09LPcV843XxX9/6iKIgSg+4pU9NTxZm0c4eZexzhKlBPIgzuKefmElrkGZEwIyEeOBAAgESIuIJNxvEosSF6NzK14/Pt+OKZGZKwAAELDByJ1RzWNj10ft1GoRBc9iPllKyexyqmkSs4AIQo7TGcSrCbSXeWIusz+VMHz48ff74+XReamkCTYNWEiQxLKiInFs48/32dr3fComCog+hlAUMmkFm/jiOt/uVit+7leFH39ONwngOtsJ+BAQ8BUSknkEMCiYhogQCTEQ8ZhIbswgVQpoblRLM4YFMEEWCMpgiAWRwCpOSDC0KLRAFV8Ys4KDh+pSkHEaZRMnkaSbajJnSMyJJHJ5zKkkrVIsCGbDhIZIRklGYk1Xwg9GgxA8UmYJKyuIY8qNSYgJv1N1LVlUudWMR4j2JDFogZkYUGUGR2Y8UVJkzy5wZMcnHPGiob2OzsY+xz/SPHzXcwlmWWkUiZreusxIH9YSDzDB7NI3s5pojEJBSQiSsH245HMSX08LlSzsffotlPVOj434nruO4hT2qy/vr7dOlPy0nqkKkoAFhVqUkYpSkQpFMsbWipRRpazMjt5JM03JB03qqay0Up3oS9ioEZgcpo4Sa+UB0x2F5zP1+vV5ve2RMwoWLrCVKsPckQItlYHoGGeeYHN08srX1tD27DcQMBWazHvfj/vp+f7uN83mXWtetnk/b5dyWKklcTmdVAWGMB42jnLalVNaFNGAzIKue4lJSLr6zMbo5AUq+w2Q8U4gzTTiHpa6ZDsrIhIAVRCwLCwAXM48ZRiAGRSiiMIjCw4OIhaQogjIJRSdBAKbkSJ+ZSDAHczpiPhD+dFp/9+VjRnphOldCsjMTZXrMkel95OipzZXEikXsTJtSFXKSEBFkmluD+3oKhlAFpHvXZFqW06UutaXhuE/HXFsSsg87jsFlZuAwnFTwwzqWICEnmuGYQhKCDMAyo9t1DM4wy7AgEGTODFA0JRYBU5+Tk7KWIgTAk9M45vSWmdAqrOnpU9S4crZlcAAD1A13n9dr7+Jl5Tautr6t75+2zSyMqdLMFIYWzsxkxExPzyROygyEAytrMJiCabgPyglkcE+b5JQpYWTTuAVTUDKEQeQJEYkId04PRhKjMDgzQ4hcaHqwoYIpyfzHzhFmKHMyJjuo/3h0lNU2AiRvEe/7EWQDdticoEjvQuClbk/nz1++lrr99U+/Xv/895d//2tr63ZZVdZjvCSUndjz+v5yHaM/5NeXlzFe11JO5+fTeVvqefvjUkWYSxFBqcr2Tw30D7si8fCAuVEAWul0WX/+8pM9BgMjEWbo1jlz1p8u59OyHinzZuyE5dTq87KcpUlwErKpXNqytc18X5fT5+cvl0+fmWs+9pd+2JgyEUdHgiLdM1UsGJZVXLetldq4kMpgQTuX9XK5fDLU5fNnubxub7fD+3W/3m4P74lZ8gclgkIFDxbrKZQszJk+J7tMDPSuDOEMii69pKXPmZFQ8sL6o5pgqo1FSUKrNm1v827wNoEgJ9BEmg2aRHxoWIZZJBqKhUaMmebEUSuRBwsCUigrRTKiYCVJ1bJuSz1tcjktW/lIT+v5aWtFmahEiE0TTQlQJoGIOZgnmDRAnkmZxIhagUaxm6dZj9eXd1LaFn8/jHqOx2BHppsdNgpzA4M4lJlZnJPglX9cEJ3dictS6n4/IFPTOZFakCwelmbThFGEKQRJiQkl5WTKSC4qKNyCQySZiFhF9oyYROzMkxnsTOo50YhKEw5nQgAJ58RSuTVidQvDYc7MlOGqWmolZbUID2fhVKN0cQ8KTRZVWgqUE27Yp3di2Z6pFJV0iSOZQlog00bCkkGiRExihRYUVWKB9x9dpDlDHochpojI5XRJc6NTBNJsmN26t+411xWT4QF2n/6wzsLYbERGaAaYbe/ddvYIYZXlw2nZnquvntzebXiWkdJnxByUur+O/vGwD51bHSwSugkBYYRQkSSOPNElz0dRkbXq85b39A4ip1DWVpcTuf3y8sv89VZO4dtayoJSuwjNY8hopRjVkaPv99v9/XbfpVCfk4yQ2S6XpyKPDHLyOTEzJl97v/12lSazm5JWbkNJUyDIrLv4dHo8jv3dXtfvQpflcnn6cHz5dPr0cZOiZVvD2SKuff/t+7fH2/j86ScVr0bH/Tj6CN1yaRHj/RGvb4/bdW9FlgYtiesHOFW1qogoQAIPj0KZwgBTAM7k0wiR8KQgIWJ16zqdWSEESgJRUoN3BIhVGFC3QWHwUFJwBnA44FT9SulPl/bxy9aqK5a0AAAgAElEQVSdQ5aImDCmYHh4MFIQjQGFUBLCcnifSxHOIimsBI50N3J1LFQZWTzmnd9J1vLUvjyfL6u0y+GIsMI8oAmGXWffH66VKCSljJhiBC4m4MzcbQgvGo5Id/JA+nHbndkjCM6STNGHC3NZCqGs0MoUTIZSqoQ4IsOSukHuPTOzbeXyxH4kfJrK0k6sB2h33Gc+fL7uHo1Oi06Pv7y82J/kK82vP7O1j/BpyUHK5JI+OLNPAfOPEy0pKm4ZMokpPTHsZMZANINOBCOhWUbM6pKZTGBCwGKGVkZEzumBVAKpgBDDUjInbGRwxImlkU5L8xlpBCQjGRkz5p5UggJmmUArd4mbd4s5iHJgaFJY1rLUbdkuz3U513b5/Ic/vPzy9u3vf7HoX3/++Y8//evb29sYjBkx97//5S8v155OL/tOsR+q72/XVtu6LT8///T56ecqUpiNymP8kwf6x2Wi3+deRiZr8Oqnj+sfvv78x8f11fxqPY8+h+1EqaF7fGi3/tvfvv31r7+83x4neeLt3LalbnKYH2bgVtnPH7ZlRdWVIB79Me7318ftGIuNqmHjjoyce1qlpivyR924UH06rZf6gU/SSUTOt4NYHh3xh9/9/svv/9X64/u33/77X//6/f3fjz00IyUYQI8Az1hIzDOcEswx5RBg+BxumjMSiIg7QpppF5sCmqkjajVSlI1FaqFM1r1THJjpljgXPilNS7POuiYXUl3AZy0vFR7dRBfRmOGesIxsfgDLwbPGJE7WlCi7+Ompnb98/XJ5er5cTk9bDaJWlJ1BHmn3Q8TBm8CCDJwRmTPk3JS27dine9IqXKG7djq0BQfbnm+/Xoc+/v5ismGVAzVosGyldUThUCPl5OLEkTOPAWRmkLmYk2Kh5SVuEk6drQbOzIScgAUoQIADCbBQTPYipBTp2UWBIVve7keN3SJjRBAvgWEPzzZaUaUF0irQMLKAWRWMzBlVYq/qnDvcyF0nmi7ukZngKiqVSZKnTHVCo6gEAH2es+ziLAnO8JyHx0Ap5YSOfBx99GOvFZdVDww3H2GZpIyEHISKVgqtmuHYM4Fs3Zg9CUfi2utjeiMQz3DaBx0P36cdjT+HpiYYQ+muYAtoFA8kZXjaLgQfmfe7bbySFkgwFxJeL1ZpvPXjdh/3w0mQ3o/i8pjjPuOjBA07qnCWZc/wGQQ0JiW1ZW9QZk5WLadL4QdN4cazFEnz/f1vv/4///d/flrpf/vf/yU+/cvlkmWdI/3l+/eXb2/Banwpy7qsfe/vj9uuhWi3ne/X6/70uz+Ujx8f4a3Ej/etH/b27fr3v/5y+kDTdiBADiageLzZmI/98ei9u6fv8eChZI9jfft2v17Cf//545n0bqm72+3xfv3+fv91Vi0wrYTH9W1/7KQnOZUI+svf37795R6PyeeZbWd5UhqEaFTOuRzhU5JoekctDITZAApc732vvRhyIoCkyOrTM22mcEmVnqlBjzkmQFqQ7G4zvJAdA+tCqookS2SdRpxCLIULl5pyonnbGhCQNB/uSKqaSlkXrtK4YWDksfDZaxIipyAy2WNJeLDApUrec3+7376/nD/87sOHL+cPG5/PwanoXqU/IiLb0iHzmMKKrZkJPIahwMHT3d0zlqITxrP7iJ6Y0o/dnLRoEU7LgenHZBSA1oxI31nUWJYMAybBdZIAY7nHSOSpPD2dPk4/fPimU+RI8oPw5vYy0UF7w7JoahtAvz9uf/7374fr9oU+jiKdUpgbFQoij9SwooULjwiJPqzE7L7vj6QQkuJ1RgJnWtaldsmYJAhS1dQ54HAWJ5AwO6ak/IiUVbkqBZYsRwn4zMfk6VzYgFBSZAZNC/fpWJQcSULuSWnFB1+RONzn7BygzDGPovBdD+Zl021bW6nX/fhk8ruPn3/79OXP9z+9ffvlVFg+fR63+wGrj+iP+9v7L/s1UWsFRJunz+NtHjnm6fPrx7lZMsaI/sh9/lMD/cPO9/ff5KNIRkACFePAPM5P9Xiso499TJ/IhmDCA7eB3tPhlqPGARzLRUu52G2MfA8Ylng6qV2+FkQbNv50/cv7b/fX64GrNmnn+javgCe+Y/wuaEwBA0pEVLl9mdvWltZKmPkvv/zp//v+F/eG/+v//Lf/9H98/Onn09c/nr/8pOfTf/kv/+0td0nX3UaaN2EZ0ZQA8kxLEkLl1DxBkzkVYKCVx7WXFDE6MZwxzc3wfELCmtKTbltKf3tX8C1CzJEFmR33HcrET+v6tCiB5vnD8nLY0U9Zyond63GMHt0tDUJ+ul759R0AcZTK/fzMf/iPP/3r7//jhRezPhp9OK1+GNjZ0hzaWh0OeEeFUKlRirUDxb6QPe77u0NOet6qzhI0lzkGZAwb7xhvw48Ad54eRwKoiufyfAAgE58W6FRYc+tOjNAEEacqqGTO51ZG5zEOC29FwK3MScqtNApCZtEsiQdvKhU553xkTpGViwQVuEMMCmlcbtI1JB9IBtCqX5QeTAZnQ1j2hAkBXgUx3MgSYUl3CvP36nDiUj4zL1iwep5XJpeYk4jjHLfl/V4aGGmZBgihKIMQ+dhJGhjtaStPm3ePX3/99bYjjCOBDOiYQDvVKisRg6DAkoitTuLisyQt0uqpKZbuAZOg5OLnJG/M9NZxNqAOl7udS4FOm2Dv49jNnZlZZuh8PHDAykYiyiYgh7eGFTj1Ab8/2PVerhXx/Xg79c90Wb1qzTtiQ8SEwZ0PPIJu+r5l7WGKBpwhycKG2urTp/VrAX57/9P8/pf2b3+8YH2837KPc9Fp8+16fc9Xe5R7/xZKy8ac93LXo0SYYdnWevD798tTWwgxqhkSsMyj9xj3OZZMDPiMhOMtXl6u73nFYw+WPJXcZwI1BN5vj9t4Pa4t7y9/bx8/bqen30sqbl0E9VMxV73hGvfHde9j8tku6kfU3l/6uMXovTebi+2i5wKmxx0PYz4Hej5QKNQzfMDAUvJ86xqoBeqhnFEYToW0n9wEJOCwaoNUHqMp73D0FCduyhmi1UO9i3KiJUzrvvRkRE9DnUzx2g+7wZRBFjWjFCAnOACHsdveRxyiJdof720aNzyiEljlOCg4eWQKBmKmB6Ff1vb8fHo+X56IpR+7z/sSGBk5/FKwrA0m8+23v20EqSeUU/d8jIelfTh9QHnbb27DWZCE+8vtdnuczp+kNBVm4dDmsrfQSWEZOTEIInIcnT1rSGWnOqRNj58APnxeAQqtYe1paiv46Xz/H/N12jtnEp1K2z5/SvaxH2NgetbH8cuf/3y/3ZdE0XJ6Xj99ORc5+6Mne0/irv8rr8aAxd45js5ptBTUANDdHx7dMT1F+aKiJEIWAIjZU8lkVvIQDhDNkY/xSLm722UlZTf4nMd9RlGm2n78uURJtM2pXHqjbqEpYBzoDIC7K0YuyP/J3nsszZIkV5rKjLh7RPzk3iRFgAJpoKdbZKTf/xFm36seTAOoQmZlXvKTCA93NzMls7h4iWopfQATMd/YUXU933FMTcKUoiwUyzJdLufstO5Hj7R8uDz/zW9v72/311/f97f3491hmwZUIC0LyMnhRgSIRIUA0beI7jLB3ej46eevL2vrY5pKnk5/1UB/sVUoGlgGlNH7+6+f/tjw7fzhmWkKDEvhOo523OQ7np/qQy2P5+nD+eXzS2+eT8toGnZVDE1oTcLw0DHWo3lbTfe73r68vtQxmeCBbeEhAiL8+L2NAJJmGqYLMLEBtXUnZxfm1vuxXTllLvjpl0/5dPrdb8el1qfvH/4h/fN+wJ8+/fT68rKCIkcaA3QQCGfKGUnkKBSqiOIokCZMxdWO6y0wsw93MWRgK7MWmvMJZj7l01JqSZ3G0ezosDmA4yVJkamnGIgpUh9w04GB0S5JbxtiAgQSpALhe0e5P5wem9GJ6eOJ/uMXO+5HORMdpG0n2XItcEuEfF+3960JwAQAgF5gcM4AQr2RGUbSiDzRY3ui75jLMZxTypldZYsQy+yHt/t237/e378eY+s37EcMJQdSUK5Jh6oZcgTTjoWPTNDtG2IbicLRdsTQHNKhCksuklOMAyyVzFlCHdyRk3qAsfpI3olAIVPHqSY7OqBRhCBPKAbbbq8QjDuiKtYyoqTQFZiUAM1xhKq7MaUtGiWaJGfArq0ptACaFGEnT2R0mMnOiTD4G7/QU8KS3gIecNdk1kZObYHajnF/kDzXhRMBDnDf2rDHcxjY3t0hf3uYTsu5LtNUzI71vWnXmMY5qKNBpfpwPj+cycY6VHdOiTgjs3myAqYhfN3hUM7K+/XQCXyW1IQQUYgRqiNAjyw+wtEGsDgWPQbRkHvXm+uOWeVErHyMHeHty1vBP+FhH3/7Q72cXt9XllqQOOxufmxdMt3ZR8Ro69heGD1zcLTlSS+nzcYx9EUXPZ1LPnML13HrCiFZFn6EjzHnfNd1X/t28xgIkccgjFr48nhazg/b+6ApMYO5h1rsA/ZhbD72MKshldJLHF/ft/WlM6iFwDF87H2j+YzJUPf3fvQDl+0tdTs+X2+//eDRbds3jeCyNEQhHIccu1lghdM44qdP/3L9/Klve2WQyq2m+pyuZErBYjhivJKnw9Kd+OJgSaiIgFgVK54YSJ0rCYforXmCNKjDMA0dpM4zBKTDUIZRKAsi1lAUHJsQZAIRiOTbSB8bSoDmk8p34QZ+z8MkvJlDd/QdRQERIYeNXVe1YWN0kK/y5eOHj4kgHAxtdNVhh3bCYVtfP3+5v79lpudyFoJx9PUtSxZTxoiYAAB6X4/9hRAbIL9vN7TzLFMBRx/a1OxIvkXc37+w4zRVBBv92Ped+Sba7T9//FfBcGyqCk6MSAyEY4BS0+ASxNZobzzLihBk4MdhtgIYwpxPD+VO97xeae8onHDUlCXloCHjSNhH7Lf1T3/6t+ntc6Iy5fp4PDuXD+fIaXanbr7jN0JokpSGudQVpTNImnI2AwDtgTdILJglMwHEfhwYPSwGAGR+Oi9/O1fYxrF1IHP2t23sRmatuQfBQIlEgjDM0dxczQKRAwnQIWQHqilh2PW+v7QtIIoDNviGTx8aojmfcMojI0YLhUaj344bc83WQ7e3t7dmI37zFUJ3KVOKLFCndL3hUK8EwgiRRCTEa51+V/OfvnxZf/3zrrZfzmXf/6qB/mJ3otPBvDACugygW9val7h3nOYdhTDYpUYQSr4LP5xr9UzTlObL28sbGgGo6nBDdiSPe9+7x9Drse5qEOGWj0RzOtWpFr5kKZkAFsaVuwqDCRKjZFOzQSyiFr5tbd320S4PhQfc3t/Xr1/30yQIhPC4nP/hH/+ATNbdxpsApmy9DUVAtcBwIIhUUI8mR3McN9tXAAxPQAKMRuFgxIg0zXNaBJfH6fL03ZQm2PYD6aDscJTip6VOwomC7r0fh3drwD1s88MDEgCrz4lBQCeaqTIt9DA/OoTmPM1IxrKCMUjth29ry7A7Mbfxul0/vdxMrWAkZKqnvKQCwkjGYdGbNvrmmEhTPrGYMSIKhyIzUkihirDM+7a81vb22dqnEvcE3ZA6BGsAZWRgcoIAchWDhuhBICgM7GA6OnAAY6CkJIkRIiEPYLWwHkhANNzNXDzAzAhcyJE6g6CNgOau7jSctu0tzFquOhAVoRvbCAD0LOBISIBgw83DD1OUqJkgIZKUItDQ2t2NEYPIOTKgR/MGhyQQJsQolFZLAJIFgbHmeHrAbUy8OyWhFC4+hsfo0Y7RAoiEwsMIAAbUgTGbSIQCOKQUkbGWlIwMmEL0bq2OgahAhbMAADIw/2d7v7+69pF5i44mpd9nz8JZhJRCwcVhMMAk+M24xhiewNS1DY1uTuRTZh+YK1iB1rdPX35Vd5nL4I970+oKQpV4Lj6fMmdAnapklpLLnHE44XIptc7F2vr62T+9jPftz3/881Tn5+9/LPOCAIgEUROjcKRZ5O63q+47jtD5MuU8nebTKU2Fp4wwRmfMfvh2vd3W923cVKNvh5txFkyu91VfOnY3irBO7kKCJ6xLGgM8AhPTPGupsd+LY/R2e7+v+5FKXSpFtLvh8A4JC5Uc8eXzH//3v/zrAu30dDpVmRcuM0HPtZwY2DlhrSmse2e9ROoAgZpwBEG0dKScRmDrXqdUJz60RLNtjHFEEERgKNyO4ULM33hAhBROxKbO6YggHIRpKBLsDgwAIB1jk8PZNLh6NDN3d4wAREZmil2PDJIpewILh231GYFmd3YL9zCIe98mIW2tjR4c08Tu+2obOWUjbIphiZdIAQjRuu8dCDxGcw8Oh+bAjpRYCmVJvg/vQzmETRDI3AAbQLhpKCkCy54S0jeTmIEgZ8+QGyMzIbIp2nBnGwkTBvA42DWEIcCb8WnidaNpktXCHAgC2G0gOyABV8EAgNveDw/OI2tvgpCWKnVZHlhyUoOITsn5OOd6BxMxBgAyR6G7I4BjYLKUAAhxRAfY2xAOJEGkh7n893/8w98+PX359z/ubysK9kA4WpV2q9XUhqq6g6MEBkAfqmECgIC9N4o4KAceNuxbuvwyGAF61l4QuQgFs3Hj88N5qgEQYXfVQYOliiRgRCXyxEtKPPGllTsQ4KDwzAEoEuQCLZTDAMFVh7cETWI7vO2bUcjxDH/VQH+x10MPZgrD8IDQsDh2RelqLESSGJFsxKx9v+k8S85TRqrQzfrLVegCjAoaFgHh5oyw0zh8t0HMQvN05ro8L+elyiznmiigDNuwAjFCJwBK2Hz0e58fS2t93K9t2wbTBOyUdVhv3iyKRQlGwYd5/u756f32fhy7b4OJSk3sIuFhauaEToATlTUfQ1W7McKSow0LAicKoCByJOGBmOeSnk6XUs5NNuLTBRnI6xSg23FbAXg28dsazZySY5DblNJDqTBiIqaMkbmcUq6nNkUaODTnaRaCRfhE8+lhmlOOAV0NKYaFh7ftWG+36EOQ6+V+1qUz1zSFUB/N910SJAGAklKmFIBohO6KBpQAchGulzw9zE+gp/cVfX87nU5vo5d61nEDd0IKgoRAQD0CAYiRAoHQEF3QFFI4BSISAlg300Horu5hLkzI5BGDQoKTkKQIBTDKMDyhWIzDwcOH6qpDogMSUQCYaR9mOwmwUzBEGAAwCwoBcqqQahZkAiqSJaExjohauFZOImG0xo5mRBAU3ayNsQNndkBGQGYroqaFJ3VBpzC13nq0gzvYsOO+jdYIIJAwgIchOidC4yzoAMRSlwLO9yN0tyP2VRiJdlYEFyIAAgQD673bsXXTinkEQT+y5w6CwIyAbuEARInIGZ3QCYmYPWUBhSHsCSERR2ZiXpi2QmayD3u7vsl//LIonaZSCQCISiolpZJlAmtCLDnhdEoickmZ8wLD+pcv908/6+0ltuuvP+3zTLXOdMpInBKlVJEUqBf2BRPiuZRl2PH08ZTznAIyYAEuJe3uHXSMvm731+v73rcY1VgjYKju29qvL9juwrFrmFpCqlOap7xIfv26jnZFEOu97atsRxDut5fbdd2OkWOmmSc5BSB6y4wS1l+/fP7064z9w6U+PszzlInim6E7OAHit+EGSlATHTbMMdjBvvnH93XMJ8KSgQA5ARen1vDYLWwwZ0ZGHA4eOWgMc+8ESEJhKQm4sYMpAHhYICcwqwGEo9E4ABJxysG3htuu7CAM4aYGiIpO344PEkBPbsf1peQdObmyungmburBQ0eQT1Mi9XV/qfHEZUHq4J0Dc4rsEwGCiqu4dIPuOWEYpuSIboDBhROThRpxQf/Gr+DggamEE3BiIfTw0HAmQ4kwN48AQqdwpJDERI6A4AXJeo+A3nfte1QyZCTk5cTnJuktpRbJHILCrFvP37oXSSm+sWPVQodZDIJ7kdfHueaUaUqYUopAtsASQZyx5gU8Devg5gEAmChAwtkR3By8u3niDMhMkpbHh7//m9/mLOlLcQ2inJzocjRR5Hh7u3kQghN4EBagQxsEAhEioIEbBg0mBKRAT4gzJwRUAAsQRGYSTzzLZV6WS259PdZbmCsyWjc92lBi/nC5/Pjdh+npwq/3sQ9XA0ImQQigcDBwCAZIDtHdR9Yr9IO0szlrT/pXTvRf7hxIkgEZOKMHkQOwjq7E9yBBxCA3Ae+T7C9faj6lB8qzAwUXNz8QKSVyMB9j6AZuCUOEUxaEYEm1XpYz18t5oUSF51whIByJkyAjHgQBYJvt7/cvKset3fptQ3M+5X13pEuBapgGihOHpaEtWq+5PJwv1+n99f6CGtNUF8rgdmyHDk8cLrCkGcD3HRgTI8wpTMPBgQgCEYiZAHwQoHECSbkAp2nJD3NJU0oFrq8/7221rc8ZjXCoR3YWqC5VEmLGXWtJXAVZcl7kspxg2AjFVJcpcXp6eLx8fDh9nC5LzolQAsNbYC45s1DY0GEYbt3W1ItTKJj0NvTeqMYsWCTlhMBsxIgxhmH3YFZjAq55zhf+x+VpH5ft5eXy//xPef+lpPnm7zwamgATE4l7dOKULMK1uw2IwISSibtioIObBRioa57IEBAD0ODbE2RIM2Zm4qQjkfUEPpBTSmYoEE6m3En9P/H1yAAEQR7qBiOUUMFACMtcMFfklIsLowxnA5RkQpCqQp8r1qmwCA480ihGJNDNjqa33mr9FhdZMKLbWPfDjpkuJAhmrkNxGFgQJuLw0WxYIDMFJXaybwZ/FmQGPYyGMBIl9v04+gA7NI5EsKdyJyESZhFmghzj0N6GGSIjJQdFTp2FMLsO9TAkLMQkDqFogVSAExMJk1jerQAySlBOyRJTSakPRO2jb5///OubtT98+LHYhbMr8ihVWg6OMZqHMatkpVSmOeshpv24vd/fX0e7gx/Hflyv13UbLJ0AcZmnwgDaLAC9JObLuSwSY59KCdXRuwUnjCQyoLbWh2lXPXrbt1Z5TtNMLMd6v399sWOVPEZY694H1MQT5poS9mN7+9JuLxE5zPY7SgdZWfLXtnXVoCNvuj5dvhPC+/s1xgDV+60dW//v/+NvzlKEIMjGcGskRZqMwCB3dGWKwtR6C6MYFKiYBgG2uyJpkRLMw/m24e3aj7HFKMzCIoimDEmSMOsY7h7A6AQRwIzsiQmBwhwAAUvmRECoCCaOORjTsNHt2FsRTonATXsYOiBjmJq6W2EUgNttT7VRYqPaacZIErQf477vasZJwEY7tuyWEhI6W2RiTlrHhYIgFU+ZeDBRkhxqmKp7WB/mGEWiu/UhlAgFAtwtcCBTOGMqpXLo0I4EXOTbQieYeoQREMKAQIZCgAKUMKkeAH4b+3psFIkkpwhOp3J2qZ+xIAIlNQF3pU5hagxGDEYkABHoFmA+ot3Wt8/vUqc8y2OSAmgETlDW5pIgibhCH44QFgEArK4dNALEgAAoSp1l0nALtGDszvu6Bud0XlgmDlrq2AC27Ra+ezhzSuiDgxsIc2igG5EXSIdiSgdYiiRIQJhRGAAyVSFBd+yMJnniKdMyTYrNVzTDm3Zfr9uut+s2cXn+7rsffv/9fLn0zeAIBE41Xy5++np9bzuqZamcwMncnQjFNji2yZVqpMmm+OtO9F9sRSnYzAydMNwgkAHJd9Rujjo0TOtpHm375e0NylsiRPW9v92PXw7Grb1jN+0x1tZfP5t1RSqWDZc9dan89Pz83Y+LcqF1eBBGNYQdGHnLdEEsYBY9+tg/x/Zlf93WmwSea5nbaIch+bku7tHVFeEQHHe778MazLRc8mnl1XyIpuW5xOh6QA9HYj4hWLnoMSVbEgEw+IyZLRQQCThTXdIciTy3m/lD03qG86U+5meZqxEAhmxbpqL7JiKPnl7NuwMGChWa0inDfCbBTEUg5ZDJmC88tXKAyDxLntJ3f/vx9P2cMUki5IHI4OyDOcuUZj2fYSkpMksmINXWsDN3H2qhrjQiJRiSBEgEk2CsMxHoALHmXVAKIkTKkvEBL1Tm2cO6bqE7hyKKYGZCl51MOc8eph5De4RXT5VhRAMmDARAYGBKlL99r2+gFQowZ6vCEh5uiUioEJrqpoyFa8YcMBzJaK28ICoJJRJhDgZz0uQAIJ0KSZ0qy8RSAZuNtbdDPKU001S4ZGcWiuDszoR6qqmGGLlvnX1MwJfEAwDFgWNX+9qO1CkhibpqAw2EHIndu5T0+PHhvusYQa4J8EgOxx6vJBHHNu7rUPNn7WHU9v0Ya1PkeyllgCzdCIBZSASFJqBITmEe5FGR04VTTp7BopspQGCGsEzsRkTAjMIU4gTO4bab7orq4hho3YnBxbvG0d1N7f7nben92L9bzvNDVGeHqflNubXo3aCaDuy0BjFHmoWWKZD87u5J6oLyXM4f6zJHP4CAUFfv2jUxSUlOMoaqju3X9f7+kkXkx99BAHswCGkfLUYfPo7QXh/i4eNzKrndr219oaKJ67pd3Q5trCrB3Yje3z+vr1+0mWLbfdjmZjZ/JUtYCMhQHeHTy+vpkxC9XF9jHIzAOX//8fm//Lff4XU/3q/v2773DhGcpjqE3C2ZiXIgAiKXVJFUxTmjkNu7+3a0rtYUQRrKdru23Ec5p3wiJo4OYNSJhykSJslECRk9RaizBBIxBllgRyCe5yAKS9WgQseQY7ce4+q2KVX3SsBu1rEZOCtpazr2iZ1Zhhv1CEo9qxcgq43ly8v1/v5m3iBBUCo6oBEqoqQkWHJoVdwbhNtJ+WyTEYKg58iASOZdtYeCcwZgGd3CQxgRoA3pLSNJramw5BKcyZXEci7YDuqqbgBReZZUDIUIBMAjxti/0b1277djcEMWK9FnlGU5zx/Osq62tcQuXp0kjMF3Yw0iD3RvNZ3IOQLdbD9uXzc63c61ntnHCB+MAqbD2B0HoHqEGimMHhF783GEhQUq0wJP9WQpJNpxwBj9yv/20/X7Ey7T9/lhobkyC3e/bu31a0l13fWGAUUiZd/6ruCIyBZiBggSSOLaWgxpHXgAACAASURBVCOliGyhCAHwcLqcnh/G3mHtFgYhIQaSjWQH39vxfu/9/h7afOBUp8tlmp+fOZfIiU4+TeXxocKZ9Xjsf7zdXJNnNHIPVZiXasJTsfnESCyVE/lfNdBfaqUd3toeqExQTC68PC4GxRS5WQc6Us4fHp9SvfSjXz99Gfd1bV8//frTTP78u9/+vz/9++dfb7X7Rwbd7tc4jkTbFYfd0xgnOhd5PP3wwwzjhVYyZb2Bhn05DrnUU8ZipAe1kahih12v2gITYw7haG8qcrV6Oug4FHRPWq05fN7ej68rWDw+zG5PL9e96ZqIK0aCcB+jH9VmhwOS925HGBBIgrKhamoZgQiTtKV4LSfZhm2HbZjS6fwxlQqQQ9u47beX47pGrCw6iiLYSLpgnnQGnvnHdLL0YAqFJU9JM6zvAQ8gWPloyTyxfD+fznXBABrut6Y7AKaUFqT8/LykG/X7Hv1m7TVqlkGbQXBQqIOGl4LQYOhm0yzThc3d3TDXrhi8+ejvL/evUvbbS3/bs6/X91cApdiIcjst5DkFCLiBuAztHakzwqAE4eBiY29NmTMRIzElYSKPCIUQTjQhikqf2SioKY4wSlo4o0629ZKj1pPkquPWt1GTZkCeZiIK/daU8lwBKZGGcmBiDIGhNm4eur5+6rqW6fGEl4X2dCZLpcVorlnBXLNdhZ44UylED4ni0uq5xDUPSAyJak2nFn1q1AWHSbWYhJToGPj0Yfnu+fsd/X3b1683vd9bG+uxynqFIQEkU5qIQ+b9rW3vt25NppkmFEgEKqeLQSLEXBIBexy6uQfcTV9t/35OEB8MwmE4OVASSZhhAIwWSMKJg8L0QJa+0XZ4187QZ+k99rsFa6FE7AmHu7iM+9uWnQ7iH6blx45wjYGH6U5dERWxRVivVODpJIuet+meFpnk4cT88OH54fHh8lRnun1d9/cbil7vn8l9ros1+fxy/enTr72P2PZpmn739/9YHz6OMa2rBG+3ffz6fnu/vre+I+ff/+3vPk4PcyrqfbcN3BcxZJ9nXveOMEpycd1D5tNMhR3IAZrZam59gBggDsY9IlrD61sV9GFcZLnM3318/Ke/+aHe39f1GseQ8FQImIHSN29aypHR7A67RevxJPLxUmbmINi8z6297P7l/rbdb+wkp0t/WJZw0+DNAjXAO0Dz5jpgSOWeT4GZSccwAbY5ZwIJVBZNOrRIEERzDQcCuY3r+Hr/9WszgkRHgx7723XNua9ohWty+IYvoDHGYe9mOgVXSdu6+d0wfvn58/v7Z2Qr80lyHZJagEfAVELycFebbmM4RLJd4DUAhy4Zc/ihZmEAJJ5Dpc88VZmYumGYDkQvKc81F8m5gEiQiCUZY+9cDzJLgggEeAqIKQWJdt17t97s6F/eQs3oQL8dzW8o7oXy5ZLT429+/M3t/f7L9kUpjSQX28LEqihBH54ounEuDAzDBoVMo5Y++aZxRAiZkAqEj7n1HeNuCSQZqu/v77f3iGDJpVQTNccTPQEBqTvQnDNwwnwqFX7zX/5pkqJXgxZQ2J7Ld9eePn58/vD8p//v58+/fO6+pTCHjro7okqMcHVMgHXI6o2PDoit0PgAgHCaH3+ozyvcr3az3YOS8RSpTJe5bqW97pltR294YCLUaIe83y22fYteZpizTLMsC834AXv79+2rqg7IvQvReD6l+YeHi+XX/efhLWWu/ydjov+P5wMRLA9CbVpKnqbKKLWO/P0FBx16bMeVkGutU85KPWSHoXDvY9C98Hd56u+3l8/3maE+iZJpkjDByafxzEvACWQCFK+LfOBCkKdTAYb0AZ/jh3YxM46gqI0YCiLj9FiVAgQd/AhAzk+v2kv/muF3JRfX8WXt++dfY1udM3P9sDyOZgfEtPYISEWe8syFJ9vvRseusEI6ABj8kjOBbxoQCpSyX2aaAFxrS7SxGwMitt58XLksvff111+2n3+a1/Y90hqtQhgB5xmms51OUBPQiK2pKbYA12mW3hGL0ZyxVJAM548LissxAoxAsmcGcO+uPEG7bW/7V9cNmelQav1Qi1yCqOtRpjvzMw9HSsYCO3bH13Vb31q/NWtqOsw7pdjX4aEnHPu9AxLk0tknTWJACIGAiGQZUnJ0ACcHN++ACtkzMi5EnARSIiVb77eZ2JGcnG2mAMrQQiw1ACEsTEi5zYNvcLUdR4fe+vZ2ezoLMYI89ji+pVMw5lkuckpAXGyE2NZu/ap7u47edH/TfUN6mU4vl1PC+aMxBHUfakppTqXiD7NN81kmKctZuA7G+9v1p1bfLDPSkvMlm9tkbpRLmhjIoVmSPYhh4oLTOT1kWvx8P+dD78d477e+33tX56fLoiYv4+tmTcIzwFxOD8+XHKU137fmoFxGAJoDBgBAcTlZBiDRHNMtOrrmb/58iASQDfaADi4OCTHXLN0UtlYglsKuQnEa2DiIKGMiK6ZtJOoCAd1JoixUc2UiyDzbT5lHv/f1pXN5PH//WAhj7evteHk71j09//6//uMf/kedntYvL//x+uvL+5eB8eHnC/mKSerEQ+3Xl+Pl/QbuzMvz3/7h6ePfEywv11uksL39+vof23qFvpcRiLAO+M0jEWMqUWs4QAGTlNPY+SEUCAEAjgnaW9/sQExEFUR48pDLNJ3s6BGOT5d6vjx/eHj+4fmMYMPWMM2QIKdffllpqOSUJ0CCCEICr2cUAQLNZnak1RQKQICmDIJENk1//4fl7wJfe4ng5N6O/um2ErHOpNvu6Mtpfq5nGv5re92xSZLTXFLFY/jR5VvyLhahLEKRHxfnCigD8ug41uvnr58/vXztL2+WKs5Hzig47Gg3LkUqfIOFGu9tmK42ohP21in1upwTLTsYeAcEMPP9vff3QDxezn55yKcT8TRM8HU3GQCQV+CXAixcs0FV2BhAuCDnbhpKg9E472oQzu7gADRl4DAMNQITFkqQ5jJuhrme58XBet+MBMwb3N3C1Jr2zbdxIkAAQlmmnGYWTF5LppLz9x+fr9fftOb7/UXHbsyEAyKgO7k7Uo08oEUnI+QCkYF7PxR+uf58hqU+LpKq3+sbUIlbLoWp5pENuGUAQGR1OACT5DNExd6sdwwmmR2iNXjZM8AJUNJ52AkdhRDhmS8WpcxMycN+/uO+kQpkzHPCPhx6i3k0KqUpADAmJoQCbkEAYGIDEXARSZG3wAxyCsrS8gS1nSZNqcrE+zhue3fdrOP7O7T7e2q///jw8MSnaafY0jn+6f9+fvo8/e8/v7yvlplJisIZaOmwp5qXBtjyJPNfNdBfat3a/ePDwvn0/DgvM12/3v7tX/9cX35Znr+v54dpemKIQGmGgXVviEkwT5dlCcyUn373mw8fHv4BKMj38fI6xk6nJeeHAJaCZWI0T+mhoRKPPBQ7J6YPHy541pNcQOt+je2tg2p9nM9ErNjvh/bdgAkC140BcEMaRvq+H/3651/uX2+nSpMkQPRsT48TlN/Mju047u3urkjSbncaHRyoDR6HORxNoQ9zTpQuy/TbP3z/D//8N3G3f/15HLdd97G33trxwHEfO1rc3n5++/RL/7ou0gvHrpRAGRfKCBljGGQAbCUDjxGjuyer4L7VkVmUbXhAd+zMsKOaUSaLopB72BiBavvLev3zL4T76eOz83QQBAa2NsZoY2ed9vKaUs1Zeh/3NcJie3v98um+7+88HN2VLCVxTEDlLXBFQkRBeqAEVBVa1x0wWEopE6D1fd+0mzkFKJF6ygmLZAHiZCQADce9vTqVjGnylKxQCmfNgCHsaOg74YkZkuNaFZrhUYWelpQJ3verYucQtsiplGXWsV9fr7GZ9fuIW4B2S+ux4zCOVtAR7m/bp+sLcf2oOuBbpgdzqdPp4SFObTm91pSFk+Ww/Xj58taD7faFwy1MiZmiKiphUBgiYAFk8OGNXIggchZOyxnnoHb166GdADNyTonASI9o0VFwANxup1poYsiEfVhrepeI7tIxTg4oLFkmH6nFLiYRQRmIBU3Q1NmrpKBgYZESJCUy2nXHbowkyVFJI0/LMhLXZGi9qWDKIqkKUaj31vfepqVMS6SbPCkWKJjO6SySobNfALVT3lKO+fTw9MPf/fP/pSZv//K/Pv/y6e39kxMc5YoCDADoY3g7IBzyOeV8qnm5N79vL6rr6ek5jv24bU33CCcsOcn+8ukmqF0bly5z1mNTnMQDhSFojBj3u6Cbg4inCALv0bt1sIfnVMpcThmI63J6/vj9x9PEWSq62zS6Wtc29r3zjIjG4pkTNYLWadJB7u6MwYIZhL/7OC1ImKiLT0UepyVECKfcJEAYtG1XCPj8ck03BQriJCiYcJjVw59/PD//cKqT9NavL16yNktUhRnRUQInY0VHCFl26L++/fHL5+v7/WiF0jeqQvRwBkiUolKHPfYdggACFLuHpJwT9ujq23GccorW9+3ejp3ZyQkD+FIVGVIBKtAD2j6SsmMAGJUW4jpEsSQGFPMMLEieAKy5JVEfbuA4mGIuxDkFWRsGI6s5plawVr+o3YNB/VsUTZKKOLANjfBh4xhNLUAdAqaZ53pmTjl1gKFE3RRyfv7+Y7f4+iVtb1dg8w6mg9EFAMCMugMBYMJSJX3b1mvtqytO/LEsZ+ZygCVQiss9OLtnhDzNyyhI6HuzCOYsmB1RdzK3QsLAEY6RMs44CBmREwNAkAYkxiCA4NPz0/L9U3n/Kp6DV7cc7tHcgUJKltSZdDjiN3NngpERIJSgoTjOZW6pkjWWCQYKpdPlkVNd2pGv9zvdiungsIjbsVngsky//cOH754X7+v6etjYzzPhj88/fWnWXsfoSJC3/e3zDXWEgKtw5P5XDfSXPAhSPXQ6w3yeMnvT+x9//fPxx5fLb7773R/+24/f/36aZyTqLmJgAEcoIU/TA5WM+MS1PGTsfTv2jqVWEco5L0tQpExTrtF2Qt+29f7nz36Mz69XSem7jz/alDLMyLZii9tNEae5ZglqQBrdA7nIw5kTUzrP8zkxue6+3W5f/uP+dqsfLjUDhplrZVyWsztwYpEYbR/qAmlnGxI9h7EjIGLOnCCNM8OPj/Pf/e673//48fX1/u+fDD186Bht+PDEzDWGXbf3277qGDu2V+vqswZs2/C8IhtOpxpndEAiTBgUEYxh5Mj8rWH00frnX76iTecIEgxQA0+UMEBMWx/tOI6xJ2rQI80JUjJQ1IHRIUhg4poJKlAeAeNo/bAvr6/r1w1o/4atp8yloPC5tbi3oWbhGE4zgpIP3Y/+5hqSLpaRtu39+v6ih1NUqSInBGGP+201VxQHiP3e1/022iCKuuTL+XwpD6xJCAVYviVjOKFiH5vt3SjMApNgztvr/ev1NRJz5CRTOU3q+/b+dl+vvtnwAdTnnMpyrgnMvEo+14zgb/e3231gv6oNgpDMkhhac9Xb9p7fPCOiiyN38NFGItJ2AMXRDo/IggJjdAxjykQUFBRg3vUb4sh6V9SpitRURpl1MkQc7ED96OGIkhAFgvp97OnejhbAaqpj2NGCyUlnNoQgBsTw/dhylGMS/BZuqYjkGAgDkYMEQCIYIIVTQ2oBwUhZoCdXSCF1rsvzSUNvt1trB1kKcyPs63H9chPKM+HGa28RBgEJOfMMLt3QE5/zbMvTd0/AT49PEHRf1/v7y7FvQx3JOoDtHNYwIpAdKCAziCIlyTWlEUezZr6pdydEwcx5ljpXyEUdOACDESS7effbKU1LJrLYTVUhjBuJJ2AGDdNdveE08ceHmubLdH6s0yypcK2ZyrChTgGIlJCke+9tUKnSgBwIyBDdbUhyRFRN3YW4nQqcKWMtqaSEKAwyESFQruQ2IIxyrZfnyy8vqx7DighC37vb0PUw07//+P3jbxZAP1aHyEPlsOpZkDyGYYMxRoqB4WE4+hi2eR7obprNwWJEQAIJ5imBNTZoQ52cmAlZHLJYArfR995XEz267XtLJKWmJJyYlx8/1MuDIw4bAeCqChxQAygwAQmEgzJRiBRgVDCCyCIBCCIeliB7EKOlBMDiOoAEkC1Qu4NpMjPiQG/uXSMhdgjKRC3cKDR06GCwMIDQJCCJlCM4ipEjjgjkZVl+81svS7o/fXQY0YaphXuM8f+z917NkiVXduZWLs45EXHvTVGV0LBuNLtJI9uMtHmY3z+vI2yMzaGEaBSArKpUV0Qc4e5bzEP+Cphh/Qj35b7X/ta279frCykg6JLT3XK3nE9udujNDm910lMHMh0HGBgaaPeCIWWKLFNCBERQMzsaEnkKCHQkZ1IRHZA0VcqIAPj1Noqh5hRMpMBgkUmW+XS+u+/D1WHsT6MFBBKnEHQAjiDMAIbubBBHhwDbyZwwY5Kq3dfna76t7mNeop7vT2cJ76k8vQDfgm90O0Z38IP527vl/uFcZt6VHDNLSM6clkife7BDmksqy5kopaUsPgkZQ62nv+2F/fUiEjkQpWRIQNEgLNKcN6tfvjwB/QXpQj+7v6+FvUDvIghOEZTLNF0yYXp+Xp8+f9mvHwi2pZTLXLWtDcPdmOXIs1gbx+O63j788Y9HG++/PBLL5fIaAiVnrijo1j3UXr1+LQK6jyzTqEcQT998y+cp8+nu4bXk6ibh2Pbb2o+8ZeEkJBaQRCqlwcDkAtoxRHueJ+90qEEBqIkJz5mx1CX6t8I/e7O8nTivV7s+Ub9C+Ng33W6Ad51n8Ayqpeb5ftm3tY/2yVAQboDPR2sfv6Sjnt7xZanEEQQBCIKGTqYYCTMFoRO2dvzwl++Gzb/+2ZslL2629wYyZ6rHZs+347bvzQyIzZCBCvEQoIwIVNxZzul8Dz1GRISBxe3o29bYg4S+ApBTCEUhLe47qKJFeMTAVHOEih+23rarEmma13h5furri5lR7HJksZSnAbo+Pu39ULSw2NqgxGR7KBwb+9GtKqUkW57zPM+nJCk81tYe1yffD5LJFBAogDft+/WzRYoByDnNE7Nt183Ghu4uKEXmWublfJ+n3tYp82mqCA41rfoyhmIEkRAJMuoI7Kowjs3QB7lnXPZUamWvHAnBLKCpE6godjcOA3YHccGvhZGKo5MDmJp3KznlOp+WYMlp36/H8OHPrkqcCiMKIgLu+4Et3MKQzN1DsVRFKkUB3APcDK07eFcCqajupoGGDOgayog4gmD0nGILfG6bD68p8WmWnonbsMEJp3ka4Ps4hm020LUDFO7H5o9lSbrUka5tN9OegQuKoe8IC2tKl5L75XJfS359WZ4+fv7jn/789PlDCrpMZ0+N83SsamElF5lKxzgGpNOry+XuzTdvvnn1al+fQW9gTdDny3IKOuU0lwo4sDAUDgLBYETHXFhY5lT0CB+eDCVL7kMhAQN6dFCjmh7uyv35Ll0ur+4fluVsLEePsJQwzEegEREmtsHDd4hMrUVvqFkggfh6ygZIYZmjTrVOJTBSzady5sSBaM7mCmMQRoANDXCYppwS98EAPCzMdtwHda+vT6dlIhb1zkzlNIXGSetIHGjGfZC6eiJGRGgckWhJ1QvmfFxtHO4BTISEhJSFjcpw9xhghIGD0J1DcXTTrub9EFvVLODtqzd3r+4kSc44/+TteX6ITIePBO4QEQkJASAL1SpmjJGNNIt4mJp+3Znlwg2cELIU18Q4gCKc0JNwIpbQwGZNGzb1XFX11rW5TxySpJ6DQGAPczIDx5CvFoM4EgWgQiJJbAPMOwRLutxdSinHxdUHqjIQBvajP19fnp6fji8vbtup8v0551O9Xr8cbY9ht+t1OV1nyaBuIuwHu5NnREcckRIAAiE0172BoMxOJA6sbuZuTgkADFAQEN3CNIYBeDQJHOEaYZ5Qcl7aWIWTCUFDQAQmyBxqoCGcAjFigG2qIwBArTk4MiEezZ5vu9qn7SLnnu/m86kUyicuLnKV3GlvHEMYIOXlMiMnVw0grmeUO2GOtbNwPU8513cPD998++Yn93XF9bIttoVgLqf0Nw/016ql4ul0qiTRegw88d1vfvNP6vz+w4+Pnz/9Qf9gNKVf/eLNKdnESQg0xYDEkaWMWD+//+6//+5319uH1yf5+et3KZ3NvbWrNgdMqUxh/Wl7tB4vL588fG0rAiZKDlArp5TjXjxNece71/cCvrU25kP3zWxM9VJOr+7nU1ouiKUr7ZHM804gvZVepkkglVwEOE0COqxLwYkKFNcn6TXrwISlFoG4x7ie/Nu6/HQuD6eE/eX5x8f+9HQO7TD67XlcH9EubaD3jTzd313s5+8+xdg/rKsXbfZiY/Pw5gWonqyXl1QSSQ4E53BCQoIgiopMxEltXNfP8nQdf/fAKe9XX9ft1uOUL999uN0eH18er8dtwJT9ARRMiBIZM7GcnBglAy8ttvVYAV0QrA8KzBPvEaMptkAOFTZ41qqoiC4UkcyJJ8ZbDqJV/Xlzcr89vrw8wlTEeWh/1peILzjNGRGu23G0w009NHBZTkWQnGyPp3a78cElu8BpXh6W+zlXj7619fZ8TJnzwhYuAJVwfZD6IutqR9+sOTzlEMdgIswZRIAZI6Hm/DDfnZZSEpXM4X4OLNcxtkdWF6gEBUMtUUoFBNAw4kgy5kockkuJM1Ai8ZgSYKZQjwGUEkREtzDErABZyMMtEDITOVKLNKXTeVlmqOn6qf/4uD73Z+xozJSRiQERttELo4X37jYMhIr0gXVVG+FoiMaIkoGU0dDAwMMRtZi7I5oRQPdhEZno1uLl8fsULtOkmIeOUuS6Xl3NdjXGMEqeW3RE8AFDe85B1iwxRdr8pqFzoYeZjFCpTiVltGg39uPuVC5z/e3vf/ju9/8q2d8+vKmFd1lxub+tq5gty5nmadVj39rDu7//yZuH3/z611Oun3/styfSridJd8u58DIndqSn685AAw4HQw83RcCH07ckqfXbiqOTcAbMiVVREB3ICYvkKT98+6rMpzzNhQojByUBMrJMskNzB0R3ckwQicyPYQpgDOpRg0vwCHPJKJecTsslZ99tljlLloREYRo3BVAlzCjhNnQfomNZIJF0kwbxtbqLL+n1uwtlcQN3DEqRE/BImYAhTNAj0OcpV67EhN6JkOupWs61AH7p+0EmDBSBKSQsy6mUQeQt0MwxXJyBQAGdCEvKnKS1vdb68M3bn/z8p7UUQqgPS5QTUphDmEZSwiq2IXjKUGoyQw8ayWoCU6AACoiwEWP0oCAkgTBzVRUE4Dznr4QdVTA109veZVm6wbb3Zj0myvluNiCakYcydxDQXrEgYEGuiSAxgCQm1nbQV4qPMKYlkehmQJCWmkQ4q8Kry2n79uH97757fjaRIBlIh/fn23oNDYlUy6fEKaVLFGN1xJQ6F+pYfQQGgBvSgHA0AFJzUQ3xvRN1x9wnab0HRiC4EgQwg3bsYdNqjWAffWhTt2NfS9oBKUAMIzgYApAjUARCRA26kkkGBOTRzY7NLfrt+bjdWr/169Ufv/CpPM5lijwd3fXz1m0f3WxHznY+URYZ3Spgkimf0JwTeLqub+6meqqXu4ef3n/79tVlxt6wGj4QVsYa9LdM9F+tvs3z2APdG1yZ6t3yzelUQKCc3mn/f768fPjt72jb7H//51+9eviGEvmtW3P1eHx+3sA/vzxieyrkgfnYjo/PB2jpFqEK5CPJsOnjl/Ygh8RM1BN0ABimELBuAeKEdCLxOVzVgFNKdELOkw8Q8hQgOc+leIKX/fnzx++vQ6GDZ9BMNmWUOrKoRAZKgsbk5shtpY+Y6l3i7pQkIXLifPm43v96LItmCRje05im/vP6DuBlPYbZenu6ruNJ7BayoMkBcST+pLyAPMOxNl1SPb+5pOUs2W9fDq56qgRTcrCkUKVuEq3r6zSdOCEI05ldx0peaT/2z0+f/UcbkP/w4RNtwWN3VSTQ0c8kNE3UGa1TuKSpae36/PLhce1XBCyQ1Pa2tzbWOIb3HgbBw+d1R+O1VpvAjQTzTBZt4nQ4chyXuddlWdv4eIU5zQX01vvt6QbNdHqZEpAxqSTIQFGgY3uxJsZmHu5IJBeI1LGN4+PYCdmPMUa459PbCVIAGwrIIrVc3r35u4/+/bY/H9rQu0PAlCdHZyLnMNv7hh8+nX4+7pbXiesw3bu1npcoG09DmksQB7tUxs6NndESRAqiDclZR+/pmaMpdaxXKSeJKe8JHROoqdsRJg5IPQkaUmiE4jDRw1l9rpGrtC4G1tpzj1DPxIkzEeA62r4PWDKlbHqoa7WcOqqte8aBkZknKLcbpJRzLgh+WAwPBkMwBw4Sbi3MS8bE1fpOreVLGUp61bYf6p49+qG3lysnScMtoAgCg2tvIDNPp3yalno8byyEjKnIw6t8mkTnB8/p+Hy7fvnu+PJc7t/tcnz/4Uft+09//u43/+bvpjK9PN/gzG7jdF9PaeoRH7d9f4bf/Pt/cyl39/O96nghlxgx+nJOyyJSuqOPjnOyDgKDwTFGt76JVLmfq8f2RHqED0OOPUgdRACBbeUU6Xyp33z7ptaaKCkIO4KB61DYFJJ2NbNgCAAZkgSk2eAiU5Yc/WhddfGZgPhE6ZyZ8tfRdgEXbYjIhTkLNSARzCESIDDMQ/VyN3/mgaonSURzOJUEeUEtNAmiQyMS4ioETO0WAYQcfHjKNZ0nZno23ZDL/CCJKl8c9PYEbr0jjKAaEePGQ6IpBLnI0Q2Ep6QTl6DsQ5lNAFQMquSJacbycKpyl9gbROIJHI0Cs9UE5fkA8OOA3hMlJxyJS4BqQWEW9wC14cXGKDWgmR2qY6iUlFJJemzX27UPmxCm5s3cFBLXItiGHoeBp35MOUfKiauMxs0lzQgEZJy1AUT3xIC9aRCLEwCShw5rrSl5RVByM0UtOV2oLvP5+vz02HY/BhNTkVPoY7u1x/Z12OWXt7kMAsoWcPjqgAlO/dghIKFYBYONo4ddAEckipwxewAAIABJREFU065shDJHLMN1j0gRJgCmqYcd0b35KurWjsd2+xx2y1VtdO8tLDBYEEtgB6G4hoYDmFsoZ5oQYGQj3GVv+z6eVt91IOix+svun+wLdbVme5zvvEndm+oYPjOgGajZsTslQGQ3jh0gT3P6x3/7q1TuC4nEYbzGuqUYp7ul3r9CuhvX+JsH+mtVe/2N31xBXDkyytQAAHb6xbcPOf9vf/zuux/ev3//3/7lX+T6D3//z69e36F2YgOBT5+efvjxhx9evqSmRfLR4y/by71qKosR9SBqnNeB07hAplShe6DZ1wKCNEVrsQNRQPZIQArHvoqwkwvlKsnQve1gHuYwCgzbPn758//4/uPnL5dk0bd9zXOaL2QAgse6DkKxrzGY0VrQw3Q/ZYajPadCgdASJB/H5ut9BQBpK9zGNWqQAgEK+To+/pcf/ut3f9nsJb+6m1LNGc3HnllTX7cEWMr5vJyXJLkoHLZjK3OqAIkwZ4lR+gL3e9se+3YdIxBUxOZ63frjl399fH+7rU5TwmM/Xp7iKy6RvYMsL8d8GglX7Ztumyl4umE6qevn56fr+mWMxkGERiO3fZUxFFgLYTHfPJ3OHmDJgx0CwQjt2Di5KtC83L/79qe/OtI4vx5+gh8//+nxtgpALKGkY1X2hUIdOzADB6Cbhw4gQUEQaAoAcD4t98ucMUaIFkpirDmDCii17ut1TAFrnQZAcPVJupmFZRAghOE9OQDLBgd9kS8i6TXMDKAABmDbWAGcRHMinopzhj3YjFCtqY6urNYTaoecy5RVrSd/XjqnCgaOPCFwzp0I2ugEp0xgBoEO0cEsIIW0F/s4RipgwPl8B7ct65O5BogOQAKgJBUZJTk7sta0Gu3XNp2nSguD9DE23WKBjfLJYYxmI8JRGSjIQY/YQr0y1zxDh/22w+7LlI/Ql77u/ZoGr2NTDWygno+mbbe6REZqwJJ4nifOrzb8hu5aOgYCn5fl2zevi3i6Pz8+fT6OJz9uS4bLq/xljA8ff5Qp8f0yCLy1K9jcnM8LBm6j9Y6nOP3iV29//ff/8Xb98/b8g5qnCpe76fPLDuw+BAhYAhn1PPfrlO4NJcRzhUWT/LCNWW+PY12jtwDuNCtBWMUsHBh7tDjJ25/86h+FjvG4pixRS3fGBDWkK3zNU4NHJ3L2WuZhe3HhWiBjCVnup0nOwiwW4KNTu5g0iC1FChfEgRxA0wIwQFGROCVcFuDzlHqllZtqnfNcS+mIsBufHLEhpVymMIPg09Q3MA+2kSDjZVnuR7k5B4AOgU4ydVj6toOX+pD3wdoHjtFdjkGwNrYQ7RBhVJDMwTtmrwJygG2gmmKRJZmpvuy1xP0b6vUk3sjcEY0SMBLAljwAGrxsekteOQf4bkQMQeCgBuZMnkCg9a6m5s12jMNSXj877OtN9ybUZVaFjWHe5M3bhzohJbi2Y1ufx3Hg+YZUotvrABakJSNCf/nSnjdMU48BNiiF+UqQCCZEECRezkLOFoDgKJwSZJhg6pGu69715hPVJdPDws8VULbDxvO6j6f76+/f/fIX+Uz9aGRtSmm2MhkCANVRmQ7Lg8YBVxg9QQlJQXPyJSus3h9Xmy/CQFuLbd9DzF8QqSNFH/t6W2O/VrENxgpjkHKVSXIS6TrEoI3xtQAHLMAPALBcp3memIVbmA5Bnon5YHW7WQ/FmS9SZit7W9xfUrmlmqZloXONhN0YVMN7zlWhLXU+3b0+L0soPD7B8cP7VTDlQzXa9hFkx79xov96lfNp4Og+YgfupFOkoq21S5NfPlwu/JsJ629//z//2//7nx/ff/7pz35SJ5lSKXn5eBw/fv9nDZmWWXKCPkg3PCrPC0QUdXdsAMdGUxEyiOjADCgCdK9TT2TpYOLg1MIdgsQVIQMVSSVNMOK6vuzted5rz88GcezrenxcTJdzbmP09dDpgNMUZiZE/bCOgAAUFkYWcI+mXHCZyxToKm3PLTc5Xw1oKMSLpg72fGttVWTxJR2Ce2+fRzvte7tqIsgFGMvRQdGyAitI0MRZJu5LOXVjpmgDFHWaGOOwFcmTJVbi4MmK9vjw/vPz94/X56sScZ3AsO+dE6EbBoZHt436c0qXL9v65fPj6M7TXZ5wSVITGcnwDuGGDLoRAyKRA0Zot71B5TXLDKIAOsKfegfDVDGc5vn1dPcNPrzJQu+msq5//OEvw4eziCFwYyYBtB7hrhARyBOLMaWAQAqkoLDhEc1GCwWgMEIlBALoBwejG6vR2jbuj+vRdHApBRO0YdDRunPlWaaZmXL02Nf9+XFblqdSaK5MBPuxQcZY1Xt4mMhgwEYm23AAAFQwG5bcbQGCI9aIZrhkwoqjNwvBohkU1MM5CQB1x1AEZQMHjpRRkpFIMIUjYp6X5W6aVt1KYwZidGKUZGaZJAVZ4SQ97UBb0szO6RmpDYRGJBiCu0H2cABkZubgAAKuVLGoCEUuLVCPcXPWW+86NCLnnHOU/QwxEHMBLgJ+d3e6lHV77q5lqeXhQnPJo3mgqgSQgFXispw4Ic0XmI67dz8TwXSejv/1gfX2s3/3z9/+4rVhf3nerLvlIihd+3rskvJPf/Gbv//H//DTV+n/+v2H4+V2mqdTYj9deMDDN2/Xtu9+kwht/Pzh5dPtX3/08603LIEzkEe6XTvvMkUNrknEcey6t5aqpVT5LMIj0biI1/Pp8+rDA4OIg1FBDU0zDuUe7tlEGBOXA52QIOMA1MI8Ve8HgBlNYDmrUU5lmsNjx8jg1TyhDYJuuwCiZ0GEWiQT9vbt5bI3Y+QplXROA/I4BrIClQFIGJlFNxzaCyt0HxHOzK1QSAD6Dn2PyGOHDUGjztXI9Lp2dSVCaH0vB6HwYEYGgAAGMOqsgIrWWzdHz5ywUDO5Dl1gK3aa9wiLiOzkzAEWEMfACZAmpNPkhDoaHGATiTAwglSmxBbuz88/fv74/vnxaAahaBs7kmWdyftNDYPn7KxJYv949/2nOi1lXsql7HaL0XMwAluwZaZaKi2IBGlSElJNwClXzQahYAIIKMAkZ3V1skBioEQQgl4sV54q1RTPtn56/mHg/Krq3rcDwjkErrrtV7099tP2Fszz6JcppXcYDAhhcA90MV81fE7pCsAMmWhKmNhEho8bt26eIhwQcimA45oNPcamx972fb3t65QLXF28OQgV9hRqVnBABpAF3EA74IBbh4D++NHfPoikvMjrxCh1wlSmjsYwEFS1Q85ikraxffne1k9bMbirZfETQVZHBGVC14Smdiq7H/v767gdmx3HGLPvnE+hBK0hgE75bx7or1XRN02uu4cykB22FztFWNe1JLncn375D7+0LLcPP2zb7Q9/+P1UeSlzzedD8BgN3dLry5t3bybi/fFFW6MgCBUEB49hrJjuQpuZKrvTDoEeaUM1RwsbYA6ABJAwRjfiCAi1YMUAjOt2pC1NC2Pk0POc7+fldJmeXzYKyizoAaMNu6GDOZApWh9qKIk9mQWZiItHDPXkp3zJMBWFRAQyETpnjGHBOKVcjTVl1R18kCcHASQyHes2CLjH6GGEmCt7mUoHIjNm/4oV7EPcDpOCCBMREyIK5HnA47h9ubZ165FQ3LENCUKewo0D+BiNoo1OsLXWhjYjQcqohrOUQat7uHNAgI1QGuzi6q7KTkh2xD60GkBWdwwnGD4xkHK+SKL66kQn9kFe7Onzth1HEEitAhZ9hBOlyETu4uBpBnRkcAgCQEAgYgpwhXHdD7MypZSFRMcwap2wRliwex5hkjIub87JERWg62Y2+iqRX7+dzpccjtfnQ7vtt+unJ2DUXquD7c3ClTw6BAzzdQfZLXhvjtQDySHAAyFxlBkDeUJKRMQormaDQZwMiBARhQkhB2iAAEKABTlyAlACZE6SarjDsfoRTTFRiABlZiJyKbUMs6EmkYmwx1aAiwV1RXOS4IzsZRJSTABf1wQgM2NiCst5JjDX5uYgvMwnlG09WqDmklFyZozZyqZVJFm4Gk7pcrnsrVO8lFTneck1NK5t096GuyMgBPTR9QVHt+mU5JvXx378+OXzH/70HeX5/GpaajqGKjslQCFX7EBt6+mSHu4v794+bMfz+ryGR8pTlRo1n3/+9vL6/H/+3//H+z/9jyp8ms/7tq8x6uNXigSquYdNyJmEODBFkkgYq4gpDRZXFi65oNr4/MOXN353jBXDc6tBMNq1HSsDJ7ZA7+ZhCpxRIjEBFy5VEFUtBasYIM7C51JMYQeEkUAb5SOQkBBhQIi7EQkSoXDBIISOUiuUKYMRExEDehX1SABM7gAQEKztQFSggUiJGEQC8dmHRuRJoJTunMWAvM4yZB5tew41UwERJMYAN0UH9ARgys3cYnwNOAOBI0JyIAQwAqgstRCpgSNMNtjJkV224KT2tYuLUgYWyc7BztgBM6Ek6a4f/vL+j//yuz9++fTl6TnCMzE5Y3KBwlnGaIe5IwuQpGW0A/7EIvzL3/zin37yb5MGxIaUtXdFR06MRK4I4ZloEjEY3TsqqgNBIHpgmAeGBSk7AREzBJgpJ57IX797EP6n28eP1+eXwxsrfaVBA0jEGGpdj+NLvyWbUTIEynRijRSBQBKAgUCCnNwzCChCFQgFDVPc1ifQFQaDoiBzLQYsoxlI64dyck6KuHrbbeBX8j0jAAQh8+TAGQTMxhAfW5ceAKkUQCKEWhJNtARHaGGBLDglNPBOZ65GvAzUkkZO07Isr+8kSzibK6oBqKVnB/aXYx/9+uH59nLgXM/z5JJB7kGYGDKJ4N/+gf5qpb0fvelgDEaPPnwoUeUyFH1NxS9L+Ye//7X+9N0ff/8/3//w43G79bIl2TyRYzdVRzid7+8v55dpun3+jK0xAAtZ6OijIiQWItwI1MEVAnCwZD/Ckjm6GwTg1yJza8NVjSkaGRkae+99a/taiDnwbpqCpORcJ+PgLAje4hhKa6KCEG4jhgYCsLARoREhEFFg1Tydy7wUYlLAFMgRQbyU2Q4P4AAbug30RADdgBiENWDvYz/6Jc0yZcziLMCJghIBhoREIPvXCJRDJHEKBR/h5nr0dY6T7taVHDlAh/WJohALDgUDDVO/jfg+xdmW2/XorZMgWiM20xjtOPa9tUOIzHCEi3E4DHMNR4cE4dG/gpndlAmmCpooGFOfmCgVQdcYTc36sCCSLEmEMRLIaJ0z5pyH4a4jVSALVCPHQHQMDBcQF4lujso5T6lgjUGrKQAQBEZCPMm8Zw0vrwtiZiM0Wx222+qO92/n16caqg5f1vUJr23/ZB/3/ijFgBCptz26BqgDjEbagDn3APIWAQAgyAGZgxzEUlYmQhJKDYNYEAOQMb5ubiEQAngEAwQhCqCjB2QWQhYgRA/0UHdzoHByxDAARGdCBGuuOkAAMDAmAmYMnAETMrKAGErKMMTZsDgpECNUJg8UBCMIQDcWWl6f6+ePTy+NGYokYJYac15SajUzNrDu5ZyW0yyfmTOVLLmkyDh831qn40AzDdh14L51fXY/LQl9Tvrycv3zj48fPnE9uyoOPZfCdzC2DohHDI6ICKKS0ikTPnfjKbv7IEEHA61lGsf+3e/+v9/99r/fLedffvuTXPhyejtzSUgYTjYAgkqeMIkYz4N9CADk5DaNIAm0SEIsBB9/+OHQLXjMichDDfqxt75XLhKIYG7mRkgxdHRzN8rMKKjdxZthj/DismDtOQxC1QgNwsBSCBtHWAQjpYQkSCQS7uBSiDQSoSACIAUF8CwgqA6hgUA+kaXMwQCCU5ALEwaPFSMgQBgY2aM67g6ns7jB8y1REge3hMU5KCAA3CCMQILRwSIwHCkwISKRYYgZCVbBKaWS2dzSlFJFAzcjcK4RKYwAk5AwKgcyyRAG6I6aEcy+fP/pv/7n//K/fvunQ0fbFN2EiCnTDBAH3eQI6wEAgBEi3W2MG6l3vMi3+68eTueSC6tHkKCTIErwOQCBAZExJIBhoLEHIAUiGIBBp4gwYkwI5KTqYOoc7nG5zOfpV7fl7uMPP7zcPs1LUdPBx9jdzYeru/vVBzifCxUZlJRQIwIgl+AE5IKBgU4DwHF0DLeELsDw8vxy+zInrFiT5K+PkoxuScYEkDgQ3Wn0o6PNSQDIAiICwhgyCeMwDyROAsRAgDCnLCmLEJOAUWEYyl+PBgAmZGYgztodjkGqueTl4ZKWU/jondA79h3tiKTAZVzNurVb0w5Scq4zinK5YPbB3RzB8G8e6K9VHbkd5mYsQsCh0NoBnGrPBhvvxzRNd5dLefu27y/7bb89N+1Nh3sHnqAZu4MZuwsnLrn0UAxEhDANUCYItYSCCbuBUkAQ9oXxmCIPogEdRncICJKEXc09PAAMSIAShvW2vzhVMyk0tT4aNEJkwkDzMPeGaiLDKYa7O3AmRAYBJg93l2Cn8yjlm1yhoClIALPtDuglpwXrYHZsbWwduRYhUOwCQEqmSlnKMi/TZa6JgkSdM0QAgAEIAnCAO7lFYimRvIcPUzO7tWtGiabggRjghsDnu+UkNXTrxqAIasOP93/eXo+7PqJ1A1Jzt5hyW7dVt20dOpBElZSissNAdTBQdIeQ4EB0AcMIFEo1Q0cvjCWQMRCia9iWA1/V5fm02L7h8JITLKI2SDCVuvUe1xsjWhhxTw6OqBBgLlAiEZgzRv5KYWOSSQ9P2bMAIQvXiYZTr5Kgfq0/s+AA4qoMVESIkZzD1HuEj5d2PfaBqCElUwKPCEJjQDf2kMRODGCAoRhAiAKO7qtr0GrRCc6CudMQjhQJMYF/XZZhzE7g4RThjMggioNT5bl4uI2BocjIGeRA00A3DwMajgLo5sMDLRwwqGRx8gyUKpAEMKBwDI3MDsIOOegrBoUhgMCGDwcAYgwPywHUhzVGJqMxXFmZpiAyBGTCzHWa5+V0vp+NR8pmsTdbigL0YFMK1+g9DjbXcUuQJyQD5XGDl8eqg+4Cbvvy04e3by5j9A8fnr6s7YBIFMgoaQaqCljzcvr29PTD08v1hRDseD4OQkfbb8s8Xc73c56nVHh5N02WmIksoYGzEARISkxsMJCMiGXYMo1BAl3ZVRL4dny5fr69fbhQLQ699WjqQeJEGgARTBEACGbmh+02RrcOHL25TpOFuplaciulWKBdwRKHBamhByGzm3rmKOIR6K4ImJkYYdcBjkREBISADkzUyYe7OjM6o5SJTVNiI42h0gLcsjAhmCK4E6opjQAq2VpH5lQqZLRwN4wIBmQgcIhgZALmLBkAfFhEIFDESMNLplqEBc3dwqbKBQhMFcIzZFAuiQmRoVBIRHcAYIEADERse3t8/+mH796v636eSp2Tdws3SMCEajpCAbmkjEDWh1mLwFRyID2vx+//8Kef/Ornv3hzymJyzhCBEFQw3Z2QSBzcRmRPlRXJBzCKf21ZDTRHJq0uEAFhZGDmo7v6YKkEUst0f7kvAsu5nurDdLleH69tPYZb56HI2NSZjCNc/TBngQA3CiZidv/Kf3QkGiOG+0gsqLhef3z/XhTuTw+nGZMismSUYNYkBBrWQiOOkELCWYc5BIS7O0Cgu47eBxkFYUxeECCFZ0ZJmVXqYXxy4uys4UROBMIYHbXHOFprXZE5n2Zw1m14UUIlG973aE756xJPKtMihSkXLtXtAIaA2Ls1VR/6Nw/0V5uJFh65ivZIpESkhuaodmtHZhFX1U1BF7Lprv763eWR+5fb9TZGSjILmVNBce3b9SlWlZjbwmDdh7qFN/UYm/ZaMidCVwvD8NSuG1DKzTGTR8E+HGTKSaZ6kHsYU+QAg4gUweNQp46WMr0Kvva4FU4R2MzYCCSyEZi2ga4q4IRlyrwXGdGsH8NbWPimuSc+I7JQzThVRi0K+EA2RAwxqdVyP6UrUhamNCVwNqhlSfN0LlPKM9rB6Pr1uDhAfbATpPgaBhmOEhEjITkABLJzMR1KwHz4cZjiXPPr08PDJW9rDvPEmAhux/j+/Wf2qJQddbd+7Bu+tAK6WQE3tLAeITpMgkOETMUNzKyrn/oylr0yM5E5YkyoN27iVQaRYVRQlnlmSfdlu83jyhrwMJ3TPHEuOLEJ3V6uFGiHPrYbIAMpQpAjBFACC9cUkBzArAUBCdQKvRAKAiGHpCdYodZhYWFEDiP0CGWgktqwJzhifXn+/vl6xb1FIp/dnNyxmUUaCeYgJOgMDkmcEUqEARuFm7qPiMPUet9mZPEt/BLGgCDoTAxKCOCEX2eiKSLQB0IAcVBCqJO7uG8e6i6gSQpJCQ9EFBhm4zAviqq2LEhMnVigzOhBMWACS2GITCjgrW1RapSUmS3II5iVw8A1INCQVSDAPn//6fHleR+NQ2j0zaO5XPJ1HdYiyCMLo9U8v/7mJ0OAeruuTz8iQilvz02eqrhg4qPIYXax7he61rx06+Cr1Pb6Hr2uJ8i/ePebn//q4eXz9frlSW2XQTFHIplYhD0S892F5zSen3sblBLsbZfj9XL/7//dfwqLUsSt7c9NUxNzDA8HAE4pF7cXHoVIgjgyEqcMmuhwTAkI3SkAoauHbaE1Qnq3dbXDsZSM5B2ckbMjqXXXiEGgwaEGNtzCjggcJQIO8pVjDioeg6OoWI5IUcQLiolTsCLw149Koikhu7lpcgNJEBkDM0/hzdTQkdGBAxwvrgbGp6WFmAehu6Jkxa+vMk5GfvSjSPUDPz6u260lQgA+dnVMFiEZGEkVd1M72jTlIoII/z97bxJzzZIlBp0phsy89xv+739TNV3tlg2yoMSwQGbRsuUFEqxsyYgNgkZu7JUXrEDyjhUIyUxiQe/wwvKCPV4gDI1QL8BCCAG2Rbe7uutVvfH/hjtkZkScgcVf772/XlU1O6SyKqQ7xInIuGe+oYyT52xhu5sQYwSGHOfpuEwJUrQYoaMPFQTtU/Jl8it6gACDMjPkCfgq2kUifCaLRtY5Md/wfImN1KUGFnTNFqlTJKIMTbjIPINgO++b2rB8eP3Ax9k9Pvvh47o+yz/53V97/eH8OiOE7HQUGP2AQJEbwCpKJVUBG1aypM3MIxiRHQNyhO0whAJZ1BGs0wAsEOrkbapOPM/L8eHARz+eb5/suofxnv0SZpf9OmJDqGr+spXjDUK8edwf3u/MwehIXKeyDybaETmCzHXEePyDP6oRAOGZ5+CswZUMwraurYMNZvCJSq0Bc1BDazAGgpt4KGzBDfcwrwHMAAG7JIrgDu4MaOQBi4vz2N3VSHLk+bKfl+p2pVVhABhlN+smyCoSyAJJrDeLMs2TK7UKruqjX86bjoD5iYL37puajvWXe6Bf2Jjo/hDwec+5R3PvSFxXgGzQLUhCpIe25zdjjLtpouOrhn4pLqdLylDykcs05SNBhsRwhyA+byJRx+Pj1vsAKEEXAPCRO82F6pwd4Awm8fnVssiNIID7sUFPC8YOzEDMgQAQkvZwyeADwSEnn+4kQ+3nNvboGCFg7pUJIuu0w45MKefgwoyYul0vu/rVrO/uf3Bd/9QuI+m9lGh5b+AajVl7foJHB7iXm9ubj/IRdfv4tdym4xGnWmqel1pFntbBG0rOhbtE3zxqdgdkZogAJOYSVNE6JS4BOSCBHvT8eE0wLFvTcJPy6jjdP8zTFMzHcEyJmRBO692HIy/HXOCDzEP108+fv3hzAZy7jOwGqkxechYcfgUEyQJOqEqH2UHhiMeBQ9ECqIFF7X480p7DerTdVBpPaV6fxxWCKmbP+/EGonBKOU2ziqHvsaWza10DEJA8kIABEmwSGAwxAHLCOOTLRHWFzlSSZwIBApxz9uv1TQh3NVAFRydCCJ46gPil+2VtFztx67XzNkFKpRiBaq+WIqibISkL5URBuw2ADUUgQ0JIEJECcV3wgHMBKaHd+yrHVNfRUoB0IESvpCM6aFTIBgDa3UZPKYG7X57Rg4DJ4tAvj9YFxDKCTOgGuAOhAUz3xzrdxCoxcFroSHEekYRzmnEL2oHuBQBhV5lmWKYwpb0DQQLeaAfnrAQWG7ZP3nzydH4Bim2AejIofXQLUvW1YETMoMfpYv3pBuAMsK6qqyZ9M79vkmHxLgjeSz+j65fylOD4XJJrG1nho7u7u/cO9jFsqJn7lAMLfED4CQPsDmWhvO790zdf/vBX9Vclbvunb879EVSnEACAwSgv9w95N9mvcdnaCpfDNjwJhBPsmTYp04DFqV1Hq0EZBTMaOtrFSRRQODBgGBBimqBvp5duTnS1tpt2qI5LRurh4YCIzkDeM/IOwAKFMlvkbgpGANrP+36GcmRU3rc1cDkuU53E2JqJwBElWgp3xBYOmheAkcs06OSNorNnyOwrEKOlyXWYO3ACwCxDNTpsmq4de+s8IAsgUFhGKLmq5Lj00F28p0yqMLYLgG8C+WKR2QGgm5l3sGkA8GQMMLr0LUupMN3flz9599HD8T2cK04kDrB13XRkozRN47akBOkZADIUysfBGUKP+6UHUTVGGDByGtMBLp9v2GrBECYBzhBjA1jwGlm9H5pOjUZEyocbPkwP77/+9Q/uHqZ2Pv3hH3z8ox99dn+Y7uB94jxmHUfHfgLwm9Lu03nYZLaob3DpWGtK6cdnlQCweU8iAgLiCXKBGlNrKLRZ9iCwnnB3WM6SX9051nxrD/cMBO4v7fGK05vnpxewEE15rSAAEN66XTOjCIIkGEeJjWYgAFIP967wpI/5ze7iZ9vrOd3NC9dpYzs/Pm+Xs0EA9yUyQdqgaVgzsKBCKW1gmZfO1bzj7uC9ZwDQa4ABVUBADzilviioVwXLhJlB83W6GFS6qp59S2hzH4RhpPFyseJYgSDtENx7mmZTMOgNruu20bn5qGZLzZOVBEWW9Mt4oF/cmOg7TWOS1qwHqLKPfki9gQ5XaKCGEhmzbS+X65V7Ljy9d/PqON0ebo5uE6QpzwcDHx6MQRdAGDi6bn10dXT5cYJTAAAgAElEQVQr5Ts1mpVUKgkI5AgdejpfJQ08TFeeM6eFqQs0HAikKAyITYepYEEFFRgUuzkjZB1bjAXFEhuLSfWNcrp2tFIhIGGQt61bjrbtmY3UoUFX/fjptMH2ej/83mCkhBLP19PJ9uNUzXk6TB++Zw/TMctUjwKlym2dpnkiEVA7tzrICAgwVHbySEYgbm46AFNgcgMp3frpee83VGyAB2uv9Rlj8vSqHEcxz7TIFcnOINpNyR1TCkG8CRpNvaZclxw838Cs/QB0dAiXsUVfA85jmodKHToEc06FpFNGhsSJOqgiILmmjtdtnBXRAYlzgeLjetHdKggfbw/EYZamSavk0agmp0RULsA96VJBUYoSCXaA68l1Gy7tONdpKYel3qR8YbpupmqFtb/NePfp2be9jr2xGJAROEYgKDoRBrCDD/CBNj2gappzzUQehqhVIEsGDLcWiMCIycHI44GLc2iKkADdHeYZ0iG5syNlmkutkvfDua9uEgzBGgjYPXbaTd8e0rvnwGw7mA6wTRFARKzVTDUdeTneLIdZEjuCRtLL6u89lOWWG2FYOgaxT/sB91bKhOhIIV67lg5nvAYMhgyMzu6aloQEMHTAtvubp+fT83nb3EidKdgMO8Q06qYK5kYekJJHCz21S4O+WozBwLGVy+2c4LzRUCDRqVp0/hL3N+f1u1w0MN3O/8Thuyj1s+W6nf/w/Pmnn0UIME9299Q+H4jBHHw59S//6EfPH37+0QPX/XoM2N3NBziEnT8/Z4y09st29tGQlzrbcYJEICIT5zvDQn4pK3YWqARkpAYgTe7gcjEdSujBHkieRxJfo629ke8C7JgBtawk4CNMBXnixMAG1lOEKQeJmT7DiMQGoCQOANr3PKfiEQPGzsBJplGRANfdBS9ZSBJRSZxsxX2SeRoPVxordjefZj9aknzASdFGdGzC3fcVNHdStyuZExYfeJYw8HSUdFtkbLR/HOPm4t3Y0JQ2ZYgGIMOTe3dH6KAt3JptA3S70JwCWaAmKvV4/+qDKS9udGUD2GcylUsTJrZ9b/7llG6PdD2BK9Tbe7md9u0KCnx8jdezDg2LcJCQ19Ptn/41/dGpRe+k3cEVF8JgjEpEgwhoJEcxpaaU+vXL7VOUfRp+Il2h59P3/+ipxPLhe5yS7rg/ghvsz8f1fEO8Ez8FcrlP3oDCwd3VBXAc3Mds0iEGOwlnDxz2BNjYwdUQO6U+xrjCmQnIIQBCQpLd5sXUJp1K25dEeBC6cUSArBgjVEJyNr/WtVRZKJtDx+HdxPUFG1/c5PfS+iPk6fNUd2hFp3Gyy/V07hcHnFMBeQkXDUOCLBkZNCxi50rgjgaoALMDwNw32VaSHWoaLktPgFshFUmcCbFFR6j42ecff/nmSVDu7m759kCCDGn30HXtK9TMbDDG+MLPU5FCZYLZo53W2C+Do8er23p7lw4C/suzsF/cPRCANEJMkciCzK8RQxVSTjEgehjGEEud2TDJEPCcluOrw+vj7Uq8kiOA+a6bz0TU1YcxORPXNJETVfc8T2qYUmFYkMz8fLrGMwDlNcA58oydqmQfewcFRiWU3LFhp6HEggBGaMiqEWM1qcHBhEyCAKSOPMbezQkTALq5lXUNNrCcABNBkGtenx7H5VlxZqi8Dv3k+TEafPBwyMdFIc1Fp8rL6zkt382Yac4iDC6q0ugNoZRSBQlHQDiTWIh7DwdABXaUTKnYOfO1raVfYg9CW2pZFqY181QA0WiEgFFrFIDMmJlFcD8GyLxfEC9+CfOEgXKcj4cDZSsYum379bzjUMcKBUEpZQGq5nPKBmlKyVClUlbb094uhogrYSVJyAwYUzEGZsAkVZe3xawOBfYgJGYfEQPCjTrM8rYCh2XE4uIH27eXheVVlptKRbA5DLCLwhQboQOEjbGfr10d6wHcNfxtmHtQkPjFVProvcfIh8OvTWwrEdUogN4hLKbMfCxj31sRc4XREHQ10TTEqmDPYGyUAxcW5QP4FR0oJz7OjFCgjAFKEe6G5gKKJCgsoc5olCCAjQRmYz2KgTFEStPxehukh/cePni9HKZqUPce7bwqsZLwkpEZGCb1fojOE3ECBAi3PjTtNyWDi7lDMyPq7rP3mnkAMhtD7/akuhfBMMoEgAxaSgb3TbhOnDinWuohz0jtim23MMjEwjx1737eT42G+fm0/vDTR8wyAl52+fgSjrquHd1vXylnDbh/+Qz69TGVtHc/n7a24WER0uQerpd9+wz92HvT1jwMiSkiB0AHQOBVaKgkqDLnu4q9AfqQSXMRj8ELLMBjJW0ROgBCkCJ4CuhJhwegMEFWd9nNwQ2ZqmRwRKiIoQROzdmDdfSRXdcWFCQFJSM5uZYuBAQzT8fpyCWpUe3JGNJwJMO65wQ6CFOEISaShDlBZUI53Kd5rXnHS+JeMkwEFmOqx5CMyaggI+m40p59QAGTvKk08iLbRIAv5/2HXz4XOPftsl72jfiljTY6eSdApprMNbS30GjqPZzGiN3c0PNegmHE8GH8CKMevoxxML1VSEkbbOJJwdMEJbvTrs25dQQ71HScjrbTGNtgNZEw6dBW6I0Jpzk73IzzSV8sYaoppYQdBq+GLFwYaXAP7CyCED3Wy/aZWXKMLKzRTgMPW5uGFeC+j8IzAuzQNx+szkg0FwZs3GwkCiYEBMhchq/upGaEzsoeAcBgifo+fHSzgIGCCdlhMDoiKMJQkqneVM836H0vNZbKMBAAUhnzEYMSsKRMMwd2YgAABwxMWIgTTyXx26vQpY+e+JIZ4gCZy7Ta2C+7n/q+OxYiAEB0hBhdsTKoS8Rb0ICBgIDLVPIxIyJLLqIYrt4CIEYYGDCB+PZyPV31el4meXhYbo4ZUpaErGCBHr6bqrufhzXID3WE+d7AFC7Uc7u4sEdqhOTGl1/ugX5R27SHRRKGDuhUmIy7xtCRAN2iQw9xRpV2KKzigT7ncpznUjIRwtj3vpl6BDcD9m5XiIoRQLkIitPeOg6CAr27NCcIiH203eHYGYs5jkAA1qhMwWBkAabRkVOgdaHAVEWSIXUcRIysiQGCA4xMkQITRQeKYCQABB+998aYu6egTMSJDq8TjWP1Y7plqCl1jHmpO0wV0u1xprxAyQHpmG7qe13H21M5Q2IE5HliQikUmUg9ti2MM49tkHAqhMzEqaBtSEi7qdrYEJGZM2ktSTAlBABEo6SMExNkJnTBQQEBafGFIm3kGhqtIE3HZbo5JEXukVNPcwfHRDWRRVMnUhA1yBxQooPNG07Iz25dB1jiLIjGhBhkzpBQIWVwUGcSSoiMo/mgcO26taY7l3xvHx2nTVrv1pAJiKdFx+lmIp5vZqklwNVbYJpzOhpEqsgyIFYMQhmDwuFtiUzzIB1Ebi6CO3lPgYlvZJKadxmOTD5BAHGaMpQ8PzHPbgPG1VTdQgMkiwSJGzJAMA1ORIEFkYVpKomAPIaUhNBjKFDyxBEh2nuOypUjEQShBSi65czMHh7D6BAPucB8ONbbnHJNNkFWFkkD9kEoTBUJoeKxTdtKwIkRGvrqNnEKd0sOYhaEjmnro1Jouw4mnqQwpoSMcy4jeiS0JIRcIKDjmCDXnMtUZClexRQMWJmBjIJs4A4jhpkEUGhr++kFagbMcRkvyYnisvVrX89AN3talYxAdaSERnk+zCp8U4qFXttuncf+sl0+u2771htTJAYkBswOQB6ElqqLUHEaEMDhBIiAjEEJIS9Czm5bd2AQCzcEAsxIhKRkQAMgNh1i4ApegoQkJLM7iYsLUFGKARZ9SEpO7F1FQ8SZhpaMTcmjJk41uVDRoXmjLiwcHkMHCrgf57RugcpcJFcqszASCYkMZ4xEuRDAaInIyMBFKJEAYhCl/Dx8ABNWBidWOWZyIhjby+PTJ71d/LTBrmNOGzTrIE4pM2ZEVXYb5g6BQDSQEriZkiZAdnKK6PtZ14+/WI/j8OBKFnM5eLGdiQrIQhMl7LSNjqkDRk5cSk3FaL/63gzOm22trdvezk2fez8rWCDWJFBqKTxh76ARqBZv6xSiKNVSBYcjuam2cERgydkhDgBo0jxbQGhL5gg8LJp1h5y4ZGTJJdoeyYOYRibAkSRjAHYAH5ZiQKIyTdzRYZh3DCucGLHkpORgBCOgj6trNyTiaT5iWZhNUNANABLnLAWAHQMAIWKAG4FgTEhGWRhninJT5pt5lgN6lhiYi0iRa5AQJWxp7FtoYCYTZANTG2pGjiHIpKrmHh3hhBEAPWKgE5AA5IouaNsNbI9Dxz6CFVNOp31dTVNNd6+W46sjTBkMEdQUULIgBIzdLeecCqfI4f3qYwPHiZcpPKUeul8vNILm7Zd7oF/UVgLGxIxoZsDICWJvhBYmBm8fjAQNUIsqBkyccimpACqM2JXNqQ9xdZWxYpMeYxgmIpCMwmI2heLeTdI+nC9qbtbWzdAtPDpEShEgmMONMHliVQsdQw0hPGs4F6PEyVAdmlBG8co0Buw+lHqWTDSpEdvIySC07ePaaIVhqkDJPHJKH33wEcF8m47pIJGLh7j10mK9vkReIrgwShA5ZQ5VUhcwgNgdjGHiamrsLgio2tZtjRsd2BMJJpFckQr7zjKgoG/hPQi8wE49Uqog4oboTuzsBSugFQ0IHOTOTVIqJUV4GtAJO7OklAUngDacAKfpcOBSq+Qj5365rNp3A3YnxAWvj4bCkFgCyTlNLsQpoBMGAUdIcCZM7BFkiEUYOGBNAsPNVa2L4O3xtizzctjjetF9OAAkIHIuNyPQbjKKkA0aQ5GPU56vpIVZEAADmZnGMBdPDAreVFNXVAtBEwgMYgdXZQGmfEmaGQsgomEBQJlZ1kDHkLJzmnz1a4XMZIbYDVVHmMPEw5O/LQ0vCJET2CIaGEQwRDhKZm3RLACzSJJCSIybDuruKUeR5EZhcXxIc5GMiJ6HJYwA5JLzxECJnKgULwVhSOJDprUkwNEBrxZJVMwHsUoQeg4jGNC4OXSaqrAQ1CKvpglQr8ZBo4ErZyOvwUuFnCSLMJN38r1lpZ0L5SERYKEDRISyAwUgAgKEefCYyABNiFVk7Xh9EfJkcvbKViaupVB+v35QglPnS3sDQ03tuq2fffnDa7sOCAJiIhAaIQ4dICJ1MnNIQ9VOw1IeDgDm7oGcctwE93S8egQNpE23RixpyKDhhO4AoWEBjYTckRGZAMADSQGNgYRTIiQzw8hzId9jVTfvziFjz5qvDubEyAToUSjWbGVnQQQkH0CggkgEiYISMItEiojobWeObmzOztzCgytLCyNkBkIziJ4RmXAnBDAMEWbMh5xOyOC67dtlXXe4NNLeiyNGwiBhYMLYu+7CzmjoBMCGllIg8ttHU5moQHIYjdanHnyRKa8nZnTMNF3quJmCuLAxhYMNr18V9PXBMIgsWt/jtI3Ldl4vL35a27NfN/PmnWsWkAScETGD4u1oF3Ci4AIIKMjsDnNmyQJIBJaSZzsUJgmwburKWdvQAOAwMIwQIiJBEJmII3hE5CSVJYBJKon5yqN1C0sFgDgbNUkYW0EUnh0hk6DgMMAIdgRr2rUchSgxEDEgcUh7exTdOhMqyFiNBiQFYLKZKKWaUgmymkaaGYGHO1IXBMjFCD0CyLAEubAZM4s7K4xwC8cIQANgwTbCu+rm4wodAtz3ta8NKOU0lXlgiqgFwLvqGjZMc9sY8CbXuS73B56Xhsik1HYikJozoA6Q5LkcUy2ZoY9NXTvEXObiPmRioUEdASb4Zc3UX9j2/S9+VFgVKoIgt24X/bSf4Jz8uHsoDSBTo2HL6XKSxMc6adou9KiLjPNF54nAvW96tnFJ17kzXQQmSCISGRwtdyj6/HhaVNFenn607fv/8ff/4c1RijHHXTnW8hDCh6nszWqj6jZ4X3Fvgc3u2PrtIQ7CaVAXuyRMUIUAevOLqxZ7nbNIubQ9aKtyFd3bo58f6xfpGrgXzD/44ssw6E8O589i2XgqKAUpAq5XTfv1PPR8AQyh25xqigwX13mNBNpRzzvpQvdw6GEzGOo+9Dqi77a0UlNCzzLzdENTJlc4nfc1bev47PE0+vXNF/+P0jxTGjVzx9IHimFeRgXQWw/LvBVU6wkIsEcwKIMmJYrsBeAHoNo0EKSWWo556Hio7/Xr6dr2TakHGcEHbT0FYKLTtu/r/un3P2UggGYeIBPKQsSMLQf4kNE3FSfiNOJp1nztgcP24QZINPkPrs/pmjr04C0IECechp1a2lauiRmtjb6NGAWmswnp9eVNu+yP3/8+MCpUKI0Cm/pVBylja4OzYEbawxs4ywsD13ljr4xISQPYE46QricmQM24YhRa4SIDckADvI7R24o+yx3nJtvz5SkB/1+/9/swCejE7XlYRXZJHTi1trmC74AMUqpIVnzDkXSUqBtGQM8OOJECCKIyHSAlT86aF3C3di1oIROleabeB0dGX9fTs+rlH/3RHzgeRKh6akUCEw6JgQaqcDrUw2GpUqQ3/+LT9eX6hW9bD+uXfevNM91PC2gScUgZBIQ9R/qiHtb0CV+TXcTAfY6W5+NY8UvoL9sXx/p/f/yEAmJaSs3riViuQ1/WbiN/qp6XN/WFIt3mabrLYDDtRftjPq9f7v2aqp7w7wumL998NnYmLDljLj5GYm97Ar7uvuoIUjKy7THfP133z59e/uE/+kGOMt3JU0sOZSVxamGXfR01QMJO2vcWEI4yFKhuhmUbmiSnIu5NY+GEwbkkoASkzvsYdY+nz890GoiqCTtw435zlX3bvvj86Qf/4GMg7smTXadNnWCUQojVOtDnZ4ZDAZ5FIGVLNsG1bUkmAhkDfOwCI+EhA+hRmVNCiujbviMUhXTpAGMIKRSX/Jjbtm/j0y+ej3/0GY6dt01xb6PKnjgNnAVhwvXU3VPq6Apd3JMmBQKGhTGCPWOqUToMgKvMxb7sL4+Xeic3KaX6flvs/mALzAnFcbS9RSp7a9///d//B4e/t636qPu5XU7eeb/08/n52V/21vCNnvp+Vc4VAovHvCIBuEyXsfoG1XPlCNjXtSpYuLDxMOLAuwOclcdnvQ/9/HApmQor7rfWxw9OP8if3OBISxV5rizCRfSxBbpMhf3ABda2RcZ+9XHpEmOao3U58Ni0DbiCOPBiXV75c6fY1CAC0PauELFUNk+hwRn5pm6Iav7xJ18OESZFbqqWxmQ8pbwVSVO9L2Xxcf2sjIqQMEHOmNJkHFU0xrbHgDAdtjWz1orIHsl0GO3OGDGaLlIRdDO9ttHbfllfIuKzNz+EjopINzTVBUTqXhKc7bz1zfeIQYMXaRVhTevW5vNLAFrW6dpGHmwpNujerXhoq1K42j76db8qbDPwuu8F1lRpTGgCs/M/xpsEjPjHuRxareVtVBB88/HTIUNvk+F8wwnEtxD4KebEt3oBCF+9fT0/pf8/d81h5u4uzIAA8G4yK0T8mvb4mlT8Zhr+cXz5hqyv5gTE25y+AO4eAczydpUAQHyXYwhfD/z4hYiB76D445Xxawng23vJf4yQ3D0ikkhAwDfYIcI71PzUEgEBAF8t/v+V7Cu+mfp2tpq5OxP9tAb8mMifxDsgfhLwY8a8Xffdn/m2XsVbXcK3MkVEEf6ZCMc7PMSfOfAugu+g/DMZ/DVQVQGA+Y/xdxHfiBa+of5begJfKQS+c8U7376RBIKqAQR9xd5vo4w/X0W/tmp8yzp4V18B3/2tnzACBFBzQKK3SZADAQPiJ3Unvi3jd6Dv9n4MiW85hW/U5xsPYmb8NscPBgQiRvxc4/u2l/5Jlv8UR971XD/JBh1KRET0rivDbyZ/ZZs/qRj+zh8D4tdChm8j/NXpD+A7/AYYQ4X5x+z92eTEtzvfIPK1mrztxM9U3p8SV4xhIvxjRYpvy+xdbUX4aY3Fn2MTPwfpr1rvnZnxK3m/dWM/Te+3Yfhz5P41POIrCuJdc3k7NFSZ+d01vx6PrwziW1e96y7i51IaX03Dr83pa9T31n95H+gXsv2v//N/s0Jd2WEHWEmNJFkAWBu9d/PhtHdbtx9uX/Zt2/e9RRE5VNm6Pp8uX3x5Jdwo2miqCppeoC8TbINH6wLXopQ7rl7reFTp7YvHT5779W/8Z39DNBWknYrpEN3sAHGBdpgyOPZuPQKLzQbrXsrsghliDg9TWwC20kyHAiGnakO6AIxnxoQEHAO9qMqURt/bFeL6P/7d/+G/+zu/89f+7d+Em5ryhwJO0YVLXl7RfHfNz9gGbJdV11PrdBpVep0+lJsalGmEwHoVzU/FogF2tNCAJtEf55wua/h1APRtHs/Q7YtCyfbg/X/73//PT/7w6Tf/rb8S8irp2bjnSYhgW7c+ArZlHDSlkMHYh6fz5+P2/fl6U1/fTnUSNIXmZjNseaTT3ta+Gk9t0ZvtsNb9RpDbDFDS0gj7UzzGSfaX/+m//52nN+d/96/8ZW2fD7i7youHHCIfEuhyuJ2PZp6lMmZ0R+pM8ebKK18p+qww85TmO4UKoMArcghmCHl6WmNhQaAVfOjgHswl8Q3m5e72t//mf/27v/v3/pU/9+dzvGxl6ezUATdBjzzpLb+HNyewqoSdvYP1vd0qJw6JHnPFZck+ghpHPksOg7IN6n1LGUahRXZrqhu08DUbXOB+xnH5nb/7u+999MFv/dW/TONDggaozgIhYaZ4da954KCkCQQhu4TQfe/rHlGNRZzYC2bOhuFqA8EDonXtOy81IVtveZiANJYNeIphMX77v/ovK/m//pf+QmfdYBQo3Ic2xjzno0Tb35yfh1JFTJVpqnM6aIXbDQwv+3BTw7R5wv16weeb8vrIy6C+xypbwIA3O5QZZEIGKSnRfS5pnv/j//S3Oz/9xp//HqdSDS8LKfqyk12pkzz8yi0AvFw/KRMlQ9TkUxnrvi+YPm1t7baMvETaawLfJ6wNTf1CCaab794RbApTVd1xnHH4ej1weyNif/Nv/S/11Z/85//MP5vEdJ8jX84bSg9fmk0mbRojpku1umKOKdUlzWAZ9FTeI6ICiR3DNhPXDgDXoi08EDACzm31461MIxFyy36F0bWB8N/52//tv/pnv/fn/uV/ZuPBo87z2lXDEuy9tW1nuJ0mENfHRNgD+j7gijgfpxpT5EIyUIxKfkgYECcNbUpG5Gi670N9SL0tKSFphEercSH6T/79v/0b/9Kf+ee+909dzteVuyS9eel5oZrvMctIe3RsaXot8Pp4AKhtmNL6g03k9DSaBdhNzQ/L7cjTVfY3Fx2XGNtwDJwp8nWKApcm1SvX6hMeeOj8H/2H/8W/8xf+7G98708TiKTke2uMOznuRrnQXHjdCTbtOqdJRM99P1/sFpwe5svYOEnhY6VjSvj45ktIBh023QNo5plZd5sf+YW5FMglsIh9mp7++l//W3/tt/6Nf/Ff+KdFK1kZ5XwDHkDPyoRUkSJKusdeWBoKlwE8+gC+hu5J7tHEzFvoPhTMDofjFk0U0dIQ4hL3q17mtnv1oVlgnubz8/qbv/VX/+Jf+tc+/NWPumlsDuuGr+h1TA3ZUILCyTPePBzuZK5SaUQ4eqojvgx2ibcJHIhmMJp2z6VdbJzXy7r1gCVni14vHV+B8w3KUmtbP//Df+8/+M//zd/8i3/i1++i4VChQ9TY86H6iDY6eVsCSLMeKh8PBUqGa04h9Or8Zpvm1Ok8BukuAGO+WxvclwteRku4H8DJaI36ftzYoRwWOxwnmg+bt1+ehf3CxgMd/1QufKzJOtIaCSymwar7GQcE4QC9XtbTp6ePt6cx3SRGSZRZaHTNuR5vqpP1dWvni4U1zWad9pryfYraSxjor/i0Q/e7lOl2RL889vd/9demJljduYIBaFcJUg1TEnFzi+ESQ1PBzjERCREGGkjnAXCfOIpBdByOCih5GvuiUQUQoA8v0felBLGvV7/I3SvK6fY7r6bDlOuH97UuNRmnzSXTw5XOFs+tX+u2Hvad7p1mn/lukjmA923dT2Omw+EjBzsCUE6cC/Ywvc+jXTutDX1oj1brSneM0VqH9nvTDz9NL+Ve7gM83QKHJAbwuZYxAmwAFsZsYg3D4fY7DynDw83hcHt7V+YJwltrAvvIxLPul7Y2QMybVkp+X3IqxzTlmotf8YKQPV0U4pDzCz/c3aiyh17a5FLnWg4ZeVkSFdSARBASysaJPV6TOd5sWweLXOf08PDA1efCQr5v5oOnvByMWIGJvIe6BUAeiHWa52MqS51Shpu7uujsvF2jUrJYenAs9X4y9tsDWg0DRbYkoZdq5khkQlNKc5khUzE/+eIAFXC20S1j4nBK4FTVDtbcj3SdbiuuDjdlvi3T64cPvkda5myFRjc0A8PR5U5QtKsoG6QgRjJyneR4sGNnItbKkDirq5F5QwhmdI+2RndIuWRRRx8Eihg7T2xx9WtaymLxcHd/yv3V6KXeNNt8jLBkmDuN1zopM1FKhaepHOqS7jLtNHrVsYE1sKSKp6PnfJhuRLg4Hpq0icq1o26nxP1Qas6Q5jhwzLclV2K5fXj41Vxrnux9oivVsivuzVgeXr8ak73/xFKChN4GU6xnFISrPe3asUaaBSnVbXOuMsJAD8ypLA/vZVhNZogu4MnNrk/c++uDRc5lKXgzHYYsfIyJ0mHxEWAABMgT5crnlQrlhMQ0pyQVGk3vy0yzlJyzBm+rZ4rzuY26AloaSVZpKfvRyd9WNkEip1TiOw931zJJLYvePdCRJlfPvWrNHkGLoR0sMB1uErZxl6HysHG5bIvpd27uU6lcqVMLiwVKTU1Dlh7b8ADkcBsnRttgPuSjoHdrQ+Eu8P0l1ZTqzf173/ng4XwaPWJOd/deZijzDTDt49Se7bymX/8gv3f/muZscbX18mC2PeLpsQPr7c10d/8e3t5jP338xeXNFNtlh94gp5hf1eg4dQ8WWTYmhFQAACAASURBVI5lmZPwXHNO83S8+85tEqyWMZaXnYZtcRTJiTL2myXjCT6JhMRhxAyHfo9ZlriNWiSlfMQ0qfWdfuWQriXwsq3WbKKD1uoID5R2RYBSQarZq7slEb9+/dFHH/4JVBMjgldKlwvyKwbBVD0VwKjQ3PJSsyRCVoMeGyioZHZEBiczdfMKKXaERJQg3Nxd6ut6GC2yjlAKn1hKqcw818Px5mG3rZcd5jJPOjEvunSsyoEQiHWeH+7vhKbkiRmQg/aydxrwfLVmb/PEZ7kzuYnUaEleeAqYoV6s0zGWRUsVEI6Y/TwBwOvvlg/fv48xNo+wZeIhlZli26+jSYJU8k0+stCSRLLMhaME36Oily41RMEsYkp39xNJwofn6yXxOomCGVLOnnKueb6thwkETjv8cg/0i9pWtGQpaTV3ZU1ETk5BngCjIThDYkzXtcHoqaCUYHRwIeZpiVd37204trXZ4aaP/fJlG3RacSBydoGMSCYOBRJkkpLlLPhIAtWmLHkIIWi4IzpgYiBQNAhASEhBAkIHACaUsFAFkJkgIByJA83DEaAooaZcuXNoBDCjeg5NTAgJe8bORCAJ++BUV6lTWdKO0dbhdA6/eAwdA5tW41jqNKes4BAaYcP00kwUb02VAyaRCSll4Dxtm2PKy4F8jLxRZuq3Lte8O+WbUkARztDhRPeU0hwApuYIid3dLHpvbSgEREYmctth6Dq8SiRCQCJzyp4iAHTA1pu0tisVw/2qY9p1amWEzQwtkdNaYM0D4xTdrztPHh40whB24Pr2wRBQCHREA1JTVCjG5tFXba13jFfjxgBCiSHC1RxVgbLjQMwchVAhG2P1YYG+ubJHOIbCIJiIKRsEiwhJJs4FtUMDowEuBMAZ8/y+46OfOQjJOPVUDlOSeDQ13UEhJKu4+4DhLf5f9t5kR5It2bLb0pxzVM3M3SPi3pv58jWsAosDDjji/38GwRGLRLGK9Zh5mwh3M1M9jTQcOH8igZQ/UECh2BCVvdaZTBTMzHTFjWXz16HBAgomZ6EloVDlcOIkJRMtwVEVUhFBaUIZ4kMqGBQhHBBKN4ozpAJgM5LQmnvqMUUNNcPJFoySOD0NlEGJKG5lrjlJ+tWvU6pFrrnmWt1HyVCwYpCLLRno9R4OwNzdzEYMG+5wiWLpFMZz0dHXsPOeg9axnJ8HYXdHW5XPx8dY69rabX+lS6U2iHBTUaHJM+DeuFS0r7doRglM2IxKtkdd3EyDJRVCxGh7mswtS6WbsLInPdccKQFIkjgyyg/ZqgaRgpmJQRRKF5KsN5Ls6/QYzKxVty8vQs4KEa5CVEjrto0YjqZ8UcISI/OG6VIzV6YbByUL0/BEdEmOaEx0Cc0GMFzYILHIPI6FQieATWurV0uJ2sLS950bNPnCnGOoFrlcQFCWJNiUHylq54KFhyWPTJnI0qyspz841I2xSKDUGEmlDJFBFKWECdVy40JEtVE2Lr1o2ih+qbK1ytPoQSrhFbe/fBnXvVy/vNUv37jV+X38+/lj/X4eswdFWXKZQjuT1gyds9yV/KpbIBJrRT9swlcSX5O5hQU4zMw9jTBX2HjaccAJknoj/vnLpqOSDGznjDXeJ8JYM8lq4xTYadEnSNcRRmNQKqGEu91MCETJMGRwcCEK75QNCcdnmzYyLFd3FkdlFiFUUYJunhMgJFGScEmWAaOoRJEcTEUTUaZL4bS6mFmhDHEAQX31I4eLwywnylFm4W5EQa1oSeQstpg3ZAlDxJo46SA05uVxHMuC9NXZz3ezmbEiJRNO5rA9SwZPP30O6/VxfLb5gdqycrHJR7Yqnlt2JzcRZdZkHAtt2io51Sd7l+HoEiPODAGBMrC+R9lru21NnRlFpWmV2j6eQ/xcs+WBlOmx/pGB/l5n8ClZc0yFQVK4UIBAqImVCCQJQYxQS5OmdU9lzdjGNEX/dnl7Wh91ixv/ePT5+Ft1+QQcZqeqSNG0BVYQkQoRJxCeq4KoZA5YDzMXyiwozPH//18lBhKUFyoBIaykUA+xgpgjYIHIDEkXSnPiUsiDPCmZY1KZWpoP2lAuqUyoLI+RvfbTuwaNiGE57bR1QsJWd5/KZavlQluGD6YAlPhaNHSpYfkIIls5eqFSVGbZlKQqpZNKVuCxB5vuiaJaKcCT+r5qmCRnyloRGYUpiYPM0pMKF1GOZVkoAzHXkFOY6fO2CIGAB5bbsDEDnB5HLvKkWKepbPLmnSWrqTo7+8Fd3RwwInVy07OIH85kKg4tEIYwmGamip5zHe5GrjCyeYJAvsIj3UjIS+WIEDYQJ2UClgGLQ6IEtcigSPZAWBQohYvUtl1bS03nSQeCMuGFsiXVukUWkQKOQryR1KYaDXwk9/i8cEhOJw8YVjgpFynMmg0ouAJdk5DJYUrIzGmRGcyfVjEnr8oBKYEBdwoOlkAK+oZk/zTdO6clCkume3CykrgIJeeniC2DKCDaDexsiyLQBIVz9CV+rBG0RTZLc7IMcbWrikgERfg5M565VMSX9zWmGSyDXLPypqwbZYmwadn7WGJqWBMnWSGo7Oey8XysvupPbb/CBcy0VJQ9Crmpu/ewi0lcmpYCN1tOK5VdiG+Xqy5KHUyR0/bL5ZkRm7dWKzE4EFF5+XKqnClIbw20cXVhJZa2bbXtcNrk0/7tQTnPRMyI6ddrm2tTkcqFgyhIQgnp2YxV2Ikw1khOGMeCrQRY4pMRcZgCTpqsUerIcdMUqpe9XW7j7pQrS0JMYKyEoswtMUlZN05ZFLE3Cd2Ca9ZteRCRkC9gpvpcVhhUfIX5YmdjCfe7jwIUVAoOiE1kosUodvZcvHFD53IlojnP6TPswEkVlq4qqh73j/X7b8fH+6N4++nP+y+//Onlpz/z9TpG/229z1WydziFlgiOc6wS7Jm0SDi4rA0+ZiAz07pn+izZQpqiUhGwgx0kadPTy1o2fIU2vsgul73V0ghr1eMxHs9HEpvmrV6kFaqazdc6wFPQz6gptaq2wqby8BoAjZVrBhUwJw6ZuHGOSJbJbAEFhCLnOC0htSgbq4Y0TNhCOjMrqSCTUkoyZ+ATSiAeuSCZEwhkcHgDTQA+ZpwnLdfgDHERJ0lBYlFSgIi5NKdaVYVi9jGffR5xXJTAgCIsjcJi2HlPSeZaoAEnWnUbF68puuZYp3v3Z3ck9rq32wXsMgcJ00bj3M7jQaxta0Rkvd9PawvauGhOCSnpSbKmzFNqTdI5Z3ar3LZClZoQNqJNxRRibqS+nn0cUZ3h/8hAf6/jw1GH+SycRYTS4QE2MoSnO9g9g9qtRWppujdqJA6m4mLb1lIirMmo9fHEarlZfSU6g5Y4U08UA8+YLlSdeHFkPP2ONTQviZHrIIvFLIZCqLSTwmkig0fz/NQGJzGhseeaSUahGYpUBKVbESfLCCQpkVKy0NREqRy2b2XbKkDEtVEs52MsEvEUWhbn7LG0zSD3BqZosFh9zpYlNZeQ00upjcbkqFjh7v08B5EU1HYhCedEEhpY8tLpI7n43C0qOLAtvNBaQWeHqCVgmbIFzkhhFYaCaKR9JocMGufy9SCBUBSwSUmaRitLYBIL+8pFKuxkK1MurGvBp5OeXBfdTeLQVlbMdMpgI0riNZLjVMSsENW9sDa28FnW049nTGWw0HDLFGDEGeaW4rUqZE9iPIwlBcmRU3LFe93fGtR8amKLTCzzwRFFiopqSQXdhakFJoClQi1F885PVxW0IiD9hAnl3soyMNECAkNktWyjeEu4FGHlDKBwItraNCoEKIQFL9NnZBIrZ1AEORX2iXT2jGBPhBmTCzGxZlKYIckhZAYglSAUAfckWUlshohCnESZa/F1ijshCZWzID2H/C36NYNRVStxI0vK2QpIm2FSDDju6Nva1hi9P91DZduqlktt17dWNxgtf6YSU23EwxphhJih6FxrzIIdltBInWRUiRg60kcgsRUKnzCGuOyonsPYrjWDq1u2l1p6RIRjhMdbBkpmIU2RpJQg7LcXOvpCnIRFXLR+DZbCSqTEUtqmV+pblq7qw1N824IjfShNaheOJAEJwyngg1KpMclCBHtS9hip1efpdqYXyhKUBBGilPppZBFGgHbsDLns7fX18rEGjtikGBrlw2JFBHPEOstlqyU6h1kyM1SDNlYmyVyAO5M3jzWTyyVlzzhi9SgQSp28RlHWsmG1XCPGEeGph9TJ3lhaq30RhlA9Zv/t4/39+0NPemuX25EUyBHHb+OP//LH+bfv19er3f4FdKn7Wynt+T5/HO581Ytc1/AIj+g+ZJEEqMxWvZWtRpxYiTTOEIYQ9gSLJZVSa8BVoGImpAd8v3Sa42ElUzXN7botJnPzWH26LjvV1rVcqgeFKwV2gUP3UnDj7SLXjeXu9t2QSbBusUIhGWKTk9lSPIMNSiSKQEkaGeQE8+AIt+C2wNMAotJUtVBMdTBFECFBCAflKjxGBK3ItKVLojgAvye+BGgFiPVGYensxiCjtVIHSt0idtmU45OLMvuAzdk+imZARUGwoGnjyaVwYRUkLMOqGNgzMofygsPXegL58uXy9W1nJFm1LYcyonzIDwnXlBVxPuI4bBa5MjGDmLDIbVvdS8pVyWiNNUWrA2Zr27mRVkrIcJ8vmEN3W2k5PYnHP7rxf7fzk2fKSXI1l7FmxhkGbDXGcTy+j3lK6pb19VLPNduudS+wpD4aFlQzEsW4FAmtbSjfbH4PFbZVMK2S+aaNqt9dlJlRLNKPdW/YG8gbr9bYVzFG+hLxDKEkzgQLx8JgQ42CpMilPM/hrBqOJS4UWxZNQRB4pKQyVyJaV1oEZ4DyonkpYJXt9UV9vqqo5hImLn6BEd7ONb0olSZYcT4fQO+PnRuUkHORj9tll8t+LdT7eX+MtXwDd1b5QrXVOJcfs7Dm9jrxgfQyuSSRoOzIYw/3s4FZpKp/doYnktgkhCa7OGi76BgWYyE6qAixn+N9xc4tnVKV5Vo3s+dDbtApNqZjisDPeDaKoyciscSwHzjZvNemxZlcU7GXUtd8nvY43ntRoqtruFYZdvaYkSsh3ZL6um6VZrHxHDaS4ZlRK2H56r0f6lmlPNRa/+PYHi+X1zEOEKEwtJ8P7MUbN0kOxDIW3VHfCY5P9TfH65yP4VwdUUEwN7JFdMSV+KlplkgtuZFZq7070yIU820ltcdZ9k01hCGV6lXkTmW3p3GEg41EhRMy0gydUxkFsjqv5zb2qTmKalGiwHJODUMqESecfLqHxS6wOnlooHp2tbwCq122WooGpuWwvp/7Wt3Vnlsbrb5yXucq5yym3HhVp/QrQP3x44mO9LVGJnQTent7++Xftv2iCbv3zpOLqp0KFt0QXFRQxOQIY/2nG18qhmAU3zB64ZmsyS6yeBPJduHbvbkilrrdkHFJO+WOe/qeuWxGRKklzveHvC3CLTJSYuOWkgsNmfYgUZXaMOkWBV8WaU5eZ6z9WW9YriQcI1CVr1einy5vpexvbx//fl8GEUqhRfBd6xqMQaaApGZkbQKvqUOE2OsyHO5X0K2sQ5i8qDe/8i44KF19r9h5M+87F+Kez1NbVU6cw7iWUrFMQj039axyrhQrnmxuCxElk8zPgAoQAks+naLQhrpfPi6V09qCZNiMdTyOcGeXut1ycx4Ebef5G+nrijIf+P7fns9Vtotw+/V/PL5UkRymRHytcnnVrvRcMR8RE397fzzOG8fZcmVSRBKZtOZgUWYlD+99Mh0d6bk4rNZNSLF6fN/m2+T18OAoIk1KSNn7TOC5fvjs4LDcj1jlQRFHj34KFhN/kSdJGb0o18Z6qh/Aupf2Ba2TlBy12GBav2bEFHegYF5aXuJmvoasSyRETIBYeT4WdK9aAJw+UpzRRgklQiQ8fBkVtRSkUYYTCAHXmcSOWTIJU5bM49a3qUgkjVwsdOU9XCf9iOfmJVdSpGc15bRjjq84Skq6KeZVZ0A/PMgzkQIUSxWfbWmoxJkMUwrC9qwL57mCBFpEZLT6AUKteLnW8DLHKNrFCa/7Otv9kc/HwnQ/MkC8J7VWqmsL56IjhLnk7uPoazrqxtuPc28blIPnM6cLN6frvtVSM16ayCWIuuY/MtDf7R6o2XMp4hHTY06KZ8TCQz76x/z198f7aa28fNkff0TdtNQKyFhPHx9FSCt3SuLLrmWnalv+gQ/s+1zTEgBJhkV/DPi1tSjaEhcw6W37U3nBfRwxqBhz8CILQKdBKIcFht2Y4xUYbu2BjwhDsG0xtVz6AVW4IGtSofAMDyOooGRyzgigyN37C3XFEyhUfrr8NBJfbjg1faYst+vSikq1++/WV4zoz3U8tPPHx3EUamQ5fjzseeifvv3zP/35n/71Z1QNGXg8jynp8+Od3r683rbqiPf+aOOdyi11PfLxwBMgc1Xg0uQJRgLm6PSAg3b2XoTAhSVvgAduWIM2m0WCygt4U3arpCgiZSt1W61jjbxi6OKeakVTXPN8nlg7KTw1uUb9+mrzuBXixg4GFYAr0rfpgWJcLSUfLnkMD3QpvLFPf84Z1IsTSgFSyBzTpjgFj+7hYb0vDGjqLO/WvnbCtS+QQ43ky5uO9IalQzNyXp0tB2jtdZkmqUB3m2/XEltLmcdabN4Q39Ny4O2L1AuzwlbGWBkV19jdsoGVkXUaMNPerW0hwARON/F+IGMIKkMEuUGGA+FSshROYZSdVgWemMBpwcmFidFmruYRgawJgkaLWY7d9fwUezNoJ6wiUn4yHAFlp8ytXldDWTvn08eaXo9WUwhZsBjpFQjSxX2tcSy9XVVfb9e9vLy8XLZf9n/9+q++XT6e93vvhnE8j26zqCtvVvfFs/moCMDSn0hjuCAM+0Jcac2jp3LWDbXUgmIbCDNWcgYQPTNPUFwv4/s6n3M0i1jzTtAf1ctDt6iNeWFEqxiXVuR6C5/LneAH9UIbgC3iiifz3X+8oL0MPVOJtEJSLvhP/8u//PPbt//8v/2ff/y1exSHOJXc9AxnO3QRU0k41Hvc4Qgu3ppw2bHBacTpK5yEGTzzOXv1Go4BDECAVpY/bJsUNbIU8/Q1aL++uwCnrSmoG9eMVjs/vntcxdVJXE18Fr2VYCDWy47X7WVx2GnWfuLKglZPo4+RNeXiwkBNuVTdyep9m8nfWw9P3tr168urHR9+N/n9O77/OHL3ftzR409vP03Ex/3hv37vzW9F74cz0s0KrNoY3aloNFSGVWXUurleENOxAODLxCssmHkUTGiZ0c1VUKpE4XTatLb98Rgr+4THod+e/mN7rKexxd54l4sd4oe8fKsddjoErdVd1VmWRjfvsQ62itznUQFQ7oIqAC/38TAITwcCQYJSlPuY8CwvtWRZ5pxotuVPvg3iyqfDDAosFMDkszhuRMEd2NAPSfIs+ypFQq4lngDGC/A2sMI4XFBeFAkHXOCAJ3Y0jwOZjgV4E5ZGz4U9hzkdoAzsoUC0+ppUl830mSvI84hVLC+cUShYhG64/hMANqUZRVkvl7R++BG17F8aR398nHeE7LWRYg4QwMIgECnBNDlymZy9HaCHHVc67+W250YSi1fBqbzjBpJ2KS9yqVLi33r8IwP9vU6dNwvvGRksXELKCpHR5fGc9/vj+Fin0PzJhL9cb0I67uPjeBx+3gC2kM1f9lsteziFf2c8nybp4WzLc47oZkOpTfJIpSk2iIhErgup2hcmxaxGKcvGsz/cbY1zjdP+yhrXxXWXkopCeaWicyc/O8ISAVPEhfd5ueSmBCoIZjYRJJ4jtstCWjvOOt5TsV7C4VOxVtopWBKe7VKPBz+/2/3j9+P4eI4BvUiW9THcnBNr+bCMv/5qievb/vrljZU/wn7c3y8U7fK2/PIYeT6P56NfKS9XnjnTUoKBYJmZfqzkjSiMLMTIJUABTHINsFEE4VrZaSsWEN8v288vNyp7/jx3epUQLkTK1ucuVF7TznWe5pFceG348ccbdE6fqESeOPK3VE5JGcsdroXzU6klZBfldDzvq1vXRlWxJdwoURjsMd+jtdkpfbrn52WhRfeYyLU4LAJhiw60F6vi4gnopO28ri/ZDqYZS4grNs60yNxY9l2rprphII+TnGhnYlM3OGXY9+P+oqHaoALOIBuSMw5SyoywQ4kgagcf9JStLxoZY82nZ22bn4tszlZWbVKgUHJmBMNB7uSEgPitf5pVnCiTNuu1KG0MDwIyawj7Z55gthrpmcYJzYL6ffyhdhBdfZI7S0VFHw6AFJYRZ8IVKsNmuEdkTF7zJXfZt+36cnv59nK7lYoR9scPC/rR1/Px/bz/bYzvq0kSmmMmM1PGWGdmwl+fgMGZHSRjKrJQeZHSJUMYAX8aFyUZEKT7mt3mormUcvLwHz2fNgHLpeBnPondavGG3u715avLTWdxsIeFH4i1PX2vmzhEt+vtbX+1hxVWa/PlzDPFams///L6P//5T7+8fOt/OTB/PTsG5H56FaUyZa97a8Ry2FMgRF/tiufd5uEZ0y2l7ErpEIQmsQMSSfwADIRpfl9zaC1Zn7vlsGXIvW1fXi4aNg58lS20oAoXy/WYyHw0b+IGNzjwiD6APY81KLApRzISvDiS3Wd6Wt1zsxwGQuwX0hf1M3Tp4xovb7oGrc+Eso3HNKH7Tf5KjWspF6/797/+eo9df97l1Tqd0lNS4upjSrSrzOvtvuw+40KiDlHftnLdKwm9iwaQwCoZzuyssIu4dw/imMRkJFgUbWUFC+1RLh4n0r8/pjycBAXsRKkZ+xq8AhcCwmyCnYinV4vTbTIEWkxSrO1GgG+j1H6lqlKRIcOFUUEkFEJAKpQyos/TxnE8+5rX8eLjT5Ck9OQiG1VdPcLBrQCLHEElyckglRprBCsxNvjdeiIxBUhnWd4oxiCD80hHkFAKUIRk5fN5p62t6ffntPCcPvPBWSvpCpyZlS1HqUiQJxnSkQQIOFeSzkqgUZbPDSDP3YpuGpU4ZIuuh83tZVURbOrnYmnN9LQMd2sql52DaB4YsAUTymtWAmdB7svWU+e3Xa944dDBBHzdzMDdTopRDq7bPzLQ3+seyJ+TIXndVZTTYgucax5HD0h9vbx5sqpcWqvaEmkU0+P4GMcztl/0W7ukyVzZ17j3D8gKYDlswQ0r5YxF3pCT3FMpkpny2vxcnFKCl+cI740k570/f/z4/v7xfMw1yavGniKbVJbaCo3ChfYVK3Mso0lGiib77XLbbrcq6tsutQEJAxz3Pnwasc9EeKynlTJsXVmilujn/Pj9/Tutrebjx31133QvbR/gOLPWVluNIBssRKBxPs/f/vZ9nCvM+zlpxhTzcdrjcb2+KrWGXji1xjJmShKnRLqtZSHUnAgUgSCAmAhOGTC2ANK0zsVB1lSur7cvb1+v2wVpwVK57FxViYTs0nRHa+b9OUY6MVVaKRvPczzvzyrYzPM5woXdjZMlOM0yM2knQTKncYKzMBeAmCkiIBTCIE5EzHmar8LCxEKiK3LM9LRYfZhbIHLFQqzFV6hQTkM74k2yGaL62oSbsCI99aAhjdlEMxpJwo8xNEXQahOGXFq97nv+lR6Pe7SkVphTSilMGLHGApIYyRxEQ1Iw0RssmaryJSxoepX0wkmfIonkxIILhB0ZHglAnbIogYQZoAwQkVlChShB6YAvoo2ysntKGsET4bXEPKJKiqR184+zlVxccvUkIhEgIhwAQWbkmAaLi25vb9/eyq4XkW0vt9dad/U0Hx3neX/+eH//7a9/+/H7d1uLkOEWNNLVmXyOGvNSru/zmL48l+MstAXJYQ42JIoX1hWxpqF/DEkpboCZhHew9TVszGDPlqCEFCAyVxR0DsP0t3Jd1xG+Mn1hekJAjA0LCLTrdvvp6/U1r+K2BoX0vj3PRcZXvu5cbcxLwZcvVY+Ug8zW6idj3Ap/eYVUfNzrge26y03l9x/HX39/jsMiSnSKTYgkQUGZQGySNB3pfc5j+IiWLDsbzFN8BFuKlmg517NMj2AXECITkulM4JwGH15yJjg97Smjd3czrSxlHmPcoQpkrGTjGgaa8CTSMO5rTPJ6anu5XZvt8Rw68HG7Gp/L5Bj++3m/XffLrV3t9tv3Y7hPtpBB3FhVWrZCr9Ev+4Uv5TB9P+KAPD+6eW6FS9W5EJYaRsg5YOZaaC0hOw/TYIEKh88ePeMc6WPkHBY5wJp+Ol62aKTpZB5BkRTaildIVoKHrRixEJ5okMwwMAGTfIolQbZd2hbLRwwJbA4Sd185zYf2Utc4jhF1bRE4pp/LevzITuFdMlI27Ld2vQXTdtnSCxKJNAvE53lTapCJOIMtl/MnUdAsBGCldFYQQCwOciSYmHz1ce99//p23UpJC4uSgh/HWt2NeiQjNASFKXkRc6RagkQpASJWSoLn9HPg+YHE8s7elQqRgtFKGK0UImbilqJjxZRsFerRitcSBC2hdnyiOamgVNZSaMJ9MaWCCgk3Zk6lM2XHhEVMgjwU3/6Rgf5O5/15euWKLQqFkGgrbsf0tazVy9teLNDTM0p6hCeEWCqmPE/nKFR3SLXp/XmeD8ssRc2GRMDTM4iMqHAhYg5J4qmJXGkpHB6BlW7xtDPuh308H/f7j8dxPC1DGMjwkHgeihKFQqXgTFnL5gIbWUo++TjPx+VxK0Uurz9d8Kp7ycFrzRFuw0l4rQJE+lQqopTEXFJK3sfx+1//77LR83FeX16+fvtKgh/Pj+f9pMTl2kiqHHpXSOg5xh+/fz+O517rVerlpfb1/Lg/H8egP+Hr2+uOWj1FgylzRFpmcqwLVU7t5smZQYmqBZCkLqJIZQpIgOG0b5e3n75++fa2bzsn43hOx7RAWY21SmmlpnArfja9WCqwJOdi90C8rmLCmoLcsgHO5Pn5lfmkYYezQMQtwNBamCTCiZU5CcnI9DRbMU/LRKFCBMQ5zZY54L4ikUnIQCRH3cxSLAAAIABJREFUSiR/3k0mTkNxu2hU6Ea1CjMlU1W1ZDKhFcJJUoiZFawBJb40/enL69vPX5a0//rff/9YNrpJ5cu2VcDYCVMRSRyZmZZbFtaCxtDI9IiwnLRKKUmSxC60MtmQSouoZFJGRASJlKjJCQp3BxLCiISlg4gCsTIzE1jplAFQgklCFWEQlAlxGza7b3IBKhOzQDQ5EE6ABMgjjWjb9q+3L3/5+pVUjFaVqiHxnM9zLBtL4nh//PrbH7/+8fs8noXpjAyspKAVg3lE3CgLy1rnSqMQCaaykLLWEEIYWyzWhSrh8/ljMNAEKp/MhQnrn/7aKqyFduYsvMVc7ireCkS1wESOJyOMzSM46saFd2oAY7u017fXyw1ZTNcSbX2u33+7n49Fcx19QMftovzzl/3h79TrsrmDSb5c9fbKqFzl8kPwWtft0rQKCv/+4zjf08yECzMtuNFKc1vopTi4j/N8HjmTZXaaHJRlY0omXpaulqm5clpOssqdTc3Ik4oFRVIiHMQ21jyfOef0pBCrmhYUc4gi0idg1SmEgiKBsXIOZEgWa7hWdfHp5Du1Gqmztsv160Ua52dtSyOvTOlG6SBSLZuy5uy6sVzfeHuT5fT7u/w+5TgGpbTaSinTTNM8QAnhBKelhweNlVxVAPbMWDNsxbTR+2gUHsFAK3KhsrM34WUZns6Z0FqrM3EKM5QskStgbNWKQpI5hZM8MIBUohAyg0QuLNhgm8vWWmFUrGT6mtN9kFN2+AKdY46P33h1BQeVKHdcL9v+VjZl4iRypEemZ3qqWoA8NRXMUcCfDGiGMjExMkmSoSCmT6o9saT54/BNzvxZ98tN0IIzneYHHj/e3Xt6YC1buYulcELNZWQQqCrDyTUi1sruOTImgIhJkQwKcsdwmRWKpSGpLVuQPRevKDUacWWimL7MIgNIlsJcPJNKYQ7MTXRLZUgQiCFc5XQkpyf5CImT/9GN/7udR8/dEWWeMCZptUiQTWAZaWUpwswrTpv1PJi0KjVSoGaJrX3RdhNS6j2G5ZLCt8sebKev09wpsIGixF7EI2kEzfTIx2O8Vop0X30+xvHjPPrvnc9+zLEg1FShpVSQS00bEouCfYLZlVcEQoLEKYMWPX3FMBJypyJFqFjkCAuq+VkZMIIkbs7r2mpMN3jeav7ll1u/61/fP87H2m/ftFwz5+qWzyWW9YZt2zjluY40VXahrLu8vb786fJFiz6f35d/v//x447/t8i67dvWrkbueMacMTOhxC/luiH+8PBIA4MFamjMRqVkqkhKEdattNcvX7/80y+taaxlc8LRl6+Bsvl+xUXqLZhZSWqolOr1U43BrnF9tSJ432tCgSvxDEDch6cEF2FyjrlMkjyTPsWpyUwBKUyeBAfCbUXmcuEaIQYPX93dbTKrBFSYihAJUSHwXotmhStisX0U19sFtVxaVhaYGBEhW1hGoQCbZ4IKl6ZMwsxUVVQluPzy5WZE+ev7H88eocSoHg5SFVAm0iNWmHJW2WtrUjlj2Lw/hxTqoOYIaDIpBoQoIUZBDEkkIwmkzK6BSCNKAAIkgyg8OBbSMtjyhEcw0oOSknvSWL0T+vlcqwdiIWiplCRJ4RQGPHOCVUCenm2/fnt5+3l/qaL3/uzjuJR9h67e7+e7r76S3/u6f3ystUg4yac7uwdzrFzpIey6PxfX7mlQvmzlGzcjSM+nH9JPmraITYukrTgmiVul8Mw+fA0CoKUEF4Zs0rgAAQWlMaFdpL3UlbK/xEqezhKhHHvjpoHC9PmiSrBlsL5s2uq3eelY+b7uufrzPF52ebtd3lq9ldEE/lK2qzLicskUH0SXS2niNHpqvLw0CFHBe56HTeYSmQjLyEzxk+NWknj5sbwH9kF29qf4Tg1cKJnMQN00scDDPM2dUEjmJIEnRxUKyJriPu59nu8Ho4C2xeDisunK6YMsfLA7oUQTrQBlJ1ksFyZEBXGGxyBJKhCa10avP13/4//0y59/vl6oY7yv6HLL4tpEQBrEUmi71KTYDWVDu2AaPw73xzojRQvVxlpYo+3c6MIslxvVln2sIEvNQlSKg7EifC3uy8cZ3XEtVaiwXkv7UrQZcWEi80SiQCtUzQBfWEGRwqkhQbk8lZiUXYUTF60E5PO05xFGFZw0nz6bz/QYkAXmuWIFe4x1HmnGCVY3PB5nQxoRsq/+HOPx9q06vgoHmJMAQhjl9HQKoURIku5RSgK4MO+lxiciQDRBggCJRSKTg4M4J/pzHo+4Xfbr6yU5w+OnnWopj+PjfB62Bo3AHuptprmtgBNTMlbSNAubyUYVVHcASZFckmvojISZMCkFr1gmizbRhQBthQprOs1jjiOgkgkskUym9EBObiz7VStjY+zEkqCKqsTJYhGwiJnr+Y8M9Hf7eBdCFik7gPRMZ3GAypyYq89A0R2f+9PjrK1t2kagLyPHy/7twi811qLhkrzhQvvXUihojbtPIia5IQIiGh6WtpDkQX/cfwfiBr/f73+8/3E85jgk0TMTKUVVpBUhlBettkuGBwWIwJFopEvYozAgPMjcuRILR3a3RVGioMQ2OSWXY0QxMMeu5GdaXUdf8/1lk//wr3/ev/yv/p//y3/9P/52//BSPpz8t1/XblHQYJxByUqm5uvr7ed/+w9vv/zHP397/XbNSh7HeGl/+ct/+9//r1//n//+78/7v/7LP/8P/+lPf33Mef99rREUotSuCuatl570qQrIpcvQrgSTRRTEWy3f/vT17esv2/VaFOf92d+PcHMfZ59ryAvdLjvAOdmJMoW2KMScIpKq2d/aW+N5yvlaZQU9Jlef/x97b5JkSZKcafIkg6q+98zM3SMCmYkEoQoAdfWy73+LXhQRqLsKUw7h6YOZvUFVBh564X2JJMpvJScQ+YiFmX/Gzg5g6BxOOAPGMHAkA0oxbYIGMAO4DQs0lIDwADeBCoJOjuqh6J4LImyAiqiEkEVO5wKSYII0R4dkeBl0OkfMM9WyZgaI3YfCaDsuxFR9EUkOXS0m5G2BRYjBEK5tf3wep3J5+vk5KPAzNYecAWZMDzJyIibyoGlAHVOQbMEcCTgF3Nr7MiDoCisRJMRAj1RFATk0EEwIIVUhdNLAAEQWCnBwAyDUItQNps2h3Qc8gCkOCIsB2mG3PqPd53GaYxx7XhOjzuOKvFoMtGSBOiAmnRjcFUp+efrwm2VLffzp69fH25fo+7GuhQrpmPM25+N14HfF1iciY00YEANJARL2CDVlBI/Up9O+hkpe8+nDT7VuJfav8fXPb/e9TwKgwH4cLhHCJRgPtVAEFDplQkucOa0JhcVhq3HvmAQW4u4Z57o4CJ7tw8Q2j66OzsuBWBr4CZymHe+37zfV05LvTxhQU/hKNGpmo3lYSlGFRLgsXGjFXD9slRMA9X7cd52a+cnw2yPnZOResudTOnf6skdHmmY6HBNnPj0YtuqJKMEo2ScVG16JbkP9vkv2ZStJ8gAZ40qArozOyqQYCbywu8MECaXR4hg6FQwIEAEcNGZAIVAgsHDAwBQuxFBnwSBMOdVEORRkdX5YIzOiIhJLzb/7cPr0y4f//rvLS87U7UjIC30cOZnUEinBnF2nnc6X5XlJw+zoPF07adfX++2hcZKLGoWZh+ZNPv30khKfcioLNLcM2UvyrmokWdjR9gkzyGWVfMlE7OpAyMieoLCQ5yDHhLmkfLDrCNc2zd09BaWUJhRlAp8ZkThhpOfyWyLx96a/3joEZnoWaZETcyFARPeYexvXPSc64rg1M5OcCiWUJBoRAAIRBuDBZKLEQCTERA3ceJYAT4zg4pMNsJMlBoTnnDdJj+lABJwhzDWCgBDBgSCiRCIMgenqHLJmG+HUfi4/nUk+fwvsgSwQO7OjdTU3DxaiCmA63HQAgjNGhsw5AQJLY+0BySlFYu4x4u7uwyEoizCT8TIXYp1zPEa/eVfnQjrI3qexC1MEDNzPC07Pil4dLyiU3OGgtCK7Ew4oAZrH9W8O9NcKMqxpLkSD00Sl6fu83T7vrSVegrEAiMMEKDnstG1Pl5d7+9buDxxzjjebfmMY1q1pbbin/U07mG6MkWSiC/A1iZgs2PuWcMs25/df/zQF4P1xHH3cFSwkI4KsKUE/DCYKM6VaqaQCS+LZ2t4erc3IEHUkRJAMBGbHGGgH5ASwdIX77OyNqE548BFWjAbRQWAe9/7QLU04Dp29g9t2Xl62D//jv/3juN2/fvvyh8/fdRAekbZUCY9unQ4Iyp6pzN/8y8e//+d/+elyIbPeesyjO//93z9/2D78r6X8+3/86+d5/b9++6n+2//+z3kfk2cQItWyOJWedurdwNXBVI1FpgWazZHL8umXl9/+j/8msPZr+3Z/fPvybV6PLS+JoMWUZOKQMJUtC1YkZ/I0f6waCzDbAizNfSn7VuYLJ4gt5lRwyAchiwm6ARsYMgiwCwA6AiGB2TzGDMhhg3FIFkeZOHvMjKAwB0wSXFPpgDlgAloEAjgQdOfbbCIDQTBv6bzy1Pv3uzyluXDAw63phB0eZ2HAYEDGRCkLfjhvckrH3sOnh90PbY23DU4v9XfAvY3BumvKNILmCIdw5nSRNc4RD4MUQNAADoRf1vh/fr0zfv/QL9v6DNkwGaRYIU+FCRBm7B0IA2qaOgBdp5l3KcQ6dQ4h8PRox+O4JuUIf7s9xuyth+2Txq7UAMbb+eeHwcKV60ebSaAhJRvQYzpYruKFaTcp9FwCYvzh9fb1T5/rfMUk9HpXbGAKcx84XxnnRNc5tFunlHH5oUCuAHDDeEzXY/J5ehYlKAku1RM50wWja/JI16QgWh5twklN02QjcHMDghPBU1ne3Lfn8/nlU5QPDGsa9y0bUxVxxPthb9/11/O1TLCcABy7gUbMVHGbLg4z5q3Px61f/GovH8aXJ1oZyppp9sfn98c/pEXqkAQivC0vEALA03drSi7nxBOmwfVplcVTMK1szxlbpskv3+/XOXGRsi618umPx1vuwA6Nnie9ZBCrKbjWOvwxPUKVIA2AMbuhUzHOCYx9HlMIou77A2O4AGgWw1r1GJiAWQjD3CLeuzOAZ54pMdHFc+FFJBghbS454YSF25GWeYeTblEI0Cps5xQglOCRYAKgwGkDk0yCqBkHoN326VYAtifYvz0e3VPAHP44LOW0vE+CAg8Y+35Afy6rnwQQwASgkkCarkfpMJkB0FOOdEImTrs+EPJSzimp++4DJuApuQL6KtQdDIFUd4OJwapwNCCH07OewGdiTAySscqyon0FADhgvHrTFtsh9iKbz2DYp4+h97097pMSz+J+OBsYwAjLIAtEm52kZEwMgZB5qQ6CDq5hqByRENM2VTlBsLAhT/OJCACDYOYEYOBOZDB3z8vsLg4sHAwAsFDa6vPT5TmtRROUxDjW0eZUBzehqC/L82Xrb99vj5FaaICCRp8mZYcDihSkpAk7eBkAADqhX8Em00JYB4vvBDoSUsZiFt0Pat6eue8PBcb1VCaE97nP/TDDSextgA7c/279OEcZp9uSJQNr2B/9tLoFYQXh1XjV7fI3B/qr7Yl+hfmxwnyQp5yYuMU8bv19136OBDrbrY293Qaes2/rE9eYCEutu8f3z18SDeKE5gRg6QHvelcrSU+pVbTd6OaYpnd9GMCIrEYK8c4zs9je3JBpgTbHHFIYkyui0FJSXlKWRIiBjAhVElKLIwCkBcQyMQAGoYkA1B2Ajo7NGWiRXOwT2fCErMQH8cSIGfNrQIY4BPZJts/4+uWVYH/6+POH5/X1LzHeDkhlu5TlXFBj9yP2zpFkrT/9w9//w+9/+fTpXD3tj/l2u7/f+7f347cAH3/6zeV3v9++/Fofk/s9076JVMFKQASJ59t4WD/YwZEcAgQA7eGAEHXJP/3m5Xe/+2mZ6eu3//rL969/ub3psI3PxNuylcVr5Yqp8LokrFJgTkYuY5nm4RGWDCe4Bx83eb/S9+ED56sYzm118jGMBqSQoIQ1jSLnOcGmIQNV8t0LCFcyZXMx4KEW+5ybIkKgCGZy84nstxlzRiRm4Ly3dmH2As4DWDlhqqzKR7k+lUUykMtFIWd4K3xhqSCZ8iqSDVEklkTMa64xxMG8AGehvSfQsEHsOcsKfnXu9zTvezfzZFHiQhvjPr4Ov49B9u22t+v77XrgUM9xX67rCS8vL+LbhKvux95mH4ozTsQ5l5rQgR7dj+FOkjY4xbInuevtenvv1weOKIX70QzGADaitFAymZXyfOfZEj6d2Zrfo3GPDp3BDNiBZzsGRvsEG7u1set4SAHEhfSYwyl1BetmlGE1VgzKWUDRDQ0PNO3BPCeThwiw5/B5fMjnJKB92L2vZfOiv7wsVc677n2/3d9uELiSHITHMPYoLgnR07wKn/Ppp9/8808//3PNH40pxkGgiAaZQHQ/Pt++yVe4JnuUSNjYG/WV0j7IBBQpo7wkzWX2tpZJYN2dKaWcNOb+uf3bfPxzgqePLywJBrpqm/3eX31ETbKkQJ0CInxgSuJpVSbVL+P+UeHLfahGhLXWiWUZ/Mi7o0PXeT8UJgLocEOBZurDDSWKVlxS8mwx1ZAlOHBYMrAEdozhzQUkhCSoFiLkBJkMBsyZ2EIzFwyicOw/7qzSjHzZ0nbxcZjNVY4wkAPG8XW8vd7errfrjS7LdRyfrC6UVKkf5tqhp2zXlivlk1wf/utfvlAaOGQ7yy8vS13k4rHU8sSts2qfx9XSnIDzvn23sNGH3I8zTKzABLt1yydIMUbMAeyGqSwsXUGK5JyWoyiHksogBkqpOKNl8Mlx0MMGuC8UxFEBqayEwTnnXEFohNl5BwxtEzqG8YN1PB6pOWKHh+5jXs125bCBYR9kWZbCEc272hQGExSYYEKAa9LleujSdWHJiS3COhdQCAdQgwDFFCKytAMiBII5gBEaxQNsKaAicyADMICLCCy1CgemjqlnLmukked9HFMaJz1nuCDmlOqHT6/HFz+zCEXYiB9GJjiAQ4fRUHhtewTEgBnu02AMoe6EaSTn1fJw8D79MW/365BrWbKUkihlItlvNovjYtOZUCJg2vzz9ehaTxnpKQEGsPkTtCe2yI5VSM4cWV7+5kB/rdSgkKuPxJHFcwCDJQg7CVc4B5DKnYg2Yl4W5RxBCaXWNGEfx/24cpJE5qaHow5v5lABS0o1Mzhej8YPCZeOATbTbIjEsiUK9xUhSIKK+1RmYAYH12kTQwSpyYyHU5YkacmZoO/7GA4OYhIKRkGIVMTNpw6W+VCGx/VkjBY95S00AEayMLAjEP8SI/X9mG7MfDua89v6clqEM2Uiy7WeLqePP51n0/Z+vR4tCf3m09P/+X/8fVa6/fk2mMiCOtqYp1I/rU81nQgX4gy038ftsfdEki8lb9mG3r8+lGLYwUBBCICAaS3glBOMl5fy08/PxPjHP/7b58+fezOf3dFgzWu2CyVLfDpVkoyUHGUGsQz4saw5whwCyFPCMcDzjJhgwI7LWNCJK1kIk1MKJAIEzxAu8mPeC1kAVuBJQjiQLMBMaQYQTXcKTZyZC6LZnDEjKBEZE1AAGs6kJDmQArgkfDmxzJI5YvJ9QMJZxBeBIF+QslCuQALRKefI0XByloQ5T4wIHYMUKdgw+4mX+vSx9fv48orAD6AZrqEw2j1iGaS9uorej7c/fdvtaiPGofNoeMd0z6fr0EDQFuQQYEo+4WB8vhTPlSi7kZupdd6rXhbkmA8fj972o8+oUzMCOqJ0TilrTTCsh3V2pXDXPo9jkNFhSmSoRtM9IUuqKTHg/f1+vfX7va+S5cJ2n6MP76YESkAmgJgTwTQPiAkyY2KaNtQJzQmHBqgZw/J6PfrQzCFpHLKbnSTL+iIVt757opHQpmHr74yRCiVmgeLtToO35VRkSTnXLXemRpEIuKtxjsqF8vPQ+fiDgu+H22wp+8KVzD8GFcAtp+d1eQ+bCDE3zCkSIWMCQTz3/fXLv3+p+6D/Ts8fGIIBOSLHXGqinGHAMVQVab63Y/dFFipsPmJ66i49aJrqHNZg7ZIv7CsAI3I46JwJ84r58KkAmQU4WoT1WiEIGCQioE2PyegWQkBk7KqGRwBzBLGQFPaE7gAUpdBuDkPFK0sVRkBTDQhwEqeMrMzJ2n3v8e2P1/ev9/vteLTxULnvp3+89/O26oz3x972G3RkCZQIjNn82u0/v18fu+VK/4Lbb//u/PFlu6zeOn709f+9z4kjFd2BCQMeExwAG7qSIoeXE8OQadjVYs401FmItyQeNJwAggWRaEJz9JkZg6gji3HNYt08FZsT0RJLXRIu4qEjAdIAh1twaikCjLYpdcZMAdlNJ7RmvY/p0FE6ug3NjvCTpJLFXEa4ug+sek+CgXMAIuZHv/r9694lL0sSQcRkK4+BAs5IjMiMnDgcAVwWACCdgCxVJNIA4YLIgMiImBiiFl/IOASd0B6gyTBjMHLO1YpRoKTSaQRmIwlJ4B6jBYA15sAB0226u44BAKs8rXACBosZxziasp95ZQAMAB+z3fv3L3eC26UuOamwVcj7sUMYuXIwE0UKI/I5H310t2E+ZogzJREFLzZ1hM+SUP1vWRl/vWwtTc0hIgCiGkFovzxd8odccHMRpRcaro+O23m5nJHA329h7jaBY/YMoNaHtgPDEyWQQcJFSIQdqAy704AghQBVVyOIGhHsHgGKrh7qJSWpjIzBSfvoOujHZ00EwUAPyikxZ6QQMZ1OgAEMwIxB6DPcnDODsALs/R7TiE4HgM9jzhsgBeR93pOuDhMB3DHCMXj0HUJRKNV0vtRPH06//Pzpdoxj2n00LPPlSX675j/88duj9ywpSZ4WBXF5Xk/L6b0fe3tHsZn4129vx/4I5XJCzhEACpCSB+UibB6CUrftXAWIMNnlpeZtO7r++dev376+JkkBIJnWIk9bWRgNrSzCkgIkKBlEAKAbGgsiSrgHYxqMRt6BNAAQQyB8GuRAZHIRBcoeMYdHNEyCIhjk3R0dIGMgEHNKEEbmRuBOwEDoQkQeE4ZSFEiIKIQIqDp1d3eXXAEQSCmPRLIpHx0fc7pYroyBAeY1nD3c3EASXE6FUZo7E0omZs6wCKk81d2FiLfl5fLzb95v3+y/3phpWWobw2NggIF7AlYhpNb6/e060jRz4KmGYXkcPsbdA5I3KCHAFJkweYSphkQACnoRBQ2baKjEkNATRGMHteEzEwRSmEX4sDi6RuxAxdB1ztYawMSacwfkgmCgHaHDMILc996Hve9HQDytp/VUumXdzZw8B5KDcfOJicE00J3RgRICYQQkd0XXRAEYVWF2c4+wpAMPe+vWgaPmmoURY1lTpe3bdSeFxSXlnBMn89blQvW8XhCstauUglQQu4IYEhiQBmN6rk+39tr0StCdEoPTj2S1FEiRkCpLEzHJC2/ImUDCdNqwNlz52Ont8+MDfN5uLZ03XD7kcjkJBqKZAVhm0IfdvsN//MfbWva/e162Ah3AABNApkFswAQSxh73Dm6Fc+G8awsi4ErTpBIzOJk6hHsDzFOAvOsYU1NgsnBRDwJHcPdwnY4RIRaJkIFMA6zWZU5wDwJiogSEiaElDNSRwE61mBTuWeH77Xh/9GOfQ4/dG7X+kH//9csxHxRm9zs1zVzDIxVxh6OP10d/vUHrkSbOX5LUtH6o8SLL3mOT639d98PjvOhL8Sp7ZSJENhAPZ0fMEDJt+iA3DkgpzYLgiKpsSNNNFFIkDrlyF1uYiNHQXGGtghsvnB57P6xZAi1QMrMzJwpwnCFGP+rPqUhdimSmSJISWG+tfd67G5SlUpEwloxcEhaChhQM6JxMMCH4mBoA7nx41+v3geaYk/Bay9PllwVLEKNgsDgzsjVIDmBOHpnISQKF0FksjIgRiRmSiLChTLXe+zgONJ3QcTBjIECRxVf28MzyutvNYp8DJjqCjoFA0dHEIAUIoLrcGQBwCnginO5zojEg4hSe7kzIS5Hzafse970130F8CvfMabgGiQ4QIUmoaIQBgN3xUB0RExKEcfhtak6QwV1pdxLSv83G/7UyYodvhglmdQVSm+PYn07rtm7eUJ0pL7LRno/16YW2beqILIEQ5iQBqE44YaiOiun5vA7LSWgVSiLmuKbRi7oaqIHrj5h4b9emqOMgF5sxRxTOAQ4mgQSEPr23YRlmByblaakZBqBCLTxwkjtGAAULhZGBR4QDIjElclfnuf5QraE4BwEUxOFgODErGkYQJkppDQckykXWiNMp1+XHGdelLK2wYAaF1vbb+9SmkDlXTlIJc0065+v76/32PTCG4Z/+9A1tB0uYwXySQL0AJslOT1slQEPJ2yYsHAYnqksyw+ttf7u2xz63jZC5MG81n7fCERYdSACIER3Bw9WRAzDYmYAMp4OHE47Q7qCBAe5g0yLRRJIAAwwSsWld1RyTgABFQHgEkAUgGDAxFHR1HDMUHRxjRKDTgghkliGGkTkRIYWaR7cZtubyI+9i73cCFPWkxNaBAIJiwoxZV2AmDGSHsnCtdcwE1JuCKEoqKKXwIz2dAlYoVtYXef4gHs5/oBRLrn1/WHNGMUoOTTKhgGo0R8YEsTM6SAbEQFMwQpGEARAeQCCZEHAqTD2QMNCnzTkpqNdxD5CYza1FjMwQSOw40cEg5ujRDuXsbTkJcTDTumSqCU9r7AZWVc3n3ZqNfYSShu/dVIckcJqZGYVGIoPAjECggdZRGCgLWzB6IBOoTFdmc8JJmSGVXHu4J3FS9d7caB7akRCHYyICrYllqbe255wzVpaaEZY4aCnn83m5nANhHHctS2EuNntYRGZXHA5gEuQW4ZDS/28uBF3cQCe4O1qgEQqi5WTMgoY659SOY/TOY8h99Kt+39pYPoyRg085bdw1hplIJIj79+PPf+n/9sfHWoZP+fRSrcYeQ10hRmLlWsa+AAAgAElEQVTknCPl3Xrbb+5WmWtOLYbp3Gee6nlhxEADiYjox7QAITa16W4kEn1OB1eP6RCBgugAbiEQYWjxY17eEJAQUglAAyeURFCxECAGJ0xrSpKFYWx+e1rxVOpjx8Aeelyv13/93/1Pn/250EuqT7mUrehUGzFN773vrYMTABJmwGLqTs7PS1kN1vy7Xb588Sm1PJ+txvcQIgICLgiMERhNcRj4FMTEkrIgR4COaQlIwh2GEyKia2hipYKJBG0aEKWyUcXkE9pQlegsYFnBWQnDwO0UoewIUGp5upw9YEAg5wTffVwfX23sehbe1hVS5A2IxT3GGHq0JEjVQPJss5vOAJJAjDH2DrMdaj3WZQkHevkFIGUUBsbAcG+GEEBh6EgkmMwjFIDBLQIpiQhyQmGzMZodtzrWJOCI6CYkFsKFTlJhzK7z+H4b3/c5m6E4CKANCiLziQoJ8UehfQoAxNwNBpjDcMYISSUbC/icypJq/Xg531+u40/WB/VpGDOlgACCUKJITELCtGqoDVU8mh7dTrUQ4d4Pr/jiyOBmNhoqwd/qQH+t7H8+fn28JyaoidYlU+qve67Aql/f5uOIkqWuMD3Lx0uBDuS8puVS1ZclVVkKCmfTtEih9OH5CUw8vGIgRG5jSSmW9dCuTSlmYTW39/v7HATgJXlgGPo+LF07JukwgZ0Rp0UffT6QCoAP0fbjmV7BCwJGaBhyJBEMmTA64/AQ1RRTiiRKRZARxlI5LxS+6K4axsPRgYCRiIo8LZK27WxPl4PTSDUfOu/7lbyUSuuy+sDR7GG6JqAWIyYxL4kp0ZP5fv26//ptXJuazH68HzdcInyfd2/7JPIldYdTLO3pJV3qGsENaAIlBRCEMe9t//56Pax5cHjGBCJZcqKKRdPM5CAwBQlRFNHFkRGMQcFDzXW6ocbweTMCZwF0x4mRA12Y1UAtgM19uANTyvRj+yFRjsckHAPAHcSMbcRoephmmuA0DT2lXGvCFAEtYroHew7OuFjZhQvVBExhMR9jxBQO9Jl/vCoJ2KFNW4mXvNTKRThJ2gc/mpXiY4AB01acMCTzcn7eCjYQ2aicpMb5N78ce8ejE5rgZIHZqWt08UnulI2zJKvqc5CLB3ekABRXC4cYaAjKrjGVw5GH3oUPDz6GTYNl7T4kbB6P2+Nxm9pqLszMulgo4qAwMEgpZNaFN0E5ndff/v4XyInPpzjC2+hzaKt2S3u5Rzg7rYjCARgeZlPDjZKTO7hAZBcrnAU9L4Vw4P3H3kmTqQYAjCEEQIlLlLhYyUAOHXEssqoeWVA4Eo2EnqigLIh5AcinjYXSsJxOZa1y2rwkDmFHMGUnmAw4wckDAAA92owYGhSOyRJhNjIo6Kl1NNcY3Ye6SKKDbiUWD7AwIJKa7ev+9f0WfaxPOef1grDrZ7V5+ccLiylqZNXhf3jdv3x9Bw8OHCi3tID1+9hbb6pQJTKaIkE/RgN3MDKQ4EmtD5vRYQKBgYM7ipDFbG1yETPByKlkTn3vrQOqRrgFJ2JJPBsRxQ8BCmGndJvdhcMqulGeWHLqmkpBwrJgXZyn4Y5ptiXRL393SkLjgPV0/LpL+fx+b8djzOWc4TmlSssq9+u4793DzR0Rc9G35rUioo/3+/Fmpw8ZUoc5z0Xe0uiuwl5OPG/IAAAp1SKG4zFBo2bRB2ggRyA5dqYwMgYijKCmZjgZNTpiUeYkpQgH2hGIQAkBc7ASUkJe9y4jHkWZIEKsJKyGCFDrZb180nC3YQ5Q8nJe6lqOrs2sGEyem+PsU8OP4+69LX7yyt317n43AI9qkcBzNgdSV+1xmN8f7/VSq2YFk4DsPB1w7xCArAgaAUCEZjoxKAI8CJkTh3QdGHs7VMdG6EkIlAIxQ3hZ1lzFY97g7fr2/njrD3cnRAdQcYvwEaEK3gIieMLoChCEO9EjIjNQ8f49/FIEpmTVAIsh1eCyrd98Rs4DevSJCE5ej0E5JaCVc91EVeb+fkQ7Dn2/97WIJ3576FmKTu6koR27D5e/OdBfK9++vH6f+/V6Re2fns6fnj9d72/g+C0tX9txjFiolMxcanqpp/JkNm2002klhpJykVWKKQdwnPP2dPqoAK117Htol2jPBaumd3RGPOikfPKI9969Yd5wGoaCoGaxPnFME0ISRiKRRAb0jMuc+8PmmJEsLRUAz0VscXUszGtdb4N8FxYNHTwa6tIorz7eHq+MZ0CwDA522GN2z+tPLkB8l+jOuT4/l7U8Cey903tzZufQiGWVlZ/k2vZ+RV5enrclre9f6n1WWqRk1EEx9mN/ve33Nruri0GSLJwf46oH6B3DcDbS+KaP/IijVJGc6QQZNqXj8XZ9vL++P9qtOyKeT6dko2L98HTZni4T6unj88bF9wQVXWCa2dFBQhETG2nqB7XRM1HEo7K94LJFhRDyTX0CBMnkQLXoXTPwRZTEGJkIhTKYzPkGhzHhtD7GjDnjMUKTVIIUFE7Dh/qIhBNKCqqs5I+ItcTptAIsMxgdEsqpnLgWabNNArIieClScuJZ6pZIspzPaRVr7du17VpfuAqbZAAOkeXT5ef1+SOeNicgIoaSYLF/on/9n//zOB4exLUqdFe2TH2/j94MfNpbuiOBqSqwOCIGZnf1oe6haIDRzRxVGCrfuyHeCCTU1DvCxT5cVC2gSQIjouhJF8swjWcwQk7mWJuk9V2jafAG9WNK80UKFzzNeOzS53KRl08S9+vj7jdEN8fhcTApKl/RGAIMDYgReFdMwPmJiwdQn6a9uwEvsYaMgV3dCERHrHku1UUSSqLk7E/iysxbZMhkASgJBFaSBgVBpGISJiyQIFSniRSQZXINZK5ZcD3a7jZQA1EjFGSB4zn6jXCXxCEFMu3SlOHoen+fbiQf8sMchp8QhQKRw0pwf/Vbu0+ItZbxVOTll9/+33/69fv/ej09le3juuYS6VQv355TLT8v5ZTzItbVMxaQKmlyqsmyyPAFMj3/4qngleA2HW5AVo30JIurAxoQtWAiQJKVkAsAZcFMhHGqQyVSBpzSHQcPBG4dmZUJE5UcC3AH7iqCJBQuBnmI1QMeBpZk4bSO8QqP67SGgpflBU1X1Ms/Lr9LPzGmMTTbHjQMXToJB5eF1VNAWvJYsH9933FsrpWnzXb7/n56OSAD3Fc7ij1s2jgWrOljbB4YHifQJzM74CgnEADQQ9QyADTorZWUMqGTQPj03nwGQWAxp6JarKDUyDruA4pLLo0SyCjEJaeb7v1dJ6gzmKez15TQEUpmKvXR2/XY6TAAPpePqbwZvx/qcbyOmMcdThVrEgsAiBP31T7edVd1AAYG8BAGbd0ammp92Z4u5yVJ3w9+fGkQx1pLWdhJm0dEV58izg7eGD3JOkbzidzdtQep1iCgJZW1bkuRTNoDQqlEkkwFawgEXa/XBjpyTZPQPXyCJrVoNnlhJLMZZjFQ3gHgoXW0UTJgFbde+9j95x/eeWKdNt8V44FmI9ws8IhER2zZegAqzXvTClRzVoFT5b0Nwdv0dB9LFQ677QAwkgS18H1erf3Ngf5aSfkt73vpYxi/3nzXtyKivqMxdK8BQqZqV7t9/HKuHyKiw7xJxiprBs0FKCNiCnVAqU/2/X2YHhbDHLpKj9zzAfIC9/cURwYkgLPQW7RxoCyBBee0MMLKEKLACTQBCKY40Wq0lipx/zbmvrdLig8ffrNuVezWmikKEMKhoUbRzMZ+n6q6pK9vkMnC5h+1+vX+BTGl+vEQP29JRW83Px4zFYXb53k/X+/3vR9lSbKuj/vteAQuVFPJS319XHXOXy5P8dvn64f9cR1deRjuj69f2pf/+PP967dvrU3KUp7yM8XDs13T7Zj7o0/1r+9Hs2uJpen4Xm/nNdVYT+ve3voYoT0qwHrKwdUfjyPs+eeX3//29y/PmzBecu11XVJRguYzjs7BfTygrAzkBLTgqZyaRoZTT19o3eUCbt7aFGSbZhQBajApEDApAicWiWjt6NoA7vt38bxtSwIApT6pCYDq+31ITTkLE9mA3W4YsJTqE1ubETFWm5p4wewJp5Pkerrkc0irSUVvd1B3964T0slg4ZQwiEZhZ4CxAoTQFJHTul1eSjnZU/XliUG0q2oH7+brKZfn86fbbUDkzMTSTvqH7wc3sEBniEQNZlNAQxGHPDEQwSE7REALIAJgHWAFMioDIwwzUagkUcBmu91ICIZlBwg6FOZxl0Uk/2hFhViDKIclmY1Ch9U2zskBWtz7FToiUCJnYihPSxL2AQxQGRKS2vx6zx/okIe/qU7vaHfIPmVZfCHknIRzmz1SgAh0EiaCCJ8AJrLWVVgAeAI3gA0y85i1AbAAJWHIoM8VvnCdE2uBui1UCsT9+mrbgPXES13FT2qA6AjhEB0muEaf43gln4UZLhAgK9fTNvf3V7gtoOwJ4NLI2tE2jj4X67GAMQxthwLYP/3un55+Lx8cQcefxu2fX/7h53n59T8brJQd2qFDY4Xzh2d4wFpOOVAfR/MGuLzUU66xh4CXVFc6z+fX6xUw7EF7Z12YVGAIMIF3AED34tPFlhPwwg6BoZAAckKlkqRjJKmEet/bfcY6WQMKEKtPd5Ap4pMo0AAxU4FBr0c3NXeAfoX97g1a8/vRSgtVNQ9ylpKfN/nw9ISse8/9eh+340C73x7fjhE2w5GJGAn28fqnm/f4/MF/qvmlZXhzCARoNx07+Leb9f04zfuCP8cEZgBQilHJvVdgP+c02bA7OVWkwxOQZnC16CqAGSQCvZYcMVvbGSMlammu9UkSF5ld89sVeU41U6hp2YhcpjFuP7Jc2rS/vH3+9pcvj6+vKLiCT1ljj+wy2MfehjH2g5YZZUMShfmfHZ7w7Tg8hjFUyMnrBKF7x8NaAqwAOL1pjON66C1BL09nW0864rjuEAEPrndwthbeEESnZxQOCp0ePnFCr5Rffvrw4aVIxPGuw1RToOVLuqwnSSSzrxkQn84V2xgWQwnGbE0DGLQDuiBOLI0TJACowLFz3xVTwLKc0uYHprOkkjVA26wxPmzrv62fZpsKPXiYjb2xgmJcTyyrAjzWKZ7h2jHQEKA4rRa0G1xCiJwlxYlbxab3vznQXyvR+koJN+zdp4dNQnYCmTFSRsCkTgHHCkyiRjMoACinxIjtwP1+q0CJKCj3od/eDx0Kcx9zaovohqjRpseAJYcoJAeiqAsNQEQDgECRZIHqyOCI7EbDTbFTAGGZHBo2/j/23mVZkuRYElN7uHtEZJ5HVXWjAVyClBkOFxThYkS45f+vuCM3I0IOwXsvgEZ31+OczIwId7cHFzX8CIhA1742UXM1VUV0gmVOZPrb+9fH220/3MLptlsoyDk8WErZx418lBdMR9wuSvQ2hGltMuM083T34/z11y+f3//fWBj80bsz0Y8//fT7Tx/WPvfer8/by/r69Pzyx7eXFfa135/x4l6/3L4ex7m2dbnoW2q7tOd5kdqnBzofr9c0eGNi0AJkhPX93KeaPHg/y+1cP6FsUa6LJjrj6rY4bAx3xpb14/r8vK4asT8e53FWudxtM+WkSPPTLWNpxKfNpGRK1bgshXIZeOp3Ltk4RpnfrC4sffIlgyISjmSEgWTOIO9xHLb796aMON4HwY/zuD12DebkGdMPEyyTy7Twslvy8QVMQhRJMfrstdKvvYWcxyERyzQejUjbsAfZyTFRr7y6NL48UdHpGegMtlJZ3ZPG2cu1tg/b89PvvC3c6jz77f7Nx7mUNa/XovXTH//w7n3+8rV3ny4j2pf5LfaRM9eSH4BuKiu5ixKByRmIWSj3CUECmSxFC1Gc82QkRw53pyzAOfr+978vqzK+C0beSHaJ+F72KQJOoaxE3sSThWjtdnnbByCz9JDpoWGa4URJ0sDG3fLkaCtd26XMEMbzXJ/Kurdz3Kfjdt6IfGY3eM4ZM1l9Groj3OHRw89AiWt9n0tEGkpqRXXpy4okrYsIlfAlFZXf3ui9T8DBqpw0/S3u9iAcd0aJT2N7sSJ1nHycN/eTyTPG0W/9fAdFJWqykmgVWlzT30QKES8oW64jJ/gxYwNw9/tbR+7wR5DoHz69/Mu2trRvX74e5zyP+eEi/yrT7yQEKWnstXRaVu8zGJF5Ht0CTemeR2ERkHrS7P72gDGSYIeN3ZS3TXTleHhSsoqqGkgjWqlakU7hollUFr/O/R5jngTmFHKixzzF66wUlSSlTLeEMzgy04sUrsLK7cxuyOwzb4/zuB3n+93vX/t9bR+TBRbTeFLUegrFbc73293OW4bNX77tx+04j/G9zrVpQ4zrYuP8+v/8m/xQ6x9/kHDjTBzX0+XXx/2vX+4eGBIfrm8Rftq3gXeVygnOE5kpwVkhoJItiRE74IVBKE4JmZXDmEJdxBE0JpguJCwYSceO49t4v/WZR/1hWxdaFmEU15hKpTtANFyOI89b32/INCDlQdmXQulIt0CfQO3aLQwjMC8XdL9GKyGTM0SmMjPZOE+bTrV0kA/PHMIacGUxwH1Stzs9EimNJjnNLKAJQ64LhRatpOR0mjn1QbotIpKPcGdcFE9lWba2LI1bNWZv2l6f2m8/P6ZtJk7FS3BpJSgjHNGI61a0kX09Aexx83atHDwzd422SL2YqFkgSYLSzl/uj/N4R65bWS7L4uDxfj+PWESftpfrxw/tZVsSMxpof3nF0zO3BeSnOGdGP6EcwlL9+ur/1ML+YTHFuSyXLMzfte1pM6iVBmm1QWoPt4hr2UqtM4eNGeaNOIWOfR6PI1K3qozoPS47RMQMNs0TwrmmZV0sYU5gaMlA7OhZRNNFGFQyKDAiwCDw/O73IuSYHt7njEefiWxKNPH51y8/71/Px3E/z2MOhJTl5ellE5HEtHDbg8xle5iF2xRd59CIOPdzjJuNGuznMMu0OfoR70bWz6JVl+31w8taCrf6+5eX1+cP+eG5f1y8v//175//y68/A/T1/nnv+7Zdnl8+mHFdytOHq8zWz0mHhSUpqzpxSvleDY9Atcg5ksiQM04ur6uo5Txuj30/B2JmsYTUWC7r9vryrByP/fi3n2/vn3+xlNboUrmqRl1I12fRUhmFUJTQJNkpxa9LWAWFSz+1875KUjgnCQWJeE4yccPss+/z6OZI5fUQkM+IcY5znBOetIoNz5IYNiFpJuzCi1FXImZ2QvQxPThhUYe5zTxutrF3WYd1NmNmS46yPP+wHOZhFpTuIIeosJbhdmZswUStXi/G1WWevj+OOw+76FKFZXl6+VRf7j98vR3j/OYzSZuKHvRwdMWF+NIWM7WWnMnh4AgKMpqFGjETW0omQqZhAEU6MN0ymUinZ/peqaAWEIlKIw0nZgoEgVmYlRJa2oUUVCQpQMZO4LImCk+izhHhjAMmzBElZmQ6N1k3eXoa5mtt+jJkf/ivt+MYH9fleORxmAXMaSIjMyNhHJImYZpUs9ugcfOYCEZwUsCLtDIpAK/MLHpyzvd+nEYs75g+bwy8+ahOXufxpe9hv9PysbSOSRx5jjlPi37aMabXYpSFuUiN5UKXqPS4hAoxJwmjLAgvUFBlGZqdj54OVtWQJlnEDLqu2wZdML7xlxx4HKedWjQly9otV4Knw2z6PILK4zhsZr0wcyDNhzCMTJHsXim2xtAKnOlhli7M0qpIlQ5hEUBFHQhiTkrnyYOSSiJhqcEqFp6dTSwasagkHEyFkZGGKUghTTqpJuj+bXz7y22e95Fn9n2/nx/qtVwXKqUoFY85ex73837sdzsfbqeffawXakuTxHOpW2svq/70oXWPVhatYkHhQiuZlVnm9HkedqpcWdIFoPD0CJWo6p60J2RMnjVCIS6SQk5pbuxKLoicAYDa6aZFFEzuMdBas36MoLnv/Zzn6WbAZkutYa6khQtxDGYA3m/+dovHCTrMzt5B3DKzUGbEjPnEMivBPGIwuJGsIgs0tZzERFEKCfK876OHU6nSMjGtS5XaGERVSxGOmZaS4QCW1evF5+kxUpx1EaaUJCIilSqqRUqU63IRLUQogratl+dNQktboBJIbu3y/Ny+/o2FakoiB4Q9ObmPEUE0DR5B4qQASaUmpQFBFjvZfcaPh41GkCqoFDHtvJ8qw11qfXm6bij4NY7xzdan9fnD9vF313ZdMcxnWal9fG4vCxHszGAFaUlkuCI14Uz/vIn+x/WFEZfqlbm62Ih5OrReLpt4IZYszMQjycE2g7l7zLAJuM2JvsccPSZ5YRAbw8OcOsi+l6MXkZmbtEFjeueEUPHIx+lCS4nUBFE6MsNqsHMgLdFIliJsNvqYY8zeO1G2phT+7bdff/vtm8eYbn2YyvLHH19+/4c/KuE87vfHfu7G6ZpONkb4TI0s7rE/DhsWqwIg1evLk1T97fP+9vkYvc9ub799+3K5fvzw9FJfL1RWASpfyjZP/Pr5L//lz38lR8QRlPvIg4S9uyUVLYywNATNE7IqFU7hUGRiRgAlfDJ7RDPjHCKD/bvLJtzQtLanZdEXPlIqt2UpKimfP//y7b/++e+OWBq9Vr60Rsu2rE/y4fWZLxBJ1yB1cqZJEzKNwyx47yVxH1ZIXZhQIOIzQlyiq7mf0z2yKDHFaQELm2OaIaOHk7l7QnJMsiRir73kkiTwSI9IyXTH6dYGiAxpYfe+287fn2khYUZKCJWtjm/mblSUlNOdIawblcE+Lfjc3ZDI4AxM45mSSlBMZynbWp8v16UuSVRE9OX1Bd3HBVwCaZKiapFcyAycKEEzAeFF1ASABMK/15MrJVMSs1PMMBhEVJKTKZCa+b1/RJmZM6dTUoKdh0gh0CIQckmv0boSsgkKPMMjgsLTaVauBGLuPvvxaNvytDw5eWtLW7S/vdNvj+H2JOUR+z5O8wmGRyIRyXCKKJEETa4pjbesJUVSmGRQcoCbWHifzsLKtN8MJ1MWzuzD5nhwxjCKhUjEvZfjNo63cX1S9rqsX/fbfh7hPePMOUHdkZ5WnZgLN0BrhOF7H7eIUhU2xkxiEa4FWBKqQJCgx4jhTFRWve3951/utznmYfvwVkWIeZ+1gZltpJmByAJfj31aKTXRHJQEtloyEkSD0pElyAb8PN0t3JwkK0pVVQWJU4hQIIe5z4kO4iitVnDYmE7Siu02JjiNmQoJMQWVDA/LnObwIOcILkpMj6O/3Xayk5vRljyMNbgKrVVVykjwcX9//PbtOA+jGd6D4c+X5XItV67Xpkvh+fAvxDNFiC8LHNi7qsr0gOR1KdvWTkpnnUUTqFpZJSgp2JDmDudpFMREpAQhP6fH7LFoFkIGPNP0kHFBrclpwzwR4hFBTtYjhkfUZTGb8/Buk6RQEcKco2fmMfpx73F4cdZJ73FWV2IiztSIQBVlgWAKshFfqFxYeKRwCEWotMKw/vUckii1Lq0R0m1KiCoxOdepIpExKflIJKrg2soOdJgYuIEYOS0zS5Ntveharm4vl+ettu/aALeWWvMgT5nITAjX2hYiLWpgAisFzseI0W06FaL0HNOA4+yZKVwrqUS4SyZFj/44YlBpGwqnQGr5cG27jbczRVGXum4y7PXrz3cEQlhX3dbmLEUXYbq2uhR4UKGS6QpXZRC5jdmP76FE/+RA/5CwlFqCGi1DZPAB9na5rBfrccwZw7gwA4/zvGpbpFbKkdbH495vzKJIpI+RiFoYR8xzZCcDSQFP5o7SIpUhdaYRqCAZQ6OIh88xWS0I5MTOWScZBRmxMVcCMgJpmBNCyRrkc54RSSQipCKtXl4/fvzpD3+qTI/b+/r2fq6HR4wxbH6b4q2Cv0/MiLTi0oSxlrhsVw96u/8lxxssLeP2tn/+5cbr8rroOMfRH6WigqQszy/bxx+evn6+Z9daW12uAxkx/HRI9bB5zj69iYuZpCISQZQo7kwmNJIogjON4kH9tqw/vGxXlpbE21a35/V6+fj+9hk2fvnl52D+5e9/v335pfd3ZLyfsCJHYacvL+2lVdKWEQw8vC251idmG3ucd5szKRyjnJSGXA2VyWEzhkWNpCFOAknJEGYvrCMHuUXE9yMLYoygJAnJScmQIjnKIdF0ScvIKWrCrEyWE3VCgiSzxiPaKvOizbRlsrKw8DSVGjwLa8NWrARCqK3b1micc8TXt/f67ba25bJKdb5QhbAF3d5vz/NY1u250kVYgkjBT5e2t7X9ocgz8Ql5dL9GKC3BhBLESJ8h3JTEqVsgU0goBLmETGpgAMPG9KnLUnQJSwlQeJCHiWlqaog4nCxKiLVJJ2sz4kRGhiEDZ+SyESOd0jIskmujZIkIzjnMjt79ddGntpEW0zXYThvv+8N12Y/32Q8HQTkBNlBwUqZBIEWliPz06frKH7eyAEQsUniJYizi3s/ehWD5+bfj7KVeNGOmuyGE0FRcHFRaWdqiTnO34yKqJE4wSsko5hZupw+coblRWyC6HT2c50QkuXNEEk2P5DkIaSjM7dIQOpxrSWCAPYBvu3/5+vkvn99d0FPHyOqzERdE+qm1fXeUBdfHMb/NnW0te1oGKhPiNOKrQjn49Lxbr2Ylx56u7MhMP4cIE4WLeoRxeMAsmSGgRuDGxIJTsDMJB8tIl+RmFOKdSVDn2K170qzMqmSMRYiRXvPcsgw8qep1WbSsZcEmqEwkfnqe+5e32799vdmkK5dV8lL1WvR100srl0VazWgck947mshSqWf+/Rbynj4GdLk8X17OfNzOvWd7GcHJLCzkke46cubwkTI5CV6TA0Cij5xpIqgqTMiU7zvmGM4pmCOmdZqlXMoFyWRznH1++sPvTzo5agbPNEu36HF/zwjrbYZ6so5lzaXXL+uR7jnESYKZglOTKEkJC9HGWM2nPTSY2KBNrAgNRqwUVbMVDZaByQYazjwcZEUhCD9nPxMpLK1WIinkbtMkicVOU8Xztjx9ei21XnBel3WRxhTBkXqEPPkAACAASURBVJBx8xKcalOdIB4ElmlFsnMRXTaZNu+3x+Pewa0qMRGQbtY7gLQEwsKHR6ryVuZB1p3EJ4go18v6hz/xyAzYCbMYRV9++OF3X17e5jH3A3vn6yZElO3KxEQUTLTo6jR8wrpsF9Yxjr1/O+b45z/QPyzqJar/UCVlnS2mcN4Rb8cwH3s/faKRVmVxWT8WZYnwGkjDOGit7dKULWLmJOLCRjR1zt1tSCcGxSFYijOhpXJzXbNQ/lTjSxzDz0xCulMqLsgQkkzmmT7v7xowgXMGZ9awmcfOosTX5SoUMTKx0rasDJ13061xe37+sH168Un2OG5/m5n7bRayNQCeXMdqxTUHAbm1VbdC9389d4QIt9Wl7d3nCb3UUabOgAvJImX7H/7lP/3443/69//3b7992YOpXHlWP79df/Gf6X5iEiJVJ2gp6HveJ/VJNwiwyQXPoLvuWIhXJhkhHdsnfbpsv+MmK9WSjLa9XH+38r/96//1v//f/+ffPn+ht+DLVheRyWYBCpPw8LeBy1szPm26e29buz7/aV7KeX/D+352V7H1chyxLtNGBOBuaZ0sCK1COQzITPe9hxffFnabh42cKCxKmjwKOJgiMiMAHRUIRqIxeYg5FQgab+XKrRRlL9fL859WntYmS2zrilKJC60rSimF2UtWMk5ZS6WVF5KmVtp9HD//9tuN9KdPH/7l4zMYUhRmfn778tj1ua76u5anzEc/vj3Ia/b67loLV2ESqe1xawuyBIGANMC1VZkuJXNGIIt4ocxCSQ4uDEmBQLJTASPglMyiRImZMiXAUACNSBidoDKaXWfxSNCMPPuOWKaSNIEgJWhGeniuYcfsOYxcW9nUZbf48Ol3zjh3f3T/ivnl/jbMaA4OUxSk7ho+mWowMxspp1atrf3hhz88Pa3LtTxOejz8x48Q/cFppp+CyD6/HfFfv/56P/Ll+ZWoOY3IoaDnUu++x/mV6yvV54ToeZ4M5i7wS2soYi5xD3/DPbw0leRbP8fn2RSX+cRe+pjHfhf1tyKXigo/3Dil1jaJm6kgwZ5bAZf+Nn7+9vXXMet1K0ufYx6TncvWutBQr5FknNPjPjq5LZLijzwRxh4P7Rf+71cRLNBKLdIRx3+L8dEWiCPOYd1aRRZ+jFAOVjCzcqrXxIzTuh27f50h1ewsriHGXBiNIxGBfghEuIm0Vuoadj/2NYLbttRnoXsUqpxPdZHg9HA2U3Er7oOG43EbfWR94k/b8i+/e1oXFGbYSZ0W3fp1W78c//bX2yy6vta2CGaOPtjLp5c2VspN5KGHnFtYpt9P9Fs0NtPgUo4zpx2SVFMDRDw0qFU3TwQFOKqoUdVdx7TRB6o62RnWom19e36JQ7/cf/3LL2//+X/5KM0OfyHuNu/nOYbReXpkPue6LJdv882GLZfry3E1Osc47LAI/Lc4gRsiUtRR4Ur7PQnHeeZvI5N0Nl0rXQj3OaYc18vrtr2Ozc7HvVmICk4hDuNx9H7jt8yszxQfWI56gZ64eWg4ychtuby8fHr99GMhUhzQNo2bUGWNiYFBWjW6nzKyTfu+oxTDWp6usl2W85z3dtOVc6+Tg9LJi1CtClBNyyEG6ejk1taL7jFi7scjUlbJkiJb+/HHlwNj3oZnR8vLuunLS5TDhfeD31eqJdbrhYWGdbWoSwzFGGcasYAxR9iDgPrPnOh/YLyKEHhSVJaNlq4zw4K8Y/ew6RtJe77Wp/WyDpsB5lIV9qMqoYkNm2zKwj5Xl01e5/OXPnoeu8O4CBcsNbtsi7d1fX35CgZW4LP7VKoBq3DVRSrOh4XM8Ek+k0YkB+vSAc9MYCRpoZel1A/18eUx77Zwq+V5x/l1dOKCkmiA1oU2r+C/vT/xrwBFAABE+0N3e2yoRcTzOOxx//ZN2Mu2SrswLdPw7cs4/+Nt+utwo7MQ1nxWC18u+tOf/nT52M+5W7o1QjtXjC/+ucuAw4+qUed9WGBgMTQ4cCeOCAWIFsG1As3v92/077h+/FRem4BzH3t8OR+/pc8v5/3t8/3x6421XhEaIaSlQkULFG2CbcEs+2HTZj/5sc/dv8ll2eTwfuYEQRll2MR53jDvQkVLo6K4j3CfQjCbNjpmlIffnlc2LPhOjSpKApW/p3gTgCX6onl4kYFw8MJYJc885V7Ki8p8IV8z36bTwhMn5uhLrZfXhaUhZmBmbB7nmJFUqpZY1IGjr8yb1HKcb/Mvfy63Qywru0jM8Pev+/7+xezjXN9nfkt9OJ+3vn98Ea/LNq0BhrXqp+cXFbKtLGP0c7/BYkM5xW1aFBExOM7JJXNZmzdgzkxjUVo21KglVwJVN2BOAaaebDQJlZSgIUhxjNbpXDCL5mjzGL6gYD7uJ4b4ZAMcRPfbjG5HDSq11U2XhU8rjzsuT61SVLRV1k1f5vvgJ5FaStawlOM8UbYKs++NtHyp5V9erj8+/1QZAjlvty8//xKz8Dq5fKrPBs9x0q2nnTA/Vjx9+HDpzm/vbo64NvGyLHzZnp7l6YJWUO7nJEVtz89XSPb392/3X28/Hwdlqsp90Jn0oekRP+7zcSYQo5un1oV8QYuxszPxAkBz57H1GjSqx5zeDy30vFafOHvMyKCkOOy4P+z5Cf/xf3r++OH1/X7868+/lGp7b6HzdqIyl5Vc6iy5fg0MoCy4rEBHH+T0Up+LZD9vM7xxqYiJKK/LMPfunGophFm0nGPugUnWFmqy8ut+3Eu5oqzJEtMzooYWzmi1aFEQnpclsxITn712zFhvJkvc9FKLFdw86cRlYaGyPtXX2T4noV+v8ulH/fjjcqVeSYkWsO6Q2zG+3uSvzvcvXX7Zl1W2a1uerh9fL3i5ug+05Ff1tJ+/HRY56txpzqk+ryjcFr5knb0DzhSYGO87NnlaLiQAIknnsv72t4P6WZYKmnDwok/SHk7l7KD2ZR//x5///L/1/Y8vH+bjFlZwLngbuX87eSDR/lCff//6zY9v74/AibU1opkmwQvXKDiO+ea3p5NLkUKAzXsfFYsQvXKcyOPh3c9lAaKBzuH7gksDheV9dlGlNuE0Tzp2y7MBKPT8YfmhVpDM9+Mj3b9G8lEK1lWWduG2XariwhQc8IxgBquMd+KAKJEUBwXfuKKg5fa0Podmx9gWfX39NKzlOd4ej7N4vdb7EAAzX3OROh2oviSym0styzjzsVuXWXi29SM9L7+TdbkMY691TGxlIVMZwP3oZZetzKUsz9B79v10+GDNhUFVIgG+PF0r8/tuxz850D8q2nRfJ5XmoBSTE4sCJO/HqDzrpdRtaauupEeGVFHzPvOepXGFSLCRUgkSp0byfKmcW4+RS+ph5wmzrtQmZdBSpDQCkrxX0V4Ki1OCTfzsZ6wxYxg1ThJMrejGA90AJIRChVKUVvnxZaVBc9632n766ce5rerIMIqeFuTretXsstVppuMN/pii+uH1SZQzW1O6bLpUur+9vbw+30dn4aXUpOagqr1D/v3LpHFepP7wsvzwQnVtfU5KWUsRvZwISSxLbb+fPvpvv/3qcwLVLR9tRd8qnaKMJA4Q2b3byiTrcykfmtBtf/tyt0/Ht8vxWa4fONiP+9vp98c5eS+qL9sF4ELGbclOxCBOT+MgBe9yGpJWXC4sSfc8SnqxVWFCCZIR7X3/TCNPZg/nXda6Zi2z3bPz6Ok5ma0IDErpMJ18sQYOIkoGHT7DWRhaSDkSDLgNoMRI8OAsmGm7Abj16G6P8/5XJipXfHx9WkTJIirPqj12O8YcfSVeytK3IILQomKiM+JYT8v347f+51v/OqcuzCph8Mrkje+GO5adL0aXJpAuy0fls7AqMet15b0DToxgDdU063OIOtSFRLIywuEZBl4X8HBLFi3kMXqCoz5qbcTsk2MEpwiP6FWlaWGSSKhqLk5t12IO8UQZ727rsME5uVVthZHhubtf9ZKpCIv9HPTcXnLi9na/HaeNebxeP13/c70/zmO/cYqK9rPbzz732zHKpWktmYme/Aan9i68MQPig/Btbk3iOr9qq2Y4z7HvgcRz02vF00bPslxWuh9Hj8eVluu2XraVmbr38GVpPIJrJeScfebAN+/jfPB7nJbLtQK2z3y66u108xjGU/TysjxJspd+KZTHGI/RI5KuhnMFURar4rgu8vK7j58+vL799u39dljvmcZLqaWYjw+vP/zxDz+sX3+737+qXBv31KU8V4KFYNPtmHeeAaSM2bqRkichtKgTOsHVhM5qrrogsoOCEPAJ8yPOL48Z4WGEEE5yJKUsK2WSn8nqUEkJ6cMQHQUkoDhpWYoxJ22hW8Ji5jzgV8scLhzOuM0T06mjGf/Lhx/yY3569o9blDlJiIlaUwMfu/tuqVqhtU6uopfKy1qb1rrNmI/H2/l24NS2FpXGIOkmsZAo/C1mTQvOognKFBHU4i+0CGpdBBwSJ1P2WRRcnykzHGCtoWcl+/L29WupHz/96dPH//U//In1tAkbx81OzIw478MKBAkPV4zrwudl6/OtHpjWb70fx0jrXnSZ/uRFqo/wrydSYHY2TEJzgRJtSJXoky/PS102PoH3O6rWsB8WeuejO82TLAlMLR3Ay/Pvnp9fKAMXdeeXb5fTdajXy3K9vsr1qo3ZDmJCRlgMd3Inc6KNZnVE5NBKl+uytK1GX8gH7ER3oR8XHfGBrlaW9m2MJLlcAkDg5seLIAK+T5kIbkkqHA6bI6IrWNw6aimXD5fJsm2N6rbp5dwP937P29z3p5YraLzKuhRpZDR1HCylFr97ZswW3ngptPyTA/2j4mTV+6EbLG2cIzOWomEPmLVStpeXy9NzkSKQUQjE4dS7Pe69a9muzKFsLmFCDKr9ZKlnKwtf6MTOo3eqRVJa8LrUujUuACiQ7lwpCeFgZ2Y4uHgLZyBABKK8JNl3OcYBChc7Zzg+PrWXlRF12dbn120O6PGgNvJhalRW7gr3ITODJWZiuLA81dft04doVZWWhYRZyof/8X+WbPztGOnB4bJuy/MVw397exvv+4frdb1+fA1lV3MyzFSWWFpEwwBEZWlrW8pqXY3C2CYsomOlaOwZNx+M8CBqz7ysEPSdzm6jvx+n6/utbLdFN+rjl/2890dTS6TWjTgLuRYeDiMiSk7LSHCNOVKoJhcATH76rO5MCAFxWmQfBAJz5OjDyOHm97hIBIHcgtIYObxYjdVKDuS0pHQwxxAus8wEJcDs3BKeYhbpmDQpglKIWJH9yNSMBFuWk/r2+nr94fUpCpsgMwOO27DHCRi3SgR6DKSXatCMcaCfVS2fgNS5P/Ypj+EqfH2+vnz6IMuH3tOGEIkU4tBxju2iBcQAzeTdNcOnToJIubTrDD77SQBaW4gRng58P7OZEaykEkBE+JzO3DGaIEnczN2FhUAlXCzAGUxJIM9i4QriFAqi2APVyHCQpep3LxqiKMeEeAyP4U4MfSyjzhjjPH77+u3vX96PiI8/PF0/XY7GIlVr3c9JXD6OS08Ies5OBi1lrfI4JskZ7pSEmfaYhUE1zsPTXIkvSr7l0+uHlyurGVO9tkoZcfO2LrU2VRUiMAVsoUp1oQBlMqswbzDXaovBI4+RZKF0HRzaWIRRyEv0yII97hHOYusmLG0m2KqKEBWhZdVWVXxRChqvF7RWjgM0r9tFo/3l53/fv933i6TP67pU3a7VUzcoG9zAYKaReR9MKFXr0oIcYVAe4z3BQRWVjcBpTTSBSpqFTrJ9HFFrxghPhjKXzLTsEF5UhuH/HyZRKGjR7wREgsLU0mbUAMHBhLKAZo4jC1uPEGIVkhx2znvvzJenbS2MC50lDgssujAQc46h5zuNSSc78dSqtWmrNSvbzBnzdpxfHsd+GkYqnF8WgCpV3Qq06Ht6HyNlgJlV4QzzEOaECBVJpjH93G0Sb6VQ0tlPo6yLCqHuPiAC+DyXpj/9+On9/YzzM8c9Z2YQC16fl0Egotvb/fPf3u9fHv7eKef53dLSyUIcMefw6ZosnB0JZzEO4y4qJN29FmuFlCDwT1eUl9WWGkj4SWQq5ZnrI/OeFJYzvC1M393ApUQthMvHmXR5rTOxhIhWWkk11YOF3SNhmTMcact3V6tmAYXlNLfeKbwsWdkqQNL6mlImhrd6sdrsdrOzmzIR5vudplBdI4/ZjSpRIHEaIcI9I3M5TTgQ7BReSYssCdUnoYNhHud9n9YPUYlPfPljuy5lYWXAOJDQViQ9jAhlCdR/cqB/VFzpCpWm1WI4Aw6RaITr9cJ1WZ8vl7XWqMGhAoscM0ePOdy5SGY1sgFOalVFypgpFMqLiGhDfcZ9UqJXZSlShZUYCQ5SBxk5saczOYvEyOoIcpOMIA8XjgA8kwnJmZlzBod5NwFVZU4ft9vYB5jPoDTXkH7u/VGU/DiGeRLAlExU11Jk401ZBEIJXJ8u/91/qAb7y69fvn09beZ6kY8/vdZ2lfqelaOVKDqS0OdkCmQSBYgiBWOkhWOt2/N1wg8c86DUY9/7YULTZ1J6dfNZmGXRqfGwo1vpzj4f7xY4rR2+1p1n/nY7ZvZZsxRBUSjzRIkEcRIyA5FMKQSaBPZ0cyWIqNOc1lmUGwiQlJrtseg14wSMgiMZC6CgVCQRTcLIkSADl0xFI2rgJPIgSUACBFEtlVWJkcytMTzCgmb6cFsoF1YVUkkXaqsul219WqgsTpnEjESP/n6kU2Qc6SZDoRwTl8iks59unYmg8JnThDIdOYh52V4//eDLMs939wFAS1Ufxzx/GCJoROJzzHPXYpSszoRCrLzUyCnFSakQmZEFkICIhQw/kyWSIhLkEmoThdwiI8Mz00JAzIQID3PAg1NUiKIhBeLJI7tJQyxLiewU0yYMgiuySKQT5ggzMPy+9Bqd7HHfP//29dcve+RauT7zVQsXduVS9fXDttRyDj+P97E7zWxaL6z7+57Sp80FNZPCcXZZKRiBNAQvWpYf1pfthXl4ZyZVlhR95C7JbJMNXEqCYuakpVQyTyJlKWkpPVowt4JMMueCUpCJWoSZRFHIaPTJGOklbCulLU2k2EzitbDqrMW0UVUtpz9EcHlq9XpZzjVs1No84/bn8Zeff6vF11UrychkwpjTI6nUpS4oMbOeS4CxNFla2SeHiHCeex9RtNal1SpZi0mEdWLVZPb00f2paS3XM0cmCBIeDqEi+H5KCxrEc46Naa1iq2pEDoRZivXkBArXRVume0LWCuE8kRxCvEJNcR89KStRiYweu8dqrutSKpNFn/Ps9HbOvkR8DzLI72YrsolHfzsTE7AC91RiFEqCs3imRhIVjwNMPg0gsAYN8xk9vU1ZA4QRNj1RaS0F8AR7JCgJ3oJ01da2rx7nnGj1PEaZ3wpBAFTlVgSSDyOiOcZ59PMx+sNCUd0OjxlIElLS8CRF8cz0BAE1UVyYJYiGOymMBcS1Ea3ani9tvUyz8zhCZAekFCGXmZSzSNRlI4IlEAtnI1bhg/QiEilQESUQRlKqCqBBMyPJAwhtykggARABaWkHh6Umkii4yiJFO9/tHJpUalurnT2ZFMAxdYQTaGRNnwXcY7KHFIVwzun9PK08F5r+/7H3JmmSJEeWJo3MMqiamXtEAEiget+bvv81etmryqqsRGYBEe5uZqoiwgMNvYi8BOrDuwOz/Ezy6D38fUx8wRzx3rIDA2ZC2u8bn26WRCnJEIrsuvp1efhGBEAWkcmu/E8G+kfVH5Y3fNu0rmbd+pHDDKw6yr5AXbmmpPOIESCRSDSAIIVFE3FECEYSITCIsgoiZghwidmJZNnWfhzNotR1YWA2JwOgpEWkQagnQfZkn6AxZkCmBiKAZUbIBKeECYCYBPN3eic8r8MCZu/tMa9v34fny73qrx5owORYJsuu+mwdkkoRLYQEugRjKBiYTCcDE8p9f/3Ln/5CVCG/vR/P5RY//XJneb1DllrWuvawv3/8VmxY3dng92U0zeCcRClM27LY3nsfo7slqDk5QJ8wJjOuSzmm11SgeVnvSQUjgTvEjCSPGX2kU9K0lpwuTBwAI6JgCDskEKZnQiAhoxJ5YrvGZNeqqoSQcY0ZygsjBiuvr1s8YX+LMiWtAzpiuWGRnSZRZkQbPiyI01gqJ1ERUSHD7GYwUNDDJgtLlUyYbaSWrYpZ9OGXjc/+qEFa922XqtCBQVZ8W1qEjYQkqcQM1sKiFyp9ZhvTiRcGsu5DkdlsuLkwxczLh8VNhXUlqev6env5w9uJlEHtiECkUtT0yr4KsxRSsfNsfhaJVZJdpkcyAGcpzAXdHfj3LKP0iEAYGWE9UoCYJLmiDp4Z4TgBkyiRDAwlEzQdAsMS03MKjyqgAESZmZAImWy1bkFhbtMshFAopOB09OFolmTg3RuEeV4IwZDg01tvBXbkaXmOeU0jsCLsFk6MKoixIMqEa5zGNme3LIZcBd2hDdixYGb4FOXby30vtQMxEWFJVJrofvbj0GS2xaomBSVdiNWHWzJCjHE+ns/nNboBI5m7EhQmtMN6ZmQE61zWwQuFsHopYvu2lKLokM4sBbYqpnpGhjXEZq3wsmlNrUflxwM+Da7x/PH+eSv4p+ulMI8Rn89x9Pa4Jgpu2227AYNkg+EUQFvl28ozElwzzIdOD4YpWiqv95ptXmgZCABJhhq8Jqeu5L378HSCECohNPr0DGDBRB8Ba6hoKkYiePA0ZSzeEUJZq4g7MSbfqgHXjPTOGZsU2JaDLRxz2jUcfAbBDsmSy8rY80BvHu+ziYogdR8WAFhW5Z5+zAb/tZ0Hp0pqMUQAaJmjB+ME94AgMEvjJEIE4gA/MxJgDYNICwemCHPX0EgCdtCZRWO7iVbibfv+/WinZSJbIk2DosJcJFV68/lxZsaylO1W23ldHWdAjGzpMyITCUAAkLko5JyYqJiVg4kI8oKZaIiSyT2xbnVu91hf6nrDmFPVLYddIEIKhF4CmDh0ASSHCCfuCdiaGdFwT0A0TZaQiElUqAIqImeyhwOYE7JkBkxAwARKpCTEPkbH6iAWWYiAareZOFFEiY0UQwBw6tbR0/t0VAwCzJp0kSaH5AyM0cZERCm8TKLH9OP5OHs/r+buComEC5RaFhW/7Ssgmk0mCKI5gcXSnUgDYFqE/NMT/Y/rB/rDy9sfhsofY3r6p3n/+Ljs8VG16NuNMKB1QL0GLoG8a8GyG+VxzjkJUTaqoJxCRFS1kJxmzfHyYW3AhGfHypW2rQg42UUOhF5rIKtrzEynCElLpNmd3LxACpETC9KywjAztzljDHC3tdR3PwhgdD+uo88TaZ2+ydFmeEggUcj6rspy217WdS26LZgplrCOPiiTgTBxOANFvLy8mMHjugY+yg5lqYCugMRKke/fv/14vEu6rD/rwNtNf3rbSi2IVJjLJpgtn9BjNv+czqGmaEJYkQh0gZeBCADWInGgAlZmz1E0T4sGgeForFIrOw9e10CHmBiZqJMNJNgiAFKYBZBLy9OuxkQ3ImX3SJ++cU8T9yysL9sX+KO+vOUv26o6d4aNtuG03tRJweYcF4RV1RmIUDJIlXDByRENsEMp1e0Id0aeNn77/hzF3rZXdLE52jw/rl1AGsyXwovq95CnVbdoU0oZlYsSERq5v9xVJhFAsAiTcuaKREZiykYZRBgCnETmshRZ9Lbcfnl9u315uwF/u7KZIQRUp75UN3mRXWet7uAjTIxSshtcOSBdElExjFtPXpgNM80FbE7MU0LcJ4ozMQozQYExPRyZEwSR1oIxODUpnIFRKtIMn3DT02HS5LTqJWLogppQSr/S3GRhFmZwgphtIubKWlA9e59n0KgrfHm9FbO1CuYMpeF4tX72C1zE4XocOSeKVsnFM81bhHnzcA+KyAUbicMsZZWSkIFArMkCNFmRATB7zI/RPpqBP2bT2gjqEwm3ck/Kq3MCcHqcnx8/fn2eP0as4MnDqisRYm/IlIuHu3DoQri/zL4pDdlCt6UApifiIlOYVlF1nm1Od48oXlblLIVPa2dc7cz+OeZ5Ff25sHbLHy2Ogz66t9FKKV0uOzPHFm0cM9xTtnX/6YZLG3/Hg65LdSleKSgNSKRWIVTugZZBdyqlQnJ1cwRFishJGaVA48wIcFRmYTAhfakiGxABT8ohyAsxCzIgxLQYllM43RFUecs4ArzjMmXffvblec5v3j764D5qpdc/b/tSBPzweDqc7hfmFmWt1Oxi9E2p7jTzMWApC6HHBrVsi2GcnwyJFtAhJYf2AZlshNXDLRM0YSoFj2XdJliOhECH/HE0nmYc2dsb4s+v2+vr+ib1MgQemAbOJZAHDiYAR/cMnzmfz/N4/+7uL+v6sr+O+2Vzwsf4NvrsgACIkRFhkyvgyLCpQJvSSohJIzDFfk8pspkppOt9vf2E9e4qSaCVcAI6xSi41FLmpMvCT5gJQNnNT0uUYJj3VhqMVIYRNHpMMG4IPEqthDiveFwe6K1Z3euGipSREEEz2ILnddp08+KZZUOt5Fw8giGFvOaAAICsQkQ1wzkmIzvky7aGI7iT+8IlKh/nGEbrRgox+/XjaWejNAe3cKzCbze53+71Jyik0PuABMUwTMFahXNgUCIgZrb8JwP9w/4L0x35RYwC86LleIz+H5//42//c3n76a3KttwK3fef1vtarme6slbQ7WW1yx7NVv5ys/QXHEh2zswK8tF+fX7//HG23i4f80P2//uXX/7w9ob2+dHs+r2k/Pzguhaee8nnhPcL6nR4K+PjSiPPTJjOVIpG9VXkevj1hGnW+uMO8jGmmDN7LlDKCg6fkPXO+PRxdkPHii32Lz/tv7y9vd72/fUtMkY7bm6nv5yZWuBWGHGBLZC2mm19lC+xvdx2KgW7HZePMRTFZ3w+u8+o3/4tm7399FX1T7pqEclhtTpSAVv64B+Tvl/zZyStOyAyFPc8mvHtuE6jxyIkdCPjjEidEhEpBKOnqAAAIABJREFUGZSRuCQgM6sKAoIESJJkRUs3siJakoJBK1zX1ZoLAleymR5jqWuFDH4+0q7otW6//Om/rb/ISnOV2JW2XUnK5w+CbLcqXNdcN/QJDm2tC2KgjGHpVgB1RwjwO1N+tcwE3/pFnD+aln3RMjDldb78fL21Y8I4gVKRMRA6fF7nxT+9BXZMGENrVNaftM6iDBgGpFRuEshzl1VczB0wiIvKutYVNrnvgQXXWl63xBUhnnC+5/sZR6ZXiJolgSmYkhicwfu5jfy87aOid/SovFfNa4Pok3hSGkM4AqBmjT0wNHqOI2C6774GADdgcQe0xFMMnbkSpsDAdMzFIG6PM/LI2cfHfv2b1TLx5z3UOLIqiKCLZX9QQkQKi1QFUtIzP3xSLhX5Vb0iH4xalg02zjLYE8fsiWPafTrmyJ3rrSzq2NvcygNfvnJdIC1wetmXVuGJ5RbLulnch4/+PNasusXZ6TieH2f77fN6/jgArK9A/ZJcRPR9/56P/4DH9bK81ZfdqF9+rmWBw9yxcNlUSsaYIvd4tVPSY97H+eoez9a/tFYNSm776wvv2s+cLckgxuhznuGZecPB9a0TJxPT2Ags3yfEkAk3PtVzzNnOSZa8/OEXvu9bTH70ceaH+Ph+5ylx6QLrl68yn/Wav77fpGUuhVmSeBhH2V9ebNhxng5NJW9RRum/nnN4EoQEAyxTeV8hJ0rmsrAqTthpuVfIbXoYpioQTBYcCIBVkjV6ApvSUGBo0ymcEtqMlxyppVt8PvvHORZO2eSP969cbDzGcY4fY3zYDIIJ1wzFKctW6ovGwt74p6V4j+ZURbHorzNvkARwWPu0H0lZUjyy8LYBMTjQmNx1YnluTDB9LFtZC/vZj+nHZ5/WXwv95ZfXv/z55y9fXj6fzxg/Ruqy5L7Dj3Mmmvp6eM/ThsU3pmca2RWQ3jLaMeazzwkT9mY/iAqgenpYCt64Ov3wjvd7eVkrTJgyt2f6umL4HOGU+1td3/7Mb79krQ3JXAiCF/Bzd5iU4gXzNarPbA9IOM76fIdCgwtjHQXGr62lpYgk5cPthQveIbCm5oCZ82jj+O2CJc61/lHvFSQ9YOrR40frY07AMomxX7p0KerKi6MEBggoDwDYq0deAAh1GbD0o79qBCcEiCsLHjzvIhjW2tUc84QyAXfagOFp0XEv5ettffsKo4BQG31MwqKwqaQDcYEvND/A2mCYd/xnV8Y/rF7e1MBqJZhlfvTzb7/+9+//379++9/beH55tP32BRY1z6UuO+Sg5WjtmidT7kgWOPcScD6Hne2Z7fQJ3+1xL5tMhakTeM99131CvSZ8Pm08DYn2/bVU3G8VmtVrLgvC9MDjy7/8VCQXIAzoaTGDItpaZOu0POlvhx3b+5WOqHW9LaUUbDBGjJ2BqAaKysLMr68L1z9v//LTvW7VtI4VEE3rU18ooUyYY7zDVHAxWdHwlK+3/3bb/8grFJZwrzu7QSSA6rYu3+JjMi4LwuKYKaYgnIjnxAmDdtne9jrG2xWQR8u6fFF5UyADPQ6XTQoUDoscoARnzJhIhJ6BBhJgCqWAsq74e4BRRkKw01A40RhYcyHiENKoSLjWwlUiI6Zd6gj1qCVTLoCAYvSHIolr0QTFCVgiywvKJ0ESITrJoESwGIF1UU6o4AYe2QBBYYdEInYHmwB40737SHCbQTkz0mCxjTVqagFdUiBKSrPYn3ZuY1pjkwq7dD9ok/LXwYHzxbP1jZnPXz+Yu1CxJAtUfC0bPOOk8dSX2+v9TeFCeAd4md+u44fZmbt31byEp/J0iUABLViuvXGuxslUVnc4vbVp4T1hk5XFJFMcjrCZHN/DVkAgBPdI78aUhIUSAd0EUFI0ofXJLCAarCY7fzznxqCRJAXolY6iy72vWWPOBA6s5q7SpxGnG0wQYoDTHYlBcKAIppKBhsoBBs0JAqvgTcswWDJEGO5bFQWlec8tZO1r0NcCy8tOP3/Zqby+lfKuP+YxFEpWdmao+3cAPNLDgifT3DW3P+gFobLx5HnmvC600a88x2jlXL8VUQyCYwoDSOGVaVOoG5QCqwPRhsQIJ9ETWd+0yX0trz8D1QFSuFTlOaa19pmeQMSZ1CfE+gYw58q4JrVv+te/9/98HCxvu+wO0sGo1Ldtf02qDLQKQ9aZ36Y47n88H8VBT6vvs6ZLjoFcf/pJrug5TXEvtRZJBphDrStlqYQMUMrrPp+D0kUDECARbr5sbyIaAT48VqrbpjzTEuzCtGCezqVuixAd4H3mbPCp840cUoqK8YIYVcRBkYLKUX7SvebN5/6Sz/pAK8zwiP7r1f/WshO81Or+gZVHofeEFWXf74Bk1bPllIw6+WPuXwoywPOAzwhexjOtKuE71rtt5A40uG4MApe3a1q7cgkdE/daYuOvvH1d8e3LLnsBySNgDk5R9Ql9PJsvSDpiZpwTGsJgW3631QB8b8f7MefF4KXumf1Nr0c/cuZUnhK0y3sWqbuS1ikqBHaR2ZABMy0QuWpZV7ndLoVNEQyyz2kBZckayeDZIfoS1g0+ngEAtkGIzxHBEHny+4V5PF3gSDJLQV+rlIK1C5QAmGmj+cxyTXu3H6tBpp8WNzzmERMCAJkrakYf3bIKF8ozntMemB1lAsAbgLp4kBAyJ78MAFlQvJKHUfgeapTBE6ezY2G4VwkNYJmutNjrQi+bChiDlOJrzaTCscMUKQcI8AnH0dvjRIiPfft//slA/6A63urbvN0rufDFtTzqv/zxF7lvSj9vtLvDx+N8fz5HXgvkuv/lsPFxfc95bGMcg/f7CzE3G9NCa52r3tf7609fxRh6RJFct68/78y1xOuXV3x9XVX4z7+8OtF2X2xmabZ79D7Pa9433W87Q0Zkcmk+52WV5M6Y92FvZ7PRHw4qSKmYKpwsPe0+MSsP99EnBuxlj/rKUDeWtZa6qSNeokBl0YQCLejqVq7fXvbFuKLWRaXyQkB2YIfF0nk1JqLUwl/qvrtIRhQqdbnVl8U28eekiSpblNmVsybtx0RZUF95W3GxjCM6dnPYhJgECDPD1GYUjunlvz6Mlr+PVaUSBzIypJohyEQjSkgCJGYuUowlA142qiAxwn2A1g1eDCJxQBVklkWrRepAQgjKgYbIQYAMoOlK0ZkAsK6gooxEkIEQmGndcpDD5jQJXeG/aiZYXQwSbRJ4MHkvDlpVlJSSgsWWycKXfC7NzWIgklr63803Gt9bguJ00XwqmXlzIU7PiERX7cCkj01YyvnA/txb22JdXsX6o/uPOT/H0czmct/Qsc2YEe4xbSZb7wRUSgEJgOkTbCCCJToBKxGTQBL/3s6rhYzNIzRZg3VJZmbAdA4P9ygEQQ6TwDEYGo0kL5GdzSmMqLEgDw22AeQrsAO7OKcxJQth+LAckImuyjDFiNjcHVwVUdMBIDUBpnKUQv06RheJbVVFicngxC90Ie2EjMmit1KqQI+63nbsnnhSciHl1NlbjBaolHMrvoveqD6M29TuhtIwncDVDQQXGIsDJTsCIykYhu8Ed4CCoIKK6uVCDtw5Xsjc2EYJJpzZw+bwjpD7GP7x8WnmWgiJyWCRMg2nPaOPsOnlWWp7eTdb+Em2gaui7mSI5GWUy8k9JGW5F+Y18RjMKEy8gkfMD8Vgqk8SkJkYAJZEhtxnjk2FmVAgERnxdVn+s7RjTgpRUstmsK5pHhPDFyRi0SdlbYVCVsMMtdq9ghAgiImISJXthHITCF649pgURsQt8oFDN/1DgC+lkOsdP8eL0bMe4/2w0yBJEWi2YMAGnD3imGXn21anN5i48TKJj8hVEXhBxJKigETOJYOFNvTZ/YyYroZQcCF+7+k9jz57SyDwDkVk3eXlZa/3eoL363m5Ryq4ocq21ds4EyO8Fwhnh3QxEOBcCyLks/XH82rNwIExIe6kH/CMOXCiskvh+9vPa727FJtzPJ8NRy52QvvoI6zuVFOUK18TC+MccLQZMQuTjwQl6obOAMwMRW4AwO4JZsuACuwxEMl5z0ICHfLhA5qe+zGvvuTdPRw8dLLUYRWhncPdoI98DItuzaXU34ubsQhDjI2W7JE9ANR35QsQgIcysUNSRNEZsPh/+alBAijSyHszQ0dw5rIwG+fiOMFdZeW6VxUJVVml0AIiyxScbjIDUMdMmmAWCcogLPWfc6B/VO16KyCYoSiVl8LLvvxf9ItuWBFzXtfygS/LcsQkgHX9+irw6m/WTu7fXvpLqXuQOw4WLfWlVLzVTV5LnIk9aGFb6star4DFh+3JrxsS1/rqfCEW0iyR3HtKy/DMTlIIEyYQLrJRh9VBAIlUadPweN4nTzKMiMkEVMqOVAcisoFdy4yAFXSCPeP5JQgxHS/IjDCrQBvoCDTwGefHx4gP1q9hg2QVXQDR+wguiKSbMhObUqm1aAJBTgj3yiO4t7jA0C4Ob+bmsDCp5pmyUhJHYKaDHwkQhWcQcxKEDTCHIbkUIBYMCctARAskNEuFQIwkT2JGdsXwGW40lAmKB2gWD+qcKYCySF3Sk3AnECBGBqh5XaeAAFAgDyQFpszfD7CEI0YiwHRC9g6wSIICJpHn7BjRoM/RFTAJA2NgcgKnOTpkQkRCpFe6y+9eRiZa1+3lrhbXc5yW4ZbHFc+KEfZu7TkQivTiBZHpNKDFVnQHmCg+kuOT+ClLvYwOsePbdR4een/79vzrdX7GsECaqDXNJ5mfMy8HMGNh6PnUhjlmCjnQsBlkJUv3C30g5wQPSACqKxTBTtwx2aI6hQczEyJQZESEZ1aXgN/5LAlYIpBp1AxJAEiIMIO4CnKwFsABMFBInJFSWAwLGeDEVDTJMAAIRC5ckCyArYCEeDrgwGFFwJHWApgJARSZYTmLE12SRrCjfsXiGSf4jVhvkpBmQTBlAZz5wy+kYEYlVtSd8Jb6OfIkv5C8kiA0y7syEwua+eguv4j0iFvBG/LKzJSWoeqkiIhgwD0SRicr5tk+ns+AOWlhWsYIHHSCT29IohXLJOwff/U8FQQoQOe6l36X54wgnpApAejckWgWNiNFEwgGggwcdQtiCKREIUZC4TY8pw+ERKJJdkXKCBacTJEoCYhBl7gmpy8iwgsl0kW1CsOYZwJBuaUswZA5R+CkxVQZe4m/u78eAS7onIEEunHgetux4gpOref3HqeNH8d7JS64IoADxAHvP566nOW4frR5TEpgKGxLEmz9kX2ahC+14CLeO4UgKgiQ+A7ssSCQkIopSsEX2ThY1mlpvUcGqg6MzBDUhWQGeICH9+EDAhc6xuTPeBzG1MxLmgabES6LvFY1gAlBOOyKaYiMvATyiki8JFXPQT5ucfUGlpW9U85McKp8Ubkz4yaR1A0HYTAAoIVkerJk2aDuJ2lrXVwM6Eyw8G1MHAB1WZJSYHIExIqCiBED3BmRABGNBCgQhYKYzeowVblmegbS5TZ76yNByJg1bVigeWbYFVhMqLBQIRBGFGQXGwLNaUIhIioQ6oAI95u83L1PP206iEJ6HdERSZGRZmQkL+qV0IWVMC264soJscANSAmdGHkRLgMdcRXAxG7kmoqQM9ARgwiA9f9kBPo/nYG+1pqKPjGnxbQAdqu6vJSMSZN5/VrWAsWCrRBDpVpTZMxu17fKX5zVYkR2ES6yMgyVbeoMTNAZy+xABck4jAOAEzUzr5gFR+TinjHNusO4qsE5YhxDOMNSEJWxUpnho/eZncCzU2RQH0SSgMGBaBllUJKROVKyiEgpOC9LNo/p09Lc7fPxA6JfZnyRT3+2x/uP7/Ft6Kv5pBX2stygskSa6jgjV0tGMmOk3k4ewFWcrn4dj94zYEKM+BCb83II24WuItTTsz8jruwYJK2kTIMhQhwUZkYGiGGwsbLiJMtEIjJHQHRATMzEBJcMCeLEtDCwRpjoiMlAE8WqA7kiBeUxnouW2dxGJIBlXuyLM2SkIiOAAQlaYNocEEKsyUge09AwnAEpidzdHYVgRMuckTyBA9AJanUwBwdByoLJALOykhZmVi708lZf39ZJRL/Gw0e4tebdiJkd3Zk0gSJJrWNQZmJCBKAhYqCKVRdwHR7YDT8NP97/Lb79OuWaBoxaFg4Lx0kjh5u7E5AgC2JZOc3Qg0CdM2BwhjC2TLIIj4sNQ7AQ8+R0TUlkgliF+zRkAEGgQA5ODFIloyUgSBJJ4Oo6vS8JFI6UzGEmrQNXY2we5hhYCBEUAxU4K5pgpi1iiWydjEgWYEi/PGN4CjvGKDEyLDS3XbbEY5jPSQAgME1gdxUghMK4ID16Fm2UtmOdTuEeOWx2DnRKhSyCSlmm0dDtlkHOCTdmEQ7Wp42NE4ST5vSYFkuRo9FLJfLf86iT0Gp4lsLE6KnmRSIWZlhma2e7/CIZReI9sq5LN4uYWTxqoRE4no8AS1xJlVD2l330vmauhYWQCwuoInSKOplTA9kQLAwiJYAAJEwyhHnZaJq0J8+RJMyiKGkBOsmFOxo5ECAyUIsTXV22ZeOlzjEJSFQC3Ich4MKy1JLuI4cAJS9ZKCAAWnADiMvyceQA0NfIIFQVKIzZe/to/XleP34cSqA0AYHQCrP5eddS0k6PK9mEQKkUiiDAkQxQWQqePUYoc3WK4KkMqpxzAqYJWSrFilVZGmd4VY7EsBA9MZYUKCzClGAxzn6ZWxswwOF4fFIiW5FL+ItsZQ7H34+XSA6cxXGGzWQnLSCaiYqAUBbcdzEpZ58dndtIm4XJFAj8Lo8QukaRyyxGM7cQrLAWTnxdE5dNv3yV15enzWnBMFkLEFvImKkRy+lIGRCWPkafbfweEobp1CETpyBSylK9SmRwgxsUryUaWFDnYdbGHEEcFhARmb9fFYCIyqtmWZhIWEkUNVEqtlQLDDAKgIzEAAB/qVkXnOzYxuwbZbfiHiIQSsDMSLxonUUksTBHRJJxLWC4ECdRQqm8LhVdxmBMVWcASsSIVLADISCSLCA5/slA/7DSNQiX4Xw+Hide87Zwe+fjHJ5DCKRqFSWqoVaQsAhtIGLCV9DtVWNhmCXOAm6kcZBDGAcsTFHpYmA3Uikze7hM3Dpl+ojvQgQUMDOzJItEs1UZI08OyaQAiaCCjGp9nMccwwHMwM3MZ4UFUbJSOI7hTMSE5lqR91rh9rKm2lmFmYSEaxv2r//+WxWb0GZWdL/a468/Ljh8+8sPO+piVUuJqrVUWAo92TYPBQKOyOv5jgP5/rUsg7OlV4KtjKWtD46+uiwkqnmU9JYjpl/e2gTAQC0EB9kCZxLmBLqwbGVG4kpFOIJbBmBkyYjiFqSIhAmROdwlBuEAwhnUJhCrHnx97RsiGPuMnD5Hn5DfnudsrWeke8Za/aSwVEoGAycqdVM11IEEiQKIS0AacmeLYAq/ZjtnLykAPYoIV0RCmIwEpXa7kCKRJLcaaNhSA4sxB2mhlxe+L1zWn41Ezmt92P7h1jNv1O+OCbuVGyGV8Zmve3+chaMDuXBVXeoua4cOGBKFlmp3ERQ6vNwWX4EkS1j6QJBh6X0Lq0pt18iSpK/HODiYgtFd2QWVc1RgBG6RCVGI6RY4bFoy0AYIhXVRGCPQnRCQOUMoEWJPKhWBFQIzx8wynn3SDIgUhKratHnz7nY9HNN11VywAFMFGTAYiWhFXlZsqSvQwIAykqdn8jWu2PbOM5fBmfCUsd+Ahghm85kZqgWK4KY/qyxCTjZxwBTk3sjq4TgAeYbY/M2FbKFNATfxlVrxwOOLq+EwmbFL3Db+pNt9z/AOkkYMnGXBqOVrmagwJ/gwxlQtfCYuRIygQJWF5M68xvqcnXAElBiR41PtJtAyCiNs6NXsOKMRgBnSWXQpS5VXwscxF9wW3wq+bMuu2V7m9wvz3XgAVE8GMgA9X4+Q9FpSl5gCyLyelUIqLAjEQQskIO0yP4IAGBMShECAWwlYaKkqoQEBW6FOEzPK6uyxzbLa3vLoG774i/PtghHwubwmlAWRHg2/PTl47ovfqp2xLoQEElS6XlfY4Vz6Na0BQCksq2p1ZF50ddc0jORK/Ob1c45CKOu+bJvZOB4jVFULUZMMdzbXyS0hJ8AkJMycgUBbnUjbQi/eos90ybXIEZE1CYknsF/pzFn9hB8xHuRCXinKQlvNflpOSkTDsOAhaE9Oz52xcPQA95GZOdaAr0jvQk+X5OzwhEiAWoPXyTzn1c9k7Jwjjhmj7OsOb4g99/u2vb7K7Z4LP+dnxEtUW6FgaEQkui1dBzRP6xE4er9+fRwRSRkIYZA+3XOhtYgW0ch+pnuaNKDNzTPbiZZkhJFxNI/enSZ6YFAwUXpZZ2AxBihAwoi47Js2Bu8t3QzdwLIngMXozbNnhvds2ugcp6ALRzglat1Vh2E1qhWFdMg6lkOvolPL6rIJ5pvistfxDjyr8O9T4Fq5Ok6ydOzMnTQkaGn0Twb6R9Vv/+NXvP0y1z6P8zzVZPf1lH/vjwXkXiWtXW3M8PUX+ttH+bIanp6IDJdf3z/wZgjOMhL7PEfOsi7zt6qayE7V80W5j7Z8tqOhbBySER7tY7YvhX/M6iFCUsDDLrzF7M9+1MCV7wy1icHR8rvbefWZFyyhPeEb4mLuBRZvt2610rvrei/DX4m1EhSHRuXlpy2X1hu4QWtP/9f/9xzbO8UDgYO9WXt8i/cBfzx+vcZi9MZS0Vtk1+Uv6gGb1gUK+eURVxsi229/X5SRxpzWxr3oUhZ8XVs0OuI+tv34frzFe6fanNpHv2D8G3y7fczc8/oMR1OQ19iu5agXX3D2Kjakd3RFXMtlQ65pa+aSnBlY6nKaGYcG1ByEcCzvFW7vR79ZxYOjN0Y5BfZDvhkNh4fBeMY3eLh/X/pyVkMEnq/yKvdqPpLB1lSYesWzQxQ62go2Geccfl0fuRrCW8GGGxqXGur+0T6P/9iszoynQlDbWlkmX3jx++N6HD8yh8E55K3NbRHA++31DvQnP6LdxS4ErAV7rZMWxXPs7+ffd7LYTjDjKOvt/kIyQS5eJYthPrrvpraADvDZs7mfeTb7kv7rPfkJ2C3TwkfYkh+wRAL0EW1MSaxjMRtZKrheOOZy5qzfgcc1A6PWgWoU4tfaljqvj4gjQCHSoF+LfHvgl5sHrUog2OKcZ045lpiI7nBMH96OjxmrkL/nsPSlyMddEfafNp3zM81MdtI9QR5nJvuaCc1ydC8Ox5J4TbXinhYups+PU29UMk3KFMbVSCYer7/9OVrBeZ3X8d1Qpvk8oE3wJxphFBhngk5ujXWbgI0v2KYkzf/53R1/fzVcjK0+RNXaOYTz2bFHuW0LjW3h4eRysV/Q4KO8gqF+zmljPu3zt5EsUfI//d8v6PV45GdJ3Hea7frb/KAXql+JmyzfoF+PHx9QXmDWe72R1QnNSkKWz5z9Qgkgelx4LkKf4yldxuRGqbU7WXs+1AfYyPrscB7vbVK7np9kG5KcjqfhFmOr15J+PXKWNssIr6efFbcxh83nOKeCh14uef7tcJyZEmPD53b681W5bVRc4EFX5DMeZ67d0NP5/cpv/US3dOT+xzSsgop1ZyZ4HFj5nD4mFgVgGyY/1bedkYChEtKMs0OB8xbyGfiiLK/Ul/a4cBYbF9+iOQBhSrRj0PYCQP1vZt973vLzIetq2xvkfC6IaTBOKFqfcMZnzjwmkSFcw35MWYqh41MsbL5cUnN78vz2v/9Xv5BsrkAs67eS8wP5PP34/9l7l19rliw/6LceEZG59z7nfPfWraquqsbubrqNTXfbkstuybKFhRCeIQaIEe8hFgMksMWASTNigJCFQIwREpKRAYFky8KyQbYQL4HUEhgZCwvLrnbVfXzfd87ZOzMjYj0Y7HNvmz+hrIrZztwZsdZvPTIyHr+gXUIiPTX7NSK6bMf28uF6+zC2bf/K8RIfMICs0ZH1+VSrme9BO5P7kd7zhcFffIn57irzifmyIRpe3+H08b2TQpDX2ufu67P/9v7x6ZIUBM84tnH7e6+3yBgv75+fb1bPeUrGdcyH4+Nr42E++z5tJHIZYC52cLNMn9t2dDu2VnkS1clEs+uBLl9kB/aQ03K0qM6Fb+zYcM3XeSM9ENq/2vfMHB8+vH7ybmxm1+uNx2s59EsaD+vJyhrImptWfGjLen2OCEw9Jm3neMqDWhnKS0zNDyY0ieJ1B13nVoN52Iwfy0OZ+W0uzExphYOkvv4D3EmgzH+Qt/5/9zufgRh0X4eMzMwMciThThyBTAKSmCLBBCABAhIJAhEAQgJvMBHdmT1Beb+FvGOYSAJmH9uxP1wewAQQ3esCkBFvtSYBRESgZCCByMzIt/YSCIDutYM4783TmyAgorcaiQjIBHD0fhzHspxA8fUOCeSdexlgigQB/HYZIGLkmxD3K5lvTdxPJ08gk+guJfJO2JZEmc6ZScikOae719buOt51IxCBwEl514XwJiPeoMx8Q/5NhaSvuVLvFykJFPeHk96kA5gogex9ROJyOSMTQXl/HJQMJqK8K08AiPL+KH19LTORb8ys/LWud0ECQUFJwJ2djijfHIOA3LYjwi/nlUjwhk++QYy8OwS9tXF3KM70/BrtO+B3U3+DS75perfJm6iZyYATKLHvB5DLsry5WH5j1nuNoEz8jv0Ayjcd36RH4q7n/z++M4l+B4C7i/rX/ziOQ5jXdQGQkUlEiDto9OYfTJSIu/sAxEC8ifNN83fLEN7M8TVU/HVQ3Z8lIiSR4PX1JoTTUvPNTCAAcXc73Gukr9l0ie63GRn5tbG/jkn6BklkEn/dyNeKA0gmJBHly+1glbZUvPlKJpLeDEvEbzURiN9Aooy4m5f4LTISQNyvEvM9mt5UTuRddAABQkYSbq/7urRlbZmReNPg7g131ZKIvkExv/aOu63xBsg3dvzaqkkgerP5PYHdfTrv4j4/31orpZa7vxDoDRkgiSIzwvM+JfP2h7sRuW1PAAAgAElEQVSxmd8iCZmITCIQ393hnjqI6T6Nk2+af+OgRC/Pr4uWWgoYX4P25rZ3YOibkPz6V2ZG3D0agXvGuYfofcz4a1uDgt5yFv7+jJx524/z6aSiERkZmQEk/O/LLkl3/8nfSXP3JBAAg4npzYrBoAAzEe4T95kUiATx1yGYiXTPbdsu55OKJvHdI0B3rv38JuHgG3Xf/nG/lV+nRHxt4G9ePm+59xv17gjcA8oy9uv16WFl0Xs99yyEeLPEN2+K+zEq92RAX2efNyi+fp/8TtS8QfRNTvv6ffHmnPjiq+efjQP9VJZ/41/5pxPuk2bj4Kx7cNVx9Mey6IldS1JVIbr2Haj3oPEQ8Cgs5V3lEd57xggU53eXE0dGqvMYYQ5eH1AGRkEM9hH/y2/99b/8P/zWn/xX/6RhRtTKCdVZFvKBiWGTSQsnS4by0ZnRK+cMHINnV8koJ5udgNFUW+Gkcdh6gNbcWQOuMXQwEFNF5+448v/4P//3//e3/68//af+lHkfVDUrFXM+fOMwiXmUdK4AmJ2o0gtYhk+O2afMWZfsZdXqbIvGogIhT0dpe46qImALziT1MeqJQlMO+Sv/7V/9rf/7b/5r/+afTh/iwswRCDCSzK+fG842WAqkaGIxlLpOYi/Fw9zcpUax83GQw5uAKIOM83zgFTaLF0ZxSqNM4md/LcN4/Wt/5c/37cf/1m/+ZiY+GnRCwt3GmHNQrcqoWoQ1QMMN3qXuB8jnfny8bru7N9m3DiQJoUqJ4H2aKK98TVrP1IilZyIYooXdQv/Cf/Nn/+7f/N/++B/7o0TfWjrwaJfCTUnaeqrfbacmZ6EkNuMYqSjrecf5pGbhu4ULrasWz/n8YXoQksWihtPldPh2WhO2BCrVSbL75MP9JP/ln/tzHONf+Of+2bpJwJ7FWllkwo8tYeV8Wtbr7i3d+/DesWJ0KlRQAuk1olICIqowHnuMPEyPmIIFVUqprQxmD1/h2uT1fbt8cvtP/7P/fD/8H/vH/5hN+IHZPuQRReu6rFWbU/a9+JxmPdV4ySLSatAuJ4GUmlFHyvPqdttpsDd6XJYHaUOito65nJxec15jk9mxS4Zt52//xf/qvz6v9hu/8asr+KWOE2m0daOYZjX0YT1Prt9FTYkec/e4Oavn5dw7nPbIyUMCeF7V3p3fLfXBodMj3CYdbLvwJxhTePDC5qxYb5/iv/iP/6LUb/3eP/CrC/MgfVoWF9e1SkGaxxZTds2HEKaxxd4HKRahmPn4WHwXIKjC+6eF+lizSpFFhH3xsfAF9uOPwrqF933PsGh1bPt3/qc/+2f/id/4I3/0j/yR8IEs9VSn7zoEnhPD2ZlrtJXnKyWGFmPoPlzcOx71IZg3HImxWHOxaUwklCmIqu3FLOMKb8HayJacMwXL+h/9h3/ml7//D/2eX/zdoZ3WOMfPvd52qlxbrSpFqZV2KSFP73wawmupXHTLq5ZlHItRT7YMYYpPbBkrSWdBzhaHkjDXWDRd1EEFxOvl+uTf+tf/7d/843/in/zhr/9wwVKLxopxsQWrd43DJR0qFXnINj3MOQ3iKVpTWzIKCILkWbc+wKq6kyr6khNZTAVtl1udfAw4D7TefzzLv//v/jv/4r/8L/3ar/56pATzpBwGpt5DMmm1WWPsayFLy8cV3pawVvrrfNl34dvcXzlBy0PWp+rlXD6+TA1jDqFI5OuY8RVwGZ1LGIoewrH9mf/g3/vDf+KH3//BDygZNkpEuK7LWmXpo3aH83iJZ+zXmadF61ILL6u0VQlfftz7SMDcZ1q8W6RtdjwKoOIs6U4HbNzSB7AKSriP2G/bX/oLf+Wf/2f+qd/1/V+SpqU2xVPKRlrzVHVHv+4f/WaC6m3DOI0ulMS1RNtyXN5dt3zKQHVXgyeb9mPvIAn0iCFJyP1L7PuPs48xkUL8WMbP5sJ+WssP/9HfM6iM4zDyJKiD22K+f5IVZ6AKoxAh5mBXVzMHmygoNZuu2dyD997nGCduj49nRWGvjm7UgdRKA84LfMNtx9/54qv11H7/H/qVvi3hsiyiVQdkz1GPYrFHIfWQyGh8eKm5C2U498l9gmIuDxHAOA5BVuEMGmiWVMmZwSYxdVCouLHFNXznz7/68eevf/dX/9Afant/bYUT5NNtzh7768aLF5JWVKQkQHwgKqe8xnFsM/cZ0pfz08OlJWu68NunQfIamYUt799ygdzn9vCwrFrS8Df+xt/62z/+yW/8wR9eWaRbiZ5TLIthzjm/k7FkpYwAF5aH4kzrzObKTAEiUwIN3XdApyp5yrifE4SRg2pm4Rpoh10nFesvEcn6N//6//rhq/nrv/+PrtU/h+UtY+zWj97TqnzS1uV8QVHxQB/DItFc9rwdt+v1w7FvMZknblkbGVjAcLtuh/dY2w6rrZ2xNqPUGdCVJech//Nf++8+nC4/+PnfnXi3bps98lKXp1qfns7nz37+24+fXR7LTIQP0KQiTc43r48nm2P2I5NIGjv59fPf3o4tnUqp9bGVdX3Y5YUPc27SVq0JbDJiy1cqT3/5r9bYfv33/QGdzfh1rFP17J3H9ix4PS1PaDFGgfuMsECN3qeZcgum2TxbFiJpxCAefZodg2yk8qVVRZO1dNEMviAS3qeeWvz5v/Df326vv/ILv5Cn9bjukB/4EaTlfFovVbsfr0M1aM4ZNFSmZjRlNmrn9VQv5HWbcStj5GzX6Iu2h9NZio296JH10nocsx9joGfOULkdD9/9H//y+enBf+Ef/jkn+uyxrde6L4mSTKxcTu0UOH/vYVWJPuet23XMcTtoNZ97GUSOQX3mUjPru29/djm1WkFMNvf+XPIY42EN1NVzAQ9EW48mf+m0tm999ku/9iuLogt9dnqY2YeIOtU+E84Fs/PtGHGc0cOJ6MGVOC/nll64uBTz8SiqWuxUm5xaUzrDqfS+rR/2QYaMGG7DGSWw/tZl+f4v/OAP/PCHOcKKnfni8yMFT4seTirLejHRnM8ECW7Tyeeo6zherUVjpkkjyE6pG9Pr7CtkVaqFpSy3qwc2z2qUQtYcZLQ8Xv6T8/l73//2P/L7fvdMm1TXctmf97WelqVqzXaWp6eH2pZyrvvh87Am5eHhFNpVdDcOEHEQKGKpYFbK7unu5EMMyi2WQrnWlKKmpZzi56Sezu1Xftev/PAP/uFaWpNTnDhbLGjhbjEIiBAfgZPP4ekBS5qpUqmsLFU5wBEwtjkTxO5Qiq7hhMVT4vSqm3h6p6TIevQfXY9a6y/93l/6/X/4D2IqE2bpe1+DzZIdCU+JwBoY1aBPuqytDs79NveXr7we2+tve1hZvrXUT0uUxHWzzGQE2xg+byD77LbVLtqICLTR6/ySmX/Xd773g5//RSMIusKy8EqPF136lM3J2bdx7dermZ9Pjw+nx3Z6kPM7MH/vq+fXl20fu5tL4Hz2FdELeyZPLEGFxzXGGNvuS+HU6sncn6/M/Iu/95d/9Zd/rZRCXIXOxNdaLrQuYnzcbu/t+SZ4HKe+BG2jDhLREDjh8dGPCbfBgQwZNPaZ4hOZ3Ye7S+TLeJGX52fe07pKqaXU1n/WB/ppLTN5kB4emalCEENY0yVJmO8j3WGRXCEjXURFucjbcUXUe8wRajEzLUW7dS6VRMmGhhMir+RKAY8xvKePScSsi0KGiN/ZaaZRmndwI0YiYA6aUSVUlQMlU9hBbjQTVFVIa2YnTM7CasUjUtIoMkh9YVLInuYKPqWsIIBEEgkLz5F9zpHH7P31faUTV/hkpCW79V4iXfnou+0zjr77TSmNHiHFPJJTRCX5cDbteUxOYuYM0BwHiSxSS7J6ZsY0Zk+P3h0OTzpimGXlcCoRhiCoHDXmrSd5KnFRumfS7ntGaREGzMnjiNAtuaALaYCSkwtRliP2I3zpXcYx53x+fjF1ozGufXv+cNuuIyGKOH/6LfuOLKcQULgHtXHI6bXvR+439BcbG4LqvJ/uwTMcMeToc3L3LBHdKWlSA2XaEcq233yOG0Bw5Hy+2k4vZVTPdejCNc2Zi1ZijLzvKqvOyjlmzGTUEhQYU0xzOD3fdu9W2noR+YRzKPuWYWQVIz0JGe6BuEUeGZTj8KFh8AC5H+GIGB7H8RLIljRBEKZWRHhl3+9dokCEOFGyg52TPQcQYqog65iZsMBAUEiPHNsNVQc0PGbMww6OanUuKFbDQofJIZgzETtrLUoZKsFCkEgShLYQ4QwiX0PXdkLdCQGPEcNuvVcv2W0bPiIGzDBpVBNtXcKFmVSCRdoD9yp8qwyVFlLcSNi9SGFkSAgRwePok2WAhytS1GfQPE5R5JBUzVJUieywDKRdoRwoYcqWk0yystOlySdPi9RyCufaZDJZj26IrCdSLrGP7PvczQdFRHqcq0T/MFWlraSe5q/m50c2Gnyq53W5PFTr9GPb2TeYp6gQlDgPxYMxZXJCUhnMMYIUxYQmhTsza3CJDMZKIhwkhuBKBAFmeCEIZyb7/YRNt5looikU4QKn4ASrMIsSQ0pQFoAgQFFKgdUJZzGN4GEitJb1cjmhnqn43HzvgPjlNBctcK0YjiLUVOEuTllTTPNAmAkME07RQVIZycNBuj30y54ACxdhFhw1GVIPJWKVYOUgxxwbuEYhYSYLimCWYCCELZHkJhRehMLTXdmDPQBJS7e5ERkSovcPPtHiBaBwGmYUtoCDIsyypEZS0g7cEm0nlUWxB5ce6CMGorV6S3OvfSRyruiu8jo0xg1JgEyf40jLI68vhnMGI81nvh5HAumSkzhBLNGwnmjuNshQsWir6+nJ1o+s14/PWuX0dH737rP69FkV/Rxr2o9s7ByhTOHiJStjmuUMmxRlhgUjq01GARQLzdZABC6BMIuQIO1LWE7nmMbqSkxCiSCs5bQvPNMBNpbJ2OMUvoVjBLrPiVs/ylrTcw5DTrK0l52vH7LbUHIpjVub+rOzMn5qy7XvkfveN+EqKiy9gske8kGkFJKc4hHZsjlHSVFVEgx3TxjCe0bsaUFMLLAJFEYluMeYDk8n8dPwyEi4sVkGx3GiPLyAYHBkZp12+BSU1TkYg0EUmhFcKMC0I3tMd/eYTFMEK3FS7EQgz6RwI3dPylKkSbEOMY3MtsTakplaoVGQHWERZsP9sE5M7IUnDXfiQ7TvQ149XMZ+WHbD2EduH2/zZXulWDMNFWVpzfR2m0NuyCQBCbeoT152eLh9cqoab5PRa+97UjchMBA2c1Jq8KAxk++rD/bQvg/QoVVnqI+UYf1G3HAhErYMM57GYbsqmQ8WMFeORUuT/fNl5FdlDtgMH/v23sP6tL5fX99/9XL92LNr+Pb4Xczx+O6z5XIiZkoUiusYz9fr8/MXz9vnt9cXHlSW2l8jpnSf4Ydm4HSZedJWEgYLCLvTnBt8P6599o2TWkT6eE5ZZ2fAit92XZ9v26XPWEWUEBQhoa6AmM2ZqtpA02AkxIXW7Gz7AR+HwHnZWpovRKCIaZjCfGQYt0ElkEIBOPrR5zGJ6FZH6OFHnx+O2zprnsQFi8rTcl7KOVIovLvNoqxZMmgOIjEJRAgLtEb2vbtzR/eEkId5zO0mY+EzR44gPjJx62iZyOQZkTb1gLhrsQExqYVCOfS+8cxtZPhhG2cGMdFF47Sphe/YuwFmwwvH60FjuqtbTt9H6WNcHg6DB5XlfHl4kLLpWp9EMBlIFA+e5ijDgz1zBh/JBi0n0YJ2eqB903AUsHep57XQWZZWVq0qPia071m0m4QnIRYXiRlcG4hX5cd10dOlTr4l5fQlzcWyFl1KOpR4LR5lmJuDclsiLY4elTyMq7PH7Nik+C1FqZTzQ7tsfCsEKdIyXSKTlYvW6HUBkxArJ4up6ysSJC4CIRL3yG4BsuI1iDxmphHBOwTF2ZIBlszsIQxbktLpmABnMZs50yKRzEsVLjpn9WPTTIoMM1iAeHA2qQbfApXlspRLQfM7edQbewhH38EnI/fIgCOEQBQ3TgYtlABLKtLIE54WhJ3ux2DkWtDXzERoipACBwYbrYSQIkkSwmQUXpRoplaO5EBCWMBGBtl9MmWypLsmDJ5JnszMRDmQQVYQBI0iicCNqNQzgXjWcCRNy+rWPL1mUjClaM5jHmFNLqjBNo9j9mlhMnQ9x/XqdvZbjr3vedSntrvnMcSZNUCew48x2Ez1COMeNshnWGbukkYmDjiplBPrR2CS1Lq8e3r6zmefwPJvRebOWpfHTz/9zs///OXp00eppVwc+7C+3xLsOcuYx/JQZGYcMTwPsno9YiXWLpbUywzcB2R4xLhuBKb1zCpBlBE+h9U0SVC9f7hr1wCmdHOF16uNwaAebGTux+zu3TEjMmCYTBZGm08niVMIVeFlJao57Wd9oJ/acaDxjNsU+Fovi1UqdFpOz1dSc6hQQiNAUuTsJuKvOucwHO6I2mM3F/b7eef5EDxjKaUIH5ae5M63I0vTpSJ2r0FMyhkxXq9d1vTw3KIoYW1c9DxJIZwKZeLECMuc2bslm6V7WuaEyQzoQgi/swXnxvmQCORIYMLHQX7z2foiUk5C1REIFxe+GPecyMMiNo7kh6dScttivvTMG52GlOXojpw54TOHpVHZX8ft9T1FBk00paVRt9tXU3DQqllLJX4S6evTpxerrCMexrEq00nl2S6bv945Lix8xG66khejmB5JPpVrKhadx0jz7tbdadpuOFvp4FqNSRLnypNSRujiLlSCW08f7Zl4qfvudc4lfNrt+my6vX8/7Ihh5pHxcXvx18uYX2GWSmUVzpqHOffh/v7Djz7/4u/cXt/bdkjEclFPH3HZ99GPFwh9+nTSy8/PKlKQVGgn6UkXf+nb9jFsc8qUTBSp1qiNplXlcc788NVPTp9+MuzUmMJBgFQPgUxdKs2kcLBLDR+MIlgp2Q0HZTXjaR+Bc5ZKkYKgjISIoOBblU4SU4x4//j81ev16NdRpqSUg+O4DbPhe7/hCOeil3U760s7u7VqiDLRnA1kXrp6SZAHwIUFVbplH7t7qhea0TGo5sMSB/NMUq9lnG7qayMa2txVUmVyEELAi6hCFhKQI6i6ZO/X2GcwsWqhataTAT8GIoVLCWlTTberpRRJidg89hosups1j6hLffzkUrjWKVNvuQ13iegZrlq4rKu2hVqIGU9mqo91ydPDg47jyOPIjGvwWnr6PNWLrmciy/hyW56W2/vDeO7GGOXk0taljIwgYKSa62PSw+Vy9vh8fDGqwzW8jFFsgDhqWeeirl1i1qFCpHquUcjEJFm5kWbeRp4pSENiytZtmNV35zYK+z6OvlOVz3SRIsKVpcrpYDrIcvcd18qNSANIpjCwZApGwkMpY1ovtVGt6dtwIxMSQZI81uVqYw7OwZ2dCoSoskoyh5ISFU/Tcl/rOmPc+gYqWh61rF6zU1n14USrHNtxeE82854ShtK7UuNYXi1ObIywaZKuRu5ikRTcWCPlVg6Ag8imXDKXGtm1F+2JhGtIgVKd2XnnlVzCnZBG6Uhe7it9R5lGOmfNIVKCoWOwI6Rkqk2LdCDYmbM6YzKIdWlG3UyYlTNlQO2TPTk5C1FxjplMnhUpkcHJnMWpmS4tV8wj6uxz2jHtYPVYlkxOUus+jgNZaou8YRyuAiEL3yTnWjKm+BggAef0bfMPmSmJmX2nrCFrl83PpCy8Nr189vj0i9/9ND7y3y4/+eT0UJd3n52//3NP3zld6uKnT36RH/UHCv/J++c+3b76cODmr43nlHAVXVIiX8o82UVZjjwM87KAAVgft33n5LOryDJPpaaEJNiEszlFsnDMec0xkOmcxp1863ay64scA2AHKHlkHzdrSgvXVOoZmf3xLPH6YKWRNhnp15/1gX5qy3v/9irvC6usvDRULL6NVrTFOYcbG6uUukwGqM+2Eyi7x7ETLfpU5hWRLLQsDIELhQCTMWpgUhkLMfXOrVHTDISwB7CD089Krw0lUj0ciJopOTEFhZjCDTCYYFpISJBGRcUiJczdYEJMVIUizz7RW21rLWOoTZ9EsPClU7GXzOeYxfHJs3/U15Y+ICGskWPOU0O+9Ot227bXCGdb12JSY7igezefI8ueVj0ndLilhKNE94nlhOInk4gADEP0k8eltciGqAGJEfjqgGHePu5LKBXZmV+4EbUL2pBJnhSJmb77woMJt8S0hGVCW4Nv6NlzVw5nmhScvAWjS05z9AkKrFuLQaUt9dxk6Tm/mO8xtv296/bVuM3RB6FXFhzPt59gr+tF1/LwLWnSU1tY2m1//zKuvRU8rjjQPCPQBUNMei+zNi5RsTUbdlSDtuLQk3ZXvlXtRaW25cuXUeF+PnFqE2SRGHj/uX33EUQvQZ4o3YqGEIlDNQ0RQRKt5RhcuTlmR5RW6aHkYgXFBe7IiUlJpaxGK6hbibQYs78eff/wk+f9eOV5CEFVpTKaXNlhgrke+7y9fn5m+fa3nx6+syhSEAk7nAxWSx17Ijp41y7FUQFzbSAXD44WcAZGa9gEdshh+szz3G5ly03mSfU+4+VSO5grLYYypvsMln7wWNG0cRIxK4HSkcRRWKdTQrEInaUNG7tFVdZMQoT6EA5vBcyNoKh7vCsn19t2eDeT8BagU8Xjp59+evm2tocCeoi4MLeHs2p8q9TbNm+jk3hDAPw6fIQJeYk5xhPR5x+A15cyT36u853fFqmftscdJIKIephuNr6F+WUdOGWdjbzOAHw79n1BkGihQCZYeT1xtRgvB1Cqrq2J6LTXo8/U53HQl5+Pr17Ru88nfOs7n6jSh8/n9bp3XOfLu8dPAwCm9E67zQsdOPC+SYwosKqKUoQY2YCs4Amf7sIiLa0nOlNWUKJ7UxUWryoa8BjOKWWNMuBEqkIgjBTeTlm/BCxfGC8pDOSpjn3hR6gU5opbznH1psMkZcQYoFokH4E6RC6r8YacdGeyb0R9wIZ7zE5A5hzZxUu6YoLr5IpuKocmgHJ0vm6oWaShTz9xbIM0sy50WhbCnIfO6J2oNK11umDj3o7iA0keEk5IcmQRIODd72yZaUlAMx51zjx4psH3CcCYgSLmQHabg7kgFhwguMqJa1SORMoOcyIItbS55+FUJl2vc8zXV8uN/fsiiXEcImRe6SgnXnN5nzz6XqZhUNATbwQQBsuxyBLlLGYPBee2GgRa/dzofGm73B7+H9gD5F0pS9WJ1k0ebpXaL//K9yItp3/5/otXHk6G4Y0JzOmAueti0NoJ2cCppWs3AK9UZkM/+vNLPB358P0fzNaCOkE4BeRER+YrQZcgk/Bi6mSlTGCwD4yYw3MmVORE9BIhnbWwr45nAwJUJkPH9Bvg5/PP+kA/reWiUnKViy5tWYlL2gGlAsMVezgDa2XNCLvte1ORWsBO8Dnjw8f3tkFIzk9tvaynWFxp3zbnA+hW5KDK3rmNUVf2sVIspZKgvEPMvRQlTR2pg1QYS/HDLSbCkyUybca0XZcGJwzofZcrE2wqiCAkmjX6MRkZPpAsnGjsyQ+nBb3udkQYzC3tq/lsYx7GM0bVrGWZlHQQMZ3aUqoIa+GCuL7mVTb0Y8ZgzHo4d55KlWpR7zanRallQTxrq0V1wF1nSG7X28M8t7IdvW5zGOEqKF8VGM1Krg7BOylutMHYBTi6OWYpBWCmykuG5Jw0M9OnaC0WRDo5M2wKXj3O4pBwULhPyrGurIs+oCVlMOLo47e/MrP+8cux3faxgVCkUvTbhkt9+fJ4OT5++e573/v0/Fh2z3f8nfqwrZcP81aUSesZRiZMkqqiruPqz8zyvty+nY9gmctIo+SeBjebaU5AVXr4tPB2+CEkyqdTXddbjg/v/9bf/cK/K98/n04CDKOD0c6HZE1LTGRS0tQDh3HRcn48S2vrWqMs5eQxLAziInAtfkSW4LISFWAW0bMu/RbzEMrgmmMlU67tIEme3WIOJkJdWDI2zI8blhW1MKmA7XCQ3+cQPDARaVyTnLlwKRSe4Yk40Bcv9kDR4Kl2FsmRR9OTlCJwcpozB2thtZppKSAq4EAJZTKlEuCgTCZZ66LHcdAoIALDIZOMGxUqCQwKiK6JfAbqpAxKhVScp+3XeUQyWroBUcoyUMZhW7HGe0RwgEv1fWg9H9qS60mlFkfEdGhaeAHMAXBhfUjaLushywOULdUPfHlcx9hn71W3Ul4Pal+N7DnGdYTwUmVl3oYUohDOYWCUhYWU5cHkyPBGzCkxrRU/nx9i1S983/s+vuzQZI4k6g+LiRhmtjm3ga1eubkl5jGvH7f9ldf3yKf9i2es51IupS5NuHL1OsY2MgBFO6nG6WTbR/epIfd5dhVvY3bq1yhchNw9yDIeYDfDSCxZVj8Je+WjWErex69MMIsZy8Meawldl8xHlrVdKiHZr59Eo9qWtVUpkQXuBwcoNaGwWlQR176N7u5RiVdaKtcJN+5gnOSycEs/8OEK8836HFM5DgwFT4iXJpyMORkw8b2jcEwgruCIKrMVvE6ZriLBBIZydcwUC7qvO2OZvHKS2LRVyWneJFD0acHBAB8H+eEUmPWEXE/BdHE/erpTLbpYwDNneA7QCIQz8xiL58hjuvVoQCu7bNh97COZVBIlyOqOW9ncc/d5KPTdpcVnr8RZs9R14dWJ4mqjXY3cHxYtDywz46Ay6mePyzg/nS5P7060Fi/a0trkwy36x9fr5z86Xr/0YzRlmk5VCJE+zXPjcu5DSgHEgiO0UABYrVQ6hR4eiEWWBiV2Ikd2uJFTpYolMndyT8qUMRPDdElRmlQSzKxgPr3T28sC4bosQXF96ej7zQ7u1POwskMTUX/WB/ppLctCWPks1BCZaYnEFJMhmGJJTha2h6GomTJ8Bmawu8SYV+csTI5jGPGNze532CnMnSZxUNSYastAGHhAiFAqnEoVyURmF3EwgtmVi2tmmucgMgCpfCfjEHJwMKtn0tlngygAACAASURBVEojmJOYPFSYCEEeICQzg0oCKVxLAZGVIjWD3PQoUmVKYw0SA2GlZQpOIM07RY2HdTzc5oftY98CemqXJYnQjQELRxKCAZqR5U4Ra92RDrIMW0ah753kHEVFUSIe+nifp1zWXIoosRtmEnJKuk2E30+popK1UvEUqSPndRvHsFKzrUsmFS7M4sHmmnQYNc5k7xmcSglWMOnC1UqlMPdtIxlMBvPqkWnRe7I3rYD149V+8nfG/jwfn3hm2Ss6vyscbenknEIhRLOguujBNg7w2mWft4/MvlIpDD2MVp175OfeX8IS7FST3DjIQ5iboPDYy9w+7F/86EcSpXz303ZSc5qU2kkR6f7GfdJtxwxLWlpdRNqCslBGmrs5Io04mKqHTRFPZtBM9uB9xh6jAJkmYHBoejpLFSFhVkUmGxfVKIsprZwaCSNzYpIIB1K0FK3V3MJ6ipKzB6dgCoaGJFXKKBSMWuplPSV2dw0TXTIAiwhxcAEkAKY78RAh0vc5FSaOiCQlVSrztu9AIRC5Z7h7pBciqpHMYgrPgJcGH4eZ+zTat45jXOnUzTVrqzVLJakYsX/cPp9flnYptTHl88tHaH7r4d1hVNBWSqL05KOnjRRhJp1T+ySl9nj+1uv8e9vrYTdwLXMJj3G93vY+C5UFSwwMu2ZcM1wXXk60LssK2VJHHPO2jWsKWlsXWjR9NSECYpIkTgu/+/YTQPX1/VevL699OoiqucPG0EQLPy+LPLZFqJ6KCnkJb0e/Pj//6Lm/XKG711s9HefLg8eaJQqJWCIskyzh/XWKvc5RFJlkGT592sG0kIWRGgsRCSkpIJIslhnTEwmd9bqSExZQE8zgMYhKTD9Sdum9v9Kk9aGtuEyNKkVFmWiaZ+8I1qZiHum5Fi50bHP/6jndWIXqKiu4qptnVg5hONejH/3lPbnTaUbJhJfWQcukkxcHuTpFRGdOcwRT+iFzZppLsOnhNWEwpMAL5I0ph4kJyenkkZ2zkqyaEZStLJSNsucjgSzDR7imawRQHZKdEgFORPhESp/2Rt0kDOYZCoBGpKUQ33mRgiZ8TutMGUHDOSJkWAbEnQIioW7LDkqUtZzqA8JG7Ok8dlfVORI+yDeMrcr67afvcH2QtXFbnMkyuO87zPwIoC3LYgsxU+qUIxvMlTLYZyNOZVulBC/gLPXloxKw1vP6+EhD9pd+y/n59fmxRalCRNNoOJR9B2ha+gSEEwp/9oGXmZmUhjvVG6IPAycrG8sw7AZjHgoeMg3uRhQs+Fkf6Ke1cONCqQKOyIFhmAyRiBBiSqYZPqwDpJBpcfSBOTVN2bUgHelmu3cLrwRrUIWZe1pP9wylWTTpNpmQ4LwTpxVJymFvlIY5zSUMIIhKWEZkJoFKYWKAciZxsjAReypnAJx3njAQEZmCwJogypSSEUGhBjaCktQkCmEOLkS1KmUSoSVBiJNJVxbKzDm9lXTk+x9/7MfOFW0tZWmRert2T89IOAVFuCUKHGEWoEyehiOMw5uc9bSsi3CiBasMIyZWZQqLfXRoECpRspAEM6hw1GQVL2xhk/qNx6uikEjemevuO7lSMjowh6eQiIqWwlwiJCn/P/bebEeSJknWE13MfImIzKyqf+uZbnJ4CJ4rvv+z8II4M8T08ndVZeUSEe5uZrrwIvslGmh9AwcMMHE1kU+IlVgivXmfmGtVXdTL0vrR2pbMdZYylZrqo13fn1s7JsRKJ0GtBV8ezje3o48MGKWAKmvRKaUH+dHb81ug1Xp5uDw8lSr3Me69H3k4uRMaZezwZEGyBNNBKRwwj+f3Z67TUvGIddR0r7EvzsECFs5Id08lYtTTAga0JGsGhYdbMDMxB9I6EipEG6J5QpKmhIlOOO6W5l4wiDh8TKGFLw+PHqBj7D3qzOt5KtOJqQaQGcjBROkKeCYnGGAkUDjcP7z64UnMIqUoRIMoRaJWpxDTuh8WNCUJJFUJKvzBx8ygJMQHYS/SkSxCnKnpmoiwuRQmRMISHiDJhJMyMTMUQexDC2trPTP7gdub82i2kI1kllKES00QMszleH8/iq3nR+G8XX8klwmz0bZUEmGJYOLwkWMkFIwIdpqKXh5Wut0v+7V1b2VO6uh1f7HWIxhck8kxpfnmXEkZJ85zVanrEeX5/cd96zTRvFwu5weaiqAIhrvHCAHWkz4+LSTydCqnuX67XW/eRiWuqlV875ljWeSyzPM5aCoqlCQg9jZ+fL0fG9VlhFjpERHWxy79vE5k0fs2zHtoHy18HK1f5qVU/miXT8SnB2Kl7snIifkDxaislPQRreggPxz3CEPP3tIBLuLiaZEtOKxnz2XoEqcAmKuwKpjTg90wiJaJtOWwcE09Rn97e76+vi5LISnWM8LSdZ6K6rkmV2TaADfvlhkRrfd7DLdbt7nZcSRuRJVIibhRYvfhnjg0TJBcMHcJVE9KglQoY6QRcwIkBBDSE+6gTGZ2FzISg4vvnpRA990/TIjSLD6M16MIKyNgw0GU4+hamQn2AflMpTBrLlzW5Twah1sONo6UVAoWTsA9gyOVaGOAWELY9YMPWoowYYCNFIFk5dKt3fZ23/b7thO5jUhu8d4t34IgwQLrc4U4Kn357dfpfXq730T08HuLjMHQUN/FPJQ5k5VEC3gR7gDq6bzMDxzRcrxv+9v23tYv68NFlzlSrXvPYdnUnMm5gAGmUI9hXamKSKdow310u2dR5k7DRvPuw0irdDYVICUQQW7/6sr4px0zWliyqhMnxciwIEQ4iB3J2oERSTnCp4xANGXnQvNUmKzvsJ4RYUZJXDmJho/h5tbdBsqp0lpp6qxz7TIzZcD3ZD8CTiqcFAEPhiZxJrETAFTkEJEPCqlnRlJyyUAyfbxrJwNEHPDUFJcUdoYHPlrAI7pD3AlOmURZy3pYZKGiIggGFWaTDFJW1kQkk7DCCaVOA69+DOKccE5wbz3gAkekpyTHYBWBQ8MSkeZxbXHd33/69G+LahF24qMUtUYWMcyDxrDdB1hqOMvkoMxUQRVRopTwfrfjiv4+jVeh08hqRUKkBCGDhMkLZWQmuIjWSStRvdvg9CjVoUAAI6G1eH3QYZo7XJ201Aqtc1W1Zr35Hj4ru5N7rEUvp6UM/O31+9ZuzWNWzHUuZaJpD27N83ZvGPbl/Hh6fJwq/+e3l/veGVmEWvjYm91dTiwfZyA5XdzR/UjzrV9vx0X2GDY8Kih8rstSPzpfhVWIejXIAhCYwNyNKZmYiBksiEzCJJDqt7TBrkJ0VuX5/JWPTPYM5JFBgmP4KnR+OlNZeev7/ZimOJ1O4CmSMqKkq8CDEswR6TkyzD0jK2UgHUGRDBaUkGkAxcCRloGMIgKeyO8BIEhElItTIik8kcYBdhBAVQipXIXFMw0CItSiEplmwQlXDiailqkcTMI8F+7CjaB7CFHfbb+PZaJKwyDevYCF/8GvJlXtPexgn5WUkjPJ4W2/wk3rqmUSTqTnsKAM5gBznclObMd6/nLfh+/XNO7GO4tLAXGkMWyVUlnS2QNl8NxQJxdlh2Jz35JKWc7L5eHi4II6TRAKQQgFEc8oXFnmqmWSeXrp7wPQk2gt121siSpYhCrliA6EBKsVjsJJLraNQSM9drfY6h05PS7iHm/7+2gDrp0s+jaO2ObTMnNyNtJUJfRINUetJedZ4VnPCnYbOUwk0KmP0ax7Rnf0TChJpbDRiYCg5DFyPzY7tpE+T0X4gxAcTMMRWiSQPd0o2KO129uP39top8+/6KT327Ff33iq0y9Py+k0UZK5DxdE6iuRv+37j5fnOHC/HU3wpUyuSJaqi9DUzXE0O1xqVPEqzFNV5CySuWRNZpBgEElk+kAyqQZnxoCRBY7C4WoOi+Bw6gMZve8jOrJGt7CgSlGcLFmSGJyEIIYxyQd5WqSyyGFdBA/rcpp4O8pxbAwy1sKd0hOZLD5oVKsfMGiKkAwBQwlIo+6NYlBG1eCYkzKTLXQ78uvz7X7vfYxMsm6ePdhtEHOj9ULLOk+ny8O5qujyqCeNOO67tc19P2zoaPtQ1bsLc2pBapUDwHxZZp1Glgyxfb+319x8OXp9eqzzqkYx4OyIVBYlLaUAtCBqmYgrCWoER3vftrE3Wtdw6xk9hrcjkqSTw0oBIS1gQ/6lgf5Zp71v87mo1USaZghyd9mzlfQRAXEtA370Q4/B6dMUZZVpVq22uLbCR4LgxGwkKlnd9uFhB7LRpDrP5TSfC5qoU01dEEHblpjKzOlpQBZmT2JOFbcIDwZUgXTbB3PJJCQkTQBAIwunfayKmIggVaJnoINhJJmiQKe9iGjMSWQM1TyX+f04gMgEAxWqGQ1aiDwSFCnpA5oBqYWKtt1863NutWpRiww3dxAxIZU8wwnwSItAEg7k75v/5Hex2Yyd8s42lJFw7919uA0EUNAPqdIpAi5cgJqTDWvb9jLaG/udRoYcjb5CHpUKqUoqc1JWZhePAECRQb35/d6KglYGiRKfClKfCZjqLD0tC9ULEyR3JnhRD2G3sug6PYWCPZNU6nlR0R/Pz9/uI/NyKSw1SZN5DwOKjZzr8uny6befPt979+0vrVPyDCnowJs19Ac5lWIfVQqGHNj72JYyz0Wl+mHH28tu1vZyXL5coA9MpFDJ1WNnEY+gpMIsyikJL8wZBAeItKy6mB/ztgyqnOSYgjamZehyRrvpaD3Mc9JmhozB43w5f14nnA+Ga9HeuqW5uzKt64LBB8I2JigSNvwYm6rFWIJShVLEWY2lbUHKHpxRLCpL46BK1WEjEaAkRERGIcDIJaMElD/uAVZoBoLAyiTqHBmCD0R/oCaHFqbhBWGsVGqVEPN9L6rE7GNzv/P6SVWleez2j0QzqBALNpRSVLWyTNNJPnUMn8a47mO/lsef6jyN8Gxow1iMoQB90GQ86PFyTvrl5Xnab+0I33coCUMcBJKpMKjIifwIHorKY1ij7fnPt/e/X++9lSn73DdtZuG3VzmXnx6XT2tVhg3PPkeZWKIor6sMnaO3KN0OcKfEbK59y7615puNAbgKnU6nzz89bV9/v48DttSPrCRTRu3P/a3t17a7+QSROhl6NGTbj5s4fGME19fnd287sU4Pn86PT5epPPB6WeWwYPLCYAeLycLESFlzKhxGRg17JM1ZItBHa1e/VjXqp/yyYiYi21rcjqPktAY8Ml0LE3nrw/p+nujzp7LU9dXt+bjNNGW45gai5CyQbLJpJuHtpX/722tYv49uNOt55MBIcN1I+L7v92NUKnOpJ85ZCNrc+pd1IcR0SioIIVZNLhlbNCInLzALGdYiltPMWcSlSBRlRxDIIluGIIgoOAo3EvIOt0wlJqTHXGVE9hgkMk9qItL581qnXgbV3adjm/txjaveWt+23SmgMRqjt8oi5CgIkSMk+pwJjDCPRAqlkBTWTeMs69P5TFx+/+vLt+93muUUGGghRoWNC8bGG0bF41nOE4H86fFJH+dZ9d73+4/79uN6372SbDh0Ck4GRciBHACmCkN7dz9SlpSN1lu2/eW6YHn86TRPtZQpTmsNm5xrrboU69kMZ6zHcBReVVc5xrZvtx8eHcj+QScbwzjgXjFIxChZMGn8SwP9837e1y5PM0QCYqDknQW8TS53jwF0p+NwwA1HHk5Z1qUQqTefITrJLIUpmIab83BM03wcFkhVnadZZ6IRdKLhmebqmXKMy9OcScTCi5SI2rxXXiQp7T3cUgpYFsOV3OGcrKIkNJopkjyJiT/KI7TYOIYc4SVGUkAL8Qqx4jMQQ/dJ9wJKZvRaMiE9x8gh/o9trQ+LAcB82GgCBYYPr6lBEOFZwDYgklT37L5beOacCvddKwkVaoxoVvredupe8iC0hJscu2BxxUYBM0UupQB52EKcQhQDe+xejyPs2L/F2zf0Rhkho7cDvp6wajEpAxyjR8myfKoa3Lq3kXvbySPSmsg8GvlgzbrCGtdReCadYlEuzjDvvOq0ZFAHBpN6NxmtDy5SpExcUKQW2fshODum0CqMWe149zu51Gk51eWpxlmufxt9u7ul1pWJUCgfqg7NXo6STHIhKPEblqKNTigPUykK6/1+37++389j0DPwB3789bQULohOuSO9kabrBJkWh9q4ohTBwgVURKkYRtwLJsVEMaYReVzv027bSIV4qiPdTXpYvb61dcqlFlLnpB5lIMyGkLEWy7oWahY2j2om7ubHy9u9DZ7WYyolSRNwGoYx7/19vhyBWd3z+OvX4+lp9rrTKAD/o1RQC1HPpPQPco0qchtNtULbB8tFZR49K4+MCcQZSE+uPGHqRJIwAZg/kma8HygGiY/l6nY1Ug27z+ucwnuEpCi5+d10OesTeI2pGLQf9f52tH2gtrB3HmXcHa/9tb2Tl0nKHFkpkssWi07ly8PMzN+mv0c7ijcPT0ShteLBA50R/LPKfTCDoUnTnvv+42vb86AZzV7f3m40hz1vfyML/uO/f/nTH6dlMjjPYg4LuJQqFx30dXvnDbGMwvHLqVIV77f379c8UWYMJBU8PRYq+n6s7ZtZH3TCw+PT4/pp+Pb7f/54e31vaSzEWhmF3wtX85CWB3CE663tQ9+MaEihY5te/vr05QKaCv+UMQLWQZPSMgqtysLb/r7vz0vhyIdETJolow+EUzNc8wWng3brdd33+9uP13331JjnhyxMlc7r9GlZCviPp88Pn+nhQbiSltPpocyu4MqHyZJUlsRaF6v7rwTdR9yPLCS1LIxpayMHERvBXWYjIYzTqoLpyOg8Jm9o417E274gl0Iz+wKAC5IUJTpnaxn7NkAkcw3VTLCHduLX+RaUIgeGNRdRf6glLUAkpElJyFKYZ93exGyDI4gicznF52m5zCSgMWx48uUX9kbD/v799W///d/X64vnAAzOWkXqFJI9Wsvr/TySEqxVJNw9M+G68r+fLnOZzoWi9df3u9kRN6HLol44tKheHmt7Xjtdy7jFTvehmf4483whinUi3ku3QnpM2vsKtuo7tn10P2BhAL62Z3+2l7/c7rceZXDX0+fH7ajraX54fDg/Pf58Wj99+sLrvhJxG936NvD0+Q9M/cfzaybPiyA2Wdn+Urdv3279PtBZRadZWYal5QQ0R1iWWfEvDfRPO+Ws9mVU12KiALAQ+1gCgdewnlG1nss8DLLs3nUkrqONQKGgPglqqcLkRqPTUsvwbR92DPDg1eKwa9WztX2GkggAFpyf0hwMFHyY8VAR1O/OahBUYUmkwSGJkW5uiiKymCpwmDDg4iH4aOlDO6AlC4MEWRADx5BSRYScYOpAOHZjXpi7jt47DbdJRg25jowWaH0/WhsiSzt+9Ptm8CwJJajCBjOMwcFUGIwK1AoycDIxu3IWWcj+sK5M2GANPjzfbv3ES6erVdSiRNjcAaqXskyOqG9v+f7y3PZX5gEkNavANAmptSvCtiwvtUgtU2bdMMKMr1m1fOB26sT9yPe9PLLjlrHDMvdhk9V6inI+pzi13XeLeUaDQxhZKvGktc71rOWZic/n88qTvN/u2+sx4+mK64RSl6rC91sdoucFtJTTmTC227evdr/NEy6fTuk0K+JS/s//+Ug28+AbxUr5tKxG+bL/+a2uXz7//PDwSQojt8tp2NO0aF3086wPK5UJ7MyVpJv23Zh8qgThYy5SmFwAD3igoGMb12TpU1rJbev/9fayv71b38boraF0B8Uo5dOX81xPp3oqUKoFFTb21gE0JhBPFnnsB+nEzKsWUEJkMuNg9SPv0CKJft/H4VQxbYt8VlWidh392k+fFEeHMylVIUs0BxNlqnVnuMOMmHJBMmolovSwTO2oiUYB/Tj6cKABtNYOwr2xgSoMSa0r+iNPFSo9ccst7hyNJ51OZwIXmFBkjCPywsuXh6fTl6ce0b7fszXAElJHjOv+df9Bx2Gvx/1609MJD2s9F161xMjP1rsQYeH6KJflXOetf20toXXl5VOdHPP97ev+TloI7F1Qaz2t+lgf37FtwCDqyd6zMnk9+v776309336VMpX5rEjynqeukf2qx9bv7fm4T4TltJwA6/H1NY/rwccyOg6gp1Q+l8dffvojRMvbu09FztPKpVJmV4RSTZ1Ps57miPRsTNrdg7VinZKmpxqUPesU2c2O1l6/f+fjP+/btVCKUi04C3+5PP1hogJUiZmL5oxgVRYBryqUEqbUUZiwmvf7sW+3Y7SdgKCZuJ5q1TXmmZSGxjg/rGstfQzzYS5aJ7WwcVfSEhNRy2oiD/PPRZQX6TODaIK4OBIK3lWZFD4abzKRYoyjenboblrHWlUrflyPt5e/n/317LM/PH4+nduOH89f99v9SEfV39bH5RN3Qnowwsndku+ORPezJBUMC3g7uFjEVIiLMkomzA8R3I52f30bFlg/bZ+WT3OehoeLEXJKJhLU8kb56bffcpX6fWk/tnHfN+09cbzfPFSq8qna2AHUuFWYqypTIbqc1l9/epxS3+7Xl9s+MjDXdZ6mzCHuQAUr6vST7NssZ12Xc+GFGbrMFUXAjaXXeUyn692udOU0RSAS3UGC8xOAt7/dzvRQpcjcbeL5T//zt3973MrDl8fPXy4XrVpWfljXLtMUBhneypnb02e+0tJKhYkSIvtv66fl0+f/+nOl73+5vT6n+8LKFi8qGB5WoTotMp3/xYn+px2ZhaINZ0vviJWEGXEwtWADfOTWUQiMJbnBJaN0UiIfcSNLnU+TECE6MCJwTCCDHIEID8GQmEUoreXYx9jHYOKV146Dmgd0QEbaLMol4BkwZqagbhhJ+WF7YAZrJpiyO5cSHuYAHOzOwpMsFE6aEGEulKmLxQhPAoxpwENuvRIRs0gsUyKpwxEYYiPMWmvHeztaUrR+vFu2DgeRhmOXwoGcAsyCGcPRLcKlUhjcA2mYScvllFUiUIVqIQe9gff7FdXEhYUIjCgI8LzfW+zvt+ev31++/RXjHjmmqVxmree6nBdgvm3NR9+2a9HzzLYstPJ6j7a3fZAXqcrChR6myybvZVrhiWGCmDCydl/rOpP1MAshaN5NV+eGoFWmaV7qqqci94dxnuZ1eri+7//156///fa+I/reR/PI5In5spTcxaSnOcZhdz4whE4/n6icC2xZOHn5Q/2lXCLr5x4M7UX6dnsVjPNUf14v55mEIpjnqo8PTJTZ9/3o2xITYRYZSfCDiFkoyI+4Y7BDornRkPphfKigPPqdOqP11o73t1cfbUpZlnkKpMBhrLlcLvN6Ep5MR3IjrkFrFQCDYyPmFNFIYZ5LbUcf3syOfmzk4Yh9DFwHgfdhPVBngFAuIpX7BksuoVTZjkzjaVL9SNbDyXCSCcQO8qDDVSTjo2O7FMqPB0xw0g5n4hRk0hgp20F+mEeCyZFGQYpRykOSEk2QORPgqZB7i1GCVAZNQa4/P/3yH//7//3rl5/qXJr5bw/7hrYcwwgiJLOylBxot2Z2FwMAmrIuRGkJ0Tu57RQLcTnmnJH7739W4eBISSJJKcxKhU+T1FIo8/by1r62GKgTUgiB5DYaqCkNtGbv93FZoz5MBwo8An59f//2/e8v3176vrt3kyStuIdR2i3zvbrs8LA+hllVqpzL5WnalkW3BmuU99ttP6yHXi6X8+W8nE4949vbi1HOy0zbwRFUWE9TPS00JotpPc2W/fnlx/XtZdu+9dsLzzNBxOJSavm/SB+/BMByUVrZR2SSqVxYVylp2ZkcCCiCKrMJQ5I0iTVF3UEhhCl4FZnPyasdwuySxMIQSzgJyCIliC0Nw8++nE7ENPFUVQ053OxoLlMtQkJEpJJY3NI7iF2LUNHUSpzMTMi49+3+9/vr+/Ll33zV9f1H//rj67HdQSrz8saRP2rTmgEO5lJprsc+IrPOJy0zk6uWCY0pVcUoEqTBIdAgz0GtlbAgsUHaRU5RQYjiyJzAlezGcxDN+sBPlbIv1977QaPfRh/NIsxztJzIABySRiwOSprm0/nyNMu0CptNe20JlyjM3NzGzROIs0frn79cHorMdZ7Pp1pmTYnKZJEQBlc6nzx/P+77Dmw8IpOSCW6I4wagCi6VnKktJUtZLzw/Tus8PT6c6+kBSHTvi8fNvh9v2Vo6RpA4+kylVlIdHsfoBD6fHn/9/KlSvHG53d+Hdw6WHsM4vFk7xjbljf6lgf5pp87kKZStxxjunFqibSauLZCeYi7E58usXB8ChXv9cBx7HxIhqS3YQ3ZXRmRGc07ME6UWVs3KUX0440DuhnsnhKBlJYCHR1iquCgRMbObeZgnyBPOFJlErMLEiWwa1CmKE6cMj7SkDK7GpDwoQjIZCXCRyEDPgCSJE4GI2a0rVxoAEQuKBzEN5bTijt5t2w/PJGoQRzI8feTQIM307kkqZWaCYwiD0j2Q6ZHpoEKcPPqdrH/knZl4IR22MwlTIiwgTKDEuN9+//b99vcf15eXo7eHqeb95g+L1zOq6Fw56nLa27Ed/bg+v06yTOt6Xh9FsB/7MZwZStMYUed+Oc/d877th3XOVLfdrXc3nTh40pLs/Tj42HjOOk9zkfkj59uTGbXGfbv+r//vr//P//u/dsdlLkVLRoKozsvDw1mflKO+vz0vp3k9L9NpEufP+kBUMN7mSrtoWU6nB6HlvHkklJz5KPO6cpVz5YkivSNMSDJuz3foOB4hp/MUKDliHO19e0X4uVQhGhjdBRxuWadEZIwGdlLXnfsYPoyyZ16DWaicVeXCYX60IzMe6zJNp8JVNJUtWAhRITwzUDwRBHzEFNOQThHjaPv1Zq2PmXrP6APMnZhZQSbEdQRHUglIeAOWMjA0khIsXIKSXKpWhAeQQkzpSVzgOGgUosqFWZVp2FrFBESiyeRp1H1sexZmLkEeBpa6ns8j9gyA/4HFiiII7fvdhddJZzldPv3y6x/+40//8T8eysndSvbTaR55MZ8cAwAAIABJREFUtNGkqFJlFgiQ0d6H+yqGnuY8CncH8V6maeRcWUUWnOcY7K97ESXbrd22oiqQyzK1SDKSKhT5/vx2u746UqPA0saxSZAzj+QIYSbFYHsfjQ9a50qj7a/vr9/efrxfswfMcFIf3HZ0GPVDC41JwRTZe+6KIsKLzn4qQZzH7cft/vq+H8NGy08/Pf77v/86LZeX/RgEXVcqa+P3HAeraJ2n+jRNp2mql6dLy2Hk9/fXe3/xvULfA0wDRz399Nvnpd0iPMWDjREk1aQ+lJwkmSgibQzL3UsrfmGXiSULN4cwuffjcDiXScs5Z3AMT1jorChMTCQgQxKDRIiLBFhoSlkBJi6kGh/0e3jaNVgHMVMALMSs5CZiVBS1sICdaGvNgEi4e+zH2xtey8vrdb+3q4UpQ6y1nnfPht56ZESpleb1fXt3j+rEFsFD1EvuZJWrJHMQpSABSz8Oj+hB4U58pLXQRaoUUDTukTmMeyYTuxuD13mZOMInB7Z6DOJocdzHtd2bvRHIZQqVIinJWuTz+vj5c52med4fdJ7+9vrt6/MNKepluHuY3ofb/TzXpy8/Pc4PPE1EqqGp9JEr5gylKsulPx5v/T54HtvdRngEsVF+VLgnc+GJmJIoYfvb91tM9/dtLMtNKbuN/BHnztv2ZsMJAmThJctcGEuhzDyajeP9sIO9ns4PZuMYY79dYR5NzbObdx7Mqfv0Lw30zzp7MDKqwTza8B7Bh20tlsJEBBYVqSEzz8I6a4KSMzzA7KWwwPwdNiIplkWOiM09iOuivJaEJCHgrBTBOrI4MmGeWUCFwz+qmjIpM4OIicjDE0TMwhiHSwSzIP8RVtPC4goQeBAnERGHElAFzhEJyiSKSAoITFAJGsSdZ0ZPizFAmrVkSYpIJlZiZ2UuDEkMJhJJUcoMRHgXY9EMo5yFq7FlVJYkywAnUYSTGxHZEUMpDvOTOZTorOWNX4prpQ9FZZCkHP1+ffvbX7bnb9HGUk8P67KP3YO64zBaDYvSw+lpnxb//vtxe7lO8vjzp0+ff52Ht9/b8XZHXU0X8xjnovWTtz5sG9lDok8W98g+Dj5mnaeJA/BRZuosVSYtlYSNHLaFMAj97e31L3/9y/dvz6f1sj6tT59WmXSe5DTXU/l0KYS5fP3dy4nPn5YyLYgx68OkGNuYtGTt8bjIeWVxyYHB4Zo8T+cLHVutXiDDe9oR3ffb9nK16gtPZfkhYkd17Lfj+e0rjdFlIS0bbLdIgerp0+M8qaZbKRETFejWh1uK5jRl7J4+FlapNTU4I4BVFyVhTgVJABjiSeBSOKginDLCCIBFC1hkmqE3H9b7RuRsHqGCaa6qMRwHoAZPLVIWHa4qyrVqOpMzmESSstYJYyCBRLrnaEQrQbu3SBCrqHKVzKnEPZ2EhDhyONrwY+eQLO7gIOEKX2XraflBgNIMs/3Issbo7GpSVC5fvvzp15//uNTZg29H39o1/PDor2hFlJI8AmRV0W7ezcTI2IPHQgYF7VqYuAomRAYT0D09Ehhb29/e67mc9XyuZ9+2NgZ1q8TWumToRDqQHjaGU4AqJZilllKqOMWtbeo2lbNas9vteL+124FkTimkw+ANg8iT6FxiKh/xORIyoVlO3q538S5yJN1bu93vzQcNRDKjFpmWyr88fC7C++gyhjUkSKhOsi6ndak6z4VB6zqRYMstu+V79oxkLQ/z4ZwHISFsKs7CWUlF58KVh7C6EjCaD28I1JrKYaxJhB7uCRyBTpqhM13bJGYKKRLMpFJYtNQMI49EMFKVimYNBICOYdFpJBxaIOZhaSkiyh/pM4YjOTw9RiISph7N0qGqUlIYNOx63w7bU0mpKjFLIDMTSBujWxujH+F+ve4ZSZFwD2vkDh5ZGU6UCv3I9kYzO9puYRZxbKPvo5/mOK2ukRiO7gY/sqVVDm8fqZCAiCSzcVVSLYHIHMekMr4QUQ0unaSQLFrLcprOXz6fMU/zPpLy9bgNfymqy3qpM9qxj6O37X5/fXz6g+hcwtE9XFIz3J0jBwU5gaVeHv+gMTr+/pff+wulOwhKDCDD3EMKahEK6n2zN42zjEH+flP2txz3+zjR7EfvLdwTZLo+MC5a6TQJ+9hvr8f92022T3xSae6DQJTkNpCEjLBw5pjC8viXBvpnne2+NZdZ1dg7BQ/23TvVKLkqFVZxUucYOmcQDXByqGhA9DTrvOe+2fCsK88ias1UkqhI1bkGexwZXRb1W0ZUlVkieG+rclMGcUZmZpo50WBamVWBzMzMSLKjhZlGJeUPF5piMcqAi6YIe1JQrai9JJzZA/DMZtHDUZXBkkyRNEJPVHq4EQkjGQyxESUi0aTQNK9kHuFJ0Y/Rayf5h+YT0VImJp2oeECkS+QIpAD08ceXSKfcWT67d8pgYmbShfJ9h0NwQrK1br57Xu/vTUdbZy3LfJrPl0/rVz32m4/R9pvsLGUN5fm0TKPeDd/b/u7b++W3aLWmHePte/eJdU7ysl/WMxOxYAiFS9rqBalEYZHktGopSq2isMk0RDwjc4A0yU6lMGLctuLx6+eHVelyKX/6P35lIRFdxOd1XlNQsz9OfPJ5DubBslFWLpPMM2nl0qaHVesZ/boKu9Ft2Gbd0gfuqY2ZQeExrHffuVBmifv99rf/bq/1awWi96s127bvwQO1Dxx2c8ZyerTPn07rwlpO00ytRo3DzSKkTMty7ve754Ys8OIpVKdlqWWaI0e4h1VQBMdkEhVC85CeVRSEgXF4eh9jtIZteCPvyONmszClcigrR2K/NjTap+bpRcq8njzLWSBQcmMMIgZTOAM0PJAIz74fOXZCSKr3LcbwyCCUWrmUyPdMFuVE9DtNLOIWIEvO0MxZhN8pD41gkFAWdtNojDKUk4d5QZZlmR8mKrYdg9vb/eX529fb7QrmI1uENRtHHMx2ntdI2sPsGt03sJ10Wi/LJ5nrdFKi4W0bbXiM67i+Dx9pfbT9GDPJBJkuxXw0H8Mlc5rm3x5+u5+HnOAN1t0sTOu1RaXQacoUHwBG+mh3o4DFbtayexToMheBmTlHqDotVCO5AbTwtJR5KHnH8/fnb57N9T7GPQMEeArheD++f3176MlCNSTm6scbsnNmgJNZ5pQ5+ui5uRYsylxKWCpv1iidcFK+zNO5qHwi6KJ1ndeAB/tJrMxrIVKiUArp5sgtnHvk8IiR8MRxWJmYgjnSItzwurvrOGs9s03sJKQqlWejYRF9kBKzsJsnv2f6yN3GlQcBJBxU1qN3ThAoKEExBkWaJJunj0AEtPFRKiXPlJWU9aTTgJNKFRUnhKUkIZQdJdX72EY3zpoMANnZW5rvnUYnFfnS18OoaDpGxmHebI+xZwrc2vajN/tp1e1cQQTO8AjPCHYCFcKgD3wpwB5pPcYg6n3kGDWZhN8eAVoSF1eeVE7zw/qlrHPRS3CYGAutWj+fnj4/fn748hPh/vzj5e9//96PfbSew9q+2S1Gkp5mzT5so1aGMichS5ym//Hz/5aB+9bu+42NYFWCAEzUhQ4mKAtontPWSz79/FPy5MPMx9Ta22EHjXaz4+3Y79aI6ZMVoTLTDza7v+3PfzvuL9ND4nSqEfCukZVrSyNxhyulGY/MO27/0kD/tIzE123opaxuNnxkeBzWUNANyrWCJnWdMwsGeZIXo5rEomQcQQ+zbDlaNylqsxQrJ0/QYDhl0ASAPGW/Hj0zp+LFA3GP+1M8QKCyJRLJ2R2SKYQUAOHNxjHY97F548ycJnIaCLQklhSiIhqCSAeKaXh384wkpSxqc9Qtr1Irsf7DA7TuOU6V20wJjzzyY9XE8d7YWKwIMFWNodJrFI2xDU0plbmeqWxzWU7CurURzmbONpwU4kspGXRYH81bFjjBMwEWlCmWKIe8U7IGo23j/2fvzZYtO5JrO+8iYjV779MkElVAUbykdB9k12T6/0/Qk/QuGkWqVAQqkZknz27WWtF4o4esn4AZ5k+Em8f0Ma7vX/E23rfnRLzMwnkpy3Sab4/5gHfvoz7s7hojB9/P81J4Ws4fzK3evkH7POWP2XGSVFtt/YiSyji1yiWN7Jrci/JLzSZqXXAYSZ7XZ17w2+NL7KpwMCeWCUohXCZuH04v988bbfavf3r53z/+0+P90aX+0w8TCdWK1scYj9uMcHOP7UTLAjbiZsdo7d38tUKpMWaG18JBk5ChLXd9f79//eXX/xrtISXXsSNGRASnYJDZLy2Npv1+vVM85gJSZk06FWetdgzrELxRuAH1t7/dWrrlbFjK9Pr0wufLvdXmekllmZ+vCPHy0N617t1Ycr7M55yhPhSJjbsHoQlSIlDylE2AIUkBkGF36/f+6I+tvfX3b3ZTyBkkdAxiIcdWj+3h3XnFl3Myq0gFnCbM2e6EfQyEFCFaDbUB+WNAhJp3Dx1dVa/f3rfHEn0NjE6teYVW5ikEC1EwVB86fD2fIKgCuiHkOZfTInPIfqpLCYHWvR6dprlk7OazBgHLxMtrz+neNhZUj973re6P4R/WnMe4uc9uExGU5Txdzmt+HPQb3Y971WaFqOQEHJwtYhnmBo1NG/rDWAMi2Pts++JS+Czn/rLIyd3Y/WkV+W9zy5ZcRGZ13R+3+93ftr1pLcIDrYIumN3ftq11KT6l6eVUWUZEnKMdQqqFPZO4Wk1ZoCGA0hG468P/7dOv//Zv//61z+uylEBXIzFpIswC0er9caCk3Ou9NOj7tR0begnOgNiLZEP3AzRE5iVPz3PejQG8FUOYTpfLn1/P//0l6WUgx1zm5WkdplghX5IEMCSBMB60CqongTAMN1d2Q7DBFQwjSDFiaxj7IN245FxAZnGIAYaUsMHuj1Q4yXc2LOk+NNWIEOMA6tzdug4myZ0xh2JXBzbKjhLW79iFEdCHj1IhMXbvaEEKVOaYSmThkrCD9j5csasxjIlMOIRUcHQVq5AHoF+vv3y6/mh1wNbZZa1yuuByWihJC6jDoHUbibKMqNq22G9fv9Fso324nBcmdfXwgjxnpJMnJ4vkHEDBunFz66ba3TQREE1HA4D19fnyr/90mstpomlZf3iZ9ohJAU0DdTnN/3P+4Z9/+vN8LgOU07+/Xz9ZTSvFNOBeD2udc4qm27d3wjAlNdBAOi3PHy7r+henbRUWbj4NDHz4AIA1pXXKkCmlTDSn0OfXj//y8UfMc4vh/XF7v381/XS8/8fb+9v1th8QvDJQOdWwAuT9erRvj2G7H5M8fzuty5qmjOaG7QBoGqYhh8sYzfa7/TED/V4TxU4JmFOOhBwWiI4APplx61AkLfSUxQSyoeMiFBLkAA47sMjzvDySH9pxRB0oi/VHvqw4JXSUShvCfb9fBAWhNuw7EYxz/ILwiLGoOQV+Z0GDZXcwdNQRfQwdxnXGMeYCHAoYLthVYcvzAggQDQMwUg73buAM3zWahpF5wDE6xwSh721cDWDDdCq5McBefWh4ExqUpg5bmIWpwQhyEgic2uQx1lk9J5cEPKDzUHy4sXVFG2SkblBRMziBOTSFbHkHfZ90LsEE0AG+4lu69zd8WgD6sO0A7LOzAy6SzhmZg5JnLktAFclzMk/bzY73+5yhzncyvF7fx0DC81934K+fP3/+tV6rugODcDxgn493g1x4FpgwU7rMpdogX07rhw8/vTx9/Pb++f/4v/7Pt2/v/+Nf/8effvwpyUnGlBznWMDzb5/+/fPb559+/vlf/uXn//yv/3tvUm/3ZUokfLjWb5VPJfOeEwRYh90wtJDghLDr9Zvvt4b5jnpq94O/rrLGcUA7FoB0ujy/PMMgtW4xtFp/4AjIKw0Cg0gxreWVpzJYAbZ6+OgUQIYB1QhoNGq3jXgwZ4Dj8TiWP13jUD82+bisP8Zaof8KR0PHHV04CqTUGAEd5IxchBOWOSju934qFtkIRa33ceDokNJm29fbt8ejY8DM1cp8VKde+9H33muviVDSZLwCORjQCCkaDD7cJw7M5DapDjVL35G9Gt7UGvd26W3kSI/xjLRMchR813KJRlJEghAjUvB3cII4cA8rGZ5OeZ5gA44GBBAqvjPE4dM+QQqQxgAFMgI8tOs8ZgDTb+/bp8+PggQfn+ZYmVsM9QhIOKUMifJo/8vH13/+eGldCZEuPVcQns1EcBJEQz3LfrFdwobFMWCxZARP/JJehdiBAwMAoCyiboKZJTvacTmvx/6TXt5qraOZdcHKgV6lyVYPvw/tBACoh4ag7hvn4qOG7QZt2o8+JwA47v3TXz///fP7f/31t8/7vkiE1kGAgRBU5tJs7HDAMDmEDE3lsW3t6LullHIhllxKOtNcckXRyDApmPa+ZK67AmWUsp7l8jG38oE3BQeADfsDNFuadd+XBG7ehDViHEAgOcU+TCEgAwV5T4AOBBGxDbXNIUzR14lByAG2xxgV8g+5u1B+WhJ7Ds8MxMMU9A7gfW++d86AnEdnTrFiwUAHBcAMoAxj9HDw4QQgkMiisBhYj2HDzXq3DfJIsphTHTGaZXRbYQDoHq2DQpi3fq1vabKAWg89GmOBSeq+ffl8zFf44QkSxV4fNdq0wCnLo+tte7S+oem+vW1Hc3giP3PJAcLbDO4zHQh4O/ojME2JwbsOCeZMM2CzuNdxLR4Az3/+8NNPf5kSYgGZXtOc6l4PuDPVVGiylU+rIlVoyCWXl9P8I/Wur080f/j5aT2vhTld365//fSbL+mnn3641tgPnpanl9M5UdgWp0XKsvam3FDgAAA8n5blhEqkRNxh20umdp5XjrnEjpopLckF1sg7rDaXKfFrj2hm23F37OI2Xy4TlA0ePVEPSK4FY5lkDP56/9ptR84Jc5Pdl/7HDPS77QM1BtDZ11IYeNTanRyULZlpkFrv8PBeeO89YUmYExUxdtAshp1JyrRoF3UIhdZVeIpMJF3gcLu3I6UsFmgwJMXMCAx+sYPhJG7qQ1mACJojYSSMIDNRwBBVT3PiBMRu4eqBiQkYA4AMGNwJHQWpomVCyAwI6hDAI0NSG2DAToJgZNdbM6ZGVhHVUWs/EO+mENqjq44+vCJLrTh2a607IkISBQQDTmi9jd4CgMFMLYDZXAF0JAc2uCEuNcKfFS+G0sA/jeOX/+eruZNe1PXYrlpbmohBjE2dXcNNOenH56en1+d8WfqwduyhPUznAv1B1zhwltPzc7GnL9dft/cRSEzoYAoqXedyaM5OYiQcMuOMz5W2AYk3be+ff/3PX/7f3z59UhRjaAhxjHp0Fljt6Vbv//H5+gj7kNC6kmMXuR5mTsG4Nb1HOw1OOVEGVfd7CFAOVW6js+8VdOge26c3uKxmExB0i3nOP/34Iutsat4dOicRSwC5L0mf0vzJcx1hYUOqlTR6XH/b9716VwRwRiFr4AzEuThh9UpAB3rpTlYAEhia5kOmzRGH1SAFNOlru6+3S5EMMvroo6McWaWMrX/eM2LFUd1ROdmImONt77etjdqIQF0NQfsIjVFjtIFsoyzP8FzmHynNMBSt45HiDEE5hUcAhSSmcRajSASJSzXC3oFhAYq9teYDXYXnpZwcIJN3RCcOR9aaoHb38iwpEGHOcZpgWk6oMi7GCQJDOQYwQwZBAaijHe/XW3qznpk+/wUuT3mhARxJg2tNwNw92m1o213cuRjhzMfzpYCggqqGbXHuEwhoGAMskjxKp/TWoVsgkyQWluqnzfYJpwQmImk6JUoAlTHIYlhzCA7OeRpQmh11O8jGtBRZpqNt0WokL+IprPW+a18sJwL3FuYURI1byPMzJcK9xtvXev38bfQvufOcINHgwKBkAh2P5IEjBugt7pI7CjbrPBi904LlaTkvp3OWkqZeh/uttz4eW9aKyYJGGozUwoddQY9eyzDwxz5u2wGoaNYdUk4ETO07SrV4dkLg7NtxtGHO36Hy23AiQmbwYO0lrZE5ky2EGXIDaPveQVk6PQBEUAzDXJtincAwTzznmUmUhzB2xNAgB0M0BDc33pE4ubuG9gHqqeBeXCiWxEg0nKq6jHYkLTyx/kNd93Y3w4dItN7QLEsQ0DoMA9LznJ/m2Lh20inhOCCVr49dex22O/X8GFtJu45t27s2Zm5mn7DP+94pShEEQsfjG/zCRZnaY9vaPogzzgEhaVoK5TIrCPQhXQCAEgI0a6SDWr31rnqM69vfzXYWRMlSrl/e/p5lefnx4+X55b//r//bsd321qaCy+U0P120DdVvkOfn0+tpfYU1Fo2Z8wpINuRDerqV5zccd/Pip+oAYMS4Juxhj6b1KAlrbI/xSPllljXvaZf7fIkXKz8PSnzZDzQqBVhxbaPOJX6Y+bVEnjRyL4iH9v3Lb/Xr12rh1oeRWiKpLD6HJf7jNv53G/SpduDSJlkJM/nASGuCNCcNF3MyR6KMBBl5zrycKIuQrrFAHz7MGXAWOERbRQ926U4UPEbX+qDeMK2RMgilhEkMULD8wByOxqBIjsyYOas5GnhgIFpgH8iSEriTEyNiwoDv9xrUMAyDICDARjQCDAA3MDMEIxdARzDxEOaMDBpwNzM1HIBNGBhRQ+1eaUCP4UOtdut9wzZ0CYOERAgzmHACJWstBMAcI0EI+SaYPcxCIVKAQFKA6Pc2dUomEKTe7v03VLnMOich9933b9evP/MPrx9XV0SH4ABmT7jOpwSYUppwhKySninRxHxsDdfikj+8PpvXbRzKmGZZODOxFUGeRZhwsGeMCO86rhNTo8N7fn98ettu17e3148fT2U552S97t1APWhspDzo3vso+A363+6Ph1HtTdJAZtPoyinPOCeegHG4uwM4aMAYAT40OoJT3+3LL/tj9Od5uWk69l3d8jzPy7of995A5rJenuYy994+Pb7c/n6/PrbjvqO5VqM+jq7HtoF+12xZIJkkHGOIUairWxgnYUgChyMEuBnoAfjAaAIuYaHhB9n2ftDepnMKx9ZUVQWQuDy2CvM5JyHX0XR4SMkXzL22OvoIFUM0DDcM14iB4EIEmDKsS0kvKxbxajYCcs0HpHQKqY4gnIuIEYzWmThRWK8QLUZVZBoJADo6uov6RPyPEqmgAVtADdsBWAdNBZhZiqQ5l5XQNmdERsTE2QWlZFXNCZMzyHeSYoy26+NsTzyV5fnstffHo35NaHXf7rdxbELE8+p6fON239Y8ZwIFdWbsTwv49+pvHe7ytCASThcgSQnzKrCkDvb+/v4yrTalkqQEkJslwkAANHMDBwwI5xRQD6t7SbwIAcSWtCQqggUYMDVN9lCZaSrSrQeFJJGZ1ZDzjug6tFZrLiHrsgR+f1sImAADDAVjhKlamHMGnVHKoJaJLM05XU7z+nKeJuGwI+rQw5kp4WWeW5fJphuMhgQoUCBQ62HuMSIfliMihSPTzSwBcCAqgqNKAQfn2pHUgQMdQyM5uHREd2dVjiWVVZIFhAHlgkyBHIDKAObiyYzUR07h5QRMhSgXh2RJUqjuQYQLmTXt1TQCdJOpdBEy4kGuPXS4blfNRbgkySKUCnKfuu7dnVCQSSG1FrXvZYIxmgBxEQ90BQAYvrQD7dA6ckRHBAg6VIerg7p669objVBQSwDfQQ27jvrt3g6XhO6t99F2chyDBQIBLEhIbEKyZewtFQkgrOO4Hu8RIfeKuyolhR7UH63yEe14mFamBBlpHMetpXShMp0vsq7r88u5axdCitzqqO3R9EAKXNMOCJ4TAHt4a54Gb+Q9EBAJDKh7AEDKJHMKHO3R2n4fQjrkdv/P99t2vrwiyohBtCYS4NH69fr23kacTi/zn+T5Jb3M8jrLki3kSKWc0+qm7xK/9u326Su0Ps1Ku7m7RosY0f/gRP+OYxs6euSRxMkPTUjn5EDsCYUpSWQMdoKEqSReipScGOaUdX8cjxsgYuJECYJxmDs4gBsMdVOfErlaI3Ai8GB1QOCJSUj7DcIkASWHAIuBpgoQoRDOjFQWx6jNES2xIFMPRwRCcANwZyZENgVnRLOw70rWAAQhVHMMiWAIdKAeuXsAmJkX8kzuOrTuMEIjTIf2prWrRRCEQM4pA0zkjKABoB4ULFlwBnVwFwx1IARHUKQkaQlTa1AHBSNJmMFoz+flZYF5mXQEFYxk+XI5vVz2uzKSMAYClwIlQbNQZwzMhClJnpiZMX3MhShJltaujD6dpnXN5zLnlI2pjtDOtteKY+ju7rW3HvoYWza6tba3bZr59PzPl0gLy/BQV+uubjIdo0bJTMLV+2+3a4BjKIIofuelUC4lFVYI6wOFIYfTYHLHTNE93D1q1y/XbRIW9dtN6/aeUS9PJypD3Ecp09Myr0uRwgWw0W/b+/v1AbuhkysmiOHKGFKKqqoHIgR8/xoNc7eIAHd0a9x2GBHDR/Ri907Xqwy2EFLlAEQfcbxRO0EBy0ftfTQKD5T7fqwvx7q85ChDcdd2Fqu7D62GI8gDWJAguZs7MVFYDwxIjBF7zl04lIgEEVvXwakICxNLEmJwb0kgIuS7QpXYVYchpQQIkMKKOCIQDAdxWgoJE2JCIGaNQDD8/i3sGIMUKHpBZyQAJEgAzGRITlmKpPk0X9blPOmGAWkoQcp5nRrYpvURMW63VjerLQFnytoMGBR8Ci8MWUMyI6IjY4AZqwMQEfpTyYkYkQHEzDts7499+sBPSy7CTKaqJAyEJgbg6OEAAJHYToXMUpmknLMzsvZCkwCwABTqmflBoIAhPjCA8zTTkgwYCYG49rE1U2OWxAWiow+073MgwMTcvKtHQGQDDmLiTGSJXCOXaVnneVnDcGgbdozRBXJKPJ2W57ZW6Hs0/a62l2AwM4MAponxpNENY01ZvZOjG7pGmAdGHd/XywQI4aHgA4KBEdwDPcLBiCUJRxCCZM6cEqCAWRi6g4EwIJHKzDHPSMRC08wpCzq5RZ5n4Sf3OI7NH49H62BTFgYHAKeSUrZ2rzAr8hJWAAAgAElEQVTqvEqZJxZRQqQApuhoqliIczZz80Hjuw2YaEqDeRwVmkGEddgeod1CzEagIcUYaCHEnobaCPSuyI6AAPS912jeRpgO4MzutbXeuhhs3UhkmiYpIknAPfpow0ZLhsJNW1cNiK7DNFDCsZMNrTWaMTkgkQOSEwqQdWjvX3+rj+P8+vLjn394Op3JCY28h1f1sW+jed8WNRwFApmNXHvfMeT2eEe1ZSqcaOwdABaZxPPW+tHq3m7jEeSsOuTvn/PlxMvsnHM6aaRf3/dPXz69f/riNeD5hmnnZRI853l1t/36xpJ49VMpyzzztHh/I4WSUKashJ3MzRD/uI3/3Ub1qIRYEa2mQKhjWYiYwF0IJQkJsms3YKTMSZKkwjknySthRHRXAkfJIWVx3zsiosdQ81DM04xeY4CFBQWBIWIwq3roqGBGgkRqPaqaDA0Ot0HoPGWiFIRoNaNlQlPUrsDBROGM4QQIlCDAIMAUEJkFPAIgpUxuinkgK3AADk4OGurWXa0TNrXjON5NhdwxzL/TflwiqrEIM5MABHggBicK4jyt5FONXUZmU0YiTh0JEYRScjSxoW6IwcRBq0/riecszk3HniQuH87LTz9G5J42zpmYwhVIjBjA3TuQmlvbmz+OwgKSZklZ2LxF76dC/HJey7ROmRJ0Cx1a1XodjfZq1QCr0+iH++jQSfx8ntK0Ekl+BCImSGiIHmJ5Kbn7/vS8DkZCcKtcgIFRAsgYlYg4IxFWBzBKxOCK7FNmFCSN8eiKNqzdj3er67fgz1/e23Y7JYkQCj152PkESbZ9v9Zr1/r27d5G1W4SyKlwmaYsiDTQEdjZoH/f6Q2TyGYWBEhCQYAG0A52tgh3DT0Ot3eKrGAQkICFALkrhFoPo+HDvLvDCO0xct9UJkFi8JxA2L7u28OqoxEDMTBhSLMIJkzg6IbkHqlt73jc0Uae8nqZfN8aPQynjCcWCY5uzbURFjd3HEjAXJQEDGMVbpQKpzUDglpvRn0AG33HxuQ8R47WB0QwuKBHNPVNcfQUjmZEPRC7GnvM3H1CCskz8ww0hcgB5k0NXcWH0AjMzCZZxCkndgiULrRIQgFjUgTmgDlTEAijI5eC4OzUUGcKphgurYHAEZPv2jxBmShnRHJzg64haGjBDuExzCSE+fzhbDOhBJyTkK/NOCaLwQmL5Mtc+In8XauB9hSU0jRzKcqEVoDTMWxrTUcL6oATerg7oEQQhhZHdx9B/xDpApgbCDAxEgAnlEwh7RjO9h17Y+qMDonKslZDnjANIzLtQ4+HgkdYYizCYAxkJ5lqDAnyiBbWw11NFcQRLBDAATQc0BImTqiDwoMChAkwJZlzPs2cEagGOdx9UDAzIBMScUguJIiIktdyWnJWA8Cg88TzqQfknYNiv8Kc83Ratau1nhgk4z1X6OVPP35YLpOiP/b6uFa3OgJZMRICEJrbGAkZu0oRZDYP7THHwAiw1g00mNkcZHQH6UYgJAIBvgeYBiSEAPIIVAdzR1Mc4btrIQQh0gIKGbcgDwJMiZYpek+kbVgLQpYMQlNaEXDkbOwUzbCBm46mqihAAESaE2NaOcEA3ff3/bE3sPmURJ5Lmi3CdVg92nZ/jP349tYp+0BzQHQa4/b17TsuhRxPy1IYxrYh4jyvFND247Hf97q93SFCmdz3Q9/elXFwKTOlka/Nb9dHb4cobveq/9+3PU3P//IXOv0FArf3u6vpqfrlqYcbTImWPBEEYiYX65FmaU5/eON/t/GKeScX2kQz0SKSclOYM3Vx5iAKUJSRaF5Psr5InoDDELR74nlOw8G0aR/knkbGOJKDkzqPQWxoEydiGaYDgYkCgVlPrb6FO7j6QKdkCEyhJGTqIwwAGUbtUnIGEXA0D3WxCszQC5EJYwA3M3Kt7hLMYowIwW7uJxefuogFAwt6yGFl9VrB3EPV1Grvf//0HshL4qUIMzOlkKRDsbplMyZE7ATBM5xIPApNU05AMwHp9R7ZEpWEGSDQI6hMaJ7ZvaIehFiAiKSKPB6/9tvnXncsC61z3aJGgkBzN+sp+knOmCLarrV1taNbtZH49PzjmeVCwhGeBGTBeTlT5EwAMXYFibykXavEAFQy8T71dEzysrhOuUNAKPMAV1TgBYTciJCzIK/zkpVWGgFuzm6SsR1ppB4IApQoMPoIi5RAkn9nEUAQGSYHYF3RSpj147jyAdtI1rwDXCPa0bn23wyeR97rOB77cXs0s61GxpkKasL5dH46PzEw8/1KFe6GNsg1egwwzgjsYJAT56VIWadyWQyEeUlZyXtynETvqmiRCJFoZTrTWcgce1VnRxN0EI8pL+NmX++3UraT0JSll3ytj3vtrpAZgD0Cxl4JU1glp1kAyQ7bhObj/RhVn06Xl+eXQyPr5o6FkVM0MnfmNHkP77Bh1DFiKOKUc2CR4i6UOE+W4X5HAwO2W4emnsIcgCWnCR14SjilnEkW9Hvy6WGsHmW2WE1vZp1gpmA033dD6qkHYB0BJCAJURyWnDdPy6nQvO117CoBXGz4g+PEYgChTkBYElcmYciCiITumeKRYvASKAp2wIgIcnlZZC3ZGXbX7JBcdx8ExC4dvNa7bZufJjw/Y54Yw7yP78usnDc6ErjQlIWfCCKnHRd6HDORpYmnVah4qwABERhBVE22WmV1CHZgAEA392EjAByEmcIt7LCRH0YFfAgije7H5szN3Wiap1OEQ2utt44eR0n8gFOBnTMQ93p7e4cHoZkK9Uh7J51CSgAHUQolCzS3aB2JiAPMBjNiEm+AgpmMOQN4qE/ESUCbpJ/SNJ85spmRq3vq0SeaBCMgBnCJKe+IDrOf57jIlGhalwCWoJRaxJxo4pzTWiDsspiB7V0QyqlcQCD2Hz/8zBO3sfnXL1/ea/ShhE7ho6PbGBZHbRkRHMy4NgaYIOVVkAghWEgNoo2EvRfqTBlJMAJGAgX3oATEAimsK1Uj4+ADLNnAHgHEBGzGBAhcAJI5qJm3HFNzUEkRwop5Ip0zIC6wFrSuuw1DEO0BncOC2RIBDjRAH5VzgnUNRdPR9sc4XRpC13jcP719/o+3t99IjZsftJoOa4oKQtCwrQZOOSgjOPsAFgDIP8755P7l/tD7Y9PbRss8eJ2YRKtZG4IKmrEBvvV0DBD05MM2296m9XWZ/6en8wmI3o+TbW/gVVtqhgT84YcX0rofDzBzxkFzXwfaHzPQ7/c2/sPlFbC3aqOLMyEMTXlYPiEXJBxg0frEZ4l8ghOChDlYD4RHEslDKgyAlrHxZbg8xVtTJEMXwFNAQAcupmWMiqGqCgDfn/LNFYEEDEZgI0lZClBP+0DzAU6We7g76ACiAAQHBoIYvfYYOWPOJVwe3YBQzLqKMWfCaeL+7QDIe68W4t0IaeJ50A4nQIIBcgA8Ov96iylXx9WLz2AcBtGUyTzcujKsKQsn0wQwAMwCAMIpFFTOuetAikQwlDqMaYJlOrWJKY2JRuv+97f6wwdQc+wNjrE9rLVa976uLyfJcDx623X0xARzV7DbMN1GQueMM54vlzSVNZ1WkcTdg3TEQB4FTZw1cuZYJ2q43+rYt9bbAABngGdhuLhVSIBE3iOqpPDAADQKsIgKOhQmKJzM9HCDQanCUBuSmBWHxYGWQlNXniabsoB6tNb7rA0wTzC/nuZ1ykbcZFob1c4QIpgj7DFa84gGutlI2PRe69GUE4GVEsZJ6HnNH57yMew4empoYUw9JBrwQbHUYBVeohSYp5xfzhd6MhjLsuZ1CRtj5+PKb3FbbJ2zQrGYGAQqme9yDJioLGIcfZRyXpbPv3y53n7lpYync+7Y3mL/sms15gyJIhuoJ1mtG1hiMWffjbJWSInfCCvG2sDvIiDTT3tzA4A+mEAyEybtdqcvx37Ua62Pjs3AxsI8o43aHl6PKdu38NW84Y72JJQgtQZiXQckyoXilNNyeVnzyeURNoiZoE9Jq8y9XUEyL3u/ql7HpmuxeXDCTdflPq2cMQsVm8rDjqEWjHQqRFimMddXOBwAhERmyRnzzHs3irsEoVUMc38+1/HDy2vOGQKO3h9dX+BpkhEpEEEgAH1wiBUeatS3/f7rb58e2/tffn6BkxMnWLv52N0TDBAABSRHcqCO5OcsoX771KrKBJmpNxxPXR7/WOYOtL4iqLPXjuggAgzm1DxPyWgQJACN7l3VkdPLAYrgpHB8ha/Hcby+LD+sl/M0pSalqh77+/2Xb/1x3eDWB8WQGVy6vh9ztckdrLp1ZbYMrL7n9TSiQY5UTJpd5tw92teHgjk4QEUI8kkdmCMxdKTDld6uV9qmiyzLa8pTYVrJlKiWhsRTLpzSgb31a4H/BoD5IvPrU14mX6IoPCpMj5GFMAm/5uePHw9oXQHA7FA3z9N0Ss+e4OlcOHHvsx6d4dO7K/aBBgAWGOAA8Ig+OzsPQii0THyCxzcLgAxTmqDG1qsVYKIGnQ0iolMYy8nBCA4ECADIiIJjgHeFVFwH9h6YXZhACQpRdgCFwO/NPKw1J+HEWNRTrzHsFgChOizAiXuMbsEMPoCRZCUmAAqviQghF1k450Ry6nICkQSx79svb5/++mnbvpXltTtMq4mqmRmwAqBgSmWeJkXrw1Q50wQAH8/LKq+1//r2GOPR50wnT0tIFIYTikyYXtngDQDaL35s3jEw3PZAMUXo1nr1IpclOf2cpiwpncnTXI5lKo99Z6jjULSq0nG5/eEL+/3msmCypwVPlA6wZuqy1zQhDUAWA3YALpnTIpnIs9AcmdWHH19hR1AXGxjmhUzn9t41IYyB1INDG8IjICtI7L1irb7trr5db5FriBlpIDAQcFQTAuOEjIzDQbCwAOY+Zh1q1lNgogUEvTTf21EhwDkzi5hCB4ReTWGn3HP2McJqB0qlEFtQ6NTg1ovXhKklHHrAoZdy5snLlDik725tDLXI6CIYOEKqYeojMtmgOZeSFneX0TLLy2k+arMAFe4epaYpPZ2eaVrQSqopj7F//fZX335Yf24fpst9jm+Pv43+ULeJJiZTYgXUAAOBEK0aEZKZmY2QPRRk2OEbpLLMInN2htk96bCEmAEwEBMdh/b7+3Zt9Rgj6DrSOnrgG9JiRqjBAS64KTEpesYAQso+Z4zuI7wepoaQQXH3IUohQYrJwW1YyDxjQoAx0MgotbRRpH3Qkp+O+dQzsMSURuorHVOO7vP3XdHuY2QbFYYPD2aaErqDO1qeXYhzkmnJDhS/vXc79vEAVQwBx6fELpVSWSdcprQuT+flR0AaAzAtyGku9Oc/PeH9/fMOQkeaTmkiAB07AbdRuuSSEDEIR75IwmVux+W9N1NoOx5CDKpMuQziRsjcvYR1Y0CelkzoMXoaBJbXifXFrLiOduitLsG+ps7m7t9/OjSS1q41bgO24d2AQQi8xaI2AhuG4mgjrhIFHKFIsCFX4KHqjVS4S7OO+uixb0FTAyAFdASw0GaHbQ6z7vs2uTrl2WHZXbY6CKOGZ23TUXNeNEmhlKa06dCu2c0V0wQDU2Ge55JOmcTr7eAZtqu2x831zknn/KkAbKMadEVV6QT9UN7SWmMXS92IIeYUALpRjNFGPYQhX5aKRN9GfgZMAeRBDaXPBSVm3Lu6YbD45Gpt51JmRW829soVJ6/ChTxgvUzPTxe9Cs1j79/UlgLOOChzJAQDIg8sSCxg4GZDb8wEihhySO8P/br5j0d5WSLny8fXc49Pzf7W+YAVHIcdAMLlzKcTCLTT5uxdQZtgkhA+Qq0e4ZVwMFOUBITjgQoKjgkyAYOQl7DhYzADJghmYEADGoO7x7RwkgLuC8hUKijnMrnheCAZ2qIRQFwwpW5j+7pXPx6PbYbL05JLZKSsfGgFns7Njt/evty+fptg/vkv9vrx9X44G+hRt9uuteu9j7FnTYPQOCgCQ0CBGcxVihN0eEAYQoSK2CBogAggvCghNWvqqkCYEiysD6ejHlxCcsIxkblPkPsYwDSXlDMje6MItIUkhQBBFIZVIyZcQhMruNtgx83B4drfrvotAhUQC0gFYEHWcGwOhr0keSnnNig8hjelcTgnfU/XSc2XRc6ntfV92BY+hQApIOB3xPokkzptiJwWSUR9lHQDAMQ5Lciooa4ZiwF+REy2Skk5GUHX+mHN+2/H2IcO5UwwCdywgCLsX+5/s781xjkZ5HmieO56uPtR7XZ9HO1THho+MuKagNHK0D9moN9rlrZi1kENLZhZSuRYLI/IiTFSBDDjSlOi83wRpLCBoWKKvfdqzQckpJQ82PdBEqT4vTcipENjOOMAxqDBOuamJQA6BCh0dEAHwSAcY6j/Q2vOGEQREa7oY/z/7L1bkibJlaSn52Jm7v7/EZGZVSgMgGYPhRSZeeH+18EFUChNmWmgUVWZGfFf3N3MzoUP2bMIiODswPzBTMWPqn6JH0wuhHOrrBkJECuB0ovvRJnEmH0iCcRMwWGb0vfM9AnL8IGMsP4YT5tPYZFSCqkEmLlIAcGDPdklQwNMIhKJMayPkCCJrilzVWZGJJEoeZpzUZhGuKQp8VbourRVl7VUEe6z/+3rr3uR//allU/NYKOPtugqF9BImmCSpUoDSaHCcXpGgDWYYu7zeZ5zxiQ0vXy6/PT6dm2vUplOdVUokQdsJsd5tOP0yXuWzj2W6WWIiwf3kCpUBATuuWrMiDjhpVClgj7ZkGWGe5qAJLigtrUEuY10y4xEntaiIufoBkCVmWFtb0ct3fFMNKEvK2fFSdmMBcRpEUZMStxzms0xe1ggxSyGZ7m4qNStvH1+ecn4Ltn9MXyOBHJSTiapZb205XqhbWmv1+vb5y89eb995W40vX6S7YvmEo/H8/P1UrSUUg0zzSyDqJRSODIzhtBwlnE+kfXSbEZHCHkKiCMlUQOcGexQlmycKOGZCEJBhGR5fX1bWpUR8uzqfhTpRlvjLOoCYNqR/f589jhO6sOdJi1aLq9Rmqghgw5Py9TC7BzEzBTIc8xhyJiJbEm5LEFtRj6OIVTTmcDHud+e90TNg8Zq8IdG4apeNIk9sukb5ZA8EegZNdMpTDARnhMxJ3Em0OpB5pSlWx42nx9L4Lj9x3nfFV42cpQjF5qTIif55L7IQLvmy3VK9j4FDJGeKuGQ2P1hetAWFBq0uB/H7M5IcilOzWnfHYsRAv/p5OGl/iTbHa0/Zg8/A7c+Jz3WMz3wqVz/5fOf7eX4tn/8+9/2ceoxe6UoipboQGpRhRCFMzKpjaTkEFWtmzCl9bHffz2Ov2wvf65thdL26ac//uVfbrdv/duT77+i4tPPl09vb33PMh+U6MqTidIfkfNklnPJFG2cTEHBYDEqSSTMVUjVc+qspSIaAE2ryIULb0spK3MpYE3OBKWWsmYmABKp6zXYymUlJqoTakAG9u9fvz3u8159xvISW8S43/dn5NtbPM/j91+/Pt+/b+Xl+rK9/fQmvZ9POx/35+PoIxfOrdVQIUQiGTCITc/kzDinDRYyUC8ZwCTM9GCn0kBJ5mghPzJNYdlRmbItrEFAJHIk1+jMGq02YWYWKo148WdwU62qDgJLrQOiZc0pTiNkJnnPE0jyGcPgyZmkDSQgJzBBPGO6ayBbLQ5XsGRlqOW//9vfU75NiufzNsaIlEyl6ameRMnyw7QfwU6JMSWJWIBIEACmTLf97PtzYMTAwh21SRXN4DnPOeIgvIm8vdTjEDMX92zUBwr58/3hD7ck0WzXl5dtHzTGmD7jnOPcv26BayuoTJFgkbL+UwP9o07t+fA9ctLEjGQKrhW1nWannWTEskrxGBNy82lEVBsvisX9eR4lApdC6hwZEQQBKDA5iVBIMoYTUx6SUwwYRMiE+3M8IVGUncJiJNEkyumFIYVEKBg5o9ug5GQCmEiDOAkk0tpGifR0TxBzWPaRRCQlnIzMJIkSYdbdx0xyo0fW4xhdey6xsKeQJ7uQMnMCmWAWkWqUnsiI6RkTAhKkLuqR++w2zcNBOM5popwU4dM7oXCxrS7qCLOIyKS0pO0+8fL7c/z2cTv6+Xb9qUFxPsiMS0hTYYa0xmWsL6XvNqf7DwOmTNB5nP1xzuhLXVohRDCJKoh4DjtHZCUfhvBFa9OqHSvBic6IQDQVKUoZlt4c5v4D/zEjfbDZNCW3tB+nKiJSCy/BhmCCZCLhnudxJuBSRIuQMnt1X3LkjmPQaEXetuXIcdvPQbJpkUwLTyJOBoYNG8PCHfCMmBlaU7RS5nn22/HxOO+RUYWQMHf32btKoUXQEmyJgKoGobSmkSJZCBXYB50fTi9CkEgNJqKkSM5Q8aSwcJKSInNaVCuLBMWw6eYlubZ0KVJAP14IEhgPjhTkjCRk5Yg8ChGvTJoh7CVs9khBX4ctpZSiI9LJtkurixLzGOccQUrLZRNKTRUpQZGQlBZpzyPc50nIJBCLEilVrZfLdrlubVlIhayIQpg8zWnWbBu7MeacJauQEjkoiZWbok4tpTXyyu5B80gkyEks2VxIIak+yCyhZ+I8Z/8YI+34PawXYc7GpozpzVNSIKo1F4pas/r76efwgpplIV2vJRQRRLzq0jItQTHR03MeRkhhO++7nHM0Pw6IYxGNVrZaXl+uFqOl9RHwBGaaP3cxx3atf/jTF1G8Hqt3f7+ftx0kWVSR6RZEoQlhBIAkZi5lqVov2+Vyqenn8/07Z5TIUv6zrf3l5dL4l99L3iQ/ffmTFF5f1tbWmCFnUDJl5kwPMzKWCglLqSOEA5RBDkIPIZXSliatuFspa3vdz/QxhERViIt4TndCapImJZGEcmouIAJIqBGRylqIWSIQI4AMgvHZLexb2DZmBNHvv70f5vs+Hudxf//dzx2N3vfvfxx/UNbj6I/39+f7DTakcC0lg8U8wuDOQcHO1UqIB9sMJmoAEWKOyCBVJkrKbAuHUkZwOpIIwUsR5foypvVxTgJKYWdWbNtCwPQIElQNm0L0IzrBQRFscHfjAMDJJQuyJQi0p91nMkRKkerikQSkAJLCXpA4plW2wo2IOOZxfHy/3UpliI5z+sjCzUEik4SJ2BMWLizMhZMBNssZ5piTA0Dv4+H7/jH7E5QsS3iXjAptKswxxnE8CD9//tMvw24fz2+900wp5J4T9hynTY8IJ8ft/rHdTuTwkR4wpD1ApdIltQgiLTv9cxf2Dzt3Pw8fIokZZ58258slX3Ub+36e5lNVreWsZvrcrbuSLpu+bPKF283ySkxClEYZ4YzUAVh0QYIVSEkHq5+cSc4ZHAmf8777x8ZXhoZbwkkKCZMdJMyVWCLTAEmSdCOiKqpaIYTCJRHOHt28zxmRkjltdBDTj0Z7t3ONVpeZPCN+SBaqJtPGnLZ30rMwA1CFSmqVSPf0BDiY2C0yPMPxnyJggBfMc4yM0y09CkrM8GGFkTHNzDRPO7r16A86S7gJZOWl4f77/Tn2x+2377OPej/f//bXtxculwsX1SIiZEmRqOuF7DJGz2ReV7ywsU77NT7Mz+kzRnpMaggxmkHjafvT0jD22xx7/qjSJqLCJ1M/Zv0BEOSZPtMT3dxcypKc7od1yjgtxVKCLCJolFKKVnOClMLCcMaEFA+DQVryKiAlxebJ7CfTJAomUhE5Bec5ZU4EfvDUkWRgZIJAAspwJ3em9AGTcf/2ft6f/3H/9XwcbbmUykCkp0XanG7mTTKLhxzT+hgoKCpKIUIURMbTQrMIxLs5iZdETmYhCc7h5CjSirLo48hVyBOZGbCw5MS6sdbCkjkcRMTVhLBBMnP/4bBw05yIaRJBlWIV3m01QY4xbPqiy1YWFka8vFztRMn3c//a+3MyYbn0cXdhLHVrWmShdhnY7dtjf/ZhgdACFGEuWtfWLrUsTcsipU2VMp0ZzFxW1eCiMnmSS2FVJSEk6GCETi2ZVbhRUXv4UBwKMAcAojQNdjUYs3Fk5oQf8MPCqECJmCl+mEnhWSIpm5SlXqKaqHrYc8J8CiGgkqZCa6HKjYQn+hx9zsNx5vQxuzli+OxPoMpnPO8hjtlgjjksL9EJxsgQThRBzG1SALRc5OXnS2nb1cq84+32/LbfMq2SeKA8n9a7ChdGZgwjR329fF625fP1dVn13D/yuROXS1HliDk4qJKtTedy4T88X5YvCjXCyCxrFJkkLDN5wB3gyJKZPN3CXQnBDCZAZ0pdqy7XpV0yJjHW61tQP+wmWvVyYSH//hg2KDzhRpMFhEKcvBYF/7hRZIiBE8gRs4+Too+obdO6n90e1qffPe37/cN6jGN0m3Mc5DHtvN1v4/kxyzLnmPPwOQpT0RLKZFHAFjw9yJI4VLDoD+DoJIFsCkKkeTKxFI6EoCwlJbGaq1MSIbCoJHEjDATCAQpdQUiWEgkzCweT5GqUHOYGR3KmGMxTK4hSkSyIIgIgh9nwYEXVRIn0BBKIDAJXLqA0M60/dr58zt5jv/fxSSpnwFO0FOboDmFmoeQIC8pU1brKnE5sTtMzkCEBwtmNzuEdgmWSMc2RdaJEViEiKp7k5Lwtn17Wyyrfd0D1pelQa63otggxDRsjzudjH2emOBsyMNHU12UjLU7ISHcamP/UQP+o85uPi9IMHzOeYxx9N0sSsPkwsSB18wfMTakCkjTjmGHSakLaWV0tNTkpR8yTdDpRcoKBDLhqYyqDBxEjFBCHv8fvARO+JJAhgCTLVjgXDkGyIEGRkFamWNxVqRUppKHgIj7i2Z/Pfhu9R3cfFqBkAFWFPf1x7At5IfUsJuaazLLUy+Pbud8Ou91mjcu6JrVViyqJRppFDgdHMk1o5unhkciITHHzzj1oZswID57AdCfYINOkdEqfj8f97yXefv5ljatGEogM999vz/3/Qz+y73D7OH7/f+7/91/+z//yp/V/E7s4KRj9vH8b42V5u3x6u6IQF1YaM3If9+PBj0OgnDwj5xmWDwyFw0+3fcC8tisAACAASURBVM6nff39t2/374PpPg78r4u7HLEmUVA3Z+vaeaTNJGUmYMR0siAJN8+eKnDmMRlC4SQLF6KSPANOuhQxPWYooABTViohPkvybJSaccQ8c9KqxezIcbK0Ks0pRBUtJhkNjknzTPNRaZnhj+c+7kfOOOP+9vq6Xlog6QzHiAxBljlyhCxV2pKE3veSjcOAHzUtbCpty8tbsc7H3HO1WInLs6yLLkQzE0kl5JosQJVyCpyDiZzV4cqkLKQunuwCSS66zp9/rog4P8q4m42djFtq+JlpKJVb4bEszYahF9m5NKqXqvCFa4VFW23b9jE7qdDW9vHwMPJWcWntpbxdyiytz72fMKP09BYVVApKNSo9lULKoCyF1MDMXlgLVdeh5GfJxiXqmlVXqOyzI6ZAQsLUmh4Lf3jrylIQVClEh/uYmT5qsSYEiZNnKyLFWWokcxTEMt1rQB/OllRV14XVV9HE0qoUkBFPaCY9PBdlhUyPI/lpEfcudOPCM/0Y2g+1voLqtb3N03sMB50DfY62fNBK77v1HZlCEGTdti6CtWzb8uqlSIkvf8nXT/YHf0ZOcp5n/P711/39QQUbI0a/xZhZP3/+Upf1ZVtYYHPW9hKUpXJNYnefPbyzZ1tWkbfrtlJI9+RI/2SIIcqURCBSIS4zV/HMOEampwixI5K8sLa21u2ttFdELwTalho6yURkvb6x+IwEcox5708EqhbIRcWbVBImQ5zupw1ZMjFnf/bzoJgxZFte/crvZTf/2J/juR9nl8mnP5lJqaRIZpwfx+Pr93JdJLKklSaJZeNys2HD2EE/yvQzQL2OC5pQzWJCmaYKIEM9JNIlKWlBZGpmWVkWQljMSZKBpHQtkuvSc/eHCAXHhE3nEUmMRCZzcsvRbfRJiZLEBU7JEhTpnfaObsjEMqWJmJLHTIcTAFGNzECqEoh5TFidHO45LXq4uArDM5QJlQ4nO4UjMRIUkUkMsLAI4pSISBYQExGAhB/DWivr9vJyuY+n+kytHtKf1glnZhQmWc9jh/iyadtrWdafr5c74bW2y7rY9Ifdk30yOKJYNHGS9EJbWd4+vdGydjznJMhFVvqnBvpHnZ/EIun9MR592jAeZD1vPN4ua12DzdImyJdaPlcdVJ6Rz3EMP7YrLiuOhJtW4pUj53zY2UqhJAnk+GF/IG5WpjxtH5iW7ol75NsMh0cLsP+gJRNfndgzYa6iZb1Q5LSuZ6qXhHoNqdJQv/Lj63je748cvU6naYVwrkskkbJUyOzzqTfcTUhYgGDwwqvQWoad9/ujIJWXLepUCPI53EzCmqRdNnpOZSQbpscUpKTgOW3COTKjZIrxyG60pAifwcNzsbT9fGDZ/piKWqaCnGXcfR27NfVSNYMz/Zz3v/92Ef7rsl5rKSL47Tj+/e//73/71/9r+eMvr+uiepmixzgEXg/Rw1FL0kuefP/742N8rweconC+utyO+Lff/ue5I0ns2WXlZvIJt/1lOXwZrqlTr1gYpyhPHYG08GQbajTbuXPLxAtFEQ6hjNNCzrMyzq5ptS1MGmqFg0isFG1aV5HLkTOP31VMDD7sEMeurRJrSEOp0nKtb5fXOfbL+Xx/3J6PUIyTTURcPB5lutUt//zTH//yp/+DyW7HOJ55Wab1M2Loe72+/fTl55+IaCbkSBvHw1BfiwlZjg7frv9V9P23vdttSGP+JLTaT0l6ebEt0rzz2BNXh63I5EmKRsuVytU9Qz5IuFGjBPDsedx+/vzyyy/riHjUuCvfB71WXBrf49sRh5TP9vrz2jDvv5atbqu2RYVKWEmvt1/fO+hS61/+/OXL5wtbffnD0sv1EKQwa4uyHUiLdZEqiWRaP611/bw2SUBlpWWldePLopbYPRYkgYz04Ssfi8otctrXItuqf1wvizUVRysWZZqar55L1z7m47cPDVunStG89HsEoiwmJ0prCiEj2SK3ZsbIqRHY43lmguLbidMPol63T1srlFuzNeZt0ISoygRLWn8Ssu1OT+vn9McNlh8//fzndVOW5t6MpsPCV0WyXhgxLA5vH57tILElESeSUJDTPJFA+aR6objt4Uur0trV3tIlY/bzfY6zMUSvW/h+e7/dPiD8clnrskFLqXyFz8dz3h5NdOUSFJEZydmk5qPaUpcqXNsshmzV5tiKlNDM4uRBpJOXC0sfMApSApU5PTPlqut1XS9LbUvSono/rCqWbVXegpciXtovtN++/4+/fadvz+vCP20Xu5qt+bNcl02T4vSj69fX30EeY4zDzynMU9ZP26qvhd5xf/Tvcx6kuKTu8K4sumiE9GHTzr/+j7+t121rjcLKvNew7lf183RJCdLUTJ7mWlLmKTwhYKmW5fiGDORk7EqpvLhITtvtABVOmOfMsop2m+FBhUSS2MlgVrMRUXpGItlzJqOxujs0eRVzs+QWp9+DLDnNzpjn1FsmsK712tgoZkYM5vCEE4eLB1xtacyDwwZplKVo0xyXpO5SzCjDvRsNV3jlug8n4eBABplN+yhIQDzI52QbywMA9t/+ev3X//729ul5e5z5XJnrtvZ9H3ZTMCmR2Gnn9/d3IoqeDSZxJi1arql8Ws6jH2M+ppzjRNkuKo2hJVupV730bVmDqLSy6ZILmfxTA/3D7sLGRnrez3me0aS9vmxaSdEaYGlqg4OEK9fmtdij4xiVcr1WGdKbJRUw3MaZ7kSVShNYyAxzmtCoBB4v57xlzJXyoolEnrjtttM3Ea4rlSo9JEr/8nIVXFkFhQGfz9+O78dWARmWcXTYCXW9PW9zzgIE0AVjOCnp2ZViRhxP3M6dS712NnNfJIchQBN/+te25b/8G8n7x3/c37+P+yLp8bo1T8C5oBVZC1urhvCcA4xkzQBIZ0ptY8s5I/dOM4ZKK8gQsxw+hXpVkfP+Cf9laUBDAs6xiC51wBYUgwQP5j5++/U9gU8/JVRvj/P9vk+7f/v1V8ilf7q8rl6UL7rWl5K/mM+OTNweY+OB/e9/ved8vAiupfwedHycX98f/nUv1+rehSz0+WtCp/d8TCfeJ8/Z1/X8eFa9FiLzH4lldEfo6yqFATRIrZpaKvZj6nBSStEBP0+8toY4jDthEJY7ttEZ53He8ugmirYBwBsw/VpLlaqo0kotDY5lFX1MxGOAdHv5ZS3b66byv7drlRcqyDVjPNFYP719ToJbN549Pu0XKgw9EFHspT4OV3iX20LdsdQcLdper3SM29EgJK3XKu3Yae6dS6Kgdxv3506eNU/CHC6tUuNulmOWywbpC1ceMmvl5bO1cjO4sbOr4rI3Xcpgj8lwKoJVkRPx+druLijsGuBbJNID7Hzi9fL28ssXVZ9y5eV72xfMCXg2pB7zO5CQtVO5tvKvv/xSP31JMyBXvCzLsmytkdBi2cbMF+G6luPT0jhKauhtP8XgXeKRdEvjLxeSrQX54Xu/3XE7+vE7oUO7f6THRqVffH618ZrbReW6sJBLHMobldK8n7M9bn779n5a37afngdZIB/78e1D6afX7QuezyPvfaJHJrmz+8v0zleZtdrrVl/xusj7339fy/oq9fJK1yXa1/N4+HFE9UpNOIh3DtezUTOfg5Fb4ZTucU7/Kd6YtIWJ8fCtdj/MkzVhA+6RhPXT9hcrLyJs/dwfR0MoPVeey0rBC8Oi+3w4RehrlgYP77CwQCFU6TTVENVDgie9oB3rQiSz2BNmE4IB3LAWAIFlAMKqQPgTs4kUXUkKJFuppQqmxNlbIBlE3GNg4oXz7LdzPIsS9e16yUYCn/N+7B/Hk7IlpQMdOB89iUqrcx4o6xi3/tvXfh8zErDF3YKwQCl+WA4fp/32MWX9eHuTtYpFDjIMEgmhDJAbPESJ1ng+WRhGyJQYxc+vnMBYElow6JnJ+Z3nyjxN7QzPcGId3twGsyM0EmEFQG8kQ8FumQ4lZnhGnw9KJhIW1CT2M05OxWVkCsghE7+9IAF0cde5Osg0AIp7ChNlJKaRmbelbsmHwf3ICBrhtVbnKVWFy0w8hz8hPkkYQT9CWK2nzmMsREURzJAK2G12AB/Pc/nt2YfzpV3tRfilFub2ei3tpVUWnHY+zmO/n28vy5+Wz2XRR8xI6f37OCuCPcNRanfl69BKrLVSKzERXf1nzYfCfbnyy+u2Eh3/1ED/sP+BVj6Her5+4LkW+uPLS9l89PE68gyeUtoWS9OWU1S9IDqYcBW6MD2fIO4qPBL7cI0opURfUIIlYkYfkcxMvXJ+khUYF3JKNJP40RDo4zzHIZiXjSZ2YpF0YaEsFrdjt/szNhUSMtjw/RgBuvtNToh5WMYEZZkdRJoS0fucSM/gfB6+E6mzBQdTL03T2za//LRpvoWNclVE4aqMtOjD+gxZoyXm6FFMVqaxEjmJo5NRICbEGGDnWYPY1WW4THcAdWPo9VrAdtjo7mx7fS5TONm4IoRsmkVHSZlH8s+vb0Q+vn3t53up6z56+zjbkiyx9uf6trTS6vWaSefHV5on1+vz44hf/2cTdim3oDzieDzm+wnr45vYDXrJ0fu05xkeZ9lnQuK6KM+stmXAkG4ZcCKuLLJqEU5PEDLzYdaCffiktO4eiQDbbo25aVHmB5IfaA/1cbnqLN30nFae40XJMec1aVukNGTOOebHNzv7tDrF+8Yca/tU19i22orWhSPHj1ptKGFP5PR0Jw+RjO7EYpiPI6Eu0LyCzpE7btNOnzT3R47uTHW5QpiFy6q8lAd39lWr+3iaB2VT4kj4AwAtVVfwfuI96G295IbIokJFxzGHKPdcKT8c5snO3VvnvilWpiLpmmaiF9rOi1eWIAzY5MHDBhOYhsfuuupWVJ+dVLdz3llZdXWUl5rWODU+vT8LK29fWrsOYslBdXFtMxusZqGCjdKI/Mhx6PiytuecXpodx+FU9nm5f6O117dfVMLXtJHn/X6335/zfGHIw9mlXXRbW7peplydX99qmTJHqNVPr8vsMudpZx/HkX60xGkTPEBx6/Pb/VGWOnn9dhykVssqZU2UagW2jtzltZW2xmnnhz+f8by1ec+CmqK14TMtUit2GsapaR45ZzAMGOBB6ckj6ZnBezx0OiLZovXpc/pkLhhV3WzMNKzc/EuepyEzyVNogizqt4+vX2bR6ySbfv8wetQQeqbJ+7A5+3SKZKmHzsLDHceEeZkU4ViUEGQlCcFTuzj6TZTJiYXBJYMbH3UNPgkj0if35EQscGesrXXPMzzASMVL0ROb5zD329G3PnzNfXdZEeDNVtbE6wIm691shFAeOVgXXFLFNuCETo5CPVrOiekZINIosqA+/M6R/GCTmsxWnKxrZkkKYhNkSdsZi5srMUthysQwK5ogH2efnbMu4Bgigq4SwzUMEgFhx5h76lIyPXxGZJGZhYs4MuGclMHDDyMXVkklioTHICYL9jgrIxkE3jz3BOJ+GftmopDgTM8zOJIaAwVI536eAioLe/dwF5XKXnMNL0ygxkFBPetBtYgROYcwKTXLkuhUlaFh3fI0mg88EzmOtS7rp60sXxrOX1RjpJdlvS7l0qRVkRm3/bg/94sUWP788zl4hud/3P1wrIxWKnPZslviXvA5aBHqftz256xr03Z69zSLY04n+Sc3/h92Cu3qC3GI0Fr404UhzOcU0rXmtWDV0qK55LTQNUWYI0oNWrgcZeLuk8mJM42lCkCwmIhIouSYccouIijrllmIa4bPcYsJnG4liI1ndoOro/d0TMqivDDt57DzSEMdXIVgYcOmAXjmpBkJYi2FxGzAkySE08M8LArHySaF2TktiVCUVnggXhbVzy8OL03c27Ki93GciGB3WJCFMAVlKQCLgDnDzJ0AMq2QUvhEOIWna2bjWhZ9XXRZyuVatRGzMyIi+jgjsM1PYeCFpHGAkHK5rF++vP386QL0/l7zWZz5/v1Zynf9vozn0si+PNZ76jk+9tvH4+v78fFBdTl3d384L77P+Zhjj/fj/Ph4kI62iJOHc/SycN4n5jmnRwg4ADrK2tiUYqZNhLNy5SoMwH0GQBrApG7dJQJwgzssXaz3O0ljLJrBbFhaIgd1HOnmAc/sGZVoRhFKzUGRp3t3tDGmZTimFeQEnX7SYISNMShFQqQwKQdkzG7u0zCHr2OO6pMaE8NBJuES0Ldl3UulqqxlWbdXO97+cH39eXkYiIiUHuoU13pZkTlMKi5tqa1AYf6y3QWiWTl1XZR0fd1m5ewSCNARg/dwclppcfVeIjW08Mtlk8sLRIMltFESc5DAzC1L8qrEJ8/cLCdnT5dzJHsu5hQ+A/kDZSdF6rIGFeLsn9PynEpG2gtfToW0qeIEgm9an+n1TASISkrrHCecZalgBqI/+8evwW9f+GUp6hQ2j+d+nPfRx5NlWWpZ27qWS5Hipy9HHBa1FJ5MXUF1Vvh8HHe73ffjeaY5Se2279qdQ/vh53PEJ/O4BzReqzRuzaNyspcMWbTWxvLgscvC+YnYktaZ63DlQKCc0y5Ug33GnJ4T3L39CEbPhHkYABIscoQ7MHOad7ZETxEFRac0IhUurNDRVmWond0QhgjHmJzjdj40AxZeCzOCJZTVQapJ4oBglLqBY6SHM0/VeiRYANK6XuqLx2FQjyCZNCnYwYlUq6BppSgHeDhTghLZR3DSIHHkD7C0OHvCf9Th88w+IKLaCnOuQSQtLk3WjFqYKSRdwgNjRBKMymRwXZbGnnGSBcUUVg4SZtG1VrkQT597ZLhnDvLDR7PMtUQic2QwSWHyR1QwFCGhSAWLFgGheIpPjwxq5uqtj1myE0MZkeHpRkYRYzIhE0QZTVVUdVjE5IIEB6Jm9EhLp5BMdlg6MS2CXj1AREq1LZOIgnNuRgAPrq4RVy4nQjMdSCQWeA5PtEhyCsbUjOLDuJAgkWDWqluCpETMBsokp0BMptyEIXpQP8dgnwEH0Nc2tyI5LopcX5a1HBZLkaJShBsLQ19/2tvbCyb7c7z5a64rF38958ewxmWrS6nE5SDnY9AiII7z2Nvt9t1j/+hPN5sj3JMnyT95Yf+4k6CYReOV+Fp5Fe8ojCUalxaXkq+k4uWG4afpVfkiYlYYRL6KQNA9OalJcVXkdAwfnkkgoeKUJnfIG2dJn5pZExiBmUeMmZm8MIPGfkwd/MxplkxVy8kyzBIe55iDu6pkSkb00gp5xLBITVTxE8KShh/tpkkBihIBMR6ZcM/JicVJlqKsbamilJSgGZa6sk2RqJLpaX24TyMQSChDkgAZfFJmggq4FaiGZjnpyK6EstS1bXW9YNH17VJFahJAIAM/PMXMZ8yQGqQJJwom2apqjpHoTXDRckvrfdxv33OiltqaR16PHky7H3uMcZ6eNY45usAQNMbYz8fTvu3n++OUi70uNdgz0z1bYQ7OQGIkp3F4H10hJuxO85RM8qYSDPPMYQFiZsYP9FKQUFAywClZSGny/PExI9i0BHnQB8cIt56coTaFqyGdp1t659ydvQeUYPAAUpUxaZ+meZioM7jUrVyKehJZlpE/6KgOdzfIpYk2KroJtaRkEshWpFyl1ZYq2OqS7Q9//GnDdhCb8MjczJQLNYzDOhdlXNbarkkB0aV6jNFbeq36Whtv/DHS0glTpb5VdR6vbSnUoAi4ai+Lvb6+rG0VkUjxUKT9QNO5cqYIFU3hOnRh705nj+lRXBipAsxKi5vHHE1ERJJSy3X77HPeiTFJIZqUhWo0CsoMKhMOM0MkStlKuZo/QcuyNGDJjMx5ng978GX/fl0q9unf3sfXp909xhwq/FaKxPnYz8cZd5dxPvY4wt5KW1O96HMO9uP83m+Ph9usItnGGX7mGRlIixk2KBwpG6EkahhPyyQUpuDLNOoj3Elbo8vnNy1UdHdxEDLN87bzLnm4sycTpsTDYoBbAsQz0wHlVteax8nEsKQBJZ4spwnED+JkLsosGnEwqUSxiW4wUhZJXFMNp6UKWlOCrEPWirYq+cLs5B5MFaKkQ5JYiqYoM0EEhNbo0hb3MipTeJWPiJLkJKkiWYUz61KLXAovNSvN8p/n08lgJZIEjJNzZAC0sFBlalq1FHkRZWGCttxK0ZjhIIoqWYr3OH3inE9/L+Y5iYS0JHVTOKloqdq01nYpCwvp3Gw5fH+6m6cPA4zpR3yfTOAFyiXVq9QogcwMEqaVGuhHbjYx051+tM5bGAjpyWws1GcagSL6yCAocXPPVsYPfhgH2DNzyCAXYfO06UlROJHCjUkMbElEJBnMAoALIDFt0gSRpJcQGCVTCFKAtfCcNny4ECgJIexnjgQKF2IqqrxuUnIvlXp4tzHnsARVBk+CwokZpHBrAQAuYlPSGDRR3LAsLAsTkqYnzGkgrlyWixcJnGUmLa+ltdoe1YbSspVaSh/M6FgosTTg/2fv3X62abLzrmutVZvuvu/7ed7d987O9nib2CETG2+Cd3gzimMHCStS/icOOAIJOEFIliAiUWQpEnACUhCRAIECQiCEkniMMzOf59u97/vcu+6uqrXh4Pn4IyaaddZSq1RV3VUq1brW9SOR2SRvl/fv1beh1EeQDsgkP2Jl/NDGzPM1nwlpibxkJ1UiSZw4C2ekSiUnMko6cIslclAiaLEhQ5V8DmZ2E+KcGNjuw8M4JCgxM2eJJKX64SBbjGHsz+4RdNB80xrJunVqJBGGsVqLIVxFyOhuZrzVnNJQojIihkeSxJJYors5DYvY3aDIgXDr7BEBZpqNIoiot+EcCmcP6b7XCanxMlWr7N5wJtu7ig1xFwQjQoeLNufESEnEmEg5ceRSwlNJkiqQcPBUjSKmIXVZDsdT4dkmz/PxBEInHuTslPck82i+iidtpBRB7IF+Gzk96WjAaNvdwtU5LdTW3fRcJ5ksHNpVS0dBYOZ1kBF32GYee5fWNm3v9v3D+XzfaZq5e5jDQ5tuAfYgAIk4knMW34P2GGpQzw64RKuaPeaRnMEEoUaAoNbKF2NSBYGQGJWrvCxrg1sziiHSqWFYM+KmGB6AB+WNU0kWnfqwXrwjJ7V1khxeKBISexUKnTlbeAqYCPPMURBKUKJcRSynwDR7VyoiQpTynHMl73kc3NtgUmU3C2sxusjx8LI2PsxTK7RpnHqShTXptazzIUnEkuj0sNxymWLErTcOIWMpOvORc4Nu6AXjyDQf58zH5TgNtynoYeJ8HFRvIsc5sQixOvZhUM9zemZ0gdjc3WcmSXNIKNcIZU7TMjO4OAaXdVtJm8SwlQ3NguqMkg+BRFIPnlAai0w1nDluebsqezR285Ap1+WQFDkyz2bVbDTT7MpxXd99+HQqc1+322cf+tMN6mxSMLC2u62Xd6qNONXFvO96bfta8ikXTtIyuLHdLl0bGBIKxm4avsPMUh3Itg46evYDom0bRXA351pf92VneWdDxi7wnGRMND1+vd/fPW3q4pxis9h7uZkO84WwTBikzfctzeo20WTAYEwlLV5cEkMocqKKiYhkrEYYJCQeSSRl8Q5opoEhFMuU9XUpU14OVvqklmrqh7TpNIVLmlUEKTJSCukpWLTDqSR3EaaaeJwy7SBQ8kFwz7lIhEdIJmT2kjPmKUPEyyIplfk0L6cigh09CuNKCcRCzsQWOqRASOZSuARHzEvNIoLJJPYETeGEGLS5eniIENVEltg86raO3B0KhxK1RGCu80wkuUxpWeqUK0imPIuX8xd0u2/irWwlojKFiDgTiTJZQI49kbOBlNzJObJUI0IHDSJlC1IOauvMWYk9PFEwEzQskRMh2AwER0STMXbf2cHIYez7HtRSniOLwyDkkhy2pBRuQ4xEhM2j9VWBSC60iY1muodLMfSItEhOxMSFhUqS0TcfbpyJJVEkWpUTQYhYUkpUWbIR5rTf/a7DusLCOTPzOeLUe3G3SAMpgwiI1eMGRe0Z4sPH9kKYPEeikdHDxcJ7OaVU01xOk0VDqMRJSWouiWoRLsyifG9BSRNJiTpy2tkf2v2ce20sBg8YAfSj2vgf2nhk84diq9WeEkGtS48TSgwGh4s0lhI4HmYr+ijYlfcxCWqqeHI9wRdSZ6O8Bdn56XqwcJ7VuUosgq0XPN7YZgZDKIQBR1wFQuIBuDaYO5Hyhf3BUIeykmsZ1beaHnrMBEkuykXLcig3mJlJZAbgznQadm5qG+WpeCphbU67JxnZZxOIdA44xZ0uUNskZckZDhmEcXU3UQuiSLUGjMb8kITCtgU8SbLojfxhPk1am6biOotC5j7h4Wnrp+l0PBzrgfLBxpYOqfZl+Oxe3Im7TIItnH3cLTgkc2VOJe7X85l0LeRkbjmX2SSfbJcAVrO832vQbSw2tlhoxFKj89jHHnXrH/jOvvUP9/G9c/veZ5eHSSadeqFeeBpoV9h8GAzny1E4UPeVKyuwkFEfoSlTTawklH3sOtcDZzO6d5+it+JFaXBurGEtedznh8el5Nh7yy5k1i/XdxBa+rGOlF2c2aS4PT2kl1sQi6aEMYkgpTtvBMSk1IjbYZlRcppTuziPlgFoWPJMXl2qu4rLoSx1zmu7jpvRXNyN7FpkJNe+9Z7s3f2+bo9TSUa9SO3UEFIojGpDOSScyiP0zKyIVVfb22kt/WA86BR+mJLmsmmM5odoHx3qe5n4xoeInOhxmZymkmgmjyyUK/PrfRs6mUsAzmHu+cb9ZXlM2tzZmAKbmuo6psOyHApbYSYXXjAyZmSpKczTMKFBAhR/6lR6mSjnuea6NS3UBImj5hgV+4Vi31vK5jFlOh5KctmQul6SH6xU3lg6D+y6ffH+B4v2fd9vHloSSOj0mKi16832nUOdD+8u28RT4V27xoUVA3EgI4u4RSY21z3Q56De95ur5lQxScsrARh666MP91zhKZulBZ/T7TLubBaWM+WJvQ13x6rWVWEsPlsyXGTMdD6OlS1tJLpgat5gnjCYi/nBRgNxhbBNyacku4WPtQAAIABJREFUzuLH03LfxzZPUx5JdsQYiQiU0+yHw/T2xeuP7iQxLbOOrZEc5FgfHugxRV9jpmCTDoC9iGPG2EruwRNZoHX4oAepTDVB9la7svNNI2Kv+jJnZsLEVDhil/1xOrnmuaSlgFk6BrbdasqpJEOz/c4jpxayiLgcilCUPSY6trnUpWckOOl9HfuHHNJOijAOqk4FfJzrng6nkXu+YZ/EoD5kWg5TVXYR5URszJbpkB5OKjphAERxs8ZdZj2muR5lOFrvnfZAERexoiEeA74P2isUEY6cctgYeyexHIVUBQ4j54LCxPfOBElCWRohes9OuhN0v3sPzoWLTK3LNu9+kZmFSoSESbXRmWgw10rI6N134RsQxLvxPajH6FvPBoSXSo0Xj1Scq0xpX1kM1ShzOEez9IjsFCG9h5BLIu0VJWZia3TPIlUYso2ovHVKUI1w4xR7ShEYY9+xBYeb925XvlaZx6b+WKlwCghlQZGM7BOCncN869hO0rd8JCqZypyO7FfNQ92SlBQknl7qkuvjrbasE8ERGDU0rT86A/2wxq2+ONqwU1ej1tlNY6aWx6uxNmsRfOC5yIQ4Qdatp91AVZ3lfMGLWY1OEpty6xbzwNc195cPO1EeliCY5oekF3qxmfnGc8pLzXhOkgVXN6apJdm48VJqPuETBUZzF+KJkxwexsMc7whuncjArwHY12Q5v5hq2zfovkSym/U6tqmQtK64+0S0iYX3iCPmnZadnHjP8wIwk48RlmOUSaf1bUzDBtFpqJK6LNVifpULc80sXLGnOKtxLQ971Aydn317bKrz7q/U10yEUoIn85kQdDDsjGCAUWa82lM/nlyukm2OctiOSLqR58sUafZJC7WJ8gjM2cz9GkSzcXFsLNiknO7bmHvPngy5n0zzq7zXbX8i3tpM+8s5Z/XQy8DBSAEyT34blqUsDyAtLsXn2yq7YuE+vTRPNeKQieq7rcnUMU3lkDqV22Zj7HR5imNWz9XTIrlknrCtCkk6x227nq/r1o/xYvq5wMbrziNzPhRge6A5T3Xpgyajo+CChgPmJH20dOOkUxMCGBsfOISyuo29Ye+IeZ9fDN4cB9JJ+X7w0RliMpKv9qk9tbA3F3w2BuV90jv01OPePqozypO3RGP2OaUHX0qWWVfFRzha6DnzWuYx0UMHff2Uel5Wl8j32dpYZeVDmj8qZtkRkeat2gupiyokTNzXhHdcD9P6WGuVBCAWQJCoztiBL2VjtkefYuTxUgsyOUI2IV3KQ98R7RqbEzkVCixLPbm1B5ylgEuVkmSThyWeDgdmLN5YxNOkHXOWF8wzYm++XcKspVOSZZb3O11tRxqcGHu57deoCvg0vJq2zBuFEgZyBgTW+ilN0lWz3jCixdQxEw/hy4b75hIaZQ3e947b9RgbcIpDjJdXlY9RW5qRLMZicC6ttIr7F6fD47rOreFIqRT9l+OCJ10y8kMa7NsgqXQ05If5xQOLx1j7xXqvNG+qrM2WLM68bWenFa8eBiGwNb7sJAlTg+IQU0oojGxwA9LjVPGU8LbJN9KhvRqDc93mMZVtJ8Qx7tjK+bBUNtKOXj+UJRO+qiqNej7snCltuYqkE269v0wFBESwIgfAG6EmsoAMieBQozmnh2mpqWCer5Q9qGt9HIj62eRvA042ZEcvuel2EsgmHUfnOkHiA7bsIm32PnMGn/oNSO8RmFVF71uqWk5oqzaDCmG3jE7HWfwt8v0FX27rGINYY9L8+rK9OzxKmTwuQIeGXqgsnB7mucyOjcvdZ74j2LiiphXbXdHb8RT3jwAWNlgWX+Y5t9xf2zqGrxucBGj7viZMlbQ+HMSSatFUDr3lb7TrEx/3OZqEuSeCzDfaA7GoZbNG4jnPI2gu2z20dk1mPaWYAewtbTt34l64ZbykhVo+j1L2c80fxlr4OrdTOh4qOzX3FkZAl3SI1jvlrASLFuBlnvto90PmGrl72DRFi5djD8pXAC2i+e0vdwBvCNx1z4PZsDkOfeyUOPndg3LKpcoyz+Kbe+yHQj7s00uc7cPLWhKH1CEvMh8SmrxMDW269HkgEhoarlnt4SBtC5kjgRafsv9rfEigZ9rLv67xV37qJzkC5BEUAUQEIShShMOZKfGzQkQAj0AEQCDAjYQ96BnR4k6QAMwjiQMUQSAQEcOeJ9GJiM639dP3569+5euBIDcAgfDwECai6PEMPiYQMYgDiWM88zUQ4MwEJIgS2N0RLqCwcArHl6PwILCTE5wgIU7rfd2t/9RP/9T/P4ZniSohwnlERBhFOAjPBqaciAEiIiI4wSLAJA4mBOM588PEjmeiFPD8PhAgEmcH4/279+8/Pz8+vnYeIkEWFAwRF1A4nIzADAbBiSgAYYSHAWAwgRwEgrBFsAchIiLCIwju5uqmNoaqOQU4OZUyeheOj96+wPMAAKKgIATbM6kBjvT8QwsBrO6MYBYWcrg5whzmYAoiChJiomCCAQSPMDcz9yAITwSEffhwC6e3H72BQTKD2R0EIsDgAEAU4c+my3imnoAIQR4BOBwRBA5JAQUEYGIXdwMoBF9qGBzIAY0AOb//8EEKf/1rXyFmwMIASmAiBhMRh0WQMxAGt3hWEQeKkD/zkehZLAEHhAF8CXVip0jEz7CnAOCBQRB4Ivr4uz8g0EdffQsA4EyBoCAGAHcHgiIHf2mM7QTiZ76dO+x5YeHZ2M08wvX5iYjInSSU0/PhGQGQu0cE0ve+/10Wf3z14Ag4CYGA4WHmeHaKAwMMQrjDnCOcCJnCnxczyMOZmOAR5M6IAAcYHARzmBNFgB1wCpgxbh9uuZ7q6RFCJZcIxrMdMAHkEizszsk9PCCAEPZQKAsHCTngADGLByAQEBAWGhEMjggEwASA3AFxThLvvvev3jw+vnn1mojseQ4jQGDQl1+LwIAS2IPhzhEgco5QdyAEBCcV5gQKEudBxIxsQY4gDGLA6Hl78YgU/C+/8506LYdlITz3WkiePys995A4shSi5+VKANyRHCpDkAG4W7gHwSkEIHBACJT4WRNJQuBAEEUQHM76nX/xZy9fnA7LEkRB8rwFIijCLSIimFDALmRuEcHMzEzZMSQRuftwG2Zhg1gSZUlfdswQZM+/J0CB5/ZEyNIPPv345Zu3tS7Po3OOFB4R5ggQ6NnplZlAiRFkwQESdyrhGuHPekuAwghwD5AEKCKYgokNYJg/k5wjPCjis08//tpXvlqmKeCOCCBB4BQIZiMyChawCQnTM6PM8SynZEE825zjS6knC8PMAgiPAIIRDnEDkzmezaBaH599/ulP/fg3JRd/7okhJFIwA8EEISaWEBYEQEHCFOHDQsMTM4GJwUlYCG6Aw9mcgSCEm3cMVY+hz3Sy4CDCd/7sL350D/TDWRv/M69RUGOaeKkpEdlumKaUD7AuEpILLMXNZN6G36yQh4ydItd61XJkQndnTVOa6cB59zg0W0cbrVFoXnheDztun6+X3ju1eDet68//wjeQR47CVk2SC8mqwzEtAokI50gUKfrqM3gtvoRMyMY2ANZkaQyGuLrtHeVYq2TrXQQcULORaGh7GbWVnKx/7y/+/Lsf7r/1h3+cCBg+XMcYYSE5ZfFuXoJJSTkoR4Z0yonB3DlIXJxcVSmx+9XAThkBmLOq2e5lJk6sRM4y9d1Y75qY/vn/83+TfPfb/+4fLZFv7RaYSyBBLWef8+qdbltst+HUkKBtqmwoOXJ+3s4asu9c4CKDnUtkDmyxpCktSyM3jXAPIGiex9DJd5b/65/9H0+fn3/93/ljE+feay0ZU0LizCMz1pvx6hB3xBgyTGQa+eTeIxrUOTI95rQZZQQz6LmQL2m7EZua7FCPSAp33RNxJHH+P/+X/3ms59/73d8ls1jukFOVUiiTifZhEOeU6eKOQM0pEeIMncApizCzwZ1GKQWh3cGRMhJxDGg23rMBxCbJLVHeuO+3bvJP/8d/ynb9g9/6JQE/GWXvGaEaTT0xlowmA5SikYTUQ5kKj01jtyjSlU2Ds4ZuxjWz8wyC8JCcXYy2YZ6yFwCQgRzabF8N//3tNr/5sV//vd/Ddg9dn8637d5aa2MMgJaZGLlQHYjRduwbJwXG7cJGF5mXOR8nlvx4ypy1JDKFBchJ2mqYJdP84rS8fLGcSp2GEuveaP9v/vE/5uXVt37tNxI5JepuG4k4FyJOFJZiDCICMUUIR06UrHTyfUDYEsNJPMtHpE8JxOzddDjBEytiku6NYT64d5iLL/JC/sl//aff+is/97u/9/skxNZXz+Jg25hhJa1QuTVPdVamUqNkD4TvaQpyot3N1SSKFBGaNEpdKGvHWJWsZ5WRgyV0SpVZmm4LDpbxH/7H/9Hb12++9W/8QsksnAZ65iyRUp3SMgVH23dWqt4v/f60ndfLdX03EM2QqS552UE2bpn7Jax2UnbOteRjSsLCh4JxOp0e5rlKDiIq220tn3726R/+0d/+xW/96vXa176uu3IKyXjwKbOMySVPKeaJrMyxbu38dG7r2a661tu2rZfzfT/3vuqqW8q761YKw1OAyiwzSkX96Cdevjy8PuWaUtwH7dP6n/7lx7/9B7/9U3/jrzYphOrrBmcbG3UN24d307xCg3RKTLWmfJjTIWXoBuFYtYnpCUKSV5kzN+pyv193u0vOQpNV5FmmQGUE4bapX+5//0/+/m/+rT/42Z/5ee7de+d5zjPL0GAYjMbgRpxrt/fg0g172/q2YtPKj6NkEUtpgAxBag/LDB9UU05TpppzPSBG3qcxUWGeRDz7+/XT/+Df+/d/42/+6ld+7GtDu5nnZZlbvT/2auw9W4hg3PycQkUWUWGEig+lo00gMxFiPJPhMnnuqaXGpSmKjlki9OhQoe4SLuKCuJzHn/wX/9lv/cFff/WTLwLMXSgUA9OSF56UuLMDnrrPs+RytHFHa8PoNsL0ZpmSJ9sSM/Jsxm4T0tPIpB5h4SHmwROc5nlSpojBiPYjXtgPbfz0z//CkrzkOdGUmWt2ZM00TcvDoAhQkSSZetTU7v3uOZSSbSyU0zbkMbPvYWRlTlM5SemjlTFubb/tnZgfH/Np59v9/L3bh9u+48++U87Xdz//rb9WpyE7J8yayiCuN0NCWdKAD3dQTiiytThZ6UWrphJ1kG5ejsoy65CAtTHWLeppSl67N6mpKLyPLbu1NvfFDyKpG/qTf/7bv/NHZbbRxXWzXUO5Vs2Vh2n1YsaDlROCqrvlRIwhICECrLXdqIqvShiUAsymk3rze8gEyWTCQ2jZrJV13RO5tv28337j93/vpPhcr8z56LkQ2ZRjLpdV/Xr27WnvY9uZ2j4fwOUEqxLurjGwzK0nqGWiMS1USo7NJ5mnh+MthqkmM47gMtfBDbgmev/ZO6Lyb3372yQTs06eCtdSSqqsCWhb96aQYd63LfYhmevpbfTb0DsZJarxoogNCmSnoKAiKeXxYVVWD2qjqw8CkZp573iZB33+8Q/a5fu/8+1fQyOdPC/LMdXMk2vFrr0MoOS0uYK8zikZ69VaRaJ5yixZLYhambN12t0FkpBYdJBX51UGGxWXRGaQUezp81X5z//Vn9P2/nd//W9S6ud7z/R8D+IBF6aXLOe0mRXaQ4LqoRwm9o7WnFJqnXo3SY10jzQzxfSYgsQbHSolpw/bIKEhHE5TuKS+3bY2+J//i48P3/zJf/vbf6Dny/2+ffr5X97fX9u2GUwmnI5R0/FIy6b7fr9539Mh0OLTTz5ovJuWh2N9OdWaXr05lCnVuUd3NYSZdG1ymPL0+u3rF994++LtYTl6d9fLRfV/+1//mbx4+8u//7eEhAhm6xbsgwWUCgfn0IHn6mfKQlQkkkkXb4MzRo2w4F7wEdmtCiXuHbp7igGxHDWNaLSbD1ILG/CaDuV//5/+h7/+1/7q3/3jP0TOodg1w1rYJkTOcnPT233J5THNtJw8L+RucU1lwDKadR+Rec4lAdL78eEFqm+jbQ3qcJZFweQ5FyRssR59Srn8w3/0D3/2m9/89m/+ZikZTI3GLKXSPD881MfF4Ou2yj5KHp9/OH/y2WfvPv/8w6cX7VdLS1mWfDT12C5U+zkS+qBkPM9TPkmwTf7msdBXv/LyzesXx6mC3fL6dIn/6r/7b3/5l37tj/7O33v37na5vutbTDXFUY44zAQre/NsW3lclldvy3p/+v5f/L8ffvAx93Hm69P5+u6Ld5f39/0+WrvX1C2Nh+lANEWKhxkP6fHNR1/55s995esvP3o1HV3os/u+tvM/+Ef/5Jd/81d+5e/8TkOZMO9b6/s+dJd20/W+9a6KS7sNxXLI9cXp4fTmVX2dSaibBs77pfd2SOUwLxfOC3e5xnW/nXUzFeHCjzTlWvS5sqFv983P+qf/4E9/8Vu/+qu/+usYa4yN0zEtebZtS9i2HtcbmwZmS+8QUxux9bXtd7tFobkToVpJnomCJfRxSnCiaVmm+VDqkk8P1ve0Sy9pLnJKwsneX7//n+Tyi7/0b/7sz/3c3leLWKbTEeX+OETZ92xGQb31K3Kb5TFULLqJAnm5T5a710pf3gdZYjvG0eXmvvYQQxXwqEkh2JzVRCxnvrzb/vP/8k9+83f/xk/84o8TcVYKHXuzx+lwrLNnGRJwS7dxPDrqa+sbd9PgizXdni774CDrIpBpgUw+WOT9WWwEB2iQd7eZZ0ypVM8BbkxuP6oL+6GNhQ6HGBLcvW2DKfJp7rrC7SVN3SWa5xrLQ5n2POQk9CUJL9/7vrBJIQOTcQR2dPI6+uAgyqiVy5RLBV18n+blZc/Dp08ZTCnnxUs3VY7wIc7MeTrACT6gLpQ4FSaZc9JcQco0nDyq+5LFZ6lGoxHACYC5xjBxMBk7cZBTQW1O1H0U3ksih/SIPAZYEElEkGYaEAiDXSJJYTBhpZS8UxApRQrLlmxkHm6JsRQYItQ5cZ0qONidjdlZUoj5PAdHdQ5lIgZKuHo38pS2LKjpYDUnJvekdTJ54O0mfQtGCSrkO1THcO1MpAl3QTQcQGWwsOyIDUZrN1GCi0cyr2nzXOguaZjoIEQmVGSai9wAYqSQ53RIndAXJiLp7tJMUXudzJ4TXVmSUHjYhLR6iQhQZ24lUOc+OsRpM9iw2ThR3qNpAhOYWSLPNojCD4igcNVQR6YMaRwjZAE/V9mFJz04KLGTAERMnLiCYF44HHADwixYegpWwh6MQOYRHSY5Cymxq2HrprH6fnM5DTIWTSWQhDrDGN0D3cK2S/OmIseVI+lQp0ZOo4kyh4JIGlvy5o27JE6XGJP6WGEOmsjZeoePcA8yxd7We//8U/viSfuTE1E65HrM8+LTtGRLvhuC6XhKDwVrTvdzjANJVo6NIa0/c2F6VkdwYFMunoXzPNVaM0SMkZI3dHMJUFAohwonJwZlj2bRI4wdkzOzgUoC56RI6vqc9EkJQkQWpOZmT88NwYanMIZxhGSEUgg0JUKeh3HDEAPc+2j3/cY2UczwfdMtEBKE3Xz1Dbp4QIrHCN3JwOJtG4kSMYEKgrTrUL+ulyWCM5k5jKWixMJwEO/q4W7ZL7i80IeIwNh1vfU2WU5DxuA4ZqlQQGEmzm7rmtHUrYc7oWT1KTgMW/TaNG06ggrqgEkQjAzdh3fr53yctr41mxayLLZpj7Ej7HK3z9+vX3zx4XZ+lz3L4yNNy5Z9aGvn62fvzverHl589I39hev5k88/PX/2xbKkQTZ20SaKiBKFck1LfTy9rsdpmcqBHgsfp1dvf/rH3r45vTlOh1paYOEr1p2DPDEiZaUlGSTdbbfoJGvkHsO63tv1vN7T0PyQMaWyK4fVpUo31/VyXm/nXD5KviHcwNvYQrtGu3fiXgIh4z7G7nv3jdptshrhsW/9+l5tp3C+rHGdVNYnjuuHXZ+egnfWHHVQZ1V2NpUxOrs+6W69aGGpUS3ljKvvjImmh2WuD1kW1C/GbTg1jzQJL4JMptvF1EKyjRgaQYTVt6nF2TuYzd2s+UhDTBIc3cY2NrAtk2x261BmlTwBCN92d5rnpNrupt65bJ6SX5YmiAGYMVOxPPqOAAQcwuKlgvO00T3QlSOxTMQeAZgOG3YPR0JC5jpZwnS5+bDm1C2EGlcibL3tAwYpkVhpa6nZnWoyHakMSQZBKj86A/2wxpvJWx5pKAxKM9PR9hI0uOyViIi9Fjs8oDJ9WOaUDjUlyffdrHcGOIg8yAzR1bpLJkOIpOkx51LTbFXufWCr02GZfEyzMHDgWHY3lFs34X1OElwsCDIgKMw1xVQ9JisbDe0CCpZgHI5cJA+HdrKdyNOcU2+uS4hChjqGJUOcqNCc+9qLqYWTcBxL7A0TrWHBjJQGiSDMDCYmFskZmWZWSJXuiEERZA7VA8uUQyMcwWbuwTRLsXmkLqJMEUGgEhNKm4MJSRKzaem3PUGeViyFDyZpBJVsLtWmJF2PgsjeWi0SyWMEI7Jm8YzcV6GJpig1T5LCfe+6Vp7jxvUh11QoaA/PO8dpj4psPcGYE+eJueUeNhUTVjMyGqmytsRgtspWinclKYuP+4ApMSEiBjdvjtSGp0BKbIn3WZYmV+jgvSMDDGgdLdd0vadD5QWySp1qYMv93q0MTmzqYzNOvCYLRw1O5BSbqIUKsRRh6xSkIuSczQNlUBBHiA1XMcBcyUKVBygTA72vWmfmVQidVWnX7h4ye0pQdeuMnBFi05godcXou2P3YZvyTKFKFpKBtEfmJtHjMFHbvctQvd8scl2aWaLkuius2QF7dtCdxkAUpjnFORqt7/XePEo9Rn3EPD28mScqMbYhkg9LrXlJNRnToZzuMWtKTlJ6VNruK3a6YBIpkwhF9Hvpr+RFKQeRaahr60lw3tRoNQwy6Uos+zSVoZMTRImCIkMy5VvSuQhHSmyMdUA8ZoNAqZAKmzF5UvfeSfYGUkgywkwxSXpqPZWcalEvvonZmgox46bx7k5LkRdFm++700RCCSMZmc41jORyDfT3np1wKDnOHCexYxJ2vq/96fp+H/rJ9X3mzybhVHM9Prw6PuSlr1mINPbCyrnSltA5edBo29PTFztNvLyxdN9LAY3ZSvLs5Cn4Fvv9A9b1bnyX2Y/2ItWXvn6uDjeIx+RsIXk/SlyZYUAYis/N9/d2S1rmNT1ILotoX+nOMKw2Pv3ii+9/5+Pr7T2Z1R9/89Z//MU8+n79wSe3d9//8817fCp/+dnrItDtkkkHL6fXVdO8KZySoQ34/OL446dvvJjK114e3rx+KMtxWmYqy+HojnRHi3HNtyBugLt77hyebEJuGq6xruCRskkZ+6Xdb3Zb2wADfb3eP7YfLJJPL7+a8/7uw2dPn30Qkr593ePBt+E09j68jQwHOD4Gv06ErhZdjfr20eEW8KgN050aR69ET6P7lqy5q69dNow4ydhWQDv5zNNcCiUfDYGUYhjYB2worA54oR01k4k0auPdPm7uRSnQBm6hJkM3N7fMIgUBJhJiXFQQlJlykiBgDJ0lJ9mGOUa4utIQWSbdO8noIpxKhmeLAHiPNHJ2zwxhDirOg5xBkxSS0tI6HMC++6oNMKTpYT5U1hJXplw8iefholWGn5KFIcADzpmKpLk+Ml94uLsYwvYboV06UqlzElM3k736O78ee54s2QjhSHn8yCf6hzbGHKbgDHI+LHR8C7bHZZleVlFxkWkprzg/3vVyWS0vsaS5dWr9PE9DTTLVlFWd3Sfm0eQppyokTHmSQ1qW8+T6XV3PdiiHqUyF3gMYjpHvjhccXDWVlNspDSsPrkzccwqOMe6LVOw09u5TzmBpbonuMbzMdy1OQ2iQQgqJw7Ew9/AMr5l0PhSLU4l7Ah9QjeN+GNJwGIOZkQjZESRWJBskCMM9B+XKHqiUhwKILgogO6jWBT3tYzcfklHLqp6Gm5hWkiARHxmN5ERzDKxU4IF1oBVUTAS6Cm2wcr9+8DphB4/DkrOUuz4wtnFDylCKwlMpCQUl2WnwBrKFvbI4Dm5lGJaMAcAcDXoFqg7EzjueLdoQie/54YW2DCNkB7XoiMbwTIlQ1AM6cuiIborcBOGcvIBu3gAiMvNISgm0EY09wNixtOw0ST3OZSAcvZ4Hwjxgw+7XseI1auNjSjU4zAJJEZalZgKThbATeVhMnD2PFu6jZuNKkAQAKZAFUdBM5mY8UrMA3MgGRxHIitClIGcaCcdFwmu7b2W6OsE2lFUe5pSnyUteSvGt3Pvtnu42cpJr2V6upJwxc1LEE65LfexlToZ1pVubSlh9ZSkG8zxCfO2+Cc3ZcXugNIHKi/nlT3+9LA8/8RaHHzxs95ERLtaF+PT6a5Ovh11bgoFzQu7nH0QtaIiJURNzSiVP7SIxTymXzNlhTrbkXA4vDofH5XBIPJNBbk98Zh0ZjTdtT/c779jyGbQUYS9JpYhRDgxwJmIJD7IeMYam0jIrd/Ug5rnINMjQATcBOaJjN1wptldZpWeVMAxeA6s/jQ8vS/9S/Drg9zvK2lPzcxIOS8NAB+R8IMi7z58+fPGBzF/lw6tX/Or4lZ3GoL21/v78/t0X3//4B9d7b4cqkmeSephq+8Yr/egnZj6WhULuitE2URw/OeQODEDZgCcbH7DV+tGh5o9GylemAlpmqY51vYfdxja2M3bdHegga+obHALChCykHJUbqdIozhG3kHJv18+2S6+PLGki0rEdZmdkHbhcz5989vFffvLZJ19Mh/6Nn/mVw5tXUbfwq8E7ydau7eP3xdI8Ta9eFXcdwk/38TTcRArNS8kvTqXM7fFwevH6G6c3bzgjTrXoroS99e2Lpy8+/fSTD22iPjS2zl2VtO8fQsq10LqXNJTaNs67PoVf487UrS1PH+Bx1/u2jf3tNz95mB/b+318sJ6jlw/lLtf1c8Sd+F6SSHrcHH4Jd6RJCqFshibvX7IDsQYP4Ryd2lWQWxScAAAgAElEQVTp3PocMRhgJCaFd8vIqgGdh8w5+aT76m0lU9DcfRamDMU1uJhU8UqWFSQD4z72V+SE8ASF2uhPvQMQu5Py4qeU4EknQ7PJRxu6g11ANBENYRpTqY/5YG7OeKSTSx/YEvkEIImZuu8twC4CCxoxqNHddHbLqcPYNGGqBOD2YXv//kakQ6785vr6kKkdjoTgOrgiYuraAH+29mEC0YCH/H/svemubctxpTeiycw5V7Obc+495CVFyiqobMM//P5PYaAMWDDsklxSSeRtzj27Wc2cmRmNf2zWQxDgeIa1gJgROb6vCHV5WLP78IwI6/dbPx9+s5HPuSMGMPHNT0c6KN03PBtas97xt1vYX20KrbosyrYs9VQfn/h0lrkv/vD4iY+SgZhk1PetS3etta0qIj0fdVloi81vYVN4l+KgdpZnfjhAhOd2LLQeawPe/Hzv/0ZYQG0mACqybPww+mByWY5Sy3rPiOtNCkoWCmISOWh5mksnI3TTZTl8dxDd3y83rVFo9p67EdygM5cqhSBCboWdSvQkiVlgOpm6wVkvq5436jTDiOzjnE346GR9dA6EM4n2CeE5CoikklZw5C18WrJJSY7KLE6B3RHTQA4iYi3FzPRhykjZhaY6MOBH33OlihLb3UjdjyS3fr8MoSKNQKKZg9eWJrUiOUhYVKpU3W1fqnFRLiohLYkODFrIeiBdF5VlOiZTJVqNiq+F9hPpy3x/nbp6qZgf8GcVXx8Lk7D7dumvr69z+ypL6JHdIkUZendJ5Dl9TjHUpZF4R58IipaJrQipFi1gyfDOQTGTHQYGFdE00HocURhTVWNaoixFaSGeRog8Kl39wMYiiGIckJQw+JKChhjhkzCEKekYMkoEap0RMbIEKzBRokpoKcAxKNDycNqvJhgknsWt2164qFAcWYjoxcfd+CHWc12kJHsRluXsmt6aPraV++gkcVgsxuTBXvIyB3PSwbZhdRjwOIoY19N6+p9+//f0W9Hr7z9//vfXPmLO/bq9v98a3ZdjK/4whSnuUsnlYbSXuZ1j/5aFrAlnVHh5iu1qkRtaVeEa25haH3tNpxGRAwwcS42hAl2Q6lV6DrJcPEuUSAqTwcQkyJJbhIyEOkgEBYVQZtknObvp3ekt9sXCOUSDHCAvRQBYJ9zRlXwpiZp97omMYiADLJFm25wA8u49Jy3uWsnI/E6OH3/896/vv8D9vayv83H59UVJpcoc8/p+fb3dRn/XRhtOLad6f7vA/uVy4vL4x98WWdmEfCYu8mDtvDWdw8K5c5m3S03p53nw7LbdPenOcYcS6cR4fb3++uv7fTebKETDzQxMk5pzKWWyISJ6Qt0phweF6kH14Xh41MOj04kHN8apfhauy7n88Lvn269f3re3b9fYU378939aXh7LqdQ62ZlaHrQQAQV8LHJ8lIVtHl/e/svb69fz+vj0/e/4fIit9T3jN0/2/fl6rN6nXa9z7pVoe7/9+uNPLz/+sm39pN3chtm2T5uxqesY2+V2uc372/verwN9jD0xWDNywz6n4T4GdX/9//58bz/TZuHAeli+AreOvBl6UiQzyZ7GnZwv7lcZkqVFfSzlpSBA1z5+2ZApoMQ+c6hxfrQoocQ0oIUcShXSpqTS/VhiHi3v6Sg0GYQU4WgL11J8jvH+CyXJ4JOE18aA08g5uHu5D2SiPXF7NLntvGNolYW0CyEhniFpMqWI7KFKWv5HYXQrRFKXACfvk4w9+9xxr+VIpSFBGaLc4jC5h2Qi5szs4ZogXOR1+VrRzc6ytKx7nj4twUdMkgEkzyjUihCls4V1sx6zWFTqE6cB23MLGXocPly4atgGDFTxw467tOncIhxknouOv93C/nqr/3QhP7bluKzaFqyLLVTihFKITHeLaRNCBy54yrpKkVK5LU8ty0H3eu3ffB7SZoYT6eHp+8Pjwk4+LciCc9nM5sWsXwuvVQ5toUyZBsqFKAtqoaXUmSnABSzh4aDS1vZ4eHq65rcy41COp8eHx0+ndUn96ZfX97syQ5EmMyME1Uiq+x4UwRIWZBptRugkLwwiShGjGSHuYkhKUyCVGESSDOIkhAdxhfcIkIIElAwXNJ9M7unJAubpw0yIRRZYMnMU7gSRin3ORCWv5G7RL8ZOpETsMeFpkD2TgEXc7aN9RSqFJiJiJxJCJAULr6S9GYfU2lQVPr0GJaeLeZGPVREXF8ugPEJjaoVljDm4bzEWL96RCZbaFlbNCO8BF9k4X7b3P5ebW9h+3wMHyEIZxWVvtYgyr3fbCEVyXdvzSZdafbcBC+mekVLKAEtszJ4eMadk9GUVNLuLezIYlEpOoZ4IICPmdFmMUIKKkCBgSaKp4eQjiFiKcgrSh0ffpxFBCf7xw8gk5nvXkwnlmP12N9X3NEbQEKhoJdJykNW6oEY5L0t56ohplVh7xoQUXQ6H53I8l9x4y8D0pFWJsuwBCxNZFwLTHMb7SDmDtLAOEkO2xqdz45Ty3W18FuO02+X2048//fyv//wvr/lweJp+Jb6f6eHcPh8+O5dvPlauqlUIoQoCZZGR4RZClCLhc/Y7z7uUBmqKpdkyVr6/v8QMyVLlbAfZ0hWhWoOImUUl4UiiTlZYQjSVI+bl1ou7iHdhEKvbzDEnCltCwsUAiDdotwjrJjlQVLydMe7OLSGHuem2veoqtGnXaUHkOo3mPq4+ctdl/bq93/ouJNPn/vOv50wShSwzYHNH5NIes1gYCUVlkmDNcb193cazoqhWrYqRu8395uEBZUbDYKORo3979QF5XM4LrbnD0M/r+Zft59ve+5jhRixzz1KpKlg4CdHn+Is7ywIJFZYMoxpzrctxbXVRlxgpunyXmaA8lNPv/vADeWzzenrMt/fL5bqdPrWH756Z3PfX4BSqMXWY7RGd4nw6ZNro2e98fno+//4fj4f18raRBLfVOy42bpfr++3iMRwXv+731+16223/elO2iFrcc5v7ULJtbn3et3G7zEvv++xzu41KIbzskpkjwzSzpuz3juHo4ZmwLS86tskLp1AIjH3YgJFok2WnHERcSqmF/fKK9OtG73djGoi8xTgsKSV8eEwPEImuykWPxS0RbSGD9HdP2F9YG2TEiSwafKzFC4Un0oM0ioBS4x665Kh+z7CuywLg3u877kFga5Ui3KGDRDRFwoijprPiMBqljJhzToKkhiLM2HJGDndy945cCpg5JtxhTsAICkuwQQBquPeRyNz3uL6PQHt81OVAuVgeZy6SzukeNByag85H3DXGjdRXIim039tSyocLDpYgmuexNkUwi0mx0IxZx/bi5ZjCJJw8Y17+NgP9tUYG5SJLaecDn896XJYKROUMiiCwaKXCXHWpp2PSiGBKllJ4ETmUelPEyEzPdMF6flBVsUCNHuM6b32/Tk6QKAlnIC0TPiOlpKbostbDsrQhYYPIdouEQR3JFOSdHIscH86fns+n01pLpU8+b+MaFkmUIGG0hTmcyRxwiCMBDiIqWomF8pDIyBxqacrJysn08V8QZygjkZ6gZCaiSGZR+rjbINLwF5IEMwUlyIUoQCJCkQhmOMHCxWdGOsWeNJIj5ra/hqwKUhQGE/EHpqeqgjgB58jwoHREBFTJmYOyzGFJwoeysIhKyP+AZAig6RnhHgFJ1TKyA0JeKIojeoZIs0pWUoOImBoxZx+ZKKLcWlkP0tVgF5o38R18hC8wDKO46eFUyZbpmazL8mUthwwpklEQADnNoAGQUU+dwSRCuoRZo4UdlAYwWCh4GKK4B0BIDhCEmZTMnEM/YCAZlH0gRhTlcEbSB0YgrYM8EmGcRsgkn5QZk9yH47bDiWg3ME8tohAlKYtHnQALtfPSKuktxm7sczAziJm41eVwmO7bdnOfzLSWRiTpKHtQoUqcExyQQ2ZpvW7HMEbu2/z5l+ubmr1d9j1/+K61tpbSkLlfXv/8739OtT2cuAoeHtrjAfH46YSF9dDaIsVGC5O6nFf+er0OswSxtuLyttu5X7m2RZUJRJbqPdiSCeQs3KSZuWqKZBKFsGuyKmcyD0omEsb0cCOasQeFuXBWxqLMCUqyLJEKEqIykUFjSkZCM4NjcMghVZhAOaZv9yFRfUOcCrnHjH3aNt5fN17oceFEJJhJM/PWb/DKBc7Twin3QmiyGDGJM6Eyak1N65fr9duv5RRyOlOBR16/vVg7T8so2UmyU/btvu+3brc44WR6oMrUYvLI+3XM7kQsXAQUmilKFB+PbD72C5OSWSGUBSDiRK3y6eH8+dN5OUqKbbUd67GkETNlHtf2+99959t//p3/3fvbf3y9bafHT49Pjz7v91e+3m+Cdnvn6w4qJJLr8dS7gwKScliW58ellOkBH93pfh2O/np5/fHnC2A+v8aAD7rvfr9bDbhnmqWN8J7UY3/p47btNuGDYhtzv83gmnW4CFMSR8kokBCuLNEgnpJMcyAHYwlKMkK6SRBYwH9hqWkpXGik9ZJJqRvkPnOfOcIY1OZMmwNIVcpI5pkomqy1nE6HAH39Sa4+RVk+2FsZwllKBVM60pXArCwFkFKYuOgA3aZOycWMiHw36qOQZLKbOYLcmYk+kFTERMgJtkjGDLO0pRAc3YdbBDkBkpxFqnNaWEwECOnBGQRiErB8AK90TAUweuzpTo6MQufMtl9CKxhELEUqFE5USYJHaIIkM1zBzqWKpHYqBiPxWHip0uNDP+QxiYk8SiYrCbmYhRX62wz0VxtfpbZDK4+rnNd1KTXzmsbbvFI9SV0K1wqBrkeRMfcZFClEotIS2coBfCChZDaJJhIpQYPgiZwRdzOthcpZSabN29gStLMyAeRLOy+nh7Io3rft1q13T2YwjXnf7k4+5nx4OD98Pp+ORcPnblrK+dDCeATDo5ORllTPAIpzEEKSqHrhxqrKJahSUE6ayyxRiYkLMyMngjToLyS8BIlIpqSgChXE/MBFEicgSZNYS1KCQkUECSKP4GCBZuYMGn0KS7pTmykEJ9oT4jMjSKSKEIEztVYOYnP3SPuA2TGYlViIBEEePiI1GxCwTCSBOYSkpEih8PQZHuxC7GFiYblYCiMLR9ZFIUKhzgxmgQEzwKxHyFo5j9c4HkZ/E412TMuRAYJswLy+hRx47GQGLUkH8N1ci3CpYk7TsAe7WTFEijsrSeHmkEpFKFDAwQhK0AjAP3CBRExMzCkAMxxGGQBHGuZ0QSTFPrZ99sJVudaaOaezfJTswJ5phKRusIjUOSsFtSAvGkQE5yQgr4ZQtOVQ1pMl7/FysygzXVEYRnB1ooG5zREp0aq0VokszdzRwzoiQF6US8xgwh6D0unl29s//dN/HX7bf/22tBP4u4djiRmlnL78w/920ZNLiW1n0vbwCYdVEb/5hz88jyGtFU30i73fl7Wl+1u/bsNnVPLiHrc9f71spVpVIoZhwIZIEsOTBqzwUFAIGShBjAz3hKZaSJIH51+4VVoqebAFkyWJJ69F3AtPYq6DyZBE7DOCzcBKqZwp0HSuXGBCsSXtZhobIZKmVgRydNsv9/v75ak8HZXPrYxNmVkYlrwHlCU4E0FBTlQ15UNG58kZKQHLceu//ulf5+n+6cuX02m537effv6z1evoPSKHR8wcI3dbJON6vZ/e75+eoiyVptz3bewGZ6HKkkrpBHMNzEgkQPRRIiQCiyA4iai1ejwcn89Px8cjq0eaKU/2ikJE99vL67dfyOjx0+lUvps/HH9nQ6VWhnXa2ndv36ZbjfvNitdje344PZ+ef+7vEKyNjk0EmYi6CjYZgbsbst/69X55HeGxbwhBSh/+ttFx9wykK3GRE0Kk+ovd57SEgAqykFSaW0L24o1EEkxhxtK0akGksFOZiYihwiwsiSB2MEUKmAZkEdGlLq2y9Z35CDCXd9FbTCOaRRdDuIdlMJEQQG4OiRSTWutDOy+H9f5l/2//cXPiJCCYXJiSq3pQJFkyyDWCyJkqaWPRUlOhCNSbE0BB5JEU7jTHpJKSGelJCoDAH8TJJAclEaSILmxj3vcBNiKSVPlQNuJD8zqFUIWUeMuiiKTMgvyolPZEIrxKrRQDlmNn4QLqwXARgCovNXELYEfOD9JaemCKHJqKQh2hHKZFYZgE4QJ1mKf3oAjHQxCLM5xGiOvfvPF/vSNQ5UVLbdyWWkTC9+63y25zo3qyAz+nFGNdibmEYiFIBtKRxD6cayYXYmWgIjVClPegMX36SJAuz5+ftvutmd9uNu8+k2iIlrw1pvVI7XFh0fq+3ebc74NEhItjer/y1h9r/fLp86dPZ6Vp2z5jeng9Lr/nZz/KL9d99CsBOVnglVULuXNfZCFJOH2s353BiCXtRVyywhUR4cmZVAjpScHEH4BfgjRQEk12SjCYMyOcgpGFmQKWTiwDxuNjMROaLhEz4OKKqGkKV5JHPZDkPqa5kIJRi9agJhU0pyPgCRNEihAARyiISByiIr7fLFG1sVBkZDhYiAs1ZQIlmMQrY2+EYc2shlCuPDvKiQ/KBuIwwvQpCkmkRZQl14Mc76UR4aCLs/SOGQA+em+73bmIL0WZWeBcsbCAawLpc0yblhVMiOYoAVjomI0jeQbVj/eBjmRACDInawg3IdWgIGHjQjSTIlIBhoNJSSNxv4/b+5tkHs/njLrd3lLboR2KlhHU+1w5tuSIAIgSRF2ewEEyZ06nKXAfGdykHs7L8njf7Z55n0FdyVI1Dy0jPNA1/LwcXKU0XhSYCG4Xlet9dxssYAUSfd6fuExLC3z9+et/+T/+z+v129jG6dSm/OP3i9be19Pj6Y//8L/+58+v43q9TQpqFXv2nuXTD38sDBEKv447bdpOha7be2ZMD5sRZiM32Q/9Gvsp/AHS4J3Z9UlnY+zERNR9kq/VbXphYtIMtkhyGFKVIAmNJAoV7qGFjIVmIiwzEVY5ILUwxewdFsikKiWJxKFQ1hZr8K7ojNiJd+IjUnmNmDM1U91lTJOM0+G0tvW8LtfbPSTbUnXIzFuQc34AD9bCJCdIGifljrQIxCDOGLdfXr69bD3ml88P1/fbv/70Fv7Tvt3RiTfALZXr8nyO7TK6b6/UP3FtA22gF9EiNQXJnhzTPuDmYcQZzG4BFRXnieR0LqpLe3o4PS3H0yQmByYE1sUK1cz49ef/+H//6f+20HKk759/e3h8XHhst7dxeUOM1tbn43K5grULzdPDd1++/Ob70/mnX/4kQadyOJLSzeioy9JASsDAjLAxR/bLZuFzsk0hRHTxyElIiBRdFy5rW0pPf7lMKfdQbrUyq6vuP94KCwdg5MEOyaKFlGSkUUKIjTmCqHDWsoQITZOwVK6tpC5N9GE9tLXupaTuzIAPzKmuhOK1po8g40BkDqQCCRKOZJgPFf3+y29kkWt/+3b1PnsmadKIIHPFIQtCjRDh6Z7VJ4WaRXJtKouFCz7w2aOETc8dQJBT0JgezI25EKfDRZg4glhTmZOUbe4IBIEiGZjQ3VgC5h65V85KWojugkz06SxcC0CT5wbgwIfPy7K7WJT3+600PTzUVLbQGLD0CNzDYvLcfWAEekw21eP5YGN3H2OYDcgUzjaVElIIUyiEwopTIUbvBEpTHhZ/m4H+WpNy5WzmMu/ZsXml7mvmfV47xa+mUU+irSXbu0/BwkxEXLM0K6/Vi7QIykgggBmkETmnmwdIHw/r80M7f3mI+LeXr7aPARhHHm6djsuh+gJeUkTarTYuExIuHIno7rGTLw+Heno4LYc1DQV5Xtmu+9e0x4dPpdVyv7fXZd7t1/v1TtHIGmewHlZudebFvE85pC7eiH/Qup0Mdky/7zEIqCKWhmnSqvLH50RwhzdjrU2KJM1MVkhuY1MurMIEw5yJ2ggDrEUKE+bs1IfitFD20g0zXEUPy5oJo0RyREYYzPiYibCRaaTJ8oGe2ZIL+X1m8gf5vvvtcnk9nU5LLRAf0z0Q5qWl1iZcIyM8jMi1hpVmsRhc8n7wesdD5laaizOBQ4V36o8iGdY74Blp92PfziVvY+0p5jb24bEDa+4e6l4LSW0VB64Py8M9ee73YPBS6j7VDTQHr0E1QqcvetiSQ8N7n51A2oiWrd80Lkra/MhYIrlMBdUJjDQmEqUqHHfP0gq6ytz3+3adJoSo79tl0R6UTkeK7K+X7bxy25Mt9TYPXzOWJxqzOjiistTa5CROVCCNsujSnp5Ovx/j275vZruSsSOH+KiNHs+/XWefoESagZSCE5bdKdWTgSJMs99BpAMy399e//Vf/vl2fXuGzO/rv/0/9VdV9Nth0R+8/+75P0UOAXfb395+vVxuCXs+fPf40CaPsV9i35miLW2Mo+ZCPoNGpAv7VFYq4jl97sLLWdtOx9O5tdUr6VK71wJwBUXqSHYJJSZBCGQ2liZQEYrzve/LEpkCT4lkohToETpKriE2lkhVRXPRdXefbtRYK8UGjmuCkOk+h+9NtBnzquHZPbfhl5m01Pq5QUEUFa6cay3JZWTuMzmdg5VoabHWejVPEoKQBVMQowLpet2v//bf//vrzwdGvfXltvs0UtLKRRWfW7n/8Ly+nMavv/Tt9v7yc0Ocz989Hb+zx7e+3diDjG/9MvYdWsyJ3SCYlRdITkphh4uzECdh+fTI3x2jxL5Zt17NDjg0oYj89Zdv//R//dfr3T5/KYf//eHUUGjcX7/N92/cSB6ejk/PQ9+f+Okw8/F8en5YWiXMe4vtPW2zXdFP5QExbpw2+nabvc/7dX/vtxwlMWzYSITESvrpiUTI93dcLoXX9Vi1LqIPsjrVIgU42+BSdndzTyZDTWVpzQvyxsboTBmWPkdA7XBuy+fznGW79UB/Ph7KoXlh9ayiysf2eB7yCqbFTgerRjTa6gHznpPIMjNdTHSClw53Y4856X44Sc3H3/7+D/zz9e3b24yBkk7Sy1J2q2td2lEzY2zXcclkCVIJhwckQ2+2Z6a7eFZgMjlKI1CSpw/znhGqGhYH7bA0TxJIzZgVJkvLMZVgXOAU2MeWV6HJ8Fb0WFgm2pLvG6jvxjUnK8FkAaiqaWsAm8XYNlF68C9BxhY0qPf52ntk3qnO+xsyAnTb78Zj+/KZJyJ8bmOOXs7xUI4ivLsFpqdTqrsfWqFGbrDuatra57/NQH+t2W7+6TCMsM/SLrI2aWS/7G7mfVO/DuYrYgl5HOEnAaUEZAoAr6TiYIYVTpeC4rXItAmH8lIk0vp+/7zUl1N5N5KrFFYw4siH54WCBFIsEYnb5leILbUwEXliRpmKSWRI38EDBLAm4EAM29siv3k8Pxwf3vZRb/J+u5BzRS3KtAzYYaNXXay2Q6ETIMgnlK7q207EpYroDFUjAoPCkICwcNVSqOe+O2WQKXPiEGKY6gJh6MeqlGoc5mo6s2Vw5YJSt1JJrfapnFqQyFGuFWgF5OCSUWzOervvyDmnFiIEPJjljm3tCpl7z2p2XFQhYDnzgaPte+zTI02qBzUn22Ed7pHt8sFV0ijXLO9ltPP7c3yyy/QKW1ZR5tzgfTkf7eaUCbLAZbetn9Dgs/ieFn2PeTPrtpazn9S3Od7vfgg5f3ZDZ6SrkU5KSjlRTY2f+q2snZceFXhcmh769JtlJHyMcdn65t/ebmeNjlvjWLVyOSXWZSnr0kxUuLG3LjJjym6OYo6Z47pf8G3bddk9VOdl+FJ39dj7VrKPC/f3gblgf0TFaHS3npNV69JKLPx0/Ds5YcraAV3q0+PDvr+qBaxqqbooGG4Rx4NAOs/ou9vYZ+/j9vV1fjM/wevadC2Np8sybvN4denIOW2fTgu1xwWc+35V8wgzlZ9+XE1Ceff98vb19vK2B5XCOxkFpo05nTJc97J9buV8fHh632zf9szA2k5Pz6fnx/VwlI54ecXz4RPm6CN9kmCtWjxHXNF1IXLWrNCiZhJELcUy7gGxCR28sMw1xm23AHOF5F5lCay6MBeRcfAkXjTCyhkRVcM85zWa7H5avQClTT/uXotg6WrHb/7+1ufdbq5b4Zivl4Hj90/Ldw/fcQan1Lru96d//9PP2+wWsiPG9LGbsOpfDGISKG0hqU63Y2OaG17vU5d5hCgNRX76/vQP/8sPwhrL+vBwvn25Xv95fv3x67/+t397f3///nyvPzz3zENZlke6+9y/LY7IWEN6UCrpCiKUezFYhTovSQQIDkt7eDzGfcycINqm4Cu2s1gCx7Y+6bktv/nNH5/O5xsObm+/9jlQvjt8Pp/Wl+tbtL7oyj4B4L6F5FFQFuTuHpYt6SmxI2+a+BAP7hkTdR37OygYLikFCz0laoPwt1/xpz//SctYTr+/yAh0Y/KIjCiCh/PS6Pr+k7URysKipWgrcflmaSzkkQRwadJQoN+18lQLL3xYhJ4+czsuN7Pwi/Qh6HWl1TYB9rG/6pSiFR3CCN/BtdJKAPEMeHdpB13kaTk8lCfrZRb+4e/+4dMn++mXn8f9Csv95tvlpZd5Wp5O58dSIvqtvNSf+8uMvkKq+zC6Wr9evmVmOXglGEALSs0ieevDLK1HpKdKq9KhlAl8KNi4YfeeEiHY94geTHynwKHnmuPTMf/nH45/9/x4+eb/ct27yGuAuC+QBYcpFQCJ8ZzcZ0N9WuupHY+Hg6DtavfYb+/j7XK77uOhHO0++rAt8xq7uH375e14PuuSfev7ey8vZTvdpehhhSqxlwcLQ5ihGvYCLFWlnUX/NgP9tea4tjwcck+pk0+wskyL+3VzFydsfY/7W/V2LquTL2piGCDXqJblQSKVqSIEgY6wSx/37Xa5JDsXsI+wsJWU7MtyupDqurDK+fOT0BhAAKzGS68HW1aUypluRFGhCTjvfby9vuuzrRSU0T2vdt+uNzIq2h6ezk+H5fzIv9Xz9vYy+p4j3egemdxxXGJG3Vhv6R6360Ztn5nCJGCEx+g0NY/g4YjJxFIWHMhHsAeSCaZhQs0AACAASURBVCFhXpggtWaC5ofdkxq7B+1rNGZmCZUplaDOlLzPg+ka8Iht7slGASOEufpgMac+oNkznMAOj8r6UJBQdoIPuHsozQnWbrfr7X4fPofXmoVOuvckMZ9jjoykxmXi3m8j/XKjyXEpudJBEUIIlxHEiBUKUpABcHfvfbGxrpPgkXtJPrHuWi4jLGYYhe9MzrwWYoHsNKZjRg7EpBhlKXGlwkdBAyhxTAe7lOibExMVtX2+Xy4v11cjNuulYFaTuH8dfb/78WE5H79/fvr8+PxYZQ2M4Vkp1nb6/ukLhvd9bOgWQFq+j5u9TxOucepuy8kzmGfSRkN3E1hpklFl1vPz8YfPf/f3WSKHJMdGu6FklOPyQPAsOC5yKqw1RHcnsv227/f9vl/v27Xfpo+WWJpWJrrv00etJ8pKB89Sjlm/fzp+ZQ/Ly/biNpmi1rZ+Fo3P+z5S0uae1417P7f16XB4eHhk0Mv2cn2/uRlE9i+LtoPWR5J7qJe6Sj03OgbUnKNwVB1oIu3qfQBJnjQ5G+gpImh2MGVQDKIM5hB1XoundEe4NXDNgKxMELaqyIIM4pyTaqgGZ8KTC3HnQk1LIs33Bbe2NLp2yoiISCcm7nyr3365v983lwlOnW6XfXvGspxOQYuZpeN4Ohye5MdffvEbJhlXacv50MDBLGywkX36oJ0zEMHC0ov3ML2jcPi6pvDTw9P3P/xucvFsIt60/vbLH6q0928vL798u73f9OXg8647L6WlCFCZgytFaiRxEkcO8hKZEmBeSz0c1no+1EMxUpahtbYmSX7YAjEY+Xx6/uMf/3GR02++fEdP6/VPv17e/7TdXw9LO7V6oPKu6W89pjGAUa8vd2b69HD8zfd/uNx+7Pdtv1zp8+fj4VORgBti3u6H6UlvI1mlJhVZVY+leUdjYpA8jFzavse4/HQ1zci2muVOI6vU2grtJ1urK+cEzNJ9hogvwz3AYYBRCcqVVsWxluV0KgSxkTJORMf1kJM6jQjXe/k1kIQ+bN7u1orpAzsHFQ4vTYoip1OUWtTAhVTqMXmJMcGzlXI61yZfbH7HweM+fvz56eX6jeVQylpaDgo5xrJsvnNAdgpoHKKAFgLG5bJdv4JShUfq7Bm3CZBICgicc0zRyiLGQkG0D+j2XHU5K0vdtjRnqjrcC/bnWX//3L7/+++Xp6fEO73cxP3AEsqyFJbK90KEnTCdtVQuC7id17bwEbkGWUgZynbf7t9ez39Yr3t8++W6zWFI7UmHAeY2dYyYyKrsBu+zENfTobbqPEfcsQ5uywllEEJQ429vov96MyoFH9dQRp8+fd+HzV2klaUtLJVyYSlUBBZGCgbCKSLQ/S4TxCgCBcgLNHO/99v7xdNIIBniZjvCR+FcWCoJsSyHk16uklnqyqUiB4kvqjj73Dj2+CAmFy7Z926ThLlqepTMdqguV8dMs9nDgspRFzmi7TYi2OrKXGqfehqz+0iEZwARtAX27IrMYEZSMhTaWMAEJ4rMHOzKGiwtPxR5lEJmBQBTBjuYKDlMKchVnJIs0yKVUirIUwuMAxLJkm05Ln0OBMx5jKCSwn1KIUtnTw4GpDJDVxsRQSBjMWVTYRMdZAFiCuLR56CefQaRBlzSAuEbYnxoxClmRmKa8xYLxRCtJAQEeZa4T7cECxunUQpXUFFOJSqEEKDCHTZG9Bl9BqRJOS4rt6WH7oBTSsT0efdxiPx8LOoVIRJZzHthuxmhc1YOVarB3LcJwoeHZDfjacNvLy/7PktMKqUup/NxKU6yjXstviyVjmVfltmR8LWxgiVicmxMDNjw2kwR8XHLzTDTnopaCi1Vjqcvv/v+d7/b3XJg+pj+TvS+0BIa1DoiJYQBlWBDxuz3+7bv7kPYCtGHc7w0ZqTNHFYpaseUHI44P61//5++O+z79vX+0sfl8lYkhU+guTba8qoz53XnwMPjw/FwqkUfjk1Q5m7bfd7mfb/79TalFJZWyzloXZ5O5eHheDq186Gty2FpSyviGkXCBgjTsXXwTOacOcQy3aDJBTMJnr4wCriwMjmBVXyBgKsFBwlBq/gAhQUziIQUpMFUpZCbFLJMT2bPSnWnLZGknjJHzpy0yz7epo0kSsAjkoKOpQWHwcGaVGittuduA40PrZV1PZw/rTzHFoFJDkSkZ3KOO4X1qMrCWjEslA+qTMTBlNpEVw8AVpb26dP3a60rtz/9+c8bervfZ44SsspyWNqhjkFk3NlEhVhA4EoZSZOICczCUphi77dlCCBam2qSOOiWL0aR63r8/rfP53I4U/l5+/XXn/+5v20Pj4cvn8/HoybVc9JPP95sWiuFJS73edm+nR8On79/+o9f3l/e7z/++Of18Pz0w2/q0i2JZknjergfHnqsKqUehc5EzWzbLpEVxEeSk9Q332/7bW6wNWsBUYUZd3gGOVMipuXkcJ4D4pnghJN7JgIkIC1rq6XysqBQzmnW9/2h1cfTUXXd5753zyGPeGSwJ0YEhTUbYNZBnCGGjIhwZZXQFABiSfdp9322hUgSSW2th0ri0ksxuJxyJkmrqgwiPinXxTa3bR9j8xkQkfOBiJDTYwYBKfDY3WWkClgTxESc5BH7cEpdVhUVrMRnpk+t1fMBz8q8eNH7/8/emyRZkmRZdq9jZmn+/6qmZm7uHhkRlQ1qCMIqMMYQi8YUVOgIiYys9PDOTFV/IyLcvAYDy00EUbw9iMglknvO3d5ZedrbB9HSHvbgfbO3IyIg5+JZBJGi6RQBAFgUmVkyzoYY6cXpTACMNJWkc1rS7fc8q+bb8f66bzqcII3RMC/zbqLJh5iNzsEhj3s7Wiem6TIDEvDorRspOg4KSpEh/T0D/c12ovfhx5CnFDyN5lqbagiXPJU5T4DZYy40BzKAGpJkErcIIHSo3+LFAEiOAgqYiLRHaNjAoEBQdO0w3AcEEgoRAghSKZdJcD1dELg+Nm2d0VJGNNAevUcHSoXAA/RA/yBSUo7ZHHCep1JkCsnVILwvBKPZfvTHvQ2zdC6lCIXmNDvUAd0FEIJBuwcOcDYAFQDhoDABGuRm5jbAlGKe5hTsEB4ISCjgEeM/UW+2b58BIFQIJlc3d0cLQEgCiGyUPTAyEtEyT9OJ98cxhgMaFRYiM0iGEI4eCCgAKDGGhblphDkxSpFlTqf5clilELc42mPfHzhGjyMAiZEyMlk/zLpzAAogKASAUbToFJBJAjJDJFLG2gxICAlRIElMSSGT19G8N+ymDp7R1APHQEMUTpxyWpwyGCJDGLiFu3XXaZozJkJDBCQg9LHZ/tCISjEA8hjhZqhe2SUJEJmaqmFAuPY9aj7u+03eBa0PHDr2QjJ6V23IkCaWXNYZfTi45ilLzJEtm5WJk9AO1IktgJR202BeiCeQyEtZFnbQYjTyMuw0zb1M91pTKayIit7bIHeQBCNUaRiQYwGJRDkHdiAIB3AZTn347kcGVfPTlJ/Pp0Syf8oY19sb26i9Hb1XcANQtxjjIPLT6fzh6dy6unlmW+a0XlYFv29vb++39PSjzJfTxWfAp08v63PhKS0zTUyZMQcihSVYDAWRnMnELVBreFcT2wYT4BJAEYrOhAcJYSopfcNtIkBAANmEHTGAmZHcHRgRWJwJwBAzIxAogwXEoemUcqQRhAHh7EraYqjq2DQMaMGpUAl+XiQJdTQIEwKmIG9ffrv/9MvXy+cfzs8fJBWepgggGzEQQhAiUSRyB9TW1I0EkoADOEoOR4AjogdNwRAtE8fMCMI+w8sLOW6jobuzC8YlTQj85X4nCDUVC2ImISJAEI+uQQAYHjb6OOr7629TMsmr5JIpIaWDjL1CIKeyzvNZiI86br+9//Jr9tN3f/70px8+SsmK8+Lt37b/z4ICXccxHOtmp9P8+eOn757v729/ff3tdUq/TPAynbTjwC6jh0Jev/seTD3okuA5gHrDJWEgCS1EM8U1xjgatOgIOUgIyIHM1ALcAsMNXCMcvEernXJQADiEAwQpc+YZZSYi7a3vj/24G7u9vExTntecdJY6XBEfmYiUsQGxQaJuhqxC2cDcnZEzJgpjEUEsBnDY2MzQxNFakAMRfVPKyXTiNZeuJMhEkoklUl598Kh+jdHNRyDB9ASICUqm0nx01QgbgOYIjGBBgIkBEnYdjjhhWTM9FTmFlxFPSZblJPNEuThTf3J/nEDuNN779X7c7dev9OY4kDwl4cQYiMbRACJ6okTMLM7kcGgRgYymau7EuZw/fPyQoFW/3ffaBlAKdwoDJW2uoGaBQUhIkvfr2/vXGzoWnJi5975vhm10bs5RhFz+7on+W24EdZv2lrnkhFbImcUnIU4MrG7eR9Te9eCEEIGIJAxhouTk2QApDMPV6AjVkmPMk3hwQkSCjkK17cFowOCIhAhZeD2duOTkcFy399fbduwAllrCCMZgJCBxZHH37e7HltdpFgxTUz2XImnFaYmUUCHUO47erLd61wEUZ5S5Hy5AKSMgCGMghbATUgQZkBKABJA3DdWmrbVeq3vQakIXl40cCJgoJQIfw0AA2KiHAyoCgXsQeTdw8xQBhMAyUIZCBACyECxz8FLIG14hBxUWzFAH8YEW2NUETEhHT3UcWWYAJdNAdhGZy6dPHzYboBzmTaf9Ud5/uw8Ps2HBJCIMERBIAW4aboEIxMSZj20k0q7AKFlSQArsgAiGFEIinaG3GH08HmPbcARhCowAD3JmyZSZmc0TdqWMwlItuocRICe8wP4WJwFhHByd9bi122623wM8OKmhtSMXGkTOFMxECGjYJBGpumnU/fGbbbfHb3meJ1HC2UYKA5z5LDTNs0RsdjOKZVq/yy/xBAihQzllQ6oogJoC2gBkI1Ic/cvb47rv5/WUEYkY1tFP01vmdvhMM+dAr9b2ockxUYbMDqzVzCEmwaWsweSmDlwzDO11NGlqzB6kFtq8KD9//lT48Vew338d22275dev69fvPy+QEiaDUCRNmQZxrcOhAeO8pqOjebte355Ny/npwgRhLy/PHxZqE+ZoPJqpWwk8ZyEsnBJSJpozNw640wjoQ217iBqNAVMJKugiA7EDMAuKmSftNgMgSSCbNxuSSVVHM8aUZiYMhggb4SNGZ/ZM3kA8ISAioYUoZGSsOqJ1jUosl9P63XM5EX54YvUKYoiG4RJODV5/+Y9ffvm6fPxDXpaAGNodo2Ql+PZMIwBzOGZHCgVwcohBDgM7aAKHYEaWBOwggoJiwaoSp3V5krkfUbFzCRbLio97gyKB39gm+4Y0uAQAi6IEOLED9N7UVFTfU5lOdj49Y8lBHOmJ1oTEYQZNw+3wMR4322z+OJ2f5tO8Cp8wS+3P3718aAAH1se+sWeJmCQ/nz7+4cPt68/X+z6+/PTXo+K80MBGkJlWn5f88iGZ6DiAlQTTNBVfzrQx03+KlPoBtTEnGApKAAYYAKjWoztLJqTmaqOjDdWRQBwRiCiQnJ05UIAyJR2jP/br8bjJefGUgYKImUmS8CQugoTKbgPBcKD74Byq4EKSOHPKQQCSiDMBA6B5DLfmGAFOaMqDAgqDI1oSReYMiMgBkBCCtKKJK7cebURCYjoBkHkRFEXtqmaVZHYJI3RDChMchKxqHz/Mz+eysCyEz4WS4DSXaV6xFEggHNP5pYkHIGxjaH1r7dcdRkl7JQpLKChiAfkYAAAOpTAnh6Ye+n5/PWrNBHoMCMh5WV5e/nye/vXf/9JajQGUaPiAbiibLwhg0yzTsl5eVqGsX25f79rucP394AlvddurpRR78m/oYct/z0B/s9dWIdL36yHUU0FJGbFQCVRXVw+yqNa+svdp/shIYQpkBJ6AxgVLzxoRPcJHBEaYsMxZDCADFkIddhVfLWTDfd9gVCY5PX333cqH+/19//L++uvXLzrG80QMWRmOsOY9SNtIaL0/iow2RfcBt+221StJgRwFRsYl5lmjFy7o0+OIWvf2vuPYppLcdus0ULQwEHGZz6QFtXZQg5SLSHLbog8c1fbH/thUYRavGWMEAZSJc55QcoRxhKnrUFRAzD0xBDh2jzDzb0w92PM96qQUqq4ODDRTyXnQkxfk0SnAhq0V3b0SGQz2gTQNmA0MAJADBcCH7bc60b4/GpfoPbmWIvDy9PVtE3dgHm6jeQQTIQllYns3rEQRmcyfcW+1gKHP7EmUEQCjQx1AKdiGQ32I9wGHOHCQIiBCCvcCuoNlhiDuzsMh+939pTeP0QrqlClIkqJRN1mcp2rxpr5jf1zfe7sPIgDKSLJOy/qcgqMpoU+ZCszl9lj89G7b0zInmXZDtbh4x76bBMxPy3J6SjkGhI/t9ehtpCWfzy9PT5/5nArV29ctkaAjGjt4CFmIOQ+Fse/1r78+XS7/8ic6rZeFEXKDLAD8bcGLsbprH8aBJaBnQFQkNXV1RjbPQ2SZ0aKwHw53T9Ln5XKQIlOQKwernFjS8z/2x7jf7u/Xx9ef/x2OXdq/fP7n75cTq7klHai4iNXxeDSWTICO3hm8P7y+0eW0Tmcyk6XoPE3JUrPwEYKe0yrsbgJMQEEIM02ZJp9/6q9xfRvHbdQG9YpPZ5if87JmcujdHZ1zAkscGBlBwbqpmfeV8NFaDA0gwrRQIaZHUz0eVSsn4bWsK3pEo3AMkElhiebsNNqYi05r+eOny59ezpw7yri+b4KWkFSjhmWaitpy4Uls8hGCCkA8w8BcYirgUXqoVs3h08cyBts+ht2P2Jk3Op7IYGGeUwKcMsw9xkR7miak5BjBzmskPmfc3UY4FsKP2/yz/ErGIRRIjoFAgEEx5TZGIUvgGMkzOFQzdFwdEYPmWNc5kkDi/vjl8favmpdjpO1+O39aPv/jPGT76VfLfgKgcf/6D//8pyLp569vP/krTFSttSq8jufT9P3lhY73t+vbox4pW0MEnnM5l/NH0ZSfPpFPnawWBHAY2ngKxH2kfbPjuvfDnpai1KKXCgSZEkIcre2apxmajap1DAgXzpMLwkBxYIIOCTmlSMwJmQEJAxgWT9NJehiO5oah4BIv60pEZC5hOMiMg3GP0MbrnDNTIBjkRCkwDrPcw4+Ka5fzPARYAWAgiWRGDPACj1SHD4Jvhi8fur9tmvj9OK6Pw3vFGXB2QLin/SGDFClgVLcStKIAhZOhOfeCUyn2X/+8Pj+Vx6NrtfN3Hz/9+Blqg5EDBaEDaPRzitfDt1zYOo/WuqWS0q3XNDTYI5IdWAEBYPouZOGEOrB+HXHfm7XMDvRQCbh8/PD9P/zXpw+f1/ev5TzXo6MN0ehdc1Gh/OGyfvp4+fTy4Xx6aX386fPFKnz965dff/799fdaaZh7FBmADaMlT+Xvm6l/s/d29PebbvnWEr9TIZgTjdNnmacnXBKEFpdlekmnkiRxAvQAA3eoMOAwRVbDGEZAZZqEc4VcGAYYOADQusRTzr8/7lVIZy5PmQCemukkYwMDGyfQrcAh0+fThwttx/vDHq1FtAvR2OIRsPZaH/sjJnjYZqPv4fSmR9bLCy4FBWlyXnhq5XKkcQzjcrZzOl5NtY++xbEDBHqF5XhvA/QhbBADfEEgzBzSoRIOEfdcuKN73cBUgSzP2WcamiwTsA8ydChRgI19D7V28HBgacw+FBiUDJIjAzjg7o9jMN2SbCxcIlNHWAjA2+jNRiAHJyhWvHeQ/3Qa8YRFFOK333+nkkXocIMGiRK4uWiYQBQChkDIFUBsHHBGWCBu0M107wxPBDHDumKmZOEgPlQyMZETNcC2Vb5Op3K/g6oLAyDu3G03GDgumjmXIAILTiDC7pPmQAFQCLOahIzyALIy8OmGPmphncrS3QJ5XdfnjycAYVqbfivzMID9yz/TeVkfD02OQbiDV1VIvTgMmShhyVPO50NV96PDV8y0Pr+cP39Mp6WQjNu1QlOIEbEpJMpH7WijJEyDuuoRr//+//xfJeGffqRLSQx4WT7/8ZPw9BXwyBaQrcJoruzWK9SxDCcu7VI4GyPuSJNR9A3q3Qd6nQMNsq0MqXh5og/jM+rnND1QvjyVdFmS0qja2u/X3+aYX6bnQivkDFImnsYaXFhQxtESxIlSL3F93JeP9enDk3BGwMsAyBhpHYW6D7AmLHHc0zQBOzosHafAo/wGv+/77SrH2+Ra0sIKfg+YDQoKcOgYERAUVTEIxmjjZrylgn8uq5xfbsfx2/W12WO0U73r1/d/LQQAhMLFnpanH42A9gbmgEDUkrXwJWSUZT6dZpjiHXZpPdRSIlXNCTjL6FDbdfn8/D+0PWDbb6/zeqHJ0wAAFJiIsPdjbLUn3zEXSFwws1Cio7HTu8wEBYAYYKC+EeTR+iP6jEmINakFhgZCEJ+TV0woaf643xc43U0Tm5gK4TRN+WztmIgjeVg34JDCOC0ToEXb6g2vXOBpyYC5IOI+5G3ImgGzWXn+fPlw/uEPX//7X/6P//a//evPr/XX47+cn/6X//V/ftT6bz//x/vjfn5+Gdpu1y8fz/nj54/fG7666l+PgtHfnWe3ku6j3upvucGP8gkn4xByAXrAcf8dwDyyI7SptvQ4DnTcD4nUlnWaWKbEyaffagt18EgiSOC16nE0p5IBQ5ApiK2UWEr+AD4zyWlq0RuWCNyRJA0tGBiiV6KRKQBsIHQDC0slr2EHMTIMbxGeEREyJ+Jk43rrFWKcpnxOBc4EXkAYANrhQAZvTQ84vHWAfDCM49r3e3srg7XVaOpDj8mECAASQ1J2RSyZhYY6DBiA5mAIEPBx0f/xnz7+8Z8+Hg/VY0sXOH13hpc/Q3uD183HHXWnpm43ODTBIIAEyynNT3nU2ievkcPtTA6F2w0aACxPcT4VVXrEto2R4Zngejxi3Ixliqbz9ffygKfl/ON3P/Lu2/W9p1iWy8en5z//+ekffnw+l0yAI1qJsa4TzYteH7/H6I/WE6pVpBkTAnBXShJ/z0B/q4d7gcJ901+GI+hc6mkZX/6Cp+UoH4ozZyo5ZW25Te10fpLMKEzBbgQOSQClmAghMWVjkhIRwOHV9X30dMAzUJkuaQU+YC7zUP3316+nK93iHsAc8fKUlzOnZeWJZ9GPgcjt/X64IaasE1/BZavnBlPP13dr414cxinrAGowGN50K9loolPmCWBKGXoWkeYV0JhhuP9e61OyolsUABRXaFoNQvKceVoXQ0OImCVXVmTd2waPkPHYwDpq7gXXJ6I5wyqjGKMw1rtqC2UAxhkR7Diavj9aBsNaLfxhbeIKAidaV0yTFCSO475tI7YGY2iCAZ5VDwbuxqWYQDgASiklbFePrh1toPkDwYMUhNAkMzNGjF4HJ+g6vCVUhIBooG91swCTAbR79a17lKw+CWeaNXbV7TiOnLTJ4o6H1cLpLHkoVWt5Zg23cISBbTckJpoABolDA+1ILAgWSjtgc6M4Umw2UWbGAapq0IzeHvgps6dxOX9Y1wuRhOslT8vTNFWuowbqhDDqgDhWkjtY0xYBrR+tj8fr9XrfkoGntqcrdPFkzTxwRkpMWITdiZ2jTIMT5MXTDDyN/OF20Pu1jsUYMM/p/E9nuLmPj+P9t318Qd+oh4VDN5saZk0IaGZWE7Lkpg1IrSSVSWGHBRrSg7DKxOcPQgFAp5irFMfJomEIbxLr3qnWcu4gMgQfYFybAKQk7n60rdWKQK62v98f0y8nkfTxAycEOo4QxJHQBRkt123QPfaY1DicGqHObdva9vWrPnYKNdSmD7rfnW/y6EyUJkkseSiGhV7764F451TnTBc6HfH2bPuCcMKb1rfHK+3v79UebghBlE8RKeV7hmUoeWC71v3rg06ahUUK6fE091WUu7RmVCic6wE77lOROZ8jzd/N47hcfvta33UbVBIuu7ZzAqNy2+6395s1yqepcWg7SkYnjFBx22RJpgBRq9ZaJ4Q2+kM33GgkTzOzEE+zEmZXpDCc0CzU5+nTD/+i09u11ndvLSK6mW5LQYiTtL37cA5yIIv4ej1iv7Z1DgQoiLheYEbAAfWubbR5ornW9uWnX/7y18e//fbLTz+/jnofdOMR/+3//ctb+/XL+9dlOU8MY4zdI6Bczp8/6/R6P1y1UcZli+4oeV0yLBc8f0y5Sds1tAJaP+6/faEBMBTFTjNc8vy42dgHuAWy78iC0zTP5zWwXx/X9eP8khmt7bf97bbV+wNmKssiAew+P9NyPmFjtQNAekRF/QL6ZL6AMKihR6TTIxEpOHC2YLAwwm7tg5whl4I8WaBrA6jNqPvRa8/dOUbbH28lVqSWFu40AnR4PI7rb79d9z6lfHl5TmvaUI+39t5sRQfrpXCXyQFg2yHC6h59J0Vx5xmzcB/ICYURAgQjsPDH566p9xtOLqcnOs0IDcb4/evPaXs9C8A88SIgSrvhcMo8Eci14bV9fo4dgZJmLmBFhBHADophaCYKBZkZ3qxTmeTZJwyG8XX/XeJWeD4n20WHVuoes//xw3/55+++u5xPHUfrNR6H++OwhP6udp1Wnw0lwGKdC6dz7gyHmdHf/4X9zd4yTSFKwAiZSHjlngG3fj1GRsI5ygx8v1qV6fksMk80M2OEmzOyFBRO8zceQ1HIQ3HE8PjPXgpair33lNBNvCK0MPO36+1hMGQDlJBEkpFmJBp9LHktzzPK1v26P2xaEyJYbwcHUNDwR2/H0eK0LrlkYiQDAEQngjWvdLGuO1Pc3u/Hca+oC8kU30r7fvhWes9TBsahdXe1GnweyJCgCty22o9fvtxdl2THURvQKFy131v77vwyz8/AuQE1DRyeS0uuWQEUwlvjap1/34/7+/tifrzd1GGrxosuOq05nYVLypiTzMip4PrcoR4a4XIp2KoPcp7KQB5mgkHqFnj04TFANcwRQPgb/eCo3WyoRwCSm3iE4bcSXy7fXGFDSMdo0YJ9dB1OI5sATGO049iG7qPJvA7rtY8Orju2mwAAIABJREFUFLPnBORMbGEAhtC1jXGfvTOgTAQZxxAac2YCptGPcImQAHTiIkl5SMS33i2CsXeaRCIJEjgwM0+Sp9OcF0EEIR2dNFCIB6MQj61wRkRzL5g2G5kmNzv2KrevUiBFwtRXWgoSIAIHuAOSuENCDBR1zvHy6en0vMrMmIDDGdDLRXIJoDvbsd9i24imjmZjT+RBCBBhGmqPMRwQOg7VoToNGhzWO5lHBCMXZvG6jfBeO1RMVk7olmLzGnq91+fTvnAmlwgkr4eGB2akhFxyOS/QdR8+2qMe2zGd1gJsqAQkGUUN1SOxJ4xJNu8jPGd4XlNZ0pF/j36FutdxdPIpp2eRkF0eD7PAZywTj+p91Dl20wdxLzxW0/kY+svb13laTqfn3AjHq7aBY00Ero7EZOz30TMnY3JEV3vU+kpIyoaZICp0ZB0o4d64lRjmYbXb6EbnSaY1ccpSEFvvLR73ot3By7IscGTdT6w8lYjodRsaUGZlB23WIZyOw00BuDl701z3Rt67ChGIZUglKCQSkjliIICHjtCQH//hx/M6//oLbXB3Uw8wHYGRQBADGQMlVEZPNRTr6EeMerXBP/xIhgsEOKiN4T6i5JB0O96+/vL23upyWvB5ensHwBMVYltz0VRWoBWgb16vxqd1+nz6QXO5PP14TITR8abCmC8zr5dRPuWGt1e63l+Px7X2R626WoeIaZ5enuZ+yf0Br6P1MTJmziFIAt/eFHzOKZfLlFJh4D/AdWzb/Y11sJvVtu9Hf7S+f3kv9K252Idura0fCHscPeUcknLmCcd4VI0Aa+EBQIxBICMt63S5pFR67dt9uHGA9aquLTEi+X5s1Ta90Z4iLGn36CrdRu36qJtgSoAcZtq9afc+OSYh5Mm6e7s29QgDHETBEBAZgzE5QIRTEASgwPJEcp6rG1JappzXF5w+Bbx8+frT//1//vsPT7L+sER7CCVAxu0AAcwpCc4Tlu8SnxD2ffhjkAcvTggAT2XOedn0QPdVyiLzYzoIBLr78GE7VBtQ5gvNhRbJNRda+fkffnz6/uLC+2iBPXq1I9wOkq5BnMvTx0+RHlfrGSh58HkaBVi10t/Z+L/dDDSzOTqH5DJx4cI9HBIqgHYXNIh43e+t09mgTCegOWcE8qEqERLCjAjgEYZDQkhBwwEwAQOFM0K0MYYj6rDeFSIwogN0RSHICIkpShEwrJCFMUFLsqRZy74Qt73eA0mLUXjrXckTCUtCShiZMTHZurIHo2aI+w73e7/fXnvvUYimQqkgxlxgGrOgZQ/Qbv1utWLkvt/RbTTttY1tu72/31Thw2R17N3eIwB8KQnnC3RzrcP7gAPNeh/1fa/XOurwMMJolN6sH/f7HPS+727WW8OcORdC8zHUONFc5tMz44eSVOK+H22v54lG1S/3e3SMoMBA01YtAr2HRXiEWZBBZCiMFjzq0GEdINhRMzqBdJQODqREJ2AQdsOmMaK7jWY0o6od0o5xHMe+bRtgBx6mBo5D4xg2gQgmtUAiNx8jIJJQIuSRggIyCCIQQ7MYAFgoEgIgEkmi0yXHLsMM0STTPJUyr67cR9/2V0nT84cLrenbFu+MaUQ4GgBAgBMkQkYJILAB1gJCJKu1oWOv+3IkTaeEJikJSaAbmiGThJuMwwN2opGxrDgvy8xJiL7J+rFAspIiUd8W5DQUAWCQOkMyV7NwR7Oho4YBCOs3LUMApOB41E6VtIP5GLoJaYJ6P97NdyIjJiAC8mbx5W2fJ/kxLZeJGNmiK4cPcHQhXuYZnAaGWTmXcgrn7XF7qPvI8+W8sIFHsIAW4EZ47HfTXjKcL3w+le13eC3RyAcAIKIQCqAH+AOtzbSepqe3bo/335l9muN8Xk/TRP4w03HsCWvKikg+BQRMp0Wbx3A1NA8d3WvFaXpCSBgUQ3t7bYH+MKRltqecbB1BDcy7Q3Tw6G7WDe7bwQrJg3Nanqa+e62j94YUL0I/XhYu8zGnFnw77FCobu3oLCDwbdWSUBgRBR1wjEDzngw9O0sQIQIiBIZyUGBYgJs30x4+5RzLNE+z2lDvQw2adwAwcwoSSpJyWU7zSeubQVKV4zHu+JYTx5RcLblklG8y4pj56Yc1L/wJPsjMI+yn3/Jc8bsfXz6MS/lS7m1UJS5F9XF/3Nuw55eXP9E55+ea2iQZ6sgRKbMmbuS9og983Oxxv1l/TyDIChiFp1mWJELZGQgrubqb6dDRPKfE2U90EcmJcc48zdOMz/7yoe9bu37dzY6g233v1jhjKAeHkUsq6+kTMQwdLEV4oZTBVN0BwIM6AFAIB2HznsejQbLWHtq3lOcMc7dqCpBgkIJF3v1RFYt0VzCQCE6ynl+kbMcYQRweYGCGGFimoocPHa5ghvfDI4BpSaW422gQ4U7soGhhYUh+WfIf//j9mhfd7vP5YykXT1PtkLL+95+/bkHw8Y+jRPvtfz9dklw+tz5AgTxCkywJfHRFB/NQM1LCDfaAKFNJKZF3miRNLE4nnsyzAYaFGpBFSnA6nberRTBCWi/rH//4h+X8PNR07wiNrCNABYcARpQk01LK6JM6o+sIBBOFpNH/7kj827255KFoEEiZsDBC+BiUwdTNvQZ2VrBBVB/77bot6TJx1rDRGkYYZRzDgC3CARABDUgAEMMizB1TktzMiVDd6zAWfvrwNCwcl6UsKxORxbJOprYh46DoE/iaiq1Vgveta3Pq5olr63m5nM/TCQu7mjXyeZrI19kqAB3iRQ5zb+oKyGw0AhoHIWTC6SiYdvQdxwbHlR53mE71637sVY2JJOk+3t/2Vqmfx1a/vj/uez0V/p/+5Uc6Htvrz6qkziMVivCA919ff3993ffKyjmynbgLulqVvI8B7tHGSGd8ngJqU/VAShnX89PplBaKwqe51ulODH7SB+jjl13VDMNUY2Ck8KEBDoSIMAIcOKEBYzCFA0QYuDpZJJQtuIdBr64n/EbfEwASDAfDwJi7x7Cj9cex74+tStloFyISLhrQugv5UDgQExGGQwDxwnlx4Qj/th7rGAOwVlPMQuHkgWbQDD0vuRuiNwpKOZVpLnw+4Kh7fdwr8ZYn9g+f9Nv6q3EIdI4U2Cw0OtioXbvC6Hrbb7f75moSZuSuut8rlnRJjImBv3kTwCClnP0grTWsUioyIQySQHIOdCciRhgegJBIUiaeLWTorqOBaRvDbBAEYxzRDOAwQHPt5h5B1COOEaxgAWptH9dAR8Bt+zXGDm7xbe1xitHjft9+IifMmU7LSQhyEouuw8wBkpRU5MwTOZ3nskrYcX89bjpaWQ7qJc0zpCl04K6Px7j9/tr3ehJME00pPuL4DwFFQGLJNBdyGGTo3DLhOtGnl3meoV2dAT8/nX74/sNUotX3+3HvIOfJk2t1RRrnFVbO+gih1Lre7vUxABzLJEulBMgsgLy1Y7/fTPWPP5wgzG1AdzSqOKIZQAdUCzq2hrVPhVIpZzxbGtfHaLWj23oaf/g0nUGu9+NL7dG9laQwam1uzIkYlRKnlJgRFKEDgHKBGFOZIFMCSoAkgCqBJgweJANa1TZcsUMEzFMiWTuUx3bU5gBgYQ6YiU/TfPn4cppP/ct2EGMncNu2x/5XsUuo6pxOz0/PNBfXBMCfPvxpjrUrHr0/9j1C+9c3LvTycuqxbb++ddvPa7Jdjvvr/Xp7On86lbIvHXXMMsNlIdXR6u39Wu3WZR5shsfRt3bsKwtTuAcbqspD5QBakVGojvE4VL16TCyprCS8Aqpb6y0QLclpTqsU7rz18V63cfRumGZF7T5oRI5ymZ6ePvsyWTgYUjjEsAgmAQBgAWQUnM/L5w/P57KOQY6YcjlPMJ1P2T6cFtzuHjGQNRGdkKuO8/S0llmYmAhlOU3r82hbVQBEDDvaMmGapvOpvLVH09G7V0OrBgCZeBZS08CIbwuqBAnIyDnD5bL+4/d/kGH3avRhTuvLvtt//PTTHD/9x69fXz4+nX74YbTro7UZIFgfyP3RLbxRbJBu26aDMYVwQSzuVluFAA2l0BygwryEm55ibkqtY7ABosGUyjovH2+072MMh2la5ilnETdQC+9Gbjn5jqFGhUliDDsMNRP05JqCrMsAcmThv2egv9Vb1+c2FHR04+Hh0AaOCoBGAuEISpBzykkSQL9tMe9lZrT92BpNCxMzgoUDMwFR1/5tuxvNwRGdw6imtYg20CO0O+f08Y8/WIsPy3w5v5CQ2YZh4X27uVtiwBONwSQH7MPgiq3bTgMRB+f1afn+9BxAENH12HsqJ0DDAOn+zRIzv/A49v31ODR07GPfdzTA3d7tLcPGdk1tg8cd9vc6juNL37YNCc5zZvBa9+vb2y8/39/u7ff393oc383zjzn9COOafquDOxRLM5P0h79dt1u9aQRGAfNC5EmEkPkbZI7e+VX9hVKRwgkSTfN8TvO8zCdOhOKFy1GW5oORn7Zo+Jdda8cwdQuy6KY7OiUiIjBIYHEfjZSCKAqLAitJUiMAYzQ27Dsd+z6VpGFJmZhcSCABNnlw67W26/ux3Q0iRgvxlCbgAhagYRH33nfGSy4LE5ENHiRsFKnDQO9kBu6BLA6UrYK1UO+13cNpazwgQjxDKikjhVq47+aG7Mh96KP6g0eC6L73vR8aoyAcrV3r+3g/Ho9tV7XgvT7q+11YylIoEaG/14rXLMsy2+be2DiNCXBiPAneCZGJRWhdUqzG7ELuABjuBkd3dCDygRnnC+WvdXvVatG27bgzWCnMhTxbOB5bjcGAgIKIXsSkpJSFMkGAtvF2vNW4PR4/71sHR0GIAJnDmcH09tv7v286bvHxu7F+953pkHZo56DMIsQGviP5gHYboK56vI+hba/Zlmk8cdGeZQBd7+32H7/U/RChbJGu2yQV9qbtjkpTygvY0J4nZJ+gkWle5+UfX6aP0z+3Dn++nM+nJbDtO0+ZDQ4Q09j01uyoKUkeE5LLVJi5K3omeZJSsLcUQDFxuqQF2nEfmer3zz+UjFpHZiZmCvR200ymHsOIMU0pfCSappyfBZP47TXTGM/CaU7Jvdy20o6zkk/27oAeDtiIEzkBS3gAjJFc55wTzq2mxJNIuA0wg5SQKQ/6pmlPjaK2vdfBC2XKT+sSaRmO5Pfj8fMsaJjINFO+lMv3l+8spZxO2jez5m5K4nW/LqLhy4en7z7/UKToiOE7Ji6ybNe9t921kXNz/esvv+A/fGCJggrelvJUbT36cb1/ed4/ndZnpFG7oxhDql3f32+vr1+2/W2+PPG8jtDW9djVRW8D1SJGP9QPzGRFhqacGuHj6HtvGhvP9YkvMiFQ1Dr6aKSDVhhGDIJYtkbXbYB7TihiI1BQMBOV/5+9N9nVJcmy83ZnZu7+N6e5TdyMyMwqFosUBwRFQNCAEz2yhpporIkgCAJEkFVEVWVWZWRk3Pacv3F3a3ajQeglksj1BgYHDMvga32rQE5DHmEEAuZRCWgQisyISEoHL1MpH959/x/+/b//8OH55bp2AwFCso7amw9/f/m27dct6n3ysWR8udP0eD4/vxERCw485CGP381vwK2Ndb/BupYjTTP06gMvmLhtpPu27IQAJCuM3Uf3aAJzMnTCkrgkwySYMvTWN3WQT58+y6e23en//cd/+Pwvn07vjo/5oV0/Rhr4/gM/lltt91E+X8eX2ir0IP583ZHoGKUczpQPvW7pVgBwbCtbT1kKsNQYATNOAapEUSzMas0hxx7lsvmqjWaZH56aDfcrFbE+rCq00XXrA8NQJZybYcUcaCI5DkI6wgwT4pzsLx7oz1WnhzmMeay86l7HMIUukgInQgu2YAhLDRyD497uf/z8x7YvOUOPfWIAT8EZWRjdzFcgDrMRbiMAUChkjwCxo3Obky1InPj0m8fH6TQNmqGY464C0QGcyAJygJbYZ9fDerx8+iZgbfxCfcM5SZL3kFAEeKBQdoJ9NBvMtgZChHAccC6Wf9KXUbvzNAAGRuQRt9r39arwMW3fttf+2miTT90f+rppHx8Bttb/5cv+8vPXj/tOcjqV6c1JJox/+eeXfU1yxnrwVdfbrX7bXfebu//wmw+/Or3re7pumstxPkEy3ifpsyj4LfZfPW3vj++fUKAs+eHtaT47SgJy9GAWxvMCPqirnZ/apz9+svUCFIHzPlrSbmZgCmSYGVNOZtuqjQOIkYgDUF2kPMgLHCjN5C/Rum773lPC2SlXDBDLyVNz08hgq27XUa8imJY0n+BQqEJGRaohVYwJh+0KAXLoCSoYyNxhhQBh8XAMPsyV7uOuzILCHqJWaO8wQmGTkssiUtLguLRvOIRFEwcGiAziUUe/f/n2+fVeh09ZSo7L/fPl8227e7eN0ihTMQg+IeDEWUrCYBvQh17qpgLV+wZJeCkAbv1CNmheQDAlPC2ySKYow7NRs151G6Y6T5PXsjZWXlQO+5rgflmi5+44Zc65LHR6hM7y+y/3wS25iCQTWFTSvNwuFTRI0W9+/fJy4/Xra1Pjw1SOJ1GIQhQHpK3de3u57Fv78fJ6f3u9s/REBcvDfJ6mSfQ+UOvordZBnIior+tujoxf1p2WV5pKyefp9H7HLjwIPScvvPfbbTOSkiQVIS05RABC84CdQ7v+4Q9/f2sv/+7X/+o//af/ZTnIvt7b7XVfb151jHB4nTi1EcKZFwxgS3iAiTjOiVIpKznkdR78ezkpRQI6wLxM8vDrsczHt89H3fzyuudZlgdaiF5nn6Roz6Pv4jWnBEEmPdyLypKW5+eylOkRG//ptfJQbTkJHiKBzEO2fd9Gb5Z5SqcDjBoBAQViCUb1FsU5zNx1VFPHPgsLossMYziszba2DwUZwQwpJUnsgTYPl6fj6dTx2nznPKfHI03UTB9OjwVj9cDAw5IzGixADEc6naZf8zmNePWf+022fWvb2L7py58ury+XG7Ndttf0U95Hv+977O0FEQAi/H6/fLt+9Xm5evzpqz5pG/XL9etPl8vtMqj327uJTofDcG6mJtXmM85nYAnLMXJ0sZ6qxpB9gkzCvdV+WS/wux3nfDh4ClSdAvy0HDFZDI/+7eV62VownblEpH4bNDvOIvmw8FlBry/28JhgXpQQtQNZ0hcIL5BLkvkg06FYI3nKTwA5CKZ5CO97rdc7lMc3jzrWrd9W14ak9LFOLGUAYMZcuGQmkvNRRDVQ1uN5NZynad5vV3v84c319bvXT6+3r19eaGairyNeRmV3p0QiIwnvDiPCwYb++NPn/71f/8cPf/Xb/+Hf/B//6//2n//Lx3dv//XDAv/tev2P785/+PrtD19+/vXD8T/++g0of/l5vd35x0v/8fXaHI/l1DflGdWSppGTTpwLLAAQCgAiKTGa+mhdxfuIWeYJRPttl76nwfdvY7uYwHx8WA7nN2T1fntNcuRQq1X3W/f7SljGThwyc1pKgNhoObyoVzoakIUDlL94oD9XXXskxurJIJIYJSozDGV0Ie7qY9fgTiQNYJ582P12He18zKeFMi2js+oACSAhY0ncu8XoXYOci5BlQE1jhm4GEmkGVnj4BvR9nhnczCyygabcgpfDomlUW203aDaltGJijhxDjFgOp7dPf/3Xb3q73dfeNZYScwYsMG73fWxBC7qNcb9s7dM3uOE+AFilWgKPcdu/rB9vn7+O9atvL/u13bboxTZ98csWaiCSUjnlxZ7ebvwtlcOv37/59ZsDN/v20+Vfbi+xXZvqte4va91udaL+9MMPH757+u7Nd+s90nrZHRARIB9EDsyCdJR5/zge/vbp4fTYUYynQblkbxZ3a7NLoYQoBAzJMobq/voy9qAo3bUvQoZEjjYIhse87Vmg8CwjENyAxyAMHDnsoNvu2yCA7F6A0TkAegXvEIF8sKTCC42eAGComcIDTDMkgjQU9w4cKSSlbgpG2khyno6HUtJYu+gY5CEJYtbYmyGrAy9jyiOBDRgbFWl9tTC/I7QKRRHdAqb5WZupruSwv6S1rA8zbF8+3u63ztFHwheG7rUPS0aERNkAFbycjqwZEnV02JT7GO+5X7aP7vduwA55YA8hbBMY3iZkoKVB7btet/2xSKLJm2rdkQJZwCnAOPHT0zn545d/foEOD8tCxRoPgERYnhekJ7jrBJpaw4sFHM+FeByQD4ywUnnl7/PbO9AowJYTJGHiCSco4PsK3m1crKt+xbX+/Cfdt6fH5f2vDGDabUk5Eq1W9zpGq7taYKAHAE8DkHfQ3VzqB3tNx8dLEiWkhrhKtORra/t9SlAopqhFISXPh6fn46G7Xi7tp9//vq23X//tX73rBx69tf56u3398mO7bAvZ7ZwQQSJFOtCSSsb3eWGP294nn46Ubh1fIt2uP+rYDik/zamhDX98f3zm6qrbHna5jXTrp6lsYY4Vlc0CGPA2YIpQ9hFEME08H9KUQTr/dPkSo/HxIKcz9/a0sh5hV3t9qWPfjpAFSjQDA4QUg1pAgpkYtu7kBkGIBMO2th8E7m63b/fXry9jDDklmIwBkRKRsOPj4/E8T4eH59Zv1VQIF0mI9HSQt3Nen5f7XrUNYTqmnCQnSiJpSkIpNPyOsX19gfsIOMCW+nV3r+fDYdP4hz/8oW73pps7zxqnLGT7l7Xl5c3jd7895LPQt6+fXj/98Z9evn52i5RgQNfjW1laKpvMYu05oDwAEgAk8GSOAYGiXWU4DGZHtGaB62Xt11QXKijIu8LL5eVNW3Pk2u6X20tf96DwiQMMhAoXIpmO5enDfJ4fZxEGgABFMHFwhTgAIMkuk4Li1x9/9+3rH/7un5ZlesCUFZyYT+VYcD+eP0yFaICwRII8cPkN150iHTAL4YChwJO3W90t5elQUggrgUI6nCn747vDUY+H65vTxw9HFkZY+9gljpymDi0GqPbOWNKSKPd+/fjjdnl8MCjreEqp/+1v3314e77n28PhbFRt0O78aR3z9mUAcAEQzHnJKc3zlI6CtrqF+sg6CgA/DgCAp0NL7DokxSxTabAjpgGZCKG0nOt3dnh4bvfR/QWhCib3l6GE4ATGOHSs6/1SXedpadAA5ACTKe6+Vu1lRMzC8yr0S4dh+4sH+nOV7t1Au1ZoAz04cUGXA7qqazRmCoCAyemYSskYZClLPp/mpeTHk3V8ud4J7Xg+4OEZNCdsXUAA2AGZGJJ1j6whgvmAcggMZY17VckIYQEDCZxmQUCioEzAWdq4XcbeHQgTz6mk9JhPz8fHI8/7sbd938ZW8/BpAaGUIJwRtEXcant9ebnd7k0roWPjuNdq+k/Xl9/9/vXny8/3+zexmgN9CHoEH+O4JEYwRODzd2+epzL+7j9/+3r/+du9d4umP335GVAPx3lZ0jLnRNw8eDq+Px5Lg+gdEMOpsANBpCGeWbkc0w//9jm+dc0nP5wLiSoHsIEBi3Vfo5p5JlDTy/3nl68fX/a6gjqTEAuSIrkxUFBCYBwpRBgHA2eGAHNDwgJ5Aa/BfRLNSCH5cAgBLpkaUkZEM2jqoA03t95dSajknJfHaZkObYyIgYgOWZElLWiEvXFiIO4+2naF+a31oR6Bhq0123ZElrVwCCmFCuxcJqookSAnB2mGJYWhBHh17y1s72u7Hp4fDvOyVW33a2fu84nJCKiBmrub+tAYIsIALIUWQQPbtKkqMIxMvf7Cyo66qSOQITMDDkVoSBPKiI49BlcXdjBGAgBF13AmKXP2U+I7CO2YxBM4g3vAgLWPbPN8erB9tKYeZgPFPKicci7MmA95/tXxfscj/eZ5FA3DoYCkAlAJNJ/S7a6+6z6i1laj4sD6ZVSnx8bzuZ3Poqbruu1hwCARDpgS58Lz/ABJurqpV29TvWnHcAofziud9/N9WQoLxIHKlCwl57LIKT0+PV601/Hat6bryz/8/f/1B4nnZUky7dvatxZG2+ivL30f924akWbObx7LHeu47hOnfFwa4cul/6R6fW3WopnfxqhjVBP8dm3eHbTubb1XEnpaHnCCbgPCVQGd8zGe44QZUTklogh3mhktW+9skbEhiZmmmMJ7z+6Co1OPIG2HTIYIyYwHWnBmYMmJiEBSAUTRIPEW7t43H9fwDQBCaVJ2RAp1QhRKwXQ45Bmj59kyEBkSGLNIQHeFiRaegkZnxYf5xMRXrZ/vn3Db7vXbl0+Xly/fTqVgwct6ve9XJ+yt1rvVtfbRkSknaVVLdnQc+3q7vYymh+m43W5/+Jc/7tdP4DuhYJfzsrx5PB0WOo+pnh4GQpmLzEhCjcC953Fn6zcH2zJyQw9gxAIA4Sl5UE6HZTkKMozBdIxk1YZJjjSGeTcohWbMU0lpmk5Pz+8e3x1SCnJENhjdRQerj0jDAbxwh6FrZ0jU+nqvD6lKzjUGMdKbJ8m4g23AbIJEkEWhzJTXfhejiTJk3Adp9QdsbQyRnDi54QBOuZRCwjiXCZ/ndDwDICHlMdGYjDg8cENIMAKkmZt2gWYezf7v/+d3f/+zhfj/9D//u3/12x/2fnn7tMCkfqu22677J+9JfJ7Z2J/fvElHqqO71+y9Mi9zFqZknTBcAwCGklpwsFuqwAOIXAgCgoQoLfk8P37/8Pb33/4R+haMu+m3zy8lx/S4CA5PYRmV3dd+Jd60pXlCEh6wanVVmngidg+wEAf3v2Si/3z5QFYBDmTm6MAysRyZloK6RB8xmTe3Ybo0SMmngwgvlGaai00TS3HX2+XS9nXo2wc5URggADJyIBlAsAPkTMhEMmdPOQOiEYfF3Q3JNMhCEJDCMxIoICVM5NnWtd/6jrAwpDKdlsen6TS5pElOk/Q1NgTFBIyYp5J4MR/eFbDXre73uwgxmdswN4O4QW8B2qhthiml5RilLGk+//ZXPBMD9XWMbTy+f/vhw4OJ/PzPP+7aPJPuddznZcpvP5zfnkpG6nW0201E+l5fP/+IGfj4Zjkmno4oBTd7AAAgAElEQVQzTipMNmWep1J+9f5XcADOC6bCzEBhZtERkopT67pFteTEZXe9rLUHY0roju4lh4EbYEo8CziEAUIFAwgDpnB3Gy450J0RjEeQOpFmph4ZBpkiMyFrWOtenEd3dEppnuZFIC9pQmQMKZyBfSBZd0WzpkMVuZXWRjMzZzJJ5BQabuANoGssYJV6Dw1AdwotiE2YUSQiQlXdu1qAb9pHj3BayBCs7fe13vfWo0wLpZxSs31o611dNcyQuaQzj4Ax+DwTiRBSzktZKLFbRwJGSix3hzS8BIWggTVtvevodx9PJmJsyIMoqno0iBjsSmLIJmOwuzADYqBGwSAK800lS6AHObE79tFYD3MQMgIGIiSSuYTkVCwbBEUE8G7VIEY8nOZby59uH+/1xh2GacnUmvevtwH5fcLHx0dB6OHomItQRgglhuVU5uMcKfXhWjuiE43zTFkQMICBsJT5vJwOnPqSY0rG4Em4RVhvQ1fMfX6kTP7p8z9jt305JhH0iGHDYO/9pd9e6roNtYEp+DyRDfVbe5jnw/NDS+XTzT6ZrXerdYw6tvu+e9tHshjb2AG8buO+dSlMYue5tKhtdOtcIolDHZ7noBDTqF6d+8AEnAKPKlab1ntrhFxsC+hhKUEyQvOOxk3DnZXFsgkrASCUyCEG5OjIRhx5t3U0teFIxBHQa9TchBEtQQgLIiZi9TDKSYiQPBAlILt3Z0eKIEZk9ja2sXrYy/ryj7//b+Plc7tfP7atX+zt8zkt9bat5jbLjARVmxFSWVLOh2UuPM9JDe59W7f7/bLd6HBkYhtXoUgyR0A4nB6Xd+/mnEW7pXcTvEmEOh1zEqGIlEkmAupJVBCaho4ApCyA4QxADCKUGFg4yjQoAV4xQ5nLsDHq7kjTPE+EgjAt+bSUKfOco6kyKapZiJsDdQFABCfEATGgFZ5iYUurd/YIhJyS9gAI405ckAmJHVCJbs3uayuTcj+kyBJIbAFct3WtWkd4D3Zajg/poBiYIc95ynPxlADRYxqRKIwsQg0yIRJzWKgOC+ig9vK6f7v/7q/+5q++++0DH8f+6ZrKdB/3frth957TiqlkZvdBsmSOgFFd6xjahpWZSHUM6xTRugJA2++2b0hFI6kzMAsV4xHkv8S0T4sMt6/X19YdOA2wvW45Lyg0ZBdmzDlSdt826/eqBYLBkH0zpRHIOKkEQnNVc/jLXtifr0YYE2NkQhLhpZTTUnI2pyRp6BiiujtAG0J7mh6X6cx51sz9l4sGoLf69fXbDgYyH5eFckInBAYyCCMXFMGEgonyMk8TAhQgJ2wQAQBAEEAQFh4B7mEATqwAt7Xedz/MwMjCczme8yGbcMZDntrhOHgiDgFgyROQhBKbC3o36+4sSwSjDBIEgnSSX/3q/WMu1/MRJZblwFhOh+fjb56xIAL2Xbe1TqU8vDv9tf7tw+OpagUBa+PtDz8sJT8/Ho+kqFXdE0DOy08//ZSPfHj3fnp4dwaL6eEUswe1QfmwpJf8VJ73LEJIBoAUYAEBwQAjRTJwi+HmkqBM8/9fTqIcpq4OCdCVU04lM4GpQg9VjwQUQIgsiCMAXNcOFJ11kBNFSkOHp4HDAYUQAjpg8ygSHoiSphmXA7YJOu9dwSeR7GgO3s1623o3c2KnAehQAssAxZQZwiw6w7BQ1Gv1DequA4PCsykRCZMgchAEoXfba90bdx1ueCj5+ThPTrXtFffOKMjgZkGGRuajN28D3Tmn6OoW3UNLkhQTcJrzkmYkzyUK007EzBjDAN2NgRzMrOrY0BtCRz/46GpVt+221byaUi/oIpjcKTpx4ghTDADMKDkLI8cc2imMMTEYgd0dJtPeTUd4DMMGMyYkCnAJLomRQJo3D4/58PRODi8V1xo6NOyXIrf52G9tO9Wlbgcd1jXQPIRBiJGCJQADB5NMOTkAaM0LP3KaEzmy42ToG+xYxFRBLJg8GAAgaL9vY6wYlmcmwNF3rrDBjTESsCD27q4C2s3DhpmCgfeLZeLn5SjMe+3Xpt82vnffulr4UK9qAwHCN9WhYO67QQseA3fVJzkyq44xLAobenTtHAkBVC1GHRRs0+MyB3ALvezj5brdwSXZyDnCwSwpIXOnvTdVDyeEFCwRwGqePZx+GUgPRAMqRFdg5mleUCZ390YJAhQIEIUxAwU4mhKzIAVDFCBjdxxqwQ7ogQxBouj3+4uZtv327eVL/3yJa/1im14qeF9Kccmn8+PDtNTYu3VkCkxlOTw9vz8ub+Lbx7vvTATh1bbh+Obtr15fftrXgOGjdZO+PC+PR8YQX5bzjCnNdYxCKEwz49PDYf/Ne8qAfd2Hfvx8XVfFIGZQH4gKYmHVLVgsEBuE7ptrz0jHaU5J5ik/Pj/OhOieS5qPMxECAzZH0hgBFkQuJdAQANiJXIzQuDhPwlGtiwOT9CGX18Z5LP20nFIIBUqoW7Rr3+utokPPDEgALoi98/Vy+fhtu6xm1bP7fPrmtPpwCXo4nd5//51SCggMdkQAi3CjEAuOgECNYWEMEBgsPOU0TdJ9u18vWm+ZA7ctzAWDKSCCh943AAxIeqvjvnUza2ZdjcJHDGuDA5s2gLjd1rbvNGNAAiBMYKaQnEXDrQ7n6vdeP329dHdnIjQjl5ICuMMWyq35ZlxJNGgoY4OdHVMMBbCBDXaZPGKPNkz/u8ZE//fugfYhhEqREmAKFBac004uI0WoAQAgO677eHvinOb5eErl0JGaewtzG5hIob3efi5lWtLfyBRAgCAoCOA0spkRhSBzkkkmCiihIywYfwGRAIUQ5BRuoRwWACOgaRvmNgcRFuaJiyTBE6grsxzmx0kIAVwUhJy6br0N7Z28IwVN2fKEOGfYJDERHafDr3/1Jr7/sNe/3kdzsDnRdDi5xT6iTOnwOJUla61bq/OS8Pt3iFFSEpRhPRmMIbpf3beHKb9/eOLTm/O/fs1Tnk5nB2r11pNQxKFJNsmzEGACfNUx9t1wxpyN2AlwIgAUgSLkntkICQ5c2JNDOKERR+gIAnJJQiIVdA9TCMgihEXylITSqOxNh27NEDqLUZLYD1HXhNjQLIeHkaJBqrBJT0DugEgsi9Oy7msdkEixZKcUw61Hu+NwAclRTjY/6HQaUGoPSeoBI1wx1M0DL7XOwKpKQcmo+4Y8Z0wR4EggpLaHm7YY1olwPpWHw0weNSMcEmv4gNt6aa1lz+QB6t6VAwNhvW+BgRL54vOEKeEyCxME9bPwJKQWY2jCdU9zVy3BjBRhCH0qCLG3nca97fWy3e99qxi3le5Pp/n96U0JGjhYitamvQfaZLkcCU+ljLSrQygyQEI0doN961pjdHcCJ0mRZ0kSHjJAhJNYBgRE65j48fTmb1AKysuXl21/XVVD0WVUXb9+K01RzG7boBSmMaP4lDHN6z4MbvOEOU0cw7RPeZ49MZGDNEoet6+Xy33d477lDJExiCCn4yn35mwkAQ6I4UjBwmm2Y8qJZHTTEY/zMqUlW9/3HYI4Fx/09uH5b96/SaPd9tvPtdON5dJW9lySMnTOAWnisY7IqQQxikVYrWO/tf4UUhLACBhKba/AxFCjwhiq0b06jEQLSAe97O3L1l77VrtbNt4bJ/Fm7iRHVhj3GArhk9k8JCIP7kYO1pVIiCUgISDPo2CSPBE0h4EBvQrQviFxKlOi7BbDEUEmQDIjDCEcDqPFUGTAIsRIatCbxLaD+0R2Pk4uP8gzrl+/frz9bq1bCjw9P8w/fHco0+XyBZzut71aYJpPTz8sx4fXzz/e9zsSzEsuSWbPH3716239+umzbddrjAreMRL1kSY6nRYSFuFbPd+vLw44ZX7zcDo8HuHffO/3r18vdfndT5+/1VZVR+vtlx5lTBjLkeeDYIeKcG1U15Fzfji9mY/l4anI8SgOCYJYQLKQuBUMdVMkZkrCEOzdK0BkEE9peIBRFK4S6okAzHC0frvs99TeTbqNmubKlH/5AN+s2UvTDdUNj83cUnPn+OPHb58u27ahNw40Wb+Myw5sGeP58RGmtJyfI0BMU4DTL5khl+6cXCs4DGbgyE7mR3p8c06M++treCMfc6gKlNOB3QsYqrrprQGZbh0uXRuZpKzqZu1e2cLJFZjZGwDcr+O6K82WkhKBkrZ9K5NERO/jerePO1uf+vXuYobkCgpQtbY7OHd1rftY9zGoJAQHMoe9d2hI5go7hq4iblF1VVf5y2bqn6+iZ9PeJ4vkxaWuumvzaS04bACEcXS819E2pw9FcvIkOpOk8OFtj76WAz1Oy/b1fsdX/6DTnAaiqxMAI1tEYzvqpAikVbybx21HYJ+6OTswc5JUMLJg7UAARjC8gL09nwlfutOSp9NpsSy36A9bsllyeWBqbru5WvdtrZfrPZxyxlLo3Sm93hLMxGXeKq+QRfl0Pc1vaz/m48ZzzX2M2vfL9cJZHANxJp6EEczb5U4MjN5MzfyYiYETo0NgOiM9l5x0zsNt0ESWrvfaxoi1h0Qwaj4fMRYINV1va1LbK2dr02miuWQ2pgEo6UTJUtfwcEVbq+gxyz2XqME2IpBbsLAAsLk6OS8p04RZIvlSkDpiH62vPQFwwKC1w6bd6vUGU66YLTRUg4AS+ZxGg18oF7X66CRE3vi+g6Gecj6VwjG+6XUbW28sBV1OFo8t5N5F0dCt/hJPIgBmMTolzDgzZw2EAdqrluA0QYD5UBiKekx5xJ5COCee0k7u+UaWFz7sCbe+bbd73W4lcdSh2oAEeXKWe6vQIXF79W4wv03LSXIqe13bVriDAXigEvHROpKCMyAmyrOUMvmXz396vbx214CgoIITmY/xNY5vXLxt2u4jQ96j99pitOiNEuUCn9e275ByKzOlwNL4nKBxN1oAGRFEaJYJUwI00YgANpZYVBDOtEswxMPzqRx+c/k2f/6v9R9eXhUANHS91X3/2q8zzTynh+MhZ0SJvEwzTRW3YR3qZa/3YZ188B0GPwwkZ2ow6u31/uXr68fV9gudymkWQFUqT3y0fPfWcdDElFDdwUQOJf3m+S2zfL1dMY/j8vDI5V2rtzYwyek4s5+n5fBYKOX7B3r8jS3P9f5fvqw32sopJ+M8UgczW0FQMp7mc2tm+633elX6/HI7HbMDeMImCTyWYdLHJlbd0YlTxsPjzvOX++Wn6/2ybh5EQqDFcmvuHpIQA7qvBfUO4WSL6BmZPM9AI8FqI9wDEEXIonGaJ1AroTicHYLKGIrILIjuNmDwgEhch7IHcMJMAQB5SAdIBEjQaOyxqrVkiIGHA50PrNNhOj1+x2X78gnYz2+fnr5/osdpgnTg736Ce61/ErVCM5e839fff/x5u396c36Y6bjwE09pgfZ81vrt7OFVb9u1f/yvX74/nL/7q3nJj0js1qE67Bu4ozhP6THPZ6ErSTo5Hd4f//T14+cvr+tFBpUOmfm7t49vv3+eDzNUAs+fvvDP3knOT+/evPluTnPuBjCAIVhmTiKo2rLPohaSJJUJAet2R+gBICKSp94HmUmOXodLNBBUADf32CK/tHFrINqSgwSPHpe+v/589Qz5ZwKCQXTqkNi+7vat73v3sCkw4dXPoXQ+jYw6SUjeVoKIDgqgHCk8J3DNlVKG0TAQBN2CWwqJU5YDhfDw1LV6NZNpnhJgx3Ef67rfw2G3gN4Gh7MEgRkRHEHG6Cml+fkhnTL+cSCAhH3d6kj0Vpgnk6q3fqt27CZe7bJZ2yFvdxE0RlFwjz76txU6301HsGOg//KAJHRkxejbsNYJIkFSy4GKZG2z3jTmy1880J/t8fZrejyaQt4a0NgnnoCiQbVVDYGZDPoOJsdjeTOl5+n4KOkwPJoPrTMsuHTVk/Xqt+sf//gn2MYPy8PDIU3MrBAGu9DUwGzvgbARQwDsPc7SkDhmAgQYUBGMgBaCsGQgNuHy3YffKLT7dRyXcjgujAB1HTRLiIMzBgNHtfvt/ocvP9av+vbDuzfT4yTHxw/xIdmLMeyjBCSYIAU8j9d6Img2tFCe5kURIVopCzABoI1gCErQA/ggrmVRF+ihe1WJHA5ZcJoLJrbteq9Ge2sbIZWEKYnMvNaaw3G7T7RKA3BEe3P6Ho/kLtEtx4hCO0IJA6aEIDN0gj1sRl4WSFBBFQZBhyu3Ze4jgW3CDpnRDZvWgoUR9+F7H1Gj2GJYmXXSKBagEHfL+oXjZDRpiA8JBzMwBDfnhIecqyx3ONh2c2zgeLSnt+l8p1U/VwhygNmnx4cP86/+enC5MTBQc6vBoUZm4QEBfZx7xo5B1CHfW41RX7b9gTGJAE4MjFIAHI4pleNxOi6pzAhkNI5vpxZtXzewawEdvcEI2AUwRQKmduCmh5Qt9QbNwRYZGfBie91Fj66YXd74sRzHNgDunY5shQlpmcb4Vq9/+lrvN58xmIk4vUHRiErRYL9e7+u1Ar47S5kWDFqvrmqwDUQDhw7dwqyaQSDwtD91vEFegUfK83x8hMiQwDFZoPwyekSQU+btoOD7Bh4J+UhzfYWF5dqpcpGpnFJ+WB7fPDyePzwu80k8zKp5wN5aD4iAVncwQi5J5thn9wv01tb7+uXVDZen829+q/XjEV21d2HGmDfrWBnaDKCYE5eHpTWAuUhpuGSR5SCE/OZNTm/foSzSPbRtaCMKtbHd7zMe89N5Knz8uhzf9ev1EwD3zca94hLADwe3nPLDUnbtn227+rYcT/fWTQN6A4rpmA7TpFOvHHnJdBDBdJrnBIf7Pj5d7tfbNzPnchJmZWCdmSgdAjE6OPk17A5gEptANZigvjDBTUcRYEkACNYAbIAGTI4QBM4ckdCHA7ApADgx8Vyssw8WNA4OwB08zNOc8wDHYXW0BhVYjd8dING/fBv/59/9ePu2Hp/eyAa+w9/8hw/vf/2kw1//9GVMwvKw3X/W/QWiKMcKTq8/X9sf3p5Ov3n/b58OH3zdmv2zr2P7kx6XzPlpoN2v9cvHl3/4p5v58vAQx4fH+XTypxX8DRHXJtAprH016zZBbIdleVh8pZfW7lZ/qamez8fnYzmigqnlY3773eP7R0Erg4tSAkgL4MgJekUzM682GIJTxgwWuzZPkcDiPh0DkAgYWJBw4tBsmnp9MRxzng7HhfPp4Tg/nI9L/DLqXGsfXfz2elu7rvVmERCFnL+4zQetzm0jHyUIUPZpKoLyIJjnPM85zHldIQATOETbd/OeOAnBSGtvysQpAFwBSDRcNUWfODsdFOqs6uRusK73233TamlXCAVeqkhICAEDCSwI5a77w+MyP77f+AAHAUCYj8c0ZRib3bAlhFjqAYC7mQ5YNPGA2wAp89Ahsc8MTdO+I8DANEAYGMPiXuHgwNayZBWIQeDWs/NW18wmSYEUxPvhLx7oz/dfWDXPjKwpA7PkKUopAbuOGKojkGg5lh9Oh/O7NzrlHX0iBMmpjSTgyLE4vEtKvP/UPn35drvV8+N379799uHhSAkgTzi4ceutZkPuBhzwqOgIATgPFgdTY9EIcmCDhKEG1vExUZu+X9J2OhwTEaEnKYQMMLSpl8FEw/nLtl5fYbgtdZ/3LJMYx2xJR7UQYS3cglAnBrs3I/AMJExY5hm08yQQOnREBBPw7NlZTYI8zZhcRliRzEQl5cQs7t7BlVLmKAtrIHEAkpie53Hv1YO7WBcNuKNNj427DDNzq4N9KNepzAVYMQtgFgAZUNfrWEv0jFg5G5HrUG9sQoBo4DQ0RWON3sDnQAxBwMSSpG5Q660paEO1flsvXj3TF6VFJDFMbrOwTqqB0B3RFBjLfLhotrV3i2Z9hJoib6BBdMpxKKnMh7xUgJf76zHlllkLuyJ2FDTAgVk5ZSI1ksYHdt3SbrZ5TRNQHra6Ck9UJQ1sVltrtVwykTwdTWO9ve7bqorkYrUSiMwYaqbuCCVyNd8T5MTKeLOYOr5eR56ZR4CG59Hnip4eCtwTp4mJIxy6plftIOsyUToeNFEfPY9e1RJimN5vr+vlBWv3PCXB08mWNAvD8bxMpdyuQJyWEh3atQ8e0nhvQLRvODQMVB1LSwimIp4BIQwEgqFgQbcGMBSs7uPjz9uXr69OeDq9e3j/9Pbdd8fjcxTgMh1yEhjWa4SNOjbdt1tnHEGx8Pwmz8uSE9Q+gTNMzvOQm9cKvDy9GXe6Xr/qfcthR44QxO4QESDmBdPEY94TYZmdqRkBTeksfFjm03k0MYLusF6vu3WqDl3buL7idkvl52uu673dNh9Wz3bjmIyztPOUKZfWY20VeByPGRwMuIUTAZIrDDzMeX6mwzznCagYpgF4aXX99PXrta7GiJQcnZzdDAwwoRoZgBQTdTn/f+y9Sc9uTZqdte4mIvZ+mvc953xttlWurKyyqMJgLGEaiYHFACEBExADZpYlBvwvBAjxBxgxAOzCWJYbcFvlyqysL/NrzjnveZ5n7x0Rd8PglPgPaeX6B1vaEbp032utSOie2M2qdZgNBxe4Q9lFCa4Z5MFqyCwOSjKYx9STx1QWqSoaNEV1BRuA6fCckR5Z8FCQu1OaprBKqTlsIHF7992f/exP//zPXtry7vR6uRj+zef2gx++dtOlbmPMr/aXl2N7EJqWlVD2+3a/0cZPn17f/ODL0+vn7fby9Z+/799+867vr15/+vT0Jj5t27vHv3j7M/sX//Sb735+vp5/9KPf/ulPfyrn9XQRZua1kVQzOzIsHVshrcLbqZ38+sk4Hch2vZzr2gwAJRXsx0tmPet5qpoXGjzTSRcVhqtTpHhJhOehWx1IikEzCFHnkkL4mB6YrmQpx+MRwpmQZHdsc/Lo+z5v/UVxqog5jtu+x5zvHse7frORoqoS6e5cL1io8OW1XOq6tJUjrxeuhQ3SSbWsjQfRd4Avy1NpT91fMO7iOk5MW84NzG4K4TgpkPH+tq3nmqpp0+/b15vF6EfytvV+P2ia1kLBfeutWFvVWu2h3lP9bu7fxlh9X08kjw3A88LlXGbVEFawvc9yFpNlvITnQEV0VZ49ZoYHotM0CiAP6AlFPCLnhCHDsu750JkcFOkZdho8SzbidEwjIIv8piPx11ZHMd7vSylSG+mSUEecznpkWUCRRZb25av64y9/oNdXHVacW3oIOynVItGxPkFOn9GyVL3d729fXh4v759fPVOedS4h1WUKsgrB5rQewG44TdcTqhNzCaVwTyRCU0siCMSFA/L06tL4qZzWlIJMVW7EtMAdk8gTTomyLK+u/j4+9F6P+UwtpiBISUjARZsUBNPejC2OkjGtTBGtSRSFJyUJhadPCKG0CM8kQmSQkWaj4m35WElIbvDM1AI5VaYpPd3MPILoYOESmEKH0WFETFrfb1/bO2hGtZpU7Eyvzp88Vs6OVZNBaSwWI6aq1+upYPh8JENzhaYgCeE+zRxKpSO5W1cRROQMyngwBYvOUWYISCHnlPfdNXvnQqTmcU8EmXDCKTJcyJbrspUv4d/R8eiet27DIGj1+vT8ySvWdTkta2Of02dmi0XYMqYnnFsr7+NIowtTSeoUg01aa3K+Z09EH3M7jklgjSUrZNpjm28HSyxFL9u2u+xv3/p9t2CJNCrC4ARxEszDplUEeghrIDp2GVPmMBGL0wnSOLYSUWvhai2KJBUElCbsGDe5NDqnMERIauUkDkHGnDO9933rnV6Iz/XglS7L2gqXtdT60QIZrRTCovrY++jdIIHJALlgKtqImCTszMkgRE7hqsIinpw02V0nyJiLvjrp608/f/3Fm6c3r2t7RSXMU7mSRU8+iEGotcrVkp1MLtwu57LQOoeFZwYlq8myR/8w66fGe31s6T4tiEvHcR8tgzIji/g85qOSVKYPs9ltxrGN3qF8n6/bze/HYUY28LhvPmwtix2hF/NDH3Tesm3D2k7iRCkRPCPOFEdwM2Z2j2SWSzn1EHEmCpLGCAomaiBNoswarltYP+zdu5fH45g0gzICkR2OU0BY5jYiTJgLtJR6JhVScfBHi3wSiys1RGBEAlBQQFJL5ZjExgl2yikz1UMoSwVXuIu4Az4oQxMcRAlicvKczERrQVL1WlXsPRPmjtnFwcewlfXzH33++SefffL8TKJrW28Py2/gl+c117Y+vXp+FsLL/t4U8nQppyo8wx/37XZ8eBnwx/0xvT4e99vt2/324elcHj6Px7Hu/TOzdnipBAJvLt0hKMQIqWcpqL3dTstC9grS13YpTdcif3EdIj3mzLpDwjMjiTMBFqkcUZyQSQAQAMMLL4SaHMRBomUIAUkzZDBKnRjquXp7aDgifBrSx+H7rx602LcVMWYcw4RizBLOsrCyUBIVffP6+rotrwiiONVlqS25r2hgteASJMZ2m1s/MuFk7jvsQBgA3dQ96oqP4RdGyUQyYOiHZxzb/fHu5cPdwyams0eo14VKWcrj4SMOjCAVVunTbeaYcaE6h43buzm3bbsnUJaVFi6cK59VV1xsJX1kiewTqUhFHuGxGUPBOsksUyLceupSAAd1YmEiT0XN5HSijFRMUjqlcSCn6ExGkfU3DPRr+3lVW1ITEMGDMikF9dReXwo/unUp6/XTL55fvfnS68oy5UgNdqalFNIimR5CpZ5aefV62e9Bv/jFvt3N3HMoNwk4sJi7lL6QV07QlBNcQhCexCDhOutkZ4CZ5gQ8VNmlXcQrNZRGyeypwkVBJS05vEZYkK26lE9LCTxsHJ7nSK3aTjL9rMODTGshEHOhctGo6XuQYcIjnQsMpEIknK6TKcvMg5mEFZFg0lZ1ttbIPWdGQqRQ0CTiknBCsme4RxGgCWeIEDETkyg1f3yI3UZ/OUY4r5zX83o5jo0967pIiHg09qa8nrKeVx6d7CAiLU1bhDHAlGogAGqOBjdkZFI4ZcyjEulJC8CSxKKtEdfclZgYnDbg7sSBRoSEBZlUapfrJ0+XaMv7d+99jvs+QfL82ev65ja4DcUAACAASURBVLPn56fpWq4rNWfOdam6MHkkKAhZoKI1yxQoixCRMJ/b0lbsNPkF1S3mOIxSzMfOmJKz97kNQm4sZmMmx+OImU6UyCwgIjaAg+FIzzThSiNJPAVufS8+lSQUTGBKBopI0XtYFRKIkgIwC4xD2pnWZAtEiBZJqSUnwqZZ7xaOSkHWaZTZIEIaKRjunSyYH4IZaqmD+kbK2HshYyIiSZHdJby0QkQBTySlguAJOtWm1ftI8/N5efXFqx9cT0+XN5fLqbYG5sJslmwSWStnNkEpNdHObebMAxI0NcW7EdIIQcZlyuLeXebjsFkE60kCTDSJx/Dp5JlOxiPqlsvK5ywBbSK+Hce+QfC0ebvcH2McHd1g05agy3NkCkZ2tz0PL77lskKZuIiUJiRToxnkyMlkkVS5KVNqSE9CpHCwRNJ2j7BH7zGWZuS30W/78eG7m7GSenrkjOlGglFrBc3h6UcrBG1aro1dhMSIPEyTWaWkApAkUOIjCCWDXTK7cUQyW6nuEcoMcFIkW6aYETKCiSWSMiDMnsTwZCYRpOfMsEwSgNKL8FKWooRX6/Nf+uH3T/KEvVElZbx6ujZeWi4fbntZznI6/+r9u+9efuktD9CvHh+ePCvsqXG2ZbPtXb/TY2z3LTh/+pMf/+gnv1Xq2pOvn39K5zO5UhoAH8NH5yUJUWiRpenkBbxw4eWkS7lenm1O9ZwjHMnwgsxMB4dFpEG0cKlMRBMlOCmTQ0izEHNJSXJCSmigjP4Bma6MqgjOCFX2EkUp0oeb+8eJIsh1rVwEpeVigRAu+plfsVCCzeFFP326PAuHjyRiEkEwYswRSVyYichx7HbbIxLFUDwdHFo5CBuhgpWdkYYknwidmOKPD/0A7o/t3dYnZaSw89Lq9axnKZNp9u4S3XwOZ54ZDoB4KUVJpsd9zMOkA0mlMZFE1iyrnuw85IEyUwiiXDnrc+UijD0tPI0+jvMlATeNqZkJglSO6qlaLJCELCxFYMRaApMpiRmgVvM3DPTrqpXLUk58kvREuix0WdrTerl8suz3bf+QS7msT8+uFVSrVF4jLDNobZ7sjqrWwYYq5OdzW2bGV7+8x+R9preoIyRTpgOStXipRKxlBeVh7pzNh+6sdkJN045pNB0RApJklhQgwyMcxiBN5fyLJggCRSbVrM/Xtmp77Hu454rL08JtlS7+YdxhoQ4GLSgoWCql+OzeDyZy1bQgUCKIWUIxiQmkUK1wB0XVQlxT2XnEZCbiwpOdeyRzgrImJcuoS1UdfEBURJdKQEsWWnHGjvsGY+BEqtK470FpVsp0QirFlettaaUeKpVRIpkkGAxjcJFaJRxuCnxMyoJTlZaUyFYBa3miXBoxRZVptJAEa/V0twkwkyYjhBFMQlhraddL5fLUZL3cv3vb90dRefPj7+dnXzKVEcK17mxe6HpSqjLumwNeGOmWuLh0jaT0zCLtur4Sp+j2XE6u+9BgpjhoOPocRGQRWUigc/htzIU4QyAiqhShcqxSRdIngpi0hCk1wu4cGl2OzPBtnMpC5267+ZFN/bla5PEh5UytUDK5I01Uwd1abYywTDgUmZbOCQGDWhVZUMyPKbErik01QYyeLzZAZc/oA77bTHJmYjGJEMjMsjmGc7UUJkhSMKEl8cQgb8JUuSeb6fq8fqZffnl6OtWlXIRbyQQz1Vp8eJI0aag6RdynoJqlcx9jv8+jI4UppQbBSYwa8SKnfj/Apa7XT6MNnnv0kTH2wUEjNAG3CJ7ss933R1uIwodPBOjmY03PZYu5xVCi01roIiJtuHSLMZE9jkDTAGdpdL5yZMGxVMFBc8zhFsJVKQYPC0dkYjDTTH37spWHr2LLKZ3kNsYHG73PIrAZxYLNw6CaO3NSGqdSCCERJJyLQTI83ONjHJXASpYMZVDGNCRMKWdPH50tSRVgCWFVjOTpITZT0qTBg8JBYQlPZWw9lJkFBHOH7xi2m7hntmVZ2qnw+6r+fFmu5/byCPq6i2JGfPLp5en1JaVdexcu72/3b3/5i7fffVfP8s03Ly+PP3l1efW96/NKHlIeM2/9Xg9ZuP7WX/qdn/z2b335gx9R8sON1mW9XOg+2ZNAQRiwtOHwJgRfKF0yq4ro0trSluZjhgUBxO7kTCHuBMpMwAHRhPhweNJHWqRUFChCIwdzV0hJnUEPu2fGFEldInKEC0g6EybBCKAoysuy8Lkurz87tVo4PYaNQ/JsF9BIzESHH7CV2snn7sNHpKUjxGSLDenJyqVVqpoeMwCcs5zKKYkinOCO8MgwgRCVCJoJ14N3sfhwyMT0UG4JBNPK5dyW67XWyt/ejMSYi5MfYbBsHLXouRalVHFIZEWHAhBKzeLmvbtKn+nTlSJPoq1ELXGq6+tP9NvKx+12PAyRKjVFUpQrWRo5FQILGvHQFCO3TFFWBmb6AgJzAgTKpey/YaBf32AYnBtqwlKVz6/yM1lfn95c6iKXpyq5CLg5X3iOeR4TQkMLBVNQn9NQEwVpY1jMUjXW5fzpG51mvZNpzOkX2fcgKX26H0cnR/swiWaQm1bmlhmm7y/lep/J/RBwEQ2b40Nv5xlMGVvvNqa2xuDXMrwaQn0WYlyIcb4upy+unx02924xWxE8j8uWXx+Pse02RkaOxxRsOc+lNYAh0moSkfRpIyM9hKkWMURnVkkmaBGWMqRzWvcoSE93GwJyLjQfoKpJqo6iVK05Vi69LhKtpFCeSoCat/X5ur5xLVSXVvT8ycAv2UtOOngLNd4UM5a2nC+360P8WG7RCfuc1GZwTanCRGNLKulSlIUblyrnEKzJY9yZnSrXheOoM8+LHSfhsfdOUxSLZEYzfHzIVZq0WtwlYnGyp+cnhN7lHRVvr3/4tJ4tdGfbQmYngq+gQ2prc2Ygubp7uPVeqQzYmLG4vNrrhrmoL2XpWnLMoAkx3lHMWBqrTDMybuucFk4M54V1YXbJmVgXlRnBAknS7B+UlmNUEpSlatFwL5VLs/XW+26zSFuWE9lx2QWgOJu3MVU0W3G3cuMsQmAmAcXc+KXIclBZ1/NawANzO8wP2fjYmWRmHNN2vTUlje0++u5iXiVP2m9Peo3apOY0O24wP7ixjQJaJKWkcxc/aUUcGPPOYaei83ri69OZ/XRtOJGb4T5CayGAegKFtHIT1Uc53h7pEiwMyvBjs4U8CYiAAxMlsHp5BDfwUK0zh7uvNqw2ob3onKW6VIqYQ2aeK+Y5pK0pi/jgtj4jzoWiXTtnXae2RdZnPYydOafIHbSHzr3WTogKXLJY8GRvQAjFAYsMSiViK6ZdeFFxhkXHETYnodzGcEvZIywhoyfPZPNIMLgQIm08uralUdUzBbnv8XgZ9exOnoZ56EGW7BFcZ0wdQUpWiXv2WnE8ik1lQtmJPFtZqdBhoyPCZxzkC2Wp7Lb3zBFLBDTmmFaWV0tGsA8Ryq3u2HZEvPnyi8+/+PH9Q8/W37zhXubXdrw87CS5Ep1iXbjmE17L1Tv92Ve/+tXPfvX2rV3N373/5Rrxdj398vXna1sx/Rvr5Pvn5en7n7/53m9/en792eXyqZd9yRA+hfF7+/ZJlSgp1IwsI0HMcfFjFJZnKdLE8hynUrZedIadoLW0qfs+t3F0hlFJkQrhCefYC61wQBBIg7dy+B10RpFzkwTN+8helwQd2fc5MwTpNr2EaNqDbWrVLAW5lvH66XR6jqVA5+JsG++RkEuJI8nRwhHHUiOPGTlsOzR5OZ+p1DZ3j/lh7IVsXbNkckkgTSNP046cvVyq1Eb93ZDimo3RpC0xPZuh6t6DRkDFl9rSBxbCyCjHVu5jvx/bS5/NRyWR2rKpmkldo2jfQpJb1VyecXSAwoPQMuy+z5vdz1wz2yryJJ40g+MafTZ9tZS7a/KZF0hSeF1tRxrAxBmaowlmdQkB1Wk5LOG4Dhzk3qjeax2IIk6/YaBfW9Wn6+sevoieaqli9fZ6nfHYjqSgLDJF7WCj47Se86SDAw70fHsPw5DW6pPWvJaXI8Zj1zLKqT4lJqIX+aZki29aVQI5ic8nCDOu1/ouAsicAiMu6W3cplJtTQz7mBBfgYptJ9uPpD3HYVt+owX3++day7IqczMqkHhSfNauVsbYZO0g7Ns8ef3GHm3Q80CzAAx4jyn9GNGoVj5Trdk2fntayUxhrBBoHTmsYTnIErSyoEyPx8sHvLJCr8Wv2T/EuOV+/rDAldAaAZDVyyu8//bD/K7JOq5PQ1oClmDiVYPbdal61kX41X4pCz7xPicZUUfQKMujv5/9eha6X7iYnMslefdHj8e7hyX1XIuVK1ooTGV1Pl8qXdZ0f4r7dzdN63sNLo7c0moLvkdAIZ3SMxfG3ey0iuS5UmHOmont9uhteyY+X5bT8w/bKvV68mOppzrmcRZmlB7TXx1bvJyi1omnzCfml+D3JMHLslitALiQnKNveHMX6fNdzDvL5FqSCPrZtWXMcb+NYwSPutgHLCdf5qKQxi8Fr6OEn5ZLFAU5jc0HHPN8asdlOb8uWspxL9RtpcJv8nrOJSJOU95FXa59s3dzlGJCAHhMy1uNfDyWPEsR4sCNYnHl6oLRQEm1c16KbdvufLfep4HKc5OUQ0bBSI1YOKVmZ3xvb96qEEdptl7y8e7xy72e47nk40SJ5aRLVt8J410eDwxMXfa1qIgL3nTUPHY/9tGNDvn8y3J7R4WjnVTpNMagp/rm7sH9pSaivpqfgkjyeO8DcBCqzOsc7e3yddnnbjO3iFTUuHCNtV+5xEVFTVbxiv7+HfBmxSgoWNdysbXPeStypRYrL2zs2ML2X96wHk9WLN3mu/7+u+2WT/dz2ydHAnOQ2zCZ+5hgAZ8IUW2Ugk4nceUnoqA4Ej7gK9YZx4v1SeqM7Nxufru26iOFGKU5WCeOJSKXVgou7hS4D8XYRnoGxZ7KdjoVKnvpl/2sqj3h8CJ7ITqu0mabE2CcqfhYcJ4RIryReR+43exW4otrxIL4QDgIgolr4+OM+/TSjyUB6N6v2d6D8831+qPf+bLXbT76q8uPPjk9F59UGMScvt1ve++yPGMt397e/ezbr96Nb295bFHPu9tS9hyn736+6nnPMn0U8u+SaXzb+dHe7a/f2fWNLMsKyjH76G9f7jyn9+Xdhkc+uDSUsz7yQqMDwLk6+PEwfMAxEKg9WQzVBJsaBksQ1iJSV7XaqAPQAFeZKpY72QNyQS1vYp3Ouw5r03k4AFlUxCLcIXBL3AxKgCKBfXqKr8f4Nl+uW300lcY840D0796des5KrbAyAi+3b0f24TWwaF1wyka6UH93O0xyyO0WB3zeRibyo1VmDvjAkYkGJwTQKtWllmFdk2MmZCksWXKeV5i8KV3cHsHbiG1sjAHH7Vh4rU+nel5audRSQ4/F7LTn/HRgqTC9fACwvbfx3ZjK41LRMt7eTpdxw3kCZQ6fY3fx9f0aT+MYFgFa4MDT4P0p4i0tTCVhjlHLAsvBQwJAcYqex3XDWCBxVA06C1VZfsNAv66yh95b8ZOTb88Ub1blWz+rTHiSkqhooYyt6/FyOz2f/IlCJOV8LIeSlOh2y7AlZ+26VVJSKiLRVlsZ02COA11tzUl7sceawtt5xVuPbd7aLsVPVo87r+TPHHawIVT9TPRoba10H+8IJaQaPsSxPXEk/5Byl0ycFj+dVz7No1BsZXWLNYYsp8fXm5PprZZ89Wq9PE/oe3n9CW/tBItGybIMs7jeX+erXS+q9+lj9m40iOrimkQLkwb7JIIutFNESBwG3fPE562tekDDiW+ZMNLQm2l7daDfH8dtm0kcuoZy4QMEjUJURotTEJ/fyJITL7f76cO9hd9poz4ftEMGaU2uxT74DptyrQTV2kqpnNupcNSrSjGei9s1lg/ravLSc/bv1AZLtiViZixiLsGtRAhbcnkc+ua05EWVS82YuXnWlZ6erjxARLhU4rPs51er9mLrnBIZLfq88by+lvIhRSjVwEXK9+djUmmvdb2U29fyNtc+UdpGsqkdlDypbDOWg88/WJ+fBLtfVxsR/qDXX3xPpmaleqkJfPf1y5vHxKviS1SjHHE/2xfPtNeuevGxFviyZGhZj2Wu1CldwZE0Q+7W++j7pAJkKsJP2KMsvfh5OLPKEhIfTlNlPZ+poQsXynWOY9sCUCERMODGOldgPx3qnDXEYonTwvXD+O5M6HW6sqrSmc3pe7eY8WGn5ZiFaZvFrE9g/+BHHVNimY1yOUi/v6w6ueeMuuiz8G3Bh7kWW06n6/WqUh/bqdTT59/vt+jLHgcJiTLGW7z/vtr5XDmHjePDHTLZyJJoEQ7xqeXI101LeJEkkrSMvR950df3WU33iEccRctSSm3lvqX1TOZpcexHGY9JT0+nexS63f127491zu19iYa0cOwpJhk8T/vSJvspuSYlMscs6+NeTzLaTEqyonYUKylQBccwYERhW8/P+QhiPkSI45xJaCw4XQCak4ipyLkf83q9qrLSFLZZCKpHfB3HU6RO9lmQmqtVWtoKzHL0YXNqpq3PBz0k/AMbhJs/Kcb2+EDH0lJ48SU1+ORqeprYlLDEdDsota5OPwRVXfcfvsKTffGB8nShDThfFWR9eDg3n/39y6fV4s2y729rxmdPP3wcf6of+qZ5lVefrJd1BehywX742fOwMb+J747v2mePdgRteb2en5W72TDRVlcQC68VnG58aM7t5r1O3fnbbt1HDTlOD93P/bzf+2x3nCX9nA6vT68Tyxr8VPhUKLw+J9VMGyTB5tV9q23f+rFJxhTZj2XMB2slUN4CNjGlPKSugWud25CdKsBKU6/XS877569OsaroIoTUvXR5Y4lnH6R5CImdUh5L5lrCdVFdquZwxXjuxAYjT88+eXJ9AUK22RLnshyzTp8PyrqegzZ6vNTtoFPL4ictyR4GMC+kp8hRbdOV+MCY1rt5OoHA51iWQPAwOB7Dz69WqmRj2HQiMqmHELAsLAvuCDv8eo9oPOZyrrZ4wJvrGZXE2lEOXBadYZM9W83EaSPiQSJaloJGR115QZUuFuSCjLhtk3xf/GBzQLUKXca/xpDwcfn6r61+//f/ilbKEghUkdaUXCqzFwURSIS5IEECs1I1KyUYocODKSQskpGSGY4hXDxAMAcSRBEIhCE4NIOcf/XNt3/+zc//2l//96LPnDY1iVlTPFOJq0h6BoIZyphEjJijA4JIs+ERVZLpIposSaIoVaGhVDDBsCR4EOZujpHDLDO/+eXXX33z3U//8N9qmGCKKEKk7BmgSdE8mcgiPBygQAooE6QkxBQIuCeBwMmZEXAk8RRhA1Ew/ONWWHhmCgebg77+6lfH4/ZX/9pfBVODg1hImCVUFEKFGXCMOWkMzhz8cSNn6D5GDhDFCHPLmUTJKszMSFeh5EbEiZDIEtqFPIZjxvHVV1/tffzOT383EEQcSZmgTAaS0qYsTVGYwYyMtIQQuBQKAoDCgJBhVbJMRHz8+S1GjqqIkWBKFkIQy2EB5hV/9sf/ct733/3J73m4iCV5mCMiEjZDguTcSiGy9MhEhlE7CTmBiQtnou+jzUCjFHAgI2ekJBkbEYULI0XcSeDsSkz4V3/yc4r8yW//eFhkmNtkZk5iECklRAtnCSERkqQcFkyiSgwnMMBuZoa06U6RYZnJpIowBAU+FvBJFiEMPyrD9Od/+rNlPf32b/0OjRl1plMYhJOFg5TZE/AerhEECSlUjOgqCzECnhKsRFMiPHmKaimFSMyQHCtiwueEGyOJEAeNyvH//KN/JufrF7/9OzbBIw5M5OTwjIwAEiLk4RoETs90TyjKdFb+mJgnYhWuwk41Pp7LTLdJMRO1FIAwDdPcNcKoCn/1x//y+Xz+/LPPgyIRxQVB+TFlBbdMT50WSiSRSATDnUSSEBHkkQkHE6IIZhKTExFBExzsQqUQkB9dPwQPL7X983/2T7/32adf/uAHwaUQxdxR2sfoZAhAxJnEhRCR0z3DGfBaNYzCewQlxDMRk1JcGCCJFErSpCAkmSSlIdOJGBrAP/j7f/9Hv/X97332ufcYDGIQFS0Awh2ZxJI+50JVmvQ5tvu+bfN+3Ln7ZJSyLEVFKaEE86SEhwcAEV75xKuWWosWIs6MZAj0//qj//33/vJPvvzsU1gALMBMcLDx4eHpQuJqfBRXswieKIQs8AxuDSmaVBh/cU+BODKAAOVHg5bAAkIKIgpHpAXwR//n3/7B97///OqSQZgsxVEQFmEgEDEH1VozRluW0EIf38fLTg6xzJIBTiMgMsPCkiiCWYkrkYPTc6ZND2Qi0ykoxz/6x//8937yk8v17AH/iz7YlI+Vrh4KhmpIaDIoMghJghTOELUowISPdI9EECyzQIQplImoBKhUYYJZRAYxEbuPv/cP/tEf/Ds/XU9tAJFUI1MTqIVDMzPZiYkBR7K5IyIzkC4igE8gA0TETJRurAgwOSWQRJmYbp5ewikTIGJizb/7d/7pb+ZAv5b6w3/7R4ylRlFOVRekubxoLiM8vR9zbMOTWpGyYlLl2lQYkSAVdovKKq2ysGRw0XGAC5sTWyAOP3a3sVPeg9Wilv0RX/l8+aCkFAemm4CktNlItiFwEwlkzshRRbtKEhdxLlSWUmuppgXWNEphEMJNWp2zz+nWR6UszCXVlzf5xn3vNnP7cDut6x/+3u/HGL0EUlRZmXjQPiZoTidIkICzXJQDHoY0hiGRtkRwb2hdqBC1BKdYiC8mgzyjgTWw2RQirCu4q8f/G/6nf96/9+MvTtL34KWJMGXAPUcPLhaDJl8WIU33aP04wMRcKEiTtLLLDMsGOkzNM9mc+OpyiNMiS9ZqEdYNAqaP1s8Z/NVXv3p69eNlZvpmFjMmECJipVIij7SZyODMxrWg+UqSUEltocpZqg+Lh0amR5BQaWt3R59E4pyhIlDZaFjEQmxSjLno56+vS4UVJ7BQNKbGTagJlcPgNDOD4MwelI/bUZg+ghKD9ZNXjQGtUqzpsiyLNp1WcoRHdIrH6I/3t+39+5dj9949is8kRGScztJdLvNiAHhKmGQureyhZa2Z7K5EqsX6jPSJZGmiKxeGdtpbNho5NI0JIBRwTuwjTYRUNF3CZnLwlLdf1evzp7/7b/yBrHZ6XwZFVIY4C5Wyqooc28wWfgQZmCTcobUuhx2aKak2kTlUV6KiLUgsgpHLUviOex4ZIzlRFd4UOSbKz//sW9q3z46+W2HuoSleUwqVqOLwtjHWnE6SYCIkkxKHQmx6hCAUOT3CghPRChTExHJaBlFIUmcyEnYRc/OXOYe9Az798ns//ct/wBFacWxTmlQucEQmifQIZGEZMI9MCK0moC68GHkQCpdCTMWGJxkzUTI7WCRVXI2dPII8xRjcyXT/xS9+7mVG7ZSGaYvYkOhgeJZEWygV07bizExMERlB6tP7qjpTJVqNlRlxpoKRxOlOOQMyAgBWUC5pkuFucx9xWo0lxRDM8yTanSn52GmYSit1wQqkVa8mQO+S2p7ffP4li+iS/RixDZuzk/XMQusVIyGFSQtcZEyAlEuCgFSiokWaTCjR6enV68+/aIFGhWgeAz3SMdy7WXronNurxEgYZiVTISxLK6c44Hxw41JWYRUYYy0luOrHQhFC/7Cjb++mdw8SpkqY0ojoRz/+8W/96EcqBdCI2eceUT2SOUWQnOJECOfwj7hKlogmC5kFyIBMV0QlBgqBHZ4IYkcOcMuZTMgsCa41fPZ/8k/+5Ic/+Z1PP/s+BZAOZK2UhpkREQlBKcyQYf8/xQExGQO5uEInMTMpJSJdQnoCMTPdVaHScno0tylJROzse9/pH/7jP/y9v/L6s0/JQTP7NC5b+JqgiHAyk0ivlH5CsuUMeEzJoeeTiBqxe9Vh4ntnmkmS4RxMEtCZXChp0EShHJzTIzf/TS7s11b/5X/xn9bz62u2U8laXILmkF+EVWTv++3d4/7+2INenfhUMJvq5VrbQsnkTUuaLbzQ+VybtvRc9LHnwvoYkDll3vuHl6Nvu/jbzjS8/t2//X9/8+c/+w//+r+/1oLYPkzrQouW82yss0vYlOrQ7Mh9ZfRyHkGtohbm2k6n9VM8L8t+kr4UEhGgSnt922/HZlt/uFgrZaVVnj7zFXO/j2P+r//b3/k//sG/+K/+m7+ZH16OVUR1rVJF8pDt2B19dIvipGjQ17XNHDEovcDIMkYxLo8ml0eVlegC4SyHszWTI4LjzFUd93nUrH4qUg8J/5//x/8l/l78t//df32N7QVxPq+FSxi6x/YwlM132qmQcEWa5bbtxC56hrEG15N2vfNhLWUfzSDgsMBrp5dC5ak+cas957FFUEidGBblf/jv/yf/o3/4H/9H/9m6U/LbY7etb4GpReba2DB3MmKi0LAl5SRP9Ax4rAtfnmhZJcppGzu/lRm2+5Cil8v5/btj7C/EwxhR10an043v44M1N2nTMsZ3//l/8jfaStFQqGjNq+pruS56Bpcty8wedlDsqoaCb//VS1tk1LDpYryellerYj0vbVxPT+fLq7Iu09e59Qh6l/2b28vbX3zz7c9+8ce//Grvt+xt9KkSf+M/+HeXZe2eq5WDnXE0HyxyOa+3XpY3K6TZrAlVnY9O4g9NbadaL7IWOvV4WaJh0GwxmNyJqit2f9/NtXCpNbzYODxdur59uf3wd//gb/6tv7W8yfMvy6aerXDJJrrWc1urb48jlhgvgZHCimE4L3XZ+ttCVHCaHTl7KbWWRc6UNSJFcXrS+l18g8cct/+PvXdbuW3ZtrRKPUREa633/v9jzDnXWjtXmqaiorBNRLeKSXpik4JeCXmR4GsKKeILSCJ64wEhBUG3e+11mGOMvx9aaxFRD16MfImVrPIGcRO11EqpX/XIrBtRK9n9QP7f/+yf5f3+l//Rf3rvxeqpSxZfMqu2XFrSNNg7ZQAAIABJREFUvDwoLjg7IqEihYpWiPEpMdxnBRbgNcy9FyqjLUCykG7tsgu5BB7CHaIuZcbIL/78+vWvf/79v/cf/If/6L/+xxhWLvTxcehWL3VJy9kdrPcw5FJlsneIk8p2isRL+HbgBOd3bExtvnuwlUISLIOlKVo924kjw509+aDUrinH//G//u9/61+6/sU/+HdA2k67aN/rMkLCuRXaLpgV02cbjYSS3dy7c47sS2tHLEKXK9+qFFqdeSZJzMlxJvM5kcabKl9jtOhz9OfP52jt+D//t//rz//Nf+PP//1/dyfO/SgRelqKbbqu24VvomzLi3uhfJ3nlLhc3j4vurQLjp+/nj8/H8f5RB9BVd4ufri2RXkt5FoPZwbzksRYZWvtJk0W3fWf/i//83/2n//lf/L3/2KJuJaLsj9edrcYeMz5HEf4WacdOY6Pb2cfvRSvBbHKtWzzqFZfddVL+6GVtjC17W1dqWxFtYj7mOfPH/Pjy1+9xmNMluC1+Cnr//hP/6d/+Jf/8D/++/9gaRtEpr2eezdrFq4cRQMMyRLhEJsoBgkewXHhlc7Dgjoh0ktYE2asSM70VA8eOQ+pKw0qLJEtmGoZ/f78b//Jf/9f/Jf/1d/7t/8CSQ5z5K1wmB1u4QlSlFpLSreYFiEcAcyz4DVxjZJyCotQiUDYaKKvSeknZUSp0drK7q5zHgpmKob4+ctv/4f/7p/8N//4H/3rf+/PEYR9vo6j6t39s3G488Do3MNqDXmDeffnsG5743H58SdFPUuM0fg1yrx3EYfEmFasFMms3USRcsqQkjGQ3T3OiT95oD9WlRcv77mq3VYB1/NFgLWfx+tHGvOc8+yaHXxg0txqm6AzyqJS8dSUTRGhZsSFNPkIxxZ0nz5m5kRMYzaul8WX6Uflc9FIolCxSyoWPkk60uwsO7B5OjRDMlAcsPGiQLziHJkL14kxbf1B17fGzuGzELe1hQcLqxTR6oqxKGl5v5y0b1ybhjeERz7OKcchvrXNlgwCTuLLgj6Xle/TExSrTEykO31falglLcseF9TJcTEVoSBBqnOnOydcGpmQFZJaZF5tfNWinakTqfhtfdEjl+XpSTFADucM6X3OoBz9iSwmjcKrNqUzGBNhnA4Ki2LzOYOIWr0WuuQxspyMa/VKkmelHm91nCYrpwtPZqPh/HU/s/GtWE6LHNMxpthw8yEqtKmKIfthSzkWxzm700XHuirHiSF0WXNkwIxVF6nLkkefSUrBcgoLt0Vc13G8TtLpwpjDP77dyybtWtq8irR6targqT034SHwAJwmFeW3oWORshBzSKAJbZdGS72Uuq4rc/VeuEmqL7qUI1bW22XdP/9Yfvt1lgOTGFkqr22R122tPjcTtjqlldW32ksRT1iUSkwx7FXBvG7MytDCrE4QlotdLTw2XTWb+eGZL1eenhKFTCdTsgf4nFrJkgN50HyWcTlvI5uTiXJboGtPaH/pFmYkIlEjKUpyLH1MsZmis4SsBDTDvdU5c7GopCR0dPcyQyiS+yvtZFoP9sdq/jV7H1RG0YLxalprilZNElVpC/v6yc4ZQHzj9KJFVTlY5jnUVKKJikhB6sKqa4zFHs4MXWovkpo0CpjDMydYl/WH9dXvEFThtYhbZogunqGTJcWHZ5/+SGM+fbSlWK1gke6+nKVbnukLJnPODTVXhfGiFQ0kIiRcigQViynM3yNMTptexnuBVtSV1Wty2bAs1a2eZqWilOn2GqHgEyRJSk0YOJ82vbUpujKqmzwKrqW/uixAwoSkMUYD4qTjQutkFkYku9bx+tjD0nxQH0q8+44nvC5JTTgoTj2XuuhcGMJj9whf3C9TS+XM1l+n9c6RQVcroOkH/IruhBPMQUsV7wgSYb5y2aomZrYVhMVEjQb5wWi6hbwoAxBCrdMpUJbP/18fr76bWxS1oP4xzD+G/JDT226GL22pvHyi9VTbpAfhET5eT6rjWZGHC0W64KhsfiBTSBPNSbUYsct4E40KBaaEV1JvS/do4Uo0kQnhymzuSEoTkBAQ8uQoZGFRQMQ0QdZLEaulISsrkmycY391IMMgmck5hHpymUzslskiDITtCoRIomesEQwiFMjk2dyNy/QZMSJpmF9HBCOzMDPIJo+yFH7RkinOUO5qMxLI3cjTKE0mdJbZUph0Mmu1RcI9baONInfg2zzPOVsVmOCg2Ub308bMOZR51fpt71G8tlQc3uk5oqJIi8lqIoVxkz/thf3Ravlp0SOxbpkXpN37z3/z+4/59fG430U8I5XaZ7kgS8c3f66FnfhglVBCzixnq00o7ZzhrcgS/LQv+wjOjOw71aJ1tOUdH+V8FVgFYYp0V6YhOm+efObTIDpb4SSlTFjqhJXy4XNVkJThTOa3tCd+hwd9Lo05JwTYoA5dRHwZJFiigMCPMJWRZ8yHzFOJUFRxuWo7IqjbooVBaW0Uqj605AAX54ZMV6XsQsaGEqJbHQD7KJSecnpwdtQIOy5SM4uHIxzu5/mBQqfOmEER4ThPwsqT3nucPh4lSUs5bAwvJf18zcOGtH5RLiKsV1vNoiPs2uR9LF9EMykTmcxa4yYouA7ikelTa2ApB+vEvMzmDOMyLZ+D3/7s86o/KP6aavJJdkzpb7Tskq0lI/TkMnTPePx+JsiJclrwXN7qdTy03qxJq7q5KEutb8vy8S0nrVo9/Dn33xWpvR5xeR946/FV+Zna70SLKdMWmuCHpNlYijPuB40itEilSHswqh1bSGaVsl3ru0amS4qULWmbqZDENLiwzDcsju2QLyYRy3v/+X7lUkRd8ixFUrSdrySeayzFVtd4xcEsE7AY7khzew6qNWQVplSeEHSoo2yQSysFY2a+RM12PsSNUjLT2L2i5x0Yl+V2KNlE7HPiPvOn9UeXc+psGKsqrac8cKCJMVNCR9o4Rs1vE9lGJrnN0yhEfdgIvzbyoNOm5pl7fdE5Z2LEiPHgw55U035/PnyO6cK+oDS5iERkzeuyVm4EqUzazebvBki1iGSmdWu8opx7F6i9ldlC+hhxm9NnmrUQqKDNz1Jjteel5DnxPHFWbufT7a1lkRl0ACkmHqRP37c+RShn5recmsZBHSdi6hEqESCThTZac73ycmskC6GoPwvSsWTVorz0WnL4LFxkWJ5puMwS2ryNVORb8BuxL0k3WUoJc34uZGCb0y8GO1agY1n1+rZdeXn54zc98zHKKfVadMmRx7Ecy4MMrS1aqSTSVoeH43F4E2ONx6T4uMKfANQs/QjhbeCpywW5avBnsaWJ1cgoWpR01iyF9XY5b2UBzefuZKXqhVl5OVS79XWunAJzD5t7uD3BlXzVt1aK0sDclu2Hdyoixkw3FKfU6TFeWSKnFERQnlhinvd5TvCETkqvA7OCrUhiDhw4DnoJmrdDv7TaLtvlsnUpOViGMNUKPNU8RZKPzJMz0xUDs5+pAxee9Piby205sR4Ql1JSQeNa57QC8xIGEn2uj6srpeOFnJW1tfaKPnRnoM+VpxYB5XidRBWRJxMoKXsGPzIRRQNK46A4SzRWprK0SM1wYE90OITTVZI41Fx8UvNEmUTpICCqGK6k3pSjgHipsS6YxfueG2ysK2xhnIQXJoCiqx4YGDMTWOciOzqDKEcVCGpHCPfhoZbLjHHvpmbU0BbvWAH27DPO1ccY5o/XQxFUBBC89juD61Ivb9dl3RiC8qc50B+tfv7Wf9oCiPvRdzsefd7ZHthHH2LCI5BPrKZ6WwvH8Tg5qC1NM8IvjIObdk4fj3mOw7ree/fHt/vok6vWtXI3/LjYGQNUbnW7VQKqWh3jdRqKpJC3RCqfPn0OeyqRoFoEcxRSsAiIOYizMp+1VbK5gALnHESPy6a6SiulnHWPvnu3A1tr8bCZzykf3r6UiJ/G81UK9SpFRQoA0LikGsYUMG1VlTJGdCVkthiP8El6jSZQYJZEAoAQ0nUMAMYQnsQJZuUqfSRy/GH1mgFR5EX9dSswu5xnMpvXs88JggB4L/U+/cV+SGEvv8rI2CdBAv7xnLO9MXaNNCqRHmOoLsZGQMXwnKdJIDXn8O2sQmECWODVvY6x/tje7U1zMHywnv5A3qYwcaxMl8wnxh+Mr/J51XM1KidVAW+PW/V3fR8sKxjGveMPE1+/irTopQNwVFpZ+qvKFEvYQMAebI5H7nDZ8lcVGxAo6TkX5EaZEEq06pU16PbLjJmqVVeujlJujp3H6ZBOEuZVIVJ0OgNeaivLr9tNf3rb5fjbpVVZLml7c46LYUbFRS3WHE3SdX211ByEFiVAXF2VBXQejKsnmBNUYFelvDDQ9t3HODwdwP4wEwsuSOiwgdhFZXnYrUXREf7R7+d4XsevP943JhM6h3marIwxXybmNINAKerVIxaGI/uYxx4RtDVelmWO/WdjpNf0kUke5fh2fviX8/U6H2p22RZEuQ/qPoUo5hjYlqaI2K55WQVSDJnzW4dm288T09DEqtRPtXxRzYTxRAk4Xq4df6h8Mx8US7m8v//6z64/LCvK/rrH6/F8RJ5ubNa4ujJI2FTR+/L8OIy3a6loZh4xYk0s/uat9vlwi1Oz0xivsV1vP0hTLmRjzFiWTY4QqFRA4YyKkXYGoRwviBfxZHWpoNETAYyjRK/vG+kl9/1jKcRpKoxcHz0Pf8pwLqtlkbQVIJTzGlUvk3KMfHx72HlS4PLjW651KE/iknqrBeV6jw+lQOE5OCyxHT8t/4qWthe8CB1iN9aIl72iX8vvsl2Yr5uXzTFX59aUocIKgGj9ioPj56I2uY2oXpVHR8yRVlmayCFUagMt+KnVS60UoFmXpeIgJPjO45G9zo1svKY/CosoI3mYIvoLHrwvS46pOTmC3/id1z2d54RTFQy/7x8dsp7gB2rdlvLLVT/fFqI2fKnzVHpOoo9zc+sJtINqlrPJ6S5zwe14SUgyR5gfxqXINnGeAKAVVRCur9vEWCa6MhjMlqpaaQxKGDzSxsBEXSvGTDrnJt6KGPQ+agLzHJbPUrj6SuaM/cRca+NYOPKGYTIkELAUd1EXRhK4Agin4OACQuGZyfDhRukDOKMmIXMEwC9IA6rGvCIAkOIxxj5Gq7St2seUJ4ACjSHdxblWJsBkok8cZkeGk5ZPt9bkFjNP3aW+mp+TQTI/b+ru+3i9Pl7n2YF+zPfS1ve3uizVjj8xEv941X2gfeQ5cvR+nsf9cTzgd56UVI2beyT4ImWnRhrUR3x9YPBGn/Mqy9rO/XXsj3G84jhO1eTX6eZhPEdgcKKozYsJt0zMGETUSstCeSDsMDLKlNOGAtHBmUwWFmDNLSyFUioFK0Vy9WvT95KifEwZHELzNF0HJyjLJLeqQpuQil8dX1GgRRVgwkXSSl2zMCuTJyxCQoKYKThNTAAFl4gBBOmEuR8aQUkuoSbAIAK+j5W5gGXGRCckGRmjKGIpWTFqWLAM2WDU3HtUj3AfdppnvdXKgsEA8fToTxe/m+nh02k4ZiDn8YdV5IalFUFh5qScUqiwwxm4iou4r2XzfFGkcFWW5GnyiGODNH4ruF/dFlJZ12PJcuyzgC+tsnA9V7fj1q6f22WjvCTaEXBf90pQUhrFpxKirslSCHNEDxFuROqN30m/qS1kTcxpKBDZlrpeFyn9HJ0GtbZOmZySygwiILJkikKkXpa6QlIiC5YV2+Cn9THZiJelaYUf5caHdx/dAfPSoy5V2syLZbU4kjjeFxa7iCbNKCpc2GExz25RLq1eCivRUKk38d0KyAcdzs5yrVw+tduyaDsKZeGaDPc/3D9q4clsw2wmJ5c+RyuVSQh2HPvP3zqvtv7NsV/X1XSlVjei+QSBPd2n7zyzYuFSwGL4mH0e49yHuZfM1ZwOG1+69fPB82AtQrLmjMMPGtP3sKnTzNuDzumd60YLbTWrvB3j6ziOghISx9jnGbUaeW4FRUMao+Hk0PEgeJKNQWYReNV2URJ2vrTrL3/xq1/8+u8sN7mAvvH81l9EUcSNneW5rzMkiViIC9lWeuDCAhCcwYxL1PXz7RG7+LRjfDyP0+7xOuS+PL5eKufayo+fb9ttcRbzYZNViZL75BDXhW2hBAUYSc6xu3MrAKCWa9i2UGnXd5dey5oZ5+xWoqwPmu2kzGJKQ9LL9VZLHfuI1iJ63Mfjvj/81WXdLm+fWy0Wc8TOWXDkwk28wzuVsr7RdVBpgzl5uRZ5Rw9abM6+CK/rexEWzJyGZaWwCRiDI9SmuPIP6yLv56v7fgcxseKIpEXKSBenJlUu6tEha42lJXmAqX7a+PMiySDUS63L9POMM6ZLo0Y044RPcn8dz/15zh4slyZu4a7CcN+zz90JJCy66LJCMR0xe6OQRiEN63X6zmkkjmA/kMczk5Cwi/YyRxxEmcjgCmPmqCABRVq3M42JUTmJc7JL0gTsnBKBFCEWmeFRAedWK3mEmazBlTBAXi0Yrkk5bnAC4HkaTYUw68IysTg5kYczsZRFM0ZHUElwsoJCsyuXKeKciaRkSxae7j1pWCDCVZSVTNCEq9QmDEpbWtQrAR/7/v46fPRhkSjkm0SbfgQywAFyAwNg1FIut60KN5GffrU08NmP1yte5wGMFWomRXzZSu9mR+97f+5PQbTHl76q/7gVY/8XOhD0L7gH8jrn6qRnlSas42wUB6PKokSLnTx8ekQIE9cZpfcdpz9euUi+nwc/yvN4pe2NOmGILkiuSh6UlKABRh5swknqMibvCMpdDj5BBA5HRsLJI5hGiHAKJUcaMoM8grNPCiIG9eRJWa+XSJ4E42CS1DUswE6cwgWqrZbYKVoJXYIipQZFl8OrM5pSMk8whGSCOJwoGElBgIgo4aSIZE8KUHIapkMYgEUmUpmD2ZDpM90IJMgijCKu3Fgwi7pa4LlHnXGYzeHTTgsfJjPmLE3GxziP0S3MxxHSvnnCQ53NeRKoiH/66VPTVYWTMhAJEFhIUSqRkCeIkmSVwmTDJZxFaF1R8yDarGhmaUZKZW30Q8Fe+eporFGKtRJoa5Yb0zKPNqcY+c5rbS/S5/QjMAKJLIL3SzMLFWIKClq66tLOdgajSLJ5g2Wrm7RGrYgoXIBWpIoiNYILq1I67BghSVWKtAKCeCxFq+iUOc0QRWaOHJ6+f5vjnN182Hnc73H/inFW9rNPny6iVC4h15uMXQYqBAiGRVadTK02XlW0KhX1oltZW13GcT9p2JSA7lyWcuGS22Vt28aljrPj650SRQonJZLByj2TsZecPOd87c9CvfdvHHi7luVt68t6SlO9FE1OH/3MgdPPGRNZoN/GbvsxIqJo6VaMod1Pp332mHsNePDXTEmQBDMSfD9PizwWcyQzl6q6cuEYzlx0smc4EXGpYw6gUJxIAByw83Ab5m5wZxYFzVLXVorKwtvb9afPP32+vt2k6cK57JsPt26ZmCNLlpVSiAjMpKWR6tbv/eigVsAkgcq6LO3x7H1iTs8Jzpp1/8PvfvMkWQu/3y5XjfZpMd5Ss7uzkRRNJc3khKlGqkcmZkTHId8hJDqzTCjkCl91nT4y8bj3+8/deoHrIPV+CLwf43jIVjNUSMrtepNC/Zv1A+kltdXtCvQ+9+k9kn34RoqwmEhm5ZRFbLXkXJkXCUsrZ+bBb7/68W25qVDY6eGQydAkFi3CRbmsdSmXt8/S9sfYPaN7CUZihlWCS6X10m5rrXzcH9xIVFQQRKlUlYAtwW7uYWkj5xkjIO4ppNFqk8yTjmmDmDk1IxkWlDH3MfdpJeR7+rG2oh57nG4AmHxmEMq64UXKPRl9YvoEWbgA2e017AkihAyjntooiQ0AkJHJNjOTowAR4emZJJEAkgNwT44guHsrhdKTgiiATEcOFZr5/cIREOLl2ohQwzAzU7lQUo6snCTsAIPAcECRg5gZ5JGRQAi0MxqzI1KIwGkWc07N7/+1EfJ0ZlYkKREs3C3dYAeAPuZpu89XAkJrSzrdyTpIIUqePi2xsGZJcGtQWVLWoJn5hy9ff/7t0cfUJRatOXjPeyeZLudrjDELubO8+ller9f9KZufr/4nD/RH+7wr01WYl1vb4Gq8/Cg5h7SlKUs/HffX13Mfg0rx4Tgm0rz3/QP92wdLEbdxXdCuQhpcLWdtFUEU+Z2xQoyMMbIspWbVBJI9dLxEhZQTnBHJwDQDcRIHCEiGw0kpOD09I1Nl0HLChnw2J1dXocqllGJjiEygEKuqKBXS4BFnkeEVUUDh8lJhBKVzUKYQQxkamhQskRJMUNZMFbYkImYGKNPZkylS0iMpgoUTlLAIpyQSYkCSwRH53U9JEkdmD8uz7z0pZmAGEyuJh9mc85xz0gxY2IzhPRWUyLQkFy2t1q2swhVh5CnKwRIjDdyqJAEEpppphTVUwmZgFOKb1LbmluSTSqdl5KcWPxa5sc4lbuE8McL5pklr9LPO2CwrEMznkPppeUi1GGZ6OB05rq3++HYVvlYlG0d/nUtkmWXj0TNLsgILZyo8xCyU6m1hJS9Fa6mUZEglYYqZMzSrLNJEmzIpu6cE8SzKRsyMPPvjOJ776L0fxjOAGDmOnIf40dbpL7ARCTN0zJjFUIqQS0RECPO61lKWsmghKiJYdHJc366blk7GQceIAU4hRuacpcplu5S6Pp6vtpTcrWSKsnER5gLSfR4zp6dMs/PMeubIiGeanuOq66Kipd6KQDjy9DTqMx/7LqHQ7uZjkgqvbYRhhGsnl/rPrw2FJbg7R3gJXwoBvJ9nlswpFCAzeIQ25pB1kSpKRbiKFk/+9vUbCfrzsNM1krsJ8XcuVJKwsqiAWpFY6/brH/727f3PyuWHUquocslluzCJTZvIcDJvrSmzcHKV4qUeU8bzd18fXVA0Ip+m2k/Dx/Hx5f6Rs19Lva2XEcdrfxLR9n6LnM/Hx5ffapQDi2bSkq2woCQszjOGU1DxzIxg9zoyFwNCkirKRfQmTlJm6fayfffHY/gkXXi+Yg6HveixE+ODwNd6+3x9f/uhaBN7ZmcANiWMh8+9j4SBMzOPaarkPnOkCKyKM4GgwZThOMio0fLD+w9vbzfi3J94PV/uIyGtluVyaW0r1GqpRVtdl8+fxhz5tG8WU4VtGIhSUkssW10utxBEjEW0NVUtIq3UElQAst7nPHN6HJY5qIVN1aYizYquy6nyIOUK9czwETbDwrg7CwuXWkqVkiBoNwdkIru6u5KslfXFzzGpn+ZiqBkxgcw5cjr/cziasASUkyIzA0nEIKF0BMwjPIgIIMCLsiMtvqOV2AzOEehJQCYjjeBBnj1A7ol0Fxq1JZFQFIDBCgrLHmiiBd/hVhHpGZhhhQo0CZHBFszWpSwFgELY08MwERFgMCjh7qBsWs0DlCORY/ox5uuZmU4CBpSIUufI6RYvGaS6MC8xfd93aSksgjqTRti0c/+wHfU3v398+f1HmEtjz9DTTvvwZEjzjGGTOSz5SC+P8/7zw07ru//JA/2x6nJ5r+tF6V11kYXfZdmK7fZ2rZfSMMLKz99e/+9vzt1Pfg53myROSB/zfE5vlVdJbo1FhCVDk4dQMHNmuGO6kpLnybFsWa9YmHO9zHbQLAzWSMyYBBhHVElPDjCTKxykpYBcE3AQJ0EQeYzvTYSuRbemibQUVpouHsIGRPDK2+kkSZNlMggqsoAt3dwRTMKRVlmscCazJRkhPM3o+zH0XAk2MiyjQjIjQIIQSiHy4CJpQiFCohm8W/KYHLILMWdwEgOa5+getRQqpRYIvtfVE2doY7CGSVTGBBVdnMmOdMeyrD98elMuGGGRzCIiQkyeM6PoSLCbsrNmDrEOQZtSJweVlHrd3v1y9JNOXy3/bKO/W9S75PC6SLJZBhGHyyumGklWKtUEr8QfpN6DTy7T9TX8NY+S8i9fPr1trdV5vvgR00fXueDUeypTSaZQEp7PnCWJiKpWFQMoZWGGsMEjMpllK1KworDW1koNn2PuwVFrSydP6+f+8fvnX//NvTd33xCsFIu4Ci0low4OrpL2Pf9rr4fQwjfmEBLlomytsm5atEkQJLBCgFoas5XSFh0BZ+FSqcSg8KjEJZtKV2VazhgSHcIkTOQGIbUjbVJs0+joUQpFkES3lz0H9ybCxHeApLIaS/BI3KdRKJ8pmSjswj2gxNXmMyhpKIMpsnCpLa32/RUSIZkzppMsqdM4MidyCJW1htiVGL7JZbt+km3x6SSYxzNmt95ppA4vb2hCoJKqWTmZOJSFtuXHX/zy79zefzGxJLFSQliXttxW+VYxpxa2I2aRIBbiqmqK18xB+fH8hg/LMUefIPZRJz0eZ1dm/vSp6e18HXP2ui7vb9e6lo/zef+rrqjb58t1a5pXQWpRC3qOPPo0Ks4BDnW5+B6JhHGRdS2XpkWyV0yro48Er++X4pshj69PSvZkhFNkn5A8sNTbC1ILR1sh8zzPn/fz/cyahEJMIC8pPkdKCThiUlZikslIDKNz0DBPmmtba5G3t60oEWw/dh9jILd1e7vWta5AnYJxHlTqT59/yT3+6nx8PZ9LSIS7iKFjZs61lZ/69snOlyjpWkq5VL6VpREnM6b3mZ08Yo+UKQoYKSi9B0XRsuiGpdxKm8w2+rQ+OVklEVKyKiklzJmbcURkzMGTLcpMWSqV5ar1kHOAPJgWDQDKTXLlSIUlSRM3EgvAnIJIJFhoZiJgmUlQggMUGjwzPCkDICBxdg81ImYwMoQA9dkDSREu7sQ6KZGYRJAg9giN5OlzUXGSDEeGAR4+wpAtJSFg57BxmtVLIkk4GOHTkFZFBzEDcHcPKcmK9N5doAKxHudrdwDJumpjYaYQe40+aPR00oWak408X12UtW6FMEce50g7yhivrt8e53OeHEkvfr4+5r7HOKwQl1JEIZjkFLBEP87Hl8fcYyT+5IH+WNX0p0VRQksCma0uy/svV8qSqaVcRCHrx34hxKkxAAAgAElEQVT/6999eX59+R4O0qILl2GJRvl62lUNgoh2XVfJuyUFZ0FGwohJHWkn0Tpnrp6NKcsSB94SIZrh5uYoKGurRgMW32lXwuzEUtylMBPIAtkzHjJa10IkTdBKsrGvm8iMQdE9eKIulvviHKkoK5WFhGjVyivyRTMTySqcQt0mWbCkZ5oPnk7gxUtUEmn0PSzoQezDNGxWDhGxTNhuek2h/D4dDk+yMQ29tWVdCy+scMiRqTu2bGstbuOM4aRei2ipMayeEYaUtc2IVUuoP5l85qe3y+e3TzSc5gC3JIYPEJeF4QCIocrpdkaP1zLr9FY+qby75KjyOW+13FLJ8vdCo223beVXv+8hKbVokXAje05QQMq6J7p7R/5B5aPbJOrEp6fBq2bY+PHy67cy6TyuFu8r/XyCTzys3q66NfYz5nDdtJS8MDPZDA7I1tbV86RISmLXoJVX6OIFFfVSaSkJbtPrlOHHo/LRnSz6Me5fjsMOZhx1lVISmcleBfks2b5RO9guKDi7L7TYkbyxLFxVFxTOiZFtSSVyjnCryc/H/VIuyKQqra5rrVE6CKk0DmM85I1Sl8H2jcZmvJEUMYr5nGVFelw4qsMDVn0RHCFFayVQJE2C2ongaluWGqoFuNR8dJUIDkdNYuYoKjKYiKYICRObAMxsrHmrcCqWM8KlKccim0O56Nt1+eVl2a7IhcSbXtbL5XKlspida/20Pz/Xegk7yG3OrmRlNVItTKB6OO1jr5effvGLXy23a1bG9Jh0oF9Bzz7qZX3/5S/99Up7zvXUj1PcqSkaeJ7vmPv9I7/8dh/74fPojlnGMJiQnrm2D8bz+Hg9frbnEWtodk7rOixQXrT4eSjNeD2eo2YNtGPa8/Xl4SOYgOK5vC3Rf0dHtyvomsEeJdfaDHb5YkfT9sPb7fP754+Px2++DCXURUujYLt/PY+d7Znr696U2ia39/V+vvK143yWremyEWzuM8/DfERnYmZuqG1beiIIeB33++P5sgwGlfm7L8+fPn/+4cdP6wKz4/GxH2cIYlGN6B/P1+nwbnLBv/av/lt/a/vVkfdv/899PzvBUixAR+d1oOmyMTmdmTQjOCME3sYSPxA46Ms+fk+nlnDkeRxoyaAFdsSwyLWgIrRpzbqINIqMrau0ChUVp2EJFJ0YrZJD5mke2MMwD+btl7/+aft0/fKb33/9w2/PmFvbhCSisIsUhlTqGZ44k0qEZ04qaiYzjVOYhYUJFJ4jhczcPNwjkBG0ClMQ+zSqzlnIXGrOFCWaTpzMhbJwfwGYQ45jqFgpy3fP8oq+KCknMjxzJJzjmZ2slO+96R7P0du4Q45rkcJymEfw1tak6vCkLjnTgSAhlcwVwpofJXoEAI1x4d48CbW3xf/wJY6gNul+zL0MKeg2jypiIUPcFtTJMuf+Op/TjhCnKkxYEs+nT5C4eZJRVnEHbSrRthH2eN7Pecz2p934P1pVXuEfqPVMtZkWYzORsr92QnasOoEf2+fznX2W0760gEgJImg09ml43M/X6bPj76zr27al904ep2eAoQIFATdND5xnng4A7rJUOLL38DPIgbIFmSLLChAyNRKRY+5gIUjV70z//b7rr/XWymWgDvATiDQyWwMgbgsQ/PL1EvthKcK6bXq9AmC2voM7BDDmQbW6wAYoaoi7pwGgAbhCxd0SAQnyhCWoEQ50M7EoQbpidjtBMoLIoCnJgGCdCI+RHhnAQaXsC3z2c8ZaoA1TkMfMtqI6BsIzePpJ0/TtrdG63q7BqJSv5wuWDS/VxvVTyBYxJxKs0JmYGIF0w4JXHZurm4STBT/3XuZtvcp+HIBCCnSv6tuPUX0yBWSmnc/9PM/bj+2uc3/y45AHZGq9LyuT90mTkwUbtqbw+ti/7WRWEzrb5uq3Kt8MKUghLbRcD0+g87sut20rW7pFxeB6PJ/jfJD8/+y92ZJsSbJcpza4+947IjLzDDX0HQACT/z/L6EIRfgAkoLLi9tDVZ0hMyP25G4DHw5+oiGtX+BvrmKmaivrJJOUzI4tok0yinJt0kg5A/3+xRMm0xb4PvC17whtDdxlZAw9T8hSxDCCK0gAqOZ1Rj1wPJ+1SkU2aLm2tg8nVEVtgJTBk2dYf3cL4UC4MpY5uF5pPxw2kDAgfKr4tJT+LgVJYA8ljOfWO24LTaWylKrLkrMDIT5h1CyRPujBbbnQh0LbSPgAghRU5prZKQlpDNYUASYlXHk68BjWKUthxgFGz2D8QNSAGdGumF6eylTLjMvn+vT84Zp9NBBdF2nk2k+HA1Tqpf769JQ51vX7tz/+6OdxQ5G41EqhI/cB44zHlsfa/VqYq1IDeqKv3799f399JHC9TfxIrKFzgSgg4IZFTKbftv39cSRStZQie9qSsLKOtHGM7TylkMWZVR6nruc2T7f5+vPnzz9P8mGuPaVmup9+dDnghu337fTzxzLkyPP73rn8dAkL4xgEJT6u+XT1ch7L1KdCT8/69FFpevovX47v23F7uT49X0c3oj/eVjiQ9/0QGd4HAGk+/PH49vl2rVSP87D9fahwVkuwQwC2eBw6fQSAgx82v5VooAUFZ//62P/kdL2+1M99PQeJrKfWDZTH2L6/bvueWS/fT/7n/6ofnq8//+n67f76/ls/IR6SVBQF0LrLl/Hbf3zZ1u+hx/X5+eOHf96W2/zSR7g/av/b5tvZon14kvP0z8/6fJPT5GsXbCcYY33b97d9HAR7elo6yVijSyh4SmlIH7lHsldtRWZOnPH+/ev/4Pj8SUIb0/PlSn0Mudv6TMQVKIgxuIcqv01ocAQhnNwwKHN4dYlECBQpSYZ2ohcaqAQpcAj6BAyhyAVh6edgZzNDQKYmVQiu4lTKAABv9oDjtJv5Zb6otg0WsIGMhHSiHiUm7zFyO4m6533b99f/WDcXoeWylNYCEcxP04dWe2lpnj5s9k4sqQo1KESWJfnz528A0LdvjzVPbwwVvx8u5729b9bq0XT3s4Rv6WF3xmTQ5BTE/e398f7AORr8osvUpu/Q5Yaxg6wajyH7xlWpJLCch0c5Zx0ktC//8EB/ryKlPAAzcKcMpchaPYg1x0G29p4jeZqv/GuPO5XCWqu6uOm4vx9jNwzeDvryNi5v4+XT5eW6WO7HGHYGD0py9NBD2lKJvMceicOEqTdKEwqaZiIiakK3qsbUw82NI+XqfSvdCBBnJBOFMI8zWJUonBECosC2QyaAoEHumX3HAnHIfItsNopFvu02jcU5Xf4nBE1hQ+pJBxKIRA5Ol5DhaTEieaSkpcRwZQ1OZIDBBDEyWDnBAiZAIjkdwtK3Y2x/WLmcI0v6y3gcm+1jHBNNTFWLBHwYeDlW99MoDJ7iOl+X1lRAKN6THvfs41Vr82HtTEz3TufWt8H0RHLEeB9ndEzWXEomVV/H+bKtZx/++npe0F2EWFkrVdDzzbSdT/b98bV2+elWpqVu91i/7O+nI6dcylby/cwOOrqrIoUFILfeV40I8aVUDbHtOLedTuhSPOTYjz66UCrZmX346f2jtDY4923MHE49rHPhWpPJ1vWemSHTZA5NdmZamMv99Y9zPd4hA+d5DIE1RFZ+rl6lR/roI9lETNTgBCcCUbBFvIu3vFRq08ITm/QHiWuZg3GezjCZTEoSyj6Ofu5pKVodPD+l3Q8ChItQjv3dsN1eatg1+93iGCbdpqO4rl2uAXUnGhTFXcflkURIDR/mw6DS1cTSzx5umenJRwIaVPCDlhXJYVxFVCTq2fqgJJ5Li7SAiyPI/EcdwIedWmgSUm2XeXleAA+l4armjSgNe/ZzuI1TzzLdhASjXKjKVT/frr5wFS1EeAZhfH07H1/XL+N7+ak8vzxLm0SncZRh37/ej/Bxvcyt6pTYO5hUKS+qgIzzt2r71NjPEYaS4X7CMgCkALAMO9CA69OyEC31epk+Qp/FlqZmmuQWQUfioK6syde57Pfz6JZE3KaJCk1FmahcL/phkWXUYkhtl8ptoTPYbIztn/71f/v0+fP/+d/+bSDrTRuVn+aXl6Mf5K0jz3ccu+RJ83ge8a/zfF3CZpNJijwNZWbph+8Hes/wbUjyVsMxo1QrW0KmdYpppg9kx/vr72WuSdfLIt0FAndrwtfrTJKPR7+f9P54//XDz//8r/+1Z/T/Zu/xG48frQtjez++Lt//429//OVL2HeedJouRfMyo+QbwerasE+GMRUb28EH7rbKPotl25xzrkir/BjOkQXYgYxGk0+anLQh7qfR4WAgeWpZZqVUDN/HVt8c2zxNk0ngWq/j+e3jREJKIGUSn9jQNU4lNiZNiUz3AExAAg8m4EcGyHby0xKWAjhYnKa7jBJJkoWRqWbFAJBLgLS7ipFE9O4OpCrNTeqilzZFr0y9QBIAERGBSGucI7msPvK+7+/3x7Edp3cPyn6s48HKHDnO3Nu93VrRIiLMNDi5vTMmGYCAChAorES03r99+48xHr2izULe7/d7r40rBbmEx65ajvN97db/sEgSKmqn5drP0ZmDgmzIYDMK9h9JjGD1QsrTRbUop1ylXSbl4iO2f3igv1elj0waZGohnilELgA4pSqlU9/7l+/HX96+lG2FlpDM8AJwiK9EIZPACGm+vd/vW9SlcMyk4mMMG8DZe9wWTvLgkqKRuZ/7jDIqR4JBqlREtWKeVVS78+kRlBLQ8/s4hxtTCrdSm2qZjkgxbwwQHxFiVEAZ8gPl18ODc0fJUs2Mk5COYDouZSrdI2wkuyiHULUcqZFuZmkpjCoRIzslkSUcEJYaBW7syTAL+CC4nVEK1clTgB+YV2Q3D+s0BCURICae1sODo3jQHlTPwlJ4BllUFK1TTOY4DVoVhOwnPMJie4zD+xXBPJOW8xzfXu9/e38nHXetJtnDbVB2QaoDTy82tTyOnRLkCHFvp97q9eeXiRw3WTVe9/3Pr68lq75Mv3y8XhfemL4dD2FCaZ3iHKfB0oK0cBFLz7OXyCdwGYZKCbfee7fI2NcyZJy2m3WGV+pduDp8H99f/3Aa7699Er6UpVTMT6XNPKWr8WbZsY79HrPWmHQdY+B4u+/I+7E9xshgFb42MI3LXCB+JhCiwNmbH84tiDg4jd1P61K0kZMGONMdxkY6czDMTHIU5xRETO7n6QZEBQ9zf3Qfo5EUDdjZtx1DbtFpyY2aj/DMiEyOUBRhojTGIJlG4aLw/qMyaFxoLpTFglirABHIM4AQEhZB/AjYS7rk2QdHICSlyRT0A8SrgpPT9AdnTGVIgT5Zp7AQZuUSKecxTjpaOSef2dVGpCCJpZ8RxGVqy/Jy+9PLbWogLUXmotoKFSH/sPf//tff1/X990xOvr3I6ePrur7f7+OwQqgQna801bHeSXjY3se7EPZtl0qVy0lnEgqEhawGgSwonTwBRmHlJlNZ2vyxteeQaubrSAGzmg9sa7/vp4jKcq3zVDOzJ3kSola9PhdRqrXMraliKiJXXpBOMujYvp++nj+3/PT08te/Lb9/+ebHuL6U5cUPa4k83k8++1RDL+XzUT4rPv/zk9zkKEmmLKLwLAopEX7mkcUWbUsWARW6THrztGTUqTw9LeOwL3/9Nj3f6u2iNdRf/f0cKVKJ2SbRk3ovsb+95cf+fPv4y4efv7/8+77pibPCJqHq6ft4s7fgx5lcIFOVD9faboWHEjE+X67/+mHZyd72r6/r+nZcVx1qixhzFjYsddJ5SoxyOYm+9NjeV9dglszh3e1MDtcsVJxIi051qrXkQuFOmt0BA2w4Ibr2QDoRMRVOwELTYyS5OjNCNH8kGEiTPDoQp2O4dbeJSJkBBBA/AsgOgmSRYIYLZyQXTA7vYXAK9sgcLpm47+gjm5ITnbmH9TEKM4SJBUTwHgkCkwo0CQYLo6gqwxOJRM/oyM22/ctp86xaWkVRQ6A8f3xClVmVmKOwT5QA+qC1l8f2nuOtconY99NktGIQZUZqJV3W4+jH1hHWhKaqXOkH/O4HV1VLWZbl9csj/UwoodRSb096ebrRFGw6z8+tljjX877+wwP93e7CPHoXQzCMnIdr8DjTNSpDjq3/9bfv//GXv359/V492zJRU6GsCc7c7wNp3KioCHI79r/+9m35eCnDu9sIJx/sluBo6dCkalqQ6aPv7Bo1nFW5FG6s7akugBaxlDOlM2n3kPfGh0NZiqpc5tqWhUQ9ORksGSCAuTKBiT3SKaNKcWimYRwljd2QnDmljuxAjkx4VlYhcrGMTEp3dySjMM5MEXASOySDBEEgAivxoMxMGg5IsmdmOjwpAU5PZS5alRJpCRpMXFli4typG4N0LqI1ACJKJEvNbNT72PazW0kgEcNgQ1BUploXojgex+v3t++vb1zsLFNZQCLm6iO8m0j2vrCmp2VQdrHdwsflWmZ5kRwh+ej9cZ5bkMrYS+Zlvj7XMdXzjxgnWXqEZ3YDuCTrlQhig20s8KtWNerHRod18wEK5jhMuHM4PFlRlS5UNUx4Ww93gbFvlgzwUmVu3ASEAmqnPe47eTdcBvPu47EdbrEy7uv52Idoa1KXuYqjqrimphAqU1gEl1ZbESl9ICIREerR92OHcsmahUurmZUjkETJiMg4kwLszMSZmR6jn6OnIFrlUlIE4YFw9tGUDi2wIAqWVHJttogo2DLD8wRKKQQDRUBFtWkV5h5WpKlKFkd6gtTLUB9DC5OKANT3MyWEaKrUmlhgeESYhkBSocSShSSz1ApDBpgM1I+QM/g8ujX4CE4BSFGEKyyTrLby8uHDx1t7uVQfR0XxSVm1RQXldMPD6fjzv3d/dGyWy5cvX/76/dt6v5eit7nN0zTSR7dxruEWw/q2gsLPztJYhFjBYIGkuqVEQsSIEGBhFL18enq5fL58+NRKPTOCx4gpR0B+zOxkkBwj6zhJpjpXLR69+3loU5UrkQQiCUIMYqVWW80cd35YAp23x+Oq5eePms5U8ukCWUpnrWbfKC1lKlOjS/W21Lw8LafHGGf4eRqCXfmqwlJOMgpXLbNKIyKWQtoktGp5vky3zy/n9319PYz04+VWyxLhdpxrJi21UMK8SjLK/na/v/7OtQgTMQkzUWGwkEgWJJxQWPeI0Z2Jlqk24CwFoPYyP/30tH/p37+u37bHvo+Oy9S8CiojfPdhkjQTTdNlnmfrx/fH20gS5AhLD0oCh4erh/LUis5zqXNOBlDWRJKf3e0wUHRiJCx6xMGMpAhlDM9wRyRnEiEDcENa2jkQlnGO4xwZqos2AVECQSNY2AsoKCKZWDSZKZKCYD3JUwRITihAYzse93PbgrgjOo9+bFQZEHJxIge41VZAwQnOqdbRW+8dGaW20hRGu4+BvvazrK7K5CWrmsNpeb5SWRaoW3YmVl0AyDxTvZ2xnb0XGWNAQLsl9pECIKduJbmyAEh3ECnXqZUnSOXJnURaaw1Kx3mew4X1Ok8vT8vzc9FLLTXDqcxV2nQWCot/eKC/2zkQgh1xZggCsAwHhnViSsT3t+///j/+7csffxWIQfJu6AVI9l4Eh5GIEZXCCaLD5Lffvt/GwWe3QJ3r5VqQ0zQLT1XjYsTgBIGVPQcPTeIkSlKter1O5dFjGEkIpYQyOrhc50lawzRBS5WiKqAfLydhKmBQujAlVDmJI5hYHeL9ZGYGJ5AUltveQcFgJiIKNktjZx+M1HCkI9JNEJ4s6cJEUEQgB3ELCkoRSuIUaeoFTIIg8vCIICZSRVRwmpmdGR5+LC+ed0pkesIq5ZNWEOY0cz+YlLRWzn68JwkXIRaR0qY6pS7zrXAc9/vjfd2OndMzeSS1TBKqKkxl9ZyKSZm5NlIJ4oGCR7Qzn5+rVOm2rft63w5mef75k0pvt8rLXJ/aT7c+3L9+f9/XdYyBNCIhsjTNTD1zsrgKtabheewDu7vlYHEjuDVmx6yoxCyqU8hUW7mSLo1auz1Fdicf05RL41rlxzKxBkRKnVurT1HqLudBQJFzt/XAGCzEKdymhYK1MsHDQUFQ6MJJmgCzIAZHcilS4H7aqcdETFx5oiWglUaIJgAPYYoYPR0S0ntsw5KdeJunm04sRVnAAZeIRIVMyxh+hoFVkTHzmISFKTxinKtyG1OMAAHCmtQIRBRmjolSVBiTACKDOsKICfkDmWZuoiSkSSSCJOoDxCZRQ4hZhVtK4jwJJ2MiIOCOTqiBSOud1PxkQgXTcNEEVKZ2fXr6/PHzh9ss4hETZQaBEonwJCZ5eb6s+1PkUSbvvr5+++3r3750zzprFjmGbfdvYzvux30MQ8JGuI04T1jjohgVFFQcqAzqw4MkFIiEMObL5z/960+Xz0vTME8fKSDmgeHGCpK5tVrH4Zw9sopIIRuehiEi3BuCM5IzhSz6SauUsiBYYKVCiWLzfll//XWars/mVqr2jGvxdoBET/DM7SmkTNNwV8W++Rg+ug9TmZpwIcoEpTP14rUcMwcTOJIA0lmnl+lzuX3e7n8+zGUffgzVi6v2eOhJSy0slGnLLHYWO9bH9kfx+QjfHj0ckzchAkryD/pn4T6JHxHhPSKQZ7oGgEaoVO9ZHmEbndNTKZPqpWmlGH19Px9jHMWlKrei2mbi1mRECqUlJ5J+NMnTwwEYY7ADnsY6gRqLa2CkDadIkgQwvPc4xYVYhmfxLMSpZAz/sQ0jZ8tt6/txejc7+tvx0HW6fPxI81wKg52JC6uB4O6RxqyehDzZOK2PIeAS+j8JEgTZH+vb2/sZPmJimrNv3ZVgHCMGp7dLrfUyuXhTtEZFlHUbHW7zdFuWJTzW/W2j4REy3CIoLDtbVhR3Z4eEI0M4JPgK0PT0dJkv93I9Dhs4zEJVQtjIzcIDPWyu5fnWKDFoKGdTmot+YB112cHuxBnr8G3zPvKy8MvT8sun59rYaDSunVPVWZOWOeQfHujvVl+p357QTvgQZ7A6R6lcUJHs53h/vP4Rxzpdp0ISPigCSWEDBKmVODPCEiJUrI1uO32jQJvaostzexapehltam6iMRoczOUyT8AgSjNk+NAyYyFbczsOH4RBOkLzNBt5vV4/PC/lNp/E6/vYdh/8+FCNlgtJZQTGYCokKsxa+ECu6dWiEMu8kCjNhWPI8Yfhc5Wg2kAS6U6jrBnSgchIAZgi+gAQCCSVZIEO1i4jPcKjdyDroqU1GwnjhJJ0luCgluqW49g8rB/jQDidJz7zFDsMcTT3OfLallJ92uUNR2oWIhLh0qqKTpnElWsjS3WapVA/z3Xsb7vvfdYCVTRVJSWQUE5ceo5kwQkWUErj9lO5BD7Anmsbo29m27Gex/356dOfPn3Qlpfrpdxuy9NNeaxv798e9z23M4dCGvF6pOVKSpX1MtenNl3qvG9vYy8yMjM6CGes1q9lmuullCkS5jCL+UN7uV6WD1eay4iIcxzHHmEaNjVk2rmHMz39dIFPE89cZJiwwtHtlSwr1eRakrII8VJrbZZh63Yeq1Hq8wc7D9v7sMEcopG1UpI3qdcPyyLTNCYpUqNiiml009EDMJ308TiSOCOPkffdEPmsnuXGXvvJLsM1uEyllMKDSd3MR2fz4yRvfFB4RoaFnVAx38a5QyfNBPVQ81wQ1CmFTURAGu6jpJ6cHJnWe0BZC7RSIQEERkqRYspzMgeCk4jTYGc3C6L5TAobbF2nOdnfqO5h2qMJiYQPOYizPH0u19vtOl0XpYpBhKMY9dIhCecYHsFjEfzy+XnbdNyP+3b//vWv97VLiB/n4+3u1nPf0Mo71CAj/cepxa/bfnRoudLsyCGiJEVyGqWHg8zFh5ZYnqanjx+esqbnTjlElDXZLcQfe3CiTVUqTz7ZclD3AI2I4R2JDl0eDL9RfZGZafBpRqfvby7iFkXLfK0/TXMtuF6fWfKxP5w9s09gkfLyFHZEbDYy8sJh8n6sj7E71/n2op+mmtX5/vYYY+9s0YoGwtiTEhmaockZlO3iOfdopw/s9v72Xi9BJJnJ5KDTWUut17k8yt7XU6kXdRWno8fAzB6kEEr4GH10Oh1NZpQU0Dgtplk3INJsc/da6vWpDFp+/rBccb1Jo/D1LX47jz/ECugpsxyPSsGnJEjSEcpQ5UgYh4jUgO1xYrW0es25yyBSrSpROdMyLMeVk5GD2oFpisInm91J8jJfiJgygyI4YE5J6+vxx/vvfX34Nr6dD1T907n7x5+Xy0WriPIpgzw5iVjPxG6mxFQkDrhlAc2s0uQthYBx9P3xddtXHCExWYtsOJJiBJmXzCjjePiJtDLV5w/a6t33tRN7FCqR0zj2x+NcV3uZpOlEhc1P2zxbw3PjNm3D2ZyZCSVIAMzzh8vnl+t6X/3+/QilYV6SEURpyZ4ppcxtUQoScOEICthqrFQ0T6Zt2P64v29rDq7eb236+NSen+ekMdaESk2qVaUImcZy/YcH+rvtxm9y3qyCCN2YvNZCxnayz/2k9YhALpeKktphTAFLd3gYiMbQ5shkapnlwaOe797a7eX2fPn8NF0ukvU6oHA91x+TJvIC/BxF/nRbt9y+vUra04SpENFttPfX+1uYsC67Wz8GABm59IJeHcn92DnPs1ZRMfNBwo40RKmMSBKoMkpyJLflWQumVi/TBKpl/peqsYkxBlFAiN1dKA3KiQJioiQSpqKXTmcjVAKVYXI/Hk+6FEbXnvHj80Im4gyqhDaXWZCe55TmA/d1P/ZtBHBi1LNfysTGHe7Y2Q+dFpxGCK2lojqF9QM7bIkHlZYpvtcULRWGfX813KWgFO3sSPgxhlCSdvOOvTa+DB6p30eu7kAo+odpBjr4O/qZf7za22vG4zHdWuo0leVSSk1VqdNSL7cL/+2igjZDmtOxmi6KZf70ab58vugys/++/7/3R10fM11gxc8hwGU9p1+XxFyoHFt8/b3fnnVJXCs3qh4VMKvZUKjnKPBGQioRaaKyYDnZT81aiur19k5UGGcAACAASURBVOhebl9wR5xiHpGrxFmXVsYACQJmGMn6/T36uiIGwh3nCTGfryjTp59/+XS7XTlC6Jwms/P0iPRQUNN58ug8uhdGrcUvOdCPTbPE+PL+XYlLnXRpZaEKduTesYMHKYy47nSdjjusg5J4BWf3ioA0QBVcCEoug3mBD4dICmWuGBoIYKKSqi4iXCckw5zEEhJQYuZCWl2MSDNi5HAz8EDOmQpAa6DYtiqcC70Itp0jmZMRSrfr0/M//3KZ2jQp02ihdq3g00+iAgr29CH7NnxCm7Cs57e//OU/vv62vd67tT7V2Q6MMTxGJkoThoHRBx4rnUe8r4+HZZ2otIXTmaQFjNZjH7Ds5MS46OXnlw9/KvDuK/ZhA4FBDHDRCYWGw4eTd3Tq0btACnlinEmOIfTwdOAN7YHrJ3XJaRR6P7ZxyLGDYxSkTuU6U53P0js2txHlkgJesdYDGLQeh+02d62QKKJ+mbXOL8+2fPz6x+sfv+H1//uy7tt0e/788pGKTM9MTIwJzrAeOn27n//5w1uxHGfs44Dg+VjHo48+VjbffK5tKbyvRmMEKJzqwBOIW6mIk1bEpWFKwci1YFvFRJenS/lw+XAp1zLRVAYLqHcE2tPyr/PzT+85l4mWxhHYDcd0YKcb7g/seU7fTGJ1yZwL50Q9qqQIuqODIUmecQ4rJ6bQOgN0RVrYGBkIbYKcCs0Az3W6lBuHp5xQQOYAMcCZ1QAoZdnxut+/PP74vp17xojY3cvvv/3x/p6Xj8/zpWK42f3SyudPL5c6a0gEQf0C7cReEjxiyrnOchpAZ45YPTc7cKSM2i/8WKWS1AImIvBZ0mygu4e2+Yx4u2++fr98+FzbBwqx9Q2PR+k+/3R9+ukTD9pf70z96fPllw8/MV2QZ9oewjJXqQXA/NJefpn7W1t/p+3so+H9iy9KMkkiPM/x4OfZ18dhkqlQjsfo9Y5dmz6lid5fH3/97dtj2x/j/jK1+rRML5cyX87zHLxpDi3JXARyYZr/Vx4D/a/ugboG7mMdCki6s680Mftn8Dj9ENBTncfWt/3s0bKy90hLYYI0AgWC1YlBolOJy2X+5dM/X5dbm8Bilpm70Myt4FkUzFqKlvLxP32+vfixlocmqNerpsr1eeny+e1brr1nR7prnJAruDzAwx3pO8DTBGIu6LGOTQq3MlXlAEKGZGakzRnQA9zpLKaTSWGV9jwLbSWs76yuLGScJA5TUC0iCcuzs6PSvo/SDwmlwN4P6/s2np3a05WWJgD56ANJLeJ8eCdzbSSc27szdGUfY6AnKEbFd4+0HhyFGYj+tn9LPnCMPaMejZLDHztJZECYQZMbbJzZ0o49sgsps4C4ZA3COVaYGsRypAxvUxSR4jUxuT8X/d+fn9SWdDSgqH5nPGL0NunbH3h6nj4sxO1IUstw4suti5Hkp+frZf4cjA/vMU3TTx8/PdUptrf3v/7fX/6P/8tXG3XaS2XlG9oVsn1U3i9vid2c1ct153bS9MtJdPgbpyi3SExL0Wu7PNW5NImk6kRCiL5lH2E5iESIZzKb57mdx757Hz1Ry/yhXca+7+s+7NSaElx0zqzt0WWUUNBcxvbeffqn53l6Kln6ce4cmaZB9t49R0wEDVsPN9J121eIcE4EQhGwDAFCZ7nMrdbrAR62RXGCv8zz0upxP3PLqtMxnarIYNLSU7TTpZUQJVca2WkYokpAZ3IZSUSYeWLYaQfaVFopFB5jJGhnuqIQSyDCIiP4TCcVMAMRQFjSjSkDEVRJb6RWxk4dedEy3zB6jpEyl+nyPBUdWm6lzER0mpeTkHIl6dl3c6SzAVv0stuxrY9734/gzAukTB0ccQ9Yei2Djm/viDuNYzz296/ftrAxxPS8khDNQFK49fN937durFxTEUELL0stywIy3XigpELcw4NhJRgIJDw4NbfO9UeEjspcl1lyUvMT4YncO94fRcuis0UdGv1ho1tH06m/HMW0xDnL2NRPt2FuiMmctUHr0nKQafgXDD79aXme5us65PXfv/4/f/nb/S/fxn1/ebr8+unT9dfPq/MeElTAalJ348R1HuPmT7jqvu+P8+5nvJk+zjc6nU0mN3XRUU3Rzxjat3i8jm2g8OzRcJGn67W2qWXwto+Yb5/n+rxMLy/t04cPU6nsOQ/moJhnvZWGvh5zcRe9TlP1GA97/aMeX+b+x5teBE2nHqicy8yuZeKQkl6oW8FRStLuQ5Sm+XKbZF6KC3U7CXiSGZSDQquxGNUFREQWdHghEGMlKJvajwhEhuewt2N7fHt9ffve+2qjhwcldIKf455fxvn7ynyCw1+p6P379ePLT9enn+blUhL743CGRQp6p1cuHjAAYOlyAtsFoaKBMRgUUWwXJspK0cNgJGWZPXD//vb47fc8DsJ7OePu+317PXxcPt3+5V/+0+V26f2deaOx/Prxp8unjwHDiBEI47aHjxWEZbdP88fHy5rXr7Ytfo5aeogTTImaVOaxnaGFkjM6qvECBOe7H/m2P858ffft4eO0eZo/ff7004dPtYphTZj+OOCiqiqFLUS9yD880N+rPk367dv7kFNJkBmW2RdteVoAuNymj5+u77nZEUEulK40RJJwqVGUPAQJ4mhT/vR8+fXTTz9//gjCuh/bac7QUoowo8xFGDTJBE5ZokyfCGerTlyM6D6yW9fWpqdl3X3soxTR5Qa+dmzZjSHEGB6xe2Xhq5amKtK0UM8YREWpKMFgLCHjVNOjZJazy3ESudI6DjPwGMacKgq4h4kQk4SnWZ6nPdZ3z3077bH5YEjRaZRLyLqvWreoN2pT1eTAnu/b6+OxD2emqixEQS/zzcc4LS3I3fb9jZkMCyMkjQnu8n7ex9tKCapVp5NVRaW1aZIZMjPrsEDvTr3TqfMtbbW4n7bB2YtGSZIioGHmYyxaUyZFbW6avmj70+X5PHz9+v2czVyPw8VlQv39/Y+XE7/qR9J29M7x6Nv6+u3blzcbm1/mcvvwQStu1wjMfmxf/vu/+Z//PP7487c//4Wfn1wL2ZmdrF5jvjQum49OZ1IHc0Jzx2M9lESiysghw8VnmpZlUnVnz+RkcraavgYnc01m0dI0XZpa1fKWW+9GoadB1i382I9E6DSpIm0QWWbJlDSzbRxOlHc+MVh7KT9iXemSKsGbhJAzjWTk2O/Hee+1XUphhqV60aS+Pd+el6crz81AkgyVxJCiRVR9ZN9XeCRGLS4MZVpKtRCY0hLsTM5CLkpRJEUTEUhPViizHdloZoJEICLGCJhK41FZkwgULM4mMnGSSIBOMuNopQipBkki/DTbjRZ1Khqq9Ux4jMb6dJ3ni9q2r9hJBKSZUW0ryxXhwy3Tyaw/zvN8E5rdtrHtx9rX7oGknoGOCGZmoFDuLPwGJB778bpuP87hifMBChqgQrR0Ia/Ltc6sEu5ue524PrWOdEVykUCmS7hlH0h1AoQFLJGQlOSgTOdKLLP6nBLncSSzb8fx7Y1DXi51mie+LEnoiMfjvK/rNlgWdcttG2/3/fVhEXl5mit9aNPCVTy9T8d+7AuIq12uE2O6f+vffvtuv7+P1+6E24enz79+5AuP13PqpBFV5aktijGp/bLU61O53J4w/fzttfje1+inDIg3pAKqhWpDxhExdguHkLFZDdZEm15ulzlh92M7ezzPP328ltvHNl0modz718L07j3SbnqZy3QmVC8uw0jIIylJm05L3N5xHEDLZMUomlUqkiHOohQSlKGjHyN7d4HbYahOoiNw5CFbE2vzopXLyXxqyZMyNUWjuKfbcKOLpAcPGqOPfo7uto7+6iOn0tDiEes6jKSQ0gjOzSh6wNM5zxP489vj/W399Z/wn5bL7Xk2i23siBAoZ4XTpAOU5+igLKUic4jkMVicODMpHAw3qPnh1KYctD/8+/u57oGh76/f11cPC+R0uf7y8y+3D5/mIhN3ebpG1vZyw+S0dsBG5jiP2Lb99R2RB4lTm+o0twkkwCEXUgNHFKGigky14ao+yNy72UDqpOt2mOdjj/OIMiwoaCpPH56fX27KPM6RAAsjpLCwU3TLsKb6Dw/096rzfO8+RLxKUdSRenpw2vBRxJ9vcjzVx1dWVMsfRzm5MmlBq1Rr9o5IqpP89OnyX/7ln3769OEidLi5Z0RS0aIVSkKNEUnsJEx0EZEM1gCjZ/Yxwsbb+3BpSNAP2kxR1WuZyuOg4WM7ISRp2Y+hTwLmaZ5bLRToAScO1hQgIySZqx7ORESZAIIicXq4BZXWiBjk0Eww9VJnBrlZQkAaZIm8tEoZEF6m+RKTwOF7HKOfj/t9FQypucf+fX1LF22TwHP4MWCldskAEJnDx/u+Pc2FujLLCI5zhPcRj7e7/v/svdmO7FqWZbe63ZBm5s1pbhNxI7MyVZJQgvT/vyIBhSokQhn3xunc3cxI7mY1enD9RAAx3/hKgMTG2muOwZJGCY28rrnWxKdaMmJSm05e69o6RtIhGXKUtea59ZsqzNPjkqWwEDmXUR5rmspoPhXGJEQQQrPZ32w8XpyQMT8uD7Nm377OMMwFg/br7fDDS/n6t+/bdRcRLiWvmIgYqLXj29/+x9v//f+Uv395MlvMAZwimJMhd2iHw5NlBaoxU6gP0i33Fa9tT0ynksQFYEJo3+eyis+kc76POXRsaBqjvIvWItzUNaI1P4bddXZ1du+ttxdk6tqQMIfIGtrGPsakxEQEEOGuAORjxjb1UlkysZGxBE0R7s5c8rpCpTSO48brXNYzJdZoEUfGylUvD6flvFhm9ABzpNTdQkOQUhUPaa6zTQKjMHAWJeFRcy25KHQIgwAyzpGJWSeAmluYAxm4OwaaTQRHJCACCxdgRkDwcCBIlJkS4gCIIA9TN42cQbgNMaAJ0UIl9FQyqoUHO1emsuRac7jeXq/eJsSUyyNhHnFIyjYsDNBRxzzu19HuCyFamEdXVydmRJsKCsyB4GbGfiqp+0rME3wQJMpG6jzc1IlCGJgRSrZzSoEA2vqcE5TR83ao2fQAC3RVdWUECA4KCEAPdADEIhE6Md571sg5+ftOUJhgTJ+3po+FSDAxEJ1QEvi9bxtImKN2PN7o+gLXu18inz6cHsqZuAaJp1kiBsAlRa4JMG9v9vrleP2+zVeKweXM5XFNlxNB1nkktYhY1vTpeQ3zda2/fH4+PZccXDMuzH/88e3H6z2AM5DUKGtelhOnHNohEQInToSww1SJTBJs703zsCCPx6d1vSzrRQQTaHMYhmToAeCOAFHYkzDn2pMpQLjWCp8/rEM/0PV1d7dQgUhENQkJjyAmghByAwoFTFQ6zzZnmrQ4LEgZuHUZAnwiECEjswykgUD+LoC2OV2hqpsBDoSja9+PCB3T5qEkaXl4DJI2rjq6uyZGBoigAAfwAIk5p/vVN+EvJ1kW/inOkgxJEnqQgo0Ae2+5HhTTGE0hVAEnsgCCA4SF2RzkZsdSOYsfx2jXG44x0xzqfUwPWJf18XR+fvyQRCgRQ3EMxYRCszXXEfPwgRaxoW7RAyAYjSTVtK7MDEfvUj0CCSIRl5QIiljr6qYAaI7W3KvhBGjTurmBA3ty8oS5Sl6AmdAEEcAInGj4FLfp0D3zPznR/7DZhwYxuKMjkARS8+H9Bq4FI5MlCvQgpkRkaBheSHJizgSkyFFr+fTT83/57U//8vOfRRTujcByRiZKzEwyCmB4APz/ikSgJQrGcDRFm6FBtrJt2zQLaCHIKeWUc81lfajmdrRjuIk7KgJ4kCFCkpQlz+GUhBjCQt0hIiAmQHFD5AB3giA2962PrF0Kp5TeLfPoDixcMwKCsojXJLlGFT3Xi4LklM5SocfL9h32xHLepv14fdtu92TBXE7rmvJyPl1SyuOY9+2VUEGEOwtgONqgmAiwY10BEXRGO+bmql0YYQZySECaNM3BNww49m1ExHKZ3S3MA5h5fXx4JtywzxSPHy7siRgAg2fUgnt3c2/DpgdEQFhAD6cYQIkyi0rxYdQG9ebjONRefny1aA8fP6vDspSynJfTImSuPqb5uOvtu23fwW6Jy2OmG0wYTjkZ4dBjs/mQT4WlAzgCToNNba0BvbmtgcwZiHTYYbPcExgl8JKFE81bd1FSDOTJgoHh8Pb69scf28t129vQ4exxG03vIjxRSYgAo1nv0VFhSaeEhAAEgABOR2vjdu8J8pI4CTuw0ypswbjk5SE/UHHnk4+ZU2Ui80P9zsayQM2rCCNBsJsoBsdABwfynNCh7Me+75reV10npOFYFRYRgWjYpkcgG6OEIUxFMn0vCoQ5MglpOAIDCQQQTnYAR3AgjAgEE4mIYeihbqZjhPlcKGXePRQBERmjoJ5qmd32qRSQOAknneP1tb1dN7/uMCdaXNaLUNicNtwNp2nbj9526M7TmRgoOTMqcKACmhuIABOSO8JCrBWBwZmd2BVbJJRBBtPFAgMNSRJXJ4UxwRCCXLHtU2SqNQmIIDVT1SqcQgIjIgAAAy0C2YTNgUDdQy0Fm7IpQDALZ4EMkivWytNO67KmysZvCYD4x9fj9a19+dq/3SwA16fl6cPpSbKqNEsWgYppFkqeZLkf9vLSXl+6NrAowFaSJE4UBJ5soumM8LrWT5+fF5GHh/P5cqHlLNPyCbXPHz9exz4YytNjef7Ez+u6YFHtDTSJpGXlKsP9MMNEWcS899EJCZwS0MNDgrVQBNhEcJaK+P4OqYcFzoUV2HPNV+lgwdMk6zmnqh/71/kfb1fz4ZwcWd/XHZHg/T2CU4BIFqKJbuY+IYYruakdjVkyRyIsyAxV9J1maWCK4YzIUsj4UIfRbTt6b03c5gjbOp6EcqJcWBgOddUQCiBAJABQ9EAKExAyOm73L19+z0teluc1CADdHcIozJ0BMNQhHCgigD1YABHc4v0TcLPQAaRZgNz6cez7bjYAY5KhGTKKcEmC5t5vEwupa5BC9HbMMZGMAyQohDrjZAcM09GnB3FOIDFIjfZJxImxMC8lMNA6oRppAGmQA5Kg10rDCKcHRiBJQsq5iLyfnjAJgYeGAIHxcGiqMU09/nkG+kfNRX6iuFIMMOqGXTzC2v4dEXX6fjv2e2cwKoTMMadDUOJUGRjnJMny6y+f/sv/8tuvv346Q2rbEciIU5bEmpJFzpELzhgTSjVaMAJwoEjgJDAmibRETZlk9vC8wSAnWykv6XRZy6dP7sntquNA7EGOLDidnDgYQ5hNAMlxuE5wCkAjU2MFVU6oIANouM377ct5zorTZSUWQVcHz9lkEqR3baVAOs8zw1ZygpzXlIrBbe6wN9Ty5//1Fxf5/e8vX74sMdty+UBZNXNKNUU+0ig8j37MQCFhRhDC87KYi0FKABTDzdrs3xVOXqWwC5tSH97hzV98TnTb78cRAJeTQEGiVHKII5fLqa4yob7X3EhnizkSIEmFNNBa9iE8EVEIoprQAbohoZvt1033t4hjnWjX/cVu319fljUxyMNPz3VlQllKAUUd2sZMiE+l1vUCQ9Vscm/v9KGh7uDTlaTlBiBv5AcigFK0rKeVV8BCsQgtCn3uO8Lot4qzxyKpZHb2nsu5EqMhDgMCZpTXbz/+8/frVLVDbToRCqMjACVJUoNhzrd5VyRROjMxU5i5TmLcw/ZXf1mOlPO6nNa03DpDhjzdTdkRgagsz+UEoqCc3BFSj9znzJmKVLMwU0Ob7Gg4w0ZyEihBQpjWKXt4qsFE6Ag+FS1GdrKhbcwIWkyUpiBzMCEoAgRMsoRJUlCwpCAO9rBEfQ7zxJkRE4QbunuPSZPNzEIZRIgEnIl2JE2gC/QUKYZgzhCTaLwDjY6+HX3aZNva7N7Df/7YHsqHyBM0rM2tH/txI41cU0pigcAVJEc/fMQgADUkksQpcTgoAvQD3ADFjXT0ifrAbIlCIcwNAUwQ0jAkBUSi4oDjentZ1oUBUAkYgN3VZhDjRMuOgUxIGNMBFUkMITzQ3ZBqxtUWBkbPFzmdHvCyPNZUi/ZLYUspAnFlneNvX7/+97++/vVlhvNvH+v6xKcz06TMEOaHmruXCtu9vx66b3S/j+GwlpM9dLvVXHKBRMPUR542bUIES10vH57O9XFhyItF3vWNw+upfvz08PXtTHv99S9Pv/70WBz2Hz9u23VzD1jzUx2Jjj6lxSlKsDRV7w4cDhhM5Mjkru9XqZhoRZd3vwmXSCkwzMmzUI6COt4t7Qyw1rw+JnnjiQaEE+BH63b4OQcwI5qpmxMIk2qeNCPM7Lj3senhGmBopXqqkcWRDAIrAjUKR66ygCDwLrXc9j7fjuN+3Y5GAequ0WGaRp99uPtEz4aKjoTvMB00hwHEiiCJiIl62NV6Vemurj2MWOpClAsjAlqBKET2PkzKDKGjT3UUZQkC6QNrsRl73/brtfV7d8+jOGtSy1WYoo1+/frVJnA+YcAxbUSUyrQ8npe8nj4QB8cUirs7ABz92Nvu3bC79P3CaBMrwyK4ChSZqmpAmamIq4cBplpq4VMGoqJ9m6YRJGv68PBwPj8ELtMIEVjQqCWpSOc4TF1DQhL98wz0Dxs7JTQ4JTFDD2OX7of5/e3+8u3tut3a0abphJrYAlIGKIzCAcM18OND/a9/+em3Xz5h4tf7K+mN6iNYym4K1lEHDtlk1IGllHUt51NQ9BP1vnMqiR/TOLANo7QwXv70QW30q0eTlHN7SlBrvpyWzY4+egCXJAboxiSSuAjYoANGc34HNlugOWZhQOKYoMwFGF2nXb/vG/f1IIh7rp5rDrw8MvYJrmNonhRLmhD83//jf+5vh/VWkYWp+547FL7kD/Xxt788/vpbevzQvJ2Xx67b0W5ts20cTW/HHaCr+k3BLLRm+fWnpetrhvNs3tvho0eAZtMm8eggsx3tft2Vlz5fOoEMP8wHpdLTXLEnfKgJJ7oaEZVaI4WCj9gPbWP0RPg0RaV7OFTEjMp2X7tNKVu0E0kmDEV9M7799uffPv/b/16fz/b9q8bOy8/IQBTloegEdZ2qk3kVSRex/xHqZilpebjLBpCZczDB7qXT46U+9eN7QEhHHyr5qA/FHgywCpX1XE41jt6bcVAIn2BmxJSw5vr8nNfzSQkPt72NaAyeLh/W59vt9Q23m6t7PuXnRXB5ONdcC7hpu0b9IVPtDWAtZTKjdho3f3zATbIe5CcmZBYmWRJBGJQ0ewTo5KFeFqwoYDqNBtUkKP22+dbi1DslJYNogBlwak0V9gwCkjj3x/4h+NvX+zbGTLgeJIbz09t2rBAuIgSBMZMQ0RIlWxj7ILHJqOAcAlwIIFwxIACmI4R1JKGUHBzYIZLXSIBZODJFSphLVQOoAtJ3vd56ekppo8xcF6G8AHi4zgKLxnC/k4Z23fpeuvPb8+slXLx37dvsvYCVyyJn2q50oBgRmA2I1dhhdTU052DOvs8mndGpFM65jjue6iyn0+w7DjP1aTYCgKWmQmdgx9hu/f6tf7vnn/O5rh1sjwamycWMu2hNOUFxAAMHMAxSYKOJMSQoIQlIXYZwnCr//Ph0fjwtpdRxLA8FJOkuKdHTYtsPG1pud/n2baDg52fOpvLqHVvOOaIOhUN9gH/7+vL7rY6D267udHl8Yr4fVz19Wum5KlJSP9WxwQWJW8QRrahiq1lM2/3L129P6/Lp44f1+d8//unn2/31w9M5L4+3v738eN1+3F4mJYOxlqfgyGfIDmHeIzNKToUINcWB44/fvzyND3VZRJZSpZ4h+37eUABqYnHwqc6uyMOcR6QTS3bpGMW5nPJJwQcDRYRFSOFDx2GaigixGHD02x4xQ2F8j/jaZzZeHk8fLuXyWKvkDN6s9S3y+RMAwDng4wQPmil5Xk9sc/uhL/3t9bhNR8MCLmmfGs2sd9UhKadEAiCIQTwRIjs5mpwpBxOJVIET3HPZac9EwREUmJFqPgUALisIpvBMFVMiwrH9UI3qgiSYMnOtqnh9ez3MXu7jGJYJllzD2gw35RjWj9cvbxt9DaiM6D2Guz6u68//9t9O58/pcu5b9z4zxCVVBLTMWDvc724zM4FFWqQkrxILRh7ojiXb6fysBCPMCSOlKlIvD+nehn7rBqBxzvnT5wf5+DCNXUcmI4cxrE/gPGxqQk5LTfWf+0D/sDk9N38LnmBAwFaKNSD/wS9/tK9vd7NOQFgelppEPa1oDCAAGWFJf/np83/73/708fFZKoEbecH8fuUlLgl40AjzOliAVYgBYgKAB9+65JQdSqrOeZtvNn2FakMu5XJ5xD2PrR3jTe9fDu8t+p1hPjKp04QkiYChm3GSfMmpidwOAUyAhrFTHBAw7lTgVBmQTTl8tNvvMPmFrx4tiVB65Dz+tfy5ZCowXdsI2Pf29v3rl//8a4OsfTL4SdJKMnlu7fvp7zf+iMtP57wUnEONQjWg63zZ396u+9bGV4sYE9zNpirg5iXp501x6t2UfCTTCbW4orkFcDfcuu7jNeKoj3IFvd9MTfmBZ3jGRNQpAYNXYk1pNNhtksHY3BRoyTvM/cZgMTFNY3Y7986B/dEzGuJ0AYCEjOUvn3/6P38SgP98K8MraDnpZevfbtvdjFNxXWYFuDz/wsb98QF+/hV2LQCtPVUggkIHNRgKIKNHEjMHWQEKCEKFA7+kjZfTX/YRfnvzuYNhB+7H/QX5skgWkIfTT+uHULoPWkkRbocdlPjjw7/408fPX/avX77fjrnU82PO8nxBwtv+NpphScvDKee09AkUDg7rAh8+hOLHT4IDQyeEmcFVdVqMvoUaAiQ3jajCyyUBkpQVojq0gFYE4VQOzNMNEVCKhEuBh5xjpyDRJaGTzpe3tvZ4DXBO+VTW0JiQ52ZSgoHMvKej4sl7n56EAVA7TAaQuHkvIwQhENwRzAmJ8pmYQwCAWcHdtFCdiAqTIrhZagc+53eBKgKRMezQFgi1HJb8DLQAcW54twAAIABJREFUTcY2kUvWclo4PWZ5hCt0a295FFwTpgxJYaQiCEm3zj7EOjpxSkmBCuc5e7d771fyc4WzwY8cjmAK3awnyDhR7zBgd9YANAt3ZJVbluqZcfi8+X3G9tYfJf+p1kqWWkScUpo6ElNGDk5BFr0pgEO3jTmMYKDn0QM6tquZjXXcaydPZVpPe/XFO3rfYkyH0NvNwLJi37XZfFnjy6eQlX9+fujhTW97vx99+97T72/tb3/sb5tnk18uTx8KHC8mBR7z42UmeruOw/d7Bwlwb8fL249vuixYt8uXaPvY76/pTz9//tOvf/7502+/4DHh3r7OobcV7ENGWPJdD1NrmCsCjW+9fb/14RCC1q2weID29v3b9bGm84eHpUgVqEjL8gCfCDM9QC1Q7nAirDW1Zd63sg89yFisjluffaPZERwyUyl54fqwjPt9NU+1usXx0rebvukYOtmMDgfm8vnj//Vf/4/HJwAb5u6ofJKC74VxqPB5icfQzcIn5ONt4H2FowIyF/cjz9vBMMpDDbK99wBYqPgYWtyQI2bYZA8oko0NyEIoAGC86Pd6BZFzNuA6iTcFwn4GABDJSw91hwKSQSueUNuO7uJMTDmnBB6ncw5x6Uov47YBHFT0HQLZ2tG6e9eOo/DKOSUOSXhHf3h5/f78l7MDcF5P+CRzv+8AsAQ+WmpF+IGACtBASK4z2ICCEnKITwahUtZTKsg8GCe45k+Pn7jyp+fy+5dvf4BiogcxUg/xALARlgwyhAbojAGuLr7/cw70Dxvn4uaHteFHgPOUrv42t4EtwvXdc4RBxJEIPBAcmFKuz6f67//69PP5rOFv2ySfSgZBMWEIsKsbONfLUgz6CBHMNBGHE9BCdaObTaSZBFKlB7ykHEiYhNjMrLexvzSEcQeoIhXVaE5Pgs8/nx4/PD2uCwFZD3SrEC2Bm/k72TCgBA0gIcNACAAMQMa89P7D3YdC8+ExAu66b7/+y/NTrsIS6Efbv7z0H5vXzJmQcDrhpGylRIUd5N5BLIJhTgrf9u3t96+/v7y+9a6qo+1HNh/gh8H27npFBEyKbW+j39p22697Q14eQ7BIYXZKVsBHv4du966bX++6K8WmU2oC/Vk/nJ7WpQgIk1MIaNsYQVF7DB2B3MPMNdin6KBc8tMH6G9lUq+EwpBTG/Xl6/LcJyoasYZbWDPZ0Lzm/jr6/Y5GN5CUE8jzuVZ7eqTrbtKPwr4DGfDVJjYvQqlOwjdhO69VLKUsgQsRbNqGXeWtvR0oE8qQmDr7OOS0ofuppFTTLni6vjVNAgHHPm5Tk1nybPO1rMunn386D82y5qWEzxuN49a3W9OjsY201IOz7DOG4QjZIDKiybB5O3p6ufqADMzJjqPRxJKzTtCj06UBPBNeck4k5lQjYsiG08CYYKJ0wwOPa8lGNN8QAKNi2IztOFLI+fQhpVp5ntfZTM5YmwzMdXadrblbm1YXBia3MNXwiCgGOt1F3xdvPBxyInKESTMGCoLzPrsex7oGScKJMDqoIxE24BAMoFylngR9QZAVNBj6EDIgxIhAD8+cAdlVr731+9V++uXDw+W0EPRAp+wrcpJ29HYYqmWKzmjmWXmKQZ8Uk4PkjvdFeCMyqIBnIHOzY0yz4d6VWUN8gs/Reu+6TwfTcex9HCXD299e8sdUfvpUJCnQrm1vLkCZMtD0iHBjnBNcwslJIaaboyqx3kMN2j3PlwrE7dE/waW1LtA1/AjsBzbAM+efzw+fFv/9vm9TNnnEevlicHz55l0BUVH8gNlq3370PsryVC4XyQ/FrpeCDwsviX0Onb3Pd9lmmPo+SCNx1zkPxilJkiMMVYuigDBg5OjGRJfHh6WQDOo6Asp6Tk5me6uMukTf+xzDWApFCSRk081aYykpGXlsDVXFzQ/ZjbUOopjAVHSJE6QWod6HvW5Hb4YgQDM4HEKNiZf1EZjyQuB9pO4w28v+5prcrQh9fH7413/57ddfHmL60G3gMBfSqKwaBIiaRgfEIGI1o83wpfevjhsWSCQEPhPADOZwlcIVq+kEHcRCAWYYSJ4CDYBRABMmJDEftve/di7L9bzkh/xwwZVg6UwBmAqeLpcTFXU5fHfnhTxJZhDGxAk/LpkrMnDw8traX39f/vY//4B2oAbFMAKILMEodCkpJ24RIVRP5bRUKiduEHzPxDkSUOFaARHSiaUWuTBeTB0FKZxQOgA4+cyENIDF8SRSTmeohROcWAaVaAMWOn3+8OfHszI+fvoonAtAJAgA9hhhARBmRIBO/bCb3f55BvpHjR6ck7izEiuGsWNKmAjIUhYnUncAAEQLQDIgE5HLafnleX0sCWzGdHfQCAWNocdAKCBBPgMgooSiCxKaBb3XZDFBmpO79Wh7wUWglLIsTBgSgI4oyypg1BvKyKcllxLT7se2lvWnzz+dzydGjmluc1jnYHdABwcglMIYruiMB2BCSsAESEAlYkedpkYx3UEN7dvv/bzE8vzgy9LVr9uxWWuubvfKwoBDdcSeYaHMb+1er9/zU6mPq+LQ2+36+vX7t99ftxsEksE2lAY1MA0gC0QggrpAxBKKNsVHWDMPm1g7VotECCACWaLzfui26abRA8IGoqZM6h3o5Jx6cLiimXdztCAjAde532Zhmk3V+hgdFfwO1wECJY0+Wp4Lw5qlytA49p0Tqx4+G8zZHBLyuRbd7tfr9ei2Pj5+bEda1nR6Pj/bjd72UII0h888ZgByFCPAfgxeTgRuYiBIJxGj2dy224+bcRDklR4zWnQNXWayt3mN19vLIfX+/W8vsKxMvOu8z5kYcioOo3BGiLXWUhYnnwMWSjfk7jbMlnC/7fsOYNrbCHAIS56HAxBE79u3m7+NQgiJwWclAVcSRspscw4nmSDvE3kPiIqkECVPJ3ZgmGaEfVKbV3BCWH2QTzM3jljwIpgBCFGQIhjkVNDCARIhohm0oMrgAR7giCGEDDnen82nRaAIsZrZHOweyITszlIqEHKom7oDISYOb+1oSYfXzOdT0XABoFCfrOBAQEwKrhPQB2UG7+BoYbBvy3wSCIMZNCRMlfv93m3f2+h9R/MUqaGbTSSgxMmEgoB8uMNo4eYR5hNmh2Mgp5iMs7nOadNn86NtZiPMveNUBjDC29s9Uz4tdbksYD22Y3S2QPFI4oIAYaYOgRkSEkUoAmBATvZDpqO7+TZ3bjsVifWDorqxQopwUJVUivuHz/FvepEXyQ9cnlZez2/71ichCAOGQg58PK/fz2+tg1iwQMoMPtY1m/hwp0BIsBQANoRgEREBgKNpa/r4lB/Xcn48Ffa4vb0d+jYPPWAO89nXJGn9qSA2720fc8y+dR9DgNEbmZuBukumVGtdDTkZzsCsbrNvtoMtp7DwpqhBTEgQ5pR48cI5D5zdWZbzxyeJuu/zQGLCRCgXYDk/QCBNBXHNNDWGgmvDoNP59PPnjx+eTtvtm3NdElGIT2CGQGCfAGH96G0n0yyAPoeHwuzTmkZiyOikgoY2dcZwCGSJCNBMAYyA8L7nhOFIghAUHBEjGljHiJetJZynk6wu0DAGbQCe13y6nBKfAJYWEwDBNwQvlCXY58wIqSBJsVTEzrnkj6d1bFcRCNMe7s4pShLOJ9te2/V2OERKBctCUO12m5hlWZglYURyACDwCdZM5xwAbcLEyBoIykpFzueHx0UgLSunU+V6YsmDoIXjUAg3H4GWlsy5MNAIJwpQF0MCHl4UzZGRUxHDNLX905XxDxtKAwOyimEKcpSQLDmjOgcmpvAwQxD3CEMJSVgSLzk/PJ6TFENkD48whDBse+sQOchYVIOmWcWUK0CEzZAJOAEQOZ28DAoKASBA0OlI5M5qgSh5oYXpUEI2Eckpad3HRrXW58sHYlINQCSw0GEYoPBevyUmYQxUTBQDcCFiZkCIgOmhoUMiItiDEMPb/bi+viWOPLTPuB5XxXsq4dDNCZEB0AKnDdAcxyt9+X+5xAf4MPv+9u2Pb9+/3W5vrTUKFidTOJynTSBEJIAAUJREs0iBfMbq2CeoToc0Z7RohJgYIHPxOqY7h5lBABHk7LlkBeuzO2BApw6iruNQcOBJ5GgQNl0qmMfUMDfV/b693PbL+cI+juPWPXlEzhkp+n7Lif04vDUYB3cvRerzZ4rU29dtXjEc3ICknB7icfY59tsRyEARmSkteVIe5mE8gkZr6kNdmDLLwTT9ZgcrEjKnliMYGGFMqULd9u/XW8xhr9+//0i0TufhDuDCSOf18eEBTkjEKQswjX5g4EKSIbnh9GBk3WzcNmJzm0DuqKxIEiBhox+HKw3NEakIOp8qGRMhsrc5ms30boYietcDMOcojHRogHa14R7Up7V9YEqMEANixHAYo6f19N5vNA10n6B+ILmBGYELBICrDrWIUHONQAAjTE4ABAqoAYwcmJ3NZgtzhHdABJSaCDysAygJMjGR63RvM8wJU06nJBhjTnAmjCCHMB2h0xTDuxsLc2bOgpJxjTn3FwPoNqebBcZtJ47h6jYSBCQiIhrDIzyRq9CMEIAYTgPQu21b+za3SQMNh052b+hDx7RxuGpA+HwXRjkIIZKZ9WPvt2sCd9O5NQWmySAIEAEUYaohkIGQwAugoAQxepdTRkaMOXW7HZ5BvmnOqBQChKERM7hUTOPysf77yvUtdYBLzSAJAyWd3oe+CCZklyf/1T5he+mHD5014+1+k9Nq7DOcAoJBEA4ND7CQACAc4N7dnErUEpnnaNdt//5y29s8ulqEVK2rVDxloURUFF+vN7vurnMO8D7XlE8PS1lTSolYAFrGc2ZUVxvd54FHctaIoEngHCmQDBy8kExwIuWcazqT5NPTOvd9HGquDhTysZ68ZLXp1pqOo43rNvYe4ceJl4fz8vBQQ+f3l2v98HA+XxbG6ehBk4PawAC9Db1vzG6RYU6XWAqeEhwQYR7kJCGUHBUlkwhoOIQ2sTBEC4T3X2lEILEHAQWEglLiUrLfx4xpoWpz+KA+RgSQJJIiOZdUTnASZosMEQWFHPre1Rq6gTKAZ+LPT8+/Pl7u/ajZwaPraDPCkwDJan+Lb0ezObpPm8Pb7W3k/SQPKYuDYEACAAAUOmjuug0bUUQNOcQRgV3KQk9P9ZdHUEIhY1RK7tT7vPcNFXKimOY2IggN94nohERoEQZGZFTdpmFkBE5MHPWfnOh/3PC5zVdGIYoQCiaacxxjP5T6FAoHgEAiUIcpwLWkpaREKZ8e02khTAATTAlJkJpPECBLFPruEeZGJ5bbHA4mEWQaCCb8SNz9krAQYNfZtzZU1NABWZAl+B0sq2ZHx0olp7WekpwSp2EWbk4IxqSI1XmgMIK7BiCyoNCqSERViBgNwzEOmdsIXDm5Cbqht3Dy1+0+HZYVKJF6Z54PDxc1pZaYOBURrD2ukXhY+/bl99Fvx9uF3L/++PL11o999BYQnojM8A2xAgCiImAAerSgtrVj7sPMIxxZww+d7WgHTGBeJQspBCgYIVIYqDEndgaF1g5zFRSHCEICEOgQhOIphRBSwERFhIIoABPjhlOtn9ZPpdDmez+2wEqYCzjMbo7QFSeEap2alyT1mXGZlp0qj6Zz8iTJwQsKcwoZpgKGCRlzyonEp1LN26b7q0JzCwxVaM6BA+wklXKhE3NiBBHbJif1OYKUYXoDSZbmcTRC4CWxme63lnOVtVQpSNJtzjGXJAFK6jI8OuwoqjztvmZnfjc8DmBLkib4mAojXDAxM41uUCqIUiB56NBtW/b18hQRgIGMpKyEmCQCoof2bfQZGh1MlSJEghDMug2lffgSzUE1eNoB06cnO4AFPNzcwzEALGYDQJiuFsjTp6MLQpCEIGCQGZjlkniOacPcURUzgwsCzhjEJsQBYQQdGNMkcvUUcDplnNFmGElB1zn6bJ2mUardUXcNiVQhM0DmoZte7wG0e+yqbkqOJ7kgYhXhCh1tcXZKw7sBAMV0R8PCfi/JibS99be/950Z2TbbQAFNIlBDrRsBhzMGAYRAZCdCAURvut8tyAPmVBMX54KBPs0wHMADJWYoeDAQkRhTG5L5QiioQQ0c462N6/3tp5JqjiTkGsMAMXGVmtf8POmh3ffIIcBYmNGzGwYQJDTdIB2//ekv84b/8bevLcb5XL98/7quT7/wT5RJNXzGsWtzD49pMp2FXAjHSnPqW+/w5u16h+734w67//128wKX50K4Sr/jsjxdFpTseLSIEZjQzrJ8/vj4888fTw8XYpnHuN2uIilgzj4dOnkws7kGgDMZY6AzWBA6sCNCiACDkOFI5/Wk5+GjWWtmDPmRz8cMTWOofr/uf/z+cr2+jTYC/OFEyymJRN/aPODRnIaXgsLcgRTMlAFAj6H7AQUGhPagiJzp6SG3je9bt+RYXDhH5JwCyOcYce2eUAkiHBECEQA5wAneGduEiInWWpdLntc9Z8CMmEygwTEgAoI9xDCcNAWIEDU2VQ11wAmIiMMN54gJkVJZlktZsJwyTXTPPlhnH/6O2+RagVHDQoHH3kmZ1yWSsBKDOhUjBADMhja0TXWTFTMIAQR4Mn6o9LDacsJdG6OYT9Xw0Vvr7TYj1ZTAApEQScgPGGeniApAiu4RLAwhAAHRPRJFXeGfc6B/XEbilSCFCGVlmezd//7H6x9f38ZwpYSEEp4AQIyHZ+AHSad1OT2cyuWCiI7RgANLJlB+U+7RMqIWYgQy4mEuY7S+OfKChYIj/NAjSgBxDnBznW6qBkGU+rCOyIUGzwEDOI9rr84chCbzzWzziU2pMyB4TPfUOHlB1iD10DDkkpM6rJJC/z/23m1HcmRN1rP/4O4kIyIzq7p79ZywBQjY0IXe/00ECAJ0sbE1M+vQ3VWZGREk3f0/6KLmJdbGskfgDY203+yjM9woOc8aO+Ry0XrTOTz+mP3pKPR593FY1ny9LhcXhayXL0Pm+exCZVtXQcbe6Xrr78/P75/fv3377c9Sip7jeSbZpG4zGJPb4JiRHKRhZDMhmVdisfjj/scf933sPZ+7x9O6p8V55OnJGqo5BJhADjJPJILGtMSWnDlOwDJBsgnDkeVaREUAZOQxWLS7QRIBjpCJbfmT/PrzPy0l3z9/Uztn01lmGSiEEFcpK18KCTULO/2cQnm7tufj8u3RPz+/vdYvemF2K1RrusjhXlGYUn1ScG4C4fKkg20oZjf/OCZzvbSfwMyqr7V+XarWTGHrpt07nfWiv6wv//z1xY/VskHLcl2Ty1+/ff7Pv37c3x/tcv16K0X9Pp7Vj1ovdqrE0dQ05bnn4HReAz5SlYZo6OI7N+pQ1BQkpYX4tBkoj46ZEJ5Omf0t/5jL6/wibptkK5QeDkFkxTzZmbLM6XOfA9nEY46dYs49vaU6umHGJOyRnJHjoPUGR8wI80R47eAyMypBhYZnt5Fz1qS6LFxYMntM2LnJjRE/wLxOzkfMOZMpaSTIPMORFznc73KcbIWsYXCK8ZQj66pn9Hk+cUzbynoR64FOJYl6jiSK45vpSw2tygE+TusjLzdjKi4i3EmynwnkduOTYiRxZgV5rnp7FwpSerh9xpOU7LH4Y4Sn50wFCfFkK89MgSlRsVLAvCRzH4PP81xVSVgkSpYSBTOHDfMULZo1YQ4SFhLLyDQiHfEkRDpKBOiY09tHHdsra03p7Ja+oVS5vGxlu9JzXGYh7sHpnAIhYRRilxx0chkmX/7li/z2Mf7yG0u8/lTf7S/jO+dAecFI2x/+8CdMM7G0UtcLIkL2WN7eP6f08fH+uJj9pHr79ep+4MMYW47LPjHzfvtV//ef/8V3fzz3S7fG9M9rg6y//tPayitpzZwWBCvdwjwlqZYmTYJSmIng6dMsLSZSCtrAmCVyAREic7J4By/NhWTdKjS4B6V4g327v//7n//9P//938f01NZoFW2ijbIEsLzdXq8bPIeLlFx0pNGDCwDHw9xy8tRjRm3nGam1yrbycZiHx6zMpKpaICW64NxbuUqE0egcxgwiro3OBbUzJ0OIWq3b8rqtZFApi3CrxGrr7QClQpoIDOe0KWBHzjMp4AISaimTw5ekOYKEaoEcFlTieYSkTfI5Z57d52B/fbtc46fb76oGaS/0evv6Sm1Zb69ru5SSyT0MwPK9b8P/6OPj8fBz6NDYlAnaGpXaw47PndK4LI7wMcy8z3DmJX1OEeJSKkktdQ2MSIyESFaAe6ROXFeJEaPHdHYa9A9Wxt+vjufM0r4UxTYm7p/vf/7z+3M/04VhAioiAlZnD4iwGwP1+rZUBU7AOjQdczgY8Yb2LucCb8tr0s27njOsIk9kPZCgADLi+ID/kmwfcYAJWnQWc/BSMJKQTNR4ebvVRs+5jwX1MezjPDQ/Yv7bcim86yQ3QZHq4Wc63bM1bUoMNHKrC2XZ437c39/vHwDQcP3lv71UX7btOIc9f/e+W9IBnPlxPspaSlsI+pbrjf3bWpeltKI6upfl7bItvx2nF592Pk8K43j2uZAPnpNSS6i696bUg3pfx1gCcdKx9evzOP/2/eg9LPN52srLpeoj8mpVEpPtmbpmyXxCsDoz0tPhMvp7La+q2hqrSjBnT9PJG2QhSkGArliwbW/do+hSmLAIdV/fz+9rvtLt9kY6HfeZ7iwMtYId/TjGfL6/fwya//z6dbncfNGX9nROfO/77Q5a/OHWB2OSLVJqIYruM8+EKbflV6q/NYcVQAK3xOXnjZd/4fE+z66Qxvzl6tOXv7YO6ov67XJ9e/tTnrZP6G2pl2WRSlz5ttLy+n//X/9ZznnBYI9xnkXztfDvT8wz0pMqFMCHKcnzPH266gb8MqRd5UwvApetkjZ2X7Z2nI7sz3GCSsHKKrN/vvf3+dQykuRQYdamBhbnVorX3uOUZKrQPBu3BCYGuPMxr+cjlpm0Ait4rMVTtBSzSQyookc9LSwG2xRiQiLwcNj0FecJDIEoi7rE/XgswsqwDJ+mjFAcJwsm0499aXk+sim+CC+g05+P8/fN14+YhSTPPfxUClkYukC1dcFqhCVMaNyJEmOOpueIccacAHz1U057Dt6Nn9OOsQfhunWaI1DAmSXnekO1132UpDP07E7yUbYWe6XzKAIUj4ya4Cp+7pksixbmllTQrGuCcNEOMlBFa5e3NcYImBMFM0SLYg5UJrOcFJmBI9MWgJHGAGul+hS7evl6LlUqyynpgrJUgIr3DmRpsWQUbHVf8lJpnD0RioyR54x18edZcHl7+7U1fn//83//53/VX99kwTzP83ncz+GFp3AQVFiQCINKNahcYuxjjglclvW/L1/+oyRUb0t7u24ZtPejF6D8MtffezFqeL1sl+s2lYiKm/V9N5uSDAZ22zT5BpearnU7vu9LgubHEx/vZU1UWnoDjXCiAJS4casXm5l2EG1aNIrFDHw+9x0fnx///j/+9ttfn2cUXnWhtrT29rrc3l7Wty8aSZrXcj3wbHZwyIzM595QgHx7qy9vy5jh1oET5cBQshRQKRAgJQgBWJg4JRrevl4/92M7CkCBdA7AjZbmJh6wiSLcBDgnXKEQOuK0k0jX43nNJMGEILmF04R9TdwZTG0RobA+fHQvIVlAACxtBgvXMQOIdJ65oeK6ZrZylUXk9ecvvxwnZr8yluVFL4WsJOL0XVFECoDx6wsg9q2fv4fvy1Ozer5t69KWyHh8vPdy3JZa/UxSCirArdJHb4mT9KQUpspaUbmNNSLJDTMRCqrMVid7bWA/LM4I/l/ZAv2v7oE+HlMF9Lm6Hx/fPv/y1/fHH32m2oyiFkGRuDQbJK3oskALlqKXtkyh1M5ZJDlgRh3IZbttE+Rw4qQdDBulTcmvNU85z3HMe0T0s6/1G6QikkylCjUMM+ndJATk03LGhaRsX2nx7P378w/zh6bOT143XdZaZ3R3Fy417HnSpbRNiQmTyNXyFAkK4bJwq0xy1cvB0LJQN3/u08+uw7BiElLPz/3Dorzq5Fxj39j78Jh7bfUAb1y9JwiiJdhgBnPa0IJHyanuETCs2tKHC+Zt2OXk92ij72H3h8daWqFlCIUtG2TRbb5QqtYC5em8SMxZpw2JkOh9Po5B/SEKF6aqUpW7pMEWUJGizGBkYkMwJGdsTTaV7431S/OH3xH7+YHDPcMoXMMFY3BRhjIix/dHT9ZLqxddQonR69Kxmb/Lx6e4/TjV2s/u5+yIwj+obUW1drix6utCK3Ip8YwTJ/a5Nc1LOfr9+ezwwkSb0I0EInXR5VLaEs8xXZsw7/f7w1z1tqxf/3R5+//e/qqiNiit+/tTyUfCvjv6gejwYNR2Kb2fra1aK8WETNky9FKLV1IJFPLWOPYW9AwqVNxBkbhcIG1r5mI7nCkLxH0x1iWD3PsYPXzyOO/zZM7FV4FlWvNkHwUtz4RlWVhVnwkkVYyTwz0iKJgLtwlzQEAMcYzUoQXEP7piyRJtJbWK/oQQuHBykIUiDDkgCVeJxlS0MpwRD3an446//sch5TEqWmPtZcoMzBrZ5uf9PHhyLfXSTiY8YTay5eO9xzyJuC3XctWm9XI//N73j3OePWOSKwqRogW7OXJkxGEj1AcjISyVJZieirCMMZDhHCku0tDBYGZRUOY4MeZ5ua3rdVnqVakmnEhlDhOdPr1o0SqsSD9A3qXWRTkByzQ9TzKjsEf2h8zaNE0aXhJKkwCJSAgZ9NGfM8KnzJ7hRHUeIy+5zIhkIzgXrLXJ4cc5l41ur+Xox9/+9v5//J//2+2nn0/C826wqK33Iz8yLeE4e3zYjGGNpQrIJGPyqrXdKi+XHc+PoPG416ov17eX9tNlef38vLPXtnw9XzIYhZoH0gsJC2SEdT/gZ71wJ46RRFS48qFbYyJqa8mFn3ZiD8s0MuHCiwKgQVoXYTnsiAVSpDIHT1v6cX/85fffv38fzLi9hIOkXOrCrJWiKGstnundIwJAAAAgAElEQVSfI4iCY3jQMBoPfx/hkbTc9PVi54wnt+4bXZ44nA+qIqXFdCVFmM/eM9i5ZoGyaJVlhqzTnGfnCKNTWaNlVmnRitczBY+KQioBE9+F8+SPJyK8vXhsjJSSGqsZRAKeoAywBaKfAVIpOWzaI8Z0X6KmxLRxFkKpNaQARZh7hJTtF7kozDGJjWG2MGfKOclmf3gmJC1m9J5nmGmXcIqrLjy5j9494jzHPMr15XJdpRXmzDFh5pBaCIykEO908l54JQqNFGapEkyk6tZjBs9ZAFd/4h/d+L9bkThTZJzG3tmHnyznBT9IRuxJRB6McAkpAxBWqbWWWrrTnETMQkqkECbKVdYKtklzmg1LqnBmeF3RR/fz9BlEh7KW8SoqU8HC6hbuKZkDSBCSJUkpGNaLyFAty8tPX//5UhltkK9YViLIiIBHPMRVVYiJmACa07SSUjhUpLA2ipQjSpFCc/pu/aHDFqrfdzcLFUkOOw+mNBSv05SHpRYqPkbqLKPaaWdPWKpRGjFUlZxsImdkOJGNyIa5pfhLqU13IlM99i5LXri4ByZ9WVttWWUJijkxkdC4RTJzFq3BJYyGF2pSiOLImYVTSpKE8KzCSUW0RTjMKqg1fWSP0xAwdwTC4jDra6nHZEOwG420XMrFx1NFW52rTu/98Tlf6NrHx7z70c/z8U7z7P38Xe5fydu6iTAy35/Tal/bKo7CXFWceiCyYo2lUiFGCh5jLM/78yHfv33kc+d1eV1eLm/LWlsSLU20tMPn4TlTxuwWgQSTp0Q3P5/3frt8PGL/fP/49r4teU16jPnsI9wF004gBqcRrURMMao9JG4ldStFlOEGt+RMdpMoTkULStOoVUSXoXniAMpkrRwaYxowTkt7mn3v/d33XSk0KgV3yz752f1prFFiRASIicF5WMqJqGIIICnAPkkkp4KNcuaPAeUmszNAFiBIUDHmaVD34BGDoAqGB3tDOTIZQgJhF0gQi6bLj4MJx/Psc4lXV43eT/MMTSocfeST7Xa5eVw48n7sz8f9RnraMOO6jGtpE9Uf4+M834/HOTNDBUTgmQZhRQqCKRU03fmiUArKEE5o+kHT/UeZKgg/bmhsuhKHz54BFqnLurTb69cvWys3KDPPsLRusogFMtgzJ08WJGlKBhkliNwx55gxwgISY57981xpSv8an7bbcl3Loj6tz+f5+AH1iZPHZAhvyhw2NZ0Jxmkzc0ghHdnnFIml8GF6Ur19Xcr2NmbnerRtEV2S+Th3IfIx7fQwFuqT+/FcicznDDTi7WAa6FPQn4+Y43H0dbs4jkoz5QKUW7mRWFRlVeJLtznIJtLHiWm5XrVkzihBKuni7fzh/UpaBU9S+EDOcZbIHjy0cFNeRJg110V4LZlhbpQ0Pr/PPz4a5/LLV8fl49u303acmus6xz6Pp1aVSpbWuDCpwVjmutSdnAjHOcY+c1IETe+Zu8FOP0aOSE8P9zn1nF2DvYhTJKbHcPGIJI6Q5OAi7JwSTsQluDhhpWjV/NI0BT7NXEiJA4DFRAFYEiHs3cmGNAGQ6UEhUjbEjA4JgA0MBLsL3L0nhEEgN1FNiEchCAmBWYogR55A6tRMDuU0DQDWz6f1jpFiWXgtjZueMWMGKFnJM/YIjqxJYRke4VRYWd0JMUDmLMxGwYMtVFg5WbywcpRhk0p2ZBo1jrraPzzQ36teXqq5U8wKaqoiuRafYIYaMCzd3ScjNRnuJETMiOH/9VyoJzVh5hRPdh0LV4KHEViopJCBWWNQ+gyKYBCRNPNMVVEhgDghjIJMIiJSZFHIlZ01doVA68/t168//8IStAi3DboATmnsEZOlCInkjEBQgKKKJBeimCpctSCRw595xJ5G04i1LO4TCKIOxqQy3OmYLGo0u+ecPA0WRqy7x54QA2IGZSixBxKTGAIOYoRQBEtdL20Cy7aWbScOSJx9bS4op3mKl2RScLAijMz74cdIUc3lQC9C7oFz5HAIRBwhIiScyKQZpIQiTOmZmWDAmWJ/nt77rHu3Mf3b+/nYJ9e8QooyKN3ZParE87mzcFNfGz/mfPQPfM7l+rKU83g+n+/3MbMbeZ+62zXRB++GI7EACQlhy/DprPZ0e47eQCALxkSOA7vu7zvd917JqUnbtuV6jXQAVUtEPR7eJ80+ncBcmqBWlJrQgVYmyf0c3z7uv7/fL4vcZgmJc85h6QdoP0fJ4qm5CJCcEN/S1+JsBEkIYEKIdqU5qzynJqsUFuE0sQdng5vTM0mN1hwU8Yx++jgdu+UZyOIMsAX1lMO4ezCXgnZoDyIQq9RFcMyOzDRLZmKADJEOKyCYIJgYrM4MIphTJjBzuGGGtB/nA/GjYfNf6LwGd7D/eGkYUyweSAaQBFcyKuQ+vDspJWmSR0xzGzYQOx85kxN9HvuYjDI8kz3RebgZnpgjchiYRJsq0UyOcOPMhCWRSBOiqT2OzMQMsclleBoSq+sM9QgNF0FokXQCpauLaJF1eble39bbQqEO4MeyZw78+MAJBBAK4qpFigA5M0AIoeiVOAWEiHgefR+ppr2cRQuqilQiOGHvXUBJZVhMF0627rPNTEqBBFIoUjCTGAQQo11EWm1ryYjpDhSIMWMV9sbX+WDKErXEEmSCwTBnZ49IT1DxCie2Tt4zbYQ+9v083vf3oOPfoqwSUZjLpVHpLEnTLc1jIqZw/pgZEhISUgFpjKTwkzLIAyOCQUpUZp+nTeSxiC50aTMLc9LKi3LTNs0+5vvY+/nHO/q8Xa63X16DLZKen797cJgHjSxGpTAI1aUqitBgGoGChZKJxuNxfHw6ZR+9f57gHYkz/RgjbHKkJSUy0ykClk7IcGQmhMkTHoRkEVUfxBFCyiLEECYpUFAY9THMvZYqxUFozpwIpwwCh/0I1SQiLCMKSbQlR9oYTFyKUqVClJ6UwioOSgd7Io33lspFmDLdiVSra0emV4hZ9jCyOYFUVhClKNemTLJcoJHDOYhUWahyDmha9MMncyKLqFSiRHIaBkUW1VrVxkQmZUZGBhEREwPsAFGBEKkuWv7hgf5edbtc+gg/J5mPoJV4eE5kQCJzTLeZNRgFFLNlbUIVk+aZUp09bUqkFE2i8CRkTaKk5CoEz3A4AWUaJykrkXBS8VIncmm0MjIyiZWYLYeISKmEWp1XSWmlZncmutRSpZwuXaPUVZ3DT+fBIPUbrUjKjIhwIq7lRupTkO0UDVZK0Ex8//h2eKGlEBUQB8+2lGlDhS0wHYjUEj/G3JIUSfCg9Jk2pi/MiCTSEPicHHGAwck1JJM5q8qy1rICZVFUJGBSkZSYwSUDTII0sh5Uew93H/vox2jrGhgWXkGGPPMHUtkiV4Uw/4AlepAlKzw8MpmIEjjNuJ89uyPn9OH2cTyex2hPW7ZLKYDDZ9ljFtr3/axNMy04jpg5xxi+vRz1Sjn7sZ9H+sltyXjs4dNPj7sZVVTZMIWVQD7cB+OPo98fz6L2zNMydpvU/bPE0SkJ9bZe/+nt9tMXWcT7Q72Z6TCMPYfbmIO1XapWTmVmorLYyy8vSDye/ft+fvYRqCPujcQ0e8/xBCyoYo64JAroBI9UdZBkH2dYUymVWShr4y9FhxGnSEZIpzH9yXnZqXgANin4pGHdpLnlDAhJKdGARwzyGWHQJFYJ+dHRrp4SAKBc1ja8gyPTyZOIklIjdsoIhwWHolDYDGYgJkWmuPuYT3KuVC8VygIIZbo74BKaCQpE+IjBk6pZN/V0cxthqLoeZPYE18ZFYQPjMLhwsWJn7NiVAQnV+uPfjGpIQbif/ZySLFW0KEspykwxIy3MczgiSVgKoKnnHmkp7s17XY8RJZPh9Z7h6UokStiWYt2Mkhct2gqpLOulRS3h+EHE0sKDI4ZTxI+pVWLOiCTULOaU+OEBZN20KlT4Mf397MWGzhzf+Xr98jJPIyfVYHJzZ6PQSeSUcO+YfOp1LdQGa5Cwu1iksAqzCl+uhUma5HF08YL4r9xaKYSo8WRkldpqm5nFiINSIpC51XVpSyFOVI+GvLxeXq9fC/T4/OvHx0ec4FIQIXW5vH794ktrdQlQTfJJ4Vx4qTXjYKtB7JrJ4InkE8jMYx777pNa1mYHpu7Tpvuasi2WlHQyBrzoDJ9h/bT58E5lkXa5vl6+aIvH3L/3HT1jODy4KG9Fx4wSVpDsiIxOfZjgQKY44GPiHH2PI08553T3jAzKH6aRJKrozAxMpIezUHCKao5JbkhiAktwFNGqRVRUObX0RDmyz/PwiaTKERTIXH1pJkbI4JBJ2sjd0yimAIXFhKxTRJBUpspIIY6YSi2re2b+IBgH0xG0QBjk6Z4JLS5OTlooEGOOYXZ0ALW21lpbbsvlJ/GHFw2YpCgiAThKSSWlGYiBolq0qMxwGsQFokgHmAFkEqqYG9IJnJwsCcvpKSHCkizh7R8e6O+2G0/Li+C8PMZzLrA3zufMitib2YnZbWZwavrIdF3XprKVuLZOwPE8hvBKZ7hGXUuquiCkULL4cDs8aVZdnjYURFSTSgIgRKvaWtNaLHLMMNvZmBaU5KaFpPgMKrno8qMPkDwpIdK2whJNMgIEVkYrWmYNjM4LCTg9vXBZaT6TtxYRQRzAKRlpI8FDwgI2pGKT2G0FceEURrCIm0+MwrForUqUfcRIifQICEv9AQ1UEI+IOSw5U5SyZYPVx2G3FaPhME8aKXLb9m/7cY5EL8pOHLbzDJ9nuDvMF6nKIV6PEhyKgPJkpM3MqiULi7JwyWhisqo856ExqTKlZJyR6n5C1USc2aXuYz71YAj9WIf1rs+01e9hx9Hr/Tg+9s8/jn31VVoMOrveDtl2vp/xfM6BIsP33ZAMrqPMdC30dJpDipvwX2b8dX+OzzkxPo7pFn2cG2Z/tCqMHx3l2rzqd9/t3JXKOMe5e4yccabwS1ZR4lJAyzHy6HSt9Hj/9u3b/fvnOSfGMjti6YWMcliGH0Vbj26RHsiITvapo9SjtMAjeikcuUYtkvt82aosq/0o0fqE4ZScPkoWkgJExlPLfN7TpGyMQoWjcsiz2kQfnOYRkyPEUuY4zXekGeYRR6dFNw8PSZbMSFiquAnRYEaYZJBX0MocCWPrkOJEgY4igjZEK2thAfxAgFkolUgqKyamjWiffUY+PYbNs+9714VtshVUdJoGIkjGEOiEZU8EkRCqgChkKMumhQjP6R5jYUp46ppUMtIwLQcXciNCMINAcOI6+KwgkRq1UaMKsB8ypyFNhWpdamFtWtbYD05t67q2yrTx8jUjwVKRxGmKMFRDL8KqnCTmAXraU70lcSoomUJ1lamFmek8z2c/3qBtzlGqEEsVUvJwj1Aa72mbJxNBksijBgFIYUsIMjJHp4iJQjkk6QqtHEdiL/6WPueR6Ch+EE3nhAAki/Ea4ZqqcmabrVfflvrysuWXOBbTsnx5eb1+vXx5+7mgfr5vj/9Z/3Z+rJJkzHOYf0TGss0/rZxZPMnBBBhH2L5ZDK5PUJSoeTYHgOM47u+PPZzX9ElCqb1M7uEWD4VeXf+ITxr1kvPjnKeNrry//PRPtP8x0qKPVtpP19ud1rvNmbt97nkP2ki32U+a4enJhCikfQa+EXzdbpd6QQ+I0e1Iqv1+xJiFCFLOYDEnhSR5zIkMQ46IZGyZBI4iGeBgjrJY87WVBaVAEkVHniOjR3f2VpZa1+cZAGXEQilVI/nU6br1fTCSySRTgoNdEz9Sr4yYZ3JJ4IQKnJVBwk4MVMqpUX2MjMgkNjnTOFzqPAMO4hrOA4DDslK7XLbrT302L4cnuWR652lhNBxFuEQsNUg8UzAc7k4jk4WbFAXyfBoreWsRTAlVQqkZNXO6x4zQpNJ12j+ysL9bbbC8Rslq4M2PzUNmnVO/s+5tLuqnZV34sHp9zF++zkuVzBYjv17UlNA2z5ASa0nN9OSRVeisidScl5OPnKPOMNRS27q2jYUvLzd+0dBtijoscCY1B14vOmmbUIHNeqxV94RQNkNKyaXxSDUjmwc8i4i8FCj8RK02M5MExJ5j+glcQbiHXLbL5cUF+629fb4dy9CxZQu/hkTp3x8bZJ+nCy+lFuYzLCvVWiwoDaEZcuyW1wRBC+mc9hiDKtfLdn32XadRYRFln8dH1F/mKZIH4oi5P7/9jz6HgzxijHOoatP7pC+lGwUsFt8KrVlzm04lT03lqllHidHpBarNW5pTnqUWvSyDMpXEqQhLWpwpMmmrabW5VqRxPNsesT39nvvDi/APEnWxfv29f8hv+Hi8P455mdu8lcvX9V7G+fkf48Mf+3w+naKfl1vUkxTFRafvqAUm5fzYP+fz1OC7yfM5K8V0s5mYlB8yJHLdi25FeN/z//l/Pz9+uxfMZSu9H/YcZJCtLT/zn/J6k0rMoUpSrOv7H48B+/T4zDl1QoB16WaWbeu9SPI1sn8+Y11k9nkON7qAfsooyWN2ahJqGHv65LXN+2/v9YVuk9kO1sF608v6upVizwLnsiYoqfJytzQ7aWUwYlry93nTrKlpMc7n6fdJnIaTMSkzIJaJeReeKcdoW7GyII3trBnQqu5MeYZYlFKL4OFoZREYZ59MEytrk6rEaRRBDFxrMtvhg4JnLWXhbfgDl9sCV63DRt+fpHyv5wsjc84BR+NWqhY+Rpw2jGwpWZpCyD8qXXHRmW4+plizhmZ1lijCgKV3674/r6s2auVSk8Xck/rxfD6wG4YwWmm3+nqj/tjtjB0sUev1Ut5uyx3XhcqffhFdt7xe6IqrPd5uC/V1P+qw6RQDxZNkS6WB0cfZJ/GykMEXf1ZUI/RIZLRkQgP4Yucyz1muIdQxlYK4SnOn5279coxf8JVXBc9hmry+3rS2SjrsEOs5YOc5x/e5F2Lfg0mJZsZ90vx+/vZTnmPMx8Rk9/IR8z33mc7gRvCYY87LjrH28FjAFWmTc43L20//2jb++lZeGoVVvLyO+fW3l/XLylzH4X3uu+2FLr1BNQsMDNMrp0HL98k86BZVVWdZyYxIwnTESHqWLM9xuYnlpdVSEKPE35b9+P4+U0jfsUs+8Xmcj8z5b//t5798Oz//POL0cSt1vW3/Wj+/U+5iDOS+zhKm/ok3vZ9bDRQ29IWPSBCe3o85fYpRw/W8vFNOGdsy0/oxJsQWVwOPmJFTIIwV9EDifp7k9KpclD/GQpZ4UzGqQQWUGbZvfqP6rJtOXouW2vK8djD2isechbLU7dJ/eu7PxrKm5FhPir31ZjtiLVtVrili6fNEGmf7Lfkto5KkVgva1S9RHDk9lbktXMxCxc855lKwrHJqjQpgan9+zv3jjDE4F57RVL2fxJWEzew8wDnytlkqMidZHL6a+hv7UA+thbn49PmGhZkNm3Nhhsw2fXyekUqtBStDlo3+0Qv7+90H0j9wLjRSG9df39aX2r5+3wd9CX+e8e3bs5/9cq0Hnx75Uq6XqnB77I/1bYUdC2lZihAJW9N4PpbbpFK3LIfSWEF75MCJyopNCaVMsJTL6+WOvK1RewkIrrs8iyQXXgtAJVxhz2dpS7ZzWmmybFqJkfw7yaJKwpQdNiAqq/JO7M1sDPJQlOrw6LIUFVEnTBjwzT4GQlHRSQrJghjjumCf8wwSoABcsjuf2PfRrlSWC/hSjW46tilZCWAEKUNWQVxpmze0iQbkRh31V1Ku66JV5brgb0BYfLf2sqSQ1y1FJxITu3OFKoiIGMRC1s5y14ISbZkoJc7lQtIoXMy0G8xFKjofa8+4bITT7TEplqlzJa0ErJkNpePr5Zcs20GfMetM43FQbzPeecZn0cjuwXqrr7e6wSyf9yk8I+ZUtl+/ro+4LHOXKsyNMTZABgq9H/OJM6y76b1Ntfws/8l5o2QQkvHh8RrNr4WmYw6k7X9TXwr98a1TRaG1lU0Vc7F1e6LQ+OwDD/YjTnt/0gWXIW950csyF3I/X4edtzHvh5tavUC0zMPp2ieZJ600K71P/ylLkRl5AgxIjPP5WRbgs75XXRs3ulQWLkWnNq8ABRmIa3nIlmOq5hnmx0neOylK9P15STvH8f18P5OFf15X3V5ULxwolkRxvV2/fXLyC68FYmmOHle4mj7AXQZyFsFatlix5BtzDu/owWK09UhMlPnk2Y0rllfmKSiTwMVBc7LR9RZ0XhkFhWILyf5Fb3OZicwJnyBMSAgdoxHJUogQMyQ2udDicgwYQMK8OlDoWhqEF+caEQh5Fk13hOJRuZDW9NLGivOxB/DT6+t/+9d/Xm7l8kpxtuM8Yx7EF17e6AK5lZZnPGx4iXIhLbQpGOBECZaUTDdfrvAOIx02rJ+sUs61/QQ+AB+lFK7FE5QKJgCy3i6XUulZlutN2raUdWmFsnRgVluf+kjIWUTWWmervUSMh49aOLEVO3kewEWXhBI62+k4P+Pxx/mZf3uRV/bwLARhBAhlf1BGwOGoviwk8voshJzbQlHwKMCGl2jlrL1dWAqsO6v88vozrbJeCxMdR+9H/ZpzfS1xqad1cxdgQWfYMbkfU6/EW7VJ4543viF5LMCltEHF9tMo1833zNIB6qbuuwnNeznzL1GNiaprfH15e31zky+2Vybe5tMx6nrXRdqpWCiIsNusNOnOqc8BGR1sIJQVoK/RW6Gpt0IWS9en60855g6bykTGWZlF8nNKN3ByEbrVMnqL10BXpETzr18gx2OoJKlmLai0htddprLUZInCXti5JQEoK+cFpyHd18vH6ryK3CfmmGwm7jmQOHSqNprQhNDWz8BzXlbLiplSdi418RjftnZBrbVI5eSn3WYeZfTp+rgwl7nELALgb//xHfx2ACHgtCb+jOrbswTcyijgBNfFtoIzPIRluTTwG76U6rqQZ85hmbxdcHLOQM+ikzegUBnDhfycrSxbXpnf+rL9wwP93WZh5dL/f/be7WXbbj3vOs7FGOO6rvu+n+d93++byUxdpCK4CEpB0VIouGFKFNxygRSFWoRapILuiMTuuCh1z4KbLjakIGoMQUQT22pN1CRuFGmsaBObOZOZmfnN7/2+Z3Xf93WNMc6FG2/yR0yYx19xMMb5+x2CRY5WmVuz8+Wz9w/fvN+uvL7t/tn2NK4vvFKXx9MH3WyrJMigSEkUPseWIlGIC6pmPanycrBmDsuDc1ygvi4Y1VjSQ2YUoiTx42E5N4aGqQdqeW0c+/2W6yXYYbumLFLSpZnaVnsBRrRcrB7zxveTs5ilwAqRt27328iSg9XScEwDcgrZaYIyLAS2xetTtUyznOmL2HbaZTnfcK7LopYYyTEid35TKj6FVLg3cuUC8KUuV51XP6ZE1kqIqbPySUgUazIT30UjypYLVacaHF7GeN/L16KLu4scGXHMjVfMPBBLOkOicDLgELC6UVqv3GuDN2VuC8kk10KcHIft4NEKU/CgPvVODm/zba+NxDv7QLJEK0t5tWOYDLmX9DJlUKycI0oIEQhBXVGWHMe0Z1Rq0DrWofXAfJj3FGm8lKwpS+lO+7SXGHtPdAgdp+wvuhxoW03WSGei8r5KNuajpjmlA3RUypqgNj0qJ2e3fQw5f1Gm5Fa9LETVY3bbMWOybu39goecI+lt1uPG9AqCR8XkCPJaqCvpYlycBsotXeeRVlsSchr5cyk+hl2/Lts7n+ey8FptFWmA5i7pd8c8pIW0JYBOktRC9xFhwU3bnbsb4WvrI4bRBjwsNDweDS0yeZdlb8vjQf6Id760kAwksdRRdvm61lKPllGlpBYVX07ruTDIJAVjOeTOcgOvY4YZFyjI5r1zi5aUo8ZMWlNkne4Ww8KTgmggkg5qNMvE1RCG4jMN/eRFeow2rWYa8WGnk/I+pdqB1VKIcqrGiOQaYSTGIB9JkI5xCLm5BVNEvd/fble8MU1utKy0IKeHHLDl4RHXRYvKpfakpZcB80AChEGecxcqPcOYenBY+MIUh469ZwnhqcUJGebL67Y1ORbQijM0jjKX/T7FQaXui3qL7byIqt5dz1emFVyk8MC5vAymFzwU1VOubWout+koQQfyPnTO5vGSuSaIL0vs/Xp9ud1f67Rox7VrbSlKxvFmzv2Bq4AP076DvdvZWsosp+YNykPBoAl4ErLMMTyNHBVy0jkEXi2hBKpto6SsKEONJjgKZRk+3uIYliXJpoxRCbUmLTdwVJ2Pp1mXled7j849OcfSfRbcGqRTnZh9Nxo1qejW9LxsZZHts3cjmrHDWMPo/bJ8cw3JOMtkv9Ncm0sfxnELZSOawcY6UANE68Zb0WF17HZlOscaF2ZMlRnqk3OTqovLne9JcK+ReV70ibkNrCzcahZ2xHrBOJbKaWuJdaUeJWJKrzNSg5Vowuw+kIhIkU0ERB6iWZH3U8Obb5xW1nu5n7RAiO55ZFposVqdE1eKHCxaeSkQ4mMUg3GCrNi0pIDMlhzrg8R0stlr3E/9BqQfA7e7HKNAeIE3b/s4cMFkSS4FWnKtRpUtGex14Y23SoaUXAt/YgSsN5+0vr9aTx1aWFgzyGUr565UiDVVqsbC44cd6Ac1f+E/+osTUXIUJog6c0mt8xjchuXYdx97CpzKelF2+T0pjXlquJM3E2IFM5hDMwg6QIA5Btyla7KSq4EpXP7Wr3/n48ev/5P/7C9CysIKHo50V9wTOYK5LkJefHJKSM3kxX0s6gqZWZIDMw6KliyRyUBViTJH744CF05Huichwcotlfg3/ua3np6efv4v/cJLAOGZESgcrU1gPYIECQtkJEVg5lAqbrKIFiogiTISK+vB3mNGJDFxBosoCYGBkkygyWEhDZLV8N3f+q2Pz08/89/8DyNutRbzBAaSzBuqRw7Olk5EIZwEBLtMtgDClVIqu5BAS7IjQMQJHzYZwcrpZDnDB4Wmuo9aiNO/9ZvffXvNn/v5/yoKjjkREdw1o7hM5ELIUlhA4eHkXErDnBaDBAWFXCeT0d7imPcAACAASURBVDyxgVioCGki7Ta4mB027dN7FLnqvI1iGVXw3S9+65j9l375F5vAKlFwRn5yHLAAkkgKd+XUT5frtWpjoiaslVg803Lk/MSdg5zC3KmnHHuPDpYZmpYIt4I0FC3+O9/9Hjn+yv/4y6FUsJUWjDTnmFLCjPah7US+akNtXrkIKiiL5hGISRpcKkBhBC4Zw90iWUk7hc/0u48Io9TMtdJueVb5W9/6NjR+9ud+Qcqpu7WjpJIjA57J1OWQW1OJQR4gIRUSF2pC5ORklEMHDoiBW3oikhFEHlApkKRpmpJSJkeZRJFTf+t3frtUteFAIV1YQOgREaGJJD5qSMywkqEMJ565NOYIrjG9BIQ4gwQRSiUziJOBcE4KYCaLBQeYOPSTJ2nyV199/df+7//r7f4Watx4OlpZqTsrcVNz0uSB+enAmZgB8kkilpQEWKZnlqQ0mTZJktIZgURmqdRq5VlAJUtSTp1ldOPvffHF9I+vX+0arRUIayzbSRatIDXGzJq3O+OgRbg20sIqdR+WCpkIj4jItDuyoiQJ5zyO/XWMLomgas5aIIJBsYfzrIrn57df/ZVf+e63fptz5pot4LpoCpFAoBxr4+hABgQQSDIlmU8DpQalZH7SBrBQqpPxDApBssc8ooejfFpI18KCpCjx8enpF/7q//43/79fFwhZu2fHSCKrEa7YlXhQMerhQaFKhatoq2cSPieO9JmBSOmR/fpy7cHDpFDb6rYUSrXDmYYrHBRByWrIt+v9v//Lf/lXfu3XfBrbDHdoWFT3HumREgEUUi5hkycoIzTCK7AnFweDWTVKGpIw7ChCGY2o1GIgj0FTR6YkK1FyWB+997/y8z//1//a/wlKIlfmZOixgI5RLB1loEsqGHxkF3eGuGomonuQlSrKSg7QNLH0TUGQTCQ+MSbqTQgWaW6cs/ebmf3cf/0zl9N5HOYOqnA9eGCikDMFJX9qL0YMGwxyUWrcJMKTfSEOwBJhkhPltNsEjJlZPm0iq8vEmAwRrlVUhX/yp/7oDzvQD2T+39945eIUcGQKFIDjIK16dS8ZICJkMLw8wXn3DHdGMNirO7QEERDk8EhQMDihEE4kciq8qg73QCbR108jk8fQ/e328Rg275EGKhDSJdOhQ83m8JkOLKAZTLW2qqWRSorlRGfO4/B9RCQpRSIyRJUkhEHQYQJJ6UYA1fLFV8+GcsWHqgBNiCgYjhnc+LzDBVKYZlJMyClWTxFFRHh25rKSqtyMhEb5xIq6A2AprqlJmkyUjurijkIzh2jXzecX95ePXOz5ScM9ZBJ7ATVpBUk0nSgjRkznKSBIZRaJTM/9HkEeKEVZGRTwicN8ci9H8yYkQR6ZdGj6cVg057j3yeyqHw28VlISIotIOCQD4JCrSsIzHcICqi1oqhFeCcgpPgftr1kyheBBjMLlIsKbnEiRjvSINCfyLHyPEPnaQatdvtkjdOxHFU7S5GSaQEFGTCmFhZG/z/R3kkQEOYgA8pwisE6yfhrSTmgC0gzF0wPMJEKEBGmag4Nf1oZ3n/84pcEPeAZUhNA+/S+e2+TCFBqR4XdMgZHMV8tgKg0T/ubkE5SRXVK4aCh8TmUQUdWllOIKzzCzpakjnTUd133hyQT1cB9BDgoO8un7Mtk0mdE4030OGwM8GBQEZi7MbJKqnAPCLEwu4UplUHC4k88MyRCE1UrzSHEiZPYMpin2SYZciwovAWaiC4ITuZKqCiuShLlWJQL93sacCLuGTVECIdI8kKSaniyARyQYyiRMzGlov/XF7w6lfaksVbJQxUCiMSVoIjw7IgonRCI40pBGkwZJUY7IZLAaUkrXUskJaQ73gGS8aOdM3oPuAlbQLGNGZ1jcjs8+Xj9PQIiZqX8NwRCRJE5XETIUihQy4NPzWzdECc50sCBruhKZS6kwBE2cnDcgiIKlcE+aidQUdQ6yavkbs38ck0Qk7nIUiv2jZSSSMjMxk8SG6KL1EyXEEHWfBLBlfALHk1XTI2YJjdq0UpGZLC7SpjAHs9uRYwIjJqbZb371/DpJwFESwQoPCwhnZlpQcmoKqckMB7syM6qAvoMp4Z4RRASJSHKHBLgwrgciZrj3KMRBmnBiZ9YwmPnz97+fY/zeGk9ZaJGm+33HGOZumdhKBQCVT+di6H2mrrX0QK3MHJSpLFMoJ6cEMyGZApoeVcqEIYIhIioFHpn5nd/5zvefnyrzWoRYH8tCpQoXUUGgW85iFZNFLQ4PoAvm7BZAElIKg9PCEIyR+SWSSconbB4aQ7MgPRtzUUk6ugHktzc0rZWACDPs9gaQzUzPdIZw1rB+3I/bsDEyBjKiymRdSYU1GMQpUJf+1cw9i2qphVUQgj2xmkdpVLRYVosfOhJ/YPOn/pWflvOoQUOQ6i2RQ74iPS82juaOIj1jUizndpr19fBhR0kXqf3h6LydDuFMp5mjR2II1GmlpslJbivZqbXXPgMO4V/5xb/6P/13P/vn/v0///1vffvl49Pt9cs5j+CFiq7vLGeub2sf9+t4s93zg9DdmlwePnt8ePdB183qnjd9VupffLx98Tyn8VYsJazLVqRGU9Zc76MM9eWlqxC/f/ylX/3f/udf/KU//qf/7Y3SudOmK1XquE9+p/xF7AsWr/VmmNdsS9TpUmr69Jlayum9Lmt5vlPLNyd0yxiT08tyyTZPoSsUHMbTcu68ym5U2i/8t//F3/hffuZP/8l/Xtr940cew73tUvZL0If6WAkh2yGaMee83ui2sD62R9ZSLOyw5zFMpsvpcm4rBY3cb3je+xUv59u78biSDhkzU2zz8dVzHQ9W5i/80v96vN1/+l/7E4dqaD1RJezmHqO6R0QZ7eVSA2+534NPbXl/aU/0gp3pSiQ7an99o+/N+phR2MW0xFnXbT3p9qCi4TNzevjtbt9/47V9z7z+5//lX/rW6+mf/Vf/3d69vn18fqjVZfHirDv5prCxL9sqTRGJmS4BIjEek52FifmYu97ieJL1G2uRkmmxRHorR3qkTVSVWim9pAjundvP/qd/4Q+c6M/+W3+WbR/jYwwPWp04kck8tJdbWaTQeU6fdsusucn69naHa11rKPbroH5HCZto1Mqpjcbz3ltLFl3tQqfTPOswi/1Wy1oo/ty/9+9E0L/4J/9lWVdEtMMnDxrEXqbk3l/fhcZC2nihjN5f9+u8Zjkri1OwysrLsq98EY17lqooMjgGj/WlmaSHjQyuupRlDD7V1ydb/sP/4M+3RX7yp/6JyqXS2FZby4f1fConZa1MC7xQ2lrOy1bLxqSLtvNDq2CyjKyidalj8du9rIWKTzu6IXlZ8/C2IEa4E2crsmglMSuP/8I//c/83X/w7/njf+JfKgs2WaxQUPKwT9brOZLAdkobVMMUMTNv2HHwsq7VpqVMrhxR5DVT0QVxO2IMwwJ7bihMaq6h4DWEa97yVf/Mv/mv/+jf/0f+0D/2TzrlQo0Zr50qYVkriVjvUmjiRDMW6UkxU0npiHGaBWIojWLxw9O7bedTXqNbJx4lEp0YpZ0KJt0zbYl1sSUrP/zHP/3P/eQf+4mf+sl/pC46yxab2tNX1xjxSeoXdh3e9uty+tHtoRKluaKtx/EqMLqlAwC31LbacfRrGye8f396p+d6QMs8tYdbWWu0MvY+3p7CnsYNv/7/fPsP/9F/9B/6iT/USHxJH7rIPUdAi1n43TjFay5SR7uPyTyWJo0uNeUlrs2OmW5cCMXNaTfdZvBaaGHYvI4xX48VpVMLNqWp0o7J3/7tb/9Tf+wf/3v/vp84pmWwnT8sP3J6XMb3vx8vL7c+rtPkm5dHUeWTvry8vP7ub/enj/e5fPbuch04P2gpJohV29F07shiRaugisXqY57buuOaM0ouazu1i8351//Gr/3Df/iPvP/bf/yyyI+el9P27u98/Ga7nNd2qbXyzH7v1+0451sp7TZvx4B4476/vc3QEMaySpbYffjBeBp9n6ltPS+6lE5Y7OWEx4yDPqt129qQr758/uX/41f/jT/zp37iH/wHIJQ5juubvRy/GcFHpHeOuXBrlw8or9/7ne9+5+vr64vNt4jRz2Wv52/oaS2LVeJCDc3bc9786zyv63Y+lbrAGl6DH4fF9qjvTheNy5E/3Av7wb2J5gSaPtQHYZgfA8dJ1/1qfYm4C7lCDHwkuTXChkRBKkNV2rJocXAeQAqEYDd3+CHJkMKkzFP0y4BBC/jCcdLIjDGuaV+affdI6gN+fwHx/n0Uuh/MtWmjw/JabosVCfWso6zjtJwPlHo+1X79vt+ueQ2akAvJecF9xz2M6baQ56n665uJLPqo8ghaCBy57vEV9lap5iSXTG3HjAdxn6npC81J3sUf2np76sMxykJSKRNxC+m9H06kWIs34WOPcL47JDuNZNRSH6hIdYiPeYXfScEb3143z+94bdJq46S5+3hOOb/FdWetBUlx70LS0rmTv5r3Y7/fjynL9nhMa/127Ec3UkbQa+kfhoDjPg1eKrfIpZ2n+DninLhF7m508ZVqBfLghNMpY65xm6pso5C7LpOXPN9f2gbDbt6cW6HUeZoPr/ojgnv0g2I69HVbq+8fWL4eBNNNNKv3x5fv386s0jVHsLq8qMl91a1Vmp80r7wVA5WNP5MC4wPUawFBSvjzzkfKCl4Y1vzxaLvWxmORjV3mONINJYg+8IdZ16kZvjuNXjbJCmmQiGUa5nw92r1ewbPNpD7vqa1ad9xHgZMoFMSHveH+Mp5bUt2FQTbQZxC595LbPqzPo1DE5DFJq4yLHEuuC2FvcYzbQinhhfSBZ/rxcl3f0bJJWoMXFaJte5BBTnuuOkWcqJvPx5mG6mpjH9hP/PDQPufNzSSrL8xLlhE0FYfbUtq5VjCLEZleT7PQEHLrdr++7EjhQUehb5wyT81ayVbuhHJs5Mj1qD2dHrgovczx7mCAKT0x7muMBXx4Cvt09cgSY0hAs1hswulm3W0uw/v7d6OkB6p74+h+ud53PcLroFVUVUAq8Gbw9CtnFTkB6cvtzONApAT6ON5iuBVt/vW1x7QdnuTtXqPdepxXb8p0wI+bn7/0fL/dQ5yQwnAFZuwHtUCu4HU29TfBPccpxwRSVkqK2FNWPdxS2mXRlowj13L9slWRt04UXLmc3SOuA49tLlN9BEKd5bqN9WGdklHWD7lc7rrHOzmhCvDGFfK+qCR/vT0963pe1scmjThF4JktSvp1eIK32k5cyeQ25pFPw89Hz65mZ+VjXe2QnLQKEOO2P1+fvqTQCJchXAmF5apjxvX9cVpW32mYolCQ91fF5V7uqiguYpxydxeL4TQKnwSn5LcNGnVbZQ4fik6VsYa0s40ZQW+ZWxyX4z7u7yQJX43+9f0aEahK/nKeiw1dD0dYTztQDXbZHh42erw+fFs+fNTdDn8SLkH7PeLkRck6L8BYn+VOHLqsqBy+c+ttkN1jcPqakYjrMgCUtzj1yhxh/o3LN+L0o23LciolG+yW/BV2fjZwvh5HHzPrcpybvm/N34OFKwLEinfXnKgvr/O1CMPU92FiHSPXGBiPtSiAN1t+d0di/XBZL837GPfR9/7xS7sec8iO+2jgfNBkp/L+6fje/SXn/bC4+RxPQ5fyVcG5dq0tpB3t7fGOG8VJ9rLPOfO6hKm+E7m2Tea+hsu57Z+ffsjG/8DmfHk79mbXI7dV6gqC312wOpuIZvAOzaXArjS+VyyJ2SkHD8f08wOldkyeUQdRRpyUR1mDHO4m2eW0+Z0bik2mXsqUwirnz98/fW9LA3AVkooIHNwqi1O/tyyyMq1F0OoJm76va9EJG52Kbn/Hpq+343fI63KsjR7XS8PtOI3jllegLbGqBb2vKbC6yjfP5cfWAijjM5yO06VtBJ/HDXNiW2/rukkf0sPAwRV3vA6qDU2kO/KY7thP5XQbIfCKRIeLFF66X0DPFodgyISPNc8UnctN103KwgX2gNc7EnJeWRfKrSxtPVNtr+PgmedKwTlTHpb15CeOmZiAAQfJfkYuY5PjGsbASkRFk3/sJF7I/K7pxq17bTev78upISOXDa83BXR+fqG2nuNNetyAnvv6ipALWrZG8rr6IXTe6zSU1VeqMgnD4EjLuUBmMJFyNS6Y67noF5SpQQWewH3Lh78N1on3yi58QJ/CEsVQWYkD4qwsJyW+1MnLdk9ZnR9BgeuNTqthL1ejBEEvutESjh9v+9U6+Ub6KG3fKt/bilEWsiLTJypthoZ1SnEeZby1vc1x9NfDeeWMoOFq7q97Txokto4UJ2h1LHM+H697z+T2UOtqMMt+qSJAUouAxKC028u1C+vjhfPCe8nuq5RZlzmGh7IofHG76bpf6WDUVBIGh+7gtaj75MkiigZ52n1gxO7dm+5Z7KvbPO2QvvigGUdsSzs/JKE38DgfMzzdJNJotXkMtN4QXIgENOo4y8MOOcW6DWLCIdjnXmbQiRt9Pe/R/Vw+e/deT9SwJjMvAXXL8GGyT3R2ZShKm6VsYYSduMGRXg08eC/95XluI11rnNZoEN8XsL/PWVkIS6B6nXHjQlHThVKpJJXwuS4YS8e+57jbMcbhlHG1fB2HWVdNqXp/FRFdBLjNT6Jz8VcCPS0yA45BjFMT0idU3a+lsrjpmzWjssCrQ3YxnYMQLts8nPrM1LupEWoDybJiop9pggmcWVj4/LAP3VrioQtNdMJBmF/O5wkvJz6/39iWuS8Tb887qG5Fd+I9MaNUlFUKEhRUoMlzLD6+eJJ5H+dTlgXLIqrv7846DmwLbwt43e/zxb4yyhM9HJ91L/uey46T6g3AceT9Ndraa5l1O49X9MZjroksdIMbkTKvM9SsDz/eiKPmYkvFLGtnFttlT6hvvPfUQDnYM9z29DjqsENKhNxGOSrpSpOQCNpBRrrqdnl3QdkII3zEPpA7eOx4PCFIHtuP1G0+X94wscdTdNWtapGyokqBxmG7LfS5TGHM2CouXCmKeL/V7E5AqtUOAPXh/cPj0tZle/xGnh8+P/PWaOzo2S3ijgXzRkrTAEzEHNccXcrp80dscuamiqm6B+GAHE/l8drzGPtSxulsMOZ4woj5BFykPi6/+1kH8LCcz/yNr7A/zdjv98e1ER9vR74xBtmeqIHWX2tGDXQmWZZKm5cy6VaOK7WCrNkF7bo28noI0XQa5pXD24hXnzU+6IHTJdZHafTDDvSDmvus+13d5lYGKRvkYfE5KNJHsINFOJM5YE5JSEFWUCS57i8fAXKpJWtQxbpOgE2DCcFIuMQxeBNJZchEDJtDQKtzzg73Avc27hE+/HHls7alnUhy0tThsh9AjKZtfazrxrKKLbYXpa2dride2wrepPIpOFv5PMtgU2bKwubtarsKWlb1ysRnacyTYEtUQ3WKGDnbwXoReOlJBgkVBQdqhQtjTjZjQiY2LqqVAGGwilsufE9CYRJuSEmkRXVV0lmrFXHiUrfPNjPnm+S+SS7apGlrthJJKTPi5WZxxKlmTSelUz1t7dZZl7cPnLR4TljWekqNAIppWW7TR44978EuSf1VRUJn0MmjZOaw+UJ7HS3y9nBMnRbKtgw0YqsQMvKcs8SEVKRZEwSLjczDQ7m8e6Tgh8UfL4K2Vu7gABv6pKmRCMlyOi2f/cgf/Op4u0DPa7yGFR6lNKikGQPSmJe0kJVcr2aaM4NH1WZlud7H23X2wwspJaU00bGo1vPWyTO9EOuHwqQCrDpTHY3KrpxB0+ZMiuQj9ercppwge9lHzn6MMUFpNiKKy1dzqaNe6uRC7qVy85qlVinsyzGK5xKNtxODPcYI8p39uQ+YjTbrqJ9FOS817DYMhcBkRHeIY2P32c6Vjb2b9UEHhY5FyoywuV/vMTvxnZnVItOJNhKWzCH3diRuYRh3YJbGi1KtAs+kcMoIFeii67GONl1I/EDOQqcS0ifFHn2JRfwEnwqfPvYUlUmH3/pCp8/rBWhaFcEgCY5ACi9G1WcyWAk0h5ghGpcDjkxiTqQnHRiCiFV4VfV0In4fYQGpTMjMYGZZOUsnlhLgCM8DmMStkTKR9zGub/uYmpnRhN2zcJbK1duaNL3PQeBYCtRpuOJ0FHEGcRLCBPbhNq+cie5OHNVJApr7VdvCpYqwkIOGTycuCVoiKC2BGSwrphd31UzKwBgIX2HC4vhkqueM7OiKAOk9a3U+U/T9LgOV0wSzklBZL+9Ts9HlETvc8OlETj9//LycMcHEWDmUGbqczuXyvtUmVQxpPrl3qnXWUSfTDXkYVuX5AOJLqVWLe8CT5LnWE7gqAzyZAqPUEwPm2T2jMJrSQM5xpxRZVk8afeTYeXFGBkpyTE2itqLfSPXmAi2fROZ14BiUMW2ScGlFKgOsbu4BMpEC2rw4ukf/et+noZip+smrUaml1FpERJRLpWJjVlSuETD3rAcVKUdchbjyyguLTue4zT0RUhaVM6O1bKfgwSEW4rvHvB/9eh0y7fFdk2X1KrabHYGAhwXtxR8lCrmsEnqia2uX79+2SCiRUNkpKo4+6bCx9+c++7pej2siLdJ9j3lnD6X29nDIsb4/ryeHp3NhkvZ6fYtgYa9Jns0kbL9Lm8EtKFlsbWU7t+28XN79XaPj5e06571KnlHGZ2w0Sy3rZeO2PXv8yA870A9o6BCuZmG3WyzOWipXZyWksHNkBmW6p2rOtGBCMjtnyUjJJZkpAmlTiINzqCUnAGdikIBAhHt442BKzZCM8NFlWnjOwQHSkiLlRKlKZSuemUdwaG7wQqpVZa3lpLWZS6HMdT0/vifad/IZOdSxT3gUAZNRODHhssrVJI7kERqSsdrRV1uFCqVUFWt2n1MCMiuSggUMt8ydQ1MahVF4kASrO52g2siACCDCLaUECMkc5OAg4mOEDnPyGImOlJLt3Xn5mHWTnux7xpAk4rUIASXept3cMhJEddS2VNWkNQtPjRyehQXMtLhLskHbqZ5q+uub7V2CEKoG4mD4a7mld4vhx9Nttng4X6ywZ8vMSaMblcrVXZjMbZob2zLJkDKpVjQhJukWtbZgkmK1CkTnhMWg3TmOTBWqrdS61G256IeXhn7ZKCiNMoyxcNieEJB73K1j+pC59+Hh3REkAqId5a27H97kJvHG7SRsTU5UtUIwQwltsZgBOMgikakiPGkp/LXkwsyEmbH3mdKrznF93Z/ebrPvC5wqVE4zB9NWy8mR7jtmr9we1m3V6sfkaSuzuEt6hn/aRbr3/eV1z5gDz/6gOGuubORCnjCCedLMQRGFlgEkR1qQo7EQKo1pkemdLcRTSYWm5zjCkNRIV6YQrkujGGaclO4GY2CSFUkTKcRaACTzHNQmIZwL67LVuupWXFoTkUpcC5Mu6xGV9tF73N7m2Cd//vyNb/zYgiXcgQQnCxXokaNi9bRIZ/LkTyjSIHgJZ2IGew/41od4UKYEiaWjRyMg1MAkHuROyawkLqCM9EBQCgPpPCFcOnPfx/PTvfLx/uHDUrcO8WDKqqUMC7OZlOa7hSR8wkt9l6AZ2lOEmQunRZbVWUKEGBoZXiqNslWFmEln5FZWF4AzK0WqB4S5KmOQNXBYzAhQEkWDMyHULSRmC54Zt4mI6DL6tHiKPrrt2bq7jZmq7cSkZdZYUrUX9zF9QBoJt+USnMSEFDIlB2++1HWJoAxPOAqtj0qFilswGdNMjclbW4lYtCq3gdnTz0FWHiKMcyYiTXM4lDwpfEIUUhhZg7Mgu0KSxMQMCuYBF4IoGBaZYGUJXZeaQaaZbDksxkDCNSrfNYuFjp5md999H/vg4QmEMNzTX4+3fepb7y4q7YGEWUg8OdlZjMlbtX04IYXSw20EBVv2ZpBBhITNfeQ+EZB6TxlJa3oe12uyq2qwHWPcb/12HwRfBn+oC5cVEl7m4TNBkkYwYw1PG+gdXZoujYk4nT05p0gIiwOefc5Buc+5A/m2Hy/3p/16H3cbCRu9zuJEnhlggOccXz/Z/bn77jSTaVJ0isjckhTMJFxrObdWat3W87YmKO9vUXnWUni48nKRswpnizZ+eBP9A5um6mmZaT5tsoqkQ5iSCrNwOMIQHiwkERBGyKdpdwTrBVXSDW5EEXNmVxFxRaQjooBV1NMoLR1TdErJxLC0jOm07wlgXZSrehw+p6wVLLBKVXHRrW0Py7vzaVOpCVAlKczLFu/KjLf97e32enR6ndcDtK8rVWUABMWD08j73l+v133slFnDRokmohLOhajVxoOSGojFpoweY/c5gj69NtgEnLVAOT18CtH8BIaEBXKmFBB5akYSJ0Rnt6wmJMUETkQsUi/rknP2QZYMIiIZDhqJaUfvPkeSm7FJRWMRRNTMtLyPoFa1lAW02swMLuv54f3niCyt0VO5HnfjjFYYkrd7DOSEB44+K9/JT5ApJMyIhAXmHBxGrGkGTGLKQck5jNinskqC3EotVsM+TUxMmjNFXbU49uT++4SsafdRdWWrygwIkmBixRIZ0HSGzwl/vefMGG+RhyMMnqmk73s/chzJTo241Vy8fvgDtb5bRLSClGuFpcIJn5aGktE8siRzUZHCNuZt3r2Tvdjcr29P99fbbvPW0WmThwXGJNNiToimzxw7lyrQmH7cj9n382WFD3u53u42g5zRr7cxd8087i/Hs7RttWwtOWJQFziyWoqxUdJOGb//KkKSzChk/ROyI0yS4E4y8PUtDjdJYqa2KHHlIu18iigOJECBcVh6kqcK+SeD1kjOUTIYKcrLouelnpcLimytEDeATUhVBRzCfow5eB4Yo+/eqWsWERZOSTBTek7EgM/hlgaW9Cwlh7iABhFbFLdhLGN4RFr69DBk5pgBJ/496JMCBsqDUig8EUkCEhXpx6DDU9KOvj+9vH75XNge15XbAgu3DPLUbtMojITMvBucidPmaQsOyxg2S8lWFi7qVJSLFAn2Gvds+AAAIABJREFUMCuxKIBkgnICYYBU0mBFICMTpEoCcigFC45Iz2QmCcr0sIxIJ06ZMfYxXDIxDhr7DB4zjJDS4uiHIyRRncN7hBLdwpJ8KlyCc0gRgbqKMKkxDzGZCZkAKJwRUKJzAYvsAcRkhCrZogcokDwJTpnJxH4qWvo0JADliAhHpLMkKqVSkmEgP9UbDUyBKROEAQJECglJ9jCbqFxYubpbBMkMCvdFN4BImCMxPTnheT9udrfDj5EzMzi4rAIq1z5u1+v1fgzFmsvalGhKOjynBJINkrwIlJSD05FTQ1ImXM0dBCQjcwhA8GTGWnhRnuHlmEcJYfIQ4dIqMyFFhKXW/5+9N8mSJcmS7Og1zCyiqqZm9r+7R5MoZBUGNcD+l4IZ8gAHlREeEe6/MTNVFRFmfg0GPzcR5wStgvgxEd2SZBYZTXiQwQFYSp90ez++37dY64/LvpjR7D2jRSqTqyKMIsJsoCfw8fH4+vZ2/9jvmx1jxNxp5rYdWwyqXNdqhNvbR7/vfUwLByIBKcLC7EGOTLbEmGbbaHK6XJbGbKyNXZeizNqUuM1J4c6i//JA/7QbiaeqN6QKcTg7yMvUUgXMADEYSSD45EnCkkT/9c/FJJEsTEknJkj2EZ2oVC62wGJiGJKA6qRLDIuYKlMoknqXD49t0jiCyGop0uotiHfnE0qTrIVbXV9OL8v59fx5WcpMO3yAPaGF6nHS+dj2t3n7eNz3rSOp7RcppyicTJWeSqItj/ddvm/b7SAmXrlBmJnIwymytKqanqq1sUne5zRMhQDkZAFXzqIZ5CzYp5SRKk7JBIamMhEjsyII6R6cTl2tJC9MYOLMBtfz9fj99210o1A9B7Vj3+M+eSBjthKSEHFKmUKLEIhSxLVYMlfl86ptbUnkXOvL+fNnyeRzkyLy7fevvnNbThWwS9gAExi08nLRbKSlJDgyEYWBY943Q2HQj2e+JwyKgEWPeZCkaABCzuQ2htskULIuwqe2jq6RA7DpPR5MPOPUXDiCCKQMaEcPFyRSA5JkOf39+8wa3okdkogcNtrR8/4d1Lkyec59ZM3z0tZre17WqgRRCDvJ7BbCmpLM3HIertKYmBhzxP1tH77Pr/3Yxm2bfXaL8chBG8XceameR4z3dR0LLHxERB6dR/a+U/b1BPR5//7l/b0ba6kldi9lAmX2/vH2keV0ikVqy+g5W3gCSemR1fJdjCIYlEkZEZreQDTnMUZwAM6HlSDbqWewuZJLAYWFudaFuFg4klh4zgQNQuHDkt2LUioVklRKrorTImtb17XRKsKLG2ZYhMDc03FqRFyuAxIe/duX3+/5lc+Xtqjgxyb2UJI9j7C+D/NAo3BGEWm8CJsHIgrrhJIm4BPkCcuMLDYnnFICNDkZGiq6wyXCiFOIEMSB/X7I9ogYb3/77f633/rxYbS8v33sxzh6RJIuaon0gGpdCnNR0WAIo7ROHJHDfS9zVdVOa6oIU2WeBGdvJBknPzyKEGUJuEWAsnrJnHBjYlJKV2leAQ/yEGIQdg1hRLqLi5A4wsyWNZmQE+nMIg3LJIHOpKCcbA8bekTi0YA1tBYiDbaYpg0t1JRcASUNmlmTxYsKA+5IS1JZuEZzzCg06sKyPPPXGwBCBzoDKmxRi3WZCS4/plKFq1kGEckKA2Imh0PEkosnPCdglEmUIlq0MSebZzApiihGcP5AH06fsZ+XE4gqAF4DUhCMefTuHu6BRHi6OJvGjL378b7Zo5Mul/Pll+cT+m3stpMNkBnFJG2XtYKlWJJjCs0xPaZqyA9nXzg9HImc55LrSeVUQJVUpGeIUyl6XuvJSZypWggDOj12k6ir8H7vQRkR4/4xv/z+/bf33+rp/FSh69o41cIio6faHKxCLT1Hxs4JYLvfv78/3t+32+2+Pz5ykNnj9v22R5dV2/kUC9txC5pW3CzhSlSoRZWee+bkrKUPvDmEDt9A43NqqaUsKlpbqbBC3RQTpaf9i5Xxz6tE1tKNyFMymYw8fFlEkJ7TQS4y2XlQmhBmBiGEiKSKzUE9S2GwujcmKloRWYaQsLfqiRFhOGxWRjbHMiMibpttW+49PRTkDzN3Sqj50r3kYKV6/vz6+ukPwIamUlvVteaxbze2mTv6x/7x8f7xuB3zOHLOMbecfaIDRehypdWv8+mcAQY7JRT5TLVzqM4+5piiToVy2nwY2bSb2W1mTEqbH6dcdS1VtWSKWYLTCTqKLYxCCtpQm+W58GAMFkqIW2HpsxlTB8yB8BzHqD4tkVk5NNz6fByufXKnk+rLuWblLt7Eg5OFkyuvWpROM4ZWJzldlsvlSbAiF3YqHjV5XZfz02Xf0imu0uw6x20Kpopc1/P1+lq8irYgOXb3HmjzwKiHhkxQZqgZqzOEeEuzfQhQ12sVmj1nkCUMxImTTcH+8U08lISKeuKxJdftyqkKtnDmISy2bTSFVKiY8w/K2eBBppmVedHC4kE+4Tsxn56ef36t1zXcpnf+xP7M43VZWy2ebB5RsmMfqc4ihYVPe9toyn3StGwW47bd3n/fvsLPGDo8+jCbBhr+Nr9zPTGcV65Pp6toBY86/eMgFy2yNtOPtMfN7u/TKU9rcEYcyEojuMb2cfOR5Jm/fH7Kusv7lIP36h87LS7lXI+5ZRiRsGpWR0bs3z6+v3/7Thmnuizcnl4rnzzunomgksbKG42Ty/FjXk9Fmrg1IZQQPgI4RhlbXE9caHYJJ5FWy1XLKZsTFps5jxGJmmtWDvI6M0XW60o53n5/++3LR6H7aX3VJ7bsx5go8nl9xbI+7AjzkiqB9Lvn2k7nyqUya2mkrVE+PVOmSWEqmbstpCPT7SBzSWElLmFZyR2OGQBF5YRPfxxffv3b4/7++P3r4/0WRfRUP/7+JcqYUxR1WXUQjuiT26eX9Zef/vTz5XkGvh+94cdkVHiKyTI4kaQmUYUsV2Q0qS2wZcy0MEplWtAsoTopZXBxAlmv4Dw30pQ92DkgIfCiZGpl0I8Ll6CcyomujYVPDW2ZR3qd+iy5gYHzQUmRMWOUpDiuubw0lVMxLbmZbJ7Mi6CKk+5dUZNrWRTETMGtG1ns4lIUo9SDLdnPlVHO5yfhwhFLcBGdpaV3G8ejUmugTJBKLe3xtkVM4eIF5lJiERaPAZlFQZ2nIUpqlVa41BaDoIMY7Dr44CgZyNnJ9or5sI9EtBLruRIqud1GJ2QjEaUxxwwfkXIcD59zsO9KIy9t/bc//vHff/nU/9df3+PRG20s74dX7tzk/KxFivd57Mecwp28JJVCRnOzwzxjJsCaxHO3A52eZA7NmouTaUolQSO4McGCHhvGoO489nHv7/tv9+78ZuP9se1vj8e3fwBU13b9+fPnl+dLZWaZY/bovkbjEh6PGLtrJnrYFvB+0Mfb3I6xHX2LjYqr5/AM+ICNu5SUteXMufuPZ4xNSsmqhVHQM9KJytf9I6Av19fzskjlUCxO5usEjK1F//n4Vzf+n1aV+nfoHLNQVgpxw4o+qEk2lsnsBhz1QczHGJzcWImRAGj31iRzOsOVFdLKAt/HnCAj5gyCsxRMKtXr9cyPKx8ieH2eutKy1MPmMC7dh992iqWdxGtqa9fz9aef9LziZj7dSzAKsKCN7+PAb7dfv3396z++v38cqQj4o2+TK3MNSsXIkGtczs9StUpSO/+4GC/lbPz+GPcRjmVBlfY1pt9///0/3x8fR8aUlVKfcfu1Xv7kL690Va2ogweOUhAIBdhgSE0ttd+GopSi3OBF5nw2RbN7At/c3wCkj+1x05Mqzu4HYOxxxWxt8eblUtfT0koOf7zfQRNDgJKyyLWcis2vW8w+txWlaS0SMofFGQGJ5Vqey1Oq3IdRH7cxCAWohfiKio+Y57Q9pk33vfuw0WQ9cVNgsIVPbLCmyFKXwYpGko4Ye/oT1jAHh0HcFim8XI6898dsOS/npa2FYLfjK53Pr+XMAqVo5NZbnmkysblEMjKAZbmY1tJNnEHi1TnLkO360j5f6n/7/PLT80noY7iNqL9clyepkfXgaTzOXJTaSdWg0yhG3yMLWtpABBip6Ew9tWDqOPC4x3SDCnhgVu9TSpm1fty/5nxFW87rhNbr+Xw5N4yr2bfJC+rCGlDz0bOfRk3bphcvbdPA9v2P8efl5SnmSajNctzLlqOtqz4qZdcSneEgCC/f3/7yl7/+4/6+MeXleby+/py9R5gqshjQffIeKNtvN5wu67quFasmM9u+ltPE9GYOtyP4481enhwJxKB+x7sMl9trfc3ThfeMNFzWQlVzm9Mnq6zcEuu2v9/mR5P7gVj2wmnGIwt/m27fwm0CzKUwaLztMwhVlqrntlxO1+vzT1/H8tZl69Tdtr3n+7g0+DIXVJDPdDeiNOBaK2VQiQAOjihZrk/4z8f+2+9f5nEjIUJbEpDsVGgJc/voIO83DJofU5+Wz3/+qV2GbLYWMSABRweMowTK6awkglmQC4iTLLg0UOXuSCQxsasEQnIupBM6LIuxMHqfKdyjDTNCqFJMf3hXZiIE9wAR1qNTZLscp+q5aaxup/LxHQBOiT6jD5yWp/0xrFVZ1pe6IumDj7yWqny5Xguoj7vNrXXVS9k/HkXZk8P1pLpBOStgZ2luevhD8dFvj4w0Xev1RYV8o1rn+BhdopZSWtGVKd37xy601MasxAOUWdG7Snc5iBOBRCiooingUhSiND1ipMENLHyu5Zw2wJszAF5/eX76SR1bt+w7IW1ljxDWxiXhfHYkGgmez3s5ACyT/udz++snXC+tPV1zPb/t8fv99yLl6fqkS8sxx/3x3vcv/M7bDawJQkGI3vcCYOTbMd778X4L2vmy/Hl8wrqcmyf6TDTuxOeCcKP0YISN7fe//8f/83/99m0c/rj3uQ9maE0DWaa0vcjL67J+WgRr/u1Lz4gBTAPfd71/FwD6dP75p1+ST3de6Nvv//n9+DLuwid3D3OetyyWUp7PJXWGOdwkJ7YZ8OvPPz29PJPzvHeLbuQfQ+To62W0tvC5cXKX2k4obL4jH5iXf92B/mm121wKFq4WOjMcoYdlVf7RFQnXpCypxlhMAWFiIo90szqHKkvAQyNlBaU1KsFIZAAZAU+vbRWUlRK8HHpJKrb86fmPf5SY9M3e3zGGO9sc/um1XK7n8+VyeVq5CvveVc/LMos+ENPGtj3++tcv374/7vetP/rwODzTLVtd6qWpCNlS5HK5PNWuG88+JdZyFI447w8U6RcgYwleTyw5Twd20LAYuSWP7OxvD0FyW055WviyqHr0tw4Rn7uFEkgxmXlaKsLZ34btR9pS6Tpxy/msleoq9QQMwXf2InLLEkd3m5kiGoufKqcTYYaF5XBtQRMlgCCzTOvW45gzz+2pEGLasJFUJPxIq+KndUkB3h955JE+vTMhBJa+xX6qcbsHTsyahZ0rNkMBEc8EDeUIb66keiqFniwPKtBFuXh4IB9UCkhBAmIv6YOoQebDP7bRzm6rTsG819vDjsfMCGSUp9dree/TMKfNhakSDMuyUsZYepmuvQKEUvfT3B+PMb/t1rbz8x/Pr9dXTm9FUCHFLyFrrIHJxeckG9TNjvzgQ77LcyMnjkXrL0+fy1I+ng+eH/R3nV7Cg2VG0RPTtT39/IefPr1ca9Kt32iHFq7X9XJ6Zm4D+zmO7OPjGK4I4BgSWJYSG2blykI9Ai5N1YumOxEVvlyWn8xZbA27YQ11RiB4Hse3X//z1/24hwRpSfDs+/c598MZkMBwC+xjgg605k/PdVmYAmNHqY2nVMIkTDFVOpUzL+vWIcwI2AMPm/wnKwMjnKClKZQOm0Q8R68mB/OdurVdhZTPTZU4A/GjK+i3mwpUmKVwzPAfbI1o6TIwxthiSpvxuPWbe9/xsfP3mzvfyeOGR7llMmcyhWcibDurjUPJSzhPZ2ECPbXhK3o9e3B2X9icy2sQh/cc97ml5wudhbz56SC7l/dqdLWgfqMwV1HW9YD5jtOlLCDmUn0tyKhCxod3lESlFEJQNezGJNQTqaRMHEhGEGYnTlSEyyQYUpgUs1MESItndd0qMreDHkYG4j1vFmNDVS0whiqrffT9cD/N4xRbWnNvNtjlKICeqBZghQ2eyA/QTtwaCQEWzuwHuqNmBPsB2+I47pKRkYhS+7pU7zqjc1kqZWg7XS+n54um+Inqa8z3+9gmRWlEwzwXlek8EGIEpyRRLuxNRXVRR4yhWfNyzJocHBkxR51W2rgBtGff9qOZuGSunKLdpk8i4namGjUnmXWLyOScOMax79tpfXlaTg/06/X5+odfPiP+7f0yRw6MQcLteTn96afv3+bHxx2Y+y61aBUMVDuA5K65d2MjKSMo9/273S+2UDllWRdrV9H9QVG0LbVUmvvHl2+/3t+/xpS2NL18rrP0x+BxC7tXnBZtz0/nTy8n3z+Osp5jPvY53dNDJ+k+AZy5ntbS/nx5PkfI8Y+333hXcwoz5pClJGW7xPWlzG5mc8IYg9z0Ik+lFMhuYxu3OUbatFxuwpUKz3J9qe1CuVI/vIiphi5LeXr+lwf6Z9WxCh+qieAJck5WSke4IyKImEk0XQmscFFllkT86JRVVoBZRRWCABlRgeoCUHBMSjepYJpHCnnh5CRi1/PtXNeuz0XuIg9LO8ZIrTNzt1uZaRPd2JUtyGSF0BG+j/3b1/dfv37c3m999LDwgHtwJGmlPhAcBSG1tGbnZ+wf4JzmIyLC+7hXedIoUrMolio8RBd70ifhuu1tzPdj3299Xy9PP3++rJ9aOatKGSUGzzgGphWtRdDSp870taIn98OOOAwuXOppFZJOoRQUyXuUlNx3cw+IMSAEZanCg8jAfjiRs4qsS3iyxKptgWw5H/fMvqEKM4F9UnefJ/bps6oQiyivp2IPy9P6Mo3Z20kicSTOC/MjiS3AHiWCKX7k1gMGpFM4zDvmYkeEFadalValYejHZFpRa41JOBzjft+HSWRQRBpM+EAjFtpSyg/+WtD5uVoyyOvgiuR0eC5IBG1QkAs8AykJxlTkPPZv/d54PF8v5SQEABIZHExcigaQbEEhUdAptkFBptjhR4aVRc7X2r+U6d8l4QvHRfRoBsKpPWss4g2dYlDRq7R2Yiqa65lVKEb1WBxMM+4WSmOh6SGWIUOEmNJ9OqW7bPdvfIrRySzqqV2Wi7iaxUSI9enJJBxl2x73Y2OSIi0Qx9hFjMATSmkapMmSIeExjjz/xBBYJkxFmcXNg1C4naVkS77UpYmVwipwC7fBxakPKzZgEaUWmpTcMo1mjkpKEOVlWeowEUihyBEeDFIpYklM0B94OkxKZ1RapBArU9YQGd4Pf8xMy/DpbslVkFqyz+FjHpxeGQO43b7ntzmHq4aE0TFq4dPlgsM4tSpEmRrNMZv1IsrElBwsrEKSI5STsE/bDmGa29G3b+4zJIwjlc6LLKdkG0XyXHit6oytZxJqchFOQhCs0eLNk71PEVZVJqTLChbuRggER5RAeJU0cpLQpBl+uHkaZ6aoFiWNWd0ee9b8EcrTQhScH7Nvt8f90i6dBD7GLAeQ3Tofccd5IWYa7bY/SggdRois7IjkaMmmOaZnOIGh1COrIxOtRIL7HhH71HQDlKVAK0prbWkr1dt4TJ+7dXMmUSVAEnMyUuhHWpMa0dIAzfAZSKrZQs6cAe4mHl1kNiszGhG1SJEEgYIltciyHzv7YEoQgdymR7AyMbFJk4Z18Rq9zogRy1SdlXzLDQD1Y+zmRamUs5D/uXz6dj192Y+0JMvw2Y0zUVujoizWClYqlK33O4HZGMNCp67nQVw8Hvt49Pn28dtHv+t6vqxc5fPp87/n6fJ+ux//uO33v3Gt5+v1/Hx+Wk9m2+ZzipHlD9RZpbieAGA6oofxROPz9Xl9rvrYYw8hLSWraq3ry4lPl3WoIbnbbLo+Lcv159fr6enYez+OEX5YslFdcjmfstT7nD62SzxfpNUIhcJ345xa/uWB/mnvQAeTxRoBBCtEGYFpliwEF2EVBULJicANP2ByzCkiHhHhhFRNSBxBnBkSVZSYOBNMqNV3Bw3LIAiQhKjzUYRpPRkvM9gybEIqhcfox7vP8KmcoxDr2VNLKmdY2Mf9vu/HNDNztwiPTLDUAIXZhAJgm8N9GGxacqBJqCRhKjXIEiHcpEAUauSnWhzXpeymx9b2t2/VeTmvny5rXVl1EJGyzpDHMVmhTBTd7u/b4/Fwf6r1/Lw8qcSSTUgKoziIRbkIAE6qefT0mt6ZhUUKswInZY8cA9MJLA3csT/u0bhyWZe6XEqT2iwThYkIFI4e02gtggAjfC+Mz8/Lk+Q4P9k3PvxehAgoyDLZHXk4yX819yXF+kjL8ExM4WAUcrMggAoTCkKTHYSZIrvPOSMLOuBjPo7BTpWlsDhlhtVaS0SRYEAkWp1CakjxypFBHpTBBdOnUcIyiSw8E5lUQkNscI/xPsbHo1uhIrlGPZES0imjMDEHtSzK6mVImwuXIXBIEVbD/vD94/bl8XhbwCQ4nZpQdINyfa2o5DLHvN1GESFoWULdJtGQkrmkP97t/feP/dGjiJlZBJBbMcISygbPnOi0v/0DsqlfyAzM0FJA7rtR0kyFqxLIw49SeRF2KiMsY/pAZVfmgBMri6iimMSiSykSETYBpGcUpcBMCKgwBZymac0qP14htSxresbDj+WOZDc2T2HWJp6eTAxlQq31erkcxz5tWiCSOYVTi8jkQUxqkkGJyIQS17qIMvTH0BVnWFJyYRACHGABkmSqjdtjHntJiirB9vh47/1gSFuVYs7taJXExHtSihIXKUSIETEjipEyhGupjRsVj2SQ+XHrd55c3u6jf9xtelKAJ6RzW1VCaKiQoJTMU1IyD2E2F3awOnFwJUkYlJlYmVgzkigykoVBkk6ZSBQPDwc7szCxAxGVmAEwJUWEBUkuAuMqJByMCCJfeH34IwfnkCTxGeQezjHwyGFJymXudntsZ5OKQqHiSeGDCSIEog5mKsylFH05082ICPDI3czCZrInkwhH9NlhVS5FFsZOfjkVC9yOMJKaEmlcjYwIqeKnIm2FFjumzwkwqFCAuHAygyRMQpVLLlEAUhapDAe2xDColZieFp4RIGKkqKqxgKDNi3MjUos1gklqynz0t7fv9+/3I/bHHAleVyxXejq185//7UWgX3799v3WjxChUipAZF3BzLUyk7BQ8SQnLbWxaJLO5USFaNjtfX/7GDbWp+v/aGt3c6Wn08uf5Xo6vz7m058p/71Venkun15fT6dlVju+PhzvYE9i4qLIdmIi+JGOIBKgZe2X6/XpoONmrFSVKpXTuTyLe1ECfi5PrKVUbio//fLf21q3+8dwe7vf+zialHo+ffr009LObhlUTSRDWCtJ5mSeM8b2Lw/0zyreafAsaQIiEgh1rxY2EIW8ZYBICi8ee3ByUgQiMqNp5f+CsA+fEaGBaMGjjIBIIoizyKxKe0ql9N5DDkRYbN/GtFFPpOuSXDJ2Dkg4kXnP7f7YHw+e0xmf//B/EAoF54zjGI99RzdGMol7kKeoUqnEM0mMCoVH5kzw3mMmLXKqbT1VIpbSVFwZKypRAlYoqRaMIZUlL0V5SStTRnqJWb3TDIKr1EocJLPqGOP+9uXbr//r+9++3uLt509/+rc//uH58/N6qmtDWeNgD35uTUtVYV507R6qPHqO4QEOUGIynwrENYOJRJj9+/vvH2/zwsotpfDzspxeKJhsOpHDXTgX8aJVSZVE2ITRpFxOOGTdbupBBBCHskl3OFEXlQDHTJHk7TbM0gMgrwWnhWoiiLRwFhkUeRxkjkAm7bGzpXIZhNGxDwvjc6vCSjZch0AuSZSdMJvg0sY2q9sPnmw4WXAww7thclBHAJ6ZiBReRGbLmgky1q/b9lv/YODzZX39dD6fmrBEqaUyZQvlTC+gliUVRCwkKrof8+vt/e393af5NK6l1ioMPkwjl8Ba10Y8p9/6PHJMcUaRMwQF0+PY71/m3/7+QZacapYzjISH+sKnpsKalViM5nZTmllmeHeP0Q+NEJ+aLFSVTISCstY8L43MSqW1tDS1zUpMYnHNWrXWwoqSSYuehRlmCYDCgIEmymSAJyZ5L1ZsORdNpqy6npbz7Nvcw2MPZfLibplxJoQqmsDTncCyrrXHtH2PCCQKCZjC+XCUKeQUIBArgUlIizLbD4Y9TbdUSSciIDOQM2EOmD2Oxxd77MmVowWPPLYxe9Wm3JgoaBKJeyKLFgumMCF3Mt8mWVDJDAlhVFZPFjbk7P0RH4mojyNyj//6I3LL2XcRSio6I7TMkWGLVii/USZCwWAmKYT6wECiyOKQ6TPCnJjmcEoOhDkiwSh0dA9lS67Bkj94JKBg9MOP+4xJsVBRLUk1ayZnmkJeW+ltv3ArIZyFiSYGssBjjEBaktnY52GHH/XyWqQi+zD6EekuExWsQgJA5HQ+J1yEZyDQk3tHFAvhKFqtj23aOUg4NPwk8/yyvqznR0fPHEf07ainoKFpsWh+OjV5WQ8P3/2w6QJJdRvZpGiAf0zcqmhe1hMzOZdI5UBmxIwttvRdkn9MnlEqSVXiTtwxjbrkDCOmsjRFOIfZseX9Nu+3rd8PIi0LrdmW+vrpZXlqPwcF9mPbt9EhdF4qE4XPQkyoMWNQtjTSBhWUyqVJXU+f/1hPQnP0uj83X7icnsp9e5hPIU5ZkvNE0E/L55efWyGBtcKt5Rz0sff+8TD6kWB3gI0BIDNDIrm48TZnXc/Xa1XszLFUXUqpS8rsk5GI69P55fNnXuvcjqWtpUh5eZ2Bj3vf7kfRJqUJlIWTRGhlpFtHvZoWSRbbfZ//8kD/rHq98O8HzzRXCUZOn1yEF4MLJSQKozDfp2/DLOKUXN0oggA1FJHpo+/mBC3pQjTT1GckUxBht8BI4rR5WMQ+j2ltgbUfAAAgAElEQVTx1++PMfZziecLfZxoe5jKZMCxjY0fj/1GduwfE8v1+X+E8iDc9v79+/1269lDGMLinJTcSjEBRUIVDBaudSllbU57KVx0XXStYNACTT6mr+eCQhEG4so5JrGg1aSUyLYqjvd9t/ZRTyUAiwydSLyIfO325R+//eX/+4/f/vr/Pr7/3se8bff7xz9+/ulPv/z5pz/9afkk5yqXTYioIAtD13Kla2Q/EO12v9+3XlMvdbT2uV1fmyiSGZw5vg+X7QOpPjItCjeS8lrxoBv5lJBzW9r5nMJesqKwYNrYjs5GNraNezRQYYCCyDVBUSKEorNbOh1jP467AclwKkrJk8PbIrU0SspjWt9nGHAuRUpLVQ+Svsv93YIiEnMJz6CesY/HPp5eBTI8d8G50GWPyAMh8796sWPPCHOrnqphSQFWFSRLSrKi1iqy1LJbvH378vjwj9fL+2HX58tTW/UsV8zCQpyaRubD6YMRhfjoFDbN9m3SUS/SjvubXlyr8FIFim1QdEGrrBKYMZHRS174tCxnojj277e//f649bdxXFJkyuDsmJY536Vcp1AjrqAlqO5mp25vfByws43Y7hEZtCwg1gB4IoNR13Ohct/6yrheVm705g9YZCWqWiovRYTZ0QEiBCRMg5KUlByiWQpC2AdzQhe6q5wbMQNJSsJNh4YPBw6wDJPDW6y5lEth2eMIk0pJHGMiuht1Sk5SJpoWYM6oTplgERZJBCzyxwx6Ih1ORi5jv5lbsA32DaA4Nnw98vH92I6plaiFIz2KOtgzQylVpcoaZ+dNmdXcsptEzvRJ4qk5vMhUBTPeZpjOkuydejjFrUaHNmJypzG4O5KSaexHnKozR1W0kxctgEEWIB0+6QfAIFC5GHlED4+0CF1mOA/zgKdyFuCQO4BItfRIolTn25HFkX3HeARnHiSd0diCgJmRSUStyLmtTQuAOX1YuEtLggIZYlbZg1JR77fHpZ0wNZgRZWXJCA7QKUE2R1hSs1LOSkSpnCqETEtLyJi1LD58+Awdel1Ixh9eTufTibxElhn0/fvbl3e/KK1GbNJqeX1d1nL6+x5/nfcR/SM9jGiPOfpkLMu5sEgEIcBXInLD2EiTksU4D9/TaSFR4UhJS0dHp9C0Y+/bLoCleRoVso8Rt1vx+KSIQoue74So7Xo9vzy/Pn36fPrDSvfH7789abajv+9lKi0g8GnBqYaP9CQg0kOaJx5H19TX5/WXP/7b+blB8PpnoGfV4Er39yOrFZf96P32oDHwFL98Ok0nKrFI1HTj0+v68lv+unsp4cI2G3sXAEO3vh1utG3Ht/dbz0AQAJ+JinomcIaJwN1AIu3lsr68zNuew2yMUk7Xy89//DMJF+v7MceX3/4u61LW87p43kDnvtAFXEjMmFOWf3mgf1bFJ+AvmyNp9G2bx6D1otfzZckSioH73D7u9/l///q+2tae2qJ1yWxKY72W8y+L5gASwQib5RCqMy0Oz0FpuM/j4/G27c8Nb31TXuL97pkf0xrN28m2nrkyn0GIgf32jWlOs0DSzaBLKUhYK7Ko9X6L798OHTEqgxIKVDLN4IhDqVvRLGC1Gcf9MY4bsFiR0W5bEpOuZTuWdnxkgqgQCxQ1o5UVokzJh75b+UdPPGxbrO5DEilsVjJ56Prt7T/++uv/+vvffu23Ny2FpVm//edfvr6//Tb2z6v94Q/X/6koCz1+jEKy8rJWxfNxKv4h++PtL1/fidZ//2/t0+Wn6x+eT6wjuItoyf/zv73evzzev94tHkCEFpkyIGVnrv2k4ySnXJ59pdTcdi+BiLQ5Assux7hqvhvcVql/KC+bI7N4MVJSj/LYjjtPa2nCS24YH49+P+KB/rIuP0/+3LrG7uYpstQHlatwGbIexvt8+2LbmZquHmnOAqH+MLSYv0c8w2ZOQ7/nBfbda+yshOLp0/YxWnhmxyjJJFov9URSxjTDDUJMmlksyrHXYd8fxznex9f+1pbtT/liLutyW7KxKCoXx+nuH7JZkme6Z85cUpbnBRwUG/UhnCXrKpghY9rjMABLK6/rp/b5qSwvw7b3j++///UfX//yd4AWAzedwoxYnR/DNUNan7lQ6JzY0G3e+lh1v8Sh8rJQO++3txl9LRPGzMECoarluq16+3psGy1VT622tpYLWWoqihDBFW6cUsGqzAMYcE0zmhOxkl5QqGgTrPuKi7F8JGbORWZpTQuti78f2B+weZgZjTmnkpA+hKjKwkzHQI6NlYTPwQxEzqTghAV8IUrkDHPPQlJOodyCGFEUZxGLLbg/KEP0Wewcv/3D+nG/f50fw9xS7RjdnJHUnhRI2r65G0EzdI8wt/SkJC26SCndDv8okGZcUKA0WAtNMOnp6RQSo280AUcJUDwduh40lqyJuWabGL0PoqGFipyFiERgWRgJ7NZtnmahM3u6JaCJ1LMXtK1v7t1EDRLzyO3tTWUefI3SqLUsa8FyQipAPJFuh4aBFbJcFTrGcPOiGUI5j/eO6UMjgsBSfTb0d115OZ2X5WxsZfv6+/vW8J2PIcuKVkrJucl6zcdx3Dc/wlPzsp2PSpG5HlZmMXpa+d3DPqyU8V9Rogv8FLCn8r99+t/by6vybuO23f2Xefqj2Pk4rBYm/f/Ze48lW5KjSdOYuwc552TmZVUF9I+W7p7FyLz/q/SwJgP8QNFLMg+JCCdGZnH7JSACXfrexVXMVT9bU8qnpwiTvH45aoz4Hj2GdMJorlTDuwSEg9PKFQF0G4/tjuIR3O4jTYkZegyQhChd4zunCjDnSODC1uPb9vjtt33ftm7JDw/rpJDkIn3KKc7L5WV9ecnzUwQn4B6iTfft7TrY4RkBggUBSpmjsPUmw3iUaVnP4uFMssyf/vLh/QpGmBASgAGMgAjoG5C6oRr2Mex+J4frYp4d2MjcPWJ59/7dl3nff/cm83x6WdObECLefv/7v8v5ft+2+7fhnp5muN5a00BPkvttKYH5vProNWIARYBAmd8V2M0HHBom+O7TT5d370b/8rf/+j+3eov2oOP+mP+I1/7T+U/rp/elTEkoS5ov7V8e6J9Wv0EGO5yPCu2xxziWbNfjYfq4t7rfHmO7uh9f/v4gHOs6UyKDgegTSZ7WKf1w+fA0PT9FfoLEcDQlCO21bdE2GPXenHX7VrkPZ75v9QoBsOmYMn7rflxPJ3s5/5ky/79//fe6AwQSw3fmYMYgOSZ6LAuZ8ctlvaynmu4AWcARBTDCHDooQgQiUDj3W2yP2+MZZEKCU8Vc4wAHemjEF6B5ZEgC7ODQD8VTITAIZKRyyvklwX2a5HSmzA7NXNmlpKevf/zt8+dvj9vuYHDiQIAmrWlop274gP2zf/6rxHxAOp0uOtkBgJAz5YRHHLUhLO+eA5ZClx/XNZNhDR7oED3RPOUTPSUEGp3nSSbxQsfB2/QOyvpTwiVsNNgzrIfq8bhtvSUysNDWyirPeMLJzzn/CtA49WmKh86w94O2Dt1zZTIyn4esE+z69XbcrzXX+Hqpb7/fHu/zy0ueEhchmBa1ZI7gA8aI4YzQPUbljImZErktk8KbTSmghGeggBwJGasjAzqEZfA5IwGP4yrEXQRYAmgIpC7iukCM4bofh+MOgOV0glIAFg6CoY+3pld4/+OMFJkRkQE0X9ZPR7y2rgbx8OPzqKEf7l/KKcGedEB30A4H+BlyHTDqQUCMqaS+2O3x+Xh9e/1ye3vc9qQAAlBAcwNtqOwEQM6cO0jsOspWMRzwCdfz6R3HQ/DI1s9w6FOSDWhegRKhCnQHANz6GJorOlqkXGSdTmXF+zGGDoYI14caqUDXY3pMniWHxd66KZYVTtL7JGeEoq5YpRb31YZ4cgCNhM63LOx+iT3Mjh614qPF86aDOadAGsP7Q7sbBDBjYnQLI5MsAHl2hdCIIEQngRwYPZSDBckcDlOa5pOcXDKZtt4P71t/+3X/7dEKTkHFyX1Ut2b04f2CngzCWNH7/bjWB0PGMToFTVMqBYbPKwV4o8mQEAYPHJxTonTyYH1E1AnJbSrTnIlrkZ7mYjbbgf1pLGlWZT0Aeh+UrnkJ9cIIAAEJoAC01RHch82gzykDT12Po+YzI0yj49773rfew2Q9sydORNkVq5fF+htApEeDDj1PyY18xqAjxKyFDlPS8GPEmQgAISchtAFvj3sPeInynCH2x3Hdr18f8YaP496flfnuIHw6v/vxvPfea9etkuFU8nweExQCgJzzeZmytsd4u9EpaS9iCEmlG7XW5G30n2JOkKjA0GybQp4b5JALgyQyzsdWve0bX7FvAgEoAJQtCi0HHdgepALEHgTTAoAKEQOxgbkGKAAGAagiRFAAGyhAosKmK2BKF4fnOT/GPiUqKfWhtbea0QWbTPMyT3m55NNyegriVq9vn7/97dcvv2/XnnsqTPMOEKCegIROQAtEjganPK3pFEiKSDAfx/Y2LRdCAGgACLACAMAjQ2Q0I/GyEi3g99pM7qP38b3mMprWDah6YgxfX9K7jz/hHxsA/vrftse3/97bN/Eu0yWG5W4GIxzaQ6994xl/4NTGMICusPcxw1jhPRXwtLfb3muvYQ4heDKxClgoTzS7TYgDKcs0lZRzNNz52BP8+V8e6J90DoS/hBpqyQG1HX/8+vPX336Ort0HNLU2VA0ouvcEcWzVEdWHaydKp3IFeVzHZW0/zudYVohMY9REru3Q/Q6mBt6pBQiM8E6jAjEuLyWDOs6PXvKMP338lCV/+/36R9sauHtQKLmzEx6wt+74OLYHuH44rVdd5FAE1WhGJplphA4Eo++bzgnCvIdNAb5VDVetEFb78XPhTokJi2F0DxyWGZzRCDCMINJSpk8vzy6nd2tJi5uh94niUfF//v7Hb7/84+3r637sin1NOCeYBEcL93F7HFmY8dd2bjO/v394ue47sFMZIJelw+NpP/E8yZQu8zovRNIRs7hEmNMYALaNcUwyZuFUhHGEH9E6JVoyzWXSA/f759fXNzM6HlthwUKGO7ClIxEw5gKphMeo9e1+VV0O0tGw9wjUyggTSsiU8gN6HTbUh5t0Rm2+hRX5NEloq0rJBiSQE6WSVqQGpqMx5TkDE6pjH7DOJ0HDXFAYNGBrFg2HhLIbuVogUE6hEvPhmFzdO3mWTog+wOcRdPRGvU2SMS8pzYbTrpSDC+Pd2s0PnMY7EJY8FTyfC+jS15S+HoLpsK62paL26CFlqA6LICIa1tvdwClUFcbox6EP8Zr2u9371mpve6+9+b5O4v5wAOQUThjuCzlRt83aBjbl9fJ8evp0ml8ibswJCViImCWnPcasOk0hQPEYj9vr6+s37TETYwvrtq6RKXlthsDo5BiOxlad+tGO0IWEwWuvHofXcRGiMmWJyIgkw3v7FtbifOJlKUA1NcgTt4BiEEIHwlaPAmvmM7M4k6n5yGOUAo5qpIBUkIMxMsLQICQijIhQAxbHKQm7g2k3r5IWWediF8a0kp5xe9N774OnHDEwkyFV6z2OGvT2BakourO6AHmMiawOGDY4QEd0miamHQdhcBB4KLh7yMjhe5jwlAhy0hFz5WVChib14Acb95gXkxLMM0UPb9o7zNhrSWiYEXOgIw+OMkih1lGjHdGQpxLu2agkcxtg7uC5UF5yLsUQD1QjTxGj7jEaeByOFQ3FwoQgcwI7mmkncwRKSBNAVB/iNgCRIvjxaGNYWuyzksS4H21/0IBxNpqMzeB+7O1RBSM/De9K3lG0s4L9rxQlA4NDq16rs0RKC+VVQRPV87n8p798gsddP39DynieBGgiHhJzLthz8sbqEQYe++FffbQxAgKIGcnpaIDNLbslG5gmKucLBAGU1Ah0GKhohAJJKJgBgodajFgFHLHrA5CfSv5pXl/O8z6sbTsxQEo4z8taJrIdOK/zen6eP7zgmlp//L5tv3y+fu3NJ8qwlpLJFABmOS3r7ORjNKPOOc3E9f6qiKd3H17O6+uX+9/+269pIlrLkufnsj49TbxCBFBDde6mD6ujH2Smw8YxrIe7Q6/3fnu93R/bkSIFWs4DOBDgfrzFjUB7ST6seScf50TgiJjnclqm5+l0mhi3p8uyXl6W+UyjGHpQASw8BY66v36+vbbLy/ry8nF9aiXP63yhlDCQz6fpXQbQfhgoWol/zYH+aT3QPnRHQEdw8FAzbbuPdgxPHcDdwjmggKecLarqiGEMUVKeplL70G1r9Ia0YkoUa7PmhGERjmiRMMKHD4Q+GCz5wUSXdU0dKrcSSc0hz/Pzu/mU8+0+vEN3QihFLqczlcmJzMg6MsjL+5cFaG8x2qjHbXjlWTxkqt0gKyOjJR9hIYSLYg/b+tH26h7H0biPtLwOBod5OILrC0kHJQYYAeqhrthdSMOXnDIWG9jq8fm33//HL799/vJl3w8LDwAKOD2ndZX9rWrtBqicAYqP0cabXvHYahh4hZgxgPhc1nIhoXQqHrwdB/VglkRMmMBB4xjWstbM39MiFiMuAd4x7odh2sPuj/3L5zsgOBPkDEAg7jCaMspAzG4YTJZYX68/3yq7o0NAUAqecwQ+HLa3/XrtMOS8MJ+igo3me8AxtEkYRfcjYmKDHJwonH3K2QFYeErqZg8fQ/qZUs95RmcwD+9m1q0reihK5kxzCFhYJpfBLtZ1GLGyoYND93CkCNHwDhOLoMQwIc8ICLq3cQuv5Y840QynOXiCgborzAmoBcF3MoIUbYUmNwgwg2GGHMykNiLYEBxsqEJ10/bYDk2IARhYHRTb6AQKRJAwUng2TByB3gGCeZ7Lu5f3l5cfIyD2CZxdSLNgh4RSTDM2cSJCBbsddd/20zytJRNy3bREJyEHpwhrNjCakII4Zoo2Bhi6kCkgBUOeSSZKKRCtjY63A2IzMO8AHXwzG324g1dtbq7DRigLmUJnK83CExKmjCVEqIbD99omCQM5BiAjIxuAuiIgp8QC6q6GocBBztaDimEERuqNHnW/l6GdgwOM3TwswgF76zdFGkYAySMRTSWFuikAB2OAthEquJiZupkaUQSRAQgYePcxKBFJHgnyOUVgBFBQYs6JZaKS2XtECHOkDMTgCOjCYYBmrtbNvLGXdnzrewtTmjknm5nVITN20OgKFiSY04SAgEAAbgEBoAYFkaATD8Dkw81RrXJuj6rdE9OckM0n8La1mFGYQ+1o7bE19H5Qsh28ax92DFHEBnjmjIihrd4fnyHWB6SJOBtCALvScfPh4aFd6zFg2FAgcxQIBAcBms/r87/9Kf7+9y/3V99nzwHhCYwmo70EduoMEBHdLLZZx8M7AiAmCEJTGG0AMAaRIWbCImCZAkGPdvRDkYQggNtQMi9EgNDC1INzRPToo8zT0ypPpQi5HY/hA5Jw4jJN0+WEqfXb4aCci8ylw/j8+fW//fW3L69vD6tpnmdMhI5NAXBdTpfTc7MaXU0HC+cpjm1HSktOy5rv9frXX35e8jy/f3564kmWE4EhEEPPcBz4dh9v19ejvc49rG79GIGUMkmMt7u+7XBUsNSrV1clAgDohEEQlDoFgUK3EZpQiuTnl/fv//x+uZTTNM/367rM0+kcQD76VT3zoDCDIUISuR9v8WH99OOfJAGgQCR3UEDy0upwdAxngNTxXx7on1X9waHOyYBimdKPHz5AdLS2Nxubtn2v1oioHIMm6pbCLRIty+ndh4+n0/Lly820h2q4OkRSDwDrTshYJiSk0SYApzRYmZhYMChbSUzOuOTVoazz03R5mZ5JvqDEiPCc8+lpeXk348SSkJikTKfTE5czIjfnOqI+rr09MFPiybRXkhEK2nDUMZhjTID90M0em24W/mh9qZTJ9sdD6zbCQALyWUEyBfaIHr0e7TiO0KYjTad1XdrQv//xx3/9f/7H//ztt/v+AAdBLizrefnTnz4sU78xHFuTqeTLpTy/pwQ2PHyEqjseFR0f1pujMM9CwCBHtdb2EpplojwRspsiKUc3q92CaSCQVJmZX7dx7Xeq9iB4fRz310NWLHMZpl6RyOsYYFjPnbz30QEJWNT469t1DDMPRxeB07S0gG8jTBGM12n68cNpyvb/ff46OvlwrWNIcEIhtIgEwopGvVoHT1lSLlzEW+2H7e4akbucZujoNiJ2dTYGN8BOQiXPFORDVXKQko5KqMo9SI3iO9+EEuTZMClPQgQICIjIAWPogb4B2/36uOWczlOjord4250b79EHeDAbC1il0xwIatS/7znH7x+qShEBoYQgQWhb7XvU7wipATiQIfyhnomJ3IexQsmACDyUEs9rvrx/ev706bRe9u0OIvi9bwwZ3UEiKYKgAajGEVZdEXAp8zJLV932hsNiAkwoTiO8eQyP5sLGRiU8eh2BJoSFylIWKtk5DfMxrEbvDEEpEIZpbQd7bY46uA7X7sNcCXLJ2g24xzDuPRIB9IyBYEZsbjEUlSWDMyRiIVEb7pEwSUoEOjyZAYUQSQQONTO18I6tRjVzQUfyxKzg6qCBA0sdNrMTIgIZDovOSqNTcwMyISaP3o4WBB6htmsjDsmlk2ckSt+PB0p0Uvdsm5nFWfKal4SYWALBIESVKSQRCoSzYDAYAwWouoVWJ9Wxg3ckR85JYsl4IIc7gLMPHNoILRy4KU4hAoAOAAXSOSOjWbaeKSjcw+pxh+PWLWxaaMpIBDJJHwEQTOTgVptpzW69c7fQqmbhqBZSHY8WlJg4McDt+i10Xs8ZC0CWBCwEY/SIaGM/+i0YiINzBpNwZwcBCNN6NHBMiRgP6OTqth3khio0GTABgIO1sIdEzdyMgyKJBRsGUzfBAGQjcSD0tvMSAFp3GweVOUHq4dg1EIiFGD3Usyl7P1qJ/HRe311ORaFrJWz5OUOZuZxoOcVSSIQe1drh0IPGfoxff//289//GN59jZIKW3HoJgMBplOeimhDDGczWRMxTZJP56cf37+c5mR4SPIiMTELsaEPAFJoHXb1+9a/vd2+fn3t+y334WNvXSnJfJqLiPkJyxNLN7/tx7E/dh8REESYCntCQk9gQ0GKpWX58Pz8pz//eP7wPMajjcOFsGRMFKqqtVo074SKrBxyLs/1XC/L6enybs5T03F/HPutNW/i3dWneZkyM4MM/5cH+mfVIzwlZQQSnC/zh2Vx5jnGYePb18e3z1+lVVymXK2lO7UkJJTK86effvrLpwXKgX9/+/ZtCM0pF8xJQpzZAzlBBk8cuxeYrTAeJaJYvkSAq9AMIjK/PK/z9NPHn7oEl+BTkUcBHsvT/PThUmZwH4zO2cs5pfwyl++VKxwsfTyPvgXEHEklqvsYu2rrvbX9Zq0Nr1hv3XuDYWAdri/liSV9vd5fH29qVU54XT8Q5cxIFuiAYO5UQ7HpPjQh76p///33//vXz3UckAQVEtH5NH/6j5/+83/5t7G/ibCaIxdIUyspLwvVEf8ruul3bW3fuQFw8cBws83qvicwFeqROYDChtoEkUy36NqVG0wJJz1daby+7WESb20Pv9ZDzeeYSvNW1SLC2m08spO7JUx7b2iOTV1W9tvD2rWO2npym9LjRnTdNDhdTuvlZX73/qnI+MevX4Y79eCM6CJDPYrCiJTNqfd21ybmVCRLYrHAFn2PEVCcIlmQQbhGP3wSOdHWY4ipaCCRJWRMJS0WN4bsWEwRgTxoouSsHQBIyREZEbKABzSHTmCEiCJ7v//yOQ7E8l5bn6qTQxAN9cDCcEp2j7Seg3Sz2lgyAHl9PSqpZ3TysEBHH2FHdBQA7zaoBwShNAnsVMDBWjUCKhMYEjebhXNeLqd1fnqaEwKQngvNAso8MvOIZD4IaAKzMcbRgUJzLkEcgOHW9HCX1BLkgoWwBGlgD6uOYTAlDVdTDygIkdF6dV+GAQZ6QtApJ2ZaBLM5DgODDswerEG1j1AgmRSgpyaSq1kcDhEGQ0FZMdg9XN3IgoFxxYSMRAzABgyCwToUBdEQEVhYUUD7bvr9Tc8e8zwdZqAOFO4wwofBYFIuueCy5IxiHY7W971zJMOW1JGzGh5tBD6EmD0O9wpQIoxAg5EBkFBASC38emsapuZZXDi0s5PsAkzB3iEokAMcwR3bCE1YmNySgwnLmJeJF4JohEahKZIS1q5kkcCaVx3UB0RCSBOmjBIQA2crOSOSm/hIEWgAnevYW+8R5K7gJlEwybmEgrGQIMFp6zUGqgwnD1ckl6CE4NEJX99qmRNmlJn3e20qsDE2gAUSZxCBB4bD4a16TVLSlOfz0g+2billcP32+vrX//O/T1x++vhEENEOO/rx+mD11aaYEDI7cEc6Ah4H3QrXOozIMwEnARNvEMPAAREQunc9ICIgqyQXkAyF5ZFI1BkEiWECkBRqvlVbn5b3Hz++nxe43o0AlvX0tDhPXJ5pXpWdANO06fYw2Idu++349votpC/ynQ4GPoGXfDACUuKI2FV3g07JphONQXM5/fTTTz/98JFLmnC+racRHq3ub1+13rf+lAv2jfbmx/7Y99cYWzFCZuYcCRzC0TDl0+Xc/CO7H1fXQ+/bw5oDQEm+LAkCEsREtGFepnx6d/oP//bxh0/vevXf//rra/+cTk8OfEEm8AAUGL0BQmWJJKfTvNKHT0uZs4jwpOqj1dv91uqD8uxMxKkIgaCmf3mgf1rdwN9BNgcHpAycYekw0SypwDthp2cd+dMzKf5eX4/HtfhYT8+ffvjLj8/zsd/yeclNMc2SWQTqTKWLCA4kHeHmKHMy2dvvpFiolfgKhDbljtsDt5EDp7UR/3L997/9fMdIvKyksZ7OL5cnC24RqCjBkAHFJywwcVIMRJiW4HkAtfDFtksfm0675nTMi0+06La9jnnHsAsiA8wIEde3dvvH375+/rpHiumEUz6mnNaXRXgGQilwlsLTwLiYWduPo8YAXM9lffpL2/2xPyjp+f367v369O853bkAACAASURBVJS3mNTe0TpRWbY3fz1ef5qWmEphLwmsjfvvX+ppnGl1zyhsRu2wx14/PE8e86CSMYGya311ya00S7fr1u4VGUX0H9vXdF2LwI7tbXin6bnI4zq+erC2sHpgP7i/xExdp1ysKbjSOJ7z+Jhyjhy6gRoa9+GCnJQd2bvWfXut97nAMyKdpieOl1XWRbSBaR0LOLBpQsKi4qFeA2gZcPS6ew+ZCmIRpj5CDcRsVoUip4CtFoIgquaigVz6mmmvxYGYspuz65gVkDyUzDjctSl7iqWHh/fMKGkhCiLY29v1ers2X7cjlverQMVymoQDaJb0XLaHsDOUOQcLQBay4Xbbmkc4CJACdIgANWSGFDLUWgyfkXkmGdkYXQEYBsPd42ytCSyBrAGjod+Jn+UCIUwZCZHZhI7EUxs5sIUaGH1HGWJi1WElg7AQIwIpjRhS5mVK7N631m69uU8Tc8SEpXAq0ffgvTbajzmtWVbmeVlUDXRFTlCiJdr3HGnnSDB5RDJgFvn+20sE9w5wVAuLSYi7NQhuhwMgMHB01XQknbpjMiUCgQTNeoAJGjMQAICLnswYiACIQwolz2yx7L4PawEggAggPrBAKZkzJY7CHJbvbRDQkkRQbbT96GPvzCVNE6dAFggnsJy5ex8DBTRNyzSVMep+KLiFx75vx/U1YdllmWgl7wbcB5PCxCoz3o8BYwDzjInNR7iFywTn6SSd2n7vxzXUA2pyam7Vh3sT9ZYiep5Wc44OruzRsBqEQeRK6U7GY+QDPXYQysw4IyYUZSxDUoYIdxzfYdfkclciC3c11wAESwC2aUukT1Zmt/BjtFB8vLWWCs1RGKCNXW+7qQMltin5PMnKkJV6d1WOhvR2+D9+//Yfy1Le/WV6jIk7a4P+GGAmyW4WYh3LLdaDqUmFEA2oOjx4osRsVRidClnJgYl7oL5V8Bjnl3rKXF0iPz8/M5Wo3dldQAO8dYGRFju9XM5lTUSdaOLzD//hzLKYsZfVcgnvmYIy37rZ2Pv92q5b379eiq9zbgajDM1oczZrgADbiKbkUVKKJEzQ7m1+f+K5BLOpho98vf369uW6X9UtzctyOSuwYGbJSCOJLdNMT++aU9E8tXjs135cp2nvS/5wOX0UuE/cW51o7lIRcH16efr4URpMQsuHWXy91W9zKcJpmN1urz///W9715cfUlwaLGeUJCUmzxWHtkFKCQOE23waLosNj6a76aOPY28jCsKoLeZNR2y+BM3/8kD/rFrqDqcFCK2OfdNB0Y1HzjIVEby8W4hzPj9TQO5P+Kn3MOA0T+sG1Gxe+Ee8PDn7xEwKdfdCFNw8TEMVjhJmjPErDQl5TpAnMLdv99/g37c6fqu3Sv+YeIJte/vi70/lZcWS8fnpfDk9tc5q/VW/XTpmXhGzMoj6HqMgIwhEkgjbBzgAAQHgdze3FsFpxvGxnct8Kuezj779/stt9Pv1ODqshfK65PlMiQeIdsy5g6Mqb7yTp9MlS57mVHA5ffz4Y3/t83+5TNWub4/KMJ/Kso3aawwL98SnZX2J+Lpds3xMTzyRQ5om8AHHzU8MICtNhtHASGhNl+YER2t9a+tpLu/VmKsDZGjr9fXtl39ct246X6+vPfP+lNcg2KIhNH6euQiTcnS1OqCuKGMu3g8brfWjqf1+336+1fLkF0qxnV/q85QWWOHnX/4YUTeH/Wg//1K17X/+8/P7D3lBSlGEEVwHWIVRHxCsVsapgKTJHCQBzVAIcc64GOrtsv7bfEKviSkZRIUuGgoX0bvjUE/OSVgB2WWZCp7U+4A3sM4bdkjZmUnBzQ5gNVsBHkeDwiyMPFGk95l4iRXpDqP5EXJJA2Y8dOfeQLFBa1P58GdYbObZU3IbRYbn5V2mO+zRYcdmaOBAnhJDA5MQYIgFTH2vuxotOJODZYCVOK0xNkKtA/wAeJi8HTgtzw4PFXCCUB++R1rSgyhXUM6UUlqHlb3U84uOoaAIJpO4lJAEo8GmMIQ8S2XxKwDwtsMc09Oy5PXY5Nqut4rYztR2N5toKlDiCV31+z0N9d61t5A+T5KJJiAsa2KfwQkhuDcao7ttyjwSwR4ATMHU2R2AKwwaJ6s9Euc1TSmHzQcogLm6M7OkjAByOCNQPMb++3Zttw2sddu3SplL5sRJK4ylYhktYlTEcAXwpWQz0MGABgGEmGew6NYMBGfMiYsX2Ht3gPdQpqeUT0WJOyyQfI2dMWwbvhtk3l+j0I1mXtIJXboen4c/TkxHjVpTIsYprAHUTeGElBApvmODego+HK7j/jiOod3NQ8Xc8iTYGAKo9CKHbCU0QUD0/bhvCjMmmrfTkZGaY2iHQW450reA/nUnNiKwbkerWIA4OtjoHqbEEBWdAJBPz9PpvIibhy2JGgeA1o2w0lL9nnUdAQ4Lznl9gpLU+tBH9NmGW6kpMdP86Pf/63Z7pb/+70v6z3+68GWCVsYWvwnBvfeecclEI/qY0sw+3epNhoY4A/bRvseeABggJ0pkEY8JApdHojdvtsmcU+XTwgJDUtJSjjZQ90j8f3z6Lx/OmaC/XUfs+2mlzB8y8MZw3+/bt1c0PbjlAXNEfP56+/zYNVahzvMG3PbdHCRNcyZxQ4CWrwobqIO6h4zhefa5IIFFP4b71/32j/0XHzp6fTx2+Hrdlq+ZeleZJiHEkrK/u0TajvueOaFRO/bW9zbxj396ns8//PQu7Yvd930658fDAGCdlo9P0+QoNOH5dArGQtq3tt0fvT6+fI69TROdTk9hAFvPy2Tsr3WPBoJoAAadAmLjtnIdCwt8q8cf++OtXu1WbPk2j95s4/N5XlQW+JcH+meVUrBEIlYXcxfTCWwQWNMBCgRJWFitQ06UeJ5Ve4CObjd965sR4CToqC5MnhnA9DuHjxJkZPKQMXAKogVs8l4M4kH1b3/9cv/t9YaNCnjKXuRJpgn9ImWay2m65Lg0RjUfD/ESlmwoHpYzItphAgiOMdSs1UP7ZijDfGiE2zSN0zRt/mzPuEhMLxdkksuSX5/4eTsh+nAKz6TlabJDnCQl4SwRAkC3/WB4PKW56nG7fYa3vz+jrUE1bGFeRARk2Pblt753t72d4DYCH9cDb8ftdNPiOOUdIxh1IroN5d7PnVMqnCeZWtLX677v37ApSYNypPB5oQjbvt6//PF4u9vhOqGXtCqPnUdKiSLroa1us00aNtw9OGSqnN7tVg/pyYajxujxOK+zvKzaCycLxTJNfCKzYx8tV3cFdE39Pqen9+d3vYVXsz7uEjChHmYNUMKCdqMmhmGlSWbFaZ1K0hPUt4qPhzOYcXhTwF2PBeq938FUITOnzCwS1i3aI/o9RCV76bVdN2OOTpjYHXpXH8b8cEBMWdKMxN05hmtQmtJ5egcmEBmPlOa4yWNRYPWS4f2JVMFRB4WjmY/RjD0oO5p3GWY93JEYUVoHcAUakoMEhXLuaxyPcQC4kYDMpZA0T+R5EB3gMbZlPMDfNxBzCWftvT1uFGPYscdoqpJz4RxH1/s+SffayEAYUySOFGglSwoW5IlBfJg6iI9wGrBgPs+LttZ+33Tc/rA96vPT8qEvH2NBeiv9HRujswUEb+yIaqqIhY2QGAFSwDADRIKSEJXUgVPPw0IAicJBESJzIY4M3wly2uwYPc2WRpipUBFOLKijmpWG3SH2N//6h3eghJS8FOGEPsEgxiTkLByk1YGDRVgoOI04OlgMJYU0CVh0cDRq4MiWWQLZOa2My3nOiTEQEOdJEHesAQR5PuVTyXksPEmUfmzKljEDhwL41m0I9LH5K0vJTvfWffg0cSNX3R/b1UbkOXcsXRsPhSBFNMbpnDGJTLUQaqTRkGLkMIY4lZdlfu7DCXiDwztRUEYkY28wMqibjibKKBwO4VkDgBxDISlkQOYw4v81Q0P1GI4dMnFYV07k7MrWQcx5S8MQYkIm8KEP72FjlpAc+r24JGJQ+rCfXzsPLaflB1pdLlJ8b3QAeSAPooKRrZiabmaHMHKeOEmoh5liEIsgiwYRtHcVCXrt7dBmlXTw/lTzdUqUWwrC2rsN+OEv//bx5ROXVtsRsGdparTf3vYsN9U/Hvp2G/3YQdr/ll4+nhg4Rtu1DvK93sdrHV03IFzwMqcnnwkRpvPT+jwjDQsyxRwwv8zL8zML9Pb72B/H6/3+9iWQ8oyXxNiHgIN5QCPQ0aLtx9YOo837oIRrIWiKw5b19Glanz9ke5gyrqe8TpfXfQOEjJVVlIpS5kr7KVPdCbmF18f929frHezHD5fTVBgFEqJ08iOEoNXMxSJ6j4GgGZDmvcUY+7e637seih6H7dCiPhF9SJFmmvhfc6B/Ws20gpUKGM7kYQCd2VAgUL/vvEJBJyY4c4rkBhQG4FY19gZlylnyMDDEgQgeDoBA4ITuKRJmgoSLP1mkIrlwRsRM5X7HL9e7RZ0Ltiw68+TRab43705Gw+YBJS8lBUat3YzMAQmRYBIC8NZjDFOrY38EEiA5EgAggDsOw2EqNC1SZj4FUUzr+kHe0QwqxzGaHuXM7z/+YDgzSTBBYpYEUC5fb46w1/3Lr9++/Pr369sXjlz/0baIGENY6Mi1HXCrlQW7Db+mfe9H6/e9te3y4bz+8OSuwIALxINqr3qEaGGeSGzv8Pvvf5sQ3y2nYxw///5L2+r7H85IeX97XO+P3Voq8sMPHz5e/rzzVRgQ5L63r1+/6cOO0YgcALjwtOYJl4DGAAGOEMTACznQnLOC0wQxMCedgP/Dp/n58mc9WnQVjnmBl49P00hfjv0YnXwIavR0dHBQiTQ8zCOMAimVODgmtilFVqDsTM5umnrIAFgImNFarRYW3lkVRsk5bICOYdqBKsTo1drWCHHkEpwChR1dCXpEBpIcgEHESBEcEzkX0BagHkQeOsxHvQs39ZVkLtMhewy1oUY0hHszOKzDmKfkYA7kLhCs5rvVSTLmLGXkGaZSvNPY/f46RuP5ND+/exbI9BU6ula1ZmlAgzJgYgaghmge1tvVHvawt+PoGDGtJTjZ1rHeT67MxsQMkpAJojcMDgkkdETDGKekwKAIrfvYtiaudW+31oaK3g6zJ5B5nREm5pzNs4dGNs/J2ggIQhuDJSVmARseGtbVGRhIiFQCUwJW7sMADcmDMTApivVGIIQZA8ANlJggsTAgkiv44aHGqIrmMAUvVlqwFsglo+VwBiSmmdPVrVcPs+SBQCER2AM9LBxA2QEiSwZQx+RqHEEMzEQRBdEZPYLCCGCOQpi6ZEDhInmdhRE5TaAWigOSJnVwUPX/n70327UcSdb0fhvcnVzD3rEjIrMqqye0hG5ButL7v4IudCE0BEinIfXpc6oqKzNiD2stku5ugy5CL1FA2RsQJGG/Tf9np6pN1udSnlorSZejx7R6WqFooWVpPvl0vhbKM86ZvG3767dv29G/vHxmFhFBcg96OHX0qga40FL5ktHTgfTMdJuTGcQeWW5wohCZ4ZlKVFko1cXhwSQ/fM+VKo37nM64P/Y5k5hsHt7JEkImluFqRFQonZAsDGwRls4Yg8/UVNJ9WncwgUYOd/z5weXX92n5+VpLjbmFszvgBgayeUntewxPN2IJiDNYSErzVlYVCp/H8BiBhKcxz5KWM+7jVe45V1VQBDm4tgrvhC0OyiMX50tZtMTmt3mrb/fj9dZ//xj3x36q868rVVmfTgVpNvZt9u93f+83Jl6FynHQvczjIzPa2k7nJ/Kj0GRZylmkLucnJe7b+8fj9r7tN+SkKEtbvJALeMZhpBTMnpKjU7zPyR+Ay5HeScFNy7rIqbGad9shAZYOjGkAHgdP89ImhI35NhxzA9dCFT4xzeFtPdd2WtbnWovwjKiVFMsiBI+9H8d29Gh1bknH2PPx6MecnkV27UJrZunT3KYQB/2Dmfr3+3hFZkZMqBOzJOdgzYCoQJTBzAUpqlBlY7gEPNxyMJfSRApzYc0IRCYzWTITIQJBHiCwyoJSJCcKhwgJ67WxA5pilsO7J4dGts37EbkMOIb7tjCdmtoc798H8aF6qlW5taIIy8Oym7t7hJOIKBEzM5GLaqJQzGAPGcQHgKS0rAlUHOlmPdx7nqe1Z2nriagRi1TJrP4Y83h8//7tr//6l7dfv00bbRnxez8YnNFUSdpjuO8PQpGAzUFbwqZ43L9vZcmXL+c1iRi1ISL7Fm57+ER2y8cWrbXl69P55Xx6/f7m+8dv3948N5VzP47DO1c+P50+/fzlTz99ngEtzCQf95vIdhd2G8SUynqS67meZtnnUUQkQhnMWutavSqIMSEIoCR4+nWlf/Pzi82JPiujnJT1/P56Tz8SHjCfkeFjJi/CIkzESUwEIaqw9CBmhXKYm5TQk4R0FlOSpSwhOzELGaJj73NyNilO03sfPWyj6OEIUrJ0CVAykiBgzilknUoksbMUZRJBo5g0PMKNEEniPpeOLUcfhjUyLfYE0Ugjrao6et9tJrBqNbXwnA63tEnOVc+ntpZWqZ1oOWsO2Zc85IidLk8vLz9/dst+fyQ6J6u003peTycGws1iRHgWTorYY4+d94EApakIhlP0ZeapQiPTQwJFMHsLCpcAOcHd51o4E0k85r6/dczmw+vmidThuHdvb3guev9cpNZWNDMSGeAEVIpypCMomcJDEh7waSSM5B88VOElyAKOSGLylBzshZBeK4uSgJh9Bi+tkoJBQWTIKMIM8gJwu7anr6fx/shZQ6Rv28x0JgIQZjQHOdQiOBxgeIalEwlEhiMziWUSiRaopoWRJENDgBFmrhQsSqIJ52q1EElGkjEH9bk15U9n/Q8//3Rdno/ht+PBGmvJNfxZ61IUmTHM/ejBuXCtpaS4k7YiESESIt++/X6MR4f/4dPTWqol9iO6WwXtZQ0aIJinWaR7mGhZY0aKGaVnaEYMGpyABpCJTHgkBAAVVU5gJpzMDR6RNPo8IsAi5uZZEByFiINyZDaOFkwAZZIPtsFZLadZbULV4dM9nPj/v2jsU/767X6aec0XPiGyG3sSJEFJ6szOzFGbzjQzc0xLNG1VVIuUKnNi333ulplF6rq0dKLBR24xeXTqyQAxoGTbx2tfallWNdMIYiLVPo79sNt7f/++vz56Ny9Zb8W/j0EF6b7bGLsj6MyQUlbRhQTm5D8gLExRWsUiVcuFF/YAfN/2Y/94fzxuW3bzyc5pAeWAjJidSAJ8+HT2DM/dnJiEI0eQiZJqn9OOo0PH2OBIKkPyuEcmbM7uG9OplhUVfetzG7UyNUTAzN18TD3MJWYDK1REz6pWM6L37bj3x+vHvo12+3jkMZxnskBKILdubUVDzm2Oc6eCtvyDlfH3OwuT6QztySmsTCKR6u4QAjOBIUSEELacc+SYcz/GfaQxF+XMODBAQlBPSBHMTA6KCKQBOaMMmcEkZIJDAE4/B9MsnMYYFpRxYpbQkYOJaKmcLXp6d19lbnPb9sxtWY7LuUk+qYiBD8+ZQCrJmmwpBIqMIGIRKaWgxHE84jFsOziSx/7huNvqD9v2bRvdI18ft8uXL6cvX5f2qWpjFZv+7dfvdb/9+vrX394+pqVIPTDCfkwcIgkZ8BFdsHaPTAfcHeGXUkeOZKxUVypIRKQ0i4MjgmUgzL0+fX75H3/6T4Vvx+0DFKdTqSvvW0fEDCPOti7L9aqLdNzJB2orSzwzeZzsRe2hALkmFarE+ehmM0XDk5mYuWkVOzmbgrhkSrAlUwZi4cizZDF1aCkR2PNAzMoRSBhIkkFN9bSUBqKIFJfi3kkzKy9Vcro99hFfRllOkUEUwiiSB01pqYQ0+JhuPqU2E6aAd4yROcHEtQEIBnP+6NsJSYCRKiwQ+dHSI2Wejj3TGVBiOPlkrpmxbzkt6ojjThtb0ywpFJIZSFYWvaQFMTOU4clR6vp8Pn39fF0XFJZStJ7EIXWVXMw6XS/P589P1vdvbaHA0tbz6dPXn768XFYRs93cMwPMtZSz1Nvc/LSwd6s+KkkhSqZKOKfQpNmdc7ZSF54mfHBwBkW4e83wgWDiOfwwdFOmn0QeRDWZd9/ebij09Mgp/cgv07L4hHUn4JQq5p3IfZpP4SULBaXDwjk5LZ0iLH/8uAgOUKaYBwtqUW2sDE4ywDI0JZJ+TKUCXFircMeFREtZy3Lt3WOpi8qxzz0mITIj3UMiC5zZJ49kTrIskWNtBYzs7COMlUoSFBJg9UgjL7VWgYtDS2g1Lh2RRIIkTrewOZXcfRzMpy+//K//+d//2z986X3e7sMDyYNnbwQkjR82gb7d3o/61HQ9UVZkkFozdQkHpR8fX55Q+OnMz+t6OESsTbowDquvG4ho/kCO+l6w1rq6bynFGZEzMgfzzJBUSnWHpVkYIUmgRU5OgTjgNo2ZhIGgJASFO4SYgiRYpAZlkARJOiFhNm1kOjMCjJlRPEoggg7PQBSVkiwze7c33+5S+ecy8+jDmYmJkZQQT12WXKbsZn1YHBFBaJVIS2MqBcQzjsfcI2M51afLM0ey+819I+s9LFgJjXz2eNyy1738xIUMad0JTtkxc2zD3rZ576O2SvVihd4s+TB23y0482thWc9emUilKK8q9ETMfc9hUaQULSSNkiL6/fVte3/bt5vF6MhtnxxRKKnK9DBLEuqROCKCgi14J1QCsbAgkTFsvt0e97c7f+I5ByKVEcP6NoEk673vpa0rNBMy8zGS0YepwY1LOt8fM/jtMR7Dn798/vxpOZdaOsY23R/qjkd//Plf395+/7Nb1MZaF9ETS/FuGzaumTPnNCq0nv8xC/u7DXYuRSb3kUNJKyqoJHz+qDR9Skxd1gRH7/uYj71vww4HZQ6kLNW9CYuAJymxOIdkBLGTJkVK9NErYRAnF4giMkcf6ftu04JkqaLsw5KYtJZ6vj6v18/RTfqcOx8DfSB8IOdaTqaC5YmEAuTkhSBRkg4/mBju/ZjWx/Jsy9bv79++4cFHPzLYjvpmr3KoM+2BY3Oz+frb777+bXm+Lk+f6vlaReMxbrepNj766zG6MIF4WgqCREglwOmsSpRamm8BABroFO9dRuFJkslImOfHI4oG+xgRmdxKfXm5/s//y//06eXnf/o//7c//+3P749be+I/8fXbe4x9WM4kUWZK8nk7PnpUlzm96FLip09azzK3S/UZ7NO9b/N776X5TEtYUkrJ0zNG6kGTlatmRARsYR4ksx/MhNINGV3EI3YytxmuFGXN4PWZ9VJ1WaRoesawoyDHjstpfTpRJb/ZPubhp7566Z4esBh9voF2J5epKUItZZAfbtFZIXBHBopLcaMiRCA3EJFohVYtmLhSXQuJeDooJmuO6MhMrVAlSGa9pr1qQoRoQEfyxXZU4dazmxuonK9r1fbxeI/omFILt8qynM6fP/3y8pV4zjkRXFTRkNfz+cN69LKUU1tN5dPTz3tO5fL0dL1++lTkSqxJcSqsIoWXpS7b6Td5N1nqpQCwkZGpq2uVuURxy5gBz8hZEcepstd1MCVsYt9vNMoUaKCGFA8VPL3I37aFRpjbm+Fm+/H059HO/b2/vx8/lRONgPBaRiCZNDiTk4IPp3DPmNOYgwhMpEGPhqSUFDAFYMlRtRblIrWqRuCYhD4Gw3OdRqQiqjpLZK4XEeYx836PxwNa2nOhVtqIOSIg4MoeFYWF0hAzHJosXGhd6ykZmfvhFqW+PKdtZWAPzZipyPUpn+r5kWRcKMUzPygvhuRMINWsHs680tK2Sa2kQBjntZ2XAiJmGvsHpXvScIJJjlL0qZaYWqYTuSW7LJDEbnxeLv/h67+5rm/OY5/v8HMrSRV9ZN4+bBvpCfKeMTMbD4wJumusghqRFElFHRLsHMROnJESadzgFIzQIA/NNEl2pgOlFK6RsOIsoUd1d6+qGjUyj+VjfESmDbubZWJNvlixkhOTY6QzQ5VdRCVqzmmwdx+/Hnc9ro+Zs1tGTqRIZp3HEmliB9vwTJNgtjTAKzGtyGL+iPBhnsDybD99Pq2yovi3jf97vt7vj3nMxozKU4UO3ed22ZWZKEVBfhwxSZZl5NxhqHI+L+sJR6Z46I5iMR1S6JxZntYHPDjbKXXlj7kCZLDRWGipvsoij7jnHK/fX2+//mZ9UuMjp20e6r5lDg1mTWpKWJWLumU/PLryKpGeEIH/AAn7PO7j8cJriOPkkTFvHvQBYDv02OhSJ7e9O9KMF3JNF1Otly9fbofNOb5/d/0Wvs9rXcrzlUpVlAp6uQD7fP/2yONV3AzVc/IYEsKrr0nbx01ank/Kyum6p/1DA/29xtM1Zr1OANOSZDCtOrlyaiGvJYaEObAopiYBMRPpVdCP4Llj+dQE3BCSdVrtMgJTkZJEEGOF4FOCUPppRPo0JPjBtlF2VEFTElaLMBum5zoqcf94/OV923il5dtvq4s0cWWNEqp/OO2oijiTsKoIxNtjf8djjnOV6PH67WPsf/l1eR5xvP/2KlQfo0f4fr8ri+cDyPVUzk8/lcuSm+7H2+u3j+/7rZy2pbWO9fMnzO/ESAYi0mhDkUQRsDYQpd/GPLyccT7X3M16pktMnBdc+VqPH2nWCNnILmem5/b9/s53O+Pr6ekLIf7ff/ovf/mv/8e3v/4Nsnz+9PLyxz99ennfZ769bd9vN8M4xv3bn5E/X15QlSyL8FoX1be/dFjEOqLaPvyYphe8XNbbr6+uVCtx1uqXgd8Xu3zYPCIQVJABVNDwUK9MlbyDBq3X5yZeRbqR4KiycD7927a+fOJ5jMdtjr1wwk711L9e9Ov5fOwxHoF7LveTNX7KeslyAN/cn4+DeXk9hgqKMgM58m6OEwIzpDvIIVARuhSmjgxWKitJE6Esn0or8ByRYJVFgLWenIwix0QCUnC/6vrwZGKcOb6seaxtgRFw88KyXCpBEvn556+9nfqTlSqXtSVVXiQJQSWZQOZy4POj0wAAIABJREFU6Fionc5PRxnFQ5HL9fQF//HS53szClm8LnYWP2rgd0UFJA2xA7e43coztEpTeHG7e2yAJxrGuuhFgXvMOx7oEDw+8E6jFJMwNn3IuMPJwpk6UQO+nJaL0evwo0qWQoZtEzq8nG/IQfVTa9c2IDg2aFbLIzEIgsx+H8EVawwPMZTQCGAPUy7GALOqioqUwD4RhFTJdkGd0nNCEWBkiCdDRw0T75TWbd7HNo9D88kqj9UjNXPBiWSd677mtGnOOHY7DuSZuK3PK53Mx46ASNG6oNAXJbT72PbDW66npYDiQrz18ByFFdDgMJwAjvc9Xgc+f1ra9fOfsPvjn7/9E+m20oX6oOXp6UUkHQLRuloFxzhx27tlT3eEOgTdcPI53DNQPVds9zl+H79jqnxIYEy7z+O23f67j56DRhYHQWmW+3nyJtCg6EhE5cjs+70piDNSpzGgkOnOxxgeKEmaUenIvAw1FUcqkoUcR5vM7obRmbNUUR19rD9MnVWQAQjMdD5y6JhHErA2VLA5S0lumCionJcyIG3igIxp4qGlgN3nGMMxgyKS3Nl8Zmn58ssvz8uJdrMBqeenPyYxf2mnPz1f2uUrXV+ee9/kv7zd/9uUMSzDrUQo6K8fBxV5uVxOzLCk2Z7XZkJPepxq9SQtzVTYfEi5zcxpyH4a0S88fECSAUwG+FJWAOBew4l0UF2Dtnc8vv3Lx+vf5rFhpg/tmTyNlZJLAhTBXJenp0+yrJGPffxtvO7R+xzkSJ8eqGtZT3pBKfbY4pdUFFvYQXy/LBXAwNixbbGeIbU5hRI3IazapLT8op34BmpHuhnqYlrfXU8eg6fWZf1yecxx/2fvDmqXtVPxChWV2rjuZ+g+qZI7vTn+xrP6/R8a6O9WA10ur7dvGk7KLAuJEDlljP0GQ08kox72kZmIx+N1fMzZYZQUQRAlJzKyou4eYSrEUomMMgCmIiWhBSNnsMAaZ4K7np5ffsb0Ia9okS73G8b2FrsttXlu/o5t2KL6Hsiia6VSCKIf39rrb+3p59PtKKzlctIG2Sgfj8fH748II5/WjxleL/s1bJuHXNZRKhOvyzoDy7Po5UXRatLpvEDa/fb8T/W/+ceNPDAPZfMbwQZxKjIjotZg4REQ66YZAzmyFoJsgygY5FNcBbJQhhHh2Oa+jUg/fFuMl9PlenmSZSrTdv/9v/7v37fH4/PL6U8v/4OFHlKN5bHboLxe+elWj+4+x7ePez7u+suZ16p3mZqN7e2WY5fnP5WLrEvOlH7vuYvjMk/z1KKYZr/mhU9vU1XraU7zjJAISUTVxgf1aZnzKiiwsdDnUjNqZi45EFZlWVvq6awZxzFz+kHWZJVSuI01x9OK42rlD6Rz7BvmgDacPmn59hn9DjJVVkQmcBa1ZrFTAiigorLCk4qEikqJsqQ2zsUoMzuS8OMLjFENAQWYiEQl2C2tmhkVGkbmkBO1n8TzHmPl4pzJRhBJ1IbURS+y2CQikgopILgbh/3YUci5gh3DsggREcFsTIpyJrFPsw/JWWy3VwTuFmuXOTNODfqk5V5g+zhQdURGHzPnbKUkywfRTlkHxGgm3osu5Pua8LCY4d4RM7RxtUIqRJyHj9e7HRKu6qReK7RiELcOPAU4dcz15sIxczktzBwIcw/KsLZqWFg6pDBn2piToySsJBFIOIsmzPaBbJg1M5WHSj2V04ZNEIEGKhSW6YPL7A9zi7j5fMzJB73+9uZ3tnmEx0FBOcV5F6M5nUmUTzyNKLGhX0001lhEorRjN9BjKuc4KCZziXnYZPywBXfAmFI1x3GpzgQyCJSX4m3mq97v+X/fP77/cwip2bhc1sv5/HLi55NWVTPq0/scScaqsp5FU8mf1pruu/vstm3H28f77fX3Ydt28+G5Hw/3yXU5pJIzApJUs6ToTqxGERkEMATJhNl3RYJ8DpvD/cdkVvvhgFOCJ3OKRjZfkpISapSZVkZk7Et5CpUUhPpUFOjlLEzczHjo5EIt9m6CqJxtSVZwg1jycdwGyEthNcK3I5Tm/v14lHuf3qSu9eRTOGccM21yDvGZDF9Pp9Ony/ozKx7HscPWkt5PTLTPxVlId8uV9fLL+oV+8bdj74+eY+hFLrJ8SpRczeseoXbAxzC5XipdGt3ueTv2yMSJ2qSZPlmNarRJWGTtoSWtlhDgyP66f8+McfA+qVbf7t/+n3/+l1/v/5fdMwe5TCZn03soVStW4A8tWuQswZ5cyLigmLciRdoyOhqRZACOeRz+nTcq54/+F8sthdYqheLX1z0T3z6O85brGWA+L+e52pi9shRZMyrxWEpsAlroPEyLfOyPj38Jg51q/ePXL0Xn/v423z6uagPlzr17/GCgzDmGYVlXIgaXE/nL2PT7P/aB/m7jeH/MY6MkZ505EDgiC2Xf92k905NYXKgTAXMf4xh2eFBKqwWV7gNLpQaVJGQEgEGYiJkZnlBCdA8UIVcOYSKm01lfPi/ul61nYjqcFgNV59jF3YAZ7rkBPsY4ZONYCkuRN7dfI9bvp+m5cHs6X8+XhYv06G5+9MPdJV1lHAcis4WWSZhBzLpeVWURLfrMwhLDzGZgmjfSJjxn2uShUyMzUiEkxRBCBFGUrQOaoczZFvmRNR/mMZixMsUIGhAWLeTsli4UJx2W2W8HBbEqmebH/bfv90mPf/enPz5dzscY8fjYHuN4HLxUobG0lIjRp4dLDUniYY++feuDkkmUkp5d1kUIaltWeeQeWdGuKFfotzzBIIljNmdONkkrNSaoeCEOHsEezpMz591mopUiEumcqCJJ3e6JUzOlaFWTJICwDBIPgTc1ob2xgZLlYO4ynpZHkxOMdxqcUQBhBCWyCawaTsJDhZybzZgTDEqRCErPaFwYRGrkIkac5GnIFAFnVKJkttD0sORCqBWiktRQXV2NQnipmpRIAamXH4hSh3Ame7AIC2wiJSiJSeQH/LWAp/9oboLSD+/12ooLQlMRNUCGndOMJOAQkDLtrdAq77GTiSQO8z6jS5yvz0G+H/Y659iNSVCyU3EOT7d0k8woHamRAIcUFYGWWx7stAkdTtkj3HyuF0q7RlASL6qn4r0b57GZsUeAklinQq0IKIhASFAGVMKR5MbCVEjUaaYzK4Pg6RQgsGHGpGFEpVQWd4oM0lmrdQ4yOw88+bpPya1H3xOZEEKQP8LENDOnB0GIngQgn30jnUVlWHrGwtzDYdBgntSImdWTWSS7h0xQhTPykYghmkTciCVkP4rj/uCPx2PueH29MVUhvzaawk9Kl1ZYdBi7JxU8rYyUZVlqW7Tw+KQi/HofH4/H/f7+/ffvv/12k5K42x794zgGQknrrMUaBVODrpGWETXZzIgyQAlkBmeiVNLIkSSoIuzk6GoFnNDKWSiSWJYaNK37D0ZHCaaM3lrxWSiDkRFpA0emAkAIZVrsj4fhrjgRTyM3ygjBMYf5PalaJme1kI9h2/F2f2xrCaFkAREbVNnArdTWGqeHzLjW9Y9/+Pry5dqHbVtfT+tz4309mJm5OMoMZUit/PPXr5fLy+/v++32lnYUUR4HfXykh1CUqqQnPwxhAxocokRCnv4YjzVjF2Mr6mQkoqIi4jwyDwccKIPvBzIfu72/3gt337b79utFl1HKHocoSl3JNLbjkAJMmUkmvERpaY9JT5elQk9OqNfTs8/w2TePTARs+txG5OvtwWZjBsdlkcup3nwD0oV8+Mft9rdFU5/tUn7/eAvvT+2y6NWNo/GF8Lycczv62G4fsZzJLUh9jn6/z8fbY1pACjhrzxkwhRQoBGTWKQulOFNIki/yDw309xr3ft8NlBnpIZMqYmBSzj4yJ8Q9s+8ABQeTY1i4uwK8ZOLhc2SRHEqsJAm/pzlKCGfyDz5hSnJnW5QgFmqZYbbVM532Nck8OJApcX+RanMqvLt1nx4Cd59BcyZAKoD1Sen7d/McjavP4Xkuy8IKogQiEfwDS7BvB7GIVk7mIOG6Vl7WlkuBUrhR7N5j8G4mupyWnGwxomZvpTkZk41udoyAUSCyEEFZqjaQhJsg21lStImoad+m18KSWs5VToWrqKxPC8Pn7GYWQeKz7/Oj30sDbCio8hTf98e7jSn0BOuwRFCReHnm02nVpojhYY/us9uy+PNJRSJ5RibFXBNqbqtIdoqjgq4hW8zTHDNYOAtjIFwhVQuxs7BVj5ieHjHHLCwBNgQRL6XNjDE9x44AlxOByzaEqYiIsTg1wVllHiNs1Vq0siatTHQSm4VL0NRkBUcOy1ygFdwJB2ciigtoZpomU4ZFKkkY96WukoTkFDLOtCAJZwcRgYW1cI5ICNNSUZTMeWRQSneSVGLWmlAwkxYagxFuAuIsCICmQjFpMFFF4aTpngUGQzCzEMiDs083kChJDSASlVJk5hQ2ijntmBbNqEB4T67uw/JmoUdcfmmcdPPbN8wjZ1Mw1cpJ7NN897DMRjk5jnTKrNBGCKbNMAc9hGakW7eYnhWCOrfpxk7qnEScw3vOgHswMwlBc/xooFAEkEGEIAhxh4vDEokAIiiS2TLhyDBPSGiTQR1OPKqEJAFZceMISthgH8I/KhutPCexQ5FECFBSmGUmiIVSSiCYycwiQqdnEqUruwVzKtgYYCfpSdUokyaAwqwlwqPHdM1kXkQk5b5Nikfno7/3Ax83qa1cLuKiscvNeiVG6gzJRGtyW5gR19Na22oR336PIuvbdrs9Hvuxbdv2dt+DQw6PCI+ACmUFCwkImIieGZlCI0O4CKUjQfiRTAmZY/KP81NmYSTCA8GCwpyIkc7JnDQ9CFSZJAGmgAScQAREEvyHhcCMzHa5XJ9WOrZtqMNjj3pySEYaehhsQjIpCzG4BGlkR9WVhYQVuVQs19PpU7uISGPnT8Qz082aLv/uy1XWtZ96bWUersL3Tw9RWc+trRclVcuCKMuzL6WWflsXm4/03L7/tjlyu8mKsj4VWezYk8mNx4A7ksnJYceY5OQgFFYwOHN4KaNv6DNABzPT7YMyEMOO/TEosQ1l+XT9Qy7lPjeRWYr0mRY5faiIcHhkN2cdJRYOJAUJaZE1I6r2W1B1LSUy9qPvNrCPoWP6nHN4Z48YFkioeqTftjf8drftnl+vv/76dn98e1qWL5fPT5dPP/309XpqpVx9t8f+keJPTyfStaitTWn0s+LTkwaH3+4qjh9FrXJO4rSejzoma3V+BpPYP7jxf799IHkcexGwpBMBSZz5GJYeBSQqSRnDKS1DMgBKKCVAGUF35Cl9zyRkJUF0w+Q4My+1MLm4eygVijnYlTKADN8fN/AhJVuL9CSURc+gxsO3GHvsrv7D5sZEsyUXZdYEF/BaZLfHkZyKkGlzQFTBnkGckmAgJsscIWoxk5KVwaCTKDeGijlRGJN5AjMlpC1XrtnM3cRLtOuMnjlIjhE4jGgmcVs017qsp5MU9e5M/vnpTGySQlP6No5EytRybuWiaKy6XJ/yMSd3E1AmYnbxVF9aNRzdjwxnzErBV8mwPgdNJ2NVPJ1lWSXE0qbUKAs5TwBLZWYbc3Pv8L6iqB6jCh1bjp4WuQe51vCBICFmkLumEAopSzShaZiZouQcRtMjYBRaGbmAPHiGg00KaSqxRkFrqkzCWp8/fcKMoDIGTmuDFC6sZwXcs4GQFcGcII8gXpkqKdxhE+mUCF04LOEJMAnY3cxdBnOl1CQ2mXCoIJCwZGYSFpCpOllIgH8cKY90hneyGpkIEiIwKA1kjTBATsnscCZdiJHklIzgSIpwBzKMmIlALAi1aUmslZglkzKTqlUi8x8+5NFnzFBaL568hyXGnHmQFc9I2ia/9v42DodPJsdyQmimZQyHB3HBj32JyEw2RPqM3XE7bKwE0IgcPAs9DtY0jUS6j+49MjzJpbMTIhwB15hzAEpOmQ5YUkKzJlGSJSJnplMkNODTkpGMTJmgZKcZoIxBDrAweBJ5SklKnkP3TpyhXssilRzmCCSxclWMyOQEKDmCIdDTChe2gIBImZnFNBWsMT3dktwDBIMWTqkoNXUhL9nv7I6MTMCnDd8s3EnmDOsBz7Mu63r4uWSd3odTuAZIRbKL96jVVWPGvD3uY+6Cy21/H2MEk3EcaeMxIn1JAbFSbWjg4jRBmN1GdxBAzraqFEIAiECEeQId00goCY4IAhGzmAmD3cKCCUhGBJyYqYB+6HySY6ZwEhFAhJBM7uaZeHp6/sNPP12O437E+/md3t/LuaaIzwmfVSnldAywFrAEMdpyvXz+iReLDCVpup6vT19+Wc5ruTJGMijYDVNo/Uq6O5bzvozz/pFJSXFmFm28LGsjZoJGNi7B/HJttTyNXeY8cCxel92219s9nBZS27y0qCJ97/PoOSYrhQ2PxppUACJiB+J46G77B3la1iTicj88AU6QRdAkctZTUtUql3ZVDRFgWFmm3iejgCwIFjOOvNaxHR8DiHQbPaYhZQCqpA2Emk4hzqraGlGhDrKYk9EVwHnhl5eTx9iPx7/ef8v7/va2PcZ9lI5HVPD13//8xwsZu7bVP7UUX8uyXJ4GJtx94tNVvmy6e/fdIhEjEobkpB9vfcQYUi8KKLLY8Q8N9Pd7G9/dAtxImTgRmTlxTCOSBE8iZiaqmUGYGcxJFUFkaRTCITk8+QiOdMIwIbVkgTIy8xjEE0OSuyWnqDfKLH0Xu0FGa7NO1pRZQFqr5p5ze6rzMAk+ZxzHiIVE60T2OaXFqS63j04pumgt4p48pwUiQQIVhmWnqJwhxH3SCCSlsJ9KOYrbMAIUlhTGlhMSSlSZSZtxE9FDSxyFwypV5sq92/bQVa9ruZyu5+u5nZtPAP3p+YSRbulJtXu92aRRVgUokpiISd768H6PUllC00ujp0u5Lj4Wf6NBtjvsei7xqY378cCuo5dkrcv12lrZH5I5/ITMiiKsd+FTBo4YRJhcvBTKYi6ayCzZ+/j9+7suLwcsMyk5iVwIo7DTKKSFteT0zCKN0rsaZ86hylLbgIY7EflsHqAfvk9NkJU9MkLW9emPf2qX5wPH67gNhKWnNC/XPH4ffIqgWT2TMDCYtBF7AWdYPTw9Z6PuTZIOigIIfmQIOW/hKlSJGAxRWVCaxyiRKUSFPP0YtMyY0z0yUs1Lt8eK5plpHrAoSCYms2RWUtYemGIsHrJqpAgv4TnDHWmJMtJBITMpyBs1HtZUSFhIkAgNArdKIytBkVJnWXa1+vVP2+bEPfuM8tAOcv/Y7f447h/3PIaAJjnK6NDDggGpzMFWlD0ABmGSR0QcdHCZ/TgU6jWzOfVT3nlc2/Ki3CL5mHg/gvncYnphgQGZgQHHQb4aMdfICO+SyvDA/8feu/3ctmT3Qb9xqao551rr+/b+zj7ndLttYyP5JpQICckIASKxBEZCgQBRXnhBwAMiCEciiWIkhAyykIAHUJSHiFfzgFEgEK6xEA6OY2KQ4qijJMbudrdPX845e+/vttaac9ZljMHDd/gjOurfX1CqWaNqzKrfBVHJmCDBFqRBEqMFG2tmySExxjqsypRgPKr1ZM6drCgbyBWWzdxpZEhAWQKwAJxEvQj1SWEd4QIpwlxiyiqStn0MmGQoiWdNXoO45mFR1SSCh4gKp5wtJq+ZIlhGLs6MWOs4nwfs0pDMpuEYl0DvlK4awtBy5jG6STMRopslD8rW3Nm3VrnvT9vjtm8i6+XcAiJTCpAHlSimXYmGqXv2CO78srzRu4wNWTxmxeCYAzwQBu9mFVG6ZDZmYg+3cEpUC7MzmVn3IMmFlDA6mJmCEU7w5KpNIpmCKZMLRR+M6hKgWz18ePfxDXsb46G94vtPUOZ98HW9uF3mMlWmbRVyyCQy5VRuv3T35TfT6z4CmaSkcjye3rzKYJ4D7k7sPDia6pIa2taDMa7Ye+fJdCMEwrrDkJMmCqdmbjKS8CIlE8cmtx/x40ifnt8+P56vnz9lIop8FI86nbd1XFbuwTlvg1SEp1BADINshNXL1aKuzik8ErRE4QoEKWRwgF3DQJd9c4MmLlCBRMhxOUS71AgPYXIK25rh+nTdO6VJvDM6sURPXiaxsL0x0IyDWI7TYSqqy+iZtk28bLED+OD29BM/9OXq8o3P33/3u9/d3z51vmISB69bvX96fHt5L5d21Lnk1+V0spzJY7Gui53P2+pbJSMjb0aiYt40EGALMIIEW1dgYblhnZPwq+9npn4PN0G3OmtU3gczPHvsfcoeWBwjukcbMjrlGes+KNSHxTBO2DLyOmVNsGrEXNKs4RScY2W4dxhVsO+hpWYpi3GORr6Sj+lyX3f/kMhen6hMEuG03no+TT6/OlTI3l3h81P71tNz677ex/vzZrGSuquXlHaxRI46dqYuOIwYxj4lTgwYBVuEoGyzz9NQNg16hXTVNJxbNB9j2GbtybdYM4tXQ1ZKKUFYKShBj8fMp+mybVN/3hvfID549fFcZpJkU0kn88spmooboQKeCp9UP7lfl51SDgh22z/dvkvB+3o4ZsKsQ1HIjrdTfT7fn/fjdC29jhHtsCPzmG1qQ5edJo5pXt8sEtstX6wyCn+g6sdbCnt/sYtsc5qWMlWNfQ2UiUfvNDtPbVwfznviZ5QT970RGDkh1QmsbYDFHRGDaJCPTqTInJwDCarhsQY59kC0yhhmuQ8hGiWe1qHhffhgolZiuR5vlrE/uneQRjmtZUftEGVPIygQ045dCkr4oKA5EyMuKdl+MegkQkQecO9KRS0sLDq68kgWpjy6MuvEPcH6wPOYCvboVMcYw814d+kL5WdJUw2iETzGSM0DY9AUhT3M9maDFDHeDTlNUEVwdNt3RyNIyJzgYDbNjWJYSqSzIo0xLDy9kKXDOpYAD0o1HfrkzxveHOsktzia3Gy03Tz0t++ul4gtH8qrm0nJ1xAsit6ehnOapiLCrXqrba4+DuLoqIPpEAhrF5WdSlKaPenAzn0Fbl4BhYRT4tz2XbrSIM7DlRgsAUupaJ635Mgiw8h7X8f1uMFFoMxgJmVOqjmJ7q3ZQE6JMuhcU2SwJIEFeuMOnlN6qKMa9on3I889ALl6Q0p5cwnumTrG815QdNhQJpEpS56Wa4C6qEcmMve+V8unGE/imYOYQcweMwNHPepE1JrtcRkqhFO+nUmVz9f6/nnVTnbWWM58Tshm5Pu4wBrOH+bWMMcA9yHENI55yjG422htMkNda2663TZXjhGxVcTw2DtNMx9UhqPvbWtXi1Mc9nPAJBy9h3NWgnbJfVTuFo0MStOeIdCJGEOIg3iYObt3RIQnIlLJWgrjqW8OS7SDwiRoWeB6aC26C9gVLSVpd7ezCC2H0zEdGOf5qKf1KybThNKivps+XRudTnf5ULxljytNSdIh23yT5uUUl/UUh663ueRp7mc6ZNvELYMCMbq5lUiIpdvDtW3bFrHreeD9Do+izXg/Ox9Cb9n2HT0G9gQPADofD8zjB9Kb76Tt7f/7/vE+xPNB2oX2c3m/hyGmWYajhmZ1+F7bakNgxD4uM6cKjTwtknM410sGCGUemNsYkjXNMrrLddgACDYjJklye9j9qNdtDTgkdxtRt73DG82XGYWk9MQLcNltLo1bKJFwydPpOGtZCBS7JVv84FQ+BYBXfDylm9OsW+vvv32/Pj/mY/aLd92vk6RNHz75fEW+S/0OfZ4f+VWejofqp+05zp893vfr+8vzu4d1e2gPl16yOAm7UIseewodsdMgmZU/mvmjUym33++BvlcxS16x2aEoSR7wft3a8LyQZmh6oQ8sEiA9HFM9P1FmnmavaFfPU1AxNe5R9/rQjVO48BEIgBAyh8tN6nuvtEsREEPECI9HoVaSimZmIENKedPnsZRyKFlCiUN8bIfnD9r87ONR3+721K52lYjq5HKa3bpZZ+UYI8YyAW69jQrx4bmHiLfet+so5HaxQef7YtQbP2sfaMBw9fnB9rmiq0MHqwRx9Sp1KWRhiNzz3A88HU+HWzE/FHSo7dSrtMMVnsbz7pkYKZC89DsvfpsOxyJzmgpBEx0U506199isu3seV87pIfy4uUGXNKcDSd7A9XZhnY7jPFuzVkLaGSd/foAopgNygk7X1debp2F5ppmRwVxfD3oIG7FTv7BfkvLNklLzvlQwTaVoOvWhMS6AFCCjGEpCVWtakRekjlV6RdRLDjDdTos9aU1cdBTmmDEz9ouRPnTW+y3FE082Pp0ymsEiEN6trhJ6LOenTTosGwllf51wiLEGUbECnyB0g21C3ofuMULzsaQTV4QNSmiUFaYAMGO0i7iMMbgrhwMStQxcBVkoC1TLXF5xc/Qr35YbpwGvPIwhyKnzXre6e9QiFJbiENZ2wMPRhWlKHB50Ax8BY/QMzz57T+moJbtKIwBdBvWepoGxANAs87LE0JYNhS3KXPym7LKfL99tWR/K7ZLnOZHHttuzvZXgS8vxSgQoAc74fM+EUkoi00knL89XH/m63LgyJkHj0mwhx4FSSffMO8pNuuWb8noPAcbSyYc16aSWmww4SYJiOLxTcc/ZqyxSY2YTQaWoOGMcuQqpasoUgkpUllzcwAlZIJQ8U+laynAGT/XmMO4wPZKNkqLoHFw8XIVAGA0Hgk8zFdVQNN/aMsXaOmrOqUQCO0y2wJuA8xKux4KB3QZpDvgzQPMEU2t+uPliO+qwGt2AyDNdZCqHSYtkBQ+OdVBsjRi7kURiZzxHe3OJQWwDnVsQdsFFU9GR2zAfTMGswGFWerZIAgKcrXHz81rFB2KjNCSmcrbCY+PpzHnOQZ2GAcFlY2JKkxLAFEilclOyc5VkJcFzGMFqDtbD3Vjr2ZolZQjtWZ3WTDMzzIe4LOX2cpchtKFe0t7Jp66L4/lmCqY533zUMbbTIX0gXzoOmkdryXFgUtC5L23ew897lfQ2OPk2qVu7Po6pwUVZUaLvcSnWh4ztSvulhfef6OrDAAAgAElEQVTpWPKrAUItH6jezSyHLNnzdMI1pbH1rW7RAbu9sqMgf3TzlemnPrx+eYwt6dSfr59cnvy777uYlynZmDZb2XmUEFOM4rHpiDH1G1a+2co0eD1sl1uaAVzTMfQ2t8DeB4+kZZmi0d56ty6SyMw7WDH7sDZWHX3x9EwBKFU1oSKYmKdDpssunpdJNcjNrKR6yCfRZFvmYnKbMNHrB4DkTmxz1M7NUfEsUuJ5Ek2h+SLYx3t/eJM/2A/xLTmP+4t8EoebV8eP7h4v2LfPZbQL6CmsErxgZxbXEJiPZHDfIVSDHH2cR30nd1/+flbG9yy89olMfAurbgTTZDDeFz2Kaxo92KNo+D5sUK7CmTBFjDIuTockKUAYThFhAbcl8x7pC2IRcmqgIDdis1GiSRAkjRPNKygbi3vrPrzLcsxj39tw1QxAh4+QNLX6tO7X59qegnmJxVwYqQHIHCwgLKG5GV6FW/I9WGBKi8S5cUvx6Dg3Cqae5ETOtpNknrO77y2SjEPSanAQEYlwooU4encniw5vqcAPy/HmGMPytm4eYy4TiLIzbUHWNWPKKpQzuqQCVxYj6Vnow0MiOV6mimuN69q7h4fX2g+y1uASciAqaKvr2iy/mkq1Y7M25gTnsAGdB0bHIM+pcdLr8OLJ974Z93RAoNvhZkvb3pJS0s7jPMmHM8+Ept0cbRfDVDLPs+Nsw65dOrJPENfqY3NO2UmcoGYYS3UZHimYWvHGguBJMNjUMg1F34MeqWZ6RbTRbcNCAlXyNRHlPJcSJEADdxdqsQ5IZs6FY0qDcLPOG5m+co6AdFI6jFwPrsw6kmkyejkygpTzaAYbyIyMafAyLZ2HsZREYyEbIL3VVIhRhExqwGl4jWHhNVEKZlDMp6I1gbp1Y1Ji7e6uPRGPbgYm5sDg1tKo7bBNtAQzoZWx79vg6VSmIclvpvKVDz54yPF63nCkkpYy0zJZ3oe8fnO9vL/78A1SoV617qPFNcNHT4eimNPo6E/n530jkE2aXBOLz2blPd/Tet1MdZpRYm1nezt4EJUl62zCPU889FDdsLWAB5RsYkIv8LC2BvUwEshUJss3uXWhcCsDBB2F9LaoT7MFEjM0hsaBFEq9DlHOKgcGuRm4QVUIHMRF4m6ZHshINHlCD4BYxjxKS0TuTBBAqo3R1z1mnSgXV1GSo7DlMaRHyzmgZM2ju5acysLnjclEECWl0sWksweZJKckbQRxBrEnlxIlKzXpLYhalwSbDwU6UefSbZVUKIXsYxhjKnOOrBLs2aJlFyCFeqGUDj7ELcwSOTMHUcpFiOZJ5ulIzhip2OoTOw/1zJxCK7GuzbKju0gO1koCktxPkck45Ugpwq/jEt5mTFOg+ghYYio0TyKDUgx3UDsJFtH+GiGeVcsk5lnakSvWaAtFioknD1gK2iJ5UwwRCnIbxk2bxrpdHj1Jz0ts7TbsqT1tfOrkliLxoYCGZlCZrJvtUdnH1DjTBNAxz6fXKRNrTBVjhvAeX/wDBHquSpwzCfx4OHg9Wo98Kn1d6fPvBsl5PbuOUCOmAId5hmsgSCCqN7psh/LmZilpHqqHaSgx8+m5LT5sSRSFs7d9CPepperWfPe6x44YYzO6UlRGEswcoeI+RG0Ia6h2ulKt++HmzaQlabeopkgL+tUlp0m8ZNLjRD4mIvL38oyHi7XvbM+Pdg/reBxdep4zSlQeb9d9tN4qgtTDBHEdl+d82D7fmo3drhvhinQezXovC5xcKCR8tGFep+Pp7vRquXn9Yo19r/aV7/dA36OIeLTMiCncR9CAUoFeac7GAmPrZM2Dw504TRO4gHKaOc0nUJFpyt3csDEG74lsYEgWHuHNGg0S80oyt9aYQ7xbEEaO2BcKR+oY4Z2gJkZoRMQ5K3OM0agXx5TtKTFSLuyUiQdrHuEiWTJTsu6leF5HHTypoShwSotIbDz82F6XdGAWokipcXjiYjVUiZIa1SI3JZlbjGFw4+EiSRfX3dzQHOZYQg5zkR09RLXCpY8SioWcpinbMMQgdU0ziF2jGwkJMQl4gRQu7xCBNaGT50FI8+ubQn3Xksy1bt1bteEULavUbqPHUpIkmkevYruRB9twu+xpsEzguoalEeUatvuWzujROx+MJtFWjrlpKISop2FEzSZRjqXY8+VqOrqNaCDNHWLZTi6Ap5RyYfSV3UlzdQsbROHqzM/qtibynJOL0BEqy2GEh4hIEpGYJuQxR+Y5JQEbkAa/qrbqOV8EiYmQ3ErirsWBF+KtGzWQCaW7Q6uRUDWHMguixZa5zMMHjpJ80soWK8ZNupVpzZkiCC7qkXPOQKYDZd54P0flK7XUyKZMiZIwyU2ZSPmpw6OKO2E4NRRJzFDi4FAjQvayjZDIV4NKaBbpyWTJnFCIhYhLKbd3MUaOtJxyilKQhF3w6sNp+nCZUkm8wBr3Nbt/+IE4yqGkaqVuu28LH3VZHxtBDpiyJpm7HNN6kI2fXXwOkn6zXZDPHdItUhEOnVAyBYYLzxdukkJcxx6imfPUMWw3BIIJAmVks54OYyJWmmUhdp5T0IRAmKkZBemR1ZN3DAfAiZWi94l4LeSiwpoFCcnviKuHaMpM4TDK3F3KPqIgAHFMx9g8sjl4TlBGgITlQHJ2G4giVJQ00tYoK4mFqBTNBZyZJpderszgmtDVUq2BMGHiSTKlZGzUsXTAlUbKPCG7JCRK3sAkLzH2gESeJhnJUmayMCJWTUosBtKtm+bOHr4n7qnkcjOL8DJPy3Hp3UGZaK9p1BGFqSR2FpiUw4V3Izico7GHEwmLxCkBSTp5q9s+RrSyqkrGHBFeCKnErFNraXRX7iMHq5V2z3CP6jE4EkMqqdsZMfUmPEyMjPly2RdkRCSiSGSia3uqG93XegnL5s6Eq7Ml2msXdc4ertZOY3mep6N1qTa5DsbgXptEYEEks242hhvWNSEuWw0eUM0llVyqmfRrjOrFKali0oTbmzt7quMuPcp1fe5tczVqMyNxdXc3ZgGY9Hggnfpc0oJDSjdtbERktpq18CSirCq01obR+t5iDHAMUKURRqxoJEN0Ys9TjCEsaYbCrLsZG9WlOeY+FEkkOdfMWnOKHMXSpMSZjNVBeGxtqufz5fzwfO7XdaIJ6q237GoygjbZeCN7q0qhJC7ZJ+Xj41p7840eazqjdrrW3ZbeJKVIRsDLE9ygnI5JD2Wmg5rsbfP7wFe+3wN9b+Kv/Z+/tqZMMZPBe5gzuKczzzPjC9WQdyMx65xUAqTBLGQBeXHuLWbhtDOMWpZuTSUlHrDmnZw1ogrNfXQhyKeffOP5+fF//J/++3gi/sI5hWgQL5gyiYnkNOUs5LVtY03n2Nrz+4d9vzR3A0sYazKDcKLEQ6yDp6F73xNzBiFFTJgSoe5bLS3rpN/8/d97enj4P37lf2GHM1ttLyf3aFVsIu3V3czYjAIiojMwzDpXjwifXOYPl7igCYtUeHQvYBx4kKTw0Sw6KUueJHAJokZZ/+7f+e3PPn36i//tbwrs+v5qdVwJI+wwItI8HVLEDhI4wzphdVjG0FLWymPQsqioZPQRY9uFwMJuZipCGdQqQoPSQK+xp55NDfz+7/29d09vt//1f/8tc0ucKZp2hKQ2qRgOeVyum7GPGtgiJa1WbN6OJmHGSUvK3NeBRJTbqC/5WNAQ2XXFlnJkzYbcAqJ5rmYGxm//3udvz5f/61f+B27FS7BwEI0gDJr7WMvZVnHmMKiTCndWqx4cRAinYTQopuO8b0PMOZkIa9A2VvCcmwcK5VDZyWxzv5nuOK+fffL1x4i/9Jf/svVQ6SrItDCkYlxRee0dzZwTsRATySxChOeu5p29k3dw91QSkw+KgIszOHt59JimDLckkTPIY2w5TyMy//43P3n3bv3l//qXxEezraSTcE/sRNKMxuiWq/eRMYEctpcIfi2IMpNuTlvv3nqvBetj00YTlyQiqcqEq/OYNoJpQxi3If3aRYa3zz779nl9/vW/8lfz6NsWhdOZGsgxrFuoJkxz92feGzteZF+ZCdtoeowciTlHBpslgLIReJh2A0hvODXdmw0PVk2i7NZmwSO/e//u6/I7v/rX/oqpUVNwdYLkRBSOEUrdaNk6SkSQOEn2GjV7jD4TJZJBII7F+OLDQotQUhi47SEaDDRORZKCebCCx7TK/fv7NowxtPWgIBThkpfI7DS4GRkQDEqFdWSL1NUTmoFlqDAoSFilSFPLrOOKEURZVKFoZtg2K6m14W1XsVRyOk7r9fJ3/87vtl7NBpDDt44xBmeSJOQgDPGyxsaEiPjCaxQorVe+6RpCe1hte/fOvvgkOUUaFJZCuHASsipWI2hgdqjIaOv18jd+49fv37+j0AwxwPYHLsVohjWNajJd3GZOMFKHqljivV9G5XO4OSukKIlCMde+clKXEnBFPXl5nKYyaqkWhp4MqUtN1/X6q7/6V7/5zW+04XAAtaaQbRuUQnKWKadDrt3wfNl7NXWXhJiz1Cy+31+v47Lu63Yd++bUe1+YE/UWbi4iCTzl48SUU9Ipc1FJVrdW229+9be+8elbjklEqHS0fW3cvXcDBhQdqXJFA8M7IcAFUcLqADjPIQHbk48k+pT6kY9CWQuJgJqm3HMiGcVEiSiZn+vZzH7zq795s8xt3dbLtrXKshhfRx0lT1MhppaMBdkkU4BpcI5UyszHAdAe5xZr7E41Bi0+MC0oL5xoJU6NPU9j1uOrdHM4HuQ4JdZ/7D/7j/9+bRIo4u9n6f+P/9hPkjjxi4gJxBEWI4g6PBwIYRLBEApzGOBhRA6Qg5kc4bAIMEg4YMkxHGZBcIK7BTkGeRhAHG3btq39+E/9lEqCESiInAIGMjiBlMAgd+pwAhGciIkJFAEQZ40QgJUMER4E2sfggBs5mofDQRHMEoFgjhgP796++/zzH3jzkWh4kLsDAWIEswcSI17iTd1ernVdRYUjGABRENwMUIAiHOEBdATD0kuQEIjAQ5wBEWHncHv/9LRV/9Ef/pEQDgaBCUHwCASTeZDTFyqICA5EOIkQgoJe8qkDARYGAH6Zihf/F38R6YR7OAjhQWxCCPDnn717OF9ef/SDCWIBBpHAiRBguAeE4eAgJzicHBQgODMMFP7CUaZBkcKCmEgoACKiCNBLaDgccMAqmEyFn+4/I4yv/OAPg1wCxhwR/KKbNge7wymAl5h4JjYiBuBOHAaEs5gHA0LhQQgmAThgDpAQBUUEKIjYBomQ8Le/851Wtw/e3DmEYQIVAYHiJdI2rDeHkHMQQkBETOh9BF5i2EHMwYwI8hCGkBAQ6taVMCyYJYgtDNEBaq2SPT1d39y8+gd/6CshYNIvhk6El1VFHg4lBIkbvnivchdyJn2RWweEGEZBQeQMuLt5hMcwY44AURCBSADmMcBf+/o3wvn27gNnVk7TnJzYzTwc4RxjStPxcEz6xdcBYIADDDBAgAN7oK52vjxcnh8v18voLaksyyxMBJUsJEzESaAolPK3v/mNnMvtqxPQGIpgJ+cIgwcoQzQlTiIs7G7DzJ0EYFHicAYHyL2RoQuHUwpmflEAxhfNCjMzkQ/4CAixjK/9ztfvXt+9+eDOPCKImMMDRBEOEMCsMIDdKRwEQCJCgIGIII+XwgcDIeRugBOBIREvUokwAE7ysjGwDNjXfufrr17f3by6DQRF9NjdJQJCxMIUZNadh0SSzEREwWCKcAaTpAj3bj4cZABGEJsHIV48KRBuTPRS0R7wEZQQn3zzW7d3N8uywAnEkBBnoDsQQQwEojOKg0QRFEAwhXsEMXtiIDhAiV880M0GnBwIcgBBPToxCXEAEWDrpp984xtf+viHjseDcwSxmgIUICOLCEQQMCIEBEcwByJoMDOIyQFiIke8THUwwPzijcDBRAFwJ9fg4Ag4ghDhv/M7v/3xxz84LTMxATwCwcGICCIHRxB7gHqowFle9hgCwqqB/WX/DbAzg9qLsSSDyODwIeAYEAbpF4Mgb719+/e+/hM//qPLYeYQdjZ463v25ImgzACFDYCaEgdlFWJ2DgLgjTqc6P8vHIenl0qDEeBOw5yZSJJQMBGMfEQQ/ubf/lvfvwf6nsSf/Lf/NJ1azjxJKoW0DLv2p8r6SGvfiOxUZJ7p+aB2bbT66L4R7cGlRy66iTdbR3clPqSI7bb7efPL5hqNaO/nxjsec4sLSFP/1td+++tf++w//wv/5fHmNV8U4sqdPa4sm62J5aQ0WV4Hv/eWAYExpzQnkmFMOr151WzhyKe8RR/D2PmT58tk2K/Y/V31LXakZtN8tEF1St6e/7f/7r/5S7/8y//mH/vjy6n3kepegUapWFvmNuh1js5G2+b7aiaHmOqr4+2yINQdwiOhXTfhG0LpbXOvRnjwnmN7jXks18kTqDwdtgl+PN7M+9zr+X/+tb/+u9/a/qN/7xfaVMZCilQwKNow8qLnraae56xNbLOezcfoPM+ZXQbRCLMRbljm4sSYmDlRDfc1ifU4zQfrvY49FLabTJdZImj6r37pL/7q//3Vn/lX/p3XdroOFGI98EhsxsVbizgm1EhdmnCjpluIB3udJl8pt66qu4U+y7jr20hJddEmpjIlqy5zEmaKGr5bXD5Dkf1myb/+K7+U/eFP/MmfR67z8DUf3HrxPvWItUO3RlWMgmBFImXdJacw3ityr8x9m5eteg7M2nvLEUUOIO2xVwpdEjm7GXFXyefncjrqsfz5P/8XvvOdr/0L/+LPbjgUX090Oi4sUDMBdtTt/bsWi/TcGf3IonJI/P7tQ4P1vVN1nnNMi/ee6phnOemUAu24Xx9eJTyexzwfG5e9n+GP7vzpp9+W/dd+46t/9B/9p37xT/1bNmPOt+Soh+XKyfbOdduwe4s3WYYu9RLRht3mbd0OaRQ9CndEGB004ZlHMZYxwfbar1uN3Z+2i6o5s5oqMS+Kks4PMv2ZP/Mf9Jr+8X/mj/RpOi0f/siPfdhlXq/XWq/W1zKef+SjH/5H/sA//NHdMSkF0MKfhnWnSWVmUmAHvtPsW797/ev/z6/81m/86lf/1t+8f/jso9fHn/qJHzvNqvL68OFRDrOwfnCiW/zg9PGX/twv/sLHH/3AP/mHfpri85lP0eeqW/a+WetBX5Lb24/eHD44HedDqm19upzXXWbwPJ+keJ196kF1f8cbHpfSa34TaUoaSkxRwJ5PpUxZqfQL6kOLg6T56U//3M//s3/4n/7n/8g/t9VmXqQk38MZFsMNwnM5xZVpWqv4BpHgaTTMFM/UzVJvQTHmHBPEjrRtV0ctwgmzjUKxs+2XYBlydMtljGV+wvXf/RM//4d/5md/+mf+CceQPt7232/9YI3mwodlpkiX89uWno/jw8OXSs5MI2EqMXrhosudt7Y9XLenLegZiMeh01pN0I9SSiSLumZO8pLD02O/GL/y+E9/8b/4Qz/70z/+Uz8ZPbMkXsbcJ4rHjcJcsrnReCj05Y3S8ZWHDEfPTG0fpiXX11kj0gj+YNK8fIRlf372xjvR0CpEje/HvU5y0DKEW8e03q+n/+Q//IU//i//63/gD/7BVvpI+fR8Q1waZNe1WZMegngY4xCCQZHmLsPwNM2FpPDOyEIypJt12aMlYMkjB0M1kspALO+5vYb0ZAOdBvPo28/93L/2L/3Rf/WHfvInpChxejL27GnsHso7ZW+a2oh8T69OtpYDp0lVCG6X71x92ilYhhodaimc3sY2y/ApVHbffH8+WLYnmSboK/UpsUfa377/9M/9+3/2z/6pf+Mn/6GfmH0pvaxRP7v//Tfb3XituJ0LBfftDPC7UyrGH706psPStbMEtrfpnVdNQRroERvvr/d+HdbowkGt8sN1n1LOp7tDHoUTrtrO3un7Honfs9j0gn3yqqSklrjP26h0fq4WyJWO1EXak++fb5Vs0lQLd9jU46Cyu96c9HqOdbvYqPeUGz9Nz5u7sWxmGHumZje1UV7E8t4f97Z9wcVugds6rZnHsasr1mnW5eox6CzbBrcWzWye72JEnEEqlJlsa60CfL9dLSIJqcYEyxxOPUMHdJPhaT5iJuRzq5cN1sET5h9SIZXHvexIaZKT1h771g44pZx3Uhky0xjIKYePVlOs1Pe9ytbv0un2iFy26z5qCBKXS0Q6zZSUFxUeEhHC7fEE0AzVNKesWk+n5QIWkHZwQswSwTaSbitmrfkgZjdjDzZg9MuGAg8ZpoJ5ntJW9xZjWq6utJmqLIPOxzxKr51yzHAMCt3sY0hHXAwNgFO/x1k9Hg7TxIuGd3S3LNzOz9yoDTZm1aS1SSzYL+edPQkXRc4yzqVm46PX0bdWqXRfaeTWmofMiZD6rtvQkG1W6+vWtsjtQZ6m3XaUQhAMp9aLilCvsElUJFsjA/ls8wB62wlmwcNnEX6NjDEGUy55OI+tJexTms6jbaNNIqACw/Ss7e60KimAGfkjmau2fceMs9sR0ERNF1Cc7r+E01qJkmXPReabE0b6eFy2RrIN3nts1vd9Q87z7Ipt1Nhrs3r5TjpFSrVeKD8TIs50sTF8fpa08bP7t7ehDSldmbLg7KJ1jfO77d1n9x/cXE9f+mB51Vljba33MfrhDN1lYAADHButY72M6yslukjv1Mw6wdOJ7ayzWc+1cfBzuqpq2xVGO22rn/mM695qnG6pRIx3jw/vHh+XqS/zGXIGTUDage/W7W///u9eHm/+gR/90vH1zIbJ8DrRdnP49tPzJ9/+7P5bb7f62I9y3W6XA9OBgVM789P6+Pmn8QM/MP3ow4I+nG2DYtymTGvtWQXbxpeLMPBBxmyL0pKLFhnSIN2Ckud9t8TvsVnzMPUi8OM0t5pBMd/adJpb327HgTACXVBel5vjUml7/9TM/br5ZXNhHAVtzCS9pD46DQviCzV+46dhsurkGgmeZt72mjBNEjyDRCMzN50AymXHIECdlPtuRyAUHXASKinxhDsvCtoiYrigX2Mf7TVXuT2ccShYZqEkdrDHjNtDQuJWY2yqeTm8ISkz5qCkizPbsIOpHbZeN7DQQhiXYcMBldKrjTGG1pjNztAA5jPPe1oVwLYg+0e69A9Fn2uvvpvE9iVf5ObLOnMQD++ozzM2zMUin8fMjVJq51z5/i0utq4V3kPVZT6i18OeqvquzZA8SZxuDo0Akto2bE+ly3iib9ur23JN1t0oEpDAyLg+X6CnIkYE+Gm0tKBdBlM/h4M8i2Ez9mlNlMcUwEVXRxZZbdPPZNO9+Y7sZRnx7Ij5DU2v59rDbRzmvNhxu1xZBLNX4Hmf2SndAGMyiEACRO7za362NFnleUo5H5mGfHRFRXBBkbs2Yp8vl4QQmxvFOgbHmEalDQD2z87nDy9+QpltQvDhdK/tDVhaCwEMcw/H/Xy89cwygSej4eR0h9nnQhy5Gup4D32c0R+e+94hySxiw2W0u7maqSlaQWOae/9+D/S9imXMkHyYspSgQgyOjR5H5esoM8+NM1sVTtQHGNwUxBY5SHOxLdoDzMhkbH3vdRC3C1XhzCFkgbCQfs2SF1KotluM14ynAxnvCEtGPkp34dkgaeGCXs3qGgFgIu3NrgIhtWb79mSzHHHIG4lsQQETIqaJwbLkso/m3JGT9YK2WZp3lSrOwSU62oMdD2mwyMKT5mkq8wc5++2mg5ttI11sqTZqj3CGbJMmjnJkVkrMNuvIk8zHEqAYTplXOtTK06J5dvfLdb2uZamxs7VMRjI60YORX/vNra+kZkNXeKj5no43oizRAXM1D5DeaNnFO4E1IVHjEZynre9qXZjBEBmlTWFrw+SFmA09GyKijhbEKUJV5bRM+wWiNtuuDPZirkMnzBB029dRG5Ctz5JM1sERRF5CJldKQVly2U2PrEIeBEKOnKfwIfs1uTpTx8iJiCwJhCl1nFaKmRRSUDuRIacwSfD0WtpOgpDCQiCiKrt7BCMnwSBqMTmuwl5fmAWKwgNJZXcegnKMQhM5Yn8esNE0aSCcNXG52VvX8bwWSQDgXVAC48DLur+6U55unbjAl1eHvTLteVwvpY/IZZdy3XeiwTSGR1BWvYHnJWrInfHz7qs3Kr2M7elpG4MZTCxEiwxGiXa5fxxb2vd2f395+/D89Pjpx3dFon3MX8b/x96b7MjSJFl6RwZVNTN3j4h7/yGnqmqySIIE6v233HHHBbtBNkig0VVZlcM/3RuTu5upqgxcxP8SCaS8gcIWdiByzvnKeQLztUu+HLdWnyiZhrlHTptEh9tJ/ONqA9hIaqEQ9UTa6sZzWuZN2qcmRSXCOl3fb5fHP7//uMbDpz/92w9//Y9/t3GzpuPyeAM54Tju//bDD//5//lv/+U//9uptZ/+8vuM4nc7n+UPvz//5S/3//t//z/+9F//vzlu67ouWIXC56eLfnda6v7lr/1f//z2Lv21f/svD+b2yOMfFurtsY83248loQOtndpDfXw845qk7yHFpLAv59SIrvNtB9ndOaY0LMviEx6EwlgY7Dn2HslWbakiWEkLYpQb++XT6bsitaqL4DDtI+TyFoC7qGor4ARq3o57iMGQgwZ8yeCyZcDYRaJylVg79cOTfRaCJJFHIBaSsdVmKFoXLqQmeWMKIije73K7J2gcGyx0dhLaRUd32dny01a+//70UJ+O/djjfSt8aYp7TIoDPkR1fWx6Wgv99/7nQUZ9do+Rs1jRxs1OVRiSlrhXP1EHpZ9KrJUiCEb3+3rhen7c4tyBHV3s4ni0MjpPo3B3iQ6Kxct0kodJj+KG+y2bfMVBvkjtWmYNaKmsOs18+i0bYVlF2lEmBJfW2hn71dnaaIkRIcR7hsKakjGPHN5qORkyaCdM2c1aIgJMwsoqRFa7Q5YuVPNIOoZksfVBVZ33DJ9u/Tb3PjsjQPPcR7UYC3EC73aPFXzveZdRJFmkkBB5QAV2UDitGy2raegAACAASURBVGndHkaELKkZbAeo99E9F3EXI4BdhM5ekzTF4kRulLcp+6FI7EVzIu42siypy1WPfCelRYW5Ra5d6I5rUCqGGb/02e+7zSEP37dlYbJomZj9+Svtr+P55djHsOpORfzh+8/icthXpVb1IYTH0v+ugf5mn9e2y+lcqotyIVF3Lv4aG/Guk3NnryQgbOrOM0AWQuDWlvMyxI8+pw1OqVydh0e4SwBCCIlZjIYX3oQz0wkuiCSJ+igjKHswGTSCJXPOBM3QtEg3J7ob28nVUt7GeH755f3168N2Kr/9X1otfSbnVKVDy6ToN+TsyJFzjnncsPNXredojamH2MGUm9gSsMi60rbqutVtK2ujr04cymB1HgdejlRQk5YEHCEppentuF6P62+/e1ifFoRERzI/eP3py3tbsJ35mPz87mZjSJwiDdVSEMRJuOCAOIMpIykyiZzZC5IQTpmMcChPkSKsGQJK4jnFMnVlShIjFiLzSQLn9Jg0K6ek2OiWVmPhxUONkJxRhYYLFcvM4lKFEjFtwMVLlVIEGXBv5qGlrD5BgZjZhXIWFyHSABF7cCmghZDMHZHDfTA6qXgvxsEWZEq+1hHcVIq4JzIpmAEqwgoQeQAcQiB3RFJmhngoMajGIUKZCZYIygwRkIEQoioQAYIzOAReiyurAc6FtHK9sqeX2U5lY4mJHlS2RS/6zRbG20KsLZNLySHY1giyPcbokeG1lnuPj9pmDuERzWT3gfAsMXnO7uGiBVstuTO7ghdWa5lG7n282fv97ecvP//lx+fb9Xkcbe7x4/ttvVyI1d2KZcfqcxhxd0cEkk7fLBoLMJOMiKKp91CPJgBhJGVkWgxhPma6l/awPnx3z0MuJ39cW5NCUyRq1c3jdrUvX3ylFxvvv/z4py9/+tfrX/+KP/yj/3C9v92i2/efL5/HPr5et/vrP/7207p9V9e2tNM/fve0fvP5m8+f2PsVY6fbHHT/OZ7fr9NsW7dvP38aJDHX25nKHORDKU6LbGfdr9N2P+qre/Hdow8f3eZuzOKFMDwMAAjzKE145tFthpISt7dTykWpFoYmzHnaLAtYMJIjtWR6dDgT1RSBFABm7rfuFOAoEKaYacOJkyaxwIgTGWzOSKS6uLDTdMtMZpEgMLMwwmPPaUwwC0RazHlcCdTYe014mKXandlYBbufnj6ty6WuQkW4L01adTFO5KC0RalISVRzo0Fph/VEZkS/araoaSP0cDMh2ZCFlYCYx7TrkUQxu83fzMvDtl1Oj9ebfn3+hZckundrFnsewR3wJFpVhIlYixVBUEG0pRjfNZw/DHGStEnwFgOBJBFmFrLNnBL3hM/Ow4dTknCupEQh2X16dCe3I7KlDdCIPGRMcQ/apK4Z7uluHr6bUaXNMWOCpQQfd7vbhBTe95jvhjF52SUCyOthj/cb4nAQU4VQ6MLVUoirCDHH2WKAAsGRORGYQ7gkeVJJT/NhZG5DR62VP1C5SKlSDuQkLy2EiIzsALQA1EZYn3sriwq7YL7zxlrbIo1L8UUlC85UU1V4xny/3V5+/OJHfkMPC7GIjjneX3758u//sczb4ce9+37PoHb55vEJpVu3np0sxvtg1NPfb2F/s9Pqdl5r0mwsDRwctOqjLaPMGiyECJtmqZ6kkJJIFmrbdrk8Jt1t/IIYhGShlLThCLWkQZZIShE3Lp7MYaRJJUDERRfYDTmFKwoGh5mkRcgITmIoAzHu9/vofHO6Hf3l+bnfnmXv+/JOS3253w87WIXLcg3fd/P3g+GY3cZt51vc6umE88OiTvt+Zcq1mOeIgVrruuSyUmk1FpdU4ZIEHBxBFbnVWqKOvM1hRCKNI2RMqwuvrbg1Z5VNya3cbW1yOlUMZ2K/3bBQAM5kCKIUcSrl2F0kwWxEoGAXCkeNTIqAJwgkDI2S8sErsQlJOLstoiZwSqR7gCRAAbJ0pRQwUyURIoUbWzIcODDEOThZkR9G7XTrniQVRVWIAu5j2D5JyYmmR4YhoUpSBFwIkWGIYI/UOmP6ONLZI8fMMY1ikJC2JApmLlWZNNkiUtyJk5JmfrjPWZI/jN4IZmYChTlnMjFSfSpXg1V4gJCcxswMnixEFAJkUpIoE6YHdQ9zYtLKKopZNmkPrUCjc+HTeQWXdVVPaUxClDkpVrrUk7vhtnh48XAJY65ZNDIzIgmFybSGmiCDZUIiUqVq41RQFYAYpeqiIOL3tH3OOeacY+8Wr1e73n/5y8vt6fF8uSzUuAQH7s9vdUTamORTtPym/Obp3MDEkqXASYb3DMA9QZTBntg5N80x0/3x4fxPf/j+8v390raHx/Pq7dza58sqVKU7bNy/vO8K9B4v9zhGy4DWMOKOFfJtKY9Udh7/8/eX8+fPD48LKFtd/tdv/9P6+0/idHuBHk+38bvbQ35zunz6VLVQXS6PT99yJRbNXOJ+DLvFvLMdiO77zVC4IAbP+/B+y9HHQaU0iDmZjRz7LdVNtICNdRZIw7a0euYSDyWEKWHBB6cFHgQg65xTmoYXyQz+oGCJ44PT6kQKONiDKJw9mQI7SSNEOkVE8CT5oFVwEiV5wsHkCO8J0eQZ2d1ceh2RmZgigSg2WqMuAlT10ZpetlMVPdgu26XoikwtRUorsTJIq9nIlaowMfNh1G1Wl5Msk90sKJNSkTJ79z4YoixNDUkEDJtzdCTcxjHgnS56frhsSDver0mjVlezvTsxnMlTQQuIqIhZdPeMWAqxVtjBFoxJCgily+FpZg4Rg+ScCnJF4jbius9x7Mf0+15ODydjAsfoo08AOi3BO/aec0RcyxhVF4yPjgB3wNJi3jELQck6GFoyiOdhPXtta/Tw6REpTkIOoNuguROPSQURQiUhUgWC5NRkkkoazkAk3DPCZqgGpKVHRmQCScrMpQnSJgHJxMEKsOc9I5oYU1bORROEzBw+adoc0+zIHro20cqyUlUq0KCzrGksojFtXPvzT6/g9bEbjXT219fnn/78x+cffvwkZmViZJpEqxBC332Yy3JDuN9DOMrl7xrob3UuSmxHeFBxKQRESjw8SF9KJVHP45jdOkKllFpWsAjneavb6TxHvruRT8ecaR82Xqbq5N16BlVrPANtz/JErglKqoxcuE/qM4hAqmQKBGn6R9CMCEied3v/6fl1xm2Ez04xT21ptPi4Xkd5/vrDl/ttpBDrm6XNYe8HZ0oaqGMx1jqvOrgr6z0mITlnZqaSKqkklSTlEc5FZJGwOXe/T8ScvlXsnmGZ5hSeySIlSXUjWjKUqLbarvuLzagP7XI+a8frWsc1ChOASSNzJqUTcgrcJChFQ5I44ZXYIp0SGb9mWRIagSDKTEQEwJOEMpk5CW4gYVYg4cIsXMGETK0rQkgthsMEnFkiZsEGBVNEsASKWBoTizCIPDiC3PtgK5iRLUAkH6QuKotYSHoQQjg5Y2YPTOsDnp4lB6kdrouLV1URQQplZY7pYziJhQAhEgJQEDGEOIPtw78kNcXJwRFMSHKEEmXWNC8EMCalaEYQJ3EEEwWEdCpzD3Nz8xApddnaudd8XB+29lBIdanLer7MaxRNkoUlmNwjJWcrm2OQTNRVeNtyYH/X7ZKb3N9vc5+WXCG68lJdAMzqorjNOZ29zTITYoQp5SQXQZZ2uR33tKjJW9P7KDPwfuy3EQgSGKfuHDbKvks3zz5kTG6ikvrtUbfLsjWBpqGmG9V0R4QgJD0dJRiViOmyln/+w5NvTy1LZN2vpjlPmCKI03IuwH73+1kG02Tw2rZLuknapm3DXNArtcfN/+V/+v1vv1nqkkXsd989/vNv/mH9dHr589eXlBP/9uHTN69Vfnf+7ulzOW2N2rqdP5+b0nlJk3xwm7djfz6uX4+v+/22J4w4JRhjxL7zcaO9lBVTw5gHyhF9YB6c6Q5WEtECPK7rw5NCNIk8KYMz5mGmFJHwkLAiFFlhxpTAhHSIKDiKGkU4PgJeH/yJjFSNNIpAUAR7MFFOibCQSE1OAiLT3QE2YWbyZDbpsMh0ZmcwzIMqAGbU+vj0zW8+f9OIrtex6ia1hoFRtWpBzfQaFAmwCFMAzCjgx3XZ8tNdjutxIOuqJYRoDJuSYDBBCTMBDNEAs1vOWK1xaOGNc2WcqpyRR6mRJZBVJO9KtqcQgWUmjvd9xJTKvpbjOKzjg2ZNCEqbN9/9njtBPsCigSIlNAHrsXfvvffR77TqurkWwjhyn2aNa3JFf4nBWTL5nn5kLRnz2K+FFCLJkRxgNx/p7jRLUkLmbuCYDmaVBhhHEOUA4DqpkkgzLTO1TSYiZSUCRVCAWhcmIhJ3uFOEAuqMqocdScFgClZW1BqeZJQRRjyFWMRhdkyGSxpllGIAjqquLJEYY7izXpRb0YpWoxQn9wyaMj0qM5LD/NZNWhzGY2Bk/+Xrz7/8/KPP4QS4FeK2NG+VY74er+GZT2IO8+nQ0f++B/rb9QPV+5iI6QMkrBrKZOeUp/WRqoKwjoVvDbbwqYCUtSiCyVJuzPdJZt4tRrjLcCqFXEGzZXb3e1gL2+Za5GK8D/VePmLsB+kE0hg0FxjHmALmrMRzj/l6219/ev76px9nbT6PTfzxcjpdPjWuWnB99+N+39/fXvvc+7gOLShc50oppZTLWk/6eGlxMDPWVbdLBQVqfIqLPenSSBYhhWHMdPKVs2T4sNynzx4273W/cjKlkYfd2hap6xn6FG0LmmQA6dvPt7ef3n/7+99cLovkvm3l09MKcZuwm+YQZIRVL6EfvFSN1IkgVvEyw5wBJlbAg2c3KuazBKGQVOSUCeYeQxMsAmVNRtEJ5aAGEaYRoSheZGEreas6Icyrqmc7l2mwUFZAjFMkASKroAR3okTZ4KUt0io1EhMOG+nNy5EgoiZVCKKeDi9UBHbDMM6mRbOc6GROcJKcEUcfbQA6R6RnJFHJohVi6WYx4cSTODBIPkFYyJBJIKEMJw/m1AIRQjLA7klS04fD4IKgENZoRe4H0gHWZVkvarNfvm+lyfm8qmwCXtotP/54nDKJqRmxrV4QY+3zjpif1rqcP425rqc6xX/5wd+mB2AlF+HTJjMkZkJj5t6fX+GUz9c8xhTuigv3zkUvNd4Fx7H4cV7q69f95gcpLY2W5lpMSIaP+/Bb792JndcAD79/ef0l8+G34Jrw1QzLSi00iIBMJ+TIZlrD1hNEufE3nx6++fTtQfXrzz/28UvOn23/BSTnh++WtibpNe6Q3tdSztv6u+KRHCk19/39rz/t57l/+p0+/G//Q75dc1x/993pX/7H7/B94hiau9D43eP2zT98f/+8Pcnv98xWt6gl1kvltVX+EkdbytouzETmvu5TZfTDgbUKFVCt/N7rGCTTXOdSvRJFcuStOywUHpyhCLpvby97fSr1LNKycLb58uUnHm6zW+2QQ628e+G5OnfR8QEmV88JJCIFQUTJBCRNjpLGZEHiyRxJMPXIpCCPFFhJdgaSioVjDAY4MzOkjxkReRy594kkCj5CToH6zdP29Pn0mZSlXEssJDKVyb1EErsjMUvJcKJghlBLWG/fPKx35mERcxKMmjQQo43wI8cUo1mRmuAUiaqGTKuP5wdppy6lhBiVbGtjQe3l4LLMGWJu93wLtdQy3/b+NhyBE66YmEFZC4WVAhSyGG62T+otVAiaYCecsWcmu/Ewn26Suvldxzr9o2oKduVSa9v8yz0pqhSikkJTjEDeu1SUKgSZWebJ6t2niZGlZaSPPJZax0wui1Qqs8voxxgJhE7floLSMkGhbJRnplAmIUnMA3vstJArSzJBg9w8CHMMCBMLMphKLjBMUIob3D2EEmxaKmrNPuZ0cNgGAKRbOZ3LwmUphc5zjXpepTRpahLecR/t6N3sXhcrERN2NNHh7/ddmOFzv+5z+FY3tCwUVpaStWSEz5ewmm0Zu5COmIfdo9//roH+Vuf+eXu8na/zBeOOmThXRn0Et6UMzShxkvPFvyszxnz+cvsoXqVwnS92+8st7pZGCBWkSWJu2QcaTvj2UvhN3+60P7RT0lwFS+bD9J8ItdVXHOoQkkzRJGqA5MwcNl7e3n7485f+49fRoZVbbQifxmykRfNmBnMvitNWkymrXhselpNTuPC6nC7bt+18fjzhFhqL1qfTk6henp5k++ZTuWGK5KqoQ8lLUaofJblP59qU7vMhUDx0Hm95XL2bbk/122359FgqAHBbpck9809vbyOP7YLlrMfQ5cTvr/rldsOkGAM5AAKDZlpEaXdISWIrowWxsU9MBhgMAEY5kWo2qCqK2HQAViEjRQjy0fRhdBVZLEmRCI8JsPNyQwz1WTA5QZNqnBgDoJPUQjXdI6b6CZUJYcLULulb3gcaqRZgTp80UdPueq+OKorIeZ+eMLhQHMpKXksmGjHy2V/a/DzqbpjJPnj0iUrgLBNRlVupyQK3GRjHRJCiagK235cCpE1hIaqJcJ89uUzDRJKCAUcsqFjGHGVGCGaxqrV40c1HzZxE2ZTq00P8poav9VIFGbfbfYLdQxHTrEOsCossbPTiRqJP5/PD4/bp288jfvuGt1PLFlIC49jJylKJKWmhkm4zb1uh+XjPpd/fs9A0e9sPUj2tZbRlO+F59pev85q+v/Y76OlpWdaNtpbM/Z4v1tNHUA1VJqDUaGgLyroyzuQnVmGN7qI0vWiUJg5JjthZiqIQ+HSq3z8+POD01Qfmv75/venMh6XNpFnmxHHDcUJpRbfL+bvvvz2d/TbGfTIbg/al93Xb/ukP395t/4//99/z9Sq3gdszxhvw7dP3ZzC+3nDbx/O/vw78fPnDPwGuFjz7veVzr8sEc84ZMwjrVvyp1R9dqQArQphGxTyVOfJ5ckmqk4hpZ3TkBXFPvqcTz1Ua5vbTH//q7w/43fnTAyXwduTrly+fTxcE4h63K/JUSWip4URuQiPBMQHBaeW9H/Zr8RFIoKdK9wCIEzE9Jnypyq6D3BE+I3qmgirNUWBRkcpEIMLU8g1Twc3rLaRm54lSn6I2tIdyeSgnIuO2jrvStEUlqSUSYEGihCdFBsEQgAHMt3eb99u8H3OfzjNNGDrYHJBUmcKNpXwicCEIWpLS8t5pl8NvR5eW0yyBUqzPpAYB08RWbGj4Ybf2HvPNXUTrInBAyomBNJ4zkVbE0feTtH0tM0L5aJoO/Dw1gODDllsWCD9tI0FQKUIQKiM4bLby0mmmkOVkBBHijnccCp/EkZQZPV1YM6HoSAs74FZEyaz3PONWWmECibzoJYGTnYrrYKRThVgTCn9BMKKCmXQNQIT6zh8nUIobE83d7qFl8rZkEckUhp8L3neE/YqkRBEkJVgHOQKtU7u/dQB5KsvDuYAIWdhuslTwyLUcDLEJHEQ/v1yvbz+vTBL5+r6P2zjGnX7mnX/zQOlwXwq3ggYgyBLHnJRQ93mLnY0j2kIGmXHw7e8a6G915s2G3/xujbVsBU2eFmUlWpYlcoT1dIpxYBzDBT21OhXM6MN/un3ZhwHERR1FKR+Wels+eFy18vYwttv9WM+80nat48qH13sm9VHsvoEiS2VRYQ+ec9qX59dffn775Ycvt+evOUbigYzKekr32z7teFn0ZrWGoDPxaX1qbWlnVkFqazPdplOKrpWqHI+Xz6JSwVvbIngc9fMpantw8mQZjWbaRk/Ked33GVyXby+Ppwy9D5f8HK/Pvn316Fm0lHp5+sR6FlItytJodr/UTX9XTt+U8lhPUz4v5b5+u9/mbe+5COnM8Wa9UF3KcCoEFPOaDKXDLWGUmpEe04OUoFxiyWBEmsfImeE+GZm1iBAjAlgYTOQ+LUWLVAnvLzt4qRluCHeMPVbOO9dCWerIhgyWMTFqaTXBRANk4rI5bbUZeJBAjCgqnYiSeH6s7kup4DowYQgXaaDSp3u4CNLHy1ZrY02lXIrs4MgMWyAAd7fis4PT7HYbnNQqfOGGggCALDRIpuecXihmBoqJg2eIUBVCU9rVR7fIwrIUIPo40iuPQtVwQXPd+EhUQQkKzlnNh+eRnlnFjdiElqW2OuImq323njNPSXyM/e32wzhEH9rj03lt6/Hl+vL+pWosVNwxqk9GsXXb4n6Mdrq0ta2Yj5gIPW6o99Yuv3/69v35l9vzy4zL6eTZqjIy0++O/ZouFWByqgypDGBOe61c+F5o36OEa2hg5n14ZaI6uVRCocmx9oEZGKf29PTp+yp4en7+4w/j+vW5kKyXT6PfY+xrPq0+s+dkJHvO+csvb2a34HbSVTRy5NuctD3FTcr6sK/Xr+P645/ef3Nd8QSM48eX/b8+7//t59f//m8/Li2e/vlffnx++5cKOSfJVIfTGlVcB6bTsczc7FQwd2K9G9kRNtOT7ltGxKm2IfRswyNmeO9zHzwTLEi3WMa35XQ/bleMKpeFonI+4jHdkMlugKX2hXeSMmkLY81Ih4WnXMkikTBwFdYKj7uQw1kjEjBw0ESk3G2qCFgQBCTrUIhPtRFmZAQbGGqemLIhTmE+Yth5e0hqrW1VzMaerpJSCBM1oISgSEqkZE4qmXCiECg5+z1u++1l328DQwozViDjzGpV9mQYFZqF7/RLkOM26PoF5FPADzg2rhVqo+yv/fbytvNlm9RKqzowOuO0LE7Dk1Qey0OQclsrrdJ9u8bO+7FKrYsmyHwrRU43b+smD2tbtTH+wFSEN9KaW0ycuc6yejxwTY93snsdR3S/9gN+WBb1UoJ4UYjieJtZYNOVTMiSNZJiwIEZmZGFoBbHQr1f+600qcIMXj82zyKpyklMM/gwv9AEU+ECIoPPSVL9IPSAjEhEFzMvjdcjptF9gdae6GxPtCT82s0iS5Em6YSFyvU+HLmorkEKAvBZ9PP2EFyHzYi9CJHV27zfKjMLhSD395cvP//0JSIxyc0C3livLzdpL9vTE8sJUfeeEbToljFzFWLOEbCHqYUibN6dkiCXvv1dA/2tTiKu79f0pKetfNraWjcunV1URTgnWfcZyHkP7KkUc0af3mPMvh9+AEy1MLcKqfy4ndrz7UB7+ObTp4dH7jS+jrLOJvjLT/vAJrogiQY8iamFl+FhuUt/ex/Pf/nLy/NP934MChKswSpOY1h6hvmB+T5dwVARaU10Oa3tsimzwoWFSTM4kdKo1FGqKzfOFlyFYpM9cXG/x/SoGlSsyzjuWPJ2m/vuy1a0rsvSiuKxfFdPn/z2eLu+PI9jain1QeRkhPRR8uqkD9G8DT7X8vlx0alvy1y/bWttp5fTkMtTy7/2kabJ01QKKVM6e5j14QgGKByBzASTa3EJ/bVg2YOIKGYATJQOo+ACJqkWgzIpSBPCIcpSlhDiI9SDmWdtN18faFXeq0TQjJkU3CAW3sGZcA+UUj1ypFCSCjE44USamFUIBM4C5kmZQlmJh4ElTMiNOEnAnDa7m1GIDhGZfIjFBKcCBp5Ea8R9uo0R6WkHDfLLdhLNHcHBjYqIBwlXiqyqLBquxghEWIoBIqTMrPHhdgIFN1ApWi7bZ6k2ToWSWyMG9531ntY5AjSO6l6ZhVNr3ieVGYU5KHfbf75ff/rpa99z+5JPny5VljnH6IakzO5SiJVLgI2jEo9zPlRecke8GOKoy2AbqcKPj/y40fO+oOmJqYoT+tRAkZJczAYLhwhYC6PQtC+v+4T+Ntf6aanC6R+V4LT3TrO3ZU2tM+fDaKEg4Pb29tMPf26N3v79y/MPL3UcS1mJydJt5ro+aD2TaIJsyn7fX66vJe5B4lJ5DD7643HP2ThHeTzf8/Tj7f7y19v5a6+JW12uUl58uc33az+uh93++B/H7S5TZDSqxD4ky4wBYtUiTZcFouI7e0hm3NxumbUuO/Hjuix1Y5/tdlzv3o/3+3BP8bRICKvzcVuwUu5z3oc5wY9ezuU+3BNUFZJz7FGzunD1EHgKIYl8xqQhQAiRuwWlBCQJLkQ0GQMQD7Yu09LZ4tdaeEmnmjAqPhmBJEuUFnYgk+YIn16FSc9Em4ArlELMKS2YhUlqoUhQkBCDwjXTwMSQNCLL4HkXn+vSKH1kGpyRzHoX6PTCrFyTkDPKvMPDRBwMS0ZVWwuCPIbb23V/u+7LAq21+H32NIuqUTaKstiRY1s0hiiX08Jb0d3CiteNa6OiPEddOhEvD1Q/XbaHp03qomIYKpIwVV9ESq1Ut57k6bPPOY7Ie1JgH4NzrUERIq3VRSAWYU6Rk1NKCucoY8j0IEuBRc6ZauDwEC4+1ZVrq40vFgKwdI0jwM4xgiPmMrSsQGHhKpSOGUEkVSloTrMMqHJk8u4x/MqTWBC63MeqxgoIUMw8596YKViCMkSIiYMnkH547gfKyEwQVWLJASme8Nkzo0fMvZtTT1AGRWTYIWS4j7kyHmpVYrre93goMpVE8eulmqPUVmaxDMEUDhDz37Pxf7NDHSxh0adUaeW8rIvWlXTyzHABV2KW6HmIgqYdPW0HgbSWbx+efjquCRelWnU7L0+Xs73NJvq4ndd1TUZ9Ws7tXnLuS5nrutUmKufPj70v5BjT+/36/vayv/xyG+/PPzz33Viq1hOJRoZZZk5PhDulgxniRFAvnhjuHEEE8m4CEqoqSy11kRw6a4rPcPaIBCVYJMagCEYKu1Swpln4r+iID/RGqZfWhKmtqxFe99tt7lrqHhKJYPM8ehwOFIaxmOcgnqIZRGIFK68zFvAmDFqYlpgunBaOGREWQeGiwiIeHzAIZnGIkWvAP+roE2ClhkxiYrakiKhKFIV9RCYLwBnkJFSochonGMJCddOUmlK9Bk9nT0CsEYIoUiiJBQRiEc10J2hGZiYpEXn8aq1mIgFI5vDowy3N2QORmcLEWBNRUmdycmQBiBarR0x2UTA8ZgKe8fr2y+vLmyNViBHSt3NZ+EAULetWyuJJVqMYk40QZC1VC8E501iSP2gpdQgrOoUwJSWklOV0L7lpLwAAIABJREFULhqEjklNyJUjE++m01LgGSrUSmVp+4j3223f78wAcJv9p9fXn356A6K/z3Ecta7e7d7HlLW4WfSFWiWWzLBDwnQpquLkA0fabfGT2eEQXdr6zWd5nnxYZQZHUgzLiCChSsyFGMaipS5MvBuL+/TZx33Y0bgWyMQENBkxfdynNyaGzdV9T8sffvjh//y//ks2ff/j+3y7N8wanGxme5gumYWIInwiJypxk+ndhu8zSU3Ouqzr6uCM0oNfOr2+xX7bY+wYL1g+1e++CS1mXFBCKW0gHezMcwEFu/WDS1HKYO88A51zurZuSZ4fBjBIfVgePn/7uwVE97cyX3y/HY4JRWU4QOFkw+LapbpHt/1tv88++6vgA91NUDFin1lQUEoJZ2IwcyYFl6TJweBwgAIRAKXBE5SZnIQEIdIwhxNJEiHgOTMkwpKLJwmcEB82qzqJaCTGB+dDasyQlrWJ1sIs4IQISxKLj0zi5MxwsrBfeTtwhMecc86+E6KyNNYhjnSCKFCFylo4yN1Ao/ZggERIGkWwSeyFnhL7sY8xr7MOtCZFtAGz95hZWbamRdbjFVeZ/QCXLC0hJCvZwUdPOAVlIXo8nc+nUqu088O6PmylFZaXOYkZHIVVqJVTK+umiL4zhjoVCwXdCs0QwC0zkfWD/JdIUUNYpmcQcrI7E4IdH99h+u5eEG05N6maLJOWyiwJQnLAndJACSpC5gQJypmdIZnilEK1lOJGSRzEIkQWUpfIiT3hQiqYNhkhyvTB0AgKMlgeGZ5O7uFiQQDw8/P9X//4VyMzJiVVrsq0LZ9aYWYLRB/z9f3eOQpVoUzALSxngnJc2U7ElpzvY8QIUW4icETCgkaakcVkFw8o4qPq6+8a6G/0eT1Otb71PfrBMzZprRWjMmcf/TA3Yq8SyZksOWY3z4CWenq8nITHF3q7vyWSpVZuAkrgXOulNQHvNkPMaKhFadhOZamVhc9P2/1ajz6HXfdjf/359Ye/fKHs9nYkEzERsTO8myezpSPgzpHJNvY9Bk2fIVSpfa4srd73w2gQt7Vt4KZZOXkk6wTMzEeADzoZZVr7NW87uAqkrAeOKooT6VoVqZClnsx36BLLebAeu52b3g7r88rYnY6R07IPntP16/PbsjW367C+lPtiNb2OmBkhzFtpOkdShGemJZwiKbJA8BH5JRaikHRguBs8gwhgSi6i6ZnMJAEmSiFgKGcHktLxayydmLX4qAJhApRzE3AOOmAkLsEAWFJCA1FARAgkUVIFzUwi88iY4gIVgC0pgyDJkXlERI8wDmrErHUSGeJUMecqhVmYI0XSJkUDSwE1yxnWxXGb8fXll7eXWxC4CAv46PcUFc221N6btiAtZfJUjDtOrT7gItRW5cw+MoKZKQjBCISiKqYAzMylJjlLR3pmDZDnjHFrblj1/2fvTZYtyY4sO+1OY3ab17hHBJpEMVkkU8g5/3/OCYUjkkKmMCsBJICIcPf33r3XzE6jDQde9REQgf7Cmajo2Xstx7SUvJYVIT+2fWv74/EIdAg/+tjvu9m8nMolL0ziGhbBJXkiNRpjS4KUTwlyjDvPEWsBJoPZYWPjrgVAw3smfTov19fn+/uNJkSMMHCMGeYOzCiSiZExJUzIfhDVWrOk3tt9+0g5pXyy6WTIlAGm7WN/NBPU02JopvGXn7/8b//H/xv5RN+2l5Vfayw8EmsGj9A4tpiqJDNcB3Jaks72OIKh5npe15fL9fxy7dBHxHHYseG0JZK1PR4BuB1L3kFS2wxxKUkhAxCgOPAE4Ew0HHIwmwEoqNocEQYpmUT0iIkSRCHXy9P5+slmNx+w1LgfhkiETkEAEKgWEEqHhwEFRG/7vu2trRyUMgB4gHswBAGHMIX/V8cYBkCI4gQLYHeHCEYAQFMIpkBEAwEgDDWw8IAJmCHQfTrYMDBwQAQMx8BAn5kkAMERFHkCIbpEw3SStWLiQAdCJw9SAkQSIAIK9DAbioIY7qgec/bHsY3Hu4OjOkEwgIUBe3EvOVESnwqHOU4SBwABBkwG3adCmE2INqx16laDaxQKdOMYFkOBkZJk5wOohAEhMhQ2R4+z3PpQH6IGQWmVH56fP71WdQvikjwvEMHaNQIAkTAJpUWY19MJvXPcQ9ldUMCYz3saePSDMBCmtiMMIyMnZCefpmEOisKBEUjuRgBCFOhLTp8v5yTSusKwotEXBgBVMAuOKQQOEkAOGhqgZOTKkZ2RAsMBAJlSQiJziiCvGRl4GiEKo2kfSuIEgISQkUHm8DnMXKdYICWgSQD4H98+OkCfhxMx5SKSCn8qx2XNaUFi7Ef7er9FiiIoSMqBiGk6sKAdAI0IImy40Y7L9TtZChAxCfU+B4hgkAJauAUB/mMH+ru9A0WHcYIh8DA6JhOy+Xs8dOyP28c2DmRfE5TMgDG5InUDJaRLLVTTdfZ936ZaGPgYDzclpQRLliQyox3zdqia0R4aKUlaADyszwZH86PZ3uz2GB9/e5R0sIVKMYTpwy1idzinCEJ3iJimNh0o+gFIHkJXulzP2dO8HduYm1g50n6cs+rLy7n6xlOvAV3dANFTukcUt4QsaoQzTmXAGooQlBjZ2R+TyGNNOYKE6bSm9Tn7W/bkRzvu22ib4fQCU9ys20x//fJXtNsqOuAoi2RDuJfoITMQifLi7j47cSAJOQuOCUJONhGBAcARDOUIMOykwIqEgEyEZBEIQIGCEQjgAjYDggHNASYUYgyHanmmyMSZUBEO1iXYZwBASCAiQFLkRAYTMZEDgofgf/3QckZUnIAOAQUgdWsAzh6hEBqIeUU6nfmyLJnkOMZbbwvJBxaI4GAPVIt9brwsqWY0MXMQ5sBtjHaoWUQEBEJNPHy2Y5xWQlSfBzxcXWJsA6GPdDmv3eZ1vKYnFFIPnIwcTjMsDCcTnJAyImACLNNvloTQg5OHa+9qfclJ1lMtspxqlmINtHfMKMxDY9p0HZU5fT59enn96fOPxejx2N6Ovcfo1scMUENWruSQ0BvOHb1AiHab95aobHSrMrIZ6L7g/FTyN0DPrjNQgb//39mwBks9I0JYzKaYIQbMlOuk4zh0ODvzhd2IbaoAmbf9/uXt/e72ux+m1Kuqf/l4/Nsfv72e+PcZliXnBQpZRSIsan1rbWmBCH3E3v29xduvb+3+ePrhxx8+ff78dDkvOZ9S810ZgfB6OX9+PYnw49EejX75+MAAH0aU0vU5xxjSAQEM5+CNZJGYksR9upKHDECPGYIeBCkogGZYEAFmMt8P7zMFlvSdiIPmYxgixPfaerE0PYCCkNhSAnHxsUWOQA8DdqvJOGcBxyAMBYQAdxjeIdyhhLu7RxgmCgghNgg2Q4cgNlJUSBAe/t/4VqhzEgCaACKQA0yfiB4lAhMyB6EGo3PSmn4ILtMccAZwBKAGowon4O/BYNjQAHKgO4dNP0b72L/6/qC6MkEQEJKj54VjeHwnNJAZDZjTlwkUBAkcp6l6sCoOx8AMPlXVjQy0R3MbI6z5AN0OS0e/O5wwkUAmLADBNhjDDo1JTmg5p3p9WpeSH+9vI46g6WJDa7/fIxxxkZyT4FolLzUCNBkQUk7r9cz+CnmHB360O0HHrv3RJ2rKKzKxIwKxYkfizDYnogMqAp5SKaX+8MPn3zy9etjP3/bt1vLCeKmI6EYBDuDoiObDhfE7QhOJEB1cnCb2qR4m5AQeZojueoS7O4RheG9s2gBKgiCMRGCgADHcPAZMnRpQVHJ3gHjbbkowZ0MmkfUUkc4Cuz7GWq3kzI/Wtv5IR4ysmAUSpoSEmRkIlDMDo2PEtMAMlD0XwqhJai1Lc1gjtkcMffQYQwv/w5Xxdztf5+NBDniQyn22Fe6lAftCtPa3P/3r//NfPtr45/98+U//w+tLPTfx90nbduQJTrIwJdAqEqC9P3wjK4swkjsdAzIywjmtlzi+DDWLNS+nZTWAB+tmEEergKelXmraed7MEq4gqzKbegznkhZlq2QR1k3nMXeAJal49lGcsKX77TYm9rZ3Vdi3MZ1PK/Hp+vxENib3lDxlpogyB1TYti53fsJa17Vj1dEhcR/avDk4pz7x6Tc/FcmFfDJLeT6fPj2DcLY59Nhuj2OMZUW5UqfBIo/H+ze70bnmU/UkQcozzGBI5mirEujc2Yg4AQsHQE7EzcFM1RSRmTlCuQ2phJycSR3duJiiMAODY6i7uyeQqtAQNYLFEpsMYME5+8yc1ywrcEBRB4ZIK2IHPMBSjAWxq6nNnDWCPECCs5467RCepRpVDRWyGes8GrlDIiPnrJe0PEv571/z+Zkc4f026Fee009knLwIaIOtM5g4ZtEKjAhKwZiM5N6GGgZEuI40R6BAZfUuFjNkKNBQItsP88Ps+CU9vmwv14F/uC4viSEXRgPtNhFTpprsKc4VKgqnWuGxbR8Px+v1lKjv+hgt4ro+v1zWXEQZj6bjtm/9nlcutG7bYw6wks4gy7p8ell+/PGngnL/uNHXr396/6Yf3AKEBARcBlNCE9iezpQKgAI3KAkQ+1Q5fGpMnardWhXZwRObTYNMqYj0aXtD64r+8EGiF6+sMKPvNkjAGn/91sE+cl30MZpu5nC04217mwPqy48v7WtoG6oztuvr6Q//6Z//02//Rb/+sb1/uQ/vQQctsI8X3TMuPfZf3/761z/95XH7cyovL6+vPz5fX07nXNdTlVOqHr5fl6dzOi8rLGdLhnb54xff+hcbt33bvu1vYxtzboly33p7u9XCj0ueNFZfwnxiGPn03XQnjX4EgIAhotMZiDAMU+QA7DiJrKZswmHD50TwIuhQlqVQ2x6Pe17Wq/iy6HZTfnRSE6NMJykEPsHaB4PYFBQDVFUgQ1+YwwNjQCgYEZ/TsQ/UCQyQKDgxhzcKhzBFZkkFBrLZwZDIE4or9mmRYY3L9xM2M8YxvS/7VZ88eT/cJShHmk65OKdASGgYys7MuaOimQGIAmweD/aYlBY5CYNLB2rsIEUGz37bkAR8+mNAKJ01IEIVFRNVzGHIF4o1rKtqa90Gnc5PkLCnRLdh/u2jfz1MBtXifi5FUUCAhaLpBjVMhA/zZr1qGQGNWxYBc51932Li4XAA+HL66fn6T5whXetSdDiHlvXEIyF6/TH/ICsJ4AzV0d7fPn7++Utsb+5k/SDxlDKXAhZg5MWSdu4AQac1ffr003/3h59WT9pnv6glh3SpzwsSLU8nPudjZ2/IPlOSmKqgQcJK5AiYuOxzmnYlVipegqO3HbawLEwRNs2DAiHB6IkXolDfdZhkcQxDEwr0ApQkdQAo0bnZMQQzV/Xgrg/ZTzkImbOjNJ2hiiM7TIl4zafT8/qlob99w+KS1UrRXGIgvQCd+PR8qvV0qvV6zomTwv7v//Zxj7ej39X3Q8Y/dqC/20y09vehBOrB6e0Lf/XfP/+0zPbr7XhsrYO7AADnyBNWWOnyiQYjWCq0TByAnWvCPfp2bArrqf54fvl8XbDgDFjrZaW49/L29mc14/OTLSsAqAHbu9vdHGOqgv2SG3+MhiKxYEAQBIK7CyI0783BCbFCdVphUcmlLBBo8/7+9dBSTuvTciqX5EZ8qi+/XQREY1BsgAJETnAs8UP6fJNfNkAO0mH39likplR5WrT54Yflltb1c/9JFgYigfpUn+fT7c9//eVN5wk+wPYYpkKpVZisvKvybUXRURRKFTUNM6omGWaMN/02GIpRH8Zsi0SGcOLv3SxwUA0l9xxQz6CBAhAOQFDIwEGZBYCshTp4JtwCk8OwBjYTrpCWBDr6ZPAJh8IjJXg+gwVgGiZlYW1jHDt8j0YsOQMZJ+AI3zXkdiYyrja+Z3YFM1zq6OWEQ3XbdL/l4r//Mf/LS/2x0OjHz7fZ7/aZxi/n82ezPRaAleG9Qn9UzvCY8CyxgCWdS+A4DJpPUUd0BxiaLAukMLO27aGOFm6UM1SgkYAg09D29e3Xw749ff386fPnp2umAsBgEwZSHJtfm8IS3ef7obujk8zebD72OQcX5LUfnLyLhd7ax98+/vb1l79V08KhqiBRz6VeF6RTXa4tVpWs5yyT8rH/Cr9yfV6krCTkrGOrHwrVAIaDq5jBLX28bflJ5vAEanpsbR6tLpjp1A7+gFsir7UmqZrffBgAplGgh+oBNLH3ycBWHaDv27EPqiLej+ng07Q/xnRIsH9suapHSfB8qb/53T//L//r//y6Xt9k/+v9i4c/n394PRckhL7ff77/67//8V//9P95bM/Ppx9+/z/++Po5cDx8e2ZCwg6yt358vHfzt90J24T26XNNwFQ/mwgC5/zy6Sn2ueV61lp1PYFpv+my8C4NDAkmREuZfvz8259/fft1+yoIi+TkhO/bl+Ovy6UnxGPo+9vRdgMyB2MwJ3UfDLie6/Xpsx1T//bHxzn7WikVIH0YWACcDFfgmeZu47zRYA/UNIAJoAIaJ3SniT7BSC0E+BEIJAkJCYADIAA6QWYIBXRgAANnxgtGYI7poMrAo5mNB7hr6/2m0IBiqEMs0hzJrRIsVFdJgQIHoBGBG4YTer1WHHOO2XfoTRQQLH3/EVHQEQou2YnVdxjQYniRlZ4+dX3nw8DBeAFm0kZEtcyD57B3a0fr86FRt3H959/W6zKPS7O38fEW/TF6b5Zc4enMa4UJ/RiZAc6Xhas87n3vAZq97XeEIpMiCSRJVFIJLQR0rljPMW3MDSbkmhEWqA84C7sIU6nJBOV1qRZbRUydbqnM5pN/RZsO7AACGADtFg8L5vz56fl3v/np5ceXerqAz4FU9fobyKXKnggAygDqWa01H7CpJAWIMY1A8TvASHpSKVConoiNeXIM51wRAkT76EdXVTxA1sGWHMyBZkAPSz2bDwZhYT5BXnL8tQJAJU+5Ue+xw8wCKYqcBEfGnQPhkP62tY2q2Ap4llhrej59Kove8mT02eD2/oB2rFfQo7W2PcFTAHx83L79fBiIwv0vfz723gW9JmrLP/JAf7fTRob5mHNrlkZJPtg8/zo+/u1Pf759bLXW80muL5+HnYYpegY8n2uB8CNZkfry04+wqnyMssxSyk//9NtsdKlAic0BzKRPepv9EQfQWsY6dh+2/bzjtPvRhodOiAGyM+IppFAOFgbIlCcE6HBru4Q/fbp8/u31KaVzvZhuzGDmWxtbH7zQua4iJJLCBDhVWsbA+/YgKTDkvTk4+CajOe0ZaL+F38cKkAQVaRrojBDPJ1/rKEAN0jlziiDtc1qdQ2M2rLLkbDaVyMBVse8BqTeLo3EpYRm9qXs2oxgIRn4kXzb9jn900nBAI/UkmSUcIQRSSlwX82jaDtMMUARM5NC0fPdpgjESAc+pNsmsIWDJ4mzbuCUIhjBENmQDdCNtykzuZYfuEQ4lwHEqdAyhptKVKCCIvSLmidPBKpXnNX0683KR8z+9zjHafu+6Yok/LOWE9f349dv77e0RHUo6r8XIA9AnoQaxSg2d4NLGXARrxlxjtIky5VJzn9r66APdsQAMFY/RzRSECcT7MHSew6BkYG5Nt+OLv30bX+/46adPP/2Qny+ZlwoIkdaCubqDG3lQQSByBDWNAJLqyLaiE+Swid1s9iP23kHfNUJ7iJboL8RU0jwtNa2SF2J74cLLctuOdh+UUlpI0K2leErXsqLvOaHbOMbxjoIXfaCcFx73/nW7vzXN58tyIQejZtScUjPMrgwWwYpM4WAxEwSRmKGrA7UJx+ZuH7QuNVzCfRroZNb+yzzOfMwYGegi6+X8+fT0L4kM1sPyORiX331+Wj7vOtvj9pdf/v2Pf/y/vnz52/X1+vryn3//+WURYOBKkLxr4Hb/+Prt7c8//20ck0gcWDjfH0ssL4fgUNPB5FFP6/JUcsmFsAgCQppwzEa2gCrRYKJTfoFPb6/6tN23/f44pqok774fus6Ju7ZGO8DALnMyS7ihgyM5Qp6wJDFixxjefT+KrLQ6FwAymYP3owccaZwcEWAkNEjQY5o6BQ6Y7sYKgAHJPRKfSSZATFLAmQJkTmpoaAgBRAahc0pZBcx9TjUdY/p0QKjhZElhMQoKRxW8yolKrUUSIwFSQewQIuA5BCRZNnGUUeaig440Ht7nZq6DmVzcVR12hMGANAy6wuykRK6YTHs/FB2wpF6zNyWccjpdYpax+WgaFt7j51/nD5suT5WrMLWYX7p2thIZIpgkQWEQlDA3sG7A5fL89Lmuy/VUsEebdlKSIATANde1YhAh+aQRTaHJWKMxLZDFl5xHAvQODm0sRR4KAFmpRjmqlEzja/PQgTAdeU5os5vrcr4+P51/9/r6u9fP9bwAMOteGaCsUyolq1vDiAmle5420USCCoHC4SIYAeRGqKoMmBiQESy0zwduCQ7iNQrTUhaCGP04tB8zE0IYIJoxBGp0nQPYo3Jshg3nOQPg8JSoJLJAxdWTE9ggy+12720SFH3c87CV9RnyE5eVjfWWk5yfL0QMhH3sNnVdYZvY+uPj689D+X50nHbOqcMxjpGm1ZykVMvnf+xAf7d8oNDqdjRLJcuyJDrtQ1unrZFiypd6erqcLlclclXi76k6VI8RkJhOp6eoka/uI7KUH35a7SPQDSkzWeB0x0HA004M6NrCPWDfp7uBO1uEozDWmvdOUBNlZiZCQMAIIZi92VrSHz5d/qc//OZaM5DMKTFnN2+zzBnAteQEYIF6WOxTHx/bkN67ncCJHA3MsfXY7vdp4cSm4MMywEbx2HI8xuETpaS04kUcSShzKmpuQMplxWXiREDkgoIAMR3zIgqRKjJxb3bDGQ+FY6xXJSKMACSSsgAFDhDMDJwkqJhPt+nDem9OCEyhlIa1496DoCbIptGie0lZfaJ6ppwSRQyMaVO/GyDdYAzzBGvFijVhzrgYYA+JOlj5VGIlGhZuESBp6uWccTgFpsQUSTC5oAFKpUvml1XWhVKll1LjnP2lBE6nubS43dqXt+3nb4/7HpBirStQTNJQRw8iT0mV2BR97NN2CgKE0bfZ+goES+FELKzuMQzcAxADGBGJAMIsKMIA0CeZR0SoxdE3e//iWM7pNz8t6zktM0cBQQQJB1NQEmEIQQqkHDVjoKsguKM6OBlwSMplPd9ub7c+EDRcteGy9iVVJpSFBcVA6ol5oR9eX365/QcJU03CuLLBtLwWg0SpTO+bHoLXBRo6T89NfZ+2zc5+EuQkKAA+42gDaahOAUCfCEKcGJjIHDnMuqqahVtH6AClkaGrhZpNUKpA3djCppuzmyLumWI7ttlj2+Dofv1Blp+ex3iMfv/6uH3cHjodkMk5IoigEgnFNEMTRjDENuO2HxSRKdXLert/QzpNF3NE5CVrlHgqKTEVxILe/bDpCgvphNmQZpJgQvJ0XS6fXn7QAdt96113dgV5HIc0DIMh4BIEkQCdKXEQJAAklpT46XoC9Ek7sp6QgU+2UkrJvAamlNSCMqYDgiihg32nSCDvpq5ahUWSEiMS1QQ03SAiANwDohs6IEeEuwUABJpqo8QIgeIRjt1k4HlhRnD1iIkcSIWXxMkTIZrPcUyagitLUmZzEIKckZnQcvD3xvw1hofdMConyXlxajKRh/vAYXT0Q8YQJKYIx0owOoKDuk8LolzO6/nphc0+3u+9z8PBGD30l799W5e1Pq1UBCQcXEhEiJeQbIQckJKIkVubXizVejmntaI23OdYPCLIAkWDjx78XaaBxhIJckEv6ySmoEhM5BHgGEcUCEtgED5tqg1woBTBam4IBA6ogJNPa/70w6en5/PpvFBFAkQKkMrkJxH1aDa9bQAAokTGCjABWXoAGEUEgIEqTsMAS91yMkebar3P0Q32WJDUJKVEySQQQ82YQABBkRyICVSDpwV40wlgFRJ+D9cbxGAxU/Idoggz5jMXzhgyp/qx87EvZM/r5TMwd9aear6mNTFVDxu1x/VcapkOYXpv+31ro1vBAtDANBOxYCJwx6P/IxP995uJxs1tIqV8vebrWS1ut7s3YBbJBUWSlCzJBUC/S590zDanpXIGYhFaGFIhCEanmANgqiMqMAeBg2kGEwQiCKQR7OHHHHPcLBQcwQEZKCdyxCqEAogBEI7uDNBB6PK8/vi6fF4xiz/0IOuqIwUIi0oJXgSi6di3/e1o92YxUF6f08yQSHAkGIhIKXWFYOFgTOKcGcKSKkLKpUqRdT2tz+vLKnkhqo7kpqHmRKXUmH2MzQ2+axsd8LysKTGwxUDvfoC2rqPHZ4ZTMXAPAshY+GQAKFqYCLkBdJtju7VNdT8CAEsRYdn6z/0jiNfrqWgFA9iHn1dkYmNKnAnJgdTRISTczAPNKTy0p1oJgcIxAI2pZDpzva45ZwEDVw8Kt7ysEj0DWEqQQhizRzinXHiVXBGdp1qM2bOkmguLTI2PuX15fHz9OB57P4aDAbYCXFt/xAY2JoEHDneJaWwDYg5DNd/arT8GuBpzkpRXGWZjm+YxERkCBYMYzCAljGBkAAs3QGGomZWARwyzKepZLYVTYVMJYHAn98ROQIQSgYWEinh0VlfAYeFuwQzrGevUj4d6C4qcJEkBZLc4Hg++fkRCikpJask/vF771y9pkdOylpJjmd4aLWVgJinuQ31gOtLO2r3PemyzDf/+2oJUl6XWrbVpZmBuczAHohMwESD4AHMABx/qo3cMjZyAeI7pySII3YjVi5Cb7RKKgWiCk3Efx36/b/txH2MOt84euB39sW+PrZtSgkqKY3bVTlWIBQDUAqaWXHJavpPpIozBkA2yO/uEUIDClFIyNi5EBI7qMN3Mo2Msx7Yd+w2j1exUMQwYKGemwvog64ApFM3Nkn+HRDoRAzMhhiRBFGSWupxzWdbLtQqZMUKKyph8MVgTJzXyICFjBSOxMQCdFGIGBklaZpoRewQQUWYxJM9BQABKCowkgrMnxEGA6uiAxMxQQAJAAAAgAElEQVQSquGIwpG+G1qMYKYCmYA0ZvcuSIjJ5tBjqEwKnUMDhFI6X5LTd0txOLoEgIlyDErDzSxQAUyEag2ZwSmS+Bzm7gA+hKQKIYOiZ6ElAgGa2hFWa7lerpfLur8/Hm02NUWEjET+9nFPf/rbul+2tjkBc/bObAPImYkFSZgSEQFEOCNCaB+Hm7sDhngYgEHY7GPuvUhETIaolCWjEAg7EtlM6JHJgMB5RD+6gus8jtvttj/eQw1wBg5CZZTMpZTFpZwu9fz5pSwlJbAEgUASihI+GZCUw3xACgBTxkBCMCBEHN0ZNNAN1W2mru4xxNnE3KbN8CAjoPDRwSzPqYA6bXYlDCIEB7ewMAgEi+BAm+AeROGZWgBEyflUUgKYk0KhZr5c0+un8yVdSOW+7+1bNr89aXyy+TKaB+5c8pWiFJSEkTLA87rCChyPjy8fe3+ATQlPJICREQhkEjQnf0S//yMT/fe7A/k+DNJyKueTIr2/3zG69tD2oQEQOmuoCguzIwP2NsfRIqAQJRYDTQMlECHAtO8HxAOhIDiBMFBMvdhE5s4IjqjhZtvtbYwbMaNzBDHnXBfObmkhRwOxQDf14RpAq5xfaz7hYY8+Ywyw3lSVSUiYE1E1P3Tvjy/fPr68P/ZjZMjP+VJTcUCPLaKJyOv1eZ5qCUwxKVfIq6DZ3Fyk+olTwZKXVM7rWssayEOnjmFjUChXwgfs+2DwxBRCIZgCpZQ+m04FBxSJaXePyy4L+Hf4ofmE7GiIiO6obs324/Hx+LgfU7116xpBRDju24OVwNtel+WSI4054PgoZS1c8WSUkquKZ2Gcwo6EgZLIDUZLTcaINmZj8kV05cunfKrCIpyEOTsnI/ah6s4QlBkWYeYcDpqyFGEkGxOsN7UAKk5iw6M99sd/fPvy+Hg8tm2aAbvT4ftNFj8et7i79k4ZN4dj3xaATEhAZrO19vHYbGCHiDkhBFCQhRkiQMm+k5EAESJcEoVnRHUMRIKM4kkWEqpLTVKjsbpqImqMIBiMDjIJkksUVyRHEQoGVyQJCOyhw9Agey4DgqUEbmq2UKllASv7NvfHzxfT50u/nF7XtDD45bJeXy4icFnXutTpvQ1O64JemAXM2IDLAx/FUdumH7d5HJ0AhTmxg6RSRbVjKDqhGocjZ+bEAOY+bJobagpDM3RAAuBJzQeRIGKgc2DSYImkjEEsLPVi5fVtN2++aR9ixBk5fXzsf/ovf7l9+4++HVWEpuCIrp3JA6wPF0NG331YyQjCjIkBMQLGHEmemRNBuIGboysmMysYBM37oZ2MhSiwddu/7e/etow9iidayiL7fp9jczDgFIwaVnImwFAnDyIKFkQKjEBecn2+Pj+/ruu6So4ksGAJRih2xjCtTAyh4ToHtKYbDxjaoaE7agQkpEycusaxPeoy16czAYZiIDgAoSRGSRAJFWYYAiAwgjAGUagHA0wOT9/7Y0tqUDxISbubWaS0+5sel+eWOiZ29HBovUlNIhNhQWN1d0QNhUjdYOoB2jgwIa4uZZqqC6aST2aTOFYvwYWZydXmNJsFlSBmDKVBqdScC9KXOdB1/LdyuDN2s7/87eeyvSEDOdZc9/uIcYdxZeJUmDIEIWTKUMIZIY429zFy9jMTYDAFurrG9DEM3X2AAmumFIGCR4OENhMlpKyYp2OfvY8Qise23T4e/XGLMEPTMZMdRer19Pz6ww/ptF7WVUuCIAInIcCkOBU1cE5FU/JADwSA2YsHRopQhDZpTOcdWS3MzFBtzA4jYpBaeBgVTnWVXLGBOxxjt6F2QIRzIjCa4QYeCBgOhNgJcBCFcE2QpikAPD0///jpVcc0Bw8V9tfX+nK6lnIxIEjUr8of7TeLPRvU4RaKbYA7phoVCHgpBZB0EZhfPt63LFRLGmjB7sQERupKeRpgn6j+jx3o73VsjOk5Zd7nsJ8/YHou9/2m+5e3kZCudabnsq1lYhUK57a16MZnYTpqUONCVXC6tEF9gO86N2aT7+cWDGDcOJBw2gjfJ3ZV/fbLLxXokgunCpLyVeSff7zt+6Y1pjvKADrm8NsdIueFcyJ3ewzAmMuEAT0YJ4AQnDMsNf1i1r9Za+OYx+EmUKEfcHoqhSHElRPLp6fP9E8va6qSfVl5zZkm9eZKwFgDcNqMGQkWNRdvc3obQ72dsEciW/pjswivC9VTGhDWb3MknzpHp8AStbqtKCtpzSJZEEAi4vjmkfrDXR1gDj+O494Og2qQNMZUpTDYBUop1ua2TdXbkkrzxL8+dnks+WxH3SqUiE+vzyIrUxokSCLGdyeQoyuCHcObMFwXPwmWhMzTYipiYijK73q09/vUe3hkXp7Oy4IdGVgzazXJE13cCTVhVrDt8XZ7//rll/dfvr0PmCnIgRQJPfJ8xAXDzPOMZE6sVAAaU7CsIkXbo+3adm8wCJksPOCIAAdAgMwZDEAgMkcAmwRD1LaQz0kjCgmdBjf0Vcq6UiqdgnMvJHMYJQgcrkm7FHGQk+tD2SN5wpiasZAD0NiBOYCYFEVlzX7ktm0UMyezOj8et5j0GO1jOX73436SF5tmwxBTfJdyslEEL+wCY4AGVoc0orOqL+dFvoz+7eN2PIbkdSbz6Xu7aR+uAG4ZWid1L8USl0hE3Jdm2seO3VAzYrFItkegFZhzlEFo7on5MhiQF4FEsUPCWLKx207gAYqQIvzR2/YV/8//+38fY1uX+nSpd7DuOBsE58NjfvlV2ixVmviFPntesKyS3tV8RIgf0SadacEQ9wBX02cFUorAGO6HsrHRGULLKusob629vw0d75TK02uxm44P1TGDQyLnKpUKhFB2Cj08AuNB7GMQxXWlz0/y6YcTIiRMkRIDJVB1jUArHhSSxbJsc+xv+/32oZynDUw7sOrM+v5UL7J9bPrYztf6iuNcU91OIxmklCi7ge7DTCtHA08cJjQwfMJCYzYb1IWDDNkQUu87ufuA6EAR4lOTvtn8HcWBdAIXdz36O/7c6SI5MRAFE6CEO0oEmBiBJZK6XKHCyWN7IHItJ1+oTZK91U8NxgAz9Xao323a8AjjGV3DrZ2OvGfz+2OOZHTJUosoQDPlPJcTZxFXLmQxH864nEquCRBshpKjdPZM0BGcUuUUnPqYhTMScGqCk5SlzTsAUAefk9gKryND7ocHhwdPTRTTyBqANYwkKSTH5GCUzbQNNWs5Ybr68htJwddVJqMOdwMwUgJQNwybaO4ARhQJ7wCB6Q60E3QCV29DdtCDbCRV0JihZiNUQRmBQSiQIDmRGBJFdhgTmlGExrQVfXo4Y0jCmTGlysi741Lrupxyru0DEPDz6/LbP/xIKAI2+uPR+fWKMvDQvXMA4FPOl9P5n37osjXzIBZKtJmeIykwChMDk9Y0d3qm9DWvj4uIWXYXjnE8DlmokpNF5AHwj17Y3+/czer0b+/z53cwmxGeSQ7VaVFmScfxoL+W8npdluWFQKnIyutCYdoc6ipxTNWYRiOo2/blOI5Ki50zFVx8Msz/eLs9+jEhHGEcBABIBDHGPItBOvtyzoyfxlYYNq1lx8IAz1l6YZD6+7L8+MxSDaMDQVsztBJBhgHMw5i22d73ZvvASWAX6Ge4TzDGHxe4yFLqWoEprvXS1gWT5w5AgIkqvPuee4wYfp/zmE5SoWvD7EpewLxS8PN1AL2N09P5gIkGYb3VylzLMvAOUJETA0hYt6fz6fosKQMABXs7d4JcdEk+3/T9vt2whwvTMY0qzDn0aOYpGACgGwAWCgIf4CfVFta7m29mXbZAksfDMH49L8/8tGBNCbPkquAbPOZ7PO6QEK5MHfIKMVxH3yEw8nLM/aHDt4cew2P6/8/em+1YthxZYsvMfNj7DBGR072XZBW7W4LQUL/o/z9CL2pAAtTQi0CyinkzIyPOOXtvH2zQQ5Y+ggDXHzjggC83W0PW1BLVNgZOS/F8kORpdAyPdfCSdutvj9ffv339+9dvTY1TWomFAeYweTUqZaYX9L0594TLS/klfVqmdWBCFjJCvB1tRwZ5DogZ2jQLO69chOlYAk5LsCQ6TnaaaLxKKkiRmHPJ0Ms5vK6ynpAyQYyuY1nErLWYExHWdFTNPbW8mCiFymAyFmiiNEB5ETe1vaez/JY/3PLXO3puwLZPH9FvYYs9/vbXkr6fgr/UD9toPx5/Bwx07jfC3XIC5rZ/e/v2Hcfb/fmJlm3f+kC+zm7f7/3e1AFKHL39rSu3O2MwuDfy5O/A0vY5I0yikhE7wFg2VrMD8VO0nGyfiMiOMQD3kmbhwLKl0xkFh2JPRmm0dHxePtzoPWUBA9VMtx9tnEb5+Osf936/P/RKy6l+Ol1+1XjcxqN/++otZqz/9df/9qc//Fedi97mvv0l17ZKPP362/nPn7+9H+37kWM8Xa51CY1bYK45LZd1hGRYiD/ReSzHe35vrvdb69u745MPb9paVwee1rR6YsBMwZRInmB3hLZuTgVpUVSaFROXE/VUUiqpiB5ptC4fRtvC7W1/+/r2PZnv2+/vHt5uKXuVHFL3zFu/8btQT4FkfeiPt9t6wu07UJ6vL89njUyOqNyppHNOAY1ME3zs3nyav++PSM4JZGGEpvGrO54R1zQbVIc/Yzk1jTY8pYSFiSfmhh23+PS0rOeTlNwYaBxsdbgqDlXTUVI6MLfprQ2ShAxgbj92GK2l3iNvcwTGXE4ZGSTxjmjimZtPob0dTqLPF/7wlMpKajTP9Ov142//+kXW8/2xf//6lUhowW9frssSBgfhVFmkMnhOTiWdrqe8lG08Dp304JIGeOgqRyHuFQBolIA0AVA4DZdcW6hHMEJSLB9fmLaSLjXltdV9w1fWxvfvC21yXvhpxWmR9JKSkCyLyxBr5LBgbJjMxYJT5sohQ9v2JghwENslI8vyiET0w1tsiyPcJwZhFo0dyIWQYXDyoY0sSXl+kTH3m+NwsKf1hHUh9cyTzaGECZwyMmrHeXk+LWeu3KQDuPCfPq5fhJXNdqblvJ1xdg7GQNfZNBdsvPcm9ogiXs5i+QXluXuHpiVVF33tBx31X3/748svtzm8iEZmIkdsdRRN5jbGNJ9R+J++sH9Y3OK57neQ95jqSp7SHQggKaQMTXFvjEfwxZ7TJRXhHtqTRAO7ufoIdeLEtahrvzzXILEl4tDoG0pgHtCeJ2aUFKkSEZLEGKfN3kLGutdVnzXQuVNZw8Jm02Aj6UK5271/S51xzc/PUuuJJU3ahQs5Zuu/jz1sTmsxehJISYf5CDwPTmXSU2eJRCmIHQudic42jkndqLjq9u39uP3+PnUfu0Wk07qUmTdCYrd5VOFP18vTdbnpXUzKZSlB0+w+Q4+kSQvpgimJpVTNRUSqWTKCB2A/rW4hym3/8b59e3vbxlZW5Jm9DvzUh0vKcAlIxNBePUXiYMrwnsjGoEhu0eE6QdFGHHD0k6aRg4miLE+X6+nsB9q7alN3aUe9P97mc6bBZsHFEh/WaAaL52GjtXHErku//8jMvYsUQIHNeR/R+f0vnmKkI8ZDH2M75oz1ep2JQ0MoIDFL4mVZ9i3omeWcmM4L+0xk4Z5yLVN1j7TtVBIInbgESMg5kOdMXToZhEhZFU4am2fR0dyda0VNEZ26WAGXQf2+vel81otwYqSSmogFkVR0T4zwEYgczOY6dYiY6xjTocrAWtO+Pt6+vr1vb0P7slRICTl7auGIKJfTp7Se3nwbsSmzaQ4tB8fukx4mt8f/exz7Qd1mh7yrjs0Y3x6Ivit3C2d0e9wf8zBnrZxm09YspUTETYnSHBbRGO4aHEFFXQkhzEQYGCSeCnJZLizQq+vHJb/70j0ZAFbFjI4/aClZlkIXIdUZx7saWjv+lz/9T//pv/z2719p37cPXz79+T/965eXz6FX/nT/3vS1/XjVtz+bjpyuf/jls/56+7c3fSjx8uUpP1/XsNv77z/67ufnT9fL2lgYIpxqZcbIW2oHtdl///v77//2duwNWoQ5Jj1dn9dS8L7vB8F8eK4IQRAL5crOedsHVACDzVAxkzZpbCMgn18kw5xGiI6dCgCUw8rtGKIbIroSh5pP04iJbtVqWmVGC3R0jDvbPHzvWbqA4CdZqjPOY9LKSZQSh8K99WN/tBa0+yZMFAUQalDprwi1FMS8GDGmnT/0fu/3zGmJPDBDFCS+j5holieyUAcow4cFSL0CUQTkc7Pj0frYNczILHrbGzjnn174YdoW6FQEgFqRuPcGfdNjeWvDigOG4viYU/mwUlK7lMZ2Yfv4cilJyuX++r6LLJQ5JwBE4ZyTFaiuxItlIdZ0dO7uq04/kUYSP6dyhgoRXEKzVaY8R8duPQ8tAkXyKMKULGHlgEzbtb/Pt+8PPHITWkgN7dG3/L6ffjx9/hcigCxMkgvB+lAgeAYlP/TQGQlWzwFQqj3nPUkwrzJPd4/x19cWAIfbmKMXrfUEHyNoEQn2qRx6lzbeSQ84ffz1l1//8x+vp4+lrHocY3R1PXr78dgI8bQgRMglp7ysizwIBFuU1yRQHuMU0uWcQJGL4JQX19pG2uc3+67z10wpJxMDbSk/37epj9DL4uLHHE/XyqeVF1hEU86Sr+JHLyGH7Z3Ma4hxMpF/cqB/WMigymZsHQBJsEB0dGWKAHe32dQfv32yCiMQi4UPRAivnmS6ByglYcEcWfi0niLmmEJEa+IiJ/nT51+53PvQtZ4vNQvwzPh3f+xHM9I51bxYvc5OphgzDocSMgdldu/vt9t9Pl5L/PKyvDyvD/LjmInXwivMjra34WVxG/Pe57210YYEf3qpir0yV84JliGf6FrTJdAiFQqx4GOyjsf73o69YaIIeQx4p0Se8mhzmMXQ90e+tfZEcy0S7A7QZJvuNpfEiyQjMxkle7Bc6mWW+3RtquTMo3Q//u31/vvt/mh3iZkstalh5lMtEM4cxoxMBWLK4RxiFOYkRBEJADlAAYoUZOIxjCmB3XT0vR06z3Mz68c89BgeP+ZM7kfHOU7EMVzHYeQFFoFMKBJr+BjDxCfNEZk7iUUcakPNEr+rapsQkrKkk4xG+fJMQQItQiJFFiE+SU4n8sKJrfG8D3c2EvUxj/v7fX9s5ooZ7gDMM1sEzAej6wBRIiJwhDt6gMYRfYwkzHmBpiAds0mq92NiH3VJU379fFqvFGbDzAExqnURIThAzgbpFBpcQNDKMQiVJSch3X7cXh/dLTJxWTifIamsz1yqPOPLxy9P1zPgSkXKx+OxWW+UnHlY62p+qCfRxDaJO0UYD5tWKEKycC5ImSZK+NYP7xgRroFjUHDHTPW88FKLCE2HhQYCxHUVqRQeMScIJCi0LOfKQqOHjWVaqMMjO8ow1daI85wiWVL0x7GZe54fq3z5cn1+um6P98+fnv7453/59fMvKZMPruVDenr4/T63Po+u/XZeS3z5yP3lNreEufjDb79vf/3746/fhIn+5UvnqqOHu8bA6FVjn/Px/fHt9n77fh/NbFIKiSUP2LrIp+uHl+vzfhisbW62AcKU+D9ab1OQEk8FEQWRIY7ZbOC0CDzPbn1qCMJJBYFJ0plcghIcbGXM7ql5YXanoEMaTJszkWQOyAxXg2TE1PmI6Mr5MXoZ7acC3aAeykFHY8bMkkCs7jN0zqbGHu6qow8fqSBVyh6IYA4pVDgjJZLCK4OZez8ymXFGONwipsWRJFJau8fcbn3fjtmcAYESeSci78XDFd1ch81bTRcgLNtIRtbTMHgJM5FMqfJa8yXXJaWULZ+J3N2C+LRWrhRCyJoSlVxECKaUfAh6RLgmZROKLMvKVghuFhzIJXiPJUAhaN59GDlspmCbMWPJEaGDiFOxQMxgzHnAmrBlC66S0qLhvc/3H/dL/XFdP0o4rysJc8S0n3UVTnymCDXAQ+BeAYK5gJiFcq7nUniR2dq+NaCTGsKVKbMgQ7I4aHoQZnClMD6drqenL3/4w6cvv+U4i4QH51Q05lLzqdY+R82iHK216SOFZJ4EOHebM0ilmGQ6RXFJAUR4Iip8Su7njG23TXKwTIPZ8G3vHg/vfVQkCo7T+fyw2fswjHBVnTulvc1+9B5qTm4GcvJ/cqB/3ONJWEgzYco1O5Ox8q4thIPCYK7EVc8VcJtTXY/w6ZTWWpZ0bq4RhvA5fM7e96PAiYUkCURAheTj+eIpOmSV9cOphmNshq3p/OFSJpdtDPOja9zH6N0NzAwjijllbHt/H/fXH7O/v5bzpQ6YOeeyXC4fiuRxPNq01A0WbegYOgylsHDSgB/mxQ0DBBZPKH04sbMkd1Eqs8l+eB/CwZDiltzbKoSUKNfp7b039Mf+UGTha8w051SbIexCeQGXbIPC4e6GVDjDlmwjEAARpTT2/Nr0ruGQRAiV1t2GsbuICIWRT1CSSElUZ0SYWvMpkpjcaYIACo8gkJeCLj/9vkw5wm23Gw4vIzjA5uSWLFkmYq45JjDMIgslduN0yjnBs9tIYZF2MlCqKAVGLFoXOZXLwwxLz8Ipc1Fl5ctzJQ2iqPIzjI4CC6dckueUTbdmLYKHq8D32/H+7cfRN0ohHd07yIEUhIC1yeFeiIzp5+Uh9sJyhIGVRNyGNmf2kGm++yEWw8Hr8cDRfF0ex2zD1kwU4iIw02A2tTCXYJC6QEPNDICJ9mRYLK1SFqif6sv19EEyleV8ulxZ7LyuJGwa4tVJxrxt+03YM4WPOZmBJGACEzFTMhlEOXKimhcg58ilaFreXY/hUweRG2FMc51g/rhcT89Pa6akY1VY+ATVXItkQRBsgCOgsFxOmWW07XZnJktkRJGZT9Vz3Qx9TmM2Z2rd6LhTnk+8fPn4XFgkcF2XX16u19Pibg6rp3rRS31b+buQE6nm0ByaspTEKQuij3m37c77xicJ3m3WeLRQb8d+//GjRNmA19v299dvt6NPIw9hhNSiNrY2l8vy8cPTF0utP95v42Fjhyocs0+jLJadpfDz5fzr58vpVGZoB60pIQTG7Alw1Bkt4OFTWz9Uu7UenAwe5DBEUEAIrjbDjUJIImCsyDDmTDTmgUHTS3nMfhIwM8OGNjMtInN4opEvKShN9x7TFY7D4WY0mkWnVM5qIDbjEMlZFuYg5nxJyyoaArjPEUkCE67m42fYM1MiUxQ2smY/m+ophCMl7+GlcwRRUPJw9OwBGGCCRMGgRBzM9XrK14WfKp0TiDVJooxik9QdiWteygc+Ne0IoSScKJy77jdMgwhrQDhEU0hO4RTwYDhh+lSsAYQr+SBymzHbIHawG7vDxohwYYexEYm5kyRZzn1zzBEsEohgGLZt//b2e8rXkgrHVJ19tG6uGqBCAy4gh2loEACPPJGZqFCRnE/504VMHgdmt7m14+42vAsH58LuQXTUYrX8uqy0XK+ny7qezz6ohYYo9RZAIDgopwwCqCQaRdgtaNNox08OS0FB7EkkwI7hCE7EEGEmpxhj+uhxP6dReAorFT2mqntRnilzyWvJqbL5OV1O5bzvtz6Hat/3RxuHJf5ZAmwwlvxPDvSPCtc0mk3HKeWaKdDH7GP4zw+6hgqnS15fni8G+Gg2jgDnui75nKMoMZVpijlA6qPtHZSWkgBA3cObJYnnU/VyzrKWdVGz39/ebdst3eT8QsR7G0c/bPCDpZuJB0dST4xHwj78GNbQ2zGP2MsSvNS8XnwuKws7wmLM3sPE1UNhVKJUo1Vo1clubYxubptuoidnpwgEPGAN7991u3cQgWAUOZzMk1CYK/tMER5iNqw/kE4mRK7TWaOuyGldyDj5VPIJC5ZaPGbOS/W0UHbCQbGrTCqZzCnCp02fRsO8RqSfYxMKMylszOwuoeHhaurhhcPJ4ZN/9h1q0owUPMYIBCQ5JCVyigUepeSchZEFPkQiubAPhpVElUXIVUpGFOYEN7ZQZE4mZc31xM4wp1xSWiM020xEDEozSqZaAHVyTgxE1EaNDMFSSXKeDQrK5IPMKFo/5jwgLlm4h8EoiDSIEQKbJvwzD5vip5v/50xIPAmYwnyqD2HKGTp2shoZQZDRWbfh1GY3N6ZgUpuYE+rCbhEW5AgaI+a+3ffHcIWSduuE+vTh3Md8HEySaz49nwl8vpxDB5v3CUHKkbZxzKFtNgpNFpjBeUmeoYRI4km8zBzsJwJ4qQtzTeAiXKvOuk9FVzOHBZGqUV3z9enpdH0pyYo3d3FQAyqkJiThFGkSmccxLEgc5iyQzLnU2oWpcrqsdV0Evj9mcutEK+fV249+6zWdXz4+SaKSkte1suQU04wTztfK6eP9x9tf8RUeto9N79vjdW4HM2hZVQ+OPeUuuTnY5ii8+3A4+nbc3t5rWczTPlqb89Ax1NzN4JnRXX7fGl3r9eOHj6fr0fIpY1+Ov7y+3raHqznyshCIlvPpD3/4+KdfrmvS7dhCsiTRoEFsxKFk2V1nhMc8xn7rPL2FC+BIFI5oDg4kykrqwuyBsADBjMkAHVOjUchCTNG7JiklO7OFTJvww101UbfdqDjIYcbifAtYmPjkcKFUd99Xz31MsyBikHOilCgvRVRCjUEGdg4H3AkphycLZnIpJZ1PNnzMLj7ZoMm84WcYDmUqUlGk0QiO5DmxiEiKmmuOlOv1dHpe67XKKQlhpv94fwzhbsIhWVaUGNQ1BoVyMFOz6EMTJykk2QGPGFRzbmQRQQq4OpxbIEItWZCkSaYxwiYR0wxiCgq3bkfCykhMnKRc0uljdIzt75FIArmuZTnNwPv7+/XDOYbR1Dl6H30GpsOxAUARA3k3azN+Bl7kHMTB3CNYmM8flnIRcxtD5gb4uAeZL4nYJ3urher6+Xyhy+VMKabbOFokpYDbTCQEUqdu8TNmrACcs2qiBj0UAARSCZTAxu5KrqqprjXXxGS+tWO/H1ZT2WrtVWYumk4zZMKfl1M5neq6LNd1XZ6L8ofTh63urzT68cpiYIoAACAASURBVEA/jvt22DQXMqiqwnP5px7oHxY6cDgnxk+Tsnd/s22qU5jP8FA5p/Pp5fzyad/eu0ZrQUFJiu/5m71PtpfLec1rDoyg4+jiTtFhESLBFG58qoufnWqXdCRRn6/H39r7ntbzac3Tbd/H+/uAc5yuJOF2aLfhKccx/KBwB6MIZwqiOWpdM6qEBHFEln6wQgKJoJNIXbTFjlgMyMc4jrlNuNvR9tPreoKauJuE+ENfv/0+tAsXRkxVFeJEGYy2Te/DnSiBlkaj1ObrZaGaXEAubFkYrNPlGN41UuJLrZTxRCoolWtX+3rb2+vDLJXAhA7v0ElhWBDuYwbNYGYJduVC3IidlYKEweHhwpRgA+yUsgiHO5H32drsYGEpL9clG7cWqAmc4EydY2uKZyCAYEmFCq8cR0Gi8Mi0EqQ7YEk9SDJkkcTFzBIGh5DllH/uLjjTU80eATIa5hGArCV1HNNyckVEBp+oTNZqy5wP554WuyA5FIXSWNwYZAQXy0yWs7olAEGICLjv2aMTQoJMET9zhJ86DTXEwYyKxSV0GTyPcxpVLBjOSuNh7axViAXmfehA0OP49vX137++zf7w8E5cTqh1WZfLOB4/jlcc5c+fyyW/UAqePKeaU4Fo2I/3rW3dupuObp0RNViIE4MBd1YtSoUtwXcpImnBz/5G51Plp7VuHHMYqzmPXPLnTx+en69SYa7BHMLTHD/r2CR5QH1KXsETzuxBRoK6PrlAizyxlBX1ipfoH3482v5mdG+Men166rFt9+P06bo+l5rlw/7h/db25qUPThmBXNeclvP5dnQ/7v32+jrsMe4324dKdsZx+16ZdN43vc+Bdt8c+YAoEc1Anw5LPRdqJ9RDesfQOSHKbnGpLhYaHGk555wWWZLQ89aP+9vNPeREkgunWC/r5cNpvRZyY02Sc7NOg41kdj2axbGYNwv0NDtNV3JxZ4aYTIypwz1RFgmwMTtyQgrmGcYantUf1hCxMDLA08ccoGEhXd3djMZSi1LMpsxccs5EiJF4MkUy4sgjZRNjvoF/m4fNfZ9VKHMR4aa6SHgkMLMoKxGHL8IsBBYSpEA9dl2en5c2zbqbuxqoERXWrB6SaCm5rra2JsCSa+J1KoqwJpKVUuY1p/Oy1nNJEgQiDUcASYSqROH82ntACWGWTKjkUdf8ZMEipyyUfZ/N3a/CSM42pji4Lig3PoAwIQ8RZ86RBUAoE4VkqlbKbnNXeZ7gPMgo0gXPzkTffTN2J9BywfokzHHIfh3UlqCpo8VwYoLCY0ZyouKUu+m43SKiJj8tyRlm8RiQ49EOCkbmgpwlr8v6cv2grI8sUSKSOjHXRUmCKjiQIKAgWAb1wsUAJBBHIBITlCKF8WT1HJYSgDmbp5ZCyOHJXDOlKIxCnDh14tYjlOq/frKUemDQEsEoyYllvaTnE5VkSF0R7/uYrZmOYcfm8zC760hpFK9EUgpIyumfc6B/WFw+XXB/OEQl7qO3re0RviL1GTO8LHL+uF6vB62Et0CaWDnYBv52f/u//s//jpr/t//2P//yy2cIr6fybJ+P24+RkDxojCiJEpmkZAbs4e66zTn/9m/f5ZblS92RLM9ODbqBqX3fotaY3dseySVSb0fmTuyeUoAzKp+RkAiXvKypytZp80OYz8k9iU6xRr3r379/+yD6ZCctdCQDIyr0KHtYwp5zGOWO0ZDTYVFowtyNwaXwPmNdKlLKGOgNw/m2J8/pS14rec5NTfUH+uHl3JWUc76up+frh5ffjr57BZeDT8DU+LE95sS+e2qRVUJNW9cJzg5RMFtKRtNsOHlBUFAgNFSDiM8LDAjOEWoR7Mhp9GAKoBMOpOzxxFHuCHro7Zh3AjEzlnE+sRDImcDwQItMCepGy0xuP03q8aS3qVYHInFIZATrbIwS5C2QiK+r9LJerDEXiKru0+5B9MHOE/c8kTWcUuZFS6O41OMOU1PN7h+YWy3M6Ri7hwoRW6c8ayQVV+IgCgtMjaic7OejAQfP6QRdykg/l4RWz3j+w3penwTXmFPoJIKUaXoNv3NZnVLrx7F127Dv7//3//O33//2l9kPF/JCtdLL+qf05MPyvreu39Hx+bwB09QTw4E2ojcc47Zvu40pw1NQOkXkHyiXnBZLiBXxzOnVFQclHcEUwsRQ03Y3T2URupzGsHY3jsun58vl5Yswxb5HmNW0XLP+aKhVKPk0HT3MJMMYNjxxgEDZV4IhF2QJwgpa7Pbevv2P/XH8Dx+41NNJoG1ITp8+nk6olfJymq+7vr7fhuQ1zcSSZ9uP/eu3b8FyLL9MIw+aGVil0GWi3NLyNF0QK2fr88ft9cqn3qtpPOf8W0Kfx2Hry0uWdaFHocd+3Hfe9tNJf/svH6vier28fOTEDYHTdTmfrtcfX8tWc8P5nNaVBvT5WdIyd9MY02b0fW+Yt60lo5izh+l6kn5WhTGbFTswpa8l9PDQHqFAKOxQdXOpLCwK72reRWpewi1XcpuhNlrPViAHTe2D3UU8pliCFPUg4z4xk/KKY9uew9OWU4gsxxymeRH6FyxPVC5j0qNpWjyB09ndWUQpGXkiksVKFWGhRQgsDkd+zhHpdEWepFOMEH6JGjomJIJEVZZFan5i/hnlLeIUC8Yxf0220sqiiMMatpICqPCUApYJHBLNNjrFoiRCZjk8izAr+OIaERLmTFoTMjkYjPUk8MXpwiXfKgc/SZIcR5ogCsqZjaKmlQPwfersZW10vvo+IqjmfK0fXk5Fj23ftyCqvJy4lFzIxw6iQMA5I0niTlJBPQKYroFZXV+PFMBFpUY7PFxrD0cg5dN0PtgRlpThLmsUvdYcS4oMZwPFSD4pxCTAmiIYpUCFwSkJaA2aOQebWrJBKRew2vbO0wDk90MeJkux5E1b9bUWj3aohdXymLMfrKWsn7/ktG4tzAbnec3nWC4o5JH6pj/299/jd5ry169fw7f91o9dgz0SB+Tles2WfYxIsZ7+2ZXxD4sPlzU/+uGHN0RoWvrSZdhwJPNIQGV44NvfvlZmi6WmvCQpTG/f/v6Xx1Zu/f/47/3zh0+fP//y5Y+/LOcz5nhon75zaEkpc21HYwcku1r0GYr9+9z8tv5+o/WDpQIcKdosFx+eJwfCzDGcYWBusAiqwVmICJgYCaeqOSGCps5oSCdy5Wk6rQ1372h/t1sWOp9rPiesbFg30AdmaEAZBTP19l7QHyf4nI4IhLkdzRndZSlpSbRKhvO+SVlzs+lgrDUu19X69XH7fjsshJfr0/OXLx+/fFrput2/jve/zfa4b9PhBwZm1tlba4SZAmwiMW1EWQ2UwhAagRmsbXMwm3vAJQmCFQg4IcEFFF6JVOpSYwYKx0nQMQ8o59apii6OLOm6nlV7gWk4T2Y1o4Z0IrDOiMScOMKGIYGACexAgSfAEroIDTFCWoaJKalUOkSI0TpiigivORwVJAkwJHCnjNRRUN5tZbplQI1GPp+//PG0fTvm696bm4OZM86mc2PKBWsgwo40h3JOtVI6kZramBhkw2aGSwoup7I8fThfL6dPkGWmG5/BkbOc1TfPV5IltGuP43ZsX2/3H+/3r38Zj7eABRADpvW7/n2xGqFlrST569vjsd+vvI6+EyYo+sBoGKnN5pmQM+dMschEPrnDBMGL44z4fkbKYqPAR7eukXJGudbohi4wEk7LCRXpslYFjpgRIaAUooMxLStRGt3HMT2DOawbAxEA3HVq5xAuqwOBzFLGdvzlf//L72/m42X90mg/XN3GWuJ8/ik9LZg+j0e7zzHa9flSJWvCvW2HtfM5L/F3H1eNGZNh2ZMVxSVhWXPup7We57HPN92W2yc6Fdj9xN/Xku9BF7x8/u3XjP80H7f96baH9n1Z8OUPLyWBHGQ8D9/VX8gi4eWc//Qv50hYyWfbi5ZzhuiYGsfQo3fy3OYcs3s4BEiJXvuSt4gpbLls4uEDkyYyNwv/udsAwICAk0hCuLFqIg1kgMTgTpMghEI+wuVwhxAII6ZN6m7DEnNlCIURrCSPAtCpU5qiFCk7lSU2m+u8+ShwoRKcTNt9znNdM1VWMqV4WUrvyJlFyMKVHHmZNd9Ge50+c6LkuoWAINr6nJMkyZKa8/C7uQ/bgraalxMWz3XLKa8r8hnIzTHmyMGT98AqJF2ijyPGXTXllO1SuNCi8Jn1NGfX3jxZCEPhkvLDqPJ6OmdSjYmxXkafAG3S3Gc+8kzkAPiJCAjKRC8J2clycJ8GY3jEnCGISTH7/Y04JH95WmR9SnNeY6nmk3T+R8fzIhWL0hgaDhtJJ5ROCmAGSFdkGuJu85x4LEiOTEmIWW1wzG0E5UJMiYkA9MjBLInAnhjCcElskKSZ2RMEUUKQ/TGTZhSr+QAPPr1uLwAGlgkJwCHOCwm7Z+eWEklAj+3f73/79u33P/P/en068znEszACeQXHHK/64/3t1r4flUDKisMVUE0pCIm93pcEyrKQc1bXSG//5ED/qPhI/LhUu9Exuupwc5/BFZOiq9ecz9cTmG9vB9hO50Wc+/Bjzr+/tjPn4fPH9711HlLWT88rOy+FW0AHB1nk4axYJO+IgKyc1oArWlM7xqDHZhIQr8yyaLhHpYgUmgtJlEw1LQTJJXHORCSB1gKTUnFVnXP2zfzoPTnSGKE6GUZE62k5Pz+lEbu+b8ddw+7jcWWmPlimh3dVjybV7XXoUCdwTgT21junZ6pP54vkMrvprkv18NjbnniR82V9fiYtsnDZwdeynK6ny0t9uoRJ3ez+2MbtoY85A3f14t3ykoLDG3hQlawMDA8IQ34mT2s1llBnBv5/qQyWBFRx+0mMyINpGSxQZB8EUUpWScgxZKWUUhbJLL5kHVTCLHEGI7IQL+hpz/EfBSbT4cFCk3V9CaKikVTDzZhZhFIAoBBysmHbSqsbsasFGZipEhNcn8+nSJLrqv0bnd4TvVAXSvq0Lsf92lsMb2FlUBC7Qx1MEKKJbBIZIRMRzMwFnTIbexbOIuzrJIpTPa3rtS7lfLl++vBy5kIWKnNupJ1zDQIWKnsdNnY97PG+f3+9t9vR2xYyJSOQuGZm9jFjdjN/+Xj59PGX8+Ujki9Tc6T98fb9x4/Hdtjw6TGnJ/C6oOaSmZi7hZhSZDeOLulIRUaHJ2IylnAOkIBUWMONjJVAwosIJwvR8TDOEK/JABu7dvecDu1Qm0TuuYKDOsQV5EpkQYtFEn63R4/5tKan57Ttdj7yZXx+/vjC1Y+5b8M1jh/t7d/f3l5eEi+oiz/uh/eZdmt8yUsynRNR80LRU3qxvmEMgAMYundd6hTMHLJq9tvhL/ebXAoTzpGuXFqdoHk8diOnzKdSlgy1xAmLMMEU4W6kVsGTHqZxvsaf81VKIZm33707L2vW8NZ6O+YcmrmozdGNgFwzBattNzINK0EFeXLUMqfPGKxuQSzgCFXzJFzJQWGcKKXkMXV3JhdSEIGzE4KmmoizwPRnAkXJAQ0NZycGMxIL1fVSmOmnKp8TPIcWa2yPZm6bpKCUC+17nznHB1wSOMgqpxo9RubTNS0nMBkmkfCpEjwMQDjbNMdhWFeqhZOQBJKxp1LPRExUAjwdirqcUv7l84eP5WmtkrNBpb9LXROW0DI54N3mOIJ42jCbGFzLlJoSeHIQVG17aITVhVdb/JL1tAw+BTf14/E+RTWAPsZ9PoSqeB1tnlZPZSFHMJlEyl7Yhb2WhAA4I1jHseYobOrqc9D0ilwvyzSeMJjB4YndvKIl2OGqx5g2mo7xfYdHy+ggmzqhjSkPCm4eOSFJOOCi5hpR5oQoJIsTRyVOhJSJDbDwYLKEooKfR0ERqqLhnG2FcEkQcEtl4wyidK7KFWYcxl6OMrBTYprH7PM4Xvf+xl9ff//rv31FLSLM6i34fruf09sBPXQ/7ptuvSSpyMwOsDBHqPajUdNDJmVZJUta65LSP7sy/mFxPa8v/ER6d3z3Y4uH+1DLoRbMdD6vz9drLdT07n2AaqHiTn3O93YsnKicC1FaKuUydZbhmSUxWc4yEk2xHMSCXNkoMRVhIqqQhbFFOGaEwTDA55hzxuTE7EyKTKiL5JQrJ5aINBFMhkWKxmy+2+Fj9P3hNt09LVLWReScMgnTerp8+vh0zBH7A32P8DH3Y7NKWj1rcDP15rkk9W2MGUxCxOSGuC7lw3o9rS+TXPuta18oCCeamen/Y+/ddi3Z0Su98R9IRsScc63M3HtXqSS1GmobDR+u/TR+SwO+7SvbMHzRdguNlmWdS1W1ax8yc+Vac0YEyf/gi9RLVKPGG5AggY/gGOPfpLzXcos2V3nXLkJrU1kE2u82bZ7n/jh8zK9mqrDHLKKVEAPGjCLJgV5k+hzpCFEjciJhDWklKTQpI4mCpWUsrAlGeAJBxGma6U6apMSiIkk801hZypKyTf/0NvwSNEcKDBBwYSKjhGZGgkLSiRKL6ESIbK6cmBJCVDWpCkwRmWwW5NPDZqgiiAOKYBUmyqCVySkEfkaes4/83PIpQxnQyig6xzE+D+BEA1liukG/TjdqC7vHMAOo0iJkhEgEmERlRdVSttvydPu2rut13Z63tRQkP6yrHwHLYI9jiizS5Hx7ub+cn396efnyOeY0H6hatkpU6lKLws7i5iB5d33+5sO7p+ulCVsPxhl0kcdL7OZEQrEkZ6YQAz5mIlKQQ3pdCyMyOEwiKEJrxSJ1OsFnpuXu052EKNVTkKnkSZUP92LSGEF9BodxKeCMmZQsjIgcIySRnoQkAoNFqiuPAxFY2/qLD9/6++WpWXhpS62KIyoe9Pb57e3l82/brwNzva3P330wi3EMCracKoWpCstKvDIq82FeBEtt4HwzJ6IQZQE77CSQz1GOA24IBChVZIR/+fSSw2pry9O2Pi3bUmaYzeG2eypSyC2Mo8/iloRlW2pVEM6lwKzJTMegdIZBlMLBREFMUCFim3ARgOjrCChKEPl0MhewA/DQBDMnE4TlaxoCaYwI15QEMSUjAbcMdwsVD/PIwlwrKKhMCAhFIKkcoOw8AkmL85ODRKMoowidw20Yk6Ocgn3s56LNeaaTEj408WHuLR6nai2L6qVc27rIbS3XS3t79MfhOQI1wm1IJWOYR84U5ltdmGgpy/V6oxSB8LW8v5YPT8u2CCHJEFYRFqjhPm1adLhTqxajG/ns2ftc+m1ZGsvKFwiMjnN0Sq3abKgwifAIOubQc/iBjKCz530mF15DOD3nIspGFjmQDtQJVBQRSg4QYM7xtF4et8vYTzvP+5fX62W7XMiMF2LnFWTCoADFKaHqoIw0tz3vZw9kJMY87973oqWtOWdmkFHCnVIiyzSz7qlgZ1cSMLJwpioyGBBmMkSO8nUybqQnJjljqGdkGiens6dGbpUIJDSYIiLD3D3Thx+BugR5jMnUvvnuz//hn//mtz/9CKLa9HR/GJ3HeVN5UEQfaSMo5tQeWcSIICqZbEEWam7nfrK22rRdpLXljwz0hype9YqrvjOumqDHF+ozaWSYL2u7PW/Xy6WodCDu5/3L26UsWlakB01Pu14vt9t2uT3fnp8ZMYeTCidSFBxp6ZaiSbNFDs6p4UL0VFqohftgBRROqZTsEHUnAsARMLALFQaFR/iZGZ5EVUqGH2MM85gRQ5Frbe/fPd2uT7VuwlrZtqd1YU0ODF0gGTbP1/2nzerwqMyZrOz5RPhZcBIAhHsCorguXBjHfr7N8/54sX3fJrQtm67b7alcb4EycjSsqGzO49HT3hzZz9zHeXY/EycRRcgYvkKpIw2MFLagILbJ5lOJMoNAIObiYEJCkwEkE6NESjIyI5KSKHnCABYXcRIFVdBgyRqzQITBHJbziKSkgPUJCmImQipvUgEhMeGMTCAqooMoqNC/hm1bMRPNVA8TEuIEyD0FkayCUAoWKLMxPGBh4WEm+14mnbzdSGrWqttypeyDCB+kvPVVVcvxMHMmRCtrW+WcZslfR61ROogIrFXXpS3L7XK5tIte12fmVkSKKqm43OmwsMiMiBgeWhplsePL494f+9nncBoxDSy6aGGtRYVRlzLngHLTRZkpBpkMjyzzJHfK5AyGJCrRzNAAeY4ZZtSKQ8YKMJDToo/08MwsKlISaeEeQk4JFtaswgZ4JIJKUpBkcFBMGogiWUUoMsggBEjOmJ6t1EhKEDO4MJd18NmkCslFl++evsn6XOfjd68/gnJZbrVuVjH219yPn7//zZXzsv3l+3ffltTj8wuV99O9PV0OH6/L550N+6PjUz/e3n3Y/uS7D+Y+PlJm89TkQkSI6SJz0ieaI+J+9o/3IUbm/rj3/ehrO99xllWqik97e+wqkykDmDPPcxTy2kJEq5JnMENKLZ4MZ+Vo0g0+/LRzOqloSjqnCGFVISZwJDwiE4SSOISgycgAXDiFyZmTvqJoUsYkEmYlDjBxCDzTkFaVCZQxESmQBoCJiSQtkcQonMN58pkIUtIGMBdvgmhcp/tEEGWORDofp6s8KufMavk2Wbp3KyeDEnVr7759Xr77ZtFvimhVeTupTyA0lALOUI4c3QeoLmazZmLd1m9/+U0pwgm5rddVtyrgET4rSbaW49Gzp4ib20yGVK6TpifZDB8nzS4sIrO1b6lUug6VfR8+edEhbD7DO6J3Z2QnTwIenq8ZLXjxrUnC4IMgDEhmJuep/1r0IRzpiE7B18tN7/vs1M/+5eVlqcsA7alVWmQAtkhsWaWUdFTWndFzHjZydGRWCsIMiiJ4p2iMCQelBUWkmsvX1J+TBksEOQgUlBQWM5KUSDgs0HWWgaQAIoyCyZfM3XwWcXf6WlJSOAk+PM2ZCJ4ZJ2AZNDxEE8zlcv3Vv7382eu/38/9008fScvBNC2mP7zcjjRMEzgpUhJB0yd5sgqkmKO7WDqii0dLBlf8sSPxDzkXtltaa+fF6FHbfjUNXhvVZVzf3Z6+vZWtEeqy1bfXfX99QbW6MXFWzp98/2a7ffjm+XL9sNQq/jgiEhOhmR5ik0AhQpEHd0qDuTszXZ7KGeqji49wCmiwm0MWjhGZkc7h4HqCJQ7JZMYUzMhGJJlOboCCSEUK7N277Re/fP/+8iS0mpfC5/W9xD3fc73Xm9aLuz/e7gtij4cWvl17Wa+F53PEB6FRZTooQBQimBaf3l7ty+e3+dhHJxM4Lzy5reWmfGGbYafnzgeHRR+vb3N/kKSd1I053dyHBwOFzDMGWSYoGQazEpTDO4ghiUQ4ETN5sWlCLPTVmUSZmRSWyIwgBUtSoGgSJ7sb4DE1LK0ykTP4ATpL4l0kCpXE4Ylw8ZGYBNkSaGuCkGyWcoayKdEQZqmL1kKUNAhMKYxUECBJ5sQ8hmyUXIlSNZkYRJ2KJzkkIUkblSstbak89cNN67qdVm0rf4rxevYvX7bHp7dzP0aJ+XR9jwyaDjbYLEtIqASEt2u7Pt2u12+eLk9Li6qSOcgpwJGxGF3UJvJMJCt4pUkWe/ihSFYtXJZzRI7gdGIoRZrNIE0uyrwEaGRaTH70eapHrZ4HsjJvWo2mC5KhDZRgVyEENDyZoERscXZ7Y6uCnBMm9jWk7dSoQntBEikJB032SEpLhX719CKZPTW8M4L8649nAk6U7sGMSAZV0oUTrP1YS1Omteh1Wb7Q2MfnH379wy++e1qvT+vl+t1WC/HLP/z65dNPX9br8/vH03J9fvftRRvqdzG9Xuvn+5fCbNJfX34+Xl5Pnn/6F//dn/z5n9zv9395+3LfxYadU5yJ12nJ1s+f2Xra423++ONDWAXpPY7hrOlzYD9HtnMfj/v93bumK8J9WowI6uZcV4gjjaOIlLpgcoiLUiHoCaQfIxxUdQXPRJCmPpPvACGJM5tASmPjkxBhCCAlgz08NTmtDx9CrIXZSZIAoxQmAB45W3qri1koItJhCeUU81ZhlmkIjkIArURMwFQdyjVRUkyIWLOHIEhyIiPJ1YQ5lMksx5cT5GfvMoSSeKWxdg15x5Ue/tj70efIDE12VqhlFo4gTGeC0OvpkVhu7fb+er3UdSutbQ8nqnH20/u+am3LQoSzn1kuTFxMKcWSklmrRbAf4G7FjIbIZRFaL/pEsu9fPj32Qag9+nHCOJKUG2HrIPQhd0/h2ZgrGjL8dG8CIQ1owp0x3fE1mJHooUO8Lsn1THZD+vm7H37Al7e4qJSNkwrnrWrKZXl+h7gHfPTx+njsx+ulGwHr6ttVxaUq1tJrLaOn5Tw7zzPVp1Ks61KLbFsrJQCjkLNHPY7g/PoKjhzIr3DMFEYR6UQlQrKfbgSQlRShdkdB4uxiAysnZzqZM6ToRLonE3PFUugv/8f//sd//Kfj9X4GkyxrcctzEHICQhGQ4Xyhprb3nIYwAxkl9rT0oMKjhx3NSk4+/8hAf6iSt32V81M/o9OH8nT7rj59l1ME2i/vnurtPdVaCq6xvkg9p9t5hkmtyXMeZx4+fT7INpBYEGnkHnc6KY3FvEmpT/v020ZtaLo5LJniqW51sS+wz8PmSZKMorKykBQERoorChq67UK6pBZOCDGny8zZg2oqqRPNrZTzJrhIShjH0YrJRWzKhR9NYuJrl6e82eLz+/sjVlTfvd32EJjfLvr2oeEtyZ0ycJinjUe3y0WbFhszzR6FY/YyqRzbtm0Ll5POl8+fj93KmvBzHnOc5Vik+ZeN65kHYgpwITqx+ewnToRxsNZqkZe2abpHn9PNQeuoKIpWxJTdjdzVXCpnkiRXYhFCdU65TD99kExLn8NzYZ2tqtU4PQ+oYrkoQWn4uUBL0YH+mOQSmJ5n+grTTKPqg9m7xNFlnaUAWPpDxgfapFEw2ekT0IaMXpjUXGoa5zxLeVClTC39LDlU8nqher2tJQNUy3YR2q3lYhcrJtt14afnp+ezvz32BfS0Xh77UV73paRSvYlKzVxyyfWy3GprqEWWsgyQR/BsGQAAIABJREFUdSpJi3ihI03n2nOs6lXiyvonnD+cP0xbRFFXWU5dD0mXe5TVjmCyiInDyRcq29pa21AmwySXIY6ULd6NDNXeNio08ej9jqAEk9MgooWXfJjP1GvndGQiBnCR5ZnlPJyFWQUJVjYGuoOltKKkNObgmMVLWHdBMmcmu41juhBQRYiFUKuMNOmNVKkE5zTP4zX7bhHhRkWY2d/ur4/v93jELDZPyC9/+e5X/+b9t//x9fzN8eUf38777379J3m8/+7f0LK1s9TrMpXfXl6OH3/TgPIk/fv7Y+WoV5HL8eWHj7/5aWATj8gY4yhRW7uMWc/HF7dpaYm+8HAN6cel1KUVYc4JZ9vfHt3H2YmFCGgMvl3yXaMvSqlGCDN6TDcMFbExTeaQmLhslwo+yKmIcnOyPSw/mlwrKLmhXVSsUQ37Uh84HDOUEmBTIJE5hsODK0FFIe7io5NWpWpEzqTofQwqNwVP8UlCHD5m05jKaUwRSaPe/GbPAuKSwWknVYq6scUXT3CIEFFm90lNnJzsEEqpkZ5EMwlbuba1ffP8/Gff/OLd7QPF+vbqH+9vMwxCXQ72JTMVaiK8ylUSmqIAY1HXOOaBpV6X5xbMU477Ix+7qfYnNpVLkNMeRF00zbc9LE+/PLWSy1RVGmRy8IXXTeIafcR9np/OT6/HIqo0LlV1u9LapNNTfqCUt5sfN1up9qEzz8ZRgpwzwglTmFWpo5kHbJ77HNMvF+5vVvggPjv8zLyPtzZ2HouWt4IqorvIC+238RlmTvZ58tsePNIXJAHVbws9p6BkAr968knPvt/v9nggUWr5QFu9vFt4W9WB/cR5WN+P7nNrWdnBQk6AGpOwOdIExCHTHkAQJScLq6g650sCmGYc9wnpngEQVDLFbQ+hsMbnTu1Syofl3Y+TECgsiSTajpzrWrRqmvgx03U3OJkDFJyJIyzHbnTweP9Ez3y5fomUlz96ov9gNW6XW/P3x2Vs8+Ti6/VpueccP790VgUseQ/U8/Xz49PHx5fPhnoGP22LtO2//bfvSXF+wVOZ9QlBV93c99S3h1O3KHGnqftVvgNMitV2XdYPBv+5f2xYLoVxWU4WuEaZj7RnbMJmsQUYa1D4Is2mTxAya0RT9L56z76acF0Uy81b3m7X57VA5YRsSbrPXMoD3BmqS+ftJIqynQuueT1uJC23ObbAqTdfLNfkxDpJbZ728rb7x2/eLyvaAyBNbTigeZ8f897W53rJ9Zavwz+dXx4vx8UXadUaC1ulA00+ThizVPZN9z9/4o8EOVfVY8fwrAo9u3ASs/rX3hnx4hBDq+H1PkaaVWLSLBAL8a9tS1wm5sypDBBDlYzVaC04AzP7ye3gItLW5cMZRxFfs8ZXY8cizQDScwwFGDnMI6g9LW5elirwAqqboD0UC/mdXPoupzvqYzlfX9ZrOJf+WihJ6Dxj6XrOfVcc4FJwuUYUzx3zGGBbalNd53g7864S8Fi5bVv9poiDnvmbT/zIxHZFabcbMey4rUrlG1YVImgNBFekrS1JgaSgjGFjf4z9SbrIm9MPhy4Dn+mVF0cf++Px+P2PPnZcV6BNVjpQzomwkdtladt13daGsN32AbTUx3xMuwuwQQdil3VBOW5vAtKxjeE7zryYCPTcaBRurlhx2WirdPCG0wGAObLPsQohboiEGxigbsEDLwALN2ZCZj8Sx73TUhdAqkMJuPejmXtQVyJjMe1mkztrAaE/8Poxv/T585cj5ugfj94+Lku1pT5/992/+2/+h5fP94/nzx+//w2PKfrN83tFq0/brz5+/vj9b/72Nz/9/a/e/cW//8v/6Yfl++P3v89XNFq+/dV3v/r7n/7WA28/CaaCruCMgWE6rmqFzbUbgnbsjiZLkUrBGIFl96W5/QyXNDKuDfV6bStOkToieB5z0BiNWq40eRqNfXZj0uWyRnlH43uSKB59zB02zjR+PIVjR7WtXYn7HkWQFZ5aEEXzq7/fuynja5LSHgKhW3PjzXQidk5pIqCtY19tqLZKLTEGrKEQcFVwARNxyP6F5c8sFQGaYCBh2GMtVmGHVAmWybkuTFZGMhNgcziookzMgJi1yu2d+HYe+09HYK2iS3k8DnRSbClaokd2AJREkQya//ptUvnpyqV221/2vj+QdM84VXldCpaRk2nSbtPJi1KtqanHlRFSlo2j2fn4kesV3+rrfHn8cDd5OfKj49Xn69tLoRLrtYnRpdbtKthA2GR5akE8Q6SJD5QQzcziLo4ZTjIbyuf76+e31/3tLdz4cllQHnNq9W0dPhJSIOsvs7669ZjRITSOPB9vy5znoEhOIKaIowCIuG26LkW0LS3ndsOMOnPzgVyi1bqJoG1UPcDwolqKvHLMUsAKQyQYRdM1hzdaSUdyN0BsaTnnnAHwZDCseisTQJ/7z8edmZRKKTqwa9RlSvpxwFF1JVh72v7kca3j8XLM4z5zVlkjZBHfAKq6F9n7yLnzbIykihCFa5R6bR++3bbL88VXPm089v5HBvpD1dN2uRSqt7bn3DiWUnQ8/TDH3V8aRZ0dyODx+ej3MrCspVRW5N6dL9/+6fU8XIU62cPn1lo/LWeIQsyH2VAOKj1e5pCF9LLFUicC1EU6gjpzqhJISN/VeTLCQZ4Odz5UpVJT2CDfnXOgysN1GVpcyWkSTQaFrZyllsaYYXEak89yfQ74OuJxmk8TAth4LY3r4huPJH48eKbPhXS53lBQpvFwNWEt1YkfRoEowYRStQj3SDr2x6dPP5Z9sUdPYTSZXbuZ82NJ3/xyXkl97Q+bXTioTTaZYg3FtpsknKlnGoZDi9DmANgjAOaqOiIgKkWoJVP1IJ9csqgoFZ5Tx2lljcaUzOSaY/6MvuKbee0Fo+o0Dxld+G5F6zyS1qSrIFx2T64jRLtTsLouy6WOSpwjObjMieMeLdo8IqNzRfXiIwqnbO84RgTEzWmchDw6yigviadMgkoU9f2Fe4XaRJfASryK9rTgucOYQ7SiXp/PMCE2ZJXqfCUuxbHQMXslVBQiByb1MSQXaueaWLgSc+ZP/Rxm9vAYjo2ysRW9etK8yXp8lJ/3Pszp5qe7Czl7ODkVXpYStbyd3M5CFw3iadyn7+fnfn+N8MlhGVXL+j6ovMMjOs5TB2ZUUsmbflh45Z64G7XZfTYdB5tkY65GMHF4QOJL2OX0wjTCqStIVp1OPohFIG6RdatEAiYHxCzPiNqlMCYVFa0SFGmrVVursySfwV+8H4+f6dNr6/X88Tc/PB2Pv7D+tK2/+rOnX/zum09/88NPr2+Oy/tf7pfbt79ql6WQpGHIONcZSjYsQu6nPu6LUn3+7ulXv+C//fV9P79r13W7nZoD49bUziLKse+v99cvt7XGFNkKq1AgxnnE66QAtbr67ia9qejEEn3OxyNbT+v9cAuV+mr39NOOOSWgrAd/esT69K2C0s6AC5qITpyncQA8zjiPXhbj7iOKkcEhHCpJCLPMWUr1BougDBE3IKgLXZHB09LKBK+gYew6hQIzKmEtOacYU+DrxdXCdR3gAKALN2kcKnqS3IxkESoaQWysRIiVEoYUJxkkXNGmWCd5OXM+xqO96e8fud0PvFIfOgtdVDeLc/CUsvQQkFGdwp5EA8jrZb1qjTkVI0dtPN+cnAs406EPhajDx8lGsBKDowpJbMf5Wg0mzXN7Fn1/W1/5mFT7fH08PtrRmyhouy5WF65lqdJU47QzCVfCRZdBzH4o+VEKr1yF2DD7mDQcNR759vL6GJ9mWMw8v3z+oNeT9+nhEKKswZA+Nil16a+P+9yjqGdQHqG+cCWEi5OGn4aE1K6bFY2iUuxi+4vVpehy26iGW1VreIfplpozDOKt6YU+SMgbdqFBRUIEVolcDB7aGc4o/JTznq1dlYRFpCYaZHsCYc8597nUVjapolpWW/04isz1iV0kclDR4+hL7Hrc7ZjetvL8qxsynws/rWtd20Qer6cF5wTZjCJTm1mZel/0KhyNfJ+n+1kW+iMD/aFqbYU4RyuRSj48LUIOz7fj7CUXLSws5330F87EpbIUMjkjbL41v7QSoOs4C72eeHIbPsKVAoQkqeAEvWJvJwU2E/l0uCBvMRyo6gBDKRgkmZQW4U6EEAjNOsdbzEtJq0qQiq9toWlFSESIxBMAsbkmV0VrYqGD2CJrP3trWJyTiYSZL7dyFllZB6QPI4papVDp69Nq90Kxs8whWZlSKFSlEsbsc3RwkVYqaj1n/PDyhZfHdXDPLMQdEzFB8VYrk7DpNJs+PJw9293dH/B0EoaVjPDSOYUHJDMhIGZKMqmaZiXqWonVnD2JZl/hCGIClM05NL46UzIKpYAMhKVUlUoghwow0+6Japjwr53+SZRcvE6eIoxkS4ZrHDXaUmgUooPYwoPDZJhXaQ06xQNOCbJUSiWNiAFw4RoL5pSBs4yEhZOdfJ4WR2plZXFGZyzsVCpScOeISRE5tc9Q+ZIjG2qBrCbJkWip/tXBzcQxZkY3tgnMTtNABCJ/nFOptyIqdFn5F9/WftzaPIxzvMp6u377p7/oY7C80qs7N+eRig2lNhORvuext6KpJYHUWSgnAtmIIXLCZUyy8wwMRIZyJvt54pubT+lGtvLlok9pJ/bdjIEpMAkOox6GELZZ+Ey2KcmVN5KoTgWZSWQEAVZmUqFMSiSTs5A0FUG1TJbUElelqnKPYTWDi8yn4iaL6Ap8hCenxqnzk5Vz1OeF1xWkTI1kc1melm+Wp+d62/JLQ9mqbHM8vv/xx89ffnrtLz9+/uGff/MPcZOfX8/PL19wZHKVbVMlo0diyFAi0IX5HUUF+5J7EaWFC4N7xJkzkSKqEWNKjFz16HfdL3n04Xna7DYxJeZ82OdjmqCmLJLMp9nTfGllYcmiAimcWPfbo5oyBJ3GGFZDTisTupQYEchgkI1MZhYkMSmxRCSsszKCw4IT4pKcqmoadWZYBlFwLWCtTcsZmT5BMwilu94bBRRcpaSIMWdjJi9aiQUhCvZyAsSRXCgoCSpZpjk7SxVH9PudXYtddBn7fB3RQ1WWRRtnBrdjR3QnBWTh4LZacFLVpbV1FKFgSAg7u+ROlI7iUWthPWXKxpKaiUyi5uEqJu4UQtJK1TarVFpUcYAFsW02pBJrI4IQe9QzlHNKR2ZyMqMIiCyCVvGiQ0QpyEkyC0OmvnU6Ru8xExQUIwJhuZBQU2osKfDkRaHSWokxzaNcWgEJSeNmhClDw78adcrpHJnKLNAcmUoDRaKtvKL00iRB+UhuPs6w6RGwXsRcMkskNEhJkdBSRmQQSVKBEpXh/A1dSTOmhznqQ2geBCTRZC9qqFUKLa0+djE21SnpMKcZGYg4iranb9+/L/3dWr755S8m9Ha1C2+tPFGVMY/zzYIhDueWqspG2eee9zSC10M5eeTzHxnoD1aLhg0PxxBM7TJHesJXJjfy7shz9N57csjUICImkSYabjgasxFyGh0mrVhEeu+pLGARzlKTKjdSy/Tz0fd9MmFt9Lr32rRkTQFxTsSDRUcQXNQF5B6eQ2JdSdpSqCqlM6dOWphJNBgquOiy0nrhhLMWBuCIWlOcW8meojwruwhdL/owTBSa4IERbKJPFcsqcVQwFQ7RIU3yJOFSmAKAhrpbaqJxSM6cNhCjWZvhwhQJYhZU93K0WB9p+5cYXxAjI32EpEbplsSenGHMEjXUqBEXBVQ46+BrLZxQbVTIaQwb0xnDpYGYVKRwWo2mgdTByYU4ACoLl0TWFAZrigMdQZxqI4OADDodCct6nNHCDUiWwoVzybQcSpTMqQBxNRplIYOQe0zMYRzkADWpUeBCxUpbMtuU820YGcWMGbZ7oliYAAIiZ2RmCXDhmRVbZIcNmmMiM2foWoWLgyKzgLlqSWhC0pMjvWAkJdgx2WeapqSLV9IhtTAz0dc1K4XOMqnk0/tryi9iHG8klzZc+DSLYRzhJYsIV4vcz4PqqKlgroVBokFjup0+J80JzDkjU9w1LdjtlOSIEbCsW11v23DTiVFHWEpAJ7sphacSnIgmU0otumo19YRpkgklglWLsjb0DpYkuLMCdVOaTFIohamg6NRaePgplAjVbG3d8PzdanHdSNfn6+X6/Ly9ByAktbUP3353vbx///5Pf3H5xXdP31yuqyzrumzvnt9/uH3n5/mbz5/Jemk8+vnbf/ntvsyXj0kDSg0pBFQVR3UhmwomrlXbQsQNyq3ohWnTQkLniKSyJHmoYJIMJ2LvVmbgtME+ZEY6Qh4lMUx7T3JpXGlRIhNObKUUlLIJ1xITQgv3opJGY/jksxZTobSSIPBIjJwxHeRRM8jBqQqJQLZl4mjRJSk1qWQVYG4NJ9LEmbOWC2iusgYm5JwcGUKSeZ4lghgBSgdsUimZIlQbQIwQ0jMLSvI0bUSsMM5oiQGxIgFNziqzLY0lg8ByWZZS9LZUrd4mBvNInokUlEKl8jgJhIuW56aT6KAdFv0sx6Bukb4nm8jqc9YUHZLiXiKyiE5h5cqkAqoMrSBAkOAoysu2TkWmL0YUmUkww3k4aKw9kT7M50xRURGjAtiYnBTBnqAAj8HolbNyMwmSWWQRfW6dLtVU2IEI4kmCEl0Fy1KTKJfrTYNFybwobOWAo1cHIC40laYSEdSZSospQlq0Sltkg8WIUGnG4jLT5tf9YiyxgEsBiYuzJ9Z1PWFSHcicbJK61euknj4sLODElADmGQc5w9owJ+VheZJIclrMbh6Vk4TqUz4vz+9BbRnrRZ7X525Fr1ayKqoIq3ChGZUldaYGoiZjlGPp0yiSqW63S5nbH3Nhf7D63/7v/yznwSQxJCabxkMG9d4f8ziTaHCx3eV+iGOcNCvxBqnETVp+7mSNqRGhai7b0kss5zFcRQGRpLaQiJbhU3Ji4l/+7u/7sL//lx/ePu/1siTK11N7pnxxXLqHDCpO4DkVHGt5u6fIxlxC0pKouhSkg529Fn5ergtdfvw5pW21hEXO5LVxu5TF6PNuYzx+++t/fjz2//hXfzMf9MBSckjM06mTPF1V1eZUI7if52N/65wdXrVyGMxolohpC7hoZCvgJ+SCctY5p4iSCwQcziPmAj3g/Uv3/acffn67z7/66//UUuMy+rQyksl78dbLyQdvpUZJViOmI7Yq6oSSEzTDPXrfifrQKzG3hspCB4/cu6GNlnVBNY6HgGFG64oWePn++0+vr//Xf/qrVk8ZHlGddXLOSJ55HdMWOmdLFd1QCj+T3GOnQJAkKadK0NxufD9MLOaYY56SAl55y3qUDKLVpAn5Bbh/fj3QP/7+e+/j//zf/w80xdHLGgLiyQqKCqOCfs9cgtzjSI+ETMGkDTHIjTJInWWpjqwlUSOJ6LzaI6CMNow6ISR1htnF+CGFf//9zy+f7//L//ofiDPnPE9BnI9xnkdnH4/Sb3c42znYu7mfh6AkDIcT2BbOippS2Idwn+TnGePhlgEtcnS3dJ5T0pJpjPbjx/W9Ll8+vY7wv/r7/+LotEvKSxwLZxXicDgCLTA6iJi1LkWXag6c4uKSDsCUNAP1Or+8ilTn4h4V3jaNo8wkZW6VSHBPrGXMt3x9ffmH73/6D//PX+X++M2nL+Pj+Uoq++dt+/nl9en7+2+fbts//va3b6/3MLFH6n18+fk3S2HX+vr58+/+5Z9+/+NPj49mjx+elbSP/dPx69//7lW6vfJ+h3F8Vt0uDRftGamlH3bf3374Hf+X//SPzFiJyrr6Z+bCa0JPO8643LLPyEiDpAhpcauCt32EuqlTIqkcbOv9iMejJ+uyLXWRoPh05dGuVbzSpriU9IGZFvdH//53X/7zX/8dldiY1dh7OYFoR9LpB/fJyHG9IIOAIqSUxNt68GPtUEdUzrUoioeQzSxdgiUKb6DXQtd+d/A+xcyLbiwT1/vRf/fD99v/+9eRZZiuBXyBlAubF+oqfHQKDTWTRsqEwRZVBCd2GUayUH236HJte4S8naPbpEKyKBjDDK+FbR8jPIuUqjWAxzn63/3TP67/cSnH4H2+OPn9Lc7uZIPh2rSuSx6sha0zNKkmaKvL0AB3kSKTdUa7aNP3e+xj8PRxn+Ote9ix7Zh0wq8LSSmJskbr59n/6W/+PtxzK620zWFCh3sNCcZkY7dyuBGd/TwNM5HUWaZIN7u3Mhhplk4hochiZ7F08KyV2qcrDFx9H0x2VjkH4ePbsLC/+bu/nZ5FqFTmhUVC0zIXYlIuLMtII48CPji6Wcwe2d1JvLigEHPSSKt5xva8vMGKmRtOI4pdlutz+M4xI3Mm59t+uvv/99d/9+X4sqlcsrZaSYpzsimnu/cZURp0Q4ogb6UTiftNrkk+EKoFpAhCcAhWQIVDRvp0lxMz4AobM3z6RFDy5sD//F8rJFBm/lfMQO++u1FIJoiImZkSRBEgAkAAQMhEZDDi6wufEf8/e2/yK9uzpQd9q4nYe2dzzrn3/prX8OpRrhKFbAYggZAt2QzohBAwoJEYILBUVkHRFIaiEQyQGCAZJiAsJCTPGYHgD0CmGZkB2CCkGlCvbFe95tfce8/Jk7n3jojVMMj7LP8LT3oxSSmUOyPWii9Wxo744luZd68Q0acvAJ+qEJwZ9/pIAogYmYkkIHvvfW/n01Mg7nJwn7xMwF3hjIBPKXiJiRAOosDPO4MEZXqACfcf/yRzRIlMgBLIJCDvfQ9KoPVmo795+/bT734yLhLISICJcD+YACUlEXFQMJKIMnFX8PnUObobSUQESkQChMT9qIaJMpDwzFjX2773x6dHYqUEISMjIpEAgphYhIhx78T9Ijxwv/zJxCLCcs8dBaJkAPfOwN18WEREumdEUtxHD8C+7zZ8OZ6YRUB/a0w+dTAoBBGfzEaSMOCZhHsHEAAQ6aA7aRvEBEIS0iwTGeGJJDAgnEKSia3tpDifz4S7G4nuBgPsCXiKfBqPuwpiSkZE3EfiE/JUlUgIYCTo7mCOn0+/u+XJxPQJHC8fP3jEw8NjIomIkvAJPUSUuHs58+egAREigbxDFoRMQubfjt+fVxM5knDH9CfEIJNAl9eLEJ3PDyBOpoxIOIEJRARCIumO058/HBnIvEvegJiIWIhJGIlMBCIBSQ58evhv0QoikXBkvl4uAE3TDPh9evzcQEoiApQlkJ8gn0QgEJKT4y7IwETMRGEeGckQIiHVoqX8/AUvMzIykXFvwz98+BDsZS6URETC95YZQCJBLJ8SyNJ90jEIQNwllPKTK/lOFg9kBDF9wigolbJ7ZgL3Nu/yXHx7uS3zeVlOQJIkkoOS7ji5z3/iT6OZmQnPzEwmJOjTYBMJAEIAnD/H4d0juM+EZNCnOEFJSR/efzXNh2k+3DuTnDAGBzER+G4SBRHdwUQgRCLvyUwzQGAiuqeciLvNhMTdNs4MpjsmCHmvpqSPH749Px7nOt8BefdY0P3uNwiUyPsm7qcQdE+PznckBoAkUBInHBT3UAjcQ8mn8CTMSErEvV+Z79+/Pxxm1XK3IiMSxHSna98HBgAnIu9KZRR3RHFGMH+K9j+3LTOJOOmTWUx553xz3v1yNzheL68Pj8daZhDfA/v9gz4FvkwCEyMpM/xTgI+/Ldp/mn53dyKJ7rGL7n8PmRmZ8gn396Ds8e37b48Pb4oWgO+1QfnJNfhkLyE57zBA3kF9j7b3Vukebu/zHhyRlJ9m2L31TyNDdB8Jwvuvf/rLfaBfyPLbf+GfKx+/GJ5az29Oy9NpRFlenr0eC3G9I7Al3r98eMIr+DtT1VnW6Nt6HcxLORIqjZGj9Yxuifz20G1djm6FLl0J8/xQW1uziaf9v//3X/2r//P/+Vt/9t9/Hy8LrBydiLnzcUnYEzbYYnkAsUpOx0PlyzcoehPpVADh0fn0evvZrZxr+CF7mTQ0Gef5Kpt54d3K2ARlKAQuFx1c/o//56/86Pf+2n/6n/8FFRUPoWUWF1lvZHYb5Ccq1KwMuJRdTabydCmv52IH5tH1euMQfiPOTFbuBOvDVKbQDdvQxmQlSpHjfJ6P+6Xf/Cvvz//j//A//e9/5a/9+f/gdx/efXfawWnP++vtZaWrG54Pbw/nL793KA9s5mM1aTe/TU6+C/v54fT2e999+/DFZ4aCyRcdh4lFyt7y5u+/+aOvf+8PX16/fT8+fHt9fm/Txy0Oh3JCqf/LX/7ffv9HP/3H/9l/6c357Xfp7Ps6eo5kJ0il+Va2N3i55eir+xi9fv448Vevo0if97a18UoZ43X9yMvb05gfTrp8JrzIUKx/9KOx5+Xl+rH5TvWJxrvP7DvTZ7eb/OX/63+dv8O/+du/KdZtLBumqgPndMjDTzbSH9++82XcjuQJfja/2viiXd5fXlUpdHEcdXn79off/cE0f15Zn7QXGa3O8/J2C9PeDEnNebid6vH0OSdxtP/sP/mPPn774bf/7X9nTTtOInamaIgiNE1zDxnpufVdIoF0ykn425G1g6sKi5IFt1ub58o6RiTCGUYYroflQ74KOhlF44yImaVtWqf/5i/+1+/Oh3/1z/1rMb1rx3J7fg59L7ks9Hich9jOcQoZVLl7Wtum3NaPdtu/+ni5OZMej6flzefHp/ruUYPWzT7Gq5O/befN6DW3gzwUJJMn6YfVB77B1v/bv/hfKc9/8k/+qbCPyep4d5yuHOaYrC6l4PuPb9ZopCHu2sqURxxoP+2Hl33Q0k8P88PjqRxuP/rZh/bSn8YX5fT9h7/ju3/Xr/09f/cP70FgbLdru173Zs/yR5RHvP8Pf+d3n5+++o0/82va50Nd3n0GnphPR2M08jKd3tATcL0eZahMg06jJPENeYa3PhJ+JHsg8PLm62ca2/t6qufTcgxW0tfvLvvv/cz3ffi+u2+YQwkfzv/9f/Hf/WP/8J/7R/+Rfzmpy5cr7++uuvEKYS4Si4EPj6K2d1Hb9+EISu/LAAAgAElEQVTv12j7epizYeZL2yeWpb5JZLUNct7LPHmewiZWEng69WnrMxbmuaf1si/t8Dv/xj/zD/zpf+of/NP/JMhS99eHHX/zROe1vJmWOJZV44DpcijTHpVCxYS3iG17xW307VWOeT5OJ52IrVxsPKGPAxm5Zd/oYO35Sac8F4TQFtQC49D1P/7d3/yz/9a/+Kf//j+lm9apbr0l8MpXs5iCC9FOuX9U1X3Sedulm+lsOGDCGH4zpAtPKU+r/sT5Ci9hR05DXpw4K/M0f+f0Dn1qeB31BXG+vv7Ov/vn/4l/+s/84Ie/gaxFYr1dHeWsFFR6UUhMHZRvdlwGTkxrKVdVoOnb9Xp5ODmOtaDwwGbWrI8mh1Oqjj2026PaddHX/viujzb6KzlNvsblL/2Xf+m3/81//o//iX9I5jc4DKo4xiNlHnj3bhcbe/U30xlbXcf1Q4qPXscqYKTAO08RqBkG7IMfYZPs79tAPkyHh3LwsY6P2+2d5KZnnur56HN7//W/8lv/+r/wW//eH/uVP8Eyc51r1ffTNW42U9DQLpMdcvL9odUmNEo2uO9ZNpq5ABg5YSatLcNuMYPpYb02aREFIcadSJZe6biHT2Jz0ZCD/fIs7Be1fL/+6n4uh+TlsJTjxFx6HM/Hl7McOwvJQaVscZESpZy9AmQjBL4c63z84jTxYcjYo+1b72Ob2c6n6XWfVCGVH6PATl7pgz3Ty817ClGSWfk4eWi27Kyss6qxz/Kx1aOOwB50yqnU0v1WaXBnHKrBsDuzt9N5OZL4xmEIT0Uy9o9lSJGIyEzv1Gt/NMY4WOllasKMpeauy2MzWJZUpUPI2OsjcAD1qsmh5EKkc1aUQy2qYJmcZDCKuBWhitkzUagIo3+x05pH00oLaTGJMnTx9Jnprep5TvkyTk7F5KtC8wFLdNxur7aR49C8nE98OBxvaz6//7a56bHa3Gah5empvns8PHwWsVJoJlojhYjvH9beX54xLhHX0B3H6K91IYun82Eey+SHOv/K0/ee6pdP78qko7ayIS91nzZ9PCTd6KtXW9djEZkfz/Ok+I4T4Tr3HWNqdHR6//GrmLUon3A6ysJLjqRWT1faxrpur+u696p4+72Hc3mCrb/3s8Nz2fVcZZwe6BrkocqzEqQl/PaDShvOa7ojadLPh3C7xdNxd4nBrkOO16uPMc0vczl7pQF2M8dN11uEXcf2/HzZ1q4Pxy/jDw/xJUkO2yedHpYHbbsoTg/i/eDOKlIwxTinWiU194i47x28iyiPSynRE4FlksNJg6dz9N1teHQPd0yHUsXOPowm9gfEsLl6zzJcWCWPJ7z7QoaQxtPD50JPkrcqrPWdey7E1+wz5UPE5v7xdumyatWixVdyFDzU4+MseeS8XcDLfqzextTzeD6pSix34hdnymzvbwflSVVPaF/UfZsmW95u2XNMhfhUhKW40G1/LSVy7b2xidNpbHIor9t1IGvMoEepy0n+IK4f2758g+fqp6n9uuzLsnyKcZPwVlTbXvF3pkZyqfWgD5+fPi8jxy474d2yHKo2kZWysB/rFKVqnTN3PYTqwprfce6Q1jbuXpRlpuVV3vDzNo1K0xyFJ65Fy7XkO5WXUx81+8hVs3j9XLVSpEXdRbKOKaLVHsyogmS/8j71ZjxNXW+elrlE+iab1rA+HG3PymOfKNZp9s2nmnM5HqhMHAOoGfAqj5ycNSZxvI7bNMCRZ5Ink27uh4cm5W31wkbqVViJxeNM68JKNkecs55JL5PG8aE/14lz4gL2ojg+Pq6MpDVrLHPVudygXzDZeGWlVBlR1LDV2Yn77cB+1Bn9oHOd2x4HIZ6Ts3rwxF7lNHHTCcstfHOpFIuZr7IjeA2HNfrGm3h+flLiB+UcsY89YrMvn5641poKoSnjTfbdFESLP3zGtU/oZTmulJMJP1blQ1rsbk769IpbOQ5LAtOsBON4rcsSj9MiCVstVkmGrqIPk7IzAyxkxnYtTxo4atE8G2LXKT9nYtvn1nKaovKB6vwgvO4jz09scWztSA6UbSGmQNvciWQuB6IxNUOXMrNORUKw7Q7swo83GmhDb11JKN5EX594gVOSRWm7dIBO8xuTA2kc5k6aZzuH9u67EB+ELQWuN/dcdZlwmLOzhHBEl1NmJyIVRClZpBq3sqjIyZvH2qrPK814WoMWc87Zysw4HH+5BvpFLaeHJ9+bxzTXel7q7tN1b7XMVBfpoATXmLhKfkbqgRBes1+3bXT2z/TNJFomnErRJ3gOquWY9HKBJLSU0IlF+wO/+enha31ev32dbUp4xEU7u6aIUI0USpoMG7ilFpIKw8ibNR0MI1ISYWaSDAEi1RAsTkYwDiVGlhhBd0U5QzD36bLgUDBiqPUgkLLO1zAVoT4YTsJRFsodCQ8iVSrMPUsfe+NOnIUKQIOTBAyesjBTkpt7OqhyCAqJamY67UFYbzEcIxOT8wSlPDDdGqXyIqVACvmEMZY+MN0+3nBtUnvbt/FMQ4wcLaKizWtv+25dPMxuAYeIUkij0eJnX314vbxyb0cimpfkqZLViWZZCk+nqf7ql58dn77/wy+eHh4FKcGQauxU5/7+/3svP/rpTfPdF29/+Bu/Pp0LRpLgajEsZw/Z9p9+fLdbD7LZQ8e49v6yy9OXx++fPtPW9/ev1223Jz7o4+HNst0+1KVIrPPcUWnJuOy3sEMdynxb6eOFbN4E0kZ0QTnJdOJ+rQhmZFCCwmO/bOsf1XiUN1TrQQOtm60flcdPv/rJy/uP3z6/PG9R6uPLl/VR308yX1+uqrMhiGkCyAbzBAiFu5uAcso0gmlGwi0oUCmzFbCoNocP0WlGeHKhT/nPs0IU27jvgEOYnKfBQrWXKqSMTMpEZcegaYrMKS2QI8w4sUa4TEaD3K3Hftu32KcsKNW5qTcevlqtDRhbjEGeEWE7g2nJXNS1MATdnK3PJWoc9Z5uQ0kJA5h5qErNRbMyhCIot9gYXEPCydQhsRWLIM7KVVP7tn1s1+vXt4/PLlPM67OOD39weP3BfnycmEPYZk2daq06ZV9flJJPld8eS3a/oc3n4/IwVZ7SIYRTKa5bKI40edVUmyRQVAOAiWUyUQitGPIqT3pa5xkQGhGAvS4SlSYqpSaX7Pu0XTLqGhRITfCQwfFyurSve/FJhabCmTw6cfbI7mJhTk6V9RDJqWPECKEAeOvcsjnxQRqSOYu6SoDJjAHNQBfymjHm1LgRhcQkvmg21TpwlKll5IxZuWi4uNJUVyRljLCORlwOeehh80xERJogeGqvnN6ENQiBCDZhLVksAtaZRwF7myI7MinCxEMpk9LaOKWYqmUSg4t6tZKupAhdhArJGOM23FGqIqfe97FdLb2MWc87Y+asPcStJ8Ut7djbYFKUgmIWO0uCzLXTgUUOVG2hIXKQRZUCo1NLB6NiskhlLlwSurOtLZh4cCkZlUZEGInOFHAWrbJ4ttEiBkR9DTC4sCqV5nsgkUGt3/bXLLGcA+NI3axddgblEBvivr+0VcarjZ7mG0nzw8R+W32aWGaRCBu2flx9XBY7ujXb/eWmW/BG3Xd/4SAv2coObrcKoAffb5TBNVDZXFhCK4HSJdYI763lFIYQjYrkATQqQq7KlmEg4cpjcGw4zJSZHk5JJWYEkViyCKDZlJcsv1wD/eLqAz3u8uLGGFAri56O2pRzeLgllSBIFTk+FAhgYOjIMLXuGT1W2YPaUethmkko+XGuIIUECUlqoUX0WMr1dLnFXoy4AgkFj4EkjULOndJpcCgSqJTCke7WyF1BTgD1hDIzZyQzSNMD6YwgAN4zJQLBiKQM4uSwLpKcaoKsAVBCGGTErMSSzghH5QjvjCRihrAWKg4PBDJBSQKFJIGJhFIClgIGMYOkqyULSXIgUoKxhK8slE64H3Qr2eaYGSqSdVq4nqyPHOPansObgEu6ZfYSamtSR/JMgbThsQVizx4R7B5IdpXOcCve2VelzDLN6oyJj6lcRWop+vbNw2e/8u6HX749zuogEppngAJs/u31G91xHJ99f/nhr3xeHgWOEFyv0a9OvW+KI7+T9eZ209gt9+3yYX/t+fT03fPj4TxvWub1aqdBg0k2YWISJl101ureyvZ8G3YJV5WxXl9u7Ub+MCsLORFkrGyYi6zoZoGAAJ7j9vGbrFlqPS4uVNksX9c17eM3X3342Yfny351qsv+UN+M4xhxGnuXU3F4BmuojGRhI0ok0qGNQZ6QO4UlkwQslPcWxYVoQAMc1knkU5IUTup3jk4EUyYkoCzmaWS1KgsQyZm1gEgVJYgHa/dgT87hTV2xq3lkBGWXMQaXOoYhY1Y91DmptLH12/p6Wy27FJZyfsvGoEoxUYTDm4X3qodFF1FBTtCz0l45+/jEYSBkpluOCvQUgYhCJJiIk7XMFJEkkuQ92v4yni+0dn2q0wlSrffV7YK2AOnoHvDkjH0qtMadOCUkEtWKyfFwnOtc+SA2IvtB5KIbERFulIpw4k5ZxUQEAQphAlHrRj7NZ8Wsd9S3zjnm87HfkihLZSWlpH017o3CKZwtY1BkH63Z2GqdgxmqRErMGMFEFIEMJFSpFM4622jmnhbDyaSDZ46dsyAKJVQTgABAE1AJVIYd6rwOApR5LkULWSnZNKgLqBBVkFIykubMQZQSDE9iJk12I1JK8kBmkhshjQIqlZg8xkjnFGJOmQ0k0TlFeHZ/IUDRw0ewSlqkJ4mwMiEzGU6kYBtIDCMOLpwRsY/cBhEnivc2xohsw7lcPctzz+nWxrqvrMu6rUwoMxGhknCttAJE3mCpE+rkFfPQ+VD7lBQQrlWmrJlwNBwqqkICXgoVqk1mWEZEEtEkszI4a4A4MylCGDITvKfxEKEiqlLT6g1A38d+vY696b6X7q/ttJPZuGVk+mRWLNp1fcbelQmcQ4J435FpmKUg2Az72m/rSqMpC0XnhIWY0eZjTtsKSQMPS/X9zr1zFiATu5HcKYKWJmRmYQkSCjezqtFjsZ0D6dRAGGCwZSKYA+LevTsE6R4eRMyEAhpY2J0owYSQYb/UB/qFLQc+Hqe2jbXvuU50eJwe5tly9c2cI4WQrIF54UhQssQJGjqNybn72p09OmAKKiJEtCNSNEncLPrKdTluE4nAM3KYGDHLXIdvpaeaEJNzD0TkAXTPkmVAcBJrVhELS6yRiqwqCJ3dOcOTUgDONGscE8EDlJxSshBgVQMg1hJaB8CJCXNhcpKS8IgwSkryHMRVkWAjJebCU3aP4ISTkKByOpgp+j3usgqEPdMlk0hBYLgIAg+QLgVoIXeq4J1jyw4SlTJPdJxGr5fE3ka4FFBQeK08KQ+DHufzZ++e3r07HGvl7Hu07sOaOJKKVKlppyl3sUa7JbPMNTbCDGGRFMkEg+t55mne+yhmFuyrs0oMH+t2Mdt0KdO5UIkUcUYf/XK7vH649Vvf+7q7uhnMuvVt6y8v19vrxzHxHo8yTf2ASBff9tzb+2GbeA8RrXngsr5cs6+x7TfrURTrdQ/f3JmPBxYJ2PCrD10UA9YileSkLEKje7LtL9+0yeT4QJyy3l4uzW5bepekOWnWcZrofJj2LYicIzQsqTBEQJkUnCEQ5+TAIDJWBoMdSplVuWUdaTLu7GoaNiiDEwb3T1zapFAwTAMBGAEFPEbtgfRMTuew4AnCMdgTlmFwhFvf5BmmgVknEU2ucpB2W1vvrVeu5/Ob8+PbUqeXfnnZbx9enltbp6m8fauzmtMcYsMTRjSMM6f5oQpEiEOkHJiKaBs7AhmawSMiPSKKZqlInyRLoWRPn1krxwgzb6OxtvXi6ziWN+/evXn8bDpPJQ8e8YK9p+VI61BLNhoTjiwKIqPiPCuBKhaayw1cU8SFGpFoZhqbXtkmTQJ1yVH7GcohARJyClhama2yqDlFazG6C8lgcWPNe34a4SxorA3kZQSN6DkEa1XhEHHG4GAmUQOl51KEGWwMZ2daZPKZe2bbPdzcXEETk5KxF/YksiieGbCUDE4SEAnXMnVyIlE1mSwFwYRhTqhQYWKGsgCevBcKZhDKp8y54Z1YRdkjEwOUIeZBlCxZSJg0KFJ8UEfhSKEo6qyVW5sA0hAxcQCcyaQ7hClIOJ3TU1AIZEA4ohOLowQl0twUkd5i32yghSe2jOm6BW0tAlLfnTU9nTwwEKTBc5nVCECYZAiYqMr8cHo6xF5686LTtIhicVtpLcjqszg591rK6Vh3mlrbc0QjzROWoIHUcHg3S0tIVZkxOhTG1FMA4crSQNhu+7berFRpvvbhW6Tm8FcfDisB3tIj1mg51SpcIohGdLNj1SQdpCO8WwR5RTqCiATJFCbhTimWPOWIDB+Tb2MgU4VVuKd7ZlISk/duEa1bZtbClMzZLYiGR5pTcGmFc+AgMjIorAxDGEaKN7qToBlMRgFyZs/IYGbWgPP45RroF/baG7Ac5GZ5HZmRxIOkRNCyzOwjOFUY8J6yrzslH3UiKiQ5CaX2iWbTA2lJLoxKRXt7ScxwQ7+SbxzLtviApDcfr+4XIpqq+l5ABE2ZrUhOQ5wT4umBUFapwnfmjRoPj2SnMiIkafgYOTrLJKoZI4WImHKUBJBcshSNUclEaXVOIieSKo8UjSVTqLuP8InUPAkpBIpMCqpAOIkkCZI8jcQNU1pIhSuQIQka6eIinCnphQFOEmLPLdXZBJC7GMWoqZyjh7JxWSmiJp0WZDl6Dq1FUcRChBTCKW8+++4X3/nVp7dvj3PhrP25XW+vW94mAd+F22SM2IbdWkaQUPTGjZAP6yLV2Icb1uu4vXz7AXjdD3u/tdicyzz7bb3cfvp+RLydTwedLBtSW+Tr9fLTn/3o659+Y1syZeEjFi3p7n34SKq78mx7A8z3Pi7mO9G4ta195NuW19Yxh3e7XWN9f4u2ZfPehpeRGDMrjxj3rQoKZJYcQnk4TsyyaH33MM+gRqPUur2/rj7Kl14Oh0GQsOOs5d08TXZ5zQrRZZrnR41bkSBP9cTiSp5MScycctcPTAtost/f0jKJh0lhmXSMwLhr8Higs7BlGtKDEUIUESZ0lJrZe5o1pFan4NHSRxKa5773U2XLsrbO5iOiua+Xlyu+XWmZan+kOkGyHpczf/HNy09KPTycz49ffLYcn3zzLeKy3a7j0vbm+/xQ98s2jhP1tM04QCQpO5JGbB5mrA4dguL8uhAcBCmDELaTFUxcGSVRkRTp6cgWTqk+hrNFUrvtHVXfvXv3vS++Ny+OuO0+rs/r6YnIPHxkMrjKXLznrFWJadLT8bz4aSuXk2febptELj4dnJh11wjxw1akF56AMo0AKmywDAqKLjnASlOPQHf36lKixkwxqJ6ZnfoN1DGnvM46eTJIkgjd0JlUj6L5jiKJSDKIIscEHiFUlITZlJ2ZjCduU80e1Lbm1lSOVEFQShaEkoc72IMUWmEjoltONcpW5yQmWMewSLV0VJBkMrSUuUwuZtHH1QMkSkwsDoQld+uFqFIxuDNDimbraC2QmRLJzlnRbFdm8pSkQhTYyQtASifVY7C5l+Q2uyGmNDhzCmkmZTDCAYNE3vPvKisZGw/zvY217ZTZb+k52HYY8fT4+MW7d2dO5lLA5KCdoF2nSQlANUIGJJZay8PpsNCbHFcwpC6Fkm1TLeJjApcgt7Iz+wnnjltiuIFyn82uGcxEzsnIIPJMGRNNTJbBbMk5IOw3RZLDO1mQpNt27VfvU1QXTwNZePrNrJykLppCRsFGaSIYRUpw7mkIC9hM4ZKjGUgAH7k6nEV259KdEp0QmePSAOCUIcEGZi0sgxp4FBBEM7mkITAixiAtDZIJBZiYgFK5m1PrbIGJIqVainCmJ3kCZBjzQK8hpCkZsOV+pfaXa6BfxPJ2nm6+FKPWcvM8vI7poIOhBvKdldOn7g3b7eO250R9Ohd3GlkDB7yZ3p74cJjK6ahaqF023DYyNBqd257Wxu3yet7P9XDy/dkM5pxcRj2rYIGjW0uiUtnZHUsZsbMnk7giexcps7J4cQc5nAK0H+Cd4WExUkRr0f3WQ0SFOUmQCt7LYS23I7EsVU6zZCwxrtl1YHawE0IwUwA1MrRnCAXTTqIIymJusF2oBLC3QaM0DirKEHJBGjSpZJFUY5AM4ebMvfjB3Vm6qIvq8nig6+3qbdsusi0hdTr27xy+2GnbBFpmhcQYfS1tbESHN49fLMclLXLz0P3r/Ppv/vj3IW2ZF6vHd+Pc1/zplru7mJu127AkTjScj4dyGlw8Xm/t8ocv169eZ2mWDbuNC3efDnh5pZfn7x8ef+WL73/3sy94RmsxtvbaLq/X5+39B9vNJzqd+SE1xoa+nSZavnNeXn2en1ioj2yGEeaRyL4d89mnnSgtv7nYaGPlgXkLGO9wQ84yl7rt4/baeOR5Vk2s8UHWh4c6ff70+PjwxZefPR1OsfbbuPrfeP7248evB9bPvvuDaTm/Gden4xe37j/W57V/i95y2Gye86mUeaQOKo/ZhQ9JLxGVXMCgRZOSIz01AhRRSvI0R4s6s6d0QARFJF22BFpkpEsEBZmFx8OUGjYom4i7jCKwl1ILK1kpJuVwtTgCYsI8fIwx2jqulw/grMDkFqZbpKA8PcyHhxIRclgOpwf39jd+/NevL8+2pXSdilPFh3HZf7x/eXjqKaElSgnk1LptbcJ1jA1TGWTS09h4eiOxRe7uHuiYe8MkmcWsEGDFs2rNZiYNhkxvW7eL+enN9P3vP3325mjko0ulaWt+vRnYYI0IkMydl0PZSoHImZY39Ykm05LHUV91lEZKi/DcRlyvrRgmHMv9UkIA6QPbvEqPBUzsGVaqBbDyOAopT4suR9ujjGmzUafytGhG/3ZrpZSHfCgoe+ZmY0QvhaUUYnDUA6lONCpynwb2AZ9TCwfInclsGzRIuBRvIy2Y6AYpssyHRQ+zlppIal129CMBkhsybD/ftge800ytdlSPwaGmSW03Ji4Uk1Ip1Pd9DpjwCOpxfzXKPe1BmU2QGSBk1DkJkOsREEO2iAhM39jxCHNsmaysU4XjgJ2BJHNyZ5pU60LYOJmE4B2WyGrUbqZUFCW0J0FwfJjXZx/77bb3V+u7WHIiM3V44DBNh8e3x8fPD1WzI7pFIaoFQN72yAHkoNhtLRtLqfUEyYPStJyImaUqRSYe6mmaDwtnsR7Dd8I66fSxPfg8SnsT+63vl3q7TFVNHQnqIZ65TF1CjQwUYiZOMd1PHzEdp3rydLfdEn2ASwILGK7NhnNy6aSzZGZa+uCg3hw617INuzTAanEFbitJ71qZBRKhnUMZGTm7pWVCdGZRANDctCW2Q+60P5REpESMSj0sbKSKmE2g625UVHmejVy114w0lsETJCszV7U+xs1Qh0cGVGadqx6Ob6I5bT28bfTR85droF/Uso1YSF/r3tvrq9HW3zzpl09zjYXHWqOnJs3TESHY/7q99vU2FmFO1mkRKkGYZWbUy7b39WW7tsu6iploko1YrSsvjflptzqSOboCKKCPZSpYE0zEArAsrOTQu4IIpc4DnbyDlbUWuLs1V4CjliOj2+5u6ZFZtHh1cmUSUQP1gCBWkPvCUqtQgQdfX8uSWytBjYlxT1aDmuJKTErW22iNMU3T7GQlBc5JnJqBRBeZnJgBTs4E3AEhhRRimZAzeOUaNpBdyIgAzTzTmdBuz5d+qHxeaq0HED/IZ+Jtj+wc939q1NIGvv3minx8fLvEmaXcVVfQd492Zdm1vV76S79uvtPeZG3WrZ+1jnn+g9vzwS6vt4u5vb6+xtQO5bw9v27WwVJZY/54eV5/cDz/6h//Y1/82vcw9csf/f5Pvnkupzet7ePlubVn611lxuvys+cVfn2zTA9PjzIf37z5EscD6by3fQzfbq+3/kwqo9tB+qT2PG7fvv6hXP02Db4pmS0Spap17+1ZUqmGZb7uxFS/+/jDX//7/t637x7NsltWlkOhW8+X/QXlfKxa9QyulaTXB4V/PsXeLx8+dNuj9f7qnebb0NaHvMZW27FMA6FSC0iRQLogndw9IM5TEkkHo86TW8niYAeJpObh6GFEDZ67mXfTTiNpupQmAcpKcE7K2apPI9kXLCcsl/4y4XFiuEW7jNvtmnaVFEwLuFpBUUdwB7h6UiXSqTBZ//ay/8GHn47LC8KLkZAO844Pt71+qM9OU4re1UcOCy9Git7XVpYKh4b3lxPK+06H4swRybMyj5ujkCttwnmXrokU6T5VMcbuPTtbnB/evfv8e8tRb+utg14B28ZFbjXqpGeaaooA/PoRAz16qtalUOGQ6bN35/m8H1pfHd4SsY2lnso8FWjp4WHOObLu2m4RE8oRBw4avdcaRd52Uh6pPXIgLEqhqu9UuSgZjcm5bjd6Z6h3LnpZgINgu/LhSYQqKUcNEGvBNEBjoBRUKR2+YssIu40sLHQ+nmqJzW86YSqV1Zmy0jzqYnyre91vNnxndlFZc9T9PdyA2jEl05HpAr+uOC4gLgSJCAAWuksEBeN+OsKLgwQT+xBgsHYBZ1iVWhjBe3fLXtAFyjPKxLalU99FYoukBDqO4KXKStnGKxdldg8ClRSkgmyq6tIRBGMYY3QbgrXOw8Iyo/UAfPQhjJPWh+XhePpcpse177PnVFmWkpVa9sGm+ysQmCpp8b7frs/z/KWg38V6eJoBBLoueobMKKi1T0kjLMbY2gHTclziqPsWLy87hu4TvBNUykIcmaUUn8a4hFtmz2AVqTYAVGaBYggNIBtTeA/LFxISIgQzyJGFIYkwH+FD6oFhPcrUUImSBep1Bm7QDrjfNeKU1ltTUA4XThFhBSYAMNsPQeyPTBMVzmAhZtewDnEVgfA7zRU1IklS0Iop62M6Ne7OTAEGgrh3N8IkUpSCXAky146XgoEeAMlEZfZfroF+Ucsl1q9en1+fby/2C6wAACAASURBVOvLvlv2A2igjYelcCk0TywR/dbW6/Xy/OK31WTyw6HM3OJ6yXX/NqbDy0hab5sOP8yK8Ig7hKKZ6a4l/f0HbLtnVpQlgB0q4W5gJk0RlqhuGxpcKESYxMKj+1askqD1jNbhQVwJmzk8SJBCkqwwmUWdPdPcIxORHRqLKzdS3jW2Dnyd+SCpswuJCkm4D+czso+EgIQZnBQjU0iInIWoUGaYTxpFhWCITGgGtBgUSOig4AiFMukEKra6c5ImRYQPZ5Izn3oZLiTTfHz8XCWuH8ZPfvL+pT0nu6SYkRL3/sE2lOX0+PlZS+Vaf+1732u9ff3+J+P6GqAd+PBt2y59WLaAkVY+hczimKeBZtZGcGxi28uUrx96+0Di07HG4TjZ4bHQ93/1e4/f+Y7wtD//+Nuf/f4379fPFS1nqks9nEjtdD7P9bR9s9ptH8PWJJrG09tzmR+CNJSxvdyiv9zsQaqntiye5aj8g8eZj/SBb1dqvtKeukdWoXk6l+jG8//P3pssWZIkWXaXBxFVfYOZ+RBDDo1EF6j//0+wAGHRBOqi7qrKzIjwcHcb3tNBRHjAwqo/IomSv0BXIqzCfM8RmZa5Pi6nn3/8/Of/8n9Mdb6ttv725fb2t+eC15hS8PTxUzZ24n7kPjdr2HuTmuYsfNpny3Ek90VKYQkmnWjNMaXU923STApmUsugVEd3TyISDsoU4KAQJiV3j+Oenrlu5uGwbD7ufWvjLpHWyyy1zksqeR9M1btCGSFl0tNl6Yen8nDq+55jMCRleXy4EJ98gM3dUhXCZQtbRCk1XQIcFnRkb0fN2pMigwIsjKBhAdkpBSicPHLzIwomGyksxLK6+6DKMxN3eBAhKbpbeBixKKEQSaiHUiGy7fAWDKEqhVGR2G/BmtEijn3tb7fbw/JxOi+TTKnKxDTyhRvZBnRPHGOY68eLUs7LtA8vo7O4TzFNocQ5PBp5agaVNsTDmIkL9bDoaClTXNSniZNoFiwDudIRJCeuaWHWm7XBfuKpTknMHHfON+hc53kuBHG2w4KtKVJUxxLeHcEpQjpJybFtR2uHgKTMVeVBvDUt5BRvYciYCbVkas+Xb19eX47uQzWmUu20ZM6WIFxLnsPX1Jin5ek6VEDEZojh7o7gMRzQSAowEiUcQKNIAztFUpjBqJyZu6V7uhMBJD3c3DMESYY0G/DITCkd2jNMckpWY9LxnzBPJpBAulpGmNOwSHNYOe6VfO/hKOXyNENfv39/fn096WQ1rFQ97Z+m1qEWLsosjh7VMYl981sivGpE1HHURTTJqmoAygnigBAXCR/UYeEREYpBnK71/VhV0aXMVko7Lbd9b0aUKSBLjjuIbkklpEUyCEHNcACJsQugtQZF5CByipYGJCcTyKuqapV8H0NHUe1C4myebRiDGTDPyJAKSrUIeEogKSBJmjmsGVD5bDZ3BzDlpEIdyJTJKCbuJiKFPRhMXC2RmVzf2ZcRSGalNAqwSyS9EzUKUTkxm0hKglhT1JUMjSEEVgFpkLr+swf6R62vz1+/f/2+vh5tZ3ey9bm9rfPjUkmLTsqcHvvWx+tta2tsbanz40c+YTLr2fa19yxro+y9zyH+sFR2EhEuweTCCnW30Sl3kwhRgDKk6TAUIRCcHRHDIjgHgYkYrBBR2QqheIdbZoA4LfsYnVkzGETCpJwNTizIRHgmItlAMtIRkZGdWncgAr0PlpoZkQEGHJQHw4CKyCBAVQYs3dKDqEtBCqcljUpMZERCyXBgcgQ84A6RDAXIuCMnJBOICQJBnNPodKnOEC1SHs+fp3pdt+e///79y2/Pb+OVOCeeB0TSlKiVvt5v2+t2Wc6FtU7x6aeftr5+X++HGR/5+vx9vd2P7EYkQZwwDYYPJxpwB9LTtuNG/fZbljGVQq7zdHpcLpfPT3/605+WZW7jeLnfv617H+0YfXVEkdPHz5k61yKoHr/63q2Pw9PKYN0/lGFzkOiyXOfLw/Pr/Xh96UV7m6yP07X8/PmBSM50Wevr12/357eNCT//4cNPny72uh6H1Wl6eLg+PFyWuX79/mtfg2Pu662tW6owl1pEz2wqvZvb1g/j0JLRt2GbSRbRenQy5lIeleeeSlGojJrMTJFARAaGMkOD5f1MgxE0PVIq3HOMMUbf17beess47i1jBLMDre3b9lIp/XR+WJbp6jwpYigGbGJMCWFiqpIzYmzsdVgfvgUGTzydLg4RzhBO8hCiImSRQo5ooWwURyiEE5kR73/+PYNZKCfiKBBmDopwcjHG8MPepVedLTpYQqoQZ7xDAOwdVZyUZgGAiVn+N927cwmalglF4ziUfNiL2DU8yRIUNtqGrImA92O0vR9tu0eeFrawEWi+h9d1jTZlFWtOhkocFAf1MhLNzNO5ChbxwhILU6pUQByWibiLVU5BvD/vgpPQgqdAhlsOy5DQuQ5ejT1Gz36Md7JN5EWPcIycQGlo3rOQ92Mf6hAtPJcdcdzHfd9n7ksM5MKCGdnfttbvb0r242PhKKnt+fj1f/7P+3238JBgrdP5JztnN5fgqtV5BHkRlgmJJLdhRh4haeCMgDuIkxHmakANz5SEMJCRPoxqmrmNRBKTIJOJPDi2ygzRiHSKPbZAJJrHSOcMCWajThycnKAAyANgZIPF+5Ql9vV2+3Ks21+/9ZjL/PEpp7p3G4ftTGEDlS+X6+PSiecsIhFk4e4IUa3FlEC+jtxcspQsg2ygYZ4ZjAwYhGlY687Cnm6U9v7uxawGJwOoqJTL+XI6VVn3srqPZmaHRRt7xCHzlTMKmEDeh3VDpgeGBauThHXIpBo0POOdJs1CRUIomgcFM1NStGOkejqMF68qZXhkH9kRyh6hCQg7p1TOBAKcQWkETxsAmCvpnJTdfWRO76hnEKBJxFwVMbJbsFTljLQAkyGIHSYa7IJ834SWRcwzQByI9JEUOxrypKVURkR03v+5D/QPWy9fbsdzWw9zF440jNFj5O5NCikijjaOZsVaURqbpZfliFKyk87g6jEITE7uw+1YqV6l1om5GKhQZPBqG2WhdC4uJYnANbgFTzUCjvBwtPEeJ6MgMChUpKgEUjFMMiEEYhvDMsXBDBFmYSaHRGZJD5Agwx3BROHOCWAE9yAgJdxRhMlHJKBCIIoBJNP7wQOwEiOZbLhJJIG4FpHMLMSEZAElwSkpS3o4zLkQg5DhaRkioiGZQZ5MVAuJSixTPZ2qzFM9dfdf/vrl17//x742ZELVRAI5YjydPxLX2+3229ffy8PpQ6mZfjqfLg/X+/O0HetxP56/fd/31slDxIUBSmOIjVUl3n0XiWPQ2oZ3rZVIOZg6p47lh8/TfHH41revrf/WMgb8eT1s1bLMlw8kc7uvt68vr8+vtLWpcq2Vih67jWM30pRSpZ7PD5xfbsc9RcNGeicFLyRSnqaHK1UbsR/7stS//MvPny7LrvN+NK71fL3O09Rv22+//ev+On768MNpmZbTSUk9SiRzNpZOOsJ38r2WWUu97/2ufarIqCl1ypOKMlN6oHmhKGqWjHfJPWVEAJIaIiTpCPKkTBv9dWu+vq5v23a/7fvbfjDlMSQddQazj+04dhUeKW/d1L2cpsJUexDRlAXIsPR3kbnvAW379vL87bCjnGu33G5bLTqdr3WawMwS2SXcAu8zFbTW4Sgs7hH/W96BhDCUyJmERRmJtMHhfceroXGyJCnHmMkEFO+plv8cfLEQQGnkFElOkVAeBEq9zuXhcUkVQcAsbGQ4iFVKLUWL9sR+rMPxfG9fvj5///2L6fTznx720R/BysHpx26eY9YJWZI5HGl5OB+rNXcKXy4yP6hetIIkRFHJJNHJAmFHosT/lhAw1WB3Nx+ZnoAQL0xVhu9Jie1o6+sqS6FFp+USTqTMTERgHZYSIG8tRzdFnS4iyk7W1uZN9Ez1aoKw4+X5+/byrRZm//njRAX1/uX57cvXYc2RLc1A55d9e7j10TVTOVOJo1ImyAbgPhDJkEI04EIU5EQpmQiH638aaghJ6R4YoBnZDRGqRE6W6eRwsBsVFSZwdMRd3nUSAQdCLBHm4HQOBkWSZZbwQCIR72P3bXv58vdfv/yv52/Pv34by+P5J/yX5fzEsGRpbYT3MvFofXOfJVS4vIsjCA4fgyY+E4jXAY+sJSBw93Aume4Z8Ex3HzbAikykIw2wHCPEhYiShFKqFF24XKaTPcw57NjH8Xbfid0PklOVzdXSgE6WpACCeIRLhlAkKVBciEoUJSmSYCKyRCaElUXT08few4c5K82khEwfY4xwcSAtQilYnVM03JNF2CGMyrFbQybPTMuEIzPS0zSRw4xDiJklmUEcGu/P/xhmxxFmVGieT8lGyZzsQBJTTAgQOf/nNcJuzojEjKCAeyT/Mxv/j1vZOWMylMhBPGQqVa6BzV2XRbwf93Xvt85nX+IEYmFJZzfIVM+nRbK5Dh1H2BhuQWOq12munkRBFDiagftMjCI6F12EiIsuIQ2EpAhypHOmub87X9gyulipYIweNTu9w0AoOIlQOFSVZJpFC9KqYzhTAEHxLt3JcE4lpCszMWcG2oCKgilInJIkJXOQETI9JARMLqSp+Q4YMkpLIRMCCpDV3z/AQMRQDTK4O9BJgygzyFvTJQy8BdYI4i7TuQ0pIJxYdXB/u92+/O2X9e27ZF20UJ1DJ7LWuco0W+D77VuvPm0Pl4cTe6kaTw9X//zpa1v/+v3325ZmQUCUcAGE1ZGBai5CzITgtEkqhK+sAh3dt+dnf7vJ/PB4O8wZu/mtx7d90JrUbkCeTxpkzW9f//rlt3/7X3y8nSXOtUKpzjNnX49b+uTkLUc/Du9tJdIqbJmcPex1vKqdnpYTn87n0/z0cL1+uP740xPdWmGm85nmmeu07+Ptt9fXdoOLFswPE3KaQ8bgfTQMKzxqcYczxmkWAYtEA7nwYUx8egJPuVF2DuJxG1R3/OdwksApIPOeVGKAg9UzgGCkry/fv+/j9evb67bv3Wwfg5khk2CKzHSHlUmWMhWWzUdu6xRRShWnejomU4oc3Y7V0JmkukXb7e1le203urP6t7e/f52v1x///JePP/6JT1Nasyg8nCgS7hYt+uhDqUa6jw4mraWITKEorB7IlFJU9Ya7r/uI5hlUucxc9hhV4HDLSCalojQ6v9uUOFLTwO6G9ErBk/K01NNplkmQuT7f+xGn5ahz5UlnKURs6/4ax3HwL2/tf/3t19/+9a9+uWQcbW+zPlx0yYBX42BYBad7xEHa60bteDtGMJe4MH04LVi4ZhB07+gxpEZRydn3+1BgATOxA2l2qHGSEVNICUcZpBoyQ/W4P6/Pv03jsS/6xM/PQWmwg4OxiE98Mktsz7djG/3hE//04XxJrd3Xdnvt2jBbpN3Xl99//fu4rR8+LrmdsZoV3tavhCEFSko9j7739uUY3W1MnDW7eRcscAs4Ebt7RkxEYlTdkotpuhlGMuCc4SiMTHjCPIfxHGERVVKZ099NfAZLj/epSRR1JrrWqxBTCIUEwsQ5sqSEhVFGpkWER2Qq14b76Pv28uWXX/7jX//tP459247R83r9fr3K9LSUW5O2tjGOeZ58NM/OXDmcyyyFxHKYtbZDCkCFWSfxOYysDIAnNiZyogTIskF4piSEZSCCOQJuI09SogoXLgJOSZzOE59Jkr1Ruxzb8faQ28Asx/fv7bZZGJWCwSDi4pBAEhN0WkaIqEih5XQqOllv3lc4chJmEhW4a5d0OkKye1YEw0eMBC8M5xzpAQpCUElGCXYNYnmX6LoDQEXOHMboPOdwR9gIGe97EEjvwphmyfR+9PV2vH6P7W1Sfvjhv8WVkhLOFGzmQmaJwmBWIiRRNyo1mNTGNrIBhcc/vfH/uLmwvyz50vrXal0LSxVkzRQpj/Onpw/H1rxF7kcwstsy19NSubIJPZosRTc+xt6iD+pUIB9+nPk0bUc6jlCY6FA86GVeNMdYlB4WQUI6ryhlNPewAJKCMJQlTFWQBDefD3F2j87dQ8OQYjnDVeZDwRxZikxl1hKIe0QohUVJmsnhto5VMUPYkfZ+A937nosxULpyT2gqwKVaM+N0Is4kGJrMHpaMGGZ7HxkgnLhGQolDmaZyNSMK52aO8FPQFG0gB+21ibDZcGcX3U/+GSdHmFN6H9bv6ykhWlVSJy7nCTJtNxMb3be2tmO0Ady/vh3lp3xKHvnI8/L5DzXw9np//jReb88+DgDevYlVnS7d/UMRnrgWYIAn/lA/dnS0TrpiIG4Us/Vt3bY6nTlZOutOtje9TqB639bn33/99Zffbr+9UvTLtZ7rJBS2r4d5keXbfY5aHH5s29vr/fCtoVPXHJKOMfrb23PS+ihnm+ooXB9OT58eJxQfb4eaZD0hxeyt9bs991weH05R5mEkPEydx3yCNWzEPgs5Rh9tCvUoavLApZzFaLLRafmW+xUtE2HRe6INVpdgr9qFKCzCYjC4kLMC8BhHj/vO2/NbtG2RoTPvqNSbcJ1KcB4e78ZXd3WvEwLk6X204M3WP+ksdBbCZvZ8rBztWj/YXKZrfwhEf1631/WXXxxf2/fRT4/56UedrnDTCJM6Uy+ohhTcrQ7cS/dEQIkq61SXmi5akSQzlXkm16mPY4qpVcWkkizexyBZJtSdBzJYKFEVlOjZd5ciLqB0ESnlwQtV3Qvg4zwkuXa0W7tXe3ji6yQwj9fftyPNO3B+PIKZks5Mci/bRzFyujBdarkfD7iO83q0bbR+EDXK7Ps929tYoOWjns/T41l96jKOnOq+9+6NVE62cKLLnVAop5Kiw17Wjg8Ly4nEw8zDQZSFJr9wat43e3tupe/32/dfceR93497H0h6mC/T0x9cjufX76/P98eHD59qXs//lT9Ob38bQRvACB2jffv9b/eX9bqcP/74p4+ff2T2b/ff1vEV2rmgvMOiIw8sIQHkMu2n2bZV3zab9HYIFSMYmbtZP3TWCMwJUVhYawNAUQrOhDLImYYe2e0wBqXEgEUkZWKkwpwmYc7g1lVp+lhnIemN22CIVTeVzJGpSuC0jJaDAmWxdfv+/Mt2vHq7O1lZJlHteB7qHRtze7ie/rhv/6HrsUlraX0UG2y2WdapabAYOCkWbfcBZJ2WaTpleHS6P9hH0SUVJXkMGi2UZuUJ5DYykykI3qGarCjjnZNMPFGJLqHMyhmY9LJ8/MAf3G1Ls18pezbZ++K6TgYClUmi5DAT4klkPl1P52BlnZioJu/kZXMSdomGlGTRJUG1DO99P/ZuFjB0KYWg1dgyuvohyEJzJezogiHO6ZMuAsLWtG/DOzmdBhftbyiiPSN5aLIYlWxezDz3o7/e+rdf/f7rbhCfPpbPVOpId9PowhNJWGUwMBDd0w4w6hR+cB7gyQYfb//sgf5R688//3n6eP7jH4X3HvvNvBvJUh87GMxtAxy+7TvNnL0ryJyOHt43L9H19nq/+TaoK/vTopeHc2hmGwRoCIxE83JO46qXU+XjpAzwwBn8a+scDspGSNci6O59woTQPpD9cBQwOiopMQWomIi6eSLMKhyFPabR4rCVIQQN68MbV8NyPU2Io7dmw9yBGwhln/hcCZUwgIGjxNR3JVKMkdGTPLPs4/Vle/VU6d7uL9+252LQ0/V6usyna5lm6WMXzISTJIuUEwTRemb5TOgXijyDT4CCHlHOBW+tJ5EN8b3GttnB/aifr3M9zzxzmfOhxOtvGOixJoA9Xv79t//7199Oc314fPjpjx9C4vu2vt5H1I/nK/X9fgwj9Mo9yn2H0ObMPcwgoDMuJ70fyL2CEhmCeJzPVNoa307H8B7HuBm1BnO75SHPX16/PD+/tD1gV64fRyx9H9x3LqUgUfD2txfCEWM9+u2IcDY+cclTPZXT7GPrb0DGr/Pvx11vz/uJp1kmwIDjPKtQDZajH6PdSJftbS9Fbm8v/Sa10NO1rF+/dR9cb7Nn4TITXCFJ9UzHy7quz0dMy/lq0/7t5fdTXUduxg97PUma7MBytN2PZkJZK2/ZucemcBAZ5UC79W8vf+9IrkV5nqApR+sQckQEDZBPGR6C1mXSJaWFWCawFc47Hu/9OkLnMcbb6uGXH4r4QAWVZV6PXF8YmXMh3VDv2V9tK35CcNThmCoqjEfntA73myP/U+EeUEMoEvukJxDAhuLHvop1Pk1cuGWuzoedytb74xVFkWkjZDTlY8QwsIsYirpMc7mWc5m1VtoN9832vKVRinyY9YwF22g4DpvuK3/bft/X/eHxh4+ff/786fPuPL4/f+u3I/qO4zlWPXq303TGs2yJEDBGaW0h39woH+T0aXr8sZ4+YNv322aVB3MrPEiZ6hh7n+ZTtu2Vd6DQ4N3b0/0Ustn7Wo2UaZSTUocDmZeO84Zu7duXdhuBNe/HgiDltlb79m/bDNR6BR5Qi7+07bdzFEnABQLAadvzvk0X/um//tc//vlDFPu3l1+P+1tbN9QtSezw1uLe023HaQDx/ZCvr2htDaxfX5OX6RwuLAyyzMSx21QCy+AEgTF33Jk+aiXWoGwSuxtarLfb5eMsCnEEgzgrVGWeSYkD7EAq1XXZkvIYb9G+K/tu/kyqdn88P2K6GrJh+NqNvvx//+Pffv8f/++l9j/++eMfPp0X/PDbvjV0ceKX++vxNy0Ll/ZATjh80/1+WFshS8PxvGIqtAhRTuumyq9AEpzPrgIZxIxiQ5fCnglIWVSqeBjcYhAR6B3ELUPhBemgJlQUlc7oA7RDqKow3CyCdjuBNt/J7+FrZJQ2GYDzMRWQnbVIFZsOkC8nErW+997IqeKS5c0zbSXmixRBftPd66zGj0yDCqAXUSRoIKQqoJCcYljncwkCAiU6RncMA8CDsbOOLAqppzTEKcMC1AHHEAu4FZ9SAUXb/fX2+jVD5ev/Q/mn6fKJ6g8on3Iq2EQ5oQkEEkBAUGwMW0hKUajk+fzPXNg/bMn18vlQmpzn3Rexw2C2zOfX2N7GVtBPFd9rKeabaQ3gOKzYUuAur9cjxgZ3IRcFaS1CcHO20JqkMWiA4qDzo5/LmWTScgFM5KtZhFsxppSegQ4nCM/ESeIiwrmcHh4FEJAZej9G7FWoMtaQBHfysd/73W/3VcN4rlMwcVJBmNn4gnEJt2QNETN6e5Ys+3k5EXU4Iqi57e40MwRTh1gM6t37tq1fvr/AgwHr5t5TrLW0vp22zrIc2UYe86yauFzPP32Ix8tZruTWZZ46jgh3jkAMa/JqrFZJIuBcchFHJ8Q8PUznE5EAfKbSZGpHh9FpqqfTZOwv68vza+lx1/kA8evz8/04tBadngjC5WaIcKmuVEUywiI9mTAp1UljzOCDwkR1mudyEtK5tlz7y7692eu3h5SYn/Z+77Yij4nzw1x5Ol2VH1VVaF6mj4/n8+PDfHl8/f6ge6zHynQbOGx4LeVcziIX0nqs/uV1i+r5QnsXy/xwLlfe7L6frpN2GhbmTgGjwppPFzrV61SUrG9v4+05//Vvfxetf/hsT4s4yZQ4fOrHCz7Yen9b92MwqN16Zs+NDrXulXA+7NgbrrCDtq/39b6T4nytRNSGb5u1fiSTlhOn3IEzT0xzBEd0is7iGjtNHGQ5kC6RPnrf7hlO3diJmEXqvPzYBzdL31t7vq1glO3v3s5v9/66bvd+T28TQ3GKGCZ1zBPN5USlqzVsFcVcRgxI1lrWffK+RxorEtCSlrPZ93B4U+xdStpgT/lUz5MU69Fbg90yJucvnWevk6hUKCGVqxZwsAlJlfM0yVx6o7G1PXOYy7CSWKb44eHDMsu2Ht7t42l++nS6zj99wWuywd6Kzk+z/aa4t1fz0drxtq41IeFv08i1GqXBqZoCZ7bxaeJQGdB919UuVdq8S6ZOMQUwnNDskPM8Ocq4j+gJcKkzLdoYHuAeQkYcx4b77ewGy9I67bYT99nsPHVQcLzrQdyhZ8VEQVc+L4631/vevzH7fitxkFlY9+4/XZ7mP//4858+z3NpfkT0wnZ6uM5Ot6O13m0kEjt70h4wj9sYqw8Q0QJ93w6uQmXSdkZGluE5QEyTTDRFw3EdOmg93qyt231/ftte4wBk/jz/ZflUg2HNEWOnnGmUsExOokzb2mtQAm45hc0k3ZCx76jFBgcaMU5AM/vy1//51//+3++//A/+4QK7XLjgms2Yl5OQE+Xwo6Q/THX+4aTUh3XxPkyap2XL1WOqNotqFKq+zkjaZQwHhUbSiQgWm/ulkBJJ5kTRJWmCNI6kIHAGKQiFlASZEUQW0F0LKUrvNnpQJahlEJKGN8iBqbFBiOUBICyT1uX6+fTpj3+o8qmHn+ert9631b2JQkiP/YdjW+1RHubLp/OS8/95HLYdth9v9/227cM77SUKQhqghUuyW3em9MReJt7Ce2ShHDQAPGipet3sgEcI7BKxA+OAZgZZekKFHR2koEqc4DHS1vuX6PeDr1/n0/30YPXTIzNpFbCakyd7CASHZglXLgUcaF/kn7Owf9gqLeYYI5MzoPBHpcEwm4SfSjl/orzPv/7Kx62nIKkYWY+QQXsc7UZCLuml0LxMT9fTPMvhjUuYOBe9nGSALlquj9OFZ5u0PpwzY4zN9yRGUCLoXaMhYJkYIKVa58fl46cPPzyep6cqeez7/e3ee+fCwesCRp8S2dsR39+k5/XD53I5jdZG34WYp+j7MHELQo707tZf3/66Yz38uw8wciLOFLlcylV9RIksTMoQ9/XbN9tfx2iRCpmKhrCmZI5x7LfUvcM8HKs1sjEeakp2Ix6DToufZFaCICURA30yDSb4GIMyIYnz47ze3hCppFSLM3J337e9rQIu85LCwnliNDHuaFt3dPTtwrxXn3lRmfd+9DEwUNvcqXMdZnCAWKSeCk7KvRcr7lJQSznr/C+Xj+fz/PXl92/ffvfuP376PJQ2QQAAIABJREFUrCp//9I/Xs/L/Ijp+9v9fr0+/nSdct/G6DlrnpaYH0JmLHEuxqeZ++nUD/NYN57Oly6FSnGLfrckbLm+2SIl9NN8utBEdqnzzXHcNphWOT88XC7L/vZkfvjW9/2+vTxvX9/al6/fpc6JZXyk46TLtJhJP5hX2ju1wRbe8OaluLvqLhgE0sSRvbZ8afnSttZ3bXS4aQl3HZ6RkpZGrsqiKuWUUswtIiOSKJgQToaEg0CpNJx9J6T1xAgm9WnRgR7tDhsNuY3Xh/niNvedmhU3jUEehGA2GhBLTapZJmPv+9iRe9so0Fp7fTsOpbwuSJ9YluWynB6WmRP1MMpB0do4trH1SDpVhSYow8borQGjgEYLdCmPy/z0KOfpoJexVuDp8rgstSyipW47fn07+rb3sFrkaZk+TaJMl3PV7KEeyvXKZdKn5ePpVG4RY2RbDwyL0u9t9Ege8O4NeU7e0ltmwMm5OleJ8GWZytj6233Ur6Q0PTydBHTcW4TUlAQO52GidaqFIvbByaOYW/dWUwJu6cRZSnQbcdHUrKl1APsWtMWHRYKRxPSOaA6kuZAU5vmkOsXYD7QxICOq5bB9cJO5/vnnD5/+8n/pdTLbYzDkjFquKojL9Xl9K8ORlvnXl934IIgPE+8sHCo6MahEAnBCKosn9QwKc2nELJmqEr7+8u//vn5/6cfW2ltvd4KqXtufZr98QqnBHsPNYiPDiMLusHWYucs2u7nSYDYjUOJCzlqLYMAiQtIS7XjeptFl5qumRD9yTkyXmQhBbt6tt9Zj9+2yLFUcI1wm1HNBIlHnwiHMQZN7aG+sCSo5fGs3eJmXM4sxU4YlCxHYBw+LUlFFE0hHepBACZJp721gckkSkEaMNDcYOISKZWZvfW3He8LXccgYhKRc2brwo5w/LU9PTx+1TEtVijDrIyOJddB9XYPBZTnrci6SFUm0723f3748v/z25eX1tq1KvBqfWes7zKgzHbm4TVcekcdKsRFn6zUTxN3CPEmUTFpkUbZe39MrmQYX1ZnZwg9rr/d+tHJ+up7+sPB1p61l2DGafvOFtE6dihJB1QORnqkkMZSFggAHo/xzJ/oftuYIRJekAKUUnkkm7lubs85CUhPb+PtJxiu8mJAlMBBMnEo9h2RUzdNUr+flel5ACUnKSYsuSznX6qBTrTrDzUCqJJnoPUCpJFQoA9SIRoCEhZi4lPnhw+fP/8e/PJyXZT4L8xjb5cMxunnY8IPVM86R3Np2Or09bJ8en/4wn5bvb9++/P7Xvr/UOhOCIomYiRkIa/vLv99e+/OYwqQoTYU5tfTr3KZoJunCVERPjLfbzXMN7+5KHhnKFFhA4MzNOyUlF4rhpNSP9fnt+37c2Q4+PVhcT37JxGgDQCDMjaMOM7MgTx+4XM/fqlo7ep+JY4Rt93VfbxGtlhnW7VidcxZSLgzEMOKYVR7Op9a2pGNaElq5RVKmw7OjN4saQCaHTTlpkGe6CDEle560fjzPluHbzda1lNPHh2uPox94+OHhx4dyJA3nn54+/Pzp+vvvf8+bg0vXScBt97u5FFWRy1wv+kCg318HW6GR7ByZPYwcb43WoJNQnebr4/Vk98qw1l5f3hTL9fFhni5SlxPi9/H7r7+9fP/t9vw2vmxt3zsUc2EjeLnq0w+V55hVaI279vHcjr3ZMSGLv1u5YaB90Bo2bvLb2rZhnJgjow2YVyTXCogPNxuDAuCG95XTjjBkFmZopiFHIIOUkriTFsukBMAEJIa1+/2Alm6+sIiHMCMqiovWya9+7E23kfux31zrcOoj9pGuvnpzi25ODmu+WcnTw3Qmnc4PguuyzPM8KRA02WWky9trvK6tbQKV88WMI2gMP3p0Ek4nT5BN43io+PnHT3/Qn5+P347b8Xg5XU+VhQ/Pfl/z2LZtNUQp5+v19JdPyzgaKcVuEkkq7kHHvkzyx8vjvfPXl7dv++vhwQCbUEK11jJnDFbBMZhC2NmipIpQUrnWeutxDPv6jEp8mUTnKTshhIVJUIBFfdLClJYTiCg5AqycPtidEeC0JElmSUIygqgbNstteH3rEKaqXATiEbEfKy+XOOtFNCwaUqqns3laxDiJXi710w+P1zMHBpOHMmEiVi0qvFxlfvJ04ZHOtW+5lVIkqGYwuUuATYOMYZHuGZ5wggc4bZhHEEUVHdjfvvzb/vy12ch0pdBSM+zt5T+WGsv5iVg8bRy9xWseMVO3aLee0LlSpOeJszB1UqIEAUYhhCDzsIAwVfBfHk/8+IfLwpNMrVegYOZZSUYaNcQte/doQClJOdXl8TRfFm88Yz4vxZR4JHcPosoAUL3gyB6WlIFITfKR0FAiYSdKyowMYUWKRyQJswOUkRnvuVhEkHuiW+8hDiILNovYx/3lNm5bZsQkTkF+IJHWS2bpwmsuD/lpOdGUyESKg40KDz8twtNc6qysnElAUdrO527Lcrmelqevb/eVApvPk06VKCk9QG2MDjqvb218/2L+W/hhBwM4nOZwikAQB7mlc3FNRCY5JJVIizLza9vuz7+N/fly/vTx5//2+fKnXrCu63Z/PWzrt1u/hhJDOzMIIoQsxCxOhDQih2DRf/ZA/7BVeQxgQrrqSCGAi5aZebwjPunTdf6Xn69nlGfvrePwGJZgmmRi7B7ES1mu0/k0aeF+WAiD5kX1UvWslZKD0dp2DKsj6XCAmKdpdnFWYVd09zSQKCvXInWZzk8Pnz//NCUbdTNmmi8P1cnXfS3HpDogc6K4nx+ensxQ5FqlQurb/X6/33CkSA1rwlakKle447avA8JdQDRJkoR3+j7qPimg7ywQRqncDkseRGBEjpYeINDkqjO5Z/dMoMBLmcsSuW/9de+VzM9auJd+2H6M19dbJnlKAMPdzRHumQaUOnORbdsbJe0ytn57+77tx7nqwyQijr4ZkxSi5C73sppqEa5Uor+89nJ7kGXWQokRNtALOFd5zxAPy9saonv0hj6MMoQqUZ3qavvzy8v9++vCdH06l6n88rdffv3lTR4eH6/TXE/nU354eqilBrSWk+g1+P9n7013bUmSMzub3D2GPZxz7pBTFVmsZrFbgiQIev83EARIAIlWN5tNMisz73imvWNHhLvboB+39RAF1PcKgUB8bmG+1ujhW9PnvWWfkjlnSGMpkoot9qXZtXltjtHQgLrCPTJhIswlD+OIQV0vy8uHx0XA1Ka7owzHUzZ4UqxLvT7t10uYh3MR4Fv1tMThVIjezqe3A+QkL/tTqjW8d4Q+KmRO2ouZVLeXRVeNZ4Pna4PwQuwIERomSERBam7mBlqjQYcKV3BJ3SU6IRBzEKgqao+wQEAbA13AFAgpEgEg9JstfPFBmvqciD13x9RuMggzQ0+4H8TXvvfdPuMgyry629402c0MFCkkAWGKdM5ZHjgizn7GODAmBIxuzaY8VrG+7wAYYERQzUPdNcxRFQODLJQAAr1V1nqcy48/fPejDR9+fYy2ondr2Nba9yXatXt1QkU1jvmu1BsGe9XE/m1zDltve+l348wM24rPbN0aGw3fTvqJ5jFDIJegDQojIgP0gG49iflQSm9pX/pt9yeP80FN2XQkIiLJgkx99C4U4Z2RBMgxUsmlcF1XNs8FWAhJCtDeAQIAIySsQA2BDTfzMqRcmM2jdQ3XGyhZmRvR7s7kPHio1BAbHIcsh5Spx+XxA0V4yiDMABmAzIVFjsMEEiR7OKM0WkpOgiEQEE7RW3cCF87qoN3UgoxJlThp8/AuyRnRt93bs0R19GAoWVi4tXr9+vWUhpGS5Klr0/q6ty/SsZOZd1JiS8yKEYw5UAKcIO8gXAGZAkCNEaQATgO9uZ/Od6eU5aL4aJLGEcnzRuQGCbMqa1CCjp7HfDjf353fEuUqMRIjMQO7a+uOJMURAcLZe1g3pLrrnqHOyhHYkR2JgpA0MBTZAtkD3ZHIAyQcgwwivFOEB0Nv5h0IwkI9zFQ73fa9b0tH7wXJ8Rs1Z3A9JhwSuYV3S4jdW+uGHgSMBMGachIUpiCxCCAHUwVIkvP9fZ6m092mt1DyOCYsQkxESMbRl74r/Pnz9aa2tZtWUzAAuO1xdkBwMGJP1W9A2ZERAgS5xIARBFz7dvl8vfyG9XUqx7Y+XmQo+OY0PpR0uNxe1/21u3KgemdDAk7IXkgQqhq5UzISHDj9tQP9pcbrDQs4BJgVC6jWPBNwJyMDUBgS//Efvv+738Gvn17//ePt87IvvdcKHMoIDVDGcbqbh6kAmm6hBD4YMTMhBkpAa7XdFANk7GFKxNN8tttu1rKKB3v0GGJwwpSH+ThMowiLBw1W127NxNvgwImwQzc3Ctbq4AxyoKKFV9vWrTPyYXpzK7vuz5i6EpM1CqZvxnsdLKUhukYPoByo7u21GxpLQnMwc41VGylFQmREIEQXqsiDSMwJdafO30hcFKICXSE0nCIyjsTj3vrL18vn2/b5dQlg8wMXb9uSqxGRESh6a75XfbmudF2Iom37dr1YgtN4OpwTpxGBR8Dt0hd7nnao15FlMKTLsj4v15Jup5RKSSDgI8oonM81t2JtTP7B7XNd4Fmyh3nszYvIMI9pmF6ern/+8HNb9++/e7j/3d1K+ZcPXx7XD+V22h139eE4xDRfXm6XGx2nwzBNEKwNauhaY68NXBPBoYWNri/btl2fal19AwfoCM4BOhdOLGtdXvbn+XwMk5cbP77C7eXl62/733y//8N/lJelXi+XwzzM9/64XrHx4XD/MKU0M2WoXraep5SpY8GpTicqTxNkQCqOeSTumZn3vV9uWwdQ6pkVGogTMhrEmBLQ2DR6bwGEzNi672rYfRdUZAogwARoDLoHVDUAo4IKSTgBIa5hypbIocl+XeYAsl1h3NHJYqu3e5oN7dXqzpaHA56i9DdxHOh0aEmad1Mz4BXKIUFWQQEeXGjG0NQBeG/dbem6XgJpHET3vizb1isL7wT42nv6orFnPowEXj0N2HLQbnvH19ft6dPXX8d2Iu62teUG2iC0NgsFRYUsEbrvy+sFn2su+eEwRT6fUcksbt7tppJPSq7YIyIqxa0yh4oFhEAdcCMOHMUCSNGdLFCb2k2zcn3IDu5r25b6ca8tkszDeI77eRxZ0oCbgBq12LFrNLaObpF4EN3WvjmCSB6nMo7F9lvyDZNlTBPNmsKxOWexwDJ0xgpNU0DkoXbRwlfC3R3VUmWQBD6lsSACQ91v+95uAACaD9N4HKcxYx4NFPiIRsCBGBw0zfw2T4U5Qg0BWAg1ARFFd6z7vt52BQQe2HRQI2AhKBy9LV8+/Xzb90RjEo/Yurdam95q0kHftEAV6GnfqS9pVykihZIm8QhbERDAV+JbNLKWokBkE/Sw3d09BmIDZw4Y6bvv3uIwLM83vdnh+Ld3g18//Hlrj6AtBTkOQr71yufTm+//cD//UKvrbrnAJZDC2A3jG7osR0CPy6LXreLI/bpz2o7304xCPbw3HUVIgBKxQ7XQb9gkhAwRzgAQFhjGqC4ei3FCAw4LxorizhDcNa+1eVsD3fs3E0cxuU/lzTDcZRipZ+391hwRk6Cjt5GpG8u3iZghAZnbVpVRIRWRlGcaJ9pSyi0ALIGyNwoVTnCfPxjnupYkBYdWep8XQNy35703TCwZeqgTpLwpCTgMLCWhhbe6ti8fXn/97+v1idD8y5evv/z2vD1ne/PHv/uff/jT/zaefkAcu2w9hkINGMGBAtRAODgUgYCEJIYof+1Af7GMxB3eViPSLoEFKbC2Ff04sLoTggxTnpKfZr6PTQT0iew1dOtb71CKhDzMh4e3p3Gk6Pu2a8kxphhTGYd5YPDac+Re6UYrWQtFAIe+sOrupGGZPY+M/cjIBJxwQDqoy3a7Ek0AAGqUAHNgaAlycAXuEeS9Yd+CMmbbVmpHYDzenZBwvRybPhfobX80gJ45Qvf9Fe/f1vXGJTdhdJght7wVkAkIMxmYq5pmHCCBJTdGCJZwTV6pZ48KwIkhMIABgAK0QXRDcUdYLi+mLsvab727WQZ6z7nTtbZxiRutnRZdL49//vzh8enjy83UPBCAYAQbFGDvvMU80TCV1Pnl6evz55eNks8bDQRuz5fb09f1Dz8Mh2OmiaJaqhxsG0M+TEew8wACMYHCYWjP4+tSMXS6y3k+JcwBp4N/3srmqbXbzZbX59cXB7qty7oFNrgbktyWdauOPZxab2tYVHRFALNagFAKdki1E8QOmAkKwoCwZ3gmOouubAgO1y/XX9Xw+8Yr1qun6aEtj59u+3htPyz6f//LP+2Pr3/63d+k74anS7Vr/+P7N7/705/SOa7Pt8uzfvj0DHE70DCdDow8H2a85m15uYCWGVI9gzKEW2+GPoQAp8gQFg0MI0EPiEtXITRJDJAY9pWBFk0BwuIcGh26ZRBuVjtoOHM3AvCypywBY0AodIaNAcg2zAoseRjHu4TFT7EhtMpkKFAoncYfJhpKHiXmA8GYK64MSDzNOQWAewNYgXzp9zNmJ+t6ef56+/zhsj8/TH9694fW9urrQs0xTU3bviwydHX1xFAo7ft2WxAG0YwO27L8/Nu/fHzCNzClyU9Ms7NQSsexTFJOd79e9sfrS9/25Wn/8sty/h7u7/7XcxmxYA8dXm87XgSAjEcq8yT5qNLtGGk8Qs7FUKoBrDcB7N3bBfZlo4hEYkoAkJRaXWvf1miyU/k4nt/E4f74dhrLKE0CMNO8wfLokAzmFtwDCFqDBlHS5Jhz98zKhAfEDCCQK88wwNs0eaxN5ARI1treSYEy2Nt7OMyYU2js4DYDpkUPCaGsiKkCPrXbU5Wrg736T+/q6WCSH7pJ4gAAPggjmvmu1qK3fVCHgmNmaNQDCwxXWPOyfvzw9eXx+dpN5+nt2/sHglSE0wzA/fLp9b/8t3/b6jKlPgwFAGKrvYlGktHyJJBAoXl0o2azFZFgUIcAc6vABQBa31q7EURQ0TDOse2qIizooAtsOxh7dGOw1D0Ry/ffPcyn95/r5nVx3yJpIACkBFymt/P5Hse5Vb3Bjk2LQ3D3HmAZObX9ChB7x+YS2Sy3tnT5gWW6G1OE79oJIGXrtjoQC5qBNjfqFUpqwCgOTIAATrADUiUYDYTDUNsOtVcIUCRABlBAtXRAAKj8AKukXOlgAGm9bmKQDZFZplxm5p6Q0JKHAChqpebBkhAgFMy9ixtFhhjA6g41AsHJm8dtluQ6YoVDQj/kDQ/f5QYAO1iHmnkCwFjqJtRhRK9JhCWr23XdUru2py/ermQd3HZ7Xp4//fb5IvHvvj7vbbv/03+UuWA+HkaQVBwpANFwcIFxK1P2jmKWW3j6qyvjLzYjvDaeJUvCIA3VrnrNmcKtYGQE1LANl/W2pOlY8G+Pccy0rO3lsQcsOI3ue7ssQ09CfkQ0RMDBcUY8lZSE+3VbNviytM7g2Nw8rpsLHAGaAXTkRMzDcBrEh0OaD+M8n45TQrRqd6xtZpLEGO6eEqlUtJ4yQnA4oVsjGIbBwkIbiuX7ATLABQ/p6YVyb0FIHeOptFJfu1O4TVALSUC/V3i4lztKtdqXDfYWzDgnAaMe2S1Am2HtZUh7eO4siCyigBEgtGtsrQobFdwJwjXPaRoKf8XSORjPJX+yB8UvhuNS48vHj7/88l8fr1/KBVYwoAAEQJTkJX3jU++oTFvUHRftV7s9v+54TUC07m2pdTgOP/5P/+nhh4dtWwwUBuDD+AB3W71FvYP0TvjrNJ5SitfU0+jTfDrfvR/Sad0WEp9/fIMbb7r+/OXP660RpjLBda0QW47EPve+P1++guuU7mG1tXptACV7VeEFnF2HJOk0jp7O27Rkr4mVYEj5u3J4IFibCFR8+tqX//blv0wf9ijnPOV0N5W3G9wudfvHf/63j79+buEPDRPxNODa4Hbd/vWXX4bPXtfruiwR7fKV3qQH+eE9HcT26xa3i1bzml9nk92xKyQDkd4ew0i6GIoJITfo29Vg3MQFLHBzIsgeA4VoQu4RYZ0igCB1N44u4h7ACGOhgIAOgWbiit8omDu8EvIOboQ748KWpcJeOiYZTxMP5s2NpuE45AlSYhcm9ncCFyiSKBro6AA6uHVfbppt2bfPv379+b8+/vzfdVu3H794/t/fHd5N46nX131/9eQPh36Fu4B0Ot+9/f6nl0Bfupt6U5ECgL06kl4T3O9FCqRkHB23dp9PP74dR+YzxZoSkb/6Lja94KKq2Fn7Hu2W8gmjJmSe0vdlGFHOnReQij2LsELqoj6t3jvkGFly9lbX2sIxg+x7SKSHIU3u3bGkJuLHbYRtv4LZXotAv8e29+ADD/xtjKrhrCATYi6Yk2RET+t2a+DhkNM0nx9SSSP6MGTIVkbT6o9frvrl07BoOVK6MkYdmI6lxAw1GxFct9DoDWm1pA6Rupe2Em9AWQQ8ek8hFp0CwSQqRlUDwUDs7IoRPSyMPf78/O8/f/htWzqqa2tfnp4hvnt//qNjxBaFwNybf8Wteoremqs3BwCfC2Dab22BWx6ypIKDE2wCPdBbuO3OlEc63QVRHmpJGCpJuqTUGoj0iHAFExAZczqYrU+tciASns/zkGjua7ut9Xqpr7fevbNfd3zz+/eHh1MgXq5bNRgxkkzMgMAdHTKW3PYrQwBsSACSiVE8KNQk9v9fumMRN2XeIYQTE4GCujuEbHWMuQohIjJ3ogx7ZQrfjIKABVJY2fvHdVn81oXIMQJsf94gYuZGsauaGnYwHKle+612Qp2JWHLJuIbBDkIETJExgYZh74Swu6NrBiCPppQEK3CEqll0o+tj/XNdrl+fwPHNu4dxii9fEyHOhPzt650SJpqT8WQSQwkJ9B52d2C/lk2Qc0JiCBrHtwTvPNfjfH8+vRvevBMqOQ4Jh9GTIwUjM0wpGBCJEX0jdHALsP7XfaC/3LvxnMkUGqrFt72VjCx5tY5SBsLsVVHchzytbIMIy0P0110/9OXq0Thb1b5WkLGcBimwOdBwGvIhU+oOl6v++eMvz5fX3nmh9vHpGQESOzojByEjg3oD91ruKDQP+XyaDmMRIuRmRIg5oq11by2YGUnBFIgJnQAYETt2CcgmrtAaaE+2D7FbhXETiAigYPKpeGuYuuAwipwmLBAHG95ME7p62NjJNeU8lsSRO3t3DevsXrKjQBWeMBEgAScGC0LWKHnMRAXJmek45OkIBjff8yHdXnHN4hdY9m8/XyzEDUkUEW0ANELzCAtmE1cUF/BMQAl6dbI1EWyhoWCAzWwo5bvff//+x78t4utSkeZpHB9O91RO1HvfbJ5OjF/GhHw4l+e1li2I96afLy/sy48P/rvv74b5uNaX3S7Mrf5U9g9P160ha5nzeJwiWbkhdDgc5uPdQ+txve1rAxoC0ffrzdfVAcDb7dIqfmg1m7uITEMRUoahV+vN96p2q/Zi6tV+SncFyzhzkt5vPz+9rh15Hq/NcrgH1vDX9Um/7gwGvVI04mifLWSfZhhx2KxuInwcRGUYJy7MJaA2LWukadBWNVrXb6O7Zq64pyAmAlDQjjVCUDg5sQcgIABBQCGuyEDE1osHUyJg5UQMoWpOHdEpEiQY2at5t9BkN9phqQNkGDut4UKYfMxD8dGGUjAnMlQNZxoG9WZLeJi6BzEUZHGGvfbn1+31eenbht5eHn/b/zmNf/9/TIczkI7Lo8ZeNY/gDHh/9/C3P/0NX6/7y1c1d3RMCaUQQ2EeplNoKwTcwltMwjNGx/0END/c9e/vNwswPowjbX5dX59flnpZz4zv//4wjwOPqaTkRl1juF0+fa69X0215JznsXXPCe/O77blervs5HKUzAUSD3PwcBzgHH3F6C0NYDma7KtbNA+0TkTOI0ond4hUsgnuvueLWFYSSmRMO5OJwLgTBUx385v3DyOOQwlxjkySBT24fO1tjeolewaQDhQgjMRjG3sSodo3tz0wTErKxLHE66r1ZW2508jS2ZwyG6AI5JSY0qS9ESLcqr1uFW2XDhu29XIDg7vT3ZTH23r77dPX28evevx9hu5mAVZCW89JFjDvagg6DJzynBF9jcvT63LbU5JpzqEatTEAqjckLTKwZEUEQByAs6t3pTxFMlBjFBIgBBfeZR52PHcYhYdDFp6mNGDfr+MwHO/uu0O9NSG/uQ3DuYxDR69WmQiBiSUYPcTYPCy6b6gOsRZxZLLuqRcwWmk/bW5CQQba9u4oEOCDo2RyECMzpOhWNBF4ABgmYk/CkBQ6hEcIQCnNEp3SvIEHRgcNXYVWgYCOqTHvQFuHZLfLa7T1tl1XjNT72excQSokSCRFOCOgeIeRZEPt4WFkoEoeITkUI6qhmoH1XvXT4+XX3z4sz8/z/Xg6Hkyg2A0BEpaCCdaG2XAYi7GqgDpjJ3YIDe3P22VdFyXJ4/15vPvx9//LfPwOnFI6D0PiQh2i9kolLGchxwAMJzaSnVr3HbgkTphVtb3+tQP9pSaGEq2bM+E3RQQXFNubV4MSKVNA7oHuksRGoYIYaJM4fsdbeeeASfh8PN09vJlO58T42npInjyB2tN2/e2Xj7/+/IsyIow195tdEV2gA2zdG3EGZAVjwSaVtsbxJktmycGQRHcVgR7e1UzdGRoFMVI4AAQAGCBAkKJC92jedq97xE1paxdzNWAkQEIcmCGYUSXFMMvxPGbAo9OYaVsNzUahfMzDMCvR2ndBd0QAQkdUz1nGkjuRepAQZ/l2kYhTSoQ5AClTFmF0ET95mthecDWv14taBQxmPp7vf/zdn/x4r7Yvt/3L5el1vQBaYOI8TMfEqanWqGi9EzZJZT6i5NwNtk2H6fC3f/wP83C43l5rI4JpTqf7w8n4kLIq96EkSlLOp3L6oQ8LdESCZrbXFeq1ILx9OB3ncsqn0bh3Ra7LZrtdMQ3Hh7sff3x3OM/+/bsv//bhMB0bhBKNAAAgAElEQVTOxwOX4a75vveElBP72nzrdbt9/PTht6+NTu7CABRBbtT7rsC9hTUMN0/omty367YT92lIQNww97hykuFwpDIKpPM91Hw1dRImCDfA7ohKlIJ1t8V3bRiGmWkWaTGNCAWBEYhD3DCLAyTlQAREYFfnMC0mLmFkAR7uLRmY5GgM4ICOyAacJMCDzAiBRYDFCD3MgRCFKSI8Z46cqqMxUiAF7tgbANkA5uzBxKkMfKBcIQ+QOElncg0iId+2zt5ZnSNlmjGnvu9Pt9u+Ll0t8pzzmRN11Wtr+XTIp3sArq+PG2kyBMDTNPz+3dkfj1+/FOvI7IQMgR60O45qrZslTkU42UA4lqSti8A0sCeBpntEb7C3/fVx+fDx6XpZzlMp7+6P031h6nVbt7rtu5GyNQVDDMlRJmq1lIRv7s5Pfd3BUMqxTKUolPHgkG1PQQIDeto3XyM4C/I3Bxq6AVR3D4OOwoEUSmxGiJzEmNwteidsXMk7gPuAMknmlMuc2MkAUICJhulY0nSlF+I8Ehj4GhDuOUzNFosr+IWxY87jfDqO1dW897rVqrW1dEgY3L6ZdDwY2FNGBG6CgK5rrzd094DOPo7z92kqwzSWst9u27a+PL2qLUKUCTOEI4w5j2N2Y29wuj989zdvBpo/fXy9PS3Xx6XHBRDLoYwZ5pQlC3EkgpFjGGQSYPxmbzNXAyRXZ4JubhEJQRAZQ4YcOnvKOOYkhWTwps238Xgw/H51vrYn95jPaT6ec0pqgO5E37zODuSqrhaArgQ4ACK43IAaALkbuplvbmQqAYSBQOHxDQvQCIMhFWQX7A4aMAQQoGE4GBKRS7gzCkmiQEw+HueBjq5mezA7DDx0BkQ3raBr7Llf8r5vin19bderG932dd3WpLQE0lxOp7sxzkDmtQnBHluQh/rW2sXatjmsu6AHqEFza77r69N2ef16XV+tTLhY31NbagCEjAkwag/HdAgHc0yA6mGh7q51Wdcvn/bLlYCGMg9lyokKG0vm4vluLmPRtumtUcmGZBgA5mE1fERXB4pIaERiTr3rXzvQX2poGACRujAAsSJrBLVqSCCCktAdtWSJ0vot7RaQIpKTv33Lw48/FYQEWcpIZUAekuTm17215bpd1tuH26fffvt1ebylY0lDKcIkAIBBYtbMIRgxGAAjYZAm4JKCBQARIATZzYAVIwiQvxl6I6FR/A87N0OwU0cVADc1MEWo1fe91da7R4WOoEoBY5CyQ0wgwEXKdJiYS6vAgc4JgJLAMEjKm5vtgU4EnNiD1DWmaSwlew80BQySHIEpnDKnRIxEIKHIWZEi50gJwcNqX9YLSydMgHmYTj+UB3r3HqUvr1f4t39pH2tvO3FOQ0pJrutrvd0KzwbkRDIPx/vzdDwua3t6XIb58N279xi0V3RPk8hUUsmu7kqODEyQSr5/+3YY7y5zwusY6B5mDdvWH/vT52OR93eHKbGMAO04l/cPuyljmt+9ffjx/Zt3d/fl9z/+n9t2fbm0ZxsOZ5Z5kpLcBGN6uD+W4fL8+b//+V8/XW7ndI6huBMgBKI5dG0YyAAIQUw4SVevS1/2F50bZulqYJZKOh0ejseHIY3ldBr3y2WLAGPx/vpaX10JxlwGplpbh3AWBzClb+AljWwhFJSUtDdnK0wiDAEGzgburE0dDdwhEDgMjMMY3DzMHQiQsBIeKYyYIrlHIAcWoEiRugQyioRFyYKmSakhoyTOh9JDS5AwSiTlBEyIoC5dK9WGqBiMYGF9oKROjBHsoCa6N4f6+en146+3169qncpc7u6/e3fmPKSxOAUCVqTHrRtdWY6IOGR8uM+X787p5xEvLuAUDt5NpTdKsU4hcDfO51G0+b5lYqkeYdqbVq17e+112fQV++X59nrbVrNm9d3r09272VWeXh8v19feQTXmEZEGEnZ0D/XuTSjc/Rs5cMIyAjGUWVKY7Z4xxiEhpv5ZKWwYMnivak6ByLiGa3dAAkYFbxEODsws4KEaRCbYQUkbhAfuZmvzgU24OyJVd2AcekMLcpGOQ4+6e7xotNAsW9v6x91Wop6SjMP5eBjOAzXVut/IUBCgOxlHwu7aunYj6ACRQIZgBCRvpD2cIgERnu7uEzAQEUXyfJ7Hp9ev6/VLgl05BSUO/Zvvz8j56fOrGjy8ef93f/gDt7zVf29b29a1tqpue29yYH5ILIQcEjyRTNMwCBKBawvVb+c4bcjkQhBgEY5AiMQpAYgxRhEU6RrLy81j661tnZqJOQXww/27dD4BERkwOAYxOLKyhBpAWJCTpOwJEbPtCAYkGZUdhFb0jB5ICCSSDYIAkAEYkQmFwMOcE6gCERE7gZmhBYSDYWJgCneHsHJMB5iiBkCBXoGMMCEiRPPYm17qjm05dM7tdmvrLRybY+1gvT+uCw3z24ftcFwdOVQ3oJvsuUhf7PXan1u9Xde+7JR0ECVUM0UD4SxDJEwOVpeVOG+1A0TJXIRVKRBLUPVIpkRuzax309r3jerOmMbhQCUD8OX16/X5A/hYDmPRPxzu3hRSIzcQhAhA+HZVGBCVegCCiWMgaEC3vzIS/3I7EEzMmJzCAxkyUQUgpkHGYZ7UqHvHBGWc61YxVUJsDWo3HOnh7u4wjvd5at0+PT0/P3/uqXx+elmX2/Oiz9fbsjw230RyADBpyVPOcwAbnTo1EFImAkFniz5AefPucHdfxinAlU04D+xrhCISe6jpFjqwW0XKEpIAiQKBjJhYUTCNosS8rRKv1nglbdDc646AAsLjddtPEQw2CAyHUcQjvA5SMoMCWXDv3bVBv3kwS8olCAI6nUYJFlVTIA1EBZYCWRmoQOIkQB4LS6bQSkzCiOHUtTJlzOTSwIMiE/bh/jzAcTqDunh6XS5JdMq+XfX505fU+2G+y+fv+O7+kPPxeBymY395xW2V4oVAIRUaZKRpomkWCezeKzB/m7CzvC0DYt9tv7QnCS4godYtTLenL1+PAuz3OAiIl1J+OB8LjurjLGNb+tfXj2/fnb9cn379/Gs3EZmHNL6DB7Tb0vfTu/s//PTjGDKMZ0hrbbWZtGacIo/gWnrT42AgQruLOY05ePz09Vavj+t2DSnihlwP9/Pd/OY0nTAnjlxyksQdFspoFBv26joAgvHT6+6DC1tikKEnFN5jzaSIGD1iaQQ5KDycWMHVw4A40P3KJgHoDMAUmDfO4m5oDoBBFB4USATCINlbmKUcYyKa8t3ma7BKYWBOHXUHiCeB4CGX8+zaolIiJJYmpNjdDF/7TZ1swUQylhDE5sdpKNMEzNrdbq1eXx4/PX369OfPH35b1y2BH8ZyOJTvf/ou85EZEXvTdWlPl+VrApN3ByKUTGnOOBTOmWJBB2IH0gAkwO6oLMf7h/Nxbl+v66IxhSrYzXbGHmnb8HLbq7Xg5K1JknkcEOPSb8/arkZPra7ak4hQHnJCQEnSLZatPr2+9E4Wh3rVEE6ju6yrh+Cg0Ft2QEIOBOPJUzDNvL2uy23VTIITeRzQbq3HLWVEwnBB3VMP4x7RrbPyaJxZbxYRm9XltqTVpEFDTOMefACFbW0NTMZpIbmtS9vt1lEpxONS47fLtrlAsvltLm98Q8oyUiICwoEpiVBy8mLJfN363nrl3d+lU54VIcI5nAICQROknFLCcAC1vuvau4nUy6ePl89fkOV0mH96e/xPf/+Hl6aXx/8ncgxlFM2bpYfvThoKT8wNNbRwfnM3vHmbCaV2bpaqzDmNW4QDcJgQBDK4h7MBZiRh6K5NVRiVycENBDijJK319WWtt3Xdluulba1HyrMMw/1bHSfr7qBMjhjYTY6cKEVKGs2ickhzC4DcB/SBBCeGAjAHuClFQyRDgkigmDCGxEzfnIzd1pZyZglkQkah6Ep7b4kBiQUVo1twuLDI3XTIMW6lX6/Pr5cnFQaAYEAE77Uul5WJz6bazJyJEaGaXvuyvDw6r9b2x6/sSlnyo++1KKd8e+7X19bBYtuAgCaIkjk0rLPI4TDBDqkwuFGEet19jYBj8qGUChGkQB6WZduIsav71knbQNAeHjgdARt6F2MGrv4cm6EHrcvOyefihSycc1AwOTIBh8dGgdYUtNGQMYtj+msH+ovN533/PnMfALxnU3Boot/JvQ8lzHRbYW/IY06BgySewPX2+Pz89fGlTeXjh/z+J5juPPYvL1//r3/8Jxf88tw6IUD2hqFJ0vz+PQZZRrq7vzu+vYdA7UNKDSIMrbtHcElyeHN/fP/uPB/GkixIK6pUi17rnpjC2HokWBEypMIEoQ64AQRYCbtx0HFCzWOuAs5bUek7I+mB4kBEkZK98jk2OdBxipk7u2MPgM6DIFHS7lZ3CHRnIPJuID4e6MgjzJwldesycMkDKnbDApCOYxiCZwpxcTnsEsg0ZKyZNSAA7G1eVy69BiCA8Noj6rY0mMLPb9/88fyw7d7tKa/Lh1/+6evLUru9kfkP8/D2xz+sO8Ngt97XvVHgAaD6LjKOR0llKkNix01jayuhaI6Wfdv758/Px5M//suX5fYLuh2ndH/HdyXdPXx3RPC+vy4v2Y9vHu7T8RRZ8nv+5V8//b//+s/Pt2e/bj/d//Th8ePNHYjC92d7fqGv3MOBPl8ff/3lU+KH1pHUnm/XkM1sxZB2zYY2oJxoHNMss7HUwAMgYeIvz3r9+lRfWhI+DJlyDgIDpU2bRQdOKRCS1tY6mjJufaMA8L32tqEIHA95Gg6DDDftK0V3V0ir5+oX1BHGQcUdNMy8a+5hkFyKo5IrQyIsRKHb7oAyJGaKCHTvLbeu5ow40jBqKQC4lBSalFClTHmgXJWia3ZmD7PohD2PPXAK1hF6OO5RTP0utkGIMoO4Y1iHoJc03XmeqLV1e3x8/PLLP/7ni/7ry6fmHb0MWZL228vXnwPmQUSO3BNsvum+sHgXN4Zq3G5aHl8ON1hNEJGELKHndMxT5jYknM4lz4NdNwKueHhdP+6K1dBEfCCtZb9cWtoL8jgnydiqX3t0v0YwlOmQxuM4CA69YlCMZSAMh7b1TR/l3+rTkaLwcOtYYYdxv4pWkqGBQyygiePu+3PqZ4YbnQacAMItjCl6Orfa3GsgMI2qEb6hcQQSU0pDNveV1/nJxJbeP94WsO0M+0OSS8zzuGq7LNtiEZ3ac+u3rV+2eFUwwjsCyNJTaQYNCbrXdf285MPYV7/1tk91EMfMjQD4cPTc9xfdrmrbOs7ovJtrT6AZ2MBDHKDu6iNT9LqvT5eX5+eParrsG/QwgV23aZb/8A//ML9u/zn/yzDD4Tgv+/b08mEcj+cf3k2HYd/GlOj9+VQe0p0MDezW9Hr1VtnctgSOYbSHbKQDBySxrWJDSU7JuVvsardOvYRzFpIcvfXr1tfb6/rScXEa5tPpfCyTTIcxlM0RATkBJmx7w42U9xAEEVakaHt6CnBIExVChh5Zee9BoIEKKQzRwH3wKmOKdAqL8FrVbLNwG8pAYeQGhD2BAGoYe1RkYRKChkZgUg5D7C04buPL4tvTc3iEilHpgNtuSq/nhm4WED242m62Rl8DawnoN78phMHhUEwzgi2b7dFp8KFikABbQg7F7oHmKaKuuu8NAbt516bQLtsWEF3CqCEFcgIKTH3XJWJg6iVFplEluh2GdysQDUATJOJ0y5e+AkqZh6lwcrAuVZr7niGyUwB5RFQJwMo7CEYeZSjZyl93ov9ig3HYKY3SxchUtHsiIimZY+u19toUyWC/vY7h03B+bfvFXp8arLF9+fz15nG1NZNdbs/Pt22Q8eH0MBxOmBJDjALjVKb7I8TaAnM5FvwVwDO9+gKgDaXklGWQu9Pp9+fpbi5YqDlZiDGUtYEgC/+Pt9bI7QQAcxndsEN3MMQEIQYDhgkTUSBlmWcg+/JUvG1E9ZjGbw/ygIXnRtGX2vHmWlUSwQorKpOBE1IeCkEHGM/sljOkQpwpz2P7/9h7sx1bkiRJTHQxM3c/J5a7ZGZtPT0zJAfE/P+X8Ikgm03OdGV1LneJiLO4m5kufIj+iQJK/sDhgJpARUXkrXfvlp1QG69ZtAAVC5oWNpDvIV5Yk/vwkiEDDtw5+mndLwclEZzdYZYevWbdVk1+cDqd2eM0Oi9zf3jJ+fXXY4we8NZqwm7TcTDAbbmv+cvra4F/XB8XAo2xm4nUe7+e2wfEimjpo+8v2BhygR0+Y0eWdWmf5OlEH1t7Ofa3b7d1HVs5ZXwbMHj7/tvt53/5tfvRPjx93V8PZEA5ARBwopwBc6zW7XZ/JbqdyGzM+z5f4uXldvlwrt1YhVFg2nBiAYs1qpsq/lzr0+P5Z334289fx7FD89v3l/3/+D8fT8uySGpNauetATyPr5fLy+31ZmNgK8uyQbIyaQEDsWPmJO24JYaBhYq00YZXuhMIAXYTBHkjJgAQEAtDoCmkU1x3AF4k1bxHJBaPWBAkTMJF6iaE7qCy1EyaGN7vx/WIMW8WHegdL68lMrbn5XkBqw/3OBQ3R/PeJ4btPmnf99fr72/EK3yk19vl9vXy9dvr97fffj3brJTdciCuPetltGq4919Ky+9ohWXMhqqn5u8/wRHS8MNHffglx4lgBseEhu+B6Tidy/1Lv18iLgMQ+/ZKoVspCJkgoK7l4b5Fs9QGV3WQg49h33+7PNAq1IjSkVohGi0hDFlxetJP/cHrJ+ZTmWq+j3npOQoDI2jtlRuW5il+jEGHHPaKWJbt02m59fveZ2kw70CAYBg5Al0WJ6RM7MwC0p6p1csN5KCAIJzsvqePkm/XCwc4+rRLAkOPbtcdbx0jPIv9PmdamSSWIWbzMn/F+MnuHz+s05IYhH69frnMAqLPDwsTgOqw2d9e8m5xdvdGdCq1KHHMLL2dz+lxudy+fPn1+88/Z5+LNuitEwgVZrfL67dvXy/HAc7ydPbzciQc6bg8lY845d4KVS3bptgO2mGQJiuBr2T/cQ0JwVloQSOUmkExj1kPTi4QZVCgvvVr2jzjMpHdbt/6cbz0rf55+7A8/iBLATpsqrZ97ElJpYALwNpoB4DCjIAhB3c80AOB9AMeH0s4psYgceEP2zlDME2LsCxo5FlKh3uMyCCmhzVmpM8ZyeBCupJ0cMYUUVQGIWaAUBwNJUrS0pY2y9JcFwBLOy2+2rB7WpFBUbc6k+EWOY4wt2QEhRhnCilzg5M36AD8gDmSUQTE87jZFG2CJHM6ZD70HYjDjG1Q+EBc5gSg/cC8oydBUGdjhLBb5+Tgesu0GfhY1ruSW5Zl1FUzcO8Gqu2BZEsOyNFQyWYqnO/OaUwlVV1KkqxBfJA5KdqJ/8GB/l5xTJQEVsnBdrcS/SObH2daVlbdzrVo2I3CrA88PJbT0/a5tNw+/bKPiTycrvtQckt6fnwq7enDx4cPjwsg8KxCXBmLcHlOgkI2CiE6aesbjS41VYhD2ZlYFYl5d+aJQiAM4UqRXn0M6z1naBFoYWFNCGl/FzSiMzIU7EbMWTnNzo8/DnzBtUCjbWcCSOQsmgvHhOU4elOS1YJyChSsWrkorbWNQY1mo6YCSJqlvx37VOZNkATmUrlUSyucw+YU08Il9YhT6MQG381zBsLIFpd7F7AThSBqob1QU62iNsIzQzhdqvhPf/jnjU7bv/1836/HIHhI+sh9cLKikO27vfzyWu83fbhuP/zAy9qts9wSt7RWEuI2Em/uHwb1bvs9Mo6oUG/ry/3/uVzfzqeY+7GbLcdvjLnfr5iI7W9/+59Hv7flsdVl0jRdvc8R05ESggaWykzD8rjP/ZhX1tG4+26XniMCc+Du+WB8OnN6lkk6CRxWpGpbf/j06enTn3/4w/ef/+dfv3/5ety+3HrG89PD4yp1Asc33zjT7YrZC6dVmWnqfUNpIiqSbtfrLewEKjc+ho+G8hjxNVpUkllcGDFrEEq10SNINUkrVVFJ3MecQU05QMiIdGrMvWeUssl5sSJWSlmUecX+EkAgiJw8xh141wYAJBMkaPS41tc5UZKFwHbsr1//9fvLq+2DmFiGzWt/2QGZ0TFWs+nhp1y35z843889zZGCspS1PT8//0SfuO52t0HpRYifP6zPi87Kjuk4dp430sd88hr30tFDgknDonEtUe+/3r7UII840OcRSytSCHMyJij82m0utYWmESuXZUkGBB94l8534yRptSBqu92GhXPfTv6JW7mPWZ/4PvvwOSnxnn1qV+IWQjvMOWH05TtV3Eh4ZnJIJlPkPIjJjNIS4p4ZhdrURRCJJdGImNrcU5fuQhKJCHhg3vvNO48BJRZGRkY3nf1Gt+SQlKVE9cPDMjEn2MMVpiWiz53aVoP3t3h5u85jICWxzId/W08/casPS8zw04lOpzMzh7XMioVTzjJ32/V6+/pvv/6P3/79r/37zQynM4PKUjCZqZI00Sp+zXoqkXh73RuSPVvd4ONAThAO+7a/Wby2c0WOQQxuajrub+FHTs/x4v2echJYZfIHwIgISTMyaIKLbztTjztfbY7O8FawIyBLraLlbmaYPMc4LDVZhCMkvJZZvPhEzd19HsNvwEonJNENciViDmsMVireucggzgQHzTmspCbu77VFSFQWVAiLU8zMGFYQJCQCUgcAF3eeNiGInGJkDKtJGuuJQCBK9uR00sFO2vaRykRADLhzAlHOp0ykWcKndlDoHJ2Gh5IUCvY+97GHJ0unECYChU5yudsMy/dSlayw04sDgK5bKcgYSVezLdYl4NRd3n2hIgtlWepiFBJKWTwjNbYNzrISZaRlUAoFmHHPqCJUOSmT2H06VVAgAM+Exz840N8rpvr3t/H7L8fb9TLH8VxzfpB//rMQWhohQjlKQY/Tzb7eMVPXdv78MT/y8XoMlxZcVmJ+/lz+W3uIzvWMVpiJAeIEcZWWZjwLT+Yu5ISrIsNphUQSQgVbXarUDHPvIYUQmSTCigxWS4QFIiO1MEd6ShJRCZg7EYEsuSSYGETJlpsW+fhh8M0sK21glrKwEQqlTEoCl1DKoMfSiiAIotSasgADMA9JZ4pIc9iMw70WVS3EChJyYkVQgDiZHZHRhQTJKnJI7SSIwDCltm0+R3pIsjChgopwBwczKBnJoIAv9aF+9uP2dv3b5Xp9jWNfl3VwE59qs1ZBUCHxPt72vYY+PGV699shZHI6eKSNmTynXHl/XrSMViP56fzxLz/+5ceP67y9niQ0+zwHa5NFcz3/04fztbdfx/2R9cPjh3KS326/YQZrmiXMhDPKdi4tmGjQ/m4cyTbB5EJXRhJYqDSdTHa3rlkWXTZoDrscfSc5NeUPp4dte9iW9ed1e3mTgVw2qZUjc8bImUtlYfNCQrIEeOK9/rSIhOYkG5G4uVSQBmUGCvi0LnZMkDAiwkicmLhHUJEERwq5WOQMZCYzMwcnAUTE4M0AKQXrQqxwmkbWjDwZkemAE0ilTsZDK00ULNk0/eD9fqP73VO4rmXB2I/X3/vbWz8OgrBm0BExKYoTxGdDPm7rw9Pnh/PDv7/8elx+H6jn549//OMPP3z+/Lg93e36ut+/Xa63/eLjQKdaZFwiLLvt1353Wj48/6SyX37f+2EWoe8LGyW347dvbzfhVWtx0iWvxz6POBCj6oQdx93CI5myKPShLZUVZtpERJUDHBF5v9kWW3IB83Hfb5dreMw9WL/d3Y6MFKgKMSNpN4qcxZygiOXeR1IvJKNBs6lQQO7X0VaoJmVlV+YwRrA0Fyf1FJ+OdBslDkRg+rjZ3SLUdM49jSUZnZFBZU7vHXVqaWt7/LBiw6/fbv2+YwVEc9C7sXqMfc4s0loc/Th2OyrY7v1ldoQ8t88PpyWrYMV2qiLM1YuiZo0st2O/3b9//e2vP//8P96+fyeIajvMlUUg6sQzkbWcT/G6K8Su/eX4JpLrpuveRszDbVhEknsMshpEbobkioUj5rxMeMJdvLvqwVJuHsZ7jDiSRTIzMSZhsuT92H1mpqXN45gp7yvNKRSUw8bYIz0inDhNmYQ5nSTvaTJ9AKacg2wMz4zJPgVK3IQW1ZwH/C5aiPQ/KAgnc2Y4WBkcHj1HocZE5ELwIDcEo5BQBGGmh1skJSUVeBJymB17R8/GTASGGZmJM0MBdgqplI4MSgJg72kVmUGRHMTEGHbE4GRSrkySLsaaHAiP6O9jMwhkY7gLJZLdMtKNx3sDciFeZY3pI7t1mdC1KJjTZyIzRd0yC4Mkw9N6gMAkosnDEYiEYeRkZJokgdzf78dZBcTEUXkVIZIs8x8ZiX+38Pl6v/P3r/v3bxef+2XhfV9HfTu/TbfOFOeynMpG4Lf87fLl0qPfh4JbXVC3Ej7SwK08PD99eH7ob73LJUaAkogZLFKJZ6b7dCc1y8i8zimTlpKkIHAR3QoJEDYoHMhMhkgaTxZmB3Ewp1jCOYogUwgBWDLgSUzERE4MClCQEGkUrnE7chg7MsmDLbiMABEJCWeRaLU1EuGMcCUo53QT85xzEMAIJqI6uQSzc5HSmDUtzGZmdgIxE5MhLLs6UW5pZhHOQFB2MmKRd8MqB8OSGAIgkaQsYMpg2IwUkbbotkkpPvp8+/q2/tOybgt1VkRpNBMfa7vufrxdXuRFlrIuDCMHD0DGTJvMucjQ43ZitlLb8vDnP/7pf/mv/+XjD4/z7XuZg2OGJGppS9Mz/+Uvf3npdRT+5W9/PbdFyV56TDei1EBMLIs+PDw8VbVk5nIbTNPSOZgqt0KDKUW4adFJyD56zgdCFfgc4+h7YISnx4lae/j8hx/quX5/OX1//V3N0vsYMSeJduLaCrsumZFj7GbuCIpjmhZCAbFEeGHVKqp8G3RABKHIaRY+3d+7vjm5cSWfnGAKIMIIwupIQSYBmZzGshLe9SZmF7EghL13PES4GQFUSrIIj1oXLurww+79/oZbTNqPkcrqrSVg3WCDEIxEgohUOcE6ZSlQlihf1h0AACAASURBVIe1/PhUPv3hedX4H/laUf7pn/7w3//7f/vzpycbdL22F39YvrUvX+N6sx1AxHB45mHz4j1VtvZs0NvFvRezCEqK4DntHm8+TlwfJApnCbmm33xMSlOeScduwTTmUOK0oOEQyhl7vy0P5bQtJDTGvN/uJZdZNJKOcX893gy4eWzf86iUxEHkREmEIvswT2rJKxeBdO8BCUU4wiFMkpxhTFtJIypEheCdidJzMjRIwuA+Efd5TLNMz5w2zRzERDaLeEQaAsE0faaTibZtffjx4+P2QYpsX7683ucRFJxeEOTIe15fr88P68KaKWHvyR9j7uHylU+11mcUGuEeM5HOY8SRAxb2db9evr5dLtc8YpG1nE+lnDj26Z4pCkiyGwdrXdd1Wa790o87caZsF7olZETMyIBEsov4NHVEGkWSJIW8F6MVrSJA9kw6wmLexwywVCJEmPXIGJhzelgyHG5zUjlV3UpWd/aIGX0YAgSOQuGsKVIpiXBk6AwTJRawm6YRMkBeSESLcGkyx27BIp9Ui0WEZyCY3cEZCpATpmUyOCJCwSkSIAhHMvlAWHgA4FaKc4NPG/24X+/H0SHOAYDQSQ5mFOGigkxAAp6ZAJIkwXAPH8zErEyc5I7MmVDPdAeQVEWGGHnEjBRhZUnM9yLqNFCaUeK9IxvICHAQnFRImTHZkxnISI/0MImY0ZSJMzzDkzMimTTjFkRJQgmKpEY5lYSTcqYrZoEgU5JUKyqFmPo/tLC/X1/Y/hp4olNrc419OuevF/7yL78vgdL8dK6fTh+etprC/+913r59e325X2YvD+tPnz/9+GH1Y7rup4e66aLLkicNWghzGgcXLrWUcnhAPHfDDDocCZo2qZbOuRapi0hjGpYoxkwMlyBAiCKmFA13Ci/k8JJHx7K6KIm5ewYVjgFiJQQyI4I4iWmvYXejdMOYOcJ9329cak5+5ySaXrO0Ioe5mhSocKZ5PxI+xWEZIyK51FW1KFiKrrwUctDsMz0HGSWJMSgpw2c4wXzk3figGJnwCfduFFWoKJKyO3UCEi0Q/B5flEgUZRVnac8PT3/44fP3+/3331/XU/v0wwetbVZx2SbZMzH1aSzC3lacP5/hcfS+lsdiszIVp3MnxtsCR6s//vjhP//nTz/+VMkO58lF3cCtbM8Pj+fzuubp/LFs8k9/+mzz0mcX96e2UiVLTAxwPp3Onz+cF0GEUltukB77nNl8htVWWZg0cw2PJOjGIS685/T77Xq/751l7rdj3zd7OB3l3MpZl7nid1yuR9g+x3RvW62Z81HrulTROkmO640VIunck0vTxpTuUWuTR0irfoxjXmkqN/PbfI8wc0aochSKACMoHSnvsXHSLI4wEBMx2KKwk8iB8DmTuHBKehyWGJbh6QyhIGeciKywM/Vxf/n+9fb6nTw09zmkE47GJDU9zN1TkO9KGgooJLH7aatta4uq0JF4++FD++VlLe6fmn7e2qK583xKhfF+r12FVJkh7rU4M2ZyTwh5UKTKLGzEziUbm1NYj5vUIgaMnMxRs/Sk3WcP292mJ6jxUodNinE4cIxCiKCD5vq8Pq7nqvWa92u+3OJ6vbQx3bV0RR9j9zviDDAVdvfZpzSujGFTcw09BYv48JG5bNnMPN2diXOYNuFyGn13AinIBck5+3ARSGWGiLl6GfuRjmRWpUIZyVmypPh0CwCUZmFeUmZlLqKF9LE0/VRF1r/++8997EhjSu1M4Nvl7elEXFCUYFyg5Zy8J+7HvN32ohZhONwzPObhr/dbzt27vvW3vM2H7enhj5oZcl6UNx3Hy+1tBikRwUG4vt1rreenbXrv+5BIDjnIkOmiKcjgNKUkRrASG2VGpiPKQmBgWaJucR8IN6cR8Z5cRCkgeHBMzG5TWCtBOJPE1nqqi9bimuHuHkQuDEoQ83tnMVOIaICTU5wEYhF+4AQlELoiA5qgkkz73Pnoj0+QxukpITbMhRMlgt4FHsJCTikwBgsJvT/2EQlHeCKCmZiI3XNa9uu8HX1SjG21/ZYAPComVKSWIpxpgDvIkzzhwu+0pbsTFWX1RM+AEMdksulkoWRCOUdEoUjyECIWCRrubkenTlwJCyvX80pExWbChmE6N12UeLr3ZKJ8765O80CGCeE/QpHy/Yo/k2CMMomoUOUCIQqXoi4aHpRJHmmWtU6NZCghdf6DA/29opXH9STn83bfdL8qzexD9375t7djYabb/L/1ly3+Levyt3//Gt+POGwS9HKLb4f95amC+gOl1KKPCreb8cOp8ibCc1HZJCeBZr3jvsce3JOJoSs5xTxOVldpSiSSLdqjIGq6MZkovERBkZzEM0fMwNSIyFMeXVaEUyZJVSf3eQAVXIIiw1gAu0W8cdMaJ++VAAu8aKw9S+EQHsrVcdojcu+cpaoaIDPsMt6aVCduLqxOKzbVKc5gRoLSopiTgJje3MgDBzOsytGlTMRtDjaPHRRT+8tSFxRizzRNZs0IBijCaMBEoiSzy11QqWvqDx9+OD+ffnt7+9f/6//78i/+dHpcPi0lFh8cumsrp5N60g9P559On6U9knf5MP4kP437Luclu8Xrnj8tz5/yqT7/6b/89PkvT2Lz689f/vXtbxtlT6V6/sH+sGwPuqz7OI4McvGhX95+X7QvTx+3RzKQz6mE9by0sBK5Lq00Xn5sf3idr1e57+P7y89HhqyLGC+9GnfRh608F6fxdr1frv1KX3Kscy4jxqu91e+15Rz568v3X375hshGjJxehnz/vOet6+vHz4+PHx6jZiCmop3qQwMV5rosWl9/37XmY3teeHXvYwxJ0tGdvZAQS0f2SSWCR8oCp5whxqq8Z3K4oJM0parQzFWcJo1AmpdwVLZec+SepY1SiEPYvG20TvWR7DmPcX+7HmNU61qkI2xGzVjaUTjBBRndYQ7R4JotT6cP8/njp08fH1TpMD9qnp/P68ujX+6F4OG3iFZVi1zerkq2raKyrJ4ktNV9ae/9ASQptpVymyPnIUdUXU8PC8hnE4xKgUQKlrXwUsftZnumJ0cCgfe0ncPCYAW9uReypMsv48//5U+YJ0/K7Et7piX76xEeaEqLljGeOt0/Bg8ePmcmRxqNfbYjt2daFq7Wfb+PuDqe2hE0Rpf7wYGBXD6e06kbMpmFkSl3JxJehYJyss8yQFnz6sWSmUmYXRg64wpiKCUJgWQYjemxrKk59Hi9ca3z8eP6n58+Xm7fXr7uLNEKFZdwlFAAVQwSmdqkFsG6EjKdx+HH3s1prrjBnXxG78OUbMr3fTvnuT3Vzz8ZTcujbZvKpx/8U59pg+fe7+Pll3//rT3WoCylmGdC1m3VB7LjWChDazjjwAFqvsiC5Jo0o8wsqXgm5uk+Iy3T/Tjg7CaeYXOPJEvNIHgWq8GFSRpJERq8jun9sHABikY8lhVt3g+WyGQb0W1Erd6IixQIwBPuEm/mgdwjKe+KMRJL6ncLu9L5o2GJyoWFZTDaKQc8e2QQVLgWoqgMcgIj1cN9+q4phnBMR8BGuF3NXV7DnEvT08dW3nuKMM7IBRoZFMdum65hwzlQ3NPMuQ3RVbhKwKN3izACgSPTg8w5QSIeKR5UiTiYTDhDhQcfzBIAIpEK5lUA1B5SNSxwdOW8uTNrRaEcQUlCgjiGEUvHniBJ4UiILEuClEMsyhAKyfZuKxBPyXApg4inGdlCo84yaZ2S1f/Bgf5uMeTR10t59FnQx27Xb7eLfUrcASmJsKO/zfvrX7/NSF5DSj25CCcwvu3HQ4l6P8v6uNRP3LR//TWwdGJU0gWqrolYzjn7+miMLGsSaKX18Ymft496rtOcbxA682phiqJSaclCs07ZceBUvBPuBCvwAO9HUO1ABWhi75StR2GPWg1gAjOrEdrrU9+OM5wKmErVj3+IC6ApUmtTWTQZ2PHmUTFuPXjWjcSC99u+16Z4UC6VOXbaWwXnGAPHXsKA93Vuqu+xFBQOQ5+1+R+HXU5KCqnJIKV65tVQKO+wadPIU06rsh62CO0Rzs5rN/vWvz5GrxDmAnxYpD4uv/52/HL++vCp/Sdsqyo+8BNK3uL+mPvaNi5Ud+szGh4tY65LrusIfzl64eXhj9vHp9NPf1p+/FE4aHtZ98nf75fXS8w5xJY//PT5k36qUo+MeHySD0/r/NZsLh+KRbEuycRCKgy/OmaW9ly2M9MrZzwiL9+E/tPn5e2vHx59XPGgpURZNMRejz7uO1uK4mlX4Bi3t0CJIjvoZfLb7YJwdzKFCrvF1d4sbnXPtvB2KsyFV3lQetzqemIrPFPSyrrtDwV8KCYrUCEddHESQC0ojclKMKNkg8eRziJQ5aDU3h2ERgCog5C4DW8N1MkLrCcdwZJCqA4jTzOdLKvfxY+9AZio2rc8Oq1UHnm7rb2bk1PZM/kwklIozQ0yqRWU5elhXeqn88cf5LyCpoyRoaGP6+c/JP+OjedanuVR+/6Vf98P2D1s74n+USuA44+f6rbWjDUCKK08taW8yu+dNGR5eDidfnjG1e1558vdM2vFk/redcSl2zFzhgBZAJZuIDbQUrltNaRsWPN8pXVd1oAd06eX7QHxtKAw9MbbK1vq1/bwen+tZSVXZSycsdv/nK8f8vQVfckrCyxDV7vjjXvxgYMwA9m99he3Nm5sTKwqRnr4sp7JOyvN8CP2RCken/Je4eE7cBHyOYPWmcu57JrADPgEFtBKs7vMa198R204rfrwp21d70vwQoWOOXmfD0gGwHVpWdasBZDWLzALzIMtKHD1cR73jOmgiroAe+n16WHXeS4LUzI6yJwt532pDcTms6PbwNvLt9Mh+xwTvSxYpCwC7Im5YA7jfRKp5yIKN89KLYDAIFYAr0B8u96+vL4RmEPQ9EHkoD5yxG48MElh+xpigvQsb2ZlQE87AddjZ29VWhPVCrC09Ni9VdQiqckoJWhQUk6ywnh4rN8xQUBe7hHuLDEuI9mo99fX71qJUU9BQc3EEPDhSQQtQMCRRNiEETqjIp3zlSaZ09vM0ccKq41e27W/HdGlpxi86MzFAPAJvmZ28KRjVbziNd58EKtU4eY0u98gbBG4ZER4yUznpuDEjDBzpKdirtoE7D6DHcICTBxn1SFn8yBMqB9XADjOta1Ls7wa3o4jo0ebFUbGMUt4pBxx87Iagowj69BVVZZ7HnCmSkSEGeBRHyjBSMoIFCMwJnaB7uvDvIseY1F62P7Bgf5uP++5rFd9O/bDXm/z9vZ9v9y/xd380AHRSiyOOcQoygWjBHNoaoZrXZkfH8+Pp/L4rOtWnatsG9PSq6SEDM8jDzAW41rIdQ6fA0X4p6eV1/W0PRLraN0fkqoUH8F6OJXJTGHetdTy5HG4OhainWTmUsWT7mJMBNMIIm4NF0+/DLSkkm4YwS22Mct1GLmIkKvuZ5Td7eJ6vrGE+zrpMF65EZHBkWYuM6hD8h5sN25NpAanWTx4pfDh4wjnhHJPQRZX8xyRoBS++y8pm2OxZdhClCHeh91KnEPIgjiMsw/STaNB3MUHT1jfX8bvL7/tPz+cPq0f/tg2fYr4fsb5Jb/966/ouXx4Ym0unK84Xn6bcb/97i+v90IrzrUlf5EivO2/Xvc+//r798G5nqRMH1vnrbe1rP91+fDxz9t3O7+9/PJtXDC+XG/y77/98PlsWcbtGN3d6n3K9cv+IIU0IZ4kE9V0VcgOpT5nYlItttT1w4enr/f1UdYFOdftyaz37+PIW5jDLMLYUXCdqSHiNA5iQxWZa4gsGyUlMGFwu46ehCmMKtu7HDav4EYnciLMBI0ZJOoHHSaXg3q4x+ilopyXY99tEKeChEoW1CPvDmZWIkFPH/k2mB9kZbCpJxNFixxzpAFiohBJyB66ivUG8aizG+LmSb6OIs+iaq7DN1VRf00nOUmdEgeGhZxI5OgvTE2zkVYUXrQ2Xc82Y9+jsGLOY1yWRp+2ONojPy599u96gRIOadjXzbKWFCo4QXzaA1ERKbotUboOL1L/+X/7X08vr/vAsj5u22JtSMHF6O3t1vf7d3bXuF3vbJNhgzWYiniJ8ucf10ob6kPZHta2liazXx5E1XTVR16OL8c48t7jCMRs3j9IwdP2Zs19EIaKViWtMeRTj26HivN82LL+IN0htAefXwTORlz0AB/UP8gqaz18chwVRbfF4x5jFm9JlBwpvnCJTxsVAQS56OjV7r5t42B3buxFnZ91QVGe1xBJbdLWJpA+h/7h04fTVnxEzLjYfo/XTvh01LaIiUZ61iKWdsLLTqeOleehzkY7qicdVo+gBUZ3GuOqJr28TQR5CuS4zcs4tpLo5r3nGMDUZCIBW7hIlhS9EQS0VAohntSSlWOOezmjR2CqCLgQJXfUBOVR9dikZIppXJ2TES01IMkhTCYbDvbhIiS17o7rWxqytd7o4FJglTgJbWIgJ6UJL6wLF7I7DI6ICSONWshVQCCW5ryGUmuLSmU+or114tfbgx4zuJTTWm7GMo9IhJwHkQ9btolboQinNNS83fDl7fr77QKfC/NJqtViON76fd5XjADPuYThlshOx95TKetphjnmsL0r1D3vRCUoVEqla/cQaUq1BJH0Q0Xm4fZ+QpqUacnn0szfp60eATsO9K027aWSiSZFGf0bkMH3u1+pE817o/shZ+k5jdimkR1CFFLWnRbaaEtvQR4+43YgUxU5JinKWtqpeWI1t3RRKIllusnUg293nKcuQmjl8o98oL9bvFLba9xucdmP769vt5ebRS/DYO7kcQQgKWw13AXJGhGYg0dZPpwe1j9//ricCq915IzhrfKwvjlP4UTMaQNMVGbMCE9kkjPRonWtVXgbaSlSSiu0WCf39xNkaTVLma34btP2nIEEGBEYUxeNmDMtPYmIioK+zOkjaIaW4Onz2udGgU6xAMxO4OQaGDU4Sijt2RmBLDbKpkDs09xJiYi5M9EIz1EsFmMUZe3TukM6eRJKkicRZE5LzXCPJE15m1xzTDpKph/pkffuqpk+ZzAB71p67WRXMqQjCBYePi6X+2/j96/jFE9KoDWvtzmPw2O+fh0Y9bhQbeUwC6ptAvvyPd7iFbI+Pmdr51NbQ5odbz7H5eu3ve9tAf3ph62xYf7wcH748PzD55/wLB9fPqZ8+fVtvHx7W7Bz+aRYMwZrZuIwaTbmyYqygoLSy1yxbJte9nm/zPBMqdaN+/VS895jRhLgIEOYRc4YoxucRQqyVJ6z9jRmCEdYz3t1YmaS7tMnKJcosxlS6Z7ZWWt5fF7MljEwkTYTUUgKJY9SKTQmMhNorI+1ZhQutzoX7eHWXSwEKahM7pEjjQBies+PHuaSyUTh5EGghIKIlKDM4BZwm3kwOEzMAg6+7FPqcTHr9VR0WRAJr4QotJFnTCsly5kw8XqiKoUblNG8thbItPAac2mN1/U6rC5YyxL8ULaTh73cXxcQzXmZuAUCWkpLK5d5XpZQzRZy1rVvld8K9PaxnVbozSav22NdrqbXvN2O4/fLZYz9VAiKMYdHkGhhycKnZfvj+vif/vc/P7UT45Rl4UbKMb6tT+1Taw+hCVBxXKdKgBKl8boSm5tK2drrcMqiSIlZCtr2+Hp7kagMwzqSc90zFqdGhTECnjgdQ4+EZ6sWTMRt07b0cs/LnMIrkozGBGA2zDmBUsrpdOa1zUE5ShkjuMOzgZclUesyW0uYSmkCgx+28Lc4b0/bxziO+34fXeCNOQebSSSBs0LqiEgzrhxshowozDpKSeKVRLEOTmy9ERPdp1gasRFR3G+edvQ6SOCI9CGxG2FeGtUhIArMnn7UWmcEZ0ut+j4kLO/EgIMYwMxjkjWUiYhJY7dLyaxVCOIHOx+FtCqnWLpXyFULSad3BxXHoKmsjYFGh8CcqjHpLWNEFidP33XmljrtyFyIxGzaPApvJQ2AempMIQ/inDOq96Oy39/22xWUSc96+SaFyuIjEpPvrPqoYntQkrKqCMZ9fnt7+/W3Ly+vI2m0glXXtTXbrbMTDrEoycXF6YbMsd9z7GCZxJ0ANWJKAJyETIYf8HUfbDIpg6IkWFCOSQp797lxEKkF5ehTiFQo3afnaCTmGTWEEkxIzIgEbKBfneJdE9ycc1wNHBbiTsLugVg3tUmSIcZiUE9DwbqHAV7BNCtPdnNzP/ZR1kqtzJid5kNFlskJPdjV9viHFvZ3i7fv++LYX+/7l5fbl+ttv/EJbQTIzNzH+1mwvtuMqziHEWZb+enz849//un56aMUSbGZng6OMvosxQXkFINmD7MrenRKESoVBjDJxq1FOJvVAJJBNTw1YZSehmRNpjH+//bOLEeS5DigtrpHZGRWVc8GEQSkX93/RgJEUZyZ7q5cIsIXW/TRp6DAWzwz2HtmNsMhPDBCIFEh3CDFAyEdCYQpASaWs3XSWQQS8pxddgBJAswJ3gMgwZxcFBf5cYU8MyBh+pMQwLuZJakGC6JKLjNpQeLMcEeecJiTOTCjyCQIQZnRw2cgov1w2YQ2ny1yHA1bj8zsMyyXTLQIQaiZHB6Qr5E5RYqrTEwz78f+Oqb5/qJvaU3n0R/fW3eb5vF6WMwJsvaeGGUpAl1skDPy8v1lt/rxvmx5k2d/jDm/Pr477fo9JOR0/5/98R8/X/9zqP7bbxPFyaHoxM+v9wNgPTm2WlsPiEkrCunzhTmOPhkCPM0Yebsx0ON5HM+Zc0R6G+u5n8+rna99P18bQiSmB8dMyW4zHSDVKGBdARhNAQgh1cGdSl2ZM/Ego0qylnK5Xo++Pz7HGNGa3UCqXmn4yGqRMQuZAsxZdZlyWWsBRkZiSsvonVkYRQGIGDMMBsGCzOxh0x08kNeNGMCjB6L/MERQCBCYCYmRMChQkCy0TE0x54CJ7NnDV4AB6DkJxmCKWQrCEBeE9JJYXCmYL3YlRBJBQghPTEo3iDAGv/J6qcw3XVgJBTQyztfew4LRKe9HjpaKIiJJJJ0EgAAQUiIyYCyMDyKeeqHVlASV+E23Tp829tE+m1tCrcBCPBVYdSlLLZd12T7eb+8//fKxXcHFk6gkh8kX1Y1HxOzRZwAZg1gSApaJ2m1mB9S6ltsc05EwhVEKF6mlbKNxYks6W8XNudNr9vcFw1mTyk2K7Q4XWjTDE1hKUZaIOWMIuBMOAvdkMNMQShDiWiuhKhkjvik0ILIQIEBcGRnIkV4EIRkA2aNTT75oZnhgQGHN7RfkMTWCAJE1KT0ZVRBWSaScHmPQsgbwBEymATEjRRctWQAQfczp0yDATuvFpg/Tqypp4OIIBD1hendmAIJwpIgc4RwUQAWIEEGdv2AFBk5yAA7PmUE+ATLQJjbELFBi1GiRSsKIK0IROESG0VuRgbmbZQImkOsSAoujJwIkOpGIoxlidUB3y2jT40SsxilpYd3iVC+GkEAczMiECNMOlyjQZozWORM0A4XthYx0RrjnwCeVgrJyWAituhRmnN3/8bwfj2+xp/MMhyg2oMEsXKrISelpBTw4CAD8EePVXJh7CQ6DLEjpCZzICDMRLFpwggYigBEysNQGUNGAIOLHbEroFdEBwjI8M0Co1hLGTdwBAZggMwAABBcY6JBWKzIQvVKdBkb4j5AAA10GJnKkQ0WuWqUgLg4wX8jMygQ++znV0ZNoJGB4BpgnsgiykPbMeUZaav0XA/3TNhL/9jmBXp9/Hl8f/dWMUpBscEq4cQABnWADT+FaKnpkEMNH3X59e//1YwsQCRb0oJwIbjmGj3QZDhBDrGcfr8hppqilQAxAcq4NKlgv0yqRQRgOKcAkRjEw2YMmjLRBQAgUnu6BIljCghCCMZGBMQs44TJioANHEpigXeGaMScbpoFZWgZMi0KzokBlIKIJ7JjAwylsGGZWtCU9aeWVNia/FoSAMTqWIYMZsnMHDqIVSHKcMREzsTCpAAldgRpztnqgN4QAH3GWswKy46AfTwLHPGWe7hKAGZommcgkQ0FqhO3fv587uOV8TXRAEZvWHntPtpxUcn57RYwZLggL0Tj5xvC5NP65PFtrc/7+vJdlgYPkf799jnZ70v1rHV/nxzF2o9e5f3388fX+1Xx87h/vPrcq7cj9NMPuPn4/Yj/us2GfY1hzz28fF83afEKiW+t9n1NfDxh8PM/Px/3b9f0XdCL3zCAJZaaJ4GiFBrBAiq4IwJi8Om1U4M05p1cIF10u2/Lb9fKP1zfUF7u3BxyrJNzWK190OdlbQAwPmj65cKxcBIV0YBn9hY5DCunwEgilGug+h1ICCzIyDZsRqHULdKwiE3gyEwAlk3C6MDlmehBUuLDGdWEKnD0pMjN7FkXBJMo57TiPsoCXqkBIpCsR4IAebgx6KSqEhSARHuzgV4wHg2bGDIeALWpPDAJwn22cw7uBqdtCZ08IFGCfiStu2NxqJhlEnz3adG1jOGI38gik3aPAsi6kiBQlLcICCANQiItikVrXW72p1IH++vYnNovMwNRaFcLeZqDa/ZzTg0egow+IH4kahz6xTGQqcOPF5yACWYrUSwDoltdms508gSQThLo7WrBEJWRWFR2zwVY0Bme3sDHgYIthYuG7I/uPDR0yKQRhFs8lApSlbmWJN1lOnz48IjsiE3BNcsFpiRkMiTC54Bw2LNvAiEVV9N2xq5qBR2Jk5DgraSqJT3OYE8yHLXE5K0a07BZPjSJemBSwosXEHGEwOuNpweQgDsQyqzoUnk8uIw5lCEZyYRCkg3N1/KGjE0hqqV+sBGeM7JElMK0e7A4IDKhcS0llMMOkgSSICeK5CIYCyLrKQHIXtAkRRZIrREeZoIBUyCQIVmcGIk5EIMHpNNKWAYbUkxOdx5xIJROwVJJFED2nI3sqwfAxXRKEPfUZ4BRgM8PDJwRAf1nqPs+qrlmJKBuchxHmRdwokkggJWHZlHnBhERPYofMIAAYR+yHsXglqTP5zAAABQlJREFUS3JXTSfwRA5CjEhOjx1VkxGJCLjwD0XetRMZerIFZkhOXJf1Nc5hwzAIZZULLU/2GD4zLQwn2IDMlXVlmgkDi6VrSllFDHGxSQCMjHobtnMVAC7CVTgF17XBHYeqIqtb9JEdoaDoVlcmBI8MVGJPU2Rnc3fAQTX/xUD/tH2gP8bfy7Cjfc77IV7rOww75wZnr5XqFVA8Dow8oZC6DFWuVLPUo+vz63E++bosqzh5o9F4go4Y8DLLMMKYnGlvpTWLvsvxpB4AB+TSQnoaDJTKXWLeR6HEdxCeAUYdYaesT9PKBdknjJhUp4QWhA6rAzCAZJECU/LP65YuCwWqBW71qu38I74h4sVltWBoWwTmmyxRqiBUgTZlVnhruo/uVPJW45K5i8d2u7xRJEXY5AEAAXqxc9Fxt9XGprWS3KsQo0vJWoqWDUrPvIh4m1gnVnGwPT/L78zl7S6vyi5T5uGeZ7ye/SfMa2EQCa3b+lP5QuA07mPcw3KhbePovXS13GNhrxc4rTbgy/x9P/ZPLl7kDcbHrs9VVekyCpma++t5/jr4+AL39rTH0zrG3+vX6+9f/vjbYSW8zfO+tzZ5Wbf5R/R16vO0MXpxM/AO408/95bH2c7epvvH34jnUi5Rax3Bzc6Sj9d/l8Xie/92fO5w+QWOTB2NK9uo/sXcPE6ktd9fgLxdFo1KZPzlqF9uP39+fHc231GnrvVWttuFH8vtr/PTX41ntdcSm1z/fb1N+expuM94cqXoWn5rcFIGoTJe2NrooO/hG5MwO+sAtVes6+MMCQVQ0+IrXfZsy8aV39U1kFQsW8da7VUYZ8Q0guWd/nLC78sNOiefo3bwDKBSoz92M8NVjksCMjZfbhW3TZDYx0yKVD4GqS+lrkIe0M9tKT+19qBlW1YtRGZIAPtIPGWYAZoFzqbH607barKKYsQ0D+4xxtBCCJGGbcBp7XL/etcFT6Ro2TsM5q2fAk8+R10y39D2uLiNMJ4Qt2IqipQGs7b9+ff/+sdefxEKXxLePq6l6heyRx3f3GDPNRxuE3YdQAEuxtUvtWa81bG2v5zcFnnJhcZtCxOFZ1m287lAnHQJc6yNLr8p/FyRlHeIYx/j7FrepDehadE/R38t8deoBeKr2PSydFjobj8VaxoAb2Y/W7PrGpcPnn31IX50pGDVyzz6+hNpp3EdyUaZYYv++iav/myNWJOLI9JbGe3QspTu55wz09zBh+PNcs4xGFBLHV9bfzuu5DQjU7zAQDPxNaWNy5jGw1KsXSxOv9LPhVUsZWigWtxnJeKb8ADtAKxnrcvoosA3JVCcHCC3IZ1a5RVR3J3RsTacKxEV4ILbwvymY8fKazATY1BJ5cQLwmWpj/lcQFTrkT5fvUyuF4bx5ky6nJeCYHisLpr2FTEUVIMoy9vR/7y4QivKTBKjz0sCJvEHkEYY4KVs+qktptYmAHPUsJrZR5ZFqNLRJQABZ2bNSI1Ej7CR4WELj3PTC6QBTACcrFDfr2qWc/CP/iUavPBIyJ5Hg6wBGHuvsJiGkwleYCyRA2m2sde66ghL5vdaboEdXbWVzETu+aPemMlPG9ejjTn2EUDM6oPZQsmw0XHvzfYpDQDY7E3Zl2UHPe+HrmtZ6y3GUfkgADPYxBDgLm8m2+V06q8Dx3WskPMiUnxRj+SVbv1BfLVtbAsk5MiDge2b+SA/g5XfqvZZn/+PIeH/ABglUToNd48D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X_{1},\ldots ,X_{n}]=\prod _{i=1}^{n}P[X_{i}|pa_{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P[X_{1},\ldots ,X_{n}]=\prod _{i=1}^{n}P[X_{i}|pa_{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594344" y="312737"/>
            <a:ext cx="3640548" cy="523220"/>
          </a:xfrm>
          <a:prstGeom prst="rect">
            <a:avLst/>
          </a:prstGeom>
          <a:noFill/>
        </p:spPr>
        <p:txBody>
          <a:bodyPr wrap="none" rtlCol="0">
            <a:spAutoFit/>
          </a:bodyPr>
          <a:lstStyle/>
          <a:p>
            <a:r>
              <a:rPr lang="en-US" sz="2800" dirty="0"/>
              <a:t>NEURAL RAM Summary</a:t>
            </a:r>
          </a:p>
        </p:txBody>
      </p:sp>
      <p:sp>
        <p:nvSpPr>
          <p:cNvPr id="10" name="TextBox 9"/>
          <p:cNvSpPr txBox="1"/>
          <p:nvPr/>
        </p:nvSpPr>
        <p:spPr>
          <a:xfrm>
            <a:off x="2286000" y="6305107"/>
            <a:ext cx="4322465" cy="307777"/>
          </a:xfrm>
          <a:prstGeom prst="rect">
            <a:avLst/>
          </a:prstGeom>
          <a:noFill/>
        </p:spPr>
        <p:txBody>
          <a:bodyPr wrap="none" rtlCol="0">
            <a:spAutoFit/>
          </a:bodyPr>
          <a:lstStyle/>
          <a:p>
            <a:r>
              <a:rPr lang="en-US" sz="1400" dirty="0"/>
              <a:t>Neural Random-Access Machines, </a:t>
            </a:r>
            <a:r>
              <a:rPr lang="en-US" sz="1400" dirty="0" err="1"/>
              <a:t>Kurach</a:t>
            </a:r>
            <a:r>
              <a:rPr lang="en-US" sz="1400" dirty="0"/>
              <a:t> </a:t>
            </a:r>
            <a:r>
              <a:rPr lang="en-US" sz="1400" dirty="0" err="1"/>
              <a:t>et.al</a:t>
            </a:r>
            <a:r>
              <a:rPr lang="en-US" sz="1400" dirty="0"/>
              <a:t>, ICLR 2016</a:t>
            </a:r>
          </a:p>
        </p:txBody>
      </p:sp>
    </p:spTree>
    <p:extLst>
      <p:ext uri="{BB962C8B-B14F-4D97-AF65-F5344CB8AC3E}">
        <p14:creationId xmlns:p14="http://schemas.microsoft.com/office/powerpoint/2010/main" val="18874584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2790826"/>
            <a:ext cx="8639175" cy="899030"/>
          </a:xfrm>
        </p:spPr>
        <p:txBody>
          <a:bodyPr>
            <a:noAutofit/>
          </a:bodyPr>
          <a:lstStyle/>
          <a:p>
            <a:r>
              <a:rPr lang="en-US" sz="4000" dirty="0">
                <a:solidFill>
                  <a:srgbClr val="002060"/>
                </a:solidFill>
              </a:rPr>
              <a:t>CNN : Computer Vision</a:t>
            </a:r>
            <a:r>
              <a:rPr lang="en-US" sz="4000" dirty="0"/>
              <a:t> :: </a:t>
            </a:r>
            <a:r>
              <a:rPr lang="en-US" sz="4000" dirty="0">
                <a:solidFill>
                  <a:srgbClr val="FF0000"/>
                </a:solidFill>
              </a:rPr>
              <a:t>________ : NLP</a:t>
            </a:r>
          </a:p>
        </p:txBody>
      </p:sp>
      <p:sp>
        <p:nvSpPr>
          <p:cNvPr id="4" name="Slide Number Placeholder 3"/>
          <p:cNvSpPr>
            <a:spLocks noGrp="1"/>
          </p:cNvSpPr>
          <p:nvPr>
            <p:ph type="sldNum" sz="quarter" idx="12"/>
          </p:nvPr>
        </p:nvSpPr>
        <p:spPr/>
        <p:txBody>
          <a:bodyPr/>
          <a:lstStyle/>
          <a:p>
            <a:fld id="{6113E31D-E2AB-40D1-8B51-AFA5AFEF393A}" type="slidenum">
              <a:rPr lang="en-US" smtClean="0"/>
              <a:t>159</a:t>
            </a:fld>
            <a:endParaRPr lang="en-US" dirty="0"/>
          </a:p>
        </p:txBody>
      </p:sp>
      <p:sp>
        <p:nvSpPr>
          <p:cNvPr id="13" name="TextBox 12"/>
          <p:cNvSpPr txBox="1"/>
          <p:nvPr/>
        </p:nvSpPr>
        <p:spPr>
          <a:xfrm>
            <a:off x="1188952" y="6538913"/>
            <a:ext cx="6551407" cy="307777"/>
          </a:xfrm>
          <a:prstGeom prst="rect">
            <a:avLst/>
          </a:prstGeom>
          <a:noFill/>
        </p:spPr>
        <p:txBody>
          <a:bodyPr wrap="square" rtlCol="0" anchor="ctr">
            <a:spAutoFit/>
          </a:bodyPr>
          <a:lstStyle/>
          <a:p>
            <a:pPr algn="ctr"/>
            <a:r>
              <a:rPr lang="en-US" sz="1400" dirty="0">
                <a:latin typeface="+mj-lt"/>
              </a:rPr>
              <a:t>Key-Value Memory Networks for Directly Reading Documents, Miller et. al., EMNLP 2016</a:t>
            </a:r>
          </a:p>
        </p:txBody>
      </p:sp>
      <p:sp>
        <p:nvSpPr>
          <p:cNvPr id="3" name="TextBox 2"/>
          <p:cNvSpPr txBox="1"/>
          <p:nvPr/>
        </p:nvSpPr>
        <p:spPr>
          <a:xfrm>
            <a:off x="5591173" y="2360812"/>
            <a:ext cx="1981201" cy="1261884"/>
          </a:xfrm>
          <a:prstGeom prst="rect">
            <a:avLst/>
          </a:prstGeom>
          <a:noFill/>
        </p:spPr>
        <p:txBody>
          <a:bodyPr wrap="square" rtlCol="0">
            <a:spAutoFit/>
          </a:bodyPr>
          <a:lstStyle/>
          <a:p>
            <a:r>
              <a:rPr lang="en-US" sz="7600" dirty="0">
                <a:solidFill>
                  <a:srgbClr val="FF0000"/>
                </a:solidFill>
                <a:latin typeface="+mj-lt"/>
              </a:rPr>
              <a:t>RNN</a:t>
            </a:r>
          </a:p>
        </p:txBody>
      </p:sp>
    </p:spTree>
    <p:extLst>
      <p:ext uri="{BB962C8B-B14F-4D97-AF65-F5344CB8AC3E}">
        <p14:creationId xmlns:p14="http://schemas.microsoft.com/office/powerpoint/2010/main" val="39811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948-8AFF-9D42-AFF3-694EFA35A08A}"/>
              </a:ext>
            </a:extLst>
          </p:cNvPr>
          <p:cNvSpPr>
            <a:spLocks noGrp="1"/>
          </p:cNvSpPr>
          <p:nvPr>
            <p:ph type="title"/>
          </p:nvPr>
        </p:nvSpPr>
        <p:spPr/>
        <p:txBody>
          <a:bodyPr/>
          <a:lstStyle/>
          <a:p>
            <a:r>
              <a:rPr lang="en-US" dirty="0">
                <a:solidFill>
                  <a:srgbClr val="FF0000"/>
                </a:solidFill>
              </a:rPr>
              <a:t>Deep Learning &amp; Automata</a:t>
            </a:r>
            <a:br>
              <a:rPr lang="en-US" dirty="0">
                <a:solidFill>
                  <a:srgbClr val="FF0000"/>
                </a:solidFill>
              </a:rPr>
            </a:br>
            <a:r>
              <a:rPr lang="en-US" dirty="0">
                <a:solidFill>
                  <a:srgbClr val="FF0000"/>
                </a:solidFill>
              </a:rPr>
              <a:t>Applications</a:t>
            </a:r>
          </a:p>
        </p:txBody>
      </p:sp>
      <p:sp>
        <p:nvSpPr>
          <p:cNvPr id="3" name="Content Placeholder 2">
            <a:extLst>
              <a:ext uri="{FF2B5EF4-FFF2-40B4-BE49-F238E27FC236}">
                <a16:creationId xmlns:a16="http://schemas.microsoft.com/office/drawing/2014/main" id="{423E0E14-918A-1C47-9F52-22D24452D87B}"/>
              </a:ext>
            </a:extLst>
          </p:cNvPr>
          <p:cNvSpPr>
            <a:spLocks noGrp="1"/>
          </p:cNvSpPr>
          <p:nvPr>
            <p:ph idx="1"/>
          </p:nvPr>
        </p:nvSpPr>
        <p:spPr>
          <a:xfrm>
            <a:off x="609600" y="1828800"/>
            <a:ext cx="6781800" cy="4495800"/>
          </a:xfrm>
        </p:spPr>
        <p:txBody>
          <a:bodyPr>
            <a:normAutofit fontScale="70000" lnSpcReduction="20000"/>
          </a:bodyPr>
          <a:lstStyle/>
          <a:p>
            <a:r>
              <a:rPr lang="en-US" sz="2400" dirty="0"/>
              <a:t>Automated design</a:t>
            </a:r>
          </a:p>
          <a:p>
            <a:endParaRPr lang="en-US" sz="2400" dirty="0"/>
          </a:p>
          <a:p>
            <a:r>
              <a:rPr lang="en-US" sz="2400" dirty="0"/>
              <a:t>Controllers, switches</a:t>
            </a:r>
          </a:p>
          <a:p>
            <a:endParaRPr lang="en-US" sz="2400" dirty="0"/>
          </a:p>
          <a:p>
            <a:r>
              <a:rPr lang="en-US" sz="2400" dirty="0"/>
              <a:t>Automated code correction and writing (holy grail)</a:t>
            </a:r>
          </a:p>
          <a:p>
            <a:endParaRPr lang="en-US" sz="2400" dirty="0"/>
          </a:p>
          <a:p>
            <a:r>
              <a:rPr lang="en-US" sz="2400" dirty="0"/>
              <a:t>Rule checking</a:t>
            </a:r>
          </a:p>
          <a:p>
            <a:endParaRPr lang="en-US" sz="2400" dirty="0"/>
          </a:p>
          <a:p>
            <a:r>
              <a:rPr lang="en-US" sz="2400" dirty="0"/>
              <a:t>Malware detection, security</a:t>
            </a:r>
          </a:p>
          <a:p>
            <a:endParaRPr lang="en-US" sz="2400" dirty="0"/>
          </a:p>
          <a:p>
            <a:r>
              <a:rPr lang="en-US" sz="2400" dirty="0"/>
              <a:t>Code bug detection</a:t>
            </a:r>
          </a:p>
          <a:p>
            <a:endParaRPr lang="en-US" sz="2400" dirty="0"/>
          </a:p>
          <a:p>
            <a:r>
              <a:rPr lang="en-US" sz="2400" dirty="0"/>
              <a:t>NN </a:t>
            </a:r>
            <a:r>
              <a:rPr lang="en-US" sz="2400" dirty="0" err="1"/>
              <a:t>explainability</a:t>
            </a:r>
            <a:r>
              <a:rPr lang="en-US" sz="2400" dirty="0"/>
              <a:t>, verification</a:t>
            </a:r>
          </a:p>
          <a:p>
            <a:endParaRPr lang="en-US" sz="2400" dirty="0"/>
          </a:p>
          <a:p>
            <a:r>
              <a:rPr lang="en-US" sz="2400" dirty="0"/>
              <a:t>Sequence modeling, finance, DNA</a:t>
            </a:r>
            <a:endParaRPr lang="en-US" sz="2000" dirty="0"/>
          </a:p>
          <a:p>
            <a:endParaRPr lang="en-US" sz="1800" dirty="0"/>
          </a:p>
          <a:p>
            <a:endParaRPr lang="en-US" dirty="0"/>
          </a:p>
        </p:txBody>
      </p:sp>
    </p:spTree>
    <p:extLst>
      <p:ext uri="{BB962C8B-B14F-4D97-AF65-F5344CB8AC3E}">
        <p14:creationId xmlns:p14="http://schemas.microsoft.com/office/powerpoint/2010/main" val="12619108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Dynamic Memory Networks</a:t>
            </a:r>
            <a:endParaRPr lang="en-US" b="1" dirty="0"/>
          </a:p>
        </p:txBody>
      </p:sp>
      <p:sp>
        <p:nvSpPr>
          <p:cNvPr id="4" name="Slide Number Placeholder 3"/>
          <p:cNvSpPr>
            <a:spLocks noGrp="1"/>
          </p:cNvSpPr>
          <p:nvPr>
            <p:ph type="sldNum" sz="quarter" idx="12"/>
          </p:nvPr>
        </p:nvSpPr>
        <p:spPr/>
        <p:txBody>
          <a:bodyPr/>
          <a:lstStyle/>
          <a:p>
            <a:fld id="{6113E31D-E2AB-40D1-8B51-AFA5AFEF393A}" type="slidenum">
              <a:rPr lang="en-US" smtClean="0"/>
              <a:t>160</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582" y="776982"/>
            <a:ext cx="5853769" cy="4905135"/>
          </a:xfrm>
          <a:prstGeom prst="rect">
            <a:avLst/>
          </a:prstGeom>
        </p:spPr>
      </p:pic>
      <p:sp>
        <p:nvSpPr>
          <p:cNvPr id="6" name="TextBox 5"/>
          <p:cNvSpPr txBox="1"/>
          <p:nvPr/>
        </p:nvSpPr>
        <p:spPr>
          <a:xfrm>
            <a:off x="509658" y="5617687"/>
            <a:ext cx="8423203" cy="738664"/>
          </a:xfrm>
          <a:prstGeom prst="rect">
            <a:avLst/>
          </a:prstGeom>
          <a:noFill/>
        </p:spPr>
        <p:txBody>
          <a:bodyPr wrap="none" rtlCol="0">
            <a:spAutoFit/>
          </a:bodyPr>
          <a:lstStyle/>
          <a:p>
            <a:r>
              <a:rPr lang="en-US" sz="1400" dirty="0"/>
              <a:t>Episodic memory is the memory of autobiographical events (times, places, associated emotions, and other </a:t>
            </a:r>
          </a:p>
          <a:p>
            <a:r>
              <a:rPr lang="en-US" sz="1400" dirty="0"/>
              <a:t>contextual who, what, when, where, why knowledge) that can be explicitly stated or conjured. It is the collection </a:t>
            </a:r>
          </a:p>
          <a:p>
            <a:r>
              <a:rPr lang="en-US" sz="1400" dirty="0"/>
              <a:t>of past personal experiences that occurred at a particular time and place. For example</a:t>
            </a:r>
          </a:p>
        </p:txBody>
      </p:sp>
    </p:spTree>
    <p:extLst>
      <p:ext uri="{BB962C8B-B14F-4D97-AF65-F5344CB8AC3E}">
        <p14:creationId xmlns:p14="http://schemas.microsoft.com/office/powerpoint/2010/main" val="11256618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Dynamic Memory Networks – </a:t>
            </a:r>
            <a:r>
              <a:rPr lang="en-US" b="1" dirty="0"/>
              <a:t>The Beast</a:t>
            </a:r>
          </a:p>
        </p:txBody>
      </p:sp>
      <p:sp>
        <p:nvSpPr>
          <p:cNvPr id="4" name="Slide Number Placeholder 3"/>
          <p:cNvSpPr>
            <a:spLocks noGrp="1"/>
          </p:cNvSpPr>
          <p:nvPr>
            <p:ph type="sldNum" sz="quarter" idx="12"/>
          </p:nvPr>
        </p:nvSpPr>
        <p:spPr/>
        <p:txBody>
          <a:bodyPr/>
          <a:lstStyle/>
          <a:p>
            <a:fld id="{6113E31D-E2AB-40D1-8B51-AFA5AFEF393A}" type="slidenum">
              <a:rPr lang="en-US" smtClean="0"/>
              <a:t>161</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sp>
        <p:nvSpPr>
          <p:cNvPr id="5" name="TextBox 4"/>
          <p:cNvSpPr txBox="1"/>
          <p:nvPr/>
        </p:nvSpPr>
        <p:spPr>
          <a:xfrm>
            <a:off x="1323052" y="5556530"/>
            <a:ext cx="6473709" cy="492443"/>
          </a:xfrm>
          <a:prstGeom prst="rect">
            <a:avLst/>
          </a:prstGeom>
          <a:noFill/>
        </p:spPr>
        <p:txBody>
          <a:bodyPr wrap="square" rtlCol="0">
            <a:spAutoFit/>
          </a:bodyPr>
          <a:lstStyle/>
          <a:p>
            <a:r>
              <a:rPr lang="en-US" sz="2600" dirty="0">
                <a:latin typeface="+mj-lt"/>
              </a:rPr>
              <a:t>Use RNNs, specifically GRUs for every module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6" y="874948"/>
            <a:ext cx="6592186" cy="4145866"/>
          </a:xfrm>
          <a:prstGeom prst="rect">
            <a:avLst/>
          </a:prstGeom>
        </p:spPr>
      </p:pic>
    </p:spTree>
    <p:extLst>
      <p:ext uri="{BB962C8B-B14F-4D97-AF65-F5344CB8AC3E}">
        <p14:creationId xmlns:p14="http://schemas.microsoft.com/office/powerpoint/2010/main" val="11359217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Dynamic Memory Networks – </a:t>
            </a:r>
            <a:r>
              <a:rPr lang="en-US" b="1" dirty="0"/>
              <a:t>The Beast</a:t>
            </a:r>
          </a:p>
        </p:txBody>
      </p:sp>
      <p:sp>
        <p:nvSpPr>
          <p:cNvPr id="4" name="Slide Number Placeholder 3"/>
          <p:cNvSpPr>
            <a:spLocks noGrp="1"/>
          </p:cNvSpPr>
          <p:nvPr>
            <p:ph type="sldNum" sz="quarter" idx="12"/>
          </p:nvPr>
        </p:nvSpPr>
        <p:spPr/>
        <p:txBody>
          <a:bodyPr/>
          <a:lstStyle/>
          <a:p>
            <a:fld id="{6113E31D-E2AB-40D1-8B51-AFA5AFEF393A}" type="slidenum">
              <a:rPr lang="en-US" smtClean="0"/>
              <a:t>162</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sp>
        <p:nvSpPr>
          <p:cNvPr id="5" name="TextBox 4"/>
          <p:cNvSpPr txBox="1"/>
          <p:nvPr/>
        </p:nvSpPr>
        <p:spPr>
          <a:xfrm>
            <a:off x="1323052" y="5556530"/>
            <a:ext cx="6473709" cy="492443"/>
          </a:xfrm>
          <a:prstGeom prst="rect">
            <a:avLst/>
          </a:prstGeom>
          <a:noFill/>
        </p:spPr>
        <p:txBody>
          <a:bodyPr wrap="square" rtlCol="0">
            <a:spAutoFit/>
          </a:bodyPr>
          <a:lstStyle/>
          <a:p>
            <a:r>
              <a:rPr lang="en-US" sz="2600" dirty="0">
                <a:latin typeface="+mj-lt"/>
              </a:rPr>
              <a:t>Use RNNs, specifically GRUs for every module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Tree>
    <p:extLst>
      <p:ext uri="{BB962C8B-B14F-4D97-AF65-F5344CB8AC3E}">
        <p14:creationId xmlns:p14="http://schemas.microsoft.com/office/powerpoint/2010/main" val="20704029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163</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6" name="Rectangle 5"/>
          <p:cNvSpPr/>
          <p:nvPr/>
        </p:nvSpPr>
        <p:spPr>
          <a:xfrm>
            <a:off x="226032" y="1065791"/>
            <a:ext cx="6527193" cy="1864415"/>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53225" y="1065791"/>
            <a:ext cx="2028825" cy="1864415"/>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53225" y="2930206"/>
            <a:ext cx="2028825" cy="2190287"/>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3369890" y="5533456"/>
            <a:ext cx="2953726" cy="414905"/>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413965" y="5453303"/>
                <a:ext cx="1903061" cy="651269"/>
              </a:xfrm>
              <a:prstGeom prst="rect">
                <a:avLst/>
              </a:prstGeom>
              <a:noFill/>
              <a:ln>
                <a:solidFill>
                  <a:schemeClr val="tx1"/>
                </a:solidFill>
                <a:prstDash val="dash"/>
              </a:ln>
            </p:spPr>
            <p:txBody>
              <a:bodyPr wrap="square" rtlCol="0">
                <a:spAutoFit/>
              </a:bodyPr>
              <a:lstStyle/>
              <a:p>
                <a:r>
                  <a:rPr lang="en-US" dirty="0">
                    <a:latin typeface="+mj-lt"/>
                  </a:rPr>
                  <a:t>Final GRU Output for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charset="0"/>
                          </a:rPr>
                          <m:t>𝑡</m:t>
                        </m:r>
                      </m:e>
                      <m:sup>
                        <m:r>
                          <a:rPr lang="en-US" b="0" i="1" dirty="0" smtClean="0">
                            <a:latin typeface="Cambria Math" charset="0"/>
                          </a:rPr>
                          <m:t>𝑡h</m:t>
                        </m:r>
                      </m:sup>
                    </m:sSup>
                  </m:oMath>
                </a14:m>
                <a:r>
                  <a:rPr lang="en-US" dirty="0">
                    <a:latin typeface="+mj-lt"/>
                  </a:rPr>
                  <a:t> sentence</a:t>
                </a:r>
              </a:p>
            </p:txBody>
          </p:sp>
        </mc:Choice>
        <mc:Fallback xmlns="">
          <p:sp>
            <p:nvSpPr>
              <p:cNvPr id="15" name="TextBox 14"/>
              <p:cNvSpPr txBox="1">
                <a:spLocks noRot="1" noChangeAspect="1" noMove="1" noResize="1" noEditPoints="1" noAdjustHandles="1" noChangeArrowheads="1" noChangeShapeType="1" noTextEdit="1"/>
              </p:cNvSpPr>
              <p:nvPr/>
            </p:nvSpPr>
            <p:spPr>
              <a:xfrm>
                <a:off x="413965" y="5453303"/>
                <a:ext cx="1903061" cy="651269"/>
              </a:xfrm>
              <a:prstGeom prst="rect">
                <a:avLst/>
              </a:prstGeom>
              <a:blipFill rotWithShape="0">
                <a:blip r:embed="rId5"/>
                <a:stretch>
                  <a:fillRect l="-2548" t="-4630" b="-13889"/>
                </a:stretch>
              </a:blipFill>
              <a:ln>
                <a:solidFill>
                  <a:schemeClr val="tx1"/>
                </a:solidFill>
                <a:prstDash val="dash"/>
              </a:ln>
            </p:spPr>
            <p:txBody>
              <a:bodyPr/>
              <a:lstStyle/>
              <a:p>
                <a:r>
                  <a:rPr lang="en-US">
                    <a:noFill/>
                  </a:rPr>
                  <a:t> </a:t>
                </a:r>
              </a:p>
            </p:txBody>
          </p:sp>
        </mc:Fallback>
      </mc:AlternateContent>
      <p:cxnSp>
        <p:nvCxnSpPr>
          <p:cNvPr id="16" name="Straight Arrow Connector 15"/>
          <p:cNvCxnSpPr>
            <a:stCxn id="15" idx="3"/>
          </p:cNvCxnSpPr>
          <p:nvPr/>
        </p:nvCxnSpPr>
        <p:spPr>
          <a:xfrm flipV="1">
            <a:off x="2317026" y="5770967"/>
            <a:ext cx="947482" cy="7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4712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164</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0" name="Picture 9"/>
          <p:cNvPicPr>
            <a:picLocks noChangeAspect="1"/>
          </p:cNvPicPr>
          <p:nvPr/>
        </p:nvPicPr>
        <p:blipFill>
          <a:blip r:embed="rId3"/>
          <a:stretch>
            <a:fillRect/>
          </a:stretch>
        </p:blipFill>
        <p:spPr>
          <a:xfrm>
            <a:off x="3129569" y="5601878"/>
            <a:ext cx="2841625" cy="40174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2" y="1065791"/>
            <a:ext cx="6527193" cy="4054702"/>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1065791"/>
            <a:ext cx="2028825" cy="1864415"/>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5697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165</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0" name="Picture 9"/>
          <p:cNvPicPr>
            <a:picLocks noChangeAspect="1"/>
          </p:cNvPicPr>
          <p:nvPr/>
        </p:nvPicPr>
        <p:blipFill>
          <a:blip r:embed="rId3"/>
          <a:stretch>
            <a:fillRect/>
          </a:stretch>
        </p:blipFill>
        <p:spPr>
          <a:xfrm>
            <a:off x="3977293" y="5950462"/>
            <a:ext cx="1146175" cy="39372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311756" y="5870126"/>
                <a:ext cx="876300" cy="369332"/>
              </a:xfrm>
              <a:prstGeom prst="rect">
                <a:avLst/>
              </a:prstGeom>
              <a:noFill/>
              <a:ln>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charset="0"/>
                        </a:rPr>
                        <m:t>𝑖</m:t>
                      </m:r>
                      <m:r>
                        <a:rPr lang="en-US" i="1" dirty="0" smtClean="0">
                          <a:latin typeface="Cambria Math" charset="0"/>
                        </a:rPr>
                        <m:t> = 1</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11756" y="5870126"/>
                <a:ext cx="876300" cy="369332"/>
              </a:xfrm>
              <a:prstGeom prst="rect">
                <a:avLst/>
              </a:prstGeom>
              <a:blipFill rotWithShape="0">
                <a:blip r:embed="rId4"/>
                <a:stretch>
                  <a:fillRect t="-92063" b="-114286"/>
                </a:stretch>
              </a:blipFill>
              <a:ln>
                <a:solidFill>
                  <a:schemeClr val="tx1"/>
                </a:solidFill>
                <a:prstDash val="dash"/>
              </a:ln>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948467" y="5372171"/>
            <a:ext cx="5203825" cy="37896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2" y="1065791"/>
            <a:ext cx="6527193" cy="877309"/>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1065791"/>
            <a:ext cx="2028825" cy="4035652"/>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6032" y="2680350"/>
            <a:ext cx="6527193" cy="242109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226032" y="5433420"/>
                <a:ext cx="1047749" cy="369332"/>
              </a:xfrm>
              <a:prstGeom prst="rect">
                <a:avLst/>
              </a:prstGeom>
              <a:noFill/>
              <a:ln>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charset="0"/>
                        </a:rPr>
                        <m:t>𝐻𝑜𝑝</m:t>
                      </m:r>
                      <m:r>
                        <a:rPr lang="en-US" b="0" i="1" dirty="0" smtClean="0">
                          <a:latin typeface="Cambria Math" charset="0"/>
                        </a:rPr>
                        <m:t>= </m:t>
                      </m:r>
                      <m:r>
                        <a:rPr lang="en-US" i="1" dirty="0" smtClean="0">
                          <a:latin typeface="Cambria Math" charset="0"/>
                        </a:rPr>
                        <m:t>𝑖</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226032" y="5433420"/>
                <a:ext cx="1047749" cy="369332"/>
              </a:xfrm>
              <a:prstGeom prst="rect">
                <a:avLst/>
              </a:prstGeom>
              <a:blipFill rotWithShape="0">
                <a:blip r:embed="rId7"/>
                <a:stretch>
                  <a:fillRect t="-90476" b="-115873"/>
                </a:stretch>
              </a:blipFill>
              <a:ln>
                <a:solidFill>
                  <a:schemeClr val="tx1"/>
                </a:solidFill>
                <a:prstDash val="dash"/>
              </a:ln>
            </p:spPr>
            <p:txBody>
              <a:bodyPr/>
              <a:lstStyle/>
              <a:p>
                <a:r>
                  <a:rPr lang="en-US">
                    <a:noFill/>
                  </a:rPr>
                  <a:t> </a:t>
                </a:r>
              </a:p>
            </p:txBody>
          </p:sp>
        </mc:Fallback>
      </mc:AlternateContent>
      <p:sp>
        <p:nvSpPr>
          <p:cNvPr id="20" name="Rectangle 19"/>
          <p:cNvSpPr/>
          <p:nvPr/>
        </p:nvSpPr>
        <p:spPr>
          <a:xfrm>
            <a:off x="6143625" y="1952423"/>
            <a:ext cx="609599" cy="727928"/>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034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166</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0" name="Picture 9"/>
          <p:cNvPicPr>
            <a:picLocks noChangeAspect="1"/>
          </p:cNvPicPr>
          <p:nvPr/>
        </p:nvPicPr>
        <p:blipFill>
          <a:blip r:embed="rId3"/>
          <a:stretch>
            <a:fillRect/>
          </a:stretch>
        </p:blipFill>
        <p:spPr>
          <a:xfrm>
            <a:off x="3977293" y="5950462"/>
            <a:ext cx="1146175" cy="393724"/>
          </a:xfrm>
          <a:prstGeom prst="rect">
            <a:avLst/>
          </a:prstGeom>
        </p:spPr>
      </p:pic>
      <p:pic>
        <p:nvPicPr>
          <p:cNvPr id="14" name="Picture 13"/>
          <p:cNvPicPr>
            <a:picLocks noChangeAspect="1"/>
          </p:cNvPicPr>
          <p:nvPr/>
        </p:nvPicPr>
        <p:blipFill>
          <a:blip r:embed="rId4"/>
          <a:stretch>
            <a:fillRect/>
          </a:stretch>
        </p:blipFill>
        <p:spPr>
          <a:xfrm>
            <a:off x="1948467" y="5372171"/>
            <a:ext cx="5203825" cy="37896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1" y="1927424"/>
            <a:ext cx="6527193" cy="743401"/>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1065791"/>
            <a:ext cx="2028825" cy="4035652"/>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6032" y="2680350"/>
            <a:ext cx="6527193" cy="242109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311756" y="5870126"/>
                <a:ext cx="876300" cy="369332"/>
              </a:xfrm>
              <a:prstGeom prst="rect">
                <a:avLst/>
              </a:prstGeom>
              <a:noFill/>
              <a:ln>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charset="0"/>
                        </a:rPr>
                        <m:t>𝑖</m:t>
                      </m:r>
                      <m:r>
                        <a:rPr lang="en-US" i="1" dirty="0" smtClean="0">
                          <a:latin typeface="Cambria Math" charset="0"/>
                        </a:rPr>
                        <m:t> =2</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311756" y="5870126"/>
                <a:ext cx="876300" cy="369332"/>
              </a:xfrm>
              <a:prstGeom prst="rect">
                <a:avLst/>
              </a:prstGeom>
              <a:blipFill rotWithShape="0">
                <a:blip r:embed="rId6"/>
                <a:stretch>
                  <a:fillRect t="-92063" b="-114286"/>
                </a:stretch>
              </a:blipFill>
              <a:ln>
                <a:solidFill>
                  <a:schemeClr val="tx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26032" y="5433420"/>
                <a:ext cx="1047749" cy="369332"/>
              </a:xfrm>
              <a:prstGeom prst="rect">
                <a:avLst/>
              </a:prstGeom>
              <a:noFill/>
              <a:ln>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charset="0"/>
                        </a:rPr>
                        <m:t>𝐻𝑜𝑝</m:t>
                      </m:r>
                      <m:r>
                        <a:rPr lang="en-US" b="0" i="1" dirty="0" smtClean="0">
                          <a:latin typeface="Cambria Math" charset="0"/>
                        </a:rPr>
                        <m:t>= </m:t>
                      </m:r>
                      <m:r>
                        <a:rPr lang="en-US" i="1" dirty="0" smtClean="0">
                          <a:latin typeface="Cambria Math" charset="0"/>
                        </a:rPr>
                        <m:t>𝑖</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26032" y="5433420"/>
                <a:ext cx="1047749" cy="369332"/>
              </a:xfrm>
              <a:prstGeom prst="rect">
                <a:avLst/>
              </a:prstGeom>
              <a:blipFill rotWithShape="0">
                <a:blip r:embed="rId7"/>
                <a:stretch>
                  <a:fillRect t="-90476" b="-115873"/>
                </a:stretch>
              </a:blipFill>
              <a:ln>
                <a:solidFill>
                  <a:schemeClr val="tx1"/>
                </a:solidFill>
                <a:prstDash val="dash"/>
              </a:ln>
            </p:spPr>
            <p:txBody>
              <a:bodyPr/>
              <a:lstStyle/>
              <a:p>
                <a:r>
                  <a:rPr lang="en-US">
                    <a:noFill/>
                  </a:rPr>
                  <a:t> </a:t>
                </a:r>
              </a:p>
            </p:txBody>
          </p:sp>
        </mc:Fallback>
      </mc:AlternateContent>
      <p:sp>
        <p:nvSpPr>
          <p:cNvPr id="21" name="Rectangle 20"/>
          <p:cNvSpPr/>
          <p:nvPr/>
        </p:nvSpPr>
        <p:spPr>
          <a:xfrm>
            <a:off x="6143625" y="1065791"/>
            <a:ext cx="609599" cy="86163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9103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167</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2" y="1927424"/>
            <a:ext cx="5879494" cy="743401"/>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1065791"/>
            <a:ext cx="2028825" cy="4035652"/>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6032" y="2680350"/>
            <a:ext cx="6527193" cy="242109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6032" y="1046741"/>
            <a:ext cx="5879494" cy="88068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83532" y="5646698"/>
            <a:ext cx="3174393" cy="415341"/>
          </a:xfrm>
          <a:prstGeom prst="rect">
            <a:avLst/>
          </a:prstGeom>
        </p:spPr>
      </p:pic>
    </p:spTree>
    <p:extLst>
      <p:ext uri="{BB962C8B-B14F-4D97-AF65-F5344CB8AC3E}">
        <p14:creationId xmlns:p14="http://schemas.microsoft.com/office/powerpoint/2010/main" val="20292422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168</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1" y="1927424"/>
            <a:ext cx="6527193" cy="743401"/>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2818535"/>
            <a:ext cx="2028825" cy="2282908"/>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6032" y="2680350"/>
            <a:ext cx="6527193" cy="242109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6032" y="1046741"/>
            <a:ext cx="5879494" cy="88068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956532" y="5247836"/>
            <a:ext cx="3187700" cy="405372"/>
          </a:xfrm>
          <a:prstGeom prst="rect">
            <a:avLst/>
          </a:prstGeom>
        </p:spPr>
      </p:pic>
      <p:pic>
        <p:nvPicPr>
          <p:cNvPr id="6" name="Picture 5"/>
          <p:cNvPicPr>
            <a:picLocks noChangeAspect="1"/>
          </p:cNvPicPr>
          <p:nvPr/>
        </p:nvPicPr>
        <p:blipFill>
          <a:blip r:embed="rId5"/>
          <a:stretch>
            <a:fillRect/>
          </a:stretch>
        </p:blipFill>
        <p:spPr>
          <a:xfrm>
            <a:off x="2759682" y="5911321"/>
            <a:ext cx="3581400" cy="334626"/>
          </a:xfrm>
          <a:prstGeom prst="rect">
            <a:avLst/>
          </a:prstGeom>
        </p:spPr>
      </p:pic>
      <p:pic>
        <p:nvPicPr>
          <p:cNvPr id="7" name="Picture 6"/>
          <p:cNvPicPr>
            <a:picLocks noChangeAspect="1"/>
          </p:cNvPicPr>
          <p:nvPr/>
        </p:nvPicPr>
        <p:blipFill>
          <a:blip r:embed="rId6"/>
          <a:stretch>
            <a:fillRect/>
          </a:stretch>
        </p:blipFill>
        <p:spPr>
          <a:xfrm>
            <a:off x="7192832" y="5320445"/>
            <a:ext cx="1322518" cy="332763"/>
          </a:xfrm>
          <a:prstGeom prst="rect">
            <a:avLst/>
          </a:prstGeom>
        </p:spPr>
      </p:pic>
    </p:spTree>
    <p:extLst>
      <p:ext uri="{BB962C8B-B14F-4D97-AF65-F5344CB8AC3E}">
        <p14:creationId xmlns:p14="http://schemas.microsoft.com/office/powerpoint/2010/main" val="861660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a:t>
            </a:r>
          </a:p>
        </p:txBody>
      </p:sp>
      <p:sp>
        <p:nvSpPr>
          <p:cNvPr id="4" name="Slide Number Placeholder 3"/>
          <p:cNvSpPr>
            <a:spLocks noGrp="1"/>
          </p:cNvSpPr>
          <p:nvPr>
            <p:ph type="sldNum" sz="quarter" idx="12"/>
          </p:nvPr>
        </p:nvSpPr>
        <p:spPr/>
        <p:txBody>
          <a:bodyPr/>
          <a:lstStyle/>
          <a:p>
            <a:fld id="{6113E31D-E2AB-40D1-8B51-AFA5AFEF393A}" type="slidenum">
              <a:rPr lang="en-US" smtClean="0"/>
              <a:t>169</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32" y="1046741"/>
            <a:ext cx="8648700" cy="4054702"/>
          </a:xfrm>
          <a:prstGeom prst="rect">
            <a:avLst/>
          </a:prstGeom>
        </p:spPr>
      </p:pic>
      <p:sp>
        <p:nvSpPr>
          <p:cNvPr id="16" name="Rectangle 15"/>
          <p:cNvSpPr/>
          <p:nvPr/>
        </p:nvSpPr>
        <p:spPr>
          <a:xfrm>
            <a:off x="226031" y="1927424"/>
            <a:ext cx="6527193" cy="743401"/>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53225" y="2818535"/>
            <a:ext cx="2028825" cy="2282908"/>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6032" y="2680350"/>
            <a:ext cx="6527193" cy="242109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6032" y="1046741"/>
            <a:ext cx="5879494" cy="880683"/>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69307" y="5439589"/>
            <a:ext cx="7190699" cy="584775"/>
          </a:xfrm>
          <a:prstGeom prst="rect">
            <a:avLst/>
          </a:prstGeom>
          <a:noFill/>
        </p:spPr>
        <p:txBody>
          <a:bodyPr wrap="square" rtlCol="0">
            <a:spAutoFit/>
          </a:bodyPr>
          <a:lstStyle/>
          <a:p>
            <a:r>
              <a:rPr lang="en-US" sz="3200" dirty="0">
                <a:latin typeface="+mj-lt"/>
              </a:rPr>
              <a:t>How many GRUs were used with 2 hops?</a:t>
            </a:r>
          </a:p>
        </p:txBody>
      </p:sp>
    </p:spTree>
    <p:extLst>
      <p:ext uri="{BB962C8B-B14F-4D97-AF65-F5344CB8AC3E}">
        <p14:creationId xmlns:p14="http://schemas.microsoft.com/office/powerpoint/2010/main" val="44772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p:txBody>
          <a:bodyPr/>
          <a:lstStyle/>
          <a:p>
            <a:r>
              <a:rPr lang="en-US" dirty="0" err="1"/>
              <a:t>Explainability</a:t>
            </a:r>
            <a:r>
              <a:rPr lang="en-US" dirty="0"/>
              <a:t> of DLs</a:t>
            </a:r>
          </a:p>
          <a:p>
            <a:r>
              <a:rPr lang="en-US" dirty="0"/>
              <a:t>RNNs are stateful DLs; what can they do?</a:t>
            </a:r>
          </a:p>
          <a:p>
            <a:pPr lvl="1"/>
            <a:r>
              <a:rPr lang="en-US" dirty="0"/>
              <a:t>Stateful vs stateless </a:t>
            </a:r>
          </a:p>
          <a:p>
            <a:r>
              <a:rPr lang="en-US" dirty="0"/>
              <a:t>Interpret trained RNNs</a:t>
            </a:r>
          </a:p>
          <a:p>
            <a:r>
              <a:rPr lang="en-US" dirty="0"/>
              <a:t>Verification of RNNs</a:t>
            </a:r>
          </a:p>
          <a:p>
            <a:pPr lvl="1"/>
            <a:r>
              <a:rPr lang="en-US" dirty="0"/>
              <a:t>What the …. IS that DL doing?</a:t>
            </a:r>
          </a:p>
          <a:p>
            <a:r>
              <a:rPr lang="en-US" dirty="0"/>
              <a:t>Improved sequence learning</a:t>
            </a:r>
          </a:p>
          <a:p>
            <a:r>
              <a:rPr lang="en-US" dirty="0"/>
              <a:t>Expand RNNs to use Memory structures</a:t>
            </a:r>
          </a:p>
          <a:p>
            <a:pPr marL="0" indent="0">
              <a:buNone/>
            </a:pPr>
            <a:r>
              <a:rPr lang="en-US" dirty="0"/>
              <a:t> </a:t>
            </a:r>
          </a:p>
          <a:p>
            <a:endParaRPr lang="en-US" dirty="0"/>
          </a:p>
        </p:txBody>
      </p:sp>
    </p:spTree>
    <p:extLst>
      <p:ext uri="{BB962C8B-B14F-4D97-AF65-F5344CB8AC3E}">
        <p14:creationId xmlns:p14="http://schemas.microsoft.com/office/powerpoint/2010/main" val="37536645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101385" cy="899030"/>
          </a:xfrm>
        </p:spPr>
        <p:txBody>
          <a:bodyPr/>
          <a:lstStyle/>
          <a:p>
            <a:r>
              <a:rPr lang="en-US" dirty="0"/>
              <a:t>DMN – Qualitative Results</a:t>
            </a:r>
          </a:p>
        </p:txBody>
      </p:sp>
      <p:sp>
        <p:nvSpPr>
          <p:cNvPr id="4" name="Slide Number Placeholder 3"/>
          <p:cNvSpPr>
            <a:spLocks noGrp="1"/>
          </p:cNvSpPr>
          <p:nvPr>
            <p:ph type="sldNum" sz="quarter" idx="12"/>
          </p:nvPr>
        </p:nvSpPr>
        <p:spPr/>
        <p:txBody>
          <a:bodyPr/>
          <a:lstStyle/>
          <a:p>
            <a:fld id="{6113E31D-E2AB-40D1-8B51-AFA5AFEF393A}" type="slidenum">
              <a:rPr lang="en-US" smtClean="0"/>
              <a:t>170</a:t>
            </a:fld>
            <a:endParaRPr lang="en-US" dirty="0"/>
          </a:p>
        </p:txBody>
      </p:sp>
      <p:sp>
        <p:nvSpPr>
          <p:cNvPr id="13" name="TextBox 12"/>
          <p:cNvSpPr txBox="1"/>
          <p:nvPr/>
        </p:nvSpPr>
        <p:spPr>
          <a:xfrm>
            <a:off x="646229" y="6504061"/>
            <a:ext cx="7636856" cy="307777"/>
          </a:xfrm>
          <a:prstGeom prst="rect">
            <a:avLst/>
          </a:prstGeom>
          <a:noFill/>
        </p:spPr>
        <p:txBody>
          <a:bodyPr wrap="square" rtlCol="0" anchor="ctr">
            <a:spAutoFit/>
          </a:bodyPr>
          <a:lstStyle/>
          <a:p>
            <a:pPr algn="ctr"/>
            <a:r>
              <a:rPr lang="en-US" sz="1400" dirty="0">
                <a:latin typeface="+mj-lt"/>
              </a:rPr>
              <a:t>Ask Me Anything: Dynamic Memory Networks for Natural Language Processing, Kumar et. al. ICML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8" y="1046741"/>
            <a:ext cx="7770827" cy="291072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632" y="4284177"/>
            <a:ext cx="6242050" cy="1893169"/>
          </a:xfrm>
          <a:prstGeom prst="rect">
            <a:avLst/>
          </a:prstGeom>
        </p:spPr>
      </p:pic>
    </p:spTree>
    <p:extLst>
      <p:ext uri="{BB962C8B-B14F-4D97-AF65-F5344CB8AC3E}">
        <p14:creationId xmlns:p14="http://schemas.microsoft.com/office/powerpoint/2010/main" val="15110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171</a:t>
            </a:fld>
            <a:endParaRPr lang="en-US" dirty="0"/>
          </a:p>
        </p:txBody>
      </p:sp>
      <p:sp>
        <p:nvSpPr>
          <p:cNvPr id="6" name="TextBox 5"/>
          <p:cNvSpPr txBox="1"/>
          <p:nvPr/>
        </p:nvSpPr>
        <p:spPr>
          <a:xfrm>
            <a:off x="1571677" y="2929936"/>
            <a:ext cx="6072947" cy="1015663"/>
          </a:xfrm>
          <a:prstGeom prst="rect">
            <a:avLst/>
          </a:prstGeom>
          <a:noFill/>
        </p:spPr>
        <p:txBody>
          <a:bodyPr wrap="square" rtlCol="0">
            <a:spAutoFit/>
          </a:bodyPr>
          <a:lstStyle/>
          <a:p>
            <a:pPr algn="ctr"/>
            <a:r>
              <a:rPr lang="en-US" sz="6000" dirty="0">
                <a:latin typeface="+mj-lt"/>
              </a:rPr>
              <a:t>Algorithm Learning</a:t>
            </a:r>
          </a:p>
        </p:txBody>
      </p:sp>
    </p:spTree>
    <p:extLst>
      <p:ext uri="{BB962C8B-B14F-4D97-AF65-F5344CB8AC3E}">
        <p14:creationId xmlns:p14="http://schemas.microsoft.com/office/powerpoint/2010/main" val="17638211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 (NTM)</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dirty="0">
                <a:latin typeface="+mj-lt"/>
              </a:rPr>
              <a:t>NNs connected to a tape memory:</a:t>
            </a:r>
          </a:p>
          <a:p>
            <a:pPr marL="0" indent="0">
              <a:buNone/>
            </a:pPr>
            <a:r>
              <a:rPr lang="en-US" sz="3200" dirty="0">
                <a:latin typeface="+mj-lt"/>
              </a:rPr>
              <a:t>Copy Task: Implement the Algorithm</a:t>
            </a:r>
          </a:p>
          <a:p>
            <a:pPr marL="0" indent="0">
              <a:buNone/>
            </a:pPr>
            <a:endParaRPr lang="en-US" sz="2400" dirty="0">
              <a:latin typeface="+mj-lt"/>
            </a:endParaRPr>
          </a:p>
          <a:p>
            <a:pPr marL="0" indent="0">
              <a:buNone/>
            </a:pPr>
            <a:r>
              <a:rPr lang="en-US" sz="2400" dirty="0">
                <a:latin typeface="+mj-lt"/>
              </a:rPr>
              <a:t>Given a list of numbers at input, reproduce the list at output</a:t>
            </a:r>
          </a:p>
          <a:p>
            <a:pPr marL="800100" lvl="1" indent="-457200">
              <a:buFont typeface="+mj-lt"/>
              <a:buAutoNum type="arabicPeriod"/>
            </a:pPr>
            <a:endParaRPr lang="en-US" dirty="0">
              <a:latin typeface="+mj-lt"/>
            </a:endParaRPr>
          </a:p>
          <a:p>
            <a:pPr marL="0" indent="0">
              <a:buNone/>
            </a:pPr>
            <a:endParaRPr lang="en-US" dirty="0">
              <a:latin typeface="+mj-lt"/>
            </a:endParaRPr>
          </a:p>
          <a:p>
            <a:pPr marL="0" indent="0">
              <a:buNone/>
            </a:pPr>
            <a:r>
              <a:rPr lang="en-US" sz="2800" dirty="0">
                <a:latin typeface="+mj-lt"/>
              </a:rPr>
              <a:t>Neural Turing Machine Learns to control:</a:t>
            </a:r>
          </a:p>
          <a:p>
            <a:pPr marL="457200" indent="-457200">
              <a:buFont typeface="+mj-lt"/>
              <a:buAutoNum type="arabicPeriod"/>
            </a:pPr>
            <a:r>
              <a:rPr lang="en-US" sz="2400" dirty="0">
                <a:latin typeface="+mj-lt"/>
              </a:rPr>
              <a:t>What to write to memory</a:t>
            </a:r>
          </a:p>
          <a:p>
            <a:pPr marL="457200" indent="-457200">
              <a:buFont typeface="+mj-lt"/>
              <a:buAutoNum type="arabicPeriod"/>
            </a:pPr>
            <a:r>
              <a:rPr lang="en-US" sz="2400" dirty="0">
                <a:latin typeface="+mj-lt"/>
              </a:rPr>
              <a:t>When to write to memory</a:t>
            </a:r>
          </a:p>
          <a:p>
            <a:pPr marL="457200" indent="-457200">
              <a:buFont typeface="+mj-lt"/>
              <a:buAutoNum type="arabicPeriod"/>
            </a:pPr>
            <a:r>
              <a:rPr lang="en-US" sz="2400" dirty="0">
                <a:latin typeface="+mj-lt"/>
              </a:rPr>
              <a:t>When to stop writing</a:t>
            </a:r>
          </a:p>
          <a:p>
            <a:pPr marL="457200" indent="-457200">
              <a:buFont typeface="+mj-lt"/>
              <a:buAutoNum type="arabicPeriod"/>
            </a:pPr>
            <a:r>
              <a:rPr lang="en-US" sz="2400" dirty="0">
                <a:latin typeface="+mj-lt"/>
              </a:rPr>
              <a:t>Which memory cell to read from</a:t>
            </a:r>
          </a:p>
          <a:p>
            <a:pPr marL="457200" indent="-457200">
              <a:buFont typeface="+mj-lt"/>
              <a:buAutoNum type="arabicPeriod"/>
            </a:pPr>
            <a:r>
              <a:rPr lang="en-US" sz="2400" dirty="0">
                <a:latin typeface="+mj-lt"/>
              </a:rPr>
              <a:t>How to convert result of read into final output</a:t>
            </a:r>
          </a:p>
          <a:p>
            <a:pPr marL="457200" indent="-457200">
              <a:buFont typeface="+mj-lt"/>
              <a:buAutoNum type="arabicPeriod"/>
            </a:pPr>
            <a:endParaRPr lang="en-US" sz="2400" dirty="0">
              <a:latin typeface="+mj-lt"/>
            </a:endParaRPr>
          </a:p>
          <a:p>
            <a:pPr marL="457200" indent="-457200">
              <a:buFont typeface="+mj-lt"/>
              <a:buAutoNum type="arabicPeriod"/>
            </a:pPr>
            <a:endParaRPr lang="en-US" sz="2400" dirty="0">
              <a:latin typeface="+mj-lt"/>
            </a:endParaRPr>
          </a:p>
          <a:p>
            <a:pPr marL="0" indent="0">
              <a:buNone/>
            </a:pPr>
            <a:endParaRPr lang="en-US" sz="2400"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172</a:t>
            </a:fld>
            <a:endParaRPr lang="en-US" dirty="0"/>
          </a:p>
        </p:txBody>
      </p:sp>
    </p:spTree>
    <p:extLst>
      <p:ext uri="{BB962C8B-B14F-4D97-AF65-F5344CB8AC3E}">
        <p14:creationId xmlns:p14="http://schemas.microsoft.com/office/powerpoint/2010/main" val="16886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Neural Turing Machine Architecture</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buNone/>
            </a:pPr>
            <a:r>
              <a:rPr lang="en-US" dirty="0"/>
              <a:t>Unlike classical Turing Machines, the NTM is a differentiable network. Therefore read/write addressing is “soft” and distributed across the entire memory. However, it is focused on very few cells quantitatively.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354" y="1124492"/>
            <a:ext cx="4939963" cy="328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8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Neural Turing Machines</a:t>
            </a:r>
          </a:p>
        </p:txBody>
      </p:sp>
      <p:sp>
        <p:nvSpPr>
          <p:cNvPr id="4" name="Slide Number Placeholder 3"/>
          <p:cNvSpPr>
            <a:spLocks noGrp="1"/>
          </p:cNvSpPr>
          <p:nvPr>
            <p:ph type="sldNum" sz="quarter" idx="12"/>
          </p:nvPr>
        </p:nvSpPr>
        <p:spPr/>
        <p:txBody>
          <a:bodyPr/>
          <a:lstStyle/>
          <a:p>
            <a:fld id="{6113E31D-E2AB-40D1-8B51-AFA5AFEF393A}" type="slidenum">
              <a:rPr lang="en-US" smtClean="0"/>
              <a:t>174</a:t>
            </a:fld>
            <a:endParaRPr lang="en-US" dirty="0"/>
          </a:p>
        </p:txBody>
      </p:sp>
      <p:sp>
        <p:nvSpPr>
          <p:cNvPr id="8" name="Rectangle 7"/>
          <p:cNvSpPr/>
          <p:nvPr/>
        </p:nvSpPr>
        <p:spPr>
          <a:xfrm>
            <a:off x="3089909" y="2380601"/>
            <a:ext cx="2564971" cy="100598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TextBox 8"/>
          <p:cNvSpPr txBox="1"/>
          <p:nvPr/>
        </p:nvSpPr>
        <p:spPr>
          <a:xfrm>
            <a:off x="3353958" y="2623481"/>
            <a:ext cx="2062036" cy="523220"/>
          </a:xfrm>
          <a:prstGeom prst="rect">
            <a:avLst/>
          </a:prstGeom>
          <a:noFill/>
        </p:spPr>
        <p:txBody>
          <a:bodyPr wrap="square" rtlCol="0">
            <a:spAutoFit/>
          </a:bodyPr>
          <a:lstStyle/>
          <a:p>
            <a:pPr algn="ctr"/>
            <a:r>
              <a:rPr lang="en-US" sz="2800" dirty="0">
                <a:latin typeface="+mj-lt"/>
              </a:rPr>
              <a:t>Controller</a:t>
            </a:r>
          </a:p>
        </p:txBody>
      </p:sp>
      <p:sp>
        <p:nvSpPr>
          <p:cNvPr id="11" name="TextBox 10"/>
          <p:cNvSpPr txBox="1"/>
          <p:nvPr/>
        </p:nvSpPr>
        <p:spPr>
          <a:xfrm>
            <a:off x="2336750" y="1529471"/>
            <a:ext cx="1506317" cy="369332"/>
          </a:xfrm>
          <a:prstGeom prst="rect">
            <a:avLst/>
          </a:prstGeom>
          <a:noFill/>
        </p:spPr>
        <p:txBody>
          <a:bodyPr wrap="none" rtlCol="0">
            <a:spAutoFit/>
          </a:bodyPr>
          <a:lstStyle/>
          <a:p>
            <a:r>
              <a:rPr lang="en-US" dirty="0"/>
              <a:t>External Input</a:t>
            </a:r>
          </a:p>
        </p:txBody>
      </p:sp>
      <p:sp>
        <p:nvSpPr>
          <p:cNvPr id="12" name="TextBox 11"/>
          <p:cNvSpPr txBox="1"/>
          <p:nvPr/>
        </p:nvSpPr>
        <p:spPr>
          <a:xfrm>
            <a:off x="4815723" y="1529471"/>
            <a:ext cx="1678314" cy="369332"/>
          </a:xfrm>
          <a:prstGeom prst="rect">
            <a:avLst/>
          </a:prstGeom>
          <a:noFill/>
        </p:spPr>
        <p:txBody>
          <a:bodyPr wrap="none" rtlCol="0">
            <a:spAutoFit/>
          </a:bodyPr>
          <a:lstStyle/>
          <a:p>
            <a:r>
              <a:rPr lang="en-US" dirty="0"/>
              <a:t>External Output</a:t>
            </a:r>
          </a:p>
        </p:txBody>
      </p:sp>
      <p:sp>
        <p:nvSpPr>
          <p:cNvPr id="17" name="Rectangle 16"/>
          <p:cNvSpPr/>
          <p:nvPr/>
        </p:nvSpPr>
        <p:spPr>
          <a:xfrm>
            <a:off x="4740168" y="4128505"/>
            <a:ext cx="1351652" cy="36933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Read Heads</a:t>
            </a:r>
          </a:p>
        </p:txBody>
      </p:sp>
      <p:sp>
        <p:nvSpPr>
          <p:cNvPr id="18" name="Rectangle 17"/>
          <p:cNvSpPr/>
          <p:nvPr/>
        </p:nvSpPr>
        <p:spPr>
          <a:xfrm>
            <a:off x="2336750" y="4945869"/>
            <a:ext cx="4157287" cy="46526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948509" y="4974975"/>
            <a:ext cx="987958" cy="369332"/>
          </a:xfrm>
          <a:prstGeom prst="rect">
            <a:avLst/>
          </a:prstGeom>
          <a:noFill/>
        </p:spPr>
        <p:txBody>
          <a:bodyPr wrap="none" rtlCol="0">
            <a:spAutoFit/>
          </a:bodyPr>
          <a:lstStyle/>
          <a:p>
            <a:r>
              <a:rPr lang="en-US" dirty="0"/>
              <a:t>Memory</a:t>
            </a:r>
          </a:p>
        </p:txBody>
      </p:sp>
      <p:cxnSp>
        <p:nvCxnSpPr>
          <p:cNvPr id="21" name="Straight Arrow Connector 20"/>
          <p:cNvCxnSpPr>
            <a:stCxn id="11" idx="2"/>
          </p:cNvCxnSpPr>
          <p:nvPr/>
        </p:nvCxnSpPr>
        <p:spPr>
          <a:xfrm>
            <a:off x="3089909" y="1898803"/>
            <a:ext cx="753158" cy="34347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2" idx="2"/>
          </p:cNvCxnSpPr>
          <p:nvPr/>
        </p:nvCxnSpPr>
        <p:spPr>
          <a:xfrm flipV="1">
            <a:off x="4936467" y="1898803"/>
            <a:ext cx="718413" cy="34347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936467" y="3499763"/>
            <a:ext cx="479527" cy="5029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3353958" y="3499763"/>
            <a:ext cx="489109" cy="5029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415994" y="4606348"/>
            <a:ext cx="0" cy="251497"/>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353958" y="4606348"/>
            <a:ext cx="0" cy="251497"/>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933165" y="2078807"/>
            <a:ext cx="5004210" cy="3785025"/>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
        <p:nvSpPr>
          <p:cNvPr id="5" name="Rectangle 4"/>
          <p:cNvSpPr/>
          <p:nvPr/>
        </p:nvSpPr>
        <p:spPr>
          <a:xfrm>
            <a:off x="3954872" y="3525693"/>
            <a:ext cx="915047" cy="369332"/>
          </a:xfrm>
          <a:prstGeom prst="rect">
            <a:avLst/>
          </a:prstGeom>
        </p:spPr>
        <p:txBody>
          <a:bodyPr wrap="none">
            <a:spAutoFit/>
          </a:bodyPr>
          <a:lstStyle/>
          <a:p>
            <a:r>
              <a:rPr lang="en-US" i="1" dirty="0"/>
              <a:t>‘Blurry’</a:t>
            </a:r>
          </a:p>
        </p:txBody>
      </p:sp>
      <p:sp>
        <p:nvSpPr>
          <p:cNvPr id="36" name="Rectangle 35"/>
          <p:cNvSpPr/>
          <p:nvPr/>
        </p:nvSpPr>
        <p:spPr>
          <a:xfrm>
            <a:off x="2678132" y="4128505"/>
            <a:ext cx="1351652" cy="36933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Write Heads</a:t>
            </a:r>
          </a:p>
        </p:txBody>
      </p:sp>
      <p:sp>
        <p:nvSpPr>
          <p:cNvPr id="3" name="TextBox 2"/>
          <p:cNvSpPr txBox="1"/>
          <p:nvPr/>
        </p:nvSpPr>
        <p:spPr>
          <a:xfrm>
            <a:off x="5091035" y="5951856"/>
            <a:ext cx="3247171" cy="369332"/>
          </a:xfrm>
          <a:prstGeom prst="rect">
            <a:avLst/>
          </a:prstGeom>
          <a:noFill/>
        </p:spPr>
        <p:txBody>
          <a:bodyPr wrap="none" rtlCol="0">
            <a:spAutoFit/>
          </a:bodyPr>
          <a:lstStyle/>
          <a:p>
            <a:r>
              <a:rPr lang="en-US" dirty="0"/>
              <a:t>Input/output just </a:t>
            </a:r>
            <a:r>
              <a:rPr lang="en-US"/>
              <a:t>like regular NN</a:t>
            </a:r>
          </a:p>
        </p:txBody>
      </p:sp>
    </p:spTree>
    <p:extLst>
      <p:ext uri="{BB962C8B-B14F-4D97-AF65-F5344CB8AC3E}">
        <p14:creationId xmlns:p14="http://schemas.microsoft.com/office/powerpoint/2010/main" val="4072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35" grpId="0" animBg="1"/>
      <p:bldP spid="5" grpId="0"/>
      <p:bldP spid="3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Neural Turing Machine Architecture</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NTM updates are very similar to LSTM updates:</a:t>
            </a:r>
          </a:p>
          <a:p>
            <a:pPr marL="0" indent="0">
              <a:spcBef>
                <a:spcPts val="600"/>
              </a:spcBef>
              <a:buFont typeface="Arial" pitchFamily="34" charset="0"/>
              <a:buNone/>
            </a:pPr>
            <a:endParaRPr lang="en-US" dirty="0"/>
          </a:p>
          <a:p>
            <a:pPr marL="0" indent="0">
              <a:spcBef>
                <a:spcPts val="600"/>
              </a:spcBef>
              <a:buFont typeface="Arial" pitchFamily="34" charset="0"/>
              <a:buNone/>
            </a:pPr>
            <a:r>
              <a:rPr lang="en-US" b="1" dirty="0">
                <a:solidFill>
                  <a:srgbClr val="0033CC"/>
                </a:solidFill>
              </a:rPr>
              <a:t>Erase update: </a:t>
            </a:r>
            <a:r>
              <a:rPr lang="en-US" dirty="0" err="1"/>
              <a:t>w</a:t>
            </a:r>
            <a:r>
              <a:rPr lang="en-US" baseline="-25000" dirty="0" err="1"/>
              <a:t>t</a:t>
            </a:r>
            <a:r>
              <a:rPr lang="en-US" dirty="0"/>
              <a:t> is the weight emitted by the write head, and e</a:t>
            </a:r>
            <a:r>
              <a:rPr lang="en-US" baseline="-25000" dirty="0"/>
              <a:t>t</a:t>
            </a:r>
            <a:r>
              <a:rPr lang="en-US" dirty="0"/>
              <a:t> is an erasing vector:</a:t>
            </a:r>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a:p>
            <a:pPr marL="0" indent="0">
              <a:spcBef>
                <a:spcPts val="600"/>
              </a:spcBef>
              <a:buFont typeface="Arial" pitchFamily="34" charset="0"/>
              <a:buNone/>
            </a:pPr>
            <a:r>
              <a:rPr lang="en-US" b="1" dirty="0">
                <a:solidFill>
                  <a:srgbClr val="0033CC"/>
                </a:solidFill>
              </a:rPr>
              <a:t>Add update: </a:t>
            </a:r>
            <a:r>
              <a:rPr lang="en-US" dirty="0"/>
              <a:t>a</a:t>
            </a:r>
            <a:r>
              <a:rPr lang="en-US" baseline="-25000" dirty="0"/>
              <a:t>t</a:t>
            </a:r>
            <a:r>
              <a:rPr lang="en-US" dirty="0"/>
              <a:t> is the add vector:</a:t>
            </a:r>
          </a:p>
          <a:p>
            <a:pPr marL="0" indent="0">
              <a:spcBef>
                <a:spcPts val="600"/>
              </a:spcBef>
              <a:buFont typeface="Arial" pitchFamily="34" charse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900" y="2777358"/>
            <a:ext cx="41719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875" y="4138777"/>
            <a:ext cx="38100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6962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524" y="595478"/>
            <a:ext cx="6634526" cy="4743450"/>
          </a:xfrm>
        </p:spPr>
      </p:pic>
      <p:sp>
        <p:nvSpPr>
          <p:cNvPr id="4" name="Slide Number Placeholder 3"/>
          <p:cNvSpPr>
            <a:spLocks noGrp="1"/>
          </p:cNvSpPr>
          <p:nvPr>
            <p:ph type="sldNum" sz="quarter" idx="12"/>
          </p:nvPr>
        </p:nvSpPr>
        <p:spPr/>
        <p:txBody>
          <a:bodyPr/>
          <a:lstStyle/>
          <a:p>
            <a:fld id="{6113E31D-E2AB-40D1-8B51-AFA5AFEF393A}" type="slidenum">
              <a:rPr lang="en-US" smtClean="0"/>
              <a:t>176</a:t>
            </a:fld>
            <a:endParaRPr lang="en-US" dirty="0"/>
          </a:p>
        </p:txBody>
      </p:sp>
    </p:spTree>
    <p:extLst>
      <p:ext uri="{BB962C8B-B14F-4D97-AF65-F5344CB8AC3E}">
        <p14:creationId xmlns:p14="http://schemas.microsoft.com/office/powerpoint/2010/main" val="12500611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Neural Turing Machines</a:t>
            </a:r>
          </a:p>
        </p:txBody>
      </p:sp>
      <p:sp>
        <p:nvSpPr>
          <p:cNvPr id="3" name="Content Placeholder 2"/>
          <p:cNvSpPr>
            <a:spLocks noGrp="1"/>
          </p:cNvSpPr>
          <p:nvPr>
            <p:ph idx="1"/>
          </p:nvPr>
        </p:nvSpPr>
        <p:spPr/>
        <p:txBody>
          <a:bodyPr/>
          <a:lstStyle/>
          <a:p>
            <a:pPr marL="0" indent="0">
              <a:buNone/>
            </a:pPr>
            <a:endParaRPr lang="en-US" dirty="0"/>
          </a:p>
          <a:p>
            <a:pPr marL="0" indent="0" algn="ctr">
              <a:buNone/>
            </a:pPr>
            <a:r>
              <a:rPr lang="en-US" sz="3000" dirty="0">
                <a:latin typeface="+mj-lt"/>
              </a:rPr>
              <a:t>‘Blurry’ Memory Addressing</a:t>
            </a:r>
          </a:p>
          <a:p>
            <a:pPr marL="0" indent="0" algn="ctr">
              <a:buNone/>
            </a:pPr>
            <a:r>
              <a:rPr lang="en-US" sz="3000" dirty="0">
                <a:latin typeface="+mj-lt"/>
              </a:rPr>
              <a:t>(at time instant ‘t’)</a:t>
            </a:r>
          </a:p>
        </p:txBody>
      </p:sp>
      <p:sp>
        <p:nvSpPr>
          <p:cNvPr id="4" name="Slide Number Placeholder 3"/>
          <p:cNvSpPr>
            <a:spLocks noGrp="1"/>
          </p:cNvSpPr>
          <p:nvPr>
            <p:ph type="sldNum" sz="quarter" idx="12"/>
          </p:nvPr>
        </p:nvSpPr>
        <p:spPr/>
        <p:txBody>
          <a:bodyPr/>
          <a:lstStyle/>
          <a:p>
            <a:fld id="{6113E31D-E2AB-40D1-8B51-AFA5AFEF393A}" type="slidenum">
              <a:rPr lang="en-US" smtClean="0"/>
              <a:t>177</a:t>
            </a:fld>
            <a:endParaRPr lang="en-US" dirty="0"/>
          </a:p>
        </p:txBody>
      </p:sp>
      <p:graphicFrame>
        <p:nvGraphicFramePr>
          <p:cNvPr id="6" name="Table 5"/>
          <p:cNvGraphicFramePr>
            <a:graphicFrameLocks noGrp="1"/>
          </p:cNvGraphicFramePr>
          <p:nvPr/>
        </p:nvGraphicFramePr>
        <p:xfrm>
          <a:off x="1524000" y="4308061"/>
          <a:ext cx="6096000" cy="18542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10" name="Straight Arrow Connector 9"/>
          <p:cNvCxnSpPr/>
          <p:nvPr/>
        </p:nvCxnSpPr>
        <p:spPr>
          <a:xfrm flipV="1">
            <a:off x="1524000" y="3717288"/>
            <a:ext cx="6096000" cy="125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30715" y="4308061"/>
            <a:ext cx="0" cy="18542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13264" y="3478327"/>
            <a:ext cx="332142" cy="369332"/>
          </a:xfrm>
          <a:prstGeom prst="rect">
            <a:avLst/>
          </a:prstGeom>
          <a:solidFill>
            <a:srgbClr val="FFFFFF"/>
          </a:solidFill>
        </p:spPr>
        <p:txBody>
          <a:bodyPr wrap="none" rtlCol="0">
            <a:spAutoFit/>
          </a:bodyPr>
          <a:lstStyle/>
          <a:p>
            <a:r>
              <a:rPr lang="en-US" dirty="0">
                <a:latin typeface="+mj-lt"/>
              </a:rPr>
              <a:t>N</a:t>
            </a:r>
          </a:p>
        </p:txBody>
      </p:sp>
      <p:sp>
        <p:nvSpPr>
          <p:cNvPr id="14" name="TextBox 13"/>
          <p:cNvSpPr txBox="1"/>
          <p:nvPr/>
        </p:nvSpPr>
        <p:spPr>
          <a:xfrm>
            <a:off x="1063880" y="5042454"/>
            <a:ext cx="381836" cy="369332"/>
          </a:xfrm>
          <a:prstGeom prst="rect">
            <a:avLst/>
          </a:prstGeom>
          <a:solidFill>
            <a:srgbClr val="FFFFFF"/>
          </a:solidFill>
        </p:spPr>
        <p:txBody>
          <a:bodyPr wrap="none" rtlCol="0">
            <a:spAutoFit/>
          </a:bodyPr>
          <a:lstStyle/>
          <a:p>
            <a:r>
              <a:rPr lang="en-US" dirty="0"/>
              <a:t>M</a:t>
            </a:r>
          </a:p>
        </p:txBody>
      </p:sp>
      <p:sp>
        <p:nvSpPr>
          <p:cNvPr id="50" name="Freeform 49"/>
          <p:cNvSpPr/>
          <p:nvPr/>
        </p:nvSpPr>
        <p:spPr>
          <a:xfrm>
            <a:off x="7744972" y="2460828"/>
            <a:ext cx="807054" cy="2234024"/>
          </a:xfrm>
          <a:custGeom>
            <a:avLst/>
            <a:gdLst>
              <a:gd name="connsiteX0" fmla="*/ 0 w 920450"/>
              <a:gd name="connsiteY0" fmla="*/ 0 h 2052580"/>
              <a:gd name="connsiteX1" fmla="*/ 918510 w 920450"/>
              <a:gd name="connsiteY1" fmla="*/ 1179383 h 2052580"/>
              <a:gd name="connsiteX2" fmla="*/ 260811 w 920450"/>
              <a:gd name="connsiteY2" fmla="*/ 2052580 h 2052580"/>
            </a:gdLst>
            <a:ahLst/>
            <a:cxnLst>
              <a:cxn ang="0">
                <a:pos x="connsiteX0" y="connsiteY0"/>
              </a:cxn>
              <a:cxn ang="0">
                <a:pos x="connsiteX1" y="connsiteY1"/>
              </a:cxn>
              <a:cxn ang="0">
                <a:pos x="connsiteX2" y="connsiteY2"/>
              </a:cxn>
            </a:cxnLst>
            <a:rect l="l" t="t" r="r" b="b"/>
            <a:pathLst>
              <a:path w="920450" h="2052580">
                <a:moveTo>
                  <a:pt x="0" y="0"/>
                </a:moveTo>
                <a:cubicBezTo>
                  <a:pt x="437521" y="418643"/>
                  <a:pt x="875042" y="837286"/>
                  <a:pt x="918510" y="1179383"/>
                </a:cubicBezTo>
                <a:cubicBezTo>
                  <a:pt x="961979" y="1521480"/>
                  <a:pt x="260811" y="2052580"/>
                  <a:pt x="260811" y="2052580"/>
                </a:cubicBezTo>
              </a:path>
            </a:pathLst>
          </a:cu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7314066" y="2313406"/>
            <a:ext cx="433570" cy="369332"/>
          </a:xfrm>
          <a:prstGeom prst="rect">
            <a:avLst/>
          </a:prstGeom>
          <a:noFill/>
        </p:spPr>
        <p:txBody>
          <a:bodyPr wrap="none" rtlCol="0">
            <a:spAutoFit/>
          </a:bodyPr>
          <a:lstStyle/>
          <a:p>
            <a:r>
              <a:rPr lang="en-US" dirty="0"/>
              <a:t>M</a:t>
            </a:r>
            <a:r>
              <a:rPr lang="en-US" baseline="-25000" dirty="0"/>
              <a:t>t</a:t>
            </a:r>
          </a:p>
        </p:txBody>
      </p:sp>
      <p:sp>
        <p:nvSpPr>
          <p:cNvPr id="7" name="Freeform 6"/>
          <p:cNvSpPr/>
          <p:nvPr/>
        </p:nvSpPr>
        <p:spPr>
          <a:xfrm>
            <a:off x="759756" y="3368046"/>
            <a:ext cx="657699" cy="725775"/>
          </a:xfrm>
          <a:custGeom>
            <a:avLst/>
            <a:gdLst>
              <a:gd name="connsiteX0" fmla="*/ 0 w 657699"/>
              <a:gd name="connsiteY0" fmla="*/ 0 h 725775"/>
              <a:gd name="connsiteX1" fmla="*/ 124736 w 657699"/>
              <a:gd name="connsiteY1" fmla="*/ 612372 h 725775"/>
              <a:gd name="connsiteX2" fmla="*/ 657699 w 657699"/>
              <a:gd name="connsiteY2" fmla="*/ 725775 h 725775"/>
            </a:gdLst>
            <a:ahLst/>
            <a:cxnLst>
              <a:cxn ang="0">
                <a:pos x="connsiteX0" y="connsiteY0"/>
              </a:cxn>
              <a:cxn ang="0">
                <a:pos x="connsiteX1" y="connsiteY1"/>
              </a:cxn>
              <a:cxn ang="0">
                <a:pos x="connsiteX2" y="connsiteY2"/>
              </a:cxn>
            </a:cxnLst>
            <a:rect l="l" t="t" r="r" b="b"/>
            <a:pathLst>
              <a:path w="657699" h="725775">
                <a:moveTo>
                  <a:pt x="0" y="0"/>
                </a:moveTo>
                <a:cubicBezTo>
                  <a:pt x="7560" y="245705"/>
                  <a:pt x="15120" y="491410"/>
                  <a:pt x="124736" y="612372"/>
                </a:cubicBezTo>
                <a:cubicBezTo>
                  <a:pt x="234352" y="733334"/>
                  <a:pt x="597221" y="667184"/>
                  <a:pt x="657699" y="72577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82728" y="3281601"/>
            <a:ext cx="425283" cy="400110"/>
          </a:xfrm>
          <a:prstGeom prst="rect">
            <a:avLst/>
          </a:prstGeom>
          <a:noFill/>
        </p:spPr>
        <p:txBody>
          <a:bodyPr wrap="none" rtlCol="0">
            <a:spAutoFit/>
          </a:bodyPr>
          <a:lstStyle/>
          <a:p>
            <a:r>
              <a:rPr lang="en-US" sz="2000" dirty="0" err="1"/>
              <a:t>w</a:t>
            </a:r>
            <a:r>
              <a:rPr lang="en-US" sz="2000" baseline="-25000" dirty="0" err="1"/>
              <a:t>t</a:t>
            </a:r>
            <a:endParaRPr lang="en-US" sz="2000" baseline="-25000" dirty="0"/>
          </a:p>
        </p:txBody>
      </p:sp>
      <p:pic>
        <p:nvPicPr>
          <p:cNvPr id="9" name="Picture 8" descr="weightConstrai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11" y="2725223"/>
            <a:ext cx="1758767" cy="886682"/>
          </a:xfrm>
          <a:prstGeom prst="rect">
            <a:avLst/>
          </a:prstGeom>
        </p:spPr>
      </p:pic>
      <p:sp>
        <p:nvSpPr>
          <p:cNvPr id="17" name="TextBox 1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
        <p:nvSpPr>
          <p:cNvPr id="15" name="TextBox 14"/>
          <p:cNvSpPr txBox="1"/>
          <p:nvPr/>
        </p:nvSpPr>
        <p:spPr>
          <a:xfrm>
            <a:off x="3304351" y="3182969"/>
            <a:ext cx="1528624" cy="369332"/>
          </a:xfrm>
          <a:prstGeom prst="rect">
            <a:avLst/>
          </a:prstGeom>
          <a:noFill/>
        </p:spPr>
        <p:txBody>
          <a:bodyPr wrap="none" rtlCol="0">
            <a:spAutoFit/>
          </a:bodyPr>
          <a:lstStyle/>
          <a:p>
            <a:r>
              <a:rPr lang="en-US" dirty="0">
                <a:latin typeface="+mj-lt"/>
              </a:rPr>
              <a:t>Soft Attention</a:t>
            </a:r>
          </a:p>
        </p:txBody>
      </p:sp>
      <p:graphicFrame>
        <p:nvGraphicFramePr>
          <p:cNvPr id="20" name="Table 19"/>
          <p:cNvGraphicFramePr>
            <a:graphicFrameLocks noGrp="1"/>
          </p:cNvGraphicFramePr>
          <p:nvPr/>
        </p:nvGraphicFramePr>
        <p:xfrm>
          <a:off x="1524000" y="3853964"/>
          <a:ext cx="6096000" cy="3708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sz="1800" b="0" dirty="0" err="1">
                          <a:solidFill>
                            <a:srgbClr val="000000"/>
                          </a:solidFill>
                        </a:rPr>
                        <a:t>w</a:t>
                      </a:r>
                      <a:r>
                        <a:rPr lang="en-US" sz="1800" b="0" baseline="-25000" dirty="0" err="1">
                          <a:solidFill>
                            <a:srgbClr val="000000"/>
                          </a:solidFill>
                        </a:rPr>
                        <a:t>t</a:t>
                      </a:r>
                      <a:r>
                        <a:rPr lang="en-US" sz="1800" b="0" dirty="0">
                          <a:solidFill>
                            <a:srgbClr val="000000"/>
                          </a:solidFill>
                        </a:rPr>
                        <a:t>(0)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err="1">
                          <a:solidFill>
                            <a:srgbClr val="000000"/>
                          </a:solidFill>
                        </a:rPr>
                        <a:t>w</a:t>
                      </a:r>
                      <a:r>
                        <a:rPr lang="en-US" sz="1800" b="0" baseline="-25000" dirty="0" err="1">
                          <a:solidFill>
                            <a:srgbClr val="000000"/>
                          </a:solidFill>
                        </a:rPr>
                        <a:t>t</a:t>
                      </a:r>
                      <a:r>
                        <a:rPr lang="en-US" sz="1800" b="0" dirty="0">
                          <a:solidFill>
                            <a:srgbClr val="000000"/>
                          </a:solidFill>
                        </a:rPr>
                        <a:t>(1) = 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err="1">
                          <a:solidFill>
                            <a:srgbClr val="000000"/>
                          </a:solidFill>
                        </a:rPr>
                        <a:t>w</a:t>
                      </a:r>
                      <a:r>
                        <a:rPr lang="en-US" sz="1800" b="0" baseline="-25000" dirty="0" err="1">
                          <a:solidFill>
                            <a:srgbClr val="000000"/>
                          </a:solidFill>
                        </a:rPr>
                        <a:t>t</a:t>
                      </a:r>
                      <a:r>
                        <a:rPr lang="en-US" sz="1800" b="0" dirty="0">
                          <a:solidFill>
                            <a:srgbClr val="000000"/>
                          </a:solidFill>
                        </a:rPr>
                        <a:t>(2) = 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err="1">
                          <a:solidFill>
                            <a:srgbClr val="000000"/>
                          </a:solidFill>
                        </a:rPr>
                        <a:t>w</a:t>
                      </a:r>
                      <a:r>
                        <a:rPr lang="en-US" sz="1800" b="0" baseline="-25000" dirty="0" err="1">
                          <a:solidFill>
                            <a:srgbClr val="000000"/>
                          </a:solidFill>
                        </a:rPr>
                        <a:t>t</a:t>
                      </a:r>
                      <a:r>
                        <a:rPr lang="en-US" sz="1800" b="0" dirty="0">
                          <a:solidFill>
                            <a:srgbClr val="000000"/>
                          </a:solidFill>
                        </a:rPr>
                        <a:t>(3)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err="1">
                          <a:solidFill>
                            <a:srgbClr val="000000"/>
                          </a:solidFill>
                        </a:rPr>
                        <a:t>w</a:t>
                      </a:r>
                      <a:r>
                        <a:rPr lang="en-US" sz="1800" b="0" baseline="-25000" dirty="0" err="1">
                          <a:solidFill>
                            <a:srgbClr val="000000"/>
                          </a:solidFill>
                        </a:rPr>
                        <a:t>t</a:t>
                      </a:r>
                      <a:r>
                        <a:rPr lang="en-US" sz="1800" b="0" dirty="0">
                          <a:solidFill>
                            <a:srgbClr val="000000"/>
                          </a:solidFill>
                        </a:rPr>
                        <a:t>(4)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6482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0" grpId="0" animBg="1"/>
      <p:bldP spid="51" grpId="0"/>
      <p:bldP spid="7" grpId="0" animBg="1"/>
      <p:bldP spid="8" grpId="0"/>
      <p:bldP spid="15" grpId="0"/>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Neural Turing Machines</a:t>
            </a:r>
          </a:p>
        </p:txBody>
      </p:sp>
      <p:sp>
        <p:nvSpPr>
          <p:cNvPr id="3" name="Content Placeholder 2"/>
          <p:cNvSpPr>
            <a:spLocks noGrp="1"/>
          </p:cNvSpPr>
          <p:nvPr>
            <p:ph idx="1"/>
          </p:nvPr>
        </p:nvSpPr>
        <p:spPr/>
        <p:txBody>
          <a:bodyPr/>
          <a:lstStyle/>
          <a:p>
            <a:pPr marL="0" indent="0">
              <a:buNone/>
            </a:pPr>
            <a:r>
              <a:rPr lang="en-US" dirty="0">
                <a:latin typeface="+mj-lt"/>
              </a:rPr>
              <a:t>More formally,</a:t>
            </a:r>
          </a:p>
          <a:p>
            <a:pPr marL="0" indent="0" algn="ctr">
              <a:buNone/>
            </a:pPr>
            <a:r>
              <a:rPr lang="en-US" sz="2800" b="1" dirty="0">
                <a:latin typeface="+mj-lt"/>
              </a:rPr>
              <a:t>Blurry Read Operation</a:t>
            </a:r>
          </a:p>
          <a:p>
            <a:pPr marL="0" indent="0">
              <a:buNone/>
            </a:pPr>
            <a:endParaRPr lang="en-US" sz="2800" dirty="0">
              <a:latin typeface="+mj-lt"/>
            </a:endParaRPr>
          </a:p>
          <a:p>
            <a:pPr marL="0" indent="0">
              <a:buNone/>
            </a:pPr>
            <a:r>
              <a:rPr lang="en-US" sz="2800" dirty="0">
                <a:latin typeface="+mj-lt"/>
              </a:rPr>
              <a:t>Given: M</a:t>
            </a:r>
            <a:r>
              <a:rPr lang="en-US" sz="2800" baseline="-25000" dirty="0">
                <a:latin typeface="+mj-lt"/>
              </a:rPr>
              <a:t>t </a:t>
            </a:r>
            <a:r>
              <a:rPr lang="en-US" sz="2800" dirty="0">
                <a:latin typeface="+mj-lt"/>
              </a:rPr>
              <a:t>(memory matrix) of size </a:t>
            </a:r>
            <a:r>
              <a:rPr lang="en-US" sz="2800" dirty="0" err="1">
                <a:latin typeface="+mj-lt"/>
              </a:rPr>
              <a:t>NxM</a:t>
            </a:r>
            <a:endParaRPr lang="en-US" sz="2800" dirty="0">
              <a:latin typeface="+mj-lt"/>
            </a:endParaRPr>
          </a:p>
          <a:p>
            <a:pPr marL="0" indent="0">
              <a:buNone/>
            </a:pPr>
            <a:r>
              <a:rPr lang="en-US" sz="2800" baseline="-25000" dirty="0">
                <a:latin typeface="+mj-lt"/>
              </a:rPr>
              <a:t>		      </a:t>
            </a:r>
            <a:r>
              <a:rPr lang="en-US" sz="2800" dirty="0" err="1">
                <a:latin typeface="+mj-lt"/>
              </a:rPr>
              <a:t>w</a:t>
            </a:r>
            <a:r>
              <a:rPr lang="en-US" sz="2800" baseline="-25000" dirty="0" err="1">
                <a:latin typeface="+mj-lt"/>
              </a:rPr>
              <a:t>t</a:t>
            </a:r>
            <a:r>
              <a:rPr lang="en-US" sz="2800" baseline="-25000" dirty="0">
                <a:latin typeface="+mj-lt"/>
              </a:rPr>
              <a:t> </a:t>
            </a:r>
            <a:r>
              <a:rPr lang="en-US" sz="2800" dirty="0">
                <a:latin typeface="+mj-lt"/>
              </a:rPr>
              <a:t>(weight vector) of length N</a:t>
            </a:r>
          </a:p>
          <a:p>
            <a:pPr marL="0" indent="0">
              <a:buNone/>
            </a:pPr>
            <a:r>
              <a:rPr lang="en-US" sz="2800" baseline="-25000" dirty="0">
                <a:latin typeface="+mj-lt"/>
              </a:rPr>
              <a:t>		</a:t>
            </a:r>
            <a:r>
              <a:rPr lang="en-US" sz="2800" dirty="0">
                <a:latin typeface="+mj-lt"/>
              </a:rPr>
              <a:t>    t (time index)</a:t>
            </a: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buNone/>
            </a:pPr>
            <a:endParaRPr lang="en-US" sz="2800" baseline="-25000" dirty="0">
              <a:latin typeface="+mj-lt"/>
            </a:endParaRPr>
          </a:p>
          <a:p>
            <a:pPr marL="0" indent="0">
              <a:buNone/>
            </a:pPr>
            <a:endParaRPr lang="en-US" sz="2800" baseline="-25000" dirty="0">
              <a:latin typeface="+mj-lt"/>
            </a:endParaRPr>
          </a:p>
          <a:p>
            <a:pPr marL="0" indent="0" algn="ctr">
              <a:buNone/>
            </a:pPr>
            <a:endParaRPr lang="en-US" sz="2800" b="1" dirty="0">
              <a:latin typeface="+mj-lt"/>
            </a:endParaRPr>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178</a:t>
            </a:fld>
            <a:endParaRPr lang="en-US" dirty="0"/>
          </a:p>
        </p:txBody>
      </p:sp>
      <p:pic>
        <p:nvPicPr>
          <p:cNvPr id="5" name="Picture 4" descr="readMem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43" y="4577644"/>
            <a:ext cx="2898964" cy="978400"/>
          </a:xfrm>
          <a:prstGeom prst="rect">
            <a:avLst/>
          </a:prstGeom>
        </p:spPr>
      </p:pic>
      <p:sp>
        <p:nvSpPr>
          <p:cNvPr id="7" name="TextBox 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5446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Blurry Writes</a:t>
            </a:r>
          </a:p>
        </p:txBody>
      </p:sp>
      <p:sp>
        <p:nvSpPr>
          <p:cNvPr id="3" name="Content Placeholder 2"/>
          <p:cNvSpPr>
            <a:spLocks noGrp="1"/>
          </p:cNvSpPr>
          <p:nvPr>
            <p:ph idx="1"/>
          </p:nvPr>
        </p:nvSpPr>
        <p:spPr/>
        <p:txBody>
          <a:bodyPr/>
          <a:lstStyle/>
          <a:p>
            <a:pPr marL="0" indent="0" algn="ctr">
              <a:buNone/>
            </a:pPr>
            <a:r>
              <a:rPr lang="en-US" sz="2800" b="1" dirty="0">
                <a:latin typeface="+mj-lt"/>
              </a:rPr>
              <a:t>Blurry Write Operation</a:t>
            </a:r>
          </a:p>
          <a:p>
            <a:pPr marL="0" indent="0" algn="ctr">
              <a:buNone/>
            </a:pPr>
            <a:r>
              <a:rPr lang="en-US" sz="2400" dirty="0">
                <a:latin typeface="+mj-lt"/>
              </a:rPr>
              <a:t>Decomposed into </a:t>
            </a:r>
            <a:r>
              <a:rPr lang="en-US" sz="2400" u="sng" dirty="0">
                <a:latin typeface="+mj-lt"/>
              </a:rPr>
              <a:t>blurry erase</a:t>
            </a:r>
            <a:r>
              <a:rPr lang="en-US" sz="2400" dirty="0">
                <a:latin typeface="+mj-lt"/>
              </a:rPr>
              <a:t> + </a:t>
            </a:r>
            <a:r>
              <a:rPr lang="en-US" sz="2400" u="sng" dirty="0">
                <a:latin typeface="+mj-lt"/>
              </a:rPr>
              <a:t>blurry add</a:t>
            </a:r>
          </a:p>
          <a:p>
            <a:pPr marL="0" indent="0">
              <a:buNone/>
            </a:pPr>
            <a:endParaRPr lang="en-US" sz="2400" dirty="0">
              <a:latin typeface="+mj-lt"/>
            </a:endParaRPr>
          </a:p>
          <a:p>
            <a:pPr marL="0" indent="0">
              <a:buNone/>
            </a:pPr>
            <a:r>
              <a:rPr lang="en-US" sz="2400" dirty="0">
                <a:latin typeface="+mj-lt"/>
              </a:rPr>
              <a:t>Given: M</a:t>
            </a:r>
            <a:r>
              <a:rPr lang="en-US" sz="2400" baseline="-25000" dirty="0">
                <a:latin typeface="+mj-lt"/>
              </a:rPr>
              <a:t>t </a:t>
            </a:r>
            <a:r>
              <a:rPr lang="en-US" sz="2400" dirty="0">
                <a:latin typeface="+mj-lt"/>
              </a:rPr>
              <a:t>(memory matrix) of size </a:t>
            </a:r>
            <a:r>
              <a:rPr lang="en-US" sz="2400" dirty="0" err="1">
                <a:latin typeface="+mj-lt"/>
              </a:rPr>
              <a:t>NxM</a:t>
            </a:r>
            <a:endParaRPr lang="en-US" sz="2400" dirty="0">
              <a:latin typeface="+mj-lt"/>
            </a:endParaRPr>
          </a:p>
          <a:p>
            <a:pPr marL="0" indent="0">
              <a:buNone/>
            </a:pPr>
            <a:r>
              <a:rPr lang="en-US" sz="2400" baseline="-25000" dirty="0">
                <a:latin typeface="+mj-lt"/>
              </a:rPr>
              <a:t>	</a:t>
            </a:r>
            <a:r>
              <a:rPr lang="en-US" sz="2400" dirty="0">
                <a:latin typeface="+mj-lt"/>
              </a:rPr>
              <a:t>   </a:t>
            </a:r>
            <a:r>
              <a:rPr lang="en-US" sz="2400" dirty="0" err="1">
                <a:latin typeface="+mj-lt"/>
              </a:rPr>
              <a:t>w</a:t>
            </a:r>
            <a:r>
              <a:rPr lang="en-US" sz="2400" baseline="-25000" dirty="0" err="1">
                <a:latin typeface="+mj-lt"/>
              </a:rPr>
              <a:t>t</a:t>
            </a:r>
            <a:r>
              <a:rPr lang="en-US" sz="2400" baseline="-25000" dirty="0">
                <a:latin typeface="+mj-lt"/>
              </a:rPr>
              <a:t> </a:t>
            </a:r>
            <a:r>
              <a:rPr lang="en-US" sz="2400" dirty="0">
                <a:latin typeface="+mj-lt"/>
              </a:rPr>
              <a:t>(weight vector) of length N</a:t>
            </a:r>
          </a:p>
          <a:p>
            <a:pPr marL="0" indent="0">
              <a:buNone/>
            </a:pPr>
            <a:r>
              <a:rPr lang="en-US" sz="2400" baseline="-25000" dirty="0">
                <a:latin typeface="+mj-lt"/>
              </a:rPr>
              <a:t>	</a:t>
            </a:r>
            <a:r>
              <a:rPr lang="en-US" sz="2400" dirty="0">
                <a:latin typeface="+mj-lt"/>
              </a:rPr>
              <a:t>   t (time index)</a:t>
            </a:r>
          </a:p>
          <a:p>
            <a:pPr marL="0" indent="0">
              <a:buNone/>
            </a:pPr>
            <a:r>
              <a:rPr lang="en-US" sz="2400" dirty="0">
                <a:latin typeface="+mj-lt"/>
              </a:rPr>
              <a:t>	   e</a:t>
            </a:r>
            <a:r>
              <a:rPr lang="en-US" sz="2400" baseline="-25000" dirty="0">
                <a:latin typeface="+mj-lt"/>
              </a:rPr>
              <a:t>t </a:t>
            </a:r>
            <a:r>
              <a:rPr lang="en-US" sz="2400" dirty="0">
                <a:latin typeface="+mj-lt"/>
              </a:rPr>
              <a:t>(erase vector) of length M</a:t>
            </a:r>
          </a:p>
          <a:p>
            <a:pPr marL="0" indent="0">
              <a:buNone/>
            </a:pPr>
            <a:r>
              <a:rPr lang="en-US" sz="2400" dirty="0">
                <a:latin typeface="+mj-lt"/>
              </a:rPr>
              <a:t>	   a</a:t>
            </a:r>
            <a:r>
              <a:rPr lang="en-US" sz="2400" baseline="-25000" dirty="0">
                <a:latin typeface="+mj-lt"/>
              </a:rPr>
              <a:t>t </a:t>
            </a:r>
            <a:r>
              <a:rPr lang="en-US" sz="2400" dirty="0">
                <a:latin typeface="+mj-lt"/>
              </a:rPr>
              <a:t>(add vector) of length M</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179</a:t>
            </a:fld>
            <a:endParaRPr lang="en-US" dirty="0"/>
          </a:p>
        </p:txBody>
      </p:sp>
      <p:pic>
        <p:nvPicPr>
          <p:cNvPr id="5" name="Picture 4" descr="writeMem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2" y="5078805"/>
            <a:ext cx="7658463" cy="443891"/>
          </a:xfrm>
          <a:prstGeom prst="rect">
            <a:avLst/>
          </a:prstGeom>
        </p:spPr>
      </p:pic>
      <p:sp>
        <p:nvSpPr>
          <p:cNvPr id="6" name="Left Brace 5"/>
          <p:cNvSpPr/>
          <p:nvPr/>
        </p:nvSpPr>
        <p:spPr>
          <a:xfrm rot="16200000">
            <a:off x="4249537" y="3699848"/>
            <a:ext cx="374223" cy="4042604"/>
          </a:xfrm>
          <a:prstGeom prst="leftBrace">
            <a:avLst>
              <a:gd name="adj1" fmla="val 8333"/>
              <a:gd name="adj2" fmla="val 50508"/>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p:cNvSpPr/>
          <p:nvPr/>
        </p:nvSpPr>
        <p:spPr>
          <a:xfrm rot="16200000">
            <a:off x="7486281" y="5049302"/>
            <a:ext cx="374223" cy="1353668"/>
          </a:xfrm>
          <a:prstGeom prst="leftBrace">
            <a:avLst>
              <a:gd name="adj1" fmla="val 8333"/>
              <a:gd name="adj2" fmla="val 50508"/>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530138" y="5968858"/>
            <a:ext cx="1852678" cy="369332"/>
          </a:xfrm>
          <a:prstGeom prst="rect">
            <a:avLst/>
          </a:prstGeom>
          <a:noFill/>
        </p:spPr>
        <p:txBody>
          <a:bodyPr wrap="none" rtlCol="0">
            <a:spAutoFit/>
          </a:bodyPr>
          <a:lstStyle/>
          <a:p>
            <a:pPr algn="ctr"/>
            <a:r>
              <a:rPr lang="en-US" dirty="0">
                <a:latin typeface="+mj-lt"/>
              </a:rPr>
              <a:t>Erase Component</a:t>
            </a:r>
          </a:p>
        </p:txBody>
      </p:sp>
      <p:sp>
        <p:nvSpPr>
          <p:cNvPr id="9" name="TextBox 8"/>
          <p:cNvSpPr txBox="1"/>
          <p:nvPr/>
        </p:nvSpPr>
        <p:spPr>
          <a:xfrm>
            <a:off x="6895664" y="5987019"/>
            <a:ext cx="1723549" cy="369332"/>
          </a:xfrm>
          <a:prstGeom prst="rect">
            <a:avLst/>
          </a:prstGeom>
          <a:noFill/>
        </p:spPr>
        <p:txBody>
          <a:bodyPr wrap="none" rtlCol="0">
            <a:spAutoFit/>
          </a:bodyPr>
          <a:lstStyle/>
          <a:p>
            <a:pPr algn="ctr"/>
            <a:r>
              <a:rPr lang="en-US" dirty="0">
                <a:latin typeface="+mj-lt"/>
              </a:rPr>
              <a:t>Add Component</a:t>
            </a:r>
          </a:p>
        </p:txBody>
      </p:sp>
      <p:sp>
        <p:nvSpPr>
          <p:cNvPr id="11" name="TextBox 10"/>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7760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State machine topologies</a:t>
            </a:r>
          </a:p>
        </p:txBody>
      </p:sp>
      <p:pic>
        <p:nvPicPr>
          <p:cNvPr id="8" name="Content Placeholder 7" descr="Screen Shot 2016-06-23 at 2.28.56 PM.png"/>
          <p:cNvPicPr>
            <a:picLocks noGrp="1" noChangeAspect="1"/>
          </p:cNvPicPr>
          <p:nvPr>
            <p:ph idx="1"/>
          </p:nvPr>
        </p:nvPicPr>
        <p:blipFill>
          <a:blip r:embed="rId2">
            <a:extLst>
              <a:ext uri="{28A0092B-C50C-407E-A947-70E740481C1C}">
                <a14:useLocalDpi xmlns:a14="http://schemas.microsoft.com/office/drawing/2010/main" val="0"/>
              </a:ext>
            </a:extLst>
          </a:blip>
          <a:srcRect t="11472" b="11472"/>
          <a:stretch>
            <a:fillRect/>
          </a:stretch>
        </p:blipFill>
        <p:spPr>
          <a:xfrm>
            <a:off x="500435" y="1333500"/>
            <a:ext cx="8229600" cy="4525963"/>
          </a:xfrm>
        </p:spPr>
      </p:pic>
      <p:sp>
        <p:nvSpPr>
          <p:cNvPr id="3" name="TextBox 2"/>
          <p:cNvSpPr txBox="1"/>
          <p:nvPr/>
        </p:nvSpPr>
        <p:spPr>
          <a:xfrm>
            <a:off x="1524000" y="6019800"/>
            <a:ext cx="1380506" cy="338554"/>
          </a:xfrm>
          <a:prstGeom prst="rect">
            <a:avLst/>
          </a:prstGeom>
          <a:noFill/>
        </p:spPr>
        <p:txBody>
          <a:bodyPr wrap="none" rtlCol="0">
            <a:spAutoFit/>
          </a:bodyPr>
          <a:lstStyle/>
          <a:p>
            <a:r>
              <a:rPr lang="en-US" dirty="0" err="1"/>
              <a:t>Kohavi</a:t>
            </a:r>
            <a:r>
              <a:rPr lang="en-US" dirty="0"/>
              <a:t>, 1978</a:t>
            </a:r>
          </a:p>
        </p:txBody>
      </p:sp>
      <p:sp>
        <p:nvSpPr>
          <p:cNvPr id="4" name="TextBox 3">
            <a:extLst>
              <a:ext uri="{FF2B5EF4-FFF2-40B4-BE49-F238E27FC236}">
                <a16:creationId xmlns:a16="http://schemas.microsoft.com/office/drawing/2014/main" id="{99443DF2-8F8B-1344-B2AA-F7A6F02EC3CA}"/>
              </a:ext>
            </a:extLst>
          </p:cNvPr>
          <p:cNvSpPr txBox="1"/>
          <p:nvPr/>
        </p:nvSpPr>
        <p:spPr>
          <a:xfrm>
            <a:off x="3962400" y="6172200"/>
            <a:ext cx="3515706" cy="338554"/>
          </a:xfrm>
          <a:prstGeom prst="rect">
            <a:avLst/>
          </a:prstGeom>
          <a:noFill/>
        </p:spPr>
        <p:txBody>
          <a:bodyPr wrap="none" rtlCol="0">
            <a:spAutoFit/>
          </a:bodyPr>
          <a:lstStyle/>
          <a:p>
            <a:r>
              <a:rPr lang="en-US" dirty="0"/>
              <a:t>Often termed – </a:t>
            </a:r>
            <a:r>
              <a:rPr lang="en-US" i="1" dirty="0"/>
              <a:t>Sequential Machines</a:t>
            </a:r>
          </a:p>
        </p:txBody>
      </p:sp>
    </p:spTree>
    <p:extLst>
      <p:ext uri="{BB962C8B-B14F-4D97-AF65-F5344CB8AC3E}">
        <p14:creationId xmlns:p14="http://schemas.microsoft.com/office/powerpoint/2010/main" val="23074518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Erase</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latin typeface="+mj-lt"/>
              </a:rPr>
              <a:t>180</a:t>
            </a:fld>
            <a:endParaRPr lang="en-US" dirty="0">
              <a:latin typeface="+mj-lt"/>
            </a:endParaRPr>
          </a:p>
        </p:txBody>
      </p:sp>
      <p:graphicFrame>
        <p:nvGraphicFramePr>
          <p:cNvPr id="5" name="Table 4"/>
          <p:cNvGraphicFramePr>
            <a:graphicFrameLocks noGrp="1"/>
          </p:cNvGraphicFramePr>
          <p:nvPr/>
        </p:nvGraphicFramePr>
        <p:xfrm>
          <a:off x="1524000" y="4308061"/>
          <a:ext cx="6096000" cy="18542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b="0" dirty="0">
                          <a:solidFill>
                            <a:srgbClr val="000000"/>
                          </a:solidFill>
                          <a:latin typeface="+mj-lt"/>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0" name="TextBox 19"/>
          <p:cNvSpPr txBox="1"/>
          <p:nvPr/>
        </p:nvSpPr>
        <p:spPr>
          <a:xfrm>
            <a:off x="691762" y="4898976"/>
            <a:ext cx="460019" cy="369332"/>
          </a:xfrm>
          <a:prstGeom prst="rect">
            <a:avLst/>
          </a:prstGeom>
          <a:noFill/>
        </p:spPr>
        <p:txBody>
          <a:bodyPr wrap="none" rtlCol="0">
            <a:spAutoFit/>
          </a:bodyPr>
          <a:lstStyle/>
          <a:p>
            <a:r>
              <a:rPr lang="en-US" dirty="0">
                <a:latin typeface="+mj-lt"/>
              </a:rPr>
              <a:t>M</a:t>
            </a:r>
            <a:r>
              <a:rPr lang="en-US" baseline="-25000" dirty="0">
                <a:latin typeface="+mj-lt"/>
              </a:rPr>
              <a:t>0</a:t>
            </a:r>
          </a:p>
        </p:txBody>
      </p:sp>
      <p:sp>
        <p:nvSpPr>
          <p:cNvPr id="21" name="Right Arrow 20"/>
          <p:cNvSpPr/>
          <p:nvPr/>
        </p:nvSpPr>
        <p:spPr>
          <a:xfrm>
            <a:off x="1129101" y="5012380"/>
            <a:ext cx="277013" cy="199228"/>
          </a:xfrm>
          <a:prstGeom prst="rightArrow">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aphicFrame>
        <p:nvGraphicFramePr>
          <p:cNvPr id="22" name="Table 21"/>
          <p:cNvGraphicFramePr>
            <a:graphicFrameLocks noGrp="1"/>
          </p:cNvGraphicFramePr>
          <p:nvPr/>
        </p:nvGraphicFramePr>
        <p:xfrm>
          <a:off x="1524000" y="3776143"/>
          <a:ext cx="6096000" cy="3708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(0)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(1) = 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(2) = 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(3)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(4)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nvGraphicFramePr>
        <p:xfrm>
          <a:off x="7731034" y="4308061"/>
          <a:ext cx="619191" cy="1854200"/>
        </p:xfrm>
        <a:graphic>
          <a:graphicData uri="http://schemas.openxmlformats.org/drawingml/2006/table">
            <a:tbl>
              <a:tblPr firstRow="1" bandRow="1">
                <a:tableStyleId>{5C22544A-7EE6-4342-B048-85BDC9FD1C3A}</a:tableStyleId>
              </a:tblPr>
              <a:tblGrid>
                <a:gridCol w="619191">
                  <a:extLst>
                    <a:ext uri="{9D8B030D-6E8A-4147-A177-3AD203B41FA5}">
                      <a16:colId xmlns:a16="http://schemas.microsoft.com/office/drawing/2014/main" val="20000"/>
                    </a:ext>
                  </a:extLst>
                </a:gridCol>
              </a:tblGrid>
              <a:tr h="370840">
                <a:tc>
                  <a:txBody>
                    <a:bodyPr/>
                    <a:lstStyle/>
                    <a:p>
                      <a:r>
                        <a:rPr lang="en-US" b="0" dirty="0">
                          <a:solidFill>
                            <a:srgbClr val="000000"/>
                          </a:solidFill>
                          <a:latin typeface="+mj-lt"/>
                        </a:rPr>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0.7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4" name="TextBox 23"/>
          <p:cNvSpPr txBox="1"/>
          <p:nvPr/>
        </p:nvSpPr>
        <p:spPr>
          <a:xfrm>
            <a:off x="7869702" y="3776297"/>
            <a:ext cx="377515" cy="369332"/>
          </a:xfrm>
          <a:prstGeom prst="rect">
            <a:avLst/>
          </a:prstGeom>
          <a:noFill/>
        </p:spPr>
        <p:txBody>
          <a:bodyPr wrap="none" rtlCol="0">
            <a:spAutoFit/>
          </a:bodyPr>
          <a:lstStyle/>
          <a:p>
            <a:r>
              <a:rPr lang="en-US" dirty="0">
                <a:latin typeface="+mj-lt"/>
              </a:rPr>
              <a:t>e</a:t>
            </a:r>
            <a:r>
              <a:rPr lang="en-US" baseline="-25000" dirty="0">
                <a:latin typeface="+mj-lt"/>
              </a:rPr>
              <a:t>1</a:t>
            </a:r>
          </a:p>
        </p:txBody>
      </p:sp>
      <p:sp>
        <p:nvSpPr>
          <p:cNvPr id="14" name="TextBox 13"/>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pic>
        <p:nvPicPr>
          <p:cNvPr id="15" name="Picture 14" descr="writeMemory.png"/>
          <p:cNvPicPr>
            <a:picLocks noChangeAspect="1"/>
          </p:cNvPicPr>
          <p:nvPr/>
        </p:nvPicPr>
        <p:blipFill rotWithShape="1">
          <a:blip r:embed="rId2">
            <a:extLst>
              <a:ext uri="{28A0092B-C50C-407E-A947-70E740481C1C}">
                <a14:useLocalDpi xmlns:a14="http://schemas.microsoft.com/office/drawing/2010/main" val="0"/>
              </a:ext>
            </a:extLst>
          </a:blip>
          <a:srcRect r="23148" b="-22711"/>
          <a:stretch/>
        </p:blipFill>
        <p:spPr>
          <a:xfrm>
            <a:off x="691762" y="2081371"/>
            <a:ext cx="5885653" cy="544704"/>
          </a:xfrm>
          <a:prstGeom prst="rect">
            <a:avLst/>
          </a:prstGeom>
        </p:spPr>
      </p:pic>
      <p:sp>
        <p:nvSpPr>
          <p:cNvPr id="16" name="Rectangle 15"/>
          <p:cNvSpPr/>
          <p:nvPr/>
        </p:nvSpPr>
        <p:spPr>
          <a:xfrm>
            <a:off x="2318682" y="1838648"/>
            <a:ext cx="4400994" cy="886057"/>
          </a:xfrm>
          <a:prstGeom prst="rect">
            <a:avLst/>
          </a:prstGeom>
          <a:noFill/>
          <a:ln w="38100" cmpd="sng">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59957" y="3326961"/>
            <a:ext cx="665867" cy="461665"/>
          </a:xfrm>
          <a:prstGeom prst="rect">
            <a:avLst/>
          </a:prstGeom>
          <a:noFill/>
        </p:spPr>
        <p:txBody>
          <a:bodyPr wrap="none" rtlCol="0">
            <a:spAutoFit/>
          </a:bodyPr>
          <a:lstStyle/>
          <a:p>
            <a:r>
              <a:rPr lang="en-US" sz="2400" dirty="0">
                <a:latin typeface="+mj-lt"/>
              </a:rPr>
              <a:t>1xN</a:t>
            </a:r>
          </a:p>
        </p:txBody>
      </p:sp>
      <p:sp>
        <p:nvSpPr>
          <p:cNvPr id="10" name="Freeform 9"/>
          <p:cNvSpPr/>
          <p:nvPr/>
        </p:nvSpPr>
        <p:spPr>
          <a:xfrm>
            <a:off x="912396" y="3760342"/>
            <a:ext cx="542506" cy="283566"/>
          </a:xfrm>
          <a:custGeom>
            <a:avLst/>
            <a:gdLst>
              <a:gd name="connsiteX0" fmla="*/ 0 w 542506"/>
              <a:gd name="connsiteY0" fmla="*/ 0 h 283566"/>
              <a:gd name="connsiteX1" fmla="*/ 221935 w 542506"/>
              <a:gd name="connsiteY1" fmla="*/ 221921 h 283566"/>
              <a:gd name="connsiteX2" fmla="*/ 542506 w 542506"/>
              <a:gd name="connsiteY2" fmla="*/ 283566 h 283566"/>
            </a:gdLst>
            <a:ahLst/>
            <a:cxnLst>
              <a:cxn ang="0">
                <a:pos x="connsiteX0" y="connsiteY0"/>
              </a:cxn>
              <a:cxn ang="0">
                <a:pos x="connsiteX1" y="connsiteY1"/>
              </a:cxn>
              <a:cxn ang="0">
                <a:pos x="connsiteX2" y="connsiteY2"/>
              </a:cxn>
            </a:cxnLst>
            <a:rect l="l" t="t" r="r" b="b"/>
            <a:pathLst>
              <a:path w="542506" h="283566">
                <a:moveTo>
                  <a:pt x="0" y="0"/>
                </a:moveTo>
                <a:cubicBezTo>
                  <a:pt x="65758" y="87330"/>
                  <a:pt x="131517" y="174660"/>
                  <a:pt x="221935" y="221921"/>
                </a:cubicBezTo>
                <a:cubicBezTo>
                  <a:pt x="312353" y="269182"/>
                  <a:pt x="499352" y="275347"/>
                  <a:pt x="542506" y="283566"/>
                </a:cubicBezTo>
              </a:path>
            </a:pathLst>
          </a:cu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8286279" y="3479361"/>
            <a:ext cx="729436" cy="461665"/>
          </a:xfrm>
          <a:prstGeom prst="rect">
            <a:avLst/>
          </a:prstGeom>
          <a:noFill/>
        </p:spPr>
        <p:txBody>
          <a:bodyPr wrap="none" rtlCol="0">
            <a:spAutoFit/>
          </a:bodyPr>
          <a:lstStyle/>
          <a:p>
            <a:r>
              <a:rPr lang="en-US" sz="2400" dirty="0">
                <a:latin typeface="+mj-lt"/>
              </a:rPr>
              <a:t>Mx1</a:t>
            </a:r>
          </a:p>
        </p:txBody>
      </p:sp>
      <p:sp>
        <p:nvSpPr>
          <p:cNvPr id="11" name="Freeform 10"/>
          <p:cNvSpPr/>
          <p:nvPr/>
        </p:nvSpPr>
        <p:spPr>
          <a:xfrm>
            <a:off x="8482821" y="3895960"/>
            <a:ext cx="271898" cy="998649"/>
          </a:xfrm>
          <a:custGeom>
            <a:avLst/>
            <a:gdLst>
              <a:gd name="connsiteX0" fmla="*/ 209604 w 271898"/>
              <a:gd name="connsiteY0" fmla="*/ 0 h 998649"/>
              <a:gd name="connsiteX1" fmla="*/ 258923 w 271898"/>
              <a:gd name="connsiteY1" fmla="*/ 530147 h 998649"/>
              <a:gd name="connsiteX2" fmla="*/ 0 w 271898"/>
              <a:gd name="connsiteY2" fmla="*/ 998649 h 998649"/>
            </a:gdLst>
            <a:ahLst/>
            <a:cxnLst>
              <a:cxn ang="0">
                <a:pos x="connsiteX0" y="connsiteY0"/>
              </a:cxn>
              <a:cxn ang="0">
                <a:pos x="connsiteX1" y="connsiteY1"/>
              </a:cxn>
              <a:cxn ang="0">
                <a:pos x="connsiteX2" y="connsiteY2"/>
              </a:cxn>
            </a:cxnLst>
            <a:rect l="l" t="t" r="r" b="b"/>
            <a:pathLst>
              <a:path w="271898" h="998649">
                <a:moveTo>
                  <a:pt x="209604" y="0"/>
                </a:moveTo>
                <a:cubicBezTo>
                  <a:pt x="251730" y="181853"/>
                  <a:pt x="293857" y="363706"/>
                  <a:pt x="258923" y="530147"/>
                </a:cubicBezTo>
                <a:cubicBezTo>
                  <a:pt x="223989" y="696589"/>
                  <a:pt x="0" y="998649"/>
                  <a:pt x="0" y="998649"/>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30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4" grpId="0"/>
      <p:bldP spid="9" grpId="0"/>
      <p:bldP spid="10" grpId="0" animBg="1"/>
      <p:bldP spid="19" grpId="0"/>
      <p:bldP spid="11"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Erase</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181</a:t>
            </a:fld>
            <a:endParaRPr lang="en-US" dirty="0"/>
          </a:p>
        </p:txBody>
      </p:sp>
      <p:graphicFrame>
        <p:nvGraphicFramePr>
          <p:cNvPr id="5" name="Table 4"/>
          <p:cNvGraphicFramePr>
            <a:graphicFrameLocks noGrp="1"/>
          </p:cNvGraphicFramePr>
          <p:nvPr/>
        </p:nvGraphicFramePr>
        <p:xfrm>
          <a:off x="1524000" y="4308061"/>
          <a:ext cx="6096000" cy="18542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b="0" dirty="0">
                          <a:solidFill>
                            <a:srgbClr val="000000"/>
                          </a:solidFill>
                          <a:latin typeface="+mj-lt"/>
                        </a:rPr>
                        <a:t>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10.8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10.23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1.95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0.93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2.94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6.72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5.88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3.8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3.75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7" name="Picture 6" descr="writeMemory.png"/>
          <p:cNvPicPr>
            <a:picLocks noChangeAspect="1"/>
          </p:cNvPicPr>
          <p:nvPr/>
        </p:nvPicPr>
        <p:blipFill rotWithShape="1">
          <a:blip r:embed="rId2">
            <a:extLst>
              <a:ext uri="{28A0092B-C50C-407E-A947-70E740481C1C}">
                <a14:useLocalDpi xmlns:a14="http://schemas.microsoft.com/office/drawing/2010/main" val="0"/>
              </a:ext>
            </a:extLst>
          </a:blip>
          <a:srcRect r="23148" b="-22711"/>
          <a:stretch/>
        </p:blipFill>
        <p:spPr>
          <a:xfrm>
            <a:off x="691762" y="2081371"/>
            <a:ext cx="5885653" cy="544704"/>
          </a:xfrm>
          <a:prstGeom prst="rect">
            <a:avLst/>
          </a:prstGeom>
        </p:spPr>
      </p:pic>
      <p:sp>
        <p:nvSpPr>
          <p:cNvPr id="8" name="Rectangle 7"/>
          <p:cNvSpPr/>
          <p:nvPr/>
        </p:nvSpPr>
        <p:spPr>
          <a:xfrm>
            <a:off x="2318682" y="1838648"/>
            <a:ext cx="4400994" cy="886057"/>
          </a:xfrm>
          <a:prstGeom prst="rect">
            <a:avLst/>
          </a:prstGeom>
          <a:noFill/>
          <a:ln w="38100" cmpd="sng">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nvGraphicFramePr>
        <p:xfrm>
          <a:off x="1524000" y="3776143"/>
          <a:ext cx="6096000" cy="3708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(0)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(1) = 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(2) = 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(3)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(4)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7074504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Addition</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182</a:t>
            </a:fld>
            <a:endParaRPr lang="en-US" dirty="0"/>
          </a:p>
        </p:txBody>
      </p:sp>
      <p:graphicFrame>
        <p:nvGraphicFramePr>
          <p:cNvPr id="5" name="Table 4"/>
          <p:cNvGraphicFramePr>
            <a:graphicFrameLocks noGrp="1"/>
          </p:cNvGraphicFramePr>
          <p:nvPr/>
        </p:nvGraphicFramePr>
        <p:xfrm>
          <a:off x="1524000" y="4308061"/>
          <a:ext cx="6096000" cy="18542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b="0" dirty="0">
                          <a:solidFill>
                            <a:srgbClr val="000000"/>
                          </a:solidFill>
                          <a:latin typeface="+mj-lt"/>
                        </a:rPr>
                        <a:t>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10.8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10.23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1.95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0.93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2.94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6.72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5.88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3.8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3.75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7" name="Picture 6" descr="writeMem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2" y="2081371"/>
            <a:ext cx="7658463" cy="443891"/>
          </a:xfrm>
          <a:prstGeom prst="rect">
            <a:avLst/>
          </a:prstGeom>
        </p:spPr>
      </p:pic>
      <p:sp>
        <p:nvSpPr>
          <p:cNvPr id="8" name="Rectangle 7"/>
          <p:cNvSpPr/>
          <p:nvPr/>
        </p:nvSpPr>
        <p:spPr>
          <a:xfrm>
            <a:off x="6951198" y="1913611"/>
            <a:ext cx="1539395" cy="712463"/>
          </a:xfrm>
          <a:prstGeom prst="rect">
            <a:avLst/>
          </a:prstGeom>
          <a:noFill/>
          <a:ln w="38100" cmpd="sng">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nvGraphicFramePr>
        <p:xfrm>
          <a:off x="1524000" y="3776143"/>
          <a:ext cx="6096000" cy="3708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(0)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(1) = 0.2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(2) = 0.5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(3)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dirty="0">
                          <a:solidFill>
                            <a:srgbClr val="000000"/>
                          </a:solidFill>
                          <a:latin typeface="+mj-lt"/>
                        </a:rPr>
                        <a:t>w</a:t>
                      </a:r>
                      <a:r>
                        <a:rPr lang="en-US" sz="1800" b="0" baseline="-25000" dirty="0">
                          <a:solidFill>
                            <a:srgbClr val="000000"/>
                          </a:solidFill>
                          <a:latin typeface="+mj-lt"/>
                        </a:rPr>
                        <a:t>1</a:t>
                      </a:r>
                      <a:r>
                        <a:rPr lang="en-US" sz="1800" b="0" dirty="0">
                          <a:solidFill>
                            <a:srgbClr val="000000"/>
                          </a:solidFill>
                          <a:latin typeface="+mj-lt"/>
                        </a:rPr>
                        <a:t>(4) = 0.1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7731034" y="4308061"/>
          <a:ext cx="619191" cy="1854200"/>
        </p:xfrm>
        <a:graphic>
          <a:graphicData uri="http://schemas.openxmlformats.org/drawingml/2006/table">
            <a:tbl>
              <a:tblPr firstRow="1" bandRow="1">
                <a:tableStyleId>{5C22544A-7EE6-4342-B048-85BDC9FD1C3A}</a:tableStyleId>
              </a:tblPr>
              <a:tblGrid>
                <a:gridCol w="619191">
                  <a:extLst>
                    <a:ext uri="{9D8B030D-6E8A-4147-A177-3AD203B41FA5}">
                      <a16:colId xmlns:a16="http://schemas.microsoft.com/office/drawing/2014/main" val="20000"/>
                    </a:ext>
                  </a:extLst>
                </a:gridCol>
              </a:tblGrid>
              <a:tr h="370840">
                <a:tc>
                  <a:txBody>
                    <a:bodyPr/>
                    <a:lstStyle/>
                    <a:p>
                      <a:r>
                        <a:rPr lang="en-US" b="0" dirty="0">
                          <a:solidFill>
                            <a:srgbClr val="000000"/>
                          </a:solidFill>
                          <a:latin typeface="+mj-lt"/>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0" name="TextBox 9"/>
          <p:cNvSpPr txBox="1"/>
          <p:nvPr/>
        </p:nvSpPr>
        <p:spPr>
          <a:xfrm>
            <a:off x="7869702" y="3776297"/>
            <a:ext cx="377026" cy="369332"/>
          </a:xfrm>
          <a:prstGeom prst="rect">
            <a:avLst/>
          </a:prstGeom>
          <a:noFill/>
        </p:spPr>
        <p:txBody>
          <a:bodyPr wrap="none" rtlCol="0">
            <a:spAutoFit/>
          </a:bodyPr>
          <a:lstStyle/>
          <a:p>
            <a:r>
              <a:rPr lang="en-US" dirty="0">
                <a:latin typeface="+mj-lt"/>
              </a:rPr>
              <a:t>a</a:t>
            </a:r>
            <a:r>
              <a:rPr lang="en-US" baseline="-25000" dirty="0">
                <a:latin typeface="+mj-lt"/>
              </a:rPr>
              <a:t>1</a:t>
            </a:r>
          </a:p>
        </p:txBody>
      </p:sp>
      <p:sp>
        <p:nvSpPr>
          <p:cNvPr id="12" name="TextBox 11"/>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6495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Blurry Writes</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183</a:t>
            </a:fld>
            <a:endParaRPr lang="en-US" dirty="0"/>
          </a:p>
        </p:txBody>
      </p:sp>
      <p:graphicFrame>
        <p:nvGraphicFramePr>
          <p:cNvPr id="5" name="Table 4"/>
          <p:cNvGraphicFramePr>
            <a:graphicFrameLocks noGrp="1"/>
          </p:cNvGraphicFramePr>
          <p:nvPr/>
        </p:nvGraphicFramePr>
        <p:xfrm>
          <a:off x="1524000" y="4308061"/>
          <a:ext cx="6096000" cy="18542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b="0" dirty="0">
                          <a:solidFill>
                            <a:srgbClr val="000000"/>
                          </a:solidFill>
                          <a:latin typeface="+mj-lt"/>
                        </a:rPr>
                        <a:t>4.8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b="0" dirty="0">
                          <a:solidFill>
                            <a:srgbClr val="000000"/>
                          </a:solidFill>
                          <a:latin typeface="+mj-lt"/>
                        </a:rPr>
                        <a:t>10.63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5.96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3.95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1.33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2.26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b="0" dirty="0">
                          <a:solidFill>
                            <a:srgbClr val="000000"/>
                          </a:solidFill>
                          <a:latin typeface="+mj-lt"/>
                        </a:rPr>
                        <a:t>2.74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6.32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9.6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5.68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b="0" dirty="0">
                          <a:solidFill>
                            <a:srgbClr val="000000"/>
                          </a:solidFill>
                          <a:latin typeface="+mj-lt"/>
                        </a:rPr>
                        <a:t>3.8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3.75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8.55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b="0" dirty="0">
                          <a:solidFill>
                            <a:srgbClr val="000000"/>
                          </a:solidFill>
                          <a:latin typeface="+mj-lt"/>
                        </a:rPr>
                        <a:t>3.2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5.4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13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8.2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a:solidFill>
                            <a:srgbClr val="000000"/>
                          </a:solidFill>
                          <a:latin typeface="+mj-lt"/>
                        </a:rPr>
                        <a:t>4.2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7" name="Picture 6" descr="writeMem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2" y="2081371"/>
            <a:ext cx="7658463" cy="443891"/>
          </a:xfrm>
          <a:prstGeom prst="rect">
            <a:avLst/>
          </a:prstGeom>
        </p:spPr>
      </p:pic>
      <p:sp>
        <p:nvSpPr>
          <p:cNvPr id="11" name="TextBox 10"/>
          <p:cNvSpPr txBox="1"/>
          <p:nvPr/>
        </p:nvSpPr>
        <p:spPr>
          <a:xfrm>
            <a:off x="691762" y="4898976"/>
            <a:ext cx="460019" cy="369332"/>
          </a:xfrm>
          <a:prstGeom prst="rect">
            <a:avLst/>
          </a:prstGeom>
          <a:noFill/>
        </p:spPr>
        <p:txBody>
          <a:bodyPr wrap="none" rtlCol="0">
            <a:spAutoFit/>
          </a:bodyPr>
          <a:lstStyle/>
          <a:p>
            <a:r>
              <a:rPr lang="en-US" dirty="0">
                <a:latin typeface="+mj-lt"/>
              </a:rPr>
              <a:t>M</a:t>
            </a:r>
            <a:r>
              <a:rPr lang="en-US" baseline="-25000" dirty="0">
                <a:latin typeface="+mj-lt"/>
              </a:rPr>
              <a:t>1</a:t>
            </a:r>
          </a:p>
        </p:txBody>
      </p:sp>
      <p:sp>
        <p:nvSpPr>
          <p:cNvPr id="12" name="Right Arrow 11"/>
          <p:cNvSpPr/>
          <p:nvPr/>
        </p:nvSpPr>
        <p:spPr>
          <a:xfrm>
            <a:off x="1129101" y="5012380"/>
            <a:ext cx="277013" cy="199228"/>
          </a:xfrm>
          <a:prstGeom prst="rightArrow">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909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Demo </a:t>
            </a:r>
          </a:p>
        </p:txBody>
      </p:sp>
      <p:pic>
        <p:nvPicPr>
          <p:cNvPr id="5" name="copyTask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4338" y="2054967"/>
            <a:ext cx="8204200" cy="3421063"/>
          </a:xfrm>
        </p:spPr>
      </p:pic>
      <p:sp>
        <p:nvSpPr>
          <p:cNvPr id="4" name="Slide Number Placeholder 3"/>
          <p:cNvSpPr>
            <a:spLocks noGrp="1"/>
          </p:cNvSpPr>
          <p:nvPr>
            <p:ph type="sldNum" sz="quarter" idx="12"/>
          </p:nvPr>
        </p:nvSpPr>
        <p:spPr/>
        <p:txBody>
          <a:bodyPr/>
          <a:lstStyle/>
          <a:p>
            <a:fld id="{6113E31D-E2AB-40D1-8B51-AFA5AFEF393A}" type="slidenum">
              <a:rPr lang="en-US" smtClean="0"/>
              <a:t>184</a:t>
            </a:fld>
            <a:endParaRPr lang="en-US" dirty="0"/>
          </a:p>
        </p:txBody>
      </p:sp>
      <p:sp>
        <p:nvSpPr>
          <p:cNvPr id="3" name="TextBox 2"/>
          <p:cNvSpPr txBox="1"/>
          <p:nvPr/>
        </p:nvSpPr>
        <p:spPr>
          <a:xfrm>
            <a:off x="2609212" y="1278223"/>
            <a:ext cx="3762568" cy="369332"/>
          </a:xfrm>
          <a:prstGeom prst="rect">
            <a:avLst/>
          </a:prstGeom>
          <a:noFill/>
        </p:spPr>
        <p:txBody>
          <a:bodyPr wrap="none" rtlCol="0">
            <a:spAutoFit/>
          </a:bodyPr>
          <a:lstStyle/>
          <a:p>
            <a:pPr algn="ctr"/>
            <a:r>
              <a:rPr lang="en-US" dirty="0">
                <a:latin typeface="+mj-lt"/>
              </a:rPr>
              <a:t>Demonstration: Training on Copy Task</a:t>
            </a:r>
          </a:p>
        </p:txBody>
      </p:sp>
      <p:sp>
        <p:nvSpPr>
          <p:cNvPr id="7" name="TextBox 6"/>
          <p:cNvSpPr txBox="1"/>
          <p:nvPr/>
        </p:nvSpPr>
        <p:spPr>
          <a:xfrm>
            <a:off x="2983784" y="5945393"/>
            <a:ext cx="3070090" cy="338554"/>
          </a:xfrm>
          <a:prstGeom prst="rect">
            <a:avLst/>
          </a:prstGeom>
          <a:noFill/>
        </p:spPr>
        <p:txBody>
          <a:bodyPr wrap="square" rtlCol="0">
            <a:spAutoFit/>
          </a:bodyPr>
          <a:lstStyle/>
          <a:p>
            <a:r>
              <a:rPr lang="en-US" sz="1600" dirty="0">
                <a:latin typeface="+mj-lt"/>
              </a:rPr>
              <a:t>Figure from </a:t>
            </a:r>
            <a:r>
              <a:rPr lang="en-US" sz="1600" dirty="0">
                <a:latin typeface="+mj-lt"/>
                <a:hlinkClick r:id="rId6"/>
              </a:rPr>
              <a:t>Snips AI's Medium Post</a:t>
            </a:r>
            <a:endParaRPr lang="en-US" sz="1600" dirty="0">
              <a:latin typeface="+mj-lt"/>
            </a:endParaRPr>
          </a:p>
        </p:txBody>
      </p:sp>
      <p:sp>
        <p:nvSpPr>
          <p:cNvPr id="8" name="TextBox 7"/>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017580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NTM Memory Addressing</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Combined Content- and Location-based addressing:</a:t>
            </a:r>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99" y="1759706"/>
            <a:ext cx="8182473" cy="318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5621"/>
            <a:ext cx="9144000" cy="1863512"/>
          </a:xfrm>
          <a:prstGeom prst="rect">
            <a:avLst/>
          </a:prstGeom>
        </p:spPr>
      </p:pic>
    </p:spTree>
    <p:extLst>
      <p:ext uri="{BB962C8B-B14F-4D97-AF65-F5344CB8AC3E}">
        <p14:creationId xmlns:p14="http://schemas.microsoft.com/office/powerpoint/2010/main" val="18434496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NTM Memory Addressing</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Content-addressing:</a:t>
            </a:r>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44" y="3141084"/>
            <a:ext cx="8182473" cy="318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766" y="2074548"/>
            <a:ext cx="4270483" cy="135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057307" y="2212632"/>
            <a:ext cx="323991" cy="389282"/>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cxnSp>
        <p:nvCxnSpPr>
          <p:cNvPr id="7" name="Straight Arrow Connector 6"/>
          <p:cNvCxnSpPr>
            <a:endCxn id="6" idx="0"/>
          </p:cNvCxnSpPr>
          <p:nvPr/>
        </p:nvCxnSpPr>
        <p:spPr>
          <a:xfrm flipH="1">
            <a:off x="5219303" y="1471448"/>
            <a:ext cx="519345" cy="741184"/>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439107" y="2127100"/>
            <a:ext cx="793528" cy="527366"/>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cxnSp>
        <p:nvCxnSpPr>
          <p:cNvPr id="16" name="Straight Arrow Connector 15"/>
          <p:cNvCxnSpPr>
            <a:endCxn id="15" idx="7"/>
          </p:cNvCxnSpPr>
          <p:nvPr/>
        </p:nvCxnSpPr>
        <p:spPr>
          <a:xfrm flipH="1">
            <a:off x="6116426" y="1797269"/>
            <a:ext cx="599684" cy="407062"/>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18959" y="1071697"/>
            <a:ext cx="1394934" cy="400110"/>
          </a:xfrm>
          <a:prstGeom prst="rect">
            <a:avLst/>
          </a:prstGeom>
          <a:noFill/>
        </p:spPr>
        <p:txBody>
          <a:bodyPr wrap="none" rtlCol="0">
            <a:spAutoFit/>
          </a:bodyPr>
          <a:lstStyle/>
          <a:p>
            <a:r>
              <a:rPr lang="en-US" sz="2000" dirty="0">
                <a:solidFill>
                  <a:srgbClr val="0033CC"/>
                </a:solidFill>
              </a:rPr>
              <a:t>Key vector</a:t>
            </a:r>
          </a:p>
        </p:txBody>
      </p:sp>
      <p:sp>
        <p:nvSpPr>
          <p:cNvPr id="21" name="TextBox 20"/>
          <p:cNvSpPr txBox="1"/>
          <p:nvPr/>
        </p:nvSpPr>
        <p:spPr>
          <a:xfrm>
            <a:off x="6813893" y="1585283"/>
            <a:ext cx="1877437" cy="400110"/>
          </a:xfrm>
          <a:prstGeom prst="rect">
            <a:avLst/>
          </a:prstGeom>
          <a:noFill/>
        </p:spPr>
        <p:txBody>
          <a:bodyPr wrap="none" rtlCol="0">
            <a:spAutoFit/>
          </a:bodyPr>
          <a:lstStyle/>
          <a:p>
            <a:r>
              <a:rPr lang="en-US" sz="2000" dirty="0">
                <a:solidFill>
                  <a:srgbClr val="0033CC"/>
                </a:solidFill>
              </a:rPr>
              <a:t>Memory vector</a:t>
            </a:r>
          </a:p>
        </p:txBody>
      </p:sp>
      <p:sp>
        <p:nvSpPr>
          <p:cNvPr id="22" name="Oval 21"/>
          <p:cNvSpPr/>
          <p:nvPr/>
        </p:nvSpPr>
        <p:spPr>
          <a:xfrm>
            <a:off x="4733316" y="2196142"/>
            <a:ext cx="323991" cy="389282"/>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cxnSp>
        <p:nvCxnSpPr>
          <p:cNvPr id="23" name="Straight Arrow Connector 22"/>
          <p:cNvCxnSpPr>
            <a:endCxn id="22" idx="1"/>
          </p:cNvCxnSpPr>
          <p:nvPr/>
        </p:nvCxnSpPr>
        <p:spPr>
          <a:xfrm>
            <a:off x="4277710" y="1985393"/>
            <a:ext cx="503053" cy="267758"/>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84481" y="1648521"/>
            <a:ext cx="2193229" cy="400110"/>
          </a:xfrm>
          <a:prstGeom prst="rect">
            <a:avLst/>
          </a:prstGeom>
          <a:noFill/>
        </p:spPr>
        <p:txBody>
          <a:bodyPr wrap="none" rtlCol="0">
            <a:spAutoFit/>
          </a:bodyPr>
          <a:lstStyle/>
          <a:p>
            <a:r>
              <a:rPr lang="en-US" sz="2000" dirty="0">
                <a:solidFill>
                  <a:srgbClr val="0033CC"/>
                </a:solidFill>
              </a:rPr>
              <a:t>Matching function</a:t>
            </a:r>
          </a:p>
        </p:txBody>
      </p:sp>
      <p:sp>
        <p:nvSpPr>
          <p:cNvPr id="28" name="Oval 27"/>
          <p:cNvSpPr/>
          <p:nvPr/>
        </p:nvSpPr>
        <p:spPr>
          <a:xfrm>
            <a:off x="2429608" y="4635765"/>
            <a:ext cx="1364626" cy="842801"/>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Tree>
    <p:extLst>
      <p:ext uri="{BB962C8B-B14F-4D97-AF65-F5344CB8AC3E}">
        <p14:creationId xmlns:p14="http://schemas.microsoft.com/office/powerpoint/2010/main" val="3693304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NTM Memory Addressing</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Content vs. memory (interpolation):</a:t>
            </a:r>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44" y="3141084"/>
            <a:ext cx="8182473" cy="318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36" y="2227864"/>
            <a:ext cx="36576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5738648" y="2227535"/>
            <a:ext cx="649488" cy="527366"/>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
        <p:nvSpPr>
          <p:cNvPr id="19" name="Oval 18"/>
          <p:cNvSpPr/>
          <p:nvPr/>
        </p:nvSpPr>
        <p:spPr>
          <a:xfrm>
            <a:off x="4076377" y="2227864"/>
            <a:ext cx="482959" cy="469558"/>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cxnSp>
        <p:nvCxnSpPr>
          <p:cNvPr id="24" name="Straight Arrow Connector 23"/>
          <p:cNvCxnSpPr/>
          <p:nvPr/>
        </p:nvCxnSpPr>
        <p:spPr>
          <a:xfrm flipH="1">
            <a:off x="6128463" y="1486680"/>
            <a:ext cx="519346" cy="740855"/>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8119" y="1086929"/>
            <a:ext cx="1808508" cy="400110"/>
          </a:xfrm>
          <a:prstGeom prst="rect">
            <a:avLst/>
          </a:prstGeom>
          <a:noFill/>
        </p:spPr>
        <p:txBody>
          <a:bodyPr wrap="none" rtlCol="0">
            <a:spAutoFit/>
          </a:bodyPr>
          <a:lstStyle/>
          <a:p>
            <a:r>
              <a:rPr lang="en-US" sz="2000" dirty="0">
                <a:solidFill>
                  <a:srgbClr val="0033CC"/>
                </a:solidFill>
              </a:rPr>
              <a:t>Previous state</a:t>
            </a:r>
          </a:p>
        </p:txBody>
      </p:sp>
      <p:cxnSp>
        <p:nvCxnSpPr>
          <p:cNvPr id="27" name="Straight Arrow Connector 26"/>
          <p:cNvCxnSpPr>
            <a:endCxn id="19" idx="1"/>
          </p:cNvCxnSpPr>
          <p:nvPr/>
        </p:nvCxnSpPr>
        <p:spPr>
          <a:xfrm>
            <a:off x="3773214" y="2017986"/>
            <a:ext cx="373891" cy="278643"/>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64706" y="1657052"/>
            <a:ext cx="2377574" cy="400110"/>
          </a:xfrm>
          <a:prstGeom prst="rect">
            <a:avLst/>
          </a:prstGeom>
          <a:noFill/>
        </p:spPr>
        <p:txBody>
          <a:bodyPr wrap="none" rtlCol="0">
            <a:spAutoFit/>
          </a:bodyPr>
          <a:lstStyle/>
          <a:p>
            <a:r>
              <a:rPr lang="en-US" sz="2000" dirty="0">
                <a:solidFill>
                  <a:srgbClr val="0033CC"/>
                </a:solidFill>
              </a:rPr>
              <a:t>New content vector</a:t>
            </a:r>
          </a:p>
        </p:txBody>
      </p:sp>
      <p:sp>
        <p:nvSpPr>
          <p:cNvPr id="29" name="Oval 28"/>
          <p:cNvSpPr/>
          <p:nvPr/>
        </p:nvSpPr>
        <p:spPr>
          <a:xfrm>
            <a:off x="4058717" y="4846675"/>
            <a:ext cx="1210326" cy="842801"/>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Tree>
    <p:extLst>
      <p:ext uri="{BB962C8B-B14F-4D97-AF65-F5344CB8AC3E}">
        <p14:creationId xmlns:p14="http://schemas.microsoft.com/office/powerpoint/2010/main" val="9878147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81" y="2243467"/>
            <a:ext cx="3451938" cy="87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 name="Shape 119"/>
          <p:cNvSpPr txBox="1">
            <a:spLocks noGrp="1"/>
          </p:cNvSpPr>
          <p:nvPr>
            <p:ph type="title" idx="4294967295"/>
          </p:nvPr>
        </p:nvSpPr>
        <p:spPr>
          <a:xfrm>
            <a:off x="0" y="0"/>
            <a:ext cx="8229600" cy="923925"/>
          </a:xfrm>
          <a:prstGeom prst="rect">
            <a:avLst/>
          </a:prstGeom>
        </p:spPr>
        <p:txBody>
          <a:bodyPr lIns="91425" tIns="91425" rIns="91425" bIns="91425" anchor="ctr" anchorCtr="0">
            <a:noAutofit/>
          </a:bodyPr>
          <a:lstStyle/>
          <a:p>
            <a:pPr lvl="0">
              <a:spcBef>
                <a:spcPts val="0"/>
              </a:spcBef>
              <a:buNone/>
            </a:pPr>
            <a:r>
              <a:rPr lang="en" dirty="0"/>
              <a:t> </a:t>
            </a:r>
            <a:r>
              <a:rPr lang="en" dirty="0">
                <a:solidFill>
                  <a:schemeClr val="bg1"/>
                </a:solidFill>
              </a:rPr>
              <a:t>NTM Memory Addressing</a:t>
            </a:r>
          </a:p>
        </p:txBody>
      </p:sp>
      <p:sp>
        <p:nvSpPr>
          <p:cNvPr id="20" name="Shape 120"/>
          <p:cNvSpPr txBox="1">
            <a:spLocks/>
          </p:cNvSpPr>
          <p:nvPr/>
        </p:nvSpPr>
        <p:spPr>
          <a:xfrm>
            <a:off x="363556" y="964097"/>
            <a:ext cx="8391561" cy="5560528"/>
          </a:xfrm>
          <a:prstGeom prst="rect">
            <a:avLst/>
          </a:prstGeom>
        </p:spPr>
        <p:txBody>
          <a:bodyPr vert="horz" lIns="91425" tIns="91425" rIns="91425" bIns="91425" rtlCol="0" anchor="t" anchorCtr="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600"/>
              </a:spcBef>
              <a:buFont typeface="Arial" pitchFamily="34" charset="0"/>
              <a:buNone/>
            </a:pPr>
            <a:r>
              <a:rPr lang="en-US" dirty="0"/>
              <a:t>Location-based addressing</a:t>
            </a:r>
          </a:p>
          <a:p>
            <a:pPr marL="0" indent="0">
              <a:spcBef>
                <a:spcPts val="600"/>
              </a:spcBef>
              <a:buFont typeface="Arial" pitchFamily="34" charset="0"/>
              <a:buNone/>
            </a:pPr>
            <a:endParaRPr lang="en-US" dirty="0"/>
          </a:p>
          <a:p>
            <a:pPr marL="0" indent="0">
              <a:spcBef>
                <a:spcPts val="600"/>
              </a:spcBef>
              <a:buFont typeface="Arial" pitchFamily="34" charset="0"/>
              <a:buNone/>
            </a:pP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44" y="3119461"/>
            <a:ext cx="8182473" cy="318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4663880" y="2417781"/>
            <a:ext cx="649488" cy="527366"/>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
        <p:nvSpPr>
          <p:cNvPr id="19" name="Oval 18"/>
          <p:cNvSpPr/>
          <p:nvPr/>
        </p:nvSpPr>
        <p:spPr>
          <a:xfrm>
            <a:off x="5313368" y="2446685"/>
            <a:ext cx="1097942" cy="469558"/>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cxnSp>
        <p:nvCxnSpPr>
          <p:cNvPr id="24" name="Straight Arrow Connector 23"/>
          <p:cNvCxnSpPr>
            <a:endCxn id="18" idx="7"/>
          </p:cNvCxnSpPr>
          <p:nvPr/>
        </p:nvCxnSpPr>
        <p:spPr>
          <a:xfrm flipH="1">
            <a:off x="5218253" y="1657052"/>
            <a:ext cx="1109866" cy="837960"/>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991788" y="1240285"/>
            <a:ext cx="2162772" cy="400110"/>
          </a:xfrm>
          <a:prstGeom prst="rect">
            <a:avLst/>
          </a:prstGeom>
          <a:noFill/>
        </p:spPr>
        <p:txBody>
          <a:bodyPr wrap="none" rtlCol="0">
            <a:spAutoFit/>
          </a:bodyPr>
          <a:lstStyle/>
          <a:p>
            <a:r>
              <a:rPr lang="en-US" sz="2000" dirty="0">
                <a:solidFill>
                  <a:srgbClr val="0033CC"/>
                </a:solidFill>
              </a:rPr>
              <a:t>Interpolated state</a:t>
            </a:r>
          </a:p>
        </p:txBody>
      </p:sp>
      <p:cxnSp>
        <p:nvCxnSpPr>
          <p:cNvPr id="27" name="Straight Arrow Connector 26"/>
          <p:cNvCxnSpPr>
            <a:endCxn id="19" idx="7"/>
          </p:cNvCxnSpPr>
          <p:nvPr/>
        </p:nvCxnSpPr>
        <p:spPr>
          <a:xfrm flipH="1">
            <a:off x="6250520" y="2295741"/>
            <a:ext cx="486612" cy="219709"/>
          </a:xfrm>
          <a:prstGeom prst="straightConnector1">
            <a:avLst/>
          </a:prstGeom>
          <a:ln w="19050">
            <a:solidFill>
              <a:srgbClr val="0033CC"/>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37132" y="1889524"/>
            <a:ext cx="1689886" cy="707886"/>
          </a:xfrm>
          <a:prstGeom prst="rect">
            <a:avLst/>
          </a:prstGeom>
          <a:noFill/>
        </p:spPr>
        <p:txBody>
          <a:bodyPr wrap="none" rtlCol="0">
            <a:spAutoFit/>
          </a:bodyPr>
          <a:lstStyle/>
          <a:p>
            <a:r>
              <a:rPr lang="en-US" sz="2000" dirty="0">
                <a:solidFill>
                  <a:srgbClr val="0033CC"/>
                </a:solidFill>
              </a:rPr>
              <a:t>Shift weights</a:t>
            </a:r>
            <a:br>
              <a:rPr lang="en-US" sz="2000" dirty="0">
                <a:solidFill>
                  <a:srgbClr val="0033CC"/>
                </a:solidFill>
              </a:rPr>
            </a:br>
            <a:r>
              <a:rPr lang="en-US" sz="2000" dirty="0">
                <a:solidFill>
                  <a:srgbClr val="0033CC"/>
                </a:solidFill>
              </a:rPr>
              <a:t>e.g. at  -1,0,1</a:t>
            </a:r>
          </a:p>
        </p:txBody>
      </p:sp>
      <p:sp>
        <p:nvSpPr>
          <p:cNvPr id="21" name="Oval 20"/>
          <p:cNvSpPr/>
          <p:nvPr/>
        </p:nvSpPr>
        <p:spPr>
          <a:xfrm>
            <a:off x="5526806" y="5161986"/>
            <a:ext cx="1210326" cy="842801"/>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
        <p:nvSpPr>
          <p:cNvPr id="22" name="Oval 21"/>
          <p:cNvSpPr/>
          <p:nvPr/>
        </p:nvSpPr>
        <p:spPr>
          <a:xfrm>
            <a:off x="6889532" y="5459159"/>
            <a:ext cx="1210326" cy="842801"/>
          </a:xfrm>
          <a:prstGeom prst="ellipse">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CC"/>
              </a:solidFill>
            </a:endParaRPr>
          </a:p>
        </p:txBody>
      </p:sp>
    </p:spTree>
    <p:extLst>
      <p:ext uri="{BB962C8B-B14F-4D97-AF65-F5344CB8AC3E}">
        <p14:creationId xmlns:p14="http://schemas.microsoft.com/office/powerpoint/2010/main" val="10642904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Elbow Connector 17"/>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189</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149528"/>
            <a:ext cx="4876044" cy="2123658"/>
          </a:xfrm>
          <a:prstGeom prst="rect">
            <a:avLst/>
          </a:prstGeom>
          <a:noFill/>
        </p:spPr>
        <p:txBody>
          <a:bodyPr wrap="square" rtlCol="0">
            <a:spAutoFit/>
          </a:bodyPr>
          <a:lstStyle/>
          <a:p>
            <a:r>
              <a:rPr lang="en-US" sz="3200" dirty="0"/>
              <a:t>Steps for generating </a:t>
            </a:r>
            <a:r>
              <a:rPr lang="en-US" sz="3200" dirty="0" err="1"/>
              <a:t>w</a:t>
            </a:r>
            <a:r>
              <a:rPr lang="en-US" sz="3200" baseline="-25000" dirty="0" err="1"/>
              <a:t>t</a:t>
            </a:r>
            <a:endParaRPr lang="en-US" sz="3200" baseline="-25000" dirty="0"/>
          </a:p>
          <a:p>
            <a:pPr marL="457200" indent="-457200">
              <a:buFont typeface="+mj-lt"/>
              <a:buAutoNum type="arabicPeriod"/>
            </a:pPr>
            <a:r>
              <a:rPr lang="en-US" sz="2000" dirty="0"/>
              <a:t>Content Addressing</a:t>
            </a:r>
            <a:endParaRPr lang="en-US" sz="2400" u="sng" dirty="0"/>
          </a:p>
          <a:p>
            <a:pPr marL="457200" indent="-457200">
              <a:buFont typeface="+mj-lt"/>
              <a:buAutoNum type="arabicPeriod"/>
            </a:pPr>
            <a:r>
              <a:rPr lang="en-US" sz="2000" dirty="0"/>
              <a:t>Peaking</a:t>
            </a:r>
          </a:p>
          <a:p>
            <a:pPr marL="457200" indent="-457200">
              <a:buFont typeface="+mj-lt"/>
              <a:buAutoNum type="arabicPeriod"/>
            </a:pPr>
            <a:r>
              <a:rPr lang="en-US" sz="2000" dirty="0"/>
              <a:t>Interpolation</a:t>
            </a:r>
          </a:p>
          <a:p>
            <a:pPr marL="457200" indent="-457200">
              <a:buFont typeface="+mj-lt"/>
              <a:buAutoNum type="arabicPeriod"/>
            </a:pPr>
            <a:r>
              <a:rPr lang="en-US" sz="2000" dirty="0"/>
              <a:t>Convolutional Shift (Location Addressing)</a:t>
            </a:r>
          </a:p>
          <a:p>
            <a:pPr marL="457200" indent="-457200">
              <a:buFont typeface="+mj-lt"/>
              <a:buAutoNum type="arabicPeriod"/>
            </a:pPr>
            <a:r>
              <a:rPr lang="en-US" sz="2000" dirty="0"/>
              <a:t>Sharpening</a:t>
            </a:r>
          </a:p>
        </p:txBody>
      </p:sp>
      <p:pic>
        <p:nvPicPr>
          <p:cNvPr id="6" name="Picture 5"/>
          <p:cNvPicPr>
            <a:picLocks noChangeAspect="1"/>
          </p:cNvPicPr>
          <p:nvPr/>
        </p:nvPicPr>
        <p:blipFill>
          <a:blip r:embed="rId4"/>
          <a:stretch>
            <a:fillRect/>
          </a:stretch>
        </p:blipFill>
        <p:spPr>
          <a:xfrm>
            <a:off x="501406" y="4390460"/>
            <a:ext cx="307830" cy="349180"/>
          </a:xfrm>
          <a:prstGeom prst="rect">
            <a:avLst/>
          </a:prstGeom>
        </p:spPr>
      </p:pic>
      <p:cxnSp>
        <p:nvCxnSpPr>
          <p:cNvPr id="19" name="Elbow Connector 18"/>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 idx="3"/>
          </p:cNvCxnSpPr>
          <p:nvPr/>
        </p:nvCxnSpPr>
        <p:spPr>
          <a:xfrm flipV="1">
            <a:off x="809236" y="4220179"/>
            <a:ext cx="540181" cy="34487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stretch>
            <a:fillRect/>
          </a:stretch>
        </p:blipFill>
        <p:spPr>
          <a:xfrm>
            <a:off x="558462" y="4889196"/>
            <a:ext cx="303850" cy="268982"/>
          </a:xfrm>
          <a:prstGeom prst="rect">
            <a:avLst/>
          </a:prstGeom>
        </p:spPr>
      </p:pic>
      <p:pic>
        <p:nvPicPr>
          <p:cNvPr id="21" name="Picture 20"/>
          <p:cNvPicPr>
            <a:picLocks noChangeAspect="1"/>
          </p:cNvPicPr>
          <p:nvPr/>
        </p:nvPicPr>
        <p:blipFill>
          <a:blip r:embed="rId6"/>
          <a:stretch>
            <a:fillRect/>
          </a:stretch>
        </p:blipFill>
        <p:spPr>
          <a:xfrm>
            <a:off x="507762" y="2529000"/>
            <a:ext cx="634478" cy="195826"/>
          </a:xfrm>
          <a:prstGeom prst="rect">
            <a:avLst/>
          </a:prstGeom>
        </p:spPr>
      </p:pic>
      <p:sp>
        <p:nvSpPr>
          <p:cNvPr id="26" name="Rectangle 25"/>
          <p:cNvSpPr/>
          <p:nvPr/>
        </p:nvSpPr>
        <p:spPr>
          <a:xfrm>
            <a:off x="2454645" y="4819020"/>
            <a:ext cx="550359" cy="40719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a:t>
            </a:r>
          </a:p>
        </p:txBody>
      </p:sp>
      <p:cxnSp>
        <p:nvCxnSpPr>
          <p:cNvPr id="28" name="Elbow Connector 27"/>
          <p:cNvCxnSpPr>
            <a:stCxn id="13" idx="3"/>
          </p:cNvCxnSpPr>
          <p:nvPr/>
        </p:nvCxnSpPr>
        <p:spPr>
          <a:xfrm>
            <a:off x="1803002" y="4055269"/>
            <a:ext cx="651643" cy="684371"/>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21" idx="3"/>
            <a:endCxn id="26" idx="0"/>
          </p:cNvCxnSpPr>
          <p:nvPr/>
        </p:nvCxnSpPr>
        <p:spPr>
          <a:xfrm>
            <a:off x="1142240" y="2626913"/>
            <a:ext cx="1587585" cy="2192107"/>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0" idx="3"/>
            <a:endCxn id="26" idx="1"/>
          </p:cNvCxnSpPr>
          <p:nvPr/>
        </p:nvCxnSpPr>
        <p:spPr>
          <a:xfrm flipV="1">
            <a:off x="862312" y="5022619"/>
            <a:ext cx="1592333" cy="1068"/>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7"/>
          <a:stretch>
            <a:fillRect/>
          </a:stretch>
        </p:blipFill>
        <p:spPr>
          <a:xfrm>
            <a:off x="560838" y="5334184"/>
            <a:ext cx="301474" cy="264451"/>
          </a:xfrm>
          <a:prstGeom prst="rect">
            <a:avLst/>
          </a:prstGeom>
        </p:spPr>
      </p:pic>
      <p:sp>
        <p:nvSpPr>
          <p:cNvPr id="9" name="Rectangle 8"/>
          <p:cNvSpPr/>
          <p:nvPr/>
        </p:nvSpPr>
        <p:spPr>
          <a:xfrm>
            <a:off x="3696722" y="5248898"/>
            <a:ext cx="510283" cy="4404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CS</a:t>
            </a:r>
          </a:p>
        </p:txBody>
      </p:sp>
      <p:sp>
        <p:nvSpPr>
          <p:cNvPr id="36" name="Rectangle 35"/>
          <p:cNvSpPr/>
          <p:nvPr/>
        </p:nvSpPr>
        <p:spPr>
          <a:xfrm>
            <a:off x="1975323" y="3975889"/>
            <a:ext cx="354585" cy="1614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8"/>
          <a:stretch>
            <a:fillRect/>
          </a:stretch>
        </p:blipFill>
        <p:spPr>
          <a:xfrm>
            <a:off x="1975323" y="3890357"/>
            <a:ext cx="354585" cy="326379"/>
          </a:xfrm>
          <a:prstGeom prst="rect">
            <a:avLst/>
          </a:prstGeom>
        </p:spPr>
      </p:pic>
      <p:cxnSp>
        <p:nvCxnSpPr>
          <p:cNvPr id="41" name="Elbow Connector 40"/>
          <p:cNvCxnSpPr>
            <a:stCxn id="26" idx="3"/>
            <a:endCxn id="9" idx="0"/>
          </p:cNvCxnSpPr>
          <p:nvPr/>
        </p:nvCxnSpPr>
        <p:spPr>
          <a:xfrm>
            <a:off x="3005004" y="5022619"/>
            <a:ext cx="946860" cy="226279"/>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5" idx="3"/>
            <a:endCxn id="9" idx="1"/>
          </p:cNvCxnSpPr>
          <p:nvPr/>
        </p:nvCxnSpPr>
        <p:spPr>
          <a:xfrm>
            <a:off x="862312" y="5466410"/>
            <a:ext cx="2834410" cy="2717"/>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3311174" y="4889196"/>
            <a:ext cx="385548" cy="268982"/>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9"/>
          <a:stretch>
            <a:fillRect/>
          </a:stretch>
        </p:blipFill>
        <p:spPr>
          <a:xfrm>
            <a:off x="3311174" y="4834893"/>
            <a:ext cx="379909" cy="363210"/>
          </a:xfrm>
          <a:prstGeom prst="rect">
            <a:avLst/>
          </a:prstGeom>
        </p:spPr>
      </p:pic>
      <p:pic>
        <p:nvPicPr>
          <p:cNvPr id="15" name="Picture 14"/>
          <p:cNvPicPr>
            <a:picLocks noChangeAspect="1"/>
          </p:cNvPicPr>
          <p:nvPr/>
        </p:nvPicPr>
        <p:blipFill>
          <a:blip r:embed="rId10"/>
          <a:stretch>
            <a:fillRect/>
          </a:stretch>
        </p:blipFill>
        <p:spPr>
          <a:xfrm>
            <a:off x="541783" y="5792126"/>
            <a:ext cx="320530" cy="280464"/>
          </a:xfrm>
          <a:prstGeom prst="rect">
            <a:avLst/>
          </a:prstGeom>
        </p:spPr>
      </p:pic>
      <p:sp>
        <p:nvSpPr>
          <p:cNvPr id="16" name="Rectangle 15"/>
          <p:cNvSpPr/>
          <p:nvPr/>
        </p:nvSpPr>
        <p:spPr>
          <a:xfrm>
            <a:off x="4796667" y="5689355"/>
            <a:ext cx="532963" cy="4729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a:t>
            </a:r>
          </a:p>
        </p:txBody>
      </p:sp>
      <p:cxnSp>
        <p:nvCxnSpPr>
          <p:cNvPr id="22" name="Elbow Connector 21"/>
          <p:cNvCxnSpPr>
            <a:stCxn id="9" idx="3"/>
            <a:endCxn id="16" idx="0"/>
          </p:cNvCxnSpPr>
          <p:nvPr/>
        </p:nvCxnSpPr>
        <p:spPr>
          <a:xfrm>
            <a:off x="4207005" y="5469127"/>
            <a:ext cx="856144" cy="220228"/>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5" idx="3"/>
            <a:endCxn id="16" idx="1"/>
          </p:cNvCxnSpPr>
          <p:nvPr/>
        </p:nvCxnSpPr>
        <p:spPr>
          <a:xfrm flipV="1">
            <a:off x="862313" y="5925808"/>
            <a:ext cx="3934354" cy="6550"/>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4467817" y="5334184"/>
            <a:ext cx="328850" cy="264451"/>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1"/>
          <a:stretch>
            <a:fillRect/>
          </a:stretch>
        </p:blipFill>
        <p:spPr>
          <a:xfrm>
            <a:off x="4451859" y="5294681"/>
            <a:ext cx="344808" cy="309891"/>
          </a:xfrm>
          <a:prstGeom prst="rect">
            <a:avLst/>
          </a:prstGeom>
        </p:spPr>
      </p:pic>
      <p:cxnSp>
        <p:nvCxnSpPr>
          <p:cNvPr id="33" name="Straight Arrow Connector 32"/>
          <p:cNvCxnSpPr>
            <a:stCxn id="16" idx="3"/>
          </p:cNvCxnSpPr>
          <p:nvPr/>
        </p:nvCxnSpPr>
        <p:spPr>
          <a:xfrm>
            <a:off x="5329630" y="5925808"/>
            <a:ext cx="2052474" cy="0"/>
          </a:xfrm>
          <a:prstGeom prst="straightConnector1">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919291" y="5792126"/>
            <a:ext cx="538659" cy="280464"/>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12"/>
          <a:stretch>
            <a:fillRect/>
          </a:stretch>
        </p:blipFill>
        <p:spPr>
          <a:xfrm>
            <a:off x="5929397" y="5792126"/>
            <a:ext cx="528553" cy="334527"/>
          </a:xfrm>
          <a:prstGeom prst="rect">
            <a:avLst/>
          </a:prstGeom>
        </p:spPr>
      </p:pic>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45" name="TextBox 44"/>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99223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State machines as recurrent networks</a:t>
            </a:r>
          </a:p>
        </p:txBody>
      </p:sp>
      <p:pic>
        <p:nvPicPr>
          <p:cNvPr id="8" name="Content Placeholder 7" descr="Screen Shot 2016-06-23 at 2.28.56 PM.png"/>
          <p:cNvPicPr>
            <a:picLocks noGrp="1" noChangeAspect="1"/>
          </p:cNvPicPr>
          <p:nvPr>
            <p:ph idx="1"/>
          </p:nvPr>
        </p:nvPicPr>
        <p:blipFill>
          <a:blip r:embed="rId2">
            <a:extLst>
              <a:ext uri="{28A0092B-C50C-407E-A947-70E740481C1C}">
                <a14:useLocalDpi xmlns:a14="http://schemas.microsoft.com/office/drawing/2010/main" val="0"/>
              </a:ext>
            </a:extLst>
          </a:blip>
          <a:srcRect t="11472" b="11472"/>
          <a:stretch>
            <a:fillRect/>
          </a:stretch>
        </p:blipFill>
        <p:spPr>
          <a:xfrm>
            <a:off x="484583" y="1847871"/>
            <a:ext cx="6172200" cy="3394472"/>
          </a:xfrm>
        </p:spPr>
      </p:pic>
      <p:sp>
        <p:nvSpPr>
          <p:cNvPr id="3" name="TextBox 2"/>
          <p:cNvSpPr txBox="1"/>
          <p:nvPr/>
        </p:nvSpPr>
        <p:spPr>
          <a:xfrm>
            <a:off x="2286000" y="5372101"/>
            <a:ext cx="1079142" cy="276999"/>
          </a:xfrm>
          <a:prstGeom prst="rect">
            <a:avLst/>
          </a:prstGeom>
          <a:noFill/>
        </p:spPr>
        <p:txBody>
          <a:bodyPr wrap="none" rtlCol="0">
            <a:spAutoFit/>
          </a:bodyPr>
          <a:lstStyle/>
          <a:p>
            <a:r>
              <a:rPr lang="en-US" sz="1200" dirty="0" err="1"/>
              <a:t>Kohavi</a:t>
            </a:r>
            <a:r>
              <a:rPr lang="en-US" sz="1200" dirty="0"/>
              <a:t>, 1978</a:t>
            </a:r>
          </a:p>
        </p:txBody>
      </p:sp>
      <p:sp>
        <p:nvSpPr>
          <p:cNvPr id="4" name="TextBox 3">
            <a:extLst>
              <a:ext uri="{FF2B5EF4-FFF2-40B4-BE49-F238E27FC236}">
                <a16:creationId xmlns:a16="http://schemas.microsoft.com/office/drawing/2014/main" id="{99443DF2-8F8B-1344-B2AA-F7A6F02EC3CA}"/>
              </a:ext>
            </a:extLst>
          </p:cNvPr>
          <p:cNvSpPr txBox="1"/>
          <p:nvPr/>
        </p:nvSpPr>
        <p:spPr>
          <a:xfrm>
            <a:off x="4114801" y="5486401"/>
            <a:ext cx="3089307" cy="307777"/>
          </a:xfrm>
          <a:prstGeom prst="rect">
            <a:avLst/>
          </a:prstGeom>
          <a:noFill/>
        </p:spPr>
        <p:txBody>
          <a:bodyPr wrap="none" rtlCol="0">
            <a:spAutoFit/>
          </a:bodyPr>
          <a:lstStyle/>
          <a:p>
            <a:r>
              <a:rPr lang="en-US" sz="1400" dirty="0"/>
              <a:t>Often termed – </a:t>
            </a:r>
            <a:r>
              <a:rPr lang="en-US" sz="1400" i="1" dirty="0"/>
              <a:t>Sequential Machines</a:t>
            </a:r>
          </a:p>
        </p:txBody>
      </p:sp>
      <p:sp>
        <p:nvSpPr>
          <p:cNvPr id="5" name="TextBox 4">
            <a:extLst>
              <a:ext uri="{FF2B5EF4-FFF2-40B4-BE49-F238E27FC236}">
                <a16:creationId xmlns:a16="http://schemas.microsoft.com/office/drawing/2014/main" id="{33BBAC54-5863-A24C-8664-DC5E8DA73CAF}"/>
              </a:ext>
            </a:extLst>
          </p:cNvPr>
          <p:cNvSpPr txBox="1"/>
          <p:nvPr/>
        </p:nvSpPr>
        <p:spPr>
          <a:xfrm>
            <a:off x="5310979" y="4501734"/>
            <a:ext cx="3951723" cy="523220"/>
          </a:xfrm>
          <a:prstGeom prst="rect">
            <a:avLst/>
          </a:prstGeom>
          <a:noFill/>
        </p:spPr>
        <p:txBody>
          <a:bodyPr wrap="none" rtlCol="0">
            <a:spAutoFit/>
          </a:bodyPr>
          <a:lstStyle/>
          <a:p>
            <a:r>
              <a:rPr lang="en-US" sz="1400" b="1" dirty="0">
                <a:solidFill>
                  <a:srgbClr val="FF0000"/>
                </a:solidFill>
              </a:rPr>
              <a:t>Replace logic by layers of neural networks –</a:t>
            </a:r>
          </a:p>
          <a:p>
            <a:r>
              <a:rPr lang="en-US" sz="1400" b="1" dirty="0">
                <a:solidFill>
                  <a:srgbClr val="FF0000"/>
                </a:solidFill>
              </a:rPr>
              <a:t>Recurrent neural networks </a:t>
            </a:r>
          </a:p>
        </p:txBody>
      </p:sp>
      <p:cxnSp>
        <p:nvCxnSpPr>
          <p:cNvPr id="7" name="Straight Arrow Connector 6">
            <a:extLst>
              <a:ext uri="{FF2B5EF4-FFF2-40B4-BE49-F238E27FC236}">
                <a16:creationId xmlns:a16="http://schemas.microsoft.com/office/drawing/2014/main" id="{B47277DC-BE7D-3E4E-A495-E766F162EBB6}"/>
              </a:ext>
            </a:extLst>
          </p:cNvPr>
          <p:cNvCxnSpPr>
            <a:cxnSpLocks/>
          </p:cNvCxnSpPr>
          <p:nvPr/>
        </p:nvCxnSpPr>
        <p:spPr>
          <a:xfrm flipH="1" flipV="1">
            <a:off x="5451535" y="3294115"/>
            <a:ext cx="1205249" cy="963562"/>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F3D7262-76B7-DB48-8200-97C9AB0F3E23}"/>
              </a:ext>
            </a:extLst>
          </p:cNvPr>
          <p:cNvCxnSpPr>
            <a:cxnSpLocks/>
          </p:cNvCxnSpPr>
          <p:nvPr/>
        </p:nvCxnSpPr>
        <p:spPr>
          <a:xfrm flipH="1" flipV="1">
            <a:off x="4011354" y="4616034"/>
            <a:ext cx="1167143" cy="209408"/>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9FFD68-3426-3E4C-A57D-B43DDC57D1B4}"/>
              </a:ext>
            </a:extLst>
          </p:cNvPr>
          <p:cNvCxnSpPr>
            <a:cxnSpLocks/>
          </p:cNvCxnSpPr>
          <p:nvPr/>
        </p:nvCxnSpPr>
        <p:spPr>
          <a:xfrm flipH="1" flipV="1">
            <a:off x="2535608" y="2581545"/>
            <a:ext cx="2801627" cy="1790432"/>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2020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190</a:t>
            </a:fld>
            <a:endParaRPr lang="en-US" dirty="0"/>
          </a:p>
        </p:txBody>
      </p:sp>
      <p:sp>
        <p:nvSpPr>
          <p:cNvPr id="6" name="TextBox 5"/>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
        <p:nvSpPr>
          <p:cNvPr id="7" name="TextBox 6"/>
          <p:cNvSpPr txBox="1"/>
          <p:nvPr/>
        </p:nvSpPr>
        <p:spPr>
          <a:xfrm>
            <a:off x="3242707" y="1192345"/>
            <a:ext cx="2484708" cy="584776"/>
          </a:xfrm>
          <a:prstGeom prst="rect">
            <a:avLst/>
          </a:prstGeom>
          <a:noFill/>
        </p:spPr>
        <p:txBody>
          <a:bodyPr wrap="none" rtlCol="0">
            <a:spAutoFit/>
          </a:bodyPr>
          <a:lstStyle/>
          <a:p>
            <a:r>
              <a:rPr lang="en-US" sz="3200" b="1" dirty="0">
                <a:latin typeface="+mj-lt"/>
              </a:rPr>
              <a:t>Generating </a:t>
            </a:r>
            <a:r>
              <a:rPr lang="en-US" sz="3200" b="1" dirty="0" err="1">
                <a:latin typeface="+mj-lt"/>
              </a:rPr>
              <a:t>w</a:t>
            </a:r>
            <a:r>
              <a:rPr lang="en-US" sz="3200" b="1" baseline="-25000" dirty="0" err="1">
                <a:latin typeface="+mj-lt"/>
              </a:rPr>
              <a:t>t</a:t>
            </a:r>
            <a:endParaRPr lang="en-US" sz="3200" b="1" baseline="-25000" dirty="0">
              <a:latin typeface="+mj-lt"/>
            </a:endParaRPr>
          </a:p>
        </p:txBody>
      </p:sp>
      <p:sp>
        <p:nvSpPr>
          <p:cNvPr id="9" name="TextBox 8"/>
          <p:cNvSpPr txBox="1"/>
          <p:nvPr/>
        </p:nvSpPr>
        <p:spPr>
          <a:xfrm>
            <a:off x="826089" y="2120586"/>
            <a:ext cx="3575607" cy="4216539"/>
          </a:xfrm>
          <a:prstGeom prst="rect">
            <a:avLst/>
          </a:prstGeom>
          <a:noFill/>
        </p:spPr>
        <p:txBody>
          <a:bodyPr wrap="square" rtlCol="0">
            <a:spAutoFit/>
          </a:bodyPr>
          <a:lstStyle/>
          <a:p>
            <a:r>
              <a:rPr lang="en-US" sz="2800" b="1" u="sng" dirty="0">
                <a:latin typeface="+mj-lt"/>
              </a:rPr>
              <a:t>Content Based</a:t>
            </a:r>
          </a:p>
          <a:p>
            <a:endParaRPr lang="en-US" sz="2400" dirty="0">
              <a:latin typeface="+mj-lt"/>
            </a:endParaRPr>
          </a:p>
          <a:p>
            <a:r>
              <a:rPr lang="en-US" sz="2400" dirty="0">
                <a:latin typeface="+mj-lt"/>
              </a:rPr>
              <a:t>Example: QA Task</a:t>
            </a:r>
          </a:p>
          <a:p>
            <a:endParaRPr lang="en-US" sz="2400" dirty="0">
              <a:latin typeface="+mj-lt"/>
            </a:endParaRPr>
          </a:p>
          <a:p>
            <a:pPr marL="342900" indent="-342900">
              <a:buFontTx/>
              <a:buChar char="-"/>
            </a:pPr>
            <a:r>
              <a:rPr lang="en-US" sz="2400" dirty="0">
                <a:latin typeface="+mj-lt"/>
              </a:rPr>
              <a:t>Score sentences by similarity with Question</a:t>
            </a:r>
          </a:p>
          <a:p>
            <a:pPr marL="342900" indent="-342900">
              <a:buFontTx/>
              <a:buChar char="-"/>
            </a:pPr>
            <a:r>
              <a:rPr lang="en-US" sz="2400" dirty="0">
                <a:latin typeface="+mj-lt"/>
              </a:rPr>
              <a:t>Weights as </a:t>
            </a:r>
            <a:r>
              <a:rPr lang="en-US" sz="2400" dirty="0" err="1">
                <a:latin typeface="+mj-lt"/>
              </a:rPr>
              <a:t>softmax</a:t>
            </a:r>
            <a:r>
              <a:rPr lang="en-US" sz="2400" dirty="0">
                <a:latin typeface="+mj-lt"/>
              </a:rPr>
              <a:t> of similarity scores</a:t>
            </a: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p:cNvSpPr txBox="1"/>
          <p:nvPr/>
        </p:nvSpPr>
        <p:spPr>
          <a:xfrm>
            <a:off x="4789611" y="2120586"/>
            <a:ext cx="3575607" cy="3847207"/>
          </a:xfrm>
          <a:prstGeom prst="rect">
            <a:avLst/>
          </a:prstGeom>
          <a:noFill/>
        </p:spPr>
        <p:txBody>
          <a:bodyPr wrap="square" rtlCol="0">
            <a:spAutoFit/>
          </a:bodyPr>
          <a:lstStyle/>
          <a:p>
            <a:r>
              <a:rPr lang="en-US" sz="2800" b="1" u="sng" dirty="0">
                <a:latin typeface="+mj-lt"/>
              </a:rPr>
              <a:t>Location Based</a:t>
            </a:r>
          </a:p>
          <a:p>
            <a:endParaRPr lang="en-US" sz="2400" dirty="0">
              <a:latin typeface="+mj-lt"/>
            </a:endParaRPr>
          </a:p>
          <a:p>
            <a:r>
              <a:rPr lang="en-US" sz="2400" dirty="0">
                <a:latin typeface="+mj-lt"/>
              </a:rPr>
              <a:t>Example: Copy Task</a:t>
            </a:r>
          </a:p>
          <a:p>
            <a:endParaRPr lang="en-US" sz="2400" dirty="0">
              <a:latin typeface="+mj-lt"/>
            </a:endParaRPr>
          </a:p>
          <a:p>
            <a:pPr marL="342900" indent="-342900">
              <a:buFontTx/>
              <a:buChar char="-"/>
            </a:pPr>
            <a:r>
              <a:rPr lang="en-US" sz="2400" dirty="0">
                <a:latin typeface="+mj-lt"/>
              </a:rPr>
              <a:t>Move to address (i+1) after writing to index (</a:t>
            </a:r>
            <a:r>
              <a:rPr lang="en-US" sz="2400" dirty="0" err="1">
                <a:latin typeface="+mj-lt"/>
              </a:rPr>
              <a:t>i</a:t>
            </a:r>
            <a:r>
              <a:rPr lang="en-US" sz="2400" dirty="0">
                <a:latin typeface="+mj-lt"/>
              </a:rPr>
              <a:t>)</a:t>
            </a:r>
          </a:p>
          <a:p>
            <a:pPr marL="342900" indent="-342900">
              <a:buFontTx/>
              <a:buChar char="-"/>
            </a:pPr>
            <a:r>
              <a:rPr lang="en-US" sz="2400" dirty="0">
                <a:latin typeface="+mj-lt"/>
              </a:rPr>
              <a:t>Weights ≈ Transition probabilities</a:t>
            </a:r>
            <a:endParaRPr lang="en-US" sz="2400" b="1" dirty="0">
              <a:latin typeface="+mj-lt"/>
            </a:endParaRP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4882484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 Attention Model</a:t>
            </a:r>
          </a:p>
        </p:txBody>
      </p:sp>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191</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3311173" y="1552656"/>
            <a:ext cx="320530" cy="329821"/>
          </a:xfrm>
          <a:prstGeom prst="rect">
            <a:avLst/>
          </a:prstGeom>
        </p:spPr>
      </p:pic>
      <p:sp>
        <p:nvSpPr>
          <p:cNvPr id="13" name="TextBox 12"/>
          <p:cNvSpPr txBox="1"/>
          <p:nvPr/>
        </p:nvSpPr>
        <p:spPr>
          <a:xfrm>
            <a:off x="3311173" y="1465427"/>
            <a:ext cx="5998669" cy="1877437"/>
          </a:xfrm>
          <a:prstGeom prst="rect">
            <a:avLst/>
          </a:prstGeom>
          <a:noFill/>
        </p:spPr>
        <p:txBody>
          <a:bodyPr wrap="square" rtlCol="0">
            <a:spAutoFit/>
          </a:bodyPr>
          <a:lstStyle/>
          <a:p>
            <a:r>
              <a:rPr lang="en-US" sz="2400" dirty="0"/>
              <a:t>    :Vector (length M) produced by Controller</a:t>
            </a:r>
          </a:p>
          <a:p>
            <a:endParaRPr lang="en-US" sz="2000" dirty="0"/>
          </a:p>
          <a:p>
            <a:endParaRPr lang="en-US" sz="2400" dirty="0"/>
          </a:p>
          <a:p>
            <a:endParaRPr lang="en-US" sz="2400" dirty="0"/>
          </a:p>
          <a:p>
            <a:pPr marL="342900" indent="-342900">
              <a:buFont typeface="Arial"/>
              <a:buChar char="•"/>
            </a:pPr>
            <a:endParaRPr lang="en-US" sz="2400" dirty="0"/>
          </a:p>
        </p:txBody>
      </p:sp>
      <p:sp>
        <p:nvSpPr>
          <p:cNvPr id="14" name="TextBox 13"/>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2628063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Elbow Connector 9"/>
          <p:cNvCxnSpPr>
            <a:stCxn id="7" idx="3"/>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192</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418797"/>
            <a:ext cx="4876044" cy="830997"/>
          </a:xfrm>
          <a:prstGeom prst="rect">
            <a:avLst/>
          </a:prstGeom>
          <a:noFill/>
        </p:spPr>
        <p:txBody>
          <a:bodyPr wrap="square" rtlCol="0">
            <a:spAutoFit/>
          </a:bodyPr>
          <a:lstStyle/>
          <a:p>
            <a:r>
              <a:rPr lang="en-US" sz="2400" u="sng" dirty="0"/>
              <a:t>Step 1: Content Addressing (CA)</a:t>
            </a:r>
            <a:endParaRPr lang="en-US" sz="2400" dirty="0"/>
          </a:p>
          <a:p>
            <a:pPr marL="342900" indent="-342900">
              <a:buFont typeface="Arial"/>
              <a:buChar char="•"/>
            </a:pPr>
            <a:endParaRPr lang="en-US" sz="2400" dirty="0"/>
          </a:p>
        </p:txBody>
      </p:sp>
      <p:cxnSp>
        <p:nvCxnSpPr>
          <p:cNvPr id="19" name="Elbow Connector 18"/>
          <p:cNvCxnSpPr>
            <a:stCxn id="8" idx="3"/>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pic>
        <p:nvPicPr>
          <p:cNvPr id="9" name="Picture 8"/>
          <p:cNvPicPr>
            <a:picLocks noChangeAspect="1"/>
          </p:cNvPicPr>
          <p:nvPr/>
        </p:nvPicPr>
        <p:blipFill>
          <a:blip r:embed="rId4"/>
          <a:stretch>
            <a:fillRect/>
          </a:stretch>
        </p:blipFill>
        <p:spPr>
          <a:xfrm>
            <a:off x="3415324" y="1969667"/>
            <a:ext cx="4118114" cy="757311"/>
          </a:xfrm>
          <a:prstGeom prst="rect">
            <a:avLst/>
          </a:prstGeom>
        </p:spPr>
      </p:pic>
      <p:sp>
        <p:nvSpPr>
          <p:cNvPr id="3" name="Content Placeholder 2"/>
          <p:cNvSpPr>
            <a:spLocks noGrp="1"/>
          </p:cNvSpPr>
          <p:nvPr>
            <p:ph idx="1"/>
          </p:nvPr>
        </p:nvSpPr>
        <p:spPr>
          <a:xfrm>
            <a:off x="413964" y="1418797"/>
            <a:ext cx="8205249" cy="4743464"/>
          </a:xfrm>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59789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p:cNvCxnSpPr>
            <a:stCxn id="13" idx="3"/>
          </p:cNvCxnSpPr>
          <p:nvPr/>
        </p:nvCxnSpPr>
        <p:spPr>
          <a:xfrm>
            <a:off x="1803002" y="4055269"/>
            <a:ext cx="839133" cy="4531"/>
          </a:xfrm>
          <a:prstGeom prst="straightConnector1">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193</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418797"/>
            <a:ext cx="4876044" cy="461665"/>
          </a:xfrm>
          <a:prstGeom prst="rect">
            <a:avLst/>
          </a:prstGeom>
          <a:noFill/>
        </p:spPr>
        <p:txBody>
          <a:bodyPr wrap="square" rtlCol="0">
            <a:spAutoFit/>
          </a:bodyPr>
          <a:lstStyle/>
          <a:p>
            <a:r>
              <a:rPr lang="en-US" sz="2400" u="sng" dirty="0"/>
              <a:t>Step 2: Peaking</a:t>
            </a:r>
            <a:endParaRPr lang="en-US" sz="2400" dirty="0"/>
          </a:p>
        </p:txBody>
      </p:sp>
      <p:pic>
        <p:nvPicPr>
          <p:cNvPr id="6" name="Picture 5"/>
          <p:cNvPicPr>
            <a:picLocks noChangeAspect="1"/>
          </p:cNvPicPr>
          <p:nvPr/>
        </p:nvPicPr>
        <p:blipFill>
          <a:blip r:embed="rId4"/>
          <a:stretch>
            <a:fillRect/>
          </a:stretch>
        </p:blipFill>
        <p:spPr>
          <a:xfrm>
            <a:off x="501406" y="4390460"/>
            <a:ext cx="307830" cy="349180"/>
          </a:xfrm>
          <a:prstGeom prst="rect">
            <a:avLst/>
          </a:prstGeom>
        </p:spPr>
      </p:pic>
      <p:pic>
        <p:nvPicPr>
          <p:cNvPr id="9" name="Picture 8"/>
          <p:cNvPicPr>
            <a:picLocks noChangeAspect="1"/>
          </p:cNvPicPr>
          <p:nvPr/>
        </p:nvPicPr>
        <p:blipFill>
          <a:blip r:embed="rId5"/>
          <a:stretch>
            <a:fillRect/>
          </a:stretch>
        </p:blipFill>
        <p:spPr>
          <a:xfrm>
            <a:off x="3311174" y="2149802"/>
            <a:ext cx="4116288" cy="648921"/>
          </a:xfrm>
          <a:prstGeom prst="rect">
            <a:avLst/>
          </a:prstGeom>
        </p:spPr>
      </p:pic>
      <p:cxnSp>
        <p:nvCxnSpPr>
          <p:cNvPr id="19" name="Elbow Connector 18"/>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 idx="3"/>
          </p:cNvCxnSpPr>
          <p:nvPr/>
        </p:nvCxnSpPr>
        <p:spPr>
          <a:xfrm flipV="1">
            <a:off x="809236" y="4220179"/>
            <a:ext cx="540181" cy="34487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975323" y="3975889"/>
            <a:ext cx="354585" cy="1614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1975323" y="3890357"/>
            <a:ext cx="354585" cy="326379"/>
          </a:xfrm>
          <a:prstGeom prst="rect">
            <a:avLst/>
          </a:prstGeom>
        </p:spPr>
      </p:pic>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27" name="TextBox 2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7330526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Arrow Connector 39"/>
          <p:cNvCxnSpPr>
            <a:stCxn id="26" idx="3"/>
          </p:cNvCxnSpPr>
          <p:nvPr/>
        </p:nvCxnSpPr>
        <p:spPr>
          <a:xfrm>
            <a:off x="3005004" y="5045299"/>
            <a:ext cx="1065926" cy="1068"/>
          </a:xfrm>
          <a:prstGeom prst="straightConnector1">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3" idx="3"/>
          </p:cNvCxnSpPr>
          <p:nvPr/>
        </p:nvCxnSpPr>
        <p:spPr>
          <a:xfrm>
            <a:off x="1803002" y="4055269"/>
            <a:ext cx="651643" cy="684371"/>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975323" y="3975889"/>
            <a:ext cx="354585" cy="1614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Elbow Connector 17"/>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194</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418797"/>
            <a:ext cx="4876044" cy="1200328"/>
          </a:xfrm>
          <a:prstGeom prst="rect">
            <a:avLst/>
          </a:prstGeom>
          <a:noFill/>
        </p:spPr>
        <p:txBody>
          <a:bodyPr wrap="square" rtlCol="0">
            <a:spAutoFit/>
          </a:bodyPr>
          <a:lstStyle/>
          <a:p>
            <a:r>
              <a:rPr lang="en-US" sz="2400" u="sng" dirty="0"/>
              <a:t>Step 3: Interpolation (I)</a:t>
            </a:r>
          </a:p>
          <a:p>
            <a:endParaRPr lang="en-US" sz="2400" dirty="0"/>
          </a:p>
          <a:p>
            <a:pPr marL="342900" indent="-342900">
              <a:buFont typeface="Arial"/>
              <a:buChar char="•"/>
            </a:pPr>
            <a:endParaRPr lang="en-US" sz="2400" dirty="0"/>
          </a:p>
        </p:txBody>
      </p:sp>
      <p:pic>
        <p:nvPicPr>
          <p:cNvPr id="6" name="Picture 5"/>
          <p:cNvPicPr>
            <a:picLocks noChangeAspect="1"/>
          </p:cNvPicPr>
          <p:nvPr/>
        </p:nvPicPr>
        <p:blipFill>
          <a:blip r:embed="rId4"/>
          <a:stretch>
            <a:fillRect/>
          </a:stretch>
        </p:blipFill>
        <p:spPr>
          <a:xfrm>
            <a:off x="501406" y="4390460"/>
            <a:ext cx="307830" cy="349180"/>
          </a:xfrm>
          <a:prstGeom prst="rect">
            <a:avLst/>
          </a:prstGeom>
        </p:spPr>
      </p:pic>
      <p:cxnSp>
        <p:nvCxnSpPr>
          <p:cNvPr id="19" name="Elbow Connector 18"/>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 idx="3"/>
          </p:cNvCxnSpPr>
          <p:nvPr/>
        </p:nvCxnSpPr>
        <p:spPr>
          <a:xfrm flipV="1">
            <a:off x="809236" y="4220179"/>
            <a:ext cx="540181" cy="34487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stretch>
            <a:fillRect/>
          </a:stretch>
        </p:blipFill>
        <p:spPr>
          <a:xfrm>
            <a:off x="558462" y="4911876"/>
            <a:ext cx="303850" cy="268982"/>
          </a:xfrm>
          <a:prstGeom prst="rect">
            <a:avLst/>
          </a:prstGeom>
        </p:spPr>
      </p:pic>
      <p:pic>
        <p:nvPicPr>
          <p:cNvPr id="21" name="Picture 20"/>
          <p:cNvPicPr>
            <a:picLocks noChangeAspect="1"/>
          </p:cNvPicPr>
          <p:nvPr/>
        </p:nvPicPr>
        <p:blipFill>
          <a:blip r:embed="rId6"/>
          <a:stretch>
            <a:fillRect/>
          </a:stretch>
        </p:blipFill>
        <p:spPr>
          <a:xfrm>
            <a:off x="507762" y="2529000"/>
            <a:ext cx="634478" cy="195826"/>
          </a:xfrm>
          <a:prstGeom prst="rect">
            <a:avLst/>
          </a:prstGeom>
        </p:spPr>
      </p:pic>
      <p:pic>
        <p:nvPicPr>
          <p:cNvPr id="25" name="Picture 24"/>
          <p:cNvPicPr>
            <a:picLocks noChangeAspect="1"/>
          </p:cNvPicPr>
          <p:nvPr/>
        </p:nvPicPr>
        <p:blipFill>
          <a:blip r:embed="rId7"/>
          <a:stretch>
            <a:fillRect/>
          </a:stretch>
        </p:blipFill>
        <p:spPr>
          <a:xfrm>
            <a:off x="3311174" y="2054430"/>
            <a:ext cx="4214427" cy="400716"/>
          </a:xfrm>
          <a:prstGeom prst="rect">
            <a:avLst/>
          </a:prstGeom>
        </p:spPr>
      </p:pic>
      <p:sp>
        <p:nvSpPr>
          <p:cNvPr id="26" name="Rectangle 25"/>
          <p:cNvSpPr/>
          <p:nvPr/>
        </p:nvSpPr>
        <p:spPr>
          <a:xfrm>
            <a:off x="2454645" y="4841700"/>
            <a:ext cx="550359" cy="40719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a:t>
            </a:r>
          </a:p>
        </p:txBody>
      </p:sp>
      <p:cxnSp>
        <p:nvCxnSpPr>
          <p:cNvPr id="30" name="Elbow Connector 29"/>
          <p:cNvCxnSpPr>
            <a:stCxn id="21" idx="3"/>
            <a:endCxn id="26" idx="0"/>
          </p:cNvCxnSpPr>
          <p:nvPr/>
        </p:nvCxnSpPr>
        <p:spPr>
          <a:xfrm>
            <a:off x="1142240" y="2626913"/>
            <a:ext cx="1587585" cy="2214787"/>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0" idx="3"/>
            <a:endCxn id="26" idx="1"/>
          </p:cNvCxnSpPr>
          <p:nvPr/>
        </p:nvCxnSpPr>
        <p:spPr>
          <a:xfrm flipV="1">
            <a:off x="862312" y="5045299"/>
            <a:ext cx="1592333" cy="1068"/>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8"/>
          <a:stretch>
            <a:fillRect/>
          </a:stretch>
        </p:blipFill>
        <p:spPr>
          <a:xfrm>
            <a:off x="1975323" y="3890357"/>
            <a:ext cx="354585" cy="326379"/>
          </a:xfrm>
          <a:prstGeom prst="rect">
            <a:avLst/>
          </a:prstGeom>
        </p:spPr>
      </p:pic>
      <p:sp>
        <p:nvSpPr>
          <p:cNvPr id="37" name="Rectangle 36"/>
          <p:cNvSpPr/>
          <p:nvPr/>
        </p:nvSpPr>
        <p:spPr>
          <a:xfrm>
            <a:off x="3311174" y="4889196"/>
            <a:ext cx="385548" cy="268982"/>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9"/>
          <a:stretch>
            <a:fillRect/>
          </a:stretch>
        </p:blipFill>
        <p:spPr>
          <a:xfrm>
            <a:off x="3311174" y="4868913"/>
            <a:ext cx="379909" cy="363210"/>
          </a:xfrm>
          <a:prstGeom prst="rect">
            <a:avLst/>
          </a:prstGeom>
        </p:spPr>
      </p:pic>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39" name="TextBox 38"/>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30291160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p:cNvCxnSpPr>
            <a:stCxn id="9" idx="3"/>
          </p:cNvCxnSpPr>
          <p:nvPr/>
        </p:nvCxnSpPr>
        <p:spPr>
          <a:xfrm flipV="1">
            <a:off x="4207005" y="5466410"/>
            <a:ext cx="873152" cy="2717"/>
          </a:xfrm>
          <a:prstGeom prst="straightConnector1">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635" y="-24658"/>
            <a:ext cx="8205248" cy="1325563"/>
          </a:xfrm>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195</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418797"/>
            <a:ext cx="4876044" cy="1384995"/>
          </a:xfrm>
          <a:prstGeom prst="rect">
            <a:avLst/>
          </a:prstGeom>
          <a:noFill/>
        </p:spPr>
        <p:txBody>
          <a:bodyPr wrap="square" rtlCol="0">
            <a:spAutoFit/>
          </a:bodyPr>
          <a:lstStyle/>
          <a:p>
            <a:r>
              <a:rPr lang="en-US" sz="2400" u="sng" dirty="0"/>
              <a:t>Step 4: Convolutional Shift (CS)</a:t>
            </a:r>
          </a:p>
          <a:p>
            <a:pPr marL="285750" indent="-285750">
              <a:buFont typeface="Arial"/>
              <a:buChar char="•"/>
            </a:pPr>
            <a:r>
              <a:rPr lang="en-US" sz="2000" dirty="0"/>
              <a:t>Controller outputs       , a normalized distribution over all N possible shifts</a:t>
            </a:r>
          </a:p>
          <a:p>
            <a:pPr marL="285750" indent="-285750">
              <a:buFont typeface="Arial"/>
              <a:buChar char="•"/>
            </a:pPr>
            <a:r>
              <a:rPr lang="en-US" sz="2000" dirty="0"/>
              <a:t>Rotation-shifted weights computed as:</a:t>
            </a:r>
          </a:p>
        </p:txBody>
      </p:sp>
      <p:pic>
        <p:nvPicPr>
          <p:cNvPr id="6" name="Picture 5"/>
          <p:cNvPicPr>
            <a:picLocks noChangeAspect="1"/>
          </p:cNvPicPr>
          <p:nvPr/>
        </p:nvPicPr>
        <p:blipFill>
          <a:blip r:embed="rId4"/>
          <a:stretch>
            <a:fillRect/>
          </a:stretch>
        </p:blipFill>
        <p:spPr>
          <a:xfrm>
            <a:off x="501406" y="4390460"/>
            <a:ext cx="307830" cy="349180"/>
          </a:xfrm>
          <a:prstGeom prst="rect">
            <a:avLst/>
          </a:prstGeom>
        </p:spPr>
      </p:pic>
      <p:cxnSp>
        <p:nvCxnSpPr>
          <p:cNvPr id="19" name="Elbow Connector 18"/>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 idx="3"/>
          </p:cNvCxnSpPr>
          <p:nvPr/>
        </p:nvCxnSpPr>
        <p:spPr>
          <a:xfrm flipV="1">
            <a:off x="809236" y="4220179"/>
            <a:ext cx="540181" cy="34487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stretch>
            <a:fillRect/>
          </a:stretch>
        </p:blipFill>
        <p:spPr>
          <a:xfrm>
            <a:off x="558462" y="4889196"/>
            <a:ext cx="303850" cy="268982"/>
          </a:xfrm>
          <a:prstGeom prst="rect">
            <a:avLst/>
          </a:prstGeom>
        </p:spPr>
      </p:pic>
      <p:pic>
        <p:nvPicPr>
          <p:cNvPr id="21" name="Picture 20"/>
          <p:cNvPicPr>
            <a:picLocks noChangeAspect="1"/>
          </p:cNvPicPr>
          <p:nvPr/>
        </p:nvPicPr>
        <p:blipFill>
          <a:blip r:embed="rId6"/>
          <a:stretch>
            <a:fillRect/>
          </a:stretch>
        </p:blipFill>
        <p:spPr>
          <a:xfrm>
            <a:off x="507762" y="2529000"/>
            <a:ext cx="634478" cy="195826"/>
          </a:xfrm>
          <a:prstGeom prst="rect">
            <a:avLst/>
          </a:prstGeom>
        </p:spPr>
      </p:pic>
      <p:sp>
        <p:nvSpPr>
          <p:cNvPr id="26" name="Rectangle 25"/>
          <p:cNvSpPr/>
          <p:nvPr/>
        </p:nvSpPr>
        <p:spPr>
          <a:xfrm>
            <a:off x="2454645" y="4819020"/>
            <a:ext cx="550359" cy="40719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a:t>
            </a:r>
          </a:p>
        </p:txBody>
      </p:sp>
      <p:cxnSp>
        <p:nvCxnSpPr>
          <p:cNvPr id="28" name="Elbow Connector 27"/>
          <p:cNvCxnSpPr>
            <a:stCxn id="13" idx="3"/>
          </p:cNvCxnSpPr>
          <p:nvPr/>
        </p:nvCxnSpPr>
        <p:spPr>
          <a:xfrm>
            <a:off x="1803002" y="4055269"/>
            <a:ext cx="651643" cy="684371"/>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21" idx="3"/>
            <a:endCxn id="26" idx="0"/>
          </p:cNvCxnSpPr>
          <p:nvPr/>
        </p:nvCxnSpPr>
        <p:spPr>
          <a:xfrm>
            <a:off x="1142240" y="2626913"/>
            <a:ext cx="1587585" cy="2192107"/>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0" idx="3"/>
            <a:endCxn id="26" idx="1"/>
          </p:cNvCxnSpPr>
          <p:nvPr/>
        </p:nvCxnSpPr>
        <p:spPr>
          <a:xfrm flipV="1">
            <a:off x="862312" y="5022619"/>
            <a:ext cx="1592333" cy="1068"/>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7"/>
          <a:stretch>
            <a:fillRect/>
          </a:stretch>
        </p:blipFill>
        <p:spPr>
          <a:xfrm>
            <a:off x="560838" y="5334184"/>
            <a:ext cx="301474" cy="264451"/>
          </a:xfrm>
          <a:prstGeom prst="rect">
            <a:avLst/>
          </a:prstGeom>
        </p:spPr>
      </p:pic>
      <p:sp>
        <p:nvSpPr>
          <p:cNvPr id="9" name="Rectangle 8"/>
          <p:cNvSpPr/>
          <p:nvPr/>
        </p:nvSpPr>
        <p:spPr>
          <a:xfrm>
            <a:off x="3696722" y="5248898"/>
            <a:ext cx="510283" cy="4404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CS</a:t>
            </a:r>
          </a:p>
        </p:txBody>
      </p:sp>
      <p:sp>
        <p:nvSpPr>
          <p:cNvPr id="36" name="Rectangle 35"/>
          <p:cNvSpPr/>
          <p:nvPr/>
        </p:nvSpPr>
        <p:spPr>
          <a:xfrm>
            <a:off x="1975323" y="3975889"/>
            <a:ext cx="354585" cy="1614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8"/>
          <a:stretch>
            <a:fillRect/>
          </a:stretch>
        </p:blipFill>
        <p:spPr>
          <a:xfrm>
            <a:off x="1975323" y="3890357"/>
            <a:ext cx="354585" cy="326379"/>
          </a:xfrm>
          <a:prstGeom prst="rect">
            <a:avLst/>
          </a:prstGeom>
        </p:spPr>
      </p:pic>
      <p:cxnSp>
        <p:nvCxnSpPr>
          <p:cNvPr id="41" name="Elbow Connector 40"/>
          <p:cNvCxnSpPr>
            <a:stCxn id="26" idx="3"/>
            <a:endCxn id="9" idx="0"/>
          </p:cNvCxnSpPr>
          <p:nvPr/>
        </p:nvCxnSpPr>
        <p:spPr>
          <a:xfrm>
            <a:off x="3005004" y="5022619"/>
            <a:ext cx="946860" cy="226279"/>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5" idx="3"/>
            <a:endCxn id="9" idx="1"/>
          </p:cNvCxnSpPr>
          <p:nvPr/>
        </p:nvCxnSpPr>
        <p:spPr>
          <a:xfrm>
            <a:off x="862312" y="5466410"/>
            <a:ext cx="2834410" cy="2717"/>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3311174" y="4889196"/>
            <a:ext cx="385548" cy="268982"/>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9"/>
          <a:stretch>
            <a:fillRect/>
          </a:stretch>
        </p:blipFill>
        <p:spPr>
          <a:xfrm>
            <a:off x="3311174" y="4868913"/>
            <a:ext cx="379909" cy="363210"/>
          </a:xfrm>
          <a:prstGeom prst="rect">
            <a:avLst/>
          </a:prstGeom>
        </p:spPr>
      </p:pic>
      <p:pic>
        <p:nvPicPr>
          <p:cNvPr id="45" name="Picture 44"/>
          <p:cNvPicPr>
            <a:picLocks noChangeAspect="1"/>
          </p:cNvPicPr>
          <p:nvPr/>
        </p:nvPicPr>
        <p:blipFill>
          <a:blip r:embed="rId7"/>
          <a:stretch>
            <a:fillRect/>
          </a:stretch>
        </p:blipFill>
        <p:spPr>
          <a:xfrm>
            <a:off x="5649299" y="1878238"/>
            <a:ext cx="301472" cy="264450"/>
          </a:xfrm>
          <a:prstGeom prst="rect">
            <a:avLst/>
          </a:prstGeom>
        </p:spPr>
      </p:pic>
      <p:pic>
        <p:nvPicPr>
          <p:cNvPr id="46" name="Picture 45"/>
          <p:cNvPicPr>
            <a:picLocks noChangeAspect="1"/>
          </p:cNvPicPr>
          <p:nvPr/>
        </p:nvPicPr>
        <p:blipFill>
          <a:blip r:embed="rId10"/>
          <a:stretch>
            <a:fillRect/>
          </a:stretch>
        </p:blipFill>
        <p:spPr>
          <a:xfrm>
            <a:off x="3951864" y="2874901"/>
            <a:ext cx="3419934" cy="918249"/>
          </a:xfrm>
          <a:prstGeom prst="rect">
            <a:avLst/>
          </a:prstGeom>
        </p:spPr>
      </p:pic>
      <p:sp>
        <p:nvSpPr>
          <p:cNvPr id="47" name="Rectangle 46"/>
          <p:cNvSpPr/>
          <p:nvPr/>
        </p:nvSpPr>
        <p:spPr>
          <a:xfrm>
            <a:off x="4467817" y="5334184"/>
            <a:ext cx="328850" cy="264451"/>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1"/>
          <a:stretch>
            <a:fillRect/>
          </a:stretch>
        </p:blipFill>
        <p:spPr>
          <a:xfrm>
            <a:off x="4451859" y="5294681"/>
            <a:ext cx="344808" cy="309891"/>
          </a:xfrm>
          <a:prstGeom prst="rect">
            <a:avLst/>
          </a:prstGeom>
        </p:spPr>
      </p:pic>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37" name="TextBox 3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49910184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Elbow Connector 17"/>
          <p:cNvCxnSpPr/>
          <p:nvPr/>
        </p:nvCxnSpPr>
        <p:spPr>
          <a:xfrm>
            <a:off x="1099945" y="2149802"/>
            <a:ext cx="249472" cy="1740555"/>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258700" y="3095881"/>
            <a:ext cx="181434" cy="2381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58700" y="3538150"/>
            <a:ext cx="181434" cy="1474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Neural Turing Machine: Attention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196</a:t>
            </a:fld>
            <a:endParaRPr lang="en-US" dirty="0"/>
          </a:p>
        </p:txBody>
      </p:sp>
      <p:pic>
        <p:nvPicPr>
          <p:cNvPr id="7" name="Picture 6"/>
          <p:cNvPicPr>
            <a:picLocks noChangeAspect="1"/>
          </p:cNvPicPr>
          <p:nvPr/>
        </p:nvPicPr>
        <p:blipFill>
          <a:blip r:embed="rId2"/>
          <a:stretch>
            <a:fillRect/>
          </a:stretch>
        </p:blipFill>
        <p:spPr>
          <a:xfrm>
            <a:off x="541782" y="1969667"/>
            <a:ext cx="558163" cy="360269"/>
          </a:xfrm>
          <a:prstGeom prst="rect">
            <a:avLst/>
          </a:prstGeom>
        </p:spPr>
      </p:pic>
      <p:pic>
        <p:nvPicPr>
          <p:cNvPr id="8" name="Picture 7"/>
          <p:cNvPicPr>
            <a:picLocks noChangeAspect="1"/>
          </p:cNvPicPr>
          <p:nvPr/>
        </p:nvPicPr>
        <p:blipFill>
          <a:blip r:embed="rId3"/>
          <a:stretch>
            <a:fillRect/>
          </a:stretch>
        </p:blipFill>
        <p:spPr>
          <a:xfrm>
            <a:off x="541782" y="3890358"/>
            <a:ext cx="320530" cy="329821"/>
          </a:xfrm>
          <a:prstGeom prst="rect">
            <a:avLst/>
          </a:prstGeom>
        </p:spPr>
      </p:pic>
      <p:sp>
        <p:nvSpPr>
          <p:cNvPr id="11" name="Rectangle 10"/>
          <p:cNvSpPr/>
          <p:nvPr/>
        </p:nvSpPr>
        <p:spPr>
          <a:xfrm>
            <a:off x="496422" y="1882477"/>
            <a:ext cx="660220" cy="1100002"/>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01406" y="3890357"/>
            <a:ext cx="660220" cy="2271903"/>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49417" y="3890358"/>
            <a:ext cx="453585" cy="32982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a:t>
            </a:r>
          </a:p>
        </p:txBody>
      </p:sp>
      <p:sp>
        <p:nvSpPr>
          <p:cNvPr id="14" name="TextBox 13"/>
          <p:cNvSpPr txBox="1"/>
          <p:nvPr/>
        </p:nvSpPr>
        <p:spPr>
          <a:xfrm>
            <a:off x="3311174" y="1418797"/>
            <a:ext cx="4876044" cy="1138773"/>
          </a:xfrm>
          <a:prstGeom prst="rect">
            <a:avLst/>
          </a:prstGeom>
          <a:noFill/>
        </p:spPr>
        <p:txBody>
          <a:bodyPr wrap="square" rtlCol="0">
            <a:spAutoFit/>
          </a:bodyPr>
          <a:lstStyle/>
          <a:p>
            <a:r>
              <a:rPr lang="en-US" sz="2400" u="sng" dirty="0"/>
              <a:t>Step 5: Sharpening (S)</a:t>
            </a:r>
          </a:p>
          <a:p>
            <a:pPr marL="342900" indent="-342900">
              <a:buFont typeface="Arial"/>
              <a:buChar char="•"/>
            </a:pPr>
            <a:r>
              <a:rPr lang="en-US" sz="2000" dirty="0"/>
              <a:t>Uses       to sharpen as: </a:t>
            </a:r>
          </a:p>
          <a:p>
            <a:endParaRPr lang="en-US" sz="2400" u="sng" dirty="0"/>
          </a:p>
        </p:txBody>
      </p:sp>
      <p:pic>
        <p:nvPicPr>
          <p:cNvPr id="6" name="Picture 5"/>
          <p:cNvPicPr>
            <a:picLocks noChangeAspect="1"/>
          </p:cNvPicPr>
          <p:nvPr/>
        </p:nvPicPr>
        <p:blipFill>
          <a:blip r:embed="rId4"/>
          <a:stretch>
            <a:fillRect/>
          </a:stretch>
        </p:blipFill>
        <p:spPr>
          <a:xfrm>
            <a:off x="501406" y="4390460"/>
            <a:ext cx="307830" cy="349180"/>
          </a:xfrm>
          <a:prstGeom prst="rect">
            <a:avLst/>
          </a:prstGeom>
        </p:spPr>
      </p:pic>
      <p:cxnSp>
        <p:nvCxnSpPr>
          <p:cNvPr id="19" name="Elbow Connector 18"/>
          <p:cNvCxnSpPr/>
          <p:nvPr/>
        </p:nvCxnSpPr>
        <p:spPr>
          <a:xfrm>
            <a:off x="862312" y="4055269"/>
            <a:ext cx="487105" cy="453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 idx="3"/>
          </p:cNvCxnSpPr>
          <p:nvPr/>
        </p:nvCxnSpPr>
        <p:spPr>
          <a:xfrm flipV="1">
            <a:off x="809236" y="4220179"/>
            <a:ext cx="540181" cy="344871"/>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stretch>
            <a:fillRect/>
          </a:stretch>
        </p:blipFill>
        <p:spPr>
          <a:xfrm>
            <a:off x="558462" y="4889196"/>
            <a:ext cx="303850" cy="268982"/>
          </a:xfrm>
          <a:prstGeom prst="rect">
            <a:avLst/>
          </a:prstGeom>
        </p:spPr>
      </p:pic>
      <p:pic>
        <p:nvPicPr>
          <p:cNvPr id="21" name="Picture 20"/>
          <p:cNvPicPr>
            <a:picLocks noChangeAspect="1"/>
          </p:cNvPicPr>
          <p:nvPr/>
        </p:nvPicPr>
        <p:blipFill>
          <a:blip r:embed="rId6"/>
          <a:stretch>
            <a:fillRect/>
          </a:stretch>
        </p:blipFill>
        <p:spPr>
          <a:xfrm>
            <a:off x="507762" y="2529000"/>
            <a:ext cx="634478" cy="195826"/>
          </a:xfrm>
          <a:prstGeom prst="rect">
            <a:avLst/>
          </a:prstGeom>
        </p:spPr>
      </p:pic>
      <p:sp>
        <p:nvSpPr>
          <p:cNvPr id="26" name="Rectangle 25"/>
          <p:cNvSpPr/>
          <p:nvPr/>
        </p:nvSpPr>
        <p:spPr>
          <a:xfrm>
            <a:off x="2454645" y="4819020"/>
            <a:ext cx="550359" cy="40719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a:t>
            </a:r>
          </a:p>
        </p:txBody>
      </p:sp>
      <p:cxnSp>
        <p:nvCxnSpPr>
          <p:cNvPr id="28" name="Elbow Connector 27"/>
          <p:cNvCxnSpPr>
            <a:stCxn id="13" idx="3"/>
          </p:cNvCxnSpPr>
          <p:nvPr/>
        </p:nvCxnSpPr>
        <p:spPr>
          <a:xfrm>
            <a:off x="1803002" y="4055269"/>
            <a:ext cx="651643" cy="684371"/>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21" idx="3"/>
            <a:endCxn id="26" idx="0"/>
          </p:cNvCxnSpPr>
          <p:nvPr/>
        </p:nvCxnSpPr>
        <p:spPr>
          <a:xfrm>
            <a:off x="1142240" y="2626913"/>
            <a:ext cx="1587585" cy="2192107"/>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10" idx="3"/>
            <a:endCxn id="26" idx="1"/>
          </p:cNvCxnSpPr>
          <p:nvPr/>
        </p:nvCxnSpPr>
        <p:spPr>
          <a:xfrm flipV="1">
            <a:off x="862312" y="5022619"/>
            <a:ext cx="1592333" cy="1068"/>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7"/>
          <a:stretch>
            <a:fillRect/>
          </a:stretch>
        </p:blipFill>
        <p:spPr>
          <a:xfrm>
            <a:off x="560838" y="5334184"/>
            <a:ext cx="301474" cy="264451"/>
          </a:xfrm>
          <a:prstGeom prst="rect">
            <a:avLst/>
          </a:prstGeom>
        </p:spPr>
      </p:pic>
      <p:sp>
        <p:nvSpPr>
          <p:cNvPr id="9" name="Rectangle 8"/>
          <p:cNvSpPr/>
          <p:nvPr/>
        </p:nvSpPr>
        <p:spPr>
          <a:xfrm>
            <a:off x="3696722" y="5248898"/>
            <a:ext cx="510283" cy="4404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CS</a:t>
            </a:r>
          </a:p>
        </p:txBody>
      </p:sp>
      <p:sp>
        <p:nvSpPr>
          <p:cNvPr id="36" name="Rectangle 35"/>
          <p:cNvSpPr/>
          <p:nvPr/>
        </p:nvSpPr>
        <p:spPr>
          <a:xfrm>
            <a:off x="1975323" y="3975889"/>
            <a:ext cx="354585" cy="1614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8"/>
          <a:stretch>
            <a:fillRect/>
          </a:stretch>
        </p:blipFill>
        <p:spPr>
          <a:xfrm>
            <a:off x="1975323" y="3890357"/>
            <a:ext cx="354585" cy="326379"/>
          </a:xfrm>
          <a:prstGeom prst="rect">
            <a:avLst/>
          </a:prstGeom>
        </p:spPr>
      </p:pic>
      <p:cxnSp>
        <p:nvCxnSpPr>
          <p:cNvPr id="41" name="Elbow Connector 40"/>
          <p:cNvCxnSpPr>
            <a:stCxn id="26" idx="3"/>
            <a:endCxn id="9" idx="0"/>
          </p:cNvCxnSpPr>
          <p:nvPr/>
        </p:nvCxnSpPr>
        <p:spPr>
          <a:xfrm>
            <a:off x="3005004" y="5022619"/>
            <a:ext cx="946860" cy="226279"/>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5" idx="3"/>
            <a:endCxn id="9" idx="1"/>
          </p:cNvCxnSpPr>
          <p:nvPr/>
        </p:nvCxnSpPr>
        <p:spPr>
          <a:xfrm>
            <a:off x="862312" y="5466410"/>
            <a:ext cx="2834410" cy="2717"/>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3311174" y="4889196"/>
            <a:ext cx="385548" cy="268982"/>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9"/>
          <a:stretch>
            <a:fillRect/>
          </a:stretch>
        </p:blipFill>
        <p:spPr>
          <a:xfrm>
            <a:off x="3311174" y="4834893"/>
            <a:ext cx="379909" cy="363210"/>
          </a:xfrm>
          <a:prstGeom prst="rect">
            <a:avLst/>
          </a:prstGeom>
        </p:spPr>
      </p:pic>
      <p:pic>
        <p:nvPicPr>
          <p:cNvPr id="15" name="Picture 14"/>
          <p:cNvPicPr>
            <a:picLocks noChangeAspect="1"/>
          </p:cNvPicPr>
          <p:nvPr/>
        </p:nvPicPr>
        <p:blipFill>
          <a:blip r:embed="rId10"/>
          <a:stretch>
            <a:fillRect/>
          </a:stretch>
        </p:blipFill>
        <p:spPr>
          <a:xfrm>
            <a:off x="541783" y="5792126"/>
            <a:ext cx="320530" cy="280464"/>
          </a:xfrm>
          <a:prstGeom prst="rect">
            <a:avLst/>
          </a:prstGeom>
        </p:spPr>
      </p:pic>
      <p:sp>
        <p:nvSpPr>
          <p:cNvPr id="16" name="Rectangle 15"/>
          <p:cNvSpPr/>
          <p:nvPr/>
        </p:nvSpPr>
        <p:spPr>
          <a:xfrm>
            <a:off x="4796667" y="5689355"/>
            <a:ext cx="532963" cy="4729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a:t>
            </a:r>
          </a:p>
        </p:txBody>
      </p:sp>
      <p:cxnSp>
        <p:nvCxnSpPr>
          <p:cNvPr id="22" name="Elbow Connector 21"/>
          <p:cNvCxnSpPr>
            <a:stCxn id="9" idx="3"/>
            <a:endCxn id="16" idx="0"/>
          </p:cNvCxnSpPr>
          <p:nvPr/>
        </p:nvCxnSpPr>
        <p:spPr>
          <a:xfrm>
            <a:off x="4207005" y="5469127"/>
            <a:ext cx="856144" cy="220228"/>
          </a:xfrm>
          <a:prstGeom prst="bentConnector2">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5" idx="3"/>
            <a:endCxn id="16" idx="1"/>
          </p:cNvCxnSpPr>
          <p:nvPr/>
        </p:nvCxnSpPr>
        <p:spPr>
          <a:xfrm flipV="1">
            <a:off x="862313" y="5925808"/>
            <a:ext cx="3934354" cy="6550"/>
          </a:xfrm>
          <a:prstGeom prst="bentConnector3">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4467817" y="5334184"/>
            <a:ext cx="328850" cy="264451"/>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1"/>
          <a:stretch>
            <a:fillRect/>
          </a:stretch>
        </p:blipFill>
        <p:spPr>
          <a:xfrm>
            <a:off x="4451859" y="5294681"/>
            <a:ext cx="344808" cy="309891"/>
          </a:xfrm>
          <a:prstGeom prst="rect">
            <a:avLst/>
          </a:prstGeom>
        </p:spPr>
      </p:pic>
      <p:cxnSp>
        <p:nvCxnSpPr>
          <p:cNvPr id="33" name="Straight Arrow Connector 32"/>
          <p:cNvCxnSpPr>
            <a:stCxn id="16" idx="3"/>
          </p:cNvCxnSpPr>
          <p:nvPr/>
        </p:nvCxnSpPr>
        <p:spPr>
          <a:xfrm>
            <a:off x="5329630" y="5925808"/>
            <a:ext cx="2052474" cy="0"/>
          </a:xfrm>
          <a:prstGeom prst="straightConnector1">
            <a:avLst/>
          </a:prstGeom>
          <a:ln>
            <a:solidFill>
              <a:srgbClr val="5B9BD5"/>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919291" y="5792126"/>
            <a:ext cx="538659" cy="280464"/>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12"/>
          <a:stretch>
            <a:fillRect/>
          </a:stretch>
        </p:blipFill>
        <p:spPr>
          <a:xfrm>
            <a:off x="5929397" y="5792126"/>
            <a:ext cx="528553" cy="334527"/>
          </a:xfrm>
          <a:prstGeom prst="rect">
            <a:avLst/>
          </a:prstGeom>
        </p:spPr>
      </p:pic>
      <p:pic>
        <p:nvPicPr>
          <p:cNvPr id="42" name="Picture 41"/>
          <p:cNvPicPr>
            <a:picLocks noChangeAspect="1"/>
          </p:cNvPicPr>
          <p:nvPr/>
        </p:nvPicPr>
        <p:blipFill>
          <a:blip r:embed="rId10"/>
          <a:stretch>
            <a:fillRect/>
          </a:stretch>
        </p:blipFill>
        <p:spPr>
          <a:xfrm>
            <a:off x="4276537" y="1871274"/>
            <a:ext cx="299154" cy="261760"/>
          </a:xfrm>
          <a:prstGeom prst="rect">
            <a:avLst/>
          </a:prstGeom>
        </p:spPr>
      </p:pic>
      <p:pic>
        <p:nvPicPr>
          <p:cNvPr id="47" name="Picture 46"/>
          <p:cNvPicPr>
            <a:picLocks noChangeAspect="1"/>
          </p:cNvPicPr>
          <p:nvPr/>
        </p:nvPicPr>
        <p:blipFill>
          <a:blip r:embed="rId13"/>
          <a:stretch>
            <a:fillRect/>
          </a:stretch>
        </p:blipFill>
        <p:spPr>
          <a:xfrm>
            <a:off x="4575691" y="2215421"/>
            <a:ext cx="2665487" cy="822984"/>
          </a:xfrm>
          <a:prstGeom prst="rect">
            <a:avLst/>
          </a:prstGeom>
        </p:spPr>
      </p:pic>
      <p:sp>
        <p:nvSpPr>
          <p:cNvPr id="3" name="Content Placeholder 2"/>
          <p:cNvSpPr>
            <a:spLocks noGrp="1"/>
          </p:cNvSpPr>
          <p:nvPr>
            <p:ph idx="1"/>
          </p:nvPr>
        </p:nvSpPr>
        <p:spPr/>
        <p:txBody>
          <a:bodyPr/>
          <a:lstStyle/>
          <a:p>
            <a:pPr marL="0" indent="0">
              <a:buNone/>
            </a:pPr>
            <a:r>
              <a:rPr lang="en-US" sz="2400" dirty="0"/>
              <a:t>Prev. State</a:t>
            </a:r>
          </a:p>
          <a:p>
            <a:pPr marL="0" indent="0">
              <a:buNone/>
            </a:pPr>
            <a:endParaRPr lang="en-US" dirty="0"/>
          </a:p>
          <a:p>
            <a:pPr marL="0" indent="0">
              <a:buNone/>
            </a:pPr>
            <a:endParaRPr lang="en-US" dirty="0"/>
          </a:p>
          <a:p>
            <a:pPr marL="0" indent="0">
              <a:buNone/>
            </a:pPr>
            <a:endParaRPr lang="en-US" dirty="0"/>
          </a:p>
          <a:p>
            <a:pPr marL="0" indent="0">
              <a:buNone/>
            </a:pPr>
            <a:r>
              <a:rPr lang="en-US" sz="2400" dirty="0"/>
              <a:t>Controller</a:t>
            </a:r>
          </a:p>
          <a:p>
            <a:pPr marL="0" indent="0">
              <a:buNone/>
            </a:pPr>
            <a:r>
              <a:rPr lang="en-US" sz="2400" dirty="0"/>
              <a:t>Outputs</a:t>
            </a:r>
          </a:p>
          <a:p>
            <a:pPr marL="0" indent="0">
              <a:buNone/>
            </a:pPr>
            <a:endParaRPr lang="en-US" dirty="0"/>
          </a:p>
          <a:p>
            <a:pPr marL="0" indent="0">
              <a:buNone/>
            </a:pPr>
            <a:endParaRPr lang="en-US" dirty="0"/>
          </a:p>
        </p:txBody>
      </p:sp>
      <p:sp>
        <p:nvSpPr>
          <p:cNvPr id="45" name="TextBox 44"/>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1265623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 Controller Design</a:t>
            </a:r>
          </a:p>
        </p:txBody>
      </p:sp>
      <p:sp>
        <p:nvSpPr>
          <p:cNvPr id="4" name="Slide Number Placeholder 3"/>
          <p:cNvSpPr>
            <a:spLocks noGrp="1"/>
          </p:cNvSpPr>
          <p:nvPr>
            <p:ph type="sldNum" sz="quarter" idx="12"/>
          </p:nvPr>
        </p:nvSpPr>
        <p:spPr/>
        <p:txBody>
          <a:bodyPr/>
          <a:lstStyle/>
          <a:p>
            <a:fld id="{6113E31D-E2AB-40D1-8B51-AFA5AFEF393A}" type="slidenum">
              <a:rPr lang="en-US" smtClean="0"/>
              <a:t>197</a:t>
            </a:fld>
            <a:endParaRPr lang="en-US" dirty="0"/>
          </a:p>
        </p:txBody>
      </p:sp>
      <p:sp>
        <p:nvSpPr>
          <p:cNvPr id="7" name="Content Placeholder 6"/>
          <p:cNvSpPr>
            <a:spLocks noGrp="1"/>
          </p:cNvSpPr>
          <p:nvPr>
            <p:ph idx="1"/>
          </p:nvPr>
        </p:nvSpPr>
        <p:spPr/>
        <p:txBody>
          <a:bodyPr numCol="1">
            <a:normAutofit/>
          </a:bodyPr>
          <a:lstStyle/>
          <a:p>
            <a:r>
              <a:rPr lang="en-US" sz="2800" dirty="0">
                <a:latin typeface="+mj-lt"/>
              </a:rPr>
              <a:t>Feed-forward: faster, more transparency &amp; interpretability about function learnt</a:t>
            </a:r>
          </a:p>
          <a:p>
            <a:pPr marL="0" indent="0">
              <a:buNone/>
            </a:pPr>
            <a:endParaRPr lang="en-US" sz="2800" dirty="0">
              <a:latin typeface="+mj-lt"/>
            </a:endParaRPr>
          </a:p>
          <a:p>
            <a:r>
              <a:rPr lang="en-US" sz="2800" dirty="0">
                <a:latin typeface="+mj-lt"/>
              </a:rPr>
              <a:t>LSTM: more expressive power, doesn’t limit the number of computations per time step</a:t>
            </a:r>
          </a:p>
          <a:p>
            <a:endParaRPr lang="en-US" sz="2800" dirty="0">
              <a:latin typeface="+mj-lt"/>
            </a:endParaRPr>
          </a:p>
          <a:p>
            <a:pPr marL="0" indent="0">
              <a:buNone/>
            </a:pPr>
            <a:r>
              <a:rPr lang="en-US" sz="2800" dirty="0">
                <a:latin typeface="+mj-lt"/>
              </a:rPr>
              <a:t>Both are end-to-end differentiable!</a:t>
            </a:r>
          </a:p>
          <a:p>
            <a:pPr marL="514350" indent="-514350">
              <a:buFont typeface="+mj-lt"/>
              <a:buAutoNum type="arabicPeriod"/>
            </a:pPr>
            <a:r>
              <a:rPr lang="en-US" sz="2800" dirty="0">
                <a:latin typeface="+mj-lt"/>
              </a:rPr>
              <a:t>Reading/Writing -&gt; Convex Sums</a:t>
            </a:r>
          </a:p>
          <a:p>
            <a:pPr marL="514350" indent="-514350">
              <a:buFont typeface="+mj-lt"/>
              <a:buAutoNum type="arabicPeriod"/>
            </a:pPr>
            <a:r>
              <a:rPr lang="en-US" sz="2800" dirty="0" err="1">
                <a:latin typeface="+mj-lt"/>
              </a:rPr>
              <a:t>w</a:t>
            </a:r>
            <a:r>
              <a:rPr lang="en-US" sz="2800" baseline="-25000" dirty="0" err="1">
                <a:latin typeface="+mj-lt"/>
              </a:rPr>
              <a:t>t</a:t>
            </a:r>
            <a:r>
              <a:rPr lang="en-US" sz="2800" baseline="-25000" dirty="0">
                <a:latin typeface="+mj-lt"/>
              </a:rPr>
              <a:t> </a:t>
            </a:r>
            <a:r>
              <a:rPr lang="en-US" sz="2800" dirty="0">
                <a:latin typeface="+mj-lt"/>
              </a:rPr>
              <a:t>generation -&gt; Smooth</a:t>
            </a:r>
          </a:p>
          <a:p>
            <a:pPr marL="514350" indent="-514350">
              <a:buFont typeface="+mj-lt"/>
              <a:buAutoNum type="arabicPeriod"/>
            </a:pPr>
            <a:r>
              <a:rPr lang="en-US" sz="2800" dirty="0">
                <a:latin typeface="+mj-lt"/>
              </a:rPr>
              <a:t>Controller Networks</a:t>
            </a:r>
          </a:p>
        </p:txBody>
      </p:sp>
      <p:sp>
        <p:nvSpPr>
          <p:cNvPr id="6" name="TextBox 5"/>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9169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 Network Overview</a:t>
            </a:r>
          </a:p>
        </p:txBody>
      </p:sp>
      <p:pic>
        <p:nvPicPr>
          <p:cNvPr id="5" name="Content Placeholder 4"/>
          <p:cNvPicPr>
            <a:picLocks noGrp="1" noChangeAspect="1"/>
          </p:cNvPicPr>
          <p:nvPr>
            <p:ph idx="1"/>
          </p:nvPr>
        </p:nvPicPr>
        <p:blipFill>
          <a:blip r:embed="rId3"/>
          <a:srcRect l="1049" r="1049"/>
          <a:stretch>
            <a:fillRect/>
          </a:stretch>
        </p:blipFill>
        <p:spPr>
          <a:xfrm>
            <a:off x="825987" y="1523411"/>
            <a:ext cx="7689363" cy="4445230"/>
          </a:xfrm>
        </p:spPr>
      </p:pic>
      <p:sp>
        <p:nvSpPr>
          <p:cNvPr id="4" name="Slide Number Placeholder 3"/>
          <p:cNvSpPr>
            <a:spLocks noGrp="1"/>
          </p:cNvSpPr>
          <p:nvPr>
            <p:ph type="sldNum" sz="quarter" idx="12"/>
          </p:nvPr>
        </p:nvSpPr>
        <p:spPr/>
        <p:txBody>
          <a:bodyPr/>
          <a:lstStyle/>
          <a:p>
            <a:fld id="{6113E31D-E2AB-40D1-8B51-AFA5AFEF393A}" type="slidenum">
              <a:rPr lang="en-US" smtClean="0"/>
              <a:t>198</a:t>
            </a:fld>
            <a:endParaRPr lang="en-US" dirty="0"/>
          </a:p>
        </p:txBody>
      </p:sp>
      <p:sp>
        <p:nvSpPr>
          <p:cNvPr id="3" name="TextBox 2"/>
          <p:cNvSpPr txBox="1"/>
          <p:nvPr/>
        </p:nvSpPr>
        <p:spPr>
          <a:xfrm>
            <a:off x="2568454" y="1154079"/>
            <a:ext cx="3889496" cy="369332"/>
          </a:xfrm>
          <a:prstGeom prst="rect">
            <a:avLst/>
          </a:prstGeom>
          <a:noFill/>
        </p:spPr>
        <p:txBody>
          <a:bodyPr wrap="square" rtlCol="0">
            <a:spAutoFit/>
          </a:bodyPr>
          <a:lstStyle/>
          <a:p>
            <a:pPr algn="ctr"/>
            <a:r>
              <a:rPr lang="en-US" dirty="0">
                <a:latin typeface="+mj-lt"/>
              </a:rPr>
              <a:t>Unrolled Feed-forward Controller</a:t>
            </a:r>
          </a:p>
        </p:txBody>
      </p:sp>
      <p:sp>
        <p:nvSpPr>
          <p:cNvPr id="8" name="TextBox 7"/>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
        <p:nvSpPr>
          <p:cNvPr id="9" name="TextBox 8"/>
          <p:cNvSpPr txBox="1"/>
          <p:nvPr/>
        </p:nvSpPr>
        <p:spPr>
          <a:xfrm>
            <a:off x="2983784" y="5945393"/>
            <a:ext cx="3070090" cy="338554"/>
          </a:xfrm>
          <a:prstGeom prst="rect">
            <a:avLst/>
          </a:prstGeom>
          <a:noFill/>
        </p:spPr>
        <p:txBody>
          <a:bodyPr wrap="square" rtlCol="0">
            <a:spAutoFit/>
          </a:bodyPr>
          <a:lstStyle/>
          <a:p>
            <a:r>
              <a:rPr lang="en-US" sz="1600" dirty="0">
                <a:latin typeface="+mj-lt"/>
              </a:rPr>
              <a:t>Figure from </a:t>
            </a:r>
            <a:r>
              <a:rPr lang="en-US" sz="1600" dirty="0">
                <a:latin typeface="+mj-lt"/>
                <a:hlinkClick r:id="rId4"/>
              </a:rPr>
              <a:t>Snips AI's Medium Post</a:t>
            </a:r>
            <a:endParaRPr lang="en-US" sz="1600" dirty="0">
              <a:latin typeface="+mj-lt"/>
            </a:endParaRPr>
          </a:p>
        </p:txBody>
      </p:sp>
    </p:spTree>
    <p:extLst>
      <p:ext uri="{BB962C8B-B14F-4D97-AF65-F5344CB8AC3E}">
        <p14:creationId xmlns:p14="http://schemas.microsoft.com/office/powerpoint/2010/main" val="209580708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vs. </a:t>
            </a:r>
            <a:r>
              <a:rPr lang="en-US" dirty="0" err="1"/>
              <a:t>MemNNs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err="1">
                <a:latin typeface="+mj-lt"/>
              </a:rPr>
              <a:t>MemNNs</a:t>
            </a:r>
            <a:endParaRPr lang="en-US" sz="2800" dirty="0">
              <a:latin typeface="+mj-lt"/>
            </a:endParaRPr>
          </a:p>
          <a:p>
            <a:r>
              <a:rPr lang="en-US" sz="2400" dirty="0">
                <a:latin typeface="+mj-lt"/>
              </a:rPr>
              <a:t>Memory is static, with focus on retrieving (reading) information from memory</a:t>
            </a:r>
          </a:p>
          <a:p>
            <a:endParaRPr lang="en-US" sz="2800" dirty="0">
              <a:latin typeface="+mj-lt"/>
            </a:endParaRPr>
          </a:p>
          <a:p>
            <a:endParaRPr lang="en-US" sz="2800" dirty="0">
              <a:latin typeface="+mj-lt"/>
            </a:endParaRPr>
          </a:p>
          <a:p>
            <a:pPr marL="0" indent="0">
              <a:buNone/>
            </a:pPr>
            <a:r>
              <a:rPr lang="en-US" sz="2800" dirty="0">
                <a:latin typeface="+mj-lt"/>
              </a:rPr>
              <a:t>NTMs</a:t>
            </a:r>
          </a:p>
          <a:p>
            <a:r>
              <a:rPr lang="en-US" sz="2400" dirty="0">
                <a:latin typeface="+mj-lt"/>
              </a:rPr>
              <a:t>Memory is continuously written to and read from, with network learning when to perform memory read and write</a:t>
            </a:r>
          </a:p>
        </p:txBody>
      </p:sp>
      <p:sp>
        <p:nvSpPr>
          <p:cNvPr id="4" name="Slide Number Placeholder 3"/>
          <p:cNvSpPr>
            <a:spLocks noGrp="1"/>
          </p:cNvSpPr>
          <p:nvPr>
            <p:ph type="sldNum" sz="quarter" idx="12"/>
          </p:nvPr>
        </p:nvSpPr>
        <p:spPr/>
        <p:txBody>
          <a:bodyPr/>
          <a:lstStyle/>
          <a:p>
            <a:fld id="{6113E31D-E2AB-40D1-8B51-AFA5AFEF393A}" type="slidenum">
              <a:rPr lang="en-US" smtClean="0"/>
              <a:t>199</a:t>
            </a:fld>
            <a:endParaRPr lang="en-US" dirty="0"/>
          </a:p>
        </p:txBody>
      </p:sp>
    </p:spTree>
    <p:extLst>
      <p:ext uri="{BB962C8B-B14F-4D97-AF65-F5344CB8AC3E}">
        <p14:creationId xmlns:p14="http://schemas.microsoft.com/office/powerpoint/2010/main" val="43838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321" y="1037160"/>
            <a:ext cx="6200640" cy="5598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noChangeArrowheads="1"/>
          </p:cNvSpPr>
          <p:nvPr>
            <p:ph type="title"/>
          </p:nvPr>
        </p:nvSpPr>
        <p:spPr>
          <a:xfrm>
            <a:off x="456481" y="314281"/>
            <a:ext cx="8228160" cy="515520"/>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3266" dirty="0"/>
              <a:t>Computer Architecture Memory Hierarchy</a:t>
            </a:r>
          </a:p>
        </p:txBody>
      </p:sp>
      <p:sp>
        <p:nvSpPr>
          <p:cNvPr id="5123" name="Rectangle 3"/>
          <p:cNvSpPr>
            <a:spLocks noGrp="1" noChangeArrowheads="1"/>
          </p:cNvSpPr>
          <p:nvPr>
            <p:ph type="body" idx="1"/>
          </p:nvPr>
        </p:nvSpPr>
        <p:spPr>
          <a:xfrm>
            <a:off x="414720" y="4562281"/>
            <a:ext cx="2516370" cy="630720"/>
          </a:xfrm>
          <a:ln/>
        </p:spPr>
        <p:txBody>
          <a:bodyPr>
            <a:normAutofit/>
          </a:bodyPr>
          <a:lstStyle/>
          <a:p>
            <a:pPr>
              <a:buNone/>
              <a:tabLst>
                <a:tab pos="656650" algn="l"/>
                <a:tab pos="1313299" algn="l"/>
              </a:tabLst>
            </a:pPr>
            <a:r>
              <a:rPr lang="en-GB" altLang="en-US" sz="1996" dirty="0"/>
              <a:t>Slow and inexpensive</a:t>
            </a:r>
          </a:p>
        </p:txBody>
      </p:sp>
      <p:sp>
        <p:nvSpPr>
          <p:cNvPr id="5124" name="Text Box 4"/>
          <p:cNvSpPr txBox="1">
            <a:spLocks noChangeArrowheads="1"/>
          </p:cNvSpPr>
          <p:nvPr/>
        </p:nvSpPr>
        <p:spPr bwMode="auto">
          <a:xfrm>
            <a:off x="207360" y="1451881"/>
            <a:ext cx="3525120" cy="79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a:solidFill>
                  <a:srgbClr val="000000"/>
                </a:solidFill>
                <a:latin typeface="Arial" charset="0"/>
              </a:defRPr>
            </a:lvl1pPr>
            <a:lvl2pPr marL="863600" indent="-287338">
              <a:tabLst>
                <a:tab pos="723900" algn="l"/>
                <a:tab pos="1447800" algn="l"/>
                <a:tab pos="2171700" algn="l"/>
                <a:tab pos="2895600" algn="l"/>
                <a:tab pos="3619500" algn="l"/>
              </a:tabLst>
              <a:defRPr>
                <a:solidFill>
                  <a:srgbClr val="000000"/>
                </a:solidFill>
                <a:latin typeface="Arial" charset="0"/>
              </a:defRPr>
            </a:lvl2pPr>
            <a:lvl3pPr>
              <a:tabLst>
                <a:tab pos="723900" algn="l"/>
                <a:tab pos="1447800" algn="l"/>
                <a:tab pos="2171700" algn="l"/>
                <a:tab pos="2895600" algn="l"/>
                <a:tab pos="3619500" algn="l"/>
              </a:tabLst>
              <a:defRPr>
                <a:solidFill>
                  <a:srgbClr val="000000"/>
                </a:solidFill>
                <a:latin typeface="Arial" charset="0"/>
              </a:defRPr>
            </a:lvl3pPr>
            <a:lvl4pPr>
              <a:tabLst>
                <a:tab pos="723900" algn="l"/>
                <a:tab pos="1447800" algn="l"/>
                <a:tab pos="2171700" algn="l"/>
                <a:tab pos="2895600" algn="l"/>
                <a:tab pos="3619500" algn="l"/>
              </a:tabLst>
              <a:defRPr>
                <a:solidFill>
                  <a:srgbClr val="000000"/>
                </a:solidFill>
                <a:latin typeface="Arial" charset="0"/>
              </a:defRPr>
            </a:lvl4pPr>
            <a:lvl5pPr>
              <a:tabLst>
                <a:tab pos="723900" algn="l"/>
                <a:tab pos="1447800" algn="l"/>
                <a:tab pos="2171700" algn="l"/>
                <a:tab pos="2895600" algn="l"/>
                <a:tab pos="3619500" algn="l"/>
              </a:tabLst>
              <a:defRPr>
                <a:solidFill>
                  <a:srgbClr val="000000"/>
                </a:solidFill>
                <a:latin typeface="Arial" charset="0"/>
              </a:defRPr>
            </a:lvl5pPr>
            <a:lvl6pPr marL="1536700" indent="-215900" defTabSz="457200" fontAlgn="base" hangingPunct="0">
              <a:lnSpc>
                <a:spcPct val="104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a:solidFill>
                  <a:srgbClr val="000000"/>
                </a:solidFill>
                <a:latin typeface="Arial" charset="0"/>
              </a:defRPr>
            </a:lvl6pPr>
            <a:lvl7pPr marL="1993900" indent="-215900" defTabSz="457200" fontAlgn="base" hangingPunct="0">
              <a:lnSpc>
                <a:spcPct val="104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a:solidFill>
                  <a:srgbClr val="000000"/>
                </a:solidFill>
                <a:latin typeface="Arial" charset="0"/>
              </a:defRPr>
            </a:lvl7pPr>
            <a:lvl8pPr marL="2451100" indent="-215900" defTabSz="457200" fontAlgn="base" hangingPunct="0">
              <a:lnSpc>
                <a:spcPct val="104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a:solidFill>
                  <a:srgbClr val="000000"/>
                </a:solidFill>
                <a:latin typeface="Arial" charset="0"/>
              </a:defRPr>
            </a:lvl8pPr>
            <a:lvl9pPr marL="2908300" indent="-215900" defTabSz="457200" fontAlgn="base" hangingPunct="0">
              <a:lnSpc>
                <a:spcPct val="104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a:solidFill>
                  <a:srgbClr val="000000"/>
                </a:solidFill>
                <a:latin typeface="Arial" charset="0"/>
              </a:defRPr>
            </a:lvl9pPr>
          </a:lstStyle>
          <a:p>
            <a:pPr lvl="1">
              <a:spcAft>
                <a:spcPts val="1293"/>
              </a:spcAft>
              <a:buSzPct val="75000"/>
            </a:pPr>
            <a:r>
              <a:rPr lang="en-GB" altLang="en-US" sz="1996" dirty="0"/>
              <a:t>Increasing performance and increasing cost</a:t>
            </a:r>
          </a:p>
        </p:txBody>
      </p:sp>
      <p:sp>
        <p:nvSpPr>
          <p:cNvPr id="5125" name="Line 5"/>
          <p:cNvSpPr>
            <a:spLocks noChangeShapeType="1"/>
          </p:cNvSpPr>
          <p:nvPr/>
        </p:nvSpPr>
        <p:spPr bwMode="auto">
          <a:xfrm flipV="1">
            <a:off x="1672905" y="2481767"/>
            <a:ext cx="1440" cy="186912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Tree>
    <p:extLst>
      <p:ext uri="{BB962C8B-B14F-4D97-AF65-F5344CB8AC3E}">
        <p14:creationId xmlns:p14="http://schemas.microsoft.com/office/powerpoint/2010/main" val="644936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Time Delay NNs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00200"/>
            <a:ext cx="8229600" cy="3932818"/>
          </a:xfrm>
        </p:spPr>
      </p:pic>
    </p:spTree>
    <p:extLst>
      <p:ext uri="{BB962C8B-B14F-4D97-AF65-F5344CB8AC3E}">
        <p14:creationId xmlns:p14="http://schemas.microsoft.com/office/powerpoint/2010/main" val="215952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Experiments</a:t>
            </a:r>
          </a:p>
        </p:txBody>
      </p:sp>
      <p:graphicFrame>
        <p:nvGraphicFramePr>
          <p:cNvPr id="5" name="Content Placeholder 4"/>
          <p:cNvGraphicFramePr>
            <a:graphicFrameLocks noGrp="1"/>
          </p:cNvGraphicFramePr>
          <p:nvPr>
            <p:ph idx="1"/>
          </p:nvPr>
        </p:nvGraphicFramePr>
        <p:xfrm>
          <a:off x="413965" y="1462889"/>
          <a:ext cx="8204200" cy="3372024"/>
        </p:xfrm>
        <a:graphic>
          <a:graphicData uri="http://schemas.openxmlformats.org/drawingml/2006/table">
            <a:tbl>
              <a:tblPr firstRow="1" bandRow="1">
                <a:tableStyleId>{5C22544A-7EE6-4342-B048-85BDC9FD1C3A}</a:tableStyleId>
              </a:tblPr>
              <a:tblGrid>
                <a:gridCol w="1640840">
                  <a:extLst>
                    <a:ext uri="{9D8B030D-6E8A-4147-A177-3AD203B41FA5}">
                      <a16:colId xmlns:a16="http://schemas.microsoft.com/office/drawing/2014/main" val="20000"/>
                    </a:ext>
                  </a:extLst>
                </a:gridCol>
                <a:gridCol w="1640840">
                  <a:extLst>
                    <a:ext uri="{9D8B030D-6E8A-4147-A177-3AD203B41FA5}">
                      <a16:colId xmlns:a16="http://schemas.microsoft.com/office/drawing/2014/main" val="20001"/>
                    </a:ext>
                  </a:extLst>
                </a:gridCol>
                <a:gridCol w="1640840">
                  <a:extLst>
                    <a:ext uri="{9D8B030D-6E8A-4147-A177-3AD203B41FA5}">
                      <a16:colId xmlns:a16="http://schemas.microsoft.com/office/drawing/2014/main" val="20002"/>
                    </a:ext>
                  </a:extLst>
                </a:gridCol>
                <a:gridCol w="1640840">
                  <a:extLst>
                    <a:ext uri="{9D8B030D-6E8A-4147-A177-3AD203B41FA5}">
                      <a16:colId xmlns:a16="http://schemas.microsoft.com/office/drawing/2014/main" val="20003"/>
                    </a:ext>
                  </a:extLst>
                </a:gridCol>
                <a:gridCol w="1640840">
                  <a:extLst>
                    <a:ext uri="{9D8B030D-6E8A-4147-A177-3AD203B41FA5}">
                      <a16:colId xmlns:a16="http://schemas.microsoft.com/office/drawing/2014/main" val="20004"/>
                    </a:ext>
                  </a:extLst>
                </a:gridCol>
              </a:tblGrid>
              <a:tr h="455324">
                <a:tc rowSpan="2">
                  <a:txBody>
                    <a:bodyPr/>
                    <a:lstStyle/>
                    <a:p>
                      <a:pPr marL="0" marR="0" indent="0" algn="ctr" defTabSz="685800" rtl="0" eaLnBrk="1" fontAlgn="auto" latinLnBrk="0" hangingPunct="1">
                        <a:lnSpc>
                          <a:spcPct val="120000"/>
                        </a:lnSpc>
                        <a:spcBef>
                          <a:spcPts val="0"/>
                        </a:spcBef>
                        <a:spcAft>
                          <a:spcPts val="0"/>
                        </a:spcAft>
                        <a:buClrTx/>
                        <a:buSzTx/>
                        <a:buFontTx/>
                        <a:buNone/>
                        <a:tabLst/>
                        <a:defRPr/>
                      </a:pPr>
                      <a:r>
                        <a:rPr lang="en-US" sz="3600" dirty="0">
                          <a:solidFill>
                            <a:schemeClr val="tx1"/>
                          </a:solidFill>
                          <a:latin typeface="+mj-lt"/>
                        </a:rPr>
                        <a:t>Task</a:t>
                      </a:r>
                      <a:endParaRPr lang="en-US" sz="1800" dirty="0">
                        <a:solidFill>
                          <a:schemeClr val="tx1"/>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2">
                  <a:txBody>
                    <a:bodyPr/>
                    <a:lstStyle/>
                    <a:p>
                      <a:pPr algn="ctr"/>
                      <a:r>
                        <a:rPr lang="en-US" sz="1800" b="1" dirty="0">
                          <a:solidFill>
                            <a:schemeClr val="tx1"/>
                          </a:solidFill>
                          <a:latin typeface="+mj-lt"/>
                        </a:rPr>
                        <a:t>Network Size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sz="1800" dirty="0">
                        <a:solidFill>
                          <a:schemeClr val="tx1"/>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2">
                  <a:txBody>
                    <a:bodyPr/>
                    <a:lstStyle/>
                    <a:p>
                      <a:pPr algn="ctr"/>
                      <a:r>
                        <a:rPr lang="en-US" sz="1800" b="1" dirty="0">
                          <a:solidFill>
                            <a:schemeClr val="tx1"/>
                          </a:solidFill>
                          <a:latin typeface="+mj-lt"/>
                        </a:rPr>
                        <a:t>Number of Parameters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sz="1800" dirty="0">
                        <a:solidFill>
                          <a:schemeClr val="tx1"/>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455324">
                <a:tc vMerge="1">
                  <a:txBody>
                    <a:bodyPr/>
                    <a:lstStyle/>
                    <a:p>
                      <a:endParaRPr lang="en-US" dirty="0"/>
                    </a:p>
                  </a:txBody>
                  <a:tcPr/>
                </a:tc>
                <a:tc>
                  <a:txBody>
                    <a:bodyPr/>
                    <a:lstStyle/>
                    <a:p>
                      <a:pPr algn="ctr"/>
                      <a:r>
                        <a:rPr lang="en-US" sz="1800" b="1" dirty="0">
                          <a:solidFill>
                            <a:schemeClr val="tx1"/>
                          </a:solidFill>
                          <a:latin typeface="+mj-lt"/>
                        </a:rPr>
                        <a:t>NTM w/ LSTM*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mj-lt"/>
                        </a:rPr>
                        <a:t>LSTM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mj-lt"/>
                        </a:rPr>
                        <a:t>NTM w/ LSTM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mj-lt"/>
                        </a:rPr>
                        <a:t>LSTM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455324">
                <a:tc>
                  <a:txBody>
                    <a:bodyPr/>
                    <a:lstStyle/>
                    <a:p>
                      <a:r>
                        <a:rPr lang="en-US" sz="1800" dirty="0">
                          <a:solidFill>
                            <a:schemeClr val="tx1"/>
                          </a:solidFill>
                          <a:latin typeface="+mj-lt"/>
                        </a:rPr>
                        <a:t>Copy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256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67K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1.3M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455324">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j-lt"/>
                        </a:rPr>
                        <a:t>Repeat Copy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512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66K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5.3M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455324">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j-lt"/>
                        </a:rPr>
                        <a:t>Associative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256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70K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1.3M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455324">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j-lt"/>
                        </a:rPr>
                        <a:t>N-grams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128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61K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330K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455324">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j-lt"/>
                        </a:rPr>
                        <a:t>Priority Sort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2 x 100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 x 128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269K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dirty="0">
                          <a:solidFill>
                            <a:schemeClr val="tx1"/>
                          </a:solidFill>
                          <a:latin typeface="+mj-lt"/>
                        </a:rPr>
                        <a:t>385K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6113E31D-E2AB-40D1-8B51-AFA5AFEF393A}" type="slidenum">
              <a:rPr lang="en-US" smtClean="0"/>
              <a:t>200</a:t>
            </a:fld>
            <a:endParaRPr lang="en-US" dirty="0"/>
          </a:p>
        </p:txBody>
      </p:sp>
      <p:sp>
        <p:nvSpPr>
          <p:cNvPr id="7" name="TextBox 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20711471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‘Copy’ Learning Curve</a:t>
            </a:r>
          </a:p>
        </p:txBody>
      </p:sp>
      <p:sp>
        <p:nvSpPr>
          <p:cNvPr id="3" name="Content Placeholder 2"/>
          <p:cNvSpPr>
            <a:spLocks noGrp="1"/>
          </p:cNvSpPr>
          <p:nvPr>
            <p:ph idx="1"/>
          </p:nvPr>
        </p:nvSpPr>
        <p:spPr/>
        <p:txBody>
          <a:bodyPr/>
          <a:lstStyle/>
          <a:p>
            <a:pPr marL="0" indent="0" algn="ctr">
              <a:buNone/>
            </a:pPr>
            <a:r>
              <a:rPr lang="en-US" dirty="0">
                <a:latin typeface="+mj-lt"/>
              </a:rPr>
              <a:t>Trained on 8-bit sequences, 1&lt;= sequence length &lt;= 20</a:t>
            </a:r>
          </a:p>
        </p:txBody>
      </p:sp>
      <p:sp>
        <p:nvSpPr>
          <p:cNvPr id="4" name="Slide Number Placeholder 3"/>
          <p:cNvSpPr>
            <a:spLocks noGrp="1"/>
          </p:cNvSpPr>
          <p:nvPr>
            <p:ph type="sldNum" sz="quarter" idx="12"/>
          </p:nvPr>
        </p:nvSpPr>
        <p:spPr/>
        <p:txBody>
          <a:bodyPr/>
          <a:lstStyle/>
          <a:p>
            <a:fld id="{6113E31D-E2AB-40D1-8B51-AFA5AFEF393A}" type="slidenum">
              <a:rPr lang="en-US" smtClean="0"/>
              <a:t>201</a:t>
            </a:fld>
            <a:endParaRPr lang="en-US" dirty="0"/>
          </a:p>
        </p:txBody>
      </p:sp>
      <p:pic>
        <p:nvPicPr>
          <p:cNvPr id="5" name="Picture 4" descr="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695" y="1886018"/>
            <a:ext cx="6293886" cy="3886158"/>
          </a:xfrm>
          <a:prstGeom prst="rect">
            <a:avLst/>
          </a:prstGeom>
        </p:spPr>
      </p:pic>
      <p:sp>
        <p:nvSpPr>
          <p:cNvPr id="7" name="TextBox 6"/>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12083881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Turing Machines: ‘Copy’ Performance</a:t>
            </a:r>
          </a:p>
        </p:txBody>
      </p:sp>
      <p:pic>
        <p:nvPicPr>
          <p:cNvPr id="7" name="Content Placeholder 6" descr="LSTM_Copy.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6" r="72" b="-440"/>
          <a:stretch/>
        </p:blipFill>
        <p:spPr>
          <a:xfrm>
            <a:off x="1314217" y="1212161"/>
            <a:ext cx="6406895" cy="2256467"/>
          </a:xfrm>
        </p:spPr>
      </p:pic>
      <p:sp>
        <p:nvSpPr>
          <p:cNvPr id="4" name="Slide Number Placeholder 3"/>
          <p:cNvSpPr>
            <a:spLocks noGrp="1"/>
          </p:cNvSpPr>
          <p:nvPr>
            <p:ph type="sldNum" sz="quarter" idx="12"/>
          </p:nvPr>
        </p:nvSpPr>
        <p:spPr/>
        <p:txBody>
          <a:bodyPr/>
          <a:lstStyle/>
          <a:p>
            <a:fld id="{6113E31D-E2AB-40D1-8B51-AFA5AFEF393A}" type="slidenum">
              <a:rPr lang="en-US" smtClean="0"/>
              <a:t>202</a:t>
            </a:fld>
            <a:endParaRPr lang="en-US" dirty="0"/>
          </a:p>
        </p:txBody>
      </p:sp>
      <p:pic>
        <p:nvPicPr>
          <p:cNvPr id="9" name="Picture 8" descr="NTM_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398" y="3687237"/>
            <a:ext cx="6405714" cy="2243547"/>
          </a:xfrm>
          <a:prstGeom prst="rect">
            <a:avLst/>
          </a:prstGeom>
        </p:spPr>
      </p:pic>
      <p:sp>
        <p:nvSpPr>
          <p:cNvPr id="10" name="TextBox 9"/>
          <p:cNvSpPr txBox="1"/>
          <p:nvPr/>
        </p:nvSpPr>
        <p:spPr>
          <a:xfrm rot="16200000">
            <a:off x="297999" y="1960926"/>
            <a:ext cx="1324551" cy="707886"/>
          </a:xfrm>
          <a:prstGeom prst="rect">
            <a:avLst/>
          </a:prstGeom>
          <a:noFill/>
        </p:spPr>
        <p:txBody>
          <a:bodyPr wrap="none" rtlCol="0">
            <a:spAutoFit/>
          </a:bodyPr>
          <a:lstStyle/>
          <a:p>
            <a:pPr algn="ctr"/>
            <a:r>
              <a:rPr lang="en-US" sz="4000" dirty="0"/>
              <a:t>LSTM</a:t>
            </a:r>
            <a:endParaRPr lang="en-US" dirty="0"/>
          </a:p>
        </p:txBody>
      </p:sp>
      <p:sp>
        <p:nvSpPr>
          <p:cNvPr id="11" name="TextBox 10"/>
          <p:cNvSpPr txBox="1"/>
          <p:nvPr/>
        </p:nvSpPr>
        <p:spPr>
          <a:xfrm rot="16200000">
            <a:off x="337907" y="4384361"/>
            <a:ext cx="1306292" cy="769441"/>
          </a:xfrm>
          <a:prstGeom prst="rect">
            <a:avLst/>
          </a:prstGeom>
          <a:noFill/>
        </p:spPr>
        <p:txBody>
          <a:bodyPr wrap="none" rtlCol="0">
            <a:spAutoFit/>
          </a:bodyPr>
          <a:lstStyle/>
          <a:p>
            <a:pPr algn="ctr"/>
            <a:r>
              <a:rPr lang="en-US" sz="4400" dirty="0"/>
              <a:t>NTM</a:t>
            </a:r>
            <a:endParaRPr lang="en-US" dirty="0"/>
          </a:p>
        </p:txBody>
      </p:sp>
      <p:sp>
        <p:nvSpPr>
          <p:cNvPr id="12" name="TextBox 11"/>
          <p:cNvSpPr txBox="1"/>
          <p:nvPr/>
        </p:nvSpPr>
        <p:spPr>
          <a:xfrm>
            <a:off x="2455774" y="6385024"/>
            <a:ext cx="4121641" cy="307777"/>
          </a:xfrm>
          <a:prstGeom prst="rect">
            <a:avLst/>
          </a:prstGeom>
          <a:noFill/>
        </p:spPr>
        <p:txBody>
          <a:bodyPr wrap="none" rtlCol="0" anchor="ctr">
            <a:spAutoFit/>
          </a:bodyPr>
          <a:lstStyle/>
          <a:p>
            <a:pPr algn="ctr"/>
            <a:r>
              <a:rPr lang="en-US" sz="1400" dirty="0">
                <a:latin typeface="+mj-lt"/>
              </a:rPr>
              <a:t>Neural Turing Machines, Graves et. al., arXiv:1410.5401   </a:t>
            </a:r>
          </a:p>
        </p:txBody>
      </p:sp>
    </p:spTree>
    <p:extLst>
      <p:ext uri="{BB962C8B-B14F-4D97-AF65-F5344CB8AC3E}">
        <p14:creationId xmlns:p14="http://schemas.microsoft.com/office/powerpoint/2010/main" val="6260646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Neural Turing Machines (NTMs)</a:t>
            </a:r>
          </a:p>
        </p:txBody>
      </p:sp>
      <p:sp>
        <p:nvSpPr>
          <p:cNvPr id="4" name="Slide Number Placeholder 3"/>
          <p:cNvSpPr>
            <a:spLocks noGrp="1"/>
          </p:cNvSpPr>
          <p:nvPr>
            <p:ph type="sldNum" sz="quarter" idx="12"/>
          </p:nvPr>
        </p:nvSpPr>
        <p:spPr/>
        <p:txBody>
          <a:bodyPr/>
          <a:lstStyle/>
          <a:p>
            <a:fld id="{6113E31D-E2AB-40D1-8B51-AFA5AFEF393A}" type="slidenum">
              <a:rPr lang="en-US" smtClean="0"/>
              <a:t>203</a:t>
            </a:fld>
            <a:endParaRPr lang="en-US" dirty="0"/>
          </a:p>
        </p:txBody>
      </p:sp>
      <p:sp>
        <p:nvSpPr>
          <p:cNvPr id="7" name="Content Placeholder 6">
            <a:extLst>
              <a:ext uri="{FF2B5EF4-FFF2-40B4-BE49-F238E27FC236}">
                <a16:creationId xmlns:a16="http://schemas.microsoft.com/office/drawing/2014/main" id="{BEA29620-23E4-01A1-B02A-FB4680AE313B}"/>
              </a:ext>
            </a:extLst>
          </p:cNvPr>
          <p:cNvSpPr>
            <a:spLocks noGrp="1"/>
          </p:cNvSpPr>
          <p:nvPr>
            <p:ph idx="1"/>
          </p:nvPr>
        </p:nvSpPr>
        <p:spPr>
          <a:xfrm>
            <a:off x="413964" y="1328075"/>
            <a:ext cx="8205249" cy="4743464"/>
          </a:xfrm>
        </p:spPr>
        <p:txBody>
          <a:bodyPr/>
          <a:lstStyle/>
          <a:p>
            <a:r>
              <a:rPr lang="en-US" sz="2800" dirty="0"/>
              <a:t>Experiments demonstrate that NTM are capable of learning simple algorithms and some generalization</a:t>
            </a:r>
          </a:p>
          <a:p>
            <a:endParaRPr lang="en-US" sz="2800" dirty="0"/>
          </a:p>
          <a:p>
            <a:r>
              <a:rPr lang="en-US" sz="2800" dirty="0"/>
              <a:t>Code is not easy to use</a:t>
            </a:r>
          </a:p>
          <a:p>
            <a:endParaRPr lang="en-US" sz="2800" dirty="0"/>
          </a:p>
          <a:p>
            <a:r>
              <a:rPr lang="en-US" sz="2800" dirty="0"/>
              <a:t>No examples of grammatical inference or other interesting problems</a:t>
            </a:r>
          </a:p>
          <a:p>
            <a:pPr marL="0" indent="0">
              <a:buNone/>
            </a:pPr>
            <a:endParaRPr lang="en-US" dirty="0"/>
          </a:p>
        </p:txBody>
      </p:sp>
    </p:spTree>
    <p:extLst>
      <p:ext uri="{BB962C8B-B14F-4D97-AF65-F5344CB8AC3E}">
        <p14:creationId xmlns:p14="http://schemas.microsoft.com/office/powerpoint/2010/main" val="16995777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400" dirty="0">
                <a:latin typeface="+mj-lt"/>
              </a:rPr>
              <a:t>Neural Turing Machines triggered an outbreak of Memory Architectures!</a:t>
            </a:r>
          </a:p>
        </p:txBody>
      </p:sp>
      <p:sp>
        <p:nvSpPr>
          <p:cNvPr id="4" name="Slide Number Placeholder 3"/>
          <p:cNvSpPr>
            <a:spLocks noGrp="1"/>
          </p:cNvSpPr>
          <p:nvPr>
            <p:ph type="sldNum" sz="quarter" idx="12"/>
          </p:nvPr>
        </p:nvSpPr>
        <p:spPr/>
        <p:txBody>
          <a:bodyPr/>
          <a:lstStyle/>
          <a:p>
            <a:fld id="{6113E31D-E2AB-40D1-8B51-AFA5AFEF393A}" type="slidenum">
              <a:rPr lang="en-US" smtClean="0"/>
              <a:t>204</a:t>
            </a:fld>
            <a:endParaRPr lang="en-US" dirty="0"/>
          </a:p>
        </p:txBody>
      </p:sp>
    </p:spTree>
    <p:extLst>
      <p:ext uri="{BB962C8B-B14F-4D97-AF65-F5344CB8AC3E}">
        <p14:creationId xmlns:p14="http://schemas.microsoft.com/office/powerpoint/2010/main" val="10482098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Neural Turing Machines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Experimented with addressing schemes</a:t>
            </a:r>
            <a:endParaRPr lang="en-US" sz="1800" dirty="0">
              <a:latin typeface="+mj-lt"/>
            </a:endParaRPr>
          </a:p>
          <a:p>
            <a:pPr lvl="1"/>
            <a:r>
              <a:rPr lang="en-US" sz="1600" u="sng" dirty="0">
                <a:latin typeface="+mj-lt"/>
              </a:rPr>
              <a:t>Dynamic Addresses</a:t>
            </a:r>
            <a:r>
              <a:rPr lang="en-US" sz="1600" dirty="0">
                <a:latin typeface="+mj-lt"/>
              </a:rPr>
              <a:t>: Addresses of memory locations learnt in training – allows non-linear location-based addressing</a:t>
            </a:r>
          </a:p>
          <a:p>
            <a:pPr lvl="1"/>
            <a:endParaRPr lang="en-US" sz="1600" u="sng" dirty="0">
              <a:latin typeface="+mj-lt"/>
            </a:endParaRPr>
          </a:p>
          <a:p>
            <a:pPr lvl="1"/>
            <a:r>
              <a:rPr lang="en-US" sz="1600" u="sng" dirty="0">
                <a:latin typeface="+mj-lt"/>
              </a:rPr>
              <a:t>Least recently used weighting</a:t>
            </a:r>
            <a:r>
              <a:rPr lang="en-US" sz="1600" dirty="0">
                <a:latin typeface="+mj-lt"/>
              </a:rPr>
              <a:t>: Prefer least recently used memory locations + interpolate with content-based addressing</a:t>
            </a:r>
          </a:p>
          <a:p>
            <a:pPr lvl="1"/>
            <a:endParaRPr lang="en-US" sz="1600" u="sng" dirty="0">
              <a:latin typeface="+mj-lt"/>
            </a:endParaRPr>
          </a:p>
          <a:p>
            <a:pPr lvl="1"/>
            <a:r>
              <a:rPr lang="en-US" sz="1600" u="sng" dirty="0">
                <a:latin typeface="+mj-lt"/>
              </a:rPr>
              <a:t>Discrete Addressing</a:t>
            </a:r>
            <a:r>
              <a:rPr lang="en-US" sz="1600" dirty="0">
                <a:latin typeface="+mj-lt"/>
              </a:rPr>
              <a:t>: Sample the memory location from the content-based distribution to obtain a one-hot address</a:t>
            </a:r>
          </a:p>
          <a:p>
            <a:pPr lvl="1"/>
            <a:endParaRPr lang="en-US" sz="1600" dirty="0">
              <a:latin typeface="+mj-lt"/>
            </a:endParaRPr>
          </a:p>
          <a:p>
            <a:pPr lvl="1"/>
            <a:r>
              <a:rPr lang="en-US" sz="1600" u="sng" dirty="0">
                <a:latin typeface="+mj-lt"/>
              </a:rPr>
              <a:t>Multi-step Addressing</a:t>
            </a:r>
            <a:r>
              <a:rPr lang="en-US" sz="1600" dirty="0">
                <a:latin typeface="+mj-lt"/>
              </a:rPr>
              <a:t>: Allows multiple hops over memory</a:t>
            </a:r>
          </a:p>
          <a:p>
            <a:pPr marL="0" indent="0" algn="ctr">
              <a:buNone/>
            </a:pPr>
            <a:endParaRPr lang="en-US" sz="2400" dirty="0">
              <a:latin typeface="+mj-lt"/>
            </a:endParaRPr>
          </a:p>
          <a:p>
            <a:pPr marL="0" indent="0" algn="ctr">
              <a:buNone/>
            </a:pPr>
            <a:r>
              <a:rPr lang="en-US" sz="2400" dirty="0">
                <a:latin typeface="+mj-lt"/>
              </a:rPr>
              <a:t>Results: </a:t>
            </a:r>
            <a:r>
              <a:rPr lang="en-US" sz="2400" dirty="0" err="1">
                <a:latin typeface="+mj-lt"/>
              </a:rPr>
              <a:t>bAbI</a:t>
            </a:r>
            <a:r>
              <a:rPr lang="en-US" sz="2400" dirty="0">
                <a:latin typeface="+mj-lt"/>
              </a:rPr>
              <a:t> QA Task</a:t>
            </a:r>
            <a:endParaRPr lang="en-US" dirty="0"/>
          </a:p>
          <a:p>
            <a:pPr marL="342900" lvl="1" indent="0">
              <a:buNone/>
            </a:pPr>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205</a:t>
            </a:fld>
            <a:endParaRPr lang="en-US" dirty="0"/>
          </a:p>
        </p:txBody>
      </p:sp>
      <p:sp>
        <p:nvSpPr>
          <p:cNvPr id="6" name="TextBox 5"/>
          <p:cNvSpPr txBox="1"/>
          <p:nvPr/>
        </p:nvSpPr>
        <p:spPr>
          <a:xfrm>
            <a:off x="557818" y="6385024"/>
            <a:ext cx="7917552" cy="307777"/>
          </a:xfrm>
          <a:prstGeom prst="rect">
            <a:avLst/>
          </a:prstGeom>
          <a:noFill/>
        </p:spPr>
        <p:txBody>
          <a:bodyPr wrap="none" rtlCol="0" anchor="ctr">
            <a:spAutoFit/>
          </a:bodyPr>
          <a:lstStyle/>
          <a:p>
            <a:pPr algn="ctr"/>
            <a:r>
              <a:rPr lang="en-US" sz="1400" dirty="0">
                <a:latin typeface="+mj-lt"/>
              </a:rPr>
              <a:t>Dynamic Neural Turing Machine with Soft and Hard Addressing Schemes, </a:t>
            </a:r>
            <a:r>
              <a:rPr lang="en-US" sz="1400" dirty="0" err="1">
                <a:latin typeface="+mj-lt"/>
              </a:rPr>
              <a:t>Gulchere</a:t>
            </a:r>
            <a:r>
              <a:rPr lang="en-US" sz="1400" dirty="0">
                <a:latin typeface="+mj-lt"/>
              </a:rPr>
              <a:t> et. al., 	arXiv:1607.00036</a:t>
            </a:r>
          </a:p>
        </p:txBody>
      </p:sp>
      <p:graphicFrame>
        <p:nvGraphicFramePr>
          <p:cNvPr id="7" name="Table 6"/>
          <p:cNvGraphicFramePr>
            <a:graphicFrameLocks noGrp="1"/>
          </p:cNvGraphicFramePr>
          <p:nvPr/>
        </p:nvGraphicFramePr>
        <p:xfrm>
          <a:off x="1524000" y="5257225"/>
          <a:ext cx="6379325" cy="1173480"/>
        </p:xfrm>
        <a:graphic>
          <a:graphicData uri="http://schemas.openxmlformats.org/drawingml/2006/table">
            <a:tbl>
              <a:tblPr firstRow="1" bandRow="1">
                <a:tableStyleId>{5C22544A-7EE6-4342-B048-85BDC9FD1C3A}</a:tableStyleId>
              </a:tblPr>
              <a:tblGrid>
                <a:gridCol w="705518">
                  <a:extLst>
                    <a:ext uri="{9D8B030D-6E8A-4147-A177-3AD203B41FA5}">
                      <a16:colId xmlns:a16="http://schemas.microsoft.com/office/drawing/2014/main" val="20000"/>
                    </a:ext>
                  </a:extLst>
                </a:gridCol>
                <a:gridCol w="1333760">
                  <a:extLst>
                    <a:ext uri="{9D8B030D-6E8A-4147-A177-3AD203B41FA5}">
                      <a16:colId xmlns:a16="http://schemas.microsoft.com/office/drawing/2014/main" val="20001"/>
                    </a:ext>
                  </a:extLst>
                </a:gridCol>
                <a:gridCol w="1306946">
                  <a:extLst>
                    <a:ext uri="{9D8B030D-6E8A-4147-A177-3AD203B41FA5}">
                      <a16:colId xmlns:a16="http://schemas.microsoft.com/office/drawing/2014/main" val="20002"/>
                    </a:ext>
                  </a:extLst>
                </a:gridCol>
                <a:gridCol w="234264">
                  <a:extLst>
                    <a:ext uri="{9D8B030D-6E8A-4147-A177-3AD203B41FA5}">
                      <a16:colId xmlns:a16="http://schemas.microsoft.com/office/drawing/2014/main" val="20003"/>
                    </a:ext>
                  </a:extLst>
                </a:gridCol>
                <a:gridCol w="1319276">
                  <a:extLst>
                    <a:ext uri="{9D8B030D-6E8A-4147-A177-3AD203B41FA5}">
                      <a16:colId xmlns:a16="http://schemas.microsoft.com/office/drawing/2014/main" val="20004"/>
                    </a:ext>
                  </a:extLst>
                </a:gridCol>
                <a:gridCol w="1479561">
                  <a:extLst>
                    <a:ext uri="{9D8B030D-6E8A-4147-A177-3AD203B41FA5}">
                      <a16:colId xmlns:a16="http://schemas.microsoft.com/office/drawing/2014/main" val="20005"/>
                    </a:ext>
                  </a:extLst>
                </a:gridCol>
              </a:tblGrid>
              <a:tr h="397076">
                <a:tc>
                  <a:txBody>
                    <a:bodyPr/>
                    <a:lstStyle/>
                    <a:p>
                      <a:pPr algn="ctr"/>
                      <a:endParaRPr lang="en-US" sz="1600" dirty="0">
                        <a:solidFill>
                          <a:srgbClr val="000000"/>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solidFill>
                            <a:srgbClr val="000000"/>
                          </a:solidFill>
                          <a:latin typeface="+mj-lt"/>
                        </a:rPr>
                        <a:t>Location</a:t>
                      </a:r>
                      <a:r>
                        <a:rPr lang="en-US" sz="1600" baseline="0" dirty="0">
                          <a:solidFill>
                            <a:srgbClr val="000000"/>
                          </a:solidFill>
                          <a:latin typeface="+mj-lt"/>
                        </a:rPr>
                        <a:t> </a:t>
                      </a:r>
                      <a:r>
                        <a:rPr lang="en-US" sz="1600" dirty="0">
                          <a:solidFill>
                            <a:srgbClr val="000000"/>
                          </a:solidFill>
                          <a:latin typeface="+mj-lt"/>
                        </a:rPr>
                        <a:t>NTM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solidFill>
                            <a:srgbClr val="000000"/>
                          </a:solidFill>
                          <a:latin typeface="+mj-lt"/>
                        </a:rPr>
                        <a:t>Content</a:t>
                      </a:r>
                      <a:r>
                        <a:rPr lang="en-US" sz="1600" baseline="0" dirty="0">
                          <a:solidFill>
                            <a:srgbClr val="000000"/>
                          </a:solidFill>
                          <a:latin typeface="+mj-lt"/>
                        </a:rPr>
                        <a:t> </a:t>
                      </a:r>
                      <a:r>
                        <a:rPr lang="en-US" sz="1600" dirty="0">
                          <a:solidFill>
                            <a:srgbClr val="000000"/>
                          </a:solidFill>
                          <a:latin typeface="+mj-lt"/>
                        </a:rPr>
                        <a:t>NTM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3">
                  <a:txBody>
                    <a:bodyPr/>
                    <a:lstStyle/>
                    <a:p>
                      <a:pPr algn="ctr"/>
                      <a:endParaRPr lang="en-US" sz="1600" dirty="0">
                        <a:solidFill>
                          <a:srgbClr val="000000"/>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solidFill>
                            <a:srgbClr val="000000"/>
                          </a:solidFill>
                          <a:latin typeface="+mj-lt"/>
                        </a:rPr>
                        <a:t>Soft</a:t>
                      </a:r>
                      <a:r>
                        <a:rPr lang="en-US" sz="1600" baseline="0" dirty="0">
                          <a:solidFill>
                            <a:srgbClr val="000000"/>
                          </a:solidFill>
                          <a:latin typeface="+mj-lt"/>
                        </a:rPr>
                        <a:t> </a:t>
                      </a:r>
                      <a:r>
                        <a:rPr lang="en-US" sz="1600" dirty="0">
                          <a:solidFill>
                            <a:srgbClr val="000000"/>
                          </a:solidFill>
                          <a:latin typeface="+mj-lt"/>
                        </a:rPr>
                        <a:t>DNTM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solidFill>
                            <a:srgbClr val="000000"/>
                          </a:solidFill>
                          <a:latin typeface="+mj-lt"/>
                        </a:rPr>
                        <a:t>Discrete DNTM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292794">
                <a:tc>
                  <a:txBody>
                    <a:bodyPr/>
                    <a:lstStyle/>
                    <a:p>
                      <a:r>
                        <a:rPr lang="en-US" dirty="0">
                          <a:solidFill>
                            <a:srgbClr val="000000"/>
                          </a:solidFill>
                          <a:latin typeface="+mj-lt"/>
                        </a:rPr>
                        <a:t>1-step</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31.4%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33.6%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solidFill>
                          <a:srgbClr val="000000"/>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29.5%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27.9%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92794">
                <a:tc>
                  <a:txBody>
                    <a:bodyPr/>
                    <a:lstStyle/>
                    <a:p>
                      <a:r>
                        <a:rPr lang="en-US" dirty="0">
                          <a:solidFill>
                            <a:srgbClr val="000000"/>
                          </a:solidFill>
                          <a:latin typeface="+mj-lt"/>
                        </a:rPr>
                        <a:t>3-step</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32.8%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32.7%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solidFill>
                          <a:srgbClr val="000000"/>
                        </a:solidFill>
                        <a:latin typeface="+mj-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24.2%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a:solidFill>
                            <a:srgbClr val="000000"/>
                          </a:solidFill>
                          <a:latin typeface="+mj-lt"/>
                        </a:rPr>
                        <a:t>21.7%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97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Neural Turing Machines</a:t>
            </a:r>
          </a:p>
        </p:txBody>
      </p:sp>
      <p:sp>
        <p:nvSpPr>
          <p:cNvPr id="4" name="Slide Number Placeholder 3"/>
          <p:cNvSpPr>
            <a:spLocks noGrp="1"/>
          </p:cNvSpPr>
          <p:nvPr>
            <p:ph type="sldNum" sz="quarter" idx="12"/>
          </p:nvPr>
        </p:nvSpPr>
        <p:spPr/>
        <p:txBody>
          <a:bodyPr/>
          <a:lstStyle/>
          <a:p>
            <a:fld id="{6113E31D-E2AB-40D1-8B51-AFA5AFEF393A}" type="slidenum">
              <a:rPr lang="en-US" smtClean="0"/>
              <a:t>206</a:t>
            </a:fld>
            <a:endParaRPr lang="en-US" dirty="0"/>
          </a:p>
        </p:txBody>
      </p:sp>
      <p:sp>
        <p:nvSpPr>
          <p:cNvPr id="6" name="TextBox 5"/>
          <p:cNvSpPr txBox="1"/>
          <p:nvPr/>
        </p:nvSpPr>
        <p:spPr>
          <a:xfrm>
            <a:off x="557818" y="6385024"/>
            <a:ext cx="7917552" cy="307777"/>
          </a:xfrm>
          <a:prstGeom prst="rect">
            <a:avLst/>
          </a:prstGeom>
          <a:noFill/>
        </p:spPr>
        <p:txBody>
          <a:bodyPr wrap="none" rtlCol="0" anchor="ctr">
            <a:spAutoFit/>
          </a:bodyPr>
          <a:lstStyle/>
          <a:p>
            <a:pPr algn="ctr"/>
            <a:r>
              <a:rPr lang="en-US" sz="1400" dirty="0">
                <a:latin typeface="+mj-lt"/>
              </a:rPr>
              <a:t>Dynamic Neural Turing Machine with Soft and Hard Addressing Schemes, </a:t>
            </a:r>
            <a:r>
              <a:rPr lang="en-US" sz="1400" dirty="0" err="1">
                <a:latin typeface="+mj-lt"/>
              </a:rPr>
              <a:t>Gulchere</a:t>
            </a:r>
            <a:r>
              <a:rPr lang="en-US" sz="1400" dirty="0">
                <a:latin typeface="+mj-lt"/>
              </a:rPr>
              <a:t> et. al., 	arXiv:1607.00036</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139" y="1325563"/>
            <a:ext cx="7026704" cy="4128939"/>
          </a:xfrm>
          <a:prstGeom prst="rect">
            <a:avLst/>
          </a:prstGeom>
        </p:spPr>
      </p:pic>
    </p:spTree>
    <p:extLst>
      <p:ext uri="{BB962C8B-B14F-4D97-AF65-F5344CB8AC3E}">
        <p14:creationId xmlns:p14="http://schemas.microsoft.com/office/powerpoint/2010/main" val="67839728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 Augmented Recurrent Networks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Learn algorithms based on stack implementations (e.g. learning fixed sequence generators)</a:t>
            </a: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buNone/>
            </a:pPr>
            <a:endParaRPr lang="en-US" sz="2800" dirty="0">
              <a:latin typeface="+mj-lt"/>
            </a:endParaRPr>
          </a:p>
          <a:p>
            <a:pPr marL="0" indent="0" algn="ctr">
              <a:buNone/>
            </a:pPr>
            <a:r>
              <a:rPr lang="en-US" sz="2800" dirty="0">
                <a:latin typeface="+mj-lt"/>
              </a:rPr>
              <a:t>Uses a stack data structure to store memory (as opposed to a memory matrix)</a:t>
            </a:r>
          </a:p>
          <a:p>
            <a:pPr marL="0" indent="0">
              <a:buNone/>
            </a:pPr>
            <a:endParaRPr lang="en-US" sz="2800" dirty="0">
              <a:latin typeface="+mj-lt"/>
            </a:endParaRPr>
          </a:p>
          <a:p>
            <a:endParaRPr lang="en-US" sz="2800"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207</a:t>
            </a:fld>
            <a:endParaRPr lang="en-US" dirty="0"/>
          </a:p>
        </p:txBody>
      </p:sp>
      <p:pic>
        <p:nvPicPr>
          <p:cNvPr id="5" name="Picture 4" descr="SeqS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34" y="2231547"/>
            <a:ext cx="7977879" cy="2090226"/>
          </a:xfrm>
          <a:prstGeom prst="rect">
            <a:avLst/>
          </a:prstGeom>
        </p:spPr>
      </p:pic>
      <p:sp>
        <p:nvSpPr>
          <p:cNvPr id="7" name="TextBox 6"/>
          <p:cNvSpPr txBox="1"/>
          <p:nvPr/>
        </p:nvSpPr>
        <p:spPr>
          <a:xfrm>
            <a:off x="825163" y="6385024"/>
            <a:ext cx="7382863" cy="307777"/>
          </a:xfrm>
          <a:prstGeom prst="rect">
            <a:avLst/>
          </a:prstGeom>
          <a:noFill/>
        </p:spPr>
        <p:txBody>
          <a:bodyPr wrap="none" rtlCol="0" anchor="ctr">
            <a:spAutoFit/>
          </a:bodyPr>
          <a:lstStyle/>
          <a:p>
            <a:pPr algn="ctr"/>
            <a:r>
              <a:rPr lang="en-US" sz="1400" dirty="0">
                <a:latin typeface="+mj-lt"/>
              </a:rPr>
              <a:t>Inferring Algorithmic Patterns with Stack-Augmented Recurrent Nets, </a:t>
            </a:r>
            <a:r>
              <a:rPr lang="en-US" sz="1400" dirty="0" err="1">
                <a:latin typeface="+mj-lt"/>
              </a:rPr>
              <a:t>Joulin</a:t>
            </a:r>
            <a:r>
              <a:rPr lang="en-US" sz="1400" dirty="0">
                <a:latin typeface="+mj-lt"/>
              </a:rPr>
              <a:t> et. al., arXiv:1503.01007 </a:t>
            </a:r>
          </a:p>
        </p:txBody>
      </p:sp>
    </p:spTree>
    <p:extLst>
      <p:ext uri="{BB962C8B-B14F-4D97-AF65-F5344CB8AC3E}">
        <p14:creationId xmlns:p14="http://schemas.microsoft.com/office/powerpoint/2010/main" val="20203688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 Augmented Recurrent Networks</a:t>
            </a:r>
          </a:p>
        </p:txBody>
      </p:sp>
      <p:sp>
        <p:nvSpPr>
          <p:cNvPr id="4" name="Slide Number Placeholder 3"/>
          <p:cNvSpPr>
            <a:spLocks noGrp="1"/>
          </p:cNvSpPr>
          <p:nvPr>
            <p:ph type="sldNum" sz="quarter" idx="12"/>
          </p:nvPr>
        </p:nvSpPr>
        <p:spPr/>
        <p:txBody>
          <a:bodyPr/>
          <a:lstStyle/>
          <a:p>
            <a:fld id="{6113E31D-E2AB-40D1-8B51-AFA5AFEF393A}" type="slidenum">
              <a:rPr lang="en-US" smtClean="0"/>
              <a:t>208</a:t>
            </a:fld>
            <a:endParaRPr lang="en-US" dirty="0"/>
          </a:p>
        </p:txBody>
      </p:sp>
      <p:sp>
        <p:nvSpPr>
          <p:cNvPr id="7" name="TextBox 6"/>
          <p:cNvSpPr txBox="1"/>
          <p:nvPr/>
        </p:nvSpPr>
        <p:spPr>
          <a:xfrm>
            <a:off x="825163" y="6385024"/>
            <a:ext cx="7382863" cy="307777"/>
          </a:xfrm>
          <a:prstGeom prst="rect">
            <a:avLst/>
          </a:prstGeom>
          <a:noFill/>
        </p:spPr>
        <p:txBody>
          <a:bodyPr wrap="none" rtlCol="0" anchor="ctr">
            <a:spAutoFit/>
          </a:bodyPr>
          <a:lstStyle/>
          <a:p>
            <a:pPr algn="ctr"/>
            <a:r>
              <a:rPr lang="en-US" sz="1400" dirty="0">
                <a:latin typeface="+mj-lt"/>
              </a:rPr>
              <a:t>Inferring Algorithmic Patterns with Stack-Augmented Recurrent Nets, </a:t>
            </a:r>
            <a:r>
              <a:rPr lang="en-US" sz="1400" dirty="0" err="1">
                <a:latin typeface="+mj-lt"/>
              </a:rPr>
              <a:t>Joulin</a:t>
            </a:r>
            <a:r>
              <a:rPr lang="en-US" sz="1400" dirty="0">
                <a:latin typeface="+mj-lt"/>
              </a:rPr>
              <a:t> et. al., arXiv:1503.01007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34" y="1354236"/>
            <a:ext cx="8581710" cy="3756800"/>
          </a:xfrm>
          <a:prstGeom prst="rect">
            <a:avLst/>
          </a:prstGeom>
        </p:spPr>
      </p:pic>
    </p:spTree>
    <p:extLst>
      <p:ext uri="{BB962C8B-B14F-4D97-AF65-F5344CB8AC3E}">
        <p14:creationId xmlns:p14="http://schemas.microsoft.com/office/powerpoint/2010/main" val="19343431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 Augmented Recurrent Networks</a:t>
            </a:r>
          </a:p>
        </p:txBody>
      </p:sp>
      <p:sp>
        <p:nvSpPr>
          <p:cNvPr id="3" name="Content Placeholder 2"/>
          <p:cNvSpPr>
            <a:spLocks noGrp="1"/>
          </p:cNvSpPr>
          <p:nvPr>
            <p:ph idx="1"/>
          </p:nvPr>
        </p:nvSpPr>
        <p:spPr/>
        <p:txBody>
          <a:bodyPr/>
          <a:lstStyle/>
          <a:p>
            <a:r>
              <a:rPr lang="en-US" sz="2800" dirty="0">
                <a:latin typeface="+mj-lt"/>
              </a:rPr>
              <a:t>Blurry ‘push’ and ‘pop’ on stack. E.g.:</a:t>
            </a:r>
          </a:p>
          <a:p>
            <a:endParaRPr lang="en-US" sz="2800" dirty="0">
              <a:latin typeface="+mj-lt"/>
            </a:endParaRPr>
          </a:p>
          <a:p>
            <a:endParaRPr lang="en-US" sz="2800" dirty="0">
              <a:latin typeface="+mj-lt"/>
            </a:endParaRPr>
          </a:p>
          <a:p>
            <a:r>
              <a:rPr lang="en-US" sz="2800" dirty="0">
                <a:latin typeface="+mj-lt"/>
              </a:rPr>
              <a:t>Some results:</a:t>
            </a:r>
          </a:p>
          <a:p>
            <a:endParaRPr lang="en-US" sz="2800" dirty="0">
              <a:latin typeface="+mj-lt"/>
            </a:endParaRPr>
          </a:p>
          <a:p>
            <a:pPr lvl="1"/>
            <a:endParaRPr lang="en-US" sz="2500" dirty="0">
              <a:latin typeface="+mj-lt"/>
            </a:endParaRPr>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209</a:t>
            </a:fld>
            <a:endParaRPr lang="en-US" dirty="0"/>
          </a:p>
        </p:txBody>
      </p:sp>
      <p:pic>
        <p:nvPicPr>
          <p:cNvPr id="5" name="Picture 4"/>
          <p:cNvPicPr>
            <a:picLocks noChangeAspect="1"/>
          </p:cNvPicPr>
          <p:nvPr/>
        </p:nvPicPr>
        <p:blipFill>
          <a:blip r:embed="rId2"/>
          <a:stretch>
            <a:fillRect/>
          </a:stretch>
        </p:blipFill>
        <p:spPr>
          <a:xfrm>
            <a:off x="1598889" y="2034178"/>
            <a:ext cx="5844166" cy="396620"/>
          </a:xfrm>
          <a:prstGeom prst="rect">
            <a:avLst/>
          </a:prstGeom>
        </p:spPr>
      </p:pic>
      <p:pic>
        <p:nvPicPr>
          <p:cNvPr id="6" name="Picture 5" descr="Screen Shot 2017-04-23 at 22.50.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80" y="3656356"/>
            <a:ext cx="6592582" cy="1516877"/>
          </a:xfrm>
          <a:prstGeom prst="rect">
            <a:avLst/>
          </a:prstGeom>
        </p:spPr>
      </p:pic>
      <p:sp>
        <p:nvSpPr>
          <p:cNvPr id="8" name="TextBox 7"/>
          <p:cNvSpPr txBox="1"/>
          <p:nvPr/>
        </p:nvSpPr>
        <p:spPr>
          <a:xfrm>
            <a:off x="825163" y="6385024"/>
            <a:ext cx="7382863" cy="307777"/>
          </a:xfrm>
          <a:prstGeom prst="rect">
            <a:avLst/>
          </a:prstGeom>
          <a:noFill/>
        </p:spPr>
        <p:txBody>
          <a:bodyPr wrap="none" rtlCol="0" anchor="ctr">
            <a:spAutoFit/>
          </a:bodyPr>
          <a:lstStyle/>
          <a:p>
            <a:pPr algn="ctr"/>
            <a:r>
              <a:rPr lang="en-US" sz="1400" dirty="0">
                <a:latin typeface="+mj-lt"/>
              </a:rPr>
              <a:t>Inferring Algorithmic Patterns with Stack-Augmented Recurrent Nets, </a:t>
            </a:r>
            <a:r>
              <a:rPr lang="en-US" sz="1400" dirty="0" err="1">
                <a:latin typeface="+mj-lt"/>
              </a:rPr>
              <a:t>Joulin</a:t>
            </a:r>
            <a:r>
              <a:rPr lang="en-US" sz="1400" dirty="0">
                <a:latin typeface="+mj-lt"/>
              </a:rPr>
              <a:t> et. al., arXiv:1503.01007 </a:t>
            </a:r>
          </a:p>
        </p:txBody>
      </p:sp>
    </p:spTree>
    <p:extLst>
      <p:ext uri="{BB962C8B-B14F-4D97-AF65-F5344CB8AC3E}">
        <p14:creationId xmlns:p14="http://schemas.microsoft.com/office/powerpoint/2010/main" val="32702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Delay NNs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91" y="1981200"/>
            <a:ext cx="8084343" cy="2667000"/>
          </a:xfrm>
          <a:prstGeom prst="rect">
            <a:avLst/>
          </a:prstGeom>
        </p:spPr>
      </p:pic>
    </p:spTree>
    <p:extLst>
      <p:ext uri="{BB962C8B-B14F-4D97-AF65-F5344CB8AC3E}">
        <p14:creationId xmlns:p14="http://schemas.microsoft.com/office/powerpoint/2010/main" val="188277487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CB4E-CA7E-494C-98FE-3678EF5A8D36}"/>
              </a:ext>
            </a:extLst>
          </p:cNvPr>
          <p:cNvSpPr>
            <a:spLocks noGrp="1"/>
          </p:cNvSpPr>
          <p:nvPr>
            <p:ph type="title"/>
          </p:nvPr>
        </p:nvSpPr>
        <p:spPr>
          <a:xfrm>
            <a:off x="695558" y="200394"/>
            <a:ext cx="7543800" cy="1207008"/>
          </a:xfrm>
        </p:spPr>
        <p:txBody>
          <a:bodyPr/>
          <a:lstStyle/>
          <a:p>
            <a:r>
              <a:rPr lang="en-US" dirty="0"/>
              <a:t>NSPDA compared with other memory models - Results</a:t>
            </a:r>
          </a:p>
        </p:txBody>
      </p:sp>
      <p:sp>
        <p:nvSpPr>
          <p:cNvPr id="3" name="Content Placeholder 2">
            <a:extLst>
              <a:ext uri="{FF2B5EF4-FFF2-40B4-BE49-F238E27FC236}">
                <a16:creationId xmlns:a16="http://schemas.microsoft.com/office/drawing/2014/main" id="{1682DD39-56C7-994D-890F-216064953DA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2D75E72-0E0A-7546-88B2-753ABF0A59BA}"/>
              </a:ext>
            </a:extLst>
          </p:cNvPr>
          <p:cNvSpPr>
            <a:spLocks noGrp="1"/>
          </p:cNvSpPr>
          <p:nvPr>
            <p:ph type="sldNum" sz="quarter" idx="12"/>
          </p:nvPr>
        </p:nvSpPr>
        <p:spPr/>
        <p:txBody>
          <a:bodyPr/>
          <a:lstStyle/>
          <a:p>
            <a:fld id="{6D22F896-40B5-4ADD-8801-0D06FADFA095}" type="slidenum">
              <a:rPr lang="en-US" smtClean="0"/>
              <a:t>210</a:t>
            </a:fld>
            <a:endParaRPr lang="en-US" dirty="0"/>
          </a:p>
        </p:txBody>
      </p:sp>
      <p:pic>
        <p:nvPicPr>
          <p:cNvPr id="5" name="Content Placeholder 3">
            <a:extLst>
              <a:ext uri="{FF2B5EF4-FFF2-40B4-BE49-F238E27FC236}">
                <a16:creationId xmlns:a16="http://schemas.microsoft.com/office/drawing/2014/main" id="{0D654A6C-4E30-EE4A-9CA5-E18131C883DB}"/>
              </a:ext>
            </a:extLst>
          </p:cNvPr>
          <p:cNvPicPr>
            <a:picLocks noChangeAspect="1"/>
          </p:cNvPicPr>
          <p:nvPr/>
        </p:nvPicPr>
        <p:blipFill>
          <a:blip r:embed="rId2"/>
          <a:stretch>
            <a:fillRect/>
          </a:stretch>
        </p:blipFill>
        <p:spPr>
          <a:xfrm>
            <a:off x="64589" y="1961328"/>
            <a:ext cx="8522873" cy="3381550"/>
          </a:xfrm>
          <a:prstGeom prst="rect">
            <a:avLst/>
          </a:prstGeom>
        </p:spPr>
      </p:pic>
      <p:sp>
        <p:nvSpPr>
          <p:cNvPr id="6" name="TextBox 5">
            <a:extLst>
              <a:ext uri="{FF2B5EF4-FFF2-40B4-BE49-F238E27FC236}">
                <a16:creationId xmlns:a16="http://schemas.microsoft.com/office/drawing/2014/main" id="{D92F7C3F-5334-7540-826C-8382B9A6D83D}"/>
              </a:ext>
            </a:extLst>
          </p:cNvPr>
          <p:cNvSpPr txBox="1"/>
          <p:nvPr/>
        </p:nvSpPr>
        <p:spPr>
          <a:xfrm>
            <a:off x="556538" y="5100504"/>
            <a:ext cx="7158680" cy="507831"/>
          </a:xfrm>
          <a:prstGeom prst="rect">
            <a:avLst/>
          </a:prstGeom>
          <a:noFill/>
        </p:spPr>
        <p:txBody>
          <a:bodyPr wrap="square" rtlCol="0">
            <a:spAutoFit/>
          </a:bodyPr>
          <a:lstStyle/>
          <a:p>
            <a:pPr marL="214313" indent="-214313">
              <a:buFont typeface="Arial" panose="020B0604020202020204" pitchFamily="34" charset="0"/>
              <a:buChar char="•"/>
            </a:pPr>
            <a:r>
              <a:rPr lang="en-US" sz="1350" b="1" dirty="0"/>
              <a:t>Rule insertion </a:t>
            </a:r>
            <a:r>
              <a:rPr lang="en-US" sz="1350" dirty="0"/>
              <a:t>gives hints that improves generalization</a:t>
            </a:r>
          </a:p>
          <a:p>
            <a:pPr marL="214313" indent="-214313">
              <a:buFont typeface="Arial" panose="020B0604020202020204" pitchFamily="34" charset="0"/>
              <a:buChar char="•"/>
            </a:pPr>
            <a:r>
              <a:rPr lang="en-US" sz="1350" dirty="0"/>
              <a:t>On parenthesis LSTM = 2%, Neural Stack = 95%, DNC = 97%, NSPDA </a:t>
            </a:r>
            <a:r>
              <a:rPr lang="en-US" sz="1350" b="1" dirty="0"/>
              <a:t>= 99.2%</a:t>
            </a:r>
          </a:p>
        </p:txBody>
      </p:sp>
      <p:sp>
        <p:nvSpPr>
          <p:cNvPr id="7" name="TextBox 6">
            <a:extLst>
              <a:ext uri="{FF2B5EF4-FFF2-40B4-BE49-F238E27FC236}">
                <a16:creationId xmlns:a16="http://schemas.microsoft.com/office/drawing/2014/main" id="{47C0AFD3-034B-E740-BE55-07F0D2178A5A}"/>
              </a:ext>
            </a:extLst>
          </p:cNvPr>
          <p:cNvSpPr txBox="1"/>
          <p:nvPr/>
        </p:nvSpPr>
        <p:spPr>
          <a:xfrm>
            <a:off x="695558" y="4588787"/>
            <a:ext cx="7461306" cy="300082"/>
          </a:xfrm>
          <a:prstGeom prst="rect">
            <a:avLst/>
          </a:prstGeom>
          <a:noFill/>
          <a:ln w="38100">
            <a:solidFill>
              <a:srgbClr val="FF0000"/>
            </a:solidFill>
          </a:ln>
        </p:spPr>
        <p:txBody>
          <a:bodyPr wrap="square" rtlCol="0">
            <a:spAutoFit/>
          </a:bodyPr>
          <a:lstStyle/>
          <a:p>
            <a:endParaRPr lang="en-US" sz="1350" dirty="0"/>
          </a:p>
        </p:txBody>
      </p:sp>
      <p:sp>
        <p:nvSpPr>
          <p:cNvPr id="8" name="TextBox 7">
            <a:extLst>
              <a:ext uri="{FF2B5EF4-FFF2-40B4-BE49-F238E27FC236}">
                <a16:creationId xmlns:a16="http://schemas.microsoft.com/office/drawing/2014/main" id="{362B6C6B-C36E-3F47-89E3-FB6E12C9383F}"/>
              </a:ext>
            </a:extLst>
          </p:cNvPr>
          <p:cNvSpPr txBox="1"/>
          <p:nvPr/>
        </p:nvSpPr>
        <p:spPr>
          <a:xfrm>
            <a:off x="6523290" y="5595034"/>
            <a:ext cx="1773178" cy="300082"/>
          </a:xfrm>
          <a:prstGeom prst="rect">
            <a:avLst/>
          </a:prstGeom>
          <a:noFill/>
        </p:spPr>
        <p:txBody>
          <a:bodyPr wrap="none" rtlCol="0">
            <a:spAutoFit/>
          </a:bodyPr>
          <a:lstStyle/>
          <a:p>
            <a:r>
              <a:rPr lang="en-US" sz="1350" dirty="0">
                <a:solidFill>
                  <a:srgbClr val="FF0000"/>
                </a:solidFill>
              </a:rPr>
              <a:t>Mali et al., IEEE TAI ’21</a:t>
            </a:r>
          </a:p>
        </p:txBody>
      </p:sp>
    </p:spTree>
    <p:extLst>
      <p:ext uri="{BB962C8B-B14F-4D97-AF65-F5344CB8AC3E}">
        <p14:creationId xmlns:p14="http://schemas.microsoft.com/office/powerpoint/2010/main" val="39775669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CB4E-CA7E-494C-98FE-3678EF5A8D36}"/>
              </a:ext>
            </a:extLst>
          </p:cNvPr>
          <p:cNvSpPr>
            <a:spLocks noGrp="1"/>
          </p:cNvSpPr>
          <p:nvPr>
            <p:ph type="title"/>
          </p:nvPr>
        </p:nvSpPr>
        <p:spPr>
          <a:xfrm>
            <a:off x="744688" y="211789"/>
            <a:ext cx="7543800" cy="1207008"/>
          </a:xfrm>
        </p:spPr>
        <p:txBody>
          <a:bodyPr/>
          <a:lstStyle/>
          <a:p>
            <a:r>
              <a:rPr lang="en-US" dirty="0"/>
              <a:t>NSPDA compared with other memory models - Results</a:t>
            </a:r>
          </a:p>
        </p:txBody>
      </p:sp>
      <p:sp>
        <p:nvSpPr>
          <p:cNvPr id="3" name="Content Placeholder 2">
            <a:extLst>
              <a:ext uri="{FF2B5EF4-FFF2-40B4-BE49-F238E27FC236}">
                <a16:creationId xmlns:a16="http://schemas.microsoft.com/office/drawing/2014/main" id="{1682DD39-56C7-994D-890F-216064953DA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2D75E72-0E0A-7546-88B2-753ABF0A59BA}"/>
              </a:ext>
            </a:extLst>
          </p:cNvPr>
          <p:cNvSpPr>
            <a:spLocks noGrp="1"/>
          </p:cNvSpPr>
          <p:nvPr>
            <p:ph type="sldNum" sz="quarter" idx="12"/>
          </p:nvPr>
        </p:nvSpPr>
        <p:spPr/>
        <p:txBody>
          <a:bodyPr/>
          <a:lstStyle/>
          <a:p>
            <a:fld id="{6D22F896-40B5-4ADD-8801-0D06FADFA095}" type="slidenum">
              <a:rPr lang="en-US" smtClean="0"/>
              <a:t>211</a:t>
            </a:fld>
            <a:endParaRPr lang="en-US" dirty="0"/>
          </a:p>
        </p:txBody>
      </p:sp>
      <p:pic>
        <p:nvPicPr>
          <p:cNvPr id="5" name="Content Placeholder 3">
            <a:extLst>
              <a:ext uri="{FF2B5EF4-FFF2-40B4-BE49-F238E27FC236}">
                <a16:creationId xmlns:a16="http://schemas.microsoft.com/office/drawing/2014/main" id="{0D654A6C-4E30-EE4A-9CA5-E18131C883DB}"/>
              </a:ext>
            </a:extLst>
          </p:cNvPr>
          <p:cNvPicPr>
            <a:picLocks noChangeAspect="1"/>
          </p:cNvPicPr>
          <p:nvPr/>
        </p:nvPicPr>
        <p:blipFill>
          <a:blip r:embed="rId2"/>
          <a:stretch>
            <a:fillRect/>
          </a:stretch>
        </p:blipFill>
        <p:spPr>
          <a:xfrm>
            <a:off x="64589" y="2107412"/>
            <a:ext cx="7543800" cy="2993091"/>
          </a:xfrm>
          <a:prstGeom prst="rect">
            <a:avLst/>
          </a:prstGeom>
        </p:spPr>
      </p:pic>
      <p:sp>
        <p:nvSpPr>
          <p:cNvPr id="6" name="TextBox 5">
            <a:extLst>
              <a:ext uri="{FF2B5EF4-FFF2-40B4-BE49-F238E27FC236}">
                <a16:creationId xmlns:a16="http://schemas.microsoft.com/office/drawing/2014/main" id="{D92F7C3F-5334-7540-826C-8382B9A6D83D}"/>
              </a:ext>
            </a:extLst>
          </p:cNvPr>
          <p:cNvSpPr txBox="1"/>
          <p:nvPr/>
        </p:nvSpPr>
        <p:spPr>
          <a:xfrm>
            <a:off x="556538" y="5100504"/>
            <a:ext cx="7392947" cy="715581"/>
          </a:xfrm>
          <a:prstGeom prst="rect">
            <a:avLst/>
          </a:prstGeom>
          <a:noFill/>
          <a:ln w="38100">
            <a:solidFill>
              <a:srgbClr val="FF0000"/>
            </a:solidFill>
          </a:ln>
        </p:spPr>
        <p:txBody>
          <a:bodyPr wrap="square" rtlCol="0">
            <a:spAutoFit/>
          </a:bodyPr>
          <a:lstStyle/>
          <a:p>
            <a:pPr marL="214313" indent="-214313">
              <a:buFont typeface="Arial" panose="020B0604020202020204" pitchFamily="34" charset="0"/>
              <a:buChar char="•"/>
            </a:pPr>
            <a:r>
              <a:rPr lang="en-US" sz="1350" dirty="0"/>
              <a:t>Rule insertion gives hints that improves generalization</a:t>
            </a:r>
          </a:p>
          <a:p>
            <a:pPr marL="214313" indent="-214313">
              <a:buFont typeface="Arial" panose="020B0604020202020204" pitchFamily="34" charset="0"/>
              <a:buChar char="•"/>
            </a:pPr>
            <a:r>
              <a:rPr lang="en-US" sz="1350" dirty="0"/>
              <a:t>Model learns to </a:t>
            </a:r>
            <a:r>
              <a:rPr lang="en-US" sz="1350" b="1" dirty="0"/>
              <a:t>push and pop</a:t>
            </a:r>
          </a:p>
          <a:p>
            <a:pPr marL="214313" indent="-214313">
              <a:buFont typeface="Arial" panose="020B0604020202020204" pitchFamily="34" charset="0"/>
              <a:buChar char="•"/>
            </a:pPr>
            <a:r>
              <a:rPr lang="en-US" sz="1350" dirty="0"/>
              <a:t>Requires only 8 neurons and 2000 samples to converge, generalizes on unseen data</a:t>
            </a:r>
          </a:p>
        </p:txBody>
      </p:sp>
    </p:spTree>
    <p:extLst>
      <p:ext uri="{BB962C8B-B14F-4D97-AF65-F5344CB8AC3E}">
        <p14:creationId xmlns:p14="http://schemas.microsoft.com/office/powerpoint/2010/main" val="345010888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CB4E-CA7E-494C-98FE-3678EF5A8D36}"/>
              </a:ext>
            </a:extLst>
          </p:cNvPr>
          <p:cNvSpPr>
            <a:spLocks noGrp="1"/>
          </p:cNvSpPr>
          <p:nvPr>
            <p:ph type="title"/>
          </p:nvPr>
        </p:nvSpPr>
        <p:spPr>
          <a:xfrm>
            <a:off x="744688" y="296900"/>
            <a:ext cx="7543800" cy="1207008"/>
          </a:xfrm>
        </p:spPr>
        <p:txBody>
          <a:bodyPr/>
          <a:lstStyle/>
          <a:p>
            <a:r>
              <a:rPr lang="en-US" dirty="0"/>
              <a:t>NSPDA compared with other memory models - Results</a:t>
            </a:r>
          </a:p>
        </p:txBody>
      </p:sp>
      <p:sp>
        <p:nvSpPr>
          <p:cNvPr id="3" name="Content Placeholder 2">
            <a:extLst>
              <a:ext uri="{FF2B5EF4-FFF2-40B4-BE49-F238E27FC236}">
                <a16:creationId xmlns:a16="http://schemas.microsoft.com/office/drawing/2014/main" id="{1682DD39-56C7-994D-890F-216064953DA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2D75E72-0E0A-7546-88B2-753ABF0A59BA}"/>
              </a:ext>
            </a:extLst>
          </p:cNvPr>
          <p:cNvSpPr>
            <a:spLocks noGrp="1"/>
          </p:cNvSpPr>
          <p:nvPr>
            <p:ph type="sldNum" sz="quarter" idx="12"/>
          </p:nvPr>
        </p:nvSpPr>
        <p:spPr/>
        <p:txBody>
          <a:bodyPr/>
          <a:lstStyle/>
          <a:p>
            <a:fld id="{6D22F896-40B5-4ADD-8801-0D06FADFA095}" type="slidenum">
              <a:rPr lang="en-US" smtClean="0"/>
              <a:t>212</a:t>
            </a:fld>
            <a:endParaRPr lang="en-US" dirty="0"/>
          </a:p>
        </p:txBody>
      </p:sp>
      <p:pic>
        <p:nvPicPr>
          <p:cNvPr id="5" name="Content Placeholder 3">
            <a:extLst>
              <a:ext uri="{FF2B5EF4-FFF2-40B4-BE49-F238E27FC236}">
                <a16:creationId xmlns:a16="http://schemas.microsoft.com/office/drawing/2014/main" id="{0D654A6C-4E30-EE4A-9CA5-E18131C883DB}"/>
              </a:ext>
            </a:extLst>
          </p:cNvPr>
          <p:cNvPicPr>
            <a:picLocks noChangeAspect="1"/>
          </p:cNvPicPr>
          <p:nvPr/>
        </p:nvPicPr>
        <p:blipFill>
          <a:blip r:embed="rId2"/>
          <a:stretch>
            <a:fillRect/>
          </a:stretch>
        </p:blipFill>
        <p:spPr>
          <a:xfrm>
            <a:off x="64589" y="2107412"/>
            <a:ext cx="7543800" cy="2993091"/>
          </a:xfrm>
          <a:prstGeom prst="rect">
            <a:avLst/>
          </a:prstGeom>
        </p:spPr>
      </p:pic>
      <p:sp>
        <p:nvSpPr>
          <p:cNvPr id="6" name="TextBox 5">
            <a:extLst>
              <a:ext uri="{FF2B5EF4-FFF2-40B4-BE49-F238E27FC236}">
                <a16:creationId xmlns:a16="http://schemas.microsoft.com/office/drawing/2014/main" id="{D92F7C3F-5334-7540-826C-8382B9A6D83D}"/>
              </a:ext>
            </a:extLst>
          </p:cNvPr>
          <p:cNvSpPr txBox="1"/>
          <p:nvPr/>
        </p:nvSpPr>
        <p:spPr>
          <a:xfrm>
            <a:off x="556538" y="5100504"/>
            <a:ext cx="7373628" cy="715581"/>
          </a:xfrm>
          <a:prstGeom prst="rect">
            <a:avLst/>
          </a:prstGeom>
          <a:noFill/>
          <a:ln w="38100">
            <a:solidFill>
              <a:srgbClr val="FF0000"/>
            </a:solidFill>
          </a:ln>
        </p:spPr>
        <p:txBody>
          <a:bodyPr wrap="square" rtlCol="0">
            <a:spAutoFit/>
          </a:bodyPr>
          <a:lstStyle/>
          <a:p>
            <a:pPr marL="214313" indent="-214313">
              <a:buFont typeface="Arial" panose="020B0604020202020204" pitchFamily="34" charset="0"/>
              <a:buChar char="•"/>
            </a:pPr>
            <a:r>
              <a:rPr lang="en-US" sz="1350" dirty="0"/>
              <a:t>Rule insertion gives hints that improves generalization</a:t>
            </a:r>
          </a:p>
          <a:p>
            <a:pPr marL="214313" indent="-214313">
              <a:buFont typeface="Arial" panose="020B0604020202020204" pitchFamily="34" charset="0"/>
              <a:buChar char="•"/>
            </a:pPr>
            <a:r>
              <a:rPr lang="en-US" sz="1350" dirty="0"/>
              <a:t>Model learns to push and pop</a:t>
            </a:r>
          </a:p>
          <a:p>
            <a:pPr marL="214313" indent="-214313">
              <a:buFont typeface="Arial" panose="020B0604020202020204" pitchFamily="34" charset="0"/>
              <a:buChar char="•"/>
            </a:pPr>
            <a:r>
              <a:rPr lang="en-US" sz="1350" dirty="0"/>
              <a:t>Requires only </a:t>
            </a:r>
            <a:r>
              <a:rPr lang="en-US" sz="1350" b="1" dirty="0"/>
              <a:t>8 neurons and 2000 samples </a:t>
            </a:r>
            <a:r>
              <a:rPr lang="en-US" sz="1350" dirty="0"/>
              <a:t>to converge and generalize on unseen data</a:t>
            </a:r>
          </a:p>
        </p:txBody>
      </p:sp>
    </p:spTree>
    <p:extLst>
      <p:ext uri="{BB962C8B-B14F-4D97-AF65-F5344CB8AC3E}">
        <p14:creationId xmlns:p14="http://schemas.microsoft.com/office/powerpoint/2010/main" val="13043904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6736-5E03-BD44-9011-CE12E4EDC0DB}"/>
              </a:ext>
            </a:extLst>
          </p:cNvPr>
          <p:cNvSpPr>
            <a:spLocks noGrp="1"/>
          </p:cNvSpPr>
          <p:nvPr>
            <p:ph type="title"/>
          </p:nvPr>
        </p:nvSpPr>
        <p:spPr/>
        <p:txBody>
          <a:bodyPr/>
          <a:lstStyle/>
          <a:p>
            <a:r>
              <a:rPr lang="en-US" dirty="0"/>
              <a:t>Neural State Turing Machine - Results</a:t>
            </a:r>
          </a:p>
        </p:txBody>
      </p:sp>
      <p:sp>
        <p:nvSpPr>
          <p:cNvPr id="4" name="Slide Number Placeholder 3">
            <a:extLst>
              <a:ext uri="{FF2B5EF4-FFF2-40B4-BE49-F238E27FC236}">
                <a16:creationId xmlns:a16="http://schemas.microsoft.com/office/drawing/2014/main" id="{500D31CC-F96D-434D-A518-CFFE659BC2C5}"/>
              </a:ext>
            </a:extLst>
          </p:cNvPr>
          <p:cNvSpPr>
            <a:spLocks noGrp="1"/>
          </p:cNvSpPr>
          <p:nvPr>
            <p:ph type="sldNum" sz="quarter" idx="12"/>
          </p:nvPr>
        </p:nvSpPr>
        <p:spPr/>
        <p:txBody>
          <a:bodyPr/>
          <a:lstStyle/>
          <a:p>
            <a:fld id="{6D22F896-40B5-4ADD-8801-0D06FADFA095}" type="slidenum">
              <a:rPr lang="en-US" smtClean="0"/>
              <a:t>213</a:t>
            </a:fld>
            <a:endParaRPr lang="en-US" dirty="0"/>
          </a:p>
        </p:txBody>
      </p:sp>
      <p:sp>
        <p:nvSpPr>
          <p:cNvPr id="7" name="TextBox 6">
            <a:extLst>
              <a:ext uri="{FF2B5EF4-FFF2-40B4-BE49-F238E27FC236}">
                <a16:creationId xmlns:a16="http://schemas.microsoft.com/office/drawing/2014/main" id="{485631A6-FF52-F841-8072-7BF3186256B9}"/>
              </a:ext>
            </a:extLst>
          </p:cNvPr>
          <p:cNvSpPr txBox="1"/>
          <p:nvPr/>
        </p:nvSpPr>
        <p:spPr>
          <a:xfrm>
            <a:off x="5695604" y="5565217"/>
            <a:ext cx="1650452" cy="300082"/>
          </a:xfrm>
          <a:prstGeom prst="rect">
            <a:avLst/>
          </a:prstGeom>
          <a:noFill/>
        </p:spPr>
        <p:txBody>
          <a:bodyPr wrap="none" rtlCol="0">
            <a:spAutoFit/>
          </a:bodyPr>
          <a:lstStyle/>
          <a:p>
            <a:r>
              <a:rPr lang="en-US" sz="1350" dirty="0">
                <a:solidFill>
                  <a:srgbClr val="FF0000"/>
                </a:solidFill>
              </a:rPr>
              <a:t>Mali et al., </a:t>
            </a:r>
            <a:r>
              <a:rPr lang="en-US" sz="1350" dirty="0" err="1">
                <a:solidFill>
                  <a:srgbClr val="FF0000"/>
                </a:solidFill>
              </a:rPr>
              <a:t>Arxiv</a:t>
            </a:r>
            <a:r>
              <a:rPr lang="en-US" sz="1350" dirty="0">
                <a:solidFill>
                  <a:srgbClr val="FF0000"/>
                </a:solidFill>
              </a:rPr>
              <a:t> ’22c</a:t>
            </a:r>
          </a:p>
        </p:txBody>
      </p:sp>
      <p:pic>
        <p:nvPicPr>
          <p:cNvPr id="9" name="Content Placeholder 8">
            <a:extLst>
              <a:ext uri="{FF2B5EF4-FFF2-40B4-BE49-F238E27FC236}">
                <a16:creationId xmlns:a16="http://schemas.microsoft.com/office/drawing/2014/main" id="{B8E22EC4-D624-1444-80BD-D8B620ED6F99}"/>
              </a:ext>
            </a:extLst>
          </p:cNvPr>
          <p:cNvPicPr>
            <a:picLocks noGrp="1" noChangeAspect="1"/>
          </p:cNvPicPr>
          <p:nvPr>
            <p:ph idx="1"/>
          </p:nvPr>
        </p:nvPicPr>
        <p:blipFill>
          <a:blip r:embed="rId2"/>
          <a:stretch>
            <a:fillRect/>
          </a:stretch>
        </p:blipFill>
        <p:spPr>
          <a:xfrm>
            <a:off x="889071" y="2622838"/>
            <a:ext cx="6881281" cy="2297257"/>
          </a:xfrm>
        </p:spPr>
      </p:pic>
    </p:spTree>
    <p:extLst>
      <p:ext uri="{BB962C8B-B14F-4D97-AF65-F5344CB8AC3E}">
        <p14:creationId xmlns:p14="http://schemas.microsoft.com/office/powerpoint/2010/main" val="41600553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6736-5E03-BD44-9011-CE12E4EDC0DB}"/>
              </a:ext>
            </a:extLst>
          </p:cNvPr>
          <p:cNvSpPr>
            <a:spLocks noGrp="1"/>
          </p:cNvSpPr>
          <p:nvPr>
            <p:ph type="title"/>
          </p:nvPr>
        </p:nvSpPr>
        <p:spPr/>
        <p:txBody>
          <a:bodyPr/>
          <a:lstStyle/>
          <a:p>
            <a:r>
              <a:rPr lang="en-US" dirty="0"/>
              <a:t>Neural State Turing Machine - Results</a:t>
            </a:r>
          </a:p>
        </p:txBody>
      </p:sp>
      <p:sp>
        <p:nvSpPr>
          <p:cNvPr id="4" name="Slide Number Placeholder 3">
            <a:extLst>
              <a:ext uri="{FF2B5EF4-FFF2-40B4-BE49-F238E27FC236}">
                <a16:creationId xmlns:a16="http://schemas.microsoft.com/office/drawing/2014/main" id="{500D31CC-F96D-434D-A518-CFFE659BC2C5}"/>
              </a:ext>
            </a:extLst>
          </p:cNvPr>
          <p:cNvSpPr>
            <a:spLocks noGrp="1"/>
          </p:cNvSpPr>
          <p:nvPr>
            <p:ph type="sldNum" sz="quarter" idx="12"/>
          </p:nvPr>
        </p:nvSpPr>
        <p:spPr/>
        <p:txBody>
          <a:bodyPr/>
          <a:lstStyle/>
          <a:p>
            <a:fld id="{6D22F896-40B5-4ADD-8801-0D06FADFA095}" type="slidenum">
              <a:rPr lang="en-US" smtClean="0"/>
              <a:t>214</a:t>
            </a:fld>
            <a:endParaRPr lang="en-US" dirty="0"/>
          </a:p>
        </p:txBody>
      </p:sp>
      <p:sp>
        <p:nvSpPr>
          <p:cNvPr id="10" name="TextBox 9">
            <a:extLst>
              <a:ext uri="{FF2B5EF4-FFF2-40B4-BE49-F238E27FC236}">
                <a16:creationId xmlns:a16="http://schemas.microsoft.com/office/drawing/2014/main" id="{B995BC2E-6ABF-2347-B239-A3B9122D0B2A}"/>
              </a:ext>
            </a:extLst>
          </p:cNvPr>
          <p:cNvSpPr txBox="1"/>
          <p:nvPr/>
        </p:nvSpPr>
        <p:spPr>
          <a:xfrm>
            <a:off x="797814" y="4807237"/>
            <a:ext cx="6973443" cy="715581"/>
          </a:xfrm>
          <a:prstGeom prst="rect">
            <a:avLst/>
          </a:prstGeom>
          <a:noFill/>
          <a:ln w="38100">
            <a:solidFill>
              <a:srgbClr val="FF0000"/>
            </a:solidFill>
          </a:ln>
        </p:spPr>
        <p:txBody>
          <a:bodyPr wrap="square" rtlCol="0">
            <a:spAutoFit/>
          </a:bodyPr>
          <a:lstStyle/>
          <a:p>
            <a:pPr marL="214313" indent="-214313">
              <a:buFont typeface="Arial" panose="020B0604020202020204" pitchFamily="34" charset="0"/>
              <a:buChar char="•"/>
            </a:pPr>
            <a:r>
              <a:rPr lang="en-US" sz="1350" dirty="0"/>
              <a:t>Transformers is 3 layer deep with positional encoding and access to start and stop token</a:t>
            </a:r>
          </a:p>
          <a:p>
            <a:pPr marL="214313" indent="-214313">
              <a:buFont typeface="Arial" panose="020B0604020202020204" pitchFamily="34" charset="0"/>
              <a:buChar char="•"/>
            </a:pPr>
            <a:r>
              <a:rPr lang="en-US" sz="1350" dirty="0"/>
              <a:t>LSTM has 2 layers</a:t>
            </a:r>
          </a:p>
          <a:p>
            <a:pPr marL="214313" indent="-214313">
              <a:buFont typeface="Arial" panose="020B0604020202020204" pitchFamily="34" charset="0"/>
              <a:buChar char="•"/>
            </a:pPr>
            <a:r>
              <a:rPr lang="en-US" sz="1350" dirty="0"/>
              <a:t>Rest of the models have only one layer</a:t>
            </a:r>
          </a:p>
        </p:txBody>
      </p:sp>
      <p:pic>
        <p:nvPicPr>
          <p:cNvPr id="14" name="Content Placeholder 13">
            <a:extLst>
              <a:ext uri="{FF2B5EF4-FFF2-40B4-BE49-F238E27FC236}">
                <a16:creationId xmlns:a16="http://schemas.microsoft.com/office/drawing/2014/main" id="{3236E627-0178-8A4C-85E4-DA76EA115B33}"/>
              </a:ext>
            </a:extLst>
          </p:cNvPr>
          <p:cNvPicPr>
            <a:picLocks noGrp="1" noChangeAspect="1"/>
          </p:cNvPicPr>
          <p:nvPr>
            <p:ph idx="1"/>
          </p:nvPr>
        </p:nvPicPr>
        <p:blipFill>
          <a:blip r:embed="rId2"/>
          <a:stretch>
            <a:fillRect/>
          </a:stretch>
        </p:blipFill>
        <p:spPr>
          <a:xfrm>
            <a:off x="797814" y="2427732"/>
            <a:ext cx="6634344" cy="2319921"/>
          </a:xfrm>
        </p:spPr>
      </p:pic>
      <p:sp>
        <p:nvSpPr>
          <p:cNvPr id="15" name="TextBox 14">
            <a:extLst>
              <a:ext uri="{FF2B5EF4-FFF2-40B4-BE49-F238E27FC236}">
                <a16:creationId xmlns:a16="http://schemas.microsoft.com/office/drawing/2014/main" id="{DA5B79FC-0C41-FE40-B99C-8979D451E35D}"/>
              </a:ext>
            </a:extLst>
          </p:cNvPr>
          <p:cNvSpPr txBox="1"/>
          <p:nvPr/>
        </p:nvSpPr>
        <p:spPr>
          <a:xfrm>
            <a:off x="6332579" y="5707483"/>
            <a:ext cx="1650452" cy="300082"/>
          </a:xfrm>
          <a:prstGeom prst="rect">
            <a:avLst/>
          </a:prstGeom>
          <a:noFill/>
        </p:spPr>
        <p:txBody>
          <a:bodyPr wrap="none" rtlCol="0">
            <a:spAutoFit/>
          </a:bodyPr>
          <a:lstStyle/>
          <a:p>
            <a:r>
              <a:rPr lang="en-US" sz="1350" dirty="0">
                <a:solidFill>
                  <a:srgbClr val="FF0000"/>
                </a:solidFill>
              </a:rPr>
              <a:t>Mali et al., </a:t>
            </a:r>
            <a:r>
              <a:rPr lang="en-US" sz="1350" dirty="0" err="1">
                <a:solidFill>
                  <a:srgbClr val="FF0000"/>
                </a:solidFill>
              </a:rPr>
              <a:t>Arxiv</a:t>
            </a:r>
            <a:r>
              <a:rPr lang="en-US" sz="1350" dirty="0">
                <a:solidFill>
                  <a:srgbClr val="FF0000"/>
                </a:solidFill>
              </a:rPr>
              <a:t> ’22c</a:t>
            </a:r>
          </a:p>
        </p:txBody>
      </p:sp>
    </p:spTree>
    <p:extLst>
      <p:ext uri="{BB962C8B-B14F-4D97-AF65-F5344CB8AC3E}">
        <p14:creationId xmlns:p14="http://schemas.microsoft.com/office/powerpoint/2010/main" val="373549848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Differentiable Neural Computers (DNCs)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Advanced addressing mechanisms:</a:t>
            </a:r>
          </a:p>
          <a:p>
            <a:pPr marL="0" indent="0">
              <a:buNone/>
            </a:pPr>
            <a:endParaRPr lang="en-US" sz="2800" dirty="0">
              <a:latin typeface="+mj-lt"/>
            </a:endParaRPr>
          </a:p>
          <a:p>
            <a:pPr lvl="1"/>
            <a:r>
              <a:rPr lang="en-US" sz="2500" dirty="0">
                <a:latin typeface="+mj-lt"/>
              </a:rPr>
              <a:t>Content Based Addressing</a:t>
            </a:r>
          </a:p>
          <a:p>
            <a:pPr marL="342900" lvl="1" indent="0">
              <a:buNone/>
            </a:pPr>
            <a:endParaRPr lang="en-US" sz="2500" dirty="0">
              <a:latin typeface="+mj-lt"/>
            </a:endParaRPr>
          </a:p>
          <a:p>
            <a:pPr lvl="1"/>
            <a:r>
              <a:rPr lang="en-US" sz="2500" dirty="0">
                <a:latin typeface="+mj-lt"/>
              </a:rPr>
              <a:t>Temporal Addressing</a:t>
            </a:r>
          </a:p>
          <a:p>
            <a:pPr lvl="2"/>
            <a:r>
              <a:rPr lang="en-US" sz="2200" dirty="0">
                <a:latin typeface="+mj-lt"/>
              </a:rPr>
              <a:t>Maintains notion of sequence in addressing</a:t>
            </a:r>
          </a:p>
          <a:p>
            <a:pPr lvl="2"/>
            <a:r>
              <a:rPr lang="en-US" sz="2200" dirty="0">
                <a:latin typeface="+mj-lt"/>
              </a:rPr>
              <a:t>Temporal Link Matrix </a:t>
            </a:r>
            <a:r>
              <a:rPr lang="en-US" sz="2200" i="1" dirty="0">
                <a:latin typeface="+mj-lt"/>
              </a:rPr>
              <a:t>L </a:t>
            </a:r>
            <a:r>
              <a:rPr lang="en-US" sz="2200" dirty="0">
                <a:latin typeface="+mj-lt"/>
              </a:rPr>
              <a:t>(size </a:t>
            </a:r>
            <a:r>
              <a:rPr lang="en-US" sz="2200" dirty="0" err="1">
                <a:latin typeface="+mj-lt"/>
              </a:rPr>
              <a:t>NxN</a:t>
            </a:r>
            <a:r>
              <a:rPr lang="en-US" sz="2200" dirty="0">
                <a:latin typeface="+mj-lt"/>
              </a:rPr>
              <a:t>), L[</a:t>
            </a:r>
            <a:r>
              <a:rPr lang="en-US" sz="2200" i="1" dirty="0" err="1">
                <a:latin typeface="+mj-lt"/>
              </a:rPr>
              <a:t>i,j</a:t>
            </a:r>
            <a:r>
              <a:rPr lang="en-US" sz="2200" dirty="0">
                <a:latin typeface="+mj-lt"/>
              </a:rPr>
              <a:t>] = degree to which location </a:t>
            </a:r>
            <a:r>
              <a:rPr lang="en-US" sz="2200" i="1" dirty="0">
                <a:latin typeface="+mj-lt"/>
              </a:rPr>
              <a:t>I </a:t>
            </a:r>
            <a:r>
              <a:rPr lang="en-US" sz="2200" dirty="0">
                <a:latin typeface="+mj-lt"/>
              </a:rPr>
              <a:t>was written to after location </a:t>
            </a:r>
            <a:r>
              <a:rPr lang="en-US" sz="2200" i="1" dirty="0">
                <a:latin typeface="+mj-lt"/>
              </a:rPr>
              <a:t>j. </a:t>
            </a:r>
            <a:endParaRPr lang="en-US" sz="2500" dirty="0">
              <a:latin typeface="+mj-lt"/>
            </a:endParaRPr>
          </a:p>
          <a:p>
            <a:pPr lvl="1"/>
            <a:endParaRPr lang="en-US" sz="2500" dirty="0">
              <a:latin typeface="+mj-lt"/>
            </a:endParaRPr>
          </a:p>
          <a:p>
            <a:pPr lvl="1"/>
            <a:r>
              <a:rPr lang="en-US" sz="2500" dirty="0">
                <a:latin typeface="+mj-lt"/>
              </a:rPr>
              <a:t>Usage Based Addressing</a:t>
            </a:r>
          </a:p>
          <a:p>
            <a:pPr marL="0" indent="0">
              <a:buNone/>
            </a:pPr>
            <a:endParaRPr lang="en-US" sz="2800"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215</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96322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Usage Based Addressing</a:t>
            </a:r>
          </a:p>
        </p:txBody>
      </p:sp>
      <p:sp>
        <p:nvSpPr>
          <p:cNvPr id="3" name="Content Placeholder 2"/>
          <p:cNvSpPr>
            <a:spLocks noGrp="1"/>
          </p:cNvSpPr>
          <p:nvPr>
            <p:ph idx="1"/>
          </p:nvPr>
        </p:nvSpPr>
        <p:spPr>
          <a:xfrm>
            <a:off x="413964" y="1824690"/>
            <a:ext cx="8205249" cy="4019251"/>
          </a:xfrm>
        </p:spPr>
        <p:txBody>
          <a:bodyPr>
            <a:normAutofit/>
          </a:bodyPr>
          <a:lstStyle/>
          <a:p>
            <a:r>
              <a:rPr lang="en-US" sz="2800" dirty="0">
                <a:latin typeface="+mj-lt"/>
              </a:rPr>
              <a:t>Writing increases usage of cell, reading decreases usage of cell</a:t>
            </a:r>
          </a:p>
          <a:p>
            <a:endParaRPr lang="en-US" sz="2800" dirty="0">
              <a:latin typeface="+mj-lt"/>
            </a:endParaRPr>
          </a:p>
          <a:p>
            <a:r>
              <a:rPr lang="en-US" sz="2800" dirty="0">
                <a:latin typeface="+mj-lt"/>
              </a:rPr>
              <a:t>Least used location has highest usage-based weighting</a:t>
            </a:r>
          </a:p>
          <a:p>
            <a:endParaRPr lang="en-US" sz="2800" dirty="0">
              <a:latin typeface="+mj-lt"/>
            </a:endParaRPr>
          </a:p>
          <a:p>
            <a:r>
              <a:rPr lang="en-US" sz="2800" dirty="0">
                <a:latin typeface="+mj-lt"/>
              </a:rPr>
              <a:t>Interpolate b/w usage &amp; content based weights for final write weights</a:t>
            </a:r>
          </a:p>
          <a:p>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216</a:t>
            </a:fld>
            <a:endParaRPr lang="en-US" dirty="0"/>
          </a:p>
        </p:txBody>
      </p:sp>
      <p:sp>
        <p:nvSpPr>
          <p:cNvPr id="7" name="TextBox 6"/>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12627274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78" y="1520456"/>
            <a:ext cx="8808146" cy="4518837"/>
          </a:xfrm>
        </p:spPr>
      </p:pic>
      <p:sp>
        <p:nvSpPr>
          <p:cNvPr id="4" name="Slide Number Placeholder 3"/>
          <p:cNvSpPr>
            <a:spLocks noGrp="1"/>
          </p:cNvSpPr>
          <p:nvPr>
            <p:ph type="sldNum" sz="quarter" idx="12"/>
          </p:nvPr>
        </p:nvSpPr>
        <p:spPr/>
        <p:txBody>
          <a:bodyPr/>
          <a:lstStyle/>
          <a:p>
            <a:fld id="{6113E31D-E2AB-40D1-8B51-AFA5AFEF393A}" type="slidenum">
              <a:rPr lang="en-US" smtClean="0"/>
              <a:t>217</a:t>
            </a:fld>
            <a:endParaRPr lang="en-US" dirty="0"/>
          </a:p>
        </p:txBody>
      </p:sp>
    </p:spTree>
    <p:extLst>
      <p:ext uri="{BB962C8B-B14F-4D97-AF65-F5344CB8AC3E}">
        <p14:creationId xmlns:p14="http://schemas.microsoft.com/office/powerpoint/2010/main" val="6621892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Example</a:t>
            </a:r>
          </a:p>
        </p:txBody>
      </p:sp>
      <p:sp>
        <p:nvSpPr>
          <p:cNvPr id="4" name="Slide Number Placeholder 3"/>
          <p:cNvSpPr>
            <a:spLocks noGrp="1"/>
          </p:cNvSpPr>
          <p:nvPr>
            <p:ph type="sldNum" sz="quarter" idx="12"/>
          </p:nvPr>
        </p:nvSpPr>
        <p:spPr/>
        <p:txBody>
          <a:bodyPr/>
          <a:lstStyle/>
          <a:p>
            <a:fld id="{6113E31D-E2AB-40D1-8B51-AFA5AFEF393A}" type="slidenum">
              <a:rPr lang="en-US" smtClean="0"/>
              <a:t>218</a:t>
            </a:fld>
            <a:endParaRPr lang="en-US" dirty="0"/>
          </a:p>
        </p:txBody>
      </p:sp>
      <p:pic>
        <p:nvPicPr>
          <p:cNvPr id="5" name="Picture 4" descr="DNC_Dealloc.png"/>
          <p:cNvPicPr>
            <a:picLocks noChangeAspect="1"/>
          </p:cNvPicPr>
          <p:nvPr/>
        </p:nvPicPr>
        <p:blipFill rotWithShape="1">
          <a:blip r:embed="rId3">
            <a:extLst>
              <a:ext uri="{28A0092B-C50C-407E-A947-70E740481C1C}">
                <a14:useLocalDpi xmlns:a14="http://schemas.microsoft.com/office/drawing/2010/main" val="0"/>
              </a:ext>
            </a:extLst>
          </a:blip>
          <a:srcRect b="11489"/>
          <a:stretch/>
        </p:blipFill>
        <p:spPr>
          <a:xfrm>
            <a:off x="846905" y="1724264"/>
            <a:ext cx="7278044" cy="3971729"/>
          </a:xfrm>
          <a:prstGeom prst="rect">
            <a:avLst/>
          </a:prstGeom>
        </p:spPr>
      </p:pic>
      <p:sp>
        <p:nvSpPr>
          <p:cNvPr id="7" name="TextBox 6"/>
          <p:cNvSpPr txBox="1"/>
          <p:nvPr/>
        </p:nvSpPr>
        <p:spPr>
          <a:xfrm>
            <a:off x="579495" y="6385024"/>
            <a:ext cx="7730399" cy="307777"/>
          </a:xfrm>
          <a:prstGeom prst="rect">
            <a:avLst/>
          </a:prstGeom>
          <a:noFill/>
        </p:spPr>
        <p:txBody>
          <a:bodyPr wrap="squar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
        <p:nvSpPr>
          <p:cNvPr id="3" name="TextBox 2"/>
          <p:cNvSpPr txBox="1"/>
          <p:nvPr/>
        </p:nvSpPr>
        <p:spPr>
          <a:xfrm>
            <a:off x="2030819" y="5932967"/>
            <a:ext cx="4866269" cy="369332"/>
          </a:xfrm>
          <a:prstGeom prst="rect">
            <a:avLst/>
          </a:prstGeom>
          <a:noFill/>
        </p:spPr>
        <p:txBody>
          <a:bodyPr wrap="none" rtlCol="0">
            <a:spAutoFit/>
          </a:bodyPr>
          <a:lstStyle/>
          <a:p>
            <a:r>
              <a:rPr lang="en-US" dirty="0"/>
              <a:t>Memory utilization: Reading doesn’t, writing does</a:t>
            </a:r>
          </a:p>
        </p:txBody>
      </p:sp>
    </p:spTree>
    <p:extLst>
      <p:ext uri="{BB962C8B-B14F-4D97-AF65-F5344CB8AC3E}">
        <p14:creationId xmlns:p14="http://schemas.microsoft.com/office/powerpoint/2010/main" val="41934752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287079"/>
            <a:ext cx="8205248" cy="1325563"/>
          </a:xfrm>
        </p:spPr>
        <p:txBody>
          <a:bodyPr/>
          <a:lstStyle/>
          <a:p>
            <a:r>
              <a:rPr lang="en-US" dirty="0"/>
              <a:t>DNC: Improvements over NTMs</a:t>
            </a:r>
          </a:p>
        </p:txBody>
      </p:sp>
      <p:sp>
        <p:nvSpPr>
          <p:cNvPr id="3" name="Content Placeholder 2"/>
          <p:cNvSpPr>
            <a:spLocks noGrp="1"/>
          </p:cNvSpPr>
          <p:nvPr>
            <p:ph idx="1"/>
          </p:nvPr>
        </p:nvSpPr>
        <p:spPr/>
        <p:txBody>
          <a:bodyPr numCol="2">
            <a:normAutofit/>
          </a:bodyPr>
          <a:lstStyle/>
          <a:p>
            <a:pPr marL="0" indent="0" algn="ctr">
              <a:buNone/>
            </a:pPr>
            <a:r>
              <a:rPr lang="en-US" sz="3600" dirty="0">
                <a:latin typeface="+mj-lt"/>
              </a:rPr>
              <a:t>NTM</a:t>
            </a:r>
            <a:endParaRPr lang="en-US" dirty="0">
              <a:latin typeface="+mj-lt"/>
            </a:endParaRPr>
          </a:p>
          <a:p>
            <a:pPr marL="0" indent="0">
              <a:buNone/>
            </a:pPr>
            <a:endParaRPr lang="en-US" dirty="0">
              <a:latin typeface="+mj-lt"/>
            </a:endParaRPr>
          </a:p>
          <a:p>
            <a:r>
              <a:rPr lang="en-US" sz="2400" dirty="0">
                <a:latin typeface="+mj-lt"/>
              </a:rPr>
              <a:t>Large contiguous blocks of memory needed</a:t>
            </a:r>
          </a:p>
          <a:p>
            <a:endParaRPr lang="en-US" sz="2400" dirty="0">
              <a:latin typeface="+mj-lt"/>
            </a:endParaRPr>
          </a:p>
          <a:p>
            <a:r>
              <a:rPr lang="en-US" sz="2400" dirty="0">
                <a:latin typeface="+mj-lt"/>
              </a:rPr>
              <a:t>No way to free up memory cells after writing</a:t>
            </a:r>
          </a:p>
          <a:p>
            <a:endParaRPr lang="en-US" dirty="0">
              <a:latin typeface="+mj-lt"/>
            </a:endParaRPr>
          </a:p>
          <a:p>
            <a:pPr marL="0" indent="0">
              <a:buNone/>
            </a:pPr>
            <a:endParaRPr lang="en-US" dirty="0">
              <a:latin typeface="+mj-lt"/>
            </a:endParaRPr>
          </a:p>
          <a:p>
            <a:pPr marL="0" indent="0" algn="ctr">
              <a:buNone/>
            </a:pPr>
            <a:endParaRPr lang="en-US" sz="2800" dirty="0">
              <a:latin typeface="+mj-lt"/>
            </a:endParaRPr>
          </a:p>
          <a:p>
            <a:pPr marL="0" indent="0" algn="ctr">
              <a:buNone/>
            </a:pPr>
            <a:endParaRPr lang="en-US" sz="2800" dirty="0">
              <a:latin typeface="+mj-lt"/>
            </a:endParaRPr>
          </a:p>
          <a:p>
            <a:pPr marL="0" indent="0" algn="ctr">
              <a:buNone/>
            </a:pPr>
            <a:r>
              <a:rPr lang="en-US" sz="3600" dirty="0">
                <a:latin typeface="+mj-lt"/>
              </a:rPr>
              <a:t>DNC</a:t>
            </a:r>
            <a:endParaRPr lang="en-US" sz="2800" dirty="0">
              <a:latin typeface="+mj-lt"/>
            </a:endParaRPr>
          </a:p>
          <a:p>
            <a:pPr marL="0" indent="0">
              <a:buNone/>
            </a:pPr>
            <a:endParaRPr lang="en-US" dirty="0">
              <a:latin typeface="+mj-lt"/>
            </a:endParaRPr>
          </a:p>
          <a:p>
            <a:r>
              <a:rPr lang="en-US" sz="2400" dirty="0">
                <a:latin typeface="+mj-lt"/>
              </a:rPr>
              <a:t>Memory locations non-contiguous, usage-based</a:t>
            </a:r>
          </a:p>
          <a:p>
            <a:endParaRPr lang="en-US" sz="2400" dirty="0">
              <a:latin typeface="+mj-lt"/>
            </a:endParaRPr>
          </a:p>
          <a:p>
            <a:r>
              <a:rPr lang="en-US" sz="2400" dirty="0">
                <a:latin typeface="+mj-lt"/>
              </a:rPr>
              <a:t>Regular de-allotment based on usage-tracking</a:t>
            </a: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219</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1936624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Delay NNs - NARX</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424" y="1727791"/>
            <a:ext cx="6631152" cy="5105400"/>
          </a:xfrm>
          <a:prstGeom prst="rect">
            <a:avLst/>
          </a:prstGeom>
        </p:spPr>
      </p:pic>
    </p:spTree>
    <p:extLst>
      <p:ext uri="{BB962C8B-B14F-4D97-AF65-F5344CB8AC3E}">
        <p14:creationId xmlns:p14="http://schemas.microsoft.com/office/powerpoint/2010/main" val="57351084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233" y="1127051"/>
            <a:ext cx="8740014" cy="5423108"/>
          </a:xfrm>
        </p:spPr>
      </p:pic>
      <p:sp>
        <p:nvSpPr>
          <p:cNvPr id="4" name="Slide Number Placeholder 3"/>
          <p:cNvSpPr>
            <a:spLocks noGrp="1"/>
          </p:cNvSpPr>
          <p:nvPr>
            <p:ph type="sldNum" sz="quarter" idx="12"/>
          </p:nvPr>
        </p:nvSpPr>
        <p:spPr/>
        <p:txBody>
          <a:bodyPr/>
          <a:lstStyle/>
          <a:p>
            <a:fld id="{6113E31D-E2AB-40D1-8B51-AFA5AFEF393A}" type="slidenum">
              <a:rPr lang="en-US" smtClean="0"/>
              <a:t>220</a:t>
            </a:fld>
            <a:endParaRPr lang="en-US" dirty="0"/>
          </a:p>
        </p:txBody>
      </p:sp>
    </p:spTree>
    <p:extLst>
      <p:ext uri="{BB962C8B-B14F-4D97-AF65-F5344CB8AC3E}">
        <p14:creationId xmlns:p14="http://schemas.microsoft.com/office/powerpoint/2010/main" val="5599285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a:t>
            </a:r>
          </a:p>
          <a:p>
            <a:pPr marL="0" indent="0">
              <a:buNone/>
            </a:pPr>
            <a:endParaRPr lang="en-US" dirty="0">
              <a:latin typeface="+mj-lt"/>
            </a:endParaRPr>
          </a:p>
          <a:p>
            <a:pPr marL="0" indent="0">
              <a:buNone/>
            </a:pPr>
            <a:r>
              <a:rPr lang="en-US" dirty="0">
                <a:latin typeface="+mj-lt"/>
              </a:rPr>
              <a:t>Graph Representation: (source, edge, destination) tuples</a:t>
            </a:r>
          </a:p>
          <a:p>
            <a:pPr marL="0" indent="0">
              <a:buNone/>
            </a:pPr>
            <a:endParaRPr lang="en-US" dirty="0">
              <a:latin typeface="+mj-lt"/>
            </a:endParaRPr>
          </a:p>
          <a:p>
            <a:pPr marL="0" indent="0">
              <a:buNone/>
            </a:pPr>
            <a:r>
              <a:rPr lang="en-US" dirty="0">
                <a:latin typeface="+mj-lt"/>
              </a:rPr>
              <a:t>Types of tasks:</a:t>
            </a:r>
          </a:p>
          <a:p>
            <a:pPr>
              <a:lnSpc>
                <a:spcPct val="130000"/>
              </a:lnSpc>
              <a:buFontTx/>
              <a:buChar char="-"/>
            </a:pPr>
            <a:r>
              <a:rPr lang="en-US" dirty="0">
                <a:latin typeface="+mj-lt"/>
              </a:rPr>
              <a:t>Traversal: Perform walk on graph given source, list of edges</a:t>
            </a:r>
          </a:p>
          <a:p>
            <a:pPr>
              <a:lnSpc>
                <a:spcPct val="130000"/>
              </a:lnSpc>
              <a:buFontTx/>
              <a:buChar char="-"/>
            </a:pPr>
            <a:r>
              <a:rPr lang="en-US" dirty="0">
                <a:latin typeface="+mj-lt"/>
              </a:rPr>
              <a:t>Shortest Path: Given source, destination</a:t>
            </a:r>
          </a:p>
          <a:p>
            <a:pPr>
              <a:lnSpc>
                <a:spcPct val="130000"/>
              </a:lnSpc>
              <a:buFontTx/>
              <a:buChar char="-"/>
            </a:pPr>
            <a:r>
              <a:rPr lang="en-US" dirty="0">
                <a:latin typeface="+mj-lt"/>
              </a:rPr>
              <a:t>Inference: Given source, relation over edges; find destination</a:t>
            </a:r>
          </a:p>
          <a:p>
            <a:pPr>
              <a:buFontTx/>
              <a:buChar char="-"/>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221</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14238287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a:t>
            </a:r>
          </a:p>
          <a:p>
            <a:pPr marL="0" indent="0">
              <a:buNone/>
            </a:pPr>
            <a:endParaRPr lang="en-US" sz="2000" dirty="0">
              <a:latin typeface="+mj-lt"/>
            </a:endParaRPr>
          </a:p>
          <a:p>
            <a:pPr marL="0" indent="0">
              <a:buNone/>
            </a:pPr>
            <a:r>
              <a:rPr lang="en-US" dirty="0">
                <a:latin typeface="+mj-lt"/>
              </a:rPr>
              <a:t>Training over 3 phases:</a:t>
            </a:r>
          </a:p>
          <a:p>
            <a:pPr>
              <a:lnSpc>
                <a:spcPct val="130000"/>
              </a:lnSpc>
            </a:pPr>
            <a:r>
              <a:rPr lang="en-US" dirty="0">
                <a:latin typeface="+mj-lt"/>
              </a:rPr>
              <a:t>Graph description phase: (source, edge, destination) tuples fed into the graph</a:t>
            </a:r>
          </a:p>
          <a:p>
            <a:pPr>
              <a:lnSpc>
                <a:spcPct val="130000"/>
              </a:lnSpc>
            </a:pPr>
            <a:r>
              <a:rPr lang="en-US" dirty="0">
                <a:latin typeface="+mj-lt"/>
              </a:rPr>
              <a:t>Query phase: Shortest path (source, ____, destination), Inference (source, hybrid relation, ___), Traversal (source, relation, relation …, ___)</a:t>
            </a:r>
          </a:p>
          <a:p>
            <a:pPr>
              <a:lnSpc>
                <a:spcPct val="130000"/>
              </a:lnSpc>
            </a:pPr>
            <a:r>
              <a:rPr lang="en-US" dirty="0">
                <a:latin typeface="+mj-lt"/>
              </a:rPr>
              <a:t>Answer phase: Target responses provided at output</a:t>
            </a:r>
          </a:p>
          <a:p>
            <a:endParaRPr lang="en-US" dirty="0">
              <a:latin typeface="+mj-lt"/>
            </a:endParaRPr>
          </a:p>
          <a:p>
            <a:pPr marL="0" indent="0" algn="ctr">
              <a:buNone/>
            </a:pPr>
            <a:r>
              <a:rPr lang="en-US" dirty="0">
                <a:latin typeface="+mj-lt"/>
              </a:rPr>
              <a:t>Trained on random graphs of maximum size 1000</a:t>
            </a: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222</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88021181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150" y="1010874"/>
            <a:ext cx="8635880" cy="4890196"/>
          </a:xfrm>
        </p:spPr>
      </p:pic>
      <p:sp>
        <p:nvSpPr>
          <p:cNvPr id="4" name="Slide Number Placeholder 3"/>
          <p:cNvSpPr>
            <a:spLocks noGrp="1"/>
          </p:cNvSpPr>
          <p:nvPr>
            <p:ph type="sldNum" sz="quarter" idx="12"/>
          </p:nvPr>
        </p:nvSpPr>
        <p:spPr/>
        <p:txBody>
          <a:bodyPr/>
          <a:lstStyle/>
          <a:p>
            <a:fld id="{6113E31D-E2AB-40D1-8B51-AFA5AFEF393A}" type="slidenum">
              <a:rPr lang="en-US" smtClean="0"/>
              <a:t>223</a:t>
            </a:fld>
            <a:endParaRPr lang="en-US" dirty="0"/>
          </a:p>
        </p:txBody>
      </p:sp>
    </p:spTree>
    <p:extLst>
      <p:ext uri="{BB962C8B-B14F-4D97-AF65-F5344CB8AC3E}">
        <p14:creationId xmlns:p14="http://schemas.microsoft.com/office/powerpoint/2010/main" val="4443835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 London Underground</a:t>
            </a:r>
          </a:p>
          <a:p>
            <a:pPr marL="0" indent="0">
              <a:buNone/>
            </a:pPr>
            <a:endParaRPr lang="en-US" sz="2000" dirty="0">
              <a:latin typeface="+mj-lt"/>
            </a:endParaRP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224</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pic>
        <p:nvPicPr>
          <p:cNvPr id="5" name="Picture 4" descr="LondonUnderground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84" y="2452839"/>
            <a:ext cx="7849810" cy="3736311"/>
          </a:xfrm>
          <a:prstGeom prst="rect">
            <a:avLst/>
          </a:prstGeom>
        </p:spPr>
      </p:pic>
    </p:spTree>
    <p:extLst>
      <p:ext uri="{BB962C8B-B14F-4D97-AF65-F5344CB8AC3E}">
        <p14:creationId xmlns:p14="http://schemas.microsoft.com/office/powerpoint/2010/main" val="18526309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 London Underground</a:t>
            </a:r>
          </a:p>
          <a:p>
            <a:pPr marL="0" indent="0">
              <a:buNone/>
            </a:pPr>
            <a:endParaRPr lang="en-US" sz="2000" dirty="0">
              <a:latin typeface="+mj-lt"/>
            </a:endParaRP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225</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pic>
        <p:nvPicPr>
          <p:cNvPr id="7" name="Picture 6" descr="LondonUnderground_Inpu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892" y="2236370"/>
            <a:ext cx="5593051" cy="3979408"/>
          </a:xfrm>
          <a:prstGeom prst="rect">
            <a:avLst/>
          </a:prstGeom>
        </p:spPr>
      </p:pic>
      <p:sp>
        <p:nvSpPr>
          <p:cNvPr id="8" name="TextBox 7"/>
          <p:cNvSpPr txBox="1"/>
          <p:nvPr/>
        </p:nvSpPr>
        <p:spPr>
          <a:xfrm>
            <a:off x="542506" y="3797329"/>
            <a:ext cx="1885352" cy="523220"/>
          </a:xfrm>
          <a:prstGeom prst="rect">
            <a:avLst/>
          </a:prstGeom>
          <a:noFill/>
        </p:spPr>
        <p:txBody>
          <a:bodyPr wrap="none" rtlCol="0">
            <a:spAutoFit/>
          </a:bodyPr>
          <a:lstStyle/>
          <a:p>
            <a:r>
              <a:rPr lang="en-US" sz="2800" dirty="0">
                <a:latin typeface="+mj-lt"/>
              </a:rPr>
              <a:t>Input Phase</a:t>
            </a:r>
          </a:p>
        </p:txBody>
      </p:sp>
    </p:spTree>
    <p:extLst>
      <p:ext uri="{BB962C8B-B14F-4D97-AF65-F5344CB8AC3E}">
        <p14:creationId xmlns:p14="http://schemas.microsoft.com/office/powerpoint/2010/main" val="8034157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 London Underground</a:t>
            </a:r>
          </a:p>
          <a:p>
            <a:pPr marL="0" indent="0">
              <a:buNone/>
            </a:pPr>
            <a:endParaRPr lang="en-US" sz="2000" dirty="0">
              <a:latin typeface="+mj-lt"/>
            </a:endParaRP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226</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
        <p:nvSpPr>
          <p:cNvPr id="8" name="TextBox 7"/>
          <p:cNvSpPr txBox="1"/>
          <p:nvPr/>
        </p:nvSpPr>
        <p:spPr>
          <a:xfrm>
            <a:off x="3292025" y="2256205"/>
            <a:ext cx="2141507" cy="523220"/>
          </a:xfrm>
          <a:prstGeom prst="rect">
            <a:avLst/>
          </a:prstGeom>
          <a:noFill/>
          <a:ln>
            <a:noFill/>
          </a:ln>
        </p:spPr>
        <p:txBody>
          <a:bodyPr wrap="none" rtlCol="0">
            <a:spAutoFit/>
          </a:bodyPr>
          <a:lstStyle/>
          <a:p>
            <a:r>
              <a:rPr lang="en-US" sz="2800" b="1" dirty="0">
                <a:latin typeface="+mj-lt"/>
              </a:rPr>
              <a:t>Traversal Task</a:t>
            </a:r>
          </a:p>
        </p:txBody>
      </p:sp>
      <p:pic>
        <p:nvPicPr>
          <p:cNvPr id="5" name="Picture 4" descr="LondonUnderground_Trav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64" y="3348320"/>
            <a:ext cx="3753468" cy="1646930"/>
          </a:xfrm>
          <a:prstGeom prst="rect">
            <a:avLst/>
          </a:prstGeom>
          <a:ln>
            <a:solidFill>
              <a:schemeClr val="tx1"/>
            </a:solidFill>
          </a:ln>
        </p:spPr>
      </p:pic>
      <p:pic>
        <p:nvPicPr>
          <p:cNvPr id="9" name="Picture 8" descr="LondonUnderground_Trav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388" y="3229082"/>
            <a:ext cx="4398008" cy="1875120"/>
          </a:xfrm>
          <a:prstGeom prst="rect">
            <a:avLst/>
          </a:prstGeom>
          <a:ln>
            <a:solidFill>
              <a:schemeClr val="tx1"/>
            </a:solidFill>
          </a:ln>
        </p:spPr>
      </p:pic>
      <p:sp>
        <p:nvSpPr>
          <p:cNvPr id="10" name="TextBox 9"/>
          <p:cNvSpPr txBox="1"/>
          <p:nvPr/>
        </p:nvSpPr>
        <p:spPr>
          <a:xfrm>
            <a:off x="1060353" y="5227492"/>
            <a:ext cx="2007030" cy="523220"/>
          </a:xfrm>
          <a:prstGeom prst="rect">
            <a:avLst/>
          </a:prstGeom>
          <a:noFill/>
        </p:spPr>
        <p:txBody>
          <a:bodyPr wrap="none" rtlCol="0">
            <a:spAutoFit/>
          </a:bodyPr>
          <a:lstStyle/>
          <a:p>
            <a:r>
              <a:rPr lang="en-US" sz="2800" dirty="0">
                <a:latin typeface="+mj-lt"/>
              </a:rPr>
              <a:t>Query Phase</a:t>
            </a:r>
          </a:p>
        </p:txBody>
      </p:sp>
      <p:sp>
        <p:nvSpPr>
          <p:cNvPr id="11" name="TextBox 10"/>
          <p:cNvSpPr txBox="1"/>
          <p:nvPr/>
        </p:nvSpPr>
        <p:spPr>
          <a:xfrm>
            <a:off x="5634665" y="5227492"/>
            <a:ext cx="2194631" cy="523220"/>
          </a:xfrm>
          <a:prstGeom prst="rect">
            <a:avLst/>
          </a:prstGeom>
          <a:noFill/>
        </p:spPr>
        <p:txBody>
          <a:bodyPr wrap="none" rtlCol="0">
            <a:spAutoFit/>
          </a:bodyPr>
          <a:lstStyle/>
          <a:p>
            <a:r>
              <a:rPr lang="en-US" sz="2800" dirty="0">
                <a:latin typeface="+mj-lt"/>
              </a:rPr>
              <a:t>Answer Phase</a:t>
            </a:r>
          </a:p>
        </p:txBody>
      </p:sp>
    </p:spTree>
    <p:extLst>
      <p:ext uri="{BB962C8B-B14F-4D97-AF65-F5344CB8AC3E}">
        <p14:creationId xmlns:p14="http://schemas.microsoft.com/office/powerpoint/2010/main" val="17793089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DNC: Experiments</a:t>
            </a:r>
          </a:p>
        </p:txBody>
      </p:sp>
      <p:sp>
        <p:nvSpPr>
          <p:cNvPr id="3" name="Content Placeholder 2"/>
          <p:cNvSpPr>
            <a:spLocks noGrp="1"/>
          </p:cNvSpPr>
          <p:nvPr>
            <p:ph idx="1"/>
          </p:nvPr>
        </p:nvSpPr>
        <p:spPr>
          <a:xfrm>
            <a:off x="413964" y="1654024"/>
            <a:ext cx="8205249" cy="4743464"/>
          </a:xfrm>
        </p:spPr>
        <p:txBody>
          <a:bodyPr/>
          <a:lstStyle/>
          <a:p>
            <a:pPr marL="0" indent="0" algn="ctr">
              <a:buNone/>
            </a:pPr>
            <a:r>
              <a:rPr lang="en-US" sz="2800" dirty="0">
                <a:latin typeface="+mj-lt"/>
              </a:rPr>
              <a:t>Graph Tasks: London Underground</a:t>
            </a:r>
          </a:p>
          <a:p>
            <a:pPr marL="0" indent="0">
              <a:buNone/>
            </a:pPr>
            <a:endParaRPr lang="en-US" sz="2000" dirty="0">
              <a:latin typeface="+mj-lt"/>
            </a:endParaRPr>
          </a:p>
          <a:p>
            <a:pPr marL="0" indent="0">
              <a:buNone/>
            </a:pPr>
            <a:endParaRPr lang="en-US"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227</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
        <p:nvSpPr>
          <p:cNvPr id="8" name="TextBox 7"/>
          <p:cNvSpPr txBox="1"/>
          <p:nvPr/>
        </p:nvSpPr>
        <p:spPr>
          <a:xfrm>
            <a:off x="3132598" y="2256205"/>
            <a:ext cx="2807580" cy="523220"/>
          </a:xfrm>
          <a:prstGeom prst="rect">
            <a:avLst/>
          </a:prstGeom>
          <a:noFill/>
          <a:ln>
            <a:noFill/>
          </a:ln>
        </p:spPr>
        <p:txBody>
          <a:bodyPr wrap="none" rtlCol="0">
            <a:spAutoFit/>
          </a:bodyPr>
          <a:lstStyle/>
          <a:p>
            <a:r>
              <a:rPr lang="en-US" sz="2800" b="1" dirty="0">
                <a:latin typeface="+mj-lt"/>
              </a:rPr>
              <a:t>Shortest Path Task</a:t>
            </a:r>
          </a:p>
        </p:txBody>
      </p:sp>
      <p:sp>
        <p:nvSpPr>
          <p:cNvPr id="10" name="TextBox 9"/>
          <p:cNvSpPr txBox="1"/>
          <p:nvPr/>
        </p:nvSpPr>
        <p:spPr>
          <a:xfrm>
            <a:off x="1060353" y="5227492"/>
            <a:ext cx="2007030" cy="523220"/>
          </a:xfrm>
          <a:prstGeom prst="rect">
            <a:avLst/>
          </a:prstGeom>
          <a:noFill/>
        </p:spPr>
        <p:txBody>
          <a:bodyPr wrap="none" rtlCol="0">
            <a:spAutoFit/>
          </a:bodyPr>
          <a:lstStyle/>
          <a:p>
            <a:r>
              <a:rPr lang="en-US" sz="2800" dirty="0">
                <a:latin typeface="+mj-lt"/>
              </a:rPr>
              <a:t>Query Phase</a:t>
            </a:r>
          </a:p>
        </p:txBody>
      </p:sp>
      <p:sp>
        <p:nvSpPr>
          <p:cNvPr id="11" name="TextBox 10"/>
          <p:cNvSpPr txBox="1"/>
          <p:nvPr/>
        </p:nvSpPr>
        <p:spPr>
          <a:xfrm>
            <a:off x="5634665" y="5227492"/>
            <a:ext cx="2194631" cy="523220"/>
          </a:xfrm>
          <a:prstGeom prst="rect">
            <a:avLst/>
          </a:prstGeom>
          <a:noFill/>
        </p:spPr>
        <p:txBody>
          <a:bodyPr wrap="none" rtlCol="0">
            <a:spAutoFit/>
          </a:bodyPr>
          <a:lstStyle/>
          <a:p>
            <a:r>
              <a:rPr lang="en-US" sz="2800" dirty="0">
                <a:latin typeface="+mj-lt"/>
              </a:rPr>
              <a:t>Answer Phase</a:t>
            </a:r>
          </a:p>
        </p:txBody>
      </p:sp>
      <p:pic>
        <p:nvPicPr>
          <p:cNvPr id="7" name="Picture 6" descr="LondonUnderground_ShortQ.png"/>
          <p:cNvPicPr>
            <a:picLocks noChangeAspect="1"/>
          </p:cNvPicPr>
          <p:nvPr/>
        </p:nvPicPr>
        <p:blipFill rotWithShape="1">
          <a:blip r:embed="rId2">
            <a:extLst>
              <a:ext uri="{28A0092B-C50C-407E-A947-70E740481C1C}">
                <a14:useLocalDpi xmlns:a14="http://schemas.microsoft.com/office/drawing/2010/main" val="0"/>
              </a:ext>
            </a:extLst>
          </a:blip>
          <a:srcRect b="34628"/>
          <a:stretch/>
        </p:blipFill>
        <p:spPr>
          <a:xfrm>
            <a:off x="377835" y="3888313"/>
            <a:ext cx="3883850" cy="402176"/>
          </a:xfrm>
          <a:prstGeom prst="rect">
            <a:avLst/>
          </a:prstGeom>
          <a:ln>
            <a:solidFill>
              <a:schemeClr val="tx1"/>
            </a:solidFill>
          </a:ln>
        </p:spPr>
      </p:pic>
      <p:pic>
        <p:nvPicPr>
          <p:cNvPr id="12" name="Picture 11" descr="LondonUnderground_Shor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247" y="3462165"/>
            <a:ext cx="4064171" cy="1238812"/>
          </a:xfrm>
          <a:prstGeom prst="rect">
            <a:avLst/>
          </a:prstGeom>
          <a:ln>
            <a:solidFill>
              <a:srgbClr val="000000"/>
            </a:solidFill>
          </a:ln>
        </p:spPr>
      </p:pic>
    </p:spTree>
    <p:extLst>
      <p:ext uri="{BB962C8B-B14F-4D97-AF65-F5344CB8AC3E}">
        <p14:creationId xmlns:p14="http://schemas.microsoft.com/office/powerpoint/2010/main" val="11359734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205248" cy="790033"/>
          </a:xfrm>
        </p:spPr>
        <p:txBody>
          <a:bodyPr/>
          <a:lstStyle/>
          <a:p>
            <a:r>
              <a:rPr lang="en-US" dirty="0"/>
              <a:t>DNC: Experiments</a:t>
            </a:r>
          </a:p>
        </p:txBody>
      </p:sp>
      <p:pic>
        <p:nvPicPr>
          <p:cNvPr id="5" name="Differentiable neural computer family tree inference tas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4338" y="1482725"/>
            <a:ext cx="8204200" cy="4614863"/>
          </a:xfrm>
        </p:spPr>
      </p:pic>
      <p:sp>
        <p:nvSpPr>
          <p:cNvPr id="4" name="Slide Number Placeholder 3"/>
          <p:cNvSpPr>
            <a:spLocks noGrp="1"/>
          </p:cNvSpPr>
          <p:nvPr>
            <p:ph type="sldNum" sz="quarter" idx="12"/>
          </p:nvPr>
        </p:nvSpPr>
        <p:spPr/>
        <p:txBody>
          <a:bodyPr/>
          <a:lstStyle/>
          <a:p>
            <a:fld id="{6113E31D-E2AB-40D1-8B51-AFA5AFEF393A}" type="slidenum">
              <a:rPr lang="en-US" smtClean="0"/>
              <a:t>228</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
        <p:nvSpPr>
          <p:cNvPr id="3" name="Rectangle 2"/>
          <p:cNvSpPr/>
          <p:nvPr/>
        </p:nvSpPr>
        <p:spPr>
          <a:xfrm flipH="1">
            <a:off x="180720" y="1096371"/>
            <a:ext cx="1084521" cy="1938992"/>
          </a:xfrm>
          <a:prstGeom prst="rect">
            <a:avLst/>
          </a:prstGeom>
        </p:spPr>
        <p:txBody>
          <a:bodyPr wrap="square">
            <a:spAutoFit/>
          </a:bodyPr>
          <a:lstStyle/>
          <a:p>
            <a:pPr algn="ctr"/>
            <a:r>
              <a:rPr lang="en-US" sz="2400" dirty="0"/>
              <a:t>Graph Tasks: Freya’s Family Tree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458" y="520996"/>
            <a:ext cx="6033541" cy="6858000"/>
          </a:xfrm>
          <a:prstGeom prst="rect">
            <a:avLst/>
          </a:prstGeom>
        </p:spPr>
      </p:pic>
    </p:spTree>
    <p:extLst>
      <p:ext uri="{BB962C8B-B14F-4D97-AF65-F5344CB8AC3E}">
        <p14:creationId xmlns:p14="http://schemas.microsoft.com/office/powerpoint/2010/main" val="1176538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2"/>
          </p:nvPr>
        </p:nvSpPr>
        <p:spPr>
          <a:xfrm>
            <a:off x="7645028" y="5580603"/>
            <a:ext cx="480060" cy="273844"/>
          </a:xfrm>
          <a:noFill/>
        </p:spPr>
        <p:txBody>
          <a:bodyPr/>
          <a:lstStyle/>
          <a:p>
            <a:fld id="{5EA22659-22E8-4DB5-972E-1E7538198E5F}" type="slidenum">
              <a:rPr lang="en-US" smtClean="0"/>
              <a:pPr/>
              <a:t>229</a:t>
            </a:fld>
            <a:endParaRPr lang="en-US"/>
          </a:p>
        </p:txBody>
      </p:sp>
      <p:sp>
        <p:nvSpPr>
          <p:cNvPr id="18435" name="Rectangle 2"/>
          <p:cNvSpPr>
            <a:spLocks noGrp="1" noChangeArrowheads="1"/>
          </p:cNvSpPr>
          <p:nvPr>
            <p:ph type="title"/>
          </p:nvPr>
        </p:nvSpPr>
        <p:spPr>
          <a:xfrm>
            <a:off x="800100" y="969080"/>
            <a:ext cx="7543800" cy="1207008"/>
          </a:xfrm>
        </p:spPr>
        <p:txBody>
          <a:bodyPr/>
          <a:lstStyle/>
          <a:p>
            <a:pPr eaLnBrk="1" hangingPunct="1"/>
            <a:r>
              <a:rPr lang="en-US" dirty="0"/>
              <a:t>The Chomsky Hierarchy</a:t>
            </a:r>
          </a:p>
        </p:txBody>
      </p:sp>
      <p:sp>
        <p:nvSpPr>
          <p:cNvPr id="18436" name="Oval 3"/>
          <p:cNvSpPr>
            <a:spLocks noChangeArrowheads="1"/>
          </p:cNvSpPr>
          <p:nvPr/>
        </p:nvSpPr>
        <p:spPr bwMode="auto">
          <a:xfrm>
            <a:off x="1219082" y="3219164"/>
            <a:ext cx="857250" cy="1200150"/>
          </a:xfrm>
          <a:prstGeom prst="ellipse">
            <a:avLst/>
          </a:prstGeom>
          <a:solidFill>
            <a:schemeClr val="accent1"/>
          </a:solidFill>
          <a:ln w="9525">
            <a:solidFill>
              <a:schemeClr val="tx1"/>
            </a:solidFill>
            <a:round/>
            <a:headEnd/>
            <a:tailEnd/>
          </a:ln>
        </p:spPr>
        <p:txBody>
          <a:bodyPr wrap="none" anchor="ctr"/>
          <a:lstStyle/>
          <a:p>
            <a:pPr algn="ctr"/>
            <a:r>
              <a:rPr lang="en-US" sz="1200" dirty="0"/>
              <a:t>Regular</a:t>
            </a:r>
          </a:p>
          <a:p>
            <a:pPr algn="ctr"/>
            <a:r>
              <a:rPr lang="en-US" sz="1200" dirty="0"/>
              <a:t>(Finite</a:t>
            </a:r>
          </a:p>
          <a:p>
            <a:pPr algn="ctr"/>
            <a:r>
              <a:rPr lang="en-US" sz="1200" dirty="0"/>
              <a:t> Automata)</a:t>
            </a:r>
          </a:p>
        </p:txBody>
      </p:sp>
      <p:sp>
        <p:nvSpPr>
          <p:cNvPr id="18437" name="Oval 5"/>
          <p:cNvSpPr>
            <a:spLocks noChangeArrowheads="1"/>
          </p:cNvSpPr>
          <p:nvPr/>
        </p:nvSpPr>
        <p:spPr bwMode="auto">
          <a:xfrm>
            <a:off x="1065766" y="2876264"/>
            <a:ext cx="2457450" cy="1885950"/>
          </a:xfrm>
          <a:prstGeom prst="ellipse">
            <a:avLst/>
          </a:prstGeom>
          <a:solidFill>
            <a:schemeClr val="accent1">
              <a:alpha val="901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Free</a:t>
            </a:r>
          </a:p>
          <a:p>
            <a:pPr algn="r"/>
            <a:r>
              <a:rPr lang="en-US" sz="1200" dirty="0"/>
              <a:t>(Push Down </a:t>
            </a:r>
          </a:p>
          <a:p>
            <a:pPr algn="r"/>
            <a:r>
              <a:rPr lang="en-US" sz="1200" dirty="0"/>
              <a:t>Automata)</a:t>
            </a:r>
          </a:p>
        </p:txBody>
      </p:sp>
      <p:sp>
        <p:nvSpPr>
          <p:cNvPr id="18438" name="Oval 7"/>
          <p:cNvSpPr>
            <a:spLocks noChangeArrowheads="1"/>
          </p:cNvSpPr>
          <p:nvPr/>
        </p:nvSpPr>
        <p:spPr bwMode="auto">
          <a:xfrm>
            <a:off x="517940" y="2590282"/>
            <a:ext cx="4457700" cy="2514600"/>
          </a:xfrm>
          <a:prstGeom prst="ellipse">
            <a:avLst/>
          </a:prstGeom>
          <a:solidFill>
            <a:schemeClr val="accent1">
              <a:alpha val="1803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Sensitive </a:t>
            </a:r>
            <a:br>
              <a:rPr lang="en-US" sz="1200" dirty="0"/>
            </a:br>
            <a:r>
              <a:rPr lang="en-US" sz="1200" dirty="0"/>
              <a:t>(Linear </a:t>
            </a:r>
          </a:p>
          <a:p>
            <a:pPr algn="r"/>
            <a:r>
              <a:rPr lang="en-US" sz="1200" dirty="0"/>
              <a:t>Bounded </a:t>
            </a:r>
          </a:p>
          <a:p>
            <a:pPr algn="r"/>
            <a:r>
              <a:rPr lang="en-US" sz="1200" dirty="0"/>
              <a:t>Automata)</a:t>
            </a:r>
          </a:p>
        </p:txBody>
      </p:sp>
      <p:sp>
        <p:nvSpPr>
          <p:cNvPr id="18439" name="Oval 9"/>
          <p:cNvSpPr>
            <a:spLocks noChangeArrowheads="1"/>
          </p:cNvSpPr>
          <p:nvPr/>
        </p:nvSpPr>
        <p:spPr bwMode="auto">
          <a:xfrm>
            <a:off x="0" y="2427732"/>
            <a:ext cx="7437357" cy="3200400"/>
          </a:xfrm>
          <a:prstGeom prst="ellipse">
            <a:avLst/>
          </a:prstGeom>
          <a:solidFill>
            <a:schemeClr val="accent1">
              <a:alpha val="21960"/>
            </a:schemeClr>
          </a:solidFill>
          <a:ln w="9525">
            <a:solidFill>
              <a:schemeClr val="tx1"/>
            </a:solidFill>
            <a:round/>
            <a:headEnd/>
            <a:tailEnd/>
          </a:ln>
        </p:spPr>
        <p:txBody>
          <a:bodyPr wrap="none" anchor="ctr"/>
          <a:lstStyle/>
          <a:p>
            <a:pPr algn="r"/>
            <a:r>
              <a:rPr lang="en-US" sz="1200" dirty="0"/>
              <a:t>Recursively-</a:t>
            </a:r>
            <a:br>
              <a:rPr lang="en-US" sz="1200" dirty="0"/>
            </a:br>
            <a:r>
              <a:rPr lang="en-US" sz="1200" dirty="0"/>
              <a:t>Enumerable </a:t>
            </a:r>
            <a:br>
              <a:rPr lang="en-US" sz="1200" dirty="0"/>
            </a:br>
            <a:r>
              <a:rPr lang="en-US" sz="1200" dirty="0"/>
              <a:t>(Turing Machines)</a:t>
            </a:r>
          </a:p>
        </p:txBody>
      </p:sp>
      <p:sp>
        <p:nvSpPr>
          <p:cNvPr id="18440" name="Text Box 11"/>
          <p:cNvSpPr txBox="1">
            <a:spLocks noChangeArrowheads="1"/>
          </p:cNvSpPr>
          <p:nvPr/>
        </p:nvSpPr>
        <p:spPr bwMode="auto">
          <a:xfrm>
            <a:off x="2066825" y="2051292"/>
            <a:ext cx="4174284" cy="300082"/>
          </a:xfrm>
          <a:prstGeom prst="rect">
            <a:avLst/>
          </a:prstGeom>
          <a:noFill/>
          <a:ln w="9525">
            <a:noFill/>
            <a:miter lim="800000"/>
            <a:headEnd/>
            <a:tailEnd/>
          </a:ln>
        </p:spPr>
        <p:txBody>
          <a:bodyPr wrap="none">
            <a:spAutoFit/>
          </a:bodyPr>
          <a:lstStyle/>
          <a:p>
            <a:pPr>
              <a:buFontTx/>
              <a:buChar char="•"/>
            </a:pPr>
            <a:r>
              <a:rPr lang="en-US" sz="1350" dirty="0"/>
              <a:t> A containment hierarchy of classes of formal languages</a:t>
            </a:r>
          </a:p>
        </p:txBody>
      </p:sp>
      <p:pic>
        <p:nvPicPr>
          <p:cNvPr id="18441" name="Picture 13"/>
          <p:cNvPicPr>
            <a:picLocks noChangeAspect="1" noChangeArrowheads="1"/>
          </p:cNvPicPr>
          <p:nvPr/>
        </p:nvPicPr>
        <p:blipFill>
          <a:blip r:embed="rId3" cstate="print"/>
          <a:srcRect/>
          <a:stretch>
            <a:fillRect/>
          </a:stretch>
        </p:blipFill>
        <p:spPr bwMode="auto">
          <a:xfrm>
            <a:off x="6686551" y="1028700"/>
            <a:ext cx="975122" cy="1200150"/>
          </a:xfrm>
          <a:prstGeom prst="rect">
            <a:avLst/>
          </a:prstGeom>
          <a:noFill/>
          <a:ln w="9525">
            <a:noFill/>
            <a:miter lim="800000"/>
            <a:headEnd/>
            <a:tailEnd/>
          </a:ln>
        </p:spPr>
      </p:pic>
      <p:sp>
        <p:nvSpPr>
          <p:cNvPr id="10" name="TextBox 9">
            <a:extLst>
              <a:ext uri="{FF2B5EF4-FFF2-40B4-BE49-F238E27FC236}">
                <a16:creationId xmlns:a16="http://schemas.microsoft.com/office/drawing/2014/main" id="{C7D72428-F608-4549-8628-2E4D1F35B766}"/>
              </a:ext>
            </a:extLst>
          </p:cNvPr>
          <p:cNvSpPr txBox="1"/>
          <p:nvPr/>
        </p:nvSpPr>
        <p:spPr>
          <a:xfrm>
            <a:off x="6801531" y="2347538"/>
            <a:ext cx="2293144" cy="646331"/>
          </a:xfrm>
          <a:prstGeom prst="rect">
            <a:avLst/>
          </a:prstGeom>
          <a:noFill/>
        </p:spPr>
        <p:txBody>
          <a:bodyPr wrap="square" rtlCol="0">
            <a:spAutoFit/>
          </a:bodyPr>
          <a:lstStyle/>
          <a:p>
            <a:r>
              <a:rPr lang="en-US" sz="1200" dirty="0"/>
              <a:t>We can represent a grammar using finite automaton or regular expression</a:t>
            </a:r>
          </a:p>
        </p:txBody>
      </p:sp>
      <p:sp>
        <p:nvSpPr>
          <p:cNvPr id="3" name="TextBox 2">
            <a:extLst>
              <a:ext uri="{FF2B5EF4-FFF2-40B4-BE49-F238E27FC236}">
                <a16:creationId xmlns:a16="http://schemas.microsoft.com/office/drawing/2014/main" id="{124B2A92-DCEA-5F48-8B5A-1A18D2821B10}"/>
              </a:ext>
            </a:extLst>
          </p:cNvPr>
          <p:cNvSpPr txBox="1"/>
          <p:nvPr/>
        </p:nvSpPr>
        <p:spPr>
          <a:xfrm>
            <a:off x="1070608" y="2616109"/>
            <a:ext cx="1154198" cy="300082"/>
          </a:xfrm>
          <a:prstGeom prst="rect">
            <a:avLst/>
          </a:prstGeom>
          <a:noFill/>
          <a:ln w="38100">
            <a:solidFill>
              <a:srgbClr val="FF0000"/>
            </a:solidFill>
            <a:prstDash val="dash"/>
          </a:ln>
        </p:spPr>
        <p:txBody>
          <a:bodyPr wrap="square" rtlCol="0">
            <a:spAutoFit/>
          </a:bodyPr>
          <a:lstStyle/>
          <a:p>
            <a:endParaRPr lang="en-US" sz="1350" dirty="0"/>
          </a:p>
        </p:txBody>
      </p:sp>
      <p:sp>
        <p:nvSpPr>
          <p:cNvPr id="4" name="TextBox 3">
            <a:extLst>
              <a:ext uri="{FF2B5EF4-FFF2-40B4-BE49-F238E27FC236}">
                <a16:creationId xmlns:a16="http://schemas.microsoft.com/office/drawing/2014/main" id="{22B23FAC-FF99-F941-BBBC-0E3EC76B8A9A}"/>
              </a:ext>
            </a:extLst>
          </p:cNvPr>
          <p:cNvSpPr txBox="1"/>
          <p:nvPr/>
        </p:nvSpPr>
        <p:spPr>
          <a:xfrm>
            <a:off x="2465961" y="2876264"/>
            <a:ext cx="3643894" cy="300082"/>
          </a:xfrm>
          <a:prstGeom prst="rect">
            <a:avLst/>
          </a:prstGeom>
          <a:noFill/>
          <a:ln w="38100">
            <a:solidFill>
              <a:srgbClr val="00B050"/>
            </a:solidFill>
            <a:prstDash val="dash"/>
          </a:ln>
        </p:spPr>
        <p:txBody>
          <a:bodyPr wrap="square" rtlCol="0">
            <a:spAutoFit/>
          </a:bodyPr>
          <a:lstStyle/>
          <a:p>
            <a:r>
              <a:rPr lang="en-US" sz="1350" b="1" dirty="0"/>
              <a:t>+ Memory (stack or tape) = PDA or TM</a:t>
            </a:r>
          </a:p>
        </p:txBody>
      </p:sp>
      <p:sp>
        <p:nvSpPr>
          <p:cNvPr id="14" name="Slide Number Placeholder 6">
            <a:extLst>
              <a:ext uri="{FF2B5EF4-FFF2-40B4-BE49-F238E27FC236}">
                <a16:creationId xmlns:a16="http://schemas.microsoft.com/office/drawing/2014/main" id="{07325BDA-9550-B940-AB17-46864B48284B}"/>
              </a:ext>
            </a:extLst>
          </p:cNvPr>
          <p:cNvSpPr txBox="1">
            <a:spLocks/>
          </p:cNvSpPr>
          <p:nvPr/>
        </p:nvSpPr>
        <p:spPr>
          <a:xfrm>
            <a:off x="8483346" y="5561838"/>
            <a:ext cx="480060" cy="273844"/>
          </a:xfrm>
          <a:prstGeom prst="rect">
            <a:avLst/>
          </a:prstGeom>
        </p:spPr>
        <p:txBody>
          <a:bodyPr vert="horz" lIns="68580" tIns="34290" rIns="68580" bIns="3429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050"/>
              <a:pPr/>
              <a:t>229</a:t>
            </a:fld>
            <a:endParaRPr lang="en-US" sz="1050" dirty="0"/>
          </a:p>
        </p:txBody>
      </p:sp>
    </p:spTree>
    <p:extLst>
      <p:ext uri="{BB962C8B-B14F-4D97-AF65-F5344CB8AC3E}">
        <p14:creationId xmlns:p14="http://schemas.microsoft.com/office/powerpoint/2010/main" val="167899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0"/>
            <a:ext cx="7772400" cy="1143000"/>
          </a:xfrm>
        </p:spPr>
        <p:txBody>
          <a:bodyPr/>
          <a:lstStyle/>
          <a:p>
            <a:pPr eaLnBrk="1" hangingPunct="1"/>
            <a:r>
              <a:rPr lang="en-US" sz="4000" dirty="0">
                <a:solidFill>
                  <a:srgbClr val="FF0000"/>
                </a:solidFill>
              </a:rPr>
              <a:t>State machines and RNNs</a:t>
            </a:r>
            <a:endParaRPr lang="en-US" sz="3000" dirty="0">
              <a:solidFill>
                <a:srgbClr val="FF0000"/>
              </a:solidFill>
            </a:endParaRPr>
          </a:p>
        </p:txBody>
      </p:sp>
      <p:sp>
        <p:nvSpPr>
          <p:cNvPr id="23555" name="Rectangle 3"/>
          <p:cNvSpPr>
            <a:spLocks noGrp="1" noChangeArrowheads="1"/>
          </p:cNvSpPr>
          <p:nvPr>
            <p:ph type="body" idx="1"/>
          </p:nvPr>
        </p:nvSpPr>
        <p:spPr>
          <a:xfrm>
            <a:off x="533400" y="1143000"/>
            <a:ext cx="8229600" cy="5181600"/>
          </a:xfrm>
        </p:spPr>
        <p:txBody>
          <a:bodyPr/>
          <a:lstStyle/>
          <a:p>
            <a:pPr eaLnBrk="1" hangingPunct="1">
              <a:lnSpc>
                <a:spcPct val="80000"/>
              </a:lnSpc>
            </a:pPr>
            <a:r>
              <a:rPr lang="en-US" sz="2800" dirty="0"/>
              <a:t>State machines, finite state machines (FSM), deterministic finite automata (DFA)</a:t>
            </a:r>
          </a:p>
          <a:p>
            <a:pPr lvl="1" eaLnBrk="1" hangingPunct="1">
              <a:lnSpc>
                <a:spcPct val="80000"/>
              </a:lnSpc>
            </a:pPr>
            <a:r>
              <a:rPr lang="en-US" sz="2400" dirty="0"/>
              <a:t>State machines can be implemented with logic – sequential machines</a:t>
            </a:r>
          </a:p>
          <a:p>
            <a:pPr lvl="1" eaLnBrk="1" hangingPunct="1">
              <a:lnSpc>
                <a:spcPct val="80000"/>
              </a:lnSpc>
            </a:pPr>
            <a:r>
              <a:rPr lang="en-US" sz="2400" dirty="0"/>
              <a:t>Recognize strings</a:t>
            </a:r>
          </a:p>
          <a:p>
            <a:pPr lvl="1" eaLnBrk="1" hangingPunct="1">
              <a:lnSpc>
                <a:spcPct val="80000"/>
              </a:lnSpc>
            </a:pPr>
            <a:r>
              <a:rPr lang="en-US" sz="2400" dirty="0"/>
              <a:t>Generate strings</a:t>
            </a:r>
          </a:p>
          <a:p>
            <a:pPr lvl="1" eaLnBrk="1" hangingPunct="1">
              <a:lnSpc>
                <a:spcPct val="80000"/>
              </a:lnSpc>
            </a:pPr>
            <a:r>
              <a:rPr lang="en-US" sz="2400" dirty="0"/>
              <a:t>DFA a special case of FSM</a:t>
            </a:r>
          </a:p>
          <a:p>
            <a:pPr eaLnBrk="1" hangingPunct="1">
              <a:lnSpc>
                <a:spcPct val="80000"/>
              </a:lnSpc>
            </a:pPr>
            <a:r>
              <a:rPr lang="en-US" sz="2800" dirty="0"/>
              <a:t>RNNs are topologically similar to implementations of DFAs</a:t>
            </a:r>
          </a:p>
          <a:p>
            <a:pPr lvl="1" eaLnBrk="1" hangingPunct="1">
              <a:lnSpc>
                <a:spcPct val="80000"/>
              </a:lnSpc>
            </a:pPr>
            <a:r>
              <a:rPr lang="en-US" sz="2400" dirty="0"/>
              <a:t>Replace hard logic and gates with neurons</a:t>
            </a:r>
          </a:p>
          <a:p>
            <a:pPr eaLnBrk="1" hangingPunct="1">
              <a:lnSpc>
                <a:spcPct val="80000"/>
              </a:lnSpc>
            </a:pPr>
            <a:r>
              <a:rPr lang="en-US" sz="2800" dirty="0"/>
              <a:t>Equivalence?</a:t>
            </a:r>
          </a:p>
          <a:p>
            <a:pPr lvl="1" eaLnBrk="1" hangingPunct="1">
              <a:lnSpc>
                <a:spcPct val="80000"/>
              </a:lnSpc>
            </a:pPr>
            <a:r>
              <a:rPr lang="en-US" sz="2400" dirty="0"/>
              <a:t>Some theoretical work on equivalence</a:t>
            </a:r>
          </a:p>
          <a:p>
            <a:pPr lvl="1" eaLnBrk="1" hangingPunct="1">
              <a:lnSpc>
                <a:spcPct val="80000"/>
              </a:lnSpc>
            </a:pPr>
            <a:r>
              <a:rPr lang="en-US" sz="2400" dirty="0"/>
              <a:t>Turing equivalence established</a:t>
            </a:r>
          </a:p>
          <a:p>
            <a:pPr lvl="1" eaLnBrk="1" hangingPunct="1">
              <a:lnSpc>
                <a:spcPct val="80000"/>
              </a:lnSpc>
            </a:pPr>
            <a:r>
              <a:rPr lang="en-US" sz="2400" dirty="0"/>
              <a:t>Stability and DFA mapping </a:t>
            </a:r>
          </a:p>
          <a:p>
            <a:pPr lvl="1" eaLnBrk="1" hangingPunct="1">
              <a:lnSpc>
                <a:spcPct val="80000"/>
              </a:lnSpc>
            </a:pPr>
            <a:endParaRPr lang="en-US" sz="2000" dirty="0"/>
          </a:p>
        </p:txBody>
      </p:sp>
      <p:sp>
        <p:nvSpPr>
          <p:cNvPr id="2" name="TextBox 1">
            <a:extLst>
              <a:ext uri="{FF2B5EF4-FFF2-40B4-BE49-F238E27FC236}">
                <a16:creationId xmlns:a16="http://schemas.microsoft.com/office/drawing/2014/main" id="{8A29C089-6D86-814D-A1B5-91CC1F625B71}"/>
              </a:ext>
            </a:extLst>
          </p:cNvPr>
          <p:cNvSpPr txBox="1"/>
          <p:nvPr/>
        </p:nvSpPr>
        <p:spPr>
          <a:xfrm>
            <a:off x="5486400" y="5562600"/>
            <a:ext cx="1925527" cy="338554"/>
          </a:xfrm>
          <a:prstGeom prst="rect">
            <a:avLst/>
          </a:prstGeom>
          <a:noFill/>
        </p:spPr>
        <p:txBody>
          <a:bodyPr wrap="none" rtlCol="0">
            <a:spAutoFit/>
          </a:bodyPr>
          <a:lstStyle/>
          <a:p>
            <a:r>
              <a:rPr lang="en-US" i="1" dirty="0" err="1"/>
              <a:t>Siegelmann</a:t>
            </a:r>
            <a:r>
              <a:rPr lang="en-US" i="1" dirty="0"/>
              <a:t> ’91,’97</a:t>
            </a:r>
          </a:p>
        </p:txBody>
      </p:sp>
      <p:sp>
        <p:nvSpPr>
          <p:cNvPr id="3" name="TextBox 2">
            <a:extLst>
              <a:ext uri="{FF2B5EF4-FFF2-40B4-BE49-F238E27FC236}">
                <a16:creationId xmlns:a16="http://schemas.microsoft.com/office/drawing/2014/main" id="{6D9734B8-8558-AE45-A8F1-1047876B0A97}"/>
              </a:ext>
            </a:extLst>
          </p:cNvPr>
          <p:cNvSpPr txBox="1"/>
          <p:nvPr/>
        </p:nvSpPr>
        <p:spPr>
          <a:xfrm>
            <a:off x="5373823" y="5924811"/>
            <a:ext cx="1050288" cy="338554"/>
          </a:xfrm>
          <a:prstGeom prst="rect">
            <a:avLst/>
          </a:prstGeom>
          <a:noFill/>
        </p:spPr>
        <p:txBody>
          <a:bodyPr wrap="none" rtlCol="0">
            <a:spAutoFit/>
          </a:bodyPr>
          <a:lstStyle/>
          <a:p>
            <a:r>
              <a:rPr lang="en-US" i="1" dirty="0" err="1"/>
              <a:t>Omlin</a:t>
            </a:r>
            <a:r>
              <a:rPr lang="en-US" i="1" dirty="0"/>
              <a:t> ‘96</a:t>
            </a:r>
          </a:p>
        </p:txBody>
      </p:sp>
    </p:spTree>
    <p:extLst>
      <p:ext uri="{BB962C8B-B14F-4D97-AF65-F5344CB8AC3E}">
        <p14:creationId xmlns:p14="http://schemas.microsoft.com/office/powerpoint/2010/main" val="32056672"/>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2"/>
          </p:nvPr>
        </p:nvSpPr>
        <p:spPr>
          <a:xfrm>
            <a:off x="7645028" y="5580603"/>
            <a:ext cx="480060" cy="273844"/>
          </a:xfrm>
          <a:noFill/>
        </p:spPr>
        <p:txBody>
          <a:bodyPr/>
          <a:lstStyle/>
          <a:p>
            <a:fld id="{5EA22659-22E8-4DB5-972E-1E7538198E5F}" type="slidenum">
              <a:rPr lang="en-US" smtClean="0"/>
              <a:pPr/>
              <a:t>230</a:t>
            </a:fld>
            <a:endParaRPr lang="en-US"/>
          </a:p>
        </p:txBody>
      </p:sp>
      <p:sp>
        <p:nvSpPr>
          <p:cNvPr id="18435" name="Rectangle 2"/>
          <p:cNvSpPr>
            <a:spLocks noGrp="1" noChangeArrowheads="1"/>
          </p:cNvSpPr>
          <p:nvPr>
            <p:ph type="title"/>
          </p:nvPr>
        </p:nvSpPr>
        <p:spPr>
          <a:xfrm>
            <a:off x="800100" y="1047015"/>
            <a:ext cx="7543800" cy="1207008"/>
          </a:xfrm>
        </p:spPr>
        <p:txBody>
          <a:bodyPr/>
          <a:lstStyle/>
          <a:p>
            <a:pPr eaLnBrk="1" hangingPunct="1"/>
            <a:r>
              <a:rPr lang="en-US" dirty="0"/>
              <a:t>The Chomsky Hierarchy</a:t>
            </a:r>
          </a:p>
        </p:txBody>
      </p:sp>
      <p:sp>
        <p:nvSpPr>
          <p:cNvPr id="18436" name="Oval 3"/>
          <p:cNvSpPr>
            <a:spLocks noChangeArrowheads="1"/>
          </p:cNvSpPr>
          <p:nvPr/>
        </p:nvSpPr>
        <p:spPr bwMode="auto">
          <a:xfrm>
            <a:off x="1219082" y="3219164"/>
            <a:ext cx="857250" cy="1200150"/>
          </a:xfrm>
          <a:prstGeom prst="ellipse">
            <a:avLst/>
          </a:prstGeom>
          <a:solidFill>
            <a:schemeClr val="accent1"/>
          </a:solidFill>
          <a:ln w="9525">
            <a:solidFill>
              <a:schemeClr val="tx1"/>
            </a:solidFill>
            <a:round/>
            <a:headEnd/>
            <a:tailEnd/>
          </a:ln>
        </p:spPr>
        <p:txBody>
          <a:bodyPr wrap="none" anchor="ctr"/>
          <a:lstStyle/>
          <a:p>
            <a:pPr algn="ctr"/>
            <a:r>
              <a:rPr lang="en-US" sz="1200" dirty="0"/>
              <a:t>Regular</a:t>
            </a:r>
          </a:p>
          <a:p>
            <a:pPr algn="ctr"/>
            <a:r>
              <a:rPr lang="en-US" sz="1200" dirty="0"/>
              <a:t>(Finite</a:t>
            </a:r>
          </a:p>
          <a:p>
            <a:pPr algn="ctr"/>
            <a:r>
              <a:rPr lang="en-US" sz="1200" dirty="0"/>
              <a:t> Automata)</a:t>
            </a:r>
          </a:p>
        </p:txBody>
      </p:sp>
      <p:sp>
        <p:nvSpPr>
          <p:cNvPr id="18437" name="Oval 5"/>
          <p:cNvSpPr>
            <a:spLocks noChangeArrowheads="1"/>
          </p:cNvSpPr>
          <p:nvPr/>
        </p:nvSpPr>
        <p:spPr bwMode="auto">
          <a:xfrm>
            <a:off x="1065766" y="2876264"/>
            <a:ext cx="2457450" cy="1885950"/>
          </a:xfrm>
          <a:prstGeom prst="ellipse">
            <a:avLst/>
          </a:prstGeom>
          <a:solidFill>
            <a:schemeClr val="accent1">
              <a:alpha val="901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Free</a:t>
            </a:r>
          </a:p>
          <a:p>
            <a:pPr algn="r"/>
            <a:r>
              <a:rPr lang="en-US" sz="1200" dirty="0"/>
              <a:t>(Push Down </a:t>
            </a:r>
          </a:p>
          <a:p>
            <a:pPr algn="r"/>
            <a:r>
              <a:rPr lang="en-US" sz="1200" dirty="0"/>
              <a:t>Automata)</a:t>
            </a:r>
          </a:p>
        </p:txBody>
      </p:sp>
      <p:sp>
        <p:nvSpPr>
          <p:cNvPr id="18438" name="Oval 7"/>
          <p:cNvSpPr>
            <a:spLocks noChangeArrowheads="1"/>
          </p:cNvSpPr>
          <p:nvPr/>
        </p:nvSpPr>
        <p:spPr bwMode="auto">
          <a:xfrm>
            <a:off x="517940" y="2590282"/>
            <a:ext cx="4457700" cy="2514600"/>
          </a:xfrm>
          <a:prstGeom prst="ellipse">
            <a:avLst/>
          </a:prstGeom>
          <a:solidFill>
            <a:schemeClr val="accent1">
              <a:alpha val="1803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Sensitive </a:t>
            </a:r>
            <a:br>
              <a:rPr lang="en-US" sz="1200" dirty="0"/>
            </a:br>
            <a:r>
              <a:rPr lang="en-US" sz="1200" dirty="0"/>
              <a:t>(Linear </a:t>
            </a:r>
          </a:p>
          <a:p>
            <a:pPr algn="r"/>
            <a:r>
              <a:rPr lang="en-US" sz="1200" dirty="0"/>
              <a:t>Bounded </a:t>
            </a:r>
          </a:p>
          <a:p>
            <a:pPr algn="r"/>
            <a:r>
              <a:rPr lang="en-US" sz="1200" dirty="0"/>
              <a:t>Automata)</a:t>
            </a:r>
          </a:p>
        </p:txBody>
      </p:sp>
      <p:sp>
        <p:nvSpPr>
          <p:cNvPr id="18439" name="Oval 9"/>
          <p:cNvSpPr>
            <a:spLocks noChangeArrowheads="1"/>
          </p:cNvSpPr>
          <p:nvPr/>
        </p:nvSpPr>
        <p:spPr bwMode="auto">
          <a:xfrm>
            <a:off x="0" y="2427732"/>
            <a:ext cx="7437357" cy="3200400"/>
          </a:xfrm>
          <a:prstGeom prst="ellipse">
            <a:avLst/>
          </a:prstGeom>
          <a:solidFill>
            <a:schemeClr val="accent1">
              <a:alpha val="21960"/>
            </a:schemeClr>
          </a:solidFill>
          <a:ln w="9525">
            <a:solidFill>
              <a:schemeClr val="tx1"/>
            </a:solidFill>
            <a:round/>
            <a:headEnd/>
            <a:tailEnd/>
          </a:ln>
        </p:spPr>
        <p:txBody>
          <a:bodyPr wrap="none" anchor="ctr"/>
          <a:lstStyle/>
          <a:p>
            <a:pPr algn="r"/>
            <a:r>
              <a:rPr lang="en-US" sz="1200" dirty="0"/>
              <a:t>Recursively-</a:t>
            </a:r>
            <a:br>
              <a:rPr lang="en-US" sz="1200" dirty="0"/>
            </a:br>
            <a:r>
              <a:rPr lang="en-US" sz="1200" dirty="0"/>
              <a:t>Enumerable </a:t>
            </a:r>
            <a:br>
              <a:rPr lang="en-US" sz="1200" dirty="0"/>
            </a:br>
            <a:r>
              <a:rPr lang="en-US" sz="1200" dirty="0"/>
              <a:t>(Turing Machines)</a:t>
            </a:r>
          </a:p>
        </p:txBody>
      </p:sp>
      <p:pic>
        <p:nvPicPr>
          <p:cNvPr id="18441" name="Picture 13"/>
          <p:cNvPicPr>
            <a:picLocks noChangeAspect="1" noChangeArrowheads="1"/>
          </p:cNvPicPr>
          <p:nvPr/>
        </p:nvPicPr>
        <p:blipFill>
          <a:blip r:embed="rId3" cstate="print"/>
          <a:srcRect/>
          <a:stretch>
            <a:fillRect/>
          </a:stretch>
        </p:blipFill>
        <p:spPr bwMode="auto">
          <a:xfrm>
            <a:off x="6686551" y="1028700"/>
            <a:ext cx="975122" cy="1200150"/>
          </a:xfrm>
          <a:prstGeom prst="rect">
            <a:avLst/>
          </a:prstGeom>
          <a:noFill/>
          <a:ln w="9525">
            <a:noFill/>
            <a:miter lim="800000"/>
            <a:headEnd/>
            <a:tailEnd/>
          </a:ln>
        </p:spPr>
      </p:pic>
      <p:sp>
        <p:nvSpPr>
          <p:cNvPr id="3" name="TextBox 2">
            <a:extLst>
              <a:ext uri="{FF2B5EF4-FFF2-40B4-BE49-F238E27FC236}">
                <a16:creationId xmlns:a16="http://schemas.microsoft.com/office/drawing/2014/main" id="{124B2A92-DCEA-5F48-8B5A-1A18D2821B10}"/>
              </a:ext>
            </a:extLst>
          </p:cNvPr>
          <p:cNvSpPr txBox="1"/>
          <p:nvPr/>
        </p:nvSpPr>
        <p:spPr>
          <a:xfrm>
            <a:off x="0" y="2353541"/>
            <a:ext cx="7661673" cy="300082"/>
          </a:xfrm>
          <a:prstGeom prst="rect">
            <a:avLst/>
          </a:prstGeom>
          <a:noFill/>
          <a:ln w="38100">
            <a:solidFill>
              <a:srgbClr val="FF0000"/>
            </a:solidFill>
            <a:prstDash val="dash"/>
          </a:ln>
        </p:spPr>
        <p:txBody>
          <a:bodyPr wrap="square" rtlCol="0">
            <a:spAutoFit/>
          </a:bodyPr>
          <a:lstStyle/>
          <a:p>
            <a:endParaRPr lang="en-US" sz="1350" dirty="0"/>
          </a:p>
        </p:txBody>
      </p:sp>
      <p:sp>
        <p:nvSpPr>
          <p:cNvPr id="5" name="TextBox 4">
            <a:extLst>
              <a:ext uri="{FF2B5EF4-FFF2-40B4-BE49-F238E27FC236}">
                <a16:creationId xmlns:a16="http://schemas.microsoft.com/office/drawing/2014/main" id="{FEBF8336-CA4D-934D-A852-AC2E20C56F6C}"/>
              </a:ext>
            </a:extLst>
          </p:cNvPr>
          <p:cNvSpPr txBox="1"/>
          <p:nvPr/>
        </p:nvSpPr>
        <p:spPr>
          <a:xfrm>
            <a:off x="7013260" y="3847582"/>
            <a:ext cx="2223655" cy="300082"/>
          </a:xfrm>
          <a:prstGeom prst="rect">
            <a:avLst/>
          </a:prstGeom>
          <a:noFill/>
        </p:spPr>
        <p:txBody>
          <a:bodyPr wrap="square" rtlCol="0">
            <a:spAutoFit/>
          </a:bodyPr>
          <a:lstStyle/>
          <a:p>
            <a:r>
              <a:rPr lang="en-US" sz="1350" b="1" dirty="0"/>
              <a:t>Turing Completeness</a:t>
            </a:r>
          </a:p>
        </p:txBody>
      </p:sp>
      <p:sp>
        <p:nvSpPr>
          <p:cNvPr id="12" name="Slide Number Placeholder 6">
            <a:extLst>
              <a:ext uri="{FF2B5EF4-FFF2-40B4-BE49-F238E27FC236}">
                <a16:creationId xmlns:a16="http://schemas.microsoft.com/office/drawing/2014/main" id="{77FE20EB-C6EE-8141-9B8E-338EDE05961B}"/>
              </a:ext>
            </a:extLst>
          </p:cNvPr>
          <p:cNvSpPr txBox="1">
            <a:spLocks/>
          </p:cNvSpPr>
          <p:nvPr/>
        </p:nvSpPr>
        <p:spPr>
          <a:xfrm>
            <a:off x="8483346" y="5561838"/>
            <a:ext cx="480060" cy="273844"/>
          </a:xfrm>
          <a:prstGeom prst="rect">
            <a:avLst/>
          </a:prstGeom>
        </p:spPr>
        <p:txBody>
          <a:bodyPr vert="horz" lIns="68580" tIns="34290" rIns="68580" bIns="3429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050"/>
              <a:pPr/>
              <a:t>230</a:t>
            </a:fld>
            <a:endParaRPr lang="en-US" sz="1050" dirty="0"/>
          </a:p>
        </p:txBody>
      </p:sp>
      <p:pic>
        <p:nvPicPr>
          <p:cNvPr id="4" name="Picture 3">
            <a:extLst>
              <a:ext uri="{FF2B5EF4-FFF2-40B4-BE49-F238E27FC236}">
                <a16:creationId xmlns:a16="http://schemas.microsoft.com/office/drawing/2014/main" id="{8A0A3E16-66F7-344A-8719-475981336EE6}"/>
              </a:ext>
            </a:extLst>
          </p:cNvPr>
          <p:cNvPicPr>
            <a:picLocks noChangeAspect="1"/>
          </p:cNvPicPr>
          <p:nvPr/>
        </p:nvPicPr>
        <p:blipFill>
          <a:blip r:embed="rId4"/>
          <a:stretch>
            <a:fillRect/>
          </a:stretch>
        </p:blipFill>
        <p:spPr>
          <a:xfrm>
            <a:off x="7747897" y="2649179"/>
            <a:ext cx="1192007" cy="1192007"/>
          </a:xfrm>
          <a:prstGeom prst="rect">
            <a:avLst/>
          </a:prstGeom>
        </p:spPr>
      </p:pic>
    </p:spTree>
    <p:extLst>
      <p:ext uri="{BB962C8B-B14F-4D97-AF65-F5344CB8AC3E}">
        <p14:creationId xmlns:p14="http://schemas.microsoft.com/office/powerpoint/2010/main" val="29748685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2"/>
          </p:nvPr>
        </p:nvSpPr>
        <p:spPr>
          <a:xfrm>
            <a:off x="7645028" y="5580603"/>
            <a:ext cx="480060" cy="273844"/>
          </a:xfrm>
          <a:noFill/>
        </p:spPr>
        <p:txBody>
          <a:bodyPr/>
          <a:lstStyle/>
          <a:p>
            <a:fld id="{5EA22659-22E8-4DB5-972E-1E7538198E5F}" type="slidenum">
              <a:rPr lang="en-US" smtClean="0"/>
              <a:pPr/>
              <a:t>231</a:t>
            </a:fld>
            <a:endParaRPr lang="en-US"/>
          </a:p>
        </p:txBody>
      </p:sp>
      <p:sp>
        <p:nvSpPr>
          <p:cNvPr id="18435" name="Rectangle 2"/>
          <p:cNvSpPr>
            <a:spLocks noGrp="1" noChangeArrowheads="1"/>
          </p:cNvSpPr>
          <p:nvPr>
            <p:ph type="title"/>
          </p:nvPr>
        </p:nvSpPr>
        <p:spPr>
          <a:xfrm>
            <a:off x="800100" y="1047015"/>
            <a:ext cx="7543800" cy="1207008"/>
          </a:xfrm>
        </p:spPr>
        <p:txBody>
          <a:bodyPr/>
          <a:lstStyle/>
          <a:p>
            <a:pPr eaLnBrk="1" hangingPunct="1"/>
            <a:r>
              <a:rPr lang="en-US" dirty="0"/>
              <a:t>The Chomsky Hierarchy</a:t>
            </a:r>
          </a:p>
        </p:txBody>
      </p:sp>
      <p:sp>
        <p:nvSpPr>
          <p:cNvPr id="18436" name="Oval 3"/>
          <p:cNvSpPr>
            <a:spLocks noChangeArrowheads="1"/>
          </p:cNvSpPr>
          <p:nvPr/>
        </p:nvSpPr>
        <p:spPr bwMode="auto">
          <a:xfrm>
            <a:off x="1219082" y="3219164"/>
            <a:ext cx="857250" cy="1200150"/>
          </a:xfrm>
          <a:prstGeom prst="ellipse">
            <a:avLst/>
          </a:prstGeom>
          <a:solidFill>
            <a:schemeClr val="accent1"/>
          </a:solidFill>
          <a:ln w="9525">
            <a:solidFill>
              <a:schemeClr val="tx1"/>
            </a:solidFill>
            <a:round/>
            <a:headEnd/>
            <a:tailEnd/>
          </a:ln>
        </p:spPr>
        <p:txBody>
          <a:bodyPr wrap="none" anchor="ctr"/>
          <a:lstStyle/>
          <a:p>
            <a:pPr algn="ctr"/>
            <a:r>
              <a:rPr lang="en-US" sz="1200" dirty="0"/>
              <a:t>Regular</a:t>
            </a:r>
          </a:p>
          <a:p>
            <a:pPr algn="ctr"/>
            <a:r>
              <a:rPr lang="en-US" sz="1200" dirty="0"/>
              <a:t>(Finite</a:t>
            </a:r>
          </a:p>
          <a:p>
            <a:pPr algn="ctr"/>
            <a:r>
              <a:rPr lang="en-US" sz="1200" dirty="0"/>
              <a:t> Automata)</a:t>
            </a:r>
          </a:p>
        </p:txBody>
      </p:sp>
      <p:sp>
        <p:nvSpPr>
          <p:cNvPr id="18437" name="Oval 5"/>
          <p:cNvSpPr>
            <a:spLocks noChangeArrowheads="1"/>
          </p:cNvSpPr>
          <p:nvPr/>
        </p:nvSpPr>
        <p:spPr bwMode="auto">
          <a:xfrm>
            <a:off x="1065766" y="2876264"/>
            <a:ext cx="2457450" cy="1885950"/>
          </a:xfrm>
          <a:prstGeom prst="ellipse">
            <a:avLst/>
          </a:prstGeom>
          <a:solidFill>
            <a:schemeClr val="accent1">
              <a:alpha val="901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Free</a:t>
            </a:r>
          </a:p>
          <a:p>
            <a:pPr algn="r"/>
            <a:r>
              <a:rPr lang="en-US" sz="1200" dirty="0"/>
              <a:t>(Push Down </a:t>
            </a:r>
          </a:p>
          <a:p>
            <a:pPr algn="r"/>
            <a:r>
              <a:rPr lang="en-US" sz="1200" dirty="0"/>
              <a:t>Automata)</a:t>
            </a:r>
          </a:p>
        </p:txBody>
      </p:sp>
      <p:sp>
        <p:nvSpPr>
          <p:cNvPr id="18438" name="Oval 7"/>
          <p:cNvSpPr>
            <a:spLocks noChangeArrowheads="1"/>
          </p:cNvSpPr>
          <p:nvPr/>
        </p:nvSpPr>
        <p:spPr bwMode="auto">
          <a:xfrm>
            <a:off x="517940" y="2590282"/>
            <a:ext cx="4457700" cy="2514600"/>
          </a:xfrm>
          <a:prstGeom prst="ellipse">
            <a:avLst/>
          </a:prstGeom>
          <a:solidFill>
            <a:schemeClr val="accent1">
              <a:alpha val="18039"/>
            </a:schemeClr>
          </a:solidFill>
          <a:ln w="9525">
            <a:solidFill>
              <a:schemeClr val="tx1"/>
            </a:solidFill>
            <a:round/>
            <a:headEnd/>
            <a:tailEnd/>
          </a:ln>
        </p:spPr>
        <p:txBody>
          <a:bodyPr wrap="none" anchor="ctr"/>
          <a:lstStyle/>
          <a:p>
            <a:pPr algn="r"/>
            <a:r>
              <a:rPr lang="en-US" sz="1200" dirty="0"/>
              <a:t>Context-</a:t>
            </a:r>
            <a:br>
              <a:rPr lang="en-US" sz="1200" dirty="0"/>
            </a:br>
            <a:r>
              <a:rPr lang="en-US" sz="1200" dirty="0"/>
              <a:t>Sensitive </a:t>
            </a:r>
            <a:br>
              <a:rPr lang="en-US" sz="1200" dirty="0"/>
            </a:br>
            <a:r>
              <a:rPr lang="en-US" sz="1200" dirty="0"/>
              <a:t>(Linear </a:t>
            </a:r>
          </a:p>
          <a:p>
            <a:pPr algn="r"/>
            <a:r>
              <a:rPr lang="en-US" sz="1200" dirty="0"/>
              <a:t>Bounded </a:t>
            </a:r>
          </a:p>
          <a:p>
            <a:pPr algn="r"/>
            <a:r>
              <a:rPr lang="en-US" sz="1200" dirty="0"/>
              <a:t>Automata)</a:t>
            </a:r>
          </a:p>
        </p:txBody>
      </p:sp>
      <p:sp>
        <p:nvSpPr>
          <p:cNvPr id="18439" name="Oval 9"/>
          <p:cNvSpPr>
            <a:spLocks noChangeArrowheads="1"/>
          </p:cNvSpPr>
          <p:nvPr/>
        </p:nvSpPr>
        <p:spPr bwMode="auto">
          <a:xfrm>
            <a:off x="0" y="2427732"/>
            <a:ext cx="7437357" cy="3200400"/>
          </a:xfrm>
          <a:prstGeom prst="ellipse">
            <a:avLst/>
          </a:prstGeom>
          <a:solidFill>
            <a:schemeClr val="accent1">
              <a:alpha val="21960"/>
            </a:schemeClr>
          </a:solidFill>
          <a:ln w="9525">
            <a:solidFill>
              <a:schemeClr val="tx1"/>
            </a:solidFill>
            <a:round/>
            <a:headEnd/>
            <a:tailEnd/>
          </a:ln>
        </p:spPr>
        <p:txBody>
          <a:bodyPr wrap="none" anchor="ctr"/>
          <a:lstStyle/>
          <a:p>
            <a:pPr algn="r"/>
            <a:r>
              <a:rPr lang="en-US" sz="1200" dirty="0"/>
              <a:t>Recursively-</a:t>
            </a:r>
            <a:br>
              <a:rPr lang="en-US" sz="1200" dirty="0"/>
            </a:br>
            <a:r>
              <a:rPr lang="en-US" sz="1200" dirty="0"/>
              <a:t>Enumerable </a:t>
            </a:r>
            <a:br>
              <a:rPr lang="en-US" sz="1200" dirty="0"/>
            </a:br>
            <a:r>
              <a:rPr lang="en-US" sz="1200" dirty="0"/>
              <a:t>(Turing Machines)</a:t>
            </a:r>
          </a:p>
        </p:txBody>
      </p:sp>
      <p:pic>
        <p:nvPicPr>
          <p:cNvPr id="18441" name="Picture 13"/>
          <p:cNvPicPr>
            <a:picLocks noChangeAspect="1" noChangeArrowheads="1"/>
          </p:cNvPicPr>
          <p:nvPr/>
        </p:nvPicPr>
        <p:blipFill>
          <a:blip r:embed="rId3" cstate="print"/>
          <a:srcRect/>
          <a:stretch>
            <a:fillRect/>
          </a:stretch>
        </p:blipFill>
        <p:spPr bwMode="auto">
          <a:xfrm>
            <a:off x="6686551" y="1028700"/>
            <a:ext cx="975122" cy="1200150"/>
          </a:xfrm>
          <a:prstGeom prst="rect">
            <a:avLst/>
          </a:prstGeom>
          <a:noFill/>
          <a:ln w="9525">
            <a:noFill/>
            <a:miter lim="800000"/>
            <a:headEnd/>
            <a:tailEnd/>
          </a:ln>
        </p:spPr>
      </p:pic>
      <p:sp>
        <p:nvSpPr>
          <p:cNvPr id="3" name="TextBox 2">
            <a:extLst>
              <a:ext uri="{FF2B5EF4-FFF2-40B4-BE49-F238E27FC236}">
                <a16:creationId xmlns:a16="http://schemas.microsoft.com/office/drawing/2014/main" id="{124B2A92-DCEA-5F48-8B5A-1A18D2821B10}"/>
              </a:ext>
            </a:extLst>
          </p:cNvPr>
          <p:cNvSpPr txBox="1"/>
          <p:nvPr/>
        </p:nvSpPr>
        <p:spPr>
          <a:xfrm>
            <a:off x="1219080" y="2470603"/>
            <a:ext cx="857251" cy="300082"/>
          </a:xfrm>
          <a:prstGeom prst="rect">
            <a:avLst/>
          </a:prstGeom>
          <a:noFill/>
          <a:ln w="38100">
            <a:solidFill>
              <a:srgbClr val="FF0000"/>
            </a:solidFill>
            <a:prstDash val="dash"/>
          </a:ln>
        </p:spPr>
        <p:txBody>
          <a:bodyPr wrap="square" rtlCol="0">
            <a:spAutoFit/>
          </a:bodyPr>
          <a:lstStyle/>
          <a:p>
            <a:endParaRPr lang="en-US" sz="1350" dirty="0"/>
          </a:p>
        </p:txBody>
      </p:sp>
      <p:sp>
        <p:nvSpPr>
          <p:cNvPr id="12" name="Slide Number Placeholder 6">
            <a:extLst>
              <a:ext uri="{FF2B5EF4-FFF2-40B4-BE49-F238E27FC236}">
                <a16:creationId xmlns:a16="http://schemas.microsoft.com/office/drawing/2014/main" id="{77FE20EB-C6EE-8141-9B8E-338EDE05961B}"/>
              </a:ext>
            </a:extLst>
          </p:cNvPr>
          <p:cNvSpPr txBox="1">
            <a:spLocks/>
          </p:cNvSpPr>
          <p:nvPr/>
        </p:nvSpPr>
        <p:spPr>
          <a:xfrm>
            <a:off x="8483346" y="5561838"/>
            <a:ext cx="480060" cy="273844"/>
          </a:xfrm>
          <a:prstGeom prst="rect">
            <a:avLst/>
          </a:prstGeom>
        </p:spPr>
        <p:txBody>
          <a:bodyPr vert="horz" lIns="68580" tIns="34290" rIns="68580" bIns="3429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1050"/>
              <a:pPr/>
              <a:t>231</a:t>
            </a:fld>
            <a:endParaRPr lang="en-US" sz="1050" dirty="0"/>
          </a:p>
        </p:txBody>
      </p:sp>
      <p:pic>
        <p:nvPicPr>
          <p:cNvPr id="4" name="Picture 3">
            <a:extLst>
              <a:ext uri="{FF2B5EF4-FFF2-40B4-BE49-F238E27FC236}">
                <a16:creationId xmlns:a16="http://schemas.microsoft.com/office/drawing/2014/main" id="{8A0A3E16-66F7-344A-8719-475981336EE6}"/>
              </a:ext>
            </a:extLst>
          </p:cNvPr>
          <p:cNvPicPr>
            <a:picLocks noChangeAspect="1"/>
          </p:cNvPicPr>
          <p:nvPr/>
        </p:nvPicPr>
        <p:blipFill>
          <a:blip r:embed="rId4"/>
          <a:stretch>
            <a:fillRect/>
          </a:stretch>
        </p:blipFill>
        <p:spPr>
          <a:xfrm>
            <a:off x="7747897" y="2649179"/>
            <a:ext cx="1192007" cy="1192007"/>
          </a:xfrm>
          <a:prstGeom prst="rect">
            <a:avLst/>
          </a:prstGeom>
        </p:spPr>
      </p:pic>
      <p:sp>
        <p:nvSpPr>
          <p:cNvPr id="6" name="TextBox 5">
            <a:extLst>
              <a:ext uri="{FF2B5EF4-FFF2-40B4-BE49-F238E27FC236}">
                <a16:creationId xmlns:a16="http://schemas.microsoft.com/office/drawing/2014/main" id="{F8C06ACB-1E42-7ADA-02C5-6A32BDF7542B}"/>
              </a:ext>
            </a:extLst>
          </p:cNvPr>
          <p:cNvSpPr txBox="1"/>
          <p:nvPr/>
        </p:nvSpPr>
        <p:spPr>
          <a:xfrm>
            <a:off x="7107223" y="4603164"/>
            <a:ext cx="1305533" cy="1338828"/>
          </a:xfrm>
          <a:prstGeom prst="rect">
            <a:avLst/>
          </a:prstGeom>
          <a:noFill/>
        </p:spPr>
        <p:txBody>
          <a:bodyPr wrap="square" rtlCol="0">
            <a:spAutoFit/>
          </a:bodyPr>
          <a:lstStyle/>
          <a:p>
            <a:r>
              <a:rPr lang="en-US" sz="1350" dirty="0">
                <a:solidFill>
                  <a:srgbClr val="FF0000"/>
                </a:solidFill>
              </a:rPr>
              <a:t>RNN, GRU – Merrill-19</a:t>
            </a:r>
          </a:p>
          <a:p>
            <a:r>
              <a:rPr lang="en-US" sz="1350" dirty="0">
                <a:solidFill>
                  <a:srgbClr val="FF0000"/>
                </a:solidFill>
              </a:rPr>
              <a:t>Weiss-19</a:t>
            </a:r>
          </a:p>
          <a:p>
            <a:r>
              <a:rPr lang="en-US" sz="1350" dirty="0">
                <a:solidFill>
                  <a:srgbClr val="FF0000"/>
                </a:solidFill>
              </a:rPr>
              <a:t>Second-order RNN- </a:t>
            </a:r>
            <a:r>
              <a:rPr lang="en-US" sz="1350" dirty="0" err="1">
                <a:solidFill>
                  <a:srgbClr val="FF0000"/>
                </a:solidFill>
              </a:rPr>
              <a:t>Omlin</a:t>
            </a:r>
            <a:r>
              <a:rPr lang="en-US" sz="1350" dirty="0">
                <a:solidFill>
                  <a:srgbClr val="FF0000"/>
                </a:solidFill>
              </a:rPr>
              <a:t> 96, Mali 23</a:t>
            </a:r>
          </a:p>
        </p:txBody>
      </p:sp>
    </p:spTree>
    <p:extLst>
      <p:ext uri="{BB962C8B-B14F-4D97-AF65-F5344CB8AC3E}">
        <p14:creationId xmlns:p14="http://schemas.microsoft.com/office/powerpoint/2010/main" val="17921622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Conclusions	</a:t>
            </a:r>
          </a:p>
        </p:txBody>
      </p:sp>
      <p:sp>
        <p:nvSpPr>
          <p:cNvPr id="3" name="Content Placeholder 2"/>
          <p:cNvSpPr>
            <a:spLocks noGrp="1"/>
          </p:cNvSpPr>
          <p:nvPr>
            <p:ph idx="1"/>
          </p:nvPr>
        </p:nvSpPr>
        <p:spPr>
          <a:xfrm>
            <a:off x="413964" y="1005438"/>
            <a:ext cx="8205249" cy="4743464"/>
          </a:xfrm>
        </p:spPr>
        <p:txBody>
          <a:bodyPr>
            <a:normAutofit fontScale="85000" lnSpcReduction="10000"/>
          </a:bodyPr>
          <a:lstStyle/>
          <a:p>
            <a:r>
              <a:rPr lang="en-US" sz="2400" dirty="0">
                <a:latin typeface="+mj-lt"/>
              </a:rPr>
              <a:t>Many memory models</a:t>
            </a:r>
          </a:p>
          <a:p>
            <a:pPr marL="342900" lvl="1" indent="0">
              <a:buNone/>
            </a:pPr>
            <a:r>
              <a:rPr lang="en-US" sz="2100" i="1" dirty="0">
                <a:latin typeface="+mj-lt"/>
              </a:rPr>
              <a:t>Different from memory in RNNs such as LSTM, etc.</a:t>
            </a:r>
            <a:endParaRPr lang="en-US" sz="2400" i="1" dirty="0">
              <a:latin typeface="+mj-lt"/>
            </a:endParaRPr>
          </a:p>
          <a:p>
            <a:r>
              <a:rPr lang="en-US" sz="2400" dirty="0">
                <a:latin typeface="+mj-lt"/>
              </a:rPr>
              <a:t>Machine Learning models require memory and multi-hop reasoning seem to perform AI tasks better</a:t>
            </a:r>
          </a:p>
          <a:p>
            <a:endParaRPr lang="en-US" sz="2400" dirty="0">
              <a:latin typeface="+mj-lt"/>
            </a:endParaRPr>
          </a:p>
          <a:p>
            <a:r>
              <a:rPr lang="en-US" sz="2400" dirty="0">
                <a:latin typeface="+mj-lt"/>
              </a:rPr>
              <a:t>Memory Networks for Text are an interesting direction but very simple</a:t>
            </a:r>
          </a:p>
          <a:p>
            <a:endParaRPr lang="en-US" sz="2400" dirty="0">
              <a:latin typeface="+mj-lt"/>
            </a:endParaRPr>
          </a:p>
          <a:p>
            <a:r>
              <a:rPr lang="en-US" sz="2400" dirty="0">
                <a:latin typeface="+mj-lt"/>
              </a:rPr>
              <a:t>Generic architectures with memory, such as Neural Turing Machine, limited applications shown</a:t>
            </a:r>
          </a:p>
          <a:p>
            <a:endParaRPr lang="en-US" sz="2400" dirty="0">
              <a:latin typeface="+mj-lt"/>
            </a:endParaRPr>
          </a:p>
          <a:p>
            <a:r>
              <a:rPr lang="en-US" sz="2400" dirty="0">
                <a:latin typeface="+mj-lt"/>
              </a:rPr>
              <a:t>Future directions should be focusing on applying generic neural models with memory to more AI Tasks.</a:t>
            </a:r>
          </a:p>
          <a:p>
            <a:endParaRPr lang="en-US" sz="2400" dirty="0">
              <a:latin typeface="+mj-lt"/>
            </a:endParaRPr>
          </a:p>
          <a:p>
            <a:r>
              <a:rPr lang="en-US" sz="2400" dirty="0">
                <a:latin typeface="+mj-lt"/>
              </a:rPr>
              <a:t>Stack based methods seem the best for long complex strings such as CFGs.</a:t>
            </a:r>
          </a:p>
        </p:txBody>
      </p:sp>
      <p:sp>
        <p:nvSpPr>
          <p:cNvPr id="4" name="Slide Number Placeholder 3"/>
          <p:cNvSpPr>
            <a:spLocks noGrp="1"/>
          </p:cNvSpPr>
          <p:nvPr>
            <p:ph type="sldNum" sz="quarter" idx="12"/>
          </p:nvPr>
        </p:nvSpPr>
        <p:spPr/>
        <p:txBody>
          <a:bodyPr/>
          <a:lstStyle/>
          <a:p>
            <a:fld id="{6113E31D-E2AB-40D1-8B51-AFA5AFEF393A}" type="slidenum">
              <a:rPr lang="en-US" smtClean="0"/>
              <a:t>232</a:t>
            </a:fld>
            <a:endParaRPr lang="en-US" dirty="0"/>
          </a:p>
        </p:txBody>
      </p:sp>
      <p:sp>
        <p:nvSpPr>
          <p:cNvPr id="6" name="TextBox 5"/>
          <p:cNvSpPr txBox="1"/>
          <p:nvPr/>
        </p:nvSpPr>
        <p:spPr>
          <a:xfrm>
            <a:off x="723299" y="6385024"/>
            <a:ext cx="7586595" cy="307777"/>
          </a:xfrm>
          <a:prstGeom prst="rect">
            <a:avLst/>
          </a:prstGeom>
          <a:noFill/>
        </p:spPr>
        <p:txBody>
          <a:bodyPr wrap="none" rtlCol="0" anchor="ctr">
            <a:spAutoFit/>
          </a:bodyPr>
          <a:lstStyle/>
          <a:p>
            <a:pPr algn="ctr"/>
            <a:r>
              <a:rPr lang="en-US" sz="1400" dirty="0">
                <a:latin typeface="+mj-lt"/>
              </a:rPr>
              <a:t>Hybrid computing using a neural network with dynamic external memory, Graves et. al., Nature </a:t>
            </a:r>
            <a:r>
              <a:rPr lang="en-US" sz="1400" i="1" dirty="0">
                <a:latin typeface="+mj-lt"/>
              </a:rPr>
              <a:t>vol. </a:t>
            </a:r>
            <a:r>
              <a:rPr lang="en-US" sz="1400" dirty="0">
                <a:latin typeface="+mj-lt"/>
              </a:rPr>
              <a:t>538 </a:t>
            </a:r>
          </a:p>
        </p:txBody>
      </p:sp>
    </p:spTree>
    <p:extLst>
      <p:ext uri="{BB962C8B-B14F-4D97-AF65-F5344CB8AC3E}">
        <p14:creationId xmlns:p14="http://schemas.microsoft.com/office/powerpoint/2010/main" val="66363568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List</a:t>
            </a:r>
          </a:p>
        </p:txBody>
      </p:sp>
      <p:sp>
        <p:nvSpPr>
          <p:cNvPr id="3" name="Content Placeholder 2"/>
          <p:cNvSpPr>
            <a:spLocks noGrp="1"/>
          </p:cNvSpPr>
          <p:nvPr>
            <p:ph idx="1"/>
          </p:nvPr>
        </p:nvSpPr>
        <p:spPr>
          <a:xfrm>
            <a:off x="413964" y="1325562"/>
            <a:ext cx="8205249" cy="5187971"/>
          </a:xfrm>
        </p:spPr>
        <p:txBody>
          <a:bodyPr>
            <a:normAutofit fontScale="92500" lnSpcReduction="10000"/>
          </a:bodyPr>
          <a:lstStyle/>
          <a:p>
            <a:r>
              <a:rPr lang="en-US" dirty="0">
                <a:latin typeface="+mj-lt"/>
              </a:rPr>
              <a:t>Ask Me Anything: Dynamic Memory Networks for Natural Language Processing, Kumar et. al. ICML 2016</a:t>
            </a:r>
          </a:p>
          <a:p>
            <a:r>
              <a:rPr lang="en-US" dirty="0">
                <a:latin typeface="+mj-lt"/>
              </a:rPr>
              <a:t>Hybrid computing using a neural network with dynamic external memory, Graves et. al., Nature vol. 538</a:t>
            </a:r>
          </a:p>
          <a:p>
            <a:r>
              <a:rPr lang="en-US" dirty="0">
                <a:latin typeface="+mj-lt"/>
              </a:rPr>
              <a:t>Memory Networks, Weston et. al., ICLR 2015</a:t>
            </a:r>
          </a:p>
          <a:p>
            <a:r>
              <a:rPr lang="en-US" dirty="0">
                <a:latin typeface="+mj-lt"/>
              </a:rPr>
              <a:t> End-To-End Memory Networks, </a:t>
            </a:r>
            <a:r>
              <a:rPr lang="en-US" dirty="0" err="1">
                <a:latin typeface="+mj-lt"/>
              </a:rPr>
              <a:t>Sukhbaatar</a:t>
            </a:r>
            <a:r>
              <a:rPr lang="en-US" dirty="0">
                <a:latin typeface="+mj-lt"/>
              </a:rPr>
              <a:t> et. al., NIPS 2015</a:t>
            </a:r>
          </a:p>
          <a:p>
            <a:r>
              <a:rPr lang="en-US" dirty="0">
                <a:latin typeface="+mj-lt"/>
              </a:rPr>
              <a:t>Inferring Algorithmic Patterns with Stack-Augmented Recurrent Nets, </a:t>
            </a:r>
            <a:r>
              <a:rPr lang="en-US" dirty="0" err="1">
                <a:latin typeface="+mj-lt"/>
              </a:rPr>
              <a:t>Joulin</a:t>
            </a:r>
            <a:r>
              <a:rPr lang="en-US" dirty="0">
                <a:latin typeface="+mj-lt"/>
              </a:rPr>
              <a:t> et. al., arXiv:1503.01007 </a:t>
            </a:r>
          </a:p>
          <a:p>
            <a:r>
              <a:rPr lang="en-US" dirty="0">
                <a:latin typeface="+mj-lt"/>
              </a:rPr>
              <a:t>Neural Turing Machines, Graves et. al., arXiv:1410.5401 </a:t>
            </a:r>
          </a:p>
          <a:p>
            <a:r>
              <a:rPr lang="en-US" dirty="0">
                <a:latin typeface="+mj-lt"/>
              </a:rPr>
              <a:t>Dynamic Neural Turing Machine with Soft and Hard Addressing Schemes, </a:t>
            </a:r>
            <a:r>
              <a:rPr lang="en-US" dirty="0" err="1">
                <a:latin typeface="+mj-lt"/>
              </a:rPr>
              <a:t>Gulchere</a:t>
            </a:r>
            <a:r>
              <a:rPr lang="en-US" dirty="0">
                <a:latin typeface="+mj-lt"/>
              </a:rPr>
              <a:t> et. al., 	arXiv:1607.00036</a:t>
            </a:r>
          </a:p>
          <a:p>
            <a:r>
              <a:rPr lang="en-US" dirty="0">
                <a:latin typeface="+mj-lt"/>
              </a:rPr>
              <a:t>Key-Value Memory Networks for Directly Reading Documents, Miller et. al., EMNLP 2016</a:t>
            </a:r>
          </a:p>
          <a:p>
            <a:r>
              <a:rPr lang="en-US" dirty="0">
                <a:latin typeface="+mj-lt"/>
              </a:rPr>
              <a:t>G.Z. Sun, C.L. Giles, H.H. Chen, Y.C. Lee, “The Neural Network Pushdown Automation: Architecture, Dynamics and Learning,” in Adaptive Processing of Sequences and Data Structures, Lecture Notes in Artificial Intelligence, (</a:t>
            </a:r>
            <a:r>
              <a:rPr lang="en-US" dirty="0" err="1">
                <a:latin typeface="+mj-lt"/>
              </a:rPr>
              <a:t>eds</a:t>
            </a:r>
            <a:r>
              <a:rPr lang="en-US" dirty="0">
                <a:latin typeface="+mj-lt"/>
              </a:rPr>
              <a:t>) C.L. Giles, M. Gori, p.296, Springer-Verlag, 1998</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233</a:t>
            </a:fld>
            <a:endParaRPr lang="en-US" dirty="0"/>
          </a:p>
        </p:txBody>
      </p:sp>
    </p:spTree>
    <p:extLst>
      <p:ext uri="{BB962C8B-B14F-4D97-AF65-F5344CB8AC3E}">
        <p14:creationId xmlns:p14="http://schemas.microsoft.com/office/powerpoint/2010/main" val="10230995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List</a:t>
            </a:r>
          </a:p>
        </p:txBody>
      </p:sp>
      <p:sp>
        <p:nvSpPr>
          <p:cNvPr id="3" name="Content Placeholder 2"/>
          <p:cNvSpPr>
            <a:spLocks noGrp="1"/>
          </p:cNvSpPr>
          <p:nvPr>
            <p:ph idx="1"/>
          </p:nvPr>
        </p:nvSpPr>
        <p:spPr>
          <a:xfrm>
            <a:off x="413964" y="1325563"/>
            <a:ext cx="8205249" cy="4743464"/>
          </a:xfrm>
        </p:spPr>
        <p:txBody>
          <a:bodyPr>
            <a:normAutofit fontScale="92500"/>
          </a:bodyPr>
          <a:lstStyle/>
          <a:p>
            <a:r>
              <a:rPr lang="en-US" dirty="0">
                <a:latin typeface="+mj-lt"/>
              </a:rPr>
              <a:t>Karol </a:t>
            </a:r>
            <a:r>
              <a:rPr lang="en-US" dirty="0" err="1">
                <a:latin typeface="+mj-lt"/>
              </a:rPr>
              <a:t>Kurach</a:t>
            </a:r>
            <a:r>
              <a:rPr lang="en-US" dirty="0">
                <a:latin typeface="+mj-lt"/>
              </a:rPr>
              <a:t>, Marcin </a:t>
            </a:r>
            <a:r>
              <a:rPr lang="en-US" dirty="0" err="1">
                <a:latin typeface="+mj-lt"/>
              </a:rPr>
              <a:t>Andrychowicz</a:t>
            </a:r>
            <a:r>
              <a:rPr lang="en-US" dirty="0">
                <a:latin typeface="+mj-lt"/>
              </a:rPr>
              <a:t> &amp; Ilya </a:t>
            </a:r>
            <a:r>
              <a:rPr lang="en-US" dirty="0" err="1">
                <a:latin typeface="+mj-lt"/>
              </a:rPr>
              <a:t>Sutskever</a:t>
            </a:r>
            <a:r>
              <a:rPr lang="en-US" dirty="0">
                <a:latin typeface="+mj-lt"/>
              </a:rPr>
              <a:t> </a:t>
            </a:r>
            <a:r>
              <a:rPr lang="en-US" b="1" dirty="0">
                <a:latin typeface="+mj-lt"/>
              </a:rPr>
              <a:t>Neural Random-Access Machines</a:t>
            </a:r>
            <a:r>
              <a:rPr lang="en-US" dirty="0">
                <a:latin typeface="+mj-lt"/>
              </a:rPr>
              <a:t>, ICLR, 2016</a:t>
            </a:r>
          </a:p>
          <a:p>
            <a:r>
              <a:rPr lang="en-US" dirty="0">
                <a:latin typeface="+mj-lt"/>
              </a:rPr>
              <a:t>Emilio </a:t>
            </a:r>
            <a:r>
              <a:rPr lang="en-US" dirty="0" err="1">
                <a:latin typeface="+mj-lt"/>
              </a:rPr>
              <a:t>Parisotto</a:t>
            </a:r>
            <a:r>
              <a:rPr lang="en-US" dirty="0">
                <a:latin typeface="+mj-lt"/>
              </a:rPr>
              <a:t> &amp; </a:t>
            </a:r>
            <a:r>
              <a:rPr lang="en-US" dirty="0" err="1">
                <a:latin typeface="+mj-lt"/>
              </a:rPr>
              <a:t>Ruslan</a:t>
            </a:r>
            <a:r>
              <a:rPr lang="en-US" dirty="0">
                <a:latin typeface="+mj-lt"/>
              </a:rPr>
              <a:t> </a:t>
            </a:r>
            <a:r>
              <a:rPr lang="en-US" dirty="0" err="1">
                <a:latin typeface="+mj-lt"/>
              </a:rPr>
              <a:t>Salakhutdinov</a:t>
            </a:r>
            <a:r>
              <a:rPr lang="en-US" dirty="0">
                <a:latin typeface="+mj-lt"/>
              </a:rPr>
              <a:t> </a:t>
            </a:r>
            <a:r>
              <a:rPr lang="en-US" b="1" dirty="0">
                <a:latin typeface="+mj-lt"/>
              </a:rPr>
              <a:t>Neural Map: Structured Memory for Deep Reinforcement Learning</a:t>
            </a:r>
            <a:r>
              <a:rPr lang="en-US" dirty="0">
                <a:latin typeface="+mj-lt"/>
              </a:rPr>
              <a:t>, </a:t>
            </a:r>
            <a:r>
              <a:rPr lang="en-US" dirty="0" err="1">
                <a:latin typeface="+mj-lt"/>
              </a:rPr>
              <a:t>ArXiv</a:t>
            </a:r>
            <a:r>
              <a:rPr lang="en-US" dirty="0">
                <a:latin typeface="+mj-lt"/>
              </a:rPr>
              <a:t>, 2017</a:t>
            </a:r>
          </a:p>
          <a:p>
            <a:r>
              <a:rPr lang="en-US" dirty="0" err="1">
                <a:latin typeface="+mj-lt"/>
              </a:rPr>
              <a:t>Pritzel</a:t>
            </a:r>
            <a:r>
              <a:rPr lang="en-US" dirty="0">
                <a:latin typeface="+mj-lt"/>
              </a:rPr>
              <a:t> et. al. </a:t>
            </a:r>
            <a:r>
              <a:rPr lang="en-US" b="1" dirty="0">
                <a:latin typeface="+mj-lt"/>
              </a:rPr>
              <a:t>Neural Episodic Control</a:t>
            </a:r>
            <a:r>
              <a:rPr lang="en-US" dirty="0">
                <a:latin typeface="+mj-lt"/>
              </a:rPr>
              <a:t>, </a:t>
            </a:r>
            <a:r>
              <a:rPr lang="en-US" dirty="0" err="1">
                <a:latin typeface="+mj-lt"/>
              </a:rPr>
              <a:t>ArXiv</a:t>
            </a:r>
            <a:r>
              <a:rPr lang="en-US" dirty="0">
                <a:latin typeface="+mj-lt"/>
              </a:rPr>
              <a:t>, 2017</a:t>
            </a:r>
          </a:p>
          <a:p>
            <a:r>
              <a:rPr lang="en-US" dirty="0">
                <a:latin typeface="+mj-lt"/>
              </a:rPr>
              <a:t>Oriol </a:t>
            </a:r>
            <a:r>
              <a:rPr lang="en-US" dirty="0" err="1">
                <a:latin typeface="+mj-lt"/>
              </a:rPr>
              <a:t>Vinyals,Meire</a:t>
            </a:r>
            <a:r>
              <a:rPr lang="en-US" dirty="0">
                <a:latin typeface="+mj-lt"/>
              </a:rPr>
              <a:t> Fortunato, </a:t>
            </a:r>
            <a:r>
              <a:rPr lang="en-US" dirty="0" err="1">
                <a:latin typeface="+mj-lt"/>
              </a:rPr>
              <a:t>Navdeep</a:t>
            </a:r>
            <a:r>
              <a:rPr lang="en-US" dirty="0">
                <a:latin typeface="+mj-lt"/>
              </a:rPr>
              <a:t> </a:t>
            </a:r>
            <a:r>
              <a:rPr lang="en-US" dirty="0" err="1">
                <a:latin typeface="+mj-lt"/>
              </a:rPr>
              <a:t>Jaitly</a:t>
            </a:r>
            <a:r>
              <a:rPr lang="en-US" dirty="0">
                <a:latin typeface="+mj-lt"/>
              </a:rPr>
              <a:t> </a:t>
            </a:r>
            <a:r>
              <a:rPr lang="en-US" b="1" dirty="0">
                <a:latin typeface="+mj-lt"/>
              </a:rPr>
              <a:t>Pointer Networks</a:t>
            </a:r>
            <a:r>
              <a:rPr lang="en-US" dirty="0">
                <a:latin typeface="+mj-lt"/>
              </a:rPr>
              <a:t>, </a:t>
            </a:r>
            <a:r>
              <a:rPr lang="en-US" dirty="0" err="1">
                <a:latin typeface="+mj-lt"/>
              </a:rPr>
              <a:t>ArXiv</a:t>
            </a:r>
            <a:r>
              <a:rPr lang="en-US" dirty="0">
                <a:latin typeface="+mj-lt"/>
              </a:rPr>
              <a:t>, 2017</a:t>
            </a:r>
          </a:p>
          <a:p>
            <a:r>
              <a:rPr lang="en-US" dirty="0">
                <a:latin typeface="+mj-lt"/>
              </a:rPr>
              <a:t>Jack W Rae et al., </a:t>
            </a:r>
            <a:r>
              <a:rPr lang="en-US" b="1" dirty="0">
                <a:latin typeface="+mj-lt"/>
              </a:rPr>
              <a:t>Scaling Memory-Augmented Neural Networks with Sparse Reads and Writes, </a:t>
            </a:r>
            <a:r>
              <a:rPr lang="en-US" b="1" dirty="0" err="1">
                <a:latin typeface="+mj-lt"/>
              </a:rPr>
              <a:t>ArXiv</a:t>
            </a:r>
            <a:r>
              <a:rPr lang="en-US" b="1" dirty="0">
                <a:latin typeface="+mj-lt"/>
              </a:rPr>
              <a:t> 2016</a:t>
            </a:r>
          </a:p>
          <a:p>
            <a:r>
              <a:rPr lang="en-US" dirty="0">
                <a:latin typeface="+mj-lt"/>
              </a:rPr>
              <a:t>Antoine Bordes, Y-Lan Boureau, Jason Weston, </a:t>
            </a:r>
            <a:r>
              <a:rPr lang="en-US" b="1" dirty="0">
                <a:latin typeface="+mj-lt"/>
              </a:rPr>
              <a:t>Learning End-to-End Goal-Oriented Dialog, ICLR 2017</a:t>
            </a:r>
          </a:p>
          <a:p>
            <a:r>
              <a:rPr lang="en-US" dirty="0">
                <a:latin typeface="+mj-lt"/>
              </a:rPr>
              <a:t>Junhyuk Oh, Valliappa Chockalingam, Satinder Singh, Honglak Lee, </a:t>
            </a:r>
            <a:r>
              <a:rPr lang="en-US" b="1" dirty="0">
                <a:latin typeface="+mj-lt"/>
              </a:rPr>
              <a:t>Control of Memory, Active Perception, and Action in Minecraft, ICML 2016</a:t>
            </a:r>
          </a:p>
          <a:p>
            <a:r>
              <a:rPr lang="en-US" dirty="0">
                <a:latin typeface="+mj-lt"/>
              </a:rPr>
              <a:t>Wojciech Zaremba, Ilya Sutskever, </a:t>
            </a:r>
            <a:r>
              <a:rPr lang="en-US" b="1" dirty="0">
                <a:latin typeface="+mj-lt"/>
              </a:rPr>
              <a:t>Reinforcement Learning Neural Turing Machines, </a:t>
            </a:r>
            <a:r>
              <a:rPr lang="en-US" b="1" dirty="0" err="1">
                <a:latin typeface="+mj-lt"/>
              </a:rPr>
              <a:t>ArXiv</a:t>
            </a:r>
            <a:r>
              <a:rPr lang="en-US" b="1" dirty="0">
                <a:latin typeface="+mj-lt"/>
              </a:rPr>
              <a:t> 2016</a:t>
            </a:r>
          </a:p>
          <a:p>
            <a:endParaRPr lang="en-US" dirty="0">
              <a:latin typeface="+mj-lt"/>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234</a:t>
            </a:fld>
            <a:endParaRPr lang="en-US" dirty="0"/>
          </a:p>
        </p:txBody>
      </p:sp>
    </p:spTree>
    <p:extLst>
      <p:ext uri="{BB962C8B-B14F-4D97-AF65-F5344CB8AC3E}">
        <p14:creationId xmlns:p14="http://schemas.microsoft.com/office/powerpoint/2010/main" val="1198608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0"/>
            <a:ext cx="7772400" cy="1143000"/>
          </a:xfrm>
        </p:spPr>
        <p:txBody>
          <a:bodyPr/>
          <a:lstStyle/>
          <a:p>
            <a:pPr eaLnBrk="1" hangingPunct="1"/>
            <a:r>
              <a:rPr lang="en-US" sz="4000" dirty="0">
                <a:solidFill>
                  <a:srgbClr val="FF0000"/>
                </a:solidFill>
              </a:rPr>
              <a:t>Our contributions in the 90’s</a:t>
            </a:r>
            <a:endParaRPr lang="en-US" sz="3000" dirty="0">
              <a:solidFill>
                <a:srgbClr val="FF0000"/>
              </a:solidFill>
            </a:endParaRPr>
          </a:p>
        </p:txBody>
      </p:sp>
      <p:sp>
        <p:nvSpPr>
          <p:cNvPr id="23555" name="Rectangle 3"/>
          <p:cNvSpPr>
            <a:spLocks noGrp="1" noChangeArrowheads="1"/>
          </p:cNvSpPr>
          <p:nvPr>
            <p:ph type="body" idx="1"/>
          </p:nvPr>
        </p:nvSpPr>
        <p:spPr>
          <a:xfrm>
            <a:off x="533400" y="1143000"/>
            <a:ext cx="8229600" cy="5181600"/>
          </a:xfrm>
        </p:spPr>
        <p:txBody>
          <a:bodyPr>
            <a:normAutofit lnSpcReduction="10000"/>
          </a:bodyPr>
          <a:lstStyle/>
          <a:p>
            <a:pPr eaLnBrk="1" hangingPunct="1">
              <a:lnSpc>
                <a:spcPct val="80000"/>
              </a:lnSpc>
            </a:pPr>
            <a:r>
              <a:rPr lang="en-US" sz="2400" dirty="0"/>
              <a:t>Second order recurrent neural networks (tensor networks) which contributed to the following - </a:t>
            </a:r>
            <a:r>
              <a:rPr lang="en-US" sz="2400" i="1" dirty="0" err="1"/>
              <a:t>w</a:t>
            </a:r>
            <a:r>
              <a:rPr lang="en-US" sz="2400" i="1" baseline="-25000" dirty="0" err="1"/>
              <a:t>ijk</a:t>
            </a:r>
            <a:endParaRPr lang="en-US" sz="2400" i="1" baseline="-25000" dirty="0"/>
          </a:p>
          <a:p>
            <a:pPr eaLnBrk="1" hangingPunct="1">
              <a:lnSpc>
                <a:spcPct val="80000"/>
              </a:lnSpc>
            </a:pPr>
            <a:r>
              <a:rPr lang="en-US" sz="2400" dirty="0"/>
              <a:t>Learn regular grammars from labeled strings</a:t>
            </a:r>
          </a:p>
          <a:p>
            <a:pPr eaLnBrk="1" hangingPunct="1">
              <a:lnSpc>
                <a:spcPct val="80000"/>
              </a:lnSpc>
            </a:pPr>
            <a:r>
              <a:rPr lang="en-US" sz="2400" dirty="0"/>
              <a:t>Regular grammar rules</a:t>
            </a:r>
          </a:p>
          <a:p>
            <a:pPr lvl="1" eaLnBrk="1" hangingPunct="1">
              <a:lnSpc>
                <a:spcPct val="80000"/>
              </a:lnSpc>
            </a:pPr>
            <a:r>
              <a:rPr lang="en-US" sz="2000" dirty="0"/>
              <a:t>Rule extraction</a:t>
            </a:r>
          </a:p>
          <a:p>
            <a:pPr lvl="1" eaLnBrk="1" hangingPunct="1">
              <a:lnSpc>
                <a:spcPct val="80000"/>
              </a:lnSpc>
            </a:pPr>
            <a:r>
              <a:rPr lang="en-US" sz="2000" dirty="0"/>
              <a:t>Rule insertion</a:t>
            </a:r>
          </a:p>
          <a:p>
            <a:pPr lvl="1" eaLnBrk="1" hangingPunct="1">
              <a:lnSpc>
                <a:spcPct val="80000"/>
              </a:lnSpc>
            </a:pPr>
            <a:r>
              <a:rPr lang="en-US" sz="2000" dirty="0"/>
              <a:t>Rule refinement</a:t>
            </a:r>
          </a:p>
          <a:p>
            <a:pPr lvl="1" eaLnBrk="1" hangingPunct="1">
              <a:lnSpc>
                <a:spcPct val="80000"/>
              </a:lnSpc>
            </a:pPr>
            <a:r>
              <a:rPr lang="en-US" sz="2000" dirty="0"/>
              <a:t>Provable rule stability</a:t>
            </a:r>
          </a:p>
          <a:p>
            <a:pPr eaLnBrk="1" hangingPunct="1">
              <a:lnSpc>
                <a:spcPct val="80000"/>
              </a:lnSpc>
            </a:pPr>
            <a:r>
              <a:rPr lang="en-US" sz="2400" dirty="0"/>
              <a:t>Learning reasonably large De </a:t>
            </a:r>
            <a:r>
              <a:rPr lang="en-US" sz="2400" dirty="0" err="1"/>
              <a:t>Bruijn</a:t>
            </a:r>
            <a:r>
              <a:rPr lang="en-US" sz="2400" dirty="0"/>
              <a:t> (finite memory) automata</a:t>
            </a:r>
          </a:p>
          <a:p>
            <a:pPr eaLnBrk="1" hangingPunct="1">
              <a:lnSpc>
                <a:spcPct val="80000"/>
              </a:lnSpc>
            </a:pPr>
            <a:r>
              <a:rPr lang="en-US" sz="2400" dirty="0"/>
              <a:t>Design of a Neural Network Pushdown Automata (NNPDA) using a recurrent neural network to control an analog stack</a:t>
            </a:r>
          </a:p>
          <a:p>
            <a:pPr lvl="1" eaLnBrk="1" hangingPunct="1">
              <a:lnSpc>
                <a:spcPct val="80000"/>
              </a:lnSpc>
            </a:pPr>
            <a:r>
              <a:rPr lang="en-US" sz="2000" dirty="0"/>
              <a:t>Third order NNs - </a:t>
            </a:r>
            <a:r>
              <a:rPr lang="en-US" sz="2000" i="1" dirty="0" err="1"/>
              <a:t>w</a:t>
            </a:r>
            <a:r>
              <a:rPr lang="en-US" sz="2000" i="1" baseline="-25000" dirty="0" err="1"/>
              <a:t>ijkl</a:t>
            </a:r>
            <a:endParaRPr lang="en-US" sz="2000" i="1" baseline="-25000" dirty="0"/>
          </a:p>
          <a:p>
            <a:pPr eaLnBrk="1" hangingPunct="1">
              <a:lnSpc>
                <a:spcPct val="80000"/>
              </a:lnSpc>
            </a:pPr>
            <a:r>
              <a:rPr lang="en-US" sz="2400" dirty="0"/>
              <a:t>Learning of a few context free grammars (CFGs)</a:t>
            </a:r>
          </a:p>
          <a:p>
            <a:pPr eaLnBrk="1" hangingPunct="1">
              <a:lnSpc>
                <a:spcPct val="80000"/>
              </a:lnSpc>
            </a:pPr>
            <a:r>
              <a:rPr lang="en-US" sz="2400" dirty="0"/>
              <a:t>Rules easier to extract from tensor networks</a:t>
            </a:r>
          </a:p>
          <a:p>
            <a:pPr eaLnBrk="1" hangingPunct="1">
              <a:lnSpc>
                <a:spcPct val="80000"/>
              </a:lnSpc>
            </a:pPr>
            <a:r>
              <a:rPr lang="en-US" sz="2400" dirty="0"/>
              <a:t>Theoretically showed finite state machines can be stably encoded in RNNs ( JACM ’96)</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p:cNvSpPr>
          <p:nvPr>
            <p:ph type="title"/>
          </p:nvPr>
        </p:nvSpPr>
        <p:spPr>
          <a:xfrm>
            <a:off x="228600" y="0"/>
            <a:ext cx="8001000" cy="762000"/>
          </a:xfrm>
        </p:spPr>
        <p:txBody>
          <a:bodyPr/>
          <a:lstStyle/>
          <a:p>
            <a:pPr eaLnBrk="1" hangingPunct="1"/>
            <a:r>
              <a:rPr lang="en-US" sz="3200" b="1" dirty="0">
                <a:solidFill>
                  <a:srgbClr val="FF0000"/>
                </a:solidFill>
              </a:rPr>
              <a:t>Bibliography</a:t>
            </a:r>
            <a:endParaRPr lang="en-US" sz="3200" b="1" dirty="0"/>
          </a:p>
        </p:txBody>
      </p:sp>
      <p:sp>
        <p:nvSpPr>
          <p:cNvPr id="115715" name="Rectangle 3"/>
          <p:cNvSpPr>
            <a:spLocks noGrp="1"/>
          </p:cNvSpPr>
          <p:nvPr>
            <p:ph type="body" sz="half" idx="1"/>
          </p:nvPr>
        </p:nvSpPr>
        <p:spPr>
          <a:xfrm>
            <a:off x="228600" y="762000"/>
            <a:ext cx="8153400" cy="5257800"/>
          </a:xfrm>
        </p:spPr>
        <p:txBody>
          <a:bodyPr>
            <a:normAutofit fontScale="92500" lnSpcReduction="10000"/>
          </a:bodyPr>
          <a:lstStyle/>
          <a:p>
            <a:pPr defTabSz="914400" eaLnBrk="1" hangingPunct="1">
              <a:lnSpc>
                <a:spcPct val="80000"/>
              </a:lnSpc>
            </a:pPr>
            <a:r>
              <a:rPr lang="en-US" sz="1600" dirty="0"/>
              <a:t>C.L. Giles, C.B. Miller, D. Chen, H.H. Chen, G.Z. Sun, Y.C. Lee, “Learning and Extracting Finite State Automata with Second-Order Recurrent Neural Networks,” Neural Computation, 4(3), 393-405, 1992.</a:t>
            </a:r>
          </a:p>
          <a:p>
            <a:pPr defTabSz="914400" eaLnBrk="1" hangingPunct="1">
              <a:lnSpc>
                <a:spcPct val="80000"/>
              </a:lnSpc>
            </a:pPr>
            <a:r>
              <a:rPr lang="en-US" sz="1600" dirty="0"/>
              <a:t>C.L. Giles, S. Lawrence, A-C. </a:t>
            </a:r>
            <a:r>
              <a:rPr lang="en-US" sz="1600" dirty="0" err="1"/>
              <a:t>Tsoi</a:t>
            </a:r>
            <a:r>
              <a:rPr lang="en-US" sz="1600" dirty="0"/>
              <a:t>, “Noisy Time Series Prediction Using a Recurrent Neural Network and Grammatical Inference,” Machine Learning, 44, 161-183, 2001.</a:t>
            </a:r>
          </a:p>
          <a:p>
            <a:pPr defTabSz="914400" eaLnBrk="1" hangingPunct="1">
              <a:lnSpc>
                <a:spcPct val="80000"/>
              </a:lnSpc>
            </a:pPr>
            <a:r>
              <a:rPr lang="en-US" sz="1600" dirty="0"/>
              <a:t>T. Lin, B.G. Horne, P. </a:t>
            </a:r>
            <a:r>
              <a:rPr lang="en-US" sz="1600" dirty="0" err="1"/>
              <a:t>Tino</a:t>
            </a:r>
            <a:r>
              <a:rPr lang="en-US" sz="1600" dirty="0"/>
              <a:t>, C.L. Giles, “Learning Long-term dependencies with NARX networks,” IEEE Trans. on Neural Networks, 7(6), p. 1329, 1996 (IEEE Trans. on Neural Networks outstanding paper award for 1996).</a:t>
            </a:r>
          </a:p>
          <a:p>
            <a:pPr defTabSz="914400" eaLnBrk="1" hangingPunct="1">
              <a:lnSpc>
                <a:spcPct val="80000"/>
              </a:lnSpc>
            </a:pPr>
            <a:r>
              <a:rPr lang="en-US" sz="1600" dirty="0"/>
              <a:t>C.W. </a:t>
            </a:r>
            <a:r>
              <a:rPr lang="en-US" sz="1600" dirty="0" err="1"/>
              <a:t>Omlin</a:t>
            </a:r>
            <a:r>
              <a:rPr lang="en-US" sz="1600" dirty="0"/>
              <a:t>, C.L. Giles, “Constructing Deterministic Finite-State Automata in Recurrent Neural Networks,” Journal of the ACM, 45(6), p. 937, 1996.</a:t>
            </a:r>
          </a:p>
          <a:p>
            <a:pPr defTabSz="914400" eaLnBrk="1" hangingPunct="1">
              <a:lnSpc>
                <a:spcPct val="80000"/>
              </a:lnSpc>
            </a:pPr>
            <a:r>
              <a:rPr lang="en-US" sz="1600" dirty="0"/>
              <a:t>C.W. </a:t>
            </a:r>
            <a:r>
              <a:rPr lang="en-US" sz="1600" dirty="0" err="1"/>
              <a:t>Omlin</a:t>
            </a:r>
            <a:r>
              <a:rPr lang="en-US" sz="1600" dirty="0"/>
              <a:t>, C.L. Giles, “Rule Revision with Recurrent Neural Networks,” IEEE Trans. on Knowledge and Data Engineering, 8(1), p. 183, 1996.</a:t>
            </a:r>
          </a:p>
          <a:p>
            <a:pPr defTabSz="914400" eaLnBrk="1" hangingPunct="1">
              <a:lnSpc>
                <a:spcPct val="80000"/>
              </a:lnSpc>
            </a:pPr>
            <a:r>
              <a:rPr lang="en-US" sz="1600" dirty="0"/>
              <a:t>C.W. </a:t>
            </a:r>
            <a:r>
              <a:rPr lang="en-US" sz="1600" dirty="0" err="1"/>
              <a:t>Omlin</a:t>
            </a:r>
            <a:r>
              <a:rPr lang="en-US" sz="1600" dirty="0"/>
              <a:t>, C.L. Giles, “Stable Encoding of Large Finite-State Automata in Recurrent Neural Networks with Sigmoid Discriminants,” Neural Computation, 8(4), p. 675, 1996.</a:t>
            </a:r>
          </a:p>
          <a:p>
            <a:pPr defTabSz="914400" eaLnBrk="1" hangingPunct="1">
              <a:lnSpc>
                <a:spcPct val="80000"/>
              </a:lnSpc>
            </a:pPr>
            <a:r>
              <a:rPr lang="en-US" sz="1600" dirty="0"/>
              <a:t>C.W. </a:t>
            </a:r>
            <a:r>
              <a:rPr lang="en-US" sz="1600" dirty="0" err="1"/>
              <a:t>Omlin</a:t>
            </a:r>
            <a:r>
              <a:rPr lang="en-US" sz="1600" dirty="0"/>
              <a:t>, C.L. Giles, “Extraction of Rules from Discrete-Time Recurrent Neural Networks,” Neural Networks, 9(1), p. 41. 1996.</a:t>
            </a:r>
          </a:p>
          <a:p>
            <a:pPr defTabSz="914400" eaLnBrk="1" hangingPunct="1">
              <a:lnSpc>
                <a:spcPct val="80000"/>
              </a:lnSpc>
            </a:pPr>
            <a:r>
              <a:rPr lang="en-US" sz="1600" dirty="0"/>
              <a:t>C.L. Giles, B.G. Horne, T. Lin, “Learning a Class of Large Finite State Machines with a Recurrent Neural Network,” Neural Networks, 8(9), p. 1359, 1995.</a:t>
            </a:r>
          </a:p>
          <a:p>
            <a:pPr defTabSz="914400" eaLnBrk="1" hangingPunct="1">
              <a:lnSpc>
                <a:spcPct val="80000"/>
              </a:lnSpc>
            </a:pPr>
            <a:r>
              <a:rPr lang="en-US" sz="1600" dirty="0"/>
              <a:t>D.S. Clouse, C.L. Giles, B.G. Horne, G.W. Cottrell, “Representation and Induction of Finite State Machines using Time-Delay Neural Networks,” NIPS9, (</a:t>
            </a:r>
            <a:r>
              <a:rPr lang="en-US" sz="1600" dirty="0" err="1"/>
              <a:t>eds</a:t>
            </a:r>
            <a:r>
              <a:rPr lang="en-US" sz="1600" dirty="0"/>
              <a:t>) M. </a:t>
            </a:r>
            <a:r>
              <a:rPr lang="en-US" sz="1600" dirty="0" err="1"/>
              <a:t>Mozer</a:t>
            </a:r>
            <a:r>
              <a:rPr lang="en-US" sz="1600" dirty="0"/>
              <a:t>, M. Jordan, T. </a:t>
            </a:r>
            <a:r>
              <a:rPr lang="en-US" sz="1600" dirty="0" err="1"/>
              <a:t>Petsche</a:t>
            </a:r>
            <a:r>
              <a:rPr lang="en-US" sz="1600" dirty="0"/>
              <a:t>, MIT Press, p. 403, 1997.</a:t>
            </a:r>
          </a:p>
          <a:p>
            <a:pPr defTabSz="914400" eaLnBrk="1" hangingPunct="1">
              <a:lnSpc>
                <a:spcPct val="80000"/>
              </a:lnSpc>
            </a:pPr>
            <a:r>
              <a:rPr lang="en-US" sz="1600" dirty="0"/>
              <a:t>G.Z. Sun, C.L. Giles, H.H. Chen, Y.C. Lee, “The Neural Network Pushdown Automation: Architecture, Dynamics and Learning,” in Adaptive Processing of Sequences and Data Structures, Lecture Notes in Artificial Intelligence, (</a:t>
            </a:r>
            <a:r>
              <a:rPr lang="en-US" sz="1600" dirty="0" err="1"/>
              <a:t>eds</a:t>
            </a:r>
            <a:r>
              <a:rPr lang="en-US" sz="1600" dirty="0"/>
              <a:t>) C.L. Giles, M. </a:t>
            </a:r>
            <a:r>
              <a:rPr lang="en-US" sz="1600" dirty="0" err="1"/>
              <a:t>Gori</a:t>
            </a:r>
            <a:r>
              <a:rPr lang="en-US" sz="1600" dirty="0"/>
              <a:t>, p.296, Springer-</a:t>
            </a:r>
            <a:r>
              <a:rPr lang="en-US" sz="1600" dirty="0" err="1"/>
              <a:t>Verlag</a:t>
            </a:r>
            <a:r>
              <a:rPr lang="en-US" sz="1600" dirty="0"/>
              <a:t>, 1998</a:t>
            </a:r>
          </a:p>
          <a:p>
            <a:pPr defTabSz="914400" eaLnBrk="1" hangingPunct="1">
              <a:lnSpc>
                <a:spcPct val="80000"/>
              </a:lnSpc>
            </a:pPr>
            <a:r>
              <a:rPr lang="en-US" sz="1600" dirty="0"/>
              <a:t>S. Das, C.L. Giles, G.Z. Sun, “Using Prior Knowledge in a NNPDA to Learn Context-Free Languages,” NIPS5, S.J. Hanson, J.D. Cowan, C.L. Giles (</a:t>
            </a:r>
            <a:r>
              <a:rPr lang="en-US" sz="1600" dirty="0" err="1"/>
              <a:t>eds</a:t>
            </a:r>
            <a:r>
              <a:rPr lang="en-US" sz="1600" dirty="0"/>
              <a:t>), Morgan Kaufmann, San Mateo, Ca., p. 65, 1993.</a:t>
            </a:r>
          </a:p>
          <a:p>
            <a:pPr defTabSz="914400" eaLnBrk="1" hangingPunct="1">
              <a:lnSpc>
                <a:spcPct val="80000"/>
              </a:lnSpc>
            </a:pPr>
            <a:endParaRPr lang="en-US" sz="1800" dirty="0"/>
          </a:p>
        </p:txBody>
      </p:sp>
    </p:spTree>
    <p:extLst>
      <p:ext uri="{BB962C8B-B14F-4D97-AF65-F5344CB8AC3E}">
        <p14:creationId xmlns:p14="http://schemas.microsoft.com/office/powerpoint/2010/main" val="13330166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p:cNvSpPr>
          <p:nvPr>
            <p:ph type="title"/>
          </p:nvPr>
        </p:nvSpPr>
        <p:spPr>
          <a:xfrm>
            <a:off x="228600" y="0"/>
            <a:ext cx="8001000" cy="762000"/>
          </a:xfrm>
        </p:spPr>
        <p:txBody>
          <a:bodyPr/>
          <a:lstStyle/>
          <a:p>
            <a:pPr eaLnBrk="1" hangingPunct="1"/>
            <a:r>
              <a:rPr lang="en-US" sz="3200" b="1" dirty="0">
                <a:solidFill>
                  <a:srgbClr val="FF0000"/>
                </a:solidFill>
              </a:rPr>
              <a:t>Bibliography</a:t>
            </a:r>
            <a:endParaRPr lang="en-US" sz="3200" b="1" dirty="0"/>
          </a:p>
        </p:txBody>
      </p:sp>
      <p:sp>
        <p:nvSpPr>
          <p:cNvPr id="115715" name="Rectangle 3"/>
          <p:cNvSpPr>
            <a:spLocks noGrp="1"/>
          </p:cNvSpPr>
          <p:nvPr>
            <p:ph type="body" sz="half" idx="1"/>
          </p:nvPr>
        </p:nvSpPr>
        <p:spPr>
          <a:xfrm>
            <a:off x="228600" y="762000"/>
            <a:ext cx="8153400" cy="5257800"/>
          </a:xfrm>
        </p:spPr>
        <p:txBody>
          <a:bodyPr/>
          <a:lstStyle/>
          <a:p>
            <a:pPr defTabSz="914400" eaLnBrk="1" hangingPunct="1">
              <a:lnSpc>
                <a:spcPct val="80000"/>
              </a:lnSpc>
            </a:pPr>
            <a:r>
              <a:rPr lang="en-US" sz="1800" dirty="0"/>
              <a:t>C.L. Giles, T. Maxwell, “Learning, Invariance, and Generalization in High Order Neural Networks,” (invited) Applied Optics, 26(23), 4972-4978, 1987..</a:t>
            </a:r>
          </a:p>
          <a:p>
            <a:pPr defTabSz="914400" eaLnBrk="1" hangingPunct="1">
              <a:lnSpc>
                <a:spcPct val="80000"/>
              </a:lnSpc>
            </a:pPr>
            <a:r>
              <a:rPr lang="en-US" sz="1800" dirty="0"/>
              <a:t>T. Lin, B.G. Horne, P. </a:t>
            </a:r>
            <a:r>
              <a:rPr lang="en-US" sz="1800" dirty="0" err="1"/>
              <a:t>Tino</a:t>
            </a:r>
            <a:r>
              <a:rPr lang="en-US" sz="1800" dirty="0"/>
              <a:t>, C.L. Giles, “Learning Long-term dependencies with NARX networks,” IEEE Trans. on Neural Networks, 7(6), p. 1329, 1996 (IEEE Trans. on Neural Networks outstanding paper award for 1996).</a:t>
            </a:r>
          </a:p>
          <a:p>
            <a:pPr defTabSz="914400" eaLnBrk="1" hangingPunct="1">
              <a:lnSpc>
                <a:spcPct val="80000"/>
              </a:lnSpc>
            </a:pPr>
            <a:r>
              <a:rPr lang="en-US" sz="1800" dirty="0"/>
              <a:t>H.T. </a:t>
            </a:r>
            <a:r>
              <a:rPr lang="en-US" sz="1800" dirty="0" err="1"/>
              <a:t>Siegelmann</a:t>
            </a:r>
            <a:r>
              <a:rPr lang="en-US" sz="1800" dirty="0"/>
              <a:t>, B.G. Horne, C.L. Giles, “Computational capabilities of recurrent NARX neural networks,” IEEE Trans. on Systems, Man and Cybernetics: Part B - Cybernetics, 27(2), p.208, 1997.</a:t>
            </a:r>
          </a:p>
          <a:p>
            <a:pPr defTabSz="914400" eaLnBrk="1" hangingPunct="1">
              <a:lnSpc>
                <a:spcPct val="80000"/>
              </a:lnSpc>
            </a:pPr>
            <a:r>
              <a:rPr lang="en-US" sz="1800" dirty="0"/>
              <a:t>S. Lawrence, C.L. Giles, S. Fong, “Natural Language Grammatical Inference with Recurrent Neural Networks,” IEEE Trans. on Knowledge and Data Engineering, 12(1), p.126, 2000.</a:t>
            </a:r>
          </a:p>
          <a:p>
            <a:pPr defTabSz="914400" eaLnBrk="1" hangingPunct="1">
              <a:lnSpc>
                <a:spcPct val="80000"/>
              </a:lnSpc>
            </a:pPr>
            <a:r>
              <a:rPr lang="en-US" sz="1800" dirty="0"/>
              <a:t>T. Lin, B.G. Horne, P. </a:t>
            </a:r>
            <a:r>
              <a:rPr lang="en-US" sz="1800" dirty="0" err="1"/>
              <a:t>Tino</a:t>
            </a:r>
            <a:r>
              <a:rPr lang="en-US" sz="1800" dirty="0"/>
              <a:t>, C.L. Giles, “Learning long-term dependencies is not as difficult with NARX networks, NIPS8, (</a:t>
            </a:r>
            <a:r>
              <a:rPr lang="en-US" sz="1800" dirty="0" err="1"/>
              <a:t>eds</a:t>
            </a:r>
            <a:r>
              <a:rPr lang="en-US" sz="1800" dirty="0"/>
              <a:t>) D. </a:t>
            </a:r>
            <a:r>
              <a:rPr lang="en-US" sz="1800" dirty="0" err="1"/>
              <a:t>Touretzky</a:t>
            </a:r>
            <a:r>
              <a:rPr lang="en-US" sz="1800" dirty="0"/>
              <a:t>, M. </a:t>
            </a:r>
            <a:r>
              <a:rPr lang="en-US" sz="1800" dirty="0" err="1"/>
              <a:t>Mozer</a:t>
            </a:r>
            <a:r>
              <a:rPr lang="en-US" sz="1800" dirty="0"/>
              <a:t>, M. </a:t>
            </a:r>
            <a:r>
              <a:rPr lang="en-US" sz="1800" dirty="0" err="1"/>
              <a:t>Hasselmo</a:t>
            </a:r>
            <a:r>
              <a:rPr lang="en-US" sz="1800" dirty="0"/>
              <a:t>, MIT Press, p. 577, 1996.</a:t>
            </a:r>
          </a:p>
        </p:txBody>
      </p:sp>
    </p:spTree>
    <p:extLst>
      <p:ext uri="{BB962C8B-B14F-4D97-AF65-F5344CB8AC3E}">
        <p14:creationId xmlns:p14="http://schemas.microsoft.com/office/powerpoint/2010/main" val="42342655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0"/>
            <a:ext cx="7772400" cy="1143000"/>
          </a:xfrm>
        </p:spPr>
        <p:txBody>
          <a:bodyPr/>
          <a:lstStyle/>
          <a:p>
            <a:pPr eaLnBrk="1" hangingPunct="1"/>
            <a:r>
              <a:rPr lang="en-US" sz="4000" dirty="0">
                <a:solidFill>
                  <a:srgbClr val="FF0000"/>
                </a:solidFill>
              </a:rPr>
              <a:t>Related Work</a:t>
            </a:r>
            <a:endParaRPr lang="en-US" sz="3000" dirty="0">
              <a:solidFill>
                <a:srgbClr val="FF0000"/>
              </a:solidFill>
            </a:endParaRPr>
          </a:p>
        </p:txBody>
      </p:sp>
      <p:sp>
        <p:nvSpPr>
          <p:cNvPr id="23555" name="Rectangle 3"/>
          <p:cNvSpPr>
            <a:spLocks noGrp="1" noChangeArrowheads="1"/>
          </p:cNvSpPr>
          <p:nvPr>
            <p:ph type="body" idx="1"/>
          </p:nvPr>
        </p:nvSpPr>
        <p:spPr>
          <a:xfrm>
            <a:off x="533400" y="914400"/>
            <a:ext cx="8229600" cy="4754563"/>
          </a:xfrm>
        </p:spPr>
        <p:txBody>
          <a:bodyPr/>
          <a:lstStyle/>
          <a:p>
            <a:pPr marL="0" indent="0" eaLnBrk="1" hangingPunct="1">
              <a:lnSpc>
                <a:spcPct val="80000"/>
              </a:lnSpc>
              <a:buNone/>
            </a:pPr>
            <a:r>
              <a:rPr lang="en-US" sz="2400" dirty="0"/>
              <a:t>Early work: using neural networks for grammatical inference and state machines: Cleeresman89, Elman91, Giles92, Giles92, Pollack90, Watrous92, Zeng94.</a:t>
            </a:r>
          </a:p>
          <a:p>
            <a:pPr marL="0" indent="0" eaLnBrk="1" hangingPunct="1">
              <a:lnSpc>
                <a:spcPct val="80000"/>
              </a:lnSpc>
              <a:buNone/>
            </a:pPr>
            <a:r>
              <a:rPr lang="en-US" sz="2800" dirty="0"/>
              <a:t> </a:t>
            </a:r>
          </a:p>
          <a:p>
            <a:pPr marL="0" indent="0" eaLnBrk="1" hangingPunct="1">
              <a:lnSpc>
                <a:spcPct val="80000"/>
              </a:lnSpc>
              <a:buNone/>
            </a:pPr>
            <a:r>
              <a:rPr lang="en-US" sz="2400" dirty="0"/>
              <a:t>[Williams89] coupled a recurrent neural network to a memory tape to emulate a Turing machine and to learn the state automaton controller for the balanced-parentheses grammar (a context-free grammar).</a:t>
            </a:r>
          </a:p>
          <a:p>
            <a:pPr marL="0" indent="0" eaLnBrk="1" hangingPunct="1">
              <a:lnSpc>
                <a:spcPct val="80000"/>
              </a:lnSpc>
              <a:buNone/>
            </a:pPr>
            <a:endParaRPr lang="en-US" sz="2400" dirty="0"/>
          </a:p>
          <a:p>
            <a:pPr marL="0" indent="0" eaLnBrk="1" hangingPunct="1">
              <a:lnSpc>
                <a:spcPct val="80000"/>
              </a:lnSpc>
              <a:buNone/>
            </a:pPr>
            <a:r>
              <a:rPr lang="en-US" sz="2400" dirty="0"/>
              <a:t>RAAM model [Pollack90] proposed an "internal" neural network model of stack memory as a plausible model for cognitive processing. Consider using this model to build a NNPDA</a:t>
            </a:r>
            <a:r>
              <a:rPr lang="en-US" sz="2000" dirty="0"/>
              <a:t>.</a:t>
            </a:r>
          </a:p>
        </p:txBody>
      </p:sp>
    </p:spTree>
    <p:extLst>
      <p:ext uri="{BB962C8B-B14F-4D97-AF65-F5344CB8AC3E}">
        <p14:creationId xmlns:p14="http://schemas.microsoft.com/office/powerpoint/2010/main" val="41123827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Elman &amp; Jordan Networks</a:t>
            </a:r>
          </a:p>
        </p:txBody>
      </p:sp>
      <p:sp>
        <p:nvSpPr>
          <p:cNvPr id="3" name="Content Placeholder 2"/>
          <p:cNvSpPr>
            <a:spLocks noGrp="1"/>
          </p:cNvSpPr>
          <p:nvPr>
            <p:ph idx="1"/>
          </p:nvPr>
        </p:nvSpPr>
        <p:spPr>
          <a:xfrm>
            <a:off x="457200" y="1295400"/>
            <a:ext cx="8229600" cy="4525963"/>
          </a:xfrm>
        </p:spPr>
        <p:txBody>
          <a:bodyPr/>
          <a:lstStyle/>
          <a:p>
            <a:r>
              <a:rPr lang="en-US" sz="2800" dirty="0"/>
              <a:t>Simple recurrence using one-step context units</a:t>
            </a:r>
          </a:p>
          <a:p>
            <a:pPr lvl="1"/>
            <a:r>
              <a:rPr lang="en-US" sz="2400" dirty="0"/>
              <a:t>Elman Network – hidden context units</a:t>
            </a:r>
          </a:p>
          <a:p>
            <a:pPr lvl="2"/>
            <a:r>
              <a:rPr lang="en-US" sz="2000" dirty="0"/>
              <a:t>Can do simple grammatical inference</a:t>
            </a:r>
          </a:p>
          <a:p>
            <a:pPr lvl="1"/>
            <a:r>
              <a:rPr lang="en-US" sz="2400" dirty="0"/>
              <a:t>Jordan Network – output context units</a:t>
            </a:r>
          </a:p>
          <a:p>
            <a:pPr lvl="1"/>
            <a:r>
              <a:rPr lang="en-US" sz="2400" dirty="0"/>
              <a:t>Back-propagation through time generalizes Elman Networks (multiple steps in time to increase history)</a:t>
            </a:r>
          </a:p>
        </p:txBody>
      </p:sp>
      <p:pic>
        <p:nvPicPr>
          <p:cNvPr id="4098" name="Picture 2" descr="p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6" y="3916506"/>
            <a:ext cx="4257674" cy="248429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514600" y="6503571"/>
            <a:ext cx="4121641" cy="307777"/>
          </a:xfrm>
          <a:prstGeom prst="rect">
            <a:avLst/>
          </a:prstGeom>
        </p:spPr>
        <p:txBody>
          <a:bodyPr wrap="none">
            <a:spAutoFit/>
          </a:bodyPr>
          <a:lstStyle/>
          <a:p>
            <a:r>
              <a:rPr lang="en-US" sz="1400" dirty="0"/>
              <a:t>Image taken from </a:t>
            </a:r>
            <a:r>
              <a:rPr lang="en-US" sz="1400" dirty="0" err="1"/>
              <a:t>Servan</a:t>
            </a:r>
            <a:r>
              <a:rPr lang="en-US" sz="1400" dirty="0"/>
              <a:t>-Schreiber et al., (1991).</a:t>
            </a:r>
          </a:p>
        </p:txBody>
      </p:sp>
    </p:spTree>
    <p:extLst>
      <p:ext uri="{BB962C8B-B14F-4D97-AF65-F5344CB8AC3E}">
        <p14:creationId xmlns:p14="http://schemas.microsoft.com/office/powerpoint/2010/main" val="1887368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for RNNs and Sequential Machines</a:t>
            </a:r>
          </a:p>
        </p:txBody>
      </p:sp>
      <p:pic>
        <p:nvPicPr>
          <p:cNvPr id="4" name="Content Placeholder 3" descr="20160614103719487.pdf"/>
          <p:cNvPicPr>
            <a:picLocks noGrp="1" noChangeAspect="1"/>
          </p:cNvPicPr>
          <p:nvPr>
            <p:ph idx="1"/>
          </p:nvPr>
        </p:nvPicPr>
        <p:blipFill>
          <a:blip r:embed="rId3">
            <a:extLst>
              <a:ext uri="{28A0092B-C50C-407E-A947-70E740481C1C}">
                <a14:useLocalDpi xmlns:a14="http://schemas.microsoft.com/office/drawing/2010/main" val="0"/>
              </a:ext>
            </a:extLst>
          </a:blip>
          <a:srcRect t="14414" b="14414"/>
          <a:stretch>
            <a:fillRect/>
          </a:stretch>
        </p:blipFill>
        <p:spPr>
          <a:xfrm>
            <a:off x="146548" y="1752600"/>
            <a:ext cx="9006085" cy="4953000"/>
          </a:xfrm>
        </p:spPr>
      </p:pic>
    </p:spTree>
    <p:extLst>
      <p:ext uri="{BB962C8B-B14F-4D97-AF65-F5344CB8AC3E}">
        <p14:creationId xmlns:p14="http://schemas.microsoft.com/office/powerpoint/2010/main" val="288704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25487" y="449958"/>
            <a:ext cx="4134410" cy="1026978"/>
          </a:xfrm>
          <a:prstGeom prst="rect">
            <a:avLst/>
          </a:prstGeom>
        </p:spPr>
        <p:txBody>
          <a:bodyPr vert="horz" wrap="square" lIns="0" tIns="11206" rIns="0" bIns="0" rtlCol="0" anchor="ctr">
            <a:spAutoFit/>
          </a:bodyPr>
          <a:lstStyle/>
          <a:p>
            <a:pPr marL="11206">
              <a:lnSpc>
                <a:spcPct val="100000"/>
              </a:lnSpc>
              <a:spcBef>
                <a:spcPts val="88"/>
              </a:spcBef>
            </a:pPr>
            <a:r>
              <a:rPr spc="-13" dirty="0"/>
              <a:t>RNN </a:t>
            </a:r>
            <a:r>
              <a:rPr spc="-9" dirty="0"/>
              <a:t>as </a:t>
            </a:r>
            <a:r>
              <a:rPr dirty="0"/>
              <a:t>a </a:t>
            </a:r>
            <a:r>
              <a:rPr spc="-13" dirty="0"/>
              <a:t>network </a:t>
            </a:r>
            <a:r>
              <a:rPr spc="-9" dirty="0"/>
              <a:t>with</a:t>
            </a:r>
            <a:r>
              <a:rPr spc="-150" dirty="0"/>
              <a:t> </a:t>
            </a:r>
            <a:r>
              <a:rPr spc="-13" dirty="0"/>
              <a:t>cycles</a:t>
            </a:r>
            <a:r>
              <a:rPr lang="en-US" spc="-13" dirty="0"/>
              <a:t> and local memory</a:t>
            </a:r>
            <a:endParaRPr spc="-13" dirty="0"/>
          </a:p>
        </p:txBody>
      </p:sp>
      <p:sp>
        <p:nvSpPr>
          <p:cNvPr id="5" name="object 5"/>
          <p:cNvSpPr txBox="1"/>
          <p:nvPr/>
        </p:nvSpPr>
        <p:spPr>
          <a:xfrm>
            <a:off x="651285" y="1907689"/>
            <a:ext cx="3769099" cy="3667664"/>
          </a:xfrm>
          <a:prstGeom prst="rect">
            <a:avLst/>
          </a:prstGeom>
        </p:spPr>
        <p:txBody>
          <a:bodyPr vert="horz" wrap="square" lIns="0" tIns="16249" rIns="0" bIns="0" rtlCol="0">
            <a:spAutoFit/>
          </a:bodyPr>
          <a:lstStyle/>
          <a:p>
            <a:pPr marL="309859" marR="92453" indent="-299213">
              <a:lnSpc>
                <a:spcPct val="98300"/>
              </a:lnSpc>
              <a:spcBef>
                <a:spcPts val="128"/>
              </a:spcBef>
              <a:buChar char="•"/>
              <a:tabLst>
                <a:tab pos="309859" algn="l"/>
                <a:tab pos="310419" algn="l"/>
              </a:tabLst>
            </a:pPr>
            <a:r>
              <a:rPr sz="2118" spc="-9" dirty="0">
                <a:solidFill>
                  <a:srgbClr val="3333CC"/>
                </a:solidFill>
                <a:latin typeface="Arial"/>
                <a:cs typeface="Arial"/>
              </a:rPr>
              <a:t>An RNN </a:t>
            </a:r>
            <a:r>
              <a:rPr sz="2118" spc="-4" dirty="0">
                <a:solidFill>
                  <a:srgbClr val="3333CC"/>
                </a:solidFill>
                <a:latin typeface="Arial"/>
                <a:cs typeface="Arial"/>
              </a:rPr>
              <a:t>is </a:t>
            </a:r>
            <a:r>
              <a:rPr sz="2118" dirty="0">
                <a:solidFill>
                  <a:srgbClr val="3333CC"/>
                </a:solidFill>
                <a:latin typeface="Arial"/>
                <a:cs typeface="Arial"/>
              </a:rPr>
              <a:t>a </a:t>
            </a:r>
            <a:r>
              <a:rPr sz="2118" spc="-9" dirty="0">
                <a:solidFill>
                  <a:srgbClr val="3333CC"/>
                </a:solidFill>
                <a:latin typeface="Arial"/>
                <a:cs typeface="Arial"/>
              </a:rPr>
              <a:t>class of </a:t>
            </a:r>
            <a:r>
              <a:rPr sz="2118" spc="-13" dirty="0">
                <a:solidFill>
                  <a:srgbClr val="3333CC"/>
                </a:solidFill>
                <a:latin typeface="Arial"/>
                <a:cs typeface="Arial"/>
              </a:rPr>
              <a:t>neural  networks where</a:t>
            </a:r>
            <a:r>
              <a:rPr sz="2118" spc="-79" dirty="0">
                <a:solidFill>
                  <a:srgbClr val="3333CC"/>
                </a:solidFill>
                <a:latin typeface="Arial"/>
                <a:cs typeface="Arial"/>
              </a:rPr>
              <a:t> </a:t>
            </a:r>
            <a:r>
              <a:rPr sz="2118" spc="-13" dirty="0">
                <a:solidFill>
                  <a:srgbClr val="3333CC"/>
                </a:solidFill>
                <a:latin typeface="Arial"/>
                <a:cs typeface="Arial"/>
              </a:rPr>
              <a:t>connections  between </a:t>
            </a:r>
            <a:r>
              <a:rPr sz="2118" spc="-9" dirty="0">
                <a:solidFill>
                  <a:srgbClr val="3333CC"/>
                </a:solidFill>
                <a:latin typeface="Arial"/>
                <a:cs typeface="Arial"/>
              </a:rPr>
              <a:t>units form </a:t>
            </a:r>
            <a:r>
              <a:rPr sz="2118" dirty="0">
                <a:solidFill>
                  <a:srgbClr val="3333CC"/>
                </a:solidFill>
                <a:latin typeface="Arial"/>
                <a:cs typeface="Arial"/>
              </a:rPr>
              <a:t>a  </a:t>
            </a:r>
            <a:r>
              <a:rPr sz="2118" spc="-13" dirty="0">
                <a:solidFill>
                  <a:srgbClr val="3333CC"/>
                </a:solidFill>
                <a:latin typeface="Arial"/>
                <a:cs typeface="Arial"/>
              </a:rPr>
              <a:t>directed</a:t>
            </a:r>
            <a:r>
              <a:rPr sz="2118" spc="-26" dirty="0">
                <a:solidFill>
                  <a:srgbClr val="3333CC"/>
                </a:solidFill>
                <a:latin typeface="Arial"/>
                <a:cs typeface="Arial"/>
              </a:rPr>
              <a:t> </a:t>
            </a:r>
            <a:r>
              <a:rPr sz="2118" spc="-9" dirty="0">
                <a:solidFill>
                  <a:srgbClr val="3333CC"/>
                </a:solidFill>
                <a:latin typeface="Arial"/>
                <a:cs typeface="Arial"/>
              </a:rPr>
              <a:t>cycle</a:t>
            </a:r>
            <a:endParaRPr sz="2118">
              <a:latin typeface="Arial"/>
              <a:cs typeface="Arial"/>
            </a:endParaRPr>
          </a:p>
          <a:p>
            <a:pPr marL="309859" marR="4483" indent="-299213">
              <a:lnSpc>
                <a:spcPct val="98300"/>
              </a:lnSpc>
              <a:spcBef>
                <a:spcPts val="512"/>
              </a:spcBef>
              <a:buChar char="•"/>
              <a:tabLst>
                <a:tab pos="309859" algn="l"/>
                <a:tab pos="310419" algn="l"/>
              </a:tabLst>
            </a:pPr>
            <a:r>
              <a:rPr sz="2118" spc="-9" dirty="0">
                <a:solidFill>
                  <a:srgbClr val="3333CC"/>
                </a:solidFill>
                <a:latin typeface="Arial"/>
                <a:cs typeface="Arial"/>
              </a:rPr>
              <a:t>This </a:t>
            </a:r>
            <a:r>
              <a:rPr sz="2118" spc="-13" dirty="0">
                <a:solidFill>
                  <a:srgbClr val="3333CC"/>
                </a:solidFill>
                <a:latin typeface="Arial"/>
                <a:cs typeface="Arial"/>
              </a:rPr>
              <a:t>creates </a:t>
            </a:r>
            <a:r>
              <a:rPr sz="2118" spc="-9" dirty="0">
                <a:solidFill>
                  <a:srgbClr val="3333CC"/>
                </a:solidFill>
                <a:latin typeface="Arial"/>
                <a:cs typeface="Arial"/>
              </a:rPr>
              <a:t>an </a:t>
            </a:r>
            <a:r>
              <a:rPr sz="2118" spc="-13" dirty="0">
                <a:solidFill>
                  <a:srgbClr val="3333CC"/>
                </a:solidFill>
                <a:latin typeface="Arial"/>
                <a:cs typeface="Arial"/>
              </a:rPr>
              <a:t>internal state  </a:t>
            </a:r>
            <a:r>
              <a:rPr sz="2118" spc="-9" dirty="0">
                <a:solidFill>
                  <a:srgbClr val="3333CC"/>
                </a:solidFill>
                <a:latin typeface="Arial"/>
                <a:cs typeface="Arial"/>
              </a:rPr>
              <a:t>of the </a:t>
            </a:r>
            <a:r>
              <a:rPr sz="2118" spc="-13" dirty="0">
                <a:solidFill>
                  <a:srgbClr val="3333CC"/>
                </a:solidFill>
                <a:latin typeface="Arial"/>
                <a:cs typeface="Arial"/>
              </a:rPr>
              <a:t>network </a:t>
            </a:r>
            <a:r>
              <a:rPr sz="2118" spc="-9" dirty="0">
                <a:solidFill>
                  <a:srgbClr val="3333CC"/>
                </a:solidFill>
                <a:latin typeface="Arial"/>
                <a:cs typeface="Arial"/>
              </a:rPr>
              <a:t>which allows</a:t>
            </a:r>
            <a:r>
              <a:rPr sz="2118" spc="-137" dirty="0">
                <a:solidFill>
                  <a:srgbClr val="3333CC"/>
                </a:solidFill>
                <a:latin typeface="Arial"/>
                <a:cs typeface="Arial"/>
              </a:rPr>
              <a:t> </a:t>
            </a:r>
            <a:r>
              <a:rPr sz="2118" spc="-4" dirty="0">
                <a:solidFill>
                  <a:srgbClr val="3333CC"/>
                </a:solidFill>
                <a:latin typeface="Arial"/>
                <a:cs typeface="Arial"/>
              </a:rPr>
              <a:t>it  </a:t>
            </a:r>
            <a:r>
              <a:rPr sz="2118" spc="-9" dirty="0">
                <a:solidFill>
                  <a:srgbClr val="3333CC"/>
                </a:solidFill>
                <a:latin typeface="Arial"/>
                <a:cs typeface="Arial"/>
              </a:rPr>
              <a:t>to exhibit </a:t>
            </a:r>
            <a:r>
              <a:rPr sz="2118" spc="-13" dirty="0">
                <a:solidFill>
                  <a:srgbClr val="3333CC"/>
                </a:solidFill>
                <a:latin typeface="Arial"/>
                <a:cs typeface="Arial"/>
              </a:rPr>
              <a:t>dynamic </a:t>
            </a:r>
            <a:r>
              <a:rPr sz="2118" spc="-18" dirty="0">
                <a:solidFill>
                  <a:srgbClr val="3333CC"/>
                </a:solidFill>
                <a:latin typeface="Arial"/>
                <a:cs typeface="Arial"/>
              </a:rPr>
              <a:t>temporal  </a:t>
            </a:r>
            <a:r>
              <a:rPr sz="2118" spc="-13" dirty="0">
                <a:solidFill>
                  <a:srgbClr val="3333CC"/>
                </a:solidFill>
                <a:latin typeface="Arial"/>
                <a:cs typeface="Arial"/>
              </a:rPr>
              <a:t>behavior</a:t>
            </a:r>
            <a:endParaRPr sz="2118">
              <a:latin typeface="Arial"/>
              <a:cs typeface="Arial"/>
            </a:endParaRPr>
          </a:p>
          <a:p>
            <a:pPr marL="309859" marR="136159" indent="-299213">
              <a:lnSpc>
                <a:spcPct val="99200"/>
              </a:lnSpc>
              <a:spcBef>
                <a:spcPts val="463"/>
              </a:spcBef>
              <a:buChar char="•"/>
              <a:tabLst>
                <a:tab pos="309859" algn="l"/>
                <a:tab pos="310419" algn="l"/>
              </a:tabLst>
            </a:pPr>
            <a:r>
              <a:rPr sz="2118" spc="-13" dirty="0">
                <a:solidFill>
                  <a:srgbClr val="3333CC"/>
                </a:solidFill>
                <a:latin typeface="Arial"/>
                <a:cs typeface="Arial"/>
              </a:rPr>
              <a:t>The internal memory </a:t>
            </a:r>
            <a:r>
              <a:rPr sz="2118" spc="-9" dirty="0">
                <a:solidFill>
                  <a:srgbClr val="3333CC"/>
                </a:solidFill>
                <a:latin typeface="Arial"/>
                <a:cs typeface="Arial"/>
              </a:rPr>
              <a:t>can</a:t>
            </a:r>
            <a:r>
              <a:rPr sz="2118" spc="-93" dirty="0">
                <a:solidFill>
                  <a:srgbClr val="3333CC"/>
                </a:solidFill>
                <a:latin typeface="Arial"/>
                <a:cs typeface="Arial"/>
              </a:rPr>
              <a:t> </a:t>
            </a:r>
            <a:r>
              <a:rPr sz="2118" spc="-9" dirty="0">
                <a:solidFill>
                  <a:srgbClr val="3333CC"/>
                </a:solidFill>
                <a:latin typeface="Arial"/>
                <a:cs typeface="Arial"/>
              </a:rPr>
              <a:t>be  </a:t>
            </a:r>
            <a:r>
              <a:rPr sz="2118" spc="-13" dirty="0">
                <a:solidFill>
                  <a:srgbClr val="3333CC"/>
                </a:solidFill>
                <a:latin typeface="Arial"/>
                <a:cs typeface="Arial"/>
              </a:rPr>
              <a:t>used </a:t>
            </a:r>
            <a:r>
              <a:rPr sz="2118" spc="-9" dirty="0">
                <a:solidFill>
                  <a:srgbClr val="3333CC"/>
                </a:solidFill>
                <a:latin typeface="Arial"/>
                <a:cs typeface="Arial"/>
              </a:rPr>
              <a:t>to </a:t>
            </a:r>
            <a:r>
              <a:rPr sz="2118" spc="-13" dirty="0">
                <a:solidFill>
                  <a:srgbClr val="3333CC"/>
                </a:solidFill>
                <a:latin typeface="Arial"/>
                <a:cs typeface="Arial"/>
              </a:rPr>
              <a:t>process arbitrary  sequences </a:t>
            </a:r>
            <a:r>
              <a:rPr sz="2118" spc="-9" dirty="0">
                <a:solidFill>
                  <a:srgbClr val="3333CC"/>
                </a:solidFill>
                <a:latin typeface="Arial"/>
                <a:cs typeface="Arial"/>
              </a:rPr>
              <a:t>of</a:t>
            </a:r>
            <a:r>
              <a:rPr sz="2118" spc="-40" dirty="0">
                <a:solidFill>
                  <a:srgbClr val="3333CC"/>
                </a:solidFill>
                <a:latin typeface="Arial"/>
                <a:cs typeface="Arial"/>
              </a:rPr>
              <a:t> </a:t>
            </a:r>
            <a:r>
              <a:rPr sz="2118" spc="-13" dirty="0">
                <a:solidFill>
                  <a:srgbClr val="3333CC"/>
                </a:solidFill>
                <a:latin typeface="Arial"/>
                <a:cs typeface="Arial"/>
              </a:rPr>
              <a:t>inputs</a:t>
            </a:r>
            <a:endParaRPr sz="2118">
              <a:latin typeface="Arial"/>
              <a:cs typeface="Arial"/>
            </a:endParaRPr>
          </a:p>
        </p:txBody>
      </p:sp>
      <p:sp>
        <p:nvSpPr>
          <p:cNvPr id="6" name="object 6"/>
          <p:cNvSpPr txBox="1"/>
          <p:nvPr/>
        </p:nvSpPr>
        <p:spPr>
          <a:xfrm>
            <a:off x="4712608" y="4975412"/>
            <a:ext cx="3694579" cy="1080989"/>
          </a:xfrm>
          <a:prstGeom prst="rect">
            <a:avLst/>
          </a:prstGeom>
        </p:spPr>
        <p:txBody>
          <a:bodyPr vert="horz" wrap="square" lIns="0" tIns="29135" rIns="0" bIns="0" rtlCol="0">
            <a:spAutoFit/>
          </a:bodyPr>
          <a:lstStyle/>
          <a:p>
            <a:pPr marL="11206" marR="446017">
              <a:lnSpc>
                <a:spcPts val="2030"/>
              </a:lnSpc>
              <a:spcBef>
                <a:spcPts val="229"/>
              </a:spcBef>
            </a:pPr>
            <a:r>
              <a:rPr sz="1765" spc="-13" dirty="0">
                <a:solidFill>
                  <a:srgbClr val="660066"/>
                </a:solidFill>
                <a:latin typeface="Arial"/>
                <a:cs typeface="Arial"/>
              </a:rPr>
              <a:t>Three </a:t>
            </a:r>
            <a:r>
              <a:rPr sz="1765" spc="-9" dirty="0">
                <a:solidFill>
                  <a:srgbClr val="660066"/>
                </a:solidFill>
                <a:latin typeface="Arial"/>
                <a:cs typeface="Arial"/>
              </a:rPr>
              <a:t>layer </a:t>
            </a:r>
            <a:r>
              <a:rPr sz="1765" spc="-13" dirty="0">
                <a:solidFill>
                  <a:srgbClr val="660066"/>
                </a:solidFill>
                <a:latin typeface="Arial"/>
                <a:cs typeface="Arial"/>
              </a:rPr>
              <a:t>network </a:t>
            </a:r>
            <a:r>
              <a:rPr sz="1765" spc="-9" dirty="0">
                <a:solidFill>
                  <a:srgbClr val="660066"/>
                </a:solidFill>
                <a:latin typeface="Arial"/>
                <a:cs typeface="Arial"/>
              </a:rPr>
              <a:t>with input </a:t>
            </a:r>
            <a:r>
              <a:rPr sz="1765" b="1" i="1" dirty="0">
                <a:latin typeface="Calibri"/>
                <a:cs typeface="Calibri"/>
              </a:rPr>
              <a:t>x</a:t>
            </a:r>
            <a:r>
              <a:rPr sz="1765" b="1" i="1" spc="-115" dirty="0">
                <a:latin typeface="Calibri"/>
                <a:cs typeface="Calibri"/>
              </a:rPr>
              <a:t> </a:t>
            </a:r>
            <a:r>
              <a:rPr sz="1765" dirty="0">
                <a:latin typeface="Arial"/>
                <a:cs typeface="Arial"/>
              </a:rPr>
              <a:t>,  </a:t>
            </a:r>
            <a:r>
              <a:rPr sz="1765" spc="-13" dirty="0">
                <a:solidFill>
                  <a:srgbClr val="660066"/>
                </a:solidFill>
                <a:latin typeface="Arial"/>
                <a:cs typeface="Arial"/>
              </a:rPr>
              <a:t>hidden </a:t>
            </a:r>
            <a:r>
              <a:rPr sz="1765" spc="-9" dirty="0">
                <a:solidFill>
                  <a:srgbClr val="660066"/>
                </a:solidFill>
                <a:latin typeface="Arial"/>
                <a:cs typeface="Arial"/>
              </a:rPr>
              <a:t>layer </a:t>
            </a:r>
            <a:r>
              <a:rPr sz="1765" b="1" i="1" dirty="0">
                <a:latin typeface="Calibri"/>
                <a:cs typeface="Calibri"/>
              </a:rPr>
              <a:t>z </a:t>
            </a:r>
            <a:r>
              <a:rPr sz="1765" spc="-9" dirty="0">
                <a:solidFill>
                  <a:srgbClr val="660066"/>
                </a:solidFill>
                <a:latin typeface="Arial"/>
                <a:cs typeface="Arial"/>
              </a:rPr>
              <a:t>and </a:t>
            </a:r>
            <a:r>
              <a:rPr sz="1765" spc="-13" dirty="0">
                <a:solidFill>
                  <a:srgbClr val="660066"/>
                </a:solidFill>
                <a:latin typeface="Arial"/>
                <a:cs typeface="Arial"/>
              </a:rPr>
              <a:t>output</a:t>
            </a:r>
            <a:r>
              <a:rPr sz="1765" spc="4" dirty="0">
                <a:solidFill>
                  <a:srgbClr val="660066"/>
                </a:solidFill>
                <a:latin typeface="Arial"/>
                <a:cs typeface="Arial"/>
              </a:rPr>
              <a:t> </a:t>
            </a:r>
            <a:r>
              <a:rPr sz="1765" b="1" i="1" dirty="0">
                <a:latin typeface="Calibri"/>
                <a:cs typeface="Calibri"/>
              </a:rPr>
              <a:t>y</a:t>
            </a:r>
            <a:endParaRPr sz="1765">
              <a:latin typeface="Calibri"/>
              <a:cs typeface="Calibri"/>
            </a:endParaRPr>
          </a:p>
          <a:p>
            <a:pPr marL="11206" marR="4483">
              <a:lnSpc>
                <a:spcPts val="2118"/>
              </a:lnSpc>
              <a:spcBef>
                <a:spcPts val="22"/>
              </a:spcBef>
            </a:pPr>
            <a:r>
              <a:rPr sz="1765" spc="-13" dirty="0">
                <a:solidFill>
                  <a:srgbClr val="660066"/>
                </a:solidFill>
                <a:latin typeface="Arial"/>
                <a:cs typeface="Arial"/>
              </a:rPr>
              <a:t>Context </a:t>
            </a:r>
            <a:r>
              <a:rPr sz="1765" spc="-9" dirty="0">
                <a:solidFill>
                  <a:srgbClr val="660066"/>
                </a:solidFill>
                <a:latin typeface="Arial"/>
                <a:cs typeface="Arial"/>
              </a:rPr>
              <a:t>units </a:t>
            </a:r>
            <a:r>
              <a:rPr sz="1765" b="1" i="1" dirty="0">
                <a:latin typeface="Calibri"/>
                <a:cs typeface="Calibri"/>
              </a:rPr>
              <a:t>c </a:t>
            </a:r>
            <a:r>
              <a:rPr sz="1765" spc="-13" dirty="0">
                <a:solidFill>
                  <a:srgbClr val="660066"/>
                </a:solidFill>
                <a:latin typeface="Arial"/>
                <a:cs typeface="Arial"/>
              </a:rPr>
              <a:t>maintain </a:t>
            </a:r>
            <a:r>
              <a:rPr sz="1765" dirty="0">
                <a:solidFill>
                  <a:srgbClr val="660066"/>
                </a:solidFill>
                <a:latin typeface="Arial"/>
                <a:cs typeface="Arial"/>
              </a:rPr>
              <a:t>a </a:t>
            </a:r>
            <a:r>
              <a:rPr sz="1765" spc="-13" dirty="0">
                <a:solidFill>
                  <a:srgbClr val="660066"/>
                </a:solidFill>
                <a:latin typeface="Arial"/>
                <a:cs typeface="Arial"/>
              </a:rPr>
              <a:t>copy </a:t>
            </a:r>
            <a:r>
              <a:rPr sz="1765" spc="-9" dirty="0">
                <a:solidFill>
                  <a:srgbClr val="660066"/>
                </a:solidFill>
                <a:latin typeface="Arial"/>
                <a:cs typeface="Arial"/>
              </a:rPr>
              <a:t>of the  </a:t>
            </a:r>
            <a:r>
              <a:rPr sz="1765" spc="-13" dirty="0">
                <a:solidFill>
                  <a:srgbClr val="660066"/>
                </a:solidFill>
                <a:latin typeface="Arial"/>
                <a:cs typeface="Arial"/>
              </a:rPr>
              <a:t>previous </a:t>
            </a:r>
            <a:r>
              <a:rPr sz="1765" spc="-9" dirty="0">
                <a:solidFill>
                  <a:srgbClr val="660066"/>
                </a:solidFill>
                <a:latin typeface="Arial"/>
                <a:cs typeface="Arial"/>
              </a:rPr>
              <a:t>value of the </a:t>
            </a:r>
            <a:r>
              <a:rPr sz="1765" spc="-13" dirty="0">
                <a:solidFill>
                  <a:srgbClr val="660066"/>
                </a:solidFill>
                <a:latin typeface="Arial"/>
                <a:cs typeface="Arial"/>
              </a:rPr>
              <a:t>hidden</a:t>
            </a:r>
            <a:r>
              <a:rPr sz="1765" spc="-84" dirty="0">
                <a:solidFill>
                  <a:srgbClr val="660066"/>
                </a:solidFill>
                <a:latin typeface="Arial"/>
                <a:cs typeface="Arial"/>
              </a:rPr>
              <a:t> </a:t>
            </a:r>
            <a:r>
              <a:rPr sz="1765" spc="-13" dirty="0">
                <a:solidFill>
                  <a:srgbClr val="660066"/>
                </a:solidFill>
                <a:latin typeface="Arial"/>
                <a:cs typeface="Arial"/>
              </a:rPr>
              <a:t>units</a:t>
            </a:r>
            <a:endParaRPr sz="1765">
              <a:latin typeface="Arial"/>
              <a:cs typeface="Arial"/>
            </a:endParaRPr>
          </a:p>
        </p:txBody>
      </p:sp>
      <p:sp>
        <p:nvSpPr>
          <p:cNvPr id="7" name="object 7"/>
          <p:cNvSpPr/>
          <p:nvPr/>
        </p:nvSpPr>
        <p:spPr>
          <a:xfrm>
            <a:off x="4704977" y="1687205"/>
            <a:ext cx="3730249" cy="3061536"/>
          </a:xfrm>
          <a:prstGeom prst="rect">
            <a:avLst/>
          </a:prstGeom>
          <a:blipFill>
            <a:blip r:embed="rId2" cstate="print"/>
            <a:stretch>
              <a:fillRect/>
            </a:stretch>
          </a:blipFill>
        </p:spPr>
        <p:txBody>
          <a:bodyPr wrap="square" lIns="0" tIns="0" rIns="0" bIns="0" rtlCol="0"/>
          <a:lstStyle/>
          <a:p>
            <a:endParaRPr sz="1588"/>
          </a:p>
        </p:txBody>
      </p:sp>
      <p:sp>
        <p:nvSpPr>
          <p:cNvPr id="8" name="object 8"/>
          <p:cNvSpPr/>
          <p:nvPr/>
        </p:nvSpPr>
        <p:spPr>
          <a:xfrm>
            <a:off x="4700821" y="1658751"/>
            <a:ext cx="3791510" cy="3134846"/>
          </a:xfrm>
          <a:custGeom>
            <a:avLst/>
            <a:gdLst/>
            <a:ahLst/>
            <a:cxnLst/>
            <a:rect l="l" t="t" r="r" b="b"/>
            <a:pathLst>
              <a:path w="4297045" h="3552825">
                <a:moveTo>
                  <a:pt x="0" y="0"/>
                </a:moveTo>
                <a:lnTo>
                  <a:pt x="4296710" y="0"/>
                </a:lnTo>
                <a:lnTo>
                  <a:pt x="4296710" y="3552595"/>
                </a:lnTo>
                <a:lnTo>
                  <a:pt x="0" y="3552595"/>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Grammatical Inference - RNNs</a:t>
            </a:r>
          </a:p>
        </p:txBody>
      </p:sp>
      <p:pic>
        <p:nvPicPr>
          <p:cNvPr id="6" name="Content Placeholder 5" descr="ga1.pdf"/>
          <p:cNvPicPr>
            <a:picLocks noGrp="1" noChangeAspect="1"/>
          </p:cNvPicPr>
          <p:nvPr>
            <p:ph idx="1"/>
          </p:nvPr>
        </p:nvPicPr>
        <p:blipFill>
          <a:blip r:embed="rId2">
            <a:extLst>
              <a:ext uri="{28A0092B-C50C-407E-A947-70E740481C1C}">
                <a14:useLocalDpi xmlns:a14="http://schemas.microsoft.com/office/drawing/2010/main" val="0"/>
              </a:ext>
            </a:extLst>
          </a:blip>
          <a:srcRect t="14414" b="14414"/>
          <a:stretch>
            <a:fillRect/>
          </a:stretch>
        </p:blipFill>
        <p:spPr/>
      </p:pic>
      <p:sp>
        <p:nvSpPr>
          <p:cNvPr id="4" name="Rectangle 3"/>
          <p:cNvSpPr/>
          <p:nvPr/>
        </p:nvSpPr>
        <p:spPr>
          <a:xfrm>
            <a:off x="4479667" y="3259723"/>
            <a:ext cx="184666" cy="338554"/>
          </a:xfrm>
          <a:prstGeom prst="rect">
            <a:avLst/>
          </a:prstGeom>
        </p:spPr>
        <p:txBody>
          <a:bodyPr wrap="none">
            <a:spAutoFit/>
          </a:bodyPr>
          <a:lstStyle/>
          <a:p>
            <a:r>
              <a:rPr lang="en-US" dirty="0"/>
              <a:t> </a:t>
            </a:r>
          </a:p>
        </p:txBody>
      </p:sp>
      <p:sp>
        <p:nvSpPr>
          <p:cNvPr id="5" name="Rectangle 4"/>
          <p:cNvSpPr/>
          <p:nvPr/>
        </p:nvSpPr>
        <p:spPr>
          <a:xfrm>
            <a:off x="7345105" y="2788851"/>
            <a:ext cx="184666" cy="276999"/>
          </a:xfrm>
          <a:prstGeom prst="rect">
            <a:avLst/>
          </a:prstGeom>
        </p:spPr>
        <p:txBody>
          <a:bodyPr wrap="none">
            <a:spAutoFit/>
          </a:bodyPr>
          <a:lstStyle/>
          <a:p>
            <a:r>
              <a:rPr lang="en-US" sz="1200">
                <a:solidFill>
                  <a:prstClr val="black"/>
                </a:solidFill>
                <a:latin typeface="Helvetica"/>
              </a:rPr>
              <a:t> </a:t>
            </a:r>
            <a:endParaRPr lang="en-US"/>
          </a:p>
        </p:txBody>
      </p:sp>
      <p:sp>
        <p:nvSpPr>
          <p:cNvPr id="3" name="TextBox 2">
            <a:extLst>
              <a:ext uri="{FF2B5EF4-FFF2-40B4-BE49-F238E27FC236}">
                <a16:creationId xmlns:a16="http://schemas.microsoft.com/office/drawing/2014/main" id="{79277C35-CADE-C046-BFCD-9BE6D492E87E}"/>
              </a:ext>
            </a:extLst>
          </p:cNvPr>
          <p:cNvSpPr txBox="1"/>
          <p:nvPr/>
        </p:nvSpPr>
        <p:spPr>
          <a:xfrm>
            <a:off x="4876800" y="6308725"/>
            <a:ext cx="3265638" cy="338554"/>
          </a:xfrm>
          <a:prstGeom prst="rect">
            <a:avLst/>
          </a:prstGeom>
          <a:noFill/>
        </p:spPr>
        <p:txBody>
          <a:bodyPr wrap="none" rtlCol="0">
            <a:spAutoFit/>
          </a:bodyPr>
          <a:lstStyle/>
          <a:p>
            <a:r>
              <a:rPr lang="en-US" dirty="0"/>
              <a:t>Gold, </a:t>
            </a:r>
            <a:r>
              <a:rPr lang="en-US" i="1" dirty="0"/>
              <a:t>Information and Control</a:t>
            </a:r>
            <a:r>
              <a:rPr lang="en-US" dirty="0"/>
              <a:t>, ‘67</a:t>
            </a:r>
          </a:p>
        </p:txBody>
      </p:sp>
    </p:spTree>
    <p:extLst>
      <p:ext uri="{BB962C8B-B14F-4D97-AF65-F5344CB8AC3E}">
        <p14:creationId xmlns:p14="http://schemas.microsoft.com/office/powerpoint/2010/main" val="16911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61D0-4684-A042-B4E8-B1814863E30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C3CB536-5EF2-984A-AE45-7699F24C9A85}"/>
              </a:ext>
            </a:extLst>
          </p:cNvPr>
          <p:cNvPicPr>
            <a:picLocks noGrp="1" noChangeAspect="1"/>
          </p:cNvPicPr>
          <p:nvPr>
            <p:ph idx="1"/>
          </p:nvPr>
        </p:nvPicPr>
        <p:blipFill>
          <a:blip r:embed="rId2"/>
          <a:stretch>
            <a:fillRect/>
          </a:stretch>
        </p:blipFill>
        <p:spPr>
          <a:xfrm>
            <a:off x="228599" y="274638"/>
            <a:ext cx="8920063" cy="6126162"/>
          </a:xfrm>
        </p:spPr>
      </p:pic>
    </p:spTree>
    <p:extLst>
      <p:ext uri="{BB962C8B-B14F-4D97-AF65-F5344CB8AC3E}">
        <p14:creationId xmlns:p14="http://schemas.microsoft.com/office/powerpoint/2010/main" val="2344695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E362-CF25-9F49-ACB3-CFE4B62E97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C124E0-7DFE-D647-9FE5-93201A1CCCD7}"/>
              </a:ext>
            </a:extLst>
          </p:cNvPr>
          <p:cNvPicPr>
            <a:picLocks noGrp="1" noChangeAspect="1"/>
          </p:cNvPicPr>
          <p:nvPr>
            <p:ph idx="1"/>
          </p:nvPr>
        </p:nvPicPr>
        <p:blipFill>
          <a:blip r:embed="rId2"/>
          <a:stretch>
            <a:fillRect/>
          </a:stretch>
        </p:blipFill>
        <p:spPr>
          <a:xfrm>
            <a:off x="910923" y="241538"/>
            <a:ext cx="7322154" cy="6374924"/>
          </a:xfrm>
        </p:spPr>
      </p:pic>
    </p:spTree>
    <p:extLst>
      <p:ext uri="{BB962C8B-B14F-4D97-AF65-F5344CB8AC3E}">
        <p14:creationId xmlns:p14="http://schemas.microsoft.com/office/powerpoint/2010/main" val="3671180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67" y="0"/>
            <a:ext cx="8229600" cy="1143000"/>
          </a:xfrm>
        </p:spPr>
        <p:txBody>
          <a:bodyPr/>
          <a:lstStyle/>
          <a:p>
            <a:r>
              <a:rPr lang="en-US" dirty="0">
                <a:solidFill>
                  <a:srgbClr val="FF0000"/>
                </a:solidFill>
              </a:rPr>
              <a:t>2</a:t>
            </a:r>
            <a:r>
              <a:rPr lang="en-US" baseline="30000" dirty="0">
                <a:solidFill>
                  <a:srgbClr val="FF0000"/>
                </a:solidFill>
              </a:rPr>
              <a:t>nd</a:t>
            </a:r>
            <a:r>
              <a:rPr lang="en-US" dirty="0">
                <a:solidFill>
                  <a:srgbClr val="FF0000"/>
                </a:solidFill>
              </a:rPr>
              <a:t>-order RNN (tensors)</a:t>
            </a:r>
          </a:p>
        </p:txBody>
      </p:sp>
      <p:sp>
        <p:nvSpPr>
          <p:cNvPr id="4" name="Rectangle 3"/>
          <p:cNvSpPr/>
          <p:nvPr/>
        </p:nvSpPr>
        <p:spPr>
          <a:xfrm>
            <a:off x="4479667" y="3259723"/>
            <a:ext cx="184666" cy="338554"/>
          </a:xfrm>
          <a:prstGeom prst="rect">
            <a:avLst/>
          </a:prstGeom>
        </p:spPr>
        <p:txBody>
          <a:bodyPr wrap="none">
            <a:spAutoFit/>
          </a:bodyPr>
          <a:lstStyle/>
          <a:p>
            <a:r>
              <a:rPr lang="en-US" dirty="0"/>
              <a:t> </a:t>
            </a:r>
          </a:p>
        </p:txBody>
      </p:sp>
      <p:sp>
        <p:nvSpPr>
          <p:cNvPr id="5" name="Rectangle 4"/>
          <p:cNvSpPr/>
          <p:nvPr/>
        </p:nvSpPr>
        <p:spPr>
          <a:xfrm>
            <a:off x="7345105" y="2788851"/>
            <a:ext cx="184666" cy="276999"/>
          </a:xfrm>
          <a:prstGeom prst="rect">
            <a:avLst/>
          </a:prstGeom>
        </p:spPr>
        <p:txBody>
          <a:bodyPr wrap="none">
            <a:spAutoFit/>
          </a:bodyPr>
          <a:lstStyle/>
          <a:p>
            <a:r>
              <a:rPr lang="en-US" sz="1200">
                <a:solidFill>
                  <a:prstClr val="black"/>
                </a:solidFill>
                <a:latin typeface="Helvetica"/>
              </a:rPr>
              <a:t> </a:t>
            </a:r>
            <a:endParaRPr lang="en-US"/>
          </a:p>
        </p:txBody>
      </p:sp>
      <p:pic>
        <p:nvPicPr>
          <p:cNvPr id="7" name="Content Placeholder 6" descr="ga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7179" t="14612" b="10027"/>
          <a:stretch/>
        </p:blipFill>
        <p:spPr>
          <a:xfrm>
            <a:off x="625733" y="1600200"/>
            <a:ext cx="8077200" cy="5067512"/>
          </a:xfrm>
        </p:spPr>
      </p:pic>
      <p:sp>
        <p:nvSpPr>
          <p:cNvPr id="8" name="TextBox 7"/>
          <p:cNvSpPr txBox="1"/>
          <p:nvPr/>
        </p:nvSpPr>
        <p:spPr>
          <a:xfrm>
            <a:off x="762000" y="1120352"/>
            <a:ext cx="7086600" cy="400110"/>
          </a:xfrm>
          <a:prstGeom prst="rect">
            <a:avLst/>
          </a:prstGeom>
          <a:noFill/>
        </p:spPr>
        <p:txBody>
          <a:bodyPr wrap="square" rtlCol="0">
            <a:spAutoFit/>
          </a:bodyPr>
          <a:lstStyle/>
          <a:p>
            <a:r>
              <a:rPr lang="en-US" sz="2000" dirty="0" err="1"/>
              <a:t>W</a:t>
            </a:r>
            <a:r>
              <a:rPr lang="en-US" sz="2000" baseline="-25000" dirty="0" err="1"/>
              <a:t>ijk</a:t>
            </a:r>
            <a:r>
              <a:rPr lang="en-US" sz="2000" dirty="0"/>
              <a:t> translates easily to production rules for regular grammars</a:t>
            </a:r>
          </a:p>
        </p:txBody>
      </p:sp>
    </p:spTree>
    <p:extLst>
      <p:ext uri="{BB962C8B-B14F-4D97-AF65-F5344CB8AC3E}">
        <p14:creationId xmlns:p14="http://schemas.microsoft.com/office/powerpoint/2010/main" val="2548856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Grammars</a:t>
            </a:r>
          </a:p>
        </p:txBody>
      </p:sp>
      <p:pic>
        <p:nvPicPr>
          <p:cNvPr id="4" name="Content Placeholder 3" descr="fg.pdf"/>
          <p:cNvPicPr>
            <a:picLocks noGrp="1" noChangeAspect="1"/>
          </p:cNvPicPr>
          <p:nvPr>
            <p:ph idx="1"/>
          </p:nvPr>
        </p:nvPicPr>
        <p:blipFill>
          <a:blip r:embed="rId2">
            <a:extLst>
              <a:ext uri="{28A0092B-C50C-407E-A947-70E740481C1C}">
                <a14:useLocalDpi xmlns:a14="http://schemas.microsoft.com/office/drawing/2010/main" val="0"/>
              </a:ext>
            </a:extLst>
          </a:blip>
          <a:srcRect t="14414" b="14414"/>
          <a:stretch>
            <a:fillRect/>
          </a:stretch>
        </p:blipFill>
        <p:spPr/>
      </p:pic>
    </p:spTree>
    <p:extLst>
      <p:ext uri="{BB962C8B-B14F-4D97-AF65-F5344CB8AC3E}">
        <p14:creationId xmlns:p14="http://schemas.microsoft.com/office/powerpoint/2010/main" val="753380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pl-PL">
                <a:cs typeface="+mj-cs"/>
              </a:rPr>
              <a:t>Definition of the formal grammar G</a:t>
            </a:r>
          </a:p>
        </p:txBody>
      </p:sp>
      <p:sp>
        <p:nvSpPr>
          <p:cNvPr id="20483" name="Rectangle 3"/>
          <p:cNvSpPr>
            <a:spLocks noGrp="1" noChangeArrowheads="1"/>
          </p:cNvSpPr>
          <p:nvPr>
            <p:ph type="body" idx="1"/>
          </p:nvPr>
        </p:nvSpPr>
        <p:spPr/>
        <p:txBody>
          <a:bodyPr>
            <a:normAutofit fontScale="92500" lnSpcReduction="10000"/>
          </a:bodyPr>
          <a:lstStyle/>
          <a:p>
            <a:pPr eaLnBrk="1" hangingPunct="1">
              <a:lnSpc>
                <a:spcPct val="90000"/>
              </a:lnSpc>
              <a:buFontTx/>
              <a:buNone/>
              <a:defRPr/>
            </a:pPr>
            <a:r>
              <a:rPr lang="pl-PL" sz="2400">
                <a:cs typeface="+mn-cs"/>
              </a:rPr>
              <a:t>	</a:t>
            </a:r>
            <a:r>
              <a:rPr lang="pl-PL" sz="2400">
                <a:cs typeface="Times New Roman" charset="0"/>
              </a:rPr>
              <a:t>G = &lt; V, Σ, P, σ &gt;</a:t>
            </a:r>
          </a:p>
          <a:p>
            <a:pPr eaLnBrk="1" hangingPunct="1">
              <a:lnSpc>
                <a:spcPct val="90000"/>
              </a:lnSpc>
              <a:buFontTx/>
              <a:buNone/>
              <a:defRPr/>
            </a:pPr>
            <a:r>
              <a:rPr lang="pl-PL" sz="2400">
                <a:cs typeface="+mn-cs"/>
              </a:rPr>
              <a:t>	</a:t>
            </a:r>
            <a:r>
              <a:rPr lang="pl-PL" sz="2400">
                <a:cs typeface="Times New Roman" charset="0"/>
              </a:rPr>
              <a:t>V – </a:t>
            </a:r>
            <a:r>
              <a:rPr lang="pl-PL" sz="2400">
                <a:cs typeface="+mn-cs"/>
              </a:rPr>
              <a:t>	</a:t>
            </a:r>
            <a:r>
              <a:rPr lang="pl-PL" sz="2400">
                <a:cs typeface="Times New Roman" charset="0"/>
              </a:rPr>
              <a:t>set of </a:t>
            </a:r>
            <a:r>
              <a:rPr lang="pl-PL" sz="2400" i="1">
                <a:cs typeface="Times New Roman" charset="0"/>
              </a:rPr>
              <a:t>terminal</a:t>
            </a:r>
            <a:r>
              <a:rPr lang="pl-PL" sz="2400">
                <a:cs typeface="Times New Roman" charset="0"/>
              </a:rPr>
              <a:t> symbols</a:t>
            </a:r>
          </a:p>
          <a:p>
            <a:pPr eaLnBrk="1" hangingPunct="1">
              <a:lnSpc>
                <a:spcPct val="90000"/>
              </a:lnSpc>
              <a:buFontTx/>
              <a:buNone/>
              <a:defRPr/>
            </a:pPr>
            <a:r>
              <a:rPr lang="pl-PL" sz="2400">
                <a:cs typeface="+mn-cs"/>
              </a:rPr>
              <a:t>	</a:t>
            </a:r>
            <a:r>
              <a:rPr lang="pl-PL" sz="2400">
                <a:cs typeface="Times New Roman" charset="0"/>
              </a:rPr>
              <a:t>Σ –</a:t>
            </a:r>
            <a:r>
              <a:rPr lang="pl-PL" sz="2400">
                <a:cs typeface="+mn-cs"/>
              </a:rPr>
              <a:t> 	</a:t>
            </a:r>
            <a:r>
              <a:rPr lang="pl-PL" sz="2400">
                <a:cs typeface="Times New Roman" charset="0"/>
              </a:rPr>
              <a:t>set of </a:t>
            </a:r>
            <a:r>
              <a:rPr lang="pl-PL" sz="2400" i="1">
                <a:cs typeface="Times New Roman" charset="0"/>
              </a:rPr>
              <a:t>nonterminal</a:t>
            </a:r>
            <a:r>
              <a:rPr lang="pl-PL" sz="2400">
                <a:cs typeface="Times New Roman" charset="0"/>
              </a:rPr>
              <a:t> symbols with the restriction</a:t>
            </a:r>
            <a:endParaRPr lang="pl-PL" sz="2400">
              <a:cs typeface="+mn-cs"/>
            </a:endParaRPr>
          </a:p>
          <a:p>
            <a:pPr eaLnBrk="1" hangingPunct="1">
              <a:lnSpc>
                <a:spcPct val="90000"/>
              </a:lnSpc>
              <a:buFontTx/>
              <a:buNone/>
              <a:defRPr/>
            </a:pPr>
            <a:r>
              <a:rPr lang="pl-PL" sz="2400">
                <a:cs typeface="+mn-cs"/>
              </a:rPr>
              <a:t>		</a:t>
            </a:r>
            <a:r>
              <a:rPr lang="pl-PL" sz="2400">
                <a:cs typeface="Times New Roman" charset="0"/>
              </a:rPr>
              <a:t>that V and Σ are disjoint</a:t>
            </a:r>
          </a:p>
          <a:p>
            <a:pPr eaLnBrk="1" hangingPunct="1">
              <a:lnSpc>
                <a:spcPct val="90000"/>
              </a:lnSpc>
              <a:buFontTx/>
              <a:buNone/>
              <a:defRPr/>
            </a:pPr>
            <a:r>
              <a:rPr lang="pl-PL" sz="2400">
                <a:cs typeface="+mn-cs"/>
              </a:rPr>
              <a:t>	</a:t>
            </a:r>
            <a:r>
              <a:rPr lang="pl-PL" sz="2400">
                <a:cs typeface="Times New Roman" charset="0"/>
              </a:rPr>
              <a:t>σ –</a:t>
            </a:r>
            <a:r>
              <a:rPr lang="pl-PL" sz="2400">
                <a:cs typeface="+mn-cs"/>
              </a:rPr>
              <a:t> </a:t>
            </a:r>
            <a:r>
              <a:rPr lang="pl-PL" sz="2400">
                <a:cs typeface="Times New Roman" charset="0"/>
              </a:rPr>
              <a:t> </a:t>
            </a:r>
            <a:r>
              <a:rPr lang="pl-PL" sz="2400">
                <a:cs typeface="+mn-cs"/>
              </a:rPr>
              <a:t>	</a:t>
            </a:r>
            <a:r>
              <a:rPr lang="pl-PL" sz="2400">
                <a:cs typeface="Times New Roman" charset="0"/>
              </a:rPr>
              <a:t>start symbol</a:t>
            </a:r>
          </a:p>
          <a:p>
            <a:pPr eaLnBrk="1" hangingPunct="1">
              <a:lnSpc>
                <a:spcPct val="90000"/>
              </a:lnSpc>
              <a:buFontTx/>
              <a:buNone/>
              <a:defRPr/>
            </a:pPr>
            <a:r>
              <a:rPr lang="pl-PL" sz="2400">
                <a:cs typeface="+mn-cs"/>
              </a:rPr>
              <a:t>	</a:t>
            </a:r>
            <a:r>
              <a:rPr lang="pl-PL" sz="2400">
                <a:cs typeface="Times New Roman" charset="0"/>
              </a:rPr>
              <a:t>P –</a:t>
            </a:r>
            <a:r>
              <a:rPr lang="pl-PL" sz="2400">
                <a:cs typeface="+mn-cs"/>
              </a:rPr>
              <a:t> </a:t>
            </a:r>
            <a:r>
              <a:rPr lang="pl-PL" sz="2400">
                <a:cs typeface="Times New Roman" charset="0"/>
              </a:rPr>
              <a:t> </a:t>
            </a:r>
            <a:r>
              <a:rPr lang="pl-PL" sz="2400">
                <a:cs typeface="+mn-cs"/>
              </a:rPr>
              <a:t>	</a:t>
            </a:r>
            <a:r>
              <a:rPr lang="pl-PL" sz="2400">
                <a:cs typeface="Times New Roman" charset="0"/>
              </a:rPr>
              <a:t>set of production rules </a:t>
            </a:r>
            <a:r>
              <a:rPr lang="pl-PL" sz="2400">
                <a:cs typeface="+mn-cs"/>
              </a:rPr>
              <a:t>in a</a:t>
            </a:r>
            <a:r>
              <a:rPr lang="pl-PL" sz="2400">
                <a:cs typeface="Times New Roman" charset="0"/>
              </a:rPr>
              <a:t> form:</a:t>
            </a:r>
          </a:p>
          <a:p>
            <a:pPr lvl="1" eaLnBrk="1" hangingPunct="1">
              <a:lnSpc>
                <a:spcPct val="90000"/>
              </a:lnSpc>
              <a:buFontTx/>
              <a:buNone/>
              <a:defRPr/>
            </a:pPr>
            <a:r>
              <a:rPr lang="pl-PL" sz="2400"/>
              <a:t>	</a:t>
            </a:r>
            <a:r>
              <a:rPr lang="pl-PL" sz="2400">
                <a:cs typeface="Times New Roman" charset="0"/>
              </a:rPr>
              <a:t>A –&gt; B</a:t>
            </a:r>
          </a:p>
          <a:p>
            <a:pPr eaLnBrk="1" hangingPunct="1">
              <a:lnSpc>
                <a:spcPct val="90000"/>
              </a:lnSpc>
              <a:buFontTx/>
              <a:buNone/>
              <a:defRPr/>
            </a:pPr>
            <a:r>
              <a:rPr lang="pl-PL" sz="2400">
                <a:cs typeface="+mn-cs"/>
              </a:rPr>
              <a:t>	</a:t>
            </a:r>
            <a:r>
              <a:rPr lang="pl-PL" sz="2400">
                <a:cs typeface="Times New Roman" charset="0"/>
              </a:rPr>
              <a:t>where:</a:t>
            </a:r>
            <a:endParaRPr lang="pl-PL" sz="2400">
              <a:cs typeface="+mn-cs"/>
            </a:endParaRPr>
          </a:p>
          <a:p>
            <a:pPr lvl="1" eaLnBrk="1" hangingPunct="1">
              <a:lnSpc>
                <a:spcPct val="90000"/>
              </a:lnSpc>
              <a:buFontTx/>
              <a:buNone/>
              <a:defRPr/>
            </a:pPr>
            <a:r>
              <a:rPr lang="pl-PL" sz="2400"/>
              <a:t>	</a:t>
            </a:r>
            <a:r>
              <a:rPr lang="pl-PL" sz="2400">
                <a:cs typeface="Times New Roman" charset="0"/>
              </a:rPr>
              <a:t>A </a:t>
            </a:r>
            <a:r>
              <a:rPr lang="pl-PL" sz="2400"/>
              <a:t>– </a:t>
            </a:r>
            <a:r>
              <a:rPr lang="pl-PL" sz="2400">
                <a:cs typeface="Times New Roman" charset="0"/>
              </a:rPr>
              <a:t>is a sequence of symbols having  at least one</a:t>
            </a:r>
            <a:endParaRPr lang="pl-PL" sz="2400"/>
          </a:p>
          <a:p>
            <a:pPr lvl="1" eaLnBrk="1" hangingPunct="1">
              <a:lnSpc>
                <a:spcPct val="90000"/>
              </a:lnSpc>
              <a:buFontTx/>
              <a:buNone/>
              <a:defRPr/>
            </a:pPr>
            <a:r>
              <a:rPr lang="pl-PL" sz="2400" i="1"/>
              <a:t>	      </a:t>
            </a:r>
            <a:r>
              <a:rPr lang="pl-PL" sz="2400" i="1">
                <a:cs typeface="Times New Roman" charset="0"/>
              </a:rPr>
              <a:t>nonterminal</a:t>
            </a:r>
            <a:r>
              <a:rPr lang="pl-PL" sz="2400">
                <a:cs typeface="Times New Roman" charset="0"/>
              </a:rPr>
              <a:t>,</a:t>
            </a:r>
          </a:p>
          <a:p>
            <a:pPr lvl="1" eaLnBrk="1" hangingPunct="1">
              <a:lnSpc>
                <a:spcPct val="90000"/>
              </a:lnSpc>
              <a:buFontTx/>
              <a:buNone/>
              <a:defRPr/>
            </a:pPr>
            <a:r>
              <a:rPr lang="pl-PL" sz="2400"/>
              <a:t>	</a:t>
            </a:r>
            <a:r>
              <a:rPr lang="pl-PL" sz="2400">
                <a:cs typeface="Times New Roman" charset="0"/>
              </a:rPr>
              <a:t>B </a:t>
            </a:r>
            <a:r>
              <a:rPr lang="pl-PL" sz="2400"/>
              <a:t>– </a:t>
            </a:r>
            <a:r>
              <a:rPr lang="pl-PL" sz="2400">
                <a:cs typeface="Times New Roman" charset="0"/>
              </a:rPr>
              <a:t>is the result of replacing some </a:t>
            </a:r>
            <a:r>
              <a:rPr lang="pl-PL" sz="2400" i="1">
                <a:cs typeface="Times New Roman" charset="0"/>
              </a:rPr>
              <a:t>nonterminal</a:t>
            </a:r>
            <a:r>
              <a:rPr lang="pl-PL" sz="2400">
                <a:cs typeface="Times New Roman" charset="0"/>
              </a:rPr>
              <a:t> symbol</a:t>
            </a:r>
            <a:endParaRPr lang="pl-PL" sz="2400"/>
          </a:p>
          <a:p>
            <a:pPr lvl="1" eaLnBrk="1" hangingPunct="1">
              <a:lnSpc>
                <a:spcPct val="90000"/>
              </a:lnSpc>
              <a:buFontTx/>
              <a:buNone/>
              <a:defRPr/>
            </a:pPr>
            <a:r>
              <a:rPr lang="pl-PL" sz="2400"/>
              <a:t>    	    </a:t>
            </a:r>
            <a:r>
              <a:rPr lang="pl-PL" sz="2400">
                <a:cs typeface="Times New Roman" charset="0"/>
              </a:rPr>
              <a:t>A with a sequence of symbols (possibly empty)</a:t>
            </a:r>
            <a:endParaRPr lang="pl-PL" sz="2400"/>
          </a:p>
          <a:p>
            <a:pPr lvl="1" eaLnBrk="1" hangingPunct="1">
              <a:lnSpc>
                <a:spcPct val="90000"/>
              </a:lnSpc>
              <a:buFontTx/>
              <a:buNone/>
              <a:defRPr/>
            </a:pPr>
            <a:r>
              <a:rPr lang="pl-PL" sz="2400"/>
              <a:t>         </a:t>
            </a:r>
            <a:r>
              <a:rPr lang="pl-PL" sz="2400">
                <a:cs typeface="Times New Roman" charset="0"/>
              </a:rPr>
              <a:t>from V and Σ</a:t>
            </a:r>
          </a:p>
        </p:txBody>
      </p:sp>
    </p:spTree>
    <p:extLst>
      <p:ext uri="{BB962C8B-B14F-4D97-AF65-F5344CB8AC3E}">
        <p14:creationId xmlns:p14="http://schemas.microsoft.com/office/powerpoint/2010/main" val="1503824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trac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165" r="3454"/>
          <a:stretch/>
        </p:blipFill>
        <p:spPr>
          <a:xfrm>
            <a:off x="457200" y="19411"/>
            <a:ext cx="8077199" cy="6613067"/>
          </a:xfrm>
        </p:spPr>
      </p:pic>
    </p:spTree>
    <p:extLst>
      <p:ext uri="{BB962C8B-B14F-4D97-AF65-F5344CB8AC3E}">
        <p14:creationId xmlns:p14="http://schemas.microsoft.com/office/powerpoint/2010/main" val="2034329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xtrac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 r="1574"/>
          <a:stretch/>
        </p:blipFill>
        <p:spPr>
          <a:xfrm>
            <a:off x="317487" y="274638"/>
            <a:ext cx="8189439" cy="6430962"/>
          </a:xfrm>
        </p:spPr>
      </p:pic>
    </p:spTree>
    <p:extLst>
      <p:ext uri="{BB962C8B-B14F-4D97-AF65-F5344CB8AC3E}">
        <p14:creationId xmlns:p14="http://schemas.microsoft.com/office/powerpoint/2010/main" val="3622380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trac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6057" r="6359"/>
          <a:stretch/>
        </p:blipFill>
        <p:spPr>
          <a:xfrm>
            <a:off x="1066800" y="98326"/>
            <a:ext cx="6705600" cy="6678832"/>
          </a:xfrm>
        </p:spPr>
      </p:pic>
    </p:spTree>
    <p:extLst>
      <p:ext uri="{BB962C8B-B14F-4D97-AF65-F5344CB8AC3E}">
        <p14:creationId xmlns:p14="http://schemas.microsoft.com/office/powerpoint/2010/main" val="397054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27A1-04A3-864F-BC74-C275ACD289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4D03244-0386-3A41-9C3E-2E1ACB6E1F38}"/>
              </a:ext>
            </a:extLst>
          </p:cNvPr>
          <p:cNvPicPr>
            <a:picLocks noGrp="1" noChangeAspect="1"/>
          </p:cNvPicPr>
          <p:nvPr>
            <p:ph idx="1"/>
          </p:nvPr>
        </p:nvPicPr>
        <p:blipFill>
          <a:blip r:embed="rId2"/>
          <a:stretch>
            <a:fillRect/>
          </a:stretch>
        </p:blipFill>
        <p:spPr>
          <a:xfrm>
            <a:off x="2362200" y="274638"/>
            <a:ext cx="4006526" cy="5516563"/>
          </a:xfrm>
        </p:spPr>
      </p:pic>
      <p:pic>
        <p:nvPicPr>
          <p:cNvPr id="7" name="Picture 6">
            <a:extLst>
              <a:ext uri="{FF2B5EF4-FFF2-40B4-BE49-F238E27FC236}">
                <a16:creationId xmlns:a16="http://schemas.microsoft.com/office/drawing/2014/main" id="{711FEA6B-C168-7B49-A3B3-68B22582A34D}"/>
              </a:ext>
            </a:extLst>
          </p:cNvPr>
          <p:cNvPicPr>
            <a:picLocks noChangeAspect="1"/>
          </p:cNvPicPr>
          <p:nvPr/>
        </p:nvPicPr>
        <p:blipFill>
          <a:blip r:embed="rId3"/>
          <a:stretch>
            <a:fillRect/>
          </a:stretch>
        </p:blipFill>
        <p:spPr>
          <a:xfrm>
            <a:off x="27140" y="5715000"/>
            <a:ext cx="9144000" cy="1025611"/>
          </a:xfrm>
          <a:prstGeom prst="rect">
            <a:avLst/>
          </a:prstGeom>
        </p:spPr>
      </p:pic>
      <p:sp>
        <p:nvSpPr>
          <p:cNvPr id="3" name="TextBox 2">
            <a:extLst>
              <a:ext uri="{FF2B5EF4-FFF2-40B4-BE49-F238E27FC236}">
                <a16:creationId xmlns:a16="http://schemas.microsoft.com/office/drawing/2014/main" id="{0757F390-3409-DB4E-88BC-23DE2EFAEEB7}"/>
              </a:ext>
            </a:extLst>
          </p:cNvPr>
          <p:cNvSpPr txBox="1"/>
          <p:nvPr/>
        </p:nvSpPr>
        <p:spPr>
          <a:xfrm>
            <a:off x="6245264" y="2133600"/>
            <a:ext cx="2665602" cy="584775"/>
          </a:xfrm>
          <a:prstGeom prst="rect">
            <a:avLst/>
          </a:prstGeom>
          <a:noFill/>
        </p:spPr>
        <p:txBody>
          <a:bodyPr wrap="none" rtlCol="0">
            <a:spAutoFit/>
          </a:bodyPr>
          <a:lstStyle/>
          <a:p>
            <a:r>
              <a:rPr lang="en-US" dirty="0">
                <a:solidFill>
                  <a:srgbClr val="FF0000"/>
                </a:solidFill>
              </a:rPr>
              <a:t>Always get a minimal DFA</a:t>
            </a:r>
          </a:p>
          <a:p>
            <a:r>
              <a:rPr lang="en-US" dirty="0">
                <a:solidFill>
                  <a:srgbClr val="FF0000"/>
                </a:solidFill>
              </a:rPr>
              <a:t>using Hopcroft’s algorithm</a:t>
            </a:r>
          </a:p>
        </p:txBody>
      </p:sp>
    </p:spTree>
    <p:extLst>
      <p:ext uri="{BB962C8B-B14F-4D97-AF65-F5344CB8AC3E}">
        <p14:creationId xmlns:p14="http://schemas.microsoft.com/office/powerpoint/2010/main" val="136184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72990" y="449958"/>
            <a:ext cx="6380416" cy="1026978"/>
          </a:xfrm>
          <a:prstGeom prst="rect">
            <a:avLst/>
          </a:prstGeom>
        </p:spPr>
        <p:txBody>
          <a:bodyPr vert="horz" wrap="square" lIns="0" tIns="11206" rIns="0" bIns="0" rtlCol="0" anchor="ctr">
            <a:spAutoFit/>
          </a:bodyPr>
          <a:lstStyle/>
          <a:p>
            <a:pPr marL="11206">
              <a:lnSpc>
                <a:spcPct val="100000"/>
              </a:lnSpc>
              <a:spcBef>
                <a:spcPts val="88"/>
              </a:spcBef>
            </a:pPr>
            <a:r>
              <a:rPr lang="en-US" spc="-13" dirty="0"/>
              <a:t>Neural Networks and Memory is an Old Idea</a:t>
            </a:r>
            <a:endParaRPr spc="-13" dirty="0"/>
          </a:p>
        </p:txBody>
      </p:sp>
      <p:sp>
        <p:nvSpPr>
          <p:cNvPr id="5" name="object 5"/>
          <p:cNvSpPr txBox="1"/>
          <p:nvPr/>
        </p:nvSpPr>
        <p:spPr>
          <a:xfrm>
            <a:off x="651285" y="1907689"/>
            <a:ext cx="8292930" cy="1422177"/>
          </a:xfrm>
          <a:prstGeom prst="rect">
            <a:avLst/>
          </a:prstGeom>
        </p:spPr>
        <p:txBody>
          <a:bodyPr vert="horz" wrap="square" lIns="0" tIns="16249" rIns="0" bIns="0" rtlCol="0">
            <a:spAutoFit/>
          </a:bodyPr>
          <a:lstStyle/>
          <a:p>
            <a:pPr marL="309859" marR="92453" indent="-299213">
              <a:lnSpc>
                <a:spcPct val="98300"/>
              </a:lnSpc>
              <a:spcBef>
                <a:spcPts val="128"/>
              </a:spcBef>
              <a:buChar char="•"/>
              <a:tabLst>
                <a:tab pos="309859" algn="l"/>
                <a:tab pos="310419" algn="l"/>
              </a:tabLst>
            </a:pPr>
            <a:r>
              <a:rPr lang="en-US" sz="2118" spc="-9" dirty="0">
                <a:solidFill>
                  <a:srgbClr val="3333CC"/>
                </a:solidFill>
                <a:latin typeface="Arial"/>
                <a:cs typeface="Arial"/>
              </a:rPr>
              <a:t>Early neural networks looked like state machines and sequential circuits and played a large role in automata theory</a:t>
            </a:r>
            <a:endParaRPr sz="2118" dirty="0">
              <a:latin typeface="Arial"/>
              <a:cs typeface="Arial"/>
            </a:endParaRPr>
          </a:p>
          <a:p>
            <a:pPr marL="309859" marR="4483" indent="-299213">
              <a:lnSpc>
                <a:spcPct val="98300"/>
              </a:lnSpc>
              <a:spcBef>
                <a:spcPts val="512"/>
              </a:spcBef>
              <a:buChar char="•"/>
              <a:tabLst>
                <a:tab pos="309859" algn="l"/>
                <a:tab pos="310419" algn="l"/>
              </a:tabLst>
            </a:pPr>
            <a:endParaRPr lang="en-US" sz="2118" spc="-9" dirty="0">
              <a:solidFill>
                <a:srgbClr val="3333CC"/>
              </a:solidFill>
              <a:latin typeface="Arial"/>
              <a:cs typeface="Arial"/>
            </a:endParaRPr>
          </a:p>
          <a:p>
            <a:pPr marL="309859" marR="4483" indent="-299213">
              <a:lnSpc>
                <a:spcPct val="98300"/>
              </a:lnSpc>
              <a:spcBef>
                <a:spcPts val="512"/>
              </a:spcBef>
              <a:buChar char="•"/>
              <a:tabLst>
                <a:tab pos="309859" algn="l"/>
                <a:tab pos="310419" algn="l"/>
              </a:tabLst>
            </a:pPr>
            <a:r>
              <a:rPr lang="en-US" sz="2118" spc="-9" dirty="0">
                <a:solidFill>
                  <a:srgbClr val="3333CC"/>
                </a:solidFill>
                <a:latin typeface="Arial"/>
                <a:cs typeface="Arial"/>
              </a:rPr>
              <a:t>For this we need a brief introduction to automata</a:t>
            </a:r>
          </a:p>
        </p:txBody>
      </p:sp>
      <p:sp>
        <p:nvSpPr>
          <p:cNvPr id="2" name="TextBox 1">
            <a:extLst>
              <a:ext uri="{FF2B5EF4-FFF2-40B4-BE49-F238E27FC236}">
                <a16:creationId xmlns:a16="http://schemas.microsoft.com/office/drawing/2014/main" id="{4DAD0936-7634-E5A4-18B7-A8756DCACA61}"/>
              </a:ext>
            </a:extLst>
          </p:cNvPr>
          <p:cNvSpPr txBox="1"/>
          <p:nvPr/>
        </p:nvSpPr>
        <p:spPr>
          <a:xfrm>
            <a:off x="901541" y="4011066"/>
            <a:ext cx="6923314" cy="523220"/>
          </a:xfrm>
          <a:prstGeom prst="rect">
            <a:avLst/>
          </a:prstGeom>
          <a:noFill/>
        </p:spPr>
        <p:txBody>
          <a:bodyPr wrap="square" rtlCol="0">
            <a:spAutoFit/>
          </a:bodyPr>
          <a:lstStyle/>
          <a:p>
            <a:r>
              <a:rPr lang="en-US" sz="1400" b="0" i="0" u="none" strike="noStrike" dirty="0">
                <a:solidFill>
                  <a:srgbClr val="222222"/>
                </a:solidFill>
                <a:effectLst/>
                <a:latin typeface="Arial" panose="020B0604020202020204" pitchFamily="34" charset="0"/>
              </a:rPr>
              <a:t>McCulloch, Warren S., and Walter Pitts. "A logical calculus of the ideas immanent in nervous activity." </a:t>
            </a:r>
            <a:r>
              <a:rPr lang="en-US" sz="1400" b="0" i="1" u="none" strike="noStrike" dirty="0">
                <a:solidFill>
                  <a:srgbClr val="222222"/>
                </a:solidFill>
                <a:effectLst/>
                <a:latin typeface="Arial" panose="020B0604020202020204" pitchFamily="34" charset="0"/>
              </a:rPr>
              <a:t>The bulletin of mathematical biophysics</a:t>
            </a:r>
            <a:r>
              <a:rPr lang="en-US" sz="1400" b="0" i="0" u="none" strike="noStrike" dirty="0">
                <a:solidFill>
                  <a:srgbClr val="222222"/>
                </a:solidFill>
                <a:effectLst/>
                <a:latin typeface="Arial" panose="020B0604020202020204" pitchFamily="34" charset="0"/>
              </a:rPr>
              <a:t> 5 (1943): 115-133.</a:t>
            </a:r>
            <a:endParaRPr lang="en-US" sz="1400" dirty="0"/>
          </a:p>
        </p:txBody>
      </p:sp>
    </p:spTree>
    <p:extLst>
      <p:ext uri="{BB962C8B-B14F-4D97-AF65-F5344CB8AC3E}">
        <p14:creationId xmlns:p14="http://schemas.microsoft.com/office/powerpoint/2010/main" val="376863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extrac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890" r="-681"/>
          <a:stretch/>
        </p:blipFill>
        <p:spPr>
          <a:xfrm>
            <a:off x="822580" y="294730"/>
            <a:ext cx="7983953" cy="6182270"/>
          </a:xfrm>
        </p:spPr>
      </p:pic>
    </p:spTree>
    <p:extLst>
      <p:ext uri="{BB962C8B-B14F-4D97-AF65-F5344CB8AC3E}">
        <p14:creationId xmlns:p14="http://schemas.microsoft.com/office/powerpoint/2010/main" val="1352952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FF0000"/>
                </a:solidFill>
              </a:rPr>
              <a:t>Learning a Universal Grammar - Principles and Parameters linguistic framework, or Government-and-Binding theory.</a:t>
            </a:r>
          </a:p>
        </p:txBody>
      </p:sp>
      <p:pic>
        <p:nvPicPr>
          <p:cNvPr id="5" name="Picture 4" descr="Screen Shot 2016-06-22 at 3.25.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4890977"/>
          </a:xfrm>
          <a:prstGeom prst="rect">
            <a:avLst/>
          </a:prstGeom>
        </p:spPr>
      </p:pic>
      <p:sp>
        <p:nvSpPr>
          <p:cNvPr id="3" name="TextBox 2">
            <a:extLst>
              <a:ext uri="{FF2B5EF4-FFF2-40B4-BE49-F238E27FC236}">
                <a16:creationId xmlns:a16="http://schemas.microsoft.com/office/drawing/2014/main" id="{996642EC-4BBD-4B4E-9A12-3FB264F2E0A6}"/>
              </a:ext>
            </a:extLst>
          </p:cNvPr>
          <p:cNvSpPr txBox="1"/>
          <p:nvPr/>
        </p:nvSpPr>
        <p:spPr>
          <a:xfrm>
            <a:off x="457200" y="1981200"/>
            <a:ext cx="2242409" cy="338554"/>
          </a:xfrm>
          <a:prstGeom prst="rect">
            <a:avLst/>
          </a:prstGeom>
          <a:noFill/>
        </p:spPr>
        <p:txBody>
          <a:bodyPr wrap="none" rtlCol="0">
            <a:spAutoFit/>
          </a:bodyPr>
          <a:lstStyle/>
          <a:p>
            <a:r>
              <a:rPr lang="en-US" i="1" dirty="0"/>
              <a:t>Lawrence, TKDE 2000</a:t>
            </a:r>
          </a:p>
        </p:txBody>
      </p:sp>
    </p:spTree>
    <p:extLst>
      <p:ext uri="{BB962C8B-B14F-4D97-AF65-F5344CB8AC3E}">
        <p14:creationId xmlns:p14="http://schemas.microsoft.com/office/powerpoint/2010/main" val="1637150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Universal Grammar Examples - Principles and Parameters linguistic framework, or Government-and-Binding theory.</a:t>
            </a:r>
          </a:p>
        </p:txBody>
      </p:sp>
      <p:pic>
        <p:nvPicPr>
          <p:cNvPr id="4" name="Picture 3" descr="Screen Shot 2016-06-22 at 3.5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9" y="2514600"/>
            <a:ext cx="9058966" cy="2641600"/>
          </a:xfrm>
          <a:prstGeom prst="rect">
            <a:avLst/>
          </a:prstGeom>
        </p:spPr>
      </p:pic>
    </p:spTree>
    <p:extLst>
      <p:ext uri="{BB962C8B-B14F-4D97-AF65-F5344CB8AC3E}">
        <p14:creationId xmlns:p14="http://schemas.microsoft.com/office/powerpoint/2010/main" val="2848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22 at 3.29.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7" y="303638"/>
            <a:ext cx="8822393" cy="6378982"/>
          </a:xfrm>
          <a:prstGeom prst="rect">
            <a:avLst/>
          </a:prstGeom>
        </p:spPr>
      </p:pic>
    </p:spTree>
    <p:extLst>
      <p:ext uri="{BB962C8B-B14F-4D97-AF65-F5344CB8AC3E}">
        <p14:creationId xmlns:p14="http://schemas.microsoft.com/office/powerpoint/2010/main" val="4053452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0A7C-0026-CA41-A967-E4A4D6EA62BE}"/>
              </a:ext>
            </a:extLst>
          </p:cNvPr>
          <p:cNvSpPr>
            <a:spLocks noGrp="1"/>
          </p:cNvSpPr>
          <p:nvPr>
            <p:ph type="title"/>
          </p:nvPr>
        </p:nvSpPr>
        <p:spPr/>
        <p:txBody>
          <a:bodyPr/>
          <a:lstStyle/>
          <a:p>
            <a:r>
              <a:rPr lang="en-US" dirty="0">
                <a:solidFill>
                  <a:srgbClr val="FF0000"/>
                </a:solidFill>
              </a:rPr>
              <a:t>RNNs for Exchange Rate Prediction</a:t>
            </a:r>
          </a:p>
        </p:txBody>
      </p:sp>
      <p:pic>
        <p:nvPicPr>
          <p:cNvPr id="5" name="Content Placeholder 4">
            <a:extLst>
              <a:ext uri="{FF2B5EF4-FFF2-40B4-BE49-F238E27FC236}">
                <a16:creationId xmlns:a16="http://schemas.microsoft.com/office/drawing/2014/main" id="{DF7F3617-3C56-C244-A1D8-D48C363D065C}"/>
              </a:ext>
            </a:extLst>
          </p:cNvPr>
          <p:cNvPicPr>
            <a:picLocks noGrp="1" noChangeAspect="1"/>
          </p:cNvPicPr>
          <p:nvPr>
            <p:ph idx="1"/>
          </p:nvPr>
        </p:nvPicPr>
        <p:blipFill>
          <a:blip r:embed="rId2"/>
          <a:stretch>
            <a:fillRect/>
          </a:stretch>
        </p:blipFill>
        <p:spPr>
          <a:xfrm>
            <a:off x="-228600" y="1800447"/>
            <a:ext cx="9291640" cy="3457353"/>
          </a:xfrm>
        </p:spPr>
      </p:pic>
      <p:sp>
        <p:nvSpPr>
          <p:cNvPr id="6" name="TextBox 5">
            <a:extLst>
              <a:ext uri="{FF2B5EF4-FFF2-40B4-BE49-F238E27FC236}">
                <a16:creationId xmlns:a16="http://schemas.microsoft.com/office/drawing/2014/main" id="{95C9367D-F960-3B48-886F-888AF1C79D3E}"/>
              </a:ext>
            </a:extLst>
          </p:cNvPr>
          <p:cNvSpPr txBox="1"/>
          <p:nvPr/>
        </p:nvSpPr>
        <p:spPr>
          <a:xfrm>
            <a:off x="426432" y="5715000"/>
            <a:ext cx="8507970" cy="830997"/>
          </a:xfrm>
          <a:prstGeom prst="rect">
            <a:avLst/>
          </a:prstGeom>
          <a:noFill/>
        </p:spPr>
        <p:txBody>
          <a:bodyPr wrap="none" rtlCol="0">
            <a:spAutoFit/>
          </a:bodyPr>
          <a:lstStyle/>
          <a:p>
            <a:r>
              <a:rPr lang="en-US" dirty="0"/>
              <a:t>C.L. Giles, S. Lawrence, A-C. Tsoi, "Noisy Time Series Prediction Using a Recurrent Neural </a:t>
            </a:r>
          </a:p>
          <a:p>
            <a:r>
              <a:rPr lang="en-US" dirty="0"/>
              <a:t>Network and Grammatical Inference," </a:t>
            </a:r>
            <a:r>
              <a:rPr lang="en-US" i="1" dirty="0"/>
              <a:t>Machine Learning</a:t>
            </a:r>
            <a:r>
              <a:rPr lang="en-US" dirty="0"/>
              <a:t>, 2001.</a:t>
            </a:r>
          </a:p>
          <a:p>
            <a:endParaRPr lang="en-US" dirty="0"/>
          </a:p>
        </p:txBody>
      </p:sp>
    </p:spTree>
    <p:extLst>
      <p:ext uri="{BB962C8B-B14F-4D97-AF65-F5344CB8AC3E}">
        <p14:creationId xmlns:p14="http://schemas.microsoft.com/office/powerpoint/2010/main" val="236739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163C-B837-C64C-996E-D02C84ADBC6C}"/>
              </a:ext>
            </a:extLst>
          </p:cNvPr>
          <p:cNvSpPr>
            <a:spLocks noGrp="1"/>
          </p:cNvSpPr>
          <p:nvPr>
            <p:ph type="title"/>
          </p:nvPr>
        </p:nvSpPr>
        <p:spPr/>
        <p:txBody>
          <a:bodyPr/>
          <a:lstStyle/>
          <a:p>
            <a:r>
              <a:rPr lang="en-US" dirty="0">
                <a:solidFill>
                  <a:srgbClr val="FF0000"/>
                </a:solidFill>
              </a:rPr>
              <a:t>DFA extracted</a:t>
            </a:r>
          </a:p>
        </p:txBody>
      </p:sp>
      <p:pic>
        <p:nvPicPr>
          <p:cNvPr id="5" name="Content Placeholder 4">
            <a:extLst>
              <a:ext uri="{FF2B5EF4-FFF2-40B4-BE49-F238E27FC236}">
                <a16:creationId xmlns:a16="http://schemas.microsoft.com/office/drawing/2014/main" id="{3258B4DE-DFEE-4F4D-A5A7-AF170E9CB526}"/>
              </a:ext>
            </a:extLst>
          </p:cNvPr>
          <p:cNvPicPr>
            <a:picLocks noGrp="1" noChangeAspect="1"/>
          </p:cNvPicPr>
          <p:nvPr>
            <p:ph idx="1"/>
          </p:nvPr>
        </p:nvPicPr>
        <p:blipFill>
          <a:blip r:embed="rId2"/>
          <a:stretch>
            <a:fillRect/>
          </a:stretch>
        </p:blipFill>
        <p:spPr>
          <a:xfrm>
            <a:off x="1779235" y="1600200"/>
            <a:ext cx="5585529" cy="4525963"/>
          </a:xfrm>
        </p:spPr>
      </p:pic>
    </p:spTree>
    <p:extLst>
      <p:ext uri="{BB962C8B-B14F-4D97-AF65-F5344CB8AC3E}">
        <p14:creationId xmlns:p14="http://schemas.microsoft.com/office/powerpoint/2010/main" val="140841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FEAB-570B-D246-BC98-747A2A2ACB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E18743-A1CD-EA4D-B676-AD0A017B4709}"/>
              </a:ext>
            </a:extLst>
          </p:cNvPr>
          <p:cNvPicPr>
            <a:picLocks noGrp="1" noChangeAspect="1"/>
          </p:cNvPicPr>
          <p:nvPr>
            <p:ph idx="1"/>
          </p:nvPr>
        </p:nvPicPr>
        <p:blipFill>
          <a:blip r:embed="rId2"/>
          <a:stretch>
            <a:fillRect/>
          </a:stretch>
        </p:blipFill>
        <p:spPr>
          <a:xfrm>
            <a:off x="2133600" y="279857"/>
            <a:ext cx="4652382" cy="6291108"/>
          </a:xfrm>
        </p:spPr>
      </p:pic>
    </p:spTree>
    <p:extLst>
      <p:ext uri="{BB962C8B-B14F-4D97-AF65-F5344CB8AC3E}">
        <p14:creationId xmlns:p14="http://schemas.microsoft.com/office/powerpoint/2010/main" val="513873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672-C511-7546-B1F9-6B883AE11E49}"/>
              </a:ext>
            </a:extLst>
          </p:cNvPr>
          <p:cNvSpPr>
            <a:spLocks noGrp="1"/>
          </p:cNvSpPr>
          <p:nvPr>
            <p:ph type="title"/>
          </p:nvPr>
        </p:nvSpPr>
        <p:spPr/>
        <p:txBody>
          <a:bodyPr/>
          <a:lstStyle/>
          <a:p>
            <a:r>
              <a:rPr lang="en-US" dirty="0">
                <a:solidFill>
                  <a:srgbClr val="FF0000"/>
                </a:solidFill>
              </a:rPr>
              <a:t>Training and testing sets</a:t>
            </a:r>
          </a:p>
        </p:txBody>
      </p:sp>
      <p:pic>
        <p:nvPicPr>
          <p:cNvPr id="5" name="Content Placeholder 4">
            <a:extLst>
              <a:ext uri="{FF2B5EF4-FFF2-40B4-BE49-F238E27FC236}">
                <a16:creationId xmlns:a16="http://schemas.microsoft.com/office/drawing/2014/main" id="{27621BD4-D8EF-5E48-87A8-088771C8F69F}"/>
              </a:ext>
            </a:extLst>
          </p:cNvPr>
          <p:cNvPicPr>
            <a:picLocks noGrp="1" noChangeAspect="1"/>
          </p:cNvPicPr>
          <p:nvPr>
            <p:ph idx="1"/>
          </p:nvPr>
        </p:nvPicPr>
        <p:blipFill>
          <a:blip r:embed="rId2"/>
          <a:stretch>
            <a:fillRect/>
          </a:stretch>
        </p:blipFill>
        <p:spPr>
          <a:xfrm>
            <a:off x="457200" y="1763361"/>
            <a:ext cx="8229600" cy="4199641"/>
          </a:xfrm>
        </p:spPr>
      </p:pic>
    </p:spTree>
    <p:extLst>
      <p:ext uri="{BB962C8B-B14F-4D97-AF65-F5344CB8AC3E}">
        <p14:creationId xmlns:p14="http://schemas.microsoft.com/office/powerpoint/2010/main" val="4033885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25CF-F175-8643-B687-488A35526A15}"/>
              </a:ext>
            </a:extLst>
          </p:cNvPr>
          <p:cNvSpPr>
            <a:spLocks noGrp="1"/>
          </p:cNvSpPr>
          <p:nvPr>
            <p:ph type="title"/>
          </p:nvPr>
        </p:nvSpPr>
        <p:spPr/>
        <p:txBody>
          <a:bodyPr/>
          <a:lstStyle/>
          <a:p>
            <a:r>
              <a:rPr lang="en-US" dirty="0">
                <a:solidFill>
                  <a:srgbClr val="FF0000"/>
                </a:solidFill>
              </a:rPr>
              <a:t>Different alphabet</a:t>
            </a:r>
          </a:p>
        </p:txBody>
      </p:sp>
      <p:pic>
        <p:nvPicPr>
          <p:cNvPr id="5" name="Content Placeholder 4">
            <a:extLst>
              <a:ext uri="{FF2B5EF4-FFF2-40B4-BE49-F238E27FC236}">
                <a16:creationId xmlns:a16="http://schemas.microsoft.com/office/drawing/2014/main" id="{20B36BBB-9590-BB4B-9556-7860D357E87E}"/>
              </a:ext>
            </a:extLst>
          </p:cNvPr>
          <p:cNvPicPr>
            <a:picLocks noGrp="1" noChangeAspect="1"/>
          </p:cNvPicPr>
          <p:nvPr>
            <p:ph idx="1"/>
          </p:nvPr>
        </p:nvPicPr>
        <p:blipFill>
          <a:blip r:embed="rId2"/>
          <a:stretch>
            <a:fillRect/>
          </a:stretch>
        </p:blipFill>
        <p:spPr>
          <a:xfrm>
            <a:off x="457200" y="1611866"/>
            <a:ext cx="8229600" cy="4502631"/>
          </a:xfrm>
        </p:spPr>
      </p:pic>
    </p:spTree>
    <p:extLst>
      <p:ext uri="{BB962C8B-B14F-4D97-AF65-F5344CB8AC3E}">
        <p14:creationId xmlns:p14="http://schemas.microsoft.com/office/powerpoint/2010/main" val="4221942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164E-B9E5-334D-B3B8-2175DCE84FEE}"/>
              </a:ext>
            </a:extLst>
          </p:cNvPr>
          <p:cNvSpPr>
            <a:spLocks noGrp="1"/>
          </p:cNvSpPr>
          <p:nvPr>
            <p:ph type="title"/>
          </p:nvPr>
        </p:nvSpPr>
        <p:spPr/>
        <p:txBody>
          <a:bodyPr/>
          <a:lstStyle/>
          <a:p>
            <a:r>
              <a:rPr lang="en-US" sz="4000" dirty="0">
                <a:solidFill>
                  <a:srgbClr val="FF0000"/>
                </a:solidFill>
              </a:rPr>
              <a:t>Stability of DFA 2</a:t>
            </a:r>
            <a:r>
              <a:rPr lang="en-US" sz="4000" baseline="30000" dirty="0">
                <a:solidFill>
                  <a:srgbClr val="FF0000"/>
                </a:solidFill>
              </a:rPr>
              <a:t>nd</a:t>
            </a:r>
            <a:r>
              <a:rPr lang="en-US" sz="4000" dirty="0">
                <a:solidFill>
                  <a:srgbClr val="FF0000"/>
                </a:solidFill>
              </a:rPr>
              <a:t>order RNN Encoding</a:t>
            </a:r>
          </a:p>
        </p:txBody>
      </p:sp>
      <p:pic>
        <p:nvPicPr>
          <p:cNvPr id="7" name="Content Placeholder 6">
            <a:extLst>
              <a:ext uri="{FF2B5EF4-FFF2-40B4-BE49-F238E27FC236}">
                <a16:creationId xmlns:a16="http://schemas.microsoft.com/office/drawing/2014/main" id="{C0A86A05-A417-9C40-9D77-AB7CEAAA00BF}"/>
              </a:ext>
            </a:extLst>
          </p:cNvPr>
          <p:cNvPicPr>
            <a:picLocks noGrp="1" noChangeAspect="1"/>
          </p:cNvPicPr>
          <p:nvPr>
            <p:ph idx="1"/>
          </p:nvPr>
        </p:nvPicPr>
        <p:blipFill>
          <a:blip r:embed="rId2"/>
          <a:stretch>
            <a:fillRect/>
          </a:stretch>
        </p:blipFill>
        <p:spPr>
          <a:xfrm>
            <a:off x="326482" y="1752600"/>
            <a:ext cx="8817518" cy="3528683"/>
          </a:xfrm>
        </p:spPr>
      </p:pic>
      <p:sp>
        <p:nvSpPr>
          <p:cNvPr id="9" name="TextBox 8">
            <a:extLst>
              <a:ext uri="{FF2B5EF4-FFF2-40B4-BE49-F238E27FC236}">
                <a16:creationId xmlns:a16="http://schemas.microsoft.com/office/drawing/2014/main" id="{D4664DE9-9708-5944-A38E-97C9CE3F2C72}"/>
              </a:ext>
            </a:extLst>
          </p:cNvPr>
          <p:cNvSpPr txBox="1"/>
          <p:nvPr/>
        </p:nvSpPr>
        <p:spPr>
          <a:xfrm>
            <a:off x="4267200" y="6096000"/>
            <a:ext cx="3046027" cy="584775"/>
          </a:xfrm>
          <a:prstGeom prst="rect">
            <a:avLst/>
          </a:prstGeom>
          <a:noFill/>
        </p:spPr>
        <p:txBody>
          <a:bodyPr wrap="none" rtlCol="0">
            <a:spAutoFit/>
          </a:bodyPr>
          <a:lstStyle/>
          <a:p>
            <a:r>
              <a:rPr lang="en-US" dirty="0" err="1"/>
              <a:t>Omlin</a:t>
            </a:r>
            <a:r>
              <a:rPr lang="en-US" dirty="0"/>
              <a:t>, </a:t>
            </a:r>
            <a:r>
              <a:rPr lang="en-US" i="1" dirty="0"/>
              <a:t>Neural Computation</a:t>
            </a:r>
            <a:r>
              <a:rPr lang="en-US" dirty="0"/>
              <a:t>, ’96</a:t>
            </a:r>
          </a:p>
          <a:p>
            <a:r>
              <a:rPr lang="en-US" dirty="0" err="1"/>
              <a:t>Omlin</a:t>
            </a:r>
            <a:r>
              <a:rPr lang="en-US" dirty="0"/>
              <a:t>, </a:t>
            </a:r>
            <a:r>
              <a:rPr lang="en-US" i="1" dirty="0"/>
              <a:t>JACM</a:t>
            </a:r>
            <a:r>
              <a:rPr lang="en-US" dirty="0"/>
              <a:t>, ‘96</a:t>
            </a:r>
          </a:p>
        </p:txBody>
      </p:sp>
      <p:sp>
        <p:nvSpPr>
          <p:cNvPr id="3" name="TextBox 2">
            <a:extLst>
              <a:ext uri="{FF2B5EF4-FFF2-40B4-BE49-F238E27FC236}">
                <a16:creationId xmlns:a16="http://schemas.microsoft.com/office/drawing/2014/main" id="{7454B6F1-7DC1-A746-9C99-2746114D7CE2}"/>
              </a:ext>
            </a:extLst>
          </p:cNvPr>
          <p:cNvSpPr txBox="1"/>
          <p:nvPr/>
        </p:nvSpPr>
        <p:spPr>
          <a:xfrm>
            <a:off x="485384" y="1240527"/>
            <a:ext cx="2521844" cy="338554"/>
          </a:xfrm>
          <a:prstGeom prst="rect">
            <a:avLst/>
          </a:prstGeom>
          <a:noFill/>
        </p:spPr>
        <p:txBody>
          <a:bodyPr wrap="none" rtlCol="0">
            <a:spAutoFit/>
          </a:bodyPr>
          <a:lstStyle/>
          <a:p>
            <a:r>
              <a:rPr lang="en-US" b="1" dirty="0">
                <a:solidFill>
                  <a:srgbClr val="FF0000"/>
                </a:solidFill>
              </a:rPr>
              <a:t>Can we program a RNN</a:t>
            </a:r>
          </a:p>
        </p:txBody>
      </p:sp>
    </p:spTree>
    <p:extLst>
      <p:ext uri="{BB962C8B-B14F-4D97-AF65-F5344CB8AC3E}">
        <p14:creationId xmlns:p14="http://schemas.microsoft.com/office/powerpoint/2010/main" val="247350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948-8AFF-9D42-AFF3-694EFA35A08A}"/>
              </a:ext>
            </a:extLst>
          </p:cNvPr>
          <p:cNvSpPr>
            <a:spLocks noGrp="1"/>
          </p:cNvSpPr>
          <p:nvPr>
            <p:ph type="title"/>
          </p:nvPr>
        </p:nvSpPr>
        <p:spPr/>
        <p:txBody>
          <a:bodyPr/>
          <a:lstStyle/>
          <a:p>
            <a:r>
              <a:rPr lang="en-US" dirty="0"/>
              <a:t>Deep Learning &amp; Automata</a:t>
            </a:r>
          </a:p>
        </p:txBody>
      </p:sp>
      <p:sp>
        <p:nvSpPr>
          <p:cNvPr id="3" name="Content Placeholder 2">
            <a:extLst>
              <a:ext uri="{FF2B5EF4-FFF2-40B4-BE49-F238E27FC236}">
                <a16:creationId xmlns:a16="http://schemas.microsoft.com/office/drawing/2014/main" id="{423E0E14-918A-1C47-9F52-22D24452D87B}"/>
              </a:ext>
            </a:extLst>
          </p:cNvPr>
          <p:cNvSpPr>
            <a:spLocks noGrp="1"/>
          </p:cNvSpPr>
          <p:nvPr>
            <p:ph idx="1"/>
          </p:nvPr>
        </p:nvSpPr>
        <p:spPr>
          <a:xfrm>
            <a:off x="609600" y="1442690"/>
            <a:ext cx="7340906" cy="4881910"/>
          </a:xfrm>
        </p:spPr>
        <p:txBody>
          <a:bodyPr>
            <a:normAutofit fontScale="92500" lnSpcReduction="10000"/>
          </a:bodyPr>
          <a:lstStyle/>
          <a:p>
            <a:r>
              <a:rPr lang="en-US" sz="2000" dirty="0"/>
              <a:t>Automata and formal grammars are building blocks for software, compilers, and many finite state machines such as VLSI, elevators, ATMs, etc.</a:t>
            </a:r>
          </a:p>
          <a:p>
            <a:endParaRPr lang="en-US" sz="2000" dirty="0"/>
          </a:p>
          <a:p>
            <a:r>
              <a:rPr lang="en-US" sz="2000" dirty="0"/>
              <a:t>Automata and their grammars are transparent</a:t>
            </a:r>
          </a:p>
          <a:p>
            <a:pPr lvl="1"/>
            <a:r>
              <a:rPr lang="en-US" sz="1800" dirty="0"/>
              <a:t>We know what they are doing</a:t>
            </a:r>
          </a:p>
          <a:p>
            <a:pPr lvl="1"/>
            <a:r>
              <a:rPr lang="en-US" sz="1800" dirty="0"/>
              <a:t>Because they are transparent, they are verifiable</a:t>
            </a:r>
          </a:p>
          <a:p>
            <a:pPr lvl="1"/>
            <a:r>
              <a:rPr lang="en-US" sz="1800" dirty="0"/>
              <a:t>More trustworthy</a:t>
            </a:r>
          </a:p>
          <a:p>
            <a:endParaRPr lang="en-US" sz="2000" dirty="0"/>
          </a:p>
          <a:p>
            <a:r>
              <a:rPr lang="en-US" sz="2000" dirty="0"/>
              <a:t>Automata have rules and structure</a:t>
            </a:r>
          </a:p>
          <a:p>
            <a:pPr lvl="1"/>
            <a:r>
              <a:rPr lang="en-US" sz="1800" dirty="0"/>
              <a:t>Use knowledge - Insert rules?</a:t>
            </a:r>
          </a:p>
          <a:p>
            <a:pPr lvl="1"/>
            <a:r>
              <a:rPr lang="en-US" sz="1800" dirty="0"/>
              <a:t>Refine rules</a:t>
            </a:r>
          </a:p>
          <a:p>
            <a:endParaRPr lang="en-US" sz="2200" dirty="0"/>
          </a:p>
          <a:p>
            <a:r>
              <a:rPr lang="en-US" sz="2200" dirty="0"/>
              <a:t>Understanding the deep learner</a:t>
            </a:r>
          </a:p>
          <a:p>
            <a:endParaRPr lang="en-US" sz="2200" dirty="0"/>
          </a:p>
          <a:p>
            <a:r>
              <a:rPr lang="en-US" sz="2200" dirty="0"/>
              <a:t>Verification, safety, robustness, validation</a:t>
            </a:r>
          </a:p>
          <a:p>
            <a:endParaRPr lang="en-US" sz="2200" dirty="0"/>
          </a:p>
          <a:p>
            <a:endParaRPr lang="en-US" sz="2000" dirty="0"/>
          </a:p>
          <a:p>
            <a:endParaRPr lang="en-US" dirty="0"/>
          </a:p>
        </p:txBody>
      </p:sp>
    </p:spTree>
    <p:extLst>
      <p:ext uri="{BB962C8B-B14F-4D97-AF65-F5344CB8AC3E}">
        <p14:creationId xmlns:p14="http://schemas.microsoft.com/office/powerpoint/2010/main" val="1523373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164E-B9E5-334D-B3B8-2175DCE84FEE}"/>
              </a:ext>
            </a:extLst>
          </p:cNvPr>
          <p:cNvSpPr>
            <a:spLocks noGrp="1"/>
          </p:cNvSpPr>
          <p:nvPr>
            <p:ph type="title"/>
          </p:nvPr>
        </p:nvSpPr>
        <p:spPr/>
        <p:txBody>
          <a:bodyPr/>
          <a:lstStyle/>
          <a:p>
            <a:r>
              <a:rPr lang="en-US" sz="4000" dirty="0">
                <a:solidFill>
                  <a:srgbClr val="FF0000"/>
                </a:solidFill>
              </a:rPr>
              <a:t>Fixed point analysis</a:t>
            </a:r>
          </a:p>
        </p:txBody>
      </p:sp>
      <p:sp>
        <p:nvSpPr>
          <p:cNvPr id="9" name="TextBox 8">
            <a:extLst>
              <a:ext uri="{FF2B5EF4-FFF2-40B4-BE49-F238E27FC236}">
                <a16:creationId xmlns:a16="http://schemas.microsoft.com/office/drawing/2014/main" id="{D4664DE9-9708-5944-A38E-97C9CE3F2C72}"/>
              </a:ext>
            </a:extLst>
          </p:cNvPr>
          <p:cNvSpPr txBox="1"/>
          <p:nvPr/>
        </p:nvSpPr>
        <p:spPr>
          <a:xfrm>
            <a:off x="4267200" y="6096000"/>
            <a:ext cx="3046027" cy="584775"/>
          </a:xfrm>
          <a:prstGeom prst="rect">
            <a:avLst/>
          </a:prstGeom>
          <a:noFill/>
        </p:spPr>
        <p:txBody>
          <a:bodyPr wrap="none" rtlCol="0">
            <a:spAutoFit/>
          </a:bodyPr>
          <a:lstStyle/>
          <a:p>
            <a:r>
              <a:rPr lang="en-US" dirty="0" err="1"/>
              <a:t>Omlin</a:t>
            </a:r>
            <a:r>
              <a:rPr lang="en-US" dirty="0"/>
              <a:t>, </a:t>
            </a:r>
            <a:r>
              <a:rPr lang="en-US" i="1" dirty="0"/>
              <a:t>Neural Computation</a:t>
            </a:r>
            <a:r>
              <a:rPr lang="en-US" dirty="0"/>
              <a:t>, ’96</a:t>
            </a:r>
          </a:p>
          <a:p>
            <a:r>
              <a:rPr lang="en-US" dirty="0" err="1"/>
              <a:t>Omlin</a:t>
            </a:r>
            <a:r>
              <a:rPr lang="en-US" dirty="0"/>
              <a:t>, </a:t>
            </a:r>
            <a:r>
              <a:rPr lang="en-US" i="1" dirty="0"/>
              <a:t>JACM</a:t>
            </a:r>
            <a:r>
              <a:rPr lang="en-US" dirty="0"/>
              <a:t>, ‘96</a:t>
            </a:r>
          </a:p>
        </p:txBody>
      </p:sp>
      <p:pic>
        <p:nvPicPr>
          <p:cNvPr id="6" name="Picture 5">
            <a:extLst>
              <a:ext uri="{FF2B5EF4-FFF2-40B4-BE49-F238E27FC236}">
                <a16:creationId xmlns:a16="http://schemas.microsoft.com/office/drawing/2014/main" id="{E801C962-561B-3442-A8FA-58417610842E}"/>
              </a:ext>
            </a:extLst>
          </p:cNvPr>
          <p:cNvPicPr>
            <a:picLocks noChangeAspect="1"/>
          </p:cNvPicPr>
          <p:nvPr/>
        </p:nvPicPr>
        <p:blipFill>
          <a:blip r:embed="rId2"/>
          <a:stretch>
            <a:fillRect/>
          </a:stretch>
        </p:blipFill>
        <p:spPr>
          <a:xfrm>
            <a:off x="0" y="1783252"/>
            <a:ext cx="9144000" cy="3291496"/>
          </a:xfrm>
          <a:prstGeom prst="rect">
            <a:avLst/>
          </a:prstGeom>
        </p:spPr>
      </p:pic>
    </p:spTree>
    <p:extLst>
      <p:ext uri="{BB962C8B-B14F-4D97-AF65-F5344CB8AC3E}">
        <p14:creationId xmlns:p14="http://schemas.microsoft.com/office/powerpoint/2010/main" val="1942722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EF74-99A1-9F40-9A73-6C6924674EFF}"/>
              </a:ext>
            </a:extLst>
          </p:cNvPr>
          <p:cNvSpPr>
            <a:spLocks noGrp="1"/>
          </p:cNvSpPr>
          <p:nvPr>
            <p:ph type="title"/>
          </p:nvPr>
        </p:nvSpPr>
        <p:spPr/>
        <p:txBody>
          <a:bodyPr/>
          <a:lstStyle/>
          <a:p>
            <a:r>
              <a:rPr lang="en-US" sz="3600" dirty="0"/>
              <a:t>Learning Large </a:t>
            </a:r>
            <a:r>
              <a:rPr lang="en-US" sz="3600" dirty="0" err="1"/>
              <a:t>DeBruijn</a:t>
            </a:r>
            <a:r>
              <a:rPr lang="en-US" sz="3600" dirty="0"/>
              <a:t> Automata</a:t>
            </a:r>
          </a:p>
        </p:txBody>
      </p:sp>
      <p:pic>
        <p:nvPicPr>
          <p:cNvPr id="5" name="Content Placeholder 4">
            <a:extLst>
              <a:ext uri="{FF2B5EF4-FFF2-40B4-BE49-F238E27FC236}">
                <a16:creationId xmlns:a16="http://schemas.microsoft.com/office/drawing/2014/main" id="{E847D3FF-1063-A741-BB03-A818F9EF1408}"/>
              </a:ext>
            </a:extLst>
          </p:cNvPr>
          <p:cNvPicPr>
            <a:picLocks noGrp="1" noChangeAspect="1"/>
          </p:cNvPicPr>
          <p:nvPr>
            <p:ph idx="1"/>
          </p:nvPr>
        </p:nvPicPr>
        <p:blipFill>
          <a:blip r:embed="rId2"/>
          <a:stretch>
            <a:fillRect/>
          </a:stretch>
        </p:blipFill>
        <p:spPr>
          <a:xfrm>
            <a:off x="3886200" y="1454172"/>
            <a:ext cx="4344456" cy="4525963"/>
          </a:xfrm>
        </p:spPr>
      </p:pic>
      <p:sp>
        <p:nvSpPr>
          <p:cNvPr id="6" name="TextBox 5">
            <a:extLst>
              <a:ext uri="{FF2B5EF4-FFF2-40B4-BE49-F238E27FC236}">
                <a16:creationId xmlns:a16="http://schemas.microsoft.com/office/drawing/2014/main" id="{11F5D4EA-2184-C041-8E2A-3D3470C30DE6}"/>
              </a:ext>
            </a:extLst>
          </p:cNvPr>
          <p:cNvSpPr txBox="1"/>
          <p:nvPr/>
        </p:nvSpPr>
        <p:spPr>
          <a:xfrm>
            <a:off x="386524" y="1655050"/>
            <a:ext cx="3499676" cy="2062103"/>
          </a:xfrm>
          <a:prstGeom prst="rect">
            <a:avLst/>
          </a:prstGeom>
          <a:noFill/>
        </p:spPr>
        <p:txBody>
          <a:bodyPr wrap="none" rtlCol="0">
            <a:spAutoFit/>
          </a:bodyPr>
          <a:lstStyle/>
          <a:p>
            <a:r>
              <a:rPr lang="en-US" dirty="0"/>
              <a:t>2048 State </a:t>
            </a:r>
            <a:r>
              <a:rPr lang="en-US" dirty="0" err="1"/>
              <a:t>DeBruijn</a:t>
            </a:r>
            <a:r>
              <a:rPr lang="en-US" dirty="0"/>
              <a:t> automata</a:t>
            </a:r>
          </a:p>
          <a:p>
            <a:r>
              <a:rPr lang="en-US" dirty="0"/>
              <a:t>Some large automata require</a:t>
            </a:r>
          </a:p>
          <a:p>
            <a:r>
              <a:rPr lang="en-US" dirty="0"/>
              <a:t>much less logic/neurons</a:t>
            </a:r>
          </a:p>
          <a:p>
            <a:endParaRPr lang="en-US" dirty="0"/>
          </a:p>
          <a:p>
            <a:r>
              <a:rPr lang="en-US" dirty="0" err="1"/>
              <a:t>DeBurijn</a:t>
            </a:r>
            <a:r>
              <a:rPr lang="en-US" dirty="0"/>
              <a:t> automata used in switching</a:t>
            </a:r>
          </a:p>
          <a:p>
            <a:r>
              <a:rPr lang="en-US" dirty="0"/>
              <a:t>and DNA analysis</a:t>
            </a:r>
          </a:p>
          <a:p>
            <a:endParaRPr lang="en-US" dirty="0"/>
          </a:p>
          <a:p>
            <a:r>
              <a:rPr lang="en-US" dirty="0"/>
              <a:t>NARX neural networks</a:t>
            </a:r>
          </a:p>
        </p:txBody>
      </p:sp>
      <p:sp>
        <p:nvSpPr>
          <p:cNvPr id="7" name="TextBox 6">
            <a:extLst>
              <a:ext uri="{FF2B5EF4-FFF2-40B4-BE49-F238E27FC236}">
                <a16:creationId xmlns:a16="http://schemas.microsoft.com/office/drawing/2014/main" id="{6879EA9B-255B-9B44-93ED-EB7252193D58}"/>
              </a:ext>
            </a:extLst>
          </p:cNvPr>
          <p:cNvSpPr txBox="1"/>
          <p:nvPr/>
        </p:nvSpPr>
        <p:spPr>
          <a:xfrm>
            <a:off x="801702" y="4405296"/>
            <a:ext cx="2669320" cy="338554"/>
          </a:xfrm>
          <a:prstGeom prst="rect">
            <a:avLst/>
          </a:prstGeom>
          <a:noFill/>
        </p:spPr>
        <p:txBody>
          <a:bodyPr wrap="none" rtlCol="0">
            <a:spAutoFit/>
          </a:bodyPr>
          <a:lstStyle/>
          <a:p>
            <a:r>
              <a:rPr lang="en-US" i="1" dirty="0"/>
              <a:t>Giles, Neural Networks,’95 </a:t>
            </a:r>
          </a:p>
        </p:txBody>
      </p:sp>
    </p:spTree>
    <p:extLst>
      <p:ext uri="{BB962C8B-B14F-4D97-AF65-F5344CB8AC3E}">
        <p14:creationId xmlns:p14="http://schemas.microsoft.com/office/powerpoint/2010/main" val="3576861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pPr>
              <a:buSzPts val="1100"/>
            </a:pPr>
            <a:r>
              <a:rPr lang="en-GB"/>
              <a:t>RNNs and Finite State Machines</a:t>
            </a:r>
            <a:endParaRPr/>
          </a:p>
          <a:p>
            <a:endParaRPr/>
          </a:p>
        </p:txBody>
      </p:sp>
      <p:sp>
        <p:nvSpPr>
          <p:cNvPr id="178" name="Google Shape;178;p36"/>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buClr>
                <a:schemeClr val="dk1"/>
              </a:buClr>
              <a:buSzPts val="1100"/>
              <a:buNone/>
            </a:pPr>
            <a:r>
              <a:rPr lang="en-GB" sz="1400">
                <a:solidFill>
                  <a:srgbClr val="000000"/>
                </a:solidFill>
              </a:rPr>
              <a:t>Not a proof, but think of simple RNNs as approximations of FSMs:</a:t>
            </a:r>
            <a:endParaRPr sz="1400">
              <a:solidFill>
                <a:srgbClr val="000000"/>
              </a:solidFill>
            </a:endParaRPr>
          </a:p>
          <a:p>
            <a:pPr marL="0" indent="0">
              <a:spcBef>
                <a:spcPts val="1600"/>
              </a:spcBef>
              <a:buClr>
                <a:schemeClr val="dk1"/>
              </a:buClr>
              <a:buSzPts val="1100"/>
              <a:buNone/>
            </a:pPr>
            <a:r>
              <a:rPr lang="en-GB" sz="1400">
                <a:solidFill>
                  <a:srgbClr val="000000"/>
                </a:solidFill>
              </a:rPr>
              <a:t>● Effectively order-N Markov chains, but N need not be specified</a:t>
            </a:r>
            <a:endParaRPr sz="1400">
              <a:solidFill>
                <a:srgbClr val="000000"/>
              </a:solidFill>
            </a:endParaRPr>
          </a:p>
          <a:p>
            <a:pPr marL="0" indent="0">
              <a:spcBef>
                <a:spcPts val="1600"/>
              </a:spcBef>
              <a:buClr>
                <a:schemeClr val="dk1"/>
              </a:buClr>
              <a:buSzPts val="1100"/>
              <a:buNone/>
            </a:pPr>
            <a:r>
              <a:rPr lang="en-GB" sz="1400">
                <a:solidFill>
                  <a:srgbClr val="000000"/>
                </a:solidFill>
              </a:rPr>
              <a:t>● Memoryless in theory, but can simulate memory through dependencies:</a:t>
            </a:r>
            <a:endParaRPr sz="1400">
              <a:solidFill>
                <a:srgbClr val="000000"/>
              </a:solidFill>
            </a:endParaRPr>
          </a:p>
          <a:p>
            <a:pPr marL="0" indent="0">
              <a:spcBef>
                <a:spcPts val="1600"/>
              </a:spcBef>
              <a:buClr>
                <a:schemeClr val="dk1"/>
              </a:buClr>
              <a:buSzPts val="1100"/>
              <a:buNone/>
            </a:pPr>
            <a:r>
              <a:rPr lang="en-GB" sz="1400">
                <a:solidFill>
                  <a:srgbClr val="000000"/>
                </a:solidFill>
              </a:rPr>
              <a:t>E.g. ".*a...a" → p(X="a"|"a" was seen four symbols ago)</a:t>
            </a:r>
            <a:endParaRPr sz="1400">
              <a:solidFill>
                <a:srgbClr val="000000"/>
              </a:solidFill>
            </a:endParaRPr>
          </a:p>
          <a:p>
            <a:pPr marL="0" indent="0">
              <a:spcBef>
                <a:spcPts val="1600"/>
              </a:spcBef>
              <a:buClr>
                <a:schemeClr val="dk1"/>
              </a:buClr>
              <a:buSzPts val="1100"/>
              <a:buNone/>
            </a:pPr>
            <a:r>
              <a:rPr lang="en-GB" sz="1400">
                <a:solidFill>
                  <a:srgbClr val="000000"/>
                </a:solidFill>
              </a:rPr>
              <a:t>● Very limited, bounded form of memory</a:t>
            </a:r>
            <a:endParaRPr sz="1400">
              <a:solidFill>
                <a:srgbClr val="000000"/>
              </a:solidFill>
            </a:endParaRPr>
          </a:p>
          <a:p>
            <a:pPr marL="0" indent="0">
              <a:spcBef>
                <a:spcPts val="1600"/>
              </a:spcBef>
              <a:buClr>
                <a:schemeClr val="dk1"/>
              </a:buClr>
              <a:buSzPts val="1100"/>
              <a:buNone/>
            </a:pPr>
            <a:r>
              <a:rPr lang="en-GB" sz="1400">
                <a:solidFill>
                  <a:srgbClr val="000000"/>
                </a:solidFill>
              </a:rPr>
              <a:t>● No incentive under ML objectives to learn dependencies beyond the sort and range observed during training</a:t>
            </a:r>
            <a:endParaRPr sz="1400">
              <a:solidFill>
                <a:srgbClr val="000000"/>
              </a:solidFill>
            </a:endParaRPr>
          </a:p>
          <a:p>
            <a:pPr marL="0" indent="0">
              <a:spcBef>
                <a:spcPts val="1600"/>
              </a:spcBef>
              <a:spcAft>
                <a:spcPts val="16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7"/>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pPr>
              <a:buSzPts val="1100"/>
            </a:pPr>
            <a:r>
              <a:rPr lang="en-GB"/>
              <a:t>RNNs and Finite State Machines</a:t>
            </a:r>
            <a:endParaRPr/>
          </a:p>
          <a:p>
            <a:endParaRPr/>
          </a:p>
        </p:txBody>
      </p:sp>
      <p:sp>
        <p:nvSpPr>
          <p:cNvPr id="184" name="Google Shape;184;p37"/>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buClr>
                <a:schemeClr val="dk1"/>
              </a:buClr>
              <a:buSzPts val="1100"/>
              <a:buNone/>
            </a:pPr>
            <a:r>
              <a:rPr lang="en-GB">
                <a:solidFill>
                  <a:srgbClr val="000000"/>
                </a:solidFill>
                <a:latin typeface="Times New Roman"/>
                <a:ea typeface="Times New Roman"/>
                <a:cs typeface="Times New Roman"/>
                <a:sym typeface="Times New Roman"/>
              </a:rPr>
              <a:t>Some problems:</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 RNN state acts as both controller and "memory"</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 Longer dependencies require more "memory"</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 Tracking more dependencies requires more "memory"</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 More complex/structured dependencies require more "memory"</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 Ultimately, FSMs are pretty basic.</a:t>
            </a:r>
            <a:endParaRPr>
              <a:solidFill>
                <a:srgbClr val="000000"/>
              </a:solidFill>
              <a:latin typeface="Times New Roman"/>
              <a:ea typeface="Times New Roman"/>
              <a:cs typeface="Times New Roman"/>
              <a:sym typeface="Times New Roman"/>
            </a:endParaRPr>
          </a:p>
          <a:p>
            <a:pPr marL="0" indent="0">
              <a:spcBef>
                <a:spcPts val="1600"/>
              </a:spcBef>
              <a:spcAft>
                <a:spcPts val="16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8"/>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pPr>
              <a:buSzPts val="1100"/>
            </a:pPr>
            <a:r>
              <a:rPr lang="en-GB"/>
              <a:t>Why more than FSM?</a:t>
            </a:r>
            <a:endParaRPr/>
          </a:p>
          <a:p>
            <a:endParaRPr/>
          </a:p>
        </p:txBody>
      </p:sp>
      <p:sp>
        <p:nvSpPr>
          <p:cNvPr id="190" name="Google Shape;190;p38"/>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buClr>
                <a:schemeClr val="dk1"/>
              </a:buClr>
              <a:buSzPts val="1100"/>
              <a:buNone/>
            </a:pPr>
            <a:r>
              <a:rPr lang="en-GB">
                <a:solidFill>
                  <a:srgbClr val="000000"/>
                </a:solidFill>
                <a:latin typeface="Times New Roman"/>
                <a:ea typeface="Times New Roman"/>
                <a:cs typeface="Times New Roman"/>
                <a:sym typeface="Times New Roman"/>
              </a:rPr>
              <a:t>Natural Language is arguably at least Context Free (need at least a PDA)</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Even if it's not, rule parsimony matters!</a:t>
            </a:r>
            <a:endParaRPr>
              <a:solidFill>
                <a:srgbClr val="000000"/>
              </a:solidFill>
              <a:latin typeface="Times New Roman"/>
              <a:ea typeface="Times New Roman"/>
              <a:cs typeface="Times New Roman"/>
              <a:sym typeface="Times New Roman"/>
            </a:endParaRPr>
          </a:p>
          <a:p>
            <a:pPr marL="0" indent="0">
              <a:spcBef>
                <a:spcPts val="1600"/>
              </a:spcBef>
              <a:buClr>
                <a:schemeClr val="dk1"/>
              </a:buClr>
              <a:buSzPts val="1100"/>
              <a:buNone/>
            </a:pPr>
            <a:r>
              <a:rPr lang="en-GB">
                <a:solidFill>
                  <a:srgbClr val="000000"/>
                </a:solidFill>
                <a:latin typeface="Times New Roman"/>
                <a:ea typeface="Times New Roman"/>
                <a:cs typeface="Times New Roman"/>
                <a:sym typeface="Times New Roman"/>
              </a:rPr>
              <a:t>E.g. model a</a:t>
            </a:r>
            <a:r>
              <a:rPr lang="en-GB" baseline="30000">
                <a:solidFill>
                  <a:srgbClr val="000000"/>
                </a:solidFill>
                <a:latin typeface="Times New Roman"/>
                <a:ea typeface="Times New Roman"/>
                <a:cs typeface="Times New Roman"/>
                <a:sym typeface="Times New Roman"/>
              </a:rPr>
              <a:t>n</a:t>
            </a:r>
            <a:r>
              <a:rPr lang="en-GB">
                <a:solidFill>
                  <a:srgbClr val="000000"/>
                </a:solidFill>
                <a:latin typeface="Times New Roman"/>
                <a:ea typeface="Times New Roman"/>
                <a:cs typeface="Times New Roman"/>
                <a:sym typeface="Times New Roman"/>
              </a:rPr>
              <a:t>b</a:t>
            </a:r>
            <a:r>
              <a:rPr lang="en-GB" baseline="30000">
                <a:solidFill>
                  <a:srgbClr val="000000"/>
                </a:solidFill>
                <a:latin typeface="Times New Roman"/>
                <a:ea typeface="Times New Roman"/>
                <a:cs typeface="Times New Roman"/>
                <a:sym typeface="Times New Roman"/>
              </a:rPr>
              <a:t>n</a:t>
            </a:r>
            <a:r>
              <a:rPr lang="en-GB">
                <a:solidFill>
                  <a:srgbClr val="000000"/>
                </a:solidFill>
                <a:latin typeface="Times New Roman"/>
                <a:ea typeface="Times New Roman"/>
                <a:cs typeface="Times New Roman"/>
                <a:sym typeface="Times New Roman"/>
              </a:rPr>
              <a:t>, if in practice n is never more than N.</a:t>
            </a:r>
            <a:endParaRPr>
              <a:solidFill>
                <a:srgbClr val="000000"/>
              </a:solidFill>
              <a:latin typeface="Times New Roman"/>
              <a:ea typeface="Times New Roman"/>
              <a:cs typeface="Times New Roman"/>
              <a:sym typeface="Times New Roman"/>
            </a:endParaRPr>
          </a:p>
          <a:p>
            <a:pPr marL="0" indent="0">
              <a:spcBef>
                <a:spcPts val="1600"/>
              </a:spcBef>
              <a:buNone/>
            </a:pPr>
            <a:r>
              <a:rPr lang="en-GB" b="1">
                <a:solidFill>
                  <a:srgbClr val="000000"/>
                </a:solidFill>
                <a:latin typeface="Times New Roman"/>
                <a:ea typeface="Times New Roman"/>
                <a:cs typeface="Times New Roman"/>
                <a:sym typeface="Times New Roman"/>
              </a:rPr>
              <a:t>Regular language (N+1 rules)                  CFG (2 rules)</a:t>
            </a:r>
            <a:endParaRPr b="1">
              <a:solidFill>
                <a:srgbClr val="000000"/>
              </a:solidFill>
              <a:latin typeface="Times New Roman"/>
              <a:ea typeface="Times New Roman"/>
              <a:cs typeface="Times New Roman"/>
              <a:sym typeface="Times New Roman"/>
            </a:endParaRPr>
          </a:p>
          <a:p>
            <a:pPr marL="0" indent="0">
              <a:spcBef>
                <a:spcPts val="1600"/>
              </a:spcBef>
              <a:buNone/>
            </a:pPr>
            <a:r>
              <a:rPr lang="en-GB" i="1">
                <a:solidFill>
                  <a:srgbClr val="000000"/>
                </a:solidFill>
                <a:latin typeface="Times New Roman"/>
                <a:ea typeface="Times New Roman"/>
                <a:cs typeface="Times New Roman"/>
                <a:sym typeface="Times New Roman"/>
              </a:rPr>
              <a:t>ε|(ab)|(aabb)|(aaabbb)|...                            S → a S b</a:t>
            </a:r>
            <a:endParaRPr i="1">
              <a:solidFill>
                <a:srgbClr val="000000"/>
              </a:solidFill>
              <a:latin typeface="Times New Roman"/>
              <a:ea typeface="Times New Roman"/>
              <a:cs typeface="Times New Roman"/>
              <a:sym typeface="Times New Roman"/>
            </a:endParaRPr>
          </a:p>
          <a:p>
            <a:pPr marL="0" indent="0">
              <a:spcBef>
                <a:spcPts val="1600"/>
              </a:spcBef>
              <a:buNone/>
            </a:pPr>
            <a:r>
              <a:rPr lang="en-GB" i="1">
                <a:solidFill>
                  <a:srgbClr val="000000"/>
                </a:solidFill>
                <a:latin typeface="Times New Roman"/>
                <a:ea typeface="Times New Roman"/>
                <a:cs typeface="Times New Roman"/>
                <a:sym typeface="Times New Roman"/>
              </a:rPr>
              <a:t>       						</a:t>
            </a:r>
            <a:r>
              <a:rPr lang="en-GB" i="1">
                <a:latin typeface="Times New Roman"/>
                <a:ea typeface="Times New Roman"/>
                <a:cs typeface="Times New Roman"/>
                <a:sym typeface="Times New Roman"/>
              </a:rPr>
              <a:t>			   S → ε</a:t>
            </a:r>
            <a:endParaRPr i="1">
              <a:latin typeface="Times New Roman"/>
              <a:ea typeface="Times New Roman"/>
              <a:cs typeface="Times New Roman"/>
              <a:sym typeface="Times New Roman"/>
            </a:endParaRPr>
          </a:p>
          <a:p>
            <a:pPr marL="0" indent="0">
              <a:spcBef>
                <a:spcPts val="1600"/>
              </a:spcBef>
              <a:buClr>
                <a:schemeClr val="dk1"/>
              </a:buClr>
              <a:buSzPts val="1100"/>
              <a:buNone/>
            </a:pPr>
            <a:endParaRPr/>
          </a:p>
          <a:p>
            <a:pPr marL="0" indent="0">
              <a:spcBef>
                <a:spcPts val="1600"/>
              </a:spcBef>
              <a:spcAft>
                <a:spcPts val="160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Computational Hierarchy</a:t>
            </a:r>
            <a:endParaRPr/>
          </a:p>
          <a:p>
            <a:endParaRPr/>
          </a:p>
        </p:txBody>
      </p:sp>
      <p:sp>
        <p:nvSpPr>
          <p:cNvPr id="196" name="Google Shape;196;p39"/>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1371600" indent="457200">
              <a:buNone/>
            </a:pPr>
            <a:r>
              <a:rPr lang="en-GB"/>
              <a:t>Turing Machines (computable functions)</a:t>
            </a:r>
            <a:endParaRPr/>
          </a:p>
          <a:p>
            <a:pPr marL="2743200" indent="457200">
              <a:spcBef>
                <a:spcPts val="1600"/>
              </a:spcBef>
              <a:buNone/>
            </a:pPr>
            <a:r>
              <a:rPr lang="en-GB"/>
              <a:t>  ⬆⬆⬆</a:t>
            </a:r>
            <a:endParaRPr/>
          </a:p>
          <a:p>
            <a:pPr marL="914400" indent="457200">
              <a:spcBef>
                <a:spcPts val="1600"/>
              </a:spcBef>
              <a:buNone/>
            </a:pPr>
            <a:r>
              <a:rPr lang="en-GB"/>
              <a:t>Pushdown Automata (context free languages)</a:t>
            </a:r>
            <a:endParaRPr/>
          </a:p>
          <a:p>
            <a:pPr marL="2743200" indent="457200">
              <a:spcBef>
                <a:spcPts val="1600"/>
              </a:spcBef>
              <a:buNone/>
            </a:pPr>
            <a:r>
              <a:rPr lang="en-GB"/>
              <a:t>  ⬆⬆⬆</a:t>
            </a:r>
            <a:endParaRPr/>
          </a:p>
          <a:p>
            <a:pPr marL="1371600" indent="457200">
              <a:spcBef>
                <a:spcPts val="1600"/>
              </a:spcBef>
              <a:spcAft>
                <a:spcPts val="1600"/>
              </a:spcAft>
              <a:buNone/>
            </a:pPr>
            <a:r>
              <a:rPr lang="en-GB"/>
              <a:t>Finite State Machines (regular languages)</a:t>
            </a:r>
            <a:endParaRPr/>
          </a:p>
        </p:txBody>
      </p:sp>
      <p:sp>
        <p:nvSpPr>
          <p:cNvPr id="197" name="Google Shape;197;p39"/>
          <p:cNvSpPr txBox="1"/>
          <p:nvPr/>
        </p:nvSpPr>
        <p:spPr>
          <a:xfrm>
            <a:off x="229775" y="2112200"/>
            <a:ext cx="1458300" cy="13344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GB" sz="2400">
                <a:solidFill>
                  <a:srgbClr val="6AA84F"/>
                </a:solidFill>
                <a:latin typeface="Arial"/>
                <a:ea typeface="Arial"/>
                <a:cs typeface="Arial"/>
                <a:sym typeface="Arial"/>
              </a:rPr>
              <a:t>We we</a:t>
            </a:r>
            <a:endParaRPr sz="2400">
              <a:solidFill>
                <a:srgbClr val="6AA84F"/>
              </a:solidFill>
              <a:latin typeface="Arial"/>
              <a:ea typeface="Arial"/>
              <a:cs typeface="Arial"/>
              <a:sym typeface="Arial"/>
            </a:endParaRPr>
          </a:p>
          <a:p>
            <a:pPr>
              <a:buClr>
                <a:schemeClr val="dk1"/>
              </a:buClr>
              <a:buSzPts val="1100"/>
            </a:pPr>
            <a:r>
              <a:rPr lang="en-GB" sz="2400">
                <a:solidFill>
                  <a:srgbClr val="6AA84F"/>
                </a:solidFill>
                <a:latin typeface="Arial"/>
                <a:ea typeface="Arial"/>
                <a:cs typeface="Arial"/>
                <a:sym typeface="Arial"/>
              </a:rPr>
              <a:t>want to</a:t>
            </a:r>
            <a:endParaRPr sz="2400">
              <a:solidFill>
                <a:srgbClr val="6AA84F"/>
              </a:solidFill>
              <a:latin typeface="Arial"/>
              <a:ea typeface="Arial"/>
              <a:cs typeface="Arial"/>
              <a:sym typeface="Arial"/>
            </a:endParaRPr>
          </a:p>
          <a:p>
            <a:pPr>
              <a:buClr>
                <a:schemeClr val="dk1"/>
              </a:buClr>
              <a:buSzPts val="1100"/>
            </a:pPr>
            <a:r>
              <a:rPr lang="en-GB" sz="2400">
                <a:solidFill>
                  <a:srgbClr val="6AA84F"/>
                </a:solidFill>
                <a:latin typeface="Arial"/>
                <a:ea typeface="Arial"/>
                <a:cs typeface="Arial"/>
                <a:sym typeface="Arial"/>
              </a:rPr>
              <a:t>be here</a:t>
            </a:r>
            <a:endParaRPr sz="2400">
              <a:solidFill>
                <a:srgbClr val="6AA84F"/>
              </a:solidFill>
              <a:latin typeface="Arial"/>
              <a:ea typeface="Arial"/>
              <a:cs typeface="Arial"/>
              <a:sym typeface="Arial"/>
            </a:endParaRPr>
          </a:p>
          <a:p>
            <a:pPr>
              <a:buClr>
                <a:srgbClr val="000000"/>
              </a:buClr>
              <a:buSzPts val="2400"/>
            </a:pPr>
            <a:endParaRPr sz="2400">
              <a:solidFill>
                <a:srgbClr val="6AA84F"/>
              </a:solidFill>
              <a:latin typeface="Arial"/>
              <a:ea typeface="Arial"/>
              <a:cs typeface="Arial"/>
              <a:sym typeface="Arial"/>
            </a:endParaRPr>
          </a:p>
        </p:txBody>
      </p:sp>
      <p:sp>
        <p:nvSpPr>
          <p:cNvPr id="198" name="Google Shape;198;p39"/>
          <p:cNvSpPr/>
          <p:nvPr/>
        </p:nvSpPr>
        <p:spPr>
          <a:xfrm>
            <a:off x="1581925" y="1891250"/>
            <a:ext cx="5081700" cy="16437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99" name="Google Shape;199;p39"/>
          <p:cNvSpPr txBox="1"/>
          <p:nvPr/>
        </p:nvSpPr>
        <p:spPr>
          <a:xfrm>
            <a:off x="229775" y="3853200"/>
            <a:ext cx="1458300" cy="9897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GB" sz="2400">
                <a:solidFill>
                  <a:srgbClr val="E06666"/>
                </a:solidFill>
                <a:latin typeface="Arial"/>
                <a:ea typeface="Arial"/>
                <a:cs typeface="Arial"/>
                <a:sym typeface="Arial"/>
              </a:rPr>
              <a:t>We are</a:t>
            </a:r>
            <a:endParaRPr sz="2400">
              <a:solidFill>
                <a:srgbClr val="E06666"/>
              </a:solidFill>
              <a:latin typeface="Arial"/>
              <a:ea typeface="Arial"/>
              <a:cs typeface="Arial"/>
              <a:sym typeface="Arial"/>
            </a:endParaRPr>
          </a:p>
          <a:p>
            <a:pPr>
              <a:buClr>
                <a:srgbClr val="000000"/>
              </a:buClr>
              <a:buSzPts val="2400"/>
            </a:pPr>
            <a:r>
              <a:rPr lang="en-GB" sz="2400">
                <a:solidFill>
                  <a:srgbClr val="E06666"/>
                </a:solidFill>
                <a:latin typeface="Arial"/>
                <a:ea typeface="Arial"/>
                <a:cs typeface="Arial"/>
                <a:sym typeface="Arial"/>
              </a:rPr>
              <a:t>Here </a:t>
            </a:r>
            <a:endParaRPr sz="2400">
              <a:solidFill>
                <a:srgbClr val="E06666"/>
              </a:solidFill>
              <a:latin typeface="Arial"/>
              <a:ea typeface="Arial"/>
              <a:cs typeface="Arial"/>
              <a:sym typeface="Arial"/>
            </a:endParaRPr>
          </a:p>
        </p:txBody>
      </p:sp>
      <p:sp>
        <p:nvSpPr>
          <p:cNvPr id="200" name="Google Shape;200;p39"/>
          <p:cNvSpPr/>
          <p:nvPr/>
        </p:nvSpPr>
        <p:spPr>
          <a:xfrm>
            <a:off x="1581925" y="4021050"/>
            <a:ext cx="5081700" cy="5727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0"/>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dirty="0"/>
              <a:t>Previous Work - On learning CFGs without memory</a:t>
            </a:r>
            <a:endParaRPr dirty="0"/>
          </a:p>
        </p:txBody>
      </p:sp>
      <p:sp>
        <p:nvSpPr>
          <p:cNvPr id="206" name="Google Shape;206;p40"/>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indent="-330200">
              <a:buClr>
                <a:srgbClr val="000000"/>
              </a:buClr>
              <a:buSzPts val="1600"/>
              <a:buFont typeface="Times New Roman"/>
              <a:buChar char="●"/>
            </a:pPr>
            <a:r>
              <a:rPr lang="en-GB" sz="1600" dirty="0">
                <a:solidFill>
                  <a:srgbClr val="000000"/>
                </a:solidFill>
                <a:latin typeface="Times New Roman"/>
                <a:ea typeface="Times New Roman"/>
                <a:cs typeface="Times New Roman"/>
                <a:sym typeface="Times New Roman"/>
              </a:rPr>
              <a:t>LSTM for CFGs:- LSTM can recognize and generalize on simple context-free and context-sensitive grammars [ </a:t>
            </a:r>
            <a:r>
              <a:rPr lang="en-GB" sz="1600" dirty="0" err="1">
                <a:solidFill>
                  <a:srgbClr val="000000"/>
                </a:solidFill>
                <a:latin typeface="Times New Roman"/>
                <a:ea typeface="Times New Roman"/>
                <a:cs typeface="Times New Roman"/>
                <a:sym typeface="Times New Roman"/>
              </a:rPr>
              <a:t>Hochreiter</a:t>
            </a:r>
            <a:r>
              <a:rPr lang="en-GB" sz="1600" dirty="0">
                <a:solidFill>
                  <a:srgbClr val="000000"/>
                </a:solidFill>
                <a:latin typeface="Times New Roman"/>
                <a:ea typeface="Times New Roman"/>
                <a:cs typeface="Times New Roman"/>
                <a:sym typeface="Times New Roman"/>
              </a:rPr>
              <a:t> 1997 , Gers 2001].</a:t>
            </a:r>
            <a:endParaRPr sz="16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600" dirty="0">
                <a:solidFill>
                  <a:srgbClr val="000000"/>
                </a:solidFill>
                <a:latin typeface="Times New Roman"/>
                <a:ea typeface="Times New Roman"/>
                <a:cs typeface="Times New Roman"/>
                <a:sym typeface="Times New Roman"/>
              </a:rPr>
              <a:t>Counting RNN:- RNNs can learn a mechanism to solve CFGs by adapting to oscillations in principal dimensions (up and down) [Wiles 1995].</a:t>
            </a:r>
            <a:endParaRPr sz="16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600" dirty="0">
                <a:solidFill>
                  <a:srgbClr val="000000"/>
                </a:solidFill>
                <a:latin typeface="Times New Roman"/>
                <a:ea typeface="Times New Roman"/>
                <a:cs typeface="Times New Roman"/>
                <a:sym typeface="Times New Roman"/>
              </a:rPr>
              <a:t>Fractal encoding : Special type of encoding coupled with neural networks to solve CGFs.</a:t>
            </a:r>
            <a:endParaRPr sz="1600" dirty="0">
              <a:solidFill>
                <a:srgbClr val="000000"/>
              </a:solidFill>
              <a:latin typeface="Times New Roman"/>
              <a:ea typeface="Times New Roman"/>
              <a:cs typeface="Times New Roman"/>
              <a:sym typeface="Times New Roman"/>
            </a:endParaRPr>
          </a:p>
          <a:p>
            <a:pPr lvl="1" indent="-330200">
              <a:spcBef>
                <a:spcPts val="0"/>
              </a:spcBef>
              <a:buClr>
                <a:srgbClr val="000000"/>
              </a:buClr>
              <a:buSzPts val="1600"/>
              <a:buFont typeface="Times New Roman"/>
              <a:buChar char="●"/>
            </a:pPr>
            <a:r>
              <a:rPr lang="en-GB" sz="1200" dirty="0">
                <a:solidFill>
                  <a:srgbClr val="000000"/>
                </a:solidFill>
                <a:latin typeface="Times New Roman"/>
                <a:ea typeface="Times New Roman"/>
                <a:cs typeface="Times New Roman"/>
                <a:sym typeface="Times New Roman"/>
              </a:rPr>
              <a:t>Other methods used counter mechanism to solve CFGs [Such approaches might work for certain classes of CFGs but not for all] [Tabor 2000].</a:t>
            </a:r>
            <a:endParaRPr sz="12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600" dirty="0">
                <a:solidFill>
                  <a:srgbClr val="000000"/>
                </a:solidFill>
                <a:latin typeface="Times New Roman"/>
                <a:ea typeface="Times New Roman"/>
                <a:cs typeface="Times New Roman"/>
                <a:sym typeface="Times New Roman"/>
              </a:rPr>
              <a:t>Recent work evaluated the performance of LSTM and showed that they fail to generalize on unseen data [</a:t>
            </a:r>
            <a:r>
              <a:rPr lang="en-GB" sz="1600" dirty="0" err="1">
                <a:solidFill>
                  <a:srgbClr val="000000"/>
                </a:solidFill>
                <a:latin typeface="Times New Roman"/>
                <a:ea typeface="Times New Roman"/>
                <a:cs typeface="Times New Roman"/>
                <a:sym typeface="Times New Roman"/>
              </a:rPr>
              <a:t>Sennhauser</a:t>
            </a:r>
            <a:r>
              <a:rPr lang="en-GB" sz="1600" dirty="0">
                <a:solidFill>
                  <a:srgbClr val="000000"/>
                </a:solidFill>
                <a:latin typeface="Times New Roman"/>
                <a:ea typeface="Times New Roman"/>
                <a:cs typeface="Times New Roman"/>
                <a:sym typeface="Times New Roman"/>
              </a:rPr>
              <a:t> 2018, </a:t>
            </a:r>
            <a:r>
              <a:rPr lang="en-GB" sz="1600" dirty="0" err="1">
                <a:solidFill>
                  <a:srgbClr val="000000"/>
                </a:solidFill>
                <a:latin typeface="Times New Roman"/>
                <a:ea typeface="Times New Roman"/>
                <a:cs typeface="Times New Roman"/>
                <a:sym typeface="Times New Roman"/>
              </a:rPr>
              <a:t>Suzgun</a:t>
            </a:r>
            <a:r>
              <a:rPr lang="en-GB" sz="1600" dirty="0">
                <a:solidFill>
                  <a:srgbClr val="000000"/>
                </a:solidFill>
                <a:latin typeface="Times New Roman"/>
                <a:ea typeface="Times New Roman"/>
                <a:cs typeface="Times New Roman"/>
                <a:sym typeface="Times New Roman"/>
              </a:rPr>
              <a:t> 2019]</a:t>
            </a:r>
            <a:endParaRPr sz="16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1"/>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Previous work - Memory</a:t>
            </a:r>
            <a:endParaRPr/>
          </a:p>
        </p:txBody>
      </p:sp>
      <p:sp>
        <p:nvSpPr>
          <p:cNvPr id="212" name="Google Shape;212;p41"/>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indent="-330200">
              <a:buSzPts val="1600"/>
              <a:buFont typeface="Times New Roman"/>
              <a:buChar char="●"/>
            </a:pPr>
            <a:r>
              <a:rPr lang="en-GB" sz="1600" dirty="0">
                <a:solidFill>
                  <a:schemeClr val="dk1"/>
                </a:solidFill>
                <a:latin typeface="Times New Roman"/>
                <a:ea typeface="Times New Roman"/>
                <a:cs typeface="Times New Roman"/>
                <a:sym typeface="Times New Roman"/>
              </a:rPr>
              <a:t>Memory Tape :- Coupled a recurrent neural network to a memory tape to emulate a Turing machine [Williams 89] .</a:t>
            </a:r>
            <a:endParaRPr sz="1600" dirty="0">
              <a:solidFill>
                <a:schemeClr val="dk1"/>
              </a:solidFill>
              <a:latin typeface="Times New Roman"/>
              <a:ea typeface="Times New Roman"/>
              <a:cs typeface="Times New Roman"/>
              <a:sym typeface="Times New Roman"/>
            </a:endParaRPr>
          </a:p>
          <a:p>
            <a:pPr indent="-330200">
              <a:buSzPts val="1600"/>
            </a:pPr>
            <a:r>
              <a:rPr lang="en-GB" sz="1600" dirty="0">
                <a:solidFill>
                  <a:schemeClr val="dk1"/>
                </a:solidFill>
                <a:latin typeface="Times New Roman"/>
                <a:ea typeface="Times New Roman"/>
                <a:cs typeface="Times New Roman"/>
                <a:sym typeface="Times New Roman"/>
              </a:rPr>
              <a:t>Connectionist Turing machine :-  Showed that stack can be simulated in terms of binary representations of a fractional number which are manipulated by neural network generated actions [ Pollack 90].</a:t>
            </a:r>
            <a:endParaRPr sz="1600" dirty="0">
              <a:solidFill>
                <a:schemeClr val="dk1"/>
              </a:solidFill>
              <a:latin typeface="Times New Roman"/>
              <a:ea typeface="Times New Roman"/>
              <a:cs typeface="Times New Roman"/>
              <a:sym typeface="Times New Roman"/>
            </a:endParaRPr>
          </a:p>
          <a:p>
            <a:pPr indent="-330200">
              <a:buSzPts val="1600"/>
              <a:buFont typeface="Times New Roman"/>
              <a:buChar char="●"/>
            </a:pPr>
            <a:r>
              <a:rPr lang="en-GB" sz="1600" dirty="0">
                <a:solidFill>
                  <a:schemeClr val="dk1"/>
                </a:solidFill>
                <a:latin typeface="Times New Roman"/>
                <a:ea typeface="Times New Roman"/>
                <a:cs typeface="Times New Roman"/>
                <a:sym typeface="Times New Roman"/>
              </a:rPr>
              <a:t>NNPDA :- Neural Network Push Down Automaton with an external continuous stack designed to learn Context free grammars(CFGs) with higher order weights [Das 93, Sun 98].</a:t>
            </a:r>
            <a:endParaRPr sz="1600" dirty="0">
              <a:solidFill>
                <a:schemeClr val="dk1"/>
              </a:solidFill>
              <a:latin typeface="Times New Roman"/>
              <a:ea typeface="Times New Roman"/>
              <a:cs typeface="Times New Roman"/>
              <a:sym typeface="Times New Roman"/>
            </a:endParaRPr>
          </a:p>
          <a:p>
            <a:pPr indent="-330200">
              <a:buSzPts val="1600"/>
              <a:buFont typeface="Times New Roman"/>
              <a:buChar char="●"/>
            </a:pPr>
            <a:r>
              <a:rPr lang="en-GB" sz="1600" dirty="0">
                <a:solidFill>
                  <a:schemeClr val="dk1"/>
                </a:solidFill>
                <a:latin typeface="Times New Roman"/>
                <a:ea typeface="Times New Roman"/>
                <a:cs typeface="Times New Roman"/>
                <a:sym typeface="Times New Roman"/>
              </a:rPr>
              <a:t>Continuous Stack :- Continuous stack can be used to manipulate “continuous rewrite rules” necessary to parse context-free grammar(CFGs).[</a:t>
            </a:r>
            <a:r>
              <a:rPr lang="en-GB" sz="1600" dirty="0" err="1">
                <a:solidFill>
                  <a:schemeClr val="dk1"/>
                </a:solidFill>
                <a:latin typeface="Times New Roman"/>
                <a:ea typeface="Times New Roman"/>
                <a:cs typeface="Times New Roman"/>
                <a:sym typeface="Times New Roman"/>
              </a:rPr>
              <a:t>Mozer</a:t>
            </a:r>
            <a:r>
              <a:rPr lang="en-GB" sz="1600" dirty="0">
                <a:solidFill>
                  <a:schemeClr val="dk1"/>
                </a:solidFill>
                <a:latin typeface="Times New Roman"/>
                <a:ea typeface="Times New Roman"/>
                <a:cs typeface="Times New Roman"/>
                <a:sym typeface="Times New Roman"/>
              </a:rPr>
              <a:t> 93]</a:t>
            </a:r>
            <a:endParaRPr sz="1600" dirty="0">
              <a:solidFill>
                <a:schemeClr val="dk1"/>
              </a:solidFill>
              <a:latin typeface="Times New Roman"/>
              <a:ea typeface="Times New Roman"/>
              <a:cs typeface="Times New Roman"/>
              <a:sym typeface="Times New Roman"/>
            </a:endParaRPr>
          </a:p>
          <a:p>
            <a:pPr indent="-330200">
              <a:buSzPts val="1600"/>
              <a:buFont typeface="Times New Roman"/>
              <a:buChar char="●"/>
            </a:pPr>
            <a:r>
              <a:rPr lang="en-GB" sz="1600" dirty="0">
                <a:solidFill>
                  <a:schemeClr val="dk1"/>
                </a:solidFill>
                <a:latin typeface="Times New Roman"/>
                <a:ea typeface="Times New Roman"/>
                <a:cs typeface="Times New Roman"/>
                <a:sym typeface="Times New Roman"/>
              </a:rPr>
              <a:t>Discrete Stack :- Discrete stack with recursive nets can generalize to any length of sequences if weights are programmed and trained correctly. [Zeng 94]</a:t>
            </a:r>
            <a:endParaRPr sz="16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2"/>
          <p:cNvSpPr txBox="1">
            <a:spLocks noGrp="1"/>
          </p:cNvSpPr>
          <p:nvPr>
            <p:ph type="title"/>
          </p:nvPr>
        </p:nvSpPr>
        <p:spPr>
          <a:xfrm>
            <a:off x="311700" y="774374"/>
            <a:ext cx="8520600" cy="572700"/>
          </a:xfrm>
          <a:prstGeom prst="rect">
            <a:avLst/>
          </a:prstGeom>
          <a:noFill/>
          <a:ln>
            <a:noFill/>
          </a:ln>
        </p:spPr>
        <p:txBody>
          <a:bodyPr spcFirstLastPara="1" vert="horz" wrap="square" lIns="91425" tIns="91425" rIns="91425" bIns="91425" rtlCol="0" anchor="t" anchorCtr="0">
            <a:noAutofit/>
          </a:bodyPr>
          <a:lstStyle/>
          <a:p>
            <a:r>
              <a:rPr lang="en-GB" dirty="0"/>
              <a:t>New Work – NNs need Memory</a:t>
            </a:r>
            <a:endParaRPr dirty="0"/>
          </a:p>
        </p:txBody>
      </p:sp>
      <p:sp>
        <p:nvSpPr>
          <p:cNvPr id="218" name="Google Shape;218;p42"/>
          <p:cNvSpPr txBox="1">
            <a:spLocks noGrp="1"/>
          </p:cNvSpPr>
          <p:nvPr>
            <p:ph type="body" idx="1"/>
          </p:nvPr>
        </p:nvSpPr>
        <p:spPr>
          <a:xfrm>
            <a:off x="311700" y="1413062"/>
            <a:ext cx="8520600" cy="3703800"/>
          </a:xfrm>
          <a:prstGeom prst="rect">
            <a:avLst/>
          </a:prstGeom>
          <a:noFill/>
          <a:ln>
            <a:noFill/>
          </a:ln>
        </p:spPr>
        <p:txBody>
          <a:bodyPr spcFirstLastPara="1" vert="horz" wrap="square" lIns="91425" tIns="91425" rIns="91425" bIns="91425" rtlCol="0" anchor="t" anchorCtr="0">
            <a:noAutofit/>
          </a:bodyPr>
          <a:lstStyle/>
          <a:p>
            <a:pPr indent="-317500">
              <a:buClr>
                <a:srgbClr val="000000"/>
              </a:buClr>
              <a:buSzPts val="1400"/>
              <a:buFont typeface="Times New Roman"/>
              <a:buChar char="●"/>
            </a:pPr>
            <a:r>
              <a:rPr lang="en-GB" sz="1400" dirty="0">
                <a:solidFill>
                  <a:schemeClr val="dk1"/>
                </a:solidFill>
                <a:latin typeface="Times New Roman"/>
                <a:ea typeface="Times New Roman"/>
                <a:cs typeface="Times New Roman"/>
                <a:sym typeface="Times New Roman"/>
              </a:rPr>
              <a:t>Stack RNN :- Differentiable stack with continuous operations and showed promising performance on counting, addition, memorization and language modelling tasks[However required more than 8 stacks to generalize on longer and unseen sequences. [ </a:t>
            </a:r>
            <a:r>
              <a:rPr lang="en-GB" sz="1400" dirty="0" err="1">
                <a:solidFill>
                  <a:schemeClr val="dk1"/>
                </a:solidFill>
                <a:latin typeface="Times New Roman"/>
                <a:ea typeface="Times New Roman"/>
                <a:cs typeface="Times New Roman"/>
                <a:sym typeface="Times New Roman"/>
              </a:rPr>
              <a:t>Joulin</a:t>
            </a:r>
            <a:r>
              <a:rPr lang="en-GB" sz="1400" dirty="0">
                <a:solidFill>
                  <a:schemeClr val="dk1"/>
                </a:solidFill>
                <a:latin typeface="Times New Roman"/>
                <a:ea typeface="Times New Roman"/>
                <a:cs typeface="Times New Roman"/>
                <a:sym typeface="Times New Roman"/>
              </a:rPr>
              <a:t> 2015]</a:t>
            </a:r>
            <a:endParaRPr sz="12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400" dirty="0">
                <a:solidFill>
                  <a:srgbClr val="000000"/>
                </a:solidFill>
                <a:latin typeface="Times New Roman"/>
                <a:ea typeface="Times New Roman"/>
                <a:cs typeface="Times New Roman"/>
                <a:sym typeface="Times New Roman"/>
              </a:rPr>
              <a:t>Unbounded Memory  :- Continuously differentiable analogues on data structures such as Stacks, Queues, and </a:t>
            </a:r>
            <a:r>
              <a:rPr lang="en-GB" sz="1400" dirty="0" err="1">
                <a:solidFill>
                  <a:srgbClr val="000000"/>
                </a:solidFill>
                <a:latin typeface="Times New Roman"/>
                <a:ea typeface="Times New Roman"/>
                <a:cs typeface="Times New Roman"/>
                <a:sym typeface="Times New Roman"/>
              </a:rPr>
              <a:t>DeQues</a:t>
            </a:r>
            <a:r>
              <a:rPr lang="en-GB" sz="1400" dirty="0">
                <a:solidFill>
                  <a:srgbClr val="000000"/>
                </a:solidFill>
                <a:latin typeface="Times New Roman"/>
                <a:ea typeface="Times New Roman"/>
                <a:cs typeface="Times New Roman"/>
                <a:sym typeface="Times New Roman"/>
              </a:rPr>
              <a:t>. Superior generalization performance on various transduction tasks. [</a:t>
            </a:r>
            <a:r>
              <a:rPr lang="en-GB" sz="1400" dirty="0" err="1">
                <a:solidFill>
                  <a:srgbClr val="000000"/>
                </a:solidFill>
                <a:latin typeface="Times New Roman"/>
                <a:ea typeface="Times New Roman"/>
                <a:cs typeface="Times New Roman"/>
                <a:sym typeface="Times New Roman"/>
              </a:rPr>
              <a:t>Grefenstette</a:t>
            </a:r>
            <a:r>
              <a:rPr lang="en-GB" sz="1400" dirty="0">
                <a:solidFill>
                  <a:srgbClr val="000000"/>
                </a:solidFill>
                <a:latin typeface="Times New Roman"/>
                <a:ea typeface="Times New Roman"/>
                <a:cs typeface="Times New Roman"/>
                <a:sym typeface="Times New Roman"/>
              </a:rPr>
              <a:t> 2015]</a:t>
            </a:r>
            <a:endParaRPr sz="14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400" dirty="0">
                <a:solidFill>
                  <a:srgbClr val="000000"/>
                </a:solidFill>
                <a:latin typeface="Times New Roman"/>
                <a:ea typeface="Times New Roman"/>
                <a:cs typeface="Times New Roman"/>
                <a:sym typeface="Times New Roman"/>
              </a:rPr>
              <a:t>Neural Turing machine :- Extended the capability of neural networks by coupling them to external memory which then interacts with an attention mechanism. End to end differentiable system showed superior performance in inferring algorithmic patterns.[Graves 2014].</a:t>
            </a:r>
            <a:endParaRPr sz="14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r>
              <a:rPr lang="en-GB" sz="1400" dirty="0">
                <a:solidFill>
                  <a:srgbClr val="000000"/>
                </a:solidFill>
                <a:latin typeface="Times New Roman"/>
                <a:ea typeface="Times New Roman"/>
                <a:cs typeface="Times New Roman"/>
                <a:sym typeface="Times New Roman"/>
              </a:rPr>
              <a:t>Neural random-access machine :- New differentiable memory architecture which manipulates and dereferences pointers to an external variable-size random-access memory. Better performance on tasks which requires pointer manipulation and dereferencing. [</a:t>
            </a:r>
            <a:r>
              <a:rPr lang="en-GB" sz="1400" dirty="0" err="1">
                <a:solidFill>
                  <a:srgbClr val="000000"/>
                </a:solidFill>
                <a:latin typeface="Times New Roman"/>
                <a:ea typeface="Times New Roman"/>
                <a:cs typeface="Times New Roman"/>
                <a:sym typeface="Times New Roman"/>
              </a:rPr>
              <a:t>Kurach</a:t>
            </a:r>
            <a:r>
              <a:rPr lang="en-GB" sz="1400" dirty="0">
                <a:solidFill>
                  <a:srgbClr val="000000"/>
                </a:solidFill>
                <a:latin typeface="Times New Roman"/>
                <a:ea typeface="Times New Roman"/>
                <a:cs typeface="Times New Roman"/>
                <a:sym typeface="Times New Roman"/>
              </a:rPr>
              <a:t> 2015]</a:t>
            </a:r>
          </a:p>
          <a:p>
            <a:pPr indent="-330200">
              <a:buClr>
                <a:srgbClr val="000000"/>
              </a:buClr>
              <a:buSzPts val="1600"/>
              <a:buFont typeface="Times New Roman"/>
              <a:buChar char="●"/>
            </a:pPr>
            <a:r>
              <a:rPr lang="en-US" sz="1400" dirty="0">
                <a:solidFill>
                  <a:srgbClr val="000000"/>
                </a:solidFill>
                <a:latin typeface="Times New Roman"/>
                <a:ea typeface="Times New Roman"/>
                <a:cs typeface="Times New Roman"/>
                <a:sym typeface="Times New Roman"/>
              </a:rPr>
              <a:t>Context-Free Transductions using neural stack:- Analyses the </a:t>
            </a:r>
            <a:r>
              <a:rPr lang="en-US" sz="1400" dirty="0" err="1">
                <a:solidFill>
                  <a:srgbClr val="000000"/>
                </a:solidFill>
                <a:latin typeface="Times New Roman"/>
                <a:ea typeface="Times New Roman"/>
                <a:cs typeface="Times New Roman"/>
                <a:sym typeface="Times New Roman"/>
              </a:rPr>
              <a:t>behaviour</a:t>
            </a:r>
            <a:r>
              <a:rPr lang="en-US" sz="1400" dirty="0">
                <a:solidFill>
                  <a:srgbClr val="000000"/>
                </a:solidFill>
                <a:latin typeface="Times New Roman"/>
                <a:ea typeface="Times New Roman"/>
                <a:cs typeface="Times New Roman"/>
                <a:sym typeface="Times New Roman"/>
              </a:rPr>
              <a:t> of stack-augmented first order RNNs. Stack-based RNNs can discover intuitive stack-based strategies to solve any given task [Hao 2018]. Other experiments showcase the effect of memory architecture on language modeling task.[</a:t>
            </a:r>
            <a:r>
              <a:rPr lang="en-US" sz="1400" dirty="0" err="1">
                <a:solidFill>
                  <a:srgbClr val="000000"/>
                </a:solidFill>
                <a:latin typeface="Times New Roman"/>
                <a:ea typeface="Times New Roman"/>
                <a:cs typeface="Times New Roman"/>
                <a:sym typeface="Times New Roman"/>
              </a:rPr>
              <a:t>Yogatama</a:t>
            </a:r>
            <a:r>
              <a:rPr lang="en-US" sz="1400" dirty="0">
                <a:solidFill>
                  <a:srgbClr val="000000"/>
                </a:solidFill>
                <a:latin typeface="Times New Roman"/>
                <a:ea typeface="Times New Roman"/>
                <a:cs typeface="Times New Roman"/>
                <a:sym typeface="Times New Roman"/>
              </a:rPr>
              <a:t> 2018]</a:t>
            </a:r>
          </a:p>
          <a:p>
            <a:pPr indent="-330200">
              <a:buClr>
                <a:srgbClr val="000000"/>
              </a:buClr>
              <a:buSzPts val="1600"/>
              <a:buFont typeface="Times New Roman"/>
              <a:buChar char="●"/>
            </a:pPr>
            <a:r>
              <a:rPr lang="en-US" sz="1400" dirty="0">
                <a:solidFill>
                  <a:srgbClr val="000000"/>
                </a:solidFill>
                <a:latin typeface="Times New Roman"/>
                <a:ea typeface="Times New Roman"/>
                <a:cs typeface="Times New Roman"/>
                <a:sym typeface="Times New Roman"/>
              </a:rPr>
              <a:t>Differentiable neural computer (DNC):- Differentiable neural computer showed that DNCs have the capacity to solve complex, structured tasks that are inaccessible to neural networks without external read–write memory.[Graves 2016]</a:t>
            </a:r>
          </a:p>
          <a:p>
            <a:pPr indent="-330200">
              <a:buClr>
                <a:srgbClr val="000000"/>
              </a:buClr>
              <a:buSzPts val="1600"/>
              <a:buFont typeface="Times New Roman"/>
              <a:buChar char="●"/>
            </a:pPr>
            <a:endParaRPr lang="en-US" sz="1600" dirty="0">
              <a:solidFill>
                <a:srgbClr val="000000"/>
              </a:solidFill>
              <a:latin typeface="Times New Roman"/>
              <a:ea typeface="Times New Roman"/>
              <a:cs typeface="Times New Roman"/>
              <a:sym typeface="Times New Roman"/>
            </a:endParaRPr>
          </a:p>
          <a:p>
            <a:pPr indent="-330200">
              <a:buClr>
                <a:srgbClr val="000000"/>
              </a:buClr>
              <a:buSzPts val="1600"/>
              <a:buFont typeface="Times New Roman"/>
              <a:buChar char="●"/>
            </a:pPr>
            <a:endParaRPr sz="1600" dirty="0">
              <a:solidFill>
                <a:srgbClr val="000000"/>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Previous Work - Memory</a:t>
            </a:r>
            <a:endParaRPr/>
          </a:p>
        </p:txBody>
      </p:sp>
      <p:sp>
        <p:nvSpPr>
          <p:cNvPr id="224" name="Google Shape;224;p43"/>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indent="-330200">
              <a:buClr>
                <a:schemeClr val="dk1"/>
              </a:buClr>
              <a:buSzPts val="1600"/>
              <a:buFont typeface="Times New Roman"/>
              <a:buChar char="●"/>
            </a:pPr>
            <a:r>
              <a:rPr lang="en-GB" sz="1600" dirty="0">
                <a:solidFill>
                  <a:schemeClr val="dk1"/>
                </a:solidFill>
                <a:latin typeface="Times New Roman"/>
                <a:ea typeface="Times New Roman"/>
                <a:cs typeface="Times New Roman"/>
                <a:sym typeface="Times New Roman"/>
              </a:rPr>
              <a:t>Context-Free Transductions using neural stack:- Analyses the behaviour of stack-augmented first order RNNs. Stack-based RNNs can discover intuitive stack-based strategies to solve any given task [Hao 2018]. Other experiments showcase the effect of memory architecture on language </a:t>
            </a:r>
            <a:r>
              <a:rPr lang="en-GB" sz="1600" dirty="0" err="1">
                <a:solidFill>
                  <a:schemeClr val="dk1"/>
                </a:solidFill>
                <a:latin typeface="Times New Roman"/>
                <a:ea typeface="Times New Roman"/>
                <a:cs typeface="Times New Roman"/>
                <a:sym typeface="Times New Roman"/>
              </a:rPr>
              <a:t>modeling</a:t>
            </a:r>
            <a:r>
              <a:rPr lang="en-GB" sz="1600" dirty="0">
                <a:solidFill>
                  <a:schemeClr val="dk1"/>
                </a:solidFill>
                <a:latin typeface="Times New Roman"/>
                <a:ea typeface="Times New Roman"/>
                <a:cs typeface="Times New Roman"/>
                <a:sym typeface="Times New Roman"/>
              </a:rPr>
              <a:t> task.[</a:t>
            </a:r>
            <a:r>
              <a:rPr lang="en-GB" sz="1600" dirty="0" err="1">
                <a:solidFill>
                  <a:schemeClr val="dk1"/>
                </a:solidFill>
                <a:latin typeface="Times New Roman"/>
                <a:ea typeface="Times New Roman"/>
                <a:cs typeface="Times New Roman"/>
                <a:sym typeface="Times New Roman"/>
              </a:rPr>
              <a:t>Yogatama</a:t>
            </a:r>
            <a:r>
              <a:rPr lang="en-GB" sz="1600" dirty="0">
                <a:solidFill>
                  <a:schemeClr val="dk1"/>
                </a:solidFill>
                <a:latin typeface="Times New Roman"/>
                <a:ea typeface="Times New Roman"/>
                <a:cs typeface="Times New Roman"/>
                <a:sym typeface="Times New Roman"/>
              </a:rPr>
              <a:t> 2018]</a:t>
            </a:r>
            <a:endParaRPr sz="1600" dirty="0">
              <a:solidFill>
                <a:schemeClr val="dk1"/>
              </a:solidFill>
              <a:latin typeface="Times New Roman"/>
              <a:ea typeface="Times New Roman"/>
              <a:cs typeface="Times New Roman"/>
              <a:sym typeface="Times New Roman"/>
            </a:endParaRPr>
          </a:p>
          <a:p>
            <a:pPr indent="-330200">
              <a:buClr>
                <a:schemeClr val="dk1"/>
              </a:buClr>
              <a:buSzPts val="1600"/>
              <a:buFont typeface="Times New Roman"/>
              <a:buChar char="●"/>
            </a:pPr>
            <a:r>
              <a:rPr lang="en-GB" sz="1600" dirty="0">
                <a:solidFill>
                  <a:schemeClr val="dk1"/>
                </a:solidFill>
                <a:latin typeface="Times New Roman"/>
                <a:ea typeface="Times New Roman"/>
                <a:cs typeface="Times New Roman"/>
                <a:sym typeface="Times New Roman"/>
              </a:rPr>
              <a:t>Differentiable neural computer (DNC):- Differentiable neural computer showed that DNCs have the capacity to solve complex, structured tasks that are inaccessible to neural networks without external read–write memory.[Graves 2016]</a:t>
            </a:r>
            <a:endParaRPr sz="1600" dirty="0">
              <a:solidFill>
                <a:schemeClr val="dk1"/>
              </a:solidFill>
              <a:latin typeface="Times New Roman"/>
              <a:ea typeface="Times New Roman"/>
              <a:cs typeface="Times New Roman"/>
              <a:sym typeface="Times New Roman"/>
            </a:endParaRPr>
          </a:p>
          <a:p>
            <a:pPr indent="-330200">
              <a:buClr>
                <a:schemeClr val="dk1"/>
              </a:buClr>
              <a:buSzPts val="1600"/>
              <a:buFont typeface="Times New Roman"/>
              <a:buChar char="●"/>
            </a:pPr>
            <a:r>
              <a:rPr lang="en-GB" sz="1600" dirty="0">
                <a:solidFill>
                  <a:schemeClr val="dk1"/>
                </a:solidFill>
                <a:latin typeface="Times New Roman"/>
                <a:ea typeface="Times New Roman"/>
                <a:cs typeface="Times New Roman"/>
                <a:sym typeface="Times New Roman"/>
              </a:rPr>
              <a:t>DFA Rules :- Rule insertion focused on stably encoding Deterministic finite automaton rules into second order RNN [</a:t>
            </a:r>
            <a:r>
              <a:rPr lang="en-GB" sz="1600" dirty="0" err="1">
                <a:solidFill>
                  <a:schemeClr val="dk1"/>
                </a:solidFill>
                <a:latin typeface="Times New Roman"/>
                <a:ea typeface="Times New Roman"/>
                <a:cs typeface="Times New Roman"/>
                <a:sym typeface="Times New Roman"/>
              </a:rPr>
              <a:t>Omlin</a:t>
            </a:r>
            <a:r>
              <a:rPr lang="en-GB" sz="1600" dirty="0">
                <a:solidFill>
                  <a:schemeClr val="dk1"/>
                </a:solidFill>
                <a:latin typeface="Times New Roman"/>
                <a:ea typeface="Times New Roman"/>
                <a:cs typeface="Times New Roman"/>
                <a:sym typeface="Times New Roman"/>
              </a:rPr>
              <a:t> 96].</a:t>
            </a:r>
            <a:endParaRPr sz="1600" dirty="0">
              <a:solidFill>
                <a:schemeClr val="dk1"/>
              </a:solidFill>
              <a:latin typeface="Times New Roman"/>
              <a:ea typeface="Times New Roman"/>
              <a:cs typeface="Times New Roman"/>
              <a:sym typeface="Times New Roman"/>
            </a:endParaRPr>
          </a:p>
          <a:p>
            <a:pPr indent="-330200">
              <a:buClr>
                <a:schemeClr val="dk1"/>
              </a:buClr>
              <a:buSzPts val="1600"/>
              <a:buFont typeface="Times New Roman"/>
              <a:buChar char="●"/>
            </a:pPr>
            <a:r>
              <a:rPr lang="en-GB" sz="1600" dirty="0">
                <a:solidFill>
                  <a:schemeClr val="dk1"/>
                </a:solidFill>
                <a:latin typeface="Times New Roman"/>
                <a:ea typeface="Times New Roman"/>
                <a:cs typeface="Times New Roman"/>
                <a:sym typeface="Times New Roman"/>
              </a:rPr>
              <a:t>NNPDA Rules :- Used information about dead neurons as a form of hints for training NNPDA [Das 93].</a:t>
            </a:r>
            <a:endParaRPr sz="16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0DB1-F384-A24C-A472-7F262A13FDB9}"/>
              </a:ext>
            </a:extLst>
          </p:cNvPr>
          <p:cNvSpPr>
            <a:spLocks noGrp="1"/>
          </p:cNvSpPr>
          <p:nvPr>
            <p:ph type="title"/>
          </p:nvPr>
        </p:nvSpPr>
        <p:spPr>
          <a:xfrm>
            <a:off x="469376" y="93234"/>
            <a:ext cx="8205248" cy="1325563"/>
          </a:xfrm>
        </p:spPr>
        <p:txBody>
          <a:bodyPr/>
          <a:lstStyle/>
          <a:p>
            <a:r>
              <a:rPr lang="en-US" dirty="0">
                <a:solidFill>
                  <a:srgbClr val="FF0000"/>
                </a:solidFill>
              </a:rPr>
              <a:t>Formal Grammars and Automata</a:t>
            </a:r>
            <a:br>
              <a:rPr lang="en-US" dirty="0">
                <a:solidFill>
                  <a:srgbClr val="FF0000"/>
                </a:solidFill>
              </a:rPr>
            </a:br>
            <a:r>
              <a:rPr lang="en-US" sz="3600" i="1" dirty="0">
                <a:solidFill>
                  <a:srgbClr val="00B0F0"/>
                </a:solidFill>
              </a:rPr>
              <a:t>Foundations of Computer Science</a:t>
            </a:r>
            <a:endParaRPr lang="en-US" i="1" dirty="0">
              <a:solidFill>
                <a:srgbClr val="00B0F0"/>
              </a:solidFill>
            </a:endParaRPr>
          </a:p>
        </p:txBody>
      </p:sp>
      <p:sp>
        <p:nvSpPr>
          <p:cNvPr id="3" name="Content Placeholder 2">
            <a:extLst>
              <a:ext uri="{FF2B5EF4-FFF2-40B4-BE49-F238E27FC236}">
                <a16:creationId xmlns:a16="http://schemas.microsoft.com/office/drawing/2014/main" id="{0AAB0F8B-387D-AA49-9C8C-3E252B0144DC}"/>
              </a:ext>
            </a:extLst>
          </p:cNvPr>
          <p:cNvSpPr>
            <a:spLocks noGrp="1"/>
          </p:cNvSpPr>
          <p:nvPr>
            <p:ph idx="1"/>
          </p:nvPr>
        </p:nvSpPr>
        <p:spPr/>
        <p:txBody>
          <a:bodyPr/>
          <a:lstStyle/>
          <a:p>
            <a:r>
              <a:rPr lang="en-US" sz="2400" dirty="0"/>
              <a:t>Formal Grammars - branch of applied mathematics</a:t>
            </a:r>
          </a:p>
          <a:p>
            <a:pPr lvl="1"/>
            <a:r>
              <a:rPr lang="en-US" sz="2000" dirty="0"/>
              <a:t>Applications are found in theoretical computer science, theoretical and applied linguistics, formal semantics, mathematical logic</a:t>
            </a:r>
          </a:p>
          <a:p>
            <a:r>
              <a:rPr lang="en-US" sz="2400" dirty="0"/>
              <a:t>Automata theory - study of abstract machines and automata, as well as the computational problems that can be solved using them (complexity, hardness, decidability, NP, etc.) </a:t>
            </a:r>
          </a:p>
          <a:p>
            <a:pPr lvl="1"/>
            <a:r>
              <a:rPr lang="en-US" sz="2000" dirty="0"/>
              <a:t>Defines what is computable</a:t>
            </a:r>
          </a:p>
          <a:p>
            <a:pPr lvl="1"/>
            <a:r>
              <a:rPr lang="en-US" sz="2000" dirty="0"/>
              <a:t>Theory in theoretical computer science and discrete mathematics</a:t>
            </a:r>
          </a:p>
          <a:p>
            <a:pPr lvl="1"/>
            <a:r>
              <a:rPr lang="en-US" sz="2000" dirty="0"/>
              <a:t>Automata play a major role in theory of computation, compiler construction, artificial intelligence, parsing and formal verification.</a:t>
            </a:r>
          </a:p>
          <a:p>
            <a:r>
              <a:rPr lang="en-US" sz="2400" dirty="0"/>
              <a:t>Applications include system design, parsing, VLSI, operating systems, regular expressions, AI, security, switches-routers, time series, etc.</a:t>
            </a:r>
          </a:p>
        </p:txBody>
      </p:sp>
    </p:spTree>
    <p:extLst>
      <p:ext uri="{BB962C8B-B14F-4D97-AF65-F5344CB8AC3E}">
        <p14:creationId xmlns:p14="http://schemas.microsoft.com/office/powerpoint/2010/main" val="14387480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4"/>
          <p:cNvSpPr txBox="1">
            <a:spLocks noGrp="1"/>
          </p:cNvSpPr>
          <p:nvPr>
            <p:ph type="title"/>
          </p:nvPr>
        </p:nvSpPr>
        <p:spPr>
          <a:xfrm>
            <a:off x="311700" y="1019471"/>
            <a:ext cx="8520600" cy="572700"/>
          </a:xfrm>
          <a:prstGeom prst="rect">
            <a:avLst/>
          </a:prstGeom>
          <a:noFill/>
          <a:ln>
            <a:noFill/>
          </a:ln>
        </p:spPr>
        <p:txBody>
          <a:bodyPr spcFirstLastPara="1" vert="horz" wrap="square" lIns="91425" tIns="91425" rIns="91425" bIns="91425" rtlCol="0" anchor="t" anchorCtr="0">
            <a:noAutofit/>
          </a:bodyPr>
          <a:lstStyle/>
          <a:p>
            <a:r>
              <a:rPr lang="en-GB" dirty="0"/>
              <a:t>Neural State Machine PDA (NSPDA)  </a:t>
            </a:r>
            <a:endParaRPr dirty="0"/>
          </a:p>
        </p:txBody>
      </p:sp>
      <p:sp>
        <p:nvSpPr>
          <p:cNvPr id="230" name="Google Shape;230;p44"/>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31" name="Google Shape;231;p44"/>
          <p:cNvPicPr preferRelativeResize="0"/>
          <p:nvPr/>
        </p:nvPicPr>
        <p:blipFill rotWithShape="1">
          <a:blip r:embed="rId3">
            <a:alphaModFix/>
          </a:blip>
          <a:srcRect/>
          <a:stretch/>
        </p:blipFill>
        <p:spPr>
          <a:xfrm>
            <a:off x="311700" y="2009726"/>
            <a:ext cx="8094124" cy="3590975"/>
          </a:xfrm>
          <a:prstGeom prst="rect">
            <a:avLst/>
          </a:prstGeom>
          <a:noFill/>
          <a:ln>
            <a:noFill/>
          </a:ln>
        </p:spPr>
      </p:pic>
      <p:sp>
        <p:nvSpPr>
          <p:cNvPr id="232" name="Google Shape;232;p44"/>
          <p:cNvSpPr txBox="1"/>
          <p:nvPr/>
        </p:nvSpPr>
        <p:spPr>
          <a:xfrm>
            <a:off x="7308475" y="2009725"/>
            <a:ext cx="1207200" cy="669300"/>
          </a:xfrm>
          <a:prstGeom prst="rect">
            <a:avLst/>
          </a:prstGeom>
          <a:noFill/>
          <a:ln>
            <a:noFill/>
          </a:ln>
        </p:spPr>
        <p:txBody>
          <a:bodyPr spcFirstLastPara="1" wrap="square" lIns="91425" tIns="91425" rIns="91425" bIns="91425" anchor="t" anchorCtr="0">
            <a:noAutofit/>
          </a:bodyPr>
          <a:lstStyle/>
          <a:p>
            <a:r>
              <a:rPr lang="en-GB" dirty="0"/>
              <a:t>Only one stack used</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5"/>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Controller-Memory Split</a:t>
            </a:r>
            <a:endParaRPr/>
          </a:p>
        </p:txBody>
      </p:sp>
      <p:sp>
        <p:nvSpPr>
          <p:cNvPr id="238" name="Google Shape;238;p45"/>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buNone/>
            </a:pPr>
            <a:r>
              <a:rPr lang="en-GB" dirty="0">
                <a:solidFill>
                  <a:srgbClr val="000000"/>
                </a:solidFill>
              </a:rPr>
              <a:t>Here we use Discrete Stack as an unbounded memory. In theory can be replaced by RAM, queue, list).</a:t>
            </a:r>
            <a:endParaRPr dirty="0">
              <a:solidFill>
                <a:srgbClr val="000000"/>
              </a:solidFill>
            </a:endParaRPr>
          </a:p>
          <a:p>
            <a:pPr marL="0" indent="0">
              <a:spcBef>
                <a:spcPts val="1600"/>
              </a:spcBef>
              <a:buNone/>
            </a:pPr>
            <a:r>
              <a:rPr lang="en-GB" dirty="0">
                <a:solidFill>
                  <a:srgbClr val="000000"/>
                </a:solidFill>
              </a:rPr>
              <a:t>Controller is recurrent network which has second/third order connection.</a:t>
            </a:r>
            <a:endParaRPr dirty="0">
              <a:solidFill>
                <a:srgbClr val="000000"/>
              </a:solidFill>
            </a:endParaRPr>
          </a:p>
          <a:p>
            <a:pPr marL="0" indent="0">
              <a:spcBef>
                <a:spcPts val="1600"/>
              </a:spcBef>
              <a:spcAft>
                <a:spcPts val="1600"/>
              </a:spcAft>
              <a:buNone/>
            </a:pPr>
            <a:endParaRPr dirty="0"/>
          </a:p>
        </p:txBody>
      </p:sp>
      <p:pic>
        <p:nvPicPr>
          <p:cNvPr id="239" name="Google Shape;239;p45" descr="Screen Shot 2017-06-09 at 9.32.33 AM.png"/>
          <p:cNvPicPr preferRelativeResize="0"/>
          <p:nvPr/>
        </p:nvPicPr>
        <p:blipFill rotWithShape="1">
          <a:blip r:embed="rId3">
            <a:alphaModFix/>
          </a:blip>
          <a:srcRect/>
          <a:stretch/>
        </p:blipFill>
        <p:spPr>
          <a:xfrm>
            <a:off x="233351" y="3263576"/>
            <a:ext cx="7892175" cy="2505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dirty="0"/>
              <a:t>Neural Architecture </a:t>
            </a:r>
            <a:endParaRPr dirty="0"/>
          </a:p>
        </p:txBody>
      </p:sp>
      <p:sp>
        <p:nvSpPr>
          <p:cNvPr id="245" name="Google Shape;245;p46"/>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indent="-317500">
              <a:buClr>
                <a:schemeClr val="dk1"/>
              </a:buClr>
              <a:buSzPts val="1400"/>
              <a:buFont typeface="Times New Roman"/>
              <a:buChar char="●"/>
            </a:pPr>
            <a:r>
              <a:rPr lang="en-GB" sz="1400">
                <a:solidFill>
                  <a:schemeClr val="dk1"/>
                </a:solidFill>
                <a:latin typeface="Times New Roman"/>
                <a:ea typeface="Times New Roman"/>
                <a:cs typeface="Times New Roman"/>
                <a:sym typeface="Times New Roman"/>
              </a:rPr>
              <a:t>A full symbol sequence sample(y,X) is defined as X={x1,x2,···,xT} where the binary label y indicates whether the sequence is valid(1) or not (0).</a:t>
            </a:r>
            <a:endParaRPr sz="1400">
              <a:solidFill>
                <a:schemeClr val="dk1"/>
              </a:solidFill>
              <a:latin typeface="Times New Roman"/>
              <a:ea typeface="Times New Roman"/>
              <a:cs typeface="Times New Roman"/>
              <a:sym typeface="Times New Roman"/>
            </a:endParaRPr>
          </a:p>
          <a:p>
            <a:pPr indent="-317500">
              <a:buClr>
                <a:schemeClr val="dk1"/>
              </a:buClr>
              <a:buSzPts val="1400"/>
              <a:buFont typeface="Times New Roman"/>
              <a:buChar char="●"/>
            </a:pPr>
            <a:r>
              <a:rPr lang="en-GB" sz="1400">
                <a:solidFill>
                  <a:schemeClr val="dk1"/>
                </a:solidFill>
                <a:latin typeface="Times New Roman"/>
                <a:ea typeface="Times New Roman"/>
                <a:cs typeface="Times New Roman"/>
                <a:sym typeface="Times New Roman"/>
              </a:rPr>
              <a:t>When processing a (binary) symbol/token xt∈ {0,1}_{L×1} at the discrete time step t, the NSPDA is engaged with computing a new state variable vector z_t∈R_{J×1}, where L is the total number of input/sensory neurons(or dimensionality of the input space, sometimes classically referred to as alphabet size) and J is the total number of state neurons.</a:t>
            </a:r>
            <a:endParaRPr sz="1400">
              <a:solidFill>
                <a:schemeClr val="dk1"/>
              </a:solidFill>
              <a:latin typeface="Times New Roman"/>
              <a:ea typeface="Times New Roman"/>
              <a:cs typeface="Times New Roman"/>
              <a:sym typeface="Times New Roman"/>
            </a:endParaRPr>
          </a:p>
          <a:p>
            <a:pPr indent="-317500">
              <a:buClr>
                <a:schemeClr val="dk1"/>
              </a:buClr>
              <a:buSzPts val="1400"/>
              <a:buFont typeface="Times New Roman"/>
              <a:buChar char="●"/>
            </a:pPr>
            <a:r>
              <a:rPr lang="en-GB" sz="1400">
                <a:solidFill>
                  <a:schemeClr val="dk1"/>
                </a:solidFill>
                <a:latin typeface="Times New Roman"/>
                <a:ea typeface="Times New Roman"/>
                <a:cs typeface="Times New Roman"/>
                <a:sym typeface="Times New Roman"/>
              </a:rPr>
              <a:t>The action neuron vector is defined as a∈R_{L×1} and the read neuron vector is defined as r∈R_{L×1}, i.e.,the action and read spaces are of the same dimensionality of the input or |x|=|r|=|a|.</a:t>
            </a:r>
            <a:endParaRPr sz="1400">
              <a:solidFill>
                <a:schemeClr val="dk1"/>
              </a:solidFill>
              <a:latin typeface="Times New Roman"/>
              <a:ea typeface="Times New Roman"/>
              <a:cs typeface="Times New Roman"/>
              <a:sym typeface="Times New Roman"/>
            </a:endParaRPr>
          </a:p>
          <a:p>
            <a:pPr indent="-317500">
              <a:buClr>
                <a:schemeClr val="dk1"/>
              </a:buClr>
              <a:buSzPts val="1400"/>
              <a:buFont typeface="Times New Roman"/>
              <a:buChar char="●"/>
            </a:pPr>
            <a:r>
              <a:rPr lang="en-GB" sz="1400">
                <a:solidFill>
                  <a:schemeClr val="dk1"/>
                </a:solidFill>
                <a:latin typeface="Times New Roman"/>
                <a:ea typeface="Times New Roman"/>
                <a:cs typeface="Times New Roman"/>
                <a:sym typeface="Times New Roman"/>
              </a:rPr>
              <a:t>Taken together, the above sets of input, state, and read neurons represent a full NSPDA model with parameters Θ ={Ws,Wa,Wo}. </a:t>
            </a:r>
            <a:endParaRPr sz="1400">
              <a:solidFill>
                <a:schemeClr val="dk1"/>
              </a:solidFill>
              <a:latin typeface="Times New Roman"/>
              <a:ea typeface="Times New Roman"/>
              <a:cs typeface="Times New Roman"/>
              <a:sym typeface="Times New Roman"/>
            </a:endParaRPr>
          </a:p>
          <a:p>
            <a:pPr indent="-317500">
              <a:buClr>
                <a:schemeClr val="dk1"/>
              </a:buClr>
              <a:buSzPts val="1400"/>
              <a:buFont typeface="Times New Roman"/>
              <a:buChar char="●"/>
            </a:pPr>
            <a:r>
              <a:rPr lang="en-GB" sz="1400">
                <a:solidFill>
                  <a:schemeClr val="dk1"/>
                </a:solidFill>
                <a:latin typeface="Times New Roman"/>
                <a:ea typeface="Times New Roman"/>
                <a:cs typeface="Times New Roman"/>
                <a:sym typeface="Times New Roman"/>
              </a:rPr>
              <a:t>Crucially,Ws and Wa are both 4-dimensional (4D) synpatic weight tensor, i.e., the binary “to-state” tensor Ws∈{0,1}_{J×L×L×L} and the 4D tenary to-action tensor Wa∈{−1,0,1}_{J×L×L×L} (note that:−1 is “pop”,0is “no-op”, and1is “push”)</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sz="2400">
                <a:latin typeface="Times New Roman"/>
                <a:ea typeface="Times New Roman"/>
                <a:cs typeface="Times New Roman"/>
                <a:sym typeface="Times New Roman"/>
              </a:rPr>
              <a:t>Forward pass for NSPDA at time t [Mali 2019]</a:t>
            </a:r>
            <a:endParaRPr sz="2400">
              <a:latin typeface="Times New Roman"/>
              <a:ea typeface="Times New Roman"/>
              <a:cs typeface="Times New Roman"/>
              <a:sym typeface="Times New Roman"/>
            </a:endParaRPr>
          </a:p>
        </p:txBody>
      </p:sp>
      <p:sp>
        <p:nvSpPr>
          <p:cNvPr id="251" name="Google Shape;251;p47"/>
          <p:cNvSpPr txBox="1">
            <a:spLocks noGrp="1"/>
          </p:cNvSpPr>
          <p:nvPr>
            <p:ph type="body" idx="1"/>
          </p:nvPr>
        </p:nvSpPr>
        <p:spPr>
          <a:xfrm>
            <a:off x="311700" y="2009725"/>
            <a:ext cx="8520600" cy="17871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52" name="Google Shape;252;p47"/>
          <p:cNvPicPr preferRelativeResize="0"/>
          <p:nvPr/>
        </p:nvPicPr>
        <p:blipFill rotWithShape="1">
          <a:blip r:embed="rId3">
            <a:alphaModFix/>
          </a:blip>
          <a:srcRect/>
          <a:stretch/>
        </p:blipFill>
        <p:spPr>
          <a:xfrm>
            <a:off x="311700" y="2009726"/>
            <a:ext cx="8520598" cy="1787075"/>
          </a:xfrm>
          <a:prstGeom prst="rect">
            <a:avLst/>
          </a:prstGeom>
          <a:noFill/>
          <a:ln>
            <a:noFill/>
          </a:ln>
        </p:spPr>
      </p:pic>
      <p:sp>
        <p:nvSpPr>
          <p:cNvPr id="253" name="Google Shape;253;p47"/>
          <p:cNvSpPr txBox="1"/>
          <p:nvPr/>
        </p:nvSpPr>
        <p:spPr>
          <a:xfrm>
            <a:off x="249300" y="3931575"/>
            <a:ext cx="8056500" cy="17319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GB" sz="1400">
                <a:solidFill>
                  <a:schemeClr val="dk1"/>
                </a:solidFill>
                <a:latin typeface="Times New Roman"/>
                <a:ea typeface="Times New Roman"/>
                <a:cs typeface="Times New Roman"/>
                <a:sym typeface="Times New Roman"/>
              </a:rPr>
              <a:t>Where α1∼U(0.0001,0.008),α2∼U(0.901,0.992), and α3∼U(0.025,0.110), are threshold values that determine what the next state of the discrete read unit rit will be (sampled uniformly from a special interval to create continuous value for backprop to work with). Note that zt+1 is the next hidden state,at+1 is the next stack action, and rt+1 is the next value of the neuron that reads the content at the top of the stack</a:t>
            </a:r>
            <a:endParaRPr sz="1400">
              <a:solidFill>
                <a:srgbClr val="000000"/>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311700" y="1148100"/>
            <a:ext cx="8520600" cy="572700"/>
          </a:xfrm>
          <a:prstGeom prst="rect">
            <a:avLst/>
          </a:prstGeom>
          <a:noFill/>
          <a:ln>
            <a:noFill/>
          </a:ln>
        </p:spPr>
        <p:txBody>
          <a:bodyPr spcFirstLastPara="1" vert="horz" wrap="square" lIns="91425" tIns="91425" rIns="91425" bIns="91425" rtlCol="0" anchor="t" anchorCtr="0">
            <a:noAutofit/>
          </a:bodyPr>
          <a:lstStyle/>
          <a:p>
            <a:r>
              <a:rPr lang="en-GB"/>
              <a:t>Inserting Rules [Mali 2019]</a:t>
            </a:r>
            <a:endParaRPr/>
          </a:p>
        </p:txBody>
      </p:sp>
      <p:sp>
        <p:nvSpPr>
          <p:cNvPr id="259" name="Google Shape;259;p48"/>
          <p:cNvSpPr txBox="1">
            <a:spLocks noGrp="1"/>
          </p:cNvSpPr>
          <p:nvPr>
            <p:ph type="body" idx="1"/>
          </p:nvPr>
        </p:nvSpPr>
        <p:spPr>
          <a:xfrm>
            <a:off x="259200" y="1720800"/>
            <a:ext cx="8520600" cy="3416400"/>
          </a:xfrm>
          <a:prstGeom prst="rect">
            <a:avLst/>
          </a:prstGeom>
          <a:noFill/>
          <a:ln>
            <a:noFill/>
          </a:ln>
        </p:spPr>
        <p:txBody>
          <a:bodyPr spcFirstLastPara="1" vert="horz" wrap="square" lIns="91425" tIns="91425" rIns="91425" bIns="91425" rtlCol="0" anchor="t" anchorCtr="0">
            <a:noAutofit/>
          </a:bodyPr>
          <a:lstStyle/>
          <a:p>
            <a:pPr marL="0" indent="0">
              <a:buNone/>
            </a:pPr>
            <a:r>
              <a:rPr lang="en-GB" sz="1400">
                <a:solidFill>
                  <a:schemeClr val="dk1"/>
                </a:solidFill>
                <a:latin typeface="Times New Roman"/>
                <a:ea typeface="Times New Roman"/>
                <a:cs typeface="Times New Roman"/>
                <a:sym typeface="Times New Roman"/>
              </a:rPr>
              <a:t>To insert rules related to known state transitions into the (N-state) NSPDA, one needs to program its recurrent weights(which could be second or third order). Since the number of states in PDA is not known beforehand, we assume that J &gt; M and that the network has enough capacity to learn an unknown context-free grammar.</a:t>
            </a:r>
            <a:endParaRPr sz="1400">
              <a:solidFill>
                <a:schemeClr val="dk1"/>
              </a:solidFill>
              <a:latin typeface="Times New Roman"/>
              <a:ea typeface="Times New Roman"/>
              <a:cs typeface="Times New Roman"/>
              <a:sym typeface="Times New Roman"/>
            </a:endParaRPr>
          </a:p>
          <a:p>
            <a:pPr marL="0" indent="0">
              <a:spcBef>
                <a:spcPts val="1600"/>
              </a:spcBef>
              <a:buNone/>
            </a:pPr>
            <a:r>
              <a:rPr lang="en-GB" sz="1400">
                <a:solidFill>
                  <a:schemeClr val="dk1"/>
                </a:solidFill>
                <a:latin typeface="Times New Roman"/>
                <a:ea typeface="Times New Roman"/>
                <a:cs typeface="Times New Roman"/>
                <a:sym typeface="Times New Roman"/>
              </a:rPr>
              <a:t>we will exploit the similarity between the state transitions of the target PDA and the underlying dynamics of a stack-driven RNN. Considera known transition δ(s_j,a_l,T_s) = (s_i,γ), where Ts is the top of the stack and γ is the sequence of symbols replacing Ts. </a:t>
            </a:r>
            <a:endParaRPr sz="1400">
              <a:solidFill>
                <a:schemeClr val="dk1"/>
              </a:solidFill>
              <a:latin typeface="Times New Roman"/>
              <a:ea typeface="Times New Roman"/>
              <a:cs typeface="Times New Roman"/>
              <a:sym typeface="Times New Roman"/>
            </a:endParaRPr>
          </a:p>
          <a:p>
            <a:pPr marL="0" indent="0">
              <a:spcBef>
                <a:spcPts val="1600"/>
              </a:spcBef>
              <a:buNone/>
            </a:pPr>
            <a:r>
              <a:rPr lang="en-GB" sz="1400">
                <a:solidFill>
                  <a:schemeClr val="dk1"/>
                </a:solidFill>
                <a:latin typeface="Times New Roman"/>
                <a:ea typeface="Times New Roman"/>
                <a:cs typeface="Times New Roman"/>
                <a:sym typeface="Times New Roman"/>
              </a:rPr>
              <a:t>We then identify PDA states sj and si, which correspond to state neurons zj and zi, respectively. Recall that each symbol has specific stack operations associated with it, which provide prior knowledge as to when to push and when to pop from the stack. It is desirable that the state neuron zi has a high output close to 1 and zj has a low output close to 0 after reading an input symbol al using input neuron xm and the top of the stack Ts using read neuron rl.</a:t>
            </a:r>
            <a:endParaRPr sz="1400">
              <a:solidFill>
                <a:schemeClr val="dk1"/>
              </a:solidFill>
              <a:latin typeface="Times New Roman"/>
              <a:ea typeface="Times New Roman"/>
              <a:cs typeface="Times New Roman"/>
              <a:sym typeface="Times New Roman"/>
            </a:endParaRPr>
          </a:p>
          <a:p>
            <a:pPr marL="0" indent="0">
              <a:spcBef>
                <a:spcPts val="1600"/>
              </a:spcBef>
              <a:buNone/>
            </a:pPr>
            <a:r>
              <a:rPr lang="en-GB" sz="1400">
                <a:solidFill>
                  <a:schemeClr val="dk1"/>
                </a:solidFill>
                <a:latin typeface="Times New Roman"/>
                <a:ea typeface="Times New Roman"/>
                <a:cs typeface="Times New Roman"/>
                <a:sym typeface="Times New Roman"/>
              </a:rPr>
              <a:t>We can achieve this by following simple three steps 1) set the (third order) weightsWsijkl to a large positive value, which helps to ensure that the state neuron zt+1i at the next time step t+ 1 will be high (and sinceˆg(v)is sigmoidal, this tends towards 1), and 2) set Wsjjkl to a large negative value, which would make the output of the state neuron zt+1j low (tendingˆg(v) towards 0).</a:t>
            </a:r>
            <a:endParaRPr sz="1400">
              <a:solidFill>
                <a:schemeClr val="dk1"/>
              </a:solidFill>
              <a:latin typeface="Times New Roman"/>
              <a:ea typeface="Times New Roman"/>
              <a:cs typeface="Times New Roman"/>
              <a:sym typeface="Times New Roman"/>
            </a:endParaRPr>
          </a:p>
          <a:p>
            <a:pPr marL="0" indent="0">
              <a:spcBef>
                <a:spcPts val="1600"/>
              </a:spcBef>
              <a:spcAft>
                <a:spcPts val="1600"/>
              </a:spcAft>
              <a:buNone/>
            </a:pP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9"/>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Inserting Rules [Mali 2019]</a:t>
            </a:r>
            <a:endParaRPr/>
          </a:p>
        </p:txBody>
      </p:sp>
      <p:sp>
        <p:nvSpPr>
          <p:cNvPr id="265" name="Google Shape;265;p49"/>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buNone/>
            </a:pPr>
            <a:r>
              <a:rPr lang="en-GB" sz="1400">
                <a:solidFill>
                  <a:schemeClr val="dk1"/>
                </a:solidFill>
                <a:latin typeface="Times New Roman"/>
                <a:ea typeface="Times New Roman"/>
                <a:cs typeface="Times New Roman"/>
                <a:sym typeface="Times New Roman"/>
              </a:rPr>
              <a:t>The next item to consider are the (ternary) action weights stored in Wa_{ijkl}, which drive the action neurons that yield the stack operations (recall that [-1,0,1] maps to [pop,no-op,push]). </a:t>
            </a:r>
            <a:endParaRPr sz="1400">
              <a:solidFill>
                <a:schemeClr val="dk1"/>
              </a:solidFill>
              <a:latin typeface="Times New Roman"/>
              <a:ea typeface="Times New Roman"/>
              <a:cs typeface="Times New Roman"/>
              <a:sym typeface="Times New Roman"/>
            </a:endParaRPr>
          </a:p>
          <a:p>
            <a:pPr marL="0" indent="0">
              <a:spcBef>
                <a:spcPts val="1600"/>
              </a:spcBef>
              <a:buNone/>
            </a:pPr>
            <a:r>
              <a:rPr lang="en-GB" sz="1400">
                <a:solidFill>
                  <a:schemeClr val="dk1"/>
                </a:solidFill>
                <a:latin typeface="Times New Roman"/>
                <a:ea typeface="Times New Roman"/>
                <a:cs typeface="Times New Roman"/>
                <a:sym typeface="Times New Roman"/>
              </a:rPr>
              <a:t>First, we must assume that the total contribution of the weighted output of all state neurons can be neglected – this can be achieved by setting all other state neurons to the lowest value. In addition, we assume that each state neuron can only be assigned to one known state of the PDA. </a:t>
            </a:r>
            <a:endParaRPr sz="1400">
              <a:solidFill>
                <a:schemeClr val="dk1"/>
              </a:solidFill>
              <a:latin typeface="Times New Roman"/>
              <a:ea typeface="Times New Roman"/>
              <a:cs typeface="Times New Roman"/>
              <a:sym typeface="Times New Roman"/>
            </a:endParaRPr>
          </a:p>
          <a:p>
            <a:pPr marL="0" indent="0">
              <a:spcBef>
                <a:spcPts val="1600"/>
              </a:spcBef>
              <a:buNone/>
            </a:pPr>
            <a:r>
              <a:rPr lang="en-GB" sz="1400">
                <a:solidFill>
                  <a:schemeClr val="dk1"/>
                </a:solidFill>
                <a:latin typeface="Times New Roman"/>
                <a:ea typeface="Times New Roman"/>
                <a:cs typeface="Times New Roman"/>
                <a:sym typeface="Times New Roman"/>
              </a:rPr>
              <a:t>If we have prior knowledge of accepting and non-accepting states related to a particular neuron, we may then bias its output zi_{t+1}. We start from i= 1(the leftmost neuron in the vectorzt) and work towards i=J, programming each one by one.</a:t>
            </a:r>
            <a:endParaRPr sz="1400">
              <a:solidFill>
                <a:schemeClr val="dk1"/>
              </a:solidFill>
              <a:latin typeface="Times New Roman"/>
              <a:ea typeface="Times New Roman"/>
              <a:cs typeface="Times New Roman"/>
              <a:sym typeface="Times New Roman"/>
            </a:endParaRPr>
          </a:p>
          <a:p>
            <a:pPr marL="0" indent="0">
              <a:spcBef>
                <a:spcPts val="1600"/>
              </a:spcBef>
              <a:spcAft>
                <a:spcPts val="1600"/>
              </a:spcAft>
              <a:buNone/>
            </a:pPr>
            <a:r>
              <a:rPr lang="en-GB" sz="1400">
                <a:solidFill>
                  <a:schemeClr val="dk1"/>
                </a:solidFill>
                <a:latin typeface="Times New Roman"/>
                <a:ea typeface="Times New Roman"/>
                <a:cs typeface="Times New Roman"/>
                <a:sym typeface="Times New Roman"/>
              </a:rPr>
              <a:t>Armed with these assumptions, we can then stably encode rules into the NSPDA by programming the weightWs_{ijkl} to be large positive value if the PDA’s state si is an accepting state. Otherwise, we set Ws_{ijkl} to be a large negative value if the state is non-accepting. If no such knowledge of the PDA is available,Ws_{ijkl} remains unchanged.</a:t>
            </a:r>
            <a:endParaRPr sz="1400">
              <a:latin typeface="Times New Roman"/>
              <a:ea typeface="Times New Roman"/>
              <a:cs typeface="Times New Roman"/>
              <a:sym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sz="1800"/>
              <a:t>Result on programming weights and inserting rules in NSPDA [Mali 2019]</a:t>
            </a:r>
            <a:endParaRPr sz="1800"/>
          </a:p>
        </p:txBody>
      </p:sp>
      <p:sp>
        <p:nvSpPr>
          <p:cNvPr id="271" name="Google Shape;271;p50"/>
          <p:cNvSpPr txBox="1">
            <a:spLocks noGrp="1"/>
          </p:cNvSpPr>
          <p:nvPr>
            <p:ph type="body" idx="1"/>
          </p:nvPr>
        </p:nvSpPr>
        <p:spPr>
          <a:xfrm>
            <a:off x="311700" y="3284675"/>
            <a:ext cx="8520600" cy="2141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72" name="Google Shape;272;p50"/>
          <p:cNvPicPr preferRelativeResize="0"/>
          <p:nvPr/>
        </p:nvPicPr>
        <p:blipFill rotWithShape="1">
          <a:blip r:embed="rId3">
            <a:alphaModFix/>
          </a:blip>
          <a:srcRect/>
          <a:stretch/>
        </p:blipFill>
        <p:spPr>
          <a:xfrm>
            <a:off x="1" y="3284676"/>
            <a:ext cx="9144001" cy="2623149"/>
          </a:xfrm>
          <a:prstGeom prst="rect">
            <a:avLst/>
          </a:prstGeom>
          <a:noFill/>
          <a:ln>
            <a:noFill/>
          </a:ln>
        </p:spPr>
      </p:pic>
      <p:pic>
        <p:nvPicPr>
          <p:cNvPr id="273" name="Google Shape;273;p50"/>
          <p:cNvPicPr preferRelativeResize="0"/>
          <p:nvPr/>
        </p:nvPicPr>
        <p:blipFill rotWithShape="1">
          <a:blip r:embed="rId4">
            <a:alphaModFix/>
          </a:blip>
          <a:srcRect/>
          <a:stretch/>
        </p:blipFill>
        <p:spPr>
          <a:xfrm>
            <a:off x="104975" y="1835150"/>
            <a:ext cx="8973422" cy="1593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51"/>
          <p:cNvSpPr txBox="1">
            <a:spLocks noGrp="1"/>
          </p:cNvSpPr>
          <p:nvPr>
            <p:ph type="title"/>
          </p:nvPr>
        </p:nvSpPr>
        <p:spPr>
          <a:xfrm>
            <a:off x="259200" y="857250"/>
            <a:ext cx="8520600" cy="572700"/>
          </a:xfrm>
          <a:prstGeom prst="rect">
            <a:avLst/>
          </a:prstGeom>
          <a:noFill/>
          <a:ln>
            <a:noFill/>
          </a:ln>
        </p:spPr>
        <p:txBody>
          <a:bodyPr spcFirstLastPara="1" vert="horz" wrap="square" lIns="91425" tIns="91425" rIns="91425" bIns="91425" rtlCol="0" anchor="t" anchorCtr="0">
            <a:noAutofit/>
          </a:bodyPr>
          <a:lstStyle/>
          <a:p>
            <a:r>
              <a:rPr lang="en-GB" sz="1800"/>
              <a:t>Regularizing higher order recurrent networks [Mali 2019]</a:t>
            </a:r>
            <a:endParaRPr sz="1800"/>
          </a:p>
        </p:txBody>
      </p:sp>
      <p:sp>
        <p:nvSpPr>
          <p:cNvPr id="279" name="Google Shape;279;p51"/>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80" name="Google Shape;280;p51"/>
          <p:cNvPicPr preferRelativeResize="0"/>
          <p:nvPr/>
        </p:nvPicPr>
        <p:blipFill rotWithShape="1">
          <a:blip r:embed="rId3">
            <a:alphaModFix/>
          </a:blip>
          <a:srcRect/>
          <a:stretch/>
        </p:blipFill>
        <p:spPr>
          <a:xfrm>
            <a:off x="259201" y="1432526"/>
            <a:ext cx="8034051" cy="45707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246100" y="1052975"/>
            <a:ext cx="8520600" cy="572700"/>
          </a:xfrm>
          <a:prstGeom prst="rect">
            <a:avLst/>
          </a:prstGeom>
          <a:noFill/>
          <a:ln>
            <a:noFill/>
          </a:ln>
        </p:spPr>
        <p:txBody>
          <a:bodyPr spcFirstLastPara="1" vert="horz" wrap="square" lIns="91425" tIns="91425" rIns="91425" bIns="91425" rtlCol="0" anchor="t" anchorCtr="0">
            <a:noAutofit/>
          </a:bodyPr>
          <a:lstStyle/>
          <a:p>
            <a:r>
              <a:rPr lang="en-GB" sz="2600"/>
              <a:t>Improved Incremental Learning [Mali 2</a:t>
            </a:r>
            <a:r>
              <a:rPr lang="en-GB"/>
              <a:t>019]</a:t>
            </a:r>
            <a:endParaRPr/>
          </a:p>
        </p:txBody>
      </p:sp>
      <p:sp>
        <p:nvSpPr>
          <p:cNvPr id="286" name="Google Shape;286;p52"/>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87" name="Google Shape;287;p52"/>
          <p:cNvPicPr preferRelativeResize="0"/>
          <p:nvPr/>
        </p:nvPicPr>
        <p:blipFill rotWithShape="1">
          <a:blip r:embed="rId3">
            <a:alphaModFix/>
          </a:blip>
          <a:srcRect/>
          <a:stretch/>
        </p:blipFill>
        <p:spPr>
          <a:xfrm>
            <a:off x="0" y="1625675"/>
            <a:ext cx="9143998" cy="42867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3"/>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sz="1800"/>
              <a:t>Mean classification error on adaptive noise and improved incremental learning [Mali 2019] </a:t>
            </a:r>
            <a:endParaRPr sz="1800"/>
          </a:p>
        </p:txBody>
      </p:sp>
      <p:sp>
        <p:nvSpPr>
          <p:cNvPr id="293" name="Google Shape;293;p53"/>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294" name="Google Shape;294;p53"/>
          <p:cNvPicPr preferRelativeResize="0"/>
          <p:nvPr/>
        </p:nvPicPr>
        <p:blipFill rotWithShape="1">
          <a:blip r:embed="rId3">
            <a:alphaModFix/>
          </a:blip>
          <a:srcRect/>
          <a:stretch/>
        </p:blipFill>
        <p:spPr>
          <a:xfrm>
            <a:off x="311700" y="4132800"/>
            <a:ext cx="8676302" cy="1164200"/>
          </a:xfrm>
          <a:prstGeom prst="rect">
            <a:avLst/>
          </a:prstGeom>
          <a:noFill/>
          <a:ln>
            <a:noFill/>
          </a:ln>
        </p:spPr>
      </p:pic>
      <p:pic>
        <p:nvPicPr>
          <p:cNvPr id="295" name="Google Shape;295;p53"/>
          <p:cNvPicPr preferRelativeResize="0"/>
          <p:nvPr/>
        </p:nvPicPr>
        <p:blipFill rotWithShape="1">
          <a:blip r:embed="rId4">
            <a:alphaModFix/>
          </a:blip>
          <a:srcRect/>
          <a:stretch/>
        </p:blipFill>
        <p:spPr>
          <a:xfrm>
            <a:off x="311701" y="2124275"/>
            <a:ext cx="8520597" cy="149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5A39-EA22-C44A-B8E3-6FC85D5E156F}"/>
              </a:ext>
            </a:extLst>
          </p:cNvPr>
          <p:cNvSpPr>
            <a:spLocks noGrp="1"/>
          </p:cNvSpPr>
          <p:nvPr>
            <p:ph type="title"/>
          </p:nvPr>
        </p:nvSpPr>
        <p:spPr/>
        <p:txBody>
          <a:bodyPr/>
          <a:lstStyle/>
          <a:p>
            <a:r>
              <a:rPr lang="en-US" dirty="0">
                <a:solidFill>
                  <a:srgbClr val="FF0000"/>
                </a:solidFill>
              </a:rPr>
              <a:t>Chomsky Hierarchy of Grammars and Automata</a:t>
            </a:r>
          </a:p>
        </p:txBody>
      </p:sp>
      <p:pic>
        <p:nvPicPr>
          <p:cNvPr id="5" name="Content Placeholder 4">
            <a:extLst>
              <a:ext uri="{FF2B5EF4-FFF2-40B4-BE49-F238E27FC236}">
                <a16:creationId xmlns:a16="http://schemas.microsoft.com/office/drawing/2014/main" id="{3C35E145-0BCC-3846-B046-11684E6DF94A}"/>
              </a:ext>
            </a:extLst>
          </p:cNvPr>
          <p:cNvPicPr>
            <a:picLocks noGrp="1" noChangeAspect="1"/>
          </p:cNvPicPr>
          <p:nvPr>
            <p:ph idx="1"/>
          </p:nvPr>
        </p:nvPicPr>
        <p:blipFill>
          <a:blip r:embed="rId2"/>
          <a:stretch>
            <a:fillRect/>
          </a:stretch>
        </p:blipFill>
        <p:spPr>
          <a:xfrm>
            <a:off x="0" y="1905000"/>
            <a:ext cx="9178494" cy="3080381"/>
          </a:xfrm>
        </p:spPr>
      </p:pic>
      <p:sp>
        <p:nvSpPr>
          <p:cNvPr id="3" name="TextBox 2">
            <a:extLst>
              <a:ext uri="{FF2B5EF4-FFF2-40B4-BE49-F238E27FC236}">
                <a16:creationId xmlns:a16="http://schemas.microsoft.com/office/drawing/2014/main" id="{52D4725C-4C7C-C74F-B4C1-F9919EBC0962}"/>
              </a:ext>
            </a:extLst>
          </p:cNvPr>
          <p:cNvSpPr txBox="1"/>
          <p:nvPr/>
        </p:nvSpPr>
        <p:spPr>
          <a:xfrm>
            <a:off x="2133600" y="5486313"/>
            <a:ext cx="4669868" cy="338554"/>
          </a:xfrm>
          <a:prstGeom prst="rect">
            <a:avLst/>
          </a:prstGeom>
          <a:noFill/>
        </p:spPr>
        <p:txBody>
          <a:bodyPr wrap="none" rtlCol="0">
            <a:spAutoFit/>
          </a:bodyPr>
          <a:lstStyle/>
          <a:p>
            <a:r>
              <a:rPr lang="en-US" dirty="0">
                <a:solidFill>
                  <a:srgbClr val="FF0000"/>
                </a:solidFill>
              </a:rPr>
              <a:t>Automata require stateful processes and memory</a:t>
            </a:r>
          </a:p>
        </p:txBody>
      </p:sp>
    </p:spTree>
    <p:extLst>
      <p:ext uri="{BB962C8B-B14F-4D97-AF65-F5344CB8AC3E}">
        <p14:creationId xmlns:p14="http://schemas.microsoft.com/office/powerpoint/2010/main" val="3428351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4"/>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Experimental details</a:t>
            </a:r>
            <a:endParaRPr/>
          </a:p>
        </p:txBody>
      </p:sp>
      <p:sp>
        <p:nvSpPr>
          <p:cNvPr id="301" name="Google Shape;301;p54"/>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1987 positive samples and 2021 negative samples randomly sampled</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Learning algorithms : BPTT, RTRL, UORO</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Training set length upto N= 21</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Test set length upto N = 60.</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M=[2,3,4]</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Number of state neurons in third order NSPDA is J=M+U(12,29).</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Number of State neurons in second order in NSPDA is J =M+U(2,6).</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Iterative refinement steps k = 4</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All higher order used our proposed adaptive noise regularizer.</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All models used two way incremental learning approach.</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For all baseline algorithms, gradients were hard clipped to 13</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SGD with stochastic annealing method and initial learning rate = 0.1005000321.</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Maximum number of epochs = 500. </a:t>
            </a:r>
            <a:endParaRPr sz="1400">
              <a:solidFill>
                <a:srgbClr val="000000"/>
              </a:solidFill>
              <a:latin typeface="Times New Roman"/>
              <a:ea typeface="Times New Roman"/>
              <a:cs typeface="Times New Roman"/>
              <a:sym typeface="Times New Roman"/>
            </a:endParaRPr>
          </a:p>
          <a:p>
            <a:pPr indent="-317500">
              <a:buClr>
                <a:srgbClr val="000000"/>
              </a:buClr>
              <a:buSzPts val="1400"/>
              <a:buFont typeface="Times New Roman"/>
              <a:buChar char="●"/>
            </a:pPr>
            <a:r>
              <a:rPr lang="en-GB" sz="1400">
                <a:solidFill>
                  <a:srgbClr val="000000"/>
                </a:solidFill>
                <a:latin typeface="Times New Roman"/>
                <a:ea typeface="Times New Roman"/>
                <a:cs typeface="Times New Roman"/>
                <a:sym typeface="Times New Roman"/>
              </a:rPr>
              <a:t>Generalization performance is tested using 5 independent test sets containing examples  = 17896 each </a:t>
            </a:r>
            <a:endParaRPr sz="1400">
              <a:solidFill>
                <a:srgbClr val="000000"/>
              </a:solidFill>
              <a:latin typeface="Times New Roman"/>
              <a:ea typeface="Times New Roman"/>
              <a:cs typeface="Times New Roman"/>
              <a:sym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5"/>
          <p:cNvSpPr txBox="1">
            <a:spLocks noGrp="1"/>
          </p:cNvSpPr>
          <p:nvPr>
            <p:ph type="title"/>
          </p:nvPr>
        </p:nvSpPr>
        <p:spPr>
          <a:xfrm>
            <a:off x="311700" y="947100"/>
            <a:ext cx="8520600" cy="572700"/>
          </a:xfrm>
          <a:prstGeom prst="rect">
            <a:avLst/>
          </a:prstGeom>
        </p:spPr>
        <p:txBody>
          <a:bodyPr spcFirstLastPara="1" vert="horz" wrap="square" lIns="91425" tIns="91425" rIns="91425" bIns="91425" rtlCol="0" anchor="t" anchorCtr="0">
            <a:noAutofit/>
          </a:bodyPr>
          <a:lstStyle/>
          <a:p>
            <a:r>
              <a:rPr lang="en-GB"/>
              <a:t>Creator of various RNNs</a:t>
            </a:r>
            <a:endParaRPr/>
          </a:p>
        </p:txBody>
      </p:sp>
      <p:pic>
        <p:nvPicPr>
          <p:cNvPr id="308" name="Google Shape;308;p55"/>
          <p:cNvPicPr preferRelativeResize="0"/>
          <p:nvPr/>
        </p:nvPicPr>
        <p:blipFill>
          <a:blip r:embed="rId3">
            <a:alphaModFix/>
          </a:blip>
          <a:stretch>
            <a:fillRect/>
          </a:stretch>
        </p:blipFill>
        <p:spPr>
          <a:xfrm>
            <a:off x="1476795" y="1254978"/>
            <a:ext cx="5992101" cy="4480951"/>
          </a:xfrm>
          <a:prstGeom prst="rect">
            <a:avLst/>
          </a:prstGeom>
          <a:noFill/>
          <a:ln>
            <a:noFill/>
          </a:ln>
        </p:spPr>
      </p:pic>
      <p:sp>
        <p:nvSpPr>
          <p:cNvPr id="3" name="Text Placeholder 2">
            <a:extLst>
              <a:ext uri="{FF2B5EF4-FFF2-40B4-BE49-F238E27FC236}">
                <a16:creationId xmlns:a16="http://schemas.microsoft.com/office/drawing/2014/main" id="{F7CB26F2-71CE-9E47-9AF3-FE48833C7C12}"/>
              </a:ext>
            </a:extLst>
          </p:cNvPr>
          <p:cNvSpPr>
            <a:spLocks noGrp="1"/>
          </p:cNvSpPr>
          <p:nvPr>
            <p:ph type="body" idx="1"/>
          </p:nvPr>
        </p:nvSpPr>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6"/>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r>
              <a:rPr lang="en-GB"/>
              <a:t>Mean classification error</a:t>
            </a:r>
            <a:endParaRPr/>
          </a:p>
        </p:txBody>
      </p:sp>
      <p:sp>
        <p:nvSpPr>
          <p:cNvPr id="314" name="Google Shape;314;p56"/>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endParaRPr/>
          </a:p>
        </p:txBody>
      </p:sp>
      <p:pic>
        <p:nvPicPr>
          <p:cNvPr id="315" name="Google Shape;315;p56"/>
          <p:cNvPicPr preferRelativeResize="0"/>
          <p:nvPr/>
        </p:nvPicPr>
        <p:blipFill rotWithShape="1">
          <a:blip r:embed="rId3">
            <a:alphaModFix/>
          </a:blip>
          <a:srcRect/>
          <a:stretch/>
        </p:blipFill>
        <p:spPr>
          <a:xfrm>
            <a:off x="1" y="2009726"/>
            <a:ext cx="9144003" cy="37271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7"/>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r>
              <a:rPr lang="en-GB" dirty="0">
                <a:solidFill>
                  <a:srgbClr val="FF0000"/>
                </a:solidFill>
              </a:rPr>
              <a:t>Conclusions for Stacks with NNs</a:t>
            </a:r>
            <a:endParaRPr dirty="0">
              <a:solidFill>
                <a:srgbClr val="FF0000"/>
              </a:solidFill>
            </a:endParaRPr>
          </a:p>
        </p:txBody>
      </p:sp>
      <p:sp>
        <p:nvSpPr>
          <p:cNvPr id="321" name="Google Shape;321;p57"/>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r>
              <a:rPr lang="en-GB"/>
              <a:t>Our results show that we can successfully program PushDown Automaton using higher order recurrent networks and achieve </a:t>
            </a:r>
            <a:r>
              <a:rPr lang="en-GB" b="1"/>
              <a:t>0 classification error</a:t>
            </a:r>
            <a:r>
              <a:rPr lang="en-GB"/>
              <a:t> on arbitrary length sequence.</a:t>
            </a:r>
            <a:endParaRPr/>
          </a:p>
          <a:p>
            <a:r>
              <a:rPr lang="en-GB"/>
              <a:t>We trained NSPDA using variety of learning algorithm including BPTT , RTRL and Unbiased Online Recurrent Optimization(UORO) and discovered that higher order networks benefit when trained using UORO.</a:t>
            </a:r>
            <a:endParaRPr/>
          </a:p>
          <a:p>
            <a:r>
              <a:rPr lang="en-GB"/>
              <a:t>We proposed first rule insertion method for higher order recurrent networks with stacks and show that it is always better to have prior knowledge.</a:t>
            </a:r>
            <a:endParaRPr/>
          </a:p>
          <a:p>
            <a:pPr marL="1371600" lvl="1">
              <a:spcBef>
                <a:spcPts val="0"/>
              </a:spcBef>
            </a:pPr>
            <a:r>
              <a:rPr lang="en-GB"/>
              <a:t>Improves generalization performance.</a:t>
            </a:r>
            <a:endParaRPr/>
          </a:p>
          <a:p>
            <a:pPr marL="1371600" lvl="1">
              <a:spcBef>
                <a:spcPts val="0"/>
              </a:spcBef>
            </a:pPr>
            <a:r>
              <a:rPr lang="en-GB"/>
              <a:t>Leads to faster convergence.</a:t>
            </a:r>
            <a:endParaRPr/>
          </a:p>
          <a:p>
            <a:pPr marL="1371600" lvl="1">
              <a:spcBef>
                <a:spcPts val="0"/>
              </a:spcBef>
            </a:pPr>
            <a:r>
              <a:rPr lang="en-GB"/>
              <a:t>Models trained using our proposed rule insertion method in almost all cases reach near 0 training error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58"/>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r>
              <a:rPr lang="en-GB"/>
              <a:t>Conclusion </a:t>
            </a:r>
            <a:endParaRPr/>
          </a:p>
        </p:txBody>
      </p:sp>
      <p:sp>
        <p:nvSpPr>
          <p:cNvPr id="327" name="Google Shape;327;p58"/>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r>
              <a:rPr lang="en-GB"/>
              <a:t>Adaptive Noise regularizer technique always benefit network in terms of better generalization.</a:t>
            </a:r>
            <a:endParaRPr/>
          </a:p>
          <a:p>
            <a:r>
              <a:rPr lang="en-GB"/>
              <a:t>Two way incremental learning is better version of incremental learning and provides lower classification error . This is even true for classical NNPDA models.</a:t>
            </a:r>
            <a:endParaRPr/>
          </a:p>
          <a:p>
            <a:r>
              <a:rPr lang="en-GB"/>
              <a:t>NSPDA with 2nd order weights and 3rd order weights with iterative refinement work better when compared with wide variety of recurrent networks.[Note:- We compared with 1st,2nd and 3rd order recurrent networks with and without memory]. Based on our knowledge we are the first to do such large scale comparison.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Why memory (another answer)?</a:t>
            </a:r>
          </a:p>
        </p:txBody>
      </p:sp>
      <p:sp>
        <p:nvSpPr>
          <p:cNvPr id="3" name="Content Placeholder 2"/>
          <p:cNvSpPr>
            <a:spLocks noGrp="1"/>
          </p:cNvSpPr>
          <p:nvPr>
            <p:ph idx="1"/>
          </p:nvPr>
        </p:nvSpPr>
        <p:spPr/>
        <p:txBody>
          <a:bodyPr/>
          <a:lstStyle/>
          <a:p>
            <a:r>
              <a:rPr lang="en-US" sz="2400" dirty="0"/>
              <a:t>Many problems are intractable or only approximated without memory.</a:t>
            </a:r>
          </a:p>
          <a:p>
            <a:r>
              <a:rPr lang="en-US" sz="2400" dirty="0"/>
              <a:t>Planning</a:t>
            </a:r>
          </a:p>
          <a:p>
            <a:r>
              <a:rPr lang="en-US" sz="2400" dirty="0"/>
              <a:t>NLP</a:t>
            </a:r>
          </a:p>
          <a:p>
            <a:pPr lvl="1"/>
            <a:r>
              <a:rPr lang="en-US" dirty="0"/>
              <a:t>Question answering</a:t>
            </a:r>
          </a:p>
          <a:p>
            <a:pPr lvl="1"/>
            <a:r>
              <a:rPr lang="en-US" dirty="0"/>
              <a:t>NLG</a:t>
            </a:r>
          </a:p>
          <a:p>
            <a:r>
              <a:rPr lang="en-US" sz="2400" dirty="0"/>
              <a:t>Reasoning</a:t>
            </a:r>
          </a:p>
          <a:p>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75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4707"/>
            <a:ext cx="9144000" cy="4471947"/>
          </a:xfrm>
          <a:prstGeom prst="rect">
            <a:avLst/>
          </a:prstGeom>
        </p:spPr>
      </p:pic>
      <p:sp>
        <p:nvSpPr>
          <p:cNvPr id="6" name="TextBox 5">
            <a:extLst>
              <a:ext uri="{FF2B5EF4-FFF2-40B4-BE49-F238E27FC236}">
                <a16:creationId xmlns:a16="http://schemas.microsoft.com/office/drawing/2014/main" id="{740EA8E4-5B10-0E4C-8A54-00B87B39BE52}"/>
              </a:ext>
            </a:extLst>
          </p:cNvPr>
          <p:cNvSpPr txBox="1"/>
          <p:nvPr/>
        </p:nvSpPr>
        <p:spPr>
          <a:xfrm>
            <a:off x="1590805" y="6025019"/>
            <a:ext cx="1534716" cy="369332"/>
          </a:xfrm>
          <a:prstGeom prst="rect">
            <a:avLst/>
          </a:prstGeom>
          <a:noFill/>
        </p:spPr>
        <p:txBody>
          <a:bodyPr wrap="none" rtlCol="0">
            <a:spAutoFit/>
          </a:bodyPr>
          <a:lstStyle/>
          <a:p>
            <a:r>
              <a:rPr lang="en-US" dirty="0">
                <a:hlinkClick r:id="rId3"/>
              </a:rPr>
              <a:t>facebook bABI</a:t>
            </a:r>
            <a:endParaRPr lang="en-US" dirty="0"/>
          </a:p>
        </p:txBody>
      </p:sp>
    </p:spTree>
    <p:extLst>
      <p:ext uri="{BB962C8B-B14F-4D97-AF65-F5344CB8AC3E}">
        <p14:creationId xmlns:p14="http://schemas.microsoft.com/office/powerpoint/2010/main" val="690637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Story Comprehension</a:t>
            </a:r>
          </a:p>
        </p:txBody>
      </p:sp>
      <p:sp>
        <p:nvSpPr>
          <p:cNvPr id="4" name="Slide Number Placeholder 3"/>
          <p:cNvSpPr>
            <a:spLocks noGrp="1"/>
          </p:cNvSpPr>
          <p:nvPr>
            <p:ph type="sldNum" sz="quarter" idx="12"/>
          </p:nvPr>
        </p:nvSpPr>
        <p:spPr/>
        <p:txBody>
          <a:bodyPr/>
          <a:lstStyle/>
          <a:p>
            <a:fld id="{6113E31D-E2AB-40D1-8B51-AFA5AFEF393A}" type="slidenum">
              <a:rPr lang="en-US" smtClean="0"/>
              <a:t>76</a:t>
            </a:fld>
            <a:endParaRPr lang="en-US" dirty="0"/>
          </a:p>
        </p:txBody>
      </p:sp>
      <p:sp>
        <p:nvSpPr>
          <p:cNvPr id="5" name="Content Placeholder 4"/>
          <p:cNvSpPr>
            <a:spLocks noGrp="1"/>
          </p:cNvSpPr>
          <p:nvPr>
            <p:ph idx="1"/>
          </p:nvPr>
        </p:nvSpPr>
        <p:spPr>
          <a:xfrm>
            <a:off x="413964" y="1761697"/>
            <a:ext cx="8205249" cy="1514903"/>
          </a:xfrm>
        </p:spPr>
        <p:txBody>
          <a:bodyPr>
            <a:normAutofit/>
          </a:bodyPr>
          <a:lstStyle/>
          <a:p>
            <a:pPr marL="0" indent="0">
              <a:buNone/>
            </a:pPr>
            <a:r>
              <a:rPr lang="en-US" sz="3200" dirty="0">
                <a:latin typeface="Abadi MT Condensed Light" charset="0"/>
                <a:ea typeface="Abadi MT Condensed Light" charset="0"/>
                <a:cs typeface="Abadi MT Condensed Light" charset="0"/>
              </a:rPr>
              <a:t>Joe went to the kitchen. Fred went to the kitchen. Joe picked up the milk. Joe travelled to his office. Joe left the milk. Joe went to the bathroom. </a:t>
            </a:r>
          </a:p>
        </p:txBody>
      </p:sp>
      <p:sp>
        <p:nvSpPr>
          <p:cNvPr id="6" name="Content Placeholder 4"/>
          <p:cNvSpPr txBox="1">
            <a:spLocks/>
          </p:cNvSpPr>
          <p:nvPr/>
        </p:nvSpPr>
        <p:spPr>
          <a:xfrm>
            <a:off x="3098800" y="3845824"/>
            <a:ext cx="2841469" cy="511603"/>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3200" dirty="0">
                <a:latin typeface="Abadi MT Condensed Light" charset="0"/>
                <a:ea typeface="Abadi MT Condensed Light" charset="0"/>
                <a:cs typeface="Abadi MT Condensed Light" charset="0"/>
              </a:rPr>
              <a:t>Q1 : Where is Joe? </a:t>
            </a:r>
          </a:p>
        </p:txBody>
      </p:sp>
      <p:sp>
        <p:nvSpPr>
          <p:cNvPr id="7" name="Rectangle 6"/>
          <p:cNvSpPr/>
          <p:nvPr/>
        </p:nvSpPr>
        <p:spPr>
          <a:xfrm>
            <a:off x="1168400" y="2667000"/>
            <a:ext cx="36195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p:cNvSpPr txBox="1">
            <a:spLocks/>
          </p:cNvSpPr>
          <p:nvPr/>
        </p:nvSpPr>
        <p:spPr>
          <a:xfrm>
            <a:off x="2568799" y="4842549"/>
            <a:ext cx="3992939" cy="511603"/>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80000"/>
              </a:lnSpc>
              <a:spcBef>
                <a:spcPts val="0"/>
              </a:spcBef>
              <a:buNone/>
            </a:pPr>
            <a:r>
              <a:rPr lang="en-US" sz="3200" dirty="0">
                <a:latin typeface="Abadi MT Condensed Light" charset="0"/>
                <a:ea typeface="Abadi MT Condensed Light" charset="0"/>
                <a:cs typeface="Abadi MT Condensed Light" charset="0"/>
              </a:rPr>
              <a:t>Q2 : Where is the milk now?</a:t>
            </a:r>
          </a:p>
        </p:txBody>
      </p:sp>
      <p:sp>
        <p:nvSpPr>
          <p:cNvPr id="9" name="Rectangle 8"/>
          <p:cNvSpPr/>
          <p:nvPr/>
        </p:nvSpPr>
        <p:spPr>
          <a:xfrm>
            <a:off x="6595532" y="2233001"/>
            <a:ext cx="1672167"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13964" y="2667000"/>
            <a:ext cx="68670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098800" y="2228667"/>
            <a:ext cx="3462938"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p:cNvSpPr txBox="1">
            <a:spLocks/>
          </p:cNvSpPr>
          <p:nvPr/>
        </p:nvSpPr>
        <p:spPr>
          <a:xfrm>
            <a:off x="1843805" y="5844746"/>
            <a:ext cx="5523357" cy="511603"/>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80000"/>
              </a:lnSpc>
              <a:spcBef>
                <a:spcPts val="0"/>
              </a:spcBef>
              <a:buNone/>
            </a:pPr>
            <a:r>
              <a:rPr lang="en-US" sz="3200" dirty="0">
                <a:latin typeface="Abadi MT Condensed Light" charset="0"/>
                <a:ea typeface="Abadi MT Condensed Light" charset="0"/>
                <a:cs typeface="Abadi MT Condensed Light" charset="0"/>
              </a:rPr>
              <a:t>Q3 : Where was Joe before the office?</a:t>
            </a:r>
          </a:p>
        </p:txBody>
      </p:sp>
      <p:sp>
        <p:nvSpPr>
          <p:cNvPr id="13" name="Rectangle 12"/>
          <p:cNvSpPr/>
          <p:nvPr/>
        </p:nvSpPr>
        <p:spPr>
          <a:xfrm>
            <a:off x="413964" y="1750799"/>
            <a:ext cx="3285969"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47650" y="3461103"/>
            <a:ext cx="2085975" cy="769441"/>
          </a:xfrm>
          <a:prstGeom prst="rect">
            <a:avLst/>
          </a:prstGeom>
          <a:noFill/>
        </p:spPr>
        <p:txBody>
          <a:bodyPr wrap="square" rtlCol="0">
            <a:spAutoFit/>
          </a:bodyPr>
          <a:lstStyle/>
          <a:p>
            <a:r>
              <a:rPr lang="en-US" sz="2200" dirty="0">
                <a:latin typeface="Abadi MT Condensed Light" charset="0"/>
                <a:ea typeface="Abadi MT Condensed Light" charset="0"/>
                <a:cs typeface="Abadi MT Condensed Light" charset="0"/>
              </a:rPr>
              <a:t>Questions from Joe’s angry mother: </a:t>
            </a:r>
          </a:p>
        </p:txBody>
      </p:sp>
    </p:spTree>
    <p:extLst>
      <p:ext uri="{BB962C8B-B14F-4D97-AF65-F5344CB8AC3E}">
        <p14:creationId xmlns:p14="http://schemas.microsoft.com/office/powerpoint/2010/main" val="19260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p:bldP spid="9" grpId="0" animBg="1"/>
      <p:bldP spid="9" grpId="1" animBg="1"/>
      <p:bldP spid="10" grpId="0" animBg="1"/>
      <p:bldP spid="10" grpId="1" animBg="1"/>
      <p:bldP spid="11" grpId="0" animBg="1"/>
      <p:bldP spid="11" grpId="1" animBg="1"/>
      <p:bldP spid="11" grpId="2" animBg="1"/>
      <p:bldP spid="12" grpId="0"/>
      <p:bldP spid="13" grpId="0"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1"/>
            <a:ext cx="8205248" cy="1117600"/>
          </a:xfrm>
        </p:spPr>
        <p:txBody>
          <a:bodyPr>
            <a:normAutofit/>
          </a:bodyPr>
          <a:lstStyle/>
          <a:p>
            <a:r>
              <a:rPr lang="en-US" sz="4400" dirty="0"/>
              <a:t>Dialogue System</a:t>
            </a:r>
          </a:p>
        </p:txBody>
      </p:sp>
      <p:sp>
        <p:nvSpPr>
          <p:cNvPr id="4" name="Slide Number Placeholder 3"/>
          <p:cNvSpPr>
            <a:spLocks noGrp="1"/>
          </p:cNvSpPr>
          <p:nvPr>
            <p:ph type="sldNum" sz="quarter" idx="12"/>
          </p:nvPr>
        </p:nvSpPr>
        <p:spPr/>
        <p:txBody>
          <a:bodyPr/>
          <a:lstStyle/>
          <a:p>
            <a:fld id="{6113E31D-E2AB-40D1-8B51-AFA5AFEF393A}" type="slidenum">
              <a:rPr lang="en-US" smtClean="0"/>
              <a:t>77</a:t>
            </a:fld>
            <a:endParaRPr lang="en-US" dirty="0"/>
          </a:p>
        </p:txBody>
      </p:sp>
      <p:sp>
        <p:nvSpPr>
          <p:cNvPr id="14" name="Content Placeholder 4"/>
          <p:cNvSpPr>
            <a:spLocks noGrp="1"/>
          </p:cNvSpPr>
          <p:nvPr>
            <p:ph idx="1"/>
          </p:nvPr>
        </p:nvSpPr>
        <p:spPr>
          <a:xfrm>
            <a:off x="413964" y="1193800"/>
            <a:ext cx="8205249" cy="5384800"/>
          </a:xfrm>
        </p:spPr>
        <p:txBody>
          <a:bodyPr>
            <a:normAutofit lnSpcReduction="10000"/>
          </a:bodyPr>
          <a:lstStyle/>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Hello! What can I do for you today?</a:t>
            </a:r>
          </a:p>
          <a:p>
            <a:pPr marL="0" indent="0" algn="r">
              <a:lnSpc>
                <a:spcPct val="120000"/>
              </a:lnSpc>
              <a:buNone/>
            </a:pPr>
            <a:r>
              <a:rPr lang="en-US" sz="2300" dirty="0">
                <a:solidFill>
                  <a:srgbClr val="002060"/>
                </a:solidFill>
                <a:latin typeface="Abadi MT Condensed Light" charset="0"/>
                <a:ea typeface="Abadi MT Condensed Light" charset="0"/>
                <a:cs typeface="Abadi MT Condensed Light" charset="0"/>
              </a:rPr>
              <a:t>I’d like to reserve a table for 6.</a:t>
            </a:r>
          </a:p>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Sure! When would you like that reservation?</a:t>
            </a:r>
          </a:p>
          <a:p>
            <a:pPr marL="0" indent="0" algn="r">
              <a:lnSpc>
                <a:spcPct val="120000"/>
              </a:lnSpc>
              <a:buNone/>
            </a:pPr>
            <a:r>
              <a:rPr lang="en-US" sz="2300" dirty="0">
                <a:solidFill>
                  <a:srgbClr val="002060"/>
                </a:solidFill>
                <a:latin typeface="Abadi MT Condensed Light" charset="0"/>
                <a:ea typeface="Abadi MT Condensed Light" charset="0"/>
                <a:cs typeface="Abadi MT Condensed Light" charset="0"/>
              </a:rPr>
              <a:t>At 7 PM, please.</a:t>
            </a:r>
          </a:p>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Okay. What cuisine would you like?</a:t>
            </a:r>
          </a:p>
          <a:p>
            <a:pPr marL="0" indent="0" algn="r">
              <a:lnSpc>
                <a:spcPct val="120000"/>
              </a:lnSpc>
              <a:buNone/>
            </a:pPr>
            <a:r>
              <a:rPr lang="en-US" sz="2300" dirty="0">
                <a:solidFill>
                  <a:srgbClr val="002060"/>
                </a:solidFill>
                <a:latin typeface="Abadi MT Condensed Light" charset="0"/>
                <a:ea typeface="Abadi MT Condensed Light" charset="0"/>
                <a:cs typeface="Abadi MT Condensed Light" charset="0"/>
              </a:rPr>
              <a:t>Actually make that 7:30 PM</a:t>
            </a:r>
          </a:p>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Updated! What cuisine?</a:t>
            </a:r>
          </a:p>
          <a:p>
            <a:pPr marL="0" indent="0" algn="r">
              <a:lnSpc>
                <a:spcPct val="120000"/>
              </a:lnSpc>
              <a:buNone/>
            </a:pPr>
            <a:r>
              <a:rPr lang="en-US" sz="2300" dirty="0">
                <a:solidFill>
                  <a:srgbClr val="002060"/>
                </a:solidFill>
                <a:latin typeface="Abadi MT Condensed Light" charset="0"/>
                <a:ea typeface="Abadi MT Condensed Light" charset="0"/>
                <a:cs typeface="Abadi MT Condensed Light" charset="0"/>
              </a:rPr>
              <a:t>Is there anything better than a medium rare steak?</a:t>
            </a:r>
          </a:p>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Nothing at all! Blackdog has a 4.7 on Yelp. </a:t>
            </a:r>
          </a:p>
          <a:p>
            <a:pPr marL="0" indent="0" algn="r">
              <a:lnSpc>
                <a:spcPct val="120000"/>
              </a:lnSpc>
              <a:buNone/>
            </a:pPr>
            <a:r>
              <a:rPr lang="en-US" sz="2300" dirty="0">
                <a:solidFill>
                  <a:srgbClr val="002060"/>
                </a:solidFill>
                <a:latin typeface="Abadi MT Condensed Light" charset="0"/>
                <a:ea typeface="Abadi MT Condensed Light" charset="0"/>
                <a:cs typeface="Abadi MT Condensed Light" charset="0"/>
              </a:rPr>
              <a:t>Sounds perfect! Also, add one more person.</a:t>
            </a:r>
          </a:p>
          <a:p>
            <a:pPr marL="0" indent="0">
              <a:lnSpc>
                <a:spcPct val="120000"/>
              </a:lnSpc>
              <a:buNone/>
            </a:pPr>
            <a:r>
              <a:rPr lang="en-US" sz="2300" dirty="0">
                <a:solidFill>
                  <a:srgbClr val="FF0000"/>
                </a:solidFill>
                <a:latin typeface="Abadi MT Condensed Light" charset="0"/>
                <a:ea typeface="Abadi MT Condensed Light" charset="0"/>
                <a:cs typeface="Abadi MT Condensed Light" charset="0"/>
              </a:rPr>
              <a:t>Reservation done for 7, 7:30pm at Blackdog. Enjoy!</a:t>
            </a:r>
          </a:p>
        </p:txBody>
      </p:sp>
      <p:sp>
        <p:nvSpPr>
          <p:cNvPr id="54" name="Freeform 53"/>
          <p:cNvSpPr/>
          <p:nvPr/>
        </p:nvSpPr>
        <p:spPr>
          <a:xfrm>
            <a:off x="5300134" y="2980265"/>
            <a:ext cx="651933" cy="635001"/>
          </a:xfrm>
          <a:custGeom>
            <a:avLst/>
            <a:gdLst>
              <a:gd name="connsiteX0" fmla="*/ 214343 w 502209"/>
              <a:gd name="connsiteY0" fmla="*/ 990600 h 990600"/>
              <a:gd name="connsiteX1" fmla="*/ 2676 w 502209"/>
              <a:gd name="connsiteY1" fmla="*/ 618067 h 990600"/>
              <a:gd name="connsiteX2" fmla="*/ 121209 w 502209"/>
              <a:gd name="connsiteY2" fmla="*/ 169333 h 990600"/>
              <a:gd name="connsiteX3" fmla="*/ 485276 w 502209"/>
              <a:gd name="connsiteY3" fmla="*/ 0 h 990600"/>
              <a:gd name="connsiteX4" fmla="*/ 485276 w 502209"/>
              <a:gd name="connsiteY4" fmla="*/ 0 h 990600"/>
              <a:gd name="connsiteX5" fmla="*/ 502209 w 502209"/>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209" h="990600">
                <a:moveTo>
                  <a:pt x="214343" y="990600"/>
                </a:moveTo>
                <a:cubicBezTo>
                  <a:pt x="116270" y="872772"/>
                  <a:pt x="18198" y="754945"/>
                  <a:pt x="2676" y="618067"/>
                </a:cubicBezTo>
                <a:cubicBezTo>
                  <a:pt x="-12846" y="481189"/>
                  <a:pt x="40776" y="272344"/>
                  <a:pt x="121209" y="169333"/>
                </a:cubicBezTo>
                <a:cubicBezTo>
                  <a:pt x="201642" y="66322"/>
                  <a:pt x="485276" y="0"/>
                  <a:pt x="485276" y="0"/>
                </a:cubicBezTo>
                <a:lnTo>
                  <a:pt x="485276" y="0"/>
                </a:lnTo>
                <a:lnTo>
                  <a:pt x="502209" y="0"/>
                </a:lnTo>
              </a:path>
            </a:pathLst>
          </a:custGeom>
          <a:noFill/>
          <a:ln w="25400">
            <a:solidFill>
              <a:schemeClr val="tx1"/>
            </a:solidFill>
            <a:headEnd type="triangl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a:off x="3445179" y="2201333"/>
            <a:ext cx="2058154" cy="3581400"/>
          </a:xfrm>
          <a:custGeom>
            <a:avLst/>
            <a:gdLst>
              <a:gd name="connsiteX0" fmla="*/ 652688 w 2058154"/>
              <a:gd name="connsiteY0" fmla="*/ 3581400 h 3581400"/>
              <a:gd name="connsiteX1" fmla="*/ 68488 w 2058154"/>
              <a:gd name="connsiteY1" fmla="*/ 2294467 h 3581400"/>
              <a:gd name="connsiteX2" fmla="*/ 2058154 w 2058154"/>
              <a:gd name="connsiteY2" fmla="*/ 0 h 3581400"/>
              <a:gd name="connsiteX3" fmla="*/ 2058154 w 2058154"/>
              <a:gd name="connsiteY3" fmla="*/ 0 h 3581400"/>
            </a:gdLst>
            <a:ahLst/>
            <a:cxnLst>
              <a:cxn ang="0">
                <a:pos x="connsiteX0" y="connsiteY0"/>
              </a:cxn>
              <a:cxn ang="0">
                <a:pos x="connsiteX1" y="connsiteY1"/>
              </a:cxn>
              <a:cxn ang="0">
                <a:pos x="connsiteX2" y="connsiteY2"/>
              </a:cxn>
              <a:cxn ang="0">
                <a:pos x="connsiteX3" y="connsiteY3"/>
              </a:cxn>
            </a:cxnLst>
            <a:rect l="l" t="t" r="r" b="b"/>
            <a:pathLst>
              <a:path w="2058154" h="3581400">
                <a:moveTo>
                  <a:pt x="652688" y="3581400"/>
                </a:moveTo>
                <a:cubicBezTo>
                  <a:pt x="243466" y="3236383"/>
                  <a:pt x="-165756" y="2891367"/>
                  <a:pt x="68488" y="2294467"/>
                </a:cubicBezTo>
                <a:cubicBezTo>
                  <a:pt x="302732" y="1697567"/>
                  <a:pt x="2058154" y="0"/>
                  <a:pt x="2058154" y="0"/>
                </a:cubicBezTo>
                <a:lnTo>
                  <a:pt x="2058154" y="0"/>
                </a:lnTo>
              </a:path>
            </a:pathLst>
          </a:custGeom>
          <a:noFill/>
          <a:ln w="254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rot="16200000">
            <a:off x="-200480" y="3807367"/>
            <a:ext cx="906088" cy="369332"/>
          </a:xfrm>
          <a:prstGeom prst="rect">
            <a:avLst/>
          </a:prstGeom>
          <a:noFill/>
        </p:spPr>
        <p:txBody>
          <a:bodyPr wrap="square" rtlCol="0" anchor="ctr">
            <a:spAutoFit/>
          </a:bodyPr>
          <a:lstStyle/>
          <a:p>
            <a:pPr algn="ctr"/>
            <a:r>
              <a:rPr lang="en-US" dirty="0">
                <a:solidFill>
                  <a:srgbClr val="FF0000"/>
                </a:solidFill>
                <a:latin typeface="Abadi MT Condensed Light" charset="0"/>
                <a:ea typeface="Abadi MT Condensed Light" charset="0"/>
                <a:cs typeface="Abadi MT Condensed Light" charset="0"/>
              </a:rPr>
              <a:t>Machine</a:t>
            </a:r>
          </a:p>
        </p:txBody>
      </p:sp>
      <p:sp>
        <p:nvSpPr>
          <p:cNvPr id="8" name="TextBox 7"/>
          <p:cNvSpPr txBox="1"/>
          <p:nvPr/>
        </p:nvSpPr>
        <p:spPr>
          <a:xfrm rot="5400000">
            <a:off x="8478590" y="3673834"/>
            <a:ext cx="906088" cy="424732"/>
          </a:xfrm>
          <a:prstGeom prst="rect">
            <a:avLst/>
          </a:prstGeom>
          <a:noFill/>
        </p:spPr>
        <p:txBody>
          <a:bodyPr wrap="square" rtlCol="0" anchor="ctr">
            <a:spAutoFit/>
          </a:bodyPr>
          <a:lstStyle/>
          <a:p>
            <a:pPr algn="ctr">
              <a:lnSpc>
                <a:spcPct val="120000"/>
              </a:lnSpc>
            </a:pPr>
            <a:r>
              <a:rPr lang="en-US" dirty="0">
                <a:solidFill>
                  <a:srgbClr val="002060"/>
                </a:solidFill>
                <a:latin typeface="Abadi MT Condensed Light" charset="0"/>
                <a:ea typeface="Abadi MT Condensed Light" charset="0"/>
                <a:cs typeface="Abadi MT Condensed Light" charset="0"/>
              </a:rPr>
              <a:t>Human</a:t>
            </a:r>
          </a:p>
        </p:txBody>
      </p:sp>
    </p:spTree>
    <p:extLst>
      <p:ext uri="{BB962C8B-B14F-4D97-AF65-F5344CB8AC3E}">
        <p14:creationId xmlns:p14="http://schemas.microsoft.com/office/powerpoint/2010/main" val="13665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ML models need memory!</a:t>
            </a:r>
            <a:endParaRPr lang="en-US" dirty="0"/>
          </a:p>
        </p:txBody>
      </p:sp>
      <p:sp>
        <p:nvSpPr>
          <p:cNvPr id="3" name="Content Placeholder 2"/>
          <p:cNvSpPr>
            <a:spLocks noGrp="1"/>
          </p:cNvSpPr>
          <p:nvPr>
            <p:ph idx="1"/>
          </p:nvPr>
        </p:nvSpPr>
        <p:spPr>
          <a:xfrm>
            <a:off x="413964" y="1875997"/>
            <a:ext cx="8205249" cy="4480354"/>
          </a:xfrm>
        </p:spPr>
        <p:txBody>
          <a:bodyPr>
            <a:normAutofit/>
          </a:bodyPr>
          <a:lstStyle/>
          <a:p>
            <a:pPr marL="0" lvl="0" indent="0" algn="ctr" defTabSz="914400">
              <a:lnSpc>
                <a:spcPct val="100000"/>
              </a:lnSpc>
              <a:spcBef>
                <a:spcPts val="0"/>
              </a:spcBef>
              <a:buNone/>
            </a:pPr>
            <a:r>
              <a:rPr lang="en-US" sz="2800" dirty="0">
                <a:latin typeface="+mj-lt"/>
              </a:rPr>
              <a:t>Deeper AI tasks require explicit memory and </a:t>
            </a:r>
          </a:p>
          <a:p>
            <a:pPr marL="0" lvl="0" indent="0" algn="ctr" defTabSz="914400">
              <a:lnSpc>
                <a:spcPct val="100000"/>
              </a:lnSpc>
              <a:spcBef>
                <a:spcPts val="0"/>
              </a:spcBef>
              <a:buNone/>
            </a:pPr>
            <a:r>
              <a:rPr lang="en-US" sz="2800" dirty="0">
                <a:latin typeface="+mj-lt"/>
              </a:rPr>
              <a:t>multi-hop reasoning over it</a:t>
            </a:r>
          </a:p>
          <a:p>
            <a:pPr marL="0" lvl="0" indent="0" algn="ctr" defTabSz="914400">
              <a:lnSpc>
                <a:spcPct val="100000"/>
              </a:lnSpc>
              <a:spcBef>
                <a:spcPts val="0"/>
              </a:spcBef>
              <a:buNone/>
            </a:pPr>
            <a:endParaRPr lang="en-US" sz="2800" dirty="0">
              <a:latin typeface="+mj-lt"/>
            </a:endParaRPr>
          </a:p>
          <a:p>
            <a:pPr defTabSz="914400">
              <a:lnSpc>
                <a:spcPct val="100000"/>
              </a:lnSpc>
              <a:spcBef>
                <a:spcPts val="0"/>
              </a:spcBef>
            </a:pPr>
            <a:endParaRPr lang="en-US" sz="2800" dirty="0">
              <a:latin typeface="+mj-lt"/>
            </a:endParaRPr>
          </a:p>
          <a:p>
            <a:pPr defTabSz="914400">
              <a:lnSpc>
                <a:spcPct val="100000"/>
              </a:lnSpc>
              <a:spcBef>
                <a:spcPts val="0"/>
              </a:spcBef>
            </a:pPr>
            <a:r>
              <a:rPr lang="en-US" sz="2800" dirty="0">
                <a:latin typeface="+mj-lt"/>
              </a:rPr>
              <a:t>RNNs have short memory</a:t>
            </a:r>
          </a:p>
          <a:p>
            <a:pPr defTabSz="914400">
              <a:lnSpc>
                <a:spcPct val="100000"/>
              </a:lnSpc>
              <a:spcBef>
                <a:spcPts val="0"/>
              </a:spcBef>
            </a:pPr>
            <a:r>
              <a:rPr lang="en-US" sz="2800" dirty="0">
                <a:latin typeface="+mj-lt"/>
              </a:rPr>
              <a:t>Cannot increase memory without increasing number of parameters</a:t>
            </a:r>
          </a:p>
          <a:p>
            <a:pPr defTabSz="914400">
              <a:lnSpc>
                <a:spcPct val="100000"/>
              </a:lnSpc>
              <a:spcBef>
                <a:spcPts val="0"/>
              </a:spcBef>
            </a:pPr>
            <a:r>
              <a:rPr lang="en-US" sz="2800" dirty="0">
                <a:latin typeface="+mj-lt"/>
              </a:rPr>
              <a:t>Need for compartmentalized memory</a:t>
            </a:r>
          </a:p>
          <a:p>
            <a:pPr defTabSz="914400">
              <a:lnSpc>
                <a:spcPct val="100000"/>
              </a:lnSpc>
              <a:spcBef>
                <a:spcPts val="0"/>
              </a:spcBef>
            </a:pPr>
            <a:r>
              <a:rPr lang="en-US" sz="2800" dirty="0">
                <a:latin typeface="+mj-lt"/>
              </a:rPr>
              <a:t>Read/Write should be asynchronous</a:t>
            </a:r>
          </a:p>
        </p:txBody>
      </p:sp>
      <p:sp>
        <p:nvSpPr>
          <p:cNvPr id="4" name="Slide Number Placeholder 3"/>
          <p:cNvSpPr>
            <a:spLocks noGrp="1"/>
          </p:cNvSpPr>
          <p:nvPr>
            <p:ph type="sldNum" sz="quarter" idx="12"/>
          </p:nvPr>
        </p:nvSpPr>
        <p:spPr/>
        <p:txBody>
          <a:bodyPr/>
          <a:lstStyle/>
          <a:p>
            <a:fld id="{6113E31D-E2AB-40D1-8B51-AFA5AFEF393A}" type="slidenum">
              <a:rPr lang="en-US" smtClean="0"/>
              <a:t>78</a:t>
            </a:fld>
            <a:endParaRPr lang="en-US" dirty="0"/>
          </a:p>
        </p:txBody>
      </p:sp>
    </p:spTree>
    <p:extLst>
      <p:ext uri="{BB962C8B-B14F-4D97-AF65-F5344CB8AC3E}">
        <p14:creationId xmlns:p14="http://schemas.microsoft.com/office/powerpoint/2010/main" val="327674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Networks</a:t>
            </a:r>
          </a:p>
        </p:txBody>
      </p:sp>
      <p:sp>
        <p:nvSpPr>
          <p:cNvPr id="3" name="Content Placeholder 2"/>
          <p:cNvSpPr>
            <a:spLocks noGrp="1"/>
          </p:cNvSpPr>
          <p:nvPr>
            <p:ph idx="1"/>
          </p:nvPr>
        </p:nvSpPr>
        <p:spPr>
          <a:xfrm>
            <a:off x="553641" y="1360885"/>
            <a:ext cx="8027789" cy="2132409"/>
          </a:xfrm>
        </p:spPr>
        <p:txBody>
          <a:bodyPr>
            <a:normAutofit/>
          </a:bodyPr>
          <a:lstStyle/>
          <a:p>
            <a:r>
              <a:rPr lang="en-US" dirty="0"/>
              <a:t>Class of models that combine large memory with </a:t>
            </a:r>
            <a:r>
              <a:rPr lang="en-US" dirty="0">
                <a:solidFill>
                  <a:schemeClr val="accent2"/>
                </a:solidFill>
              </a:rPr>
              <a:t>learning component that can read and write to it</a:t>
            </a:r>
            <a:r>
              <a:rPr lang="en-US" dirty="0"/>
              <a:t>.</a:t>
            </a:r>
          </a:p>
          <a:p>
            <a:r>
              <a:rPr lang="en-US" dirty="0"/>
              <a:t>Incorporates </a:t>
            </a:r>
            <a:r>
              <a:rPr lang="en-US" b="1" dirty="0"/>
              <a:t>reasoning</a:t>
            </a:r>
            <a:r>
              <a:rPr lang="en-US" dirty="0"/>
              <a:t> with </a:t>
            </a:r>
            <a:r>
              <a:rPr lang="en-US" b="1" dirty="0"/>
              <a:t>attention</a:t>
            </a:r>
            <a:r>
              <a:rPr lang="en-US" dirty="0"/>
              <a:t> over </a:t>
            </a:r>
            <a:r>
              <a:rPr lang="en-US" b="1" dirty="0"/>
              <a:t>memory</a:t>
            </a:r>
            <a:r>
              <a:rPr lang="en-US" dirty="0"/>
              <a:t> (RAM).</a:t>
            </a:r>
          </a:p>
          <a:p>
            <a:r>
              <a:rPr lang="en-US" dirty="0">
                <a:solidFill>
                  <a:srgbClr val="333399"/>
                </a:solidFill>
              </a:rPr>
              <a:t>Most ML has limited memory </a:t>
            </a:r>
            <a:r>
              <a:rPr lang="en-US" dirty="0"/>
              <a:t>which is more-or-less all that’s needed for “low level” tasks e.g. object detection.</a:t>
            </a:r>
            <a:endParaRPr lang="en-US" dirty="0">
              <a:solidFill>
                <a:srgbClr val="FF0000"/>
              </a:solidFill>
            </a:endParaRPr>
          </a:p>
        </p:txBody>
      </p:sp>
      <p:sp>
        <p:nvSpPr>
          <p:cNvPr id="4" name="TextBox 3"/>
          <p:cNvSpPr txBox="1"/>
          <p:nvPr/>
        </p:nvSpPr>
        <p:spPr>
          <a:xfrm>
            <a:off x="500063" y="3627614"/>
            <a:ext cx="8197453" cy="2886070"/>
          </a:xfrm>
          <a:prstGeom prst="rect">
            <a:avLst/>
          </a:prstGeom>
        </p:spPr>
        <p:style>
          <a:lnRef idx="3">
            <a:schemeClr val="lt1"/>
          </a:lnRef>
          <a:fillRef idx="1">
            <a:schemeClr val="accent2"/>
          </a:fillRef>
          <a:effectRef idx="1">
            <a:schemeClr val="accent2"/>
          </a:effectRef>
          <a:fontRef idx="minor">
            <a:schemeClr val="lt1"/>
          </a:fontRef>
        </p:style>
        <p:txBody>
          <a:bodyPr wrap="square" lIns="69238" tIns="34619" rIns="69238" bIns="34619" rtlCol="0">
            <a:spAutoFit/>
          </a:bodyPr>
          <a:lstStyle/>
          <a:p>
            <a:r>
              <a:rPr lang="en-US" sz="2400" b="1" u="sng" dirty="0">
                <a:solidFill>
                  <a:schemeClr val="bg1"/>
                </a:solidFill>
              </a:rPr>
              <a:t>Our motivation:</a:t>
            </a:r>
            <a:r>
              <a:rPr lang="en-US" sz="2400" b="1" dirty="0">
                <a:solidFill>
                  <a:schemeClr val="bg1"/>
                </a:solidFill>
              </a:rPr>
              <a:t> </a:t>
            </a:r>
            <a:r>
              <a:rPr lang="en-US" sz="2400" dirty="0">
                <a:solidFill>
                  <a:schemeClr val="bg1"/>
                </a:solidFill>
              </a:rPr>
              <a:t>long-term memory is required to read a story and then e.g. answer questions about it.</a:t>
            </a:r>
          </a:p>
          <a:p>
            <a:endParaRPr lang="en-US" sz="2400" dirty="0">
              <a:solidFill>
                <a:schemeClr val="bg1"/>
              </a:solidFill>
            </a:endParaRPr>
          </a:p>
          <a:p>
            <a:r>
              <a:rPr lang="en-US" sz="2400" dirty="0"/>
              <a:t>Similarly, it’s also required for </a:t>
            </a:r>
            <a:r>
              <a:rPr lang="en-US" sz="2400" b="1" dirty="0"/>
              <a:t>dialog</a:t>
            </a:r>
            <a:r>
              <a:rPr lang="en-US" sz="2400" dirty="0"/>
              <a:t>: to remember previous dialog (short- and long-term), and respond.</a:t>
            </a:r>
          </a:p>
          <a:p>
            <a:endParaRPr lang="en-US" sz="2100" dirty="0">
              <a:solidFill>
                <a:schemeClr val="bg1"/>
              </a:solidFill>
            </a:endParaRPr>
          </a:p>
          <a:p>
            <a:pPr marL="389466" indent="-389466">
              <a:buFont typeface="+mj-lt"/>
              <a:buAutoNum type="arabicPeriod"/>
            </a:pPr>
            <a:r>
              <a:rPr lang="en-US" sz="2100" dirty="0">
                <a:solidFill>
                  <a:schemeClr val="bg1"/>
                </a:solidFill>
              </a:rPr>
              <a:t>We first test this on the toy (</a:t>
            </a:r>
            <a:r>
              <a:rPr lang="en-US" sz="2100" dirty="0" err="1">
                <a:solidFill>
                  <a:schemeClr val="bg1"/>
                </a:solidFill>
              </a:rPr>
              <a:t>bAbI</a:t>
            </a:r>
            <a:r>
              <a:rPr lang="en-US" sz="2100" dirty="0">
                <a:solidFill>
                  <a:schemeClr val="bg1"/>
                </a:solidFill>
              </a:rPr>
              <a:t>) tasks.</a:t>
            </a:r>
          </a:p>
          <a:p>
            <a:pPr marL="389466" indent="-389466">
              <a:buFont typeface="+mj-lt"/>
              <a:buAutoNum type="arabicPeriod"/>
            </a:pPr>
            <a:r>
              <a:rPr lang="en-US" sz="2100" dirty="0">
                <a:solidFill>
                  <a:schemeClr val="bg1"/>
                </a:solidFill>
              </a:rPr>
              <a:t>Any interesting model has to be good on real data as well.</a:t>
            </a:r>
          </a:p>
        </p:txBody>
      </p:sp>
      <p:sp>
        <p:nvSpPr>
          <p:cNvPr id="5" name="Rectangle 4">
            <a:extLst>
              <a:ext uri="{FF2B5EF4-FFF2-40B4-BE49-F238E27FC236}">
                <a16:creationId xmlns:a16="http://schemas.microsoft.com/office/drawing/2014/main" id="{1DA66356-C996-FE41-B488-933DF2EA6F89}"/>
              </a:ext>
            </a:extLst>
          </p:cNvPr>
          <p:cNvSpPr/>
          <p:nvPr/>
        </p:nvSpPr>
        <p:spPr>
          <a:xfrm>
            <a:off x="520790" y="6513684"/>
            <a:ext cx="8176726" cy="738664"/>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J. Weston, S. Chopra, A. </a:t>
            </a:r>
            <a:r>
              <a:rPr lang="en-US" dirty="0" err="1">
                <a:ln w="0"/>
                <a:effectLst>
                  <a:outerShdw blurRad="38100" dist="19050" dir="2700000" algn="tl" rotWithShape="0">
                    <a:schemeClr val="dk1">
                      <a:alpha val="40000"/>
                    </a:schemeClr>
                  </a:outerShdw>
                </a:effectLst>
              </a:rPr>
              <a:t>Bordes</a:t>
            </a:r>
            <a:r>
              <a:rPr lang="en-US" dirty="0">
                <a:ln w="0"/>
                <a:effectLst>
                  <a:outerShdw blurRad="38100" dist="19050" dir="2700000" algn="tl" rotWithShape="0">
                    <a:schemeClr val="dk1">
                      <a:alpha val="40000"/>
                    </a:schemeClr>
                  </a:outerShdw>
                </a:effectLst>
              </a:rPr>
              <a:t>. Memory Networks. ICLR 2015 (and arXiv:1410.3916).</a:t>
            </a:r>
          </a:p>
          <a:p>
            <a:pPr algn="ct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4890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F86E737A-139E-8649-8E3F-7D0BF089EDF6}"/>
              </a:ext>
            </a:extLst>
          </p:cNvPr>
          <p:cNvSpPr>
            <a:spLocks noGrp="1"/>
          </p:cNvSpPr>
          <p:nvPr>
            <p:ph type="sldNum" sz="quarter" idx="11"/>
          </p:nvPr>
        </p:nvSpPr>
        <p:spPr/>
        <p:txBody>
          <a:bodyPr/>
          <a:lstStyle/>
          <a:p>
            <a:endParaRPr lang="en-GB" altLang="en-US" dirty="0"/>
          </a:p>
        </p:txBody>
      </p:sp>
      <p:sp>
        <p:nvSpPr>
          <p:cNvPr id="391170" name="Rectangle 2">
            <a:extLst>
              <a:ext uri="{FF2B5EF4-FFF2-40B4-BE49-F238E27FC236}">
                <a16:creationId xmlns:a16="http://schemas.microsoft.com/office/drawing/2014/main" id="{299D8D1F-D8E5-F849-948C-5C572B91A6BD}"/>
              </a:ext>
            </a:extLst>
          </p:cNvPr>
          <p:cNvSpPr>
            <a:spLocks noGrp="1" noChangeArrowheads="1"/>
          </p:cNvSpPr>
          <p:nvPr>
            <p:ph type="title"/>
          </p:nvPr>
        </p:nvSpPr>
        <p:spPr>
          <a:xfrm>
            <a:off x="727149" y="375957"/>
            <a:ext cx="6344840" cy="571500"/>
          </a:xfrm>
        </p:spPr>
        <p:txBody>
          <a:bodyPr/>
          <a:lstStyle/>
          <a:p>
            <a:r>
              <a:rPr lang="en-US" altLang="en-US" sz="2800" b="1" dirty="0">
                <a:solidFill>
                  <a:srgbClr val="FF0000"/>
                </a:solidFill>
              </a:rPr>
              <a:t>Regula</a:t>
            </a:r>
            <a:r>
              <a:rPr lang="en-US" altLang="en-US" sz="2800" dirty="0">
                <a:solidFill>
                  <a:srgbClr val="FF0000"/>
                </a:solidFill>
              </a:rPr>
              <a:t>r Automata, Grammars, Languages</a:t>
            </a:r>
          </a:p>
        </p:txBody>
      </p:sp>
      <p:sp>
        <p:nvSpPr>
          <p:cNvPr id="391213" name="Rectangle 45">
            <a:extLst>
              <a:ext uri="{FF2B5EF4-FFF2-40B4-BE49-F238E27FC236}">
                <a16:creationId xmlns:a16="http://schemas.microsoft.com/office/drawing/2014/main" id="{8CA2BF6C-ECE3-0E40-AB7E-FF83270566A0}"/>
              </a:ext>
            </a:extLst>
          </p:cNvPr>
          <p:cNvSpPr>
            <a:spLocks noGrp="1" noChangeArrowheads="1"/>
          </p:cNvSpPr>
          <p:nvPr>
            <p:ph type="body" idx="1"/>
          </p:nvPr>
        </p:nvSpPr>
        <p:spPr>
          <a:xfrm>
            <a:off x="0" y="1089305"/>
            <a:ext cx="8382000" cy="4586522"/>
          </a:xfrm>
        </p:spPr>
        <p:txBody>
          <a:bodyPr>
            <a:normAutofit/>
          </a:bodyPr>
          <a:lstStyle/>
          <a:p>
            <a:r>
              <a:rPr lang="en-US" altLang="en-US" dirty="0"/>
              <a:t>Language:  a set of strings </a:t>
            </a:r>
            <a:r>
              <a:rPr lang="en-US" altLang="en-US" i="1" dirty="0"/>
              <a:t>L</a:t>
            </a:r>
            <a:r>
              <a:rPr lang="en-US" altLang="en-US" dirty="0"/>
              <a:t> over some finite alphabet </a:t>
            </a:r>
            <a:r>
              <a:rPr lang="en-US" altLang="en-US" dirty="0">
                <a:sym typeface="Symbol" pitchFamily="2" charset="2"/>
              </a:rPr>
              <a:t></a:t>
            </a:r>
          </a:p>
          <a:p>
            <a:pPr lvl="1"/>
            <a:r>
              <a:rPr lang="en-US" altLang="en-US" b="1" dirty="0">
                <a:sym typeface="Symbol" pitchFamily="2" charset="2"/>
              </a:rPr>
              <a:t>Ex:</a:t>
            </a:r>
          </a:p>
          <a:p>
            <a:endParaRPr lang="en-US" altLang="en-US" b="1" dirty="0">
              <a:sym typeface="Symbol" pitchFamily="2" charset="2"/>
            </a:endParaRPr>
          </a:p>
          <a:p>
            <a:endParaRPr lang="en-US" altLang="en-US" dirty="0">
              <a:sym typeface="Symbol" pitchFamily="2" charset="2"/>
            </a:endParaRPr>
          </a:p>
          <a:p>
            <a:r>
              <a:rPr lang="en-US" altLang="en-US" dirty="0">
                <a:sym typeface="Symbol" pitchFamily="2" charset="2"/>
              </a:rPr>
              <a:t>Automaton (Machine): abstract (=simplified) model of a computing device.  Used to “recognize” strings of a language </a:t>
            </a:r>
            <a:r>
              <a:rPr lang="en-US" altLang="en-US" i="1" dirty="0">
                <a:latin typeface="Times New Roman" panose="02020603050405020304" pitchFamily="18" charset="0"/>
                <a:sym typeface="Symbol" pitchFamily="2" charset="2"/>
              </a:rPr>
              <a:t>L</a:t>
            </a:r>
            <a:r>
              <a:rPr lang="en-US" altLang="en-US" b="1" dirty="0">
                <a:sym typeface="Symbol" pitchFamily="2" charset="2"/>
              </a:rPr>
              <a:t> </a:t>
            </a:r>
          </a:p>
          <a:p>
            <a:pPr lvl="1"/>
            <a:r>
              <a:rPr lang="en-US" altLang="en-US" b="1" dirty="0">
                <a:sym typeface="Symbol" pitchFamily="2" charset="2"/>
              </a:rPr>
              <a:t>Ex: </a:t>
            </a:r>
          </a:p>
          <a:p>
            <a:pPr lvl="1"/>
            <a:endParaRPr lang="en-US" altLang="en-US" b="1" dirty="0">
              <a:sym typeface="Symbol" pitchFamily="2" charset="2"/>
            </a:endParaRPr>
          </a:p>
          <a:p>
            <a:pPr lvl="1"/>
            <a:endParaRPr lang="en-US" altLang="en-US" b="1" dirty="0">
              <a:sym typeface="Symbol" pitchFamily="2" charset="2"/>
            </a:endParaRPr>
          </a:p>
          <a:p>
            <a:r>
              <a:rPr lang="en-US" altLang="en-US" dirty="0">
                <a:sym typeface="Symbol" pitchFamily="2" charset="2"/>
              </a:rPr>
              <a:t>Grammar: finite set of string rewriting rules.  Used to “generate” strings of a language (production rules)</a:t>
            </a:r>
          </a:p>
          <a:p>
            <a:pPr lvl="1"/>
            <a:r>
              <a:rPr lang="en-US" altLang="en-US" b="1" dirty="0">
                <a:sym typeface="Symbol" pitchFamily="2" charset="2"/>
              </a:rPr>
              <a:t> Ex:</a:t>
            </a:r>
          </a:p>
        </p:txBody>
      </p:sp>
      <p:graphicFrame>
        <p:nvGraphicFramePr>
          <p:cNvPr id="391214" name="Object 46">
            <a:extLst>
              <a:ext uri="{FF2B5EF4-FFF2-40B4-BE49-F238E27FC236}">
                <a16:creationId xmlns:a16="http://schemas.microsoft.com/office/drawing/2014/main" id="{2E8CF9AC-6CC4-D94D-9916-C591CA5717F2}"/>
              </a:ext>
            </a:extLst>
          </p:cNvPr>
          <p:cNvGraphicFramePr>
            <a:graphicFrameLocks noChangeAspect="1"/>
          </p:cNvGraphicFramePr>
          <p:nvPr/>
        </p:nvGraphicFramePr>
        <p:xfrm>
          <a:off x="5105400" y="1741001"/>
          <a:ext cx="3162100" cy="540561"/>
        </p:xfrm>
        <a:graphic>
          <a:graphicData uri="http://schemas.openxmlformats.org/presentationml/2006/ole">
            <mc:AlternateContent xmlns:mc="http://schemas.openxmlformats.org/markup-compatibility/2006">
              <mc:Choice xmlns:v="urn:schemas-microsoft-com:vml" Requires="v">
                <p:oleObj name="Equation" r:id="rId3" imgW="10109200" imgH="1727200" progId="Equation.DSMT4">
                  <p:embed/>
                </p:oleObj>
              </mc:Choice>
              <mc:Fallback>
                <p:oleObj name="Equation" r:id="rId3" imgW="10109200" imgH="1727200" progId="Equation.DSMT4">
                  <p:embed/>
                  <p:pic>
                    <p:nvPicPr>
                      <p:cNvPr id="391214" name="Object 46">
                        <a:extLst>
                          <a:ext uri="{FF2B5EF4-FFF2-40B4-BE49-F238E27FC236}">
                            <a16:creationId xmlns:a16="http://schemas.microsoft.com/office/drawing/2014/main" id="{2E8CF9AC-6CC4-D94D-9916-C591CA571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41001"/>
                        <a:ext cx="3162100" cy="540561"/>
                      </a:xfrm>
                      <a:prstGeom prst="rect">
                        <a:avLst/>
                      </a:prstGeom>
                      <a:noFill/>
                      <a:ln>
                        <a:noFill/>
                      </a:ln>
                      <a:effectLst/>
                    </p:spPr>
                  </p:pic>
                </p:oleObj>
              </mc:Fallback>
            </mc:AlternateContent>
          </a:graphicData>
        </a:graphic>
      </p:graphicFrame>
      <p:sp>
        <p:nvSpPr>
          <p:cNvPr id="391215" name="Oval 47">
            <a:extLst>
              <a:ext uri="{FF2B5EF4-FFF2-40B4-BE49-F238E27FC236}">
                <a16:creationId xmlns:a16="http://schemas.microsoft.com/office/drawing/2014/main" id="{9F4825FE-9DAB-B341-8E99-9733A955A96F}"/>
              </a:ext>
            </a:extLst>
          </p:cNvPr>
          <p:cNvSpPr>
            <a:spLocks noChangeArrowheads="1"/>
          </p:cNvSpPr>
          <p:nvPr/>
        </p:nvSpPr>
        <p:spPr bwMode="auto">
          <a:xfrm>
            <a:off x="2783682" y="3382566"/>
            <a:ext cx="311944" cy="29051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200" dirty="0"/>
              <a:t>A</a:t>
            </a:r>
          </a:p>
        </p:txBody>
      </p:sp>
      <p:sp>
        <p:nvSpPr>
          <p:cNvPr id="391216" name="Oval 48">
            <a:extLst>
              <a:ext uri="{FF2B5EF4-FFF2-40B4-BE49-F238E27FC236}">
                <a16:creationId xmlns:a16="http://schemas.microsoft.com/office/drawing/2014/main" id="{CF610108-55E8-594A-945C-AB10EF2B093E}"/>
              </a:ext>
            </a:extLst>
          </p:cNvPr>
          <p:cNvSpPr>
            <a:spLocks noChangeArrowheads="1"/>
          </p:cNvSpPr>
          <p:nvPr/>
        </p:nvSpPr>
        <p:spPr bwMode="auto">
          <a:xfrm>
            <a:off x="4612482" y="3340894"/>
            <a:ext cx="311944" cy="29051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391217" name="Oval 49">
            <a:extLst>
              <a:ext uri="{FF2B5EF4-FFF2-40B4-BE49-F238E27FC236}">
                <a16:creationId xmlns:a16="http://schemas.microsoft.com/office/drawing/2014/main" id="{0D8FCD0D-6DE2-E949-ADFA-6664C8F1D1DC}"/>
              </a:ext>
            </a:extLst>
          </p:cNvPr>
          <p:cNvSpPr>
            <a:spLocks noChangeArrowheads="1"/>
          </p:cNvSpPr>
          <p:nvPr/>
        </p:nvSpPr>
        <p:spPr bwMode="auto">
          <a:xfrm>
            <a:off x="4663679" y="3382567"/>
            <a:ext cx="208359" cy="1964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200" dirty="0"/>
              <a:t>B</a:t>
            </a:r>
          </a:p>
        </p:txBody>
      </p:sp>
      <p:sp>
        <p:nvSpPr>
          <p:cNvPr id="391218" name="Line 50">
            <a:extLst>
              <a:ext uri="{FF2B5EF4-FFF2-40B4-BE49-F238E27FC236}">
                <a16:creationId xmlns:a16="http://schemas.microsoft.com/office/drawing/2014/main" id="{543751A2-CA29-994F-A1C8-29302D7BF96A}"/>
              </a:ext>
            </a:extLst>
          </p:cNvPr>
          <p:cNvSpPr>
            <a:spLocks noChangeShapeType="1"/>
          </p:cNvSpPr>
          <p:nvPr/>
        </p:nvSpPr>
        <p:spPr bwMode="auto">
          <a:xfrm>
            <a:off x="2534842" y="3538538"/>
            <a:ext cx="2500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91219" name="Line 51">
            <a:extLst>
              <a:ext uri="{FF2B5EF4-FFF2-40B4-BE49-F238E27FC236}">
                <a16:creationId xmlns:a16="http://schemas.microsoft.com/office/drawing/2014/main" id="{FFC7FA2B-2615-CE4F-BDAC-977816F661AD}"/>
              </a:ext>
            </a:extLst>
          </p:cNvPr>
          <p:cNvSpPr>
            <a:spLocks noChangeShapeType="1"/>
          </p:cNvSpPr>
          <p:nvPr/>
        </p:nvSpPr>
        <p:spPr bwMode="auto">
          <a:xfrm flipV="1">
            <a:off x="3068836" y="3461146"/>
            <a:ext cx="1537097" cy="1071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cxnSp>
        <p:nvCxnSpPr>
          <p:cNvPr id="391220" name="AutoShape 52">
            <a:extLst>
              <a:ext uri="{FF2B5EF4-FFF2-40B4-BE49-F238E27FC236}">
                <a16:creationId xmlns:a16="http://schemas.microsoft.com/office/drawing/2014/main" id="{2D89280E-446C-F04A-9AD1-0F308DABACD8}"/>
              </a:ext>
            </a:extLst>
          </p:cNvPr>
          <p:cNvCxnSpPr>
            <a:cxnSpLocks noChangeShapeType="1"/>
            <a:stCxn id="391216" idx="4"/>
            <a:endCxn id="391215" idx="4"/>
          </p:cNvCxnSpPr>
          <p:nvPr/>
        </p:nvCxnSpPr>
        <p:spPr bwMode="auto">
          <a:xfrm rot="5400000">
            <a:off x="3833218" y="2737843"/>
            <a:ext cx="41672" cy="1828800"/>
          </a:xfrm>
          <a:prstGeom prst="curvedConnector3">
            <a:avLst>
              <a:gd name="adj1" fmla="val 51143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222" name="AutoShape 54">
            <a:extLst>
              <a:ext uri="{FF2B5EF4-FFF2-40B4-BE49-F238E27FC236}">
                <a16:creationId xmlns:a16="http://schemas.microsoft.com/office/drawing/2014/main" id="{BD2DA819-A071-6A49-A7B2-76500D6248AF}"/>
              </a:ext>
            </a:extLst>
          </p:cNvPr>
          <p:cNvCxnSpPr>
            <a:cxnSpLocks noChangeShapeType="1"/>
            <a:stCxn id="391215" idx="4"/>
            <a:endCxn id="391215" idx="2"/>
          </p:cNvCxnSpPr>
          <p:nvPr/>
        </p:nvCxnSpPr>
        <p:spPr bwMode="auto">
          <a:xfrm rot="16200000" flipV="1">
            <a:off x="2789041" y="3522466"/>
            <a:ext cx="145256" cy="155972"/>
          </a:xfrm>
          <a:prstGeom prst="curvedConnector4">
            <a:avLst>
              <a:gd name="adj1" fmla="val -196722"/>
              <a:gd name="adj2" fmla="val 222898"/>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223" name="AutoShape 55">
            <a:extLst>
              <a:ext uri="{FF2B5EF4-FFF2-40B4-BE49-F238E27FC236}">
                <a16:creationId xmlns:a16="http://schemas.microsoft.com/office/drawing/2014/main" id="{C54269CD-C981-504E-9F4D-55C3B5837441}"/>
              </a:ext>
            </a:extLst>
          </p:cNvPr>
          <p:cNvCxnSpPr>
            <a:cxnSpLocks noChangeShapeType="1"/>
            <a:stCxn id="391216" idx="6"/>
            <a:endCxn id="391216" idx="4"/>
          </p:cNvCxnSpPr>
          <p:nvPr/>
        </p:nvCxnSpPr>
        <p:spPr bwMode="auto">
          <a:xfrm flipH="1">
            <a:off x="4768453" y="3486151"/>
            <a:ext cx="155972" cy="145256"/>
          </a:xfrm>
          <a:prstGeom prst="curvedConnector4">
            <a:avLst>
              <a:gd name="adj1" fmla="val -203819"/>
              <a:gd name="adj2" fmla="val 295898"/>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224" name="Text Box 56">
            <a:extLst>
              <a:ext uri="{FF2B5EF4-FFF2-40B4-BE49-F238E27FC236}">
                <a16:creationId xmlns:a16="http://schemas.microsoft.com/office/drawing/2014/main" id="{CBD317CB-3189-8D45-8DC6-3D4A25E69810}"/>
              </a:ext>
            </a:extLst>
          </p:cNvPr>
          <p:cNvSpPr txBox="1">
            <a:spLocks noChangeArrowheads="1"/>
          </p:cNvSpPr>
          <p:nvPr/>
        </p:nvSpPr>
        <p:spPr bwMode="auto">
          <a:xfrm>
            <a:off x="2425303" y="3821907"/>
            <a:ext cx="26962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a</a:t>
            </a:r>
          </a:p>
        </p:txBody>
      </p:sp>
      <p:sp>
        <p:nvSpPr>
          <p:cNvPr id="391225" name="Text Box 57">
            <a:extLst>
              <a:ext uri="{FF2B5EF4-FFF2-40B4-BE49-F238E27FC236}">
                <a16:creationId xmlns:a16="http://schemas.microsoft.com/office/drawing/2014/main" id="{ADA7C280-49B4-E54F-990F-C26880044975}"/>
              </a:ext>
            </a:extLst>
          </p:cNvPr>
          <p:cNvSpPr txBox="1">
            <a:spLocks noChangeArrowheads="1"/>
          </p:cNvSpPr>
          <p:nvPr/>
        </p:nvSpPr>
        <p:spPr bwMode="auto">
          <a:xfrm>
            <a:off x="3536156" y="3169444"/>
            <a:ext cx="26962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b</a:t>
            </a:r>
          </a:p>
        </p:txBody>
      </p:sp>
      <p:sp>
        <p:nvSpPr>
          <p:cNvPr id="391226" name="Text Box 58">
            <a:extLst>
              <a:ext uri="{FF2B5EF4-FFF2-40B4-BE49-F238E27FC236}">
                <a16:creationId xmlns:a16="http://schemas.microsoft.com/office/drawing/2014/main" id="{D0E9741B-5EC4-1347-BA14-BF1C400608AD}"/>
              </a:ext>
            </a:extLst>
          </p:cNvPr>
          <p:cNvSpPr txBox="1">
            <a:spLocks noChangeArrowheads="1"/>
          </p:cNvSpPr>
          <p:nvPr/>
        </p:nvSpPr>
        <p:spPr bwMode="auto">
          <a:xfrm>
            <a:off x="3764756" y="3865960"/>
            <a:ext cx="26962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a</a:t>
            </a:r>
          </a:p>
        </p:txBody>
      </p:sp>
      <p:sp>
        <p:nvSpPr>
          <p:cNvPr id="391227" name="Text Box 59">
            <a:extLst>
              <a:ext uri="{FF2B5EF4-FFF2-40B4-BE49-F238E27FC236}">
                <a16:creationId xmlns:a16="http://schemas.microsoft.com/office/drawing/2014/main" id="{E7146461-14F9-ED4E-9281-9571EA6C0705}"/>
              </a:ext>
            </a:extLst>
          </p:cNvPr>
          <p:cNvSpPr txBox="1">
            <a:spLocks noChangeArrowheads="1"/>
          </p:cNvSpPr>
          <p:nvPr/>
        </p:nvSpPr>
        <p:spPr bwMode="auto">
          <a:xfrm>
            <a:off x="5198269" y="3783807"/>
            <a:ext cx="26962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b</a:t>
            </a:r>
          </a:p>
        </p:txBody>
      </p:sp>
      <p:sp>
        <p:nvSpPr>
          <p:cNvPr id="391228" name="Text Box 60">
            <a:extLst>
              <a:ext uri="{FF2B5EF4-FFF2-40B4-BE49-F238E27FC236}">
                <a16:creationId xmlns:a16="http://schemas.microsoft.com/office/drawing/2014/main" id="{BFEE2495-DC42-424C-922C-025E4C1528D4}"/>
              </a:ext>
            </a:extLst>
          </p:cNvPr>
          <p:cNvSpPr txBox="1">
            <a:spLocks noChangeArrowheads="1"/>
          </p:cNvSpPr>
          <p:nvPr/>
        </p:nvSpPr>
        <p:spPr bwMode="auto">
          <a:xfrm>
            <a:off x="5838281" y="3616241"/>
            <a:ext cx="2626745"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Finite Automaton</a:t>
            </a:r>
          </a:p>
          <a:p>
            <a:r>
              <a:rPr lang="en-US" altLang="en-US" sz="1200" dirty="0"/>
              <a:t>Finite State Machine  (FSM)</a:t>
            </a:r>
          </a:p>
          <a:p>
            <a:r>
              <a:rPr lang="en-US" altLang="en-US" sz="1200" dirty="0"/>
              <a:t>Deterministic Finite Automata (DFA)</a:t>
            </a:r>
          </a:p>
        </p:txBody>
      </p:sp>
      <p:sp>
        <p:nvSpPr>
          <p:cNvPr id="2" name="TextBox 1">
            <a:extLst>
              <a:ext uri="{FF2B5EF4-FFF2-40B4-BE49-F238E27FC236}">
                <a16:creationId xmlns:a16="http://schemas.microsoft.com/office/drawing/2014/main" id="{155D225C-0504-DA4C-A193-20531AA560EA}"/>
              </a:ext>
            </a:extLst>
          </p:cNvPr>
          <p:cNvSpPr txBox="1"/>
          <p:nvPr/>
        </p:nvSpPr>
        <p:spPr>
          <a:xfrm>
            <a:off x="1970078" y="5258684"/>
            <a:ext cx="891591" cy="1569660"/>
          </a:xfrm>
          <a:prstGeom prst="rect">
            <a:avLst/>
          </a:prstGeom>
          <a:noFill/>
        </p:spPr>
        <p:txBody>
          <a:bodyPr wrap="none" rtlCol="0">
            <a:spAutoFit/>
          </a:bodyPr>
          <a:lstStyle/>
          <a:p>
            <a:r>
              <a:rPr lang="en-US" dirty="0"/>
              <a:t>S → A</a:t>
            </a:r>
          </a:p>
          <a:p>
            <a:r>
              <a:rPr lang="en-US" dirty="0" err="1"/>
              <a:t>aA</a:t>
            </a:r>
            <a:r>
              <a:rPr lang="en-US" dirty="0"/>
              <a:t> → A</a:t>
            </a:r>
          </a:p>
          <a:p>
            <a:r>
              <a:rPr lang="en-US" dirty="0" err="1"/>
              <a:t>bA</a:t>
            </a:r>
            <a:r>
              <a:rPr lang="en-US" dirty="0"/>
              <a:t> → B</a:t>
            </a:r>
          </a:p>
          <a:p>
            <a:r>
              <a:rPr lang="en-US" dirty="0" err="1"/>
              <a:t>aB</a:t>
            </a:r>
            <a:r>
              <a:rPr lang="en-US" dirty="0"/>
              <a:t> → A</a:t>
            </a:r>
          </a:p>
          <a:p>
            <a:r>
              <a:rPr lang="en-US" dirty="0" err="1"/>
              <a:t>bB</a:t>
            </a:r>
            <a:r>
              <a:rPr lang="en-US" dirty="0"/>
              <a:t> → B</a:t>
            </a:r>
          </a:p>
          <a:p>
            <a:r>
              <a:rPr lang="en-US" dirty="0"/>
              <a:t>B → E</a:t>
            </a:r>
          </a:p>
        </p:txBody>
      </p:sp>
      <p:sp>
        <p:nvSpPr>
          <p:cNvPr id="3" name="TextBox 2">
            <a:extLst>
              <a:ext uri="{FF2B5EF4-FFF2-40B4-BE49-F238E27FC236}">
                <a16:creationId xmlns:a16="http://schemas.microsoft.com/office/drawing/2014/main" id="{6F0A057B-C19E-7348-8490-E53594413CFE}"/>
              </a:ext>
            </a:extLst>
          </p:cNvPr>
          <p:cNvSpPr txBox="1"/>
          <p:nvPr/>
        </p:nvSpPr>
        <p:spPr>
          <a:xfrm>
            <a:off x="1847656" y="1741001"/>
            <a:ext cx="2183996" cy="584775"/>
          </a:xfrm>
          <a:prstGeom prst="rect">
            <a:avLst/>
          </a:prstGeom>
          <a:noFill/>
        </p:spPr>
        <p:txBody>
          <a:bodyPr wrap="none" rtlCol="0">
            <a:spAutoFit/>
          </a:bodyPr>
          <a:lstStyle/>
          <a:p>
            <a:r>
              <a:rPr lang="en-US" dirty="0"/>
              <a:t>L = {aa, ab, </a:t>
            </a:r>
            <a:r>
              <a:rPr lang="en-US" dirty="0" err="1"/>
              <a:t>abbb</a:t>
            </a:r>
            <a:r>
              <a:rPr lang="en-US" dirty="0"/>
              <a:t>, ….}</a:t>
            </a:r>
          </a:p>
          <a:p>
            <a:r>
              <a:rPr lang="en-US" altLang="en-US" dirty="0">
                <a:sym typeface="Symbol" pitchFamily="2" charset="2"/>
              </a:rPr>
              <a:t> = {</a:t>
            </a:r>
            <a:r>
              <a:rPr lang="en-US" altLang="en-US" dirty="0" err="1">
                <a:sym typeface="Symbol" pitchFamily="2" charset="2"/>
              </a:rPr>
              <a:t>a,b</a:t>
            </a:r>
            <a:r>
              <a:rPr lang="en-US" altLang="en-US" dirty="0">
                <a:sym typeface="Symbol" pitchFamily="2" charset="2"/>
              </a:rPr>
              <a:t>}</a:t>
            </a:r>
            <a:endParaRPr lang="en-US" dirty="0"/>
          </a:p>
        </p:txBody>
      </p:sp>
    </p:spTree>
    <p:extLst>
      <p:ext uri="{BB962C8B-B14F-4D97-AF65-F5344CB8AC3E}">
        <p14:creationId xmlns:p14="http://schemas.microsoft.com/office/powerpoint/2010/main" val="1600281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60903"/>
            <a:ext cx="8042276" cy="1775927"/>
          </a:xfrm>
        </p:spPr>
        <p:txBody>
          <a:bodyPr/>
          <a:lstStyle/>
          <a:p>
            <a:r>
              <a:rPr lang="en-US" dirty="0"/>
              <a:t>Memory Networks</a:t>
            </a:r>
            <a:endParaRPr lang="en-US" i="1" dirty="0"/>
          </a:p>
        </p:txBody>
      </p:sp>
      <p:pic>
        <p:nvPicPr>
          <p:cNvPr id="4" name="Content Placeholder 3" descr="memory.tiff"/>
          <p:cNvPicPr>
            <a:picLocks noGrp="1" noChangeAspect="1"/>
          </p:cNvPicPr>
          <p:nvPr>
            <p:ph idx="1"/>
          </p:nvPr>
        </p:nvPicPr>
        <p:blipFill>
          <a:blip r:embed="rId2">
            <a:extLst>
              <a:ext uri="{28A0092B-C50C-407E-A947-70E740481C1C}">
                <a14:useLocalDpi xmlns:a14="http://schemas.microsoft.com/office/drawing/2010/main" val="0"/>
              </a:ext>
            </a:extLst>
          </a:blip>
          <a:srcRect l="-6643" r="-6643"/>
          <a:stretch>
            <a:fillRect/>
          </a:stretch>
        </p:blipFill>
        <p:spPr>
          <a:xfrm>
            <a:off x="-705602" y="788129"/>
            <a:ext cx="10751718" cy="5806690"/>
          </a:xfrm>
        </p:spPr>
      </p:pic>
    </p:spTree>
    <p:extLst>
      <p:ext uri="{BB962C8B-B14F-4D97-AF65-F5344CB8AC3E}">
        <p14:creationId xmlns:p14="http://schemas.microsoft.com/office/powerpoint/2010/main" val="2051875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11"/>
            <a:ext cx="9143999" cy="1045861"/>
          </a:xfrm>
        </p:spPr>
        <p:txBody>
          <a:bodyPr/>
          <a:lstStyle/>
          <a:p>
            <a:r>
              <a:rPr lang="en-US" dirty="0"/>
              <a:t>Evaluating End-To-End Learners </a:t>
            </a:r>
          </a:p>
        </p:txBody>
      </p:sp>
      <p:sp>
        <p:nvSpPr>
          <p:cNvPr id="3" name="Content Placeholder 2"/>
          <p:cNvSpPr>
            <a:spLocks noGrp="1"/>
          </p:cNvSpPr>
          <p:nvPr>
            <p:ph idx="1"/>
          </p:nvPr>
        </p:nvSpPr>
        <p:spPr>
          <a:xfrm>
            <a:off x="186433" y="1270503"/>
            <a:ext cx="8957566" cy="5064103"/>
          </a:xfrm>
        </p:spPr>
        <p:txBody>
          <a:bodyPr>
            <a:normAutofit/>
          </a:bodyPr>
          <a:lstStyle/>
          <a:p>
            <a:r>
              <a:rPr lang="en-US" u="sng" dirty="0">
                <a:solidFill>
                  <a:schemeClr val="accent2"/>
                </a:solidFill>
              </a:rPr>
              <a:t>Long Term goal:</a:t>
            </a:r>
            <a:r>
              <a:rPr lang="en-US" dirty="0">
                <a:solidFill>
                  <a:schemeClr val="accent2"/>
                </a:solidFill>
              </a:rPr>
              <a:t> </a:t>
            </a:r>
            <a:r>
              <a:rPr lang="en-US" dirty="0"/>
              <a:t>A learner can be trained (from scratch?) to understand and use language.</a:t>
            </a:r>
            <a:endParaRPr lang="en-US" dirty="0">
              <a:solidFill>
                <a:schemeClr val="accent2"/>
              </a:solidFill>
            </a:endParaRPr>
          </a:p>
          <a:p>
            <a:r>
              <a:rPr lang="en-US" u="sng" dirty="0">
                <a:solidFill>
                  <a:schemeClr val="accent2"/>
                </a:solidFill>
              </a:rPr>
              <a:t>Our main interest</a:t>
            </a:r>
            <a:r>
              <a:rPr lang="en-US" dirty="0">
                <a:solidFill>
                  <a:schemeClr val="accent2"/>
                </a:solidFill>
              </a:rPr>
              <a:t>: </a:t>
            </a:r>
            <a:r>
              <a:rPr lang="en-US" dirty="0">
                <a:solidFill>
                  <a:srgbClr val="000000"/>
                </a:solidFill>
              </a:rPr>
              <a:t>uncover the learning algorithms able to do so.</a:t>
            </a:r>
          </a:p>
          <a:p>
            <a:r>
              <a:rPr lang="en-US" b="1" dirty="0">
                <a:solidFill>
                  <a:schemeClr val="accent3"/>
                </a:solidFill>
              </a:rPr>
              <a:t>Inspired by “A Roadmap towards Machine Intelligence” (</a:t>
            </a:r>
            <a:r>
              <a:rPr lang="en-US" b="1" dirty="0" err="1">
                <a:solidFill>
                  <a:schemeClr val="accent3"/>
                </a:solidFill>
              </a:rPr>
              <a:t>Mikolov</a:t>
            </a:r>
            <a:r>
              <a:rPr lang="en-US" b="1" dirty="0">
                <a:solidFill>
                  <a:schemeClr val="accent3"/>
                </a:solidFill>
              </a:rPr>
              <a:t>, </a:t>
            </a:r>
            <a:r>
              <a:rPr lang="en-US" b="1" dirty="0" err="1">
                <a:solidFill>
                  <a:schemeClr val="accent3"/>
                </a:solidFill>
              </a:rPr>
              <a:t>Joulin</a:t>
            </a:r>
            <a:r>
              <a:rPr lang="en-US" b="1" dirty="0">
                <a:solidFill>
                  <a:schemeClr val="accent3"/>
                </a:solidFill>
              </a:rPr>
              <a:t>, </a:t>
            </a:r>
            <a:r>
              <a:rPr lang="en-US" b="1" dirty="0" err="1">
                <a:solidFill>
                  <a:schemeClr val="accent3"/>
                </a:solidFill>
              </a:rPr>
              <a:t>Baroni</a:t>
            </a:r>
            <a:r>
              <a:rPr lang="en-US" b="1" dirty="0">
                <a:solidFill>
                  <a:schemeClr val="accent3"/>
                </a:solidFill>
              </a:rPr>
              <a:t> 2015) </a:t>
            </a:r>
            <a:r>
              <a:rPr lang="en-US" dirty="0">
                <a:solidFill>
                  <a:srgbClr val="000000"/>
                </a:solidFill>
              </a:rPr>
              <a:t>we advocate a set of tasks to train &amp; evaluate on:</a:t>
            </a:r>
            <a:endParaRPr lang="en-US" dirty="0">
              <a:solidFill>
                <a:srgbClr val="0000FF"/>
              </a:solidFill>
            </a:endParaRPr>
          </a:p>
          <a:p>
            <a:pPr lvl="1"/>
            <a:r>
              <a:rPr lang="en-US" dirty="0">
                <a:solidFill>
                  <a:srgbClr val="0000FF"/>
                </a:solidFill>
              </a:rPr>
              <a:t>Classic Language Modeling </a:t>
            </a:r>
            <a:r>
              <a:rPr lang="en-US" dirty="0">
                <a:solidFill>
                  <a:srgbClr val="595959"/>
                </a:solidFill>
              </a:rPr>
              <a:t>(Penn </a:t>
            </a:r>
            <a:r>
              <a:rPr lang="en-US" dirty="0" err="1">
                <a:solidFill>
                  <a:srgbClr val="595959"/>
                </a:solidFill>
              </a:rPr>
              <a:t>TreeBank</a:t>
            </a:r>
            <a:r>
              <a:rPr lang="en-US" dirty="0">
                <a:solidFill>
                  <a:srgbClr val="595959"/>
                </a:solidFill>
              </a:rPr>
              <a:t>, Text8)</a:t>
            </a:r>
          </a:p>
          <a:p>
            <a:pPr lvl="1"/>
            <a:r>
              <a:rPr lang="en-US" dirty="0">
                <a:solidFill>
                  <a:srgbClr val="0000FF"/>
                </a:solidFill>
              </a:rPr>
              <a:t>Story understanding </a:t>
            </a:r>
            <a:r>
              <a:rPr lang="en-US" dirty="0">
                <a:solidFill>
                  <a:srgbClr val="800000"/>
                </a:solidFill>
              </a:rPr>
              <a:t>(Children’s Book Test, News articles)</a:t>
            </a:r>
          </a:p>
          <a:p>
            <a:pPr lvl="1"/>
            <a:r>
              <a:rPr lang="en-US" dirty="0">
                <a:solidFill>
                  <a:srgbClr val="0000FF"/>
                </a:solidFill>
              </a:rPr>
              <a:t>Open Question Answering </a:t>
            </a:r>
            <a:r>
              <a:rPr lang="en-US" dirty="0">
                <a:solidFill>
                  <a:srgbClr val="800000"/>
                </a:solidFill>
              </a:rPr>
              <a:t>(</a:t>
            </a:r>
            <a:r>
              <a:rPr lang="en-US" dirty="0" err="1">
                <a:solidFill>
                  <a:srgbClr val="800000"/>
                </a:solidFill>
              </a:rPr>
              <a:t>WebQuestions</a:t>
            </a:r>
            <a:r>
              <a:rPr lang="en-US" dirty="0">
                <a:solidFill>
                  <a:srgbClr val="800000"/>
                </a:solidFill>
              </a:rPr>
              <a:t>, </a:t>
            </a:r>
            <a:r>
              <a:rPr lang="en-US" dirty="0" err="1">
                <a:solidFill>
                  <a:srgbClr val="800000"/>
                </a:solidFill>
              </a:rPr>
              <a:t>WikiQA</a:t>
            </a:r>
            <a:r>
              <a:rPr lang="en-US" dirty="0">
                <a:solidFill>
                  <a:srgbClr val="800000"/>
                </a:solidFill>
              </a:rPr>
              <a:t>)</a:t>
            </a:r>
          </a:p>
          <a:p>
            <a:pPr lvl="1"/>
            <a:r>
              <a:rPr lang="en-US" dirty="0">
                <a:solidFill>
                  <a:srgbClr val="0000FF"/>
                </a:solidFill>
              </a:rPr>
              <a:t>Goal-Oriented Dialog and Chit-Chat </a:t>
            </a:r>
            <a:r>
              <a:rPr lang="en-US" dirty="0">
                <a:solidFill>
                  <a:srgbClr val="800000"/>
                </a:solidFill>
              </a:rPr>
              <a:t>(Movie Dialog, Ubuntu)</a:t>
            </a:r>
          </a:p>
        </p:txBody>
      </p:sp>
    </p:spTree>
    <p:extLst>
      <p:ext uri="{BB962C8B-B14F-4D97-AF65-F5344CB8AC3E}">
        <p14:creationId xmlns:p14="http://schemas.microsoft.com/office/powerpoint/2010/main" val="1582318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482470" cy="1336956"/>
          </a:xfrm>
        </p:spPr>
        <p:txBody>
          <a:bodyPr/>
          <a:lstStyle/>
          <a:p>
            <a:r>
              <a:rPr lang="en-US" sz="4400" b="1" dirty="0">
                <a:solidFill>
                  <a:srgbClr val="000000"/>
                </a:solidFill>
              </a:rPr>
              <a:t>What is a Memory Network?            </a:t>
            </a:r>
            <a:r>
              <a:rPr lang="en-US" sz="2800" b="1" i="1" dirty="0">
                <a:solidFill>
                  <a:srgbClr val="0000FF"/>
                </a:solidFill>
              </a:rPr>
              <a:t>Original paper description of class of models</a:t>
            </a:r>
          </a:p>
        </p:txBody>
      </p:sp>
      <p:sp>
        <p:nvSpPr>
          <p:cNvPr id="3" name="Content Placeholder 2"/>
          <p:cNvSpPr>
            <a:spLocks noGrp="1"/>
          </p:cNvSpPr>
          <p:nvPr>
            <p:ph idx="1"/>
          </p:nvPr>
        </p:nvSpPr>
        <p:spPr/>
        <p:txBody>
          <a:bodyPr>
            <a:normAutofit/>
          </a:bodyPr>
          <a:lstStyle/>
          <a:p>
            <a:pPr marL="0" indent="0">
              <a:buNone/>
            </a:pPr>
            <a:r>
              <a:rPr lang="en-US" dirty="0" err="1">
                <a:solidFill>
                  <a:schemeClr val="tx1"/>
                </a:solidFill>
              </a:rPr>
              <a:t>MemNNs</a:t>
            </a:r>
            <a:r>
              <a:rPr lang="en-US" dirty="0">
                <a:solidFill>
                  <a:schemeClr val="tx1"/>
                </a:solidFill>
              </a:rPr>
              <a:t> have four component networks (which may or may not have shared parameters):</a:t>
            </a:r>
          </a:p>
          <a:p>
            <a:r>
              <a:rPr lang="en-US" b="1" dirty="0">
                <a:solidFill>
                  <a:schemeClr val="tx1"/>
                </a:solidFill>
              </a:rPr>
              <a:t>I:</a:t>
            </a:r>
            <a:r>
              <a:rPr lang="en-US" dirty="0">
                <a:solidFill>
                  <a:schemeClr val="tx1"/>
                </a:solidFill>
              </a:rPr>
              <a:t> (input feature map) convert incoming data to the internal feature representation.</a:t>
            </a:r>
          </a:p>
          <a:p>
            <a:r>
              <a:rPr lang="en-US" b="1" dirty="0">
                <a:solidFill>
                  <a:schemeClr val="tx1"/>
                </a:solidFill>
              </a:rPr>
              <a:t>G:</a:t>
            </a:r>
            <a:r>
              <a:rPr lang="en-US" dirty="0">
                <a:solidFill>
                  <a:schemeClr val="tx1"/>
                </a:solidFill>
              </a:rPr>
              <a:t> (generalization) update memories given new input.</a:t>
            </a:r>
          </a:p>
          <a:p>
            <a:r>
              <a:rPr lang="en-US" b="1" dirty="0">
                <a:solidFill>
                  <a:schemeClr val="tx1"/>
                </a:solidFill>
              </a:rPr>
              <a:t>O:</a:t>
            </a:r>
            <a:r>
              <a:rPr lang="en-US" dirty="0">
                <a:solidFill>
                  <a:schemeClr val="tx1"/>
                </a:solidFill>
              </a:rPr>
              <a:t> produce new output (in feature representation space) given the memories.</a:t>
            </a:r>
          </a:p>
          <a:p>
            <a:r>
              <a:rPr lang="en-US" b="1" dirty="0">
                <a:solidFill>
                  <a:schemeClr val="tx1"/>
                </a:solidFill>
              </a:rPr>
              <a:t>R: </a:t>
            </a:r>
            <a:r>
              <a:rPr lang="en-US" dirty="0">
                <a:solidFill>
                  <a:schemeClr val="tx1"/>
                </a:solidFill>
              </a:rPr>
              <a:t>(response) convert output O into  a response seen by the outside world.</a:t>
            </a:r>
          </a:p>
          <a:p>
            <a:endParaRPr lang="en-US" dirty="0"/>
          </a:p>
          <a:p>
            <a:endParaRPr lang="en-US" dirty="0"/>
          </a:p>
        </p:txBody>
      </p:sp>
    </p:spTree>
    <p:extLst>
      <p:ext uri="{BB962C8B-B14F-4D97-AF65-F5344CB8AC3E}">
        <p14:creationId xmlns:p14="http://schemas.microsoft.com/office/powerpoint/2010/main" val="1733734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Memory Network- related Publications</a:t>
            </a:r>
          </a:p>
        </p:txBody>
      </p:sp>
      <p:sp>
        <p:nvSpPr>
          <p:cNvPr id="3" name="Content Placeholder 2"/>
          <p:cNvSpPr>
            <a:spLocks noGrp="1"/>
          </p:cNvSpPr>
          <p:nvPr>
            <p:ph idx="1"/>
          </p:nvPr>
        </p:nvSpPr>
        <p:spPr>
          <a:xfrm>
            <a:off x="549274" y="1295596"/>
            <a:ext cx="8418325" cy="5438938"/>
          </a:xfrm>
        </p:spPr>
        <p:txBody>
          <a:bodyPr>
            <a:normAutofit fontScale="92500" lnSpcReduction="10000"/>
          </a:bodyPr>
          <a:lstStyle/>
          <a:p>
            <a:pPr marL="0" indent="0">
              <a:buNone/>
            </a:pPr>
            <a:endParaRPr lang="en-US" dirty="0"/>
          </a:p>
          <a:p>
            <a:r>
              <a:rPr lang="en-US" dirty="0"/>
              <a:t>J. Weston, S. Chopra, A. </a:t>
            </a:r>
            <a:r>
              <a:rPr lang="en-US" dirty="0" err="1"/>
              <a:t>Bordes</a:t>
            </a:r>
            <a:r>
              <a:rPr lang="en-US" dirty="0"/>
              <a:t>. Memory Networks. ICLR 2015 (and arXiv:1410.3916).</a:t>
            </a:r>
          </a:p>
          <a:p>
            <a:r>
              <a:rPr lang="en-US" dirty="0"/>
              <a:t>S. </a:t>
            </a:r>
            <a:r>
              <a:rPr lang="en-US" dirty="0" err="1"/>
              <a:t>Sukhbaatar</a:t>
            </a:r>
            <a:r>
              <a:rPr lang="en-US" dirty="0"/>
              <a:t>, A. </a:t>
            </a:r>
            <a:r>
              <a:rPr lang="en-US" dirty="0" err="1"/>
              <a:t>Szlam</a:t>
            </a:r>
            <a:r>
              <a:rPr lang="en-US" dirty="0"/>
              <a:t>, J. Weston, R. Fergus. End-To-End Memory Networks. NIPS 2015 (and arXiv:1503.08895). </a:t>
            </a:r>
          </a:p>
          <a:p>
            <a:r>
              <a:rPr lang="en-US" dirty="0"/>
              <a:t>J. Weston, A. </a:t>
            </a:r>
            <a:r>
              <a:rPr lang="en-US" dirty="0" err="1"/>
              <a:t>Bordes</a:t>
            </a:r>
            <a:r>
              <a:rPr lang="en-US" dirty="0"/>
              <a:t>, S. Chopra, A. M. Rush, B. van </a:t>
            </a:r>
            <a:r>
              <a:rPr lang="en-US" dirty="0" err="1"/>
              <a:t>Merriënboer</a:t>
            </a:r>
            <a:r>
              <a:rPr lang="en-US" dirty="0"/>
              <a:t>, A. </a:t>
            </a:r>
            <a:r>
              <a:rPr lang="en-US" dirty="0" err="1"/>
              <a:t>Joulin</a:t>
            </a:r>
            <a:r>
              <a:rPr lang="en-US" dirty="0"/>
              <a:t>, T. </a:t>
            </a:r>
            <a:r>
              <a:rPr lang="en-US" dirty="0" err="1"/>
              <a:t>Mikolov</a:t>
            </a:r>
            <a:r>
              <a:rPr lang="en-US" dirty="0"/>
              <a:t>. Towards AI-Complete Question Answering: A Set of Prerequisite Toy Tasks. arXiv:1502.05698. </a:t>
            </a:r>
          </a:p>
          <a:p>
            <a:r>
              <a:rPr lang="en-US" dirty="0"/>
              <a:t>A. </a:t>
            </a:r>
            <a:r>
              <a:rPr lang="en-US" dirty="0" err="1"/>
              <a:t>Bordes</a:t>
            </a:r>
            <a:r>
              <a:rPr lang="en-US" dirty="0"/>
              <a:t>, N. </a:t>
            </a:r>
            <a:r>
              <a:rPr lang="en-US" dirty="0" err="1"/>
              <a:t>Usunier</a:t>
            </a:r>
            <a:r>
              <a:rPr lang="en-US" dirty="0"/>
              <a:t>, S. Chopra, J. Weston. Large-scale Simple Question Answering with Memory Networks. arXiv:1506.02075. </a:t>
            </a:r>
          </a:p>
          <a:p>
            <a:r>
              <a:rPr lang="en-US" dirty="0"/>
              <a:t>J. Dodge, A. </a:t>
            </a:r>
            <a:r>
              <a:rPr lang="en-US" dirty="0" err="1"/>
              <a:t>Gane</a:t>
            </a:r>
            <a:r>
              <a:rPr lang="en-US" dirty="0"/>
              <a:t>, X. Zhang, A. </a:t>
            </a:r>
            <a:r>
              <a:rPr lang="en-US" dirty="0" err="1"/>
              <a:t>Bordes</a:t>
            </a:r>
            <a:r>
              <a:rPr lang="en-US" dirty="0"/>
              <a:t>, S. Chopra, A. Miller, A. </a:t>
            </a:r>
            <a:r>
              <a:rPr lang="en-US" dirty="0" err="1"/>
              <a:t>Szlam</a:t>
            </a:r>
            <a:r>
              <a:rPr lang="en-US" dirty="0"/>
              <a:t>, J. Weston. Evaluating Prerequisite Qualities for Learning End-to-End Dialog Systems. arXiv:1511.06931.</a:t>
            </a:r>
          </a:p>
          <a:p>
            <a:r>
              <a:rPr lang="en-US" dirty="0"/>
              <a:t>F. Hill, A. </a:t>
            </a:r>
            <a:r>
              <a:rPr lang="en-US" dirty="0" err="1"/>
              <a:t>Bordes</a:t>
            </a:r>
            <a:r>
              <a:rPr lang="en-US" dirty="0"/>
              <a:t>, S. Chopra, J. Weston. The Goldilocks Principle: Reading Children's Books with Explicit Memory Representations. arXiv:1511.02301.</a:t>
            </a:r>
          </a:p>
          <a:p>
            <a:r>
              <a:rPr lang="en-US" dirty="0"/>
              <a:t>J. Weston. Dialog-based Language Learning. arXiv:1604.06045. </a:t>
            </a:r>
          </a:p>
          <a:p>
            <a:r>
              <a:rPr lang="en-US" dirty="0"/>
              <a:t>A. </a:t>
            </a:r>
            <a:r>
              <a:rPr lang="en-US" dirty="0" err="1"/>
              <a:t>Bordes</a:t>
            </a:r>
            <a:r>
              <a:rPr lang="en-US" dirty="0"/>
              <a:t>, Jason Weston. Learning End-to-End Goal-Oriented Dialog. arXiv:1605.07683.</a:t>
            </a:r>
          </a:p>
        </p:txBody>
      </p:sp>
    </p:spTree>
    <p:extLst>
      <p:ext uri="{BB962C8B-B14F-4D97-AF65-F5344CB8AC3E}">
        <p14:creationId xmlns:p14="http://schemas.microsoft.com/office/powerpoint/2010/main" val="1818072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fp-sm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51" y="772551"/>
            <a:ext cx="7005778" cy="5413556"/>
          </a:xfrm>
          <a:prstGeom prst="rect">
            <a:avLst/>
          </a:prstGeom>
        </p:spPr>
      </p:pic>
      <p:sp>
        <p:nvSpPr>
          <p:cNvPr id="2" name="Title 1"/>
          <p:cNvSpPr>
            <a:spLocks noGrp="1"/>
          </p:cNvSpPr>
          <p:nvPr>
            <p:ph type="title"/>
          </p:nvPr>
        </p:nvSpPr>
        <p:spPr>
          <a:xfrm>
            <a:off x="549275" y="-153918"/>
            <a:ext cx="8042276" cy="1336956"/>
          </a:xfrm>
        </p:spPr>
        <p:txBody>
          <a:bodyPr/>
          <a:lstStyle/>
          <a:p>
            <a:r>
              <a:rPr lang="en-US" dirty="0"/>
              <a:t>Memory Network Models</a:t>
            </a:r>
            <a:br>
              <a:rPr lang="en-US" dirty="0"/>
            </a:br>
            <a:r>
              <a:rPr lang="en-US" sz="3200" i="1" dirty="0">
                <a:solidFill>
                  <a:srgbClr val="0000FF"/>
                </a:solidFill>
              </a:rPr>
              <a:t>implemented models..</a:t>
            </a:r>
          </a:p>
        </p:txBody>
      </p:sp>
      <p:sp>
        <p:nvSpPr>
          <p:cNvPr id="46" name="TextBox 45"/>
          <p:cNvSpPr txBox="1"/>
          <p:nvPr/>
        </p:nvSpPr>
        <p:spPr>
          <a:xfrm>
            <a:off x="6453681" y="4935536"/>
            <a:ext cx="1403048" cy="430887"/>
          </a:xfrm>
          <a:prstGeom prst="rect">
            <a:avLst/>
          </a:prstGeom>
          <a:noFill/>
        </p:spPr>
        <p:txBody>
          <a:bodyPr wrap="square" rtlCol="0">
            <a:spAutoFit/>
          </a:bodyPr>
          <a:lstStyle/>
          <a:p>
            <a:r>
              <a:rPr lang="en-US" sz="1100" dirty="0">
                <a:solidFill>
                  <a:srgbClr val="0000FF"/>
                </a:solidFill>
              </a:rPr>
              <a:t>[Figure by </a:t>
            </a:r>
            <a:r>
              <a:rPr lang="en-US" sz="1100" dirty="0" err="1">
                <a:solidFill>
                  <a:srgbClr val="0000FF"/>
                </a:solidFill>
              </a:rPr>
              <a:t>Saina</a:t>
            </a:r>
            <a:r>
              <a:rPr lang="en-US" sz="1100" dirty="0">
                <a:solidFill>
                  <a:srgbClr val="0000FF"/>
                </a:solidFill>
              </a:rPr>
              <a:t>    </a:t>
            </a:r>
            <a:r>
              <a:rPr lang="en-US" sz="1100" dirty="0" err="1">
                <a:solidFill>
                  <a:srgbClr val="0000FF"/>
                </a:solidFill>
              </a:rPr>
              <a:t>Sukhbaatar</a:t>
            </a:r>
            <a:r>
              <a:rPr lang="en-US" sz="1100" dirty="0">
                <a:solidFill>
                  <a:srgbClr val="0000FF"/>
                </a:solidFill>
              </a:rPr>
              <a:t>] </a:t>
            </a:r>
          </a:p>
        </p:txBody>
      </p:sp>
    </p:spTree>
    <p:extLst>
      <p:ext uri="{BB962C8B-B14F-4D97-AF65-F5344CB8AC3E}">
        <p14:creationId xmlns:p14="http://schemas.microsoft.com/office/powerpoint/2010/main" val="1952102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 of the class…</a:t>
            </a:r>
          </a:p>
        </p:txBody>
      </p:sp>
      <p:sp>
        <p:nvSpPr>
          <p:cNvPr id="3" name="Content Placeholder 2"/>
          <p:cNvSpPr>
            <a:spLocks noGrp="1"/>
          </p:cNvSpPr>
          <p:nvPr>
            <p:ph idx="1"/>
          </p:nvPr>
        </p:nvSpPr>
        <p:spPr>
          <a:xfrm>
            <a:off x="549275" y="1600202"/>
            <a:ext cx="8042276" cy="4957616"/>
          </a:xfrm>
        </p:spPr>
        <p:txBody>
          <a:bodyPr>
            <a:normAutofit/>
          </a:bodyPr>
          <a:lstStyle/>
          <a:p>
            <a:pPr marL="0" indent="0">
              <a:buNone/>
            </a:pPr>
            <a:r>
              <a:rPr lang="en-US" dirty="0"/>
              <a:t>Some options and extensions:</a:t>
            </a:r>
          </a:p>
          <a:p>
            <a:r>
              <a:rPr lang="en-US" b="1" dirty="0"/>
              <a:t>Representation of inputs and memories could use all kinds of encodings:  </a:t>
            </a:r>
            <a:r>
              <a:rPr lang="en-US" dirty="0"/>
              <a:t>bag of words,  RNN style reading at word or character level, etc. </a:t>
            </a:r>
          </a:p>
          <a:p>
            <a:r>
              <a:rPr lang="en-US" b="1" dirty="0"/>
              <a:t>Different possibilities for output module: </a:t>
            </a:r>
            <a:r>
              <a:rPr lang="en-US" dirty="0"/>
              <a:t>e.g. multi-class classifier or uses an RNN</a:t>
            </a:r>
            <a:r>
              <a:rPr lang="en-US" b="1" dirty="0"/>
              <a:t> </a:t>
            </a:r>
            <a:r>
              <a:rPr lang="en-US" dirty="0"/>
              <a:t>to output sentences. </a:t>
            </a:r>
          </a:p>
          <a:p>
            <a:r>
              <a:rPr lang="en-US" b="1" dirty="0"/>
              <a:t>If the memory is huge </a:t>
            </a:r>
            <a:r>
              <a:rPr lang="en-US" dirty="0"/>
              <a:t>(e.g. Wikipedia) we need to organize the memories. Solution: hash the memories to store in buckets (topics). Then, memory addressing and reading</a:t>
            </a:r>
            <a:r>
              <a:rPr lang="en-US" dirty="0">
                <a:solidFill>
                  <a:srgbClr val="0000FF"/>
                </a:solidFill>
              </a:rPr>
              <a:t> </a:t>
            </a:r>
            <a:r>
              <a:rPr lang="en-US" dirty="0" err="1"/>
              <a:t>doesn</a:t>
            </a:r>
            <a:r>
              <a:rPr lang="fr-FR" dirty="0"/>
              <a:t>’</a:t>
            </a:r>
            <a:r>
              <a:rPr lang="en-US" dirty="0"/>
              <a:t>t operate on </a:t>
            </a:r>
            <a:r>
              <a:rPr lang="en-US" i="1" dirty="0"/>
              <a:t>all </a:t>
            </a:r>
            <a:r>
              <a:rPr lang="en-US" dirty="0"/>
              <a:t>memories.</a:t>
            </a:r>
          </a:p>
          <a:p>
            <a:r>
              <a:rPr lang="en-US" b="1" dirty="0"/>
              <a:t>If the memory is full</a:t>
            </a:r>
            <a:r>
              <a:rPr lang="en-US" dirty="0"/>
              <a:t>, there could be a way of removing one it thinks is most useless; </a:t>
            </a:r>
            <a:r>
              <a:rPr lang="en-US" i="1" dirty="0"/>
              <a:t>i.e</a:t>
            </a:r>
            <a:r>
              <a:rPr lang="en-US" dirty="0"/>
              <a:t>. it ``forgets’’ somehow. That would require a scoring function of the utility of each memory..</a:t>
            </a:r>
            <a:endParaRPr lang="en-US" dirty="0">
              <a:solidFill>
                <a:srgbClr val="0000FF"/>
              </a:solidFill>
            </a:endParaRP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877949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90"/>
                </a:solidFill>
              </a:rPr>
              <a:t>Task (1) Factoid QA with Single Supporting Fact </a:t>
            </a:r>
            <a:r>
              <a:rPr lang="en-US" sz="3600" b="1" dirty="0">
                <a:solidFill>
                  <a:schemeClr val="tx1">
                    <a:lumMod val="50000"/>
                    <a:lumOff val="50000"/>
                  </a:schemeClr>
                </a:solidFill>
              </a:rPr>
              <a:t>(“where is actor”)</a:t>
            </a:r>
            <a:endParaRPr lang="en-US" sz="2400" b="1" dirty="0">
              <a:solidFill>
                <a:srgbClr val="2C7C9F"/>
              </a:solidFill>
            </a:endParaRPr>
          </a:p>
        </p:txBody>
      </p:sp>
      <p:sp>
        <p:nvSpPr>
          <p:cNvPr id="3" name="Content Placeholder 2"/>
          <p:cNvSpPr>
            <a:spLocks noGrp="1"/>
          </p:cNvSpPr>
          <p:nvPr>
            <p:ph idx="1"/>
          </p:nvPr>
        </p:nvSpPr>
        <p:spPr>
          <a:xfrm>
            <a:off x="117735" y="1600200"/>
            <a:ext cx="9026265" cy="5257799"/>
          </a:xfrm>
        </p:spPr>
        <p:txBody>
          <a:bodyPr>
            <a:normAutofit/>
          </a:bodyPr>
          <a:lstStyle/>
          <a:p>
            <a:pPr marL="0" indent="0">
              <a:buNone/>
            </a:pPr>
            <a:endParaRPr lang="en-US" sz="2000" dirty="0">
              <a:solidFill>
                <a:srgbClr val="0000FF"/>
              </a:solidFill>
            </a:endParaRPr>
          </a:p>
          <a:p>
            <a:pPr marL="0" indent="0">
              <a:buNone/>
            </a:pPr>
            <a:endParaRPr lang="en-US" sz="2000" dirty="0">
              <a:solidFill>
                <a:srgbClr val="0000FF"/>
              </a:solidFill>
            </a:endParaRPr>
          </a:p>
          <a:p>
            <a:pPr marL="0" indent="0">
              <a:buNone/>
            </a:pPr>
            <a:r>
              <a:rPr lang="en-US" sz="2000" dirty="0">
                <a:solidFill>
                  <a:srgbClr val="0000FF"/>
                </a:solidFill>
              </a:rPr>
              <a:t>(Very Simple) Toy reading comprehension task:</a:t>
            </a:r>
          </a:p>
          <a:p>
            <a:endParaRPr lang="en-US" dirty="0"/>
          </a:p>
          <a:p>
            <a:endParaRPr lang="en-US" dirty="0"/>
          </a:p>
          <a:p>
            <a:endParaRPr lang="en-US" dirty="0"/>
          </a:p>
        </p:txBody>
      </p:sp>
      <p:sp>
        <p:nvSpPr>
          <p:cNvPr id="4" name="TextBox 3"/>
          <p:cNvSpPr txBox="1"/>
          <p:nvPr/>
        </p:nvSpPr>
        <p:spPr>
          <a:xfrm>
            <a:off x="1085034" y="3723354"/>
            <a:ext cx="5955236" cy="1677382"/>
          </a:xfrm>
          <a:prstGeom prst="rect">
            <a:avLst/>
          </a:prstGeom>
          <a:noFill/>
          <a:ln>
            <a:solidFill>
              <a:schemeClr val="tx1"/>
            </a:solidFill>
          </a:ln>
        </p:spPr>
        <p:txBody>
          <a:bodyPr wrap="square" lIns="91440" tIns="137160" bIns="0" rtlCol="0">
            <a:spAutoFit/>
          </a:bodyPr>
          <a:lstStyle/>
          <a:p>
            <a:r>
              <a:rPr lang="en-US" sz="2000" dirty="0"/>
              <a:t>John was in the bedroom.</a:t>
            </a:r>
          </a:p>
          <a:p>
            <a:r>
              <a:rPr lang="en-US" sz="2000" dirty="0"/>
              <a:t>Bob was in the office.</a:t>
            </a:r>
          </a:p>
          <a:p>
            <a:r>
              <a:rPr lang="en-US" sz="2000" dirty="0"/>
              <a:t>John went to kitchen.</a:t>
            </a:r>
          </a:p>
          <a:p>
            <a:r>
              <a:rPr lang="en-US" sz="2000" dirty="0"/>
              <a:t>Bob travelled back home.</a:t>
            </a:r>
          </a:p>
          <a:p>
            <a:r>
              <a:rPr lang="en-US" sz="2000" dirty="0"/>
              <a:t>Where is John? </a:t>
            </a:r>
            <a:r>
              <a:rPr lang="en-US" sz="2000" dirty="0" err="1">
                <a:solidFill>
                  <a:srgbClr val="FF0000"/>
                </a:solidFill>
              </a:rPr>
              <a:t>A:kitchen</a:t>
            </a:r>
            <a:endParaRPr lang="en-US" sz="2000" dirty="0">
              <a:solidFill>
                <a:srgbClr val="FF0000"/>
              </a:solidFill>
            </a:endParaRPr>
          </a:p>
        </p:txBody>
      </p:sp>
      <p:cxnSp>
        <p:nvCxnSpPr>
          <p:cNvPr id="8" name="Straight Arrow Connector 7"/>
          <p:cNvCxnSpPr/>
          <p:nvPr/>
        </p:nvCxnSpPr>
        <p:spPr>
          <a:xfrm flipH="1">
            <a:off x="4520455" y="4687711"/>
            <a:ext cx="1600613" cy="13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84179" y="4477641"/>
            <a:ext cx="2493346" cy="369332"/>
          </a:xfrm>
          <a:prstGeom prst="rect">
            <a:avLst/>
          </a:prstGeom>
          <a:solidFill>
            <a:schemeClr val="bg1"/>
          </a:solidFill>
          <a:ln>
            <a:solidFill>
              <a:schemeClr val="tx1"/>
            </a:solidFill>
          </a:ln>
        </p:spPr>
        <p:txBody>
          <a:bodyPr wrap="square" rtlCol="0">
            <a:spAutoFit/>
          </a:bodyPr>
          <a:lstStyle/>
          <a:p>
            <a:r>
              <a:rPr lang="en-US" dirty="0"/>
              <a:t>SUPPORTING FACT</a:t>
            </a:r>
          </a:p>
        </p:txBody>
      </p:sp>
    </p:spTree>
    <p:extLst>
      <p:ext uri="{BB962C8B-B14F-4D97-AF65-F5344CB8AC3E}">
        <p14:creationId xmlns:p14="http://schemas.microsoft.com/office/powerpoint/2010/main" val="1135565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90"/>
                </a:solidFill>
              </a:rPr>
              <a:t>(2) Factoid QA with Two Supporting Facts </a:t>
            </a:r>
            <a:r>
              <a:rPr lang="en-US" sz="3600" b="1" dirty="0">
                <a:solidFill>
                  <a:srgbClr val="2C7C9F"/>
                </a:solidFill>
              </a:rPr>
              <a:t>(“where is </a:t>
            </a:r>
            <a:r>
              <a:rPr lang="en-US" sz="3600" b="1" dirty="0" err="1">
                <a:solidFill>
                  <a:srgbClr val="2C7C9F"/>
                </a:solidFill>
              </a:rPr>
              <a:t>actor+object</a:t>
            </a:r>
            <a:r>
              <a:rPr lang="en-US" sz="3600" b="1" dirty="0">
                <a:solidFill>
                  <a:srgbClr val="2C7C9F"/>
                </a:solidFill>
              </a:rPr>
              <a:t>”)</a:t>
            </a:r>
            <a:endParaRPr lang="en-US" sz="2400" b="1" dirty="0">
              <a:solidFill>
                <a:srgbClr val="2C7C9F"/>
              </a:solidFill>
            </a:endParaRPr>
          </a:p>
        </p:txBody>
      </p:sp>
      <p:sp>
        <p:nvSpPr>
          <p:cNvPr id="3" name="Content Placeholder 2"/>
          <p:cNvSpPr>
            <a:spLocks noGrp="1"/>
          </p:cNvSpPr>
          <p:nvPr>
            <p:ph idx="1"/>
          </p:nvPr>
        </p:nvSpPr>
        <p:spPr>
          <a:xfrm>
            <a:off x="117735" y="1600201"/>
            <a:ext cx="9026265" cy="1099846"/>
          </a:xfrm>
        </p:spPr>
        <p:txBody>
          <a:bodyPr>
            <a:normAutofit/>
          </a:bodyPr>
          <a:lstStyle/>
          <a:p>
            <a:pPr marL="0" indent="0">
              <a:buNone/>
            </a:pPr>
            <a:r>
              <a:rPr lang="en-US" sz="2000" dirty="0">
                <a:solidFill>
                  <a:srgbClr val="0000FF"/>
                </a:solidFill>
              </a:rPr>
              <a:t>A harder (toy) task is to answer questions where two supporting statements have to be chained to answer the question:</a:t>
            </a:r>
          </a:p>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1183674" y="2576757"/>
            <a:ext cx="5955236" cy="1985159"/>
          </a:xfrm>
          <a:prstGeom prst="rect">
            <a:avLst/>
          </a:prstGeom>
          <a:noFill/>
          <a:ln>
            <a:solidFill>
              <a:schemeClr val="tx1"/>
            </a:solidFill>
          </a:ln>
        </p:spPr>
        <p:txBody>
          <a:bodyPr wrap="square" lIns="91440" tIns="137160" bIns="0" rtlCol="0">
            <a:spAutoFit/>
          </a:bodyPr>
          <a:lstStyle/>
          <a:p>
            <a:r>
              <a:rPr lang="en-US" sz="2000" dirty="0"/>
              <a:t>John is in the playground.</a:t>
            </a:r>
          </a:p>
          <a:p>
            <a:r>
              <a:rPr lang="en-US" sz="2000" dirty="0"/>
              <a:t>Bob is in the office.</a:t>
            </a:r>
          </a:p>
          <a:p>
            <a:r>
              <a:rPr lang="en-US" sz="2000" dirty="0"/>
              <a:t>John picked up the football.</a:t>
            </a:r>
          </a:p>
          <a:p>
            <a:r>
              <a:rPr lang="en-US" sz="2000" dirty="0"/>
              <a:t>Bob went to the kitchen.</a:t>
            </a:r>
          </a:p>
          <a:p>
            <a:r>
              <a:rPr lang="en-US" sz="2000" dirty="0"/>
              <a:t>Where is the football?  </a:t>
            </a:r>
            <a:r>
              <a:rPr lang="en-US" sz="2000" dirty="0" err="1">
                <a:solidFill>
                  <a:srgbClr val="FF0000"/>
                </a:solidFill>
              </a:rPr>
              <a:t>A:playground</a:t>
            </a:r>
            <a:endParaRPr lang="en-US" sz="2000" dirty="0">
              <a:solidFill>
                <a:srgbClr val="FF0000"/>
              </a:solidFill>
            </a:endParaRPr>
          </a:p>
          <a:p>
            <a:r>
              <a:rPr lang="en-US" sz="2000" dirty="0"/>
              <a:t>Where was Bob before the kitchen? </a:t>
            </a:r>
            <a:r>
              <a:rPr lang="en-US" sz="2000" dirty="0" err="1">
                <a:solidFill>
                  <a:srgbClr val="FF0000"/>
                </a:solidFill>
              </a:rPr>
              <a:t>A:office</a:t>
            </a:r>
            <a:endParaRPr lang="en-US" dirty="0">
              <a:solidFill>
                <a:srgbClr val="FF0000"/>
              </a:solidFill>
            </a:endParaRPr>
          </a:p>
        </p:txBody>
      </p:sp>
      <p:sp>
        <p:nvSpPr>
          <p:cNvPr id="5" name="TextBox 4"/>
          <p:cNvSpPr txBox="1"/>
          <p:nvPr/>
        </p:nvSpPr>
        <p:spPr>
          <a:xfrm>
            <a:off x="320572" y="4882280"/>
            <a:ext cx="8655436" cy="677108"/>
          </a:xfrm>
          <a:prstGeom prst="rect">
            <a:avLst/>
          </a:prstGeom>
          <a:noFill/>
        </p:spPr>
        <p:txBody>
          <a:bodyPr wrap="square" rtlCol="0">
            <a:spAutoFit/>
          </a:bodyPr>
          <a:lstStyle/>
          <a:p>
            <a:endParaRPr lang="en-US" sz="2000" i="1" u="sng" dirty="0">
              <a:solidFill>
                <a:srgbClr val="0000FF"/>
              </a:solidFill>
            </a:endParaRPr>
          </a:p>
          <a:p>
            <a:endParaRPr lang="en-US" dirty="0"/>
          </a:p>
        </p:txBody>
      </p:sp>
    </p:spTree>
    <p:extLst>
      <p:ext uri="{BB962C8B-B14F-4D97-AF65-F5344CB8AC3E}">
        <p14:creationId xmlns:p14="http://schemas.microsoft.com/office/powerpoint/2010/main" val="764254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90"/>
                </a:solidFill>
              </a:rPr>
              <a:t>(2) Factoid QA with Two Supporting Facts </a:t>
            </a:r>
            <a:r>
              <a:rPr lang="en-US" sz="3600" b="1" dirty="0">
                <a:solidFill>
                  <a:srgbClr val="2C7C9F"/>
                </a:solidFill>
              </a:rPr>
              <a:t>(“where is </a:t>
            </a:r>
            <a:r>
              <a:rPr lang="en-US" sz="3600" b="1" dirty="0" err="1">
                <a:solidFill>
                  <a:srgbClr val="2C7C9F"/>
                </a:solidFill>
              </a:rPr>
              <a:t>actor+object</a:t>
            </a:r>
            <a:r>
              <a:rPr lang="en-US" sz="3600" b="1" dirty="0">
                <a:solidFill>
                  <a:srgbClr val="2C7C9F"/>
                </a:solidFill>
              </a:rPr>
              <a:t>”)</a:t>
            </a:r>
          </a:p>
        </p:txBody>
      </p:sp>
      <p:sp>
        <p:nvSpPr>
          <p:cNvPr id="3" name="Content Placeholder 2"/>
          <p:cNvSpPr>
            <a:spLocks noGrp="1"/>
          </p:cNvSpPr>
          <p:nvPr>
            <p:ph idx="1"/>
          </p:nvPr>
        </p:nvSpPr>
        <p:spPr>
          <a:xfrm>
            <a:off x="117735" y="1600201"/>
            <a:ext cx="9026265" cy="1099846"/>
          </a:xfrm>
        </p:spPr>
        <p:txBody>
          <a:bodyPr>
            <a:normAutofit/>
          </a:bodyPr>
          <a:lstStyle/>
          <a:p>
            <a:pPr marL="0" indent="0">
              <a:buNone/>
            </a:pPr>
            <a:r>
              <a:rPr lang="en-US" sz="2000" dirty="0">
                <a:solidFill>
                  <a:srgbClr val="0000FF"/>
                </a:solidFill>
              </a:rPr>
              <a:t>A harder (toy) task is to answer questions where two supporting statements have to be chained to answer the question:</a:t>
            </a:r>
          </a:p>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1183674" y="2576757"/>
            <a:ext cx="5955236" cy="1985159"/>
          </a:xfrm>
          <a:prstGeom prst="rect">
            <a:avLst/>
          </a:prstGeom>
          <a:noFill/>
          <a:ln>
            <a:solidFill>
              <a:schemeClr val="tx1"/>
            </a:solidFill>
          </a:ln>
        </p:spPr>
        <p:txBody>
          <a:bodyPr wrap="square" lIns="91440" tIns="137160" bIns="0" rtlCol="0">
            <a:spAutoFit/>
          </a:bodyPr>
          <a:lstStyle/>
          <a:p>
            <a:r>
              <a:rPr lang="en-US" sz="2000" dirty="0"/>
              <a:t>John is in the playground.</a:t>
            </a:r>
          </a:p>
          <a:p>
            <a:r>
              <a:rPr lang="en-US" sz="2000" dirty="0"/>
              <a:t>Bob is in the office.</a:t>
            </a:r>
          </a:p>
          <a:p>
            <a:r>
              <a:rPr lang="en-US" sz="2000" dirty="0"/>
              <a:t>John picked up the football.</a:t>
            </a:r>
          </a:p>
          <a:p>
            <a:r>
              <a:rPr lang="en-US" sz="2000" dirty="0"/>
              <a:t>Bob went to the kitchen.</a:t>
            </a:r>
          </a:p>
          <a:p>
            <a:r>
              <a:rPr lang="en-US" sz="2000" dirty="0"/>
              <a:t>Where is the football?  </a:t>
            </a:r>
            <a:r>
              <a:rPr lang="en-US" sz="2000" dirty="0" err="1">
                <a:solidFill>
                  <a:srgbClr val="FF0000"/>
                </a:solidFill>
              </a:rPr>
              <a:t>A:playground</a:t>
            </a:r>
            <a:endParaRPr lang="en-US" sz="2000" dirty="0">
              <a:solidFill>
                <a:srgbClr val="FF0000"/>
              </a:solidFill>
            </a:endParaRPr>
          </a:p>
          <a:p>
            <a:r>
              <a:rPr lang="en-US" sz="2000" dirty="0">
                <a:solidFill>
                  <a:schemeClr val="bg2"/>
                </a:solidFill>
              </a:rPr>
              <a:t>Where was Bob before the kitchen? </a:t>
            </a:r>
            <a:r>
              <a:rPr lang="en-US" sz="2000" dirty="0" err="1">
                <a:solidFill>
                  <a:schemeClr val="bg2"/>
                </a:solidFill>
              </a:rPr>
              <a:t>A:office</a:t>
            </a:r>
            <a:endParaRPr lang="en-US" dirty="0">
              <a:solidFill>
                <a:schemeClr val="bg2"/>
              </a:solidFill>
            </a:endParaRPr>
          </a:p>
        </p:txBody>
      </p:sp>
      <p:sp>
        <p:nvSpPr>
          <p:cNvPr id="5" name="TextBox 4"/>
          <p:cNvSpPr txBox="1"/>
          <p:nvPr/>
        </p:nvSpPr>
        <p:spPr>
          <a:xfrm>
            <a:off x="320572" y="4882280"/>
            <a:ext cx="8655436" cy="1600438"/>
          </a:xfrm>
          <a:prstGeom prst="rect">
            <a:avLst/>
          </a:prstGeom>
          <a:noFill/>
        </p:spPr>
        <p:txBody>
          <a:bodyPr wrap="square" rtlCol="0">
            <a:spAutoFit/>
          </a:bodyPr>
          <a:lstStyle/>
          <a:p>
            <a:r>
              <a:rPr lang="en-US" sz="2000" dirty="0">
                <a:solidFill>
                  <a:srgbClr val="0000FF"/>
                </a:solidFill>
              </a:rPr>
              <a:t>To answer the first question </a:t>
            </a:r>
            <a:r>
              <a:rPr lang="en-US" sz="2000" i="1" dirty="0">
                <a:solidFill>
                  <a:srgbClr val="0000FF"/>
                </a:solidFill>
              </a:rPr>
              <a:t>Where is the football? </a:t>
            </a:r>
            <a:r>
              <a:rPr lang="en-US" sz="2000" dirty="0">
                <a:solidFill>
                  <a:srgbClr val="0000FF"/>
                </a:solidFill>
              </a:rPr>
              <a:t>both </a:t>
            </a:r>
            <a:r>
              <a:rPr lang="en-US" sz="2000" i="1" dirty="0">
                <a:solidFill>
                  <a:srgbClr val="0000FF"/>
                </a:solidFill>
              </a:rPr>
              <a:t>John picked up the football</a:t>
            </a:r>
            <a:r>
              <a:rPr lang="en-US" sz="2000" dirty="0">
                <a:solidFill>
                  <a:srgbClr val="0000FF"/>
                </a:solidFill>
              </a:rPr>
              <a:t> and </a:t>
            </a:r>
            <a:r>
              <a:rPr lang="en-US" sz="2000" i="1" dirty="0">
                <a:solidFill>
                  <a:srgbClr val="0000FF"/>
                </a:solidFill>
              </a:rPr>
              <a:t>John is in the playground</a:t>
            </a:r>
            <a:r>
              <a:rPr lang="en-US" sz="2000" dirty="0">
                <a:solidFill>
                  <a:srgbClr val="0000FF"/>
                </a:solidFill>
              </a:rPr>
              <a:t> are supporting facts.</a:t>
            </a:r>
          </a:p>
          <a:p>
            <a:endParaRPr lang="en-US" sz="2000" i="1" u="sng" dirty="0">
              <a:solidFill>
                <a:srgbClr val="0000FF"/>
              </a:solidFill>
            </a:endParaRPr>
          </a:p>
          <a:p>
            <a:r>
              <a:rPr lang="en-US" sz="2000" dirty="0">
                <a:solidFill>
                  <a:srgbClr val="0000FF"/>
                </a:solidFill>
              </a:rPr>
              <a:t>.</a:t>
            </a:r>
          </a:p>
          <a:p>
            <a:endParaRPr lang="en-US" dirty="0"/>
          </a:p>
        </p:txBody>
      </p:sp>
      <p:cxnSp>
        <p:nvCxnSpPr>
          <p:cNvPr id="6" name="Straight Arrow Connector 5"/>
          <p:cNvCxnSpPr/>
          <p:nvPr/>
        </p:nvCxnSpPr>
        <p:spPr>
          <a:xfrm flipH="1">
            <a:off x="4444678" y="2858805"/>
            <a:ext cx="1600613" cy="13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98205" y="2700047"/>
            <a:ext cx="2493346" cy="369332"/>
          </a:xfrm>
          <a:prstGeom prst="rect">
            <a:avLst/>
          </a:prstGeom>
          <a:solidFill>
            <a:schemeClr val="bg1"/>
          </a:solidFill>
          <a:ln>
            <a:solidFill>
              <a:schemeClr val="tx1"/>
            </a:solidFill>
          </a:ln>
        </p:spPr>
        <p:txBody>
          <a:bodyPr wrap="square" rtlCol="0">
            <a:spAutoFit/>
          </a:bodyPr>
          <a:lstStyle/>
          <a:p>
            <a:r>
              <a:rPr lang="en-US" dirty="0"/>
              <a:t>SUPPORTING FACT</a:t>
            </a:r>
          </a:p>
        </p:txBody>
      </p:sp>
      <p:cxnSp>
        <p:nvCxnSpPr>
          <p:cNvPr id="10" name="Straight Arrow Connector 9"/>
          <p:cNvCxnSpPr/>
          <p:nvPr/>
        </p:nvCxnSpPr>
        <p:spPr>
          <a:xfrm flipH="1">
            <a:off x="4762150" y="3505891"/>
            <a:ext cx="1600613" cy="13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15677" y="3347133"/>
            <a:ext cx="2493346" cy="369332"/>
          </a:xfrm>
          <a:prstGeom prst="rect">
            <a:avLst/>
          </a:prstGeom>
          <a:solidFill>
            <a:schemeClr val="bg1"/>
          </a:solidFill>
          <a:ln>
            <a:solidFill>
              <a:schemeClr val="tx1"/>
            </a:solidFill>
          </a:ln>
        </p:spPr>
        <p:txBody>
          <a:bodyPr wrap="square" rtlCol="0">
            <a:spAutoFit/>
          </a:bodyPr>
          <a:lstStyle/>
          <a:p>
            <a:r>
              <a:rPr lang="en-US" dirty="0"/>
              <a:t>SUPPORTING FACT</a:t>
            </a:r>
          </a:p>
        </p:txBody>
      </p:sp>
    </p:spTree>
    <p:extLst>
      <p:ext uri="{BB962C8B-B14F-4D97-AF65-F5344CB8AC3E}">
        <p14:creationId xmlns:p14="http://schemas.microsoft.com/office/powerpoint/2010/main" val="731940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fp-sm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51" y="772551"/>
            <a:ext cx="7005778" cy="5413556"/>
          </a:xfrm>
          <a:prstGeom prst="rect">
            <a:avLst/>
          </a:prstGeom>
        </p:spPr>
      </p:pic>
      <p:sp>
        <p:nvSpPr>
          <p:cNvPr id="2" name="Title 1"/>
          <p:cNvSpPr>
            <a:spLocks noGrp="1"/>
          </p:cNvSpPr>
          <p:nvPr>
            <p:ph type="title"/>
          </p:nvPr>
        </p:nvSpPr>
        <p:spPr>
          <a:xfrm>
            <a:off x="549275" y="-153918"/>
            <a:ext cx="8042276" cy="1336956"/>
          </a:xfrm>
        </p:spPr>
        <p:txBody>
          <a:bodyPr/>
          <a:lstStyle/>
          <a:p>
            <a:r>
              <a:rPr lang="en-US" dirty="0"/>
              <a:t>Memory Network Models</a:t>
            </a:r>
            <a:br>
              <a:rPr lang="en-US" dirty="0"/>
            </a:br>
            <a:r>
              <a:rPr lang="en-US" sz="3200" i="1" dirty="0">
                <a:solidFill>
                  <a:srgbClr val="0000FF"/>
                </a:solidFill>
              </a:rPr>
              <a:t>implemented models</a:t>
            </a:r>
          </a:p>
        </p:txBody>
      </p:sp>
      <p:sp>
        <p:nvSpPr>
          <p:cNvPr id="46" name="TextBox 45"/>
          <p:cNvSpPr txBox="1"/>
          <p:nvPr/>
        </p:nvSpPr>
        <p:spPr>
          <a:xfrm>
            <a:off x="6453681" y="4935536"/>
            <a:ext cx="1403048" cy="430887"/>
          </a:xfrm>
          <a:prstGeom prst="rect">
            <a:avLst/>
          </a:prstGeom>
          <a:noFill/>
        </p:spPr>
        <p:txBody>
          <a:bodyPr wrap="square" rtlCol="0">
            <a:spAutoFit/>
          </a:bodyPr>
          <a:lstStyle/>
          <a:p>
            <a:r>
              <a:rPr lang="en-US" sz="1100" dirty="0">
                <a:solidFill>
                  <a:srgbClr val="0000FF"/>
                </a:solidFill>
              </a:rPr>
              <a:t>[Figure by </a:t>
            </a:r>
            <a:r>
              <a:rPr lang="en-US" sz="1100" dirty="0" err="1">
                <a:solidFill>
                  <a:srgbClr val="0000FF"/>
                </a:solidFill>
              </a:rPr>
              <a:t>Saina</a:t>
            </a:r>
            <a:r>
              <a:rPr lang="en-US" sz="1100" dirty="0">
                <a:solidFill>
                  <a:srgbClr val="0000FF"/>
                </a:solidFill>
              </a:rPr>
              <a:t>    </a:t>
            </a:r>
            <a:r>
              <a:rPr lang="en-US" sz="1100" dirty="0" err="1">
                <a:solidFill>
                  <a:srgbClr val="0000FF"/>
                </a:solidFill>
              </a:rPr>
              <a:t>Sukhbaatar</a:t>
            </a:r>
            <a:r>
              <a:rPr lang="en-US" sz="1100" dirty="0">
                <a:solidFill>
                  <a:srgbClr val="0000FF"/>
                </a:solidFill>
              </a:rPr>
              <a:t>] </a:t>
            </a:r>
          </a:p>
        </p:txBody>
      </p:sp>
    </p:spTree>
    <p:extLst>
      <p:ext uri="{BB962C8B-B14F-4D97-AF65-F5344CB8AC3E}">
        <p14:creationId xmlns:p14="http://schemas.microsoft.com/office/powerpoint/2010/main" val="94600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Neural Networks – Automata/sequential Machines</a:t>
            </a:r>
          </a:p>
        </p:txBody>
      </p:sp>
      <p:pic>
        <p:nvPicPr>
          <p:cNvPr id="4" name="Content Placeholder 3" descr="Screen Shot 2016-06-14 at 1.48.55 PM.png"/>
          <p:cNvPicPr>
            <a:picLocks noGrp="1" noChangeAspect="1"/>
          </p:cNvPicPr>
          <p:nvPr>
            <p:ph idx="1"/>
          </p:nvPr>
        </p:nvPicPr>
        <p:blipFill>
          <a:blip r:embed="rId2">
            <a:extLst>
              <a:ext uri="{28A0092B-C50C-407E-A947-70E740481C1C}">
                <a14:useLocalDpi xmlns:a14="http://schemas.microsoft.com/office/drawing/2010/main" val="0"/>
              </a:ext>
            </a:extLst>
          </a:blip>
          <a:srcRect l="1443" r="1443"/>
          <a:stretch>
            <a:fillRect/>
          </a:stretch>
        </p:blipFill>
        <p:spPr>
          <a:xfrm>
            <a:off x="435429" y="1600200"/>
            <a:ext cx="8590420" cy="4724400"/>
          </a:xfrm>
        </p:spPr>
      </p:pic>
    </p:spTree>
    <p:extLst>
      <p:ext uri="{BB962C8B-B14F-4D97-AF65-F5344CB8AC3E}">
        <p14:creationId xmlns:p14="http://schemas.microsoft.com/office/powerpoint/2010/main" val="2468585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a:t>
            </a:r>
            <a:r>
              <a:rPr lang="en-US" dirty="0"/>
              <a:t>ory </a:t>
            </a:r>
            <a:r>
              <a:rPr lang="en-US" b="1" dirty="0"/>
              <a:t>N</a:t>
            </a:r>
            <a:r>
              <a:rPr lang="en-US" dirty="0"/>
              <a:t>etworks (MemNN)</a:t>
            </a:r>
          </a:p>
        </p:txBody>
      </p:sp>
      <p:sp>
        <p:nvSpPr>
          <p:cNvPr id="4" name="Slide Number Placeholder 3"/>
          <p:cNvSpPr>
            <a:spLocks noGrp="1"/>
          </p:cNvSpPr>
          <p:nvPr>
            <p:ph type="sldNum" sz="quarter" idx="12"/>
          </p:nvPr>
        </p:nvSpPr>
        <p:spPr/>
        <p:txBody>
          <a:bodyPr/>
          <a:lstStyle/>
          <a:p>
            <a:fld id="{6113E31D-E2AB-40D1-8B51-AFA5AFEF393A}" type="slidenum">
              <a:rPr lang="en-US" smtClean="0"/>
              <a:t>90</a:t>
            </a:fld>
            <a:endParaRPr lang="en-US" dirty="0"/>
          </a:p>
        </p:txBody>
      </p:sp>
      <p:sp>
        <p:nvSpPr>
          <p:cNvPr id="6" name="TextBox 5"/>
          <p:cNvSpPr txBox="1"/>
          <p:nvPr/>
        </p:nvSpPr>
        <p:spPr>
          <a:xfrm>
            <a:off x="2816315" y="6385024"/>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2433"/>
            <a:ext cx="9144000" cy="3454400"/>
          </a:xfrm>
          <a:prstGeom prst="rect">
            <a:avLst/>
          </a:prstGeom>
        </p:spPr>
      </p:pic>
    </p:spTree>
    <p:extLst>
      <p:ext uri="{BB962C8B-B14F-4D97-AF65-F5344CB8AC3E}">
        <p14:creationId xmlns:p14="http://schemas.microsoft.com/office/powerpoint/2010/main" val="812178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a:t>
            </a:r>
            <a:r>
              <a:rPr lang="en-US" dirty="0"/>
              <a:t>ory </a:t>
            </a:r>
            <a:r>
              <a:rPr lang="en-US" b="1" dirty="0"/>
              <a:t>N</a:t>
            </a:r>
            <a:r>
              <a:rPr lang="en-US" dirty="0"/>
              <a:t>etworks (MemNN)</a:t>
            </a:r>
          </a:p>
        </p:txBody>
      </p:sp>
      <p:sp>
        <p:nvSpPr>
          <p:cNvPr id="4" name="Slide Number Placeholder 3"/>
          <p:cNvSpPr>
            <a:spLocks noGrp="1"/>
          </p:cNvSpPr>
          <p:nvPr>
            <p:ph type="sldNum" sz="quarter" idx="12"/>
          </p:nvPr>
        </p:nvSpPr>
        <p:spPr/>
        <p:txBody>
          <a:bodyPr/>
          <a:lstStyle/>
          <a:p>
            <a:fld id="{6113E31D-E2AB-40D1-8B51-AFA5AFEF393A}" type="slidenum">
              <a:rPr lang="en-US" smtClean="0"/>
              <a:t>91</a:t>
            </a:fld>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idx="1"/>
              </p:nvPr>
            </p:nvSpPr>
            <p:spPr>
              <a:xfrm>
                <a:off x="413964" y="1418796"/>
                <a:ext cx="8205249" cy="4966227"/>
              </a:xfrm>
            </p:spPr>
            <p:txBody>
              <a:bodyPr>
                <a:normAutofit/>
              </a:bodyPr>
              <a:lstStyle/>
              <a:p>
                <a:r>
                  <a:rPr lang="en-US" dirty="0">
                    <a:latin typeface="+mj-lt"/>
                  </a:rPr>
                  <a:t>Class of Models with memory </a:t>
                </a:r>
                <a14:m>
                  <m:oMath xmlns:m="http://schemas.openxmlformats.org/officeDocument/2006/math">
                    <m:r>
                      <a:rPr lang="en-US" b="0" i="1" smtClean="0">
                        <a:latin typeface="Cambria Math" charset="0"/>
                      </a:rPr>
                      <m:t>𝑚</m:t>
                    </m:r>
                  </m:oMath>
                </a14:m>
                <a:r>
                  <a:rPr lang="en-US" dirty="0">
                    <a:latin typeface="+mj-lt"/>
                  </a:rPr>
                  <a:t> - Array of objects </a:t>
                </a:r>
                <a14:m>
                  <m:oMath xmlns:m="http://schemas.openxmlformats.org/officeDocument/2006/math">
                    <m:sSub>
                      <m:sSubPr>
                        <m:ctrlPr>
                          <a:rPr lang="en-US" b="0" i="1" smtClean="0">
                            <a:latin typeface="Cambria Math" panose="02040503050406030204" pitchFamily="18" charset="0"/>
                          </a:rPr>
                        </m:ctrlPr>
                      </m:sSubPr>
                      <m:e>
                        <m:r>
                          <a:rPr lang="en-US" i="1">
                            <a:latin typeface="Cambria Math" charset="0"/>
                          </a:rPr>
                          <m:t>𝑚</m:t>
                        </m:r>
                      </m:e>
                      <m:sub>
                        <m:r>
                          <a:rPr lang="en-US" b="0" i="1" smtClean="0">
                            <a:latin typeface="Cambria Math" charset="0"/>
                          </a:rPr>
                          <m:t>𝑖</m:t>
                        </m:r>
                      </m:sub>
                    </m:sSub>
                  </m:oMath>
                </a14:m>
                <a:endParaRPr lang="en-US" b="0"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pPr marL="0" indent="0">
                  <a:buNone/>
                </a:pPr>
                <a:r>
                  <a:rPr lang="en-US" dirty="0">
                    <a:latin typeface="+mj-lt"/>
                  </a:rPr>
                  <a:t>Four Components : </a:t>
                </a:r>
              </a:p>
              <a:p>
                <a:pPr marL="342900" lvl="1" indent="0">
                  <a:buNone/>
                </a:pPr>
                <a:r>
                  <a:rPr lang="en-US" sz="2000" b="1" dirty="0">
                    <a:latin typeface="+mj-lt"/>
                  </a:rPr>
                  <a:t> I  - Input Feature Map : </a:t>
                </a:r>
                <a:r>
                  <a:rPr lang="en-US" sz="2000" dirty="0">
                    <a:latin typeface="+mj-lt"/>
                  </a:rPr>
                  <a:t>Input manipulation</a:t>
                </a:r>
              </a:p>
              <a:p>
                <a:pPr marL="342900" lvl="1" indent="0">
                  <a:buNone/>
                </a:pPr>
                <a:r>
                  <a:rPr lang="en-US" sz="2000" b="1" dirty="0">
                    <a:latin typeface="+mj-lt"/>
                  </a:rPr>
                  <a:t>G - Generalization : </a:t>
                </a:r>
                <a:r>
                  <a:rPr lang="en-US" sz="2000" dirty="0">
                    <a:latin typeface="+mj-lt"/>
                  </a:rPr>
                  <a:t>Memory Manipulation</a:t>
                </a:r>
              </a:p>
              <a:p>
                <a:pPr marL="342900" lvl="1" indent="0">
                  <a:buNone/>
                </a:pPr>
                <a:r>
                  <a:rPr lang="en-US" sz="2000" b="1" dirty="0">
                    <a:latin typeface="+mj-lt"/>
                  </a:rPr>
                  <a:t>O - Output Feature Map : </a:t>
                </a:r>
                <a:r>
                  <a:rPr lang="en-US" sz="2000" dirty="0">
                    <a:latin typeface="+mj-lt"/>
                  </a:rPr>
                  <a:t>Output representation generator</a:t>
                </a:r>
              </a:p>
              <a:p>
                <a:pPr marL="342900" lvl="1" indent="0">
                  <a:buNone/>
                </a:pPr>
                <a:r>
                  <a:rPr lang="en-US" sz="2000" b="1" dirty="0">
                    <a:latin typeface="+mj-lt"/>
                  </a:rPr>
                  <a:t>R - Response : </a:t>
                </a:r>
                <a:r>
                  <a:rPr lang="en-US" sz="2000" dirty="0">
                    <a:latin typeface="+mj-lt"/>
                  </a:rPr>
                  <a:t>Response Generator</a:t>
                </a:r>
                <a:endParaRPr lang="en-US" sz="2000" b="1" dirty="0">
                  <a:latin typeface="+mj-lt"/>
                </a:endParaRPr>
              </a:p>
              <a:p>
                <a:endParaRPr lang="en-US" dirty="0">
                  <a:latin typeface="+mj-lt"/>
                </a:endParaRPr>
              </a:p>
            </p:txBody>
          </p:sp>
        </mc:Choice>
        <mc:Fallback xmlns="">
          <p:sp>
            <p:nvSpPr>
              <p:cNvPr id="5" name="Footer Placeholder 4"/>
              <p:cNvSpPr>
                <a:spLocks noGrp="1" noRot="1" noChangeAspect="1" noMove="1" noResize="1" noEditPoints="1" noAdjustHandles="1" noChangeArrowheads="1" noChangeShapeType="1" noTextEdit="1"/>
              </p:cNvSpPr>
              <p:nvPr>
                <p:ph idx="1"/>
              </p:nvPr>
            </p:nvSpPr>
            <p:spPr>
              <a:xfrm>
                <a:off x="413964" y="1418796"/>
                <a:ext cx="8205249" cy="4966227"/>
              </a:xfrm>
              <a:blipFill rotWithShape="0">
                <a:blip r:embed="rId3"/>
                <a:stretch>
                  <a:fillRect l="-892" t="-1474"/>
                </a:stretch>
              </a:blipFill>
            </p:spPr>
            <p:txBody>
              <a:bodyPr/>
              <a:lstStyle/>
              <a:p>
                <a:r>
                  <a:rPr lang="en-US">
                    <a:noFill/>
                  </a:rPr>
                  <a:t> </a:t>
                </a:r>
              </a:p>
            </p:txBody>
          </p:sp>
        </mc:Fallback>
      </mc:AlternateContent>
      <p:sp>
        <p:nvSpPr>
          <p:cNvPr id="6" name="TextBox 5"/>
          <p:cNvSpPr txBox="1"/>
          <p:nvPr/>
        </p:nvSpPr>
        <p:spPr>
          <a:xfrm>
            <a:off x="2816315" y="6385024"/>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0" y="2076029"/>
            <a:ext cx="2882900" cy="1714500"/>
          </a:xfrm>
          <a:prstGeom prst="rect">
            <a:avLst/>
          </a:prstGeom>
        </p:spPr>
      </p:pic>
      <p:pic>
        <p:nvPicPr>
          <p:cNvPr id="11" name="Picture 10"/>
          <p:cNvPicPr>
            <a:picLocks noChangeAspect="1"/>
          </p:cNvPicPr>
          <p:nvPr/>
        </p:nvPicPr>
        <p:blipFill>
          <a:blip r:embed="rId5"/>
          <a:stretch>
            <a:fillRect/>
          </a:stretch>
        </p:blipFill>
        <p:spPr>
          <a:xfrm>
            <a:off x="4466359" y="3883763"/>
            <a:ext cx="300182" cy="165100"/>
          </a:xfrm>
          <a:prstGeom prst="rect">
            <a:avLst/>
          </a:prstGeom>
        </p:spPr>
      </p:pic>
      <p:sp>
        <p:nvSpPr>
          <p:cNvPr id="9" name="TextBox 8"/>
          <p:cNvSpPr txBox="1"/>
          <p:nvPr/>
        </p:nvSpPr>
        <p:spPr>
          <a:xfrm>
            <a:off x="7075226" y="2867199"/>
            <a:ext cx="1543987" cy="923330"/>
          </a:xfrm>
          <a:prstGeom prst="rect">
            <a:avLst/>
          </a:prstGeom>
          <a:noFill/>
          <a:ln>
            <a:solidFill>
              <a:schemeClr val="tx1"/>
            </a:solidFill>
            <a:prstDash val="lgDash"/>
          </a:ln>
        </p:spPr>
        <p:txBody>
          <a:bodyPr wrap="square" rtlCol="0">
            <a:spAutoFit/>
          </a:bodyPr>
          <a:lstStyle/>
          <a:p>
            <a:r>
              <a:rPr lang="en-US" dirty="0">
                <a:latin typeface="+mj-lt"/>
              </a:rPr>
              <a:t>Each </a:t>
            </a:r>
            <a:r>
              <a:rPr lang="en-US">
                <a:latin typeface="+mj-lt"/>
              </a:rPr>
              <a:t>memory here is </a:t>
            </a:r>
            <a:r>
              <a:rPr lang="en-US" dirty="0">
                <a:latin typeface="+mj-lt"/>
              </a:rPr>
              <a:t>a dense vector</a:t>
            </a:r>
          </a:p>
        </p:txBody>
      </p:sp>
    </p:spTree>
    <p:extLst>
      <p:ext uri="{BB962C8B-B14F-4D97-AF65-F5344CB8AC3E}">
        <p14:creationId xmlns:p14="http://schemas.microsoft.com/office/powerpoint/2010/main" val="17646668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MemNN</a:t>
            </a:r>
          </a:p>
        </p:txBody>
      </p:sp>
      <p:sp>
        <p:nvSpPr>
          <p:cNvPr id="4" name="Slide Number Placeholder 3"/>
          <p:cNvSpPr>
            <a:spLocks noGrp="1"/>
          </p:cNvSpPr>
          <p:nvPr>
            <p:ph type="sldNum" sz="quarter" idx="12"/>
          </p:nvPr>
        </p:nvSpPr>
        <p:spPr/>
        <p:txBody>
          <a:bodyPr/>
          <a:lstStyle/>
          <a:p>
            <a:fld id="{6113E31D-E2AB-40D1-8B51-AFA5AFEF393A}" type="slidenum">
              <a:rPr lang="en-US" smtClean="0"/>
              <a:t>92</a:t>
            </a:fld>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idx="1"/>
              </p:nvPr>
            </p:nvSpPr>
            <p:spPr>
              <a:xfrm>
                <a:off x="413964" y="1418797"/>
                <a:ext cx="8205249" cy="4799124"/>
              </a:xfrm>
            </p:spPr>
            <p:txBody>
              <a:bodyPr>
                <a:normAutofit/>
              </a:bodyPr>
              <a:lstStyle/>
              <a:p>
                <a:pPr marL="457200" indent="-457200">
                  <a:buFont typeface="+mj-lt"/>
                  <a:buAutoNum type="arabicPeriod"/>
                </a:pPr>
                <a:r>
                  <a:rPr lang="en-US" b="1" dirty="0">
                    <a:latin typeface="+mj-lt"/>
                  </a:rPr>
                  <a:t>Input Feature Map</a:t>
                </a:r>
              </a:p>
              <a:p>
                <a:pPr lvl="2"/>
                <a:r>
                  <a:rPr lang="en-US" sz="1600" dirty="0">
                    <a:latin typeface="+mj-lt"/>
                  </a:rPr>
                  <a:t>Imagine input as a sequence of sentences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𝑥</m:t>
                        </m:r>
                      </m:e>
                      <m:sub>
                        <m:r>
                          <a:rPr lang="en-US" sz="1600" i="1">
                            <a:latin typeface="Cambria Math" charset="0"/>
                          </a:rPr>
                          <m:t>𝑖</m:t>
                        </m:r>
                      </m:sub>
                    </m:sSub>
                  </m:oMath>
                </a14:m>
                <a:endParaRPr lang="en-US" sz="1600" dirty="0">
                  <a:latin typeface="+mj-lt"/>
                </a:endParaRPr>
              </a:p>
              <a:p>
                <a:endParaRPr lang="en-US" dirty="0">
                  <a:latin typeface="+mj-lt"/>
                </a:endParaRPr>
              </a:p>
              <a:p>
                <a:endParaRPr lang="en-US" dirty="0">
                  <a:latin typeface="+mj-lt"/>
                </a:endParaRPr>
              </a:p>
              <a:p>
                <a:pPr marL="457200" indent="-457200">
                  <a:buFont typeface="+mj-lt"/>
                  <a:buAutoNum type="arabicPeriod" startAt="2"/>
                </a:pPr>
                <a:endParaRPr lang="en-US" b="1" dirty="0">
                  <a:latin typeface="+mj-lt"/>
                </a:endParaRPr>
              </a:p>
              <a:p>
                <a:pPr marL="457200" indent="-457200">
                  <a:buFont typeface="+mj-lt"/>
                  <a:buAutoNum type="arabicPeriod" startAt="2"/>
                </a:pPr>
                <a:r>
                  <a:rPr lang="en-US" b="1" dirty="0">
                    <a:latin typeface="+mj-lt"/>
                  </a:rPr>
                  <a:t>Update Memories</a:t>
                </a:r>
              </a:p>
            </p:txBody>
          </p:sp>
        </mc:Choice>
        <mc:Fallback xmlns="">
          <p:sp>
            <p:nvSpPr>
              <p:cNvPr id="5" name="Footer Placeholder 4"/>
              <p:cNvSpPr>
                <a:spLocks noGrp="1" noRot="1" noChangeAspect="1" noMove="1" noResize="1" noEditPoints="1" noAdjustHandles="1" noChangeArrowheads="1" noChangeShapeType="1" noTextEdit="1"/>
              </p:cNvSpPr>
              <p:nvPr>
                <p:ph idx="1"/>
              </p:nvPr>
            </p:nvSpPr>
            <p:spPr>
              <a:xfrm>
                <a:off x="413964" y="1418797"/>
                <a:ext cx="8205249" cy="4799124"/>
              </a:xfrm>
              <a:blipFill rotWithShape="0">
                <a:blip r:embed="rId3"/>
                <a:stretch>
                  <a:fillRect l="-966" t="-1652"/>
                </a:stretch>
              </a:blipFill>
            </p:spPr>
            <p:txBody>
              <a:bodyPr/>
              <a:lstStyle/>
              <a:p>
                <a:r>
                  <a:rPr lang="en-US">
                    <a:noFill/>
                  </a:rPr>
                  <a:t> </a:t>
                </a:r>
              </a:p>
            </p:txBody>
          </p:sp>
        </mc:Fallback>
      </mc:AlternateContent>
      <p:sp>
        <p:nvSpPr>
          <p:cNvPr id="6" name="TextBox 5"/>
          <p:cNvSpPr txBox="1"/>
          <p:nvPr/>
        </p:nvSpPr>
        <p:spPr>
          <a:xfrm>
            <a:off x="2816315" y="6385024"/>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grpSp>
        <p:nvGrpSpPr>
          <p:cNvPr id="16" name="Group 15"/>
          <p:cNvGrpSpPr/>
          <p:nvPr/>
        </p:nvGrpSpPr>
        <p:grpSpPr>
          <a:xfrm>
            <a:off x="2528919" y="2373891"/>
            <a:ext cx="3993731" cy="524933"/>
            <a:chOff x="829239" y="3415879"/>
            <a:chExt cx="3993731" cy="524933"/>
          </a:xfrm>
        </p:grpSpPr>
        <p:pic>
          <p:nvPicPr>
            <p:cNvPr id="3" name="Picture 2"/>
            <p:cNvPicPr>
              <a:picLocks noChangeAspect="1"/>
            </p:cNvPicPr>
            <p:nvPr/>
          </p:nvPicPr>
          <p:blipFill>
            <a:blip r:embed="rId4"/>
            <a:stretch>
              <a:fillRect/>
            </a:stretch>
          </p:blipFill>
          <p:spPr>
            <a:xfrm>
              <a:off x="829239" y="3578441"/>
              <a:ext cx="279569" cy="212087"/>
            </a:xfrm>
            <a:prstGeom prst="rect">
              <a:avLst/>
            </a:prstGeom>
          </p:spPr>
        </p:pic>
        <p:grpSp>
          <p:nvGrpSpPr>
            <p:cNvPr id="10" name="Group 9"/>
            <p:cNvGrpSpPr/>
            <p:nvPr/>
          </p:nvGrpSpPr>
          <p:grpSpPr>
            <a:xfrm>
              <a:off x="1507897" y="3415879"/>
              <a:ext cx="2221140" cy="524933"/>
              <a:chOff x="1507897" y="3403600"/>
              <a:chExt cx="2221140" cy="524933"/>
            </a:xfrm>
          </p:grpSpPr>
          <p:sp>
            <p:nvSpPr>
              <p:cNvPr id="7" name="Rectangle 6"/>
              <p:cNvSpPr/>
              <p:nvPr/>
            </p:nvSpPr>
            <p:spPr>
              <a:xfrm>
                <a:off x="1507897" y="3403600"/>
                <a:ext cx="2221140" cy="524933"/>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a:stretch>
                <a:fillRect/>
              </a:stretch>
            </p:blipFill>
            <p:spPr>
              <a:xfrm>
                <a:off x="1554048" y="3566163"/>
                <a:ext cx="2128838" cy="228600"/>
              </a:xfrm>
              <a:prstGeom prst="rect">
                <a:avLst/>
              </a:prstGeom>
            </p:spPr>
          </p:pic>
        </p:grpSp>
        <p:cxnSp>
          <p:nvCxnSpPr>
            <p:cNvPr id="13" name="Straight Arrow Connector 12"/>
            <p:cNvCxnSpPr/>
            <p:nvPr/>
          </p:nvCxnSpPr>
          <p:spPr>
            <a:xfrm>
              <a:off x="1202267" y="3692742"/>
              <a:ext cx="3056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29037" y="3662687"/>
              <a:ext cx="3056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4194320" y="3523278"/>
              <a:ext cx="628650" cy="310134"/>
            </a:xfrm>
            <a:prstGeom prst="rect">
              <a:avLst/>
            </a:prstGeom>
          </p:spPr>
        </p:pic>
      </p:grpSp>
      <p:grpSp>
        <p:nvGrpSpPr>
          <p:cNvPr id="37" name="Group 36"/>
          <p:cNvGrpSpPr/>
          <p:nvPr/>
        </p:nvGrpSpPr>
        <p:grpSpPr>
          <a:xfrm>
            <a:off x="781589" y="4153644"/>
            <a:ext cx="7469998" cy="1431786"/>
            <a:chOff x="674982" y="3437813"/>
            <a:chExt cx="7469998" cy="1431786"/>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982" y="3437813"/>
              <a:ext cx="1605014" cy="954524"/>
            </a:xfrm>
            <a:prstGeom prst="rect">
              <a:avLst/>
            </a:prstGeom>
          </p:spPr>
        </p:pic>
        <p:pic>
          <p:nvPicPr>
            <p:cNvPr id="18" name="Picture 17"/>
            <p:cNvPicPr>
              <a:picLocks noChangeAspect="1"/>
            </p:cNvPicPr>
            <p:nvPr/>
          </p:nvPicPr>
          <p:blipFill>
            <a:blip r:embed="rId6"/>
            <a:stretch>
              <a:fillRect/>
            </a:stretch>
          </p:blipFill>
          <p:spPr>
            <a:xfrm>
              <a:off x="1729758" y="4598148"/>
              <a:ext cx="550238" cy="271451"/>
            </a:xfrm>
            <a:prstGeom prst="rect">
              <a:avLst/>
            </a:prstGeom>
          </p:spPr>
        </p:pic>
        <p:grpSp>
          <p:nvGrpSpPr>
            <p:cNvPr id="21" name="Group 20"/>
            <p:cNvGrpSpPr/>
            <p:nvPr/>
          </p:nvGrpSpPr>
          <p:grpSpPr>
            <a:xfrm>
              <a:off x="3452169" y="3929703"/>
              <a:ext cx="1975444" cy="524933"/>
              <a:chOff x="3406018" y="3963851"/>
              <a:chExt cx="1975444" cy="524933"/>
            </a:xfrm>
          </p:grpSpPr>
          <p:sp>
            <p:nvSpPr>
              <p:cNvPr id="19" name="Rectangle 18"/>
              <p:cNvSpPr/>
              <p:nvPr/>
            </p:nvSpPr>
            <p:spPr>
              <a:xfrm>
                <a:off x="3406018" y="3963851"/>
                <a:ext cx="1975444" cy="524933"/>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8"/>
              <a:stretch>
                <a:fillRect/>
              </a:stretch>
            </p:blipFill>
            <p:spPr>
              <a:xfrm>
                <a:off x="3479901" y="4110957"/>
                <a:ext cx="1786253" cy="222289"/>
              </a:xfrm>
              <a:prstGeom prst="rect">
                <a:avLst/>
              </a:prstGeom>
            </p:spPr>
          </p:pic>
        </p:grpSp>
        <p:cxnSp>
          <p:nvCxnSpPr>
            <p:cNvPr id="22" name="Straight Arrow Connector 21"/>
            <p:cNvCxnSpPr>
              <a:stCxn id="18" idx="3"/>
            </p:cNvCxnSpPr>
            <p:nvPr/>
          </p:nvCxnSpPr>
          <p:spPr>
            <a:xfrm flipV="1">
              <a:off x="2279996" y="4310399"/>
              <a:ext cx="1172173" cy="423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p:cNvCxnSpPr>
            <p:nvPr/>
          </p:nvCxnSpPr>
          <p:spPr>
            <a:xfrm>
              <a:off x="2279996" y="3915075"/>
              <a:ext cx="1172173" cy="161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7950" y="3686303"/>
              <a:ext cx="1687030" cy="1003300"/>
            </a:xfrm>
            <a:prstGeom prst="rect">
              <a:avLst/>
            </a:prstGeom>
          </p:spPr>
        </p:pic>
        <p:cxnSp>
          <p:nvCxnSpPr>
            <p:cNvPr id="33" name="Straight Arrow Connector 32"/>
            <p:cNvCxnSpPr>
              <a:stCxn id="19" idx="3"/>
              <a:endCxn id="32" idx="1"/>
            </p:cNvCxnSpPr>
            <p:nvPr/>
          </p:nvCxnSpPr>
          <p:spPr>
            <a:xfrm flipV="1">
              <a:off x="5427613" y="4187953"/>
              <a:ext cx="1030337" cy="4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922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MemNN</a:t>
            </a:r>
          </a:p>
        </p:txBody>
      </p:sp>
      <p:sp>
        <p:nvSpPr>
          <p:cNvPr id="4" name="Slide Number Placeholder 3"/>
          <p:cNvSpPr>
            <a:spLocks noGrp="1"/>
          </p:cNvSpPr>
          <p:nvPr>
            <p:ph type="sldNum" sz="quarter" idx="12"/>
          </p:nvPr>
        </p:nvSpPr>
        <p:spPr/>
        <p:txBody>
          <a:bodyPr/>
          <a:lstStyle/>
          <a:p>
            <a:fld id="{6113E31D-E2AB-40D1-8B51-AFA5AFEF393A}" type="slidenum">
              <a:rPr lang="en-US" smtClean="0"/>
              <a:t>93</a:t>
            </a:fld>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idx="1"/>
              </p:nvPr>
            </p:nvSpPr>
            <p:spPr/>
            <p:txBody>
              <a:bodyPr>
                <a:normAutofit/>
              </a:bodyPr>
              <a:lstStyle/>
              <a:p>
                <a:pPr marL="457200" indent="-457200">
                  <a:buFont typeface="+mj-lt"/>
                  <a:buAutoNum type="arabicPeriod" startAt="3"/>
                </a:pPr>
                <a:r>
                  <a:rPr lang="en-US" b="1" dirty="0">
                    <a:latin typeface="+mj-lt"/>
                  </a:rPr>
                  <a:t>Output Representation</a:t>
                </a:r>
              </a:p>
              <a:p>
                <a:pPr lvl="2"/>
                <a:r>
                  <a:rPr lang="en-US" sz="1600" dirty="0">
                    <a:latin typeface="+mj-lt"/>
                  </a:rPr>
                  <a:t>Say if </a:t>
                </a:r>
                <a14:m>
                  <m:oMath xmlns:m="http://schemas.openxmlformats.org/officeDocument/2006/math">
                    <m:r>
                      <a:rPr lang="en-US" sz="1600" b="0" i="1" smtClean="0">
                        <a:latin typeface="Cambria Math" charset="0"/>
                      </a:rPr>
                      <m:t>𝑞</m:t>
                    </m:r>
                  </m:oMath>
                </a14:m>
                <a:r>
                  <a:rPr lang="en-US" sz="1600" dirty="0">
                    <a:latin typeface="+mj-lt"/>
                  </a:rPr>
                  <a:t> is a question, compute output representation</a:t>
                </a:r>
              </a:p>
              <a:p>
                <a:endParaRPr lang="en-US" dirty="0">
                  <a:latin typeface="+mj-lt"/>
                </a:endParaRPr>
              </a:p>
              <a:p>
                <a:endParaRPr lang="en-US" dirty="0">
                  <a:latin typeface="+mj-lt"/>
                </a:endParaRPr>
              </a:p>
              <a:p>
                <a:endParaRPr lang="en-US" dirty="0">
                  <a:latin typeface="+mj-lt"/>
                </a:endParaRPr>
              </a:p>
              <a:p>
                <a:pPr marL="457200" indent="-457200">
                  <a:buFont typeface="+mj-lt"/>
                  <a:buAutoNum type="arabicPeriod" startAt="2"/>
                </a:pPr>
                <a:endParaRPr lang="en-US" dirty="0">
                  <a:latin typeface="+mj-lt"/>
                </a:endParaRPr>
              </a:p>
              <a:p>
                <a:pPr marL="457200" indent="-457200">
                  <a:buFont typeface="+mj-lt"/>
                  <a:buAutoNum type="arabicPeriod" startAt="2"/>
                </a:pPr>
                <a:endParaRPr lang="en-US" dirty="0">
                  <a:latin typeface="+mj-lt"/>
                </a:endParaRPr>
              </a:p>
              <a:p>
                <a:pPr marL="457200" indent="-457200">
                  <a:buFont typeface="+mj-lt"/>
                  <a:buAutoNum type="arabicPeriod" startAt="4"/>
                </a:pPr>
                <a:endParaRPr lang="en-US" b="1" dirty="0">
                  <a:latin typeface="+mj-lt"/>
                </a:endParaRPr>
              </a:p>
              <a:p>
                <a:pPr marL="457200" indent="-457200">
                  <a:buFont typeface="+mj-lt"/>
                  <a:buAutoNum type="arabicPeriod" startAt="4"/>
                </a:pPr>
                <a:r>
                  <a:rPr lang="en-US" b="1" dirty="0">
                    <a:latin typeface="+mj-lt"/>
                  </a:rPr>
                  <a:t>Generate Answer Response</a:t>
                </a:r>
              </a:p>
            </p:txBody>
          </p:sp>
        </mc:Choice>
        <mc:Fallback xmlns="">
          <p:sp>
            <p:nvSpPr>
              <p:cNvPr id="5" name="Footer Placeholder 4"/>
              <p:cNvSpPr>
                <a:spLocks noGrp="1" noRot="1" noChangeAspect="1" noMove="1" noResize="1" noEditPoints="1" noAdjustHandles="1" noChangeArrowheads="1" noChangeShapeType="1" noTextEdit="1"/>
              </p:cNvSpPr>
              <p:nvPr>
                <p:ph idx="1"/>
              </p:nvPr>
            </p:nvSpPr>
            <p:spPr>
              <a:blipFill rotWithShape="0">
                <a:blip r:embed="rId3"/>
                <a:stretch>
                  <a:fillRect l="-966" t="-1671"/>
                </a:stretch>
              </a:blipFill>
            </p:spPr>
            <p:txBody>
              <a:bodyPr/>
              <a:lstStyle/>
              <a:p>
                <a:r>
                  <a:rPr lang="en-US">
                    <a:noFill/>
                  </a:rPr>
                  <a:t> </a:t>
                </a:r>
              </a:p>
            </p:txBody>
          </p:sp>
        </mc:Fallback>
      </mc:AlternateContent>
      <p:sp>
        <p:nvSpPr>
          <p:cNvPr id="6" name="TextBox 5"/>
          <p:cNvSpPr txBox="1"/>
          <p:nvPr/>
        </p:nvSpPr>
        <p:spPr>
          <a:xfrm>
            <a:off x="2816315" y="6385024"/>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
        <p:nvSpPr>
          <p:cNvPr id="19" name="Rectangle 18"/>
          <p:cNvSpPr/>
          <p:nvPr/>
        </p:nvSpPr>
        <p:spPr>
          <a:xfrm>
            <a:off x="3656757" y="3124201"/>
            <a:ext cx="2354576" cy="403940"/>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2" name="Straight Arrow Connector 21"/>
          <p:cNvCxnSpPr/>
          <p:nvPr/>
        </p:nvCxnSpPr>
        <p:spPr>
          <a:xfrm flipV="1">
            <a:off x="2568588" y="3456759"/>
            <a:ext cx="1088169" cy="263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94677" y="2833976"/>
            <a:ext cx="1062080" cy="349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58" y="2308441"/>
            <a:ext cx="1687030" cy="1003300"/>
          </a:xfrm>
          <a:prstGeom prst="rect">
            <a:avLst/>
          </a:prstGeom>
        </p:spPr>
      </p:pic>
      <p:pic>
        <p:nvPicPr>
          <p:cNvPr id="31" name="Picture 30"/>
          <p:cNvPicPr>
            <a:picLocks noChangeAspect="1"/>
          </p:cNvPicPr>
          <p:nvPr/>
        </p:nvPicPr>
        <p:blipFill>
          <a:blip r:embed="rId5"/>
          <a:stretch>
            <a:fillRect/>
          </a:stretch>
        </p:blipFill>
        <p:spPr>
          <a:xfrm>
            <a:off x="3726299" y="3232492"/>
            <a:ext cx="2215491" cy="224267"/>
          </a:xfrm>
          <a:prstGeom prst="rect">
            <a:avLst/>
          </a:prstGeom>
        </p:spPr>
      </p:pic>
      <p:pic>
        <p:nvPicPr>
          <p:cNvPr id="34" name="Picture 33"/>
          <p:cNvPicPr>
            <a:picLocks noChangeAspect="1"/>
          </p:cNvPicPr>
          <p:nvPr/>
        </p:nvPicPr>
        <p:blipFill>
          <a:blip r:embed="rId6"/>
          <a:stretch>
            <a:fillRect/>
          </a:stretch>
        </p:blipFill>
        <p:spPr>
          <a:xfrm>
            <a:off x="7175171" y="3251742"/>
            <a:ext cx="140101" cy="148857"/>
          </a:xfrm>
          <a:prstGeom prst="rect">
            <a:avLst/>
          </a:prstGeom>
        </p:spPr>
      </p:pic>
      <p:cxnSp>
        <p:nvCxnSpPr>
          <p:cNvPr id="36" name="Straight Arrow Connector 35"/>
          <p:cNvCxnSpPr>
            <a:stCxn id="19" idx="3"/>
          </p:cNvCxnSpPr>
          <p:nvPr/>
        </p:nvCxnSpPr>
        <p:spPr>
          <a:xfrm>
            <a:off x="6011333" y="3326171"/>
            <a:ext cx="10583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449866" y="5219115"/>
            <a:ext cx="4865406" cy="524933"/>
            <a:chOff x="2453626" y="4797934"/>
            <a:chExt cx="4865406" cy="524933"/>
          </a:xfrm>
        </p:grpSpPr>
        <p:sp>
          <p:nvSpPr>
            <p:cNvPr id="27" name="Rectangle 26"/>
            <p:cNvSpPr/>
            <p:nvPr/>
          </p:nvSpPr>
          <p:spPr>
            <a:xfrm>
              <a:off x="3711176" y="4797934"/>
              <a:ext cx="1975444" cy="524933"/>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7"/>
            <a:stretch>
              <a:fillRect/>
            </a:stretch>
          </p:blipFill>
          <p:spPr>
            <a:xfrm>
              <a:off x="4030031" y="4911763"/>
              <a:ext cx="1337733" cy="297274"/>
            </a:xfrm>
            <a:prstGeom prst="rect">
              <a:avLst/>
            </a:prstGeom>
          </p:spPr>
        </p:pic>
        <p:pic>
          <p:nvPicPr>
            <p:cNvPr id="42" name="Picture 41"/>
            <p:cNvPicPr>
              <a:picLocks noChangeAspect="1"/>
            </p:cNvPicPr>
            <p:nvPr/>
          </p:nvPicPr>
          <p:blipFill>
            <a:blip r:embed="rId6"/>
            <a:stretch>
              <a:fillRect/>
            </a:stretch>
          </p:blipFill>
          <p:spPr>
            <a:xfrm>
              <a:off x="2453626" y="4985971"/>
              <a:ext cx="140101" cy="148857"/>
            </a:xfrm>
            <a:prstGeom prst="rect">
              <a:avLst/>
            </a:prstGeom>
          </p:spPr>
        </p:pic>
        <p:cxnSp>
          <p:nvCxnSpPr>
            <p:cNvPr id="43" name="Straight Arrow Connector 42"/>
            <p:cNvCxnSpPr>
              <a:endCxn id="27" idx="1"/>
            </p:cNvCxnSpPr>
            <p:nvPr/>
          </p:nvCxnSpPr>
          <p:spPr>
            <a:xfrm>
              <a:off x="2683933" y="5060399"/>
              <a:ext cx="1027243"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686619" y="5060399"/>
              <a:ext cx="1383048" cy="17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8"/>
            <a:stretch>
              <a:fillRect/>
            </a:stretch>
          </p:blipFill>
          <p:spPr>
            <a:xfrm>
              <a:off x="7175171" y="4981975"/>
              <a:ext cx="143861" cy="152853"/>
            </a:xfrm>
            <a:prstGeom prst="rect">
              <a:avLst/>
            </a:prstGeom>
          </p:spPr>
        </p:pic>
      </p:grpSp>
      <p:pic>
        <p:nvPicPr>
          <p:cNvPr id="3" name="Picture 2"/>
          <p:cNvPicPr>
            <a:picLocks noChangeAspect="1"/>
          </p:cNvPicPr>
          <p:nvPr/>
        </p:nvPicPr>
        <p:blipFill>
          <a:blip r:embed="rId9"/>
          <a:stretch>
            <a:fillRect/>
          </a:stretch>
        </p:blipFill>
        <p:spPr>
          <a:xfrm>
            <a:off x="2048933" y="3595450"/>
            <a:ext cx="470983" cy="290439"/>
          </a:xfrm>
          <a:prstGeom prst="rect">
            <a:avLst/>
          </a:prstGeom>
        </p:spPr>
      </p:pic>
    </p:spTree>
    <p:extLst>
      <p:ext uri="{BB962C8B-B14F-4D97-AF65-F5344CB8AC3E}">
        <p14:creationId xmlns:p14="http://schemas.microsoft.com/office/powerpoint/2010/main" val="97933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MemNN for Text</a:t>
            </a:r>
          </a:p>
        </p:txBody>
      </p:sp>
      <p:sp>
        <p:nvSpPr>
          <p:cNvPr id="4" name="Slide Number Placeholder 3"/>
          <p:cNvSpPr>
            <a:spLocks noGrp="1"/>
          </p:cNvSpPr>
          <p:nvPr>
            <p:ph type="sldNum" sz="quarter" idx="12"/>
          </p:nvPr>
        </p:nvSpPr>
        <p:spPr/>
        <p:txBody>
          <a:bodyPr/>
          <a:lstStyle/>
          <a:p>
            <a:fld id="{6113E31D-E2AB-40D1-8B51-AFA5AFEF393A}" type="slidenum">
              <a:rPr lang="en-US" smtClean="0"/>
              <a:t>94</a:t>
            </a:fld>
            <a:endParaRPr lang="en-US" dirty="0"/>
          </a:p>
        </p:txBody>
      </p:sp>
      <p:sp>
        <p:nvSpPr>
          <p:cNvPr id="5" name="Footer Placeholder 4"/>
          <p:cNvSpPr>
            <a:spLocks noGrp="1"/>
          </p:cNvSpPr>
          <p:nvPr>
            <p:ph idx="1"/>
          </p:nvPr>
        </p:nvSpPr>
        <p:spPr/>
        <p:txBody>
          <a:bodyPr>
            <a:normAutofit/>
          </a:bodyPr>
          <a:lstStyle/>
          <a:p>
            <a:pPr marL="457200" indent="-457200">
              <a:buFont typeface="+mj-lt"/>
              <a:buAutoNum type="arabicPeriod"/>
            </a:pPr>
            <a:r>
              <a:rPr lang="en-US" b="1" dirty="0">
                <a:latin typeface="+mj-lt"/>
              </a:rPr>
              <a:t>Input Feature Map</a:t>
            </a:r>
            <a:r>
              <a:rPr lang="en-US" dirty="0">
                <a:latin typeface="+mj-lt"/>
              </a:rPr>
              <a:t> - Bag-of-Words representation</a:t>
            </a:r>
          </a:p>
        </p:txBody>
      </p:sp>
      <p:sp>
        <p:nvSpPr>
          <p:cNvPr id="6" name="TextBox 5"/>
          <p:cNvSpPr txBox="1"/>
          <p:nvPr/>
        </p:nvSpPr>
        <p:spPr>
          <a:xfrm>
            <a:off x="2816315" y="6385024"/>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pic>
        <p:nvPicPr>
          <p:cNvPr id="7" name="Picture 6"/>
          <p:cNvPicPr>
            <a:picLocks noChangeAspect="1"/>
          </p:cNvPicPr>
          <p:nvPr/>
        </p:nvPicPr>
        <p:blipFill>
          <a:blip r:embed="rId3"/>
          <a:stretch>
            <a:fillRect/>
          </a:stretch>
        </p:blipFill>
        <p:spPr>
          <a:xfrm>
            <a:off x="2216296" y="3513983"/>
            <a:ext cx="271342" cy="205846"/>
          </a:xfrm>
          <a:prstGeom prst="rect">
            <a:avLst/>
          </a:prstGeom>
        </p:spPr>
      </p:pic>
      <p:cxnSp>
        <p:nvCxnSpPr>
          <p:cNvPr id="9" name="Straight Arrow Connector 8"/>
          <p:cNvCxnSpPr/>
          <p:nvPr/>
        </p:nvCxnSpPr>
        <p:spPr>
          <a:xfrm>
            <a:off x="2896526" y="3590299"/>
            <a:ext cx="30149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65557" y="3813063"/>
            <a:ext cx="1050758" cy="369332"/>
          </a:xfrm>
          <a:prstGeom prst="rect">
            <a:avLst/>
          </a:prstGeom>
          <a:noFill/>
        </p:spPr>
        <p:txBody>
          <a:bodyPr wrap="square" rtlCol="0">
            <a:spAutoFit/>
          </a:bodyPr>
          <a:lstStyle/>
          <a:p>
            <a:r>
              <a:rPr lang="en-US" dirty="0">
                <a:latin typeface="+mj-lt"/>
              </a:rPr>
              <a:t>Sentence</a:t>
            </a:r>
          </a:p>
        </p:txBody>
      </p:sp>
      <p:sp>
        <p:nvSpPr>
          <p:cNvPr id="11" name="TextBox 10"/>
          <p:cNvSpPr txBox="1"/>
          <p:nvPr/>
        </p:nvSpPr>
        <p:spPr>
          <a:xfrm>
            <a:off x="5831305" y="5188483"/>
            <a:ext cx="1454818" cy="369332"/>
          </a:xfrm>
          <a:prstGeom prst="rect">
            <a:avLst/>
          </a:prstGeom>
          <a:noFill/>
        </p:spPr>
        <p:txBody>
          <a:bodyPr wrap="square" rtlCol="0">
            <a:spAutoFit/>
          </a:bodyPr>
          <a:lstStyle/>
          <a:p>
            <a:r>
              <a:rPr lang="en-US" dirty="0">
                <a:latin typeface="+mj-lt"/>
              </a:rPr>
              <a:t>Bag-of-Words</a:t>
            </a:r>
          </a:p>
        </p:txBody>
      </p:sp>
      <p:pic>
        <p:nvPicPr>
          <p:cNvPr id="12" name="Picture 11"/>
          <p:cNvPicPr>
            <a:picLocks noChangeAspect="1"/>
          </p:cNvPicPr>
          <p:nvPr/>
        </p:nvPicPr>
        <p:blipFill>
          <a:blip r:embed="rId4"/>
          <a:stretch>
            <a:fillRect/>
          </a:stretch>
        </p:blipFill>
        <p:spPr>
          <a:xfrm>
            <a:off x="6457950" y="2085349"/>
            <a:ext cx="203200" cy="300990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6840692" y="3405633"/>
                <a:ext cx="6459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𝐼</m:t>
                      </m:r>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𝑖</m:t>
                          </m:r>
                        </m:sub>
                      </m:sSub>
                      <m:r>
                        <a:rPr lang="en-US" sz="2400" b="0" i="1" smtClean="0">
                          <a:latin typeface="Cambria Math" charset="0"/>
                        </a:rPr>
                        <m:t>)</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840692" y="3405633"/>
                <a:ext cx="645958" cy="369332"/>
              </a:xfrm>
              <a:prstGeom prst="rect">
                <a:avLst/>
              </a:prstGeom>
              <a:blipFill rotWithShape="0">
                <a:blip r:embed="rId5"/>
                <a:stretch>
                  <a:fillRect l="-15094" r="-22642" b="-35000"/>
                </a:stretch>
              </a:blipFill>
            </p:spPr>
            <p:txBody>
              <a:bodyPr/>
              <a:lstStyle/>
              <a:p>
                <a:r>
                  <a:rPr lang="en-US">
                    <a:noFill/>
                  </a:rPr>
                  <a:t> </a:t>
                </a:r>
              </a:p>
            </p:txBody>
          </p:sp>
        </mc:Fallback>
      </mc:AlternateContent>
    </p:spTree>
    <p:extLst>
      <p:ext uri="{BB962C8B-B14F-4D97-AF65-F5344CB8AC3E}">
        <p14:creationId xmlns:p14="http://schemas.microsoft.com/office/powerpoint/2010/main" val="757942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205248" cy="774853"/>
          </a:xfrm>
        </p:spPr>
        <p:txBody>
          <a:bodyPr/>
          <a:lstStyle/>
          <a:p>
            <a:r>
              <a:rPr lang="en-US" dirty="0"/>
              <a:t>Simple MemNN for Text</a:t>
            </a:r>
          </a:p>
        </p:txBody>
      </p:sp>
      <p:sp>
        <p:nvSpPr>
          <p:cNvPr id="4" name="Slide Number Placeholder 3"/>
          <p:cNvSpPr>
            <a:spLocks noGrp="1"/>
          </p:cNvSpPr>
          <p:nvPr>
            <p:ph type="sldNum" sz="quarter" idx="12"/>
          </p:nvPr>
        </p:nvSpPr>
        <p:spPr>
          <a:xfrm>
            <a:off x="6459921" y="6521548"/>
            <a:ext cx="2057400" cy="365125"/>
          </a:xfrm>
        </p:spPr>
        <p:txBody>
          <a:bodyPr/>
          <a:lstStyle/>
          <a:p>
            <a:fld id="{6113E31D-E2AB-40D1-8B51-AFA5AFEF393A}" type="slidenum">
              <a:rPr lang="en-US" smtClean="0"/>
              <a:t>95</a:t>
            </a:fld>
            <a:endParaRPr lang="en-US" dirty="0"/>
          </a:p>
        </p:txBody>
      </p:sp>
      <p:sp>
        <p:nvSpPr>
          <p:cNvPr id="5" name="Footer Placeholder 4"/>
          <p:cNvSpPr>
            <a:spLocks noGrp="1"/>
          </p:cNvSpPr>
          <p:nvPr>
            <p:ph idx="1"/>
          </p:nvPr>
        </p:nvSpPr>
        <p:spPr>
          <a:xfrm>
            <a:off x="413965" y="962195"/>
            <a:ext cx="8205249" cy="934143"/>
          </a:xfrm>
        </p:spPr>
        <p:txBody>
          <a:bodyPr>
            <a:normAutofit/>
          </a:bodyPr>
          <a:lstStyle/>
          <a:p>
            <a:pPr marL="457200" indent="-457200">
              <a:buFont typeface="+mj-lt"/>
              <a:buAutoNum type="arabicPeriod"/>
            </a:pPr>
            <a:endParaRPr lang="en-US" dirty="0">
              <a:latin typeface="+mj-lt"/>
            </a:endParaRPr>
          </a:p>
          <a:p>
            <a:pPr marL="457200" indent="-457200">
              <a:buFont typeface="+mj-lt"/>
              <a:buAutoNum type="arabicPeriod" startAt="2"/>
            </a:pPr>
            <a:r>
              <a:rPr lang="en-US" b="1" dirty="0">
                <a:latin typeface="+mj-lt"/>
              </a:rPr>
              <a:t>Generalization </a:t>
            </a:r>
            <a:r>
              <a:rPr lang="en-US" dirty="0">
                <a:latin typeface="+mj-lt"/>
              </a:rPr>
              <a:t>: Store input in new memory</a:t>
            </a:r>
          </a:p>
          <a:p>
            <a:pPr marL="457200" indent="-457200">
              <a:buFont typeface="+mj-lt"/>
              <a:buAutoNum type="arabicPeriod" startAt="2"/>
            </a:pPr>
            <a:endParaRPr lang="en-US" dirty="0">
              <a:latin typeface="+mj-lt"/>
            </a:endParaRPr>
          </a:p>
          <a:p>
            <a:pPr marL="457200" indent="-457200">
              <a:buFont typeface="+mj-lt"/>
              <a:buAutoNum type="arabicPeriod" startAt="2"/>
            </a:pPr>
            <a:endParaRPr lang="en-US" sz="1400" dirty="0">
              <a:latin typeface="+mj-lt"/>
            </a:endParaRPr>
          </a:p>
          <a:p>
            <a:pPr marL="457200" indent="-457200">
              <a:buFont typeface="+mj-lt"/>
              <a:buAutoNum type="arabicPeriod" startAt="2"/>
            </a:pPr>
            <a:endParaRPr lang="en-US" sz="1400" dirty="0">
              <a:latin typeface="+mj-lt"/>
            </a:endParaRPr>
          </a:p>
          <a:p>
            <a:pPr marL="457200" indent="-457200">
              <a:buFont typeface="+mj-lt"/>
              <a:buAutoNum type="arabicPeriod" startAt="2"/>
            </a:pPr>
            <a:endParaRPr lang="en-US" sz="1400" dirty="0">
              <a:latin typeface="+mj-lt"/>
            </a:endParaRPr>
          </a:p>
          <a:p>
            <a:pPr marL="457200" indent="-457200">
              <a:buFont typeface="+mj-lt"/>
              <a:buAutoNum type="arabicPeriod" startAt="2"/>
            </a:pPr>
            <a:endParaRPr lang="en-US" sz="1400" dirty="0">
              <a:latin typeface="+mj-lt"/>
            </a:endParaRPr>
          </a:p>
          <a:p>
            <a:pPr marL="457200" indent="-457200">
              <a:buFont typeface="+mj-lt"/>
              <a:buAutoNum type="arabicPeriod" startAt="2"/>
            </a:pPr>
            <a:endParaRPr lang="en-US" sz="1400" dirty="0">
              <a:latin typeface="+mj-lt"/>
            </a:endParaRPr>
          </a:p>
          <a:p>
            <a:pPr marL="457200" indent="-457200">
              <a:buFont typeface="+mj-lt"/>
              <a:buAutoNum type="arabicPeriod" startAt="2"/>
            </a:pPr>
            <a:endParaRPr lang="en-US" sz="1400" dirty="0">
              <a:latin typeface="+mj-lt"/>
            </a:endParaRPr>
          </a:p>
        </p:txBody>
      </p:sp>
      <p:sp>
        <p:nvSpPr>
          <p:cNvPr id="6" name="TextBox 5"/>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pic>
        <p:nvPicPr>
          <p:cNvPr id="11" name="Picture 10"/>
          <p:cNvPicPr>
            <a:picLocks noChangeAspect="1"/>
          </p:cNvPicPr>
          <p:nvPr/>
        </p:nvPicPr>
        <p:blipFill>
          <a:blip r:embed="rId3"/>
          <a:stretch>
            <a:fillRect/>
          </a:stretch>
        </p:blipFill>
        <p:spPr>
          <a:xfrm>
            <a:off x="3612004" y="2057670"/>
            <a:ext cx="1364018" cy="302207"/>
          </a:xfrm>
          <a:prstGeom prst="rect">
            <a:avLst/>
          </a:prstGeom>
        </p:spPr>
      </p:pic>
      <p:cxnSp>
        <p:nvCxnSpPr>
          <p:cNvPr id="25" name="Straight Arrow Connector 24"/>
          <p:cNvCxnSpPr/>
          <p:nvPr/>
        </p:nvCxnSpPr>
        <p:spPr>
          <a:xfrm flipV="1">
            <a:off x="3886166" y="4008810"/>
            <a:ext cx="159993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5105" y="5680654"/>
            <a:ext cx="1369462" cy="646331"/>
          </a:xfrm>
          <a:prstGeom prst="rect">
            <a:avLst/>
          </a:prstGeom>
          <a:noFill/>
          <a:ln>
            <a:solidFill>
              <a:schemeClr val="tx1"/>
            </a:solidFill>
            <a:prstDash val="lgDash"/>
          </a:ln>
        </p:spPr>
        <p:txBody>
          <a:bodyPr wrap="square" rtlCol="0">
            <a:spAutoFit/>
          </a:bodyPr>
          <a:lstStyle/>
          <a:p>
            <a:r>
              <a:rPr lang="en-US" dirty="0">
                <a:latin typeface="+mj-lt"/>
              </a:rPr>
              <a:t>Memories  till now (i=4)</a:t>
            </a:r>
          </a:p>
        </p:txBody>
      </p:sp>
      <p:cxnSp>
        <p:nvCxnSpPr>
          <p:cNvPr id="34" name="Straight Arrow Connector 33"/>
          <p:cNvCxnSpPr>
            <a:stCxn id="31" idx="0"/>
          </p:cNvCxnSpPr>
          <p:nvPr/>
        </p:nvCxnSpPr>
        <p:spPr>
          <a:xfrm flipV="1">
            <a:off x="1369836" y="5073132"/>
            <a:ext cx="595535" cy="6075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3090984" y="5957653"/>
                <a:ext cx="652249" cy="369332"/>
              </a:xfrm>
              <a:prstGeom prst="rect">
                <a:avLst/>
              </a:prstGeom>
              <a:noFill/>
              <a:ln>
                <a:solidFill>
                  <a:schemeClr val="tx1"/>
                </a:solidFill>
                <a:prstDash val="lgDash"/>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charset="0"/>
                            </a:rPr>
                            <m:t>𝐼</m:t>
                          </m:r>
                          <m:r>
                            <a:rPr lang="en-US" b="0" i="1" dirty="0" smtClean="0">
                              <a:latin typeface="Cambria Math" charset="0"/>
                            </a:rPr>
                            <m:t>(</m:t>
                          </m:r>
                          <m:r>
                            <a:rPr lang="en-US" b="0" i="1" dirty="0" smtClean="0">
                              <a:latin typeface="Cambria Math" charset="0"/>
                            </a:rPr>
                            <m:t>𝑥</m:t>
                          </m:r>
                        </m:e>
                        <m:sub>
                          <m:r>
                            <a:rPr lang="en-US" b="0" i="1" dirty="0" smtClean="0">
                              <a:latin typeface="Cambria Math" charset="0"/>
                            </a:rPr>
                            <m:t>5</m:t>
                          </m:r>
                        </m:sub>
                      </m:sSub>
                      <m:r>
                        <a:rPr lang="en-US" b="0" i="1" dirty="0" smtClean="0">
                          <a:latin typeface="Cambria Math" charset="0"/>
                        </a:rPr>
                        <m:t>)</m:t>
                      </m:r>
                    </m:oMath>
                  </m:oMathPara>
                </a14:m>
                <a:endParaRPr lang="en-US" dirty="0">
                  <a:latin typeface="+mj-lt"/>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090984" y="5957653"/>
                <a:ext cx="652249" cy="369332"/>
              </a:xfrm>
              <a:prstGeom prst="rect">
                <a:avLst/>
              </a:prstGeom>
              <a:blipFill rotWithShape="0">
                <a:blip r:embed="rId4"/>
                <a:stretch>
                  <a:fillRect r="-9174" b="-11111"/>
                </a:stretch>
              </a:blipFill>
              <a:ln>
                <a:solidFill>
                  <a:schemeClr val="tx1"/>
                </a:solidFill>
                <a:prstDash val="lgDash"/>
              </a:ln>
            </p:spPr>
            <p:txBody>
              <a:bodyPr/>
              <a:lstStyle/>
              <a:p>
                <a:r>
                  <a:rPr lang="en-US">
                    <a:noFill/>
                  </a:rPr>
                  <a:t> </a:t>
                </a:r>
              </a:p>
            </p:txBody>
          </p:sp>
        </mc:Fallback>
      </mc:AlternateContent>
      <p:cxnSp>
        <p:nvCxnSpPr>
          <p:cNvPr id="40" name="Straight Arrow Connector 39"/>
          <p:cNvCxnSpPr>
            <a:stCxn id="35" idx="0"/>
          </p:cNvCxnSpPr>
          <p:nvPr/>
        </p:nvCxnSpPr>
        <p:spPr>
          <a:xfrm flipV="1">
            <a:off x="3417109" y="5578433"/>
            <a:ext cx="35991" cy="379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008132" y="5680654"/>
            <a:ext cx="1509189" cy="646331"/>
          </a:xfrm>
          <a:prstGeom prst="rect">
            <a:avLst/>
          </a:prstGeom>
          <a:noFill/>
          <a:ln>
            <a:solidFill>
              <a:schemeClr val="tx1"/>
            </a:solidFill>
            <a:prstDash val="lgDash"/>
          </a:ln>
        </p:spPr>
        <p:txBody>
          <a:bodyPr wrap="square" rtlCol="0">
            <a:spAutoFit/>
          </a:bodyPr>
          <a:lstStyle/>
          <a:p>
            <a:r>
              <a:rPr lang="en-US" dirty="0">
                <a:latin typeface="+mj-lt"/>
              </a:rPr>
              <a:t>Memories after 5 inputs</a:t>
            </a:r>
          </a:p>
        </p:txBody>
      </p:sp>
      <p:cxnSp>
        <p:nvCxnSpPr>
          <p:cNvPr id="42" name="Straight Arrow Connector 41"/>
          <p:cNvCxnSpPr/>
          <p:nvPr/>
        </p:nvCxnSpPr>
        <p:spPr>
          <a:xfrm flipH="1" flipV="1">
            <a:off x="6804621" y="5141496"/>
            <a:ext cx="350158" cy="5391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a:stretch>
            <a:fillRect/>
          </a:stretch>
        </p:blipFill>
        <p:spPr>
          <a:xfrm>
            <a:off x="2164376" y="2503860"/>
            <a:ext cx="787400" cy="3009900"/>
          </a:xfrm>
          <a:prstGeom prst="rect">
            <a:avLst/>
          </a:prstGeom>
        </p:spPr>
      </p:pic>
      <p:pic>
        <p:nvPicPr>
          <p:cNvPr id="47" name="Picture 46"/>
          <p:cNvPicPr>
            <a:picLocks noChangeAspect="1"/>
          </p:cNvPicPr>
          <p:nvPr/>
        </p:nvPicPr>
        <p:blipFill>
          <a:blip r:embed="rId6"/>
          <a:stretch>
            <a:fillRect/>
          </a:stretch>
        </p:blipFill>
        <p:spPr>
          <a:xfrm>
            <a:off x="3317371" y="2503860"/>
            <a:ext cx="203200" cy="3009900"/>
          </a:xfrm>
          <a:prstGeom prst="rect">
            <a:avLst/>
          </a:prstGeom>
        </p:spPr>
      </p:pic>
      <p:pic>
        <p:nvPicPr>
          <p:cNvPr id="49" name="Picture 48"/>
          <p:cNvPicPr>
            <a:picLocks noChangeAspect="1"/>
          </p:cNvPicPr>
          <p:nvPr/>
        </p:nvPicPr>
        <p:blipFill>
          <a:blip r:embed="rId5"/>
          <a:stretch>
            <a:fillRect/>
          </a:stretch>
        </p:blipFill>
        <p:spPr>
          <a:xfrm>
            <a:off x="5741766" y="2505169"/>
            <a:ext cx="787400" cy="3009900"/>
          </a:xfrm>
          <a:prstGeom prst="rect">
            <a:avLst/>
          </a:prstGeom>
        </p:spPr>
      </p:pic>
      <p:pic>
        <p:nvPicPr>
          <p:cNvPr id="50" name="Picture 49"/>
          <p:cNvPicPr>
            <a:picLocks noChangeAspect="1"/>
          </p:cNvPicPr>
          <p:nvPr/>
        </p:nvPicPr>
        <p:blipFill>
          <a:blip r:embed="rId6"/>
          <a:stretch>
            <a:fillRect/>
          </a:stretch>
        </p:blipFill>
        <p:spPr>
          <a:xfrm>
            <a:off x="6529166" y="2503860"/>
            <a:ext cx="203200" cy="3017921"/>
          </a:xfrm>
          <a:prstGeom prst="rect">
            <a:avLst/>
          </a:prstGeom>
        </p:spPr>
      </p:pic>
      <p:pic>
        <p:nvPicPr>
          <p:cNvPr id="55" name="Picture 54"/>
          <p:cNvPicPr>
            <a:picLocks noChangeAspect="1"/>
          </p:cNvPicPr>
          <p:nvPr/>
        </p:nvPicPr>
        <p:blipFill>
          <a:blip r:embed="rId7"/>
          <a:stretch>
            <a:fillRect/>
          </a:stretch>
        </p:blipFill>
        <p:spPr>
          <a:xfrm>
            <a:off x="2435030" y="5680654"/>
            <a:ext cx="275490" cy="141919"/>
          </a:xfrm>
          <a:prstGeom prst="rect">
            <a:avLst/>
          </a:prstGeom>
        </p:spPr>
      </p:pic>
      <p:pic>
        <p:nvPicPr>
          <p:cNvPr id="56" name="Picture 55"/>
          <p:cNvPicPr>
            <a:picLocks noChangeAspect="1"/>
          </p:cNvPicPr>
          <p:nvPr/>
        </p:nvPicPr>
        <p:blipFill>
          <a:blip r:embed="rId7"/>
          <a:stretch>
            <a:fillRect/>
          </a:stretch>
        </p:blipFill>
        <p:spPr>
          <a:xfrm>
            <a:off x="6079116" y="5667347"/>
            <a:ext cx="275490" cy="141919"/>
          </a:xfrm>
          <a:prstGeom prst="rect">
            <a:avLst/>
          </a:prstGeom>
        </p:spPr>
      </p:pic>
    </p:spTree>
    <p:extLst>
      <p:ext uri="{BB962C8B-B14F-4D97-AF65-F5344CB8AC3E}">
        <p14:creationId xmlns:p14="http://schemas.microsoft.com/office/powerpoint/2010/main" val="118241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41"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8205248" cy="774853"/>
          </a:xfrm>
        </p:spPr>
        <p:txBody>
          <a:bodyPr/>
          <a:lstStyle/>
          <a:p>
            <a:r>
              <a:rPr lang="en-US" dirty="0"/>
              <a:t>Simple MemNN for Text</a:t>
            </a:r>
          </a:p>
        </p:txBody>
      </p:sp>
      <p:sp>
        <p:nvSpPr>
          <p:cNvPr id="4" name="Slide Number Placeholder 3"/>
          <p:cNvSpPr>
            <a:spLocks noGrp="1"/>
          </p:cNvSpPr>
          <p:nvPr>
            <p:ph type="sldNum" sz="quarter" idx="12"/>
          </p:nvPr>
        </p:nvSpPr>
        <p:spPr>
          <a:xfrm>
            <a:off x="6459921" y="6521548"/>
            <a:ext cx="2057400" cy="365125"/>
          </a:xfrm>
        </p:spPr>
        <p:txBody>
          <a:bodyPr/>
          <a:lstStyle/>
          <a:p>
            <a:fld id="{6113E31D-E2AB-40D1-8B51-AFA5AFEF393A}" type="slidenum">
              <a:rPr lang="en-US" smtClean="0"/>
              <a:t>96</a:t>
            </a:fld>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idx="1"/>
              </p:nvPr>
            </p:nvSpPr>
            <p:spPr>
              <a:xfrm>
                <a:off x="413964" y="774852"/>
                <a:ext cx="8625261" cy="5667511"/>
              </a:xfrm>
            </p:spPr>
            <p:txBody>
              <a:bodyPr>
                <a:normAutofit/>
              </a:bodyPr>
              <a:lstStyle/>
              <a:p>
                <a:pPr marL="457200" indent="-457200">
                  <a:buFont typeface="+mj-lt"/>
                  <a:buAutoNum type="arabicPeriod"/>
                </a:pPr>
                <a:endParaRPr lang="en-US" dirty="0">
                  <a:latin typeface="+mj-lt"/>
                </a:endParaRPr>
              </a:p>
              <a:p>
                <a:pPr marL="457200" indent="-457200">
                  <a:buFont typeface="+mj-lt"/>
                  <a:buAutoNum type="arabicPeriod" startAt="3"/>
                </a:pPr>
                <a:endParaRPr lang="en-US" sz="1400" dirty="0">
                  <a:latin typeface="+mj-lt"/>
                </a:endParaRPr>
              </a:p>
              <a:p>
                <a:pPr marL="457200" indent="-457200">
                  <a:buFont typeface="+mj-lt"/>
                  <a:buAutoNum type="arabicPeriod" startAt="3"/>
                </a:pPr>
                <a:r>
                  <a:rPr lang="en-US" b="1" dirty="0">
                    <a:latin typeface="+mj-lt"/>
                  </a:rPr>
                  <a:t>Output:</a:t>
                </a:r>
                <a:r>
                  <a:rPr lang="en-US" dirty="0">
                    <a:latin typeface="+mj-lt"/>
                  </a:rPr>
                  <a:t> Using </a:t>
                </a:r>
                <a14:m>
                  <m:oMath xmlns:m="http://schemas.openxmlformats.org/officeDocument/2006/math">
                    <m:r>
                      <a:rPr lang="en-US" b="0" i="1" smtClean="0">
                        <a:latin typeface="Cambria Math" charset="0"/>
                      </a:rPr>
                      <m:t>𝑘</m:t>
                    </m:r>
                    <m:r>
                      <a:rPr lang="en-US" b="0" i="1" smtClean="0">
                        <a:latin typeface="Cambria Math" charset="0"/>
                      </a:rPr>
                      <m:t>=2</m:t>
                    </m:r>
                  </m:oMath>
                </a14:m>
                <a:r>
                  <a:rPr lang="en-US" dirty="0">
                    <a:latin typeface="+mj-lt"/>
                  </a:rPr>
                  <a:t> memory hops with query </a:t>
                </a:r>
                <a14:m>
                  <m:oMath xmlns:m="http://schemas.openxmlformats.org/officeDocument/2006/math">
                    <m:r>
                      <a:rPr lang="en-US" b="0" i="1" smtClean="0">
                        <a:latin typeface="Cambria Math" charset="0"/>
                      </a:rPr>
                      <m:t>𝑥</m:t>
                    </m:r>
                  </m:oMath>
                </a14:m>
                <a:endParaRPr lang="en-US"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endParaRPr lang="en-US" sz="1000"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endParaRPr lang="en-US" dirty="0">
                  <a:latin typeface="+mj-lt"/>
                </a:endParaRPr>
              </a:p>
              <a:p>
                <a:pPr marL="457200" indent="-457200">
                  <a:buFont typeface="+mj-lt"/>
                  <a:buAutoNum type="arabicPeriod" startAt="3"/>
                </a:pPr>
                <a:r>
                  <a:rPr lang="en-US" b="1" dirty="0">
                    <a:latin typeface="+mj-lt"/>
                  </a:rPr>
                  <a:t>Response</a:t>
                </a:r>
                <a:r>
                  <a:rPr lang="en-US" dirty="0">
                    <a:latin typeface="+mj-lt"/>
                  </a:rPr>
                  <a:t> - Single Word Answer</a:t>
                </a:r>
              </a:p>
            </p:txBody>
          </p:sp>
        </mc:Choice>
        <mc:Fallback xmlns="">
          <p:sp>
            <p:nvSpPr>
              <p:cNvPr id="5" name="Footer Placeholder 4"/>
              <p:cNvSpPr>
                <a:spLocks noGrp="1" noRot="1" noChangeAspect="1" noMove="1" noResize="1" noEditPoints="1" noAdjustHandles="1" noChangeArrowheads="1" noChangeShapeType="1" noTextEdit="1"/>
              </p:cNvSpPr>
              <p:nvPr>
                <p:ph idx="1"/>
              </p:nvPr>
            </p:nvSpPr>
            <p:spPr>
              <a:xfrm>
                <a:off x="413964" y="774852"/>
                <a:ext cx="8625261" cy="5667511"/>
              </a:xfrm>
              <a:blipFill rotWithShape="0">
                <a:blip r:embed="rId3"/>
                <a:stretch>
                  <a:fillRect l="-919"/>
                </a:stretch>
              </a:blipFill>
            </p:spPr>
            <p:txBody>
              <a:bodyPr/>
              <a:lstStyle/>
              <a:p>
                <a:r>
                  <a:rPr lang="en-US">
                    <a:noFill/>
                  </a:rPr>
                  <a:t> </a:t>
                </a:r>
              </a:p>
            </p:txBody>
          </p:sp>
        </mc:Fallback>
      </mc:AlternateContent>
      <p:sp>
        <p:nvSpPr>
          <p:cNvPr id="6" name="TextBox 5"/>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
        <p:nvSpPr>
          <p:cNvPr id="29" name="TextBox 28"/>
          <p:cNvSpPr txBox="1"/>
          <p:nvPr/>
        </p:nvSpPr>
        <p:spPr>
          <a:xfrm>
            <a:off x="6615845" y="2155036"/>
            <a:ext cx="2003368" cy="646331"/>
          </a:xfrm>
          <a:prstGeom prst="rect">
            <a:avLst/>
          </a:prstGeom>
          <a:noFill/>
          <a:ln>
            <a:solidFill>
              <a:schemeClr val="tx1"/>
            </a:solidFill>
            <a:prstDash val="lgDash"/>
          </a:ln>
        </p:spPr>
        <p:txBody>
          <a:bodyPr wrap="square" rtlCol="0">
            <a:spAutoFit/>
          </a:bodyPr>
          <a:lstStyle/>
          <a:p>
            <a:r>
              <a:rPr lang="en-US" dirty="0">
                <a:latin typeface="+mj-lt"/>
              </a:rPr>
              <a:t>Score all memories against input </a:t>
            </a:r>
          </a:p>
        </p:txBody>
      </p:sp>
      <p:sp>
        <p:nvSpPr>
          <p:cNvPr id="30" name="TextBox 29"/>
          <p:cNvSpPr txBox="1"/>
          <p:nvPr/>
        </p:nvSpPr>
        <p:spPr>
          <a:xfrm>
            <a:off x="403820" y="2393381"/>
            <a:ext cx="1599548" cy="646331"/>
          </a:xfrm>
          <a:prstGeom prst="rect">
            <a:avLst/>
          </a:prstGeom>
          <a:noFill/>
          <a:ln>
            <a:solidFill>
              <a:schemeClr val="tx1"/>
            </a:solidFill>
            <a:prstDash val="lgDash"/>
          </a:ln>
        </p:spPr>
        <p:txBody>
          <a:bodyPr wrap="square" rtlCol="0">
            <a:spAutoFit/>
          </a:bodyPr>
          <a:lstStyle/>
          <a:p>
            <a:r>
              <a:rPr lang="en-US">
                <a:latin typeface="+mj-lt"/>
              </a:rPr>
              <a:t>1</a:t>
            </a:r>
            <a:r>
              <a:rPr lang="en-US" baseline="30000">
                <a:latin typeface="+mj-lt"/>
              </a:rPr>
              <a:t>st</a:t>
            </a:r>
            <a:r>
              <a:rPr lang="en-US">
                <a:latin typeface="+mj-lt"/>
              </a:rPr>
              <a:t> Max </a:t>
            </a:r>
            <a:r>
              <a:rPr lang="en-US" dirty="0">
                <a:latin typeface="+mj-lt"/>
              </a:rPr>
              <a:t>scoring memory index</a:t>
            </a:r>
          </a:p>
        </p:txBody>
      </p:sp>
      <p:cxnSp>
        <p:nvCxnSpPr>
          <p:cNvPr id="32" name="Straight Arrow Connector 31"/>
          <p:cNvCxnSpPr>
            <a:endCxn id="29" idx="1"/>
          </p:cNvCxnSpPr>
          <p:nvPr/>
        </p:nvCxnSpPr>
        <p:spPr>
          <a:xfrm flipV="1">
            <a:off x="6335343" y="2478202"/>
            <a:ext cx="280502" cy="246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30" idx="3"/>
          </p:cNvCxnSpPr>
          <p:nvPr/>
        </p:nvCxnSpPr>
        <p:spPr>
          <a:xfrm flipH="1" flipV="1">
            <a:off x="2003368" y="2716547"/>
            <a:ext cx="514440" cy="7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088975" y="5144665"/>
            <a:ext cx="1960394" cy="1200329"/>
          </a:xfrm>
          <a:prstGeom prst="rect">
            <a:avLst/>
          </a:prstGeom>
          <a:noFill/>
          <a:ln>
            <a:solidFill>
              <a:schemeClr val="tx1"/>
            </a:solidFill>
            <a:prstDash val="lgDash"/>
          </a:ln>
        </p:spPr>
        <p:txBody>
          <a:bodyPr wrap="square" rtlCol="0">
            <a:spAutoFit/>
          </a:bodyPr>
          <a:lstStyle/>
          <a:p>
            <a:r>
              <a:rPr lang="en-US" dirty="0">
                <a:latin typeface="+mj-lt"/>
              </a:rPr>
              <a:t>Score all words against query and </a:t>
            </a:r>
            <a:r>
              <a:rPr lang="en-US">
                <a:latin typeface="+mj-lt"/>
              </a:rPr>
              <a:t>2 supporting memories</a:t>
            </a:r>
            <a:endParaRPr lang="en-US" dirty="0">
              <a:latin typeface="+mj-lt"/>
            </a:endParaRPr>
          </a:p>
        </p:txBody>
      </p:sp>
      <p:cxnSp>
        <p:nvCxnSpPr>
          <p:cNvPr id="37" name="Straight Arrow Connector 36"/>
          <p:cNvCxnSpPr>
            <a:endCxn id="36" idx="1"/>
          </p:cNvCxnSpPr>
          <p:nvPr/>
        </p:nvCxnSpPr>
        <p:spPr>
          <a:xfrm>
            <a:off x="6808474" y="5713147"/>
            <a:ext cx="280501" cy="316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3819" y="5421665"/>
            <a:ext cx="1335373" cy="646331"/>
          </a:xfrm>
          <a:prstGeom prst="rect">
            <a:avLst/>
          </a:prstGeom>
          <a:noFill/>
          <a:ln>
            <a:solidFill>
              <a:schemeClr val="tx1"/>
            </a:solidFill>
            <a:prstDash val="lgDash"/>
          </a:ln>
        </p:spPr>
        <p:txBody>
          <a:bodyPr wrap="square" rtlCol="0">
            <a:spAutoFit/>
          </a:bodyPr>
          <a:lstStyle/>
          <a:p>
            <a:r>
              <a:rPr lang="en-US" dirty="0">
                <a:latin typeface="+mj-lt"/>
              </a:rPr>
              <a:t>Max scoring word</a:t>
            </a:r>
          </a:p>
        </p:txBody>
      </p:sp>
      <p:cxnSp>
        <p:nvCxnSpPr>
          <p:cNvPr id="39" name="Straight Arrow Connector 38"/>
          <p:cNvCxnSpPr>
            <a:endCxn id="38" idx="3"/>
          </p:cNvCxnSpPr>
          <p:nvPr/>
        </p:nvCxnSpPr>
        <p:spPr>
          <a:xfrm flipH="1">
            <a:off x="1739192" y="5681463"/>
            <a:ext cx="353922" cy="63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8292" y="2600329"/>
            <a:ext cx="3716565" cy="383369"/>
            <a:chOff x="2568292" y="2600329"/>
            <a:chExt cx="3716565" cy="383369"/>
          </a:xfrm>
        </p:grpSpPr>
        <p:pic>
          <p:nvPicPr>
            <p:cNvPr id="15" name="Picture 14"/>
            <p:cNvPicPr>
              <a:picLocks noChangeAspect="1"/>
            </p:cNvPicPr>
            <p:nvPr/>
          </p:nvPicPr>
          <p:blipFill>
            <a:blip r:embed="rId4"/>
            <a:stretch>
              <a:fillRect/>
            </a:stretch>
          </p:blipFill>
          <p:spPr>
            <a:xfrm>
              <a:off x="4296172" y="2859027"/>
              <a:ext cx="719938" cy="124671"/>
            </a:xfrm>
            <a:prstGeom prst="rect">
              <a:avLst/>
            </a:prstGeom>
          </p:spPr>
        </p:pic>
        <p:pic>
          <p:nvPicPr>
            <p:cNvPr id="7" name="Picture 6"/>
            <p:cNvPicPr>
              <a:picLocks noChangeAspect="1"/>
            </p:cNvPicPr>
            <p:nvPr/>
          </p:nvPicPr>
          <p:blipFill>
            <a:blip r:embed="rId5"/>
            <a:stretch>
              <a:fillRect/>
            </a:stretch>
          </p:blipFill>
          <p:spPr>
            <a:xfrm>
              <a:off x="2568292" y="2600329"/>
              <a:ext cx="3716565" cy="229188"/>
            </a:xfrm>
            <a:prstGeom prst="rect">
              <a:avLst/>
            </a:prstGeom>
          </p:spPr>
        </p:pic>
      </p:grpSp>
      <p:grpSp>
        <p:nvGrpSpPr>
          <p:cNvPr id="10" name="Group 9"/>
          <p:cNvGrpSpPr/>
          <p:nvPr/>
        </p:nvGrpSpPr>
        <p:grpSpPr>
          <a:xfrm>
            <a:off x="2412851" y="3234550"/>
            <a:ext cx="4722729" cy="425924"/>
            <a:chOff x="2440071" y="3223701"/>
            <a:chExt cx="4722729" cy="425924"/>
          </a:xfrm>
        </p:grpSpPr>
        <p:pic>
          <p:nvPicPr>
            <p:cNvPr id="18" name="Picture 17"/>
            <p:cNvPicPr>
              <a:picLocks noChangeAspect="1"/>
            </p:cNvPicPr>
            <p:nvPr/>
          </p:nvPicPr>
          <p:blipFill>
            <a:blip r:embed="rId4"/>
            <a:stretch>
              <a:fillRect/>
            </a:stretch>
          </p:blipFill>
          <p:spPr>
            <a:xfrm>
              <a:off x="4338301" y="3524954"/>
              <a:ext cx="719938" cy="124671"/>
            </a:xfrm>
            <a:prstGeom prst="rect">
              <a:avLst/>
            </a:prstGeom>
          </p:spPr>
        </p:pic>
        <p:pic>
          <p:nvPicPr>
            <p:cNvPr id="9" name="Picture 8"/>
            <p:cNvPicPr>
              <a:picLocks noChangeAspect="1"/>
            </p:cNvPicPr>
            <p:nvPr/>
          </p:nvPicPr>
          <p:blipFill>
            <a:blip r:embed="rId6"/>
            <a:stretch>
              <a:fillRect/>
            </a:stretch>
          </p:blipFill>
          <p:spPr>
            <a:xfrm>
              <a:off x="2440071" y="3223701"/>
              <a:ext cx="4722729" cy="250705"/>
            </a:xfrm>
            <a:prstGeom prst="rect">
              <a:avLst/>
            </a:prstGeom>
          </p:spPr>
        </p:pic>
      </p:grpSp>
      <p:pic>
        <p:nvPicPr>
          <p:cNvPr id="12" name="Picture 11"/>
          <p:cNvPicPr>
            <a:picLocks noChangeAspect="1"/>
          </p:cNvPicPr>
          <p:nvPr/>
        </p:nvPicPr>
        <p:blipFill>
          <a:blip r:embed="rId7"/>
          <a:stretch>
            <a:fillRect/>
          </a:stretch>
        </p:blipFill>
        <p:spPr>
          <a:xfrm>
            <a:off x="2183012" y="5546993"/>
            <a:ext cx="4535564" cy="268506"/>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6779426" y="3656723"/>
                <a:ext cx="1933210" cy="646331"/>
              </a:xfrm>
              <a:prstGeom prst="rect">
                <a:avLst/>
              </a:prstGeom>
              <a:noFill/>
              <a:ln>
                <a:solidFill>
                  <a:schemeClr val="tx1"/>
                </a:solidFill>
                <a:prstDash val="lgDash"/>
              </a:ln>
            </p:spPr>
            <p:txBody>
              <a:bodyPr wrap="square" rtlCol="0">
                <a:spAutoFit/>
              </a:bodyPr>
              <a:lstStyle/>
              <a:p>
                <a:r>
                  <a:rPr lang="en-US" dirty="0">
                    <a:latin typeface="+mj-lt"/>
                  </a:rPr>
                  <a:t>Score all memories against input &amp;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𝑜</m:t>
                        </m:r>
                      </m:e>
                      <m:sub>
                        <m:r>
                          <a:rPr lang="en-US" b="0" i="1" smtClean="0">
                            <a:latin typeface="Cambria Math" charset="0"/>
                          </a:rPr>
                          <m:t>1</m:t>
                        </m:r>
                      </m:sub>
                    </m:sSub>
                  </m:oMath>
                </a14:m>
                <a:r>
                  <a:rPr lang="en-US" dirty="0">
                    <a:latin typeface="+mj-lt"/>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6779426" y="3656723"/>
                <a:ext cx="1933210" cy="646331"/>
              </a:xfrm>
              <a:prstGeom prst="rect">
                <a:avLst/>
              </a:prstGeom>
              <a:blipFill rotWithShape="0">
                <a:blip r:embed="rId8"/>
                <a:stretch>
                  <a:fillRect l="-2194" t="-4630" r="-4389" b="-12963"/>
                </a:stretch>
              </a:blipFill>
              <a:ln>
                <a:solidFill>
                  <a:schemeClr val="tx1"/>
                </a:solidFill>
                <a:prstDash val="lgDash"/>
              </a:ln>
            </p:spPr>
            <p:txBody>
              <a:bodyPr/>
              <a:lstStyle/>
              <a:p>
                <a:r>
                  <a:rPr lang="en-US">
                    <a:noFill/>
                  </a:rPr>
                  <a:t> </a:t>
                </a:r>
              </a:p>
            </p:txBody>
          </p:sp>
        </mc:Fallback>
      </mc:AlternateContent>
      <p:cxnSp>
        <p:nvCxnSpPr>
          <p:cNvPr id="22" name="Straight Arrow Connector 21"/>
          <p:cNvCxnSpPr/>
          <p:nvPr/>
        </p:nvCxnSpPr>
        <p:spPr>
          <a:xfrm>
            <a:off x="6712145" y="3564440"/>
            <a:ext cx="96329" cy="92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2906" y="3321765"/>
            <a:ext cx="1696286" cy="646331"/>
          </a:xfrm>
          <a:prstGeom prst="rect">
            <a:avLst/>
          </a:prstGeom>
          <a:noFill/>
          <a:ln>
            <a:solidFill>
              <a:schemeClr val="tx1"/>
            </a:solidFill>
            <a:prstDash val="lgDash"/>
          </a:ln>
        </p:spPr>
        <p:txBody>
          <a:bodyPr wrap="square" rtlCol="0">
            <a:spAutoFit/>
          </a:bodyPr>
          <a:lstStyle/>
          <a:p>
            <a:r>
              <a:rPr lang="en-US">
                <a:latin typeface="+mj-lt"/>
              </a:rPr>
              <a:t>2</a:t>
            </a:r>
            <a:r>
              <a:rPr lang="en-US" baseline="30000">
                <a:latin typeface="+mj-lt"/>
              </a:rPr>
              <a:t>nd</a:t>
            </a:r>
            <a:r>
              <a:rPr lang="en-US">
                <a:latin typeface="+mj-lt"/>
              </a:rPr>
              <a:t>  </a:t>
            </a:r>
            <a:r>
              <a:rPr lang="en-US" dirty="0">
                <a:latin typeface="+mj-lt"/>
              </a:rPr>
              <a:t>Max scoring memory index</a:t>
            </a:r>
          </a:p>
        </p:txBody>
      </p:sp>
      <p:cxnSp>
        <p:nvCxnSpPr>
          <p:cNvPr id="34" name="Straight Arrow Connector 33"/>
          <p:cNvCxnSpPr/>
          <p:nvPr/>
        </p:nvCxnSpPr>
        <p:spPr>
          <a:xfrm flipH="1">
            <a:off x="1949192" y="3444745"/>
            <a:ext cx="370910" cy="2001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3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6" grpId="0" animBg="1"/>
      <p:bldP spid="38" grpId="0" animBg="1"/>
      <p:bldP spid="21" grpId="0" animBg="1"/>
      <p:bldP spid="31"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Function</a:t>
            </a:r>
          </a:p>
        </p:txBody>
      </p:sp>
      <p:sp>
        <p:nvSpPr>
          <p:cNvPr id="3" name="Content Placeholder 2"/>
          <p:cNvSpPr>
            <a:spLocks noGrp="1"/>
          </p:cNvSpPr>
          <p:nvPr>
            <p:ph idx="1"/>
          </p:nvPr>
        </p:nvSpPr>
        <p:spPr>
          <a:xfrm>
            <a:off x="413964" y="1418797"/>
            <a:ext cx="8205249" cy="474171"/>
          </a:xfrm>
        </p:spPr>
        <p:txBody>
          <a:bodyPr/>
          <a:lstStyle/>
          <a:p>
            <a:r>
              <a:rPr lang="en-US" dirty="0">
                <a:latin typeface="+mj-lt"/>
              </a:rPr>
              <a:t>Scoring Function is an embedding model</a:t>
            </a:r>
          </a:p>
        </p:txBody>
      </p:sp>
      <p:sp>
        <p:nvSpPr>
          <p:cNvPr id="4" name="Slide Number Placeholder 3"/>
          <p:cNvSpPr>
            <a:spLocks noGrp="1"/>
          </p:cNvSpPr>
          <p:nvPr>
            <p:ph type="sldNum" sz="quarter" idx="12"/>
          </p:nvPr>
        </p:nvSpPr>
        <p:spPr/>
        <p:txBody>
          <a:bodyPr/>
          <a:lstStyle/>
          <a:p>
            <a:fld id="{6113E31D-E2AB-40D1-8B51-AFA5AFEF393A}" type="slidenum">
              <a:rPr lang="en-US" smtClean="0"/>
              <a:t>97</a:t>
            </a:fld>
            <a:endParaRPr lang="en-US" dirty="0"/>
          </a:p>
        </p:txBody>
      </p:sp>
      <p:pic>
        <p:nvPicPr>
          <p:cNvPr id="5" name="Picture 4"/>
          <p:cNvPicPr>
            <a:picLocks noChangeAspect="1"/>
          </p:cNvPicPr>
          <p:nvPr/>
        </p:nvPicPr>
        <p:blipFill>
          <a:blip r:embed="rId2"/>
          <a:stretch>
            <a:fillRect/>
          </a:stretch>
        </p:blipFill>
        <p:spPr>
          <a:xfrm>
            <a:off x="2821740" y="2154826"/>
            <a:ext cx="2801018" cy="409905"/>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413963" y="2926755"/>
                <a:ext cx="8205249" cy="47417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latin typeface="+mj-lt"/>
                  </a:rPr>
                  <a:t>What is </a:t>
                </a:r>
                <a14:m>
                  <m:oMath xmlns:m="http://schemas.openxmlformats.org/officeDocument/2006/math">
                    <m:r>
                      <a:rPr lang="en-US" b="0" i="1" smtClean="0">
                        <a:latin typeface="Cambria Math" charset="0"/>
                      </a:rPr>
                      <m:t>𝑈𝑦</m:t>
                    </m:r>
                  </m:oMath>
                </a14:m>
                <a:r>
                  <a:rPr lang="en-US" dirty="0">
                    <a:latin typeface="+mj-lt"/>
                  </a:rPr>
                  <a:t> ?</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413963" y="2926755"/>
                <a:ext cx="8205249" cy="474171"/>
              </a:xfrm>
              <a:prstGeom prst="rect">
                <a:avLst/>
              </a:prstGeom>
              <a:blipFill rotWithShape="0">
                <a:blip r:embed="rId3"/>
                <a:stretch>
                  <a:fillRect l="-743" t="-14103" b="-6410"/>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4064229" y="3992198"/>
            <a:ext cx="2073910" cy="173263"/>
          </a:xfrm>
          <a:prstGeom prst="rect">
            <a:avLst/>
          </a:prstGeom>
        </p:spPr>
      </p:pic>
      <p:pic>
        <p:nvPicPr>
          <p:cNvPr id="11" name="Picture 10"/>
          <p:cNvPicPr>
            <a:picLocks noChangeAspect="1"/>
          </p:cNvPicPr>
          <p:nvPr/>
        </p:nvPicPr>
        <p:blipFill>
          <a:blip r:embed="rId5"/>
          <a:stretch>
            <a:fillRect/>
          </a:stretch>
        </p:blipFill>
        <p:spPr>
          <a:xfrm>
            <a:off x="1290992" y="3971198"/>
            <a:ext cx="2275840" cy="183177"/>
          </a:xfrm>
          <a:prstGeom prst="rect">
            <a:avLst/>
          </a:prstGeom>
        </p:spPr>
      </p:pic>
      <p:cxnSp>
        <p:nvCxnSpPr>
          <p:cNvPr id="12" name="Straight Arrow Connector 11"/>
          <p:cNvCxnSpPr/>
          <p:nvPr/>
        </p:nvCxnSpPr>
        <p:spPr>
          <a:xfrm flipV="1">
            <a:off x="2381894" y="3422525"/>
            <a:ext cx="1094664" cy="433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648777" y="3586623"/>
            <a:ext cx="249650" cy="326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stretch>
            <a:fillRect/>
          </a:stretch>
        </p:blipFill>
        <p:spPr>
          <a:xfrm>
            <a:off x="4132796" y="4258720"/>
            <a:ext cx="2091068" cy="1239837"/>
          </a:xfrm>
          <a:prstGeom prst="rect">
            <a:avLst/>
          </a:prstGeom>
        </p:spPr>
      </p:pic>
      <p:pic>
        <p:nvPicPr>
          <p:cNvPr id="15" name="Picture 14"/>
          <p:cNvPicPr>
            <a:picLocks noChangeAspect="1"/>
          </p:cNvPicPr>
          <p:nvPr/>
        </p:nvPicPr>
        <p:blipFill>
          <a:blip r:embed="rId7"/>
          <a:stretch>
            <a:fillRect/>
          </a:stretch>
        </p:blipFill>
        <p:spPr>
          <a:xfrm>
            <a:off x="3765420" y="4848617"/>
            <a:ext cx="194981" cy="70193"/>
          </a:xfrm>
          <a:prstGeom prst="rect">
            <a:avLst/>
          </a:prstGeom>
        </p:spPr>
      </p:pic>
      <p:pic>
        <p:nvPicPr>
          <p:cNvPr id="16" name="Picture 15"/>
          <p:cNvPicPr>
            <a:picLocks noChangeAspect="1"/>
          </p:cNvPicPr>
          <p:nvPr/>
        </p:nvPicPr>
        <p:blipFill>
          <a:blip r:embed="rId8"/>
          <a:stretch>
            <a:fillRect/>
          </a:stretch>
        </p:blipFill>
        <p:spPr>
          <a:xfrm>
            <a:off x="3368608" y="4258720"/>
            <a:ext cx="215900" cy="1312627"/>
          </a:xfrm>
          <a:prstGeom prst="rect">
            <a:avLst/>
          </a:prstGeom>
        </p:spPr>
      </p:pic>
      <p:cxnSp>
        <p:nvCxnSpPr>
          <p:cNvPr id="17" name="Straight Arrow Connector 16"/>
          <p:cNvCxnSpPr/>
          <p:nvPr/>
        </p:nvCxnSpPr>
        <p:spPr>
          <a:xfrm>
            <a:off x="2381894" y="4320540"/>
            <a:ext cx="708815" cy="5280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a:stretch>
            <a:fillRect/>
          </a:stretch>
        </p:blipFill>
        <p:spPr>
          <a:xfrm>
            <a:off x="6329362" y="2173188"/>
            <a:ext cx="215900" cy="2085532"/>
          </a:xfrm>
          <a:prstGeom prst="rect">
            <a:avLst/>
          </a:prstGeom>
        </p:spPr>
      </p:pic>
      <p:cxnSp>
        <p:nvCxnSpPr>
          <p:cNvPr id="19" name="Straight Arrow Connector 18"/>
          <p:cNvCxnSpPr/>
          <p:nvPr/>
        </p:nvCxnSpPr>
        <p:spPr>
          <a:xfrm flipH="1">
            <a:off x="5146020" y="3400925"/>
            <a:ext cx="992119" cy="9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a:stretch>
            <a:fillRect/>
          </a:stretch>
        </p:blipFill>
        <p:spPr>
          <a:xfrm>
            <a:off x="3773512" y="3239349"/>
            <a:ext cx="1202847" cy="323153"/>
          </a:xfrm>
          <a:prstGeom prst="rect">
            <a:avLst/>
          </a:prstGeom>
        </p:spPr>
      </p:pic>
      <p:sp>
        <p:nvSpPr>
          <p:cNvPr id="29" name="Content Placeholder 2"/>
          <p:cNvSpPr txBox="1">
            <a:spLocks/>
          </p:cNvSpPr>
          <p:nvPr/>
        </p:nvSpPr>
        <p:spPr>
          <a:xfrm>
            <a:off x="413963" y="5953804"/>
            <a:ext cx="8455717" cy="62225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latin typeface="+mj-lt"/>
              </a:rPr>
              <a:t>Scoring Function is just dot-product between sum of word embeddings!!!</a:t>
            </a:r>
          </a:p>
        </p:txBody>
      </p:sp>
      <p:sp>
        <p:nvSpPr>
          <p:cNvPr id="21" name="TextBox 20"/>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1560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98</a:t>
            </a:fld>
            <a:endParaRPr lang="en-US" dirty="0"/>
          </a:p>
        </p:txBody>
      </p:sp>
      <p:sp>
        <p:nvSpPr>
          <p:cNvPr id="21" name="TextBox 20"/>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
        <p:nvSpPr>
          <p:cNvPr id="36" name="Rectangle 35"/>
          <p:cNvSpPr/>
          <p:nvPr/>
        </p:nvSpPr>
        <p:spPr>
          <a:xfrm>
            <a:off x="437108" y="369811"/>
            <a:ext cx="3513667" cy="1477328"/>
          </a:xfrm>
          <a:prstGeom prst="rect">
            <a:avLst/>
          </a:prstGeom>
          <a:ln>
            <a:solidFill>
              <a:schemeClr val="tx1"/>
            </a:solidFill>
            <a:prstDash val="dash"/>
          </a:ln>
        </p:spPr>
        <p:txBody>
          <a:bodyPr wrap="square">
            <a:spAutoFit/>
          </a:bodyPr>
          <a:lstStyle/>
          <a:p>
            <a:r>
              <a:rPr lang="en-US" dirty="0">
                <a:latin typeface="Abadi MT Condensed Light" charset="0"/>
                <a:ea typeface="Abadi MT Condensed Light" charset="0"/>
                <a:cs typeface="Abadi MT Condensed Light" charset="0"/>
              </a:rPr>
              <a:t>Joe went to the kitchen.</a:t>
            </a:r>
          </a:p>
          <a:p>
            <a:r>
              <a:rPr lang="en-US" dirty="0">
                <a:latin typeface="Abadi MT Condensed Light" charset="0"/>
                <a:ea typeface="Abadi MT Condensed Light" charset="0"/>
                <a:cs typeface="Abadi MT Condensed Light" charset="0"/>
              </a:rPr>
              <a:t>Fred went to the kitchen.</a:t>
            </a:r>
          </a:p>
          <a:p>
            <a:r>
              <a:rPr lang="en-US" dirty="0">
                <a:latin typeface="Abadi MT Condensed Light" charset="0"/>
                <a:ea typeface="Abadi MT Condensed Light" charset="0"/>
                <a:cs typeface="Abadi MT Condensed Light" charset="0"/>
              </a:rPr>
              <a:t>Joe picked up the milk.</a:t>
            </a:r>
          </a:p>
          <a:p>
            <a:r>
              <a:rPr lang="en-US" dirty="0">
                <a:latin typeface="Abadi MT Condensed Light" charset="0"/>
                <a:ea typeface="Abadi MT Condensed Light" charset="0"/>
                <a:cs typeface="Abadi MT Condensed Light" charset="0"/>
              </a:rPr>
              <a:t>Joe travelled to his office.</a:t>
            </a:r>
          </a:p>
          <a:p>
            <a:r>
              <a:rPr lang="en-US" dirty="0">
                <a:latin typeface="Abadi MT Condensed Light" charset="0"/>
                <a:ea typeface="Abadi MT Condensed Light" charset="0"/>
                <a:cs typeface="Abadi MT Condensed Light" charset="0"/>
              </a:rPr>
              <a:t>Joe left the milk. Joe went to the bathroom. </a:t>
            </a:r>
          </a:p>
        </p:txBody>
      </p:sp>
      <p:grpSp>
        <p:nvGrpSpPr>
          <p:cNvPr id="40" name="Group 39"/>
          <p:cNvGrpSpPr/>
          <p:nvPr/>
        </p:nvGrpSpPr>
        <p:grpSpPr>
          <a:xfrm>
            <a:off x="6216861" y="212213"/>
            <a:ext cx="715857" cy="1843139"/>
            <a:chOff x="5741766" y="2505169"/>
            <a:chExt cx="990148" cy="3011207"/>
          </a:xfrm>
        </p:grpSpPr>
        <p:pic>
          <p:nvPicPr>
            <p:cNvPr id="38" name="Picture 37"/>
            <p:cNvPicPr>
              <a:picLocks noChangeAspect="1"/>
            </p:cNvPicPr>
            <p:nvPr/>
          </p:nvPicPr>
          <p:blipFill>
            <a:blip r:embed="rId2"/>
            <a:stretch>
              <a:fillRect/>
            </a:stretch>
          </p:blipFill>
          <p:spPr>
            <a:xfrm>
              <a:off x="5741766" y="2505169"/>
              <a:ext cx="787400" cy="3009900"/>
            </a:xfrm>
            <a:prstGeom prst="rect">
              <a:avLst/>
            </a:prstGeom>
          </p:spPr>
        </p:pic>
        <p:pic>
          <p:nvPicPr>
            <p:cNvPr id="39" name="Picture 38"/>
            <p:cNvPicPr>
              <a:picLocks noChangeAspect="1"/>
            </p:cNvPicPr>
            <p:nvPr/>
          </p:nvPicPr>
          <p:blipFill>
            <a:blip r:embed="rId3"/>
            <a:stretch>
              <a:fillRect/>
            </a:stretch>
          </p:blipFill>
          <p:spPr>
            <a:xfrm>
              <a:off x="6529166" y="2505169"/>
              <a:ext cx="202748" cy="3011207"/>
            </a:xfrm>
            <a:prstGeom prst="rect">
              <a:avLst/>
            </a:prstGeom>
          </p:spPr>
        </p:pic>
      </p:grpSp>
      <p:cxnSp>
        <p:nvCxnSpPr>
          <p:cNvPr id="42" name="Straight Arrow Connector 41"/>
          <p:cNvCxnSpPr/>
          <p:nvPr/>
        </p:nvCxnSpPr>
        <p:spPr>
          <a:xfrm>
            <a:off x="4595637" y="1259072"/>
            <a:ext cx="615798" cy="2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7436" y="1848889"/>
            <a:ext cx="1699486" cy="369332"/>
          </a:xfrm>
          <a:prstGeom prst="rect">
            <a:avLst/>
          </a:prstGeom>
          <a:noFill/>
        </p:spPr>
        <p:txBody>
          <a:bodyPr wrap="square" rtlCol="0">
            <a:spAutoFit/>
          </a:bodyPr>
          <a:lstStyle/>
          <a:p>
            <a:r>
              <a:rPr lang="en-US" dirty="0">
                <a:latin typeface="+mj-lt"/>
              </a:rPr>
              <a:t>Input Sentences</a:t>
            </a:r>
          </a:p>
        </p:txBody>
      </p:sp>
      <p:sp>
        <p:nvSpPr>
          <p:cNvPr id="45" name="TextBox 44"/>
          <p:cNvSpPr txBox="1"/>
          <p:nvPr/>
        </p:nvSpPr>
        <p:spPr>
          <a:xfrm>
            <a:off x="4625788" y="1946067"/>
            <a:ext cx="1141842" cy="369332"/>
          </a:xfrm>
          <a:prstGeom prst="rect">
            <a:avLst/>
          </a:prstGeom>
          <a:noFill/>
        </p:spPr>
        <p:txBody>
          <a:bodyPr wrap="square" rtlCol="0">
            <a:spAutoFit/>
          </a:bodyPr>
          <a:lstStyle/>
          <a:p>
            <a:r>
              <a:rPr lang="en-US">
                <a:latin typeface="+mj-lt"/>
              </a:rPr>
              <a:t>Memories</a:t>
            </a:r>
            <a:endParaRPr lang="en-US" dirty="0">
              <a:latin typeface="+mj-lt"/>
            </a:endParaRPr>
          </a:p>
        </p:txBody>
      </p:sp>
      <p:sp>
        <p:nvSpPr>
          <p:cNvPr id="48" name="Rectangle 47"/>
          <p:cNvSpPr/>
          <p:nvPr/>
        </p:nvSpPr>
        <p:spPr>
          <a:xfrm>
            <a:off x="286064" y="2720078"/>
            <a:ext cx="1972732" cy="369332"/>
          </a:xfrm>
          <a:prstGeom prst="rect">
            <a:avLst/>
          </a:prstGeom>
          <a:ln>
            <a:solidFill>
              <a:schemeClr val="tx1"/>
            </a:solidFill>
            <a:prstDash val="dash"/>
          </a:ln>
        </p:spPr>
        <p:txBody>
          <a:bodyPr wrap="square">
            <a:spAutoFit/>
          </a:bodyPr>
          <a:lstStyle/>
          <a:p>
            <a:r>
              <a:rPr lang="en-US" dirty="0">
                <a:latin typeface="Abadi MT Condensed Light" charset="0"/>
                <a:ea typeface="Abadi MT Condensed Light" charset="0"/>
                <a:cs typeface="Abadi MT Condensed Light" charset="0"/>
              </a:rPr>
              <a:t>Where is the milk now?</a:t>
            </a:r>
          </a:p>
        </p:txBody>
      </p:sp>
      <p:sp>
        <p:nvSpPr>
          <p:cNvPr id="49" name="TextBox 48"/>
          <p:cNvSpPr txBox="1"/>
          <p:nvPr/>
        </p:nvSpPr>
        <p:spPr>
          <a:xfrm>
            <a:off x="709998" y="3055676"/>
            <a:ext cx="1119925" cy="369332"/>
          </a:xfrm>
          <a:prstGeom prst="rect">
            <a:avLst/>
          </a:prstGeom>
          <a:noFill/>
        </p:spPr>
        <p:txBody>
          <a:bodyPr wrap="square" rtlCol="0">
            <a:spAutoFit/>
          </a:bodyPr>
          <a:lstStyle/>
          <a:p>
            <a:r>
              <a:rPr lang="en-US">
                <a:latin typeface="+mj-lt"/>
              </a:rPr>
              <a:t>Question</a:t>
            </a:r>
            <a:endParaRPr lang="en-US" dirty="0">
              <a:latin typeface="+mj-lt"/>
            </a:endParaRPr>
          </a:p>
        </p:txBody>
      </p:sp>
      <p:grpSp>
        <p:nvGrpSpPr>
          <p:cNvPr id="50" name="Group 49"/>
          <p:cNvGrpSpPr/>
          <p:nvPr/>
        </p:nvGrpSpPr>
        <p:grpSpPr>
          <a:xfrm rot="16200000">
            <a:off x="3131961" y="1994153"/>
            <a:ext cx="698416" cy="1843140"/>
            <a:chOff x="5741766" y="2503860"/>
            <a:chExt cx="966025" cy="3011209"/>
          </a:xfrm>
        </p:grpSpPr>
        <p:pic>
          <p:nvPicPr>
            <p:cNvPr id="51" name="Picture 50"/>
            <p:cNvPicPr>
              <a:picLocks noChangeAspect="1"/>
            </p:cNvPicPr>
            <p:nvPr/>
          </p:nvPicPr>
          <p:blipFill>
            <a:blip r:embed="rId2"/>
            <a:stretch>
              <a:fillRect/>
            </a:stretch>
          </p:blipFill>
          <p:spPr>
            <a:xfrm>
              <a:off x="5741766" y="2505169"/>
              <a:ext cx="787400" cy="3009900"/>
            </a:xfrm>
            <a:prstGeom prst="rect">
              <a:avLst/>
            </a:prstGeom>
          </p:spPr>
        </p:pic>
        <p:pic>
          <p:nvPicPr>
            <p:cNvPr id="52" name="Picture 51"/>
            <p:cNvPicPr>
              <a:picLocks noChangeAspect="1"/>
            </p:cNvPicPr>
            <p:nvPr/>
          </p:nvPicPr>
          <p:blipFill>
            <a:blip r:embed="rId3"/>
            <a:stretch>
              <a:fillRect/>
            </a:stretch>
          </p:blipFill>
          <p:spPr>
            <a:xfrm>
              <a:off x="6505131" y="2503860"/>
              <a:ext cx="202660" cy="3009899"/>
            </a:xfrm>
            <a:prstGeom prst="rect">
              <a:avLst/>
            </a:prstGeom>
          </p:spPr>
        </p:pic>
      </p:grpSp>
      <p:cxnSp>
        <p:nvCxnSpPr>
          <p:cNvPr id="53" name="Straight Arrow Connector 52"/>
          <p:cNvCxnSpPr/>
          <p:nvPr/>
        </p:nvCxnSpPr>
        <p:spPr>
          <a:xfrm>
            <a:off x="4645032" y="2876846"/>
            <a:ext cx="5664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863692" y="2920125"/>
            <a:ext cx="1493956" cy="646331"/>
          </a:xfrm>
          <a:prstGeom prst="rect">
            <a:avLst/>
          </a:prstGeom>
          <a:noFill/>
        </p:spPr>
        <p:txBody>
          <a:bodyPr wrap="square" rtlCol="0">
            <a:spAutoFit/>
          </a:bodyPr>
          <a:lstStyle/>
          <a:p>
            <a:r>
              <a:rPr lang="en-US">
                <a:latin typeface="+mj-lt"/>
              </a:rPr>
              <a:t>1</a:t>
            </a:r>
            <a:r>
              <a:rPr lang="en-US" baseline="30000">
                <a:latin typeface="+mj-lt"/>
              </a:rPr>
              <a:t>st</a:t>
            </a:r>
            <a:r>
              <a:rPr lang="en-US">
                <a:latin typeface="+mj-lt"/>
              </a:rPr>
              <a:t> supporting memory</a:t>
            </a:r>
            <a:endParaRPr lang="en-US" dirty="0">
              <a:latin typeface="+mj-lt"/>
            </a:endParaRPr>
          </a:p>
        </p:txBody>
      </p:sp>
      <p:sp>
        <p:nvSpPr>
          <p:cNvPr id="59" name="Rectangle 58"/>
          <p:cNvSpPr/>
          <p:nvPr/>
        </p:nvSpPr>
        <p:spPr>
          <a:xfrm>
            <a:off x="283594" y="3959360"/>
            <a:ext cx="1972732" cy="369332"/>
          </a:xfrm>
          <a:prstGeom prst="rect">
            <a:avLst/>
          </a:prstGeom>
          <a:ln>
            <a:solidFill>
              <a:schemeClr val="tx1"/>
            </a:solidFill>
            <a:prstDash val="dash"/>
          </a:ln>
        </p:spPr>
        <p:txBody>
          <a:bodyPr wrap="square">
            <a:spAutoFit/>
          </a:bodyPr>
          <a:lstStyle/>
          <a:p>
            <a:r>
              <a:rPr lang="en-US" dirty="0">
                <a:latin typeface="Abadi MT Condensed Light" charset="0"/>
                <a:ea typeface="Abadi MT Condensed Light" charset="0"/>
                <a:cs typeface="Abadi MT Condensed Light" charset="0"/>
              </a:rPr>
              <a:t>Where is the milk now?</a:t>
            </a:r>
          </a:p>
        </p:txBody>
      </p:sp>
      <p:sp>
        <p:nvSpPr>
          <p:cNvPr id="60" name="TextBox 59"/>
          <p:cNvSpPr txBox="1"/>
          <p:nvPr/>
        </p:nvSpPr>
        <p:spPr>
          <a:xfrm>
            <a:off x="709998" y="4333740"/>
            <a:ext cx="1119925" cy="369332"/>
          </a:xfrm>
          <a:prstGeom prst="rect">
            <a:avLst/>
          </a:prstGeom>
          <a:noFill/>
        </p:spPr>
        <p:txBody>
          <a:bodyPr wrap="square" rtlCol="0">
            <a:spAutoFit/>
          </a:bodyPr>
          <a:lstStyle/>
          <a:p>
            <a:r>
              <a:rPr lang="en-US" dirty="0">
                <a:latin typeface="+mj-lt"/>
              </a:rPr>
              <a:t>Question</a:t>
            </a:r>
          </a:p>
        </p:txBody>
      </p:sp>
      <p:grpSp>
        <p:nvGrpSpPr>
          <p:cNvPr id="61" name="Group 60"/>
          <p:cNvGrpSpPr/>
          <p:nvPr/>
        </p:nvGrpSpPr>
        <p:grpSpPr>
          <a:xfrm rot="5400000">
            <a:off x="3132140" y="3174607"/>
            <a:ext cx="693949" cy="1847248"/>
            <a:chOff x="5741766" y="2503860"/>
            <a:chExt cx="959846" cy="3017921"/>
          </a:xfrm>
        </p:grpSpPr>
        <p:pic>
          <p:nvPicPr>
            <p:cNvPr id="62" name="Picture 61"/>
            <p:cNvPicPr>
              <a:picLocks noChangeAspect="1"/>
            </p:cNvPicPr>
            <p:nvPr/>
          </p:nvPicPr>
          <p:blipFill>
            <a:blip r:embed="rId2"/>
            <a:stretch>
              <a:fillRect/>
            </a:stretch>
          </p:blipFill>
          <p:spPr>
            <a:xfrm>
              <a:off x="5741766" y="2505169"/>
              <a:ext cx="787400" cy="3009900"/>
            </a:xfrm>
            <a:prstGeom prst="rect">
              <a:avLst/>
            </a:prstGeom>
          </p:spPr>
        </p:pic>
        <p:pic>
          <p:nvPicPr>
            <p:cNvPr id="63" name="Picture 62"/>
            <p:cNvPicPr>
              <a:picLocks noChangeAspect="1"/>
            </p:cNvPicPr>
            <p:nvPr/>
          </p:nvPicPr>
          <p:blipFill>
            <a:blip r:embed="rId3"/>
            <a:stretch>
              <a:fillRect/>
            </a:stretch>
          </p:blipFill>
          <p:spPr>
            <a:xfrm>
              <a:off x="6498411" y="2503860"/>
              <a:ext cx="203201" cy="3017921"/>
            </a:xfrm>
            <a:prstGeom prst="rect">
              <a:avLst/>
            </a:prstGeom>
          </p:spPr>
        </p:pic>
      </p:grpSp>
      <p:cxnSp>
        <p:nvCxnSpPr>
          <p:cNvPr id="64" name="Straight Arrow Connector 63"/>
          <p:cNvCxnSpPr/>
          <p:nvPr/>
        </p:nvCxnSpPr>
        <p:spPr>
          <a:xfrm>
            <a:off x="4672392" y="4327250"/>
            <a:ext cx="5664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3"/>
          <a:stretch>
            <a:fillRect/>
          </a:stretch>
        </p:blipFill>
        <p:spPr>
          <a:xfrm rot="16200000">
            <a:off x="6532232" y="3459505"/>
            <a:ext cx="124674" cy="1846731"/>
          </a:xfrm>
          <a:prstGeom prst="rect">
            <a:avLst/>
          </a:prstGeom>
        </p:spPr>
      </p:pic>
      <p:pic>
        <p:nvPicPr>
          <p:cNvPr id="66" name="Picture 65"/>
          <p:cNvPicPr>
            <a:picLocks noChangeAspect="1"/>
          </p:cNvPicPr>
          <p:nvPr/>
        </p:nvPicPr>
        <p:blipFill>
          <a:blip r:embed="rId3"/>
          <a:stretch>
            <a:fillRect/>
          </a:stretch>
        </p:blipFill>
        <p:spPr>
          <a:xfrm rot="16200000">
            <a:off x="3416777" y="3846129"/>
            <a:ext cx="124674" cy="1846731"/>
          </a:xfrm>
          <a:prstGeom prst="rect">
            <a:avLst/>
          </a:prstGeom>
        </p:spPr>
      </p:pic>
      <p:sp>
        <p:nvSpPr>
          <p:cNvPr id="67" name="TextBox 66"/>
          <p:cNvSpPr txBox="1"/>
          <p:nvPr/>
        </p:nvSpPr>
        <p:spPr>
          <a:xfrm>
            <a:off x="5845812" y="4446328"/>
            <a:ext cx="1529715" cy="646331"/>
          </a:xfrm>
          <a:prstGeom prst="rect">
            <a:avLst/>
          </a:prstGeom>
          <a:noFill/>
        </p:spPr>
        <p:txBody>
          <a:bodyPr wrap="square" rtlCol="0">
            <a:spAutoFit/>
          </a:bodyPr>
          <a:lstStyle/>
          <a:p>
            <a:r>
              <a:rPr lang="en-US">
                <a:latin typeface="+mj-lt"/>
              </a:rPr>
              <a:t>2</a:t>
            </a:r>
            <a:r>
              <a:rPr lang="en-US" baseline="30000">
                <a:latin typeface="+mj-lt"/>
              </a:rPr>
              <a:t>nd</a:t>
            </a:r>
            <a:r>
              <a:rPr lang="en-US">
                <a:latin typeface="+mj-lt"/>
              </a:rPr>
              <a:t> supporting memory </a:t>
            </a:r>
            <a:endParaRPr lang="en-US" dirty="0">
              <a:latin typeface="+mj-lt"/>
            </a:endParaRPr>
          </a:p>
        </p:txBody>
      </p:sp>
      <p:pic>
        <p:nvPicPr>
          <p:cNvPr id="69" name="Picture 68"/>
          <p:cNvPicPr>
            <a:picLocks noChangeAspect="1"/>
          </p:cNvPicPr>
          <p:nvPr/>
        </p:nvPicPr>
        <p:blipFill>
          <a:blip r:embed="rId3"/>
          <a:stretch>
            <a:fillRect/>
          </a:stretch>
        </p:blipFill>
        <p:spPr>
          <a:xfrm rot="5400000">
            <a:off x="6547246" y="1933387"/>
            <a:ext cx="126848" cy="1878933"/>
          </a:xfrm>
          <a:prstGeom prst="rect">
            <a:avLst/>
          </a:prstGeom>
        </p:spPr>
      </p:pic>
      <p:sp>
        <p:nvSpPr>
          <p:cNvPr id="70" name="Rectangle 69"/>
          <p:cNvSpPr/>
          <p:nvPr/>
        </p:nvSpPr>
        <p:spPr>
          <a:xfrm>
            <a:off x="283594" y="5658469"/>
            <a:ext cx="1972732" cy="369332"/>
          </a:xfrm>
          <a:prstGeom prst="rect">
            <a:avLst/>
          </a:prstGeom>
          <a:ln>
            <a:solidFill>
              <a:schemeClr val="tx1"/>
            </a:solidFill>
            <a:prstDash val="dash"/>
          </a:ln>
        </p:spPr>
        <p:txBody>
          <a:bodyPr wrap="square">
            <a:spAutoFit/>
          </a:bodyPr>
          <a:lstStyle/>
          <a:p>
            <a:r>
              <a:rPr lang="en-US" dirty="0">
                <a:latin typeface="Abadi MT Condensed Light" charset="0"/>
                <a:ea typeface="Abadi MT Condensed Light" charset="0"/>
                <a:cs typeface="Abadi MT Condensed Light" charset="0"/>
              </a:rPr>
              <a:t>Where is the milk now?</a:t>
            </a:r>
          </a:p>
        </p:txBody>
      </p:sp>
      <p:sp>
        <p:nvSpPr>
          <p:cNvPr id="71" name="TextBox 70"/>
          <p:cNvSpPr txBox="1"/>
          <p:nvPr/>
        </p:nvSpPr>
        <p:spPr>
          <a:xfrm>
            <a:off x="637474" y="6027801"/>
            <a:ext cx="1119925" cy="369332"/>
          </a:xfrm>
          <a:prstGeom prst="rect">
            <a:avLst/>
          </a:prstGeom>
          <a:noFill/>
        </p:spPr>
        <p:txBody>
          <a:bodyPr wrap="square" rtlCol="0">
            <a:spAutoFit/>
          </a:bodyPr>
          <a:lstStyle/>
          <a:p>
            <a:r>
              <a:rPr lang="en-US" dirty="0">
                <a:latin typeface="+mj-lt"/>
              </a:rPr>
              <a:t>Question</a:t>
            </a:r>
          </a:p>
        </p:txBody>
      </p:sp>
      <p:pic>
        <p:nvPicPr>
          <p:cNvPr id="72" name="Picture 71"/>
          <p:cNvPicPr>
            <a:picLocks noChangeAspect="1"/>
          </p:cNvPicPr>
          <p:nvPr/>
        </p:nvPicPr>
        <p:blipFill>
          <a:blip r:embed="rId3"/>
          <a:stretch>
            <a:fillRect/>
          </a:stretch>
        </p:blipFill>
        <p:spPr>
          <a:xfrm rot="16200000">
            <a:off x="3424641" y="5280882"/>
            <a:ext cx="124674" cy="1846731"/>
          </a:xfrm>
          <a:prstGeom prst="rect">
            <a:avLst/>
          </a:prstGeom>
        </p:spPr>
      </p:pic>
      <p:pic>
        <p:nvPicPr>
          <p:cNvPr id="73" name="Picture 72"/>
          <p:cNvPicPr>
            <a:picLocks noChangeAspect="1"/>
          </p:cNvPicPr>
          <p:nvPr/>
        </p:nvPicPr>
        <p:blipFill>
          <a:blip r:embed="rId3"/>
          <a:stretch>
            <a:fillRect/>
          </a:stretch>
        </p:blipFill>
        <p:spPr>
          <a:xfrm rot="16200000">
            <a:off x="3424642" y="4773401"/>
            <a:ext cx="124674" cy="1846731"/>
          </a:xfrm>
          <a:prstGeom prst="rect">
            <a:avLst/>
          </a:prstGeom>
        </p:spPr>
      </p:pic>
      <p:cxnSp>
        <p:nvCxnSpPr>
          <p:cNvPr id="74" name="Straight Arrow Connector 73"/>
          <p:cNvCxnSpPr/>
          <p:nvPr/>
        </p:nvCxnSpPr>
        <p:spPr>
          <a:xfrm>
            <a:off x="4672392" y="5843135"/>
            <a:ext cx="5664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254964" y="5619882"/>
            <a:ext cx="679210" cy="369332"/>
          </a:xfrm>
          <a:prstGeom prst="rect">
            <a:avLst/>
          </a:prstGeom>
          <a:ln>
            <a:solidFill>
              <a:srgbClr val="FF0000"/>
            </a:solidFill>
            <a:prstDash val="dash"/>
          </a:ln>
        </p:spPr>
        <p:txBody>
          <a:bodyPr wrap="square">
            <a:spAutoFit/>
          </a:bodyPr>
          <a:lstStyle/>
          <a:p>
            <a:r>
              <a:rPr lang="en-US" dirty="0">
                <a:solidFill>
                  <a:srgbClr val="FF0000"/>
                </a:solidFill>
                <a:latin typeface="Abadi MT Condensed Light" charset="0"/>
                <a:ea typeface="Abadi MT Condensed Light" charset="0"/>
                <a:cs typeface="Abadi MT Condensed Light" charset="0"/>
              </a:rPr>
              <a:t>Office</a:t>
            </a:r>
          </a:p>
        </p:txBody>
      </p:sp>
      <p:sp>
        <p:nvSpPr>
          <p:cNvPr id="76" name="TextBox 75"/>
          <p:cNvSpPr txBox="1"/>
          <p:nvPr/>
        </p:nvSpPr>
        <p:spPr>
          <a:xfrm>
            <a:off x="6050706" y="5987019"/>
            <a:ext cx="1119925" cy="369332"/>
          </a:xfrm>
          <a:prstGeom prst="rect">
            <a:avLst/>
          </a:prstGeom>
          <a:noFill/>
        </p:spPr>
        <p:txBody>
          <a:bodyPr wrap="square" rtlCol="0">
            <a:spAutoFit/>
          </a:bodyPr>
          <a:lstStyle/>
          <a:p>
            <a:r>
              <a:rPr lang="en-US">
                <a:latin typeface="+mj-lt"/>
              </a:rPr>
              <a:t>Response</a:t>
            </a:r>
            <a:endParaRPr lang="en-US" dirty="0">
              <a:latin typeface="+mj-lt"/>
            </a:endParaRPr>
          </a:p>
        </p:txBody>
      </p:sp>
    </p:spTree>
    <p:extLst>
      <p:ext uri="{BB962C8B-B14F-4D97-AF65-F5344CB8AC3E}">
        <p14:creationId xmlns:p14="http://schemas.microsoft.com/office/powerpoint/2010/main" val="12223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7" grpId="0"/>
      <p:bldP spid="59" grpId="0" animBg="1"/>
      <p:bldP spid="60" grpId="0"/>
      <p:bldP spid="67" grpId="0"/>
      <p:bldP spid="70" grpId="0" animBg="1"/>
      <p:bldP spid="71" grpId="0"/>
      <p:bldP spid="75" grpId="0" animBg="1"/>
      <p:bldP spid="76"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965" y="0"/>
            <a:ext cx="3428119" cy="1317265"/>
          </a:xfrm>
        </p:spPr>
        <p:txBody>
          <a:bodyPr/>
          <a:lstStyle/>
          <a:p>
            <a:r>
              <a:rPr lang="en-US" dirty="0"/>
              <a:t>Training Objective</a:t>
            </a:r>
          </a:p>
        </p:txBody>
      </p:sp>
      <p:sp>
        <p:nvSpPr>
          <p:cNvPr id="4" name="Slide Number Placeholder 3"/>
          <p:cNvSpPr>
            <a:spLocks noGrp="1"/>
          </p:cNvSpPr>
          <p:nvPr>
            <p:ph type="sldNum" sz="quarter" idx="12"/>
          </p:nvPr>
        </p:nvSpPr>
        <p:spPr/>
        <p:txBody>
          <a:bodyPr/>
          <a:lstStyle/>
          <a:p>
            <a:fld id="{6113E31D-E2AB-40D1-8B51-AFA5AFEF393A}" type="slidenum">
              <a:rPr lang="en-US" smtClean="0"/>
              <a:t>99</a:t>
            </a:fld>
            <a:endParaRPr lang="en-US" dirty="0"/>
          </a:p>
        </p:txBody>
      </p:sp>
      <p:pic>
        <p:nvPicPr>
          <p:cNvPr id="8" name="Picture 7"/>
          <p:cNvPicPr>
            <a:picLocks noChangeAspect="1"/>
          </p:cNvPicPr>
          <p:nvPr/>
        </p:nvPicPr>
        <p:blipFill>
          <a:blip r:embed="rId2"/>
          <a:stretch>
            <a:fillRect/>
          </a:stretch>
        </p:blipFill>
        <p:spPr>
          <a:xfrm>
            <a:off x="522224" y="2252182"/>
            <a:ext cx="5764797" cy="768077"/>
          </a:xfrm>
          <a:prstGeom prst="rect">
            <a:avLst/>
          </a:prstGeom>
        </p:spPr>
      </p:pic>
      <p:sp>
        <p:nvSpPr>
          <p:cNvPr id="23" name="Rectangle 22"/>
          <p:cNvSpPr/>
          <p:nvPr/>
        </p:nvSpPr>
        <p:spPr>
          <a:xfrm>
            <a:off x="2871537" y="2131741"/>
            <a:ext cx="1483895"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018547" y="1052267"/>
            <a:ext cx="1451811" cy="646331"/>
          </a:xfrm>
          <a:prstGeom prst="rect">
            <a:avLst/>
          </a:prstGeom>
          <a:noFill/>
          <a:ln>
            <a:solidFill>
              <a:schemeClr val="tx1"/>
            </a:solidFill>
            <a:prstDash val="dash"/>
          </a:ln>
        </p:spPr>
        <p:txBody>
          <a:bodyPr wrap="square" rtlCol="0">
            <a:spAutoFit/>
          </a:bodyPr>
          <a:lstStyle/>
          <a:p>
            <a:r>
              <a:rPr lang="en-US" dirty="0">
                <a:latin typeface="+mj-lt"/>
              </a:rPr>
              <a:t>Score for true 1</a:t>
            </a:r>
            <a:r>
              <a:rPr lang="en-US" baseline="30000" dirty="0">
                <a:latin typeface="+mj-lt"/>
              </a:rPr>
              <a:t>st</a:t>
            </a:r>
            <a:r>
              <a:rPr lang="en-US" dirty="0">
                <a:latin typeface="+mj-lt"/>
              </a:rPr>
              <a:t> memory</a:t>
            </a:r>
          </a:p>
        </p:txBody>
      </p:sp>
      <p:cxnSp>
        <p:nvCxnSpPr>
          <p:cNvPr id="26" name="Straight Arrow Connector 25"/>
          <p:cNvCxnSpPr/>
          <p:nvPr/>
        </p:nvCxnSpPr>
        <p:spPr>
          <a:xfrm flipH="1">
            <a:off x="4058653" y="1698598"/>
            <a:ext cx="160421" cy="433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664243" y="2129841"/>
            <a:ext cx="1110915" cy="68364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096000" y="1052267"/>
            <a:ext cx="1900990" cy="646331"/>
          </a:xfrm>
          <a:prstGeom prst="rect">
            <a:avLst/>
          </a:prstGeom>
          <a:noFill/>
          <a:ln>
            <a:solidFill>
              <a:schemeClr val="tx1"/>
            </a:solidFill>
            <a:prstDash val="dash"/>
          </a:ln>
        </p:spPr>
        <p:txBody>
          <a:bodyPr wrap="square" rtlCol="0">
            <a:spAutoFit/>
          </a:bodyPr>
          <a:lstStyle/>
          <a:p>
            <a:r>
              <a:rPr lang="en-US" dirty="0">
                <a:latin typeface="+mj-lt"/>
              </a:rPr>
              <a:t>Score for a negative memory</a:t>
            </a:r>
          </a:p>
        </p:txBody>
      </p:sp>
      <p:cxnSp>
        <p:nvCxnSpPr>
          <p:cNvPr id="31" name="Straight Arrow Connector 30"/>
          <p:cNvCxnSpPr/>
          <p:nvPr/>
        </p:nvCxnSpPr>
        <p:spPr>
          <a:xfrm flipH="1">
            <a:off x="5775158" y="1728803"/>
            <a:ext cx="445168" cy="401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16315" y="6550223"/>
            <a:ext cx="3400546" cy="307777"/>
          </a:xfrm>
          <a:prstGeom prst="rect">
            <a:avLst/>
          </a:prstGeom>
          <a:noFill/>
        </p:spPr>
        <p:txBody>
          <a:bodyPr wrap="none" rtlCol="0" anchor="ctr">
            <a:spAutoFit/>
          </a:bodyPr>
          <a:lstStyle/>
          <a:p>
            <a:pPr algn="ctr"/>
            <a:r>
              <a:rPr lang="en-US" sz="1400" dirty="0">
                <a:latin typeface="+mj-lt"/>
              </a:rPr>
              <a:t>Memory Networks, Weston et. al., ICLR 2015</a:t>
            </a:r>
          </a:p>
        </p:txBody>
      </p:sp>
    </p:spTree>
    <p:extLst>
      <p:ext uri="{BB962C8B-B14F-4D97-AF65-F5344CB8AC3E}">
        <p14:creationId xmlns:p14="http://schemas.microsoft.com/office/powerpoint/2010/main" val="45775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26139</TotalTime>
  <Words>14496</Words>
  <Application>Microsoft Macintosh PowerPoint</Application>
  <PresentationFormat>On-screen Show (4:3)</PresentationFormat>
  <Paragraphs>2146</Paragraphs>
  <Slides>234</Slides>
  <Notes>105</Notes>
  <HiddenSlides>106</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234</vt:i4>
      </vt:variant>
    </vt:vector>
  </HeadingPairs>
  <TitlesOfParts>
    <vt:vector size="247" baseType="lpstr">
      <vt:lpstr>Abadi MT Condensed Light</vt:lpstr>
      <vt:lpstr>Arial</vt:lpstr>
      <vt:lpstr>Avenir Book</vt:lpstr>
      <vt:lpstr>Calibri</vt:lpstr>
      <vt:lpstr>Calibri Light</vt:lpstr>
      <vt:lpstr>Cambria Math</vt:lpstr>
      <vt:lpstr>Garamond</vt:lpstr>
      <vt:lpstr>Helvetica</vt:lpstr>
      <vt:lpstr>Times New Roman</vt:lpstr>
      <vt:lpstr>Vista Sans OT Reg</vt:lpstr>
      <vt:lpstr>Wingdings</vt:lpstr>
      <vt:lpstr>Office Theme</vt:lpstr>
      <vt:lpstr>Equation</vt:lpstr>
      <vt:lpstr>Neural Architectures with Memory</vt:lpstr>
      <vt:lpstr>Computer Architecture Memory Hierarchy</vt:lpstr>
      <vt:lpstr>RNN as a network with cycles and local memory</vt:lpstr>
      <vt:lpstr>Neural Networks and Memory is an Old Idea</vt:lpstr>
      <vt:lpstr>Deep Learning &amp; Automata</vt:lpstr>
      <vt:lpstr>Formal Grammars and Automata Foundations of Computer Science</vt:lpstr>
      <vt:lpstr>Chomsky Hierarchy of Grammars and Automata</vt:lpstr>
      <vt:lpstr>Regular Automata, Grammars, Languages</vt:lpstr>
      <vt:lpstr>Neural Networks – Automata/sequential Machines</vt:lpstr>
      <vt:lpstr>McCulloch-Pitts Logical Calculus</vt:lpstr>
      <vt:lpstr>Kleene Theorem</vt:lpstr>
      <vt:lpstr>PowerPoint Presentation</vt:lpstr>
      <vt:lpstr>PowerPoint Presentation</vt:lpstr>
      <vt:lpstr>Dick Tracy – ahead of his time - 1986</vt:lpstr>
      <vt:lpstr>PowerPoint Presentation</vt:lpstr>
      <vt:lpstr>Deep Learning &amp; Automata Applications</vt:lpstr>
      <vt:lpstr>Motivation</vt:lpstr>
      <vt:lpstr>State machine topologies</vt:lpstr>
      <vt:lpstr>State machines as recurrent networks</vt:lpstr>
      <vt:lpstr>Time Delay NNs</vt:lpstr>
      <vt:lpstr>Time Delay NNs</vt:lpstr>
      <vt:lpstr>Time Delay NNs - NARX</vt:lpstr>
      <vt:lpstr>State machines and RNNs</vt:lpstr>
      <vt:lpstr>Our contributions in the 90’s</vt:lpstr>
      <vt:lpstr>Bibliography</vt:lpstr>
      <vt:lpstr>Bibliography</vt:lpstr>
      <vt:lpstr>Related Work</vt:lpstr>
      <vt:lpstr>Elman &amp; Jordan Networks</vt:lpstr>
      <vt:lpstr>Motivation for RNNs and Sequential Machines</vt:lpstr>
      <vt:lpstr>Grammatical Inference - RNNs</vt:lpstr>
      <vt:lpstr>PowerPoint Presentation</vt:lpstr>
      <vt:lpstr>PowerPoint Presentation</vt:lpstr>
      <vt:lpstr>2nd-order RNN (tensors)</vt:lpstr>
      <vt:lpstr>Formal Grammars</vt:lpstr>
      <vt:lpstr>Definition of the formal grammar G</vt:lpstr>
      <vt:lpstr>PowerPoint Presentation</vt:lpstr>
      <vt:lpstr>PowerPoint Presentation</vt:lpstr>
      <vt:lpstr>PowerPoint Presentation</vt:lpstr>
      <vt:lpstr>PowerPoint Presentation</vt:lpstr>
      <vt:lpstr>PowerPoint Presentation</vt:lpstr>
      <vt:lpstr>Learning a Universal Grammar - Principles and Parameters linguistic framework, or Government-and-Binding theory.</vt:lpstr>
      <vt:lpstr>Universal Grammar Examples - Principles and Parameters linguistic framework, or Government-and-Binding theory.</vt:lpstr>
      <vt:lpstr>PowerPoint Presentation</vt:lpstr>
      <vt:lpstr>RNNs for Exchange Rate Prediction</vt:lpstr>
      <vt:lpstr>DFA extracted</vt:lpstr>
      <vt:lpstr>PowerPoint Presentation</vt:lpstr>
      <vt:lpstr>Training and testing sets</vt:lpstr>
      <vt:lpstr>Different alphabet</vt:lpstr>
      <vt:lpstr>Stability of DFA 2ndorder RNN Encoding</vt:lpstr>
      <vt:lpstr>Fixed point analysis</vt:lpstr>
      <vt:lpstr>Learning Large DeBruijn Automata</vt:lpstr>
      <vt:lpstr>RNNs and Finite State Machines </vt:lpstr>
      <vt:lpstr>RNNs and Finite State Machines </vt:lpstr>
      <vt:lpstr>Why more than FSM? </vt:lpstr>
      <vt:lpstr>Computational Hierarchy </vt:lpstr>
      <vt:lpstr>Previous Work - On learning CFGs without memory</vt:lpstr>
      <vt:lpstr>Previous work - Memory</vt:lpstr>
      <vt:lpstr>New Work – NNs need Memory</vt:lpstr>
      <vt:lpstr>Previous Work - Memory</vt:lpstr>
      <vt:lpstr>Neural State Machine PDA (NSPDA)  </vt:lpstr>
      <vt:lpstr>Controller-Memory Split</vt:lpstr>
      <vt:lpstr>Neural Architecture </vt:lpstr>
      <vt:lpstr>Forward pass for NSPDA at time t [Mali 2019]</vt:lpstr>
      <vt:lpstr>Inserting Rules [Mali 2019]</vt:lpstr>
      <vt:lpstr>Inserting Rules [Mali 2019]</vt:lpstr>
      <vt:lpstr>Result on programming weights and inserting rules in NSPDA [Mali 2019]</vt:lpstr>
      <vt:lpstr>Regularizing higher order recurrent networks [Mali 2019]</vt:lpstr>
      <vt:lpstr>Improved Incremental Learning [Mali 2019]</vt:lpstr>
      <vt:lpstr>Mean classification error on adaptive noise and improved incremental learning [Mali 2019] </vt:lpstr>
      <vt:lpstr>Experimental details</vt:lpstr>
      <vt:lpstr>Creator of various RNNs</vt:lpstr>
      <vt:lpstr>Mean classification error</vt:lpstr>
      <vt:lpstr>Conclusions for Stacks with NNs</vt:lpstr>
      <vt:lpstr>Conclusion </vt:lpstr>
      <vt:lpstr>Why memory (another answer)?</vt:lpstr>
      <vt:lpstr>Story Comprehension</vt:lpstr>
      <vt:lpstr>Dialogue System</vt:lpstr>
      <vt:lpstr>ML models need memory!</vt:lpstr>
      <vt:lpstr>Memory Networks</vt:lpstr>
      <vt:lpstr>Memory Networks</vt:lpstr>
      <vt:lpstr>Evaluating End-To-End Learners </vt:lpstr>
      <vt:lpstr>What is a Memory Network?            Original paper description of class of models</vt:lpstr>
      <vt:lpstr>Some Memory Network- related Publications</vt:lpstr>
      <vt:lpstr>Memory Network Models implemented models..</vt:lpstr>
      <vt:lpstr>Variants of the class…</vt:lpstr>
      <vt:lpstr>Task (1) Factoid QA with Single Supporting Fact (“where is actor”)</vt:lpstr>
      <vt:lpstr>(2) Factoid QA with Two Supporting Facts (“where is actor+object”)</vt:lpstr>
      <vt:lpstr>(2) Factoid QA with Two Supporting Facts (“where is actor+object”)</vt:lpstr>
      <vt:lpstr>Memory Network Models implemented models</vt:lpstr>
      <vt:lpstr>Memory Networks (MemNN)</vt:lpstr>
      <vt:lpstr>Memory Networks (MemNN)</vt:lpstr>
      <vt:lpstr>MemNN</vt:lpstr>
      <vt:lpstr>MemNN</vt:lpstr>
      <vt:lpstr>Simple MemNN for Text</vt:lpstr>
      <vt:lpstr>Simple MemNN for Text</vt:lpstr>
      <vt:lpstr>Simple MemNN for Text</vt:lpstr>
      <vt:lpstr>Scoring Function</vt:lpstr>
      <vt:lpstr>PowerPoint Presentation</vt:lpstr>
      <vt:lpstr>Training Objective</vt:lpstr>
      <vt:lpstr>Training Objective</vt:lpstr>
      <vt:lpstr>Training Objective</vt:lpstr>
      <vt:lpstr>Experiment</vt:lpstr>
      <vt:lpstr>The First MemNN Implemention</vt:lpstr>
      <vt:lpstr>Matching function</vt:lpstr>
      <vt:lpstr>Matching function: 2nd hop </vt:lpstr>
      <vt:lpstr>Objective function</vt:lpstr>
      <vt:lpstr>Comparing triples</vt:lpstr>
      <vt:lpstr>Comparing triples: Objective and Inference</vt:lpstr>
      <vt:lpstr>bAbI Experiment 1</vt:lpstr>
      <vt:lpstr>bAbI Experiment 1</vt:lpstr>
      <vt:lpstr>Unsegmented setup; R module is an RNN</vt:lpstr>
      <vt:lpstr>Larger QA: Reverb Dataset in (Fader et al., 13)</vt:lpstr>
      <vt:lpstr> Results: QA on Reverb data     from (Fader et al.)</vt:lpstr>
      <vt:lpstr> Fast QA on Reverb data</vt:lpstr>
      <vt:lpstr>A MemNN multitasked on bAbI data and Reverb QA data</vt:lpstr>
      <vt:lpstr>Related Memory Models (published before or ~same time as original paper)</vt:lpstr>
      <vt:lpstr>Experiment</vt:lpstr>
      <vt:lpstr>Useful Experiment</vt:lpstr>
      <vt:lpstr>Limitations</vt:lpstr>
      <vt:lpstr>End-to-End Memory Networks (MemN2N)</vt:lpstr>
      <vt:lpstr>MemN2N architecture</vt:lpstr>
      <vt:lpstr>Memory Module</vt:lpstr>
      <vt:lpstr>Question &amp; Answering</vt:lpstr>
      <vt:lpstr>Memory Vectors</vt:lpstr>
      <vt:lpstr>Positional Encoding of Words</vt:lpstr>
      <vt:lpstr>PowerPoint Presentation</vt:lpstr>
      <vt:lpstr>Attention during memory lookups</vt:lpstr>
      <vt:lpstr>MemN2N </vt:lpstr>
      <vt:lpstr>MemN2N</vt:lpstr>
      <vt:lpstr>MemN2N</vt:lpstr>
      <vt:lpstr>PowerPoint Presentation</vt:lpstr>
      <vt:lpstr>Multi-hop MemN2N</vt:lpstr>
      <vt:lpstr>Experiments</vt:lpstr>
      <vt:lpstr>PowerPoint Presentation</vt:lpstr>
      <vt:lpstr>Movie Trivia Time!</vt:lpstr>
      <vt:lpstr>Knowledge Base?</vt:lpstr>
      <vt:lpstr>Key-Value MemNNs for Reading Documents</vt:lpstr>
      <vt:lpstr>KV-MemNN</vt:lpstr>
      <vt:lpstr>KV-MemNN</vt:lpstr>
      <vt:lpstr>KV-MemNN - Multiple Hops</vt:lpstr>
      <vt:lpstr>KV-MemNN – What to store in memories?</vt:lpstr>
      <vt:lpstr>KV-MemNN – Experiments</vt:lpstr>
      <vt:lpstr>KV-MemNN</vt:lpstr>
      <vt:lpstr>KV-MemNN</vt:lpstr>
      <vt:lpstr>Neural RAM</vt:lpstr>
      <vt:lpstr>Neural RAM</vt:lpstr>
      <vt:lpstr>Neural RAM circuit</vt:lpstr>
      <vt:lpstr>Neural RAM updates</vt:lpstr>
      <vt:lpstr>PowerPoint Presentation</vt:lpstr>
      <vt:lpstr>Neural RAM memory</vt:lpstr>
      <vt:lpstr>Neural RAM memory</vt:lpstr>
      <vt:lpstr>Neural RAM training</vt:lpstr>
      <vt:lpstr>Neural RAM Experiments</vt:lpstr>
      <vt:lpstr>Neural RAM Modules</vt:lpstr>
      <vt:lpstr>Neural RAM Performance</vt:lpstr>
      <vt:lpstr>Neural RAM Performance</vt:lpstr>
      <vt:lpstr>Takeaways – NRam</vt:lpstr>
      <vt:lpstr>Takeaways – NRam</vt:lpstr>
      <vt:lpstr>CNN : Computer Vision :: ________ : NLP</vt:lpstr>
      <vt:lpstr>Dynamic Memory Networks</vt:lpstr>
      <vt:lpstr>Dynamic Memory Networks – The Beast</vt:lpstr>
      <vt:lpstr>Dynamic Memory Networks – The Beast</vt:lpstr>
      <vt:lpstr>DMN</vt:lpstr>
      <vt:lpstr>DMN</vt:lpstr>
      <vt:lpstr>DMN</vt:lpstr>
      <vt:lpstr>DMN</vt:lpstr>
      <vt:lpstr>DMN</vt:lpstr>
      <vt:lpstr>DMN</vt:lpstr>
      <vt:lpstr>DMN</vt:lpstr>
      <vt:lpstr>DMN – Qualitative Results</vt:lpstr>
      <vt:lpstr>PowerPoint Presentation</vt:lpstr>
      <vt:lpstr>Neural Turing Machine (NTM)</vt:lpstr>
      <vt:lpstr> Neural Turing Machine Architecture</vt:lpstr>
      <vt:lpstr>Neural Turing Machines</vt:lpstr>
      <vt:lpstr> Neural Turing Machine Architecture</vt:lpstr>
      <vt:lpstr>PowerPoint Presentation</vt:lpstr>
      <vt:lpstr>Neural Turing Machines</vt:lpstr>
      <vt:lpstr>Neural Turing Machines</vt:lpstr>
      <vt:lpstr>Neural Turing Machines: Blurry Writes</vt:lpstr>
      <vt:lpstr>Neural Turing Machines: Erase</vt:lpstr>
      <vt:lpstr>Neural Turing Machines: Erase</vt:lpstr>
      <vt:lpstr>Neural Turing Machines: Addition</vt:lpstr>
      <vt:lpstr>Neural Turing Machines: Blurry Writes</vt:lpstr>
      <vt:lpstr>Neural Turing Machines: Demo </vt:lpstr>
      <vt:lpstr> NTM Memory Addressing</vt:lpstr>
      <vt:lpstr> NTM Memory Addressing</vt:lpstr>
      <vt:lpstr> NTM Memory Addressing</vt:lpstr>
      <vt:lpstr> NTM Memory Addressing</vt:lpstr>
      <vt:lpstr>Neural Turing Machine: Attention Model</vt:lpstr>
      <vt:lpstr>Neural Turing Machines: Attention Model</vt:lpstr>
      <vt:lpstr>Neural Turing Machine: Attention Model</vt:lpstr>
      <vt:lpstr>Neural Turing Machine: Attention Model</vt:lpstr>
      <vt:lpstr>Neural Turing Machine: Attention Model</vt:lpstr>
      <vt:lpstr>Neural Turing Machine: Attention Model</vt:lpstr>
      <vt:lpstr>Neural Turing Machine: Attention Model</vt:lpstr>
      <vt:lpstr>Neural Turing Machine: Attention Model</vt:lpstr>
      <vt:lpstr>Neural Turing Machine: Controller Design</vt:lpstr>
      <vt:lpstr>Neural Turing Machine: Network Overview</vt:lpstr>
      <vt:lpstr>Neural Turing Machines vs. MemNNs</vt:lpstr>
      <vt:lpstr>Neural Turing Machines: Experiments</vt:lpstr>
      <vt:lpstr>Neural Turing Machines: ‘Copy’ Learning Curve</vt:lpstr>
      <vt:lpstr>Neural Turing Machines: ‘Copy’ Performance</vt:lpstr>
      <vt:lpstr>Neural Turing Machines (NTMs)</vt:lpstr>
      <vt:lpstr>PowerPoint Presentation</vt:lpstr>
      <vt:lpstr>Dynamic Neural Turing Machines</vt:lpstr>
      <vt:lpstr>Dynamic Neural Turing Machines</vt:lpstr>
      <vt:lpstr>Stack Augmented Recurrent Networks</vt:lpstr>
      <vt:lpstr>Stack Augmented Recurrent Networks</vt:lpstr>
      <vt:lpstr>Stack Augmented Recurrent Networks</vt:lpstr>
      <vt:lpstr>NSPDA compared with other memory models - Results</vt:lpstr>
      <vt:lpstr>NSPDA compared with other memory models - Results</vt:lpstr>
      <vt:lpstr>NSPDA compared with other memory models - Results</vt:lpstr>
      <vt:lpstr>Neural State Turing Machine - Results</vt:lpstr>
      <vt:lpstr>Neural State Turing Machine - Results</vt:lpstr>
      <vt:lpstr>Differentiable Neural Computers (DNCs)</vt:lpstr>
      <vt:lpstr>DNC: Usage Based Addressing</vt:lpstr>
      <vt:lpstr>PowerPoint Presentation</vt:lpstr>
      <vt:lpstr>DNC: Example</vt:lpstr>
      <vt:lpstr>DNC: Improvements over NTMs</vt:lpstr>
      <vt:lpstr>PowerPoint Presentation</vt:lpstr>
      <vt:lpstr>DNC: Experiments</vt:lpstr>
      <vt:lpstr>DNC: Experiments</vt:lpstr>
      <vt:lpstr>PowerPoint Presentation</vt:lpstr>
      <vt:lpstr>DNC: Experiments</vt:lpstr>
      <vt:lpstr>DNC: Experiments</vt:lpstr>
      <vt:lpstr>DNC: Experiments</vt:lpstr>
      <vt:lpstr>DNC: Experiments</vt:lpstr>
      <vt:lpstr>DNC: Experiments</vt:lpstr>
      <vt:lpstr>The Chomsky Hierarchy</vt:lpstr>
      <vt:lpstr>The Chomsky Hierarchy</vt:lpstr>
      <vt:lpstr>The Chomsky Hierarchy</vt:lpstr>
      <vt:lpstr>Conclusions </vt:lpstr>
      <vt:lpstr>Reading List</vt:lpstr>
      <vt:lpstr>Reading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Gupta, Nitish</dc:creator>
  <cp:lastModifiedBy>Giles, C Lee</cp:lastModifiedBy>
  <cp:revision>421</cp:revision>
  <dcterms:created xsi:type="dcterms:W3CDTF">2017-02-25T22:28:57Z</dcterms:created>
  <dcterms:modified xsi:type="dcterms:W3CDTF">2023-10-17T18:00:39Z</dcterms:modified>
</cp:coreProperties>
</file>