
<file path=[Content_Types].xml><?xml version="1.0" encoding="utf-8"?>
<Types xmlns="http://schemas.openxmlformats.org/package/2006/content-types">
  <Default Extension="emf" ContentType="image/x-emf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452" r:id="rId3"/>
    <p:sldId id="1596" r:id="rId4"/>
    <p:sldId id="1597" r:id="rId5"/>
    <p:sldId id="1598" r:id="rId6"/>
    <p:sldId id="257" r:id="rId7"/>
    <p:sldId id="258" r:id="rId8"/>
    <p:sldId id="259" r:id="rId9"/>
    <p:sldId id="260" r:id="rId10"/>
    <p:sldId id="261" r:id="rId11"/>
    <p:sldId id="1592" r:id="rId12"/>
    <p:sldId id="1593" r:id="rId13"/>
    <p:sldId id="1594" r:id="rId14"/>
    <p:sldId id="1595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8" r:id="rId86"/>
    <p:sldId id="339" r:id="rId87"/>
    <p:sldId id="340" r:id="rId88"/>
    <p:sldId id="341" r:id="rId89"/>
    <p:sldId id="342" r:id="rId90"/>
    <p:sldId id="343" r:id="rId91"/>
    <p:sldId id="344" r:id="rId92"/>
    <p:sldId id="345" r:id="rId93"/>
    <p:sldId id="346" r:id="rId94"/>
    <p:sldId id="347" r:id="rId95"/>
    <p:sldId id="348" r:id="rId96"/>
    <p:sldId id="349" r:id="rId97"/>
    <p:sldId id="350" r:id="rId98"/>
    <p:sldId id="351" r:id="rId99"/>
    <p:sldId id="352" r:id="rId100"/>
    <p:sldId id="353" r:id="rId101"/>
    <p:sldId id="354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6" r:id="rId111"/>
    <p:sldId id="367" r:id="rId112"/>
    <p:sldId id="368" r:id="rId113"/>
    <p:sldId id="369" r:id="rId114"/>
    <p:sldId id="370" r:id="rId115"/>
    <p:sldId id="372" r:id="rId116"/>
    <p:sldId id="373" r:id="rId117"/>
    <p:sldId id="374" r:id="rId118"/>
    <p:sldId id="375" r:id="rId119"/>
    <p:sldId id="377" r:id="rId120"/>
    <p:sldId id="378" r:id="rId121"/>
    <p:sldId id="379" r:id="rId122"/>
    <p:sldId id="380" r:id="rId123"/>
    <p:sldId id="381" r:id="rId124"/>
    <p:sldId id="382" r:id="rId125"/>
    <p:sldId id="383" r:id="rId126"/>
    <p:sldId id="385" r:id="rId127"/>
    <p:sldId id="386" r:id="rId128"/>
    <p:sldId id="387" r:id="rId129"/>
    <p:sldId id="388" r:id="rId130"/>
    <p:sldId id="389" r:id="rId131"/>
    <p:sldId id="390" r:id="rId132"/>
    <p:sldId id="391" r:id="rId133"/>
    <p:sldId id="392" r:id="rId134"/>
    <p:sldId id="393" r:id="rId135"/>
    <p:sldId id="394" r:id="rId136"/>
    <p:sldId id="395" r:id="rId137"/>
    <p:sldId id="396" r:id="rId138"/>
    <p:sldId id="397" r:id="rId139"/>
    <p:sldId id="399" r:id="rId140"/>
    <p:sldId id="400" r:id="rId141"/>
    <p:sldId id="401" r:id="rId142"/>
    <p:sldId id="402" r:id="rId143"/>
    <p:sldId id="403" r:id="rId144"/>
    <p:sldId id="454" r:id="rId145"/>
    <p:sldId id="704" r:id="rId146"/>
    <p:sldId id="705" r:id="rId147"/>
    <p:sldId id="453" r:id="rId148"/>
    <p:sldId id="406" r:id="rId149"/>
    <p:sldId id="407" r:id="rId150"/>
    <p:sldId id="408" r:id="rId151"/>
    <p:sldId id="409" r:id="rId152"/>
    <p:sldId id="410" r:id="rId153"/>
    <p:sldId id="412" r:id="rId154"/>
    <p:sldId id="413" r:id="rId155"/>
    <p:sldId id="414" r:id="rId156"/>
    <p:sldId id="415" r:id="rId157"/>
    <p:sldId id="416" r:id="rId158"/>
    <p:sldId id="417" r:id="rId159"/>
    <p:sldId id="418" r:id="rId160"/>
    <p:sldId id="419" r:id="rId161"/>
    <p:sldId id="420" r:id="rId162"/>
    <p:sldId id="421" r:id="rId163"/>
    <p:sldId id="422" r:id="rId164"/>
    <p:sldId id="423" r:id="rId165"/>
    <p:sldId id="424" r:id="rId166"/>
    <p:sldId id="425" r:id="rId167"/>
    <p:sldId id="426" r:id="rId168"/>
    <p:sldId id="427" r:id="rId169"/>
    <p:sldId id="428" r:id="rId170"/>
    <p:sldId id="429" r:id="rId171"/>
    <p:sldId id="430" r:id="rId172"/>
    <p:sldId id="431" r:id="rId173"/>
    <p:sldId id="432" r:id="rId174"/>
    <p:sldId id="433" r:id="rId175"/>
    <p:sldId id="434" r:id="rId176"/>
    <p:sldId id="435" r:id="rId177"/>
    <p:sldId id="436" r:id="rId178"/>
    <p:sldId id="437" r:id="rId179"/>
    <p:sldId id="438" r:id="rId180"/>
    <p:sldId id="439" r:id="rId181"/>
    <p:sldId id="440" r:id="rId182"/>
    <p:sldId id="700" r:id="rId183"/>
    <p:sldId id="441" r:id="rId184"/>
    <p:sldId id="442" r:id="rId185"/>
    <p:sldId id="443" r:id="rId186"/>
    <p:sldId id="444" r:id="rId187"/>
    <p:sldId id="445" r:id="rId188"/>
    <p:sldId id="446" r:id="rId189"/>
    <p:sldId id="447" r:id="rId190"/>
    <p:sldId id="703" r:id="rId191"/>
    <p:sldId id="450" r:id="rId192"/>
    <p:sldId id="707" r:id="rId193"/>
    <p:sldId id="451" r:id="rId194"/>
    <p:sldId id="1591" r:id="rId195"/>
    <p:sldId id="1590" r:id="rId196"/>
    <p:sldId id="581" r:id="rId197"/>
    <p:sldId id="695" r:id="rId198"/>
    <p:sldId id="706" r:id="rId199"/>
  </p:sldIdLst>
  <p:sldSz cx="10058400" cy="7772400"/>
  <p:notesSz cx="10058400" cy="7772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4BFF"/>
    <a:srgbClr val="3C7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211"/>
    <p:restoredTop sz="94388"/>
  </p:normalViewPr>
  <p:slideViewPr>
    <p:cSldViewPr>
      <p:cViewPr varScale="1">
        <p:scale>
          <a:sx n="111" d="100"/>
          <a:sy n="111" d="100"/>
        </p:scale>
        <p:origin x="1064" y="10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9" d="100"/>
        <a:sy n="12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presProps" Target="pres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viewProps" Target="view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theme" Target="theme/theme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242727" y="2810193"/>
            <a:ext cx="5572945" cy="574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7202" y="1374140"/>
            <a:ext cx="5843995" cy="4308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147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147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02920" y="7228332"/>
            <a:ext cx="2313432" cy="276999"/>
          </a:xfrm>
        </p:spPr>
        <p:txBody>
          <a:bodyPr/>
          <a:lstStyle/>
          <a:p>
            <a:fld id="{F856031D-1F4E-4F48-AE9C-13EFED656EC3}" type="datetimeFigureOut">
              <a:rPr lang="en-US" smtClean="0"/>
              <a:t>10/9/23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19856" y="7228332"/>
            <a:ext cx="3218688" cy="276999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D5972-AA5C-4BC3-9D60-46ED2C886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671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07202" y="1374140"/>
            <a:ext cx="5843995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94063" y="1417828"/>
            <a:ext cx="8309609" cy="4832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614061" y="6529380"/>
            <a:ext cx="254000" cy="2228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3" Type="http://schemas.openxmlformats.org/officeDocument/2006/relationships/image" Target="../media/image96.jpg"/><Relationship Id="rId7" Type="http://schemas.openxmlformats.org/officeDocument/2006/relationships/image" Target="../media/image100.jpg"/><Relationship Id="rId12" Type="http://schemas.openxmlformats.org/officeDocument/2006/relationships/image" Target="../media/image105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g"/><Relationship Id="rId11" Type="http://schemas.openxmlformats.org/officeDocument/2006/relationships/image" Target="../media/image104.png"/><Relationship Id="rId5" Type="http://schemas.openxmlformats.org/officeDocument/2006/relationships/image" Target="../media/image98.jpg"/><Relationship Id="rId10" Type="http://schemas.openxmlformats.org/officeDocument/2006/relationships/image" Target="../media/image103.png"/><Relationship Id="rId4" Type="http://schemas.openxmlformats.org/officeDocument/2006/relationships/image" Target="../media/image97.jpg"/><Relationship Id="rId9" Type="http://schemas.openxmlformats.org/officeDocument/2006/relationships/image" Target="../media/image102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g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lah.github.io/posts/2014-07-Understanding-Convolutions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g"/><Relationship Id="rId3" Type="http://schemas.openxmlformats.org/officeDocument/2006/relationships/image" Target="../media/image127.jpg"/><Relationship Id="rId7" Type="http://schemas.openxmlformats.org/officeDocument/2006/relationships/image" Target="../media/image131.jp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g"/><Relationship Id="rId5" Type="http://schemas.openxmlformats.org/officeDocument/2006/relationships/image" Target="../media/image129.jpg"/><Relationship Id="rId4" Type="http://schemas.openxmlformats.org/officeDocument/2006/relationships/image" Target="../media/image128.jpg"/><Relationship Id="rId9" Type="http://schemas.openxmlformats.org/officeDocument/2006/relationships/image" Target="../media/image133.jpg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7" Type="http://schemas.openxmlformats.org/officeDocument/2006/relationships/image" Target="../media/image144.jp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g"/><Relationship Id="rId5" Type="http://schemas.openxmlformats.org/officeDocument/2006/relationships/image" Target="../media/image142.png"/><Relationship Id="rId4" Type="http://schemas.openxmlformats.org/officeDocument/2006/relationships/image" Target="../media/image141.jpg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7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5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emf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32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12" Type="http://schemas.openxmlformats.org/officeDocument/2006/relationships/image" Target="../media/image31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11" Type="http://schemas.openxmlformats.org/officeDocument/2006/relationships/image" Target="../media/image30.jpg"/><Relationship Id="rId5" Type="http://schemas.openxmlformats.org/officeDocument/2006/relationships/image" Target="../media/image24.jpg"/><Relationship Id="rId15" Type="http://schemas.openxmlformats.org/officeDocument/2006/relationships/image" Target="../media/image34.jpg"/><Relationship Id="rId10" Type="http://schemas.openxmlformats.org/officeDocument/2006/relationships/image" Target="../media/image29.jpg"/><Relationship Id="rId4" Type="http://schemas.openxmlformats.org/officeDocument/2006/relationships/image" Target="../media/image23.jpg"/><Relationship Id="rId9" Type="http://schemas.openxmlformats.org/officeDocument/2006/relationships/image" Target="../media/image28.jpg"/><Relationship Id="rId14" Type="http://schemas.openxmlformats.org/officeDocument/2006/relationships/image" Target="../media/image33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openxmlformats.org/officeDocument/2006/relationships/image" Target="../media/image46.jpg"/><Relationship Id="rId3" Type="http://schemas.openxmlformats.org/officeDocument/2006/relationships/image" Target="../media/image36.png"/><Relationship Id="rId7" Type="http://schemas.openxmlformats.org/officeDocument/2006/relationships/image" Target="../media/image40.jpg"/><Relationship Id="rId12" Type="http://schemas.openxmlformats.org/officeDocument/2006/relationships/image" Target="../media/image45.jpg"/><Relationship Id="rId2" Type="http://schemas.openxmlformats.org/officeDocument/2006/relationships/hyperlink" Target="http://www.cs.cmu.edu/~epxing/Class/10708-16/note/10708_scribe_lecture27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jp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quora.com/What-is-the-teacher-forcing-in-RNN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5800" y="1066800"/>
            <a:ext cx="8304637" cy="46910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-2249805" algn="l">
              <a:lnSpc>
                <a:spcPct val="100000"/>
              </a:lnSpc>
              <a:spcBef>
                <a:spcPts val="100"/>
              </a:spcBef>
            </a:pPr>
            <a:r>
              <a:rPr sz="4000" spc="-25" dirty="0"/>
              <a:t>Sequence Modeling: </a:t>
            </a:r>
            <a:r>
              <a:rPr sz="4000" spc="-20" dirty="0"/>
              <a:t>Recurrent and</a:t>
            </a:r>
            <a:r>
              <a:rPr lang="en-US" sz="4000" spc="-20" dirty="0"/>
              <a:t> </a:t>
            </a:r>
            <a:r>
              <a:rPr sz="4000" spc="-25" dirty="0"/>
              <a:t>Recursive</a:t>
            </a:r>
            <a:r>
              <a:rPr sz="4000" spc="-45" dirty="0"/>
              <a:t> </a:t>
            </a:r>
            <a:r>
              <a:rPr sz="4000" spc="-20" dirty="0"/>
              <a:t>Nets</a:t>
            </a:r>
            <a:br>
              <a:rPr lang="en-US" sz="4000" spc="-20" dirty="0"/>
            </a:br>
            <a:br>
              <a:rPr lang="en-US" sz="4000" spc="-20" dirty="0"/>
            </a:br>
            <a:r>
              <a:rPr lang="en-US" sz="3200" spc="-20" dirty="0"/>
              <a:t>(How to make deep learning stateful and give it some memory)</a:t>
            </a:r>
            <a:br>
              <a:rPr lang="en-US" sz="3200" dirty="0"/>
            </a:br>
            <a:br>
              <a:rPr lang="en-US" sz="2400" spc="-15" dirty="0">
                <a:solidFill>
                  <a:srgbClr val="3333CC"/>
                </a:solidFill>
              </a:rPr>
            </a:br>
            <a:br>
              <a:rPr lang="en-US" sz="2400" spc="-15" dirty="0">
                <a:solidFill>
                  <a:srgbClr val="3333CC"/>
                </a:solidFill>
              </a:rPr>
            </a:br>
            <a:r>
              <a:rPr lang="en-US" sz="2400" spc="-15" dirty="0">
                <a:solidFill>
                  <a:srgbClr val="3333CC"/>
                </a:solidFill>
              </a:rPr>
              <a:t>Thanks to Alexander </a:t>
            </a:r>
            <a:r>
              <a:rPr lang="en-US" sz="2400" spc="-15" dirty="0" err="1">
                <a:solidFill>
                  <a:srgbClr val="3333CC"/>
                </a:solidFill>
              </a:rPr>
              <a:t>Ororbia</a:t>
            </a:r>
            <a:r>
              <a:rPr lang="en-US" sz="2400" spc="-15" dirty="0">
                <a:solidFill>
                  <a:srgbClr val="3333CC"/>
                </a:solidFill>
              </a:rPr>
              <a:t>, </a:t>
            </a:r>
            <a:r>
              <a:rPr lang="en-US" sz="2400" spc="-15" dirty="0" err="1">
                <a:solidFill>
                  <a:srgbClr val="3333CC"/>
                </a:solidFill>
              </a:rPr>
              <a:t>Sargur</a:t>
            </a:r>
            <a:r>
              <a:rPr lang="en-US" sz="2400" spc="-15" dirty="0">
                <a:solidFill>
                  <a:srgbClr val="3333CC"/>
                </a:solidFill>
              </a:rPr>
              <a:t> Srihari, Fei-Fei Li, Justin Johnson, Serena Yeung, </a:t>
            </a:r>
            <a:r>
              <a:rPr lang="en-US" sz="2400" spc="-15" dirty="0" err="1">
                <a:solidFill>
                  <a:srgbClr val="3333CC"/>
                </a:solidFill>
              </a:rPr>
              <a:t>Sosuke</a:t>
            </a:r>
            <a:r>
              <a:rPr lang="en-US" sz="2400" spc="-15" dirty="0">
                <a:solidFill>
                  <a:srgbClr val="3333CC"/>
                </a:solidFill>
              </a:rPr>
              <a:t> Kobayashi, Geoff Hinton</a:t>
            </a:r>
            <a:br>
              <a:rPr lang="en-US" sz="2400" spc="-15" dirty="0">
                <a:solidFill>
                  <a:srgbClr val="3333CC"/>
                </a:solidFill>
              </a:rPr>
            </a:br>
            <a:endParaRPr lang="en-US" sz="2400" spc="-15" dirty="0">
              <a:solidFill>
                <a:srgbClr val="3333CC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9417" y="145310"/>
            <a:ext cx="9512783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Recurrent </a:t>
            </a:r>
            <a:r>
              <a:rPr lang="en-US" spc="-15" dirty="0"/>
              <a:t>n</a:t>
            </a:r>
            <a:r>
              <a:rPr spc="-15" dirty="0"/>
              <a:t>eural </a:t>
            </a:r>
            <a:r>
              <a:rPr lang="en-US" spc="-15" dirty="0"/>
              <a:t>n</a:t>
            </a:r>
            <a:r>
              <a:rPr spc="-15" dirty="0"/>
              <a:t>etworks</a:t>
            </a:r>
            <a:r>
              <a:rPr lang="en-US" spc="-15" dirty="0"/>
              <a:t> (RNNs)</a:t>
            </a:r>
            <a:r>
              <a:rPr spc="-15" dirty="0"/>
              <a:t> process sequential</a:t>
            </a:r>
            <a:r>
              <a:rPr spc="-75" dirty="0"/>
              <a:t> </a:t>
            </a:r>
            <a:r>
              <a:rPr spc="-15" dirty="0"/>
              <a:t>data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47763" y="990600"/>
            <a:ext cx="9053437" cy="7157087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377190" indent="-339090">
              <a:lnSpc>
                <a:spcPct val="100000"/>
              </a:lnSpc>
              <a:spcBef>
                <a:spcPts val="650"/>
              </a:spcBef>
              <a:buChar char="•"/>
              <a:tabLst>
                <a:tab pos="376555" algn="l"/>
                <a:tab pos="377190" algn="l"/>
              </a:tabLst>
            </a:pPr>
            <a:r>
              <a:rPr sz="2800" spc="-15" dirty="0">
                <a:solidFill>
                  <a:srgbClr val="3333CC"/>
                </a:solidFill>
                <a:latin typeface="Arial"/>
                <a:cs typeface="Arial"/>
              </a:rPr>
              <a:t>RNNs </a:t>
            </a:r>
            <a:r>
              <a:rPr sz="2800" spc="-10" dirty="0">
                <a:solidFill>
                  <a:srgbClr val="3333CC"/>
                </a:solidFill>
                <a:latin typeface="Arial"/>
                <a:cs typeface="Arial"/>
              </a:rPr>
              <a:t>are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a </a:t>
            </a:r>
            <a:r>
              <a:rPr sz="2800" spc="-15" dirty="0">
                <a:solidFill>
                  <a:srgbClr val="3333CC"/>
                </a:solidFill>
                <a:latin typeface="Arial"/>
                <a:cs typeface="Arial"/>
              </a:rPr>
              <a:t>family </a:t>
            </a:r>
            <a:r>
              <a:rPr sz="2800" spc="-10" dirty="0">
                <a:solidFill>
                  <a:srgbClr val="3333CC"/>
                </a:solidFill>
                <a:latin typeface="Arial"/>
                <a:cs typeface="Arial"/>
              </a:rPr>
              <a:t>of </a:t>
            </a:r>
            <a:r>
              <a:rPr sz="2800" spc="-15" dirty="0">
                <a:solidFill>
                  <a:srgbClr val="3333CC"/>
                </a:solidFill>
                <a:latin typeface="Arial"/>
                <a:cs typeface="Arial"/>
              </a:rPr>
              <a:t>neural nets </a:t>
            </a:r>
            <a:r>
              <a:rPr sz="2800" spc="-10" dirty="0">
                <a:solidFill>
                  <a:srgbClr val="3333CC"/>
                </a:solidFill>
                <a:latin typeface="Arial"/>
                <a:cs typeface="Arial"/>
              </a:rPr>
              <a:t>for </a:t>
            </a:r>
            <a:r>
              <a:rPr sz="2800" spc="-15" dirty="0">
                <a:solidFill>
                  <a:srgbClr val="3333CC"/>
                </a:solidFill>
                <a:latin typeface="Arial"/>
                <a:cs typeface="Arial"/>
              </a:rPr>
              <a:t>sequential</a:t>
            </a:r>
            <a:r>
              <a:rPr sz="2800" spc="-12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3333CC"/>
                </a:solidFill>
                <a:latin typeface="Arial"/>
                <a:cs typeface="Arial"/>
              </a:rPr>
              <a:t>data</a:t>
            </a:r>
            <a:endParaRPr sz="2800" dirty="0">
              <a:latin typeface="Arial"/>
              <a:cs typeface="Arial"/>
            </a:endParaRPr>
          </a:p>
          <a:p>
            <a:pPr marL="377190" indent="-339090">
              <a:lnSpc>
                <a:spcPct val="100000"/>
              </a:lnSpc>
              <a:spcBef>
                <a:spcPts val="550"/>
              </a:spcBef>
              <a:buChar char="•"/>
              <a:tabLst>
                <a:tab pos="376555" algn="l"/>
                <a:tab pos="377190" algn="l"/>
              </a:tabLst>
            </a:pPr>
            <a:r>
              <a:rPr lang="en-US" sz="2800" spc="-15" dirty="0">
                <a:solidFill>
                  <a:srgbClr val="3333CC"/>
                </a:solidFill>
                <a:latin typeface="Arial"/>
                <a:cs typeface="Arial"/>
              </a:rPr>
              <a:t>Compare</a:t>
            </a:r>
            <a:r>
              <a:rPr sz="2800" spc="-1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lang="en-US" sz="2800" spc="-15" dirty="0">
                <a:solidFill>
                  <a:srgbClr val="3333CC"/>
                </a:solidFill>
                <a:latin typeface="Arial"/>
                <a:cs typeface="Arial"/>
              </a:rPr>
              <a:t>to</a:t>
            </a:r>
            <a:r>
              <a:rPr sz="2800" spc="-15" dirty="0">
                <a:solidFill>
                  <a:srgbClr val="3333CC"/>
                </a:solidFill>
                <a:latin typeface="Arial"/>
                <a:cs typeface="Arial"/>
              </a:rPr>
              <a:t> Convolutional Neural</a:t>
            </a:r>
            <a:r>
              <a:rPr sz="2800" spc="-6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3333CC"/>
                </a:solidFill>
                <a:latin typeface="Arial"/>
                <a:cs typeface="Arial"/>
              </a:rPr>
              <a:t>Networks</a:t>
            </a:r>
            <a:endParaRPr sz="2800" dirty="0">
              <a:latin typeface="Arial"/>
              <a:cs typeface="Arial"/>
            </a:endParaRPr>
          </a:p>
          <a:p>
            <a:pPr marL="772795" lvl="1" indent="-282575">
              <a:lnSpc>
                <a:spcPct val="100000"/>
              </a:lnSpc>
              <a:spcBef>
                <a:spcPts val="545"/>
              </a:spcBef>
              <a:buClr>
                <a:srgbClr val="3333CC"/>
              </a:buClr>
              <a:buChar char="•"/>
              <a:tabLst>
                <a:tab pos="772160" algn="l"/>
                <a:tab pos="772795" algn="l"/>
              </a:tabLst>
            </a:pPr>
            <a:r>
              <a:rPr sz="2400" spc="-15" dirty="0">
                <a:solidFill>
                  <a:srgbClr val="006600"/>
                </a:solidFill>
                <a:latin typeface="Arial"/>
                <a:cs typeface="Arial"/>
              </a:rPr>
              <a:t>Specialized</a:t>
            </a:r>
            <a:r>
              <a:rPr sz="2400" spc="-2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006600"/>
                </a:solidFill>
                <a:latin typeface="Arial"/>
                <a:cs typeface="Arial"/>
              </a:rPr>
              <a:t>architectures</a:t>
            </a:r>
            <a:endParaRPr sz="2400" dirty="0">
              <a:latin typeface="Arial"/>
              <a:cs typeface="Arial"/>
            </a:endParaRPr>
          </a:p>
          <a:p>
            <a:pPr marL="1168400" lvl="2" indent="-226695">
              <a:lnSpc>
                <a:spcPct val="100000"/>
              </a:lnSpc>
              <a:spcBef>
                <a:spcPts val="625"/>
              </a:spcBef>
              <a:buClr>
                <a:srgbClr val="3333CC"/>
              </a:buClr>
              <a:buChar char="•"/>
              <a:tabLst>
                <a:tab pos="1168400" algn="l"/>
              </a:tabLst>
            </a:pPr>
            <a:r>
              <a:rPr sz="2400" spc="-15" dirty="0">
                <a:solidFill>
                  <a:srgbClr val="660066"/>
                </a:solidFill>
                <a:latin typeface="Arial"/>
                <a:cs typeface="Arial"/>
              </a:rPr>
              <a:t>CNN </a:t>
            </a:r>
            <a:r>
              <a:rPr sz="2400" spc="-5" dirty="0">
                <a:solidFill>
                  <a:srgbClr val="660066"/>
                </a:solidFill>
                <a:latin typeface="Arial"/>
                <a:cs typeface="Arial"/>
              </a:rPr>
              <a:t>is </a:t>
            </a:r>
            <a:r>
              <a:rPr sz="2400" spc="-15" dirty="0">
                <a:solidFill>
                  <a:srgbClr val="660066"/>
                </a:solidFill>
                <a:latin typeface="Arial"/>
                <a:cs typeface="Arial"/>
              </a:rPr>
              <a:t>specialized </a:t>
            </a:r>
            <a:r>
              <a:rPr sz="2400" spc="-10" dirty="0">
                <a:solidFill>
                  <a:srgbClr val="660066"/>
                </a:solidFill>
                <a:latin typeface="Arial"/>
                <a:cs typeface="Arial"/>
              </a:rPr>
              <a:t>for grid of </a:t>
            </a:r>
            <a:r>
              <a:rPr sz="2400" spc="-15" dirty="0">
                <a:solidFill>
                  <a:srgbClr val="660066"/>
                </a:solidFill>
                <a:latin typeface="Arial"/>
                <a:cs typeface="Arial"/>
              </a:rPr>
              <a:t>values, e.g.,</a:t>
            </a:r>
            <a:r>
              <a:rPr sz="2400" spc="-13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660066"/>
                </a:solidFill>
                <a:latin typeface="Arial"/>
                <a:cs typeface="Arial"/>
              </a:rPr>
              <a:t>image</a:t>
            </a:r>
            <a:endParaRPr sz="2400" dirty="0">
              <a:latin typeface="Arial"/>
              <a:cs typeface="Arial"/>
            </a:endParaRPr>
          </a:p>
          <a:p>
            <a:pPr marL="1168400" lvl="2" indent="-226695">
              <a:lnSpc>
                <a:spcPct val="100000"/>
              </a:lnSpc>
              <a:spcBef>
                <a:spcPts val="505"/>
              </a:spcBef>
              <a:buClr>
                <a:srgbClr val="3333CC"/>
              </a:buClr>
              <a:buChar char="•"/>
              <a:tabLst>
                <a:tab pos="1168400" algn="l"/>
              </a:tabLst>
            </a:pPr>
            <a:r>
              <a:rPr sz="2400" spc="-15" dirty="0">
                <a:solidFill>
                  <a:srgbClr val="660066"/>
                </a:solidFill>
                <a:latin typeface="Arial"/>
                <a:cs typeface="Arial"/>
              </a:rPr>
              <a:t>RNN </a:t>
            </a:r>
            <a:r>
              <a:rPr sz="2400" spc="-5" dirty="0">
                <a:solidFill>
                  <a:srgbClr val="660066"/>
                </a:solidFill>
                <a:latin typeface="Arial"/>
                <a:cs typeface="Arial"/>
              </a:rPr>
              <a:t>is </a:t>
            </a:r>
            <a:r>
              <a:rPr sz="2400" spc="-15" dirty="0">
                <a:solidFill>
                  <a:srgbClr val="660066"/>
                </a:solidFill>
                <a:latin typeface="Arial"/>
                <a:cs typeface="Arial"/>
              </a:rPr>
              <a:t>specialized </a:t>
            </a:r>
            <a:r>
              <a:rPr sz="2400" spc="-10" dirty="0">
                <a:solidFill>
                  <a:srgbClr val="660066"/>
                </a:solidFill>
                <a:latin typeface="Arial"/>
                <a:cs typeface="Arial"/>
              </a:rPr>
              <a:t>for </a:t>
            </a:r>
            <a:r>
              <a:rPr sz="2400" dirty="0">
                <a:solidFill>
                  <a:srgbClr val="660066"/>
                </a:solidFill>
                <a:latin typeface="Arial"/>
                <a:cs typeface="Arial"/>
              </a:rPr>
              <a:t>a </a:t>
            </a:r>
            <a:r>
              <a:rPr sz="2400" spc="-15" dirty="0">
                <a:solidFill>
                  <a:srgbClr val="660066"/>
                </a:solidFill>
                <a:latin typeface="Arial"/>
                <a:cs typeface="Arial"/>
              </a:rPr>
              <a:t>sequence </a:t>
            </a:r>
            <a:r>
              <a:rPr sz="2400" spc="-10" dirty="0">
                <a:solidFill>
                  <a:srgbClr val="660066"/>
                </a:solidFill>
                <a:latin typeface="Arial"/>
                <a:cs typeface="Arial"/>
              </a:rPr>
              <a:t>of </a:t>
            </a:r>
            <a:r>
              <a:rPr sz="2400" spc="-15" dirty="0">
                <a:solidFill>
                  <a:srgbClr val="660066"/>
                </a:solidFill>
                <a:latin typeface="Arial"/>
                <a:cs typeface="Arial"/>
              </a:rPr>
              <a:t>values </a:t>
            </a:r>
            <a:r>
              <a:rPr sz="2400" b="1" i="1" dirty="0">
                <a:latin typeface="Times New Roman"/>
                <a:cs typeface="Times New Roman"/>
              </a:rPr>
              <a:t>x </a:t>
            </a:r>
            <a:r>
              <a:rPr sz="2400" b="1" spc="-15" baseline="24305" dirty="0">
                <a:latin typeface="Times New Roman"/>
                <a:cs typeface="Times New Roman"/>
              </a:rPr>
              <a:t>(</a:t>
            </a:r>
            <a:r>
              <a:rPr sz="2400" spc="-15" baseline="24305" dirty="0">
                <a:latin typeface="Times New Roman"/>
                <a:cs typeface="Times New Roman"/>
              </a:rPr>
              <a:t>1)</a:t>
            </a:r>
            <a:r>
              <a:rPr sz="2400" i="1" spc="-10" dirty="0">
                <a:latin typeface="Times New Roman"/>
                <a:cs typeface="Times New Roman"/>
              </a:rPr>
              <a:t>,..,</a:t>
            </a:r>
            <a:r>
              <a:rPr sz="2400" b="1" i="1" spc="-10" dirty="0">
                <a:latin typeface="Times New Roman"/>
                <a:cs typeface="Times New Roman"/>
              </a:rPr>
              <a:t>x</a:t>
            </a:r>
            <a:r>
              <a:rPr sz="2400" b="1" i="1" spc="-145" dirty="0">
                <a:latin typeface="Times New Roman"/>
                <a:cs typeface="Times New Roman"/>
              </a:rPr>
              <a:t> </a:t>
            </a:r>
            <a:r>
              <a:rPr sz="2400" spc="-15" baseline="24305" dirty="0">
                <a:latin typeface="Times New Roman"/>
                <a:cs typeface="Times New Roman"/>
              </a:rPr>
              <a:t>(τ</a:t>
            </a:r>
            <a:r>
              <a:rPr sz="2400" spc="-15" baseline="24305" dirty="0">
                <a:solidFill>
                  <a:srgbClr val="0000FF"/>
                </a:solidFill>
                <a:latin typeface="Times New Roman"/>
                <a:cs typeface="Times New Roman"/>
              </a:rPr>
              <a:t>)</a:t>
            </a:r>
            <a:endParaRPr sz="2400" baseline="24305" dirty="0">
              <a:latin typeface="Times New Roman"/>
              <a:cs typeface="Times New Roman"/>
            </a:endParaRPr>
          </a:p>
          <a:p>
            <a:pPr marL="772795" lvl="1" indent="-282575">
              <a:lnSpc>
                <a:spcPct val="100000"/>
              </a:lnSpc>
              <a:spcBef>
                <a:spcPts val="525"/>
              </a:spcBef>
              <a:buClr>
                <a:srgbClr val="3333CC"/>
              </a:buClr>
              <a:buChar char="•"/>
              <a:tabLst>
                <a:tab pos="772160" algn="l"/>
                <a:tab pos="772795" algn="l"/>
              </a:tabLst>
            </a:pPr>
            <a:r>
              <a:rPr sz="2400" spc="-15" dirty="0">
                <a:solidFill>
                  <a:srgbClr val="006600"/>
                </a:solidFill>
                <a:latin typeface="Arial"/>
                <a:cs typeface="Arial"/>
              </a:rPr>
              <a:t>Scaling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&amp; </a:t>
            </a:r>
            <a:r>
              <a:rPr sz="2400" spc="-15" dirty="0">
                <a:solidFill>
                  <a:srgbClr val="006600"/>
                </a:solidFill>
                <a:latin typeface="Arial"/>
                <a:cs typeface="Arial"/>
              </a:rPr>
              <a:t>Variable</a:t>
            </a:r>
            <a:r>
              <a:rPr sz="2400" spc="-7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006600"/>
                </a:solidFill>
                <a:latin typeface="Arial"/>
                <a:cs typeface="Arial"/>
              </a:rPr>
              <a:t>length</a:t>
            </a:r>
            <a:endParaRPr sz="2400" dirty="0">
              <a:latin typeface="Arial"/>
              <a:cs typeface="Arial"/>
            </a:endParaRPr>
          </a:p>
          <a:p>
            <a:pPr marL="1168400" lvl="2" indent="-226695">
              <a:lnSpc>
                <a:spcPct val="100000"/>
              </a:lnSpc>
              <a:spcBef>
                <a:spcPts val="530"/>
              </a:spcBef>
              <a:buClr>
                <a:srgbClr val="3333CC"/>
              </a:buClr>
              <a:buChar char="•"/>
              <a:tabLst>
                <a:tab pos="1168400" algn="l"/>
              </a:tabLst>
            </a:pPr>
            <a:r>
              <a:rPr sz="2400" spc="-15" dirty="0">
                <a:solidFill>
                  <a:srgbClr val="660066"/>
                </a:solidFill>
                <a:latin typeface="Arial"/>
                <a:cs typeface="Arial"/>
              </a:rPr>
              <a:t>CNNs </a:t>
            </a:r>
            <a:r>
              <a:rPr sz="2400" spc="-10" dirty="0">
                <a:solidFill>
                  <a:srgbClr val="660066"/>
                </a:solidFill>
                <a:latin typeface="Arial"/>
                <a:cs typeface="Arial"/>
              </a:rPr>
              <a:t>readily scale to </a:t>
            </a:r>
            <a:r>
              <a:rPr sz="2400" spc="-15" dirty="0">
                <a:solidFill>
                  <a:srgbClr val="660066"/>
                </a:solidFill>
                <a:latin typeface="Arial"/>
                <a:cs typeface="Arial"/>
              </a:rPr>
              <a:t>images </a:t>
            </a:r>
            <a:r>
              <a:rPr sz="2400" spc="-10" dirty="0">
                <a:solidFill>
                  <a:srgbClr val="660066"/>
                </a:solidFill>
                <a:latin typeface="Arial"/>
                <a:cs typeface="Arial"/>
              </a:rPr>
              <a:t>with large</a:t>
            </a:r>
            <a:r>
              <a:rPr sz="2400" spc="-12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660066"/>
                </a:solidFill>
                <a:latin typeface="Arial"/>
                <a:cs typeface="Arial"/>
              </a:rPr>
              <a:t>width/height</a:t>
            </a:r>
            <a:endParaRPr sz="2400" dirty="0">
              <a:latin typeface="Arial"/>
              <a:cs typeface="Arial"/>
            </a:endParaRPr>
          </a:p>
          <a:p>
            <a:pPr marL="1620520" lvl="3" indent="-226695">
              <a:lnSpc>
                <a:spcPct val="100000"/>
              </a:lnSpc>
              <a:spcBef>
                <a:spcPts val="600"/>
              </a:spcBef>
              <a:buClr>
                <a:srgbClr val="3333CC"/>
              </a:buClr>
              <a:buChar char="•"/>
              <a:tabLst>
                <a:tab pos="1620520" algn="l"/>
              </a:tabLst>
            </a:pPr>
            <a:r>
              <a:rPr sz="2400" spc="-15" dirty="0">
                <a:latin typeface="Arial"/>
                <a:cs typeface="Arial"/>
              </a:rPr>
              <a:t>CNNs </a:t>
            </a:r>
            <a:r>
              <a:rPr sz="2400" spc="-10" dirty="0">
                <a:latin typeface="Arial"/>
                <a:cs typeface="Arial"/>
              </a:rPr>
              <a:t>can </a:t>
            </a:r>
            <a:r>
              <a:rPr sz="2400" spc="-15" dirty="0">
                <a:latin typeface="Arial"/>
                <a:cs typeface="Arial"/>
              </a:rPr>
              <a:t>process </a:t>
            </a:r>
            <a:r>
              <a:rPr sz="2400" spc="-10" dirty="0">
                <a:latin typeface="Arial"/>
                <a:cs typeface="Arial"/>
              </a:rPr>
              <a:t>variable size</a:t>
            </a:r>
            <a:r>
              <a:rPr sz="2400" spc="-95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images</a:t>
            </a:r>
            <a:endParaRPr sz="2400" dirty="0">
              <a:latin typeface="Arial"/>
              <a:cs typeface="Arial"/>
            </a:endParaRPr>
          </a:p>
          <a:p>
            <a:pPr marL="1167765" marR="43180" lvl="2" indent="-226060">
              <a:lnSpc>
                <a:spcPts val="2810"/>
              </a:lnSpc>
              <a:spcBef>
                <a:spcPts val="585"/>
              </a:spcBef>
              <a:buClr>
                <a:srgbClr val="3333CC"/>
              </a:buClr>
              <a:buChar char="•"/>
              <a:tabLst>
                <a:tab pos="1168400" algn="l"/>
              </a:tabLst>
            </a:pPr>
            <a:r>
              <a:rPr sz="2400" spc="-15" dirty="0">
                <a:solidFill>
                  <a:srgbClr val="660066"/>
                </a:solidFill>
                <a:latin typeface="Arial"/>
                <a:cs typeface="Arial"/>
              </a:rPr>
              <a:t>RNNs </a:t>
            </a:r>
            <a:r>
              <a:rPr sz="2400" spc="-10" dirty="0">
                <a:solidFill>
                  <a:srgbClr val="660066"/>
                </a:solidFill>
                <a:latin typeface="Arial"/>
                <a:cs typeface="Arial"/>
              </a:rPr>
              <a:t>scale to </a:t>
            </a:r>
            <a:r>
              <a:rPr sz="2400" spc="-15" dirty="0">
                <a:solidFill>
                  <a:srgbClr val="660066"/>
                </a:solidFill>
                <a:latin typeface="Arial"/>
                <a:cs typeface="Arial"/>
              </a:rPr>
              <a:t>longer sequences than would </a:t>
            </a:r>
            <a:r>
              <a:rPr sz="2400" spc="-10" dirty="0">
                <a:solidFill>
                  <a:srgbClr val="660066"/>
                </a:solidFill>
                <a:latin typeface="Arial"/>
                <a:cs typeface="Arial"/>
              </a:rPr>
              <a:t>be </a:t>
            </a:r>
            <a:r>
              <a:rPr lang="en-US" sz="2400" spc="-10" dirty="0">
                <a:solidFill>
                  <a:srgbClr val="660066"/>
                </a:solidFill>
                <a:latin typeface="Arial"/>
                <a:cs typeface="Arial"/>
              </a:rPr>
              <a:t>im</a:t>
            </a:r>
            <a:r>
              <a:rPr sz="2400" spc="-15" dirty="0">
                <a:solidFill>
                  <a:srgbClr val="660066"/>
                </a:solidFill>
                <a:latin typeface="Arial"/>
                <a:cs typeface="Arial"/>
              </a:rPr>
              <a:t>practical  </a:t>
            </a:r>
            <a:r>
              <a:rPr sz="2400" spc="-10" dirty="0">
                <a:solidFill>
                  <a:srgbClr val="660066"/>
                </a:solidFill>
                <a:latin typeface="Arial"/>
                <a:cs typeface="Arial"/>
              </a:rPr>
              <a:t>for </a:t>
            </a:r>
            <a:r>
              <a:rPr sz="2400" spc="-15" dirty="0">
                <a:solidFill>
                  <a:srgbClr val="660066"/>
                </a:solidFill>
                <a:latin typeface="Arial"/>
                <a:cs typeface="Arial"/>
              </a:rPr>
              <a:t>networks without sequence-based</a:t>
            </a:r>
            <a:r>
              <a:rPr sz="2400" spc="-5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lang="en-US" sz="2400" spc="-15" dirty="0">
                <a:solidFill>
                  <a:srgbClr val="660066"/>
                </a:solidFill>
                <a:latin typeface="Arial"/>
                <a:cs typeface="Arial"/>
              </a:rPr>
              <a:t>adaptations</a:t>
            </a:r>
            <a:endParaRPr sz="2400" dirty="0">
              <a:latin typeface="Arial"/>
              <a:cs typeface="Arial"/>
            </a:endParaRPr>
          </a:p>
          <a:p>
            <a:pPr marL="1620520" lvl="3" indent="-226695">
              <a:lnSpc>
                <a:spcPct val="100000"/>
              </a:lnSpc>
              <a:spcBef>
                <a:spcPts val="635"/>
              </a:spcBef>
              <a:buClr>
                <a:srgbClr val="3333CC"/>
              </a:buClr>
              <a:buChar char="•"/>
              <a:tabLst>
                <a:tab pos="1620520" algn="l"/>
                <a:tab pos="4939665" algn="l"/>
              </a:tabLst>
            </a:pPr>
            <a:r>
              <a:rPr sz="2400" spc="-15" dirty="0">
                <a:latin typeface="Arial"/>
                <a:cs typeface="Arial"/>
              </a:rPr>
              <a:t>RNNs </a:t>
            </a:r>
            <a:r>
              <a:rPr sz="2400" spc="-10" dirty="0">
                <a:latin typeface="Arial"/>
                <a:cs typeface="Arial"/>
              </a:rPr>
              <a:t>can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also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process</a:t>
            </a:r>
            <a:r>
              <a:rPr lang="en-US" sz="2400" spc="-15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variable-length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sequences</a:t>
            </a:r>
            <a:endParaRPr lang="en-US" sz="2400" spc="-15" dirty="0">
              <a:latin typeface="Arial"/>
              <a:cs typeface="Arial"/>
            </a:endParaRPr>
          </a:p>
          <a:p>
            <a:pPr marL="248920" indent="-226695">
              <a:spcBef>
                <a:spcPts val="635"/>
              </a:spcBef>
              <a:buClr>
                <a:srgbClr val="3333CC"/>
              </a:buClr>
              <a:buFontTx/>
              <a:buChar char="•"/>
              <a:tabLst>
                <a:tab pos="1620520" algn="l"/>
                <a:tab pos="4939665" algn="l"/>
              </a:tabLst>
            </a:pPr>
            <a:r>
              <a:rPr lang="en-US" sz="2800" spc="-15" dirty="0">
                <a:solidFill>
                  <a:srgbClr val="3333CC"/>
                </a:solidFill>
                <a:latin typeface="Arial"/>
                <a:cs typeface="Arial"/>
              </a:rPr>
              <a:t>RNNs </a:t>
            </a:r>
            <a:r>
              <a:rPr lang="en-US" sz="2800" spc="-10" dirty="0">
                <a:solidFill>
                  <a:srgbClr val="3333CC"/>
                </a:solidFill>
                <a:latin typeface="Arial"/>
                <a:cs typeface="Arial"/>
              </a:rPr>
              <a:t>are </a:t>
            </a:r>
            <a:r>
              <a:rPr lang="en-US" sz="2800" dirty="0">
                <a:solidFill>
                  <a:srgbClr val="3333CC"/>
                </a:solidFill>
                <a:latin typeface="Arial"/>
                <a:cs typeface="Arial"/>
              </a:rPr>
              <a:t>stateful, CNNs are stateless </a:t>
            </a:r>
          </a:p>
          <a:p>
            <a:pPr marL="706120" lvl="1" indent="-226695">
              <a:spcBef>
                <a:spcPts val="635"/>
              </a:spcBef>
              <a:buClr>
                <a:srgbClr val="3333CC"/>
              </a:buClr>
              <a:buFontTx/>
              <a:buChar char="•"/>
              <a:tabLst>
                <a:tab pos="1620520" algn="l"/>
                <a:tab pos="4939665" algn="l"/>
              </a:tabLst>
            </a:pPr>
            <a:r>
              <a:rPr lang="en-US" sz="2400" dirty="0">
                <a:solidFill>
                  <a:srgbClr val="3333CC"/>
                </a:solidFill>
                <a:latin typeface="Arial"/>
                <a:cs typeface="Arial"/>
              </a:rPr>
              <a:t>(except during training – nearly all training is stateful)</a:t>
            </a:r>
          </a:p>
          <a:p>
            <a:pPr marL="248920" indent="-226695">
              <a:spcBef>
                <a:spcPts val="635"/>
              </a:spcBef>
              <a:buClr>
                <a:srgbClr val="3333CC"/>
              </a:buClr>
              <a:buFontTx/>
              <a:buChar char="•"/>
              <a:tabLst>
                <a:tab pos="1620520" algn="l"/>
                <a:tab pos="4939665" algn="l"/>
              </a:tabLst>
            </a:pPr>
            <a:r>
              <a:rPr lang="en-US" sz="2800" dirty="0">
                <a:solidFill>
                  <a:srgbClr val="3333CC"/>
                </a:solidFill>
                <a:latin typeface="Arial"/>
                <a:cs typeface="Arial"/>
              </a:rPr>
              <a:t>RNNs have memory, CNNs are memoryless</a:t>
            </a:r>
            <a:endParaRPr lang="en-US" sz="2800" dirty="0">
              <a:latin typeface="Arial"/>
              <a:cs typeface="Arial"/>
            </a:endParaRPr>
          </a:p>
          <a:p>
            <a:pPr marL="248920" indent="-226695">
              <a:spcBef>
                <a:spcPts val="635"/>
              </a:spcBef>
              <a:buClr>
                <a:srgbClr val="3333CC"/>
              </a:buClr>
              <a:buChar char="•"/>
              <a:tabLst>
                <a:tab pos="1620520" algn="l"/>
                <a:tab pos="4939665" algn="l"/>
              </a:tabLst>
            </a:pP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46612" y="1313181"/>
            <a:ext cx="757300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How </a:t>
            </a:r>
            <a:r>
              <a:rPr sz="3600" spc="-5" dirty="0"/>
              <a:t>to </a:t>
            </a:r>
            <a:r>
              <a:rPr sz="3600" dirty="0"/>
              <a:t>draw samples </a:t>
            </a:r>
            <a:r>
              <a:rPr sz="3600" spc="-5" dirty="0"/>
              <a:t>from the</a:t>
            </a:r>
            <a:r>
              <a:rPr sz="3600" spc="-70" dirty="0"/>
              <a:t> </a:t>
            </a:r>
            <a:r>
              <a:rPr sz="3600" dirty="0"/>
              <a:t>model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536863" y="2412683"/>
            <a:ext cx="8967470" cy="219456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55600" marR="5080" indent="-342900">
              <a:lnSpc>
                <a:spcPts val="3300"/>
              </a:lnSpc>
              <a:spcBef>
                <a:spcPts val="26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Sample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from the conditional distribution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at each 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time step</a:t>
            </a:r>
            <a:endParaRPr sz="28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1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One additional</a:t>
            </a:r>
            <a:r>
              <a:rPr sz="2800" spc="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complication</a:t>
            </a:r>
            <a:endParaRPr sz="2800" dirty="0">
              <a:latin typeface="Arial"/>
              <a:cs typeface="Arial"/>
            </a:endParaRPr>
          </a:p>
          <a:p>
            <a:pPr marL="748665" marR="37465" lvl="1" indent="-279400">
              <a:lnSpc>
                <a:spcPct val="101499"/>
              </a:lnSpc>
              <a:spcBef>
                <a:spcPts val="500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RNN must have some mechanism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for determining the length 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the</a:t>
            </a:r>
            <a:r>
              <a:rPr sz="2400" spc="-1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sequence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42271" y="1313181"/>
            <a:ext cx="80575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Methods for predicting </a:t>
            </a:r>
            <a:r>
              <a:rPr sz="3600" dirty="0"/>
              <a:t>end of</a:t>
            </a:r>
            <a:r>
              <a:rPr sz="3600" spc="-15" dirty="0"/>
              <a:t> </a:t>
            </a:r>
            <a:r>
              <a:rPr sz="3600" dirty="0"/>
              <a:t>sequence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536863" y="2336230"/>
            <a:ext cx="8757285" cy="412559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00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800" spc="-5" dirty="0">
                <a:solidFill>
                  <a:srgbClr val="3333CC"/>
                </a:solidFill>
                <a:latin typeface="Arial"/>
                <a:cs typeface="Arial"/>
              </a:rPr>
              <a:t>Methods</a:t>
            </a:r>
            <a:endParaRPr sz="2800" dirty="0">
              <a:latin typeface="Arial"/>
              <a:cs typeface="Arial"/>
            </a:endParaRPr>
          </a:p>
          <a:p>
            <a:pPr marL="927100" lvl="1" indent="-457200">
              <a:lnSpc>
                <a:spcPct val="100000"/>
              </a:lnSpc>
              <a:spcBef>
                <a:spcPts val="515"/>
              </a:spcBef>
              <a:buClr>
                <a:srgbClr val="3333CC"/>
              </a:buClr>
              <a:buAutoNum type="arabicPeriod"/>
              <a:tabLst>
                <a:tab pos="926465" algn="l"/>
                <a:tab pos="927100" algn="l"/>
              </a:tabLst>
            </a:pP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Adding a special symbol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for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end of</a:t>
            </a:r>
            <a:r>
              <a:rPr sz="2400" spc="-3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sequence</a:t>
            </a:r>
            <a:endParaRPr sz="2400" dirty="0">
              <a:latin typeface="Arial"/>
              <a:cs typeface="Arial"/>
            </a:endParaRPr>
          </a:p>
          <a:p>
            <a:pPr marL="1155700" lvl="2" indent="-229235">
              <a:lnSpc>
                <a:spcPct val="100000"/>
              </a:lnSpc>
              <a:spcBef>
                <a:spcPts val="525"/>
              </a:spcBef>
              <a:buClr>
                <a:srgbClr val="3333CC"/>
              </a:buClr>
              <a:buChar char="•"/>
              <a:tabLst>
                <a:tab pos="1155065" algn="l"/>
                <a:tab pos="1155700" algn="l"/>
              </a:tabLst>
            </a:pP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When the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symbol is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generated, the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sampling process</a:t>
            </a:r>
            <a:r>
              <a:rPr sz="2000" spc="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stops</a:t>
            </a:r>
            <a:endParaRPr sz="2000" dirty="0">
              <a:latin typeface="Arial"/>
              <a:cs typeface="Arial"/>
            </a:endParaRPr>
          </a:p>
          <a:p>
            <a:pPr marL="927100" lvl="1" indent="-457200">
              <a:lnSpc>
                <a:spcPct val="100000"/>
              </a:lnSpc>
              <a:spcBef>
                <a:spcPts val="495"/>
              </a:spcBef>
              <a:buClr>
                <a:srgbClr val="3333CC"/>
              </a:buClr>
              <a:buAutoNum type="arabicPeriod"/>
              <a:tabLst>
                <a:tab pos="926465" algn="l"/>
                <a:tab pos="927100" algn="l"/>
              </a:tabLst>
            </a:pP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Introduce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an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extra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Bernoulli</a:t>
            </a:r>
            <a:r>
              <a:rPr sz="2400" spc="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output</a:t>
            </a:r>
            <a:endParaRPr sz="2400" dirty="0">
              <a:latin typeface="Arial"/>
              <a:cs typeface="Arial"/>
            </a:endParaRPr>
          </a:p>
          <a:p>
            <a:pPr marL="1155065" marR="688340" lvl="2" indent="-228600">
              <a:lnSpc>
                <a:spcPct val="100800"/>
              </a:lnSpc>
              <a:spcBef>
                <a:spcPts val="505"/>
              </a:spcBef>
              <a:buClr>
                <a:srgbClr val="3333CC"/>
              </a:buClr>
              <a:buChar char="•"/>
              <a:tabLst>
                <a:tab pos="1155065" algn="l"/>
                <a:tab pos="1155700" algn="l"/>
              </a:tabLst>
            </a:pP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It represents the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decision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to either continue generation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or halt 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generation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at each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time step</a:t>
            </a:r>
            <a:endParaRPr sz="2000" dirty="0">
              <a:latin typeface="Arial"/>
              <a:cs typeface="Arial"/>
            </a:endParaRPr>
          </a:p>
          <a:p>
            <a:pPr marL="1612265" marR="198120" lvl="3" indent="-228600">
              <a:lnSpc>
                <a:spcPct val="98800"/>
              </a:lnSpc>
              <a:spcBef>
                <a:spcPts val="459"/>
              </a:spcBef>
              <a:buClr>
                <a:srgbClr val="3333CC"/>
              </a:buClr>
              <a:buChar char="•"/>
              <a:tabLst>
                <a:tab pos="1612265" algn="l"/>
                <a:tab pos="1612900" algn="l"/>
              </a:tabLst>
            </a:pPr>
            <a:r>
              <a:rPr sz="1800" dirty="0">
                <a:latin typeface="Arial"/>
                <a:cs typeface="Arial"/>
              </a:rPr>
              <a:t>More general </a:t>
            </a:r>
            <a:r>
              <a:rPr sz="1800" spc="-5" dirty="0">
                <a:latin typeface="Arial"/>
                <a:cs typeface="Arial"/>
              </a:rPr>
              <a:t>than </a:t>
            </a:r>
            <a:r>
              <a:rPr sz="1800" dirty="0">
                <a:latin typeface="Arial"/>
                <a:cs typeface="Arial"/>
              </a:rPr>
              <a:t>previous </a:t>
            </a:r>
            <a:r>
              <a:rPr sz="1800" spc="-5" dirty="0">
                <a:latin typeface="Arial"/>
                <a:cs typeface="Arial"/>
              </a:rPr>
              <a:t>method </a:t>
            </a:r>
            <a:r>
              <a:rPr sz="1800" dirty="0">
                <a:latin typeface="Arial"/>
                <a:cs typeface="Arial"/>
              </a:rPr>
              <a:t>as it can be added </a:t>
            </a:r>
            <a:r>
              <a:rPr sz="1800" spc="-5" dirty="0">
                <a:latin typeface="Arial"/>
                <a:cs typeface="Arial"/>
              </a:rPr>
              <a:t>to </a:t>
            </a:r>
            <a:r>
              <a:rPr sz="1800" dirty="0">
                <a:latin typeface="Arial"/>
                <a:cs typeface="Arial"/>
              </a:rPr>
              <a:t>any RNN  </a:t>
            </a:r>
            <a:r>
              <a:rPr sz="1800" spc="-5" dirty="0">
                <a:latin typeface="Arial"/>
                <a:cs typeface="Arial"/>
              </a:rPr>
              <a:t>rather than </a:t>
            </a:r>
            <a:r>
              <a:rPr sz="1800" dirty="0">
                <a:latin typeface="Arial"/>
                <a:cs typeface="Arial"/>
              </a:rPr>
              <a:t>only RNNs </a:t>
            </a:r>
            <a:r>
              <a:rPr sz="1800" spc="-5" dirty="0">
                <a:latin typeface="Arial"/>
                <a:cs typeface="Arial"/>
              </a:rPr>
              <a:t>that output </a:t>
            </a:r>
            <a:r>
              <a:rPr sz="1800" dirty="0">
                <a:latin typeface="Arial"/>
                <a:cs typeface="Arial"/>
              </a:rPr>
              <a:t>a sequence of symbols, </a:t>
            </a:r>
            <a:r>
              <a:rPr sz="1800" spc="-5" dirty="0">
                <a:latin typeface="Arial"/>
                <a:cs typeface="Arial"/>
              </a:rPr>
              <a:t>e.g., </a:t>
            </a:r>
            <a:r>
              <a:rPr sz="1800" dirty="0">
                <a:latin typeface="Arial"/>
                <a:cs typeface="Arial"/>
              </a:rPr>
              <a:t>RNN  </a:t>
            </a:r>
            <a:r>
              <a:rPr sz="1800" spc="-5" dirty="0">
                <a:latin typeface="Arial"/>
                <a:cs typeface="Arial"/>
              </a:rPr>
              <a:t>that emits </a:t>
            </a:r>
            <a:r>
              <a:rPr sz="1800" dirty="0">
                <a:latin typeface="Arial"/>
                <a:cs typeface="Arial"/>
              </a:rPr>
              <a:t>sequence of real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numbers</a:t>
            </a:r>
          </a:p>
          <a:p>
            <a:pPr marL="927100" lvl="1" indent="-457200">
              <a:lnSpc>
                <a:spcPct val="100000"/>
              </a:lnSpc>
              <a:spcBef>
                <a:spcPts val="615"/>
              </a:spcBef>
              <a:buClr>
                <a:srgbClr val="3333CC"/>
              </a:buClr>
              <a:buAutoNum type="arabicPeriod"/>
              <a:tabLst>
                <a:tab pos="926465" algn="l"/>
                <a:tab pos="927100" algn="l"/>
              </a:tabLst>
            </a:pP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Add an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extra output to the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model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to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predict </a:t>
            </a:r>
            <a:r>
              <a:rPr sz="2400" dirty="0">
                <a:latin typeface="Times New Roman"/>
                <a:cs typeface="Times New Roman"/>
              </a:rPr>
              <a:t>τ</a:t>
            </a:r>
          </a:p>
          <a:p>
            <a:pPr marL="1155700" lvl="2" indent="-229235">
              <a:lnSpc>
                <a:spcPct val="100000"/>
              </a:lnSpc>
              <a:spcBef>
                <a:spcPts val="525"/>
              </a:spcBef>
              <a:buClr>
                <a:srgbClr val="3333CC"/>
              </a:buClr>
              <a:buChar char="•"/>
              <a:tabLst>
                <a:tab pos="1155065" algn="l"/>
                <a:tab pos="1155700" algn="l"/>
                <a:tab pos="4318000" algn="l"/>
              </a:tabLst>
            </a:pP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Model can sample value of	</a:t>
            </a:r>
            <a:r>
              <a:rPr sz="2000" dirty="0">
                <a:latin typeface="Times New Roman"/>
                <a:cs typeface="Times New Roman"/>
              </a:rPr>
              <a:t>τ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and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then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sample </a:t>
            </a:r>
            <a:r>
              <a:rPr sz="2000" dirty="0">
                <a:latin typeface="Times New Roman"/>
                <a:cs typeface="Times New Roman"/>
              </a:rPr>
              <a:t>τ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steps worth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of</a:t>
            </a:r>
            <a:r>
              <a:rPr sz="2000" spc="-3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data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19464" y="1374140"/>
            <a:ext cx="6626859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10.2 Topics </a:t>
            </a:r>
            <a:r>
              <a:rPr dirty="0"/>
              <a:t>in Recurrent Neural</a:t>
            </a:r>
            <a:r>
              <a:rPr spc="-25" dirty="0"/>
              <a:t> </a:t>
            </a:r>
            <a:r>
              <a:rPr spc="-5" dirty="0"/>
              <a:t>Networks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17863" y="2179828"/>
            <a:ext cx="8124825" cy="2204085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351155" indent="-339090">
              <a:lnSpc>
                <a:spcPct val="100000"/>
              </a:lnSpc>
              <a:spcBef>
                <a:spcPts val="595"/>
              </a:spcBef>
              <a:buClr>
                <a:srgbClr val="3333CC"/>
              </a:buClr>
              <a:buAutoNum type="arabicPeriod"/>
              <a:tabLst>
                <a:tab pos="351790" algn="l"/>
              </a:tabLst>
            </a:pPr>
            <a:r>
              <a:rPr sz="2400" spc="-5" dirty="0">
                <a:solidFill>
                  <a:srgbClr val="808080"/>
                </a:solidFill>
                <a:latin typeface="Arial"/>
                <a:cs typeface="Arial"/>
              </a:rPr>
              <a:t>Overview</a:t>
            </a:r>
            <a:endParaRPr sz="24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495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z="2400" spc="-5" dirty="0">
                <a:solidFill>
                  <a:srgbClr val="808080"/>
                </a:solidFill>
                <a:latin typeface="Arial"/>
                <a:cs typeface="Arial"/>
              </a:rPr>
              <a:t>Teacher forcing for output-to-hidden</a:t>
            </a:r>
            <a:r>
              <a:rPr sz="2400" spc="1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RNNs</a:t>
            </a:r>
            <a:endParaRPr sz="24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z="2400" spc="-5" dirty="0">
                <a:solidFill>
                  <a:srgbClr val="808080"/>
                </a:solidFill>
                <a:latin typeface="Arial"/>
                <a:cs typeface="Arial"/>
              </a:rPr>
              <a:t>Computing the </a:t>
            </a: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gradient in a</a:t>
            </a:r>
            <a:r>
              <a:rPr sz="2400" spc="-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RNN</a:t>
            </a:r>
            <a:endParaRPr sz="24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RNNs as </a:t>
            </a:r>
            <a:r>
              <a:rPr sz="2400" spc="-5" dirty="0">
                <a:solidFill>
                  <a:srgbClr val="808080"/>
                </a:solidFill>
                <a:latin typeface="Arial"/>
                <a:cs typeface="Arial"/>
              </a:rPr>
              <a:t>Directed Graphical</a:t>
            </a:r>
            <a:r>
              <a:rPr sz="2400" spc="-1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Models</a:t>
            </a:r>
            <a:endParaRPr sz="24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Modeling Sequences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Conditioned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on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Context with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RNNs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97821" y="810259"/>
            <a:ext cx="826897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/>
              <a:t>Graphical </a:t>
            </a:r>
            <a:r>
              <a:rPr sz="3200" dirty="0"/>
              <a:t>models of RNNs </a:t>
            </a:r>
            <a:r>
              <a:rPr sz="3200" i="1" dirty="0">
                <a:solidFill>
                  <a:srgbClr val="FF2600"/>
                </a:solidFill>
                <a:latin typeface="Arial"/>
                <a:cs typeface="Arial"/>
              </a:rPr>
              <a:t>without/with</a:t>
            </a:r>
            <a:r>
              <a:rPr sz="3200" i="1" spc="-75" dirty="0">
                <a:solidFill>
                  <a:srgbClr val="FF2600"/>
                </a:solidFill>
                <a:latin typeface="Arial"/>
                <a:cs typeface="Arial"/>
              </a:rPr>
              <a:t> </a:t>
            </a:r>
            <a:r>
              <a:rPr sz="3200" spc="-5" dirty="0"/>
              <a:t>inputs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1463" y="3522471"/>
            <a:ext cx="72294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494665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2.	RNNs do include a sequence of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inputs </a:t>
            </a:r>
            <a:r>
              <a:rPr sz="2000" b="1" i="1" spc="50" dirty="0">
                <a:latin typeface="Palatino Linotype"/>
                <a:cs typeface="Palatino Linotype"/>
              </a:rPr>
              <a:t>x</a:t>
            </a:r>
            <a:r>
              <a:rPr sz="1950" spc="75" baseline="25641" dirty="0">
                <a:latin typeface="Cambria"/>
                <a:cs typeface="Cambria"/>
              </a:rPr>
              <a:t>(1)</a:t>
            </a:r>
            <a:r>
              <a:rPr sz="2000" spc="50" dirty="0">
                <a:latin typeface="Cambria"/>
                <a:cs typeface="Cambria"/>
              </a:rPr>
              <a:t>,</a:t>
            </a:r>
            <a:r>
              <a:rPr sz="2000" spc="160" dirty="0">
                <a:latin typeface="Cambria"/>
                <a:cs typeface="Cambria"/>
              </a:rPr>
              <a:t> </a:t>
            </a:r>
            <a:r>
              <a:rPr sz="2000" b="1" i="1" spc="65" dirty="0">
                <a:latin typeface="Palatino Linotype"/>
                <a:cs typeface="Palatino Linotype"/>
              </a:rPr>
              <a:t>x</a:t>
            </a:r>
            <a:r>
              <a:rPr sz="1950" spc="97" baseline="25641" dirty="0">
                <a:latin typeface="Cambria"/>
                <a:cs typeface="Cambria"/>
              </a:rPr>
              <a:t>(2)</a:t>
            </a:r>
            <a:r>
              <a:rPr sz="2000" spc="65" dirty="0">
                <a:latin typeface="Cambria"/>
                <a:cs typeface="Cambria"/>
              </a:rPr>
              <a:t>,..</a:t>
            </a:r>
            <a:r>
              <a:rPr sz="2000" b="1" i="1" spc="65" dirty="0">
                <a:latin typeface="Palatino Linotype"/>
                <a:cs typeface="Palatino Linotype"/>
              </a:rPr>
              <a:t>x</a:t>
            </a:r>
            <a:r>
              <a:rPr sz="1950" spc="97" baseline="25641" dirty="0">
                <a:latin typeface="Cambria"/>
                <a:cs typeface="Cambria"/>
              </a:rPr>
              <a:t>(</a:t>
            </a:r>
            <a:r>
              <a:rPr sz="1950" spc="97" baseline="25641" dirty="0">
                <a:latin typeface="Times New Roman"/>
                <a:cs typeface="Times New Roman"/>
              </a:rPr>
              <a:t>τ</a:t>
            </a:r>
            <a:r>
              <a:rPr sz="1950" spc="97" baseline="25641" dirty="0">
                <a:latin typeface="Cambria"/>
                <a:cs typeface="Cambria"/>
              </a:rPr>
              <a:t>)</a:t>
            </a:r>
            <a:endParaRPr sz="1950" baseline="25641">
              <a:latin typeface="Cambria"/>
              <a:cs typeface="Cambr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4063" y="6075679"/>
            <a:ext cx="8288655" cy="92964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291465" marR="5080" indent="-279400">
              <a:lnSpc>
                <a:spcPct val="98300"/>
              </a:lnSpc>
              <a:spcBef>
                <a:spcPts val="140"/>
              </a:spcBef>
              <a:buClr>
                <a:srgbClr val="3333CC"/>
              </a:buClr>
              <a:buChar char="•"/>
              <a:tabLst>
                <a:tab pos="297815" algn="l"/>
                <a:tab pos="298450" algn="l"/>
                <a:tab pos="1116330" algn="l"/>
              </a:tabLst>
            </a:pP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RNNs	allow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the extension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of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graphical model view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to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represent not  only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joint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distribution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view over </a:t>
            </a:r>
            <a:r>
              <a:rPr sz="2000" i="1" spc="50" dirty="0">
                <a:latin typeface="Cambria"/>
                <a:cs typeface="Cambria"/>
              </a:rPr>
              <a:t>y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variables but also a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conditional  distribution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over </a:t>
            </a:r>
            <a:r>
              <a:rPr sz="2000" i="1" spc="50" dirty="0">
                <a:latin typeface="Cambria"/>
                <a:cs typeface="Cambria"/>
              </a:rPr>
              <a:t>y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given</a:t>
            </a:r>
            <a:r>
              <a:rPr sz="2000" spc="5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i="1" spc="25" dirty="0">
                <a:latin typeface="Cambria"/>
                <a:cs typeface="Cambria"/>
              </a:rPr>
              <a:t>x</a:t>
            </a:r>
            <a:endParaRPr sz="2000">
              <a:latin typeface="Cambria"/>
              <a:cs typeface="Cambri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24875" y="2605077"/>
            <a:ext cx="1635611" cy="8728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91560" y="2586039"/>
            <a:ext cx="1685925" cy="901065"/>
          </a:xfrm>
          <a:custGeom>
            <a:avLst/>
            <a:gdLst/>
            <a:ahLst/>
            <a:cxnLst/>
            <a:rect l="l" t="t" r="r" b="b"/>
            <a:pathLst>
              <a:path w="1685925" h="901064">
                <a:moveTo>
                  <a:pt x="0" y="0"/>
                </a:moveTo>
                <a:lnTo>
                  <a:pt x="1685924" y="0"/>
                </a:lnTo>
                <a:lnTo>
                  <a:pt x="1685924" y="900906"/>
                </a:lnTo>
                <a:lnTo>
                  <a:pt x="0" y="900906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673963" y="2626285"/>
            <a:ext cx="2842370" cy="8126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644360" y="2586037"/>
            <a:ext cx="2905125" cy="872490"/>
          </a:xfrm>
          <a:custGeom>
            <a:avLst/>
            <a:gdLst/>
            <a:ahLst/>
            <a:cxnLst/>
            <a:rect l="l" t="t" r="r" b="b"/>
            <a:pathLst>
              <a:path w="2905125" h="872489">
                <a:moveTo>
                  <a:pt x="0" y="0"/>
                </a:moveTo>
                <a:lnTo>
                  <a:pt x="2905124" y="0"/>
                </a:lnTo>
                <a:lnTo>
                  <a:pt x="2905124" y="871934"/>
                </a:lnTo>
                <a:lnTo>
                  <a:pt x="0" y="87193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11463" y="1419860"/>
            <a:ext cx="8913495" cy="109220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495300" indent="-457200">
              <a:lnSpc>
                <a:spcPct val="100000"/>
              </a:lnSpc>
              <a:spcBef>
                <a:spcPts val="580"/>
              </a:spcBef>
              <a:buAutoNum type="arabicPeriod"/>
              <a:tabLst>
                <a:tab pos="494665" algn="l"/>
                <a:tab pos="4953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Directed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graphical models of RNNs </a:t>
            </a:r>
            <a:r>
              <a:rPr sz="2400" i="1" spc="-5" dirty="0">
                <a:solidFill>
                  <a:srgbClr val="3333CC"/>
                </a:solidFill>
                <a:latin typeface="Arial"/>
                <a:cs typeface="Arial"/>
              </a:rPr>
              <a:t>without</a:t>
            </a:r>
            <a:r>
              <a:rPr sz="2400" i="1" spc="-2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inputs</a:t>
            </a:r>
            <a:endParaRPr sz="2400">
              <a:latin typeface="Arial"/>
              <a:cs typeface="Arial"/>
            </a:endParaRPr>
          </a:p>
          <a:p>
            <a:pPr marL="781050" lvl="1" indent="-285750">
              <a:lnSpc>
                <a:spcPct val="100000"/>
              </a:lnSpc>
              <a:spcBef>
                <a:spcPts val="400"/>
              </a:spcBef>
              <a:buClr>
                <a:srgbClr val="3333CC"/>
              </a:buClr>
              <a:buChar char="•"/>
              <a:tabLst>
                <a:tab pos="780415" algn="l"/>
                <a:tab pos="781050" algn="l"/>
                <a:tab pos="1882139" algn="l"/>
              </a:tabLst>
            </a:pP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having a	set of random variables </a:t>
            </a:r>
            <a:r>
              <a:rPr sz="2000" b="1" i="1" spc="10" dirty="0">
                <a:latin typeface="Palatino Linotype"/>
                <a:cs typeface="Palatino Linotype"/>
              </a:rPr>
              <a:t>y</a:t>
            </a:r>
            <a:r>
              <a:rPr sz="1950" spc="15" baseline="25641" dirty="0">
                <a:latin typeface="Cambria"/>
                <a:cs typeface="Cambria"/>
              </a:rPr>
              <a:t>(</a:t>
            </a:r>
            <a:r>
              <a:rPr sz="1950" i="1" spc="15" baseline="25641" dirty="0">
                <a:latin typeface="Cambria"/>
                <a:cs typeface="Cambria"/>
              </a:rPr>
              <a:t>t</a:t>
            </a:r>
            <a:r>
              <a:rPr sz="1950" spc="15" baseline="25641" dirty="0">
                <a:latin typeface="Cambria"/>
                <a:cs typeface="Cambria"/>
              </a:rPr>
              <a:t>)</a:t>
            </a:r>
            <a:r>
              <a:rPr sz="1950" spc="75" baseline="25641" dirty="0">
                <a:latin typeface="Cambria"/>
                <a:cs typeface="Cambria"/>
              </a:rPr>
              <a:t>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:</a:t>
            </a:r>
            <a:endParaRPr sz="2000">
              <a:latin typeface="Arial"/>
              <a:cs typeface="Arial"/>
            </a:endParaRPr>
          </a:p>
          <a:p>
            <a:pPr marL="190500">
              <a:lnSpc>
                <a:spcPct val="100000"/>
              </a:lnSpc>
              <a:spcBef>
                <a:spcPts val="320"/>
              </a:spcBef>
              <a:tabLst>
                <a:tab pos="4076065" algn="l"/>
              </a:tabLst>
            </a:pP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Fully connected</a:t>
            </a:r>
            <a:r>
              <a:rPr sz="1600" spc="2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graphical</a:t>
            </a:r>
            <a:r>
              <a:rPr sz="1600" spc="1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model	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Efficient parameterization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based on</a:t>
            </a:r>
            <a:r>
              <a:rPr sz="1600" spc="7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600" b="1" i="1" spc="35" dirty="0">
                <a:latin typeface="Palatino Linotype"/>
                <a:cs typeface="Palatino Linotype"/>
              </a:rPr>
              <a:t>h</a:t>
            </a:r>
            <a:r>
              <a:rPr sz="1575" spc="52" baseline="26455" dirty="0">
                <a:latin typeface="Cambria"/>
                <a:cs typeface="Cambria"/>
              </a:rPr>
              <a:t>(</a:t>
            </a:r>
            <a:r>
              <a:rPr sz="1575" i="1" spc="52" baseline="26455" dirty="0">
                <a:latin typeface="Cambria"/>
                <a:cs typeface="Cambria"/>
              </a:rPr>
              <a:t>t</a:t>
            </a:r>
            <a:r>
              <a:rPr sz="1575" spc="52" baseline="26455" dirty="0">
                <a:latin typeface="Cambria"/>
                <a:cs typeface="Cambria"/>
              </a:rPr>
              <a:t>)</a:t>
            </a:r>
            <a:r>
              <a:rPr sz="1600" spc="35" dirty="0">
                <a:latin typeface="Cambria"/>
                <a:cs typeface="Cambria"/>
              </a:rPr>
              <a:t>=</a:t>
            </a:r>
            <a:r>
              <a:rPr sz="1600" i="1" spc="35" dirty="0">
                <a:latin typeface="Cambria"/>
                <a:cs typeface="Cambria"/>
              </a:rPr>
              <a:t>f</a:t>
            </a:r>
            <a:r>
              <a:rPr sz="1600" spc="35" dirty="0">
                <a:latin typeface="Cambria"/>
                <a:cs typeface="Cambria"/>
              </a:rPr>
              <a:t>(</a:t>
            </a:r>
            <a:r>
              <a:rPr sz="1600" b="1" i="1" spc="35" dirty="0">
                <a:latin typeface="Palatino Linotype"/>
                <a:cs typeface="Palatino Linotype"/>
              </a:rPr>
              <a:t>h</a:t>
            </a:r>
            <a:r>
              <a:rPr sz="1575" spc="52" baseline="26455" dirty="0">
                <a:latin typeface="Cambria"/>
                <a:cs typeface="Cambria"/>
              </a:rPr>
              <a:t>(</a:t>
            </a:r>
            <a:r>
              <a:rPr sz="1575" i="1" spc="52" baseline="26455" dirty="0">
                <a:latin typeface="Cambria"/>
                <a:cs typeface="Cambria"/>
              </a:rPr>
              <a:t>t</a:t>
            </a:r>
            <a:r>
              <a:rPr sz="1575" spc="52" baseline="26455" dirty="0">
                <a:latin typeface="Cambria"/>
                <a:cs typeface="Cambria"/>
              </a:rPr>
              <a:t>-1)</a:t>
            </a:r>
            <a:r>
              <a:rPr sz="1600" b="1" i="1" spc="35" dirty="0">
                <a:latin typeface="Palatino Linotype"/>
                <a:cs typeface="Palatino Linotype"/>
              </a:rPr>
              <a:t>,x</a:t>
            </a:r>
            <a:r>
              <a:rPr sz="1575" spc="52" baseline="26455" dirty="0">
                <a:latin typeface="Cambria"/>
                <a:cs typeface="Cambria"/>
              </a:rPr>
              <a:t>(</a:t>
            </a:r>
            <a:r>
              <a:rPr sz="1575" i="1" spc="52" baseline="26455" dirty="0">
                <a:latin typeface="Cambria"/>
                <a:cs typeface="Cambria"/>
              </a:rPr>
              <a:t>t</a:t>
            </a:r>
            <a:r>
              <a:rPr sz="1575" spc="52" baseline="26455" dirty="0">
                <a:latin typeface="Cambria"/>
                <a:cs typeface="Cambria"/>
              </a:rPr>
              <a:t>)</a:t>
            </a:r>
            <a:r>
              <a:rPr sz="1600" spc="35" dirty="0">
                <a:latin typeface="Cambria"/>
                <a:cs typeface="Cambria"/>
              </a:rPr>
              <a:t>;</a:t>
            </a:r>
            <a:r>
              <a:rPr sz="1600" b="1" spc="35" dirty="0">
                <a:latin typeface="Times New Roman"/>
                <a:cs typeface="Times New Roman"/>
              </a:rPr>
              <a:t>θ</a:t>
            </a:r>
            <a:r>
              <a:rPr sz="1600" spc="35" dirty="0">
                <a:latin typeface="Cambria"/>
                <a:cs typeface="Cambria"/>
              </a:rPr>
              <a:t>)</a:t>
            </a:r>
            <a:endParaRPr sz="1600">
              <a:latin typeface="Cambria"/>
              <a:cs typeface="Cambri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47321" y="3989605"/>
            <a:ext cx="2921859" cy="20830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15360" y="3957637"/>
            <a:ext cx="2978150" cy="2143125"/>
          </a:xfrm>
          <a:custGeom>
            <a:avLst/>
            <a:gdLst/>
            <a:ahLst/>
            <a:cxnLst/>
            <a:rect l="l" t="t" r="r" b="b"/>
            <a:pathLst>
              <a:path w="2978150" h="2143125">
                <a:moveTo>
                  <a:pt x="0" y="0"/>
                </a:moveTo>
                <a:lnTo>
                  <a:pt x="2978149" y="0"/>
                </a:lnTo>
                <a:lnTo>
                  <a:pt x="2978149" y="2143124"/>
                </a:lnTo>
                <a:lnTo>
                  <a:pt x="0" y="214312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649123" y="4038600"/>
            <a:ext cx="2362200" cy="92392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90805">
              <a:lnSpc>
                <a:spcPts val="1980"/>
              </a:lnSpc>
            </a:pPr>
            <a:r>
              <a:rPr sz="2700" b="1" i="1" spc="187" baseline="-16975" dirty="0">
                <a:latin typeface="Palatino Linotype"/>
                <a:cs typeface="Palatino Linotype"/>
              </a:rPr>
              <a:t>o</a:t>
            </a:r>
            <a:r>
              <a:rPr sz="1200" spc="125" dirty="0">
                <a:latin typeface="Cambria"/>
                <a:cs typeface="Cambria"/>
              </a:rPr>
              <a:t>(t)</a:t>
            </a:r>
            <a:r>
              <a:rPr sz="2700" spc="187" baseline="-16975" dirty="0">
                <a:latin typeface="Cambria"/>
                <a:cs typeface="Cambria"/>
              </a:rPr>
              <a:t>=</a:t>
            </a:r>
            <a:r>
              <a:rPr sz="2700" b="1" i="1" spc="187" baseline="-16975" dirty="0">
                <a:latin typeface="Palatino Linotype"/>
                <a:cs typeface="Palatino Linotype"/>
              </a:rPr>
              <a:t>c</a:t>
            </a:r>
            <a:r>
              <a:rPr sz="2700" spc="187" baseline="-16975" dirty="0">
                <a:latin typeface="Cambria"/>
                <a:cs typeface="Cambria"/>
              </a:rPr>
              <a:t>+</a:t>
            </a:r>
            <a:r>
              <a:rPr sz="2700" i="1" spc="187" baseline="-16975" dirty="0">
                <a:latin typeface="Cambria"/>
                <a:cs typeface="Cambria"/>
              </a:rPr>
              <a:t>V</a:t>
            </a:r>
            <a:r>
              <a:rPr sz="2700" b="1" i="1" spc="187" baseline="-16975" dirty="0">
                <a:latin typeface="Palatino Linotype"/>
                <a:cs typeface="Palatino Linotype"/>
              </a:rPr>
              <a:t>h</a:t>
            </a:r>
            <a:r>
              <a:rPr sz="1200" spc="125" dirty="0">
                <a:latin typeface="Cambria"/>
                <a:cs typeface="Cambria"/>
              </a:rPr>
              <a:t>(t)</a:t>
            </a:r>
            <a:endParaRPr sz="1200">
              <a:latin typeface="Cambria"/>
              <a:cs typeface="Cambria"/>
            </a:endParaRPr>
          </a:p>
          <a:p>
            <a:pPr marL="90805">
              <a:lnSpc>
                <a:spcPts val="1910"/>
              </a:lnSpc>
              <a:spcBef>
                <a:spcPts val="480"/>
              </a:spcBef>
            </a:pPr>
            <a:r>
              <a:rPr sz="1800" b="1" i="1" spc="50" dirty="0">
                <a:latin typeface="Palatino Linotype"/>
                <a:cs typeface="Palatino Linotype"/>
              </a:rPr>
              <a:t>h</a:t>
            </a:r>
            <a:r>
              <a:rPr sz="1800" spc="75" baseline="25462" dirty="0">
                <a:latin typeface="Cambria"/>
                <a:cs typeface="Cambria"/>
              </a:rPr>
              <a:t>(t)</a:t>
            </a:r>
            <a:r>
              <a:rPr sz="1800" spc="50" dirty="0">
                <a:latin typeface="Cambria"/>
                <a:cs typeface="Cambria"/>
              </a:rPr>
              <a:t>=tanh(</a:t>
            </a:r>
            <a:r>
              <a:rPr sz="1800" b="1" i="1" spc="50" dirty="0">
                <a:latin typeface="Palatino Linotype"/>
                <a:cs typeface="Palatino Linotype"/>
              </a:rPr>
              <a:t>a</a:t>
            </a:r>
            <a:r>
              <a:rPr sz="1800" spc="75" baseline="25462" dirty="0">
                <a:latin typeface="Cambria"/>
                <a:cs typeface="Cambria"/>
              </a:rPr>
              <a:t>(t)</a:t>
            </a:r>
            <a:r>
              <a:rPr sz="1800" spc="50" dirty="0">
                <a:latin typeface="Cambria"/>
                <a:cs typeface="Cambria"/>
              </a:rPr>
              <a:t>)</a:t>
            </a:r>
            <a:endParaRPr sz="1800">
              <a:latin typeface="Cambria"/>
              <a:cs typeface="Cambria"/>
            </a:endParaRPr>
          </a:p>
          <a:p>
            <a:pPr marL="90805">
              <a:lnSpc>
                <a:spcPts val="1910"/>
              </a:lnSpc>
            </a:pPr>
            <a:r>
              <a:rPr sz="2700" b="1" i="1" spc="142" baseline="-16975" dirty="0">
                <a:latin typeface="Palatino Linotype"/>
                <a:cs typeface="Palatino Linotype"/>
              </a:rPr>
              <a:t>a</a:t>
            </a:r>
            <a:r>
              <a:rPr sz="1200" spc="95" dirty="0">
                <a:latin typeface="Cambria"/>
                <a:cs typeface="Cambria"/>
              </a:rPr>
              <a:t>(t)</a:t>
            </a:r>
            <a:r>
              <a:rPr sz="2700" spc="142" baseline="-16975" dirty="0">
                <a:latin typeface="Cambria"/>
                <a:cs typeface="Cambria"/>
              </a:rPr>
              <a:t>=</a:t>
            </a:r>
            <a:r>
              <a:rPr sz="2700" b="1" i="1" spc="142" baseline="-16975" dirty="0">
                <a:latin typeface="Palatino Linotype"/>
                <a:cs typeface="Palatino Linotype"/>
              </a:rPr>
              <a:t>b</a:t>
            </a:r>
            <a:r>
              <a:rPr sz="2700" spc="142" baseline="-16975" dirty="0">
                <a:latin typeface="Cambria"/>
                <a:cs typeface="Cambria"/>
              </a:rPr>
              <a:t>+</a:t>
            </a:r>
            <a:r>
              <a:rPr sz="2700" i="1" spc="142" baseline="-16975" dirty="0">
                <a:latin typeface="Cambria"/>
                <a:cs typeface="Cambria"/>
              </a:rPr>
              <a:t>W</a:t>
            </a:r>
            <a:r>
              <a:rPr sz="2700" b="1" i="1" spc="142" baseline="-16975" dirty="0">
                <a:latin typeface="Palatino Linotype"/>
                <a:cs typeface="Palatino Linotype"/>
              </a:rPr>
              <a:t>h</a:t>
            </a:r>
            <a:r>
              <a:rPr sz="1200" spc="95" dirty="0">
                <a:latin typeface="Cambria"/>
                <a:cs typeface="Cambria"/>
              </a:rPr>
              <a:t>(t-1)</a:t>
            </a:r>
            <a:r>
              <a:rPr sz="2700" spc="142" baseline="-16975" dirty="0">
                <a:latin typeface="Cambria"/>
                <a:cs typeface="Cambria"/>
              </a:rPr>
              <a:t>+</a:t>
            </a:r>
            <a:r>
              <a:rPr sz="2700" i="1" spc="142" baseline="-16975" dirty="0">
                <a:latin typeface="Cambria"/>
                <a:cs typeface="Cambria"/>
              </a:rPr>
              <a:t>U</a:t>
            </a:r>
            <a:r>
              <a:rPr sz="2700" b="1" i="1" spc="142" baseline="-16975" dirty="0">
                <a:latin typeface="Palatino Linotype"/>
                <a:cs typeface="Palatino Linotype"/>
              </a:rPr>
              <a:t>x</a:t>
            </a:r>
            <a:r>
              <a:rPr sz="1200" spc="95" dirty="0">
                <a:latin typeface="Cambria"/>
                <a:cs typeface="Cambria"/>
              </a:rPr>
              <a:t>(t)</a:t>
            </a:r>
            <a:endParaRPr sz="12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87663" y="476604"/>
            <a:ext cx="8542655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200" dirty="0"/>
              <a:t>Conditional distribution</a:t>
            </a:r>
            <a:r>
              <a:rPr sz="3200" dirty="0"/>
              <a:t> of model depend</a:t>
            </a:r>
            <a:r>
              <a:rPr lang="en-US" sz="3200" dirty="0"/>
              <a:t>s</a:t>
            </a:r>
            <a:r>
              <a:rPr sz="3200" dirty="0"/>
              <a:t> on RNN </a:t>
            </a:r>
            <a:r>
              <a:rPr lang="en-US" sz="3200" dirty="0"/>
              <a:t>d</a:t>
            </a:r>
            <a:r>
              <a:rPr sz="3200" dirty="0"/>
              <a:t>esign</a:t>
            </a:r>
            <a:r>
              <a:rPr lang="en-US" sz="3200" spc="-85" dirty="0"/>
              <a:t>s</a:t>
            </a:r>
            <a:endParaRPr sz="3200" dirty="0"/>
          </a:p>
        </p:txBody>
      </p:sp>
      <p:sp>
        <p:nvSpPr>
          <p:cNvPr id="4" name="object 4"/>
          <p:cNvSpPr txBox="1"/>
          <p:nvPr/>
        </p:nvSpPr>
        <p:spPr>
          <a:xfrm>
            <a:off x="553796" y="4055871"/>
            <a:ext cx="5803265" cy="11182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469900" marR="5080" indent="-457200" algn="just">
              <a:lnSpc>
                <a:spcPct val="99400"/>
              </a:lnSpc>
              <a:spcBef>
                <a:spcPts val="114"/>
              </a:spcBef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2. Recurrent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connections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only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from output 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at one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time step to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hidden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units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at next 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time step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41061" y="6542080"/>
            <a:ext cx="88900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0"/>
              </a:lnSpc>
            </a:pPr>
            <a:r>
              <a:rPr sz="1400" dirty="0">
                <a:latin typeface="Times New Roman"/>
                <a:cs typeface="Times New Roman"/>
              </a:rPr>
              <a:t>5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431046" y="1629529"/>
            <a:ext cx="3150130" cy="22458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396960" y="1595439"/>
            <a:ext cx="3205480" cy="0"/>
          </a:xfrm>
          <a:custGeom>
            <a:avLst/>
            <a:gdLst/>
            <a:ahLst/>
            <a:cxnLst/>
            <a:rect l="l" t="t" r="r" b="b"/>
            <a:pathLst>
              <a:path w="3205479">
                <a:moveTo>
                  <a:pt x="0" y="0"/>
                </a:moveTo>
                <a:lnTo>
                  <a:pt x="3205162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96960" y="1595439"/>
            <a:ext cx="3205480" cy="2310130"/>
          </a:xfrm>
          <a:custGeom>
            <a:avLst/>
            <a:gdLst/>
            <a:ahLst/>
            <a:cxnLst/>
            <a:rect l="l" t="t" r="r" b="b"/>
            <a:pathLst>
              <a:path w="3205479" h="2310129">
                <a:moveTo>
                  <a:pt x="3205162" y="2309811"/>
                </a:moveTo>
                <a:lnTo>
                  <a:pt x="0" y="2309811"/>
                </a:ln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01508" y="4546670"/>
            <a:ext cx="3151780" cy="22113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75793" y="4491037"/>
            <a:ext cx="3197225" cy="2298700"/>
          </a:xfrm>
          <a:custGeom>
            <a:avLst/>
            <a:gdLst/>
            <a:ahLst/>
            <a:cxnLst/>
            <a:rect l="l" t="t" r="r" b="b"/>
            <a:pathLst>
              <a:path w="3197225" h="2298700">
                <a:moveTo>
                  <a:pt x="0" y="0"/>
                </a:moveTo>
                <a:lnTo>
                  <a:pt x="3197224" y="0"/>
                </a:lnTo>
                <a:lnTo>
                  <a:pt x="3197224" y="2298699"/>
                </a:lnTo>
                <a:lnTo>
                  <a:pt x="0" y="22986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480463" y="4147820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02996" y="1328421"/>
            <a:ext cx="6130290" cy="135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400">
              <a:latin typeface="Arial"/>
              <a:cs typeface="Arial"/>
            </a:endParaRPr>
          </a:p>
          <a:p>
            <a:pPr marL="469900" marR="365125" indent="-457200">
              <a:lnSpc>
                <a:spcPts val="2800"/>
              </a:lnSpc>
              <a:tabLst>
                <a:tab pos="469265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1.	Recurrent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connections between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hidden 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units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50739" y="1374140"/>
            <a:ext cx="75641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Extending </a:t>
            </a:r>
            <a:r>
              <a:rPr dirty="0"/>
              <a:t>RNNs </a:t>
            </a:r>
            <a:r>
              <a:rPr spc="-5" dirty="0"/>
              <a:t>to </a:t>
            </a:r>
            <a:r>
              <a:rPr dirty="0"/>
              <a:t>represent </a:t>
            </a:r>
            <a:r>
              <a:rPr spc="-5" dirty="0"/>
              <a:t>conditional </a:t>
            </a:r>
            <a:r>
              <a:rPr i="1" spc="-10" dirty="0">
                <a:solidFill>
                  <a:srgbClr val="000000"/>
                </a:solidFill>
                <a:latin typeface="Cambria"/>
                <a:cs typeface="Cambria"/>
              </a:rPr>
              <a:t>P</a:t>
            </a:r>
            <a:r>
              <a:rPr spc="-10" dirty="0">
                <a:solidFill>
                  <a:srgbClr val="000000"/>
                </a:solidFill>
                <a:latin typeface="Cambria"/>
                <a:cs typeface="Cambria"/>
              </a:rPr>
              <a:t>(</a:t>
            </a:r>
            <a:r>
              <a:rPr b="1" i="1" spc="-10" dirty="0">
                <a:solidFill>
                  <a:srgbClr val="000000"/>
                </a:solidFill>
                <a:latin typeface="Palatino Linotype"/>
                <a:cs typeface="Palatino Linotype"/>
              </a:rPr>
              <a:t>y|x</a:t>
            </a:r>
            <a:r>
              <a:rPr spc="-10" dirty="0">
                <a:solidFill>
                  <a:srgbClr val="000000"/>
                </a:solidFill>
                <a:latin typeface="Cambria"/>
                <a:cs typeface="Cambria"/>
              </a:rPr>
              <a:t>)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36863" y="2412683"/>
            <a:ext cx="8978265" cy="2358723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55600" marR="5080" indent="-342900" algn="just">
              <a:lnSpc>
                <a:spcPts val="2800"/>
              </a:lnSpc>
              <a:spcBef>
                <a:spcPts val="260"/>
              </a:spcBef>
              <a:buChar char="•"/>
              <a:tabLst>
                <a:tab pos="3556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model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representing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variable </a:t>
            </a:r>
            <a:r>
              <a:rPr sz="2400" i="1" spc="90" dirty="0">
                <a:latin typeface="Cambria"/>
                <a:cs typeface="Cambria"/>
              </a:rPr>
              <a:t>P</a:t>
            </a:r>
            <a:r>
              <a:rPr sz="2400" spc="90" dirty="0">
                <a:latin typeface="Cambria"/>
                <a:cs typeface="Cambria"/>
              </a:rPr>
              <a:t>(</a:t>
            </a:r>
            <a:r>
              <a:rPr sz="2400" b="1" i="1" spc="90" dirty="0">
                <a:latin typeface="Palatino Linotype"/>
                <a:cs typeface="Palatino Linotype"/>
              </a:rPr>
              <a:t>y</a:t>
            </a:r>
            <a:r>
              <a:rPr sz="2400" spc="90" dirty="0">
                <a:latin typeface="Cambria"/>
                <a:cs typeface="Cambria"/>
              </a:rPr>
              <a:t>; </a:t>
            </a:r>
            <a:r>
              <a:rPr sz="2400" b="1" spc="5" dirty="0">
                <a:latin typeface="Times New Roman"/>
                <a:cs typeface="Times New Roman"/>
              </a:rPr>
              <a:t>θ</a:t>
            </a:r>
            <a:r>
              <a:rPr sz="2400" spc="5" dirty="0">
                <a:latin typeface="Cambria"/>
                <a:cs typeface="Cambria"/>
              </a:rPr>
              <a:t>)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can be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reinterpreted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as  a model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representing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conditional distribution </a:t>
            </a:r>
            <a:r>
              <a:rPr sz="2400" i="1" spc="-35" dirty="0">
                <a:latin typeface="Cambria"/>
                <a:cs typeface="Cambria"/>
              </a:rPr>
              <a:t>P</a:t>
            </a:r>
            <a:r>
              <a:rPr sz="2400" spc="-35" dirty="0">
                <a:latin typeface="Cambria"/>
                <a:cs typeface="Cambria"/>
              </a:rPr>
              <a:t>(</a:t>
            </a:r>
            <a:r>
              <a:rPr sz="2400" b="1" i="1" spc="-35" dirty="0">
                <a:latin typeface="Palatino Linotype"/>
                <a:cs typeface="Palatino Linotype"/>
              </a:rPr>
              <a:t>y|</a:t>
            </a:r>
            <a:r>
              <a:rPr sz="2400" b="1" spc="-35" dirty="0">
                <a:latin typeface="Times New Roman"/>
                <a:cs typeface="Times New Roman"/>
              </a:rPr>
              <a:t>ω</a:t>
            </a:r>
            <a:r>
              <a:rPr sz="2400" spc="-35" dirty="0">
                <a:latin typeface="Cambria"/>
                <a:cs typeface="Cambria"/>
              </a:rPr>
              <a:t>)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with</a:t>
            </a:r>
            <a:r>
              <a:rPr sz="2400" spc="-10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b="1" spc="235" dirty="0">
                <a:latin typeface="Times New Roman"/>
                <a:cs typeface="Times New Roman"/>
              </a:rPr>
              <a:t>ω</a:t>
            </a:r>
            <a:r>
              <a:rPr sz="2400" spc="235" dirty="0">
                <a:latin typeface="Cambria"/>
                <a:cs typeface="Cambria"/>
              </a:rPr>
              <a:t>=</a:t>
            </a:r>
            <a:r>
              <a:rPr sz="2400" spc="235" dirty="0">
                <a:latin typeface="Trebuchet MS"/>
                <a:cs typeface="Trebuchet MS"/>
              </a:rPr>
              <a:t>θ</a:t>
            </a:r>
            <a:endParaRPr sz="2400" dirty="0">
              <a:latin typeface="Trebuchet MS"/>
              <a:cs typeface="Trebuchet MS"/>
            </a:endParaRPr>
          </a:p>
          <a:p>
            <a:pPr marL="355600" marR="132715" indent="-342900" algn="just">
              <a:lnSpc>
                <a:spcPct val="99400"/>
              </a:lnSpc>
              <a:spcBef>
                <a:spcPts val="530"/>
              </a:spcBef>
              <a:buChar char="•"/>
              <a:tabLst>
                <a:tab pos="3556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We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can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extend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such a model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represent a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distribution </a:t>
            </a:r>
            <a:r>
              <a:rPr sz="2400" i="1" spc="-10" dirty="0">
                <a:latin typeface="Cambria"/>
                <a:cs typeface="Cambria"/>
              </a:rPr>
              <a:t>P</a:t>
            </a:r>
            <a:r>
              <a:rPr sz="2400" spc="-10" dirty="0">
                <a:latin typeface="Cambria"/>
                <a:cs typeface="Cambria"/>
              </a:rPr>
              <a:t>(</a:t>
            </a:r>
            <a:r>
              <a:rPr sz="2400" b="1" i="1" spc="-10" dirty="0">
                <a:latin typeface="Palatino Linotype"/>
                <a:cs typeface="Palatino Linotype"/>
              </a:rPr>
              <a:t>y|x</a:t>
            </a:r>
            <a:r>
              <a:rPr sz="2400" spc="-10" dirty="0">
                <a:latin typeface="Cambria"/>
                <a:cs typeface="Cambria"/>
              </a:rPr>
              <a:t>) </a:t>
            </a:r>
            <a:r>
              <a:rPr sz="2400" spc="-10" dirty="0">
                <a:solidFill>
                  <a:srgbClr val="3333CC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by using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same </a:t>
            </a:r>
            <a:r>
              <a:rPr sz="2400" i="1" spc="-35" dirty="0">
                <a:latin typeface="Cambria"/>
                <a:cs typeface="Cambria"/>
              </a:rPr>
              <a:t>P</a:t>
            </a:r>
            <a:r>
              <a:rPr sz="2400" spc="-35" dirty="0">
                <a:latin typeface="Cambria"/>
                <a:cs typeface="Cambria"/>
              </a:rPr>
              <a:t>(</a:t>
            </a:r>
            <a:r>
              <a:rPr sz="2400" b="1" i="1" spc="-35" dirty="0">
                <a:latin typeface="Palatino Linotype"/>
                <a:cs typeface="Palatino Linotype"/>
              </a:rPr>
              <a:t>y|</a:t>
            </a:r>
            <a:r>
              <a:rPr sz="2400" b="1" spc="-35" dirty="0">
                <a:latin typeface="Times New Roman"/>
                <a:cs typeface="Times New Roman"/>
              </a:rPr>
              <a:t>ω</a:t>
            </a:r>
            <a:r>
              <a:rPr sz="2400" spc="-35" dirty="0">
                <a:latin typeface="Cambria"/>
                <a:cs typeface="Cambria"/>
              </a:rPr>
              <a:t>)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as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before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but making </a:t>
            </a:r>
            <a:r>
              <a:rPr sz="2400" b="1" dirty="0">
                <a:latin typeface="Times New Roman"/>
                <a:cs typeface="Times New Roman"/>
              </a:rPr>
              <a:t>ω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function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of 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b="1" i="1" spc="140" dirty="0">
                <a:latin typeface="Palatino Linotype"/>
                <a:cs typeface="Palatino Linotype"/>
              </a:rPr>
              <a:t>x</a:t>
            </a:r>
            <a:endParaRPr sz="2400" dirty="0">
              <a:latin typeface="Palatino Linotype"/>
              <a:cs typeface="Palatino Linotype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In the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case of an RNN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this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can be achieved in several</a:t>
            </a:r>
            <a:r>
              <a:rPr sz="2400" spc="-4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ways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77555" y="1374140"/>
            <a:ext cx="651065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Taking </a:t>
            </a:r>
            <a:r>
              <a:rPr dirty="0"/>
              <a:t>a single </a:t>
            </a:r>
            <a:r>
              <a:rPr spc="-5" dirty="0"/>
              <a:t>vector </a:t>
            </a:r>
            <a:r>
              <a:rPr b="1" i="1" spc="165" dirty="0">
                <a:solidFill>
                  <a:srgbClr val="000000"/>
                </a:solidFill>
                <a:latin typeface="Palatino Linotype"/>
                <a:cs typeface="Palatino Linotype"/>
              </a:rPr>
              <a:t>x </a:t>
            </a:r>
            <a:r>
              <a:rPr dirty="0"/>
              <a:t>as an </a:t>
            </a:r>
            <a:r>
              <a:rPr spc="-5" dirty="0"/>
              <a:t>extra</a:t>
            </a:r>
            <a:r>
              <a:rPr spc="-120" dirty="0"/>
              <a:t> </a:t>
            </a:r>
            <a:r>
              <a:rPr dirty="0"/>
              <a:t>input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60663" y="2412683"/>
            <a:ext cx="9015730" cy="352552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431800" marR="93980" indent="-342900">
              <a:lnSpc>
                <a:spcPts val="2800"/>
              </a:lnSpc>
              <a:spcBef>
                <a:spcPts val="260"/>
              </a:spcBef>
              <a:buChar char="•"/>
              <a:tabLst>
                <a:tab pos="431165" algn="l"/>
                <a:tab pos="4318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Instead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taking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sequence </a:t>
            </a:r>
            <a:r>
              <a:rPr sz="2400" b="1" i="1" spc="60" dirty="0">
                <a:latin typeface="Palatino Linotype"/>
                <a:cs typeface="Palatino Linotype"/>
              </a:rPr>
              <a:t>x</a:t>
            </a:r>
            <a:r>
              <a:rPr sz="2400" spc="89" baseline="24305" dirty="0">
                <a:latin typeface="Cambria"/>
                <a:cs typeface="Cambria"/>
              </a:rPr>
              <a:t>(</a:t>
            </a:r>
            <a:r>
              <a:rPr sz="2400" i="1" spc="89" baseline="24305" dirty="0">
                <a:latin typeface="Cambria"/>
                <a:cs typeface="Cambria"/>
              </a:rPr>
              <a:t>t</a:t>
            </a:r>
            <a:r>
              <a:rPr sz="2400" spc="89" baseline="24305" dirty="0">
                <a:latin typeface="Cambria"/>
                <a:cs typeface="Cambria"/>
              </a:rPr>
              <a:t>)</a:t>
            </a:r>
            <a:r>
              <a:rPr sz="2400" spc="60" dirty="0">
                <a:latin typeface="Cambria"/>
                <a:cs typeface="Cambria"/>
              </a:rPr>
              <a:t>, </a:t>
            </a:r>
            <a:r>
              <a:rPr sz="2400" i="1" spc="-35" dirty="0">
                <a:latin typeface="Cambria"/>
                <a:cs typeface="Cambria"/>
              </a:rPr>
              <a:t>t </a:t>
            </a:r>
            <a:r>
              <a:rPr sz="2400" spc="155" dirty="0">
                <a:latin typeface="Cambria"/>
                <a:cs typeface="Cambria"/>
              </a:rPr>
              <a:t>=1,..,</a:t>
            </a:r>
            <a:r>
              <a:rPr sz="2400" spc="155" dirty="0">
                <a:latin typeface="Times New Roman"/>
                <a:cs typeface="Times New Roman"/>
              </a:rPr>
              <a:t>τ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as input we can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take 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single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vector </a:t>
            </a:r>
            <a:r>
              <a:rPr sz="2400" b="1" i="1" spc="140" dirty="0">
                <a:latin typeface="Palatino Linotype"/>
                <a:cs typeface="Palatino Linotype"/>
              </a:rPr>
              <a:t>x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as</a:t>
            </a:r>
            <a:r>
              <a:rPr sz="2400" spc="-9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input</a:t>
            </a:r>
            <a:endParaRPr sz="2400">
              <a:latin typeface="Arial"/>
              <a:cs typeface="Arial"/>
            </a:endParaRPr>
          </a:p>
          <a:p>
            <a:pPr marL="431800" marR="426084" indent="-342900">
              <a:lnSpc>
                <a:spcPct val="101499"/>
              </a:lnSpc>
              <a:spcBef>
                <a:spcPts val="470"/>
              </a:spcBef>
              <a:buChar char="•"/>
              <a:tabLst>
                <a:tab pos="431165" algn="l"/>
                <a:tab pos="4318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When </a:t>
            </a:r>
            <a:r>
              <a:rPr sz="2400" b="1" i="1" spc="140" dirty="0">
                <a:latin typeface="Palatino Linotype"/>
                <a:cs typeface="Palatino Linotype"/>
              </a:rPr>
              <a:t>x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is a fixed-size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vector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we can simply make it an</a:t>
            </a:r>
            <a:r>
              <a:rPr sz="2400" spc="-15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extra 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input of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RNN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that generates the </a:t>
            </a:r>
            <a:r>
              <a:rPr sz="2400" b="1" i="1" spc="10" dirty="0">
                <a:latin typeface="Palatino Linotype"/>
                <a:cs typeface="Palatino Linotype"/>
              </a:rPr>
              <a:t>y</a:t>
            </a:r>
            <a:r>
              <a:rPr sz="2400" b="1" i="1" spc="50" dirty="0">
                <a:latin typeface="Palatino Linotype"/>
                <a:cs typeface="Palatino Linotype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sequence</a:t>
            </a:r>
            <a:endParaRPr sz="2400">
              <a:latin typeface="Arial"/>
              <a:cs typeface="Arial"/>
            </a:endParaRPr>
          </a:p>
          <a:p>
            <a:pPr marL="431800" indent="-342900">
              <a:lnSpc>
                <a:spcPct val="100000"/>
              </a:lnSpc>
              <a:spcBef>
                <a:spcPts val="495"/>
              </a:spcBef>
              <a:buChar char="•"/>
              <a:tabLst>
                <a:tab pos="431165" algn="l"/>
                <a:tab pos="4318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Common ways of providing an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extra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input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RNN</a:t>
            </a:r>
            <a:r>
              <a:rPr sz="2400" spc="-3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are</a:t>
            </a:r>
            <a:endParaRPr sz="2400">
              <a:latin typeface="Arial"/>
              <a:cs typeface="Arial"/>
            </a:endParaRPr>
          </a:p>
          <a:p>
            <a:pPr marL="1003300" lvl="1" indent="-457200">
              <a:lnSpc>
                <a:spcPct val="100000"/>
              </a:lnSpc>
              <a:spcBef>
                <a:spcPts val="525"/>
              </a:spcBef>
              <a:buClr>
                <a:srgbClr val="3333CC"/>
              </a:buClr>
              <a:buAutoNum type="arabicPeriod"/>
              <a:tabLst>
                <a:tab pos="1002665" algn="l"/>
                <a:tab pos="1003300" algn="l"/>
              </a:tabLst>
            </a:pP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An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extra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input at each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time step,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or</a:t>
            </a:r>
            <a:endParaRPr sz="2000">
              <a:latin typeface="Arial"/>
              <a:cs typeface="Arial"/>
            </a:endParaRPr>
          </a:p>
          <a:p>
            <a:pPr marL="1003300" lvl="1" indent="-457200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AutoNum type="arabicPeriod"/>
              <a:tabLst>
                <a:tab pos="1002665" algn="l"/>
                <a:tab pos="1003300" algn="l"/>
              </a:tabLst>
            </a:pP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As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the initial state </a:t>
            </a:r>
            <a:r>
              <a:rPr sz="2000" b="1" i="1" spc="40" dirty="0">
                <a:latin typeface="Palatino Linotype"/>
                <a:cs typeface="Palatino Linotype"/>
              </a:rPr>
              <a:t>h</a:t>
            </a:r>
            <a:r>
              <a:rPr sz="1950" spc="60" baseline="25641" dirty="0">
                <a:latin typeface="Cambria"/>
                <a:cs typeface="Cambria"/>
              </a:rPr>
              <a:t>(0)</a:t>
            </a:r>
            <a:r>
              <a:rPr sz="2000" spc="40" dirty="0">
                <a:latin typeface="Cambria"/>
                <a:cs typeface="Cambria"/>
              </a:rPr>
              <a:t>,</a:t>
            </a:r>
            <a:r>
              <a:rPr sz="2000" spc="235" dirty="0">
                <a:latin typeface="Cambria"/>
                <a:cs typeface="Cambria"/>
              </a:rPr>
              <a:t>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or</a:t>
            </a:r>
            <a:endParaRPr sz="2000">
              <a:latin typeface="Arial"/>
              <a:cs typeface="Arial"/>
            </a:endParaRPr>
          </a:p>
          <a:p>
            <a:pPr marL="1003300" lvl="1" indent="-457200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AutoNum type="arabicPeriod"/>
              <a:tabLst>
                <a:tab pos="1002665" algn="l"/>
                <a:tab pos="1003300" algn="l"/>
              </a:tabLst>
            </a:pP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Both</a:t>
            </a:r>
            <a:endParaRPr sz="2000">
              <a:latin typeface="Arial"/>
              <a:cs typeface="Arial"/>
            </a:endParaRPr>
          </a:p>
          <a:p>
            <a:pPr marL="431800" indent="-342900">
              <a:lnSpc>
                <a:spcPct val="100000"/>
              </a:lnSpc>
              <a:spcBef>
                <a:spcPts val="495"/>
              </a:spcBef>
              <a:buChar char="•"/>
              <a:tabLst>
                <a:tab pos="431165" algn="l"/>
                <a:tab pos="4318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first and common approach is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illustrated</a:t>
            </a:r>
            <a:r>
              <a:rPr sz="2400" spc="-2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next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72388" y="993141"/>
            <a:ext cx="832104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38780" algn="l"/>
              </a:tabLst>
            </a:pPr>
            <a:r>
              <a:rPr dirty="0"/>
              <a:t>Mapping</a:t>
            </a:r>
            <a:r>
              <a:rPr spc="5" dirty="0"/>
              <a:t> </a:t>
            </a:r>
            <a:r>
              <a:rPr spc="-5" dirty="0"/>
              <a:t>vector</a:t>
            </a:r>
            <a:r>
              <a:rPr dirty="0"/>
              <a:t> </a:t>
            </a:r>
            <a:r>
              <a:rPr b="1" i="1" spc="165" dirty="0">
                <a:solidFill>
                  <a:srgbClr val="000000"/>
                </a:solidFill>
                <a:latin typeface="Palatino Linotype"/>
                <a:cs typeface="Palatino Linotype"/>
              </a:rPr>
              <a:t>x	</a:t>
            </a:r>
            <a:r>
              <a:rPr spc="-5" dirty="0"/>
              <a:t>into distribution </a:t>
            </a:r>
            <a:r>
              <a:rPr dirty="0"/>
              <a:t>over sequences</a:t>
            </a:r>
            <a:r>
              <a:rPr spc="-30" dirty="0"/>
              <a:t> </a:t>
            </a:r>
            <a:r>
              <a:rPr b="1" spc="655" dirty="0">
                <a:solidFill>
                  <a:srgbClr val="000000"/>
                </a:solidFill>
                <a:latin typeface="Calibri"/>
                <a:cs typeface="Calibri"/>
              </a:rPr>
              <a:t>Y</a:t>
            </a:r>
          </a:p>
        </p:txBody>
      </p:sp>
      <p:sp>
        <p:nvSpPr>
          <p:cNvPr id="4" name="object 4"/>
          <p:cNvSpPr/>
          <p:nvPr/>
        </p:nvSpPr>
        <p:spPr>
          <a:xfrm>
            <a:off x="651676" y="3141837"/>
            <a:ext cx="3880093" cy="40917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5761" y="3119437"/>
            <a:ext cx="3971925" cy="4124960"/>
          </a:xfrm>
          <a:custGeom>
            <a:avLst/>
            <a:gdLst/>
            <a:ahLst/>
            <a:cxnLst/>
            <a:rect l="l" t="t" r="r" b="b"/>
            <a:pathLst>
              <a:path w="3971925" h="4124959">
                <a:moveTo>
                  <a:pt x="0" y="0"/>
                </a:moveTo>
                <a:lnTo>
                  <a:pt x="3971923" y="0"/>
                </a:lnTo>
                <a:lnTo>
                  <a:pt x="3971923" y="4124720"/>
                </a:lnTo>
                <a:lnTo>
                  <a:pt x="0" y="412472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27363" y="1557020"/>
            <a:ext cx="8739505" cy="4820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ts val="3329"/>
              </a:lnSpc>
              <a:spcBef>
                <a:spcPts val="100"/>
              </a:spcBef>
            </a:pPr>
            <a:r>
              <a:rPr sz="2800" dirty="0">
                <a:solidFill>
                  <a:srgbClr val="0000FF"/>
                </a:solidFill>
                <a:latin typeface="Arial"/>
                <a:cs typeface="Arial"/>
              </a:rPr>
              <a:t>An </a:t>
            </a:r>
            <a:r>
              <a:rPr sz="2800" spc="-5" dirty="0">
                <a:solidFill>
                  <a:srgbClr val="0000FF"/>
                </a:solidFill>
                <a:latin typeface="Arial"/>
                <a:cs typeface="Arial"/>
              </a:rPr>
              <a:t>extra </a:t>
            </a:r>
            <a:r>
              <a:rPr sz="2800" dirty="0">
                <a:solidFill>
                  <a:srgbClr val="0000FF"/>
                </a:solidFill>
                <a:latin typeface="Arial"/>
                <a:cs typeface="Arial"/>
              </a:rPr>
              <a:t>input at each </a:t>
            </a:r>
            <a:r>
              <a:rPr sz="2800" spc="-5" dirty="0">
                <a:solidFill>
                  <a:srgbClr val="0000FF"/>
                </a:solidFill>
                <a:latin typeface="Arial"/>
                <a:cs typeface="Arial"/>
              </a:rPr>
              <a:t>time</a:t>
            </a:r>
            <a:r>
              <a:rPr sz="2800"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0000FF"/>
                </a:solidFill>
                <a:latin typeface="Arial"/>
                <a:cs typeface="Arial"/>
              </a:rPr>
              <a:t>step</a:t>
            </a:r>
            <a:endParaRPr sz="2800">
              <a:latin typeface="Arial"/>
              <a:cs typeface="Arial"/>
            </a:endParaRPr>
          </a:p>
          <a:p>
            <a:pPr marL="50800">
              <a:lnSpc>
                <a:spcPts val="2850"/>
              </a:lnSpc>
            </a:pP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Interaction between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input </a:t>
            </a:r>
            <a:r>
              <a:rPr sz="2400" b="1" i="1" spc="140" dirty="0">
                <a:latin typeface="Palatino Linotype"/>
                <a:cs typeface="Palatino Linotype"/>
              </a:rPr>
              <a:t>x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and hidden unit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ve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ctor</a:t>
            </a:r>
            <a:r>
              <a:rPr sz="2000" spc="-9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b="1" i="1" spc="25" dirty="0">
                <a:latin typeface="Palatino Linotype"/>
                <a:cs typeface="Palatino Linotype"/>
              </a:rPr>
              <a:t>h</a:t>
            </a:r>
            <a:r>
              <a:rPr sz="1950" spc="37" baseline="25641" dirty="0">
                <a:latin typeface="Cambria"/>
                <a:cs typeface="Cambria"/>
              </a:rPr>
              <a:t>(</a:t>
            </a:r>
            <a:r>
              <a:rPr sz="1950" i="1" spc="37" baseline="25641" dirty="0">
                <a:latin typeface="Cambria"/>
                <a:cs typeface="Cambria"/>
              </a:rPr>
              <a:t>t</a:t>
            </a:r>
            <a:r>
              <a:rPr sz="1950" spc="37" baseline="25641" dirty="0">
                <a:latin typeface="Cambria"/>
                <a:cs typeface="Cambria"/>
              </a:rPr>
              <a:t>)</a:t>
            </a:r>
            <a:endParaRPr sz="1950" baseline="25641">
              <a:latin typeface="Cambria"/>
              <a:cs typeface="Cambria"/>
            </a:endParaRPr>
          </a:p>
          <a:p>
            <a:pPr marL="50800">
              <a:lnSpc>
                <a:spcPct val="100000"/>
              </a:lnSpc>
              <a:spcBef>
                <a:spcPts val="20"/>
              </a:spcBef>
            </a:pP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is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parameterized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by a newly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introduced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weight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matrix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i="1" spc="275" dirty="0">
                <a:latin typeface="Cambria"/>
                <a:cs typeface="Cambria"/>
              </a:rPr>
              <a:t>R</a:t>
            </a:r>
            <a:endParaRPr sz="2000">
              <a:latin typeface="Cambria"/>
              <a:cs typeface="Cambria"/>
            </a:endParaRPr>
          </a:p>
          <a:p>
            <a:pPr marL="50800">
              <a:lnSpc>
                <a:spcPct val="100000"/>
              </a:lnSpc>
            </a:pP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that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was absent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from the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model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with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only </a:t>
            </a:r>
            <a:r>
              <a:rPr sz="2000" i="1" spc="50" dirty="0">
                <a:latin typeface="Cambria"/>
                <a:cs typeface="Cambria"/>
              </a:rPr>
              <a:t>y</a:t>
            </a:r>
            <a:r>
              <a:rPr sz="2000" i="1" spc="40" dirty="0">
                <a:latin typeface="Cambria"/>
                <a:cs typeface="Cambria"/>
              </a:rPr>
              <a:t>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values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550">
              <a:latin typeface="Arial"/>
              <a:cs typeface="Arial"/>
            </a:endParaRPr>
          </a:p>
          <a:p>
            <a:pPr marL="4012565" marR="770890">
              <a:lnSpc>
                <a:spcPts val="2800"/>
              </a:lnSpc>
            </a:pP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Appropriate for tasks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such as  image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 captioning</a:t>
            </a:r>
            <a:endParaRPr sz="2400">
              <a:latin typeface="Arial"/>
              <a:cs typeface="Arial"/>
            </a:endParaRPr>
          </a:p>
          <a:p>
            <a:pPr marL="4012565" marR="30480">
              <a:lnSpc>
                <a:spcPts val="2400"/>
              </a:lnSpc>
              <a:spcBef>
                <a:spcPts val="20"/>
              </a:spcBef>
            </a:pP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where a single image </a:t>
            </a:r>
            <a:r>
              <a:rPr sz="2000" b="1" i="1" spc="120" dirty="0">
                <a:latin typeface="Palatino Linotype"/>
                <a:cs typeface="Palatino Linotype"/>
              </a:rPr>
              <a:t>x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is input which  produces a sequence of words</a:t>
            </a:r>
            <a:r>
              <a:rPr sz="2000" spc="-114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describing 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the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image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000">
              <a:latin typeface="Arial"/>
              <a:cs typeface="Arial"/>
            </a:endParaRPr>
          </a:p>
          <a:p>
            <a:pPr marL="4012565" marR="804545">
              <a:lnSpc>
                <a:spcPct val="100299"/>
              </a:lnSpc>
            </a:pP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Each element of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the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observed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output  </a:t>
            </a:r>
            <a:r>
              <a:rPr sz="1800" b="1" i="1" dirty="0">
                <a:latin typeface="Palatino Linotype"/>
                <a:cs typeface="Palatino Linotype"/>
              </a:rPr>
              <a:t>y</a:t>
            </a:r>
            <a:r>
              <a:rPr sz="1800" baseline="25462" dirty="0">
                <a:latin typeface="Cambria"/>
                <a:cs typeface="Cambria"/>
              </a:rPr>
              <a:t>(</a:t>
            </a:r>
            <a:r>
              <a:rPr sz="1800" i="1" baseline="25462" dirty="0">
                <a:latin typeface="Cambria"/>
                <a:cs typeface="Cambria"/>
              </a:rPr>
              <a:t>t</a:t>
            </a:r>
            <a:r>
              <a:rPr sz="1800" baseline="25462" dirty="0">
                <a:latin typeface="Cambria"/>
                <a:cs typeface="Cambria"/>
              </a:rPr>
              <a:t>)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of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the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observed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output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sequence  serves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both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as input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(for the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current 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time step)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and during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training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as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target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536863" y="4530535"/>
            <a:ext cx="8669020" cy="11182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55600" marR="5080" indent="-342900" algn="just">
              <a:lnSpc>
                <a:spcPct val="99400"/>
              </a:lnSpc>
              <a:spcBef>
                <a:spcPts val="114"/>
              </a:spcBef>
              <a:buClr>
                <a:srgbClr val="3333CC"/>
              </a:buClr>
              <a:buChar char="•"/>
              <a:tabLst>
                <a:tab pos="355600" algn="l"/>
              </a:tabLst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To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remove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the conditional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independence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assumption,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we can  add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connections from the output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at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time </a:t>
            </a:r>
            <a:r>
              <a:rPr sz="2400" i="1" spc="-35" dirty="0">
                <a:latin typeface="Cambria"/>
                <a:cs typeface="Cambria"/>
              </a:rPr>
              <a:t>t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to the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hidden unit at  time </a:t>
            </a:r>
            <a:r>
              <a:rPr sz="2400" i="1" spc="125" dirty="0">
                <a:latin typeface="Cambria"/>
                <a:cs typeface="Cambria"/>
              </a:rPr>
              <a:t>t</a:t>
            </a:r>
            <a:r>
              <a:rPr sz="2400" spc="125" dirty="0">
                <a:latin typeface="Cambria"/>
                <a:cs typeface="Cambria"/>
              </a:rPr>
              <a:t>+1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(see next</a:t>
            </a:r>
            <a:r>
              <a:rPr sz="2400" spc="2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slide)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4063" y="5686743"/>
            <a:ext cx="8345170" cy="637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Clr>
                <a:srgbClr val="3333CC"/>
              </a:buClr>
              <a:buChar char="•"/>
              <a:tabLst>
                <a:tab pos="297815" algn="l"/>
                <a:tab pos="298450" algn="l"/>
              </a:tabLst>
            </a:pP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model can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then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represent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arbitrary probability distributions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over</a:t>
            </a:r>
            <a:r>
              <a:rPr sz="2000" spc="7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the</a:t>
            </a:r>
            <a:endParaRPr sz="2000">
              <a:latin typeface="Arial"/>
              <a:cs typeface="Arial"/>
            </a:endParaRPr>
          </a:p>
          <a:p>
            <a:pPr marL="291465">
              <a:lnSpc>
                <a:spcPct val="100000"/>
              </a:lnSpc>
              <a:spcBef>
                <a:spcPts val="20"/>
              </a:spcBef>
            </a:pPr>
            <a:r>
              <a:rPr sz="2000" b="1" i="1" spc="10" dirty="0">
                <a:latin typeface="Palatino Linotype"/>
                <a:cs typeface="Palatino Linotype"/>
              </a:rPr>
              <a:t>y</a:t>
            </a:r>
            <a:r>
              <a:rPr sz="2000" b="1" i="1" spc="50" dirty="0">
                <a:latin typeface="Palatino Linotype"/>
                <a:cs typeface="Palatino Linotype"/>
              </a:rPr>
              <a:t>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sequence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6863" y="6307419"/>
            <a:ext cx="7247890" cy="81470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05"/>
              </a:spcBef>
              <a:buClr>
                <a:srgbClr val="3333CC"/>
              </a:buClr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434DD6"/>
                </a:solidFill>
                <a:latin typeface="Arial"/>
                <a:cs typeface="Arial"/>
              </a:rPr>
              <a:t>Limitation: both </a:t>
            </a:r>
            <a:r>
              <a:rPr sz="2400" dirty="0">
                <a:solidFill>
                  <a:srgbClr val="434DD6"/>
                </a:solidFill>
                <a:latin typeface="Arial"/>
                <a:cs typeface="Arial"/>
              </a:rPr>
              <a:t>sequences must be of same</a:t>
            </a:r>
            <a:r>
              <a:rPr sz="2400" spc="-25" dirty="0">
                <a:solidFill>
                  <a:srgbClr val="434DD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434DD6"/>
                </a:solidFill>
                <a:latin typeface="Arial"/>
                <a:cs typeface="Arial"/>
              </a:rPr>
              <a:t>length</a:t>
            </a:r>
            <a:endParaRPr sz="24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425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Removing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this restriction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is discussed in </a:t>
            </a:r>
            <a:r>
              <a:rPr sz="2000" spc="10" dirty="0">
                <a:latin typeface="Cambria"/>
                <a:cs typeface="Cambria"/>
              </a:rPr>
              <a:t>Section</a:t>
            </a:r>
            <a:r>
              <a:rPr sz="2000" spc="180" dirty="0">
                <a:latin typeface="Cambria"/>
                <a:cs typeface="Cambria"/>
              </a:rPr>
              <a:t> </a:t>
            </a:r>
            <a:r>
              <a:rPr sz="2000" spc="-45" dirty="0">
                <a:latin typeface="Cambria"/>
                <a:cs typeface="Cambria"/>
              </a:rPr>
              <a:t>10.4</a:t>
            </a:r>
            <a:endParaRPr sz="2000">
              <a:latin typeface="Cambria"/>
              <a:cs typeface="Cambr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43669" y="4505551"/>
            <a:ext cx="75565" cy="2070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150" i="1" spc="5" dirty="0">
                <a:latin typeface="Calibri"/>
                <a:cs typeface="Calibri"/>
              </a:rPr>
              <a:t>t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3363" y="1145541"/>
            <a:ext cx="8528685" cy="3365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7215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FF0000"/>
                </a:solidFill>
                <a:latin typeface="Arial"/>
                <a:cs typeface="Arial"/>
              </a:rPr>
              <a:t>RNN </a:t>
            </a:r>
            <a:r>
              <a:rPr sz="2800" spc="-5" dirty="0">
                <a:solidFill>
                  <a:srgbClr val="FF0000"/>
                </a:solidFill>
                <a:latin typeface="Arial"/>
                <a:cs typeface="Arial"/>
              </a:rPr>
              <a:t>to </a:t>
            </a:r>
            <a:r>
              <a:rPr sz="2800" dirty="0">
                <a:solidFill>
                  <a:srgbClr val="FF0000"/>
                </a:solidFill>
                <a:latin typeface="Arial"/>
                <a:cs typeface="Arial"/>
              </a:rPr>
              <a:t>receive a sequence of </a:t>
            </a:r>
            <a:r>
              <a:rPr sz="2800" spc="-5" dirty="0">
                <a:solidFill>
                  <a:srgbClr val="FF0000"/>
                </a:solidFill>
                <a:latin typeface="Arial"/>
                <a:cs typeface="Arial"/>
              </a:rPr>
              <a:t>vectors </a:t>
            </a:r>
            <a:r>
              <a:rPr sz="2800" b="1" i="1" spc="75" dirty="0">
                <a:latin typeface="Palatino Linotype"/>
                <a:cs typeface="Palatino Linotype"/>
              </a:rPr>
              <a:t>x</a:t>
            </a:r>
            <a:r>
              <a:rPr sz="2775" spc="112" baseline="25525" dirty="0">
                <a:latin typeface="Cambria"/>
                <a:cs typeface="Cambria"/>
              </a:rPr>
              <a:t>(t) </a:t>
            </a:r>
            <a:r>
              <a:rPr sz="2800" dirty="0">
                <a:solidFill>
                  <a:srgbClr val="FF0000"/>
                </a:solidFill>
                <a:latin typeface="Arial"/>
                <a:cs typeface="Arial"/>
              </a:rPr>
              <a:t>as</a:t>
            </a:r>
            <a:r>
              <a:rPr sz="2800" spc="7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0000"/>
                </a:solidFill>
                <a:latin typeface="Arial"/>
                <a:cs typeface="Arial"/>
              </a:rPr>
              <a:t>input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500">
              <a:latin typeface="Arial"/>
              <a:cs typeface="Arial"/>
            </a:endParaRPr>
          </a:p>
          <a:p>
            <a:pPr marL="499109" marR="201930" indent="-423545">
              <a:lnSpc>
                <a:spcPct val="117200"/>
              </a:lnSpc>
              <a:spcBef>
                <a:spcPts val="2095"/>
              </a:spcBef>
              <a:buChar char="•"/>
              <a:tabLst>
                <a:tab pos="475615" algn="l"/>
                <a:tab pos="47625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RNN described by </a:t>
            </a:r>
            <a:r>
              <a:rPr sz="2400" b="1" i="1" spc="100" dirty="0">
                <a:latin typeface="Palatino Linotype"/>
                <a:cs typeface="Palatino Linotype"/>
              </a:rPr>
              <a:t>a</a:t>
            </a:r>
            <a:r>
              <a:rPr sz="2400" spc="150" baseline="24305" dirty="0">
                <a:latin typeface="Cambria"/>
                <a:cs typeface="Cambria"/>
              </a:rPr>
              <a:t>(</a:t>
            </a:r>
            <a:r>
              <a:rPr sz="2400" i="1" spc="150" baseline="24305" dirty="0">
                <a:latin typeface="Cambria"/>
                <a:cs typeface="Cambria"/>
              </a:rPr>
              <a:t>t</a:t>
            </a:r>
            <a:r>
              <a:rPr sz="2400" spc="150" baseline="24305" dirty="0">
                <a:latin typeface="Cambria"/>
                <a:cs typeface="Cambria"/>
              </a:rPr>
              <a:t>)</a:t>
            </a:r>
            <a:r>
              <a:rPr sz="2400" spc="100" dirty="0">
                <a:latin typeface="Cambria"/>
                <a:cs typeface="Cambria"/>
              </a:rPr>
              <a:t>=</a:t>
            </a:r>
            <a:r>
              <a:rPr sz="2400" b="1" i="1" spc="100" dirty="0">
                <a:latin typeface="Palatino Linotype"/>
                <a:cs typeface="Palatino Linotype"/>
              </a:rPr>
              <a:t>b </a:t>
            </a:r>
            <a:r>
              <a:rPr sz="2400" spc="125" dirty="0">
                <a:latin typeface="Cambria"/>
                <a:cs typeface="Cambria"/>
              </a:rPr>
              <a:t>+</a:t>
            </a:r>
            <a:r>
              <a:rPr sz="2400" i="1" spc="125" dirty="0">
                <a:latin typeface="Cambria"/>
                <a:cs typeface="Cambria"/>
              </a:rPr>
              <a:t>W</a:t>
            </a:r>
            <a:r>
              <a:rPr sz="2400" b="1" i="1" spc="125" dirty="0">
                <a:latin typeface="Palatino Linotype"/>
                <a:cs typeface="Palatino Linotype"/>
              </a:rPr>
              <a:t>h</a:t>
            </a:r>
            <a:r>
              <a:rPr sz="2400" spc="187" baseline="24305" dirty="0">
                <a:latin typeface="Cambria"/>
                <a:cs typeface="Cambria"/>
              </a:rPr>
              <a:t>(</a:t>
            </a:r>
            <a:r>
              <a:rPr sz="2400" i="1" spc="187" baseline="24305" dirty="0">
                <a:latin typeface="Cambria"/>
                <a:cs typeface="Cambria"/>
              </a:rPr>
              <a:t>t-</a:t>
            </a:r>
            <a:r>
              <a:rPr sz="2400" spc="187" baseline="24305" dirty="0">
                <a:latin typeface="Cambria"/>
                <a:cs typeface="Cambria"/>
              </a:rPr>
              <a:t>1)</a:t>
            </a:r>
            <a:r>
              <a:rPr sz="2400" spc="125" dirty="0">
                <a:latin typeface="Cambria"/>
                <a:cs typeface="Cambria"/>
              </a:rPr>
              <a:t>+</a:t>
            </a:r>
            <a:r>
              <a:rPr sz="2400" i="1" spc="125" dirty="0">
                <a:latin typeface="Cambria"/>
                <a:cs typeface="Cambria"/>
              </a:rPr>
              <a:t>U</a:t>
            </a:r>
            <a:r>
              <a:rPr sz="2400" b="1" i="1" spc="125" dirty="0">
                <a:latin typeface="Palatino Linotype"/>
                <a:cs typeface="Palatino Linotype"/>
              </a:rPr>
              <a:t>x</a:t>
            </a:r>
            <a:r>
              <a:rPr sz="2400" spc="187" baseline="24305" dirty="0">
                <a:latin typeface="Cambria"/>
                <a:cs typeface="Cambria"/>
              </a:rPr>
              <a:t>(</a:t>
            </a:r>
            <a:r>
              <a:rPr sz="2400" i="1" spc="187" baseline="24305" dirty="0">
                <a:latin typeface="Cambria"/>
                <a:cs typeface="Cambria"/>
              </a:rPr>
              <a:t>t</a:t>
            </a:r>
            <a:r>
              <a:rPr sz="2400" spc="187" baseline="24305" dirty="0">
                <a:latin typeface="Cambria"/>
                <a:cs typeface="Cambria"/>
              </a:rPr>
              <a:t>)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corresponds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conditional distribution </a:t>
            </a:r>
            <a:r>
              <a:rPr sz="2400" i="1" spc="125" dirty="0">
                <a:latin typeface="Cambria"/>
                <a:cs typeface="Cambria"/>
              </a:rPr>
              <a:t>P</a:t>
            </a:r>
            <a:r>
              <a:rPr sz="2400" spc="125" dirty="0">
                <a:latin typeface="Cambria"/>
                <a:cs typeface="Cambria"/>
              </a:rPr>
              <a:t>(</a:t>
            </a:r>
            <a:r>
              <a:rPr sz="2400" b="1" i="1" spc="125" dirty="0">
                <a:latin typeface="Palatino Linotype"/>
                <a:cs typeface="Palatino Linotype"/>
              </a:rPr>
              <a:t>y</a:t>
            </a:r>
            <a:r>
              <a:rPr sz="2400" spc="187" baseline="24305" dirty="0">
                <a:latin typeface="Cambria"/>
                <a:cs typeface="Cambria"/>
              </a:rPr>
              <a:t>(1)</a:t>
            </a:r>
            <a:r>
              <a:rPr sz="2400" i="1" spc="125" dirty="0">
                <a:latin typeface="Cambria"/>
                <a:cs typeface="Cambria"/>
              </a:rPr>
              <a:t>,.., </a:t>
            </a:r>
            <a:r>
              <a:rPr sz="2400" b="1" i="1" spc="80" dirty="0">
                <a:latin typeface="Palatino Linotype"/>
                <a:cs typeface="Palatino Linotype"/>
              </a:rPr>
              <a:t>y</a:t>
            </a:r>
            <a:r>
              <a:rPr sz="2400" spc="120" baseline="24305" dirty="0">
                <a:latin typeface="Cambria"/>
                <a:cs typeface="Cambria"/>
              </a:rPr>
              <a:t>(</a:t>
            </a:r>
            <a:r>
              <a:rPr sz="2400" spc="120" baseline="24305" dirty="0">
                <a:latin typeface="Times New Roman"/>
                <a:cs typeface="Times New Roman"/>
              </a:rPr>
              <a:t>τ</a:t>
            </a:r>
            <a:r>
              <a:rPr sz="2400" spc="120" baseline="24305" dirty="0">
                <a:latin typeface="Cambria"/>
                <a:cs typeface="Cambria"/>
              </a:rPr>
              <a:t>)</a:t>
            </a:r>
            <a:r>
              <a:rPr sz="2400" spc="80" dirty="0">
                <a:latin typeface="Cambria"/>
                <a:cs typeface="Cambria"/>
              </a:rPr>
              <a:t>|</a:t>
            </a:r>
            <a:r>
              <a:rPr sz="2400" b="1" i="1" spc="80" dirty="0">
                <a:latin typeface="Palatino Linotype"/>
                <a:cs typeface="Palatino Linotype"/>
              </a:rPr>
              <a:t>x</a:t>
            </a:r>
            <a:r>
              <a:rPr sz="2400" spc="120" baseline="24305" dirty="0">
                <a:latin typeface="Cambria"/>
                <a:cs typeface="Cambria"/>
              </a:rPr>
              <a:t>(1)</a:t>
            </a:r>
            <a:r>
              <a:rPr sz="2400" i="1" spc="80" dirty="0">
                <a:latin typeface="Cambria"/>
                <a:cs typeface="Cambria"/>
              </a:rPr>
              <a:t>,..,</a:t>
            </a:r>
            <a:r>
              <a:rPr sz="2400" i="1" spc="170" dirty="0">
                <a:latin typeface="Cambria"/>
                <a:cs typeface="Cambria"/>
              </a:rPr>
              <a:t> </a:t>
            </a:r>
            <a:r>
              <a:rPr sz="2400" b="1" i="1" spc="35" dirty="0">
                <a:latin typeface="Palatino Linotype"/>
                <a:cs typeface="Palatino Linotype"/>
              </a:rPr>
              <a:t>x</a:t>
            </a:r>
            <a:r>
              <a:rPr sz="2400" spc="52" baseline="24305" dirty="0">
                <a:latin typeface="Cambria"/>
                <a:cs typeface="Cambria"/>
              </a:rPr>
              <a:t>(</a:t>
            </a:r>
            <a:r>
              <a:rPr sz="2400" spc="52" baseline="24305" dirty="0">
                <a:latin typeface="Times New Roman"/>
                <a:cs typeface="Times New Roman"/>
              </a:rPr>
              <a:t>τ</a:t>
            </a:r>
            <a:r>
              <a:rPr sz="2400" spc="52" baseline="24305" dirty="0">
                <a:latin typeface="Cambria"/>
                <a:cs typeface="Cambria"/>
              </a:rPr>
              <a:t>)</a:t>
            </a:r>
            <a:r>
              <a:rPr sz="2400" spc="35" dirty="0">
                <a:latin typeface="Cambria"/>
                <a:cs typeface="Cambria"/>
              </a:rPr>
              <a:t>)</a:t>
            </a:r>
            <a:endParaRPr sz="2400">
              <a:latin typeface="Cambria"/>
              <a:cs typeface="Cambria"/>
            </a:endParaRPr>
          </a:p>
          <a:p>
            <a:pPr marL="419100" marR="357505" indent="-342900">
              <a:lnSpc>
                <a:spcPts val="2820"/>
              </a:lnSpc>
              <a:spcBef>
                <a:spcPts val="765"/>
              </a:spcBef>
              <a:buClr>
                <a:srgbClr val="3333CC"/>
              </a:buClr>
              <a:buChar char="•"/>
              <a:tabLst>
                <a:tab pos="418465" algn="l"/>
                <a:tab pos="419100" algn="l"/>
              </a:tabLst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It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makes a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conditional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independence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assumption that this  distribution factorizes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as</a:t>
            </a:r>
            <a:endParaRPr sz="2400">
              <a:latin typeface="Arial"/>
              <a:cs typeface="Arial"/>
            </a:endParaRPr>
          </a:p>
          <a:p>
            <a:pPr marL="2153285">
              <a:lnSpc>
                <a:spcPts val="3650"/>
              </a:lnSpc>
            </a:pPr>
            <a:r>
              <a:rPr sz="4575" spc="405" baseline="-8196" dirty="0">
                <a:latin typeface="Symbol"/>
                <a:cs typeface="Symbol"/>
              </a:rPr>
              <a:t></a:t>
            </a:r>
            <a:r>
              <a:rPr sz="2050" i="1" spc="385" dirty="0">
                <a:latin typeface="Calibri"/>
                <a:cs typeface="Calibri"/>
              </a:rPr>
              <a:t>P</a:t>
            </a:r>
            <a:r>
              <a:rPr sz="2050" spc="45" dirty="0">
                <a:latin typeface="Calibri"/>
                <a:cs typeface="Calibri"/>
              </a:rPr>
              <a:t>(</a:t>
            </a:r>
            <a:r>
              <a:rPr sz="2050" b="1" i="1" spc="95" dirty="0">
                <a:latin typeface="Palatino Linotype"/>
                <a:cs typeface="Palatino Linotype"/>
              </a:rPr>
              <a:t>y</a:t>
            </a:r>
            <a:r>
              <a:rPr sz="1725" spc="165" baseline="43478" dirty="0">
                <a:latin typeface="Calibri"/>
                <a:cs typeface="Calibri"/>
              </a:rPr>
              <a:t>(</a:t>
            </a:r>
            <a:r>
              <a:rPr sz="1725" i="1" spc="7" baseline="43478" dirty="0">
                <a:latin typeface="Calibri"/>
                <a:cs typeface="Calibri"/>
              </a:rPr>
              <a:t>t</a:t>
            </a:r>
            <a:r>
              <a:rPr sz="1725" i="1" spc="-187" baseline="43478" dirty="0">
                <a:latin typeface="Calibri"/>
                <a:cs typeface="Calibri"/>
              </a:rPr>
              <a:t> </a:t>
            </a:r>
            <a:r>
              <a:rPr sz="1725" spc="165" baseline="43478" dirty="0">
                <a:latin typeface="Calibri"/>
                <a:cs typeface="Calibri"/>
              </a:rPr>
              <a:t>)</a:t>
            </a:r>
            <a:r>
              <a:rPr sz="1725" baseline="43478" dirty="0">
                <a:latin typeface="Calibri"/>
                <a:cs typeface="Calibri"/>
              </a:rPr>
              <a:t> </a:t>
            </a:r>
            <a:r>
              <a:rPr sz="1725" spc="-75" baseline="43478" dirty="0">
                <a:latin typeface="Calibri"/>
                <a:cs typeface="Calibri"/>
              </a:rPr>
              <a:t> </a:t>
            </a:r>
            <a:r>
              <a:rPr sz="2050" spc="-780" dirty="0">
                <a:latin typeface="Calibri"/>
                <a:cs typeface="Calibri"/>
              </a:rPr>
              <a:t>|</a:t>
            </a:r>
            <a:r>
              <a:rPr sz="2050" b="1" i="1" spc="295" dirty="0">
                <a:latin typeface="Palatino Linotype"/>
                <a:cs typeface="Palatino Linotype"/>
              </a:rPr>
              <a:t>x</a:t>
            </a:r>
            <a:r>
              <a:rPr sz="1725" spc="120" baseline="43478" dirty="0">
                <a:latin typeface="Calibri"/>
                <a:cs typeface="Calibri"/>
              </a:rPr>
              <a:t>(</a:t>
            </a:r>
            <a:r>
              <a:rPr sz="1725" spc="-7" baseline="43478" dirty="0">
                <a:latin typeface="Calibri"/>
                <a:cs typeface="Calibri"/>
              </a:rPr>
              <a:t>1</a:t>
            </a:r>
            <a:r>
              <a:rPr sz="1725" spc="142" baseline="43478" dirty="0">
                <a:latin typeface="Calibri"/>
                <a:cs typeface="Calibri"/>
              </a:rPr>
              <a:t>)</a:t>
            </a:r>
            <a:r>
              <a:rPr sz="2050" spc="195" dirty="0">
                <a:latin typeface="Calibri"/>
                <a:cs typeface="Calibri"/>
              </a:rPr>
              <a:t>,</a:t>
            </a:r>
            <a:r>
              <a:rPr sz="2050" spc="35" dirty="0">
                <a:latin typeface="Calibri"/>
                <a:cs typeface="Calibri"/>
              </a:rPr>
              <a:t>..</a:t>
            </a:r>
            <a:r>
              <a:rPr sz="2050" spc="195" dirty="0">
                <a:latin typeface="Calibri"/>
                <a:cs typeface="Calibri"/>
              </a:rPr>
              <a:t>,</a:t>
            </a:r>
            <a:r>
              <a:rPr sz="2050" b="1" i="1" spc="295" dirty="0">
                <a:latin typeface="Palatino Linotype"/>
                <a:cs typeface="Palatino Linotype"/>
              </a:rPr>
              <a:t>x</a:t>
            </a:r>
            <a:r>
              <a:rPr sz="1725" spc="165" baseline="43478" dirty="0">
                <a:latin typeface="Calibri"/>
                <a:cs typeface="Calibri"/>
              </a:rPr>
              <a:t>(</a:t>
            </a:r>
            <a:r>
              <a:rPr sz="1725" i="1" spc="7" baseline="43478" dirty="0">
                <a:latin typeface="Calibri"/>
                <a:cs typeface="Calibri"/>
              </a:rPr>
              <a:t>t</a:t>
            </a:r>
            <a:r>
              <a:rPr sz="1725" i="1" spc="-187" baseline="43478" dirty="0">
                <a:latin typeface="Calibri"/>
                <a:cs typeface="Calibri"/>
              </a:rPr>
              <a:t> </a:t>
            </a:r>
            <a:r>
              <a:rPr sz="1725" spc="270" baseline="43478" dirty="0">
                <a:latin typeface="Calibri"/>
                <a:cs typeface="Calibri"/>
              </a:rPr>
              <a:t>)</a:t>
            </a:r>
            <a:r>
              <a:rPr sz="2050" spc="175" dirty="0">
                <a:latin typeface="Calibri"/>
                <a:cs typeface="Calibri"/>
              </a:rPr>
              <a:t>)</a:t>
            </a:r>
            <a:endParaRPr sz="2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56645" y="840740"/>
            <a:ext cx="76771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Removing </a:t>
            </a:r>
            <a:r>
              <a:rPr spc="-5" dirty="0"/>
              <a:t>conditional </a:t>
            </a:r>
            <a:r>
              <a:rPr dirty="0"/>
              <a:t>independence </a:t>
            </a:r>
            <a:r>
              <a:rPr spc="-5" dirty="0"/>
              <a:t>assumption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728361" y="6510020"/>
            <a:ext cx="1143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imes New Roman"/>
                <a:cs typeface="Times New Roman"/>
              </a:rPr>
              <a:t>0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52161" y="6542080"/>
            <a:ext cx="88900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0"/>
              </a:lnSpc>
            </a:pPr>
            <a:r>
              <a:rPr sz="1400" dirty="0">
                <a:latin typeface="Times New Roman"/>
                <a:cs typeface="Times New Roman"/>
              </a:rPr>
              <a:t>1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677942" y="2366021"/>
            <a:ext cx="3237184" cy="24345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34960" y="2357437"/>
            <a:ext cx="3292475" cy="2447925"/>
          </a:xfrm>
          <a:custGeom>
            <a:avLst/>
            <a:gdLst/>
            <a:ahLst/>
            <a:cxnLst/>
            <a:rect l="l" t="t" r="r" b="b"/>
            <a:pathLst>
              <a:path w="3292475" h="2447925">
                <a:moveTo>
                  <a:pt x="0" y="0"/>
                </a:moveTo>
                <a:lnTo>
                  <a:pt x="3292474" y="0"/>
                </a:lnTo>
                <a:lnTo>
                  <a:pt x="3292474" y="2447924"/>
                </a:lnTo>
                <a:lnTo>
                  <a:pt x="0" y="244792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39723" y="5111481"/>
            <a:ext cx="3129278" cy="22037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634960" y="5106718"/>
            <a:ext cx="3139440" cy="2208530"/>
          </a:xfrm>
          <a:custGeom>
            <a:avLst/>
            <a:gdLst/>
            <a:ahLst/>
            <a:cxnLst/>
            <a:rect l="l" t="t" r="r" b="b"/>
            <a:pathLst>
              <a:path w="3139440" h="2208529">
                <a:moveTo>
                  <a:pt x="0" y="0"/>
                </a:moveTo>
                <a:lnTo>
                  <a:pt x="3138883" y="0"/>
                </a:lnTo>
                <a:lnTo>
                  <a:pt x="3138883" y="2208481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34960" y="5106718"/>
            <a:ext cx="0" cy="2208530"/>
          </a:xfrm>
          <a:custGeom>
            <a:avLst/>
            <a:gdLst/>
            <a:ahLst/>
            <a:cxnLst/>
            <a:rect l="l" t="t" r="r" b="b"/>
            <a:pathLst>
              <a:path h="2208529">
                <a:moveTo>
                  <a:pt x="0" y="2208481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65463" y="5062220"/>
            <a:ext cx="3549650" cy="9931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</a:pP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Compare it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to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model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that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is only able</a:t>
            </a:r>
            <a:r>
              <a:rPr sz="1600" spc="-8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to 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represent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distributions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in which</a:t>
            </a:r>
            <a:r>
              <a:rPr sz="1600" spc="-2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the</a:t>
            </a:r>
            <a:endParaRPr sz="1600">
              <a:latin typeface="Arial"/>
              <a:cs typeface="Arial"/>
            </a:endParaRPr>
          </a:p>
          <a:p>
            <a:pPr marL="12700" marR="70485">
              <a:lnSpc>
                <a:spcPts val="1900"/>
              </a:lnSpc>
            </a:pPr>
            <a:r>
              <a:rPr sz="1600" b="1" i="1" spc="5" dirty="0">
                <a:latin typeface="Palatino Linotype"/>
                <a:cs typeface="Palatino Linotype"/>
              </a:rPr>
              <a:t>y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values are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conditionally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independent 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from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each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other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given </a:t>
            </a:r>
            <a:r>
              <a:rPr sz="1600" b="1" i="1" spc="95" dirty="0">
                <a:latin typeface="Palatino Linotype"/>
                <a:cs typeface="Palatino Linotype"/>
              </a:rPr>
              <a:t>x</a:t>
            </a:r>
            <a:r>
              <a:rPr sz="1600" b="1" i="1" spc="15" dirty="0">
                <a:latin typeface="Palatino Linotype"/>
                <a:cs typeface="Palatino Linotype"/>
              </a:rPr>
              <a:t>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values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6863" y="1709420"/>
            <a:ext cx="8905875" cy="1590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Connections from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previous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output to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current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state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allow RNN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to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model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arbitrary  distribution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over sequences of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b="1" i="1" spc="10" dirty="0">
                <a:latin typeface="Palatino Linotype"/>
                <a:cs typeface="Palatino Linotype"/>
              </a:rPr>
              <a:t>y</a:t>
            </a:r>
            <a:endParaRPr sz="2000">
              <a:latin typeface="Palatino Linotype"/>
              <a:cs typeface="Palatino Linotype"/>
            </a:endParaRPr>
          </a:p>
          <a:p>
            <a:pPr marL="46355" marR="4004945">
              <a:lnSpc>
                <a:spcPts val="1900"/>
              </a:lnSpc>
              <a:spcBef>
                <a:spcPts val="1880"/>
              </a:spcBef>
            </a:pP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Conditional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RNN mapping a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variable-length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sequence 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of </a:t>
            </a:r>
            <a:r>
              <a:rPr sz="1600" b="1" i="1" spc="95" dirty="0">
                <a:latin typeface="Palatino Linotype"/>
                <a:cs typeface="Palatino Linotype"/>
              </a:rPr>
              <a:t>x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values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into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a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distribution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over sequences of </a:t>
            </a:r>
            <a:r>
              <a:rPr sz="1600" b="1" i="1" spc="5" dirty="0">
                <a:latin typeface="Palatino Linotype"/>
                <a:cs typeface="Palatino Linotype"/>
              </a:rPr>
              <a:t>y 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values of same</a:t>
            </a:r>
            <a:r>
              <a:rPr sz="1600" spc="-1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length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FD0A-AED0-E44D-968B-62D6742A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7202" y="1374140"/>
            <a:ext cx="5843995" cy="430887"/>
          </a:xfrm>
        </p:spPr>
        <p:txBody>
          <a:bodyPr/>
          <a:lstStyle/>
          <a:p>
            <a:r>
              <a:rPr lang="en-US" dirty="0"/>
              <a:t>Stateful vs Non-stateful processes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2ABE8F-3CC3-8C4C-8104-B94474F1B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4394" y="2362200"/>
            <a:ext cx="8309609" cy="4801314"/>
          </a:xfrm>
        </p:spPr>
        <p:txBody>
          <a:bodyPr/>
          <a:lstStyle/>
          <a:p>
            <a:r>
              <a:rPr lang="en-US" dirty="0">
                <a:solidFill>
                  <a:srgbClr val="304BFF"/>
                </a:solidFill>
              </a:rPr>
              <a:t>State means the next situation or state depends on the previous one</a:t>
            </a:r>
          </a:p>
          <a:p>
            <a:endParaRPr lang="en-US" dirty="0">
              <a:solidFill>
                <a:srgbClr val="304BFF"/>
              </a:solidFill>
            </a:endParaRPr>
          </a:p>
          <a:p>
            <a:r>
              <a:rPr lang="en-US" dirty="0">
                <a:solidFill>
                  <a:srgbClr val="304BFF"/>
                </a:solidFill>
              </a:rPr>
              <a:t>Basic concept in physics and science</a:t>
            </a:r>
          </a:p>
          <a:p>
            <a:endParaRPr lang="en-US" dirty="0">
              <a:solidFill>
                <a:srgbClr val="304BFF"/>
              </a:solidFill>
            </a:endParaRPr>
          </a:p>
          <a:p>
            <a:r>
              <a:rPr lang="en-US" dirty="0">
                <a:solidFill>
                  <a:srgbClr val="304BFF"/>
                </a:solidFill>
              </a:rPr>
              <a:t>Ex – weather, finance, language</a:t>
            </a:r>
          </a:p>
          <a:p>
            <a:endParaRPr lang="en-US" dirty="0">
              <a:solidFill>
                <a:srgbClr val="304BFF"/>
              </a:solidFill>
            </a:endParaRPr>
          </a:p>
          <a:p>
            <a:r>
              <a:rPr lang="en-US" dirty="0">
                <a:solidFill>
                  <a:srgbClr val="304BFF"/>
                </a:solidFill>
              </a:rPr>
              <a:t>x(t+1) = f(x(t))</a:t>
            </a:r>
          </a:p>
          <a:p>
            <a:endParaRPr lang="en-US" dirty="0">
              <a:solidFill>
                <a:srgbClr val="304BFF"/>
              </a:solidFill>
            </a:endParaRPr>
          </a:p>
          <a:p>
            <a:r>
              <a:rPr lang="en-US" dirty="0">
                <a:solidFill>
                  <a:srgbClr val="304BFF"/>
                </a:solidFill>
              </a:rPr>
              <a:t>x(t+1) = f(x(t), s(t))</a:t>
            </a:r>
          </a:p>
          <a:p>
            <a:endParaRPr lang="en-US" dirty="0">
              <a:solidFill>
                <a:srgbClr val="304BFF"/>
              </a:solidFill>
            </a:endParaRPr>
          </a:p>
          <a:p>
            <a:r>
              <a:rPr lang="en-US" i="1" dirty="0">
                <a:solidFill>
                  <a:srgbClr val="002060"/>
                </a:solidFill>
              </a:rPr>
              <a:t>Slap in the face? Your response depends on your state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05150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34979" y="840740"/>
            <a:ext cx="46913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Topics </a:t>
            </a:r>
            <a:r>
              <a:rPr dirty="0"/>
              <a:t>in Sequence</a:t>
            </a:r>
            <a:r>
              <a:rPr spc="-75" dirty="0"/>
              <a:t> </a:t>
            </a:r>
            <a:r>
              <a:rPr dirty="0"/>
              <a:t>Modeling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95"/>
              </a:spcBef>
              <a:buClr>
                <a:srgbClr val="3333CC"/>
              </a:buClr>
              <a:buChar char="•"/>
              <a:tabLst>
                <a:tab pos="354965" algn="l"/>
                <a:tab pos="355600" algn="l"/>
              </a:tabLst>
            </a:pPr>
            <a:r>
              <a:rPr spc="-5" dirty="0"/>
              <a:t>Overview</a:t>
            </a:r>
          </a:p>
          <a:p>
            <a:pPr marL="469900" indent="-457200">
              <a:lnSpc>
                <a:spcPct val="100000"/>
              </a:lnSpc>
              <a:spcBef>
                <a:spcPts val="495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pc="-5" dirty="0"/>
              <a:t>Unfolding Computational</a:t>
            </a:r>
            <a:r>
              <a:rPr spc="5" dirty="0"/>
              <a:t> </a:t>
            </a:r>
            <a:r>
              <a:rPr spc="-5" dirty="0"/>
              <a:t>Graphs</a:t>
            </a: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dirty="0"/>
              <a:t>Recurrent Neural</a:t>
            </a:r>
            <a:r>
              <a:rPr spc="-10" dirty="0"/>
              <a:t> </a:t>
            </a:r>
            <a:r>
              <a:rPr spc="-5" dirty="0"/>
              <a:t>Networks</a:t>
            </a: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pc="-5" dirty="0">
                <a:solidFill>
                  <a:srgbClr val="0000FF"/>
                </a:solidFill>
              </a:rPr>
              <a:t>Bidirectional </a:t>
            </a:r>
            <a:r>
              <a:rPr dirty="0">
                <a:solidFill>
                  <a:srgbClr val="0000FF"/>
                </a:solidFill>
              </a:rPr>
              <a:t>RNNs</a:t>
            </a: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dirty="0"/>
              <a:t>Encoder-Decoder </a:t>
            </a:r>
            <a:r>
              <a:rPr spc="-5" dirty="0"/>
              <a:t>Sequence-to-Sequence</a:t>
            </a:r>
            <a:r>
              <a:rPr spc="10" dirty="0"/>
              <a:t> </a:t>
            </a:r>
            <a:r>
              <a:rPr spc="-5" dirty="0"/>
              <a:t>Architectures</a:t>
            </a: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dirty="0"/>
              <a:t>Deep Recurrent</a:t>
            </a:r>
            <a:r>
              <a:rPr spc="-10" dirty="0"/>
              <a:t> </a:t>
            </a:r>
            <a:r>
              <a:rPr spc="-5" dirty="0"/>
              <a:t>Networks</a:t>
            </a: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dirty="0"/>
              <a:t>Recursive Neural</a:t>
            </a:r>
            <a:r>
              <a:rPr spc="-5" dirty="0"/>
              <a:t> Networks</a:t>
            </a: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pc="-5" dirty="0"/>
              <a:t>The </a:t>
            </a:r>
            <a:r>
              <a:rPr dirty="0"/>
              <a:t>Challenge of </a:t>
            </a:r>
            <a:r>
              <a:rPr spc="-5" dirty="0"/>
              <a:t>Long-Term</a:t>
            </a:r>
            <a:r>
              <a:rPr spc="-15" dirty="0"/>
              <a:t> </a:t>
            </a:r>
            <a:r>
              <a:rPr dirty="0"/>
              <a:t>Dependencies</a:t>
            </a: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pc="-5" dirty="0"/>
              <a:t>Echo-State Networks</a:t>
            </a: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dirty="0"/>
              <a:t>Leaky </a:t>
            </a:r>
            <a:r>
              <a:rPr spc="-5" dirty="0"/>
              <a:t>Units </a:t>
            </a:r>
            <a:r>
              <a:rPr dirty="0"/>
              <a:t>and </a:t>
            </a:r>
            <a:r>
              <a:rPr spc="-5" dirty="0"/>
              <a:t>Other Strategies for Multiple Time</a:t>
            </a:r>
            <a:r>
              <a:rPr spc="30" dirty="0"/>
              <a:t> </a:t>
            </a:r>
            <a:r>
              <a:rPr dirty="0"/>
              <a:t>Scales</a:t>
            </a: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/>
              <a:tabLst>
                <a:tab pos="469900" algn="l"/>
              </a:tabLst>
            </a:pPr>
            <a:r>
              <a:rPr spc="-5" dirty="0"/>
              <a:t>LSTM </a:t>
            </a:r>
            <a:r>
              <a:rPr dirty="0"/>
              <a:t>and </a:t>
            </a:r>
            <a:r>
              <a:rPr spc="-5" dirty="0"/>
              <a:t>Other Gated </a:t>
            </a:r>
            <a:r>
              <a:rPr dirty="0"/>
              <a:t>RNNs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94063" y="6237732"/>
            <a:ext cx="6249035" cy="88900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492125" indent="-480059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 startAt="11"/>
              <a:tabLst>
                <a:tab pos="492759" algn="l"/>
              </a:tabLst>
            </a:pPr>
            <a:r>
              <a:rPr sz="2400" spc="-5" dirty="0">
                <a:solidFill>
                  <a:srgbClr val="808080"/>
                </a:solidFill>
                <a:latin typeface="Arial"/>
                <a:cs typeface="Arial"/>
              </a:rPr>
              <a:t>Optimization for Long-Term </a:t>
            </a: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Dependencies</a:t>
            </a:r>
            <a:endParaRPr sz="24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 startAt="11"/>
              <a:tabLst>
                <a:tab pos="469900" algn="l"/>
              </a:tabLst>
            </a:pP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Explicit</a:t>
            </a:r>
            <a:r>
              <a:rPr sz="2400" spc="-1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Memory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31160" y="1313181"/>
            <a:ext cx="48037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Need </a:t>
            </a:r>
            <a:r>
              <a:rPr sz="3600" spc="-5" dirty="0"/>
              <a:t>for</a:t>
            </a:r>
            <a:r>
              <a:rPr sz="3600" spc="-25" dirty="0"/>
              <a:t> </a:t>
            </a:r>
            <a:r>
              <a:rPr sz="3600" spc="-5" dirty="0"/>
              <a:t>bidirectionality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536863" y="2412683"/>
            <a:ext cx="8705850" cy="19253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355600" marR="5080" indent="-342900">
              <a:lnSpc>
                <a:spcPct val="99500"/>
              </a:lnSpc>
              <a:spcBef>
                <a:spcPts val="11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In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speech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recognition, the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correct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interpretation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current  sound may depend on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next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few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phonemes because of</a:t>
            </a:r>
            <a:r>
              <a:rPr sz="2400" spc="-9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co- 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articulation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and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next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few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words because of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linguistic 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dependencies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9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Also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true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handwriting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recognition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606939" y="1374140"/>
            <a:ext cx="28511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 </a:t>
            </a:r>
            <a:r>
              <a:rPr spc="-5" dirty="0"/>
              <a:t>birectional</a:t>
            </a:r>
            <a:r>
              <a:rPr spc="-55" dirty="0"/>
              <a:t> </a:t>
            </a:r>
            <a:r>
              <a:rPr spc="-5" dirty="0"/>
              <a:t>RNN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36863" y="2412683"/>
            <a:ext cx="8957310" cy="340106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55600" marR="546735" indent="-342900">
              <a:lnSpc>
                <a:spcPts val="2800"/>
              </a:lnSpc>
              <a:spcBef>
                <a:spcPts val="26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Combine an RNN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that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moves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forward through time from the  start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sequence</a:t>
            </a:r>
            <a:endParaRPr sz="2400">
              <a:latin typeface="Arial"/>
              <a:cs typeface="Arial"/>
            </a:endParaRPr>
          </a:p>
          <a:p>
            <a:pPr marL="355600" marR="629920" indent="-342900">
              <a:lnSpc>
                <a:spcPct val="101499"/>
              </a:lnSpc>
              <a:spcBef>
                <a:spcPts val="47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Another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RNN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that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moves backward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through time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beginning 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from the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end of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sequence</a:t>
            </a:r>
            <a:endParaRPr sz="2400">
              <a:latin typeface="Arial"/>
              <a:cs typeface="Arial"/>
            </a:endParaRPr>
          </a:p>
          <a:p>
            <a:pPr marL="355600" marR="5080" indent="-342900">
              <a:lnSpc>
                <a:spcPct val="101499"/>
              </a:lnSpc>
              <a:spcBef>
                <a:spcPts val="45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bidirectional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RNN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consists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two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RNNs which are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stacked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on 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top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of each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other.</a:t>
            </a:r>
            <a:endParaRPr sz="2400">
              <a:latin typeface="Arial"/>
              <a:cs typeface="Arial"/>
            </a:endParaRPr>
          </a:p>
          <a:p>
            <a:pPr marL="748665" marR="441325" lvl="1" indent="-279400">
              <a:lnSpc>
                <a:spcPct val="100800"/>
              </a:lnSpc>
              <a:spcBef>
                <a:spcPts val="480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one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that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processes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input in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its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original order and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one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that 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processes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reversed input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sequence.</a:t>
            </a:r>
            <a:endParaRPr sz="20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480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The output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is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then computed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based on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hidden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state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of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both</a:t>
            </a:r>
            <a:r>
              <a:rPr sz="2000" spc="3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RNNs.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15186" y="764540"/>
            <a:ext cx="42354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 </a:t>
            </a:r>
            <a:r>
              <a:rPr spc="-5" dirty="0"/>
              <a:t>typical bidirectional </a:t>
            </a:r>
            <a:r>
              <a:rPr dirty="0"/>
              <a:t>RNN</a:t>
            </a:r>
          </a:p>
        </p:txBody>
      </p:sp>
      <p:sp>
        <p:nvSpPr>
          <p:cNvPr id="5" name="object 5"/>
          <p:cNvSpPr/>
          <p:nvPr/>
        </p:nvSpPr>
        <p:spPr>
          <a:xfrm>
            <a:off x="712608" y="1507411"/>
            <a:ext cx="3555514" cy="58077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461163" y="4147820"/>
            <a:ext cx="480441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</a:pPr>
            <a:r>
              <a:rPr sz="2000" b="1" i="1" spc="65" dirty="0">
                <a:latin typeface="Palatino Linotype"/>
                <a:cs typeface="Palatino Linotype"/>
              </a:rPr>
              <a:t>h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recurrence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propagates to the</a:t>
            </a:r>
            <a:r>
              <a:rPr sz="2000" spc="-7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right</a:t>
            </a:r>
            <a:endParaRPr sz="2000">
              <a:latin typeface="Arial"/>
              <a:cs typeface="Arial"/>
            </a:endParaRPr>
          </a:p>
          <a:p>
            <a:pPr marL="50800">
              <a:lnSpc>
                <a:spcPct val="100000"/>
              </a:lnSpc>
            </a:pPr>
            <a:r>
              <a:rPr sz="2000" b="1" i="1" spc="60" dirty="0">
                <a:latin typeface="Palatino Linotype"/>
                <a:cs typeface="Palatino Linotype"/>
              </a:rPr>
              <a:t>g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recurrence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propagates to the</a:t>
            </a:r>
            <a:r>
              <a:rPr sz="2000" spc="-6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left.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50800" marR="43180">
              <a:lnSpc>
                <a:spcPct val="100000"/>
              </a:lnSpc>
            </a:pP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This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allows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output units </a:t>
            </a:r>
            <a:r>
              <a:rPr sz="2000" b="1" i="1" spc="75" dirty="0">
                <a:latin typeface="Palatino Linotype"/>
                <a:cs typeface="Palatino Linotype"/>
              </a:rPr>
              <a:t>o</a:t>
            </a:r>
            <a:r>
              <a:rPr sz="1950" b="1" spc="112" baseline="25641" dirty="0">
                <a:latin typeface="Calibri"/>
                <a:cs typeface="Calibri"/>
              </a:rPr>
              <a:t>(</a:t>
            </a:r>
            <a:r>
              <a:rPr sz="1950" b="1" i="1" spc="112" baseline="25641" dirty="0">
                <a:latin typeface="Palatino Linotype"/>
                <a:cs typeface="Palatino Linotype"/>
              </a:rPr>
              <a:t>t</a:t>
            </a:r>
            <a:r>
              <a:rPr sz="1950" b="1" spc="112" baseline="25641" dirty="0">
                <a:latin typeface="Calibri"/>
                <a:cs typeface="Calibri"/>
              </a:rPr>
              <a:t>)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to compute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a 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representation that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depends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both the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past  and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the future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78663" y="1861820"/>
            <a:ext cx="3720465" cy="11150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 marR="30480">
              <a:lnSpc>
                <a:spcPct val="99000"/>
              </a:lnSpc>
              <a:spcBef>
                <a:spcPts val="125"/>
              </a:spcBef>
            </a:pP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Maps input sequences </a:t>
            </a:r>
            <a:r>
              <a:rPr sz="2400" b="1" i="1" spc="140" dirty="0">
                <a:latin typeface="Palatino Linotype"/>
                <a:cs typeface="Palatino Linotype"/>
              </a:rPr>
              <a:t>x</a:t>
            </a:r>
            <a:r>
              <a:rPr sz="2400" b="1" i="1" spc="-45" dirty="0">
                <a:latin typeface="Palatino Linotype"/>
                <a:cs typeface="Palatino Linotype"/>
              </a:rPr>
              <a:t>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to 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target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sequences </a:t>
            </a:r>
            <a:r>
              <a:rPr sz="2400" b="1" i="1" spc="10" dirty="0">
                <a:latin typeface="Palatino Linotype"/>
                <a:cs typeface="Palatino Linotype"/>
              </a:rPr>
              <a:t>y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with 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loss </a:t>
            </a:r>
            <a:r>
              <a:rPr sz="2400" i="1" spc="-5" dirty="0">
                <a:latin typeface="Times New Roman"/>
                <a:cs typeface="Times New Roman"/>
              </a:rPr>
              <a:t>L</a:t>
            </a:r>
            <a:r>
              <a:rPr sz="2400" spc="-7" baseline="24305" dirty="0">
                <a:latin typeface="Times New Roman"/>
                <a:cs typeface="Times New Roman"/>
              </a:rPr>
              <a:t>(t)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at each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step</a:t>
            </a:r>
            <a:r>
              <a:rPr sz="2400" spc="-3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400" i="1" spc="-10" dirty="0">
                <a:latin typeface="Calibri"/>
                <a:cs typeface="Calibri"/>
              </a:rPr>
              <a:t>t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302523" y="993141"/>
            <a:ext cx="54610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Parameters </a:t>
            </a:r>
            <a:r>
              <a:rPr dirty="0"/>
              <a:t>of a </a:t>
            </a:r>
            <a:r>
              <a:rPr lang="en-US" spc="-5" dirty="0"/>
              <a:t>b</a:t>
            </a:r>
            <a:r>
              <a:rPr spc="-5" dirty="0"/>
              <a:t>idirectional </a:t>
            </a:r>
            <a:r>
              <a:rPr dirty="0"/>
              <a:t>RNN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741061" y="6542080"/>
            <a:ext cx="88900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0"/>
              </a:lnSpc>
            </a:pPr>
            <a:r>
              <a:rPr sz="1400" dirty="0">
                <a:latin typeface="Times New Roman"/>
                <a:cs typeface="Times New Roman"/>
              </a:rPr>
              <a:t>6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60113" y="3171847"/>
            <a:ext cx="4243805" cy="34264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8761" y="3043237"/>
            <a:ext cx="4625340" cy="3667125"/>
          </a:xfrm>
          <a:custGeom>
            <a:avLst/>
            <a:gdLst/>
            <a:ahLst/>
            <a:cxnLst/>
            <a:rect l="l" t="t" r="r" b="b"/>
            <a:pathLst>
              <a:path w="4625340" h="3667125">
                <a:moveTo>
                  <a:pt x="0" y="0"/>
                </a:moveTo>
                <a:lnTo>
                  <a:pt x="4624782" y="0"/>
                </a:lnTo>
                <a:lnTo>
                  <a:pt x="4624782" y="3667124"/>
                </a:lnTo>
                <a:lnTo>
                  <a:pt x="0" y="366712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25743" y="3222252"/>
            <a:ext cx="3940789" cy="34761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53961" y="3043237"/>
            <a:ext cx="4200525" cy="3745229"/>
          </a:xfrm>
          <a:custGeom>
            <a:avLst/>
            <a:gdLst/>
            <a:ahLst/>
            <a:cxnLst/>
            <a:rect l="l" t="t" r="r" b="b"/>
            <a:pathLst>
              <a:path w="4200525" h="3745229">
                <a:moveTo>
                  <a:pt x="0" y="0"/>
                </a:moveTo>
                <a:lnTo>
                  <a:pt x="4200524" y="0"/>
                </a:lnTo>
                <a:lnTo>
                  <a:pt x="4200524" y="3744911"/>
                </a:lnTo>
                <a:lnTo>
                  <a:pt x="0" y="3744911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524923" y="2057400"/>
            <a:ext cx="2057400" cy="339090"/>
          </a:xfrm>
          <a:prstGeom prst="rect">
            <a:avLst/>
          </a:prstGeom>
          <a:ln w="9524">
            <a:solidFill>
              <a:srgbClr val="FF2600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60"/>
              </a:spcBef>
            </a:pPr>
            <a:r>
              <a:rPr sz="1600" spc="-5" dirty="0">
                <a:solidFill>
                  <a:srgbClr val="006600"/>
                </a:solidFill>
                <a:latin typeface="Arial"/>
                <a:cs typeface="Arial"/>
              </a:rPr>
              <a:t>Bidirectional</a:t>
            </a:r>
            <a:r>
              <a:rPr sz="1600" spc="-1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6600"/>
                </a:solidFill>
                <a:latin typeface="Arial"/>
                <a:cs typeface="Arial"/>
              </a:rPr>
              <a:t>RNN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39722" y="1752600"/>
            <a:ext cx="3048000" cy="892810"/>
          </a:xfrm>
          <a:prstGeom prst="rect">
            <a:avLst/>
          </a:prstGeom>
          <a:ln w="9524">
            <a:solidFill>
              <a:srgbClr val="FF2600"/>
            </a:solidFill>
          </a:ln>
        </p:spPr>
        <p:txBody>
          <a:bodyPr vert="horz" wrap="square" lIns="0" tIns="46990" rIns="0" bIns="0" rtlCol="0">
            <a:spAutoFit/>
          </a:bodyPr>
          <a:lstStyle/>
          <a:p>
            <a:pPr marL="90805" marR="266065">
              <a:lnSpc>
                <a:spcPct val="99500"/>
              </a:lnSpc>
              <a:spcBef>
                <a:spcPts val="370"/>
              </a:spcBef>
            </a:pP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Deep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Bidirectional</a:t>
            </a:r>
            <a:r>
              <a:rPr sz="2000" spc="-4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RNN 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Has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multiple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layers per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time  step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34979" y="840740"/>
            <a:ext cx="46913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Topics </a:t>
            </a:r>
            <a:r>
              <a:rPr dirty="0"/>
              <a:t>in Sequence</a:t>
            </a:r>
            <a:r>
              <a:rPr spc="-75" dirty="0"/>
              <a:t> </a:t>
            </a:r>
            <a:r>
              <a:rPr dirty="0"/>
              <a:t>Modeling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95"/>
              </a:spcBef>
              <a:buClr>
                <a:srgbClr val="3333CC"/>
              </a:buClr>
              <a:buChar char="•"/>
              <a:tabLst>
                <a:tab pos="354965" algn="l"/>
                <a:tab pos="355600" algn="l"/>
              </a:tabLst>
            </a:pPr>
            <a:r>
              <a:rPr spc="-5" dirty="0"/>
              <a:t>Overview</a:t>
            </a:r>
          </a:p>
          <a:p>
            <a:pPr marL="469900" indent="-457200">
              <a:lnSpc>
                <a:spcPct val="100000"/>
              </a:lnSpc>
              <a:spcBef>
                <a:spcPts val="495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pc="-5" dirty="0"/>
              <a:t>Unfolding Computational</a:t>
            </a:r>
            <a:r>
              <a:rPr spc="5" dirty="0"/>
              <a:t> </a:t>
            </a:r>
            <a:r>
              <a:rPr spc="-5" dirty="0"/>
              <a:t>Graphs</a:t>
            </a: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dirty="0"/>
              <a:t>Recurrent Neural</a:t>
            </a:r>
            <a:r>
              <a:rPr spc="-10" dirty="0"/>
              <a:t> </a:t>
            </a:r>
            <a:r>
              <a:rPr spc="-5" dirty="0"/>
              <a:t>Networks</a:t>
            </a: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pc="-5" dirty="0"/>
              <a:t>Bidirectional </a:t>
            </a:r>
            <a:r>
              <a:rPr dirty="0"/>
              <a:t>RNNs</a:t>
            </a: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dirty="0">
                <a:solidFill>
                  <a:srgbClr val="0000FF"/>
                </a:solidFill>
              </a:rPr>
              <a:t>Encoder-Decoder </a:t>
            </a:r>
            <a:r>
              <a:rPr spc="-5" dirty="0">
                <a:solidFill>
                  <a:srgbClr val="0000FF"/>
                </a:solidFill>
              </a:rPr>
              <a:t>Sequence-to-Sequence</a:t>
            </a:r>
            <a:r>
              <a:rPr spc="10" dirty="0">
                <a:solidFill>
                  <a:srgbClr val="0000FF"/>
                </a:solidFill>
              </a:rPr>
              <a:t> </a:t>
            </a:r>
            <a:r>
              <a:rPr spc="-5" dirty="0">
                <a:solidFill>
                  <a:srgbClr val="0000FF"/>
                </a:solidFill>
              </a:rPr>
              <a:t>Architectures</a:t>
            </a: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dirty="0"/>
              <a:t>Deep Recurrent</a:t>
            </a:r>
            <a:r>
              <a:rPr spc="-10" dirty="0"/>
              <a:t> </a:t>
            </a:r>
            <a:r>
              <a:rPr spc="-5" dirty="0"/>
              <a:t>Networks</a:t>
            </a: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dirty="0"/>
              <a:t>Recursive Neural</a:t>
            </a:r>
            <a:r>
              <a:rPr spc="-5" dirty="0"/>
              <a:t> Networks</a:t>
            </a: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pc="-5" dirty="0"/>
              <a:t>The </a:t>
            </a:r>
            <a:r>
              <a:rPr dirty="0"/>
              <a:t>Challenge of </a:t>
            </a:r>
            <a:r>
              <a:rPr spc="-5" dirty="0"/>
              <a:t>Long-Term</a:t>
            </a:r>
            <a:r>
              <a:rPr spc="-15" dirty="0"/>
              <a:t> </a:t>
            </a:r>
            <a:r>
              <a:rPr dirty="0"/>
              <a:t>Dependencies</a:t>
            </a: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pc="-5" dirty="0"/>
              <a:t>Echo-State Networks</a:t>
            </a: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dirty="0"/>
              <a:t>Leaky </a:t>
            </a:r>
            <a:r>
              <a:rPr spc="-5" dirty="0"/>
              <a:t>Units </a:t>
            </a:r>
            <a:r>
              <a:rPr dirty="0"/>
              <a:t>and </a:t>
            </a:r>
            <a:r>
              <a:rPr spc="-5" dirty="0"/>
              <a:t>Other Strategies for Multiple Time</a:t>
            </a:r>
            <a:r>
              <a:rPr spc="30" dirty="0"/>
              <a:t> </a:t>
            </a:r>
            <a:r>
              <a:rPr dirty="0"/>
              <a:t>Scales</a:t>
            </a: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/>
              <a:tabLst>
                <a:tab pos="469900" algn="l"/>
              </a:tabLst>
            </a:pPr>
            <a:r>
              <a:rPr spc="-5" dirty="0"/>
              <a:t>LSTM </a:t>
            </a:r>
            <a:r>
              <a:rPr dirty="0"/>
              <a:t>and </a:t>
            </a:r>
            <a:r>
              <a:rPr spc="-5" dirty="0"/>
              <a:t>Other Gated </a:t>
            </a:r>
            <a:r>
              <a:rPr dirty="0"/>
              <a:t>RNNs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94063" y="6237732"/>
            <a:ext cx="6249035" cy="88900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492125" indent="-480059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 startAt="11"/>
              <a:tabLst>
                <a:tab pos="492759" algn="l"/>
              </a:tabLst>
            </a:pPr>
            <a:r>
              <a:rPr sz="2400" spc="-5" dirty="0">
                <a:solidFill>
                  <a:srgbClr val="808080"/>
                </a:solidFill>
                <a:latin typeface="Arial"/>
                <a:cs typeface="Arial"/>
              </a:rPr>
              <a:t>Optimization for Long-Term </a:t>
            </a: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Dependencies</a:t>
            </a:r>
            <a:endParaRPr sz="24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 startAt="11"/>
              <a:tabLst>
                <a:tab pos="469900" algn="l"/>
              </a:tabLst>
            </a:pP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Explicit</a:t>
            </a:r>
            <a:r>
              <a:rPr sz="2400" spc="-1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Memory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55555" y="916941"/>
            <a:ext cx="358330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Previously seen</a:t>
            </a:r>
            <a:r>
              <a:rPr spc="-100" dirty="0"/>
              <a:t> </a:t>
            </a:r>
            <a:r>
              <a:rPr dirty="0"/>
              <a:t>RNNs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36863" y="2242820"/>
            <a:ext cx="4700905" cy="272796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469900" marR="20955" indent="-457200">
              <a:lnSpc>
                <a:spcPts val="2800"/>
              </a:lnSpc>
              <a:spcBef>
                <a:spcPts val="26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An RNN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map an input  sequence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fixed-size</a:t>
            </a:r>
            <a:r>
              <a:rPr sz="2400" spc="-6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vector</a:t>
            </a:r>
            <a:endParaRPr sz="2400">
              <a:latin typeface="Arial"/>
              <a:cs typeface="Arial"/>
            </a:endParaRPr>
          </a:p>
          <a:p>
            <a:pPr marL="469900" marR="5080" indent="-457200">
              <a:lnSpc>
                <a:spcPct val="101499"/>
              </a:lnSpc>
              <a:spcBef>
                <a:spcPts val="47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RNN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map a fixed-size</a:t>
            </a:r>
            <a:r>
              <a:rPr sz="2400" spc="-6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vector  to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sequence</a:t>
            </a:r>
            <a:endParaRPr sz="2400">
              <a:latin typeface="Arial"/>
              <a:cs typeface="Arial"/>
            </a:endParaRPr>
          </a:p>
          <a:p>
            <a:pPr marL="469900" marR="20955" indent="-457200">
              <a:lnSpc>
                <a:spcPct val="101099"/>
              </a:lnSpc>
              <a:spcBef>
                <a:spcPts val="46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How an RNN can map an</a:t>
            </a:r>
            <a:r>
              <a:rPr sz="2400" spc="-10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input  sequence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output 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sequence of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same</a:t>
            </a:r>
            <a:r>
              <a:rPr sz="2400" spc="-3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length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19969" y="618247"/>
            <a:ext cx="1893470" cy="14871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006559" y="604838"/>
            <a:ext cx="1914525" cy="1508125"/>
          </a:xfrm>
          <a:custGeom>
            <a:avLst/>
            <a:gdLst/>
            <a:ahLst/>
            <a:cxnLst/>
            <a:rect l="l" t="t" r="r" b="b"/>
            <a:pathLst>
              <a:path w="1914525" h="1508125">
                <a:moveTo>
                  <a:pt x="0" y="0"/>
                </a:moveTo>
                <a:lnTo>
                  <a:pt x="1914524" y="0"/>
                </a:lnTo>
                <a:lnTo>
                  <a:pt x="1914524" y="1508124"/>
                </a:lnTo>
                <a:lnTo>
                  <a:pt x="0" y="150812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011323" y="2383040"/>
            <a:ext cx="1797415" cy="18260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06559" y="2357437"/>
            <a:ext cx="1807210" cy="1856739"/>
          </a:xfrm>
          <a:custGeom>
            <a:avLst/>
            <a:gdLst/>
            <a:ahLst/>
            <a:cxnLst/>
            <a:rect l="l" t="t" r="r" b="b"/>
            <a:pathLst>
              <a:path w="1807209" h="1856739">
                <a:moveTo>
                  <a:pt x="0" y="0"/>
                </a:moveTo>
                <a:lnTo>
                  <a:pt x="1806971" y="0"/>
                </a:lnTo>
                <a:lnTo>
                  <a:pt x="1806971" y="1856580"/>
                </a:lnTo>
                <a:lnTo>
                  <a:pt x="0" y="185658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4485" y="5486400"/>
            <a:ext cx="2156434" cy="15403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66061" y="5481637"/>
            <a:ext cx="2219325" cy="1564640"/>
          </a:xfrm>
          <a:custGeom>
            <a:avLst/>
            <a:gdLst/>
            <a:ahLst/>
            <a:cxnLst/>
            <a:rect l="l" t="t" r="r" b="b"/>
            <a:pathLst>
              <a:path w="2219325" h="1564640">
                <a:moveTo>
                  <a:pt x="0" y="0"/>
                </a:moveTo>
                <a:lnTo>
                  <a:pt x="2219324" y="0"/>
                </a:lnTo>
                <a:lnTo>
                  <a:pt x="2219324" y="1564480"/>
                </a:lnTo>
                <a:lnTo>
                  <a:pt x="0" y="156448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903776" y="5493653"/>
            <a:ext cx="2195293" cy="15425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891760" y="5481637"/>
            <a:ext cx="2219325" cy="1569085"/>
          </a:xfrm>
          <a:custGeom>
            <a:avLst/>
            <a:gdLst/>
            <a:ahLst/>
            <a:cxnLst/>
            <a:rect l="l" t="t" r="r" b="b"/>
            <a:pathLst>
              <a:path w="2219325" h="1569084">
                <a:moveTo>
                  <a:pt x="0" y="0"/>
                </a:moveTo>
                <a:lnTo>
                  <a:pt x="2219324" y="0"/>
                </a:lnTo>
                <a:lnTo>
                  <a:pt x="2219324" y="1568846"/>
                </a:lnTo>
                <a:lnTo>
                  <a:pt x="0" y="1568846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258723" y="5498158"/>
            <a:ext cx="2031998" cy="15122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253961" y="5481637"/>
            <a:ext cx="2041525" cy="1533525"/>
          </a:xfrm>
          <a:custGeom>
            <a:avLst/>
            <a:gdLst/>
            <a:ahLst/>
            <a:cxnLst/>
            <a:rect l="l" t="t" r="r" b="b"/>
            <a:pathLst>
              <a:path w="2041525" h="1533525">
                <a:moveTo>
                  <a:pt x="0" y="0"/>
                </a:moveTo>
                <a:lnTo>
                  <a:pt x="2041524" y="0"/>
                </a:lnTo>
                <a:lnTo>
                  <a:pt x="2041524" y="1533524"/>
                </a:lnTo>
                <a:lnTo>
                  <a:pt x="0" y="153352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454838" y="5307211"/>
            <a:ext cx="1207793" cy="200298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387560" y="5294947"/>
            <a:ext cx="1310005" cy="2020570"/>
          </a:xfrm>
          <a:custGeom>
            <a:avLst/>
            <a:gdLst/>
            <a:ahLst/>
            <a:cxnLst/>
            <a:rect l="l" t="t" r="r" b="b"/>
            <a:pathLst>
              <a:path w="1310004" h="2020570">
                <a:moveTo>
                  <a:pt x="0" y="0"/>
                </a:moveTo>
                <a:lnTo>
                  <a:pt x="1309687" y="0"/>
                </a:lnTo>
                <a:lnTo>
                  <a:pt x="1309687" y="2020252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387560" y="5294947"/>
            <a:ext cx="0" cy="2020570"/>
          </a:xfrm>
          <a:custGeom>
            <a:avLst/>
            <a:gdLst/>
            <a:ahLst/>
            <a:cxnLst/>
            <a:rect l="l" t="t" r="r" b="b"/>
            <a:pathLst>
              <a:path h="2020570">
                <a:moveTo>
                  <a:pt x="0" y="2020252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258723" y="1766132"/>
            <a:ext cx="1655445" cy="1053465"/>
          </a:xfrm>
          <a:custGeom>
            <a:avLst/>
            <a:gdLst/>
            <a:ahLst/>
            <a:cxnLst/>
            <a:rect l="l" t="t" r="r" b="b"/>
            <a:pathLst>
              <a:path w="1655445" h="1053464">
                <a:moveTo>
                  <a:pt x="0" y="1053267"/>
                </a:moveTo>
                <a:lnTo>
                  <a:pt x="1655135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812746" y="1752601"/>
            <a:ext cx="122377" cy="1064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258723" y="3276600"/>
            <a:ext cx="1727835" cy="8890"/>
          </a:xfrm>
          <a:custGeom>
            <a:avLst/>
            <a:gdLst/>
            <a:ahLst/>
            <a:cxnLst/>
            <a:rect l="l" t="t" r="r" b="b"/>
            <a:pathLst>
              <a:path w="1727834" h="8889">
                <a:moveTo>
                  <a:pt x="0" y="0"/>
                </a:moveTo>
                <a:lnTo>
                  <a:pt x="1727395" y="8605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895192" y="3225874"/>
            <a:ext cx="116131" cy="11790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776925" y="4953000"/>
            <a:ext cx="1120140" cy="448309"/>
          </a:xfrm>
          <a:custGeom>
            <a:avLst/>
            <a:gdLst/>
            <a:ahLst/>
            <a:cxnLst/>
            <a:rect l="l" t="t" r="r" b="b"/>
            <a:pathLst>
              <a:path w="1120139" h="448310">
                <a:moveTo>
                  <a:pt x="1119597" y="0"/>
                </a:moveTo>
                <a:lnTo>
                  <a:pt x="0" y="447839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753523" y="5316940"/>
            <a:ext cx="124254" cy="1104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896523" y="4953000"/>
            <a:ext cx="740410" cy="444500"/>
          </a:xfrm>
          <a:custGeom>
            <a:avLst/>
            <a:gdLst/>
            <a:ahLst/>
            <a:cxnLst/>
            <a:rect l="l" t="t" r="r" b="b"/>
            <a:pathLst>
              <a:path w="740410" h="444500">
                <a:moveTo>
                  <a:pt x="0" y="0"/>
                </a:moveTo>
                <a:lnTo>
                  <a:pt x="740387" y="444232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535914" y="5305403"/>
            <a:ext cx="122608" cy="1047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896523" y="4953000"/>
            <a:ext cx="3328035" cy="454025"/>
          </a:xfrm>
          <a:custGeom>
            <a:avLst/>
            <a:gdLst/>
            <a:ahLst/>
            <a:cxnLst/>
            <a:rect l="l" t="t" r="r" b="b"/>
            <a:pathLst>
              <a:path w="3328035" h="454025">
                <a:moveTo>
                  <a:pt x="0" y="0"/>
                </a:moveTo>
                <a:lnTo>
                  <a:pt x="3327825" y="453794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128425" y="5338131"/>
            <a:ext cx="120897" cy="11682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896523" y="4953000"/>
            <a:ext cx="4471035" cy="379095"/>
          </a:xfrm>
          <a:custGeom>
            <a:avLst/>
            <a:gdLst/>
            <a:ahLst/>
            <a:cxnLst/>
            <a:rect l="l" t="t" r="r" b="b"/>
            <a:pathLst>
              <a:path w="4471034" h="379095">
                <a:moveTo>
                  <a:pt x="0" y="0"/>
                </a:moveTo>
                <a:lnTo>
                  <a:pt x="4470684" y="378871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273045" y="5266721"/>
            <a:ext cx="119277" cy="11748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60676" y="916941"/>
            <a:ext cx="69449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RNN when </a:t>
            </a:r>
            <a:r>
              <a:rPr spc="-5" dirty="0"/>
              <a:t>input/output </a:t>
            </a:r>
            <a:r>
              <a:rPr dirty="0"/>
              <a:t>are not same</a:t>
            </a:r>
            <a:r>
              <a:rPr spc="-35" dirty="0"/>
              <a:t> </a:t>
            </a:r>
            <a:r>
              <a:rPr spc="-5" dirty="0"/>
              <a:t>length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36863" y="2412683"/>
            <a:ext cx="8874760" cy="26517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55600" marR="123825" indent="-342900">
              <a:lnSpc>
                <a:spcPct val="99000"/>
              </a:lnSpc>
              <a:spcBef>
                <a:spcPts val="12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Here we consider how an RNN can be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trained to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map an</a:t>
            </a:r>
            <a:r>
              <a:rPr sz="2400" spc="-6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input  sequence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output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sequence which is not necessarily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same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 length</a:t>
            </a:r>
            <a:endParaRPr sz="2400">
              <a:latin typeface="Arial"/>
              <a:cs typeface="Arial"/>
            </a:endParaRPr>
          </a:p>
          <a:p>
            <a:pPr marL="355600" marR="5080" indent="-342900">
              <a:lnSpc>
                <a:spcPct val="99800"/>
              </a:lnSpc>
              <a:spcBef>
                <a:spcPts val="60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Comes up in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applications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such as speech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recognition,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machine 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translation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or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question-answering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where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input and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output 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sequences in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training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set are generally not of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same 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length (although their lengths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might be</a:t>
            </a:r>
            <a:r>
              <a:rPr sz="2400" spc="1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related)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7118" y="1145541"/>
            <a:ext cx="84670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An </a:t>
            </a:r>
            <a:r>
              <a:rPr lang="en-US" dirty="0"/>
              <a:t>e</a:t>
            </a:r>
            <a:r>
              <a:rPr dirty="0"/>
              <a:t>ncoder-</a:t>
            </a:r>
            <a:r>
              <a:rPr lang="en-US" dirty="0"/>
              <a:t>d</a:t>
            </a:r>
            <a:r>
              <a:rPr dirty="0"/>
              <a:t>ecoder or </a:t>
            </a:r>
            <a:r>
              <a:rPr lang="en-US" spc="-5" dirty="0"/>
              <a:t>s</a:t>
            </a:r>
            <a:r>
              <a:rPr spc="-5" dirty="0"/>
              <a:t>equence-to-</a:t>
            </a:r>
            <a:r>
              <a:rPr lang="en-US" spc="-5" dirty="0"/>
              <a:t>s</a:t>
            </a:r>
            <a:r>
              <a:rPr spc="-5" dirty="0"/>
              <a:t>equence</a:t>
            </a:r>
            <a:r>
              <a:rPr spc="-15" dirty="0"/>
              <a:t> </a:t>
            </a:r>
            <a:r>
              <a:rPr dirty="0"/>
              <a:t>RNN</a:t>
            </a:r>
          </a:p>
        </p:txBody>
      </p:sp>
      <p:sp>
        <p:nvSpPr>
          <p:cNvPr id="5" name="object 5"/>
          <p:cNvSpPr/>
          <p:nvPr/>
        </p:nvSpPr>
        <p:spPr>
          <a:xfrm>
            <a:off x="458123" y="2048562"/>
            <a:ext cx="4629599" cy="49419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146669" y="1952631"/>
            <a:ext cx="4371975" cy="500951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279400">
              <a:lnSpc>
                <a:spcPct val="100000"/>
              </a:lnSpc>
              <a:spcBef>
                <a:spcPts val="585"/>
              </a:spcBef>
            </a:pP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Learns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to generate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an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output</a:t>
            </a:r>
            <a:r>
              <a:rPr sz="1800" spc="-3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sequence</a:t>
            </a:r>
            <a:endParaRPr sz="1800" dirty="0">
              <a:latin typeface="Arial"/>
              <a:cs typeface="Arial"/>
            </a:endParaRPr>
          </a:p>
          <a:p>
            <a:pPr marL="354965">
              <a:lnSpc>
                <a:spcPct val="100000"/>
              </a:lnSpc>
              <a:spcBef>
                <a:spcPts val="530"/>
              </a:spcBef>
            </a:pPr>
            <a:r>
              <a:rPr sz="1850" spc="50" dirty="0">
                <a:latin typeface="Calibri"/>
                <a:cs typeface="Calibri"/>
              </a:rPr>
              <a:t>(</a:t>
            </a:r>
            <a:r>
              <a:rPr sz="1850" b="1" i="1" spc="95" dirty="0">
                <a:latin typeface="Palatino Linotype"/>
                <a:cs typeface="Palatino Linotype"/>
              </a:rPr>
              <a:t>y</a:t>
            </a:r>
            <a:r>
              <a:rPr sz="1575" spc="104" baseline="44973" dirty="0">
                <a:latin typeface="Calibri"/>
                <a:cs typeface="Calibri"/>
              </a:rPr>
              <a:t>(</a:t>
            </a:r>
            <a:r>
              <a:rPr sz="1575" baseline="44973" dirty="0">
                <a:latin typeface="Calibri"/>
                <a:cs typeface="Calibri"/>
              </a:rPr>
              <a:t>1</a:t>
            </a:r>
            <a:r>
              <a:rPr sz="1575" spc="127" baseline="44973" dirty="0">
                <a:latin typeface="Calibri"/>
                <a:cs typeface="Calibri"/>
              </a:rPr>
              <a:t>)</a:t>
            </a:r>
            <a:r>
              <a:rPr sz="1850" spc="180" dirty="0">
                <a:latin typeface="Calibri"/>
                <a:cs typeface="Calibri"/>
              </a:rPr>
              <a:t>,</a:t>
            </a:r>
            <a:r>
              <a:rPr sz="1850" spc="35" dirty="0">
                <a:latin typeface="Calibri"/>
                <a:cs typeface="Calibri"/>
              </a:rPr>
              <a:t>..</a:t>
            </a:r>
            <a:r>
              <a:rPr sz="1850" spc="180" dirty="0">
                <a:latin typeface="Calibri"/>
                <a:cs typeface="Calibri"/>
              </a:rPr>
              <a:t>,</a:t>
            </a:r>
            <a:r>
              <a:rPr sz="1850" b="1" i="1" spc="95" dirty="0">
                <a:latin typeface="Palatino Linotype"/>
                <a:cs typeface="Palatino Linotype"/>
              </a:rPr>
              <a:t>y</a:t>
            </a:r>
            <a:r>
              <a:rPr sz="1575" spc="150" baseline="60846" dirty="0">
                <a:latin typeface="Calibri"/>
                <a:cs typeface="Calibri"/>
              </a:rPr>
              <a:t>(</a:t>
            </a:r>
            <a:r>
              <a:rPr sz="1575" i="1" spc="37" baseline="60846" dirty="0">
                <a:latin typeface="Cambria"/>
                <a:cs typeface="Cambria"/>
              </a:rPr>
              <a:t>n</a:t>
            </a:r>
            <a:r>
              <a:rPr sz="1125" i="1" spc="52" baseline="51851" dirty="0">
                <a:latin typeface="Cambria"/>
                <a:cs typeface="Cambria"/>
              </a:rPr>
              <a:t>y</a:t>
            </a:r>
            <a:r>
              <a:rPr sz="1125" i="1" spc="37" baseline="51851" dirty="0">
                <a:latin typeface="Cambria"/>
                <a:cs typeface="Cambria"/>
              </a:rPr>
              <a:t> </a:t>
            </a:r>
            <a:r>
              <a:rPr sz="1575" spc="247" baseline="60846" dirty="0">
                <a:latin typeface="Calibri"/>
                <a:cs typeface="Calibri"/>
              </a:rPr>
              <a:t>)</a:t>
            </a:r>
            <a:r>
              <a:rPr sz="1850" spc="165" dirty="0">
                <a:latin typeface="Calibri"/>
                <a:cs typeface="Calibri"/>
              </a:rPr>
              <a:t>)</a:t>
            </a:r>
            <a:endParaRPr sz="1850" dirty="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  <a:spcBef>
                <a:spcPts val="1090"/>
              </a:spcBef>
            </a:pP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given an input</a:t>
            </a:r>
            <a:r>
              <a:rPr sz="1800" spc="-2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sequence</a:t>
            </a:r>
            <a:endParaRPr sz="1800" dirty="0">
              <a:latin typeface="Arial"/>
              <a:cs typeface="Arial"/>
            </a:endParaRPr>
          </a:p>
          <a:p>
            <a:pPr marL="354965">
              <a:lnSpc>
                <a:spcPct val="100000"/>
              </a:lnSpc>
              <a:spcBef>
                <a:spcPts val="969"/>
              </a:spcBef>
            </a:pPr>
            <a:r>
              <a:rPr sz="1850" spc="50" dirty="0">
                <a:latin typeface="Calibri"/>
                <a:cs typeface="Calibri"/>
              </a:rPr>
              <a:t>(</a:t>
            </a:r>
            <a:r>
              <a:rPr sz="1850" b="1" i="1" spc="355" dirty="0">
                <a:latin typeface="Calibri"/>
                <a:cs typeface="Calibri"/>
              </a:rPr>
              <a:t>x</a:t>
            </a:r>
            <a:r>
              <a:rPr sz="1575" spc="104" baseline="44973" dirty="0">
                <a:latin typeface="Calibri"/>
                <a:cs typeface="Calibri"/>
              </a:rPr>
              <a:t>(</a:t>
            </a:r>
            <a:r>
              <a:rPr sz="1575" baseline="44973" dirty="0">
                <a:latin typeface="Calibri"/>
                <a:cs typeface="Calibri"/>
              </a:rPr>
              <a:t>1</a:t>
            </a:r>
            <a:r>
              <a:rPr sz="1575" spc="127" baseline="44973" dirty="0">
                <a:latin typeface="Calibri"/>
                <a:cs typeface="Calibri"/>
              </a:rPr>
              <a:t>)</a:t>
            </a:r>
            <a:r>
              <a:rPr sz="1850" spc="180" dirty="0">
                <a:latin typeface="Calibri"/>
                <a:cs typeface="Calibri"/>
              </a:rPr>
              <a:t>,</a:t>
            </a:r>
            <a:r>
              <a:rPr sz="1850" spc="40" dirty="0">
                <a:latin typeface="Calibri"/>
                <a:cs typeface="Calibri"/>
              </a:rPr>
              <a:t>..</a:t>
            </a:r>
            <a:r>
              <a:rPr sz="1850" spc="180" dirty="0">
                <a:latin typeface="Calibri"/>
                <a:cs typeface="Calibri"/>
              </a:rPr>
              <a:t>,</a:t>
            </a:r>
            <a:r>
              <a:rPr sz="1850" b="1" i="1" spc="355" dirty="0">
                <a:latin typeface="Calibri"/>
                <a:cs typeface="Calibri"/>
              </a:rPr>
              <a:t>x</a:t>
            </a:r>
            <a:r>
              <a:rPr sz="1575" spc="150" baseline="52910" dirty="0">
                <a:latin typeface="Calibri"/>
                <a:cs typeface="Calibri"/>
              </a:rPr>
              <a:t>(</a:t>
            </a:r>
            <a:r>
              <a:rPr sz="1575" i="1" spc="97" baseline="52910" dirty="0">
                <a:latin typeface="Calibri"/>
                <a:cs typeface="Calibri"/>
              </a:rPr>
              <a:t>n</a:t>
            </a:r>
            <a:r>
              <a:rPr sz="1125" i="1" spc="60" baseline="40740" dirty="0">
                <a:latin typeface="Calibri"/>
                <a:cs typeface="Calibri"/>
              </a:rPr>
              <a:t>x</a:t>
            </a:r>
            <a:r>
              <a:rPr sz="1125" i="1" spc="52" baseline="40740" dirty="0">
                <a:latin typeface="Calibri"/>
                <a:cs typeface="Calibri"/>
              </a:rPr>
              <a:t> </a:t>
            </a:r>
            <a:r>
              <a:rPr sz="1575" spc="247" baseline="52910" dirty="0">
                <a:latin typeface="Calibri"/>
                <a:cs typeface="Calibri"/>
              </a:rPr>
              <a:t>)</a:t>
            </a:r>
            <a:r>
              <a:rPr sz="1850" spc="165" dirty="0">
                <a:latin typeface="Calibri"/>
                <a:cs typeface="Calibri"/>
              </a:rPr>
              <a:t>)</a:t>
            </a:r>
            <a:endParaRPr sz="18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950" dirty="0">
              <a:latin typeface="Calibri"/>
              <a:cs typeface="Calibri"/>
            </a:endParaRPr>
          </a:p>
          <a:p>
            <a:pPr marL="50800" marR="195580">
              <a:lnSpc>
                <a:spcPct val="99500"/>
              </a:lnSpc>
              <a:spcBef>
                <a:spcPts val="5"/>
              </a:spcBef>
            </a:pP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It consists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of an encoder RNN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that</a:t>
            </a:r>
            <a:r>
              <a:rPr sz="1800" spc="-6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reads  an input sequence and a decoder RNN 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that generates the output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sequence</a:t>
            </a:r>
            <a:endParaRPr sz="1800" dirty="0">
              <a:latin typeface="Arial"/>
              <a:cs typeface="Arial"/>
            </a:endParaRPr>
          </a:p>
          <a:p>
            <a:pPr marL="50800">
              <a:lnSpc>
                <a:spcPts val="2100"/>
              </a:lnSpc>
            </a:pP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or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computes the probability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of a</a:t>
            </a:r>
            <a:r>
              <a:rPr sz="1800" spc="-1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given</a:t>
            </a:r>
            <a:endParaRPr sz="1800" dirty="0">
              <a:latin typeface="Arial"/>
              <a:cs typeface="Arial"/>
            </a:endParaRPr>
          </a:p>
          <a:p>
            <a:pPr marL="50800">
              <a:lnSpc>
                <a:spcPct val="100000"/>
              </a:lnSpc>
              <a:spcBef>
                <a:spcPts val="40"/>
              </a:spcBef>
            </a:pP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output</a:t>
            </a:r>
            <a:r>
              <a:rPr sz="1800" spc="-1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sequence)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800" dirty="0">
              <a:latin typeface="Arial"/>
              <a:cs typeface="Arial"/>
            </a:endParaRPr>
          </a:p>
          <a:p>
            <a:pPr marL="50800" marR="43180">
              <a:lnSpc>
                <a:spcPct val="100699"/>
              </a:lnSpc>
              <a:spcBef>
                <a:spcPts val="5"/>
              </a:spcBef>
            </a:pP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The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final hidden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state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of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the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encoder</a:t>
            </a:r>
            <a:r>
              <a:rPr sz="1800" spc="-6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RNN 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Is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used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to compute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a fixed size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context </a:t>
            </a:r>
            <a:r>
              <a:rPr sz="1800" i="1" spc="345" dirty="0">
                <a:latin typeface="Calibri"/>
                <a:cs typeface="Calibri"/>
              </a:rPr>
              <a:t>C 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which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represents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a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semantic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summary of 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the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input sequence and is given as </a:t>
            </a:r>
            <a:r>
              <a:rPr sz="1800" spc="-65" dirty="0">
                <a:solidFill>
                  <a:srgbClr val="660066"/>
                </a:solidFill>
                <a:latin typeface="Arial"/>
                <a:cs typeface="Arial"/>
              </a:rPr>
              <a:t>input 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to the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 decoder</a:t>
            </a:r>
            <a:endParaRPr sz="1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20086" y="548640"/>
            <a:ext cx="10731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</a:t>
            </a:r>
            <a:r>
              <a:rPr dirty="0"/>
              <a:t>opics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95"/>
              </a:spcBef>
              <a:buClr>
                <a:srgbClr val="3333CC"/>
              </a:buClr>
              <a:buChar char="•"/>
              <a:tabLst>
                <a:tab pos="354965" algn="l"/>
                <a:tab pos="355600" algn="l"/>
              </a:tabLst>
            </a:pPr>
            <a:r>
              <a:rPr dirty="0"/>
              <a:t>Recurrent Neural</a:t>
            </a:r>
            <a:r>
              <a:rPr spc="-10" dirty="0"/>
              <a:t> </a:t>
            </a:r>
            <a:r>
              <a:rPr spc="-5" dirty="0"/>
              <a:t>Networks</a:t>
            </a:r>
          </a:p>
          <a:p>
            <a:pPr marL="469900" indent="-457200">
              <a:lnSpc>
                <a:spcPct val="100000"/>
              </a:lnSpc>
              <a:spcBef>
                <a:spcPts val="495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pc="-5" dirty="0"/>
              <a:t>Unfolding Computational</a:t>
            </a:r>
            <a:r>
              <a:rPr spc="5" dirty="0"/>
              <a:t> </a:t>
            </a:r>
            <a:r>
              <a:rPr spc="-5" dirty="0"/>
              <a:t>Graphs</a:t>
            </a: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dirty="0"/>
              <a:t>Recurrent Neural</a:t>
            </a:r>
            <a:r>
              <a:rPr spc="-10" dirty="0"/>
              <a:t> </a:t>
            </a:r>
            <a:r>
              <a:rPr spc="-5" dirty="0"/>
              <a:t>Networks</a:t>
            </a: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pc="-5" dirty="0"/>
              <a:t>Bidirectional </a:t>
            </a:r>
            <a:r>
              <a:rPr dirty="0"/>
              <a:t>RNNs</a:t>
            </a: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dirty="0"/>
              <a:t>Encoder-Decoder </a:t>
            </a:r>
            <a:r>
              <a:rPr spc="-5" dirty="0"/>
              <a:t>Sequence-to-Sequence</a:t>
            </a:r>
            <a:r>
              <a:rPr spc="10" dirty="0"/>
              <a:t> </a:t>
            </a:r>
            <a:r>
              <a:rPr spc="-5" dirty="0"/>
              <a:t>Architectures</a:t>
            </a: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dirty="0">
                <a:solidFill>
                  <a:srgbClr val="0000FF"/>
                </a:solidFill>
              </a:rPr>
              <a:t>Deep Recurrent</a:t>
            </a:r>
            <a:r>
              <a:rPr spc="-10" dirty="0">
                <a:solidFill>
                  <a:srgbClr val="0000FF"/>
                </a:solidFill>
              </a:rPr>
              <a:t> </a:t>
            </a:r>
            <a:r>
              <a:rPr spc="-5" dirty="0">
                <a:solidFill>
                  <a:srgbClr val="0000FF"/>
                </a:solidFill>
              </a:rPr>
              <a:t>Networks</a:t>
            </a: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dirty="0"/>
              <a:t>Recursive Neural</a:t>
            </a:r>
            <a:r>
              <a:rPr spc="-5" dirty="0"/>
              <a:t> Networks</a:t>
            </a: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pc="-5" dirty="0"/>
              <a:t>The </a:t>
            </a:r>
            <a:r>
              <a:rPr dirty="0"/>
              <a:t>Challenge of </a:t>
            </a:r>
            <a:r>
              <a:rPr spc="-5" dirty="0"/>
              <a:t>Long-Term</a:t>
            </a:r>
            <a:r>
              <a:rPr spc="-15" dirty="0"/>
              <a:t> </a:t>
            </a:r>
            <a:r>
              <a:rPr dirty="0"/>
              <a:t>Dependencies</a:t>
            </a: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pc="-5" dirty="0"/>
              <a:t>Echo-State Networks</a:t>
            </a: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dirty="0"/>
              <a:t>Leaky </a:t>
            </a:r>
            <a:r>
              <a:rPr spc="-5" dirty="0"/>
              <a:t>Units </a:t>
            </a:r>
            <a:r>
              <a:rPr dirty="0"/>
              <a:t>and </a:t>
            </a:r>
            <a:r>
              <a:rPr spc="-5" dirty="0"/>
              <a:t>Other Strategies for Multiple Time</a:t>
            </a:r>
            <a:r>
              <a:rPr spc="30" dirty="0"/>
              <a:t> </a:t>
            </a:r>
            <a:r>
              <a:rPr dirty="0"/>
              <a:t>Scales</a:t>
            </a: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/>
              <a:tabLst>
                <a:tab pos="469900" algn="l"/>
              </a:tabLst>
            </a:pPr>
            <a:r>
              <a:rPr spc="-5" dirty="0"/>
              <a:t>LSTM </a:t>
            </a:r>
            <a:r>
              <a:rPr dirty="0"/>
              <a:t>and </a:t>
            </a:r>
            <a:r>
              <a:rPr spc="-5" dirty="0"/>
              <a:t>Other Gated </a:t>
            </a:r>
            <a:r>
              <a:rPr dirty="0"/>
              <a:t>RNNs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94063" y="6237732"/>
            <a:ext cx="6249035" cy="88900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492125" indent="-480059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 startAt="11"/>
              <a:tabLst>
                <a:tab pos="492759" algn="l"/>
              </a:tabLst>
            </a:pPr>
            <a:r>
              <a:rPr sz="2400" spc="-5" dirty="0">
                <a:solidFill>
                  <a:srgbClr val="808080"/>
                </a:solidFill>
                <a:latin typeface="Arial"/>
                <a:cs typeface="Arial"/>
              </a:rPr>
              <a:t>Optimization for Long-Term </a:t>
            </a: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Dependencies</a:t>
            </a:r>
            <a:endParaRPr sz="24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 startAt="11"/>
              <a:tabLst>
                <a:tab pos="469900" algn="l"/>
              </a:tabLst>
            </a:pP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Explicit</a:t>
            </a:r>
            <a:r>
              <a:rPr sz="2400" spc="-1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Memory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8C747-0096-364E-AEBF-E7932A27D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609600"/>
            <a:ext cx="7620000" cy="984885"/>
          </a:xfrm>
        </p:spPr>
        <p:txBody>
          <a:bodyPr/>
          <a:lstStyle/>
          <a:p>
            <a:r>
              <a:rPr lang="en-US" sz="3200" dirty="0"/>
              <a:t>Stationary vs non-Stationary Processes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B98A4-48F0-1243-8F55-A36B5EF9D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4394" y="2133600"/>
            <a:ext cx="8309609" cy="6093976"/>
          </a:xfrm>
        </p:spPr>
        <p:txBody>
          <a:bodyPr/>
          <a:lstStyle/>
          <a:p>
            <a:r>
              <a:rPr lang="en-US" sz="2800" dirty="0">
                <a:solidFill>
                  <a:srgbClr val="304BFF"/>
                </a:solidFill>
              </a:rPr>
              <a:t>Probably </a:t>
            </a:r>
            <a:r>
              <a:rPr lang="en-US" sz="2800" dirty="0" err="1">
                <a:solidFill>
                  <a:srgbClr val="304BFF"/>
                </a:solidFill>
              </a:rPr>
              <a:t>Denisity</a:t>
            </a:r>
            <a:r>
              <a:rPr lang="en-US" sz="2800" dirty="0">
                <a:solidFill>
                  <a:srgbClr val="304BFF"/>
                </a:solidFill>
              </a:rPr>
              <a:t> Function changes over time – </a:t>
            </a:r>
            <a:r>
              <a:rPr lang="en-US" sz="2800" dirty="0" err="1">
                <a:solidFill>
                  <a:srgbClr val="304BFF"/>
                </a:solidFill>
              </a:rPr>
              <a:t>e.g</a:t>
            </a:r>
            <a:r>
              <a:rPr lang="en-US" sz="2800" dirty="0">
                <a:solidFill>
                  <a:srgbClr val="304BFF"/>
                </a:solidFill>
              </a:rPr>
              <a:t> weather, markets, sequences in which order matters</a:t>
            </a:r>
          </a:p>
          <a:p>
            <a:endParaRPr lang="en-US" sz="2800" dirty="0">
              <a:solidFill>
                <a:srgbClr val="304BFF"/>
              </a:solidFill>
            </a:endParaRPr>
          </a:p>
          <a:p>
            <a:pPr lvl="1"/>
            <a:r>
              <a:rPr lang="en-US" sz="2000" b="1" dirty="0"/>
              <a:t>Physics is non-stationary!</a:t>
            </a:r>
          </a:p>
          <a:p>
            <a:pPr lvl="1"/>
            <a:endParaRPr lang="en-US" sz="2000" b="1" dirty="0"/>
          </a:p>
          <a:p>
            <a:pPr lvl="1"/>
            <a:r>
              <a:rPr lang="en-US" sz="2000" dirty="0"/>
              <a:t>Earth falls into the sun 10*26 years</a:t>
            </a:r>
          </a:p>
          <a:p>
            <a:pPr lvl="1"/>
            <a:r>
              <a:rPr lang="en-US" sz="2000" dirty="0"/>
              <a:t>Do we care? Depends on who we are.</a:t>
            </a:r>
            <a:endParaRPr lang="en-US" sz="2000" b="1" dirty="0"/>
          </a:p>
          <a:p>
            <a:pPr lvl="1"/>
            <a:endParaRPr lang="en-US" sz="2000" b="1" dirty="0"/>
          </a:p>
          <a:p>
            <a:pPr lvl="1"/>
            <a:endParaRPr lang="en-US" sz="2000" b="1" dirty="0"/>
          </a:p>
          <a:p>
            <a:endParaRPr lang="en-US" sz="2800" dirty="0"/>
          </a:p>
          <a:p>
            <a:r>
              <a:rPr lang="en-US" sz="2800" dirty="0">
                <a:solidFill>
                  <a:srgbClr val="304BFF"/>
                </a:solidFill>
              </a:rPr>
              <a:t>Stochastic processes have noise</a:t>
            </a:r>
          </a:p>
          <a:p>
            <a:endParaRPr lang="en-US" sz="2800" dirty="0">
              <a:solidFill>
                <a:srgbClr val="304BFF"/>
              </a:solidFill>
            </a:endParaRPr>
          </a:p>
          <a:p>
            <a:r>
              <a:rPr lang="en-US" sz="2800" dirty="0">
                <a:solidFill>
                  <a:srgbClr val="304BFF"/>
                </a:solidFill>
              </a:rPr>
              <a:t>Quasi-stationarity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26517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38055" y="1069341"/>
            <a:ext cx="639000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Computation </a:t>
            </a:r>
            <a:r>
              <a:rPr dirty="0"/>
              <a:t>in RNNs: </a:t>
            </a:r>
            <a:r>
              <a:rPr spc="-5" dirty="0"/>
              <a:t>parameter</a:t>
            </a:r>
            <a:r>
              <a:rPr spc="-20" dirty="0"/>
              <a:t> </a:t>
            </a:r>
            <a:r>
              <a:rPr dirty="0"/>
              <a:t>blocks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36863" y="2090420"/>
            <a:ext cx="8519160" cy="22199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55600" marR="5080" indent="-342900">
              <a:lnSpc>
                <a:spcPct val="99000"/>
              </a:lnSpc>
              <a:spcBef>
                <a:spcPts val="12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computation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in most recurrent neural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networks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can be  decomposed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into three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blocks of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parameters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and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associated  transformations:</a:t>
            </a:r>
            <a:endParaRPr sz="2400">
              <a:latin typeface="Arial"/>
              <a:cs typeface="Arial"/>
            </a:endParaRPr>
          </a:p>
          <a:p>
            <a:pPr marL="927100" lvl="1" indent="-457200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AutoNum type="arabicPeriod"/>
              <a:tabLst>
                <a:tab pos="926465" algn="l"/>
                <a:tab pos="927100" algn="l"/>
              </a:tabLst>
            </a:pP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From the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input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to the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hidden</a:t>
            </a:r>
            <a:r>
              <a:rPr sz="2000" spc="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state</a:t>
            </a:r>
            <a:endParaRPr sz="2000">
              <a:latin typeface="Arial"/>
              <a:cs typeface="Arial"/>
            </a:endParaRPr>
          </a:p>
          <a:p>
            <a:pPr marL="927100" lvl="1" indent="-457200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AutoNum type="arabicPeriod"/>
              <a:tabLst>
                <a:tab pos="926465" algn="l"/>
                <a:tab pos="927100" algn="l"/>
              </a:tabLst>
            </a:pP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From the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previous hidden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state to the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next hidden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state</a:t>
            </a:r>
            <a:endParaRPr sz="2000">
              <a:latin typeface="Arial"/>
              <a:cs typeface="Arial"/>
            </a:endParaRPr>
          </a:p>
          <a:p>
            <a:pPr marL="927100" lvl="1" indent="-457200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AutoNum type="arabicPeriod"/>
              <a:tabLst>
                <a:tab pos="926465" algn="l"/>
                <a:tab pos="927100" algn="l"/>
              </a:tabLst>
            </a:pP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From the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hidden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state to the</a:t>
            </a:r>
            <a:r>
              <a:rPr sz="2000" spc="1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output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26818" y="1069341"/>
            <a:ext cx="779335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Blocks of </a:t>
            </a:r>
            <a:r>
              <a:rPr spc="-5" dirty="0"/>
              <a:t>parameters </a:t>
            </a:r>
            <a:r>
              <a:rPr dirty="0"/>
              <a:t>as a shallow</a:t>
            </a:r>
            <a:r>
              <a:rPr spc="-15" dirty="0"/>
              <a:t> </a:t>
            </a:r>
            <a:r>
              <a:rPr spc="-5" dirty="0"/>
              <a:t>transformation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6863" y="1633220"/>
            <a:ext cx="8822690" cy="39878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55600" marR="5080" indent="-342900" algn="just">
              <a:lnSpc>
                <a:spcPts val="2800"/>
              </a:lnSpc>
              <a:spcBef>
                <a:spcPts val="260"/>
              </a:spcBef>
              <a:buChar char="•"/>
              <a:tabLst>
                <a:tab pos="3556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With the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RNN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architecture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shown each of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these three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blocks is 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associated with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single weight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matrix,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i.e.,</a:t>
            </a:r>
            <a:endParaRPr sz="2400" dirty="0">
              <a:latin typeface="Arial"/>
              <a:cs typeface="Arial"/>
            </a:endParaRPr>
          </a:p>
          <a:p>
            <a:pPr marL="688340" marR="4638040" lvl="1" indent="-219075" algn="just">
              <a:lnSpc>
                <a:spcPts val="2900"/>
              </a:lnSpc>
              <a:spcBef>
                <a:spcPts val="100"/>
              </a:spcBef>
              <a:buClr>
                <a:srgbClr val="3333CC"/>
              </a:buClr>
              <a:buFont typeface="Arial"/>
              <a:buChar char="•"/>
              <a:tabLst>
                <a:tab pos="755650" algn="l"/>
              </a:tabLst>
            </a:pPr>
            <a:r>
              <a:rPr dirty="0"/>
              <a:t>	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When the network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is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unfolded, 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each of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these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corresponds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to</a:t>
            </a:r>
            <a:r>
              <a:rPr sz="2000" spc="-8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  shallow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 transformation.</a:t>
            </a:r>
            <a:endParaRPr sz="2000" dirty="0">
              <a:latin typeface="Arial"/>
              <a:cs typeface="Arial"/>
            </a:endParaRPr>
          </a:p>
          <a:p>
            <a:pPr marL="688340" marR="4356100" lvl="1" indent="-219075" algn="just">
              <a:lnSpc>
                <a:spcPts val="2800"/>
              </a:lnSpc>
              <a:spcBef>
                <a:spcPts val="80"/>
              </a:spcBef>
              <a:buClr>
                <a:srgbClr val="3333CC"/>
              </a:buClr>
              <a:buFont typeface="Arial"/>
              <a:buChar char="•"/>
              <a:tabLst>
                <a:tab pos="755650" algn="l"/>
              </a:tabLst>
            </a:pPr>
            <a:r>
              <a:rPr dirty="0"/>
              <a:t>	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By a shallow </a:t>
            </a:r>
            <a:r>
              <a:rPr lang="en-US" sz="2000" spc="-5" dirty="0">
                <a:solidFill>
                  <a:srgbClr val="006600"/>
                </a:solidFill>
                <a:latin typeface="Arial"/>
                <a:cs typeface="Arial"/>
              </a:rPr>
              <a:t>t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ransformation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we  mean a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transformation that</a:t>
            </a:r>
            <a:r>
              <a:rPr sz="2000" spc="-3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would</a:t>
            </a:r>
            <a:endParaRPr sz="2000" dirty="0">
              <a:latin typeface="Arial"/>
              <a:cs typeface="Arial"/>
            </a:endParaRPr>
          </a:p>
          <a:p>
            <a:pPr marL="688340" marR="4129404" algn="just">
              <a:lnSpc>
                <a:spcPts val="2900"/>
              </a:lnSpc>
              <a:spcBef>
                <a:spcPts val="20"/>
              </a:spcBef>
            </a:pP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be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represented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 single layer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within 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 deep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MLP.</a:t>
            </a:r>
            <a:endParaRPr sz="2000" dirty="0">
              <a:latin typeface="Arial"/>
              <a:cs typeface="Arial"/>
            </a:endParaRPr>
          </a:p>
          <a:p>
            <a:pPr marL="748665" marR="857885" lvl="1" indent="-279400">
              <a:lnSpc>
                <a:spcPct val="100800"/>
              </a:lnSpc>
              <a:spcBef>
                <a:spcPts val="300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Typically this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is a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transformation represented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by a learned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affine  transformation followed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by a fixed</a:t>
            </a:r>
            <a:r>
              <a:rPr sz="2000" spc="1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nonlinearity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9563" y="5668771"/>
            <a:ext cx="8896985" cy="74993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342265" marR="5080" indent="-342265">
              <a:lnSpc>
                <a:spcPts val="2820"/>
              </a:lnSpc>
              <a:spcBef>
                <a:spcPts val="240"/>
              </a:spcBef>
              <a:buChar char="•"/>
              <a:tabLst>
                <a:tab pos="342265" algn="l"/>
                <a:tab pos="3429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Would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it be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advantageous to introduce depth into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each of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these  operations?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4063" y="6456679"/>
            <a:ext cx="53378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Clr>
                <a:srgbClr val="3333CC"/>
              </a:buClr>
              <a:buChar char="•"/>
              <a:tabLst>
                <a:tab pos="297815" algn="l"/>
                <a:tab pos="298450" algn="l"/>
              </a:tabLst>
            </a:pP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Experimental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evidence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strongly suggests</a:t>
            </a:r>
            <a:r>
              <a:rPr sz="2000" spc="2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so.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51263" y="6818883"/>
            <a:ext cx="79679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lr>
                <a:srgbClr val="3333CC"/>
              </a:buClr>
              <a:buChar char="•"/>
              <a:tabLst>
                <a:tab pos="240665" algn="l"/>
                <a:tab pos="241300" algn="l"/>
              </a:tabLst>
            </a:pP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That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we need enough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depth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in order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to perform the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required</a:t>
            </a:r>
            <a:r>
              <a:rPr sz="1800" spc="4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transformations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925149" y="2450574"/>
            <a:ext cx="3312190" cy="2365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25763" y="6205220"/>
            <a:ext cx="508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Times New Roman"/>
                <a:cs typeface="Times New Roman"/>
              </a:rPr>
              <a:t>.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28519" y="688340"/>
            <a:ext cx="480885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Ways </a:t>
            </a:r>
            <a:r>
              <a:rPr dirty="0"/>
              <a:t>of making an RNN</a:t>
            </a:r>
            <a:r>
              <a:rPr spc="-90" dirty="0"/>
              <a:t> </a:t>
            </a:r>
            <a:r>
              <a:rPr dirty="0"/>
              <a:t>deep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741061" y="6542080"/>
            <a:ext cx="88900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0"/>
              </a:lnSpc>
            </a:pPr>
            <a:r>
              <a:rPr sz="1400" dirty="0">
                <a:latin typeface="Times New Roman"/>
                <a:cs typeface="Times New Roman"/>
              </a:rPr>
              <a:t>5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77323" y="3183474"/>
            <a:ext cx="1329266" cy="38359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917347" y="3087372"/>
            <a:ext cx="1310257" cy="42205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99342" y="3113866"/>
            <a:ext cx="1397265" cy="41553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58123" y="1524001"/>
            <a:ext cx="2980055" cy="132397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45719" rIns="0" bIns="0" rtlCol="0">
            <a:spAutoFit/>
          </a:bodyPr>
          <a:lstStyle/>
          <a:p>
            <a:pPr marL="90805" marR="84455">
              <a:lnSpc>
                <a:spcPct val="100000"/>
              </a:lnSpc>
              <a:spcBef>
                <a:spcPts val="359"/>
              </a:spcBef>
            </a:pP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1. Hidden recurrent</a:t>
            </a:r>
            <a:r>
              <a:rPr sz="2000" spc="-9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state 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can be broken down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into 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groups organized  hierarchically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82323" y="1524001"/>
            <a:ext cx="3611879" cy="141605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48895" rIns="0" bIns="0" rtlCol="0">
            <a:spAutoFit/>
          </a:bodyPr>
          <a:lstStyle/>
          <a:p>
            <a:pPr marL="90805" marR="156210">
              <a:lnSpc>
                <a:spcPct val="98800"/>
              </a:lnSpc>
              <a:spcBef>
                <a:spcPts val="385"/>
              </a:spcBef>
            </a:pP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2. Deeper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computation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can be 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introduced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in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the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input-hidden, 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hidden-hidden and</a:t>
            </a:r>
            <a:r>
              <a:rPr sz="1800" spc="-4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hidden-output 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parts. This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may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lengthen the shortest  path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linking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different time</a:t>
            </a:r>
            <a:r>
              <a:rPr sz="1600" spc="-1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steps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16122" y="1524001"/>
            <a:ext cx="2286000" cy="153860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90805" marR="203835">
              <a:lnSpc>
                <a:spcPct val="99100"/>
              </a:lnSpc>
              <a:spcBef>
                <a:spcPts val="380"/>
              </a:spcBef>
            </a:pP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3.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The path- 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lengthening </a:t>
            </a:r>
            <a:r>
              <a:rPr sz="1800" spc="-10" dirty="0">
                <a:solidFill>
                  <a:srgbClr val="660066"/>
                </a:solidFill>
                <a:latin typeface="Arial"/>
                <a:cs typeface="Arial"/>
              </a:rPr>
              <a:t>effect 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can be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mitigated</a:t>
            </a:r>
            <a:r>
              <a:rPr sz="1800" spc="-6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by 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introducing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skip 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connections.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54600" y="993141"/>
            <a:ext cx="702373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1. Recurrent </a:t>
            </a:r>
            <a:r>
              <a:rPr spc="-5" dirty="0"/>
              <a:t>states </a:t>
            </a:r>
            <a:r>
              <a:rPr dirty="0"/>
              <a:t>broken down </a:t>
            </a:r>
            <a:r>
              <a:rPr spc="-5" dirty="0"/>
              <a:t>into</a:t>
            </a:r>
            <a:r>
              <a:rPr spc="-75" dirty="0"/>
              <a:t> </a:t>
            </a:r>
            <a:r>
              <a:rPr dirty="0"/>
              <a:t>groups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89263" y="2319020"/>
            <a:ext cx="5396230" cy="18516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800"/>
              </a:lnSpc>
              <a:spcBef>
                <a:spcPts val="105"/>
              </a:spcBef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We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can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think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of lower levels of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hierarchy play a role of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transforming</a:t>
            </a:r>
            <a:r>
              <a:rPr sz="2400" spc="-5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raw input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into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representation that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is  more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appropriate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at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higher levels of 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hidden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state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392323" y="1964276"/>
            <a:ext cx="1329265" cy="38359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82741" y="993141"/>
            <a:ext cx="67671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2. Deeper </a:t>
            </a:r>
            <a:r>
              <a:rPr spc="-5" dirty="0"/>
              <a:t>computation </a:t>
            </a:r>
            <a:r>
              <a:rPr dirty="0"/>
              <a:t>in</a:t>
            </a:r>
            <a:r>
              <a:rPr spc="10" dirty="0"/>
              <a:t> </a:t>
            </a:r>
            <a:r>
              <a:rPr spc="-5" dirty="0"/>
              <a:t>hidden-to-hidden</a:t>
            </a:r>
          </a:p>
        </p:txBody>
      </p:sp>
      <p:sp>
        <p:nvSpPr>
          <p:cNvPr id="6" name="object 6"/>
          <p:cNvSpPr/>
          <p:nvPr/>
        </p:nvSpPr>
        <p:spPr>
          <a:xfrm>
            <a:off x="8270147" y="2245998"/>
            <a:ext cx="1310257" cy="42205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65463" y="2090420"/>
            <a:ext cx="7379970" cy="302006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54965" marR="339725" indent="-342900">
              <a:lnSpc>
                <a:spcPts val="2800"/>
              </a:lnSpc>
              <a:spcBef>
                <a:spcPts val="26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Go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step further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and propose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have a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separate 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MLP (possibly deep)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for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each of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three</a:t>
            </a:r>
            <a:r>
              <a:rPr sz="2400" spc="-7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blocks:</a:t>
            </a:r>
            <a:endParaRPr sz="2400" dirty="0">
              <a:latin typeface="Arial"/>
              <a:cs typeface="Arial"/>
            </a:endParaRPr>
          </a:p>
          <a:p>
            <a:pPr marL="927100" lvl="1" indent="-457834">
              <a:lnSpc>
                <a:spcPct val="100000"/>
              </a:lnSpc>
              <a:spcBef>
                <a:spcPts val="420"/>
              </a:spcBef>
              <a:buClr>
                <a:srgbClr val="3333CC"/>
              </a:buClr>
              <a:buAutoNum type="arabicPeriod"/>
              <a:tabLst>
                <a:tab pos="926465" algn="l"/>
                <a:tab pos="927100" algn="l"/>
              </a:tabLst>
            </a:pP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From the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input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to the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hidden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state</a:t>
            </a:r>
            <a:endParaRPr sz="2000" dirty="0">
              <a:latin typeface="Arial"/>
              <a:cs typeface="Arial"/>
            </a:endParaRPr>
          </a:p>
          <a:p>
            <a:pPr marL="927100" lvl="1" indent="-457834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AutoNum type="arabicPeriod"/>
              <a:tabLst>
                <a:tab pos="926465" algn="l"/>
                <a:tab pos="927100" algn="l"/>
              </a:tabLst>
            </a:pP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From the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previous hidden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state to the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next hidden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state</a:t>
            </a:r>
            <a:endParaRPr sz="2000" dirty="0">
              <a:latin typeface="Arial"/>
              <a:cs typeface="Arial"/>
            </a:endParaRPr>
          </a:p>
          <a:p>
            <a:pPr marL="927100" lvl="1" indent="-457834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AutoNum type="arabicPeriod"/>
              <a:tabLst>
                <a:tab pos="926465" algn="l"/>
                <a:tab pos="927100" algn="l"/>
              </a:tabLst>
            </a:pP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From the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hidden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state to the</a:t>
            </a:r>
            <a:r>
              <a:rPr sz="2000" spc="1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output</a:t>
            </a:r>
            <a:endParaRPr sz="2000" dirty="0">
              <a:latin typeface="Arial"/>
              <a:cs typeface="Arial"/>
            </a:endParaRPr>
          </a:p>
          <a:p>
            <a:pPr marL="520065" marR="5080" indent="-457200">
              <a:lnSpc>
                <a:spcPct val="99400"/>
              </a:lnSpc>
              <a:spcBef>
                <a:spcPts val="610"/>
              </a:spcBef>
              <a:buChar char="•"/>
              <a:tabLst>
                <a:tab pos="520065" algn="l"/>
                <a:tab pos="5207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Considerations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representational capacity 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suggest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that to allocate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enough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capacity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in each of 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these three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steps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22663" y="5148579"/>
            <a:ext cx="6793865" cy="197103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469265" marR="653415" indent="-457200">
              <a:lnSpc>
                <a:spcPts val="2320"/>
              </a:lnSpc>
              <a:spcBef>
                <a:spcPts val="240"/>
              </a:spcBef>
              <a:buClr>
                <a:srgbClr val="3333CC"/>
              </a:buClr>
              <a:buChar char="•"/>
              <a:tabLst>
                <a:tab pos="469265" algn="l"/>
                <a:tab pos="469900" algn="l"/>
              </a:tabLst>
            </a:pP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But doing so by adding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depth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may hurt learning</a:t>
            </a:r>
            <a:r>
              <a:rPr sz="2000" spc="-9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by  making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optimization difficult</a:t>
            </a:r>
            <a:endParaRPr sz="20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420"/>
              </a:spcBef>
              <a:buClr>
                <a:srgbClr val="3333CC"/>
              </a:buClr>
              <a:buChar char="•"/>
              <a:tabLst>
                <a:tab pos="469265" algn="l"/>
                <a:tab pos="469900" algn="l"/>
              </a:tabLst>
            </a:pP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In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general it is easier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to optimize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shallower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 architectures</a:t>
            </a:r>
            <a:endParaRPr sz="2000">
              <a:latin typeface="Arial"/>
              <a:cs typeface="Arial"/>
            </a:endParaRPr>
          </a:p>
          <a:p>
            <a:pPr marL="469265" marR="260985" indent="-457200">
              <a:lnSpc>
                <a:spcPct val="100400"/>
              </a:lnSpc>
              <a:spcBef>
                <a:spcPts val="490"/>
              </a:spcBef>
              <a:buClr>
                <a:srgbClr val="3333CC"/>
              </a:buClr>
              <a:buChar char="•"/>
              <a:tabLst>
                <a:tab pos="469265" algn="l"/>
                <a:tab pos="469900" algn="l"/>
              </a:tabLst>
            </a:pP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Adding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the extra depth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makes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the shortest time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of a  variable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from time step </a:t>
            </a:r>
            <a:r>
              <a:rPr sz="2000" i="1" spc="-10" dirty="0">
                <a:latin typeface="Calibri"/>
                <a:cs typeface="Calibri"/>
              </a:rPr>
              <a:t>t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to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 variable in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time step </a:t>
            </a:r>
            <a:r>
              <a:rPr sz="2000" i="1" spc="175" dirty="0">
                <a:latin typeface="Calibri"/>
                <a:cs typeface="Calibri"/>
              </a:rPr>
              <a:t>t+1 </a:t>
            </a:r>
            <a:r>
              <a:rPr sz="2000" i="1" spc="17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beome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longer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78685" y="1374140"/>
            <a:ext cx="49085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3. </a:t>
            </a:r>
            <a:r>
              <a:rPr spc="-5" dirty="0"/>
              <a:t>Introducing </a:t>
            </a:r>
            <a:r>
              <a:rPr dirty="0"/>
              <a:t>skip</a:t>
            </a:r>
            <a:r>
              <a:rPr spc="-5" dirty="0"/>
              <a:t> connections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65463" y="2319020"/>
            <a:ext cx="5824855" cy="338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12446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For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example, if an MLP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with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single  hidden layer is used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for the state-to-  state transition,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we have doubled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 length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shortest path between 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variables in any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two different time steps 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compared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with the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ordinary</a:t>
            </a:r>
            <a:r>
              <a:rPr sz="2400" spc="-2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RNN.</a:t>
            </a:r>
            <a:endParaRPr sz="2400">
              <a:latin typeface="Arial"/>
              <a:cs typeface="Arial"/>
            </a:endParaRPr>
          </a:p>
          <a:p>
            <a:pPr marL="354965" marR="5080" indent="-342900">
              <a:lnSpc>
                <a:spcPct val="101099"/>
              </a:lnSpc>
              <a:spcBef>
                <a:spcPts val="464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This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can be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mitigated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by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introducing 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skip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connections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hidden-to-hidden  path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as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illustrated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here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623140" y="2293128"/>
            <a:ext cx="1397265" cy="41553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20086" y="548640"/>
            <a:ext cx="10731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</a:t>
            </a:r>
            <a:r>
              <a:rPr dirty="0"/>
              <a:t>opics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95"/>
              </a:spcBef>
              <a:buClr>
                <a:srgbClr val="3333CC"/>
              </a:buClr>
              <a:buChar char="•"/>
              <a:tabLst>
                <a:tab pos="354965" algn="l"/>
                <a:tab pos="355600" algn="l"/>
              </a:tabLst>
            </a:pPr>
            <a:r>
              <a:rPr dirty="0"/>
              <a:t>Sequence </a:t>
            </a:r>
            <a:r>
              <a:rPr lang="en-US" dirty="0"/>
              <a:t>Data and Overview</a:t>
            </a:r>
            <a:endParaRPr spc="-5" dirty="0"/>
          </a:p>
          <a:p>
            <a:pPr marL="469900" indent="-457200">
              <a:lnSpc>
                <a:spcPct val="100000"/>
              </a:lnSpc>
              <a:spcBef>
                <a:spcPts val="495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pc="-5" dirty="0"/>
              <a:t>Unfolding Computational</a:t>
            </a:r>
            <a:r>
              <a:rPr spc="5" dirty="0"/>
              <a:t> </a:t>
            </a:r>
            <a:r>
              <a:rPr spc="-5" dirty="0"/>
              <a:t>Graphs</a:t>
            </a: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dirty="0"/>
              <a:t>Recurrent Neural</a:t>
            </a:r>
            <a:r>
              <a:rPr spc="-10" dirty="0"/>
              <a:t> </a:t>
            </a:r>
            <a:r>
              <a:rPr spc="-5" dirty="0"/>
              <a:t>Networks</a:t>
            </a: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pc="-5" dirty="0"/>
              <a:t>Bidirectional </a:t>
            </a:r>
            <a:r>
              <a:rPr dirty="0"/>
              <a:t>RNNs</a:t>
            </a: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dirty="0"/>
              <a:t>Encoder-Decoder </a:t>
            </a:r>
            <a:r>
              <a:rPr spc="-5" dirty="0"/>
              <a:t>Sequence-to-Sequence</a:t>
            </a:r>
            <a:r>
              <a:rPr spc="10" dirty="0"/>
              <a:t> </a:t>
            </a:r>
            <a:r>
              <a:rPr spc="-5" dirty="0"/>
              <a:t>Architectures</a:t>
            </a: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dirty="0"/>
              <a:t>Deep Recurrent</a:t>
            </a:r>
            <a:r>
              <a:rPr spc="-10" dirty="0"/>
              <a:t> </a:t>
            </a:r>
            <a:r>
              <a:rPr spc="-5" dirty="0"/>
              <a:t>Networks</a:t>
            </a: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dirty="0">
                <a:solidFill>
                  <a:srgbClr val="0000FF"/>
                </a:solidFill>
              </a:rPr>
              <a:t>Recursive Neural</a:t>
            </a:r>
            <a:r>
              <a:rPr spc="-5" dirty="0">
                <a:solidFill>
                  <a:srgbClr val="0000FF"/>
                </a:solidFill>
              </a:rPr>
              <a:t> Networks</a:t>
            </a: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pc="-5" dirty="0"/>
              <a:t>The </a:t>
            </a:r>
            <a:r>
              <a:rPr dirty="0"/>
              <a:t>Challenge of </a:t>
            </a:r>
            <a:r>
              <a:rPr spc="-5" dirty="0"/>
              <a:t>Long-Term</a:t>
            </a:r>
            <a:r>
              <a:rPr spc="-15" dirty="0"/>
              <a:t> </a:t>
            </a:r>
            <a:r>
              <a:rPr dirty="0"/>
              <a:t>Dependencies</a:t>
            </a: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pc="-5" dirty="0"/>
              <a:t>Echo-State Networks</a:t>
            </a: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dirty="0"/>
              <a:t>Leaky </a:t>
            </a:r>
            <a:r>
              <a:rPr spc="-5" dirty="0"/>
              <a:t>Units </a:t>
            </a:r>
            <a:r>
              <a:rPr dirty="0"/>
              <a:t>and </a:t>
            </a:r>
            <a:r>
              <a:rPr spc="-5" dirty="0"/>
              <a:t>Other Strategies for Multiple Time</a:t>
            </a:r>
            <a:r>
              <a:rPr spc="30" dirty="0"/>
              <a:t> </a:t>
            </a:r>
            <a:r>
              <a:rPr dirty="0"/>
              <a:t>Scales</a:t>
            </a: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/>
              <a:tabLst>
                <a:tab pos="469900" algn="l"/>
              </a:tabLst>
            </a:pPr>
            <a:r>
              <a:rPr spc="-5" dirty="0"/>
              <a:t>LSTM </a:t>
            </a:r>
            <a:r>
              <a:rPr dirty="0"/>
              <a:t>and </a:t>
            </a:r>
            <a:r>
              <a:rPr spc="-5" dirty="0"/>
              <a:t>Other Gated </a:t>
            </a:r>
            <a:r>
              <a:rPr dirty="0"/>
              <a:t>RNNs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94063" y="6237732"/>
            <a:ext cx="6249035" cy="88900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492125" indent="-480059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 startAt="11"/>
              <a:tabLst>
                <a:tab pos="492759" algn="l"/>
              </a:tabLst>
            </a:pPr>
            <a:r>
              <a:rPr sz="2400" spc="-5" dirty="0">
                <a:solidFill>
                  <a:srgbClr val="808080"/>
                </a:solidFill>
                <a:latin typeface="Arial"/>
                <a:cs typeface="Arial"/>
              </a:rPr>
              <a:t>Optimization for Long-Term </a:t>
            </a: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Dependencies</a:t>
            </a:r>
            <a:endParaRPr sz="24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 startAt="11"/>
              <a:tabLst>
                <a:tab pos="469900" algn="l"/>
              </a:tabLst>
            </a:pP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Explicit</a:t>
            </a:r>
            <a:r>
              <a:rPr sz="2400" spc="-1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Memory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65962" y="1374140"/>
            <a:ext cx="43338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Recursive Neural</a:t>
            </a:r>
            <a:r>
              <a:rPr spc="-65" dirty="0"/>
              <a:t> </a:t>
            </a:r>
            <a:r>
              <a:rPr spc="-5" dirty="0"/>
              <a:t>Networks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36863" y="2412683"/>
            <a:ext cx="8890635" cy="235966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55600" marR="157480" indent="-342900">
              <a:lnSpc>
                <a:spcPts val="2800"/>
              </a:lnSpc>
              <a:spcBef>
                <a:spcPts val="26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They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are yet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another generalization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of recurrent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networks with 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different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kind of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computational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graph</a:t>
            </a:r>
            <a:endParaRPr sz="2400" dirty="0">
              <a:latin typeface="Arial"/>
              <a:cs typeface="Arial"/>
            </a:endParaRPr>
          </a:p>
          <a:p>
            <a:pPr marL="355600" marR="5080" indent="-342900">
              <a:lnSpc>
                <a:spcPct val="101499"/>
              </a:lnSpc>
              <a:spcBef>
                <a:spcPts val="47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It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is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structured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as a </a:t>
            </a:r>
            <a:r>
              <a:rPr sz="2400" u="sng" dirty="0">
                <a:solidFill>
                  <a:srgbClr val="3333CC"/>
                </a:solidFill>
                <a:latin typeface="Arial"/>
                <a:cs typeface="Arial"/>
              </a:rPr>
              <a:t>deep </a:t>
            </a:r>
            <a:r>
              <a:rPr sz="2400" u="sng" spc="-5" dirty="0">
                <a:solidFill>
                  <a:srgbClr val="3333CC"/>
                </a:solidFill>
                <a:latin typeface="Arial"/>
                <a:cs typeface="Arial"/>
              </a:rPr>
              <a:t>tree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, rather than the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chain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structure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of  RNNs</a:t>
            </a:r>
            <a:endParaRPr sz="2400" dirty="0">
              <a:latin typeface="Arial"/>
              <a:cs typeface="Arial"/>
            </a:endParaRPr>
          </a:p>
          <a:p>
            <a:pPr marL="355600" marR="733425" indent="-342900">
              <a:lnSpc>
                <a:spcPct val="101499"/>
              </a:lnSpc>
              <a:spcBef>
                <a:spcPts val="45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typical computational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graph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for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recursive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network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is  shown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next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82020" y="916941"/>
            <a:ext cx="758577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Computational </a:t>
            </a:r>
            <a:r>
              <a:rPr lang="en-US" spc="-5" dirty="0"/>
              <a:t>G</a:t>
            </a:r>
            <a:r>
              <a:rPr dirty="0"/>
              <a:t>raph of a Recursive</a:t>
            </a:r>
            <a:r>
              <a:rPr spc="-15" dirty="0"/>
              <a:t> </a:t>
            </a:r>
            <a:r>
              <a:rPr spc="-5" dirty="0"/>
              <a:t>Network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24163" y="1557020"/>
            <a:ext cx="4962525" cy="418846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68300" marR="553720" indent="-342900">
              <a:lnSpc>
                <a:spcPts val="2800"/>
              </a:lnSpc>
              <a:spcBef>
                <a:spcPts val="260"/>
              </a:spcBef>
              <a:buChar char="•"/>
              <a:tabLst>
                <a:tab pos="367665" algn="l"/>
                <a:tab pos="368300" algn="l"/>
                <a:tab pos="2350135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It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generalizes	a recurrent 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network from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chain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</a:t>
            </a:r>
            <a:r>
              <a:rPr sz="2400" spc="-3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tree</a:t>
            </a:r>
            <a:endParaRPr sz="2400">
              <a:latin typeface="Arial"/>
              <a:cs typeface="Arial"/>
            </a:endParaRPr>
          </a:p>
          <a:p>
            <a:pPr marL="368300" marR="17780" indent="-342900">
              <a:lnSpc>
                <a:spcPct val="100000"/>
              </a:lnSpc>
              <a:spcBef>
                <a:spcPts val="515"/>
              </a:spcBef>
              <a:buChar char="•"/>
              <a:tabLst>
                <a:tab pos="367665" algn="l"/>
                <a:tab pos="3683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variable sequence </a:t>
            </a:r>
            <a:r>
              <a:rPr sz="2400" b="1" i="1" spc="55" dirty="0">
                <a:latin typeface="Palatino Linotype"/>
                <a:cs typeface="Palatino Linotype"/>
              </a:rPr>
              <a:t>x</a:t>
            </a:r>
            <a:r>
              <a:rPr sz="2400" spc="82" baseline="24305" dirty="0">
                <a:latin typeface="Cambria"/>
                <a:cs typeface="Cambria"/>
              </a:rPr>
              <a:t>(1)</a:t>
            </a:r>
            <a:r>
              <a:rPr sz="2400" spc="55" dirty="0">
                <a:latin typeface="Cambria"/>
                <a:cs typeface="Cambria"/>
              </a:rPr>
              <a:t>,</a:t>
            </a:r>
            <a:r>
              <a:rPr sz="2400" b="1" i="1" spc="55" dirty="0">
                <a:latin typeface="Palatino Linotype"/>
                <a:cs typeface="Palatino Linotype"/>
              </a:rPr>
              <a:t>x</a:t>
            </a:r>
            <a:r>
              <a:rPr sz="2400" spc="82" baseline="24305" dirty="0">
                <a:latin typeface="Cambria"/>
                <a:cs typeface="Cambria"/>
              </a:rPr>
              <a:t>(2)</a:t>
            </a:r>
            <a:r>
              <a:rPr sz="2400" spc="55" dirty="0">
                <a:latin typeface="Cambria"/>
                <a:cs typeface="Cambria"/>
              </a:rPr>
              <a:t>,,</a:t>
            </a:r>
            <a:r>
              <a:rPr sz="2400" b="1" i="1" spc="55" dirty="0">
                <a:latin typeface="Palatino Linotype"/>
                <a:cs typeface="Palatino Linotype"/>
              </a:rPr>
              <a:t>x</a:t>
            </a:r>
            <a:r>
              <a:rPr sz="2400" spc="82" baseline="24305" dirty="0">
                <a:latin typeface="Cambria"/>
                <a:cs typeface="Cambria"/>
              </a:rPr>
              <a:t>(</a:t>
            </a:r>
            <a:r>
              <a:rPr sz="2400" i="1" spc="82" baseline="24305" dirty="0">
                <a:latin typeface="Cambria"/>
                <a:cs typeface="Cambria"/>
              </a:rPr>
              <a:t>t</a:t>
            </a:r>
            <a:r>
              <a:rPr sz="2400" spc="82" baseline="24305" dirty="0">
                <a:latin typeface="Cambria"/>
                <a:cs typeface="Cambria"/>
              </a:rPr>
              <a:t>) </a:t>
            </a:r>
            <a:r>
              <a:rPr sz="1600" spc="55" dirty="0">
                <a:solidFill>
                  <a:srgbClr val="3333CC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can be mapped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fixed size 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representation (the output </a:t>
            </a:r>
            <a:r>
              <a:rPr sz="2400" b="1" i="1" spc="25" dirty="0">
                <a:latin typeface="Palatino Linotype"/>
                <a:cs typeface="Palatino Linotype"/>
              </a:rPr>
              <a:t>o</a:t>
            </a:r>
            <a:r>
              <a:rPr sz="2400" spc="25" dirty="0">
                <a:solidFill>
                  <a:srgbClr val="3333CC"/>
                </a:solidFill>
                <a:latin typeface="Arial"/>
                <a:cs typeface="Arial"/>
              </a:rPr>
              <a:t>),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with 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fixed set of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parameters (the 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weight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matrices</a:t>
            </a:r>
            <a:r>
              <a:rPr sz="2400" spc="-2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i="1" spc="235" dirty="0">
                <a:latin typeface="Cambria"/>
                <a:cs typeface="Cambria"/>
              </a:rPr>
              <a:t>U,V,W</a:t>
            </a:r>
            <a:r>
              <a:rPr sz="2400" spc="235" dirty="0">
                <a:solidFill>
                  <a:srgbClr val="3333CC"/>
                </a:solidFill>
                <a:latin typeface="Arial"/>
                <a:cs typeface="Arial"/>
              </a:rPr>
              <a:t>)</a:t>
            </a:r>
            <a:endParaRPr sz="2400">
              <a:latin typeface="Arial"/>
              <a:cs typeface="Arial"/>
            </a:endParaRPr>
          </a:p>
          <a:p>
            <a:pPr marL="368300" marR="161925" indent="-342900">
              <a:lnSpc>
                <a:spcPct val="99800"/>
              </a:lnSpc>
              <a:spcBef>
                <a:spcPts val="600"/>
              </a:spcBef>
              <a:buChar char="•"/>
              <a:tabLst>
                <a:tab pos="367665" algn="l"/>
                <a:tab pos="3683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Figure illustrates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supervised  learning case in which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target </a:t>
            </a:r>
            <a:r>
              <a:rPr sz="2400" b="1" i="1" spc="10" dirty="0">
                <a:latin typeface="Palatino Linotype"/>
                <a:cs typeface="Palatino Linotype"/>
              </a:rPr>
              <a:t>y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is  provided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that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is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associated with  the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whole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sequence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41061" y="6542080"/>
            <a:ext cx="88900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0"/>
              </a:lnSpc>
            </a:pPr>
            <a:r>
              <a:rPr sz="1400" dirty="0">
                <a:latin typeface="Times New Roman"/>
                <a:cs typeface="Times New Roman"/>
              </a:rPr>
              <a:t>4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771487" y="1453974"/>
            <a:ext cx="3830636" cy="55437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91918" y="1374140"/>
            <a:ext cx="708215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Advantage </a:t>
            </a:r>
            <a:r>
              <a:rPr dirty="0"/>
              <a:t>of Recursive over Recurrent</a:t>
            </a:r>
            <a:r>
              <a:rPr spc="-55" dirty="0"/>
              <a:t> </a:t>
            </a:r>
            <a:r>
              <a:rPr spc="-5" dirty="0"/>
              <a:t>Nets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36863" y="2412683"/>
            <a:ext cx="8976995" cy="19253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355600" marR="5080" indent="-342900">
              <a:lnSpc>
                <a:spcPct val="99500"/>
              </a:lnSpc>
              <a:spcBef>
                <a:spcPts val="11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For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sequence of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same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length </a:t>
            </a:r>
            <a:r>
              <a:rPr sz="2400" dirty="0">
                <a:solidFill>
                  <a:srgbClr val="434DD6"/>
                </a:solidFill>
                <a:latin typeface="Times New Roman"/>
                <a:cs typeface="Times New Roman"/>
              </a:rPr>
              <a:t>τ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,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depth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(measured as 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no. of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compositions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of nonlinear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operations)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can be reduced 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from </a:t>
            </a:r>
            <a:r>
              <a:rPr sz="2400" dirty="0">
                <a:solidFill>
                  <a:srgbClr val="434DD6"/>
                </a:solidFill>
                <a:latin typeface="Times New Roman"/>
                <a:cs typeface="Times New Roman"/>
              </a:rPr>
              <a:t>τ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400" i="1" spc="60" dirty="0">
                <a:latin typeface="Cambria"/>
                <a:cs typeface="Cambria"/>
              </a:rPr>
              <a:t>O</a:t>
            </a:r>
            <a:r>
              <a:rPr sz="2400" spc="60" dirty="0">
                <a:latin typeface="Cambria"/>
                <a:cs typeface="Cambria"/>
              </a:rPr>
              <a:t>(log </a:t>
            </a:r>
            <a:r>
              <a:rPr sz="2400" spc="5" dirty="0">
                <a:latin typeface="Times New Roman"/>
                <a:cs typeface="Times New Roman"/>
              </a:rPr>
              <a:t>τ</a:t>
            </a:r>
            <a:r>
              <a:rPr sz="2400" spc="5" dirty="0">
                <a:latin typeface="Cambria"/>
                <a:cs typeface="Cambria"/>
              </a:rPr>
              <a:t>)</a:t>
            </a:r>
            <a:r>
              <a:rPr sz="2400" spc="5" dirty="0">
                <a:solidFill>
                  <a:srgbClr val="3333CC"/>
                </a:solidFill>
                <a:latin typeface="Arial"/>
                <a:cs typeface="Arial"/>
              </a:rPr>
              <a:t>,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which might help deal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with long-term 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dependencies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9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An open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question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is how best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to structure the</a:t>
            </a:r>
            <a:r>
              <a:rPr sz="2400" spc="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tree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8C747-0096-364E-AEBF-E7932A27D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399" y="762000"/>
            <a:ext cx="9067801" cy="984885"/>
          </a:xfrm>
        </p:spPr>
        <p:txBody>
          <a:bodyPr/>
          <a:lstStyle/>
          <a:p>
            <a:r>
              <a:rPr lang="en-US" sz="3200" dirty="0"/>
              <a:t>Deterministic vs Nondeterministic Processes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B98A4-48F0-1243-8F55-A36B5EF9D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4394" y="2133600"/>
            <a:ext cx="8309609" cy="6309420"/>
          </a:xfrm>
        </p:spPr>
        <p:txBody>
          <a:bodyPr/>
          <a:lstStyle/>
          <a:p>
            <a:r>
              <a:rPr lang="en-US" sz="2800" dirty="0">
                <a:solidFill>
                  <a:srgbClr val="304BFF"/>
                </a:solidFill>
              </a:rPr>
              <a:t>Are nondeterministic processed stochastic?</a:t>
            </a:r>
          </a:p>
          <a:p>
            <a:endParaRPr lang="en-US" sz="2800" dirty="0">
              <a:solidFill>
                <a:srgbClr val="304BFF"/>
              </a:solidFill>
            </a:endParaRPr>
          </a:p>
          <a:p>
            <a:r>
              <a:rPr lang="en-US" sz="2800" dirty="0">
                <a:solidFill>
                  <a:srgbClr val="304BFF"/>
                </a:solidFill>
              </a:rPr>
              <a:t>Not necessarily</a:t>
            </a:r>
          </a:p>
          <a:p>
            <a:endParaRPr lang="en-US" sz="2800" dirty="0">
              <a:solidFill>
                <a:srgbClr val="304BFF"/>
              </a:solidFill>
            </a:endParaRPr>
          </a:p>
          <a:p>
            <a:r>
              <a:rPr lang="en-US" sz="2800" dirty="0">
                <a:solidFill>
                  <a:srgbClr val="304BFF"/>
                </a:solidFill>
              </a:rPr>
              <a:t>Many processes occur in parallel, not necessarily in sequence</a:t>
            </a:r>
          </a:p>
          <a:p>
            <a:endParaRPr lang="en-US" sz="2800" dirty="0">
              <a:solidFill>
                <a:srgbClr val="304BFF"/>
              </a:solidFill>
            </a:endParaRPr>
          </a:p>
          <a:p>
            <a:pPr lvl="1"/>
            <a:r>
              <a:rPr lang="en-US" sz="2000" dirty="0">
                <a:solidFill>
                  <a:srgbClr val="304BFF"/>
                </a:solidFill>
              </a:rPr>
              <a:t>VLSI design</a:t>
            </a:r>
          </a:p>
          <a:p>
            <a:pPr lvl="1"/>
            <a:endParaRPr lang="en-US" sz="2000" dirty="0">
              <a:solidFill>
                <a:srgbClr val="304BFF"/>
              </a:solidFill>
            </a:endParaRPr>
          </a:p>
          <a:p>
            <a:pPr lvl="1"/>
            <a:r>
              <a:rPr lang="en-US" sz="2000" dirty="0">
                <a:solidFill>
                  <a:srgbClr val="304BFF"/>
                </a:solidFill>
              </a:rPr>
              <a:t>Petri nets</a:t>
            </a:r>
          </a:p>
          <a:p>
            <a:pPr lvl="1"/>
            <a:endParaRPr lang="en-US" sz="2000" dirty="0">
              <a:solidFill>
                <a:srgbClr val="304BFF"/>
              </a:solidFill>
            </a:endParaRPr>
          </a:p>
          <a:p>
            <a:pPr lvl="1"/>
            <a:r>
              <a:rPr lang="en-US" sz="2000" dirty="0">
                <a:solidFill>
                  <a:srgbClr val="304BFF"/>
                </a:solidFill>
              </a:rPr>
              <a:t>Parallel processing</a:t>
            </a:r>
          </a:p>
          <a:p>
            <a:pPr lvl="1"/>
            <a:endParaRPr lang="en-US" sz="2000" dirty="0">
              <a:solidFill>
                <a:srgbClr val="304BFF"/>
              </a:solidFill>
            </a:endParaRPr>
          </a:p>
          <a:p>
            <a:pPr lvl="1"/>
            <a:r>
              <a:rPr lang="en-US" sz="2000" dirty="0" err="1">
                <a:solidFill>
                  <a:srgbClr val="304BFF"/>
                </a:solidFill>
              </a:rPr>
              <a:t>Multiuniverses</a:t>
            </a:r>
            <a:endParaRPr lang="en-US" sz="2000" dirty="0">
              <a:solidFill>
                <a:srgbClr val="304BFF"/>
              </a:solidFill>
            </a:endParaRP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45825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29634" y="1374140"/>
            <a:ext cx="539516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Need </a:t>
            </a:r>
            <a:r>
              <a:rPr spc="-5" dirty="0"/>
              <a:t>for </a:t>
            </a:r>
            <a:r>
              <a:rPr lang="en-US" spc="-5" dirty="0"/>
              <a:t>R</a:t>
            </a:r>
            <a:r>
              <a:rPr dirty="0"/>
              <a:t>ecursive </a:t>
            </a:r>
            <a:r>
              <a:rPr lang="en-US" spc="-5" dirty="0"/>
              <a:t>N</a:t>
            </a:r>
            <a:r>
              <a:rPr spc="-5" dirty="0"/>
              <a:t>ets </a:t>
            </a:r>
            <a:r>
              <a:rPr dirty="0"/>
              <a:t>in</a:t>
            </a:r>
            <a:r>
              <a:rPr spc="-75" dirty="0"/>
              <a:t> </a:t>
            </a:r>
            <a:r>
              <a:rPr dirty="0"/>
              <a:t>NLP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36863" y="2395220"/>
            <a:ext cx="8248015" cy="38201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355600" marR="5080" indent="-342900">
              <a:lnSpc>
                <a:spcPct val="99500"/>
              </a:lnSpc>
              <a:spcBef>
                <a:spcPts val="11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Deep learning based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methods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learn low-dimensional,</a:t>
            </a:r>
            <a:r>
              <a:rPr sz="2400" spc="-7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real-  valued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vectors for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word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tokens, mostly from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large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data 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corpus,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successfully capturing syntactic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and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semantic  aspects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of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text</a:t>
            </a:r>
            <a:endParaRPr sz="2400">
              <a:latin typeface="Arial"/>
              <a:cs typeface="Arial"/>
            </a:endParaRPr>
          </a:p>
          <a:p>
            <a:pPr marL="355600" marR="106680" indent="-342900">
              <a:lnSpc>
                <a:spcPct val="99800"/>
              </a:lnSpc>
              <a:spcBef>
                <a:spcPts val="60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For tasks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where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inputs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are larger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text units, e.g., 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phrases,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sentences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or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documents,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compositional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model  is first needed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to aggregate tokens into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vector with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fixed 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dimensionality that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can be used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for other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NLP</a:t>
            </a:r>
            <a:r>
              <a:rPr sz="2400" spc="1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tasks</a:t>
            </a:r>
            <a:endParaRPr sz="2400">
              <a:latin typeface="Arial"/>
              <a:cs typeface="Arial"/>
            </a:endParaRPr>
          </a:p>
          <a:p>
            <a:pPr marL="355600" marR="39370" indent="-342900">
              <a:lnSpc>
                <a:spcPts val="2820"/>
              </a:lnSpc>
              <a:spcBef>
                <a:spcPts val="74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Models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for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achieving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this fall into two categories: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recurrent  models and recursive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models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53485" y="1374140"/>
            <a:ext cx="39592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Recurrent </a:t>
            </a:r>
            <a:r>
              <a:rPr lang="en-US" dirty="0"/>
              <a:t>M</a:t>
            </a:r>
            <a:r>
              <a:rPr dirty="0"/>
              <a:t>odel </a:t>
            </a:r>
            <a:r>
              <a:rPr spc="-5" dirty="0"/>
              <a:t>for</a:t>
            </a:r>
            <a:r>
              <a:rPr spc="-100" dirty="0"/>
              <a:t> </a:t>
            </a:r>
            <a:r>
              <a:rPr dirty="0"/>
              <a:t>NLP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36863" y="2349692"/>
            <a:ext cx="8773795" cy="4036060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355600" indent="-342900" algn="just">
              <a:lnSpc>
                <a:spcPct val="100000"/>
              </a:lnSpc>
              <a:spcBef>
                <a:spcPts val="595"/>
              </a:spcBef>
              <a:buChar char="•"/>
              <a:tabLst>
                <a:tab pos="3556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Recurrent models deal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successfully with time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series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 data</a:t>
            </a:r>
            <a:endParaRPr sz="2400">
              <a:latin typeface="Arial"/>
              <a:cs typeface="Arial"/>
            </a:endParaRPr>
          </a:p>
          <a:p>
            <a:pPr marL="355600" marR="6350" indent="-342900" algn="just">
              <a:lnSpc>
                <a:spcPct val="101499"/>
              </a:lnSpc>
              <a:spcBef>
                <a:spcPts val="450"/>
              </a:spcBef>
              <a:buChar char="•"/>
              <a:tabLst>
                <a:tab pos="3556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recurrent models generally consider no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linguistic structure 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aside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from the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word order</a:t>
            </a:r>
            <a:endParaRPr sz="2400">
              <a:latin typeface="Arial"/>
              <a:cs typeface="Arial"/>
            </a:endParaRPr>
          </a:p>
          <a:p>
            <a:pPr marL="355600" marR="5080" indent="-342900" algn="just">
              <a:lnSpc>
                <a:spcPct val="99400"/>
              </a:lnSpc>
              <a:spcBef>
                <a:spcPts val="615"/>
              </a:spcBef>
              <a:buChar char="•"/>
              <a:tabLst>
                <a:tab pos="3556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They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were applied early on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NLP by modeling a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sentence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as 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tokens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processed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sequentially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and at each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step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combining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current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token with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previously built</a:t>
            </a:r>
            <a:r>
              <a:rPr sz="2400" spc="-2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embeddings</a:t>
            </a:r>
            <a:endParaRPr sz="2400">
              <a:latin typeface="Arial"/>
              <a:cs typeface="Arial"/>
            </a:endParaRPr>
          </a:p>
          <a:p>
            <a:pPr marL="355600" marR="175260" indent="-342900" algn="just">
              <a:lnSpc>
                <a:spcPts val="2820"/>
              </a:lnSpc>
              <a:spcBef>
                <a:spcPts val="740"/>
              </a:spcBef>
              <a:buChar char="•"/>
              <a:tabLst>
                <a:tab pos="3556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Recurrent models can be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extended to bidirectional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ones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from  both left to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right and right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to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left</a:t>
            </a:r>
            <a:endParaRPr sz="2400">
              <a:latin typeface="Arial"/>
              <a:cs typeface="Arial"/>
            </a:endParaRPr>
          </a:p>
          <a:p>
            <a:pPr marL="355600" marR="57785" indent="-342900" algn="just">
              <a:lnSpc>
                <a:spcPct val="101499"/>
              </a:lnSpc>
              <a:spcBef>
                <a:spcPts val="475"/>
              </a:spcBef>
              <a:buChar char="•"/>
              <a:tabLst>
                <a:tab pos="3556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These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models consider no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linguistic structure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aside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from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word  order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54774" y="1374140"/>
            <a:ext cx="41567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Recursive </a:t>
            </a:r>
            <a:r>
              <a:rPr lang="en-US" dirty="0"/>
              <a:t>M</a:t>
            </a:r>
            <a:r>
              <a:rPr dirty="0"/>
              <a:t>odels </a:t>
            </a:r>
            <a:r>
              <a:rPr spc="-5" dirty="0"/>
              <a:t>for</a:t>
            </a:r>
            <a:r>
              <a:rPr spc="-100" dirty="0"/>
              <a:t> </a:t>
            </a:r>
            <a:r>
              <a:rPr dirty="0"/>
              <a:t>NLP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36863" y="2412683"/>
            <a:ext cx="8895080" cy="32639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55600" marR="347980" indent="-342900">
              <a:lnSpc>
                <a:spcPts val="2800"/>
              </a:lnSpc>
              <a:spcBef>
                <a:spcPts val="26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Recursive neural models (also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referred to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as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tree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models)</a:t>
            </a:r>
            <a:r>
              <a:rPr sz="2400" spc="-4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by 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contrast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are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structured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by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syntactic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parse</a:t>
            </a:r>
            <a:r>
              <a:rPr sz="2400" spc="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trees</a:t>
            </a:r>
            <a:endParaRPr sz="2400" dirty="0">
              <a:latin typeface="Arial"/>
              <a:cs typeface="Arial"/>
            </a:endParaRPr>
          </a:p>
          <a:p>
            <a:pPr marL="355600" marR="212090" indent="-342900">
              <a:lnSpc>
                <a:spcPct val="99800"/>
              </a:lnSpc>
              <a:spcBef>
                <a:spcPts val="52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Instead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of considering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tokens sequentially,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recursive models  combine neighbors based on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recursive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structure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of parse 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trees, starting from the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leaves and proceeding recursively in a 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bottom-up fashion until the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root of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parse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tree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is</a:t>
            </a:r>
            <a:r>
              <a:rPr sz="2400" spc="2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reached</a:t>
            </a:r>
            <a:endParaRPr sz="2400" dirty="0">
              <a:latin typeface="Arial"/>
              <a:cs typeface="Arial"/>
            </a:endParaRPr>
          </a:p>
          <a:p>
            <a:pPr marL="748665" marR="5080" lvl="1" indent="-279400" algn="just">
              <a:lnSpc>
                <a:spcPct val="100400"/>
              </a:lnSpc>
              <a:spcBef>
                <a:spcPts val="490"/>
              </a:spcBef>
              <a:buClr>
                <a:srgbClr val="3333CC"/>
              </a:buClr>
              <a:buChar char="•"/>
              <a:tabLst>
                <a:tab pos="755650" algn="l"/>
              </a:tabLst>
            </a:pP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Ex: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for the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phrase </a:t>
            </a:r>
            <a:r>
              <a:rPr sz="2000" spc="5" dirty="0">
                <a:latin typeface="Cambria"/>
                <a:cs typeface="Cambria"/>
              </a:rPr>
              <a:t>the </a:t>
            </a:r>
            <a:r>
              <a:rPr sz="2000" spc="-30" dirty="0">
                <a:latin typeface="Cambria"/>
                <a:cs typeface="Cambria"/>
              </a:rPr>
              <a:t>food </a:t>
            </a:r>
            <a:r>
              <a:rPr sz="2000" spc="-40" dirty="0">
                <a:latin typeface="Cambria"/>
                <a:cs typeface="Cambria"/>
              </a:rPr>
              <a:t>is </a:t>
            </a:r>
            <a:r>
              <a:rPr sz="2000" spc="-20" dirty="0">
                <a:latin typeface="Cambria"/>
                <a:cs typeface="Cambria"/>
              </a:rPr>
              <a:t>delicious</a:t>
            </a:r>
            <a:r>
              <a:rPr sz="2000" spc="-20" dirty="0">
                <a:solidFill>
                  <a:srgbClr val="006600"/>
                </a:solidFill>
                <a:latin typeface="Arial"/>
                <a:cs typeface="Arial"/>
              </a:rPr>
              <a:t>,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following the operation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sequence </a:t>
            </a:r>
            <a:r>
              <a:rPr sz="2000" dirty="0">
                <a:latin typeface="Arial"/>
                <a:cs typeface="Arial"/>
              </a:rPr>
              <a:t> </a:t>
            </a:r>
            <a:r>
              <a:rPr sz="2000" spc="5" dirty="0">
                <a:latin typeface="Cambria"/>
                <a:cs typeface="Cambria"/>
              </a:rPr>
              <a:t>((the </a:t>
            </a:r>
            <a:r>
              <a:rPr sz="2000" spc="-25" dirty="0">
                <a:latin typeface="Cambria"/>
                <a:cs typeface="Cambria"/>
              </a:rPr>
              <a:t>food) </a:t>
            </a:r>
            <a:r>
              <a:rPr sz="2000" spc="-20" dirty="0">
                <a:latin typeface="Cambria"/>
                <a:cs typeface="Cambria"/>
              </a:rPr>
              <a:t>(is delicious))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rather than the sequential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order </a:t>
            </a:r>
            <a:r>
              <a:rPr sz="2000" spc="10" dirty="0">
                <a:latin typeface="Cambria"/>
                <a:cs typeface="Cambria"/>
              </a:rPr>
              <a:t>(((the </a:t>
            </a:r>
            <a:r>
              <a:rPr sz="2000" spc="-25" dirty="0">
                <a:latin typeface="Cambria"/>
                <a:cs typeface="Cambria"/>
              </a:rPr>
              <a:t>food) </a:t>
            </a:r>
            <a:r>
              <a:rPr sz="2000" spc="-20" dirty="0">
                <a:latin typeface="Cambria"/>
                <a:cs typeface="Cambria"/>
              </a:rPr>
              <a:t>is)  delicious)</a:t>
            </a:r>
            <a:endParaRPr sz="2000" dirty="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46402" y="1374140"/>
            <a:ext cx="617347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Advantage </a:t>
            </a:r>
            <a:r>
              <a:rPr dirty="0"/>
              <a:t>of </a:t>
            </a:r>
            <a:r>
              <a:rPr lang="en-US" dirty="0"/>
              <a:t>R</a:t>
            </a:r>
            <a:r>
              <a:rPr dirty="0"/>
              <a:t>ecursive </a:t>
            </a:r>
            <a:r>
              <a:rPr lang="en-US" dirty="0"/>
              <a:t>M</a:t>
            </a:r>
            <a:r>
              <a:rPr dirty="0"/>
              <a:t>odel </a:t>
            </a:r>
            <a:r>
              <a:rPr spc="-5" dirty="0"/>
              <a:t>for</a:t>
            </a:r>
            <a:r>
              <a:rPr spc="-55" dirty="0"/>
              <a:t> </a:t>
            </a:r>
            <a:r>
              <a:rPr dirty="0"/>
              <a:t>NLP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36863" y="2412683"/>
            <a:ext cx="8924290" cy="397256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55600" marR="1816735" indent="-342900">
              <a:lnSpc>
                <a:spcPts val="2800"/>
              </a:lnSpc>
              <a:spcBef>
                <a:spcPts val="26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They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have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potential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capturing long-distance 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dependencies</a:t>
            </a:r>
            <a:endParaRPr sz="2400" dirty="0">
              <a:latin typeface="Arial"/>
              <a:cs typeface="Arial"/>
            </a:endParaRPr>
          </a:p>
          <a:p>
            <a:pPr marL="355600" marR="852169" indent="-342900">
              <a:lnSpc>
                <a:spcPct val="101499"/>
              </a:lnSpc>
              <a:spcBef>
                <a:spcPts val="47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Two tokens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may be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structurally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closer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each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other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even 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though they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are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far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away in word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sequence</a:t>
            </a:r>
            <a:endParaRPr sz="2400" dirty="0">
              <a:latin typeface="Arial"/>
              <a:cs typeface="Arial"/>
            </a:endParaRPr>
          </a:p>
          <a:p>
            <a:pPr marL="355600" marR="5080" indent="-342900">
              <a:lnSpc>
                <a:spcPct val="101099"/>
              </a:lnSpc>
              <a:spcBef>
                <a:spcPts val="46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Ex: a verb and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its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corresponding direct object can be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far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away  in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terms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tokens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if many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adjectives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lie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inbetween,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but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they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are  adjacent in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parse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 tree</a:t>
            </a:r>
            <a:endParaRPr sz="24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9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However parsing is slow and domain</a:t>
            </a:r>
            <a:r>
              <a:rPr sz="2400" spc="-3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dependent</a:t>
            </a:r>
            <a:endParaRPr sz="24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20"/>
              </a:spcBef>
              <a:buChar char="•"/>
              <a:tabLst>
                <a:tab pos="354965" algn="l"/>
                <a:tab pos="355600" algn="l"/>
                <a:tab pos="855472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See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performance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comparison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with LSTM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four</a:t>
            </a:r>
            <a:r>
              <a:rPr sz="2400" spc="8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NLP</a:t>
            </a:r>
            <a:r>
              <a:rPr sz="2400" spc="1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tasks	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at</a:t>
            </a:r>
            <a:endParaRPr sz="2400" dirty="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45"/>
              </a:spcBef>
            </a:pPr>
            <a:r>
              <a:rPr sz="2400" spc="35" dirty="0">
                <a:latin typeface="Cambria"/>
                <a:cs typeface="Cambria"/>
              </a:rPr>
              <a:t>https://nlp.stanford.edu/pubemnlp2015_2_jiwei.pdf</a:t>
            </a:r>
            <a:endParaRPr sz="2400" dirty="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389377" y="1374140"/>
            <a:ext cx="328676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Structure </a:t>
            </a:r>
            <a:r>
              <a:rPr dirty="0"/>
              <a:t>of </a:t>
            </a:r>
            <a:r>
              <a:rPr spc="-5" dirty="0"/>
              <a:t>the</a:t>
            </a:r>
            <a:r>
              <a:rPr spc="-40" dirty="0"/>
              <a:t> </a:t>
            </a:r>
            <a:r>
              <a:rPr lang="en-US" spc="-5" dirty="0"/>
              <a:t>T</a:t>
            </a:r>
            <a:r>
              <a:rPr spc="-5" dirty="0"/>
              <a:t>ree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36863" y="2412683"/>
            <a:ext cx="8976360" cy="333756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55600" marR="224790" indent="-342900">
              <a:lnSpc>
                <a:spcPts val="2800"/>
              </a:lnSpc>
              <a:spcBef>
                <a:spcPts val="26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One option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is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have a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tree structure that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does not depend on 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data,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such as a balanced binary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tree</a:t>
            </a:r>
            <a:endParaRPr sz="2400" dirty="0">
              <a:latin typeface="Arial"/>
              <a:cs typeface="Arial"/>
            </a:endParaRPr>
          </a:p>
          <a:p>
            <a:pPr marL="355600" marR="5080" indent="-342900">
              <a:lnSpc>
                <a:spcPct val="101499"/>
              </a:lnSpc>
              <a:spcBef>
                <a:spcPts val="47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In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some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application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domains,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external methods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can suggest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 appropriate tree</a:t>
            </a:r>
            <a:r>
              <a:rPr sz="2400" spc="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structure</a:t>
            </a:r>
            <a:endParaRPr sz="2400" dirty="0">
              <a:latin typeface="Arial"/>
              <a:cs typeface="Arial"/>
            </a:endParaRPr>
          </a:p>
          <a:p>
            <a:pPr marL="748665" marR="248920" lvl="1" indent="-279400">
              <a:lnSpc>
                <a:spcPct val="100400"/>
              </a:lnSpc>
              <a:spcBef>
                <a:spcPts val="390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Ex: when processing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natural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language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sentences, the tree structure for  the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recursive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network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can be fixed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to the structure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of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parse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tree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of 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the sentence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provided by a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natural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language</a:t>
            </a:r>
            <a:r>
              <a:rPr sz="2000" spc="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parse</a:t>
            </a:r>
            <a:endParaRPr sz="2000" dirty="0">
              <a:latin typeface="Arial"/>
              <a:cs typeface="Arial"/>
            </a:endParaRPr>
          </a:p>
          <a:p>
            <a:pPr marL="355600" marR="38735" indent="-342900">
              <a:lnSpc>
                <a:spcPct val="101499"/>
              </a:lnSpc>
              <a:spcBef>
                <a:spcPts val="53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Ideally,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one would like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learner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itself to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discover and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infer the  tree structure that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is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appropriate for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any given</a:t>
            </a:r>
            <a:r>
              <a:rPr sz="2400" spc="1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input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18534" y="1374140"/>
            <a:ext cx="538246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Variants </a:t>
            </a:r>
            <a:r>
              <a:rPr dirty="0"/>
              <a:t>of </a:t>
            </a:r>
            <a:r>
              <a:rPr lang="en-US" dirty="0"/>
              <a:t>R</a:t>
            </a:r>
            <a:r>
              <a:rPr dirty="0"/>
              <a:t>ecursive </a:t>
            </a:r>
            <a:r>
              <a:rPr lang="en-US" dirty="0"/>
              <a:t>N</a:t>
            </a:r>
            <a:r>
              <a:rPr dirty="0"/>
              <a:t>et</a:t>
            </a:r>
            <a:r>
              <a:rPr spc="-75" dirty="0"/>
              <a:t> </a:t>
            </a:r>
            <a:r>
              <a:rPr lang="en-US" spc="-75" dirty="0"/>
              <a:t>M</a:t>
            </a:r>
            <a:r>
              <a:rPr lang="en-US" dirty="0"/>
              <a:t>odel</a:t>
            </a:r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536863" y="2412683"/>
            <a:ext cx="8768080" cy="27686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55600" marR="186055" indent="-342900">
              <a:lnSpc>
                <a:spcPts val="2800"/>
              </a:lnSpc>
              <a:spcBef>
                <a:spcPts val="26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Associate data with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tree structure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and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associate inputs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and 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targets with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individual nodes of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tree</a:t>
            </a:r>
            <a:endParaRPr sz="2400">
              <a:latin typeface="Arial"/>
              <a:cs typeface="Arial"/>
            </a:endParaRPr>
          </a:p>
          <a:p>
            <a:pPr marL="748665" marR="5080" lvl="1" indent="-279400">
              <a:lnSpc>
                <a:spcPct val="100400"/>
              </a:lnSpc>
              <a:spcBef>
                <a:spcPts val="409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The computation performed for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each node does not have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to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be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the  artificial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neuron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computation (affine transformation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of all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inputs followed 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by a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monotone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nonlinearity)</a:t>
            </a:r>
            <a:endParaRPr sz="20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480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Can use a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tensor operations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of bilinear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forms</a:t>
            </a:r>
            <a:endParaRPr sz="2000">
              <a:latin typeface="Arial"/>
              <a:cs typeface="Arial"/>
            </a:endParaRPr>
          </a:p>
          <a:p>
            <a:pPr marL="1155065" marR="6985" lvl="2" indent="-228600">
              <a:lnSpc>
                <a:spcPct val="100800"/>
              </a:lnSpc>
              <a:spcBef>
                <a:spcPts val="480"/>
              </a:spcBef>
              <a:buClr>
                <a:srgbClr val="3333CC"/>
              </a:buClr>
              <a:buChar char="•"/>
              <a:tabLst>
                <a:tab pos="1155065" algn="l"/>
                <a:tab pos="1155700" algn="l"/>
              </a:tabLst>
            </a:pP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Previously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found useful to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model linear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relationships between  concepts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when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the concepts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are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represented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by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continuous</a:t>
            </a:r>
            <a:r>
              <a:rPr sz="2000" spc="10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vectors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72248" y="825501"/>
            <a:ext cx="618045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050029" algn="l"/>
              </a:tabLst>
            </a:pPr>
            <a:r>
              <a:rPr sz="4000" dirty="0"/>
              <a:t>Recursive Neural	</a:t>
            </a:r>
            <a:r>
              <a:rPr sz="4000" spc="-5" dirty="0"/>
              <a:t>Networks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536863" y="1861820"/>
            <a:ext cx="3960495" cy="24003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55600" marR="5080" indent="-342900">
              <a:lnSpc>
                <a:spcPts val="2800"/>
              </a:lnSpc>
              <a:spcBef>
                <a:spcPts val="26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Recursive neural</a:t>
            </a:r>
            <a:r>
              <a:rPr sz="2400" spc="-6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networks 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are also called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Tree</a:t>
            </a:r>
            <a:r>
              <a:rPr sz="2400" spc="-4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Nets</a:t>
            </a:r>
            <a:endParaRPr sz="2400">
              <a:latin typeface="Arial"/>
              <a:cs typeface="Arial"/>
            </a:endParaRPr>
          </a:p>
          <a:p>
            <a:pPr marL="748665" marR="160655" lvl="1" indent="-279400">
              <a:lnSpc>
                <a:spcPct val="100800"/>
              </a:lnSpc>
              <a:spcBef>
                <a:spcPts val="400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Useful for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learning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tree-like  structures</a:t>
            </a:r>
            <a:endParaRPr sz="2000">
              <a:latin typeface="Arial"/>
              <a:cs typeface="Arial"/>
            </a:endParaRPr>
          </a:p>
          <a:p>
            <a:pPr marL="748665" marR="152400" lvl="1" indent="-279400">
              <a:lnSpc>
                <a:spcPct val="100400"/>
              </a:lnSpc>
              <a:spcBef>
                <a:spcPts val="470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They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are highly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useful for 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parsing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natural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scenes</a:t>
            </a:r>
            <a:r>
              <a:rPr sz="2000" spc="-7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and  language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52161" y="6542080"/>
            <a:ext cx="177800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0"/>
              </a:lnSpc>
            </a:pPr>
            <a:r>
              <a:rPr sz="1400" dirty="0">
                <a:latin typeface="Times New Roman"/>
                <a:cs typeface="Times New Roman"/>
              </a:rPr>
              <a:t>12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885660" y="1406525"/>
            <a:ext cx="4716461" cy="59086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312246" y="764540"/>
            <a:ext cx="544131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Unrolling </a:t>
            </a:r>
            <a:r>
              <a:rPr lang="en-US" dirty="0"/>
              <a:t>R</a:t>
            </a:r>
            <a:r>
              <a:rPr dirty="0"/>
              <a:t>ecurrent and </a:t>
            </a:r>
            <a:r>
              <a:rPr lang="en-US" spc="-5" dirty="0"/>
              <a:t>T</a:t>
            </a:r>
            <a:r>
              <a:rPr spc="-5" dirty="0"/>
              <a:t>ree</a:t>
            </a:r>
            <a:r>
              <a:rPr spc="-75" dirty="0"/>
              <a:t> </a:t>
            </a:r>
            <a:r>
              <a:rPr lang="en-US" spc="-5" dirty="0"/>
              <a:t>N</a:t>
            </a:r>
            <a:r>
              <a:rPr spc="-5" dirty="0"/>
              <a:t>ets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73363" y="1785620"/>
            <a:ext cx="8980170" cy="49885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19100" marR="488950" indent="-342900">
              <a:lnSpc>
                <a:spcPct val="99000"/>
              </a:lnSpc>
              <a:spcBef>
                <a:spcPts val="125"/>
              </a:spcBef>
              <a:buChar char="•"/>
              <a:tabLst>
                <a:tab pos="418465" algn="l"/>
                <a:tab pos="4191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In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RNNs, at each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time step the network takes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as input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its 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previous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state </a:t>
            </a:r>
            <a:r>
              <a:rPr sz="2400" spc="-15" dirty="0">
                <a:latin typeface="Cambria"/>
                <a:cs typeface="Cambria"/>
              </a:rPr>
              <a:t>s</a:t>
            </a:r>
            <a:r>
              <a:rPr sz="2400" spc="-22" baseline="24305" dirty="0">
                <a:latin typeface="Cambria"/>
                <a:cs typeface="Cambria"/>
              </a:rPr>
              <a:t>(t-1)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and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its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current input </a:t>
            </a:r>
            <a:r>
              <a:rPr sz="2400" spc="50" dirty="0">
                <a:latin typeface="Cambria"/>
                <a:cs typeface="Cambria"/>
              </a:rPr>
              <a:t>x</a:t>
            </a:r>
            <a:r>
              <a:rPr sz="2400" spc="75" baseline="24305" dirty="0">
                <a:latin typeface="Cambria"/>
                <a:cs typeface="Cambria"/>
              </a:rPr>
              <a:t>(t)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and produces an 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output </a:t>
            </a:r>
            <a:r>
              <a:rPr sz="2400" spc="40" dirty="0">
                <a:latin typeface="Cambria"/>
                <a:cs typeface="Cambria"/>
              </a:rPr>
              <a:t>y</a:t>
            </a:r>
            <a:r>
              <a:rPr sz="2400" spc="60" baseline="24305" dirty="0">
                <a:latin typeface="Cambria"/>
                <a:cs typeface="Cambria"/>
              </a:rPr>
              <a:t>(t)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and a new hidden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state</a:t>
            </a:r>
            <a:r>
              <a:rPr sz="2400" spc="-26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latin typeface="Cambria"/>
                <a:cs typeface="Cambria"/>
              </a:rPr>
              <a:t>s</a:t>
            </a:r>
            <a:r>
              <a:rPr sz="2400" baseline="24305" dirty="0">
                <a:latin typeface="Cambria"/>
                <a:cs typeface="Cambria"/>
              </a:rPr>
              <a:t>(t)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  <a:p>
            <a:pPr marL="419100" marR="1114425" indent="-342900">
              <a:lnSpc>
                <a:spcPts val="2820"/>
              </a:lnSpc>
              <a:spcBef>
                <a:spcPts val="740"/>
              </a:spcBef>
              <a:buChar char="•"/>
              <a:tabLst>
                <a:tab pos="418465" algn="l"/>
                <a:tab pos="4191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TreeNets,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other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hand, don’t have a simple linear 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structure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like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that.</a:t>
            </a:r>
            <a:endParaRPr sz="2400">
              <a:latin typeface="Arial"/>
              <a:cs typeface="Arial"/>
            </a:endParaRPr>
          </a:p>
          <a:p>
            <a:pPr marL="419100" marR="81280" indent="-342900">
              <a:lnSpc>
                <a:spcPct val="100000"/>
              </a:lnSpc>
              <a:spcBef>
                <a:spcPts val="520"/>
              </a:spcBef>
              <a:buChar char="•"/>
              <a:tabLst>
                <a:tab pos="418465" algn="l"/>
                <a:tab pos="4191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With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RNNs, you can ‘unroll’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net and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think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of it as a large 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feedforward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net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with inputs </a:t>
            </a:r>
            <a:r>
              <a:rPr sz="2400" spc="40" dirty="0">
                <a:latin typeface="Cambria"/>
                <a:cs typeface="Cambria"/>
              </a:rPr>
              <a:t>x</a:t>
            </a:r>
            <a:r>
              <a:rPr sz="2400" spc="60" baseline="24305" dirty="0">
                <a:latin typeface="Cambria"/>
                <a:cs typeface="Cambria"/>
              </a:rPr>
              <a:t>(0)</a:t>
            </a:r>
            <a:r>
              <a:rPr sz="2400" spc="40" dirty="0">
                <a:latin typeface="Cambria"/>
                <a:cs typeface="Cambria"/>
              </a:rPr>
              <a:t>, x</a:t>
            </a:r>
            <a:r>
              <a:rPr sz="2400" spc="60" baseline="24305" dirty="0">
                <a:latin typeface="Cambria"/>
                <a:cs typeface="Cambria"/>
              </a:rPr>
              <a:t>(1)</a:t>
            </a:r>
            <a:r>
              <a:rPr sz="2400" spc="40" dirty="0">
                <a:latin typeface="Cambria"/>
                <a:cs typeface="Cambria"/>
              </a:rPr>
              <a:t>, </a:t>
            </a:r>
            <a:r>
              <a:rPr sz="2400" spc="385" dirty="0">
                <a:latin typeface="Cambria"/>
                <a:cs typeface="Cambria"/>
              </a:rPr>
              <a:t>…, </a:t>
            </a:r>
            <a:r>
              <a:rPr sz="2400" spc="65" dirty="0">
                <a:latin typeface="Cambria"/>
                <a:cs typeface="Cambria"/>
              </a:rPr>
              <a:t>x</a:t>
            </a:r>
            <a:r>
              <a:rPr sz="2400" spc="97" baseline="24305" dirty="0">
                <a:latin typeface="Cambria"/>
                <a:cs typeface="Cambria"/>
              </a:rPr>
              <a:t>(T)</a:t>
            </a:r>
            <a:r>
              <a:rPr sz="2400" spc="65" dirty="0">
                <a:solidFill>
                  <a:srgbClr val="3333CC"/>
                </a:solidFill>
                <a:latin typeface="Arial"/>
                <a:cs typeface="Arial"/>
              </a:rPr>
              <a:t>,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initial state </a:t>
            </a:r>
            <a:r>
              <a:rPr sz="2400" spc="-30" dirty="0">
                <a:latin typeface="Cambria"/>
                <a:cs typeface="Cambria"/>
              </a:rPr>
              <a:t>s</a:t>
            </a:r>
            <a:r>
              <a:rPr sz="2400" spc="-44" baseline="24305" dirty="0">
                <a:latin typeface="Cambria"/>
                <a:cs typeface="Cambria"/>
              </a:rPr>
              <a:t>(0)</a:t>
            </a:r>
            <a:r>
              <a:rPr sz="2400" spc="-30" dirty="0">
                <a:solidFill>
                  <a:srgbClr val="3333CC"/>
                </a:solidFill>
                <a:latin typeface="Arial"/>
                <a:cs typeface="Arial"/>
              </a:rPr>
              <a:t>, 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and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outputs </a:t>
            </a:r>
            <a:r>
              <a:rPr sz="2400" spc="80" dirty="0">
                <a:latin typeface="Cambria"/>
                <a:cs typeface="Cambria"/>
              </a:rPr>
              <a:t>y</a:t>
            </a:r>
            <a:r>
              <a:rPr sz="2400" spc="120" baseline="24305" dirty="0">
                <a:latin typeface="Cambria"/>
                <a:cs typeface="Cambria"/>
              </a:rPr>
              <a:t>(0)</a:t>
            </a:r>
            <a:r>
              <a:rPr sz="2400" spc="80" dirty="0">
                <a:latin typeface="Cambria"/>
                <a:cs typeface="Cambria"/>
              </a:rPr>
              <a:t>,y</a:t>
            </a:r>
            <a:r>
              <a:rPr sz="2400" spc="120" baseline="24305" dirty="0">
                <a:latin typeface="Cambria"/>
                <a:cs typeface="Cambria"/>
              </a:rPr>
              <a:t>(1)</a:t>
            </a:r>
            <a:r>
              <a:rPr sz="2400" spc="80" dirty="0">
                <a:latin typeface="Cambria"/>
                <a:cs typeface="Cambria"/>
              </a:rPr>
              <a:t>,…,y</a:t>
            </a:r>
            <a:r>
              <a:rPr sz="2400" spc="120" baseline="24305" dirty="0">
                <a:latin typeface="Cambria"/>
                <a:cs typeface="Cambria"/>
              </a:rPr>
              <a:t>(T)</a:t>
            </a:r>
            <a:r>
              <a:rPr sz="2400" spc="80" dirty="0">
                <a:solidFill>
                  <a:srgbClr val="3333CC"/>
                </a:solidFill>
                <a:latin typeface="Arial"/>
                <a:cs typeface="Arial"/>
              </a:rPr>
              <a:t>,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with </a:t>
            </a:r>
            <a:r>
              <a:rPr sz="2400" spc="310" dirty="0">
                <a:latin typeface="Cambria"/>
                <a:cs typeface="Cambria"/>
              </a:rPr>
              <a:t>T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varying depending on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input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data stream,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and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weights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in each of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cells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tied with 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each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 other.</a:t>
            </a:r>
            <a:endParaRPr sz="2400">
              <a:latin typeface="Arial"/>
              <a:cs typeface="Arial"/>
            </a:endParaRPr>
          </a:p>
          <a:p>
            <a:pPr marL="419100" marR="97790" indent="-342900">
              <a:lnSpc>
                <a:spcPct val="99400"/>
              </a:lnSpc>
              <a:spcBef>
                <a:spcPts val="610"/>
              </a:spcBef>
              <a:buChar char="•"/>
              <a:tabLst>
                <a:tab pos="418465" algn="l"/>
                <a:tab pos="4191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You can also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think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TreeNets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by unrolling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them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–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weights 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in each branch node are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tied with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each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other,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and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weights 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in each leaf node are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tied with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each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 other.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17245" y="1374140"/>
            <a:ext cx="46316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Advantage </a:t>
            </a:r>
            <a:r>
              <a:rPr dirty="0"/>
              <a:t>of </a:t>
            </a:r>
            <a:r>
              <a:rPr lang="en-US" dirty="0"/>
              <a:t>R</a:t>
            </a:r>
            <a:r>
              <a:rPr dirty="0"/>
              <a:t>ecursive</a:t>
            </a:r>
            <a:r>
              <a:rPr spc="-45" dirty="0"/>
              <a:t> </a:t>
            </a:r>
            <a:r>
              <a:rPr lang="en-US" spc="-5" dirty="0"/>
              <a:t>N</a:t>
            </a:r>
            <a:r>
              <a:rPr spc="-5" dirty="0"/>
              <a:t>ets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36863" y="2412683"/>
            <a:ext cx="8585200" cy="155956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55600" marR="478790" indent="-342900">
              <a:lnSpc>
                <a:spcPts val="2800"/>
              </a:lnSpc>
              <a:spcBef>
                <a:spcPts val="26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advantage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of Recursive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Nets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is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that they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can be very 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powerful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in learning hierarchical,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tree-like</a:t>
            </a:r>
            <a:r>
              <a:rPr sz="2400" spc="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structure.</a:t>
            </a:r>
            <a:endParaRPr sz="2400">
              <a:latin typeface="Arial"/>
              <a:cs typeface="Arial"/>
            </a:endParaRPr>
          </a:p>
          <a:p>
            <a:pPr marL="355600" marR="5080" indent="-342900">
              <a:lnSpc>
                <a:spcPct val="101499"/>
              </a:lnSpc>
              <a:spcBef>
                <a:spcPts val="47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disadvantages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are,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firstly, that the tree structure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of every  input sample must be known at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training</a:t>
            </a:r>
            <a:r>
              <a:rPr sz="2400" spc="-2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time.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34979" y="764540"/>
            <a:ext cx="46913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Topics </a:t>
            </a:r>
            <a:r>
              <a:rPr dirty="0"/>
              <a:t>in Sequence</a:t>
            </a:r>
            <a:r>
              <a:rPr spc="-75" dirty="0"/>
              <a:t> </a:t>
            </a:r>
            <a:r>
              <a:rPr dirty="0"/>
              <a:t>Modeling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95"/>
              </a:spcBef>
              <a:buClr>
                <a:srgbClr val="3333CC"/>
              </a:buClr>
              <a:buChar char="•"/>
              <a:tabLst>
                <a:tab pos="354965" algn="l"/>
                <a:tab pos="355600" algn="l"/>
              </a:tabLst>
            </a:pPr>
            <a:r>
              <a:rPr lang="en-US" dirty="0"/>
              <a:t>Sequential Data and Overview</a:t>
            </a:r>
            <a:endParaRPr spc="-5" dirty="0"/>
          </a:p>
          <a:p>
            <a:pPr marL="469900" indent="-457200">
              <a:lnSpc>
                <a:spcPct val="100000"/>
              </a:lnSpc>
              <a:spcBef>
                <a:spcPts val="495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pc="-5" dirty="0"/>
              <a:t>Unfolding Computational</a:t>
            </a:r>
            <a:r>
              <a:rPr spc="5" dirty="0"/>
              <a:t> </a:t>
            </a:r>
            <a:r>
              <a:rPr spc="-5" dirty="0"/>
              <a:t>Graphs</a:t>
            </a: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dirty="0"/>
              <a:t>Recurrent Neural</a:t>
            </a:r>
            <a:r>
              <a:rPr spc="-10" dirty="0"/>
              <a:t> </a:t>
            </a:r>
            <a:r>
              <a:rPr spc="-5" dirty="0"/>
              <a:t>Networks</a:t>
            </a: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pc="-5" dirty="0"/>
              <a:t>Bidirectional </a:t>
            </a:r>
            <a:r>
              <a:rPr dirty="0"/>
              <a:t>RNNs</a:t>
            </a: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dirty="0"/>
              <a:t>Encoder-Decoder </a:t>
            </a:r>
            <a:r>
              <a:rPr spc="-5" dirty="0"/>
              <a:t>Sequence-to-Sequence</a:t>
            </a:r>
            <a:r>
              <a:rPr spc="10" dirty="0"/>
              <a:t> </a:t>
            </a:r>
            <a:r>
              <a:rPr spc="-5" dirty="0"/>
              <a:t>Architectures</a:t>
            </a: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dirty="0"/>
              <a:t>Deep Recurrent</a:t>
            </a:r>
            <a:r>
              <a:rPr spc="-10" dirty="0"/>
              <a:t> </a:t>
            </a:r>
            <a:r>
              <a:rPr spc="-5" dirty="0"/>
              <a:t>Networks</a:t>
            </a: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dirty="0"/>
              <a:t>Recursive Neural</a:t>
            </a:r>
            <a:r>
              <a:rPr spc="-5" dirty="0"/>
              <a:t> Networks</a:t>
            </a: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pc="-5" dirty="0">
                <a:solidFill>
                  <a:srgbClr val="0000FF"/>
                </a:solidFill>
              </a:rPr>
              <a:t>The </a:t>
            </a:r>
            <a:r>
              <a:rPr dirty="0">
                <a:solidFill>
                  <a:srgbClr val="0000FF"/>
                </a:solidFill>
              </a:rPr>
              <a:t>Challenge of </a:t>
            </a:r>
            <a:r>
              <a:rPr spc="-5" dirty="0">
                <a:solidFill>
                  <a:srgbClr val="0000FF"/>
                </a:solidFill>
              </a:rPr>
              <a:t>Long-Term</a:t>
            </a:r>
            <a:r>
              <a:rPr spc="-15" dirty="0">
                <a:solidFill>
                  <a:srgbClr val="0000FF"/>
                </a:solidFill>
              </a:rPr>
              <a:t> </a:t>
            </a:r>
            <a:r>
              <a:rPr dirty="0">
                <a:solidFill>
                  <a:srgbClr val="0000FF"/>
                </a:solidFill>
              </a:rPr>
              <a:t>Dependencies</a:t>
            </a: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pc="-5" dirty="0"/>
              <a:t>Echo-State Networks</a:t>
            </a: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dirty="0"/>
              <a:t>Leaky </a:t>
            </a:r>
            <a:r>
              <a:rPr spc="-5" dirty="0"/>
              <a:t>Units </a:t>
            </a:r>
            <a:r>
              <a:rPr dirty="0"/>
              <a:t>and </a:t>
            </a:r>
            <a:r>
              <a:rPr spc="-5" dirty="0"/>
              <a:t>Other Strategies for Multiple Time</a:t>
            </a:r>
            <a:r>
              <a:rPr spc="30" dirty="0"/>
              <a:t> </a:t>
            </a:r>
            <a:r>
              <a:rPr dirty="0"/>
              <a:t>Scales</a:t>
            </a: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/>
              <a:tabLst>
                <a:tab pos="469900" algn="l"/>
              </a:tabLst>
            </a:pPr>
            <a:r>
              <a:rPr spc="-5" dirty="0"/>
              <a:t>LSTM </a:t>
            </a:r>
            <a:r>
              <a:rPr dirty="0"/>
              <a:t>and </a:t>
            </a:r>
            <a:r>
              <a:rPr spc="-5" dirty="0"/>
              <a:t>Other Gated </a:t>
            </a:r>
            <a:r>
              <a:rPr dirty="0"/>
              <a:t>RNNs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94063" y="6237732"/>
            <a:ext cx="6249035" cy="88900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492125" indent="-480059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 startAt="11"/>
              <a:tabLst>
                <a:tab pos="492759" algn="l"/>
              </a:tabLst>
            </a:pPr>
            <a:r>
              <a:rPr sz="2400" spc="-5" dirty="0">
                <a:solidFill>
                  <a:srgbClr val="808080"/>
                </a:solidFill>
                <a:latin typeface="Arial"/>
                <a:cs typeface="Arial"/>
              </a:rPr>
              <a:t>Optimization for Long-Term </a:t>
            </a: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Dependencies</a:t>
            </a:r>
            <a:endParaRPr sz="24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 startAt="11"/>
              <a:tabLst>
                <a:tab pos="469900" algn="l"/>
              </a:tabLst>
            </a:pP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Explicit</a:t>
            </a:r>
            <a:r>
              <a:rPr sz="2400" spc="-1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Memory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8C747-0096-364E-AEBF-E7932A27D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457200"/>
            <a:ext cx="7162800" cy="492443"/>
          </a:xfrm>
        </p:spPr>
        <p:txBody>
          <a:bodyPr/>
          <a:lstStyle/>
          <a:p>
            <a:r>
              <a:rPr lang="en-US" sz="3200" dirty="0"/>
              <a:t>Chaotic Processes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B98A4-48F0-1243-8F55-A36B5EF9D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524000"/>
            <a:ext cx="8309609" cy="6401753"/>
          </a:xfrm>
        </p:spPr>
        <p:txBody>
          <a:bodyPr/>
          <a:lstStyle/>
          <a:p>
            <a:r>
              <a:rPr lang="en-US" sz="2800" dirty="0">
                <a:solidFill>
                  <a:srgbClr val="304BFF"/>
                </a:solidFill>
              </a:rPr>
              <a:t>Both deterministic and nondeterministic</a:t>
            </a:r>
          </a:p>
          <a:p>
            <a:endParaRPr lang="en-US" sz="2800" dirty="0">
              <a:solidFill>
                <a:srgbClr val="304BFF"/>
              </a:solidFill>
            </a:endParaRPr>
          </a:p>
          <a:p>
            <a:r>
              <a:rPr lang="en-US" sz="2800" dirty="0">
                <a:solidFill>
                  <a:srgbClr val="304BFF"/>
                </a:solidFill>
              </a:rPr>
              <a:t>Stochastic and </a:t>
            </a:r>
            <a:r>
              <a:rPr lang="en-US" sz="2800" dirty="0" err="1">
                <a:solidFill>
                  <a:srgbClr val="304BFF"/>
                </a:solidFill>
              </a:rPr>
              <a:t>nonstochastic</a:t>
            </a:r>
            <a:endParaRPr lang="en-US" sz="2800" dirty="0">
              <a:solidFill>
                <a:srgbClr val="304BFF"/>
              </a:solidFill>
            </a:endParaRPr>
          </a:p>
          <a:p>
            <a:endParaRPr lang="en-US" sz="2800" dirty="0">
              <a:solidFill>
                <a:srgbClr val="304BFF"/>
              </a:solidFill>
            </a:endParaRPr>
          </a:p>
          <a:p>
            <a:r>
              <a:rPr lang="en-US" sz="2800" dirty="0">
                <a:solidFill>
                  <a:srgbClr val="304BFF"/>
                </a:solidFill>
              </a:rPr>
              <a:t>Based on initial conditions.</a:t>
            </a:r>
          </a:p>
          <a:p>
            <a:endParaRPr lang="en-US" sz="2800" dirty="0">
              <a:solidFill>
                <a:srgbClr val="304BFF"/>
              </a:solidFill>
            </a:endParaRPr>
          </a:p>
          <a:p>
            <a:r>
              <a:rPr lang="en-US" sz="2800" dirty="0">
                <a:solidFill>
                  <a:srgbClr val="304BFF"/>
                </a:solidFill>
              </a:rPr>
              <a:t>Who has the luxury of initial conditions?</a:t>
            </a:r>
          </a:p>
          <a:p>
            <a:endParaRPr lang="en-US" sz="2800" dirty="0">
              <a:solidFill>
                <a:srgbClr val="304BFF"/>
              </a:solidFill>
            </a:endParaRPr>
          </a:p>
          <a:p>
            <a:r>
              <a:rPr lang="en-US" sz="2800" dirty="0">
                <a:solidFill>
                  <a:srgbClr val="304BFF"/>
                </a:solidFill>
              </a:rPr>
              <a:t>How appropriate for continuous processes?</a:t>
            </a:r>
          </a:p>
          <a:p>
            <a:pPr lvl="1"/>
            <a:r>
              <a:rPr lang="en-US" sz="2000" dirty="0" err="1"/>
              <a:t>Buchi</a:t>
            </a:r>
            <a:r>
              <a:rPr lang="en-US" sz="2000" dirty="0"/>
              <a:t> automata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64775F-6235-B969-A89E-93EFC36D05F9}"/>
              </a:ext>
            </a:extLst>
          </p:cNvPr>
          <p:cNvSpPr txBox="1"/>
          <p:nvPr/>
        </p:nvSpPr>
        <p:spPr>
          <a:xfrm>
            <a:off x="914400" y="62484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Bakker, R., Schouten, J. C., Giles, C. L., </a:t>
            </a:r>
            <a:r>
              <a:rPr lang="en-US" sz="14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Takens</a:t>
            </a:r>
            <a:r>
              <a:rPr lang="en-US" sz="14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F., &amp; Van den </a:t>
            </a:r>
            <a:r>
              <a:rPr lang="en-US" sz="14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Bleek</a:t>
            </a:r>
            <a:r>
              <a:rPr lang="en-US" sz="14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C. M. (2000). Learning chaotic attractors by neural networks. </a:t>
            </a:r>
            <a:r>
              <a:rPr lang="en-US" sz="14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Neural Computation</a:t>
            </a:r>
            <a:r>
              <a:rPr lang="en-US" sz="14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14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12</a:t>
            </a:r>
            <a:r>
              <a:rPr lang="en-US" sz="14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(10), 2355-2383.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9356858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16450" y="1374140"/>
            <a:ext cx="62331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Challenge of </a:t>
            </a:r>
            <a:r>
              <a:rPr lang="en-US" spc="-5" dirty="0"/>
              <a:t>L</a:t>
            </a:r>
            <a:r>
              <a:rPr spc="-5" dirty="0"/>
              <a:t>ong-</a:t>
            </a:r>
            <a:r>
              <a:rPr lang="en-US" spc="-5" dirty="0"/>
              <a:t>t</a:t>
            </a:r>
            <a:r>
              <a:rPr spc="-5" dirty="0"/>
              <a:t>erm</a:t>
            </a:r>
            <a:r>
              <a:rPr spc="-70" dirty="0"/>
              <a:t> </a:t>
            </a:r>
            <a:r>
              <a:rPr lang="en-US" spc="-70" dirty="0"/>
              <a:t>D</a:t>
            </a:r>
            <a:r>
              <a:rPr dirty="0"/>
              <a:t>ependencies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57200" y="2209800"/>
            <a:ext cx="8637270" cy="464383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55600" marR="1598295" indent="-342900">
              <a:lnSpc>
                <a:spcPts val="2800"/>
              </a:lnSpc>
              <a:spcBef>
                <a:spcPts val="26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Neural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network optimization face</a:t>
            </a:r>
            <a:r>
              <a:rPr lang="en-US" sz="2400" spc="-5" dirty="0">
                <a:solidFill>
                  <a:srgbClr val="3333CC"/>
                </a:solidFill>
                <a:latin typeface="Arial"/>
                <a:cs typeface="Arial"/>
              </a:rPr>
              <a:t>s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lang="en-US" sz="2400" dirty="0">
                <a:solidFill>
                  <a:srgbClr val="3333CC"/>
                </a:solidFill>
                <a:latin typeface="Arial"/>
                <a:cs typeface="Arial"/>
              </a:rPr>
              <a:t>issues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when 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computational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graphs become deep,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e.g.,</a:t>
            </a:r>
            <a:endParaRPr sz="2400" dirty="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420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Feedforward networks with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many layers</a:t>
            </a:r>
            <a:endParaRPr sz="2000" dirty="0">
              <a:latin typeface="Arial"/>
              <a:cs typeface="Arial"/>
            </a:endParaRPr>
          </a:p>
          <a:p>
            <a:pPr marL="748665" marR="22860" lvl="1" indent="-279400">
              <a:lnSpc>
                <a:spcPct val="100800"/>
              </a:lnSpc>
              <a:spcBef>
                <a:spcPts val="480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RNNs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that repeatedly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apply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same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operation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at each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time step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of a  long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temporal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sequence</a:t>
            </a:r>
            <a:endParaRPr sz="2000" dirty="0">
              <a:latin typeface="Arial"/>
              <a:cs typeface="Arial"/>
            </a:endParaRPr>
          </a:p>
          <a:p>
            <a:pPr marL="355600" marR="5080" indent="-342900">
              <a:lnSpc>
                <a:spcPts val="2820"/>
              </a:lnSpc>
              <a:spcBef>
                <a:spcPts val="720"/>
              </a:spcBef>
              <a:buChar char="•"/>
              <a:tabLst>
                <a:tab pos="354965" algn="l"/>
                <a:tab pos="355600" algn="l"/>
              </a:tabLst>
            </a:pPr>
            <a:endParaRPr lang="en-US" sz="2400" spc="-5" dirty="0">
              <a:solidFill>
                <a:srgbClr val="3333CC"/>
              </a:solidFill>
              <a:latin typeface="Arial"/>
              <a:cs typeface="Arial"/>
            </a:endParaRPr>
          </a:p>
          <a:p>
            <a:pPr marL="355600" marR="5080" indent="-342900">
              <a:lnSpc>
                <a:spcPts val="2820"/>
              </a:lnSpc>
              <a:spcBef>
                <a:spcPts val="72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Gradients propagated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over many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stages tend to either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vanish  (most of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time)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or explode (damaging</a:t>
            </a:r>
            <a:r>
              <a:rPr sz="2400" spc="-2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optimization)</a:t>
            </a:r>
            <a:endParaRPr sz="2400" dirty="0">
              <a:latin typeface="Arial"/>
              <a:cs typeface="Arial"/>
            </a:endParaRPr>
          </a:p>
          <a:p>
            <a:pPr marL="355600" marR="140970" indent="-342900">
              <a:lnSpc>
                <a:spcPct val="99400"/>
              </a:lnSpc>
              <a:spcBef>
                <a:spcPts val="535"/>
              </a:spcBef>
              <a:buChar char="•"/>
              <a:tabLst>
                <a:tab pos="354965" algn="l"/>
                <a:tab pos="355600" algn="l"/>
              </a:tabLst>
            </a:pPr>
            <a:endParaRPr lang="en-US" sz="2400" spc="-5" dirty="0">
              <a:solidFill>
                <a:srgbClr val="3333CC"/>
              </a:solidFill>
              <a:latin typeface="Arial"/>
              <a:cs typeface="Arial"/>
            </a:endParaRPr>
          </a:p>
          <a:p>
            <a:pPr marL="355600" marR="140970" indent="-342900">
              <a:lnSpc>
                <a:spcPct val="99400"/>
              </a:lnSpc>
              <a:spcBef>
                <a:spcPts val="53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difficulty with long-term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dependencies arise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from  exponentially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smaller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weights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given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to long-term interactions 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(involving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multiplication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of many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Jacobians)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96085" y="840740"/>
            <a:ext cx="68262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Vanishing and </a:t>
            </a:r>
            <a:r>
              <a:rPr lang="en-US" dirty="0"/>
              <a:t>E</a:t>
            </a:r>
            <a:r>
              <a:rPr dirty="0"/>
              <a:t>xploding </a:t>
            </a:r>
            <a:r>
              <a:rPr lang="en-US" spc="-5" dirty="0"/>
              <a:t>G</a:t>
            </a:r>
            <a:r>
              <a:rPr spc="-5" dirty="0"/>
              <a:t>radient</a:t>
            </a:r>
            <a:r>
              <a:rPr spc="-70" dirty="0"/>
              <a:t> </a:t>
            </a:r>
            <a:r>
              <a:rPr lang="en-US" spc="-70" dirty="0"/>
              <a:t>P</a:t>
            </a:r>
            <a:r>
              <a:rPr dirty="0"/>
              <a:t>roblem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133763" y="1633220"/>
            <a:ext cx="8357870" cy="4965462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418465" marR="593090" indent="-342900">
              <a:lnSpc>
                <a:spcPts val="2800"/>
              </a:lnSpc>
              <a:spcBef>
                <a:spcPts val="260"/>
              </a:spcBef>
              <a:buChar char="•"/>
              <a:tabLst>
                <a:tab pos="418465" algn="l"/>
                <a:tab pos="4191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Suppose a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computational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graph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consists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repeatedly  multiplying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by a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matrix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i="1" spc="245" dirty="0">
                <a:latin typeface="Cambria"/>
                <a:cs typeface="Cambria"/>
              </a:rPr>
              <a:t>W</a:t>
            </a:r>
            <a:endParaRPr sz="2400" dirty="0">
              <a:latin typeface="Cambria"/>
              <a:cs typeface="Cambria"/>
            </a:endParaRPr>
          </a:p>
          <a:p>
            <a:pPr marL="419100" indent="-342900">
              <a:lnSpc>
                <a:spcPct val="100000"/>
              </a:lnSpc>
              <a:spcBef>
                <a:spcPts val="515"/>
              </a:spcBef>
              <a:buChar char="•"/>
              <a:tabLst>
                <a:tab pos="418465" algn="l"/>
                <a:tab pos="4191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After </a:t>
            </a:r>
            <a:r>
              <a:rPr sz="2400" i="1" spc="-35" dirty="0">
                <a:latin typeface="Cambria"/>
                <a:cs typeface="Cambria"/>
              </a:rPr>
              <a:t>t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steps this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is equivalent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to multiplying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by</a:t>
            </a:r>
            <a:r>
              <a:rPr sz="2400" spc="-32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i="1" spc="110" dirty="0">
                <a:latin typeface="Cambria"/>
                <a:cs typeface="Cambria"/>
              </a:rPr>
              <a:t>W</a:t>
            </a:r>
            <a:r>
              <a:rPr sz="2400" i="1" spc="165" baseline="24305" dirty="0">
                <a:latin typeface="Cambria"/>
                <a:cs typeface="Cambria"/>
              </a:rPr>
              <a:t>t</a:t>
            </a:r>
            <a:endParaRPr sz="2400" baseline="24305" dirty="0">
              <a:latin typeface="Cambria"/>
              <a:cs typeface="Cambria"/>
            </a:endParaRPr>
          </a:p>
          <a:p>
            <a:pPr marL="419100" indent="-342900">
              <a:lnSpc>
                <a:spcPct val="100000"/>
              </a:lnSpc>
              <a:spcBef>
                <a:spcPts val="570"/>
              </a:spcBef>
              <a:buChar char="•"/>
              <a:tabLst>
                <a:tab pos="418465" algn="l"/>
                <a:tab pos="4191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Suppose </a:t>
            </a:r>
            <a:r>
              <a:rPr sz="2400" i="1" spc="245" dirty="0">
                <a:latin typeface="Cambria"/>
                <a:cs typeface="Cambria"/>
              </a:rPr>
              <a:t>W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has an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eigendecomposition</a:t>
            </a:r>
            <a:r>
              <a:rPr sz="2400" spc="-12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i="1" spc="185" dirty="0">
                <a:latin typeface="Cambria"/>
                <a:cs typeface="Cambria"/>
              </a:rPr>
              <a:t>W</a:t>
            </a:r>
            <a:r>
              <a:rPr sz="2400" spc="185" dirty="0">
                <a:latin typeface="Calibri"/>
                <a:cs typeface="Calibri"/>
              </a:rPr>
              <a:t>=</a:t>
            </a:r>
            <a:r>
              <a:rPr sz="2400" i="1" spc="185" dirty="0">
                <a:latin typeface="Cambria"/>
                <a:cs typeface="Cambria"/>
              </a:rPr>
              <a:t>V</a:t>
            </a:r>
            <a:r>
              <a:rPr sz="2400" spc="185" dirty="0">
                <a:latin typeface="Calibri"/>
                <a:cs typeface="Calibri"/>
              </a:rPr>
              <a:t>diag(</a:t>
            </a:r>
            <a:r>
              <a:rPr sz="2450" i="1" spc="185" dirty="0">
                <a:latin typeface="MS PGothic"/>
                <a:cs typeface="MS PGothic"/>
              </a:rPr>
              <a:t>λ</a:t>
            </a:r>
            <a:r>
              <a:rPr sz="2400" spc="185" dirty="0">
                <a:latin typeface="Calibri"/>
                <a:cs typeface="Calibri"/>
              </a:rPr>
              <a:t>)</a:t>
            </a:r>
            <a:r>
              <a:rPr sz="2400" i="1" spc="185" dirty="0">
                <a:latin typeface="Cambria"/>
                <a:cs typeface="Cambria"/>
              </a:rPr>
              <a:t>V</a:t>
            </a:r>
            <a:r>
              <a:rPr sz="2400" i="1" spc="277" baseline="24305" dirty="0">
                <a:latin typeface="Cambria"/>
                <a:cs typeface="Cambria"/>
              </a:rPr>
              <a:t>-1</a:t>
            </a:r>
            <a:endParaRPr sz="2400" baseline="24305" dirty="0">
              <a:latin typeface="Cambria"/>
              <a:cs typeface="Cambria"/>
            </a:endParaRPr>
          </a:p>
          <a:p>
            <a:pPr marL="819150" lvl="1" indent="-286385">
              <a:lnSpc>
                <a:spcPct val="100000"/>
              </a:lnSpc>
              <a:spcBef>
                <a:spcPts val="414"/>
              </a:spcBef>
              <a:buClr>
                <a:srgbClr val="3333CC"/>
              </a:buClr>
              <a:buChar char="•"/>
              <a:tabLst>
                <a:tab pos="818515" algn="l"/>
                <a:tab pos="819150" algn="l"/>
              </a:tabLst>
            </a:pP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In this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case it is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straightforward to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see</a:t>
            </a:r>
            <a:r>
              <a:rPr sz="2000" spc="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that</a:t>
            </a:r>
            <a:endParaRPr sz="2000" dirty="0">
              <a:latin typeface="Arial"/>
              <a:cs typeface="Arial"/>
            </a:endParaRPr>
          </a:p>
          <a:p>
            <a:pPr marL="983615">
              <a:lnSpc>
                <a:spcPct val="100000"/>
              </a:lnSpc>
              <a:spcBef>
                <a:spcPts val="450"/>
              </a:spcBef>
            </a:pPr>
            <a:r>
              <a:rPr sz="2000" i="1" spc="95" dirty="0">
                <a:latin typeface="Cambria"/>
                <a:cs typeface="Cambria"/>
              </a:rPr>
              <a:t>W</a:t>
            </a:r>
            <a:r>
              <a:rPr sz="1950" i="1" spc="142" baseline="25641" dirty="0">
                <a:latin typeface="Cambria"/>
                <a:cs typeface="Cambria"/>
              </a:rPr>
              <a:t>t </a:t>
            </a:r>
            <a:r>
              <a:rPr sz="2000" spc="145" dirty="0">
                <a:latin typeface="Calibri"/>
                <a:cs typeface="Calibri"/>
              </a:rPr>
              <a:t>=(</a:t>
            </a:r>
            <a:r>
              <a:rPr sz="2000" i="1" spc="145" dirty="0">
                <a:latin typeface="Cambria"/>
                <a:cs typeface="Cambria"/>
              </a:rPr>
              <a:t>V</a:t>
            </a:r>
            <a:r>
              <a:rPr sz="2000" spc="145" dirty="0">
                <a:latin typeface="Calibri"/>
                <a:cs typeface="Calibri"/>
              </a:rPr>
              <a:t>diag(</a:t>
            </a:r>
            <a:r>
              <a:rPr sz="2050" i="1" spc="145" dirty="0">
                <a:latin typeface="MS PGothic"/>
                <a:cs typeface="MS PGothic"/>
              </a:rPr>
              <a:t>λ</a:t>
            </a:r>
            <a:r>
              <a:rPr sz="2000" spc="145" dirty="0">
                <a:latin typeface="Calibri"/>
                <a:cs typeface="Calibri"/>
              </a:rPr>
              <a:t>)</a:t>
            </a:r>
            <a:r>
              <a:rPr sz="2000" i="1" spc="145" dirty="0">
                <a:latin typeface="Cambria"/>
                <a:cs typeface="Cambria"/>
              </a:rPr>
              <a:t>V</a:t>
            </a:r>
            <a:r>
              <a:rPr sz="1950" i="1" spc="217" baseline="25641" dirty="0">
                <a:latin typeface="Cambria"/>
                <a:cs typeface="Cambria"/>
              </a:rPr>
              <a:t>-1</a:t>
            </a:r>
            <a:r>
              <a:rPr sz="2000" spc="145" dirty="0">
                <a:latin typeface="Calibri"/>
                <a:cs typeface="Calibri"/>
              </a:rPr>
              <a:t>)</a:t>
            </a:r>
            <a:r>
              <a:rPr sz="1950" i="1" spc="217" baseline="25641" dirty="0">
                <a:latin typeface="Cambria"/>
                <a:cs typeface="Cambria"/>
              </a:rPr>
              <a:t>t</a:t>
            </a:r>
            <a:r>
              <a:rPr sz="1950" i="1" spc="322" baseline="25641" dirty="0">
                <a:latin typeface="Cambria"/>
                <a:cs typeface="Cambria"/>
              </a:rPr>
              <a:t> </a:t>
            </a:r>
            <a:r>
              <a:rPr sz="2000" spc="140" dirty="0">
                <a:latin typeface="Calibri"/>
                <a:cs typeface="Calibri"/>
              </a:rPr>
              <a:t>=</a:t>
            </a:r>
            <a:r>
              <a:rPr sz="2000" i="1" spc="140" dirty="0">
                <a:latin typeface="Cambria"/>
                <a:cs typeface="Cambria"/>
              </a:rPr>
              <a:t>V</a:t>
            </a:r>
            <a:r>
              <a:rPr sz="2000" spc="140" dirty="0">
                <a:latin typeface="Calibri"/>
                <a:cs typeface="Calibri"/>
              </a:rPr>
              <a:t>diag(</a:t>
            </a:r>
            <a:r>
              <a:rPr sz="2050" i="1" spc="140" dirty="0">
                <a:latin typeface="MS PGothic"/>
                <a:cs typeface="MS PGothic"/>
              </a:rPr>
              <a:t>λ</a:t>
            </a:r>
            <a:r>
              <a:rPr sz="2000" spc="140" dirty="0">
                <a:latin typeface="Calibri"/>
                <a:cs typeface="Calibri"/>
              </a:rPr>
              <a:t>)</a:t>
            </a:r>
            <a:r>
              <a:rPr sz="1950" i="1" spc="209" baseline="25641" dirty="0">
                <a:latin typeface="Cambria"/>
                <a:cs typeface="Cambria"/>
              </a:rPr>
              <a:t>t</a:t>
            </a:r>
            <a:r>
              <a:rPr sz="2000" i="1" spc="140" dirty="0">
                <a:latin typeface="Cambria"/>
                <a:cs typeface="Cambria"/>
              </a:rPr>
              <a:t>V</a:t>
            </a:r>
            <a:r>
              <a:rPr sz="1950" i="1" spc="209" baseline="25641" dirty="0">
                <a:latin typeface="Cambria"/>
                <a:cs typeface="Cambria"/>
              </a:rPr>
              <a:t>-1</a:t>
            </a:r>
            <a:endParaRPr sz="1950" baseline="25641" dirty="0">
              <a:latin typeface="Cambria"/>
              <a:cs typeface="Cambria"/>
            </a:endParaRPr>
          </a:p>
          <a:p>
            <a:pPr marL="812165" marR="81280" lvl="1" indent="-279400">
              <a:lnSpc>
                <a:spcPct val="100400"/>
              </a:lnSpc>
              <a:spcBef>
                <a:spcPts val="480"/>
              </a:spcBef>
              <a:buClr>
                <a:srgbClr val="3333CC"/>
              </a:buClr>
              <a:buChar char="•"/>
              <a:tabLst>
                <a:tab pos="818515" algn="l"/>
                <a:tab pos="819150" algn="l"/>
              </a:tabLst>
            </a:pP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Any eigenvalues </a:t>
            </a:r>
            <a:r>
              <a:rPr sz="2000" spc="25" dirty="0">
                <a:latin typeface="MS PGothic"/>
                <a:cs typeface="MS PGothic"/>
              </a:rPr>
              <a:t>λ</a:t>
            </a:r>
            <a:r>
              <a:rPr sz="1950" i="1" spc="37" baseline="-21367" dirty="0">
                <a:latin typeface="Cambria"/>
                <a:cs typeface="Cambria"/>
              </a:rPr>
              <a:t>i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that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are not near an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absolute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value of 1 will 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either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explode if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they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are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greater than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1 in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magnitude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and vanish if 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they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are less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than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1 in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 magnitude</a:t>
            </a:r>
            <a:endParaRPr sz="2000" dirty="0">
              <a:latin typeface="Arial"/>
              <a:cs typeface="Arial"/>
            </a:endParaRPr>
          </a:p>
          <a:p>
            <a:pPr marL="418465" marR="678815" indent="-342900">
              <a:lnSpc>
                <a:spcPts val="2820"/>
              </a:lnSpc>
              <a:spcBef>
                <a:spcPts val="720"/>
              </a:spcBef>
              <a:buChar char="•"/>
              <a:tabLst>
                <a:tab pos="418465" algn="l"/>
                <a:tab pos="4191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Vanishing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gradients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make it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difficult to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know which 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direction the parameters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should move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improve</a:t>
            </a:r>
            <a:r>
              <a:rPr lang="en-US" sz="2400" dirty="0">
                <a:solidFill>
                  <a:srgbClr val="3333CC"/>
                </a:solidFill>
                <a:latin typeface="Arial"/>
                <a:cs typeface="Arial"/>
              </a:rPr>
              <a:t> the</a:t>
            </a:r>
            <a:r>
              <a:rPr sz="2400" spc="1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cost</a:t>
            </a:r>
            <a:r>
              <a:rPr lang="en-US" sz="2400" dirty="0">
                <a:solidFill>
                  <a:srgbClr val="3333CC"/>
                </a:solidFill>
                <a:latin typeface="Arial"/>
                <a:cs typeface="Arial"/>
              </a:rPr>
              <a:t> function</a:t>
            </a:r>
            <a:endParaRPr sz="2400" dirty="0">
              <a:latin typeface="Arial"/>
              <a:cs typeface="Arial"/>
            </a:endParaRPr>
          </a:p>
          <a:p>
            <a:pPr marL="419100" indent="-342900">
              <a:lnSpc>
                <a:spcPct val="100000"/>
              </a:lnSpc>
              <a:spcBef>
                <a:spcPts val="515"/>
              </a:spcBef>
              <a:buChar char="•"/>
              <a:tabLst>
                <a:tab pos="418465" algn="l"/>
                <a:tab pos="4191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Exploding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gradients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make learning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 unstable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89104" y="993141"/>
            <a:ext cx="48875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Function </a:t>
            </a:r>
            <a:r>
              <a:rPr lang="en-US" spc="-5" dirty="0"/>
              <a:t>C</a:t>
            </a:r>
            <a:r>
              <a:rPr spc="-5" dirty="0"/>
              <a:t>omposition </a:t>
            </a:r>
            <a:r>
              <a:rPr dirty="0"/>
              <a:t>in</a:t>
            </a:r>
            <a:r>
              <a:rPr spc="-10" dirty="0"/>
              <a:t> </a:t>
            </a:r>
            <a:r>
              <a:rPr dirty="0"/>
              <a:t>RNNs</a:t>
            </a:r>
          </a:p>
        </p:txBody>
      </p:sp>
      <p:sp>
        <p:nvSpPr>
          <p:cNvPr id="5" name="object 5"/>
          <p:cNvSpPr/>
          <p:nvPr/>
        </p:nvSpPr>
        <p:spPr>
          <a:xfrm>
            <a:off x="991523" y="3488577"/>
            <a:ext cx="4495798" cy="20581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222663" y="1633220"/>
            <a:ext cx="7552690" cy="4683077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54965" marR="801370" indent="-342900">
              <a:lnSpc>
                <a:spcPts val="2800"/>
              </a:lnSpc>
              <a:spcBef>
                <a:spcPts val="26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RNNs involve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composition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same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function  multiple times,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one per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 step</a:t>
            </a:r>
            <a:endParaRPr sz="2400" dirty="0">
              <a:latin typeface="Arial"/>
              <a:cs typeface="Arial"/>
            </a:endParaRPr>
          </a:p>
          <a:p>
            <a:pPr marL="354965" marR="5080" indent="-342900">
              <a:lnSpc>
                <a:spcPct val="101499"/>
              </a:lnSpc>
              <a:spcBef>
                <a:spcPts val="47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These compositions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can result in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extremely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nonlinear  behavior</a:t>
            </a:r>
            <a:endParaRPr sz="2400" dirty="0">
              <a:latin typeface="Arial"/>
              <a:cs typeface="Arial"/>
            </a:endParaRPr>
          </a:p>
          <a:p>
            <a:pPr marL="4431665" marR="638175">
              <a:lnSpc>
                <a:spcPts val="1900"/>
              </a:lnSpc>
            </a:pP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Composing many</a:t>
            </a:r>
            <a:r>
              <a:rPr sz="1600" spc="-10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nonlinear 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functions:</a:t>
            </a:r>
            <a:endParaRPr sz="1600" dirty="0">
              <a:latin typeface="Arial"/>
              <a:cs typeface="Arial"/>
            </a:endParaRPr>
          </a:p>
          <a:p>
            <a:pPr marL="4431665">
              <a:lnSpc>
                <a:spcPts val="1830"/>
              </a:lnSpc>
            </a:pPr>
            <a:r>
              <a:rPr sz="1600" spc="50" dirty="0">
                <a:latin typeface="Calibri"/>
                <a:cs typeface="Calibri"/>
              </a:rPr>
              <a:t>tanh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here</a:t>
            </a:r>
            <a:endParaRPr sz="1600" dirty="0">
              <a:latin typeface="Arial"/>
              <a:cs typeface="Arial"/>
            </a:endParaRPr>
          </a:p>
          <a:p>
            <a:pPr marL="4431665" marR="1127760">
              <a:lnSpc>
                <a:spcPts val="1900"/>
              </a:lnSpc>
              <a:spcBef>
                <a:spcPts val="70"/>
              </a:spcBef>
            </a:pPr>
            <a:r>
              <a:rPr sz="1600" b="1" i="1" spc="55" dirty="0">
                <a:latin typeface="Palatino Linotype"/>
                <a:cs typeface="Palatino Linotype"/>
              </a:rPr>
              <a:t>h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has 100</a:t>
            </a:r>
            <a:r>
              <a:rPr sz="1600" spc="-12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dimensions  mapped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to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a</a:t>
            </a:r>
            <a:r>
              <a:rPr sz="1600" spc="-3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single</a:t>
            </a:r>
            <a:endParaRPr sz="1600" dirty="0">
              <a:latin typeface="Arial"/>
              <a:cs typeface="Arial"/>
            </a:endParaRPr>
          </a:p>
          <a:p>
            <a:pPr marL="4431665">
              <a:lnSpc>
                <a:spcPts val="1910"/>
              </a:lnSpc>
              <a:spcBef>
                <a:spcPts val="20"/>
              </a:spcBef>
            </a:pP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dimension</a:t>
            </a:r>
            <a:endParaRPr sz="1600" dirty="0">
              <a:latin typeface="Arial"/>
              <a:cs typeface="Arial"/>
            </a:endParaRPr>
          </a:p>
          <a:p>
            <a:pPr marL="4431665" marR="728345">
              <a:lnSpc>
                <a:spcPts val="1900"/>
              </a:lnSpc>
              <a:spcBef>
                <a:spcPts val="70"/>
              </a:spcBef>
            </a:pP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Most of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the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space it has a  small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derivative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and</a:t>
            </a:r>
            <a:r>
              <a:rPr sz="1600" spc="-5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highly  nonlinear</a:t>
            </a:r>
            <a:r>
              <a:rPr sz="1600" spc="-1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elsewhere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75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lang="en-US" sz="2400" dirty="0">
                <a:solidFill>
                  <a:srgbClr val="3333CC"/>
                </a:solidFill>
                <a:latin typeface="Arial"/>
                <a:cs typeface="Arial"/>
              </a:rPr>
              <a:t>A p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roblem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particular to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RNNs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94424" y="1374140"/>
            <a:ext cx="704957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 </a:t>
            </a:r>
            <a:r>
              <a:rPr lang="en-US" dirty="0"/>
              <a:t>S</a:t>
            </a:r>
            <a:r>
              <a:rPr dirty="0"/>
              <a:t>calar </a:t>
            </a:r>
            <a:r>
              <a:rPr lang="en-US" dirty="0"/>
              <a:t>C</a:t>
            </a:r>
            <a:r>
              <a:rPr dirty="0"/>
              <a:t>ase and a </a:t>
            </a:r>
            <a:r>
              <a:rPr lang="en-US" dirty="0"/>
              <a:t>P</a:t>
            </a:r>
            <a:r>
              <a:rPr dirty="0"/>
              <a:t>ossible</a:t>
            </a:r>
            <a:r>
              <a:rPr spc="-70" dirty="0"/>
              <a:t> </a:t>
            </a:r>
            <a:r>
              <a:rPr lang="en-US" spc="-5" dirty="0"/>
              <a:t>S</a:t>
            </a:r>
            <a:r>
              <a:rPr spc="-5" dirty="0"/>
              <a:t>olution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1301" y="1951228"/>
            <a:ext cx="9030335" cy="4112260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419100" indent="-342900">
              <a:lnSpc>
                <a:spcPct val="100000"/>
              </a:lnSpc>
              <a:spcBef>
                <a:spcPts val="595"/>
              </a:spcBef>
              <a:buChar char="•"/>
              <a:tabLst>
                <a:tab pos="418465" algn="l"/>
                <a:tab pos="4191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In the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scalar case, imagine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multiplying </a:t>
            </a:r>
            <a:r>
              <a:rPr sz="2400" i="1" spc="-155" dirty="0">
                <a:latin typeface="Cambria"/>
                <a:cs typeface="Cambria"/>
              </a:rPr>
              <a:t>w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by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itself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many</a:t>
            </a:r>
            <a:r>
              <a:rPr sz="2400" spc="-9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times</a:t>
            </a:r>
            <a:endParaRPr sz="2400">
              <a:latin typeface="Arial"/>
              <a:cs typeface="Arial"/>
            </a:endParaRPr>
          </a:p>
          <a:p>
            <a:pPr marL="419100" marR="352425" indent="-342900">
              <a:lnSpc>
                <a:spcPct val="101499"/>
              </a:lnSpc>
              <a:spcBef>
                <a:spcPts val="450"/>
              </a:spcBef>
              <a:buChar char="•"/>
              <a:tabLst>
                <a:tab pos="418465" algn="l"/>
                <a:tab pos="4191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product </a:t>
            </a:r>
            <a:r>
              <a:rPr sz="2400" i="1" spc="-90" dirty="0">
                <a:latin typeface="Cambria"/>
                <a:cs typeface="Cambria"/>
              </a:rPr>
              <a:t>w</a:t>
            </a:r>
            <a:r>
              <a:rPr sz="2400" i="1" spc="-135" baseline="24305" dirty="0">
                <a:solidFill>
                  <a:srgbClr val="3333CC"/>
                </a:solidFill>
                <a:latin typeface="Cambria"/>
                <a:cs typeface="Cambria"/>
              </a:rPr>
              <a:t>t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will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either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vanish or explode depending on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 magnitude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of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i="1" spc="-155" dirty="0">
                <a:latin typeface="Cambria"/>
                <a:cs typeface="Cambria"/>
              </a:rPr>
              <a:t>w</a:t>
            </a:r>
            <a:endParaRPr sz="2400">
              <a:latin typeface="Cambria"/>
              <a:cs typeface="Cambria"/>
            </a:endParaRPr>
          </a:p>
          <a:p>
            <a:pPr marL="419100" marR="30480" indent="-342900">
              <a:lnSpc>
                <a:spcPts val="2820"/>
              </a:lnSpc>
              <a:spcBef>
                <a:spcPts val="740"/>
              </a:spcBef>
              <a:buChar char="•"/>
              <a:tabLst>
                <a:tab pos="418465" algn="l"/>
                <a:tab pos="4191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However if we make a nonrecurrent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network that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has a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different  weight </a:t>
            </a:r>
            <a:r>
              <a:rPr sz="2400" i="1" spc="-90" dirty="0">
                <a:latin typeface="Cambria"/>
                <a:cs typeface="Cambria"/>
              </a:rPr>
              <a:t>w</a:t>
            </a:r>
            <a:r>
              <a:rPr sz="2400" i="1" spc="-135" baseline="24305" dirty="0">
                <a:solidFill>
                  <a:srgbClr val="3333CC"/>
                </a:solidFill>
                <a:latin typeface="Cambria"/>
                <a:cs typeface="Cambria"/>
              </a:rPr>
              <a:t>t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at each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step the situation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is</a:t>
            </a:r>
            <a:r>
              <a:rPr sz="2400" spc="-114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different</a:t>
            </a:r>
            <a:endParaRPr sz="2400">
              <a:latin typeface="Arial"/>
              <a:cs typeface="Arial"/>
            </a:endParaRPr>
          </a:p>
          <a:p>
            <a:pPr marL="419100" indent="-342900">
              <a:lnSpc>
                <a:spcPts val="2825"/>
              </a:lnSpc>
              <a:spcBef>
                <a:spcPts val="520"/>
              </a:spcBef>
              <a:buChar char="•"/>
              <a:tabLst>
                <a:tab pos="418465" algn="l"/>
                <a:tab pos="419100" algn="l"/>
                <a:tab pos="6175375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f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 t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he ini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ial s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e is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1,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 t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he s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e at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 t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ime </a:t>
            </a:r>
            <a:r>
              <a:rPr sz="2400" i="1" spc="-35" dirty="0">
                <a:latin typeface="Cambria"/>
                <a:cs typeface="Cambria"/>
              </a:rPr>
              <a:t>t</a:t>
            </a:r>
            <a:r>
              <a:rPr sz="2400" i="1" spc="135" dirty="0">
                <a:latin typeface="Cambria"/>
                <a:cs typeface="Cambria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s	</a:t>
            </a:r>
            <a:r>
              <a:rPr sz="3450" spc="262" baseline="-2415" dirty="0">
                <a:latin typeface="Symbol"/>
                <a:cs typeface="Symbol"/>
              </a:rPr>
              <a:t></a:t>
            </a:r>
            <a:r>
              <a:rPr sz="2325" i="1" spc="-15" baseline="7168" dirty="0">
                <a:latin typeface="Calibri"/>
                <a:cs typeface="Calibri"/>
              </a:rPr>
              <a:t>w</a:t>
            </a:r>
            <a:r>
              <a:rPr sz="1350" spc="112" baseline="55555" dirty="0">
                <a:latin typeface="Calibri"/>
                <a:cs typeface="Calibri"/>
              </a:rPr>
              <a:t>(</a:t>
            </a:r>
            <a:r>
              <a:rPr sz="1350" i="1" spc="-7" baseline="55555" dirty="0">
                <a:latin typeface="Calibri"/>
                <a:cs typeface="Calibri"/>
              </a:rPr>
              <a:t>t</a:t>
            </a:r>
            <a:r>
              <a:rPr sz="1350" i="1" spc="-150" baseline="55555" dirty="0">
                <a:latin typeface="Calibri"/>
                <a:cs typeface="Calibri"/>
              </a:rPr>
              <a:t> </a:t>
            </a:r>
            <a:r>
              <a:rPr sz="1350" spc="112" baseline="55555" dirty="0">
                <a:latin typeface="Calibri"/>
                <a:cs typeface="Calibri"/>
              </a:rPr>
              <a:t>)</a:t>
            </a:r>
            <a:endParaRPr sz="1350" baseline="55555">
              <a:latin typeface="Calibri"/>
              <a:cs typeface="Calibri"/>
            </a:endParaRPr>
          </a:p>
          <a:p>
            <a:pPr marR="2710815" algn="r">
              <a:lnSpc>
                <a:spcPts val="850"/>
              </a:lnSpc>
            </a:pPr>
            <a:r>
              <a:rPr sz="900" i="1" spc="-5" dirty="0">
                <a:latin typeface="Calibri"/>
                <a:cs typeface="Calibri"/>
              </a:rPr>
              <a:t>t</a:t>
            </a:r>
            <a:endParaRPr sz="900">
              <a:latin typeface="Calibri"/>
              <a:cs typeface="Calibri"/>
            </a:endParaRPr>
          </a:p>
          <a:p>
            <a:pPr marL="342265" marR="279400" indent="-342265" algn="r">
              <a:lnSpc>
                <a:spcPts val="2675"/>
              </a:lnSpc>
              <a:buChar char="•"/>
              <a:tabLst>
                <a:tab pos="342265" algn="l"/>
                <a:tab pos="3429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If </a:t>
            </a:r>
            <a:r>
              <a:rPr sz="2400" i="1" spc="25" dirty="0">
                <a:latin typeface="Cambria"/>
                <a:cs typeface="Cambria"/>
              </a:rPr>
              <a:t>w</a:t>
            </a:r>
            <a:r>
              <a:rPr sz="2400" spc="37" baseline="24305" dirty="0">
                <a:latin typeface="Calibri"/>
                <a:cs typeface="Calibri"/>
              </a:rPr>
              <a:t>(</a:t>
            </a:r>
            <a:r>
              <a:rPr sz="2400" i="1" spc="37" baseline="24305" dirty="0">
                <a:solidFill>
                  <a:srgbClr val="3333CC"/>
                </a:solidFill>
                <a:latin typeface="Cambria"/>
                <a:cs typeface="Cambria"/>
              </a:rPr>
              <a:t>t</a:t>
            </a:r>
            <a:r>
              <a:rPr sz="2400" spc="37" baseline="24305" dirty="0">
                <a:solidFill>
                  <a:srgbClr val="434DD6"/>
                </a:solidFill>
                <a:latin typeface="Calibri"/>
                <a:cs typeface="Calibri"/>
              </a:rPr>
              <a:t>)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values are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generated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randomly,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independently with</a:t>
            </a:r>
            <a:r>
              <a:rPr sz="2400" spc="-24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zero</a:t>
            </a:r>
            <a:endParaRPr sz="2400">
              <a:latin typeface="Arial"/>
              <a:cs typeface="Arial"/>
            </a:endParaRPr>
          </a:p>
          <a:p>
            <a:pPr marR="215265" algn="r">
              <a:lnSpc>
                <a:spcPts val="2850"/>
              </a:lnSpc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mean and variance </a:t>
            </a:r>
            <a:r>
              <a:rPr sz="2400" i="1" dirty="0">
                <a:latin typeface="Cambria"/>
                <a:cs typeface="Cambria"/>
              </a:rPr>
              <a:t>v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,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then the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variance of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product is</a:t>
            </a:r>
            <a:r>
              <a:rPr sz="2400" spc="-7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i="1" spc="160" dirty="0">
                <a:latin typeface="Cambria"/>
                <a:cs typeface="Cambria"/>
              </a:rPr>
              <a:t>O</a:t>
            </a:r>
            <a:r>
              <a:rPr sz="2400" spc="160" dirty="0">
                <a:latin typeface="Calibri"/>
                <a:cs typeface="Calibri"/>
              </a:rPr>
              <a:t>(</a:t>
            </a:r>
            <a:r>
              <a:rPr sz="2400" i="1" spc="160" dirty="0">
                <a:latin typeface="Cambria"/>
                <a:cs typeface="Cambria"/>
              </a:rPr>
              <a:t>v</a:t>
            </a:r>
            <a:r>
              <a:rPr sz="2400" i="1" spc="240" baseline="24305" dirty="0">
                <a:latin typeface="Cambria"/>
                <a:cs typeface="Cambria"/>
              </a:rPr>
              <a:t>n</a:t>
            </a:r>
            <a:r>
              <a:rPr sz="2400" spc="160" dirty="0">
                <a:latin typeface="Calibri"/>
                <a:cs typeface="Calibri"/>
              </a:rPr>
              <a:t>)</a:t>
            </a:r>
            <a:endParaRPr sz="2400">
              <a:latin typeface="Calibri"/>
              <a:cs typeface="Calibri"/>
            </a:endParaRPr>
          </a:p>
          <a:p>
            <a:pPr marL="419100" marR="132080" indent="-342900">
              <a:lnSpc>
                <a:spcPct val="101499"/>
              </a:lnSpc>
              <a:spcBef>
                <a:spcPts val="550"/>
              </a:spcBef>
              <a:buClr>
                <a:srgbClr val="3333CC"/>
              </a:buClr>
              <a:buChar char="•"/>
              <a:tabLst>
                <a:tab pos="418465" algn="l"/>
                <a:tab pos="419100" algn="l"/>
              </a:tabLst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To obtain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some desired variance </a:t>
            </a:r>
            <a:r>
              <a:rPr sz="2400" i="1" spc="160" dirty="0">
                <a:latin typeface="Cambria"/>
                <a:cs typeface="Cambria"/>
              </a:rPr>
              <a:t>v*,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we may choose individual 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weights with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variance</a:t>
            </a:r>
            <a:r>
              <a:rPr sz="2400" spc="13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i="1" spc="359" baseline="24305" dirty="0">
                <a:latin typeface="Cambria"/>
                <a:cs typeface="Cambria"/>
              </a:rPr>
              <a:t>n</a:t>
            </a:r>
            <a:r>
              <a:rPr sz="2400" i="1" spc="240" dirty="0">
                <a:latin typeface="Calibri"/>
                <a:cs typeface="Calibri"/>
              </a:rPr>
              <a:t>√</a:t>
            </a:r>
            <a:r>
              <a:rPr sz="2400" i="1" spc="240" dirty="0">
                <a:latin typeface="Cambria"/>
                <a:cs typeface="Cambria"/>
              </a:rPr>
              <a:t>v*</a:t>
            </a:r>
            <a:endParaRPr sz="2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20086" y="548640"/>
            <a:ext cx="10731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</a:t>
            </a:r>
            <a:r>
              <a:rPr dirty="0"/>
              <a:t>opics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95"/>
              </a:spcBef>
              <a:buClr>
                <a:srgbClr val="3333CC"/>
              </a:buClr>
              <a:buChar char="•"/>
              <a:tabLst>
                <a:tab pos="354965" algn="l"/>
                <a:tab pos="355600" algn="l"/>
              </a:tabLst>
            </a:pPr>
            <a:r>
              <a:rPr dirty="0"/>
              <a:t>Recurrent Neural</a:t>
            </a:r>
            <a:r>
              <a:rPr spc="-10" dirty="0"/>
              <a:t> </a:t>
            </a:r>
            <a:r>
              <a:rPr spc="-5" dirty="0"/>
              <a:t>Networks</a:t>
            </a:r>
          </a:p>
          <a:p>
            <a:pPr marL="469900" indent="-457200">
              <a:lnSpc>
                <a:spcPct val="100000"/>
              </a:lnSpc>
              <a:spcBef>
                <a:spcPts val="495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pc="-5" dirty="0"/>
              <a:t>Unfolding Computational</a:t>
            </a:r>
            <a:r>
              <a:rPr spc="5" dirty="0"/>
              <a:t> </a:t>
            </a:r>
            <a:r>
              <a:rPr spc="-5" dirty="0"/>
              <a:t>Graphs</a:t>
            </a: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dirty="0"/>
              <a:t>Recurrent Neural</a:t>
            </a:r>
            <a:r>
              <a:rPr spc="-10" dirty="0"/>
              <a:t> </a:t>
            </a:r>
            <a:r>
              <a:rPr spc="-5" dirty="0"/>
              <a:t>Networks</a:t>
            </a: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pc="-5" dirty="0"/>
              <a:t>Bidirectional </a:t>
            </a:r>
            <a:r>
              <a:rPr dirty="0"/>
              <a:t>RNNs</a:t>
            </a: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dirty="0"/>
              <a:t>Encoder-Decoder </a:t>
            </a:r>
            <a:r>
              <a:rPr spc="-5" dirty="0"/>
              <a:t>Sequence-to-Sequence</a:t>
            </a:r>
            <a:r>
              <a:rPr spc="10" dirty="0"/>
              <a:t> </a:t>
            </a:r>
            <a:r>
              <a:rPr spc="-5" dirty="0"/>
              <a:t>Architectures</a:t>
            </a: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dirty="0">
                <a:solidFill>
                  <a:schemeClr val="bg1">
                    <a:lumMod val="50000"/>
                  </a:schemeClr>
                </a:solidFill>
              </a:rPr>
              <a:t>Deep Recurrent</a:t>
            </a:r>
            <a:r>
              <a:rPr spc="-1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pc="-5" dirty="0">
                <a:solidFill>
                  <a:schemeClr val="bg1">
                    <a:lumMod val="50000"/>
                  </a:schemeClr>
                </a:solidFill>
              </a:rPr>
              <a:t>Networks</a:t>
            </a: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dirty="0"/>
              <a:t>Recursive Neural</a:t>
            </a:r>
            <a:r>
              <a:rPr spc="-5" dirty="0"/>
              <a:t> Networks</a:t>
            </a: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pc="-5" dirty="0"/>
              <a:t>The </a:t>
            </a:r>
            <a:r>
              <a:rPr dirty="0"/>
              <a:t>Challenge of </a:t>
            </a:r>
            <a:r>
              <a:rPr spc="-5" dirty="0"/>
              <a:t>Long-Term</a:t>
            </a:r>
            <a:r>
              <a:rPr spc="-15" dirty="0"/>
              <a:t> </a:t>
            </a:r>
            <a:r>
              <a:rPr dirty="0"/>
              <a:t>Dependencies</a:t>
            </a: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lang="en-US" spc="-5" dirty="0">
                <a:solidFill>
                  <a:srgbClr val="0000FF"/>
                </a:solidFill>
              </a:rPr>
              <a:t>Echo-State Networks</a:t>
            </a:r>
            <a:endParaRPr spc="-5" dirty="0"/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dirty="0"/>
              <a:t>Leaky </a:t>
            </a:r>
            <a:r>
              <a:rPr spc="-5" dirty="0"/>
              <a:t>Units </a:t>
            </a:r>
            <a:r>
              <a:rPr dirty="0"/>
              <a:t>and </a:t>
            </a:r>
            <a:r>
              <a:rPr spc="-5" dirty="0"/>
              <a:t>Other Strategies for Multiple Time</a:t>
            </a:r>
            <a:r>
              <a:rPr spc="30" dirty="0"/>
              <a:t> </a:t>
            </a:r>
            <a:r>
              <a:rPr dirty="0"/>
              <a:t>Scales</a:t>
            </a: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/>
              <a:tabLst>
                <a:tab pos="469900" algn="l"/>
              </a:tabLst>
            </a:pPr>
            <a:r>
              <a:rPr spc="-5" dirty="0"/>
              <a:t>LSTM </a:t>
            </a:r>
            <a:r>
              <a:rPr dirty="0"/>
              <a:t>and </a:t>
            </a:r>
            <a:r>
              <a:rPr spc="-5" dirty="0"/>
              <a:t>Other Gated </a:t>
            </a:r>
            <a:r>
              <a:rPr dirty="0"/>
              <a:t>RNNs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94063" y="6237732"/>
            <a:ext cx="6249035" cy="88900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492125" indent="-480059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 startAt="11"/>
              <a:tabLst>
                <a:tab pos="492759" algn="l"/>
              </a:tabLst>
            </a:pPr>
            <a:r>
              <a:rPr sz="2400" spc="-5" dirty="0">
                <a:solidFill>
                  <a:srgbClr val="808080"/>
                </a:solidFill>
                <a:latin typeface="Arial"/>
                <a:cs typeface="Arial"/>
              </a:rPr>
              <a:t>Optimization for Long-Term </a:t>
            </a: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Dependencies</a:t>
            </a:r>
            <a:endParaRPr sz="24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 startAt="11"/>
              <a:tabLst>
                <a:tab pos="469900" algn="l"/>
              </a:tabLst>
            </a:pP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Explicit</a:t>
            </a:r>
            <a:r>
              <a:rPr sz="2400" spc="-1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Memory</a:t>
            </a:r>
            <a:endParaRPr sz="2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778316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02BCC-9011-7D4D-9803-B93B75B65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7202" y="1374140"/>
            <a:ext cx="5843995" cy="430887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Echo state </a:t>
            </a:r>
            <a:r>
              <a:rPr lang="en-US" dirty="0"/>
              <a:t>n</a:t>
            </a:r>
            <a:r>
              <a:rPr lang="en-US" dirty="0">
                <a:solidFill>
                  <a:srgbClr val="FF0000"/>
                </a:solidFill>
              </a:rPr>
              <a:t>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BFC69-134A-144E-8537-7803C664D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394" y="2438400"/>
            <a:ext cx="8309609" cy="332398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04BFF"/>
                </a:solidFill>
              </a:rPr>
              <a:t>Often called “reservoir computing” since the hidden units for a reservoir of temporal features that may capture different aspects of the history of the inputs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304B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04BFF"/>
                </a:solidFill>
              </a:rPr>
              <a:t>Similar to ”liquid state machines” which instead use spiking neurons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304B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04BFF"/>
                </a:solidFill>
              </a:rPr>
              <a:t>Similar to kernel machines – map an arbitrary sequence in time to a fixed length vector applied to a linear predictor.</a:t>
            </a:r>
          </a:p>
        </p:txBody>
      </p:sp>
    </p:spTree>
    <p:extLst>
      <p:ext uri="{BB962C8B-B14F-4D97-AF65-F5344CB8AC3E}">
        <p14:creationId xmlns:p14="http://schemas.microsoft.com/office/powerpoint/2010/main" val="282962195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1AED7018-9621-BC4B-8156-61970C8B4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838200"/>
            <a:ext cx="5843995" cy="861774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</a:rPr>
              <a:t>Four effective ways to </a:t>
            </a:r>
            <a:r>
              <a:rPr lang="en-US" altLang="en-US" dirty="0"/>
              <a:t>train</a:t>
            </a:r>
            <a:r>
              <a:rPr lang="en-US" altLang="en-US" dirty="0">
                <a:solidFill>
                  <a:srgbClr val="FF0000"/>
                </a:solidFill>
              </a:rPr>
              <a:t> an RNN - Hinton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777D2-410C-D54D-9F1F-EA942AF3B6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2729" y="2377441"/>
            <a:ext cx="4358640" cy="3296287"/>
          </a:xfrm>
        </p:spPr>
        <p:txBody>
          <a:bodyPr/>
          <a:lstStyle/>
          <a:p>
            <a:r>
              <a:rPr lang="en-US" altLang="en-US" sz="1980">
                <a:solidFill>
                  <a:srgbClr val="0000FF"/>
                </a:solidFill>
              </a:rPr>
              <a:t>Long Short Term Memory                </a:t>
            </a:r>
            <a:r>
              <a:rPr lang="en-US" altLang="en-US" sz="1980"/>
              <a:t>Make the RNN out of little modules that are designed to remember values for a long time. </a:t>
            </a:r>
          </a:p>
          <a:p>
            <a:r>
              <a:rPr lang="en-US" altLang="en-US" sz="1980">
                <a:solidFill>
                  <a:srgbClr val="0000FF"/>
                </a:solidFill>
              </a:rPr>
              <a:t>Hessian Free Optimization: </a:t>
            </a:r>
            <a:r>
              <a:rPr lang="en-US" altLang="en-US" sz="1980"/>
              <a:t>Deal with the vanishing gradients problem by using a fancy optimizer that can detect directions with a tiny gradient but even smaller curvature.</a:t>
            </a:r>
          </a:p>
          <a:p>
            <a:pPr lvl="1"/>
            <a:r>
              <a:rPr lang="en-US" altLang="en-US"/>
              <a:t>The HF optimizer ( Martens &amp; Sutskever, 2011) is good at this.</a:t>
            </a:r>
            <a:r>
              <a:rPr lang="en-US" altLang="en-US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FB1B1E-D256-1B4E-A390-D3DA676226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24891" y="2302352"/>
            <a:ext cx="5233510" cy="4034951"/>
          </a:xfrm>
        </p:spPr>
        <p:txBody>
          <a:bodyPr/>
          <a:lstStyle/>
          <a:p>
            <a:r>
              <a:rPr lang="en-US" altLang="en-US" sz="1980">
                <a:solidFill>
                  <a:srgbClr val="0000FF"/>
                </a:solidFill>
              </a:rPr>
              <a:t>Echo State Networks:  </a:t>
            </a:r>
            <a:r>
              <a:rPr lang="en-US" altLang="en-US" sz="1980"/>
              <a:t>Initialize the input</a:t>
            </a:r>
            <a:r>
              <a:rPr lang="en-US" altLang="en-US" sz="1980">
                <a:sym typeface="Wingdings" pitchFamily="2" charset="2"/>
              </a:rPr>
              <a:t>hidden and </a:t>
            </a:r>
            <a:r>
              <a:rPr lang="en-US" altLang="en-US" sz="1980"/>
              <a:t>hidden</a:t>
            </a:r>
            <a:r>
              <a:rPr lang="en-US" altLang="en-US" sz="1980">
                <a:sym typeface="Wingdings" pitchFamily="2" charset="2"/>
              </a:rPr>
              <a:t></a:t>
            </a:r>
            <a:r>
              <a:rPr lang="en-US" altLang="en-US" sz="1980"/>
              <a:t>hidden and output</a:t>
            </a:r>
            <a:r>
              <a:rPr lang="en-US" altLang="en-US" sz="1980">
                <a:sym typeface="Wingdings" pitchFamily="2" charset="2"/>
              </a:rPr>
              <a:t>hidden </a:t>
            </a:r>
            <a:r>
              <a:rPr lang="en-US" altLang="en-US" sz="1980"/>
              <a:t>connections very carefully so that the hidden state has a huge reservoir of weakly coupled oscillators which can be selectively driven by the input.</a:t>
            </a:r>
          </a:p>
          <a:p>
            <a:pPr lvl="1"/>
            <a:r>
              <a:rPr lang="en-US" altLang="en-US"/>
              <a:t>ESNs only need to learn the hidden</a:t>
            </a:r>
            <a:r>
              <a:rPr lang="en-US" altLang="en-US">
                <a:sym typeface="Wingdings" pitchFamily="2" charset="2"/>
              </a:rPr>
              <a:t>output connections.</a:t>
            </a:r>
          </a:p>
          <a:p>
            <a:r>
              <a:rPr lang="en-US" altLang="en-US" sz="1980">
                <a:solidFill>
                  <a:srgbClr val="0000FF"/>
                </a:solidFill>
                <a:sym typeface="Wingdings" pitchFamily="2" charset="2"/>
              </a:rPr>
              <a:t>Good initialization with momentum    </a:t>
            </a:r>
            <a:r>
              <a:rPr lang="en-US" altLang="en-US" sz="1980">
                <a:sym typeface="Wingdings" pitchFamily="2" charset="2"/>
              </a:rPr>
              <a:t>Initialize like in Echo State Networks, but then learn all of the connections using momentum.</a:t>
            </a:r>
            <a:endParaRPr lang="en-US" altLang="en-US" sz="1980"/>
          </a:p>
          <a:p>
            <a:endParaRPr lang="en-US" altLang="en-US">
              <a:solidFill>
                <a:srgbClr val="0000FF"/>
              </a:solidFill>
            </a:endParaRP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489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22307" y="559816"/>
            <a:ext cx="106553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T</a:t>
            </a:r>
            <a:r>
              <a:rPr spc="-15" dirty="0"/>
              <a:t>op</a:t>
            </a:r>
            <a:r>
              <a:rPr spc="-5" dirty="0"/>
              <a:t>i</a:t>
            </a:r>
            <a:r>
              <a:rPr spc="-15" dirty="0"/>
              <a:t>c</a:t>
            </a:r>
            <a:r>
              <a:rPr dirty="0"/>
              <a:t>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50544" y="1415288"/>
            <a:ext cx="8207375" cy="435673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338455" indent="-338455">
              <a:lnSpc>
                <a:spcPct val="100000"/>
              </a:lnSpc>
              <a:spcBef>
                <a:spcPts val="625"/>
              </a:spcBef>
              <a:buClr>
                <a:srgbClr val="3333CC"/>
              </a:buClr>
              <a:buChar char="•"/>
              <a:tabLst>
                <a:tab pos="338455" algn="l"/>
                <a:tab pos="339090" algn="l"/>
              </a:tabLst>
            </a:pPr>
            <a:r>
              <a:rPr lang="en-US" sz="2400" spc="-15" dirty="0">
                <a:solidFill>
                  <a:srgbClr val="808080"/>
                </a:solidFill>
                <a:latin typeface="Arial"/>
                <a:cs typeface="Arial"/>
              </a:rPr>
              <a:t>Overview</a:t>
            </a:r>
            <a:endParaRPr sz="2400" dirty="0">
              <a:latin typeface="Arial"/>
              <a:cs typeface="Arial"/>
            </a:endParaRPr>
          </a:p>
          <a:p>
            <a:pPr marL="451484" indent="-451484">
              <a:lnSpc>
                <a:spcPct val="100000"/>
              </a:lnSpc>
              <a:spcBef>
                <a:spcPts val="530"/>
              </a:spcBef>
              <a:buClr>
                <a:srgbClr val="3333CC"/>
              </a:buClr>
              <a:buAutoNum type="arabicPeriod"/>
              <a:tabLst>
                <a:tab pos="451484" algn="l"/>
                <a:tab pos="452120" algn="l"/>
              </a:tabLst>
            </a:pP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Unfolding Computational</a:t>
            </a:r>
            <a:r>
              <a:rPr sz="2400" spc="-3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Graphs</a:t>
            </a:r>
            <a:endParaRPr sz="2400" dirty="0">
              <a:latin typeface="Arial"/>
              <a:cs typeface="Arial"/>
            </a:endParaRPr>
          </a:p>
          <a:p>
            <a:pPr marL="451484" indent="-451484">
              <a:lnSpc>
                <a:spcPct val="100000"/>
              </a:lnSpc>
              <a:spcBef>
                <a:spcPts val="525"/>
              </a:spcBef>
              <a:buClr>
                <a:srgbClr val="3333CC"/>
              </a:buClr>
              <a:buAutoNum type="arabicPeriod"/>
              <a:tabLst>
                <a:tab pos="451484" algn="l"/>
                <a:tab pos="452120" algn="l"/>
              </a:tabLst>
            </a:pP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Recurrent Neural</a:t>
            </a:r>
            <a:r>
              <a:rPr sz="2400" spc="-3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Networks</a:t>
            </a:r>
            <a:endParaRPr sz="2400" dirty="0">
              <a:latin typeface="Arial"/>
              <a:cs typeface="Arial"/>
            </a:endParaRPr>
          </a:p>
          <a:p>
            <a:pPr marL="451484" indent="-451484">
              <a:lnSpc>
                <a:spcPct val="100000"/>
              </a:lnSpc>
              <a:spcBef>
                <a:spcPts val="505"/>
              </a:spcBef>
              <a:buClr>
                <a:srgbClr val="3333CC"/>
              </a:buClr>
              <a:buAutoNum type="arabicPeriod"/>
              <a:tabLst>
                <a:tab pos="451484" algn="l"/>
                <a:tab pos="452120" algn="l"/>
              </a:tabLst>
            </a:pP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Bidirectional</a:t>
            </a:r>
            <a:r>
              <a:rPr sz="2400" spc="-2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RNNs</a:t>
            </a:r>
            <a:endParaRPr sz="2400" dirty="0">
              <a:latin typeface="Arial"/>
              <a:cs typeface="Arial"/>
            </a:endParaRPr>
          </a:p>
          <a:p>
            <a:pPr marL="451484" indent="-451484">
              <a:lnSpc>
                <a:spcPct val="100000"/>
              </a:lnSpc>
              <a:spcBef>
                <a:spcPts val="530"/>
              </a:spcBef>
              <a:buClr>
                <a:srgbClr val="3333CC"/>
              </a:buClr>
              <a:buAutoNum type="arabicPeriod"/>
              <a:tabLst>
                <a:tab pos="451484" algn="l"/>
                <a:tab pos="452120" algn="l"/>
              </a:tabLst>
            </a:pP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Encoder-Decoder Sequence-to-Sequence</a:t>
            </a:r>
            <a:r>
              <a:rPr sz="2400" spc="-4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Architectures</a:t>
            </a:r>
            <a:endParaRPr sz="2400" dirty="0">
              <a:latin typeface="Arial"/>
              <a:cs typeface="Arial"/>
            </a:endParaRPr>
          </a:p>
          <a:p>
            <a:pPr marL="451484" indent="-451484">
              <a:lnSpc>
                <a:spcPct val="100000"/>
              </a:lnSpc>
              <a:spcBef>
                <a:spcPts val="525"/>
              </a:spcBef>
              <a:buClr>
                <a:srgbClr val="3333CC"/>
              </a:buClr>
              <a:buAutoNum type="arabicPeriod"/>
              <a:tabLst>
                <a:tab pos="451484" algn="l"/>
                <a:tab pos="452120" algn="l"/>
              </a:tabLst>
            </a:pP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Deep Recurrent</a:t>
            </a:r>
            <a:r>
              <a:rPr sz="2400" spc="-4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Networks</a:t>
            </a:r>
            <a:endParaRPr sz="2400" dirty="0">
              <a:latin typeface="Arial"/>
              <a:cs typeface="Arial"/>
            </a:endParaRPr>
          </a:p>
          <a:p>
            <a:pPr marL="451484" indent="-451484">
              <a:lnSpc>
                <a:spcPct val="100000"/>
              </a:lnSpc>
              <a:spcBef>
                <a:spcPts val="505"/>
              </a:spcBef>
              <a:buClr>
                <a:srgbClr val="3333CC"/>
              </a:buClr>
              <a:buAutoNum type="arabicPeriod"/>
              <a:tabLst>
                <a:tab pos="451484" algn="l"/>
                <a:tab pos="452120" algn="l"/>
              </a:tabLst>
            </a:pP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Recursive Neural</a:t>
            </a:r>
            <a:r>
              <a:rPr sz="2400" spc="-3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Networks</a:t>
            </a:r>
            <a:endParaRPr sz="2400" dirty="0">
              <a:latin typeface="Arial"/>
              <a:cs typeface="Arial"/>
            </a:endParaRPr>
          </a:p>
          <a:p>
            <a:pPr marL="451484" indent="-451484">
              <a:lnSpc>
                <a:spcPct val="100000"/>
              </a:lnSpc>
              <a:spcBef>
                <a:spcPts val="530"/>
              </a:spcBef>
              <a:buClr>
                <a:srgbClr val="3333CC"/>
              </a:buClr>
              <a:buAutoNum type="arabicPeriod"/>
              <a:tabLst>
                <a:tab pos="451484" algn="l"/>
                <a:tab pos="452120" algn="l"/>
              </a:tabLst>
            </a:pP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The Challenge </a:t>
            </a:r>
            <a:r>
              <a:rPr sz="2400" spc="-10" dirty="0">
                <a:solidFill>
                  <a:srgbClr val="808080"/>
                </a:solidFill>
                <a:latin typeface="Arial"/>
                <a:cs typeface="Arial"/>
              </a:rPr>
              <a:t>of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Long-Term</a:t>
            </a:r>
            <a:r>
              <a:rPr sz="2400" spc="-8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Dependencies</a:t>
            </a:r>
            <a:endParaRPr sz="2400" dirty="0">
              <a:latin typeface="Arial"/>
              <a:cs typeface="Arial"/>
            </a:endParaRPr>
          </a:p>
          <a:p>
            <a:pPr marL="451484" indent="-451484">
              <a:lnSpc>
                <a:spcPct val="100000"/>
              </a:lnSpc>
              <a:spcBef>
                <a:spcPts val="625"/>
              </a:spcBef>
              <a:buClr>
                <a:srgbClr val="3333CC"/>
              </a:buClr>
              <a:buAutoNum type="arabicPeriod"/>
              <a:tabLst>
                <a:tab pos="451484" algn="l"/>
                <a:tab pos="452120" algn="l"/>
              </a:tabLst>
            </a:pP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Echo-State</a:t>
            </a:r>
            <a:r>
              <a:rPr sz="2400" spc="-3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Networks</a:t>
            </a:r>
            <a:endParaRPr sz="2400" dirty="0">
              <a:latin typeface="Arial"/>
              <a:cs typeface="Arial"/>
            </a:endParaRPr>
          </a:p>
          <a:p>
            <a:pPr marL="451484" indent="-451484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AutoNum type="arabicPeriod"/>
              <a:tabLst>
                <a:tab pos="451484" algn="l"/>
                <a:tab pos="452120" algn="l"/>
              </a:tabLst>
            </a:pPr>
            <a:r>
              <a:rPr sz="2400" spc="-15" dirty="0">
                <a:solidFill>
                  <a:srgbClr val="0000FF"/>
                </a:solidFill>
                <a:latin typeface="Arial"/>
                <a:cs typeface="Arial"/>
              </a:rPr>
              <a:t>Leaky </a:t>
            </a:r>
            <a:r>
              <a:rPr sz="2400" spc="-10" dirty="0">
                <a:solidFill>
                  <a:srgbClr val="0000FF"/>
                </a:solidFill>
                <a:latin typeface="Arial"/>
                <a:cs typeface="Arial"/>
              </a:rPr>
              <a:t>Units and </a:t>
            </a:r>
            <a:r>
              <a:rPr sz="2400" spc="-15" dirty="0">
                <a:solidFill>
                  <a:srgbClr val="0000FF"/>
                </a:solidFill>
                <a:latin typeface="Arial"/>
                <a:cs typeface="Arial"/>
              </a:rPr>
              <a:t>Other Strategies </a:t>
            </a:r>
            <a:r>
              <a:rPr sz="2400" spc="-10" dirty="0">
                <a:solidFill>
                  <a:srgbClr val="0000FF"/>
                </a:solidFill>
                <a:latin typeface="Arial"/>
                <a:cs typeface="Arial"/>
              </a:rPr>
              <a:t>for </a:t>
            </a:r>
            <a:r>
              <a:rPr sz="2400" spc="-15" dirty="0">
                <a:solidFill>
                  <a:srgbClr val="0000FF"/>
                </a:solidFill>
                <a:latin typeface="Arial"/>
                <a:cs typeface="Arial"/>
              </a:rPr>
              <a:t>Multiple Time</a:t>
            </a:r>
            <a:r>
              <a:rPr sz="2400" spc="-13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0000FF"/>
                </a:solidFill>
                <a:latin typeface="Arial"/>
                <a:cs typeface="Arial"/>
              </a:rPr>
              <a:t>Scales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37844" y="5746495"/>
            <a:ext cx="6165215" cy="132080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464820" indent="-452120">
              <a:lnSpc>
                <a:spcPct val="100000"/>
              </a:lnSpc>
              <a:spcBef>
                <a:spcPts val="625"/>
              </a:spcBef>
              <a:buClr>
                <a:srgbClr val="3333CC"/>
              </a:buClr>
              <a:buAutoNum type="arabicPeriod" startAt="10"/>
              <a:tabLst>
                <a:tab pos="464820" algn="l"/>
              </a:tabLst>
            </a:pP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LSTM </a:t>
            </a:r>
            <a:r>
              <a:rPr sz="2400" spc="-10" dirty="0">
                <a:solidFill>
                  <a:srgbClr val="808080"/>
                </a:solidFill>
                <a:latin typeface="Arial"/>
                <a:cs typeface="Arial"/>
              </a:rPr>
              <a:t>and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Other Gated</a:t>
            </a:r>
            <a:r>
              <a:rPr sz="2400" spc="-8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RNNs</a:t>
            </a:r>
            <a:endParaRPr sz="2400">
              <a:latin typeface="Arial"/>
              <a:cs typeface="Arial"/>
            </a:endParaRPr>
          </a:p>
          <a:p>
            <a:pPr marL="464820" indent="-452120">
              <a:lnSpc>
                <a:spcPct val="100000"/>
              </a:lnSpc>
              <a:spcBef>
                <a:spcPts val="530"/>
              </a:spcBef>
              <a:buClr>
                <a:srgbClr val="3333CC"/>
              </a:buClr>
              <a:buAutoNum type="arabicPeriod" startAt="10"/>
              <a:tabLst>
                <a:tab pos="464820" algn="l"/>
              </a:tabLst>
            </a:pP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Optimization </a:t>
            </a:r>
            <a:r>
              <a:rPr sz="2400" spc="-10" dirty="0">
                <a:solidFill>
                  <a:srgbClr val="808080"/>
                </a:solidFill>
                <a:latin typeface="Arial"/>
                <a:cs typeface="Arial"/>
              </a:rPr>
              <a:t>for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Long-Term</a:t>
            </a:r>
            <a:r>
              <a:rPr sz="2400" spc="-10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Dependencies</a:t>
            </a:r>
            <a:endParaRPr sz="2400">
              <a:latin typeface="Arial"/>
              <a:cs typeface="Arial"/>
            </a:endParaRPr>
          </a:p>
          <a:p>
            <a:pPr marL="464820" indent="-452120">
              <a:lnSpc>
                <a:spcPct val="100000"/>
              </a:lnSpc>
              <a:spcBef>
                <a:spcPts val="505"/>
              </a:spcBef>
              <a:buClr>
                <a:srgbClr val="3333CC"/>
              </a:buClr>
              <a:buAutoNum type="arabicPeriod" startAt="10"/>
              <a:tabLst>
                <a:tab pos="464820" algn="l"/>
              </a:tabLst>
            </a:pPr>
            <a:r>
              <a:rPr sz="2400" spc="-10" dirty="0">
                <a:solidFill>
                  <a:srgbClr val="808080"/>
                </a:solidFill>
                <a:latin typeface="Arial"/>
                <a:cs typeface="Arial"/>
              </a:rPr>
              <a:t>Explicit</a:t>
            </a:r>
            <a:r>
              <a:rPr sz="2400" spc="-3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Memory</a:t>
            </a:r>
            <a:endParaRPr sz="2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54839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89494" y="807719"/>
            <a:ext cx="373126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0" dirty="0"/>
              <a:t>Multiple </a:t>
            </a:r>
            <a:r>
              <a:rPr lang="en-US" sz="3200" spc="-20" dirty="0"/>
              <a:t>T</a:t>
            </a:r>
            <a:r>
              <a:rPr sz="3200" spc="-20" dirty="0"/>
              <a:t>ime</a:t>
            </a:r>
            <a:r>
              <a:rPr sz="3200" spc="-105" dirty="0"/>
              <a:t> </a:t>
            </a:r>
            <a:r>
              <a:rPr lang="en-US" sz="3200" spc="-20" dirty="0"/>
              <a:t>S</a:t>
            </a:r>
            <a:r>
              <a:rPr sz="3200" spc="-20" dirty="0"/>
              <a:t>cales</a:t>
            </a:r>
            <a:endParaRPr sz="3200" dirty="0"/>
          </a:p>
        </p:txBody>
      </p:sp>
      <p:sp>
        <p:nvSpPr>
          <p:cNvPr id="5" name="object 5"/>
          <p:cNvSpPr txBox="1"/>
          <p:nvPr/>
        </p:nvSpPr>
        <p:spPr>
          <a:xfrm>
            <a:off x="585723" y="1447799"/>
            <a:ext cx="8595995" cy="385508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351790" indent="-339090">
              <a:lnSpc>
                <a:spcPct val="100000"/>
              </a:lnSpc>
              <a:spcBef>
                <a:spcPts val="865"/>
              </a:spcBef>
              <a:buChar char="•"/>
              <a:tabLst>
                <a:tab pos="351155" algn="l"/>
                <a:tab pos="351790" algn="l"/>
              </a:tabLst>
            </a:pPr>
            <a:r>
              <a:rPr sz="3200" spc="-20" dirty="0">
                <a:solidFill>
                  <a:srgbClr val="3333CC"/>
                </a:solidFill>
                <a:latin typeface="Arial"/>
                <a:cs typeface="Arial"/>
              </a:rPr>
              <a:t>Goal: deal </a:t>
            </a:r>
            <a:r>
              <a:rPr sz="3200" spc="-15" dirty="0">
                <a:solidFill>
                  <a:srgbClr val="3333CC"/>
                </a:solidFill>
                <a:latin typeface="Arial"/>
                <a:cs typeface="Arial"/>
              </a:rPr>
              <a:t>with </a:t>
            </a:r>
            <a:r>
              <a:rPr sz="3200" spc="-20" dirty="0">
                <a:solidFill>
                  <a:srgbClr val="3333CC"/>
                </a:solidFill>
                <a:latin typeface="Arial"/>
                <a:cs typeface="Arial"/>
              </a:rPr>
              <a:t>long-term</a:t>
            </a:r>
            <a:r>
              <a:rPr sz="3200" spc="-13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3200" spc="-25" dirty="0">
                <a:solidFill>
                  <a:srgbClr val="3333CC"/>
                </a:solidFill>
                <a:latin typeface="Arial"/>
                <a:cs typeface="Arial"/>
              </a:rPr>
              <a:t>dependencies</a:t>
            </a:r>
            <a:endParaRPr sz="3200" dirty="0">
              <a:latin typeface="Arial"/>
              <a:cs typeface="Arial"/>
            </a:endParaRPr>
          </a:p>
          <a:p>
            <a:pPr marL="351790" indent="-339090">
              <a:lnSpc>
                <a:spcPct val="100000"/>
              </a:lnSpc>
              <a:spcBef>
                <a:spcPts val="770"/>
              </a:spcBef>
              <a:buChar char="•"/>
              <a:tabLst>
                <a:tab pos="351155" algn="l"/>
                <a:tab pos="351790" algn="l"/>
              </a:tabLst>
            </a:pPr>
            <a:r>
              <a:rPr sz="3200" spc="-20" dirty="0">
                <a:solidFill>
                  <a:srgbClr val="3333CC"/>
                </a:solidFill>
                <a:latin typeface="Arial"/>
                <a:cs typeface="Arial"/>
              </a:rPr>
              <a:t>Design </a:t>
            </a:r>
            <a:r>
              <a:rPr lang="en-US" sz="3200" spc="-20" dirty="0">
                <a:solidFill>
                  <a:srgbClr val="3333CC"/>
                </a:solidFill>
                <a:latin typeface="Arial"/>
                <a:cs typeface="Arial"/>
              </a:rPr>
              <a:t>a </a:t>
            </a:r>
            <a:r>
              <a:rPr sz="3200" spc="-25" dirty="0">
                <a:solidFill>
                  <a:srgbClr val="3333CC"/>
                </a:solidFill>
                <a:latin typeface="Arial"/>
                <a:cs typeface="Arial"/>
              </a:rPr>
              <a:t>model </a:t>
            </a:r>
            <a:r>
              <a:rPr sz="3200" spc="-10" dirty="0">
                <a:solidFill>
                  <a:srgbClr val="3333CC"/>
                </a:solidFill>
                <a:latin typeface="Arial"/>
                <a:cs typeface="Arial"/>
              </a:rPr>
              <a:t>so</a:t>
            </a:r>
            <a:r>
              <a:rPr sz="3200" spc="-5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3200" spc="-25" dirty="0">
                <a:solidFill>
                  <a:srgbClr val="3333CC"/>
                </a:solidFill>
                <a:latin typeface="Arial"/>
                <a:cs typeface="Arial"/>
              </a:rPr>
              <a:t>that</a:t>
            </a:r>
            <a:endParaRPr sz="3200" dirty="0">
              <a:latin typeface="Arial"/>
              <a:cs typeface="Arial"/>
            </a:endParaRPr>
          </a:p>
          <a:p>
            <a:pPr marL="973455" marR="345440" lvl="1" indent="-508634">
              <a:lnSpc>
                <a:spcPct val="101400"/>
              </a:lnSpc>
              <a:spcBef>
                <a:spcPts val="495"/>
              </a:spcBef>
              <a:buClr>
                <a:srgbClr val="3333CC"/>
              </a:buClr>
              <a:buAutoNum type="arabicPeriod"/>
              <a:tabLst>
                <a:tab pos="972819" algn="l"/>
                <a:tab pos="973455" algn="l"/>
              </a:tabLst>
            </a:pPr>
            <a:r>
              <a:rPr sz="2800" spc="-20" dirty="0">
                <a:solidFill>
                  <a:srgbClr val="006600"/>
                </a:solidFill>
                <a:latin typeface="Arial"/>
                <a:cs typeface="Arial"/>
              </a:rPr>
              <a:t>Some </a:t>
            </a:r>
            <a:r>
              <a:rPr sz="2800" spc="-15" dirty="0">
                <a:solidFill>
                  <a:srgbClr val="006600"/>
                </a:solidFill>
                <a:latin typeface="Arial"/>
                <a:cs typeface="Arial"/>
              </a:rPr>
              <a:t>model </a:t>
            </a:r>
            <a:r>
              <a:rPr sz="2800" spc="-10" dirty="0">
                <a:solidFill>
                  <a:srgbClr val="006600"/>
                </a:solidFill>
                <a:latin typeface="Arial"/>
                <a:cs typeface="Arial"/>
              </a:rPr>
              <a:t>parts </a:t>
            </a:r>
            <a:r>
              <a:rPr sz="2800" spc="-15" dirty="0">
                <a:solidFill>
                  <a:srgbClr val="006600"/>
                </a:solidFill>
                <a:latin typeface="Arial"/>
                <a:cs typeface="Arial"/>
              </a:rPr>
              <a:t>operate </a:t>
            </a:r>
            <a:r>
              <a:rPr sz="2800" spc="-10" dirty="0">
                <a:solidFill>
                  <a:srgbClr val="006600"/>
                </a:solidFill>
                <a:latin typeface="Arial"/>
                <a:cs typeface="Arial"/>
              </a:rPr>
              <a:t>at </a:t>
            </a:r>
            <a:r>
              <a:rPr sz="2800" spc="-15" dirty="0">
                <a:solidFill>
                  <a:srgbClr val="006600"/>
                </a:solidFill>
                <a:latin typeface="Arial"/>
                <a:cs typeface="Arial"/>
              </a:rPr>
              <a:t>fine-grained time  scales</a:t>
            </a:r>
            <a:endParaRPr sz="2800" dirty="0">
              <a:latin typeface="Arial"/>
              <a:cs typeface="Arial"/>
            </a:endParaRPr>
          </a:p>
          <a:p>
            <a:pPr marL="1143000" lvl="2" indent="-226695">
              <a:lnSpc>
                <a:spcPct val="100000"/>
              </a:lnSpc>
              <a:spcBef>
                <a:spcPts val="545"/>
              </a:spcBef>
              <a:buClr>
                <a:srgbClr val="3333CC"/>
              </a:buClr>
              <a:buChar char="•"/>
              <a:tabLst>
                <a:tab pos="1143000" algn="l"/>
              </a:tabLst>
            </a:pPr>
            <a:r>
              <a:rPr sz="2400" spc="-15" dirty="0">
                <a:solidFill>
                  <a:srgbClr val="7030A0"/>
                </a:solidFill>
                <a:latin typeface="Arial"/>
                <a:cs typeface="Arial"/>
              </a:rPr>
              <a:t>Handle</a:t>
            </a:r>
            <a:r>
              <a:rPr lang="en-US" sz="2400" spc="-15" dirty="0">
                <a:solidFill>
                  <a:srgbClr val="7030A0"/>
                </a:solidFill>
                <a:latin typeface="Arial"/>
                <a:cs typeface="Arial"/>
              </a:rPr>
              <a:t>s</a:t>
            </a:r>
            <a:r>
              <a:rPr sz="2400" spc="-15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spc="-15" dirty="0">
                <a:solidFill>
                  <a:srgbClr val="7030A0"/>
                </a:solidFill>
                <a:latin typeface="Arial"/>
                <a:cs typeface="Arial"/>
              </a:rPr>
              <a:t>the </a:t>
            </a:r>
            <a:r>
              <a:rPr sz="2400" spc="-15" dirty="0">
                <a:solidFill>
                  <a:srgbClr val="7030A0"/>
                </a:solidFill>
                <a:latin typeface="Arial"/>
                <a:cs typeface="Arial"/>
              </a:rPr>
              <a:t>small</a:t>
            </a:r>
            <a:r>
              <a:rPr sz="2400" spc="-3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7030A0"/>
                </a:solidFill>
                <a:latin typeface="Arial"/>
                <a:cs typeface="Arial"/>
              </a:rPr>
              <a:t>details</a:t>
            </a:r>
            <a:endParaRPr sz="2400" dirty="0">
              <a:latin typeface="Arial"/>
              <a:cs typeface="Arial"/>
            </a:endParaRPr>
          </a:p>
          <a:p>
            <a:pPr marL="973455" lvl="1" indent="-508634">
              <a:lnSpc>
                <a:spcPct val="100000"/>
              </a:lnSpc>
              <a:spcBef>
                <a:spcPts val="509"/>
              </a:spcBef>
              <a:buClr>
                <a:srgbClr val="3333CC"/>
              </a:buClr>
              <a:buAutoNum type="arabicPeriod"/>
              <a:tabLst>
                <a:tab pos="972819" algn="l"/>
                <a:tab pos="973455" algn="l"/>
              </a:tabLst>
            </a:pPr>
            <a:r>
              <a:rPr sz="2800" spc="-15" dirty="0">
                <a:solidFill>
                  <a:srgbClr val="006600"/>
                </a:solidFill>
                <a:latin typeface="Arial"/>
                <a:cs typeface="Arial"/>
              </a:rPr>
              <a:t>Other parts operate </a:t>
            </a:r>
            <a:r>
              <a:rPr sz="2800" spc="-10" dirty="0">
                <a:solidFill>
                  <a:srgbClr val="006600"/>
                </a:solidFill>
                <a:latin typeface="Arial"/>
                <a:cs typeface="Arial"/>
              </a:rPr>
              <a:t>at </a:t>
            </a:r>
            <a:r>
              <a:rPr sz="2800" spc="-15" dirty="0">
                <a:solidFill>
                  <a:srgbClr val="006600"/>
                </a:solidFill>
                <a:latin typeface="Arial"/>
                <a:cs typeface="Arial"/>
              </a:rPr>
              <a:t>coarse time</a:t>
            </a:r>
            <a:r>
              <a:rPr sz="2800" spc="-8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006600"/>
                </a:solidFill>
                <a:latin typeface="Arial"/>
                <a:cs typeface="Arial"/>
              </a:rPr>
              <a:t>scales</a:t>
            </a:r>
            <a:endParaRPr sz="2800" dirty="0">
              <a:latin typeface="Arial"/>
              <a:cs typeface="Arial"/>
            </a:endParaRPr>
          </a:p>
          <a:p>
            <a:pPr marL="1143000" marR="5080" lvl="2" indent="-226060">
              <a:lnSpc>
                <a:spcPts val="2810"/>
              </a:lnSpc>
              <a:spcBef>
                <a:spcPts val="795"/>
              </a:spcBef>
              <a:buClr>
                <a:srgbClr val="3333CC"/>
              </a:buClr>
              <a:buChar char="•"/>
              <a:tabLst>
                <a:tab pos="1143000" algn="l"/>
              </a:tabLst>
            </a:pPr>
            <a:r>
              <a:rPr sz="2400" spc="-15" dirty="0">
                <a:solidFill>
                  <a:srgbClr val="7030A0"/>
                </a:solidFill>
                <a:latin typeface="Arial"/>
                <a:cs typeface="Arial"/>
              </a:rPr>
              <a:t>Transfer information </a:t>
            </a:r>
            <a:r>
              <a:rPr sz="2400" spc="-10" dirty="0">
                <a:solidFill>
                  <a:srgbClr val="7030A0"/>
                </a:solidFill>
                <a:latin typeface="Arial"/>
                <a:cs typeface="Arial"/>
              </a:rPr>
              <a:t>from the </a:t>
            </a:r>
            <a:r>
              <a:rPr sz="2400" spc="-15" dirty="0">
                <a:solidFill>
                  <a:srgbClr val="7030A0"/>
                </a:solidFill>
                <a:latin typeface="Arial"/>
                <a:cs typeface="Arial"/>
              </a:rPr>
              <a:t>distant past </a:t>
            </a:r>
            <a:r>
              <a:rPr sz="2400" spc="-10" dirty="0">
                <a:solidFill>
                  <a:srgbClr val="7030A0"/>
                </a:solidFill>
                <a:latin typeface="Arial"/>
                <a:cs typeface="Arial"/>
              </a:rPr>
              <a:t>to the </a:t>
            </a:r>
            <a:r>
              <a:rPr sz="2400" spc="-15" dirty="0">
                <a:solidFill>
                  <a:srgbClr val="7030A0"/>
                </a:solidFill>
                <a:latin typeface="Arial"/>
                <a:cs typeface="Arial"/>
              </a:rPr>
              <a:t>present  more</a:t>
            </a:r>
            <a:r>
              <a:rPr sz="2400" spc="-35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7030A0"/>
                </a:solidFill>
                <a:latin typeface="Arial"/>
                <a:cs typeface="Arial"/>
              </a:rPr>
              <a:t>efficiently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73480" y="778255"/>
            <a:ext cx="77146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0" dirty="0"/>
              <a:t>Building </a:t>
            </a:r>
            <a:r>
              <a:rPr lang="en-US" sz="3600" spc="-15" dirty="0"/>
              <a:t>F</a:t>
            </a:r>
            <a:r>
              <a:rPr sz="3600" spc="-15" dirty="0"/>
              <a:t>ine </a:t>
            </a:r>
            <a:r>
              <a:rPr sz="3600" spc="-20" dirty="0"/>
              <a:t>and </a:t>
            </a:r>
            <a:r>
              <a:rPr lang="en-US" sz="3600" spc="-20" dirty="0"/>
              <a:t>C</a:t>
            </a:r>
            <a:r>
              <a:rPr sz="3600" spc="-20" dirty="0"/>
              <a:t>oarse </a:t>
            </a:r>
            <a:r>
              <a:rPr lang="en-US" sz="3600" spc="-20" dirty="0"/>
              <a:t>T</a:t>
            </a:r>
            <a:r>
              <a:rPr sz="3600" spc="-20" dirty="0"/>
              <a:t>ime</a:t>
            </a:r>
            <a:r>
              <a:rPr sz="3600" spc="-175" dirty="0"/>
              <a:t> </a:t>
            </a:r>
            <a:r>
              <a:rPr lang="en-US" sz="3600" spc="-20" dirty="0"/>
              <a:t>S</a:t>
            </a:r>
            <a:r>
              <a:rPr sz="3600" spc="-20" dirty="0"/>
              <a:t>cales</a:t>
            </a:r>
            <a:endParaRPr sz="3600" dirty="0"/>
          </a:p>
        </p:txBody>
      </p:sp>
      <p:sp>
        <p:nvSpPr>
          <p:cNvPr id="5" name="object 5"/>
          <p:cNvSpPr txBox="1"/>
          <p:nvPr/>
        </p:nvSpPr>
        <p:spPr>
          <a:xfrm>
            <a:off x="585723" y="1448961"/>
            <a:ext cx="8858250" cy="3025828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351790" indent="-339090">
              <a:lnSpc>
                <a:spcPct val="100000"/>
              </a:lnSpc>
              <a:spcBef>
                <a:spcPts val="855"/>
              </a:spcBef>
              <a:buChar char="•"/>
              <a:tabLst>
                <a:tab pos="351155" algn="l"/>
                <a:tab pos="351790" algn="l"/>
              </a:tabLst>
            </a:pPr>
            <a:r>
              <a:rPr sz="3200" spc="-20" dirty="0">
                <a:solidFill>
                  <a:srgbClr val="3333CC"/>
                </a:solidFill>
                <a:latin typeface="Arial"/>
                <a:cs typeface="Arial"/>
              </a:rPr>
              <a:t>Strategies </a:t>
            </a:r>
            <a:r>
              <a:rPr sz="3200" spc="-10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3200" spc="-15" dirty="0">
                <a:solidFill>
                  <a:srgbClr val="3333CC"/>
                </a:solidFill>
                <a:latin typeface="Arial"/>
                <a:cs typeface="Arial"/>
              </a:rPr>
              <a:t>build fine </a:t>
            </a:r>
            <a:r>
              <a:rPr sz="3200" spc="-20" dirty="0">
                <a:solidFill>
                  <a:srgbClr val="3333CC"/>
                </a:solidFill>
                <a:latin typeface="Arial"/>
                <a:cs typeface="Arial"/>
              </a:rPr>
              <a:t>and coarse </a:t>
            </a:r>
            <a:r>
              <a:rPr sz="3200" spc="-15" dirty="0">
                <a:solidFill>
                  <a:srgbClr val="3333CC"/>
                </a:solidFill>
                <a:latin typeface="Arial"/>
                <a:cs typeface="Arial"/>
              </a:rPr>
              <a:t>time</a:t>
            </a:r>
            <a:r>
              <a:rPr sz="3200" spc="-18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3200" spc="-25" dirty="0">
                <a:solidFill>
                  <a:srgbClr val="3333CC"/>
                </a:solidFill>
                <a:latin typeface="Arial"/>
                <a:cs typeface="Arial"/>
              </a:rPr>
              <a:t>scales</a:t>
            </a:r>
            <a:endParaRPr sz="3200" dirty="0">
              <a:latin typeface="Arial"/>
              <a:cs typeface="Arial"/>
            </a:endParaRPr>
          </a:p>
          <a:p>
            <a:pPr marL="916940" lvl="1" indent="-452120">
              <a:lnSpc>
                <a:spcPct val="100000"/>
              </a:lnSpc>
              <a:spcBef>
                <a:spcPts val="665"/>
              </a:spcBef>
              <a:buClr>
                <a:srgbClr val="3333CC"/>
              </a:buClr>
              <a:buAutoNum type="arabicPeriod"/>
              <a:tabLst>
                <a:tab pos="916305" algn="l"/>
                <a:tab pos="916940" algn="l"/>
                <a:tab pos="4910455" algn="l"/>
              </a:tabLst>
            </a:pPr>
            <a:r>
              <a:rPr sz="2800" spc="-15" dirty="0">
                <a:solidFill>
                  <a:srgbClr val="006600"/>
                </a:solidFill>
                <a:latin typeface="Arial"/>
                <a:cs typeface="Arial"/>
              </a:rPr>
              <a:t>Adding</a:t>
            </a:r>
            <a:r>
              <a:rPr sz="2800" spc="-2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006600"/>
                </a:solidFill>
                <a:latin typeface="Arial"/>
                <a:cs typeface="Arial"/>
              </a:rPr>
              <a:t>skip</a:t>
            </a:r>
            <a:r>
              <a:rPr sz="2800" spc="-2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006600"/>
                </a:solidFill>
                <a:latin typeface="Arial"/>
                <a:cs typeface="Arial"/>
              </a:rPr>
              <a:t>connections</a:t>
            </a:r>
            <a:r>
              <a:rPr lang="en-US" sz="2800" spc="-1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006600"/>
                </a:solidFill>
                <a:latin typeface="Arial"/>
                <a:cs typeface="Arial"/>
              </a:rPr>
              <a:t>through</a:t>
            </a:r>
            <a:r>
              <a:rPr sz="2800" spc="-2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006600"/>
                </a:solidFill>
                <a:latin typeface="Arial"/>
                <a:cs typeface="Arial"/>
              </a:rPr>
              <a:t>time</a:t>
            </a:r>
            <a:endParaRPr sz="2800" dirty="0">
              <a:latin typeface="Arial"/>
              <a:cs typeface="Arial"/>
            </a:endParaRPr>
          </a:p>
          <a:p>
            <a:pPr marL="916940" lvl="1" indent="-452120">
              <a:lnSpc>
                <a:spcPct val="100000"/>
              </a:lnSpc>
              <a:spcBef>
                <a:spcPts val="650"/>
              </a:spcBef>
              <a:buClr>
                <a:srgbClr val="3333CC"/>
              </a:buClr>
              <a:buAutoNum type="arabicPeriod"/>
              <a:tabLst>
                <a:tab pos="916305" algn="l"/>
                <a:tab pos="916940" algn="l"/>
              </a:tabLst>
            </a:pPr>
            <a:r>
              <a:rPr sz="2800" spc="-15" dirty="0">
                <a:solidFill>
                  <a:srgbClr val="006600"/>
                </a:solidFill>
                <a:latin typeface="Arial"/>
                <a:cs typeface="Arial"/>
              </a:rPr>
              <a:t>Leaky </a:t>
            </a:r>
            <a:r>
              <a:rPr sz="2800" spc="-10" dirty="0">
                <a:solidFill>
                  <a:srgbClr val="006600"/>
                </a:solidFill>
                <a:latin typeface="Arial"/>
                <a:cs typeface="Arial"/>
              </a:rPr>
              <a:t>units and </a:t>
            </a:r>
            <a:r>
              <a:rPr sz="2800" dirty="0">
                <a:solidFill>
                  <a:srgbClr val="006600"/>
                </a:solidFill>
                <a:latin typeface="Arial"/>
                <a:cs typeface="Arial"/>
              </a:rPr>
              <a:t>a </a:t>
            </a:r>
            <a:r>
              <a:rPr sz="2800" spc="-15" dirty="0">
                <a:solidFill>
                  <a:srgbClr val="006600"/>
                </a:solidFill>
                <a:latin typeface="Arial"/>
                <a:cs typeface="Arial"/>
              </a:rPr>
              <a:t>spectrum </a:t>
            </a:r>
            <a:r>
              <a:rPr sz="2800" spc="-10" dirty="0">
                <a:solidFill>
                  <a:srgbClr val="006600"/>
                </a:solidFill>
                <a:latin typeface="Arial"/>
                <a:cs typeface="Arial"/>
              </a:rPr>
              <a:t>of </a:t>
            </a:r>
            <a:r>
              <a:rPr sz="2800" spc="-15" dirty="0">
                <a:solidFill>
                  <a:srgbClr val="006600"/>
                </a:solidFill>
                <a:latin typeface="Arial"/>
                <a:cs typeface="Arial"/>
              </a:rPr>
              <a:t>different time</a:t>
            </a:r>
            <a:r>
              <a:rPr sz="2800" spc="-15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006600"/>
                </a:solidFill>
                <a:latin typeface="Arial"/>
                <a:cs typeface="Arial"/>
              </a:rPr>
              <a:t>scales</a:t>
            </a:r>
            <a:endParaRPr sz="2800" dirty="0">
              <a:latin typeface="Arial"/>
              <a:cs typeface="Arial"/>
            </a:endParaRPr>
          </a:p>
          <a:p>
            <a:pPr marL="1143000" lvl="2" indent="-226695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Char char="•"/>
              <a:tabLst>
                <a:tab pos="1143000" algn="l"/>
              </a:tabLst>
            </a:pPr>
            <a:r>
              <a:rPr sz="2400" spc="-10" dirty="0">
                <a:solidFill>
                  <a:srgbClr val="7030A0"/>
                </a:solidFill>
                <a:latin typeface="Arial"/>
                <a:cs typeface="Arial"/>
              </a:rPr>
              <a:t>To </a:t>
            </a:r>
            <a:r>
              <a:rPr sz="2400" spc="-15" dirty="0">
                <a:solidFill>
                  <a:srgbClr val="7030A0"/>
                </a:solidFill>
                <a:latin typeface="Arial"/>
                <a:cs typeface="Arial"/>
              </a:rPr>
              <a:t>integrate </a:t>
            </a:r>
            <a:r>
              <a:rPr sz="2400" spc="-10" dirty="0">
                <a:solidFill>
                  <a:srgbClr val="7030A0"/>
                </a:solidFill>
                <a:latin typeface="Arial"/>
                <a:cs typeface="Arial"/>
              </a:rPr>
              <a:t>signals with </a:t>
            </a:r>
            <a:r>
              <a:rPr sz="2400" spc="-15" dirty="0">
                <a:solidFill>
                  <a:srgbClr val="7030A0"/>
                </a:solidFill>
                <a:latin typeface="Arial"/>
                <a:cs typeface="Arial"/>
              </a:rPr>
              <a:t>different time</a:t>
            </a:r>
            <a:r>
              <a:rPr sz="2400" spc="-105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7030A0"/>
                </a:solidFill>
                <a:latin typeface="Arial"/>
                <a:cs typeface="Arial"/>
              </a:rPr>
              <a:t>constants</a:t>
            </a:r>
            <a:endParaRPr sz="2400" dirty="0">
              <a:latin typeface="Arial"/>
              <a:cs typeface="Arial"/>
            </a:endParaRPr>
          </a:p>
          <a:p>
            <a:pPr marL="916305" marR="981075" lvl="1" indent="-452120">
              <a:lnSpc>
                <a:spcPts val="3290"/>
              </a:lnSpc>
              <a:spcBef>
                <a:spcPts val="800"/>
              </a:spcBef>
              <a:buClr>
                <a:srgbClr val="3333CC"/>
              </a:buClr>
              <a:buAutoNum type="arabicPeriod"/>
              <a:tabLst>
                <a:tab pos="916305" algn="l"/>
                <a:tab pos="916940" algn="l"/>
              </a:tabLst>
            </a:pPr>
            <a:r>
              <a:rPr sz="2800" spc="-20" dirty="0">
                <a:solidFill>
                  <a:srgbClr val="006600"/>
                </a:solidFill>
                <a:latin typeface="Arial"/>
                <a:cs typeface="Arial"/>
              </a:rPr>
              <a:t>Removal </a:t>
            </a:r>
            <a:r>
              <a:rPr sz="2800" spc="-10" dirty="0">
                <a:solidFill>
                  <a:srgbClr val="006600"/>
                </a:solidFill>
                <a:latin typeface="Arial"/>
                <a:cs typeface="Arial"/>
              </a:rPr>
              <a:t>of </a:t>
            </a:r>
            <a:r>
              <a:rPr sz="2800" spc="-15" dirty="0">
                <a:solidFill>
                  <a:srgbClr val="006600"/>
                </a:solidFill>
                <a:latin typeface="Arial"/>
                <a:cs typeface="Arial"/>
              </a:rPr>
              <a:t>some connections </a:t>
            </a:r>
            <a:r>
              <a:rPr sz="2800" spc="-10" dirty="0">
                <a:solidFill>
                  <a:srgbClr val="006600"/>
                </a:solidFill>
                <a:latin typeface="Arial"/>
                <a:cs typeface="Arial"/>
              </a:rPr>
              <a:t>to </a:t>
            </a:r>
            <a:r>
              <a:rPr sz="2800" spc="-15" dirty="0">
                <a:solidFill>
                  <a:srgbClr val="006600"/>
                </a:solidFill>
                <a:latin typeface="Arial"/>
                <a:cs typeface="Arial"/>
              </a:rPr>
              <a:t>model </a:t>
            </a:r>
            <a:r>
              <a:rPr sz="2800" spc="-10" dirty="0">
                <a:solidFill>
                  <a:srgbClr val="006600"/>
                </a:solidFill>
                <a:latin typeface="Arial"/>
                <a:cs typeface="Arial"/>
              </a:rPr>
              <a:t>fine-  </a:t>
            </a:r>
            <a:r>
              <a:rPr sz="2800" spc="-15" dirty="0">
                <a:solidFill>
                  <a:srgbClr val="006600"/>
                </a:solidFill>
                <a:latin typeface="Arial"/>
                <a:cs typeface="Arial"/>
              </a:rPr>
              <a:t>grained time</a:t>
            </a:r>
            <a:r>
              <a:rPr sz="2800" spc="-4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006600"/>
                </a:solidFill>
                <a:latin typeface="Arial"/>
                <a:cs typeface="Arial"/>
              </a:rPr>
              <a:t>scales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25442" y="849375"/>
            <a:ext cx="72129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RNNs share same weights across </a:t>
            </a:r>
            <a:r>
              <a:rPr lang="en-US" spc="-15" dirty="0"/>
              <a:t>t</a:t>
            </a:r>
            <a:r>
              <a:rPr spc="-15" dirty="0"/>
              <a:t>ime</a:t>
            </a:r>
            <a:r>
              <a:rPr spc="-130" dirty="0"/>
              <a:t> </a:t>
            </a:r>
            <a:r>
              <a:rPr lang="en-US" spc="-15" dirty="0"/>
              <a:t>s</a:t>
            </a:r>
            <a:r>
              <a:rPr spc="-15" dirty="0"/>
              <a:t>teps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85722" y="1573784"/>
            <a:ext cx="9091677" cy="5024196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1790" indent="-339090">
              <a:lnSpc>
                <a:spcPct val="100000"/>
              </a:lnSpc>
              <a:spcBef>
                <a:spcPts val="580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To go from</a:t>
            </a:r>
            <a:r>
              <a:rPr lang="en-US" sz="2400" spc="-10" dirty="0">
                <a:solidFill>
                  <a:srgbClr val="3333CC"/>
                </a:solidFill>
                <a:latin typeface="Arial"/>
                <a:cs typeface="Arial"/>
              </a:rPr>
              <a:t> a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multilayer networks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to</a:t>
            </a:r>
            <a:r>
              <a:rPr sz="2400" spc="-12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RNNs:</a:t>
            </a:r>
            <a:endParaRPr sz="2400" dirty="0">
              <a:latin typeface="Arial"/>
              <a:cs typeface="Arial"/>
            </a:endParaRPr>
          </a:p>
          <a:p>
            <a:pPr marL="747395" lvl="1" indent="-282575">
              <a:lnSpc>
                <a:spcPct val="100000"/>
              </a:lnSpc>
              <a:spcBef>
                <a:spcPts val="400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Need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to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share parameters across different parts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of </a:t>
            </a:r>
            <a:r>
              <a:rPr lang="en-US" sz="2000" dirty="0">
                <a:solidFill>
                  <a:srgbClr val="006600"/>
                </a:solidFill>
                <a:latin typeface="Arial"/>
                <a:cs typeface="Arial"/>
              </a:rPr>
              <a:t>the NN</a:t>
            </a:r>
            <a:endParaRPr sz="2000" dirty="0">
              <a:latin typeface="Arial"/>
              <a:cs typeface="Arial"/>
            </a:endParaRPr>
          </a:p>
          <a:p>
            <a:pPr marL="747395" marR="169545" lvl="1" indent="-282575">
              <a:lnSpc>
                <a:spcPts val="2300"/>
              </a:lnSpc>
              <a:spcBef>
                <a:spcPts val="660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Separate parameters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for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each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value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cannot generalize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to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sequence  lengths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not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seen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during</a:t>
            </a:r>
            <a:r>
              <a:rPr sz="2000" spc="-7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training</a:t>
            </a:r>
            <a:endParaRPr sz="2000" dirty="0">
              <a:latin typeface="Arial"/>
              <a:cs typeface="Arial"/>
            </a:endParaRPr>
          </a:p>
          <a:p>
            <a:pPr marL="747395" marR="73025" lvl="1" indent="-282575">
              <a:lnSpc>
                <a:spcPts val="2300"/>
              </a:lnSpc>
              <a:spcBef>
                <a:spcPts val="610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Share statistical strength across different sequence lengths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and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across  different positions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in</a:t>
            </a:r>
            <a:r>
              <a:rPr sz="2000" spc="-5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time</a:t>
            </a:r>
            <a:endParaRPr sz="2000" dirty="0">
              <a:latin typeface="Arial"/>
              <a:cs typeface="Arial"/>
            </a:endParaRPr>
          </a:p>
          <a:p>
            <a:pPr marL="351155" marR="720090" indent="-339090">
              <a:lnSpc>
                <a:spcPct val="100800"/>
              </a:lnSpc>
              <a:spcBef>
                <a:spcPts val="409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Sharing important when information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can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occur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at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multiple  positions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in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the</a:t>
            </a:r>
            <a:r>
              <a:rPr sz="2400" spc="-6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sequence</a:t>
            </a:r>
            <a:endParaRPr sz="2400" dirty="0">
              <a:latin typeface="Arial"/>
              <a:cs typeface="Arial"/>
            </a:endParaRPr>
          </a:p>
          <a:p>
            <a:pPr marL="747395" marR="329565" lvl="1" indent="-282575">
              <a:lnSpc>
                <a:spcPts val="2300"/>
              </a:lnSpc>
              <a:spcBef>
                <a:spcPts val="680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Given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“</a:t>
            </a:r>
            <a:r>
              <a:rPr sz="2000" i="1" spc="-10" dirty="0">
                <a:latin typeface="Times New Roman"/>
                <a:cs typeface="Times New Roman"/>
              </a:rPr>
              <a:t>I </a:t>
            </a:r>
            <a:r>
              <a:rPr sz="2000" i="1" spc="-15" dirty="0">
                <a:latin typeface="Times New Roman"/>
                <a:cs typeface="Times New Roman"/>
              </a:rPr>
              <a:t>went </a:t>
            </a:r>
            <a:r>
              <a:rPr sz="2000" i="1" spc="-10" dirty="0">
                <a:latin typeface="Times New Roman"/>
                <a:cs typeface="Times New Roman"/>
              </a:rPr>
              <a:t>to </a:t>
            </a:r>
            <a:r>
              <a:rPr sz="2000" i="1" spc="-15" dirty="0">
                <a:latin typeface="Times New Roman"/>
                <a:cs typeface="Times New Roman"/>
              </a:rPr>
              <a:t>Nepal </a:t>
            </a:r>
            <a:r>
              <a:rPr sz="2000" i="1" spc="-10" dirty="0">
                <a:latin typeface="Times New Roman"/>
                <a:cs typeface="Times New Roman"/>
              </a:rPr>
              <a:t>in </a:t>
            </a:r>
            <a:r>
              <a:rPr sz="2000" spc="-15" dirty="0">
                <a:latin typeface="Times New Roman"/>
                <a:cs typeface="Times New Roman"/>
              </a:rPr>
              <a:t>1999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”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and “</a:t>
            </a:r>
            <a:r>
              <a:rPr sz="2000" i="1" spc="-10" dirty="0">
                <a:latin typeface="Times New Roman"/>
                <a:cs typeface="Times New Roman"/>
              </a:rPr>
              <a:t>In </a:t>
            </a:r>
            <a:r>
              <a:rPr sz="2000" spc="-15" dirty="0">
                <a:latin typeface="Times New Roman"/>
                <a:cs typeface="Times New Roman"/>
              </a:rPr>
              <a:t>1999</a:t>
            </a:r>
            <a:r>
              <a:rPr sz="2000" i="1" spc="-15" dirty="0">
                <a:latin typeface="Times New Roman"/>
                <a:cs typeface="Times New Roman"/>
              </a:rPr>
              <a:t>, </a:t>
            </a:r>
            <a:r>
              <a:rPr sz="2000" i="1" dirty="0">
                <a:latin typeface="Times New Roman"/>
                <a:cs typeface="Times New Roman"/>
              </a:rPr>
              <a:t>I </a:t>
            </a:r>
            <a:r>
              <a:rPr sz="2000" i="1" spc="-10" dirty="0">
                <a:latin typeface="Times New Roman"/>
                <a:cs typeface="Times New Roman"/>
              </a:rPr>
              <a:t>went to </a:t>
            </a:r>
            <a:r>
              <a:rPr sz="2000" i="1" spc="-15" dirty="0">
                <a:latin typeface="Times New Roman"/>
                <a:cs typeface="Times New Roman"/>
              </a:rPr>
              <a:t>Nepal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”, an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ML  method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to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extract </a:t>
            </a:r>
            <a:r>
              <a:rPr lang="en-US" sz="2000" spc="-15" dirty="0">
                <a:solidFill>
                  <a:srgbClr val="006600"/>
                </a:solidFill>
                <a:latin typeface="Arial"/>
                <a:cs typeface="Arial"/>
              </a:rPr>
              <a:t>the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year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should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extract </a:t>
            </a:r>
            <a:r>
              <a:rPr sz="2000" spc="-15" dirty="0">
                <a:latin typeface="Times New Roman"/>
                <a:cs typeface="Times New Roman"/>
              </a:rPr>
              <a:t>1999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whether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in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position </a:t>
            </a:r>
            <a:r>
              <a:rPr sz="2000" dirty="0">
                <a:latin typeface="Times New Roman"/>
                <a:cs typeface="Times New Roman"/>
              </a:rPr>
              <a:t>6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or</a:t>
            </a:r>
            <a:r>
              <a:rPr sz="2000" spc="-6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2</a:t>
            </a:r>
          </a:p>
          <a:p>
            <a:pPr marL="747395" marR="5080" lvl="1" indent="-282575">
              <a:lnSpc>
                <a:spcPct val="100000"/>
              </a:lnSpc>
              <a:spcBef>
                <a:spcPts val="350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  <a:tab pos="6670040" algn="l"/>
              </a:tabLst>
            </a:pP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feed-forward network that processes</a:t>
            </a:r>
            <a:r>
              <a:rPr sz="2000" spc="-3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sentences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of</a:t>
            </a:r>
            <a:r>
              <a:rPr lang="en-US" sz="2000" spc="-1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fixed length</a:t>
            </a:r>
            <a:r>
              <a:rPr sz="2000" spc="-12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would 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have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to learn all of the rules of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language separately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at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each</a:t>
            </a:r>
            <a:r>
              <a:rPr sz="2000" spc="-14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position</a:t>
            </a:r>
            <a:endParaRPr lang="en-US" sz="2000" spc="-15" dirty="0">
              <a:solidFill>
                <a:srgbClr val="006600"/>
              </a:solidFill>
              <a:latin typeface="Arial"/>
              <a:cs typeface="Arial"/>
            </a:endParaRPr>
          </a:p>
          <a:p>
            <a:pPr marL="1204595" marR="5080" lvl="2" indent="-282575">
              <a:spcBef>
                <a:spcPts val="350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  <a:tab pos="6670040" algn="l"/>
              </a:tabLst>
            </a:pPr>
            <a:r>
              <a:rPr lang="en-US" sz="2000" spc="-15" dirty="0">
                <a:solidFill>
                  <a:srgbClr val="006600"/>
                </a:solidFill>
                <a:latin typeface="Arial"/>
                <a:cs typeface="Arial"/>
              </a:rPr>
              <a:t>However some transformers &amp; LLMs do this</a:t>
            </a:r>
            <a:endParaRPr sz="2000" dirty="0">
              <a:latin typeface="Arial"/>
              <a:cs typeface="Arial"/>
            </a:endParaRPr>
          </a:p>
          <a:p>
            <a:pPr marL="747395" lvl="1" indent="-282575">
              <a:lnSpc>
                <a:spcPct val="100000"/>
              </a:lnSpc>
              <a:spcBef>
                <a:spcPts val="480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An RNN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shares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the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same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weights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across several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time</a:t>
            </a:r>
            <a:r>
              <a:rPr sz="2000" spc="-13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steps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88706" y="1376679"/>
            <a:ext cx="6674293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Adding </a:t>
            </a:r>
            <a:r>
              <a:rPr lang="en-US" spc="-10" dirty="0"/>
              <a:t>S</a:t>
            </a:r>
            <a:r>
              <a:rPr spc="-10" dirty="0"/>
              <a:t>kip </a:t>
            </a:r>
            <a:r>
              <a:rPr lang="en-US" spc="-15" dirty="0"/>
              <a:t>C</a:t>
            </a:r>
            <a:r>
              <a:rPr spc="-15" dirty="0"/>
              <a:t>onnections </a:t>
            </a:r>
            <a:r>
              <a:rPr lang="en-US" spc="-15" dirty="0"/>
              <a:t>T</a:t>
            </a:r>
            <a:r>
              <a:rPr spc="-15" dirty="0"/>
              <a:t>hrough</a:t>
            </a:r>
            <a:r>
              <a:rPr spc="-90" dirty="0"/>
              <a:t> </a:t>
            </a:r>
            <a:r>
              <a:rPr lang="en-US" spc="-15" dirty="0"/>
              <a:t>T</a:t>
            </a:r>
            <a:r>
              <a:rPr spc="-15" dirty="0"/>
              <a:t>ime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85723" y="2162047"/>
            <a:ext cx="8441690" cy="4397999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351155" marR="271145" indent="-339090">
              <a:lnSpc>
                <a:spcPts val="2780"/>
              </a:lnSpc>
              <a:spcBef>
                <a:spcPts val="275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Add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direct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connections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from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variables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in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distant past to  variables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in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the</a:t>
            </a:r>
            <a:r>
              <a:rPr sz="2400" spc="-6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present</a:t>
            </a:r>
            <a:endParaRPr sz="2400" dirty="0">
              <a:latin typeface="Arial"/>
              <a:cs typeface="Arial"/>
            </a:endParaRPr>
          </a:p>
          <a:p>
            <a:pPr marL="351155" marR="5080" indent="-339090">
              <a:lnSpc>
                <a:spcPts val="2810"/>
              </a:lnSpc>
              <a:spcBef>
                <a:spcPts val="705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In an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ordinary RNN, recurrent connection goes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from time </a:t>
            </a:r>
            <a:r>
              <a:rPr sz="2400" i="1" dirty="0">
                <a:latin typeface="Times New Roman"/>
                <a:cs typeface="Times New Roman"/>
              </a:rPr>
              <a:t>t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to 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time </a:t>
            </a:r>
            <a:r>
              <a:rPr sz="2400" i="1" spc="-15" dirty="0">
                <a:latin typeface="Times New Roman"/>
                <a:cs typeface="Times New Roman"/>
              </a:rPr>
              <a:t>t</a:t>
            </a:r>
            <a:r>
              <a:rPr sz="2400" spc="-15" dirty="0">
                <a:latin typeface="Times New Roman"/>
                <a:cs typeface="Times New Roman"/>
              </a:rPr>
              <a:t>+1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.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Can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construct RNNs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with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longer</a:t>
            </a:r>
            <a:r>
              <a:rPr sz="2400" spc="-10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delays</a:t>
            </a:r>
            <a:endParaRPr sz="2400" dirty="0">
              <a:latin typeface="Arial"/>
              <a:cs typeface="Arial"/>
            </a:endParaRPr>
          </a:p>
          <a:p>
            <a:pPr marL="351155" marR="284480" indent="-339090">
              <a:lnSpc>
                <a:spcPts val="2780"/>
              </a:lnSpc>
              <a:spcBef>
                <a:spcPts val="620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Gradients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can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vanish/explode exponentially </a:t>
            </a:r>
            <a:r>
              <a:rPr sz="2400" spc="-10" dirty="0" err="1">
                <a:solidFill>
                  <a:srgbClr val="3333CC"/>
                </a:solidFill>
                <a:latin typeface="Arial"/>
                <a:cs typeface="Arial"/>
              </a:rPr>
              <a:t>wrt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lang="en-US" sz="2400" spc="-10" dirty="0">
                <a:solidFill>
                  <a:srgbClr val="3333CC"/>
                </a:solidFill>
                <a:latin typeface="Arial"/>
                <a:cs typeface="Arial"/>
              </a:rPr>
              <a:t>the number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 of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time  steps</a:t>
            </a:r>
            <a:endParaRPr sz="2400" dirty="0">
              <a:latin typeface="Arial"/>
              <a:cs typeface="Arial"/>
            </a:endParaRPr>
          </a:p>
          <a:p>
            <a:pPr marL="351790" indent="-339090">
              <a:lnSpc>
                <a:spcPct val="100000"/>
              </a:lnSpc>
              <a:spcBef>
                <a:spcPts val="550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Introduce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time delay of </a:t>
            </a:r>
            <a:r>
              <a:rPr sz="2400" i="1" dirty="0">
                <a:latin typeface="Times New Roman"/>
                <a:cs typeface="Times New Roman"/>
              </a:rPr>
              <a:t>d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mitigate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this</a:t>
            </a:r>
            <a:r>
              <a:rPr sz="2400" spc="-8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problem</a:t>
            </a:r>
            <a:endParaRPr sz="2400" dirty="0">
              <a:latin typeface="Arial"/>
              <a:cs typeface="Arial"/>
            </a:endParaRPr>
          </a:p>
          <a:p>
            <a:pPr marL="351790" indent="-339090">
              <a:lnSpc>
                <a:spcPct val="100000"/>
              </a:lnSpc>
              <a:spcBef>
                <a:spcPts val="530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Gradients diminish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as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function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of </a:t>
            </a:r>
            <a:r>
              <a:rPr sz="2400" spc="-10" dirty="0">
                <a:latin typeface="Times New Roman"/>
                <a:cs typeface="Times New Roman"/>
              </a:rPr>
              <a:t>τ/</a:t>
            </a:r>
            <a:r>
              <a:rPr sz="2400" i="1" spc="-10" dirty="0">
                <a:latin typeface="Times New Roman"/>
                <a:cs typeface="Times New Roman"/>
              </a:rPr>
              <a:t>d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rather than</a:t>
            </a:r>
            <a:r>
              <a:rPr sz="2400" spc="-14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τ</a:t>
            </a:r>
            <a:endParaRPr sz="2400" dirty="0">
              <a:latin typeface="Times New Roman"/>
              <a:cs typeface="Times New Roman"/>
            </a:endParaRPr>
          </a:p>
          <a:p>
            <a:pPr marL="351790" indent="-339090">
              <a:lnSpc>
                <a:spcPct val="100000"/>
              </a:lnSpc>
              <a:spcBef>
                <a:spcPts val="405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Allows </a:t>
            </a:r>
            <a:r>
              <a:rPr lang="en-US" sz="2400" spc="-10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learning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algorithm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capture longer</a:t>
            </a:r>
            <a:r>
              <a:rPr sz="2400" spc="-9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dependencies</a:t>
            </a:r>
            <a:endParaRPr sz="2400" dirty="0">
              <a:latin typeface="Arial"/>
              <a:cs typeface="Arial"/>
            </a:endParaRPr>
          </a:p>
          <a:p>
            <a:pPr marL="747395" lvl="1" indent="-282575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Not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all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long-term dependencies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can be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captured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this</a:t>
            </a:r>
            <a:r>
              <a:rPr sz="2000" spc="-12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way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37845" y="1376679"/>
            <a:ext cx="7497213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Leaky </a:t>
            </a:r>
            <a:r>
              <a:rPr lang="en-US" spc="-10" dirty="0"/>
              <a:t>U</a:t>
            </a:r>
            <a:r>
              <a:rPr spc="-10" dirty="0"/>
              <a:t>nits and </a:t>
            </a:r>
            <a:r>
              <a:rPr dirty="0"/>
              <a:t>a </a:t>
            </a:r>
            <a:r>
              <a:rPr lang="en-US" spc="-15" dirty="0"/>
              <a:t>S</a:t>
            </a:r>
            <a:r>
              <a:rPr spc="-15" dirty="0"/>
              <a:t>pectrum </a:t>
            </a:r>
            <a:r>
              <a:rPr spc="-10" dirty="0"/>
              <a:t>of </a:t>
            </a:r>
            <a:r>
              <a:rPr lang="en-US" spc="-15" dirty="0"/>
              <a:t>T</a:t>
            </a:r>
            <a:r>
              <a:rPr spc="-15" dirty="0"/>
              <a:t>ime</a:t>
            </a:r>
            <a:r>
              <a:rPr spc="-170" dirty="0"/>
              <a:t> </a:t>
            </a:r>
            <a:r>
              <a:rPr lang="en-US" spc="-15" dirty="0"/>
              <a:t>S</a:t>
            </a:r>
            <a:r>
              <a:rPr spc="-15" dirty="0"/>
              <a:t>cales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60323" y="2235200"/>
            <a:ext cx="8674735" cy="4486613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376555" marR="248920" indent="-339090">
              <a:lnSpc>
                <a:spcPts val="2810"/>
              </a:lnSpc>
              <a:spcBef>
                <a:spcPts val="250"/>
              </a:spcBef>
              <a:buChar char="•"/>
              <a:tabLst>
                <a:tab pos="376555" algn="l"/>
                <a:tab pos="3771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Rather than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an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integer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skip of </a:t>
            </a:r>
            <a:r>
              <a:rPr sz="2400" i="1" dirty="0">
                <a:latin typeface="Times New Roman"/>
                <a:cs typeface="Times New Roman"/>
              </a:rPr>
              <a:t>d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time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steps,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lang="en-US" sz="2400" spc="-10" dirty="0">
                <a:solidFill>
                  <a:srgbClr val="3333CC"/>
                </a:solidFill>
                <a:latin typeface="Arial"/>
                <a:cs typeface="Arial"/>
              </a:rPr>
              <a:t>same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effect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can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be  obtained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by </a:t>
            </a:r>
            <a:r>
              <a:rPr lang="en-US" sz="2400" spc="-10" dirty="0">
                <a:solidFill>
                  <a:srgbClr val="3333CC"/>
                </a:solidFill>
                <a:latin typeface="Arial"/>
                <a:cs typeface="Arial"/>
              </a:rPr>
              <a:t>smoothly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adjusting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real-valued</a:t>
            </a:r>
            <a:r>
              <a:rPr sz="2400" spc="-114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α</a:t>
            </a:r>
            <a:endParaRPr sz="2400" dirty="0">
              <a:latin typeface="Times New Roman"/>
              <a:cs typeface="Times New Roman"/>
            </a:endParaRPr>
          </a:p>
          <a:p>
            <a:pPr marL="377190" indent="-339090">
              <a:lnSpc>
                <a:spcPct val="100000"/>
              </a:lnSpc>
              <a:spcBef>
                <a:spcPts val="445"/>
              </a:spcBef>
              <a:buChar char="•"/>
              <a:tabLst>
                <a:tab pos="376555" algn="l"/>
                <a:tab pos="3771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Running</a:t>
            </a:r>
            <a:r>
              <a:rPr sz="2400" spc="-3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Average</a:t>
            </a:r>
            <a:endParaRPr sz="2400" dirty="0">
              <a:latin typeface="Arial"/>
              <a:cs typeface="Arial"/>
            </a:endParaRPr>
          </a:p>
          <a:p>
            <a:pPr marL="772795" lvl="1" indent="-282575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Char char="•"/>
              <a:tabLst>
                <a:tab pos="772160" algn="l"/>
                <a:tab pos="772795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Running average </a:t>
            </a:r>
            <a:r>
              <a:rPr sz="2000" dirty="0">
                <a:latin typeface="Times New Roman"/>
                <a:cs typeface="Times New Roman"/>
              </a:rPr>
              <a:t>μ</a:t>
            </a:r>
            <a:r>
              <a:rPr sz="1950" baseline="25641" dirty="0">
                <a:latin typeface="Times New Roman"/>
                <a:cs typeface="Times New Roman"/>
              </a:rPr>
              <a:t>(</a:t>
            </a:r>
            <a:r>
              <a:rPr sz="1950" i="1" baseline="25641" dirty="0">
                <a:latin typeface="Times New Roman"/>
                <a:cs typeface="Times New Roman"/>
              </a:rPr>
              <a:t>t</a:t>
            </a:r>
            <a:r>
              <a:rPr sz="1950" baseline="25641" dirty="0">
                <a:latin typeface="Times New Roman"/>
                <a:cs typeface="Times New Roman"/>
              </a:rPr>
              <a:t>)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of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some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value </a:t>
            </a:r>
            <a:r>
              <a:rPr sz="2000" i="1" dirty="0">
                <a:latin typeface="Times New Roman"/>
                <a:cs typeface="Times New Roman"/>
              </a:rPr>
              <a:t>v</a:t>
            </a:r>
            <a:r>
              <a:rPr sz="1950" baseline="25641" dirty="0">
                <a:latin typeface="Times New Roman"/>
                <a:cs typeface="Times New Roman"/>
              </a:rPr>
              <a:t>(t)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is</a:t>
            </a:r>
            <a:r>
              <a:rPr sz="2000" spc="-4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μ</a:t>
            </a:r>
            <a:r>
              <a:rPr sz="1950" spc="-7" baseline="25641" dirty="0">
                <a:latin typeface="Times New Roman"/>
                <a:cs typeface="Times New Roman"/>
              </a:rPr>
              <a:t>(t)</a:t>
            </a:r>
            <a:r>
              <a:rPr sz="2000" spc="-5" dirty="0">
                <a:latin typeface="Wingdings"/>
                <a:cs typeface="Wingdings"/>
              </a:rPr>
              <a:t></a:t>
            </a:r>
            <a:r>
              <a:rPr sz="2000" spc="-5" dirty="0">
                <a:latin typeface="Times New Roman"/>
                <a:cs typeface="Times New Roman"/>
              </a:rPr>
              <a:t>αμ</a:t>
            </a:r>
            <a:r>
              <a:rPr sz="1950" spc="-7" baseline="25641" dirty="0">
                <a:latin typeface="Times New Roman"/>
                <a:cs typeface="Times New Roman"/>
              </a:rPr>
              <a:t>(t-1)</a:t>
            </a:r>
            <a:r>
              <a:rPr sz="2000" spc="-5" dirty="0">
                <a:latin typeface="Times New Roman"/>
                <a:cs typeface="Times New Roman"/>
              </a:rPr>
              <a:t>+(1-α)</a:t>
            </a:r>
            <a:r>
              <a:rPr sz="2000" i="1" spc="-5" dirty="0">
                <a:latin typeface="Times New Roman"/>
                <a:cs typeface="Times New Roman"/>
              </a:rPr>
              <a:t>v</a:t>
            </a:r>
            <a:r>
              <a:rPr sz="1950" spc="-7" baseline="25641" dirty="0">
                <a:latin typeface="Times New Roman"/>
                <a:cs typeface="Times New Roman"/>
              </a:rPr>
              <a:t>(t)</a:t>
            </a:r>
            <a:endParaRPr sz="1950" baseline="25641" dirty="0">
              <a:latin typeface="Times New Roman"/>
              <a:cs typeface="Times New Roman"/>
            </a:endParaRPr>
          </a:p>
          <a:p>
            <a:pPr marL="772795" lvl="1" indent="-282575">
              <a:lnSpc>
                <a:spcPct val="100000"/>
              </a:lnSpc>
              <a:spcBef>
                <a:spcPts val="385"/>
              </a:spcBef>
              <a:buClr>
                <a:srgbClr val="3333CC"/>
              </a:buClr>
              <a:buChar char="•"/>
              <a:tabLst>
                <a:tab pos="772160" algn="l"/>
                <a:tab pos="772795" algn="l"/>
              </a:tabLst>
            </a:pP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Called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linear</a:t>
            </a:r>
            <a:r>
              <a:rPr sz="2000" spc="-7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self-correction</a:t>
            </a:r>
            <a:endParaRPr sz="2000" dirty="0">
              <a:latin typeface="Arial"/>
              <a:cs typeface="Arial"/>
            </a:endParaRPr>
          </a:p>
          <a:p>
            <a:pPr marL="772795" marR="68580" lvl="1" indent="-282575">
              <a:lnSpc>
                <a:spcPct val="98000"/>
              </a:lnSpc>
              <a:spcBef>
                <a:spcPts val="550"/>
              </a:spcBef>
              <a:buClr>
                <a:srgbClr val="3333CC"/>
              </a:buClr>
              <a:buChar char="•"/>
              <a:tabLst>
                <a:tab pos="772160" algn="l"/>
                <a:tab pos="772795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When </a:t>
            </a:r>
            <a:r>
              <a:rPr sz="2000" i="1" dirty="0">
                <a:latin typeface="Times New Roman"/>
                <a:cs typeface="Times New Roman"/>
              </a:rPr>
              <a:t>α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is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close to </a:t>
            </a:r>
            <a:r>
              <a:rPr sz="2000" spc="-10" dirty="0">
                <a:latin typeface="Times New Roman"/>
                <a:cs typeface="Times New Roman"/>
              </a:rPr>
              <a:t>1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,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running average </a:t>
            </a:r>
            <a:r>
              <a:rPr sz="2000" spc="-20" dirty="0">
                <a:solidFill>
                  <a:srgbClr val="006600"/>
                </a:solidFill>
                <a:latin typeface="Arial"/>
                <a:cs typeface="Arial"/>
              </a:rPr>
              <a:t>remembers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information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from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the  past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for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long time and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when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it is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close to 0,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information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is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rapidly 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discarded.</a:t>
            </a:r>
            <a:endParaRPr sz="2000" dirty="0">
              <a:latin typeface="Arial"/>
              <a:cs typeface="Arial"/>
            </a:endParaRPr>
          </a:p>
          <a:p>
            <a:pPr marL="376555" marR="555625" indent="-339090">
              <a:lnSpc>
                <a:spcPts val="2780"/>
              </a:lnSpc>
              <a:spcBef>
                <a:spcPts val="690"/>
              </a:spcBef>
              <a:buChar char="•"/>
              <a:tabLst>
                <a:tab pos="376555" algn="l"/>
                <a:tab pos="3771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Hidden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units with linear self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connections behave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similar to 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running average. They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are called </a:t>
            </a:r>
            <a:r>
              <a:rPr sz="2400" i="1" spc="-10" dirty="0">
                <a:solidFill>
                  <a:srgbClr val="3333CC"/>
                </a:solidFill>
                <a:latin typeface="Arial"/>
                <a:cs typeface="Arial"/>
              </a:rPr>
              <a:t>leaky</a:t>
            </a:r>
            <a:r>
              <a:rPr sz="2400" i="1" spc="-9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i="1" spc="-15" dirty="0">
                <a:solidFill>
                  <a:srgbClr val="3333CC"/>
                </a:solidFill>
                <a:latin typeface="Arial"/>
                <a:cs typeface="Arial"/>
              </a:rPr>
              <a:t>units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.</a:t>
            </a:r>
            <a:endParaRPr sz="2400" dirty="0">
              <a:latin typeface="Arial"/>
              <a:cs typeface="Arial"/>
            </a:endParaRPr>
          </a:p>
          <a:p>
            <a:pPr marL="377190" indent="-339090">
              <a:lnSpc>
                <a:spcPts val="2845"/>
              </a:lnSpc>
              <a:spcBef>
                <a:spcPts val="550"/>
              </a:spcBef>
              <a:buChar char="•"/>
              <a:tabLst>
                <a:tab pos="376555" algn="l"/>
                <a:tab pos="377190" algn="l"/>
              </a:tabLst>
            </a:pP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Can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obtain product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of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derivatives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close to </a:t>
            </a:r>
            <a:r>
              <a:rPr sz="2400" dirty="0">
                <a:latin typeface="Times New Roman"/>
                <a:cs typeface="Times New Roman"/>
              </a:rPr>
              <a:t>1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by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having</a:t>
            </a:r>
            <a:r>
              <a:rPr sz="2400" spc="-8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i="1" spc="-10" dirty="0">
                <a:solidFill>
                  <a:srgbClr val="3333CC"/>
                </a:solidFill>
                <a:latin typeface="Arial"/>
                <a:cs typeface="Arial"/>
              </a:rPr>
              <a:t>linear</a:t>
            </a:r>
            <a:endParaRPr sz="2400" dirty="0">
              <a:latin typeface="Arial"/>
              <a:cs typeface="Arial"/>
            </a:endParaRPr>
          </a:p>
          <a:p>
            <a:pPr marL="376555">
              <a:lnSpc>
                <a:spcPts val="2845"/>
              </a:lnSpc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self-connections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and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weight near </a:t>
            </a:r>
            <a:r>
              <a:rPr sz="2400" dirty="0">
                <a:latin typeface="Times New Roman"/>
                <a:cs typeface="Times New Roman"/>
              </a:rPr>
              <a:t>1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on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those</a:t>
            </a:r>
            <a:r>
              <a:rPr sz="2400" spc="-8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connections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94676" y="1376679"/>
            <a:ext cx="367284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Removing</a:t>
            </a:r>
            <a:r>
              <a:rPr spc="-95" dirty="0"/>
              <a:t> </a:t>
            </a:r>
            <a:r>
              <a:rPr lang="en-US" spc="-15" dirty="0"/>
              <a:t>C</a:t>
            </a:r>
            <a:r>
              <a:rPr spc="-15" dirty="0"/>
              <a:t>onnections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85723" y="2335784"/>
            <a:ext cx="8851900" cy="278384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351790" indent="-339090">
              <a:lnSpc>
                <a:spcPct val="100000"/>
              </a:lnSpc>
              <a:spcBef>
                <a:spcPts val="625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Another approach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handle long-term</a:t>
            </a:r>
            <a:r>
              <a:rPr sz="2400" spc="-8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dependencies</a:t>
            </a:r>
            <a:endParaRPr sz="2400" dirty="0">
              <a:latin typeface="Arial"/>
              <a:cs typeface="Arial"/>
            </a:endParaRPr>
          </a:p>
          <a:p>
            <a:pPr marL="351790" indent="-339090">
              <a:lnSpc>
                <a:spcPct val="100000"/>
              </a:lnSpc>
              <a:spcBef>
                <a:spcPts val="530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Organize </a:t>
            </a:r>
            <a:r>
              <a:rPr lang="en-US" sz="2400" spc="-15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state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of the RNN </a:t>
            </a:r>
            <a:r>
              <a:rPr lang="en-US" sz="2400" spc="-10" dirty="0">
                <a:solidFill>
                  <a:srgbClr val="3333CC"/>
                </a:solidFill>
                <a:latin typeface="Arial"/>
                <a:cs typeface="Arial"/>
              </a:rPr>
              <a:t>to be at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multiple time</a:t>
            </a:r>
            <a:r>
              <a:rPr sz="2400" spc="-11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scales</a:t>
            </a:r>
            <a:endParaRPr sz="2400" dirty="0">
              <a:latin typeface="Arial"/>
              <a:cs typeface="Arial"/>
            </a:endParaRPr>
          </a:p>
          <a:p>
            <a:pPr marL="747395" marR="5080" lvl="1" indent="-282575">
              <a:lnSpc>
                <a:spcPct val="100000"/>
              </a:lnSpc>
              <a:spcBef>
                <a:spcPts val="425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Information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flowing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more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easily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through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long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distances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at the slower time 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scales</a:t>
            </a:r>
            <a:endParaRPr sz="2000" dirty="0">
              <a:latin typeface="Arial"/>
              <a:cs typeface="Arial"/>
            </a:endParaRPr>
          </a:p>
          <a:p>
            <a:pPr marL="351155" marR="964565" indent="-339090">
              <a:lnSpc>
                <a:spcPts val="2780"/>
              </a:lnSpc>
              <a:spcBef>
                <a:spcPts val="685"/>
              </a:spcBef>
              <a:buChar char="•"/>
              <a:tabLst>
                <a:tab pos="351155" algn="l"/>
                <a:tab pos="351790" algn="l"/>
              </a:tabLst>
            </a:pPr>
            <a:r>
              <a:rPr lang="en-US" sz="2400" spc="-10" dirty="0">
                <a:solidFill>
                  <a:srgbClr val="3333CC"/>
                </a:solidFill>
                <a:latin typeface="Arial"/>
                <a:cs typeface="Arial"/>
              </a:rPr>
              <a:t>I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nvolves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actively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removing length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one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connections and  replacing them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with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longer</a:t>
            </a:r>
            <a:r>
              <a:rPr sz="2400" spc="-8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connections</a:t>
            </a:r>
            <a:endParaRPr sz="2400" dirty="0">
              <a:latin typeface="Arial"/>
              <a:cs typeface="Arial"/>
            </a:endParaRPr>
          </a:p>
          <a:p>
            <a:pPr marL="351790" indent="-339090">
              <a:lnSpc>
                <a:spcPct val="100000"/>
              </a:lnSpc>
              <a:spcBef>
                <a:spcPts val="555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Skip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connections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add</a:t>
            </a:r>
            <a:r>
              <a:rPr sz="2400" spc="-5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edges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54173" y="925575"/>
            <a:ext cx="46513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Topics </a:t>
            </a:r>
            <a:r>
              <a:rPr spc="-5" dirty="0"/>
              <a:t>in </a:t>
            </a:r>
            <a:r>
              <a:rPr spc="-15" dirty="0"/>
              <a:t>Sequence</a:t>
            </a:r>
            <a:r>
              <a:rPr spc="-110" dirty="0"/>
              <a:t> </a:t>
            </a:r>
            <a:r>
              <a:rPr spc="-15" dirty="0"/>
              <a:t>Modeling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37844" y="1415288"/>
            <a:ext cx="8220075" cy="435673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351790" indent="-339090">
              <a:lnSpc>
                <a:spcPct val="100000"/>
              </a:lnSpc>
              <a:spcBef>
                <a:spcPts val="625"/>
              </a:spcBef>
              <a:buClr>
                <a:srgbClr val="3333CC"/>
              </a:buClr>
              <a:buChar char="•"/>
              <a:tabLst>
                <a:tab pos="351155" algn="l"/>
                <a:tab pos="351790" algn="l"/>
              </a:tabLst>
            </a:pPr>
            <a:r>
              <a:rPr lang="en-US" sz="2400" spc="-15" dirty="0">
                <a:solidFill>
                  <a:srgbClr val="808080"/>
                </a:solidFill>
                <a:latin typeface="Arial"/>
                <a:cs typeface="Arial"/>
              </a:rPr>
              <a:t>Overview</a:t>
            </a:r>
            <a:endParaRPr sz="2400" dirty="0">
              <a:latin typeface="Arial"/>
              <a:cs typeface="Arial"/>
            </a:endParaRPr>
          </a:p>
          <a:p>
            <a:pPr marL="464820" indent="-452120">
              <a:lnSpc>
                <a:spcPct val="100000"/>
              </a:lnSpc>
              <a:spcBef>
                <a:spcPts val="530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Unfolding Computational</a:t>
            </a:r>
            <a:r>
              <a:rPr sz="2400" spc="-3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Graphs</a:t>
            </a:r>
            <a:endParaRPr sz="2400" dirty="0">
              <a:latin typeface="Arial"/>
              <a:cs typeface="Arial"/>
            </a:endParaRPr>
          </a:p>
          <a:p>
            <a:pPr marL="464820" indent="-452120">
              <a:lnSpc>
                <a:spcPct val="100000"/>
              </a:lnSpc>
              <a:spcBef>
                <a:spcPts val="525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Recurrent Neural</a:t>
            </a:r>
            <a:r>
              <a:rPr sz="2400" spc="-3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Networks</a:t>
            </a:r>
            <a:endParaRPr sz="2400" dirty="0">
              <a:latin typeface="Arial"/>
              <a:cs typeface="Arial"/>
            </a:endParaRPr>
          </a:p>
          <a:p>
            <a:pPr marL="464820" indent="-452120">
              <a:lnSpc>
                <a:spcPct val="100000"/>
              </a:lnSpc>
              <a:spcBef>
                <a:spcPts val="505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Bidirectional</a:t>
            </a:r>
            <a:r>
              <a:rPr sz="2400" spc="-2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RNNs</a:t>
            </a:r>
            <a:endParaRPr sz="2400" dirty="0">
              <a:latin typeface="Arial"/>
              <a:cs typeface="Arial"/>
            </a:endParaRPr>
          </a:p>
          <a:p>
            <a:pPr marL="464820" indent="-452120">
              <a:lnSpc>
                <a:spcPct val="100000"/>
              </a:lnSpc>
              <a:spcBef>
                <a:spcPts val="530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Encoder-Decoder Sequence-to-Sequence</a:t>
            </a:r>
            <a:r>
              <a:rPr sz="2400" spc="-4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Architectures</a:t>
            </a:r>
            <a:endParaRPr sz="2400" dirty="0">
              <a:latin typeface="Arial"/>
              <a:cs typeface="Arial"/>
            </a:endParaRPr>
          </a:p>
          <a:p>
            <a:pPr marL="464820" indent="-452120">
              <a:lnSpc>
                <a:spcPct val="100000"/>
              </a:lnSpc>
              <a:spcBef>
                <a:spcPts val="525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Deep Recurrent</a:t>
            </a:r>
            <a:r>
              <a:rPr sz="2400" spc="-4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Networks</a:t>
            </a:r>
            <a:endParaRPr sz="2400" dirty="0">
              <a:latin typeface="Arial"/>
              <a:cs typeface="Arial"/>
            </a:endParaRPr>
          </a:p>
          <a:p>
            <a:pPr marL="464820" indent="-452120">
              <a:lnSpc>
                <a:spcPct val="100000"/>
              </a:lnSpc>
              <a:spcBef>
                <a:spcPts val="505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Recursive Neural</a:t>
            </a:r>
            <a:r>
              <a:rPr sz="2400" spc="-3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Networks</a:t>
            </a:r>
            <a:endParaRPr sz="2400" dirty="0">
              <a:latin typeface="Arial"/>
              <a:cs typeface="Arial"/>
            </a:endParaRPr>
          </a:p>
          <a:p>
            <a:pPr marL="464820" indent="-452120">
              <a:lnSpc>
                <a:spcPct val="100000"/>
              </a:lnSpc>
              <a:spcBef>
                <a:spcPts val="530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The Challenge </a:t>
            </a:r>
            <a:r>
              <a:rPr sz="2400" spc="-10" dirty="0">
                <a:solidFill>
                  <a:srgbClr val="808080"/>
                </a:solidFill>
                <a:latin typeface="Arial"/>
                <a:cs typeface="Arial"/>
              </a:rPr>
              <a:t>of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Long-Term</a:t>
            </a:r>
            <a:r>
              <a:rPr sz="2400" spc="-8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Dependencies</a:t>
            </a:r>
            <a:endParaRPr sz="2400" dirty="0">
              <a:latin typeface="Arial"/>
              <a:cs typeface="Arial"/>
            </a:endParaRPr>
          </a:p>
          <a:p>
            <a:pPr marL="464820" indent="-452120">
              <a:lnSpc>
                <a:spcPct val="100000"/>
              </a:lnSpc>
              <a:spcBef>
                <a:spcPts val="625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Echo-State</a:t>
            </a:r>
            <a:r>
              <a:rPr sz="2400" spc="-3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Networks</a:t>
            </a:r>
            <a:endParaRPr sz="2400" dirty="0">
              <a:latin typeface="Arial"/>
              <a:cs typeface="Arial"/>
            </a:endParaRPr>
          </a:p>
          <a:p>
            <a:pPr marL="464820" indent="-452120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Leaky </a:t>
            </a:r>
            <a:r>
              <a:rPr sz="2400" spc="-10" dirty="0">
                <a:solidFill>
                  <a:srgbClr val="808080"/>
                </a:solidFill>
                <a:latin typeface="Arial"/>
                <a:cs typeface="Arial"/>
              </a:rPr>
              <a:t>Units and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Other Strategies </a:t>
            </a:r>
            <a:r>
              <a:rPr sz="2400" spc="-10" dirty="0">
                <a:solidFill>
                  <a:srgbClr val="808080"/>
                </a:solidFill>
                <a:latin typeface="Arial"/>
                <a:cs typeface="Arial"/>
              </a:rPr>
              <a:t>for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Multiple Time</a:t>
            </a:r>
            <a:r>
              <a:rPr sz="2400" spc="-13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Scales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7844" y="5746495"/>
            <a:ext cx="6165215" cy="132080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464820" indent="-452120">
              <a:lnSpc>
                <a:spcPct val="100000"/>
              </a:lnSpc>
              <a:spcBef>
                <a:spcPts val="625"/>
              </a:spcBef>
              <a:buClr>
                <a:srgbClr val="3333CC"/>
              </a:buClr>
              <a:buAutoNum type="arabicPeriod" startAt="10"/>
              <a:tabLst>
                <a:tab pos="464820" algn="l"/>
              </a:tabLst>
            </a:pPr>
            <a:r>
              <a:rPr sz="2400" spc="-15" dirty="0">
                <a:solidFill>
                  <a:srgbClr val="0000FF"/>
                </a:solidFill>
                <a:latin typeface="Arial"/>
                <a:cs typeface="Arial"/>
              </a:rPr>
              <a:t>LSTM </a:t>
            </a:r>
            <a:r>
              <a:rPr sz="2400" spc="-10" dirty="0">
                <a:solidFill>
                  <a:srgbClr val="0000FF"/>
                </a:solidFill>
                <a:latin typeface="Arial"/>
                <a:cs typeface="Arial"/>
              </a:rPr>
              <a:t>and </a:t>
            </a:r>
            <a:r>
              <a:rPr sz="2400" spc="-15" dirty="0">
                <a:solidFill>
                  <a:srgbClr val="0000FF"/>
                </a:solidFill>
                <a:latin typeface="Arial"/>
                <a:cs typeface="Arial"/>
              </a:rPr>
              <a:t>Other Gated</a:t>
            </a:r>
            <a:r>
              <a:rPr sz="2400" spc="-8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0000FF"/>
                </a:solidFill>
                <a:latin typeface="Arial"/>
                <a:cs typeface="Arial"/>
              </a:rPr>
              <a:t>RNNs</a:t>
            </a:r>
            <a:endParaRPr sz="2400">
              <a:latin typeface="Arial"/>
              <a:cs typeface="Arial"/>
            </a:endParaRPr>
          </a:p>
          <a:p>
            <a:pPr marL="464820" indent="-452120">
              <a:lnSpc>
                <a:spcPct val="100000"/>
              </a:lnSpc>
              <a:spcBef>
                <a:spcPts val="530"/>
              </a:spcBef>
              <a:buClr>
                <a:srgbClr val="3333CC"/>
              </a:buClr>
              <a:buAutoNum type="arabicPeriod" startAt="10"/>
              <a:tabLst>
                <a:tab pos="464820" algn="l"/>
              </a:tabLst>
            </a:pP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Optimization </a:t>
            </a:r>
            <a:r>
              <a:rPr sz="2400" spc="-10" dirty="0">
                <a:solidFill>
                  <a:srgbClr val="808080"/>
                </a:solidFill>
                <a:latin typeface="Arial"/>
                <a:cs typeface="Arial"/>
              </a:rPr>
              <a:t>for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Long-Term</a:t>
            </a:r>
            <a:r>
              <a:rPr sz="2400" spc="-10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Dependencies</a:t>
            </a:r>
            <a:endParaRPr sz="2400">
              <a:latin typeface="Arial"/>
              <a:cs typeface="Arial"/>
            </a:endParaRPr>
          </a:p>
          <a:p>
            <a:pPr marL="464820" indent="-452120">
              <a:lnSpc>
                <a:spcPct val="100000"/>
              </a:lnSpc>
              <a:spcBef>
                <a:spcPts val="505"/>
              </a:spcBef>
              <a:buClr>
                <a:srgbClr val="3333CC"/>
              </a:buClr>
              <a:buAutoNum type="arabicPeriod" startAt="10"/>
              <a:tabLst>
                <a:tab pos="464820" algn="l"/>
              </a:tabLst>
            </a:pPr>
            <a:r>
              <a:rPr sz="2400" spc="-10" dirty="0">
                <a:solidFill>
                  <a:srgbClr val="808080"/>
                </a:solidFill>
                <a:latin typeface="Arial"/>
                <a:cs typeface="Arial"/>
              </a:rPr>
              <a:t>Explicit</a:t>
            </a:r>
            <a:r>
              <a:rPr sz="2400" spc="-3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Memory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15238" y="1376679"/>
            <a:ext cx="62299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Topics </a:t>
            </a:r>
            <a:r>
              <a:rPr spc="-5" dirty="0"/>
              <a:t>in </a:t>
            </a:r>
            <a:r>
              <a:rPr spc="-20" dirty="0"/>
              <a:t>LSTM </a:t>
            </a:r>
            <a:r>
              <a:rPr spc="-10" dirty="0"/>
              <a:t>and </a:t>
            </a:r>
            <a:r>
              <a:rPr spc="-15" dirty="0"/>
              <a:t>Other Gated</a:t>
            </a:r>
            <a:r>
              <a:rPr spc="-150" dirty="0"/>
              <a:t> </a:t>
            </a:r>
            <a:r>
              <a:rPr spc="-20" dirty="0"/>
              <a:t>RNNs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85723" y="2335784"/>
            <a:ext cx="7254875" cy="392684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351790" indent="-339090">
              <a:lnSpc>
                <a:spcPct val="100000"/>
              </a:lnSpc>
              <a:spcBef>
                <a:spcPts val="625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From RNN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to</a:t>
            </a:r>
            <a:r>
              <a:rPr sz="2400" spc="-7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3333CC"/>
                </a:solidFill>
                <a:latin typeface="Arial"/>
                <a:cs typeface="Arial"/>
              </a:rPr>
              <a:t>LSTM</a:t>
            </a:r>
            <a:endParaRPr sz="2400">
              <a:latin typeface="Arial"/>
              <a:cs typeface="Arial"/>
            </a:endParaRPr>
          </a:p>
          <a:p>
            <a:pPr marL="351790" indent="-339090">
              <a:lnSpc>
                <a:spcPct val="100000"/>
              </a:lnSpc>
              <a:spcBef>
                <a:spcPts val="530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Problem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of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Long-Term</a:t>
            </a:r>
            <a:r>
              <a:rPr sz="2400" spc="-8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Dependency</a:t>
            </a:r>
            <a:endParaRPr sz="2400">
              <a:latin typeface="Arial"/>
              <a:cs typeface="Arial"/>
            </a:endParaRPr>
          </a:p>
          <a:p>
            <a:pPr marL="351790" indent="-339090">
              <a:lnSpc>
                <a:spcPct val="100000"/>
              </a:lnSpc>
              <a:spcBef>
                <a:spcPts val="525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20" dirty="0">
                <a:solidFill>
                  <a:srgbClr val="3333CC"/>
                </a:solidFill>
                <a:latin typeface="Arial"/>
                <a:cs typeface="Arial"/>
              </a:rPr>
              <a:t>BPTT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and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Vanishing</a:t>
            </a:r>
            <a:r>
              <a:rPr sz="2400" spc="-6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Gradients</a:t>
            </a:r>
            <a:endParaRPr sz="2400">
              <a:latin typeface="Arial"/>
              <a:cs typeface="Arial"/>
            </a:endParaRPr>
          </a:p>
          <a:p>
            <a:pPr marL="351790" indent="-339090">
              <a:lnSpc>
                <a:spcPct val="100000"/>
              </a:lnSpc>
              <a:spcBef>
                <a:spcPts val="530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Key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intuition of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LSTM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as</a:t>
            </a:r>
            <a:r>
              <a:rPr sz="2400" spc="-9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“state”</a:t>
            </a:r>
            <a:endParaRPr sz="2400">
              <a:latin typeface="Arial"/>
              <a:cs typeface="Arial"/>
            </a:endParaRPr>
          </a:p>
          <a:p>
            <a:pPr marL="351790" indent="-339090">
              <a:lnSpc>
                <a:spcPct val="100000"/>
              </a:lnSpc>
              <a:spcBef>
                <a:spcPts val="505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LSTM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Cell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(three gates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and two</a:t>
            </a:r>
            <a:r>
              <a:rPr sz="2400" spc="-10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activations)</a:t>
            </a:r>
            <a:endParaRPr sz="2400">
              <a:latin typeface="Arial"/>
              <a:cs typeface="Arial"/>
            </a:endParaRPr>
          </a:p>
          <a:p>
            <a:pPr marL="351790" indent="-339090">
              <a:lnSpc>
                <a:spcPct val="100000"/>
              </a:lnSpc>
              <a:spcBef>
                <a:spcPts val="525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LSTM usage</a:t>
            </a:r>
            <a:r>
              <a:rPr sz="2400" spc="-5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example</a:t>
            </a:r>
            <a:endParaRPr sz="2400">
              <a:latin typeface="Arial"/>
              <a:cs typeface="Arial"/>
            </a:endParaRPr>
          </a:p>
          <a:p>
            <a:pPr marL="351790" indent="-339090">
              <a:lnSpc>
                <a:spcPct val="100000"/>
              </a:lnSpc>
              <a:spcBef>
                <a:spcPts val="530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Equations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for: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forget gate, state update, output</a:t>
            </a:r>
            <a:r>
              <a:rPr sz="2400" spc="-8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gate</a:t>
            </a:r>
            <a:endParaRPr sz="2400">
              <a:latin typeface="Arial"/>
              <a:cs typeface="Arial"/>
            </a:endParaRPr>
          </a:p>
          <a:p>
            <a:pPr marL="351790" indent="-339090">
              <a:lnSpc>
                <a:spcPct val="100000"/>
              </a:lnSpc>
              <a:spcBef>
                <a:spcPts val="505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Step-by-Step LSTM</a:t>
            </a:r>
            <a:r>
              <a:rPr sz="2400" spc="-5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Walk-through</a:t>
            </a:r>
            <a:endParaRPr sz="2400">
              <a:latin typeface="Arial"/>
              <a:cs typeface="Arial"/>
            </a:endParaRPr>
          </a:p>
          <a:p>
            <a:pPr marL="351790" indent="-339090">
              <a:lnSpc>
                <a:spcPct val="100000"/>
              </a:lnSpc>
              <a:spcBef>
                <a:spcPts val="625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Gated</a:t>
            </a:r>
            <a:r>
              <a:rPr sz="2400" spc="-3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RNNs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358107" y="6845807"/>
            <a:ext cx="1143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imes New Roman"/>
                <a:cs typeface="Times New Roman"/>
              </a:rPr>
              <a:t>3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85882" y="584199"/>
            <a:ext cx="609028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25" dirty="0"/>
              <a:t>Recurrent Neural</a:t>
            </a:r>
            <a:r>
              <a:rPr sz="4000" spc="-40" dirty="0"/>
              <a:t> </a:t>
            </a:r>
            <a:r>
              <a:rPr sz="4000" spc="-25" dirty="0"/>
              <a:t>Networks</a:t>
            </a:r>
            <a:endParaRPr sz="4000"/>
          </a:p>
        </p:txBody>
      </p:sp>
      <p:sp>
        <p:nvSpPr>
          <p:cNvPr id="5" name="object 5"/>
          <p:cNvSpPr/>
          <p:nvPr/>
        </p:nvSpPr>
        <p:spPr>
          <a:xfrm>
            <a:off x="1912312" y="1907166"/>
            <a:ext cx="727502" cy="11301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84297" y="1820263"/>
            <a:ext cx="913765" cy="1299845"/>
          </a:xfrm>
          <a:custGeom>
            <a:avLst/>
            <a:gdLst/>
            <a:ahLst/>
            <a:cxnLst/>
            <a:rect l="l" t="t" r="r" b="b"/>
            <a:pathLst>
              <a:path w="913764" h="1299845">
                <a:moveTo>
                  <a:pt x="0" y="0"/>
                </a:moveTo>
                <a:lnTo>
                  <a:pt x="913659" y="0"/>
                </a:lnTo>
                <a:lnTo>
                  <a:pt x="913659" y="1299845"/>
                </a:lnTo>
                <a:lnTo>
                  <a:pt x="0" y="1299845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63459" y="3737822"/>
            <a:ext cx="5096287" cy="13400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56823" y="3655430"/>
            <a:ext cx="5300345" cy="1475740"/>
          </a:xfrm>
          <a:custGeom>
            <a:avLst/>
            <a:gdLst/>
            <a:ahLst/>
            <a:cxnLst/>
            <a:rect l="l" t="t" r="r" b="b"/>
            <a:pathLst>
              <a:path w="5300345" h="1475739">
                <a:moveTo>
                  <a:pt x="0" y="0"/>
                </a:moveTo>
                <a:lnTo>
                  <a:pt x="5299851" y="0"/>
                </a:lnTo>
                <a:lnTo>
                  <a:pt x="5299851" y="1475669"/>
                </a:lnTo>
                <a:lnTo>
                  <a:pt x="0" y="1475669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34923" y="1345183"/>
            <a:ext cx="8774430" cy="441452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402590" indent="-339090">
              <a:lnSpc>
                <a:spcPct val="100000"/>
              </a:lnSpc>
              <a:spcBef>
                <a:spcPts val="580"/>
              </a:spcBef>
              <a:buChar char="•"/>
              <a:tabLst>
                <a:tab pos="401955" algn="l"/>
                <a:tab pos="4025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RNNs have</a:t>
            </a:r>
            <a:r>
              <a:rPr sz="2400" spc="-4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loops</a:t>
            </a:r>
            <a:endParaRPr sz="2400">
              <a:latin typeface="Arial"/>
              <a:cs typeface="Arial"/>
            </a:endParaRPr>
          </a:p>
          <a:p>
            <a:pPr marL="2538730" marR="659130">
              <a:lnSpc>
                <a:spcPct val="100000"/>
              </a:lnSpc>
              <a:spcBef>
                <a:spcPts val="400"/>
              </a:spcBef>
            </a:pPr>
            <a:r>
              <a:rPr sz="2000" dirty="0">
                <a:solidFill>
                  <a:srgbClr val="7030A0"/>
                </a:solidFill>
                <a:latin typeface="Arial"/>
                <a:cs typeface="Arial"/>
              </a:rPr>
              <a:t>A</a:t>
            </a:r>
            <a:r>
              <a:rPr sz="2000" spc="-14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7030A0"/>
                </a:solidFill>
                <a:latin typeface="Arial"/>
                <a:cs typeface="Arial"/>
              </a:rPr>
              <a:t>chunk</a:t>
            </a:r>
            <a:r>
              <a:rPr sz="2000" spc="-25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7030A0"/>
                </a:solidFill>
                <a:latin typeface="Arial"/>
                <a:cs typeface="Arial"/>
              </a:rPr>
              <a:t>of</a:t>
            </a:r>
            <a:r>
              <a:rPr sz="2000" spc="-3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7030A0"/>
                </a:solidFill>
                <a:latin typeface="Arial"/>
                <a:cs typeface="Arial"/>
              </a:rPr>
              <a:t>neural network</a:t>
            </a:r>
            <a:r>
              <a:rPr sz="2000" spc="-13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7030A0"/>
                </a:solidFill>
                <a:latin typeface="Arial"/>
                <a:cs typeface="Arial"/>
              </a:rPr>
              <a:t>looks</a:t>
            </a:r>
            <a:r>
              <a:rPr sz="2000" spc="-3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7030A0"/>
                </a:solidFill>
                <a:latin typeface="Arial"/>
                <a:cs typeface="Arial"/>
              </a:rPr>
              <a:t>at</a:t>
            </a:r>
            <a:r>
              <a:rPr sz="2000" spc="-3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7030A0"/>
                </a:solidFill>
                <a:latin typeface="Arial"/>
                <a:cs typeface="Arial"/>
              </a:rPr>
              <a:t>some</a:t>
            </a:r>
            <a:r>
              <a:rPr sz="2000" spc="-3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7030A0"/>
                </a:solidFill>
                <a:latin typeface="Arial"/>
                <a:cs typeface="Arial"/>
              </a:rPr>
              <a:t>input</a:t>
            </a:r>
            <a:r>
              <a:rPr sz="2000" spc="-3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x</a:t>
            </a:r>
            <a:r>
              <a:rPr sz="1950" spc="-15" baseline="-17094" dirty="0">
                <a:latin typeface="Arial"/>
                <a:cs typeface="Arial"/>
              </a:rPr>
              <a:t>t  </a:t>
            </a:r>
            <a:r>
              <a:rPr sz="2000" spc="-10" dirty="0">
                <a:solidFill>
                  <a:srgbClr val="7030A0"/>
                </a:solidFill>
                <a:latin typeface="Arial"/>
                <a:cs typeface="Arial"/>
              </a:rPr>
              <a:t>and </a:t>
            </a:r>
            <a:r>
              <a:rPr sz="2000" spc="-15" dirty="0">
                <a:solidFill>
                  <a:srgbClr val="7030A0"/>
                </a:solidFill>
                <a:latin typeface="Arial"/>
                <a:cs typeface="Arial"/>
              </a:rPr>
              <a:t>outputs </a:t>
            </a:r>
            <a:r>
              <a:rPr sz="2000" dirty="0">
                <a:solidFill>
                  <a:srgbClr val="7030A0"/>
                </a:solidFill>
                <a:latin typeface="Arial"/>
                <a:cs typeface="Arial"/>
              </a:rPr>
              <a:t>a </a:t>
            </a:r>
            <a:r>
              <a:rPr sz="2000" spc="-10" dirty="0">
                <a:solidFill>
                  <a:srgbClr val="7030A0"/>
                </a:solidFill>
                <a:latin typeface="Arial"/>
                <a:cs typeface="Arial"/>
              </a:rPr>
              <a:t>value</a:t>
            </a:r>
            <a:r>
              <a:rPr sz="2000" spc="-8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h</a:t>
            </a:r>
            <a:r>
              <a:rPr sz="1950" spc="-15" baseline="-17094" dirty="0">
                <a:latin typeface="Arial"/>
                <a:cs typeface="Arial"/>
              </a:rPr>
              <a:t>t</a:t>
            </a:r>
            <a:endParaRPr sz="1950" baseline="-17094">
              <a:latin typeface="Arial"/>
              <a:cs typeface="Arial"/>
            </a:endParaRPr>
          </a:p>
          <a:p>
            <a:pPr marL="2538730">
              <a:lnSpc>
                <a:spcPts val="2350"/>
              </a:lnSpc>
            </a:pPr>
            <a:r>
              <a:rPr sz="2000" dirty="0">
                <a:solidFill>
                  <a:srgbClr val="7030A0"/>
                </a:solidFill>
                <a:latin typeface="Arial"/>
                <a:cs typeface="Arial"/>
              </a:rPr>
              <a:t>A </a:t>
            </a:r>
            <a:r>
              <a:rPr sz="2000" spc="-10" dirty="0">
                <a:solidFill>
                  <a:srgbClr val="7030A0"/>
                </a:solidFill>
                <a:latin typeface="Arial"/>
                <a:cs typeface="Arial"/>
              </a:rPr>
              <a:t>loop allows </a:t>
            </a:r>
            <a:r>
              <a:rPr sz="2000" spc="-15" dirty="0">
                <a:solidFill>
                  <a:srgbClr val="7030A0"/>
                </a:solidFill>
                <a:latin typeface="Arial"/>
                <a:cs typeface="Arial"/>
              </a:rPr>
              <a:t>information </a:t>
            </a:r>
            <a:r>
              <a:rPr sz="2000" spc="-10" dirty="0">
                <a:solidFill>
                  <a:srgbClr val="7030A0"/>
                </a:solidFill>
                <a:latin typeface="Arial"/>
                <a:cs typeface="Arial"/>
              </a:rPr>
              <a:t>to</a:t>
            </a:r>
            <a:r>
              <a:rPr sz="2000" spc="-22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7030A0"/>
                </a:solidFill>
                <a:latin typeface="Arial"/>
                <a:cs typeface="Arial"/>
              </a:rPr>
              <a:t>be</a:t>
            </a:r>
            <a:endParaRPr sz="2000">
              <a:latin typeface="Arial"/>
              <a:cs typeface="Arial"/>
            </a:endParaRPr>
          </a:p>
          <a:p>
            <a:pPr marL="2538730">
              <a:lnSpc>
                <a:spcPts val="2350"/>
              </a:lnSpc>
            </a:pPr>
            <a:r>
              <a:rPr sz="2000" spc="-15" dirty="0">
                <a:solidFill>
                  <a:srgbClr val="7030A0"/>
                </a:solidFill>
                <a:latin typeface="Arial"/>
                <a:cs typeface="Arial"/>
              </a:rPr>
              <a:t>passed </a:t>
            </a:r>
            <a:r>
              <a:rPr sz="2000" spc="-10" dirty="0">
                <a:solidFill>
                  <a:srgbClr val="7030A0"/>
                </a:solidFill>
                <a:latin typeface="Arial"/>
                <a:cs typeface="Arial"/>
              </a:rPr>
              <a:t>from one </a:t>
            </a:r>
            <a:r>
              <a:rPr sz="2000" spc="-15" dirty="0">
                <a:solidFill>
                  <a:srgbClr val="7030A0"/>
                </a:solidFill>
                <a:latin typeface="Arial"/>
                <a:cs typeface="Arial"/>
              </a:rPr>
              <a:t>step </a:t>
            </a:r>
            <a:r>
              <a:rPr sz="2000" spc="-10" dirty="0">
                <a:solidFill>
                  <a:srgbClr val="7030A0"/>
                </a:solidFill>
                <a:latin typeface="Arial"/>
                <a:cs typeface="Arial"/>
              </a:rPr>
              <a:t>of the </a:t>
            </a:r>
            <a:r>
              <a:rPr sz="2000" spc="-15" dirty="0">
                <a:solidFill>
                  <a:srgbClr val="7030A0"/>
                </a:solidFill>
                <a:latin typeface="Arial"/>
                <a:cs typeface="Arial"/>
              </a:rPr>
              <a:t>network </a:t>
            </a:r>
            <a:r>
              <a:rPr sz="2000" spc="-10" dirty="0">
                <a:solidFill>
                  <a:srgbClr val="7030A0"/>
                </a:solidFill>
                <a:latin typeface="Arial"/>
                <a:cs typeface="Arial"/>
              </a:rPr>
              <a:t>to the</a:t>
            </a:r>
            <a:r>
              <a:rPr sz="2000" spc="-16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7030A0"/>
                </a:solidFill>
                <a:latin typeface="Arial"/>
                <a:cs typeface="Arial"/>
              </a:rPr>
              <a:t>next</a:t>
            </a:r>
            <a:endParaRPr sz="2000">
              <a:latin typeface="Arial"/>
              <a:cs typeface="Arial"/>
            </a:endParaRPr>
          </a:p>
          <a:p>
            <a:pPr marL="402590" indent="-339090">
              <a:lnSpc>
                <a:spcPct val="100000"/>
              </a:lnSpc>
              <a:spcBef>
                <a:spcPts val="825"/>
              </a:spcBef>
              <a:buChar char="•"/>
              <a:tabLst>
                <a:tab pos="401955" algn="l"/>
                <a:tab pos="402590" algn="l"/>
              </a:tabLst>
            </a:pP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An unrolled</a:t>
            </a:r>
            <a:r>
              <a:rPr sz="2400" spc="-4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RNN</a:t>
            </a:r>
            <a:endParaRPr sz="2400">
              <a:latin typeface="Arial"/>
              <a:cs typeface="Arial"/>
            </a:endParaRPr>
          </a:p>
          <a:p>
            <a:pPr marL="6267450" marR="30480">
              <a:lnSpc>
                <a:spcPct val="98700"/>
              </a:lnSpc>
              <a:spcBef>
                <a:spcPts val="1270"/>
              </a:spcBef>
            </a:pPr>
            <a:r>
              <a:rPr sz="2000" spc="-10" dirty="0">
                <a:solidFill>
                  <a:srgbClr val="7030A0"/>
                </a:solidFill>
                <a:latin typeface="Arial"/>
                <a:cs typeface="Arial"/>
              </a:rPr>
              <a:t>Chain-like </a:t>
            </a:r>
            <a:r>
              <a:rPr sz="2000" spc="-15" dirty="0">
                <a:solidFill>
                  <a:srgbClr val="7030A0"/>
                </a:solidFill>
                <a:latin typeface="Arial"/>
                <a:cs typeface="Arial"/>
              </a:rPr>
              <a:t>structure  reveals that RNNs</a:t>
            </a:r>
            <a:r>
              <a:rPr sz="2000" spc="-85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7030A0"/>
                </a:solidFill>
                <a:latin typeface="Arial"/>
                <a:cs typeface="Arial"/>
              </a:rPr>
              <a:t>are  </a:t>
            </a:r>
            <a:r>
              <a:rPr sz="2000" spc="-10" dirty="0">
                <a:solidFill>
                  <a:srgbClr val="7030A0"/>
                </a:solidFill>
                <a:latin typeface="Arial"/>
                <a:cs typeface="Arial"/>
              </a:rPr>
              <a:t>intimately </a:t>
            </a:r>
            <a:r>
              <a:rPr sz="2000" spc="-15" dirty="0">
                <a:solidFill>
                  <a:srgbClr val="7030A0"/>
                </a:solidFill>
                <a:latin typeface="Arial"/>
                <a:cs typeface="Arial"/>
              </a:rPr>
              <a:t>related </a:t>
            </a:r>
            <a:r>
              <a:rPr sz="2000" spc="-10" dirty="0">
                <a:solidFill>
                  <a:srgbClr val="7030A0"/>
                </a:solidFill>
                <a:latin typeface="Arial"/>
                <a:cs typeface="Arial"/>
              </a:rPr>
              <a:t>to  </a:t>
            </a:r>
            <a:r>
              <a:rPr sz="2000" spc="-15" dirty="0">
                <a:solidFill>
                  <a:srgbClr val="7030A0"/>
                </a:solidFill>
                <a:latin typeface="Arial"/>
                <a:cs typeface="Arial"/>
              </a:rPr>
              <a:t>sequences </a:t>
            </a:r>
            <a:r>
              <a:rPr sz="2000" spc="-10" dirty="0">
                <a:solidFill>
                  <a:srgbClr val="7030A0"/>
                </a:solidFill>
                <a:latin typeface="Arial"/>
                <a:cs typeface="Arial"/>
              </a:rPr>
              <a:t>and</a:t>
            </a:r>
            <a:r>
              <a:rPr sz="2000" spc="-6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7030A0"/>
                </a:solidFill>
                <a:latin typeface="Arial"/>
                <a:cs typeface="Arial"/>
              </a:rPr>
              <a:t>lists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>
              <a:latin typeface="Arial"/>
              <a:cs typeface="Arial"/>
            </a:endParaRPr>
          </a:p>
          <a:p>
            <a:pPr marL="402590" indent="-339090">
              <a:lnSpc>
                <a:spcPct val="100000"/>
              </a:lnSpc>
              <a:spcBef>
                <a:spcPts val="1435"/>
              </a:spcBef>
              <a:buChar char="•"/>
              <a:tabLst>
                <a:tab pos="401955" algn="l"/>
                <a:tab pos="4025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Application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Part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of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Speech </a:t>
            </a:r>
            <a:r>
              <a:rPr sz="2400" spc="-20" dirty="0">
                <a:solidFill>
                  <a:srgbClr val="3333CC"/>
                </a:solidFill>
                <a:latin typeface="Arial"/>
                <a:cs typeface="Arial"/>
              </a:rPr>
              <a:t>(POS)</a:t>
            </a:r>
            <a:r>
              <a:rPr sz="2400" spc="-8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Tagging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70854" y="5967262"/>
            <a:ext cx="4328531" cy="12481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69382" y="5865794"/>
            <a:ext cx="4499610" cy="1370965"/>
          </a:xfrm>
          <a:custGeom>
            <a:avLst/>
            <a:gdLst/>
            <a:ahLst/>
            <a:cxnLst/>
            <a:rect l="l" t="t" r="r" b="b"/>
            <a:pathLst>
              <a:path w="4499610" h="1370965">
                <a:moveTo>
                  <a:pt x="0" y="0"/>
                </a:moveTo>
                <a:lnTo>
                  <a:pt x="4499222" y="0"/>
                </a:lnTo>
                <a:lnTo>
                  <a:pt x="4499222" y="1370489"/>
                </a:lnTo>
                <a:lnTo>
                  <a:pt x="0" y="1370489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94360" y="885951"/>
            <a:ext cx="546862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20" dirty="0"/>
              <a:t>Different </a:t>
            </a:r>
            <a:r>
              <a:rPr lang="en-US" sz="4000" spc="-25" dirty="0"/>
              <a:t>t</a:t>
            </a:r>
            <a:r>
              <a:rPr sz="4000" spc="-25" dirty="0"/>
              <a:t>ypes </a:t>
            </a:r>
            <a:r>
              <a:rPr sz="4000" spc="-15" dirty="0"/>
              <a:t>of</a:t>
            </a:r>
            <a:r>
              <a:rPr sz="4000" spc="-95" dirty="0"/>
              <a:t> </a:t>
            </a:r>
            <a:r>
              <a:rPr sz="4000" spc="-35" dirty="0"/>
              <a:t>RNNs</a:t>
            </a:r>
            <a:endParaRPr sz="4000" dirty="0"/>
          </a:p>
        </p:txBody>
      </p:sp>
      <p:sp>
        <p:nvSpPr>
          <p:cNvPr id="6" name="object 6"/>
          <p:cNvSpPr/>
          <p:nvPr/>
        </p:nvSpPr>
        <p:spPr>
          <a:xfrm>
            <a:off x="790575" y="1731942"/>
            <a:ext cx="6618204" cy="20495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394977" y="5102842"/>
            <a:ext cx="3462020" cy="1948814"/>
          </a:xfrm>
          <a:prstGeom prst="rect">
            <a:avLst/>
          </a:prstGeom>
          <a:ln w="9419">
            <a:solidFill>
              <a:srgbClr val="000000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265"/>
              </a:spcBef>
            </a:pPr>
            <a:r>
              <a:rPr sz="2000" spc="-15" dirty="0">
                <a:solidFill>
                  <a:srgbClr val="002060"/>
                </a:solidFill>
                <a:latin typeface="Arial"/>
                <a:cs typeface="Arial"/>
              </a:rPr>
              <a:t>RNNs </a:t>
            </a:r>
            <a:r>
              <a:rPr sz="2000" spc="-10" dirty="0">
                <a:solidFill>
                  <a:srgbClr val="002060"/>
                </a:solidFill>
                <a:latin typeface="Arial"/>
                <a:cs typeface="Arial"/>
              </a:rPr>
              <a:t>mainly </a:t>
            </a:r>
            <a:r>
              <a:rPr sz="2000" spc="-15" dirty="0">
                <a:solidFill>
                  <a:srgbClr val="002060"/>
                </a:solidFill>
                <a:latin typeface="Arial"/>
                <a:cs typeface="Arial"/>
              </a:rPr>
              <a:t>used</a:t>
            </a:r>
            <a:r>
              <a:rPr sz="2000" spc="-6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Arial"/>
                <a:cs typeface="Arial"/>
              </a:rPr>
              <a:t>for</a:t>
            </a:r>
            <a:endParaRPr sz="2000">
              <a:latin typeface="Arial"/>
              <a:cs typeface="Arial"/>
            </a:endParaRPr>
          </a:p>
          <a:p>
            <a:pPr marL="90170">
              <a:lnSpc>
                <a:spcPts val="2130"/>
              </a:lnSpc>
              <a:spcBef>
                <a:spcPts val="5"/>
              </a:spcBef>
            </a:pPr>
            <a:r>
              <a:rPr sz="1800" spc="-15" dirty="0">
                <a:solidFill>
                  <a:srgbClr val="00664D"/>
                </a:solidFill>
                <a:latin typeface="Arial"/>
                <a:cs typeface="Arial"/>
              </a:rPr>
              <a:t>Sequence</a:t>
            </a:r>
            <a:r>
              <a:rPr sz="1800" spc="-25" dirty="0">
                <a:solidFill>
                  <a:srgbClr val="00664D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00664D"/>
                </a:solidFill>
                <a:latin typeface="Arial"/>
                <a:cs typeface="Arial"/>
              </a:rPr>
              <a:t>Classification</a:t>
            </a:r>
            <a:endParaRPr sz="1800">
              <a:latin typeface="Arial"/>
              <a:cs typeface="Arial"/>
            </a:endParaRPr>
          </a:p>
          <a:p>
            <a:pPr marL="429259">
              <a:lnSpc>
                <a:spcPts val="1870"/>
              </a:lnSpc>
            </a:pPr>
            <a:r>
              <a:rPr sz="1600" spc="-15" dirty="0">
                <a:solidFill>
                  <a:srgbClr val="7030A0"/>
                </a:solidFill>
                <a:latin typeface="Arial"/>
                <a:cs typeface="Arial"/>
              </a:rPr>
              <a:t>Sentiment </a:t>
            </a:r>
            <a:r>
              <a:rPr sz="1600" dirty="0">
                <a:solidFill>
                  <a:srgbClr val="7030A0"/>
                </a:solidFill>
                <a:latin typeface="Arial"/>
                <a:cs typeface="Arial"/>
              </a:rPr>
              <a:t>&amp; </a:t>
            </a:r>
            <a:r>
              <a:rPr sz="1600" spc="-20" dirty="0">
                <a:solidFill>
                  <a:srgbClr val="7030A0"/>
                </a:solidFill>
                <a:latin typeface="Arial"/>
                <a:cs typeface="Arial"/>
              </a:rPr>
              <a:t>Video</a:t>
            </a:r>
            <a:r>
              <a:rPr sz="1600" spc="-25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Arial"/>
                <a:cs typeface="Arial"/>
              </a:rPr>
              <a:t>Classification</a:t>
            </a:r>
            <a:endParaRPr sz="1600">
              <a:latin typeface="Arial"/>
              <a:cs typeface="Arial"/>
            </a:endParaRPr>
          </a:p>
          <a:p>
            <a:pPr marL="90170">
              <a:lnSpc>
                <a:spcPts val="2145"/>
              </a:lnSpc>
            </a:pPr>
            <a:r>
              <a:rPr sz="1800" spc="-15" dirty="0">
                <a:solidFill>
                  <a:srgbClr val="00664D"/>
                </a:solidFill>
                <a:latin typeface="Arial"/>
                <a:cs typeface="Arial"/>
              </a:rPr>
              <a:t>Sequence</a:t>
            </a:r>
            <a:r>
              <a:rPr sz="1800" spc="-25" dirty="0">
                <a:solidFill>
                  <a:srgbClr val="00664D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00664D"/>
                </a:solidFill>
                <a:latin typeface="Arial"/>
                <a:cs typeface="Arial"/>
              </a:rPr>
              <a:t>Labeling</a:t>
            </a:r>
            <a:endParaRPr sz="1800">
              <a:latin typeface="Arial"/>
              <a:cs typeface="Arial"/>
            </a:endParaRPr>
          </a:p>
          <a:p>
            <a:pPr marL="429259">
              <a:lnSpc>
                <a:spcPts val="1855"/>
              </a:lnSpc>
              <a:spcBef>
                <a:spcPts val="55"/>
              </a:spcBef>
            </a:pPr>
            <a:r>
              <a:rPr sz="1600" spc="-10" dirty="0">
                <a:solidFill>
                  <a:srgbClr val="7030A0"/>
                </a:solidFill>
                <a:latin typeface="Arial"/>
                <a:cs typeface="Arial"/>
              </a:rPr>
              <a:t>POS </a:t>
            </a:r>
            <a:r>
              <a:rPr sz="1600" dirty="0">
                <a:solidFill>
                  <a:srgbClr val="7030A0"/>
                </a:solidFill>
                <a:latin typeface="Arial"/>
                <a:cs typeface="Arial"/>
              </a:rPr>
              <a:t>&amp; </a:t>
            </a:r>
            <a:r>
              <a:rPr sz="1600" spc="-10" dirty="0">
                <a:solidFill>
                  <a:srgbClr val="7030A0"/>
                </a:solidFill>
                <a:latin typeface="Arial"/>
                <a:cs typeface="Arial"/>
              </a:rPr>
              <a:t>NE</a:t>
            </a:r>
            <a:r>
              <a:rPr sz="1600" spc="-9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7030A0"/>
                </a:solidFill>
                <a:latin typeface="Arial"/>
                <a:cs typeface="Arial"/>
              </a:rPr>
              <a:t>Tagging</a:t>
            </a:r>
            <a:endParaRPr sz="1600">
              <a:latin typeface="Arial"/>
              <a:cs typeface="Arial"/>
            </a:endParaRPr>
          </a:p>
          <a:p>
            <a:pPr marL="90170">
              <a:lnSpc>
                <a:spcPts val="2095"/>
              </a:lnSpc>
            </a:pPr>
            <a:r>
              <a:rPr sz="1800" spc="-15" dirty="0">
                <a:solidFill>
                  <a:srgbClr val="00664D"/>
                </a:solidFill>
                <a:latin typeface="Arial"/>
                <a:cs typeface="Arial"/>
              </a:rPr>
              <a:t>Sequence</a:t>
            </a:r>
            <a:r>
              <a:rPr sz="1800" spc="-25" dirty="0">
                <a:solidFill>
                  <a:srgbClr val="00664D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00664D"/>
                </a:solidFill>
                <a:latin typeface="Arial"/>
                <a:cs typeface="Arial"/>
              </a:rPr>
              <a:t>Generation</a:t>
            </a:r>
            <a:endParaRPr sz="1800">
              <a:latin typeface="Arial"/>
              <a:cs typeface="Arial"/>
            </a:endParaRPr>
          </a:p>
          <a:p>
            <a:pPr marL="429259">
              <a:lnSpc>
                <a:spcPct val="100000"/>
              </a:lnSpc>
              <a:spcBef>
                <a:spcPts val="35"/>
              </a:spcBef>
            </a:pPr>
            <a:r>
              <a:rPr sz="1600" spc="-10" dirty="0">
                <a:solidFill>
                  <a:srgbClr val="7030A0"/>
                </a:solidFill>
                <a:latin typeface="Arial"/>
                <a:cs typeface="Arial"/>
              </a:rPr>
              <a:t>MT </a:t>
            </a:r>
            <a:r>
              <a:rPr sz="1600" dirty="0">
                <a:solidFill>
                  <a:srgbClr val="7030A0"/>
                </a:solidFill>
                <a:latin typeface="Arial"/>
                <a:cs typeface="Arial"/>
              </a:rPr>
              <a:t>&amp;</a:t>
            </a:r>
            <a:r>
              <a:rPr sz="1600" spc="-9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Arial"/>
                <a:cs typeface="Arial"/>
              </a:rPr>
              <a:t>Transliteration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73150" y="3862652"/>
            <a:ext cx="1983105" cy="852805"/>
          </a:xfrm>
          <a:prstGeom prst="rect">
            <a:avLst/>
          </a:prstGeom>
          <a:ln w="9419">
            <a:solidFill>
              <a:srgbClr val="000000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90170" marR="162560">
              <a:lnSpc>
                <a:spcPct val="100099"/>
              </a:lnSpc>
              <a:spcBef>
                <a:spcPts val="265"/>
              </a:spcBef>
            </a:pPr>
            <a:r>
              <a:rPr sz="1800" spc="-15" dirty="0">
                <a:solidFill>
                  <a:srgbClr val="0070C0"/>
                </a:solidFill>
                <a:latin typeface="Arial"/>
                <a:cs typeface="Arial"/>
              </a:rPr>
              <a:t>Image</a:t>
            </a:r>
            <a:r>
              <a:rPr sz="1800" spc="-6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0070C0"/>
                </a:solidFill>
                <a:latin typeface="Arial"/>
                <a:cs typeface="Arial"/>
              </a:rPr>
              <a:t>captioning  </a:t>
            </a:r>
            <a:r>
              <a:rPr sz="1600" spc="-10" dirty="0">
                <a:solidFill>
                  <a:srgbClr val="7030A0"/>
                </a:solidFill>
                <a:latin typeface="Arial"/>
                <a:cs typeface="Arial"/>
              </a:rPr>
              <a:t>takes </a:t>
            </a:r>
            <a:r>
              <a:rPr sz="1600" spc="-15" dirty="0">
                <a:solidFill>
                  <a:srgbClr val="7030A0"/>
                </a:solidFill>
                <a:latin typeface="Arial"/>
                <a:cs typeface="Arial"/>
              </a:rPr>
              <a:t>image </a:t>
            </a:r>
            <a:r>
              <a:rPr sz="1600" spc="-10" dirty="0">
                <a:solidFill>
                  <a:srgbClr val="7030A0"/>
                </a:solidFill>
                <a:latin typeface="Arial"/>
                <a:cs typeface="Arial"/>
              </a:rPr>
              <a:t>and  outputs </a:t>
            </a:r>
            <a:r>
              <a:rPr sz="1600" dirty="0">
                <a:solidFill>
                  <a:srgbClr val="7030A0"/>
                </a:solidFill>
                <a:latin typeface="Arial"/>
                <a:cs typeface="Arial"/>
              </a:rPr>
              <a:t>a</a:t>
            </a:r>
            <a:r>
              <a:rPr sz="1600" spc="-9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Arial"/>
                <a:cs typeface="Arial"/>
              </a:rPr>
              <a:t>sentence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01882" y="3862652"/>
            <a:ext cx="1287780" cy="1612265"/>
          </a:xfrm>
          <a:prstGeom prst="rect">
            <a:avLst/>
          </a:prstGeom>
          <a:ln w="9419">
            <a:solidFill>
              <a:srgbClr val="000000"/>
            </a:solidFill>
          </a:ln>
        </p:spPr>
        <p:txBody>
          <a:bodyPr vert="horz" wrap="square" lIns="0" tIns="36195" rIns="0" bIns="0" rtlCol="0">
            <a:spAutoFit/>
          </a:bodyPr>
          <a:lstStyle/>
          <a:p>
            <a:pPr marL="90170" marR="95250">
              <a:lnSpc>
                <a:spcPct val="99100"/>
              </a:lnSpc>
              <a:spcBef>
                <a:spcPts val="285"/>
              </a:spcBef>
            </a:pPr>
            <a:r>
              <a:rPr sz="1800" spc="-15" dirty="0">
                <a:solidFill>
                  <a:srgbClr val="0070C0"/>
                </a:solidFill>
                <a:latin typeface="Arial"/>
                <a:cs typeface="Arial"/>
              </a:rPr>
              <a:t>Sentiment  Analysis  </a:t>
            </a:r>
            <a:r>
              <a:rPr sz="1600" spc="-15" dirty="0">
                <a:solidFill>
                  <a:srgbClr val="7030A0"/>
                </a:solidFill>
                <a:latin typeface="Arial"/>
                <a:cs typeface="Arial"/>
              </a:rPr>
              <a:t>sentence  </a:t>
            </a:r>
            <a:r>
              <a:rPr sz="1600" spc="-10" dirty="0">
                <a:solidFill>
                  <a:srgbClr val="7030A0"/>
                </a:solidFill>
                <a:latin typeface="Arial"/>
                <a:cs typeface="Arial"/>
              </a:rPr>
              <a:t>classified</a:t>
            </a:r>
            <a:r>
              <a:rPr sz="1600" spc="-95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Arial"/>
                <a:cs typeface="Arial"/>
              </a:rPr>
              <a:t>as  positive </a:t>
            </a:r>
            <a:r>
              <a:rPr sz="1600" spc="-15" dirty="0">
                <a:solidFill>
                  <a:srgbClr val="7030A0"/>
                </a:solidFill>
                <a:latin typeface="Arial"/>
                <a:cs typeface="Arial"/>
              </a:rPr>
              <a:t>or  </a:t>
            </a:r>
            <a:r>
              <a:rPr sz="1600" spc="-10" dirty="0">
                <a:solidFill>
                  <a:srgbClr val="7030A0"/>
                </a:solidFill>
                <a:latin typeface="Arial"/>
                <a:cs typeface="Arial"/>
              </a:rPr>
              <a:t>negative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41444" y="3862652"/>
            <a:ext cx="1303020" cy="639445"/>
          </a:xfrm>
          <a:prstGeom prst="rect">
            <a:avLst/>
          </a:prstGeom>
          <a:ln w="9419">
            <a:solidFill>
              <a:srgbClr val="00000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90170" marR="93980">
              <a:lnSpc>
                <a:spcPct val="101099"/>
              </a:lnSpc>
              <a:spcBef>
                <a:spcPts val="245"/>
              </a:spcBef>
            </a:pPr>
            <a:r>
              <a:rPr sz="1800" spc="-15" dirty="0">
                <a:solidFill>
                  <a:srgbClr val="0070C0"/>
                </a:solidFill>
                <a:latin typeface="Arial"/>
                <a:cs typeface="Arial"/>
              </a:rPr>
              <a:t>Machine  </a:t>
            </a:r>
            <a:r>
              <a:rPr sz="1800" spc="-80" dirty="0">
                <a:solidFill>
                  <a:srgbClr val="0070C0"/>
                </a:solidFill>
                <a:latin typeface="Arial"/>
                <a:cs typeface="Arial"/>
              </a:rPr>
              <a:t>T</a:t>
            </a:r>
            <a:r>
              <a:rPr sz="1800" spc="-10" dirty="0">
                <a:solidFill>
                  <a:srgbClr val="0070C0"/>
                </a:solidFill>
                <a:latin typeface="Arial"/>
                <a:cs typeface="Arial"/>
              </a:rPr>
              <a:t>r</a:t>
            </a:r>
            <a:r>
              <a:rPr sz="1800" spc="-15" dirty="0">
                <a:solidFill>
                  <a:srgbClr val="0070C0"/>
                </a:solidFill>
                <a:latin typeface="Arial"/>
                <a:cs typeface="Arial"/>
              </a:rPr>
              <a:t>an</a:t>
            </a:r>
            <a:r>
              <a:rPr sz="1800" spc="-10" dirty="0">
                <a:solidFill>
                  <a:srgbClr val="0070C0"/>
                </a:solidFill>
                <a:latin typeface="Arial"/>
                <a:cs typeface="Arial"/>
              </a:rPr>
              <a:t>s</a:t>
            </a:r>
            <a:r>
              <a:rPr sz="1800" spc="-5" dirty="0">
                <a:solidFill>
                  <a:srgbClr val="0070C0"/>
                </a:solidFill>
                <a:latin typeface="Arial"/>
                <a:cs typeface="Arial"/>
              </a:rPr>
              <a:t>l</a:t>
            </a:r>
            <a:r>
              <a:rPr sz="1800" spc="-15" dirty="0">
                <a:solidFill>
                  <a:srgbClr val="0070C0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0070C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0070C0"/>
                </a:solidFill>
                <a:latin typeface="Arial"/>
                <a:cs typeface="Arial"/>
              </a:rPr>
              <a:t>i</a:t>
            </a:r>
            <a:r>
              <a:rPr sz="1800" spc="-15" dirty="0">
                <a:solidFill>
                  <a:srgbClr val="0070C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0070C0"/>
                </a:solidFill>
                <a:latin typeface="Arial"/>
                <a:cs typeface="Arial"/>
              </a:rPr>
              <a:t>n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98275" y="3846954"/>
            <a:ext cx="2518410" cy="1096010"/>
          </a:xfrm>
          <a:prstGeom prst="rect">
            <a:avLst/>
          </a:prstGeom>
          <a:ln w="9419">
            <a:solidFill>
              <a:srgbClr val="0000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250"/>
              </a:spcBef>
            </a:pPr>
            <a:r>
              <a:rPr sz="1800" spc="-15" dirty="0">
                <a:solidFill>
                  <a:srgbClr val="0070C0"/>
                </a:solidFill>
                <a:latin typeface="Arial"/>
                <a:cs typeface="Arial"/>
              </a:rPr>
              <a:t>Synced</a:t>
            </a:r>
            <a:r>
              <a:rPr sz="1800" spc="-3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0070C0"/>
                </a:solidFill>
                <a:latin typeface="Arial"/>
                <a:cs typeface="Arial"/>
              </a:rPr>
              <a:t>sequence</a:t>
            </a:r>
            <a:endParaRPr sz="1800">
              <a:latin typeface="Arial"/>
              <a:cs typeface="Arial"/>
            </a:endParaRPr>
          </a:p>
          <a:p>
            <a:pPr marL="90170">
              <a:lnSpc>
                <a:spcPts val="1910"/>
              </a:lnSpc>
              <a:spcBef>
                <a:spcPts val="55"/>
              </a:spcBef>
            </a:pPr>
            <a:r>
              <a:rPr sz="1600" spc="-15" dirty="0">
                <a:solidFill>
                  <a:srgbClr val="7030A0"/>
                </a:solidFill>
                <a:latin typeface="Arial"/>
                <a:cs typeface="Arial"/>
              </a:rPr>
              <a:t>input </a:t>
            </a:r>
            <a:r>
              <a:rPr sz="1600" spc="-10" dirty="0">
                <a:solidFill>
                  <a:srgbClr val="7030A0"/>
                </a:solidFill>
                <a:latin typeface="Arial"/>
                <a:cs typeface="Arial"/>
              </a:rPr>
              <a:t>and output</a:t>
            </a:r>
            <a:endParaRPr sz="1600">
              <a:latin typeface="Arial"/>
              <a:cs typeface="Arial"/>
            </a:endParaRPr>
          </a:p>
          <a:p>
            <a:pPr marL="90170" marR="107314">
              <a:lnSpc>
                <a:spcPts val="1900"/>
              </a:lnSpc>
              <a:spcBef>
                <a:spcPts val="65"/>
              </a:spcBef>
            </a:pPr>
            <a:r>
              <a:rPr sz="1600" spc="-10" dirty="0">
                <a:solidFill>
                  <a:srgbClr val="7030A0"/>
                </a:solidFill>
                <a:latin typeface="Arial"/>
                <a:cs typeface="Arial"/>
              </a:rPr>
              <a:t>(e.g. video classification  </a:t>
            </a:r>
            <a:r>
              <a:rPr sz="1600" spc="-15" dirty="0">
                <a:solidFill>
                  <a:srgbClr val="7030A0"/>
                </a:solidFill>
                <a:latin typeface="Arial"/>
                <a:cs typeface="Arial"/>
              </a:rPr>
              <a:t>label </a:t>
            </a:r>
            <a:r>
              <a:rPr sz="1600" spc="-10" dirty="0">
                <a:solidFill>
                  <a:srgbClr val="7030A0"/>
                </a:solidFill>
                <a:latin typeface="Arial"/>
                <a:cs typeface="Arial"/>
              </a:rPr>
              <a:t>each frame of</a:t>
            </a:r>
            <a:r>
              <a:rPr sz="1600" spc="-4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Arial"/>
                <a:cs typeface="Arial"/>
              </a:rPr>
              <a:t>video)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24971" y="1376679"/>
            <a:ext cx="74104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Prediction with </a:t>
            </a:r>
            <a:r>
              <a:rPr spc="-10" dirty="0"/>
              <a:t>only </a:t>
            </a:r>
            <a:r>
              <a:rPr spc="-15" dirty="0"/>
              <a:t>recent previous</a:t>
            </a:r>
            <a:r>
              <a:rPr spc="-60" dirty="0"/>
              <a:t> </a:t>
            </a:r>
            <a:r>
              <a:rPr spc="-15" dirty="0"/>
              <a:t>information</a:t>
            </a:r>
          </a:p>
        </p:txBody>
      </p:sp>
      <p:sp>
        <p:nvSpPr>
          <p:cNvPr id="5" name="object 5"/>
          <p:cNvSpPr/>
          <p:nvPr/>
        </p:nvSpPr>
        <p:spPr>
          <a:xfrm>
            <a:off x="2455583" y="5016500"/>
            <a:ext cx="3853667" cy="1700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73023" y="2338222"/>
            <a:ext cx="8804275" cy="3484879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364490" indent="-339090">
              <a:lnSpc>
                <a:spcPct val="100000"/>
              </a:lnSpc>
              <a:spcBef>
                <a:spcPts val="605"/>
              </a:spcBef>
              <a:buChar char="•"/>
              <a:tabLst>
                <a:tab pos="363855" algn="l"/>
                <a:tab pos="3644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RNNs connect previous information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to the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present</a:t>
            </a:r>
            <a:r>
              <a:rPr sz="2400" spc="-6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task</a:t>
            </a:r>
            <a:endParaRPr sz="2400">
              <a:latin typeface="Arial"/>
              <a:cs typeface="Arial"/>
            </a:endParaRPr>
          </a:p>
          <a:p>
            <a:pPr marL="760095" lvl="1" indent="-282575">
              <a:lnSpc>
                <a:spcPct val="100000"/>
              </a:lnSpc>
              <a:spcBef>
                <a:spcPts val="425"/>
              </a:spcBef>
              <a:buClr>
                <a:srgbClr val="3333CC"/>
              </a:buClr>
              <a:buChar char="•"/>
              <a:tabLst>
                <a:tab pos="759460" algn="l"/>
                <a:tab pos="760095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Previous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video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frames may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help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understand present</a:t>
            </a:r>
            <a:r>
              <a:rPr sz="2000" spc="-10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frame</a:t>
            </a:r>
            <a:endParaRPr sz="2000">
              <a:latin typeface="Arial"/>
              <a:cs typeface="Arial"/>
            </a:endParaRPr>
          </a:p>
          <a:p>
            <a:pPr marL="363855" marR="28575" indent="-339090">
              <a:lnSpc>
                <a:spcPct val="100800"/>
              </a:lnSpc>
              <a:spcBef>
                <a:spcPts val="490"/>
              </a:spcBef>
              <a:buChar char="•"/>
              <a:tabLst>
                <a:tab pos="363855" algn="l"/>
                <a:tab pos="3644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Sometimes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we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need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only look at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recent previous information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to 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predict</a:t>
            </a:r>
            <a:endParaRPr sz="2400">
              <a:latin typeface="Arial"/>
              <a:cs typeface="Arial"/>
            </a:endParaRPr>
          </a:p>
          <a:p>
            <a:pPr marL="760095" marR="17780" lvl="1" indent="-282575">
              <a:lnSpc>
                <a:spcPct val="100000"/>
              </a:lnSpc>
              <a:spcBef>
                <a:spcPts val="400"/>
              </a:spcBef>
              <a:buClr>
                <a:srgbClr val="3333CC"/>
              </a:buClr>
              <a:buChar char="•"/>
              <a:tabLst>
                <a:tab pos="759460" algn="l"/>
                <a:tab pos="760095" algn="l"/>
              </a:tabLst>
            </a:pP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To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predict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the last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word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of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“The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clouds are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in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the </a:t>
            </a:r>
            <a:r>
              <a:rPr sz="2000" i="1" spc="-15" dirty="0">
                <a:solidFill>
                  <a:srgbClr val="006600"/>
                </a:solidFill>
                <a:latin typeface="Arial"/>
                <a:cs typeface="Arial"/>
              </a:rPr>
              <a:t>sky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”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we don</a:t>
            </a:r>
            <a:r>
              <a:rPr sz="2000" spc="-10" dirty="0">
                <a:solidFill>
                  <a:srgbClr val="006600"/>
                </a:solidFill>
                <a:latin typeface="Mangal"/>
                <a:cs typeface="Mangal"/>
              </a:rPr>
              <a:t>’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t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need</a:t>
            </a:r>
            <a:r>
              <a:rPr sz="2000" spc="-21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any  further context.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It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is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obvious that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the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word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is</a:t>
            </a:r>
            <a:r>
              <a:rPr sz="2000" spc="-14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“sky”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100">
              <a:latin typeface="Arial"/>
              <a:cs typeface="Arial"/>
            </a:endParaRPr>
          </a:p>
          <a:p>
            <a:pPr marL="6574790">
              <a:lnSpc>
                <a:spcPct val="100000"/>
              </a:lnSpc>
            </a:pPr>
            <a:r>
              <a:rPr sz="2000" spc="-10" dirty="0">
                <a:latin typeface="Times New Roman"/>
                <a:cs typeface="Times New Roman"/>
              </a:rPr>
              <a:t>h</a:t>
            </a:r>
            <a:r>
              <a:rPr sz="1950" spc="-15" baseline="-17094" dirty="0">
                <a:latin typeface="Times New Roman"/>
                <a:cs typeface="Times New Roman"/>
              </a:rPr>
              <a:t>3 </a:t>
            </a:r>
            <a:r>
              <a:rPr sz="2000" spc="-15" dirty="0">
                <a:solidFill>
                  <a:srgbClr val="7030A0"/>
                </a:solidFill>
                <a:latin typeface="Arial"/>
                <a:cs typeface="Arial"/>
              </a:rPr>
              <a:t>depends</a:t>
            </a:r>
            <a:r>
              <a:rPr sz="2000" spc="-175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7030A0"/>
                </a:solidFill>
                <a:latin typeface="Arial"/>
                <a:cs typeface="Arial"/>
              </a:rPr>
              <a:t>on</a:t>
            </a:r>
            <a:endParaRPr sz="2000">
              <a:latin typeface="Arial"/>
              <a:cs typeface="Arial"/>
            </a:endParaRPr>
          </a:p>
          <a:p>
            <a:pPr marL="6574790">
              <a:lnSpc>
                <a:spcPct val="100000"/>
              </a:lnSpc>
            </a:pPr>
            <a:r>
              <a:rPr sz="2000" spc="-10" dirty="0">
                <a:latin typeface="Times New Roman"/>
                <a:cs typeface="Times New Roman"/>
              </a:rPr>
              <a:t>x</a:t>
            </a:r>
            <a:r>
              <a:rPr sz="1950" spc="-15" baseline="-17094" dirty="0">
                <a:latin typeface="Times New Roman"/>
                <a:cs typeface="Times New Roman"/>
              </a:rPr>
              <a:t>0 </a:t>
            </a:r>
            <a:r>
              <a:rPr sz="2000" spc="-10" dirty="0">
                <a:solidFill>
                  <a:srgbClr val="7030A0"/>
                </a:solidFill>
                <a:latin typeface="Arial"/>
                <a:cs typeface="Arial"/>
              </a:rPr>
              <a:t>and</a:t>
            </a:r>
            <a:r>
              <a:rPr sz="2000" spc="-22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x</a:t>
            </a:r>
            <a:r>
              <a:rPr sz="1950" spc="-15" baseline="-17094" dirty="0">
                <a:latin typeface="Times New Roman"/>
                <a:cs typeface="Times New Roman"/>
              </a:rPr>
              <a:t>1</a:t>
            </a:r>
            <a:endParaRPr sz="1950" baseline="-17094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80076" y="1305559"/>
            <a:ext cx="49009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0" dirty="0"/>
              <a:t>Long-</a:t>
            </a:r>
            <a:r>
              <a:rPr lang="en-US" sz="3600" spc="-20" dirty="0"/>
              <a:t>t</a:t>
            </a:r>
            <a:r>
              <a:rPr sz="3600" spc="-20" dirty="0"/>
              <a:t>erm</a:t>
            </a:r>
            <a:r>
              <a:rPr sz="3600" spc="-120" dirty="0"/>
              <a:t> </a:t>
            </a:r>
            <a:r>
              <a:rPr lang="en-US" sz="3600" spc="-25" dirty="0"/>
              <a:t>D</a:t>
            </a:r>
            <a:r>
              <a:rPr sz="3600" spc="-25" dirty="0"/>
              <a:t>ependency</a:t>
            </a:r>
            <a:endParaRPr sz="3600" dirty="0"/>
          </a:p>
        </p:txBody>
      </p:sp>
      <p:sp>
        <p:nvSpPr>
          <p:cNvPr id="5" name="object 5"/>
          <p:cNvSpPr txBox="1"/>
          <p:nvPr/>
        </p:nvSpPr>
        <p:spPr>
          <a:xfrm>
            <a:off x="585723" y="2402840"/>
            <a:ext cx="8257540" cy="2755883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351155" marR="5080" indent="-339090">
              <a:lnSpc>
                <a:spcPts val="2810"/>
              </a:lnSpc>
              <a:spcBef>
                <a:spcPts val="250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RNNs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work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upon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fact that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the result of an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information</a:t>
            </a:r>
            <a:r>
              <a:rPr sz="2400" spc="-15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is 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dependent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on its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previous state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or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previous </a:t>
            </a:r>
            <a:r>
              <a:rPr sz="2400" i="1" dirty="0">
                <a:latin typeface="Times New Roman"/>
                <a:cs typeface="Times New Roman"/>
              </a:rPr>
              <a:t>n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time</a:t>
            </a:r>
            <a:r>
              <a:rPr sz="2400" spc="-6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steps.</a:t>
            </a:r>
            <a:endParaRPr sz="2400" dirty="0">
              <a:latin typeface="Arial"/>
              <a:cs typeface="Arial"/>
            </a:endParaRPr>
          </a:p>
          <a:p>
            <a:pPr marL="351790" indent="-339090">
              <a:lnSpc>
                <a:spcPct val="100000"/>
              </a:lnSpc>
              <a:spcBef>
                <a:spcPts val="445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They have difficulty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in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learning long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range</a:t>
            </a:r>
            <a:r>
              <a:rPr sz="2400" spc="-10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dependencies.</a:t>
            </a:r>
            <a:endParaRPr lang="en-US" sz="2400" spc="-15" dirty="0">
              <a:solidFill>
                <a:srgbClr val="3333CC"/>
              </a:solidFill>
              <a:latin typeface="Arial"/>
              <a:cs typeface="Arial"/>
            </a:endParaRPr>
          </a:p>
          <a:p>
            <a:pPr marL="808990" lvl="1" indent="-339090">
              <a:spcBef>
                <a:spcPts val="445"/>
              </a:spcBef>
              <a:buChar char="•"/>
              <a:tabLst>
                <a:tab pos="351155" algn="l"/>
                <a:tab pos="351790" algn="l"/>
              </a:tabLst>
            </a:pPr>
            <a:r>
              <a:rPr lang="en-US" sz="2400" spc="-15" dirty="0">
                <a:solidFill>
                  <a:srgbClr val="3333CC"/>
                </a:solidFill>
                <a:latin typeface="Arial"/>
                <a:cs typeface="Arial"/>
              </a:rPr>
              <a:t>For this they need memory structures.</a:t>
            </a:r>
            <a:endParaRPr sz="2400" dirty="0">
              <a:latin typeface="Arial"/>
              <a:cs typeface="Arial"/>
            </a:endParaRPr>
          </a:p>
          <a:p>
            <a:pPr marL="351790" indent="-339090">
              <a:lnSpc>
                <a:spcPct val="100000"/>
              </a:lnSpc>
              <a:spcBef>
                <a:spcPts val="625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Example sentence: </a:t>
            </a:r>
            <a:r>
              <a:rPr sz="2400" spc="-15" dirty="0">
                <a:latin typeface="Times New Roman"/>
                <a:cs typeface="Times New Roman"/>
              </a:rPr>
              <a:t>The man who </a:t>
            </a:r>
            <a:r>
              <a:rPr sz="2400" spc="-10" dirty="0">
                <a:latin typeface="Times New Roman"/>
                <a:cs typeface="Times New Roman"/>
              </a:rPr>
              <a:t>ate </a:t>
            </a:r>
            <a:r>
              <a:rPr sz="2400" spc="-15" dirty="0">
                <a:latin typeface="Times New Roman"/>
                <a:cs typeface="Times New Roman"/>
              </a:rPr>
              <a:t>my pizza </a:t>
            </a:r>
            <a:r>
              <a:rPr sz="2400" spc="-10" dirty="0">
                <a:latin typeface="Times New Roman"/>
                <a:cs typeface="Times New Roman"/>
              </a:rPr>
              <a:t>has </a:t>
            </a:r>
            <a:r>
              <a:rPr sz="2400" spc="-15" dirty="0">
                <a:latin typeface="Times New Roman"/>
                <a:cs typeface="Times New Roman"/>
              </a:rPr>
              <a:t>purple</a:t>
            </a:r>
            <a:r>
              <a:rPr sz="2400" spc="-10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imes New Roman"/>
                <a:cs typeface="Times New Roman"/>
              </a:rPr>
              <a:t>hair</a:t>
            </a:r>
            <a:endParaRPr sz="2400" dirty="0">
              <a:latin typeface="Times New Roman"/>
              <a:cs typeface="Times New Roman"/>
            </a:endParaRPr>
          </a:p>
          <a:p>
            <a:pPr marL="747395" lvl="1" indent="-282575">
              <a:lnSpc>
                <a:spcPct val="100000"/>
              </a:lnSpc>
              <a:spcBef>
                <a:spcPts val="400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000" spc="-15" dirty="0">
                <a:solidFill>
                  <a:srgbClr val="00B050"/>
                </a:solidFill>
                <a:latin typeface="Arial"/>
                <a:cs typeface="Arial"/>
              </a:rPr>
              <a:t>Note: </a:t>
            </a:r>
            <a:r>
              <a:rPr sz="2000" spc="-15" dirty="0">
                <a:latin typeface="Times New Roman"/>
                <a:cs typeface="Times New Roman"/>
              </a:rPr>
              <a:t>purple hair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is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for the </a:t>
            </a:r>
            <a:r>
              <a:rPr sz="2000" spc="-15" dirty="0">
                <a:latin typeface="Times New Roman"/>
                <a:cs typeface="Times New Roman"/>
              </a:rPr>
              <a:t>man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and not </a:t>
            </a:r>
            <a:r>
              <a:rPr sz="2000" spc="-10" dirty="0">
                <a:latin typeface="Times New Roman"/>
                <a:cs typeface="Times New Roman"/>
              </a:rPr>
              <a:t>the</a:t>
            </a:r>
            <a:r>
              <a:rPr sz="2000" spc="-13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pizza.</a:t>
            </a:r>
            <a:endParaRPr sz="2000" dirty="0">
              <a:latin typeface="Times New Roman"/>
              <a:cs typeface="Times New Roman"/>
            </a:endParaRPr>
          </a:p>
          <a:p>
            <a:pPr marL="747395" lvl="1" indent="-282575">
              <a:lnSpc>
                <a:spcPct val="100000"/>
              </a:lnSpc>
              <a:spcBef>
                <a:spcPts val="405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So this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is a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long</a:t>
            </a:r>
            <a:r>
              <a:rPr sz="2000" spc="-114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dependency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36274" y="702055"/>
            <a:ext cx="813632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0" dirty="0"/>
              <a:t>Long-term </a:t>
            </a:r>
            <a:r>
              <a:rPr lang="en-US" sz="3600" spc="-25" dirty="0"/>
              <a:t>D</a:t>
            </a:r>
            <a:r>
              <a:rPr sz="3600" spc="-25" dirty="0"/>
              <a:t>ependency </a:t>
            </a:r>
            <a:r>
              <a:rPr sz="3600" spc="-20" dirty="0"/>
              <a:t>and</a:t>
            </a:r>
            <a:r>
              <a:rPr sz="3600" spc="-120" dirty="0"/>
              <a:t> </a:t>
            </a:r>
            <a:r>
              <a:rPr sz="3600" spc="-20" dirty="0"/>
              <a:t>Backprop</a:t>
            </a:r>
            <a:endParaRPr sz="3600" dirty="0"/>
          </a:p>
        </p:txBody>
      </p:sp>
      <p:sp>
        <p:nvSpPr>
          <p:cNvPr id="5" name="object 5"/>
          <p:cNvSpPr txBox="1"/>
          <p:nvPr/>
        </p:nvSpPr>
        <p:spPr>
          <a:xfrm>
            <a:off x="585723" y="1403096"/>
            <a:ext cx="8706485" cy="2287270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351790" indent="-339090">
              <a:lnSpc>
                <a:spcPct val="100000"/>
              </a:lnSpc>
              <a:spcBef>
                <a:spcPts val="720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There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are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cases where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we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need even more</a:t>
            </a:r>
            <a:r>
              <a:rPr sz="2400" spc="-11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context</a:t>
            </a:r>
            <a:endParaRPr sz="2400">
              <a:latin typeface="Arial"/>
              <a:cs typeface="Arial"/>
            </a:endParaRPr>
          </a:p>
          <a:p>
            <a:pPr marL="747395" lvl="1" indent="-282575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To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predict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last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word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in </a:t>
            </a:r>
            <a:r>
              <a:rPr sz="2000" dirty="0">
                <a:latin typeface="Times New Roman"/>
                <a:cs typeface="Times New Roman"/>
              </a:rPr>
              <a:t>I </a:t>
            </a:r>
            <a:r>
              <a:rPr sz="2000" spc="-15" dirty="0">
                <a:latin typeface="Times New Roman"/>
                <a:cs typeface="Times New Roman"/>
              </a:rPr>
              <a:t>grew </a:t>
            </a:r>
            <a:r>
              <a:rPr sz="2000" spc="-10" dirty="0">
                <a:latin typeface="Times New Roman"/>
                <a:cs typeface="Times New Roman"/>
              </a:rPr>
              <a:t>up in </a:t>
            </a:r>
            <a:r>
              <a:rPr sz="2000" spc="-20" dirty="0">
                <a:latin typeface="Times New Roman"/>
                <a:cs typeface="Times New Roman"/>
              </a:rPr>
              <a:t>France……I </a:t>
            </a:r>
            <a:r>
              <a:rPr sz="2000" spc="-15" dirty="0">
                <a:latin typeface="Times New Roman"/>
                <a:cs typeface="Times New Roman"/>
              </a:rPr>
              <a:t>speak</a:t>
            </a:r>
            <a:r>
              <a:rPr sz="2000" spc="-120" dirty="0">
                <a:latin typeface="Times New Roman"/>
                <a:cs typeface="Times New Roman"/>
              </a:rPr>
              <a:t> </a:t>
            </a:r>
            <a:r>
              <a:rPr sz="2000" i="1" spc="-15" dirty="0">
                <a:latin typeface="Times New Roman"/>
                <a:cs typeface="Times New Roman"/>
              </a:rPr>
              <a:t>French</a:t>
            </a:r>
            <a:endParaRPr sz="2000">
              <a:latin typeface="Times New Roman"/>
              <a:cs typeface="Times New Roman"/>
            </a:endParaRPr>
          </a:p>
          <a:p>
            <a:pPr marL="747395" marR="5080" lvl="1" indent="-282575">
              <a:lnSpc>
                <a:spcPct val="100000"/>
              </a:lnSpc>
              <a:spcBef>
                <a:spcPts val="409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Using only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recent information suggests that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the last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word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is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the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name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of 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language.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But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more distant past indicates that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it is</a:t>
            </a:r>
            <a:r>
              <a:rPr sz="2000" spc="-14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i="1" spc="-15" dirty="0">
                <a:latin typeface="Times New Roman"/>
                <a:cs typeface="Times New Roman"/>
              </a:rPr>
              <a:t>French</a:t>
            </a:r>
            <a:endParaRPr sz="2000">
              <a:latin typeface="Times New Roman"/>
              <a:cs typeface="Times New Roman"/>
            </a:endParaRPr>
          </a:p>
          <a:p>
            <a:pPr marL="351155" marR="392430" indent="-339090">
              <a:lnSpc>
                <a:spcPct val="100800"/>
              </a:lnSpc>
              <a:spcBef>
                <a:spcPts val="370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Gap between relevant information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and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where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it is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needed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is 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large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5723" y="5889752"/>
            <a:ext cx="8565515" cy="11137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51155" marR="5080" indent="-339090" algn="just">
              <a:lnSpc>
                <a:spcPct val="98700"/>
              </a:lnSpc>
              <a:spcBef>
                <a:spcPts val="135"/>
              </a:spcBef>
              <a:buChar char="•"/>
              <a:tabLst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Learning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store information over extended time intervals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via 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RNN backpropagation takes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very long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time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due to</a:t>
            </a:r>
            <a:r>
              <a:rPr sz="2400" spc="-14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decaying 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error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backflow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433909" y="3886200"/>
            <a:ext cx="5343484" cy="17535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08629" y="3881490"/>
            <a:ext cx="5534025" cy="1763395"/>
          </a:xfrm>
          <a:custGeom>
            <a:avLst/>
            <a:gdLst/>
            <a:ahLst/>
            <a:cxnLst/>
            <a:rect l="l" t="t" r="r" b="b"/>
            <a:pathLst>
              <a:path w="5534025" h="1763395">
                <a:moveTo>
                  <a:pt x="0" y="0"/>
                </a:moveTo>
                <a:lnTo>
                  <a:pt x="5533760" y="0"/>
                </a:lnTo>
                <a:lnTo>
                  <a:pt x="5533760" y="1762954"/>
                </a:lnTo>
                <a:lnTo>
                  <a:pt x="0" y="1762954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11156" y="778255"/>
            <a:ext cx="73386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5" dirty="0"/>
              <a:t>1-D </a:t>
            </a:r>
            <a:r>
              <a:rPr sz="3600" spc="-20" dirty="0"/>
              <a:t>CNN used </a:t>
            </a:r>
            <a:r>
              <a:rPr sz="3600" spc="-15" dirty="0"/>
              <a:t>with </a:t>
            </a:r>
            <a:r>
              <a:rPr sz="3600" dirty="0"/>
              <a:t>a </a:t>
            </a:r>
            <a:r>
              <a:rPr sz="3600" spc="-15" dirty="0"/>
              <a:t>time</a:t>
            </a:r>
            <a:r>
              <a:rPr sz="3600" spc="-200" dirty="0"/>
              <a:t> </a:t>
            </a:r>
            <a:r>
              <a:rPr sz="3600" spc="-25" dirty="0"/>
              <a:t>sequence</a:t>
            </a:r>
            <a:endParaRPr sz="3600"/>
          </a:p>
        </p:txBody>
      </p:sp>
      <p:sp>
        <p:nvSpPr>
          <p:cNvPr id="6" name="object 6"/>
          <p:cNvSpPr/>
          <p:nvPr/>
        </p:nvSpPr>
        <p:spPr>
          <a:xfrm>
            <a:off x="1364442" y="1713758"/>
            <a:ext cx="5637905" cy="15097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84295" y="5531414"/>
            <a:ext cx="3516488" cy="7912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3997" y="5388557"/>
            <a:ext cx="3739515" cy="1014730"/>
          </a:xfrm>
          <a:custGeom>
            <a:avLst/>
            <a:gdLst/>
            <a:ahLst/>
            <a:cxnLst/>
            <a:rect l="l" t="t" r="r" b="b"/>
            <a:pathLst>
              <a:path w="3739515" h="1014729">
                <a:moveTo>
                  <a:pt x="0" y="0"/>
                </a:moveTo>
                <a:lnTo>
                  <a:pt x="3739409" y="0"/>
                </a:lnTo>
                <a:lnTo>
                  <a:pt x="3739409" y="1014130"/>
                </a:lnTo>
                <a:lnTo>
                  <a:pt x="0" y="1014130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713659" y="5142088"/>
            <a:ext cx="3146001" cy="15886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365152" y="2743340"/>
            <a:ext cx="1795920" cy="2072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518231" y="2400808"/>
            <a:ext cx="100965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5" dirty="0">
                <a:solidFill>
                  <a:srgbClr val="006600"/>
                </a:solidFill>
                <a:latin typeface="Arial"/>
                <a:cs typeface="Arial"/>
              </a:rPr>
              <a:t>Kernel</a:t>
            </a:r>
            <a:r>
              <a:rPr sz="1600" spc="-7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latin typeface="Times New Roman"/>
                <a:cs typeface="Times New Roman"/>
              </a:rPr>
              <a:t>g</a:t>
            </a:r>
            <a:r>
              <a:rPr sz="1600" spc="-5" dirty="0">
                <a:latin typeface="Times New Roman"/>
                <a:cs typeface="Times New Roman"/>
              </a:rPr>
              <a:t>(</a:t>
            </a:r>
            <a:r>
              <a:rPr sz="1600" i="1" spc="-5" dirty="0">
                <a:latin typeface="Times New Roman"/>
                <a:cs typeface="Times New Roman"/>
              </a:rPr>
              <a:t>t</a:t>
            </a:r>
            <a:r>
              <a:rPr sz="1600" spc="-5" dirty="0">
                <a:latin typeface="Times New Roman"/>
                <a:cs typeface="Times New Roman"/>
              </a:rPr>
              <a:t>)</a:t>
            </a:r>
            <a:r>
              <a:rPr sz="1600" spc="-5" dirty="0">
                <a:solidFill>
                  <a:srgbClr val="006600"/>
                </a:solidFill>
                <a:latin typeface="Times New Roman"/>
                <a:cs typeface="Times New Roman"/>
              </a:rPr>
              <a:t>: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36430" y="6985789"/>
            <a:ext cx="5377815" cy="250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45"/>
              </a:lnSpc>
            </a:pPr>
            <a:r>
              <a:rPr sz="1600" spc="-10" dirty="0">
                <a:latin typeface="Times New Roman"/>
                <a:cs typeface="Times New Roman"/>
                <a:hlinkClick r:id="rId6"/>
              </a:rPr>
              <a:t>http://colah.github.io/posts/2014-07-Understanding-Convolutions/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956218" y="5790183"/>
            <a:ext cx="57340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0" dirty="0">
                <a:solidFill>
                  <a:srgbClr val="006600"/>
                </a:solidFill>
                <a:latin typeface="Arial"/>
                <a:cs typeface="Arial"/>
              </a:rPr>
              <a:t>w</a:t>
            </a:r>
            <a:r>
              <a:rPr sz="1600" spc="-15" dirty="0">
                <a:solidFill>
                  <a:srgbClr val="006600"/>
                </a:solidFill>
                <a:latin typeface="Arial"/>
                <a:cs typeface="Arial"/>
              </a:rPr>
              <a:t>he</a:t>
            </a:r>
            <a:r>
              <a:rPr sz="1600" spc="-5" dirty="0">
                <a:solidFill>
                  <a:srgbClr val="006600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006600"/>
                </a:solidFill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11030" y="4198111"/>
            <a:ext cx="8248650" cy="730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8815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solidFill>
                  <a:srgbClr val="660066"/>
                </a:solidFill>
                <a:latin typeface="Arial"/>
                <a:cs typeface="Arial"/>
              </a:rPr>
              <a:t>etc. upto </a:t>
            </a:r>
            <a:r>
              <a:rPr sz="1800" i="1" spc="-5" dirty="0">
                <a:latin typeface="Times New Roman"/>
                <a:cs typeface="Times New Roman"/>
              </a:rPr>
              <a:t>y</a:t>
            </a:r>
            <a:r>
              <a:rPr sz="1800" spc="-7" baseline="-13888" dirty="0">
                <a:latin typeface="Times New Roman"/>
                <a:cs typeface="Times New Roman"/>
              </a:rPr>
              <a:t>8</a:t>
            </a:r>
            <a:endParaRPr sz="1800" baseline="-13888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1470"/>
              </a:spcBef>
            </a:pPr>
            <a:r>
              <a:rPr sz="1600" spc="-25" dirty="0">
                <a:solidFill>
                  <a:srgbClr val="006600"/>
                </a:solidFill>
                <a:latin typeface="Arial"/>
                <a:cs typeface="Arial"/>
              </a:rPr>
              <a:t>We </a:t>
            </a:r>
            <a:r>
              <a:rPr sz="1600" spc="-10" dirty="0">
                <a:solidFill>
                  <a:srgbClr val="006600"/>
                </a:solidFill>
                <a:latin typeface="Arial"/>
                <a:cs typeface="Arial"/>
              </a:rPr>
              <a:t>can also write </a:t>
            </a:r>
            <a:r>
              <a:rPr sz="1600" spc="-5" dirty="0">
                <a:solidFill>
                  <a:srgbClr val="006600"/>
                </a:solidFill>
                <a:latin typeface="Arial"/>
                <a:cs typeface="Arial"/>
              </a:rPr>
              <a:t>the </a:t>
            </a:r>
            <a:r>
              <a:rPr sz="1600" spc="-15" dirty="0">
                <a:solidFill>
                  <a:srgbClr val="006600"/>
                </a:solidFill>
                <a:latin typeface="Arial"/>
                <a:cs typeface="Arial"/>
              </a:rPr>
              <a:t>equations </a:t>
            </a:r>
            <a:r>
              <a:rPr sz="1600" spc="-5" dirty="0">
                <a:solidFill>
                  <a:srgbClr val="006600"/>
                </a:solidFill>
                <a:latin typeface="Arial"/>
                <a:cs typeface="Arial"/>
              </a:rPr>
              <a:t>in </a:t>
            </a:r>
            <a:r>
              <a:rPr sz="1600" spc="-10" dirty="0">
                <a:solidFill>
                  <a:srgbClr val="006600"/>
                </a:solidFill>
                <a:latin typeface="Arial"/>
                <a:cs typeface="Arial"/>
              </a:rPr>
              <a:t>terms of </a:t>
            </a:r>
            <a:r>
              <a:rPr sz="1600" spc="-15" dirty="0">
                <a:solidFill>
                  <a:srgbClr val="006600"/>
                </a:solidFill>
                <a:latin typeface="Arial"/>
                <a:cs typeface="Arial"/>
              </a:rPr>
              <a:t>elements </a:t>
            </a:r>
            <a:r>
              <a:rPr sz="1600" spc="-10" dirty="0">
                <a:solidFill>
                  <a:srgbClr val="006600"/>
                </a:solidFill>
                <a:latin typeface="Arial"/>
                <a:cs typeface="Arial"/>
              </a:rPr>
              <a:t>of </a:t>
            </a:r>
            <a:r>
              <a:rPr sz="1600" dirty="0">
                <a:solidFill>
                  <a:srgbClr val="006600"/>
                </a:solidFill>
                <a:latin typeface="Arial"/>
                <a:cs typeface="Arial"/>
              </a:rPr>
              <a:t>a </a:t>
            </a:r>
            <a:r>
              <a:rPr sz="1600" spc="-15" dirty="0">
                <a:solidFill>
                  <a:srgbClr val="006600"/>
                </a:solidFill>
                <a:latin typeface="Arial"/>
                <a:cs typeface="Arial"/>
              </a:rPr>
              <a:t>general </a:t>
            </a:r>
            <a:r>
              <a:rPr sz="1600" dirty="0">
                <a:latin typeface="Times New Roman"/>
                <a:cs typeface="Times New Roman"/>
              </a:rPr>
              <a:t>8 </a:t>
            </a:r>
            <a:r>
              <a:rPr sz="1600" dirty="0">
                <a:latin typeface="MS PGothic"/>
                <a:cs typeface="MS PGothic"/>
              </a:rPr>
              <a:t>✕ </a:t>
            </a:r>
            <a:r>
              <a:rPr sz="1600" dirty="0">
                <a:latin typeface="Times New Roman"/>
                <a:cs typeface="Times New Roman"/>
              </a:rPr>
              <a:t>8 </a:t>
            </a:r>
            <a:r>
              <a:rPr sz="1600" spc="-15" dirty="0">
                <a:solidFill>
                  <a:srgbClr val="006600"/>
                </a:solidFill>
                <a:latin typeface="Arial"/>
                <a:cs typeface="Arial"/>
              </a:rPr>
              <a:t>weight </a:t>
            </a:r>
            <a:r>
              <a:rPr sz="1600" spc="-10" dirty="0">
                <a:solidFill>
                  <a:srgbClr val="006600"/>
                </a:solidFill>
                <a:latin typeface="Arial"/>
                <a:cs typeface="Arial"/>
              </a:rPr>
              <a:t>matrix </a:t>
            </a:r>
            <a:r>
              <a:rPr sz="1600" i="1" dirty="0">
                <a:latin typeface="Times New Roman"/>
                <a:cs typeface="Times New Roman"/>
              </a:rPr>
              <a:t>W</a:t>
            </a:r>
            <a:r>
              <a:rPr sz="1600" i="1" spc="-50" dirty="0"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06600"/>
                </a:solidFill>
                <a:latin typeface="Arial"/>
                <a:cs typeface="Arial"/>
              </a:rPr>
              <a:t>as: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68936" y="3379215"/>
            <a:ext cx="1445895" cy="73914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080">
              <a:lnSpc>
                <a:spcPct val="96300"/>
              </a:lnSpc>
              <a:spcBef>
                <a:spcPts val="170"/>
              </a:spcBef>
            </a:pPr>
            <a:r>
              <a:rPr sz="1600" spc="-10" dirty="0">
                <a:solidFill>
                  <a:srgbClr val="660066"/>
                </a:solidFill>
                <a:latin typeface="Arial"/>
                <a:cs typeface="Arial"/>
              </a:rPr>
              <a:t>Note that</a:t>
            </a:r>
            <a:r>
              <a:rPr sz="1600" spc="-10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660066"/>
                </a:solidFill>
                <a:latin typeface="Arial"/>
                <a:cs typeface="Arial"/>
              </a:rPr>
              <a:t>kernel  gets flipped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in  </a:t>
            </a:r>
            <a:r>
              <a:rPr sz="1600" spc="-15" dirty="0">
                <a:solidFill>
                  <a:srgbClr val="660066"/>
                </a:solidFill>
                <a:latin typeface="Arial"/>
                <a:cs typeface="Arial"/>
              </a:rPr>
              <a:t>convolution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85723" y="2871215"/>
            <a:ext cx="3937635" cy="70104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3126105">
              <a:lnSpc>
                <a:spcPct val="101400"/>
              </a:lnSpc>
              <a:spcBef>
                <a:spcPts val="75"/>
              </a:spcBef>
            </a:pPr>
            <a:r>
              <a:rPr sz="1400" spc="-25" dirty="0">
                <a:solidFill>
                  <a:srgbClr val="660066"/>
                </a:solidFill>
                <a:latin typeface="Arial"/>
                <a:cs typeface="Arial"/>
              </a:rPr>
              <a:t>Time  </a:t>
            </a:r>
            <a:r>
              <a:rPr sz="1400" spc="-10" dirty="0">
                <a:solidFill>
                  <a:srgbClr val="660066"/>
                </a:solidFill>
                <a:latin typeface="Arial"/>
                <a:cs typeface="Arial"/>
              </a:rPr>
              <a:t>S</a:t>
            </a:r>
            <a:r>
              <a:rPr sz="1400" spc="-15" dirty="0">
                <a:solidFill>
                  <a:srgbClr val="660066"/>
                </a:solidFill>
                <a:latin typeface="Arial"/>
                <a:cs typeface="Arial"/>
              </a:rPr>
              <a:t>equen</a:t>
            </a:r>
            <a:r>
              <a:rPr sz="1400" spc="-10" dirty="0">
                <a:solidFill>
                  <a:srgbClr val="660066"/>
                </a:solidFill>
                <a:latin typeface="Arial"/>
                <a:cs typeface="Arial"/>
              </a:rPr>
              <a:t>c</a:t>
            </a:r>
            <a:r>
              <a:rPr sz="1400" dirty="0">
                <a:solidFill>
                  <a:srgbClr val="660066"/>
                </a:solidFill>
                <a:latin typeface="Arial"/>
                <a:cs typeface="Arial"/>
              </a:rPr>
              <a:t>e</a:t>
            </a:r>
            <a:endParaRPr sz="1400">
              <a:latin typeface="Arial"/>
              <a:cs typeface="Arial"/>
            </a:endParaRPr>
          </a:p>
          <a:p>
            <a:pPr marL="615315">
              <a:lnSpc>
                <a:spcPct val="100000"/>
              </a:lnSpc>
              <a:spcBef>
                <a:spcPts val="15"/>
              </a:spcBef>
            </a:pPr>
            <a:r>
              <a:rPr sz="1600" spc="-15" dirty="0">
                <a:solidFill>
                  <a:srgbClr val="006600"/>
                </a:solidFill>
                <a:latin typeface="Arial"/>
                <a:cs typeface="Arial"/>
              </a:rPr>
              <a:t>Equations </a:t>
            </a:r>
            <a:r>
              <a:rPr sz="1600" spc="-10" dirty="0">
                <a:solidFill>
                  <a:srgbClr val="006600"/>
                </a:solidFill>
                <a:latin typeface="Arial"/>
                <a:cs typeface="Arial"/>
              </a:rPr>
              <a:t>for outputs of this </a:t>
            </a:r>
            <a:r>
              <a:rPr sz="1600" spc="-15" dirty="0">
                <a:solidFill>
                  <a:srgbClr val="006600"/>
                </a:solidFill>
                <a:latin typeface="Arial"/>
                <a:cs typeface="Arial"/>
              </a:rPr>
              <a:t>network: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36887" y="3623749"/>
            <a:ext cx="1842770" cy="578485"/>
          </a:xfrm>
          <a:prstGeom prst="rect">
            <a:avLst/>
          </a:prstGeom>
          <a:ln w="9419">
            <a:solidFill>
              <a:srgbClr val="000000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90170">
              <a:lnSpc>
                <a:spcPts val="1910"/>
              </a:lnSpc>
              <a:spcBef>
                <a:spcPts val="260"/>
              </a:spcBef>
            </a:pPr>
            <a:r>
              <a:rPr sz="1600" i="1" spc="-5" dirty="0">
                <a:latin typeface="Times New Roman"/>
                <a:cs typeface="Times New Roman"/>
              </a:rPr>
              <a:t>y</a:t>
            </a:r>
            <a:r>
              <a:rPr sz="1650" spc="-7" baseline="-15151" dirty="0">
                <a:latin typeface="Times New Roman"/>
                <a:cs typeface="Times New Roman"/>
              </a:rPr>
              <a:t>0 </a:t>
            </a:r>
            <a:r>
              <a:rPr sz="1600" dirty="0">
                <a:latin typeface="Times New Roman"/>
                <a:cs typeface="Times New Roman"/>
              </a:rPr>
              <a:t>= σ</a:t>
            </a:r>
            <a:r>
              <a:rPr sz="1600" spc="-14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(</a:t>
            </a:r>
            <a:r>
              <a:rPr sz="1600" i="1" spc="-15" dirty="0">
                <a:latin typeface="Times New Roman"/>
                <a:cs typeface="Times New Roman"/>
              </a:rPr>
              <a:t>w</a:t>
            </a:r>
            <a:r>
              <a:rPr sz="1650" spc="-22" baseline="-15151" dirty="0">
                <a:latin typeface="Times New Roman"/>
                <a:cs typeface="Times New Roman"/>
              </a:rPr>
              <a:t>0</a:t>
            </a:r>
            <a:r>
              <a:rPr sz="1600" i="1" spc="-15" dirty="0">
                <a:latin typeface="Times New Roman"/>
                <a:cs typeface="Times New Roman"/>
              </a:rPr>
              <a:t>x</a:t>
            </a:r>
            <a:r>
              <a:rPr sz="1650" spc="-22" baseline="-15151" dirty="0">
                <a:latin typeface="Times New Roman"/>
                <a:cs typeface="Times New Roman"/>
              </a:rPr>
              <a:t>0</a:t>
            </a:r>
            <a:r>
              <a:rPr sz="1600" spc="-15" dirty="0">
                <a:latin typeface="Times New Roman"/>
                <a:cs typeface="Times New Roman"/>
              </a:rPr>
              <a:t>+</a:t>
            </a:r>
            <a:r>
              <a:rPr sz="1600" i="1" spc="-15" dirty="0">
                <a:latin typeface="Times New Roman"/>
                <a:cs typeface="Times New Roman"/>
              </a:rPr>
              <a:t>w</a:t>
            </a:r>
            <a:r>
              <a:rPr sz="1650" spc="-22" baseline="-15151" dirty="0">
                <a:latin typeface="Times New Roman"/>
                <a:cs typeface="Times New Roman"/>
              </a:rPr>
              <a:t>1</a:t>
            </a:r>
            <a:r>
              <a:rPr sz="1600" i="1" spc="-15" dirty="0">
                <a:latin typeface="Times New Roman"/>
                <a:cs typeface="Times New Roman"/>
              </a:rPr>
              <a:t>x</a:t>
            </a:r>
            <a:r>
              <a:rPr sz="1650" spc="-22" baseline="-15151" dirty="0">
                <a:latin typeface="Times New Roman"/>
                <a:cs typeface="Times New Roman"/>
              </a:rPr>
              <a:t>1</a:t>
            </a:r>
            <a:r>
              <a:rPr sz="1600" spc="-15" dirty="0">
                <a:latin typeface="Times New Roman"/>
                <a:cs typeface="Times New Roman"/>
              </a:rPr>
              <a:t>-</a:t>
            </a:r>
            <a:r>
              <a:rPr sz="1600" i="1" spc="-15" dirty="0">
                <a:latin typeface="Times New Roman"/>
                <a:cs typeface="Times New Roman"/>
              </a:rPr>
              <a:t>b</a:t>
            </a:r>
            <a:r>
              <a:rPr sz="1600" spc="-15" dirty="0">
                <a:latin typeface="Times New Roman"/>
                <a:cs typeface="Times New Roman"/>
              </a:rPr>
              <a:t>)</a:t>
            </a:r>
            <a:endParaRPr sz="1600">
              <a:latin typeface="Times New Roman"/>
              <a:cs typeface="Times New Roman"/>
            </a:endParaRPr>
          </a:p>
          <a:p>
            <a:pPr marL="90170">
              <a:lnSpc>
                <a:spcPts val="1910"/>
              </a:lnSpc>
            </a:pPr>
            <a:r>
              <a:rPr sz="1600" i="1" spc="-5" dirty="0">
                <a:latin typeface="Times New Roman"/>
                <a:cs typeface="Times New Roman"/>
              </a:rPr>
              <a:t>y</a:t>
            </a:r>
            <a:r>
              <a:rPr sz="1650" spc="-7" baseline="-15151" dirty="0">
                <a:latin typeface="Times New Roman"/>
                <a:cs typeface="Times New Roman"/>
              </a:rPr>
              <a:t>1 </a:t>
            </a:r>
            <a:r>
              <a:rPr sz="1600" dirty="0">
                <a:latin typeface="Times New Roman"/>
                <a:cs typeface="Times New Roman"/>
              </a:rPr>
              <a:t>= σ</a:t>
            </a:r>
            <a:r>
              <a:rPr sz="1600" spc="-14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(</a:t>
            </a:r>
            <a:r>
              <a:rPr sz="1600" i="1" spc="-15" dirty="0">
                <a:latin typeface="Times New Roman"/>
                <a:cs typeface="Times New Roman"/>
              </a:rPr>
              <a:t>w</a:t>
            </a:r>
            <a:r>
              <a:rPr sz="1650" spc="-22" baseline="-15151" dirty="0">
                <a:latin typeface="Times New Roman"/>
                <a:cs typeface="Times New Roman"/>
              </a:rPr>
              <a:t>0</a:t>
            </a:r>
            <a:r>
              <a:rPr sz="1600" i="1" spc="-15" dirty="0">
                <a:latin typeface="Times New Roman"/>
                <a:cs typeface="Times New Roman"/>
              </a:rPr>
              <a:t>x</a:t>
            </a:r>
            <a:r>
              <a:rPr sz="1650" spc="-22" baseline="-15151" dirty="0">
                <a:latin typeface="Times New Roman"/>
                <a:cs typeface="Times New Roman"/>
              </a:rPr>
              <a:t>1</a:t>
            </a:r>
            <a:r>
              <a:rPr sz="1600" spc="-15" dirty="0">
                <a:latin typeface="Times New Roman"/>
                <a:cs typeface="Times New Roman"/>
              </a:rPr>
              <a:t>+</a:t>
            </a:r>
            <a:r>
              <a:rPr sz="1600" i="1" spc="-15" dirty="0">
                <a:latin typeface="Times New Roman"/>
                <a:cs typeface="Times New Roman"/>
              </a:rPr>
              <a:t>w</a:t>
            </a:r>
            <a:r>
              <a:rPr sz="1650" spc="-22" baseline="-15151" dirty="0">
                <a:latin typeface="Times New Roman"/>
                <a:cs typeface="Times New Roman"/>
              </a:rPr>
              <a:t>1</a:t>
            </a:r>
            <a:r>
              <a:rPr sz="1600" i="1" spc="-15" dirty="0">
                <a:latin typeface="Times New Roman"/>
                <a:cs typeface="Times New Roman"/>
              </a:rPr>
              <a:t>x</a:t>
            </a:r>
            <a:r>
              <a:rPr sz="1650" spc="-22" baseline="-15151" dirty="0">
                <a:latin typeface="Times New Roman"/>
                <a:cs typeface="Times New Roman"/>
              </a:rPr>
              <a:t>2</a:t>
            </a:r>
            <a:r>
              <a:rPr sz="1600" spc="-15" dirty="0">
                <a:latin typeface="Times New Roman"/>
                <a:cs typeface="Times New Roman"/>
              </a:rPr>
              <a:t>-</a:t>
            </a:r>
            <a:r>
              <a:rPr sz="1600" i="1" spc="-15" dirty="0">
                <a:latin typeface="Times New Roman"/>
                <a:cs typeface="Times New Roman"/>
              </a:rPr>
              <a:t>b</a:t>
            </a:r>
            <a:r>
              <a:rPr sz="1600" spc="-15" dirty="0">
                <a:latin typeface="Times New Roman"/>
                <a:cs typeface="Times New Roman"/>
              </a:rPr>
              <a:t>)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00541" y="6407911"/>
            <a:ext cx="10820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solidFill>
                  <a:srgbClr val="660066"/>
                </a:solidFill>
                <a:latin typeface="Arial"/>
                <a:cs typeface="Arial"/>
              </a:rPr>
              <a:t>etc. upto</a:t>
            </a:r>
            <a:r>
              <a:rPr sz="1600" spc="-6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latin typeface="Times New Roman"/>
                <a:cs typeface="Times New Roman"/>
              </a:rPr>
              <a:t>y</a:t>
            </a:r>
            <a:r>
              <a:rPr sz="1800" spc="-7" baseline="-13888" dirty="0">
                <a:latin typeface="Times New Roman"/>
                <a:cs typeface="Times New Roman"/>
              </a:rPr>
              <a:t>8</a:t>
            </a:r>
            <a:endParaRPr sz="1800" baseline="-13888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60450" y="778255"/>
            <a:ext cx="793813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5" dirty="0"/>
              <a:t>Backpropagation </a:t>
            </a:r>
            <a:r>
              <a:rPr lang="en-US" sz="3600" spc="-20" dirty="0"/>
              <a:t>T</a:t>
            </a:r>
            <a:r>
              <a:rPr sz="3600" spc="-20" dirty="0"/>
              <a:t>hrough </a:t>
            </a:r>
            <a:r>
              <a:rPr lang="en-US" sz="3600" spc="-20" dirty="0"/>
              <a:t>T</a:t>
            </a:r>
            <a:r>
              <a:rPr sz="3600" spc="-20" dirty="0"/>
              <a:t>ime</a:t>
            </a:r>
            <a:r>
              <a:rPr sz="3600" spc="-85" dirty="0"/>
              <a:t> </a:t>
            </a:r>
            <a:r>
              <a:rPr sz="3600" spc="-25" dirty="0"/>
              <a:t>(BPTT)</a:t>
            </a:r>
            <a:endParaRPr sz="3600" dirty="0"/>
          </a:p>
        </p:txBody>
      </p:sp>
      <p:sp>
        <p:nvSpPr>
          <p:cNvPr id="6" name="object 6"/>
          <p:cNvSpPr/>
          <p:nvPr/>
        </p:nvSpPr>
        <p:spPr>
          <a:xfrm>
            <a:off x="1039299" y="1644135"/>
            <a:ext cx="4826636" cy="18448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63260" y="1602052"/>
            <a:ext cx="4907915" cy="1892300"/>
          </a:xfrm>
          <a:custGeom>
            <a:avLst/>
            <a:gdLst/>
            <a:ahLst/>
            <a:cxnLst/>
            <a:rect l="l" t="t" r="r" b="b"/>
            <a:pathLst>
              <a:path w="4907915" h="1892300">
                <a:moveTo>
                  <a:pt x="0" y="0"/>
                </a:moveTo>
                <a:lnTo>
                  <a:pt x="4907385" y="0"/>
                </a:lnTo>
                <a:lnTo>
                  <a:pt x="4907385" y="1891683"/>
                </a:lnTo>
                <a:lnTo>
                  <a:pt x="0" y="1891683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242702" y="1606762"/>
            <a:ext cx="2705100" cy="2009775"/>
          </a:xfrm>
          <a:prstGeom prst="rect">
            <a:avLst/>
          </a:prstGeom>
          <a:ln w="9419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90170">
              <a:lnSpc>
                <a:spcPts val="2125"/>
              </a:lnSpc>
              <a:spcBef>
                <a:spcPts val="270"/>
              </a:spcBef>
            </a:pPr>
            <a:r>
              <a:rPr sz="1800" spc="-5" dirty="0">
                <a:solidFill>
                  <a:srgbClr val="7030A0"/>
                </a:solidFill>
                <a:latin typeface="Arial"/>
                <a:cs typeface="Arial"/>
              </a:rPr>
              <a:t>If </a:t>
            </a:r>
            <a:r>
              <a:rPr sz="1800" spc="-5" dirty="0">
                <a:latin typeface="Times New Roman"/>
                <a:cs typeface="Times New Roman"/>
              </a:rPr>
              <a:t>y</a:t>
            </a:r>
            <a:r>
              <a:rPr sz="1800" spc="-7" baseline="-13888" dirty="0">
                <a:latin typeface="Times New Roman"/>
                <a:cs typeface="Times New Roman"/>
              </a:rPr>
              <a:t>t </a:t>
            </a:r>
            <a:r>
              <a:rPr sz="1800" spc="-5" dirty="0">
                <a:solidFill>
                  <a:srgbClr val="7030A0"/>
                </a:solidFill>
                <a:latin typeface="Arial"/>
                <a:cs typeface="Arial"/>
              </a:rPr>
              <a:t>is </a:t>
            </a:r>
            <a:r>
              <a:rPr sz="1800" spc="-15" dirty="0">
                <a:solidFill>
                  <a:srgbClr val="7030A0"/>
                </a:solidFill>
                <a:latin typeface="Arial"/>
                <a:cs typeface="Arial"/>
              </a:rPr>
              <a:t>predicted</a:t>
            </a:r>
            <a:r>
              <a:rPr sz="1800" spc="-21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7030A0"/>
                </a:solidFill>
                <a:latin typeface="Arial"/>
                <a:cs typeface="Arial"/>
              </a:rPr>
              <a:t>and</a:t>
            </a:r>
            <a:endParaRPr sz="1800">
              <a:latin typeface="Arial"/>
              <a:cs typeface="Arial"/>
            </a:endParaRPr>
          </a:p>
          <a:p>
            <a:pPr marL="90170">
              <a:lnSpc>
                <a:spcPts val="2125"/>
              </a:lnSpc>
            </a:pPr>
            <a:r>
              <a:rPr sz="1800" spc="-5" dirty="0">
                <a:latin typeface="Times New Roman"/>
                <a:cs typeface="Times New Roman"/>
              </a:rPr>
              <a:t>ȳ</a:t>
            </a:r>
            <a:r>
              <a:rPr sz="1800" spc="-7" baseline="-13888" dirty="0">
                <a:latin typeface="Times New Roman"/>
                <a:cs typeface="Times New Roman"/>
              </a:rPr>
              <a:t>t </a:t>
            </a:r>
            <a:r>
              <a:rPr sz="1800" spc="-5" dirty="0">
                <a:solidFill>
                  <a:srgbClr val="7030A0"/>
                </a:solidFill>
                <a:latin typeface="Arial"/>
                <a:cs typeface="Arial"/>
              </a:rPr>
              <a:t>is </a:t>
            </a:r>
            <a:r>
              <a:rPr sz="1800" spc="-10" dirty="0">
                <a:solidFill>
                  <a:srgbClr val="7030A0"/>
                </a:solidFill>
                <a:latin typeface="Arial"/>
                <a:cs typeface="Arial"/>
              </a:rPr>
              <a:t>training</a:t>
            </a:r>
            <a:r>
              <a:rPr sz="1800" spc="-195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7030A0"/>
                </a:solidFill>
                <a:latin typeface="Arial"/>
                <a:cs typeface="Arial"/>
              </a:rPr>
              <a:t>value</a:t>
            </a:r>
            <a:endParaRPr sz="1800">
              <a:latin typeface="Arial"/>
              <a:cs typeface="Arial"/>
            </a:endParaRPr>
          </a:p>
          <a:p>
            <a:pPr marL="90170">
              <a:lnSpc>
                <a:spcPts val="2125"/>
              </a:lnSpc>
              <a:spcBef>
                <a:spcPts val="50"/>
              </a:spcBef>
            </a:pPr>
            <a:r>
              <a:rPr sz="1800" spc="-10" dirty="0">
                <a:solidFill>
                  <a:srgbClr val="7030A0"/>
                </a:solidFill>
                <a:latin typeface="Arial"/>
                <a:cs typeface="Arial"/>
              </a:rPr>
              <a:t>the cross </a:t>
            </a:r>
            <a:r>
              <a:rPr sz="1800" spc="-15" dirty="0">
                <a:solidFill>
                  <a:srgbClr val="7030A0"/>
                </a:solidFill>
                <a:latin typeface="Arial"/>
                <a:cs typeface="Arial"/>
              </a:rPr>
              <a:t>entropy </a:t>
            </a:r>
            <a:r>
              <a:rPr sz="1800" spc="-10" dirty="0">
                <a:solidFill>
                  <a:srgbClr val="7030A0"/>
                </a:solidFill>
                <a:latin typeface="Arial"/>
                <a:cs typeface="Arial"/>
              </a:rPr>
              <a:t>loss</a:t>
            </a:r>
            <a:r>
              <a:rPr sz="1800" spc="-75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7030A0"/>
                </a:solidFill>
                <a:latin typeface="Arial"/>
                <a:cs typeface="Arial"/>
              </a:rPr>
              <a:t>is</a:t>
            </a:r>
            <a:endParaRPr sz="1800">
              <a:latin typeface="Arial"/>
              <a:cs typeface="Arial"/>
            </a:endParaRPr>
          </a:p>
          <a:p>
            <a:pPr marL="90170">
              <a:lnSpc>
                <a:spcPts val="2125"/>
              </a:lnSpc>
            </a:pPr>
            <a:r>
              <a:rPr sz="1800" i="1" spc="-10" dirty="0">
                <a:latin typeface="Times New Roman"/>
                <a:cs typeface="Times New Roman"/>
              </a:rPr>
              <a:t>E</a:t>
            </a:r>
            <a:r>
              <a:rPr sz="1800" i="1" spc="-15" baseline="-13888" dirty="0">
                <a:latin typeface="Times New Roman"/>
                <a:cs typeface="Times New Roman"/>
              </a:rPr>
              <a:t>t </a:t>
            </a:r>
            <a:r>
              <a:rPr sz="1800" spc="-5" dirty="0">
                <a:latin typeface="Times New Roman"/>
                <a:cs typeface="Times New Roman"/>
              </a:rPr>
              <a:t>(ȳ</a:t>
            </a:r>
            <a:r>
              <a:rPr sz="1800" spc="-7" baseline="-13888" dirty="0">
                <a:latin typeface="Times New Roman"/>
                <a:cs typeface="Times New Roman"/>
              </a:rPr>
              <a:t>t</a:t>
            </a:r>
            <a:r>
              <a:rPr sz="1800" spc="-5" dirty="0">
                <a:latin typeface="Times New Roman"/>
                <a:cs typeface="Times New Roman"/>
              </a:rPr>
              <a:t>,y</a:t>
            </a:r>
            <a:r>
              <a:rPr sz="1800" spc="-7" baseline="-13888" dirty="0">
                <a:latin typeface="Times New Roman"/>
                <a:cs typeface="Times New Roman"/>
              </a:rPr>
              <a:t>t</a:t>
            </a:r>
            <a:r>
              <a:rPr sz="1800" spc="-5" dirty="0">
                <a:latin typeface="Times New Roman"/>
                <a:cs typeface="Times New Roman"/>
              </a:rPr>
              <a:t>) </a:t>
            </a:r>
            <a:r>
              <a:rPr sz="1800" dirty="0">
                <a:latin typeface="Times New Roman"/>
                <a:cs typeface="Times New Roman"/>
              </a:rPr>
              <a:t>= – </a:t>
            </a:r>
            <a:r>
              <a:rPr sz="1800" spc="-5" dirty="0">
                <a:latin typeface="Times New Roman"/>
                <a:cs typeface="Times New Roman"/>
              </a:rPr>
              <a:t>ȳ</a:t>
            </a:r>
            <a:r>
              <a:rPr sz="1800" spc="-7" baseline="-13888" dirty="0">
                <a:latin typeface="Times New Roman"/>
                <a:cs typeface="Times New Roman"/>
              </a:rPr>
              <a:t>t</a:t>
            </a:r>
            <a:r>
              <a:rPr sz="1800" spc="120" baseline="-13888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log(y</a:t>
            </a:r>
            <a:r>
              <a:rPr sz="1800" spc="-15" baseline="-13888" dirty="0">
                <a:latin typeface="Times New Roman"/>
                <a:cs typeface="Times New Roman"/>
              </a:rPr>
              <a:t>t</a:t>
            </a:r>
            <a:r>
              <a:rPr sz="1800" spc="-10" dirty="0">
                <a:latin typeface="Times New Roman"/>
                <a:cs typeface="Times New Roman"/>
              </a:rPr>
              <a:t>)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850">
              <a:latin typeface="Times New Roman"/>
              <a:cs typeface="Times New Roman"/>
            </a:endParaRPr>
          </a:p>
          <a:p>
            <a:pPr marL="90170">
              <a:lnSpc>
                <a:spcPts val="2135"/>
              </a:lnSpc>
              <a:spcBef>
                <a:spcPts val="5"/>
              </a:spcBef>
            </a:pPr>
            <a:r>
              <a:rPr sz="1800" spc="-50" dirty="0">
                <a:solidFill>
                  <a:srgbClr val="7030A0"/>
                </a:solidFill>
                <a:latin typeface="Arial"/>
                <a:cs typeface="Arial"/>
              </a:rPr>
              <a:t>Total </a:t>
            </a:r>
            <a:r>
              <a:rPr sz="1800" spc="-10" dirty="0">
                <a:solidFill>
                  <a:srgbClr val="7030A0"/>
                </a:solidFill>
                <a:latin typeface="Arial"/>
                <a:cs typeface="Arial"/>
              </a:rPr>
              <a:t>error </a:t>
            </a:r>
            <a:r>
              <a:rPr sz="1800" spc="-5" dirty="0">
                <a:solidFill>
                  <a:srgbClr val="7030A0"/>
                </a:solidFill>
                <a:latin typeface="Arial"/>
                <a:cs typeface="Arial"/>
              </a:rPr>
              <a:t>is </a:t>
            </a:r>
            <a:r>
              <a:rPr sz="1800" spc="-10" dirty="0">
                <a:solidFill>
                  <a:srgbClr val="7030A0"/>
                </a:solidFill>
                <a:latin typeface="Arial"/>
                <a:cs typeface="Arial"/>
              </a:rPr>
              <a:t>the</a:t>
            </a:r>
            <a:r>
              <a:rPr sz="1800" spc="-35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7030A0"/>
                </a:solidFill>
                <a:latin typeface="Arial"/>
                <a:cs typeface="Arial"/>
              </a:rPr>
              <a:t>sum</a:t>
            </a:r>
            <a:endParaRPr sz="1800">
              <a:latin typeface="Arial"/>
              <a:cs typeface="Arial"/>
            </a:endParaRPr>
          </a:p>
          <a:p>
            <a:pPr marL="90170">
              <a:lnSpc>
                <a:spcPts val="2135"/>
              </a:lnSpc>
            </a:pPr>
            <a:r>
              <a:rPr sz="1800" i="1" dirty="0">
                <a:latin typeface="Times New Roman"/>
                <a:cs typeface="Times New Roman"/>
              </a:rPr>
              <a:t>E </a:t>
            </a:r>
            <a:r>
              <a:rPr sz="1800" spc="-10" dirty="0">
                <a:latin typeface="Times New Roman"/>
                <a:cs typeface="Times New Roman"/>
              </a:rPr>
              <a:t>(ȳ,y) </a:t>
            </a:r>
            <a:r>
              <a:rPr sz="1800" dirty="0">
                <a:latin typeface="Times New Roman"/>
                <a:cs typeface="Times New Roman"/>
              </a:rPr>
              <a:t>= – ∑ </a:t>
            </a:r>
            <a:r>
              <a:rPr sz="1800" spc="-10" dirty="0">
                <a:latin typeface="Times New Roman"/>
                <a:cs typeface="Times New Roman"/>
              </a:rPr>
              <a:t>ȳ</a:t>
            </a:r>
            <a:r>
              <a:rPr sz="1800" spc="-15" baseline="-13888" dirty="0">
                <a:latin typeface="Times New Roman"/>
                <a:cs typeface="Times New Roman"/>
              </a:rPr>
              <a:t>t</a:t>
            </a:r>
            <a:r>
              <a:rPr sz="1800" spc="60" baseline="-13888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log(y</a:t>
            </a:r>
            <a:r>
              <a:rPr sz="1800" spc="-15" baseline="-13888" dirty="0">
                <a:latin typeface="Times New Roman"/>
                <a:cs typeface="Times New Roman"/>
              </a:rPr>
              <a:t>t</a:t>
            </a:r>
            <a:r>
              <a:rPr sz="1800" spc="-10" dirty="0">
                <a:latin typeface="Times New Roman"/>
                <a:cs typeface="Times New Roman"/>
              </a:rPr>
              <a:t>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09563" y="3921814"/>
            <a:ext cx="3316100" cy="17237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58550" y="3881490"/>
            <a:ext cx="3400425" cy="1826260"/>
          </a:xfrm>
          <a:custGeom>
            <a:avLst/>
            <a:gdLst/>
            <a:ahLst/>
            <a:cxnLst/>
            <a:rect l="l" t="t" r="r" b="b"/>
            <a:pathLst>
              <a:path w="3400425" h="1826260">
                <a:moveTo>
                  <a:pt x="0" y="0"/>
                </a:moveTo>
                <a:lnTo>
                  <a:pt x="3400319" y="0"/>
                </a:lnTo>
                <a:lnTo>
                  <a:pt x="3400319" y="1825749"/>
                </a:lnTo>
                <a:lnTo>
                  <a:pt x="0" y="1825749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664991" y="4040046"/>
            <a:ext cx="4761865" cy="1131207"/>
          </a:xfrm>
          <a:prstGeom prst="rect">
            <a:avLst/>
          </a:prstGeom>
          <a:ln w="9419">
            <a:solidFill>
              <a:srgbClr val="000000"/>
            </a:solidFill>
          </a:ln>
        </p:spPr>
        <p:txBody>
          <a:bodyPr vert="horz" wrap="square" lIns="0" tIns="27305" rIns="0" bIns="0" rtlCol="0">
            <a:spAutoFit/>
          </a:bodyPr>
          <a:lstStyle/>
          <a:p>
            <a:pPr marL="90170" marR="130810">
              <a:lnSpc>
                <a:spcPct val="102200"/>
              </a:lnSpc>
              <a:spcBef>
                <a:spcPts val="215"/>
              </a:spcBef>
            </a:pPr>
            <a:r>
              <a:rPr sz="1800" spc="-105" dirty="0">
                <a:solidFill>
                  <a:srgbClr val="7030A0"/>
                </a:solidFill>
                <a:latin typeface="Arial"/>
                <a:cs typeface="Arial"/>
              </a:rPr>
              <a:t>To </a:t>
            </a:r>
            <a:r>
              <a:rPr sz="1800" spc="-15" dirty="0">
                <a:solidFill>
                  <a:srgbClr val="7030A0"/>
                </a:solidFill>
                <a:latin typeface="Arial"/>
                <a:cs typeface="Arial"/>
              </a:rPr>
              <a:t>backpropagate </a:t>
            </a:r>
            <a:r>
              <a:rPr sz="1800" spc="-30" dirty="0">
                <a:solidFill>
                  <a:srgbClr val="7030A0"/>
                </a:solidFill>
                <a:latin typeface="Arial"/>
                <a:cs typeface="Arial"/>
              </a:rPr>
              <a:t>error, </a:t>
            </a:r>
            <a:r>
              <a:rPr sz="1800" spc="-10" dirty="0">
                <a:solidFill>
                  <a:srgbClr val="7030A0"/>
                </a:solidFill>
                <a:latin typeface="Arial"/>
                <a:cs typeface="Arial"/>
              </a:rPr>
              <a:t>apply the chain rule.  The error after the third time step wrt the</a:t>
            </a:r>
            <a:r>
              <a:rPr sz="1800" spc="-145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7030A0"/>
                </a:solidFill>
                <a:latin typeface="Arial"/>
                <a:cs typeface="Arial"/>
              </a:rPr>
              <a:t>first:</a:t>
            </a:r>
            <a:endParaRPr sz="1800" dirty="0">
              <a:latin typeface="Arial"/>
              <a:cs typeface="Arial"/>
            </a:endParaRPr>
          </a:p>
          <a:p>
            <a:pPr marL="90170">
              <a:lnSpc>
                <a:spcPts val="2065"/>
              </a:lnSpc>
            </a:pPr>
            <a:r>
              <a:rPr sz="1800" spc="-15" dirty="0">
                <a:latin typeface="Times New Roman"/>
                <a:cs typeface="Times New Roman"/>
              </a:rPr>
              <a:t>∂</a:t>
            </a:r>
            <a:r>
              <a:rPr sz="1800" i="1" spc="-15" dirty="0">
                <a:latin typeface="Times New Roman"/>
                <a:cs typeface="Times New Roman"/>
              </a:rPr>
              <a:t>E</a:t>
            </a:r>
            <a:r>
              <a:rPr sz="1800" spc="-15" dirty="0">
                <a:latin typeface="Times New Roman"/>
                <a:cs typeface="Times New Roman"/>
              </a:rPr>
              <a:t>/∂W </a:t>
            </a:r>
            <a:r>
              <a:rPr sz="1800" dirty="0">
                <a:latin typeface="Times New Roman"/>
                <a:cs typeface="Times New Roman"/>
              </a:rPr>
              <a:t>= </a:t>
            </a:r>
            <a:r>
              <a:rPr sz="1800" spc="-15" dirty="0">
                <a:latin typeface="Times New Roman"/>
                <a:cs typeface="Times New Roman"/>
              </a:rPr>
              <a:t>∂</a:t>
            </a:r>
            <a:r>
              <a:rPr sz="1800" i="1" spc="-15" dirty="0">
                <a:latin typeface="Times New Roman"/>
                <a:cs typeface="Times New Roman"/>
              </a:rPr>
              <a:t>E</a:t>
            </a:r>
            <a:r>
              <a:rPr sz="1800" spc="-15" dirty="0">
                <a:latin typeface="Times New Roman"/>
                <a:cs typeface="Times New Roman"/>
              </a:rPr>
              <a:t>/∂y</a:t>
            </a:r>
            <a:r>
              <a:rPr sz="1800" spc="-22" baseline="-13888" dirty="0">
                <a:latin typeface="Times New Roman"/>
                <a:cs typeface="Times New Roman"/>
              </a:rPr>
              <a:t>3 </a:t>
            </a:r>
            <a:r>
              <a:rPr sz="1800" dirty="0">
                <a:latin typeface="Times New Roman"/>
                <a:cs typeface="Times New Roman"/>
              </a:rPr>
              <a:t>* </a:t>
            </a:r>
            <a:r>
              <a:rPr sz="1800" spc="-15" dirty="0">
                <a:latin typeface="Times New Roman"/>
                <a:cs typeface="Times New Roman"/>
              </a:rPr>
              <a:t>∂y</a:t>
            </a:r>
            <a:r>
              <a:rPr sz="1800" spc="-22" baseline="-13888" dirty="0">
                <a:latin typeface="Times New Roman"/>
                <a:cs typeface="Times New Roman"/>
              </a:rPr>
              <a:t>3</a:t>
            </a:r>
            <a:r>
              <a:rPr sz="1800" spc="-15" dirty="0">
                <a:latin typeface="Times New Roman"/>
                <a:cs typeface="Times New Roman"/>
              </a:rPr>
              <a:t>/∂h</a:t>
            </a:r>
            <a:r>
              <a:rPr sz="1800" spc="-22" baseline="-13888" dirty="0">
                <a:latin typeface="Times New Roman"/>
                <a:cs typeface="Times New Roman"/>
              </a:rPr>
              <a:t>3 </a:t>
            </a:r>
            <a:r>
              <a:rPr sz="1800" dirty="0">
                <a:latin typeface="Times New Roman"/>
                <a:cs typeface="Times New Roman"/>
              </a:rPr>
              <a:t>* </a:t>
            </a:r>
            <a:r>
              <a:rPr sz="1800" spc="-15" dirty="0">
                <a:latin typeface="Times New Roman"/>
                <a:cs typeface="Times New Roman"/>
              </a:rPr>
              <a:t>∂h</a:t>
            </a:r>
            <a:r>
              <a:rPr sz="1800" spc="-22" baseline="-13888" dirty="0">
                <a:latin typeface="Times New Roman"/>
                <a:cs typeface="Times New Roman"/>
              </a:rPr>
              <a:t>3</a:t>
            </a:r>
            <a:r>
              <a:rPr sz="1800" spc="-15" dirty="0">
                <a:latin typeface="Times New Roman"/>
                <a:cs typeface="Times New Roman"/>
              </a:rPr>
              <a:t>/∂y</a:t>
            </a:r>
            <a:r>
              <a:rPr sz="1800" spc="-22" baseline="-13888" dirty="0">
                <a:latin typeface="Times New Roman"/>
                <a:cs typeface="Times New Roman"/>
              </a:rPr>
              <a:t>2 </a:t>
            </a:r>
            <a:r>
              <a:rPr sz="1800" dirty="0">
                <a:latin typeface="Times New Roman"/>
                <a:cs typeface="Times New Roman"/>
              </a:rPr>
              <a:t>* </a:t>
            </a:r>
            <a:r>
              <a:rPr sz="1800" spc="-15" dirty="0">
                <a:latin typeface="Times New Roman"/>
                <a:cs typeface="Times New Roman"/>
              </a:rPr>
              <a:t>∂y</a:t>
            </a:r>
            <a:r>
              <a:rPr sz="1800" spc="-22" baseline="-13888" dirty="0">
                <a:latin typeface="Times New Roman"/>
                <a:cs typeface="Times New Roman"/>
              </a:rPr>
              <a:t>2</a:t>
            </a:r>
            <a:r>
              <a:rPr sz="1800" spc="-15" dirty="0">
                <a:latin typeface="Times New Roman"/>
                <a:cs typeface="Times New Roman"/>
              </a:rPr>
              <a:t>/∂h</a:t>
            </a:r>
            <a:r>
              <a:rPr sz="1800" spc="-22" baseline="-13888" dirty="0">
                <a:latin typeface="Times New Roman"/>
                <a:cs typeface="Times New Roman"/>
              </a:rPr>
              <a:t>1</a:t>
            </a:r>
            <a:r>
              <a:rPr sz="1800" spc="315" baseline="-13888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..</a:t>
            </a:r>
            <a:endParaRPr sz="1800" dirty="0">
              <a:latin typeface="Times New Roman"/>
              <a:cs typeface="Times New Roman"/>
            </a:endParaRPr>
          </a:p>
          <a:p>
            <a:pPr marL="90170">
              <a:lnSpc>
                <a:spcPts val="2135"/>
              </a:lnSpc>
            </a:pPr>
            <a:r>
              <a:rPr sz="1800" spc="-10" dirty="0">
                <a:solidFill>
                  <a:srgbClr val="7030A0"/>
                </a:solidFill>
                <a:latin typeface="Arial"/>
                <a:cs typeface="Arial"/>
              </a:rPr>
              <a:t>and there </a:t>
            </a:r>
            <a:r>
              <a:rPr sz="1800" spc="-5" dirty="0">
                <a:solidFill>
                  <a:srgbClr val="7030A0"/>
                </a:solidFill>
                <a:latin typeface="Arial"/>
                <a:cs typeface="Arial"/>
              </a:rPr>
              <a:t>is </a:t>
            </a:r>
            <a:r>
              <a:rPr sz="1800" dirty="0">
                <a:solidFill>
                  <a:srgbClr val="7030A0"/>
                </a:solidFill>
                <a:latin typeface="Arial"/>
                <a:cs typeface="Arial"/>
              </a:rPr>
              <a:t>a </a:t>
            </a:r>
            <a:r>
              <a:rPr sz="1800" spc="-10" dirty="0">
                <a:solidFill>
                  <a:srgbClr val="7030A0"/>
                </a:solidFill>
                <a:latin typeface="Arial"/>
                <a:cs typeface="Arial"/>
              </a:rPr>
              <a:t>long</a:t>
            </a:r>
            <a:r>
              <a:rPr sz="1800" spc="-85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1800" spc="-85" dirty="0">
                <a:solidFill>
                  <a:srgbClr val="7030A0"/>
                </a:solidFill>
                <a:latin typeface="Arial"/>
                <a:cs typeface="Arial"/>
              </a:rPr>
              <a:t>term </a:t>
            </a:r>
            <a:r>
              <a:rPr sz="1800" spc="-30" dirty="0">
                <a:solidFill>
                  <a:srgbClr val="7030A0"/>
                </a:solidFill>
                <a:latin typeface="Arial"/>
                <a:cs typeface="Arial"/>
              </a:rPr>
              <a:t>dependency.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61846" y="5862655"/>
            <a:ext cx="8006715" cy="1531830"/>
          </a:xfrm>
          <a:prstGeom prst="rect">
            <a:avLst/>
          </a:prstGeom>
          <a:ln w="9419">
            <a:solidFill>
              <a:srgbClr val="000000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265"/>
              </a:spcBef>
            </a:pPr>
            <a:r>
              <a:rPr sz="2400" spc="-35" dirty="0">
                <a:solidFill>
                  <a:srgbClr val="00664D"/>
                </a:solidFill>
                <a:latin typeface="Arial"/>
                <a:cs typeface="Arial"/>
              </a:rPr>
              <a:t>Vanishing </a:t>
            </a:r>
            <a:r>
              <a:rPr sz="2400" spc="-15" dirty="0">
                <a:solidFill>
                  <a:srgbClr val="00664D"/>
                </a:solidFill>
                <a:latin typeface="Arial"/>
                <a:cs typeface="Arial"/>
              </a:rPr>
              <a:t>gradient</a:t>
            </a:r>
            <a:r>
              <a:rPr sz="2400" spc="-20" dirty="0">
                <a:solidFill>
                  <a:srgbClr val="00664D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00664D"/>
                </a:solidFill>
                <a:latin typeface="Arial"/>
                <a:cs typeface="Arial"/>
              </a:rPr>
              <a:t>problem</a:t>
            </a:r>
            <a:endParaRPr sz="2400" dirty="0">
              <a:latin typeface="Arial"/>
              <a:cs typeface="Arial"/>
            </a:endParaRPr>
          </a:p>
          <a:p>
            <a:pPr marL="90170" marR="219075">
              <a:lnSpc>
                <a:spcPts val="2090"/>
              </a:lnSpc>
              <a:spcBef>
                <a:spcPts val="150"/>
              </a:spcBef>
            </a:pPr>
            <a:r>
              <a:rPr sz="1800" spc="-5" dirty="0">
                <a:solidFill>
                  <a:srgbClr val="7030A0"/>
                </a:solidFill>
                <a:latin typeface="Arial"/>
                <a:cs typeface="Arial"/>
              </a:rPr>
              <a:t>If </a:t>
            </a:r>
            <a:r>
              <a:rPr sz="1800" dirty="0">
                <a:solidFill>
                  <a:srgbClr val="7030A0"/>
                </a:solidFill>
                <a:latin typeface="Arial"/>
                <a:cs typeface="Arial"/>
              </a:rPr>
              <a:t>a </a:t>
            </a:r>
            <a:r>
              <a:rPr sz="1800" spc="-10" dirty="0">
                <a:solidFill>
                  <a:srgbClr val="7030A0"/>
                </a:solidFill>
                <a:latin typeface="Arial"/>
                <a:cs typeface="Arial"/>
              </a:rPr>
              <a:t>single </a:t>
            </a:r>
            <a:r>
              <a:rPr sz="1800" spc="-15" dirty="0">
                <a:solidFill>
                  <a:srgbClr val="7030A0"/>
                </a:solidFill>
                <a:latin typeface="Arial"/>
                <a:cs typeface="Arial"/>
              </a:rPr>
              <a:t>gradient approached </a:t>
            </a:r>
            <a:r>
              <a:rPr sz="1800" spc="-5" dirty="0">
                <a:latin typeface="Times New Roman"/>
                <a:cs typeface="Times New Roman"/>
              </a:rPr>
              <a:t>0</a:t>
            </a:r>
            <a:r>
              <a:rPr sz="1800" spc="-5" dirty="0">
                <a:solidFill>
                  <a:srgbClr val="7030A0"/>
                </a:solidFill>
                <a:latin typeface="Arial"/>
                <a:cs typeface="Arial"/>
              </a:rPr>
              <a:t>, </a:t>
            </a:r>
            <a:r>
              <a:rPr sz="1800" spc="-10" dirty="0">
                <a:solidFill>
                  <a:srgbClr val="7030A0"/>
                </a:solidFill>
                <a:latin typeface="Arial"/>
                <a:cs typeface="Arial"/>
              </a:rPr>
              <a:t>all </a:t>
            </a:r>
            <a:r>
              <a:rPr sz="1800" spc="-15" dirty="0">
                <a:solidFill>
                  <a:srgbClr val="7030A0"/>
                </a:solidFill>
                <a:latin typeface="Arial"/>
                <a:cs typeface="Arial"/>
              </a:rPr>
              <a:t>gradients </a:t>
            </a:r>
            <a:r>
              <a:rPr sz="1800" spc="-10" dirty="0">
                <a:solidFill>
                  <a:srgbClr val="7030A0"/>
                </a:solidFill>
                <a:latin typeface="Arial"/>
                <a:cs typeface="Arial"/>
              </a:rPr>
              <a:t>rush </a:t>
            </a:r>
            <a:r>
              <a:rPr sz="1800" spc="-5" dirty="0">
                <a:solidFill>
                  <a:srgbClr val="7030A0"/>
                </a:solidFill>
                <a:latin typeface="Arial"/>
                <a:cs typeface="Arial"/>
              </a:rPr>
              <a:t>to </a:t>
            </a:r>
            <a:r>
              <a:rPr sz="1800" spc="-10" dirty="0">
                <a:solidFill>
                  <a:srgbClr val="7030A0"/>
                </a:solidFill>
                <a:latin typeface="Arial"/>
                <a:cs typeface="Arial"/>
              </a:rPr>
              <a:t>zero </a:t>
            </a:r>
            <a:r>
              <a:rPr sz="1800" spc="-15" dirty="0">
                <a:solidFill>
                  <a:srgbClr val="7030A0"/>
                </a:solidFill>
                <a:latin typeface="Arial"/>
                <a:cs typeface="Arial"/>
              </a:rPr>
              <a:t>exponentially </a:t>
            </a:r>
            <a:r>
              <a:rPr sz="1800" spc="-10" dirty="0">
                <a:solidFill>
                  <a:srgbClr val="7030A0"/>
                </a:solidFill>
                <a:latin typeface="Arial"/>
                <a:cs typeface="Arial"/>
              </a:rPr>
              <a:t>fast  due </a:t>
            </a:r>
            <a:r>
              <a:rPr sz="1800" spc="-5" dirty="0">
                <a:solidFill>
                  <a:srgbClr val="7030A0"/>
                </a:solidFill>
                <a:latin typeface="Arial"/>
                <a:cs typeface="Arial"/>
              </a:rPr>
              <a:t>to </a:t>
            </a:r>
            <a:r>
              <a:rPr sz="1800" spc="-10" dirty="0">
                <a:solidFill>
                  <a:srgbClr val="7030A0"/>
                </a:solidFill>
                <a:latin typeface="Arial"/>
                <a:cs typeface="Arial"/>
              </a:rPr>
              <a:t>the</a:t>
            </a:r>
            <a:r>
              <a:rPr sz="1800" spc="-5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7030A0"/>
                </a:solidFill>
                <a:latin typeface="Arial"/>
                <a:cs typeface="Arial"/>
              </a:rPr>
              <a:t>multiplication.</a:t>
            </a:r>
            <a:endParaRPr lang="en-US" sz="1800" spc="-15" dirty="0">
              <a:solidFill>
                <a:srgbClr val="7030A0"/>
              </a:solidFill>
              <a:latin typeface="Arial"/>
              <a:cs typeface="Arial"/>
            </a:endParaRPr>
          </a:p>
          <a:p>
            <a:pPr marL="90170" marR="219075">
              <a:lnSpc>
                <a:spcPts val="2090"/>
              </a:lnSpc>
              <a:spcBef>
                <a:spcPts val="150"/>
              </a:spcBef>
            </a:pPr>
            <a:endParaRPr sz="1800" dirty="0">
              <a:latin typeface="Arial"/>
              <a:cs typeface="Arial"/>
            </a:endParaRPr>
          </a:p>
          <a:p>
            <a:pPr marL="90170">
              <a:lnSpc>
                <a:spcPts val="2050"/>
              </a:lnSpc>
            </a:pPr>
            <a:r>
              <a:rPr sz="1800" spc="-15" dirty="0">
                <a:solidFill>
                  <a:srgbClr val="7030A0"/>
                </a:solidFill>
                <a:latin typeface="Arial"/>
                <a:cs typeface="Arial"/>
              </a:rPr>
              <a:t>Such states </a:t>
            </a:r>
            <a:r>
              <a:rPr sz="1800" spc="-10" dirty="0">
                <a:solidFill>
                  <a:srgbClr val="7030A0"/>
                </a:solidFill>
                <a:latin typeface="Arial"/>
                <a:cs typeface="Arial"/>
              </a:rPr>
              <a:t>would no </a:t>
            </a:r>
            <a:r>
              <a:rPr sz="1800" spc="-15" dirty="0">
                <a:solidFill>
                  <a:srgbClr val="7030A0"/>
                </a:solidFill>
                <a:latin typeface="Arial"/>
                <a:cs typeface="Arial"/>
              </a:rPr>
              <a:t>longer </a:t>
            </a:r>
            <a:r>
              <a:rPr sz="1800" spc="-10" dirty="0">
                <a:solidFill>
                  <a:srgbClr val="7030A0"/>
                </a:solidFill>
                <a:latin typeface="Arial"/>
                <a:cs typeface="Arial"/>
              </a:rPr>
              <a:t>help the </a:t>
            </a:r>
            <a:r>
              <a:rPr sz="1800" spc="-15" dirty="0">
                <a:solidFill>
                  <a:srgbClr val="7030A0"/>
                </a:solidFill>
                <a:latin typeface="Arial"/>
                <a:cs typeface="Arial"/>
              </a:rPr>
              <a:t>network </a:t>
            </a:r>
            <a:r>
              <a:rPr sz="1800" spc="-10" dirty="0">
                <a:solidFill>
                  <a:srgbClr val="7030A0"/>
                </a:solidFill>
                <a:latin typeface="Arial"/>
                <a:cs typeface="Arial"/>
              </a:rPr>
              <a:t>learn</a:t>
            </a:r>
            <a:r>
              <a:rPr sz="1800" spc="-15" dirty="0">
                <a:solidFill>
                  <a:srgbClr val="7030A0"/>
                </a:solidFill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82272" y="807719"/>
            <a:ext cx="629729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0" dirty="0"/>
              <a:t>Vanishing and </a:t>
            </a:r>
            <a:r>
              <a:rPr lang="en-US" sz="3200" spc="-20" dirty="0"/>
              <a:t>E</a:t>
            </a:r>
            <a:r>
              <a:rPr sz="3200" spc="-20" dirty="0"/>
              <a:t>xploding</a:t>
            </a:r>
            <a:r>
              <a:rPr sz="3200" spc="-130" dirty="0"/>
              <a:t> </a:t>
            </a:r>
            <a:r>
              <a:rPr lang="en-US" sz="3200" spc="-20" dirty="0"/>
              <a:t>G</a:t>
            </a:r>
            <a:r>
              <a:rPr sz="3200" spc="-20" dirty="0"/>
              <a:t>radients</a:t>
            </a:r>
            <a:endParaRPr sz="3200" dirty="0"/>
          </a:p>
        </p:txBody>
      </p:sp>
      <p:sp>
        <p:nvSpPr>
          <p:cNvPr id="5" name="object 5"/>
          <p:cNvSpPr txBox="1"/>
          <p:nvPr/>
        </p:nvSpPr>
        <p:spPr>
          <a:xfrm>
            <a:off x="623400" y="1406143"/>
            <a:ext cx="77586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1790" indent="-339090">
              <a:lnSpc>
                <a:spcPct val="100000"/>
              </a:lnSpc>
              <a:spcBef>
                <a:spcPts val="100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Vanishing gradient</a:t>
            </a:r>
            <a:r>
              <a:rPr sz="2400" spc="-4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problem</a:t>
            </a:r>
            <a:r>
              <a:rPr lang="en-US" sz="2400" spc="-15" dirty="0">
                <a:solidFill>
                  <a:srgbClr val="3333CC"/>
                </a:solidFill>
                <a:latin typeface="Arial"/>
                <a:cs typeface="Arial"/>
              </a:rPr>
              <a:t> over layers 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3400" y="3917696"/>
            <a:ext cx="8872220" cy="3027045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351790" indent="-339090">
              <a:lnSpc>
                <a:spcPct val="100000"/>
              </a:lnSpc>
              <a:spcBef>
                <a:spcPts val="720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Exploding gradient</a:t>
            </a:r>
            <a:r>
              <a:rPr sz="2400" spc="-4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problem:</a:t>
            </a:r>
            <a:endParaRPr sz="2400" dirty="0">
              <a:latin typeface="Arial"/>
              <a:cs typeface="Arial"/>
            </a:endParaRPr>
          </a:p>
          <a:p>
            <a:pPr marL="747395" marR="440690" lvl="1" indent="-282575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Gradients become very very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large due to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single or multiple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gradient 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values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becoming very</a:t>
            </a:r>
            <a:r>
              <a:rPr sz="2000" spc="-5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high.</a:t>
            </a:r>
            <a:endParaRPr sz="2000" dirty="0">
              <a:latin typeface="Arial"/>
              <a:cs typeface="Arial"/>
            </a:endParaRPr>
          </a:p>
          <a:p>
            <a:pPr marL="351790" indent="-339090">
              <a:lnSpc>
                <a:spcPct val="100000"/>
              </a:lnSpc>
              <a:spcBef>
                <a:spcPts val="420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Vanishing gradient </a:t>
            </a:r>
            <a:r>
              <a:rPr lang="en-US" sz="2400" spc="-5" dirty="0">
                <a:solidFill>
                  <a:srgbClr val="3333CC"/>
                </a:solidFill>
                <a:latin typeface="Arial"/>
                <a:cs typeface="Arial"/>
              </a:rPr>
              <a:t>problem:</a:t>
            </a:r>
            <a:endParaRPr sz="2400" dirty="0">
              <a:latin typeface="Arial"/>
              <a:cs typeface="Arial"/>
            </a:endParaRPr>
          </a:p>
          <a:p>
            <a:pPr marL="747395" marR="5080" lvl="1" indent="-282575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lang="en-US" sz="2000" spc="-10" dirty="0">
                <a:solidFill>
                  <a:srgbClr val="006600"/>
                </a:solidFill>
                <a:latin typeface="Arial"/>
                <a:cs typeface="Arial"/>
              </a:rPr>
              <a:t>More concerning since the e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xploding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gradient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easily solved by clipping the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gradients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at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predefined threshold</a:t>
            </a:r>
            <a:r>
              <a:rPr sz="2000" spc="-3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value.</a:t>
            </a:r>
            <a:endParaRPr sz="2000" dirty="0">
              <a:latin typeface="Arial"/>
              <a:cs typeface="Arial"/>
            </a:endParaRPr>
          </a:p>
          <a:p>
            <a:pPr marL="351790" indent="-339090">
              <a:lnSpc>
                <a:spcPct val="100000"/>
              </a:lnSpc>
              <a:spcBef>
                <a:spcPts val="484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Solution: gated</a:t>
            </a:r>
            <a:r>
              <a:rPr sz="2400" spc="-4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RNNs</a:t>
            </a:r>
            <a:endParaRPr sz="2400" dirty="0">
              <a:latin typeface="Arial"/>
              <a:cs typeface="Arial"/>
            </a:endParaRPr>
          </a:p>
          <a:p>
            <a:pPr marL="747395" lvl="1" indent="-282575">
              <a:lnSpc>
                <a:spcPct val="100000"/>
              </a:lnSpc>
              <a:spcBef>
                <a:spcPts val="425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LSTM</a:t>
            </a:r>
            <a:r>
              <a:rPr lang="en-US" sz="2000" spc="-15" dirty="0">
                <a:solidFill>
                  <a:srgbClr val="006600"/>
                </a:solidFill>
                <a:latin typeface="Arial"/>
                <a:cs typeface="Arial"/>
              </a:rPr>
              <a:t> and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GRU (Gated Recurrent Units)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variant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of</a:t>
            </a:r>
            <a:r>
              <a:rPr sz="2000" spc="-11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LSTM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62978" y="2054979"/>
            <a:ext cx="4888340" cy="1495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3180" y="1997657"/>
            <a:ext cx="5052060" cy="1603375"/>
          </a:xfrm>
          <a:custGeom>
            <a:avLst/>
            <a:gdLst/>
            <a:ahLst/>
            <a:cxnLst/>
            <a:rect l="l" t="t" r="r" b="b"/>
            <a:pathLst>
              <a:path w="5052060" h="1603375">
                <a:moveTo>
                  <a:pt x="0" y="0"/>
                </a:moveTo>
                <a:lnTo>
                  <a:pt x="5051813" y="0"/>
                </a:lnTo>
                <a:lnTo>
                  <a:pt x="5051813" y="1602828"/>
                </a:lnTo>
                <a:lnTo>
                  <a:pt x="0" y="1602828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799232" y="2208784"/>
            <a:ext cx="3329304" cy="510396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69215" marR="5080" indent="-56515">
              <a:lnSpc>
                <a:spcPts val="1900"/>
              </a:lnSpc>
              <a:spcBef>
                <a:spcPts val="180"/>
              </a:spcBef>
            </a:pPr>
            <a:r>
              <a:rPr sz="1600" spc="-15" dirty="0">
                <a:solidFill>
                  <a:srgbClr val="7030A0"/>
                </a:solidFill>
                <a:latin typeface="Arial"/>
                <a:cs typeface="Arial"/>
              </a:rPr>
              <a:t>Contribution </a:t>
            </a:r>
            <a:r>
              <a:rPr sz="1600" spc="-10" dirty="0">
                <a:solidFill>
                  <a:srgbClr val="7030A0"/>
                </a:solidFill>
                <a:latin typeface="Arial"/>
                <a:cs typeface="Arial"/>
              </a:rPr>
              <a:t>from the </a:t>
            </a:r>
            <a:r>
              <a:rPr sz="1600" spc="-15" dirty="0">
                <a:solidFill>
                  <a:srgbClr val="7030A0"/>
                </a:solidFill>
                <a:latin typeface="Arial"/>
                <a:cs typeface="Arial"/>
              </a:rPr>
              <a:t>earlier </a:t>
            </a:r>
            <a:r>
              <a:rPr sz="1600" spc="-10" dirty="0">
                <a:solidFill>
                  <a:srgbClr val="7030A0"/>
                </a:solidFill>
                <a:latin typeface="Arial"/>
                <a:cs typeface="Arial"/>
              </a:rPr>
              <a:t>step</a:t>
            </a:r>
            <a:r>
              <a:rPr lang="en-US" sz="1600" spc="-1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Arial"/>
                <a:cs typeface="Arial"/>
              </a:rPr>
              <a:t>becomes insignificant </a:t>
            </a:r>
            <a:r>
              <a:rPr sz="1600" spc="-5" dirty="0">
                <a:solidFill>
                  <a:srgbClr val="7030A0"/>
                </a:solidFill>
                <a:latin typeface="Arial"/>
                <a:cs typeface="Arial"/>
              </a:rPr>
              <a:t>in the</a:t>
            </a:r>
            <a:r>
              <a:rPr sz="1600" spc="-1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Arial"/>
                <a:cs typeface="Arial"/>
              </a:rPr>
              <a:t>gradient</a:t>
            </a:r>
            <a:endParaRPr sz="1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03464" y="809751"/>
            <a:ext cx="695261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30" dirty="0"/>
              <a:t>LSTM</a:t>
            </a:r>
            <a:r>
              <a:rPr lang="en-US" sz="4000" spc="-30" dirty="0"/>
              <a:t>s have Other</a:t>
            </a:r>
            <a:r>
              <a:rPr sz="4000" spc="-110" dirty="0"/>
              <a:t> </a:t>
            </a:r>
            <a:r>
              <a:rPr lang="en-US" sz="4000" spc="-20" dirty="0"/>
              <a:t>S</a:t>
            </a:r>
            <a:r>
              <a:rPr sz="4000" spc="-20" dirty="0"/>
              <a:t>tate</a:t>
            </a:r>
            <a:r>
              <a:rPr lang="en-US" sz="4000" spc="-20" dirty="0"/>
              <a:t>s</a:t>
            </a:r>
            <a:endParaRPr sz="4000" dirty="0"/>
          </a:p>
        </p:txBody>
      </p:sp>
      <p:sp>
        <p:nvSpPr>
          <p:cNvPr id="5" name="object 5"/>
          <p:cNvSpPr txBox="1"/>
          <p:nvPr/>
        </p:nvSpPr>
        <p:spPr>
          <a:xfrm>
            <a:off x="585723" y="1570736"/>
            <a:ext cx="7100570" cy="2121535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351790" indent="-339090">
              <a:lnSpc>
                <a:spcPct val="100000"/>
              </a:lnSpc>
              <a:spcBef>
                <a:spcPts val="600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persistent module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called the</a:t>
            </a:r>
            <a:r>
              <a:rPr sz="2400" spc="-9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cell-state</a:t>
            </a:r>
            <a:endParaRPr sz="2400">
              <a:latin typeface="Arial"/>
              <a:cs typeface="Arial"/>
            </a:endParaRPr>
          </a:p>
          <a:p>
            <a:pPr marL="351790" indent="-339090">
              <a:lnSpc>
                <a:spcPct val="100000"/>
              </a:lnSpc>
              <a:spcBef>
                <a:spcPts val="505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Note that “State”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representation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of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past</a:t>
            </a:r>
            <a:r>
              <a:rPr sz="2400" spc="-9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history</a:t>
            </a:r>
            <a:endParaRPr sz="2400">
              <a:latin typeface="Arial"/>
              <a:cs typeface="Arial"/>
            </a:endParaRPr>
          </a:p>
          <a:p>
            <a:pPr marL="351790" indent="-339090">
              <a:lnSpc>
                <a:spcPct val="100000"/>
              </a:lnSpc>
              <a:spcBef>
                <a:spcPts val="530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It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comprises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</a:t>
            </a:r>
            <a:r>
              <a:rPr sz="2400" spc="-20" dirty="0">
                <a:solidFill>
                  <a:srgbClr val="3333CC"/>
                </a:solidFill>
                <a:latin typeface="Arial"/>
                <a:cs typeface="Arial"/>
              </a:rPr>
              <a:t>common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thread through</a:t>
            </a:r>
            <a:r>
              <a:rPr sz="2400" spc="-10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time</a:t>
            </a:r>
            <a:endParaRPr sz="2400">
              <a:latin typeface="Arial"/>
              <a:cs typeface="Arial"/>
            </a:endParaRPr>
          </a:p>
          <a:p>
            <a:pPr marL="351790" indent="-339090">
              <a:lnSpc>
                <a:spcPct val="100000"/>
              </a:lnSpc>
              <a:spcBef>
                <a:spcPts val="525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Cells are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connected recurrently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each</a:t>
            </a:r>
            <a:r>
              <a:rPr sz="2400" spc="-9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other</a:t>
            </a:r>
            <a:endParaRPr sz="2400">
              <a:latin typeface="Arial"/>
              <a:cs typeface="Arial"/>
            </a:endParaRPr>
          </a:p>
          <a:p>
            <a:pPr marL="747395" lvl="1" indent="-282575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Replacing hidden units of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ordinary recurrent</a:t>
            </a:r>
            <a:r>
              <a:rPr sz="2000" spc="-11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networks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50865" y="4129702"/>
            <a:ext cx="2455817" cy="25064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08943" y="4074583"/>
            <a:ext cx="2664460" cy="2588895"/>
          </a:xfrm>
          <a:custGeom>
            <a:avLst/>
            <a:gdLst/>
            <a:ahLst/>
            <a:cxnLst/>
            <a:rect l="l" t="t" r="r" b="b"/>
            <a:pathLst>
              <a:path w="2664460" h="2588895">
                <a:moveTo>
                  <a:pt x="0" y="0"/>
                </a:moveTo>
                <a:lnTo>
                  <a:pt x="2664054" y="0"/>
                </a:lnTo>
                <a:lnTo>
                  <a:pt x="2664054" y="2588700"/>
                </a:lnTo>
                <a:lnTo>
                  <a:pt x="0" y="2588700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941287" y="4385415"/>
            <a:ext cx="3403600" cy="1309370"/>
          </a:xfrm>
          <a:prstGeom prst="rect">
            <a:avLst/>
          </a:prstGeom>
          <a:ln w="9419">
            <a:solidFill>
              <a:srgbClr val="FF000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94410" marR="113664" indent="-452120">
              <a:lnSpc>
                <a:spcPts val="1900"/>
              </a:lnSpc>
              <a:spcBef>
                <a:spcPts val="345"/>
              </a:spcBef>
            </a:pPr>
            <a:r>
              <a:rPr sz="1600" spc="-10" dirty="0">
                <a:solidFill>
                  <a:srgbClr val="7030A0"/>
                </a:solidFill>
                <a:latin typeface="Arial"/>
                <a:cs typeface="Arial"/>
              </a:rPr>
              <a:t>There are three </a:t>
            </a:r>
            <a:r>
              <a:rPr sz="1600" spc="-15" dirty="0">
                <a:solidFill>
                  <a:srgbClr val="7030A0"/>
                </a:solidFill>
                <a:latin typeface="Arial"/>
                <a:cs typeface="Arial"/>
              </a:rPr>
              <a:t>sigmoid </a:t>
            </a:r>
            <a:r>
              <a:rPr sz="1600" spc="-10" dirty="0">
                <a:solidFill>
                  <a:srgbClr val="7030A0"/>
                </a:solidFill>
                <a:latin typeface="Arial"/>
                <a:cs typeface="Arial"/>
              </a:rPr>
              <a:t>gates:  An </a:t>
            </a:r>
            <a:r>
              <a:rPr sz="1600" spc="-15" dirty="0">
                <a:solidFill>
                  <a:srgbClr val="7030A0"/>
                </a:solidFill>
                <a:latin typeface="Arial"/>
                <a:cs typeface="Arial"/>
              </a:rPr>
              <a:t>input </a:t>
            </a:r>
            <a:r>
              <a:rPr sz="1600" spc="-10" dirty="0">
                <a:solidFill>
                  <a:srgbClr val="7030A0"/>
                </a:solidFill>
                <a:latin typeface="Arial"/>
                <a:cs typeface="Arial"/>
              </a:rPr>
              <a:t>gate</a:t>
            </a:r>
            <a:r>
              <a:rPr sz="1600" spc="-25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Arial"/>
                <a:cs typeface="Arial"/>
              </a:rPr>
              <a:t>(i),</a:t>
            </a:r>
            <a:endParaRPr sz="1600">
              <a:latin typeface="Arial"/>
              <a:cs typeface="Arial"/>
            </a:endParaRPr>
          </a:p>
          <a:p>
            <a:pPr marL="994410">
              <a:lnSpc>
                <a:spcPts val="1820"/>
              </a:lnSpc>
            </a:pPr>
            <a:r>
              <a:rPr sz="1600" dirty="0">
                <a:solidFill>
                  <a:srgbClr val="7030A0"/>
                </a:solidFill>
                <a:latin typeface="Arial"/>
                <a:cs typeface="Arial"/>
              </a:rPr>
              <a:t>A </a:t>
            </a:r>
            <a:r>
              <a:rPr sz="1600" spc="-10" dirty="0">
                <a:solidFill>
                  <a:srgbClr val="7030A0"/>
                </a:solidFill>
                <a:latin typeface="Arial"/>
                <a:cs typeface="Arial"/>
              </a:rPr>
              <a:t>forget gate</a:t>
            </a:r>
            <a:r>
              <a:rPr sz="1600" spc="-125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Arial"/>
                <a:cs typeface="Arial"/>
              </a:rPr>
              <a:t>(f)</a:t>
            </a:r>
            <a:endParaRPr sz="1600">
              <a:latin typeface="Arial"/>
              <a:cs typeface="Arial"/>
            </a:endParaRPr>
          </a:p>
          <a:p>
            <a:pPr marL="994410">
              <a:lnSpc>
                <a:spcPts val="1910"/>
              </a:lnSpc>
            </a:pPr>
            <a:r>
              <a:rPr sz="1600" spc="-10" dirty="0">
                <a:solidFill>
                  <a:srgbClr val="7030A0"/>
                </a:solidFill>
                <a:latin typeface="Arial"/>
                <a:cs typeface="Arial"/>
              </a:rPr>
              <a:t>An </a:t>
            </a:r>
            <a:r>
              <a:rPr sz="1600" spc="-15" dirty="0">
                <a:solidFill>
                  <a:srgbClr val="7030A0"/>
                </a:solidFill>
                <a:latin typeface="Arial"/>
                <a:cs typeface="Arial"/>
              </a:rPr>
              <a:t>output </a:t>
            </a:r>
            <a:r>
              <a:rPr sz="1600" spc="-10" dirty="0">
                <a:solidFill>
                  <a:srgbClr val="7030A0"/>
                </a:solidFill>
                <a:latin typeface="Arial"/>
                <a:cs typeface="Arial"/>
              </a:rPr>
              <a:t>gate</a:t>
            </a:r>
            <a:r>
              <a:rPr sz="1600" spc="-25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Arial"/>
                <a:cs typeface="Arial"/>
              </a:rPr>
              <a:t>(o)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693247" y="5958416"/>
            <a:ext cx="1675130" cy="301625"/>
          </a:xfrm>
          <a:custGeom>
            <a:avLst/>
            <a:gdLst/>
            <a:ahLst/>
            <a:cxnLst/>
            <a:rect l="l" t="t" r="r" b="b"/>
            <a:pathLst>
              <a:path w="1675129" h="301625">
                <a:moveTo>
                  <a:pt x="0" y="150706"/>
                </a:moveTo>
                <a:lnTo>
                  <a:pt x="29917" y="110642"/>
                </a:lnTo>
                <a:lnTo>
                  <a:pt x="80639" y="86102"/>
                </a:lnTo>
                <a:lnTo>
                  <a:pt x="153223" y="63793"/>
                </a:lnTo>
                <a:lnTo>
                  <a:pt x="196974" y="53608"/>
                </a:lnTo>
                <a:lnTo>
                  <a:pt x="245304" y="44140"/>
                </a:lnTo>
                <a:lnTo>
                  <a:pt x="297916" y="35444"/>
                </a:lnTo>
                <a:lnTo>
                  <a:pt x="354516" y="27571"/>
                </a:lnTo>
                <a:lnTo>
                  <a:pt x="414808" y="20575"/>
                </a:lnTo>
                <a:lnTo>
                  <a:pt x="478495" y="14510"/>
                </a:lnTo>
                <a:lnTo>
                  <a:pt x="545282" y="9428"/>
                </a:lnTo>
                <a:lnTo>
                  <a:pt x="614874" y="5383"/>
                </a:lnTo>
                <a:lnTo>
                  <a:pt x="686975" y="2428"/>
                </a:lnTo>
                <a:lnTo>
                  <a:pt x="761289" y="615"/>
                </a:lnTo>
                <a:lnTo>
                  <a:pt x="837521" y="0"/>
                </a:lnTo>
                <a:lnTo>
                  <a:pt x="913752" y="615"/>
                </a:lnTo>
                <a:lnTo>
                  <a:pt x="988066" y="2428"/>
                </a:lnTo>
                <a:lnTo>
                  <a:pt x="1060167" y="5383"/>
                </a:lnTo>
                <a:lnTo>
                  <a:pt x="1129759" y="9428"/>
                </a:lnTo>
                <a:lnTo>
                  <a:pt x="1196546" y="14510"/>
                </a:lnTo>
                <a:lnTo>
                  <a:pt x="1260234" y="20575"/>
                </a:lnTo>
                <a:lnTo>
                  <a:pt x="1320525" y="27571"/>
                </a:lnTo>
                <a:lnTo>
                  <a:pt x="1377125" y="35444"/>
                </a:lnTo>
                <a:lnTo>
                  <a:pt x="1429738" y="44140"/>
                </a:lnTo>
                <a:lnTo>
                  <a:pt x="1478067" y="53608"/>
                </a:lnTo>
                <a:lnTo>
                  <a:pt x="1521819" y="63793"/>
                </a:lnTo>
                <a:lnTo>
                  <a:pt x="1560696" y="74642"/>
                </a:lnTo>
                <a:lnTo>
                  <a:pt x="1622644" y="98120"/>
                </a:lnTo>
                <a:lnTo>
                  <a:pt x="1661548" y="123616"/>
                </a:lnTo>
                <a:lnTo>
                  <a:pt x="1675042" y="150706"/>
                </a:lnTo>
                <a:lnTo>
                  <a:pt x="1671619" y="164424"/>
                </a:lnTo>
                <a:lnTo>
                  <a:pt x="1622644" y="203293"/>
                </a:lnTo>
                <a:lnTo>
                  <a:pt x="1560696" y="226771"/>
                </a:lnTo>
                <a:lnTo>
                  <a:pt x="1521819" y="237620"/>
                </a:lnTo>
                <a:lnTo>
                  <a:pt x="1478067" y="247805"/>
                </a:lnTo>
                <a:lnTo>
                  <a:pt x="1429738" y="257272"/>
                </a:lnTo>
                <a:lnTo>
                  <a:pt x="1377125" y="265969"/>
                </a:lnTo>
                <a:lnTo>
                  <a:pt x="1320525" y="273841"/>
                </a:lnTo>
                <a:lnTo>
                  <a:pt x="1260234" y="280837"/>
                </a:lnTo>
                <a:lnTo>
                  <a:pt x="1196546" y="286902"/>
                </a:lnTo>
                <a:lnTo>
                  <a:pt x="1129759" y="291984"/>
                </a:lnTo>
                <a:lnTo>
                  <a:pt x="1060167" y="296029"/>
                </a:lnTo>
                <a:lnTo>
                  <a:pt x="988066" y="298985"/>
                </a:lnTo>
                <a:lnTo>
                  <a:pt x="913752" y="300797"/>
                </a:lnTo>
                <a:lnTo>
                  <a:pt x="837521" y="301413"/>
                </a:lnTo>
                <a:lnTo>
                  <a:pt x="761289" y="300797"/>
                </a:lnTo>
                <a:lnTo>
                  <a:pt x="686975" y="298985"/>
                </a:lnTo>
                <a:lnTo>
                  <a:pt x="614874" y="296029"/>
                </a:lnTo>
                <a:lnTo>
                  <a:pt x="545282" y="291984"/>
                </a:lnTo>
                <a:lnTo>
                  <a:pt x="478495" y="286902"/>
                </a:lnTo>
                <a:lnTo>
                  <a:pt x="414808" y="280837"/>
                </a:lnTo>
                <a:lnTo>
                  <a:pt x="354516" y="273841"/>
                </a:lnTo>
                <a:lnTo>
                  <a:pt x="297916" y="265969"/>
                </a:lnTo>
                <a:lnTo>
                  <a:pt x="245304" y="257272"/>
                </a:lnTo>
                <a:lnTo>
                  <a:pt x="196974" y="247805"/>
                </a:lnTo>
                <a:lnTo>
                  <a:pt x="153223" y="237620"/>
                </a:lnTo>
                <a:lnTo>
                  <a:pt x="114346" y="226771"/>
                </a:lnTo>
                <a:lnTo>
                  <a:pt x="52397" y="203293"/>
                </a:lnTo>
                <a:lnTo>
                  <a:pt x="13493" y="177796"/>
                </a:lnTo>
                <a:lnTo>
                  <a:pt x="0" y="150706"/>
                </a:lnTo>
                <a:close/>
              </a:path>
            </a:pathLst>
          </a:custGeom>
          <a:ln w="941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123390" y="5036997"/>
            <a:ext cx="821690" cy="965835"/>
          </a:xfrm>
          <a:custGeom>
            <a:avLst/>
            <a:gdLst/>
            <a:ahLst/>
            <a:cxnLst/>
            <a:rect l="l" t="t" r="r" b="b"/>
            <a:pathLst>
              <a:path w="821689" h="965835">
                <a:moveTo>
                  <a:pt x="20091" y="883558"/>
                </a:moveTo>
                <a:lnTo>
                  <a:pt x="0" y="965375"/>
                </a:lnTo>
                <a:lnTo>
                  <a:pt x="77508" y="932357"/>
                </a:lnTo>
                <a:lnTo>
                  <a:pt x="63645" y="920576"/>
                </a:lnTo>
                <a:lnTo>
                  <a:pt x="44255" y="920576"/>
                </a:lnTo>
                <a:lnTo>
                  <a:pt x="37078" y="914476"/>
                </a:lnTo>
                <a:lnTo>
                  <a:pt x="45211" y="904907"/>
                </a:lnTo>
                <a:lnTo>
                  <a:pt x="20091" y="883558"/>
                </a:lnTo>
                <a:close/>
              </a:path>
              <a:path w="821689" h="965835">
                <a:moveTo>
                  <a:pt x="45211" y="904907"/>
                </a:moveTo>
                <a:lnTo>
                  <a:pt x="37078" y="914476"/>
                </a:lnTo>
                <a:lnTo>
                  <a:pt x="44255" y="920576"/>
                </a:lnTo>
                <a:lnTo>
                  <a:pt x="52388" y="911007"/>
                </a:lnTo>
                <a:lnTo>
                  <a:pt x="45211" y="904907"/>
                </a:lnTo>
                <a:close/>
              </a:path>
              <a:path w="821689" h="965835">
                <a:moveTo>
                  <a:pt x="52388" y="911007"/>
                </a:moveTo>
                <a:lnTo>
                  <a:pt x="44255" y="920576"/>
                </a:lnTo>
                <a:lnTo>
                  <a:pt x="63645" y="920576"/>
                </a:lnTo>
                <a:lnTo>
                  <a:pt x="52388" y="911007"/>
                </a:lnTo>
                <a:close/>
              </a:path>
              <a:path w="821689" h="965835">
                <a:moveTo>
                  <a:pt x="814308" y="0"/>
                </a:moveTo>
                <a:lnTo>
                  <a:pt x="45211" y="904907"/>
                </a:lnTo>
                <a:lnTo>
                  <a:pt x="52388" y="911007"/>
                </a:lnTo>
                <a:lnTo>
                  <a:pt x="821485" y="6101"/>
                </a:lnTo>
                <a:lnTo>
                  <a:pt x="814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302994" y="748791"/>
            <a:ext cx="431700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LSTM </a:t>
            </a:r>
            <a:r>
              <a:rPr lang="en-US" spc="-15" dirty="0"/>
              <a:t>U</a:t>
            </a:r>
            <a:r>
              <a:rPr spc="-15" dirty="0"/>
              <a:t>sage</a:t>
            </a:r>
            <a:r>
              <a:rPr spc="-95" dirty="0"/>
              <a:t> </a:t>
            </a:r>
            <a:r>
              <a:rPr lang="en-US" spc="-15" dirty="0"/>
              <a:t>E</a:t>
            </a:r>
            <a:r>
              <a:rPr spc="-15" dirty="0"/>
              <a:t>xample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85723" y="1860296"/>
            <a:ext cx="8576945" cy="11137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51155" marR="5080" indent="-339090">
              <a:lnSpc>
                <a:spcPct val="98700"/>
              </a:lnSpc>
              <a:spcBef>
                <a:spcPts val="135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“long ago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,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mice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had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general council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consider what  measures they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could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take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outwit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their </a:t>
            </a:r>
            <a:r>
              <a:rPr sz="2400" spc="-20" dirty="0">
                <a:solidFill>
                  <a:srgbClr val="3333CC"/>
                </a:solidFill>
                <a:latin typeface="Arial"/>
                <a:cs typeface="Arial"/>
              </a:rPr>
              <a:t>common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enemy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,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the  </a:t>
            </a:r>
            <a:r>
              <a:rPr sz="2400" spc="-20" dirty="0">
                <a:solidFill>
                  <a:srgbClr val="3333CC"/>
                </a:solidFill>
                <a:latin typeface="Arial"/>
                <a:cs typeface="Arial"/>
              </a:rPr>
              <a:t>cat……”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Aesop’s fables story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with </a:t>
            </a:r>
            <a:r>
              <a:rPr sz="2400" spc="-10" dirty="0">
                <a:latin typeface="Times New Roman"/>
                <a:cs typeface="Times New Roman"/>
              </a:rPr>
              <a:t>112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words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04547" y="3996090"/>
            <a:ext cx="3124022" cy="24458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55410" y="3850093"/>
            <a:ext cx="3450590" cy="2628265"/>
          </a:xfrm>
          <a:custGeom>
            <a:avLst/>
            <a:gdLst/>
            <a:ahLst/>
            <a:cxnLst/>
            <a:rect l="l" t="t" r="r" b="b"/>
            <a:pathLst>
              <a:path w="3450590" h="2628265">
                <a:moveTo>
                  <a:pt x="0" y="0"/>
                </a:moveTo>
                <a:lnTo>
                  <a:pt x="3450554" y="0"/>
                </a:lnTo>
                <a:lnTo>
                  <a:pt x="3450554" y="2627947"/>
                </a:lnTo>
                <a:lnTo>
                  <a:pt x="0" y="2627947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18444" y="3945103"/>
            <a:ext cx="3084514" cy="25101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024490" y="3859511"/>
            <a:ext cx="3216910" cy="2631440"/>
          </a:xfrm>
          <a:custGeom>
            <a:avLst/>
            <a:gdLst/>
            <a:ahLst/>
            <a:cxnLst/>
            <a:rect l="l" t="t" r="r" b="b"/>
            <a:pathLst>
              <a:path w="3216909" h="2631440">
                <a:moveTo>
                  <a:pt x="0" y="0"/>
                </a:moveTo>
                <a:lnTo>
                  <a:pt x="3216645" y="0"/>
                </a:lnTo>
                <a:lnTo>
                  <a:pt x="3216645" y="2631087"/>
                </a:lnTo>
                <a:lnTo>
                  <a:pt x="0" y="2631087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716023" y="3379215"/>
            <a:ext cx="74358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75" dirty="0">
                <a:solidFill>
                  <a:srgbClr val="7030A0"/>
                </a:solidFill>
                <a:latin typeface="Arial"/>
                <a:cs typeface="Arial"/>
              </a:rPr>
              <a:t>T</a:t>
            </a:r>
            <a:r>
              <a:rPr sz="1600" spc="-5" dirty="0">
                <a:solidFill>
                  <a:srgbClr val="7030A0"/>
                </a:solidFill>
                <a:latin typeface="Arial"/>
                <a:cs typeface="Arial"/>
              </a:rPr>
              <a:t>r</a:t>
            </a:r>
            <a:r>
              <a:rPr sz="1600" spc="-15" dirty="0">
                <a:solidFill>
                  <a:srgbClr val="7030A0"/>
                </a:solidFill>
                <a:latin typeface="Arial"/>
                <a:cs typeface="Arial"/>
              </a:rPr>
              <a:t>a</a:t>
            </a:r>
            <a:r>
              <a:rPr sz="1600" spc="-10" dirty="0">
                <a:solidFill>
                  <a:srgbClr val="7030A0"/>
                </a:solidFill>
                <a:latin typeface="Arial"/>
                <a:cs typeface="Arial"/>
              </a:rPr>
              <a:t>i</a:t>
            </a:r>
            <a:r>
              <a:rPr sz="1600" spc="-15" dirty="0">
                <a:solidFill>
                  <a:srgbClr val="7030A0"/>
                </a:solidFill>
                <a:latin typeface="Arial"/>
                <a:cs typeface="Arial"/>
              </a:rPr>
              <a:t>n</a:t>
            </a:r>
            <a:r>
              <a:rPr sz="1600" spc="-10" dirty="0">
                <a:solidFill>
                  <a:srgbClr val="7030A0"/>
                </a:solidFill>
                <a:latin typeface="Arial"/>
                <a:cs typeface="Arial"/>
              </a:rPr>
              <a:t>i</a:t>
            </a:r>
            <a:r>
              <a:rPr sz="1600" spc="-15" dirty="0">
                <a:solidFill>
                  <a:srgbClr val="7030A0"/>
                </a:solidFill>
                <a:latin typeface="Arial"/>
                <a:cs typeface="Arial"/>
              </a:rPr>
              <a:t>n</a:t>
            </a:r>
            <a:r>
              <a:rPr sz="1600" dirty="0">
                <a:solidFill>
                  <a:srgbClr val="7030A0"/>
                </a:solidFill>
                <a:latin typeface="Arial"/>
                <a:cs typeface="Arial"/>
              </a:rPr>
              <a:t>g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37844" y="6873452"/>
            <a:ext cx="542163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15" dirty="0">
                <a:solidFill>
                  <a:srgbClr val="7030A0"/>
                </a:solidFill>
                <a:latin typeface="Arial"/>
                <a:cs typeface="Arial"/>
              </a:rPr>
              <a:t>https://towardsdatascience.com/lstm-by-example-using-tensorflow-feb0c1968537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257632" y="3443223"/>
            <a:ext cx="91948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5" dirty="0">
                <a:solidFill>
                  <a:srgbClr val="7030A0"/>
                </a:solidFill>
                <a:latin typeface="Arial"/>
                <a:cs typeface="Arial"/>
              </a:rPr>
              <a:t>Prediction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50563" y="547623"/>
            <a:ext cx="31603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LSTM </a:t>
            </a:r>
            <a:r>
              <a:rPr spc="-5" dirty="0"/>
              <a:t>in</a:t>
            </a:r>
            <a:r>
              <a:rPr spc="-95" dirty="0"/>
              <a:t> </a:t>
            </a:r>
            <a:r>
              <a:rPr spc="-15" dirty="0"/>
              <a:t>Tensorflow</a:t>
            </a:r>
          </a:p>
        </p:txBody>
      </p:sp>
      <p:sp>
        <p:nvSpPr>
          <p:cNvPr id="5" name="object 5"/>
          <p:cNvSpPr/>
          <p:nvPr/>
        </p:nvSpPr>
        <p:spPr>
          <a:xfrm>
            <a:off x="4218151" y="1317594"/>
            <a:ext cx="5101479" cy="28571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9348" y="1481959"/>
            <a:ext cx="2926220" cy="9222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253829" y="968247"/>
            <a:ext cx="235966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5" dirty="0">
                <a:solidFill>
                  <a:srgbClr val="7030A0"/>
                </a:solidFill>
                <a:latin typeface="Arial"/>
                <a:cs typeface="Arial"/>
              </a:rPr>
              <a:t>Model </a:t>
            </a:r>
            <a:r>
              <a:rPr sz="1600" spc="-10" dirty="0">
                <a:solidFill>
                  <a:srgbClr val="7030A0"/>
                </a:solidFill>
                <a:latin typeface="Arial"/>
                <a:cs typeface="Arial"/>
              </a:rPr>
              <a:t>with </a:t>
            </a:r>
            <a:r>
              <a:rPr sz="1600" spc="-15" dirty="0">
                <a:solidFill>
                  <a:srgbClr val="7030A0"/>
                </a:solidFill>
                <a:latin typeface="Arial"/>
                <a:cs typeface="Arial"/>
              </a:rPr>
              <a:t>512-unit</a:t>
            </a:r>
            <a:r>
              <a:rPr sz="1600" spc="-4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Arial"/>
                <a:cs typeface="Arial"/>
              </a:rPr>
              <a:t>LSTM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1659" y="916431"/>
            <a:ext cx="3086735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</a:pPr>
            <a:r>
              <a:rPr sz="1600" spc="-10" dirty="0">
                <a:solidFill>
                  <a:srgbClr val="7030A0"/>
                </a:solidFill>
                <a:latin typeface="Arial"/>
                <a:cs typeface="Arial"/>
              </a:rPr>
              <a:t>Function </a:t>
            </a:r>
            <a:r>
              <a:rPr sz="1600" spc="-5" dirty="0">
                <a:solidFill>
                  <a:srgbClr val="7030A0"/>
                </a:solidFill>
                <a:latin typeface="Arial"/>
                <a:cs typeface="Arial"/>
              </a:rPr>
              <a:t>for </a:t>
            </a:r>
            <a:r>
              <a:rPr sz="1600" spc="-15" dirty="0">
                <a:solidFill>
                  <a:srgbClr val="7030A0"/>
                </a:solidFill>
                <a:latin typeface="Arial"/>
                <a:cs typeface="Arial"/>
              </a:rPr>
              <a:t>building </a:t>
            </a:r>
            <a:r>
              <a:rPr sz="1600" spc="-5" dirty="0">
                <a:solidFill>
                  <a:srgbClr val="7030A0"/>
                </a:solidFill>
                <a:latin typeface="Arial"/>
                <a:cs typeface="Arial"/>
              </a:rPr>
              <a:t>the </a:t>
            </a:r>
            <a:r>
              <a:rPr sz="1600" spc="-10" dirty="0">
                <a:solidFill>
                  <a:srgbClr val="7030A0"/>
                </a:solidFill>
                <a:latin typeface="Arial"/>
                <a:cs typeface="Arial"/>
              </a:rPr>
              <a:t>dictionary  and reverse</a:t>
            </a:r>
            <a:r>
              <a:rPr sz="1600" spc="-3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Arial"/>
                <a:cs typeface="Arial"/>
              </a:rPr>
              <a:t>dictionary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57606" y="2818860"/>
            <a:ext cx="3139436" cy="14485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60439" y="2449576"/>
            <a:ext cx="316484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5" dirty="0">
                <a:solidFill>
                  <a:srgbClr val="7030A0"/>
                </a:solidFill>
                <a:latin typeface="Arial"/>
                <a:cs typeface="Arial"/>
              </a:rPr>
              <a:t>Constants </a:t>
            </a:r>
            <a:r>
              <a:rPr sz="1600" spc="-10" dirty="0">
                <a:solidFill>
                  <a:srgbClr val="7030A0"/>
                </a:solidFill>
                <a:latin typeface="Arial"/>
                <a:cs typeface="Arial"/>
              </a:rPr>
              <a:t>and </a:t>
            </a:r>
            <a:r>
              <a:rPr sz="1600" spc="-20" dirty="0">
                <a:solidFill>
                  <a:srgbClr val="7030A0"/>
                </a:solidFill>
                <a:latin typeface="Arial"/>
                <a:cs typeface="Arial"/>
              </a:rPr>
              <a:t>Training</a:t>
            </a:r>
            <a:r>
              <a:rPr sz="1600" spc="-10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Arial"/>
                <a:cs typeface="Arial"/>
              </a:rPr>
              <a:t>parameters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27353" y="5641625"/>
            <a:ext cx="4586113" cy="1270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35330" y="5345176"/>
            <a:ext cx="175577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solidFill>
                  <a:srgbClr val="7030A0"/>
                </a:solidFill>
                <a:latin typeface="Arial"/>
                <a:cs typeface="Arial"/>
              </a:rPr>
              <a:t>Loss and</a:t>
            </a:r>
            <a:r>
              <a:rPr sz="1600" spc="-75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Arial"/>
                <a:cs typeface="Arial"/>
              </a:rPr>
              <a:t>Optimizer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64668" y="4842024"/>
            <a:ext cx="4313977" cy="3164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807072" y="4482591"/>
            <a:ext cx="287655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5" dirty="0">
                <a:solidFill>
                  <a:srgbClr val="7030A0"/>
                </a:solidFill>
                <a:latin typeface="Arial"/>
                <a:cs typeface="Arial"/>
              </a:rPr>
              <a:t>Symbols </a:t>
            </a:r>
            <a:r>
              <a:rPr sz="1600" spc="-5" dirty="0">
                <a:solidFill>
                  <a:srgbClr val="7030A0"/>
                </a:solidFill>
                <a:latin typeface="Arial"/>
                <a:cs typeface="Arial"/>
              </a:rPr>
              <a:t>to </a:t>
            </a:r>
            <a:r>
              <a:rPr sz="1600" spc="-10" dirty="0">
                <a:solidFill>
                  <a:srgbClr val="7030A0"/>
                </a:solidFill>
                <a:latin typeface="Arial"/>
                <a:cs typeface="Arial"/>
              </a:rPr>
              <a:t>vector of int as</a:t>
            </a:r>
            <a:r>
              <a:rPr sz="1600" spc="-35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Arial"/>
                <a:cs typeface="Arial"/>
              </a:rPr>
              <a:t>input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188189" y="4586806"/>
            <a:ext cx="4101762" cy="40704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148805" y="5012944"/>
            <a:ext cx="21964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0" dirty="0">
                <a:solidFill>
                  <a:srgbClr val="7030A0"/>
                </a:solidFill>
                <a:latin typeface="Arial"/>
                <a:cs typeface="Arial"/>
              </a:rPr>
              <a:t>Training </a:t>
            </a:r>
            <a:r>
              <a:rPr sz="1600" spc="-10" dirty="0">
                <a:solidFill>
                  <a:srgbClr val="7030A0"/>
                </a:solidFill>
                <a:latin typeface="Arial"/>
                <a:cs typeface="Arial"/>
              </a:rPr>
              <a:t>set</a:t>
            </a:r>
            <a:r>
              <a:rPr sz="1600" spc="-7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Arial"/>
                <a:cs typeface="Arial"/>
              </a:rPr>
              <a:t>optimization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148805" y="4232655"/>
            <a:ext cx="2050414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solidFill>
                  <a:srgbClr val="7030A0"/>
                </a:solidFill>
                <a:latin typeface="Arial"/>
                <a:cs typeface="Arial"/>
              </a:rPr>
              <a:t>One hot vector as</a:t>
            </a:r>
            <a:r>
              <a:rPr sz="1600" spc="-75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Arial"/>
                <a:cs typeface="Arial"/>
              </a:rPr>
              <a:t>labe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113466" y="5325605"/>
            <a:ext cx="4283086" cy="3160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229117" y="5765800"/>
            <a:ext cx="163385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5" dirty="0">
                <a:solidFill>
                  <a:srgbClr val="7030A0"/>
                </a:solidFill>
                <a:latin typeface="Arial"/>
                <a:cs typeface="Arial"/>
              </a:rPr>
              <a:t>Sample</a:t>
            </a:r>
            <a:r>
              <a:rPr sz="1600" spc="-8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Arial"/>
                <a:cs typeface="Arial"/>
              </a:rPr>
              <a:t>prediction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166769" y="6058742"/>
            <a:ext cx="3215655" cy="55157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77406" y="849375"/>
            <a:ext cx="470344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LSTM </a:t>
            </a:r>
            <a:r>
              <a:rPr lang="en-US" spc="-15" dirty="0"/>
              <a:t>R</a:t>
            </a:r>
            <a:r>
              <a:rPr spc="-15" dirty="0"/>
              <a:t>ecurrent </a:t>
            </a:r>
            <a:r>
              <a:rPr lang="en-US" spc="-15" dirty="0"/>
              <a:t>N</a:t>
            </a:r>
            <a:r>
              <a:rPr spc="-15" dirty="0"/>
              <a:t>etwork</a:t>
            </a:r>
            <a:r>
              <a:rPr spc="-110" dirty="0"/>
              <a:t> </a:t>
            </a:r>
            <a:r>
              <a:rPr lang="en-US" spc="-15" dirty="0"/>
              <a:t>C</a:t>
            </a:r>
            <a:r>
              <a:rPr spc="-15" dirty="0"/>
              <a:t>ell</a:t>
            </a:r>
          </a:p>
        </p:txBody>
      </p:sp>
      <p:sp>
        <p:nvSpPr>
          <p:cNvPr id="5" name="object 5"/>
          <p:cNvSpPr/>
          <p:nvPr/>
        </p:nvSpPr>
        <p:spPr>
          <a:xfrm>
            <a:off x="5942776" y="1923147"/>
            <a:ext cx="3482584" cy="35545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44601" y="1524000"/>
            <a:ext cx="6705600" cy="535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5440" marR="1600835" indent="-333375">
              <a:lnSpc>
                <a:spcPct val="117500"/>
              </a:lnSpc>
              <a:spcBef>
                <a:spcPts val="100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Input feature computed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with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regular 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artificial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neuron</a:t>
            </a:r>
            <a:r>
              <a:rPr sz="2400" spc="-4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unit</a:t>
            </a:r>
            <a:endParaRPr sz="2400" dirty="0">
              <a:latin typeface="Arial"/>
              <a:cs typeface="Arial"/>
            </a:endParaRPr>
          </a:p>
          <a:p>
            <a:pPr marL="747395" lvl="1" indent="-283210">
              <a:lnSpc>
                <a:spcPct val="100000"/>
              </a:lnSpc>
              <a:spcBef>
                <a:spcPts val="420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Its value can be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accumulated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into the</a:t>
            </a:r>
            <a:r>
              <a:rPr sz="2000" spc="-13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state</a:t>
            </a:r>
            <a:endParaRPr sz="2000" dirty="0">
              <a:latin typeface="Arial"/>
              <a:cs typeface="Arial"/>
            </a:endParaRPr>
          </a:p>
          <a:p>
            <a:pPr marL="464185" lvl="1">
              <a:lnSpc>
                <a:spcPct val="100000"/>
              </a:lnSpc>
              <a:spcBef>
                <a:spcPts val="505"/>
              </a:spcBef>
              <a:buClr>
                <a:srgbClr val="3333CC"/>
              </a:buClr>
              <a:tabLst>
                <a:tab pos="746760" algn="l"/>
                <a:tab pos="747395" algn="l"/>
              </a:tabLst>
            </a:pPr>
            <a:r>
              <a:rPr lang="en-US" sz="2000" spc="-10" dirty="0">
                <a:solidFill>
                  <a:srgbClr val="006600"/>
                </a:solidFill>
                <a:latin typeface="Arial"/>
                <a:cs typeface="Arial"/>
              </a:rPr>
              <a:t>i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f </a:t>
            </a:r>
            <a:r>
              <a:rPr lang="en-US" sz="2000" spc="-10" dirty="0">
                <a:solidFill>
                  <a:srgbClr val="006600"/>
                </a:solidFill>
                <a:latin typeface="Arial"/>
                <a:cs typeface="Arial"/>
              </a:rPr>
              <a:t>allowed by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the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sigmoidal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input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gate</a:t>
            </a:r>
            <a:endParaRPr sz="2000" dirty="0">
              <a:latin typeface="Arial"/>
              <a:cs typeface="Arial"/>
            </a:endParaRPr>
          </a:p>
          <a:p>
            <a:pPr marL="338455" marR="2453640" indent="-338455" algn="r">
              <a:lnSpc>
                <a:spcPct val="100000"/>
              </a:lnSpc>
              <a:spcBef>
                <a:spcPts val="515"/>
              </a:spcBef>
              <a:buChar char="•"/>
              <a:tabLst>
                <a:tab pos="338455" algn="l"/>
                <a:tab pos="3390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State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unit has linear</a:t>
            </a:r>
            <a:r>
              <a:rPr sz="2400" spc="-10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self-loop</a:t>
            </a:r>
            <a:endParaRPr sz="2400" dirty="0">
              <a:latin typeface="Arial"/>
              <a:cs typeface="Arial"/>
            </a:endParaRPr>
          </a:p>
          <a:p>
            <a:pPr marL="281940" marR="2405380" lvl="1" indent="-281940" algn="r">
              <a:lnSpc>
                <a:spcPct val="100000"/>
              </a:lnSpc>
              <a:spcBef>
                <a:spcPts val="400"/>
              </a:spcBef>
              <a:buClr>
                <a:srgbClr val="3333CC"/>
              </a:buClr>
              <a:buChar char="•"/>
              <a:tabLst>
                <a:tab pos="281940" algn="l"/>
                <a:tab pos="282575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Weight controlled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by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forget</a:t>
            </a:r>
            <a:r>
              <a:rPr sz="2000" spc="-6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gate</a:t>
            </a:r>
            <a:endParaRPr sz="2000" dirty="0">
              <a:latin typeface="Arial"/>
              <a:cs typeface="Arial"/>
            </a:endParaRPr>
          </a:p>
          <a:p>
            <a:pPr marL="345440" marR="2506345" indent="-333375">
              <a:lnSpc>
                <a:spcPts val="3410"/>
              </a:lnSpc>
              <a:spcBef>
                <a:spcPts val="180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Output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of cell can be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shut</a:t>
            </a:r>
            <a:r>
              <a:rPr sz="2400" spc="-15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off  by </a:t>
            </a:r>
            <a:r>
              <a:rPr lang="en-US" sz="2400" spc="-10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output</a:t>
            </a:r>
            <a:r>
              <a:rPr sz="2400" spc="-5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gate</a:t>
            </a:r>
            <a:endParaRPr sz="2400" dirty="0">
              <a:latin typeface="Arial"/>
              <a:cs typeface="Arial"/>
            </a:endParaRPr>
          </a:p>
          <a:p>
            <a:pPr marL="351790" indent="-339090">
              <a:lnSpc>
                <a:spcPct val="100000"/>
              </a:lnSpc>
              <a:spcBef>
                <a:spcPts val="300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All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units: sigmoid</a:t>
            </a:r>
            <a:r>
              <a:rPr sz="2400" spc="-4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nonlinearity</a:t>
            </a:r>
            <a:endParaRPr sz="2400" dirty="0">
              <a:latin typeface="Arial"/>
              <a:cs typeface="Arial"/>
            </a:endParaRPr>
          </a:p>
          <a:p>
            <a:pPr marL="747395" lvl="1" indent="-28321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Input gate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can be any</a:t>
            </a:r>
            <a:r>
              <a:rPr sz="2000" spc="-8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squashing</a:t>
            </a:r>
            <a:r>
              <a:rPr lang="en-US" sz="2000" spc="-1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lang="en-US" sz="2000" spc="-15" dirty="0" err="1">
                <a:solidFill>
                  <a:srgbClr val="006600"/>
                </a:solidFill>
                <a:latin typeface="Arial"/>
                <a:cs typeface="Arial"/>
              </a:rPr>
              <a:t>fn</a:t>
            </a:r>
            <a:endParaRPr sz="2000" dirty="0">
              <a:latin typeface="Arial"/>
              <a:cs typeface="Arial"/>
            </a:endParaRPr>
          </a:p>
          <a:p>
            <a:pPr marL="345440" marR="391795" indent="-333375">
              <a:lnSpc>
                <a:spcPct val="117500"/>
              </a:lnSpc>
              <a:spcBef>
                <a:spcPts val="10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State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unit can also be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used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as an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extra</a:t>
            </a:r>
            <a:r>
              <a:rPr sz="2400" spc="-16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input  to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gating</a:t>
            </a:r>
            <a:r>
              <a:rPr sz="2400" spc="-4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units</a:t>
            </a:r>
            <a:endParaRPr sz="2400" dirty="0">
              <a:latin typeface="Arial"/>
              <a:cs typeface="Arial"/>
            </a:endParaRPr>
          </a:p>
          <a:p>
            <a:pPr marL="351790" indent="-339090">
              <a:lnSpc>
                <a:spcPct val="100000"/>
              </a:lnSpc>
              <a:spcBef>
                <a:spcPts val="530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Black square indicates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delay of single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time</a:t>
            </a:r>
            <a:r>
              <a:rPr sz="2400" spc="-9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step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60766" y="773175"/>
            <a:ext cx="4811634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Core </a:t>
            </a:r>
            <a:r>
              <a:rPr lang="en-US" spc="-15" dirty="0"/>
              <a:t>C</a:t>
            </a:r>
            <a:r>
              <a:rPr spc="-15" dirty="0"/>
              <a:t>ontribution </a:t>
            </a:r>
            <a:r>
              <a:rPr spc="-10" dirty="0"/>
              <a:t>of</a:t>
            </a:r>
            <a:r>
              <a:rPr spc="-90" dirty="0"/>
              <a:t> </a:t>
            </a:r>
            <a:r>
              <a:rPr spc="-15" dirty="0"/>
              <a:t>LSTM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85723" y="1406143"/>
            <a:ext cx="8769350" cy="349685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354965" marR="290830" indent="-342900">
              <a:lnSpc>
                <a:spcPts val="2810"/>
              </a:lnSpc>
              <a:spcBef>
                <a:spcPts val="250"/>
              </a:spcBef>
              <a:buFont typeface="Arial" panose="020B0604020202020204" pitchFamily="34" charset="0"/>
              <a:buChar char="•"/>
              <a:tabLst>
                <a:tab pos="351155" algn="l"/>
                <a:tab pos="351790" algn="l"/>
                <a:tab pos="3940175" algn="l"/>
              </a:tabLst>
            </a:pPr>
            <a:r>
              <a:rPr lang="en-US" sz="2400" u="sng" spc="-15" dirty="0">
                <a:solidFill>
                  <a:srgbClr val="3333CC"/>
                </a:solidFill>
                <a:latin typeface="Arial"/>
                <a:cs typeface="Arial"/>
              </a:rPr>
              <a:t>Very</a:t>
            </a:r>
            <a:r>
              <a:rPr lang="en-US" sz="2400" spc="-15" dirty="0">
                <a:solidFill>
                  <a:srgbClr val="3333CC"/>
                </a:solidFill>
                <a:latin typeface="Arial"/>
                <a:cs typeface="Arial"/>
              </a:rPr>
              <a:t> useful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lang="en-US" sz="2400" spc="-10" dirty="0">
                <a:solidFill>
                  <a:srgbClr val="3333CC"/>
                </a:solidFill>
                <a:latin typeface="Arial"/>
                <a:cs typeface="Arial"/>
              </a:rPr>
              <a:t>method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lang="en-US" sz="2400" spc="-10" dirty="0">
                <a:solidFill>
                  <a:srgbClr val="3333CC"/>
                </a:solidFill>
                <a:latin typeface="Arial"/>
                <a:cs typeface="Arial"/>
              </a:rPr>
              <a:t>for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introducing</a:t>
            </a:r>
            <a:r>
              <a:rPr lang="en-US" sz="2400" spc="-1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self-loops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produce paths where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gradient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can flow </a:t>
            </a:r>
            <a:r>
              <a:rPr lang="en-US" sz="2400" spc="-10" dirty="0">
                <a:solidFill>
                  <a:srgbClr val="3333CC"/>
                </a:solidFill>
                <a:latin typeface="Arial"/>
                <a:cs typeface="Arial"/>
              </a:rPr>
              <a:t>for a long time</a:t>
            </a:r>
            <a:endParaRPr sz="2400" dirty="0">
              <a:latin typeface="Arial"/>
              <a:cs typeface="Arial"/>
            </a:endParaRPr>
          </a:p>
          <a:p>
            <a:pPr marL="351155" marR="5080" indent="-339090">
              <a:lnSpc>
                <a:spcPct val="100800"/>
              </a:lnSpc>
              <a:spcBef>
                <a:spcPts val="420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crucial addition: make weight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on this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self-loop conditioned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on  the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context, rather than</a:t>
            </a:r>
            <a:r>
              <a:rPr sz="2400" spc="-6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fixed</a:t>
            </a:r>
            <a:endParaRPr sz="2400" dirty="0">
              <a:latin typeface="Arial"/>
              <a:cs typeface="Arial"/>
            </a:endParaRPr>
          </a:p>
          <a:p>
            <a:pPr marL="747395" marR="267970" lvl="1" indent="-282575">
              <a:lnSpc>
                <a:spcPct val="100000"/>
              </a:lnSpc>
              <a:spcBef>
                <a:spcPts val="400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lang="en-US" sz="2000" spc="-10" dirty="0">
                <a:solidFill>
                  <a:srgbClr val="006600"/>
                </a:solidFill>
                <a:latin typeface="Arial"/>
                <a:cs typeface="Arial"/>
              </a:rPr>
              <a:t>Do this by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making</a:t>
            </a:r>
            <a:r>
              <a:rPr lang="en-US" sz="2000" spc="-15" dirty="0">
                <a:solidFill>
                  <a:srgbClr val="006600"/>
                </a:solidFill>
                <a:latin typeface="Arial"/>
                <a:cs typeface="Arial"/>
              </a:rPr>
              <a:t> the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weight of this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self-loop gated (controlled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by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another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hidden  unit)</a:t>
            </a:r>
            <a:r>
              <a:rPr lang="en-US" sz="2000" spc="-10" dirty="0">
                <a:solidFill>
                  <a:srgbClr val="006600"/>
                </a:solidFill>
                <a:latin typeface="Arial"/>
                <a:cs typeface="Arial"/>
              </a:rPr>
              <a:t> so that the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time</a:t>
            </a:r>
            <a:r>
              <a:rPr lang="en-US" sz="2000" spc="-1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scale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can be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changed</a:t>
            </a:r>
            <a:r>
              <a:rPr sz="2000" spc="-8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dynamically</a:t>
            </a:r>
            <a:endParaRPr sz="2000" dirty="0">
              <a:latin typeface="Arial"/>
              <a:cs typeface="Arial"/>
            </a:endParaRPr>
          </a:p>
          <a:p>
            <a:pPr marL="747395" marR="273050" lvl="1" indent="-282575">
              <a:lnSpc>
                <a:spcPct val="100000"/>
              </a:lnSpc>
              <a:spcBef>
                <a:spcPts val="409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Even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for an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LSTM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with fixed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parameters,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time scale of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integration can  change based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on the input</a:t>
            </a:r>
            <a:r>
              <a:rPr sz="2000" spc="-9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sequenc</a:t>
            </a:r>
            <a:r>
              <a:rPr lang="en-US" sz="2000" spc="-15" dirty="0">
                <a:solidFill>
                  <a:srgbClr val="006600"/>
                </a:solidFill>
                <a:latin typeface="Arial"/>
                <a:cs typeface="Arial"/>
              </a:rPr>
              <a:t>e since time constants are outputs by the model itself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96555" y="809751"/>
            <a:ext cx="874966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20" dirty="0"/>
              <a:t>State </a:t>
            </a:r>
            <a:r>
              <a:rPr lang="en-US" sz="4000" spc="-20" dirty="0"/>
              <a:t>P</a:t>
            </a:r>
            <a:r>
              <a:rPr sz="4000" spc="-20" dirty="0"/>
              <a:t>erturbed </a:t>
            </a:r>
            <a:r>
              <a:rPr sz="4000" spc="-15" dirty="0"/>
              <a:t>by </a:t>
            </a:r>
            <a:r>
              <a:rPr lang="en-US" sz="4000" spc="-20" dirty="0"/>
              <a:t>L</a:t>
            </a:r>
            <a:r>
              <a:rPr sz="4000" spc="-20" dirty="0"/>
              <a:t>inear</a:t>
            </a:r>
            <a:r>
              <a:rPr sz="4000" spc="-114" dirty="0"/>
              <a:t> </a:t>
            </a:r>
            <a:r>
              <a:rPr lang="en-US" sz="4000" spc="-20" dirty="0"/>
              <a:t>O</a:t>
            </a:r>
            <a:r>
              <a:rPr sz="4000" spc="-20" dirty="0"/>
              <a:t>perations</a:t>
            </a:r>
            <a:endParaRPr sz="4000" dirty="0"/>
          </a:p>
        </p:txBody>
      </p:sp>
      <p:sp>
        <p:nvSpPr>
          <p:cNvPr id="5" name="object 5"/>
          <p:cNvSpPr txBox="1"/>
          <p:nvPr/>
        </p:nvSpPr>
        <p:spPr>
          <a:xfrm>
            <a:off x="585723" y="1634744"/>
            <a:ext cx="8248650" cy="74485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351155" marR="5080" indent="-339090">
              <a:lnSpc>
                <a:spcPts val="2780"/>
              </a:lnSpc>
              <a:spcBef>
                <a:spcPts val="275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Cell-state perturbed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only by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few linear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operations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at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each 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time</a:t>
            </a:r>
            <a:r>
              <a:rPr sz="2400" spc="-3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step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5723" y="5456935"/>
            <a:ext cx="8749665" cy="147066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51155" marR="5080" indent="-339090">
              <a:lnSpc>
                <a:spcPct val="98300"/>
              </a:lnSpc>
              <a:spcBef>
                <a:spcPts val="145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Since </a:t>
            </a:r>
            <a:r>
              <a:rPr lang="en-US" sz="2400" spc="-15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cell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state connection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previous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cell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states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is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interrupted 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only by the linear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operations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of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multiplication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and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addition,  </a:t>
            </a:r>
            <a:r>
              <a:rPr sz="2400" spc="-20" dirty="0">
                <a:solidFill>
                  <a:srgbClr val="3333CC"/>
                </a:solidFill>
                <a:latin typeface="Arial"/>
                <a:cs typeface="Arial"/>
              </a:rPr>
              <a:t>LSTMs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can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remember short-term memories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(</a:t>
            </a:r>
            <a:r>
              <a:rPr sz="2400" i="1" spc="-10" dirty="0">
                <a:solidFill>
                  <a:srgbClr val="3333CC"/>
                </a:solidFill>
                <a:latin typeface="Arial"/>
                <a:cs typeface="Arial"/>
              </a:rPr>
              <a:t>i.e.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activity  belonging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to the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same “episode”)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for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very long</a:t>
            </a:r>
            <a:r>
              <a:rPr sz="2400" spc="-13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time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31872" y="2881662"/>
            <a:ext cx="2455817" cy="25064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89950" y="2826543"/>
            <a:ext cx="2664460" cy="2588895"/>
          </a:xfrm>
          <a:custGeom>
            <a:avLst/>
            <a:gdLst/>
            <a:ahLst/>
            <a:cxnLst/>
            <a:rect l="l" t="t" r="r" b="b"/>
            <a:pathLst>
              <a:path w="2664460" h="2588895">
                <a:moveTo>
                  <a:pt x="0" y="0"/>
                </a:moveTo>
                <a:lnTo>
                  <a:pt x="2664054" y="0"/>
                </a:lnTo>
                <a:lnTo>
                  <a:pt x="2664054" y="2588701"/>
                </a:lnTo>
                <a:lnTo>
                  <a:pt x="0" y="2588701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369714" y="1260855"/>
            <a:ext cx="417408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25" dirty="0"/>
              <a:t>LSTM</a:t>
            </a:r>
            <a:r>
              <a:rPr sz="4000" spc="-135" dirty="0"/>
              <a:t> </a:t>
            </a:r>
            <a:r>
              <a:rPr lang="en-US" sz="4000" spc="-25" dirty="0"/>
              <a:t>Use</a:t>
            </a:r>
            <a:endParaRPr sz="4000" dirty="0"/>
          </a:p>
        </p:txBody>
      </p:sp>
      <p:sp>
        <p:nvSpPr>
          <p:cNvPr id="5" name="object 5"/>
          <p:cNvSpPr txBox="1"/>
          <p:nvPr/>
        </p:nvSpPr>
        <p:spPr>
          <a:xfrm>
            <a:off x="585723" y="2296305"/>
            <a:ext cx="7762240" cy="2629535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351790" indent="-339090">
              <a:lnSpc>
                <a:spcPct val="100000"/>
              </a:lnSpc>
              <a:spcBef>
                <a:spcPts val="855"/>
              </a:spcBef>
              <a:buChar char="•"/>
              <a:tabLst>
                <a:tab pos="351155" algn="l"/>
                <a:tab pos="351790" algn="l"/>
              </a:tabLst>
            </a:pPr>
            <a:r>
              <a:rPr sz="3200" spc="-20" dirty="0">
                <a:solidFill>
                  <a:srgbClr val="3333CC"/>
                </a:solidFill>
                <a:latin typeface="Arial"/>
                <a:cs typeface="Arial"/>
              </a:rPr>
              <a:t>LSTM extremely successful</a:t>
            </a:r>
            <a:r>
              <a:rPr sz="3200" spc="-10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3200" spc="-20" dirty="0">
                <a:solidFill>
                  <a:srgbClr val="3333CC"/>
                </a:solidFill>
                <a:latin typeface="Arial"/>
                <a:cs typeface="Arial"/>
              </a:rPr>
              <a:t>in:</a:t>
            </a:r>
            <a:endParaRPr sz="3200" dirty="0">
              <a:latin typeface="Arial"/>
              <a:cs typeface="Arial"/>
            </a:endParaRPr>
          </a:p>
          <a:p>
            <a:pPr marL="747395" lvl="1" indent="-282575">
              <a:lnSpc>
                <a:spcPct val="100000"/>
              </a:lnSpc>
              <a:spcBef>
                <a:spcPts val="665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800" spc="-15" dirty="0">
                <a:solidFill>
                  <a:srgbClr val="006600"/>
                </a:solidFill>
                <a:latin typeface="Arial"/>
                <a:cs typeface="Arial"/>
              </a:rPr>
              <a:t>Unconstrained handwriting</a:t>
            </a:r>
            <a:r>
              <a:rPr sz="2800" spc="-4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006600"/>
                </a:solidFill>
                <a:latin typeface="Arial"/>
                <a:cs typeface="Arial"/>
              </a:rPr>
              <a:t>recognition</a:t>
            </a:r>
            <a:endParaRPr sz="2800" dirty="0">
              <a:latin typeface="Arial"/>
              <a:cs typeface="Arial"/>
            </a:endParaRPr>
          </a:p>
          <a:p>
            <a:pPr marL="747395" lvl="1" indent="-282575">
              <a:lnSpc>
                <a:spcPct val="100000"/>
              </a:lnSpc>
              <a:spcBef>
                <a:spcPts val="625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800" spc="-15" dirty="0">
                <a:solidFill>
                  <a:srgbClr val="006600"/>
                </a:solidFill>
                <a:latin typeface="Arial"/>
                <a:cs typeface="Arial"/>
              </a:rPr>
              <a:t>Speech</a:t>
            </a:r>
            <a:r>
              <a:rPr sz="2800" spc="-3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006600"/>
                </a:solidFill>
                <a:latin typeface="Arial"/>
                <a:cs typeface="Arial"/>
              </a:rPr>
              <a:t>recognition</a:t>
            </a:r>
            <a:endParaRPr sz="2800" dirty="0">
              <a:latin typeface="Arial"/>
              <a:cs typeface="Arial"/>
            </a:endParaRPr>
          </a:p>
          <a:p>
            <a:pPr marL="747395" lvl="1" indent="-282575">
              <a:lnSpc>
                <a:spcPct val="100000"/>
              </a:lnSpc>
              <a:spcBef>
                <a:spcPts val="650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800" spc="-15" dirty="0">
                <a:solidFill>
                  <a:srgbClr val="006600"/>
                </a:solidFill>
                <a:latin typeface="Arial"/>
                <a:cs typeface="Arial"/>
              </a:rPr>
              <a:t>Handwriting generation, Machine</a:t>
            </a:r>
            <a:r>
              <a:rPr sz="2800" spc="-4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006600"/>
                </a:solidFill>
                <a:latin typeface="Arial"/>
                <a:cs typeface="Arial"/>
              </a:rPr>
              <a:t>Translation</a:t>
            </a:r>
            <a:endParaRPr sz="2800" dirty="0">
              <a:latin typeface="Arial"/>
              <a:cs typeface="Arial"/>
            </a:endParaRPr>
          </a:p>
          <a:p>
            <a:pPr marL="747395" lvl="1" indent="-282575">
              <a:lnSpc>
                <a:spcPct val="100000"/>
              </a:lnSpc>
              <a:spcBef>
                <a:spcPts val="525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800" spc="-15" dirty="0">
                <a:solidFill>
                  <a:srgbClr val="006600"/>
                </a:solidFill>
                <a:latin typeface="Arial"/>
                <a:cs typeface="Arial"/>
              </a:rPr>
              <a:t>Image Captioning,</a:t>
            </a:r>
            <a:r>
              <a:rPr sz="2800" spc="-4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006600"/>
                </a:solidFill>
                <a:latin typeface="Arial"/>
                <a:cs typeface="Arial"/>
              </a:rPr>
              <a:t>Parsing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B49ACE-DFCE-8A41-B836-FABBAE0BE7E4}"/>
              </a:ext>
            </a:extLst>
          </p:cNvPr>
          <p:cNvSpPr txBox="1"/>
          <p:nvPr/>
        </p:nvSpPr>
        <p:spPr>
          <a:xfrm>
            <a:off x="1219200" y="5486400"/>
            <a:ext cx="4064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“LSTM” over 20 million hits in Google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51348" y="655319"/>
            <a:ext cx="447345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0" dirty="0"/>
              <a:t>RNN </a:t>
            </a:r>
            <a:r>
              <a:rPr sz="3200" spc="-10" dirty="0"/>
              <a:t>vs </a:t>
            </a:r>
            <a:r>
              <a:rPr sz="3200" spc="-20" dirty="0"/>
              <a:t>LSTM</a:t>
            </a:r>
            <a:r>
              <a:rPr sz="3200" spc="-165" dirty="0"/>
              <a:t> </a:t>
            </a:r>
            <a:r>
              <a:rPr lang="en-US" sz="3200" spc="-15" dirty="0"/>
              <a:t>C</a:t>
            </a:r>
            <a:r>
              <a:rPr sz="3200" spc="-15" dirty="0"/>
              <a:t>ell</a:t>
            </a:r>
            <a:endParaRPr sz="3200" dirty="0"/>
          </a:p>
        </p:txBody>
      </p:sp>
      <p:sp>
        <p:nvSpPr>
          <p:cNvPr id="5" name="object 5"/>
          <p:cNvSpPr txBox="1"/>
          <p:nvPr/>
        </p:nvSpPr>
        <p:spPr>
          <a:xfrm>
            <a:off x="548047" y="1341525"/>
            <a:ext cx="7217409" cy="81470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338455" marR="52069" indent="-338455" algn="r">
              <a:lnSpc>
                <a:spcPct val="100000"/>
              </a:lnSpc>
              <a:spcBef>
                <a:spcPts val="605"/>
              </a:spcBef>
              <a:buChar char="•"/>
              <a:tabLst>
                <a:tab pos="338455" algn="l"/>
                <a:tab pos="339090" algn="l"/>
                <a:tab pos="516382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RNNs have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the form of</a:t>
            </a:r>
            <a:r>
              <a:rPr sz="2400" spc="-4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</a:t>
            </a:r>
            <a:r>
              <a:rPr sz="2400" spc="-2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repeating	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chain</a:t>
            </a:r>
            <a:r>
              <a:rPr sz="2400" spc="-10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structure</a:t>
            </a:r>
            <a:endParaRPr sz="2400">
              <a:latin typeface="Arial"/>
              <a:cs typeface="Arial"/>
            </a:endParaRPr>
          </a:p>
          <a:p>
            <a:pPr marL="281940" marR="5080" lvl="1" indent="-281940" algn="r">
              <a:lnSpc>
                <a:spcPct val="100000"/>
              </a:lnSpc>
              <a:spcBef>
                <a:spcPts val="425"/>
              </a:spcBef>
              <a:buClr>
                <a:srgbClr val="3333CC"/>
              </a:buClr>
              <a:buChar char="•"/>
              <a:tabLst>
                <a:tab pos="281940" algn="l"/>
                <a:tab pos="282575" algn="l"/>
              </a:tabLst>
            </a:pP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The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repeating module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has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simple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structure such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as</a:t>
            </a:r>
            <a:r>
              <a:rPr sz="2000" spc="-15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tanh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8047" y="3993896"/>
            <a:ext cx="6239510" cy="841375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351790" indent="-339090">
              <a:lnSpc>
                <a:spcPct val="100000"/>
              </a:lnSpc>
              <a:spcBef>
                <a:spcPts val="720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20" dirty="0">
                <a:solidFill>
                  <a:srgbClr val="3333CC"/>
                </a:solidFill>
                <a:latin typeface="Arial"/>
                <a:cs typeface="Arial"/>
              </a:rPr>
              <a:t>LSTMs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also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have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chain</a:t>
            </a:r>
            <a:r>
              <a:rPr sz="2400" spc="-9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structure</a:t>
            </a:r>
            <a:endParaRPr sz="2400">
              <a:latin typeface="Arial"/>
              <a:cs typeface="Arial"/>
            </a:endParaRPr>
          </a:p>
          <a:p>
            <a:pPr marL="747395" lvl="1" indent="-282575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but the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repeating module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has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different</a:t>
            </a:r>
            <a:r>
              <a:rPr sz="2000" spc="-12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structure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94055" y="2244552"/>
            <a:ext cx="3675107" cy="13758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32177" y="2149934"/>
            <a:ext cx="3777615" cy="1513840"/>
          </a:xfrm>
          <a:custGeom>
            <a:avLst/>
            <a:gdLst/>
            <a:ahLst/>
            <a:cxnLst/>
            <a:rect l="l" t="t" r="r" b="b"/>
            <a:pathLst>
              <a:path w="3777615" h="1513839">
                <a:moveTo>
                  <a:pt x="0" y="0"/>
                </a:moveTo>
                <a:lnTo>
                  <a:pt x="3777085" y="0"/>
                </a:lnTo>
                <a:lnTo>
                  <a:pt x="3777085" y="1513346"/>
                </a:lnTo>
                <a:lnTo>
                  <a:pt x="0" y="1513346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68153" y="4963583"/>
            <a:ext cx="5740308" cy="21556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06117" y="4861083"/>
            <a:ext cx="5962650" cy="2356485"/>
          </a:xfrm>
          <a:custGeom>
            <a:avLst/>
            <a:gdLst/>
            <a:ahLst/>
            <a:cxnLst/>
            <a:rect l="l" t="t" r="r" b="b"/>
            <a:pathLst>
              <a:path w="5962650" h="2356484">
                <a:moveTo>
                  <a:pt x="0" y="0"/>
                </a:moveTo>
                <a:lnTo>
                  <a:pt x="5962332" y="0"/>
                </a:lnTo>
                <a:lnTo>
                  <a:pt x="5962332" y="2356362"/>
                </a:lnTo>
                <a:lnTo>
                  <a:pt x="0" y="2356362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780283" y="3154418"/>
            <a:ext cx="3327072" cy="4842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02670" y="2977250"/>
            <a:ext cx="3475990" cy="746125"/>
          </a:xfrm>
          <a:custGeom>
            <a:avLst/>
            <a:gdLst/>
            <a:ahLst/>
            <a:cxnLst/>
            <a:rect l="l" t="t" r="r" b="b"/>
            <a:pathLst>
              <a:path w="3475990" h="746125">
                <a:moveTo>
                  <a:pt x="0" y="0"/>
                </a:moveTo>
                <a:lnTo>
                  <a:pt x="3475672" y="0"/>
                </a:lnTo>
                <a:lnTo>
                  <a:pt x="3475672" y="745684"/>
                </a:lnTo>
                <a:lnTo>
                  <a:pt x="0" y="745684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78817" y="809751"/>
            <a:ext cx="695642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25" dirty="0"/>
              <a:t>Speaker Recognition </a:t>
            </a:r>
            <a:r>
              <a:rPr sz="4000" spc="-20" dirty="0"/>
              <a:t>with</a:t>
            </a:r>
            <a:r>
              <a:rPr sz="4000" spc="-65" dirty="0"/>
              <a:t> </a:t>
            </a:r>
            <a:r>
              <a:rPr sz="4000" spc="-25" dirty="0"/>
              <a:t>CNN</a:t>
            </a:r>
            <a:endParaRPr sz="4000"/>
          </a:p>
        </p:txBody>
      </p:sp>
      <p:sp>
        <p:nvSpPr>
          <p:cNvPr id="5" name="object 5"/>
          <p:cNvSpPr/>
          <p:nvPr/>
        </p:nvSpPr>
        <p:spPr>
          <a:xfrm>
            <a:off x="1737292" y="2085307"/>
            <a:ext cx="6588956" cy="24586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26839" y="2080597"/>
            <a:ext cx="7005320" cy="2468245"/>
          </a:xfrm>
          <a:custGeom>
            <a:avLst/>
            <a:gdLst/>
            <a:ahLst/>
            <a:cxnLst/>
            <a:rect l="l" t="t" r="r" b="b"/>
            <a:pathLst>
              <a:path w="7005320" h="2468245">
                <a:moveTo>
                  <a:pt x="0" y="0"/>
                </a:moveTo>
                <a:lnTo>
                  <a:pt x="7004720" y="0"/>
                </a:lnTo>
                <a:lnTo>
                  <a:pt x="7004720" y="2468062"/>
                </a:lnTo>
                <a:lnTo>
                  <a:pt x="0" y="2468062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83056" y="4858912"/>
            <a:ext cx="3657480" cy="21582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83199" y="4759042"/>
            <a:ext cx="3884295" cy="2385060"/>
          </a:xfrm>
          <a:custGeom>
            <a:avLst/>
            <a:gdLst/>
            <a:ahLst/>
            <a:cxnLst/>
            <a:rect l="l" t="t" r="r" b="b"/>
            <a:pathLst>
              <a:path w="3884295" h="2385059">
                <a:moveTo>
                  <a:pt x="0" y="0"/>
                </a:moveTo>
                <a:lnTo>
                  <a:pt x="3883836" y="0"/>
                </a:lnTo>
                <a:lnTo>
                  <a:pt x="3883836" y="2384618"/>
                </a:lnTo>
                <a:lnTo>
                  <a:pt x="0" y="2384618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87137" y="5186679"/>
            <a:ext cx="1738630" cy="754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10"/>
              </a:lnSpc>
              <a:spcBef>
                <a:spcPts val="100"/>
              </a:spcBef>
            </a:pPr>
            <a:r>
              <a:rPr sz="1600" spc="-20" dirty="0">
                <a:solidFill>
                  <a:srgbClr val="660066"/>
                </a:solidFill>
                <a:latin typeface="Arial"/>
                <a:cs typeface="Arial"/>
              </a:rPr>
              <a:t>CNN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ts val="1920"/>
              </a:lnSpc>
              <a:spcBef>
                <a:spcPts val="50"/>
              </a:spcBef>
            </a:pPr>
            <a:r>
              <a:rPr sz="1600" spc="-10" dirty="0">
                <a:solidFill>
                  <a:srgbClr val="660066"/>
                </a:solidFill>
                <a:latin typeface="Arial"/>
                <a:cs typeface="Arial"/>
              </a:rPr>
              <a:t>Feature Extractor  </a:t>
            </a:r>
            <a:r>
              <a:rPr sz="1600" spc="-20" dirty="0">
                <a:solidFill>
                  <a:srgbClr val="660066"/>
                </a:solidFill>
                <a:latin typeface="Arial"/>
                <a:cs typeface="Arial"/>
              </a:rPr>
              <a:t>(Transfer</a:t>
            </a:r>
            <a:r>
              <a:rPr sz="1600" spc="-3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660066"/>
                </a:solidFill>
                <a:latin typeface="Arial"/>
                <a:cs typeface="Arial"/>
              </a:rPr>
              <a:t>Learning)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129657" y="1579879"/>
            <a:ext cx="36125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2060"/>
                </a:solidFill>
                <a:latin typeface="Arial"/>
                <a:cs typeface="Arial"/>
              </a:rPr>
              <a:t>A </a:t>
            </a:r>
            <a:r>
              <a:rPr sz="2400" spc="-15" dirty="0">
                <a:solidFill>
                  <a:srgbClr val="002060"/>
                </a:solidFill>
                <a:latin typeface="Arial"/>
                <a:cs typeface="Arial"/>
              </a:rPr>
              <a:t>sequence </a:t>
            </a:r>
            <a:r>
              <a:rPr sz="2400" spc="-10" dirty="0">
                <a:solidFill>
                  <a:srgbClr val="002060"/>
                </a:solidFill>
                <a:latin typeface="Arial"/>
                <a:cs typeface="Arial"/>
              </a:rPr>
              <a:t>to </a:t>
            </a:r>
            <a:r>
              <a:rPr sz="2400" spc="-15" dirty="0">
                <a:solidFill>
                  <a:srgbClr val="002060"/>
                </a:solidFill>
                <a:latin typeface="Arial"/>
                <a:cs typeface="Arial"/>
              </a:rPr>
              <a:t>symbol</a:t>
            </a:r>
            <a:r>
              <a:rPr sz="2400" spc="-27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002060"/>
                </a:solidFill>
                <a:latin typeface="Arial"/>
                <a:cs typeface="Arial"/>
              </a:rPr>
              <a:t>task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233922" y="547623"/>
            <a:ext cx="2776477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LSTM</a:t>
            </a:r>
            <a:r>
              <a:rPr spc="-105" dirty="0"/>
              <a:t> </a:t>
            </a:r>
            <a:r>
              <a:rPr lang="en-US" spc="-10" dirty="0"/>
              <a:t>C</a:t>
            </a:r>
            <a:r>
              <a:rPr spc="-10" dirty="0"/>
              <a:t>ell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85723" y="1064158"/>
            <a:ext cx="7236459" cy="269557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351790" indent="-339090">
              <a:lnSpc>
                <a:spcPct val="100000"/>
              </a:lnSpc>
              <a:spcBef>
                <a:spcPts val="605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Like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RNNs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, </a:t>
            </a:r>
            <a:r>
              <a:rPr sz="2400" spc="-20" dirty="0">
                <a:solidFill>
                  <a:srgbClr val="3333CC"/>
                </a:solidFill>
                <a:latin typeface="Arial"/>
                <a:cs typeface="Arial"/>
              </a:rPr>
              <a:t>LSTMs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also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have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chain like</a:t>
            </a:r>
            <a:r>
              <a:rPr sz="2400" spc="-16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structure</a:t>
            </a:r>
            <a:endParaRPr sz="2400">
              <a:latin typeface="Arial"/>
              <a:cs typeface="Arial"/>
            </a:endParaRPr>
          </a:p>
          <a:p>
            <a:pPr marL="281940" marR="552450" lvl="1" indent="-281940" algn="r">
              <a:lnSpc>
                <a:spcPct val="100000"/>
              </a:lnSpc>
              <a:spcBef>
                <a:spcPts val="425"/>
              </a:spcBef>
              <a:buClr>
                <a:srgbClr val="3333CC"/>
              </a:buClr>
              <a:buChar char="•"/>
              <a:tabLst>
                <a:tab pos="281940" algn="l"/>
                <a:tab pos="282575" algn="l"/>
              </a:tabLst>
            </a:pP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But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repeating module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has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slightly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different</a:t>
            </a:r>
            <a:r>
              <a:rPr sz="2000" spc="-114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structure</a:t>
            </a:r>
            <a:endParaRPr sz="2000">
              <a:latin typeface="Arial"/>
              <a:cs typeface="Arial"/>
            </a:endParaRPr>
          </a:p>
          <a:p>
            <a:pPr marL="338455" marR="521334" indent="-338455" algn="r">
              <a:lnSpc>
                <a:spcPct val="100000"/>
              </a:lnSpc>
              <a:spcBef>
                <a:spcPts val="515"/>
              </a:spcBef>
              <a:buChar char="•"/>
              <a:tabLst>
                <a:tab pos="3384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Instead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of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single layer, multiple layers</a:t>
            </a:r>
            <a:r>
              <a:rPr sz="2400" spc="-17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interact</a:t>
            </a:r>
            <a:endParaRPr sz="2400">
              <a:latin typeface="Arial"/>
              <a:cs typeface="Arial"/>
            </a:endParaRPr>
          </a:p>
          <a:p>
            <a:pPr marL="747395" lvl="1" indent="-282575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They have three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sigmoid</a:t>
            </a:r>
            <a:r>
              <a:rPr sz="2000" spc="-7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gates:</a:t>
            </a:r>
            <a:endParaRPr sz="2000">
              <a:latin typeface="Arial"/>
              <a:cs typeface="Arial"/>
            </a:endParaRPr>
          </a:p>
          <a:p>
            <a:pPr marL="1143000" lvl="2" indent="-226695">
              <a:lnSpc>
                <a:spcPct val="100000"/>
              </a:lnSpc>
              <a:spcBef>
                <a:spcPts val="380"/>
              </a:spcBef>
              <a:buClr>
                <a:srgbClr val="3333CC"/>
              </a:buClr>
              <a:buChar char="•"/>
              <a:tabLst>
                <a:tab pos="1142365" algn="l"/>
                <a:tab pos="1143000" algn="l"/>
              </a:tabLst>
            </a:pP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An input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gate</a:t>
            </a:r>
            <a:r>
              <a:rPr sz="2000" spc="-6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(</a:t>
            </a:r>
            <a:r>
              <a:rPr sz="2000" spc="-15" dirty="0">
                <a:latin typeface="Arial"/>
                <a:cs typeface="Arial"/>
              </a:rPr>
              <a:t>i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),</a:t>
            </a:r>
            <a:endParaRPr sz="2000">
              <a:latin typeface="Arial"/>
              <a:cs typeface="Arial"/>
            </a:endParaRPr>
          </a:p>
          <a:p>
            <a:pPr marL="1143000" lvl="2" indent="-226695">
              <a:lnSpc>
                <a:spcPct val="100000"/>
              </a:lnSpc>
              <a:spcBef>
                <a:spcPts val="505"/>
              </a:spcBef>
              <a:buClr>
                <a:srgbClr val="3333CC"/>
              </a:buClr>
              <a:buChar char="•"/>
              <a:tabLst>
                <a:tab pos="1142365" algn="l"/>
                <a:tab pos="1143000" algn="l"/>
                <a:tab pos="1449070" algn="l"/>
              </a:tabLst>
            </a:pP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A	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forget gate</a:t>
            </a:r>
            <a:r>
              <a:rPr sz="2000" spc="-4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(</a:t>
            </a:r>
            <a:r>
              <a:rPr sz="2000" spc="-15" dirty="0">
                <a:latin typeface="Arial"/>
                <a:cs typeface="Arial"/>
              </a:rPr>
              <a:t>f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)</a:t>
            </a:r>
            <a:endParaRPr sz="2000">
              <a:latin typeface="Arial"/>
              <a:cs typeface="Arial"/>
            </a:endParaRPr>
          </a:p>
          <a:p>
            <a:pPr marL="1143000" lvl="2" indent="-226695">
              <a:lnSpc>
                <a:spcPct val="100000"/>
              </a:lnSpc>
              <a:spcBef>
                <a:spcPts val="409"/>
              </a:spcBef>
              <a:buClr>
                <a:srgbClr val="3333CC"/>
              </a:buClr>
              <a:buChar char="•"/>
              <a:tabLst>
                <a:tab pos="1142365" algn="l"/>
                <a:tab pos="1143000" algn="l"/>
              </a:tabLst>
            </a:pP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An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output gate</a:t>
            </a:r>
            <a:r>
              <a:rPr sz="2000" spc="-5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(</a:t>
            </a:r>
            <a:r>
              <a:rPr sz="2000" spc="-10" dirty="0">
                <a:latin typeface="Arial"/>
                <a:cs typeface="Arial"/>
              </a:rPr>
              <a:t>o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)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84404" y="4538633"/>
            <a:ext cx="2753822" cy="21394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830642" y="3316537"/>
            <a:ext cx="4604135" cy="39122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23077" y="3127957"/>
            <a:ext cx="4711700" cy="4066540"/>
          </a:xfrm>
          <a:custGeom>
            <a:avLst/>
            <a:gdLst/>
            <a:ahLst/>
            <a:cxnLst/>
            <a:rect l="l" t="t" r="r" b="b"/>
            <a:pathLst>
              <a:path w="4711700" h="4066540">
                <a:moveTo>
                  <a:pt x="0" y="0"/>
                </a:moveTo>
                <a:lnTo>
                  <a:pt x="4711153" y="0"/>
                </a:lnTo>
                <a:lnTo>
                  <a:pt x="4711153" y="4065940"/>
                </a:lnTo>
                <a:lnTo>
                  <a:pt x="0" y="4065940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16479" y="4523563"/>
            <a:ext cx="226060" cy="267335"/>
          </a:xfrm>
          <a:custGeom>
            <a:avLst/>
            <a:gdLst/>
            <a:ahLst/>
            <a:cxnLst/>
            <a:rect l="l" t="t" r="r" b="b"/>
            <a:pathLst>
              <a:path w="226060" h="267335">
                <a:moveTo>
                  <a:pt x="0" y="133438"/>
                </a:moveTo>
                <a:lnTo>
                  <a:pt x="8882" y="81498"/>
                </a:lnTo>
                <a:lnTo>
                  <a:pt x="33105" y="39083"/>
                </a:lnTo>
                <a:lnTo>
                  <a:pt x="69033" y="10486"/>
                </a:lnTo>
                <a:lnTo>
                  <a:pt x="113030" y="0"/>
                </a:lnTo>
                <a:lnTo>
                  <a:pt x="157026" y="10486"/>
                </a:lnTo>
                <a:lnTo>
                  <a:pt x="192954" y="39083"/>
                </a:lnTo>
                <a:lnTo>
                  <a:pt x="217177" y="81498"/>
                </a:lnTo>
                <a:lnTo>
                  <a:pt x="226060" y="133438"/>
                </a:lnTo>
                <a:lnTo>
                  <a:pt x="217177" y="185378"/>
                </a:lnTo>
                <a:lnTo>
                  <a:pt x="192954" y="227793"/>
                </a:lnTo>
                <a:lnTo>
                  <a:pt x="157026" y="256390"/>
                </a:lnTo>
                <a:lnTo>
                  <a:pt x="113030" y="266876"/>
                </a:lnTo>
                <a:lnTo>
                  <a:pt x="69033" y="256390"/>
                </a:lnTo>
                <a:lnTo>
                  <a:pt x="33105" y="227793"/>
                </a:lnTo>
                <a:lnTo>
                  <a:pt x="8882" y="185378"/>
                </a:lnTo>
                <a:lnTo>
                  <a:pt x="0" y="133438"/>
                </a:lnTo>
                <a:close/>
              </a:path>
            </a:pathLst>
          </a:custGeom>
          <a:ln w="941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36887" y="5239420"/>
            <a:ext cx="226060" cy="267335"/>
          </a:xfrm>
          <a:custGeom>
            <a:avLst/>
            <a:gdLst/>
            <a:ahLst/>
            <a:cxnLst/>
            <a:rect l="l" t="t" r="r" b="b"/>
            <a:pathLst>
              <a:path w="226059" h="267335">
                <a:moveTo>
                  <a:pt x="0" y="133438"/>
                </a:moveTo>
                <a:lnTo>
                  <a:pt x="8882" y="81498"/>
                </a:lnTo>
                <a:lnTo>
                  <a:pt x="33105" y="39083"/>
                </a:lnTo>
                <a:lnTo>
                  <a:pt x="69033" y="10486"/>
                </a:lnTo>
                <a:lnTo>
                  <a:pt x="113030" y="0"/>
                </a:lnTo>
                <a:lnTo>
                  <a:pt x="157026" y="10486"/>
                </a:lnTo>
                <a:lnTo>
                  <a:pt x="192954" y="39083"/>
                </a:lnTo>
                <a:lnTo>
                  <a:pt x="217177" y="81498"/>
                </a:lnTo>
                <a:lnTo>
                  <a:pt x="226060" y="133438"/>
                </a:lnTo>
                <a:lnTo>
                  <a:pt x="217177" y="185378"/>
                </a:lnTo>
                <a:lnTo>
                  <a:pt x="192954" y="227793"/>
                </a:lnTo>
                <a:lnTo>
                  <a:pt x="157026" y="256390"/>
                </a:lnTo>
                <a:lnTo>
                  <a:pt x="113030" y="266876"/>
                </a:lnTo>
                <a:lnTo>
                  <a:pt x="69033" y="256390"/>
                </a:lnTo>
                <a:lnTo>
                  <a:pt x="33105" y="227793"/>
                </a:lnTo>
                <a:lnTo>
                  <a:pt x="8882" y="185378"/>
                </a:lnTo>
                <a:lnTo>
                  <a:pt x="0" y="133438"/>
                </a:lnTo>
                <a:close/>
              </a:path>
            </a:pathLst>
          </a:custGeom>
          <a:ln w="941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151645" y="6222152"/>
            <a:ext cx="226060" cy="267335"/>
          </a:xfrm>
          <a:custGeom>
            <a:avLst/>
            <a:gdLst/>
            <a:ahLst/>
            <a:cxnLst/>
            <a:rect l="l" t="t" r="r" b="b"/>
            <a:pathLst>
              <a:path w="226060" h="267335">
                <a:moveTo>
                  <a:pt x="0" y="133438"/>
                </a:moveTo>
                <a:lnTo>
                  <a:pt x="8882" y="81498"/>
                </a:lnTo>
                <a:lnTo>
                  <a:pt x="33105" y="39083"/>
                </a:lnTo>
                <a:lnTo>
                  <a:pt x="69033" y="10486"/>
                </a:lnTo>
                <a:lnTo>
                  <a:pt x="113030" y="0"/>
                </a:lnTo>
                <a:lnTo>
                  <a:pt x="157026" y="10486"/>
                </a:lnTo>
                <a:lnTo>
                  <a:pt x="192954" y="39083"/>
                </a:lnTo>
                <a:lnTo>
                  <a:pt x="217177" y="81498"/>
                </a:lnTo>
                <a:lnTo>
                  <a:pt x="226060" y="133438"/>
                </a:lnTo>
                <a:lnTo>
                  <a:pt x="217177" y="185378"/>
                </a:lnTo>
                <a:lnTo>
                  <a:pt x="192954" y="227793"/>
                </a:lnTo>
                <a:lnTo>
                  <a:pt x="157026" y="256390"/>
                </a:lnTo>
                <a:lnTo>
                  <a:pt x="113030" y="266876"/>
                </a:lnTo>
                <a:lnTo>
                  <a:pt x="69033" y="256390"/>
                </a:lnTo>
                <a:lnTo>
                  <a:pt x="33105" y="227793"/>
                </a:lnTo>
                <a:lnTo>
                  <a:pt x="8882" y="185378"/>
                </a:lnTo>
                <a:lnTo>
                  <a:pt x="0" y="133438"/>
                </a:lnTo>
                <a:close/>
              </a:path>
            </a:pathLst>
          </a:custGeom>
          <a:ln w="941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66566" y="4275524"/>
            <a:ext cx="603250" cy="116205"/>
          </a:xfrm>
          <a:custGeom>
            <a:avLst/>
            <a:gdLst/>
            <a:ahLst/>
            <a:cxnLst/>
            <a:rect l="l" t="t" r="r" b="b"/>
            <a:pathLst>
              <a:path w="603250" h="116204">
                <a:moveTo>
                  <a:pt x="0" y="58084"/>
                </a:moveTo>
                <a:lnTo>
                  <a:pt x="30635" y="32540"/>
                </a:lnTo>
                <a:lnTo>
                  <a:pt x="112894" y="12760"/>
                </a:lnTo>
                <a:lnTo>
                  <a:pt x="168859" y="5903"/>
                </a:lnTo>
                <a:lnTo>
                  <a:pt x="232302" y="1534"/>
                </a:lnTo>
                <a:lnTo>
                  <a:pt x="301413" y="0"/>
                </a:lnTo>
                <a:lnTo>
                  <a:pt x="370524" y="1534"/>
                </a:lnTo>
                <a:lnTo>
                  <a:pt x="433967" y="5903"/>
                </a:lnTo>
                <a:lnTo>
                  <a:pt x="489932" y="12760"/>
                </a:lnTo>
                <a:lnTo>
                  <a:pt x="536609" y="21755"/>
                </a:lnTo>
                <a:lnTo>
                  <a:pt x="594866" y="44766"/>
                </a:lnTo>
                <a:lnTo>
                  <a:pt x="602826" y="58084"/>
                </a:lnTo>
                <a:lnTo>
                  <a:pt x="594866" y="71403"/>
                </a:lnTo>
                <a:lnTo>
                  <a:pt x="536609" y="94413"/>
                </a:lnTo>
                <a:lnTo>
                  <a:pt x="489932" y="103409"/>
                </a:lnTo>
                <a:lnTo>
                  <a:pt x="433967" y="110265"/>
                </a:lnTo>
                <a:lnTo>
                  <a:pt x="370524" y="114635"/>
                </a:lnTo>
                <a:lnTo>
                  <a:pt x="301413" y="116169"/>
                </a:lnTo>
                <a:lnTo>
                  <a:pt x="232302" y="114635"/>
                </a:lnTo>
                <a:lnTo>
                  <a:pt x="168859" y="110265"/>
                </a:lnTo>
                <a:lnTo>
                  <a:pt x="112894" y="103409"/>
                </a:lnTo>
                <a:lnTo>
                  <a:pt x="66217" y="94413"/>
                </a:lnTo>
                <a:lnTo>
                  <a:pt x="7960" y="71403"/>
                </a:lnTo>
                <a:lnTo>
                  <a:pt x="0" y="58084"/>
                </a:lnTo>
                <a:close/>
              </a:path>
            </a:pathLst>
          </a:custGeom>
          <a:ln w="941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71275" y="5374427"/>
            <a:ext cx="603250" cy="116205"/>
          </a:xfrm>
          <a:custGeom>
            <a:avLst/>
            <a:gdLst/>
            <a:ahLst/>
            <a:cxnLst/>
            <a:rect l="l" t="t" r="r" b="b"/>
            <a:pathLst>
              <a:path w="603250" h="116204">
                <a:moveTo>
                  <a:pt x="0" y="58084"/>
                </a:moveTo>
                <a:lnTo>
                  <a:pt x="30635" y="32540"/>
                </a:lnTo>
                <a:lnTo>
                  <a:pt x="112894" y="12760"/>
                </a:lnTo>
                <a:lnTo>
                  <a:pt x="168859" y="5903"/>
                </a:lnTo>
                <a:lnTo>
                  <a:pt x="232302" y="1534"/>
                </a:lnTo>
                <a:lnTo>
                  <a:pt x="301413" y="0"/>
                </a:lnTo>
                <a:lnTo>
                  <a:pt x="370524" y="1534"/>
                </a:lnTo>
                <a:lnTo>
                  <a:pt x="433967" y="5903"/>
                </a:lnTo>
                <a:lnTo>
                  <a:pt x="489932" y="12760"/>
                </a:lnTo>
                <a:lnTo>
                  <a:pt x="536609" y="21755"/>
                </a:lnTo>
                <a:lnTo>
                  <a:pt x="594866" y="44766"/>
                </a:lnTo>
                <a:lnTo>
                  <a:pt x="602826" y="58084"/>
                </a:lnTo>
                <a:lnTo>
                  <a:pt x="594866" y="71403"/>
                </a:lnTo>
                <a:lnTo>
                  <a:pt x="536609" y="94413"/>
                </a:lnTo>
                <a:lnTo>
                  <a:pt x="489932" y="103409"/>
                </a:lnTo>
                <a:lnTo>
                  <a:pt x="433967" y="110265"/>
                </a:lnTo>
                <a:lnTo>
                  <a:pt x="370524" y="114635"/>
                </a:lnTo>
                <a:lnTo>
                  <a:pt x="301413" y="116169"/>
                </a:lnTo>
                <a:lnTo>
                  <a:pt x="232302" y="114635"/>
                </a:lnTo>
                <a:lnTo>
                  <a:pt x="168859" y="110265"/>
                </a:lnTo>
                <a:lnTo>
                  <a:pt x="112894" y="103409"/>
                </a:lnTo>
                <a:lnTo>
                  <a:pt x="66217" y="94413"/>
                </a:lnTo>
                <a:lnTo>
                  <a:pt x="7960" y="71403"/>
                </a:lnTo>
                <a:lnTo>
                  <a:pt x="0" y="58084"/>
                </a:lnTo>
                <a:close/>
              </a:path>
            </a:pathLst>
          </a:custGeom>
          <a:ln w="941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666566" y="6164069"/>
            <a:ext cx="603250" cy="116205"/>
          </a:xfrm>
          <a:custGeom>
            <a:avLst/>
            <a:gdLst/>
            <a:ahLst/>
            <a:cxnLst/>
            <a:rect l="l" t="t" r="r" b="b"/>
            <a:pathLst>
              <a:path w="603250" h="116204">
                <a:moveTo>
                  <a:pt x="0" y="58084"/>
                </a:moveTo>
                <a:lnTo>
                  <a:pt x="30635" y="32540"/>
                </a:lnTo>
                <a:lnTo>
                  <a:pt x="112894" y="12760"/>
                </a:lnTo>
                <a:lnTo>
                  <a:pt x="168859" y="5903"/>
                </a:lnTo>
                <a:lnTo>
                  <a:pt x="232302" y="1534"/>
                </a:lnTo>
                <a:lnTo>
                  <a:pt x="301413" y="0"/>
                </a:lnTo>
                <a:lnTo>
                  <a:pt x="370524" y="1534"/>
                </a:lnTo>
                <a:lnTo>
                  <a:pt x="433967" y="5903"/>
                </a:lnTo>
                <a:lnTo>
                  <a:pt x="489932" y="12760"/>
                </a:lnTo>
                <a:lnTo>
                  <a:pt x="536609" y="21755"/>
                </a:lnTo>
                <a:lnTo>
                  <a:pt x="594866" y="44766"/>
                </a:lnTo>
                <a:lnTo>
                  <a:pt x="602826" y="58084"/>
                </a:lnTo>
                <a:lnTo>
                  <a:pt x="594866" y="71403"/>
                </a:lnTo>
                <a:lnTo>
                  <a:pt x="536609" y="94413"/>
                </a:lnTo>
                <a:lnTo>
                  <a:pt x="489932" y="103409"/>
                </a:lnTo>
                <a:lnTo>
                  <a:pt x="433967" y="110265"/>
                </a:lnTo>
                <a:lnTo>
                  <a:pt x="370524" y="114635"/>
                </a:lnTo>
                <a:lnTo>
                  <a:pt x="301413" y="116169"/>
                </a:lnTo>
                <a:lnTo>
                  <a:pt x="232302" y="114635"/>
                </a:lnTo>
                <a:lnTo>
                  <a:pt x="168859" y="110265"/>
                </a:lnTo>
                <a:lnTo>
                  <a:pt x="112894" y="103409"/>
                </a:lnTo>
                <a:lnTo>
                  <a:pt x="66217" y="94413"/>
                </a:lnTo>
                <a:lnTo>
                  <a:pt x="7960" y="71403"/>
                </a:lnTo>
                <a:lnTo>
                  <a:pt x="0" y="58084"/>
                </a:lnTo>
                <a:close/>
              </a:path>
            </a:pathLst>
          </a:custGeom>
          <a:ln w="941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441226" y="1085547"/>
            <a:ext cx="1910523" cy="28209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52832" y="1194222"/>
            <a:ext cx="2860573" cy="2893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83202" y="1083997"/>
            <a:ext cx="3077210" cy="3061335"/>
          </a:xfrm>
          <a:custGeom>
            <a:avLst/>
            <a:gdLst/>
            <a:ahLst/>
            <a:cxnLst/>
            <a:rect l="l" t="t" r="r" b="b"/>
            <a:pathLst>
              <a:path w="3077209" h="3061335">
                <a:moveTo>
                  <a:pt x="0" y="0"/>
                </a:moveTo>
                <a:lnTo>
                  <a:pt x="3076927" y="0"/>
                </a:lnTo>
                <a:lnTo>
                  <a:pt x="3076927" y="3061229"/>
                </a:lnTo>
                <a:lnTo>
                  <a:pt x="0" y="3061229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819400" y="370257"/>
            <a:ext cx="43446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72995" algn="l"/>
              </a:tabLst>
            </a:pPr>
            <a:r>
              <a:rPr sz="3600" spc="-25" dirty="0"/>
              <a:t>L</a:t>
            </a:r>
            <a:r>
              <a:rPr sz="3600" spc="-30" dirty="0"/>
              <a:t>S</a:t>
            </a:r>
            <a:r>
              <a:rPr sz="3600" spc="-25" dirty="0"/>
              <a:t>T</a:t>
            </a:r>
            <a:r>
              <a:rPr sz="3600" dirty="0"/>
              <a:t>M</a:t>
            </a:r>
            <a:r>
              <a:rPr sz="3600" spc="-45" dirty="0"/>
              <a:t> </a:t>
            </a:r>
            <a:r>
              <a:rPr lang="en-US" sz="3600" spc="-30" dirty="0"/>
              <a:t>C</a:t>
            </a:r>
            <a:r>
              <a:rPr sz="3600" spc="-25" dirty="0"/>
              <a:t>e</a:t>
            </a:r>
            <a:r>
              <a:rPr sz="3600" spc="-10" dirty="0"/>
              <a:t>l</a:t>
            </a:r>
            <a:r>
              <a:rPr sz="3600" dirty="0"/>
              <a:t>l</a:t>
            </a:r>
            <a:r>
              <a:rPr lang="en-US" sz="3600" dirty="0"/>
              <a:t> </a:t>
            </a:r>
            <a:r>
              <a:rPr lang="en-US" sz="3600" spc="-25" dirty="0"/>
              <a:t>E</a:t>
            </a:r>
            <a:r>
              <a:rPr sz="3600" spc="-25" dirty="0"/>
              <a:t>qua</a:t>
            </a:r>
            <a:r>
              <a:rPr sz="3600" spc="-15" dirty="0"/>
              <a:t>t</a:t>
            </a:r>
            <a:r>
              <a:rPr sz="3600" spc="-10" dirty="0"/>
              <a:t>i</a:t>
            </a:r>
            <a:r>
              <a:rPr sz="3600" spc="-25" dirty="0"/>
              <a:t>ons</a:t>
            </a:r>
            <a:endParaRPr sz="3600" dirty="0"/>
          </a:p>
        </p:txBody>
      </p:sp>
      <p:sp>
        <p:nvSpPr>
          <p:cNvPr id="8" name="object 8"/>
          <p:cNvSpPr/>
          <p:nvPr/>
        </p:nvSpPr>
        <p:spPr>
          <a:xfrm>
            <a:off x="1523809" y="1183252"/>
            <a:ext cx="849344" cy="13576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13809" y="1115394"/>
            <a:ext cx="1111885" cy="1504315"/>
          </a:xfrm>
          <a:custGeom>
            <a:avLst/>
            <a:gdLst/>
            <a:ahLst/>
            <a:cxnLst/>
            <a:rect l="l" t="t" r="r" b="b"/>
            <a:pathLst>
              <a:path w="1111885" h="1504314">
                <a:moveTo>
                  <a:pt x="0" y="0"/>
                </a:moveTo>
                <a:lnTo>
                  <a:pt x="1111461" y="0"/>
                </a:lnTo>
                <a:lnTo>
                  <a:pt x="1111461" y="1503926"/>
                </a:lnTo>
                <a:lnTo>
                  <a:pt x="0" y="1503926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01266" y="7064247"/>
            <a:ext cx="71056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15" dirty="0">
                <a:solidFill>
                  <a:srgbClr val="7030A0"/>
                </a:solidFill>
                <a:latin typeface="Arial"/>
                <a:cs typeface="Arial"/>
              </a:rPr>
              <a:t>Source: </a:t>
            </a:r>
            <a:r>
              <a:rPr sz="1000" spc="10" dirty="0">
                <a:solidFill>
                  <a:srgbClr val="7030A0"/>
                </a:solidFill>
                <a:latin typeface="Arial"/>
                <a:cs typeface="Arial"/>
              </a:rPr>
              <a:t>Greff </a:t>
            </a:r>
            <a:r>
              <a:rPr sz="1000" spc="5" dirty="0">
                <a:solidFill>
                  <a:srgbClr val="7030A0"/>
                </a:solidFill>
                <a:latin typeface="Arial"/>
                <a:cs typeface="Arial"/>
              </a:rPr>
              <a:t>et.al., </a:t>
            </a:r>
            <a:r>
              <a:rPr sz="1000" spc="15" dirty="0">
                <a:solidFill>
                  <a:srgbClr val="7030A0"/>
                </a:solidFill>
                <a:latin typeface="Arial"/>
                <a:cs typeface="Arial"/>
              </a:rPr>
              <a:t>LSTM: </a:t>
            </a:r>
            <a:r>
              <a:rPr sz="1000" dirty="0">
                <a:solidFill>
                  <a:srgbClr val="7030A0"/>
                </a:solidFill>
                <a:latin typeface="Arial"/>
                <a:cs typeface="Arial"/>
              </a:rPr>
              <a:t>a </a:t>
            </a:r>
            <a:r>
              <a:rPr sz="1000" spc="15" dirty="0">
                <a:solidFill>
                  <a:srgbClr val="7030A0"/>
                </a:solidFill>
                <a:latin typeface="Arial"/>
                <a:cs typeface="Arial"/>
              </a:rPr>
              <a:t>search space odyssey, Transactions </a:t>
            </a:r>
            <a:r>
              <a:rPr sz="1000" spc="10" dirty="0">
                <a:solidFill>
                  <a:srgbClr val="7030A0"/>
                </a:solidFill>
                <a:latin typeface="Arial"/>
                <a:cs typeface="Arial"/>
              </a:rPr>
              <a:t>on </a:t>
            </a:r>
            <a:r>
              <a:rPr sz="1000" spc="15" dirty="0">
                <a:solidFill>
                  <a:srgbClr val="7030A0"/>
                </a:solidFill>
                <a:latin typeface="Arial"/>
                <a:cs typeface="Arial"/>
              </a:rPr>
              <a:t>Neural networks and Learning Systems, </a:t>
            </a:r>
            <a:r>
              <a:rPr sz="1000" spc="10" dirty="0">
                <a:solidFill>
                  <a:srgbClr val="7030A0"/>
                </a:solidFill>
                <a:latin typeface="Arial"/>
                <a:cs typeface="Arial"/>
              </a:rPr>
              <a:t>arXiv</a:t>
            </a:r>
            <a:r>
              <a:rPr sz="1000" spc="229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1000" spc="20" dirty="0">
                <a:solidFill>
                  <a:srgbClr val="7030A0"/>
                </a:solidFill>
                <a:latin typeface="Arial"/>
                <a:cs typeface="Arial"/>
              </a:rPr>
              <a:t>2017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89761" y="3206729"/>
            <a:ext cx="3137831" cy="8881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47246" y="3112259"/>
            <a:ext cx="3242310" cy="1020444"/>
          </a:xfrm>
          <a:custGeom>
            <a:avLst/>
            <a:gdLst/>
            <a:ahLst/>
            <a:cxnLst/>
            <a:rect l="l" t="t" r="r" b="b"/>
            <a:pathLst>
              <a:path w="3242310" h="1020445">
                <a:moveTo>
                  <a:pt x="0" y="0"/>
                </a:moveTo>
                <a:lnTo>
                  <a:pt x="3241763" y="0"/>
                </a:lnTo>
                <a:lnTo>
                  <a:pt x="3241763" y="1020409"/>
                </a:lnTo>
                <a:lnTo>
                  <a:pt x="0" y="1020409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81793" y="4679515"/>
            <a:ext cx="3204057" cy="200636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11611" y="4605197"/>
            <a:ext cx="3348990" cy="2089785"/>
          </a:xfrm>
          <a:custGeom>
            <a:avLst/>
            <a:gdLst/>
            <a:ahLst/>
            <a:cxnLst/>
            <a:rect l="l" t="t" r="r" b="b"/>
            <a:pathLst>
              <a:path w="3348990" h="2089784">
                <a:moveTo>
                  <a:pt x="0" y="0"/>
                </a:moveTo>
                <a:lnTo>
                  <a:pt x="3348513" y="0"/>
                </a:lnTo>
                <a:lnTo>
                  <a:pt x="3348513" y="2089484"/>
                </a:lnTo>
                <a:lnTo>
                  <a:pt x="0" y="2089484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728830" y="4719654"/>
            <a:ext cx="3924869" cy="17062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699529" y="4606765"/>
            <a:ext cx="4003675" cy="1868170"/>
          </a:xfrm>
          <a:custGeom>
            <a:avLst/>
            <a:gdLst/>
            <a:ahLst/>
            <a:cxnLst/>
            <a:rect l="l" t="t" r="r" b="b"/>
            <a:pathLst>
              <a:path w="4003675" h="1868170">
                <a:moveTo>
                  <a:pt x="0" y="0"/>
                </a:moveTo>
                <a:lnTo>
                  <a:pt x="4003145" y="0"/>
                </a:lnTo>
                <a:lnTo>
                  <a:pt x="4003145" y="1868134"/>
                </a:lnTo>
                <a:lnTo>
                  <a:pt x="0" y="1868134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85723" y="4253991"/>
            <a:ext cx="362712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7030A0"/>
                </a:solidFill>
                <a:latin typeface="Arial"/>
                <a:cs typeface="Arial"/>
              </a:rPr>
              <a:t>Vector </a:t>
            </a:r>
            <a:r>
              <a:rPr sz="1600" spc="-10" dirty="0">
                <a:solidFill>
                  <a:srgbClr val="7030A0"/>
                </a:solidFill>
                <a:latin typeface="Arial"/>
                <a:cs typeface="Arial"/>
              </a:rPr>
              <a:t>formulas </a:t>
            </a:r>
            <a:r>
              <a:rPr sz="1600" spc="-5" dirty="0">
                <a:solidFill>
                  <a:srgbClr val="7030A0"/>
                </a:solidFill>
                <a:latin typeface="Arial"/>
                <a:cs typeface="Arial"/>
              </a:rPr>
              <a:t>for </a:t>
            </a:r>
            <a:r>
              <a:rPr sz="1600" spc="-15" dirty="0">
                <a:solidFill>
                  <a:srgbClr val="7030A0"/>
                </a:solidFill>
                <a:latin typeface="Arial"/>
                <a:cs typeface="Arial"/>
              </a:rPr>
              <a:t>LSTM </a:t>
            </a:r>
            <a:r>
              <a:rPr sz="1600" spc="-10" dirty="0">
                <a:solidFill>
                  <a:srgbClr val="7030A0"/>
                </a:solidFill>
                <a:latin typeface="Arial"/>
                <a:cs typeface="Arial"/>
              </a:rPr>
              <a:t>forward</a:t>
            </a:r>
            <a:r>
              <a:rPr sz="1600" spc="-5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Arial"/>
                <a:cs typeface="Arial"/>
              </a:rPr>
              <a:t>pass: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078666" y="4275328"/>
            <a:ext cx="321373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5" dirty="0">
                <a:solidFill>
                  <a:srgbClr val="7030A0"/>
                </a:solidFill>
                <a:latin typeface="Arial"/>
                <a:cs typeface="Arial"/>
              </a:rPr>
              <a:t>BPTT </a:t>
            </a:r>
            <a:r>
              <a:rPr sz="1600" spc="-10" dirty="0">
                <a:solidFill>
                  <a:srgbClr val="7030A0"/>
                </a:solidFill>
                <a:latin typeface="Arial"/>
                <a:cs typeface="Arial"/>
              </a:rPr>
              <a:t>deltas inside the </a:t>
            </a:r>
            <a:r>
              <a:rPr sz="1600" spc="-15" dirty="0">
                <a:solidFill>
                  <a:srgbClr val="7030A0"/>
                </a:solidFill>
                <a:latin typeface="Arial"/>
                <a:cs typeface="Arial"/>
              </a:rPr>
              <a:t>LSTM</a:t>
            </a:r>
            <a:r>
              <a:rPr sz="1600" spc="-125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Arial"/>
                <a:cs typeface="Arial"/>
              </a:rPr>
              <a:t>block:</a:t>
            </a:r>
            <a:endParaRPr sz="16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16320" y="6754336"/>
            <a:ext cx="7787005" cy="276860"/>
          </a:xfrm>
          <a:prstGeom prst="rect">
            <a:avLst/>
          </a:prstGeom>
          <a:ln w="9419">
            <a:solidFill>
              <a:srgbClr val="0000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250"/>
              </a:spcBef>
            </a:pPr>
            <a:r>
              <a:rPr sz="1200" spc="-15" dirty="0">
                <a:solidFill>
                  <a:srgbClr val="7030A0"/>
                </a:solidFill>
                <a:latin typeface="Arial"/>
                <a:cs typeface="Arial"/>
              </a:rPr>
              <a:t>Sigmoid </a:t>
            </a:r>
            <a:r>
              <a:rPr sz="1200" spc="-10" dirty="0">
                <a:solidFill>
                  <a:srgbClr val="7030A0"/>
                </a:solidFill>
                <a:latin typeface="Arial"/>
                <a:cs typeface="Arial"/>
              </a:rPr>
              <a:t>used </a:t>
            </a:r>
            <a:r>
              <a:rPr sz="1200" spc="-5" dirty="0">
                <a:solidFill>
                  <a:srgbClr val="7030A0"/>
                </a:solidFill>
                <a:latin typeface="Arial"/>
                <a:cs typeface="Arial"/>
              </a:rPr>
              <a:t>for </a:t>
            </a:r>
            <a:r>
              <a:rPr sz="1200" spc="-10" dirty="0">
                <a:solidFill>
                  <a:srgbClr val="7030A0"/>
                </a:solidFill>
                <a:latin typeface="Arial"/>
                <a:cs typeface="Arial"/>
              </a:rPr>
              <a:t>gate activation, tanh used as </a:t>
            </a:r>
            <a:r>
              <a:rPr sz="1200" spc="-15" dirty="0">
                <a:solidFill>
                  <a:srgbClr val="7030A0"/>
                </a:solidFill>
                <a:latin typeface="Arial"/>
                <a:cs typeface="Arial"/>
              </a:rPr>
              <a:t>input </a:t>
            </a:r>
            <a:r>
              <a:rPr sz="1200" spc="-10" dirty="0">
                <a:solidFill>
                  <a:srgbClr val="7030A0"/>
                </a:solidFill>
                <a:latin typeface="Arial"/>
                <a:cs typeface="Arial"/>
              </a:rPr>
              <a:t>and output activation, </a:t>
            </a:r>
            <a:r>
              <a:rPr sz="1200" spc="-15" dirty="0">
                <a:solidFill>
                  <a:srgbClr val="7030A0"/>
                </a:solidFill>
                <a:latin typeface="Arial"/>
                <a:cs typeface="Arial"/>
              </a:rPr>
              <a:t>point-wise </a:t>
            </a:r>
            <a:r>
              <a:rPr sz="1200" spc="-10" dirty="0">
                <a:solidFill>
                  <a:srgbClr val="7030A0"/>
                </a:solidFill>
                <a:latin typeface="Arial"/>
                <a:cs typeface="Arial"/>
              </a:rPr>
              <a:t>multiplication of vectors </a:t>
            </a:r>
            <a:r>
              <a:rPr sz="1200" spc="-5" dirty="0">
                <a:solidFill>
                  <a:srgbClr val="7030A0"/>
                </a:solidFill>
                <a:latin typeface="Arial"/>
                <a:cs typeface="Arial"/>
              </a:rPr>
              <a:t>is</a:t>
            </a:r>
            <a:r>
              <a:rPr sz="1200" spc="65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030A0"/>
                </a:solidFill>
                <a:latin typeface="Cambria Math"/>
                <a:cs typeface="Cambria Math"/>
              </a:rPr>
              <a:t>⊙</a:t>
            </a:r>
            <a:endParaRPr sz="1200">
              <a:latin typeface="Cambria Math"/>
              <a:cs typeface="Cambria Math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85723" y="1495551"/>
            <a:ext cx="2458720" cy="151003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6515" marR="1779905">
              <a:lnSpc>
                <a:spcPts val="1900"/>
              </a:lnSpc>
              <a:spcBef>
                <a:spcPts val="180"/>
              </a:spcBef>
            </a:pPr>
            <a:r>
              <a:rPr sz="1600" spc="-20" dirty="0">
                <a:solidFill>
                  <a:srgbClr val="7030A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7030A0"/>
                </a:solidFill>
                <a:latin typeface="Arial"/>
                <a:cs typeface="Arial"/>
              </a:rPr>
              <a:t>i</a:t>
            </a:r>
            <a:r>
              <a:rPr sz="1600" spc="-15" dirty="0">
                <a:solidFill>
                  <a:srgbClr val="7030A0"/>
                </a:solidFill>
                <a:latin typeface="Arial"/>
                <a:cs typeface="Arial"/>
              </a:rPr>
              <a:t>mp</a:t>
            </a:r>
            <a:r>
              <a:rPr sz="1600" spc="-10" dirty="0">
                <a:solidFill>
                  <a:srgbClr val="7030A0"/>
                </a:solidFill>
                <a:latin typeface="Arial"/>
                <a:cs typeface="Arial"/>
              </a:rPr>
              <a:t>l</a:t>
            </a:r>
            <a:r>
              <a:rPr sz="1600" dirty="0">
                <a:solidFill>
                  <a:srgbClr val="7030A0"/>
                </a:solidFill>
                <a:latin typeface="Arial"/>
                <a:cs typeface="Arial"/>
              </a:rPr>
              <a:t>e  </a:t>
            </a:r>
            <a:r>
              <a:rPr sz="1600" spc="-20" dirty="0">
                <a:solidFill>
                  <a:srgbClr val="7030A0"/>
                </a:solidFill>
                <a:latin typeface="Arial"/>
                <a:cs typeface="Arial"/>
              </a:rPr>
              <a:t>RNN</a:t>
            </a:r>
            <a:endParaRPr sz="1600">
              <a:latin typeface="Arial"/>
              <a:cs typeface="Arial"/>
            </a:endParaRPr>
          </a:p>
          <a:p>
            <a:pPr marL="56515">
              <a:lnSpc>
                <a:spcPts val="1830"/>
              </a:lnSpc>
            </a:pPr>
            <a:r>
              <a:rPr sz="1600" spc="-10" dirty="0">
                <a:solidFill>
                  <a:srgbClr val="7030A0"/>
                </a:solidFill>
                <a:latin typeface="Arial"/>
                <a:cs typeface="Arial"/>
              </a:rPr>
              <a:t>unit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spc="-15" dirty="0">
                <a:solidFill>
                  <a:srgbClr val="7030A0"/>
                </a:solidFill>
                <a:latin typeface="Arial"/>
                <a:cs typeface="Arial"/>
              </a:rPr>
              <a:t>Weights </a:t>
            </a:r>
            <a:r>
              <a:rPr sz="1600" spc="-5" dirty="0">
                <a:solidFill>
                  <a:srgbClr val="7030A0"/>
                </a:solidFill>
                <a:latin typeface="Arial"/>
                <a:cs typeface="Arial"/>
              </a:rPr>
              <a:t>for </a:t>
            </a:r>
            <a:r>
              <a:rPr sz="1600" spc="-10" dirty="0">
                <a:solidFill>
                  <a:srgbClr val="7030A0"/>
                </a:solidFill>
                <a:latin typeface="Arial"/>
                <a:cs typeface="Arial"/>
              </a:rPr>
              <a:t>an </a:t>
            </a:r>
            <a:r>
              <a:rPr sz="1600" spc="-15" dirty="0">
                <a:solidFill>
                  <a:srgbClr val="7030A0"/>
                </a:solidFill>
                <a:latin typeface="Arial"/>
                <a:cs typeface="Arial"/>
              </a:rPr>
              <a:t>LSTM</a:t>
            </a:r>
            <a:r>
              <a:rPr sz="1600" spc="-8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Arial"/>
                <a:cs typeface="Arial"/>
              </a:rPr>
              <a:t>layer: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91463" y="990600"/>
            <a:ext cx="8580967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Accumulating </a:t>
            </a:r>
            <a:r>
              <a:rPr lang="en-US" spc="-15" dirty="0"/>
              <a:t>i</a:t>
            </a:r>
            <a:r>
              <a:rPr spc="-15" dirty="0"/>
              <a:t>nformation over </a:t>
            </a:r>
            <a:r>
              <a:rPr lang="en-US" spc="-15" dirty="0"/>
              <a:t>l</a:t>
            </a:r>
            <a:r>
              <a:rPr spc="-15" dirty="0"/>
              <a:t>onger</a:t>
            </a:r>
            <a:r>
              <a:rPr spc="-65" dirty="0"/>
              <a:t> </a:t>
            </a:r>
            <a:r>
              <a:rPr lang="en-US" spc="-15" dirty="0"/>
              <a:t>time durations</a:t>
            </a:r>
            <a:endParaRPr spc="-15" dirty="0"/>
          </a:p>
        </p:txBody>
      </p:sp>
      <p:sp>
        <p:nvSpPr>
          <p:cNvPr id="5" name="object 5"/>
          <p:cNvSpPr txBox="1"/>
          <p:nvPr/>
        </p:nvSpPr>
        <p:spPr>
          <a:xfrm>
            <a:off x="585723" y="2338222"/>
            <a:ext cx="8778240" cy="402717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351790" indent="-339090">
              <a:lnSpc>
                <a:spcPct val="100000"/>
              </a:lnSpc>
              <a:spcBef>
                <a:spcPts val="605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Leaky </a:t>
            </a:r>
            <a:r>
              <a:rPr lang="en-US" sz="2400" spc="-10" dirty="0">
                <a:solidFill>
                  <a:srgbClr val="3333CC"/>
                </a:solidFill>
                <a:latin typeface="Arial"/>
                <a:cs typeface="Arial"/>
              </a:rPr>
              <a:t>u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nits </a:t>
            </a:r>
            <a:r>
              <a:rPr lang="en-US" sz="2400" spc="-10" dirty="0">
                <a:solidFill>
                  <a:srgbClr val="3333CC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llow the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network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accumulate</a:t>
            </a:r>
            <a:r>
              <a:rPr sz="2400" spc="-13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information</a:t>
            </a:r>
            <a:endParaRPr sz="2400" dirty="0">
              <a:latin typeface="Arial"/>
              <a:cs typeface="Arial"/>
            </a:endParaRPr>
          </a:p>
          <a:p>
            <a:pPr marL="747395" lvl="1" indent="-282575">
              <a:lnSpc>
                <a:spcPct val="100000"/>
              </a:lnSpc>
              <a:spcBef>
                <a:spcPts val="425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Such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as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evidence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for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particular feature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or</a:t>
            </a:r>
            <a:r>
              <a:rPr sz="2000" spc="-12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category</a:t>
            </a:r>
            <a:endParaRPr sz="2000" dirty="0">
              <a:latin typeface="Arial"/>
              <a:cs typeface="Arial"/>
            </a:endParaRPr>
          </a:p>
          <a:p>
            <a:pPr marL="747395" lvl="1" indent="-282575">
              <a:lnSpc>
                <a:spcPct val="100000"/>
              </a:lnSpc>
              <a:spcBef>
                <a:spcPts val="505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Over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long</a:t>
            </a:r>
            <a:r>
              <a:rPr sz="2000" spc="-6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duration</a:t>
            </a:r>
            <a:endParaRPr sz="2000" dirty="0">
              <a:latin typeface="Arial"/>
              <a:cs typeface="Arial"/>
            </a:endParaRPr>
          </a:p>
          <a:p>
            <a:pPr marL="351155" marR="706120" indent="-339090">
              <a:lnSpc>
                <a:spcPts val="2780"/>
              </a:lnSpc>
              <a:spcBef>
                <a:spcPts val="690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However, once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information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has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been used,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it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might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be 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useful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forget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the old</a:t>
            </a:r>
            <a:r>
              <a:rPr sz="2400" spc="-7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state</a:t>
            </a:r>
            <a:endParaRPr sz="2400" dirty="0">
              <a:latin typeface="Arial"/>
              <a:cs typeface="Arial"/>
            </a:endParaRPr>
          </a:p>
          <a:p>
            <a:pPr marL="747395" marR="127635" lvl="1" indent="-282575">
              <a:lnSpc>
                <a:spcPct val="98000"/>
              </a:lnSpc>
              <a:spcBef>
                <a:spcPts val="495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E.g.,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if a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sequence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is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made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of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sub-sequences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and want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leaky</a:t>
            </a:r>
            <a:r>
              <a:rPr sz="2000" spc="-27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unit  to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accumulate evidence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inside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each sub-</a:t>
            </a:r>
            <a:r>
              <a:rPr sz="2000" spc="-15" dirty="0" err="1">
                <a:solidFill>
                  <a:srgbClr val="006600"/>
                </a:solidFill>
                <a:latin typeface="Arial"/>
                <a:cs typeface="Arial"/>
              </a:rPr>
              <a:t>sequence,need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 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mechanism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to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forget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the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old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state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by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setting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it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to</a:t>
            </a:r>
            <a:r>
              <a:rPr sz="2000" spc="-16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zero</a:t>
            </a:r>
            <a:endParaRPr sz="2000" dirty="0">
              <a:latin typeface="Arial"/>
              <a:cs typeface="Arial"/>
            </a:endParaRPr>
          </a:p>
          <a:p>
            <a:pPr marL="351790" indent="-339090">
              <a:lnSpc>
                <a:spcPct val="100000"/>
              </a:lnSpc>
              <a:spcBef>
                <a:spcPts val="509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Gated</a:t>
            </a:r>
            <a:r>
              <a:rPr sz="2400" spc="-3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RNN:</a:t>
            </a:r>
            <a:endParaRPr sz="2400" dirty="0">
              <a:latin typeface="Arial"/>
              <a:cs typeface="Arial"/>
            </a:endParaRPr>
          </a:p>
          <a:p>
            <a:pPr marL="747395" marR="5080" lvl="1" indent="-282575">
              <a:lnSpc>
                <a:spcPct val="100000"/>
              </a:lnSpc>
              <a:spcBef>
                <a:spcPts val="400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Instead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of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manually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deciding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when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to clear the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state, </a:t>
            </a:r>
            <a:r>
              <a:rPr lang="en-US" sz="2000" spc="-10" dirty="0">
                <a:solidFill>
                  <a:srgbClr val="006600"/>
                </a:solidFill>
                <a:latin typeface="Arial"/>
                <a:cs typeface="Arial"/>
              </a:rPr>
              <a:t>let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the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neural  network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learn to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decide when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to do</a:t>
            </a:r>
            <a:r>
              <a:rPr sz="2000" spc="-12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it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14769" y="700023"/>
            <a:ext cx="44323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Description </a:t>
            </a:r>
            <a:r>
              <a:rPr spc="-10" dirty="0"/>
              <a:t>of the </a:t>
            </a:r>
            <a:r>
              <a:rPr spc="-15" dirty="0"/>
              <a:t>LSTM</a:t>
            </a:r>
            <a:r>
              <a:rPr spc="-145" dirty="0"/>
              <a:t> </a:t>
            </a:r>
            <a:r>
              <a:rPr spc="-10" dirty="0"/>
              <a:t>cell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02992" y="1558544"/>
            <a:ext cx="8768080" cy="444436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351790" marR="221615" indent="-339090">
              <a:lnSpc>
                <a:spcPts val="2810"/>
              </a:lnSpc>
              <a:spcBef>
                <a:spcPts val="250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Forward propagation equations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for the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LSTM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cell are given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in 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next</a:t>
            </a:r>
            <a:r>
              <a:rPr sz="2400" spc="-4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slide</a:t>
            </a:r>
            <a:endParaRPr sz="2400" dirty="0">
              <a:latin typeface="Arial"/>
              <a:cs typeface="Arial"/>
            </a:endParaRPr>
          </a:p>
          <a:p>
            <a:pPr marL="747395" lvl="1" indent="-283210">
              <a:lnSpc>
                <a:spcPct val="100000"/>
              </a:lnSpc>
              <a:spcBef>
                <a:spcPts val="434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In the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case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of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shallow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recurrent network</a:t>
            </a:r>
            <a:r>
              <a:rPr sz="2000" spc="-13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architecture</a:t>
            </a:r>
            <a:endParaRPr sz="2000" dirty="0">
              <a:latin typeface="Arial"/>
              <a:cs typeface="Arial"/>
            </a:endParaRPr>
          </a:p>
          <a:p>
            <a:pPr marL="747395" lvl="1" indent="-283210">
              <a:lnSpc>
                <a:spcPct val="100000"/>
              </a:lnSpc>
              <a:spcBef>
                <a:spcPts val="385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Deeper architectures have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also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been successively</a:t>
            </a:r>
            <a:r>
              <a:rPr sz="2000" spc="-7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used</a:t>
            </a:r>
            <a:endParaRPr sz="2000" dirty="0">
              <a:latin typeface="Arial"/>
              <a:cs typeface="Arial"/>
            </a:endParaRPr>
          </a:p>
          <a:p>
            <a:pPr marL="351790" marR="10795" indent="-339090">
              <a:lnSpc>
                <a:spcPct val="99000"/>
              </a:lnSpc>
              <a:spcBef>
                <a:spcPts val="540"/>
              </a:spcBef>
              <a:buChar char="•"/>
              <a:tabLst>
                <a:tab pos="351155" algn="l"/>
                <a:tab pos="351790" algn="l"/>
                <a:tab pos="7541259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Instead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of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unit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that simply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applies an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elementwise  non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li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nea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r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y</a:t>
            </a:r>
            <a:r>
              <a:rPr sz="2400" spc="-3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</a:t>
            </a:r>
            <a:r>
              <a:rPr sz="2400" spc="-2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th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e</a:t>
            </a:r>
            <a:r>
              <a:rPr sz="2400" spc="-2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aff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n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e</a:t>
            </a:r>
            <a:r>
              <a:rPr sz="2400" spc="-2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t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r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ansfo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r</a:t>
            </a:r>
            <a:r>
              <a:rPr sz="2400" spc="-25" dirty="0">
                <a:solidFill>
                  <a:srgbClr val="3333CC"/>
                </a:solidFill>
                <a:latin typeface="Arial"/>
                <a:cs typeface="Arial"/>
              </a:rPr>
              <a:t>m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at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n</a:t>
            </a:r>
            <a:r>
              <a:rPr sz="2400" spc="-2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f</a:t>
            </a:r>
            <a:r>
              <a:rPr sz="2400" spc="-2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nput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s</a:t>
            </a:r>
            <a:r>
              <a:rPr sz="2400" spc="-3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an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d	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r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ecu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rr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ent 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units</a:t>
            </a:r>
            <a:r>
              <a:rPr lang="en-US" sz="2400" spc="-10" dirty="0">
                <a:solidFill>
                  <a:srgbClr val="3333CC"/>
                </a:solidFill>
                <a:latin typeface="Arial"/>
                <a:cs typeface="Arial"/>
              </a:rPr>
              <a:t>,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LSTM recurrent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units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have </a:t>
            </a:r>
            <a:r>
              <a:rPr sz="2400" i="1" spc="-15" dirty="0">
                <a:solidFill>
                  <a:srgbClr val="3333CC"/>
                </a:solidFill>
                <a:latin typeface="Arial"/>
                <a:cs typeface="Arial"/>
              </a:rPr>
              <a:t>LSTM </a:t>
            </a:r>
            <a:r>
              <a:rPr sz="2400" i="1" spc="-10" dirty="0">
                <a:solidFill>
                  <a:srgbClr val="3333CC"/>
                </a:solidFill>
                <a:latin typeface="Arial"/>
                <a:cs typeface="Arial"/>
              </a:rPr>
              <a:t>cells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that have an  internal recurrence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(a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self-loop)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in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addition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to the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outer  recurrence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of the</a:t>
            </a:r>
            <a:r>
              <a:rPr sz="2400" spc="-7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RNN</a:t>
            </a:r>
            <a:endParaRPr sz="2400" dirty="0">
              <a:latin typeface="Arial"/>
              <a:cs typeface="Arial"/>
            </a:endParaRPr>
          </a:p>
          <a:p>
            <a:pPr marL="351790" indent="-339090">
              <a:lnSpc>
                <a:spcPct val="100000"/>
              </a:lnSpc>
              <a:spcBef>
                <a:spcPts val="505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Each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cell has the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same inputs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and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outputs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as an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ordinary</a:t>
            </a:r>
            <a:r>
              <a:rPr sz="2400" spc="-14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RNN</a:t>
            </a:r>
            <a:endParaRPr sz="2400" dirty="0">
              <a:latin typeface="Arial"/>
              <a:cs typeface="Arial"/>
            </a:endParaRPr>
          </a:p>
          <a:p>
            <a:pPr marL="747395" marR="136525" lvl="1" indent="-282575">
              <a:lnSpc>
                <a:spcPct val="100000"/>
              </a:lnSpc>
              <a:spcBef>
                <a:spcPts val="425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But has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more parameters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and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system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of gating units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that controls</a:t>
            </a:r>
            <a:r>
              <a:rPr sz="2000" spc="-21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the 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flow of</a:t>
            </a:r>
            <a:r>
              <a:rPr sz="2000" spc="-4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information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82879" y="563876"/>
            <a:ext cx="41783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65"/>
              </a:lnSpc>
            </a:pPr>
            <a:r>
              <a:rPr sz="1200" spc="-15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spc="-15" dirty="0">
                <a:latin typeface="Arial"/>
                <a:cs typeface="Arial"/>
              </a:rPr>
              <a:t>n</a:t>
            </a:r>
            <a:r>
              <a:rPr sz="1200" spc="-10" dirty="0">
                <a:latin typeface="Arial"/>
                <a:cs typeface="Arial"/>
              </a:rPr>
              <a:t>i</a:t>
            </a:r>
            <a:r>
              <a:rPr sz="1200" spc="-1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17974" y="1861048"/>
            <a:ext cx="4128851" cy="42135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86180" y="495300"/>
            <a:ext cx="7686040" cy="603250"/>
          </a:xfrm>
          <a:custGeom>
            <a:avLst/>
            <a:gdLst/>
            <a:ahLst/>
            <a:cxnLst/>
            <a:rect l="l" t="t" r="r" b="b"/>
            <a:pathLst>
              <a:path w="7686040" h="603250">
                <a:moveTo>
                  <a:pt x="0" y="0"/>
                </a:moveTo>
                <a:lnTo>
                  <a:pt x="7686040" y="0"/>
                </a:lnTo>
                <a:lnTo>
                  <a:pt x="7686040" y="602827"/>
                </a:lnTo>
                <a:lnTo>
                  <a:pt x="0" y="60282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327592" y="228600"/>
            <a:ext cx="540321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0" dirty="0"/>
              <a:t>Equation </a:t>
            </a:r>
            <a:r>
              <a:rPr sz="3200" spc="-15" dirty="0"/>
              <a:t>for </a:t>
            </a:r>
            <a:r>
              <a:rPr sz="3200" spc="-20" dirty="0"/>
              <a:t>LSTM forget</a:t>
            </a:r>
            <a:r>
              <a:rPr sz="3200" spc="-140" dirty="0"/>
              <a:t> </a:t>
            </a:r>
            <a:r>
              <a:rPr sz="3200" spc="-20" dirty="0"/>
              <a:t>gate</a:t>
            </a:r>
            <a:endParaRPr sz="3200" dirty="0"/>
          </a:p>
        </p:txBody>
      </p:sp>
      <p:sp>
        <p:nvSpPr>
          <p:cNvPr id="8" name="object 8"/>
          <p:cNvSpPr txBox="1"/>
          <p:nvPr/>
        </p:nvSpPr>
        <p:spPr>
          <a:xfrm>
            <a:off x="547623" y="1180591"/>
            <a:ext cx="8565515" cy="38150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9890" indent="-339090">
              <a:lnSpc>
                <a:spcPts val="1120"/>
              </a:lnSpc>
              <a:spcBef>
                <a:spcPts val="100"/>
              </a:spcBef>
              <a:buChar char="•"/>
              <a:tabLst>
                <a:tab pos="389255" algn="l"/>
                <a:tab pos="389890" algn="l"/>
                <a:tab pos="7176134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The most important component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is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state</a:t>
            </a:r>
            <a:r>
              <a:rPr sz="2400" spc="-8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unit</a:t>
            </a:r>
            <a:r>
              <a:rPr sz="2400" spc="-3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i="1" spc="-5" dirty="0">
                <a:latin typeface="Calibri"/>
                <a:cs typeface="Calibri"/>
              </a:rPr>
              <a:t>s</a:t>
            </a:r>
            <a:r>
              <a:rPr sz="2400" i="1" spc="-7" baseline="-17361" dirty="0">
                <a:latin typeface="Calibri"/>
                <a:cs typeface="Calibri"/>
              </a:rPr>
              <a:t>i	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that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has</a:t>
            </a:r>
            <a:r>
              <a:rPr sz="2400" spc="-10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</a:t>
            </a:r>
            <a:endParaRPr sz="2400" dirty="0">
              <a:latin typeface="Arial"/>
              <a:cs typeface="Arial"/>
            </a:endParaRPr>
          </a:p>
          <a:p>
            <a:pPr marR="1447800" algn="r">
              <a:lnSpc>
                <a:spcPts val="905"/>
              </a:lnSpc>
            </a:pPr>
            <a:r>
              <a:rPr sz="1600" spc="-5" dirty="0">
                <a:latin typeface="Calibri"/>
                <a:cs typeface="Calibri"/>
              </a:rPr>
              <a:t>(</a:t>
            </a:r>
            <a:r>
              <a:rPr sz="1600" i="1" spc="-5" dirty="0">
                <a:latin typeface="Calibri"/>
                <a:cs typeface="Calibri"/>
              </a:rPr>
              <a:t>t</a:t>
            </a:r>
            <a:r>
              <a:rPr sz="1600" dirty="0">
                <a:latin typeface="Calibri"/>
                <a:cs typeface="Calibri"/>
              </a:rPr>
              <a:t>)</a:t>
            </a:r>
          </a:p>
          <a:p>
            <a:pPr marL="389255">
              <a:lnSpc>
                <a:spcPct val="100000"/>
              </a:lnSpc>
              <a:spcBef>
                <a:spcPts val="785"/>
              </a:spcBef>
            </a:pP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linear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self-loop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similar to the leaky</a:t>
            </a:r>
            <a:r>
              <a:rPr sz="2400" spc="-11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units</a:t>
            </a:r>
            <a:endParaRPr sz="2400" dirty="0">
              <a:latin typeface="Arial"/>
              <a:cs typeface="Arial"/>
            </a:endParaRPr>
          </a:p>
          <a:p>
            <a:pPr marL="389890" indent="-339090">
              <a:lnSpc>
                <a:spcPct val="100000"/>
              </a:lnSpc>
              <a:spcBef>
                <a:spcPts val="525"/>
              </a:spcBef>
              <a:buChar char="•"/>
              <a:tabLst>
                <a:tab pos="389255" algn="l"/>
                <a:tab pos="3898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However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self-loop</a:t>
            </a:r>
            <a:r>
              <a:rPr sz="2400" spc="-5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weight</a:t>
            </a:r>
            <a:endParaRPr lang="en-US" sz="2400" dirty="0">
              <a:latin typeface="Arial"/>
              <a:cs typeface="Arial"/>
            </a:endParaRPr>
          </a:p>
          <a:p>
            <a:pPr marL="50800">
              <a:lnSpc>
                <a:spcPct val="100000"/>
              </a:lnSpc>
              <a:spcBef>
                <a:spcPts val="525"/>
              </a:spcBef>
              <a:tabLst>
                <a:tab pos="389255" algn="l"/>
                <a:tab pos="389890" algn="l"/>
              </a:tabLst>
            </a:pPr>
            <a:r>
              <a:rPr lang="en-US" sz="2400" spc="-10" dirty="0">
                <a:solidFill>
                  <a:srgbClr val="006600"/>
                </a:solidFill>
                <a:latin typeface="Arial"/>
                <a:cs typeface="Arial"/>
              </a:rPr>
              <a:t>	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(or the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associated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time</a:t>
            </a:r>
            <a:r>
              <a:rPr sz="2000" spc="-8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constant)</a:t>
            </a:r>
            <a:endParaRPr sz="2000" dirty="0">
              <a:latin typeface="Arial"/>
              <a:cs typeface="Arial"/>
            </a:endParaRPr>
          </a:p>
          <a:p>
            <a:pPr marL="440055">
              <a:lnSpc>
                <a:spcPts val="1120"/>
              </a:lnSpc>
              <a:spcBef>
                <a:spcPts val="489"/>
              </a:spcBef>
            </a:pPr>
            <a:endParaRPr lang="en-US" sz="2400" spc="-5" dirty="0">
              <a:solidFill>
                <a:srgbClr val="3333CC"/>
              </a:solidFill>
              <a:latin typeface="Arial"/>
              <a:cs typeface="Arial"/>
            </a:endParaRPr>
          </a:p>
          <a:p>
            <a:pPr marL="440055">
              <a:lnSpc>
                <a:spcPts val="1120"/>
              </a:lnSpc>
              <a:spcBef>
                <a:spcPts val="489"/>
              </a:spcBef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is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controlled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by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forget gate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unit</a:t>
            </a:r>
            <a:r>
              <a:rPr sz="2400" spc="-14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i="1" spc="-5" dirty="0">
                <a:latin typeface="Calibri"/>
                <a:cs typeface="Calibri"/>
              </a:rPr>
              <a:t>f</a:t>
            </a:r>
            <a:r>
              <a:rPr sz="2400" i="1" spc="-7" baseline="-17361" dirty="0">
                <a:latin typeface="Calibri"/>
                <a:cs typeface="Calibri"/>
              </a:rPr>
              <a:t>i</a:t>
            </a:r>
            <a:endParaRPr sz="2400" baseline="-17361" dirty="0">
              <a:latin typeface="Calibri"/>
              <a:cs typeface="Calibri"/>
            </a:endParaRPr>
          </a:p>
          <a:p>
            <a:pPr marL="1663700" algn="ctr">
              <a:lnSpc>
                <a:spcPts val="905"/>
              </a:lnSpc>
            </a:pPr>
            <a:r>
              <a:rPr sz="1600" i="1" spc="-5" dirty="0">
                <a:latin typeface="Calibri"/>
                <a:cs typeface="Calibri"/>
              </a:rPr>
              <a:t>(t)</a:t>
            </a:r>
            <a:endParaRPr lang="en-US" sz="1600" i="1" dirty="0">
              <a:latin typeface="Calibri"/>
              <a:cs typeface="Calibri"/>
            </a:endParaRPr>
          </a:p>
          <a:p>
            <a:pPr marL="356870" marR="4472940">
              <a:lnSpc>
                <a:spcPct val="117500"/>
              </a:lnSpc>
              <a:spcBef>
                <a:spcPts val="5"/>
              </a:spcBef>
            </a:pPr>
            <a:r>
              <a:rPr lang="en-US" sz="2000" spc="-10" dirty="0">
                <a:solidFill>
                  <a:srgbClr val="006600"/>
                </a:solidFill>
                <a:latin typeface="Arial"/>
                <a:cs typeface="Arial"/>
              </a:rPr>
              <a:t>(for time step </a:t>
            </a:r>
            <a:r>
              <a:rPr lang="en-US" sz="2000" i="1" spc="-10" dirty="0">
                <a:cs typeface="Arial"/>
              </a:rPr>
              <a:t>t</a:t>
            </a:r>
            <a:r>
              <a:rPr lang="en-US" sz="2000" spc="-10" dirty="0">
                <a:solidFill>
                  <a:srgbClr val="006600"/>
                </a:solidFill>
                <a:cs typeface="Arial"/>
              </a:rPr>
              <a:t> </a:t>
            </a:r>
            <a:r>
              <a:rPr lang="en-US" sz="2000" spc="-10" dirty="0">
                <a:solidFill>
                  <a:srgbClr val="006600"/>
                </a:solidFill>
                <a:latin typeface="Arial"/>
                <a:cs typeface="Arial"/>
              </a:rPr>
              <a:t>and cell </a:t>
            </a:r>
            <a:r>
              <a:rPr lang="en-US" sz="2000" i="1" spc="-10" dirty="0" err="1">
                <a:cs typeface="Arial"/>
              </a:rPr>
              <a:t>i</a:t>
            </a:r>
            <a:r>
              <a:rPr lang="en-US" sz="2000" spc="-15" dirty="0">
                <a:solidFill>
                  <a:srgbClr val="006600"/>
                </a:solidFill>
                <a:latin typeface="Arial"/>
                <a:cs typeface="Arial"/>
              </a:rPr>
              <a:t>)</a:t>
            </a:r>
            <a:endParaRPr lang="en-US" sz="2400" spc="-15" dirty="0">
              <a:solidFill>
                <a:srgbClr val="0000FF"/>
              </a:solidFill>
              <a:latin typeface="Arial"/>
              <a:cs typeface="Arial"/>
            </a:endParaRPr>
          </a:p>
          <a:p>
            <a:pPr marL="356870" marR="4472940">
              <a:lnSpc>
                <a:spcPct val="117500"/>
              </a:lnSpc>
              <a:spcBef>
                <a:spcPts val="5"/>
              </a:spcBef>
            </a:pPr>
            <a:r>
              <a:rPr sz="2400" spc="-15" dirty="0">
                <a:solidFill>
                  <a:srgbClr val="0000FF"/>
                </a:solidFill>
                <a:latin typeface="Arial"/>
                <a:cs typeface="Arial"/>
              </a:rPr>
              <a:t>that sets </a:t>
            </a:r>
            <a:r>
              <a:rPr sz="2400" spc="-10" dirty="0">
                <a:solidFill>
                  <a:srgbClr val="0000FF"/>
                </a:solidFill>
                <a:latin typeface="Arial"/>
                <a:cs typeface="Arial"/>
              </a:rPr>
              <a:t>this </a:t>
            </a:r>
            <a:r>
              <a:rPr sz="2400" spc="-15" dirty="0">
                <a:solidFill>
                  <a:srgbClr val="0000FF"/>
                </a:solidFill>
                <a:latin typeface="Arial"/>
                <a:cs typeface="Arial"/>
              </a:rPr>
              <a:t>weight </a:t>
            </a:r>
            <a:r>
              <a:rPr sz="2400" spc="-10" dirty="0">
                <a:solidFill>
                  <a:srgbClr val="0000FF"/>
                </a:solidFill>
                <a:latin typeface="Arial"/>
                <a:cs typeface="Arial"/>
              </a:rPr>
              <a:t>to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a  </a:t>
            </a:r>
            <a:r>
              <a:rPr sz="2400" spc="-10" dirty="0">
                <a:solidFill>
                  <a:srgbClr val="0000FF"/>
                </a:solidFill>
                <a:latin typeface="Arial"/>
                <a:cs typeface="Arial"/>
              </a:rPr>
              <a:t>value </a:t>
            </a:r>
            <a:r>
              <a:rPr sz="2400" spc="-15" dirty="0">
                <a:solidFill>
                  <a:srgbClr val="0000FF"/>
                </a:solidFill>
                <a:latin typeface="Arial"/>
                <a:cs typeface="Arial"/>
              </a:rPr>
              <a:t>between </a:t>
            </a:r>
            <a:r>
              <a:rPr sz="2400" dirty="0">
                <a:latin typeface="Calibri"/>
                <a:cs typeface="Calibri"/>
              </a:rPr>
              <a:t>0 </a:t>
            </a:r>
            <a:r>
              <a:rPr sz="2400" spc="-10" dirty="0">
                <a:solidFill>
                  <a:srgbClr val="0000FF"/>
                </a:solidFill>
                <a:latin typeface="Arial"/>
                <a:cs typeface="Arial"/>
              </a:rPr>
              <a:t>and </a:t>
            </a:r>
            <a:r>
              <a:rPr sz="2400" dirty="0">
                <a:latin typeface="Calibri"/>
                <a:cs typeface="Calibri"/>
              </a:rPr>
              <a:t>1 </a:t>
            </a:r>
            <a:r>
              <a:rPr sz="2400" spc="-10" dirty="0">
                <a:solidFill>
                  <a:srgbClr val="0000FF"/>
                </a:solidFill>
                <a:latin typeface="Arial"/>
                <a:cs typeface="Arial"/>
              </a:rPr>
              <a:t>via</a:t>
            </a:r>
            <a:r>
              <a:rPr sz="2400" spc="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a</a:t>
            </a:r>
            <a:endParaRPr sz="2400" dirty="0">
              <a:latin typeface="Arial"/>
              <a:cs typeface="Arial"/>
            </a:endParaRPr>
          </a:p>
          <a:p>
            <a:pPr marL="356870">
              <a:lnSpc>
                <a:spcPct val="100000"/>
              </a:lnSpc>
              <a:spcBef>
                <a:spcPts val="625"/>
              </a:spcBef>
            </a:pPr>
            <a:r>
              <a:rPr sz="2400" spc="-15" dirty="0">
                <a:solidFill>
                  <a:srgbClr val="0000FF"/>
                </a:solidFill>
                <a:latin typeface="Arial"/>
                <a:cs typeface="Arial"/>
              </a:rPr>
              <a:t>sigmoid</a:t>
            </a:r>
            <a:r>
              <a:rPr sz="2400" spc="-3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000FF"/>
                </a:solidFill>
                <a:latin typeface="Arial"/>
                <a:cs typeface="Arial"/>
              </a:rPr>
              <a:t>unit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12444" y="6160008"/>
            <a:ext cx="8480425" cy="927735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8100" marR="30480">
              <a:lnSpc>
                <a:spcPct val="98000"/>
              </a:lnSpc>
              <a:spcBef>
                <a:spcPts val="145"/>
              </a:spcBef>
            </a:pPr>
            <a:r>
              <a:rPr sz="2000" spc="-15" dirty="0">
                <a:solidFill>
                  <a:srgbClr val="008000"/>
                </a:solidFill>
                <a:latin typeface="Arial"/>
                <a:cs typeface="Arial"/>
              </a:rPr>
              <a:t>where </a:t>
            </a:r>
            <a:r>
              <a:rPr sz="2000" b="1" i="1" dirty="0">
                <a:solidFill>
                  <a:srgbClr val="0000FF"/>
                </a:solidFill>
                <a:latin typeface="Calibri"/>
                <a:cs typeface="Calibri"/>
              </a:rPr>
              <a:t>x</a:t>
            </a:r>
            <a:r>
              <a:rPr sz="1950" i="1" baseline="25641" dirty="0">
                <a:solidFill>
                  <a:srgbClr val="0000FF"/>
                </a:solidFill>
                <a:latin typeface="Calibri"/>
                <a:cs typeface="Calibri"/>
              </a:rPr>
              <a:t>(t) </a:t>
            </a:r>
            <a:r>
              <a:rPr sz="2000" dirty="0">
                <a:solidFill>
                  <a:srgbClr val="008000"/>
                </a:solidFill>
                <a:latin typeface="Arial"/>
                <a:cs typeface="Arial"/>
              </a:rPr>
              <a:t>is </a:t>
            </a:r>
            <a:r>
              <a:rPr sz="2000" spc="-10" dirty="0">
                <a:solidFill>
                  <a:srgbClr val="008000"/>
                </a:solidFill>
                <a:latin typeface="Arial"/>
                <a:cs typeface="Arial"/>
              </a:rPr>
              <a:t>the </a:t>
            </a:r>
            <a:r>
              <a:rPr sz="2000" spc="-15" dirty="0">
                <a:solidFill>
                  <a:srgbClr val="008000"/>
                </a:solidFill>
                <a:latin typeface="Arial"/>
                <a:cs typeface="Arial"/>
              </a:rPr>
              <a:t>current </a:t>
            </a:r>
            <a:r>
              <a:rPr sz="2000" spc="-10" dirty="0">
                <a:solidFill>
                  <a:srgbClr val="008000"/>
                </a:solidFill>
                <a:latin typeface="Arial"/>
                <a:cs typeface="Arial"/>
              </a:rPr>
              <a:t>input </a:t>
            </a:r>
            <a:r>
              <a:rPr sz="2000" spc="-15" dirty="0">
                <a:solidFill>
                  <a:srgbClr val="008000"/>
                </a:solidFill>
                <a:latin typeface="Arial"/>
                <a:cs typeface="Arial"/>
              </a:rPr>
              <a:t>vector </a:t>
            </a:r>
            <a:r>
              <a:rPr sz="2000" spc="-10" dirty="0">
                <a:solidFill>
                  <a:srgbClr val="008000"/>
                </a:solidFill>
                <a:latin typeface="Arial"/>
                <a:cs typeface="Arial"/>
              </a:rPr>
              <a:t>and </a:t>
            </a:r>
            <a:r>
              <a:rPr sz="2000" b="1" i="1" spc="-5" dirty="0">
                <a:latin typeface="Calibri"/>
                <a:cs typeface="Calibri"/>
              </a:rPr>
              <a:t>h</a:t>
            </a:r>
            <a:r>
              <a:rPr sz="1950" i="1" spc="-7" baseline="25641" dirty="0">
                <a:latin typeface="Calibri"/>
                <a:cs typeface="Calibri"/>
              </a:rPr>
              <a:t>(t</a:t>
            </a:r>
            <a:r>
              <a:rPr sz="1950" i="1" spc="-7" baseline="25641" dirty="0">
                <a:solidFill>
                  <a:srgbClr val="008000"/>
                </a:solidFill>
                <a:latin typeface="Calibri"/>
                <a:cs typeface="Calibri"/>
              </a:rPr>
              <a:t>) </a:t>
            </a:r>
            <a:r>
              <a:rPr sz="2000" dirty="0">
                <a:solidFill>
                  <a:srgbClr val="008000"/>
                </a:solidFill>
                <a:latin typeface="Arial"/>
                <a:cs typeface="Arial"/>
              </a:rPr>
              <a:t>is </a:t>
            </a:r>
            <a:r>
              <a:rPr sz="2000" spc="-10" dirty="0">
                <a:solidFill>
                  <a:srgbClr val="008000"/>
                </a:solidFill>
                <a:latin typeface="Arial"/>
                <a:cs typeface="Arial"/>
              </a:rPr>
              <a:t>the </a:t>
            </a:r>
            <a:r>
              <a:rPr sz="2000" spc="-15" dirty="0">
                <a:solidFill>
                  <a:srgbClr val="008000"/>
                </a:solidFill>
                <a:latin typeface="Arial"/>
                <a:cs typeface="Arial"/>
              </a:rPr>
              <a:t>current </a:t>
            </a:r>
            <a:r>
              <a:rPr sz="2000" spc="-10" dirty="0">
                <a:solidFill>
                  <a:srgbClr val="008000"/>
                </a:solidFill>
                <a:latin typeface="Arial"/>
                <a:cs typeface="Arial"/>
              </a:rPr>
              <a:t>hidden layer </a:t>
            </a:r>
            <a:r>
              <a:rPr sz="2000" spc="-15" dirty="0">
                <a:solidFill>
                  <a:srgbClr val="008000"/>
                </a:solidFill>
                <a:latin typeface="Arial"/>
                <a:cs typeface="Arial"/>
              </a:rPr>
              <a:t>vector  containing </a:t>
            </a:r>
            <a:r>
              <a:rPr sz="2000" spc="-10" dirty="0">
                <a:solidFill>
                  <a:srgbClr val="008000"/>
                </a:solidFill>
                <a:latin typeface="Arial"/>
                <a:cs typeface="Arial"/>
              </a:rPr>
              <a:t>the </a:t>
            </a:r>
            <a:r>
              <a:rPr sz="2000" spc="-15" dirty="0">
                <a:solidFill>
                  <a:srgbClr val="008000"/>
                </a:solidFill>
                <a:latin typeface="Arial"/>
                <a:cs typeface="Arial"/>
              </a:rPr>
              <a:t>outputs </a:t>
            </a:r>
            <a:r>
              <a:rPr sz="2000" spc="-10" dirty="0">
                <a:solidFill>
                  <a:srgbClr val="008000"/>
                </a:solidFill>
                <a:latin typeface="Arial"/>
                <a:cs typeface="Arial"/>
              </a:rPr>
              <a:t>of </a:t>
            </a:r>
            <a:r>
              <a:rPr sz="2000" spc="-5" dirty="0">
                <a:solidFill>
                  <a:srgbClr val="008000"/>
                </a:solidFill>
                <a:latin typeface="Arial"/>
                <a:cs typeface="Arial"/>
              </a:rPr>
              <a:t>all </a:t>
            </a:r>
            <a:r>
              <a:rPr sz="2000" spc="-10" dirty="0">
                <a:solidFill>
                  <a:srgbClr val="008000"/>
                </a:solidFill>
                <a:latin typeface="Arial"/>
                <a:cs typeface="Arial"/>
              </a:rPr>
              <a:t>the </a:t>
            </a:r>
            <a:r>
              <a:rPr sz="2000" spc="-15" dirty="0">
                <a:solidFill>
                  <a:srgbClr val="008000"/>
                </a:solidFill>
                <a:latin typeface="Arial"/>
                <a:cs typeface="Arial"/>
              </a:rPr>
              <a:t>LSTM </a:t>
            </a:r>
            <a:r>
              <a:rPr sz="2000" spc="-10" dirty="0">
                <a:solidFill>
                  <a:srgbClr val="008000"/>
                </a:solidFill>
                <a:latin typeface="Arial"/>
                <a:cs typeface="Arial"/>
              </a:rPr>
              <a:t>cells, and </a:t>
            </a:r>
            <a:r>
              <a:rPr sz="2000" b="1" i="1" spc="-5" dirty="0">
                <a:latin typeface="Calibri"/>
                <a:cs typeface="Calibri"/>
              </a:rPr>
              <a:t>b</a:t>
            </a:r>
            <a:r>
              <a:rPr sz="1950" i="1" spc="-7" baseline="25641" dirty="0">
                <a:latin typeface="Calibri"/>
                <a:cs typeface="Calibri"/>
              </a:rPr>
              <a:t>f</a:t>
            </a:r>
            <a:r>
              <a:rPr sz="2000" i="1" spc="-5" dirty="0">
                <a:latin typeface="Calibri"/>
                <a:cs typeface="Calibri"/>
              </a:rPr>
              <a:t>, </a:t>
            </a:r>
            <a:r>
              <a:rPr sz="2000" b="1" i="1" spc="-10" dirty="0">
                <a:latin typeface="Calibri"/>
                <a:cs typeface="Calibri"/>
              </a:rPr>
              <a:t>u</a:t>
            </a:r>
            <a:r>
              <a:rPr sz="1950" i="1" spc="-15" baseline="25641" dirty="0">
                <a:latin typeface="Calibri"/>
                <a:cs typeface="Calibri"/>
              </a:rPr>
              <a:t>f </a:t>
            </a:r>
            <a:r>
              <a:rPr sz="2000" spc="-10" dirty="0">
                <a:solidFill>
                  <a:srgbClr val="008000"/>
                </a:solidFill>
                <a:latin typeface="Arial"/>
                <a:cs typeface="Arial"/>
              </a:rPr>
              <a:t>and </a:t>
            </a:r>
            <a:r>
              <a:rPr sz="2000" b="1" i="1" spc="-15" dirty="0">
                <a:latin typeface="Calibri"/>
                <a:cs typeface="Calibri"/>
              </a:rPr>
              <a:t>W</a:t>
            </a:r>
            <a:r>
              <a:rPr sz="1950" i="1" spc="-22" baseline="25641" dirty="0">
                <a:latin typeface="Calibri"/>
                <a:cs typeface="Calibri"/>
              </a:rPr>
              <a:t>f </a:t>
            </a:r>
            <a:r>
              <a:rPr sz="2000" spc="-10" dirty="0">
                <a:solidFill>
                  <a:srgbClr val="008000"/>
                </a:solidFill>
                <a:latin typeface="Arial"/>
                <a:cs typeface="Arial"/>
              </a:rPr>
              <a:t>are  </a:t>
            </a:r>
            <a:r>
              <a:rPr sz="2000" spc="-15" dirty="0">
                <a:solidFill>
                  <a:srgbClr val="008000"/>
                </a:solidFill>
                <a:latin typeface="Arial"/>
                <a:cs typeface="Arial"/>
              </a:rPr>
              <a:t>respectively biases, </a:t>
            </a:r>
            <a:r>
              <a:rPr sz="2000" spc="-10" dirty="0">
                <a:solidFill>
                  <a:srgbClr val="008000"/>
                </a:solidFill>
                <a:latin typeface="Arial"/>
                <a:cs typeface="Arial"/>
              </a:rPr>
              <a:t>input </a:t>
            </a:r>
            <a:r>
              <a:rPr sz="2000" spc="-15" dirty="0">
                <a:solidFill>
                  <a:srgbClr val="008000"/>
                </a:solidFill>
                <a:latin typeface="Arial"/>
                <a:cs typeface="Arial"/>
              </a:rPr>
              <a:t>weights </a:t>
            </a:r>
            <a:r>
              <a:rPr sz="2000" spc="-10" dirty="0">
                <a:solidFill>
                  <a:srgbClr val="008000"/>
                </a:solidFill>
                <a:latin typeface="Arial"/>
                <a:cs typeface="Arial"/>
              </a:rPr>
              <a:t>and </a:t>
            </a:r>
            <a:r>
              <a:rPr sz="2000" spc="-15" dirty="0">
                <a:solidFill>
                  <a:srgbClr val="008000"/>
                </a:solidFill>
                <a:latin typeface="Arial"/>
                <a:cs typeface="Arial"/>
              </a:rPr>
              <a:t>recurrent weights </a:t>
            </a:r>
            <a:r>
              <a:rPr sz="2000" spc="-10" dirty="0">
                <a:solidFill>
                  <a:srgbClr val="008000"/>
                </a:solidFill>
                <a:latin typeface="Arial"/>
                <a:cs typeface="Arial"/>
              </a:rPr>
              <a:t>for </a:t>
            </a:r>
            <a:r>
              <a:rPr sz="2000" spc="-15" dirty="0">
                <a:solidFill>
                  <a:srgbClr val="008000"/>
                </a:solidFill>
                <a:latin typeface="Arial"/>
                <a:cs typeface="Arial"/>
              </a:rPr>
              <a:t>forget</a:t>
            </a:r>
            <a:r>
              <a:rPr sz="2000" spc="-8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8000"/>
                </a:solidFill>
                <a:latin typeface="Arial"/>
                <a:cs typeface="Arial"/>
              </a:rPr>
              <a:t>gates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741919" y="4865792"/>
            <a:ext cx="904240" cy="904240"/>
          </a:xfrm>
          <a:custGeom>
            <a:avLst/>
            <a:gdLst/>
            <a:ahLst/>
            <a:cxnLst/>
            <a:rect l="l" t="t" r="r" b="b"/>
            <a:pathLst>
              <a:path w="904240" h="904239">
                <a:moveTo>
                  <a:pt x="0" y="452120"/>
                </a:moveTo>
                <a:lnTo>
                  <a:pt x="2652" y="402856"/>
                </a:lnTo>
                <a:lnTo>
                  <a:pt x="10428" y="355129"/>
                </a:lnTo>
                <a:lnTo>
                  <a:pt x="23049" y="309215"/>
                </a:lnTo>
                <a:lnTo>
                  <a:pt x="40241" y="265388"/>
                </a:lnTo>
                <a:lnTo>
                  <a:pt x="61727" y="223926"/>
                </a:lnTo>
                <a:lnTo>
                  <a:pt x="87232" y="185103"/>
                </a:lnTo>
                <a:lnTo>
                  <a:pt x="116481" y="149196"/>
                </a:lnTo>
                <a:lnTo>
                  <a:pt x="149196" y="116481"/>
                </a:lnTo>
                <a:lnTo>
                  <a:pt x="185103" y="87232"/>
                </a:lnTo>
                <a:lnTo>
                  <a:pt x="223926" y="61727"/>
                </a:lnTo>
                <a:lnTo>
                  <a:pt x="265388" y="40241"/>
                </a:lnTo>
                <a:lnTo>
                  <a:pt x="309215" y="23049"/>
                </a:lnTo>
                <a:lnTo>
                  <a:pt x="355129" y="10428"/>
                </a:lnTo>
                <a:lnTo>
                  <a:pt x="402856" y="2652"/>
                </a:lnTo>
                <a:lnTo>
                  <a:pt x="452120" y="0"/>
                </a:lnTo>
                <a:lnTo>
                  <a:pt x="501383" y="2652"/>
                </a:lnTo>
                <a:lnTo>
                  <a:pt x="549110" y="10428"/>
                </a:lnTo>
                <a:lnTo>
                  <a:pt x="595024" y="23049"/>
                </a:lnTo>
                <a:lnTo>
                  <a:pt x="638851" y="40241"/>
                </a:lnTo>
                <a:lnTo>
                  <a:pt x="680313" y="61727"/>
                </a:lnTo>
                <a:lnTo>
                  <a:pt x="719136" y="87232"/>
                </a:lnTo>
                <a:lnTo>
                  <a:pt x="755043" y="116481"/>
                </a:lnTo>
                <a:lnTo>
                  <a:pt x="787758" y="149196"/>
                </a:lnTo>
                <a:lnTo>
                  <a:pt x="817007" y="185103"/>
                </a:lnTo>
                <a:lnTo>
                  <a:pt x="842512" y="223926"/>
                </a:lnTo>
                <a:lnTo>
                  <a:pt x="863998" y="265388"/>
                </a:lnTo>
                <a:lnTo>
                  <a:pt x="881190" y="309215"/>
                </a:lnTo>
                <a:lnTo>
                  <a:pt x="893811" y="355129"/>
                </a:lnTo>
                <a:lnTo>
                  <a:pt x="901587" y="402856"/>
                </a:lnTo>
                <a:lnTo>
                  <a:pt x="904240" y="452120"/>
                </a:lnTo>
                <a:lnTo>
                  <a:pt x="901587" y="501383"/>
                </a:lnTo>
                <a:lnTo>
                  <a:pt x="893811" y="549110"/>
                </a:lnTo>
                <a:lnTo>
                  <a:pt x="881190" y="595024"/>
                </a:lnTo>
                <a:lnTo>
                  <a:pt x="863998" y="638851"/>
                </a:lnTo>
                <a:lnTo>
                  <a:pt x="842512" y="680313"/>
                </a:lnTo>
                <a:lnTo>
                  <a:pt x="817007" y="719136"/>
                </a:lnTo>
                <a:lnTo>
                  <a:pt x="787758" y="755043"/>
                </a:lnTo>
                <a:lnTo>
                  <a:pt x="755043" y="787758"/>
                </a:lnTo>
                <a:lnTo>
                  <a:pt x="719136" y="817007"/>
                </a:lnTo>
                <a:lnTo>
                  <a:pt x="680313" y="842512"/>
                </a:lnTo>
                <a:lnTo>
                  <a:pt x="638851" y="863998"/>
                </a:lnTo>
                <a:lnTo>
                  <a:pt x="595024" y="881190"/>
                </a:lnTo>
                <a:lnTo>
                  <a:pt x="549110" y="893811"/>
                </a:lnTo>
                <a:lnTo>
                  <a:pt x="501383" y="901587"/>
                </a:lnTo>
                <a:lnTo>
                  <a:pt x="452120" y="904240"/>
                </a:lnTo>
                <a:lnTo>
                  <a:pt x="402856" y="901587"/>
                </a:lnTo>
                <a:lnTo>
                  <a:pt x="355129" y="893811"/>
                </a:lnTo>
                <a:lnTo>
                  <a:pt x="309215" y="881190"/>
                </a:lnTo>
                <a:lnTo>
                  <a:pt x="265388" y="863998"/>
                </a:lnTo>
                <a:lnTo>
                  <a:pt x="223926" y="842512"/>
                </a:lnTo>
                <a:lnTo>
                  <a:pt x="185103" y="817007"/>
                </a:lnTo>
                <a:lnTo>
                  <a:pt x="149196" y="787758"/>
                </a:lnTo>
                <a:lnTo>
                  <a:pt x="116481" y="755043"/>
                </a:lnTo>
                <a:lnTo>
                  <a:pt x="87232" y="719136"/>
                </a:lnTo>
                <a:lnTo>
                  <a:pt x="61727" y="680313"/>
                </a:lnTo>
                <a:lnTo>
                  <a:pt x="40241" y="638851"/>
                </a:lnTo>
                <a:lnTo>
                  <a:pt x="23049" y="595024"/>
                </a:lnTo>
                <a:lnTo>
                  <a:pt x="10428" y="549110"/>
                </a:lnTo>
                <a:lnTo>
                  <a:pt x="2652" y="501383"/>
                </a:lnTo>
                <a:lnTo>
                  <a:pt x="0" y="452120"/>
                </a:lnTo>
                <a:close/>
              </a:path>
            </a:pathLst>
          </a:custGeom>
          <a:ln w="3767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8295B7-2198-AD4D-8BFC-E2A414102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47" y="4978042"/>
            <a:ext cx="4495904" cy="954800"/>
          </a:xfrm>
          <a:prstGeom prst="rect">
            <a:avLst/>
          </a:prstGeom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5612739" y="2156571"/>
            <a:ext cx="3841298" cy="39206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23400" y="548301"/>
            <a:ext cx="7533640" cy="1456690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1292225">
              <a:lnSpc>
                <a:spcPct val="100000"/>
              </a:lnSpc>
              <a:spcBef>
                <a:spcPts val="1295"/>
              </a:spcBef>
            </a:pPr>
            <a:r>
              <a:rPr sz="2800" spc="-15" dirty="0">
                <a:solidFill>
                  <a:srgbClr val="FF0000"/>
                </a:solidFill>
                <a:latin typeface="Arial"/>
                <a:cs typeface="Arial"/>
              </a:rPr>
              <a:t>Equation </a:t>
            </a:r>
            <a:r>
              <a:rPr sz="2800" spc="-10" dirty="0">
                <a:solidFill>
                  <a:srgbClr val="FF0000"/>
                </a:solidFill>
                <a:latin typeface="Arial"/>
                <a:cs typeface="Arial"/>
              </a:rPr>
              <a:t>for </a:t>
            </a:r>
            <a:r>
              <a:rPr sz="2800" spc="-20" dirty="0">
                <a:solidFill>
                  <a:srgbClr val="FF0000"/>
                </a:solidFill>
                <a:latin typeface="Arial"/>
                <a:cs typeface="Arial"/>
              </a:rPr>
              <a:t>LSTM </a:t>
            </a:r>
            <a:r>
              <a:rPr sz="2800" spc="-15" dirty="0">
                <a:solidFill>
                  <a:srgbClr val="FF0000"/>
                </a:solidFill>
                <a:latin typeface="Arial"/>
                <a:cs typeface="Arial"/>
              </a:rPr>
              <a:t>internal state</a:t>
            </a:r>
            <a:r>
              <a:rPr sz="2800" spc="-8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FF0000"/>
                </a:solidFill>
                <a:latin typeface="Arial"/>
                <a:cs typeface="Arial"/>
              </a:rPr>
              <a:t>update</a:t>
            </a:r>
            <a:endParaRPr sz="2800">
              <a:latin typeface="Arial"/>
              <a:cs typeface="Arial"/>
            </a:endParaRPr>
          </a:p>
          <a:p>
            <a:pPr marL="351790" marR="3115945" indent="-339090">
              <a:lnSpc>
                <a:spcPts val="2810"/>
              </a:lnSpc>
              <a:spcBef>
                <a:spcPts val="1175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The LSTM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cell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internal state</a:t>
            </a:r>
            <a:r>
              <a:rPr sz="2400" spc="-9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is 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updated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as</a:t>
            </a:r>
            <a:r>
              <a:rPr sz="2400" spc="-5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follows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75520" y="2045208"/>
            <a:ext cx="42900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5275" indent="-282575">
              <a:lnSpc>
                <a:spcPct val="100000"/>
              </a:lnSpc>
              <a:spcBef>
                <a:spcPts val="100"/>
              </a:spcBef>
              <a:buClr>
                <a:srgbClr val="3333CC"/>
              </a:buClr>
              <a:buChar char="•"/>
              <a:tabLst>
                <a:tab pos="294640" algn="l"/>
                <a:tab pos="295275" algn="l"/>
              </a:tabLst>
            </a:pP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But with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conditional self-loop</a:t>
            </a:r>
            <a:r>
              <a:rPr sz="2000" spc="-6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weight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3400" y="4457192"/>
            <a:ext cx="34518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1790" indent="-339090">
              <a:lnSpc>
                <a:spcPct val="100000"/>
              </a:lnSpc>
              <a:spcBef>
                <a:spcPts val="100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External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input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gate</a:t>
            </a:r>
            <a:r>
              <a:rPr sz="2400" spc="-10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unit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14764" y="4457192"/>
            <a:ext cx="2457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s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75520" y="4929632"/>
            <a:ext cx="4426585" cy="135763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295275" indent="-282575">
              <a:lnSpc>
                <a:spcPct val="100000"/>
              </a:lnSpc>
              <a:spcBef>
                <a:spcPts val="600"/>
              </a:spcBef>
              <a:buClr>
                <a:srgbClr val="3333CC"/>
              </a:buClr>
              <a:buChar char="•"/>
              <a:tabLst>
                <a:tab pos="294640" algn="l"/>
                <a:tab pos="295275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computed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similar to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forget</a:t>
            </a:r>
            <a:r>
              <a:rPr sz="2000" spc="-8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gate</a:t>
            </a:r>
            <a:endParaRPr sz="2000" dirty="0">
              <a:latin typeface="Arial"/>
              <a:cs typeface="Arial"/>
            </a:endParaRPr>
          </a:p>
          <a:p>
            <a:pPr marL="295275" marR="5080" indent="-282575">
              <a:lnSpc>
                <a:spcPct val="97500"/>
              </a:lnSpc>
              <a:spcBef>
                <a:spcPts val="565"/>
              </a:spcBef>
              <a:buClr>
                <a:srgbClr val="3333CC"/>
              </a:buClr>
              <a:buChar char="•"/>
              <a:tabLst>
                <a:tab pos="294640" algn="l"/>
                <a:tab pos="295275" algn="l"/>
              </a:tabLst>
            </a:pP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With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sigmoid unit to obtain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</a:t>
            </a:r>
            <a:r>
              <a:rPr sz="2000" spc="-21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gating  value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between </a:t>
            </a:r>
            <a:r>
              <a:rPr sz="2000" dirty="0">
                <a:latin typeface="Calibri"/>
                <a:cs typeface="Calibri"/>
              </a:rPr>
              <a:t>0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and </a:t>
            </a:r>
            <a:r>
              <a:rPr sz="2000" dirty="0">
                <a:latin typeface="Calibri"/>
                <a:cs typeface="Calibri"/>
              </a:rPr>
              <a:t>1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but with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its 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own</a:t>
            </a:r>
            <a:r>
              <a:rPr sz="2000" spc="-3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parameters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81944" y="2219259"/>
            <a:ext cx="6858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spc="85" dirty="0">
                <a:latin typeface="Calibri"/>
                <a:cs typeface="Calibri"/>
              </a:rPr>
              <a:t>i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88549" y="1921546"/>
            <a:ext cx="363220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2850" i="1" baseline="-24853" dirty="0">
                <a:latin typeface="Calibri"/>
                <a:cs typeface="Calibri"/>
              </a:rPr>
              <a:t>f</a:t>
            </a:r>
            <a:r>
              <a:rPr sz="2850" i="1" spc="-502" baseline="-24853" dirty="0">
                <a:latin typeface="Calibri"/>
                <a:cs typeface="Calibri"/>
              </a:rPr>
              <a:t> </a:t>
            </a:r>
            <a:r>
              <a:rPr sz="1100" spc="45" dirty="0">
                <a:latin typeface="Calibri"/>
                <a:cs typeface="Calibri"/>
              </a:rPr>
              <a:t>(</a:t>
            </a:r>
            <a:r>
              <a:rPr sz="1100" i="1" spc="45" dirty="0">
                <a:latin typeface="Calibri"/>
                <a:cs typeface="Calibri"/>
              </a:rPr>
              <a:t>t </a:t>
            </a:r>
            <a:r>
              <a:rPr sz="1100" spc="90" dirty="0">
                <a:latin typeface="Calibri"/>
                <a:cs typeface="Calibri"/>
              </a:rPr>
              <a:t>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159500" y="3208020"/>
            <a:ext cx="1130300" cy="1130300"/>
          </a:xfrm>
          <a:custGeom>
            <a:avLst/>
            <a:gdLst/>
            <a:ahLst/>
            <a:cxnLst/>
            <a:rect l="l" t="t" r="r" b="b"/>
            <a:pathLst>
              <a:path w="1130300" h="1130300">
                <a:moveTo>
                  <a:pt x="0" y="565150"/>
                </a:moveTo>
                <a:lnTo>
                  <a:pt x="2074" y="516386"/>
                </a:lnTo>
                <a:lnTo>
                  <a:pt x="8184" y="468775"/>
                </a:lnTo>
                <a:lnTo>
                  <a:pt x="18161" y="422485"/>
                </a:lnTo>
                <a:lnTo>
                  <a:pt x="31833" y="377686"/>
                </a:lnTo>
                <a:lnTo>
                  <a:pt x="49033" y="334548"/>
                </a:lnTo>
                <a:lnTo>
                  <a:pt x="69590" y="293241"/>
                </a:lnTo>
                <a:lnTo>
                  <a:pt x="93335" y="253933"/>
                </a:lnTo>
                <a:lnTo>
                  <a:pt x="120097" y="216795"/>
                </a:lnTo>
                <a:lnTo>
                  <a:pt x="149708" y="181997"/>
                </a:lnTo>
                <a:lnTo>
                  <a:pt x="181997" y="149708"/>
                </a:lnTo>
                <a:lnTo>
                  <a:pt x="216795" y="120097"/>
                </a:lnTo>
                <a:lnTo>
                  <a:pt x="253933" y="93335"/>
                </a:lnTo>
                <a:lnTo>
                  <a:pt x="293241" y="69590"/>
                </a:lnTo>
                <a:lnTo>
                  <a:pt x="334548" y="49033"/>
                </a:lnTo>
                <a:lnTo>
                  <a:pt x="377686" y="31833"/>
                </a:lnTo>
                <a:lnTo>
                  <a:pt x="422485" y="18161"/>
                </a:lnTo>
                <a:lnTo>
                  <a:pt x="468775" y="8184"/>
                </a:lnTo>
                <a:lnTo>
                  <a:pt x="516386" y="2074"/>
                </a:lnTo>
                <a:lnTo>
                  <a:pt x="565150" y="0"/>
                </a:lnTo>
                <a:lnTo>
                  <a:pt x="613913" y="2074"/>
                </a:lnTo>
                <a:lnTo>
                  <a:pt x="661524" y="8184"/>
                </a:lnTo>
                <a:lnTo>
                  <a:pt x="707814" y="18161"/>
                </a:lnTo>
                <a:lnTo>
                  <a:pt x="752613" y="31833"/>
                </a:lnTo>
                <a:lnTo>
                  <a:pt x="795751" y="49033"/>
                </a:lnTo>
                <a:lnTo>
                  <a:pt x="837058" y="69590"/>
                </a:lnTo>
                <a:lnTo>
                  <a:pt x="876366" y="93335"/>
                </a:lnTo>
                <a:lnTo>
                  <a:pt x="913504" y="120097"/>
                </a:lnTo>
                <a:lnTo>
                  <a:pt x="948302" y="149708"/>
                </a:lnTo>
                <a:lnTo>
                  <a:pt x="980591" y="181997"/>
                </a:lnTo>
                <a:lnTo>
                  <a:pt x="1010202" y="216795"/>
                </a:lnTo>
                <a:lnTo>
                  <a:pt x="1036965" y="253933"/>
                </a:lnTo>
                <a:lnTo>
                  <a:pt x="1060709" y="293241"/>
                </a:lnTo>
                <a:lnTo>
                  <a:pt x="1081266" y="334548"/>
                </a:lnTo>
                <a:lnTo>
                  <a:pt x="1098466" y="377686"/>
                </a:lnTo>
                <a:lnTo>
                  <a:pt x="1112139" y="422485"/>
                </a:lnTo>
                <a:lnTo>
                  <a:pt x="1122115" y="468775"/>
                </a:lnTo>
                <a:lnTo>
                  <a:pt x="1128225" y="516386"/>
                </a:lnTo>
                <a:lnTo>
                  <a:pt x="1130300" y="565150"/>
                </a:lnTo>
                <a:lnTo>
                  <a:pt x="1128225" y="613913"/>
                </a:lnTo>
                <a:lnTo>
                  <a:pt x="1122115" y="661524"/>
                </a:lnTo>
                <a:lnTo>
                  <a:pt x="1112139" y="707814"/>
                </a:lnTo>
                <a:lnTo>
                  <a:pt x="1098466" y="752613"/>
                </a:lnTo>
                <a:lnTo>
                  <a:pt x="1081266" y="795751"/>
                </a:lnTo>
                <a:lnTo>
                  <a:pt x="1060709" y="837058"/>
                </a:lnTo>
                <a:lnTo>
                  <a:pt x="1036965" y="876366"/>
                </a:lnTo>
                <a:lnTo>
                  <a:pt x="1010202" y="913504"/>
                </a:lnTo>
                <a:lnTo>
                  <a:pt x="980591" y="948302"/>
                </a:lnTo>
                <a:lnTo>
                  <a:pt x="948302" y="980591"/>
                </a:lnTo>
                <a:lnTo>
                  <a:pt x="913504" y="1010202"/>
                </a:lnTo>
                <a:lnTo>
                  <a:pt x="876366" y="1036965"/>
                </a:lnTo>
                <a:lnTo>
                  <a:pt x="837058" y="1060709"/>
                </a:lnTo>
                <a:lnTo>
                  <a:pt x="795751" y="1081266"/>
                </a:lnTo>
                <a:lnTo>
                  <a:pt x="752613" y="1098466"/>
                </a:lnTo>
                <a:lnTo>
                  <a:pt x="707814" y="1112139"/>
                </a:lnTo>
                <a:lnTo>
                  <a:pt x="661524" y="1122115"/>
                </a:lnTo>
                <a:lnTo>
                  <a:pt x="613913" y="1128225"/>
                </a:lnTo>
                <a:lnTo>
                  <a:pt x="565150" y="1130300"/>
                </a:lnTo>
                <a:lnTo>
                  <a:pt x="516386" y="1128225"/>
                </a:lnTo>
                <a:lnTo>
                  <a:pt x="468775" y="1122115"/>
                </a:lnTo>
                <a:lnTo>
                  <a:pt x="422485" y="1112139"/>
                </a:lnTo>
                <a:lnTo>
                  <a:pt x="377686" y="1098466"/>
                </a:lnTo>
                <a:lnTo>
                  <a:pt x="334548" y="1081266"/>
                </a:lnTo>
                <a:lnTo>
                  <a:pt x="293241" y="1060709"/>
                </a:lnTo>
                <a:lnTo>
                  <a:pt x="253933" y="1036965"/>
                </a:lnTo>
                <a:lnTo>
                  <a:pt x="216795" y="1010202"/>
                </a:lnTo>
                <a:lnTo>
                  <a:pt x="181997" y="980591"/>
                </a:lnTo>
                <a:lnTo>
                  <a:pt x="149708" y="948302"/>
                </a:lnTo>
                <a:lnTo>
                  <a:pt x="120097" y="913504"/>
                </a:lnTo>
                <a:lnTo>
                  <a:pt x="93335" y="876366"/>
                </a:lnTo>
                <a:lnTo>
                  <a:pt x="69590" y="837058"/>
                </a:lnTo>
                <a:lnTo>
                  <a:pt x="49033" y="795751"/>
                </a:lnTo>
                <a:lnTo>
                  <a:pt x="31833" y="752613"/>
                </a:lnTo>
                <a:lnTo>
                  <a:pt x="18161" y="707814"/>
                </a:lnTo>
                <a:lnTo>
                  <a:pt x="8184" y="661524"/>
                </a:lnTo>
                <a:lnTo>
                  <a:pt x="2074" y="613913"/>
                </a:lnTo>
                <a:lnTo>
                  <a:pt x="0" y="565150"/>
                </a:lnTo>
                <a:close/>
              </a:path>
            </a:pathLst>
          </a:custGeom>
          <a:ln w="3767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4212795" y="4441340"/>
            <a:ext cx="137160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i="1" spc="-105" dirty="0">
                <a:latin typeface="Calibri"/>
                <a:cs typeface="Calibri"/>
              </a:rPr>
              <a:t>g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328638" y="4630565"/>
            <a:ext cx="6858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spc="85" dirty="0">
                <a:latin typeface="Calibri"/>
                <a:cs typeface="Calibri"/>
              </a:rPr>
              <a:t>i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075520" y="3477767"/>
            <a:ext cx="4451985" cy="1151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5275" marR="5080" indent="-282575">
              <a:lnSpc>
                <a:spcPct val="100000"/>
              </a:lnSpc>
              <a:spcBef>
                <a:spcPts val="100"/>
              </a:spcBef>
              <a:buClr>
                <a:srgbClr val="3333CC"/>
              </a:buClr>
              <a:buChar char="•"/>
              <a:tabLst>
                <a:tab pos="294640" algn="l"/>
                <a:tab pos="295275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where </a:t>
            </a:r>
            <a:r>
              <a:rPr sz="2000" b="1" i="1" spc="-10" dirty="0">
                <a:latin typeface="Calibri"/>
                <a:cs typeface="Calibri"/>
              </a:rPr>
              <a:t>b, </a:t>
            </a:r>
            <a:r>
              <a:rPr sz="2000" b="1" i="1" dirty="0">
                <a:latin typeface="Calibri"/>
                <a:cs typeface="Calibri"/>
              </a:rPr>
              <a:t>u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and </a:t>
            </a:r>
            <a:r>
              <a:rPr sz="2000" b="1" i="1" dirty="0">
                <a:latin typeface="Calibri"/>
                <a:cs typeface="Calibri"/>
              </a:rPr>
              <a:t>W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respectively denote 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the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biases,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input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weights and  recurrent weights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into the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LSTM</a:t>
            </a:r>
            <a:r>
              <a:rPr sz="2000" spc="-114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cell</a:t>
            </a:r>
            <a:endParaRPr sz="2000">
              <a:latin typeface="Arial"/>
              <a:cs typeface="Arial"/>
            </a:endParaRPr>
          </a:p>
          <a:p>
            <a:pPr marR="996950" algn="r">
              <a:lnSpc>
                <a:spcPct val="100000"/>
              </a:lnSpc>
              <a:spcBef>
                <a:spcPts val="340"/>
              </a:spcBef>
            </a:pPr>
            <a:r>
              <a:rPr sz="1100" spc="90" dirty="0">
                <a:latin typeface="Calibri"/>
                <a:cs typeface="Calibri"/>
              </a:rPr>
              <a:t>(</a:t>
            </a:r>
            <a:r>
              <a:rPr sz="1100" i="1" spc="-5" dirty="0">
                <a:latin typeface="Calibri"/>
                <a:cs typeface="Calibri"/>
              </a:rPr>
              <a:t>t</a:t>
            </a:r>
            <a:r>
              <a:rPr sz="1100" i="1" spc="-125" dirty="0">
                <a:latin typeface="Calibri"/>
                <a:cs typeface="Calibri"/>
              </a:rPr>
              <a:t> </a:t>
            </a:r>
            <a:r>
              <a:rPr sz="1100" spc="90" dirty="0">
                <a:latin typeface="Calibri"/>
                <a:cs typeface="Calibri"/>
              </a:rPr>
              <a:t>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7666566" y="4865792"/>
            <a:ext cx="1130300" cy="1130300"/>
          </a:xfrm>
          <a:custGeom>
            <a:avLst/>
            <a:gdLst/>
            <a:ahLst/>
            <a:cxnLst/>
            <a:rect l="l" t="t" r="r" b="b"/>
            <a:pathLst>
              <a:path w="1130300" h="1130300">
                <a:moveTo>
                  <a:pt x="0" y="565150"/>
                </a:moveTo>
                <a:lnTo>
                  <a:pt x="2074" y="516386"/>
                </a:lnTo>
                <a:lnTo>
                  <a:pt x="8184" y="468775"/>
                </a:lnTo>
                <a:lnTo>
                  <a:pt x="18161" y="422485"/>
                </a:lnTo>
                <a:lnTo>
                  <a:pt x="31833" y="377686"/>
                </a:lnTo>
                <a:lnTo>
                  <a:pt x="49033" y="334548"/>
                </a:lnTo>
                <a:lnTo>
                  <a:pt x="69590" y="293241"/>
                </a:lnTo>
                <a:lnTo>
                  <a:pt x="93335" y="253933"/>
                </a:lnTo>
                <a:lnTo>
                  <a:pt x="120097" y="216795"/>
                </a:lnTo>
                <a:lnTo>
                  <a:pt x="149708" y="181997"/>
                </a:lnTo>
                <a:lnTo>
                  <a:pt x="181997" y="149708"/>
                </a:lnTo>
                <a:lnTo>
                  <a:pt x="216795" y="120097"/>
                </a:lnTo>
                <a:lnTo>
                  <a:pt x="253933" y="93335"/>
                </a:lnTo>
                <a:lnTo>
                  <a:pt x="293241" y="69590"/>
                </a:lnTo>
                <a:lnTo>
                  <a:pt x="334548" y="49033"/>
                </a:lnTo>
                <a:lnTo>
                  <a:pt x="377686" y="31833"/>
                </a:lnTo>
                <a:lnTo>
                  <a:pt x="422485" y="18161"/>
                </a:lnTo>
                <a:lnTo>
                  <a:pt x="468775" y="8184"/>
                </a:lnTo>
                <a:lnTo>
                  <a:pt x="516386" y="2074"/>
                </a:lnTo>
                <a:lnTo>
                  <a:pt x="565150" y="0"/>
                </a:lnTo>
                <a:lnTo>
                  <a:pt x="613913" y="2074"/>
                </a:lnTo>
                <a:lnTo>
                  <a:pt x="661524" y="8184"/>
                </a:lnTo>
                <a:lnTo>
                  <a:pt x="707814" y="18161"/>
                </a:lnTo>
                <a:lnTo>
                  <a:pt x="752613" y="31833"/>
                </a:lnTo>
                <a:lnTo>
                  <a:pt x="795751" y="49033"/>
                </a:lnTo>
                <a:lnTo>
                  <a:pt x="837058" y="69590"/>
                </a:lnTo>
                <a:lnTo>
                  <a:pt x="876366" y="93335"/>
                </a:lnTo>
                <a:lnTo>
                  <a:pt x="913504" y="120097"/>
                </a:lnTo>
                <a:lnTo>
                  <a:pt x="948302" y="149708"/>
                </a:lnTo>
                <a:lnTo>
                  <a:pt x="980591" y="181997"/>
                </a:lnTo>
                <a:lnTo>
                  <a:pt x="1010202" y="216795"/>
                </a:lnTo>
                <a:lnTo>
                  <a:pt x="1036965" y="253933"/>
                </a:lnTo>
                <a:lnTo>
                  <a:pt x="1060709" y="293241"/>
                </a:lnTo>
                <a:lnTo>
                  <a:pt x="1081266" y="334548"/>
                </a:lnTo>
                <a:lnTo>
                  <a:pt x="1098466" y="377686"/>
                </a:lnTo>
                <a:lnTo>
                  <a:pt x="1112139" y="422485"/>
                </a:lnTo>
                <a:lnTo>
                  <a:pt x="1122115" y="468775"/>
                </a:lnTo>
                <a:lnTo>
                  <a:pt x="1128225" y="516386"/>
                </a:lnTo>
                <a:lnTo>
                  <a:pt x="1130300" y="565150"/>
                </a:lnTo>
                <a:lnTo>
                  <a:pt x="1128225" y="613913"/>
                </a:lnTo>
                <a:lnTo>
                  <a:pt x="1122115" y="661524"/>
                </a:lnTo>
                <a:lnTo>
                  <a:pt x="1112139" y="707814"/>
                </a:lnTo>
                <a:lnTo>
                  <a:pt x="1098466" y="752613"/>
                </a:lnTo>
                <a:lnTo>
                  <a:pt x="1081266" y="795751"/>
                </a:lnTo>
                <a:lnTo>
                  <a:pt x="1060709" y="837058"/>
                </a:lnTo>
                <a:lnTo>
                  <a:pt x="1036965" y="876366"/>
                </a:lnTo>
                <a:lnTo>
                  <a:pt x="1010202" y="913504"/>
                </a:lnTo>
                <a:lnTo>
                  <a:pt x="980591" y="948302"/>
                </a:lnTo>
                <a:lnTo>
                  <a:pt x="948302" y="980591"/>
                </a:lnTo>
                <a:lnTo>
                  <a:pt x="913504" y="1010202"/>
                </a:lnTo>
                <a:lnTo>
                  <a:pt x="876366" y="1036965"/>
                </a:lnTo>
                <a:lnTo>
                  <a:pt x="837058" y="1060709"/>
                </a:lnTo>
                <a:lnTo>
                  <a:pt x="795751" y="1081266"/>
                </a:lnTo>
                <a:lnTo>
                  <a:pt x="752613" y="1098466"/>
                </a:lnTo>
                <a:lnTo>
                  <a:pt x="707814" y="1112139"/>
                </a:lnTo>
                <a:lnTo>
                  <a:pt x="661524" y="1122115"/>
                </a:lnTo>
                <a:lnTo>
                  <a:pt x="613913" y="1128225"/>
                </a:lnTo>
                <a:lnTo>
                  <a:pt x="565150" y="1130300"/>
                </a:lnTo>
                <a:lnTo>
                  <a:pt x="516386" y="1128225"/>
                </a:lnTo>
                <a:lnTo>
                  <a:pt x="468775" y="1122115"/>
                </a:lnTo>
                <a:lnTo>
                  <a:pt x="422485" y="1112139"/>
                </a:lnTo>
                <a:lnTo>
                  <a:pt x="377686" y="1098466"/>
                </a:lnTo>
                <a:lnTo>
                  <a:pt x="334548" y="1081266"/>
                </a:lnTo>
                <a:lnTo>
                  <a:pt x="293241" y="1060709"/>
                </a:lnTo>
                <a:lnTo>
                  <a:pt x="253933" y="1036965"/>
                </a:lnTo>
                <a:lnTo>
                  <a:pt x="216795" y="1010202"/>
                </a:lnTo>
                <a:lnTo>
                  <a:pt x="181997" y="980591"/>
                </a:lnTo>
                <a:lnTo>
                  <a:pt x="149708" y="948302"/>
                </a:lnTo>
                <a:lnTo>
                  <a:pt x="120097" y="913504"/>
                </a:lnTo>
                <a:lnTo>
                  <a:pt x="93335" y="876366"/>
                </a:lnTo>
                <a:lnTo>
                  <a:pt x="69590" y="837058"/>
                </a:lnTo>
                <a:lnTo>
                  <a:pt x="49033" y="795751"/>
                </a:lnTo>
                <a:lnTo>
                  <a:pt x="31833" y="752613"/>
                </a:lnTo>
                <a:lnTo>
                  <a:pt x="18161" y="707814"/>
                </a:lnTo>
                <a:lnTo>
                  <a:pt x="8184" y="661524"/>
                </a:lnTo>
                <a:lnTo>
                  <a:pt x="2074" y="613913"/>
                </a:lnTo>
                <a:lnTo>
                  <a:pt x="0" y="565150"/>
                </a:lnTo>
                <a:close/>
              </a:path>
            </a:pathLst>
          </a:custGeom>
          <a:ln w="3767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43B4DE-B6F5-1D4E-871A-44F57C119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06" y="6454485"/>
            <a:ext cx="5429250" cy="115744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C227781-4BAF-0640-ABF4-12B80C8C33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467545"/>
            <a:ext cx="5769780" cy="920710"/>
          </a:xfrm>
          <a:prstGeom prst="rect">
            <a:avLst/>
          </a:prstGeom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01582" y="700023"/>
            <a:ext cx="505650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Equation </a:t>
            </a:r>
            <a:r>
              <a:rPr spc="-10" dirty="0"/>
              <a:t>for </a:t>
            </a:r>
            <a:r>
              <a:rPr spc="-15" dirty="0"/>
              <a:t>output </a:t>
            </a:r>
            <a:r>
              <a:rPr spc="-10" dirty="0"/>
              <a:t>of </a:t>
            </a:r>
            <a:r>
              <a:rPr spc="-20" dirty="0"/>
              <a:t>LSTM</a:t>
            </a:r>
            <a:r>
              <a:rPr spc="-130" dirty="0"/>
              <a:t> </a:t>
            </a:r>
            <a:r>
              <a:rPr spc="-10" dirty="0"/>
              <a:t>cell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02992" y="1558544"/>
            <a:ext cx="12712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1790" indent="-339090">
              <a:lnSpc>
                <a:spcPct val="100000"/>
              </a:lnSpc>
              <a:spcBef>
                <a:spcPts val="100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25" dirty="0">
                <a:solidFill>
                  <a:srgbClr val="3333CC"/>
                </a:solidFill>
                <a:latin typeface="Arial"/>
                <a:cs typeface="Arial"/>
              </a:rPr>
              <a:t>O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utpu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t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30275" y="1558544"/>
            <a:ext cx="47364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of the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LSTM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cell can be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shut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off</a:t>
            </a:r>
            <a:r>
              <a:rPr sz="2400" spc="-18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via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40874" y="1767139"/>
            <a:ext cx="6858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spc="35" dirty="0">
                <a:latin typeface="Cambria"/>
                <a:cs typeface="Cambria"/>
              </a:rPr>
              <a:t>i</a:t>
            </a:r>
            <a:endParaRPr sz="1100">
              <a:latin typeface="Cambria"/>
              <a:cs typeface="Cambr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97113" y="1469426"/>
            <a:ext cx="383540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2850" i="1" spc="67" baseline="-24853" dirty="0">
                <a:latin typeface="Cambria"/>
                <a:cs typeface="Cambria"/>
              </a:rPr>
              <a:t>h</a:t>
            </a:r>
            <a:r>
              <a:rPr sz="1100" spc="45" dirty="0">
                <a:latin typeface="Calibri"/>
                <a:cs typeface="Calibri"/>
              </a:rPr>
              <a:t>(</a:t>
            </a:r>
            <a:r>
              <a:rPr sz="1100" i="1" spc="45" dirty="0">
                <a:latin typeface="Cambria"/>
                <a:cs typeface="Cambria"/>
              </a:rPr>
              <a:t>t</a:t>
            </a:r>
            <a:r>
              <a:rPr sz="1100" i="1" spc="-145" dirty="0">
                <a:latin typeface="Cambria"/>
                <a:cs typeface="Cambria"/>
              </a:rPr>
              <a:t> </a:t>
            </a:r>
            <a:r>
              <a:rPr sz="1100" spc="90" dirty="0">
                <a:latin typeface="Calibri"/>
                <a:cs typeface="Calibri"/>
              </a:rPr>
              <a:t>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30182" y="2225537"/>
            <a:ext cx="82550" cy="253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00" i="1" spc="100" dirty="0">
                <a:latin typeface="Calibri"/>
                <a:cs typeface="Calibri"/>
              </a:rPr>
              <a:t>i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93606" y="1969033"/>
            <a:ext cx="8001634" cy="41973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the</a:t>
            </a:r>
            <a:r>
              <a:rPr sz="2400" spc="-3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output</a:t>
            </a:r>
            <a:r>
              <a:rPr sz="2400" spc="-2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gate</a:t>
            </a:r>
            <a:r>
              <a:rPr sz="2400" spc="-30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550" i="1" spc="25" dirty="0">
                <a:latin typeface="Calibri"/>
                <a:cs typeface="Calibri"/>
              </a:rPr>
              <a:t>q</a:t>
            </a:r>
            <a:r>
              <a:rPr sz="2250" spc="37" baseline="42592" dirty="0">
                <a:latin typeface="Calibri"/>
                <a:cs typeface="Calibri"/>
              </a:rPr>
              <a:t>(</a:t>
            </a:r>
            <a:r>
              <a:rPr sz="2250" i="1" spc="37" baseline="42592" dirty="0">
                <a:latin typeface="Calibri"/>
                <a:cs typeface="Calibri"/>
              </a:rPr>
              <a:t>t</a:t>
            </a:r>
            <a:r>
              <a:rPr sz="2250" i="1" spc="-254" baseline="42592" dirty="0">
                <a:latin typeface="Calibri"/>
                <a:cs typeface="Calibri"/>
              </a:rPr>
              <a:t> </a:t>
            </a:r>
            <a:r>
              <a:rPr sz="2250" spc="165" baseline="42592" dirty="0">
                <a:latin typeface="Calibri"/>
                <a:cs typeface="Calibri"/>
              </a:rPr>
              <a:t>)</a:t>
            </a:r>
            <a:r>
              <a:rPr sz="2250" spc="195" baseline="42592" dirty="0"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which</a:t>
            </a:r>
            <a:r>
              <a:rPr sz="2400" spc="-2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also</a:t>
            </a:r>
            <a:r>
              <a:rPr sz="2400" spc="-2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uses</a:t>
            </a:r>
            <a:r>
              <a:rPr sz="2400" spc="-3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</a:t>
            </a:r>
            <a:r>
              <a:rPr sz="2400" spc="-2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sigmoid</a:t>
            </a:r>
            <a:r>
              <a:rPr sz="2400" spc="-2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unit</a:t>
            </a:r>
            <a:r>
              <a:rPr sz="2400" spc="-2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for</a:t>
            </a:r>
            <a:r>
              <a:rPr sz="2400" spc="-2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gating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77592" y="4055871"/>
            <a:ext cx="4511675" cy="2797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1945" marR="757555">
              <a:lnSpc>
                <a:spcPct val="100000"/>
              </a:lnSpc>
              <a:spcBef>
                <a:spcPts val="100"/>
              </a:spcBef>
            </a:pPr>
            <a:r>
              <a:rPr sz="1600" b="1" i="1" spc="-10" dirty="0">
                <a:latin typeface="Times New Roman"/>
                <a:cs typeface="Times New Roman"/>
              </a:rPr>
              <a:t>b</a:t>
            </a:r>
            <a:r>
              <a:rPr sz="1650" spc="-15" baseline="25252" dirty="0">
                <a:latin typeface="Times New Roman"/>
                <a:cs typeface="Times New Roman"/>
              </a:rPr>
              <a:t>0</a:t>
            </a:r>
            <a:r>
              <a:rPr sz="1600" b="1" i="1" spc="-10" dirty="0">
                <a:latin typeface="Times New Roman"/>
                <a:cs typeface="Times New Roman"/>
              </a:rPr>
              <a:t>, U</a:t>
            </a:r>
            <a:r>
              <a:rPr sz="1650" spc="-15" baseline="25252" dirty="0">
                <a:latin typeface="Times New Roman"/>
                <a:cs typeface="Times New Roman"/>
              </a:rPr>
              <a:t>0 </a:t>
            </a:r>
            <a:r>
              <a:rPr sz="1600" spc="-10" dirty="0">
                <a:solidFill>
                  <a:srgbClr val="660066"/>
                </a:solidFill>
                <a:latin typeface="Arial"/>
                <a:cs typeface="Arial"/>
              </a:rPr>
              <a:t>and </a:t>
            </a:r>
            <a:r>
              <a:rPr sz="1600" b="1" i="1" spc="-10" dirty="0">
                <a:latin typeface="Times New Roman"/>
                <a:cs typeface="Times New Roman"/>
              </a:rPr>
              <a:t>W</a:t>
            </a:r>
            <a:r>
              <a:rPr sz="1650" spc="-15" baseline="25252" dirty="0">
                <a:latin typeface="Times New Roman"/>
                <a:cs typeface="Times New Roman"/>
              </a:rPr>
              <a:t>0 </a:t>
            </a:r>
            <a:r>
              <a:rPr sz="1600" spc="-10" dirty="0">
                <a:solidFill>
                  <a:srgbClr val="660066"/>
                </a:solidFill>
                <a:latin typeface="Arial"/>
                <a:cs typeface="Arial"/>
              </a:rPr>
              <a:t>are </a:t>
            </a:r>
            <a:r>
              <a:rPr sz="1600" spc="-15" dirty="0">
                <a:solidFill>
                  <a:srgbClr val="660066"/>
                </a:solidFill>
                <a:latin typeface="Arial"/>
                <a:cs typeface="Arial"/>
              </a:rPr>
              <a:t>biases, input weights  </a:t>
            </a:r>
            <a:r>
              <a:rPr sz="1600" spc="-10" dirty="0">
                <a:solidFill>
                  <a:srgbClr val="660066"/>
                </a:solidFill>
                <a:latin typeface="Arial"/>
                <a:cs typeface="Arial"/>
              </a:rPr>
              <a:t>and recurrent </a:t>
            </a:r>
            <a:r>
              <a:rPr sz="1600" spc="-15" dirty="0">
                <a:solidFill>
                  <a:srgbClr val="660066"/>
                </a:solidFill>
                <a:latin typeface="Arial"/>
                <a:cs typeface="Arial"/>
              </a:rPr>
              <a:t>weights</a:t>
            </a:r>
            <a:endParaRPr sz="1600">
              <a:latin typeface="Arial"/>
              <a:cs typeface="Arial"/>
            </a:endParaRPr>
          </a:p>
          <a:p>
            <a:pPr marL="377190" indent="-339090">
              <a:lnSpc>
                <a:spcPct val="100000"/>
              </a:lnSpc>
              <a:spcBef>
                <a:spcPts val="305"/>
              </a:spcBef>
              <a:buChar char="•"/>
              <a:tabLst>
                <a:tab pos="376555" algn="l"/>
                <a:tab pos="3771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Among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variants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one</a:t>
            </a:r>
            <a:r>
              <a:rPr sz="2400" spc="-9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can</a:t>
            </a:r>
            <a:endParaRPr sz="2400">
              <a:latin typeface="Arial"/>
              <a:cs typeface="Arial"/>
            </a:endParaRPr>
          </a:p>
          <a:p>
            <a:pPr marL="370840">
              <a:lnSpc>
                <a:spcPts val="1120"/>
              </a:lnSpc>
              <a:spcBef>
                <a:spcPts val="600"/>
              </a:spcBef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choose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to use the cell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state</a:t>
            </a:r>
            <a:r>
              <a:rPr sz="2400" spc="-14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i="1" spc="-5" dirty="0">
                <a:latin typeface="Calibri"/>
                <a:cs typeface="Calibri"/>
              </a:rPr>
              <a:t>s</a:t>
            </a:r>
            <a:r>
              <a:rPr sz="2400" i="1" spc="-7" baseline="-17361" dirty="0">
                <a:latin typeface="Calibri"/>
                <a:cs typeface="Calibri"/>
              </a:rPr>
              <a:t>i</a:t>
            </a:r>
            <a:endParaRPr sz="2400" baseline="-17361">
              <a:latin typeface="Calibri"/>
              <a:cs typeface="Calibri"/>
            </a:endParaRPr>
          </a:p>
          <a:p>
            <a:pPr marR="43180" algn="r">
              <a:lnSpc>
                <a:spcPts val="905"/>
              </a:lnSpc>
            </a:pPr>
            <a:r>
              <a:rPr sz="1600" spc="-5" dirty="0">
                <a:latin typeface="Calibri"/>
                <a:cs typeface="Calibri"/>
              </a:rPr>
              <a:t>(</a:t>
            </a:r>
            <a:r>
              <a:rPr sz="1600" i="1" spc="-5" dirty="0">
                <a:latin typeface="Calibri"/>
                <a:cs typeface="Calibri"/>
              </a:rPr>
              <a:t>t</a:t>
            </a:r>
            <a:r>
              <a:rPr sz="1600" dirty="0">
                <a:latin typeface="Calibri"/>
                <a:cs typeface="Calibri"/>
              </a:rPr>
              <a:t>)</a:t>
            </a:r>
            <a:endParaRPr sz="1600">
              <a:latin typeface="Calibri"/>
              <a:cs typeface="Calibri"/>
            </a:endParaRPr>
          </a:p>
          <a:p>
            <a:pPr marL="433705" marR="231775">
              <a:lnSpc>
                <a:spcPct val="118000"/>
              </a:lnSpc>
              <a:spcBef>
                <a:spcPts val="844"/>
              </a:spcBef>
            </a:pP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as an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extra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input (with its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weight) 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into the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three gates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of the </a:t>
            </a:r>
            <a:r>
              <a:rPr sz="2000" i="1" spc="-10" dirty="0">
                <a:latin typeface="Calibri"/>
                <a:cs typeface="Calibri"/>
              </a:rPr>
              <a:t>i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-th unit  This would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require three additional  parameters</a:t>
            </a:r>
            <a:endParaRPr sz="200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575063" y="2910104"/>
            <a:ext cx="3841298" cy="39206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707379" y="2755900"/>
            <a:ext cx="1130300" cy="1130300"/>
          </a:xfrm>
          <a:custGeom>
            <a:avLst/>
            <a:gdLst/>
            <a:ahLst/>
            <a:cxnLst/>
            <a:rect l="l" t="t" r="r" b="b"/>
            <a:pathLst>
              <a:path w="1130300" h="1130300">
                <a:moveTo>
                  <a:pt x="0" y="565150"/>
                </a:moveTo>
                <a:lnTo>
                  <a:pt x="2074" y="516386"/>
                </a:lnTo>
                <a:lnTo>
                  <a:pt x="8184" y="468775"/>
                </a:lnTo>
                <a:lnTo>
                  <a:pt x="18161" y="422485"/>
                </a:lnTo>
                <a:lnTo>
                  <a:pt x="31833" y="377686"/>
                </a:lnTo>
                <a:lnTo>
                  <a:pt x="49033" y="334548"/>
                </a:lnTo>
                <a:lnTo>
                  <a:pt x="69590" y="293241"/>
                </a:lnTo>
                <a:lnTo>
                  <a:pt x="93335" y="253933"/>
                </a:lnTo>
                <a:lnTo>
                  <a:pt x="120097" y="216795"/>
                </a:lnTo>
                <a:lnTo>
                  <a:pt x="149708" y="181997"/>
                </a:lnTo>
                <a:lnTo>
                  <a:pt x="181997" y="149708"/>
                </a:lnTo>
                <a:lnTo>
                  <a:pt x="216795" y="120097"/>
                </a:lnTo>
                <a:lnTo>
                  <a:pt x="253933" y="93335"/>
                </a:lnTo>
                <a:lnTo>
                  <a:pt x="293241" y="69590"/>
                </a:lnTo>
                <a:lnTo>
                  <a:pt x="334548" y="49033"/>
                </a:lnTo>
                <a:lnTo>
                  <a:pt x="377686" y="31833"/>
                </a:lnTo>
                <a:lnTo>
                  <a:pt x="422485" y="18161"/>
                </a:lnTo>
                <a:lnTo>
                  <a:pt x="468775" y="8184"/>
                </a:lnTo>
                <a:lnTo>
                  <a:pt x="516386" y="2074"/>
                </a:lnTo>
                <a:lnTo>
                  <a:pt x="565150" y="0"/>
                </a:lnTo>
                <a:lnTo>
                  <a:pt x="613913" y="2074"/>
                </a:lnTo>
                <a:lnTo>
                  <a:pt x="661524" y="8184"/>
                </a:lnTo>
                <a:lnTo>
                  <a:pt x="707814" y="18161"/>
                </a:lnTo>
                <a:lnTo>
                  <a:pt x="752613" y="31833"/>
                </a:lnTo>
                <a:lnTo>
                  <a:pt x="795751" y="49033"/>
                </a:lnTo>
                <a:lnTo>
                  <a:pt x="837058" y="69590"/>
                </a:lnTo>
                <a:lnTo>
                  <a:pt x="876366" y="93335"/>
                </a:lnTo>
                <a:lnTo>
                  <a:pt x="913504" y="120097"/>
                </a:lnTo>
                <a:lnTo>
                  <a:pt x="948302" y="149708"/>
                </a:lnTo>
                <a:lnTo>
                  <a:pt x="980591" y="181997"/>
                </a:lnTo>
                <a:lnTo>
                  <a:pt x="1010202" y="216795"/>
                </a:lnTo>
                <a:lnTo>
                  <a:pt x="1036965" y="253933"/>
                </a:lnTo>
                <a:lnTo>
                  <a:pt x="1060709" y="293241"/>
                </a:lnTo>
                <a:lnTo>
                  <a:pt x="1081266" y="334548"/>
                </a:lnTo>
                <a:lnTo>
                  <a:pt x="1098466" y="377686"/>
                </a:lnTo>
                <a:lnTo>
                  <a:pt x="1112139" y="422485"/>
                </a:lnTo>
                <a:lnTo>
                  <a:pt x="1122115" y="468775"/>
                </a:lnTo>
                <a:lnTo>
                  <a:pt x="1128225" y="516386"/>
                </a:lnTo>
                <a:lnTo>
                  <a:pt x="1130300" y="565150"/>
                </a:lnTo>
                <a:lnTo>
                  <a:pt x="1128225" y="613913"/>
                </a:lnTo>
                <a:lnTo>
                  <a:pt x="1122115" y="661524"/>
                </a:lnTo>
                <a:lnTo>
                  <a:pt x="1112139" y="707814"/>
                </a:lnTo>
                <a:lnTo>
                  <a:pt x="1098466" y="752613"/>
                </a:lnTo>
                <a:lnTo>
                  <a:pt x="1081266" y="795751"/>
                </a:lnTo>
                <a:lnTo>
                  <a:pt x="1060709" y="837058"/>
                </a:lnTo>
                <a:lnTo>
                  <a:pt x="1036965" y="876366"/>
                </a:lnTo>
                <a:lnTo>
                  <a:pt x="1010202" y="913504"/>
                </a:lnTo>
                <a:lnTo>
                  <a:pt x="980591" y="948302"/>
                </a:lnTo>
                <a:lnTo>
                  <a:pt x="948302" y="980591"/>
                </a:lnTo>
                <a:lnTo>
                  <a:pt x="913504" y="1010202"/>
                </a:lnTo>
                <a:lnTo>
                  <a:pt x="876366" y="1036965"/>
                </a:lnTo>
                <a:lnTo>
                  <a:pt x="837058" y="1060709"/>
                </a:lnTo>
                <a:lnTo>
                  <a:pt x="795751" y="1081266"/>
                </a:lnTo>
                <a:lnTo>
                  <a:pt x="752613" y="1098466"/>
                </a:lnTo>
                <a:lnTo>
                  <a:pt x="707814" y="1112139"/>
                </a:lnTo>
                <a:lnTo>
                  <a:pt x="661524" y="1122115"/>
                </a:lnTo>
                <a:lnTo>
                  <a:pt x="613913" y="1128225"/>
                </a:lnTo>
                <a:lnTo>
                  <a:pt x="565150" y="1130300"/>
                </a:lnTo>
                <a:lnTo>
                  <a:pt x="516386" y="1128225"/>
                </a:lnTo>
                <a:lnTo>
                  <a:pt x="468775" y="1122115"/>
                </a:lnTo>
                <a:lnTo>
                  <a:pt x="422485" y="1112139"/>
                </a:lnTo>
                <a:lnTo>
                  <a:pt x="377686" y="1098466"/>
                </a:lnTo>
                <a:lnTo>
                  <a:pt x="334548" y="1081266"/>
                </a:lnTo>
                <a:lnTo>
                  <a:pt x="293241" y="1060709"/>
                </a:lnTo>
                <a:lnTo>
                  <a:pt x="253933" y="1036965"/>
                </a:lnTo>
                <a:lnTo>
                  <a:pt x="216795" y="1010202"/>
                </a:lnTo>
                <a:lnTo>
                  <a:pt x="181997" y="980591"/>
                </a:lnTo>
                <a:lnTo>
                  <a:pt x="149708" y="948302"/>
                </a:lnTo>
                <a:lnTo>
                  <a:pt x="120097" y="913504"/>
                </a:lnTo>
                <a:lnTo>
                  <a:pt x="93335" y="876366"/>
                </a:lnTo>
                <a:lnTo>
                  <a:pt x="69590" y="837058"/>
                </a:lnTo>
                <a:lnTo>
                  <a:pt x="49033" y="795751"/>
                </a:lnTo>
                <a:lnTo>
                  <a:pt x="31833" y="752613"/>
                </a:lnTo>
                <a:lnTo>
                  <a:pt x="18161" y="707814"/>
                </a:lnTo>
                <a:lnTo>
                  <a:pt x="8184" y="661524"/>
                </a:lnTo>
                <a:lnTo>
                  <a:pt x="2074" y="613913"/>
                </a:lnTo>
                <a:lnTo>
                  <a:pt x="0" y="565150"/>
                </a:lnTo>
                <a:close/>
              </a:path>
            </a:pathLst>
          </a:custGeom>
          <a:ln w="3767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93FC3F-789E-E749-9841-7E62527BB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30169"/>
            <a:ext cx="3740150" cy="1584299"/>
          </a:xfrm>
          <a:prstGeom prst="rect">
            <a:avLst/>
          </a:prstGeom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15870" y="1376679"/>
            <a:ext cx="26289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Power </a:t>
            </a:r>
            <a:r>
              <a:rPr spc="-10" dirty="0"/>
              <a:t>of</a:t>
            </a:r>
            <a:r>
              <a:rPr spc="-90" dirty="0"/>
              <a:t> </a:t>
            </a:r>
            <a:r>
              <a:rPr spc="-20" dirty="0"/>
              <a:t>LSTMs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85723" y="2402840"/>
            <a:ext cx="8784590" cy="3193823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351155" marR="191135" indent="-339090">
              <a:lnSpc>
                <a:spcPts val="2810"/>
              </a:lnSpc>
              <a:spcBef>
                <a:spcPts val="250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LSTM networks have been shown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to learn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long-term  dependencies more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easily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than simple recurrent</a:t>
            </a:r>
            <a:r>
              <a:rPr sz="2400" spc="-6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architectures</a:t>
            </a:r>
            <a:endParaRPr sz="2400" dirty="0">
              <a:latin typeface="Arial"/>
              <a:cs typeface="Arial"/>
            </a:endParaRPr>
          </a:p>
          <a:p>
            <a:pPr marL="747395" lvl="1" indent="-282575">
              <a:lnSpc>
                <a:spcPct val="100000"/>
              </a:lnSpc>
              <a:spcBef>
                <a:spcPts val="434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First on artificial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data</a:t>
            </a:r>
            <a:r>
              <a:rPr sz="2000" spc="-7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sets</a:t>
            </a:r>
            <a:endParaRPr sz="2000" dirty="0">
              <a:latin typeface="Arial"/>
              <a:cs typeface="Arial"/>
            </a:endParaRPr>
          </a:p>
          <a:p>
            <a:pPr marL="747395" lvl="1" indent="-282575">
              <a:lnSpc>
                <a:spcPct val="100000"/>
              </a:lnSpc>
              <a:spcBef>
                <a:spcPts val="409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Then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on challenging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sequential</a:t>
            </a:r>
            <a:r>
              <a:rPr sz="2000" spc="-7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tasks</a:t>
            </a:r>
            <a:endParaRPr sz="2000" dirty="0">
              <a:latin typeface="Arial"/>
              <a:cs typeface="Arial"/>
            </a:endParaRPr>
          </a:p>
          <a:p>
            <a:pPr marL="351155" marR="5080" indent="-339090">
              <a:lnSpc>
                <a:spcPct val="100800"/>
              </a:lnSpc>
              <a:spcBef>
                <a:spcPts val="465"/>
              </a:spcBef>
              <a:buChar char="•"/>
              <a:tabLst>
                <a:tab pos="351155" algn="l"/>
                <a:tab pos="351790" algn="l"/>
              </a:tabLst>
            </a:pPr>
            <a:endParaRPr lang="en-US" sz="2400" spc="-15" dirty="0">
              <a:solidFill>
                <a:srgbClr val="3333CC"/>
              </a:solidFill>
              <a:latin typeface="Arial"/>
              <a:cs typeface="Arial"/>
            </a:endParaRPr>
          </a:p>
          <a:p>
            <a:pPr marL="351155" marR="5080" indent="-339090">
              <a:lnSpc>
                <a:spcPct val="100800"/>
              </a:lnSpc>
              <a:spcBef>
                <a:spcPts val="465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Variants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and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alternatives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LSTM have been studied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and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used</a:t>
            </a:r>
            <a:endParaRPr lang="en-US" sz="2400" spc="-15" dirty="0">
              <a:solidFill>
                <a:srgbClr val="3333CC"/>
              </a:solidFill>
              <a:latin typeface="Arial"/>
              <a:cs typeface="Arial"/>
            </a:endParaRPr>
          </a:p>
          <a:p>
            <a:pPr marL="351155" marR="5080" indent="-339090">
              <a:lnSpc>
                <a:spcPct val="100800"/>
              </a:lnSpc>
              <a:spcBef>
                <a:spcPts val="465"/>
              </a:spcBef>
              <a:buChar char="•"/>
              <a:tabLst>
                <a:tab pos="351155" algn="l"/>
                <a:tab pos="351790" algn="l"/>
              </a:tabLst>
            </a:pPr>
            <a:endParaRPr lang="en-US" sz="2400" spc="-15" dirty="0">
              <a:solidFill>
                <a:srgbClr val="3333CC"/>
              </a:solidFill>
              <a:latin typeface="Arial"/>
              <a:cs typeface="Arial"/>
            </a:endParaRPr>
          </a:p>
          <a:p>
            <a:pPr marL="351155" marR="5080" indent="-339090">
              <a:lnSpc>
                <a:spcPct val="100800"/>
              </a:lnSpc>
              <a:spcBef>
                <a:spcPts val="465"/>
              </a:spcBef>
              <a:buChar char="•"/>
              <a:tabLst>
                <a:tab pos="351155" algn="l"/>
                <a:tab pos="351790" algn="l"/>
              </a:tabLst>
            </a:pPr>
            <a:r>
              <a:rPr lang="en-US" sz="2400" spc="-15" dirty="0">
                <a:solidFill>
                  <a:srgbClr val="3333CC"/>
                </a:solidFill>
                <a:latin typeface="Arial"/>
                <a:cs typeface="Arial"/>
              </a:rPr>
              <a:t>Still has problems with some complex extremely long strings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04774" y="1066800"/>
            <a:ext cx="640582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15" dirty="0"/>
              <a:t>Variants of LSTMS - o</a:t>
            </a:r>
            <a:r>
              <a:rPr spc="-15" dirty="0"/>
              <a:t>ther gated</a:t>
            </a:r>
            <a:r>
              <a:rPr spc="-110" dirty="0"/>
              <a:t> </a:t>
            </a:r>
            <a:r>
              <a:rPr spc="-15" dirty="0"/>
              <a:t>RNNs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85723" y="2335784"/>
            <a:ext cx="8661400" cy="386524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351790" indent="-339090" algn="just">
              <a:lnSpc>
                <a:spcPct val="100000"/>
              </a:lnSpc>
              <a:spcBef>
                <a:spcPts val="625"/>
              </a:spcBef>
              <a:buChar char="•"/>
              <a:tabLst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What pieces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of the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LSTM architecture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are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actually</a:t>
            </a:r>
            <a:r>
              <a:rPr sz="2400" spc="-10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necessary?</a:t>
            </a:r>
            <a:endParaRPr sz="2400" dirty="0">
              <a:latin typeface="Arial"/>
              <a:cs typeface="Arial"/>
            </a:endParaRPr>
          </a:p>
          <a:p>
            <a:pPr marL="351155" marR="405130" indent="-339090" algn="just">
              <a:lnSpc>
                <a:spcPct val="99200"/>
              </a:lnSpc>
              <a:spcBef>
                <a:spcPts val="555"/>
              </a:spcBef>
              <a:buChar char="•"/>
              <a:tabLst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What other successful architectures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could be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designed that 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allow the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network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dynamically control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time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scale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and  forgetting behavior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of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different</a:t>
            </a:r>
            <a:r>
              <a:rPr sz="2400" spc="-5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units?</a:t>
            </a:r>
            <a:endParaRPr sz="2400" dirty="0">
              <a:latin typeface="Arial"/>
              <a:cs typeface="Arial"/>
            </a:endParaRPr>
          </a:p>
          <a:p>
            <a:pPr marL="351155" marR="402590" indent="-339090" algn="just">
              <a:lnSpc>
                <a:spcPct val="99200"/>
              </a:lnSpc>
              <a:spcBef>
                <a:spcPts val="525"/>
              </a:spcBef>
              <a:buChar char="•"/>
              <a:tabLst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Some answers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these questions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are given with the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recent 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work on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gated RNNs, whose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units are also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known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as</a:t>
            </a:r>
            <a:r>
              <a:rPr sz="2400" spc="-14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gated  recurrent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units </a:t>
            </a:r>
            <a:r>
              <a:rPr lang="en-US" sz="2400" spc="-10" dirty="0">
                <a:solidFill>
                  <a:srgbClr val="3333CC"/>
                </a:solidFill>
                <a:latin typeface="Arial"/>
                <a:cs typeface="Arial"/>
              </a:rPr>
              <a:t>(</a:t>
            </a:r>
            <a:r>
              <a:rPr sz="2400" spc="-20" dirty="0">
                <a:solidFill>
                  <a:srgbClr val="3333CC"/>
                </a:solidFill>
                <a:latin typeface="Arial"/>
                <a:cs typeface="Arial"/>
              </a:rPr>
              <a:t>GRUs</a:t>
            </a:r>
            <a:r>
              <a:rPr lang="en-US" sz="2400" spc="-20" dirty="0">
                <a:solidFill>
                  <a:srgbClr val="3333CC"/>
                </a:solidFill>
                <a:latin typeface="Arial"/>
                <a:cs typeface="Arial"/>
              </a:rPr>
              <a:t>)</a:t>
            </a:r>
            <a:endParaRPr sz="2400" dirty="0">
              <a:latin typeface="Arial"/>
              <a:cs typeface="Arial"/>
            </a:endParaRPr>
          </a:p>
          <a:p>
            <a:pPr marL="351790" indent="-339090" algn="just">
              <a:lnSpc>
                <a:spcPct val="100000"/>
              </a:lnSpc>
              <a:spcBef>
                <a:spcPts val="530"/>
              </a:spcBef>
              <a:buChar char="•"/>
              <a:tabLst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Main difference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with</a:t>
            </a:r>
            <a:r>
              <a:rPr sz="2400" spc="-5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LSTM</a:t>
            </a:r>
            <a:endParaRPr sz="2400" dirty="0">
              <a:latin typeface="Arial"/>
              <a:cs typeface="Arial"/>
            </a:endParaRPr>
          </a:p>
          <a:p>
            <a:pPr marL="747395" marR="578485" lvl="1" indent="-282575" algn="just">
              <a:lnSpc>
                <a:spcPct val="100000"/>
              </a:lnSpc>
              <a:spcBef>
                <a:spcPts val="400"/>
              </a:spcBef>
              <a:buClr>
                <a:srgbClr val="3333CC"/>
              </a:buClr>
              <a:buChar char="•"/>
              <a:tabLst>
                <a:tab pos="747395" algn="l"/>
              </a:tabLst>
            </a:pP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Single gating unit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simultaneously controls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the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forgetting factor and 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decision to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update state</a:t>
            </a:r>
            <a:r>
              <a:rPr sz="2000" spc="-7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unit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657600" y="457200"/>
            <a:ext cx="2929908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30" dirty="0"/>
              <a:t>G</a:t>
            </a:r>
            <a:r>
              <a:rPr sz="3200" spc="-20" dirty="0"/>
              <a:t>RU</a:t>
            </a:r>
            <a:r>
              <a:rPr sz="3200" dirty="0"/>
              <a:t>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85723" y="1518920"/>
            <a:ext cx="8829675" cy="3715504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351790" indent="-339090">
              <a:lnSpc>
                <a:spcPct val="100000"/>
              </a:lnSpc>
              <a:spcBef>
                <a:spcPts val="600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GRUs have simpler structure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and are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easier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to</a:t>
            </a:r>
            <a:r>
              <a:rPr sz="2400" spc="-9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train.</a:t>
            </a:r>
            <a:endParaRPr sz="2400" dirty="0">
              <a:latin typeface="Arial"/>
              <a:cs typeface="Arial"/>
            </a:endParaRPr>
          </a:p>
          <a:p>
            <a:pPr marL="351155" marR="5080" indent="-339090">
              <a:lnSpc>
                <a:spcPct val="99200"/>
              </a:lnSpc>
              <a:spcBef>
                <a:spcPts val="530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Their success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is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primarily due to the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gating network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signals</a:t>
            </a:r>
            <a:r>
              <a:rPr sz="2400" spc="-20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that  control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how the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present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input and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previous memory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are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used 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update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current activation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and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produce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current</a:t>
            </a:r>
            <a:r>
              <a:rPr sz="2400" spc="-9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state.</a:t>
            </a:r>
            <a:endParaRPr sz="2400" dirty="0">
              <a:latin typeface="Arial"/>
              <a:cs typeface="Arial"/>
            </a:endParaRPr>
          </a:p>
          <a:p>
            <a:pPr marL="351155" marR="139065" indent="-339090">
              <a:lnSpc>
                <a:spcPts val="2780"/>
              </a:lnSpc>
              <a:spcBef>
                <a:spcPts val="705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These gates have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their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own sets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of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weights that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are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adaptively  updated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in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the learning</a:t>
            </a:r>
            <a:r>
              <a:rPr sz="2400" spc="-8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phase.</a:t>
            </a:r>
            <a:endParaRPr sz="2400" dirty="0">
              <a:latin typeface="Arial"/>
              <a:cs typeface="Arial"/>
            </a:endParaRPr>
          </a:p>
          <a:p>
            <a:pPr marL="351790" indent="-339090">
              <a:lnSpc>
                <a:spcPct val="100000"/>
              </a:lnSpc>
              <a:spcBef>
                <a:spcPts val="455"/>
              </a:spcBef>
              <a:buChar char="•"/>
              <a:tabLst>
                <a:tab pos="351155" algn="l"/>
                <a:tab pos="351790" algn="l"/>
              </a:tabLst>
            </a:pPr>
            <a:r>
              <a:rPr lang="en-US" sz="2400" spc="-15" dirty="0">
                <a:solidFill>
                  <a:srgbClr val="3333CC"/>
                </a:solidFill>
                <a:latin typeface="Arial"/>
                <a:cs typeface="Arial"/>
              </a:rPr>
              <a:t>Now h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ave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just two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gates</a:t>
            </a:r>
            <a:endParaRPr lang="en-US" sz="2400" spc="-15" dirty="0">
              <a:solidFill>
                <a:srgbClr val="3333CC"/>
              </a:solidFill>
              <a:latin typeface="Arial"/>
              <a:cs typeface="Arial"/>
            </a:endParaRPr>
          </a:p>
          <a:p>
            <a:pPr marL="808990" lvl="1" indent="-339090">
              <a:spcBef>
                <a:spcPts val="455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reset</a:t>
            </a:r>
            <a:r>
              <a:rPr lang="en-US" sz="2400" spc="-15" dirty="0">
                <a:solidFill>
                  <a:srgbClr val="3333CC"/>
                </a:solidFill>
                <a:latin typeface="Arial"/>
                <a:cs typeface="Arial"/>
              </a:rPr>
              <a:t> gate</a:t>
            </a:r>
          </a:p>
          <a:p>
            <a:pPr marL="808990" lvl="1" indent="-339090">
              <a:spcBef>
                <a:spcPts val="455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update</a:t>
            </a:r>
            <a:r>
              <a:rPr sz="2400" spc="-15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gate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56902" y="5451849"/>
            <a:ext cx="4961579" cy="19630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479" y="646172"/>
            <a:ext cx="857250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65"/>
              </a:lnSpc>
              <a:tabLst>
                <a:tab pos="8137525" algn="l"/>
              </a:tabLst>
            </a:pPr>
            <a:r>
              <a:rPr sz="1200" spc="-15" dirty="0">
                <a:latin typeface="Arial"/>
                <a:cs typeface="Arial"/>
              </a:rPr>
              <a:t>Dee</a:t>
            </a:r>
            <a:r>
              <a:rPr sz="1200" dirty="0">
                <a:latin typeface="Arial"/>
                <a:cs typeface="Arial"/>
              </a:rPr>
              <a:t>p</a:t>
            </a:r>
            <a:r>
              <a:rPr sz="1200" spc="-15" dirty="0">
                <a:latin typeface="Arial"/>
                <a:cs typeface="Arial"/>
              </a:rPr>
              <a:t> Lea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spc="-15" dirty="0">
                <a:latin typeface="Arial"/>
                <a:cs typeface="Arial"/>
              </a:rPr>
              <a:t>n</a:t>
            </a:r>
            <a:r>
              <a:rPr sz="1200" spc="-10" dirty="0">
                <a:latin typeface="Arial"/>
                <a:cs typeface="Arial"/>
              </a:rPr>
              <a:t>i</a:t>
            </a:r>
            <a:r>
              <a:rPr sz="1200" spc="-1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	</a:t>
            </a:r>
            <a:r>
              <a:rPr sz="1200" spc="-10" dirty="0">
                <a:latin typeface="Arial"/>
                <a:cs typeface="Arial"/>
              </a:rPr>
              <a:t>S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spc="-10" dirty="0">
                <a:latin typeface="Arial"/>
                <a:cs typeface="Arial"/>
              </a:rPr>
              <a:t>i</a:t>
            </a:r>
            <a:r>
              <a:rPr sz="1200" spc="-15" dirty="0">
                <a:latin typeface="Arial"/>
                <a:cs typeface="Arial"/>
              </a:rPr>
              <a:t>ha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8000" y="646007"/>
            <a:ext cx="9042400" cy="603250"/>
          </a:xfrm>
          <a:custGeom>
            <a:avLst/>
            <a:gdLst/>
            <a:ahLst/>
            <a:cxnLst/>
            <a:rect l="l" t="t" r="r" b="b"/>
            <a:pathLst>
              <a:path w="9042400" h="603250">
                <a:moveTo>
                  <a:pt x="0" y="0"/>
                </a:moveTo>
                <a:lnTo>
                  <a:pt x="9042400" y="0"/>
                </a:lnTo>
                <a:lnTo>
                  <a:pt x="9042400" y="602825"/>
                </a:lnTo>
                <a:lnTo>
                  <a:pt x="0" y="6028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31408" y="700023"/>
            <a:ext cx="599630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Time Delay Neural Networks</a:t>
            </a:r>
            <a:r>
              <a:rPr spc="-100" dirty="0"/>
              <a:t> </a:t>
            </a:r>
            <a:r>
              <a:rPr spc="-20" dirty="0"/>
              <a:t>(TDNNs)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85723" y="1326556"/>
            <a:ext cx="8964677" cy="2358979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351790" indent="-339090">
              <a:lnSpc>
                <a:spcPct val="100000"/>
              </a:lnSpc>
              <a:spcBef>
                <a:spcPts val="735"/>
              </a:spcBef>
              <a:buChar char="•"/>
              <a:tabLst>
                <a:tab pos="351155" algn="l"/>
                <a:tab pos="351790" algn="l"/>
              </a:tabLst>
            </a:pPr>
            <a:r>
              <a:rPr sz="2800" spc="-20" dirty="0">
                <a:solidFill>
                  <a:srgbClr val="3333CC"/>
                </a:solidFill>
                <a:latin typeface="Arial"/>
                <a:cs typeface="Arial"/>
              </a:rPr>
              <a:t>TDNNs </a:t>
            </a:r>
            <a:r>
              <a:rPr sz="2800" spc="-10" dirty="0">
                <a:solidFill>
                  <a:srgbClr val="3333CC"/>
                </a:solidFill>
                <a:latin typeface="Arial"/>
                <a:cs typeface="Arial"/>
              </a:rPr>
              <a:t>use </a:t>
            </a:r>
            <a:r>
              <a:rPr sz="2800" spc="-15" dirty="0">
                <a:solidFill>
                  <a:srgbClr val="3333CC"/>
                </a:solidFill>
                <a:latin typeface="Arial"/>
                <a:cs typeface="Arial"/>
              </a:rPr>
              <a:t>convolution </a:t>
            </a:r>
            <a:r>
              <a:rPr sz="2800" spc="-10" dirty="0">
                <a:solidFill>
                  <a:srgbClr val="3333CC"/>
                </a:solidFill>
                <a:latin typeface="Arial"/>
                <a:cs typeface="Arial"/>
              </a:rPr>
              <a:t>for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a </a:t>
            </a:r>
            <a:r>
              <a:rPr sz="2800" spc="-5" dirty="0">
                <a:latin typeface="Calibri"/>
                <a:cs typeface="Calibri"/>
              </a:rPr>
              <a:t>1-D </a:t>
            </a:r>
            <a:r>
              <a:rPr sz="2800" spc="-15" dirty="0">
                <a:solidFill>
                  <a:srgbClr val="3333CC"/>
                </a:solidFill>
                <a:latin typeface="Arial"/>
                <a:cs typeface="Arial"/>
              </a:rPr>
              <a:t>temporal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3333CC"/>
                </a:solidFill>
                <a:latin typeface="Arial"/>
                <a:cs typeface="Arial"/>
              </a:rPr>
              <a:t>sequence</a:t>
            </a:r>
            <a:endParaRPr sz="2800" dirty="0">
              <a:latin typeface="Arial"/>
              <a:cs typeface="Arial"/>
            </a:endParaRPr>
          </a:p>
          <a:p>
            <a:pPr marL="747395" marR="162560" lvl="1" indent="-282575">
              <a:lnSpc>
                <a:spcPts val="2810"/>
              </a:lnSpc>
              <a:spcBef>
                <a:spcPts val="695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400" spc="-15" dirty="0">
                <a:solidFill>
                  <a:srgbClr val="006600"/>
                </a:solidFill>
                <a:latin typeface="Arial"/>
                <a:cs typeface="Arial"/>
              </a:rPr>
              <a:t>Convolution </a:t>
            </a:r>
            <a:r>
              <a:rPr sz="2400" spc="-10" dirty="0">
                <a:solidFill>
                  <a:srgbClr val="006600"/>
                </a:solidFill>
                <a:latin typeface="Arial"/>
                <a:cs typeface="Arial"/>
              </a:rPr>
              <a:t>allows </a:t>
            </a:r>
            <a:r>
              <a:rPr sz="2400" spc="-15" dirty="0">
                <a:solidFill>
                  <a:srgbClr val="006600"/>
                </a:solidFill>
                <a:latin typeface="Arial"/>
                <a:cs typeface="Arial"/>
              </a:rPr>
              <a:t>shared parameters across time, </a:t>
            </a:r>
            <a:r>
              <a:rPr sz="2400" spc="-10" dirty="0">
                <a:solidFill>
                  <a:srgbClr val="006600"/>
                </a:solidFill>
                <a:latin typeface="Arial"/>
                <a:cs typeface="Arial"/>
              </a:rPr>
              <a:t>but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is  </a:t>
            </a:r>
            <a:r>
              <a:rPr sz="2400" spc="-10" dirty="0">
                <a:solidFill>
                  <a:srgbClr val="006600"/>
                </a:solidFill>
                <a:latin typeface="Arial"/>
                <a:cs typeface="Arial"/>
              </a:rPr>
              <a:t>s</a:t>
            </a:r>
            <a:r>
              <a:rPr lang="en-US" sz="2400" spc="-10" dirty="0">
                <a:solidFill>
                  <a:srgbClr val="006600"/>
                </a:solidFill>
                <a:latin typeface="Arial"/>
                <a:cs typeface="Arial"/>
              </a:rPr>
              <a:t>pace limited</a:t>
            </a:r>
            <a:endParaRPr sz="2400" dirty="0">
              <a:latin typeface="Arial"/>
              <a:cs typeface="Arial"/>
            </a:endParaRPr>
          </a:p>
          <a:p>
            <a:pPr marL="1143000" lvl="2" indent="-226695">
              <a:lnSpc>
                <a:spcPct val="100000"/>
              </a:lnSpc>
              <a:spcBef>
                <a:spcPts val="434"/>
              </a:spcBef>
              <a:buClr>
                <a:srgbClr val="3333CC"/>
              </a:buClr>
              <a:buChar char="•"/>
              <a:tabLst>
                <a:tab pos="1142365" algn="l"/>
                <a:tab pos="1143000" algn="l"/>
              </a:tabLst>
            </a:pP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Each output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is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dependent upon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a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small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n</a:t>
            </a:r>
            <a:r>
              <a:rPr lang="en-US" sz="2000" spc="-10" dirty="0">
                <a:solidFill>
                  <a:srgbClr val="660066"/>
                </a:solidFill>
                <a:latin typeface="Arial"/>
                <a:cs typeface="Arial"/>
              </a:rPr>
              <a:t>umber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 of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neighboring</a:t>
            </a:r>
            <a:r>
              <a:rPr sz="2000" spc="-114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inputs</a:t>
            </a:r>
            <a:endParaRPr sz="2000" dirty="0">
              <a:latin typeface="Arial"/>
              <a:cs typeface="Arial"/>
            </a:endParaRPr>
          </a:p>
          <a:p>
            <a:pPr marL="1143000" marR="869950" lvl="2" indent="-226060">
              <a:lnSpc>
                <a:spcPct val="100000"/>
              </a:lnSpc>
              <a:spcBef>
                <a:spcPts val="385"/>
              </a:spcBef>
              <a:buClr>
                <a:srgbClr val="3333CC"/>
              </a:buClr>
              <a:buChar char="•"/>
              <a:tabLst>
                <a:tab pos="1142365" algn="l"/>
                <a:tab pos="1143000" algn="l"/>
              </a:tabLst>
            </a:pP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Parameter sharing manifests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in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the application of the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same  convolutional kernel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at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each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time</a:t>
            </a:r>
            <a:r>
              <a:rPr sz="2000" spc="-6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step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82875" y="4484246"/>
            <a:ext cx="2684598" cy="27591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32177" y="4427802"/>
            <a:ext cx="2797810" cy="2846705"/>
          </a:xfrm>
          <a:custGeom>
            <a:avLst/>
            <a:gdLst/>
            <a:ahLst/>
            <a:cxnLst/>
            <a:rect l="l" t="t" r="r" b="b"/>
            <a:pathLst>
              <a:path w="2797810" h="2846704">
                <a:moveTo>
                  <a:pt x="0" y="0"/>
                </a:moveTo>
                <a:lnTo>
                  <a:pt x="2797492" y="0"/>
                </a:lnTo>
                <a:lnTo>
                  <a:pt x="2797492" y="2846158"/>
                </a:lnTo>
                <a:lnTo>
                  <a:pt x="0" y="2846158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419324" y="5186679"/>
            <a:ext cx="4982845" cy="9829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</a:pP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A </a:t>
            </a:r>
            <a:r>
              <a:rPr sz="1600" spc="-15" dirty="0">
                <a:solidFill>
                  <a:srgbClr val="660066"/>
                </a:solidFill>
                <a:latin typeface="Arial"/>
                <a:cs typeface="Arial"/>
              </a:rPr>
              <a:t>TDNN remembers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the </a:t>
            </a:r>
            <a:r>
              <a:rPr sz="1600" spc="-15" dirty="0">
                <a:solidFill>
                  <a:srgbClr val="660066"/>
                </a:solidFill>
                <a:latin typeface="Arial"/>
                <a:cs typeface="Arial"/>
              </a:rPr>
              <a:t>previous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few </a:t>
            </a:r>
            <a:r>
              <a:rPr sz="1600" spc="-10" dirty="0">
                <a:solidFill>
                  <a:srgbClr val="660066"/>
                </a:solidFill>
                <a:latin typeface="Arial"/>
                <a:cs typeface="Arial"/>
              </a:rPr>
              <a:t>training</a:t>
            </a:r>
            <a:r>
              <a:rPr sz="1600" spc="-16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660066"/>
                </a:solidFill>
                <a:latin typeface="Arial"/>
                <a:cs typeface="Arial"/>
              </a:rPr>
              <a:t>examples  </a:t>
            </a:r>
            <a:r>
              <a:rPr sz="1600" spc="-10" dirty="0">
                <a:solidFill>
                  <a:srgbClr val="660066"/>
                </a:solidFill>
                <a:latin typeface="Arial"/>
                <a:cs typeface="Arial"/>
              </a:rPr>
              <a:t>and uses them as </a:t>
            </a:r>
            <a:r>
              <a:rPr sz="1600" spc="-15" dirty="0">
                <a:solidFill>
                  <a:srgbClr val="660066"/>
                </a:solidFill>
                <a:latin typeface="Arial"/>
                <a:cs typeface="Arial"/>
              </a:rPr>
              <a:t>input </a:t>
            </a:r>
            <a:r>
              <a:rPr sz="1600" spc="-10" dirty="0">
                <a:solidFill>
                  <a:srgbClr val="660066"/>
                </a:solidFill>
                <a:latin typeface="Arial"/>
                <a:cs typeface="Arial"/>
              </a:rPr>
              <a:t>into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the</a:t>
            </a:r>
            <a:r>
              <a:rPr sz="1600" spc="-2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660066"/>
                </a:solidFill>
                <a:latin typeface="Arial"/>
                <a:cs typeface="Arial"/>
              </a:rPr>
              <a:t>network.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735"/>
              </a:lnSpc>
            </a:pPr>
            <a:r>
              <a:rPr sz="1600" spc="-10" dirty="0">
                <a:solidFill>
                  <a:srgbClr val="660066"/>
                </a:solidFill>
                <a:latin typeface="Arial"/>
                <a:cs typeface="Arial"/>
              </a:rPr>
              <a:t>The network then works like</a:t>
            </a:r>
            <a:r>
              <a:rPr sz="1600" spc="-3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a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660066"/>
                </a:solidFill>
                <a:latin typeface="Arial"/>
                <a:cs typeface="Arial"/>
              </a:rPr>
              <a:t>feed-forward, back </a:t>
            </a:r>
            <a:r>
              <a:rPr sz="1600" spc="-15" dirty="0">
                <a:solidFill>
                  <a:srgbClr val="660066"/>
                </a:solidFill>
                <a:latin typeface="Arial"/>
                <a:cs typeface="Arial"/>
              </a:rPr>
              <a:t>propagation </a:t>
            </a:r>
            <a:r>
              <a:rPr sz="1600" spc="-10" dirty="0">
                <a:solidFill>
                  <a:srgbClr val="660066"/>
                </a:solidFill>
                <a:latin typeface="Arial"/>
                <a:cs typeface="Arial"/>
              </a:rPr>
              <a:t>network.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48000" y="990600"/>
            <a:ext cx="487407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5" dirty="0"/>
              <a:t>Idea </a:t>
            </a:r>
            <a:r>
              <a:rPr sz="3200" spc="-10" dirty="0"/>
              <a:t>of </a:t>
            </a:r>
            <a:r>
              <a:rPr lang="en-US" sz="3200" spc="-15" dirty="0"/>
              <a:t>G</a:t>
            </a:r>
            <a:r>
              <a:rPr sz="3200" spc="-15" dirty="0"/>
              <a:t>ated</a:t>
            </a:r>
            <a:r>
              <a:rPr sz="3200" spc="-125" dirty="0"/>
              <a:t> </a:t>
            </a:r>
            <a:r>
              <a:rPr sz="3200" spc="-20" dirty="0"/>
              <a:t>RNNs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85723" y="2402840"/>
            <a:ext cx="8778875" cy="313436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51155" marR="5080" indent="-339090" algn="just">
              <a:lnSpc>
                <a:spcPct val="99200"/>
              </a:lnSpc>
              <a:spcBef>
                <a:spcPts val="120"/>
              </a:spcBef>
              <a:buChar char="•"/>
              <a:tabLst>
                <a:tab pos="351790" algn="l"/>
              </a:tabLst>
            </a:pP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Like leaky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units, gated RNNs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are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based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on the idea of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creating  paths through time that have derivatives that neither vanish nor  explode</a:t>
            </a:r>
            <a:endParaRPr sz="2400" dirty="0">
              <a:latin typeface="Arial"/>
              <a:cs typeface="Arial"/>
            </a:endParaRPr>
          </a:p>
          <a:p>
            <a:pPr marL="351155" marR="252729" indent="-339090" algn="just">
              <a:lnSpc>
                <a:spcPts val="2780"/>
              </a:lnSpc>
              <a:spcBef>
                <a:spcPts val="705"/>
              </a:spcBef>
              <a:buChar char="•"/>
              <a:tabLst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Leaky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units do this with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connection weights that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are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manually  chosen </a:t>
            </a:r>
            <a:r>
              <a:rPr lang="en-US" sz="2400" spc="-10" dirty="0">
                <a:solidFill>
                  <a:srgbClr val="3333CC"/>
                </a:solidFill>
                <a:latin typeface="Arial"/>
                <a:cs typeface="Arial"/>
              </a:rPr>
              <a:t>for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parameters</a:t>
            </a:r>
            <a:r>
              <a:rPr sz="2400" spc="-19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latin typeface="Calibri"/>
                <a:cs typeface="Calibri"/>
              </a:rPr>
              <a:t>α</a:t>
            </a:r>
          </a:p>
          <a:p>
            <a:pPr marL="916305" algn="just">
              <a:lnSpc>
                <a:spcPct val="100000"/>
              </a:lnSpc>
              <a:spcBef>
                <a:spcPts val="555"/>
              </a:spcBef>
            </a:pPr>
            <a:r>
              <a:rPr lang="en-US" sz="2400" spc="-15" dirty="0">
                <a:solidFill>
                  <a:srgbClr val="008000"/>
                </a:solidFill>
                <a:latin typeface="Arial"/>
                <a:cs typeface="Arial"/>
              </a:rPr>
              <a:t>G</a:t>
            </a:r>
            <a:r>
              <a:rPr sz="2400" spc="-15" dirty="0">
                <a:solidFill>
                  <a:srgbClr val="008000"/>
                </a:solidFill>
                <a:latin typeface="Arial"/>
                <a:cs typeface="Arial"/>
              </a:rPr>
              <a:t>eneraliz</a:t>
            </a:r>
            <a:r>
              <a:rPr lang="en-US" sz="2400" spc="-15" dirty="0">
                <a:solidFill>
                  <a:srgbClr val="008000"/>
                </a:solidFill>
                <a:latin typeface="Arial"/>
                <a:cs typeface="Arial"/>
              </a:rPr>
              <a:t>es</a:t>
            </a:r>
            <a:r>
              <a:rPr sz="2400" spc="-1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08000"/>
                </a:solidFill>
                <a:latin typeface="Arial"/>
                <a:cs typeface="Arial"/>
              </a:rPr>
              <a:t>the </a:t>
            </a:r>
            <a:r>
              <a:rPr sz="2400" spc="-15" dirty="0">
                <a:solidFill>
                  <a:srgbClr val="008000"/>
                </a:solidFill>
                <a:latin typeface="Arial"/>
                <a:cs typeface="Arial"/>
              </a:rPr>
              <a:t>concept </a:t>
            </a:r>
            <a:r>
              <a:rPr sz="2400" spc="-10" dirty="0">
                <a:solidFill>
                  <a:srgbClr val="008000"/>
                </a:solidFill>
                <a:latin typeface="Arial"/>
                <a:cs typeface="Arial"/>
              </a:rPr>
              <a:t>of </a:t>
            </a:r>
            <a:r>
              <a:rPr sz="2400" spc="-15" dirty="0">
                <a:solidFill>
                  <a:srgbClr val="008000"/>
                </a:solidFill>
                <a:latin typeface="Arial"/>
                <a:cs typeface="Arial"/>
              </a:rPr>
              <a:t>discrete skipped</a:t>
            </a:r>
            <a:r>
              <a:rPr sz="2400" spc="-6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008000"/>
                </a:solidFill>
                <a:latin typeface="Arial"/>
                <a:cs typeface="Arial"/>
              </a:rPr>
              <a:t>connections</a:t>
            </a:r>
            <a:endParaRPr sz="2400" dirty="0">
              <a:latin typeface="Arial"/>
              <a:cs typeface="Arial"/>
            </a:endParaRPr>
          </a:p>
          <a:p>
            <a:pPr marL="351155" marR="368300" indent="-339090" algn="just">
              <a:lnSpc>
                <a:spcPct val="100000"/>
              </a:lnSpc>
              <a:spcBef>
                <a:spcPts val="430"/>
              </a:spcBef>
              <a:buClr>
                <a:srgbClr val="3333CC"/>
              </a:buClr>
              <a:buFont typeface="Arial"/>
              <a:buChar char="•"/>
              <a:tabLst>
                <a:tab pos="435609" algn="l"/>
              </a:tabLst>
            </a:pPr>
            <a:r>
              <a:rPr dirty="0"/>
              <a:t>	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Gated RNNs generalize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this to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connection weights that may  change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with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each time</a:t>
            </a:r>
            <a:r>
              <a:rPr sz="2400" spc="-6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step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41424" y="577404"/>
            <a:ext cx="7872477" cy="943848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760855">
              <a:lnSpc>
                <a:spcPct val="100000"/>
              </a:lnSpc>
              <a:spcBef>
                <a:spcPts val="620"/>
              </a:spcBef>
            </a:pPr>
            <a:r>
              <a:rPr sz="2800" spc="-15" dirty="0">
                <a:solidFill>
                  <a:srgbClr val="FF0000"/>
                </a:solidFill>
                <a:latin typeface="Arial"/>
                <a:cs typeface="Arial"/>
              </a:rPr>
              <a:t>Update </a:t>
            </a:r>
            <a:r>
              <a:rPr lang="en-US" sz="2800" spc="-15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2800" spc="-15" dirty="0">
                <a:solidFill>
                  <a:srgbClr val="FF0000"/>
                </a:solidFill>
                <a:latin typeface="Arial"/>
                <a:cs typeface="Arial"/>
              </a:rPr>
              <a:t>quations </a:t>
            </a:r>
            <a:r>
              <a:rPr sz="2800" spc="-10" dirty="0">
                <a:solidFill>
                  <a:srgbClr val="FF0000"/>
                </a:solidFill>
                <a:latin typeface="Arial"/>
                <a:cs typeface="Arial"/>
              </a:rPr>
              <a:t>for </a:t>
            </a:r>
            <a:r>
              <a:rPr sz="2800" spc="-15" dirty="0">
                <a:solidFill>
                  <a:srgbClr val="FF0000"/>
                </a:solidFill>
                <a:latin typeface="Arial"/>
                <a:cs typeface="Arial"/>
              </a:rPr>
              <a:t>Gated</a:t>
            </a:r>
            <a:r>
              <a:rPr sz="2800" spc="-1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FF0000"/>
                </a:solidFill>
                <a:latin typeface="Arial"/>
                <a:cs typeface="Arial"/>
              </a:rPr>
              <a:t>RNNs</a:t>
            </a:r>
            <a:endParaRPr sz="2800" dirty="0">
              <a:latin typeface="Arial"/>
              <a:cs typeface="Arial"/>
            </a:endParaRPr>
          </a:p>
          <a:p>
            <a:pPr marL="351790" indent="-339090">
              <a:lnSpc>
                <a:spcPct val="100000"/>
              </a:lnSpc>
              <a:spcBef>
                <a:spcPts val="450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Update equations</a:t>
            </a:r>
            <a:r>
              <a:rPr sz="2400" spc="-4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are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7844" y="2767584"/>
            <a:ext cx="8028305" cy="62293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95275" marR="5080" indent="-282575">
              <a:lnSpc>
                <a:spcPts val="2300"/>
              </a:lnSpc>
              <a:spcBef>
                <a:spcPts val="260"/>
              </a:spcBef>
              <a:buClr>
                <a:srgbClr val="3333CC"/>
              </a:buClr>
              <a:buChar char="•"/>
              <a:tabLst>
                <a:tab pos="294640" algn="l"/>
                <a:tab pos="295275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Where </a:t>
            </a:r>
            <a:r>
              <a:rPr sz="2000" b="1" i="1" dirty="0">
                <a:latin typeface="Calibri"/>
                <a:cs typeface="Calibri"/>
              </a:rPr>
              <a:t>u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stands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for the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update gate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and </a:t>
            </a:r>
            <a:r>
              <a:rPr sz="2000" b="1" i="1" dirty="0">
                <a:latin typeface="Calibri"/>
                <a:cs typeface="Calibri"/>
              </a:rPr>
              <a:t>r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for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reset gate.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Their value</a:t>
            </a:r>
            <a:r>
              <a:rPr sz="2000" spc="-21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is 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defined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as</a:t>
            </a:r>
            <a:r>
              <a:rPr sz="2000" spc="-4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usual: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37844" y="4456176"/>
            <a:ext cx="8427085" cy="2604135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295275" indent="-282575">
              <a:lnSpc>
                <a:spcPct val="100000"/>
              </a:lnSpc>
              <a:spcBef>
                <a:spcPts val="505"/>
              </a:spcBef>
              <a:buClr>
                <a:srgbClr val="3333CC"/>
              </a:buClr>
              <a:buChar char="•"/>
              <a:tabLst>
                <a:tab pos="294640" algn="l"/>
                <a:tab pos="295275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Reset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and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update gates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can individually ignore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parts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of the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state</a:t>
            </a:r>
            <a:r>
              <a:rPr sz="2000" spc="-14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vector</a:t>
            </a:r>
            <a:endParaRPr sz="2000" dirty="0">
              <a:latin typeface="Arial"/>
              <a:cs typeface="Arial"/>
            </a:endParaRPr>
          </a:p>
          <a:p>
            <a:pPr marL="690880" marR="5080" lvl="1" indent="-226060">
              <a:lnSpc>
                <a:spcPct val="98300"/>
              </a:lnSpc>
              <a:spcBef>
                <a:spcPts val="450"/>
              </a:spcBef>
              <a:buClr>
                <a:srgbClr val="3333CC"/>
              </a:buClr>
              <a:buChar char="•"/>
              <a:tabLst>
                <a:tab pos="690245" algn="l"/>
                <a:tab pos="690880" algn="l"/>
              </a:tabLst>
            </a:pP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Update gates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act </a:t>
            </a:r>
            <a:r>
              <a:rPr lang="en-US" sz="2000" spc="-10" dirty="0">
                <a:solidFill>
                  <a:srgbClr val="660066"/>
                </a:solidFill>
                <a:latin typeface="Arial"/>
                <a:cs typeface="Arial"/>
              </a:rPr>
              <a:t>a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conditional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leaky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integrators that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can linearly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gate 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any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dimension thus choosing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to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copy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it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(at one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extreme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of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sigmoid) or  completely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ignore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it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(at the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other extreme)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by replacing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it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by the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new  target state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value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towards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which the leaky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integrator</a:t>
            </a:r>
            <a:r>
              <a:rPr sz="2000" spc="-114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converges</a:t>
            </a:r>
            <a:endParaRPr sz="2000" dirty="0">
              <a:latin typeface="Arial"/>
              <a:cs typeface="Arial"/>
            </a:endParaRPr>
          </a:p>
          <a:p>
            <a:pPr marL="690880" marR="36830" lvl="1" indent="-226060">
              <a:lnSpc>
                <a:spcPct val="98000"/>
              </a:lnSpc>
              <a:spcBef>
                <a:spcPts val="550"/>
              </a:spcBef>
              <a:buClr>
                <a:srgbClr val="3333CC"/>
              </a:buClr>
              <a:buChar char="•"/>
              <a:tabLst>
                <a:tab pos="690245" algn="l"/>
                <a:tab pos="690880" algn="l"/>
              </a:tabLst>
            </a:pP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Reset gates control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which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parts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of the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state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get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used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to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compute</a:t>
            </a:r>
            <a:r>
              <a:rPr lang="en-US" sz="2000" spc="-15" dirty="0">
                <a:solidFill>
                  <a:srgbClr val="660066"/>
                </a:solidFill>
                <a:latin typeface="Arial"/>
                <a:cs typeface="Arial"/>
              </a:rPr>
              <a:t> the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 next  target state, introducing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an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additional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nonlinear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effect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in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the 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relationship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between past state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and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future</a:t>
            </a:r>
            <a:r>
              <a:rPr sz="2000" spc="-12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state</a:t>
            </a:r>
            <a:endParaRPr sz="2000" dirty="0">
              <a:latin typeface="Arial"/>
              <a:cs typeface="Arial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666CA414-98CF-E445-B8FA-0475DD95D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24" y="1648502"/>
            <a:ext cx="8236014" cy="107931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EDAB5D8A-067C-9F4E-A256-B0E60B435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23" y="3442208"/>
            <a:ext cx="9020556" cy="870093"/>
          </a:xfrm>
          <a:prstGeom prst="rect">
            <a:avLst/>
          </a:prstGeom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57DA4-1AE5-1048-B8F0-37FB5F77B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7202" y="1374140"/>
            <a:ext cx="5843995" cy="430887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BD4752-1C43-CC4A-88CC-655F178039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685800"/>
            <a:ext cx="8282961" cy="6248400"/>
          </a:xfrm>
        </p:spPr>
      </p:pic>
    </p:spTree>
    <p:extLst>
      <p:ext uri="{BB962C8B-B14F-4D97-AF65-F5344CB8AC3E}">
        <p14:creationId xmlns:p14="http://schemas.microsoft.com/office/powerpoint/2010/main" val="3986009240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97972" y="807719"/>
            <a:ext cx="426783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0" dirty="0"/>
              <a:t>Core </a:t>
            </a:r>
            <a:r>
              <a:rPr lang="en-US" sz="3200" spc="-15" dirty="0"/>
              <a:t>I</a:t>
            </a:r>
            <a:r>
              <a:rPr sz="3200" spc="-15" dirty="0"/>
              <a:t>dea </a:t>
            </a:r>
            <a:r>
              <a:rPr sz="3200" spc="-20" dirty="0"/>
              <a:t>behind</a:t>
            </a:r>
            <a:r>
              <a:rPr sz="3200" spc="-135" dirty="0"/>
              <a:t> </a:t>
            </a:r>
            <a:r>
              <a:rPr sz="3200" spc="-20" dirty="0"/>
              <a:t>LSTM</a:t>
            </a:r>
            <a:endParaRPr sz="3200" dirty="0"/>
          </a:p>
        </p:txBody>
      </p:sp>
      <p:sp>
        <p:nvSpPr>
          <p:cNvPr id="4" name="object 4"/>
          <p:cNvSpPr txBox="1"/>
          <p:nvPr/>
        </p:nvSpPr>
        <p:spPr>
          <a:xfrm>
            <a:off x="468840" y="1600200"/>
            <a:ext cx="9006205" cy="5928033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440055" marR="93980" indent="-339090">
              <a:lnSpc>
                <a:spcPts val="2810"/>
              </a:lnSpc>
              <a:spcBef>
                <a:spcPts val="250"/>
              </a:spcBef>
              <a:buChar char="•"/>
              <a:tabLst>
                <a:tab pos="440055" algn="l"/>
                <a:tab pos="4406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key to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LSTM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is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the cell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state, </a:t>
            </a:r>
            <a:r>
              <a:rPr sz="2400" b="1" i="1" spc="-10" dirty="0">
                <a:latin typeface="Times New Roman"/>
                <a:cs typeface="Times New Roman"/>
              </a:rPr>
              <a:t>C</a:t>
            </a:r>
            <a:r>
              <a:rPr sz="2400" i="1" spc="-15" baseline="-17361" dirty="0">
                <a:latin typeface="Times New Roman"/>
                <a:cs typeface="Times New Roman"/>
              </a:rPr>
              <a:t>t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,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horizontal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line</a:t>
            </a:r>
            <a:r>
              <a:rPr sz="2400" spc="-22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running  through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the top of the</a:t>
            </a:r>
            <a:r>
              <a:rPr sz="2400" spc="-9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diagram</a:t>
            </a:r>
            <a:endParaRPr sz="2400" dirty="0">
              <a:latin typeface="Arial"/>
              <a:cs typeface="Arial"/>
            </a:endParaRPr>
          </a:p>
          <a:p>
            <a:pPr marL="440690" indent="-339090">
              <a:lnSpc>
                <a:spcPct val="100000"/>
              </a:lnSpc>
              <a:spcBef>
                <a:spcPts val="420"/>
              </a:spcBef>
              <a:buChar char="•"/>
              <a:tabLst>
                <a:tab pos="440055" algn="l"/>
                <a:tab pos="440690" algn="l"/>
              </a:tabLst>
            </a:pP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Like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conveyor</a:t>
            </a:r>
            <a:r>
              <a:rPr sz="2400" spc="-6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belt</a:t>
            </a:r>
            <a:endParaRPr sz="2400" dirty="0">
              <a:latin typeface="Arial"/>
              <a:cs typeface="Arial"/>
            </a:endParaRPr>
          </a:p>
          <a:p>
            <a:pPr marL="829944" marR="5286375" lvl="1" indent="-276860">
              <a:lnSpc>
                <a:spcPct val="117000"/>
              </a:lnSpc>
              <a:spcBef>
                <a:spcPts val="115"/>
              </a:spcBef>
              <a:buClr>
                <a:srgbClr val="3333CC"/>
              </a:buClr>
              <a:buChar char="•"/>
              <a:tabLst>
                <a:tab pos="835660" algn="l"/>
                <a:tab pos="836294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Runs through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entire</a:t>
            </a:r>
            <a:r>
              <a:rPr sz="2000" spc="-11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chain  with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minor</a:t>
            </a:r>
            <a:r>
              <a:rPr sz="2000" spc="-5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interactions</a:t>
            </a:r>
            <a:endParaRPr sz="2000" dirty="0">
              <a:latin typeface="Arial"/>
              <a:cs typeface="Arial"/>
            </a:endParaRPr>
          </a:p>
          <a:p>
            <a:pPr marL="836294" lvl="1" indent="-282575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Char char="•"/>
              <a:tabLst>
                <a:tab pos="835660" algn="l"/>
                <a:tab pos="836294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LSTM does have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the ability</a:t>
            </a:r>
            <a:r>
              <a:rPr sz="2000" spc="-8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to</a:t>
            </a:r>
            <a:endParaRPr sz="2000" dirty="0">
              <a:latin typeface="Arial"/>
              <a:cs typeface="Arial"/>
            </a:endParaRPr>
          </a:p>
          <a:p>
            <a:pPr marL="829944">
              <a:lnSpc>
                <a:spcPct val="100000"/>
              </a:lnSpc>
              <a:spcBef>
                <a:spcPts val="385"/>
              </a:spcBef>
              <a:tabLst>
                <a:tab pos="8283575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remove/add information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to cell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state regulated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by</a:t>
            </a:r>
            <a:r>
              <a:rPr sz="2000" spc="-2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structures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 called	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gates</a:t>
            </a:r>
            <a:endParaRPr sz="2000" dirty="0">
              <a:latin typeface="Arial"/>
              <a:cs typeface="Arial"/>
            </a:endParaRPr>
          </a:p>
          <a:p>
            <a:pPr marL="440690" indent="-339090">
              <a:lnSpc>
                <a:spcPct val="100000"/>
              </a:lnSpc>
              <a:spcBef>
                <a:spcPts val="515"/>
              </a:spcBef>
              <a:buChar char="•"/>
              <a:tabLst>
                <a:tab pos="440055" algn="l"/>
                <a:tab pos="4406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Gates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are an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optional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way to let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information</a:t>
            </a:r>
            <a:r>
              <a:rPr sz="2400" spc="-11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through</a:t>
            </a:r>
            <a:endParaRPr sz="2400" dirty="0">
              <a:latin typeface="Arial"/>
              <a:cs typeface="Arial"/>
            </a:endParaRPr>
          </a:p>
          <a:p>
            <a:pPr marL="440690" indent="-339090">
              <a:lnSpc>
                <a:spcPct val="100000"/>
              </a:lnSpc>
              <a:spcBef>
                <a:spcPts val="525"/>
              </a:spcBef>
              <a:buChar char="•"/>
              <a:tabLst>
                <a:tab pos="440055" algn="l"/>
                <a:tab pos="4406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Consist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of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sigmoid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and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multiplication</a:t>
            </a:r>
            <a:r>
              <a:rPr sz="2400" spc="-12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operation</a:t>
            </a:r>
            <a:endParaRPr sz="2400" dirty="0">
              <a:latin typeface="Arial"/>
              <a:cs typeface="Arial"/>
            </a:endParaRPr>
          </a:p>
          <a:p>
            <a:pPr marL="440690" indent="-339090">
              <a:lnSpc>
                <a:spcPct val="100000"/>
              </a:lnSpc>
              <a:spcBef>
                <a:spcPts val="505"/>
              </a:spcBef>
              <a:buChar char="•"/>
              <a:tabLst>
                <a:tab pos="440055" algn="l"/>
                <a:tab pos="4406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Sigmoid outputs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value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between </a:t>
            </a:r>
            <a:r>
              <a:rPr sz="2400" dirty="0">
                <a:latin typeface="Times New Roman"/>
                <a:cs typeface="Times New Roman"/>
              </a:rPr>
              <a:t>0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and</a:t>
            </a:r>
            <a:r>
              <a:rPr sz="2400" spc="-8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1</a:t>
            </a:r>
          </a:p>
          <a:p>
            <a:pPr marL="836294" indent="-282575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Char char="•"/>
              <a:tabLst>
                <a:tab pos="835660" algn="l"/>
                <a:tab pos="836294" algn="l"/>
              </a:tabLst>
            </a:pPr>
            <a:r>
              <a:rPr sz="2000" dirty="0">
                <a:latin typeface="Times New Roman"/>
                <a:cs typeface="Times New Roman"/>
              </a:rPr>
              <a:t>0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means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let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nothing</a:t>
            </a:r>
            <a:r>
              <a:rPr sz="2000" spc="-3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through</a:t>
            </a:r>
            <a:endParaRPr sz="2000" dirty="0">
              <a:latin typeface="Arial"/>
              <a:cs typeface="Arial"/>
            </a:endParaRPr>
          </a:p>
          <a:p>
            <a:pPr marL="836294" indent="-282575">
              <a:lnSpc>
                <a:spcPct val="100000"/>
              </a:lnSpc>
              <a:spcBef>
                <a:spcPts val="409"/>
              </a:spcBef>
              <a:buClr>
                <a:srgbClr val="3333CC"/>
              </a:buClr>
              <a:buChar char="•"/>
              <a:tabLst>
                <a:tab pos="835660" algn="l"/>
                <a:tab pos="836294" algn="l"/>
              </a:tabLst>
            </a:pPr>
            <a:r>
              <a:rPr sz="2000" dirty="0">
                <a:solidFill>
                  <a:srgbClr val="006600"/>
                </a:solidFill>
                <a:latin typeface="Times New Roman"/>
                <a:cs typeface="Times New Roman"/>
              </a:rPr>
              <a:t>1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means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let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everything</a:t>
            </a:r>
            <a:r>
              <a:rPr sz="2000" spc="-3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through</a:t>
            </a:r>
            <a:endParaRPr sz="2000" dirty="0">
              <a:latin typeface="Arial"/>
              <a:cs typeface="Arial"/>
            </a:endParaRPr>
          </a:p>
          <a:p>
            <a:pPr marL="440690" indent="-339090">
              <a:lnSpc>
                <a:spcPct val="100000"/>
              </a:lnSpc>
              <a:spcBef>
                <a:spcPts val="484"/>
              </a:spcBef>
              <a:buChar char="•"/>
              <a:tabLst>
                <a:tab pos="440055" algn="l"/>
                <a:tab pos="4406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LSTM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has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three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of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these gates</a:t>
            </a:r>
            <a:r>
              <a:rPr lang="en-US" sz="2400" spc="-15" dirty="0">
                <a:solidFill>
                  <a:srgbClr val="3333CC"/>
                </a:solidFill>
                <a:latin typeface="Arial"/>
                <a:cs typeface="Arial"/>
              </a:rPr>
              <a:t> in order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protect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and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control </a:t>
            </a:r>
            <a:r>
              <a:rPr lang="en-US" sz="2400" spc="-15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cell</a:t>
            </a:r>
            <a:r>
              <a:rPr sz="2400" spc="-14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state</a:t>
            </a:r>
            <a:endParaRPr sz="2400" dirty="0">
              <a:latin typeface="Arial"/>
              <a:cs typeface="Arial"/>
            </a:endParaRPr>
          </a:p>
          <a:p>
            <a:pPr marR="36195" algn="r">
              <a:lnSpc>
                <a:spcPct val="100000"/>
              </a:lnSpc>
              <a:spcBef>
                <a:spcPts val="1864"/>
              </a:spcBef>
            </a:pP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310205" y="2002367"/>
            <a:ext cx="3164840" cy="19356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05496" y="1997657"/>
            <a:ext cx="3174365" cy="1945639"/>
          </a:xfrm>
          <a:custGeom>
            <a:avLst/>
            <a:gdLst/>
            <a:ahLst/>
            <a:cxnLst/>
            <a:rect l="l" t="t" r="r" b="b"/>
            <a:pathLst>
              <a:path w="3174365" h="1945639">
                <a:moveTo>
                  <a:pt x="0" y="0"/>
                </a:moveTo>
                <a:lnTo>
                  <a:pt x="3174259" y="0"/>
                </a:lnTo>
                <a:lnTo>
                  <a:pt x="3174259" y="1945058"/>
                </a:lnTo>
                <a:lnTo>
                  <a:pt x="0" y="1945058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81009" y="4614616"/>
            <a:ext cx="1130300" cy="13814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963270" y="4484317"/>
            <a:ext cx="1403985" cy="1579880"/>
          </a:xfrm>
          <a:custGeom>
            <a:avLst/>
            <a:gdLst/>
            <a:ahLst/>
            <a:cxnLst/>
            <a:rect l="l" t="t" r="r" b="b"/>
            <a:pathLst>
              <a:path w="1403984" h="1579879">
                <a:moveTo>
                  <a:pt x="0" y="0"/>
                </a:moveTo>
                <a:lnTo>
                  <a:pt x="1403455" y="0"/>
                </a:lnTo>
                <a:lnTo>
                  <a:pt x="1403455" y="1579280"/>
                </a:lnTo>
                <a:lnTo>
                  <a:pt x="0" y="1579280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66059" y="563876"/>
            <a:ext cx="33464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65"/>
              </a:lnSpc>
            </a:pPr>
            <a:r>
              <a:rPr sz="1200" spc="-5" dirty="0">
                <a:latin typeface="Arial"/>
                <a:cs typeface="Arial"/>
              </a:rPr>
              <a:t>r</a:t>
            </a:r>
            <a:r>
              <a:rPr sz="1200" spc="-15" dirty="0">
                <a:latin typeface="Arial"/>
                <a:cs typeface="Arial"/>
              </a:rPr>
              <a:t>n</a:t>
            </a:r>
            <a:r>
              <a:rPr sz="1200" spc="-10" dirty="0">
                <a:latin typeface="Arial"/>
                <a:cs typeface="Arial"/>
              </a:rPr>
              <a:t>i</a:t>
            </a:r>
            <a:r>
              <a:rPr sz="1200" spc="-1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61533" y="507859"/>
            <a:ext cx="7686040" cy="603250"/>
          </a:xfrm>
          <a:custGeom>
            <a:avLst/>
            <a:gdLst/>
            <a:ahLst/>
            <a:cxnLst/>
            <a:rect l="l" t="t" r="r" b="b"/>
            <a:pathLst>
              <a:path w="7686040" h="603250">
                <a:moveTo>
                  <a:pt x="0" y="0"/>
                </a:moveTo>
                <a:lnTo>
                  <a:pt x="7686039" y="0"/>
                </a:lnTo>
                <a:lnTo>
                  <a:pt x="7686039" y="602827"/>
                </a:lnTo>
                <a:lnTo>
                  <a:pt x="0" y="60282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92790" y="518159"/>
            <a:ext cx="6654783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0" dirty="0"/>
              <a:t>Step-by-step LS</a:t>
            </a:r>
            <a:r>
              <a:rPr lang="en-US" sz="3200" spc="-20" dirty="0"/>
              <a:t>T</a:t>
            </a:r>
            <a:r>
              <a:rPr sz="3200" spc="-20" dirty="0"/>
              <a:t>M </a:t>
            </a:r>
            <a:r>
              <a:rPr sz="3200" spc="-15" dirty="0"/>
              <a:t>walk</a:t>
            </a:r>
            <a:r>
              <a:rPr sz="3200" spc="-140" dirty="0"/>
              <a:t> </a:t>
            </a:r>
            <a:r>
              <a:rPr sz="3200" spc="-20" dirty="0"/>
              <a:t>through</a:t>
            </a:r>
            <a:endParaRPr sz="3200" dirty="0"/>
          </a:p>
        </p:txBody>
      </p:sp>
      <p:sp>
        <p:nvSpPr>
          <p:cNvPr id="8" name="object 8"/>
          <p:cNvSpPr/>
          <p:nvPr/>
        </p:nvSpPr>
        <p:spPr>
          <a:xfrm>
            <a:off x="5016640" y="4809278"/>
            <a:ext cx="3397179" cy="3265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73783" y="4635023"/>
            <a:ext cx="3664585" cy="587375"/>
          </a:xfrm>
          <a:custGeom>
            <a:avLst/>
            <a:gdLst/>
            <a:ahLst/>
            <a:cxnLst/>
            <a:rect l="l" t="t" r="r" b="b"/>
            <a:pathLst>
              <a:path w="3664584" h="587375">
                <a:moveTo>
                  <a:pt x="0" y="0"/>
                </a:moveTo>
                <a:lnTo>
                  <a:pt x="3664055" y="0"/>
                </a:lnTo>
                <a:lnTo>
                  <a:pt x="3664055" y="587128"/>
                </a:lnTo>
                <a:lnTo>
                  <a:pt x="0" y="587128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2614" y="3176910"/>
            <a:ext cx="3032152" cy="20106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04703" y="3127957"/>
            <a:ext cx="3174365" cy="2103755"/>
          </a:xfrm>
          <a:custGeom>
            <a:avLst/>
            <a:gdLst/>
            <a:ahLst/>
            <a:cxnLst/>
            <a:rect l="l" t="t" r="r" b="b"/>
            <a:pathLst>
              <a:path w="3174365" h="2103754">
                <a:moveTo>
                  <a:pt x="0" y="0"/>
                </a:moveTo>
                <a:lnTo>
                  <a:pt x="3174259" y="0"/>
                </a:lnTo>
                <a:lnTo>
                  <a:pt x="3174259" y="2103613"/>
                </a:lnTo>
                <a:lnTo>
                  <a:pt x="0" y="2103613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10700" y="1257807"/>
            <a:ext cx="8696960" cy="311404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364490" marR="17780" indent="-339090">
              <a:lnSpc>
                <a:spcPts val="3290"/>
              </a:lnSpc>
              <a:spcBef>
                <a:spcPts val="265"/>
              </a:spcBef>
              <a:buChar char="•"/>
              <a:tabLst>
                <a:tab pos="363855" algn="l"/>
                <a:tab pos="364490" algn="l"/>
              </a:tabLst>
            </a:pPr>
            <a:r>
              <a:rPr sz="2800" spc="-15" dirty="0">
                <a:solidFill>
                  <a:srgbClr val="3333CC"/>
                </a:solidFill>
                <a:latin typeface="Arial"/>
                <a:cs typeface="Arial"/>
              </a:rPr>
              <a:t>Example </a:t>
            </a:r>
            <a:r>
              <a:rPr sz="2800" spc="-10" dirty="0">
                <a:solidFill>
                  <a:srgbClr val="3333CC"/>
                </a:solidFill>
                <a:latin typeface="Arial"/>
                <a:cs typeface="Arial"/>
              </a:rPr>
              <a:t>of </a:t>
            </a:r>
            <a:r>
              <a:rPr sz="2800" spc="-15" dirty="0">
                <a:solidFill>
                  <a:srgbClr val="3333CC"/>
                </a:solidFill>
                <a:latin typeface="Arial"/>
                <a:cs typeface="Arial"/>
              </a:rPr>
              <a:t>language model: predict next word based  </a:t>
            </a:r>
            <a:r>
              <a:rPr sz="2800" spc="-10" dirty="0">
                <a:solidFill>
                  <a:srgbClr val="3333CC"/>
                </a:solidFill>
                <a:latin typeface="Arial"/>
                <a:cs typeface="Arial"/>
              </a:rPr>
              <a:t>on </a:t>
            </a:r>
            <a:r>
              <a:rPr sz="2800" spc="-15" dirty="0">
                <a:solidFill>
                  <a:srgbClr val="3333CC"/>
                </a:solidFill>
                <a:latin typeface="Arial"/>
                <a:cs typeface="Arial"/>
              </a:rPr>
              <a:t>previous</a:t>
            </a:r>
            <a:r>
              <a:rPr sz="2800" spc="-5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3333CC"/>
                </a:solidFill>
                <a:latin typeface="Arial"/>
                <a:cs typeface="Arial"/>
              </a:rPr>
              <a:t>ones</a:t>
            </a:r>
            <a:endParaRPr sz="2800">
              <a:latin typeface="Arial"/>
              <a:cs typeface="Arial"/>
            </a:endParaRPr>
          </a:p>
          <a:p>
            <a:pPr marL="760095" lvl="1" indent="-282575">
              <a:lnSpc>
                <a:spcPct val="100000"/>
              </a:lnSpc>
              <a:spcBef>
                <a:spcPts val="445"/>
              </a:spcBef>
              <a:buClr>
                <a:srgbClr val="3333CC"/>
              </a:buClr>
              <a:buChar char="•"/>
              <a:tabLst>
                <a:tab pos="759460" algn="l"/>
                <a:tab pos="760095" algn="l"/>
              </a:tabLst>
            </a:pPr>
            <a:r>
              <a:rPr sz="2400" spc="-10" dirty="0">
                <a:solidFill>
                  <a:srgbClr val="006600"/>
                </a:solidFill>
                <a:latin typeface="Arial"/>
                <a:cs typeface="Arial"/>
              </a:rPr>
              <a:t>Cell </a:t>
            </a:r>
            <a:r>
              <a:rPr sz="2400" spc="-15" dirty="0">
                <a:solidFill>
                  <a:srgbClr val="006600"/>
                </a:solidFill>
                <a:latin typeface="Arial"/>
                <a:cs typeface="Arial"/>
              </a:rPr>
              <a:t>state may </a:t>
            </a:r>
            <a:r>
              <a:rPr sz="2400" spc="-10" dirty="0">
                <a:solidFill>
                  <a:srgbClr val="006600"/>
                </a:solidFill>
                <a:latin typeface="Arial"/>
                <a:cs typeface="Arial"/>
              </a:rPr>
              <a:t>include the </a:t>
            </a:r>
            <a:r>
              <a:rPr sz="2400" spc="-15" dirty="0">
                <a:solidFill>
                  <a:srgbClr val="006600"/>
                </a:solidFill>
                <a:latin typeface="Arial"/>
                <a:cs typeface="Arial"/>
              </a:rPr>
              <a:t>gender </a:t>
            </a:r>
            <a:r>
              <a:rPr sz="2400" spc="-10" dirty="0">
                <a:solidFill>
                  <a:srgbClr val="006600"/>
                </a:solidFill>
                <a:latin typeface="Arial"/>
                <a:cs typeface="Arial"/>
              </a:rPr>
              <a:t>of the </a:t>
            </a:r>
            <a:r>
              <a:rPr sz="2400" spc="-15" dirty="0">
                <a:solidFill>
                  <a:srgbClr val="006600"/>
                </a:solidFill>
                <a:latin typeface="Arial"/>
                <a:cs typeface="Arial"/>
              </a:rPr>
              <a:t>present</a:t>
            </a:r>
            <a:r>
              <a:rPr sz="2400" spc="-12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006600"/>
                </a:solidFill>
                <a:latin typeface="Arial"/>
                <a:cs typeface="Arial"/>
              </a:rPr>
              <a:t>subject</a:t>
            </a:r>
            <a:endParaRPr sz="2400">
              <a:latin typeface="Arial"/>
              <a:cs typeface="Arial"/>
            </a:endParaRPr>
          </a:p>
          <a:p>
            <a:pPr marL="364490" indent="-339090">
              <a:lnSpc>
                <a:spcPct val="100000"/>
              </a:lnSpc>
              <a:spcBef>
                <a:spcPts val="515"/>
              </a:spcBef>
              <a:buChar char="•"/>
              <a:tabLst>
                <a:tab pos="363855" algn="l"/>
                <a:tab pos="364490" algn="l"/>
              </a:tabLst>
            </a:pPr>
            <a:r>
              <a:rPr sz="2800" spc="-10" dirty="0">
                <a:solidFill>
                  <a:srgbClr val="3333CC"/>
                </a:solidFill>
                <a:latin typeface="Arial"/>
                <a:cs typeface="Arial"/>
              </a:rPr>
              <a:t>First </a:t>
            </a:r>
            <a:r>
              <a:rPr sz="2800" spc="-15" dirty="0">
                <a:solidFill>
                  <a:srgbClr val="3333CC"/>
                </a:solidFill>
                <a:latin typeface="Arial"/>
                <a:cs typeface="Arial"/>
              </a:rPr>
              <a:t>step: information </a:t>
            </a:r>
            <a:r>
              <a:rPr sz="2800" spc="-10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800" spc="-15" dirty="0">
                <a:solidFill>
                  <a:srgbClr val="3333CC"/>
                </a:solidFill>
                <a:latin typeface="Arial"/>
                <a:cs typeface="Arial"/>
              </a:rPr>
              <a:t>throw away </a:t>
            </a:r>
            <a:r>
              <a:rPr sz="2800" spc="-10" dirty="0">
                <a:solidFill>
                  <a:srgbClr val="3333CC"/>
                </a:solidFill>
                <a:latin typeface="Arial"/>
                <a:cs typeface="Arial"/>
              </a:rPr>
              <a:t>from cell</a:t>
            </a:r>
            <a:r>
              <a:rPr sz="2800" spc="-13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3333CC"/>
                </a:solidFill>
                <a:latin typeface="Arial"/>
                <a:cs typeface="Arial"/>
              </a:rPr>
              <a:t>state</a:t>
            </a:r>
            <a:endParaRPr sz="2800">
              <a:latin typeface="Arial"/>
              <a:cs typeface="Arial"/>
            </a:endParaRPr>
          </a:p>
          <a:p>
            <a:pPr marL="3679825">
              <a:lnSpc>
                <a:spcPts val="2840"/>
              </a:lnSpc>
              <a:spcBef>
                <a:spcPts val="375"/>
              </a:spcBef>
            </a:pPr>
            <a:r>
              <a:rPr sz="2400" spc="-10" dirty="0">
                <a:solidFill>
                  <a:srgbClr val="006600"/>
                </a:solidFill>
                <a:latin typeface="Arial"/>
                <a:cs typeface="Arial"/>
              </a:rPr>
              <a:t>Called </a:t>
            </a:r>
            <a:r>
              <a:rPr sz="2400" i="1" spc="-15" dirty="0">
                <a:solidFill>
                  <a:srgbClr val="006600"/>
                </a:solidFill>
                <a:latin typeface="Arial"/>
                <a:cs typeface="Arial"/>
              </a:rPr>
              <a:t>forget gate</a:t>
            </a:r>
            <a:r>
              <a:rPr sz="2400" i="1" spc="-6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400" i="1" spc="-15" dirty="0">
                <a:solidFill>
                  <a:srgbClr val="006600"/>
                </a:solidFill>
                <a:latin typeface="Arial"/>
                <a:cs typeface="Arial"/>
              </a:rPr>
              <a:t>layer</a:t>
            </a:r>
            <a:endParaRPr sz="2400">
              <a:latin typeface="Arial"/>
              <a:cs typeface="Arial"/>
            </a:endParaRPr>
          </a:p>
          <a:p>
            <a:pPr marL="3679825" marR="340995">
              <a:lnSpc>
                <a:spcPts val="2400"/>
              </a:lnSpc>
              <a:spcBef>
                <a:spcPts val="40"/>
              </a:spcBef>
            </a:pP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It looks at </a:t>
            </a:r>
            <a:r>
              <a:rPr sz="2000" b="1" i="1" spc="-15" dirty="0">
                <a:latin typeface="Calibri"/>
                <a:cs typeface="Calibri"/>
              </a:rPr>
              <a:t>h</a:t>
            </a:r>
            <a:r>
              <a:rPr sz="1950" i="1" spc="-22" baseline="-17094" dirty="0">
                <a:latin typeface="Calibri"/>
                <a:cs typeface="Calibri"/>
              </a:rPr>
              <a:t>t-1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and </a:t>
            </a:r>
            <a:r>
              <a:rPr sz="2000" b="1" i="1" spc="-5" dirty="0">
                <a:latin typeface="Calibri"/>
                <a:cs typeface="Calibri"/>
              </a:rPr>
              <a:t>x</a:t>
            </a:r>
            <a:r>
              <a:rPr sz="1950" i="1" spc="-7" baseline="-17094" dirty="0">
                <a:latin typeface="Calibri"/>
                <a:cs typeface="Calibri"/>
              </a:rPr>
              <a:t>t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and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outputs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a </a:t>
            </a:r>
            <a:r>
              <a:rPr sz="2000" spc="-20" dirty="0">
                <a:solidFill>
                  <a:srgbClr val="660066"/>
                </a:solidFill>
                <a:latin typeface="Arial"/>
                <a:cs typeface="Arial"/>
              </a:rPr>
              <a:t>number 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between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0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and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1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for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each </a:t>
            </a:r>
            <a:r>
              <a:rPr sz="2000" spc="-20" dirty="0">
                <a:solidFill>
                  <a:srgbClr val="660066"/>
                </a:solidFill>
                <a:latin typeface="Arial"/>
                <a:cs typeface="Arial"/>
              </a:rPr>
              <a:t>member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of </a:t>
            </a:r>
            <a:r>
              <a:rPr sz="2000" b="1" i="1" spc="-15" dirty="0">
                <a:latin typeface="Calibri"/>
                <a:cs typeface="Calibri"/>
              </a:rPr>
              <a:t>C</a:t>
            </a:r>
            <a:r>
              <a:rPr sz="1950" i="1" spc="-22" baseline="-17094" dirty="0">
                <a:latin typeface="Calibri"/>
                <a:cs typeface="Calibri"/>
              </a:rPr>
              <a:t>t-1 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for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whether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to</a:t>
            </a:r>
            <a:r>
              <a:rPr sz="2000" spc="-6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forget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34059" y="5419954"/>
            <a:ext cx="7626984" cy="1857375"/>
          </a:xfrm>
          <a:custGeom>
            <a:avLst/>
            <a:gdLst/>
            <a:ahLst/>
            <a:cxnLst/>
            <a:rect l="l" t="t" r="r" b="b"/>
            <a:pathLst>
              <a:path w="7626984" h="1857375">
                <a:moveTo>
                  <a:pt x="0" y="0"/>
                </a:moveTo>
                <a:lnTo>
                  <a:pt x="7626385" y="0"/>
                </a:lnTo>
                <a:lnTo>
                  <a:pt x="7626385" y="1857145"/>
                </a:lnTo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34059" y="5419954"/>
            <a:ext cx="0" cy="1857375"/>
          </a:xfrm>
          <a:custGeom>
            <a:avLst/>
            <a:gdLst/>
            <a:ahLst/>
            <a:cxnLst/>
            <a:rect l="l" t="t" r="r" b="b"/>
            <a:pathLst>
              <a:path h="1857375">
                <a:moveTo>
                  <a:pt x="0" y="1857145"/>
                </a:moveTo>
                <a:lnTo>
                  <a:pt x="0" y="0"/>
                </a:lnTo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11783" y="5441695"/>
            <a:ext cx="7388859" cy="160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006600"/>
                </a:solidFill>
                <a:latin typeface="Arial"/>
                <a:cs typeface="Arial"/>
              </a:rPr>
              <a:t>In </a:t>
            </a:r>
            <a:r>
              <a:rPr sz="2400" spc="-15" dirty="0">
                <a:solidFill>
                  <a:srgbClr val="006600"/>
                </a:solidFill>
                <a:latin typeface="Arial"/>
                <a:cs typeface="Arial"/>
              </a:rPr>
              <a:t>language</a:t>
            </a:r>
            <a:r>
              <a:rPr sz="2400" spc="-4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006600"/>
                </a:solidFill>
                <a:latin typeface="Arial"/>
                <a:cs typeface="Arial"/>
              </a:rPr>
              <a:t>model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ts val="2300"/>
              </a:lnSpc>
              <a:spcBef>
                <a:spcPts val="175"/>
              </a:spcBef>
            </a:pP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consider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trying to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predict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the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next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word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based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on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all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previous ones 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The cell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state may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include the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gender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of the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present</a:t>
            </a:r>
            <a:r>
              <a:rPr sz="2000" spc="-16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subject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2345"/>
              </a:lnSpc>
            </a:pP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so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that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the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proper pronouns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can be</a:t>
            </a:r>
            <a:r>
              <a:rPr sz="2000" spc="-114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used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When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we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see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a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new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subject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we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want to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forget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old</a:t>
            </a:r>
            <a:r>
              <a:rPr sz="2000" spc="-19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subject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66059" y="563876"/>
            <a:ext cx="33464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65"/>
              </a:lnSpc>
            </a:pPr>
            <a:r>
              <a:rPr sz="1200" spc="-5" dirty="0">
                <a:latin typeface="Arial"/>
                <a:cs typeface="Arial"/>
              </a:rPr>
              <a:t>r</a:t>
            </a:r>
            <a:r>
              <a:rPr sz="1200" spc="-15" dirty="0">
                <a:latin typeface="Arial"/>
                <a:cs typeface="Arial"/>
              </a:rPr>
              <a:t>n</a:t>
            </a:r>
            <a:r>
              <a:rPr sz="1200" spc="-10" dirty="0">
                <a:latin typeface="Arial"/>
                <a:cs typeface="Arial"/>
              </a:rPr>
              <a:t>i</a:t>
            </a:r>
            <a:r>
              <a:rPr sz="1200" spc="-1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61533" y="507859"/>
            <a:ext cx="7686040" cy="603250"/>
          </a:xfrm>
          <a:custGeom>
            <a:avLst/>
            <a:gdLst/>
            <a:ahLst/>
            <a:cxnLst/>
            <a:rect l="l" t="t" r="r" b="b"/>
            <a:pathLst>
              <a:path w="7686040" h="603250">
                <a:moveTo>
                  <a:pt x="0" y="0"/>
                </a:moveTo>
                <a:lnTo>
                  <a:pt x="7686039" y="0"/>
                </a:lnTo>
                <a:lnTo>
                  <a:pt x="7686039" y="602827"/>
                </a:lnTo>
                <a:lnTo>
                  <a:pt x="0" y="60282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59039" y="518159"/>
            <a:ext cx="621757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0" dirty="0"/>
              <a:t>LS</a:t>
            </a:r>
            <a:r>
              <a:rPr lang="en-US" sz="3200" spc="-20" dirty="0"/>
              <a:t>T</a:t>
            </a:r>
            <a:r>
              <a:rPr sz="3200" spc="-20" dirty="0"/>
              <a:t>M </a:t>
            </a:r>
            <a:r>
              <a:rPr sz="3200" spc="-15" dirty="0"/>
              <a:t>walk </a:t>
            </a:r>
            <a:r>
              <a:rPr sz="3200" spc="-20" dirty="0"/>
              <a:t>through: Second</a:t>
            </a:r>
            <a:r>
              <a:rPr sz="3200" spc="-155" dirty="0"/>
              <a:t> </a:t>
            </a:r>
            <a:r>
              <a:rPr sz="3200" spc="-25" dirty="0"/>
              <a:t>step</a:t>
            </a:r>
            <a:endParaRPr sz="3200" dirty="0"/>
          </a:p>
        </p:txBody>
      </p:sp>
      <p:sp>
        <p:nvSpPr>
          <p:cNvPr id="8" name="object 8"/>
          <p:cNvSpPr/>
          <p:nvPr/>
        </p:nvSpPr>
        <p:spPr>
          <a:xfrm>
            <a:off x="874553" y="2415553"/>
            <a:ext cx="3210526" cy="21124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29350" y="2374423"/>
            <a:ext cx="3433445" cy="2195195"/>
          </a:xfrm>
          <a:custGeom>
            <a:avLst/>
            <a:gdLst/>
            <a:ahLst/>
            <a:cxnLst/>
            <a:rect l="l" t="t" r="r" b="b"/>
            <a:pathLst>
              <a:path w="3433445" h="2195195">
                <a:moveTo>
                  <a:pt x="0" y="0"/>
                </a:moveTo>
                <a:lnTo>
                  <a:pt x="3433286" y="0"/>
                </a:lnTo>
                <a:lnTo>
                  <a:pt x="3433286" y="2194665"/>
                </a:lnTo>
                <a:lnTo>
                  <a:pt x="0" y="2194665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89639" y="5788871"/>
            <a:ext cx="3886975" cy="8100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97017" y="5689970"/>
            <a:ext cx="4066540" cy="976630"/>
          </a:xfrm>
          <a:custGeom>
            <a:avLst/>
            <a:gdLst/>
            <a:ahLst/>
            <a:cxnLst/>
            <a:rect l="l" t="t" r="r" b="b"/>
            <a:pathLst>
              <a:path w="4066540" h="976629">
                <a:moveTo>
                  <a:pt x="0" y="0"/>
                </a:moveTo>
                <a:lnTo>
                  <a:pt x="4065940" y="0"/>
                </a:lnTo>
                <a:lnTo>
                  <a:pt x="4065940" y="976453"/>
                </a:lnTo>
                <a:lnTo>
                  <a:pt x="0" y="976453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51020" y="2605192"/>
            <a:ext cx="4991100" cy="2891790"/>
          </a:xfrm>
          <a:custGeom>
            <a:avLst/>
            <a:gdLst/>
            <a:ahLst/>
            <a:cxnLst/>
            <a:rect l="l" t="t" r="r" b="b"/>
            <a:pathLst>
              <a:path w="4991100" h="2891790">
                <a:moveTo>
                  <a:pt x="0" y="0"/>
                </a:moveTo>
                <a:lnTo>
                  <a:pt x="4990589" y="0"/>
                </a:lnTo>
                <a:lnTo>
                  <a:pt x="4990589" y="2891684"/>
                </a:lnTo>
                <a:lnTo>
                  <a:pt x="0" y="2891684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23400" y="1257807"/>
            <a:ext cx="8587740" cy="265112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351790" marR="567690" indent="-339090">
              <a:lnSpc>
                <a:spcPts val="3290"/>
              </a:lnSpc>
              <a:spcBef>
                <a:spcPts val="265"/>
              </a:spcBef>
              <a:buChar char="•"/>
              <a:tabLst>
                <a:tab pos="351155" algn="l"/>
                <a:tab pos="351790" algn="l"/>
              </a:tabLst>
            </a:pPr>
            <a:r>
              <a:rPr sz="2800" spc="-15" dirty="0">
                <a:solidFill>
                  <a:srgbClr val="3333CC"/>
                </a:solidFill>
                <a:latin typeface="Arial"/>
                <a:cs typeface="Arial"/>
              </a:rPr>
              <a:t>Next step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is </a:t>
            </a:r>
            <a:r>
              <a:rPr sz="2800" spc="-10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800" spc="-15" dirty="0">
                <a:solidFill>
                  <a:srgbClr val="3333CC"/>
                </a:solidFill>
                <a:latin typeface="Arial"/>
                <a:cs typeface="Arial"/>
              </a:rPr>
              <a:t>decide </a:t>
            </a:r>
            <a:r>
              <a:rPr sz="2800" spc="-10" dirty="0">
                <a:solidFill>
                  <a:srgbClr val="3333CC"/>
                </a:solidFill>
                <a:latin typeface="Arial"/>
                <a:cs typeface="Arial"/>
              </a:rPr>
              <a:t>as to </a:t>
            </a:r>
            <a:r>
              <a:rPr sz="2800" spc="-15" dirty="0">
                <a:solidFill>
                  <a:srgbClr val="3333CC"/>
                </a:solidFill>
                <a:latin typeface="Arial"/>
                <a:cs typeface="Arial"/>
              </a:rPr>
              <a:t>what </a:t>
            </a:r>
            <a:r>
              <a:rPr sz="2800" spc="-10" dirty="0">
                <a:solidFill>
                  <a:srgbClr val="3333CC"/>
                </a:solidFill>
                <a:latin typeface="Arial"/>
                <a:cs typeface="Arial"/>
              </a:rPr>
              <a:t>new </a:t>
            </a:r>
            <a:r>
              <a:rPr sz="2800" spc="-15" dirty="0">
                <a:solidFill>
                  <a:srgbClr val="3333CC"/>
                </a:solidFill>
                <a:latin typeface="Arial"/>
                <a:cs typeface="Arial"/>
              </a:rPr>
              <a:t>information  </a:t>
            </a:r>
            <a:r>
              <a:rPr sz="2800" spc="-10" dirty="0">
                <a:solidFill>
                  <a:srgbClr val="3333CC"/>
                </a:solidFill>
                <a:latin typeface="Arial"/>
                <a:cs typeface="Arial"/>
              </a:rPr>
              <a:t>we’re going to </a:t>
            </a:r>
            <a:r>
              <a:rPr sz="2800" spc="-15" dirty="0">
                <a:solidFill>
                  <a:srgbClr val="3333CC"/>
                </a:solidFill>
                <a:latin typeface="Arial"/>
                <a:cs typeface="Arial"/>
              </a:rPr>
              <a:t>store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in </a:t>
            </a:r>
            <a:r>
              <a:rPr sz="2800" spc="-10" dirty="0">
                <a:solidFill>
                  <a:srgbClr val="3333CC"/>
                </a:solidFill>
                <a:latin typeface="Arial"/>
                <a:cs typeface="Arial"/>
              </a:rPr>
              <a:t>the cell</a:t>
            </a:r>
            <a:r>
              <a:rPr sz="2800" spc="-12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3333CC"/>
                </a:solidFill>
                <a:latin typeface="Arial"/>
                <a:cs typeface="Arial"/>
              </a:rPr>
              <a:t>state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450">
              <a:latin typeface="Arial"/>
              <a:cs typeface="Arial"/>
            </a:endParaRPr>
          </a:p>
          <a:p>
            <a:pPr marL="3817620">
              <a:lnSpc>
                <a:spcPct val="100000"/>
              </a:lnSpc>
            </a:pPr>
            <a:r>
              <a:rPr sz="2400" spc="-10" dirty="0">
                <a:solidFill>
                  <a:srgbClr val="006600"/>
                </a:solidFill>
                <a:latin typeface="Arial"/>
                <a:cs typeface="Arial"/>
              </a:rPr>
              <a:t>This has </a:t>
            </a:r>
            <a:r>
              <a:rPr sz="2400" spc="-15" dirty="0">
                <a:solidFill>
                  <a:srgbClr val="006600"/>
                </a:solidFill>
                <a:latin typeface="Arial"/>
                <a:cs typeface="Arial"/>
              </a:rPr>
              <a:t>two</a:t>
            </a:r>
            <a:r>
              <a:rPr sz="2400" spc="-7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006600"/>
                </a:solidFill>
                <a:latin typeface="Arial"/>
                <a:cs typeface="Arial"/>
              </a:rPr>
              <a:t>parts:</a:t>
            </a:r>
            <a:endParaRPr sz="2400">
              <a:latin typeface="Arial"/>
              <a:cs typeface="Arial"/>
            </a:endParaRPr>
          </a:p>
          <a:p>
            <a:pPr marL="3817620" marR="5080">
              <a:lnSpc>
                <a:spcPts val="2300"/>
              </a:lnSpc>
              <a:spcBef>
                <a:spcPts val="175"/>
              </a:spcBef>
            </a:pP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first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a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sigmoid layer called </a:t>
            </a:r>
            <a:r>
              <a:rPr sz="2000" i="1" spc="-15" dirty="0">
                <a:solidFill>
                  <a:srgbClr val="660066"/>
                </a:solidFill>
                <a:latin typeface="Arial"/>
                <a:cs typeface="Arial"/>
              </a:rPr>
              <a:t>Input gate</a:t>
            </a:r>
            <a:r>
              <a:rPr sz="2000" i="1" spc="-17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i="1" spc="-10" dirty="0">
                <a:solidFill>
                  <a:srgbClr val="660066"/>
                </a:solidFill>
                <a:latin typeface="Arial"/>
                <a:cs typeface="Arial"/>
              </a:rPr>
              <a:t>layer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: 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decides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which values we will</a:t>
            </a:r>
            <a:r>
              <a:rPr sz="2000" spc="-9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update</a:t>
            </a:r>
            <a:endParaRPr sz="2000">
              <a:latin typeface="Arial"/>
              <a:cs typeface="Arial"/>
            </a:endParaRPr>
          </a:p>
          <a:p>
            <a:pPr marL="3817620">
              <a:lnSpc>
                <a:spcPts val="2250"/>
              </a:lnSpc>
              <a:tabLst>
                <a:tab pos="7682865" algn="l"/>
              </a:tabLst>
            </a:pP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Next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a </a:t>
            </a:r>
            <a:r>
              <a:rPr sz="2000" spc="-15" dirty="0">
                <a:latin typeface="Calibri"/>
                <a:cs typeface="Calibri"/>
              </a:rPr>
              <a:t>tanh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layer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creates</a:t>
            </a:r>
            <a:r>
              <a:rPr sz="2000" spc="4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a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 vector	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of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548225" y="3895344"/>
            <a:ext cx="14497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that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could</a:t>
            </a:r>
            <a:r>
              <a:rPr sz="2000" spc="-11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be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441444" y="3895344"/>
            <a:ext cx="2428875" cy="62293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R="5080">
              <a:lnSpc>
                <a:spcPts val="2300"/>
              </a:lnSpc>
              <a:spcBef>
                <a:spcPts val="260"/>
              </a:spcBef>
            </a:pP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new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candidate</a:t>
            </a:r>
            <a:r>
              <a:rPr sz="2000" spc="-9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values  added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to the</a:t>
            </a:r>
            <a:r>
              <a:rPr sz="2000" spc="-8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state.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441444" y="4492751"/>
            <a:ext cx="471551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In the third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step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we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will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combine these</a:t>
            </a:r>
            <a:r>
              <a:rPr sz="2000" spc="-13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two  to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create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an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update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to the</a:t>
            </a:r>
            <a:r>
              <a:rPr sz="2000" spc="-10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state</a:t>
            </a:r>
            <a:endParaRPr sz="2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58706" y="4865792"/>
            <a:ext cx="3390900" cy="1673860"/>
          </a:xfrm>
          <a:prstGeom prst="rect">
            <a:avLst/>
          </a:prstGeom>
          <a:ln w="9419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90170" marR="135890">
              <a:lnSpc>
                <a:spcPct val="99200"/>
              </a:lnSpc>
              <a:spcBef>
                <a:spcPts val="290"/>
              </a:spcBef>
            </a:pPr>
            <a:r>
              <a:rPr sz="2400" spc="-10" dirty="0">
                <a:solidFill>
                  <a:srgbClr val="006600"/>
                </a:solidFill>
                <a:latin typeface="Arial"/>
                <a:cs typeface="Arial"/>
              </a:rPr>
              <a:t>In the </a:t>
            </a:r>
            <a:r>
              <a:rPr sz="2400" spc="-15" dirty="0">
                <a:solidFill>
                  <a:srgbClr val="006600"/>
                </a:solidFill>
                <a:latin typeface="Arial"/>
                <a:cs typeface="Arial"/>
              </a:rPr>
              <a:t>Language</a:t>
            </a:r>
            <a:r>
              <a:rPr sz="2400" spc="-114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006600"/>
                </a:solidFill>
                <a:latin typeface="Arial"/>
                <a:cs typeface="Arial"/>
              </a:rPr>
              <a:t>model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, 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we’d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want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to add the</a:t>
            </a:r>
            <a:r>
              <a:rPr sz="2000" spc="-13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gender 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of the new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subject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to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the 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cell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state,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to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replace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the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old 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One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we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are</a:t>
            </a:r>
            <a:r>
              <a:rPr sz="2000" spc="-7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forgetting</a:t>
            </a:r>
            <a:endParaRPr sz="2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038340" y="3847709"/>
            <a:ext cx="247015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2925" i="1" spc="-172" baseline="-15669" dirty="0">
                <a:latin typeface="Calibri"/>
                <a:cs typeface="Calibri"/>
              </a:rPr>
              <a:t>C</a:t>
            </a:r>
            <a:r>
              <a:rPr sz="1950" spc="-114" dirty="0">
                <a:latin typeface="MT Extra"/>
                <a:cs typeface="MT Extra"/>
              </a:rPr>
              <a:t>!</a:t>
            </a:r>
            <a:endParaRPr sz="1950">
              <a:latin typeface="MT Extra"/>
              <a:cs typeface="MT Extr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252010" y="4108194"/>
            <a:ext cx="60325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1100" i="1" spc="5" dirty="0">
                <a:latin typeface="Calibri"/>
                <a:cs typeface="Calibri"/>
              </a:rPr>
              <a:t>t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40200" y="731519"/>
            <a:ext cx="558101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0" dirty="0"/>
              <a:t>LSTM </a:t>
            </a:r>
            <a:r>
              <a:rPr sz="3200" spc="-25" dirty="0"/>
              <a:t>walk-through: </a:t>
            </a:r>
            <a:r>
              <a:rPr sz="3200" spc="-20" dirty="0"/>
              <a:t>Third</a:t>
            </a:r>
            <a:r>
              <a:rPr sz="3200" spc="-90" dirty="0"/>
              <a:t> </a:t>
            </a:r>
            <a:r>
              <a:rPr sz="3200" spc="-20" dirty="0"/>
              <a:t>Step</a:t>
            </a:r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1010097" y="3006025"/>
            <a:ext cx="2675154" cy="1746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80057" y="2901897"/>
            <a:ext cx="2948305" cy="1885950"/>
          </a:xfrm>
          <a:custGeom>
            <a:avLst/>
            <a:gdLst/>
            <a:ahLst/>
            <a:cxnLst/>
            <a:rect l="l" t="t" r="r" b="b"/>
            <a:pathLst>
              <a:path w="2948304" h="1885950">
                <a:moveTo>
                  <a:pt x="0" y="0"/>
                </a:moveTo>
                <a:lnTo>
                  <a:pt x="2948199" y="0"/>
                </a:lnTo>
                <a:lnTo>
                  <a:pt x="2948199" y="1885403"/>
                </a:lnTo>
                <a:lnTo>
                  <a:pt x="0" y="1885403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43172" y="5148368"/>
            <a:ext cx="2819469" cy="3390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175197" y="5087143"/>
            <a:ext cx="3086735" cy="511809"/>
          </a:xfrm>
          <a:custGeom>
            <a:avLst/>
            <a:gdLst/>
            <a:ahLst/>
            <a:cxnLst/>
            <a:rect l="l" t="t" r="r" b="b"/>
            <a:pathLst>
              <a:path w="3086734" h="511810">
                <a:moveTo>
                  <a:pt x="0" y="0"/>
                </a:moveTo>
                <a:lnTo>
                  <a:pt x="3086347" y="0"/>
                </a:lnTo>
                <a:lnTo>
                  <a:pt x="3086347" y="511774"/>
                </a:lnTo>
                <a:lnTo>
                  <a:pt x="0" y="511774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200312" y="2906607"/>
            <a:ext cx="5105400" cy="1917064"/>
          </a:xfrm>
          <a:custGeom>
            <a:avLst/>
            <a:gdLst/>
            <a:ahLst/>
            <a:cxnLst/>
            <a:rect l="l" t="t" r="r" b="b"/>
            <a:pathLst>
              <a:path w="5105400" h="1917064">
                <a:moveTo>
                  <a:pt x="0" y="0"/>
                </a:moveTo>
                <a:lnTo>
                  <a:pt x="5105188" y="0"/>
                </a:lnTo>
                <a:lnTo>
                  <a:pt x="5105188" y="1916800"/>
                </a:lnTo>
                <a:lnTo>
                  <a:pt x="0" y="1916800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34923" y="1493926"/>
            <a:ext cx="8673465" cy="206756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402590" indent="-339090">
              <a:lnSpc>
                <a:spcPct val="100000"/>
              </a:lnSpc>
              <a:spcBef>
                <a:spcPts val="605"/>
              </a:spcBef>
              <a:buChar char="•"/>
              <a:tabLst>
                <a:tab pos="401955" algn="l"/>
                <a:tab pos="402590" algn="l"/>
              </a:tabLst>
            </a:pP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It’s now time to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update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old cell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state </a:t>
            </a:r>
            <a:r>
              <a:rPr sz="2400" i="1" spc="-10" dirty="0">
                <a:latin typeface="Calibri"/>
                <a:cs typeface="Calibri"/>
              </a:rPr>
              <a:t>C</a:t>
            </a:r>
            <a:r>
              <a:rPr sz="2400" i="1" spc="-15" baseline="-17361" dirty="0">
                <a:latin typeface="Calibri"/>
                <a:cs typeface="Calibri"/>
              </a:rPr>
              <a:t>t-1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into new cell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state</a:t>
            </a:r>
            <a:r>
              <a:rPr sz="2400" spc="-10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i="1" spc="-10" dirty="0">
                <a:latin typeface="Calibri"/>
                <a:cs typeface="Calibri"/>
              </a:rPr>
              <a:t>C</a:t>
            </a:r>
            <a:r>
              <a:rPr sz="2400" i="1" spc="-15" baseline="-17361" dirty="0">
                <a:latin typeface="Calibri"/>
                <a:cs typeface="Calibri"/>
              </a:rPr>
              <a:t>t</a:t>
            </a:r>
            <a:endParaRPr sz="2400" baseline="-17361">
              <a:latin typeface="Calibri"/>
              <a:cs typeface="Calibri"/>
            </a:endParaRPr>
          </a:p>
          <a:p>
            <a:pPr marL="798195" lvl="1" indent="-282575">
              <a:lnSpc>
                <a:spcPct val="100000"/>
              </a:lnSpc>
              <a:spcBef>
                <a:spcPts val="425"/>
              </a:spcBef>
              <a:buClr>
                <a:srgbClr val="3333CC"/>
              </a:buClr>
              <a:buChar char="•"/>
              <a:tabLst>
                <a:tab pos="797560" algn="l"/>
                <a:tab pos="798195" algn="l"/>
              </a:tabLst>
            </a:pP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The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previous step decided what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we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need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to</a:t>
            </a:r>
            <a:r>
              <a:rPr sz="2000" spc="-13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do</a:t>
            </a:r>
            <a:endParaRPr sz="2000">
              <a:latin typeface="Arial"/>
              <a:cs typeface="Arial"/>
            </a:endParaRPr>
          </a:p>
          <a:p>
            <a:pPr marL="798195" lvl="1" indent="-282575">
              <a:lnSpc>
                <a:spcPct val="100000"/>
              </a:lnSpc>
              <a:spcBef>
                <a:spcPts val="505"/>
              </a:spcBef>
              <a:buClr>
                <a:srgbClr val="3333CC"/>
              </a:buClr>
              <a:buChar char="•"/>
              <a:tabLst>
                <a:tab pos="797560" algn="l"/>
                <a:tab pos="798195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We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just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need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to do</a:t>
            </a:r>
            <a:r>
              <a:rPr sz="2000" spc="-8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it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Arial"/>
              <a:cs typeface="Arial"/>
            </a:endParaRPr>
          </a:p>
          <a:p>
            <a:pPr marL="3755390" marR="43180">
              <a:lnSpc>
                <a:spcPct val="100000"/>
              </a:lnSpc>
              <a:spcBef>
                <a:spcPts val="5"/>
              </a:spcBef>
            </a:pPr>
            <a:r>
              <a:rPr sz="2000" spc="-30" dirty="0">
                <a:solidFill>
                  <a:srgbClr val="660066"/>
                </a:solidFill>
                <a:latin typeface="Arial"/>
                <a:cs typeface="Arial"/>
              </a:rPr>
              <a:t>We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multiply the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old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state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by </a:t>
            </a:r>
            <a:r>
              <a:rPr sz="2000" i="1" dirty="0">
                <a:latin typeface="Calibri"/>
                <a:cs typeface="Calibri"/>
              </a:rPr>
              <a:t>f</a:t>
            </a:r>
            <a:r>
              <a:rPr sz="1950" i="1" baseline="-17094" dirty="0">
                <a:latin typeface="Calibri"/>
                <a:cs typeface="Calibri"/>
              </a:rPr>
              <a:t>t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,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forgetting</a:t>
            </a:r>
            <a:r>
              <a:rPr sz="2000" spc="-16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the 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things we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decided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to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forget</a:t>
            </a:r>
            <a:r>
              <a:rPr sz="2000" spc="-9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660066"/>
                </a:solidFill>
                <a:latin typeface="Arial"/>
                <a:cs typeface="Arial"/>
              </a:rPr>
              <a:t>earlier.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90738" y="3828288"/>
            <a:ext cx="484187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This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is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the new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candidate values,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scaled</a:t>
            </a:r>
            <a:r>
              <a:rPr sz="2000" spc="-15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by  how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much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we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decided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to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update</a:t>
            </a:r>
            <a:r>
              <a:rPr sz="2000" spc="-11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each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state</a:t>
            </a:r>
            <a:r>
              <a:rPr sz="2000" spc="-3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value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34059" y="5167207"/>
            <a:ext cx="3777615" cy="1978025"/>
          </a:xfrm>
          <a:prstGeom prst="rect">
            <a:avLst/>
          </a:prstGeom>
          <a:ln w="9419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90170" marR="332740">
              <a:lnSpc>
                <a:spcPct val="99200"/>
              </a:lnSpc>
              <a:spcBef>
                <a:spcPts val="290"/>
              </a:spcBef>
            </a:pPr>
            <a:r>
              <a:rPr sz="2400" spc="-10" dirty="0">
                <a:solidFill>
                  <a:srgbClr val="006600"/>
                </a:solidFill>
                <a:latin typeface="Arial"/>
                <a:cs typeface="Arial"/>
              </a:rPr>
              <a:t>In the </a:t>
            </a:r>
            <a:r>
              <a:rPr sz="2400" spc="-15" dirty="0">
                <a:solidFill>
                  <a:srgbClr val="006600"/>
                </a:solidFill>
                <a:latin typeface="Arial"/>
                <a:cs typeface="Arial"/>
              </a:rPr>
              <a:t>Language model, 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this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is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where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we’d actually 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drop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the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information about the 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old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subject’s gender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and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add 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the new</a:t>
            </a:r>
            <a:r>
              <a:rPr sz="2000" spc="-5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information,</a:t>
            </a:r>
            <a:endParaRPr sz="2000">
              <a:latin typeface="Arial"/>
              <a:cs typeface="Arial"/>
            </a:endParaRPr>
          </a:p>
          <a:p>
            <a:pPr marL="90170">
              <a:lnSpc>
                <a:spcPts val="2305"/>
              </a:lnSpc>
            </a:pP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as we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decided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in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previous</a:t>
            </a:r>
            <a:r>
              <a:rPr sz="2000" spc="-11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steps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265338" y="3535679"/>
            <a:ext cx="21596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  <a:tabLst>
                <a:tab pos="1612900" algn="l"/>
              </a:tabLst>
            </a:pP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Then</a:t>
            </a:r>
            <a:r>
              <a:rPr sz="2000" spc="-3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we</a:t>
            </a:r>
            <a:r>
              <a:rPr sz="2000" spc="-2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add	</a:t>
            </a:r>
            <a:r>
              <a:rPr sz="2925" i="1" spc="225" baseline="1424" dirty="0">
                <a:latin typeface="Calibri"/>
                <a:cs typeface="Calibri"/>
              </a:rPr>
              <a:t>i</a:t>
            </a:r>
            <a:r>
              <a:rPr sz="2925" i="1" spc="592" baseline="1424" dirty="0">
                <a:latin typeface="Calibri"/>
                <a:cs typeface="Calibri"/>
              </a:rPr>
              <a:t> </a:t>
            </a:r>
            <a:r>
              <a:rPr sz="2925" spc="-75" baseline="1424" dirty="0">
                <a:latin typeface="Calibri"/>
                <a:cs typeface="Calibri"/>
              </a:rPr>
              <a:t>*</a:t>
            </a:r>
            <a:r>
              <a:rPr sz="2925" i="1" spc="-75" baseline="1424" dirty="0">
                <a:latin typeface="Calibri"/>
                <a:cs typeface="Calibri"/>
              </a:rPr>
              <a:t>C</a:t>
            </a:r>
            <a:r>
              <a:rPr sz="2925" spc="-75" baseline="15669" dirty="0">
                <a:latin typeface="MT Extra"/>
                <a:cs typeface="MT Extra"/>
              </a:rPr>
              <a:t>!</a:t>
            </a:r>
            <a:endParaRPr sz="2925" baseline="15669">
              <a:latin typeface="MT Extra"/>
              <a:cs typeface="MT Extr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949547" y="3731426"/>
            <a:ext cx="502920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  <a:tabLst>
                <a:tab pos="441959" algn="l"/>
              </a:tabLst>
            </a:pPr>
            <a:r>
              <a:rPr sz="1100" i="1" spc="5" dirty="0">
                <a:latin typeface="Calibri"/>
                <a:cs typeface="Calibri"/>
              </a:rPr>
              <a:t>t	t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71753" y="773175"/>
            <a:ext cx="51142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LSTM </a:t>
            </a:r>
            <a:r>
              <a:rPr spc="-15" dirty="0"/>
              <a:t>walk-through: Fourth</a:t>
            </a:r>
            <a:r>
              <a:rPr spc="-90" dirty="0"/>
              <a:t> </a:t>
            </a:r>
            <a:r>
              <a:rPr spc="-20" dirty="0"/>
              <a:t>Step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85723" y="1558544"/>
            <a:ext cx="64719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1790" indent="-339090">
              <a:lnSpc>
                <a:spcPct val="100000"/>
              </a:lnSpc>
              <a:spcBef>
                <a:spcPts val="100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Finally we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decide what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we are going to</a:t>
            </a:r>
            <a:r>
              <a:rPr sz="2400" spc="-16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output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75012" y="2303779"/>
            <a:ext cx="3353563" cy="22062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53997" y="2299070"/>
            <a:ext cx="3466465" cy="2270125"/>
          </a:xfrm>
          <a:custGeom>
            <a:avLst/>
            <a:gdLst/>
            <a:ahLst/>
            <a:cxnLst/>
            <a:rect l="l" t="t" r="r" b="b"/>
            <a:pathLst>
              <a:path w="3466465" h="2270125">
                <a:moveTo>
                  <a:pt x="0" y="0"/>
                </a:moveTo>
                <a:lnTo>
                  <a:pt x="3466253" y="0"/>
                </a:lnTo>
                <a:lnTo>
                  <a:pt x="3466253" y="2270019"/>
                </a:lnTo>
                <a:lnTo>
                  <a:pt x="0" y="2270019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32027" y="5167207"/>
            <a:ext cx="3604400" cy="8037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222534"/>
              </p:ext>
            </p:extLst>
          </p:nvPr>
        </p:nvGraphicFramePr>
        <p:xfrm>
          <a:off x="729350" y="4989811"/>
          <a:ext cx="8506460" cy="23019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93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87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7976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3188">
                <a:tc>
                  <a:txBody>
                    <a:bodyPr/>
                    <a:lstStyle/>
                    <a:p>
                      <a:pPr marL="90170">
                        <a:lnSpc>
                          <a:spcPts val="1820"/>
                        </a:lnSpc>
                      </a:pPr>
                      <a:r>
                        <a:rPr sz="2400" spc="-15" dirty="0">
                          <a:solidFill>
                            <a:srgbClr val="006600"/>
                          </a:solidFill>
                          <a:latin typeface="Arial"/>
                          <a:cs typeface="Arial"/>
                        </a:rPr>
                        <a:t>For </a:t>
                      </a:r>
                      <a:r>
                        <a:rPr sz="2400" spc="-10" dirty="0">
                          <a:solidFill>
                            <a:srgbClr val="006600"/>
                          </a:solidFill>
                          <a:latin typeface="Arial"/>
                          <a:cs typeface="Arial"/>
                        </a:rPr>
                        <a:t>the </a:t>
                      </a:r>
                      <a:r>
                        <a:rPr sz="2400" spc="-15" dirty="0">
                          <a:solidFill>
                            <a:srgbClr val="006600"/>
                          </a:solidFill>
                          <a:latin typeface="Arial"/>
                          <a:cs typeface="Arial"/>
                        </a:rPr>
                        <a:t>Language</a:t>
                      </a:r>
                      <a:r>
                        <a:rPr sz="2400" spc="-60" dirty="0">
                          <a:solidFill>
                            <a:srgbClr val="0066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15" dirty="0">
                          <a:solidFill>
                            <a:srgbClr val="006600"/>
                          </a:solidFill>
                          <a:latin typeface="Arial"/>
                          <a:cs typeface="Arial"/>
                        </a:rPr>
                        <a:t>model,</a:t>
                      </a:r>
                      <a:endParaRPr sz="2400">
                        <a:latin typeface="Arial"/>
                        <a:cs typeface="Arial"/>
                      </a:endParaRPr>
                    </a:p>
                    <a:p>
                      <a:pPr marL="90170" marR="1577975">
                        <a:lnSpc>
                          <a:spcPts val="2090"/>
                        </a:lnSpc>
                        <a:spcBef>
                          <a:spcPts val="150"/>
                        </a:spcBef>
                      </a:pPr>
                      <a:r>
                        <a:rPr sz="1800" spc="-10" dirty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Since </a:t>
                      </a:r>
                      <a:r>
                        <a:rPr sz="1800" spc="-5" dirty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it </a:t>
                      </a:r>
                      <a:r>
                        <a:rPr sz="1800" spc="-10" dirty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just saw </a:t>
                      </a:r>
                      <a:r>
                        <a:rPr sz="1800" dirty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a </a:t>
                      </a:r>
                      <a:r>
                        <a:rPr sz="1800" spc="-15" dirty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subject </a:t>
                      </a:r>
                      <a:r>
                        <a:rPr sz="1800" spc="-5" dirty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it  </a:t>
                      </a:r>
                      <a:r>
                        <a:rPr sz="1800" spc="-15" dirty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might want </a:t>
                      </a:r>
                      <a:r>
                        <a:rPr sz="1800" spc="-5" dirty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to </a:t>
                      </a:r>
                      <a:r>
                        <a:rPr sz="1800" spc="-15" dirty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output</a:t>
                      </a:r>
                      <a:r>
                        <a:rPr sz="1800" spc="-50" dirty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0" dirty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information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9309">
                <a:tc gridSpan="2">
                  <a:txBody>
                    <a:bodyPr/>
                    <a:lstStyle/>
                    <a:p>
                      <a:pPr marL="90170">
                        <a:lnSpc>
                          <a:spcPts val="1800"/>
                        </a:lnSpc>
                      </a:pPr>
                      <a:r>
                        <a:rPr sz="1800" spc="-15" dirty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relevant </a:t>
                      </a:r>
                      <a:r>
                        <a:rPr sz="1800" spc="-5" dirty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to </a:t>
                      </a:r>
                      <a:r>
                        <a:rPr sz="1800" dirty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a </a:t>
                      </a:r>
                      <a:r>
                        <a:rPr sz="1800" spc="-10" dirty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verb, </a:t>
                      </a:r>
                      <a:r>
                        <a:rPr sz="1800" spc="-5" dirty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in </a:t>
                      </a:r>
                      <a:r>
                        <a:rPr sz="1800" spc="-10" dirty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case</a:t>
                      </a:r>
                      <a:r>
                        <a:rPr sz="1800" spc="-85" dirty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0" dirty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that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90170" marR="158750">
                        <a:lnSpc>
                          <a:spcPts val="2090"/>
                        </a:lnSpc>
                        <a:spcBef>
                          <a:spcPts val="175"/>
                        </a:spcBef>
                      </a:pPr>
                      <a:r>
                        <a:rPr sz="1800" spc="-5" dirty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is </a:t>
                      </a:r>
                      <a:r>
                        <a:rPr sz="1800" spc="-15" dirty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what </a:t>
                      </a:r>
                      <a:r>
                        <a:rPr sz="1800" spc="-5" dirty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is </a:t>
                      </a:r>
                      <a:r>
                        <a:rPr sz="1800" spc="-15" dirty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coming </a:t>
                      </a:r>
                      <a:r>
                        <a:rPr sz="1800" spc="-10" dirty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next, e.g., </a:t>
                      </a:r>
                      <a:r>
                        <a:rPr sz="1800" spc="-5" dirty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it </a:t>
                      </a:r>
                      <a:r>
                        <a:rPr sz="1800" spc="-15" dirty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might output whether </a:t>
                      </a:r>
                      <a:r>
                        <a:rPr sz="1800" spc="-10" dirty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the subject  </a:t>
                      </a:r>
                      <a:r>
                        <a:rPr sz="1800" spc="-5" dirty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is </a:t>
                      </a:r>
                      <a:r>
                        <a:rPr sz="1800" spc="-10" dirty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singular or plural </a:t>
                      </a:r>
                      <a:r>
                        <a:rPr sz="1800" spc="-5" dirty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so </a:t>
                      </a:r>
                      <a:r>
                        <a:rPr sz="1800" spc="-10" dirty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that we know </a:t>
                      </a:r>
                      <a:r>
                        <a:rPr sz="1800" spc="-15" dirty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what </a:t>
                      </a:r>
                      <a:r>
                        <a:rPr sz="1800" spc="-10" dirty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form </a:t>
                      </a:r>
                      <a:r>
                        <a:rPr sz="1800" dirty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a </a:t>
                      </a:r>
                      <a:r>
                        <a:rPr sz="1800" spc="-10" dirty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verb </a:t>
                      </a:r>
                      <a:r>
                        <a:rPr sz="1800" spc="-15" dirty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should  </a:t>
                      </a:r>
                      <a:r>
                        <a:rPr sz="1800" spc="-10" dirty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be </a:t>
                      </a:r>
                      <a:r>
                        <a:rPr sz="1800" spc="-15" dirty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conjugated </a:t>
                      </a:r>
                      <a:r>
                        <a:rPr sz="1800" spc="-10" dirty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into </a:t>
                      </a:r>
                      <a:r>
                        <a:rPr sz="1800" spc="-5" dirty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if </a:t>
                      </a:r>
                      <a:r>
                        <a:rPr sz="1800" spc="-15" dirty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that’s what </a:t>
                      </a:r>
                      <a:r>
                        <a:rPr sz="1800" spc="-10" dirty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follows</a:t>
                      </a:r>
                      <a:r>
                        <a:rPr sz="1800" spc="-65" dirty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5" dirty="0">
                          <a:solidFill>
                            <a:srgbClr val="660066"/>
                          </a:solidFill>
                          <a:latin typeface="Arial"/>
                          <a:cs typeface="Arial"/>
                        </a:rPr>
                        <a:t>next.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4275666" y="2303779"/>
            <a:ext cx="4918710" cy="2617470"/>
          </a:xfrm>
          <a:prstGeom prst="rect">
            <a:avLst/>
          </a:prstGeom>
          <a:ln w="9419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90170" marR="146685">
              <a:lnSpc>
                <a:spcPct val="100000"/>
              </a:lnSpc>
              <a:spcBef>
                <a:spcPts val="270"/>
              </a:spcBef>
            </a:pP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This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output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will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be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based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on our cell</a:t>
            </a:r>
            <a:r>
              <a:rPr sz="2000" spc="-14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state, 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but will be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filtered</a:t>
            </a:r>
            <a:r>
              <a:rPr sz="2000" spc="-9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version.</a:t>
            </a:r>
            <a:endParaRPr sz="2000">
              <a:latin typeface="Arial"/>
              <a:cs typeface="Arial"/>
            </a:endParaRPr>
          </a:p>
          <a:p>
            <a:pPr marL="90170" marR="347345">
              <a:lnSpc>
                <a:spcPct val="97400"/>
              </a:lnSpc>
              <a:spcBef>
                <a:spcPts val="40"/>
              </a:spcBef>
            </a:pPr>
            <a:r>
              <a:rPr sz="1800" spc="-10" dirty="0">
                <a:solidFill>
                  <a:srgbClr val="660066"/>
                </a:solidFill>
                <a:latin typeface="Arial"/>
                <a:cs typeface="Arial"/>
              </a:rPr>
              <a:t>First we run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a </a:t>
            </a:r>
            <a:r>
              <a:rPr sz="1800" spc="-15" dirty="0">
                <a:solidFill>
                  <a:srgbClr val="660066"/>
                </a:solidFill>
                <a:latin typeface="Arial"/>
                <a:cs typeface="Arial"/>
              </a:rPr>
              <a:t>sigmoid </a:t>
            </a:r>
            <a:r>
              <a:rPr sz="1800" spc="-10" dirty="0">
                <a:solidFill>
                  <a:srgbClr val="660066"/>
                </a:solidFill>
                <a:latin typeface="Arial"/>
                <a:cs typeface="Arial"/>
              </a:rPr>
              <a:t>layer which </a:t>
            </a:r>
            <a:r>
              <a:rPr sz="1800" spc="-15" dirty="0">
                <a:solidFill>
                  <a:srgbClr val="660066"/>
                </a:solidFill>
                <a:latin typeface="Arial"/>
                <a:cs typeface="Arial"/>
              </a:rPr>
              <a:t>decides  what </a:t>
            </a:r>
            <a:r>
              <a:rPr sz="1800" spc="-10" dirty="0">
                <a:solidFill>
                  <a:srgbClr val="660066"/>
                </a:solidFill>
                <a:latin typeface="Arial"/>
                <a:cs typeface="Arial"/>
              </a:rPr>
              <a:t>parts of cell state we’re going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to</a:t>
            </a:r>
            <a:r>
              <a:rPr sz="1800" spc="-10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660066"/>
                </a:solidFill>
                <a:latin typeface="Arial"/>
                <a:cs typeface="Arial"/>
              </a:rPr>
              <a:t>output.  </a:t>
            </a:r>
            <a:r>
              <a:rPr sz="1800" spc="-15" dirty="0">
                <a:solidFill>
                  <a:srgbClr val="660066"/>
                </a:solidFill>
                <a:latin typeface="Arial"/>
                <a:cs typeface="Arial"/>
              </a:rPr>
              <a:t>Then </a:t>
            </a:r>
            <a:r>
              <a:rPr sz="1800" spc="-10" dirty="0">
                <a:solidFill>
                  <a:srgbClr val="660066"/>
                </a:solidFill>
                <a:latin typeface="Arial"/>
                <a:cs typeface="Arial"/>
              </a:rPr>
              <a:t>we put the cell state </a:t>
            </a:r>
            <a:r>
              <a:rPr sz="1800" spc="-15" dirty="0">
                <a:solidFill>
                  <a:srgbClr val="660066"/>
                </a:solidFill>
                <a:latin typeface="Arial"/>
                <a:cs typeface="Arial"/>
              </a:rPr>
              <a:t>through </a:t>
            </a:r>
            <a:r>
              <a:rPr sz="1800" spc="-15" dirty="0">
                <a:solidFill>
                  <a:srgbClr val="660066"/>
                </a:solidFill>
                <a:latin typeface="Calibri"/>
                <a:cs typeface="Calibri"/>
              </a:rPr>
              <a:t>tanh </a:t>
            </a:r>
            <a:r>
              <a:rPr sz="1800" spc="-10" dirty="0">
                <a:solidFill>
                  <a:srgbClr val="660066"/>
                </a:solidFill>
                <a:latin typeface="Arial"/>
                <a:cs typeface="Arial"/>
              </a:rPr>
              <a:t>(to  </a:t>
            </a:r>
            <a:r>
              <a:rPr sz="1800" spc="-15" dirty="0">
                <a:solidFill>
                  <a:srgbClr val="660066"/>
                </a:solidFill>
                <a:latin typeface="Arial"/>
                <a:cs typeface="Arial"/>
              </a:rPr>
              <a:t>push values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to </a:t>
            </a:r>
            <a:r>
              <a:rPr sz="1800" spc="-10" dirty="0">
                <a:solidFill>
                  <a:srgbClr val="660066"/>
                </a:solidFill>
                <a:latin typeface="Arial"/>
                <a:cs typeface="Arial"/>
              </a:rPr>
              <a:t>be </a:t>
            </a:r>
            <a:r>
              <a:rPr sz="1800" spc="-15" dirty="0">
                <a:solidFill>
                  <a:srgbClr val="660066"/>
                </a:solidFill>
                <a:latin typeface="Arial"/>
                <a:cs typeface="Arial"/>
              </a:rPr>
              <a:t>between </a:t>
            </a:r>
            <a:r>
              <a:rPr sz="1800" spc="-5" dirty="0">
                <a:solidFill>
                  <a:srgbClr val="660066"/>
                </a:solidFill>
                <a:latin typeface="Calibri"/>
                <a:cs typeface="Calibri"/>
              </a:rPr>
              <a:t>-1 </a:t>
            </a:r>
            <a:r>
              <a:rPr sz="1800" spc="-10" dirty="0">
                <a:solidFill>
                  <a:srgbClr val="660066"/>
                </a:solidFill>
                <a:latin typeface="Arial"/>
                <a:cs typeface="Arial"/>
              </a:rPr>
              <a:t>and</a:t>
            </a:r>
            <a:r>
              <a:rPr sz="1800" spc="-7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660066"/>
                </a:solidFill>
                <a:latin typeface="Calibri"/>
                <a:cs typeface="Calibri"/>
              </a:rPr>
              <a:t>1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)</a:t>
            </a:r>
            <a:endParaRPr sz="1800">
              <a:latin typeface="Arial"/>
              <a:cs typeface="Arial"/>
            </a:endParaRPr>
          </a:p>
          <a:p>
            <a:pPr marL="90170" marR="600710">
              <a:lnSpc>
                <a:spcPct val="97200"/>
              </a:lnSpc>
              <a:spcBef>
                <a:spcPts val="85"/>
              </a:spcBef>
            </a:pPr>
            <a:r>
              <a:rPr sz="1800" spc="-10" dirty="0">
                <a:solidFill>
                  <a:srgbClr val="660066"/>
                </a:solidFill>
                <a:latin typeface="Arial"/>
                <a:cs typeface="Arial"/>
              </a:rPr>
              <a:t>and multiply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it </a:t>
            </a:r>
            <a:r>
              <a:rPr sz="1800" spc="-10" dirty="0">
                <a:solidFill>
                  <a:srgbClr val="660066"/>
                </a:solidFill>
                <a:latin typeface="Arial"/>
                <a:cs typeface="Arial"/>
              </a:rPr>
              <a:t>by the </a:t>
            </a:r>
            <a:r>
              <a:rPr sz="1800" spc="-15" dirty="0">
                <a:solidFill>
                  <a:srgbClr val="660066"/>
                </a:solidFill>
                <a:latin typeface="Arial"/>
                <a:cs typeface="Arial"/>
              </a:rPr>
              <a:t>output </a:t>
            </a:r>
            <a:r>
              <a:rPr sz="1800" spc="-10" dirty="0">
                <a:solidFill>
                  <a:srgbClr val="660066"/>
                </a:solidFill>
                <a:latin typeface="Arial"/>
                <a:cs typeface="Arial"/>
              </a:rPr>
              <a:t>of the </a:t>
            </a:r>
            <a:r>
              <a:rPr sz="1800" spc="-15" dirty="0">
                <a:solidFill>
                  <a:srgbClr val="660066"/>
                </a:solidFill>
                <a:latin typeface="Arial"/>
                <a:cs typeface="Arial"/>
              </a:rPr>
              <a:t>sigmoid  gate, </a:t>
            </a:r>
            <a:r>
              <a:rPr sz="1800" spc="-10" dirty="0">
                <a:solidFill>
                  <a:srgbClr val="660066"/>
                </a:solidFill>
                <a:latin typeface="Arial"/>
                <a:cs typeface="Arial"/>
              </a:rPr>
              <a:t>so that we </a:t>
            </a:r>
            <a:r>
              <a:rPr sz="1800" spc="-15" dirty="0">
                <a:solidFill>
                  <a:srgbClr val="660066"/>
                </a:solidFill>
                <a:latin typeface="Arial"/>
                <a:cs typeface="Arial"/>
              </a:rPr>
              <a:t>output </a:t>
            </a:r>
            <a:r>
              <a:rPr sz="1800" spc="-10" dirty="0">
                <a:solidFill>
                  <a:srgbClr val="660066"/>
                </a:solidFill>
                <a:latin typeface="Arial"/>
                <a:cs typeface="Arial"/>
              </a:rPr>
              <a:t>only the parts we  </a:t>
            </a:r>
            <a:r>
              <a:rPr sz="1800" spc="-15" dirty="0">
                <a:solidFill>
                  <a:srgbClr val="660066"/>
                </a:solidFill>
                <a:latin typeface="Arial"/>
                <a:cs typeface="Arial"/>
              </a:rPr>
              <a:t>decided</a:t>
            </a:r>
            <a:r>
              <a:rPr sz="1800" spc="-2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to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581646" y="575055"/>
            <a:ext cx="274764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Variants </a:t>
            </a:r>
            <a:r>
              <a:rPr spc="-10" dirty="0"/>
              <a:t>of</a:t>
            </a:r>
            <a:r>
              <a:rPr spc="-100" dirty="0"/>
              <a:t> </a:t>
            </a:r>
            <a:r>
              <a:rPr spc="-20" dirty="0"/>
              <a:t>LSTM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263903" y="1115974"/>
            <a:ext cx="5930265" cy="81470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351790" indent="-339090">
              <a:lnSpc>
                <a:spcPct val="100000"/>
              </a:lnSpc>
              <a:spcBef>
                <a:spcPts val="605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There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are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several minor variants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of</a:t>
            </a:r>
            <a:r>
              <a:rPr sz="2400" spc="-8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3333CC"/>
                </a:solidFill>
                <a:latin typeface="Arial"/>
                <a:cs typeface="Arial"/>
              </a:rPr>
              <a:t>LSTM</a:t>
            </a:r>
            <a:endParaRPr sz="2400">
              <a:latin typeface="Arial"/>
              <a:cs typeface="Arial"/>
            </a:endParaRPr>
          </a:p>
          <a:p>
            <a:pPr marL="747395" lvl="1" indent="-282575">
              <a:lnSpc>
                <a:spcPct val="100000"/>
              </a:lnSpc>
              <a:spcBef>
                <a:spcPts val="425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LSTM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with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“peephole”</a:t>
            </a:r>
            <a:r>
              <a:rPr sz="2000" spc="-6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connections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16023" y="4126991"/>
            <a:ext cx="37407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5275" indent="-282575">
              <a:lnSpc>
                <a:spcPct val="100000"/>
              </a:lnSpc>
              <a:spcBef>
                <a:spcPts val="100"/>
              </a:spcBef>
              <a:buClr>
                <a:srgbClr val="3333CC"/>
              </a:buClr>
              <a:buChar char="•"/>
              <a:tabLst>
                <a:tab pos="294640" algn="l"/>
                <a:tab pos="295275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Coupled forget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and input</a:t>
            </a:r>
            <a:r>
              <a:rPr sz="2000" spc="-9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gates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422078" y="2012207"/>
            <a:ext cx="6562223" cy="19975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07530" y="1997657"/>
            <a:ext cx="6640830" cy="2026920"/>
          </a:xfrm>
          <a:custGeom>
            <a:avLst/>
            <a:gdLst/>
            <a:ahLst/>
            <a:cxnLst/>
            <a:rect l="l" t="t" r="r" b="b"/>
            <a:pathLst>
              <a:path w="6640830" h="2026920">
                <a:moveTo>
                  <a:pt x="0" y="0"/>
                </a:moveTo>
                <a:lnTo>
                  <a:pt x="6640512" y="0"/>
                </a:lnTo>
                <a:lnTo>
                  <a:pt x="6640512" y="2026691"/>
                </a:lnTo>
                <a:lnTo>
                  <a:pt x="0" y="2026691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71182" y="4687158"/>
            <a:ext cx="6252766" cy="19890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07530" y="4559670"/>
            <a:ext cx="6414770" cy="2190115"/>
          </a:xfrm>
          <a:custGeom>
            <a:avLst/>
            <a:gdLst/>
            <a:ahLst/>
            <a:cxnLst/>
            <a:rect l="l" t="t" r="r" b="b"/>
            <a:pathLst>
              <a:path w="6414770" h="2190115">
                <a:moveTo>
                  <a:pt x="0" y="0"/>
                </a:moveTo>
                <a:lnTo>
                  <a:pt x="6414452" y="0"/>
                </a:lnTo>
                <a:lnTo>
                  <a:pt x="6414452" y="2189956"/>
                </a:lnTo>
                <a:lnTo>
                  <a:pt x="0" y="2189956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95145" y="773175"/>
            <a:ext cx="447167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Gated Recurrent </a:t>
            </a:r>
            <a:r>
              <a:rPr spc="-10" dirty="0"/>
              <a:t>Unit</a:t>
            </a:r>
            <a:r>
              <a:rPr spc="-110" dirty="0"/>
              <a:t> </a:t>
            </a:r>
            <a:r>
              <a:rPr spc="-20" dirty="0"/>
              <a:t>(GRU)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85723" y="1493926"/>
            <a:ext cx="8425815" cy="219837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351790" indent="-339090">
              <a:lnSpc>
                <a:spcPct val="100000"/>
              </a:lnSpc>
              <a:spcBef>
                <a:spcPts val="605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dramatic variant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of</a:t>
            </a:r>
            <a:r>
              <a:rPr sz="2400" spc="-8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LSTM</a:t>
            </a:r>
            <a:endParaRPr sz="2400">
              <a:latin typeface="Arial"/>
              <a:cs typeface="Arial"/>
            </a:endParaRPr>
          </a:p>
          <a:p>
            <a:pPr marL="747395" lvl="1" indent="-282575">
              <a:lnSpc>
                <a:spcPct val="100000"/>
              </a:lnSpc>
              <a:spcBef>
                <a:spcPts val="425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It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combines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the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forget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and input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gates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into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single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update</a:t>
            </a:r>
            <a:r>
              <a:rPr sz="2000" spc="-17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gate</a:t>
            </a:r>
            <a:endParaRPr sz="2000">
              <a:latin typeface="Arial"/>
              <a:cs typeface="Arial"/>
            </a:endParaRPr>
          </a:p>
          <a:p>
            <a:pPr marL="747395" marR="5080" lvl="1" indent="-282575">
              <a:lnSpc>
                <a:spcPts val="2280"/>
              </a:lnSpc>
              <a:spcBef>
                <a:spcPts val="680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It also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merges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the cell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state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and hidden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state,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and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makes some</a:t>
            </a:r>
            <a:r>
              <a:rPr sz="2000" spc="-19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other  changes</a:t>
            </a:r>
            <a:endParaRPr sz="2000">
              <a:latin typeface="Arial"/>
              <a:cs typeface="Arial"/>
            </a:endParaRPr>
          </a:p>
          <a:p>
            <a:pPr marL="747395" lvl="1" indent="-282575">
              <a:lnSpc>
                <a:spcPct val="100000"/>
              </a:lnSpc>
              <a:spcBef>
                <a:spcPts val="450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The resulting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model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is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simpler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than LSTM</a:t>
            </a:r>
            <a:r>
              <a:rPr sz="2000" spc="-14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models</a:t>
            </a:r>
            <a:endParaRPr sz="2000">
              <a:latin typeface="Arial"/>
              <a:cs typeface="Arial"/>
            </a:endParaRPr>
          </a:p>
          <a:p>
            <a:pPr marL="747395" lvl="1" indent="-282575">
              <a:lnSpc>
                <a:spcPct val="100000"/>
              </a:lnSpc>
              <a:spcBef>
                <a:spcPts val="405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Has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become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increasingly</a:t>
            </a:r>
            <a:r>
              <a:rPr sz="2000" spc="-5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popular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186185" y="4338320"/>
            <a:ext cx="3723710" cy="1984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99843" y="4258257"/>
            <a:ext cx="3865245" cy="2106930"/>
          </a:xfrm>
          <a:custGeom>
            <a:avLst/>
            <a:gdLst/>
            <a:ahLst/>
            <a:cxnLst/>
            <a:rect l="l" t="t" r="r" b="b"/>
            <a:pathLst>
              <a:path w="3865245" h="2106929">
                <a:moveTo>
                  <a:pt x="0" y="0"/>
                </a:moveTo>
                <a:lnTo>
                  <a:pt x="3864998" y="0"/>
                </a:lnTo>
                <a:lnTo>
                  <a:pt x="3864998" y="2106753"/>
                </a:lnTo>
                <a:lnTo>
                  <a:pt x="0" y="2106753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97796" y="4011789"/>
            <a:ext cx="3654637" cy="25494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55410" y="3806137"/>
            <a:ext cx="3777615" cy="2835275"/>
          </a:xfrm>
          <a:custGeom>
            <a:avLst/>
            <a:gdLst/>
            <a:ahLst/>
            <a:cxnLst/>
            <a:rect l="l" t="t" r="r" b="b"/>
            <a:pathLst>
              <a:path w="3777615" h="2835275">
                <a:moveTo>
                  <a:pt x="0" y="0"/>
                </a:moveTo>
                <a:lnTo>
                  <a:pt x="3777085" y="0"/>
                </a:lnTo>
                <a:lnTo>
                  <a:pt x="3777085" y="2835169"/>
                </a:lnTo>
                <a:lnTo>
                  <a:pt x="0" y="2835169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3479" y="646172"/>
            <a:ext cx="857250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65"/>
              </a:lnSpc>
              <a:tabLst>
                <a:tab pos="8137525" algn="l"/>
              </a:tabLst>
            </a:pPr>
            <a:r>
              <a:rPr sz="1200" spc="-15" dirty="0">
                <a:latin typeface="Arial"/>
                <a:cs typeface="Arial"/>
              </a:rPr>
              <a:t>Dee</a:t>
            </a:r>
            <a:r>
              <a:rPr sz="1200" dirty="0">
                <a:latin typeface="Arial"/>
                <a:cs typeface="Arial"/>
              </a:rPr>
              <a:t>p</a:t>
            </a:r>
            <a:r>
              <a:rPr sz="1200" spc="-15" dirty="0">
                <a:latin typeface="Arial"/>
                <a:cs typeface="Arial"/>
              </a:rPr>
              <a:t> Lea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spc="-15" dirty="0">
                <a:latin typeface="Arial"/>
                <a:cs typeface="Arial"/>
              </a:rPr>
              <a:t>n</a:t>
            </a:r>
            <a:r>
              <a:rPr sz="1200" spc="-10" dirty="0">
                <a:latin typeface="Arial"/>
                <a:cs typeface="Arial"/>
              </a:rPr>
              <a:t>i</a:t>
            </a:r>
            <a:r>
              <a:rPr sz="1200" spc="-1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	</a:t>
            </a:r>
            <a:r>
              <a:rPr sz="1200" spc="-10" dirty="0">
                <a:latin typeface="Arial"/>
                <a:cs typeface="Arial"/>
              </a:rPr>
              <a:t>S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spc="-10" dirty="0">
                <a:latin typeface="Arial"/>
                <a:cs typeface="Arial"/>
              </a:rPr>
              <a:t>i</a:t>
            </a:r>
            <a:r>
              <a:rPr sz="1200" spc="-15" dirty="0">
                <a:latin typeface="Arial"/>
                <a:cs typeface="Arial"/>
              </a:rPr>
              <a:t>ha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8000" y="646007"/>
            <a:ext cx="9042400" cy="603250"/>
          </a:xfrm>
          <a:custGeom>
            <a:avLst/>
            <a:gdLst/>
            <a:ahLst/>
            <a:cxnLst/>
            <a:rect l="l" t="t" r="r" b="b"/>
            <a:pathLst>
              <a:path w="9042400" h="603250">
                <a:moveTo>
                  <a:pt x="0" y="0"/>
                </a:moveTo>
                <a:lnTo>
                  <a:pt x="9042400" y="0"/>
                </a:lnTo>
                <a:lnTo>
                  <a:pt x="9042400" y="602825"/>
                </a:lnTo>
                <a:lnTo>
                  <a:pt x="0" y="6028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24189" y="700023"/>
            <a:ext cx="24104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RNN vs.</a:t>
            </a:r>
            <a:r>
              <a:rPr spc="-130" dirty="0"/>
              <a:t> </a:t>
            </a:r>
            <a:r>
              <a:rPr spc="-20" dirty="0"/>
              <a:t>TDNN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85723" y="1341525"/>
            <a:ext cx="8870950" cy="256540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351790" indent="-339090">
              <a:lnSpc>
                <a:spcPct val="100000"/>
              </a:lnSpc>
              <a:spcBef>
                <a:spcPts val="605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RNNs share parameters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in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different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way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than</a:t>
            </a:r>
            <a:r>
              <a:rPr sz="2400" spc="-12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3333CC"/>
                </a:solidFill>
                <a:latin typeface="Arial"/>
                <a:cs typeface="Arial"/>
              </a:rPr>
              <a:t>TDNN</a:t>
            </a:r>
            <a:endParaRPr sz="2400">
              <a:latin typeface="Arial"/>
              <a:cs typeface="Arial"/>
            </a:endParaRPr>
          </a:p>
          <a:p>
            <a:pPr marL="747395" lvl="1" indent="-282575">
              <a:lnSpc>
                <a:spcPct val="100000"/>
              </a:lnSpc>
              <a:spcBef>
                <a:spcPts val="425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Each </a:t>
            </a:r>
            <a:r>
              <a:rPr sz="2000" spc="-20" dirty="0">
                <a:solidFill>
                  <a:srgbClr val="006600"/>
                </a:solidFill>
                <a:latin typeface="Arial"/>
                <a:cs typeface="Arial"/>
              </a:rPr>
              <a:t>member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of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output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is a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function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of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previous </a:t>
            </a:r>
            <a:r>
              <a:rPr sz="2000" spc="-20" dirty="0">
                <a:solidFill>
                  <a:srgbClr val="006600"/>
                </a:solidFill>
                <a:latin typeface="Arial"/>
                <a:cs typeface="Arial"/>
              </a:rPr>
              <a:t>members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of</a:t>
            </a:r>
            <a:r>
              <a:rPr sz="2000" spc="-12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output</a:t>
            </a:r>
            <a:endParaRPr sz="2000">
              <a:latin typeface="Arial"/>
              <a:cs typeface="Arial"/>
            </a:endParaRPr>
          </a:p>
          <a:p>
            <a:pPr marL="747395" marR="803275" lvl="1" indent="-282575">
              <a:lnSpc>
                <a:spcPts val="2300"/>
              </a:lnSpc>
              <a:spcBef>
                <a:spcPts val="665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Each output produced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using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same update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rule applied to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previous  outputs</a:t>
            </a:r>
            <a:endParaRPr sz="2000">
              <a:latin typeface="Arial"/>
              <a:cs typeface="Arial"/>
            </a:endParaRPr>
          </a:p>
          <a:p>
            <a:pPr marL="747395" marR="5080" lvl="1" indent="-282575">
              <a:lnSpc>
                <a:spcPts val="2300"/>
              </a:lnSpc>
              <a:spcBef>
                <a:spcPts val="610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This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recurrent formulation results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in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sharing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of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parameters through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very  deep computational</a:t>
            </a:r>
            <a:r>
              <a:rPr sz="2000" spc="-3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graph</a:t>
            </a:r>
            <a:endParaRPr sz="2000">
              <a:latin typeface="Arial"/>
              <a:cs typeface="Arial"/>
            </a:endParaRPr>
          </a:p>
          <a:p>
            <a:pPr marL="351790" indent="-339090">
              <a:lnSpc>
                <a:spcPct val="100000"/>
              </a:lnSpc>
              <a:spcBef>
                <a:spcPts val="430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An unrolled</a:t>
            </a:r>
            <a:r>
              <a:rPr sz="2400" spc="-4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RNN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75034" y="4162495"/>
            <a:ext cx="6593416" cy="17331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34100-3E76-454A-9B16-0E558D843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7202" y="1374140"/>
            <a:ext cx="5843995" cy="430887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520587-3165-7547-8E29-EBCB337D72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09600"/>
            <a:ext cx="8769453" cy="6094636"/>
          </a:xfrm>
        </p:spPr>
      </p:pic>
    </p:spTree>
    <p:extLst>
      <p:ext uri="{BB962C8B-B14F-4D97-AF65-F5344CB8AC3E}">
        <p14:creationId xmlns:p14="http://schemas.microsoft.com/office/powerpoint/2010/main" val="3982828782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22307" y="559816"/>
            <a:ext cx="106553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T</a:t>
            </a:r>
            <a:r>
              <a:rPr spc="-15" dirty="0"/>
              <a:t>op</a:t>
            </a:r>
            <a:r>
              <a:rPr spc="-5" dirty="0"/>
              <a:t>i</a:t>
            </a:r>
            <a:r>
              <a:rPr spc="-15" dirty="0"/>
              <a:t>c</a:t>
            </a:r>
            <a:r>
              <a:rPr dirty="0"/>
              <a:t>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90600" y="1094674"/>
            <a:ext cx="8220075" cy="6530634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625"/>
              </a:spcBef>
              <a:tabLst>
                <a:tab pos="429895" algn="l"/>
                <a:tab pos="430530" algn="l"/>
              </a:tabLst>
            </a:pPr>
            <a:r>
              <a:rPr sz="2400" spc="-15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Sequential Data </a:t>
            </a:r>
            <a:r>
              <a:rPr sz="2400" spc="-1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and </a:t>
            </a:r>
            <a:r>
              <a:rPr sz="2400" spc="-15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Overview</a:t>
            </a:r>
            <a:endParaRPr sz="24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marL="464820" indent="-452120">
              <a:lnSpc>
                <a:spcPct val="100000"/>
              </a:lnSpc>
              <a:spcBef>
                <a:spcPts val="530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Unfolding Computational</a:t>
            </a:r>
            <a:r>
              <a:rPr sz="2400" spc="-3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Graphs</a:t>
            </a:r>
            <a:endParaRPr sz="2400" dirty="0">
              <a:latin typeface="Arial"/>
              <a:cs typeface="Arial"/>
            </a:endParaRPr>
          </a:p>
          <a:p>
            <a:pPr marL="464820" indent="-452120">
              <a:lnSpc>
                <a:spcPct val="100000"/>
              </a:lnSpc>
              <a:spcBef>
                <a:spcPts val="525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Recurrent Neural</a:t>
            </a:r>
            <a:r>
              <a:rPr sz="2400" spc="-3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Networks</a:t>
            </a:r>
            <a:endParaRPr sz="2400" dirty="0">
              <a:latin typeface="Arial"/>
              <a:cs typeface="Arial"/>
            </a:endParaRPr>
          </a:p>
          <a:p>
            <a:pPr marL="464820" indent="-452120">
              <a:lnSpc>
                <a:spcPct val="100000"/>
              </a:lnSpc>
              <a:spcBef>
                <a:spcPts val="505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Bidirectional</a:t>
            </a:r>
            <a:r>
              <a:rPr sz="2400" spc="-2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RNNs</a:t>
            </a:r>
            <a:endParaRPr sz="2400" dirty="0">
              <a:latin typeface="Arial"/>
              <a:cs typeface="Arial"/>
            </a:endParaRPr>
          </a:p>
          <a:p>
            <a:pPr marL="464820" indent="-452120">
              <a:lnSpc>
                <a:spcPct val="100000"/>
              </a:lnSpc>
              <a:spcBef>
                <a:spcPts val="530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Encoder-Decoder Sequence-to-Sequence</a:t>
            </a:r>
            <a:r>
              <a:rPr sz="2400" spc="-4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Architectures</a:t>
            </a:r>
            <a:endParaRPr sz="2400" dirty="0">
              <a:latin typeface="Arial"/>
              <a:cs typeface="Arial"/>
            </a:endParaRPr>
          </a:p>
          <a:p>
            <a:pPr marL="464820" indent="-452120">
              <a:lnSpc>
                <a:spcPct val="100000"/>
              </a:lnSpc>
              <a:spcBef>
                <a:spcPts val="525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Deep Recurrent</a:t>
            </a:r>
            <a:r>
              <a:rPr sz="2400" spc="-4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Networks</a:t>
            </a:r>
            <a:endParaRPr sz="2400" dirty="0">
              <a:latin typeface="Arial"/>
              <a:cs typeface="Arial"/>
            </a:endParaRPr>
          </a:p>
          <a:p>
            <a:pPr marL="464820" indent="-452120">
              <a:lnSpc>
                <a:spcPct val="100000"/>
              </a:lnSpc>
              <a:spcBef>
                <a:spcPts val="505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Recursive Neural</a:t>
            </a:r>
            <a:r>
              <a:rPr sz="2400" spc="-3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Networks</a:t>
            </a:r>
            <a:endParaRPr sz="2400" dirty="0">
              <a:latin typeface="Arial"/>
              <a:cs typeface="Arial"/>
            </a:endParaRPr>
          </a:p>
          <a:p>
            <a:pPr marL="464820" indent="-452120">
              <a:lnSpc>
                <a:spcPct val="100000"/>
              </a:lnSpc>
              <a:spcBef>
                <a:spcPts val="530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The Challenge </a:t>
            </a:r>
            <a:r>
              <a:rPr sz="2400" spc="-10" dirty="0">
                <a:solidFill>
                  <a:srgbClr val="808080"/>
                </a:solidFill>
                <a:latin typeface="Arial"/>
                <a:cs typeface="Arial"/>
              </a:rPr>
              <a:t>of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Long-Term</a:t>
            </a:r>
            <a:r>
              <a:rPr sz="2400" spc="-8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Dependencies</a:t>
            </a:r>
            <a:endParaRPr sz="2400" dirty="0">
              <a:latin typeface="Arial"/>
              <a:cs typeface="Arial"/>
            </a:endParaRPr>
          </a:p>
          <a:p>
            <a:pPr marL="464820" indent="-452120">
              <a:lnSpc>
                <a:spcPct val="100000"/>
              </a:lnSpc>
              <a:spcBef>
                <a:spcPts val="625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Echo-State</a:t>
            </a:r>
            <a:r>
              <a:rPr sz="2400" spc="-3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Networks</a:t>
            </a:r>
            <a:endParaRPr sz="2400" dirty="0">
              <a:latin typeface="Arial"/>
              <a:cs typeface="Arial"/>
            </a:endParaRPr>
          </a:p>
          <a:p>
            <a:pPr marL="464820" indent="-452120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Leaky </a:t>
            </a:r>
            <a:r>
              <a:rPr sz="2400" spc="-10" dirty="0">
                <a:solidFill>
                  <a:srgbClr val="808080"/>
                </a:solidFill>
                <a:latin typeface="Arial"/>
                <a:cs typeface="Arial"/>
              </a:rPr>
              <a:t>Units and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Other Strategies </a:t>
            </a:r>
            <a:r>
              <a:rPr sz="2400" spc="-10" dirty="0">
                <a:solidFill>
                  <a:srgbClr val="808080"/>
                </a:solidFill>
                <a:latin typeface="Arial"/>
                <a:cs typeface="Arial"/>
              </a:rPr>
              <a:t>for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Multiple Time</a:t>
            </a:r>
            <a:r>
              <a:rPr sz="2400" spc="-13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Scales</a:t>
            </a:r>
            <a:endParaRPr lang="en-US" sz="2400" spc="-15" dirty="0">
              <a:solidFill>
                <a:srgbClr val="808080"/>
              </a:solidFill>
              <a:latin typeface="Arial"/>
              <a:cs typeface="Arial"/>
            </a:endParaRPr>
          </a:p>
          <a:p>
            <a:pPr marL="464820" indent="-452120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LSTM and Other Gated RNNs</a:t>
            </a:r>
          </a:p>
          <a:p>
            <a:pPr marL="464820" indent="-452120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r>
              <a:rPr lang="en-US" sz="2400" dirty="0">
                <a:solidFill>
                  <a:srgbClr val="304BFF"/>
                </a:solidFill>
                <a:latin typeface="Arial"/>
                <a:cs typeface="Arial"/>
              </a:rPr>
              <a:t>Optimization for Long-Term Dependencies</a:t>
            </a:r>
          </a:p>
          <a:p>
            <a:pPr marL="464820" indent="-452120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Explicit Memory</a:t>
            </a:r>
          </a:p>
          <a:p>
            <a:pPr marL="464820" indent="-452120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endParaRPr lang="en-US" sz="2400" dirty="0">
              <a:latin typeface="Arial"/>
              <a:cs typeface="Arial"/>
            </a:endParaRPr>
          </a:p>
          <a:p>
            <a:pPr marL="464820" indent="-452120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endParaRPr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0585241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51432-64FA-E644-9DD2-421569E22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6869" y="685800"/>
            <a:ext cx="5843995" cy="553998"/>
          </a:xfrm>
        </p:spPr>
        <p:txBody>
          <a:bodyPr/>
          <a:lstStyle/>
          <a:p>
            <a:r>
              <a:rPr lang="en-US" sz="3600" dirty="0"/>
              <a:t>Clipping gradients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6F7239-C95A-A449-A22C-C67FD974D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4060" y="1629033"/>
            <a:ext cx="8309609" cy="36933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04BFF"/>
                </a:solidFill>
              </a:rPr>
              <a:t>Optimization by gradient clipping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F2B110-5B46-E347-A543-85937EDA8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3" y="2438400"/>
            <a:ext cx="9314425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74105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22307" y="559816"/>
            <a:ext cx="106553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T</a:t>
            </a:r>
            <a:r>
              <a:rPr spc="-15" dirty="0"/>
              <a:t>op</a:t>
            </a:r>
            <a:r>
              <a:rPr spc="-5" dirty="0"/>
              <a:t>i</a:t>
            </a:r>
            <a:r>
              <a:rPr spc="-15" dirty="0"/>
              <a:t>c</a:t>
            </a:r>
            <a:r>
              <a:rPr dirty="0"/>
              <a:t>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90600" y="1094674"/>
            <a:ext cx="8220075" cy="6530634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625"/>
              </a:spcBef>
              <a:tabLst>
                <a:tab pos="429895" algn="l"/>
                <a:tab pos="430530" algn="l"/>
              </a:tabLst>
            </a:pPr>
            <a:r>
              <a:rPr sz="2400" spc="-15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Sequential Data </a:t>
            </a:r>
            <a:r>
              <a:rPr sz="2400" spc="-1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and</a:t>
            </a:r>
            <a:r>
              <a:rPr sz="2400" spc="-65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Overview</a:t>
            </a:r>
            <a:endParaRPr sz="24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marL="464820" indent="-452120">
              <a:lnSpc>
                <a:spcPct val="100000"/>
              </a:lnSpc>
              <a:spcBef>
                <a:spcPts val="530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Unfolding Computational</a:t>
            </a:r>
            <a:r>
              <a:rPr sz="2400" spc="-3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Graphs</a:t>
            </a:r>
            <a:endParaRPr sz="2400" dirty="0">
              <a:latin typeface="Arial"/>
              <a:cs typeface="Arial"/>
            </a:endParaRPr>
          </a:p>
          <a:p>
            <a:pPr marL="464820" indent="-452120">
              <a:lnSpc>
                <a:spcPct val="100000"/>
              </a:lnSpc>
              <a:spcBef>
                <a:spcPts val="525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Recurrent Neural</a:t>
            </a:r>
            <a:r>
              <a:rPr sz="2400" spc="-3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Networks</a:t>
            </a:r>
            <a:endParaRPr sz="2400" dirty="0">
              <a:latin typeface="Arial"/>
              <a:cs typeface="Arial"/>
            </a:endParaRPr>
          </a:p>
          <a:p>
            <a:pPr marL="464820" indent="-452120">
              <a:lnSpc>
                <a:spcPct val="100000"/>
              </a:lnSpc>
              <a:spcBef>
                <a:spcPts val="505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Bidirectional</a:t>
            </a:r>
            <a:r>
              <a:rPr sz="2400" spc="-2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RNNs</a:t>
            </a:r>
            <a:endParaRPr sz="2400" dirty="0">
              <a:latin typeface="Arial"/>
              <a:cs typeface="Arial"/>
            </a:endParaRPr>
          </a:p>
          <a:p>
            <a:pPr marL="464820" indent="-452120">
              <a:lnSpc>
                <a:spcPct val="100000"/>
              </a:lnSpc>
              <a:spcBef>
                <a:spcPts val="530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Encoder-Decoder Sequence-to-Sequence</a:t>
            </a:r>
            <a:r>
              <a:rPr sz="2400" spc="-4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Architectures</a:t>
            </a:r>
            <a:endParaRPr sz="2400" dirty="0">
              <a:latin typeface="Arial"/>
              <a:cs typeface="Arial"/>
            </a:endParaRPr>
          </a:p>
          <a:p>
            <a:pPr marL="464820" indent="-452120">
              <a:lnSpc>
                <a:spcPct val="100000"/>
              </a:lnSpc>
              <a:spcBef>
                <a:spcPts val="525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Deep Recurrent</a:t>
            </a:r>
            <a:r>
              <a:rPr sz="2400" spc="-4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Networks</a:t>
            </a:r>
            <a:endParaRPr sz="2400" dirty="0">
              <a:latin typeface="Arial"/>
              <a:cs typeface="Arial"/>
            </a:endParaRPr>
          </a:p>
          <a:p>
            <a:pPr marL="464820" indent="-452120">
              <a:lnSpc>
                <a:spcPct val="100000"/>
              </a:lnSpc>
              <a:spcBef>
                <a:spcPts val="505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Recursive Neural</a:t>
            </a:r>
            <a:r>
              <a:rPr sz="2400" spc="-3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Networks</a:t>
            </a:r>
            <a:endParaRPr sz="2400" dirty="0">
              <a:latin typeface="Arial"/>
              <a:cs typeface="Arial"/>
            </a:endParaRPr>
          </a:p>
          <a:p>
            <a:pPr marL="464820" indent="-452120">
              <a:lnSpc>
                <a:spcPct val="100000"/>
              </a:lnSpc>
              <a:spcBef>
                <a:spcPts val="530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The Challenge </a:t>
            </a:r>
            <a:r>
              <a:rPr sz="2400" spc="-10" dirty="0">
                <a:solidFill>
                  <a:srgbClr val="808080"/>
                </a:solidFill>
                <a:latin typeface="Arial"/>
                <a:cs typeface="Arial"/>
              </a:rPr>
              <a:t>of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Long-Term</a:t>
            </a:r>
            <a:r>
              <a:rPr sz="2400" spc="-8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Dependencies</a:t>
            </a:r>
            <a:endParaRPr sz="2400" dirty="0">
              <a:latin typeface="Arial"/>
              <a:cs typeface="Arial"/>
            </a:endParaRPr>
          </a:p>
          <a:p>
            <a:pPr marL="464820" indent="-452120">
              <a:lnSpc>
                <a:spcPct val="100000"/>
              </a:lnSpc>
              <a:spcBef>
                <a:spcPts val="625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Echo-State</a:t>
            </a:r>
            <a:r>
              <a:rPr sz="2400" spc="-3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Networks</a:t>
            </a:r>
            <a:endParaRPr sz="2400" dirty="0">
              <a:latin typeface="Arial"/>
              <a:cs typeface="Arial"/>
            </a:endParaRPr>
          </a:p>
          <a:p>
            <a:pPr marL="464820" indent="-452120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Leaky </a:t>
            </a:r>
            <a:r>
              <a:rPr sz="2400" spc="-10" dirty="0">
                <a:solidFill>
                  <a:srgbClr val="808080"/>
                </a:solidFill>
                <a:latin typeface="Arial"/>
                <a:cs typeface="Arial"/>
              </a:rPr>
              <a:t>Units and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Other Strategies </a:t>
            </a:r>
            <a:r>
              <a:rPr sz="2400" spc="-10" dirty="0">
                <a:solidFill>
                  <a:srgbClr val="808080"/>
                </a:solidFill>
                <a:latin typeface="Arial"/>
                <a:cs typeface="Arial"/>
              </a:rPr>
              <a:t>for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Multiple Time</a:t>
            </a:r>
            <a:r>
              <a:rPr sz="2400" spc="-13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Scales</a:t>
            </a:r>
            <a:endParaRPr lang="en-US" sz="2400" spc="-15" dirty="0">
              <a:solidFill>
                <a:srgbClr val="808080"/>
              </a:solidFill>
              <a:latin typeface="Arial"/>
              <a:cs typeface="Arial"/>
            </a:endParaRPr>
          </a:p>
          <a:p>
            <a:pPr marL="464820" indent="-452120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LSTM and Other Gated RNNs</a:t>
            </a:r>
          </a:p>
          <a:p>
            <a:pPr marL="464820" indent="-452120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Optimization for Long-Term Dependencies</a:t>
            </a:r>
          </a:p>
          <a:p>
            <a:pPr marL="464820" indent="-452120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r>
              <a:rPr lang="en-US" sz="2400" dirty="0">
                <a:solidFill>
                  <a:srgbClr val="304BFF"/>
                </a:solidFill>
                <a:latin typeface="Arial"/>
                <a:cs typeface="Arial"/>
              </a:rPr>
              <a:t>Explicit Memory</a:t>
            </a:r>
          </a:p>
          <a:p>
            <a:pPr marL="464820" indent="-452120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endParaRPr lang="en-US" sz="2400" dirty="0">
              <a:latin typeface="Arial"/>
              <a:cs typeface="Arial"/>
            </a:endParaRPr>
          </a:p>
          <a:p>
            <a:pPr marL="464820" indent="-452120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endParaRPr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7273362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62F04-84DD-9F4D-9DC0-700048C3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011" y="609600"/>
            <a:ext cx="7315200" cy="861774"/>
          </a:xfrm>
        </p:spPr>
        <p:txBody>
          <a:bodyPr/>
          <a:lstStyle/>
          <a:p>
            <a:r>
              <a:rPr lang="en-US" dirty="0"/>
              <a:t>RNNs connected to and use external memory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6C23EC-EEC3-3C4B-A576-A89AED21BD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0" y="5261094"/>
            <a:ext cx="949678" cy="430887"/>
          </a:xfrm>
        </p:spPr>
        <p:txBody>
          <a:bodyPr/>
          <a:lstStyle/>
          <a:p>
            <a:r>
              <a:rPr lang="en-US" sz="2800" dirty="0">
                <a:solidFill>
                  <a:srgbClr val="304BFF"/>
                </a:solidFill>
              </a:rPr>
              <a:t>RNNs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29ABDC-2CA8-4D47-863A-D8658E076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440" y="1371600"/>
            <a:ext cx="6166644" cy="5181600"/>
          </a:xfrm>
          <a:prstGeom prst="rect">
            <a:avLst/>
          </a:prstGeom>
        </p:spPr>
      </p:pic>
      <p:sp>
        <p:nvSpPr>
          <p:cNvPr id="6" name="Left Arrow 5">
            <a:extLst>
              <a:ext uri="{FF2B5EF4-FFF2-40B4-BE49-F238E27FC236}">
                <a16:creationId xmlns:a16="http://schemas.microsoft.com/office/drawing/2014/main" id="{7DA92689-74DD-5F44-B06A-73E84155F488}"/>
              </a:ext>
            </a:extLst>
          </p:cNvPr>
          <p:cNvSpPr/>
          <p:nvPr/>
        </p:nvSpPr>
        <p:spPr>
          <a:xfrm>
            <a:off x="7301165" y="5348522"/>
            <a:ext cx="460530" cy="2560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79072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4050" y="990600"/>
            <a:ext cx="6428395" cy="609398"/>
          </a:xfrm>
        </p:spPr>
        <p:txBody>
          <a:bodyPr/>
          <a:lstStyle/>
          <a:p>
            <a:r>
              <a:rPr lang="en-US" sz="3960" dirty="0"/>
              <a:t>ML models need memory!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361" y="2177897"/>
            <a:ext cx="9025774" cy="4928389"/>
          </a:xfrm>
        </p:spPr>
        <p:txBody>
          <a:bodyPr>
            <a:normAutofit/>
          </a:bodyPr>
          <a:lstStyle/>
          <a:p>
            <a:pPr marL="457200" indent="-457200" algn="l" defTabSz="1005840">
              <a:buFont typeface="Arial" panose="020B0604020202020204" pitchFamily="34" charset="0"/>
              <a:buChar char="•"/>
            </a:pPr>
            <a:r>
              <a:rPr lang="en-US" sz="3080" dirty="0">
                <a:solidFill>
                  <a:srgbClr val="304BFF"/>
                </a:solidFill>
                <a:latin typeface="+mj-lt"/>
              </a:rPr>
              <a:t>Deeper AI tasks require explicit memory and multi-hop reasoning over it</a:t>
            </a:r>
          </a:p>
          <a:p>
            <a:pPr marL="457200" indent="-457200" algn="ctr" defTabSz="1005840">
              <a:buFont typeface="Arial" panose="020B0604020202020204" pitchFamily="34" charset="0"/>
              <a:buChar char="•"/>
            </a:pPr>
            <a:endParaRPr lang="en-US" sz="3080" dirty="0">
              <a:solidFill>
                <a:srgbClr val="304BFF"/>
              </a:solidFill>
              <a:latin typeface="+mj-lt"/>
            </a:endParaRPr>
          </a:p>
          <a:p>
            <a:pPr marL="457200" indent="-457200" defTabSz="1005840">
              <a:buFont typeface="Arial" panose="020B0604020202020204" pitchFamily="34" charset="0"/>
              <a:buChar char="•"/>
            </a:pPr>
            <a:endParaRPr lang="en-US" sz="3080" dirty="0">
              <a:solidFill>
                <a:srgbClr val="304BFF"/>
              </a:solidFill>
              <a:latin typeface="+mj-lt"/>
            </a:endParaRPr>
          </a:p>
          <a:p>
            <a:pPr marL="457200" indent="-457200" defTabSz="1005840">
              <a:buFont typeface="Arial" panose="020B0604020202020204" pitchFamily="34" charset="0"/>
              <a:buChar char="•"/>
            </a:pPr>
            <a:r>
              <a:rPr lang="en-US" sz="3080" dirty="0">
                <a:solidFill>
                  <a:srgbClr val="304BFF"/>
                </a:solidFill>
                <a:latin typeface="+mj-lt"/>
              </a:rPr>
              <a:t>RNNs have short memory (e.g. LSTM)</a:t>
            </a:r>
          </a:p>
          <a:p>
            <a:pPr marL="457200" indent="-457200" defTabSz="1005840">
              <a:buFont typeface="Arial" panose="020B0604020202020204" pitchFamily="34" charset="0"/>
              <a:buChar char="•"/>
            </a:pPr>
            <a:r>
              <a:rPr lang="en-US" sz="3080" dirty="0">
                <a:solidFill>
                  <a:srgbClr val="304BFF"/>
                </a:solidFill>
                <a:latin typeface="+mj-lt"/>
              </a:rPr>
              <a:t>Cannot increase memory without increasing number of parameters</a:t>
            </a:r>
          </a:p>
          <a:p>
            <a:pPr marL="457200" indent="-457200" defTabSz="1005840">
              <a:buFont typeface="Arial" panose="020B0604020202020204" pitchFamily="34" charset="0"/>
              <a:buChar char="•"/>
            </a:pPr>
            <a:r>
              <a:rPr lang="en-US" sz="3080" dirty="0">
                <a:solidFill>
                  <a:srgbClr val="304BFF"/>
                </a:solidFill>
                <a:latin typeface="+mj-lt"/>
              </a:rPr>
              <a:t>Need for compartmentalized memory</a:t>
            </a:r>
          </a:p>
          <a:p>
            <a:pPr marL="457200" indent="-457200" defTabSz="1005840">
              <a:buFont typeface="Arial" panose="020B0604020202020204" pitchFamily="34" charset="0"/>
              <a:buChar char="•"/>
            </a:pPr>
            <a:r>
              <a:rPr lang="en-US" sz="3080" dirty="0">
                <a:solidFill>
                  <a:srgbClr val="304BFF"/>
                </a:solidFill>
                <a:latin typeface="+mj-lt"/>
              </a:rPr>
              <a:t>External memory  - linear exponential state power</a:t>
            </a:r>
          </a:p>
          <a:p>
            <a:pPr marL="457200" indent="-457200" defTabSz="1005840">
              <a:buFont typeface="Arial" panose="020B0604020202020204" pitchFamily="34" charset="0"/>
              <a:buChar char="•"/>
            </a:pPr>
            <a:r>
              <a:rPr lang="en-US" sz="3080" dirty="0">
                <a:solidFill>
                  <a:srgbClr val="304BFF"/>
                </a:solidFill>
                <a:latin typeface="+mj-lt"/>
              </a:rPr>
              <a:t>Read/Write should be asynchronous?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A608D8-433D-6342-B06B-75B121C9D938}"/>
              </a:ext>
            </a:extLst>
          </p:cNvPr>
          <p:cNvSpPr txBox="1"/>
          <p:nvPr/>
        </p:nvSpPr>
        <p:spPr>
          <a:xfrm>
            <a:off x="4532315" y="7093974"/>
            <a:ext cx="4798108" cy="3970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980" dirty="0">
                <a:solidFill>
                  <a:srgbClr val="FF0000"/>
                </a:solidFill>
                <a:latin typeface="+mj-lt"/>
              </a:rPr>
              <a:t>Memory Networks, Weston et. al., ICLR 2015</a:t>
            </a:r>
          </a:p>
        </p:txBody>
      </p:sp>
    </p:spTree>
    <p:extLst>
      <p:ext uri="{BB962C8B-B14F-4D97-AF65-F5344CB8AC3E}">
        <p14:creationId xmlns:p14="http://schemas.microsoft.com/office/powerpoint/2010/main" val="3392389513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fp-sma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46" y="964106"/>
            <a:ext cx="7706356" cy="59549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7819"/>
            <a:ext cx="8846504" cy="1034129"/>
          </a:xfrm>
        </p:spPr>
        <p:txBody>
          <a:bodyPr/>
          <a:lstStyle/>
          <a:p>
            <a:r>
              <a:rPr lang="en-US" sz="3200" dirty="0"/>
              <a:t>Memory Network Models</a:t>
            </a:r>
            <a:br>
              <a:rPr lang="en-US" dirty="0"/>
            </a:br>
            <a:r>
              <a:rPr lang="en-US" sz="3520" i="1" dirty="0">
                <a:solidFill>
                  <a:srgbClr val="0000FF"/>
                </a:solidFill>
              </a:rPr>
              <a:t>implemented models..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099049" y="5543390"/>
            <a:ext cx="1543353" cy="46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10" dirty="0">
                <a:solidFill>
                  <a:srgbClr val="0000FF"/>
                </a:solidFill>
              </a:rPr>
              <a:t>[Figure by </a:t>
            </a:r>
            <a:r>
              <a:rPr lang="en-US" sz="1210" dirty="0" err="1">
                <a:solidFill>
                  <a:srgbClr val="0000FF"/>
                </a:solidFill>
              </a:rPr>
              <a:t>Saina</a:t>
            </a:r>
            <a:r>
              <a:rPr lang="en-US" sz="1210" dirty="0">
                <a:solidFill>
                  <a:srgbClr val="0000FF"/>
                </a:solidFill>
              </a:rPr>
              <a:t>    </a:t>
            </a:r>
            <a:r>
              <a:rPr lang="en-US" sz="1210" dirty="0" err="1">
                <a:solidFill>
                  <a:srgbClr val="0000FF"/>
                </a:solidFill>
              </a:rPr>
              <a:t>Sukhbaatar</a:t>
            </a:r>
            <a:r>
              <a:rPr lang="en-US" sz="1210" dirty="0">
                <a:solidFill>
                  <a:srgbClr val="0000FF"/>
                </a:solidFill>
              </a:rPr>
              <a:t>]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06B4B2-16BE-564C-B2E9-373C7264FDFC}"/>
              </a:ext>
            </a:extLst>
          </p:cNvPr>
          <p:cNvSpPr txBox="1"/>
          <p:nvPr/>
        </p:nvSpPr>
        <p:spPr>
          <a:xfrm>
            <a:off x="4520835" y="7143770"/>
            <a:ext cx="4798108" cy="3970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980" dirty="0">
                <a:latin typeface="+mj-lt"/>
              </a:rPr>
              <a:t>Memory Networks, Weston et. al., ICLR 2015</a:t>
            </a:r>
          </a:p>
        </p:txBody>
      </p:sp>
    </p:spTree>
    <p:extLst>
      <p:ext uri="{BB962C8B-B14F-4D97-AF65-F5344CB8AC3E}">
        <p14:creationId xmlns:p14="http://schemas.microsoft.com/office/powerpoint/2010/main" val="1882479170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6-06-16 at 9.44.05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" t="-1" r="-3061" b="-430"/>
          <a:stretch/>
        </p:blipFill>
        <p:spPr>
          <a:xfrm>
            <a:off x="1447800" y="914400"/>
            <a:ext cx="7298954" cy="674145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2D59B1-CD92-B744-BEF1-B5373DD2AFD0}"/>
              </a:ext>
            </a:extLst>
          </p:cNvPr>
          <p:cNvSpPr txBox="1"/>
          <p:nvPr/>
        </p:nvSpPr>
        <p:spPr>
          <a:xfrm>
            <a:off x="1828800" y="228600"/>
            <a:ext cx="7008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Neural Network Pushdown Automata (NNPDA)</a:t>
            </a:r>
          </a:p>
        </p:txBody>
      </p:sp>
    </p:spTree>
    <p:extLst>
      <p:ext uri="{BB962C8B-B14F-4D97-AF65-F5344CB8AC3E}">
        <p14:creationId xmlns:p14="http://schemas.microsoft.com/office/powerpoint/2010/main" val="426321627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838200"/>
            <a:ext cx="5843995" cy="492443"/>
          </a:xfrm>
        </p:spPr>
        <p:txBody>
          <a:bodyPr/>
          <a:lstStyle/>
          <a:p>
            <a:r>
              <a:rPr lang="en-US" sz="3200" dirty="0"/>
              <a:t>Conclusions/What did we learn?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133600"/>
            <a:ext cx="8309609" cy="4832985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04BFF"/>
                </a:solidFill>
              </a:rPr>
              <a:t>RNNs are stateful; CNNs are not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04BFF"/>
                </a:solidFill>
              </a:rPr>
              <a:t>(nearly all training is stateful)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304B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04BFF"/>
                </a:solidFill>
              </a:rPr>
              <a:t>Can combine the two and others in many ways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304B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04BFF"/>
                </a:solidFill>
              </a:rPr>
              <a:t>Several ways to train RNNs (BPTT most common)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304B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04BFF"/>
                </a:solidFill>
              </a:rPr>
              <a:t>Dealing with long-term dependencies is hard! We can use many tricks to try to make the process less difficult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04BFF"/>
                </a:solidFill>
              </a:rPr>
              <a:t>Leaky units, skip-connections, the idea of time-scales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04BFF"/>
                </a:solidFill>
              </a:rPr>
              <a:t>Differential State Framework architecture: gated models that try to create a form of “long-term memory” (LSTMs, GRUs, </a:t>
            </a:r>
            <a:r>
              <a:rPr lang="en-US" dirty="0" err="1">
                <a:solidFill>
                  <a:srgbClr val="304BFF"/>
                </a:solidFill>
              </a:rPr>
              <a:t>etc</a:t>
            </a:r>
            <a:r>
              <a:rPr lang="en-US" dirty="0">
                <a:solidFill>
                  <a:srgbClr val="304BFF"/>
                </a:solidFill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04BFF"/>
                </a:solidFill>
              </a:rPr>
              <a:t>Complexity of model is something to consider when training on sequential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304B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04BFF"/>
                </a:solidFill>
              </a:rPr>
              <a:t>Most popular RNNs: LSTM, GRU</a:t>
            </a:r>
          </a:p>
        </p:txBody>
      </p:sp>
    </p:spTree>
    <p:extLst>
      <p:ext uri="{BB962C8B-B14F-4D97-AF65-F5344CB8AC3E}">
        <p14:creationId xmlns:p14="http://schemas.microsoft.com/office/powerpoint/2010/main" val="2747459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24200" y="533400"/>
            <a:ext cx="28663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spc="-15" dirty="0"/>
              <a:t>Previously</a:t>
            </a:r>
            <a:endParaRPr sz="2800" dirty="0"/>
          </a:p>
        </p:txBody>
      </p:sp>
      <p:sp>
        <p:nvSpPr>
          <p:cNvPr id="5" name="object 5"/>
          <p:cNvSpPr txBox="1"/>
          <p:nvPr/>
        </p:nvSpPr>
        <p:spPr>
          <a:xfrm>
            <a:off x="1447800" y="1524000"/>
            <a:ext cx="6117590" cy="2629566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464820" indent="-452120">
              <a:lnSpc>
                <a:spcPct val="100000"/>
              </a:lnSpc>
              <a:spcBef>
                <a:spcPts val="625"/>
              </a:spcBef>
              <a:buAutoNum type="arabicPeriod"/>
              <a:tabLst>
                <a:tab pos="464184" algn="l"/>
                <a:tab pos="464820" algn="l"/>
              </a:tabLst>
            </a:pPr>
            <a:r>
              <a:rPr lang="en-US" sz="2400" spc="-15" dirty="0">
                <a:solidFill>
                  <a:srgbClr val="3333CC"/>
                </a:solidFill>
                <a:latin typeface="Arial"/>
                <a:cs typeface="Arial"/>
              </a:rPr>
              <a:t>Principles of machine learning</a:t>
            </a:r>
          </a:p>
          <a:p>
            <a:pPr marL="464820" indent="-452120">
              <a:lnSpc>
                <a:spcPct val="100000"/>
              </a:lnSpc>
              <a:spcBef>
                <a:spcPts val="625"/>
              </a:spcBef>
              <a:buAutoNum type="arabicPeriod"/>
              <a:tabLst>
                <a:tab pos="464184" algn="l"/>
                <a:tab pos="464820" algn="l"/>
              </a:tabLst>
            </a:pPr>
            <a:r>
              <a:rPr lang="en-US" sz="2400" spc="-15" dirty="0">
                <a:solidFill>
                  <a:srgbClr val="3333CC"/>
                </a:solidFill>
                <a:latin typeface="Arial"/>
                <a:cs typeface="Arial"/>
              </a:rPr>
              <a:t>Deep Feedforward NNs</a:t>
            </a:r>
            <a:endParaRPr sz="2400" dirty="0">
              <a:latin typeface="Arial"/>
              <a:cs typeface="Arial"/>
            </a:endParaRPr>
          </a:p>
          <a:p>
            <a:pPr marL="464820" indent="-452120">
              <a:lnSpc>
                <a:spcPct val="100000"/>
              </a:lnSpc>
              <a:spcBef>
                <a:spcPts val="530"/>
              </a:spcBef>
              <a:buAutoNum type="arabicPeriod"/>
              <a:tabLst>
                <a:tab pos="464184" algn="l"/>
                <a:tab pos="464820" algn="l"/>
              </a:tabLst>
            </a:pPr>
            <a:r>
              <a:rPr lang="en-US" sz="2400" spc="-15" dirty="0">
                <a:solidFill>
                  <a:srgbClr val="3333CC"/>
                </a:solidFill>
                <a:latin typeface="Arial"/>
                <a:cs typeface="Arial"/>
              </a:rPr>
              <a:t>Regularization</a:t>
            </a:r>
          </a:p>
          <a:p>
            <a:pPr marL="464820" indent="-452120">
              <a:lnSpc>
                <a:spcPct val="100000"/>
              </a:lnSpc>
              <a:spcBef>
                <a:spcPts val="530"/>
              </a:spcBef>
              <a:buAutoNum type="arabicPeriod"/>
              <a:tabLst>
                <a:tab pos="464184" algn="l"/>
                <a:tab pos="464820" algn="l"/>
              </a:tabLst>
            </a:pPr>
            <a:r>
              <a:rPr lang="en-US" sz="2400" spc="-15" dirty="0">
                <a:solidFill>
                  <a:srgbClr val="3333CC"/>
                </a:solidFill>
                <a:latin typeface="Arial"/>
                <a:cs typeface="Arial"/>
              </a:rPr>
              <a:t>Optimization</a:t>
            </a:r>
          </a:p>
          <a:p>
            <a:pPr marL="464820" indent="-452120">
              <a:lnSpc>
                <a:spcPct val="100000"/>
              </a:lnSpc>
              <a:spcBef>
                <a:spcPts val="530"/>
              </a:spcBef>
              <a:buAutoNum type="arabicPeriod"/>
              <a:tabLst>
                <a:tab pos="464184" algn="l"/>
                <a:tab pos="464820" algn="l"/>
              </a:tabLst>
            </a:pPr>
            <a:r>
              <a:rPr lang="en-US" sz="2400" spc="-15" dirty="0">
                <a:solidFill>
                  <a:srgbClr val="3333CC"/>
                </a:solidFill>
                <a:latin typeface="Arial"/>
                <a:cs typeface="Arial"/>
              </a:rPr>
              <a:t>Convolutional NNs</a:t>
            </a:r>
          </a:p>
          <a:p>
            <a:pPr marL="464820" indent="-452120">
              <a:lnSpc>
                <a:spcPct val="100000"/>
              </a:lnSpc>
              <a:spcBef>
                <a:spcPts val="530"/>
              </a:spcBef>
              <a:buAutoNum type="arabicPeriod"/>
              <a:tabLst>
                <a:tab pos="464184" algn="l"/>
                <a:tab pos="464820" algn="l"/>
              </a:tabLst>
            </a:pPr>
            <a:r>
              <a:rPr lang="en-US" sz="2400" spc="-15" dirty="0">
                <a:solidFill>
                  <a:srgbClr val="3333CC"/>
                </a:solidFill>
                <a:latin typeface="Arial"/>
                <a:cs typeface="Arial"/>
              </a:rPr>
              <a:t>Today – recurrent NNs</a:t>
            </a:r>
            <a:endParaRPr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5728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05820" y="575055"/>
            <a:ext cx="509841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Computational Graphs </a:t>
            </a:r>
            <a:r>
              <a:rPr spc="-10" dirty="0"/>
              <a:t>for</a:t>
            </a:r>
            <a:r>
              <a:rPr spc="-114" dirty="0"/>
              <a:t> </a:t>
            </a:r>
            <a:r>
              <a:rPr spc="-20" dirty="0"/>
              <a:t>RNNs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85722" y="1192174"/>
            <a:ext cx="9091677" cy="2216632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351790" indent="-339090">
              <a:lnSpc>
                <a:spcPct val="100000"/>
              </a:lnSpc>
              <a:spcBef>
                <a:spcPts val="605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We extend computational graphs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to include</a:t>
            </a:r>
            <a:r>
              <a:rPr sz="2400" spc="-7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cycles</a:t>
            </a:r>
            <a:endParaRPr sz="2400" dirty="0">
              <a:latin typeface="Arial"/>
              <a:cs typeface="Arial"/>
            </a:endParaRPr>
          </a:p>
          <a:p>
            <a:pPr marL="747395" marR="144780" lvl="1" indent="-282575">
              <a:lnSpc>
                <a:spcPct val="100000"/>
              </a:lnSpc>
              <a:spcBef>
                <a:spcPts val="425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Cycles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represent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the influence of the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present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value of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variable on</a:t>
            </a:r>
            <a:r>
              <a:rPr sz="2000" spc="-23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its 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own value at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future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time</a:t>
            </a:r>
            <a:r>
              <a:rPr sz="2000" spc="-114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step</a:t>
            </a:r>
            <a:endParaRPr sz="2000" dirty="0">
              <a:latin typeface="Arial"/>
              <a:cs typeface="Arial"/>
            </a:endParaRPr>
          </a:p>
          <a:p>
            <a:pPr marL="747395" lvl="1" indent="-282575">
              <a:lnSpc>
                <a:spcPct val="100000"/>
              </a:lnSpc>
              <a:spcBef>
                <a:spcPts val="505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In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 </a:t>
            </a:r>
            <a:r>
              <a:rPr lang="en-US" sz="2000" spc="-15" dirty="0">
                <a:solidFill>
                  <a:srgbClr val="006600"/>
                </a:solidFill>
                <a:latin typeface="Arial"/>
                <a:cs typeface="Arial"/>
              </a:rPr>
              <a:t>c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omputational graph</a:t>
            </a:r>
            <a:r>
              <a:rPr lang="en-US" sz="2000" spc="-15" dirty="0">
                <a:solidFill>
                  <a:srgbClr val="006600"/>
                </a:solidFill>
                <a:latin typeface="Arial"/>
                <a:cs typeface="Arial"/>
              </a:rPr>
              <a:t>,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 nodes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are</a:t>
            </a:r>
            <a:r>
              <a:rPr sz="2000" spc="-8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variables/operations</a:t>
            </a:r>
            <a:endParaRPr sz="2000" dirty="0">
              <a:latin typeface="Arial"/>
              <a:cs typeface="Arial"/>
            </a:endParaRPr>
          </a:p>
          <a:p>
            <a:pPr marL="747395" lvl="1" indent="-282575">
              <a:lnSpc>
                <a:spcPct val="100000"/>
              </a:lnSpc>
              <a:spcBef>
                <a:spcPts val="385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RNN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map</a:t>
            </a:r>
            <a:r>
              <a:rPr lang="en-US" sz="2000" spc="-15" dirty="0">
                <a:solidFill>
                  <a:srgbClr val="006600"/>
                </a:solidFill>
                <a:latin typeface="Arial"/>
                <a:cs typeface="Arial"/>
              </a:rPr>
              <a:t>s and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input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sequence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of </a:t>
            </a:r>
            <a:r>
              <a:rPr sz="2000" b="1" i="1" dirty="0">
                <a:latin typeface="Times New Roman"/>
                <a:cs typeface="Times New Roman"/>
              </a:rPr>
              <a:t>x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values to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output sequence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of </a:t>
            </a:r>
            <a:r>
              <a:rPr sz="2000" b="1" i="1" dirty="0">
                <a:latin typeface="Times New Roman"/>
                <a:cs typeface="Times New Roman"/>
              </a:rPr>
              <a:t>o</a:t>
            </a:r>
            <a:r>
              <a:rPr sz="2000" b="1" i="1" spc="-95" dirty="0">
                <a:latin typeface="Times New Roman"/>
                <a:cs typeface="Times New Roman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values</a:t>
            </a:r>
            <a:endParaRPr sz="2000" dirty="0">
              <a:latin typeface="Arial"/>
              <a:cs typeface="Arial"/>
            </a:endParaRPr>
          </a:p>
          <a:p>
            <a:pPr marL="1143000" lvl="2" indent="-226695">
              <a:lnSpc>
                <a:spcPct val="100000"/>
              </a:lnSpc>
              <a:spcBef>
                <a:spcPts val="505"/>
              </a:spcBef>
              <a:buClr>
                <a:srgbClr val="3333CC"/>
              </a:buClr>
              <a:buChar char="•"/>
              <a:tabLst>
                <a:tab pos="1142365" algn="l"/>
                <a:tab pos="1143000" algn="l"/>
              </a:tabLst>
            </a:pPr>
            <a:r>
              <a:rPr sz="1800" spc="-15" dirty="0">
                <a:solidFill>
                  <a:srgbClr val="660066"/>
                </a:solidFill>
                <a:latin typeface="Arial"/>
                <a:cs typeface="Arial"/>
              </a:rPr>
              <a:t>Loss </a:t>
            </a:r>
            <a:r>
              <a:rPr sz="1800" i="1" dirty="0">
                <a:latin typeface="Times New Roman"/>
                <a:cs typeface="Times New Roman"/>
              </a:rPr>
              <a:t>L </a:t>
            </a:r>
            <a:r>
              <a:rPr sz="1800" spc="-15" dirty="0">
                <a:solidFill>
                  <a:srgbClr val="660066"/>
                </a:solidFill>
                <a:latin typeface="Arial"/>
                <a:cs typeface="Arial"/>
              </a:rPr>
              <a:t>measures </a:t>
            </a:r>
            <a:r>
              <a:rPr sz="1800" spc="-10" dirty="0">
                <a:solidFill>
                  <a:srgbClr val="660066"/>
                </a:solidFill>
                <a:latin typeface="Arial"/>
                <a:cs typeface="Arial"/>
              </a:rPr>
              <a:t>how far </a:t>
            </a:r>
            <a:r>
              <a:rPr sz="1800" spc="-15" dirty="0">
                <a:solidFill>
                  <a:srgbClr val="660066"/>
                </a:solidFill>
                <a:latin typeface="Arial"/>
                <a:cs typeface="Arial"/>
              </a:rPr>
              <a:t>each output </a:t>
            </a:r>
            <a:r>
              <a:rPr sz="2000" b="1" i="1" dirty="0">
                <a:latin typeface="Times New Roman"/>
                <a:cs typeface="Times New Roman"/>
              </a:rPr>
              <a:t>o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is </a:t>
            </a:r>
            <a:r>
              <a:rPr sz="1800" spc="-10" dirty="0">
                <a:solidFill>
                  <a:srgbClr val="660066"/>
                </a:solidFill>
                <a:latin typeface="Arial"/>
                <a:cs typeface="Arial"/>
              </a:rPr>
              <a:t>from the training </a:t>
            </a:r>
            <a:r>
              <a:rPr sz="1800" spc="-15" dirty="0">
                <a:solidFill>
                  <a:srgbClr val="660066"/>
                </a:solidFill>
                <a:latin typeface="Arial"/>
                <a:cs typeface="Arial"/>
              </a:rPr>
              <a:t>target</a:t>
            </a:r>
            <a:r>
              <a:rPr sz="1800" spc="-25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lang="en-US" sz="1800" spc="-25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y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72144" y="3816287"/>
            <a:ext cx="4439589" cy="31715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29350" y="3806137"/>
            <a:ext cx="4530725" cy="3224530"/>
          </a:xfrm>
          <a:custGeom>
            <a:avLst/>
            <a:gdLst/>
            <a:ahLst/>
            <a:cxnLst/>
            <a:rect l="l" t="t" r="r" b="b"/>
            <a:pathLst>
              <a:path w="4530725" h="3224529">
                <a:moveTo>
                  <a:pt x="0" y="0"/>
                </a:moveTo>
                <a:lnTo>
                  <a:pt x="4530619" y="0"/>
                </a:lnTo>
                <a:lnTo>
                  <a:pt x="4530619" y="3224494"/>
                </a:lnTo>
                <a:lnTo>
                  <a:pt x="0" y="3224494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307584" y="4099559"/>
            <a:ext cx="3737610" cy="192278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38100" marR="30480">
              <a:lnSpc>
                <a:spcPts val="2380"/>
              </a:lnSpc>
              <a:spcBef>
                <a:spcPts val="195"/>
              </a:spcBef>
              <a:buSzPct val="95000"/>
              <a:buChar char="•"/>
              <a:tabLst>
                <a:tab pos="128270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Forward propagation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is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given</a:t>
            </a:r>
            <a:r>
              <a:rPr sz="2000" spc="-12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as  follows:</a:t>
            </a:r>
            <a:endParaRPr sz="2000">
              <a:latin typeface="Arial"/>
              <a:cs typeface="Arial"/>
            </a:endParaRPr>
          </a:p>
          <a:p>
            <a:pPr marL="489584">
              <a:lnSpc>
                <a:spcPts val="1989"/>
              </a:lnSpc>
            </a:pPr>
            <a:r>
              <a:rPr sz="1800" spc="-10" dirty="0">
                <a:solidFill>
                  <a:srgbClr val="660066"/>
                </a:solidFill>
                <a:latin typeface="Arial"/>
                <a:cs typeface="Arial"/>
              </a:rPr>
              <a:t>For </a:t>
            </a:r>
            <a:r>
              <a:rPr sz="1800" spc="-15" dirty="0">
                <a:solidFill>
                  <a:srgbClr val="660066"/>
                </a:solidFill>
                <a:latin typeface="Arial"/>
                <a:cs typeface="Arial"/>
              </a:rPr>
              <a:t>each </a:t>
            </a:r>
            <a:r>
              <a:rPr sz="1800" spc="-10" dirty="0">
                <a:solidFill>
                  <a:srgbClr val="660066"/>
                </a:solidFill>
                <a:latin typeface="Arial"/>
                <a:cs typeface="Arial"/>
              </a:rPr>
              <a:t>time step </a:t>
            </a:r>
            <a:r>
              <a:rPr sz="1800" spc="-5" dirty="0">
                <a:latin typeface="Times New Roman"/>
                <a:cs typeface="Times New Roman"/>
              </a:rPr>
              <a:t>t, </a:t>
            </a:r>
            <a:r>
              <a:rPr sz="1800" spc="-10" dirty="0">
                <a:latin typeface="Times New Roman"/>
                <a:cs typeface="Times New Roman"/>
              </a:rPr>
              <a:t>t=1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to</a:t>
            </a:r>
            <a:r>
              <a:rPr sz="1800" spc="-19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2060"/>
                </a:solidFill>
                <a:latin typeface="Times New Roman"/>
                <a:cs typeface="Times New Roman"/>
              </a:rPr>
              <a:t>t=τ</a:t>
            </a:r>
            <a:endParaRPr sz="1800">
              <a:latin typeface="Times New Roman"/>
              <a:cs typeface="Times New Roman"/>
            </a:endParaRPr>
          </a:p>
          <a:p>
            <a:pPr marL="489584">
              <a:lnSpc>
                <a:spcPts val="1870"/>
              </a:lnSpc>
              <a:spcBef>
                <a:spcPts val="50"/>
              </a:spcBef>
            </a:pPr>
            <a:r>
              <a:rPr sz="1800" spc="-10" dirty="0">
                <a:solidFill>
                  <a:srgbClr val="660066"/>
                </a:solidFill>
                <a:latin typeface="Arial"/>
                <a:cs typeface="Arial"/>
              </a:rPr>
              <a:t>Apply the following</a:t>
            </a:r>
            <a:r>
              <a:rPr sz="1800" spc="-6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660066"/>
                </a:solidFill>
                <a:latin typeface="Arial"/>
                <a:cs typeface="Arial"/>
              </a:rPr>
              <a:t>equations</a:t>
            </a:r>
            <a:endParaRPr sz="1800">
              <a:latin typeface="Arial"/>
              <a:cs typeface="Arial"/>
            </a:endParaRPr>
          </a:p>
          <a:p>
            <a:pPr marL="489584">
              <a:lnSpc>
                <a:spcPts val="1870"/>
              </a:lnSpc>
            </a:pPr>
            <a:r>
              <a:rPr sz="2700" b="1" i="1" spc="-15" baseline="-15432" dirty="0">
                <a:latin typeface="Times New Roman"/>
                <a:cs typeface="Times New Roman"/>
              </a:rPr>
              <a:t>o</a:t>
            </a:r>
            <a:r>
              <a:rPr sz="1200" spc="-10" dirty="0">
                <a:latin typeface="Times New Roman"/>
                <a:cs typeface="Times New Roman"/>
              </a:rPr>
              <a:t>(t)</a:t>
            </a:r>
            <a:r>
              <a:rPr sz="2700" spc="-15" baseline="-15432" dirty="0">
                <a:latin typeface="Times New Roman"/>
                <a:cs typeface="Times New Roman"/>
              </a:rPr>
              <a:t>=</a:t>
            </a:r>
            <a:r>
              <a:rPr sz="2700" b="1" i="1" spc="-15" baseline="-15432" dirty="0">
                <a:latin typeface="Times New Roman"/>
                <a:cs typeface="Times New Roman"/>
              </a:rPr>
              <a:t>c</a:t>
            </a:r>
            <a:r>
              <a:rPr sz="2700" spc="-15" baseline="-15432" dirty="0">
                <a:latin typeface="Times New Roman"/>
                <a:cs typeface="Times New Roman"/>
              </a:rPr>
              <a:t>+</a:t>
            </a:r>
            <a:r>
              <a:rPr sz="2700" i="1" spc="-15" baseline="-15432" dirty="0">
                <a:latin typeface="Times New Roman"/>
                <a:cs typeface="Times New Roman"/>
              </a:rPr>
              <a:t>V</a:t>
            </a:r>
            <a:r>
              <a:rPr sz="2700" b="1" i="1" spc="-15" baseline="-15432" dirty="0">
                <a:latin typeface="Times New Roman"/>
                <a:cs typeface="Times New Roman"/>
              </a:rPr>
              <a:t>h</a:t>
            </a:r>
            <a:r>
              <a:rPr sz="1200" spc="-10" dirty="0">
                <a:latin typeface="Times New Roman"/>
                <a:cs typeface="Times New Roman"/>
              </a:rPr>
              <a:t>(t)</a:t>
            </a:r>
            <a:endParaRPr sz="1200">
              <a:latin typeface="Times New Roman"/>
              <a:cs typeface="Times New Roman"/>
            </a:endParaRPr>
          </a:p>
          <a:p>
            <a:pPr marL="489584">
              <a:lnSpc>
                <a:spcPts val="1870"/>
              </a:lnSpc>
              <a:spcBef>
                <a:spcPts val="550"/>
              </a:spcBef>
            </a:pPr>
            <a:r>
              <a:rPr sz="1800" b="1" i="1" spc="-10" dirty="0">
                <a:latin typeface="Times New Roman"/>
                <a:cs typeface="Times New Roman"/>
              </a:rPr>
              <a:t>h</a:t>
            </a:r>
            <a:r>
              <a:rPr sz="1800" spc="-15" baseline="23148" dirty="0">
                <a:latin typeface="Times New Roman"/>
                <a:cs typeface="Times New Roman"/>
              </a:rPr>
              <a:t>(t)</a:t>
            </a:r>
            <a:r>
              <a:rPr sz="1800" spc="-10" dirty="0">
                <a:latin typeface="Times New Roman"/>
                <a:cs typeface="Times New Roman"/>
              </a:rPr>
              <a:t>=tanh(</a:t>
            </a:r>
            <a:r>
              <a:rPr sz="1800" b="1" i="1" spc="-10" dirty="0">
                <a:latin typeface="Times New Roman"/>
                <a:cs typeface="Times New Roman"/>
              </a:rPr>
              <a:t>a</a:t>
            </a:r>
            <a:r>
              <a:rPr sz="1800" spc="-15" baseline="23148" dirty="0">
                <a:latin typeface="Times New Roman"/>
                <a:cs typeface="Times New Roman"/>
              </a:rPr>
              <a:t>(t)</a:t>
            </a:r>
            <a:r>
              <a:rPr sz="1800" spc="-10" dirty="0">
                <a:latin typeface="Times New Roman"/>
                <a:cs typeface="Times New Roman"/>
              </a:rPr>
              <a:t>)</a:t>
            </a:r>
            <a:endParaRPr sz="1800">
              <a:latin typeface="Times New Roman"/>
              <a:cs typeface="Times New Roman"/>
            </a:endParaRPr>
          </a:p>
          <a:p>
            <a:pPr marL="489584">
              <a:lnSpc>
                <a:spcPts val="1870"/>
              </a:lnSpc>
            </a:pPr>
            <a:r>
              <a:rPr sz="2700" b="1" i="1" spc="-15" baseline="-15432" dirty="0">
                <a:latin typeface="Times New Roman"/>
                <a:cs typeface="Times New Roman"/>
              </a:rPr>
              <a:t>a</a:t>
            </a:r>
            <a:r>
              <a:rPr sz="1200" spc="-10" dirty="0">
                <a:latin typeface="Times New Roman"/>
                <a:cs typeface="Times New Roman"/>
              </a:rPr>
              <a:t>(t)</a:t>
            </a:r>
            <a:r>
              <a:rPr sz="2700" spc="-15" baseline="-15432" dirty="0">
                <a:latin typeface="Times New Roman"/>
                <a:cs typeface="Times New Roman"/>
              </a:rPr>
              <a:t>=</a:t>
            </a:r>
            <a:r>
              <a:rPr sz="2700" b="1" i="1" spc="-15" baseline="-15432" dirty="0">
                <a:latin typeface="Times New Roman"/>
                <a:cs typeface="Times New Roman"/>
              </a:rPr>
              <a:t>b</a:t>
            </a:r>
            <a:r>
              <a:rPr sz="2700" spc="-15" baseline="-15432" dirty="0">
                <a:latin typeface="Times New Roman"/>
                <a:cs typeface="Times New Roman"/>
              </a:rPr>
              <a:t>+</a:t>
            </a:r>
            <a:r>
              <a:rPr sz="2700" i="1" spc="-15" baseline="-15432" dirty="0">
                <a:latin typeface="Times New Roman"/>
                <a:cs typeface="Times New Roman"/>
              </a:rPr>
              <a:t>W</a:t>
            </a:r>
            <a:r>
              <a:rPr sz="2700" b="1" i="1" spc="-15" baseline="-15432" dirty="0">
                <a:latin typeface="Times New Roman"/>
                <a:cs typeface="Times New Roman"/>
              </a:rPr>
              <a:t>h</a:t>
            </a:r>
            <a:r>
              <a:rPr sz="1200" spc="-10" dirty="0">
                <a:latin typeface="Times New Roman"/>
                <a:cs typeface="Times New Roman"/>
              </a:rPr>
              <a:t>(t-1)</a:t>
            </a:r>
            <a:r>
              <a:rPr sz="2700" spc="-15" baseline="-15432" dirty="0">
                <a:latin typeface="Times New Roman"/>
                <a:cs typeface="Times New Roman"/>
              </a:rPr>
              <a:t>+</a:t>
            </a:r>
            <a:r>
              <a:rPr sz="2700" i="1" spc="-15" baseline="-15432" dirty="0">
                <a:latin typeface="Times New Roman"/>
                <a:cs typeface="Times New Roman"/>
              </a:rPr>
              <a:t>U</a:t>
            </a:r>
            <a:r>
              <a:rPr sz="2700" b="1" i="1" spc="-15" baseline="-15432" dirty="0">
                <a:latin typeface="Times New Roman"/>
                <a:cs typeface="Times New Roman"/>
              </a:rPr>
              <a:t>x</a:t>
            </a:r>
            <a:r>
              <a:rPr sz="1200" spc="-10" dirty="0">
                <a:latin typeface="Times New Roman"/>
                <a:cs typeface="Times New Roman"/>
              </a:rPr>
              <a:t>(t)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21362" y="1001775"/>
            <a:ext cx="5889238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RNN </a:t>
            </a:r>
            <a:r>
              <a:rPr lang="en-US" spc="-15" dirty="0"/>
              <a:t>O</a:t>
            </a:r>
            <a:r>
              <a:rPr spc="-15" dirty="0"/>
              <a:t>perating </a:t>
            </a:r>
            <a:r>
              <a:rPr spc="-10" dirty="0"/>
              <a:t>on </a:t>
            </a:r>
            <a:r>
              <a:rPr dirty="0"/>
              <a:t>a</a:t>
            </a:r>
            <a:r>
              <a:rPr spc="-125" dirty="0"/>
              <a:t> </a:t>
            </a:r>
            <a:r>
              <a:rPr lang="en-US" spc="-15" dirty="0"/>
              <a:t>S</a:t>
            </a:r>
            <a:r>
              <a:rPr spc="-15" dirty="0"/>
              <a:t>equence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34923" y="1784096"/>
            <a:ext cx="8804275" cy="389890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401955" marR="187960" indent="-339090">
              <a:lnSpc>
                <a:spcPts val="2810"/>
              </a:lnSpc>
              <a:spcBef>
                <a:spcPts val="250"/>
              </a:spcBef>
              <a:buChar char="•"/>
              <a:tabLst>
                <a:tab pos="401955" algn="l"/>
                <a:tab pos="402590" algn="l"/>
                <a:tab pos="707390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RNNs operate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on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sequence that</a:t>
            </a:r>
            <a:r>
              <a:rPr sz="2400" spc="-2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contain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vector	</a:t>
            </a:r>
            <a:r>
              <a:rPr sz="2000" b="1" i="1" dirty="0">
                <a:latin typeface="Times New Roman"/>
                <a:cs typeface="Times New Roman"/>
              </a:rPr>
              <a:t>x</a:t>
            </a:r>
            <a:r>
              <a:rPr sz="1950" baseline="25641" dirty="0">
                <a:latin typeface="Times New Roman"/>
                <a:cs typeface="Times New Roman"/>
              </a:rPr>
              <a:t>(</a:t>
            </a:r>
            <a:r>
              <a:rPr sz="1950" i="1" baseline="25641" dirty="0">
                <a:latin typeface="Times New Roman"/>
                <a:cs typeface="Times New Roman"/>
              </a:rPr>
              <a:t>t</a:t>
            </a:r>
            <a:r>
              <a:rPr sz="1950" baseline="25641" dirty="0">
                <a:latin typeface="Times New Roman"/>
                <a:cs typeface="Times New Roman"/>
              </a:rPr>
              <a:t>)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with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time  step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index </a:t>
            </a:r>
            <a:r>
              <a:rPr sz="2000" i="1" spc="-10" dirty="0">
                <a:latin typeface="Times New Roman"/>
                <a:cs typeface="Times New Roman"/>
              </a:rPr>
              <a:t>t</a:t>
            </a:r>
            <a:r>
              <a:rPr sz="2400" i="1" spc="-10" dirty="0">
                <a:latin typeface="Times New Roman"/>
                <a:cs typeface="Times New Roman"/>
              </a:rPr>
              <a:t>,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ranging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from </a:t>
            </a:r>
            <a:r>
              <a:rPr sz="2000" dirty="0">
                <a:latin typeface="Times New Roman"/>
                <a:cs typeface="Times New Roman"/>
              </a:rPr>
              <a:t>1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to</a:t>
            </a:r>
            <a:r>
              <a:rPr sz="2400" spc="10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τ</a:t>
            </a:r>
          </a:p>
          <a:p>
            <a:pPr marL="798195" lvl="1" indent="-282575">
              <a:lnSpc>
                <a:spcPct val="100000"/>
              </a:lnSpc>
              <a:spcBef>
                <a:spcPts val="434"/>
              </a:spcBef>
              <a:buClr>
                <a:srgbClr val="3333CC"/>
              </a:buClr>
              <a:buChar char="•"/>
              <a:tabLst>
                <a:tab pos="797560" algn="l"/>
                <a:tab pos="798195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Sequence:</a:t>
            </a:r>
            <a:r>
              <a:rPr sz="2000" spc="-3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b="1" i="1" spc="-5" dirty="0">
                <a:latin typeface="Times New Roman"/>
                <a:cs typeface="Times New Roman"/>
              </a:rPr>
              <a:t>x</a:t>
            </a:r>
            <a:r>
              <a:rPr sz="1950" spc="-7" baseline="25641" dirty="0">
                <a:latin typeface="Times New Roman"/>
                <a:cs typeface="Times New Roman"/>
              </a:rPr>
              <a:t>(1)</a:t>
            </a:r>
            <a:r>
              <a:rPr sz="2000" i="1" spc="-5" dirty="0">
                <a:latin typeface="Times New Roman"/>
                <a:cs typeface="Times New Roman"/>
              </a:rPr>
              <a:t>,..,</a:t>
            </a:r>
            <a:r>
              <a:rPr sz="2000" b="1" i="1" spc="-5" dirty="0">
                <a:latin typeface="Times New Roman"/>
                <a:cs typeface="Times New Roman"/>
              </a:rPr>
              <a:t>x</a:t>
            </a:r>
            <a:r>
              <a:rPr sz="1950" spc="-7" baseline="25641" dirty="0">
                <a:latin typeface="Times New Roman"/>
                <a:cs typeface="Times New Roman"/>
              </a:rPr>
              <a:t>(τ</a:t>
            </a:r>
            <a:r>
              <a:rPr sz="1950" spc="-7" baseline="25641" dirty="0">
                <a:solidFill>
                  <a:srgbClr val="0000FF"/>
                </a:solidFill>
                <a:latin typeface="Times New Roman"/>
                <a:cs typeface="Times New Roman"/>
              </a:rPr>
              <a:t>)</a:t>
            </a:r>
            <a:endParaRPr sz="1950" baseline="25641" dirty="0">
              <a:latin typeface="Times New Roman"/>
              <a:cs typeface="Times New Roman"/>
            </a:endParaRPr>
          </a:p>
          <a:p>
            <a:pPr marL="798195" lvl="1" indent="-282575">
              <a:lnSpc>
                <a:spcPct val="100000"/>
              </a:lnSpc>
              <a:spcBef>
                <a:spcPts val="385"/>
              </a:spcBef>
              <a:buClr>
                <a:srgbClr val="3333CC"/>
              </a:buClr>
              <a:buChar char="•"/>
              <a:tabLst>
                <a:tab pos="797560" algn="l"/>
                <a:tab pos="798195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RNNs operate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on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minibatches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of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sequences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of length</a:t>
            </a:r>
            <a:r>
              <a:rPr sz="2000" spc="-10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τ</a:t>
            </a:r>
          </a:p>
          <a:p>
            <a:pPr marL="402590" indent="-339090">
              <a:lnSpc>
                <a:spcPct val="100000"/>
              </a:lnSpc>
              <a:spcBef>
                <a:spcPts val="509"/>
              </a:spcBef>
              <a:buChar char="•"/>
              <a:tabLst>
                <a:tab pos="401955" algn="l"/>
                <a:tab pos="402590" algn="l"/>
              </a:tabLst>
            </a:pPr>
            <a:r>
              <a:rPr lang="en-US" sz="2400" spc="-15" dirty="0">
                <a:solidFill>
                  <a:srgbClr val="3333CC"/>
                </a:solidFill>
                <a:latin typeface="Arial"/>
                <a:cs typeface="Arial"/>
              </a:rPr>
              <a:t>R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emarks about</a:t>
            </a:r>
            <a:r>
              <a:rPr sz="2400" spc="-5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sequences</a:t>
            </a:r>
            <a:endParaRPr sz="2400" dirty="0">
              <a:latin typeface="Arial"/>
              <a:cs typeface="Arial"/>
            </a:endParaRPr>
          </a:p>
          <a:p>
            <a:pPr marL="798195" lvl="1" indent="-282575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Char char="•"/>
              <a:tabLst>
                <a:tab pos="797560" algn="l"/>
                <a:tab pos="798195" algn="l"/>
              </a:tabLst>
            </a:pP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The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steps need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not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refer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to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passage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of time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in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the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real</a:t>
            </a:r>
            <a:r>
              <a:rPr sz="2000" spc="-21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world</a:t>
            </a:r>
            <a:endParaRPr sz="2000" dirty="0">
              <a:latin typeface="Arial"/>
              <a:cs typeface="Arial"/>
            </a:endParaRPr>
          </a:p>
          <a:p>
            <a:pPr marL="798195" marR="448309" lvl="1" indent="-282575">
              <a:lnSpc>
                <a:spcPts val="2380"/>
              </a:lnSpc>
              <a:spcBef>
                <a:spcPts val="505"/>
              </a:spcBef>
              <a:buClr>
                <a:srgbClr val="3333CC"/>
              </a:buClr>
              <a:buChar char="•"/>
              <a:tabLst>
                <a:tab pos="797560" algn="l"/>
                <a:tab pos="798195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RNNs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can be applied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in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two-dimensions across spatial data such as  </a:t>
            </a:r>
            <a:r>
              <a:rPr lang="en-US" sz="2000" spc="-15" dirty="0">
                <a:solidFill>
                  <a:srgbClr val="006600"/>
                </a:solidFill>
                <a:latin typeface="Arial"/>
                <a:cs typeface="Arial"/>
              </a:rPr>
              <a:t>an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image</a:t>
            </a:r>
            <a:r>
              <a:rPr lang="en-US" sz="2000" spc="-15" dirty="0">
                <a:solidFill>
                  <a:srgbClr val="006600"/>
                </a:solidFill>
                <a:latin typeface="Arial"/>
                <a:cs typeface="Arial"/>
              </a:rPr>
              <a:t> or text in an image</a:t>
            </a:r>
            <a:endParaRPr sz="2000" dirty="0">
              <a:latin typeface="Arial"/>
              <a:cs typeface="Arial"/>
            </a:endParaRPr>
          </a:p>
          <a:p>
            <a:pPr marL="798195" marR="17780" lvl="1" indent="-282575">
              <a:lnSpc>
                <a:spcPct val="98000"/>
              </a:lnSpc>
              <a:spcBef>
                <a:spcPts val="475"/>
              </a:spcBef>
              <a:buClr>
                <a:srgbClr val="3333CC"/>
              </a:buClr>
              <a:buChar char="•"/>
              <a:tabLst>
                <a:tab pos="797560" algn="l"/>
                <a:tab pos="798195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Even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when applied to time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sequences, network may have connections 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going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backwards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in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time, provided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entire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sequence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is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observed before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it 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is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provided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to</a:t>
            </a:r>
            <a:r>
              <a:rPr sz="2000" spc="-6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network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63748" y="925575"/>
            <a:ext cx="5618252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RNN </a:t>
            </a:r>
            <a:r>
              <a:rPr spc="-10" dirty="0"/>
              <a:t>as </a:t>
            </a:r>
            <a:r>
              <a:rPr dirty="0"/>
              <a:t>a </a:t>
            </a:r>
            <a:r>
              <a:rPr lang="en-US" spc="-15" dirty="0"/>
              <a:t>N</a:t>
            </a:r>
            <a:r>
              <a:rPr spc="-15" dirty="0"/>
              <a:t>etwork </a:t>
            </a:r>
            <a:r>
              <a:rPr spc="-10" dirty="0"/>
              <a:t>with</a:t>
            </a:r>
            <a:r>
              <a:rPr spc="-170" dirty="0"/>
              <a:t> </a:t>
            </a:r>
            <a:r>
              <a:rPr lang="en-US" spc="-15" dirty="0"/>
              <a:t>C</a:t>
            </a:r>
            <a:r>
              <a:rPr spc="-15" dirty="0"/>
              <a:t>ycles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85723" y="2162047"/>
            <a:ext cx="4271645" cy="413766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51155" marR="104775" indent="-339090">
              <a:lnSpc>
                <a:spcPct val="98300"/>
              </a:lnSpc>
              <a:spcBef>
                <a:spcPts val="145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An RNN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class of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neural  networks where</a:t>
            </a:r>
            <a:r>
              <a:rPr sz="2400" spc="-9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connections  between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units form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directed</a:t>
            </a:r>
            <a:r>
              <a:rPr sz="2400" spc="-3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cycle</a:t>
            </a:r>
            <a:endParaRPr sz="2400">
              <a:latin typeface="Arial"/>
              <a:cs typeface="Arial"/>
            </a:endParaRPr>
          </a:p>
          <a:p>
            <a:pPr marL="351155" marR="5080" indent="-339090">
              <a:lnSpc>
                <a:spcPct val="98300"/>
              </a:lnSpc>
              <a:spcBef>
                <a:spcPts val="580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This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creates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an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internal state 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of the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network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which allows</a:t>
            </a:r>
            <a:r>
              <a:rPr sz="2400" spc="-15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it 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to exhibit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dynamic </a:t>
            </a:r>
            <a:r>
              <a:rPr sz="2400" spc="-20" dirty="0">
                <a:solidFill>
                  <a:srgbClr val="3333CC"/>
                </a:solidFill>
                <a:latin typeface="Arial"/>
                <a:cs typeface="Arial"/>
              </a:rPr>
              <a:t>temporal 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behavior</a:t>
            </a:r>
            <a:endParaRPr sz="2400">
              <a:latin typeface="Arial"/>
              <a:cs typeface="Arial"/>
            </a:endParaRPr>
          </a:p>
          <a:p>
            <a:pPr marL="351155" marR="154305" indent="-339090">
              <a:lnSpc>
                <a:spcPct val="99200"/>
              </a:lnSpc>
              <a:spcBef>
                <a:spcPts val="525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The internal memory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can</a:t>
            </a:r>
            <a:r>
              <a:rPr sz="2400" spc="-10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be 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used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process arbitrary  sequences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of</a:t>
            </a:r>
            <a:r>
              <a:rPr sz="2400" spc="-4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inputs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88556" y="5638800"/>
            <a:ext cx="4187190" cy="123253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5459">
              <a:lnSpc>
                <a:spcPts val="2300"/>
              </a:lnSpc>
              <a:spcBef>
                <a:spcPts val="260"/>
              </a:spcBef>
            </a:pP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Three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layer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network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with input </a:t>
            </a:r>
            <a:r>
              <a:rPr sz="2000" b="1" i="1" dirty="0">
                <a:latin typeface="Calibri"/>
                <a:cs typeface="Calibri"/>
              </a:rPr>
              <a:t>x</a:t>
            </a:r>
            <a:r>
              <a:rPr sz="2000" b="1" i="1" spc="-130" dirty="0">
                <a:latin typeface="Calibri"/>
                <a:cs typeface="Calibri"/>
              </a:rPr>
              <a:t> </a:t>
            </a:r>
            <a:r>
              <a:rPr sz="2000" dirty="0">
                <a:latin typeface="Arial"/>
                <a:cs typeface="Arial"/>
              </a:rPr>
              <a:t>, 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hidden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layer </a:t>
            </a:r>
            <a:r>
              <a:rPr sz="2000" b="1" i="1" dirty="0">
                <a:latin typeface="Calibri"/>
                <a:cs typeface="Calibri"/>
              </a:rPr>
              <a:t>z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and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output</a:t>
            </a:r>
            <a:r>
              <a:rPr sz="2000" spc="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latin typeface="Calibri"/>
                <a:cs typeface="Calibri"/>
              </a:rPr>
              <a:t>y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ts val="2400"/>
              </a:lnSpc>
              <a:spcBef>
                <a:spcPts val="25"/>
              </a:spcBef>
            </a:pP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Context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units </a:t>
            </a:r>
            <a:r>
              <a:rPr sz="2000" b="1" i="1" dirty="0">
                <a:latin typeface="Calibri"/>
                <a:cs typeface="Calibri"/>
              </a:rPr>
              <a:t>c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maintain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a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copy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of the 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previous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value of the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hidden</a:t>
            </a:r>
            <a:r>
              <a:rPr sz="2000" spc="-9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units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179907" y="1912165"/>
            <a:ext cx="4227616" cy="34697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75197" y="1879918"/>
            <a:ext cx="4297045" cy="3552825"/>
          </a:xfrm>
          <a:custGeom>
            <a:avLst/>
            <a:gdLst/>
            <a:ahLst/>
            <a:cxnLst/>
            <a:rect l="l" t="t" r="r" b="b"/>
            <a:pathLst>
              <a:path w="4297045" h="3552825">
                <a:moveTo>
                  <a:pt x="0" y="0"/>
                </a:moveTo>
                <a:lnTo>
                  <a:pt x="4296710" y="0"/>
                </a:lnTo>
                <a:lnTo>
                  <a:pt x="4296710" y="3552595"/>
                </a:lnTo>
                <a:lnTo>
                  <a:pt x="0" y="3552595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317910" y="1151127"/>
            <a:ext cx="354009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RNN</a:t>
            </a:r>
            <a:r>
              <a:rPr spc="-105" dirty="0"/>
              <a:t> </a:t>
            </a:r>
            <a:r>
              <a:rPr lang="en-US" spc="-15" dirty="0"/>
              <a:t>P</a:t>
            </a:r>
            <a:r>
              <a:rPr spc="-15" dirty="0"/>
              <a:t>arameters</a:t>
            </a:r>
          </a:p>
        </p:txBody>
      </p:sp>
      <p:sp>
        <p:nvSpPr>
          <p:cNvPr id="5" name="object 5"/>
          <p:cNvSpPr/>
          <p:nvPr/>
        </p:nvSpPr>
        <p:spPr>
          <a:xfrm>
            <a:off x="1145486" y="2981129"/>
            <a:ext cx="6168357" cy="26859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8706" y="2755900"/>
            <a:ext cx="2034539" cy="3014345"/>
          </a:xfrm>
          <a:custGeom>
            <a:avLst/>
            <a:gdLst/>
            <a:ahLst/>
            <a:cxnLst/>
            <a:rect l="l" t="t" r="r" b="b"/>
            <a:pathLst>
              <a:path w="2034539" h="3014345">
                <a:moveTo>
                  <a:pt x="0" y="0"/>
                </a:moveTo>
                <a:lnTo>
                  <a:pt x="2034540" y="0"/>
                </a:lnTo>
                <a:lnTo>
                  <a:pt x="2034540" y="3014133"/>
                </a:lnTo>
                <a:lnTo>
                  <a:pt x="0" y="3014133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68600" y="2755900"/>
            <a:ext cx="4596765" cy="3014345"/>
          </a:xfrm>
          <a:custGeom>
            <a:avLst/>
            <a:gdLst/>
            <a:ahLst/>
            <a:cxnLst/>
            <a:rect l="l" t="t" r="r" b="b"/>
            <a:pathLst>
              <a:path w="4596765" h="3014345">
                <a:moveTo>
                  <a:pt x="0" y="0"/>
                </a:moveTo>
                <a:lnTo>
                  <a:pt x="4596553" y="0"/>
                </a:lnTo>
                <a:lnTo>
                  <a:pt x="4596553" y="3014133"/>
                </a:lnTo>
                <a:lnTo>
                  <a:pt x="0" y="3014133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58706" y="2077720"/>
            <a:ext cx="2034539" cy="577850"/>
          </a:xfrm>
          <a:prstGeom prst="rect">
            <a:avLst/>
          </a:prstGeom>
          <a:ln w="9419">
            <a:solidFill>
              <a:srgbClr val="FF000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0170" marR="562610">
              <a:lnSpc>
                <a:spcPts val="1900"/>
              </a:lnSpc>
              <a:spcBef>
                <a:spcPts val="345"/>
              </a:spcBef>
            </a:pPr>
            <a:r>
              <a:rPr sz="1600" spc="-15" dirty="0">
                <a:solidFill>
                  <a:srgbClr val="006600"/>
                </a:solidFill>
                <a:latin typeface="Arial"/>
                <a:cs typeface="Arial"/>
              </a:rPr>
              <a:t>Folded</a:t>
            </a:r>
            <a:r>
              <a:rPr sz="1600" spc="-9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006600"/>
                </a:solidFill>
                <a:latin typeface="Arial"/>
                <a:cs typeface="Arial"/>
              </a:rPr>
              <a:t>network  with</a:t>
            </a:r>
            <a:r>
              <a:rPr sz="1600" spc="-3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006600"/>
                </a:solidFill>
                <a:latin typeface="Arial"/>
                <a:cs typeface="Arial"/>
              </a:rPr>
              <a:t>cycles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43952" y="2077720"/>
            <a:ext cx="4672330" cy="334645"/>
          </a:xfrm>
          <a:prstGeom prst="rect">
            <a:avLst/>
          </a:prstGeom>
          <a:ln w="9419">
            <a:solidFill>
              <a:srgbClr val="FF0000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265"/>
              </a:spcBef>
            </a:pPr>
            <a:r>
              <a:rPr sz="1600" spc="-15" dirty="0">
                <a:solidFill>
                  <a:srgbClr val="006600"/>
                </a:solidFill>
                <a:latin typeface="Arial"/>
                <a:cs typeface="Arial"/>
              </a:rPr>
              <a:t>Unfolded sequence network </a:t>
            </a:r>
            <a:r>
              <a:rPr sz="1600" spc="-10" dirty="0">
                <a:solidFill>
                  <a:srgbClr val="006600"/>
                </a:solidFill>
                <a:latin typeface="Arial"/>
                <a:cs typeface="Arial"/>
              </a:rPr>
              <a:t>with three time</a:t>
            </a:r>
            <a:r>
              <a:rPr sz="1600" spc="-2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006600"/>
                </a:solidFill>
                <a:latin typeface="Arial"/>
                <a:cs typeface="Arial"/>
              </a:rPr>
              <a:t>steps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20252" y="3622231"/>
            <a:ext cx="1279525" cy="3409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ts val="1645"/>
              </a:lnSpc>
              <a:spcBef>
                <a:spcPts val="135"/>
              </a:spcBef>
            </a:pPr>
            <a:r>
              <a:rPr sz="1650" i="1" spc="-15" dirty="0">
                <a:latin typeface="Cambria"/>
                <a:cs typeface="Cambria"/>
              </a:rPr>
              <a:t>h </a:t>
            </a:r>
            <a:r>
              <a:rPr sz="1650" b="0" spc="204" dirty="0">
                <a:latin typeface="Kozuka Gothic Pro EL"/>
                <a:cs typeface="Kozuka Gothic Pro EL"/>
              </a:rPr>
              <a:t>= </a:t>
            </a:r>
            <a:r>
              <a:rPr sz="1650" i="1" spc="35" dirty="0">
                <a:latin typeface="Cambria"/>
                <a:cs typeface="Cambria"/>
              </a:rPr>
              <a:t>f</a:t>
            </a:r>
            <a:r>
              <a:rPr sz="1650" i="1" spc="-40" dirty="0">
                <a:latin typeface="Cambria"/>
                <a:cs typeface="Cambria"/>
              </a:rPr>
              <a:t> </a:t>
            </a:r>
            <a:r>
              <a:rPr sz="1650" spc="5" dirty="0">
                <a:latin typeface="Calibri"/>
                <a:cs typeface="Calibri"/>
              </a:rPr>
              <a:t>(</a:t>
            </a:r>
            <a:r>
              <a:rPr sz="1650" i="1" spc="5" dirty="0">
                <a:latin typeface="Cambria"/>
                <a:cs typeface="Cambria"/>
              </a:rPr>
              <a:t>w</a:t>
            </a:r>
            <a:r>
              <a:rPr sz="1425" i="1" spc="7" baseline="43859" dirty="0">
                <a:latin typeface="Cambria"/>
                <a:cs typeface="Cambria"/>
              </a:rPr>
              <a:t>hh</a:t>
            </a:r>
            <a:r>
              <a:rPr sz="1650" i="1" spc="5" dirty="0">
                <a:latin typeface="Cambria"/>
                <a:cs typeface="Cambria"/>
              </a:rPr>
              <a:t>h</a:t>
            </a:r>
            <a:endParaRPr sz="1650">
              <a:latin typeface="Cambria"/>
              <a:cs typeface="Cambria"/>
            </a:endParaRPr>
          </a:p>
          <a:p>
            <a:pPr marL="142875">
              <a:lnSpc>
                <a:spcPts val="805"/>
              </a:lnSpc>
              <a:tabLst>
                <a:tab pos="1045844" algn="l"/>
              </a:tabLst>
            </a:pPr>
            <a:r>
              <a:rPr sz="950" i="1" spc="-5" dirty="0">
                <a:latin typeface="Cambria"/>
                <a:cs typeface="Cambria"/>
              </a:rPr>
              <a:t>t	</a:t>
            </a:r>
            <a:r>
              <a:rPr sz="950" i="1" spc="-80" dirty="0">
                <a:latin typeface="Cambria"/>
                <a:cs typeface="Cambria"/>
              </a:rPr>
              <a:t>t</a:t>
            </a:r>
            <a:r>
              <a:rPr sz="950" b="0" spc="-80" dirty="0">
                <a:latin typeface="Kozuka Gothic Pro EL"/>
                <a:cs typeface="Kozuka Gothic Pro EL"/>
              </a:rPr>
              <a:t>−</a:t>
            </a:r>
            <a:r>
              <a:rPr sz="950" spc="-80" dirty="0">
                <a:latin typeface="Calibri"/>
                <a:cs typeface="Calibri"/>
              </a:rPr>
              <a:t>1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299923" y="3789379"/>
            <a:ext cx="53975" cy="1739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950" i="1" spc="-5" dirty="0">
                <a:latin typeface="Cambria"/>
                <a:cs typeface="Cambria"/>
              </a:rPr>
              <a:t>t</a:t>
            </a:r>
            <a:endParaRPr sz="950">
              <a:latin typeface="Cambria"/>
              <a:cs typeface="Cambr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87251" y="3622231"/>
            <a:ext cx="800735" cy="2825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35"/>
              </a:spcBef>
            </a:pPr>
            <a:r>
              <a:rPr sz="1650" b="0" spc="204" dirty="0">
                <a:latin typeface="Kozuka Gothic Pro EL"/>
                <a:cs typeface="Kozuka Gothic Pro EL"/>
              </a:rPr>
              <a:t>+ </a:t>
            </a:r>
            <a:r>
              <a:rPr sz="1650" i="1" spc="30" dirty="0">
                <a:latin typeface="Cambria"/>
                <a:cs typeface="Cambria"/>
              </a:rPr>
              <a:t>w</a:t>
            </a:r>
            <a:r>
              <a:rPr sz="1425" i="1" spc="44" baseline="43859" dirty="0">
                <a:latin typeface="Cambria"/>
                <a:cs typeface="Cambria"/>
              </a:rPr>
              <a:t>hx</a:t>
            </a:r>
            <a:r>
              <a:rPr sz="1650" i="1" spc="30" dirty="0">
                <a:latin typeface="Cambria"/>
                <a:cs typeface="Cambria"/>
              </a:rPr>
              <a:t>x</a:t>
            </a:r>
            <a:r>
              <a:rPr sz="1650" i="1" spc="-195" dirty="0">
                <a:latin typeface="Cambria"/>
                <a:cs typeface="Cambria"/>
              </a:rPr>
              <a:t> </a:t>
            </a:r>
            <a:r>
              <a:rPr sz="1650" spc="155" dirty="0">
                <a:latin typeface="Calibri"/>
                <a:cs typeface="Calibri"/>
              </a:rPr>
              <a:t>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420252" y="3977700"/>
            <a:ext cx="1858010" cy="3409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5080" algn="ctr">
              <a:lnSpc>
                <a:spcPts val="1645"/>
              </a:lnSpc>
              <a:spcBef>
                <a:spcPts val="135"/>
              </a:spcBef>
            </a:pPr>
            <a:r>
              <a:rPr sz="1650" i="1" spc="55" dirty="0">
                <a:latin typeface="Cambria"/>
                <a:cs typeface="Cambria"/>
              </a:rPr>
              <a:t>y </a:t>
            </a:r>
            <a:r>
              <a:rPr sz="1650" b="0" spc="204" dirty="0">
                <a:latin typeface="Kozuka Gothic Pro EL"/>
                <a:cs typeface="Kozuka Gothic Pro EL"/>
              </a:rPr>
              <a:t>= </a:t>
            </a:r>
            <a:r>
              <a:rPr sz="1650" spc="25" dirty="0">
                <a:latin typeface="Calibri"/>
                <a:cs typeface="Calibri"/>
              </a:rPr>
              <a:t>softmax(</a:t>
            </a:r>
            <a:r>
              <a:rPr sz="1650" i="1" spc="25" dirty="0">
                <a:latin typeface="Cambria"/>
                <a:cs typeface="Cambria"/>
              </a:rPr>
              <a:t>w</a:t>
            </a:r>
            <a:r>
              <a:rPr sz="1425" i="1" spc="37" baseline="43859" dirty="0">
                <a:latin typeface="Cambria"/>
                <a:cs typeface="Cambria"/>
              </a:rPr>
              <a:t>yh</a:t>
            </a:r>
            <a:r>
              <a:rPr sz="1650" i="1" spc="25" dirty="0">
                <a:latin typeface="Cambria"/>
                <a:cs typeface="Cambria"/>
              </a:rPr>
              <a:t>h</a:t>
            </a:r>
            <a:r>
              <a:rPr sz="1650" i="1" spc="30" dirty="0">
                <a:latin typeface="Cambria"/>
                <a:cs typeface="Cambria"/>
              </a:rPr>
              <a:t> </a:t>
            </a:r>
            <a:r>
              <a:rPr sz="1650" spc="155" dirty="0">
                <a:latin typeface="Calibri"/>
                <a:cs typeface="Calibri"/>
              </a:rPr>
              <a:t>)</a:t>
            </a:r>
            <a:endParaRPr sz="1650">
              <a:latin typeface="Calibri"/>
              <a:cs typeface="Calibri"/>
            </a:endParaRPr>
          </a:p>
          <a:p>
            <a:pPr marR="6350" algn="ctr">
              <a:lnSpc>
                <a:spcPts val="805"/>
              </a:lnSpc>
              <a:tabLst>
                <a:tab pos="1511300" algn="l"/>
              </a:tabLst>
            </a:pPr>
            <a:r>
              <a:rPr sz="950" i="1" spc="-5" dirty="0">
                <a:latin typeface="Cambria"/>
                <a:cs typeface="Cambria"/>
              </a:rPr>
              <a:t>t	t</a:t>
            </a:r>
            <a:endParaRPr sz="950">
              <a:latin typeface="Cambria"/>
              <a:cs typeface="Cambri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435796" y="3580077"/>
            <a:ext cx="2044064" cy="758825"/>
          </a:xfrm>
          <a:custGeom>
            <a:avLst/>
            <a:gdLst/>
            <a:ahLst/>
            <a:cxnLst/>
            <a:rect l="l" t="t" r="r" b="b"/>
            <a:pathLst>
              <a:path w="2044065" h="758825">
                <a:moveTo>
                  <a:pt x="0" y="0"/>
                </a:moveTo>
                <a:lnTo>
                  <a:pt x="2043959" y="0"/>
                </a:lnTo>
                <a:lnTo>
                  <a:pt x="2043959" y="758243"/>
                </a:lnTo>
                <a:lnTo>
                  <a:pt x="0" y="758243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86383" y="6091935"/>
            <a:ext cx="7503159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38100" marR="30480">
              <a:lnSpc>
                <a:spcPts val="1900"/>
              </a:lnSpc>
              <a:spcBef>
                <a:spcPts val="180"/>
              </a:spcBef>
            </a:pPr>
            <a:r>
              <a:rPr sz="1600" spc="-15" dirty="0">
                <a:solidFill>
                  <a:srgbClr val="660066"/>
                </a:solidFill>
                <a:latin typeface="Arial"/>
                <a:cs typeface="Arial"/>
              </a:rPr>
              <a:t>Unlike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a </a:t>
            </a:r>
            <a:r>
              <a:rPr sz="1600" spc="-15" dirty="0">
                <a:solidFill>
                  <a:srgbClr val="660066"/>
                </a:solidFill>
                <a:latin typeface="Arial"/>
                <a:cs typeface="Arial"/>
              </a:rPr>
              <a:t>feedforward neural network which </a:t>
            </a:r>
            <a:r>
              <a:rPr sz="1600" spc="-10" dirty="0">
                <a:solidFill>
                  <a:srgbClr val="660066"/>
                </a:solidFill>
                <a:latin typeface="Arial"/>
                <a:cs typeface="Arial"/>
              </a:rPr>
              <a:t>uses </a:t>
            </a:r>
            <a:r>
              <a:rPr sz="1600" spc="-15" dirty="0">
                <a:solidFill>
                  <a:srgbClr val="660066"/>
                </a:solidFill>
                <a:latin typeface="Arial"/>
                <a:cs typeface="Arial"/>
              </a:rPr>
              <a:t>different </a:t>
            </a:r>
            <a:r>
              <a:rPr sz="1600" spc="-10" dirty="0">
                <a:solidFill>
                  <a:srgbClr val="660066"/>
                </a:solidFill>
                <a:latin typeface="Arial"/>
                <a:cs typeface="Arial"/>
              </a:rPr>
              <a:t>parameters at each </a:t>
            </a:r>
            <a:r>
              <a:rPr sz="1600" spc="-25" dirty="0">
                <a:solidFill>
                  <a:srgbClr val="660066"/>
                </a:solidFill>
                <a:latin typeface="Arial"/>
                <a:cs typeface="Arial"/>
              </a:rPr>
              <a:t>layer,  </a:t>
            </a:r>
            <a:r>
              <a:rPr sz="1600" spc="-15" dirty="0">
                <a:solidFill>
                  <a:srgbClr val="660066"/>
                </a:solidFill>
                <a:latin typeface="Arial"/>
                <a:cs typeface="Arial"/>
              </a:rPr>
              <a:t>RNN </a:t>
            </a:r>
            <a:r>
              <a:rPr sz="1600" spc="-10" dirty="0">
                <a:solidFill>
                  <a:srgbClr val="660066"/>
                </a:solidFill>
                <a:latin typeface="Arial"/>
                <a:cs typeface="Arial"/>
              </a:rPr>
              <a:t>shares the same parameters </a:t>
            </a:r>
            <a:r>
              <a:rPr sz="1600" spc="-15" dirty="0">
                <a:latin typeface="Times New Roman"/>
                <a:cs typeface="Times New Roman"/>
              </a:rPr>
              <a:t>(W</a:t>
            </a:r>
            <a:r>
              <a:rPr sz="1650" i="1" spc="-22" baseline="25252" dirty="0">
                <a:latin typeface="Times New Roman"/>
                <a:cs typeface="Times New Roman"/>
              </a:rPr>
              <a:t>hx</a:t>
            </a:r>
            <a:r>
              <a:rPr sz="1600" i="1" spc="-15" dirty="0">
                <a:latin typeface="Times New Roman"/>
                <a:cs typeface="Times New Roman"/>
              </a:rPr>
              <a:t>,</a:t>
            </a:r>
            <a:r>
              <a:rPr sz="1600" spc="-15" dirty="0">
                <a:latin typeface="Times New Roman"/>
                <a:cs typeface="Times New Roman"/>
              </a:rPr>
              <a:t>W</a:t>
            </a:r>
            <a:r>
              <a:rPr sz="1650" i="1" spc="-22" baseline="25252" dirty="0">
                <a:latin typeface="Times New Roman"/>
                <a:cs typeface="Times New Roman"/>
              </a:rPr>
              <a:t>hh</a:t>
            </a:r>
            <a:r>
              <a:rPr sz="1600" i="1" spc="-15" dirty="0">
                <a:latin typeface="Times New Roman"/>
                <a:cs typeface="Times New Roman"/>
              </a:rPr>
              <a:t>,</a:t>
            </a:r>
            <a:r>
              <a:rPr sz="1600" spc="-15" dirty="0">
                <a:latin typeface="Times New Roman"/>
                <a:cs typeface="Times New Roman"/>
              </a:rPr>
              <a:t>W</a:t>
            </a:r>
            <a:r>
              <a:rPr sz="1650" i="1" spc="-22" baseline="25252" dirty="0">
                <a:latin typeface="Times New Roman"/>
                <a:cs typeface="Times New Roman"/>
              </a:rPr>
              <a:t>yh</a:t>
            </a:r>
            <a:r>
              <a:rPr sz="1600" spc="-15" dirty="0">
                <a:latin typeface="Times New Roman"/>
                <a:cs typeface="Times New Roman"/>
              </a:rPr>
              <a:t>) </a:t>
            </a:r>
            <a:r>
              <a:rPr sz="1600" spc="-10" dirty="0">
                <a:solidFill>
                  <a:srgbClr val="660066"/>
                </a:solidFill>
                <a:latin typeface="Arial"/>
                <a:cs typeface="Arial"/>
              </a:rPr>
              <a:t>across all</a:t>
            </a:r>
            <a:r>
              <a:rPr sz="1600" spc="-3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660066"/>
                </a:solidFill>
                <a:latin typeface="Arial"/>
                <a:cs typeface="Arial"/>
              </a:rPr>
              <a:t>steps</a:t>
            </a:r>
            <a:endParaRPr sz="1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44910" y="1376679"/>
            <a:ext cx="45726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RNN </a:t>
            </a:r>
            <a:r>
              <a:rPr spc="-10" dirty="0"/>
              <a:t>for </a:t>
            </a:r>
            <a:r>
              <a:rPr spc="-15" dirty="0"/>
              <a:t>Machine</a:t>
            </a:r>
            <a:r>
              <a:rPr spc="-110" dirty="0"/>
              <a:t> </a:t>
            </a:r>
            <a:r>
              <a:rPr spc="-15" dirty="0"/>
              <a:t>Translation</a:t>
            </a:r>
          </a:p>
        </p:txBody>
      </p:sp>
      <p:sp>
        <p:nvSpPr>
          <p:cNvPr id="5" name="object 5"/>
          <p:cNvSpPr/>
          <p:nvPr/>
        </p:nvSpPr>
        <p:spPr>
          <a:xfrm>
            <a:off x="1345807" y="2077720"/>
            <a:ext cx="6622172" cy="3654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76307" y="1305559"/>
            <a:ext cx="769637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0" dirty="0"/>
              <a:t>Limitation </a:t>
            </a:r>
            <a:r>
              <a:rPr sz="3600" spc="-15" dirty="0"/>
              <a:t>of </a:t>
            </a:r>
            <a:r>
              <a:rPr lang="en-US" sz="3600" spc="-20" dirty="0"/>
              <a:t>L</a:t>
            </a:r>
            <a:r>
              <a:rPr sz="3600" spc="-20" dirty="0"/>
              <a:t>ength </a:t>
            </a:r>
            <a:r>
              <a:rPr sz="3600" spc="-15" dirty="0"/>
              <a:t>of </a:t>
            </a:r>
            <a:r>
              <a:rPr lang="en-US" sz="3600" spc="-15" dirty="0"/>
              <a:t>T</a:t>
            </a:r>
            <a:r>
              <a:rPr sz="3600" spc="-15" dirty="0"/>
              <a:t>ime</a:t>
            </a:r>
            <a:r>
              <a:rPr sz="3600" spc="-140" dirty="0"/>
              <a:t> </a:t>
            </a:r>
            <a:r>
              <a:rPr lang="en-US" sz="3600" spc="-25" dirty="0"/>
              <a:t>S</a:t>
            </a:r>
            <a:r>
              <a:rPr sz="3600" spc="-25" dirty="0"/>
              <a:t>teps</a:t>
            </a:r>
            <a:endParaRPr sz="3600" dirty="0"/>
          </a:p>
        </p:txBody>
      </p:sp>
      <p:sp>
        <p:nvSpPr>
          <p:cNvPr id="5" name="object 5"/>
          <p:cNvSpPr txBox="1"/>
          <p:nvPr/>
        </p:nvSpPr>
        <p:spPr>
          <a:xfrm>
            <a:off x="585723" y="2357119"/>
            <a:ext cx="8764270" cy="291719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1790" indent="-339090">
              <a:lnSpc>
                <a:spcPct val="100000"/>
              </a:lnSpc>
              <a:spcBef>
                <a:spcPts val="580"/>
              </a:spcBef>
              <a:buClr>
                <a:srgbClr val="3333CC"/>
              </a:buClr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0000FF"/>
                </a:solidFill>
                <a:latin typeface="Arial"/>
                <a:cs typeface="Arial"/>
              </a:rPr>
              <a:t>Length </a:t>
            </a:r>
            <a:r>
              <a:rPr sz="2400" spc="-10" dirty="0">
                <a:solidFill>
                  <a:srgbClr val="0000FF"/>
                </a:solidFill>
                <a:latin typeface="Arial"/>
                <a:cs typeface="Arial"/>
              </a:rPr>
              <a:t>of </a:t>
            </a:r>
            <a:r>
              <a:rPr sz="2400" spc="-15" dirty="0">
                <a:solidFill>
                  <a:srgbClr val="0000FF"/>
                </a:solidFill>
                <a:latin typeface="Arial"/>
                <a:cs typeface="Arial"/>
              </a:rPr>
              <a:t>time steps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is </a:t>
            </a:r>
            <a:r>
              <a:rPr sz="2400" spc="-15" dirty="0">
                <a:solidFill>
                  <a:srgbClr val="0000FF"/>
                </a:solidFill>
                <a:latin typeface="Arial"/>
                <a:cs typeface="Arial"/>
              </a:rPr>
              <a:t>determined </a:t>
            </a:r>
            <a:r>
              <a:rPr sz="2400" spc="-10" dirty="0">
                <a:solidFill>
                  <a:srgbClr val="0000FF"/>
                </a:solidFill>
                <a:latin typeface="Arial"/>
                <a:cs typeface="Arial"/>
              </a:rPr>
              <a:t>by </a:t>
            </a:r>
            <a:r>
              <a:rPr sz="2400" spc="-15" dirty="0">
                <a:solidFill>
                  <a:srgbClr val="0000FF"/>
                </a:solidFill>
                <a:latin typeface="Arial"/>
                <a:cs typeface="Arial"/>
              </a:rPr>
              <a:t>length </a:t>
            </a:r>
            <a:r>
              <a:rPr sz="2400" spc="-10" dirty="0">
                <a:solidFill>
                  <a:srgbClr val="0000FF"/>
                </a:solidFill>
                <a:latin typeface="Arial"/>
                <a:cs typeface="Arial"/>
              </a:rPr>
              <a:t>of</a:t>
            </a:r>
            <a:r>
              <a:rPr sz="2400" spc="-1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0000FF"/>
                </a:solidFill>
                <a:latin typeface="Arial"/>
                <a:cs typeface="Arial"/>
              </a:rPr>
              <a:t>input</a:t>
            </a:r>
            <a:endParaRPr sz="2400" dirty="0">
              <a:latin typeface="Arial"/>
              <a:cs typeface="Arial"/>
            </a:endParaRPr>
          </a:p>
          <a:p>
            <a:pPr marL="747395" marR="5080" lvl="1" indent="-282575">
              <a:lnSpc>
                <a:spcPct val="100000"/>
              </a:lnSpc>
              <a:spcBef>
                <a:spcPts val="400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  <a:tab pos="8203565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e.g.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,</a:t>
            </a:r>
            <a:r>
              <a:rPr sz="2000" spc="-2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i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f</a:t>
            </a:r>
            <a:r>
              <a:rPr sz="2000" spc="-2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wor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d</a:t>
            </a:r>
            <a:r>
              <a:rPr sz="2000" spc="-2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sequenc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e</a:t>
            </a:r>
            <a:r>
              <a:rPr sz="2000" spc="-2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t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o</a:t>
            </a:r>
            <a:r>
              <a:rPr sz="2000" spc="-2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b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e</a:t>
            </a:r>
            <a:r>
              <a:rPr sz="2000" spc="-2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processe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d</a:t>
            </a:r>
            <a:r>
              <a:rPr sz="2000" spc="-2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i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s</a:t>
            </a:r>
            <a:r>
              <a:rPr sz="2000" spc="-2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</a:t>
            </a:r>
            <a:r>
              <a:rPr sz="2000" spc="-2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sentenc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e</a:t>
            </a:r>
            <a:r>
              <a:rPr sz="2000" spc="-2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o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f</a:t>
            </a:r>
            <a:r>
              <a:rPr sz="2000" spc="-2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ix</a:t>
            </a:r>
            <a:r>
              <a:rPr sz="2000" spc="-2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words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,	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RN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N 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would be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unfolded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into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neural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net with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six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time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steps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or</a:t>
            </a:r>
            <a:r>
              <a:rPr sz="2000" spc="-17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layers.</a:t>
            </a:r>
            <a:endParaRPr sz="2000" dirty="0">
              <a:latin typeface="Arial"/>
              <a:cs typeface="Arial"/>
            </a:endParaRPr>
          </a:p>
          <a:p>
            <a:pPr marL="1143000" lvl="2" indent="-226695">
              <a:lnSpc>
                <a:spcPct val="100000"/>
              </a:lnSpc>
              <a:spcBef>
                <a:spcPts val="405"/>
              </a:spcBef>
              <a:buClr>
                <a:srgbClr val="3333CC"/>
              </a:buClr>
              <a:buChar char="•"/>
              <a:tabLst>
                <a:tab pos="1142365" algn="l"/>
                <a:tab pos="1143000" algn="l"/>
                <a:tab pos="2369185" algn="l"/>
              </a:tabLst>
            </a:pP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One</a:t>
            </a:r>
            <a:r>
              <a:rPr sz="2000" spc="-2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layer</a:t>
            </a:r>
            <a:r>
              <a:rPr lang="en-US" sz="2000" spc="-1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corresponds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to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a</a:t>
            </a:r>
            <a:r>
              <a:rPr sz="2000" spc="-5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word</a:t>
            </a:r>
            <a:endParaRPr sz="2000" dirty="0">
              <a:latin typeface="Arial"/>
              <a:cs typeface="Arial"/>
            </a:endParaRPr>
          </a:p>
          <a:p>
            <a:pPr marL="351155" marR="1177290" indent="-339090">
              <a:lnSpc>
                <a:spcPct val="100000"/>
              </a:lnSpc>
              <a:spcBef>
                <a:spcPts val="420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Theoretically, </a:t>
            </a:r>
            <a:r>
              <a:rPr lang="en-US" sz="2400" spc="-15" dirty="0">
                <a:solidFill>
                  <a:srgbClr val="3333CC"/>
                </a:solidFill>
                <a:latin typeface="Arial"/>
                <a:cs typeface="Arial"/>
              </a:rPr>
              <a:t>a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RNN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can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make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use of the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information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in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arbitrarily long</a:t>
            </a:r>
            <a:r>
              <a:rPr sz="2400" spc="-5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sequences</a:t>
            </a:r>
            <a:endParaRPr sz="2400" dirty="0">
              <a:latin typeface="Arial"/>
              <a:cs typeface="Arial"/>
            </a:endParaRPr>
          </a:p>
          <a:p>
            <a:pPr marL="747395" marR="254000" lvl="1" indent="-282575">
              <a:lnSpc>
                <a:spcPct val="100000"/>
              </a:lnSpc>
              <a:spcBef>
                <a:spcPts val="420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  <a:tab pos="2111375" algn="l"/>
                <a:tab pos="4362450" algn="l"/>
              </a:tabLst>
            </a:pP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In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 practice,	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RNN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is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limited to looking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back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only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few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steps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due to</a:t>
            </a:r>
            <a:r>
              <a:rPr sz="2000" spc="-22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the 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vanishing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gradient</a:t>
            </a:r>
            <a:r>
              <a:rPr sz="2000" spc="-3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or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exploding	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gradient</a:t>
            </a:r>
            <a:r>
              <a:rPr sz="2000" spc="-3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problem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77720" y="556767"/>
            <a:ext cx="59055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Problem </a:t>
            </a:r>
            <a:r>
              <a:rPr spc="-10" dirty="0"/>
              <a:t>of </a:t>
            </a:r>
            <a:r>
              <a:rPr spc="-15" dirty="0"/>
              <a:t>Long-Term</a:t>
            </a:r>
            <a:r>
              <a:rPr spc="-114" dirty="0"/>
              <a:t> </a:t>
            </a:r>
            <a:r>
              <a:rPr spc="-15" dirty="0"/>
              <a:t>Dependencies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85723" y="1115974"/>
            <a:ext cx="8382000" cy="111950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351790" indent="-339090">
              <a:lnSpc>
                <a:spcPct val="100000"/>
              </a:lnSpc>
              <a:spcBef>
                <a:spcPts val="605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Easy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predict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last word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in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“the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clouds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are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in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the</a:t>
            </a:r>
            <a:r>
              <a:rPr sz="2400" spc="-19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i="1" spc="-15" dirty="0">
                <a:solidFill>
                  <a:srgbClr val="3333CC"/>
                </a:solidFill>
                <a:latin typeface="Arial"/>
                <a:cs typeface="Arial"/>
              </a:rPr>
              <a:t>sky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,”</a:t>
            </a:r>
            <a:endParaRPr sz="2400">
              <a:latin typeface="Arial"/>
              <a:cs typeface="Arial"/>
            </a:endParaRPr>
          </a:p>
          <a:p>
            <a:pPr marL="747395" marR="5080" lvl="1" indent="-282575">
              <a:lnSpc>
                <a:spcPct val="100000"/>
              </a:lnSpc>
              <a:spcBef>
                <a:spcPts val="425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When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gap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between relevant information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and place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that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it’s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needed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is 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small, RNNs can learn to use the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past</a:t>
            </a:r>
            <a:r>
              <a:rPr sz="2000" spc="-15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information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5723" y="3661663"/>
            <a:ext cx="8390890" cy="117665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1790" indent="-339090">
              <a:lnSpc>
                <a:spcPct val="100000"/>
              </a:lnSpc>
              <a:spcBef>
                <a:spcPts val="580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“I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grew up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in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France…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speak fluent</a:t>
            </a:r>
            <a:r>
              <a:rPr sz="2400" spc="-16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i="1" spc="-20" dirty="0">
                <a:solidFill>
                  <a:srgbClr val="3333CC"/>
                </a:solidFill>
                <a:latin typeface="Arial"/>
                <a:cs typeface="Arial"/>
              </a:rPr>
              <a:t>French</a:t>
            </a:r>
            <a:r>
              <a:rPr sz="2400" spc="-20" dirty="0">
                <a:solidFill>
                  <a:srgbClr val="3333CC"/>
                </a:solidFill>
                <a:latin typeface="Arial"/>
                <a:cs typeface="Arial"/>
              </a:rPr>
              <a:t>.”</a:t>
            </a:r>
            <a:endParaRPr sz="2400" dirty="0">
              <a:latin typeface="Arial"/>
              <a:cs typeface="Arial"/>
            </a:endParaRPr>
          </a:p>
          <a:p>
            <a:pPr marL="747395" lvl="1" indent="-282575">
              <a:lnSpc>
                <a:spcPct val="100000"/>
              </a:lnSpc>
              <a:spcBef>
                <a:spcPts val="400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We need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the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context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of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France from further</a:t>
            </a:r>
            <a:r>
              <a:rPr sz="2000" spc="-114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back.</a:t>
            </a:r>
            <a:endParaRPr sz="2000" dirty="0">
              <a:latin typeface="Arial"/>
              <a:cs typeface="Arial"/>
            </a:endParaRPr>
          </a:p>
          <a:p>
            <a:pPr marL="747395" lvl="1" indent="-282575">
              <a:lnSpc>
                <a:spcPct val="100000"/>
              </a:lnSpc>
              <a:spcBef>
                <a:spcPts val="505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Large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gap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between relevant information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and point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where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it is</a:t>
            </a:r>
            <a:r>
              <a:rPr sz="2000" spc="-13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needed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5723" y="6234176"/>
            <a:ext cx="7023100" cy="841375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351790" indent="-339090">
              <a:lnSpc>
                <a:spcPct val="100000"/>
              </a:lnSpc>
              <a:spcBef>
                <a:spcPts val="720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In principle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RNNs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can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handle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it, but fail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in</a:t>
            </a:r>
            <a:r>
              <a:rPr sz="2400" spc="-12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practice</a:t>
            </a:r>
            <a:endParaRPr sz="2400" dirty="0">
              <a:latin typeface="Arial"/>
              <a:cs typeface="Arial"/>
            </a:endParaRPr>
          </a:p>
          <a:p>
            <a:pPr marL="747395" lvl="1" indent="-282575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LSTMs </a:t>
            </a:r>
            <a:r>
              <a:rPr lang="en-US" sz="2000" spc="-15" dirty="0">
                <a:solidFill>
                  <a:srgbClr val="006600"/>
                </a:solidFill>
                <a:latin typeface="Arial"/>
                <a:cs typeface="Arial"/>
              </a:rPr>
              <a:t>and others try to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offer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</a:t>
            </a:r>
            <a:r>
              <a:rPr sz="2000" spc="-5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solution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552238" y="2331863"/>
            <a:ext cx="2999584" cy="13439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45367" y="5016500"/>
            <a:ext cx="3695470" cy="11758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83058" y="925575"/>
            <a:ext cx="42964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RNN </a:t>
            </a:r>
            <a:r>
              <a:rPr spc="-10" dirty="0"/>
              <a:t>for </a:t>
            </a:r>
            <a:r>
              <a:rPr spc="-15" dirty="0"/>
              <a:t>sentiment</a:t>
            </a:r>
            <a:r>
              <a:rPr spc="-114" dirty="0"/>
              <a:t> </a:t>
            </a:r>
            <a:r>
              <a:rPr spc="-15" dirty="0"/>
              <a:t>analysis</a:t>
            </a:r>
          </a:p>
        </p:txBody>
      </p:sp>
      <p:sp>
        <p:nvSpPr>
          <p:cNvPr id="6" name="object 6"/>
          <p:cNvSpPr/>
          <p:nvPr/>
        </p:nvSpPr>
        <p:spPr>
          <a:xfrm>
            <a:off x="748919" y="2096889"/>
            <a:ext cx="3818996" cy="43823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53997" y="1997657"/>
            <a:ext cx="3970654" cy="4580890"/>
          </a:xfrm>
          <a:custGeom>
            <a:avLst/>
            <a:gdLst/>
            <a:ahLst/>
            <a:cxnLst/>
            <a:rect l="l" t="t" r="r" b="b"/>
            <a:pathLst>
              <a:path w="3970654" h="4580890">
                <a:moveTo>
                  <a:pt x="0" y="0"/>
                </a:moveTo>
                <a:lnTo>
                  <a:pt x="3970179" y="0"/>
                </a:lnTo>
                <a:lnTo>
                  <a:pt x="3970179" y="4580854"/>
                </a:lnTo>
                <a:lnTo>
                  <a:pt x="0" y="4580854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832198" y="2021840"/>
            <a:ext cx="4596765" cy="21727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008000"/>
                </a:solidFill>
                <a:latin typeface="Arial"/>
                <a:cs typeface="Arial"/>
              </a:rPr>
              <a:t>Embedding</a:t>
            </a:r>
            <a:r>
              <a:rPr sz="1800" spc="-2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008000"/>
                </a:solidFill>
                <a:latin typeface="Arial"/>
                <a:cs typeface="Arial"/>
              </a:rPr>
              <a:t>Layer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ts val="1855"/>
              </a:lnSpc>
              <a:spcBef>
                <a:spcPts val="55"/>
              </a:spcBef>
            </a:pPr>
            <a:r>
              <a:rPr sz="1600" spc="-25" dirty="0">
                <a:solidFill>
                  <a:srgbClr val="660066"/>
                </a:solidFill>
                <a:latin typeface="Arial"/>
                <a:cs typeface="Arial"/>
              </a:rPr>
              <a:t>We </a:t>
            </a:r>
            <a:r>
              <a:rPr sz="1600" spc="-10" dirty="0">
                <a:solidFill>
                  <a:srgbClr val="660066"/>
                </a:solidFill>
                <a:latin typeface="Arial"/>
                <a:cs typeface="Arial"/>
              </a:rPr>
              <a:t>pass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in </a:t>
            </a:r>
            <a:r>
              <a:rPr sz="1600" spc="-15" dirty="0">
                <a:solidFill>
                  <a:srgbClr val="660066"/>
                </a:solidFill>
                <a:latin typeface="Arial"/>
                <a:cs typeface="Arial"/>
              </a:rPr>
              <a:t>words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to </a:t>
            </a:r>
            <a:r>
              <a:rPr sz="1600" spc="-10" dirty="0">
                <a:solidFill>
                  <a:srgbClr val="660066"/>
                </a:solidFill>
                <a:latin typeface="Arial"/>
                <a:cs typeface="Arial"/>
              </a:rPr>
              <a:t>an </a:t>
            </a:r>
            <a:r>
              <a:rPr sz="1600" spc="-15" dirty="0">
                <a:solidFill>
                  <a:srgbClr val="660066"/>
                </a:solidFill>
                <a:latin typeface="Arial"/>
                <a:cs typeface="Arial"/>
              </a:rPr>
              <a:t>embedding</a:t>
            </a:r>
            <a:r>
              <a:rPr sz="1600" spc="-4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660066"/>
                </a:solidFill>
                <a:latin typeface="Arial"/>
                <a:cs typeface="Arial"/>
              </a:rPr>
              <a:t>layer</a:t>
            </a:r>
            <a:endParaRPr sz="1600" dirty="0">
              <a:latin typeface="Arial"/>
              <a:cs typeface="Arial"/>
            </a:endParaRPr>
          </a:p>
          <a:p>
            <a:pPr marL="12700">
              <a:lnSpc>
                <a:spcPts val="2065"/>
              </a:lnSpc>
            </a:pPr>
            <a:r>
              <a:rPr sz="1800" spc="-15" dirty="0">
                <a:solidFill>
                  <a:srgbClr val="008000"/>
                </a:solidFill>
                <a:latin typeface="Arial"/>
                <a:cs typeface="Arial"/>
              </a:rPr>
              <a:t>Options</a:t>
            </a:r>
            <a:endParaRPr sz="1800" dirty="0">
              <a:latin typeface="Arial"/>
              <a:cs typeface="Arial"/>
            </a:endParaRPr>
          </a:p>
          <a:p>
            <a:pPr marL="351790" indent="-339090">
              <a:lnSpc>
                <a:spcPts val="1889"/>
              </a:lnSpc>
              <a:buAutoNum type="arabicPeriod"/>
              <a:tabLst>
                <a:tab pos="351155" algn="l"/>
                <a:tab pos="351790" algn="l"/>
              </a:tabLst>
            </a:pPr>
            <a:r>
              <a:rPr lang="en-US" sz="1600" spc="-15" dirty="0">
                <a:solidFill>
                  <a:srgbClr val="660066"/>
                </a:solidFill>
                <a:latin typeface="Arial"/>
                <a:cs typeface="Arial"/>
              </a:rPr>
              <a:t>T</a:t>
            </a:r>
            <a:r>
              <a:rPr sz="1600" spc="-10" dirty="0">
                <a:solidFill>
                  <a:srgbClr val="660066"/>
                </a:solidFill>
                <a:latin typeface="Arial"/>
                <a:cs typeface="Arial"/>
              </a:rPr>
              <a:t>rain up an </a:t>
            </a:r>
            <a:r>
              <a:rPr sz="1600" spc="-15" dirty="0">
                <a:solidFill>
                  <a:srgbClr val="660066"/>
                </a:solidFill>
                <a:latin typeface="Arial"/>
                <a:cs typeface="Arial"/>
              </a:rPr>
              <a:t>embedding </a:t>
            </a:r>
            <a:r>
              <a:rPr sz="1600" spc="-10" dirty="0">
                <a:solidFill>
                  <a:srgbClr val="660066"/>
                </a:solidFill>
                <a:latin typeface="Arial"/>
                <a:cs typeface="Arial"/>
              </a:rPr>
              <a:t>with</a:t>
            </a:r>
            <a:r>
              <a:rPr sz="1600" spc="-2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600" spc="-25" dirty="0">
                <a:latin typeface="Calibri"/>
                <a:cs typeface="Calibri"/>
              </a:rPr>
              <a:t>Word2vec</a:t>
            </a:r>
            <a:endParaRPr sz="1600" dirty="0">
              <a:latin typeface="Calibri"/>
              <a:cs typeface="Calibri"/>
            </a:endParaRPr>
          </a:p>
          <a:p>
            <a:pPr marL="351790" marR="5080" indent="-339090">
              <a:lnSpc>
                <a:spcPct val="99400"/>
              </a:lnSpc>
              <a:spcBef>
                <a:spcPts val="85"/>
              </a:spcBef>
              <a:buAutoNum type="arabicPeriod"/>
              <a:tabLst>
                <a:tab pos="351155" algn="l"/>
                <a:tab pos="351790" algn="l"/>
              </a:tabLst>
            </a:pP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It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is </a:t>
            </a:r>
            <a:r>
              <a:rPr sz="1600" spc="-15" dirty="0">
                <a:solidFill>
                  <a:srgbClr val="660066"/>
                </a:solidFill>
                <a:latin typeface="Arial"/>
                <a:cs typeface="Arial"/>
              </a:rPr>
              <a:t>good enough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to </a:t>
            </a:r>
            <a:r>
              <a:rPr sz="1600" spc="-10" dirty="0">
                <a:solidFill>
                  <a:srgbClr val="660066"/>
                </a:solidFill>
                <a:latin typeface="Arial"/>
                <a:cs typeface="Arial"/>
              </a:rPr>
              <a:t>just have an </a:t>
            </a:r>
            <a:r>
              <a:rPr sz="1600" spc="-15" dirty="0">
                <a:solidFill>
                  <a:srgbClr val="660066"/>
                </a:solidFill>
                <a:latin typeface="Arial"/>
                <a:cs typeface="Arial"/>
              </a:rPr>
              <a:t>embedding  </a:t>
            </a:r>
            <a:r>
              <a:rPr sz="1600" spc="-10" dirty="0">
                <a:solidFill>
                  <a:srgbClr val="660066"/>
                </a:solidFill>
                <a:latin typeface="Arial"/>
                <a:cs typeface="Arial"/>
              </a:rPr>
              <a:t>layer and let </a:t>
            </a:r>
            <a:r>
              <a:rPr lang="en-US" sz="1600" spc="-10" dirty="0">
                <a:solidFill>
                  <a:srgbClr val="660066"/>
                </a:solidFill>
                <a:latin typeface="Arial"/>
                <a:cs typeface="Arial"/>
              </a:rPr>
              <a:t>the </a:t>
            </a:r>
            <a:r>
              <a:rPr sz="1600" spc="-10" dirty="0">
                <a:solidFill>
                  <a:srgbClr val="660066"/>
                </a:solidFill>
                <a:latin typeface="Arial"/>
                <a:cs typeface="Arial"/>
              </a:rPr>
              <a:t>network learn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the </a:t>
            </a:r>
            <a:r>
              <a:rPr sz="1600" spc="-15" dirty="0">
                <a:solidFill>
                  <a:srgbClr val="660066"/>
                </a:solidFill>
                <a:latin typeface="Arial"/>
                <a:cs typeface="Arial"/>
              </a:rPr>
              <a:t>embedding </a:t>
            </a:r>
            <a:r>
              <a:rPr sz="1600" spc="-10" dirty="0">
                <a:solidFill>
                  <a:srgbClr val="660066"/>
                </a:solidFill>
                <a:latin typeface="Arial"/>
                <a:cs typeface="Arial"/>
              </a:rPr>
              <a:t>table  on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its</a:t>
            </a:r>
            <a:r>
              <a:rPr sz="1600" spc="-20" dirty="0">
                <a:solidFill>
                  <a:srgbClr val="660066"/>
                </a:solidFill>
                <a:latin typeface="Arial"/>
                <a:cs typeface="Arial"/>
              </a:rPr>
              <a:t> own.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92478" y="773175"/>
            <a:ext cx="22771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RNN </a:t>
            </a:r>
            <a:r>
              <a:rPr spc="-10" dirty="0"/>
              <a:t>vs</a:t>
            </a:r>
            <a:r>
              <a:rPr spc="-140" dirty="0"/>
              <a:t> </a:t>
            </a:r>
            <a:r>
              <a:rPr spc="-15" dirty="0"/>
              <a:t>LSTM</a:t>
            </a:r>
          </a:p>
        </p:txBody>
      </p:sp>
      <p:sp>
        <p:nvSpPr>
          <p:cNvPr id="5" name="object 5"/>
          <p:cNvSpPr/>
          <p:nvPr/>
        </p:nvSpPr>
        <p:spPr>
          <a:xfrm>
            <a:off x="748688" y="1493553"/>
            <a:ext cx="4376514" cy="16371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9224" y="1385411"/>
            <a:ext cx="4612640" cy="1772920"/>
          </a:xfrm>
          <a:custGeom>
            <a:avLst/>
            <a:gdLst/>
            <a:ahLst/>
            <a:cxnLst/>
            <a:rect l="l" t="t" r="r" b="b"/>
            <a:pathLst>
              <a:path w="4612640" h="1772920">
                <a:moveTo>
                  <a:pt x="0" y="0"/>
                </a:moveTo>
                <a:lnTo>
                  <a:pt x="4612252" y="0"/>
                </a:lnTo>
                <a:lnTo>
                  <a:pt x="4612252" y="1772373"/>
                </a:lnTo>
                <a:lnTo>
                  <a:pt x="0" y="1772373"/>
                </a:lnTo>
                <a:lnTo>
                  <a:pt x="0" y="0"/>
                </a:lnTo>
                <a:close/>
              </a:path>
            </a:pathLst>
          </a:custGeom>
          <a:ln w="2825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71152" y="3408543"/>
            <a:ext cx="4447866" cy="16733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9224" y="3269244"/>
            <a:ext cx="4700270" cy="1906270"/>
          </a:xfrm>
          <a:custGeom>
            <a:avLst/>
            <a:gdLst/>
            <a:ahLst/>
            <a:cxnLst/>
            <a:rect l="l" t="t" r="r" b="b"/>
            <a:pathLst>
              <a:path w="4700270" h="1906270">
                <a:moveTo>
                  <a:pt x="0" y="0"/>
                </a:moveTo>
                <a:lnTo>
                  <a:pt x="4700164" y="0"/>
                </a:lnTo>
                <a:lnTo>
                  <a:pt x="4700164" y="1905811"/>
                </a:lnTo>
                <a:lnTo>
                  <a:pt x="0" y="1905811"/>
                </a:lnTo>
                <a:lnTo>
                  <a:pt x="0" y="0"/>
                </a:lnTo>
                <a:close/>
              </a:path>
            </a:pathLst>
          </a:custGeom>
          <a:ln w="2825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559044" y="1421383"/>
            <a:ext cx="3679190" cy="776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0000FF"/>
                </a:solidFill>
                <a:latin typeface="Arial"/>
                <a:cs typeface="Arial"/>
              </a:rPr>
              <a:t>RNN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ts val="1800"/>
              </a:lnSpc>
              <a:spcBef>
                <a:spcPts val="190"/>
              </a:spcBef>
            </a:pPr>
            <a:r>
              <a:rPr sz="1600" spc="-15" dirty="0">
                <a:solidFill>
                  <a:srgbClr val="006600"/>
                </a:solidFill>
                <a:latin typeface="Arial"/>
                <a:cs typeface="Arial"/>
              </a:rPr>
              <a:t>Repeating module </a:t>
            </a:r>
            <a:r>
              <a:rPr sz="1600" spc="-10" dirty="0">
                <a:solidFill>
                  <a:srgbClr val="006600"/>
                </a:solidFill>
                <a:latin typeface="Arial"/>
                <a:cs typeface="Arial"/>
              </a:rPr>
              <a:t>has </a:t>
            </a:r>
            <a:r>
              <a:rPr sz="1600" dirty="0">
                <a:solidFill>
                  <a:srgbClr val="006600"/>
                </a:solidFill>
                <a:latin typeface="Arial"/>
                <a:cs typeface="Arial"/>
              </a:rPr>
              <a:t>a </a:t>
            </a:r>
            <a:r>
              <a:rPr sz="1600" spc="-15" dirty="0">
                <a:solidFill>
                  <a:srgbClr val="006600"/>
                </a:solidFill>
                <a:latin typeface="Arial"/>
                <a:cs typeface="Arial"/>
              </a:rPr>
              <a:t>simple </a:t>
            </a:r>
            <a:r>
              <a:rPr sz="1600" spc="-10" dirty="0">
                <a:solidFill>
                  <a:srgbClr val="006600"/>
                </a:solidFill>
                <a:latin typeface="Arial"/>
                <a:cs typeface="Arial"/>
              </a:rPr>
              <a:t>structure  </a:t>
            </a:r>
            <a:r>
              <a:rPr sz="1600" spc="-15" dirty="0">
                <a:solidFill>
                  <a:srgbClr val="006600"/>
                </a:solidFill>
                <a:latin typeface="Arial"/>
                <a:cs typeface="Arial"/>
              </a:rPr>
              <a:t>Such </a:t>
            </a:r>
            <a:r>
              <a:rPr sz="1600" spc="-10" dirty="0">
                <a:solidFill>
                  <a:srgbClr val="006600"/>
                </a:solidFill>
                <a:latin typeface="Arial"/>
                <a:cs typeface="Arial"/>
              </a:rPr>
              <a:t>as </a:t>
            </a:r>
            <a:r>
              <a:rPr sz="1600" dirty="0">
                <a:solidFill>
                  <a:srgbClr val="006600"/>
                </a:solidFill>
                <a:latin typeface="Arial"/>
                <a:cs typeface="Arial"/>
              </a:rPr>
              <a:t>a </a:t>
            </a:r>
            <a:r>
              <a:rPr sz="1600" spc="-15" dirty="0">
                <a:latin typeface="Calibri"/>
                <a:cs typeface="Calibri"/>
              </a:rPr>
              <a:t>tanh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6600"/>
                </a:solidFill>
                <a:latin typeface="Arial"/>
                <a:cs typeface="Arial"/>
              </a:rPr>
              <a:t>layer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59044" y="3228847"/>
            <a:ext cx="3421379" cy="788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0000FF"/>
                </a:solidFill>
                <a:latin typeface="Arial"/>
                <a:cs typeface="Arial"/>
              </a:rPr>
              <a:t>LSTM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ts val="1900"/>
              </a:lnSpc>
              <a:spcBef>
                <a:spcPts val="110"/>
              </a:spcBef>
            </a:pPr>
            <a:r>
              <a:rPr sz="1600" spc="-15" dirty="0">
                <a:solidFill>
                  <a:srgbClr val="006600"/>
                </a:solidFill>
                <a:latin typeface="Arial"/>
                <a:cs typeface="Arial"/>
              </a:rPr>
              <a:t>Repeating module </a:t>
            </a:r>
            <a:r>
              <a:rPr sz="1600" spc="-10" dirty="0">
                <a:solidFill>
                  <a:srgbClr val="006600"/>
                </a:solidFill>
                <a:latin typeface="Arial"/>
                <a:cs typeface="Arial"/>
              </a:rPr>
              <a:t>has four </a:t>
            </a:r>
            <a:r>
              <a:rPr sz="1600" spc="-15" dirty="0">
                <a:solidFill>
                  <a:srgbClr val="006600"/>
                </a:solidFill>
                <a:latin typeface="Arial"/>
                <a:cs typeface="Arial"/>
              </a:rPr>
              <a:t>interacting  </a:t>
            </a:r>
            <a:r>
              <a:rPr sz="1600" spc="-10" dirty="0">
                <a:solidFill>
                  <a:srgbClr val="006600"/>
                </a:solidFill>
                <a:latin typeface="Arial"/>
                <a:cs typeface="Arial"/>
              </a:rPr>
              <a:t>Layers, with </a:t>
            </a:r>
            <a:r>
              <a:rPr sz="1600" spc="-15" dirty="0">
                <a:solidFill>
                  <a:srgbClr val="006600"/>
                </a:solidFill>
                <a:latin typeface="Arial"/>
                <a:cs typeface="Arial"/>
              </a:rPr>
              <a:t>notation: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467505" y="4213400"/>
            <a:ext cx="1709891" cy="6200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408440" y="4274184"/>
            <a:ext cx="1258961" cy="4833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874769" y="4258457"/>
            <a:ext cx="474508" cy="4534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43008" y="5785461"/>
            <a:ext cx="604710" cy="7383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04703" y="5760614"/>
            <a:ext cx="681355" cy="788670"/>
          </a:xfrm>
          <a:custGeom>
            <a:avLst/>
            <a:gdLst/>
            <a:ahLst/>
            <a:cxnLst/>
            <a:rect l="l" t="t" r="r" b="b"/>
            <a:pathLst>
              <a:path w="681355" h="788670">
                <a:moveTo>
                  <a:pt x="0" y="0"/>
                </a:moveTo>
                <a:lnTo>
                  <a:pt x="681319" y="0"/>
                </a:lnTo>
                <a:lnTo>
                  <a:pt x="681319" y="788070"/>
                </a:lnTo>
                <a:lnTo>
                  <a:pt x="0" y="788070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61077" y="5256783"/>
            <a:ext cx="109918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solidFill>
                  <a:srgbClr val="660066"/>
                </a:solidFill>
                <a:latin typeface="Arial"/>
                <a:cs typeface="Arial"/>
              </a:rPr>
              <a:t>Three</a:t>
            </a:r>
            <a:r>
              <a:rPr sz="1600" spc="-10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660066"/>
                </a:solidFill>
                <a:latin typeface="Arial"/>
                <a:cs typeface="Arial"/>
              </a:rPr>
              <a:t>gates  of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the</a:t>
            </a:r>
            <a:r>
              <a:rPr sz="1600" spc="-5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form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23400" y="6568440"/>
            <a:ext cx="13074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Arial"/>
                <a:cs typeface="Arial"/>
              </a:rPr>
              <a:t>Sigmoid </a:t>
            </a:r>
            <a:r>
              <a:rPr sz="1400" spc="-5" dirty="0">
                <a:latin typeface="Arial"/>
                <a:cs typeface="Arial"/>
              </a:rPr>
              <a:t>is </a:t>
            </a:r>
            <a:r>
              <a:rPr sz="1400" dirty="0">
                <a:latin typeface="Calibri"/>
                <a:cs typeface="Calibri"/>
              </a:rPr>
              <a:t>0 </a:t>
            </a:r>
            <a:r>
              <a:rPr sz="1400" spc="-10" dirty="0">
                <a:latin typeface="Arial"/>
                <a:cs typeface="Arial"/>
              </a:rPr>
              <a:t>or</a:t>
            </a:r>
            <a:r>
              <a:rPr sz="1400" spc="-140" dirty="0">
                <a:latin typeface="Arial"/>
                <a:cs typeface="Arial"/>
              </a:rPr>
              <a:t> </a:t>
            </a:r>
            <a:r>
              <a:rPr sz="1400" dirty="0">
                <a:latin typeface="Calibri"/>
                <a:cs typeface="Calibri"/>
              </a:rPr>
              <a:t>1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23400" y="6781800"/>
            <a:ext cx="1402715" cy="4552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75"/>
              </a:spcBef>
            </a:pPr>
            <a:r>
              <a:rPr sz="1400" spc="-10" dirty="0">
                <a:latin typeface="Arial"/>
                <a:cs typeface="Arial"/>
              </a:rPr>
              <a:t>Allows input </a:t>
            </a:r>
            <a:r>
              <a:rPr sz="1400" spc="-5" dirty="0">
                <a:latin typeface="Arial"/>
                <a:cs typeface="Arial"/>
              </a:rPr>
              <a:t>to</a:t>
            </a:r>
            <a:r>
              <a:rPr sz="1400" spc="-11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go  </a:t>
            </a:r>
            <a:r>
              <a:rPr sz="1400" spc="-15" dirty="0">
                <a:latin typeface="Arial"/>
                <a:cs typeface="Arial"/>
              </a:rPr>
              <a:t>through </a:t>
            </a:r>
            <a:r>
              <a:rPr sz="1400" spc="-10" dirty="0">
                <a:latin typeface="Arial"/>
                <a:cs typeface="Arial"/>
              </a:rPr>
              <a:t>or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not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219264" y="5471759"/>
            <a:ext cx="1434969" cy="9388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161063" y="5467050"/>
            <a:ext cx="1517015" cy="958215"/>
          </a:xfrm>
          <a:custGeom>
            <a:avLst/>
            <a:gdLst/>
            <a:ahLst/>
            <a:cxnLst/>
            <a:rect l="l" t="t" r="r" b="b"/>
            <a:pathLst>
              <a:path w="1517014" h="958214">
                <a:moveTo>
                  <a:pt x="0" y="0"/>
                </a:moveTo>
                <a:lnTo>
                  <a:pt x="1516485" y="0"/>
                </a:lnTo>
                <a:lnTo>
                  <a:pt x="1516485" y="957615"/>
                </a:lnTo>
                <a:lnTo>
                  <a:pt x="0" y="957615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2394204" y="5189727"/>
            <a:ext cx="105600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5" dirty="0">
                <a:solidFill>
                  <a:srgbClr val="660066"/>
                </a:solidFill>
                <a:latin typeface="Arial"/>
                <a:cs typeface="Arial"/>
              </a:rPr>
              <a:t>Forget</a:t>
            </a:r>
            <a:r>
              <a:rPr sz="1600" spc="-5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660066"/>
                </a:solidFill>
                <a:latin typeface="Arial"/>
                <a:cs typeface="Arial"/>
              </a:rPr>
              <a:t>gate</a:t>
            </a:r>
            <a:endParaRPr sz="16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054099" y="6565800"/>
            <a:ext cx="1759690" cy="16893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10357" y="6518857"/>
            <a:ext cx="1818005" cy="243840"/>
          </a:xfrm>
          <a:custGeom>
            <a:avLst/>
            <a:gdLst/>
            <a:ahLst/>
            <a:cxnLst/>
            <a:rect l="l" t="t" r="r" b="b"/>
            <a:pathLst>
              <a:path w="1818004" h="243840">
                <a:moveTo>
                  <a:pt x="0" y="0"/>
                </a:moveTo>
                <a:lnTo>
                  <a:pt x="1817899" y="0"/>
                </a:lnTo>
                <a:lnTo>
                  <a:pt x="1817899" y="243328"/>
                </a:lnTo>
                <a:lnTo>
                  <a:pt x="0" y="243328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2243496" y="6859016"/>
            <a:ext cx="1136650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390"/>
              </a:lnSpc>
              <a:spcBef>
                <a:spcPts val="185"/>
              </a:spcBef>
            </a:pPr>
            <a:r>
              <a:rPr sz="1200" spc="-10" dirty="0">
                <a:latin typeface="Arial"/>
                <a:cs typeface="Arial"/>
              </a:rPr>
              <a:t>Forget </a:t>
            </a:r>
            <a:r>
              <a:rPr sz="1200" spc="-15" dirty="0">
                <a:latin typeface="Arial"/>
                <a:cs typeface="Arial"/>
              </a:rPr>
              <a:t>gender</a:t>
            </a:r>
            <a:r>
              <a:rPr sz="1200" spc="-7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of  old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subject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993752" y="5489444"/>
            <a:ext cx="1427416" cy="9394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894190" y="5463910"/>
            <a:ext cx="1591945" cy="986155"/>
          </a:xfrm>
          <a:custGeom>
            <a:avLst/>
            <a:gdLst/>
            <a:ahLst/>
            <a:cxnLst/>
            <a:rect l="l" t="t" r="r" b="b"/>
            <a:pathLst>
              <a:path w="1591945" h="986154">
                <a:moveTo>
                  <a:pt x="0" y="0"/>
                </a:moveTo>
                <a:lnTo>
                  <a:pt x="1591839" y="0"/>
                </a:lnTo>
                <a:lnTo>
                  <a:pt x="1591839" y="985872"/>
                </a:lnTo>
                <a:lnTo>
                  <a:pt x="0" y="985872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4278038" y="5189727"/>
            <a:ext cx="922019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solidFill>
                  <a:srgbClr val="660066"/>
                </a:solidFill>
                <a:latin typeface="Arial"/>
                <a:cs typeface="Arial"/>
              </a:rPr>
              <a:t>Input</a:t>
            </a:r>
            <a:r>
              <a:rPr sz="1600" spc="-7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660066"/>
                </a:solidFill>
                <a:latin typeface="Arial"/>
                <a:cs typeface="Arial"/>
              </a:rPr>
              <a:t>gate</a:t>
            </a:r>
            <a:endParaRPr sz="16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009355" y="6555705"/>
            <a:ext cx="1810702" cy="3768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969543" y="6518857"/>
            <a:ext cx="1893570" cy="430530"/>
          </a:xfrm>
          <a:custGeom>
            <a:avLst/>
            <a:gdLst/>
            <a:ahLst/>
            <a:cxnLst/>
            <a:rect l="l" t="t" r="r" b="b"/>
            <a:pathLst>
              <a:path w="1893570" h="430529">
                <a:moveTo>
                  <a:pt x="0" y="0"/>
                </a:moveTo>
                <a:lnTo>
                  <a:pt x="1893252" y="0"/>
                </a:lnTo>
                <a:lnTo>
                  <a:pt x="1893252" y="430141"/>
                </a:lnTo>
                <a:lnTo>
                  <a:pt x="0" y="430141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56972" y="5468620"/>
            <a:ext cx="1680924" cy="101256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702670" y="5463910"/>
            <a:ext cx="1743075" cy="1022350"/>
          </a:xfrm>
          <a:custGeom>
            <a:avLst/>
            <a:gdLst/>
            <a:ahLst/>
            <a:cxnLst/>
            <a:rect l="l" t="t" r="r" b="b"/>
            <a:pathLst>
              <a:path w="1743075" h="1022350">
                <a:moveTo>
                  <a:pt x="0" y="0"/>
                </a:moveTo>
                <a:lnTo>
                  <a:pt x="1742545" y="0"/>
                </a:lnTo>
                <a:lnTo>
                  <a:pt x="1742545" y="1021980"/>
                </a:lnTo>
                <a:lnTo>
                  <a:pt x="0" y="1021980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039516" y="6523566"/>
            <a:ext cx="1379483" cy="1872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004083" y="6518857"/>
            <a:ext cx="1441450" cy="218440"/>
          </a:xfrm>
          <a:custGeom>
            <a:avLst/>
            <a:gdLst/>
            <a:ahLst/>
            <a:cxnLst/>
            <a:rect l="l" t="t" r="r" b="b"/>
            <a:pathLst>
              <a:path w="1441450" h="218440">
                <a:moveTo>
                  <a:pt x="0" y="0"/>
                </a:moveTo>
                <a:lnTo>
                  <a:pt x="1441132" y="0"/>
                </a:lnTo>
                <a:lnTo>
                  <a:pt x="1441132" y="218211"/>
                </a:lnTo>
                <a:lnTo>
                  <a:pt x="0" y="218211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3825916" y="6999223"/>
            <a:ext cx="19145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Arial"/>
                <a:cs typeface="Arial"/>
              </a:rPr>
              <a:t>Input </a:t>
            </a:r>
            <a:r>
              <a:rPr sz="1200" spc="-15" dirty="0">
                <a:latin typeface="Arial"/>
                <a:cs typeface="Arial"/>
              </a:rPr>
              <a:t>gender </a:t>
            </a:r>
            <a:r>
              <a:rPr sz="1200" spc="-10" dirty="0">
                <a:latin typeface="Arial"/>
                <a:cs typeface="Arial"/>
              </a:rPr>
              <a:t>of new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subject</a:t>
            </a:r>
            <a:endParaRPr sz="12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7808271" y="5498374"/>
            <a:ext cx="1411689" cy="93152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737210" y="5463910"/>
            <a:ext cx="1515110" cy="989330"/>
          </a:xfrm>
          <a:custGeom>
            <a:avLst/>
            <a:gdLst/>
            <a:ahLst/>
            <a:cxnLst/>
            <a:rect l="l" t="t" r="r" b="b"/>
            <a:pathLst>
              <a:path w="1515109" h="989329">
                <a:moveTo>
                  <a:pt x="0" y="0"/>
                </a:moveTo>
                <a:lnTo>
                  <a:pt x="1514916" y="0"/>
                </a:lnTo>
                <a:lnTo>
                  <a:pt x="1514916" y="989012"/>
                </a:lnTo>
                <a:lnTo>
                  <a:pt x="0" y="989012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7819643" y="5113527"/>
            <a:ext cx="10795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solidFill>
                  <a:srgbClr val="660066"/>
                </a:solidFill>
                <a:latin typeface="Arial"/>
                <a:cs typeface="Arial"/>
              </a:rPr>
              <a:t>Output</a:t>
            </a:r>
            <a:r>
              <a:rPr sz="1600" spc="-7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660066"/>
                </a:solidFill>
                <a:latin typeface="Arial"/>
                <a:cs typeface="Arial"/>
              </a:rPr>
              <a:t>gate</a:t>
            </a:r>
            <a:endParaRPr sz="160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741919" y="6448212"/>
            <a:ext cx="1582420" cy="39560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737210" y="6443503"/>
            <a:ext cx="1591945" cy="405130"/>
          </a:xfrm>
          <a:custGeom>
            <a:avLst/>
            <a:gdLst/>
            <a:ahLst/>
            <a:cxnLst/>
            <a:rect l="l" t="t" r="r" b="b"/>
            <a:pathLst>
              <a:path w="1591945" h="405129">
                <a:moveTo>
                  <a:pt x="0" y="0"/>
                </a:moveTo>
                <a:lnTo>
                  <a:pt x="1591839" y="0"/>
                </a:lnTo>
                <a:lnTo>
                  <a:pt x="1591839" y="405024"/>
                </a:lnTo>
                <a:lnTo>
                  <a:pt x="0" y="405024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6086518" y="6852919"/>
            <a:ext cx="1137285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390"/>
              </a:lnSpc>
              <a:spcBef>
                <a:spcPts val="185"/>
              </a:spcBef>
            </a:pPr>
            <a:r>
              <a:rPr sz="1200" spc="-10" dirty="0">
                <a:latin typeface="Arial"/>
                <a:cs typeface="Arial"/>
              </a:rPr>
              <a:t>Actually drop</a:t>
            </a:r>
            <a:r>
              <a:rPr sz="1200" spc="-9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old  Add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new</a:t>
            </a:r>
            <a:endParaRPr sz="12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618702" y="6865111"/>
            <a:ext cx="1829435" cy="38862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1420"/>
              </a:lnSpc>
              <a:spcBef>
                <a:spcPts val="165"/>
              </a:spcBef>
            </a:pPr>
            <a:r>
              <a:rPr sz="1200" spc="-10" dirty="0">
                <a:latin typeface="Arial"/>
                <a:cs typeface="Arial"/>
              </a:rPr>
              <a:t>Whether </a:t>
            </a:r>
            <a:r>
              <a:rPr sz="1200" spc="-15" dirty="0">
                <a:latin typeface="Arial"/>
                <a:cs typeface="Arial"/>
              </a:rPr>
              <a:t>subject </a:t>
            </a:r>
            <a:r>
              <a:rPr sz="1200" spc="-5" dirty="0">
                <a:latin typeface="Arial"/>
                <a:cs typeface="Arial"/>
              </a:rPr>
              <a:t>is </a:t>
            </a:r>
            <a:r>
              <a:rPr sz="1200" spc="-15" dirty="0">
                <a:latin typeface="Arial"/>
                <a:cs typeface="Arial"/>
              </a:rPr>
              <a:t>singular  </a:t>
            </a:r>
            <a:r>
              <a:rPr sz="1200" spc="-10" dirty="0">
                <a:latin typeface="Arial"/>
                <a:cs typeface="Arial"/>
              </a:rPr>
              <a:t>or </a:t>
            </a:r>
            <a:r>
              <a:rPr sz="1200" spc="-15" dirty="0">
                <a:latin typeface="Arial"/>
                <a:cs typeface="Arial"/>
              </a:rPr>
              <a:t>plural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333608" y="702055"/>
            <a:ext cx="428639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5" dirty="0"/>
              <a:t>An </a:t>
            </a:r>
            <a:r>
              <a:rPr sz="3600" spc="-20" dirty="0"/>
              <a:t>LSTM</a:t>
            </a:r>
            <a:r>
              <a:rPr sz="3600" spc="-150" dirty="0"/>
              <a:t> </a:t>
            </a:r>
            <a:r>
              <a:rPr lang="en-US" sz="3600" spc="-20" dirty="0"/>
              <a:t>V</a:t>
            </a:r>
            <a:r>
              <a:rPr sz="3600" spc="-20" dirty="0"/>
              <a:t>ariant</a:t>
            </a:r>
            <a:endParaRPr sz="3600" dirty="0"/>
          </a:p>
        </p:txBody>
      </p:sp>
      <p:sp>
        <p:nvSpPr>
          <p:cNvPr id="6" name="object 6"/>
          <p:cNvSpPr/>
          <p:nvPr/>
        </p:nvSpPr>
        <p:spPr>
          <a:xfrm>
            <a:off x="1110826" y="3057313"/>
            <a:ext cx="6756681" cy="360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06117" y="3052603"/>
            <a:ext cx="6766559" cy="3614420"/>
          </a:xfrm>
          <a:custGeom>
            <a:avLst/>
            <a:gdLst/>
            <a:ahLst/>
            <a:cxnLst/>
            <a:rect l="l" t="t" r="r" b="b"/>
            <a:pathLst>
              <a:path w="6766559" h="3614420">
                <a:moveTo>
                  <a:pt x="0" y="0"/>
                </a:moveTo>
                <a:lnTo>
                  <a:pt x="6766101" y="0"/>
                </a:lnTo>
                <a:lnTo>
                  <a:pt x="6766101" y="3613820"/>
                </a:lnTo>
                <a:lnTo>
                  <a:pt x="0" y="3613820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36430" y="1345183"/>
            <a:ext cx="7155815" cy="1510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1790" indent="-339090">
              <a:lnSpc>
                <a:spcPct val="100000"/>
              </a:lnSpc>
              <a:spcBef>
                <a:spcPts val="100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2400" spc="-20" dirty="0">
                <a:solidFill>
                  <a:srgbClr val="0000FF"/>
                </a:solidFill>
                <a:latin typeface="Arial"/>
                <a:cs typeface="Arial"/>
              </a:rPr>
              <a:t>common </a:t>
            </a:r>
            <a:r>
              <a:rPr sz="2400" spc="-15" dirty="0">
                <a:solidFill>
                  <a:srgbClr val="0000FF"/>
                </a:solidFill>
                <a:latin typeface="Arial"/>
                <a:cs typeface="Arial"/>
              </a:rPr>
              <a:t>LSTM </a:t>
            </a:r>
            <a:r>
              <a:rPr sz="2400" spc="-10" dirty="0">
                <a:solidFill>
                  <a:srgbClr val="0000FF"/>
                </a:solidFill>
                <a:latin typeface="Arial"/>
                <a:cs typeface="Arial"/>
              </a:rPr>
              <a:t>unit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is </a:t>
            </a:r>
            <a:r>
              <a:rPr sz="2400" spc="-15" dirty="0">
                <a:solidFill>
                  <a:srgbClr val="0000FF"/>
                </a:solidFill>
                <a:latin typeface="Arial"/>
                <a:cs typeface="Arial"/>
              </a:rPr>
              <a:t>composed</a:t>
            </a:r>
            <a:r>
              <a:rPr sz="2400" spc="-27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000FF"/>
                </a:solidFill>
                <a:latin typeface="Arial"/>
                <a:cs typeface="Arial"/>
              </a:rPr>
              <a:t>of</a:t>
            </a:r>
            <a:endParaRPr sz="2400" dirty="0">
              <a:latin typeface="Arial"/>
              <a:cs typeface="Arial"/>
            </a:endParaRPr>
          </a:p>
          <a:p>
            <a:pPr marL="747395" lvl="1" indent="-282575">
              <a:lnSpc>
                <a:spcPts val="2130"/>
              </a:lnSpc>
              <a:spcBef>
                <a:spcPts val="25"/>
              </a:spcBef>
              <a:buChar char="•"/>
              <a:tabLst>
                <a:tab pos="746760" algn="l"/>
                <a:tab pos="747395" algn="l"/>
              </a:tabLst>
            </a:pPr>
            <a:r>
              <a:rPr sz="1800" dirty="0">
                <a:solidFill>
                  <a:srgbClr val="006600"/>
                </a:solidFill>
                <a:latin typeface="Arial"/>
                <a:cs typeface="Arial"/>
              </a:rPr>
              <a:t>a </a:t>
            </a:r>
            <a:r>
              <a:rPr sz="1800" b="1" spc="-10" dirty="0">
                <a:solidFill>
                  <a:srgbClr val="006600"/>
                </a:solidFill>
                <a:latin typeface="Arial"/>
                <a:cs typeface="Arial"/>
              </a:rPr>
              <a:t>cell</a:t>
            </a:r>
            <a:r>
              <a:rPr sz="1800" spc="-10" dirty="0">
                <a:solidFill>
                  <a:srgbClr val="006600"/>
                </a:solidFill>
                <a:latin typeface="Arial"/>
                <a:cs typeface="Arial"/>
              </a:rPr>
              <a:t>, an </a:t>
            </a:r>
            <a:r>
              <a:rPr sz="1800" b="1" spc="-15" dirty="0">
                <a:solidFill>
                  <a:srgbClr val="006600"/>
                </a:solidFill>
                <a:latin typeface="Arial"/>
                <a:cs typeface="Arial"/>
              </a:rPr>
              <a:t>input gate</a:t>
            </a:r>
            <a:r>
              <a:rPr sz="1800" spc="-15" dirty="0">
                <a:solidFill>
                  <a:srgbClr val="006600"/>
                </a:solidFill>
                <a:latin typeface="Arial"/>
                <a:cs typeface="Arial"/>
              </a:rPr>
              <a:t>, </a:t>
            </a:r>
            <a:r>
              <a:rPr sz="1800" spc="-10" dirty="0">
                <a:solidFill>
                  <a:srgbClr val="006600"/>
                </a:solidFill>
                <a:latin typeface="Arial"/>
                <a:cs typeface="Arial"/>
              </a:rPr>
              <a:t>an </a:t>
            </a:r>
            <a:r>
              <a:rPr sz="1800" b="1" spc="-15" dirty="0">
                <a:solidFill>
                  <a:srgbClr val="006600"/>
                </a:solidFill>
                <a:latin typeface="Arial"/>
                <a:cs typeface="Arial"/>
              </a:rPr>
              <a:t>output </a:t>
            </a:r>
            <a:r>
              <a:rPr sz="1800" b="1" spc="-10" dirty="0">
                <a:solidFill>
                  <a:srgbClr val="006600"/>
                </a:solidFill>
                <a:latin typeface="Arial"/>
                <a:cs typeface="Arial"/>
              </a:rPr>
              <a:t>gate </a:t>
            </a:r>
            <a:r>
              <a:rPr sz="1800" spc="-10" dirty="0">
                <a:solidFill>
                  <a:srgbClr val="006600"/>
                </a:solidFill>
                <a:latin typeface="Arial"/>
                <a:cs typeface="Arial"/>
              </a:rPr>
              <a:t>and </a:t>
            </a:r>
            <a:r>
              <a:rPr sz="1800" dirty="0">
                <a:solidFill>
                  <a:srgbClr val="006600"/>
                </a:solidFill>
                <a:latin typeface="Arial"/>
                <a:cs typeface="Arial"/>
              </a:rPr>
              <a:t>a </a:t>
            </a:r>
            <a:r>
              <a:rPr sz="1800" b="1" spc="-15" dirty="0">
                <a:solidFill>
                  <a:srgbClr val="006600"/>
                </a:solidFill>
                <a:latin typeface="Arial"/>
                <a:cs typeface="Arial"/>
              </a:rPr>
              <a:t>forget</a:t>
            </a:r>
            <a:r>
              <a:rPr sz="1800" b="1" spc="-10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006600"/>
                </a:solidFill>
                <a:latin typeface="Arial"/>
                <a:cs typeface="Arial"/>
              </a:rPr>
              <a:t>gate</a:t>
            </a:r>
            <a:endParaRPr sz="1800" dirty="0">
              <a:latin typeface="Arial"/>
              <a:cs typeface="Arial"/>
            </a:endParaRPr>
          </a:p>
          <a:p>
            <a:pPr marL="969644">
              <a:lnSpc>
                <a:spcPts val="1875"/>
              </a:lnSpc>
            </a:pPr>
            <a:r>
              <a:rPr sz="1600" spc="-10" dirty="0">
                <a:solidFill>
                  <a:srgbClr val="660066"/>
                </a:solidFill>
                <a:latin typeface="Arial"/>
                <a:cs typeface="Arial"/>
              </a:rPr>
              <a:t>The cell </a:t>
            </a:r>
            <a:r>
              <a:rPr sz="1600" spc="-15" dirty="0">
                <a:solidFill>
                  <a:srgbClr val="660066"/>
                </a:solidFill>
                <a:latin typeface="Arial"/>
                <a:cs typeface="Arial"/>
              </a:rPr>
              <a:t>remembers values </a:t>
            </a:r>
            <a:r>
              <a:rPr sz="1600" spc="-10" dirty="0">
                <a:solidFill>
                  <a:srgbClr val="660066"/>
                </a:solidFill>
                <a:latin typeface="Arial"/>
                <a:cs typeface="Arial"/>
              </a:rPr>
              <a:t>over arbitrary time intervals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660066"/>
                </a:solidFill>
                <a:latin typeface="Arial"/>
                <a:cs typeface="Arial"/>
              </a:rPr>
              <a:t>and</a:t>
            </a:r>
            <a:endParaRPr sz="1600" dirty="0">
              <a:latin typeface="Arial"/>
              <a:cs typeface="Arial"/>
            </a:endParaRPr>
          </a:p>
          <a:p>
            <a:pPr marL="916940">
              <a:lnSpc>
                <a:spcPts val="1905"/>
              </a:lnSpc>
            </a:pP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the </a:t>
            </a:r>
            <a:r>
              <a:rPr sz="1600" spc="-10" dirty="0">
                <a:solidFill>
                  <a:srgbClr val="660066"/>
                </a:solidFill>
                <a:latin typeface="Arial"/>
                <a:cs typeface="Arial"/>
              </a:rPr>
              <a:t>three </a:t>
            </a:r>
            <a:r>
              <a:rPr sz="1600" i="1" spc="-10" dirty="0">
                <a:solidFill>
                  <a:srgbClr val="660066"/>
                </a:solidFill>
                <a:latin typeface="Arial"/>
                <a:cs typeface="Arial"/>
              </a:rPr>
              <a:t>gates </a:t>
            </a:r>
            <a:r>
              <a:rPr sz="1600" spc="-10" dirty="0">
                <a:solidFill>
                  <a:srgbClr val="660066"/>
                </a:solidFill>
                <a:latin typeface="Arial"/>
                <a:cs typeface="Arial"/>
              </a:rPr>
              <a:t>regulate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the </a:t>
            </a:r>
            <a:r>
              <a:rPr sz="1600" spc="-10" dirty="0">
                <a:solidFill>
                  <a:srgbClr val="660066"/>
                </a:solidFill>
                <a:latin typeface="Arial"/>
                <a:cs typeface="Arial"/>
              </a:rPr>
              <a:t>flow of information into and out of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the</a:t>
            </a:r>
            <a:r>
              <a:rPr sz="1600" spc="-5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660066"/>
                </a:solidFill>
                <a:latin typeface="Arial"/>
                <a:cs typeface="Arial"/>
              </a:rPr>
              <a:t>cell.</a:t>
            </a:r>
            <a:endParaRPr sz="1600" dirty="0">
              <a:latin typeface="Arial"/>
              <a:cs typeface="Arial"/>
            </a:endParaRPr>
          </a:p>
          <a:p>
            <a:pPr marL="295275" indent="-282575">
              <a:lnSpc>
                <a:spcPts val="2875"/>
              </a:lnSpc>
              <a:buChar char="•"/>
              <a:tabLst>
                <a:tab pos="294640" algn="l"/>
                <a:tab pos="295275" algn="l"/>
              </a:tabLst>
            </a:pP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2400" spc="-15" dirty="0">
                <a:solidFill>
                  <a:srgbClr val="0000FF"/>
                </a:solidFill>
                <a:latin typeface="Arial"/>
                <a:cs typeface="Arial"/>
              </a:rPr>
              <a:t>peephole LSTM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is </a:t>
            </a:r>
            <a:r>
              <a:rPr sz="2400" spc="-15" dirty="0">
                <a:solidFill>
                  <a:srgbClr val="0000FF"/>
                </a:solidFill>
                <a:latin typeface="Arial"/>
                <a:cs typeface="Arial"/>
              </a:rPr>
              <a:t>shown</a:t>
            </a:r>
            <a:r>
              <a:rPr sz="2400" spc="-2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000FF"/>
                </a:solidFill>
                <a:latin typeface="Arial"/>
                <a:cs typeface="Arial"/>
              </a:rPr>
              <a:t>below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98580" y="1056121"/>
            <a:ext cx="8065833" cy="533103"/>
          </a:xfrm>
          <a:prstGeom prst="rect">
            <a:avLst/>
          </a:prstGeom>
        </p:spPr>
        <p:txBody>
          <a:bodyPr vert="horz" wrap="square" lIns="0" tIns="11946" rIns="0" bIns="0" rtlCol="0">
            <a:spAutoFit/>
          </a:bodyPr>
          <a:lstStyle/>
          <a:p>
            <a:pPr marL="11946">
              <a:spcBef>
                <a:spcPts val="94"/>
              </a:spcBef>
              <a:tabLst>
                <a:tab pos="3692391" algn="l"/>
              </a:tabLst>
            </a:pPr>
            <a:r>
              <a:rPr spc="-5" dirty="0"/>
              <a:t>Generic</a:t>
            </a:r>
            <a:r>
              <a:rPr spc="9" dirty="0"/>
              <a:t> </a:t>
            </a:r>
            <a:r>
              <a:rPr dirty="0"/>
              <a:t>Neural</a:t>
            </a:r>
            <a:r>
              <a:rPr lang="en-US" dirty="0"/>
              <a:t> </a:t>
            </a:r>
            <a:r>
              <a:rPr spc="-5" dirty="0"/>
              <a:t>Architectures</a:t>
            </a:r>
            <a:r>
              <a:rPr spc="-47" dirty="0"/>
              <a:t> </a:t>
            </a:r>
            <a:r>
              <a:rPr sz="3386" dirty="0"/>
              <a:t>(1-11)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C75659-72CF-9044-8A46-39B8F58C69A6}"/>
              </a:ext>
            </a:extLst>
          </p:cNvPr>
          <p:cNvSpPr txBox="1"/>
          <p:nvPr/>
        </p:nvSpPr>
        <p:spPr>
          <a:xfrm>
            <a:off x="657022" y="6748485"/>
            <a:ext cx="1969385" cy="3528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93" b="1" dirty="0"/>
              <a:t>14 types of neurons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A4F23D-C6D4-48C7-C09D-E0F5613CA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47" y="1868822"/>
            <a:ext cx="7310856" cy="47215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DB2316-B499-874D-B11B-D8BA7B706254}"/>
              </a:ext>
            </a:extLst>
          </p:cNvPr>
          <p:cNvSpPr txBox="1"/>
          <p:nvPr/>
        </p:nvSpPr>
        <p:spPr>
          <a:xfrm>
            <a:off x="8839200" y="4267200"/>
            <a:ext cx="73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Today</a:t>
            </a:r>
          </a:p>
        </p:txBody>
      </p:sp>
      <p:sp>
        <p:nvSpPr>
          <p:cNvPr id="3" name="Left Arrow 2">
            <a:extLst>
              <a:ext uri="{FF2B5EF4-FFF2-40B4-BE49-F238E27FC236}">
                <a16:creationId xmlns:a16="http://schemas.microsoft.com/office/drawing/2014/main" id="{EB5976A2-438B-0ADD-0531-6967BFB6845B}"/>
              </a:ext>
            </a:extLst>
          </p:cNvPr>
          <p:cNvSpPr/>
          <p:nvPr/>
        </p:nvSpPr>
        <p:spPr>
          <a:xfrm>
            <a:off x="8458200" y="4361950"/>
            <a:ext cx="326455" cy="1798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36595" y="272997"/>
            <a:ext cx="7600404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Summary </a:t>
            </a:r>
            <a:r>
              <a:rPr spc="-10" dirty="0"/>
              <a:t>of </a:t>
            </a:r>
            <a:r>
              <a:rPr lang="en-US" spc="-10" dirty="0"/>
              <a:t>some </a:t>
            </a:r>
            <a:r>
              <a:rPr lang="en-US" spc="-15" dirty="0"/>
              <a:t>N</a:t>
            </a:r>
            <a:r>
              <a:rPr spc="-15" dirty="0"/>
              <a:t>eural </a:t>
            </a:r>
            <a:r>
              <a:rPr lang="en-US" spc="-15" dirty="0"/>
              <a:t>S</a:t>
            </a:r>
            <a:r>
              <a:rPr spc="-15" dirty="0"/>
              <a:t>equential</a:t>
            </a:r>
            <a:r>
              <a:rPr spc="-90" dirty="0"/>
              <a:t> </a:t>
            </a:r>
            <a:r>
              <a:rPr lang="en-US" spc="-15" dirty="0"/>
              <a:t>M</a:t>
            </a:r>
            <a:r>
              <a:rPr spc="-15" dirty="0"/>
              <a:t>odels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825916" y="7036816"/>
            <a:ext cx="49809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latin typeface="Arial"/>
                <a:cs typeface="Arial"/>
              </a:rPr>
              <a:t>Source:</a:t>
            </a:r>
            <a:r>
              <a:rPr sz="1000" spc="50" dirty="0">
                <a:latin typeface="Arial"/>
                <a:cs typeface="Arial"/>
                <a:hlinkClick r:id="rId2"/>
              </a:rPr>
              <a:t> </a:t>
            </a:r>
            <a:r>
              <a:rPr sz="1000" spc="-15" dirty="0">
                <a:latin typeface="Arial"/>
                <a:cs typeface="Arial"/>
                <a:hlinkClick r:id="rId2"/>
              </a:rPr>
              <a:t>http://www.cs.cmu.edu/~epxing/Class/10708-16/note/10708_scribe_lecture27.pdf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9413" y="1022772"/>
            <a:ext cx="3114675" cy="395605"/>
          </a:xfrm>
          <a:prstGeom prst="rect">
            <a:avLst/>
          </a:prstGeom>
          <a:ln w="9419">
            <a:solidFill>
              <a:srgbClr val="000000"/>
            </a:solidFill>
          </a:ln>
        </p:spPr>
        <p:txBody>
          <a:bodyPr vert="horz" wrap="square" lIns="0" tIns="19685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155"/>
              </a:spcBef>
            </a:pPr>
            <a:r>
              <a:rPr sz="2000" spc="-15" dirty="0">
                <a:solidFill>
                  <a:srgbClr val="0000FF"/>
                </a:solidFill>
                <a:latin typeface="Arial"/>
                <a:cs typeface="Arial"/>
              </a:rPr>
              <a:t>Recurrent Neural</a:t>
            </a:r>
            <a:r>
              <a:rPr sz="2000" spc="-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00FF"/>
                </a:solidFill>
                <a:latin typeface="Arial"/>
                <a:cs typeface="Arial"/>
              </a:rPr>
              <a:t>Network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44652" y="1775442"/>
            <a:ext cx="571360" cy="10676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57136" y="1696243"/>
            <a:ext cx="763270" cy="1226185"/>
          </a:xfrm>
          <a:custGeom>
            <a:avLst/>
            <a:gdLst/>
            <a:ahLst/>
            <a:cxnLst/>
            <a:rect l="l" t="t" r="r" b="b"/>
            <a:pathLst>
              <a:path w="763269" h="1226185">
                <a:moveTo>
                  <a:pt x="0" y="0"/>
                </a:moveTo>
                <a:lnTo>
                  <a:pt x="762952" y="0"/>
                </a:lnTo>
                <a:lnTo>
                  <a:pt x="762952" y="1226062"/>
                </a:lnTo>
                <a:lnTo>
                  <a:pt x="0" y="1226062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91309" y="1758916"/>
            <a:ext cx="2715685" cy="10516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12084" y="1696243"/>
            <a:ext cx="2849880" cy="1185545"/>
          </a:xfrm>
          <a:custGeom>
            <a:avLst/>
            <a:gdLst/>
            <a:ahLst/>
            <a:cxnLst/>
            <a:rect l="l" t="t" r="r" b="b"/>
            <a:pathLst>
              <a:path w="2849879" h="1185545">
                <a:moveTo>
                  <a:pt x="0" y="0"/>
                </a:moveTo>
                <a:lnTo>
                  <a:pt x="2849298" y="0"/>
                </a:lnTo>
                <a:lnTo>
                  <a:pt x="2849298" y="1185245"/>
                </a:lnTo>
                <a:lnTo>
                  <a:pt x="0" y="1185245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17679" y="1802934"/>
            <a:ext cx="2688360" cy="8875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650863" y="1771597"/>
            <a:ext cx="2787015" cy="932815"/>
          </a:xfrm>
          <a:custGeom>
            <a:avLst/>
            <a:gdLst/>
            <a:ahLst/>
            <a:cxnLst/>
            <a:rect l="l" t="t" r="r" b="b"/>
            <a:pathLst>
              <a:path w="2787015" h="932814">
                <a:moveTo>
                  <a:pt x="0" y="0"/>
                </a:moveTo>
                <a:lnTo>
                  <a:pt x="2786504" y="0"/>
                </a:lnTo>
                <a:lnTo>
                  <a:pt x="2786504" y="932497"/>
                </a:lnTo>
                <a:lnTo>
                  <a:pt x="0" y="932497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552349" y="1801296"/>
            <a:ext cx="1934279" cy="3581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14290" y="1771597"/>
            <a:ext cx="1993900" cy="417830"/>
          </a:xfrm>
          <a:custGeom>
            <a:avLst/>
            <a:gdLst/>
            <a:ahLst/>
            <a:cxnLst/>
            <a:rect l="l" t="t" r="r" b="b"/>
            <a:pathLst>
              <a:path w="1993900" h="417830">
                <a:moveTo>
                  <a:pt x="0" y="0"/>
                </a:moveTo>
                <a:lnTo>
                  <a:pt x="1993723" y="0"/>
                </a:lnTo>
                <a:lnTo>
                  <a:pt x="1993723" y="417583"/>
                </a:lnTo>
                <a:lnTo>
                  <a:pt x="0" y="417583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596723" y="1419351"/>
            <a:ext cx="182308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solidFill>
                  <a:srgbClr val="006600"/>
                </a:solidFill>
                <a:latin typeface="Arial"/>
                <a:cs typeface="Arial"/>
              </a:rPr>
              <a:t>Activation</a:t>
            </a:r>
            <a:r>
              <a:rPr sz="1600" spc="-6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006600"/>
                </a:solidFill>
                <a:latin typeface="Arial"/>
                <a:cs typeface="Arial"/>
              </a:rPr>
              <a:t>Functions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14923" y="1419351"/>
            <a:ext cx="299402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45614" algn="l"/>
              </a:tabLst>
            </a:pPr>
            <a:r>
              <a:rPr sz="1600" spc="-15" dirty="0">
                <a:solidFill>
                  <a:srgbClr val="006600"/>
                </a:solidFill>
                <a:latin typeface="Arial"/>
                <a:cs typeface="Arial"/>
              </a:rPr>
              <a:t>RNN	Unrolled</a:t>
            </a:r>
            <a:r>
              <a:rPr sz="1600" spc="-8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006600"/>
                </a:solidFill>
                <a:latin typeface="Arial"/>
                <a:cs typeface="Arial"/>
              </a:rPr>
              <a:t>RNN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733297" y="1419351"/>
            <a:ext cx="8623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5" dirty="0">
                <a:solidFill>
                  <a:srgbClr val="006600"/>
                </a:solidFill>
                <a:latin typeface="Arial"/>
                <a:cs typeface="Arial"/>
              </a:rPr>
              <a:t>Definition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83353" y="3358727"/>
            <a:ext cx="855574" cy="150706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570796" y="3358727"/>
            <a:ext cx="2640505" cy="15949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338763" y="3386336"/>
            <a:ext cx="2762351" cy="9387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278807" y="3354017"/>
            <a:ext cx="2882265" cy="1012825"/>
          </a:xfrm>
          <a:custGeom>
            <a:avLst/>
            <a:gdLst/>
            <a:ahLst/>
            <a:cxnLst/>
            <a:rect l="l" t="t" r="r" b="b"/>
            <a:pathLst>
              <a:path w="2882265" h="1012825">
                <a:moveTo>
                  <a:pt x="0" y="0"/>
                </a:moveTo>
                <a:lnTo>
                  <a:pt x="2882265" y="0"/>
                </a:lnTo>
                <a:lnTo>
                  <a:pt x="2882265" y="1012560"/>
                </a:lnTo>
                <a:lnTo>
                  <a:pt x="0" y="1012560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319898" y="3389109"/>
            <a:ext cx="2026407" cy="69879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277241" y="3354017"/>
            <a:ext cx="2119630" cy="762000"/>
          </a:xfrm>
          <a:custGeom>
            <a:avLst/>
            <a:gdLst/>
            <a:ahLst/>
            <a:cxnLst/>
            <a:rect l="l" t="t" r="r" b="b"/>
            <a:pathLst>
              <a:path w="2119629" h="762000">
                <a:moveTo>
                  <a:pt x="0" y="0"/>
                </a:moveTo>
                <a:lnTo>
                  <a:pt x="2119312" y="0"/>
                </a:lnTo>
                <a:lnTo>
                  <a:pt x="2119312" y="761383"/>
                </a:lnTo>
                <a:lnTo>
                  <a:pt x="0" y="761383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5" name="object 25"/>
          <p:cNvGraphicFramePr>
            <a:graphicFrameLocks noGrp="1"/>
          </p:cNvGraphicFramePr>
          <p:nvPr/>
        </p:nvGraphicFramePr>
        <p:xfrm>
          <a:off x="555096" y="2977250"/>
          <a:ext cx="3655694" cy="23547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95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4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5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68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95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38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2000" spc="-1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Bidirectional</a:t>
                      </a:r>
                      <a:r>
                        <a:rPr sz="2000" spc="-3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1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RNN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2095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4712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</a:tcPr>
                </a:tc>
                <a:tc rowSpan="2"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277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970">
                <a:tc gridSpan="5"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2000" spc="-1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Deep Bidirectional</a:t>
                      </a:r>
                      <a:r>
                        <a:rPr sz="2000" spc="-4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1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RNN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127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6" name="object 26"/>
          <p:cNvSpPr/>
          <p:nvPr/>
        </p:nvSpPr>
        <p:spPr>
          <a:xfrm>
            <a:off x="753299" y="5432677"/>
            <a:ext cx="606968" cy="182077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53997" y="5388557"/>
            <a:ext cx="750570" cy="1889125"/>
          </a:xfrm>
          <a:custGeom>
            <a:avLst/>
            <a:gdLst/>
            <a:ahLst/>
            <a:cxnLst/>
            <a:rect l="l" t="t" r="r" b="b"/>
            <a:pathLst>
              <a:path w="750569" h="1889125">
                <a:moveTo>
                  <a:pt x="0" y="0"/>
                </a:moveTo>
                <a:lnTo>
                  <a:pt x="750393" y="0"/>
                </a:lnTo>
                <a:lnTo>
                  <a:pt x="750393" y="1888542"/>
                </a:lnTo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53997" y="5388557"/>
            <a:ext cx="0" cy="1889125"/>
          </a:xfrm>
          <a:custGeom>
            <a:avLst/>
            <a:gdLst/>
            <a:ahLst/>
            <a:cxnLst/>
            <a:rect l="l" t="t" r="r" b="b"/>
            <a:pathLst>
              <a:path h="1889125">
                <a:moveTo>
                  <a:pt x="0" y="1888542"/>
                </a:moveTo>
                <a:lnTo>
                  <a:pt x="0" y="0"/>
                </a:lnTo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6686973" y="5016500"/>
            <a:ext cx="868680" cy="395605"/>
          </a:xfrm>
          <a:prstGeom prst="rect">
            <a:avLst/>
          </a:prstGeom>
          <a:ln w="9419">
            <a:solidFill>
              <a:srgbClr val="000000"/>
            </a:solidFill>
          </a:ln>
        </p:spPr>
        <p:txBody>
          <a:bodyPr vert="horz" wrap="square" lIns="0" tIns="19050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150"/>
              </a:spcBef>
            </a:pPr>
            <a:r>
              <a:rPr sz="2000" spc="-15" dirty="0">
                <a:solidFill>
                  <a:srgbClr val="0000FF"/>
                </a:solidFill>
                <a:latin typeface="Arial"/>
                <a:cs typeface="Arial"/>
              </a:rPr>
              <a:t>LSTM</a:t>
            </a:r>
            <a:endParaRPr sz="20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597487" y="5582642"/>
            <a:ext cx="3397509" cy="12838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592777" y="5539263"/>
            <a:ext cx="3430270" cy="1378585"/>
          </a:xfrm>
          <a:custGeom>
            <a:avLst/>
            <a:gdLst/>
            <a:ahLst/>
            <a:cxnLst/>
            <a:rect l="l" t="t" r="r" b="b"/>
            <a:pathLst>
              <a:path w="3430270" h="1378584">
                <a:moveTo>
                  <a:pt x="0" y="0"/>
                </a:moveTo>
                <a:lnTo>
                  <a:pt x="3430147" y="0"/>
                </a:lnTo>
                <a:lnTo>
                  <a:pt x="3430147" y="1378338"/>
                </a:lnTo>
                <a:lnTo>
                  <a:pt x="0" y="1378338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642673" y="5626682"/>
            <a:ext cx="1712909" cy="127257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586503" y="5614617"/>
            <a:ext cx="1818005" cy="1297305"/>
          </a:xfrm>
          <a:custGeom>
            <a:avLst/>
            <a:gdLst/>
            <a:ahLst/>
            <a:cxnLst/>
            <a:rect l="l" t="t" r="r" b="b"/>
            <a:pathLst>
              <a:path w="1818004" h="1297304">
                <a:moveTo>
                  <a:pt x="0" y="0"/>
                </a:moveTo>
                <a:lnTo>
                  <a:pt x="1817899" y="0"/>
                </a:lnTo>
                <a:lnTo>
                  <a:pt x="1817899" y="1296705"/>
                </a:lnTo>
                <a:lnTo>
                  <a:pt x="0" y="1296705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84157" y="849375"/>
            <a:ext cx="34931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Attention</a:t>
            </a:r>
            <a:r>
              <a:rPr spc="-100" dirty="0"/>
              <a:t> </a:t>
            </a:r>
            <a:r>
              <a:rPr spc="-15" dirty="0"/>
              <a:t>Mechanisms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85723" y="2043176"/>
            <a:ext cx="8619490" cy="268033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351790" indent="-339090">
              <a:lnSpc>
                <a:spcPct val="100000"/>
              </a:lnSpc>
              <a:spcBef>
                <a:spcPts val="530"/>
              </a:spcBef>
              <a:buClr>
                <a:srgbClr val="3333CC"/>
              </a:buClr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0000FF"/>
                </a:solidFill>
                <a:latin typeface="Arial"/>
                <a:cs typeface="Arial"/>
              </a:rPr>
              <a:t>Long range dependencies </a:t>
            </a:r>
            <a:r>
              <a:rPr sz="2400" spc="-10" dirty="0">
                <a:solidFill>
                  <a:srgbClr val="0000FF"/>
                </a:solidFill>
                <a:latin typeface="Arial"/>
                <a:cs typeface="Arial"/>
              </a:rPr>
              <a:t>are still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a </a:t>
            </a:r>
            <a:r>
              <a:rPr sz="2400" spc="-15" dirty="0">
                <a:solidFill>
                  <a:srgbClr val="0000FF"/>
                </a:solidFill>
                <a:latin typeface="Arial"/>
                <a:cs typeface="Arial"/>
              </a:rPr>
              <a:t>problem </a:t>
            </a:r>
            <a:r>
              <a:rPr sz="2400" spc="-10" dirty="0">
                <a:solidFill>
                  <a:srgbClr val="0000FF"/>
                </a:solidFill>
                <a:latin typeface="Arial"/>
                <a:cs typeface="Arial"/>
              </a:rPr>
              <a:t>with</a:t>
            </a:r>
            <a:r>
              <a:rPr sz="2400" spc="-114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0000FF"/>
                </a:solidFill>
                <a:latin typeface="Arial"/>
                <a:cs typeface="Arial"/>
              </a:rPr>
              <a:t>LSTMs</a:t>
            </a:r>
            <a:endParaRPr sz="2400" dirty="0">
              <a:latin typeface="Arial"/>
              <a:cs typeface="Arial"/>
            </a:endParaRPr>
          </a:p>
          <a:p>
            <a:pPr marL="351155" marR="94615" indent="-339090">
              <a:lnSpc>
                <a:spcPts val="2780"/>
              </a:lnSpc>
              <a:spcBef>
                <a:spcPts val="610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04BFF"/>
                </a:solidFill>
                <a:latin typeface="Arial"/>
                <a:cs typeface="Arial"/>
              </a:rPr>
              <a:t>With </a:t>
            </a:r>
            <a:r>
              <a:rPr sz="2400" spc="-10" dirty="0">
                <a:solidFill>
                  <a:srgbClr val="304BFF"/>
                </a:solidFill>
                <a:latin typeface="Arial"/>
                <a:cs typeface="Arial"/>
              </a:rPr>
              <a:t>an </a:t>
            </a:r>
            <a:r>
              <a:rPr sz="2400" spc="-15" dirty="0">
                <a:solidFill>
                  <a:srgbClr val="304BFF"/>
                </a:solidFill>
                <a:latin typeface="Arial"/>
                <a:cs typeface="Arial"/>
              </a:rPr>
              <a:t>attention mechanism </a:t>
            </a:r>
            <a:r>
              <a:rPr sz="2400" spc="-10" dirty="0">
                <a:solidFill>
                  <a:srgbClr val="304BFF"/>
                </a:solidFill>
                <a:latin typeface="Arial"/>
                <a:cs typeface="Arial"/>
              </a:rPr>
              <a:t>we no </a:t>
            </a:r>
            <a:r>
              <a:rPr sz="2400" spc="-15" dirty="0">
                <a:solidFill>
                  <a:srgbClr val="304BFF"/>
                </a:solidFill>
                <a:latin typeface="Arial"/>
                <a:cs typeface="Arial"/>
              </a:rPr>
              <a:t>longer encode </a:t>
            </a:r>
            <a:r>
              <a:rPr sz="2400" spc="-10" dirty="0">
                <a:solidFill>
                  <a:srgbClr val="304BFF"/>
                </a:solidFill>
                <a:latin typeface="Arial"/>
                <a:cs typeface="Arial"/>
              </a:rPr>
              <a:t>the full  </a:t>
            </a:r>
            <a:r>
              <a:rPr sz="2400" spc="-15" dirty="0">
                <a:solidFill>
                  <a:srgbClr val="304BFF"/>
                </a:solidFill>
                <a:latin typeface="Arial"/>
                <a:cs typeface="Arial"/>
              </a:rPr>
              <a:t>source sentence </a:t>
            </a:r>
            <a:r>
              <a:rPr sz="2400" spc="-10" dirty="0">
                <a:solidFill>
                  <a:srgbClr val="304BFF"/>
                </a:solidFill>
                <a:latin typeface="Arial"/>
                <a:cs typeface="Arial"/>
              </a:rPr>
              <a:t>into </a:t>
            </a:r>
            <a:r>
              <a:rPr sz="2400" dirty="0">
                <a:solidFill>
                  <a:srgbClr val="304BFF"/>
                </a:solidFill>
                <a:latin typeface="Arial"/>
                <a:cs typeface="Arial"/>
              </a:rPr>
              <a:t>a </a:t>
            </a:r>
            <a:r>
              <a:rPr sz="2400" spc="-15" dirty="0">
                <a:solidFill>
                  <a:srgbClr val="304BFF"/>
                </a:solidFill>
                <a:latin typeface="Arial"/>
                <a:cs typeface="Arial"/>
              </a:rPr>
              <a:t>fixed-length</a:t>
            </a:r>
            <a:r>
              <a:rPr sz="2400" spc="-90" dirty="0">
                <a:solidFill>
                  <a:srgbClr val="304BFF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04BFF"/>
                </a:solidFill>
                <a:latin typeface="Arial"/>
                <a:cs typeface="Arial"/>
              </a:rPr>
              <a:t>vector</a:t>
            </a:r>
            <a:endParaRPr sz="2400" dirty="0">
              <a:solidFill>
                <a:srgbClr val="304BFF"/>
              </a:solidFill>
              <a:latin typeface="Arial"/>
              <a:cs typeface="Arial"/>
            </a:endParaRPr>
          </a:p>
          <a:p>
            <a:pPr marL="747395" marR="5080" lvl="1" indent="-282575">
              <a:lnSpc>
                <a:spcPct val="100000"/>
              </a:lnSpc>
              <a:spcBef>
                <a:spcPts val="445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Rather,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we allow the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decoder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to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“attend”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to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different parts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of the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source  sentence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at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each step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of the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output</a:t>
            </a:r>
            <a:r>
              <a:rPr sz="2000" spc="-12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generation</a:t>
            </a:r>
            <a:endParaRPr sz="2000" dirty="0">
              <a:latin typeface="Arial"/>
              <a:cs typeface="Arial"/>
            </a:endParaRPr>
          </a:p>
          <a:p>
            <a:pPr marL="351155" marR="280670" indent="-339090">
              <a:lnSpc>
                <a:spcPct val="100000"/>
              </a:lnSpc>
              <a:spcBef>
                <a:spcPts val="415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04BFF"/>
                </a:solidFill>
                <a:latin typeface="Arial"/>
                <a:cs typeface="Arial"/>
              </a:rPr>
              <a:t>Attention </a:t>
            </a:r>
            <a:r>
              <a:rPr sz="2400" spc="-5" dirty="0">
                <a:solidFill>
                  <a:srgbClr val="304BFF"/>
                </a:solidFill>
                <a:latin typeface="Arial"/>
                <a:cs typeface="Arial"/>
              </a:rPr>
              <a:t>is </a:t>
            </a:r>
            <a:r>
              <a:rPr sz="2400" spc="-15" dirty="0">
                <a:solidFill>
                  <a:srgbClr val="304BFF"/>
                </a:solidFill>
                <a:latin typeface="Arial"/>
                <a:cs typeface="Arial"/>
              </a:rPr>
              <a:t>simply </a:t>
            </a:r>
            <a:r>
              <a:rPr sz="2400" dirty="0">
                <a:solidFill>
                  <a:srgbClr val="304BFF"/>
                </a:solidFill>
                <a:latin typeface="Arial"/>
                <a:cs typeface="Arial"/>
              </a:rPr>
              <a:t>a </a:t>
            </a:r>
            <a:r>
              <a:rPr sz="2400" spc="-15" dirty="0">
                <a:solidFill>
                  <a:srgbClr val="304BFF"/>
                </a:solidFill>
                <a:latin typeface="Arial"/>
                <a:cs typeface="Arial"/>
              </a:rPr>
              <a:t>vector </a:t>
            </a:r>
            <a:r>
              <a:rPr lang="en-US" sz="2400" spc="-15" dirty="0">
                <a:solidFill>
                  <a:srgbClr val="304BFF"/>
                </a:solidFill>
                <a:latin typeface="Arial"/>
                <a:cs typeface="Arial"/>
              </a:rPr>
              <a:t>which is </a:t>
            </a:r>
            <a:r>
              <a:rPr sz="2400" spc="-15" dirty="0">
                <a:solidFill>
                  <a:srgbClr val="304BFF"/>
                </a:solidFill>
                <a:latin typeface="Arial"/>
                <a:cs typeface="Arial"/>
              </a:rPr>
              <a:t>often </a:t>
            </a:r>
            <a:r>
              <a:rPr sz="2400" spc="-10" dirty="0">
                <a:solidFill>
                  <a:srgbClr val="304BFF"/>
                </a:solidFill>
                <a:latin typeface="Arial"/>
                <a:cs typeface="Arial"/>
              </a:rPr>
              <a:t>the </a:t>
            </a:r>
            <a:r>
              <a:rPr sz="2400" spc="-15" dirty="0">
                <a:solidFill>
                  <a:srgbClr val="304BFF"/>
                </a:solidFill>
                <a:latin typeface="Arial"/>
                <a:cs typeface="Arial"/>
              </a:rPr>
              <a:t>outputs </a:t>
            </a:r>
            <a:r>
              <a:rPr sz="2400" spc="-10" dirty="0">
                <a:solidFill>
                  <a:srgbClr val="304BFF"/>
                </a:solidFill>
                <a:latin typeface="Arial"/>
                <a:cs typeface="Arial"/>
              </a:rPr>
              <a:t>of </a:t>
            </a:r>
            <a:r>
              <a:rPr sz="2400" spc="-15" dirty="0">
                <a:solidFill>
                  <a:srgbClr val="304BFF"/>
                </a:solidFill>
                <a:latin typeface="Arial"/>
                <a:cs typeface="Arial"/>
              </a:rPr>
              <a:t>dense </a:t>
            </a:r>
            <a:r>
              <a:rPr sz="2400" spc="-10" dirty="0">
                <a:solidFill>
                  <a:srgbClr val="304BFF"/>
                </a:solidFill>
                <a:latin typeface="Arial"/>
                <a:cs typeface="Arial"/>
              </a:rPr>
              <a:t>layer using </a:t>
            </a:r>
            <a:r>
              <a:rPr lang="en-US" sz="2400" spc="-10" dirty="0">
                <a:solidFill>
                  <a:srgbClr val="304BFF"/>
                </a:solidFill>
                <a:latin typeface="Arial"/>
                <a:cs typeface="Arial"/>
              </a:rPr>
              <a:t>a </a:t>
            </a:r>
            <a:r>
              <a:rPr sz="2400" spc="-15" dirty="0" err="1">
                <a:solidFill>
                  <a:srgbClr val="304BFF"/>
                </a:solidFill>
                <a:latin typeface="Arial"/>
                <a:cs typeface="Arial"/>
              </a:rPr>
              <a:t>softmax</a:t>
            </a:r>
            <a:r>
              <a:rPr sz="2400" spc="-50" dirty="0">
                <a:solidFill>
                  <a:srgbClr val="304BFF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04BFF"/>
                </a:solidFill>
                <a:latin typeface="Arial"/>
                <a:cs typeface="Arial"/>
              </a:rPr>
              <a:t>function.</a:t>
            </a:r>
            <a:endParaRPr sz="2400" dirty="0">
              <a:solidFill>
                <a:srgbClr val="304B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65318" y="1376679"/>
            <a:ext cx="631072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5" dirty="0"/>
              <a:t>Attention Mechanism </a:t>
            </a:r>
            <a:r>
              <a:rPr sz="3200" spc="-5" dirty="0"/>
              <a:t>in</a:t>
            </a:r>
            <a:r>
              <a:rPr sz="3200" spc="-90" dirty="0"/>
              <a:t> </a:t>
            </a:r>
            <a:r>
              <a:rPr sz="3200" spc="-15" dirty="0"/>
              <a:t>Translation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85723" y="2335784"/>
            <a:ext cx="5227320" cy="204660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351790" indent="-339090">
              <a:lnSpc>
                <a:spcPct val="100000"/>
              </a:lnSpc>
              <a:spcBef>
                <a:spcPts val="625"/>
              </a:spcBef>
              <a:buClr>
                <a:srgbClr val="3333CC"/>
              </a:buClr>
              <a:buFont typeface="Times New Roman"/>
              <a:buChar char="•"/>
              <a:tabLst>
                <a:tab pos="351155" algn="l"/>
                <a:tab pos="351790" algn="l"/>
              </a:tabLst>
            </a:pPr>
            <a:r>
              <a:rPr sz="2400" b="1" i="1" dirty="0">
                <a:latin typeface="Times New Roman"/>
                <a:cs typeface="Times New Roman"/>
              </a:rPr>
              <a:t>y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: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translated</a:t>
            </a:r>
            <a:r>
              <a:rPr sz="2400" spc="-14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words</a:t>
            </a:r>
            <a:endParaRPr sz="2400">
              <a:latin typeface="Arial"/>
              <a:cs typeface="Arial"/>
            </a:endParaRPr>
          </a:p>
          <a:p>
            <a:pPr marL="351790" indent="-339090">
              <a:lnSpc>
                <a:spcPct val="100000"/>
              </a:lnSpc>
              <a:spcBef>
                <a:spcPts val="530"/>
              </a:spcBef>
              <a:buClr>
                <a:srgbClr val="3333CC"/>
              </a:buClr>
              <a:buFont typeface="Times New Roman"/>
              <a:buChar char="•"/>
              <a:tabLst>
                <a:tab pos="351155" algn="l"/>
                <a:tab pos="351790" algn="l"/>
                <a:tab pos="819150" algn="l"/>
              </a:tabLst>
            </a:pPr>
            <a:r>
              <a:rPr sz="2400" b="1" i="1" dirty="0">
                <a:latin typeface="Times New Roman"/>
                <a:cs typeface="Times New Roman"/>
              </a:rPr>
              <a:t>x</a:t>
            </a:r>
            <a:r>
              <a:rPr sz="2400" b="1" i="1" spc="-85" dirty="0"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:	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source</a:t>
            </a:r>
            <a:r>
              <a:rPr sz="2400" spc="-3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words.</a:t>
            </a:r>
            <a:endParaRPr sz="2400">
              <a:latin typeface="Arial"/>
              <a:cs typeface="Arial"/>
            </a:endParaRPr>
          </a:p>
          <a:p>
            <a:pPr marL="747395" lvl="1" indent="-282575">
              <a:lnSpc>
                <a:spcPct val="100000"/>
              </a:lnSpc>
              <a:spcBef>
                <a:spcPts val="425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  <a:tab pos="1610360" algn="l"/>
              </a:tabLst>
            </a:pP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Use</a:t>
            </a:r>
            <a:r>
              <a:rPr sz="2000" spc="-2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of	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bidirectional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RNN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is</a:t>
            </a:r>
            <a:r>
              <a:rPr sz="2000" spc="-6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unimportant</a:t>
            </a:r>
            <a:endParaRPr sz="2000">
              <a:latin typeface="Arial"/>
              <a:cs typeface="Arial"/>
            </a:endParaRPr>
          </a:p>
          <a:p>
            <a:pPr marL="351155" marR="705485" indent="-339090">
              <a:lnSpc>
                <a:spcPct val="100000"/>
              </a:lnSpc>
              <a:spcBef>
                <a:spcPts val="509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Each decoder output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word</a:t>
            </a:r>
            <a:r>
              <a:rPr sz="2400" spc="-11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now 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depends</a:t>
            </a:r>
            <a:r>
              <a:rPr sz="2400" spc="-3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on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9744" y="4410455"/>
            <a:ext cx="4879975" cy="268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3375" marR="475615" indent="-282575">
              <a:lnSpc>
                <a:spcPct val="100000"/>
              </a:lnSpc>
              <a:spcBef>
                <a:spcPts val="100"/>
              </a:spcBef>
              <a:buClr>
                <a:srgbClr val="3333CC"/>
              </a:buClr>
              <a:buChar char="•"/>
              <a:tabLst>
                <a:tab pos="332740" algn="l"/>
                <a:tab pos="333375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weighted combination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of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all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the</a:t>
            </a:r>
            <a:r>
              <a:rPr sz="2000" spc="-9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input 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states,</a:t>
            </a:r>
            <a:endParaRPr sz="2000">
              <a:latin typeface="Arial"/>
              <a:cs typeface="Arial"/>
            </a:endParaRPr>
          </a:p>
          <a:p>
            <a:pPr marL="728980" lvl="1" indent="-226695">
              <a:lnSpc>
                <a:spcPct val="100000"/>
              </a:lnSpc>
              <a:spcBef>
                <a:spcPts val="405"/>
              </a:spcBef>
              <a:buClr>
                <a:srgbClr val="3333CC"/>
              </a:buClr>
              <a:buChar char="•"/>
              <a:tabLst>
                <a:tab pos="728345" algn="l"/>
                <a:tab pos="728980" algn="l"/>
              </a:tabLst>
            </a:pP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not just the last</a:t>
            </a:r>
            <a:r>
              <a:rPr sz="2000" spc="-8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state.</a:t>
            </a:r>
            <a:endParaRPr sz="2000">
              <a:latin typeface="Arial"/>
              <a:cs typeface="Arial"/>
            </a:endParaRPr>
          </a:p>
          <a:p>
            <a:pPr marL="333375" indent="-282575">
              <a:lnSpc>
                <a:spcPct val="100000"/>
              </a:lnSpc>
              <a:spcBef>
                <a:spcPts val="505"/>
              </a:spcBef>
              <a:buClr>
                <a:srgbClr val="3333CC"/>
              </a:buClr>
              <a:buFont typeface="Times New Roman"/>
              <a:buChar char="•"/>
              <a:tabLst>
                <a:tab pos="332740" algn="l"/>
                <a:tab pos="333375" algn="l"/>
              </a:tabLst>
            </a:pPr>
            <a:r>
              <a:rPr sz="2000" i="1" spc="-5" dirty="0">
                <a:latin typeface="Times New Roman"/>
                <a:cs typeface="Times New Roman"/>
              </a:rPr>
              <a:t>a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‘s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are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weights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for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each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input</a:t>
            </a:r>
            <a:r>
              <a:rPr sz="2000" spc="-114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state</a:t>
            </a:r>
            <a:endParaRPr sz="2000">
              <a:latin typeface="Arial"/>
              <a:cs typeface="Arial"/>
            </a:endParaRPr>
          </a:p>
          <a:p>
            <a:pPr marL="728980" marR="55880" lvl="1" indent="-226060">
              <a:lnSpc>
                <a:spcPct val="100000"/>
              </a:lnSpc>
              <a:spcBef>
                <a:spcPts val="385"/>
              </a:spcBef>
              <a:buClr>
                <a:srgbClr val="3333CC"/>
              </a:buClr>
              <a:buChar char="•"/>
              <a:tabLst>
                <a:tab pos="728345" algn="l"/>
                <a:tab pos="728980" algn="l"/>
              </a:tabLst>
            </a:pP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if </a:t>
            </a:r>
            <a:r>
              <a:rPr sz="2000" i="1" spc="-5" dirty="0">
                <a:latin typeface="Times New Roman"/>
                <a:cs typeface="Times New Roman"/>
              </a:rPr>
              <a:t>a</a:t>
            </a:r>
            <a:r>
              <a:rPr sz="1950" spc="-7" baseline="-17094" dirty="0">
                <a:latin typeface="Times New Roman"/>
                <a:cs typeface="Times New Roman"/>
              </a:rPr>
              <a:t>3,2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is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large,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decoder pays attention 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to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second state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in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source sentence 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while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producing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third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word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of</a:t>
            </a:r>
            <a:r>
              <a:rPr sz="2000" spc="-8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target</a:t>
            </a:r>
            <a:endParaRPr sz="2000">
              <a:latin typeface="Arial"/>
              <a:cs typeface="Arial"/>
            </a:endParaRPr>
          </a:p>
          <a:p>
            <a:pPr marL="728980" indent="-226695">
              <a:lnSpc>
                <a:spcPct val="100000"/>
              </a:lnSpc>
              <a:spcBef>
                <a:spcPts val="409"/>
              </a:spcBef>
              <a:buClr>
                <a:srgbClr val="3333CC"/>
              </a:buClr>
              <a:buFont typeface="Times New Roman"/>
              <a:buChar char="•"/>
              <a:tabLst>
                <a:tab pos="728345" algn="l"/>
                <a:tab pos="728980" algn="l"/>
              </a:tabLst>
            </a:pPr>
            <a:r>
              <a:rPr sz="2000" i="1" spc="-5" dirty="0">
                <a:solidFill>
                  <a:srgbClr val="002060"/>
                </a:solidFill>
                <a:latin typeface="Times New Roman"/>
                <a:cs typeface="Times New Roman"/>
              </a:rPr>
              <a:t>a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’s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are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normalized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to sum to</a:t>
            </a:r>
            <a:r>
              <a:rPr sz="2000" spc="-13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1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550973" y="2534534"/>
            <a:ext cx="2025066" cy="27270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80850" y="2374423"/>
            <a:ext cx="2295525" cy="2967355"/>
          </a:xfrm>
          <a:custGeom>
            <a:avLst/>
            <a:gdLst/>
            <a:ahLst/>
            <a:cxnLst/>
            <a:rect l="l" t="t" r="r" b="b"/>
            <a:pathLst>
              <a:path w="2295525" h="2967354">
                <a:moveTo>
                  <a:pt x="0" y="0"/>
                </a:moveTo>
                <a:lnTo>
                  <a:pt x="2295136" y="0"/>
                </a:lnTo>
                <a:lnTo>
                  <a:pt x="2295136" y="2967037"/>
                </a:lnTo>
                <a:lnTo>
                  <a:pt x="0" y="2967037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48832" y="778255"/>
            <a:ext cx="8199967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0" dirty="0"/>
              <a:t>Hierarchical </a:t>
            </a:r>
            <a:r>
              <a:rPr lang="en-US" sz="3600" spc="-20" dirty="0"/>
              <a:t>N</a:t>
            </a:r>
            <a:r>
              <a:rPr sz="3600" spc="-20" dirty="0"/>
              <a:t>eural </a:t>
            </a:r>
            <a:r>
              <a:rPr lang="en-US" sz="3600" spc="-20" dirty="0"/>
              <a:t>A</a:t>
            </a:r>
            <a:r>
              <a:rPr sz="3600" spc="-20" dirty="0"/>
              <a:t>ttention</a:t>
            </a:r>
            <a:r>
              <a:rPr sz="3600" spc="-55" dirty="0"/>
              <a:t> </a:t>
            </a:r>
            <a:r>
              <a:rPr lang="en-US" sz="3600" spc="-25" dirty="0"/>
              <a:t>E</a:t>
            </a:r>
            <a:r>
              <a:rPr sz="3600" spc="-25" dirty="0"/>
              <a:t>ncoder</a:t>
            </a:r>
            <a:endParaRPr sz="3600" dirty="0"/>
          </a:p>
        </p:txBody>
      </p:sp>
      <p:sp>
        <p:nvSpPr>
          <p:cNvPr id="5" name="object 5"/>
          <p:cNvSpPr/>
          <p:nvPr/>
        </p:nvSpPr>
        <p:spPr>
          <a:xfrm>
            <a:off x="1127164" y="2490118"/>
            <a:ext cx="6109550" cy="32571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30763" y="2374423"/>
            <a:ext cx="6264275" cy="3474720"/>
          </a:xfrm>
          <a:custGeom>
            <a:avLst/>
            <a:gdLst/>
            <a:ahLst/>
            <a:cxnLst/>
            <a:rect l="l" t="t" r="r" b="b"/>
            <a:pathLst>
              <a:path w="6264275" h="3474720">
                <a:moveTo>
                  <a:pt x="0" y="0"/>
                </a:moveTo>
                <a:lnTo>
                  <a:pt x="6263745" y="0"/>
                </a:lnTo>
                <a:lnTo>
                  <a:pt x="6263745" y="3474103"/>
                </a:lnTo>
                <a:lnTo>
                  <a:pt x="0" y="3474103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96557" y="547623"/>
            <a:ext cx="58712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Deep Learning </a:t>
            </a:r>
            <a:r>
              <a:rPr spc="-10" dirty="0"/>
              <a:t>and </a:t>
            </a:r>
            <a:r>
              <a:rPr spc="-15" dirty="0"/>
              <a:t>Graphical</a:t>
            </a:r>
            <a:r>
              <a:rPr spc="-85" dirty="0"/>
              <a:t> </a:t>
            </a:r>
            <a:r>
              <a:rPr spc="-15" dirty="0"/>
              <a:t>Models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02992" y="1192174"/>
            <a:ext cx="8079105" cy="565213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338455" marR="5471160" indent="-338455" algn="r">
              <a:lnSpc>
                <a:spcPct val="100000"/>
              </a:lnSpc>
              <a:spcBef>
                <a:spcPts val="605"/>
              </a:spcBef>
              <a:buChar char="•"/>
              <a:tabLst>
                <a:tab pos="338455" algn="l"/>
                <a:tab pos="339090" algn="l"/>
              </a:tabLst>
            </a:pP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In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deep</a:t>
            </a:r>
            <a:r>
              <a:rPr sz="2400" spc="-9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learning:</a:t>
            </a:r>
            <a:endParaRPr sz="2400">
              <a:latin typeface="Arial"/>
              <a:cs typeface="Arial"/>
            </a:endParaRPr>
          </a:p>
          <a:p>
            <a:pPr marL="281940" marR="5413375" lvl="1" indent="-281940" algn="r">
              <a:lnSpc>
                <a:spcPct val="100000"/>
              </a:lnSpc>
              <a:spcBef>
                <a:spcPts val="425"/>
              </a:spcBef>
              <a:buClr>
                <a:srgbClr val="3333CC"/>
              </a:buClr>
              <a:buChar char="•"/>
              <a:tabLst>
                <a:tab pos="281940" algn="l"/>
                <a:tab pos="282575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Tasks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of</a:t>
            </a:r>
            <a:r>
              <a:rPr sz="2000" spc="-8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interest:</a:t>
            </a:r>
            <a:endParaRPr sz="2000">
              <a:latin typeface="Arial"/>
              <a:cs typeface="Arial"/>
            </a:endParaRPr>
          </a:p>
          <a:p>
            <a:pPr marL="225425" marR="5444490" lvl="2" indent="-225425" algn="r">
              <a:lnSpc>
                <a:spcPct val="100000"/>
              </a:lnSpc>
              <a:spcBef>
                <a:spcPts val="505"/>
              </a:spcBef>
              <a:buClr>
                <a:srgbClr val="3333CC"/>
              </a:buClr>
              <a:buChar char="•"/>
              <a:tabLst>
                <a:tab pos="225425" algn="l"/>
                <a:tab pos="226060" algn="l"/>
              </a:tabLst>
            </a:pP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C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l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ass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i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f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i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cat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i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o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n</a:t>
            </a:r>
            <a:endParaRPr sz="2000">
              <a:latin typeface="Arial"/>
              <a:cs typeface="Arial"/>
            </a:endParaRPr>
          </a:p>
          <a:p>
            <a:pPr marL="1143000" lvl="2" indent="-226060">
              <a:lnSpc>
                <a:spcPct val="100000"/>
              </a:lnSpc>
              <a:spcBef>
                <a:spcPts val="385"/>
              </a:spcBef>
              <a:buClr>
                <a:srgbClr val="3333CC"/>
              </a:buClr>
              <a:buChar char="•"/>
              <a:tabLst>
                <a:tab pos="1142365" algn="l"/>
                <a:tab pos="1143000" algn="l"/>
              </a:tabLst>
            </a:pP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Feature</a:t>
            </a:r>
            <a:r>
              <a:rPr sz="2000" spc="-3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learning</a:t>
            </a:r>
            <a:endParaRPr sz="2000">
              <a:latin typeface="Arial"/>
              <a:cs typeface="Arial"/>
            </a:endParaRPr>
          </a:p>
          <a:p>
            <a:pPr marL="747395" lvl="1" indent="-283210">
              <a:lnSpc>
                <a:spcPct val="100000"/>
              </a:lnSpc>
              <a:spcBef>
                <a:spcPts val="505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Method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of</a:t>
            </a:r>
            <a:r>
              <a:rPr sz="2000" spc="-4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learning</a:t>
            </a:r>
            <a:endParaRPr sz="2000">
              <a:latin typeface="Arial"/>
              <a:cs typeface="Arial"/>
            </a:endParaRPr>
          </a:p>
          <a:p>
            <a:pPr marL="1143000" lvl="2" indent="-226060">
              <a:lnSpc>
                <a:spcPct val="100000"/>
              </a:lnSpc>
              <a:spcBef>
                <a:spcPts val="405"/>
              </a:spcBef>
              <a:buClr>
                <a:srgbClr val="3333CC"/>
              </a:buClr>
              <a:buChar char="•"/>
              <a:tabLst>
                <a:tab pos="1142365" algn="l"/>
                <a:tab pos="1143000" algn="l"/>
              </a:tabLst>
            </a:pP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Backpropagation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and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gradient</a:t>
            </a:r>
            <a:r>
              <a:rPr sz="2000" spc="-5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descent</a:t>
            </a:r>
            <a:endParaRPr sz="2000">
              <a:latin typeface="Arial"/>
              <a:cs typeface="Arial"/>
            </a:endParaRPr>
          </a:p>
          <a:p>
            <a:pPr marL="351790" indent="-339090">
              <a:lnSpc>
                <a:spcPct val="100000"/>
              </a:lnSpc>
              <a:spcBef>
                <a:spcPts val="490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In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graphical</a:t>
            </a:r>
            <a:r>
              <a:rPr sz="2400" spc="-8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models:</a:t>
            </a:r>
            <a:endParaRPr sz="2400">
              <a:latin typeface="Arial"/>
              <a:cs typeface="Arial"/>
            </a:endParaRPr>
          </a:p>
          <a:p>
            <a:pPr marL="747395" lvl="1" indent="-283210">
              <a:lnSpc>
                <a:spcPct val="100000"/>
              </a:lnSpc>
              <a:spcBef>
                <a:spcPts val="425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Tasks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of</a:t>
            </a:r>
            <a:r>
              <a:rPr sz="2000" spc="-8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interest:</a:t>
            </a:r>
            <a:endParaRPr sz="2000">
              <a:latin typeface="Arial"/>
              <a:cs typeface="Arial"/>
            </a:endParaRPr>
          </a:p>
          <a:p>
            <a:pPr marL="1143000" lvl="2" indent="-226060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Char char="•"/>
              <a:tabLst>
                <a:tab pos="1142365" algn="l"/>
                <a:tab pos="1143000" algn="l"/>
              </a:tabLst>
            </a:pP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Transfer</a:t>
            </a:r>
            <a:r>
              <a:rPr sz="2000" spc="-3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learning</a:t>
            </a:r>
            <a:endParaRPr sz="2000">
              <a:latin typeface="Arial"/>
              <a:cs typeface="Arial"/>
            </a:endParaRPr>
          </a:p>
          <a:p>
            <a:pPr marL="1143000" lvl="2" indent="-226060">
              <a:lnSpc>
                <a:spcPct val="100000"/>
              </a:lnSpc>
              <a:spcBef>
                <a:spcPts val="409"/>
              </a:spcBef>
              <a:buClr>
                <a:srgbClr val="3333CC"/>
              </a:buClr>
              <a:buChar char="•"/>
              <a:tabLst>
                <a:tab pos="1142365" algn="l"/>
                <a:tab pos="1143000" algn="l"/>
              </a:tabLst>
            </a:pP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Latent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variable</a:t>
            </a:r>
            <a:r>
              <a:rPr sz="2000" spc="-4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inference</a:t>
            </a:r>
            <a:endParaRPr sz="2000">
              <a:latin typeface="Arial"/>
              <a:cs typeface="Arial"/>
            </a:endParaRPr>
          </a:p>
          <a:p>
            <a:pPr marL="747395" lvl="1" indent="-283210">
              <a:lnSpc>
                <a:spcPct val="100000"/>
              </a:lnSpc>
              <a:spcBef>
                <a:spcPts val="480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Methods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of</a:t>
            </a:r>
            <a:r>
              <a:rPr sz="2000" spc="-4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learning</a:t>
            </a:r>
            <a:endParaRPr sz="2000">
              <a:latin typeface="Arial"/>
              <a:cs typeface="Arial"/>
            </a:endParaRPr>
          </a:p>
          <a:p>
            <a:pPr marL="1143000" lvl="2" indent="-226060">
              <a:lnSpc>
                <a:spcPct val="100000"/>
              </a:lnSpc>
              <a:spcBef>
                <a:spcPts val="409"/>
              </a:spcBef>
              <a:buClr>
                <a:srgbClr val="3333CC"/>
              </a:buClr>
              <a:buChar char="•"/>
              <a:tabLst>
                <a:tab pos="1142365" algn="l"/>
                <a:tab pos="1143000" algn="l"/>
              </a:tabLst>
            </a:pP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Parameter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learning</a:t>
            </a:r>
            <a:r>
              <a:rPr sz="2000" spc="-4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660066"/>
                </a:solidFill>
                <a:latin typeface="Arial"/>
                <a:cs typeface="Arial"/>
              </a:rPr>
              <a:t>methods</a:t>
            </a:r>
            <a:endParaRPr sz="2000">
              <a:latin typeface="Arial"/>
              <a:cs typeface="Arial"/>
            </a:endParaRPr>
          </a:p>
          <a:p>
            <a:pPr marL="1143000" lvl="2" indent="-226060">
              <a:lnSpc>
                <a:spcPct val="100000"/>
              </a:lnSpc>
              <a:spcBef>
                <a:spcPts val="405"/>
              </a:spcBef>
              <a:buClr>
                <a:srgbClr val="3333CC"/>
              </a:buClr>
              <a:buChar char="•"/>
              <a:tabLst>
                <a:tab pos="1142365" algn="l"/>
                <a:tab pos="1143000" algn="l"/>
              </a:tabLst>
            </a:pP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Structure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learning</a:t>
            </a:r>
            <a:r>
              <a:rPr sz="2000" spc="-4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660066"/>
                </a:solidFill>
                <a:latin typeface="Arial"/>
                <a:cs typeface="Arial"/>
              </a:rPr>
              <a:t>methods</a:t>
            </a:r>
            <a:endParaRPr sz="2000">
              <a:latin typeface="Arial"/>
              <a:cs typeface="Arial"/>
            </a:endParaRPr>
          </a:p>
          <a:p>
            <a:pPr marL="351790" indent="-339090">
              <a:lnSpc>
                <a:spcPct val="100000"/>
              </a:lnSpc>
              <a:spcBef>
                <a:spcPts val="490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Hybrid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graphical models combine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the two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types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of</a:t>
            </a:r>
            <a:r>
              <a:rPr sz="2400" spc="-10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models</a:t>
            </a:r>
            <a:endParaRPr sz="2400">
              <a:latin typeface="Arial"/>
              <a:cs typeface="Arial"/>
            </a:endParaRPr>
          </a:p>
          <a:p>
            <a:pPr marL="747395" lvl="1" indent="-28321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They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are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trained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using</a:t>
            </a:r>
            <a:r>
              <a:rPr sz="2000" spc="-7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backpropagation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93261" y="925575"/>
            <a:ext cx="727773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Hybrid Graphical Models </a:t>
            </a:r>
            <a:r>
              <a:rPr spc="-10" dirty="0"/>
              <a:t>and </a:t>
            </a:r>
            <a:r>
              <a:rPr spc="-15" dirty="0"/>
              <a:t>Neural</a:t>
            </a:r>
            <a:r>
              <a:rPr spc="-90" dirty="0"/>
              <a:t> </a:t>
            </a:r>
            <a:r>
              <a:rPr spc="-15" dirty="0"/>
              <a:t>Networks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263903" y="1784096"/>
            <a:ext cx="31508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1790" indent="-339090">
              <a:lnSpc>
                <a:spcPct val="100000"/>
              </a:lnSpc>
              <a:spcBef>
                <a:spcPts val="100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Hybrid NN and</a:t>
            </a:r>
            <a:r>
              <a:rPr sz="2400" spc="-15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HMM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63903" y="3942079"/>
            <a:ext cx="28746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1790" indent="-339090">
              <a:lnSpc>
                <a:spcPct val="100000"/>
              </a:lnSpc>
              <a:spcBef>
                <a:spcPts val="100"/>
              </a:spcBef>
              <a:buChar char="•"/>
              <a:tabLst>
                <a:tab pos="351155" algn="l"/>
                <a:tab pos="351790" algn="l"/>
              </a:tabLst>
            </a:pP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Hybrid</a:t>
            </a:r>
            <a:r>
              <a:rPr sz="2400" spc="-11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RNN+HMM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57699" y="3942079"/>
            <a:ext cx="24326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Hybrid</a:t>
            </a:r>
            <a:r>
              <a:rPr sz="2400" spc="-8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3333CC"/>
                </a:solidFill>
                <a:latin typeface="Arial"/>
                <a:cs typeface="Arial"/>
              </a:rPr>
              <a:t>CNN+CRF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453643" y="2393596"/>
            <a:ext cx="5891720" cy="15538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32177" y="2299070"/>
            <a:ext cx="6062980" cy="1653539"/>
          </a:xfrm>
          <a:custGeom>
            <a:avLst/>
            <a:gdLst/>
            <a:ahLst/>
            <a:cxnLst/>
            <a:rect l="l" t="t" r="r" b="b"/>
            <a:pathLst>
              <a:path w="6062980" h="1653539">
                <a:moveTo>
                  <a:pt x="0" y="0"/>
                </a:moveTo>
                <a:lnTo>
                  <a:pt x="6062803" y="0"/>
                </a:lnTo>
                <a:lnTo>
                  <a:pt x="6062803" y="1653064"/>
                </a:lnTo>
                <a:lnTo>
                  <a:pt x="0" y="1653064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44224" y="4522415"/>
            <a:ext cx="2577395" cy="24575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30763" y="4408963"/>
            <a:ext cx="2707005" cy="2684780"/>
          </a:xfrm>
          <a:custGeom>
            <a:avLst/>
            <a:gdLst/>
            <a:ahLst/>
            <a:cxnLst/>
            <a:rect l="l" t="t" r="r" b="b"/>
            <a:pathLst>
              <a:path w="2707004" h="2684779">
                <a:moveTo>
                  <a:pt x="0" y="0"/>
                </a:moveTo>
                <a:lnTo>
                  <a:pt x="2706440" y="0"/>
                </a:lnTo>
                <a:lnTo>
                  <a:pt x="2706440" y="2684462"/>
                </a:lnTo>
                <a:lnTo>
                  <a:pt x="0" y="2684462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46410" y="4581125"/>
            <a:ext cx="3612474" cy="23638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98430" y="4484317"/>
            <a:ext cx="3816350" cy="2496185"/>
          </a:xfrm>
          <a:custGeom>
            <a:avLst/>
            <a:gdLst/>
            <a:ahLst/>
            <a:cxnLst/>
            <a:rect l="l" t="t" r="r" b="b"/>
            <a:pathLst>
              <a:path w="3816350" h="2496184">
                <a:moveTo>
                  <a:pt x="0" y="0"/>
                </a:moveTo>
                <a:lnTo>
                  <a:pt x="3816332" y="0"/>
                </a:lnTo>
                <a:lnTo>
                  <a:pt x="3816332" y="2496079"/>
                </a:lnTo>
                <a:lnTo>
                  <a:pt x="0" y="2496079"/>
                </a:lnTo>
                <a:lnTo>
                  <a:pt x="0" y="0"/>
                </a:lnTo>
                <a:close/>
              </a:path>
            </a:pathLst>
          </a:custGeom>
          <a:ln w="9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11179" y="840740"/>
            <a:ext cx="46913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Topics </a:t>
            </a:r>
            <a:r>
              <a:rPr dirty="0"/>
              <a:t>in Sequence</a:t>
            </a:r>
            <a:r>
              <a:rPr spc="-75" dirty="0"/>
              <a:t> </a:t>
            </a:r>
            <a:r>
              <a:rPr dirty="0"/>
              <a:t>Modeling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994063" y="1417828"/>
            <a:ext cx="8309609" cy="4423647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95"/>
              </a:spcBef>
              <a:buClr>
                <a:srgbClr val="3333CC"/>
              </a:buClr>
              <a:buChar char="•"/>
              <a:tabLst>
                <a:tab pos="354965" algn="l"/>
                <a:tab pos="355600" algn="l"/>
              </a:tabLst>
            </a:pPr>
            <a:r>
              <a:rPr lang="en-US" dirty="0"/>
              <a:t>Sequential Data and Overview</a:t>
            </a:r>
            <a:endParaRPr lang="en-US" spc="-5" dirty="0">
              <a:solidFill>
                <a:srgbClr val="3333CC"/>
              </a:solidFill>
            </a:endParaRPr>
          </a:p>
          <a:p>
            <a:pPr marL="469900" indent="-457200">
              <a:lnSpc>
                <a:spcPct val="100000"/>
              </a:lnSpc>
              <a:spcBef>
                <a:spcPts val="595"/>
              </a:spcBef>
              <a:buClr>
                <a:srgbClr val="3333CC"/>
              </a:buClr>
              <a:buFont typeface="+mj-lt"/>
              <a:buAutoNum type="arabicPeriod"/>
              <a:tabLst>
                <a:tab pos="354965" algn="l"/>
                <a:tab pos="355600" algn="l"/>
              </a:tabLst>
            </a:pPr>
            <a:r>
              <a:rPr spc="-5" dirty="0">
                <a:solidFill>
                  <a:srgbClr val="3333CC"/>
                </a:solidFill>
              </a:rPr>
              <a:t>Unfolding Computational</a:t>
            </a:r>
            <a:r>
              <a:rPr spc="5" dirty="0">
                <a:solidFill>
                  <a:srgbClr val="3333CC"/>
                </a:solidFill>
              </a:rPr>
              <a:t> </a:t>
            </a:r>
            <a:r>
              <a:rPr spc="-5" dirty="0">
                <a:solidFill>
                  <a:srgbClr val="3333CC"/>
                </a:solidFill>
              </a:rPr>
              <a:t>Graphs</a:t>
            </a: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dirty="0"/>
              <a:t>Recurrent Neural</a:t>
            </a:r>
            <a:r>
              <a:rPr spc="-10" dirty="0"/>
              <a:t> </a:t>
            </a:r>
            <a:r>
              <a:rPr spc="-5" dirty="0"/>
              <a:t>Networks</a:t>
            </a: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pc="-5" dirty="0"/>
              <a:t>Bidirectional </a:t>
            </a:r>
            <a:r>
              <a:rPr dirty="0"/>
              <a:t>RNNs</a:t>
            </a: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dirty="0"/>
              <a:t>Encoder-Decoder </a:t>
            </a:r>
            <a:r>
              <a:rPr spc="-5" dirty="0"/>
              <a:t>Sequence-to-Sequence</a:t>
            </a:r>
            <a:r>
              <a:rPr spc="10" dirty="0"/>
              <a:t> </a:t>
            </a:r>
            <a:r>
              <a:rPr spc="-5" dirty="0"/>
              <a:t>Architectures</a:t>
            </a: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dirty="0"/>
              <a:t>Deep Recurrent</a:t>
            </a:r>
            <a:r>
              <a:rPr spc="-10" dirty="0"/>
              <a:t> </a:t>
            </a:r>
            <a:r>
              <a:rPr spc="-5" dirty="0"/>
              <a:t>Networks</a:t>
            </a: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dirty="0"/>
              <a:t>Recursive Neural</a:t>
            </a:r>
            <a:r>
              <a:rPr spc="-5" dirty="0"/>
              <a:t> Networks</a:t>
            </a: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pc="-5" dirty="0"/>
              <a:t>The </a:t>
            </a:r>
            <a:r>
              <a:rPr dirty="0"/>
              <a:t>Challenge of </a:t>
            </a:r>
            <a:r>
              <a:rPr spc="-5" dirty="0"/>
              <a:t>Long-Term</a:t>
            </a:r>
            <a:r>
              <a:rPr spc="-15" dirty="0"/>
              <a:t> </a:t>
            </a:r>
            <a:r>
              <a:rPr dirty="0"/>
              <a:t>Dependencies</a:t>
            </a: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pc="-5" dirty="0"/>
              <a:t>Echo-State Networks</a:t>
            </a: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dirty="0"/>
              <a:t>Leaky </a:t>
            </a:r>
            <a:r>
              <a:rPr spc="-5" dirty="0"/>
              <a:t>Units </a:t>
            </a:r>
            <a:r>
              <a:rPr dirty="0"/>
              <a:t>and </a:t>
            </a:r>
            <a:r>
              <a:rPr spc="-5" dirty="0"/>
              <a:t>Other Strategies for Multiple Time</a:t>
            </a:r>
            <a:r>
              <a:rPr spc="30" dirty="0"/>
              <a:t> </a:t>
            </a:r>
            <a:r>
              <a:rPr dirty="0"/>
              <a:t>Scales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94063" y="5780532"/>
            <a:ext cx="6249035" cy="1346200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720"/>
              </a:spcBef>
              <a:buClr>
                <a:srgbClr val="3333CC"/>
              </a:buClr>
              <a:buAutoNum type="arabicPeriod" startAt="10"/>
              <a:tabLst>
                <a:tab pos="469900" algn="l"/>
              </a:tabLst>
            </a:pPr>
            <a:r>
              <a:rPr sz="2400" spc="-5" dirty="0">
                <a:solidFill>
                  <a:srgbClr val="808080"/>
                </a:solidFill>
                <a:latin typeface="Arial"/>
                <a:cs typeface="Arial"/>
              </a:rPr>
              <a:t>LSTM </a:t>
            </a: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and </a:t>
            </a:r>
            <a:r>
              <a:rPr sz="2400" spc="-5" dirty="0">
                <a:solidFill>
                  <a:srgbClr val="808080"/>
                </a:solidFill>
                <a:latin typeface="Arial"/>
                <a:cs typeface="Arial"/>
              </a:rPr>
              <a:t>Other Gated</a:t>
            </a:r>
            <a:r>
              <a:rPr sz="2400" spc="-1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RNNs</a:t>
            </a:r>
            <a:endParaRPr sz="2400">
              <a:latin typeface="Arial"/>
              <a:cs typeface="Arial"/>
            </a:endParaRPr>
          </a:p>
          <a:p>
            <a:pPr marL="492125" indent="-480059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 startAt="10"/>
              <a:tabLst>
                <a:tab pos="492759" algn="l"/>
              </a:tabLst>
            </a:pPr>
            <a:r>
              <a:rPr sz="2400" spc="-5" dirty="0">
                <a:solidFill>
                  <a:srgbClr val="808080"/>
                </a:solidFill>
                <a:latin typeface="Arial"/>
                <a:cs typeface="Arial"/>
              </a:rPr>
              <a:t>Optimization for Long-Term </a:t>
            </a: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Dependencies</a:t>
            </a:r>
            <a:endParaRPr sz="24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 startAt="10"/>
              <a:tabLst>
                <a:tab pos="469900" algn="l"/>
              </a:tabLst>
            </a:pP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Explicit</a:t>
            </a:r>
            <a:r>
              <a:rPr sz="2400" spc="-1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Memory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40387" y="993141"/>
            <a:ext cx="51854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Unfolding Computational</a:t>
            </a:r>
            <a:r>
              <a:rPr spc="20" dirty="0"/>
              <a:t> </a:t>
            </a:r>
            <a:r>
              <a:rPr spc="-5" dirty="0"/>
              <a:t>Graphs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36863" y="1861820"/>
            <a:ext cx="8771890" cy="309626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55600" marR="5080" indent="-342900">
              <a:lnSpc>
                <a:spcPts val="2800"/>
              </a:lnSpc>
              <a:spcBef>
                <a:spcPts val="26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Computational Graph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is a way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to formalize the structure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of a  set of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computations</a:t>
            </a:r>
            <a:endParaRPr sz="2400" dirty="0">
              <a:latin typeface="Arial"/>
              <a:cs typeface="Arial"/>
            </a:endParaRPr>
          </a:p>
          <a:p>
            <a:pPr marL="1155700" lvl="1" indent="-229235">
              <a:lnSpc>
                <a:spcPct val="100000"/>
              </a:lnSpc>
              <a:spcBef>
                <a:spcPts val="420"/>
              </a:spcBef>
              <a:buClr>
                <a:srgbClr val="3333CC"/>
              </a:buClr>
              <a:buChar char="•"/>
              <a:tabLst>
                <a:tab pos="1155065" algn="l"/>
                <a:tab pos="1155700" algn="l"/>
              </a:tabLst>
            </a:pPr>
            <a:r>
              <a:rPr lang="en-US" sz="2000" dirty="0">
                <a:solidFill>
                  <a:srgbClr val="660066"/>
                </a:solidFill>
                <a:latin typeface="Arial"/>
                <a:cs typeface="Arial"/>
              </a:rPr>
              <a:t>A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 mapping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inputs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and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parameters to outputs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and loss</a:t>
            </a:r>
            <a:endParaRPr sz="2000" dirty="0">
              <a:latin typeface="Arial"/>
              <a:cs typeface="Arial"/>
            </a:endParaRPr>
          </a:p>
          <a:p>
            <a:pPr marL="355600" marR="647700" indent="-342900">
              <a:lnSpc>
                <a:spcPts val="2820"/>
              </a:lnSpc>
              <a:spcBef>
                <a:spcPts val="74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We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can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unfold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recursive or recurrent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computation into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computational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graph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that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has a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repetitive</a:t>
            </a:r>
            <a:r>
              <a:rPr sz="2400" spc="1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structure</a:t>
            </a:r>
            <a:endParaRPr sz="2400" dirty="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420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Corresponding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to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 chain of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events</a:t>
            </a:r>
            <a:endParaRPr sz="2000" dirty="0">
              <a:latin typeface="Arial"/>
              <a:cs typeface="Arial"/>
            </a:endParaRPr>
          </a:p>
          <a:p>
            <a:pPr marL="355600" marR="106045" indent="-342900">
              <a:lnSpc>
                <a:spcPct val="101499"/>
              </a:lnSpc>
              <a:spcBef>
                <a:spcPts val="55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Unfolding this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graph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results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in sharing of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parameters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across a  deep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network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structure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143923" y="533401"/>
            <a:ext cx="7772400" cy="609600"/>
          </a:xfrm>
          <a:custGeom>
            <a:avLst/>
            <a:gdLst/>
            <a:ahLst/>
            <a:cxnLst/>
            <a:rect l="l" t="t" r="r" b="b"/>
            <a:pathLst>
              <a:path w="7772400" h="609600">
                <a:moveTo>
                  <a:pt x="0" y="609600"/>
                </a:moveTo>
                <a:lnTo>
                  <a:pt x="7772398" y="609600"/>
                </a:lnTo>
                <a:lnTo>
                  <a:pt x="7772398" y="0"/>
                </a:lnTo>
                <a:lnTo>
                  <a:pt x="0" y="0"/>
                </a:lnTo>
                <a:lnTo>
                  <a:pt x="0" y="609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718682" y="612140"/>
            <a:ext cx="784095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Example of </a:t>
            </a:r>
            <a:r>
              <a:rPr lang="en-US" spc="-5" dirty="0"/>
              <a:t>U</a:t>
            </a:r>
            <a:r>
              <a:rPr spc="-5" dirty="0"/>
              <a:t>nfolding </a:t>
            </a:r>
            <a:r>
              <a:rPr dirty="0"/>
              <a:t>a </a:t>
            </a:r>
            <a:r>
              <a:rPr lang="en-US" dirty="0"/>
              <a:t>R</a:t>
            </a:r>
            <a:r>
              <a:rPr dirty="0"/>
              <a:t>ecurrent</a:t>
            </a:r>
            <a:r>
              <a:rPr spc="-30" dirty="0"/>
              <a:t> </a:t>
            </a:r>
            <a:r>
              <a:rPr lang="en-US" spc="-5" dirty="0"/>
              <a:t>E</a:t>
            </a:r>
            <a:r>
              <a:rPr spc="-5" dirty="0"/>
              <a:t>quation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98763" y="1252220"/>
            <a:ext cx="8844915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 indent="-342900">
              <a:lnSpc>
                <a:spcPts val="2770"/>
              </a:lnSpc>
              <a:spcBef>
                <a:spcPts val="100"/>
              </a:spcBef>
              <a:buChar char="•"/>
              <a:tabLst>
                <a:tab pos="393065" algn="l"/>
                <a:tab pos="3937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Classical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form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of a dynamical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system</a:t>
            </a:r>
            <a:r>
              <a:rPr sz="2400" spc="-2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is</a:t>
            </a:r>
            <a:endParaRPr sz="2400" dirty="0">
              <a:latin typeface="Arial"/>
              <a:cs typeface="Arial"/>
            </a:endParaRPr>
          </a:p>
          <a:p>
            <a:pPr marL="1879600">
              <a:lnSpc>
                <a:spcPts val="2770"/>
              </a:lnSpc>
            </a:pPr>
            <a:r>
              <a:rPr sz="3600" b="1" i="1" spc="254" baseline="-16203" dirty="0">
                <a:latin typeface="Palatino Linotype"/>
                <a:cs typeface="Palatino Linotype"/>
              </a:rPr>
              <a:t>s</a:t>
            </a:r>
            <a:r>
              <a:rPr sz="1600" spc="170" dirty="0">
                <a:latin typeface="Calibri"/>
                <a:cs typeface="Calibri"/>
              </a:rPr>
              <a:t>(</a:t>
            </a:r>
            <a:r>
              <a:rPr sz="1600" i="1" spc="170" dirty="0">
                <a:latin typeface="Calibri"/>
                <a:cs typeface="Calibri"/>
              </a:rPr>
              <a:t>t</a:t>
            </a:r>
            <a:r>
              <a:rPr sz="1600" spc="170" dirty="0">
                <a:latin typeface="Calibri"/>
                <a:cs typeface="Calibri"/>
              </a:rPr>
              <a:t>)</a:t>
            </a:r>
            <a:r>
              <a:rPr sz="3600" i="1" spc="254" baseline="-16203" dirty="0">
                <a:latin typeface="Calibri"/>
                <a:cs typeface="Calibri"/>
              </a:rPr>
              <a:t>=f </a:t>
            </a:r>
            <a:r>
              <a:rPr sz="3600" spc="120" baseline="-16203" dirty="0">
                <a:latin typeface="Calibri"/>
                <a:cs typeface="Calibri"/>
              </a:rPr>
              <a:t>(</a:t>
            </a:r>
            <a:r>
              <a:rPr sz="3600" b="1" i="1" spc="120" baseline="-16203" dirty="0">
                <a:latin typeface="Palatino Linotype"/>
                <a:cs typeface="Palatino Linotype"/>
              </a:rPr>
              <a:t>s</a:t>
            </a:r>
            <a:r>
              <a:rPr sz="1600" spc="80" dirty="0">
                <a:latin typeface="Calibri"/>
                <a:cs typeface="Calibri"/>
              </a:rPr>
              <a:t>(</a:t>
            </a:r>
            <a:r>
              <a:rPr sz="1600" i="1" spc="80" dirty="0">
                <a:latin typeface="Calibri"/>
                <a:cs typeface="Calibri"/>
              </a:rPr>
              <a:t>t</a:t>
            </a:r>
            <a:r>
              <a:rPr sz="1600" spc="80" dirty="0">
                <a:latin typeface="Calibri"/>
                <a:cs typeface="Calibri"/>
              </a:rPr>
              <a:t>-1</a:t>
            </a:r>
            <a:r>
              <a:rPr sz="1600" i="1" spc="80" dirty="0">
                <a:latin typeface="Calibri"/>
                <a:cs typeface="Calibri"/>
              </a:rPr>
              <a:t>)</a:t>
            </a:r>
            <a:r>
              <a:rPr sz="3600" spc="120" baseline="-16203" dirty="0">
                <a:latin typeface="Calibri"/>
                <a:cs typeface="Calibri"/>
              </a:rPr>
              <a:t>;</a:t>
            </a:r>
            <a:r>
              <a:rPr sz="3600" spc="502" baseline="-16203" dirty="0">
                <a:latin typeface="Calibri"/>
                <a:cs typeface="Calibri"/>
              </a:rPr>
              <a:t> </a:t>
            </a:r>
            <a:r>
              <a:rPr sz="3600" b="1" spc="150" baseline="-16203" dirty="0">
                <a:latin typeface="Times New Roman"/>
                <a:cs typeface="Times New Roman"/>
              </a:rPr>
              <a:t>θ</a:t>
            </a:r>
            <a:r>
              <a:rPr sz="3600" spc="150" baseline="-16203" dirty="0">
                <a:latin typeface="Calibri"/>
                <a:cs typeface="Calibri"/>
              </a:rPr>
              <a:t>)</a:t>
            </a:r>
            <a:endParaRPr sz="3600" baseline="-16203" dirty="0">
              <a:latin typeface="Calibri"/>
              <a:cs typeface="Calibri"/>
            </a:endParaRPr>
          </a:p>
          <a:p>
            <a:pPr marL="793750" lvl="1" indent="-285750">
              <a:lnSpc>
                <a:spcPct val="100000"/>
              </a:lnSpc>
              <a:spcBef>
                <a:spcPts val="1240"/>
              </a:spcBef>
              <a:buClr>
                <a:srgbClr val="3333CC"/>
              </a:buClr>
              <a:buChar char="•"/>
              <a:tabLst>
                <a:tab pos="793115" algn="l"/>
                <a:tab pos="793750" algn="l"/>
              </a:tabLst>
            </a:pP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where </a:t>
            </a:r>
            <a:r>
              <a:rPr sz="2000" b="1" i="1" spc="85" dirty="0">
                <a:latin typeface="Palatino Linotype"/>
                <a:cs typeface="Palatino Linotype"/>
              </a:rPr>
              <a:t>s</a:t>
            </a:r>
            <a:r>
              <a:rPr sz="1950" spc="127" baseline="25641" dirty="0">
                <a:latin typeface="Calibri"/>
                <a:cs typeface="Calibri"/>
              </a:rPr>
              <a:t>(</a:t>
            </a:r>
            <a:r>
              <a:rPr sz="1950" i="1" spc="127" baseline="25641" dirty="0">
                <a:latin typeface="Calibri"/>
                <a:cs typeface="Calibri"/>
              </a:rPr>
              <a:t>t</a:t>
            </a:r>
            <a:r>
              <a:rPr sz="1950" spc="127" baseline="25641" dirty="0">
                <a:latin typeface="Calibri"/>
                <a:cs typeface="Calibri"/>
              </a:rPr>
              <a:t>)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is called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the state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of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the</a:t>
            </a:r>
            <a:r>
              <a:rPr sz="2000" spc="16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system</a:t>
            </a:r>
            <a:endParaRPr sz="2000" dirty="0">
              <a:latin typeface="Arial"/>
              <a:cs typeface="Arial"/>
            </a:endParaRPr>
          </a:p>
          <a:p>
            <a:pPr marL="786765" marR="55880" lvl="1" indent="-279400">
              <a:lnSpc>
                <a:spcPts val="2320"/>
              </a:lnSpc>
              <a:spcBef>
                <a:spcPts val="645"/>
              </a:spcBef>
              <a:buClr>
                <a:srgbClr val="3333CC"/>
              </a:buClr>
              <a:buChar char="•"/>
              <a:tabLst>
                <a:tab pos="793115" algn="l"/>
                <a:tab pos="793750" algn="l"/>
              </a:tabLst>
            </a:pPr>
            <a:r>
              <a:rPr lang="en-US" sz="2000" spc="-5" dirty="0">
                <a:solidFill>
                  <a:srgbClr val="006600"/>
                </a:solidFill>
                <a:latin typeface="Arial"/>
                <a:cs typeface="Arial"/>
              </a:rPr>
              <a:t>which i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s recurrent because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the definition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of </a:t>
            </a:r>
            <a:r>
              <a:rPr sz="2000" b="1" i="1" spc="85" dirty="0">
                <a:latin typeface="Palatino Linotype"/>
                <a:cs typeface="Palatino Linotype"/>
              </a:rPr>
              <a:t>s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at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time </a:t>
            </a:r>
            <a:r>
              <a:rPr sz="2000" i="1" spc="-10" dirty="0">
                <a:latin typeface="Calibri"/>
                <a:cs typeface="Calibri"/>
              </a:rPr>
              <a:t>t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refers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back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to  the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same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definition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at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time</a:t>
            </a:r>
            <a:r>
              <a:rPr sz="2000" spc="10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i="1" spc="10" dirty="0">
                <a:latin typeface="Calibri"/>
                <a:cs typeface="Calibri"/>
              </a:rPr>
              <a:t>t</a:t>
            </a:r>
            <a:r>
              <a:rPr sz="2000" spc="10" dirty="0">
                <a:latin typeface="Calibri"/>
                <a:cs typeface="Calibri"/>
              </a:rPr>
              <a:t>-1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6063" y="3154171"/>
            <a:ext cx="8938260" cy="397573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406400" marR="437515" indent="-342900">
              <a:lnSpc>
                <a:spcPct val="101499"/>
              </a:lnSpc>
              <a:spcBef>
                <a:spcPts val="55"/>
              </a:spcBef>
              <a:buChar char="•"/>
              <a:tabLst>
                <a:tab pos="405765" algn="l"/>
                <a:tab pos="4064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For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finite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n</a:t>
            </a:r>
            <a:r>
              <a:rPr lang="en-US" sz="2400" dirty="0">
                <a:solidFill>
                  <a:srgbClr val="3333CC"/>
                </a:solidFill>
                <a:latin typeface="Arial"/>
                <a:cs typeface="Arial"/>
              </a:rPr>
              <a:t>umber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 of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time steps </a:t>
            </a:r>
            <a:r>
              <a:rPr sz="2400" dirty="0">
                <a:latin typeface="Times New Roman"/>
                <a:cs typeface="Times New Roman"/>
              </a:rPr>
              <a:t>τ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,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graph can be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unfolded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by  applying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definition </a:t>
            </a:r>
            <a:r>
              <a:rPr sz="2400" spc="15" dirty="0">
                <a:latin typeface="Times New Roman"/>
                <a:cs typeface="Times New Roman"/>
              </a:rPr>
              <a:t>τ</a:t>
            </a:r>
            <a:r>
              <a:rPr sz="2400" spc="15" dirty="0">
                <a:latin typeface="Calibri"/>
                <a:cs typeface="Calibri"/>
              </a:rPr>
              <a:t>-1</a:t>
            </a:r>
            <a:r>
              <a:rPr sz="2400" spc="390" dirty="0"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times</a:t>
            </a:r>
            <a:endParaRPr sz="2400" dirty="0">
              <a:latin typeface="Arial"/>
              <a:cs typeface="Arial"/>
            </a:endParaRPr>
          </a:p>
          <a:p>
            <a:pPr marL="806450" lvl="1" indent="-285750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Char char="•"/>
              <a:tabLst>
                <a:tab pos="805815" algn="l"/>
                <a:tab pos="806450" algn="l"/>
              </a:tabLst>
            </a:pP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E,g, for </a:t>
            </a:r>
            <a:r>
              <a:rPr sz="2000" dirty="0">
                <a:latin typeface="Times New Roman"/>
                <a:cs typeface="Times New Roman"/>
              </a:rPr>
              <a:t>τ </a:t>
            </a:r>
            <a:r>
              <a:rPr sz="2000" spc="555" dirty="0">
                <a:latin typeface="Calibri"/>
                <a:cs typeface="Calibri"/>
              </a:rPr>
              <a:t>= </a:t>
            </a:r>
            <a:r>
              <a:rPr sz="2000" spc="-15" dirty="0">
                <a:latin typeface="Calibri"/>
                <a:cs typeface="Calibri"/>
              </a:rPr>
              <a:t>3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time steps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we</a:t>
            </a:r>
            <a:r>
              <a:rPr sz="2000" spc="-39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get</a:t>
            </a:r>
            <a:endParaRPr sz="2000" dirty="0">
              <a:latin typeface="Arial"/>
              <a:cs typeface="Arial"/>
            </a:endParaRPr>
          </a:p>
          <a:p>
            <a:pPr marL="1892300">
              <a:lnSpc>
                <a:spcPct val="100000"/>
              </a:lnSpc>
              <a:spcBef>
                <a:spcPts val="595"/>
              </a:spcBef>
            </a:pPr>
            <a:r>
              <a:rPr sz="2400" b="1" i="1" spc="204" dirty="0">
                <a:latin typeface="Palatino Linotype"/>
                <a:cs typeface="Palatino Linotype"/>
              </a:rPr>
              <a:t>s</a:t>
            </a:r>
            <a:r>
              <a:rPr sz="2400" spc="307" baseline="24305" dirty="0">
                <a:latin typeface="Calibri"/>
                <a:cs typeface="Calibri"/>
              </a:rPr>
              <a:t>(3)</a:t>
            </a:r>
            <a:r>
              <a:rPr sz="2400" spc="204" dirty="0">
                <a:latin typeface="Calibri"/>
                <a:cs typeface="Calibri"/>
              </a:rPr>
              <a:t>= </a:t>
            </a:r>
            <a:r>
              <a:rPr sz="2400" i="1" dirty="0">
                <a:latin typeface="Calibri"/>
                <a:cs typeface="Calibri"/>
              </a:rPr>
              <a:t>f </a:t>
            </a:r>
            <a:r>
              <a:rPr sz="2400" spc="95" dirty="0">
                <a:latin typeface="Calibri"/>
                <a:cs typeface="Calibri"/>
              </a:rPr>
              <a:t>(</a:t>
            </a:r>
            <a:r>
              <a:rPr sz="2400" b="1" i="1" spc="95" dirty="0">
                <a:latin typeface="Palatino Linotype"/>
                <a:cs typeface="Palatino Linotype"/>
              </a:rPr>
              <a:t>s</a:t>
            </a:r>
            <a:r>
              <a:rPr sz="2400" spc="142" baseline="24305" dirty="0">
                <a:latin typeface="Calibri"/>
                <a:cs typeface="Calibri"/>
              </a:rPr>
              <a:t>(2)</a:t>
            </a:r>
            <a:r>
              <a:rPr sz="2400" spc="95" dirty="0">
                <a:latin typeface="Calibri"/>
                <a:cs typeface="Calibri"/>
              </a:rPr>
              <a:t>;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b="1" spc="100" dirty="0">
                <a:latin typeface="Times New Roman"/>
                <a:cs typeface="Times New Roman"/>
              </a:rPr>
              <a:t>θ</a:t>
            </a:r>
            <a:r>
              <a:rPr sz="2400" spc="100" dirty="0">
                <a:latin typeface="Calibri"/>
                <a:cs typeface="Calibri"/>
              </a:rPr>
              <a:t>)</a:t>
            </a:r>
            <a:endParaRPr sz="2400" dirty="0">
              <a:latin typeface="Calibri"/>
              <a:cs typeface="Calibri"/>
            </a:endParaRPr>
          </a:p>
          <a:p>
            <a:pPr marL="2298065">
              <a:lnSpc>
                <a:spcPct val="100000"/>
              </a:lnSpc>
              <a:spcBef>
                <a:spcPts val="520"/>
              </a:spcBef>
            </a:pPr>
            <a:r>
              <a:rPr sz="2400" i="1" spc="640" dirty="0">
                <a:latin typeface="Calibri"/>
                <a:cs typeface="Calibri"/>
              </a:rPr>
              <a:t>= </a:t>
            </a:r>
            <a:r>
              <a:rPr sz="2400" i="1" dirty="0">
                <a:latin typeface="Calibri"/>
                <a:cs typeface="Calibri"/>
              </a:rPr>
              <a:t>f </a:t>
            </a:r>
            <a:r>
              <a:rPr sz="2400" spc="105" dirty="0">
                <a:latin typeface="Calibri"/>
                <a:cs typeface="Calibri"/>
              </a:rPr>
              <a:t>(</a:t>
            </a:r>
            <a:r>
              <a:rPr sz="2400" i="1" spc="105" dirty="0">
                <a:latin typeface="Calibri"/>
                <a:cs typeface="Calibri"/>
              </a:rPr>
              <a:t>f </a:t>
            </a:r>
            <a:r>
              <a:rPr sz="2400" spc="95" dirty="0">
                <a:latin typeface="Calibri"/>
                <a:cs typeface="Calibri"/>
              </a:rPr>
              <a:t>(</a:t>
            </a:r>
            <a:r>
              <a:rPr sz="2400" b="1" i="1" spc="95" dirty="0">
                <a:latin typeface="Palatino Linotype"/>
                <a:cs typeface="Palatino Linotype"/>
              </a:rPr>
              <a:t>s</a:t>
            </a:r>
            <a:r>
              <a:rPr sz="2400" spc="142" baseline="24305" dirty="0">
                <a:latin typeface="Calibri"/>
                <a:cs typeface="Calibri"/>
              </a:rPr>
              <a:t>(1)</a:t>
            </a:r>
            <a:r>
              <a:rPr sz="2400" spc="95" dirty="0">
                <a:latin typeface="Calibri"/>
                <a:cs typeface="Calibri"/>
              </a:rPr>
              <a:t>; </a:t>
            </a:r>
            <a:r>
              <a:rPr sz="2400" b="1" spc="75" dirty="0">
                <a:latin typeface="Times New Roman"/>
                <a:cs typeface="Times New Roman"/>
              </a:rPr>
              <a:t>θ</a:t>
            </a:r>
            <a:r>
              <a:rPr sz="2400" spc="75" dirty="0">
                <a:latin typeface="Calibri"/>
                <a:cs typeface="Calibri"/>
              </a:rPr>
              <a:t>);</a:t>
            </a:r>
            <a:r>
              <a:rPr sz="2400" spc="-114" dirty="0">
                <a:latin typeface="Calibri"/>
                <a:cs typeface="Calibri"/>
              </a:rPr>
              <a:t> </a:t>
            </a:r>
            <a:r>
              <a:rPr sz="2400" b="1" spc="100" dirty="0">
                <a:latin typeface="Times New Roman"/>
                <a:cs typeface="Times New Roman"/>
              </a:rPr>
              <a:t>θ</a:t>
            </a:r>
            <a:r>
              <a:rPr sz="2400" spc="100" dirty="0">
                <a:latin typeface="Calibri"/>
                <a:cs typeface="Calibri"/>
              </a:rPr>
              <a:t>)</a:t>
            </a:r>
            <a:endParaRPr sz="2400" dirty="0">
              <a:latin typeface="Calibri"/>
              <a:cs typeface="Calibri"/>
            </a:endParaRPr>
          </a:p>
          <a:p>
            <a:pPr marL="406400" marR="152400" indent="-342900">
              <a:lnSpc>
                <a:spcPts val="2820"/>
              </a:lnSpc>
              <a:spcBef>
                <a:spcPts val="765"/>
              </a:spcBef>
              <a:buChar char="•"/>
              <a:tabLst>
                <a:tab pos="405765" algn="l"/>
                <a:tab pos="4064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Unfolding equation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by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repeatedly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applying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definition </a:t>
            </a:r>
            <a:r>
              <a:rPr lang="en-US" sz="2400" dirty="0">
                <a:solidFill>
                  <a:srgbClr val="3333CC"/>
                </a:solidFill>
                <a:latin typeface="Arial"/>
                <a:cs typeface="Arial"/>
              </a:rPr>
              <a:t>gives an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 expression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without</a:t>
            </a:r>
            <a:r>
              <a:rPr sz="2400" spc="-3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recurrence</a:t>
            </a:r>
            <a:endParaRPr sz="2400" dirty="0">
              <a:latin typeface="Arial"/>
              <a:cs typeface="Arial"/>
            </a:endParaRPr>
          </a:p>
          <a:p>
            <a:pPr marL="806450" indent="-285750">
              <a:lnSpc>
                <a:spcPct val="100000"/>
              </a:lnSpc>
              <a:spcBef>
                <a:spcPts val="420"/>
              </a:spcBef>
              <a:buClr>
                <a:srgbClr val="3333CC"/>
              </a:buClr>
              <a:buFont typeface="Calibri"/>
              <a:buChar char="•"/>
              <a:tabLst>
                <a:tab pos="805815" algn="l"/>
                <a:tab pos="806450" algn="l"/>
              </a:tabLst>
            </a:pPr>
            <a:r>
              <a:rPr sz="2000" b="1" i="1" spc="85" dirty="0">
                <a:latin typeface="Palatino Linotype"/>
                <a:cs typeface="Palatino Linotype"/>
              </a:rPr>
              <a:t>s</a:t>
            </a:r>
            <a:r>
              <a:rPr sz="1950" spc="127" baseline="25641" dirty="0">
                <a:latin typeface="Calibri"/>
                <a:cs typeface="Calibri"/>
              </a:rPr>
              <a:t>(1)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is ground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state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and </a:t>
            </a:r>
            <a:r>
              <a:rPr sz="2000" b="1" i="1" spc="85" dirty="0">
                <a:latin typeface="Palatino Linotype"/>
                <a:cs typeface="Palatino Linotype"/>
              </a:rPr>
              <a:t>s</a:t>
            </a:r>
            <a:r>
              <a:rPr sz="1950" spc="127" baseline="25641" dirty="0">
                <a:latin typeface="Calibri"/>
                <a:cs typeface="Calibri"/>
              </a:rPr>
              <a:t>(2)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computed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by applying</a:t>
            </a:r>
            <a:r>
              <a:rPr sz="2000" spc="10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i="1" dirty="0">
                <a:latin typeface="Calibri"/>
                <a:cs typeface="Calibri"/>
              </a:rPr>
              <a:t>f</a:t>
            </a:r>
            <a:endParaRPr sz="2000" dirty="0">
              <a:latin typeface="Calibri"/>
              <a:cs typeface="Calibri"/>
            </a:endParaRPr>
          </a:p>
          <a:p>
            <a:pPr marL="406400" marR="68580" indent="-342900">
              <a:lnSpc>
                <a:spcPts val="2820"/>
              </a:lnSpc>
              <a:spcBef>
                <a:spcPts val="740"/>
              </a:spcBef>
              <a:buChar char="•"/>
              <a:tabLst>
                <a:tab pos="405765" algn="l"/>
                <a:tab pos="4064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Such an expression can be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represented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by a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traditional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acyclic 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computational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graph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(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as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shown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next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)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22106" y="764540"/>
            <a:ext cx="5231293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Unfolded </a:t>
            </a:r>
            <a:r>
              <a:rPr lang="en-US" spc="-5" dirty="0"/>
              <a:t>D</a:t>
            </a:r>
            <a:r>
              <a:rPr dirty="0"/>
              <a:t>ynamical</a:t>
            </a:r>
            <a:r>
              <a:rPr spc="-35" dirty="0"/>
              <a:t> </a:t>
            </a:r>
            <a:r>
              <a:rPr lang="en-US" spc="-5" dirty="0"/>
              <a:t>S</a:t>
            </a:r>
            <a:r>
              <a:rPr spc="-5" dirty="0"/>
              <a:t>ystem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11463" y="1417828"/>
            <a:ext cx="7390765" cy="1327785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381000" indent="-342900">
              <a:lnSpc>
                <a:spcPct val="100000"/>
              </a:lnSpc>
              <a:spcBef>
                <a:spcPts val="595"/>
              </a:spcBef>
              <a:buClr>
                <a:srgbClr val="3333CC"/>
              </a:buClr>
              <a:buChar char="•"/>
              <a:tabLst>
                <a:tab pos="380365" algn="l"/>
                <a:tab pos="381000" algn="l"/>
              </a:tabLst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classical dynamical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system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described</a:t>
            </a:r>
            <a:r>
              <a:rPr sz="2400" spc="-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by</a:t>
            </a:r>
            <a:endParaRPr sz="2400">
              <a:latin typeface="Arial"/>
              <a:cs typeface="Arial"/>
            </a:endParaRPr>
          </a:p>
          <a:p>
            <a:pPr marL="1866900">
              <a:lnSpc>
                <a:spcPct val="100000"/>
              </a:lnSpc>
              <a:spcBef>
                <a:spcPts val="495"/>
              </a:spcBef>
            </a:pPr>
            <a:r>
              <a:rPr sz="2400" b="1" i="1" spc="170" dirty="0">
                <a:latin typeface="Palatino Linotype"/>
                <a:cs typeface="Palatino Linotype"/>
              </a:rPr>
              <a:t>s</a:t>
            </a:r>
            <a:r>
              <a:rPr sz="2400" spc="254" baseline="24305" dirty="0">
                <a:latin typeface="Calibri"/>
                <a:cs typeface="Calibri"/>
              </a:rPr>
              <a:t>(</a:t>
            </a:r>
            <a:r>
              <a:rPr sz="2400" i="1" spc="254" baseline="24305" dirty="0">
                <a:latin typeface="Calibri"/>
                <a:cs typeface="Calibri"/>
              </a:rPr>
              <a:t>t</a:t>
            </a:r>
            <a:r>
              <a:rPr sz="2400" spc="254" baseline="24305" dirty="0">
                <a:latin typeface="Calibri"/>
                <a:cs typeface="Calibri"/>
              </a:rPr>
              <a:t>)</a:t>
            </a:r>
            <a:r>
              <a:rPr sz="2400" i="1" spc="170" dirty="0">
                <a:latin typeface="Calibri"/>
                <a:cs typeface="Calibri"/>
              </a:rPr>
              <a:t>=f </a:t>
            </a:r>
            <a:r>
              <a:rPr sz="2400" spc="80" dirty="0">
                <a:latin typeface="Calibri"/>
                <a:cs typeface="Calibri"/>
              </a:rPr>
              <a:t>(</a:t>
            </a:r>
            <a:r>
              <a:rPr sz="2400" b="1" i="1" spc="80" dirty="0">
                <a:latin typeface="Palatino Linotype"/>
                <a:cs typeface="Palatino Linotype"/>
              </a:rPr>
              <a:t>s</a:t>
            </a:r>
            <a:r>
              <a:rPr sz="2400" spc="120" baseline="24305" dirty="0">
                <a:latin typeface="Calibri"/>
                <a:cs typeface="Calibri"/>
              </a:rPr>
              <a:t>(</a:t>
            </a:r>
            <a:r>
              <a:rPr sz="2400" i="1" spc="120" baseline="24305" dirty="0">
                <a:latin typeface="Calibri"/>
                <a:cs typeface="Calibri"/>
              </a:rPr>
              <a:t>t-</a:t>
            </a:r>
            <a:r>
              <a:rPr sz="2400" spc="120" baseline="24305" dirty="0">
                <a:latin typeface="Calibri"/>
                <a:cs typeface="Calibri"/>
              </a:rPr>
              <a:t>1)</a:t>
            </a:r>
            <a:r>
              <a:rPr sz="2400" spc="80" dirty="0">
                <a:latin typeface="Calibri"/>
                <a:cs typeface="Calibri"/>
              </a:rPr>
              <a:t>; </a:t>
            </a:r>
            <a:r>
              <a:rPr sz="2400" b="1" dirty="0">
                <a:latin typeface="Times New Roman"/>
                <a:cs typeface="Times New Roman"/>
              </a:rPr>
              <a:t>θ </a:t>
            </a:r>
            <a:r>
              <a:rPr sz="2400" spc="204" dirty="0">
                <a:latin typeface="Calibri"/>
                <a:cs typeface="Calibri"/>
              </a:rPr>
              <a:t>)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and </a:t>
            </a:r>
            <a:r>
              <a:rPr sz="2400" b="1" i="1" spc="204" dirty="0">
                <a:latin typeface="Palatino Linotype"/>
                <a:cs typeface="Palatino Linotype"/>
              </a:rPr>
              <a:t>s</a:t>
            </a:r>
            <a:r>
              <a:rPr sz="2400" spc="307" baseline="24305" dirty="0">
                <a:latin typeface="Calibri"/>
                <a:cs typeface="Calibri"/>
              </a:rPr>
              <a:t>(3)</a:t>
            </a:r>
            <a:r>
              <a:rPr sz="2400" spc="204" dirty="0">
                <a:latin typeface="Calibri"/>
                <a:cs typeface="Calibri"/>
              </a:rPr>
              <a:t>= </a:t>
            </a:r>
            <a:r>
              <a:rPr sz="2400" i="1" dirty="0">
                <a:latin typeface="Calibri"/>
                <a:cs typeface="Calibri"/>
              </a:rPr>
              <a:t>f </a:t>
            </a:r>
            <a:r>
              <a:rPr sz="2400" spc="105" dirty="0">
                <a:latin typeface="Calibri"/>
                <a:cs typeface="Calibri"/>
              </a:rPr>
              <a:t>(</a:t>
            </a:r>
            <a:r>
              <a:rPr sz="2400" i="1" spc="105" dirty="0">
                <a:latin typeface="Calibri"/>
                <a:cs typeface="Calibri"/>
              </a:rPr>
              <a:t>f </a:t>
            </a:r>
            <a:r>
              <a:rPr sz="2400" spc="95" dirty="0">
                <a:latin typeface="Calibri"/>
                <a:cs typeface="Calibri"/>
              </a:rPr>
              <a:t>(</a:t>
            </a:r>
            <a:r>
              <a:rPr sz="2400" b="1" i="1" spc="95" dirty="0">
                <a:latin typeface="Palatino Linotype"/>
                <a:cs typeface="Palatino Linotype"/>
              </a:rPr>
              <a:t>s</a:t>
            </a:r>
            <a:r>
              <a:rPr sz="2400" spc="142" baseline="24305" dirty="0">
                <a:latin typeface="Calibri"/>
                <a:cs typeface="Calibri"/>
              </a:rPr>
              <a:t>(1)</a:t>
            </a:r>
            <a:r>
              <a:rPr sz="2400" spc="95" dirty="0">
                <a:latin typeface="Calibri"/>
                <a:cs typeface="Calibri"/>
              </a:rPr>
              <a:t>; </a:t>
            </a:r>
            <a:r>
              <a:rPr sz="2400" b="1" spc="100" dirty="0">
                <a:latin typeface="Times New Roman"/>
                <a:cs typeface="Times New Roman"/>
              </a:rPr>
              <a:t>θ</a:t>
            </a:r>
            <a:r>
              <a:rPr sz="2400" spc="100" dirty="0">
                <a:latin typeface="Calibri"/>
                <a:cs typeface="Calibri"/>
              </a:rPr>
              <a:t>)</a:t>
            </a:r>
            <a:r>
              <a:rPr sz="2400" i="1" spc="100" dirty="0">
                <a:latin typeface="Calibri"/>
                <a:cs typeface="Calibri"/>
              </a:rPr>
              <a:t>;</a:t>
            </a:r>
            <a:r>
              <a:rPr sz="2400" i="1" spc="420" dirty="0">
                <a:latin typeface="Calibri"/>
                <a:cs typeface="Calibri"/>
              </a:rPr>
              <a:t> </a:t>
            </a:r>
            <a:r>
              <a:rPr sz="2400" b="1" spc="100" dirty="0">
                <a:latin typeface="Times New Roman"/>
                <a:cs typeface="Times New Roman"/>
              </a:rPr>
              <a:t>θ</a:t>
            </a:r>
            <a:r>
              <a:rPr sz="2400" spc="100" dirty="0">
                <a:latin typeface="Calibri"/>
                <a:cs typeface="Calibri"/>
              </a:rPr>
              <a:t>)</a:t>
            </a:r>
            <a:endParaRPr sz="2400">
              <a:latin typeface="Calibri"/>
              <a:cs typeface="Calibri"/>
            </a:endParaRPr>
          </a:p>
          <a:p>
            <a:pPr marL="376555">
              <a:lnSpc>
                <a:spcPct val="100000"/>
              </a:lnSpc>
              <a:spcBef>
                <a:spcPts val="620"/>
              </a:spcBef>
            </a:pP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is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illustrated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as an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unfolded computational</a:t>
            </a:r>
            <a:r>
              <a:rPr sz="2400" spc="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graph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6863" y="4485131"/>
            <a:ext cx="7355205" cy="1692275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2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Each node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represents state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at some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time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i="1" spc="-10" dirty="0">
                <a:latin typeface="Calibri"/>
                <a:cs typeface="Calibri"/>
              </a:rPr>
              <a:t>t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20"/>
              </a:spcBef>
              <a:buChar char="•"/>
              <a:tabLst>
                <a:tab pos="354965" algn="l"/>
                <a:tab pos="355600" algn="l"/>
                <a:tab pos="471678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Function </a:t>
            </a:r>
            <a:r>
              <a:rPr sz="2400" i="1" dirty="0">
                <a:latin typeface="Calibri"/>
                <a:cs typeface="Calibri"/>
              </a:rPr>
              <a:t>f 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maps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state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at</a:t>
            </a:r>
            <a:r>
              <a:rPr sz="2400" spc="-12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time</a:t>
            </a:r>
            <a:r>
              <a:rPr sz="2400" spc="14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i="1" spc="-10" dirty="0">
                <a:latin typeface="Calibri"/>
                <a:cs typeface="Calibri"/>
              </a:rPr>
              <a:t>t	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to the state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at</a:t>
            </a:r>
            <a:r>
              <a:rPr sz="2400" spc="10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i="1" spc="215" dirty="0">
                <a:latin typeface="Calibri"/>
                <a:cs typeface="Calibri"/>
              </a:rPr>
              <a:t>t</a:t>
            </a:r>
            <a:r>
              <a:rPr sz="2400" spc="215" dirty="0">
                <a:latin typeface="Calibri"/>
                <a:cs typeface="Calibri"/>
              </a:rPr>
              <a:t>+1</a:t>
            </a:r>
            <a:endParaRPr sz="2400">
              <a:latin typeface="Calibri"/>
              <a:cs typeface="Calibri"/>
            </a:endParaRPr>
          </a:p>
          <a:p>
            <a:pPr marL="355600" marR="5080" indent="-342900">
              <a:lnSpc>
                <a:spcPts val="2820"/>
              </a:lnSpc>
              <a:spcBef>
                <a:spcPts val="760"/>
              </a:spcBef>
              <a:buChar char="•"/>
              <a:tabLst>
                <a:tab pos="354965" algn="l"/>
                <a:tab pos="355600" algn="l"/>
                <a:tab pos="268478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same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parameters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(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same value of </a:t>
            </a:r>
            <a:r>
              <a:rPr sz="2400" b="1" dirty="0">
                <a:latin typeface="Times New Roman"/>
                <a:cs typeface="Times New Roman"/>
              </a:rPr>
              <a:t>θ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used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to  parameterize</a:t>
            </a:r>
            <a:r>
              <a:rPr sz="2400" spc="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i="1" dirty="0">
                <a:latin typeface="Calibri"/>
                <a:cs typeface="Calibri"/>
              </a:rPr>
              <a:t>f</a:t>
            </a:r>
            <a:r>
              <a:rPr sz="2400" i="1" spc="275" dirty="0"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)	are used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for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all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time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steps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31223" y="3263900"/>
            <a:ext cx="7848598" cy="1003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78994" y="1027751"/>
            <a:ext cx="8304750" cy="533103"/>
          </a:xfrm>
          <a:prstGeom prst="rect">
            <a:avLst/>
          </a:prstGeom>
        </p:spPr>
        <p:txBody>
          <a:bodyPr vert="horz" wrap="square" lIns="0" tIns="11946" rIns="0" bIns="0" rtlCol="0">
            <a:spAutoFit/>
          </a:bodyPr>
          <a:lstStyle/>
          <a:p>
            <a:pPr marL="11946">
              <a:spcBef>
                <a:spcPts val="94"/>
              </a:spcBef>
              <a:tabLst>
                <a:tab pos="3692391" algn="l"/>
              </a:tabLst>
            </a:pPr>
            <a:r>
              <a:rPr spc="-5" dirty="0"/>
              <a:t>Generic</a:t>
            </a:r>
            <a:r>
              <a:rPr spc="9" dirty="0"/>
              <a:t> </a:t>
            </a:r>
            <a:r>
              <a:rPr dirty="0"/>
              <a:t>Neural</a:t>
            </a:r>
            <a:r>
              <a:rPr lang="en-US" dirty="0"/>
              <a:t> </a:t>
            </a:r>
            <a:r>
              <a:rPr spc="-5" dirty="0"/>
              <a:t>Architectures</a:t>
            </a:r>
            <a:r>
              <a:rPr spc="-47" dirty="0"/>
              <a:t> </a:t>
            </a:r>
            <a:r>
              <a:rPr sz="3386" dirty="0"/>
              <a:t>(12-1</a:t>
            </a:r>
            <a:r>
              <a:rPr lang="en-US" sz="3386" dirty="0"/>
              <a:t>9</a:t>
            </a:r>
            <a:r>
              <a:rPr sz="3386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073552-E1C1-FF95-3EA9-2530B16E8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48" y="1986811"/>
            <a:ext cx="8630904" cy="3798778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10769" y="1374140"/>
            <a:ext cx="8066631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Dynamical </a:t>
            </a:r>
            <a:r>
              <a:rPr lang="en-US" spc="-5" dirty="0"/>
              <a:t>S</a:t>
            </a:r>
            <a:r>
              <a:rPr spc="-5" dirty="0"/>
              <a:t>ystem </a:t>
            </a:r>
            <a:r>
              <a:rPr lang="en-US" spc="-5" dirty="0"/>
              <a:t>D</a:t>
            </a:r>
            <a:r>
              <a:rPr dirty="0"/>
              <a:t>riven by </a:t>
            </a:r>
            <a:r>
              <a:rPr lang="en-US" spc="-5" dirty="0"/>
              <a:t>an E</a:t>
            </a:r>
            <a:r>
              <a:rPr spc="-5" dirty="0"/>
              <a:t>xternal</a:t>
            </a:r>
            <a:r>
              <a:rPr spc="-45" dirty="0"/>
              <a:t> </a:t>
            </a:r>
            <a:r>
              <a:rPr lang="en-US" spc="-45" dirty="0"/>
              <a:t>S</a:t>
            </a:r>
            <a:r>
              <a:rPr dirty="0"/>
              <a:t>ignal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14663" y="2412683"/>
            <a:ext cx="8598535" cy="3990836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405765" marR="68580" indent="-342900">
              <a:lnSpc>
                <a:spcPts val="2800"/>
              </a:lnSpc>
              <a:spcBef>
                <a:spcPts val="260"/>
              </a:spcBef>
              <a:buChar char="•"/>
              <a:tabLst>
                <a:tab pos="405765" algn="l"/>
                <a:tab pos="4064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As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another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example, consider a dynamical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system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driven</a:t>
            </a:r>
            <a:r>
              <a:rPr sz="2400" spc="-5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by 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external (input)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signal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b="1" i="1" spc="100" dirty="0">
                <a:latin typeface="Palatino Linotype"/>
                <a:cs typeface="Palatino Linotype"/>
              </a:rPr>
              <a:t>x</a:t>
            </a:r>
            <a:r>
              <a:rPr sz="2400" spc="150" baseline="24305" dirty="0">
                <a:latin typeface="Calibri"/>
                <a:cs typeface="Calibri"/>
              </a:rPr>
              <a:t>(</a:t>
            </a:r>
            <a:r>
              <a:rPr sz="2400" i="1" spc="150" baseline="24305" dirty="0">
                <a:latin typeface="Calibri"/>
                <a:cs typeface="Calibri"/>
              </a:rPr>
              <a:t>t</a:t>
            </a:r>
            <a:r>
              <a:rPr sz="2400" spc="150" baseline="24305" dirty="0">
                <a:latin typeface="Calibri"/>
                <a:cs typeface="Calibri"/>
              </a:rPr>
              <a:t>)</a:t>
            </a:r>
            <a:endParaRPr sz="2400" baseline="24305" dirty="0">
              <a:latin typeface="Calibri"/>
              <a:cs typeface="Calibri"/>
            </a:endParaRPr>
          </a:p>
          <a:p>
            <a:pPr marR="224154" algn="ctr">
              <a:lnSpc>
                <a:spcPts val="2675"/>
              </a:lnSpc>
            </a:pPr>
            <a:r>
              <a:rPr sz="3600" b="1" i="1" spc="254" baseline="-16203" dirty="0">
                <a:latin typeface="Palatino Linotype"/>
                <a:cs typeface="Palatino Linotype"/>
              </a:rPr>
              <a:t>s</a:t>
            </a:r>
            <a:r>
              <a:rPr sz="1600" spc="170" dirty="0">
                <a:latin typeface="Calibri"/>
                <a:cs typeface="Calibri"/>
              </a:rPr>
              <a:t>(</a:t>
            </a:r>
            <a:r>
              <a:rPr sz="1600" i="1" spc="170" dirty="0">
                <a:latin typeface="Calibri"/>
                <a:cs typeface="Calibri"/>
              </a:rPr>
              <a:t>t</a:t>
            </a:r>
            <a:r>
              <a:rPr sz="1600" spc="170" dirty="0">
                <a:latin typeface="Calibri"/>
                <a:cs typeface="Calibri"/>
              </a:rPr>
              <a:t>)</a:t>
            </a:r>
            <a:r>
              <a:rPr sz="3600" i="1" spc="254" baseline="-16203" dirty="0">
                <a:latin typeface="Calibri"/>
                <a:cs typeface="Calibri"/>
              </a:rPr>
              <a:t>=f </a:t>
            </a:r>
            <a:r>
              <a:rPr sz="3600" spc="307" baseline="-16203" dirty="0">
                <a:latin typeface="Calibri"/>
                <a:cs typeface="Calibri"/>
              </a:rPr>
              <a:t>( </a:t>
            </a:r>
            <a:r>
              <a:rPr sz="3600" b="1" i="1" spc="120" baseline="-16203" dirty="0">
                <a:latin typeface="Palatino Linotype"/>
                <a:cs typeface="Palatino Linotype"/>
              </a:rPr>
              <a:t>s</a:t>
            </a:r>
            <a:r>
              <a:rPr sz="1600" spc="80" dirty="0">
                <a:latin typeface="Calibri"/>
                <a:cs typeface="Calibri"/>
              </a:rPr>
              <a:t>(</a:t>
            </a:r>
            <a:r>
              <a:rPr sz="1600" i="1" spc="80" dirty="0">
                <a:latin typeface="Calibri"/>
                <a:cs typeface="Calibri"/>
              </a:rPr>
              <a:t>t-</a:t>
            </a:r>
            <a:r>
              <a:rPr sz="1600" spc="80" dirty="0">
                <a:latin typeface="Calibri"/>
                <a:cs typeface="Calibri"/>
              </a:rPr>
              <a:t>1)</a:t>
            </a:r>
            <a:r>
              <a:rPr sz="3600" i="1" spc="120" baseline="-16203" dirty="0">
                <a:latin typeface="Calibri"/>
                <a:cs typeface="Calibri"/>
              </a:rPr>
              <a:t>, </a:t>
            </a:r>
            <a:r>
              <a:rPr sz="3600" b="1" i="1" spc="127" baseline="-16203" dirty="0">
                <a:latin typeface="Palatino Linotype"/>
                <a:cs typeface="Palatino Linotype"/>
              </a:rPr>
              <a:t>x</a:t>
            </a:r>
            <a:r>
              <a:rPr sz="1600" spc="85" dirty="0">
                <a:latin typeface="Calibri"/>
                <a:cs typeface="Calibri"/>
              </a:rPr>
              <a:t>(</a:t>
            </a:r>
            <a:r>
              <a:rPr sz="1600" i="1" spc="85" dirty="0">
                <a:latin typeface="Calibri"/>
                <a:cs typeface="Calibri"/>
              </a:rPr>
              <a:t>t</a:t>
            </a:r>
            <a:r>
              <a:rPr sz="1600" spc="85" dirty="0">
                <a:latin typeface="Calibri"/>
                <a:cs typeface="Calibri"/>
              </a:rPr>
              <a:t>)</a:t>
            </a:r>
            <a:r>
              <a:rPr sz="3600" spc="127" baseline="-16203" dirty="0">
                <a:latin typeface="Calibri"/>
                <a:cs typeface="Calibri"/>
              </a:rPr>
              <a:t>; </a:t>
            </a:r>
            <a:r>
              <a:rPr sz="3600" b="1" baseline="-16203" dirty="0">
                <a:latin typeface="Times New Roman"/>
                <a:cs typeface="Times New Roman"/>
              </a:rPr>
              <a:t>θ </a:t>
            </a:r>
            <a:r>
              <a:rPr sz="3600" b="1" spc="390" baseline="-16203" dirty="0">
                <a:latin typeface="Times New Roman"/>
                <a:cs typeface="Times New Roman"/>
              </a:rPr>
              <a:t> </a:t>
            </a:r>
            <a:r>
              <a:rPr sz="3600" spc="307" baseline="-16203" dirty="0">
                <a:latin typeface="Calibri"/>
                <a:cs typeface="Calibri"/>
              </a:rPr>
              <a:t>)</a:t>
            </a:r>
            <a:endParaRPr sz="3600" baseline="-16203" dirty="0">
              <a:latin typeface="Calibri"/>
              <a:cs typeface="Calibri"/>
            </a:endParaRPr>
          </a:p>
          <a:p>
            <a:pPr marL="806450" lvl="1" indent="-286385">
              <a:lnSpc>
                <a:spcPct val="100000"/>
              </a:lnSpc>
              <a:spcBef>
                <a:spcPts val="1240"/>
              </a:spcBef>
              <a:buClr>
                <a:srgbClr val="3333CC"/>
              </a:buClr>
              <a:buChar char="•"/>
              <a:tabLst>
                <a:tab pos="805815" algn="l"/>
                <a:tab pos="806450" algn="l"/>
              </a:tabLst>
            </a:pP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State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now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contains information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about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whole past input sequence</a:t>
            </a:r>
            <a:endParaRPr sz="2000" dirty="0">
              <a:latin typeface="Arial"/>
              <a:cs typeface="Arial"/>
            </a:endParaRPr>
          </a:p>
          <a:p>
            <a:pPr marL="806450" lvl="1" indent="-286385">
              <a:lnSpc>
                <a:spcPct val="100000"/>
              </a:lnSpc>
              <a:spcBef>
                <a:spcPts val="400"/>
              </a:spcBef>
              <a:buClr>
                <a:srgbClr val="3333CC"/>
              </a:buClr>
              <a:buChar char="•"/>
              <a:tabLst>
                <a:tab pos="805815" algn="l"/>
                <a:tab pos="806450" algn="l"/>
              </a:tabLst>
            </a:pP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Note that the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previous dynamic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system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was simply </a:t>
            </a:r>
            <a:r>
              <a:rPr sz="2000" b="1" i="1" spc="145" dirty="0">
                <a:latin typeface="Palatino Linotype"/>
                <a:cs typeface="Palatino Linotype"/>
              </a:rPr>
              <a:t>s</a:t>
            </a:r>
            <a:r>
              <a:rPr sz="1950" spc="217" baseline="25641" dirty="0">
                <a:latin typeface="Calibri"/>
                <a:cs typeface="Calibri"/>
              </a:rPr>
              <a:t>(</a:t>
            </a:r>
            <a:r>
              <a:rPr sz="1950" i="1" spc="217" baseline="25641" dirty="0">
                <a:latin typeface="Calibri"/>
                <a:cs typeface="Calibri"/>
              </a:rPr>
              <a:t>t</a:t>
            </a:r>
            <a:r>
              <a:rPr sz="1950" spc="217" baseline="25641" dirty="0">
                <a:latin typeface="Calibri"/>
                <a:cs typeface="Calibri"/>
              </a:rPr>
              <a:t>)</a:t>
            </a:r>
            <a:r>
              <a:rPr sz="2000" i="1" spc="145" dirty="0">
                <a:latin typeface="Calibri"/>
                <a:cs typeface="Calibri"/>
              </a:rPr>
              <a:t>=f </a:t>
            </a:r>
            <a:r>
              <a:rPr sz="2000" spc="75" dirty="0">
                <a:latin typeface="Calibri"/>
                <a:cs typeface="Calibri"/>
              </a:rPr>
              <a:t>(</a:t>
            </a:r>
            <a:r>
              <a:rPr sz="2000" b="1" i="1" spc="75" dirty="0">
                <a:latin typeface="Palatino Linotype"/>
                <a:cs typeface="Palatino Linotype"/>
              </a:rPr>
              <a:t>s</a:t>
            </a:r>
            <a:r>
              <a:rPr sz="1950" spc="112" baseline="25641" dirty="0">
                <a:latin typeface="Calibri"/>
                <a:cs typeface="Calibri"/>
              </a:rPr>
              <a:t>(</a:t>
            </a:r>
            <a:r>
              <a:rPr sz="1950" i="1" spc="112" baseline="25641" dirty="0">
                <a:latin typeface="Calibri"/>
                <a:cs typeface="Calibri"/>
              </a:rPr>
              <a:t>t-</a:t>
            </a:r>
            <a:r>
              <a:rPr sz="1950" spc="112" baseline="25641" dirty="0">
                <a:latin typeface="Calibri"/>
                <a:cs typeface="Calibri"/>
              </a:rPr>
              <a:t>1)</a:t>
            </a:r>
            <a:r>
              <a:rPr sz="2000" spc="75" dirty="0">
                <a:latin typeface="Calibri"/>
                <a:cs typeface="Calibri"/>
              </a:rPr>
              <a:t>;</a:t>
            </a:r>
            <a:r>
              <a:rPr sz="2000" spc="265" dirty="0">
                <a:latin typeface="Calibri"/>
                <a:cs typeface="Calibri"/>
              </a:rPr>
              <a:t> </a:t>
            </a:r>
            <a:r>
              <a:rPr sz="2000" b="1" spc="85" dirty="0" err="1">
                <a:latin typeface="Times New Roman"/>
                <a:cs typeface="Times New Roman"/>
              </a:rPr>
              <a:t>θ</a:t>
            </a:r>
            <a:r>
              <a:rPr sz="2000" spc="85" dirty="0">
                <a:latin typeface="Calibri"/>
                <a:cs typeface="Calibri"/>
              </a:rPr>
              <a:t>)</a:t>
            </a:r>
            <a:endParaRPr lang="en-US" sz="2000" spc="85" dirty="0">
              <a:latin typeface="Calibri"/>
              <a:cs typeface="Calibri"/>
            </a:endParaRPr>
          </a:p>
          <a:p>
            <a:pPr marL="806450" lvl="1" indent="-286385">
              <a:lnSpc>
                <a:spcPct val="100000"/>
              </a:lnSpc>
              <a:spcBef>
                <a:spcPts val="400"/>
              </a:spcBef>
              <a:buClr>
                <a:srgbClr val="3333CC"/>
              </a:buClr>
              <a:buChar char="•"/>
              <a:tabLst>
                <a:tab pos="805815" algn="l"/>
                <a:tab pos="806450" algn="l"/>
              </a:tabLst>
            </a:pPr>
            <a:r>
              <a:rPr lang="en-US" sz="2000" spc="-5" dirty="0">
                <a:solidFill>
                  <a:srgbClr val="006600"/>
                </a:solidFill>
                <a:latin typeface="Arial"/>
                <a:cs typeface="Arial"/>
              </a:rPr>
              <a:t>N</a:t>
            </a:r>
            <a:r>
              <a:rPr lang="en-US" sz="2000" dirty="0">
                <a:solidFill>
                  <a:srgbClr val="006600"/>
                </a:solidFill>
                <a:latin typeface="Arial"/>
                <a:cs typeface="Arial"/>
              </a:rPr>
              <a:t>ow </a:t>
            </a:r>
            <a:r>
              <a:rPr lang="en-US" sz="2000" spc="-5" dirty="0">
                <a:solidFill>
                  <a:srgbClr val="006600"/>
                </a:solidFill>
                <a:latin typeface="Arial"/>
                <a:cs typeface="Arial"/>
              </a:rPr>
              <a:t>have an exogenous network (NARX networks)</a:t>
            </a:r>
            <a:endParaRPr sz="2000" dirty="0">
              <a:latin typeface="Calibri"/>
              <a:cs typeface="Calibri"/>
            </a:endParaRPr>
          </a:p>
          <a:p>
            <a:pPr marL="406400" indent="-342900" algn="just">
              <a:lnSpc>
                <a:spcPct val="100000"/>
              </a:lnSpc>
              <a:buChar char="•"/>
              <a:tabLst>
                <a:tab pos="406400" algn="l"/>
              </a:tabLst>
            </a:pPr>
            <a:endParaRPr lang="en-US" sz="2400" dirty="0">
              <a:solidFill>
                <a:srgbClr val="3333CC"/>
              </a:solidFill>
              <a:latin typeface="Arial"/>
              <a:cs typeface="Arial"/>
            </a:endParaRPr>
          </a:p>
          <a:p>
            <a:pPr marL="406400" indent="-342900" algn="just">
              <a:lnSpc>
                <a:spcPct val="100000"/>
              </a:lnSpc>
              <a:buChar char="•"/>
              <a:tabLst>
                <a:tab pos="4064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Recurrent neural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networks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can be built in many</a:t>
            </a:r>
            <a:r>
              <a:rPr sz="2400" spc="-4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ways</a:t>
            </a:r>
            <a:endParaRPr sz="2400" dirty="0">
              <a:latin typeface="Arial"/>
              <a:cs typeface="Arial"/>
            </a:endParaRPr>
          </a:p>
          <a:p>
            <a:pPr marL="799465" marR="400050" lvl="1" indent="-279400" algn="just">
              <a:lnSpc>
                <a:spcPct val="100400"/>
              </a:lnSpc>
              <a:spcBef>
                <a:spcPts val="415"/>
              </a:spcBef>
              <a:buClr>
                <a:srgbClr val="3333CC"/>
              </a:buClr>
              <a:buChar char="•"/>
              <a:tabLst>
                <a:tab pos="806450" algn="l"/>
              </a:tabLst>
            </a:pPr>
            <a:r>
              <a:rPr lang="en-US" sz="2000" dirty="0">
                <a:solidFill>
                  <a:srgbClr val="006600"/>
                </a:solidFill>
                <a:latin typeface="Arial"/>
                <a:cs typeface="Arial"/>
              </a:rPr>
              <a:t>Just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as almost any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function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is a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feedforward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neural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network,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any 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function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involving recurrence can be considered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to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be a recurrent  neural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 network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87019" y="993141"/>
            <a:ext cx="7333181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Defining </a:t>
            </a:r>
            <a:r>
              <a:rPr lang="en-US" dirty="0"/>
              <a:t>V</a:t>
            </a:r>
            <a:r>
              <a:rPr dirty="0"/>
              <a:t>alues of </a:t>
            </a:r>
            <a:r>
              <a:rPr lang="en-US" dirty="0"/>
              <a:t>H</a:t>
            </a:r>
            <a:r>
              <a:rPr dirty="0"/>
              <a:t>idden </a:t>
            </a:r>
            <a:r>
              <a:rPr lang="en-US" spc="-5" dirty="0"/>
              <a:t>U</a:t>
            </a:r>
            <a:r>
              <a:rPr spc="-5" dirty="0"/>
              <a:t>nits </a:t>
            </a:r>
            <a:r>
              <a:rPr dirty="0"/>
              <a:t>in</a:t>
            </a:r>
            <a:r>
              <a:rPr spc="-90" dirty="0"/>
              <a:t> </a:t>
            </a:r>
            <a:r>
              <a:rPr dirty="0"/>
              <a:t>RNNs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24162" y="1709420"/>
            <a:ext cx="9077037" cy="190565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68300" marR="17780" indent="-342900">
              <a:lnSpc>
                <a:spcPts val="2800"/>
              </a:lnSpc>
              <a:spcBef>
                <a:spcPts val="260"/>
              </a:spcBef>
              <a:buChar char="•"/>
              <a:tabLst>
                <a:tab pos="367665" algn="l"/>
                <a:tab pos="3683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Many recurrent neural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nets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use same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equation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(as</a:t>
            </a:r>
            <a:r>
              <a:rPr sz="2400" spc="-6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lang="en-US" sz="2400" spc="-60" dirty="0">
                <a:solidFill>
                  <a:srgbClr val="3333CC"/>
                </a:solidFill>
                <a:latin typeface="Arial"/>
                <a:cs typeface="Arial"/>
              </a:rPr>
              <a:t>a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dynamical 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system with external input) to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define values of hidden</a:t>
            </a:r>
            <a:r>
              <a:rPr sz="2400" spc="2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units</a:t>
            </a:r>
            <a:endParaRPr sz="2400" dirty="0">
              <a:latin typeface="Arial"/>
              <a:cs typeface="Arial"/>
            </a:endParaRPr>
          </a:p>
          <a:p>
            <a:pPr marL="768350" lvl="1" indent="-285750">
              <a:lnSpc>
                <a:spcPts val="2340"/>
              </a:lnSpc>
              <a:spcBef>
                <a:spcPts val="420"/>
              </a:spcBef>
              <a:buClr>
                <a:srgbClr val="3333CC"/>
              </a:buClr>
              <a:buChar char="•"/>
              <a:tabLst>
                <a:tab pos="767715" algn="l"/>
                <a:tab pos="768350" algn="l"/>
              </a:tabLst>
            </a:pP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To indicate that the state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is hidden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rewrite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using variable </a:t>
            </a:r>
            <a:r>
              <a:rPr sz="2000" b="1" i="1" spc="65" dirty="0">
                <a:solidFill>
                  <a:srgbClr val="0000FF"/>
                </a:solidFill>
                <a:latin typeface="Palatino Linotype"/>
                <a:cs typeface="Palatino Linotype"/>
              </a:rPr>
              <a:t>h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for</a:t>
            </a:r>
            <a:r>
              <a:rPr sz="2000" spc="3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state:</a:t>
            </a:r>
            <a:endParaRPr sz="2000" dirty="0">
              <a:latin typeface="Arial"/>
              <a:cs typeface="Arial"/>
            </a:endParaRPr>
          </a:p>
          <a:p>
            <a:pPr marL="1854200">
              <a:lnSpc>
                <a:spcPts val="2820"/>
              </a:lnSpc>
            </a:pPr>
            <a:r>
              <a:rPr sz="3600" b="1" i="1" spc="247" baseline="-16203" dirty="0">
                <a:latin typeface="Palatino Linotype"/>
                <a:cs typeface="Palatino Linotype"/>
              </a:rPr>
              <a:t>h</a:t>
            </a:r>
            <a:r>
              <a:rPr sz="1600" spc="165" dirty="0">
                <a:latin typeface="Calibri"/>
                <a:cs typeface="Calibri"/>
              </a:rPr>
              <a:t>(</a:t>
            </a:r>
            <a:r>
              <a:rPr sz="1600" i="1" spc="165" dirty="0">
                <a:latin typeface="Calibri"/>
                <a:cs typeface="Calibri"/>
              </a:rPr>
              <a:t>t</a:t>
            </a:r>
            <a:r>
              <a:rPr sz="1600" spc="165" dirty="0">
                <a:latin typeface="Calibri"/>
                <a:cs typeface="Calibri"/>
              </a:rPr>
              <a:t>)</a:t>
            </a:r>
            <a:r>
              <a:rPr sz="3600" i="1" spc="247" baseline="-16203" dirty="0">
                <a:latin typeface="Calibri"/>
                <a:cs typeface="Calibri"/>
              </a:rPr>
              <a:t>=f </a:t>
            </a:r>
            <a:r>
              <a:rPr sz="3600" spc="307" baseline="-16203" dirty="0">
                <a:latin typeface="Calibri"/>
                <a:cs typeface="Calibri"/>
              </a:rPr>
              <a:t>( </a:t>
            </a:r>
            <a:r>
              <a:rPr sz="3600" b="1" i="1" spc="120" baseline="-16203" dirty="0">
                <a:latin typeface="Palatino Linotype"/>
                <a:cs typeface="Palatino Linotype"/>
              </a:rPr>
              <a:t>h</a:t>
            </a:r>
            <a:r>
              <a:rPr sz="1600" i="1" spc="80" dirty="0">
                <a:latin typeface="Calibri"/>
                <a:cs typeface="Calibri"/>
              </a:rPr>
              <a:t>(t-</a:t>
            </a:r>
            <a:r>
              <a:rPr sz="1600" spc="80" dirty="0">
                <a:latin typeface="Calibri"/>
                <a:cs typeface="Calibri"/>
              </a:rPr>
              <a:t>1)</a:t>
            </a:r>
            <a:r>
              <a:rPr sz="3600" i="1" spc="120" baseline="-16203" dirty="0">
                <a:latin typeface="Calibri"/>
                <a:cs typeface="Calibri"/>
              </a:rPr>
              <a:t>, </a:t>
            </a:r>
            <a:r>
              <a:rPr sz="3600" b="1" i="1" spc="127" baseline="-16203" dirty="0">
                <a:latin typeface="Palatino Linotype"/>
                <a:cs typeface="Palatino Linotype"/>
              </a:rPr>
              <a:t>x</a:t>
            </a:r>
            <a:r>
              <a:rPr sz="1600" spc="85" dirty="0">
                <a:latin typeface="Calibri"/>
                <a:cs typeface="Calibri"/>
              </a:rPr>
              <a:t>(</a:t>
            </a:r>
            <a:r>
              <a:rPr sz="1600" i="1" spc="85" dirty="0">
                <a:latin typeface="Calibri"/>
                <a:cs typeface="Calibri"/>
              </a:rPr>
              <a:t>t</a:t>
            </a:r>
            <a:r>
              <a:rPr sz="1600" spc="85" dirty="0">
                <a:latin typeface="Calibri"/>
                <a:cs typeface="Calibri"/>
              </a:rPr>
              <a:t>)</a:t>
            </a:r>
            <a:r>
              <a:rPr sz="3600" spc="127" baseline="-16203" dirty="0">
                <a:latin typeface="Calibri"/>
                <a:cs typeface="Calibri"/>
              </a:rPr>
              <a:t>; </a:t>
            </a:r>
            <a:r>
              <a:rPr sz="3600" b="1" baseline="-16203" dirty="0">
                <a:latin typeface="Times New Roman"/>
                <a:cs typeface="Times New Roman"/>
              </a:rPr>
              <a:t>θ</a:t>
            </a:r>
            <a:r>
              <a:rPr sz="3600" b="1" spc="397" baseline="-16203" dirty="0">
                <a:latin typeface="Times New Roman"/>
                <a:cs typeface="Times New Roman"/>
              </a:rPr>
              <a:t> </a:t>
            </a:r>
            <a:r>
              <a:rPr sz="3600" spc="307" baseline="-16203" dirty="0">
                <a:latin typeface="Calibri"/>
                <a:cs typeface="Calibri"/>
              </a:rPr>
              <a:t>)</a:t>
            </a:r>
            <a:endParaRPr sz="3600" baseline="-16203" dirty="0">
              <a:latin typeface="Calibri"/>
              <a:cs typeface="Calibri"/>
            </a:endParaRPr>
          </a:p>
          <a:p>
            <a:pPr marL="768350" lvl="1" indent="-285750">
              <a:lnSpc>
                <a:spcPct val="100000"/>
              </a:lnSpc>
              <a:spcBef>
                <a:spcPts val="1140"/>
              </a:spcBef>
              <a:buClr>
                <a:srgbClr val="3333CC"/>
              </a:buClr>
              <a:buChar char="•"/>
              <a:tabLst>
                <a:tab pos="767715" algn="l"/>
                <a:tab pos="768350" algn="l"/>
              </a:tabLst>
            </a:pP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Illustrated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below: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6863" y="5795771"/>
            <a:ext cx="8822690" cy="76263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55600" marR="5080" indent="-342900">
              <a:lnSpc>
                <a:spcPct val="101499"/>
              </a:lnSpc>
              <a:spcBef>
                <a:spcPts val="55"/>
              </a:spcBef>
              <a:buChar char="•"/>
              <a:tabLst>
                <a:tab pos="354965" algn="l"/>
                <a:tab pos="355600" algn="l"/>
                <a:tab pos="313309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Typical</a:t>
            </a:r>
            <a:r>
              <a:rPr sz="2400" spc="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RNNs</a:t>
            </a:r>
            <a:r>
              <a:rPr sz="2400" spc="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have	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extra architectural features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such as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output 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layers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that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read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information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out of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state </a:t>
            </a:r>
            <a:r>
              <a:rPr sz="2400" b="1" i="1" spc="80" dirty="0">
                <a:latin typeface="Palatino Linotype"/>
                <a:cs typeface="Palatino Linotype"/>
              </a:rPr>
              <a:t>h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make</a:t>
            </a:r>
            <a:r>
              <a:rPr sz="2400" spc="66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predictions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50672" y="3921873"/>
            <a:ext cx="6257474" cy="15662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01160" y="3805237"/>
            <a:ext cx="6334125" cy="1703070"/>
          </a:xfrm>
          <a:custGeom>
            <a:avLst/>
            <a:gdLst/>
            <a:ahLst/>
            <a:cxnLst/>
            <a:rect l="l" t="t" r="r" b="b"/>
            <a:pathLst>
              <a:path w="6334125" h="1703070">
                <a:moveTo>
                  <a:pt x="0" y="0"/>
                </a:moveTo>
                <a:lnTo>
                  <a:pt x="6334123" y="0"/>
                </a:lnTo>
                <a:lnTo>
                  <a:pt x="6334123" y="1702593"/>
                </a:lnTo>
                <a:lnTo>
                  <a:pt x="0" y="1702593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23172" y="993141"/>
            <a:ext cx="6920828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 </a:t>
            </a:r>
            <a:r>
              <a:rPr lang="en-US" dirty="0"/>
              <a:t>R</a:t>
            </a:r>
            <a:r>
              <a:rPr dirty="0"/>
              <a:t>ecurrent </a:t>
            </a:r>
            <a:r>
              <a:rPr lang="en-US" spc="-5" dirty="0"/>
              <a:t>N</a:t>
            </a:r>
            <a:r>
              <a:rPr spc="-5" dirty="0"/>
              <a:t>etwork with </a:t>
            </a:r>
            <a:r>
              <a:rPr lang="en-US" spc="-5" dirty="0"/>
              <a:t>N</a:t>
            </a:r>
            <a:r>
              <a:rPr dirty="0"/>
              <a:t>o</a:t>
            </a:r>
            <a:r>
              <a:rPr spc="-30" dirty="0"/>
              <a:t> </a:t>
            </a:r>
            <a:r>
              <a:rPr lang="en-US" spc="-5" dirty="0"/>
              <a:t>O</a:t>
            </a:r>
            <a:r>
              <a:rPr spc="-5" dirty="0"/>
              <a:t>utputs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36863" y="1709420"/>
            <a:ext cx="8883015" cy="74676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55600" marR="5080" indent="-342900">
              <a:lnSpc>
                <a:spcPts val="2800"/>
              </a:lnSpc>
              <a:spcBef>
                <a:spcPts val="26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This network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just processes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information from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input </a:t>
            </a:r>
            <a:r>
              <a:rPr sz="2400" b="1" i="1" spc="140" dirty="0">
                <a:latin typeface="Palatino Linotype"/>
                <a:cs typeface="Palatino Linotype"/>
              </a:rPr>
              <a:t>x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by 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incorporating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it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into state </a:t>
            </a:r>
            <a:r>
              <a:rPr sz="2400" b="1" i="1" spc="80" dirty="0">
                <a:latin typeface="Palatino Linotype"/>
                <a:cs typeface="Palatino Linotype"/>
              </a:rPr>
              <a:t>h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that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is passed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forward through</a:t>
            </a:r>
            <a:r>
              <a:rPr sz="2400" spc="6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time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95845" y="3951807"/>
            <a:ext cx="7931692" cy="19852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34361" y="3805237"/>
            <a:ext cx="8026400" cy="2155825"/>
          </a:xfrm>
          <a:custGeom>
            <a:avLst/>
            <a:gdLst/>
            <a:ahLst/>
            <a:cxnLst/>
            <a:rect l="l" t="t" r="r" b="b"/>
            <a:pathLst>
              <a:path w="8026400" h="2155825">
                <a:moveTo>
                  <a:pt x="0" y="0"/>
                </a:moveTo>
                <a:lnTo>
                  <a:pt x="8026397" y="0"/>
                </a:lnTo>
                <a:lnTo>
                  <a:pt x="8026397" y="2155427"/>
                </a:lnTo>
                <a:lnTo>
                  <a:pt x="0" y="2155427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39123" y="2514600"/>
            <a:ext cx="2311400" cy="95440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45719" rIns="0" bIns="0" rtlCol="0">
            <a:spAutoFit/>
          </a:bodyPr>
          <a:lstStyle/>
          <a:p>
            <a:pPr marL="91440">
              <a:lnSpc>
                <a:spcPts val="2840"/>
              </a:lnSpc>
              <a:spcBef>
                <a:spcPts val="359"/>
              </a:spcBef>
            </a:pP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Circuit</a:t>
            </a:r>
            <a:r>
              <a:rPr sz="2400" spc="-7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diagram</a:t>
            </a:r>
            <a:r>
              <a:rPr sz="1800" spc="-5" dirty="0">
                <a:solidFill>
                  <a:srgbClr val="007600"/>
                </a:solidFill>
                <a:latin typeface="Arial"/>
                <a:cs typeface="Arial"/>
              </a:rPr>
              <a:t>:</a:t>
            </a:r>
            <a:endParaRPr sz="1800">
              <a:latin typeface="Arial"/>
              <a:cs typeface="Arial"/>
            </a:endParaRPr>
          </a:p>
          <a:p>
            <a:pPr marL="91440">
              <a:lnSpc>
                <a:spcPts val="1880"/>
              </a:lnSpc>
            </a:pP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Black square</a:t>
            </a:r>
            <a:r>
              <a:rPr sz="1600" spc="-6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indicates</a:t>
            </a:r>
            <a:endParaRPr sz="16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  <a:spcBef>
                <a:spcPts val="80"/>
              </a:spcBef>
            </a:pP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Delay of one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time</a:t>
            </a:r>
            <a:r>
              <a:rPr sz="1600" spc="-8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step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39523" y="2514600"/>
            <a:ext cx="4377055" cy="101600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45719" rIns="0" bIns="0" rtlCol="0">
            <a:spAutoFit/>
          </a:bodyPr>
          <a:lstStyle/>
          <a:p>
            <a:pPr marL="91440">
              <a:lnSpc>
                <a:spcPts val="2840"/>
              </a:lnSpc>
              <a:spcBef>
                <a:spcPts val="359"/>
              </a:spcBef>
            </a:pP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Unfolded computational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graph:</a:t>
            </a:r>
            <a:endParaRPr sz="2400">
              <a:latin typeface="Arial"/>
              <a:cs typeface="Arial"/>
            </a:endParaRPr>
          </a:p>
          <a:p>
            <a:pPr marL="91440">
              <a:lnSpc>
                <a:spcPts val="2120"/>
              </a:lnSpc>
            </a:pP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each node is</a:t>
            </a:r>
            <a:r>
              <a:rPr sz="1800" spc="-1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now</a:t>
            </a:r>
            <a:endParaRPr sz="18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  <a:spcBef>
                <a:spcPts val="40"/>
              </a:spcBef>
            </a:pP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associated with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one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time</a:t>
            </a:r>
            <a:r>
              <a:rPr sz="1800" spc="1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instance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5275" y="6205220"/>
            <a:ext cx="8733790" cy="74676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259"/>
              </a:spcBef>
            </a:pPr>
            <a:r>
              <a:rPr sz="2400" spc="-20" dirty="0">
                <a:solidFill>
                  <a:srgbClr val="0000FF"/>
                </a:solidFill>
                <a:latin typeface="Arial"/>
                <a:cs typeface="Arial"/>
              </a:rPr>
              <a:t>Typical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RNNs will add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extra architectural features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such as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output 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layers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to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read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information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out of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the state </a:t>
            </a:r>
            <a:r>
              <a:rPr sz="2400" b="1" i="1" dirty="0">
                <a:latin typeface="Times New Roman"/>
                <a:cs typeface="Times New Roman"/>
              </a:rPr>
              <a:t>h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to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make</a:t>
            </a:r>
            <a:r>
              <a:rPr sz="2400" spc="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predictions</a:t>
            </a:r>
            <a:endParaRPr sz="2400">
              <a:latin typeface="Arial"/>
              <a:cs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FF6C20-6D83-DB4D-9C40-4D3AB676355B}"/>
              </a:ext>
            </a:extLst>
          </p:cNvPr>
          <p:cNvSpPr/>
          <p:nvPr/>
        </p:nvSpPr>
        <p:spPr>
          <a:xfrm>
            <a:off x="3336108" y="3701534"/>
            <a:ext cx="3386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5" dirty="0">
                <a:solidFill>
                  <a:srgbClr val="006600"/>
                </a:solidFill>
                <a:latin typeface="Arial"/>
                <a:cs typeface="Arial"/>
              </a:rPr>
              <a:t>State </a:t>
            </a:r>
            <a:r>
              <a:rPr lang="en-US" dirty="0">
                <a:solidFill>
                  <a:srgbClr val="006600"/>
                </a:solidFill>
                <a:latin typeface="Arial"/>
                <a:cs typeface="Arial"/>
              </a:rPr>
              <a:t>now </a:t>
            </a:r>
            <a:r>
              <a:rPr lang="en-US" spc="-5" dirty="0">
                <a:solidFill>
                  <a:srgbClr val="006600"/>
                </a:solidFill>
                <a:latin typeface="Arial"/>
                <a:cs typeface="Arial"/>
              </a:rPr>
              <a:t>contains information </a:t>
            </a:r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1A746ED-22BF-1547-83E4-9CDF85F9B188}"/>
              </a:ext>
            </a:extLst>
          </p:cNvPr>
          <p:cNvCxnSpPr>
            <a:cxnSpLocks/>
          </p:cNvCxnSpPr>
          <p:nvPr/>
        </p:nvCxnSpPr>
        <p:spPr>
          <a:xfrm>
            <a:off x="1537623" y="3530600"/>
            <a:ext cx="0" cy="2130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own Arrow 14">
            <a:extLst>
              <a:ext uri="{FF2B5EF4-FFF2-40B4-BE49-F238E27FC236}">
                <a16:creationId xmlns:a16="http://schemas.microsoft.com/office/drawing/2014/main" id="{C4B1B262-5CEE-E946-8163-1F1911793CA0}"/>
              </a:ext>
            </a:extLst>
          </p:cNvPr>
          <p:cNvSpPr/>
          <p:nvPr/>
        </p:nvSpPr>
        <p:spPr>
          <a:xfrm>
            <a:off x="5638800" y="3581400"/>
            <a:ext cx="381000" cy="2238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B66ED393-6133-844F-B107-8E074FDD1947}"/>
              </a:ext>
            </a:extLst>
          </p:cNvPr>
          <p:cNvSpPr/>
          <p:nvPr/>
        </p:nvSpPr>
        <p:spPr>
          <a:xfrm>
            <a:off x="1347123" y="3540124"/>
            <a:ext cx="381000" cy="2238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62761" y="1374140"/>
            <a:ext cx="55403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Predicting the Future from the</a:t>
            </a:r>
            <a:r>
              <a:rPr spc="15" dirty="0"/>
              <a:t> </a:t>
            </a:r>
            <a:r>
              <a:rPr dirty="0"/>
              <a:t>Past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98763" y="2412683"/>
            <a:ext cx="8996045" cy="2748829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393700" marR="55880" indent="-342900">
              <a:lnSpc>
                <a:spcPct val="99500"/>
              </a:lnSpc>
              <a:spcBef>
                <a:spcPts val="115"/>
              </a:spcBef>
              <a:buChar char="•"/>
              <a:tabLst>
                <a:tab pos="393065" algn="l"/>
                <a:tab pos="3937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When </a:t>
            </a:r>
            <a:r>
              <a:rPr lang="en-US" sz="2400" spc="-5" dirty="0">
                <a:solidFill>
                  <a:srgbClr val="3333CC"/>
                </a:solidFill>
                <a:latin typeface="Arial"/>
                <a:cs typeface="Arial"/>
              </a:rPr>
              <a:t>a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RNN is required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to perform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task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predicting the future  from the past, network typically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learns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use </a:t>
            </a:r>
            <a:r>
              <a:rPr sz="2400" b="1" i="1" spc="85" dirty="0">
                <a:latin typeface="Palatino Linotype"/>
                <a:cs typeface="Palatino Linotype"/>
              </a:rPr>
              <a:t>h</a:t>
            </a:r>
            <a:r>
              <a:rPr sz="2400" spc="127" baseline="24305" dirty="0">
                <a:latin typeface="Calibri"/>
                <a:cs typeface="Calibri"/>
              </a:rPr>
              <a:t>(</a:t>
            </a:r>
            <a:r>
              <a:rPr sz="2400" i="1" spc="127" baseline="24305" dirty="0">
                <a:latin typeface="Calibri"/>
                <a:cs typeface="Calibri"/>
              </a:rPr>
              <a:t>t</a:t>
            </a:r>
            <a:r>
              <a:rPr sz="2400" spc="127" baseline="24305" dirty="0">
                <a:latin typeface="Calibri"/>
                <a:cs typeface="Calibri"/>
              </a:rPr>
              <a:t>)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as a lossy  summary of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relevant </a:t>
            </a:r>
            <a:r>
              <a:rPr lang="en-US" sz="2400" spc="-5" dirty="0">
                <a:solidFill>
                  <a:srgbClr val="3333CC"/>
                </a:solidFill>
                <a:latin typeface="Arial"/>
                <a:cs typeface="Arial"/>
              </a:rPr>
              <a:t>task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aspects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past sequence of 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inputs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up</a:t>
            </a:r>
            <a:r>
              <a:rPr lang="en-US" sz="240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to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i="1" spc="-10" dirty="0">
                <a:latin typeface="Calibri"/>
                <a:cs typeface="Calibri"/>
              </a:rPr>
              <a:t>t</a:t>
            </a:r>
            <a:endParaRPr sz="2400" dirty="0">
              <a:latin typeface="Calibri"/>
              <a:cs typeface="Calibri"/>
            </a:endParaRPr>
          </a:p>
          <a:p>
            <a:pPr marL="393700" marR="95250" indent="-342900">
              <a:lnSpc>
                <a:spcPts val="2820"/>
              </a:lnSpc>
              <a:spcBef>
                <a:spcPts val="740"/>
              </a:spcBef>
              <a:buChar char="•"/>
              <a:tabLst>
                <a:tab pos="393065" algn="l"/>
                <a:tab pos="393700" algn="l"/>
              </a:tabLst>
            </a:pPr>
            <a:endParaRPr lang="en-US" sz="2400" spc="-5" dirty="0">
              <a:solidFill>
                <a:srgbClr val="3333CC"/>
              </a:solidFill>
              <a:latin typeface="Arial"/>
              <a:cs typeface="Arial"/>
            </a:endParaRPr>
          </a:p>
          <a:p>
            <a:pPr marL="393700" marR="95250" indent="-342900">
              <a:lnSpc>
                <a:spcPts val="2820"/>
              </a:lnSpc>
              <a:spcBef>
                <a:spcPts val="740"/>
              </a:spcBef>
              <a:buChar char="•"/>
              <a:tabLst>
                <a:tab pos="393065" algn="l"/>
                <a:tab pos="3937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summary is in general lossy since it maps a sequence of 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arbitrary length </a:t>
            </a:r>
            <a:r>
              <a:rPr sz="2400" spc="125" dirty="0">
                <a:latin typeface="Calibri"/>
                <a:cs typeface="Calibri"/>
              </a:rPr>
              <a:t>(</a:t>
            </a:r>
            <a:r>
              <a:rPr sz="2400" b="1" i="1" spc="125" dirty="0">
                <a:latin typeface="Palatino Linotype"/>
                <a:cs typeface="Palatino Linotype"/>
              </a:rPr>
              <a:t>x</a:t>
            </a:r>
            <a:r>
              <a:rPr sz="2400" spc="187" baseline="24305" dirty="0">
                <a:latin typeface="Calibri"/>
                <a:cs typeface="Calibri"/>
              </a:rPr>
              <a:t>(</a:t>
            </a:r>
            <a:r>
              <a:rPr sz="2400" i="1" spc="187" baseline="24305" dirty="0">
                <a:latin typeface="Calibri"/>
                <a:cs typeface="Calibri"/>
              </a:rPr>
              <a:t>t</a:t>
            </a:r>
            <a:r>
              <a:rPr sz="2400" spc="187" baseline="24305" dirty="0">
                <a:latin typeface="Calibri"/>
                <a:cs typeface="Calibri"/>
              </a:rPr>
              <a:t>)</a:t>
            </a:r>
            <a:r>
              <a:rPr sz="2400" i="1" spc="125" dirty="0">
                <a:latin typeface="Calibri"/>
                <a:cs typeface="Calibri"/>
              </a:rPr>
              <a:t>, </a:t>
            </a:r>
            <a:r>
              <a:rPr sz="2400" b="1" i="1" spc="105" dirty="0">
                <a:latin typeface="Palatino Linotype"/>
                <a:cs typeface="Palatino Linotype"/>
              </a:rPr>
              <a:t>x</a:t>
            </a:r>
            <a:r>
              <a:rPr sz="2400" spc="157" baseline="24305" dirty="0">
                <a:latin typeface="Calibri"/>
                <a:cs typeface="Calibri"/>
              </a:rPr>
              <a:t>(</a:t>
            </a:r>
            <a:r>
              <a:rPr sz="2400" i="1" spc="157" baseline="24305" dirty="0">
                <a:latin typeface="Calibri"/>
                <a:cs typeface="Calibri"/>
              </a:rPr>
              <a:t>t</a:t>
            </a:r>
            <a:r>
              <a:rPr sz="2400" spc="157" baseline="24305" dirty="0">
                <a:latin typeface="Calibri"/>
                <a:cs typeface="Calibri"/>
              </a:rPr>
              <a:t>-1)</a:t>
            </a:r>
            <a:r>
              <a:rPr sz="2400" i="1" spc="105" dirty="0">
                <a:latin typeface="Calibri"/>
                <a:cs typeface="Calibri"/>
              </a:rPr>
              <a:t>,..,</a:t>
            </a:r>
            <a:r>
              <a:rPr sz="2400" b="1" i="1" spc="105" dirty="0">
                <a:latin typeface="Palatino Linotype"/>
                <a:cs typeface="Palatino Linotype"/>
              </a:rPr>
              <a:t>x</a:t>
            </a:r>
            <a:r>
              <a:rPr sz="2400" spc="157" baseline="24305" dirty="0">
                <a:latin typeface="Calibri"/>
                <a:cs typeface="Calibri"/>
              </a:rPr>
              <a:t>(2)</a:t>
            </a:r>
            <a:r>
              <a:rPr sz="2400" i="1" spc="105" dirty="0">
                <a:latin typeface="Calibri"/>
                <a:cs typeface="Calibri"/>
              </a:rPr>
              <a:t>,</a:t>
            </a:r>
            <a:r>
              <a:rPr sz="2400" b="1" i="1" spc="105" dirty="0">
                <a:latin typeface="Palatino Linotype"/>
                <a:cs typeface="Palatino Linotype"/>
              </a:rPr>
              <a:t>x</a:t>
            </a:r>
            <a:r>
              <a:rPr sz="2400" spc="157" baseline="24305" dirty="0">
                <a:latin typeface="Calibri"/>
                <a:cs typeface="Calibri"/>
              </a:rPr>
              <a:t>(1)</a:t>
            </a:r>
            <a:r>
              <a:rPr sz="2400" spc="105" dirty="0">
                <a:latin typeface="Calibri"/>
                <a:cs typeface="Calibri"/>
              </a:rPr>
              <a:t>)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fixed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length vector</a:t>
            </a:r>
            <a:r>
              <a:rPr sz="2400" spc="36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b="1" i="1" spc="85" dirty="0">
                <a:latin typeface="Palatino Linotype"/>
                <a:cs typeface="Palatino Linotype"/>
              </a:rPr>
              <a:t>h</a:t>
            </a:r>
            <a:r>
              <a:rPr sz="2400" spc="127" baseline="24305" dirty="0">
                <a:latin typeface="Calibri"/>
                <a:cs typeface="Calibri"/>
              </a:rPr>
              <a:t>(</a:t>
            </a:r>
            <a:r>
              <a:rPr sz="2400" i="1" spc="127" baseline="24305" dirty="0">
                <a:latin typeface="Calibri"/>
                <a:cs typeface="Calibri"/>
              </a:rPr>
              <a:t>t</a:t>
            </a:r>
            <a:r>
              <a:rPr sz="2400" spc="127" baseline="24305" dirty="0">
                <a:latin typeface="Calibri"/>
                <a:cs typeface="Calibri"/>
              </a:rPr>
              <a:t>)</a:t>
            </a:r>
            <a:endParaRPr sz="2400" baseline="24305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72658" y="1374140"/>
            <a:ext cx="6947542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Information </a:t>
            </a:r>
            <a:r>
              <a:rPr lang="en-US" spc="-5" dirty="0"/>
              <a:t>C</a:t>
            </a:r>
            <a:r>
              <a:rPr spc="-5" dirty="0"/>
              <a:t>ontained </a:t>
            </a:r>
            <a:r>
              <a:rPr dirty="0"/>
              <a:t>in</a:t>
            </a:r>
            <a:r>
              <a:rPr spc="-10" dirty="0"/>
              <a:t> </a:t>
            </a:r>
            <a:r>
              <a:rPr lang="en-US" spc="-10" dirty="0"/>
              <a:t>the S</a:t>
            </a:r>
            <a:r>
              <a:rPr dirty="0"/>
              <a:t>ummary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24163" y="2412683"/>
            <a:ext cx="8972550" cy="445404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68300" marR="17780" indent="-342900">
              <a:lnSpc>
                <a:spcPts val="3300"/>
              </a:lnSpc>
              <a:spcBef>
                <a:spcPts val="260"/>
              </a:spcBef>
              <a:buChar char="•"/>
              <a:tabLst>
                <a:tab pos="367665" algn="l"/>
                <a:tab pos="368300" algn="l"/>
              </a:tabLst>
            </a:pP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Depending on </a:t>
            </a:r>
            <a:r>
              <a:rPr lang="en-US" sz="2800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criterion, </a:t>
            </a:r>
            <a:r>
              <a:rPr lang="en-US" sz="2800" spc="-5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summary keeps some</a:t>
            </a:r>
            <a:r>
              <a:rPr sz="2800" spc="-3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aspects 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of past sequence more precisely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than other</a:t>
            </a:r>
            <a:r>
              <a:rPr sz="2800" spc="-4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aspects</a:t>
            </a:r>
            <a:endParaRPr sz="2800" dirty="0">
              <a:latin typeface="Arial"/>
              <a:cs typeface="Arial"/>
            </a:endParaRPr>
          </a:p>
          <a:p>
            <a:pPr marL="368300" indent="-342900">
              <a:lnSpc>
                <a:spcPct val="100000"/>
              </a:lnSpc>
              <a:spcBef>
                <a:spcPts val="610"/>
              </a:spcBef>
              <a:buChar char="•"/>
              <a:tabLst>
                <a:tab pos="367665" algn="l"/>
                <a:tab pos="368300" algn="l"/>
              </a:tabLst>
            </a:pP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Examples:</a:t>
            </a:r>
            <a:endParaRPr sz="2800" dirty="0">
              <a:latin typeface="Arial"/>
              <a:cs typeface="Arial"/>
            </a:endParaRPr>
          </a:p>
          <a:p>
            <a:pPr marL="761365" marR="791845" lvl="1" indent="-279400">
              <a:lnSpc>
                <a:spcPct val="101499"/>
              </a:lnSpc>
              <a:spcBef>
                <a:spcPts val="500"/>
              </a:spcBef>
              <a:buClr>
                <a:srgbClr val="3333CC"/>
              </a:buClr>
              <a:buFont typeface="Arial"/>
              <a:buChar char="•"/>
              <a:tabLst>
                <a:tab pos="852805" algn="l"/>
                <a:tab pos="853440" algn="l"/>
              </a:tabLst>
            </a:pP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RNN used in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statistical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language modeling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typically to 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predict next word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from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past</a:t>
            </a:r>
            <a:r>
              <a:rPr sz="2400" spc="-3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words</a:t>
            </a:r>
            <a:endParaRPr sz="2400" dirty="0">
              <a:latin typeface="Arial"/>
              <a:cs typeface="Arial"/>
            </a:endParaRPr>
          </a:p>
          <a:p>
            <a:pPr marL="1167765" marR="285750" lvl="2" indent="-228600">
              <a:lnSpc>
                <a:spcPct val="100800"/>
              </a:lnSpc>
              <a:spcBef>
                <a:spcPts val="380"/>
              </a:spcBef>
              <a:buClr>
                <a:srgbClr val="3333CC"/>
              </a:buClr>
              <a:buChar char="•"/>
              <a:tabLst>
                <a:tab pos="1167765" algn="l"/>
                <a:tab pos="1168400" algn="l"/>
              </a:tabLst>
            </a:pP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it may not be necessary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to store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all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information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up</a:t>
            </a:r>
            <a:r>
              <a:rPr lang="en-US" sz="200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to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time </a:t>
            </a:r>
            <a:r>
              <a:rPr sz="2000" i="1" spc="-10" dirty="0">
                <a:latin typeface="Calibri"/>
                <a:cs typeface="Calibri"/>
              </a:rPr>
              <a:t>t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but only  enough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information to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predict </a:t>
            </a:r>
            <a:r>
              <a:rPr lang="en-US" sz="2000" dirty="0">
                <a:solidFill>
                  <a:srgbClr val="660066"/>
                </a:solidFill>
                <a:latin typeface="Arial"/>
                <a:cs typeface="Arial"/>
              </a:rPr>
              <a:t>the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rest of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sentence</a:t>
            </a:r>
            <a:endParaRPr sz="2000" dirty="0">
              <a:latin typeface="Arial"/>
              <a:cs typeface="Arial"/>
            </a:endParaRPr>
          </a:p>
          <a:p>
            <a:pPr marL="761365" marR="102870" lvl="1" indent="-279400">
              <a:lnSpc>
                <a:spcPct val="101099"/>
              </a:lnSpc>
              <a:spcBef>
                <a:spcPts val="545"/>
              </a:spcBef>
              <a:buClr>
                <a:srgbClr val="3333CC"/>
              </a:buClr>
              <a:buChar char="•"/>
              <a:tabLst>
                <a:tab pos="767715" algn="l"/>
                <a:tab pos="768350" algn="l"/>
              </a:tabLst>
            </a:pP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Mo</a:t>
            </a:r>
            <a:r>
              <a:rPr lang="en-US" sz="2400" dirty="0">
                <a:solidFill>
                  <a:srgbClr val="006600"/>
                </a:solidFill>
                <a:latin typeface="Arial"/>
                <a:cs typeface="Arial"/>
              </a:rPr>
              <a:t>re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 demanding </a:t>
            </a:r>
            <a:r>
              <a:rPr lang="en-US" sz="2400" spc="-5" dirty="0">
                <a:solidFill>
                  <a:srgbClr val="006600"/>
                </a:solidFill>
                <a:latin typeface="Arial"/>
                <a:cs typeface="Arial"/>
              </a:rPr>
              <a:t>problem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: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ask </a:t>
            </a:r>
            <a:r>
              <a:rPr sz="2400" b="1" i="1" spc="85" dirty="0">
                <a:latin typeface="Palatino Linotype"/>
                <a:cs typeface="Palatino Linotype"/>
              </a:rPr>
              <a:t>h</a:t>
            </a:r>
            <a:r>
              <a:rPr sz="2400" spc="127" baseline="24305" dirty="0">
                <a:latin typeface="Calibri"/>
                <a:cs typeface="Calibri"/>
              </a:rPr>
              <a:t>(</a:t>
            </a:r>
            <a:r>
              <a:rPr sz="2400" i="1" spc="127" baseline="24305" dirty="0">
                <a:latin typeface="Calibri"/>
                <a:cs typeface="Calibri"/>
              </a:rPr>
              <a:t>t</a:t>
            </a:r>
            <a:r>
              <a:rPr sz="2400" spc="127" baseline="24305" dirty="0">
                <a:latin typeface="Calibri"/>
                <a:cs typeface="Calibri"/>
              </a:rPr>
              <a:t>)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to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be rich enough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to 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allow one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to approximately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recover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input sequence as in 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autoencoders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7672" y="620519"/>
            <a:ext cx="867029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65"/>
              </a:lnSpc>
              <a:tabLst>
                <a:tab pos="8228965" algn="l"/>
              </a:tabLst>
            </a:pPr>
            <a:r>
              <a:rPr sz="1200" dirty="0">
                <a:latin typeface="Arial"/>
                <a:cs typeface="Arial"/>
              </a:rPr>
              <a:t>Deep Learning	Srihari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8123" y="609601"/>
            <a:ext cx="9144000" cy="609600"/>
          </a:xfrm>
          <a:custGeom>
            <a:avLst/>
            <a:gdLst/>
            <a:ahLst/>
            <a:cxnLst/>
            <a:rect l="l" t="t" r="r" b="b"/>
            <a:pathLst>
              <a:path w="9144000" h="609600">
                <a:moveTo>
                  <a:pt x="0" y="609600"/>
                </a:moveTo>
                <a:lnTo>
                  <a:pt x="9143998" y="609600"/>
                </a:lnTo>
                <a:lnTo>
                  <a:pt x="9143998" y="0"/>
                </a:lnTo>
                <a:lnTo>
                  <a:pt x="0" y="0"/>
                </a:lnTo>
                <a:lnTo>
                  <a:pt x="0" y="609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50680" y="688340"/>
            <a:ext cx="9090992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Unfolding: from </a:t>
            </a:r>
            <a:r>
              <a:rPr lang="en-US" spc="-5" dirty="0"/>
              <a:t>C</a:t>
            </a:r>
            <a:r>
              <a:rPr dirty="0"/>
              <a:t>ircuit </a:t>
            </a:r>
            <a:r>
              <a:rPr lang="en-US" dirty="0"/>
              <a:t>D</a:t>
            </a:r>
            <a:r>
              <a:rPr dirty="0"/>
              <a:t>iagram </a:t>
            </a:r>
            <a:r>
              <a:rPr spc="-5" dirty="0"/>
              <a:t>to </a:t>
            </a:r>
            <a:r>
              <a:rPr lang="en-US" spc="-5" dirty="0"/>
              <a:t>C</a:t>
            </a:r>
            <a:r>
              <a:rPr spc="-5" dirty="0"/>
              <a:t>omputational</a:t>
            </a:r>
            <a:r>
              <a:rPr spc="10" dirty="0"/>
              <a:t> </a:t>
            </a:r>
            <a:r>
              <a:rPr lang="en-US" spc="10" dirty="0"/>
              <a:t>G</a:t>
            </a:r>
            <a:r>
              <a:rPr dirty="0"/>
              <a:t>raph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98763" y="1480820"/>
            <a:ext cx="8606155" cy="111056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81000" marR="43180" indent="-342900">
              <a:lnSpc>
                <a:spcPts val="2800"/>
              </a:lnSpc>
              <a:spcBef>
                <a:spcPts val="260"/>
              </a:spcBef>
              <a:buChar char="•"/>
              <a:tabLst>
                <a:tab pos="380365" algn="l"/>
                <a:tab pos="381000" algn="l"/>
                <a:tab pos="1329055" algn="l"/>
              </a:tabLst>
            </a:pPr>
            <a:r>
              <a:rPr lang="en-US" sz="2400" spc="-5" dirty="0">
                <a:solidFill>
                  <a:srgbClr val="3333CC"/>
                </a:solidFill>
                <a:latin typeface="Arial"/>
                <a:cs typeface="Arial"/>
              </a:rPr>
              <a:t>Hidden units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b="1" i="1" spc="165" dirty="0">
                <a:latin typeface="Palatino Linotype"/>
                <a:cs typeface="Palatino Linotype"/>
              </a:rPr>
              <a:t>h</a:t>
            </a:r>
            <a:r>
              <a:rPr sz="2400" spc="247" baseline="24305" dirty="0">
                <a:latin typeface="Calibri"/>
                <a:cs typeface="Calibri"/>
              </a:rPr>
              <a:t>(</a:t>
            </a:r>
            <a:r>
              <a:rPr sz="2400" i="1" spc="247" baseline="24305" dirty="0">
                <a:latin typeface="Calibri"/>
                <a:cs typeface="Calibri"/>
              </a:rPr>
              <a:t>t</a:t>
            </a:r>
            <a:r>
              <a:rPr sz="2400" spc="247" baseline="24305" dirty="0">
                <a:latin typeface="Calibri"/>
                <a:cs typeface="Calibri"/>
              </a:rPr>
              <a:t>)</a:t>
            </a:r>
            <a:r>
              <a:rPr sz="2400" i="1" spc="165" dirty="0">
                <a:latin typeface="Calibri"/>
                <a:cs typeface="Calibri"/>
              </a:rPr>
              <a:t>=f </a:t>
            </a:r>
            <a:r>
              <a:rPr sz="2400" spc="204" dirty="0">
                <a:latin typeface="Calibri"/>
                <a:cs typeface="Calibri"/>
              </a:rPr>
              <a:t>( </a:t>
            </a:r>
            <a:r>
              <a:rPr sz="2400" b="1" i="1" spc="80" dirty="0">
                <a:latin typeface="Palatino Linotype"/>
                <a:cs typeface="Palatino Linotype"/>
              </a:rPr>
              <a:t>h</a:t>
            </a:r>
            <a:r>
              <a:rPr sz="2400" i="1" spc="120" baseline="24305" dirty="0">
                <a:latin typeface="Calibri"/>
                <a:cs typeface="Calibri"/>
              </a:rPr>
              <a:t>(t-</a:t>
            </a:r>
            <a:r>
              <a:rPr sz="2400" spc="120" baseline="24305" dirty="0">
                <a:latin typeface="Calibri"/>
                <a:cs typeface="Calibri"/>
              </a:rPr>
              <a:t>1)</a:t>
            </a:r>
            <a:r>
              <a:rPr sz="2400" i="1" spc="80" dirty="0">
                <a:latin typeface="Calibri"/>
                <a:cs typeface="Calibri"/>
              </a:rPr>
              <a:t>, </a:t>
            </a:r>
            <a:r>
              <a:rPr sz="2400" b="1" i="1" spc="85" dirty="0">
                <a:latin typeface="Palatino Linotype"/>
                <a:cs typeface="Palatino Linotype"/>
              </a:rPr>
              <a:t>x</a:t>
            </a:r>
            <a:r>
              <a:rPr sz="2400" spc="127" baseline="24305" dirty="0">
                <a:latin typeface="Calibri"/>
                <a:cs typeface="Calibri"/>
              </a:rPr>
              <a:t>(</a:t>
            </a:r>
            <a:r>
              <a:rPr sz="2400" i="1" spc="127" baseline="24305" dirty="0">
                <a:latin typeface="Calibri"/>
                <a:cs typeface="Calibri"/>
              </a:rPr>
              <a:t>t</a:t>
            </a:r>
            <a:r>
              <a:rPr sz="2400" spc="127" baseline="24305" dirty="0">
                <a:latin typeface="Calibri"/>
                <a:cs typeface="Calibri"/>
              </a:rPr>
              <a:t>)</a:t>
            </a:r>
            <a:r>
              <a:rPr sz="2400" spc="85" dirty="0">
                <a:latin typeface="Calibri"/>
                <a:cs typeface="Calibri"/>
              </a:rPr>
              <a:t>; </a:t>
            </a:r>
            <a:r>
              <a:rPr sz="2400" b="1" dirty="0">
                <a:latin typeface="Times New Roman"/>
                <a:cs typeface="Times New Roman"/>
              </a:rPr>
              <a:t>θ </a:t>
            </a:r>
            <a:r>
              <a:rPr sz="2400" spc="204" dirty="0">
                <a:latin typeface="Calibri"/>
                <a:cs typeface="Calibri"/>
              </a:rPr>
              <a:t>)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can be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written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two different 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ways:</a:t>
            </a:r>
            <a:r>
              <a:rPr lang="en-US" sz="240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circuit diagram or an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unfolded computational</a:t>
            </a:r>
            <a:r>
              <a:rPr sz="2400" spc="-2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graph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4163" y="4906771"/>
            <a:ext cx="8333740" cy="156273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55600" marR="1362075" indent="-342900">
              <a:lnSpc>
                <a:spcPct val="101499"/>
              </a:lnSpc>
              <a:spcBef>
                <a:spcPts val="5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Unfolding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is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operation that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maps a circuit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computational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graph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with repeated</a:t>
            </a:r>
            <a:r>
              <a:rPr sz="2400" spc="1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pieces</a:t>
            </a:r>
            <a:endParaRPr sz="2400">
              <a:latin typeface="Arial"/>
              <a:cs typeface="Arial"/>
            </a:endParaRPr>
          </a:p>
          <a:p>
            <a:pPr marL="355600" marR="5080" indent="-342900">
              <a:lnSpc>
                <a:spcPts val="2820"/>
              </a:lnSpc>
              <a:spcBef>
                <a:spcPts val="74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unfolded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graph has a size dependent on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</a:t>
            </a:r>
            <a:r>
              <a:rPr sz="2400" spc="-4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sequence  length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40402" y="2499220"/>
            <a:ext cx="7554839" cy="18889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379394" y="1374140"/>
            <a:ext cx="4088206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Process of</a:t>
            </a:r>
            <a:r>
              <a:rPr sz="3200" spc="-70" dirty="0"/>
              <a:t> </a:t>
            </a:r>
            <a:r>
              <a:rPr sz="3200" spc="-5" dirty="0"/>
              <a:t>Unfolding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6063" y="2412683"/>
            <a:ext cx="8972550" cy="3602012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406400" marR="782320" indent="-342900">
              <a:lnSpc>
                <a:spcPts val="2800"/>
              </a:lnSpc>
              <a:spcBef>
                <a:spcPts val="260"/>
              </a:spcBef>
              <a:buChar char="•"/>
              <a:tabLst>
                <a:tab pos="405765" algn="l"/>
                <a:tab pos="4064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We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can represent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unfolded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recurrence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after </a:t>
            </a:r>
            <a:r>
              <a:rPr sz="2400" i="1" spc="-10" dirty="0">
                <a:latin typeface="Calibri"/>
                <a:cs typeface="Calibri"/>
              </a:rPr>
              <a:t>t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steps with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function </a:t>
            </a:r>
            <a:r>
              <a:rPr sz="2400" i="1" spc="45" dirty="0">
                <a:latin typeface="Calibri"/>
                <a:cs typeface="Calibri"/>
              </a:rPr>
              <a:t>g</a:t>
            </a:r>
            <a:r>
              <a:rPr sz="2400" spc="67" baseline="24305" dirty="0">
                <a:latin typeface="Calibri"/>
                <a:cs typeface="Calibri"/>
              </a:rPr>
              <a:t>(t)</a:t>
            </a:r>
            <a:r>
              <a:rPr sz="2400" spc="45" dirty="0">
                <a:solidFill>
                  <a:srgbClr val="3333CC"/>
                </a:solidFill>
                <a:latin typeface="Arial"/>
                <a:cs typeface="Arial"/>
              </a:rPr>
              <a:t>:</a:t>
            </a:r>
            <a:endParaRPr sz="2400" dirty="0">
              <a:latin typeface="Arial"/>
              <a:cs typeface="Arial"/>
            </a:endParaRPr>
          </a:p>
          <a:p>
            <a:pPr marL="977900">
              <a:lnSpc>
                <a:spcPts val="2675"/>
              </a:lnSpc>
            </a:pPr>
            <a:r>
              <a:rPr sz="3600" b="1" i="1" spc="187" baseline="-16203" dirty="0">
                <a:latin typeface="Palatino Linotype"/>
                <a:cs typeface="Palatino Linotype"/>
              </a:rPr>
              <a:t>h</a:t>
            </a:r>
            <a:r>
              <a:rPr sz="1600" spc="125" dirty="0">
                <a:latin typeface="Calibri"/>
                <a:cs typeface="Calibri"/>
              </a:rPr>
              <a:t>(</a:t>
            </a:r>
            <a:r>
              <a:rPr sz="1600" i="1" spc="125" dirty="0">
                <a:latin typeface="Calibri"/>
                <a:cs typeface="Calibri"/>
              </a:rPr>
              <a:t>t</a:t>
            </a:r>
            <a:r>
              <a:rPr sz="1600" spc="125" dirty="0">
                <a:latin typeface="Calibri"/>
                <a:cs typeface="Calibri"/>
              </a:rPr>
              <a:t>)</a:t>
            </a:r>
            <a:r>
              <a:rPr sz="3600" spc="187" baseline="-16203" dirty="0">
                <a:latin typeface="Calibri"/>
                <a:cs typeface="Calibri"/>
              </a:rPr>
              <a:t>=</a:t>
            </a:r>
            <a:r>
              <a:rPr sz="3600" i="1" spc="187" baseline="-16203" dirty="0">
                <a:latin typeface="Calibri"/>
                <a:cs typeface="Calibri"/>
              </a:rPr>
              <a:t>g</a:t>
            </a:r>
            <a:r>
              <a:rPr sz="1600" spc="125" dirty="0">
                <a:latin typeface="Calibri"/>
                <a:cs typeface="Calibri"/>
              </a:rPr>
              <a:t>(</a:t>
            </a:r>
            <a:r>
              <a:rPr sz="1600" i="1" spc="125" dirty="0">
                <a:latin typeface="Calibri"/>
                <a:cs typeface="Calibri"/>
              </a:rPr>
              <a:t>t</a:t>
            </a:r>
            <a:r>
              <a:rPr sz="1600" spc="125" dirty="0">
                <a:latin typeface="Calibri"/>
                <a:cs typeface="Calibri"/>
              </a:rPr>
              <a:t>) </a:t>
            </a:r>
            <a:r>
              <a:rPr sz="3600" spc="187" baseline="-16203" dirty="0">
                <a:latin typeface="Calibri"/>
                <a:cs typeface="Calibri"/>
              </a:rPr>
              <a:t>(</a:t>
            </a:r>
            <a:r>
              <a:rPr sz="3600" b="1" i="1" spc="187" baseline="-16203" dirty="0">
                <a:latin typeface="Palatino Linotype"/>
                <a:cs typeface="Palatino Linotype"/>
              </a:rPr>
              <a:t>x</a:t>
            </a:r>
            <a:r>
              <a:rPr sz="1600" spc="125" dirty="0">
                <a:latin typeface="Calibri"/>
                <a:cs typeface="Calibri"/>
              </a:rPr>
              <a:t>(</a:t>
            </a:r>
            <a:r>
              <a:rPr sz="1600" i="1" spc="125" dirty="0">
                <a:latin typeface="Calibri"/>
                <a:cs typeface="Calibri"/>
              </a:rPr>
              <a:t>t</a:t>
            </a:r>
            <a:r>
              <a:rPr sz="1600" spc="125" dirty="0">
                <a:latin typeface="Calibri"/>
                <a:cs typeface="Calibri"/>
              </a:rPr>
              <a:t>)</a:t>
            </a:r>
            <a:r>
              <a:rPr sz="3600" i="1" spc="187" baseline="-16203" dirty="0">
                <a:latin typeface="Calibri"/>
                <a:cs typeface="Calibri"/>
              </a:rPr>
              <a:t>,</a:t>
            </a:r>
            <a:r>
              <a:rPr sz="3600" i="1" spc="735" baseline="-16203" dirty="0">
                <a:latin typeface="Calibri"/>
                <a:cs typeface="Calibri"/>
              </a:rPr>
              <a:t> </a:t>
            </a:r>
            <a:r>
              <a:rPr sz="3600" b="1" i="1" spc="157" baseline="-16203" dirty="0">
                <a:latin typeface="Palatino Linotype"/>
                <a:cs typeface="Palatino Linotype"/>
              </a:rPr>
              <a:t>x</a:t>
            </a:r>
            <a:r>
              <a:rPr sz="1600" spc="105" dirty="0">
                <a:latin typeface="Calibri"/>
                <a:cs typeface="Calibri"/>
              </a:rPr>
              <a:t>(</a:t>
            </a:r>
            <a:r>
              <a:rPr sz="1600" i="1" spc="105" dirty="0">
                <a:latin typeface="Calibri"/>
                <a:cs typeface="Calibri"/>
              </a:rPr>
              <a:t>t-</a:t>
            </a:r>
            <a:r>
              <a:rPr sz="1600" spc="105" dirty="0">
                <a:latin typeface="Calibri"/>
                <a:cs typeface="Calibri"/>
              </a:rPr>
              <a:t>1)</a:t>
            </a:r>
            <a:r>
              <a:rPr sz="3600" i="1" spc="157" baseline="-16203" dirty="0">
                <a:latin typeface="Calibri"/>
                <a:cs typeface="Calibri"/>
              </a:rPr>
              <a:t>,..,</a:t>
            </a:r>
            <a:r>
              <a:rPr sz="3600" b="1" i="1" spc="157" baseline="-16203" dirty="0">
                <a:latin typeface="Palatino Linotype"/>
                <a:cs typeface="Palatino Linotype"/>
              </a:rPr>
              <a:t>x</a:t>
            </a:r>
            <a:r>
              <a:rPr sz="1600" spc="105" dirty="0">
                <a:latin typeface="Calibri"/>
                <a:cs typeface="Calibri"/>
              </a:rPr>
              <a:t>(2)</a:t>
            </a:r>
            <a:r>
              <a:rPr sz="3600" i="1" spc="157" baseline="-16203" dirty="0">
                <a:latin typeface="Calibri"/>
                <a:cs typeface="Calibri"/>
              </a:rPr>
              <a:t>,</a:t>
            </a:r>
            <a:r>
              <a:rPr sz="3600" b="1" i="1" spc="157" baseline="-16203" dirty="0">
                <a:latin typeface="Palatino Linotype"/>
                <a:cs typeface="Palatino Linotype"/>
              </a:rPr>
              <a:t>x</a:t>
            </a:r>
            <a:r>
              <a:rPr sz="1600" spc="105" dirty="0">
                <a:latin typeface="Calibri"/>
                <a:cs typeface="Calibri"/>
              </a:rPr>
              <a:t>(1)</a:t>
            </a:r>
            <a:r>
              <a:rPr sz="3600" spc="157" baseline="-16203" dirty="0">
                <a:latin typeface="Calibri"/>
                <a:cs typeface="Calibri"/>
              </a:rPr>
              <a:t>)</a:t>
            </a:r>
            <a:endParaRPr sz="3600" baseline="-16203" dirty="0">
              <a:latin typeface="Calibri"/>
              <a:cs typeface="Calibri"/>
            </a:endParaRPr>
          </a:p>
          <a:p>
            <a:pPr marL="1383665">
              <a:lnSpc>
                <a:spcPct val="100000"/>
              </a:lnSpc>
              <a:spcBef>
                <a:spcPts val="1340"/>
              </a:spcBef>
            </a:pPr>
            <a:r>
              <a:rPr sz="2400" spc="335" dirty="0">
                <a:latin typeface="Calibri"/>
                <a:cs typeface="Calibri"/>
              </a:rPr>
              <a:t>=</a:t>
            </a:r>
            <a:r>
              <a:rPr sz="2400" i="1" spc="335" dirty="0">
                <a:latin typeface="Calibri"/>
                <a:cs typeface="Calibri"/>
              </a:rPr>
              <a:t>f </a:t>
            </a:r>
            <a:r>
              <a:rPr sz="2400" spc="90" dirty="0">
                <a:latin typeface="Calibri"/>
                <a:cs typeface="Calibri"/>
              </a:rPr>
              <a:t>(</a:t>
            </a:r>
            <a:r>
              <a:rPr sz="2400" b="1" i="1" spc="90" dirty="0">
                <a:latin typeface="Palatino Linotype"/>
                <a:cs typeface="Palatino Linotype"/>
              </a:rPr>
              <a:t>h</a:t>
            </a:r>
            <a:r>
              <a:rPr sz="2400" spc="135" baseline="24305" dirty="0">
                <a:latin typeface="Calibri"/>
                <a:cs typeface="Calibri"/>
              </a:rPr>
              <a:t>(</a:t>
            </a:r>
            <a:r>
              <a:rPr sz="2400" i="1" spc="135" baseline="24305" dirty="0">
                <a:latin typeface="Calibri"/>
                <a:cs typeface="Calibri"/>
              </a:rPr>
              <a:t>t-</a:t>
            </a:r>
            <a:r>
              <a:rPr sz="2400" spc="135" baseline="24305" dirty="0">
                <a:latin typeface="Calibri"/>
                <a:cs typeface="Calibri"/>
              </a:rPr>
              <a:t>1) </a:t>
            </a:r>
            <a:r>
              <a:rPr sz="2400" i="1" spc="135" dirty="0">
                <a:latin typeface="Calibri"/>
                <a:cs typeface="Calibri"/>
              </a:rPr>
              <a:t>, </a:t>
            </a:r>
            <a:r>
              <a:rPr sz="2400" b="1" i="1" spc="85" dirty="0">
                <a:latin typeface="Palatino Linotype"/>
                <a:cs typeface="Palatino Linotype"/>
              </a:rPr>
              <a:t>x</a:t>
            </a:r>
            <a:r>
              <a:rPr sz="2400" spc="127" baseline="24305" dirty="0">
                <a:latin typeface="Calibri"/>
                <a:cs typeface="Calibri"/>
              </a:rPr>
              <a:t>(</a:t>
            </a:r>
            <a:r>
              <a:rPr sz="2400" i="1" spc="127" baseline="24305" dirty="0">
                <a:latin typeface="Calibri"/>
                <a:cs typeface="Calibri"/>
              </a:rPr>
              <a:t>t</a:t>
            </a:r>
            <a:r>
              <a:rPr sz="2400" spc="127" baseline="24305" dirty="0">
                <a:latin typeface="Calibri"/>
                <a:cs typeface="Calibri"/>
              </a:rPr>
              <a:t>)</a:t>
            </a:r>
            <a:r>
              <a:rPr sz="2400" spc="85" dirty="0">
                <a:latin typeface="Calibri"/>
                <a:cs typeface="Calibri"/>
              </a:rPr>
              <a:t>; </a:t>
            </a:r>
            <a:r>
              <a:rPr sz="2400" b="1" dirty="0">
                <a:latin typeface="Times New Roman"/>
                <a:cs typeface="Times New Roman"/>
              </a:rPr>
              <a:t>θ</a:t>
            </a:r>
            <a:r>
              <a:rPr sz="2400" b="1" spc="475" dirty="0">
                <a:latin typeface="Times New Roman"/>
                <a:cs typeface="Times New Roman"/>
              </a:rPr>
              <a:t> </a:t>
            </a:r>
            <a:r>
              <a:rPr sz="2400" spc="204" dirty="0">
                <a:latin typeface="Calibri"/>
                <a:cs typeface="Calibri"/>
              </a:rPr>
              <a:t>)</a:t>
            </a:r>
            <a:endParaRPr sz="2400" dirty="0">
              <a:latin typeface="Calibri"/>
              <a:cs typeface="Calibri"/>
            </a:endParaRPr>
          </a:p>
          <a:p>
            <a:pPr marL="406400" marR="68580" indent="-342900">
              <a:lnSpc>
                <a:spcPct val="99800"/>
              </a:lnSpc>
              <a:spcBef>
                <a:spcPts val="525"/>
              </a:spcBef>
              <a:buClr>
                <a:srgbClr val="3333CC"/>
              </a:buClr>
              <a:buChar char="•"/>
              <a:tabLst>
                <a:tab pos="405765" algn="l"/>
                <a:tab pos="406400" algn="l"/>
              </a:tabLst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Function </a:t>
            </a:r>
            <a:r>
              <a:rPr sz="2400" i="1" spc="30" dirty="0">
                <a:latin typeface="Calibri"/>
                <a:cs typeface="Calibri"/>
              </a:rPr>
              <a:t>g</a:t>
            </a:r>
            <a:r>
              <a:rPr sz="2400" spc="44" baseline="24305" dirty="0">
                <a:latin typeface="Calibri"/>
                <a:cs typeface="Calibri"/>
              </a:rPr>
              <a:t>(</a:t>
            </a:r>
            <a:r>
              <a:rPr sz="2400" i="1" spc="44" baseline="24305" dirty="0">
                <a:latin typeface="Calibri"/>
                <a:cs typeface="Calibri"/>
              </a:rPr>
              <a:t>t</a:t>
            </a:r>
            <a:r>
              <a:rPr sz="2400" spc="44" baseline="24305" dirty="0">
                <a:latin typeface="Calibri"/>
                <a:cs typeface="Calibri"/>
              </a:rPr>
              <a:t>)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takes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in whole past sequence </a:t>
            </a:r>
            <a:r>
              <a:rPr sz="2400" spc="125" dirty="0">
                <a:latin typeface="Calibri"/>
                <a:cs typeface="Calibri"/>
              </a:rPr>
              <a:t>(</a:t>
            </a:r>
            <a:r>
              <a:rPr sz="2400" b="1" i="1" spc="125" dirty="0">
                <a:latin typeface="Palatino Linotype"/>
                <a:cs typeface="Palatino Linotype"/>
              </a:rPr>
              <a:t>x</a:t>
            </a:r>
            <a:r>
              <a:rPr sz="2400" spc="187" baseline="24305" dirty="0">
                <a:latin typeface="Calibri"/>
                <a:cs typeface="Calibri"/>
              </a:rPr>
              <a:t>(</a:t>
            </a:r>
            <a:r>
              <a:rPr sz="2400" i="1" spc="187" baseline="24305" dirty="0">
                <a:latin typeface="Calibri"/>
                <a:cs typeface="Calibri"/>
              </a:rPr>
              <a:t>t</a:t>
            </a:r>
            <a:r>
              <a:rPr sz="2400" spc="187" baseline="24305" dirty="0">
                <a:latin typeface="Calibri"/>
                <a:cs typeface="Calibri"/>
              </a:rPr>
              <a:t>)</a:t>
            </a:r>
            <a:r>
              <a:rPr sz="2400" i="1" spc="125" dirty="0">
                <a:latin typeface="Calibri"/>
                <a:cs typeface="Calibri"/>
              </a:rPr>
              <a:t>, </a:t>
            </a:r>
            <a:r>
              <a:rPr sz="2400" b="1" i="1" spc="105" dirty="0">
                <a:latin typeface="Palatino Linotype"/>
                <a:cs typeface="Palatino Linotype"/>
              </a:rPr>
              <a:t>x</a:t>
            </a:r>
            <a:r>
              <a:rPr sz="2400" spc="157" baseline="24305" dirty="0">
                <a:latin typeface="Calibri"/>
                <a:cs typeface="Calibri"/>
              </a:rPr>
              <a:t>(</a:t>
            </a:r>
            <a:r>
              <a:rPr sz="2400" i="1" spc="157" baseline="24305" dirty="0">
                <a:latin typeface="Calibri"/>
                <a:cs typeface="Calibri"/>
              </a:rPr>
              <a:t>t-</a:t>
            </a:r>
            <a:r>
              <a:rPr sz="2400" spc="157" baseline="24305" dirty="0">
                <a:latin typeface="Calibri"/>
                <a:cs typeface="Calibri"/>
              </a:rPr>
              <a:t>1)</a:t>
            </a:r>
            <a:r>
              <a:rPr sz="2400" i="1" spc="105" dirty="0">
                <a:latin typeface="Calibri"/>
                <a:cs typeface="Calibri"/>
              </a:rPr>
              <a:t>,..,</a:t>
            </a:r>
            <a:r>
              <a:rPr sz="2400" b="1" i="1" spc="105" dirty="0">
                <a:latin typeface="Palatino Linotype"/>
                <a:cs typeface="Palatino Linotype"/>
              </a:rPr>
              <a:t>x</a:t>
            </a:r>
            <a:r>
              <a:rPr sz="2400" spc="157" baseline="24305" dirty="0">
                <a:latin typeface="Calibri"/>
                <a:cs typeface="Calibri"/>
              </a:rPr>
              <a:t>(2)</a:t>
            </a:r>
            <a:r>
              <a:rPr sz="2400" i="1" spc="105" dirty="0">
                <a:latin typeface="Calibri"/>
                <a:cs typeface="Calibri"/>
              </a:rPr>
              <a:t>,</a:t>
            </a:r>
            <a:r>
              <a:rPr sz="2400" b="1" i="1" spc="105" dirty="0">
                <a:latin typeface="Palatino Linotype"/>
                <a:cs typeface="Palatino Linotype"/>
              </a:rPr>
              <a:t>x</a:t>
            </a:r>
            <a:r>
              <a:rPr sz="2400" spc="157" baseline="24305" dirty="0">
                <a:latin typeface="Calibri"/>
                <a:cs typeface="Calibri"/>
              </a:rPr>
              <a:t>(1)</a:t>
            </a:r>
            <a:r>
              <a:rPr sz="2400" spc="105" dirty="0">
                <a:latin typeface="Calibri"/>
                <a:cs typeface="Calibri"/>
              </a:rPr>
              <a:t>) </a:t>
            </a:r>
            <a:r>
              <a:rPr sz="2400" spc="10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as input and produces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current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state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but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the unfolded 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recurrent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structure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allows us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to factorize </a:t>
            </a:r>
            <a:r>
              <a:rPr sz="2400" i="1" spc="30" dirty="0">
                <a:latin typeface="Calibri"/>
                <a:cs typeface="Calibri"/>
              </a:rPr>
              <a:t>g</a:t>
            </a:r>
            <a:r>
              <a:rPr sz="2400" spc="44" baseline="24305" dirty="0">
                <a:latin typeface="Calibri"/>
                <a:cs typeface="Calibri"/>
              </a:rPr>
              <a:t>(</a:t>
            </a:r>
            <a:r>
              <a:rPr sz="2400" i="1" spc="44" baseline="24305" dirty="0">
                <a:latin typeface="Calibri"/>
                <a:cs typeface="Calibri"/>
              </a:rPr>
              <a:t>t</a:t>
            </a:r>
            <a:r>
              <a:rPr sz="2400" spc="44" baseline="24305" dirty="0">
                <a:latin typeface="Calibri"/>
                <a:cs typeface="Calibri"/>
              </a:rPr>
              <a:t>)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into repeated  application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of a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function</a:t>
            </a:r>
            <a:r>
              <a:rPr sz="2400" spc="-1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i="1" dirty="0">
                <a:latin typeface="Calibri"/>
                <a:cs typeface="Calibri"/>
              </a:rPr>
              <a:t>f</a:t>
            </a:r>
            <a:endParaRPr sz="2400" dirty="0">
              <a:latin typeface="Calibri"/>
              <a:cs typeface="Calibri"/>
            </a:endParaRPr>
          </a:p>
          <a:p>
            <a:pPr marL="406400" marR="509905" indent="-342900">
              <a:lnSpc>
                <a:spcPct val="101499"/>
              </a:lnSpc>
              <a:spcBef>
                <a:spcPts val="550"/>
              </a:spcBef>
              <a:buClr>
                <a:srgbClr val="3333CC"/>
              </a:buClr>
              <a:buChar char="•"/>
              <a:tabLst>
                <a:tab pos="405765" algn="l"/>
                <a:tab pos="406400" algn="l"/>
                <a:tab pos="1100455" algn="l"/>
              </a:tabLst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The</a:t>
            </a:r>
            <a:r>
              <a:rPr lang="en-US" sz="2400" spc="-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unfolding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process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introduces two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major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advantages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66800" y="865820"/>
            <a:ext cx="855853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Unfolding </a:t>
            </a:r>
            <a:r>
              <a:rPr lang="en-US" spc="-5" dirty="0"/>
              <a:t>P</a:t>
            </a:r>
            <a:r>
              <a:rPr dirty="0"/>
              <a:t>rocess allows </a:t>
            </a:r>
            <a:r>
              <a:rPr lang="en-US" dirty="0"/>
              <a:t>L</a:t>
            </a:r>
            <a:r>
              <a:rPr dirty="0"/>
              <a:t>earning a </a:t>
            </a:r>
            <a:r>
              <a:rPr lang="en-US" dirty="0"/>
              <a:t>S</a:t>
            </a:r>
            <a:r>
              <a:rPr dirty="0"/>
              <a:t>ingle</a:t>
            </a:r>
            <a:r>
              <a:rPr spc="-65" dirty="0"/>
              <a:t> </a:t>
            </a:r>
            <a:r>
              <a:rPr lang="en-US" spc="-65" dirty="0"/>
              <a:t>M</a:t>
            </a:r>
            <a:r>
              <a:rPr dirty="0"/>
              <a:t>odel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45160" y="1817053"/>
            <a:ext cx="8558530" cy="3764279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81000" indent="-342900">
              <a:lnSpc>
                <a:spcPct val="100000"/>
              </a:lnSpc>
              <a:spcBef>
                <a:spcPts val="580"/>
              </a:spcBef>
              <a:buChar char="•"/>
              <a:tabLst>
                <a:tab pos="380365" algn="l"/>
                <a:tab pos="3810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unfolding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process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introduces two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major</a:t>
            </a:r>
            <a:r>
              <a:rPr sz="2400" spc="3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advantages:</a:t>
            </a:r>
            <a:endParaRPr sz="2400" dirty="0">
              <a:latin typeface="Arial"/>
              <a:cs typeface="Arial"/>
            </a:endParaRPr>
          </a:p>
          <a:p>
            <a:pPr marL="889000" lvl="1" indent="-457200">
              <a:lnSpc>
                <a:spcPct val="100000"/>
              </a:lnSpc>
              <a:spcBef>
                <a:spcPts val="400"/>
              </a:spcBef>
              <a:buClr>
                <a:srgbClr val="3333CC"/>
              </a:buClr>
              <a:buAutoNum type="arabicPeriod"/>
              <a:tabLst>
                <a:tab pos="888365" algn="l"/>
                <a:tab pos="889000" algn="l"/>
              </a:tabLst>
            </a:pP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Regardless of sequence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length,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learned model has same input</a:t>
            </a:r>
            <a:r>
              <a:rPr sz="2000" spc="-8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size</a:t>
            </a:r>
            <a:endParaRPr sz="2000" dirty="0">
              <a:latin typeface="Arial"/>
              <a:cs typeface="Arial"/>
            </a:endParaRPr>
          </a:p>
          <a:p>
            <a:pPr marL="1294765" marR="208915" lvl="2" indent="-457200">
              <a:lnSpc>
                <a:spcPct val="100400"/>
              </a:lnSpc>
              <a:spcBef>
                <a:spcPts val="490"/>
              </a:spcBef>
              <a:buClr>
                <a:srgbClr val="3333CC"/>
              </a:buClr>
              <a:buChar char="•"/>
              <a:tabLst>
                <a:tab pos="1294765" algn="l"/>
                <a:tab pos="1295400" algn="l"/>
              </a:tabLst>
            </a:pP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because it is specified in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terms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of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transition from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one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state to  another state rather than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specified in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terms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of a variable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length  history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of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states</a:t>
            </a:r>
            <a:endParaRPr sz="2000" dirty="0">
              <a:latin typeface="Arial"/>
              <a:cs typeface="Arial"/>
            </a:endParaRPr>
          </a:p>
          <a:p>
            <a:pPr marL="889000" lvl="1" indent="-457200">
              <a:lnSpc>
                <a:spcPct val="100000"/>
              </a:lnSpc>
              <a:spcBef>
                <a:spcPts val="480"/>
              </a:spcBef>
              <a:buClr>
                <a:srgbClr val="3333CC"/>
              </a:buClr>
              <a:buAutoNum type="arabicPeriod"/>
              <a:tabLst>
                <a:tab pos="888365" algn="l"/>
                <a:tab pos="889000" algn="l"/>
              </a:tabLst>
            </a:pP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Possible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to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use same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function </a:t>
            </a:r>
            <a:r>
              <a:rPr sz="2000" i="1" dirty="0">
                <a:latin typeface="Calibri"/>
                <a:cs typeface="Calibri"/>
              </a:rPr>
              <a:t>f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with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same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parameters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at every</a:t>
            </a:r>
            <a:r>
              <a:rPr sz="2000" spc="-229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step</a:t>
            </a:r>
            <a:endParaRPr sz="2000" dirty="0">
              <a:latin typeface="Arial"/>
              <a:cs typeface="Arial"/>
            </a:endParaRPr>
          </a:p>
          <a:p>
            <a:pPr marL="381000" indent="-342900">
              <a:lnSpc>
                <a:spcPct val="100000"/>
              </a:lnSpc>
              <a:spcBef>
                <a:spcPts val="595"/>
              </a:spcBef>
              <a:buChar char="•"/>
              <a:tabLst>
                <a:tab pos="380365" algn="l"/>
                <a:tab pos="3810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These two factors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make it possible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learn a single model</a:t>
            </a:r>
            <a:r>
              <a:rPr sz="2400" spc="-2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i="1" dirty="0">
                <a:latin typeface="Calibri"/>
                <a:cs typeface="Calibri"/>
              </a:rPr>
              <a:t>f</a:t>
            </a:r>
            <a:endParaRPr sz="2400" dirty="0">
              <a:latin typeface="Calibri"/>
              <a:cs typeface="Calibri"/>
            </a:endParaRPr>
          </a:p>
          <a:p>
            <a:pPr marL="781050" indent="-285750">
              <a:lnSpc>
                <a:spcPct val="100000"/>
              </a:lnSpc>
              <a:spcBef>
                <a:spcPts val="425"/>
              </a:spcBef>
              <a:buClr>
                <a:srgbClr val="3333CC"/>
              </a:buClr>
              <a:buChar char="•"/>
              <a:tabLst>
                <a:tab pos="780415" algn="l"/>
                <a:tab pos="781050" algn="l"/>
              </a:tabLst>
            </a:pP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that operates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on all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time steps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and all sequence</a:t>
            </a:r>
            <a:r>
              <a:rPr sz="2000" spc="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lengths</a:t>
            </a:r>
            <a:endParaRPr sz="2000" dirty="0">
              <a:latin typeface="Arial"/>
              <a:cs typeface="Arial"/>
            </a:endParaRPr>
          </a:p>
          <a:p>
            <a:pPr marL="781050" indent="-285750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Char char="•"/>
              <a:tabLst>
                <a:tab pos="780415" algn="l"/>
                <a:tab pos="781050" algn="l"/>
              </a:tabLst>
            </a:pP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rather than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needing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separate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model </a:t>
            </a:r>
            <a:r>
              <a:rPr sz="2000" i="1" spc="35" dirty="0">
                <a:latin typeface="Calibri"/>
                <a:cs typeface="Calibri"/>
              </a:rPr>
              <a:t>g</a:t>
            </a:r>
            <a:r>
              <a:rPr sz="1950" spc="52" baseline="25641" dirty="0">
                <a:latin typeface="Calibri"/>
                <a:cs typeface="Calibri"/>
              </a:rPr>
              <a:t>(</a:t>
            </a:r>
            <a:r>
              <a:rPr sz="1950" i="1" spc="52" baseline="25641" dirty="0">
                <a:latin typeface="Calibri"/>
                <a:cs typeface="Calibri"/>
              </a:rPr>
              <a:t>t</a:t>
            </a:r>
            <a:r>
              <a:rPr sz="1950" spc="52" baseline="25641" dirty="0">
                <a:latin typeface="Calibri"/>
                <a:cs typeface="Calibri"/>
              </a:rPr>
              <a:t>)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for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all possible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time</a:t>
            </a:r>
            <a:r>
              <a:rPr sz="2000" spc="-19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steps</a:t>
            </a:r>
            <a:endParaRPr sz="2000" dirty="0">
              <a:latin typeface="Arial"/>
              <a:cs typeface="Arial"/>
            </a:endParaRPr>
          </a:p>
          <a:p>
            <a:pPr marL="381000" indent="-342900">
              <a:lnSpc>
                <a:spcPct val="100000"/>
              </a:lnSpc>
              <a:spcBef>
                <a:spcPts val="595"/>
              </a:spcBef>
              <a:buChar char="•"/>
              <a:tabLst>
                <a:tab pos="380365" algn="l"/>
                <a:tab pos="3810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Learning a single shared model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allows: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25220" y="5606417"/>
            <a:ext cx="8078470" cy="106934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600"/>
              </a:spcBef>
              <a:buClr>
                <a:srgbClr val="3333CC"/>
              </a:buClr>
              <a:buChar char="•"/>
              <a:tabLst>
                <a:tab pos="297815" algn="l"/>
                <a:tab pos="298450" algn="l"/>
              </a:tabLst>
            </a:pP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Generalization to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sequence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lengths that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did not appear in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the</a:t>
            </a:r>
            <a:r>
              <a:rPr sz="2000" spc="5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training</a:t>
            </a:r>
            <a:endParaRPr sz="2000" dirty="0">
              <a:latin typeface="Arial"/>
              <a:cs typeface="Arial"/>
            </a:endParaRPr>
          </a:p>
          <a:p>
            <a:pPr marL="291465" marR="260350" indent="-279400">
              <a:lnSpc>
                <a:spcPct val="100800"/>
              </a:lnSpc>
              <a:spcBef>
                <a:spcPts val="480"/>
              </a:spcBef>
              <a:buClr>
                <a:srgbClr val="3333CC"/>
              </a:buClr>
              <a:buChar char="•"/>
              <a:tabLst>
                <a:tab pos="297815" algn="l"/>
                <a:tab pos="298450" algn="l"/>
              </a:tabLst>
            </a:pP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Allows model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to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be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estimated with far fewer training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examples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than 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would be required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without parameter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sharing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36256" y="1145541"/>
            <a:ext cx="922214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Both </a:t>
            </a:r>
            <a:r>
              <a:rPr lang="en-US" spc="-5" dirty="0"/>
              <a:t>R</a:t>
            </a:r>
            <a:r>
              <a:rPr dirty="0"/>
              <a:t>ecurrent </a:t>
            </a:r>
            <a:r>
              <a:rPr lang="en-US" dirty="0"/>
              <a:t>G</a:t>
            </a:r>
            <a:r>
              <a:rPr dirty="0"/>
              <a:t>raph and </a:t>
            </a:r>
            <a:r>
              <a:rPr lang="en-US" dirty="0"/>
              <a:t>U</a:t>
            </a:r>
            <a:r>
              <a:rPr dirty="0"/>
              <a:t>nrolled </a:t>
            </a:r>
            <a:r>
              <a:rPr lang="en-US" dirty="0"/>
              <a:t>G</a:t>
            </a:r>
            <a:r>
              <a:rPr dirty="0"/>
              <a:t>raph are</a:t>
            </a:r>
            <a:r>
              <a:rPr spc="-60" dirty="0"/>
              <a:t> </a:t>
            </a:r>
            <a:r>
              <a:rPr lang="en-US" spc="-5" dirty="0"/>
              <a:t>U</a:t>
            </a:r>
            <a:r>
              <a:rPr spc="-5" dirty="0"/>
              <a:t>seful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36863" y="2349692"/>
            <a:ext cx="7277100" cy="3083560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9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Recurrent graph is</a:t>
            </a:r>
            <a:r>
              <a:rPr sz="2400" spc="-2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succinct</a:t>
            </a:r>
            <a:endParaRPr sz="2400" dirty="0">
              <a:latin typeface="Arial"/>
              <a:cs typeface="Arial"/>
            </a:endParaRPr>
          </a:p>
          <a:p>
            <a:pPr marL="355600" marR="34290" indent="-342900">
              <a:lnSpc>
                <a:spcPct val="101499"/>
              </a:lnSpc>
              <a:spcBef>
                <a:spcPts val="45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Unrolled graph provides explicit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description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of</a:t>
            </a:r>
            <a:r>
              <a:rPr sz="2400" spc="-6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what 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computations to perform</a:t>
            </a:r>
            <a:endParaRPr sz="2400" dirty="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Helps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illustrate the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idea of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information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flow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forward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in</a:t>
            </a:r>
            <a:r>
              <a:rPr sz="2000" spc="4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time</a:t>
            </a:r>
            <a:endParaRPr sz="2000" dirty="0">
              <a:latin typeface="Arial"/>
              <a:cs typeface="Arial"/>
            </a:endParaRPr>
          </a:p>
          <a:p>
            <a:pPr marL="1155700" lvl="2" indent="-229235">
              <a:lnSpc>
                <a:spcPct val="100000"/>
              </a:lnSpc>
              <a:spcBef>
                <a:spcPts val="400"/>
              </a:spcBef>
              <a:buClr>
                <a:srgbClr val="3333CC"/>
              </a:buClr>
              <a:buChar char="•"/>
              <a:tabLst>
                <a:tab pos="1155065" algn="l"/>
                <a:tab pos="1155700" algn="l"/>
              </a:tabLst>
            </a:pP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Computing outputs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and losses</a:t>
            </a:r>
            <a:endParaRPr sz="2000" dirty="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And backwards in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time</a:t>
            </a:r>
            <a:endParaRPr sz="2000" dirty="0">
              <a:latin typeface="Arial"/>
              <a:cs typeface="Arial"/>
            </a:endParaRPr>
          </a:p>
          <a:p>
            <a:pPr marL="1155700" lvl="2" indent="-229235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Char char="•"/>
              <a:tabLst>
                <a:tab pos="1155065" algn="l"/>
                <a:tab pos="1155700" algn="l"/>
              </a:tabLst>
            </a:pP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Computing gradients</a:t>
            </a:r>
            <a:endParaRPr sz="2000" dirty="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By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explicitly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showing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path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along which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information</a:t>
            </a:r>
            <a:r>
              <a:rPr sz="2000" spc="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flows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40386" y="561340"/>
            <a:ext cx="6322613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Unfolding </a:t>
            </a:r>
            <a:r>
              <a:rPr lang="en-US" spc="-5" dirty="0"/>
              <a:t>C</a:t>
            </a:r>
            <a:r>
              <a:rPr spc="-5" dirty="0"/>
              <a:t>omputational</a:t>
            </a:r>
            <a:r>
              <a:rPr spc="20" dirty="0"/>
              <a:t> </a:t>
            </a:r>
            <a:r>
              <a:rPr lang="en-US" spc="-5" dirty="0"/>
              <a:t>G</a:t>
            </a:r>
            <a:r>
              <a:rPr spc="-5" dirty="0"/>
              <a:t>raphs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36863" y="1480820"/>
            <a:ext cx="4807585" cy="48615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55600" marR="5080" indent="-342900" algn="just">
              <a:lnSpc>
                <a:spcPct val="99000"/>
              </a:lnSpc>
              <a:spcBef>
                <a:spcPts val="125"/>
              </a:spcBef>
              <a:buChar char="•"/>
              <a:tabLst>
                <a:tab pos="3556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Computational </a:t>
            </a:r>
            <a:r>
              <a:rPr lang="en-US" sz="2400" spc="-5" dirty="0">
                <a:solidFill>
                  <a:srgbClr val="3333CC"/>
                </a:solidFill>
                <a:latin typeface="Arial"/>
                <a:cs typeface="Arial"/>
              </a:rPr>
              <a:t>g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raph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is a way 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to formalize the structure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of a set  of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computations</a:t>
            </a:r>
            <a:endParaRPr sz="2400" dirty="0">
              <a:latin typeface="Arial"/>
              <a:cs typeface="Arial"/>
            </a:endParaRPr>
          </a:p>
          <a:p>
            <a:pPr marL="1155065" marR="155575" lvl="1" indent="-228600" algn="just">
              <a:lnSpc>
                <a:spcPct val="100800"/>
              </a:lnSpc>
              <a:spcBef>
                <a:spcPts val="484"/>
              </a:spcBef>
              <a:buClr>
                <a:srgbClr val="3333CC"/>
              </a:buClr>
              <a:buChar char="•"/>
              <a:tabLst>
                <a:tab pos="1155700" algn="l"/>
              </a:tabLst>
            </a:pPr>
            <a:r>
              <a:rPr lang="en-US" sz="2000" dirty="0">
                <a:solidFill>
                  <a:srgbClr val="660066"/>
                </a:solidFill>
                <a:latin typeface="Arial"/>
                <a:cs typeface="Arial"/>
              </a:rPr>
              <a:t>Example -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mapping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inputs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and 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parameters to outputs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and</a:t>
            </a:r>
            <a:r>
              <a:rPr sz="2000" spc="-2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loss</a:t>
            </a:r>
            <a:endParaRPr sz="2000" dirty="0">
              <a:latin typeface="Arial"/>
              <a:cs typeface="Arial"/>
            </a:endParaRPr>
          </a:p>
          <a:p>
            <a:pPr marL="355600" marR="257810" indent="-342900">
              <a:lnSpc>
                <a:spcPct val="99800"/>
              </a:lnSpc>
              <a:spcBef>
                <a:spcPts val="580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400" spc="-5" dirty="0">
                <a:solidFill>
                  <a:srgbClr val="3333CC"/>
                </a:solidFill>
                <a:latin typeface="Arial"/>
                <a:cs typeface="Arial"/>
              </a:rPr>
              <a:t>C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unfold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recursive or  recurrent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computation into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computational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graph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that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has a 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repetitive structure</a:t>
            </a:r>
            <a:endParaRPr sz="2400" dirty="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lang="en-US" sz="2000" dirty="0">
                <a:solidFill>
                  <a:srgbClr val="006600"/>
                </a:solidFill>
                <a:latin typeface="Arial"/>
                <a:cs typeface="Arial"/>
              </a:rPr>
              <a:t>c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orresponding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to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 chain of</a:t>
            </a:r>
            <a:r>
              <a:rPr sz="2000" spc="-5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events</a:t>
            </a:r>
            <a:endParaRPr sz="2000" dirty="0">
              <a:latin typeface="Arial"/>
              <a:cs typeface="Arial"/>
            </a:endParaRPr>
          </a:p>
          <a:p>
            <a:pPr marL="355600" marR="241935" indent="-342900">
              <a:lnSpc>
                <a:spcPct val="101099"/>
              </a:lnSpc>
              <a:spcBef>
                <a:spcPts val="46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Unfolding this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graph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results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in  sharing of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parameters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across</a:t>
            </a:r>
            <a:r>
              <a:rPr sz="2400" spc="-6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 deep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network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structure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612598" y="2214656"/>
            <a:ext cx="3962813" cy="28313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73840" y="2205037"/>
            <a:ext cx="4028440" cy="0"/>
          </a:xfrm>
          <a:custGeom>
            <a:avLst/>
            <a:gdLst/>
            <a:ahLst/>
            <a:cxnLst/>
            <a:rect l="l" t="t" r="r" b="b"/>
            <a:pathLst>
              <a:path w="4028440">
                <a:moveTo>
                  <a:pt x="0" y="0"/>
                </a:moveTo>
                <a:lnTo>
                  <a:pt x="4028281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573840" y="2205037"/>
            <a:ext cx="4028440" cy="2879725"/>
          </a:xfrm>
          <a:custGeom>
            <a:avLst/>
            <a:gdLst/>
            <a:ahLst/>
            <a:cxnLst/>
            <a:rect l="l" t="t" r="r" b="b"/>
            <a:pathLst>
              <a:path w="4028440" h="2879725">
                <a:moveTo>
                  <a:pt x="4028281" y="2879724"/>
                </a:moveTo>
                <a:lnTo>
                  <a:pt x="0" y="2879724"/>
                </a:ln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477923" y="5334000"/>
            <a:ext cx="2095500" cy="83121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90805">
              <a:lnSpc>
                <a:spcPts val="1800"/>
              </a:lnSpc>
            </a:pPr>
            <a:r>
              <a:rPr sz="2400" b="1" i="1" spc="240" baseline="-17361" dirty="0">
                <a:latin typeface="Palatino Linotype"/>
                <a:cs typeface="Palatino Linotype"/>
              </a:rPr>
              <a:t>o</a:t>
            </a:r>
            <a:r>
              <a:rPr sz="1050" spc="160" dirty="0">
                <a:latin typeface="Calibri"/>
                <a:cs typeface="Calibri"/>
              </a:rPr>
              <a:t>(t)</a:t>
            </a:r>
            <a:r>
              <a:rPr sz="2400" spc="240" baseline="-17361" dirty="0">
                <a:latin typeface="Calibri"/>
                <a:cs typeface="Calibri"/>
              </a:rPr>
              <a:t>=</a:t>
            </a:r>
            <a:r>
              <a:rPr sz="2400" b="1" i="1" spc="240" baseline="-17361" dirty="0">
                <a:latin typeface="Palatino Linotype"/>
                <a:cs typeface="Palatino Linotype"/>
              </a:rPr>
              <a:t>c</a:t>
            </a:r>
            <a:r>
              <a:rPr sz="2400" spc="240" baseline="-17361" dirty="0">
                <a:latin typeface="Calibri"/>
                <a:cs typeface="Calibri"/>
              </a:rPr>
              <a:t>+</a:t>
            </a:r>
            <a:r>
              <a:rPr sz="2400" i="1" spc="240" baseline="-17361" dirty="0">
                <a:latin typeface="Calibri"/>
                <a:cs typeface="Calibri"/>
              </a:rPr>
              <a:t>V</a:t>
            </a:r>
            <a:r>
              <a:rPr sz="2400" b="1" i="1" spc="240" baseline="-17361" dirty="0">
                <a:latin typeface="Palatino Linotype"/>
                <a:cs typeface="Palatino Linotype"/>
              </a:rPr>
              <a:t>h</a:t>
            </a:r>
            <a:r>
              <a:rPr sz="1050" spc="160" dirty="0">
                <a:latin typeface="Calibri"/>
                <a:cs typeface="Calibri"/>
              </a:rPr>
              <a:t>(t)</a:t>
            </a:r>
            <a:endParaRPr sz="1050">
              <a:latin typeface="Calibri"/>
              <a:cs typeface="Calibri"/>
            </a:endParaRPr>
          </a:p>
          <a:p>
            <a:pPr marL="90805">
              <a:lnSpc>
                <a:spcPts val="1670"/>
              </a:lnSpc>
              <a:spcBef>
                <a:spcPts val="459"/>
              </a:spcBef>
            </a:pPr>
            <a:r>
              <a:rPr sz="1600" b="1" i="1" spc="100" dirty="0">
                <a:latin typeface="Palatino Linotype"/>
                <a:cs typeface="Palatino Linotype"/>
              </a:rPr>
              <a:t>h</a:t>
            </a:r>
            <a:r>
              <a:rPr sz="1575" spc="150" baseline="26455" dirty="0">
                <a:latin typeface="Calibri"/>
                <a:cs typeface="Calibri"/>
              </a:rPr>
              <a:t>(t)</a:t>
            </a:r>
            <a:r>
              <a:rPr sz="1600" spc="100" dirty="0">
                <a:latin typeface="Calibri"/>
                <a:cs typeface="Calibri"/>
              </a:rPr>
              <a:t>=tanh(</a:t>
            </a:r>
            <a:r>
              <a:rPr sz="1600" b="1" i="1" spc="100" dirty="0">
                <a:latin typeface="Palatino Linotype"/>
                <a:cs typeface="Palatino Linotype"/>
              </a:rPr>
              <a:t>a</a:t>
            </a:r>
            <a:r>
              <a:rPr sz="1575" spc="150" baseline="26455" dirty="0">
                <a:latin typeface="Calibri"/>
                <a:cs typeface="Calibri"/>
              </a:rPr>
              <a:t>(t)</a:t>
            </a:r>
            <a:r>
              <a:rPr sz="1600" spc="100" dirty="0">
                <a:latin typeface="Calibri"/>
                <a:cs typeface="Calibri"/>
              </a:rPr>
              <a:t>)</a:t>
            </a:r>
            <a:endParaRPr sz="1600">
              <a:latin typeface="Calibri"/>
              <a:cs typeface="Calibri"/>
            </a:endParaRPr>
          </a:p>
          <a:p>
            <a:pPr marL="90805">
              <a:lnSpc>
                <a:spcPts val="1670"/>
              </a:lnSpc>
            </a:pPr>
            <a:r>
              <a:rPr sz="2400" b="1" i="1" spc="195" baseline="-17361" dirty="0">
                <a:latin typeface="Palatino Linotype"/>
                <a:cs typeface="Palatino Linotype"/>
              </a:rPr>
              <a:t>a</a:t>
            </a:r>
            <a:r>
              <a:rPr sz="1050" spc="130" dirty="0">
                <a:latin typeface="Calibri"/>
                <a:cs typeface="Calibri"/>
              </a:rPr>
              <a:t>(t)</a:t>
            </a:r>
            <a:r>
              <a:rPr sz="2400" spc="195" baseline="-17361" dirty="0">
                <a:latin typeface="Calibri"/>
                <a:cs typeface="Calibri"/>
              </a:rPr>
              <a:t>=</a:t>
            </a:r>
            <a:r>
              <a:rPr sz="2400" b="1" i="1" spc="195" baseline="-17361" dirty="0">
                <a:latin typeface="Palatino Linotype"/>
                <a:cs typeface="Palatino Linotype"/>
              </a:rPr>
              <a:t>b</a:t>
            </a:r>
            <a:r>
              <a:rPr sz="2400" spc="195" baseline="-17361" dirty="0">
                <a:latin typeface="Calibri"/>
                <a:cs typeface="Calibri"/>
              </a:rPr>
              <a:t>+</a:t>
            </a:r>
            <a:r>
              <a:rPr sz="2400" i="1" spc="195" baseline="-17361" dirty="0">
                <a:latin typeface="Calibri"/>
                <a:cs typeface="Calibri"/>
              </a:rPr>
              <a:t>W</a:t>
            </a:r>
            <a:r>
              <a:rPr sz="2400" b="1" i="1" spc="195" baseline="-17361" dirty="0">
                <a:latin typeface="Palatino Linotype"/>
                <a:cs typeface="Palatino Linotype"/>
              </a:rPr>
              <a:t>h</a:t>
            </a:r>
            <a:r>
              <a:rPr sz="1050" spc="130" dirty="0">
                <a:latin typeface="Calibri"/>
                <a:cs typeface="Calibri"/>
              </a:rPr>
              <a:t>(t-1)</a:t>
            </a:r>
            <a:r>
              <a:rPr sz="2400" spc="195" baseline="-17361" dirty="0">
                <a:latin typeface="Calibri"/>
                <a:cs typeface="Calibri"/>
              </a:rPr>
              <a:t>+</a:t>
            </a:r>
            <a:r>
              <a:rPr sz="2400" i="1" spc="195" baseline="-17361" dirty="0">
                <a:latin typeface="Calibri"/>
                <a:cs typeface="Calibri"/>
              </a:rPr>
              <a:t>U</a:t>
            </a:r>
            <a:r>
              <a:rPr sz="2400" b="1" i="1" spc="195" baseline="-17361" dirty="0">
                <a:latin typeface="Palatino Linotype"/>
                <a:cs typeface="Palatino Linotype"/>
              </a:rPr>
              <a:t>x</a:t>
            </a:r>
            <a:r>
              <a:rPr sz="1050" spc="130" dirty="0">
                <a:latin typeface="Calibri"/>
                <a:cs typeface="Calibri"/>
              </a:rPr>
              <a:t>(t)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78994" y="1027751"/>
            <a:ext cx="8304750" cy="533103"/>
          </a:xfrm>
          <a:prstGeom prst="rect">
            <a:avLst/>
          </a:prstGeom>
        </p:spPr>
        <p:txBody>
          <a:bodyPr vert="horz" wrap="square" lIns="0" tIns="11946" rIns="0" bIns="0" rtlCol="0">
            <a:spAutoFit/>
          </a:bodyPr>
          <a:lstStyle/>
          <a:p>
            <a:pPr marL="11946">
              <a:spcBef>
                <a:spcPts val="94"/>
              </a:spcBef>
              <a:tabLst>
                <a:tab pos="3692391" algn="l"/>
              </a:tabLst>
            </a:pPr>
            <a:r>
              <a:rPr spc="-5" dirty="0"/>
              <a:t>Generic</a:t>
            </a:r>
            <a:r>
              <a:rPr spc="9" dirty="0"/>
              <a:t> </a:t>
            </a:r>
            <a:r>
              <a:rPr dirty="0"/>
              <a:t>Neural</a:t>
            </a:r>
            <a:r>
              <a:rPr lang="en-US" dirty="0"/>
              <a:t> </a:t>
            </a:r>
            <a:r>
              <a:rPr spc="-5" dirty="0"/>
              <a:t>Architectures</a:t>
            </a:r>
            <a:r>
              <a:rPr spc="-47" dirty="0"/>
              <a:t> </a:t>
            </a:r>
            <a:r>
              <a:rPr sz="3386" dirty="0"/>
              <a:t>(20-2</a:t>
            </a:r>
            <a:r>
              <a:rPr lang="en-US" sz="3386" dirty="0"/>
              <a:t>6</a:t>
            </a:r>
            <a:r>
              <a:rPr sz="3386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500056-AE04-36B2-B065-9D43AA3E5D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46" y="2237674"/>
            <a:ext cx="9627664" cy="41571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721FFC-6E8A-522F-4FD7-02DDBBA109DC}"/>
              </a:ext>
            </a:extLst>
          </p:cNvPr>
          <p:cNvSpPr txBox="1"/>
          <p:nvPr/>
        </p:nvSpPr>
        <p:spPr>
          <a:xfrm>
            <a:off x="6934200" y="1791442"/>
            <a:ext cx="2919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04BFF"/>
                </a:solidFill>
              </a:rPr>
              <a:t>Note blue recurrent neurons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BFF71A1-756D-4CDF-6978-DB63B8A17C47}"/>
              </a:ext>
            </a:extLst>
          </p:cNvPr>
          <p:cNvCxnSpPr>
            <a:cxnSpLocks/>
          </p:cNvCxnSpPr>
          <p:nvPr/>
        </p:nvCxnSpPr>
        <p:spPr>
          <a:xfrm flipH="1">
            <a:off x="6400800" y="2196587"/>
            <a:ext cx="685800" cy="13086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54599DE-16BC-4188-9823-90F7C555BEBC}"/>
              </a:ext>
            </a:extLst>
          </p:cNvPr>
          <p:cNvCxnSpPr>
            <a:cxnSpLocks/>
          </p:cNvCxnSpPr>
          <p:nvPr/>
        </p:nvCxnSpPr>
        <p:spPr>
          <a:xfrm>
            <a:off x="7239000" y="2237674"/>
            <a:ext cx="76200" cy="22581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A91F967-C556-F6FA-5E88-8338185D517A}"/>
              </a:ext>
            </a:extLst>
          </p:cNvPr>
          <p:cNvCxnSpPr>
            <a:cxnSpLocks/>
          </p:cNvCxnSpPr>
          <p:nvPr/>
        </p:nvCxnSpPr>
        <p:spPr>
          <a:xfrm flipH="1">
            <a:off x="9167854" y="2237674"/>
            <a:ext cx="280946" cy="1328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43288" y="1069341"/>
            <a:ext cx="8638912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 more </a:t>
            </a:r>
            <a:r>
              <a:rPr lang="en-US" dirty="0"/>
              <a:t>C</a:t>
            </a:r>
            <a:r>
              <a:rPr dirty="0"/>
              <a:t>omplex </a:t>
            </a:r>
            <a:r>
              <a:rPr lang="en-US" spc="-5" dirty="0"/>
              <a:t>U</a:t>
            </a:r>
            <a:r>
              <a:rPr spc="-5" dirty="0"/>
              <a:t>nfolded </a:t>
            </a:r>
            <a:r>
              <a:rPr lang="en-US" spc="-5" dirty="0"/>
              <a:t>C</a:t>
            </a:r>
            <a:r>
              <a:rPr spc="-5" dirty="0"/>
              <a:t>omputational</a:t>
            </a:r>
            <a:r>
              <a:rPr spc="-10" dirty="0"/>
              <a:t> </a:t>
            </a:r>
            <a:r>
              <a:rPr lang="en-US" spc="-10" dirty="0"/>
              <a:t>G</a:t>
            </a:r>
            <a:r>
              <a:rPr dirty="0"/>
              <a:t>raph</a:t>
            </a:r>
          </a:p>
        </p:txBody>
      </p:sp>
      <p:sp>
        <p:nvSpPr>
          <p:cNvPr id="5" name="object 5"/>
          <p:cNvSpPr/>
          <p:nvPr/>
        </p:nvSpPr>
        <p:spPr>
          <a:xfrm>
            <a:off x="1829723" y="1676401"/>
            <a:ext cx="6400798" cy="21664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566063" y="3843020"/>
            <a:ext cx="18046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660066"/>
                </a:solidFill>
                <a:latin typeface="Arial"/>
                <a:cs typeface="Arial"/>
              </a:rPr>
              <a:t>Source: Indico</a:t>
            </a:r>
            <a:r>
              <a:rPr sz="1200" spc="-10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660066"/>
                </a:solidFill>
                <a:latin typeface="Arial"/>
                <a:cs typeface="Arial"/>
              </a:rPr>
              <a:t>corporation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08463" y="4147820"/>
            <a:ext cx="4003040" cy="13919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500"/>
              </a:lnSpc>
              <a:spcBef>
                <a:spcPts val="110"/>
              </a:spcBef>
            </a:pPr>
            <a:r>
              <a:rPr sz="1800" spc="-35" dirty="0">
                <a:solidFill>
                  <a:srgbClr val="006600"/>
                </a:solidFill>
                <a:latin typeface="Arial"/>
                <a:cs typeface="Arial"/>
              </a:rPr>
              <a:t>Two </a:t>
            </a:r>
            <a:r>
              <a:rPr sz="1800" spc="-5" dirty="0">
                <a:solidFill>
                  <a:srgbClr val="006600"/>
                </a:solidFill>
                <a:latin typeface="Arial"/>
                <a:cs typeface="Arial"/>
              </a:rPr>
              <a:t>units </a:t>
            </a:r>
            <a:r>
              <a:rPr sz="1800" dirty="0">
                <a:solidFill>
                  <a:srgbClr val="006600"/>
                </a:solidFill>
                <a:latin typeface="Arial"/>
                <a:cs typeface="Arial"/>
              </a:rPr>
              <a:t>in input </a:t>
            </a:r>
            <a:r>
              <a:rPr sz="1800" spc="-20" dirty="0">
                <a:solidFill>
                  <a:srgbClr val="006600"/>
                </a:solidFill>
                <a:latin typeface="Arial"/>
                <a:cs typeface="Arial"/>
              </a:rPr>
              <a:t>layer, </a:t>
            </a:r>
            <a:r>
              <a:rPr sz="1800" spc="-5" dirty="0">
                <a:solidFill>
                  <a:srgbClr val="006600"/>
                </a:solidFill>
                <a:latin typeface="Arial"/>
                <a:cs typeface="Arial"/>
              </a:rPr>
              <a:t>instead </a:t>
            </a:r>
            <a:r>
              <a:rPr sz="1800" dirty="0">
                <a:solidFill>
                  <a:srgbClr val="006600"/>
                </a:solidFill>
                <a:latin typeface="Arial"/>
                <a:cs typeface="Arial"/>
              </a:rPr>
              <a:t>of </a:t>
            </a:r>
            <a:r>
              <a:rPr sz="1800" spc="-15" dirty="0">
                <a:latin typeface="Calibri"/>
                <a:cs typeface="Calibri"/>
              </a:rPr>
              <a:t>1  </a:t>
            </a:r>
            <a:r>
              <a:rPr sz="1800" spc="-5" dirty="0">
                <a:solidFill>
                  <a:srgbClr val="006600"/>
                </a:solidFill>
                <a:latin typeface="Arial"/>
                <a:cs typeface="Arial"/>
              </a:rPr>
              <a:t>Three units </a:t>
            </a:r>
            <a:r>
              <a:rPr sz="1800" dirty="0">
                <a:solidFill>
                  <a:srgbClr val="006600"/>
                </a:solidFill>
                <a:latin typeface="Arial"/>
                <a:cs typeface="Arial"/>
              </a:rPr>
              <a:t>in hidden </a:t>
            </a:r>
            <a:r>
              <a:rPr sz="1800" spc="-20" dirty="0">
                <a:solidFill>
                  <a:srgbClr val="006600"/>
                </a:solidFill>
                <a:latin typeface="Arial"/>
                <a:cs typeface="Arial"/>
              </a:rPr>
              <a:t>layer, </a:t>
            </a:r>
            <a:r>
              <a:rPr sz="1800" spc="-5" dirty="0">
                <a:solidFill>
                  <a:srgbClr val="006600"/>
                </a:solidFill>
                <a:latin typeface="Arial"/>
                <a:cs typeface="Arial"/>
              </a:rPr>
              <a:t>instead </a:t>
            </a:r>
            <a:r>
              <a:rPr sz="1800" dirty="0">
                <a:solidFill>
                  <a:srgbClr val="006600"/>
                </a:solidFill>
                <a:latin typeface="Arial"/>
                <a:cs typeface="Arial"/>
              </a:rPr>
              <a:t>of </a:t>
            </a:r>
            <a:r>
              <a:rPr sz="1800" spc="-15" dirty="0">
                <a:latin typeface="Calibri"/>
                <a:cs typeface="Calibri"/>
              </a:rPr>
              <a:t>1  </a:t>
            </a:r>
            <a:r>
              <a:rPr sz="1800" spc="-35" dirty="0">
                <a:solidFill>
                  <a:srgbClr val="006600"/>
                </a:solidFill>
                <a:latin typeface="Arial"/>
                <a:cs typeface="Arial"/>
              </a:rPr>
              <a:t>Two </a:t>
            </a:r>
            <a:r>
              <a:rPr sz="1800" spc="-5" dirty="0">
                <a:solidFill>
                  <a:srgbClr val="006600"/>
                </a:solidFill>
                <a:latin typeface="Arial"/>
                <a:cs typeface="Arial"/>
              </a:rPr>
              <a:t>units </a:t>
            </a:r>
            <a:r>
              <a:rPr sz="1800" dirty="0">
                <a:solidFill>
                  <a:srgbClr val="006600"/>
                </a:solidFill>
                <a:latin typeface="Arial"/>
                <a:cs typeface="Arial"/>
              </a:rPr>
              <a:t>in </a:t>
            </a:r>
            <a:r>
              <a:rPr sz="1800" spc="-5" dirty="0">
                <a:solidFill>
                  <a:srgbClr val="006600"/>
                </a:solidFill>
                <a:latin typeface="Arial"/>
                <a:cs typeface="Arial"/>
              </a:rPr>
              <a:t>output </a:t>
            </a:r>
            <a:r>
              <a:rPr sz="1800" spc="-20" dirty="0">
                <a:solidFill>
                  <a:srgbClr val="006600"/>
                </a:solidFill>
                <a:latin typeface="Arial"/>
                <a:cs typeface="Arial"/>
              </a:rPr>
              <a:t>layer, </a:t>
            </a:r>
            <a:r>
              <a:rPr sz="1800" spc="-5" dirty="0">
                <a:solidFill>
                  <a:srgbClr val="006600"/>
                </a:solidFill>
                <a:latin typeface="Arial"/>
                <a:cs typeface="Arial"/>
              </a:rPr>
              <a:t>instead </a:t>
            </a:r>
            <a:r>
              <a:rPr sz="1800" dirty="0">
                <a:solidFill>
                  <a:srgbClr val="006600"/>
                </a:solidFill>
                <a:latin typeface="Arial"/>
                <a:cs typeface="Arial"/>
              </a:rPr>
              <a:t>of</a:t>
            </a:r>
            <a:r>
              <a:rPr sz="1800" spc="5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1800" spc="-15" dirty="0">
                <a:latin typeface="Calibri"/>
                <a:cs typeface="Calibri"/>
              </a:rPr>
              <a:t>1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solidFill>
                  <a:srgbClr val="006600"/>
                </a:solidFill>
                <a:latin typeface="Arial"/>
                <a:cs typeface="Arial"/>
              </a:rPr>
              <a:t>Previous</a:t>
            </a:r>
            <a:r>
              <a:rPr sz="1800" spc="-1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6600"/>
                </a:solidFill>
                <a:latin typeface="Arial"/>
                <a:cs typeface="Arial"/>
              </a:rPr>
              <a:t>one: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734723" y="5105400"/>
            <a:ext cx="2177779" cy="20355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29960" y="5100637"/>
            <a:ext cx="2187575" cy="2066925"/>
          </a:xfrm>
          <a:custGeom>
            <a:avLst/>
            <a:gdLst/>
            <a:ahLst/>
            <a:cxnLst/>
            <a:rect l="l" t="t" r="r" b="b"/>
            <a:pathLst>
              <a:path w="2187575" h="2066925">
                <a:moveTo>
                  <a:pt x="0" y="0"/>
                </a:moveTo>
                <a:lnTo>
                  <a:pt x="2187177" y="0"/>
                </a:lnTo>
                <a:lnTo>
                  <a:pt x="2187177" y="2066924"/>
                </a:lnTo>
                <a:lnTo>
                  <a:pt x="0" y="206692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34979" y="840740"/>
            <a:ext cx="46913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Topics </a:t>
            </a:r>
            <a:r>
              <a:rPr dirty="0"/>
              <a:t>in Sequence</a:t>
            </a:r>
            <a:r>
              <a:rPr spc="-75" dirty="0"/>
              <a:t> </a:t>
            </a:r>
            <a:r>
              <a:rPr dirty="0"/>
              <a:t>Modeling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95"/>
              </a:spcBef>
              <a:buClr>
                <a:srgbClr val="3333CC"/>
              </a:buClr>
              <a:buChar char="•"/>
              <a:tabLst>
                <a:tab pos="354965" algn="l"/>
                <a:tab pos="355600" algn="l"/>
              </a:tabLst>
            </a:pPr>
            <a:r>
              <a:rPr lang="en-US" spc="-5" dirty="0"/>
              <a:t>Sequential Data and </a:t>
            </a:r>
            <a:r>
              <a:rPr spc="-5" dirty="0"/>
              <a:t>Overview</a:t>
            </a:r>
          </a:p>
          <a:p>
            <a:pPr marL="469900" indent="-457200">
              <a:lnSpc>
                <a:spcPct val="100000"/>
              </a:lnSpc>
              <a:spcBef>
                <a:spcPts val="495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pc="-5" dirty="0"/>
              <a:t>Unfolding Computational</a:t>
            </a:r>
            <a:r>
              <a:rPr spc="5" dirty="0"/>
              <a:t> </a:t>
            </a:r>
            <a:r>
              <a:rPr spc="-5" dirty="0"/>
              <a:t>Graphs</a:t>
            </a: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dirty="0">
                <a:solidFill>
                  <a:srgbClr val="0000FF"/>
                </a:solidFill>
              </a:rPr>
              <a:t>Recurrent Neural</a:t>
            </a:r>
            <a:r>
              <a:rPr spc="-10" dirty="0">
                <a:solidFill>
                  <a:srgbClr val="0000FF"/>
                </a:solidFill>
              </a:rPr>
              <a:t> </a:t>
            </a:r>
            <a:r>
              <a:rPr spc="-5" dirty="0">
                <a:solidFill>
                  <a:srgbClr val="0000FF"/>
                </a:solidFill>
              </a:rPr>
              <a:t>Networks</a:t>
            </a: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pc="-5" dirty="0"/>
              <a:t>Bidirectional </a:t>
            </a:r>
            <a:r>
              <a:rPr dirty="0"/>
              <a:t>RNNs</a:t>
            </a: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dirty="0"/>
              <a:t>Encoder-Decoder </a:t>
            </a:r>
            <a:r>
              <a:rPr spc="-5" dirty="0"/>
              <a:t>Sequence-to-Sequence</a:t>
            </a:r>
            <a:r>
              <a:rPr spc="10" dirty="0"/>
              <a:t> </a:t>
            </a:r>
            <a:r>
              <a:rPr spc="-5" dirty="0"/>
              <a:t>Architectures</a:t>
            </a: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dirty="0"/>
              <a:t>Deep Recurrent</a:t>
            </a:r>
            <a:r>
              <a:rPr spc="-10" dirty="0"/>
              <a:t> </a:t>
            </a:r>
            <a:r>
              <a:rPr spc="-5" dirty="0"/>
              <a:t>Networks</a:t>
            </a: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dirty="0"/>
              <a:t>Recursive Neural</a:t>
            </a:r>
            <a:r>
              <a:rPr spc="-5" dirty="0"/>
              <a:t> Networks</a:t>
            </a: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pc="-5" dirty="0"/>
              <a:t>The </a:t>
            </a:r>
            <a:r>
              <a:rPr dirty="0"/>
              <a:t>Challenge of </a:t>
            </a:r>
            <a:r>
              <a:rPr spc="-5" dirty="0"/>
              <a:t>Long-Term</a:t>
            </a:r>
            <a:r>
              <a:rPr spc="-15" dirty="0"/>
              <a:t> </a:t>
            </a:r>
            <a:r>
              <a:rPr dirty="0"/>
              <a:t>Dependencies</a:t>
            </a: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pc="-5" dirty="0"/>
              <a:t>Echo-State Networks</a:t>
            </a: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dirty="0"/>
              <a:t>Leaky </a:t>
            </a:r>
            <a:r>
              <a:rPr spc="-5" dirty="0"/>
              <a:t>Units </a:t>
            </a:r>
            <a:r>
              <a:rPr dirty="0"/>
              <a:t>and </a:t>
            </a:r>
            <a:r>
              <a:rPr spc="-5" dirty="0"/>
              <a:t>Other Strategies for Multiple Time</a:t>
            </a:r>
            <a:r>
              <a:rPr spc="30" dirty="0"/>
              <a:t> </a:t>
            </a:r>
            <a:r>
              <a:rPr dirty="0"/>
              <a:t>Scales</a:t>
            </a: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/>
              <a:tabLst>
                <a:tab pos="469900" algn="l"/>
              </a:tabLst>
            </a:pPr>
            <a:r>
              <a:rPr spc="-5" dirty="0"/>
              <a:t>LSTM </a:t>
            </a:r>
            <a:r>
              <a:rPr dirty="0"/>
              <a:t>and </a:t>
            </a:r>
            <a:r>
              <a:rPr spc="-5" dirty="0"/>
              <a:t>Other Gated </a:t>
            </a:r>
            <a:r>
              <a:rPr dirty="0"/>
              <a:t>RNNs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94063" y="6237732"/>
            <a:ext cx="6249035" cy="88900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492125" indent="-480059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 startAt="11"/>
              <a:tabLst>
                <a:tab pos="492759" algn="l"/>
              </a:tabLst>
            </a:pPr>
            <a:r>
              <a:rPr sz="2400" spc="-5" dirty="0">
                <a:solidFill>
                  <a:srgbClr val="808080"/>
                </a:solidFill>
                <a:latin typeface="Arial"/>
                <a:cs typeface="Arial"/>
              </a:rPr>
              <a:t>Optimization for Long-Term </a:t>
            </a: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Dependencies</a:t>
            </a:r>
            <a:endParaRPr sz="24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 startAt="11"/>
              <a:tabLst>
                <a:tab pos="469900" algn="l"/>
              </a:tabLst>
            </a:pP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Explicit</a:t>
            </a:r>
            <a:r>
              <a:rPr sz="2400" spc="-1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Memory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Topics </a:t>
            </a:r>
            <a:r>
              <a:rPr dirty="0"/>
              <a:t>in Recurrent Neural</a:t>
            </a:r>
            <a:r>
              <a:rPr spc="-45" dirty="0"/>
              <a:t> </a:t>
            </a:r>
            <a:r>
              <a:rPr spc="-5" dirty="0"/>
              <a:t>Networks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17863" y="2181860"/>
            <a:ext cx="8124825" cy="456692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1155" indent="-339090">
              <a:lnSpc>
                <a:spcPct val="100000"/>
              </a:lnSpc>
              <a:spcBef>
                <a:spcPts val="580"/>
              </a:spcBef>
              <a:buAutoNum type="arabicPeriod"/>
              <a:tabLst>
                <a:tab pos="35179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Overview</a:t>
            </a:r>
            <a:endParaRPr sz="2400" dirty="0">
              <a:latin typeface="Arial"/>
              <a:cs typeface="Arial"/>
            </a:endParaRPr>
          </a:p>
          <a:p>
            <a:pPr marL="755650" lvl="1" indent="-286385">
              <a:lnSpc>
                <a:spcPct val="100000"/>
              </a:lnSpc>
              <a:spcBef>
                <a:spcPts val="400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Design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patterns for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RNNs</a:t>
            </a:r>
            <a:endParaRPr sz="2000" dirty="0">
              <a:latin typeface="Arial"/>
              <a:cs typeface="Arial"/>
            </a:endParaRPr>
          </a:p>
          <a:p>
            <a:pPr marL="755650" lvl="1" indent="-286385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RNN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with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recurrence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between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hidden</a:t>
            </a:r>
            <a:r>
              <a:rPr sz="2000" spc="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units</a:t>
            </a:r>
            <a:endParaRPr sz="2000" dirty="0">
              <a:latin typeface="Arial"/>
              <a:cs typeface="Arial"/>
            </a:endParaRPr>
          </a:p>
          <a:p>
            <a:pPr marL="755650" lvl="1" indent="-286385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Forward propagation</a:t>
            </a:r>
            <a:r>
              <a:rPr sz="2000" spc="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equations</a:t>
            </a:r>
            <a:endParaRPr sz="2000" dirty="0">
              <a:latin typeface="Arial"/>
              <a:cs typeface="Arial"/>
            </a:endParaRPr>
          </a:p>
          <a:p>
            <a:pPr marL="755650" lvl="1" indent="-286385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Loss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function for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sequence</a:t>
            </a:r>
            <a:endParaRPr sz="2000" dirty="0">
              <a:latin typeface="Arial"/>
              <a:cs typeface="Arial"/>
            </a:endParaRPr>
          </a:p>
          <a:p>
            <a:pPr marL="755650" lvl="1" indent="-286385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RNN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with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recurrence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from output units to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hidden</a:t>
            </a:r>
            <a:r>
              <a:rPr sz="2000" spc="1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units</a:t>
            </a:r>
            <a:endParaRPr sz="2000" dirty="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495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z="2400" spc="-5" dirty="0">
                <a:solidFill>
                  <a:srgbClr val="808080"/>
                </a:solidFill>
                <a:latin typeface="Arial"/>
                <a:cs typeface="Arial"/>
              </a:rPr>
              <a:t>Teacher forcing for output-to-hidden</a:t>
            </a:r>
            <a:r>
              <a:rPr sz="2400" spc="1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RNNs</a:t>
            </a:r>
            <a:endParaRPr sz="2400" dirty="0">
              <a:latin typeface="Arial"/>
              <a:cs typeface="Arial"/>
            </a:endParaRPr>
          </a:p>
          <a:p>
            <a:pPr marL="755650" lvl="1" indent="-286385">
              <a:lnSpc>
                <a:spcPct val="100000"/>
              </a:lnSpc>
              <a:spcBef>
                <a:spcPts val="525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000" dirty="0">
                <a:solidFill>
                  <a:srgbClr val="808080"/>
                </a:solidFill>
                <a:latin typeface="Arial"/>
                <a:cs typeface="Arial"/>
              </a:rPr>
              <a:t>Backward </a:t>
            </a:r>
            <a:r>
              <a:rPr sz="2000" spc="-5" dirty="0">
                <a:solidFill>
                  <a:srgbClr val="808080"/>
                </a:solidFill>
                <a:latin typeface="Arial"/>
                <a:cs typeface="Arial"/>
              </a:rPr>
              <a:t>Propagation through time</a:t>
            </a:r>
            <a:r>
              <a:rPr sz="2000" spc="1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808080"/>
                </a:solidFill>
                <a:latin typeface="Arial"/>
                <a:cs typeface="Arial"/>
              </a:rPr>
              <a:t>(BPTT)</a:t>
            </a:r>
            <a:endParaRPr sz="2000" dirty="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595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z="2400" spc="-5" dirty="0">
                <a:solidFill>
                  <a:srgbClr val="808080"/>
                </a:solidFill>
                <a:latin typeface="Arial"/>
                <a:cs typeface="Arial"/>
              </a:rPr>
              <a:t>Computing the </a:t>
            </a: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gradient in a</a:t>
            </a:r>
            <a:r>
              <a:rPr sz="2400" spc="-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RNN</a:t>
            </a:r>
            <a:endParaRPr sz="2400" dirty="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RNNs as </a:t>
            </a:r>
            <a:r>
              <a:rPr lang="en-US" sz="2400" spc="-5" dirty="0">
                <a:solidFill>
                  <a:srgbClr val="808080"/>
                </a:solidFill>
                <a:latin typeface="Arial"/>
                <a:cs typeface="Arial"/>
              </a:rPr>
              <a:t>d</a:t>
            </a:r>
            <a:r>
              <a:rPr sz="2400" spc="-5" dirty="0">
                <a:solidFill>
                  <a:srgbClr val="808080"/>
                </a:solidFill>
                <a:latin typeface="Arial"/>
                <a:cs typeface="Arial"/>
              </a:rPr>
              <a:t>irected </a:t>
            </a:r>
            <a:r>
              <a:rPr lang="en-US" sz="2400" spc="-5" dirty="0">
                <a:solidFill>
                  <a:srgbClr val="808080"/>
                </a:solidFill>
                <a:latin typeface="Arial"/>
                <a:cs typeface="Arial"/>
              </a:rPr>
              <a:t>g</a:t>
            </a:r>
            <a:r>
              <a:rPr sz="2400" spc="-5" dirty="0">
                <a:solidFill>
                  <a:srgbClr val="808080"/>
                </a:solidFill>
                <a:latin typeface="Arial"/>
                <a:cs typeface="Arial"/>
              </a:rPr>
              <a:t>raphical</a:t>
            </a:r>
            <a:r>
              <a:rPr sz="2400" spc="-1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US" sz="2400" spc="-10" dirty="0">
                <a:solidFill>
                  <a:srgbClr val="808080"/>
                </a:solidFill>
                <a:latin typeface="Arial"/>
                <a:cs typeface="Arial"/>
              </a:rPr>
              <a:t>m</a:t>
            </a: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odels</a:t>
            </a:r>
            <a:endParaRPr sz="2400" dirty="0">
              <a:latin typeface="Arial"/>
              <a:cs typeface="Arial"/>
            </a:endParaRPr>
          </a:p>
          <a:p>
            <a:pPr marL="469900" indent="-457200">
              <a:lnSpc>
                <a:spcPts val="27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Modeling Sequences </a:t>
            </a:r>
            <a:r>
              <a:rPr lang="en-US" sz="2400" spc="-5" dirty="0">
                <a:solidFill>
                  <a:srgbClr val="808080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808080"/>
                </a:solidFill>
                <a:latin typeface="Arial"/>
                <a:cs typeface="Arial"/>
              </a:rPr>
              <a:t>onditioned </a:t>
            </a: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on </a:t>
            </a:r>
            <a:r>
              <a:rPr lang="en-US" sz="2400" spc="-5" dirty="0">
                <a:solidFill>
                  <a:srgbClr val="808080"/>
                </a:solidFill>
                <a:latin typeface="Arial"/>
                <a:cs typeface="Arial"/>
              </a:rPr>
              <a:t>c</a:t>
            </a:r>
            <a:r>
              <a:rPr sz="2400" spc="-5" dirty="0">
                <a:solidFill>
                  <a:srgbClr val="808080"/>
                </a:solidFill>
                <a:latin typeface="Arial"/>
                <a:cs typeface="Arial"/>
              </a:rPr>
              <a:t>ontext with </a:t>
            </a: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RNNs</a:t>
            </a:r>
            <a:endParaRPr sz="2400" dirty="0">
              <a:latin typeface="Arial"/>
              <a:cs typeface="Arial"/>
            </a:endParaRPr>
          </a:p>
          <a:p>
            <a:pPr marR="204470" algn="r">
              <a:lnSpc>
                <a:spcPts val="1500"/>
              </a:lnSpc>
            </a:pPr>
            <a:endParaRPr sz="1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58592" y="1038859"/>
            <a:ext cx="9728408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/>
              <a:t>Graph </a:t>
            </a:r>
            <a:r>
              <a:rPr lang="en-US" sz="3200" spc="-5" dirty="0"/>
              <a:t>U</a:t>
            </a:r>
            <a:r>
              <a:rPr sz="3200" spc="-5" dirty="0"/>
              <a:t>nrolling/parameter </a:t>
            </a:r>
            <a:r>
              <a:rPr lang="en-US" sz="3200" spc="-5" dirty="0"/>
              <a:t>S</a:t>
            </a:r>
            <a:r>
              <a:rPr sz="3200" dirty="0"/>
              <a:t>haring in RNN</a:t>
            </a:r>
            <a:r>
              <a:rPr sz="3200" spc="5" dirty="0"/>
              <a:t> </a:t>
            </a:r>
            <a:r>
              <a:rPr lang="en-US" sz="3200" spc="5" dirty="0"/>
              <a:t>D</a:t>
            </a:r>
            <a:r>
              <a:rPr sz="3200" dirty="0"/>
              <a:t>esign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86062" y="1938020"/>
            <a:ext cx="9343737" cy="47716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6400" indent="-342900">
              <a:lnSpc>
                <a:spcPts val="3260"/>
              </a:lnSpc>
              <a:spcBef>
                <a:spcPts val="100"/>
              </a:spcBef>
              <a:buChar char="•"/>
              <a:tabLst>
                <a:tab pos="405765" algn="l"/>
                <a:tab pos="406400" algn="l"/>
              </a:tabLst>
            </a:pP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Process of graph</a:t>
            </a:r>
            <a:r>
              <a:rPr sz="2800" spc="-2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unrolling:</a:t>
            </a:r>
            <a:endParaRPr sz="2800" dirty="0">
              <a:latin typeface="Arial"/>
              <a:cs typeface="Arial"/>
            </a:endParaRPr>
          </a:p>
          <a:p>
            <a:pPr marL="977900">
              <a:lnSpc>
                <a:spcPts val="2780"/>
              </a:lnSpc>
            </a:pPr>
            <a:r>
              <a:rPr sz="3600" b="1" i="1" spc="187" baseline="-16203" dirty="0">
                <a:latin typeface="Palatino Linotype"/>
                <a:cs typeface="Palatino Linotype"/>
              </a:rPr>
              <a:t>h</a:t>
            </a:r>
            <a:r>
              <a:rPr sz="1600" spc="125" dirty="0">
                <a:latin typeface="Calibri"/>
                <a:cs typeface="Calibri"/>
              </a:rPr>
              <a:t>(</a:t>
            </a:r>
            <a:r>
              <a:rPr sz="1600" i="1" spc="125" dirty="0">
                <a:latin typeface="Calibri"/>
                <a:cs typeface="Calibri"/>
              </a:rPr>
              <a:t>t</a:t>
            </a:r>
            <a:r>
              <a:rPr sz="1600" spc="125" dirty="0">
                <a:latin typeface="Calibri"/>
                <a:cs typeface="Calibri"/>
              </a:rPr>
              <a:t>)</a:t>
            </a:r>
            <a:r>
              <a:rPr sz="3600" spc="187" baseline="-16203" dirty="0">
                <a:latin typeface="Calibri"/>
                <a:cs typeface="Calibri"/>
              </a:rPr>
              <a:t>=</a:t>
            </a:r>
            <a:r>
              <a:rPr sz="3600" i="1" spc="187" baseline="-16203" dirty="0">
                <a:latin typeface="Calibri"/>
                <a:cs typeface="Calibri"/>
              </a:rPr>
              <a:t>g</a:t>
            </a:r>
            <a:r>
              <a:rPr sz="1600" spc="125" dirty="0">
                <a:latin typeface="Calibri"/>
                <a:cs typeface="Calibri"/>
              </a:rPr>
              <a:t>(</a:t>
            </a:r>
            <a:r>
              <a:rPr sz="1600" i="1" spc="125" dirty="0">
                <a:latin typeface="Calibri"/>
                <a:cs typeface="Calibri"/>
              </a:rPr>
              <a:t>t</a:t>
            </a:r>
            <a:r>
              <a:rPr sz="1600" spc="125" dirty="0">
                <a:latin typeface="Calibri"/>
                <a:cs typeface="Calibri"/>
              </a:rPr>
              <a:t>) </a:t>
            </a:r>
            <a:r>
              <a:rPr sz="3600" spc="187" baseline="-16203" dirty="0">
                <a:latin typeface="Calibri"/>
                <a:cs typeface="Calibri"/>
              </a:rPr>
              <a:t>(</a:t>
            </a:r>
            <a:r>
              <a:rPr sz="3600" b="1" i="1" spc="187" baseline="-16203" dirty="0">
                <a:latin typeface="Palatino Linotype"/>
                <a:cs typeface="Palatino Linotype"/>
              </a:rPr>
              <a:t>x</a:t>
            </a:r>
            <a:r>
              <a:rPr sz="1600" spc="125" dirty="0">
                <a:latin typeface="Calibri"/>
                <a:cs typeface="Calibri"/>
              </a:rPr>
              <a:t>(</a:t>
            </a:r>
            <a:r>
              <a:rPr sz="1600" i="1" spc="125" dirty="0">
                <a:latin typeface="Calibri"/>
                <a:cs typeface="Calibri"/>
              </a:rPr>
              <a:t>t</a:t>
            </a:r>
            <a:r>
              <a:rPr sz="1600" spc="125" dirty="0">
                <a:latin typeface="Calibri"/>
                <a:cs typeface="Calibri"/>
              </a:rPr>
              <a:t>)</a:t>
            </a:r>
            <a:r>
              <a:rPr sz="3600" i="1" spc="187" baseline="-16203" dirty="0">
                <a:latin typeface="Calibri"/>
                <a:cs typeface="Calibri"/>
              </a:rPr>
              <a:t>,</a:t>
            </a:r>
            <a:r>
              <a:rPr sz="3600" i="1" spc="735" baseline="-16203" dirty="0">
                <a:latin typeface="Calibri"/>
                <a:cs typeface="Calibri"/>
              </a:rPr>
              <a:t> </a:t>
            </a:r>
            <a:r>
              <a:rPr sz="3600" b="1" i="1" spc="157" baseline="-16203" dirty="0">
                <a:latin typeface="Palatino Linotype"/>
                <a:cs typeface="Palatino Linotype"/>
              </a:rPr>
              <a:t>x</a:t>
            </a:r>
            <a:r>
              <a:rPr sz="1600" spc="105" dirty="0">
                <a:latin typeface="Calibri"/>
                <a:cs typeface="Calibri"/>
              </a:rPr>
              <a:t>(</a:t>
            </a:r>
            <a:r>
              <a:rPr sz="1600" i="1" spc="105" dirty="0">
                <a:latin typeface="Calibri"/>
                <a:cs typeface="Calibri"/>
              </a:rPr>
              <a:t>t-</a:t>
            </a:r>
            <a:r>
              <a:rPr sz="1600" spc="105" dirty="0">
                <a:latin typeface="Calibri"/>
                <a:cs typeface="Calibri"/>
              </a:rPr>
              <a:t>1)</a:t>
            </a:r>
            <a:r>
              <a:rPr sz="3600" i="1" spc="157" baseline="-16203" dirty="0">
                <a:latin typeface="Calibri"/>
                <a:cs typeface="Calibri"/>
              </a:rPr>
              <a:t>,..,</a:t>
            </a:r>
            <a:r>
              <a:rPr sz="3600" b="1" i="1" spc="157" baseline="-16203" dirty="0">
                <a:latin typeface="Palatino Linotype"/>
                <a:cs typeface="Palatino Linotype"/>
              </a:rPr>
              <a:t>x</a:t>
            </a:r>
            <a:r>
              <a:rPr sz="1600" spc="105" dirty="0">
                <a:latin typeface="Calibri"/>
                <a:cs typeface="Calibri"/>
              </a:rPr>
              <a:t>(2)</a:t>
            </a:r>
            <a:r>
              <a:rPr sz="3600" i="1" spc="157" baseline="-16203" dirty="0">
                <a:latin typeface="Calibri"/>
                <a:cs typeface="Calibri"/>
              </a:rPr>
              <a:t>,</a:t>
            </a:r>
            <a:r>
              <a:rPr sz="3600" b="1" i="1" spc="157" baseline="-16203" dirty="0">
                <a:latin typeface="Palatino Linotype"/>
                <a:cs typeface="Palatino Linotype"/>
              </a:rPr>
              <a:t>x</a:t>
            </a:r>
            <a:r>
              <a:rPr sz="1600" spc="105" dirty="0">
                <a:latin typeface="Calibri"/>
                <a:cs typeface="Calibri"/>
              </a:rPr>
              <a:t>(1)</a:t>
            </a:r>
            <a:r>
              <a:rPr sz="3600" spc="157" baseline="-16203" dirty="0">
                <a:latin typeface="Calibri"/>
                <a:cs typeface="Calibri"/>
              </a:rPr>
              <a:t>)</a:t>
            </a:r>
            <a:endParaRPr sz="3600" baseline="-16203" dirty="0">
              <a:latin typeface="Calibri"/>
              <a:cs typeface="Calibri"/>
            </a:endParaRPr>
          </a:p>
          <a:p>
            <a:pPr marL="1383665">
              <a:lnSpc>
                <a:spcPct val="100000"/>
              </a:lnSpc>
              <a:spcBef>
                <a:spcPts val="1340"/>
              </a:spcBef>
            </a:pPr>
            <a:r>
              <a:rPr sz="2400" spc="335" dirty="0">
                <a:latin typeface="Calibri"/>
                <a:cs typeface="Calibri"/>
              </a:rPr>
              <a:t>=</a:t>
            </a:r>
            <a:r>
              <a:rPr sz="2400" i="1" spc="335" dirty="0">
                <a:latin typeface="Calibri"/>
                <a:cs typeface="Calibri"/>
              </a:rPr>
              <a:t>f </a:t>
            </a:r>
            <a:r>
              <a:rPr sz="2400" spc="90" dirty="0">
                <a:latin typeface="Calibri"/>
                <a:cs typeface="Calibri"/>
              </a:rPr>
              <a:t>(</a:t>
            </a:r>
            <a:r>
              <a:rPr sz="2400" b="1" i="1" spc="90" dirty="0">
                <a:latin typeface="Palatino Linotype"/>
                <a:cs typeface="Palatino Linotype"/>
              </a:rPr>
              <a:t>h</a:t>
            </a:r>
            <a:r>
              <a:rPr sz="2400" spc="135" baseline="24305" dirty="0">
                <a:latin typeface="Calibri"/>
                <a:cs typeface="Calibri"/>
              </a:rPr>
              <a:t>(</a:t>
            </a:r>
            <a:r>
              <a:rPr sz="2400" i="1" spc="135" baseline="24305" dirty="0">
                <a:latin typeface="Calibri"/>
                <a:cs typeface="Calibri"/>
              </a:rPr>
              <a:t>t-</a:t>
            </a:r>
            <a:r>
              <a:rPr sz="2400" spc="135" baseline="24305" dirty="0">
                <a:latin typeface="Calibri"/>
                <a:cs typeface="Calibri"/>
              </a:rPr>
              <a:t>1) </a:t>
            </a:r>
            <a:r>
              <a:rPr sz="2400" i="1" spc="135" dirty="0">
                <a:latin typeface="Calibri"/>
                <a:cs typeface="Calibri"/>
              </a:rPr>
              <a:t>, </a:t>
            </a:r>
            <a:r>
              <a:rPr sz="2400" b="1" i="1" spc="85" dirty="0">
                <a:latin typeface="Palatino Linotype"/>
                <a:cs typeface="Palatino Linotype"/>
              </a:rPr>
              <a:t>x</a:t>
            </a:r>
            <a:r>
              <a:rPr sz="2400" spc="127" baseline="24305" dirty="0">
                <a:latin typeface="Calibri"/>
                <a:cs typeface="Calibri"/>
              </a:rPr>
              <a:t>(</a:t>
            </a:r>
            <a:r>
              <a:rPr sz="2400" i="1" spc="127" baseline="24305" dirty="0">
                <a:latin typeface="Calibri"/>
                <a:cs typeface="Calibri"/>
              </a:rPr>
              <a:t>t</a:t>
            </a:r>
            <a:r>
              <a:rPr sz="2400" spc="127" baseline="24305" dirty="0">
                <a:latin typeface="Calibri"/>
                <a:cs typeface="Calibri"/>
              </a:rPr>
              <a:t>)</a:t>
            </a:r>
            <a:r>
              <a:rPr sz="2400" spc="85" dirty="0">
                <a:latin typeface="Calibri"/>
                <a:cs typeface="Calibri"/>
              </a:rPr>
              <a:t>; </a:t>
            </a:r>
            <a:r>
              <a:rPr sz="2400" b="1" dirty="0">
                <a:latin typeface="Times New Roman"/>
                <a:cs typeface="Times New Roman"/>
              </a:rPr>
              <a:t>θ</a:t>
            </a:r>
            <a:r>
              <a:rPr sz="2400" b="1" spc="475" dirty="0">
                <a:latin typeface="Times New Roman"/>
                <a:cs typeface="Times New Roman"/>
              </a:rPr>
              <a:t> </a:t>
            </a:r>
            <a:r>
              <a:rPr sz="2400" spc="204" dirty="0">
                <a:latin typeface="Calibri"/>
                <a:cs typeface="Calibri"/>
              </a:rPr>
              <a:t>)</a:t>
            </a:r>
            <a:endParaRPr sz="2400" dirty="0">
              <a:latin typeface="Calibri"/>
              <a:cs typeface="Calibri"/>
            </a:endParaRPr>
          </a:p>
          <a:p>
            <a:pPr marL="799465" marR="68580" lvl="1" indent="-342900">
              <a:lnSpc>
                <a:spcPct val="99800"/>
              </a:lnSpc>
              <a:spcBef>
                <a:spcPts val="525"/>
              </a:spcBef>
              <a:buClr>
                <a:srgbClr val="3333CC"/>
              </a:buClr>
              <a:buChar char="•"/>
              <a:tabLst>
                <a:tab pos="799465" algn="l"/>
                <a:tab pos="800100" algn="l"/>
              </a:tabLst>
            </a:pP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Function </a:t>
            </a:r>
            <a:r>
              <a:rPr sz="2400" i="1" spc="30" dirty="0">
                <a:latin typeface="Calibri"/>
                <a:cs typeface="Calibri"/>
              </a:rPr>
              <a:t>g</a:t>
            </a:r>
            <a:r>
              <a:rPr sz="2400" spc="44" baseline="24305" dirty="0">
                <a:latin typeface="Calibri"/>
                <a:cs typeface="Calibri"/>
              </a:rPr>
              <a:t>(</a:t>
            </a:r>
            <a:r>
              <a:rPr sz="2400" i="1" spc="44" baseline="24305" dirty="0">
                <a:latin typeface="Calibri"/>
                <a:cs typeface="Calibri"/>
              </a:rPr>
              <a:t>t</a:t>
            </a:r>
            <a:r>
              <a:rPr sz="2400" spc="44" baseline="24305" dirty="0">
                <a:solidFill>
                  <a:srgbClr val="006600"/>
                </a:solidFill>
                <a:latin typeface="Calibri"/>
                <a:cs typeface="Calibri"/>
              </a:rPr>
              <a:t>)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takes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in whole past sequence </a:t>
            </a:r>
            <a:r>
              <a:rPr sz="2000" spc="110" dirty="0">
                <a:latin typeface="Calibri"/>
                <a:cs typeface="Calibri"/>
              </a:rPr>
              <a:t>(</a:t>
            </a:r>
            <a:r>
              <a:rPr sz="2000" b="1" i="1" spc="110" dirty="0">
                <a:latin typeface="Palatino Linotype"/>
                <a:cs typeface="Palatino Linotype"/>
              </a:rPr>
              <a:t>x</a:t>
            </a:r>
            <a:r>
              <a:rPr sz="1950" spc="165" baseline="25641" dirty="0">
                <a:latin typeface="Calibri"/>
                <a:cs typeface="Calibri"/>
              </a:rPr>
              <a:t>(</a:t>
            </a:r>
            <a:r>
              <a:rPr sz="1950" i="1" spc="165" baseline="25641" dirty="0">
                <a:latin typeface="Calibri"/>
                <a:cs typeface="Calibri"/>
              </a:rPr>
              <a:t>t</a:t>
            </a:r>
            <a:r>
              <a:rPr sz="1950" spc="165" baseline="25641" dirty="0">
                <a:latin typeface="Calibri"/>
                <a:cs typeface="Calibri"/>
              </a:rPr>
              <a:t>)</a:t>
            </a:r>
            <a:r>
              <a:rPr sz="2000" i="1" spc="110" dirty="0">
                <a:latin typeface="Calibri"/>
                <a:cs typeface="Calibri"/>
              </a:rPr>
              <a:t>, </a:t>
            </a:r>
            <a:r>
              <a:rPr sz="2000" b="1" i="1" spc="95" dirty="0">
                <a:latin typeface="Palatino Linotype"/>
                <a:cs typeface="Palatino Linotype"/>
              </a:rPr>
              <a:t>x</a:t>
            </a:r>
            <a:r>
              <a:rPr sz="1950" spc="142" baseline="25641" dirty="0">
                <a:latin typeface="Calibri"/>
                <a:cs typeface="Calibri"/>
              </a:rPr>
              <a:t>(</a:t>
            </a:r>
            <a:r>
              <a:rPr sz="1950" i="1" spc="142" baseline="25641" dirty="0">
                <a:latin typeface="Calibri"/>
                <a:cs typeface="Calibri"/>
              </a:rPr>
              <a:t>t-</a:t>
            </a:r>
            <a:r>
              <a:rPr sz="1950" spc="142" baseline="25641" dirty="0">
                <a:latin typeface="Calibri"/>
                <a:cs typeface="Calibri"/>
              </a:rPr>
              <a:t>1)</a:t>
            </a:r>
            <a:r>
              <a:rPr sz="2000" i="1" spc="95" dirty="0">
                <a:latin typeface="Calibri"/>
                <a:cs typeface="Calibri"/>
              </a:rPr>
              <a:t>,..,</a:t>
            </a:r>
            <a:r>
              <a:rPr sz="2000" b="1" i="1" spc="95" dirty="0">
                <a:latin typeface="Palatino Linotype"/>
                <a:cs typeface="Palatino Linotype"/>
              </a:rPr>
              <a:t>x</a:t>
            </a:r>
            <a:r>
              <a:rPr sz="1950" spc="142" baseline="25641" dirty="0">
                <a:latin typeface="Calibri"/>
                <a:cs typeface="Calibri"/>
              </a:rPr>
              <a:t>(2)</a:t>
            </a:r>
            <a:r>
              <a:rPr sz="2000" i="1" spc="95" dirty="0">
                <a:latin typeface="Calibri"/>
                <a:cs typeface="Calibri"/>
              </a:rPr>
              <a:t>,</a:t>
            </a:r>
            <a:r>
              <a:rPr sz="2000" b="1" i="1" spc="95" dirty="0">
                <a:latin typeface="Palatino Linotype"/>
                <a:cs typeface="Palatino Linotype"/>
              </a:rPr>
              <a:t>x</a:t>
            </a:r>
            <a:r>
              <a:rPr sz="1950" spc="142" baseline="25641" dirty="0">
                <a:latin typeface="Calibri"/>
                <a:cs typeface="Calibri"/>
              </a:rPr>
              <a:t>(1)</a:t>
            </a:r>
            <a:r>
              <a:rPr sz="2000" spc="95" dirty="0">
                <a:latin typeface="Calibri"/>
                <a:cs typeface="Calibri"/>
              </a:rPr>
              <a:t>) </a:t>
            </a:r>
            <a:r>
              <a:rPr sz="2000" spc="95" dirty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as input and produces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current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state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but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the unfolded 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recurrent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structure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allows us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to factorize </a:t>
            </a:r>
            <a:r>
              <a:rPr sz="2400" i="1" spc="30" dirty="0">
                <a:latin typeface="Calibri"/>
                <a:cs typeface="Calibri"/>
              </a:rPr>
              <a:t>g</a:t>
            </a:r>
            <a:r>
              <a:rPr sz="2400" spc="44" baseline="24305" dirty="0">
                <a:latin typeface="Calibri"/>
                <a:cs typeface="Calibri"/>
              </a:rPr>
              <a:t>(</a:t>
            </a:r>
            <a:r>
              <a:rPr sz="2400" i="1" spc="44" baseline="24305" dirty="0">
                <a:latin typeface="Calibri"/>
                <a:cs typeface="Calibri"/>
              </a:rPr>
              <a:t>t</a:t>
            </a:r>
            <a:r>
              <a:rPr sz="2400" spc="44" baseline="24305" dirty="0">
                <a:latin typeface="Calibri"/>
                <a:cs typeface="Calibri"/>
              </a:rPr>
              <a:t>)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into repeated  application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of a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function</a:t>
            </a:r>
            <a:r>
              <a:rPr sz="2400" spc="-1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400" i="1" dirty="0">
                <a:latin typeface="Calibri"/>
                <a:cs typeface="Calibri"/>
              </a:rPr>
              <a:t>f</a:t>
            </a:r>
            <a:endParaRPr sz="2400" dirty="0">
              <a:latin typeface="Calibri"/>
              <a:cs typeface="Calibri"/>
            </a:endParaRPr>
          </a:p>
          <a:p>
            <a:pPr marL="799465" marR="350520" lvl="1" indent="-342900">
              <a:lnSpc>
                <a:spcPct val="101499"/>
              </a:lnSpc>
              <a:spcBef>
                <a:spcPts val="550"/>
              </a:spcBef>
              <a:buClr>
                <a:srgbClr val="3333CC"/>
              </a:buClr>
              <a:buChar char="•"/>
              <a:tabLst>
                <a:tab pos="799465" algn="l"/>
                <a:tab pos="800100" algn="l"/>
              </a:tabLst>
            </a:pPr>
            <a:r>
              <a:rPr lang="en-US" sz="2400" spc="-5" dirty="0">
                <a:solidFill>
                  <a:srgbClr val="006600"/>
                </a:solidFill>
                <a:latin typeface="Arial"/>
                <a:cs typeface="Arial"/>
              </a:rPr>
              <a:t>No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need </a:t>
            </a:r>
            <a:r>
              <a:rPr lang="en-US" sz="2400" dirty="0">
                <a:solidFill>
                  <a:srgbClr val="006600"/>
                </a:solidFill>
                <a:latin typeface="Arial"/>
                <a:cs typeface="Arial"/>
              </a:rPr>
              <a:t>for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a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separate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model </a:t>
            </a:r>
            <a:r>
              <a:rPr sz="2400" i="1" spc="30" dirty="0">
                <a:latin typeface="Calibri"/>
                <a:cs typeface="Calibri"/>
              </a:rPr>
              <a:t>g</a:t>
            </a:r>
            <a:r>
              <a:rPr sz="2400" spc="44" baseline="24305" dirty="0">
                <a:latin typeface="Calibri"/>
                <a:cs typeface="Calibri"/>
              </a:rPr>
              <a:t>(</a:t>
            </a:r>
            <a:r>
              <a:rPr sz="2400" i="1" spc="44" baseline="24305" dirty="0">
                <a:latin typeface="Calibri"/>
                <a:cs typeface="Calibri"/>
              </a:rPr>
              <a:t>t</a:t>
            </a:r>
            <a:r>
              <a:rPr sz="2400" spc="44" baseline="24305" dirty="0">
                <a:latin typeface="Calibri"/>
                <a:cs typeface="Calibri"/>
              </a:rPr>
              <a:t>)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for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all possible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time  steps</a:t>
            </a:r>
            <a:endParaRPr sz="2400" dirty="0">
              <a:latin typeface="Arial"/>
              <a:cs typeface="Arial"/>
            </a:endParaRPr>
          </a:p>
          <a:p>
            <a:pPr marL="406400" marR="135255" indent="-342900">
              <a:lnSpc>
                <a:spcPts val="3329"/>
              </a:lnSpc>
              <a:spcBef>
                <a:spcPts val="830"/>
              </a:spcBef>
              <a:buChar char="•"/>
              <a:tabLst>
                <a:tab pos="405765" algn="l"/>
                <a:tab pos="406400" algn="l"/>
                <a:tab pos="4715510" algn="l"/>
              </a:tabLst>
            </a:pP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Process of unrolling and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parameter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sharing allows</a:t>
            </a:r>
            <a:r>
              <a:rPr sz="2800" spc="-7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us 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design a wide</a:t>
            </a:r>
            <a:r>
              <a:rPr sz="2800" spc="2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variety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 of	recurrent neural</a:t>
            </a:r>
            <a:r>
              <a:rPr sz="2800" spc="-6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networks</a:t>
            </a:r>
            <a:endParaRPr sz="2800" dirty="0">
              <a:latin typeface="Arial"/>
              <a:cs typeface="Arial"/>
            </a:endParaRPr>
          </a:p>
          <a:p>
            <a:pPr marR="559435" algn="r">
              <a:lnSpc>
                <a:spcPts val="1010"/>
              </a:lnSpc>
            </a:pPr>
            <a:endParaRPr sz="1400" dirty="0">
              <a:latin typeface="Times New Roman"/>
              <a:cs typeface="Times New Roman"/>
            </a:endParaRPr>
          </a:p>
          <a:p>
            <a:pPr marL="406400" indent="-342900">
              <a:lnSpc>
                <a:spcPts val="2855"/>
              </a:lnSpc>
              <a:buChar char="•"/>
              <a:tabLst>
                <a:tab pos="405765" algn="l"/>
                <a:tab pos="406400" algn="l"/>
                <a:tab pos="2165350" algn="l"/>
              </a:tabLst>
            </a:pP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Examples	of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important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design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patterns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shown</a:t>
            </a:r>
            <a:r>
              <a:rPr sz="2800" spc="-2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next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605771" y="2205708"/>
            <a:ext cx="3975750" cy="9940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82561" y="2128838"/>
            <a:ext cx="4119879" cy="0"/>
          </a:xfrm>
          <a:custGeom>
            <a:avLst/>
            <a:gdLst/>
            <a:ahLst/>
            <a:cxnLst/>
            <a:rect l="l" t="t" r="r" b="b"/>
            <a:pathLst>
              <a:path w="4119879">
                <a:moveTo>
                  <a:pt x="0" y="0"/>
                </a:moveTo>
                <a:lnTo>
                  <a:pt x="4119561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482561" y="2128838"/>
            <a:ext cx="4119879" cy="1132840"/>
          </a:xfrm>
          <a:custGeom>
            <a:avLst/>
            <a:gdLst/>
            <a:ahLst/>
            <a:cxnLst/>
            <a:rect l="l" t="t" r="r" b="b"/>
            <a:pathLst>
              <a:path w="4119879" h="1132839">
                <a:moveTo>
                  <a:pt x="4119561" y="1132283"/>
                </a:moveTo>
                <a:lnTo>
                  <a:pt x="0" y="1132283"/>
                </a:ln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77265" y="620519"/>
            <a:ext cx="7207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65"/>
              </a:lnSpc>
            </a:pPr>
            <a:r>
              <a:rPr sz="1200" dirty="0">
                <a:latin typeface="Arial"/>
                <a:cs typeface="Arial"/>
              </a:rPr>
              <a:t>p</a:t>
            </a:r>
            <a:r>
              <a:rPr sz="1200" spc="-10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Learning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91523" y="609601"/>
            <a:ext cx="5181600" cy="609600"/>
          </a:xfrm>
          <a:custGeom>
            <a:avLst/>
            <a:gdLst/>
            <a:ahLst/>
            <a:cxnLst/>
            <a:rect l="l" t="t" r="r" b="b"/>
            <a:pathLst>
              <a:path w="5181600" h="609600">
                <a:moveTo>
                  <a:pt x="0" y="609600"/>
                </a:moveTo>
                <a:lnTo>
                  <a:pt x="5181598" y="609600"/>
                </a:lnTo>
                <a:lnTo>
                  <a:pt x="5181598" y="0"/>
                </a:lnTo>
                <a:lnTo>
                  <a:pt x="0" y="0"/>
                </a:lnTo>
                <a:lnTo>
                  <a:pt x="0" y="609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04243" y="350293"/>
            <a:ext cx="5325110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Three </a:t>
            </a:r>
            <a:r>
              <a:rPr lang="en-US" spc="-5" dirty="0"/>
              <a:t>D</a:t>
            </a:r>
            <a:r>
              <a:rPr dirty="0"/>
              <a:t>esign </a:t>
            </a:r>
            <a:r>
              <a:rPr lang="en-US" spc="-5" dirty="0"/>
              <a:t>P</a:t>
            </a:r>
            <a:r>
              <a:rPr spc="-5" dirty="0"/>
              <a:t>atterns </a:t>
            </a:r>
            <a:r>
              <a:rPr dirty="0"/>
              <a:t>of</a:t>
            </a:r>
            <a:r>
              <a:rPr spc="-50" dirty="0"/>
              <a:t> </a:t>
            </a:r>
            <a:r>
              <a:rPr dirty="0"/>
              <a:t>RNNs</a:t>
            </a:r>
            <a:br>
              <a:rPr lang="en-US" dirty="0"/>
            </a:br>
            <a:r>
              <a:rPr lang="en-US" dirty="0"/>
              <a:t>Among Many</a:t>
            </a:r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536863" y="1252220"/>
            <a:ext cx="5549900" cy="11150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69900" marR="5080" indent="-457200">
              <a:lnSpc>
                <a:spcPct val="99000"/>
              </a:lnSpc>
              <a:spcBef>
                <a:spcPts val="125"/>
              </a:spcBef>
              <a:tabLst>
                <a:tab pos="469265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1.	Produce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output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at each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time step</a:t>
            </a:r>
            <a:r>
              <a:rPr sz="2400" spc="-4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and  have recurrent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connections between 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hidden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 units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7663" y="2849371"/>
            <a:ext cx="5651500" cy="149923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469900" marR="5080" indent="-457200">
              <a:lnSpc>
                <a:spcPct val="101000"/>
              </a:lnSpc>
              <a:spcBef>
                <a:spcPts val="70"/>
              </a:spcBef>
              <a:tabLst>
                <a:tab pos="469265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2.	Produce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output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at each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time step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and  have recurrent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connections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only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from  output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at one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time step to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hidden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units 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at next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time</a:t>
            </a:r>
            <a:r>
              <a:rPr sz="2400" spc="-2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step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7663" y="5275071"/>
            <a:ext cx="5769610" cy="17811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469900" marR="5080" indent="-457200" algn="just">
              <a:lnSpc>
                <a:spcPct val="99400"/>
              </a:lnSpc>
              <a:spcBef>
                <a:spcPts val="114"/>
              </a:spcBef>
              <a:buAutoNum type="arabicPeriod" startAt="3"/>
              <a:tabLst>
                <a:tab pos="4699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Recurrent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connections between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hidden 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units to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read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entire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input sequence and  produce a single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output</a:t>
            </a:r>
            <a:endParaRPr sz="2400">
              <a:latin typeface="Arial"/>
              <a:cs typeface="Arial"/>
            </a:endParaRPr>
          </a:p>
          <a:p>
            <a:pPr marL="697865" marR="15875" lvl="1" indent="-279400" algn="just">
              <a:lnSpc>
                <a:spcPts val="2320"/>
              </a:lnSpc>
              <a:spcBef>
                <a:spcPts val="645"/>
              </a:spcBef>
              <a:buClr>
                <a:srgbClr val="3333CC"/>
              </a:buClr>
              <a:buChar char="•"/>
              <a:tabLst>
                <a:tab pos="704850" algn="l"/>
              </a:tabLst>
            </a:pP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Can summarize sequence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to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produce a</a:t>
            </a:r>
            <a:r>
              <a:rPr sz="2000" spc="-9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fixed  size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representation for further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processing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41061" y="6542080"/>
            <a:ext cx="88900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0"/>
              </a:lnSpc>
            </a:pPr>
            <a:r>
              <a:rPr sz="1400" dirty="0">
                <a:latin typeface="Times New Roman"/>
                <a:cs typeface="Times New Roman"/>
              </a:rPr>
              <a:t>5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431046" y="715129"/>
            <a:ext cx="3150130" cy="22458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396960" y="681038"/>
            <a:ext cx="3205480" cy="0"/>
          </a:xfrm>
          <a:custGeom>
            <a:avLst/>
            <a:gdLst/>
            <a:ahLst/>
            <a:cxnLst/>
            <a:rect l="l" t="t" r="r" b="b"/>
            <a:pathLst>
              <a:path w="3205479">
                <a:moveTo>
                  <a:pt x="0" y="0"/>
                </a:moveTo>
                <a:lnTo>
                  <a:pt x="3205162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396960" y="681038"/>
            <a:ext cx="3205480" cy="2310130"/>
          </a:xfrm>
          <a:custGeom>
            <a:avLst/>
            <a:gdLst/>
            <a:ahLst/>
            <a:cxnLst/>
            <a:rect l="l" t="t" r="r" b="b"/>
            <a:pathLst>
              <a:path w="3205479" h="2310130">
                <a:moveTo>
                  <a:pt x="3205162" y="2309811"/>
                </a:moveTo>
                <a:lnTo>
                  <a:pt x="0" y="2309811"/>
                </a:ln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422675" y="3098871"/>
            <a:ext cx="3151780" cy="22113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901929" y="5459360"/>
            <a:ext cx="2343830" cy="18343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854159" y="5405437"/>
            <a:ext cx="2421255" cy="1910080"/>
          </a:xfrm>
          <a:custGeom>
            <a:avLst/>
            <a:gdLst/>
            <a:ahLst/>
            <a:cxnLst/>
            <a:rect l="l" t="t" r="r" b="b"/>
            <a:pathLst>
              <a:path w="2421254" h="1910079">
                <a:moveTo>
                  <a:pt x="0" y="0"/>
                </a:moveTo>
                <a:lnTo>
                  <a:pt x="2420936" y="0"/>
                </a:lnTo>
                <a:lnTo>
                  <a:pt x="2420936" y="1909762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854159" y="5405437"/>
            <a:ext cx="0" cy="1910080"/>
          </a:xfrm>
          <a:custGeom>
            <a:avLst/>
            <a:gdLst/>
            <a:ahLst/>
            <a:cxnLst/>
            <a:rect l="l" t="t" r="r" b="b"/>
            <a:pathLst>
              <a:path h="1910079">
                <a:moveTo>
                  <a:pt x="0" y="1909762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396960" y="3043237"/>
            <a:ext cx="3197225" cy="229870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1900">
              <a:latin typeface="Times New Roman"/>
              <a:cs typeface="Times New Roman"/>
            </a:endParaRPr>
          </a:p>
          <a:p>
            <a:pPr marL="781685">
              <a:lnSpc>
                <a:spcPct val="100000"/>
              </a:lnSpc>
            </a:pP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242461" y="5519420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3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166261" y="947419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8001" y="609600"/>
            <a:ext cx="904011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Design 1: RNN </a:t>
            </a:r>
            <a:r>
              <a:rPr spc="-5" dirty="0"/>
              <a:t>with </a:t>
            </a:r>
            <a:r>
              <a:rPr lang="en-US" spc="-5" dirty="0"/>
              <a:t>R</a:t>
            </a:r>
            <a:r>
              <a:rPr dirty="0"/>
              <a:t>ecurrence </a:t>
            </a:r>
            <a:r>
              <a:rPr lang="en-US" spc="-5" dirty="0"/>
              <a:t>B</a:t>
            </a:r>
            <a:r>
              <a:rPr spc="-5" dirty="0"/>
              <a:t>etween </a:t>
            </a:r>
            <a:r>
              <a:rPr lang="en-US" spc="-5" dirty="0"/>
              <a:t>H</a:t>
            </a:r>
            <a:r>
              <a:rPr dirty="0"/>
              <a:t>idden</a:t>
            </a:r>
            <a:r>
              <a:rPr spc="-30" dirty="0"/>
              <a:t> </a:t>
            </a:r>
            <a:r>
              <a:rPr lang="en-US" spc="-5" dirty="0"/>
              <a:t>U</a:t>
            </a:r>
            <a:r>
              <a:rPr spc="-5" dirty="0"/>
              <a:t>nits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54326" y="1404620"/>
            <a:ext cx="3736975" cy="4480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8300" indent="-342900">
              <a:lnSpc>
                <a:spcPts val="2840"/>
              </a:lnSpc>
              <a:spcBef>
                <a:spcPts val="100"/>
              </a:spcBef>
              <a:buChar char="•"/>
              <a:tabLst>
                <a:tab pos="367665" algn="l"/>
                <a:tab pos="3683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Maps input sequence</a:t>
            </a:r>
            <a:r>
              <a:rPr sz="2400" spc="-7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b="1" i="1" spc="140" dirty="0">
                <a:latin typeface="Palatino Linotype"/>
                <a:cs typeface="Palatino Linotype"/>
              </a:rPr>
              <a:t>x</a:t>
            </a:r>
            <a:endParaRPr sz="2400" dirty="0">
              <a:latin typeface="Palatino Linotype"/>
              <a:cs typeface="Palatino Linotype"/>
            </a:endParaRPr>
          </a:p>
          <a:p>
            <a:pPr marL="368300">
              <a:lnSpc>
                <a:spcPts val="2840"/>
              </a:lnSpc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output </a:t>
            </a:r>
            <a:r>
              <a:rPr sz="2400" b="1" i="1" spc="80" dirty="0">
                <a:latin typeface="Palatino Linotype"/>
                <a:cs typeface="Palatino Linotype"/>
              </a:rPr>
              <a:t>o</a:t>
            </a:r>
            <a:r>
              <a:rPr sz="2400" b="1" i="1" spc="55" dirty="0">
                <a:latin typeface="Palatino Linotype"/>
                <a:cs typeface="Palatino Linotype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values</a:t>
            </a:r>
            <a:endParaRPr sz="2400" dirty="0">
              <a:latin typeface="Arial"/>
              <a:cs typeface="Arial"/>
            </a:endParaRPr>
          </a:p>
          <a:p>
            <a:pPr marL="762000" marR="104775" lvl="1" indent="-279400">
              <a:lnSpc>
                <a:spcPct val="100400"/>
              </a:lnSpc>
              <a:spcBef>
                <a:spcPts val="490"/>
              </a:spcBef>
              <a:buClr>
                <a:srgbClr val="3333CC"/>
              </a:buClr>
              <a:buChar char="•"/>
              <a:tabLst>
                <a:tab pos="767715" algn="l"/>
                <a:tab pos="768350" algn="l"/>
              </a:tabLst>
            </a:pP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Loss </a:t>
            </a:r>
            <a:r>
              <a:rPr sz="2000" i="1" spc="409" dirty="0">
                <a:latin typeface="Calibri"/>
                <a:cs typeface="Calibri"/>
              </a:rPr>
              <a:t>L</a:t>
            </a:r>
            <a:r>
              <a:rPr sz="2000" i="1" dirty="0"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measures how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far 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each </a:t>
            </a:r>
            <a:r>
              <a:rPr sz="2000" b="1" i="1" spc="65" dirty="0">
                <a:latin typeface="Palatino Linotype"/>
                <a:cs typeface="Palatino Linotype"/>
              </a:rPr>
              <a:t>o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is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from the 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corresponding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target</a:t>
            </a:r>
            <a:r>
              <a:rPr sz="2000" spc="24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b="1" i="1" spc="10" dirty="0">
                <a:latin typeface="Palatino Linotype"/>
                <a:cs typeface="Palatino Linotype"/>
              </a:rPr>
              <a:t>y</a:t>
            </a:r>
            <a:endParaRPr sz="2000" dirty="0">
              <a:latin typeface="Palatino Linotype"/>
              <a:cs typeface="Palatino Linotype"/>
            </a:endParaRPr>
          </a:p>
          <a:p>
            <a:pPr marL="1168400" marR="69850" lvl="2" indent="-228600">
              <a:lnSpc>
                <a:spcPct val="99800"/>
              </a:lnSpc>
              <a:spcBef>
                <a:spcPts val="434"/>
              </a:spcBef>
              <a:buClr>
                <a:srgbClr val="3333CC"/>
              </a:buClr>
              <a:buChar char="•"/>
              <a:tabLst>
                <a:tab pos="1167765" algn="l"/>
                <a:tab pos="1168400" algn="l"/>
              </a:tabLst>
            </a:pP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With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softmax outputs</a:t>
            </a:r>
            <a:r>
              <a:rPr sz="1800" spc="-6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we  assume </a:t>
            </a:r>
            <a:r>
              <a:rPr sz="1800" b="1" i="1" spc="60" dirty="0">
                <a:latin typeface="Palatino Linotype"/>
                <a:cs typeface="Palatino Linotype"/>
              </a:rPr>
              <a:t>o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is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the 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unnormalized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log  probabilities</a:t>
            </a:r>
            <a:endParaRPr sz="1800" dirty="0">
              <a:latin typeface="Arial"/>
              <a:cs typeface="Arial"/>
            </a:endParaRPr>
          </a:p>
          <a:p>
            <a:pPr marL="1168400" marR="17780" lvl="2" indent="-228600">
              <a:lnSpc>
                <a:spcPct val="98800"/>
              </a:lnSpc>
              <a:spcBef>
                <a:spcPts val="500"/>
              </a:spcBef>
              <a:buClr>
                <a:srgbClr val="3333CC"/>
              </a:buClr>
              <a:buChar char="•"/>
              <a:tabLst>
                <a:tab pos="1167765" algn="l"/>
                <a:tab pos="1168400" algn="l"/>
              </a:tabLst>
            </a:pP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Loss </a:t>
            </a:r>
            <a:r>
              <a:rPr sz="1800" i="1" spc="370" dirty="0">
                <a:solidFill>
                  <a:srgbClr val="660066"/>
                </a:solidFill>
                <a:latin typeface="Calibri"/>
                <a:cs typeface="Calibri"/>
              </a:rPr>
              <a:t>L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internally  computes </a:t>
            </a:r>
            <a:r>
              <a:rPr sz="1800" b="1" i="1" spc="95" dirty="0">
                <a:latin typeface="Palatino Linotype"/>
                <a:cs typeface="Palatino Linotype"/>
              </a:rPr>
              <a:t>y</a:t>
            </a:r>
            <a:r>
              <a:rPr sz="1800" i="1" spc="95" dirty="0">
                <a:latin typeface="Calibri"/>
                <a:cs typeface="Calibri"/>
              </a:rPr>
              <a:t>=</a:t>
            </a:r>
            <a:r>
              <a:rPr sz="1800" spc="95" dirty="0">
                <a:latin typeface="Calibri"/>
                <a:cs typeface="Calibri"/>
              </a:rPr>
              <a:t>softmax(</a:t>
            </a:r>
            <a:r>
              <a:rPr sz="1800" b="1" i="1" spc="95" dirty="0">
                <a:latin typeface="Palatino Linotype"/>
                <a:cs typeface="Palatino Linotype"/>
              </a:rPr>
              <a:t>o</a:t>
            </a:r>
            <a:r>
              <a:rPr sz="1800" spc="95" dirty="0">
                <a:latin typeface="Calibri"/>
                <a:cs typeface="Calibri"/>
              </a:rPr>
              <a:t>) </a:t>
            </a:r>
            <a:r>
              <a:rPr sz="1800" spc="95" dirty="0">
                <a:solidFill>
                  <a:srgbClr val="660066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and compares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to target</a:t>
            </a:r>
            <a:r>
              <a:rPr sz="1800" spc="-7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800" b="1" i="1" spc="10" dirty="0">
                <a:latin typeface="Palatino Linotype"/>
                <a:cs typeface="Palatino Linotype"/>
              </a:rPr>
              <a:t>y</a:t>
            </a:r>
            <a:endParaRPr sz="1800" dirty="0">
              <a:latin typeface="Palatino Linotype"/>
              <a:cs typeface="Palatino Linotype"/>
            </a:endParaRPr>
          </a:p>
          <a:p>
            <a:pPr marL="368300" indent="-342900">
              <a:lnSpc>
                <a:spcPts val="2790"/>
              </a:lnSpc>
              <a:spcBef>
                <a:spcPts val="615"/>
              </a:spcBef>
              <a:buChar char="•"/>
              <a:tabLst>
                <a:tab pos="367665" algn="l"/>
                <a:tab pos="3683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Update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equation</a:t>
            </a:r>
            <a:endParaRPr sz="2400" dirty="0">
              <a:latin typeface="Arial"/>
              <a:cs typeface="Arial"/>
            </a:endParaRPr>
          </a:p>
          <a:p>
            <a:pPr marL="445770">
              <a:lnSpc>
                <a:spcPts val="2310"/>
              </a:lnSpc>
            </a:pPr>
            <a:r>
              <a:rPr sz="3000" b="1" i="1" spc="240" baseline="-16666" dirty="0">
                <a:latin typeface="Palatino Linotype"/>
                <a:cs typeface="Palatino Linotype"/>
              </a:rPr>
              <a:t>a</a:t>
            </a:r>
            <a:r>
              <a:rPr sz="1300" spc="160" dirty="0">
                <a:latin typeface="Calibri"/>
                <a:cs typeface="Calibri"/>
              </a:rPr>
              <a:t>(</a:t>
            </a:r>
            <a:r>
              <a:rPr sz="1300" i="1" spc="160" dirty="0">
                <a:latin typeface="Calibri"/>
                <a:cs typeface="Calibri"/>
              </a:rPr>
              <a:t>t</a:t>
            </a:r>
            <a:r>
              <a:rPr sz="1300" spc="160" dirty="0">
                <a:latin typeface="Calibri"/>
                <a:cs typeface="Calibri"/>
              </a:rPr>
              <a:t>)</a:t>
            </a:r>
            <a:r>
              <a:rPr sz="3000" spc="240" baseline="-16666" dirty="0">
                <a:latin typeface="Calibri"/>
                <a:cs typeface="Calibri"/>
              </a:rPr>
              <a:t>=</a:t>
            </a:r>
            <a:r>
              <a:rPr sz="3000" b="1" i="1" spc="240" baseline="-16666" dirty="0">
                <a:latin typeface="Palatino Linotype"/>
                <a:cs typeface="Palatino Linotype"/>
              </a:rPr>
              <a:t>b</a:t>
            </a:r>
            <a:r>
              <a:rPr sz="3000" spc="240" baseline="-16666" dirty="0">
                <a:latin typeface="Calibri"/>
                <a:cs typeface="Calibri"/>
              </a:rPr>
              <a:t>+</a:t>
            </a:r>
            <a:r>
              <a:rPr sz="3000" i="1" spc="240" baseline="-16666" dirty="0">
                <a:latin typeface="Calibri"/>
                <a:cs typeface="Calibri"/>
              </a:rPr>
              <a:t>W</a:t>
            </a:r>
            <a:r>
              <a:rPr sz="3000" b="1" i="1" spc="240" baseline="-16666" dirty="0">
                <a:latin typeface="Palatino Linotype"/>
                <a:cs typeface="Palatino Linotype"/>
              </a:rPr>
              <a:t>h</a:t>
            </a:r>
            <a:r>
              <a:rPr sz="1300" spc="160" dirty="0">
                <a:latin typeface="Calibri"/>
                <a:cs typeface="Calibri"/>
              </a:rPr>
              <a:t>(</a:t>
            </a:r>
            <a:r>
              <a:rPr sz="1300" i="1" spc="160" dirty="0">
                <a:latin typeface="Calibri"/>
                <a:cs typeface="Calibri"/>
              </a:rPr>
              <a:t>t-</a:t>
            </a:r>
            <a:r>
              <a:rPr sz="1300" spc="160" dirty="0">
                <a:latin typeface="Calibri"/>
                <a:cs typeface="Calibri"/>
              </a:rPr>
              <a:t>1)</a:t>
            </a:r>
            <a:r>
              <a:rPr sz="3000" spc="240" baseline="-16666" dirty="0">
                <a:latin typeface="Calibri"/>
                <a:cs typeface="Calibri"/>
              </a:rPr>
              <a:t>+</a:t>
            </a:r>
            <a:r>
              <a:rPr sz="3000" i="1" spc="240" baseline="-16666" dirty="0">
                <a:latin typeface="Calibri"/>
                <a:cs typeface="Calibri"/>
              </a:rPr>
              <a:t>U</a:t>
            </a:r>
            <a:r>
              <a:rPr sz="3000" b="1" i="1" spc="240" baseline="-16666" dirty="0">
                <a:latin typeface="Palatino Linotype"/>
                <a:cs typeface="Palatino Linotype"/>
              </a:rPr>
              <a:t>x</a:t>
            </a:r>
            <a:r>
              <a:rPr sz="1300" spc="160" dirty="0">
                <a:latin typeface="Calibri"/>
                <a:cs typeface="Calibri"/>
              </a:rPr>
              <a:t>(</a:t>
            </a:r>
            <a:r>
              <a:rPr sz="1300" i="1" spc="160" dirty="0">
                <a:latin typeface="Calibri"/>
                <a:cs typeface="Calibri"/>
              </a:rPr>
              <a:t>t</a:t>
            </a:r>
            <a:r>
              <a:rPr sz="1300" spc="160" dirty="0">
                <a:latin typeface="Calibri"/>
                <a:cs typeface="Calibri"/>
              </a:rPr>
              <a:t>)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453842" y="1571608"/>
            <a:ext cx="5114275" cy="3645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57487" y="760878"/>
            <a:ext cx="80105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RNN </a:t>
            </a:r>
            <a:r>
              <a:rPr lang="en-US" dirty="0"/>
              <a:t>as</a:t>
            </a:r>
            <a:r>
              <a:rPr dirty="0"/>
              <a:t> </a:t>
            </a:r>
            <a:r>
              <a:rPr lang="en-US" dirty="0"/>
              <a:t>a </a:t>
            </a:r>
            <a:r>
              <a:rPr dirty="0"/>
              <a:t>Universal</a:t>
            </a:r>
            <a:r>
              <a:rPr spc="-85" dirty="0"/>
              <a:t> </a:t>
            </a:r>
            <a:r>
              <a:rPr spc="-5" dirty="0"/>
              <a:t>T</a:t>
            </a:r>
            <a:r>
              <a:rPr lang="en-US" spc="-5" dirty="0"/>
              <a:t>uring </a:t>
            </a:r>
            <a:r>
              <a:rPr spc="-5" dirty="0"/>
              <a:t>M</a:t>
            </a:r>
            <a:r>
              <a:rPr lang="en-US" spc="-5" dirty="0"/>
              <a:t>achine (TM)</a:t>
            </a:r>
            <a:endParaRPr spc="-5" dirty="0"/>
          </a:p>
        </p:txBody>
      </p:sp>
      <p:sp>
        <p:nvSpPr>
          <p:cNvPr id="4" name="object 4"/>
          <p:cNvSpPr txBox="1"/>
          <p:nvPr/>
        </p:nvSpPr>
        <p:spPr>
          <a:xfrm>
            <a:off x="562263" y="1709420"/>
            <a:ext cx="67735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RNN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with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hidden unit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connections together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with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57487" y="1923203"/>
            <a:ext cx="2398395" cy="974725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95"/>
              </a:spcBef>
            </a:pPr>
            <a:r>
              <a:rPr sz="3000" b="1" i="1" spc="240" baseline="-16666" dirty="0">
                <a:latin typeface="Palatino Linotype"/>
                <a:cs typeface="Palatino Linotype"/>
              </a:rPr>
              <a:t>a</a:t>
            </a:r>
            <a:r>
              <a:rPr sz="1300" spc="160" dirty="0">
                <a:latin typeface="Calibri"/>
                <a:cs typeface="Calibri"/>
              </a:rPr>
              <a:t>(</a:t>
            </a:r>
            <a:r>
              <a:rPr sz="1300" i="1" spc="160" dirty="0">
                <a:latin typeface="Calibri"/>
                <a:cs typeface="Calibri"/>
              </a:rPr>
              <a:t>t</a:t>
            </a:r>
            <a:r>
              <a:rPr sz="1300" spc="160" dirty="0">
                <a:latin typeface="Calibri"/>
                <a:cs typeface="Calibri"/>
              </a:rPr>
              <a:t>)</a:t>
            </a:r>
            <a:r>
              <a:rPr sz="3000" spc="240" baseline="-16666" dirty="0">
                <a:latin typeface="Calibri"/>
                <a:cs typeface="Calibri"/>
              </a:rPr>
              <a:t>=</a:t>
            </a:r>
            <a:r>
              <a:rPr sz="3000" b="1" i="1" spc="240" baseline="-16666" dirty="0">
                <a:latin typeface="Palatino Linotype"/>
                <a:cs typeface="Palatino Linotype"/>
              </a:rPr>
              <a:t>b</a:t>
            </a:r>
            <a:r>
              <a:rPr sz="3000" spc="240" baseline="-16666" dirty="0">
                <a:latin typeface="Calibri"/>
                <a:cs typeface="Calibri"/>
              </a:rPr>
              <a:t>+</a:t>
            </a:r>
            <a:r>
              <a:rPr sz="3000" i="1" spc="240" baseline="-16666" dirty="0">
                <a:latin typeface="Calibri"/>
                <a:cs typeface="Calibri"/>
              </a:rPr>
              <a:t>W</a:t>
            </a:r>
            <a:r>
              <a:rPr sz="3000" b="1" i="1" spc="240" baseline="-16666" dirty="0">
                <a:latin typeface="Palatino Linotype"/>
                <a:cs typeface="Palatino Linotype"/>
              </a:rPr>
              <a:t>h</a:t>
            </a:r>
            <a:r>
              <a:rPr sz="1300" spc="160" dirty="0">
                <a:latin typeface="Calibri"/>
                <a:cs typeface="Calibri"/>
              </a:rPr>
              <a:t>(</a:t>
            </a:r>
            <a:r>
              <a:rPr sz="1300" i="1" spc="160" dirty="0">
                <a:latin typeface="Calibri"/>
                <a:cs typeface="Calibri"/>
              </a:rPr>
              <a:t>t-</a:t>
            </a:r>
            <a:r>
              <a:rPr sz="1300" spc="160" dirty="0">
                <a:latin typeface="Calibri"/>
                <a:cs typeface="Calibri"/>
              </a:rPr>
              <a:t>1)</a:t>
            </a:r>
            <a:r>
              <a:rPr sz="3000" spc="240" baseline="-16666" dirty="0">
                <a:latin typeface="Calibri"/>
                <a:cs typeface="Calibri"/>
              </a:rPr>
              <a:t>+</a:t>
            </a:r>
            <a:r>
              <a:rPr sz="3000" i="1" spc="240" baseline="-16666" dirty="0">
                <a:latin typeface="Calibri"/>
                <a:cs typeface="Calibri"/>
              </a:rPr>
              <a:t>U</a:t>
            </a:r>
            <a:r>
              <a:rPr sz="3000" b="1" i="1" spc="240" baseline="-16666" dirty="0">
                <a:latin typeface="Palatino Linotype"/>
                <a:cs typeface="Palatino Linotype"/>
              </a:rPr>
              <a:t>x</a:t>
            </a:r>
            <a:r>
              <a:rPr sz="1300" spc="160" dirty="0">
                <a:latin typeface="Calibri"/>
                <a:cs typeface="Calibri"/>
              </a:rPr>
              <a:t>(</a:t>
            </a:r>
            <a:r>
              <a:rPr sz="1300" i="1" spc="160" dirty="0">
                <a:latin typeface="Calibri"/>
                <a:cs typeface="Calibri"/>
              </a:rPr>
              <a:t>t</a:t>
            </a:r>
            <a:r>
              <a:rPr sz="1300" spc="160" dirty="0">
                <a:latin typeface="Calibri"/>
                <a:cs typeface="Calibri"/>
              </a:rPr>
              <a:t>)</a:t>
            </a:r>
            <a:endParaRPr sz="1300">
              <a:latin typeface="Calibri"/>
              <a:cs typeface="Calibri"/>
            </a:endParaRPr>
          </a:p>
          <a:p>
            <a:pPr marL="96520">
              <a:lnSpc>
                <a:spcPct val="100000"/>
              </a:lnSpc>
              <a:spcBef>
                <a:spcPts val="1195"/>
              </a:spcBef>
            </a:pP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is Universal,</a:t>
            </a:r>
            <a:r>
              <a:rPr sz="2400" spc="-7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i.e.,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19463" y="2887979"/>
            <a:ext cx="3300729" cy="110490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294640" marR="5080" indent="-282575">
              <a:lnSpc>
                <a:spcPct val="118800"/>
              </a:lnSpc>
              <a:spcBef>
                <a:spcPts val="45"/>
              </a:spcBef>
              <a:buClr>
                <a:srgbClr val="3333CC"/>
              </a:buClr>
              <a:buChar char="•"/>
              <a:tabLst>
                <a:tab pos="297815" algn="l"/>
                <a:tab pos="298450" algn="l"/>
              </a:tabLst>
            </a:pP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Any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function computable 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by a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TM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is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computable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by  such an RNN of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finite</a:t>
            </a:r>
            <a:r>
              <a:rPr sz="2000" spc="-7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size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2422" y="6061852"/>
            <a:ext cx="8395590" cy="1104277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355600" marR="5080" indent="-342900">
              <a:lnSpc>
                <a:spcPct val="101099"/>
              </a:lnSpc>
              <a:spcBef>
                <a:spcPts val="6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Output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can be read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from the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RNN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after </a:t>
            </a:r>
            <a:r>
              <a:rPr lang="en-US" sz="2400" spc="-5" dirty="0">
                <a:solidFill>
                  <a:srgbClr val="3333CC"/>
                </a:solidFill>
                <a:latin typeface="Arial"/>
                <a:cs typeface="Arial"/>
              </a:rPr>
              <a:t>a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n</a:t>
            </a:r>
            <a:r>
              <a:rPr lang="en-US" sz="2400" dirty="0">
                <a:solidFill>
                  <a:srgbClr val="3333CC"/>
                </a:solidFill>
                <a:latin typeface="Arial"/>
                <a:cs typeface="Arial"/>
              </a:rPr>
              <a:t>umber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 of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steps </a:t>
            </a:r>
            <a:r>
              <a:rPr lang="en-US" sz="2400" spc="-5" dirty="0">
                <a:solidFill>
                  <a:srgbClr val="3333CC"/>
                </a:solidFill>
                <a:latin typeface="Arial"/>
                <a:cs typeface="Arial"/>
              </a:rPr>
              <a:t>that is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 asymptotically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linear in </a:t>
            </a:r>
            <a:r>
              <a:rPr lang="en-US" sz="2400" dirty="0">
                <a:solidFill>
                  <a:srgbClr val="3333CC"/>
                </a:solidFill>
                <a:latin typeface="Arial"/>
                <a:cs typeface="Arial"/>
              </a:rPr>
              <a:t>number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 of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steps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used by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TM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and 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asymptotically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linear in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length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of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input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453842" y="2181208"/>
            <a:ext cx="5114275" cy="3645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01473" y="2128838"/>
            <a:ext cx="5200650" cy="0"/>
          </a:xfrm>
          <a:custGeom>
            <a:avLst/>
            <a:gdLst/>
            <a:ahLst/>
            <a:cxnLst/>
            <a:rect l="l" t="t" r="r" b="b"/>
            <a:pathLst>
              <a:path w="5200650">
                <a:moveTo>
                  <a:pt x="0" y="0"/>
                </a:moveTo>
                <a:lnTo>
                  <a:pt x="5200649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01473" y="2128838"/>
            <a:ext cx="5200650" cy="3743325"/>
          </a:xfrm>
          <a:custGeom>
            <a:avLst/>
            <a:gdLst/>
            <a:ahLst/>
            <a:cxnLst/>
            <a:rect l="l" t="t" r="r" b="b"/>
            <a:pathLst>
              <a:path w="5200650" h="3743325">
                <a:moveTo>
                  <a:pt x="5200649" y="3743324"/>
                </a:moveTo>
                <a:lnTo>
                  <a:pt x="0" y="3743324"/>
                </a:ln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86919" y="764540"/>
            <a:ext cx="8666681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Forward </a:t>
            </a:r>
            <a:r>
              <a:rPr lang="en-US" spc="-5" dirty="0"/>
              <a:t>P</a:t>
            </a:r>
            <a:r>
              <a:rPr dirty="0"/>
              <a:t>rop </a:t>
            </a:r>
            <a:r>
              <a:rPr spc="-5" dirty="0"/>
              <a:t>for </a:t>
            </a:r>
            <a:r>
              <a:rPr dirty="0"/>
              <a:t>RNN </a:t>
            </a:r>
            <a:r>
              <a:rPr spc="-5" dirty="0"/>
              <a:t>with </a:t>
            </a:r>
            <a:r>
              <a:rPr lang="en-US" spc="-5" dirty="0"/>
              <a:t>H</a:t>
            </a:r>
            <a:r>
              <a:rPr dirty="0"/>
              <a:t>idden </a:t>
            </a:r>
            <a:r>
              <a:rPr lang="en-US" dirty="0"/>
              <a:t>U</a:t>
            </a:r>
            <a:r>
              <a:rPr dirty="0"/>
              <a:t>nit</a:t>
            </a:r>
            <a:r>
              <a:rPr spc="-40" dirty="0"/>
              <a:t> </a:t>
            </a:r>
            <a:r>
              <a:rPr lang="en-US" spc="-40" dirty="0"/>
              <a:t>R</a:t>
            </a:r>
            <a:r>
              <a:rPr dirty="0"/>
              <a:t>ecurrence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98763" y="1267462"/>
            <a:ext cx="5098415" cy="271272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8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This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design does not</a:t>
            </a:r>
            <a:r>
              <a:rPr sz="2400" spc="-2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specify</a:t>
            </a:r>
            <a:endParaRPr sz="2400" dirty="0">
              <a:latin typeface="Arial"/>
              <a:cs typeface="Arial"/>
            </a:endParaRPr>
          </a:p>
          <a:p>
            <a:pPr marL="863600" lvl="1" indent="-457200">
              <a:lnSpc>
                <a:spcPct val="100000"/>
              </a:lnSpc>
              <a:spcBef>
                <a:spcPts val="400"/>
              </a:spcBef>
              <a:buClr>
                <a:srgbClr val="3333CC"/>
              </a:buClr>
              <a:buAutoNum type="arabicPeriod"/>
              <a:tabLst>
                <a:tab pos="862965" algn="l"/>
                <a:tab pos="863600" algn="l"/>
              </a:tabLst>
            </a:pP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activation functions for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hidden</a:t>
            </a:r>
            <a:r>
              <a:rPr sz="2000" spc="1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units</a:t>
            </a:r>
            <a:endParaRPr sz="2000" dirty="0">
              <a:latin typeface="Arial"/>
              <a:cs typeface="Arial"/>
            </a:endParaRPr>
          </a:p>
          <a:p>
            <a:pPr marL="863600" lvl="1" indent="-457200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AutoNum type="arabicPeriod"/>
              <a:tabLst>
                <a:tab pos="862965" algn="l"/>
                <a:tab pos="863600" algn="l"/>
              </a:tabLst>
            </a:pP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form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of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output</a:t>
            </a:r>
            <a:endParaRPr sz="2000" dirty="0">
              <a:latin typeface="Arial"/>
              <a:cs typeface="Arial"/>
            </a:endParaRPr>
          </a:p>
          <a:p>
            <a:pPr marL="863600" lvl="1" indent="-457200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AutoNum type="arabicPeriod"/>
              <a:tabLst>
                <a:tab pos="862965" algn="l"/>
                <a:tab pos="863600" algn="l"/>
              </a:tabLst>
            </a:pP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loss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function</a:t>
            </a:r>
            <a:endParaRPr sz="20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9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Assume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for this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graph:</a:t>
            </a:r>
            <a:endParaRPr sz="2400" dirty="0">
              <a:latin typeface="Arial"/>
              <a:cs typeface="Arial"/>
            </a:endParaRPr>
          </a:p>
          <a:p>
            <a:pPr marL="863600" lvl="1" indent="-457200">
              <a:lnSpc>
                <a:spcPct val="100000"/>
              </a:lnSpc>
              <a:spcBef>
                <a:spcPts val="425"/>
              </a:spcBef>
              <a:buClr>
                <a:srgbClr val="3333CC"/>
              </a:buClr>
              <a:buAutoNum type="arabicPeriod"/>
              <a:tabLst>
                <a:tab pos="862965" algn="l"/>
                <a:tab pos="863600" algn="l"/>
              </a:tabLst>
            </a:pP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Hyperbolic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tangent activation function</a:t>
            </a:r>
            <a:endParaRPr sz="2000" dirty="0">
              <a:latin typeface="Arial"/>
              <a:cs typeface="Arial"/>
            </a:endParaRPr>
          </a:p>
          <a:p>
            <a:pPr marL="863600" lvl="1" indent="-457200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AutoNum type="arabicPeriod"/>
              <a:tabLst>
                <a:tab pos="862965" algn="l"/>
                <a:tab pos="863600" algn="l"/>
              </a:tabLst>
            </a:pP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Output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is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discrete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5963" y="3954779"/>
            <a:ext cx="5789295" cy="148590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698500" indent="-229235">
              <a:lnSpc>
                <a:spcPct val="100000"/>
              </a:lnSpc>
              <a:spcBef>
                <a:spcPts val="600"/>
              </a:spcBef>
              <a:buClr>
                <a:srgbClr val="3333CC"/>
              </a:buClr>
              <a:buChar char="•"/>
              <a:tabLst>
                <a:tab pos="697865" algn="l"/>
                <a:tab pos="698500" algn="l"/>
              </a:tabLst>
            </a:pP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E.g.,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RNN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predicts words/characters</a:t>
            </a:r>
            <a:endParaRPr sz="2000" dirty="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Char char="•"/>
              <a:tabLst>
                <a:tab pos="297815" algn="l"/>
                <a:tab pos="298450" algn="l"/>
              </a:tabLst>
            </a:pP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Natural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way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to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represent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discrete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vars:</a:t>
            </a:r>
            <a:endParaRPr sz="2000" dirty="0">
              <a:latin typeface="Arial"/>
              <a:cs typeface="Arial"/>
            </a:endParaRPr>
          </a:p>
          <a:p>
            <a:pPr marL="1104900" marR="5080" lvl="1" indent="-635635">
              <a:lnSpc>
                <a:spcPts val="2900"/>
              </a:lnSpc>
              <a:spcBef>
                <a:spcPts val="80"/>
              </a:spcBef>
              <a:buClr>
                <a:srgbClr val="3333CC"/>
              </a:buClr>
              <a:buChar char="•"/>
              <a:tabLst>
                <a:tab pos="697865" algn="l"/>
                <a:tab pos="698500" algn="l"/>
              </a:tabLst>
            </a:pP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Output </a:t>
            </a:r>
            <a:r>
              <a:rPr sz="2000" b="1" i="1" spc="65" dirty="0">
                <a:latin typeface="Palatino Linotype"/>
                <a:cs typeface="Palatino Linotype"/>
              </a:rPr>
              <a:t>o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gives unnormalized log</a:t>
            </a:r>
            <a:r>
              <a:rPr sz="2000" spc="-6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probabilities  </a:t>
            </a:r>
            <a:r>
              <a:rPr lang="en-US" sz="2000" spc="-5" dirty="0">
                <a:solidFill>
                  <a:srgbClr val="660066"/>
                </a:solidFill>
                <a:latin typeface="Arial"/>
                <a:cs typeface="Arial"/>
              </a:rPr>
              <a:t>  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of each possible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value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3363" y="5478779"/>
            <a:ext cx="8362950" cy="10769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180465" marR="43180" indent="-228600">
              <a:lnSpc>
                <a:spcPct val="100800"/>
              </a:lnSpc>
              <a:spcBef>
                <a:spcPts val="80"/>
              </a:spcBef>
              <a:buClr>
                <a:srgbClr val="3333CC"/>
              </a:buClr>
              <a:buChar char="•"/>
              <a:tabLst>
                <a:tab pos="1180465" algn="l"/>
                <a:tab pos="1181100" algn="l"/>
                <a:tab pos="8100059" algn="l"/>
              </a:tabLst>
            </a:pP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Can apply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50" dirty="0">
                <a:latin typeface="Calibri"/>
                <a:cs typeface="Calibri"/>
              </a:rPr>
              <a:t>softmax</a:t>
            </a:r>
            <a:r>
              <a:rPr sz="2000" spc="100" dirty="0"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as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a pos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t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processing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s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t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ep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t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o ob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t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ain vec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t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or	of  normalized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probabilities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over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the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output</a:t>
            </a:r>
            <a:endParaRPr sz="2000">
              <a:latin typeface="Arial"/>
              <a:cs typeface="Arial"/>
            </a:endParaRPr>
          </a:p>
          <a:p>
            <a:pPr marL="381000" indent="-342900">
              <a:lnSpc>
                <a:spcPct val="100000"/>
              </a:lnSpc>
              <a:spcBef>
                <a:spcPts val="575"/>
              </a:spcBef>
              <a:buChar char="•"/>
              <a:tabLst>
                <a:tab pos="380365" algn="l"/>
                <a:tab pos="3810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Forward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prop begins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with specification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initial state</a:t>
            </a:r>
            <a:r>
              <a:rPr sz="2400" spc="4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b="1" i="1" spc="85" dirty="0">
                <a:latin typeface="Palatino Linotype"/>
                <a:cs typeface="Palatino Linotype"/>
              </a:rPr>
              <a:t>h</a:t>
            </a:r>
            <a:r>
              <a:rPr sz="2400" spc="127" baseline="24305" dirty="0">
                <a:latin typeface="Calibri"/>
                <a:cs typeface="Calibri"/>
              </a:rPr>
              <a:t>(0)</a:t>
            </a:r>
            <a:endParaRPr sz="2400" baseline="24305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715923" y="1320801"/>
            <a:ext cx="3886198" cy="2793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711160" y="1316039"/>
            <a:ext cx="3891279" cy="0"/>
          </a:xfrm>
          <a:custGeom>
            <a:avLst/>
            <a:gdLst/>
            <a:ahLst/>
            <a:cxnLst/>
            <a:rect l="l" t="t" r="r" b="b"/>
            <a:pathLst>
              <a:path w="3891279">
                <a:moveTo>
                  <a:pt x="0" y="0"/>
                </a:moveTo>
                <a:lnTo>
                  <a:pt x="3890961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711160" y="1316039"/>
            <a:ext cx="3891279" cy="2803525"/>
          </a:xfrm>
          <a:custGeom>
            <a:avLst/>
            <a:gdLst/>
            <a:ahLst/>
            <a:cxnLst/>
            <a:rect l="l" t="t" r="r" b="b"/>
            <a:pathLst>
              <a:path w="3891279" h="2803525">
                <a:moveTo>
                  <a:pt x="3890961" y="2803524"/>
                </a:moveTo>
                <a:lnTo>
                  <a:pt x="0" y="2803524"/>
                </a:ln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49E805EB-5574-834A-835A-927E3D72C1EC}"/>
              </a:ext>
            </a:extLst>
          </p:cNvPr>
          <p:cNvSpPr txBox="1"/>
          <p:nvPr/>
        </p:nvSpPr>
        <p:spPr>
          <a:xfrm>
            <a:off x="3505200" y="5105399"/>
            <a:ext cx="200660" cy="3543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50" b="1" i="1" spc="-905" dirty="0">
                <a:latin typeface="Palatino Linotype"/>
                <a:cs typeface="Palatino Linotype"/>
              </a:rPr>
              <a:t>y</a:t>
            </a:r>
            <a:r>
              <a:rPr sz="3225" spc="345" baseline="2583" dirty="0">
                <a:latin typeface="Calibri"/>
                <a:cs typeface="Calibri"/>
              </a:rPr>
              <a:t>ˆ</a:t>
            </a:r>
            <a:endParaRPr sz="3225" baseline="2583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511463" y="1722628"/>
            <a:ext cx="8682355" cy="1254760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381000" indent="-342900">
              <a:lnSpc>
                <a:spcPct val="100000"/>
              </a:lnSpc>
              <a:spcBef>
                <a:spcPts val="595"/>
              </a:spcBef>
              <a:buChar char="•"/>
              <a:tabLst>
                <a:tab pos="380365" algn="l"/>
                <a:tab pos="3810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Begins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with initial specification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of</a:t>
            </a:r>
            <a:r>
              <a:rPr sz="2400" spc="13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000" b="1" i="1" spc="80" dirty="0">
                <a:latin typeface="Palatino Linotype"/>
                <a:cs typeface="Palatino Linotype"/>
              </a:rPr>
              <a:t>h</a:t>
            </a:r>
            <a:r>
              <a:rPr sz="1950" spc="120" baseline="25641" dirty="0">
                <a:latin typeface="Calibri"/>
                <a:cs typeface="Calibri"/>
              </a:rPr>
              <a:t>(0)</a:t>
            </a:r>
            <a:endParaRPr sz="1950" baseline="25641">
              <a:latin typeface="Calibri"/>
              <a:cs typeface="Calibri"/>
            </a:endParaRPr>
          </a:p>
          <a:p>
            <a:pPr marL="381000" marR="43180" indent="-342900">
              <a:lnSpc>
                <a:spcPct val="101499"/>
              </a:lnSpc>
              <a:spcBef>
                <a:spcPts val="450"/>
              </a:spcBef>
              <a:buChar char="•"/>
              <a:tabLst>
                <a:tab pos="380365" algn="l"/>
                <a:tab pos="3810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Then for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each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time step from </a:t>
            </a:r>
            <a:r>
              <a:rPr sz="2000" i="1" spc="180" dirty="0">
                <a:latin typeface="Calibri"/>
                <a:cs typeface="Calibri"/>
              </a:rPr>
              <a:t>t</a:t>
            </a:r>
            <a:r>
              <a:rPr sz="2000" spc="180" dirty="0">
                <a:latin typeface="Calibri"/>
                <a:cs typeface="Calibri"/>
              </a:rPr>
              <a:t>=1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000" i="1" spc="175" dirty="0">
                <a:latin typeface="Calibri"/>
                <a:cs typeface="Calibri"/>
              </a:rPr>
              <a:t>t=</a:t>
            </a:r>
            <a:r>
              <a:rPr sz="2000" i="1" spc="175" dirty="0">
                <a:latin typeface="Times New Roman"/>
                <a:cs typeface="Times New Roman"/>
              </a:rPr>
              <a:t>τ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we apply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following  update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equations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6863" y="4255413"/>
            <a:ext cx="8928735" cy="1518285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2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Where the parameters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 are:</a:t>
            </a:r>
            <a:endParaRPr sz="24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525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bias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vectors </a:t>
            </a:r>
            <a:r>
              <a:rPr sz="2000" b="1" i="1" spc="-15" dirty="0">
                <a:latin typeface="Palatino Linotype"/>
                <a:cs typeface="Palatino Linotype"/>
              </a:rPr>
              <a:t>b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and</a:t>
            </a:r>
            <a:r>
              <a:rPr sz="2000" spc="6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b="1" i="1" spc="175" dirty="0">
                <a:latin typeface="Palatino Linotype"/>
                <a:cs typeface="Palatino Linotype"/>
              </a:rPr>
              <a:t>c</a:t>
            </a:r>
            <a:endParaRPr sz="2000">
              <a:latin typeface="Palatino Linotype"/>
              <a:cs typeface="Palatino Linotype"/>
            </a:endParaRPr>
          </a:p>
          <a:p>
            <a:pPr marL="748665" marR="5080" lvl="1" indent="-279400">
              <a:lnSpc>
                <a:spcPct val="100800"/>
              </a:lnSpc>
              <a:spcBef>
                <a:spcPts val="480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  <a:tab pos="2907665" algn="l"/>
              </a:tabLst>
            </a:pP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weight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matrices</a:t>
            </a:r>
            <a:r>
              <a:rPr sz="2000" spc="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U	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(input-to-hidden)</a:t>
            </a:r>
            <a:r>
              <a:rPr sz="2000" i="1" spc="-5" dirty="0">
                <a:latin typeface="Times New Roman"/>
                <a:cs typeface="Times New Roman"/>
              </a:rPr>
              <a:t>, </a:t>
            </a:r>
            <a:r>
              <a:rPr sz="2000" i="1" dirty="0">
                <a:latin typeface="Times New Roman"/>
                <a:cs typeface="Times New Roman"/>
              </a:rPr>
              <a:t>V </a:t>
            </a:r>
            <a:r>
              <a:rPr sz="2000" spc="-5" dirty="0">
                <a:latin typeface="Times New Roman"/>
                <a:cs typeface="Times New Roman"/>
              </a:rPr>
              <a:t>(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hidden-to-output)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and </a:t>
            </a:r>
            <a:r>
              <a:rPr sz="2000" i="1" dirty="0">
                <a:latin typeface="Times New Roman"/>
                <a:cs typeface="Times New Roman"/>
              </a:rPr>
              <a:t>W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(hidden- 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to-hidden)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connections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44360" y="3348037"/>
            <a:ext cx="1914525" cy="39052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24765">
              <a:lnSpc>
                <a:spcPct val="100000"/>
              </a:lnSpc>
              <a:spcBef>
                <a:spcPts val="345"/>
              </a:spcBef>
            </a:pPr>
            <a:r>
              <a:rPr sz="1900" b="1" i="1" spc="-55" dirty="0">
                <a:latin typeface="Palatino Linotype"/>
                <a:cs typeface="Palatino Linotype"/>
              </a:rPr>
              <a:t>y</a:t>
            </a:r>
            <a:r>
              <a:rPr sz="2850" spc="-82" baseline="2923" dirty="0">
                <a:latin typeface="Cambria"/>
                <a:cs typeface="Cambria"/>
              </a:rPr>
              <a:t>ˆ</a:t>
            </a:r>
            <a:r>
              <a:rPr sz="1650" spc="-82" baseline="42929" dirty="0">
                <a:latin typeface="Calibri"/>
                <a:cs typeface="Calibri"/>
              </a:rPr>
              <a:t>(t) </a:t>
            </a:r>
            <a:r>
              <a:rPr sz="1900" spc="525" dirty="0">
                <a:latin typeface="Calibri"/>
                <a:cs typeface="Calibri"/>
              </a:rPr>
              <a:t>=</a:t>
            </a:r>
            <a:r>
              <a:rPr sz="1900" spc="-285" dirty="0">
                <a:latin typeface="Calibri"/>
                <a:cs typeface="Calibri"/>
              </a:rPr>
              <a:t> </a:t>
            </a:r>
            <a:r>
              <a:rPr sz="1900" spc="55" dirty="0">
                <a:latin typeface="Calibri"/>
                <a:cs typeface="Calibri"/>
              </a:rPr>
              <a:t>softmax(</a:t>
            </a:r>
            <a:r>
              <a:rPr sz="1900" b="1" i="1" spc="55" dirty="0">
                <a:latin typeface="Palatino Linotype"/>
                <a:cs typeface="Palatino Linotype"/>
              </a:rPr>
              <a:t>o</a:t>
            </a:r>
            <a:r>
              <a:rPr sz="1650" spc="82" baseline="42929" dirty="0">
                <a:latin typeface="Calibri"/>
                <a:cs typeface="Calibri"/>
              </a:rPr>
              <a:t>(t)</a:t>
            </a:r>
            <a:r>
              <a:rPr sz="1900" spc="55" dirty="0">
                <a:latin typeface="Calibri"/>
                <a:cs typeface="Calibri"/>
              </a:rPr>
              <a:t>)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53523" y="3124200"/>
            <a:ext cx="2362200" cy="92392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ts val="1980"/>
              </a:lnSpc>
            </a:pPr>
            <a:r>
              <a:rPr sz="2700" b="1" i="1" spc="262" baseline="-16975" dirty="0">
                <a:latin typeface="Palatino Linotype"/>
                <a:cs typeface="Palatino Linotype"/>
              </a:rPr>
              <a:t>o</a:t>
            </a:r>
            <a:r>
              <a:rPr sz="1200" spc="175" dirty="0">
                <a:latin typeface="Calibri"/>
                <a:cs typeface="Calibri"/>
              </a:rPr>
              <a:t>(t)</a:t>
            </a:r>
            <a:r>
              <a:rPr sz="2700" spc="262" baseline="-16975" dirty="0">
                <a:latin typeface="Calibri"/>
                <a:cs typeface="Calibri"/>
              </a:rPr>
              <a:t>=</a:t>
            </a:r>
            <a:r>
              <a:rPr sz="2700" b="1" i="1" spc="262" baseline="-16975" dirty="0">
                <a:latin typeface="Palatino Linotype"/>
                <a:cs typeface="Palatino Linotype"/>
              </a:rPr>
              <a:t>c</a:t>
            </a:r>
            <a:r>
              <a:rPr sz="2700" spc="262" baseline="-16975" dirty="0">
                <a:latin typeface="Calibri"/>
                <a:cs typeface="Calibri"/>
              </a:rPr>
              <a:t>+</a:t>
            </a:r>
            <a:r>
              <a:rPr sz="2700" i="1" spc="262" baseline="-16975" dirty="0">
                <a:latin typeface="Calibri"/>
                <a:cs typeface="Calibri"/>
              </a:rPr>
              <a:t>V</a:t>
            </a:r>
            <a:r>
              <a:rPr sz="2700" b="1" i="1" spc="262" baseline="-16975" dirty="0">
                <a:latin typeface="Palatino Linotype"/>
                <a:cs typeface="Palatino Linotype"/>
              </a:rPr>
              <a:t>h</a:t>
            </a:r>
            <a:r>
              <a:rPr sz="1200" spc="175" dirty="0">
                <a:latin typeface="Calibri"/>
                <a:cs typeface="Calibri"/>
              </a:rPr>
              <a:t>(t)</a:t>
            </a:r>
            <a:endParaRPr sz="1200">
              <a:latin typeface="Calibri"/>
              <a:cs typeface="Calibri"/>
            </a:endParaRPr>
          </a:p>
          <a:p>
            <a:pPr marL="91440">
              <a:lnSpc>
                <a:spcPts val="1910"/>
              </a:lnSpc>
              <a:spcBef>
                <a:spcPts val="480"/>
              </a:spcBef>
            </a:pPr>
            <a:r>
              <a:rPr sz="1800" b="1" i="1" spc="110" dirty="0">
                <a:latin typeface="Palatino Linotype"/>
                <a:cs typeface="Palatino Linotype"/>
              </a:rPr>
              <a:t>h</a:t>
            </a:r>
            <a:r>
              <a:rPr sz="1800" spc="165" baseline="25462" dirty="0">
                <a:latin typeface="Calibri"/>
                <a:cs typeface="Calibri"/>
              </a:rPr>
              <a:t>(t)</a:t>
            </a:r>
            <a:r>
              <a:rPr sz="1800" spc="110" dirty="0">
                <a:latin typeface="Calibri"/>
                <a:cs typeface="Calibri"/>
              </a:rPr>
              <a:t>=tanh(</a:t>
            </a:r>
            <a:r>
              <a:rPr sz="1800" b="1" i="1" spc="110" dirty="0">
                <a:latin typeface="Palatino Linotype"/>
                <a:cs typeface="Palatino Linotype"/>
              </a:rPr>
              <a:t>a</a:t>
            </a:r>
            <a:r>
              <a:rPr sz="1800" spc="165" baseline="25462" dirty="0">
                <a:latin typeface="Calibri"/>
                <a:cs typeface="Calibri"/>
              </a:rPr>
              <a:t>(t)</a:t>
            </a:r>
            <a:r>
              <a:rPr sz="1800" spc="110" dirty="0">
                <a:latin typeface="Calibri"/>
                <a:cs typeface="Calibri"/>
              </a:rPr>
              <a:t>)</a:t>
            </a:r>
            <a:endParaRPr sz="1800">
              <a:latin typeface="Calibri"/>
              <a:cs typeface="Calibri"/>
            </a:endParaRPr>
          </a:p>
          <a:p>
            <a:pPr marL="91440">
              <a:lnSpc>
                <a:spcPts val="1910"/>
              </a:lnSpc>
            </a:pPr>
            <a:r>
              <a:rPr sz="2700" b="1" i="1" spc="217" baseline="-16975" dirty="0">
                <a:latin typeface="Palatino Linotype"/>
                <a:cs typeface="Palatino Linotype"/>
              </a:rPr>
              <a:t>a</a:t>
            </a:r>
            <a:r>
              <a:rPr sz="1200" spc="145" dirty="0">
                <a:latin typeface="Calibri"/>
                <a:cs typeface="Calibri"/>
              </a:rPr>
              <a:t>(t)</a:t>
            </a:r>
            <a:r>
              <a:rPr sz="2700" spc="217" baseline="-16975" dirty="0">
                <a:latin typeface="Calibri"/>
                <a:cs typeface="Calibri"/>
              </a:rPr>
              <a:t>=</a:t>
            </a:r>
            <a:r>
              <a:rPr sz="2700" b="1" i="1" spc="217" baseline="-16975" dirty="0">
                <a:latin typeface="Palatino Linotype"/>
                <a:cs typeface="Palatino Linotype"/>
              </a:rPr>
              <a:t>b</a:t>
            </a:r>
            <a:r>
              <a:rPr sz="2700" spc="217" baseline="-16975" dirty="0">
                <a:latin typeface="Calibri"/>
                <a:cs typeface="Calibri"/>
              </a:rPr>
              <a:t>+</a:t>
            </a:r>
            <a:r>
              <a:rPr sz="2700" i="1" spc="217" baseline="-16975" dirty="0">
                <a:latin typeface="Calibri"/>
                <a:cs typeface="Calibri"/>
              </a:rPr>
              <a:t>W</a:t>
            </a:r>
            <a:r>
              <a:rPr sz="2700" b="1" i="1" spc="217" baseline="-16975" dirty="0">
                <a:latin typeface="Palatino Linotype"/>
                <a:cs typeface="Palatino Linotype"/>
              </a:rPr>
              <a:t>h</a:t>
            </a:r>
            <a:r>
              <a:rPr sz="1200" spc="145" dirty="0">
                <a:latin typeface="Calibri"/>
                <a:cs typeface="Calibri"/>
              </a:rPr>
              <a:t>(t-1)</a:t>
            </a:r>
            <a:r>
              <a:rPr sz="2700" spc="217" baseline="-16975" dirty="0">
                <a:latin typeface="Calibri"/>
                <a:cs typeface="Calibri"/>
              </a:rPr>
              <a:t>+</a:t>
            </a:r>
            <a:r>
              <a:rPr sz="2700" i="1" spc="217" baseline="-16975" dirty="0">
                <a:latin typeface="Calibri"/>
                <a:cs typeface="Calibri"/>
              </a:rPr>
              <a:t>U</a:t>
            </a:r>
            <a:r>
              <a:rPr sz="2700" b="1" i="1" spc="217" baseline="-16975" dirty="0">
                <a:latin typeface="Palatino Linotype"/>
                <a:cs typeface="Palatino Linotype"/>
              </a:rPr>
              <a:t>x</a:t>
            </a:r>
            <a:r>
              <a:rPr sz="1200" spc="145" dirty="0">
                <a:latin typeface="Calibri"/>
                <a:cs typeface="Calibri"/>
              </a:rPr>
              <a:t>(t)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BF9F0215-B02E-24C4-7F90-E542F4B7A7FF}"/>
              </a:ext>
            </a:extLst>
          </p:cNvPr>
          <p:cNvSpPr txBox="1">
            <a:spLocks/>
          </p:cNvSpPr>
          <p:nvPr/>
        </p:nvSpPr>
        <p:spPr>
          <a:xfrm>
            <a:off x="1086919" y="764540"/>
            <a:ext cx="8666681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800" b="0" i="0">
                <a:solidFill>
                  <a:srgbClr val="FF0000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kern="0" spc="-5"/>
              <a:t>Forward P</a:t>
            </a:r>
            <a:r>
              <a:rPr lang="en-US" kern="0"/>
              <a:t>rop </a:t>
            </a:r>
            <a:r>
              <a:rPr lang="en-US" kern="0" spc="-5"/>
              <a:t>for </a:t>
            </a:r>
            <a:r>
              <a:rPr lang="en-US" kern="0"/>
              <a:t>RNN </a:t>
            </a:r>
            <a:r>
              <a:rPr lang="en-US" kern="0" spc="-5"/>
              <a:t>with H</a:t>
            </a:r>
            <a:r>
              <a:rPr lang="en-US" kern="0"/>
              <a:t>idden Unit</a:t>
            </a:r>
            <a:r>
              <a:rPr lang="en-US" kern="0" spc="-40"/>
              <a:t> R</a:t>
            </a:r>
            <a:r>
              <a:rPr lang="en-US" kern="0"/>
              <a:t>ecurrence</a:t>
            </a:r>
            <a:endParaRPr lang="en-US" kern="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6063" y="591821"/>
            <a:ext cx="8870315" cy="3246120"/>
          </a:xfrm>
          <a:prstGeom prst="rect">
            <a:avLst/>
          </a:prstGeom>
        </p:spPr>
        <p:txBody>
          <a:bodyPr vert="horz" wrap="square" lIns="0" tIns="261620" rIns="0" bIns="0" rtlCol="0">
            <a:spAutoFit/>
          </a:bodyPr>
          <a:lstStyle/>
          <a:p>
            <a:pPr marL="375920" algn="ctr">
              <a:lnSpc>
                <a:spcPct val="100000"/>
              </a:lnSpc>
              <a:spcBef>
                <a:spcPts val="2060"/>
              </a:spcBef>
            </a:pPr>
            <a:r>
              <a:rPr sz="2800" dirty="0">
                <a:solidFill>
                  <a:srgbClr val="FF0000"/>
                </a:solidFill>
                <a:latin typeface="Arial"/>
                <a:cs typeface="Arial"/>
              </a:rPr>
              <a:t>Loss </a:t>
            </a:r>
            <a:r>
              <a:rPr lang="en-US" sz="2800" spc="-5" dirty="0">
                <a:solidFill>
                  <a:srgbClr val="FF0000"/>
                </a:solidFill>
                <a:latin typeface="Arial"/>
                <a:cs typeface="Arial"/>
              </a:rPr>
              <a:t>F</a:t>
            </a:r>
            <a:r>
              <a:rPr sz="2800" spc="-5" dirty="0">
                <a:solidFill>
                  <a:srgbClr val="FF0000"/>
                </a:solidFill>
                <a:latin typeface="Arial"/>
                <a:cs typeface="Arial"/>
              </a:rPr>
              <a:t>unction for </a:t>
            </a:r>
            <a:r>
              <a:rPr sz="2800" dirty="0">
                <a:solidFill>
                  <a:srgbClr val="FF0000"/>
                </a:solidFill>
                <a:latin typeface="Arial"/>
                <a:cs typeface="Arial"/>
              </a:rPr>
              <a:t>a </a:t>
            </a:r>
            <a:r>
              <a:rPr lang="en-US" sz="2800" dirty="0">
                <a:solidFill>
                  <a:srgbClr val="FF0000"/>
                </a:solidFill>
                <a:latin typeface="Arial"/>
                <a:cs typeface="Arial"/>
              </a:rPr>
              <a:t>G</a:t>
            </a:r>
            <a:r>
              <a:rPr sz="2800" dirty="0">
                <a:solidFill>
                  <a:srgbClr val="FF0000"/>
                </a:solidFill>
                <a:latin typeface="Arial"/>
                <a:cs typeface="Arial"/>
              </a:rPr>
              <a:t>iven</a:t>
            </a:r>
            <a:r>
              <a:rPr sz="2800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800" spc="-15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sz="2800" dirty="0">
                <a:solidFill>
                  <a:srgbClr val="FF0000"/>
                </a:solidFill>
                <a:latin typeface="Arial"/>
                <a:cs typeface="Arial"/>
              </a:rPr>
              <a:t>equence</a:t>
            </a:r>
            <a:endParaRPr sz="2800" dirty="0">
              <a:latin typeface="Arial"/>
              <a:cs typeface="Arial"/>
            </a:endParaRPr>
          </a:p>
          <a:p>
            <a:pPr marL="406400" marR="68580" indent="-342900">
              <a:lnSpc>
                <a:spcPts val="2800"/>
              </a:lnSpc>
              <a:spcBef>
                <a:spcPts val="1840"/>
              </a:spcBef>
              <a:buChar char="•"/>
              <a:tabLst>
                <a:tab pos="405765" algn="l"/>
                <a:tab pos="4064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This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is an example of an RNN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that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maps an input sequence</a:t>
            </a:r>
            <a:r>
              <a:rPr sz="2400" spc="-8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to 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output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sequence of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same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length</a:t>
            </a:r>
            <a:endParaRPr sz="2400" dirty="0">
              <a:latin typeface="Arial"/>
              <a:cs typeface="Arial"/>
            </a:endParaRPr>
          </a:p>
          <a:p>
            <a:pPr marL="406400" marR="456565" indent="-342900">
              <a:lnSpc>
                <a:spcPct val="99400"/>
              </a:lnSpc>
              <a:spcBef>
                <a:spcPts val="530"/>
              </a:spcBef>
              <a:buChar char="•"/>
              <a:tabLst>
                <a:tab pos="405765" algn="l"/>
                <a:tab pos="4064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Total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loss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for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given sequence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for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given sequence of </a:t>
            </a:r>
            <a:r>
              <a:rPr sz="2400" b="1" i="1" spc="140" dirty="0">
                <a:latin typeface="Palatino Linotype"/>
                <a:cs typeface="Palatino Linotype"/>
              </a:rPr>
              <a:t>x </a:t>
            </a:r>
            <a:r>
              <a:rPr sz="2400" b="1" i="1" spc="140" dirty="0">
                <a:solidFill>
                  <a:srgbClr val="3333CC"/>
                </a:solidFill>
                <a:latin typeface="Palatino Linotype"/>
                <a:cs typeface="Palatino Linotype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values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with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 sequence of </a:t>
            </a:r>
            <a:r>
              <a:rPr sz="2400" b="1" i="1" spc="10" dirty="0">
                <a:latin typeface="Palatino Linotype"/>
                <a:cs typeface="Palatino Linotype"/>
              </a:rPr>
              <a:t>y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values is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sum of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losses  over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time steps</a:t>
            </a:r>
            <a:endParaRPr sz="2400" dirty="0">
              <a:latin typeface="Arial"/>
              <a:cs typeface="Arial"/>
            </a:endParaRPr>
          </a:p>
          <a:p>
            <a:pPr marL="406400" indent="-342900">
              <a:lnSpc>
                <a:spcPct val="100000"/>
              </a:lnSpc>
              <a:spcBef>
                <a:spcPts val="600"/>
              </a:spcBef>
              <a:buChar char="•"/>
              <a:tabLst>
                <a:tab pos="405765" algn="l"/>
                <a:tab pos="4064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If </a:t>
            </a:r>
            <a:r>
              <a:rPr sz="2400" i="1" spc="190" dirty="0">
                <a:latin typeface="Calibri"/>
                <a:cs typeface="Calibri"/>
              </a:rPr>
              <a:t>L</a:t>
            </a:r>
            <a:r>
              <a:rPr sz="2400" spc="284" baseline="24305" dirty="0">
                <a:latin typeface="Calibri"/>
                <a:cs typeface="Calibri"/>
              </a:rPr>
              <a:t>(</a:t>
            </a:r>
            <a:r>
              <a:rPr sz="2400" i="1" spc="284" baseline="24305" dirty="0">
                <a:latin typeface="Calibri"/>
                <a:cs typeface="Calibri"/>
              </a:rPr>
              <a:t>t</a:t>
            </a:r>
            <a:r>
              <a:rPr sz="2400" spc="284" baseline="24305" dirty="0">
                <a:latin typeface="Calibri"/>
                <a:cs typeface="Calibri"/>
              </a:rPr>
              <a:t>)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is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negative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log-likelihood of </a:t>
            </a:r>
            <a:r>
              <a:rPr sz="2400" b="1" i="1" spc="70" dirty="0">
                <a:latin typeface="Palatino Linotype"/>
                <a:cs typeface="Palatino Linotype"/>
              </a:rPr>
              <a:t>y</a:t>
            </a:r>
            <a:r>
              <a:rPr sz="2400" spc="104" baseline="24305" dirty="0">
                <a:latin typeface="Calibri"/>
                <a:cs typeface="Calibri"/>
              </a:rPr>
              <a:t>(</a:t>
            </a:r>
            <a:r>
              <a:rPr sz="2400" i="1" spc="104" baseline="24305" dirty="0">
                <a:latin typeface="Calibri"/>
                <a:cs typeface="Calibri"/>
              </a:rPr>
              <a:t>t</a:t>
            </a:r>
            <a:r>
              <a:rPr sz="2400" spc="104" baseline="24305" dirty="0">
                <a:latin typeface="Calibri"/>
                <a:cs typeface="Calibri"/>
              </a:rPr>
              <a:t>)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given </a:t>
            </a:r>
            <a:r>
              <a:rPr sz="2400" b="1" i="1" spc="110" dirty="0">
                <a:latin typeface="Palatino Linotype"/>
                <a:cs typeface="Palatino Linotype"/>
              </a:rPr>
              <a:t>x</a:t>
            </a:r>
            <a:r>
              <a:rPr sz="2400" spc="165" baseline="24305" dirty="0">
                <a:latin typeface="Calibri"/>
                <a:cs typeface="Calibri"/>
              </a:rPr>
              <a:t>(1)</a:t>
            </a:r>
            <a:r>
              <a:rPr sz="2400" i="1" spc="110" dirty="0">
                <a:latin typeface="Calibri"/>
                <a:cs typeface="Calibri"/>
              </a:rPr>
              <a:t>,..</a:t>
            </a:r>
            <a:r>
              <a:rPr sz="2400" b="1" i="1" spc="110" dirty="0">
                <a:latin typeface="Palatino Linotype"/>
                <a:cs typeface="Palatino Linotype"/>
              </a:rPr>
              <a:t>x</a:t>
            </a:r>
            <a:r>
              <a:rPr sz="2400" spc="165" baseline="24305" dirty="0">
                <a:latin typeface="Calibri"/>
                <a:cs typeface="Calibri"/>
              </a:rPr>
              <a:t>(</a:t>
            </a:r>
            <a:r>
              <a:rPr sz="2400" i="1" spc="165" baseline="24305" dirty="0">
                <a:latin typeface="Calibri"/>
                <a:cs typeface="Calibri"/>
              </a:rPr>
              <a:t>t</a:t>
            </a:r>
            <a:r>
              <a:rPr sz="2400" spc="165" baseline="24305" dirty="0">
                <a:latin typeface="Calibri"/>
                <a:cs typeface="Calibri"/>
              </a:rPr>
              <a:t>)</a:t>
            </a:r>
            <a:r>
              <a:rPr sz="2400" spc="480" baseline="24305" dirty="0"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then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8663" y="5491479"/>
            <a:ext cx="84696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3850" indent="-285750">
              <a:lnSpc>
                <a:spcPct val="100000"/>
              </a:lnSpc>
              <a:spcBef>
                <a:spcPts val="100"/>
              </a:spcBef>
              <a:buClr>
                <a:srgbClr val="3333CC"/>
              </a:buClr>
              <a:buChar char="•"/>
              <a:tabLst>
                <a:tab pos="323215" algn="l"/>
                <a:tab pos="323850" algn="l"/>
              </a:tabLst>
            </a:pP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where </a:t>
            </a:r>
            <a:r>
              <a:rPr sz="2000" i="1" spc="15" dirty="0">
                <a:latin typeface="Calibri"/>
                <a:cs typeface="Calibri"/>
              </a:rPr>
              <a:t>p</a:t>
            </a:r>
            <a:r>
              <a:rPr sz="1950" i="1" spc="22" baseline="-21367" dirty="0">
                <a:latin typeface="Calibri"/>
                <a:cs typeface="Calibri"/>
              </a:rPr>
              <a:t>model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is given by reading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the entry for </a:t>
            </a:r>
            <a:r>
              <a:rPr sz="2000" b="1" i="1" spc="65" dirty="0">
                <a:latin typeface="Palatino Linotype"/>
                <a:cs typeface="Palatino Linotype"/>
              </a:rPr>
              <a:t>y</a:t>
            </a:r>
            <a:r>
              <a:rPr sz="1950" spc="97" baseline="25641" dirty="0">
                <a:latin typeface="Calibri"/>
                <a:cs typeface="Calibri"/>
              </a:rPr>
              <a:t>(</a:t>
            </a:r>
            <a:r>
              <a:rPr sz="1950" i="1" spc="97" baseline="25641" dirty="0">
                <a:latin typeface="Calibri"/>
                <a:cs typeface="Calibri"/>
              </a:rPr>
              <a:t>t</a:t>
            </a:r>
            <a:r>
              <a:rPr sz="1950" spc="97" baseline="25641" dirty="0">
                <a:latin typeface="Calibri"/>
                <a:cs typeface="Calibri"/>
              </a:rPr>
              <a:t>)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from the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model’s</a:t>
            </a:r>
            <a:r>
              <a:rPr sz="2000" spc="11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output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73463" y="5786120"/>
            <a:ext cx="7175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vec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or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19900" y="4446270"/>
            <a:ext cx="72390" cy="1949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100" i="1" dirty="0">
                <a:latin typeface="Calibri"/>
                <a:cs typeface="Calibri"/>
              </a:rPr>
              <a:t>t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09056" y="3746501"/>
            <a:ext cx="3406775" cy="619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2850" i="1" spc="794" baseline="-24853" dirty="0">
                <a:latin typeface="Calibri"/>
                <a:cs typeface="Calibri"/>
              </a:rPr>
              <a:t>L</a:t>
            </a:r>
            <a:r>
              <a:rPr sz="5850" spc="-944" baseline="-17806" dirty="0">
                <a:latin typeface="Symbol"/>
                <a:cs typeface="Symbol"/>
              </a:rPr>
              <a:t></a:t>
            </a:r>
            <a:r>
              <a:rPr sz="5325" spc="-1320" baseline="-18779" dirty="0">
                <a:latin typeface="Symbol"/>
                <a:cs typeface="Symbol"/>
              </a:rPr>
              <a:t></a:t>
            </a:r>
            <a:r>
              <a:rPr sz="2850" b="1" i="1" spc="315" baseline="-24853" dirty="0">
                <a:latin typeface="Palatino Linotype"/>
                <a:cs typeface="Palatino Linotype"/>
              </a:rPr>
              <a:t>x</a:t>
            </a:r>
            <a:r>
              <a:rPr sz="1100" i="1" spc="100" dirty="0">
                <a:latin typeface="Calibri"/>
                <a:cs typeface="Calibri"/>
              </a:rPr>
              <a:t>(</a:t>
            </a:r>
            <a:r>
              <a:rPr sz="1100" i="1" spc="-10" dirty="0">
                <a:latin typeface="Calibri"/>
                <a:cs typeface="Calibri"/>
              </a:rPr>
              <a:t>1</a:t>
            </a:r>
            <a:r>
              <a:rPr sz="1100" i="1" spc="220" dirty="0">
                <a:latin typeface="Calibri"/>
                <a:cs typeface="Calibri"/>
              </a:rPr>
              <a:t>)</a:t>
            </a:r>
            <a:r>
              <a:rPr sz="2850" i="1" spc="-30" baseline="-24853" dirty="0">
                <a:latin typeface="Calibri"/>
                <a:cs typeface="Calibri"/>
              </a:rPr>
              <a:t>,</a:t>
            </a:r>
            <a:r>
              <a:rPr sz="2850" i="1" spc="112" baseline="-24853" dirty="0">
                <a:latin typeface="Calibri"/>
                <a:cs typeface="Calibri"/>
              </a:rPr>
              <a:t>.</a:t>
            </a:r>
            <a:r>
              <a:rPr sz="2850" i="1" spc="-82" baseline="-24853" dirty="0">
                <a:latin typeface="Calibri"/>
                <a:cs typeface="Calibri"/>
              </a:rPr>
              <a:t>.</a:t>
            </a:r>
            <a:r>
              <a:rPr sz="2850" b="1" i="1" spc="315" baseline="-24853" dirty="0">
                <a:latin typeface="Palatino Linotype"/>
                <a:cs typeface="Palatino Linotype"/>
              </a:rPr>
              <a:t>x</a:t>
            </a:r>
            <a:r>
              <a:rPr sz="1100" i="1" spc="100" dirty="0">
                <a:latin typeface="Calibri"/>
                <a:cs typeface="Calibri"/>
              </a:rPr>
              <a:t>(</a:t>
            </a:r>
            <a:r>
              <a:rPr sz="1100" i="1" spc="-25" dirty="0">
                <a:latin typeface="Calibri"/>
                <a:cs typeface="Calibri"/>
              </a:rPr>
              <a:t>t</a:t>
            </a:r>
            <a:r>
              <a:rPr sz="1100" i="1" spc="120" dirty="0">
                <a:latin typeface="Calibri"/>
                <a:cs typeface="Calibri"/>
              </a:rPr>
              <a:t>)</a:t>
            </a:r>
            <a:r>
              <a:rPr sz="1100" i="1" spc="-70" dirty="0">
                <a:latin typeface="Calibri"/>
                <a:cs typeface="Calibri"/>
              </a:rPr>
              <a:t> </a:t>
            </a:r>
            <a:r>
              <a:rPr sz="5325" spc="-1222" baseline="-18779" dirty="0">
                <a:latin typeface="Symbol"/>
                <a:cs typeface="Symbol"/>
              </a:rPr>
              <a:t></a:t>
            </a:r>
            <a:r>
              <a:rPr sz="2850" i="1" spc="150" baseline="-24853" dirty="0">
                <a:latin typeface="Calibri"/>
                <a:cs typeface="Calibri"/>
              </a:rPr>
              <a:t>,</a:t>
            </a:r>
            <a:r>
              <a:rPr sz="5325" spc="-1320" baseline="-18779" dirty="0">
                <a:latin typeface="Symbol"/>
                <a:cs typeface="Symbol"/>
              </a:rPr>
              <a:t></a:t>
            </a:r>
            <a:r>
              <a:rPr sz="2850" b="1" i="1" spc="37" baseline="-24853" dirty="0">
                <a:latin typeface="Palatino Linotype"/>
                <a:cs typeface="Palatino Linotype"/>
              </a:rPr>
              <a:t>y</a:t>
            </a:r>
            <a:r>
              <a:rPr sz="1100" i="1" spc="100" dirty="0">
                <a:latin typeface="Calibri"/>
                <a:cs typeface="Calibri"/>
              </a:rPr>
              <a:t>(</a:t>
            </a:r>
            <a:r>
              <a:rPr sz="1100" i="1" spc="-10" dirty="0">
                <a:latin typeface="Calibri"/>
                <a:cs typeface="Calibri"/>
              </a:rPr>
              <a:t>1</a:t>
            </a:r>
            <a:r>
              <a:rPr sz="1100" i="1" spc="220" dirty="0">
                <a:latin typeface="Calibri"/>
                <a:cs typeface="Calibri"/>
              </a:rPr>
              <a:t>)</a:t>
            </a:r>
            <a:r>
              <a:rPr sz="2850" i="1" spc="-30" baseline="-24853" dirty="0">
                <a:latin typeface="Calibri"/>
                <a:cs typeface="Calibri"/>
              </a:rPr>
              <a:t>,</a:t>
            </a:r>
            <a:r>
              <a:rPr sz="2850" i="1" spc="112" baseline="-24853" dirty="0">
                <a:latin typeface="Calibri"/>
                <a:cs typeface="Calibri"/>
              </a:rPr>
              <a:t>.</a:t>
            </a:r>
            <a:r>
              <a:rPr sz="2850" i="1" spc="-82" baseline="-24853" dirty="0">
                <a:latin typeface="Calibri"/>
                <a:cs typeface="Calibri"/>
              </a:rPr>
              <a:t>.</a:t>
            </a:r>
            <a:r>
              <a:rPr sz="2850" b="1" i="1" spc="37" baseline="-24853" dirty="0">
                <a:latin typeface="Palatino Linotype"/>
                <a:cs typeface="Palatino Linotype"/>
              </a:rPr>
              <a:t>y</a:t>
            </a:r>
            <a:r>
              <a:rPr sz="1100" i="1" spc="100" dirty="0">
                <a:latin typeface="Calibri"/>
                <a:cs typeface="Calibri"/>
              </a:rPr>
              <a:t>(</a:t>
            </a:r>
            <a:r>
              <a:rPr sz="1100" i="1" spc="-25" dirty="0">
                <a:latin typeface="Calibri"/>
                <a:cs typeface="Calibri"/>
              </a:rPr>
              <a:t>t</a:t>
            </a:r>
            <a:r>
              <a:rPr sz="1100" i="1" spc="120" dirty="0">
                <a:latin typeface="Calibri"/>
                <a:cs typeface="Calibri"/>
              </a:rPr>
              <a:t>)</a:t>
            </a:r>
            <a:r>
              <a:rPr sz="1100" i="1" spc="-70" dirty="0">
                <a:latin typeface="Calibri"/>
                <a:cs typeface="Calibri"/>
              </a:rPr>
              <a:t> </a:t>
            </a:r>
            <a:r>
              <a:rPr sz="5325" spc="-1139" baseline="-18779" dirty="0">
                <a:latin typeface="Symbol"/>
                <a:cs typeface="Symbol"/>
              </a:rPr>
              <a:t></a:t>
            </a:r>
            <a:r>
              <a:rPr sz="5850" spc="-885" baseline="-17806" dirty="0">
                <a:latin typeface="Symbol"/>
                <a:cs typeface="Symbol"/>
              </a:rPr>
              <a:t></a:t>
            </a:r>
            <a:r>
              <a:rPr sz="2850" i="1" spc="780" baseline="-24853" dirty="0">
                <a:latin typeface="Calibri"/>
                <a:cs typeface="Calibri"/>
              </a:rPr>
              <a:t>=</a:t>
            </a:r>
            <a:r>
              <a:rPr sz="2850" i="1" spc="-82" baseline="-24853" dirty="0">
                <a:latin typeface="Calibri"/>
                <a:cs typeface="Calibri"/>
              </a:rPr>
              <a:t> </a:t>
            </a:r>
            <a:r>
              <a:rPr sz="4275" spc="120" baseline="-24366" dirty="0">
                <a:latin typeface="Symbol"/>
                <a:cs typeface="Symbol"/>
              </a:rPr>
              <a:t></a:t>
            </a:r>
            <a:r>
              <a:rPr sz="2850" i="1" spc="179" baseline="-24853" dirty="0">
                <a:latin typeface="Calibri"/>
                <a:cs typeface="Calibri"/>
              </a:rPr>
              <a:t>L</a:t>
            </a:r>
            <a:r>
              <a:rPr sz="1100" i="1" spc="100" dirty="0">
                <a:latin typeface="Calibri"/>
                <a:cs typeface="Calibri"/>
              </a:rPr>
              <a:t>(</a:t>
            </a:r>
            <a:r>
              <a:rPr sz="1100" i="1" spc="-25" dirty="0">
                <a:latin typeface="Calibri"/>
                <a:cs typeface="Calibri"/>
              </a:rPr>
              <a:t>t</a:t>
            </a:r>
            <a:r>
              <a:rPr sz="1100" i="1" spc="120" dirty="0">
                <a:latin typeface="Calibri"/>
                <a:cs typeface="Calibri"/>
              </a:rPr>
              <a:t>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11572" y="4899659"/>
            <a:ext cx="398145" cy="1949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100" spc="-20" dirty="0">
                <a:latin typeface="Cambria"/>
                <a:cs typeface="Cambria"/>
              </a:rPr>
              <a:t>m</a:t>
            </a:r>
            <a:r>
              <a:rPr sz="1100" spc="-10" dirty="0">
                <a:latin typeface="Cambria"/>
                <a:cs typeface="Cambria"/>
              </a:rPr>
              <a:t>o</a:t>
            </a:r>
            <a:r>
              <a:rPr sz="1100" spc="60" dirty="0">
                <a:latin typeface="Cambria"/>
                <a:cs typeface="Cambria"/>
              </a:rPr>
              <a:t>d</a:t>
            </a:r>
            <a:r>
              <a:rPr sz="1100" i="1" spc="-25" dirty="0">
                <a:latin typeface="Cambria"/>
                <a:cs typeface="Cambria"/>
              </a:rPr>
              <a:t>e</a:t>
            </a:r>
            <a:r>
              <a:rPr sz="1100" i="1" dirty="0">
                <a:latin typeface="Cambria"/>
                <a:cs typeface="Cambria"/>
              </a:rPr>
              <a:t>l</a:t>
            </a:r>
            <a:endParaRPr sz="1100">
              <a:latin typeface="Cambria"/>
              <a:cs typeface="Cambr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98296" y="5048884"/>
            <a:ext cx="72390" cy="1949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100" i="1" dirty="0">
                <a:latin typeface="Calibri"/>
                <a:cs typeface="Calibri"/>
              </a:rPr>
              <a:t>t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60236" y="4587240"/>
            <a:ext cx="1099185" cy="4648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1900" i="1" spc="145" dirty="0">
                <a:latin typeface="Calibri"/>
                <a:cs typeface="Calibri"/>
              </a:rPr>
              <a:t>=-</a:t>
            </a:r>
            <a:r>
              <a:rPr sz="4275" spc="217" baseline="-7797" dirty="0">
                <a:latin typeface="Symbol"/>
                <a:cs typeface="Symbol"/>
              </a:rPr>
              <a:t></a:t>
            </a:r>
            <a:r>
              <a:rPr sz="1900" spc="145" dirty="0">
                <a:latin typeface="Cambria"/>
                <a:cs typeface="Cambria"/>
              </a:rPr>
              <a:t>log</a:t>
            </a:r>
            <a:r>
              <a:rPr sz="1900" i="1" spc="145" dirty="0">
                <a:latin typeface="Calibri"/>
                <a:cs typeface="Calibri"/>
              </a:rPr>
              <a:t>p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95023" y="4349116"/>
            <a:ext cx="1731645" cy="619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5850" spc="-1005" baseline="-17806" dirty="0">
                <a:latin typeface="Symbol"/>
                <a:cs typeface="Symbol"/>
              </a:rPr>
              <a:t></a:t>
            </a:r>
            <a:r>
              <a:rPr sz="2850" b="1" i="1" spc="37" baseline="-24853" dirty="0">
                <a:latin typeface="Palatino Linotype"/>
                <a:cs typeface="Palatino Linotype"/>
              </a:rPr>
              <a:t>y</a:t>
            </a:r>
            <a:r>
              <a:rPr sz="1100" i="1" spc="100" dirty="0">
                <a:latin typeface="Calibri"/>
                <a:cs typeface="Calibri"/>
              </a:rPr>
              <a:t>(</a:t>
            </a:r>
            <a:r>
              <a:rPr sz="1100" i="1" spc="-25" dirty="0">
                <a:latin typeface="Calibri"/>
                <a:cs typeface="Calibri"/>
              </a:rPr>
              <a:t>t</a:t>
            </a:r>
            <a:r>
              <a:rPr sz="1100" i="1" spc="120" dirty="0">
                <a:latin typeface="Calibri"/>
                <a:cs typeface="Calibri"/>
              </a:rPr>
              <a:t>)</a:t>
            </a:r>
            <a:r>
              <a:rPr sz="1100" i="1" spc="50" dirty="0">
                <a:latin typeface="Calibri"/>
                <a:cs typeface="Calibri"/>
              </a:rPr>
              <a:t> </a:t>
            </a:r>
            <a:r>
              <a:rPr sz="2850" i="1" spc="-375" baseline="-24853" dirty="0">
                <a:latin typeface="Calibri"/>
                <a:cs typeface="Calibri"/>
              </a:rPr>
              <a:t>|</a:t>
            </a:r>
            <a:r>
              <a:rPr sz="5325" spc="-1320" baseline="-18779" dirty="0">
                <a:latin typeface="Symbol"/>
                <a:cs typeface="Symbol"/>
              </a:rPr>
              <a:t></a:t>
            </a:r>
            <a:r>
              <a:rPr sz="2850" b="1" i="1" spc="315" baseline="-24853" dirty="0">
                <a:latin typeface="Palatino Linotype"/>
                <a:cs typeface="Palatino Linotype"/>
              </a:rPr>
              <a:t>x</a:t>
            </a:r>
            <a:r>
              <a:rPr sz="1100" i="1" spc="100" dirty="0">
                <a:latin typeface="Calibri"/>
                <a:cs typeface="Calibri"/>
              </a:rPr>
              <a:t>(</a:t>
            </a:r>
            <a:r>
              <a:rPr sz="1100" i="1" spc="-10" dirty="0">
                <a:latin typeface="Calibri"/>
                <a:cs typeface="Calibri"/>
              </a:rPr>
              <a:t>1</a:t>
            </a:r>
            <a:r>
              <a:rPr sz="1100" i="1" spc="220" dirty="0">
                <a:latin typeface="Calibri"/>
                <a:cs typeface="Calibri"/>
              </a:rPr>
              <a:t>)</a:t>
            </a:r>
            <a:r>
              <a:rPr sz="2850" i="1" spc="-30" baseline="-24853" dirty="0">
                <a:latin typeface="Calibri"/>
                <a:cs typeface="Calibri"/>
              </a:rPr>
              <a:t>,</a:t>
            </a:r>
            <a:r>
              <a:rPr sz="2850" i="1" spc="112" baseline="-24853" dirty="0">
                <a:latin typeface="Calibri"/>
                <a:cs typeface="Calibri"/>
              </a:rPr>
              <a:t>.</a:t>
            </a:r>
            <a:r>
              <a:rPr sz="2850" i="1" spc="-82" baseline="-24853" dirty="0">
                <a:latin typeface="Calibri"/>
                <a:cs typeface="Calibri"/>
              </a:rPr>
              <a:t>.</a:t>
            </a:r>
            <a:r>
              <a:rPr sz="2850" b="1" i="1" spc="315" baseline="-24853" dirty="0">
                <a:latin typeface="Palatino Linotype"/>
                <a:cs typeface="Palatino Linotype"/>
              </a:rPr>
              <a:t>x</a:t>
            </a:r>
            <a:r>
              <a:rPr sz="1100" i="1" spc="100" dirty="0">
                <a:latin typeface="Calibri"/>
                <a:cs typeface="Calibri"/>
              </a:rPr>
              <a:t>(</a:t>
            </a:r>
            <a:r>
              <a:rPr sz="1100" i="1" spc="-25" dirty="0">
                <a:latin typeface="Calibri"/>
                <a:cs typeface="Calibri"/>
              </a:rPr>
              <a:t>t</a:t>
            </a:r>
            <a:r>
              <a:rPr sz="1100" i="1" spc="120" dirty="0">
                <a:latin typeface="Calibri"/>
                <a:cs typeface="Calibri"/>
              </a:rPr>
              <a:t>)</a:t>
            </a:r>
            <a:r>
              <a:rPr sz="1100" i="1" spc="-70" dirty="0">
                <a:latin typeface="Calibri"/>
                <a:cs typeface="Calibri"/>
              </a:rPr>
              <a:t> </a:t>
            </a:r>
            <a:r>
              <a:rPr sz="5325" spc="-1139" baseline="-18779" dirty="0">
                <a:latin typeface="Symbol"/>
                <a:cs typeface="Symbol"/>
              </a:rPr>
              <a:t></a:t>
            </a:r>
            <a:r>
              <a:rPr sz="5850" spc="-989" baseline="-17806" dirty="0">
                <a:latin typeface="Symbol"/>
                <a:cs typeface="Symbol"/>
              </a:rPr>
              <a:t></a:t>
            </a:r>
            <a:endParaRPr sz="5850" baseline="-17806">
              <a:latin typeface="Symbol"/>
              <a:cs typeface="Symbo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119818" y="5726049"/>
            <a:ext cx="318770" cy="24955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2175" b="1" i="1" spc="-67" baseline="-24904" dirty="0">
                <a:latin typeface="Palatino Linotype"/>
                <a:cs typeface="Palatino Linotype"/>
              </a:rPr>
              <a:t>y</a:t>
            </a:r>
            <a:r>
              <a:rPr sz="2175" spc="-67" baseline="-21072" dirty="0">
                <a:latin typeface="Cambria"/>
                <a:cs typeface="Cambria"/>
              </a:rPr>
              <a:t>ˆ</a:t>
            </a:r>
            <a:r>
              <a:rPr sz="850" b="1" i="1" spc="-45" dirty="0">
                <a:latin typeface="Palatino Linotype"/>
                <a:cs typeface="Palatino Linotype"/>
              </a:rPr>
              <a:t>(t)</a:t>
            </a:r>
            <a:endParaRPr sz="85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22307" y="559816"/>
            <a:ext cx="106553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T</a:t>
            </a:r>
            <a:r>
              <a:rPr spc="-15" dirty="0"/>
              <a:t>op</a:t>
            </a:r>
            <a:r>
              <a:rPr spc="-5" dirty="0"/>
              <a:t>i</a:t>
            </a:r>
            <a:r>
              <a:rPr spc="-15" dirty="0"/>
              <a:t>c</a:t>
            </a:r>
            <a:r>
              <a:rPr dirty="0"/>
              <a:t>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90600" y="1094674"/>
            <a:ext cx="8220075" cy="697691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625"/>
              </a:spcBef>
              <a:tabLst>
                <a:tab pos="429895" algn="l"/>
                <a:tab pos="43053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Sequential Data 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and RNN</a:t>
            </a:r>
            <a:r>
              <a:rPr sz="2400" spc="-6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Overview</a:t>
            </a:r>
            <a:endParaRPr lang="en-US" sz="2400" spc="-15" dirty="0">
              <a:solidFill>
                <a:srgbClr val="3333CC"/>
              </a:solidFill>
              <a:latin typeface="Arial"/>
              <a:cs typeface="Arial"/>
            </a:endParaRPr>
          </a:p>
          <a:p>
            <a:pPr marL="12065">
              <a:lnSpc>
                <a:spcPct val="100000"/>
              </a:lnSpc>
              <a:spcBef>
                <a:spcPts val="625"/>
              </a:spcBef>
              <a:tabLst>
                <a:tab pos="429895" algn="l"/>
                <a:tab pos="430530" algn="l"/>
              </a:tabLst>
            </a:pPr>
            <a:r>
              <a:rPr lang="en-US" sz="2400" spc="-15" dirty="0">
                <a:solidFill>
                  <a:srgbClr val="3333CC"/>
                </a:solidFill>
                <a:latin typeface="Arial"/>
                <a:cs typeface="Arial"/>
              </a:rPr>
              <a:t>Deterministic, Stochastic, Chaotic, Multivariate</a:t>
            </a:r>
            <a:endParaRPr sz="2400" dirty="0">
              <a:latin typeface="Arial"/>
              <a:cs typeface="Arial"/>
            </a:endParaRPr>
          </a:p>
          <a:p>
            <a:pPr marL="464820" indent="-452120">
              <a:lnSpc>
                <a:spcPct val="100000"/>
              </a:lnSpc>
              <a:spcBef>
                <a:spcPts val="530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Unfolding Computational</a:t>
            </a:r>
            <a:r>
              <a:rPr sz="2400" spc="-3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Graphs</a:t>
            </a:r>
            <a:endParaRPr sz="2400" dirty="0">
              <a:latin typeface="Arial"/>
              <a:cs typeface="Arial"/>
            </a:endParaRPr>
          </a:p>
          <a:p>
            <a:pPr marL="464820" indent="-452120">
              <a:lnSpc>
                <a:spcPct val="100000"/>
              </a:lnSpc>
              <a:spcBef>
                <a:spcPts val="525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Recurrent Neural</a:t>
            </a:r>
            <a:r>
              <a:rPr sz="2400" spc="-3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Networks</a:t>
            </a:r>
            <a:endParaRPr sz="2400" dirty="0">
              <a:latin typeface="Arial"/>
              <a:cs typeface="Arial"/>
            </a:endParaRPr>
          </a:p>
          <a:p>
            <a:pPr marL="464820" indent="-452120">
              <a:lnSpc>
                <a:spcPct val="100000"/>
              </a:lnSpc>
              <a:spcBef>
                <a:spcPts val="505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Bidirectional</a:t>
            </a:r>
            <a:r>
              <a:rPr sz="2400" spc="-2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RNNs</a:t>
            </a:r>
            <a:endParaRPr sz="2400" dirty="0">
              <a:latin typeface="Arial"/>
              <a:cs typeface="Arial"/>
            </a:endParaRPr>
          </a:p>
          <a:p>
            <a:pPr marL="464820" indent="-452120">
              <a:lnSpc>
                <a:spcPct val="100000"/>
              </a:lnSpc>
              <a:spcBef>
                <a:spcPts val="530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Encoder-Decoder Sequence-to-Sequence</a:t>
            </a:r>
            <a:r>
              <a:rPr sz="2400" spc="-4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Architectures</a:t>
            </a:r>
            <a:endParaRPr sz="2400" dirty="0">
              <a:latin typeface="Arial"/>
              <a:cs typeface="Arial"/>
            </a:endParaRPr>
          </a:p>
          <a:p>
            <a:pPr marL="464820" indent="-452120">
              <a:lnSpc>
                <a:spcPct val="100000"/>
              </a:lnSpc>
              <a:spcBef>
                <a:spcPts val="525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Deep Recurrent</a:t>
            </a:r>
            <a:r>
              <a:rPr sz="2400" spc="-4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Networks</a:t>
            </a:r>
            <a:endParaRPr sz="2400" dirty="0">
              <a:latin typeface="Arial"/>
              <a:cs typeface="Arial"/>
            </a:endParaRPr>
          </a:p>
          <a:p>
            <a:pPr marL="464820" indent="-452120">
              <a:lnSpc>
                <a:spcPct val="100000"/>
              </a:lnSpc>
              <a:spcBef>
                <a:spcPts val="505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Recursive Neural</a:t>
            </a:r>
            <a:r>
              <a:rPr sz="2400" spc="-3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Networks</a:t>
            </a:r>
            <a:endParaRPr sz="2400" dirty="0">
              <a:latin typeface="Arial"/>
              <a:cs typeface="Arial"/>
            </a:endParaRPr>
          </a:p>
          <a:p>
            <a:pPr marL="464820" indent="-452120">
              <a:lnSpc>
                <a:spcPct val="100000"/>
              </a:lnSpc>
              <a:spcBef>
                <a:spcPts val="530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The Challenge </a:t>
            </a:r>
            <a:r>
              <a:rPr sz="2400" spc="-10" dirty="0">
                <a:solidFill>
                  <a:srgbClr val="808080"/>
                </a:solidFill>
                <a:latin typeface="Arial"/>
                <a:cs typeface="Arial"/>
              </a:rPr>
              <a:t>of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Long-Term</a:t>
            </a:r>
            <a:r>
              <a:rPr sz="2400" spc="-8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Dependencies</a:t>
            </a:r>
            <a:endParaRPr sz="2400" dirty="0">
              <a:latin typeface="Arial"/>
              <a:cs typeface="Arial"/>
            </a:endParaRPr>
          </a:p>
          <a:p>
            <a:pPr marL="464820" indent="-452120">
              <a:lnSpc>
                <a:spcPct val="100000"/>
              </a:lnSpc>
              <a:spcBef>
                <a:spcPts val="625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Echo-State</a:t>
            </a:r>
            <a:r>
              <a:rPr sz="2400" spc="-3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Networks</a:t>
            </a:r>
            <a:endParaRPr sz="2400" dirty="0">
              <a:latin typeface="Arial"/>
              <a:cs typeface="Arial"/>
            </a:endParaRPr>
          </a:p>
          <a:p>
            <a:pPr marL="464820" indent="-452120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Leaky </a:t>
            </a:r>
            <a:r>
              <a:rPr sz="2400" spc="-10" dirty="0">
                <a:solidFill>
                  <a:srgbClr val="808080"/>
                </a:solidFill>
                <a:latin typeface="Arial"/>
                <a:cs typeface="Arial"/>
              </a:rPr>
              <a:t>Units and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Other Strategies </a:t>
            </a:r>
            <a:r>
              <a:rPr sz="2400" spc="-10" dirty="0">
                <a:solidFill>
                  <a:srgbClr val="808080"/>
                </a:solidFill>
                <a:latin typeface="Arial"/>
                <a:cs typeface="Arial"/>
              </a:rPr>
              <a:t>for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Multiple Time</a:t>
            </a:r>
            <a:r>
              <a:rPr sz="2400" spc="-13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Scales</a:t>
            </a:r>
            <a:endParaRPr lang="en-US" sz="2400" spc="-15" dirty="0">
              <a:solidFill>
                <a:srgbClr val="808080"/>
              </a:solidFill>
              <a:latin typeface="Arial"/>
              <a:cs typeface="Arial"/>
            </a:endParaRPr>
          </a:p>
          <a:p>
            <a:pPr marL="464820" indent="-452120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LSTM and Other Gated RNNs</a:t>
            </a:r>
          </a:p>
          <a:p>
            <a:pPr marL="464820" indent="-452120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Optimization for Long-Term Dependencies</a:t>
            </a:r>
          </a:p>
          <a:p>
            <a:pPr marL="464820" indent="-452120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Explicit Memory</a:t>
            </a:r>
          </a:p>
          <a:p>
            <a:pPr marL="464820" indent="-452120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endParaRPr lang="en-US" sz="2400" dirty="0">
              <a:latin typeface="Arial"/>
              <a:cs typeface="Arial"/>
            </a:endParaRPr>
          </a:p>
          <a:p>
            <a:pPr marL="464820" indent="-452120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74803" y="1069341"/>
            <a:ext cx="59162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Computing </a:t>
            </a:r>
            <a:r>
              <a:rPr lang="en-US" spc="-5" dirty="0"/>
              <a:t>G</a:t>
            </a:r>
            <a:r>
              <a:rPr spc="-5" dirty="0"/>
              <a:t>radient </a:t>
            </a:r>
            <a:r>
              <a:rPr dirty="0"/>
              <a:t>of </a:t>
            </a:r>
            <a:r>
              <a:rPr lang="en-US" dirty="0"/>
              <a:t>L</a:t>
            </a:r>
            <a:r>
              <a:rPr dirty="0"/>
              <a:t>oss</a:t>
            </a:r>
            <a:r>
              <a:rPr spc="-5" dirty="0"/>
              <a:t> </a:t>
            </a:r>
            <a:r>
              <a:rPr lang="en-US" spc="-5" dirty="0"/>
              <a:t>F</a:t>
            </a:r>
            <a:r>
              <a:rPr spc="-5" dirty="0"/>
              <a:t>unction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62263" y="1785620"/>
            <a:ext cx="8860790" cy="473456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55600" marR="737870" indent="-342900">
              <a:lnSpc>
                <a:spcPts val="2800"/>
              </a:lnSpc>
              <a:spcBef>
                <a:spcPts val="26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Computing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gradient of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this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loss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function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wrt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parameters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is  expensive</a:t>
            </a:r>
            <a:endParaRPr sz="2400" dirty="0">
              <a:latin typeface="Arial"/>
              <a:cs typeface="Arial"/>
            </a:endParaRPr>
          </a:p>
          <a:p>
            <a:pPr marL="748665" marR="110489" lvl="1" indent="-279400">
              <a:lnSpc>
                <a:spcPct val="100400"/>
              </a:lnSpc>
              <a:spcBef>
                <a:spcPts val="409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I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nvolves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performing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forward propagation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pass moving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left to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right 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through the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unrolled graph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followed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by a backward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propagation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moving  right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to left through the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 graph</a:t>
            </a:r>
            <a:endParaRPr sz="20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Run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time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is </a:t>
            </a:r>
            <a:r>
              <a:rPr sz="2400" i="1" spc="170" dirty="0">
                <a:latin typeface="Calibri"/>
                <a:cs typeface="Calibri"/>
              </a:rPr>
              <a:t>O</a:t>
            </a:r>
            <a:r>
              <a:rPr sz="2400" spc="170" dirty="0">
                <a:latin typeface="Calibri"/>
                <a:cs typeface="Calibri"/>
              </a:rPr>
              <a:t>(</a:t>
            </a:r>
            <a:r>
              <a:rPr sz="2400" i="1" spc="170" dirty="0">
                <a:latin typeface="Times New Roman"/>
                <a:cs typeface="Times New Roman"/>
              </a:rPr>
              <a:t>τ</a:t>
            </a:r>
            <a:r>
              <a:rPr sz="2400" spc="170" dirty="0">
                <a:latin typeface="Calibri"/>
                <a:cs typeface="Calibri"/>
              </a:rPr>
              <a:t>)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and cannot be reduce</a:t>
            </a:r>
            <a:r>
              <a:rPr lang="en-US" sz="2400" dirty="0">
                <a:solidFill>
                  <a:srgbClr val="3333CC"/>
                </a:solidFill>
                <a:latin typeface="Arial"/>
                <a:cs typeface="Arial"/>
              </a:rPr>
              <a:t>d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 by</a:t>
            </a:r>
            <a:r>
              <a:rPr sz="2400" spc="6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parallelization</a:t>
            </a:r>
            <a:endParaRPr sz="2400" dirty="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425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Because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forward propagation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graph is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inherently</a:t>
            </a:r>
            <a:r>
              <a:rPr sz="2000" spc="1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sequential</a:t>
            </a:r>
            <a:endParaRPr sz="2000" dirty="0">
              <a:latin typeface="Arial"/>
              <a:cs typeface="Arial"/>
            </a:endParaRPr>
          </a:p>
          <a:p>
            <a:pPr marL="1155700" lvl="2" indent="-229235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Char char="•"/>
              <a:tabLst>
                <a:tab pos="1155065" algn="l"/>
                <a:tab pos="1155700" algn="l"/>
              </a:tabLst>
            </a:pP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Each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time step computable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only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after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previous</a:t>
            </a:r>
            <a:r>
              <a:rPr sz="2000" spc="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step</a:t>
            </a:r>
            <a:endParaRPr sz="2000" dirty="0">
              <a:latin typeface="Arial"/>
              <a:cs typeface="Arial"/>
            </a:endParaRPr>
          </a:p>
          <a:p>
            <a:pPr marL="748665" marR="62865" lvl="1" indent="-279400">
              <a:lnSpc>
                <a:spcPct val="100800"/>
              </a:lnSpc>
              <a:spcBef>
                <a:spcPts val="480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States computed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during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forward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pass must be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stored until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reused in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the 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backward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pass</a:t>
            </a:r>
            <a:endParaRPr sz="2000" dirty="0">
              <a:latin typeface="Arial"/>
              <a:cs typeface="Arial"/>
            </a:endParaRPr>
          </a:p>
          <a:p>
            <a:pPr marL="1155700" lvl="2" indent="-229235">
              <a:lnSpc>
                <a:spcPct val="100000"/>
              </a:lnSpc>
              <a:spcBef>
                <a:spcPts val="480"/>
              </a:spcBef>
              <a:buClr>
                <a:srgbClr val="3333CC"/>
              </a:buClr>
              <a:buChar char="•"/>
              <a:tabLst>
                <a:tab pos="1155065" algn="l"/>
                <a:tab pos="1155700" algn="l"/>
              </a:tabLst>
            </a:pPr>
            <a:r>
              <a:rPr lang="en-US" sz="2000" dirty="0">
                <a:solidFill>
                  <a:srgbClr val="660066"/>
                </a:solidFill>
                <a:latin typeface="Arial"/>
                <a:cs typeface="Arial"/>
              </a:rPr>
              <a:t>M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emory cost is also</a:t>
            </a:r>
            <a:r>
              <a:rPr sz="2000" spc="-3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i="1" spc="95" dirty="0">
                <a:latin typeface="Calibri"/>
                <a:cs typeface="Calibri"/>
              </a:rPr>
              <a:t>O</a:t>
            </a:r>
            <a:r>
              <a:rPr sz="2000" spc="95" dirty="0">
                <a:latin typeface="Calibri"/>
                <a:cs typeface="Calibri"/>
              </a:rPr>
              <a:t>(</a:t>
            </a:r>
            <a:r>
              <a:rPr sz="2000" i="1" spc="95" dirty="0">
                <a:latin typeface="Times New Roman"/>
                <a:cs typeface="Times New Roman"/>
              </a:rPr>
              <a:t>τ</a:t>
            </a:r>
            <a:r>
              <a:rPr sz="2000" spc="95" dirty="0">
                <a:latin typeface="Times New Roman"/>
                <a:cs typeface="Times New Roman"/>
              </a:rPr>
              <a:t>)</a:t>
            </a:r>
            <a:endParaRPr sz="2000" dirty="0">
              <a:latin typeface="Times New Roman"/>
              <a:cs typeface="Times New Roman"/>
            </a:endParaRPr>
          </a:p>
          <a:p>
            <a:pPr marL="355600" marR="5080" indent="-342900">
              <a:lnSpc>
                <a:spcPts val="2820"/>
              </a:lnSpc>
              <a:spcBef>
                <a:spcPts val="74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Backpropagation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applied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to the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unrolled graph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with </a:t>
            </a:r>
            <a:r>
              <a:rPr sz="2400" i="1" spc="170" dirty="0">
                <a:latin typeface="Calibri"/>
                <a:cs typeface="Calibri"/>
              </a:rPr>
              <a:t>O</a:t>
            </a:r>
            <a:r>
              <a:rPr sz="2400" spc="170" dirty="0">
                <a:latin typeface="Calibri"/>
                <a:cs typeface="Calibri"/>
              </a:rPr>
              <a:t>(</a:t>
            </a:r>
            <a:r>
              <a:rPr sz="2400" i="1" spc="170" dirty="0">
                <a:latin typeface="Times New Roman"/>
                <a:cs typeface="Times New Roman"/>
              </a:rPr>
              <a:t>τ</a:t>
            </a:r>
            <a:r>
              <a:rPr sz="2400" spc="170" dirty="0">
                <a:latin typeface="Calibri"/>
                <a:cs typeface="Calibri"/>
              </a:rPr>
              <a:t>)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cost is  called </a:t>
            </a:r>
            <a:r>
              <a:rPr sz="2400" i="1" dirty="0">
                <a:solidFill>
                  <a:srgbClr val="3333CC"/>
                </a:solidFill>
                <a:latin typeface="Arial"/>
                <a:cs typeface="Arial"/>
              </a:rPr>
              <a:t>Backward </a:t>
            </a:r>
            <a:r>
              <a:rPr sz="2400" i="1" spc="-5" dirty="0">
                <a:solidFill>
                  <a:srgbClr val="3333CC"/>
                </a:solidFill>
                <a:latin typeface="Arial"/>
                <a:cs typeface="Arial"/>
              </a:rPr>
              <a:t>Propagation through time</a:t>
            </a:r>
            <a:r>
              <a:rPr sz="2400" i="1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(BPTT)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11886" y="1374140"/>
            <a:ext cx="755591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Backward </a:t>
            </a:r>
            <a:r>
              <a:rPr lang="en-US" spc="-5" dirty="0"/>
              <a:t>P</a:t>
            </a:r>
            <a:r>
              <a:rPr spc="-5" dirty="0"/>
              <a:t>ropagation </a:t>
            </a:r>
            <a:r>
              <a:rPr lang="en-US" spc="-5" dirty="0"/>
              <a:t>T</a:t>
            </a:r>
            <a:r>
              <a:rPr spc="-5" dirty="0"/>
              <a:t>hrough </a:t>
            </a:r>
            <a:r>
              <a:rPr lang="en-US" spc="-5" dirty="0"/>
              <a:t>T</a:t>
            </a:r>
            <a:r>
              <a:rPr spc="-5" dirty="0"/>
              <a:t>ime</a:t>
            </a:r>
            <a:r>
              <a:rPr spc="20" dirty="0"/>
              <a:t> </a:t>
            </a:r>
            <a:r>
              <a:rPr spc="-5" dirty="0"/>
              <a:t>(BPTT)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36863" y="2412683"/>
            <a:ext cx="8128000" cy="751488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55600" marR="5080" indent="-342900">
              <a:lnSpc>
                <a:spcPts val="2800"/>
              </a:lnSpc>
              <a:spcBef>
                <a:spcPts val="26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RNN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with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hidden unit recurrence is very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powerful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but</a:t>
            </a:r>
            <a:r>
              <a:rPr sz="2400" spc="-6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also  expensive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to train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11179" y="840740"/>
            <a:ext cx="46913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Topics </a:t>
            </a:r>
            <a:r>
              <a:rPr dirty="0"/>
              <a:t>in Sequence</a:t>
            </a:r>
            <a:r>
              <a:rPr spc="-75" dirty="0"/>
              <a:t> </a:t>
            </a:r>
            <a:r>
              <a:rPr dirty="0"/>
              <a:t>Modeling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994063" y="1417828"/>
            <a:ext cx="8309609" cy="4410823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95"/>
              </a:spcBef>
              <a:buClr>
                <a:srgbClr val="3333CC"/>
              </a:buClr>
              <a:buChar char="•"/>
              <a:tabLst>
                <a:tab pos="354965" algn="l"/>
                <a:tab pos="355600" algn="l"/>
              </a:tabLst>
            </a:pPr>
            <a:r>
              <a:rPr lang="en-US" dirty="0"/>
              <a:t>Sequential Data and Overview</a:t>
            </a:r>
            <a:endParaRPr spc="-5" dirty="0">
              <a:solidFill>
                <a:srgbClr val="3333CC"/>
              </a:solidFill>
            </a:endParaRPr>
          </a:p>
          <a:p>
            <a:pPr marL="469900" indent="-457200">
              <a:lnSpc>
                <a:spcPct val="100000"/>
              </a:lnSpc>
              <a:spcBef>
                <a:spcPts val="495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pc="-5" dirty="0"/>
              <a:t>Unfolding Computational</a:t>
            </a:r>
            <a:r>
              <a:rPr spc="5" dirty="0"/>
              <a:t> </a:t>
            </a:r>
            <a:r>
              <a:rPr spc="-5" dirty="0"/>
              <a:t>Graphs</a:t>
            </a: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dirty="0">
                <a:solidFill>
                  <a:srgbClr val="0000FF"/>
                </a:solidFill>
              </a:rPr>
              <a:t>Recurrent Neural</a:t>
            </a:r>
            <a:r>
              <a:rPr spc="-10" dirty="0">
                <a:solidFill>
                  <a:srgbClr val="0000FF"/>
                </a:solidFill>
              </a:rPr>
              <a:t> </a:t>
            </a:r>
            <a:r>
              <a:rPr spc="-5" dirty="0">
                <a:solidFill>
                  <a:srgbClr val="0000FF"/>
                </a:solidFill>
              </a:rPr>
              <a:t>Networks</a:t>
            </a: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pc="-5" dirty="0"/>
              <a:t>Bidirectional </a:t>
            </a:r>
            <a:r>
              <a:rPr dirty="0"/>
              <a:t>RNNs</a:t>
            </a: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dirty="0"/>
              <a:t>Encoder-Decoder </a:t>
            </a:r>
            <a:r>
              <a:rPr spc="-5" dirty="0"/>
              <a:t>Sequence-to-Sequence</a:t>
            </a:r>
            <a:r>
              <a:rPr spc="10" dirty="0"/>
              <a:t> </a:t>
            </a:r>
            <a:r>
              <a:rPr spc="-5" dirty="0"/>
              <a:t>Architectures</a:t>
            </a: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dirty="0"/>
              <a:t>Deep Recurrent</a:t>
            </a:r>
            <a:r>
              <a:rPr spc="-10" dirty="0"/>
              <a:t> </a:t>
            </a:r>
            <a:r>
              <a:rPr spc="-5" dirty="0"/>
              <a:t>Networks</a:t>
            </a: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dirty="0"/>
              <a:t>Recursive Neural</a:t>
            </a:r>
            <a:r>
              <a:rPr spc="-5" dirty="0"/>
              <a:t> Networks</a:t>
            </a: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pc="-5" dirty="0"/>
              <a:t>The </a:t>
            </a:r>
            <a:r>
              <a:rPr dirty="0"/>
              <a:t>Challenge of </a:t>
            </a:r>
            <a:r>
              <a:rPr spc="-5" dirty="0"/>
              <a:t>Long-Term</a:t>
            </a:r>
            <a:r>
              <a:rPr spc="-15" dirty="0"/>
              <a:t> </a:t>
            </a:r>
            <a:r>
              <a:rPr dirty="0"/>
              <a:t>Dependencies</a:t>
            </a: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pc="-5" dirty="0"/>
              <a:t>Echo-State Networks</a:t>
            </a: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dirty="0"/>
              <a:t>Leaky </a:t>
            </a:r>
            <a:r>
              <a:rPr spc="-5" dirty="0"/>
              <a:t>Units </a:t>
            </a:r>
            <a:r>
              <a:rPr dirty="0"/>
              <a:t>and </a:t>
            </a:r>
            <a:r>
              <a:rPr spc="-5" dirty="0"/>
              <a:t>Other Strategies for Multiple Time</a:t>
            </a:r>
            <a:r>
              <a:rPr spc="30" dirty="0"/>
              <a:t> </a:t>
            </a:r>
            <a:r>
              <a:rPr dirty="0"/>
              <a:t>Scales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94063" y="5780532"/>
            <a:ext cx="6249035" cy="1346200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720"/>
              </a:spcBef>
              <a:buClr>
                <a:srgbClr val="3333CC"/>
              </a:buClr>
              <a:buAutoNum type="arabicPeriod" startAt="10"/>
              <a:tabLst>
                <a:tab pos="469900" algn="l"/>
              </a:tabLst>
            </a:pPr>
            <a:r>
              <a:rPr sz="2400" spc="-5" dirty="0">
                <a:solidFill>
                  <a:srgbClr val="808080"/>
                </a:solidFill>
                <a:latin typeface="Arial"/>
                <a:cs typeface="Arial"/>
              </a:rPr>
              <a:t>LSTM </a:t>
            </a: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and </a:t>
            </a:r>
            <a:r>
              <a:rPr sz="2400" spc="-5" dirty="0">
                <a:solidFill>
                  <a:srgbClr val="808080"/>
                </a:solidFill>
                <a:latin typeface="Arial"/>
                <a:cs typeface="Arial"/>
              </a:rPr>
              <a:t>Other Gated</a:t>
            </a:r>
            <a:r>
              <a:rPr sz="2400" spc="-1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RNNs</a:t>
            </a:r>
            <a:endParaRPr sz="2400">
              <a:latin typeface="Arial"/>
              <a:cs typeface="Arial"/>
            </a:endParaRPr>
          </a:p>
          <a:p>
            <a:pPr marL="492125" indent="-480059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 startAt="10"/>
              <a:tabLst>
                <a:tab pos="492759" algn="l"/>
              </a:tabLst>
            </a:pPr>
            <a:r>
              <a:rPr sz="2400" spc="-5" dirty="0">
                <a:solidFill>
                  <a:srgbClr val="808080"/>
                </a:solidFill>
                <a:latin typeface="Arial"/>
                <a:cs typeface="Arial"/>
              </a:rPr>
              <a:t>Optimization for Long-Term </a:t>
            </a: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Dependencies</a:t>
            </a:r>
            <a:endParaRPr sz="24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 startAt="10"/>
              <a:tabLst>
                <a:tab pos="469900" algn="l"/>
              </a:tabLst>
            </a:pP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Explicit</a:t>
            </a:r>
            <a:r>
              <a:rPr sz="2400" spc="-1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Memory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Topics </a:t>
            </a:r>
            <a:r>
              <a:rPr dirty="0"/>
              <a:t>in Recurrent Neural</a:t>
            </a:r>
            <a:r>
              <a:rPr spc="-45" dirty="0"/>
              <a:t> </a:t>
            </a:r>
            <a:r>
              <a:rPr spc="-5" dirty="0"/>
              <a:t>Networks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36863" y="2351723"/>
            <a:ext cx="8124825" cy="4030979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80"/>
              </a:spcBef>
              <a:buClr>
                <a:srgbClr val="3333CC"/>
              </a:buClr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808080"/>
                </a:solidFill>
                <a:latin typeface="Arial"/>
                <a:cs typeface="Arial"/>
              </a:rPr>
              <a:t>Overview</a:t>
            </a:r>
            <a:endParaRPr sz="24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400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000" dirty="0">
                <a:solidFill>
                  <a:srgbClr val="808080"/>
                </a:solidFill>
                <a:latin typeface="Arial"/>
                <a:cs typeface="Arial"/>
              </a:rPr>
              <a:t>Design </a:t>
            </a:r>
            <a:r>
              <a:rPr sz="2000" spc="-5" dirty="0">
                <a:solidFill>
                  <a:srgbClr val="808080"/>
                </a:solidFill>
                <a:latin typeface="Arial"/>
                <a:cs typeface="Arial"/>
              </a:rPr>
              <a:t>patterns for</a:t>
            </a:r>
            <a:r>
              <a:rPr sz="2000" spc="-1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808080"/>
                </a:solidFill>
                <a:latin typeface="Arial"/>
                <a:cs typeface="Arial"/>
              </a:rPr>
              <a:t>RNNs</a:t>
            </a:r>
            <a:endParaRPr sz="20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000" dirty="0">
                <a:solidFill>
                  <a:srgbClr val="808080"/>
                </a:solidFill>
                <a:latin typeface="Arial"/>
                <a:cs typeface="Arial"/>
              </a:rPr>
              <a:t>RNN </a:t>
            </a:r>
            <a:r>
              <a:rPr sz="2000" spc="-5" dirty="0">
                <a:solidFill>
                  <a:srgbClr val="808080"/>
                </a:solidFill>
                <a:latin typeface="Arial"/>
                <a:cs typeface="Arial"/>
              </a:rPr>
              <a:t>with </a:t>
            </a:r>
            <a:r>
              <a:rPr sz="2000" dirty="0">
                <a:solidFill>
                  <a:srgbClr val="808080"/>
                </a:solidFill>
                <a:latin typeface="Arial"/>
                <a:cs typeface="Arial"/>
              </a:rPr>
              <a:t>recurrence </a:t>
            </a:r>
            <a:r>
              <a:rPr sz="2000" spc="-5" dirty="0">
                <a:solidFill>
                  <a:srgbClr val="808080"/>
                </a:solidFill>
                <a:latin typeface="Arial"/>
                <a:cs typeface="Arial"/>
              </a:rPr>
              <a:t>between </a:t>
            </a:r>
            <a:r>
              <a:rPr sz="2000" dirty="0">
                <a:solidFill>
                  <a:srgbClr val="808080"/>
                </a:solidFill>
                <a:latin typeface="Arial"/>
                <a:cs typeface="Arial"/>
              </a:rPr>
              <a:t>hidden</a:t>
            </a:r>
            <a:r>
              <a:rPr sz="2000" spc="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808080"/>
                </a:solidFill>
                <a:latin typeface="Arial"/>
                <a:cs typeface="Arial"/>
              </a:rPr>
              <a:t>units</a:t>
            </a:r>
            <a:endParaRPr sz="20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000" spc="-5" dirty="0">
                <a:solidFill>
                  <a:srgbClr val="808080"/>
                </a:solidFill>
                <a:latin typeface="Arial"/>
                <a:cs typeface="Arial"/>
              </a:rPr>
              <a:t>Forward propagation</a:t>
            </a:r>
            <a:r>
              <a:rPr sz="2000" spc="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808080"/>
                </a:solidFill>
                <a:latin typeface="Arial"/>
                <a:cs typeface="Arial"/>
              </a:rPr>
              <a:t>equations</a:t>
            </a:r>
            <a:endParaRPr sz="20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000" dirty="0">
                <a:solidFill>
                  <a:srgbClr val="808080"/>
                </a:solidFill>
                <a:latin typeface="Arial"/>
                <a:cs typeface="Arial"/>
              </a:rPr>
              <a:t>Loss </a:t>
            </a:r>
            <a:r>
              <a:rPr sz="2000" spc="-5" dirty="0">
                <a:solidFill>
                  <a:srgbClr val="808080"/>
                </a:solidFill>
                <a:latin typeface="Arial"/>
                <a:cs typeface="Arial"/>
              </a:rPr>
              <a:t>function for </a:t>
            </a:r>
            <a:r>
              <a:rPr sz="2000" dirty="0">
                <a:solidFill>
                  <a:srgbClr val="808080"/>
                </a:solidFill>
                <a:latin typeface="Arial"/>
                <a:cs typeface="Arial"/>
              </a:rPr>
              <a:t>a</a:t>
            </a:r>
            <a:r>
              <a:rPr sz="2000" spc="-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808080"/>
                </a:solidFill>
                <a:latin typeface="Arial"/>
                <a:cs typeface="Arial"/>
              </a:rPr>
              <a:t>sequence</a:t>
            </a:r>
            <a:endParaRPr sz="20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000" dirty="0">
                <a:solidFill>
                  <a:srgbClr val="808080"/>
                </a:solidFill>
                <a:latin typeface="Arial"/>
                <a:cs typeface="Arial"/>
              </a:rPr>
              <a:t>RNN </a:t>
            </a:r>
            <a:r>
              <a:rPr sz="2000" spc="-5" dirty="0">
                <a:solidFill>
                  <a:srgbClr val="808080"/>
                </a:solidFill>
                <a:latin typeface="Arial"/>
                <a:cs typeface="Arial"/>
              </a:rPr>
              <a:t>with </a:t>
            </a:r>
            <a:r>
              <a:rPr sz="2000" dirty="0">
                <a:solidFill>
                  <a:srgbClr val="808080"/>
                </a:solidFill>
                <a:latin typeface="Arial"/>
                <a:cs typeface="Arial"/>
              </a:rPr>
              <a:t>recurrence </a:t>
            </a:r>
            <a:r>
              <a:rPr sz="2000" spc="-5" dirty="0">
                <a:solidFill>
                  <a:srgbClr val="808080"/>
                </a:solidFill>
                <a:latin typeface="Arial"/>
                <a:cs typeface="Arial"/>
              </a:rPr>
              <a:t>from output units to </a:t>
            </a:r>
            <a:r>
              <a:rPr sz="2000" dirty="0">
                <a:solidFill>
                  <a:srgbClr val="808080"/>
                </a:solidFill>
                <a:latin typeface="Arial"/>
                <a:cs typeface="Arial"/>
              </a:rPr>
              <a:t>hidden</a:t>
            </a:r>
            <a:r>
              <a:rPr sz="2000" spc="1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808080"/>
                </a:solidFill>
                <a:latin typeface="Arial"/>
                <a:cs typeface="Arial"/>
              </a:rPr>
              <a:t>units</a:t>
            </a:r>
            <a:endParaRPr sz="20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49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Teacher forcing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and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Networks with Output</a:t>
            </a:r>
            <a:r>
              <a:rPr sz="2400" spc="2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Recurrences</a:t>
            </a:r>
            <a:endParaRPr sz="24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z="2400" spc="-5" dirty="0">
                <a:solidFill>
                  <a:srgbClr val="808080"/>
                </a:solidFill>
                <a:latin typeface="Arial"/>
                <a:cs typeface="Arial"/>
              </a:rPr>
              <a:t>Computing the </a:t>
            </a: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gradient in a</a:t>
            </a:r>
            <a:r>
              <a:rPr sz="2400" spc="-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RNN</a:t>
            </a:r>
            <a:endParaRPr sz="24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Recurrent </a:t>
            </a:r>
            <a:r>
              <a:rPr sz="2400" spc="-5" dirty="0">
                <a:solidFill>
                  <a:srgbClr val="808080"/>
                </a:solidFill>
                <a:latin typeface="Arial"/>
                <a:cs typeface="Arial"/>
              </a:rPr>
              <a:t>Networks </a:t>
            </a: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as </a:t>
            </a:r>
            <a:r>
              <a:rPr sz="2400" spc="-5" dirty="0">
                <a:solidFill>
                  <a:srgbClr val="808080"/>
                </a:solidFill>
                <a:latin typeface="Arial"/>
                <a:cs typeface="Arial"/>
              </a:rPr>
              <a:t>Graphical</a:t>
            </a:r>
            <a:r>
              <a:rPr sz="2400" spc="-1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Models</a:t>
            </a:r>
            <a:endParaRPr sz="24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Modeling Sequences </a:t>
            </a:r>
            <a:r>
              <a:rPr sz="2400" spc="-5" dirty="0">
                <a:solidFill>
                  <a:srgbClr val="808080"/>
                </a:solidFill>
                <a:latin typeface="Arial"/>
                <a:cs typeface="Arial"/>
              </a:rPr>
              <a:t>Conditioned </a:t>
            </a: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on </a:t>
            </a:r>
            <a:r>
              <a:rPr sz="2400" spc="-5" dirty="0">
                <a:solidFill>
                  <a:srgbClr val="808080"/>
                </a:solidFill>
                <a:latin typeface="Arial"/>
                <a:cs typeface="Arial"/>
              </a:rPr>
              <a:t>Context with </a:t>
            </a: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RNNs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6532" y="573081"/>
            <a:ext cx="9599468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Models </a:t>
            </a:r>
            <a:r>
              <a:rPr sz="3200" spc="-5" dirty="0"/>
              <a:t>with </a:t>
            </a:r>
            <a:r>
              <a:rPr lang="en-US" sz="3200" spc="-5" dirty="0"/>
              <a:t>R</a:t>
            </a:r>
            <a:r>
              <a:rPr sz="3200" dirty="0"/>
              <a:t>ecurrence </a:t>
            </a:r>
            <a:r>
              <a:rPr sz="3200" spc="-5" dirty="0"/>
              <a:t>from </a:t>
            </a:r>
            <a:r>
              <a:rPr lang="en-US" sz="3200" spc="-5" dirty="0"/>
              <a:t>O</a:t>
            </a:r>
            <a:r>
              <a:rPr sz="3200" spc="-5" dirty="0"/>
              <a:t>utput to</a:t>
            </a:r>
            <a:r>
              <a:rPr sz="3200" spc="-40" dirty="0"/>
              <a:t> </a:t>
            </a:r>
            <a:r>
              <a:rPr lang="en-US" sz="3200" spc="-40" dirty="0"/>
              <a:t>H</a:t>
            </a:r>
            <a:r>
              <a:rPr sz="3200" dirty="0"/>
              <a:t>idden</a:t>
            </a:r>
            <a:r>
              <a:rPr lang="en-US" sz="3200" dirty="0"/>
              <a:t> Units</a:t>
            </a:r>
            <a:endParaRPr sz="3200" dirty="0"/>
          </a:p>
        </p:txBody>
      </p:sp>
      <p:sp>
        <p:nvSpPr>
          <p:cNvPr id="5" name="object 5"/>
          <p:cNvSpPr txBox="1"/>
          <p:nvPr/>
        </p:nvSpPr>
        <p:spPr>
          <a:xfrm>
            <a:off x="536863" y="1480820"/>
            <a:ext cx="5103495" cy="507492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55600" marR="97155" indent="-342900">
              <a:lnSpc>
                <a:spcPts val="2800"/>
              </a:lnSpc>
              <a:spcBef>
                <a:spcPts val="26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Less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powerful than with hidden-to- 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hidden recurrent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connections</a:t>
            </a:r>
            <a:endParaRPr sz="2400" dirty="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420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It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cannot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simulate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 universal</a:t>
            </a:r>
            <a:r>
              <a:rPr sz="2000" spc="-2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TM</a:t>
            </a:r>
            <a:endParaRPr sz="2000" dirty="0">
              <a:latin typeface="Arial"/>
              <a:cs typeface="Arial"/>
            </a:endParaRPr>
          </a:p>
          <a:p>
            <a:pPr marL="748665" marR="273050" lvl="1" indent="-279400">
              <a:lnSpc>
                <a:spcPct val="100800"/>
              </a:lnSpc>
              <a:spcBef>
                <a:spcPts val="480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It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requires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that the output capture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all 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information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of past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to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predict</a:t>
            </a:r>
            <a:r>
              <a:rPr sz="2000" spc="-3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future</a:t>
            </a:r>
            <a:endParaRPr sz="20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Advantage</a:t>
            </a:r>
            <a:endParaRPr sz="2400" dirty="0">
              <a:latin typeface="Arial"/>
              <a:cs typeface="Arial"/>
            </a:endParaRPr>
          </a:p>
          <a:p>
            <a:pPr marL="748665" marR="5080" lvl="1" indent="-279400">
              <a:lnSpc>
                <a:spcPct val="100800"/>
              </a:lnSpc>
              <a:spcBef>
                <a:spcPts val="405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  <a:tab pos="1369695" algn="l"/>
              </a:tabLst>
            </a:pP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In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comparing loss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function to output</a:t>
            </a:r>
            <a:r>
              <a:rPr lang="en-US" sz="2000" spc="-5" dirty="0">
                <a:solidFill>
                  <a:srgbClr val="006600"/>
                </a:solidFill>
                <a:latin typeface="Arial"/>
                <a:cs typeface="Arial"/>
              </a:rPr>
              <a:t>,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all 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time	steps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are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decoupled</a:t>
            </a:r>
            <a:endParaRPr sz="2000" dirty="0">
              <a:latin typeface="Arial"/>
              <a:cs typeface="Arial"/>
            </a:endParaRPr>
          </a:p>
          <a:p>
            <a:pPr marL="1155700" lvl="2" indent="-229235">
              <a:lnSpc>
                <a:spcPct val="100000"/>
              </a:lnSpc>
              <a:spcBef>
                <a:spcPts val="430"/>
              </a:spcBef>
              <a:buClr>
                <a:srgbClr val="3333CC"/>
              </a:buClr>
              <a:buChar char="•"/>
              <a:tabLst>
                <a:tab pos="1155065" algn="l"/>
                <a:tab pos="1155700" algn="l"/>
              </a:tabLst>
            </a:pP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Each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step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can be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trained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in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isolation</a:t>
            </a:r>
            <a:endParaRPr sz="1800" dirty="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490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Training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can be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parallelized</a:t>
            </a:r>
            <a:endParaRPr sz="2000" dirty="0">
              <a:latin typeface="Arial"/>
              <a:cs typeface="Arial"/>
            </a:endParaRPr>
          </a:p>
          <a:p>
            <a:pPr marL="1155065" marR="229235" lvl="2" indent="-228600">
              <a:lnSpc>
                <a:spcPct val="100000"/>
              </a:lnSpc>
              <a:spcBef>
                <a:spcPts val="450"/>
              </a:spcBef>
              <a:buClr>
                <a:srgbClr val="3333CC"/>
              </a:buClr>
              <a:buChar char="•"/>
              <a:tabLst>
                <a:tab pos="1155065" algn="l"/>
                <a:tab pos="1155700" algn="l"/>
              </a:tabLst>
            </a:pP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Gradient for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each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step </a:t>
            </a:r>
            <a:r>
              <a:rPr sz="1800" i="1" spc="-10" dirty="0">
                <a:latin typeface="Calibri"/>
                <a:cs typeface="Calibri"/>
              </a:rPr>
              <a:t>t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computed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in 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isolation</a:t>
            </a:r>
            <a:endParaRPr sz="1800" dirty="0">
              <a:latin typeface="Arial"/>
              <a:cs typeface="Arial"/>
            </a:endParaRPr>
          </a:p>
          <a:p>
            <a:pPr marL="1155065" marR="343535" lvl="2" indent="-228600">
              <a:lnSpc>
                <a:spcPct val="101099"/>
              </a:lnSpc>
              <a:spcBef>
                <a:spcPts val="359"/>
              </a:spcBef>
              <a:buClr>
                <a:srgbClr val="3333CC"/>
              </a:buClr>
              <a:buChar char="•"/>
              <a:tabLst>
                <a:tab pos="1155065" algn="l"/>
                <a:tab pos="1155700" algn="l"/>
              </a:tabLst>
            </a:pP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No need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to compute output for the 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previous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step first,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because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training 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set provides ideal value of</a:t>
            </a:r>
            <a:r>
              <a:rPr sz="1800" spc="-6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output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6863" y="6517753"/>
            <a:ext cx="4888230" cy="423834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65"/>
              </a:spcBef>
              <a:buChar char="•"/>
              <a:tabLst>
                <a:tab pos="354965" algn="l"/>
                <a:tab pos="355600" algn="l"/>
              </a:tabLst>
            </a:pPr>
            <a:r>
              <a:rPr sz="2200" dirty="0">
                <a:solidFill>
                  <a:srgbClr val="3333CC"/>
                </a:solidFill>
                <a:latin typeface="Arial"/>
                <a:cs typeface="Arial"/>
              </a:rPr>
              <a:t>Can be </a:t>
            </a:r>
            <a:r>
              <a:rPr sz="2200" spc="-5" dirty="0">
                <a:solidFill>
                  <a:srgbClr val="3333CC"/>
                </a:solidFill>
                <a:latin typeface="Arial"/>
                <a:cs typeface="Arial"/>
              </a:rPr>
              <a:t>trained with Teacher</a:t>
            </a:r>
            <a:r>
              <a:rPr sz="2200" spc="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3333CC"/>
                </a:solidFill>
                <a:latin typeface="Arial"/>
                <a:cs typeface="Arial"/>
              </a:rPr>
              <a:t>Forcing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843447" y="2359162"/>
            <a:ext cx="3740383" cy="35483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838683" y="2281237"/>
            <a:ext cx="3763645" cy="0"/>
          </a:xfrm>
          <a:custGeom>
            <a:avLst/>
            <a:gdLst/>
            <a:ahLst/>
            <a:cxnLst/>
            <a:rect l="l" t="t" r="r" b="b"/>
            <a:pathLst>
              <a:path w="3763645">
                <a:moveTo>
                  <a:pt x="0" y="0"/>
                </a:moveTo>
                <a:lnTo>
                  <a:pt x="3763438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838683" y="2281237"/>
            <a:ext cx="3763645" cy="3658870"/>
          </a:xfrm>
          <a:custGeom>
            <a:avLst/>
            <a:gdLst/>
            <a:ahLst/>
            <a:cxnLst/>
            <a:rect l="l" t="t" r="r" b="b"/>
            <a:pathLst>
              <a:path w="3763645" h="3658870">
                <a:moveTo>
                  <a:pt x="3763438" y="3658393"/>
                </a:moveTo>
                <a:lnTo>
                  <a:pt x="0" y="3658393"/>
                </a:ln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79381" y="1084579"/>
            <a:ext cx="335470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Teacher</a:t>
            </a:r>
            <a:r>
              <a:rPr sz="3600" spc="-45" dirty="0"/>
              <a:t> </a:t>
            </a:r>
            <a:r>
              <a:rPr lang="en-US" sz="3600" spc="-5" dirty="0"/>
              <a:t>F</a:t>
            </a:r>
            <a:r>
              <a:rPr sz="3600" spc="-5" dirty="0"/>
              <a:t>orcing</a:t>
            </a:r>
            <a:endParaRPr sz="3600" dirty="0"/>
          </a:p>
        </p:txBody>
      </p:sp>
      <p:sp>
        <p:nvSpPr>
          <p:cNvPr id="5" name="object 5"/>
          <p:cNvSpPr txBox="1"/>
          <p:nvPr/>
        </p:nvSpPr>
        <p:spPr>
          <a:xfrm>
            <a:off x="536863" y="2166620"/>
            <a:ext cx="8968105" cy="299466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55600" marR="500380" indent="-342900">
              <a:lnSpc>
                <a:spcPts val="3300"/>
              </a:lnSpc>
              <a:spcBef>
                <a:spcPts val="26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Used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for training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models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with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recurrent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connections  from their</a:t>
            </a:r>
            <a:r>
              <a:rPr sz="2800" spc="-1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outputs</a:t>
            </a:r>
            <a:endParaRPr sz="28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1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Teacher forcing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during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training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 means</a:t>
            </a:r>
            <a:endParaRPr sz="2800" dirty="0">
              <a:latin typeface="Arial"/>
              <a:cs typeface="Arial"/>
            </a:endParaRPr>
          </a:p>
          <a:p>
            <a:pPr marL="748665" marR="5080" lvl="1" indent="-279400">
              <a:lnSpc>
                <a:spcPct val="101499"/>
              </a:lnSpc>
              <a:spcBef>
                <a:spcPts val="500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Instead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of summing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activations from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incoming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units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(possibly  erroneous)</a:t>
            </a:r>
            <a:endParaRPr sz="2400" dirty="0">
              <a:latin typeface="Arial"/>
              <a:cs typeface="Arial"/>
            </a:endParaRPr>
          </a:p>
          <a:p>
            <a:pPr marL="748665" marR="377190" lvl="1" indent="-279400">
              <a:lnSpc>
                <a:spcPct val="101499"/>
              </a:lnSpc>
              <a:spcBef>
                <a:spcPts val="455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Each unit sums correct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teacher activations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as input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for the 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next</a:t>
            </a:r>
            <a:r>
              <a:rPr sz="2400" spc="-1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iteration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37361" y="1160779"/>
            <a:ext cx="55911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Teacher </a:t>
            </a:r>
            <a:r>
              <a:rPr lang="en-US" sz="3600" spc="-5" dirty="0"/>
              <a:t>F</a:t>
            </a:r>
            <a:r>
              <a:rPr sz="3600" spc="-5" dirty="0"/>
              <a:t>orcing</a:t>
            </a:r>
            <a:r>
              <a:rPr sz="3600" spc="-40" dirty="0"/>
              <a:t> </a:t>
            </a:r>
            <a:r>
              <a:rPr lang="en-US" sz="3600" spc="-40" dirty="0"/>
              <a:t>P</a:t>
            </a:r>
            <a:r>
              <a:rPr sz="3600" dirty="0"/>
              <a:t>rocedure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73363" y="2242820"/>
            <a:ext cx="9043035" cy="3195747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93700" marR="68580" indent="-342900">
              <a:lnSpc>
                <a:spcPts val="2800"/>
              </a:lnSpc>
              <a:spcBef>
                <a:spcPts val="260"/>
              </a:spcBef>
              <a:buChar char="•"/>
              <a:tabLst>
                <a:tab pos="393065" algn="l"/>
                <a:tab pos="3937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Teacher forcing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is a procedure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for training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RNNs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with output-to- 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hidden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recurrence</a:t>
            </a:r>
            <a:endParaRPr lang="en-US" sz="2400" dirty="0">
              <a:solidFill>
                <a:srgbClr val="3333CC"/>
              </a:solidFill>
              <a:latin typeface="Arial"/>
              <a:cs typeface="Arial"/>
            </a:endParaRPr>
          </a:p>
          <a:p>
            <a:pPr marL="393700" marR="68580" indent="-342900">
              <a:lnSpc>
                <a:spcPts val="2800"/>
              </a:lnSpc>
              <a:spcBef>
                <a:spcPts val="260"/>
              </a:spcBef>
              <a:buChar char="•"/>
              <a:tabLst>
                <a:tab pos="393065" algn="l"/>
                <a:tab pos="393700" algn="l"/>
              </a:tabLst>
            </a:pPr>
            <a:endParaRPr sz="2400" dirty="0">
              <a:latin typeface="Arial"/>
              <a:cs typeface="Arial"/>
            </a:endParaRPr>
          </a:p>
          <a:p>
            <a:pPr marL="393700" indent="-342900">
              <a:lnSpc>
                <a:spcPct val="100000"/>
              </a:lnSpc>
              <a:spcBef>
                <a:spcPts val="515"/>
              </a:spcBef>
              <a:buChar char="•"/>
              <a:tabLst>
                <a:tab pos="393065" algn="l"/>
                <a:tab pos="393700" algn="l"/>
              </a:tabLst>
            </a:pPr>
            <a:r>
              <a:rPr lang="en-US" sz="2400" spc="-5" dirty="0">
                <a:solidFill>
                  <a:srgbClr val="3333CC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merges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from the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maximum likelihood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criterion</a:t>
            </a:r>
            <a:endParaRPr lang="en-US" sz="2400" spc="-5" dirty="0">
              <a:solidFill>
                <a:srgbClr val="3333CC"/>
              </a:solidFill>
              <a:latin typeface="Arial"/>
              <a:cs typeface="Arial"/>
            </a:endParaRPr>
          </a:p>
          <a:p>
            <a:pPr marL="393700" indent="-342900">
              <a:lnSpc>
                <a:spcPct val="100000"/>
              </a:lnSpc>
              <a:spcBef>
                <a:spcPts val="515"/>
              </a:spcBef>
              <a:buChar char="•"/>
              <a:tabLst>
                <a:tab pos="393065" algn="l"/>
                <a:tab pos="393700" algn="l"/>
              </a:tabLst>
            </a:pPr>
            <a:endParaRPr sz="2400" dirty="0">
              <a:latin typeface="Arial"/>
              <a:cs typeface="Arial"/>
            </a:endParaRPr>
          </a:p>
          <a:p>
            <a:pPr marL="393700" marR="332105" indent="-342900">
              <a:lnSpc>
                <a:spcPts val="2820"/>
              </a:lnSpc>
              <a:spcBef>
                <a:spcPts val="765"/>
              </a:spcBef>
              <a:buChar char="•"/>
              <a:tabLst>
                <a:tab pos="393065" algn="l"/>
                <a:tab pos="3937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During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training time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model receives ground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truth output </a:t>
            </a:r>
            <a:r>
              <a:rPr sz="2400" b="1" i="1" spc="70" dirty="0">
                <a:latin typeface="Palatino Linotype"/>
                <a:cs typeface="Palatino Linotype"/>
              </a:rPr>
              <a:t>y</a:t>
            </a:r>
            <a:r>
              <a:rPr sz="2400" spc="104" baseline="24305" dirty="0">
                <a:latin typeface="Calibri"/>
                <a:cs typeface="Calibri"/>
              </a:rPr>
              <a:t>(</a:t>
            </a:r>
            <a:r>
              <a:rPr sz="2400" i="1" spc="104" baseline="24305" dirty="0">
                <a:latin typeface="Calibri"/>
                <a:cs typeface="Calibri"/>
              </a:rPr>
              <a:t>t</a:t>
            </a:r>
            <a:r>
              <a:rPr sz="2400" spc="104" baseline="24305" dirty="0">
                <a:latin typeface="Calibri"/>
                <a:cs typeface="Calibri"/>
              </a:rPr>
              <a:t>)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as  input at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time</a:t>
            </a:r>
            <a:r>
              <a:rPr sz="2400" spc="-2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i="1" spc="215" dirty="0">
                <a:latin typeface="Calibri"/>
                <a:cs typeface="Calibri"/>
              </a:rPr>
              <a:t>t</a:t>
            </a:r>
            <a:r>
              <a:rPr sz="2400" spc="215" dirty="0">
                <a:latin typeface="Calibri"/>
                <a:cs typeface="Calibri"/>
              </a:rPr>
              <a:t>+1</a:t>
            </a:r>
            <a:endParaRPr sz="2400" dirty="0">
              <a:latin typeface="Calibri"/>
              <a:cs typeface="Calibri"/>
            </a:endParaRPr>
          </a:p>
          <a:p>
            <a:pPr marL="793750" lvl="1" indent="-285750">
              <a:lnSpc>
                <a:spcPct val="100000"/>
              </a:lnSpc>
              <a:spcBef>
                <a:spcPts val="420"/>
              </a:spcBef>
              <a:buClr>
                <a:srgbClr val="3333CC"/>
              </a:buClr>
              <a:buChar char="•"/>
              <a:tabLst>
                <a:tab pos="793115" algn="l"/>
                <a:tab pos="793750" algn="l"/>
              </a:tabLst>
            </a:pP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We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can see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this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by examining a sequence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with two time steps</a:t>
            </a:r>
            <a:r>
              <a:rPr sz="2000" spc="1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(next)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67001" y="1084579"/>
            <a:ext cx="81324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Maximum </a:t>
            </a:r>
            <a:r>
              <a:rPr lang="en-US" sz="3600" dirty="0"/>
              <a:t>L</a:t>
            </a:r>
            <a:r>
              <a:rPr sz="3600" dirty="0"/>
              <a:t>ikelihood in </a:t>
            </a:r>
            <a:r>
              <a:rPr lang="en-US" sz="3600" spc="-5" dirty="0"/>
              <a:t>T</a:t>
            </a:r>
            <a:r>
              <a:rPr sz="3600" spc="-5" dirty="0"/>
              <a:t>eacher</a:t>
            </a:r>
            <a:r>
              <a:rPr sz="3600" spc="-50" dirty="0"/>
              <a:t> </a:t>
            </a:r>
            <a:r>
              <a:rPr lang="en-US" sz="3600" spc="-5" dirty="0"/>
              <a:t>F</a:t>
            </a:r>
            <a:r>
              <a:rPr sz="3600" spc="-5" dirty="0"/>
              <a:t>orcing</a:t>
            </a:r>
            <a:endParaRPr sz="3600" dirty="0"/>
          </a:p>
        </p:txBody>
      </p:sp>
      <p:sp>
        <p:nvSpPr>
          <p:cNvPr id="5" name="object 5"/>
          <p:cNvSpPr txBox="1"/>
          <p:nvPr/>
        </p:nvSpPr>
        <p:spPr>
          <a:xfrm>
            <a:off x="473363" y="1875028"/>
            <a:ext cx="8992235" cy="3898900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381000" indent="-342900">
              <a:lnSpc>
                <a:spcPct val="100000"/>
              </a:lnSpc>
              <a:spcBef>
                <a:spcPts val="595"/>
              </a:spcBef>
              <a:buChar char="•"/>
              <a:tabLst>
                <a:tab pos="380365" algn="l"/>
                <a:tab pos="3810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Consider a sequence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with two time steps</a:t>
            </a:r>
            <a:endParaRPr sz="2400">
              <a:latin typeface="Arial"/>
              <a:cs typeface="Arial"/>
            </a:endParaRPr>
          </a:p>
          <a:p>
            <a:pPr marL="381000" indent="-342900">
              <a:lnSpc>
                <a:spcPct val="100000"/>
              </a:lnSpc>
              <a:spcBef>
                <a:spcPts val="495"/>
              </a:spcBef>
              <a:buChar char="•"/>
              <a:tabLst>
                <a:tab pos="380365" algn="l"/>
                <a:tab pos="3810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conditional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maximum likelihood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criterion</a:t>
            </a:r>
            <a:r>
              <a:rPr sz="2400" spc="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is</a:t>
            </a:r>
            <a:endParaRPr sz="2400">
              <a:latin typeface="Arial"/>
              <a:cs typeface="Arial"/>
            </a:endParaRPr>
          </a:p>
          <a:p>
            <a:pPr marL="431800">
              <a:lnSpc>
                <a:spcPct val="100000"/>
              </a:lnSpc>
              <a:spcBef>
                <a:spcPts val="525"/>
              </a:spcBef>
              <a:tabLst>
                <a:tab pos="6370955" algn="l"/>
                <a:tab pos="6822440" algn="l"/>
              </a:tabLst>
            </a:pPr>
            <a:r>
              <a:rPr sz="2000" spc="30" dirty="0">
                <a:latin typeface="Calibri"/>
                <a:cs typeface="Calibri"/>
              </a:rPr>
              <a:t>log </a:t>
            </a:r>
            <a:r>
              <a:rPr sz="2000" spc="90" dirty="0">
                <a:latin typeface="Calibri"/>
                <a:cs typeface="Calibri"/>
              </a:rPr>
              <a:t>(</a:t>
            </a:r>
            <a:r>
              <a:rPr sz="2000" i="1" spc="90" dirty="0">
                <a:latin typeface="Calibri"/>
                <a:cs typeface="Calibri"/>
              </a:rPr>
              <a:t>p</a:t>
            </a:r>
            <a:r>
              <a:rPr sz="2000" spc="90" dirty="0">
                <a:latin typeface="Calibri"/>
                <a:cs typeface="Calibri"/>
              </a:rPr>
              <a:t>(</a:t>
            </a:r>
            <a:r>
              <a:rPr sz="2000" b="1" i="1" spc="90" dirty="0">
                <a:latin typeface="Palatino Linotype"/>
                <a:cs typeface="Palatino Linotype"/>
              </a:rPr>
              <a:t>y</a:t>
            </a:r>
            <a:r>
              <a:rPr sz="1950" spc="135" baseline="25641" dirty="0">
                <a:latin typeface="Calibri"/>
                <a:cs typeface="Calibri"/>
              </a:rPr>
              <a:t>(1)</a:t>
            </a:r>
            <a:r>
              <a:rPr sz="2000" i="1" spc="90" dirty="0">
                <a:latin typeface="Calibri"/>
                <a:cs typeface="Calibri"/>
              </a:rPr>
              <a:t>, </a:t>
            </a:r>
            <a:r>
              <a:rPr sz="2000" b="1" i="1" spc="-20" dirty="0">
                <a:latin typeface="Palatino Linotype"/>
                <a:cs typeface="Palatino Linotype"/>
              </a:rPr>
              <a:t>y</a:t>
            </a:r>
            <a:r>
              <a:rPr sz="1950" spc="-30" baseline="25641" dirty="0">
                <a:latin typeface="Calibri"/>
                <a:cs typeface="Calibri"/>
              </a:rPr>
              <a:t>(2)</a:t>
            </a:r>
            <a:r>
              <a:rPr sz="2000" i="1" spc="-20" dirty="0">
                <a:latin typeface="Calibri"/>
                <a:cs typeface="Calibri"/>
              </a:rPr>
              <a:t>|  </a:t>
            </a:r>
            <a:r>
              <a:rPr sz="2000" b="1" i="1" spc="95" dirty="0">
                <a:latin typeface="Palatino Linotype"/>
                <a:cs typeface="Palatino Linotype"/>
              </a:rPr>
              <a:t>x</a:t>
            </a:r>
            <a:r>
              <a:rPr sz="1950" spc="142" baseline="25641" dirty="0">
                <a:latin typeface="Calibri"/>
                <a:cs typeface="Calibri"/>
              </a:rPr>
              <a:t>(1)</a:t>
            </a:r>
            <a:r>
              <a:rPr sz="2000" i="1" spc="95" dirty="0">
                <a:latin typeface="Calibri"/>
                <a:cs typeface="Calibri"/>
              </a:rPr>
              <a:t>, </a:t>
            </a:r>
            <a:r>
              <a:rPr sz="2000" b="1" i="1" spc="105" dirty="0">
                <a:latin typeface="Palatino Linotype"/>
                <a:cs typeface="Palatino Linotype"/>
              </a:rPr>
              <a:t>x</a:t>
            </a:r>
            <a:r>
              <a:rPr sz="1950" spc="157" baseline="25641" dirty="0">
                <a:latin typeface="Calibri"/>
                <a:cs typeface="Calibri"/>
              </a:rPr>
              <a:t>(2)</a:t>
            </a:r>
            <a:r>
              <a:rPr sz="2000" spc="105" dirty="0">
                <a:latin typeface="Calibri"/>
                <a:cs typeface="Calibri"/>
              </a:rPr>
              <a:t>) </a:t>
            </a:r>
            <a:r>
              <a:rPr sz="2000" spc="555" dirty="0">
                <a:latin typeface="Calibri"/>
                <a:cs typeface="Calibri"/>
              </a:rPr>
              <a:t>= </a:t>
            </a:r>
            <a:r>
              <a:rPr sz="2000" spc="30" dirty="0">
                <a:latin typeface="Calibri"/>
                <a:cs typeface="Calibri"/>
              </a:rPr>
              <a:t>log </a:t>
            </a:r>
            <a:r>
              <a:rPr sz="2000" i="1" spc="5" dirty="0">
                <a:latin typeface="Calibri"/>
                <a:cs typeface="Calibri"/>
              </a:rPr>
              <a:t>p</a:t>
            </a:r>
            <a:r>
              <a:rPr sz="2000" spc="5" dirty="0">
                <a:latin typeface="Calibri"/>
                <a:cs typeface="Calibri"/>
              </a:rPr>
              <a:t>(</a:t>
            </a:r>
            <a:r>
              <a:rPr sz="2000" b="1" i="1" spc="5" dirty="0">
                <a:latin typeface="Palatino Linotype"/>
                <a:cs typeface="Palatino Linotype"/>
              </a:rPr>
              <a:t>y</a:t>
            </a:r>
            <a:r>
              <a:rPr sz="1950" spc="7" baseline="25641" dirty="0">
                <a:latin typeface="Calibri"/>
                <a:cs typeface="Calibri"/>
              </a:rPr>
              <a:t>(2)</a:t>
            </a:r>
            <a:r>
              <a:rPr sz="2000" i="1" spc="5" dirty="0">
                <a:latin typeface="Calibri"/>
                <a:cs typeface="Calibri"/>
              </a:rPr>
              <a:t>|  </a:t>
            </a:r>
            <a:r>
              <a:rPr sz="2000" b="1" i="1" spc="75" dirty="0">
                <a:latin typeface="Palatino Linotype"/>
                <a:cs typeface="Palatino Linotype"/>
              </a:rPr>
              <a:t>y</a:t>
            </a:r>
            <a:r>
              <a:rPr sz="1950" spc="112" baseline="25641" dirty="0">
                <a:latin typeface="Calibri"/>
                <a:cs typeface="Calibri"/>
              </a:rPr>
              <a:t>(1)</a:t>
            </a:r>
            <a:r>
              <a:rPr sz="2000" i="1" spc="75" dirty="0">
                <a:latin typeface="Calibri"/>
                <a:cs typeface="Calibri"/>
              </a:rPr>
              <a:t>,</a:t>
            </a:r>
            <a:r>
              <a:rPr sz="2000" i="1" spc="220" dirty="0">
                <a:latin typeface="Calibri"/>
                <a:cs typeface="Calibri"/>
              </a:rPr>
              <a:t> </a:t>
            </a:r>
            <a:r>
              <a:rPr sz="2000" b="1" i="1" spc="95" dirty="0">
                <a:latin typeface="Palatino Linotype"/>
                <a:cs typeface="Palatino Linotype"/>
              </a:rPr>
              <a:t>x</a:t>
            </a:r>
            <a:r>
              <a:rPr sz="1950" spc="142" baseline="25641" dirty="0">
                <a:latin typeface="Calibri"/>
                <a:cs typeface="Calibri"/>
              </a:rPr>
              <a:t>(1)</a:t>
            </a:r>
            <a:r>
              <a:rPr sz="2000" i="1" spc="95" dirty="0">
                <a:latin typeface="Calibri"/>
                <a:cs typeface="Calibri"/>
              </a:rPr>
              <a:t>,</a:t>
            </a:r>
            <a:r>
              <a:rPr sz="2000" i="1" spc="225" dirty="0">
                <a:latin typeface="Calibri"/>
                <a:cs typeface="Calibri"/>
              </a:rPr>
              <a:t> </a:t>
            </a:r>
            <a:r>
              <a:rPr sz="2000" b="1" i="1" spc="105" dirty="0">
                <a:latin typeface="Palatino Linotype"/>
                <a:cs typeface="Palatino Linotype"/>
              </a:rPr>
              <a:t>x</a:t>
            </a:r>
            <a:r>
              <a:rPr sz="1950" spc="157" baseline="25641" dirty="0">
                <a:latin typeface="Calibri"/>
                <a:cs typeface="Calibri"/>
              </a:rPr>
              <a:t>(2)</a:t>
            </a:r>
            <a:r>
              <a:rPr sz="2000" spc="105" dirty="0">
                <a:latin typeface="Calibri"/>
                <a:cs typeface="Calibri"/>
              </a:rPr>
              <a:t>)	</a:t>
            </a:r>
            <a:r>
              <a:rPr sz="2000" spc="555" dirty="0">
                <a:latin typeface="Calibri"/>
                <a:cs typeface="Calibri"/>
              </a:rPr>
              <a:t>+	</a:t>
            </a:r>
            <a:r>
              <a:rPr sz="2000" spc="30" dirty="0">
                <a:latin typeface="Calibri"/>
                <a:cs typeface="Calibri"/>
              </a:rPr>
              <a:t>log </a:t>
            </a:r>
            <a:r>
              <a:rPr sz="2000" i="1" spc="5" dirty="0">
                <a:latin typeface="Calibri"/>
                <a:cs typeface="Calibri"/>
              </a:rPr>
              <a:t>p</a:t>
            </a:r>
            <a:r>
              <a:rPr sz="2000" spc="5" dirty="0">
                <a:latin typeface="Calibri"/>
                <a:cs typeface="Calibri"/>
              </a:rPr>
              <a:t>(</a:t>
            </a:r>
            <a:r>
              <a:rPr sz="2000" b="1" i="1" spc="5" dirty="0">
                <a:latin typeface="Palatino Linotype"/>
                <a:cs typeface="Palatino Linotype"/>
              </a:rPr>
              <a:t>y</a:t>
            </a:r>
            <a:r>
              <a:rPr sz="1950" spc="7" baseline="25641" dirty="0">
                <a:latin typeface="Calibri"/>
                <a:cs typeface="Calibri"/>
              </a:rPr>
              <a:t>(1)</a:t>
            </a:r>
            <a:r>
              <a:rPr sz="2000" i="1" spc="5" dirty="0">
                <a:latin typeface="Calibri"/>
                <a:cs typeface="Calibri"/>
              </a:rPr>
              <a:t>| </a:t>
            </a:r>
            <a:r>
              <a:rPr sz="2000" b="1" i="1" spc="95" dirty="0">
                <a:latin typeface="Palatino Linotype"/>
                <a:cs typeface="Palatino Linotype"/>
              </a:rPr>
              <a:t>x</a:t>
            </a:r>
            <a:r>
              <a:rPr sz="1950" spc="142" baseline="25641" dirty="0">
                <a:latin typeface="Calibri"/>
                <a:cs typeface="Calibri"/>
              </a:rPr>
              <a:t>(1)</a:t>
            </a:r>
            <a:r>
              <a:rPr sz="2000" i="1" spc="95" dirty="0">
                <a:latin typeface="Calibri"/>
                <a:cs typeface="Calibri"/>
              </a:rPr>
              <a:t>,</a:t>
            </a:r>
            <a:r>
              <a:rPr sz="2000" i="1" spc="125" dirty="0">
                <a:latin typeface="Calibri"/>
                <a:cs typeface="Calibri"/>
              </a:rPr>
              <a:t> </a:t>
            </a:r>
            <a:r>
              <a:rPr sz="2000" b="1" i="1" spc="105" dirty="0">
                <a:latin typeface="Palatino Linotype"/>
                <a:cs typeface="Palatino Linotype"/>
              </a:rPr>
              <a:t>x</a:t>
            </a:r>
            <a:r>
              <a:rPr sz="1950" spc="157" baseline="25641" dirty="0">
                <a:latin typeface="Calibri"/>
                <a:cs typeface="Calibri"/>
              </a:rPr>
              <a:t>(2)</a:t>
            </a:r>
            <a:r>
              <a:rPr sz="2000" spc="105" dirty="0">
                <a:latin typeface="Calibri"/>
                <a:cs typeface="Calibri"/>
              </a:rPr>
              <a:t>)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650">
              <a:latin typeface="Calibri"/>
              <a:cs typeface="Calibri"/>
            </a:endParaRPr>
          </a:p>
          <a:p>
            <a:pPr marL="774065" marR="289560" lvl="1" indent="-279400">
              <a:lnSpc>
                <a:spcPct val="100400"/>
              </a:lnSpc>
              <a:buClr>
                <a:srgbClr val="3333CC"/>
              </a:buClr>
              <a:buChar char="•"/>
              <a:tabLst>
                <a:tab pos="780415" algn="l"/>
                <a:tab pos="781050" algn="l"/>
                <a:tab pos="2259330" algn="l"/>
              </a:tabLst>
            </a:pP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At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time</a:t>
            </a:r>
            <a:r>
              <a:rPr sz="2000" spc="1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i="1" spc="125" dirty="0">
                <a:latin typeface="Calibri"/>
                <a:cs typeface="Calibri"/>
              </a:rPr>
              <a:t>t=</a:t>
            </a:r>
            <a:r>
              <a:rPr sz="2000" spc="125" dirty="0">
                <a:latin typeface="Calibri"/>
                <a:cs typeface="Calibri"/>
              </a:rPr>
              <a:t>2</a:t>
            </a:r>
            <a:r>
              <a:rPr sz="2000" spc="125" dirty="0">
                <a:solidFill>
                  <a:srgbClr val="0000FF"/>
                </a:solidFill>
                <a:latin typeface="Arial"/>
                <a:cs typeface="Arial"/>
              </a:rPr>
              <a:t>,	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model is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trained to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maximize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conditional probability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of </a:t>
            </a:r>
            <a:r>
              <a:rPr sz="2000" b="1" i="1" spc="35" dirty="0">
                <a:latin typeface="Palatino Linotype"/>
                <a:cs typeface="Palatino Linotype"/>
              </a:rPr>
              <a:t>y</a:t>
            </a:r>
            <a:r>
              <a:rPr sz="1950" spc="52" baseline="25641" dirty="0">
                <a:latin typeface="Calibri"/>
                <a:cs typeface="Calibri"/>
              </a:rPr>
              <a:t>(2</a:t>
            </a:r>
            <a:r>
              <a:rPr sz="1950" spc="52" baseline="25641" dirty="0">
                <a:latin typeface="Times New Roman"/>
                <a:cs typeface="Times New Roman"/>
              </a:rPr>
              <a:t>) </a:t>
            </a:r>
            <a:r>
              <a:rPr sz="1300" spc="3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given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both the </a:t>
            </a:r>
            <a:r>
              <a:rPr sz="2000" b="1" i="1" spc="120" dirty="0">
                <a:latin typeface="Palatino Linotype"/>
                <a:cs typeface="Palatino Linotype"/>
              </a:rPr>
              <a:t>x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sequence so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far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and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previous </a:t>
            </a:r>
            <a:r>
              <a:rPr sz="2000" b="1" i="1" spc="10" dirty="0">
                <a:latin typeface="Palatino Linotype"/>
                <a:cs typeface="Palatino Linotype"/>
              </a:rPr>
              <a:t>y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value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from the  training set.</a:t>
            </a:r>
            <a:endParaRPr sz="2000">
              <a:latin typeface="Arial"/>
              <a:cs typeface="Arial"/>
            </a:endParaRPr>
          </a:p>
          <a:p>
            <a:pPr marL="1181100" lvl="2" indent="-229235">
              <a:lnSpc>
                <a:spcPct val="100000"/>
              </a:lnSpc>
              <a:spcBef>
                <a:spcPts val="430"/>
              </a:spcBef>
              <a:buClr>
                <a:srgbClr val="3333CC"/>
              </a:buClr>
              <a:buChar char="•"/>
              <a:tabLst>
                <a:tab pos="1180465" algn="l"/>
                <a:tab pos="1181100" algn="l"/>
              </a:tabLst>
            </a:pP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We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are using </a:t>
            </a:r>
            <a:r>
              <a:rPr sz="1800" b="1" i="1" spc="50" dirty="0">
                <a:latin typeface="Palatino Linotype"/>
                <a:cs typeface="Palatino Linotype"/>
              </a:rPr>
              <a:t>y</a:t>
            </a:r>
            <a:r>
              <a:rPr sz="1800" spc="75" baseline="25462" dirty="0">
                <a:latin typeface="Calibri"/>
                <a:cs typeface="Calibri"/>
              </a:rPr>
              <a:t>(1)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as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teacher forcing, rather than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only</a:t>
            </a:r>
            <a:r>
              <a:rPr sz="1800" spc="25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800" b="1" i="1" spc="60" dirty="0">
                <a:latin typeface="Palatino Linotype"/>
                <a:cs typeface="Palatino Linotype"/>
              </a:rPr>
              <a:t>x</a:t>
            </a:r>
            <a:r>
              <a:rPr sz="1800" spc="89" baseline="25462" dirty="0">
                <a:latin typeface="Calibri"/>
                <a:cs typeface="Calibri"/>
              </a:rPr>
              <a:t>(</a:t>
            </a:r>
            <a:r>
              <a:rPr sz="1800" i="1" spc="89" baseline="25462" dirty="0">
                <a:latin typeface="Calibri"/>
                <a:cs typeface="Calibri"/>
              </a:rPr>
              <a:t>i</a:t>
            </a:r>
            <a:r>
              <a:rPr sz="1800" spc="89" baseline="25462" dirty="0">
                <a:latin typeface="Arial"/>
                <a:cs typeface="Arial"/>
              </a:rPr>
              <a:t>)</a:t>
            </a:r>
            <a:r>
              <a:rPr sz="1800" spc="60" dirty="0">
                <a:solidFill>
                  <a:srgbClr val="660066"/>
                </a:solidFill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  <a:p>
            <a:pPr marL="774065" marR="231140" lvl="1" indent="-279400">
              <a:lnSpc>
                <a:spcPct val="100400"/>
              </a:lnSpc>
              <a:spcBef>
                <a:spcPts val="480"/>
              </a:spcBef>
              <a:buClr>
                <a:srgbClr val="3333CC"/>
              </a:buClr>
              <a:buChar char="•"/>
              <a:tabLst>
                <a:tab pos="780415" algn="l"/>
                <a:tab pos="781050" algn="l"/>
                <a:tab pos="6456680" algn="l"/>
              </a:tabLst>
            </a:pP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Maximum likelihood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specifies that</a:t>
            </a:r>
            <a:r>
              <a:rPr sz="2000" spc="4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during</a:t>
            </a:r>
            <a:r>
              <a:rPr sz="2000" spc="1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training,	rather than feeding  the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model’s own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output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back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to itself, target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values should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specify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what 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correct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output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should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be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62437" y="630054"/>
            <a:ext cx="60737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Illustration </a:t>
            </a:r>
            <a:r>
              <a:rPr sz="3600" dirty="0"/>
              <a:t>of </a:t>
            </a:r>
            <a:r>
              <a:rPr lang="en-US" sz="3600" spc="-5" dirty="0"/>
              <a:t>T</a:t>
            </a:r>
            <a:r>
              <a:rPr sz="3600" spc="-5" dirty="0"/>
              <a:t>eacher </a:t>
            </a:r>
            <a:r>
              <a:rPr lang="en-US" sz="3600" spc="-5" dirty="0"/>
              <a:t>F</a:t>
            </a:r>
            <a:r>
              <a:rPr sz="3600" spc="-5" dirty="0"/>
              <a:t>orcing</a:t>
            </a:r>
            <a:endParaRPr sz="3600" dirty="0"/>
          </a:p>
        </p:txBody>
      </p:sp>
      <p:sp>
        <p:nvSpPr>
          <p:cNvPr id="4" name="object 4"/>
          <p:cNvSpPr txBox="1"/>
          <p:nvPr/>
        </p:nvSpPr>
        <p:spPr>
          <a:xfrm>
            <a:off x="536863" y="1328421"/>
            <a:ext cx="8924925" cy="74676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55600" marR="5080" indent="-342900">
              <a:lnSpc>
                <a:spcPts val="2800"/>
              </a:lnSpc>
              <a:spcBef>
                <a:spcPts val="26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Teacher Forcing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is a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training technique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applicable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RNNs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that 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have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connections from output to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hidden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states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at next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time</a:t>
            </a:r>
            <a:r>
              <a:rPr sz="2400" spc="3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step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513782" y="4147914"/>
            <a:ext cx="1766045" cy="27616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72257" y="2422525"/>
            <a:ext cx="2086680" cy="47460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10523" y="2362200"/>
            <a:ext cx="4495800" cy="487680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6680" rIns="0" bIns="0" rtlCol="0">
            <a:spAutoFit/>
          </a:bodyPr>
          <a:lstStyle/>
          <a:p>
            <a:pPr marL="91440" marR="2967990">
              <a:lnSpc>
                <a:spcPts val="2400"/>
              </a:lnSpc>
              <a:spcBef>
                <a:spcPts val="840"/>
              </a:spcBef>
            </a:pPr>
            <a:r>
              <a:rPr sz="2400" spc="-20" dirty="0">
                <a:solidFill>
                  <a:srgbClr val="006600"/>
                </a:solidFill>
                <a:latin typeface="Arial"/>
                <a:cs typeface="Arial"/>
              </a:rPr>
              <a:t>Train</a:t>
            </a:r>
            <a:r>
              <a:rPr sz="2400" spc="-7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time:  </a:t>
            </a:r>
            <a:r>
              <a:rPr sz="2000" spc="-20" dirty="0">
                <a:solidFill>
                  <a:srgbClr val="660066"/>
                </a:solidFill>
                <a:latin typeface="Arial"/>
                <a:cs typeface="Arial"/>
              </a:rPr>
              <a:t>We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feed the  correct 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output</a:t>
            </a: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b="1" i="1" spc="35" dirty="0">
                <a:latin typeface="Palatino Linotype"/>
                <a:cs typeface="Palatino Linotype"/>
              </a:rPr>
              <a:t>y</a:t>
            </a:r>
            <a:r>
              <a:rPr sz="1950" spc="52" baseline="25641" dirty="0">
                <a:latin typeface="Calibri"/>
                <a:cs typeface="Calibri"/>
              </a:rPr>
              <a:t>(</a:t>
            </a:r>
            <a:r>
              <a:rPr sz="1950" i="1" spc="52" baseline="25641" dirty="0">
                <a:latin typeface="Calibri"/>
                <a:cs typeface="Calibri"/>
              </a:rPr>
              <a:t>t</a:t>
            </a:r>
            <a:r>
              <a:rPr sz="1950" spc="52" baseline="25641" dirty="0">
                <a:latin typeface="Times New Roman"/>
                <a:cs typeface="Times New Roman"/>
              </a:rPr>
              <a:t>)</a:t>
            </a:r>
            <a:endParaRPr sz="1950" baseline="25641">
              <a:latin typeface="Times New Roman"/>
              <a:cs typeface="Times New Roman"/>
            </a:endParaRPr>
          </a:p>
          <a:p>
            <a:pPr marL="91440" marR="2702560">
              <a:lnSpc>
                <a:spcPts val="2400"/>
              </a:lnSpc>
            </a:pP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(from teacher) 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drawn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from</a:t>
            </a:r>
            <a:r>
              <a:rPr sz="2000" spc="-8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the  training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set as 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input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to</a:t>
            </a:r>
            <a:r>
              <a:rPr sz="2000" spc="-3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b="1" i="1" spc="114" dirty="0">
                <a:latin typeface="Palatino Linotype"/>
                <a:cs typeface="Palatino Linotype"/>
              </a:rPr>
              <a:t>h</a:t>
            </a:r>
            <a:r>
              <a:rPr sz="1950" spc="172" baseline="25641" dirty="0">
                <a:latin typeface="Calibri"/>
                <a:cs typeface="Calibri"/>
              </a:rPr>
              <a:t>(</a:t>
            </a:r>
            <a:r>
              <a:rPr sz="1950" i="1" spc="172" baseline="25641" dirty="0">
                <a:latin typeface="Calibri"/>
                <a:cs typeface="Calibri"/>
              </a:rPr>
              <a:t>t</a:t>
            </a:r>
            <a:r>
              <a:rPr sz="1950" spc="172" baseline="25641" dirty="0">
                <a:latin typeface="Calibri"/>
                <a:cs typeface="Calibri"/>
              </a:rPr>
              <a:t>+1</a:t>
            </a:r>
            <a:r>
              <a:rPr sz="1800" spc="172" baseline="25462" dirty="0">
                <a:latin typeface="Calibri"/>
                <a:cs typeface="Calibri"/>
              </a:rPr>
              <a:t>)</a:t>
            </a:r>
            <a:endParaRPr sz="1800" baseline="25462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96823" y="2362200"/>
            <a:ext cx="4267200" cy="4711546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189230" algn="just">
              <a:lnSpc>
                <a:spcPts val="2840"/>
              </a:lnSpc>
              <a:spcBef>
                <a:spcPts val="360"/>
              </a:spcBef>
            </a:pPr>
            <a:r>
              <a:rPr sz="2400" spc="-70" dirty="0">
                <a:solidFill>
                  <a:srgbClr val="006600"/>
                </a:solidFill>
                <a:latin typeface="Arial"/>
                <a:cs typeface="Arial"/>
              </a:rPr>
              <a:t>Test</a:t>
            </a:r>
            <a:r>
              <a:rPr sz="2400" spc="-1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time:</a:t>
            </a:r>
            <a:endParaRPr sz="2400" dirty="0">
              <a:latin typeface="Arial"/>
              <a:cs typeface="Arial"/>
            </a:endParaRPr>
          </a:p>
          <a:p>
            <a:pPr marL="189230" algn="just">
              <a:lnSpc>
                <a:spcPts val="2360"/>
              </a:lnSpc>
            </a:pPr>
            <a:r>
              <a:rPr sz="2000" spc="-20" dirty="0">
                <a:solidFill>
                  <a:srgbClr val="660066"/>
                </a:solidFill>
                <a:latin typeface="Arial"/>
                <a:cs typeface="Arial"/>
              </a:rPr>
              <a:t>True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output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is not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known.</a:t>
            </a:r>
            <a:endParaRPr sz="2000" dirty="0">
              <a:latin typeface="Arial"/>
              <a:cs typeface="Arial"/>
            </a:endParaRPr>
          </a:p>
          <a:p>
            <a:pPr marL="189230" marR="143510" algn="just">
              <a:lnSpc>
                <a:spcPct val="100000"/>
              </a:lnSpc>
            </a:pPr>
            <a:r>
              <a:rPr sz="2000" spc="-20" dirty="0">
                <a:solidFill>
                  <a:srgbClr val="660066"/>
                </a:solidFill>
                <a:latin typeface="Arial"/>
                <a:cs typeface="Arial"/>
              </a:rPr>
              <a:t>We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approximate the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correct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output  </a:t>
            </a:r>
            <a:r>
              <a:rPr sz="2000" b="1" i="1" spc="65" dirty="0">
                <a:latin typeface="Palatino Linotype"/>
                <a:cs typeface="Palatino Linotype"/>
              </a:rPr>
              <a:t>y</a:t>
            </a:r>
            <a:r>
              <a:rPr sz="1950" spc="97" baseline="25641" dirty="0">
                <a:latin typeface="Calibri"/>
                <a:cs typeface="Calibri"/>
              </a:rPr>
              <a:t>(</a:t>
            </a:r>
            <a:r>
              <a:rPr sz="1950" i="1" spc="97" baseline="25641" dirty="0">
                <a:latin typeface="Calibri"/>
                <a:cs typeface="Calibri"/>
              </a:rPr>
              <a:t>t</a:t>
            </a:r>
            <a:r>
              <a:rPr sz="1950" spc="97" baseline="25641" dirty="0">
                <a:latin typeface="Calibri"/>
                <a:cs typeface="Calibri"/>
              </a:rPr>
              <a:t>)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with the 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model’s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output </a:t>
            </a:r>
            <a:r>
              <a:rPr sz="2000" b="1" i="1" spc="80" dirty="0">
                <a:latin typeface="Palatino Linotype"/>
                <a:cs typeface="Palatino Linotype"/>
              </a:rPr>
              <a:t>o</a:t>
            </a:r>
            <a:r>
              <a:rPr sz="1950" spc="120" baseline="25641" dirty="0">
                <a:latin typeface="Calibri"/>
                <a:cs typeface="Calibri"/>
              </a:rPr>
              <a:t>(</a:t>
            </a:r>
            <a:r>
              <a:rPr sz="1950" i="1" spc="120" baseline="25641" dirty="0">
                <a:latin typeface="Calibri"/>
                <a:cs typeface="Calibri"/>
              </a:rPr>
              <a:t>t</a:t>
            </a:r>
            <a:r>
              <a:rPr sz="1950" spc="120" baseline="25641" dirty="0">
                <a:latin typeface="Calibri"/>
                <a:cs typeface="Calibri"/>
              </a:rPr>
              <a:t>)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and  feed the output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back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to the</a:t>
            </a:r>
            <a:r>
              <a:rPr sz="2000" spc="-2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model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92312" y="585153"/>
            <a:ext cx="6923088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RNNs </a:t>
            </a:r>
            <a:r>
              <a:rPr spc="-5" dirty="0"/>
              <a:t>without </a:t>
            </a:r>
            <a:r>
              <a:rPr dirty="0"/>
              <a:t>and </a:t>
            </a:r>
            <a:r>
              <a:rPr spc="-5" dirty="0"/>
              <a:t>with </a:t>
            </a:r>
            <a:r>
              <a:rPr lang="en-US" spc="-5" dirty="0"/>
              <a:t>T</a:t>
            </a:r>
            <a:r>
              <a:rPr spc="-5" dirty="0"/>
              <a:t>eacher </a:t>
            </a:r>
            <a:r>
              <a:rPr lang="en-US" spc="-5" dirty="0"/>
              <a:t>F</a:t>
            </a:r>
            <a:r>
              <a:rPr spc="-5" dirty="0"/>
              <a:t>orcing</a:t>
            </a:r>
          </a:p>
        </p:txBody>
      </p:sp>
      <p:sp>
        <p:nvSpPr>
          <p:cNvPr id="6" name="object 6"/>
          <p:cNvSpPr/>
          <p:nvPr/>
        </p:nvSpPr>
        <p:spPr>
          <a:xfrm>
            <a:off x="4074577" y="1395595"/>
            <a:ext cx="5510611" cy="26233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17828" y="1366839"/>
            <a:ext cx="5572125" cy="2656840"/>
          </a:xfrm>
          <a:custGeom>
            <a:avLst/>
            <a:gdLst/>
            <a:ahLst/>
            <a:cxnLst/>
            <a:rect l="l" t="t" r="r" b="b"/>
            <a:pathLst>
              <a:path w="5572125" h="2656840">
                <a:moveTo>
                  <a:pt x="0" y="0"/>
                </a:moveTo>
                <a:lnTo>
                  <a:pt x="5572123" y="0"/>
                </a:lnTo>
                <a:lnTo>
                  <a:pt x="5572123" y="2656680"/>
                </a:lnTo>
                <a:lnTo>
                  <a:pt x="0" y="265668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67456" y="4114800"/>
            <a:ext cx="6400798" cy="26152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62693" y="4110037"/>
            <a:ext cx="6410325" cy="2625090"/>
          </a:xfrm>
          <a:custGeom>
            <a:avLst/>
            <a:gdLst/>
            <a:ahLst/>
            <a:cxnLst/>
            <a:rect l="l" t="t" r="r" b="b"/>
            <a:pathLst>
              <a:path w="6410325" h="2625090">
                <a:moveTo>
                  <a:pt x="0" y="0"/>
                </a:moveTo>
                <a:lnTo>
                  <a:pt x="6410322" y="0"/>
                </a:lnTo>
                <a:lnTo>
                  <a:pt x="6410322" y="2624930"/>
                </a:lnTo>
                <a:lnTo>
                  <a:pt x="0" y="262493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86723" y="1371601"/>
            <a:ext cx="3195955" cy="209296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45719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59"/>
              </a:spcBef>
            </a:pPr>
            <a:r>
              <a:rPr sz="2000" spc="-5" dirty="0">
                <a:solidFill>
                  <a:srgbClr val="0000FF"/>
                </a:solidFill>
                <a:latin typeface="Arial"/>
                <a:cs typeface="Arial"/>
              </a:rPr>
              <a:t>Without </a:t>
            </a:r>
            <a:r>
              <a:rPr sz="2000" spc="-35" dirty="0">
                <a:solidFill>
                  <a:srgbClr val="0000FF"/>
                </a:solidFill>
                <a:latin typeface="Arial"/>
                <a:cs typeface="Arial"/>
              </a:rPr>
              <a:t>Teacher</a:t>
            </a:r>
            <a:r>
              <a:rPr sz="2000" spc="-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00FF"/>
                </a:solidFill>
                <a:latin typeface="Arial"/>
                <a:cs typeface="Arial"/>
              </a:rPr>
              <a:t>forcing: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90805">
              <a:lnSpc>
                <a:spcPts val="1910"/>
              </a:lnSpc>
            </a:pPr>
            <a:r>
              <a:rPr sz="1600" spc="-5" dirty="0">
                <a:solidFill>
                  <a:srgbClr val="006600"/>
                </a:solidFill>
                <a:latin typeface="Arial"/>
                <a:cs typeface="Arial"/>
              </a:rPr>
              <a:t>Output </a:t>
            </a:r>
            <a:r>
              <a:rPr sz="1600" dirty="0">
                <a:solidFill>
                  <a:srgbClr val="006600"/>
                </a:solidFill>
                <a:latin typeface="Arial"/>
                <a:cs typeface="Arial"/>
              </a:rPr>
              <a:t>of previous </a:t>
            </a:r>
            <a:r>
              <a:rPr sz="1600" spc="-5" dirty="0">
                <a:solidFill>
                  <a:srgbClr val="006600"/>
                </a:solidFill>
                <a:latin typeface="Arial"/>
                <a:cs typeface="Arial"/>
              </a:rPr>
              <a:t>time</a:t>
            </a:r>
            <a:r>
              <a:rPr sz="1600" spc="-2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6600"/>
                </a:solidFill>
                <a:latin typeface="Arial"/>
                <a:cs typeface="Arial"/>
              </a:rPr>
              <a:t>step</a:t>
            </a:r>
            <a:endParaRPr sz="1600">
              <a:latin typeface="Arial"/>
              <a:cs typeface="Arial"/>
            </a:endParaRPr>
          </a:p>
          <a:p>
            <a:pPr marL="90805">
              <a:lnSpc>
                <a:spcPts val="1910"/>
              </a:lnSpc>
            </a:pPr>
            <a:r>
              <a:rPr sz="1600" spc="-5" dirty="0">
                <a:solidFill>
                  <a:srgbClr val="006600"/>
                </a:solidFill>
                <a:latin typeface="Arial"/>
                <a:cs typeface="Arial"/>
              </a:rPr>
              <a:t>acts </a:t>
            </a:r>
            <a:r>
              <a:rPr sz="1600" dirty="0">
                <a:solidFill>
                  <a:srgbClr val="006600"/>
                </a:solidFill>
                <a:latin typeface="Arial"/>
                <a:cs typeface="Arial"/>
              </a:rPr>
              <a:t>as input during RNN</a:t>
            </a:r>
            <a:r>
              <a:rPr sz="1600" spc="-4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6600"/>
                </a:solidFill>
                <a:latin typeface="Arial"/>
                <a:cs typeface="Arial"/>
              </a:rPr>
              <a:t>training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600">
              <a:latin typeface="Arial"/>
              <a:cs typeface="Arial"/>
            </a:endParaRPr>
          </a:p>
          <a:p>
            <a:pPr marL="90805">
              <a:lnSpc>
                <a:spcPct val="100000"/>
              </a:lnSpc>
            </a:pPr>
            <a:r>
              <a:rPr sz="1400" dirty="0">
                <a:solidFill>
                  <a:srgbClr val="660066"/>
                </a:solidFill>
                <a:latin typeface="Arial"/>
                <a:cs typeface="Arial"/>
              </a:rPr>
              <a:t>RNN learns to</a:t>
            </a:r>
            <a:r>
              <a:rPr sz="1400" spc="-10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660066"/>
                </a:solidFill>
                <a:latin typeface="Arial"/>
                <a:cs typeface="Arial"/>
              </a:rPr>
              <a:t>generate</a:t>
            </a:r>
            <a:endParaRPr sz="1400">
              <a:latin typeface="Arial"/>
              <a:cs typeface="Arial"/>
            </a:endParaRPr>
          </a:p>
          <a:p>
            <a:pPr marL="90805" marR="525780">
              <a:lnSpc>
                <a:spcPct val="101200"/>
              </a:lnSpc>
            </a:pPr>
            <a:r>
              <a:rPr sz="1400" dirty="0">
                <a:solidFill>
                  <a:srgbClr val="660066"/>
                </a:solidFill>
                <a:latin typeface="Arial"/>
                <a:cs typeface="Arial"/>
              </a:rPr>
              <a:t>next output in a sequence</a:t>
            </a:r>
            <a:r>
              <a:rPr sz="1400" spc="-11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660066"/>
                </a:solidFill>
                <a:latin typeface="Arial"/>
                <a:cs typeface="Arial"/>
              </a:rPr>
              <a:t>based  upon the previous</a:t>
            </a:r>
            <a:r>
              <a:rPr sz="1400" spc="-2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660066"/>
                </a:solidFill>
                <a:latin typeface="Arial"/>
                <a:cs typeface="Arial"/>
              </a:rPr>
              <a:t>value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3063" y="4528820"/>
            <a:ext cx="24072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0000FF"/>
                </a:solidFill>
                <a:latin typeface="Arial"/>
                <a:cs typeface="Arial"/>
              </a:rPr>
              <a:t>With </a:t>
            </a:r>
            <a:r>
              <a:rPr sz="2000" spc="-35" dirty="0">
                <a:solidFill>
                  <a:srgbClr val="0000FF"/>
                </a:solidFill>
                <a:latin typeface="Arial"/>
                <a:cs typeface="Arial"/>
              </a:rPr>
              <a:t>Teacher</a:t>
            </a:r>
            <a:r>
              <a:rPr sz="2000" spc="-7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00FF"/>
                </a:solidFill>
                <a:latin typeface="Arial"/>
                <a:cs typeface="Arial"/>
              </a:rPr>
              <a:t>forcing: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75463" y="6814819"/>
            <a:ext cx="45739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660066"/>
                </a:solidFill>
                <a:latin typeface="Arial"/>
                <a:cs typeface="Arial"/>
              </a:rPr>
              <a:t>Source:</a:t>
            </a:r>
            <a:r>
              <a:rPr sz="1200" spc="4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660066"/>
                </a:solidFill>
                <a:latin typeface="Arial"/>
                <a:cs typeface="Arial"/>
              </a:rPr>
              <a:t>https://</a:t>
            </a:r>
            <a:r>
              <a:rPr sz="1200" spc="-5" dirty="0">
                <a:solidFill>
                  <a:srgbClr val="660066"/>
                </a:solidFill>
                <a:latin typeface="Arial"/>
                <a:cs typeface="Arial"/>
                <a:hlinkClick r:id="rId4"/>
              </a:rPr>
              <a:t>www.quora.com/What-is-the-teacher-forcing-in-RNN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585723" y="1047495"/>
            <a:ext cx="8002270" cy="604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18410">
              <a:lnSpc>
                <a:spcPct val="100000"/>
              </a:lnSpc>
              <a:spcBef>
                <a:spcPts val="100"/>
              </a:spcBef>
            </a:pPr>
            <a:r>
              <a:rPr sz="2800" spc="-15" dirty="0">
                <a:solidFill>
                  <a:srgbClr val="FF0000"/>
                </a:solidFill>
                <a:latin typeface="Arial"/>
                <a:cs typeface="Arial"/>
              </a:rPr>
              <a:t>Sequential Data</a:t>
            </a:r>
            <a:r>
              <a:rPr sz="2800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FF0000"/>
                </a:solidFill>
                <a:latin typeface="Arial"/>
                <a:cs typeface="Arial"/>
              </a:rPr>
              <a:t>Examples</a:t>
            </a:r>
            <a:endParaRPr sz="2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450" dirty="0">
              <a:latin typeface="Arial"/>
              <a:cs typeface="Arial"/>
            </a:endParaRPr>
          </a:p>
          <a:p>
            <a:pPr marL="351790" indent="-339090">
              <a:lnSpc>
                <a:spcPct val="100000"/>
              </a:lnSpc>
              <a:buChar char="•"/>
              <a:tabLst>
                <a:tab pos="351155" algn="l"/>
                <a:tab pos="351790" algn="l"/>
              </a:tabLst>
            </a:pPr>
            <a:r>
              <a:rPr sz="2800" spc="-15" dirty="0">
                <a:solidFill>
                  <a:srgbClr val="3333CC"/>
                </a:solidFill>
                <a:latin typeface="Arial"/>
                <a:cs typeface="Arial"/>
              </a:rPr>
              <a:t>Often </a:t>
            </a:r>
            <a:r>
              <a:rPr sz="2800" spc="-10" dirty="0">
                <a:solidFill>
                  <a:srgbClr val="3333CC"/>
                </a:solidFill>
                <a:latin typeface="Arial"/>
                <a:cs typeface="Arial"/>
              </a:rPr>
              <a:t>arise</a:t>
            </a:r>
            <a:r>
              <a:rPr lang="en-US" sz="2800" spc="-10" dirty="0">
                <a:solidFill>
                  <a:srgbClr val="3333CC"/>
                </a:solidFill>
                <a:latin typeface="Arial"/>
                <a:cs typeface="Arial"/>
              </a:rPr>
              <a:t>s</a:t>
            </a:r>
            <a:r>
              <a:rPr sz="2800" spc="-1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3333CC"/>
                </a:solidFill>
                <a:latin typeface="Arial"/>
                <a:cs typeface="Arial"/>
              </a:rPr>
              <a:t>through </a:t>
            </a:r>
            <a:r>
              <a:rPr sz="2800" spc="-20" dirty="0">
                <a:solidFill>
                  <a:srgbClr val="3333CC"/>
                </a:solidFill>
                <a:latin typeface="Arial"/>
                <a:cs typeface="Arial"/>
              </a:rPr>
              <a:t>measurement </a:t>
            </a:r>
            <a:r>
              <a:rPr sz="2800" spc="-10" dirty="0">
                <a:solidFill>
                  <a:srgbClr val="3333CC"/>
                </a:solidFill>
                <a:latin typeface="Arial"/>
                <a:cs typeface="Arial"/>
              </a:rPr>
              <a:t>of </a:t>
            </a:r>
            <a:r>
              <a:rPr lang="en-US" sz="2800" spc="-10" dirty="0">
                <a:solidFill>
                  <a:srgbClr val="3333CC"/>
                </a:solidFill>
                <a:latin typeface="Arial"/>
                <a:cs typeface="Arial"/>
              </a:rPr>
              <a:t>time and </a:t>
            </a:r>
            <a:r>
              <a:rPr sz="2800" spc="-15" dirty="0">
                <a:solidFill>
                  <a:srgbClr val="3333CC"/>
                </a:solidFill>
                <a:latin typeface="Arial"/>
                <a:cs typeface="Arial"/>
              </a:rPr>
              <a:t>time</a:t>
            </a:r>
            <a:r>
              <a:rPr sz="2800" spc="-7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3333CC"/>
                </a:solidFill>
                <a:latin typeface="Arial"/>
                <a:cs typeface="Arial"/>
              </a:rPr>
              <a:t>series</a:t>
            </a:r>
            <a:r>
              <a:rPr lang="en-US" sz="2800" spc="-15" dirty="0">
                <a:solidFill>
                  <a:srgbClr val="3333CC"/>
                </a:solidFill>
                <a:latin typeface="Arial"/>
                <a:cs typeface="Arial"/>
              </a:rPr>
              <a:t> or sequences</a:t>
            </a:r>
          </a:p>
          <a:p>
            <a:pPr marL="351790" indent="-339090">
              <a:lnSpc>
                <a:spcPct val="100000"/>
              </a:lnSpc>
              <a:buChar char="•"/>
              <a:tabLst>
                <a:tab pos="351155" algn="l"/>
                <a:tab pos="351790" algn="l"/>
              </a:tabLst>
            </a:pPr>
            <a:endParaRPr lang="en-US" sz="2800" spc="-15" dirty="0">
              <a:solidFill>
                <a:srgbClr val="3333CC"/>
              </a:solidFill>
              <a:latin typeface="Arial"/>
              <a:cs typeface="Arial"/>
            </a:endParaRPr>
          </a:p>
          <a:p>
            <a:pPr marL="351790" indent="-339090">
              <a:lnSpc>
                <a:spcPct val="100000"/>
              </a:lnSpc>
              <a:buChar char="•"/>
              <a:tabLst>
                <a:tab pos="351155" algn="l"/>
                <a:tab pos="351790" algn="l"/>
              </a:tabLst>
            </a:pPr>
            <a:r>
              <a:rPr lang="en-US" sz="2800" spc="-15" dirty="0">
                <a:solidFill>
                  <a:srgbClr val="3333CC"/>
                </a:solidFill>
                <a:latin typeface="Arial"/>
                <a:cs typeface="Arial"/>
              </a:rPr>
              <a:t>Examples:</a:t>
            </a:r>
            <a:endParaRPr sz="2800" dirty="0">
              <a:latin typeface="Arial"/>
              <a:cs typeface="Arial"/>
            </a:endParaRPr>
          </a:p>
          <a:p>
            <a:pPr marL="747395" marR="5080" lvl="1" indent="-282575">
              <a:lnSpc>
                <a:spcPts val="2810"/>
              </a:lnSpc>
              <a:spcBef>
                <a:spcPts val="675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400" spc="-15" dirty="0">
                <a:solidFill>
                  <a:srgbClr val="006600"/>
                </a:solidFill>
                <a:latin typeface="Arial"/>
                <a:cs typeface="Arial"/>
              </a:rPr>
              <a:t>Acoustic features </a:t>
            </a:r>
            <a:r>
              <a:rPr sz="2400" spc="-10" dirty="0">
                <a:solidFill>
                  <a:srgbClr val="006600"/>
                </a:solidFill>
                <a:latin typeface="Arial"/>
                <a:cs typeface="Arial"/>
              </a:rPr>
              <a:t>at </a:t>
            </a:r>
            <a:r>
              <a:rPr sz="2400" spc="-15" dirty="0">
                <a:solidFill>
                  <a:srgbClr val="006600"/>
                </a:solidFill>
                <a:latin typeface="Arial"/>
                <a:cs typeface="Arial"/>
              </a:rPr>
              <a:t>successive time frames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in </a:t>
            </a:r>
            <a:r>
              <a:rPr sz="2400" spc="-15" dirty="0">
                <a:solidFill>
                  <a:srgbClr val="006600"/>
                </a:solidFill>
                <a:latin typeface="Arial"/>
                <a:cs typeface="Arial"/>
              </a:rPr>
              <a:t>speech  recognition</a:t>
            </a:r>
            <a:endParaRPr sz="2400" dirty="0">
              <a:latin typeface="Arial"/>
              <a:cs typeface="Arial"/>
            </a:endParaRPr>
          </a:p>
          <a:p>
            <a:pPr marL="747395" lvl="1" indent="-282575">
              <a:lnSpc>
                <a:spcPct val="100000"/>
              </a:lnSpc>
              <a:spcBef>
                <a:spcPts val="445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400" spc="-15" dirty="0">
                <a:solidFill>
                  <a:srgbClr val="006600"/>
                </a:solidFill>
                <a:latin typeface="Arial"/>
                <a:cs typeface="Arial"/>
              </a:rPr>
              <a:t>Sequence </a:t>
            </a:r>
            <a:r>
              <a:rPr sz="2400" spc="-10" dirty="0">
                <a:solidFill>
                  <a:srgbClr val="006600"/>
                </a:solidFill>
                <a:latin typeface="Arial"/>
                <a:cs typeface="Arial"/>
              </a:rPr>
              <a:t>of </a:t>
            </a:r>
            <a:r>
              <a:rPr sz="2400" spc="-15" dirty="0">
                <a:solidFill>
                  <a:srgbClr val="006600"/>
                </a:solidFill>
                <a:latin typeface="Arial"/>
                <a:cs typeface="Arial"/>
              </a:rPr>
              <a:t>characters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in </a:t>
            </a:r>
            <a:r>
              <a:rPr sz="2400" spc="-10" dirty="0">
                <a:solidFill>
                  <a:srgbClr val="006600"/>
                </a:solidFill>
                <a:latin typeface="Arial"/>
                <a:cs typeface="Arial"/>
              </a:rPr>
              <a:t>a</a:t>
            </a:r>
            <a:r>
              <a:rPr sz="2400" spc="-10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006600"/>
                </a:solidFill>
                <a:latin typeface="Arial"/>
                <a:cs typeface="Arial"/>
              </a:rPr>
              <a:t>sentence</a:t>
            </a:r>
            <a:endParaRPr sz="2400" dirty="0">
              <a:latin typeface="Arial"/>
              <a:cs typeface="Arial"/>
            </a:endParaRPr>
          </a:p>
          <a:p>
            <a:pPr marL="747395" lvl="1" indent="-282575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400" spc="-15" dirty="0">
                <a:solidFill>
                  <a:srgbClr val="006600"/>
                </a:solidFill>
                <a:latin typeface="Arial"/>
                <a:cs typeface="Arial"/>
              </a:rPr>
              <a:t>Parts </a:t>
            </a:r>
            <a:r>
              <a:rPr sz="2400" spc="-10" dirty="0">
                <a:solidFill>
                  <a:srgbClr val="006600"/>
                </a:solidFill>
                <a:latin typeface="Arial"/>
                <a:cs typeface="Arial"/>
              </a:rPr>
              <a:t>of </a:t>
            </a:r>
            <a:r>
              <a:rPr sz="2400" spc="-15" dirty="0">
                <a:solidFill>
                  <a:srgbClr val="006600"/>
                </a:solidFill>
                <a:latin typeface="Arial"/>
                <a:cs typeface="Arial"/>
              </a:rPr>
              <a:t>speech </a:t>
            </a:r>
            <a:r>
              <a:rPr sz="2400" spc="-10" dirty="0">
                <a:solidFill>
                  <a:srgbClr val="006600"/>
                </a:solidFill>
                <a:latin typeface="Arial"/>
                <a:cs typeface="Arial"/>
              </a:rPr>
              <a:t>of </a:t>
            </a:r>
            <a:r>
              <a:rPr sz="2400" spc="-15" dirty="0">
                <a:solidFill>
                  <a:srgbClr val="006600"/>
                </a:solidFill>
                <a:latin typeface="Arial"/>
                <a:cs typeface="Arial"/>
              </a:rPr>
              <a:t>successive</a:t>
            </a:r>
            <a:r>
              <a:rPr sz="2400" spc="-8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006600"/>
                </a:solidFill>
                <a:latin typeface="Arial"/>
                <a:cs typeface="Arial"/>
              </a:rPr>
              <a:t>words</a:t>
            </a:r>
            <a:endParaRPr sz="2400" dirty="0">
              <a:latin typeface="Arial"/>
              <a:cs typeface="Arial"/>
            </a:endParaRPr>
          </a:p>
          <a:p>
            <a:pPr marL="747395" lvl="1" indent="-282575">
              <a:lnSpc>
                <a:spcPct val="100000"/>
              </a:lnSpc>
              <a:spcBef>
                <a:spcPts val="530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400" spc="-15" dirty="0">
                <a:solidFill>
                  <a:srgbClr val="006600"/>
                </a:solidFill>
                <a:latin typeface="Arial"/>
                <a:cs typeface="Arial"/>
              </a:rPr>
              <a:t>Snowfall</a:t>
            </a:r>
            <a:r>
              <a:rPr lang="en-US" sz="2400" spc="-15" dirty="0">
                <a:solidFill>
                  <a:srgbClr val="006600"/>
                </a:solidFill>
                <a:latin typeface="Arial"/>
                <a:cs typeface="Arial"/>
              </a:rPr>
              <a:t> and rainfall</a:t>
            </a:r>
            <a:r>
              <a:rPr sz="2400" spc="-15" dirty="0">
                <a:solidFill>
                  <a:srgbClr val="006600"/>
                </a:solidFill>
                <a:latin typeface="Arial"/>
                <a:cs typeface="Arial"/>
              </a:rPr>
              <a:t> measurements </a:t>
            </a:r>
            <a:r>
              <a:rPr sz="2400" spc="-10" dirty="0">
                <a:solidFill>
                  <a:srgbClr val="006600"/>
                </a:solidFill>
                <a:latin typeface="Arial"/>
                <a:cs typeface="Arial"/>
              </a:rPr>
              <a:t>on </a:t>
            </a:r>
            <a:r>
              <a:rPr sz="2400" spc="-15" dirty="0">
                <a:solidFill>
                  <a:srgbClr val="006600"/>
                </a:solidFill>
                <a:latin typeface="Arial"/>
                <a:cs typeface="Arial"/>
              </a:rPr>
              <a:t>successive</a:t>
            </a:r>
            <a:r>
              <a:rPr sz="2400" spc="-6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006600"/>
                </a:solidFill>
                <a:latin typeface="Arial"/>
                <a:cs typeface="Arial"/>
              </a:rPr>
              <a:t>days</a:t>
            </a:r>
            <a:endParaRPr sz="2400" dirty="0">
              <a:latin typeface="Arial"/>
              <a:cs typeface="Arial"/>
            </a:endParaRPr>
          </a:p>
          <a:p>
            <a:pPr marL="747395" lvl="1" indent="-282575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400" spc="-10" dirty="0">
                <a:solidFill>
                  <a:srgbClr val="006600"/>
                </a:solidFill>
                <a:latin typeface="Arial"/>
                <a:cs typeface="Arial"/>
              </a:rPr>
              <a:t>Daily </a:t>
            </a:r>
            <a:r>
              <a:rPr sz="2400" spc="-15" dirty="0">
                <a:solidFill>
                  <a:srgbClr val="006600"/>
                </a:solidFill>
                <a:latin typeface="Arial"/>
                <a:cs typeface="Arial"/>
              </a:rPr>
              <a:t>values </a:t>
            </a:r>
            <a:r>
              <a:rPr sz="2400" spc="-10" dirty="0">
                <a:solidFill>
                  <a:srgbClr val="006600"/>
                </a:solidFill>
                <a:latin typeface="Arial"/>
                <a:cs typeface="Arial"/>
              </a:rPr>
              <a:t>of </a:t>
            </a:r>
            <a:r>
              <a:rPr sz="2400" spc="-15" dirty="0">
                <a:solidFill>
                  <a:srgbClr val="006600"/>
                </a:solidFill>
                <a:latin typeface="Arial"/>
                <a:cs typeface="Arial"/>
              </a:rPr>
              <a:t>currency exchange</a:t>
            </a:r>
            <a:r>
              <a:rPr sz="2400" spc="-8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06600"/>
                </a:solidFill>
                <a:latin typeface="Arial"/>
                <a:cs typeface="Arial"/>
              </a:rPr>
              <a:t>rate</a:t>
            </a:r>
            <a:endParaRPr sz="2400" dirty="0">
              <a:latin typeface="Arial"/>
              <a:cs typeface="Arial"/>
            </a:endParaRPr>
          </a:p>
          <a:p>
            <a:pPr marL="747395" lvl="1" indent="-282575">
              <a:lnSpc>
                <a:spcPct val="100000"/>
              </a:lnSpc>
              <a:spcBef>
                <a:spcPts val="625"/>
              </a:spcBef>
              <a:buClr>
                <a:srgbClr val="3333CC"/>
              </a:buClr>
              <a:buChar char="•"/>
              <a:tabLst>
                <a:tab pos="746760" algn="l"/>
                <a:tab pos="747395" algn="l"/>
              </a:tabLst>
            </a:pPr>
            <a:r>
              <a:rPr sz="2400" spc="-15" dirty="0">
                <a:solidFill>
                  <a:srgbClr val="006600"/>
                </a:solidFill>
                <a:latin typeface="Arial"/>
                <a:cs typeface="Arial"/>
              </a:rPr>
              <a:t>Nucleotide base </a:t>
            </a:r>
            <a:r>
              <a:rPr sz="2400" spc="-10" dirty="0">
                <a:solidFill>
                  <a:srgbClr val="006600"/>
                </a:solidFill>
                <a:latin typeface="Arial"/>
                <a:cs typeface="Arial"/>
              </a:rPr>
              <a:t>pairs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in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a </a:t>
            </a:r>
            <a:r>
              <a:rPr sz="2400" spc="-15" dirty="0">
                <a:solidFill>
                  <a:srgbClr val="006600"/>
                </a:solidFill>
                <a:latin typeface="Arial"/>
                <a:cs typeface="Arial"/>
              </a:rPr>
              <a:t>strand </a:t>
            </a:r>
            <a:r>
              <a:rPr sz="2400" spc="-10" dirty="0">
                <a:solidFill>
                  <a:srgbClr val="006600"/>
                </a:solidFill>
                <a:latin typeface="Arial"/>
                <a:cs typeface="Arial"/>
              </a:rPr>
              <a:t>of</a:t>
            </a:r>
            <a:r>
              <a:rPr sz="2400" spc="-12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006600"/>
                </a:solidFill>
                <a:latin typeface="Arial"/>
                <a:cs typeface="Arial"/>
              </a:rPr>
              <a:t>DNA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123098" y="932181"/>
            <a:ext cx="56673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Visualizing </a:t>
            </a:r>
            <a:r>
              <a:rPr lang="en-US" sz="3600" spc="-5" dirty="0"/>
              <a:t>T</a:t>
            </a:r>
            <a:r>
              <a:rPr sz="3600" spc="-5" dirty="0"/>
              <a:t>eacher</a:t>
            </a:r>
            <a:r>
              <a:rPr sz="3600" spc="-45" dirty="0"/>
              <a:t> </a:t>
            </a:r>
            <a:r>
              <a:rPr lang="en-US" sz="3600" spc="-5" dirty="0"/>
              <a:t>F</a:t>
            </a:r>
            <a:r>
              <a:rPr sz="3600" spc="-5" dirty="0"/>
              <a:t>orcing</a:t>
            </a:r>
            <a:endParaRPr sz="3600" dirty="0"/>
          </a:p>
        </p:txBody>
      </p:sp>
      <p:sp>
        <p:nvSpPr>
          <p:cNvPr id="5" name="object 5"/>
          <p:cNvSpPr/>
          <p:nvPr/>
        </p:nvSpPr>
        <p:spPr>
          <a:xfrm>
            <a:off x="561435" y="4796058"/>
            <a:ext cx="3604605" cy="15158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3999" y="4719637"/>
            <a:ext cx="3735704" cy="1597025"/>
          </a:xfrm>
          <a:custGeom>
            <a:avLst/>
            <a:gdLst/>
            <a:ahLst/>
            <a:cxnLst/>
            <a:rect l="l" t="t" r="r" b="b"/>
            <a:pathLst>
              <a:path w="3735704" h="1597025">
                <a:moveTo>
                  <a:pt x="0" y="0"/>
                </a:moveTo>
                <a:lnTo>
                  <a:pt x="3735387" y="0"/>
                </a:lnTo>
                <a:lnTo>
                  <a:pt x="3735387" y="1597024"/>
                </a:lnTo>
                <a:lnTo>
                  <a:pt x="0" y="159702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36863" y="2014220"/>
            <a:ext cx="8778240" cy="4457631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55600" marR="1100455" indent="-342900">
              <a:lnSpc>
                <a:spcPts val="3300"/>
              </a:lnSpc>
              <a:spcBef>
                <a:spcPts val="260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800" spc="-5" dirty="0">
                <a:solidFill>
                  <a:srgbClr val="3333CC"/>
                </a:solidFill>
                <a:latin typeface="Arial"/>
                <a:cs typeface="Arial"/>
              </a:rPr>
              <a:t>Consider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 that the network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is learning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to follow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a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trajectory</a:t>
            </a:r>
            <a:endParaRPr sz="2800" dirty="0">
              <a:latin typeface="Arial"/>
              <a:cs typeface="Arial"/>
            </a:endParaRPr>
          </a:p>
          <a:p>
            <a:pPr marL="355600" marR="427990" indent="-342900">
              <a:lnSpc>
                <a:spcPts val="3329"/>
              </a:lnSpc>
              <a:spcBef>
                <a:spcPts val="745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It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goes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astray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(because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the weights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are wrong) but 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teacher forcing puts the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net back on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its</a:t>
            </a:r>
            <a:r>
              <a:rPr sz="2800" spc="1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trajectory</a:t>
            </a:r>
            <a:endParaRPr sz="2800" dirty="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509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By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setting the state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of all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the units to that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of</a:t>
            </a:r>
            <a:r>
              <a:rPr sz="2400" spc="3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teacher’s.</a:t>
            </a:r>
            <a:endParaRPr sz="2400" dirty="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30"/>
              </a:spcBef>
              <a:buClr>
                <a:srgbClr val="3333CC"/>
              </a:buClr>
              <a:buFont typeface="Arial"/>
              <a:buChar char="•"/>
            </a:pPr>
            <a:endParaRPr sz="3500" dirty="0">
              <a:latin typeface="Arial"/>
              <a:cs typeface="Arial"/>
            </a:endParaRPr>
          </a:p>
          <a:p>
            <a:pPr marL="4064000" marR="5080" lvl="2" indent="-318135" algn="just">
              <a:lnSpc>
                <a:spcPct val="99500"/>
              </a:lnSpc>
              <a:buAutoNum type="alphaLcParenBoth"/>
              <a:tabLst>
                <a:tab pos="4089400" algn="l"/>
              </a:tabLst>
            </a:pP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Without teacher forcing, trajectory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runs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astray 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(solid lines) while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the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correct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trajectory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are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the  dotted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lines</a:t>
            </a:r>
            <a:endParaRPr sz="1800" dirty="0">
              <a:latin typeface="Arial"/>
              <a:cs typeface="Arial"/>
            </a:endParaRPr>
          </a:p>
          <a:p>
            <a:pPr lvl="2">
              <a:lnSpc>
                <a:spcPct val="100000"/>
              </a:lnSpc>
              <a:spcBef>
                <a:spcPts val="15"/>
              </a:spcBef>
              <a:buClr>
                <a:srgbClr val="660066"/>
              </a:buClr>
              <a:buFont typeface="Arial"/>
              <a:buAutoNum type="alphaLcParenBoth"/>
            </a:pPr>
            <a:endParaRPr sz="1950" dirty="0">
              <a:latin typeface="Arial"/>
              <a:cs typeface="Arial"/>
            </a:endParaRPr>
          </a:p>
          <a:p>
            <a:pPr marL="4064000" marR="373380" lvl="2" indent="-318135">
              <a:lnSpc>
                <a:spcPts val="2100"/>
              </a:lnSpc>
              <a:buClr>
                <a:srgbClr val="660066"/>
              </a:buClr>
              <a:buFont typeface="Arial"/>
              <a:buAutoNum type="alphaLcParenBoth"/>
              <a:tabLst>
                <a:tab pos="4090035" algn="l"/>
              </a:tabLst>
            </a:pPr>
            <a:r>
              <a:rPr dirty="0"/>
              <a:t>	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With teacher forcing trajectory corrected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at  each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 step</a:t>
            </a:r>
            <a:endParaRPr sz="1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22068" y="1313181"/>
            <a:ext cx="850773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Teacher </a:t>
            </a:r>
            <a:r>
              <a:rPr lang="en-US" sz="3600" spc="-5" dirty="0"/>
              <a:t>F</a:t>
            </a:r>
            <a:r>
              <a:rPr sz="3600" spc="-5" dirty="0"/>
              <a:t>orcing for</a:t>
            </a:r>
            <a:r>
              <a:rPr sz="3600" spc="40" dirty="0"/>
              <a:t> </a:t>
            </a:r>
            <a:r>
              <a:rPr lang="en-US" sz="3600" spc="-5" dirty="0"/>
              <a:t>H</a:t>
            </a:r>
            <a:r>
              <a:rPr sz="3600" spc="-5" dirty="0"/>
              <a:t>idden-to-hidden</a:t>
            </a:r>
            <a:endParaRPr sz="3600" dirty="0"/>
          </a:p>
        </p:txBody>
      </p:sp>
      <p:sp>
        <p:nvSpPr>
          <p:cNvPr id="5" name="object 5"/>
          <p:cNvSpPr txBox="1"/>
          <p:nvPr/>
        </p:nvSpPr>
        <p:spPr>
          <a:xfrm>
            <a:off x="536863" y="2412683"/>
            <a:ext cx="8925560" cy="363868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55600" marR="158115" indent="-342900">
              <a:lnSpc>
                <a:spcPct val="99000"/>
              </a:lnSpc>
              <a:spcBef>
                <a:spcPts val="12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400" spc="-5" dirty="0">
                <a:solidFill>
                  <a:srgbClr val="3333CC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riginally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motivated teacher forcing </a:t>
            </a:r>
            <a:r>
              <a:rPr lang="en-US" sz="2400" spc="-5" dirty="0">
                <a:solidFill>
                  <a:srgbClr val="3333CC"/>
                </a:solidFill>
                <a:latin typeface="Arial"/>
                <a:cs typeface="Arial"/>
              </a:rPr>
              <a:t>to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 allow </a:t>
            </a:r>
            <a:r>
              <a:rPr lang="en-US" sz="2400" spc="-5" dirty="0">
                <a:solidFill>
                  <a:srgbClr val="3333CC"/>
                </a:solidFill>
                <a:latin typeface="Arial"/>
                <a:cs typeface="Arial"/>
              </a:rPr>
              <a:t>avoidance of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backpropagation through time </a:t>
            </a:r>
            <a:r>
              <a:rPr lang="en-US" sz="2400" spc="-5" dirty="0">
                <a:solidFill>
                  <a:srgbClr val="3333CC"/>
                </a:solidFill>
                <a:latin typeface="Arial"/>
                <a:cs typeface="Arial"/>
              </a:rPr>
              <a:t>for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 models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that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lack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hidden-to- 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hidden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 connections</a:t>
            </a:r>
            <a:endParaRPr lang="en-US" sz="2400" spc="-5" dirty="0">
              <a:solidFill>
                <a:srgbClr val="3333CC"/>
              </a:solidFill>
              <a:latin typeface="Arial"/>
              <a:cs typeface="Arial"/>
            </a:endParaRPr>
          </a:p>
          <a:p>
            <a:pPr marL="355600" marR="158115" indent="-342900">
              <a:lnSpc>
                <a:spcPct val="99000"/>
              </a:lnSpc>
              <a:spcBef>
                <a:spcPts val="125"/>
              </a:spcBef>
              <a:buChar char="•"/>
              <a:tabLst>
                <a:tab pos="354965" algn="l"/>
                <a:tab pos="355600" algn="l"/>
              </a:tabLst>
            </a:pPr>
            <a:endParaRPr sz="2400" dirty="0">
              <a:latin typeface="Arial"/>
              <a:cs typeface="Arial"/>
            </a:endParaRPr>
          </a:p>
          <a:p>
            <a:pPr marL="355600" marR="5080" indent="-342900">
              <a:lnSpc>
                <a:spcPts val="2820"/>
              </a:lnSpc>
              <a:spcBef>
                <a:spcPts val="74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Teacher forcing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can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still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be applied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models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that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have hidden- 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to-hidden connections</a:t>
            </a:r>
            <a:endParaRPr sz="2400" dirty="0">
              <a:latin typeface="Arial"/>
              <a:cs typeface="Arial"/>
            </a:endParaRPr>
          </a:p>
          <a:p>
            <a:pPr marL="748665" marR="438150" lvl="1" indent="-279400">
              <a:lnSpc>
                <a:spcPct val="100800"/>
              </a:lnSpc>
              <a:spcBef>
                <a:spcPts val="405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As long as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they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have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connections from the output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at one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time step to 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values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computed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at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next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time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step</a:t>
            </a:r>
            <a:endParaRPr sz="2000" dirty="0">
              <a:latin typeface="Arial"/>
              <a:cs typeface="Arial"/>
            </a:endParaRPr>
          </a:p>
          <a:p>
            <a:pPr marL="748665" marR="480695" lvl="1" indent="-279400">
              <a:lnSpc>
                <a:spcPct val="100800"/>
              </a:lnSpc>
              <a:spcBef>
                <a:spcPts val="459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As soon as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hidden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units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become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functions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of earlier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time steps,  BPTT algorithm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is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necessary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08933" y="1343659"/>
            <a:ext cx="8616067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/>
              <a:t>Training with </a:t>
            </a:r>
            <a:r>
              <a:rPr lang="en-US" sz="3200" spc="-5" dirty="0"/>
              <a:t>B</a:t>
            </a:r>
            <a:r>
              <a:rPr sz="3200" spc="-5" dirty="0"/>
              <a:t>oth </a:t>
            </a:r>
            <a:r>
              <a:rPr lang="en-US" sz="3200" spc="-5" dirty="0"/>
              <a:t>T</a:t>
            </a:r>
            <a:r>
              <a:rPr sz="3200" spc="-5" dirty="0"/>
              <a:t>eacher</a:t>
            </a:r>
            <a:r>
              <a:rPr lang="en-US" sz="3200" spc="-5" dirty="0"/>
              <a:t> F</a:t>
            </a:r>
            <a:r>
              <a:rPr sz="3200" spc="-5" dirty="0"/>
              <a:t>orcing </a:t>
            </a:r>
            <a:r>
              <a:rPr sz="3200" dirty="0"/>
              <a:t>and</a:t>
            </a:r>
            <a:r>
              <a:rPr sz="3200" spc="55" dirty="0"/>
              <a:t> </a:t>
            </a:r>
            <a:r>
              <a:rPr sz="3200" spc="-5" dirty="0"/>
              <a:t>BPTT</a:t>
            </a:r>
            <a:endParaRPr sz="3200" dirty="0"/>
          </a:p>
        </p:txBody>
      </p:sp>
      <p:sp>
        <p:nvSpPr>
          <p:cNvPr id="5" name="object 5"/>
          <p:cNvSpPr txBox="1"/>
          <p:nvPr/>
        </p:nvSpPr>
        <p:spPr>
          <a:xfrm>
            <a:off x="536863" y="2412683"/>
            <a:ext cx="8816975" cy="14224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55600" marR="387985" indent="-342900">
              <a:lnSpc>
                <a:spcPts val="2800"/>
              </a:lnSpc>
              <a:spcBef>
                <a:spcPts val="26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Some models may be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trained with both Teacher forcing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and  Backward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Propagation through time</a:t>
            </a:r>
            <a:r>
              <a:rPr sz="2400" spc="1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(BPTT)</a:t>
            </a:r>
            <a:endParaRPr sz="2400">
              <a:latin typeface="Arial"/>
              <a:cs typeface="Arial"/>
            </a:endParaRPr>
          </a:p>
          <a:p>
            <a:pPr marL="748665" marR="5080" lvl="1" indent="-279400">
              <a:lnSpc>
                <a:spcPct val="100800"/>
              </a:lnSpc>
              <a:spcBef>
                <a:spcPts val="400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When there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are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both hidden-to-hidden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recurrences as well as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output-to- 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hidden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recurrences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39965" y="855981"/>
            <a:ext cx="67862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Disadvantage </a:t>
            </a:r>
            <a:r>
              <a:rPr sz="3600" dirty="0"/>
              <a:t>of </a:t>
            </a:r>
            <a:r>
              <a:rPr lang="en-US" sz="3600" spc="-5" dirty="0"/>
              <a:t>T</a:t>
            </a:r>
            <a:r>
              <a:rPr sz="3600" spc="-5" dirty="0"/>
              <a:t>eacher</a:t>
            </a:r>
            <a:r>
              <a:rPr sz="3600" spc="5" dirty="0"/>
              <a:t> </a:t>
            </a:r>
            <a:r>
              <a:rPr lang="en-US" sz="3600" spc="-5" dirty="0"/>
              <a:t>F</a:t>
            </a:r>
            <a:r>
              <a:rPr sz="3600" spc="-5" dirty="0"/>
              <a:t>orcing</a:t>
            </a:r>
            <a:endParaRPr sz="3600" dirty="0"/>
          </a:p>
        </p:txBody>
      </p:sp>
      <p:sp>
        <p:nvSpPr>
          <p:cNvPr id="5" name="object 5"/>
          <p:cNvSpPr txBox="1"/>
          <p:nvPr/>
        </p:nvSpPr>
        <p:spPr>
          <a:xfrm>
            <a:off x="536863" y="1785620"/>
            <a:ext cx="8901430" cy="507492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55600" marR="422275" indent="-342900">
              <a:lnSpc>
                <a:spcPct val="99000"/>
              </a:lnSpc>
              <a:spcBef>
                <a:spcPts val="12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400" spc="-5" dirty="0">
                <a:solidFill>
                  <a:srgbClr val="3333CC"/>
                </a:solidFill>
                <a:latin typeface="Arial"/>
                <a:cs typeface="Arial"/>
              </a:rPr>
              <a:t>Issues for a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network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 used in an </a:t>
            </a:r>
            <a:r>
              <a:rPr sz="2400" i="1" dirty="0">
                <a:solidFill>
                  <a:srgbClr val="3333CC"/>
                </a:solidFill>
                <a:latin typeface="Arial"/>
                <a:cs typeface="Arial"/>
              </a:rPr>
              <a:t>open-loop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mode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with network </a:t>
            </a:r>
            <a:r>
              <a:rPr lang="en-US" sz="2400" spc="-5" dirty="0">
                <a:solidFill>
                  <a:srgbClr val="3333CC"/>
                </a:solidFill>
                <a:latin typeface="Arial"/>
                <a:cs typeface="Arial"/>
              </a:rPr>
              <a:t>with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 outputs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 samples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from the output distribution</a:t>
            </a:r>
            <a:r>
              <a:rPr lang="en-US" sz="2400" spc="-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fed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back as  inputs</a:t>
            </a:r>
            <a:endParaRPr sz="2400" dirty="0">
              <a:latin typeface="Arial"/>
              <a:cs typeface="Arial"/>
            </a:endParaRPr>
          </a:p>
          <a:p>
            <a:pPr marL="748665" marR="5080" lvl="1" indent="-279400">
              <a:lnSpc>
                <a:spcPct val="100800"/>
              </a:lnSpc>
              <a:spcBef>
                <a:spcPts val="484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In this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case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kind of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inputs that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it will see during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training time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could be 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quite different from that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it will see at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test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time</a:t>
            </a:r>
            <a:endParaRPr sz="20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Solutions </a:t>
            </a:r>
            <a:r>
              <a:rPr lang="en-US" sz="2400" spc="-5" dirty="0">
                <a:solidFill>
                  <a:srgbClr val="3333CC"/>
                </a:solidFill>
                <a:latin typeface="Arial"/>
                <a:cs typeface="Arial"/>
              </a:rPr>
              <a:t>for this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:</a:t>
            </a:r>
            <a:endParaRPr sz="2400" dirty="0">
              <a:latin typeface="Arial"/>
              <a:cs typeface="Arial"/>
            </a:endParaRPr>
          </a:p>
          <a:p>
            <a:pPr marL="927100" indent="-457200">
              <a:lnSpc>
                <a:spcPct val="100000"/>
              </a:lnSpc>
              <a:spcBef>
                <a:spcPts val="425"/>
              </a:spcBef>
              <a:buClr>
                <a:srgbClr val="3333CC"/>
              </a:buClr>
              <a:buAutoNum type="arabicPeriod"/>
              <a:tabLst>
                <a:tab pos="926465" algn="l"/>
                <a:tab pos="927100" algn="l"/>
              </a:tabLst>
            </a:pP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Train with both teacher-forced inputs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and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free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running</a:t>
            </a:r>
            <a:r>
              <a:rPr sz="2000" spc="4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inputs</a:t>
            </a:r>
            <a:endParaRPr sz="2000" dirty="0">
              <a:latin typeface="Arial"/>
              <a:cs typeface="Arial"/>
            </a:endParaRPr>
          </a:p>
          <a:p>
            <a:pPr marL="1612265" marR="100330" lvl="1" indent="-228600">
              <a:lnSpc>
                <a:spcPct val="100000"/>
              </a:lnSpc>
              <a:spcBef>
                <a:spcPts val="450"/>
              </a:spcBef>
              <a:buClr>
                <a:srgbClr val="3333CC"/>
              </a:buClr>
              <a:buChar char="•"/>
              <a:tabLst>
                <a:tab pos="1612265" algn="l"/>
                <a:tab pos="1612900" algn="l"/>
              </a:tabLst>
            </a:pP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E.g., predicting the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correct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target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a n</a:t>
            </a:r>
            <a:r>
              <a:rPr lang="en-US" sz="1800" dirty="0">
                <a:solidFill>
                  <a:srgbClr val="660066"/>
                </a:solidFill>
                <a:latin typeface="Arial"/>
                <a:cs typeface="Arial"/>
              </a:rPr>
              <a:t>umber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 of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steps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in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the future through the  unfolded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recurrent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output-to-input paths</a:t>
            </a:r>
            <a:endParaRPr sz="1800" dirty="0">
              <a:latin typeface="Arial"/>
              <a:cs typeface="Arial"/>
            </a:endParaRPr>
          </a:p>
          <a:p>
            <a:pPr marL="1612265" marR="265430" lvl="1" indent="-228600">
              <a:lnSpc>
                <a:spcPct val="100000"/>
              </a:lnSpc>
              <a:spcBef>
                <a:spcPts val="480"/>
              </a:spcBef>
              <a:buClr>
                <a:srgbClr val="3333CC"/>
              </a:buClr>
              <a:buChar char="•"/>
              <a:tabLst>
                <a:tab pos="1612265" algn="l"/>
                <a:tab pos="1612900" algn="l"/>
              </a:tabLst>
            </a:pP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Thus network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can learn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to take into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account input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conditions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not seen  during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 training</a:t>
            </a:r>
            <a:endParaRPr sz="1800" dirty="0">
              <a:latin typeface="Arial"/>
              <a:cs typeface="Arial"/>
            </a:endParaRPr>
          </a:p>
          <a:p>
            <a:pPr marL="927100" indent="-457200">
              <a:lnSpc>
                <a:spcPct val="100000"/>
              </a:lnSpc>
              <a:spcBef>
                <a:spcPts val="430"/>
              </a:spcBef>
              <a:buClr>
                <a:srgbClr val="3333CC"/>
              </a:buClr>
              <a:buAutoNum type="arabicPeriod"/>
              <a:tabLst>
                <a:tab pos="926465" algn="l"/>
                <a:tab pos="927100" algn="l"/>
              </a:tabLst>
            </a:pP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Mitigate the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gap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between inputs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seen at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training time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and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test time</a:t>
            </a:r>
            <a:r>
              <a:rPr sz="2000" spc="8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by</a:t>
            </a:r>
            <a:endParaRPr sz="2000" dirty="0">
              <a:latin typeface="Arial"/>
              <a:cs typeface="Arial"/>
            </a:endParaRPr>
          </a:p>
          <a:p>
            <a:pPr marL="926465">
              <a:lnSpc>
                <a:spcPct val="100000"/>
              </a:lnSpc>
              <a:spcBef>
                <a:spcPts val="20"/>
              </a:spcBef>
            </a:pPr>
            <a:r>
              <a:rPr sz="2000" i="1" spc="-5" dirty="0">
                <a:solidFill>
                  <a:srgbClr val="006600"/>
                </a:solidFill>
                <a:latin typeface="Arial"/>
                <a:cs typeface="Arial"/>
              </a:rPr>
              <a:t>generating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values as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input</a:t>
            </a:r>
            <a:endParaRPr sz="2000" dirty="0">
              <a:latin typeface="Arial"/>
              <a:cs typeface="Arial"/>
            </a:endParaRPr>
          </a:p>
          <a:p>
            <a:pPr marL="1155065" marR="126364" lvl="1" indent="-228600">
              <a:lnSpc>
                <a:spcPct val="100000"/>
              </a:lnSpc>
              <a:spcBef>
                <a:spcPts val="430"/>
              </a:spcBef>
              <a:buClr>
                <a:srgbClr val="3333CC"/>
              </a:buClr>
              <a:buChar char="•"/>
              <a:tabLst>
                <a:tab pos="1155065" algn="l"/>
                <a:tab pos="1155700" algn="l"/>
              </a:tabLst>
            </a:pP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This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approach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exploits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a </a:t>
            </a:r>
            <a:r>
              <a:rPr sz="1800" i="1" dirty="0">
                <a:solidFill>
                  <a:srgbClr val="7B1979"/>
                </a:solidFill>
                <a:latin typeface="Arial"/>
                <a:cs typeface="Arial"/>
              </a:rPr>
              <a:t>curriculum learning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strategy to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gradually use more  of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the generated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values as</a:t>
            </a:r>
            <a:r>
              <a:rPr sz="1800" spc="-1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input</a:t>
            </a:r>
            <a:endParaRPr sz="1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39743" y="779781"/>
            <a:ext cx="363410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Professor</a:t>
            </a:r>
            <a:r>
              <a:rPr sz="3600" spc="-35" dirty="0"/>
              <a:t> </a:t>
            </a:r>
            <a:r>
              <a:rPr lang="en-US" sz="3600" spc="-5" dirty="0"/>
              <a:t>F</a:t>
            </a:r>
            <a:r>
              <a:rPr sz="3600" spc="-5" dirty="0"/>
              <a:t>orcing</a:t>
            </a:r>
            <a:endParaRPr sz="3600" dirty="0"/>
          </a:p>
        </p:txBody>
      </p:sp>
      <p:sp>
        <p:nvSpPr>
          <p:cNvPr id="4" name="object 4"/>
          <p:cNvSpPr txBox="1"/>
          <p:nvPr/>
        </p:nvSpPr>
        <p:spPr>
          <a:xfrm>
            <a:off x="511463" y="1557020"/>
            <a:ext cx="8866505" cy="53822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55600" marR="31115" indent="-342900">
              <a:lnSpc>
                <a:spcPct val="99000"/>
              </a:lnSpc>
              <a:spcBef>
                <a:spcPts val="12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Teacher </a:t>
            </a:r>
            <a:r>
              <a:rPr lang="en-US" sz="2400" spc="-5" dirty="0">
                <a:solidFill>
                  <a:srgbClr val="3333CC"/>
                </a:solidFill>
                <a:latin typeface="Arial"/>
                <a:cs typeface="Arial"/>
              </a:rPr>
              <a:t>f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orcing trains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RNNs by supplying observed sequence  values as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inputs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during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training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and using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network’s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own 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one-step-ahead predictions to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do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multi-step</a:t>
            </a:r>
            <a:r>
              <a:rPr sz="2400" spc="2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sampling</a:t>
            </a:r>
            <a:endParaRPr sz="24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Professor </a:t>
            </a:r>
            <a:r>
              <a:rPr lang="en-US" sz="2400" spc="-5" dirty="0">
                <a:solidFill>
                  <a:srgbClr val="3333CC"/>
                </a:solidFill>
                <a:latin typeface="Arial"/>
                <a:cs typeface="Arial"/>
              </a:rPr>
              <a:t>f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orcing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algorithm</a:t>
            </a:r>
            <a:endParaRPr sz="2400" dirty="0">
              <a:latin typeface="Arial"/>
              <a:cs typeface="Arial"/>
            </a:endParaRPr>
          </a:p>
          <a:p>
            <a:pPr marL="748665" marR="5080" lvl="1" indent="-279400">
              <a:lnSpc>
                <a:spcPct val="100400"/>
              </a:lnSpc>
              <a:spcBef>
                <a:spcPts val="414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Uses adversarial domain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adaptation to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encourage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dynamics of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the 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RNN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to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be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same when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training the network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and when sampling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from  the network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over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multiple time</a:t>
            </a:r>
            <a:r>
              <a:rPr sz="2000" spc="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steps.</a:t>
            </a:r>
            <a:endParaRPr sz="2000" dirty="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480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Applied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 to</a:t>
            </a:r>
            <a:endParaRPr sz="2000" dirty="0">
              <a:latin typeface="Arial"/>
              <a:cs typeface="Arial"/>
            </a:endParaRPr>
          </a:p>
          <a:p>
            <a:pPr marL="1155700" lvl="2" indent="-229235">
              <a:lnSpc>
                <a:spcPct val="100000"/>
              </a:lnSpc>
              <a:spcBef>
                <a:spcPts val="450"/>
              </a:spcBef>
              <a:buClr>
                <a:srgbClr val="3333CC"/>
              </a:buClr>
              <a:buChar char="•"/>
              <a:tabLst>
                <a:tab pos="1155065" algn="l"/>
                <a:tab pos="1155700" algn="l"/>
              </a:tabLst>
            </a:pP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language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modeling</a:t>
            </a:r>
            <a:endParaRPr sz="1800" dirty="0">
              <a:latin typeface="Arial"/>
              <a:cs typeface="Arial"/>
            </a:endParaRPr>
          </a:p>
          <a:p>
            <a:pPr marL="1155700" lvl="2" indent="-229235">
              <a:lnSpc>
                <a:spcPct val="100000"/>
              </a:lnSpc>
              <a:spcBef>
                <a:spcPts val="440"/>
              </a:spcBef>
              <a:buClr>
                <a:srgbClr val="3333CC"/>
              </a:buClr>
              <a:buChar char="•"/>
              <a:tabLst>
                <a:tab pos="1155065" algn="l"/>
                <a:tab pos="1155700" algn="l"/>
              </a:tabLst>
            </a:pP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vocal 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synthesis </a:t>
            </a: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on raw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 waveforms</a:t>
            </a:r>
            <a:endParaRPr sz="1800" dirty="0">
              <a:latin typeface="Arial"/>
              <a:cs typeface="Arial"/>
            </a:endParaRPr>
          </a:p>
          <a:p>
            <a:pPr marL="1155700" lvl="2" indent="-229235">
              <a:lnSpc>
                <a:spcPct val="100000"/>
              </a:lnSpc>
              <a:spcBef>
                <a:spcPts val="440"/>
              </a:spcBef>
              <a:buClr>
                <a:srgbClr val="3333CC"/>
              </a:buClr>
              <a:buChar char="•"/>
              <a:tabLst>
                <a:tab pos="1155065" algn="l"/>
                <a:tab pos="1155700" algn="l"/>
              </a:tabLst>
            </a:pP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handwriting generation</a:t>
            </a:r>
            <a:endParaRPr sz="1800" dirty="0">
              <a:latin typeface="Arial"/>
              <a:cs typeface="Arial"/>
            </a:endParaRPr>
          </a:p>
          <a:p>
            <a:pPr marL="1155700" lvl="2" indent="-229235">
              <a:lnSpc>
                <a:spcPct val="100000"/>
              </a:lnSpc>
              <a:spcBef>
                <a:spcPts val="440"/>
              </a:spcBef>
              <a:buClr>
                <a:srgbClr val="3333CC"/>
              </a:buClr>
              <a:buChar char="•"/>
              <a:tabLst>
                <a:tab pos="1155065" algn="l"/>
                <a:tab pos="1155700" algn="l"/>
              </a:tabLst>
            </a:pPr>
            <a:r>
              <a:rPr sz="1800" dirty="0">
                <a:solidFill>
                  <a:srgbClr val="660066"/>
                </a:solidFill>
                <a:latin typeface="Arial"/>
                <a:cs typeface="Arial"/>
              </a:rPr>
              <a:t>image</a:t>
            </a:r>
            <a:r>
              <a:rPr sz="1800" spc="-5" dirty="0">
                <a:solidFill>
                  <a:srgbClr val="660066"/>
                </a:solidFill>
                <a:latin typeface="Arial"/>
                <a:cs typeface="Arial"/>
              </a:rPr>
              <a:t> generation</a:t>
            </a:r>
            <a:endParaRPr sz="1800" dirty="0">
              <a:latin typeface="Arial"/>
              <a:cs typeface="Arial"/>
            </a:endParaRPr>
          </a:p>
          <a:p>
            <a:pPr marL="355600" marR="1082040" indent="-342900">
              <a:lnSpc>
                <a:spcPts val="2820"/>
              </a:lnSpc>
              <a:spcBef>
                <a:spcPts val="73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Professor </a:t>
            </a:r>
            <a:r>
              <a:rPr lang="en-US" sz="2400" spc="-5" dirty="0">
                <a:solidFill>
                  <a:srgbClr val="3333CC"/>
                </a:solidFill>
                <a:latin typeface="Arial"/>
                <a:cs typeface="Arial"/>
              </a:rPr>
              <a:t>f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orcing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is an adversarial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method for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learning 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generative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models</a:t>
            </a:r>
            <a:endParaRPr sz="2400" dirty="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420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It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is closely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related to Generative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Adversarial</a:t>
            </a:r>
            <a:r>
              <a:rPr sz="2000" spc="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Networks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34979" y="840740"/>
            <a:ext cx="46913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Topics </a:t>
            </a:r>
            <a:r>
              <a:rPr dirty="0"/>
              <a:t>in Sequence</a:t>
            </a:r>
            <a:r>
              <a:rPr spc="-75" dirty="0"/>
              <a:t> </a:t>
            </a:r>
            <a:r>
              <a:rPr dirty="0"/>
              <a:t>Modeling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95"/>
              </a:spcBef>
              <a:buClr>
                <a:srgbClr val="3333CC"/>
              </a:buClr>
              <a:buChar char="•"/>
              <a:tabLst>
                <a:tab pos="354965" algn="l"/>
                <a:tab pos="355600" algn="l"/>
              </a:tabLst>
            </a:pPr>
            <a:r>
              <a:rPr lang="en-US" spc="-5" dirty="0"/>
              <a:t>Sequential Data and </a:t>
            </a:r>
            <a:r>
              <a:rPr spc="-5" dirty="0"/>
              <a:t>Overview</a:t>
            </a:r>
          </a:p>
          <a:p>
            <a:pPr marL="469900" indent="-457200">
              <a:lnSpc>
                <a:spcPct val="100000"/>
              </a:lnSpc>
              <a:spcBef>
                <a:spcPts val="495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pc="-5" dirty="0"/>
              <a:t>Unfolding Computational</a:t>
            </a:r>
            <a:r>
              <a:rPr spc="5" dirty="0"/>
              <a:t> </a:t>
            </a:r>
            <a:r>
              <a:rPr spc="-5" dirty="0"/>
              <a:t>Graphs</a:t>
            </a: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dirty="0">
                <a:solidFill>
                  <a:srgbClr val="0000FF"/>
                </a:solidFill>
              </a:rPr>
              <a:t>Recurrent Neural</a:t>
            </a:r>
            <a:r>
              <a:rPr spc="-10" dirty="0">
                <a:solidFill>
                  <a:srgbClr val="0000FF"/>
                </a:solidFill>
              </a:rPr>
              <a:t> </a:t>
            </a:r>
            <a:r>
              <a:rPr spc="-5" dirty="0">
                <a:solidFill>
                  <a:srgbClr val="0000FF"/>
                </a:solidFill>
              </a:rPr>
              <a:t>Networks</a:t>
            </a: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pc="-5" dirty="0"/>
              <a:t>Bidirectional </a:t>
            </a:r>
            <a:r>
              <a:rPr dirty="0"/>
              <a:t>RNNs</a:t>
            </a: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dirty="0"/>
              <a:t>Encoder-Decoder </a:t>
            </a:r>
            <a:r>
              <a:rPr spc="-5" dirty="0"/>
              <a:t>Sequence-to-Sequence</a:t>
            </a:r>
            <a:r>
              <a:rPr spc="10" dirty="0"/>
              <a:t> </a:t>
            </a:r>
            <a:r>
              <a:rPr spc="-5" dirty="0"/>
              <a:t>Architectures</a:t>
            </a: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dirty="0"/>
              <a:t>Deep Recurrent</a:t>
            </a:r>
            <a:r>
              <a:rPr spc="-10" dirty="0"/>
              <a:t> </a:t>
            </a:r>
            <a:r>
              <a:rPr spc="-5" dirty="0"/>
              <a:t>Networks</a:t>
            </a: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dirty="0"/>
              <a:t>Recursive Neural</a:t>
            </a:r>
            <a:r>
              <a:rPr spc="-5" dirty="0"/>
              <a:t> Networks</a:t>
            </a: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pc="-5" dirty="0"/>
              <a:t>The </a:t>
            </a:r>
            <a:r>
              <a:rPr dirty="0"/>
              <a:t>Challenge of </a:t>
            </a:r>
            <a:r>
              <a:rPr spc="-5" dirty="0"/>
              <a:t>Long-Term</a:t>
            </a:r>
            <a:r>
              <a:rPr spc="-15" dirty="0"/>
              <a:t> </a:t>
            </a:r>
            <a:r>
              <a:rPr dirty="0"/>
              <a:t>Dependencies</a:t>
            </a: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pc="-5" dirty="0"/>
              <a:t>Echo-State Networks</a:t>
            </a: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dirty="0"/>
              <a:t>Leaky </a:t>
            </a:r>
            <a:r>
              <a:rPr spc="-5" dirty="0"/>
              <a:t>Units </a:t>
            </a:r>
            <a:r>
              <a:rPr dirty="0"/>
              <a:t>and </a:t>
            </a:r>
            <a:r>
              <a:rPr spc="-5" dirty="0"/>
              <a:t>Other Strategies for Multiple Time</a:t>
            </a:r>
            <a:r>
              <a:rPr spc="30" dirty="0"/>
              <a:t> </a:t>
            </a:r>
            <a:r>
              <a:rPr dirty="0"/>
              <a:t>Scales</a:t>
            </a: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/>
              <a:tabLst>
                <a:tab pos="469900" algn="l"/>
              </a:tabLst>
            </a:pPr>
            <a:r>
              <a:rPr spc="-5" dirty="0"/>
              <a:t>LSTM </a:t>
            </a:r>
            <a:r>
              <a:rPr dirty="0"/>
              <a:t>and </a:t>
            </a:r>
            <a:r>
              <a:rPr spc="-5" dirty="0"/>
              <a:t>Other Gated </a:t>
            </a:r>
            <a:r>
              <a:rPr dirty="0"/>
              <a:t>RNNs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94063" y="6237732"/>
            <a:ext cx="6249035" cy="88900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492125" indent="-480059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 startAt="11"/>
              <a:tabLst>
                <a:tab pos="492759" algn="l"/>
              </a:tabLst>
            </a:pPr>
            <a:r>
              <a:rPr sz="2400" spc="-5" dirty="0">
                <a:solidFill>
                  <a:srgbClr val="808080"/>
                </a:solidFill>
                <a:latin typeface="Arial"/>
                <a:cs typeface="Arial"/>
              </a:rPr>
              <a:t>Optimization for Long-Term </a:t>
            </a: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Dependencies</a:t>
            </a:r>
            <a:endParaRPr sz="24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 startAt="11"/>
              <a:tabLst>
                <a:tab pos="469900" algn="l"/>
              </a:tabLst>
            </a:pP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Explicit</a:t>
            </a:r>
            <a:r>
              <a:rPr sz="2400" spc="-1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Memory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Topics </a:t>
            </a:r>
            <a:r>
              <a:rPr dirty="0"/>
              <a:t>in Recurrent Neural</a:t>
            </a:r>
            <a:r>
              <a:rPr spc="-45" dirty="0"/>
              <a:t> </a:t>
            </a:r>
            <a:r>
              <a:rPr spc="-5" dirty="0"/>
              <a:t>Networks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17863" y="2179828"/>
            <a:ext cx="8124825" cy="2204085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351155" indent="-339090">
              <a:lnSpc>
                <a:spcPct val="100000"/>
              </a:lnSpc>
              <a:spcBef>
                <a:spcPts val="595"/>
              </a:spcBef>
              <a:buClr>
                <a:srgbClr val="3333CC"/>
              </a:buClr>
              <a:buAutoNum type="arabicPeriod"/>
              <a:tabLst>
                <a:tab pos="351790" algn="l"/>
              </a:tabLst>
            </a:pPr>
            <a:r>
              <a:rPr sz="2400" spc="-5" dirty="0">
                <a:solidFill>
                  <a:srgbClr val="808080"/>
                </a:solidFill>
                <a:latin typeface="Arial"/>
                <a:cs typeface="Arial"/>
              </a:rPr>
              <a:t>Overview</a:t>
            </a:r>
            <a:endParaRPr sz="24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495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z="2400" spc="-5" dirty="0">
                <a:solidFill>
                  <a:srgbClr val="808080"/>
                </a:solidFill>
                <a:latin typeface="Arial"/>
                <a:cs typeface="Arial"/>
              </a:rPr>
              <a:t>Teacher forcing </a:t>
            </a: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and </a:t>
            </a:r>
            <a:r>
              <a:rPr sz="2400" spc="-5" dirty="0">
                <a:solidFill>
                  <a:srgbClr val="808080"/>
                </a:solidFill>
                <a:latin typeface="Arial"/>
                <a:cs typeface="Arial"/>
              </a:rPr>
              <a:t>Networks with Output</a:t>
            </a:r>
            <a:r>
              <a:rPr sz="2400" spc="2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Recurrence</a:t>
            </a:r>
            <a:endParaRPr sz="24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Computing the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gradient in a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RNN</a:t>
            </a:r>
            <a:endParaRPr sz="24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RNNs as </a:t>
            </a:r>
            <a:r>
              <a:rPr sz="2400" spc="-5" dirty="0">
                <a:solidFill>
                  <a:srgbClr val="808080"/>
                </a:solidFill>
                <a:latin typeface="Arial"/>
                <a:cs typeface="Arial"/>
              </a:rPr>
              <a:t>Directed Graphical</a:t>
            </a:r>
            <a:r>
              <a:rPr sz="2400" spc="-1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Models</a:t>
            </a:r>
            <a:endParaRPr sz="24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Modeling Sequences </a:t>
            </a:r>
            <a:r>
              <a:rPr sz="2400" spc="-5" dirty="0">
                <a:solidFill>
                  <a:srgbClr val="808080"/>
                </a:solidFill>
                <a:latin typeface="Arial"/>
                <a:cs typeface="Arial"/>
              </a:rPr>
              <a:t>Conditioned </a:t>
            </a: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on </a:t>
            </a:r>
            <a:r>
              <a:rPr sz="2400" spc="-5" dirty="0">
                <a:solidFill>
                  <a:srgbClr val="808080"/>
                </a:solidFill>
                <a:latin typeface="Arial"/>
                <a:cs typeface="Arial"/>
              </a:rPr>
              <a:t>Context with </a:t>
            </a:r>
            <a:r>
              <a:rPr sz="2400" dirty="0">
                <a:solidFill>
                  <a:srgbClr val="808080"/>
                </a:solidFill>
                <a:latin typeface="Arial"/>
                <a:cs typeface="Arial"/>
              </a:rPr>
              <a:t>RNNs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43314" y="1374140"/>
            <a:ext cx="55791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88820" algn="l"/>
              </a:tabLst>
            </a:pPr>
            <a:r>
              <a:rPr spc="-5" dirty="0"/>
              <a:t>Training</a:t>
            </a:r>
            <a:r>
              <a:rPr spc="10" dirty="0"/>
              <a:t> </a:t>
            </a:r>
            <a:r>
              <a:rPr dirty="0"/>
              <a:t>an</a:t>
            </a:r>
            <a:r>
              <a:rPr lang="en-US" dirty="0"/>
              <a:t> </a:t>
            </a:r>
            <a:r>
              <a:rPr dirty="0"/>
              <a:t>RNN is</a:t>
            </a:r>
            <a:r>
              <a:rPr spc="-45" dirty="0"/>
              <a:t> </a:t>
            </a:r>
            <a:r>
              <a:rPr lang="en-US" spc="-5" dirty="0"/>
              <a:t>S</a:t>
            </a:r>
            <a:r>
              <a:rPr spc="-5" dirty="0"/>
              <a:t>traightforward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36863" y="2351723"/>
            <a:ext cx="8789670" cy="343889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58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Determine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gradient using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 backpropagation</a:t>
            </a:r>
            <a:endParaRPr sz="2400" dirty="0">
              <a:latin typeface="Arial"/>
              <a:cs typeface="Arial"/>
            </a:endParaRPr>
          </a:p>
          <a:p>
            <a:pPr marL="748665" marR="5080" lvl="1" indent="-279400">
              <a:lnSpc>
                <a:spcPct val="100800"/>
              </a:lnSpc>
              <a:spcBef>
                <a:spcPts val="380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Apply generalized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backpropagation to the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unrolled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computational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graph 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(algorithm repeated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in next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slide)</a:t>
            </a:r>
            <a:endParaRPr sz="2000" dirty="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480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No specialized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algorithms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are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necessary</a:t>
            </a:r>
            <a:endParaRPr sz="2000" dirty="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59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Gradient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Descent</a:t>
            </a:r>
            <a:endParaRPr sz="2400" dirty="0">
              <a:latin typeface="Arial"/>
              <a:cs typeface="Arial"/>
            </a:endParaRPr>
          </a:p>
          <a:p>
            <a:pPr marL="748665" marR="612140" lvl="1" indent="-279400">
              <a:lnSpc>
                <a:spcPct val="100800"/>
              </a:lnSpc>
              <a:spcBef>
                <a:spcPts val="405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Gradients obtained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by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backpropagation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are used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with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any general  purpose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gradient-based techniques to train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an</a:t>
            </a:r>
            <a:r>
              <a:rPr sz="2000" spc="2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RNN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175"/>
              </a:spcBef>
              <a:buChar char="•"/>
              <a:tabLst>
                <a:tab pos="354965" algn="l"/>
                <a:tab pos="355600" algn="l"/>
                <a:tab pos="2336800" algn="l"/>
              </a:tabLst>
            </a:pPr>
            <a:r>
              <a:rPr lang="en-US" sz="2400" spc="5" dirty="0">
                <a:solidFill>
                  <a:srgbClr val="3333CC"/>
                </a:solidFill>
                <a:latin typeface="Arial"/>
                <a:cs typeface="Arial"/>
              </a:rPr>
              <a:t>Described as </a:t>
            </a:r>
            <a:r>
              <a:rPr sz="2400" spc="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Back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Propagation Through Time</a:t>
            </a:r>
            <a:r>
              <a:rPr lang="en-US" sz="2400" spc="-5" dirty="0">
                <a:solidFill>
                  <a:srgbClr val="3333CC"/>
                </a:solidFill>
                <a:latin typeface="Arial"/>
                <a:cs typeface="Arial"/>
              </a:rPr>
              <a:t> (BPTT)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382616" y="840740"/>
            <a:ext cx="7920422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solidFill>
                  <a:srgbClr val="FF0000"/>
                </a:solidFill>
                <a:latin typeface="Arial"/>
                <a:cs typeface="Arial"/>
              </a:rPr>
              <a:t>General Backpropagation to </a:t>
            </a:r>
            <a:r>
              <a:rPr lang="en-US" sz="2800" spc="-5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sz="2800" spc="-5" dirty="0">
                <a:solidFill>
                  <a:srgbClr val="FF0000"/>
                </a:solidFill>
                <a:latin typeface="Arial"/>
                <a:cs typeface="Arial"/>
              </a:rPr>
              <a:t>ompute</a:t>
            </a:r>
            <a:r>
              <a:rPr sz="2800" spc="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800" spc="35" dirty="0">
                <a:solidFill>
                  <a:srgbClr val="FF0000"/>
                </a:solidFill>
                <a:latin typeface="Arial"/>
                <a:cs typeface="Arial"/>
              </a:rPr>
              <a:t>G</a:t>
            </a:r>
            <a:r>
              <a:rPr sz="2800" dirty="0">
                <a:solidFill>
                  <a:srgbClr val="FF0000"/>
                </a:solidFill>
                <a:latin typeface="Arial"/>
                <a:cs typeface="Arial"/>
              </a:rPr>
              <a:t>radient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19032" y="2302417"/>
            <a:ext cx="7528363" cy="39758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36863" y="1633220"/>
            <a:ext cx="87661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77465" algn="l"/>
                <a:tab pos="4111625" algn="l"/>
                <a:tab pos="4786630" algn="l"/>
                <a:tab pos="7865109" algn="l"/>
              </a:tabLst>
            </a:pPr>
            <a:r>
              <a:rPr sz="2000" spc="-114" dirty="0">
                <a:solidFill>
                  <a:srgbClr val="006600"/>
                </a:solidFill>
                <a:latin typeface="Arial"/>
                <a:cs typeface="Arial"/>
              </a:rPr>
              <a:t>To</a:t>
            </a:r>
            <a:r>
              <a:rPr sz="2000" spc="1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compute</a:t>
            </a:r>
            <a:r>
              <a:rPr sz="2000" spc="2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gradients	</a:t>
            </a:r>
            <a:r>
              <a:rPr sz="2000" dirty="0">
                <a:latin typeface="Arial"/>
                <a:cs typeface="Arial"/>
              </a:rPr>
              <a:t>T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of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variable	</a:t>
            </a:r>
            <a:r>
              <a:rPr sz="2400" i="1" spc="30" dirty="0">
                <a:latin typeface="Calibri"/>
                <a:cs typeface="Calibri"/>
              </a:rPr>
              <a:t>z</a:t>
            </a:r>
            <a:r>
              <a:rPr sz="2400" i="1" spc="10" dirty="0"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wrt	variables</a:t>
            </a:r>
            <a:r>
              <a:rPr sz="2000" spc="1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in</a:t>
            </a:r>
            <a:r>
              <a:rPr sz="2000" spc="1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computational	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graph</a:t>
            </a:r>
            <a:r>
              <a:rPr sz="2000" spc="-8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b="0" spc="-5" dirty="0">
                <a:latin typeface="Hypatia Sans Pro Light"/>
                <a:cs typeface="Hypatia Sans Pro Light"/>
              </a:rPr>
              <a:t>G</a:t>
            </a:r>
            <a:endParaRPr sz="2000">
              <a:latin typeface="Hypatia Sans Pro Light"/>
              <a:cs typeface="Hypatia Sans Pro Light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54872" y="764540"/>
            <a:ext cx="769155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Build-grad </a:t>
            </a:r>
            <a:r>
              <a:rPr lang="en-US" spc="-5" dirty="0"/>
              <a:t>F</a:t>
            </a:r>
            <a:r>
              <a:rPr spc="-5" dirty="0"/>
              <a:t>unction </a:t>
            </a:r>
            <a:r>
              <a:rPr dirty="0"/>
              <a:t>of </a:t>
            </a:r>
            <a:r>
              <a:rPr spc="-5" dirty="0"/>
              <a:t>Generalized</a:t>
            </a:r>
            <a:r>
              <a:rPr spc="-25" dirty="0"/>
              <a:t> </a:t>
            </a:r>
            <a:r>
              <a:rPr dirty="0"/>
              <a:t>Backprop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675816" y="4807346"/>
            <a:ext cx="782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i="1" u="sng" spc="-40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dz</a:t>
            </a:r>
            <a:r>
              <a:rPr sz="1200" i="1" spc="-40" dirty="0">
                <a:latin typeface="Cambria"/>
                <a:cs typeface="Cambria"/>
              </a:rPr>
              <a:t> </a:t>
            </a:r>
            <a:r>
              <a:rPr sz="1800" b="0" spc="195" baseline="-34722" dirty="0">
                <a:latin typeface="Kozuka Gothic Pro EL"/>
                <a:cs typeface="Kozuka Gothic Pro EL"/>
              </a:rPr>
              <a:t>= </a:t>
            </a:r>
            <a:r>
              <a:rPr sz="1200" i="1" u="sng" spc="-40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dz</a:t>
            </a:r>
            <a:r>
              <a:rPr sz="1200" i="1" u="sng" spc="65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 </a:t>
            </a:r>
            <a:r>
              <a:rPr sz="1200" i="1" u="sng" spc="-5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dy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96454" y="5022850"/>
            <a:ext cx="7340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79730" algn="l"/>
              </a:tabLst>
            </a:pPr>
            <a:r>
              <a:rPr sz="1200" i="1" spc="-10" dirty="0">
                <a:latin typeface="Cambria"/>
                <a:cs typeface="Cambria"/>
              </a:rPr>
              <a:t>dx	</a:t>
            </a:r>
            <a:r>
              <a:rPr sz="1200" i="1" spc="-5" dirty="0">
                <a:latin typeface="Cambria"/>
                <a:cs typeface="Cambria"/>
              </a:rPr>
              <a:t>dy</a:t>
            </a:r>
            <a:r>
              <a:rPr sz="1200" i="1" spc="10" dirty="0">
                <a:latin typeface="Cambria"/>
                <a:cs typeface="Cambria"/>
              </a:rPr>
              <a:t> </a:t>
            </a:r>
            <a:r>
              <a:rPr sz="1200" i="1" spc="-10" dirty="0">
                <a:latin typeface="Cambria"/>
                <a:cs typeface="Cambria"/>
              </a:rPr>
              <a:t>dx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61262" y="4909820"/>
            <a:ext cx="32499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If </a:t>
            </a:r>
            <a:r>
              <a:rPr sz="1600" b="1" i="1" spc="70" dirty="0">
                <a:latin typeface="Palatino Linotype"/>
                <a:cs typeface="Palatino Linotype"/>
              </a:rPr>
              <a:t>y</a:t>
            </a:r>
            <a:r>
              <a:rPr sz="1600" i="1" spc="70" dirty="0">
                <a:latin typeface="Calibri"/>
                <a:cs typeface="Calibri"/>
              </a:rPr>
              <a:t>=g</a:t>
            </a:r>
            <a:r>
              <a:rPr sz="1600" spc="70" dirty="0">
                <a:latin typeface="Cambria"/>
                <a:cs typeface="Cambria"/>
              </a:rPr>
              <a:t>(</a:t>
            </a:r>
            <a:r>
              <a:rPr sz="1600" i="1" spc="70" dirty="0">
                <a:latin typeface="Calibri"/>
                <a:cs typeface="Calibri"/>
              </a:rPr>
              <a:t>x</a:t>
            </a:r>
            <a:r>
              <a:rPr sz="1600" spc="70" dirty="0">
                <a:latin typeface="Cambria"/>
                <a:cs typeface="Cambria"/>
              </a:rPr>
              <a:t>)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and </a:t>
            </a:r>
            <a:r>
              <a:rPr sz="1600" i="1" spc="65" dirty="0">
                <a:latin typeface="Calibri"/>
                <a:cs typeface="Calibri"/>
              </a:rPr>
              <a:t>z</a:t>
            </a:r>
            <a:r>
              <a:rPr sz="1600" spc="65" dirty="0">
                <a:latin typeface="Cambria"/>
                <a:cs typeface="Cambria"/>
              </a:rPr>
              <a:t>=</a:t>
            </a:r>
            <a:r>
              <a:rPr sz="1600" i="1" spc="65" dirty="0">
                <a:latin typeface="Calibri"/>
                <a:cs typeface="Calibri"/>
              </a:rPr>
              <a:t>f</a:t>
            </a:r>
            <a:r>
              <a:rPr sz="1600" spc="65" dirty="0">
                <a:latin typeface="Cambria"/>
                <a:cs typeface="Cambria"/>
              </a:rPr>
              <a:t>(</a:t>
            </a:r>
            <a:r>
              <a:rPr sz="1600" b="1" i="1" spc="65" dirty="0">
                <a:latin typeface="Palatino Linotype"/>
                <a:cs typeface="Palatino Linotype"/>
              </a:rPr>
              <a:t>y</a:t>
            </a:r>
            <a:r>
              <a:rPr sz="1600" spc="65" dirty="0">
                <a:latin typeface="Cambria"/>
                <a:cs typeface="Cambria"/>
              </a:rPr>
              <a:t>)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from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chain</a:t>
            </a:r>
            <a:r>
              <a:rPr sz="1600" spc="8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rule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77571" y="5824220"/>
            <a:ext cx="27666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solidFill>
                  <a:srgbClr val="660066"/>
                </a:solidFill>
                <a:latin typeface="Arial"/>
                <a:cs typeface="Arial"/>
              </a:rPr>
              <a:t>Equivalently,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in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vector</a:t>
            </a:r>
            <a:r>
              <a:rPr sz="1600" spc="-4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notation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77571" y="6065520"/>
            <a:ext cx="422973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56360" algn="l"/>
              </a:tabLst>
            </a:pP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where	is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the </a:t>
            </a:r>
            <a:r>
              <a:rPr sz="1600" spc="-5" dirty="0">
                <a:latin typeface="Cambria"/>
                <a:cs typeface="Cambria"/>
              </a:rPr>
              <a:t>n </a:t>
            </a:r>
            <a:r>
              <a:rPr sz="1600" spc="70" dirty="0">
                <a:latin typeface="Cambria"/>
                <a:cs typeface="Cambria"/>
              </a:rPr>
              <a:t>x </a:t>
            </a:r>
            <a:r>
              <a:rPr sz="1600" spc="-5" dirty="0">
                <a:latin typeface="Cambria"/>
                <a:cs typeface="Cambria"/>
              </a:rPr>
              <a:t>n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Jacobian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matrix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of</a:t>
            </a:r>
            <a:r>
              <a:rPr sz="1600" spc="-8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600" i="1" spc="-90" dirty="0">
                <a:latin typeface="Calibri"/>
                <a:cs typeface="Calibri"/>
              </a:rPr>
              <a:t>g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512304" y="5848350"/>
            <a:ext cx="3956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1800" b="0" spc="-540" baseline="-4629" dirty="0">
                <a:latin typeface="Kozuka Gothic Pro EL"/>
                <a:cs typeface="Kozuka Gothic Pro EL"/>
              </a:rPr>
              <a:t>⎝</a:t>
            </a:r>
            <a:r>
              <a:rPr sz="1200" b="0" spc="-360" dirty="0">
                <a:latin typeface="Kozuka Gothic Pro EL"/>
                <a:cs typeface="Kozuka Gothic Pro EL"/>
              </a:rPr>
              <a:t>∂</a:t>
            </a:r>
            <a:r>
              <a:rPr sz="1200" b="1" i="1" spc="-360" dirty="0">
                <a:latin typeface="Palatino Linotype"/>
                <a:cs typeface="Palatino Linotype"/>
              </a:rPr>
              <a:t>x</a:t>
            </a:r>
            <a:r>
              <a:rPr sz="1200" b="1" i="1" spc="-125" dirty="0">
                <a:latin typeface="Palatino Linotype"/>
                <a:cs typeface="Palatino Linotype"/>
              </a:rPr>
              <a:t> </a:t>
            </a:r>
            <a:r>
              <a:rPr sz="1800" b="0" spc="-1455" baseline="9259" dirty="0">
                <a:latin typeface="Kozuka Gothic Pro EL"/>
                <a:cs typeface="Kozuka Gothic Pro EL"/>
              </a:rPr>
              <a:t>⎟</a:t>
            </a:r>
            <a:r>
              <a:rPr sz="1800" b="0" spc="-1455" baseline="-4629" dirty="0">
                <a:latin typeface="Kozuka Gothic Pro EL"/>
                <a:cs typeface="Kozuka Gothic Pro EL"/>
              </a:rPr>
              <a:t>⎠</a:t>
            </a:r>
            <a:endParaRPr sz="1800" baseline="-4629">
              <a:latin typeface="Kozuka Gothic Pro EL"/>
              <a:cs typeface="Kozuka Gothic Pro E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512304" y="5592365"/>
            <a:ext cx="440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1200" b="0" spc="-375" dirty="0">
                <a:latin typeface="Kozuka Gothic Pro EL"/>
                <a:cs typeface="Kozuka Gothic Pro EL"/>
              </a:rPr>
              <a:t>⎛</a:t>
            </a:r>
            <a:r>
              <a:rPr sz="1800" b="0" u="sng" spc="-562" baseline="-13888" dirty="0">
                <a:uFill>
                  <a:solidFill>
                    <a:srgbClr val="000000"/>
                  </a:solidFill>
                </a:uFill>
                <a:latin typeface="Kozuka Gothic Pro EL"/>
                <a:cs typeface="Kozuka Gothic Pro EL"/>
              </a:rPr>
              <a:t>∂</a:t>
            </a:r>
            <a:r>
              <a:rPr sz="1800" b="1" i="1" u="sng" spc="-562" baseline="-13888" dirty="0">
                <a:uFill>
                  <a:solidFill>
                    <a:srgbClr val="000000"/>
                  </a:solidFill>
                </a:uFill>
                <a:latin typeface="Palatino Linotype"/>
                <a:cs typeface="Palatino Linotype"/>
              </a:rPr>
              <a:t>y</a:t>
            </a:r>
            <a:r>
              <a:rPr sz="1800" b="1" i="1" spc="-225" baseline="-13888" dirty="0">
                <a:latin typeface="Palatino Linotype"/>
                <a:cs typeface="Palatino Linotype"/>
              </a:rPr>
              <a:t> </a:t>
            </a:r>
            <a:r>
              <a:rPr sz="1200" b="0" spc="-360" dirty="0">
                <a:latin typeface="Kozuka Gothic Pro EL"/>
                <a:cs typeface="Kozuka Gothic Pro EL"/>
              </a:rPr>
              <a:t>⎞</a:t>
            </a:r>
            <a:r>
              <a:rPr sz="1050" i="1" spc="-540" baseline="47619" dirty="0">
                <a:latin typeface="Calibri"/>
                <a:cs typeface="Calibri"/>
              </a:rPr>
              <a:t>T</a:t>
            </a:r>
            <a:endParaRPr sz="1050" baseline="47619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113206" y="5693064"/>
            <a:ext cx="11664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  <a:tabLst>
                <a:tab pos="737870" algn="l"/>
              </a:tabLst>
            </a:pPr>
            <a:r>
              <a:rPr sz="1200" b="0" spc="-35" dirty="0">
                <a:latin typeface="Kozuka Gothic Pro EL"/>
                <a:cs typeface="Kozuka Gothic Pro EL"/>
              </a:rPr>
              <a:t>∇</a:t>
            </a:r>
            <a:r>
              <a:rPr sz="1050" b="1" i="1" spc="-52" baseline="-35714" dirty="0">
                <a:latin typeface="Palatino Linotype"/>
                <a:cs typeface="Palatino Linotype"/>
              </a:rPr>
              <a:t>x</a:t>
            </a:r>
            <a:r>
              <a:rPr sz="1200" i="1" spc="-35" dirty="0">
                <a:latin typeface="Calibri"/>
                <a:cs typeface="Calibri"/>
              </a:rPr>
              <a:t>z</a:t>
            </a:r>
            <a:r>
              <a:rPr sz="1200" i="1" spc="114" dirty="0">
                <a:latin typeface="Calibri"/>
                <a:cs typeface="Calibri"/>
              </a:rPr>
              <a:t> </a:t>
            </a:r>
            <a:r>
              <a:rPr sz="1200" b="0" spc="130" dirty="0">
                <a:latin typeface="Kozuka Gothic Pro EL"/>
                <a:cs typeface="Kozuka Gothic Pro EL"/>
              </a:rPr>
              <a:t>=	</a:t>
            </a:r>
            <a:r>
              <a:rPr sz="1800" b="0" spc="-1102" baseline="4629" dirty="0">
                <a:latin typeface="Kozuka Gothic Pro EL"/>
                <a:cs typeface="Kozuka Gothic Pro EL"/>
              </a:rPr>
              <a:t>⎟</a:t>
            </a:r>
            <a:r>
              <a:rPr sz="1800" b="0" spc="569" baseline="4629" dirty="0">
                <a:latin typeface="Kozuka Gothic Pro EL"/>
                <a:cs typeface="Kozuka Gothic Pro EL"/>
              </a:rPr>
              <a:t> </a:t>
            </a:r>
            <a:r>
              <a:rPr sz="1200" b="0" spc="-204" dirty="0">
                <a:latin typeface="Kozuka Gothic Pro EL"/>
                <a:cs typeface="Kozuka Gothic Pro EL"/>
              </a:rPr>
              <a:t>∇</a:t>
            </a:r>
            <a:r>
              <a:rPr sz="1200" b="0" spc="-185" dirty="0">
                <a:latin typeface="Kozuka Gothic Pro EL"/>
                <a:cs typeface="Kozuka Gothic Pro EL"/>
              </a:rPr>
              <a:t> </a:t>
            </a:r>
            <a:r>
              <a:rPr sz="1200" i="1" spc="15" dirty="0">
                <a:latin typeface="Calibri"/>
                <a:cs typeface="Calibri"/>
              </a:rPr>
              <a:t>z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182523" y="3581400"/>
            <a:ext cx="4250055" cy="107759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90805">
              <a:lnSpc>
                <a:spcPts val="1910"/>
              </a:lnSpc>
              <a:spcBef>
                <a:spcPts val="360"/>
              </a:spcBef>
            </a:pPr>
            <a:r>
              <a:rPr sz="1600" spc="40" dirty="0">
                <a:latin typeface="Cambria"/>
                <a:cs typeface="Cambria"/>
              </a:rPr>
              <a:t>Ob.bprop(inputs,X,</a:t>
            </a:r>
            <a:r>
              <a:rPr sz="1600" b="0" spc="40" dirty="0">
                <a:latin typeface="Hypatia Sans Pro Light"/>
                <a:cs typeface="Hypatia Sans Pro Light"/>
              </a:rPr>
              <a:t>G</a:t>
            </a:r>
            <a:r>
              <a:rPr sz="1600" spc="40" dirty="0">
                <a:latin typeface="Cambria"/>
                <a:cs typeface="Cambria"/>
              </a:rPr>
              <a:t>)</a:t>
            </a:r>
            <a:endParaRPr sz="1600">
              <a:latin typeface="Cambria"/>
              <a:cs typeface="Cambria"/>
            </a:endParaRPr>
          </a:p>
          <a:p>
            <a:pPr marL="90805">
              <a:lnSpc>
                <a:spcPts val="1910"/>
              </a:lnSpc>
            </a:pP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returns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600">
              <a:latin typeface="Arial"/>
              <a:cs typeface="Arial"/>
            </a:endParaRPr>
          </a:p>
          <a:p>
            <a:pPr marL="90805">
              <a:lnSpc>
                <a:spcPct val="100000"/>
              </a:lnSpc>
            </a:pP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Which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is just an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implementation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of chain</a:t>
            </a:r>
            <a:r>
              <a:rPr sz="1600" spc="-2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rule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939760" y="3957637"/>
            <a:ext cx="1495425" cy="36512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795"/>
              </a:lnSpc>
            </a:pPr>
            <a:r>
              <a:rPr sz="2700" b="0" spc="-345" baseline="-7716" dirty="0">
                <a:latin typeface="Kozuka Gothic Pro EL"/>
                <a:cs typeface="Kozuka Gothic Pro EL"/>
              </a:rPr>
              <a:t>∑</a:t>
            </a:r>
            <a:r>
              <a:rPr sz="1200" spc="-20" dirty="0">
                <a:latin typeface="Cambria"/>
                <a:cs typeface="Cambria"/>
              </a:rPr>
              <a:t>(</a:t>
            </a:r>
            <a:r>
              <a:rPr sz="1200" b="0" spc="-175" dirty="0">
                <a:latin typeface="Kozuka Gothic Pro EL"/>
                <a:cs typeface="Kozuka Gothic Pro EL"/>
              </a:rPr>
              <a:t>∇</a:t>
            </a:r>
            <a:r>
              <a:rPr sz="1050" spc="254" baseline="-35714" dirty="0">
                <a:latin typeface="Cambria"/>
                <a:cs typeface="Cambria"/>
              </a:rPr>
              <a:t>X</a:t>
            </a:r>
            <a:r>
              <a:rPr sz="1200" spc="-25" dirty="0">
                <a:latin typeface="Cambria"/>
                <a:cs typeface="Cambria"/>
              </a:rPr>
              <a:t>o</a:t>
            </a:r>
            <a:r>
              <a:rPr sz="1200" spc="-40" dirty="0">
                <a:latin typeface="Cambria"/>
                <a:cs typeface="Cambria"/>
              </a:rPr>
              <a:t>p</a:t>
            </a:r>
            <a:r>
              <a:rPr sz="1200" spc="75" dirty="0">
                <a:latin typeface="Cambria"/>
                <a:cs typeface="Cambria"/>
              </a:rPr>
              <a:t>.</a:t>
            </a:r>
            <a:r>
              <a:rPr sz="1200" spc="-20" dirty="0">
                <a:latin typeface="Cambria"/>
                <a:cs typeface="Cambria"/>
              </a:rPr>
              <a:t>f</a:t>
            </a:r>
            <a:r>
              <a:rPr sz="1200" spc="-15" dirty="0">
                <a:latin typeface="Cambria"/>
                <a:cs typeface="Cambria"/>
              </a:rPr>
              <a:t>(</a:t>
            </a:r>
            <a:r>
              <a:rPr sz="1200" spc="-10" dirty="0">
                <a:latin typeface="Cambria"/>
                <a:cs typeface="Cambria"/>
              </a:rPr>
              <a:t>i</a:t>
            </a:r>
            <a:r>
              <a:rPr sz="1200" spc="-25" dirty="0">
                <a:latin typeface="Cambria"/>
                <a:cs typeface="Cambria"/>
              </a:rPr>
              <a:t>np</a:t>
            </a:r>
            <a:r>
              <a:rPr sz="1200" spc="-20" dirty="0">
                <a:latin typeface="Cambria"/>
                <a:cs typeface="Cambria"/>
              </a:rPr>
              <a:t>u</a:t>
            </a:r>
            <a:r>
              <a:rPr sz="1200" spc="40" dirty="0">
                <a:latin typeface="Cambria"/>
                <a:cs typeface="Cambria"/>
              </a:rPr>
              <a:t>t</a:t>
            </a:r>
            <a:r>
              <a:rPr sz="1200" spc="-70" dirty="0">
                <a:latin typeface="Cambria"/>
                <a:cs typeface="Cambria"/>
              </a:rPr>
              <a:t>s</a:t>
            </a:r>
            <a:r>
              <a:rPr sz="1200" spc="-75" dirty="0">
                <a:latin typeface="Cambria"/>
                <a:cs typeface="Cambria"/>
              </a:rPr>
              <a:t>)</a:t>
            </a:r>
            <a:r>
              <a:rPr sz="1050" i="1" spc="75" baseline="-35714" dirty="0">
                <a:latin typeface="Calibri"/>
                <a:cs typeface="Calibri"/>
              </a:rPr>
              <a:t>i</a:t>
            </a:r>
            <a:r>
              <a:rPr sz="1050" i="1" spc="-44" baseline="-35714" dirty="0">
                <a:latin typeface="Calibri"/>
                <a:cs typeface="Calibri"/>
              </a:rPr>
              <a:t> </a:t>
            </a:r>
            <a:r>
              <a:rPr sz="1200" spc="-220" dirty="0">
                <a:latin typeface="Cambria"/>
                <a:cs typeface="Cambria"/>
              </a:rPr>
              <a:t>)</a:t>
            </a:r>
            <a:r>
              <a:rPr sz="1200" i="1" spc="150" dirty="0">
                <a:latin typeface="Calibri"/>
                <a:cs typeface="Calibri"/>
              </a:rPr>
              <a:t>G</a:t>
            </a:r>
            <a:r>
              <a:rPr sz="1050" i="1" spc="75" baseline="-35714" dirty="0">
                <a:latin typeface="Calibri"/>
                <a:cs typeface="Calibri"/>
              </a:rPr>
              <a:t>i</a:t>
            </a:r>
            <a:endParaRPr sz="1050" baseline="-35714">
              <a:latin typeface="Calibri"/>
              <a:cs typeface="Calibri"/>
            </a:endParaRPr>
          </a:p>
          <a:p>
            <a:pPr marL="102235">
              <a:lnSpc>
                <a:spcPct val="100000"/>
              </a:lnSpc>
              <a:spcBef>
                <a:spcPts val="90"/>
              </a:spcBef>
            </a:pPr>
            <a:r>
              <a:rPr sz="700" i="1" spc="50" dirty="0">
                <a:latin typeface="Calibri"/>
                <a:cs typeface="Calibri"/>
              </a:rPr>
              <a:t>i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58123" y="1447801"/>
            <a:ext cx="7422410" cy="54863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6" name="object 16"/>
          <p:cNvGraphicFramePr>
            <a:graphicFrameLocks noGrp="1"/>
          </p:cNvGraphicFramePr>
          <p:nvPr/>
        </p:nvGraphicFramePr>
        <p:xfrm>
          <a:off x="5401598" y="5248275"/>
          <a:ext cx="1203960" cy="5506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4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22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1660">
                <a:tc>
                  <a:txBody>
                    <a:bodyPr/>
                    <a:lstStyle/>
                    <a:p>
                      <a:pPr marR="12700"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200" u="sng" spc="-70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0" u="sng" spc="-270" dirty="0">
                          <a:uFill>
                            <a:solidFill>
                              <a:srgbClr val="000000"/>
                            </a:solidFill>
                          </a:uFill>
                          <a:latin typeface="Kozuka Gothic Pro EL"/>
                          <a:cs typeface="Kozuka Gothic Pro EL"/>
                        </a:rPr>
                        <a:t>∂</a:t>
                      </a:r>
                      <a:r>
                        <a:rPr sz="1200" i="1" u="sng" spc="-270" dirty="0">
                          <a:uFill>
                            <a:solidFill>
                              <a:srgbClr val="000000"/>
                            </a:solidFill>
                          </a:uFill>
                          <a:latin typeface="Cambria"/>
                          <a:cs typeface="Cambria"/>
                        </a:rPr>
                        <a:t>z</a:t>
                      </a:r>
                      <a:endParaRPr sz="1200">
                        <a:latin typeface="Cambria"/>
                        <a:cs typeface="Cambria"/>
                      </a:endParaRPr>
                    </a:p>
                  </a:txBody>
                  <a:tcPr marL="0" marR="0" marT="6223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3655">
                        <a:lnSpc>
                          <a:spcPts val="800"/>
                        </a:lnSpc>
                        <a:spcBef>
                          <a:spcPts val="1235"/>
                        </a:spcBef>
                      </a:pPr>
                      <a:r>
                        <a:rPr sz="1200" b="0" dirty="0">
                          <a:latin typeface="Kozuka Gothic Pro EL"/>
                          <a:cs typeface="Kozuka Gothic Pro EL"/>
                        </a:rPr>
                        <a:t>=</a:t>
                      </a:r>
                      <a:endParaRPr sz="1200">
                        <a:latin typeface="Kozuka Gothic Pro EL"/>
                        <a:cs typeface="Kozuka Gothic Pro EL"/>
                      </a:endParaRPr>
                    </a:p>
                  </a:txBody>
                  <a:tcPr marL="0" marR="0" marT="156845" marB="0">
                    <a:lnT w="952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ts val="1140"/>
                        </a:lnSpc>
                        <a:spcBef>
                          <a:spcPts val="900"/>
                        </a:spcBef>
                      </a:pPr>
                      <a:r>
                        <a:rPr sz="1800" b="0" dirty="0">
                          <a:latin typeface="Kozuka Gothic Pro EL"/>
                          <a:cs typeface="Kozuka Gothic Pro EL"/>
                        </a:rPr>
                        <a:t>∑</a:t>
                      </a:r>
                      <a:endParaRPr sz="1800">
                        <a:latin typeface="Kozuka Gothic Pro EL"/>
                        <a:cs typeface="Kozuka Gothic Pro EL"/>
                      </a:endParaRPr>
                    </a:p>
                  </a:txBody>
                  <a:tcPr marL="0" marR="0" marT="114300" marB="0">
                    <a:lnT w="952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8890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800" b="0" spc="-405" baseline="-11574" dirty="0">
                          <a:latin typeface="Kozuka Gothic Pro EL"/>
                          <a:cs typeface="Kozuka Gothic Pro EL"/>
                        </a:rPr>
                        <a:t>∂</a:t>
                      </a:r>
                      <a:r>
                        <a:rPr sz="1800" i="1" spc="-405" baseline="-11574" dirty="0">
                          <a:latin typeface="Cambria"/>
                          <a:cs typeface="Cambria"/>
                        </a:rPr>
                        <a:t>z</a:t>
                      </a:r>
                      <a:r>
                        <a:rPr sz="1800" i="1" spc="509" baseline="-11574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200" b="0" spc="-125" dirty="0">
                          <a:latin typeface="Kozuka Gothic Pro EL"/>
                          <a:cs typeface="Kozuka Gothic Pro EL"/>
                        </a:rPr>
                        <a:t>∂</a:t>
                      </a:r>
                      <a:r>
                        <a:rPr sz="1200" i="1" spc="-125" dirty="0">
                          <a:latin typeface="Cambria"/>
                          <a:cs typeface="Cambria"/>
                        </a:rPr>
                        <a:t>y</a:t>
                      </a:r>
                      <a:r>
                        <a:rPr sz="1050" i="1" spc="-187" baseline="-35714" dirty="0">
                          <a:latin typeface="Cambria"/>
                          <a:cs typeface="Cambria"/>
                        </a:rPr>
                        <a:t>j</a:t>
                      </a:r>
                      <a:endParaRPr sz="1050" baseline="-35714">
                        <a:latin typeface="Cambria"/>
                        <a:cs typeface="Cambria"/>
                      </a:endParaRPr>
                    </a:p>
                  </a:txBody>
                  <a:tcPr marL="0" marR="0" marT="32384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264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b="0" spc="-135" dirty="0">
                          <a:latin typeface="Kozuka Gothic Pro EL"/>
                          <a:cs typeface="Kozuka Gothic Pro EL"/>
                        </a:rPr>
                        <a:t>∂</a:t>
                      </a:r>
                      <a:r>
                        <a:rPr sz="1200" i="1" spc="-135" dirty="0">
                          <a:latin typeface="Cambria"/>
                          <a:cs typeface="Cambria"/>
                        </a:rPr>
                        <a:t>x</a:t>
                      </a:r>
                      <a:r>
                        <a:rPr sz="1050" i="1" spc="-202" baseline="-35714" dirty="0">
                          <a:latin typeface="Cambria"/>
                          <a:cs typeface="Cambria"/>
                        </a:rPr>
                        <a:t>i</a:t>
                      </a:r>
                      <a:endParaRPr sz="1050" baseline="-35714">
                        <a:latin typeface="Cambria"/>
                        <a:cs typeface="Cambria"/>
                      </a:endParaRPr>
                    </a:p>
                  </a:txBody>
                  <a:tcPr marL="0" marR="0" marT="5715" marB="0">
                    <a:lnL w="9525">
                      <a:solidFill>
                        <a:srgbClr val="000000"/>
                      </a:solidFill>
                      <a:prstDash val="solid"/>
                    </a:lnL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R="90805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i="1" dirty="0">
                          <a:latin typeface="Cambria"/>
                          <a:cs typeface="Cambria"/>
                        </a:rPr>
                        <a:t>j</a:t>
                      </a:r>
                      <a:endParaRPr sz="7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b="0" spc="-125" dirty="0">
                          <a:latin typeface="Kozuka Gothic Pro EL"/>
                          <a:cs typeface="Kozuka Gothic Pro EL"/>
                        </a:rPr>
                        <a:t>∂</a:t>
                      </a:r>
                      <a:r>
                        <a:rPr sz="1200" i="1" spc="-125" dirty="0">
                          <a:latin typeface="Cambria"/>
                          <a:cs typeface="Cambria"/>
                        </a:rPr>
                        <a:t>y</a:t>
                      </a:r>
                      <a:r>
                        <a:rPr sz="1050" i="1" spc="-187" baseline="-35714" dirty="0">
                          <a:latin typeface="Cambria"/>
                          <a:cs typeface="Cambria"/>
                        </a:rPr>
                        <a:t>j</a:t>
                      </a:r>
                      <a:r>
                        <a:rPr sz="1050" i="1" spc="-172" baseline="-35714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1200" b="0" spc="-235" dirty="0">
                          <a:latin typeface="Kozuka Gothic Pro EL"/>
                          <a:cs typeface="Kozuka Gothic Pro EL"/>
                        </a:rPr>
                        <a:t>∂</a:t>
                      </a:r>
                      <a:r>
                        <a:rPr sz="1200" i="1" spc="-235" dirty="0">
                          <a:latin typeface="Cambria"/>
                          <a:cs typeface="Cambria"/>
                        </a:rPr>
                        <a:t>x</a:t>
                      </a:r>
                      <a:endParaRPr sz="1200">
                        <a:latin typeface="Cambria"/>
                        <a:cs typeface="Cambria"/>
                      </a:endParaRPr>
                    </a:p>
                  </a:txBody>
                  <a:tcPr marL="0" marR="0" marT="5715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object 17"/>
          <p:cNvSpPr txBox="1"/>
          <p:nvPr/>
        </p:nvSpPr>
        <p:spPr>
          <a:xfrm>
            <a:off x="9084201" y="5846762"/>
            <a:ext cx="62230" cy="1314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700" b="1" i="1" dirty="0">
                <a:latin typeface="Palatino Linotype"/>
                <a:cs typeface="Palatino Linotype"/>
              </a:rPr>
              <a:t>y</a:t>
            </a:r>
            <a:endParaRPr sz="700">
              <a:latin typeface="Palatino Linotype"/>
              <a:cs typeface="Palatino Linotype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073359" y="5557837"/>
            <a:ext cx="1165225" cy="542925"/>
          </a:xfrm>
          <a:custGeom>
            <a:avLst/>
            <a:gdLst/>
            <a:ahLst/>
            <a:cxnLst/>
            <a:rect l="l" t="t" r="r" b="b"/>
            <a:pathLst>
              <a:path w="1165225" h="542925">
                <a:moveTo>
                  <a:pt x="0" y="0"/>
                </a:moveTo>
                <a:lnTo>
                  <a:pt x="1165224" y="0"/>
                </a:lnTo>
                <a:lnTo>
                  <a:pt x="1165224" y="542924"/>
                </a:lnTo>
                <a:lnTo>
                  <a:pt x="0" y="54292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092160" y="6091237"/>
            <a:ext cx="314325" cy="47942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74930" rIns="0" bIns="0" rtlCol="0">
            <a:spAutoFit/>
          </a:bodyPr>
          <a:lstStyle/>
          <a:p>
            <a:pPr marL="38735">
              <a:lnSpc>
                <a:spcPct val="100000"/>
              </a:lnSpc>
              <a:spcBef>
                <a:spcPts val="590"/>
              </a:spcBef>
            </a:pPr>
            <a:r>
              <a:rPr sz="1200" b="0" u="sng" spc="-254" dirty="0">
                <a:uFill>
                  <a:solidFill>
                    <a:srgbClr val="000000"/>
                  </a:solidFill>
                </a:uFill>
                <a:latin typeface="Kozuka Gothic Pro EL"/>
                <a:cs typeface="Kozuka Gothic Pro EL"/>
              </a:rPr>
              <a:t>∂</a:t>
            </a:r>
            <a:r>
              <a:rPr sz="1200" b="1" i="1" u="sng" spc="-254" dirty="0">
                <a:uFill>
                  <a:solidFill>
                    <a:srgbClr val="000000"/>
                  </a:solidFill>
                </a:uFill>
                <a:latin typeface="Palatino Linotype"/>
                <a:cs typeface="Palatino Linotype"/>
              </a:rPr>
              <a:t>y</a:t>
            </a:r>
            <a:endParaRPr sz="1200">
              <a:latin typeface="Palatino Linotype"/>
              <a:cs typeface="Palatino Linotype"/>
            </a:endParaRPr>
          </a:p>
          <a:p>
            <a:pPr marL="35560">
              <a:lnSpc>
                <a:spcPct val="100000"/>
              </a:lnSpc>
              <a:spcBef>
                <a:spcPts val="254"/>
              </a:spcBef>
            </a:pPr>
            <a:r>
              <a:rPr sz="1200" b="0" spc="-220" dirty="0">
                <a:latin typeface="Kozuka Gothic Pro EL"/>
                <a:cs typeface="Kozuka Gothic Pro EL"/>
              </a:rPr>
              <a:t>∂</a:t>
            </a:r>
            <a:r>
              <a:rPr sz="1200" b="1" i="1" spc="-220" dirty="0">
                <a:latin typeface="Palatino Linotype"/>
                <a:cs typeface="Palatino Linotype"/>
              </a:rPr>
              <a:t>x</a:t>
            </a:r>
            <a:endParaRPr sz="1200">
              <a:latin typeface="Palatino Linotype"/>
              <a:cs typeface="Palatino Linotype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182523" y="4724400"/>
            <a:ext cx="4419600" cy="1905000"/>
          </a:xfrm>
          <a:custGeom>
            <a:avLst/>
            <a:gdLst/>
            <a:ahLst/>
            <a:cxnLst/>
            <a:rect l="l" t="t" r="r" b="b"/>
            <a:pathLst>
              <a:path w="4419600" h="1905000">
                <a:moveTo>
                  <a:pt x="0" y="0"/>
                </a:moveTo>
                <a:lnTo>
                  <a:pt x="4419598" y="0"/>
                </a:lnTo>
                <a:lnTo>
                  <a:pt x="4419598" y="1904999"/>
                </a:lnTo>
                <a:lnTo>
                  <a:pt x="0" y="1904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31092" y="895095"/>
            <a:ext cx="880173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25" dirty="0"/>
              <a:t>Sound Spectrogram </a:t>
            </a:r>
            <a:r>
              <a:rPr sz="4000" spc="-10" dirty="0"/>
              <a:t>to </a:t>
            </a:r>
            <a:r>
              <a:rPr sz="4000" spc="-20" dirty="0"/>
              <a:t>Word</a:t>
            </a:r>
            <a:r>
              <a:rPr sz="4000" spc="-114" dirty="0"/>
              <a:t> </a:t>
            </a:r>
            <a:r>
              <a:rPr sz="4000" spc="-25" dirty="0"/>
              <a:t>Sequence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5141460" y="1882647"/>
            <a:ext cx="4322445" cy="441452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351155" marR="278130" indent="-339090">
              <a:lnSpc>
                <a:spcPts val="3000"/>
              </a:lnSpc>
              <a:spcBef>
                <a:spcPts val="500"/>
              </a:spcBef>
              <a:buChar char="•"/>
              <a:tabLst>
                <a:tab pos="351155" algn="l"/>
                <a:tab pos="351790" algn="l"/>
              </a:tabLst>
            </a:pPr>
            <a:r>
              <a:rPr sz="2800" spc="-20" dirty="0">
                <a:solidFill>
                  <a:srgbClr val="3333CC"/>
                </a:solidFill>
                <a:latin typeface="Arial"/>
                <a:cs typeface="Arial"/>
              </a:rPr>
              <a:t>Decompose </a:t>
            </a:r>
            <a:r>
              <a:rPr sz="2800" spc="-15" dirty="0">
                <a:solidFill>
                  <a:srgbClr val="3333CC"/>
                </a:solidFill>
                <a:latin typeface="Arial"/>
                <a:cs typeface="Arial"/>
              </a:rPr>
              <a:t>sound  waves </a:t>
            </a:r>
            <a:r>
              <a:rPr sz="2800" spc="-10" dirty="0">
                <a:solidFill>
                  <a:srgbClr val="3333CC"/>
                </a:solidFill>
                <a:latin typeface="Arial"/>
                <a:cs typeface="Arial"/>
              </a:rPr>
              <a:t>into </a:t>
            </a:r>
            <a:r>
              <a:rPr sz="2800" spc="-15" dirty="0">
                <a:solidFill>
                  <a:srgbClr val="3333CC"/>
                </a:solidFill>
                <a:latin typeface="Arial"/>
                <a:cs typeface="Arial"/>
              </a:rPr>
              <a:t>frequency,  amplitude </a:t>
            </a:r>
            <a:r>
              <a:rPr sz="2800" spc="-10" dirty="0">
                <a:solidFill>
                  <a:srgbClr val="3333CC"/>
                </a:solidFill>
                <a:latin typeface="Arial"/>
                <a:cs typeface="Arial"/>
              </a:rPr>
              <a:t>using</a:t>
            </a:r>
            <a:r>
              <a:rPr sz="2800" spc="-10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3333CC"/>
                </a:solidFill>
                <a:latin typeface="Arial"/>
                <a:cs typeface="Arial"/>
              </a:rPr>
              <a:t>Fourier  transforms</a:t>
            </a:r>
            <a:endParaRPr sz="2800">
              <a:latin typeface="Arial"/>
              <a:cs typeface="Arial"/>
            </a:endParaRPr>
          </a:p>
          <a:p>
            <a:pPr marL="351155" marR="8890" indent="-339090">
              <a:lnSpc>
                <a:spcPct val="88900"/>
              </a:lnSpc>
              <a:spcBef>
                <a:spcPts val="595"/>
              </a:spcBef>
              <a:buChar char="•"/>
              <a:tabLst>
                <a:tab pos="351155" algn="l"/>
                <a:tab pos="351790" algn="l"/>
              </a:tabLst>
            </a:pPr>
            <a:r>
              <a:rPr sz="2800" spc="-15" dirty="0">
                <a:solidFill>
                  <a:srgbClr val="3333CC"/>
                </a:solidFill>
                <a:latin typeface="Arial"/>
                <a:cs typeface="Arial"/>
              </a:rPr>
              <a:t>Plot </a:t>
            </a:r>
            <a:r>
              <a:rPr sz="2800" spc="-10" dirty="0">
                <a:solidFill>
                  <a:srgbClr val="3333CC"/>
                </a:solidFill>
                <a:latin typeface="Arial"/>
                <a:cs typeface="Arial"/>
              </a:rPr>
              <a:t>of the </a:t>
            </a:r>
            <a:r>
              <a:rPr sz="2800" spc="-15" dirty="0">
                <a:solidFill>
                  <a:srgbClr val="3333CC"/>
                </a:solidFill>
                <a:latin typeface="Arial"/>
                <a:cs typeface="Arial"/>
              </a:rPr>
              <a:t>intensity </a:t>
            </a:r>
            <a:r>
              <a:rPr sz="2800" spc="-10" dirty="0">
                <a:solidFill>
                  <a:srgbClr val="3333CC"/>
                </a:solidFill>
                <a:latin typeface="Arial"/>
                <a:cs typeface="Arial"/>
              </a:rPr>
              <a:t>of</a:t>
            </a:r>
            <a:r>
              <a:rPr sz="2800" spc="-12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3333CC"/>
                </a:solidFill>
                <a:latin typeface="Arial"/>
                <a:cs typeface="Arial"/>
              </a:rPr>
              <a:t>the  </a:t>
            </a:r>
            <a:r>
              <a:rPr sz="2800" spc="-15" dirty="0">
                <a:solidFill>
                  <a:srgbClr val="3333CC"/>
                </a:solidFill>
                <a:latin typeface="Arial"/>
                <a:cs typeface="Arial"/>
              </a:rPr>
              <a:t>spectral coefficients  versus time</a:t>
            </a:r>
            <a:r>
              <a:rPr sz="2800" spc="-5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3333CC"/>
                </a:solidFill>
                <a:latin typeface="Arial"/>
                <a:cs typeface="Arial"/>
              </a:rPr>
              <a:t>index</a:t>
            </a:r>
            <a:endParaRPr sz="2800">
              <a:latin typeface="Arial"/>
              <a:cs typeface="Arial"/>
            </a:endParaRPr>
          </a:p>
          <a:p>
            <a:pPr marL="351155" marR="5080" indent="-339090">
              <a:lnSpc>
                <a:spcPct val="89000"/>
              </a:lnSpc>
              <a:spcBef>
                <a:spcPts val="635"/>
              </a:spcBef>
              <a:buChar char="•"/>
              <a:tabLst>
                <a:tab pos="351155" algn="l"/>
                <a:tab pos="351790" algn="l"/>
              </a:tabLst>
            </a:pPr>
            <a:r>
              <a:rPr sz="2800" spc="-15" dirty="0">
                <a:solidFill>
                  <a:srgbClr val="3333CC"/>
                </a:solidFill>
                <a:latin typeface="Arial"/>
                <a:cs typeface="Arial"/>
              </a:rPr>
              <a:t>Successive observations  </a:t>
            </a:r>
            <a:r>
              <a:rPr sz="2800" spc="-10" dirty="0">
                <a:solidFill>
                  <a:srgbClr val="3333CC"/>
                </a:solidFill>
                <a:latin typeface="Arial"/>
                <a:cs typeface="Arial"/>
              </a:rPr>
              <a:t>of </a:t>
            </a:r>
            <a:r>
              <a:rPr sz="2800" spc="-15" dirty="0">
                <a:solidFill>
                  <a:srgbClr val="3333CC"/>
                </a:solidFill>
                <a:latin typeface="Arial"/>
                <a:cs typeface="Arial"/>
              </a:rPr>
              <a:t>speech spectrum  </a:t>
            </a:r>
            <a:r>
              <a:rPr sz="2800" spc="-10" dirty="0">
                <a:solidFill>
                  <a:srgbClr val="3333CC"/>
                </a:solidFill>
                <a:latin typeface="Arial"/>
                <a:cs typeface="Arial"/>
              </a:rPr>
              <a:t>highly </a:t>
            </a:r>
            <a:r>
              <a:rPr sz="2800" spc="-15" dirty="0">
                <a:solidFill>
                  <a:srgbClr val="3333CC"/>
                </a:solidFill>
                <a:latin typeface="Arial"/>
                <a:cs typeface="Arial"/>
              </a:rPr>
              <a:t>correlated</a:t>
            </a:r>
            <a:r>
              <a:rPr sz="2800" spc="-10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3333CC"/>
                </a:solidFill>
                <a:latin typeface="Arial"/>
                <a:cs typeface="Arial"/>
              </a:rPr>
              <a:t>(Markov  dependency)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10826" y="2407391"/>
            <a:ext cx="3585562" cy="45965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017436" y="2092959"/>
            <a:ext cx="144145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5" dirty="0">
                <a:solidFill>
                  <a:srgbClr val="7030A0"/>
                </a:solidFill>
                <a:latin typeface="Arial"/>
                <a:cs typeface="Arial"/>
              </a:rPr>
              <a:t>Bayes</a:t>
            </a:r>
            <a:r>
              <a:rPr sz="1600" spc="-85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Arial"/>
                <a:cs typeface="Arial"/>
              </a:rPr>
              <a:t>Theorem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28800" y="670721"/>
            <a:ext cx="66865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Example </a:t>
            </a:r>
            <a:r>
              <a:rPr lang="en-US" spc="-5" dirty="0"/>
              <a:t>of</a:t>
            </a:r>
            <a:r>
              <a:rPr spc="-5" dirty="0"/>
              <a:t> </a:t>
            </a:r>
            <a:r>
              <a:rPr lang="en-US" spc="-5" dirty="0"/>
              <a:t>the </a:t>
            </a:r>
            <a:r>
              <a:rPr spc="-5" dirty="0"/>
              <a:t>BPTT </a:t>
            </a:r>
            <a:r>
              <a:rPr lang="en-US" spc="-5" dirty="0"/>
              <a:t>A</a:t>
            </a:r>
            <a:r>
              <a:rPr spc="-5" dirty="0"/>
              <a:t>lgorithm</a:t>
            </a:r>
            <a:r>
              <a:rPr spc="-40" dirty="0"/>
              <a:t> </a:t>
            </a:r>
            <a:r>
              <a:rPr lang="en-US" spc="-40" dirty="0"/>
              <a:t>Working</a:t>
            </a:r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651510" y="1981200"/>
            <a:ext cx="8755380" cy="1707519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95"/>
              </a:spcBef>
              <a:buChar char="•"/>
              <a:tabLst>
                <a:tab pos="354965" algn="l"/>
                <a:tab pos="355600" algn="l"/>
                <a:tab pos="138811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BPTT</a:t>
            </a:r>
            <a:r>
              <a:rPr lang="en-US" sz="2400" spc="-5" dirty="0">
                <a:solidFill>
                  <a:srgbClr val="3333CC"/>
                </a:solidFill>
                <a:latin typeface="Arial"/>
                <a:cs typeface="Arial"/>
              </a:rPr>
              <a:t> (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Back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Propagation Through Time</a:t>
            </a:r>
            <a:r>
              <a:rPr lang="en-US" sz="2400" spc="-5" dirty="0">
                <a:solidFill>
                  <a:srgbClr val="3333CC"/>
                </a:solidFill>
                <a:latin typeface="Arial"/>
                <a:cs typeface="Arial"/>
              </a:rPr>
              <a:t>)</a:t>
            </a:r>
          </a:p>
          <a:p>
            <a:pPr marL="355600" indent="-342900">
              <a:lnSpc>
                <a:spcPct val="100000"/>
              </a:lnSpc>
              <a:spcBef>
                <a:spcPts val="595"/>
              </a:spcBef>
              <a:buChar char="•"/>
              <a:tabLst>
                <a:tab pos="354965" algn="l"/>
                <a:tab pos="355600" algn="l"/>
                <a:tab pos="1388110" algn="l"/>
              </a:tabLst>
            </a:pPr>
            <a:r>
              <a:rPr lang="en-US" sz="2400" spc="-5" dirty="0">
                <a:solidFill>
                  <a:srgbClr val="3333CC"/>
                </a:solidFill>
                <a:latin typeface="Arial"/>
                <a:cs typeface="Arial"/>
              </a:rPr>
              <a:t>Dominant RNN training algorithm</a:t>
            </a:r>
            <a:endParaRPr lang="en-US" sz="2400" spc="-5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95"/>
              </a:spcBef>
              <a:buChar char="•"/>
              <a:tabLst>
                <a:tab pos="354965" algn="l"/>
                <a:tab pos="355600" algn="l"/>
                <a:tab pos="1388110" algn="l"/>
              </a:tabLst>
            </a:pPr>
            <a:r>
              <a:rPr lang="en-US" sz="2400" spc="-5" dirty="0">
                <a:solidFill>
                  <a:srgbClr val="3333CC"/>
                </a:solidFill>
                <a:latin typeface="Arial"/>
                <a:cs typeface="Arial"/>
              </a:rPr>
              <a:t>P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rovide an example of how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to compute gradients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by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BPTT  for the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RNN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equations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00403" y="3790747"/>
            <a:ext cx="3075178" cy="13097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0561" y="3729037"/>
            <a:ext cx="3362325" cy="1398270"/>
          </a:xfrm>
          <a:custGeom>
            <a:avLst/>
            <a:gdLst/>
            <a:ahLst/>
            <a:cxnLst/>
            <a:rect l="l" t="t" r="r" b="b"/>
            <a:pathLst>
              <a:path w="3362325" h="1398270">
                <a:moveTo>
                  <a:pt x="0" y="0"/>
                </a:moveTo>
                <a:lnTo>
                  <a:pt x="3362324" y="0"/>
                </a:lnTo>
                <a:lnTo>
                  <a:pt x="3362324" y="1397793"/>
                </a:lnTo>
                <a:lnTo>
                  <a:pt x="0" y="1397793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47778" y="5454351"/>
            <a:ext cx="3576284" cy="14633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0561" y="5405437"/>
            <a:ext cx="3768725" cy="1542415"/>
          </a:xfrm>
          <a:custGeom>
            <a:avLst/>
            <a:gdLst/>
            <a:ahLst/>
            <a:cxnLst/>
            <a:rect l="l" t="t" r="r" b="b"/>
            <a:pathLst>
              <a:path w="3768725" h="1542415">
                <a:moveTo>
                  <a:pt x="0" y="0"/>
                </a:moveTo>
                <a:lnTo>
                  <a:pt x="3768724" y="0"/>
                </a:lnTo>
                <a:lnTo>
                  <a:pt x="3768724" y="1542255"/>
                </a:lnTo>
                <a:lnTo>
                  <a:pt x="0" y="1542255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5800" y="529880"/>
            <a:ext cx="87630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/>
              <a:t>Intuition </a:t>
            </a:r>
            <a:r>
              <a:rPr sz="3200" dirty="0"/>
              <a:t>of </a:t>
            </a:r>
            <a:r>
              <a:rPr lang="en-US" sz="3200" dirty="0"/>
              <a:t>H</a:t>
            </a:r>
            <a:r>
              <a:rPr sz="3200" dirty="0"/>
              <a:t>ow </a:t>
            </a:r>
            <a:r>
              <a:rPr sz="3200" spc="-5" dirty="0"/>
              <a:t>BPTT </a:t>
            </a:r>
            <a:r>
              <a:rPr lang="en-US" sz="3200" spc="-5" dirty="0"/>
              <a:t>A</a:t>
            </a:r>
            <a:r>
              <a:rPr sz="3200" spc="-5" dirty="0"/>
              <a:t>lgorithm</a:t>
            </a:r>
            <a:r>
              <a:rPr sz="3200" spc="-20" dirty="0"/>
              <a:t> </a:t>
            </a:r>
            <a:r>
              <a:rPr lang="en-US" sz="3200" spc="-20" dirty="0"/>
              <a:t>B</a:t>
            </a:r>
            <a:r>
              <a:rPr sz="3200" dirty="0"/>
              <a:t>ehaves</a:t>
            </a:r>
          </a:p>
        </p:txBody>
      </p:sp>
      <p:sp>
        <p:nvSpPr>
          <p:cNvPr id="5" name="object 5"/>
          <p:cNvSpPr/>
          <p:nvPr/>
        </p:nvSpPr>
        <p:spPr>
          <a:xfrm>
            <a:off x="1143923" y="3975723"/>
            <a:ext cx="4694947" cy="3301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36863" y="1280160"/>
            <a:ext cx="8274684" cy="1049020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8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Ex: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Gradients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by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BPTT for </a:t>
            </a:r>
            <a:r>
              <a:rPr lang="en-US" sz="2800" spc="-5" dirty="0">
                <a:solidFill>
                  <a:srgbClr val="3333CC"/>
                </a:solidFill>
                <a:latin typeface="Arial"/>
                <a:cs typeface="Arial"/>
              </a:rPr>
              <a:t>previous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RNN </a:t>
            </a:r>
            <a:r>
              <a:rPr sz="2800" dirty="0" err="1">
                <a:solidFill>
                  <a:srgbClr val="3333CC"/>
                </a:solidFill>
                <a:latin typeface="Arial"/>
                <a:cs typeface="Arial"/>
              </a:rPr>
              <a:t>eqns</a:t>
            </a:r>
            <a:endParaRPr sz="2800" dirty="0">
              <a:latin typeface="Arial"/>
              <a:cs typeface="Arial"/>
            </a:endParaRPr>
          </a:p>
          <a:p>
            <a:pPr marL="317500">
              <a:lnSpc>
                <a:spcPct val="100000"/>
              </a:lnSpc>
              <a:spcBef>
                <a:spcPts val="840"/>
              </a:spcBef>
            </a:pP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Nodes of our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computational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graph include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the parameters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26346" y="2344420"/>
            <a:ext cx="181546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i="1" spc="204" dirty="0">
                <a:latin typeface="Palatino Linotype"/>
                <a:cs typeface="Palatino Linotype"/>
              </a:rPr>
              <a:t>U, </a:t>
            </a:r>
            <a:r>
              <a:rPr sz="2000" b="1" i="1" spc="300" dirty="0">
                <a:latin typeface="Palatino Linotype"/>
                <a:cs typeface="Palatino Linotype"/>
              </a:rPr>
              <a:t>V, </a:t>
            </a:r>
            <a:r>
              <a:rPr sz="2000" b="1" i="1" spc="265" dirty="0">
                <a:latin typeface="Palatino Linotype"/>
                <a:cs typeface="Palatino Linotype"/>
              </a:rPr>
              <a:t>W, </a:t>
            </a:r>
            <a:r>
              <a:rPr sz="2000" b="1" i="1" spc="95" dirty="0">
                <a:latin typeface="Palatino Linotype"/>
                <a:cs typeface="Palatino Linotype"/>
              </a:rPr>
              <a:t>b,</a:t>
            </a:r>
            <a:r>
              <a:rPr sz="2000" b="1" i="1" spc="455" dirty="0">
                <a:latin typeface="Palatino Linotype"/>
                <a:cs typeface="Palatino Linotype"/>
              </a:rPr>
              <a:t> </a:t>
            </a:r>
            <a:r>
              <a:rPr sz="2000" b="1" i="1" spc="175" dirty="0">
                <a:latin typeface="Palatino Linotype"/>
                <a:cs typeface="Palatino Linotype"/>
              </a:rPr>
              <a:t>c</a:t>
            </a:r>
            <a:endParaRPr sz="2000">
              <a:latin typeface="Palatino Linotype"/>
              <a:cs typeface="Palatino Linotyp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26310" y="2293620"/>
            <a:ext cx="45332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as well as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sequence of</a:t>
            </a:r>
            <a:r>
              <a:rPr sz="2400" spc="-10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nodes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16263" y="2661920"/>
            <a:ext cx="44037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indexed by </a:t>
            </a:r>
            <a:r>
              <a:rPr sz="2400" i="1" spc="-10" dirty="0">
                <a:latin typeface="Calibri"/>
                <a:cs typeface="Calibri"/>
              </a:rPr>
              <a:t>t </a:t>
            </a:r>
            <a:r>
              <a:rPr sz="2400" spc="-5" dirty="0">
                <a:solidFill>
                  <a:srgbClr val="660066"/>
                </a:solidFill>
                <a:latin typeface="Arial"/>
                <a:cs typeface="Arial"/>
              </a:rPr>
              <a:t>for </a:t>
            </a:r>
            <a:r>
              <a:rPr sz="2000" b="1" i="1" spc="25" dirty="0">
                <a:latin typeface="Palatino Linotype"/>
                <a:cs typeface="Palatino Linotype"/>
              </a:rPr>
              <a:t>x</a:t>
            </a:r>
            <a:r>
              <a:rPr sz="1950" spc="37" baseline="25641" dirty="0">
                <a:latin typeface="Times New Roman"/>
                <a:cs typeface="Times New Roman"/>
              </a:rPr>
              <a:t>(</a:t>
            </a:r>
            <a:r>
              <a:rPr sz="1950" i="1" spc="37" baseline="25641" dirty="0">
                <a:latin typeface="Calibri"/>
                <a:cs typeface="Calibri"/>
              </a:rPr>
              <a:t>t</a:t>
            </a:r>
            <a:r>
              <a:rPr sz="1950" spc="37" baseline="25641" dirty="0">
                <a:latin typeface="Times New Roman"/>
                <a:cs typeface="Times New Roman"/>
              </a:rPr>
              <a:t>)</a:t>
            </a:r>
            <a:r>
              <a:rPr sz="2000" spc="25" dirty="0">
                <a:latin typeface="Times New Roman"/>
                <a:cs typeface="Times New Roman"/>
              </a:rPr>
              <a:t>, </a:t>
            </a:r>
            <a:r>
              <a:rPr sz="2000" b="1" i="1" spc="15" dirty="0">
                <a:latin typeface="Palatino Linotype"/>
                <a:cs typeface="Palatino Linotype"/>
              </a:rPr>
              <a:t>h</a:t>
            </a:r>
            <a:r>
              <a:rPr sz="1950" spc="22" baseline="25641" dirty="0">
                <a:latin typeface="Times New Roman"/>
                <a:cs typeface="Times New Roman"/>
              </a:rPr>
              <a:t>(</a:t>
            </a:r>
            <a:r>
              <a:rPr sz="1950" i="1" spc="22" baseline="25641" dirty="0">
                <a:latin typeface="Calibri"/>
                <a:cs typeface="Calibri"/>
              </a:rPr>
              <a:t>t</a:t>
            </a:r>
            <a:r>
              <a:rPr sz="1950" spc="22" baseline="25641" dirty="0">
                <a:latin typeface="Times New Roman"/>
                <a:cs typeface="Times New Roman"/>
              </a:rPr>
              <a:t>)</a:t>
            </a:r>
            <a:r>
              <a:rPr sz="2000" spc="15" dirty="0">
                <a:latin typeface="Times New Roman"/>
                <a:cs typeface="Times New Roman"/>
              </a:rPr>
              <a:t>, </a:t>
            </a:r>
            <a:r>
              <a:rPr sz="2000" b="1" i="1" spc="20" dirty="0">
                <a:latin typeface="Palatino Linotype"/>
                <a:cs typeface="Palatino Linotype"/>
              </a:rPr>
              <a:t>o</a:t>
            </a:r>
            <a:r>
              <a:rPr sz="1950" spc="30" baseline="25641" dirty="0">
                <a:latin typeface="Times New Roman"/>
                <a:cs typeface="Times New Roman"/>
              </a:rPr>
              <a:t>(</a:t>
            </a:r>
            <a:r>
              <a:rPr sz="1950" i="1" spc="30" baseline="25641" dirty="0">
                <a:latin typeface="Calibri"/>
                <a:cs typeface="Calibri"/>
              </a:rPr>
              <a:t>t</a:t>
            </a:r>
            <a:r>
              <a:rPr sz="1950" spc="30" baseline="25641" dirty="0">
                <a:latin typeface="Times New Roman"/>
                <a:cs typeface="Times New Roman"/>
              </a:rPr>
              <a:t>)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and</a:t>
            </a:r>
            <a:r>
              <a:rPr sz="2400" spc="-15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i="1" spc="110" dirty="0">
                <a:latin typeface="Calibri"/>
                <a:cs typeface="Calibri"/>
              </a:rPr>
              <a:t>L</a:t>
            </a:r>
            <a:r>
              <a:rPr sz="1950" spc="165" baseline="25641" dirty="0">
                <a:latin typeface="Times New Roman"/>
                <a:cs typeface="Times New Roman"/>
              </a:rPr>
              <a:t>(</a:t>
            </a:r>
            <a:r>
              <a:rPr sz="1950" i="1" spc="165" baseline="25641" dirty="0">
                <a:latin typeface="Calibri"/>
                <a:cs typeface="Calibri"/>
              </a:rPr>
              <a:t>t</a:t>
            </a:r>
            <a:r>
              <a:rPr sz="1950" spc="165" baseline="25641" dirty="0">
                <a:latin typeface="Times New Roman"/>
                <a:cs typeface="Times New Roman"/>
              </a:rPr>
              <a:t>)</a:t>
            </a:r>
            <a:endParaRPr sz="1950" baseline="25641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6863" y="3233420"/>
            <a:ext cx="56699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For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each node </a:t>
            </a:r>
            <a:r>
              <a:rPr sz="1800" b="1" dirty="0">
                <a:latin typeface="Arial"/>
                <a:cs typeface="Arial"/>
              </a:rPr>
              <a:t>N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we need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to compute the</a:t>
            </a:r>
            <a:r>
              <a:rPr sz="2000" spc="1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gradient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09922" y="3233420"/>
            <a:ext cx="12395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recursively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353281" y="3313612"/>
            <a:ext cx="601435" cy="2590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06862" y="627381"/>
            <a:ext cx="864673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Computing BPTT </a:t>
            </a:r>
            <a:r>
              <a:rPr lang="en-US" sz="3600" spc="-5" dirty="0"/>
              <a:t>G</a:t>
            </a:r>
            <a:r>
              <a:rPr sz="3600" spc="-5" dirty="0"/>
              <a:t>radients </a:t>
            </a:r>
            <a:r>
              <a:rPr lang="en-US" sz="3600" spc="-5" dirty="0"/>
              <a:t>R</a:t>
            </a:r>
            <a:r>
              <a:rPr sz="3600" dirty="0"/>
              <a:t>ecursively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73363" y="1404620"/>
            <a:ext cx="9001125" cy="2801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6400" indent="-342900">
              <a:lnSpc>
                <a:spcPts val="2850"/>
              </a:lnSpc>
              <a:spcBef>
                <a:spcPts val="100"/>
              </a:spcBef>
              <a:buChar char="•"/>
              <a:tabLst>
                <a:tab pos="405765" algn="l"/>
                <a:tab pos="4064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Start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recursion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with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nodes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immediately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preceding final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loss</a:t>
            </a:r>
            <a:endParaRPr sz="2400">
              <a:latin typeface="Arial"/>
              <a:cs typeface="Arial"/>
            </a:endParaRPr>
          </a:p>
          <a:p>
            <a:pPr marL="3372485">
              <a:lnSpc>
                <a:spcPts val="1800"/>
              </a:lnSpc>
            </a:pPr>
            <a:r>
              <a:rPr sz="1650" u="sng" spc="19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650" u="sng" spc="150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1650" i="1" u="sng" spc="1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L</a:t>
            </a:r>
            <a:r>
              <a:rPr sz="1650" i="1" spc="150" dirty="0">
                <a:latin typeface="Calibri"/>
                <a:cs typeface="Calibri"/>
              </a:rPr>
              <a:t> </a:t>
            </a:r>
            <a:r>
              <a:rPr sz="2475" baseline="-35353" dirty="0">
                <a:latin typeface="Symbol"/>
                <a:cs typeface="Symbol"/>
              </a:rPr>
              <a:t></a:t>
            </a:r>
            <a:r>
              <a:rPr sz="2475" spc="89" baseline="-35353" dirty="0">
                <a:latin typeface="Times New Roman"/>
                <a:cs typeface="Times New Roman"/>
              </a:rPr>
              <a:t> </a:t>
            </a:r>
            <a:r>
              <a:rPr sz="2475" spc="-22" baseline="-35353" dirty="0">
                <a:latin typeface="Calibri"/>
                <a:cs typeface="Calibri"/>
              </a:rPr>
              <a:t>1</a:t>
            </a:r>
            <a:endParaRPr sz="2475" baseline="-35353">
              <a:latin typeface="Calibri"/>
              <a:cs typeface="Calibri"/>
            </a:endParaRPr>
          </a:p>
          <a:p>
            <a:pPr marL="3383915">
              <a:lnSpc>
                <a:spcPts val="1830"/>
              </a:lnSpc>
            </a:pPr>
            <a:r>
              <a:rPr sz="2475" spc="75" baseline="-25252" dirty="0">
                <a:latin typeface="Symbol"/>
                <a:cs typeface="Symbol"/>
              </a:rPr>
              <a:t></a:t>
            </a:r>
            <a:r>
              <a:rPr sz="2475" i="1" spc="75" baseline="-25252" dirty="0">
                <a:latin typeface="Calibri"/>
                <a:cs typeface="Calibri"/>
              </a:rPr>
              <a:t>L</a:t>
            </a:r>
            <a:r>
              <a:rPr sz="950" spc="50" dirty="0">
                <a:latin typeface="Calibri"/>
                <a:cs typeface="Calibri"/>
              </a:rPr>
              <a:t>(</a:t>
            </a:r>
            <a:r>
              <a:rPr sz="950" i="1" spc="50" dirty="0">
                <a:latin typeface="Calibri"/>
                <a:cs typeface="Calibri"/>
              </a:rPr>
              <a:t>t</a:t>
            </a:r>
            <a:r>
              <a:rPr sz="950" i="1" spc="-110" dirty="0">
                <a:latin typeface="Calibri"/>
                <a:cs typeface="Calibri"/>
              </a:rPr>
              <a:t> </a:t>
            </a:r>
            <a:r>
              <a:rPr sz="950" spc="80" dirty="0">
                <a:latin typeface="Calibri"/>
                <a:cs typeface="Calibri"/>
              </a:rPr>
              <a:t>)</a:t>
            </a:r>
            <a:endParaRPr sz="950">
              <a:latin typeface="Calibri"/>
              <a:cs typeface="Calibri"/>
            </a:endParaRPr>
          </a:p>
          <a:p>
            <a:pPr marL="406400" marR="81280" indent="-342900">
              <a:lnSpc>
                <a:spcPct val="99800"/>
              </a:lnSpc>
              <a:spcBef>
                <a:spcPts val="400"/>
              </a:spcBef>
              <a:buChar char="•"/>
              <a:tabLst>
                <a:tab pos="405765" algn="l"/>
                <a:tab pos="406400" algn="l"/>
                <a:tab pos="406527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We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assume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that the outputs </a:t>
            </a:r>
            <a:r>
              <a:rPr sz="2400" b="1" i="1" spc="25" dirty="0">
                <a:solidFill>
                  <a:srgbClr val="434DD6"/>
                </a:solidFill>
                <a:latin typeface="Palatino Linotype"/>
                <a:cs typeface="Palatino Linotype"/>
              </a:rPr>
              <a:t>o</a:t>
            </a:r>
            <a:r>
              <a:rPr sz="2400" spc="37" baseline="24305" dirty="0">
                <a:solidFill>
                  <a:srgbClr val="434DD6"/>
                </a:solidFill>
                <a:latin typeface="Cambria"/>
                <a:cs typeface="Cambria"/>
              </a:rPr>
              <a:t>(</a:t>
            </a:r>
            <a:r>
              <a:rPr sz="2400" i="1" spc="37" baseline="24305" dirty="0">
                <a:solidFill>
                  <a:srgbClr val="434DD6"/>
                </a:solidFill>
                <a:latin typeface="Calibri"/>
                <a:cs typeface="Calibri"/>
              </a:rPr>
              <a:t>t</a:t>
            </a:r>
            <a:r>
              <a:rPr sz="2400" spc="37" baseline="24305" dirty="0">
                <a:solidFill>
                  <a:srgbClr val="434DD6"/>
                </a:solidFill>
                <a:latin typeface="Cambria"/>
                <a:cs typeface="Cambria"/>
              </a:rPr>
              <a:t>)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are used as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arguments to  softmax to</a:t>
            </a:r>
            <a:r>
              <a:rPr sz="2400" spc="3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obtain</a:t>
            </a:r>
            <a:r>
              <a:rPr sz="2400" spc="1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vector	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probabilities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over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output.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Also 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that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loss is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negative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log-likelihood of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true target </a:t>
            </a:r>
            <a:r>
              <a:rPr sz="2400" i="1" spc="25" dirty="0">
                <a:latin typeface="Calibri"/>
                <a:cs typeface="Calibri"/>
              </a:rPr>
              <a:t>y</a:t>
            </a:r>
            <a:r>
              <a:rPr sz="2400" spc="37" baseline="24305" dirty="0">
                <a:latin typeface="Cambria"/>
                <a:cs typeface="Cambria"/>
              </a:rPr>
              <a:t>(</a:t>
            </a:r>
            <a:r>
              <a:rPr sz="2400" i="1" spc="37" baseline="24305" dirty="0">
                <a:latin typeface="Calibri"/>
                <a:cs typeface="Calibri"/>
              </a:rPr>
              <a:t>t</a:t>
            </a:r>
            <a:r>
              <a:rPr sz="2400" spc="37" baseline="24305" dirty="0">
                <a:latin typeface="Cambria"/>
                <a:cs typeface="Cambria"/>
              </a:rPr>
              <a:t>) </a:t>
            </a:r>
            <a:r>
              <a:rPr sz="1600" spc="25" dirty="0">
                <a:solidFill>
                  <a:srgbClr val="3333CC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given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input so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 far.</a:t>
            </a:r>
            <a:endParaRPr sz="2400">
              <a:latin typeface="Arial"/>
              <a:cs typeface="Arial"/>
            </a:endParaRPr>
          </a:p>
          <a:p>
            <a:pPr marL="406400" indent="-342900">
              <a:lnSpc>
                <a:spcPct val="100000"/>
              </a:lnSpc>
              <a:spcBef>
                <a:spcPts val="595"/>
              </a:spcBef>
              <a:buChar char="•"/>
              <a:tabLst>
                <a:tab pos="405765" algn="l"/>
                <a:tab pos="4064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gradient on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outputs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at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time step </a:t>
            </a:r>
            <a:r>
              <a:rPr sz="2400" i="1" spc="-10" dirty="0">
                <a:latin typeface="Calibri"/>
                <a:cs typeface="Calibri"/>
              </a:rPr>
              <a:t>t</a:t>
            </a:r>
            <a:r>
              <a:rPr sz="2400" i="1" spc="254" dirty="0"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is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06160" y="1747837"/>
            <a:ext cx="796290" cy="604520"/>
          </a:xfrm>
          <a:custGeom>
            <a:avLst/>
            <a:gdLst/>
            <a:ahLst/>
            <a:cxnLst/>
            <a:rect l="l" t="t" r="r" b="b"/>
            <a:pathLst>
              <a:path w="796289" h="604519">
                <a:moveTo>
                  <a:pt x="0" y="0"/>
                </a:moveTo>
                <a:lnTo>
                  <a:pt x="796131" y="0"/>
                </a:lnTo>
                <a:lnTo>
                  <a:pt x="796131" y="604043"/>
                </a:lnTo>
                <a:lnTo>
                  <a:pt x="0" y="604043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42723" y="2727960"/>
            <a:ext cx="203199" cy="3047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8123" y="4496216"/>
            <a:ext cx="3962398" cy="2786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15723" y="4419600"/>
            <a:ext cx="5105398" cy="7721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110960" y="4414837"/>
            <a:ext cx="5114925" cy="781685"/>
          </a:xfrm>
          <a:custGeom>
            <a:avLst/>
            <a:gdLst/>
            <a:ahLst/>
            <a:cxnLst/>
            <a:rect l="l" t="t" r="r" b="b"/>
            <a:pathLst>
              <a:path w="5114925" h="781685">
                <a:moveTo>
                  <a:pt x="0" y="0"/>
                </a:moveTo>
                <a:lnTo>
                  <a:pt x="5114923" y="0"/>
                </a:lnTo>
                <a:lnTo>
                  <a:pt x="5114923" y="781446"/>
                </a:lnTo>
                <a:lnTo>
                  <a:pt x="0" y="781446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829343" y="5443220"/>
            <a:ext cx="5676265" cy="535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2130"/>
              </a:lnSpc>
              <a:spcBef>
                <a:spcPts val="100"/>
              </a:spcBef>
            </a:pPr>
            <a:r>
              <a:rPr sz="1800" spc="-10" dirty="0">
                <a:solidFill>
                  <a:srgbClr val="006600"/>
                </a:solidFill>
                <a:latin typeface="Arial"/>
                <a:cs typeface="Arial"/>
              </a:rPr>
              <a:t>Work </a:t>
            </a:r>
            <a:r>
              <a:rPr sz="1800" dirty="0">
                <a:solidFill>
                  <a:srgbClr val="006600"/>
                </a:solidFill>
                <a:latin typeface="Arial"/>
                <a:cs typeface="Arial"/>
              </a:rPr>
              <a:t>backwards </a:t>
            </a:r>
            <a:r>
              <a:rPr sz="1800" spc="-5" dirty="0">
                <a:solidFill>
                  <a:srgbClr val="006600"/>
                </a:solidFill>
                <a:latin typeface="Arial"/>
                <a:cs typeface="Arial"/>
              </a:rPr>
              <a:t>starting from the </a:t>
            </a:r>
            <a:r>
              <a:rPr sz="1800" dirty="0">
                <a:solidFill>
                  <a:srgbClr val="006600"/>
                </a:solidFill>
                <a:latin typeface="Arial"/>
                <a:cs typeface="Arial"/>
              </a:rPr>
              <a:t>end of </a:t>
            </a:r>
            <a:r>
              <a:rPr sz="1800" spc="-5" dirty="0">
                <a:solidFill>
                  <a:srgbClr val="006600"/>
                </a:solidFill>
                <a:latin typeface="Arial"/>
                <a:cs typeface="Arial"/>
              </a:rPr>
              <a:t>the</a:t>
            </a:r>
            <a:r>
              <a:rPr sz="1800" spc="-2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6600"/>
                </a:solidFill>
                <a:latin typeface="Arial"/>
                <a:cs typeface="Arial"/>
              </a:rPr>
              <a:t>sequence.</a:t>
            </a:r>
            <a:endParaRPr sz="1800">
              <a:latin typeface="Arial"/>
              <a:cs typeface="Arial"/>
            </a:endParaRPr>
          </a:p>
          <a:p>
            <a:pPr marL="38100">
              <a:lnSpc>
                <a:spcPts val="1889"/>
              </a:lnSpc>
            </a:pP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At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the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final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time step </a:t>
            </a:r>
            <a:r>
              <a:rPr sz="1600" dirty="0">
                <a:latin typeface="Times New Roman"/>
                <a:cs typeface="Times New Roman"/>
              </a:rPr>
              <a:t>τ, </a:t>
            </a:r>
            <a:r>
              <a:rPr sz="1600" b="1" i="1" spc="15" dirty="0">
                <a:latin typeface="Palatino Linotype"/>
                <a:cs typeface="Palatino Linotype"/>
              </a:rPr>
              <a:t>h</a:t>
            </a:r>
            <a:r>
              <a:rPr sz="1575" spc="22" baseline="26455" dirty="0">
                <a:latin typeface="Times New Roman"/>
                <a:cs typeface="Times New Roman"/>
              </a:rPr>
              <a:t>(τ)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has only </a:t>
            </a:r>
            <a:r>
              <a:rPr sz="1600" b="1" i="1" spc="15" dirty="0">
                <a:latin typeface="Palatino Linotype"/>
                <a:cs typeface="Palatino Linotype"/>
              </a:rPr>
              <a:t>o</a:t>
            </a:r>
            <a:r>
              <a:rPr sz="1575" spc="22" baseline="26455" dirty="0">
                <a:latin typeface="Times New Roman"/>
                <a:cs typeface="Times New Roman"/>
              </a:rPr>
              <a:t>(τ)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as a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descendent.</a:t>
            </a:r>
            <a:r>
              <a:rPr sz="1600" spc="-3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So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111149" y="6253226"/>
            <a:ext cx="2128772" cy="3020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25360" y="6167437"/>
            <a:ext cx="2219325" cy="429895"/>
          </a:xfrm>
          <a:custGeom>
            <a:avLst/>
            <a:gdLst/>
            <a:ahLst/>
            <a:cxnLst/>
            <a:rect l="l" t="t" r="r" b="b"/>
            <a:pathLst>
              <a:path w="2219325" h="429895">
                <a:moveTo>
                  <a:pt x="0" y="0"/>
                </a:moveTo>
                <a:lnTo>
                  <a:pt x="2219324" y="0"/>
                </a:lnTo>
                <a:lnTo>
                  <a:pt x="2219324" y="429418"/>
                </a:lnTo>
                <a:lnTo>
                  <a:pt x="0" y="429418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41541" y="1291273"/>
            <a:ext cx="5917441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Gradients </a:t>
            </a:r>
            <a:r>
              <a:rPr dirty="0"/>
              <a:t>over </a:t>
            </a:r>
            <a:r>
              <a:rPr lang="en-US" dirty="0"/>
              <a:t>H</a:t>
            </a:r>
            <a:r>
              <a:rPr dirty="0"/>
              <a:t>idden</a:t>
            </a:r>
            <a:r>
              <a:rPr spc="-50" dirty="0"/>
              <a:t> </a:t>
            </a:r>
            <a:r>
              <a:rPr lang="en-US" spc="-5" dirty="0"/>
              <a:t>U</a:t>
            </a:r>
            <a:r>
              <a:rPr spc="-5" dirty="0"/>
              <a:t>nits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36863" y="2412683"/>
            <a:ext cx="8704580" cy="74676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55600" marR="5080" indent="-342900">
              <a:lnSpc>
                <a:spcPts val="2800"/>
              </a:lnSpc>
              <a:spcBef>
                <a:spcPts val="26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Iterate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backwards in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time iterating to backpropagate gradients  through time from </a:t>
            </a:r>
            <a:r>
              <a:rPr sz="2400" i="1" spc="-10" dirty="0">
                <a:solidFill>
                  <a:srgbClr val="660066"/>
                </a:solidFill>
                <a:latin typeface="Calibri"/>
                <a:cs typeface="Calibri"/>
              </a:rPr>
              <a:t>t </a:t>
            </a:r>
            <a:r>
              <a:rPr sz="2400" spc="100" dirty="0">
                <a:solidFill>
                  <a:srgbClr val="660066"/>
                </a:solidFill>
                <a:latin typeface="Cambria"/>
                <a:cs typeface="Cambria"/>
              </a:rPr>
              <a:t>=</a:t>
            </a:r>
            <a:r>
              <a:rPr sz="2400" spc="100" dirty="0">
                <a:solidFill>
                  <a:srgbClr val="7B1979"/>
                </a:solidFill>
                <a:latin typeface="Times New Roman"/>
                <a:cs typeface="Times New Roman"/>
              </a:rPr>
              <a:t>τ</a:t>
            </a:r>
            <a:r>
              <a:rPr sz="2400" spc="100" dirty="0">
                <a:solidFill>
                  <a:srgbClr val="660066"/>
                </a:solidFill>
                <a:latin typeface="Cambria"/>
                <a:cs typeface="Cambria"/>
              </a:rPr>
              <a:t>-1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down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400" i="1" spc="-10" dirty="0">
                <a:solidFill>
                  <a:srgbClr val="660066"/>
                </a:solidFill>
                <a:latin typeface="Calibri"/>
                <a:cs typeface="Calibri"/>
              </a:rPr>
              <a:t>t</a:t>
            </a:r>
            <a:r>
              <a:rPr sz="2400" i="1" spc="295" dirty="0">
                <a:solidFill>
                  <a:srgbClr val="660066"/>
                </a:solidFill>
                <a:latin typeface="Calibri"/>
                <a:cs typeface="Calibri"/>
              </a:rPr>
              <a:t> </a:t>
            </a:r>
            <a:r>
              <a:rPr sz="2400" spc="200" dirty="0">
                <a:solidFill>
                  <a:srgbClr val="660066"/>
                </a:solidFill>
                <a:latin typeface="Cambria"/>
                <a:cs typeface="Cambria"/>
              </a:rPr>
              <a:t>=1</a:t>
            </a:r>
            <a:endParaRPr sz="2400">
              <a:latin typeface="Cambria"/>
              <a:cs typeface="Cambr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4063" y="4950143"/>
            <a:ext cx="7976870" cy="9423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91465" marR="5080" indent="-279400">
              <a:lnSpc>
                <a:spcPct val="100400"/>
              </a:lnSpc>
              <a:spcBef>
                <a:spcPts val="90"/>
              </a:spcBef>
              <a:buClr>
                <a:srgbClr val="3333CC"/>
              </a:buClr>
              <a:buChar char="•"/>
              <a:tabLst>
                <a:tab pos="297815" algn="l"/>
                <a:tab pos="298450" algn="l"/>
                <a:tab pos="3261995" algn="l"/>
                <a:tab pos="4405630" algn="l"/>
              </a:tabLst>
            </a:pP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where	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indicates	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 diagonal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matrix with elements  within parentheses. This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is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Jacobian of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hyperbolic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tangent  associated with the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hidden unit </a:t>
            </a:r>
            <a:r>
              <a:rPr sz="2000" i="1" spc="155" dirty="0">
                <a:solidFill>
                  <a:srgbClr val="660066"/>
                </a:solidFill>
                <a:latin typeface="Calibri"/>
                <a:cs typeface="Calibri"/>
              </a:rPr>
              <a:t>i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at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time</a:t>
            </a:r>
            <a:r>
              <a:rPr sz="2000" spc="5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i="1" spc="110" dirty="0">
                <a:solidFill>
                  <a:srgbClr val="660066"/>
                </a:solidFill>
                <a:latin typeface="Calibri"/>
                <a:cs typeface="Calibri"/>
              </a:rPr>
              <a:t>t</a:t>
            </a:r>
            <a:r>
              <a:rPr sz="2000" spc="110" dirty="0">
                <a:solidFill>
                  <a:srgbClr val="660066"/>
                </a:solidFill>
                <a:latin typeface="Cambria"/>
                <a:cs typeface="Cambria"/>
              </a:rPr>
              <a:t>+1</a:t>
            </a:r>
            <a:endParaRPr sz="2000">
              <a:latin typeface="Cambria"/>
              <a:cs typeface="Cambri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444631" y="3348708"/>
            <a:ext cx="6414351" cy="14311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86923" y="4876800"/>
            <a:ext cx="1835063" cy="457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05202" y="548640"/>
            <a:ext cx="4790998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Gradients </a:t>
            </a:r>
            <a:r>
              <a:rPr dirty="0"/>
              <a:t>over</a:t>
            </a:r>
            <a:r>
              <a:rPr spc="-25" dirty="0"/>
              <a:t> </a:t>
            </a:r>
            <a:r>
              <a:rPr lang="en-US" spc="-5" dirty="0"/>
              <a:t>P</a:t>
            </a:r>
            <a:r>
              <a:rPr spc="-5" dirty="0"/>
              <a:t>arameters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36863" y="1328421"/>
            <a:ext cx="8873490" cy="111506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55600" marR="324485" indent="-342900">
              <a:lnSpc>
                <a:spcPts val="2800"/>
              </a:lnSpc>
              <a:spcBef>
                <a:spcPts val="26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Once gradients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internal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nodes of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computational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graph  are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obtained,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we can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obtain gradients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on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</a:t>
            </a:r>
            <a:r>
              <a:rPr sz="2400" spc="3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parameters</a:t>
            </a:r>
            <a:endParaRPr sz="24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420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Because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parameters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are shared across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time steps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some care is</a:t>
            </a:r>
            <a:r>
              <a:rPr sz="2000" spc="-2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needed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10723" y="2752318"/>
            <a:ext cx="5289779" cy="43057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19464" y="1374140"/>
            <a:ext cx="6626859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10.2 Topics </a:t>
            </a:r>
            <a:r>
              <a:rPr dirty="0"/>
              <a:t>in Recurrent Neural</a:t>
            </a:r>
            <a:r>
              <a:rPr spc="-25" dirty="0"/>
              <a:t> </a:t>
            </a:r>
            <a:r>
              <a:rPr spc="-5" dirty="0"/>
              <a:t>Networks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17863" y="2165096"/>
            <a:ext cx="8250555" cy="299402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099820" lvl="2" indent="-1087755">
              <a:lnSpc>
                <a:spcPct val="100000"/>
              </a:lnSpc>
              <a:spcBef>
                <a:spcPts val="710"/>
              </a:spcBef>
              <a:buAutoNum type="arabicPeriod"/>
              <a:tabLst>
                <a:tab pos="1100455" algn="l"/>
              </a:tabLst>
            </a:pPr>
            <a:r>
              <a:rPr sz="2800" spc="-5" dirty="0">
                <a:solidFill>
                  <a:srgbClr val="808080"/>
                </a:solidFill>
                <a:latin typeface="Arial"/>
                <a:cs typeface="Arial"/>
              </a:rPr>
              <a:t>Overview</a:t>
            </a:r>
            <a:endParaRPr sz="2800">
              <a:latin typeface="Arial"/>
              <a:cs typeface="Arial"/>
            </a:endParaRPr>
          </a:p>
          <a:p>
            <a:pPr marL="1099820" lvl="2" indent="-1087755">
              <a:lnSpc>
                <a:spcPct val="100000"/>
              </a:lnSpc>
              <a:spcBef>
                <a:spcPts val="615"/>
              </a:spcBef>
              <a:buAutoNum type="arabicPeriod"/>
              <a:tabLst>
                <a:tab pos="1100455" algn="l"/>
              </a:tabLst>
            </a:pPr>
            <a:r>
              <a:rPr sz="2800" spc="-5" dirty="0">
                <a:solidFill>
                  <a:srgbClr val="808080"/>
                </a:solidFill>
                <a:latin typeface="Arial"/>
                <a:cs typeface="Arial"/>
              </a:rPr>
              <a:t>Teacher forcing for output-to-hidden</a:t>
            </a:r>
            <a:r>
              <a:rPr sz="2800" spc="2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808080"/>
                </a:solidFill>
                <a:latin typeface="Arial"/>
                <a:cs typeface="Arial"/>
              </a:rPr>
              <a:t>RNNs</a:t>
            </a:r>
            <a:endParaRPr sz="2800">
              <a:latin typeface="Arial"/>
              <a:cs typeface="Arial"/>
            </a:endParaRPr>
          </a:p>
          <a:p>
            <a:pPr marL="1099820" lvl="2" indent="-1087755">
              <a:lnSpc>
                <a:spcPct val="100000"/>
              </a:lnSpc>
              <a:spcBef>
                <a:spcPts val="640"/>
              </a:spcBef>
              <a:buAutoNum type="arabicPeriod"/>
              <a:tabLst>
                <a:tab pos="1100455" algn="l"/>
              </a:tabLst>
            </a:pPr>
            <a:r>
              <a:rPr sz="2800" spc="-5" dirty="0">
                <a:solidFill>
                  <a:srgbClr val="808080"/>
                </a:solidFill>
                <a:latin typeface="Arial"/>
                <a:cs typeface="Arial"/>
              </a:rPr>
              <a:t>Computing the </a:t>
            </a:r>
            <a:r>
              <a:rPr sz="2800" dirty="0">
                <a:solidFill>
                  <a:srgbClr val="808080"/>
                </a:solidFill>
                <a:latin typeface="Arial"/>
                <a:cs typeface="Arial"/>
              </a:rPr>
              <a:t>gradient in a</a:t>
            </a:r>
            <a:r>
              <a:rPr sz="2800" spc="-1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808080"/>
                </a:solidFill>
                <a:latin typeface="Arial"/>
                <a:cs typeface="Arial"/>
              </a:rPr>
              <a:t>RNN</a:t>
            </a:r>
            <a:endParaRPr sz="2800">
              <a:latin typeface="Arial"/>
              <a:cs typeface="Arial"/>
            </a:endParaRPr>
          </a:p>
          <a:p>
            <a:pPr marL="1099820" lvl="2" indent="-1087755">
              <a:lnSpc>
                <a:spcPct val="100000"/>
              </a:lnSpc>
              <a:spcBef>
                <a:spcPts val="740"/>
              </a:spcBef>
              <a:buAutoNum type="arabicPeriod"/>
              <a:tabLst>
                <a:tab pos="1100455" algn="l"/>
              </a:tabLst>
            </a:pPr>
            <a:r>
              <a:rPr sz="2800" dirty="0">
                <a:solidFill>
                  <a:srgbClr val="0000FF"/>
                </a:solidFill>
                <a:latin typeface="Arial"/>
                <a:cs typeface="Arial"/>
              </a:rPr>
              <a:t>RNNs as </a:t>
            </a:r>
            <a:r>
              <a:rPr sz="2800" spc="-5" dirty="0">
                <a:solidFill>
                  <a:srgbClr val="0000FF"/>
                </a:solidFill>
                <a:latin typeface="Arial"/>
                <a:cs typeface="Arial"/>
              </a:rPr>
              <a:t>Directed Graphical</a:t>
            </a:r>
            <a:r>
              <a:rPr sz="2800"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FF"/>
                </a:solidFill>
                <a:latin typeface="Arial"/>
                <a:cs typeface="Arial"/>
              </a:rPr>
              <a:t>Models</a:t>
            </a:r>
            <a:endParaRPr sz="2800">
              <a:latin typeface="Arial"/>
              <a:cs typeface="Arial"/>
            </a:endParaRPr>
          </a:p>
          <a:p>
            <a:pPr marL="12700" marR="5080" lvl="2">
              <a:lnSpc>
                <a:spcPts val="3329"/>
              </a:lnSpc>
              <a:spcBef>
                <a:spcPts val="775"/>
              </a:spcBef>
              <a:buAutoNum type="arabicPeriod"/>
              <a:tabLst>
                <a:tab pos="1100455" algn="l"/>
              </a:tabLst>
            </a:pPr>
            <a:r>
              <a:rPr sz="2800" dirty="0">
                <a:solidFill>
                  <a:srgbClr val="808080"/>
                </a:solidFill>
                <a:latin typeface="Arial"/>
                <a:cs typeface="Arial"/>
              </a:rPr>
              <a:t>Modeling Sequences </a:t>
            </a:r>
            <a:r>
              <a:rPr sz="2800" spc="-5" dirty="0">
                <a:solidFill>
                  <a:srgbClr val="808080"/>
                </a:solidFill>
                <a:latin typeface="Arial"/>
                <a:cs typeface="Arial"/>
              </a:rPr>
              <a:t>Conditioned </a:t>
            </a:r>
            <a:r>
              <a:rPr sz="2800" dirty="0">
                <a:solidFill>
                  <a:srgbClr val="808080"/>
                </a:solidFill>
                <a:latin typeface="Arial"/>
                <a:cs typeface="Arial"/>
              </a:rPr>
              <a:t>on </a:t>
            </a:r>
            <a:r>
              <a:rPr sz="2800" spc="-5" dirty="0">
                <a:solidFill>
                  <a:srgbClr val="808080"/>
                </a:solidFill>
                <a:latin typeface="Arial"/>
                <a:cs typeface="Arial"/>
              </a:rPr>
              <a:t>Context  with </a:t>
            </a:r>
            <a:r>
              <a:rPr sz="2800" dirty="0">
                <a:solidFill>
                  <a:srgbClr val="808080"/>
                </a:solidFill>
                <a:latin typeface="Arial"/>
                <a:cs typeface="Arial"/>
              </a:rPr>
              <a:t>RNNs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59721" y="1374140"/>
            <a:ext cx="834644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10.2.3 Topics </a:t>
            </a:r>
            <a:r>
              <a:rPr dirty="0"/>
              <a:t>in RNNs as </a:t>
            </a:r>
            <a:r>
              <a:rPr spc="-5" dirty="0"/>
              <a:t>Directed Graphical</a:t>
            </a:r>
            <a:r>
              <a:rPr spc="15" dirty="0"/>
              <a:t> </a:t>
            </a:r>
            <a:r>
              <a:rPr dirty="0"/>
              <a:t>Models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222663" y="2334959"/>
            <a:ext cx="7241540" cy="381571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1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Motivation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15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What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are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directed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graphical</a:t>
            </a:r>
            <a:r>
              <a:rPr sz="2800" spc="-1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models?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4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RNNs as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Directed Graphical</a:t>
            </a:r>
            <a:r>
              <a:rPr sz="2800" spc="-1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Models</a:t>
            </a:r>
            <a:endParaRPr sz="2800">
              <a:latin typeface="Arial"/>
              <a:cs typeface="Arial"/>
            </a:endParaRPr>
          </a:p>
          <a:p>
            <a:pPr marL="755650" lvl="1" indent="-286385">
              <a:lnSpc>
                <a:spcPct val="100000"/>
              </a:lnSpc>
              <a:spcBef>
                <a:spcPts val="640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Conditioning Predictions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on Past Values</a:t>
            </a:r>
            <a:endParaRPr sz="2400">
              <a:latin typeface="Arial"/>
              <a:cs typeface="Arial"/>
            </a:endParaRPr>
          </a:p>
          <a:p>
            <a:pPr marL="755650" lvl="1" indent="-286385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Fully connected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graphical model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for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a</a:t>
            </a:r>
            <a:r>
              <a:rPr sz="2400" spc="-2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sequence</a:t>
            </a:r>
            <a:endParaRPr sz="2400">
              <a:latin typeface="Arial"/>
              <a:cs typeface="Arial"/>
            </a:endParaRPr>
          </a:p>
          <a:p>
            <a:pPr marL="755650" lvl="1" indent="-286385">
              <a:lnSpc>
                <a:spcPct val="100000"/>
              </a:lnSpc>
              <a:spcBef>
                <a:spcPts val="620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Hidden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units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as random</a:t>
            </a:r>
            <a:r>
              <a:rPr sz="2400" spc="-2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variables</a:t>
            </a:r>
            <a:endParaRPr sz="2400">
              <a:latin typeface="Arial"/>
              <a:cs typeface="Arial"/>
            </a:endParaRPr>
          </a:p>
          <a:p>
            <a:pPr marL="755650" lvl="1" indent="-286385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Efficiency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of RNN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 parameterization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2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How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draw samples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from the</a:t>
            </a:r>
            <a:r>
              <a:rPr sz="2800" spc="-3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model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59770" y="1236979"/>
            <a:ext cx="677942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Motivation: </a:t>
            </a:r>
            <a:r>
              <a:rPr lang="en-US" sz="3600" spc="-5" dirty="0"/>
              <a:t>f</a:t>
            </a:r>
            <a:r>
              <a:rPr sz="3600" spc="-5" dirty="0"/>
              <a:t>rom </a:t>
            </a:r>
            <a:r>
              <a:rPr lang="en-US" sz="3600" spc="-5" dirty="0"/>
              <a:t>I</a:t>
            </a:r>
            <a:r>
              <a:rPr sz="3600" dirty="0"/>
              <a:t>mages </a:t>
            </a:r>
            <a:r>
              <a:rPr sz="3600" spc="-5" dirty="0"/>
              <a:t>to</a:t>
            </a:r>
            <a:r>
              <a:rPr sz="3600" spc="-25" dirty="0"/>
              <a:t> </a:t>
            </a:r>
            <a:r>
              <a:rPr lang="en-US" sz="3600" spc="-5" dirty="0"/>
              <a:t>T</a:t>
            </a:r>
            <a:r>
              <a:rPr sz="3600" spc="-5" dirty="0"/>
              <a:t>ext</a:t>
            </a:r>
            <a:endParaRPr sz="3600" dirty="0"/>
          </a:p>
        </p:txBody>
      </p:sp>
      <p:sp>
        <p:nvSpPr>
          <p:cNvPr id="5" name="object 5"/>
          <p:cNvSpPr txBox="1"/>
          <p:nvPr/>
        </p:nvSpPr>
        <p:spPr>
          <a:xfrm>
            <a:off x="689263" y="1936496"/>
            <a:ext cx="8753475" cy="250380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1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Combining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ConvNets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and Recurrent Net</a:t>
            </a:r>
            <a:r>
              <a:rPr sz="2800" spc="-4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Modules</a:t>
            </a:r>
            <a:endParaRPr sz="2800">
              <a:latin typeface="Arial"/>
              <a:cs typeface="Arial"/>
            </a:endParaRPr>
          </a:p>
          <a:p>
            <a:pPr marL="355600" marR="739140" indent="-342900">
              <a:lnSpc>
                <a:spcPts val="3329"/>
              </a:lnSpc>
              <a:spcBef>
                <a:spcPts val="75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Caption generated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by a recurrent neural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network 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(RNN)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taking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as</a:t>
            </a:r>
            <a:r>
              <a:rPr sz="2800" spc="-1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input:</a:t>
            </a:r>
            <a:endParaRPr sz="2800">
              <a:latin typeface="Arial"/>
              <a:cs typeface="Arial"/>
            </a:endParaRPr>
          </a:p>
          <a:p>
            <a:pPr marL="1384300" lvl="1" indent="-457834">
              <a:lnSpc>
                <a:spcPct val="100000"/>
              </a:lnSpc>
              <a:spcBef>
                <a:spcPts val="409"/>
              </a:spcBef>
              <a:buClr>
                <a:srgbClr val="3333CC"/>
              </a:buClr>
              <a:buAutoNum type="arabicPeriod"/>
              <a:tabLst>
                <a:tab pos="1383665" algn="l"/>
                <a:tab pos="1384300" algn="l"/>
              </a:tabLst>
            </a:pP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Representation generated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by a deep</a:t>
            </a:r>
            <a:r>
              <a:rPr sz="2000" spc="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CNN</a:t>
            </a:r>
            <a:endParaRPr sz="2000">
              <a:latin typeface="Arial"/>
              <a:cs typeface="Arial"/>
            </a:endParaRPr>
          </a:p>
          <a:p>
            <a:pPr marL="1383665" marR="5080" lvl="1" indent="-457200">
              <a:lnSpc>
                <a:spcPct val="100800"/>
              </a:lnSpc>
              <a:spcBef>
                <a:spcPts val="480"/>
              </a:spcBef>
              <a:buClr>
                <a:srgbClr val="3333CC"/>
              </a:buClr>
              <a:buAutoNum type="arabicPeriod"/>
              <a:tabLst>
                <a:tab pos="1383665" algn="l"/>
                <a:tab pos="1384300" algn="l"/>
              </a:tabLst>
            </a:pP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RNN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trained to translate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high-level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representations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of images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into  captions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19765" y="4630890"/>
            <a:ext cx="6337154" cy="19728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48760" y="4567237"/>
            <a:ext cx="6486525" cy="2078355"/>
          </a:xfrm>
          <a:custGeom>
            <a:avLst/>
            <a:gdLst/>
            <a:ahLst/>
            <a:cxnLst/>
            <a:rect l="l" t="t" r="r" b="b"/>
            <a:pathLst>
              <a:path w="6486525" h="2078354">
                <a:moveTo>
                  <a:pt x="0" y="0"/>
                </a:moveTo>
                <a:lnTo>
                  <a:pt x="6486523" y="0"/>
                </a:lnTo>
                <a:lnTo>
                  <a:pt x="6486523" y="2078036"/>
                </a:lnTo>
                <a:lnTo>
                  <a:pt x="0" y="2078036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46314" y="840740"/>
            <a:ext cx="68928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Better </a:t>
            </a:r>
            <a:r>
              <a:rPr lang="en-US" spc="-5" dirty="0"/>
              <a:t>T</a:t>
            </a:r>
            <a:r>
              <a:rPr spc="-5" dirty="0"/>
              <a:t>ranslation </a:t>
            </a:r>
            <a:r>
              <a:rPr dirty="0"/>
              <a:t>of </a:t>
            </a:r>
            <a:r>
              <a:rPr lang="en-US" dirty="0"/>
              <a:t>I</a:t>
            </a:r>
            <a:r>
              <a:rPr dirty="0"/>
              <a:t>mages </a:t>
            </a:r>
            <a:r>
              <a:rPr spc="-5" dirty="0"/>
              <a:t>to </a:t>
            </a:r>
            <a:r>
              <a:rPr lang="en-US" spc="-5" dirty="0"/>
              <a:t>C</a:t>
            </a:r>
            <a:r>
              <a:rPr spc="-5" dirty="0"/>
              <a:t>aptions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36863" y="1557020"/>
            <a:ext cx="86309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Different focus (lighter patches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given more</a:t>
            </a:r>
            <a:r>
              <a:rPr sz="2800" spc="5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attention)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6863" y="5642864"/>
            <a:ext cx="7840345" cy="88773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55600" marR="5080" indent="-342900">
              <a:lnSpc>
                <a:spcPct val="102000"/>
              </a:lnSpc>
              <a:spcBef>
                <a:spcPts val="3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As it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generates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each word (bold), it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exploits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it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to 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achieve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better translation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of images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to captions</a:t>
            </a:r>
            <a:endParaRPr sz="2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75754" y="2400699"/>
            <a:ext cx="4606398" cy="26885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64268" y="2388523"/>
            <a:ext cx="2329951" cy="28626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43000" y="825612"/>
            <a:ext cx="8253236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spc="-5" dirty="0"/>
              <a:t>D</a:t>
            </a:r>
            <a:r>
              <a:rPr sz="3600" spc="-5" dirty="0"/>
              <a:t>irected </a:t>
            </a:r>
            <a:r>
              <a:rPr lang="en-US" sz="3600" spc="-5" dirty="0"/>
              <a:t>G</a:t>
            </a:r>
            <a:r>
              <a:rPr sz="3600" dirty="0"/>
              <a:t>raphical</a:t>
            </a:r>
            <a:r>
              <a:rPr sz="3600" spc="-50" dirty="0"/>
              <a:t> </a:t>
            </a:r>
            <a:r>
              <a:rPr lang="en-US" sz="3600" spc="-50" dirty="0"/>
              <a:t>M</a:t>
            </a:r>
            <a:r>
              <a:rPr sz="3600" dirty="0"/>
              <a:t>odel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94063" y="3801871"/>
            <a:ext cx="69526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Clr>
                <a:srgbClr val="3333CC"/>
              </a:buClr>
              <a:buChar char="•"/>
              <a:tabLst>
                <a:tab pos="297815" algn="l"/>
                <a:tab pos="298450" algn="l"/>
                <a:tab pos="3245485" algn="l"/>
              </a:tabLst>
            </a:pP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where	are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conditional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distributions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6863" y="4171103"/>
            <a:ext cx="8729980" cy="2943860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155700" indent="-229235">
              <a:lnSpc>
                <a:spcPct val="100000"/>
              </a:lnSpc>
              <a:spcBef>
                <a:spcPts val="595"/>
              </a:spcBef>
              <a:buClr>
                <a:srgbClr val="3333CC"/>
              </a:buClr>
              <a:buFont typeface="Cambria"/>
              <a:buChar char="•"/>
              <a:tabLst>
                <a:tab pos="1155700" algn="l"/>
              </a:tabLst>
            </a:pPr>
            <a:r>
              <a:rPr sz="2000" i="1" spc="-35" dirty="0">
                <a:latin typeface="Cambria"/>
                <a:cs typeface="Cambria"/>
              </a:rPr>
              <a:t>pa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represents parents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in a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directed</a:t>
            </a:r>
            <a:r>
              <a:rPr sz="2000" spc="-254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graph</a:t>
            </a:r>
            <a:endParaRPr sz="2000">
              <a:latin typeface="Arial"/>
              <a:cs typeface="Arial"/>
            </a:endParaRPr>
          </a:p>
          <a:p>
            <a:pPr marL="748665" marR="19050" indent="-279400">
              <a:lnSpc>
                <a:spcPts val="2820"/>
              </a:lnSpc>
              <a:spcBef>
                <a:spcPts val="740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Computational efficiency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is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obtained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by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omitting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edges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that 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do not correspond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to strong interactions</a:t>
            </a:r>
            <a:endParaRPr sz="2400">
              <a:latin typeface="Arial"/>
              <a:cs typeface="Arial"/>
            </a:endParaRPr>
          </a:p>
          <a:p>
            <a:pPr marL="755650" indent="-285750">
              <a:lnSpc>
                <a:spcPct val="100000"/>
              </a:lnSpc>
              <a:spcBef>
                <a:spcPts val="515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Model is</a:t>
            </a:r>
            <a:r>
              <a:rPr sz="2400" spc="-1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generative:</a:t>
            </a:r>
            <a:endParaRPr sz="2400">
              <a:latin typeface="Arial"/>
              <a:cs typeface="Arial"/>
            </a:endParaRPr>
          </a:p>
          <a:p>
            <a:pPr marL="1155700" lvl="1" indent="-229235">
              <a:lnSpc>
                <a:spcPct val="100000"/>
              </a:lnSpc>
              <a:spcBef>
                <a:spcPts val="525"/>
              </a:spcBef>
              <a:buClr>
                <a:srgbClr val="3333CC"/>
              </a:buClr>
              <a:buChar char="•"/>
              <a:tabLst>
                <a:tab pos="1155065" algn="l"/>
                <a:tab pos="1155700" algn="l"/>
              </a:tabLst>
            </a:pP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We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can easily sample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from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a BN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(ancestral</a:t>
            </a:r>
            <a:r>
              <a:rPr sz="2000" spc="-1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sampling)</a:t>
            </a:r>
            <a:endParaRPr sz="2000">
              <a:latin typeface="Arial"/>
              <a:cs typeface="Arial"/>
            </a:endParaRPr>
          </a:p>
          <a:p>
            <a:pPr marL="355600" marR="5080" indent="-342900">
              <a:lnSpc>
                <a:spcPct val="102000"/>
              </a:lnSpc>
              <a:spcBef>
                <a:spcPts val="525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We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will see here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that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RNNs have an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interpretation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as  an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efficient directed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graphical model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1463" y="1861820"/>
            <a:ext cx="87725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80365" algn="l"/>
                <a:tab pos="381000" algn="l"/>
                <a:tab pos="4864735" algn="l"/>
                <a:tab pos="7060565" algn="l"/>
              </a:tabLst>
            </a:pP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Specifies a</a:t>
            </a:r>
            <a:r>
              <a:rPr sz="2800" spc="1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joint</a:t>
            </a:r>
            <a:r>
              <a:rPr sz="2800" spc="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distribution	</a:t>
            </a:r>
            <a:r>
              <a:rPr sz="3375" i="1" spc="225" baseline="13580" dirty="0">
                <a:latin typeface="Calibri"/>
                <a:cs typeface="Calibri"/>
              </a:rPr>
              <a:t>p</a:t>
            </a:r>
            <a:r>
              <a:rPr sz="3375" spc="225" baseline="13580" dirty="0">
                <a:latin typeface="Calibri"/>
                <a:cs typeface="Calibri"/>
              </a:rPr>
              <a:t>(</a:t>
            </a:r>
            <a:r>
              <a:rPr sz="3375" b="1" i="1" spc="225" baseline="13580" dirty="0">
                <a:latin typeface="Calibri"/>
                <a:cs typeface="Calibri"/>
              </a:rPr>
              <a:t>x</a:t>
            </a:r>
            <a:r>
              <a:rPr sz="3375" spc="225" baseline="13580" dirty="0">
                <a:latin typeface="Calibri"/>
                <a:cs typeface="Calibri"/>
              </a:rPr>
              <a:t>) </a:t>
            </a:r>
            <a:r>
              <a:rPr sz="3375" baseline="13580" dirty="0">
                <a:latin typeface="Symbol"/>
                <a:cs typeface="Symbol"/>
              </a:rPr>
              <a:t></a:t>
            </a:r>
            <a:r>
              <a:rPr sz="3375" spc="-52" baseline="13580" dirty="0">
                <a:latin typeface="Times New Roman"/>
                <a:cs typeface="Times New Roman"/>
              </a:rPr>
              <a:t> </a:t>
            </a:r>
            <a:r>
              <a:rPr sz="3375" i="1" spc="75" baseline="13580" dirty="0">
                <a:latin typeface="Calibri"/>
                <a:cs typeface="Calibri"/>
              </a:rPr>
              <a:t>p</a:t>
            </a:r>
            <a:r>
              <a:rPr sz="3375" spc="75" baseline="13580" dirty="0">
                <a:latin typeface="Calibri"/>
                <a:cs typeface="Calibri"/>
              </a:rPr>
              <a:t>(</a:t>
            </a:r>
            <a:r>
              <a:rPr sz="3375" i="1" spc="75" baseline="13580" dirty="0">
                <a:latin typeface="Calibri"/>
                <a:cs typeface="Calibri"/>
              </a:rPr>
              <a:t>x</a:t>
            </a:r>
            <a:r>
              <a:rPr sz="1950" spc="75" baseline="-10683" dirty="0">
                <a:latin typeface="Calibri"/>
                <a:cs typeface="Calibri"/>
              </a:rPr>
              <a:t>1</a:t>
            </a:r>
            <a:r>
              <a:rPr sz="3375" spc="75" baseline="13580" dirty="0">
                <a:latin typeface="Calibri"/>
                <a:cs typeface="Calibri"/>
              </a:rPr>
              <a:t>,..</a:t>
            </a:r>
            <a:r>
              <a:rPr sz="3375" i="1" spc="75" baseline="13580" dirty="0">
                <a:latin typeface="Calibri"/>
                <a:cs typeface="Calibri"/>
              </a:rPr>
              <a:t>x</a:t>
            </a:r>
            <a:r>
              <a:rPr sz="1950" i="1" spc="75" baseline="-10683" dirty="0">
                <a:latin typeface="Calibri"/>
                <a:cs typeface="Calibri"/>
              </a:rPr>
              <a:t>n</a:t>
            </a:r>
            <a:r>
              <a:rPr sz="1950" i="1" spc="-82" baseline="-10683" dirty="0">
                <a:latin typeface="Calibri"/>
                <a:cs typeface="Calibri"/>
              </a:rPr>
              <a:t> </a:t>
            </a:r>
            <a:r>
              <a:rPr sz="3375" spc="284" baseline="13580" dirty="0">
                <a:latin typeface="Calibri"/>
                <a:cs typeface="Calibri"/>
              </a:rPr>
              <a:t>)	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in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terms</a:t>
            </a:r>
            <a:r>
              <a:rPr sz="2800" spc="-7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of</a:t>
            </a:r>
            <a:endParaRPr sz="2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47063" y="3362275"/>
            <a:ext cx="265430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i="1" spc="100" dirty="0">
                <a:latin typeface="Calibri"/>
                <a:cs typeface="Calibri"/>
              </a:rPr>
              <a:t>i</a:t>
            </a:r>
            <a:r>
              <a:rPr sz="1300" i="1" spc="-215" dirty="0">
                <a:latin typeface="Calibri"/>
                <a:cs typeface="Calibri"/>
              </a:rPr>
              <a:t> </a:t>
            </a:r>
            <a:r>
              <a:rPr sz="1300" spc="-15" dirty="0">
                <a:latin typeface="Symbol"/>
                <a:cs typeface="Symbol"/>
              </a:rPr>
              <a:t></a:t>
            </a:r>
            <a:r>
              <a:rPr sz="1300" spc="-15" dirty="0"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9763" y="2108374"/>
            <a:ext cx="8248650" cy="903605"/>
          </a:xfrm>
          <a:prstGeom prst="rect">
            <a:avLst/>
          </a:prstGeom>
        </p:spPr>
        <p:txBody>
          <a:bodyPr vert="horz" wrap="square" lIns="0" tIns="184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5"/>
              </a:spcBef>
            </a:pP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conditional distributions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(called a Bayesian</a:t>
            </a:r>
            <a:r>
              <a:rPr sz="2800" spc="4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Network)</a:t>
            </a:r>
            <a:endParaRPr sz="2800">
              <a:latin typeface="Arial"/>
              <a:cs typeface="Arial"/>
            </a:endParaRPr>
          </a:p>
          <a:p>
            <a:pPr marR="1670050" algn="ctr">
              <a:lnSpc>
                <a:spcPct val="100000"/>
              </a:lnSpc>
              <a:spcBef>
                <a:spcPts val="635"/>
              </a:spcBef>
            </a:pPr>
            <a:r>
              <a:rPr sz="1300" i="1" spc="125" dirty="0">
                <a:latin typeface="Calibri"/>
                <a:cs typeface="Calibri"/>
              </a:rPr>
              <a:t>N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28695" y="2825750"/>
            <a:ext cx="2800985" cy="5397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z="2250" i="1" spc="150" dirty="0">
                <a:latin typeface="Calibri"/>
                <a:cs typeface="Calibri"/>
              </a:rPr>
              <a:t>p</a:t>
            </a:r>
            <a:r>
              <a:rPr sz="2250" spc="150" dirty="0">
                <a:latin typeface="Calibri"/>
                <a:cs typeface="Calibri"/>
              </a:rPr>
              <a:t>(</a:t>
            </a:r>
            <a:r>
              <a:rPr sz="2250" b="1" i="1" spc="150" dirty="0">
                <a:latin typeface="Calibri"/>
                <a:cs typeface="Calibri"/>
              </a:rPr>
              <a:t>x</a:t>
            </a:r>
            <a:r>
              <a:rPr sz="2250" spc="150" dirty="0">
                <a:latin typeface="Calibri"/>
                <a:cs typeface="Calibri"/>
              </a:rPr>
              <a:t>) </a:t>
            </a:r>
            <a:r>
              <a:rPr sz="2250" dirty="0">
                <a:latin typeface="Symbol"/>
                <a:cs typeface="Symbol"/>
              </a:rPr>
              <a:t></a:t>
            </a:r>
            <a:r>
              <a:rPr sz="2250" dirty="0">
                <a:latin typeface="Times New Roman"/>
                <a:cs typeface="Times New Roman"/>
              </a:rPr>
              <a:t> </a:t>
            </a:r>
            <a:r>
              <a:rPr sz="5025" spc="30" baseline="-8291" dirty="0">
                <a:latin typeface="Symbol"/>
                <a:cs typeface="Symbol"/>
              </a:rPr>
              <a:t></a:t>
            </a:r>
            <a:r>
              <a:rPr sz="5025" spc="-1042" baseline="-8291" dirty="0">
                <a:latin typeface="Times New Roman"/>
                <a:cs typeface="Times New Roman"/>
              </a:rPr>
              <a:t> </a:t>
            </a:r>
            <a:r>
              <a:rPr sz="2250" i="1" spc="75" dirty="0">
                <a:latin typeface="Calibri"/>
                <a:cs typeface="Calibri"/>
              </a:rPr>
              <a:t>p</a:t>
            </a:r>
            <a:r>
              <a:rPr sz="2250" spc="75" dirty="0">
                <a:latin typeface="Calibri"/>
                <a:cs typeface="Calibri"/>
              </a:rPr>
              <a:t>(</a:t>
            </a:r>
            <a:r>
              <a:rPr sz="2250" i="1" spc="75" dirty="0">
                <a:latin typeface="Calibri"/>
                <a:cs typeface="Calibri"/>
              </a:rPr>
              <a:t>x</a:t>
            </a:r>
            <a:r>
              <a:rPr sz="1950" i="1" spc="112" baseline="-34188" dirty="0">
                <a:latin typeface="Calibri"/>
                <a:cs typeface="Calibri"/>
              </a:rPr>
              <a:t>i </a:t>
            </a:r>
            <a:r>
              <a:rPr sz="2250" spc="-415" dirty="0">
                <a:latin typeface="Calibri"/>
                <a:cs typeface="Calibri"/>
              </a:rPr>
              <a:t>| </a:t>
            </a:r>
            <a:r>
              <a:rPr sz="2250" i="1" spc="60" dirty="0">
                <a:latin typeface="Calibri"/>
                <a:cs typeface="Calibri"/>
              </a:rPr>
              <a:t>pa</a:t>
            </a:r>
            <a:r>
              <a:rPr sz="2250" spc="60" dirty="0">
                <a:latin typeface="Calibri"/>
                <a:cs typeface="Calibri"/>
              </a:rPr>
              <a:t>(</a:t>
            </a:r>
            <a:r>
              <a:rPr sz="2250" i="1" spc="60" dirty="0">
                <a:latin typeface="Calibri"/>
                <a:cs typeface="Calibri"/>
              </a:rPr>
              <a:t>x</a:t>
            </a:r>
            <a:r>
              <a:rPr sz="1950" i="1" spc="89" baseline="-34188" dirty="0">
                <a:latin typeface="Calibri"/>
                <a:cs typeface="Calibri"/>
              </a:rPr>
              <a:t>i </a:t>
            </a:r>
            <a:r>
              <a:rPr sz="2250" spc="175" dirty="0">
                <a:latin typeface="Calibri"/>
                <a:cs typeface="Calibri"/>
              </a:rPr>
              <a:t>))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42895" y="3768725"/>
            <a:ext cx="156908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250" i="1" spc="75" dirty="0">
                <a:latin typeface="Calibri"/>
                <a:cs typeface="Calibri"/>
              </a:rPr>
              <a:t>p</a:t>
            </a:r>
            <a:r>
              <a:rPr sz="2250" spc="75" dirty="0">
                <a:latin typeface="Calibri"/>
                <a:cs typeface="Calibri"/>
              </a:rPr>
              <a:t>(</a:t>
            </a:r>
            <a:r>
              <a:rPr sz="2250" i="1" spc="75" dirty="0">
                <a:latin typeface="Calibri"/>
                <a:cs typeface="Calibri"/>
              </a:rPr>
              <a:t>x</a:t>
            </a:r>
            <a:r>
              <a:rPr sz="1950" i="1" spc="112" baseline="-34188" dirty="0">
                <a:latin typeface="Calibri"/>
                <a:cs typeface="Calibri"/>
              </a:rPr>
              <a:t>i </a:t>
            </a:r>
            <a:r>
              <a:rPr sz="2250" spc="-415" dirty="0">
                <a:latin typeface="Calibri"/>
                <a:cs typeface="Calibri"/>
              </a:rPr>
              <a:t>| </a:t>
            </a:r>
            <a:r>
              <a:rPr sz="2250" i="1" spc="60" dirty="0">
                <a:latin typeface="Calibri"/>
                <a:cs typeface="Calibri"/>
              </a:rPr>
              <a:t>pa</a:t>
            </a:r>
            <a:r>
              <a:rPr sz="2250" spc="60" dirty="0">
                <a:latin typeface="Calibri"/>
                <a:cs typeface="Calibri"/>
              </a:rPr>
              <a:t>(</a:t>
            </a:r>
            <a:r>
              <a:rPr sz="2250" i="1" spc="60" dirty="0">
                <a:latin typeface="Calibri"/>
                <a:cs typeface="Calibri"/>
              </a:rPr>
              <a:t>x</a:t>
            </a:r>
            <a:r>
              <a:rPr sz="1950" i="1" spc="89" baseline="-34188" dirty="0">
                <a:latin typeface="Calibri"/>
                <a:cs typeface="Calibri"/>
              </a:rPr>
              <a:t>i</a:t>
            </a:r>
            <a:r>
              <a:rPr sz="1950" i="1" spc="-270" baseline="-34188" dirty="0">
                <a:latin typeface="Calibri"/>
                <a:cs typeface="Calibri"/>
              </a:rPr>
              <a:t> </a:t>
            </a:r>
            <a:r>
              <a:rPr sz="2250" spc="175" dirty="0">
                <a:latin typeface="Calibri"/>
                <a:cs typeface="Calibri"/>
              </a:rPr>
              <a:t>))</a:t>
            </a:r>
            <a:endParaRPr sz="22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0214" y="778255"/>
            <a:ext cx="80391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0" dirty="0"/>
              <a:t>Two </a:t>
            </a:r>
            <a:r>
              <a:rPr sz="3600" spc="-25" dirty="0"/>
              <a:t>common </a:t>
            </a:r>
            <a:r>
              <a:rPr sz="3600" spc="-20" dirty="0"/>
              <a:t>tasks </a:t>
            </a:r>
            <a:r>
              <a:rPr sz="3600" spc="-15" dirty="0"/>
              <a:t>with </a:t>
            </a:r>
            <a:r>
              <a:rPr sz="3600" spc="-20" dirty="0"/>
              <a:t>sequential</a:t>
            </a:r>
            <a:r>
              <a:rPr sz="3600" spc="-160" dirty="0"/>
              <a:t> </a:t>
            </a:r>
            <a:r>
              <a:rPr sz="3600" spc="-20" dirty="0"/>
              <a:t>data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573023" y="3907536"/>
            <a:ext cx="8570977" cy="1896032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929640" indent="-452120">
              <a:lnSpc>
                <a:spcPct val="100000"/>
              </a:lnSpc>
              <a:spcBef>
                <a:spcPts val="505"/>
              </a:spcBef>
              <a:buClr>
                <a:srgbClr val="3333CC"/>
              </a:buClr>
              <a:buAutoNum type="arabicPeriod"/>
              <a:tabLst>
                <a:tab pos="929005" algn="l"/>
                <a:tab pos="929640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NLP: Named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Entity</a:t>
            </a:r>
            <a:r>
              <a:rPr sz="2000" spc="-5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Recognition</a:t>
            </a:r>
            <a:endParaRPr sz="2000" dirty="0">
              <a:latin typeface="Arial"/>
              <a:cs typeface="Arial"/>
            </a:endParaRPr>
          </a:p>
          <a:p>
            <a:pPr marL="1155700" lvl="1" indent="-226695">
              <a:lnSpc>
                <a:spcPct val="100000"/>
              </a:lnSpc>
              <a:spcBef>
                <a:spcPts val="409"/>
              </a:spcBef>
              <a:buClr>
                <a:srgbClr val="3333CC"/>
              </a:buClr>
              <a:buChar char="•"/>
              <a:tabLst>
                <a:tab pos="1155065" algn="l"/>
                <a:tab pos="1155700" algn="l"/>
              </a:tabLst>
            </a:pP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Input: </a:t>
            </a:r>
            <a:r>
              <a:rPr sz="1800" spc="-5" dirty="0">
                <a:latin typeface="Calibri"/>
                <a:cs typeface="Calibri"/>
              </a:rPr>
              <a:t>Jim </a:t>
            </a:r>
            <a:r>
              <a:rPr sz="1800" spc="-10" dirty="0">
                <a:latin typeface="Calibri"/>
                <a:cs typeface="Calibri"/>
              </a:rPr>
              <a:t>bought 300 shares </a:t>
            </a:r>
            <a:r>
              <a:rPr sz="1800" spc="-5" dirty="0">
                <a:latin typeface="Calibri"/>
                <a:cs typeface="Calibri"/>
              </a:rPr>
              <a:t>of </a:t>
            </a:r>
            <a:r>
              <a:rPr sz="1800" spc="-15" dirty="0">
                <a:latin typeface="Calibri"/>
                <a:cs typeface="Calibri"/>
              </a:rPr>
              <a:t>Acme </a:t>
            </a:r>
            <a:r>
              <a:rPr sz="1800" spc="-10" dirty="0">
                <a:latin typeface="Calibri"/>
                <a:cs typeface="Calibri"/>
              </a:rPr>
              <a:t>Corp. </a:t>
            </a:r>
            <a:r>
              <a:rPr sz="1800" spc="-5" dirty="0">
                <a:latin typeface="Calibri"/>
                <a:cs typeface="Calibri"/>
              </a:rPr>
              <a:t>in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2006</a:t>
            </a:r>
            <a:endParaRPr sz="1800" dirty="0">
              <a:latin typeface="Calibri"/>
              <a:cs typeface="Calibri"/>
            </a:endParaRPr>
          </a:p>
          <a:p>
            <a:pPr marL="1155700" lvl="1" indent="-226695">
              <a:lnSpc>
                <a:spcPct val="100000"/>
              </a:lnSpc>
              <a:spcBef>
                <a:spcPts val="505"/>
              </a:spcBef>
              <a:buClr>
                <a:srgbClr val="3333CC"/>
              </a:buClr>
              <a:buChar char="•"/>
              <a:tabLst>
                <a:tab pos="1155065" algn="l"/>
                <a:tab pos="1155700" algn="l"/>
              </a:tabLst>
            </a:pPr>
            <a:r>
              <a:rPr sz="2000" spc="-15" dirty="0">
                <a:solidFill>
                  <a:srgbClr val="660066"/>
                </a:solidFill>
                <a:latin typeface="Arial"/>
                <a:cs typeface="Arial"/>
              </a:rPr>
              <a:t>NER: </a:t>
            </a:r>
            <a:r>
              <a:rPr sz="1800" spc="-10" dirty="0">
                <a:latin typeface="Calibri"/>
                <a:cs typeface="Calibri"/>
              </a:rPr>
              <a:t>[Jim]</a:t>
            </a:r>
            <a:r>
              <a:rPr sz="1800" spc="-15" baseline="-13888" dirty="0">
                <a:latin typeface="Calibri"/>
                <a:cs typeface="Calibri"/>
              </a:rPr>
              <a:t>Person </a:t>
            </a:r>
            <a:r>
              <a:rPr sz="1800" spc="-10" dirty="0">
                <a:latin typeface="Calibri"/>
                <a:cs typeface="Calibri"/>
              </a:rPr>
              <a:t>bought 300 shares </a:t>
            </a:r>
            <a:r>
              <a:rPr sz="1800" spc="-5" dirty="0">
                <a:latin typeface="Calibri"/>
                <a:cs typeface="Calibri"/>
              </a:rPr>
              <a:t>of </a:t>
            </a:r>
            <a:r>
              <a:rPr sz="1800" spc="-15" dirty="0">
                <a:latin typeface="Calibri"/>
                <a:cs typeface="Calibri"/>
              </a:rPr>
              <a:t>[Acme </a:t>
            </a:r>
            <a:r>
              <a:rPr sz="1800" spc="-10" dirty="0">
                <a:latin typeface="Calibri"/>
                <a:cs typeface="Calibri"/>
              </a:rPr>
              <a:t>Corp.]</a:t>
            </a:r>
            <a:r>
              <a:rPr sz="1800" spc="-15" baseline="-13888" dirty="0">
                <a:latin typeface="Calibri"/>
                <a:cs typeface="Calibri"/>
              </a:rPr>
              <a:t>Organization </a:t>
            </a:r>
            <a:r>
              <a:rPr sz="1800" spc="-5" dirty="0">
                <a:latin typeface="Calibri"/>
                <a:cs typeface="Calibri"/>
              </a:rPr>
              <a:t>in</a:t>
            </a:r>
            <a:r>
              <a:rPr sz="1800" spc="-26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[2006]</a:t>
            </a:r>
            <a:r>
              <a:rPr sz="1800" spc="-15" baseline="-13888" dirty="0">
                <a:latin typeface="Calibri"/>
                <a:cs typeface="Calibri"/>
              </a:rPr>
              <a:t>Time</a:t>
            </a:r>
            <a:endParaRPr sz="1800" baseline="-13888" dirty="0">
              <a:latin typeface="Calibri"/>
              <a:cs typeface="Calibri"/>
            </a:endParaRPr>
          </a:p>
          <a:p>
            <a:pPr marL="929640" indent="-452120">
              <a:lnSpc>
                <a:spcPct val="100000"/>
              </a:lnSpc>
              <a:spcBef>
                <a:spcPts val="380"/>
              </a:spcBef>
              <a:buClr>
                <a:srgbClr val="3333CC"/>
              </a:buClr>
              <a:buAutoNum type="arabicPeriod"/>
              <a:tabLst>
                <a:tab pos="929005" algn="l"/>
                <a:tab pos="929640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Machine Translation: </a:t>
            </a:r>
            <a:r>
              <a:rPr lang="en-US" sz="1800" spc="-15" dirty="0">
                <a:solidFill>
                  <a:srgbClr val="660066"/>
                </a:solidFill>
                <a:latin typeface="Arial"/>
                <a:cs typeface="Arial"/>
              </a:rPr>
              <a:t>insurance salesman </a:t>
            </a:r>
            <a:r>
              <a:rPr sz="1800" dirty="0">
                <a:solidFill>
                  <a:srgbClr val="660066"/>
                </a:solidFill>
                <a:latin typeface="Wingdings"/>
                <a:cs typeface="Wingdings"/>
              </a:rPr>
              <a:t></a:t>
            </a:r>
            <a:r>
              <a:rPr sz="1800" dirty="0">
                <a:solidFill>
                  <a:srgbClr val="660066"/>
                </a:solidFill>
                <a:latin typeface="Times New Roman"/>
                <a:cs typeface="Times New Roman"/>
              </a:rPr>
              <a:t> </a:t>
            </a:r>
            <a:r>
              <a:rPr lang="en-US" sz="1800" spc="-15" dirty="0" err="1">
                <a:solidFill>
                  <a:srgbClr val="660066"/>
                </a:solidFill>
                <a:latin typeface="Arial"/>
                <a:cs typeface="Arial"/>
              </a:rPr>
              <a:t>v</a:t>
            </a:r>
            <a:r>
              <a:rPr lang="en-US" spc="-15" dirty="0" err="1">
                <a:solidFill>
                  <a:srgbClr val="660066"/>
                </a:solidFill>
                <a:latin typeface="Arial"/>
                <a:cs typeface="Arial"/>
              </a:rPr>
              <a:t>ersicherungskaufmann</a:t>
            </a:r>
            <a:endParaRPr sz="1800" dirty="0">
              <a:latin typeface="Arial"/>
              <a:cs typeface="Arial"/>
            </a:endParaRPr>
          </a:p>
          <a:p>
            <a:pPr marL="25400">
              <a:lnSpc>
                <a:spcPct val="100000"/>
              </a:lnSpc>
              <a:spcBef>
                <a:spcPts val="515"/>
              </a:spcBef>
              <a:tabLst>
                <a:tab pos="476884" algn="l"/>
              </a:tabLst>
            </a:pP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2.	</a:t>
            </a: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Sequence-to-symbol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7844" y="5784652"/>
            <a:ext cx="3576320" cy="139573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464820" indent="-452120">
              <a:lnSpc>
                <a:spcPct val="100000"/>
              </a:lnSpc>
              <a:spcBef>
                <a:spcPts val="535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Sentiment:</a:t>
            </a:r>
            <a:endParaRPr sz="2000">
              <a:latin typeface="Arial"/>
              <a:cs typeface="Arial"/>
            </a:endParaRPr>
          </a:p>
          <a:p>
            <a:pPr marL="690880" lvl="1" indent="-226695">
              <a:lnSpc>
                <a:spcPct val="100000"/>
              </a:lnSpc>
              <a:spcBef>
                <a:spcPts val="390"/>
              </a:spcBef>
              <a:buClr>
                <a:srgbClr val="3333CC"/>
              </a:buClr>
              <a:buFont typeface="Arial"/>
              <a:buChar char="•"/>
              <a:tabLst>
                <a:tab pos="690245" algn="l"/>
                <a:tab pos="690880" algn="l"/>
              </a:tabLst>
            </a:pPr>
            <a:r>
              <a:rPr sz="1800" i="1" spc="-15" dirty="0">
                <a:solidFill>
                  <a:srgbClr val="660066"/>
                </a:solidFill>
                <a:latin typeface="Arial"/>
                <a:cs typeface="Arial"/>
              </a:rPr>
              <a:t>Best movie ever </a:t>
            </a:r>
            <a:r>
              <a:rPr sz="1800" dirty="0">
                <a:solidFill>
                  <a:srgbClr val="660066"/>
                </a:solidFill>
                <a:latin typeface="Wingdings"/>
                <a:cs typeface="Wingdings"/>
              </a:rPr>
              <a:t></a:t>
            </a:r>
            <a:r>
              <a:rPr sz="1800" spc="-15" dirty="0">
                <a:solidFill>
                  <a:srgbClr val="660066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660066"/>
                </a:solidFill>
                <a:latin typeface="Arial"/>
                <a:cs typeface="Arial"/>
              </a:rPr>
              <a:t>Positive</a:t>
            </a:r>
            <a:endParaRPr sz="1800">
              <a:latin typeface="Arial"/>
              <a:cs typeface="Arial"/>
            </a:endParaRPr>
          </a:p>
          <a:p>
            <a:pPr marL="464820" indent="-452120">
              <a:lnSpc>
                <a:spcPct val="100000"/>
              </a:lnSpc>
              <a:spcBef>
                <a:spcPts val="450"/>
              </a:spcBef>
              <a:buClr>
                <a:srgbClr val="3333CC"/>
              </a:buClr>
              <a:buAutoNum type="arabicPeriod"/>
              <a:tabLst>
                <a:tab pos="464184" algn="l"/>
                <a:tab pos="464820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Speaker</a:t>
            </a:r>
            <a:r>
              <a:rPr sz="2000" spc="-3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recognition</a:t>
            </a:r>
            <a:endParaRPr sz="2000">
              <a:latin typeface="Arial"/>
              <a:cs typeface="Arial"/>
            </a:endParaRPr>
          </a:p>
          <a:p>
            <a:pPr marL="690880" lvl="1" indent="-226695">
              <a:lnSpc>
                <a:spcPct val="100000"/>
              </a:lnSpc>
              <a:spcBef>
                <a:spcPts val="390"/>
              </a:spcBef>
              <a:buClr>
                <a:srgbClr val="3333CC"/>
              </a:buClr>
              <a:buChar char="•"/>
              <a:tabLst>
                <a:tab pos="690245" algn="l"/>
                <a:tab pos="690880" algn="l"/>
              </a:tabLst>
            </a:pPr>
            <a:r>
              <a:rPr sz="1800" spc="-15" dirty="0">
                <a:solidFill>
                  <a:srgbClr val="660066"/>
                </a:solidFill>
                <a:latin typeface="Arial"/>
                <a:cs typeface="Arial"/>
              </a:rPr>
              <a:t>Sound spectrogram </a:t>
            </a:r>
            <a:r>
              <a:rPr sz="1800" dirty="0">
                <a:solidFill>
                  <a:srgbClr val="660066"/>
                </a:solidFill>
                <a:latin typeface="Wingdings"/>
                <a:cs typeface="Wingdings"/>
              </a:rPr>
              <a:t></a:t>
            </a:r>
            <a:r>
              <a:rPr sz="1800" spc="-40" dirty="0">
                <a:solidFill>
                  <a:srgbClr val="660066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660066"/>
                </a:solidFill>
                <a:latin typeface="Arial"/>
                <a:cs typeface="Arial"/>
              </a:rPr>
              <a:t>Harry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58706" y="2529839"/>
            <a:ext cx="2712720" cy="13673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85723" y="1341525"/>
            <a:ext cx="8803640" cy="147828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464820" indent="-452120">
              <a:lnSpc>
                <a:spcPct val="100000"/>
              </a:lnSpc>
              <a:spcBef>
                <a:spcPts val="605"/>
              </a:spcBef>
              <a:buAutoNum type="arabicPeriod"/>
              <a:tabLst>
                <a:tab pos="464184" algn="l"/>
                <a:tab pos="464820" algn="l"/>
              </a:tabLst>
            </a:pPr>
            <a:r>
              <a:rPr sz="2400" spc="-15" dirty="0">
                <a:solidFill>
                  <a:srgbClr val="3333CC"/>
                </a:solidFill>
                <a:latin typeface="Arial"/>
                <a:cs typeface="Arial"/>
              </a:rPr>
              <a:t>Sequence-to-sequence</a:t>
            </a:r>
            <a:endParaRPr sz="2400">
              <a:latin typeface="Arial"/>
              <a:cs typeface="Arial"/>
            </a:endParaRPr>
          </a:p>
          <a:p>
            <a:pPr marL="916940" lvl="1" indent="-452120">
              <a:lnSpc>
                <a:spcPct val="100000"/>
              </a:lnSpc>
              <a:spcBef>
                <a:spcPts val="425"/>
              </a:spcBef>
              <a:buClr>
                <a:srgbClr val="3333CC"/>
              </a:buClr>
              <a:buAutoNum type="arabicPeriod"/>
              <a:tabLst>
                <a:tab pos="916305" algn="l"/>
                <a:tab pos="916940" algn="l"/>
              </a:tabLst>
            </a:pP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Speech recognition 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using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a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sound</a:t>
            </a:r>
            <a:r>
              <a:rPr sz="2000" spc="-9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spectrogram</a:t>
            </a:r>
            <a:endParaRPr sz="2000">
              <a:latin typeface="Arial"/>
              <a:cs typeface="Arial"/>
            </a:endParaRPr>
          </a:p>
          <a:p>
            <a:pPr marL="1143000" lvl="2" indent="-226695">
              <a:lnSpc>
                <a:spcPct val="100000"/>
              </a:lnSpc>
              <a:spcBef>
                <a:spcPts val="415"/>
              </a:spcBef>
              <a:buClr>
                <a:srgbClr val="3333CC"/>
              </a:buClr>
              <a:buChar char="•"/>
              <a:tabLst>
                <a:tab pos="1142365" algn="l"/>
                <a:tab pos="1143000" algn="l"/>
              </a:tabLst>
            </a:pPr>
            <a:r>
              <a:rPr sz="1800" spc="-15" dirty="0">
                <a:solidFill>
                  <a:srgbClr val="660066"/>
                </a:solidFill>
                <a:latin typeface="Arial"/>
                <a:cs typeface="Arial"/>
              </a:rPr>
              <a:t>decompose sound waves </a:t>
            </a:r>
            <a:r>
              <a:rPr sz="1800" spc="-10" dirty="0">
                <a:solidFill>
                  <a:srgbClr val="660066"/>
                </a:solidFill>
                <a:latin typeface="Arial"/>
                <a:cs typeface="Arial"/>
              </a:rPr>
              <a:t>into </a:t>
            </a:r>
            <a:r>
              <a:rPr sz="1800" spc="-15" dirty="0">
                <a:solidFill>
                  <a:srgbClr val="660066"/>
                </a:solidFill>
                <a:latin typeface="Arial"/>
                <a:cs typeface="Arial"/>
              </a:rPr>
              <a:t>frequency, amplitude </a:t>
            </a:r>
            <a:r>
              <a:rPr sz="1800" spc="-10" dirty="0">
                <a:solidFill>
                  <a:srgbClr val="660066"/>
                </a:solidFill>
                <a:latin typeface="Arial"/>
                <a:cs typeface="Arial"/>
              </a:rPr>
              <a:t>using </a:t>
            </a:r>
            <a:r>
              <a:rPr sz="1800" spc="-15" dirty="0">
                <a:solidFill>
                  <a:srgbClr val="660066"/>
                </a:solidFill>
                <a:latin typeface="Arial"/>
                <a:cs typeface="Arial"/>
              </a:rPr>
              <a:t>Fourier</a:t>
            </a:r>
            <a:r>
              <a:rPr sz="1800" spc="1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660066"/>
                </a:solidFill>
                <a:latin typeface="Arial"/>
                <a:cs typeface="Arial"/>
              </a:rPr>
              <a:t>transforms</a:t>
            </a:r>
            <a:endParaRPr sz="1800">
              <a:latin typeface="Arial"/>
              <a:cs typeface="Arial"/>
            </a:endParaRPr>
          </a:p>
          <a:p>
            <a:pPr marL="3554095">
              <a:lnSpc>
                <a:spcPct val="100000"/>
              </a:lnSpc>
              <a:spcBef>
                <a:spcPts val="730"/>
              </a:spcBef>
            </a:pPr>
            <a:r>
              <a:rPr sz="1600" dirty="0">
                <a:latin typeface="Wingdings"/>
                <a:cs typeface="Wingdings"/>
              </a:rPr>
              <a:t>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660066"/>
                </a:solidFill>
                <a:latin typeface="Arial"/>
                <a:cs typeface="Arial"/>
              </a:rPr>
              <a:t>“Nineteenth</a:t>
            </a:r>
            <a:r>
              <a:rPr sz="1600" spc="-5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660066"/>
                </a:solidFill>
                <a:latin typeface="Arial"/>
                <a:cs typeface="Arial"/>
              </a:rPr>
              <a:t>Century”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46779" y="2906607"/>
            <a:ext cx="5956300" cy="730250"/>
          </a:xfrm>
          <a:prstGeom prst="rect">
            <a:avLst/>
          </a:prstGeom>
          <a:ln w="9419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90170" marR="160020">
              <a:lnSpc>
                <a:spcPct val="101400"/>
              </a:lnSpc>
              <a:spcBef>
                <a:spcPts val="229"/>
              </a:spcBef>
            </a:pPr>
            <a:r>
              <a:rPr sz="1400" spc="-15" dirty="0">
                <a:latin typeface="Arial"/>
                <a:cs typeface="Arial"/>
              </a:rPr>
              <a:t>Frequencies </a:t>
            </a:r>
            <a:r>
              <a:rPr sz="1400" spc="-10" dirty="0">
                <a:latin typeface="Arial"/>
                <a:cs typeface="Arial"/>
              </a:rPr>
              <a:t>increase up the vertical axis, and time on the </a:t>
            </a:r>
            <a:r>
              <a:rPr sz="1400" spc="-15" dirty="0">
                <a:latin typeface="Arial"/>
                <a:cs typeface="Arial"/>
              </a:rPr>
              <a:t>horizontal </a:t>
            </a:r>
            <a:r>
              <a:rPr sz="1400" spc="-10" dirty="0">
                <a:latin typeface="Arial"/>
                <a:cs typeface="Arial"/>
              </a:rPr>
              <a:t>axis.  The lower </a:t>
            </a:r>
            <a:r>
              <a:rPr sz="1400" spc="-15" dirty="0">
                <a:latin typeface="Arial"/>
                <a:cs typeface="Arial"/>
              </a:rPr>
              <a:t>frequencies </a:t>
            </a:r>
            <a:r>
              <a:rPr sz="1400" spc="-10" dirty="0">
                <a:latin typeface="Arial"/>
                <a:cs typeface="Arial"/>
              </a:rPr>
              <a:t>are </a:t>
            </a:r>
            <a:r>
              <a:rPr sz="1400" spc="-15" dirty="0">
                <a:latin typeface="Arial"/>
                <a:cs typeface="Arial"/>
              </a:rPr>
              <a:t>more dense because </a:t>
            </a:r>
            <a:r>
              <a:rPr sz="1400" spc="-5" dirty="0">
                <a:latin typeface="Arial"/>
                <a:cs typeface="Arial"/>
              </a:rPr>
              <a:t>it is </a:t>
            </a:r>
            <a:r>
              <a:rPr sz="1400" dirty="0">
                <a:latin typeface="Arial"/>
                <a:cs typeface="Arial"/>
              </a:rPr>
              <a:t>a </a:t>
            </a:r>
            <a:r>
              <a:rPr sz="1400" spc="-10" dirty="0">
                <a:latin typeface="Arial"/>
                <a:cs typeface="Arial"/>
              </a:rPr>
              <a:t>male</a:t>
            </a:r>
            <a:r>
              <a:rPr sz="1400" spc="-9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voice.</a:t>
            </a:r>
            <a:endParaRPr sz="1400">
              <a:latin typeface="Arial"/>
              <a:cs typeface="Arial"/>
            </a:endParaRPr>
          </a:p>
          <a:p>
            <a:pPr marL="90170">
              <a:lnSpc>
                <a:spcPct val="100000"/>
              </a:lnSpc>
              <a:spcBef>
                <a:spcPts val="20"/>
              </a:spcBef>
            </a:pPr>
            <a:r>
              <a:rPr sz="1400" spc="-15" dirty="0">
                <a:latin typeface="Arial"/>
                <a:cs typeface="Arial"/>
              </a:rPr>
              <a:t>Legend </a:t>
            </a:r>
            <a:r>
              <a:rPr sz="1400" spc="-10" dirty="0">
                <a:latin typeface="Arial"/>
                <a:cs typeface="Arial"/>
              </a:rPr>
              <a:t>on right shows that the color intensity </a:t>
            </a:r>
            <a:r>
              <a:rPr sz="1400" spc="-15" dirty="0">
                <a:latin typeface="Arial"/>
                <a:cs typeface="Arial"/>
              </a:rPr>
              <a:t>increases </a:t>
            </a:r>
            <a:r>
              <a:rPr sz="1400" spc="-10" dirty="0">
                <a:latin typeface="Arial"/>
                <a:cs typeface="Arial"/>
              </a:rPr>
              <a:t>with</a:t>
            </a:r>
            <a:r>
              <a:rPr sz="1400" spc="-8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density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1455" y="802640"/>
            <a:ext cx="866330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Example of a </a:t>
            </a:r>
            <a:r>
              <a:rPr lang="en-US" spc="-5" dirty="0"/>
              <a:t>d</a:t>
            </a:r>
            <a:r>
              <a:rPr spc="-5" dirty="0"/>
              <a:t>irected </a:t>
            </a:r>
            <a:r>
              <a:rPr lang="en-US" spc="-5" dirty="0"/>
              <a:t>g</a:t>
            </a:r>
            <a:r>
              <a:rPr spc="-5" dirty="0"/>
              <a:t>raphical </a:t>
            </a:r>
            <a:r>
              <a:rPr lang="en-US" spc="-5" dirty="0"/>
              <a:t>m</a:t>
            </a:r>
            <a:r>
              <a:rPr dirty="0"/>
              <a:t>odel (Bayesian</a:t>
            </a:r>
            <a:r>
              <a:rPr spc="-5" dirty="0"/>
              <a:t> Net)</a:t>
            </a:r>
          </a:p>
        </p:txBody>
      </p:sp>
      <p:sp>
        <p:nvSpPr>
          <p:cNvPr id="4" name="object 4"/>
          <p:cNvSpPr/>
          <p:nvPr/>
        </p:nvSpPr>
        <p:spPr>
          <a:xfrm>
            <a:off x="2603712" y="1539860"/>
            <a:ext cx="4061801" cy="24461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82160" y="1443039"/>
            <a:ext cx="4718050" cy="2600325"/>
          </a:xfrm>
          <a:custGeom>
            <a:avLst/>
            <a:gdLst/>
            <a:ahLst/>
            <a:cxnLst/>
            <a:rect l="l" t="t" r="r" b="b"/>
            <a:pathLst>
              <a:path w="4718050" h="2600325">
                <a:moveTo>
                  <a:pt x="0" y="0"/>
                </a:moveTo>
                <a:lnTo>
                  <a:pt x="4718048" y="0"/>
                </a:lnTo>
                <a:lnTo>
                  <a:pt x="4718048" y="2600324"/>
                </a:lnTo>
                <a:lnTo>
                  <a:pt x="0" y="260032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510760" y="5710237"/>
            <a:ext cx="4048125" cy="73469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3020">
              <a:lnSpc>
                <a:spcPts val="1475"/>
              </a:lnSpc>
            </a:pPr>
            <a:r>
              <a:rPr sz="1350" i="1" dirty="0">
                <a:latin typeface="Times New Roman"/>
                <a:cs typeface="Times New Roman"/>
              </a:rPr>
              <a:t>P</a:t>
            </a:r>
            <a:r>
              <a:rPr sz="1350" dirty="0">
                <a:latin typeface="Times New Roman"/>
                <a:cs typeface="Times New Roman"/>
              </a:rPr>
              <a:t>(</a:t>
            </a:r>
            <a:r>
              <a:rPr sz="1350" i="1" dirty="0">
                <a:latin typeface="Times New Roman"/>
                <a:cs typeface="Times New Roman"/>
              </a:rPr>
              <a:t>D</a:t>
            </a:r>
            <a:r>
              <a:rPr sz="1350" dirty="0">
                <a:latin typeface="Times New Roman"/>
                <a:cs typeface="Times New Roman"/>
              </a:rPr>
              <a:t>,</a:t>
            </a:r>
            <a:r>
              <a:rPr sz="1350" spc="-130" dirty="0">
                <a:latin typeface="Times New Roman"/>
                <a:cs typeface="Times New Roman"/>
              </a:rPr>
              <a:t> </a:t>
            </a:r>
            <a:r>
              <a:rPr sz="1350" i="1" spc="15" dirty="0">
                <a:latin typeface="Times New Roman"/>
                <a:cs typeface="Times New Roman"/>
              </a:rPr>
              <a:t>I</a:t>
            </a:r>
            <a:r>
              <a:rPr sz="1350" spc="15" dirty="0">
                <a:latin typeface="Times New Roman"/>
                <a:cs typeface="Times New Roman"/>
              </a:rPr>
              <a:t>,</a:t>
            </a:r>
            <a:r>
              <a:rPr sz="1350" spc="-200" dirty="0">
                <a:latin typeface="Times New Roman"/>
                <a:cs typeface="Times New Roman"/>
              </a:rPr>
              <a:t> </a:t>
            </a:r>
            <a:r>
              <a:rPr sz="1350" i="1" spc="-25" dirty="0">
                <a:latin typeface="Times New Roman"/>
                <a:cs typeface="Times New Roman"/>
              </a:rPr>
              <a:t>G</a:t>
            </a:r>
            <a:r>
              <a:rPr sz="1350" spc="-25" dirty="0">
                <a:latin typeface="Times New Roman"/>
                <a:cs typeface="Times New Roman"/>
              </a:rPr>
              <a:t>,</a:t>
            </a:r>
            <a:r>
              <a:rPr sz="1350" spc="-155" dirty="0">
                <a:latin typeface="Times New Roman"/>
                <a:cs typeface="Times New Roman"/>
              </a:rPr>
              <a:t> </a:t>
            </a:r>
            <a:r>
              <a:rPr sz="1350" i="1" spc="-20" dirty="0">
                <a:latin typeface="Times New Roman"/>
                <a:cs typeface="Times New Roman"/>
              </a:rPr>
              <a:t>S</a:t>
            </a:r>
            <a:r>
              <a:rPr sz="1350" spc="-20" dirty="0">
                <a:latin typeface="Times New Roman"/>
                <a:cs typeface="Times New Roman"/>
              </a:rPr>
              <a:t>,</a:t>
            </a:r>
            <a:r>
              <a:rPr sz="1350" spc="-130" dirty="0">
                <a:latin typeface="Times New Roman"/>
                <a:cs typeface="Times New Roman"/>
              </a:rPr>
              <a:t> </a:t>
            </a:r>
            <a:r>
              <a:rPr sz="1350" i="1" spc="25" dirty="0">
                <a:latin typeface="Times New Roman"/>
                <a:cs typeface="Times New Roman"/>
              </a:rPr>
              <a:t>L</a:t>
            </a:r>
            <a:r>
              <a:rPr sz="1350" spc="25" dirty="0">
                <a:latin typeface="Times New Roman"/>
                <a:cs typeface="Times New Roman"/>
              </a:rPr>
              <a:t>)</a:t>
            </a:r>
            <a:r>
              <a:rPr sz="1350" spc="-65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</a:t>
            </a:r>
            <a:r>
              <a:rPr sz="1350" spc="5" dirty="0">
                <a:latin typeface="Times New Roman"/>
                <a:cs typeface="Times New Roman"/>
              </a:rPr>
              <a:t> </a:t>
            </a:r>
            <a:r>
              <a:rPr sz="1350" i="1" spc="30" dirty="0">
                <a:latin typeface="Times New Roman"/>
                <a:cs typeface="Times New Roman"/>
              </a:rPr>
              <a:t>P</a:t>
            </a:r>
            <a:r>
              <a:rPr sz="1350" spc="30" dirty="0">
                <a:latin typeface="Times New Roman"/>
                <a:cs typeface="Times New Roman"/>
              </a:rPr>
              <a:t>(</a:t>
            </a:r>
            <a:r>
              <a:rPr sz="1350" i="1" spc="30" dirty="0">
                <a:latin typeface="Times New Roman"/>
                <a:cs typeface="Times New Roman"/>
              </a:rPr>
              <a:t>D</a:t>
            </a:r>
            <a:r>
              <a:rPr sz="1350" spc="30" dirty="0">
                <a:latin typeface="Times New Roman"/>
                <a:cs typeface="Times New Roman"/>
              </a:rPr>
              <a:t>)</a:t>
            </a:r>
            <a:r>
              <a:rPr sz="1350" i="1" spc="30" dirty="0">
                <a:latin typeface="Times New Roman"/>
                <a:cs typeface="Times New Roman"/>
              </a:rPr>
              <a:t>P</a:t>
            </a:r>
            <a:r>
              <a:rPr sz="1350" spc="30" dirty="0">
                <a:latin typeface="Times New Roman"/>
                <a:cs typeface="Times New Roman"/>
              </a:rPr>
              <a:t>(</a:t>
            </a:r>
            <a:r>
              <a:rPr sz="1350" i="1" spc="30" dirty="0">
                <a:latin typeface="Times New Roman"/>
                <a:cs typeface="Times New Roman"/>
              </a:rPr>
              <a:t>I</a:t>
            </a:r>
            <a:r>
              <a:rPr sz="1350" i="1" spc="-195" dirty="0">
                <a:latin typeface="Times New Roman"/>
                <a:cs typeface="Times New Roman"/>
              </a:rPr>
              <a:t> </a:t>
            </a:r>
            <a:r>
              <a:rPr sz="1350" spc="5" dirty="0">
                <a:latin typeface="Times New Roman"/>
                <a:cs typeface="Times New Roman"/>
              </a:rPr>
              <a:t>)</a:t>
            </a:r>
            <a:r>
              <a:rPr sz="1350" i="1" spc="5" dirty="0">
                <a:latin typeface="Times New Roman"/>
                <a:cs typeface="Times New Roman"/>
              </a:rPr>
              <a:t>P</a:t>
            </a:r>
            <a:r>
              <a:rPr sz="1350" spc="5" dirty="0">
                <a:latin typeface="Times New Roman"/>
                <a:cs typeface="Times New Roman"/>
              </a:rPr>
              <a:t>(</a:t>
            </a:r>
            <a:r>
              <a:rPr sz="1350" i="1" spc="5" dirty="0">
                <a:latin typeface="Times New Roman"/>
                <a:cs typeface="Times New Roman"/>
              </a:rPr>
              <a:t>G</a:t>
            </a:r>
            <a:r>
              <a:rPr sz="1350" i="1" spc="-65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|</a:t>
            </a:r>
            <a:r>
              <a:rPr sz="1350" spc="-85" dirty="0">
                <a:latin typeface="Times New Roman"/>
                <a:cs typeface="Times New Roman"/>
              </a:rPr>
              <a:t> </a:t>
            </a:r>
            <a:r>
              <a:rPr sz="1350" i="1" spc="-40" dirty="0">
                <a:latin typeface="Times New Roman"/>
                <a:cs typeface="Times New Roman"/>
              </a:rPr>
              <a:t>D</a:t>
            </a:r>
            <a:r>
              <a:rPr sz="1350" spc="-40" dirty="0">
                <a:latin typeface="Times New Roman"/>
                <a:cs typeface="Times New Roman"/>
              </a:rPr>
              <a:t>,</a:t>
            </a:r>
            <a:r>
              <a:rPr sz="1350" spc="-130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I</a:t>
            </a:r>
            <a:r>
              <a:rPr sz="1350" i="1" spc="-195" dirty="0">
                <a:latin typeface="Times New Roman"/>
                <a:cs typeface="Times New Roman"/>
              </a:rPr>
              <a:t> </a:t>
            </a:r>
            <a:r>
              <a:rPr sz="1350" spc="20" dirty="0">
                <a:latin typeface="Times New Roman"/>
                <a:cs typeface="Times New Roman"/>
              </a:rPr>
              <a:t>)</a:t>
            </a:r>
            <a:r>
              <a:rPr sz="1350" i="1" spc="20" dirty="0">
                <a:latin typeface="Times New Roman"/>
                <a:cs typeface="Times New Roman"/>
              </a:rPr>
              <a:t>P</a:t>
            </a:r>
            <a:r>
              <a:rPr sz="1350" spc="20" dirty="0">
                <a:latin typeface="Times New Roman"/>
                <a:cs typeface="Times New Roman"/>
              </a:rPr>
              <a:t>(</a:t>
            </a:r>
            <a:r>
              <a:rPr sz="1350" i="1" spc="20" dirty="0">
                <a:latin typeface="Times New Roman"/>
                <a:cs typeface="Times New Roman"/>
              </a:rPr>
              <a:t>S</a:t>
            </a:r>
            <a:r>
              <a:rPr sz="1350" i="1" spc="-50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|</a:t>
            </a:r>
            <a:r>
              <a:rPr sz="1350" spc="-85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I</a:t>
            </a:r>
            <a:r>
              <a:rPr sz="1350" i="1" spc="-195" dirty="0">
                <a:latin typeface="Times New Roman"/>
                <a:cs typeface="Times New Roman"/>
              </a:rPr>
              <a:t> </a:t>
            </a:r>
            <a:r>
              <a:rPr sz="1350" spc="25" dirty="0">
                <a:latin typeface="Times New Roman"/>
                <a:cs typeface="Times New Roman"/>
              </a:rPr>
              <a:t>)</a:t>
            </a:r>
            <a:r>
              <a:rPr sz="1350" i="1" spc="25" dirty="0">
                <a:latin typeface="Times New Roman"/>
                <a:cs typeface="Times New Roman"/>
              </a:rPr>
              <a:t>P</a:t>
            </a:r>
            <a:r>
              <a:rPr sz="1350" spc="25" dirty="0">
                <a:latin typeface="Times New Roman"/>
                <a:cs typeface="Times New Roman"/>
              </a:rPr>
              <a:t>(</a:t>
            </a:r>
            <a:r>
              <a:rPr sz="1350" i="1" spc="25" dirty="0">
                <a:latin typeface="Times New Roman"/>
                <a:cs typeface="Times New Roman"/>
              </a:rPr>
              <a:t>L</a:t>
            </a:r>
            <a:r>
              <a:rPr sz="1350" i="1" spc="-65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|</a:t>
            </a:r>
            <a:r>
              <a:rPr sz="1350" spc="-155" dirty="0">
                <a:latin typeface="Times New Roman"/>
                <a:cs typeface="Times New Roman"/>
              </a:rPr>
              <a:t> </a:t>
            </a:r>
            <a:r>
              <a:rPr sz="1350" i="1" spc="25" dirty="0">
                <a:latin typeface="Times New Roman"/>
                <a:cs typeface="Times New Roman"/>
              </a:rPr>
              <a:t>G</a:t>
            </a:r>
            <a:r>
              <a:rPr sz="1350" spc="25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  <a:p>
            <a:pPr marL="33020">
              <a:lnSpc>
                <a:spcPct val="100000"/>
              </a:lnSpc>
              <a:spcBef>
                <a:spcPts val="570"/>
              </a:spcBef>
            </a:pPr>
            <a:r>
              <a:rPr sz="1350" i="1" spc="-5" dirty="0">
                <a:latin typeface="Times New Roman"/>
                <a:cs typeface="Times New Roman"/>
              </a:rPr>
              <a:t>P</a:t>
            </a:r>
            <a:r>
              <a:rPr sz="1350" spc="-5" dirty="0">
                <a:latin typeface="Times New Roman"/>
                <a:cs typeface="Times New Roman"/>
              </a:rPr>
              <a:t>(</a:t>
            </a:r>
            <a:r>
              <a:rPr sz="1350" i="1" spc="-5" dirty="0">
                <a:latin typeface="Times New Roman"/>
                <a:cs typeface="Times New Roman"/>
              </a:rPr>
              <a:t>i</a:t>
            </a:r>
            <a:r>
              <a:rPr sz="1125" spc="-7" baseline="44444" dirty="0">
                <a:latin typeface="Times New Roman"/>
                <a:cs typeface="Times New Roman"/>
              </a:rPr>
              <a:t>1</a:t>
            </a:r>
            <a:r>
              <a:rPr sz="1350" spc="-5" dirty="0">
                <a:latin typeface="Times New Roman"/>
                <a:cs typeface="Times New Roman"/>
              </a:rPr>
              <a:t>,</a:t>
            </a:r>
            <a:r>
              <a:rPr sz="1350" spc="-155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d</a:t>
            </a:r>
            <a:r>
              <a:rPr sz="1350" i="1" spc="-215" dirty="0">
                <a:latin typeface="Times New Roman"/>
                <a:cs typeface="Times New Roman"/>
              </a:rPr>
              <a:t> </a:t>
            </a:r>
            <a:r>
              <a:rPr sz="1125" spc="44" baseline="44444" dirty="0">
                <a:latin typeface="Times New Roman"/>
                <a:cs typeface="Times New Roman"/>
              </a:rPr>
              <a:t>0</a:t>
            </a:r>
            <a:r>
              <a:rPr sz="1350" spc="30" dirty="0">
                <a:latin typeface="Times New Roman"/>
                <a:cs typeface="Times New Roman"/>
              </a:rPr>
              <a:t>,</a:t>
            </a:r>
            <a:r>
              <a:rPr sz="1350" spc="-150" dirty="0">
                <a:latin typeface="Times New Roman"/>
                <a:cs typeface="Times New Roman"/>
              </a:rPr>
              <a:t> </a:t>
            </a:r>
            <a:r>
              <a:rPr sz="1350" i="1" spc="35" dirty="0">
                <a:latin typeface="Times New Roman"/>
                <a:cs typeface="Times New Roman"/>
              </a:rPr>
              <a:t>g</a:t>
            </a:r>
            <a:r>
              <a:rPr sz="1125" spc="52" baseline="44444" dirty="0">
                <a:latin typeface="Times New Roman"/>
                <a:cs typeface="Times New Roman"/>
              </a:rPr>
              <a:t>2</a:t>
            </a:r>
            <a:r>
              <a:rPr sz="1350" spc="35" dirty="0">
                <a:latin typeface="Times New Roman"/>
                <a:cs typeface="Times New Roman"/>
              </a:rPr>
              <a:t>,</a:t>
            </a:r>
            <a:r>
              <a:rPr sz="1350" spc="-155" dirty="0">
                <a:latin typeface="Times New Roman"/>
                <a:cs typeface="Times New Roman"/>
              </a:rPr>
              <a:t> </a:t>
            </a:r>
            <a:r>
              <a:rPr sz="1350" i="1" spc="-10" dirty="0">
                <a:latin typeface="Times New Roman"/>
                <a:cs typeface="Times New Roman"/>
              </a:rPr>
              <a:t>s</a:t>
            </a:r>
            <a:r>
              <a:rPr sz="1125" spc="-15" baseline="44444" dirty="0">
                <a:latin typeface="Times New Roman"/>
                <a:cs typeface="Times New Roman"/>
              </a:rPr>
              <a:t>1</a:t>
            </a:r>
            <a:r>
              <a:rPr sz="1350" spc="-10" dirty="0">
                <a:latin typeface="Times New Roman"/>
                <a:cs typeface="Times New Roman"/>
              </a:rPr>
              <a:t>,</a:t>
            </a:r>
            <a:r>
              <a:rPr sz="1350" spc="-195" dirty="0">
                <a:latin typeface="Times New Roman"/>
                <a:cs typeface="Times New Roman"/>
              </a:rPr>
              <a:t> </a:t>
            </a:r>
            <a:r>
              <a:rPr sz="1350" i="1" spc="50" dirty="0">
                <a:latin typeface="Times New Roman"/>
                <a:cs typeface="Times New Roman"/>
              </a:rPr>
              <a:t>l</a:t>
            </a:r>
            <a:r>
              <a:rPr sz="1125" spc="75" baseline="44444" dirty="0">
                <a:latin typeface="Times New Roman"/>
                <a:cs typeface="Times New Roman"/>
              </a:rPr>
              <a:t>0</a:t>
            </a:r>
            <a:r>
              <a:rPr sz="1125" spc="-44" baseline="44444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)</a:t>
            </a:r>
            <a:r>
              <a:rPr sz="1350" spc="-65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</a:t>
            </a:r>
            <a:r>
              <a:rPr sz="1350" dirty="0">
                <a:latin typeface="Times New Roman"/>
                <a:cs typeface="Times New Roman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P</a:t>
            </a:r>
            <a:r>
              <a:rPr sz="1350" dirty="0">
                <a:latin typeface="Times New Roman"/>
                <a:cs typeface="Times New Roman"/>
              </a:rPr>
              <a:t>(</a:t>
            </a:r>
            <a:r>
              <a:rPr sz="1350" i="1" dirty="0">
                <a:latin typeface="Times New Roman"/>
                <a:cs typeface="Times New Roman"/>
              </a:rPr>
              <a:t>i</a:t>
            </a:r>
            <a:r>
              <a:rPr sz="1125" baseline="44444" dirty="0">
                <a:latin typeface="Times New Roman"/>
                <a:cs typeface="Times New Roman"/>
              </a:rPr>
              <a:t>1</a:t>
            </a:r>
            <a:r>
              <a:rPr sz="1125" spc="-150" baseline="44444" dirty="0">
                <a:latin typeface="Times New Roman"/>
                <a:cs typeface="Times New Roman"/>
              </a:rPr>
              <a:t> </a:t>
            </a:r>
            <a:r>
              <a:rPr sz="1350" spc="20" dirty="0">
                <a:latin typeface="Times New Roman"/>
                <a:cs typeface="Times New Roman"/>
              </a:rPr>
              <a:t>)</a:t>
            </a:r>
            <a:r>
              <a:rPr sz="1350" i="1" spc="20" dirty="0">
                <a:latin typeface="Times New Roman"/>
                <a:cs typeface="Times New Roman"/>
              </a:rPr>
              <a:t>P</a:t>
            </a:r>
            <a:r>
              <a:rPr sz="1350" spc="20" dirty="0">
                <a:latin typeface="Times New Roman"/>
                <a:cs typeface="Times New Roman"/>
              </a:rPr>
              <a:t>(</a:t>
            </a:r>
            <a:r>
              <a:rPr sz="1350" i="1" spc="20" dirty="0">
                <a:latin typeface="Times New Roman"/>
                <a:cs typeface="Times New Roman"/>
              </a:rPr>
              <a:t>d</a:t>
            </a:r>
            <a:r>
              <a:rPr sz="1350" i="1" spc="-215" dirty="0">
                <a:latin typeface="Times New Roman"/>
                <a:cs typeface="Times New Roman"/>
              </a:rPr>
              <a:t> </a:t>
            </a:r>
            <a:r>
              <a:rPr sz="1125" spc="15" baseline="44444" dirty="0">
                <a:latin typeface="Times New Roman"/>
                <a:cs typeface="Times New Roman"/>
              </a:rPr>
              <a:t>0</a:t>
            </a:r>
            <a:r>
              <a:rPr sz="1125" spc="-44" baseline="44444" dirty="0">
                <a:latin typeface="Times New Roman"/>
                <a:cs typeface="Times New Roman"/>
              </a:rPr>
              <a:t> </a:t>
            </a:r>
            <a:r>
              <a:rPr sz="1350" spc="30" dirty="0">
                <a:latin typeface="Times New Roman"/>
                <a:cs typeface="Times New Roman"/>
              </a:rPr>
              <a:t>)</a:t>
            </a:r>
            <a:r>
              <a:rPr sz="1350" i="1" spc="30" dirty="0">
                <a:latin typeface="Times New Roman"/>
                <a:cs typeface="Times New Roman"/>
              </a:rPr>
              <a:t>P</a:t>
            </a:r>
            <a:r>
              <a:rPr sz="1350" spc="30" dirty="0">
                <a:latin typeface="Times New Roman"/>
                <a:cs typeface="Times New Roman"/>
              </a:rPr>
              <a:t>(</a:t>
            </a:r>
            <a:r>
              <a:rPr sz="1350" i="1" spc="30" dirty="0">
                <a:latin typeface="Times New Roman"/>
                <a:cs typeface="Times New Roman"/>
              </a:rPr>
              <a:t>g</a:t>
            </a:r>
            <a:r>
              <a:rPr sz="1125" spc="44" baseline="44444" dirty="0">
                <a:latin typeface="Times New Roman"/>
                <a:cs typeface="Times New Roman"/>
              </a:rPr>
              <a:t>2</a:t>
            </a:r>
            <a:r>
              <a:rPr sz="1125" spc="262" baseline="44444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|</a:t>
            </a:r>
            <a:r>
              <a:rPr sz="1350" spc="-155" dirty="0">
                <a:latin typeface="Times New Roman"/>
                <a:cs typeface="Times New Roman"/>
              </a:rPr>
              <a:t> </a:t>
            </a:r>
            <a:r>
              <a:rPr sz="1350" i="1" spc="-10" dirty="0">
                <a:latin typeface="Times New Roman"/>
                <a:cs typeface="Times New Roman"/>
              </a:rPr>
              <a:t>i</a:t>
            </a:r>
            <a:r>
              <a:rPr sz="1125" spc="-15" baseline="44444" dirty="0">
                <a:latin typeface="Times New Roman"/>
                <a:cs typeface="Times New Roman"/>
              </a:rPr>
              <a:t>1</a:t>
            </a:r>
            <a:r>
              <a:rPr sz="1350" spc="-10" dirty="0">
                <a:latin typeface="Times New Roman"/>
                <a:cs typeface="Times New Roman"/>
              </a:rPr>
              <a:t>,</a:t>
            </a:r>
            <a:r>
              <a:rPr sz="1350" spc="-155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d</a:t>
            </a:r>
            <a:r>
              <a:rPr sz="1350" i="1" spc="-215" dirty="0">
                <a:latin typeface="Times New Roman"/>
                <a:cs typeface="Times New Roman"/>
              </a:rPr>
              <a:t> </a:t>
            </a:r>
            <a:r>
              <a:rPr sz="1125" spc="15" baseline="44444" dirty="0">
                <a:latin typeface="Times New Roman"/>
                <a:cs typeface="Times New Roman"/>
              </a:rPr>
              <a:t>0</a:t>
            </a:r>
            <a:r>
              <a:rPr sz="1125" spc="-44" baseline="44444" dirty="0">
                <a:latin typeface="Times New Roman"/>
                <a:cs typeface="Times New Roman"/>
              </a:rPr>
              <a:t> </a:t>
            </a:r>
            <a:r>
              <a:rPr sz="1350" spc="15" dirty="0">
                <a:latin typeface="Times New Roman"/>
                <a:cs typeface="Times New Roman"/>
              </a:rPr>
              <a:t>)</a:t>
            </a:r>
            <a:r>
              <a:rPr sz="1350" i="1" spc="15" dirty="0">
                <a:latin typeface="Times New Roman"/>
                <a:cs typeface="Times New Roman"/>
              </a:rPr>
              <a:t>P</a:t>
            </a:r>
            <a:r>
              <a:rPr sz="1350" spc="15" dirty="0">
                <a:latin typeface="Times New Roman"/>
                <a:cs typeface="Times New Roman"/>
              </a:rPr>
              <a:t>(</a:t>
            </a:r>
            <a:r>
              <a:rPr sz="1350" i="1" spc="15" dirty="0">
                <a:latin typeface="Times New Roman"/>
                <a:cs typeface="Times New Roman"/>
              </a:rPr>
              <a:t>s</a:t>
            </a:r>
            <a:r>
              <a:rPr sz="1125" spc="22" baseline="44444" dirty="0">
                <a:latin typeface="Times New Roman"/>
                <a:cs typeface="Times New Roman"/>
              </a:rPr>
              <a:t>1</a:t>
            </a:r>
            <a:r>
              <a:rPr sz="1125" spc="157" baseline="44444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|</a:t>
            </a:r>
            <a:r>
              <a:rPr sz="1350" spc="-155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i</a:t>
            </a:r>
            <a:r>
              <a:rPr sz="1125" spc="-7" baseline="44444" dirty="0">
                <a:latin typeface="Times New Roman"/>
                <a:cs typeface="Times New Roman"/>
              </a:rPr>
              <a:t>1</a:t>
            </a:r>
            <a:r>
              <a:rPr sz="1125" spc="-150" baseline="44444" dirty="0">
                <a:latin typeface="Times New Roman"/>
                <a:cs typeface="Times New Roman"/>
              </a:rPr>
              <a:t> </a:t>
            </a:r>
            <a:r>
              <a:rPr sz="1350" spc="30" dirty="0">
                <a:latin typeface="Times New Roman"/>
                <a:cs typeface="Times New Roman"/>
              </a:rPr>
              <a:t>)</a:t>
            </a:r>
            <a:r>
              <a:rPr sz="1350" i="1" spc="30" dirty="0">
                <a:latin typeface="Times New Roman"/>
                <a:cs typeface="Times New Roman"/>
              </a:rPr>
              <a:t>P</a:t>
            </a:r>
            <a:r>
              <a:rPr sz="1350" spc="30" dirty="0">
                <a:latin typeface="Times New Roman"/>
                <a:cs typeface="Times New Roman"/>
              </a:rPr>
              <a:t>(</a:t>
            </a:r>
            <a:r>
              <a:rPr sz="1350" i="1" spc="30" dirty="0">
                <a:latin typeface="Times New Roman"/>
                <a:cs typeface="Times New Roman"/>
              </a:rPr>
              <a:t>l</a:t>
            </a:r>
            <a:r>
              <a:rPr sz="1125" spc="44" baseline="44444" dirty="0">
                <a:latin typeface="Times New Roman"/>
                <a:cs typeface="Times New Roman"/>
              </a:rPr>
              <a:t>0</a:t>
            </a:r>
            <a:r>
              <a:rPr sz="1125" spc="262" baseline="44444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|</a:t>
            </a:r>
            <a:r>
              <a:rPr sz="1350" spc="-100" dirty="0">
                <a:latin typeface="Times New Roman"/>
                <a:cs typeface="Times New Roman"/>
              </a:rPr>
              <a:t> </a:t>
            </a:r>
            <a:r>
              <a:rPr sz="1350" i="1" spc="30" dirty="0">
                <a:latin typeface="Times New Roman"/>
                <a:cs typeface="Times New Roman"/>
              </a:rPr>
              <a:t>g</a:t>
            </a:r>
            <a:r>
              <a:rPr sz="1125" spc="44" baseline="44444" dirty="0">
                <a:latin typeface="Times New Roman"/>
                <a:cs typeface="Times New Roman"/>
              </a:rPr>
              <a:t>2</a:t>
            </a:r>
            <a:r>
              <a:rPr sz="1125" spc="-44" baseline="44444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  <a:p>
            <a:pPr marL="1184910">
              <a:lnSpc>
                <a:spcPct val="100000"/>
              </a:lnSpc>
              <a:spcBef>
                <a:spcPts val="395"/>
              </a:spcBef>
            </a:pPr>
            <a:r>
              <a:rPr sz="1350" spc="15" dirty="0">
                <a:latin typeface="Times New Roman"/>
                <a:cs typeface="Times New Roman"/>
              </a:rPr>
              <a:t>=0.3</a:t>
            </a:r>
            <a:r>
              <a:rPr sz="1350" spc="15" dirty="0">
                <a:latin typeface="Symbol"/>
                <a:cs typeface="Symbol"/>
              </a:rPr>
              <a:t></a:t>
            </a:r>
            <a:r>
              <a:rPr sz="1350" spc="-190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0.6</a:t>
            </a:r>
            <a:r>
              <a:rPr sz="1350" spc="-165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</a:t>
            </a:r>
            <a:r>
              <a:rPr sz="1350" spc="-185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0.08</a:t>
            </a:r>
            <a:r>
              <a:rPr sz="1350" spc="-215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</a:t>
            </a:r>
            <a:r>
              <a:rPr sz="1350" spc="-190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0.8</a:t>
            </a:r>
            <a:r>
              <a:rPr sz="1350" spc="-215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</a:t>
            </a:r>
            <a:r>
              <a:rPr sz="1350" spc="-185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0.4=0.004608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77323" y="4191000"/>
            <a:ext cx="5614035" cy="83121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90805">
              <a:lnSpc>
                <a:spcPts val="1910"/>
              </a:lnSpc>
              <a:spcBef>
                <a:spcPts val="360"/>
              </a:spcBef>
            </a:pP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Instead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of </a:t>
            </a:r>
            <a:r>
              <a:rPr sz="1600" dirty="0">
                <a:latin typeface="Cambria"/>
                <a:cs typeface="Cambria"/>
              </a:rPr>
              <a:t>2x2x3x2x2=48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parameters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we</a:t>
            </a:r>
            <a:r>
              <a:rPr sz="1600" spc="-17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need</a:t>
            </a:r>
            <a:endParaRPr sz="1600">
              <a:latin typeface="Arial"/>
              <a:cs typeface="Arial"/>
            </a:endParaRPr>
          </a:p>
          <a:p>
            <a:pPr marL="90805">
              <a:lnSpc>
                <a:spcPts val="1900"/>
              </a:lnSpc>
            </a:pP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18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parameters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using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the directed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graphical</a:t>
            </a:r>
            <a:r>
              <a:rPr sz="1600" spc="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model</a:t>
            </a:r>
            <a:endParaRPr sz="1600">
              <a:latin typeface="Arial"/>
              <a:cs typeface="Arial"/>
            </a:endParaRPr>
          </a:p>
          <a:p>
            <a:pPr marL="90805">
              <a:lnSpc>
                <a:spcPts val="1910"/>
              </a:lnSpc>
            </a:pP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(which makes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certain condition </a:t>
            </a:r>
            <a:r>
              <a:rPr sz="1600" dirty="0">
                <a:solidFill>
                  <a:srgbClr val="660066"/>
                </a:solidFill>
                <a:latin typeface="Arial"/>
                <a:cs typeface="Arial"/>
              </a:rPr>
              <a:t>independence</a:t>
            </a:r>
            <a:r>
              <a:rPr sz="1600" spc="2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660066"/>
                </a:solidFill>
                <a:latin typeface="Arial"/>
                <a:cs typeface="Arial"/>
              </a:rPr>
              <a:t>assumptions)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5800" y="422119"/>
            <a:ext cx="8542655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200" dirty="0"/>
              <a:t>Conditional distribution</a:t>
            </a:r>
            <a:r>
              <a:rPr sz="3200" dirty="0"/>
              <a:t>s of model depend on RNN </a:t>
            </a:r>
            <a:r>
              <a:rPr lang="en-US" sz="3200" dirty="0"/>
              <a:t>d</a:t>
            </a:r>
            <a:r>
              <a:rPr sz="3200" dirty="0"/>
              <a:t>esign</a:t>
            </a:r>
            <a:r>
              <a:rPr lang="en-US" sz="3200" spc="-85" dirty="0"/>
              <a:t>s</a:t>
            </a:r>
            <a:endParaRPr sz="3200" dirty="0"/>
          </a:p>
        </p:txBody>
      </p:sp>
      <p:sp>
        <p:nvSpPr>
          <p:cNvPr id="4" name="object 4"/>
          <p:cNvSpPr txBox="1"/>
          <p:nvPr/>
        </p:nvSpPr>
        <p:spPr>
          <a:xfrm>
            <a:off x="502996" y="1938020"/>
            <a:ext cx="5484495" cy="871219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469900" marR="5080" indent="-457200">
              <a:lnSpc>
                <a:spcPts val="3300"/>
              </a:lnSpc>
              <a:spcBef>
                <a:spcPts val="260"/>
              </a:spcBef>
              <a:tabLst>
                <a:tab pos="469265" algn="l"/>
              </a:tabLst>
            </a:pP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1.	Recurrent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connections between 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hidden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 units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3796" y="4410964"/>
            <a:ext cx="5662930" cy="13068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marR="5080" indent="-457200" algn="just">
              <a:lnSpc>
                <a:spcPct val="100099"/>
              </a:lnSpc>
              <a:spcBef>
                <a:spcPts val="95"/>
              </a:spcBef>
            </a:pP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2. Recurrent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connections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only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from  output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at one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time step to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hidden 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units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at next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time</a:t>
            </a:r>
            <a:r>
              <a:rPr sz="2800" spc="-2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step</a:t>
            </a:r>
            <a:endParaRPr sz="2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431046" y="1629529"/>
            <a:ext cx="3150130" cy="22458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96960" y="1595439"/>
            <a:ext cx="3205480" cy="0"/>
          </a:xfrm>
          <a:custGeom>
            <a:avLst/>
            <a:gdLst/>
            <a:ahLst/>
            <a:cxnLst/>
            <a:rect l="l" t="t" r="r" b="b"/>
            <a:pathLst>
              <a:path w="3205479">
                <a:moveTo>
                  <a:pt x="0" y="0"/>
                </a:moveTo>
                <a:lnTo>
                  <a:pt x="3205162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96960" y="1595439"/>
            <a:ext cx="3205480" cy="2310130"/>
          </a:xfrm>
          <a:custGeom>
            <a:avLst/>
            <a:gdLst/>
            <a:ahLst/>
            <a:cxnLst/>
            <a:rect l="l" t="t" r="r" b="b"/>
            <a:pathLst>
              <a:path w="3205479" h="2310129">
                <a:moveTo>
                  <a:pt x="3205162" y="2309811"/>
                </a:moveTo>
                <a:lnTo>
                  <a:pt x="0" y="2309811"/>
                </a:ln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401508" y="4546670"/>
            <a:ext cx="3151780" cy="22113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75793" y="4491037"/>
            <a:ext cx="3197225" cy="2298700"/>
          </a:xfrm>
          <a:custGeom>
            <a:avLst/>
            <a:gdLst/>
            <a:ahLst/>
            <a:cxnLst/>
            <a:rect l="l" t="t" r="r" b="b"/>
            <a:pathLst>
              <a:path w="3197225" h="2298700">
                <a:moveTo>
                  <a:pt x="0" y="0"/>
                </a:moveTo>
                <a:lnTo>
                  <a:pt x="3197224" y="0"/>
                </a:lnTo>
                <a:lnTo>
                  <a:pt x="3197224" y="2298699"/>
                </a:lnTo>
                <a:lnTo>
                  <a:pt x="0" y="22986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480463" y="4147820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480463" y="1328421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69557" y="703581"/>
            <a:ext cx="5636243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Loss </a:t>
            </a:r>
            <a:r>
              <a:rPr lang="en-US" sz="3600" spc="-5" dirty="0"/>
              <a:t>F</a:t>
            </a:r>
            <a:r>
              <a:rPr sz="3600" spc="-5" dirty="0"/>
              <a:t>unction for</a:t>
            </a:r>
            <a:r>
              <a:rPr sz="3600" spc="-65" dirty="0"/>
              <a:t> </a:t>
            </a:r>
            <a:r>
              <a:rPr sz="3600" dirty="0"/>
              <a:t>RNNs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29260" y="1360297"/>
            <a:ext cx="79184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In feed-forward networks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our goal is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minimize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1463" y="2633471"/>
            <a:ext cx="9049385" cy="409003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774065" marR="449580" indent="-279400">
              <a:lnSpc>
                <a:spcPct val="101499"/>
              </a:lnSpc>
              <a:spcBef>
                <a:spcPts val="55"/>
              </a:spcBef>
              <a:buClr>
                <a:srgbClr val="3333CC"/>
              </a:buClr>
              <a:buChar char="•"/>
              <a:tabLst>
                <a:tab pos="780415" algn="l"/>
                <a:tab pos="781050" algn="l"/>
              </a:tabLst>
            </a:pP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Which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is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the cross-entropy between distribution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training 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set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(data)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and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probability distribution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defined by</a:t>
            </a:r>
            <a:r>
              <a:rPr sz="2400" spc="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model</a:t>
            </a:r>
            <a:endParaRPr sz="2400">
              <a:latin typeface="Arial"/>
              <a:cs typeface="Arial"/>
            </a:endParaRPr>
          </a:p>
          <a:p>
            <a:pPr marL="1181100" lvl="1" indent="-229235">
              <a:lnSpc>
                <a:spcPct val="100000"/>
              </a:lnSpc>
              <a:spcBef>
                <a:spcPts val="500"/>
              </a:spcBef>
              <a:buClr>
                <a:srgbClr val="3333CC"/>
              </a:buClr>
              <a:buFont typeface="Arial"/>
              <a:buChar char="•"/>
              <a:tabLst>
                <a:tab pos="1180465" algn="l"/>
                <a:tab pos="1181100" algn="l"/>
              </a:tabLst>
            </a:pPr>
            <a:r>
              <a:rPr sz="2000" i="1" spc="-5" dirty="0">
                <a:solidFill>
                  <a:srgbClr val="660066"/>
                </a:solidFill>
                <a:latin typeface="Arial"/>
                <a:cs typeface="Arial"/>
              </a:rPr>
              <a:t>Definition </a:t>
            </a:r>
            <a:r>
              <a:rPr sz="2000" i="1" dirty="0">
                <a:solidFill>
                  <a:srgbClr val="660066"/>
                </a:solidFill>
                <a:latin typeface="Arial"/>
                <a:cs typeface="Arial"/>
              </a:rPr>
              <a:t>of cross </a:t>
            </a:r>
            <a:r>
              <a:rPr sz="2000" i="1" spc="-5" dirty="0">
                <a:solidFill>
                  <a:srgbClr val="660066"/>
                </a:solidFill>
                <a:latin typeface="Arial"/>
                <a:cs typeface="Arial"/>
              </a:rPr>
              <a:t>entropy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between distributions </a:t>
            </a:r>
            <a:r>
              <a:rPr sz="2000" i="1" spc="-35" dirty="0">
                <a:latin typeface="Cambria"/>
                <a:cs typeface="Cambria"/>
              </a:rPr>
              <a:t>p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and </a:t>
            </a:r>
            <a:r>
              <a:rPr sz="2000" i="1" spc="-125" dirty="0">
                <a:latin typeface="Cambria"/>
                <a:cs typeface="Cambria"/>
              </a:rPr>
              <a:t>q</a:t>
            </a:r>
            <a:r>
              <a:rPr sz="2000" i="1" spc="-114" dirty="0">
                <a:latin typeface="Cambria"/>
                <a:cs typeface="Cambria"/>
              </a:rPr>
              <a:t>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is</a:t>
            </a:r>
            <a:endParaRPr sz="2000">
              <a:latin typeface="Arial"/>
              <a:cs typeface="Arial"/>
            </a:endParaRPr>
          </a:p>
          <a:p>
            <a:pPr marL="1180465">
              <a:lnSpc>
                <a:spcPct val="100000"/>
              </a:lnSpc>
              <a:spcBef>
                <a:spcPts val="20"/>
              </a:spcBef>
            </a:pPr>
            <a:r>
              <a:rPr sz="2000" spc="45" dirty="0">
                <a:latin typeface="Cambria"/>
                <a:cs typeface="Cambria"/>
              </a:rPr>
              <a:t>H(</a:t>
            </a:r>
            <a:r>
              <a:rPr sz="2000" i="1" spc="45" dirty="0">
                <a:latin typeface="Cambria"/>
                <a:cs typeface="Cambria"/>
              </a:rPr>
              <a:t>p,q</a:t>
            </a:r>
            <a:r>
              <a:rPr sz="2000" spc="45" dirty="0">
                <a:latin typeface="Cambria"/>
                <a:cs typeface="Cambria"/>
              </a:rPr>
              <a:t>)=E</a:t>
            </a:r>
            <a:r>
              <a:rPr sz="1950" i="1" spc="67" baseline="-21367" dirty="0">
                <a:latin typeface="Cambria"/>
                <a:cs typeface="Cambria"/>
              </a:rPr>
              <a:t>p</a:t>
            </a:r>
            <a:r>
              <a:rPr sz="2000" spc="45" dirty="0">
                <a:latin typeface="Cambria"/>
                <a:cs typeface="Cambria"/>
              </a:rPr>
              <a:t>[-log</a:t>
            </a:r>
            <a:r>
              <a:rPr sz="2000" spc="220" dirty="0">
                <a:latin typeface="Cambria"/>
                <a:cs typeface="Cambria"/>
              </a:rPr>
              <a:t> </a:t>
            </a:r>
            <a:r>
              <a:rPr sz="2000" i="1" spc="60" dirty="0">
                <a:latin typeface="Cambria"/>
                <a:cs typeface="Cambria"/>
              </a:rPr>
              <a:t>q</a:t>
            </a:r>
            <a:r>
              <a:rPr sz="2000" spc="60" dirty="0">
                <a:latin typeface="Cambria"/>
                <a:cs typeface="Cambria"/>
              </a:rPr>
              <a:t>]=H(</a:t>
            </a:r>
            <a:r>
              <a:rPr sz="2000" i="1" spc="60" dirty="0">
                <a:latin typeface="Cambria"/>
                <a:cs typeface="Cambria"/>
              </a:rPr>
              <a:t>p</a:t>
            </a:r>
            <a:r>
              <a:rPr sz="2000" spc="60" dirty="0">
                <a:latin typeface="Cambria"/>
                <a:cs typeface="Cambria"/>
              </a:rPr>
              <a:t>)+D</a:t>
            </a:r>
            <a:r>
              <a:rPr sz="1950" spc="89" baseline="-21367" dirty="0">
                <a:latin typeface="Cambria"/>
                <a:cs typeface="Cambria"/>
              </a:rPr>
              <a:t>KL</a:t>
            </a:r>
            <a:r>
              <a:rPr sz="2000" spc="60" dirty="0">
                <a:latin typeface="Cambria"/>
                <a:cs typeface="Cambria"/>
              </a:rPr>
              <a:t>(</a:t>
            </a:r>
            <a:r>
              <a:rPr sz="2000" i="1" spc="60" dirty="0">
                <a:latin typeface="Cambria"/>
                <a:cs typeface="Cambria"/>
              </a:rPr>
              <a:t>p</a:t>
            </a:r>
            <a:r>
              <a:rPr sz="2000" spc="60" dirty="0">
                <a:latin typeface="Cambria"/>
                <a:cs typeface="Cambria"/>
              </a:rPr>
              <a:t>||</a:t>
            </a:r>
            <a:r>
              <a:rPr sz="2000" i="1" spc="60" dirty="0">
                <a:latin typeface="Cambria"/>
                <a:cs typeface="Cambria"/>
              </a:rPr>
              <a:t>q</a:t>
            </a:r>
            <a:r>
              <a:rPr sz="2000" spc="60" dirty="0">
                <a:latin typeface="Cambria"/>
                <a:cs typeface="Cambria"/>
              </a:rPr>
              <a:t>)</a:t>
            </a:r>
            <a:endParaRPr sz="2000">
              <a:latin typeface="Cambria"/>
              <a:cs typeface="Cambria"/>
            </a:endParaRPr>
          </a:p>
          <a:p>
            <a:pPr marL="1181100" lvl="1" indent="-229235">
              <a:lnSpc>
                <a:spcPct val="100000"/>
              </a:lnSpc>
              <a:spcBef>
                <a:spcPts val="720"/>
              </a:spcBef>
              <a:buClr>
                <a:srgbClr val="3333CC"/>
              </a:buClr>
              <a:buChar char="•"/>
              <a:tabLst>
                <a:tab pos="1180465" algn="l"/>
                <a:tab pos="1181100" algn="l"/>
              </a:tabLst>
            </a:pP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F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or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discre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t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e dis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t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ribu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t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ions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70" dirty="0">
                <a:latin typeface="Cambria"/>
                <a:cs typeface="Cambria"/>
              </a:rPr>
              <a:t>H(</a:t>
            </a:r>
            <a:r>
              <a:rPr sz="2000" i="1" spc="15" dirty="0">
                <a:latin typeface="Cambria"/>
                <a:cs typeface="Cambria"/>
              </a:rPr>
              <a:t>p,</a:t>
            </a:r>
            <a:r>
              <a:rPr sz="2000" i="1" spc="20" dirty="0">
                <a:latin typeface="Cambria"/>
                <a:cs typeface="Cambria"/>
              </a:rPr>
              <a:t>q</a:t>
            </a:r>
            <a:r>
              <a:rPr sz="2000" spc="150" dirty="0">
                <a:latin typeface="Cambria"/>
                <a:cs typeface="Cambria"/>
              </a:rPr>
              <a:t>)=-</a:t>
            </a:r>
            <a:r>
              <a:rPr sz="3000" dirty="0">
                <a:latin typeface="Times New Roman"/>
                <a:cs typeface="Times New Roman"/>
              </a:rPr>
              <a:t>Σ</a:t>
            </a:r>
            <a:r>
              <a:rPr sz="1950" b="1" i="1" spc="142" baseline="-21367" dirty="0">
                <a:latin typeface="Palatino Linotype"/>
                <a:cs typeface="Palatino Linotype"/>
              </a:rPr>
              <a:t>x</a:t>
            </a:r>
            <a:r>
              <a:rPr sz="2000" i="1" spc="-35" dirty="0">
                <a:latin typeface="Cambria"/>
                <a:cs typeface="Cambria"/>
              </a:rPr>
              <a:t>p</a:t>
            </a:r>
            <a:r>
              <a:rPr sz="2000" spc="10" dirty="0">
                <a:latin typeface="Cambria"/>
                <a:cs typeface="Cambria"/>
              </a:rPr>
              <a:t>(</a:t>
            </a:r>
            <a:r>
              <a:rPr sz="2000" b="1" i="1" spc="120" dirty="0">
                <a:latin typeface="Palatino Linotype"/>
                <a:cs typeface="Palatino Linotype"/>
              </a:rPr>
              <a:t>x</a:t>
            </a:r>
            <a:r>
              <a:rPr sz="2000" spc="-10" dirty="0">
                <a:latin typeface="Cambria"/>
                <a:cs typeface="Cambria"/>
              </a:rPr>
              <a:t>)log</a:t>
            </a:r>
            <a:r>
              <a:rPr sz="2000" dirty="0">
                <a:latin typeface="Cambria"/>
                <a:cs typeface="Cambria"/>
              </a:rPr>
              <a:t> </a:t>
            </a:r>
            <a:r>
              <a:rPr sz="2000" spc="-215" dirty="0">
                <a:latin typeface="Cambria"/>
                <a:cs typeface="Cambria"/>
              </a:rPr>
              <a:t> </a:t>
            </a:r>
            <a:r>
              <a:rPr sz="2000" i="1" spc="-125" dirty="0">
                <a:latin typeface="Cambria"/>
                <a:cs typeface="Cambria"/>
              </a:rPr>
              <a:t>q</a:t>
            </a:r>
            <a:r>
              <a:rPr sz="2000" spc="10" dirty="0">
                <a:latin typeface="Cambria"/>
                <a:cs typeface="Cambria"/>
              </a:rPr>
              <a:t>(</a:t>
            </a:r>
            <a:r>
              <a:rPr sz="2000" b="1" i="1" spc="120" dirty="0">
                <a:latin typeface="Palatino Linotype"/>
                <a:cs typeface="Palatino Linotype"/>
              </a:rPr>
              <a:t>x</a:t>
            </a:r>
            <a:r>
              <a:rPr sz="2000" spc="10" dirty="0">
                <a:latin typeface="Cambria"/>
                <a:cs typeface="Cambria"/>
              </a:rPr>
              <a:t>)</a:t>
            </a:r>
            <a:endParaRPr sz="2000">
              <a:latin typeface="Cambria"/>
              <a:cs typeface="Cambria"/>
            </a:endParaRPr>
          </a:p>
          <a:p>
            <a:pPr marL="381000" marR="43180" indent="-342900">
              <a:lnSpc>
                <a:spcPts val="3329"/>
              </a:lnSpc>
              <a:spcBef>
                <a:spcPts val="790"/>
              </a:spcBef>
              <a:buChar char="•"/>
              <a:tabLst>
                <a:tab pos="380365" algn="l"/>
                <a:tab pos="381000" algn="l"/>
              </a:tabLst>
            </a:pP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As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with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a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feedforward network,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we wish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to interpret the  output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of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RNN as a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probability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distribution</a:t>
            </a:r>
            <a:endParaRPr sz="2800">
              <a:latin typeface="Arial"/>
              <a:cs typeface="Arial"/>
            </a:endParaRPr>
          </a:p>
          <a:p>
            <a:pPr marL="774065" marR="886460" lvl="1" indent="-279400">
              <a:lnSpc>
                <a:spcPts val="2820"/>
              </a:lnSpc>
              <a:spcBef>
                <a:spcPts val="650"/>
              </a:spcBef>
              <a:buClr>
                <a:srgbClr val="3333CC"/>
              </a:buClr>
              <a:buChar char="•"/>
              <a:tabLst>
                <a:tab pos="780415" algn="l"/>
                <a:tab pos="781050" algn="l"/>
              </a:tabLst>
            </a:pP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With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RNNs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losses </a:t>
            </a:r>
            <a:r>
              <a:rPr sz="2400" i="1" spc="85" dirty="0">
                <a:latin typeface="Cambria"/>
                <a:cs typeface="Cambria"/>
              </a:rPr>
              <a:t>L</a:t>
            </a:r>
            <a:r>
              <a:rPr sz="2400" spc="127" baseline="24305" dirty="0">
                <a:latin typeface="Cambria"/>
                <a:cs typeface="Cambria"/>
              </a:rPr>
              <a:t>(t)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are cross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entropies between  training targets </a:t>
            </a:r>
            <a:r>
              <a:rPr sz="2400" b="1" i="1" dirty="0">
                <a:latin typeface="Palatino Linotype"/>
                <a:cs typeface="Palatino Linotype"/>
              </a:rPr>
              <a:t>y</a:t>
            </a:r>
            <a:r>
              <a:rPr sz="2400" baseline="24305" dirty="0">
                <a:latin typeface="Cambria"/>
                <a:cs typeface="Cambria"/>
              </a:rPr>
              <a:t>(</a:t>
            </a:r>
            <a:r>
              <a:rPr sz="2400" i="1" baseline="24305" dirty="0">
                <a:latin typeface="Cambria"/>
                <a:cs typeface="Cambria"/>
              </a:rPr>
              <a:t>t</a:t>
            </a:r>
            <a:r>
              <a:rPr sz="2400" baseline="24305" dirty="0">
                <a:latin typeface="Cambria"/>
                <a:cs typeface="Cambria"/>
              </a:rPr>
              <a:t>)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and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outputs</a:t>
            </a:r>
            <a:r>
              <a:rPr sz="2400" spc="9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400" b="1" i="1" spc="20" dirty="0">
                <a:latin typeface="Palatino Linotype"/>
                <a:cs typeface="Palatino Linotype"/>
              </a:rPr>
              <a:t>o</a:t>
            </a:r>
            <a:r>
              <a:rPr sz="2400" spc="30" baseline="24305" dirty="0">
                <a:latin typeface="Cambria"/>
                <a:cs typeface="Cambria"/>
              </a:rPr>
              <a:t>(</a:t>
            </a:r>
            <a:r>
              <a:rPr sz="2400" i="1" spc="30" baseline="24305" dirty="0">
                <a:latin typeface="Cambria"/>
                <a:cs typeface="Cambria"/>
              </a:rPr>
              <a:t>t</a:t>
            </a:r>
            <a:r>
              <a:rPr sz="2400" spc="30" baseline="24305" dirty="0">
                <a:latin typeface="Cambria"/>
                <a:cs typeface="Cambria"/>
              </a:rPr>
              <a:t>)</a:t>
            </a:r>
            <a:endParaRPr sz="2400" baseline="24305">
              <a:latin typeface="Cambria"/>
              <a:cs typeface="Cambria"/>
            </a:endParaRPr>
          </a:p>
          <a:p>
            <a:pPr marL="1181100" lvl="2" indent="-229235">
              <a:lnSpc>
                <a:spcPct val="100000"/>
              </a:lnSpc>
              <a:spcBef>
                <a:spcPts val="420"/>
              </a:spcBef>
              <a:buClr>
                <a:srgbClr val="3333CC"/>
              </a:buClr>
              <a:buChar char="•"/>
              <a:tabLst>
                <a:tab pos="1180465" algn="l"/>
                <a:tab pos="1181100" algn="l"/>
              </a:tabLst>
            </a:pP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Mean squared error is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the cross-entropy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loss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associated with</a:t>
            </a:r>
            <a:r>
              <a:rPr sz="2000" spc="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an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79863" y="6700519"/>
            <a:ext cx="46145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output distribution that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is a unit</a:t>
            </a:r>
            <a:r>
              <a:rPr sz="2000" spc="1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Gaussian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EF647D-EED5-6B44-A9EE-52BA1764B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557" y="1812417"/>
            <a:ext cx="3274043" cy="69418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536863" y="993141"/>
            <a:ext cx="8209915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06120" algn="ctr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solidFill>
                  <a:srgbClr val="FF0000"/>
                </a:solidFill>
                <a:latin typeface="Arial"/>
                <a:cs typeface="Arial"/>
              </a:rPr>
              <a:t>Types </a:t>
            </a:r>
            <a:r>
              <a:rPr sz="2800" dirty="0">
                <a:solidFill>
                  <a:srgbClr val="FF0000"/>
                </a:solidFill>
                <a:latin typeface="Arial"/>
                <a:cs typeface="Arial"/>
              </a:rPr>
              <a:t>of </a:t>
            </a:r>
            <a:r>
              <a:rPr lang="en-US" sz="2800" dirty="0">
                <a:solidFill>
                  <a:srgbClr val="FF0000"/>
                </a:solidFill>
                <a:latin typeface="Arial"/>
                <a:cs typeface="Arial"/>
              </a:rPr>
              <a:t>conditional distribution</a:t>
            </a:r>
            <a:r>
              <a:rPr sz="2800" dirty="0">
                <a:solidFill>
                  <a:srgbClr val="FF0000"/>
                </a:solidFill>
                <a:latin typeface="Arial"/>
                <a:cs typeface="Arial"/>
              </a:rPr>
              <a:t>s in an</a:t>
            </a:r>
            <a:r>
              <a:rPr sz="2800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0000"/>
                </a:solidFill>
                <a:latin typeface="Arial"/>
                <a:cs typeface="Arial"/>
              </a:rPr>
              <a:t>RNN</a:t>
            </a:r>
            <a:endParaRPr sz="2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80"/>
              </a:spcBef>
              <a:tabLst>
                <a:tab pos="526415" algn="l"/>
              </a:tabLst>
            </a:pP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1.	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With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a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predictive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log-likelihood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training</a:t>
            </a:r>
            <a:r>
              <a:rPr sz="2800" spc="4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objective: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2263" y="3154171"/>
            <a:ext cx="8843010" cy="28676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0" marR="43180">
              <a:lnSpc>
                <a:spcPct val="99400"/>
              </a:lnSpc>
              <a:spcBef>
                <a:spcPts val="114"/>
              </a:spcBef>
              <a:tabLst>
                <a:tab pos="4954905" algn="l"/>
                <a:tab pos="4979670" algn="l"/>
              </a:tabLst>
            </a:pP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we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train the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RNN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to</a:t>
            </a:r>
            <a:r>
              <a:rPr sz="2400" spc="5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estimate</a:t>
            </a:r>
            <a:r>
              <a:rPr sz="2400" spc="1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the	conditional distribution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of  next sequence element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400" b="1" i="1" dirty="0">
                <a:latin typeface="Palatino Linotype"/>
                <a:cs typeface="Palatino Linotype"/>
              </a:rPr>
              <a:t>y</a:t>
            </a:r>
            <a:r>
              <a:rPr sz="2400" baseline="24305" dirty="0">
                <a:latin typeface="Cambria"/>
                <a:cs typeface="Cambria"/>
              </a:rPr>
              <a:t>(</a:t>
            </a:r>
            <a:r>
              <a:rPr sz="2400" i="1" baseline="24305" dirty="0">
                <a:latin typeface="Cambria"/>
                <a:cs typeface="Cambria"/>
              </a:rPr>
              <a:t>t</a:t>
            </a:r>
            <a:r>
              <a:rPr sz="2400" baseline="24305" dirty="0">
                <a:latin typeface="Cambria"/>
                <a:cs typeface="Cambria"/>
              </a:rPr>
              <a:t>)</a:t>
            </a:r>
            <a:r>
              <a:rPr sz="2400" spc="270" baseline="24305" dirty="0"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given		past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inputs. This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means</a:t>
            </a:r>
            <a:r>
              <a:rPr sz="2400" spc="-5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that 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we maximize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log-likelihood</a:t>
            </a:r>
            <a:endParaRPr sz="2400">
              <a:latin typeface="Arial"/>
              <a:cs typeface="Arial"/>
            </a:endParaRPr>
          </a:p>
          <a:p>
            <a:pPr marL="1701164">
              <a:lnSpc>
                <a:spcPct val="100000"/>
              </a:lnSpc>
              <a:spcBef>
                <a:spcPts val="500"/>
              </a:spcBef>
            </a:pPr>
            <a:r>
              <a:rPr sz="2000" spc="-15" dirty="0">
                <a:latin typeface="Cambria"/>
                <a:cs typeface="Cambria"/>
              </a:rPr>
              <a:t>log</a:t>
            </a:r>
            <a:r>
              <a:rPr sz="2000" spc="220" dirty="0">
                <a:latin typeface="Cambria"/>
                <a:cs typeface="Cambria"/>
              </a:rPr>
              <a:t> </a:t>
            </a:r>
            <a:r>
              <a:rPr sz="2000" i="1" spc="45" dirty="0">
                <a:latin typeface="Cambria"/>
                <a:cs typeface="Cambria"/>
              </a:rPr>
              <a:t>p</a:t>
            </a:r>
            <a:r>
              <a:rPr sz="2000" spc="45" dirty="0">
                <a:latin typeface="Cambria"/>
                <a:cs typeface="Cambria"/>
              </a:rPr>
              <a:t>(</a:t>
            </a:r>
            <a:r>
              <a:rPr sz="2000" b="1" i="1" spc="45" dirty="0">
                <a:latin typeface="Palatino Linotype"/>
                <a:cs typeface="Palatino Linotype"/>
              </a:rPr>
              <a:t>y</a:t>
            </a:r>
            <a:r>
              <a:rPr sz="1950" spc="67" baseline="25641" dirty="0">
                <a:latin typeface="Cambria"/>
                <a:cs typeface="Cambria"/>
              </a:rPr>
              <a:t>(</a:t>
            </a:r>
            <a:r>
              <a:rPr sz="1950" i="1" spc="67" baseline="25641" dirty="0">
                <a:latin typeface="Cambria"/>
                <a:cs typeface="Cambria"/>
              </a:rPr>
              <a:t>t</a:t>
            </a:r>
            <a:r>
              <a:rPr sz="1950" spc="67" baseline="25641" dirty="0">
                <a:latin typeface="Cambria"/>
                <a:cs typeface="Cambria"/>
              </a:rPr>
              <a:t>)</a:t>
            </a:r>
            <a:r>
              <a:rPr sz="2000" i="1" spc="45" dirty="0">
                <a:latin typeface="Cambria"/>
                <a:cs typeface="Cambria"/>
              </a:rPr>
              <a:t>|</a:t>
            </a:r>
            <a:r>
              <a:rPr sz="2000" b="1" i="1" spc="45" dirty="0">
                <a:latin typeface="Palatino Linotype"/>
                <a:cs typeface="Palatino Linotype"/>
              </a:rPr>
              <a:t>x</a:t>
            </a:r>
            <a:r>
              <a:rPr sz="1950" spc="67" baseline="25641" dirty="0">
                <a:latin typeface="Cambria"/>
                <a:cs typeface="Cambria"/>
              </a:rPr>
              <a:t>(1)</a:t>
            </a:r>
            <a:r>
              <a:rPr sz="2000" i="1" spc="45" dirty="0">
                <a:latin typeface="Cambria"/>
                <a:cs typeface="Cambria"/>
              </a:rPr>
              <a:t>,..</a:t>
            </a:r>
            <a:r>
              <a:rPr sz="2000" b="1" i="1" spc="45" dirty="0">
                <a:latin typeface="Palatino Linotype"/>
                <a:cs typeface="Palatino Linotype"/>
              </a:rPr>
              <a:t>x</a:t>
            </a:r>
            <a:r>
              <a:rPr sz="1950" spc="67" baseline="25641" dirty="0">
                <a:latin typeface="Cambria"/>
                <a:cs typeface="Cambria"/>
              </a:rPr>
              <a:t>(</a:t>
            </a:r>
            <a:r>
              <a:rPr sz="1950" i="1" spc="67" baseline="25641" dirty="0">
                <a:latin typeface="Cambria"/>
                <a:cs typeface="Cambria"/>
              </a:rPr>
              <a:t>t</a:t>
            </a:r>
            <a:r>
              <a:rPr sz="1950" spc="67" baseline="25641" dirty="0">
                <a:latin typeface="Cambria"/>
                <a:cs typeface="Cambria"/>
              </a:rPr>
              <a:t>)</a:t>
            </a:r>
            <a:r>
              <a:rPr sz="2000" spc="45" dirty="0">
                <a:latin typeface="Cambria"/>
                <a:cs typeface="Cambria"/>
              </a:rPr>
              <a:t>)</a:t>
            </a:r>
            <a:endParaRPr sz="2000">
              <a:latin typeface="Cambria"/>
              <a:cs typeface="Cambria"/>
            </a:endParaRPr>
          </a:p>
          <a:p>
            <a:pPr marL="558165" marR="198755" indent="-520700">
              <a:lnSpc>
                <a:spcPts val="3329"/>
              </a:lnSpc>
              <a:spcBef>
                <a:spcPts val="830"/>
              </a:spcBef>
              <a:tabLst>
                <a:tab pos="551815" algn="l"/>
              </a:tabLst>
            </a:pP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2.	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Alternatively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if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model includes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connections from  output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at one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time step to the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 next</a:t>
            </a:r>
            <a:endParaRPr sz="2800">
              <a:latin typeface="Arial"/>
              <a:cs typeface="Arial"/>
            </a:endParaRPr>
          </a:p>
          <a:p>
            <a:pPr marL="1459230">
              <a:lnSpc>
                <a:spcPct val="100000"/>
              </a:lnSpc>
              <a:spcBef>
                <a:spcPts val="505"/>
              </a:spcBef>
            </a:pPr>
            <a:r>
              <a:rPr sz="2400" spc="-15" dirty="0">
                <a:latin typeface="Cambria"/>
                <a:cs typeface="Cambria"/>
              </a:rPr>
              <a:t>log </a:t>
            </a:r>
            <a:r>
              <a:rPr sz="2400" i="1" spc="55" dirty="0">
                <a:latin typeface="Cambria"/>
                <a:cs typeface="Cambria"/>
              </a:rPr>
              <a:t>p</a:t>
            </a:r>
            <a:r>
              <a:rPr sz="2400" spc="55" dirty="0">
                <a:latin typeface="Cambria"/>
                <a:cs typeface="Cambria"/>
              </a:rPr>
              <a:t>(</a:t>
            </a:r>
            <a:r>
              <a:rPr sz="2400" b="1" i="1" spc="55" dirty="0">
                <a:latin typeface="Palatino Linotype"/>
                <a:cs typeface="Palatino Linotype"/>
              </a:rPr>
              <a:t>y</a:t>
            </a:r>
            <a:r>
              <a:rPr sz="2400" spc="82" baseline="24305" dirty="0">
                <a:latin typeface="Cambria"/>
                <a:cs typeface="Cambria"/>
              </a:rPr>
              <a:t>(</a:t>
            </a:r>
            <a:r>
              <a:rPr sz="2400" i="1" spc="82" baseline="24305" dirty="0">
                <a:latin typeface="Cambria"/>
                <a:cs typeface="Cambria"/>
              </a:rPr>
              <a:t>t</a:t>
            </a:r>
            <a:r>
              <a:rPr sz="2400" spc="82" baseline="24305" dirty="0">
                <a:latin typeface="Cambria"/>
                <a:cs typeface="Cambria"/>
              </a:rPr>
              <a:t>)</a:t>
            </a:r>
            <a:r>
              <a:rPr sz="2400" i="1" spc="55" dirty="0">
                <a:latin typeface="Cambria"/>
                <a:cs typeface="Cambria"/>
              </a:rPr>
              <a:t>|</a:t>
            </a:r>
            <a:r>
              <a:rPr sz="2400" b="1" i="1" spc="55" dirty="0">
                <a:latin typeface="Palatino Linotype"/>
                <a:cs typeface="Palatino Linotype"/>
              </a:rPr>
              <a:t>x</a:t>
            </a:r>
            <a:r>
              <a:rPr sz="2400" spc="82" baseline="24305" dirty="0">
                <a:latin typeface="Cambria"/>
                <a:cs typeface="Cambria"/>
              </a:rPr>
              <a:t>(1)</a:t>
            </a:r>
            <a:r>
              <a:rPr sz="2400" i="1" spc="55" dirty="0">
                <a:latin typeface="Cambria"/>
                <a:cs typeface="Cambria"/>
              </a:rPr>
              <a:t>,..</a:t>
            </a:r>
            <a:r>
              <a:rPr sz="2400" b="1" i="1" spc="55" dirty="0">
                <a:latin typeface="Palatino Linotype"/>
                <a:cs typeface="Palatino Linotype"/>
              </a:rPr>
              <a:t>x</a:t>
            </a:r>
            <a:r>
              <a:rPr sz="2400" spc="82" baseline="24305" dirty="0">
                <a:latin typeface="Cambria"/>
                <a:cs typeface="Cambria"/>
              </a:rPr>
              <a:t>(</a:t>
            </a:r>
            <a:r>
              <a:rPr sz="2400" i="1" spc="82" baseline="24305" dirty="0">
                <a:latin typeface="Cambria"/>
                <a:cs typeface="Cambria"/>
              </a:rPr>
              <a:t>t</a:t>
            </a:r>
            <a:r>
              <a:rPr sz="2400" spc="82" baseline="24305" dirty="0">
                <a:latin typeface="Cambria"/>
                <a:cs typeface="Cambria"/>
              </a:rPr>
              <a:t>)</a:t>
            </a:r>
            <a:r>
              <a:rPr sz="2400" spc="55" dirty="0">
                <a:latin typeface="Cambria"/>
                <a:cs typeface="Cambria"/>
              </a:rPr>
              <a:t>,</a:t>
            </a:r>
            <a:r>
              <a:rPr sz="2400" spc="229" dirty="0">
                <a:latin typeface="Cambria"/>
                <a:cs typeface="Cambria"/>
              </a:rPr>
              <a:t> </a:t>
            </a:r>
            <a:r>
              <a:rPr sz="2400" b="1" i="1" spc="50" dirty="0">
                <a:latin typeface="Palatino Linotype"/>
                <a:cs typeface="Palatino Linotype"/>
              </a:rPr>
              <a:t>y</a:t>
            </a:r>
            <a:r>
              <a:rPr sz="2400" spc="75" baseline="24305" dirty="0">
                <a:latin typeface="Cambria"/>
                <a:cs typeface="Cambria"/>
              </a:rPr>
              <a:t>(1)</a:t>
            </a:r>
            <a:r>
              <a:rPr sz="2400" i="1" spc="50" dirty="0">
                <a:latin typeface="Cambria"/>
                <a:cs typeface="Cambria"/>
              </a:rPr>
              <a:t>,..</a:t>
            </a:r>
            <a:r>
              <a:rPr sz="2400" b="1" i="1" spc="50" dirty="0">
                <a:latin typeface="Palatino Linotype"/>
                <a:cs typeface="Palatino Linotype"/>
              </a:rPr>
              <a:t>y</a:t>
            </a:r>
            <a:r>
              <a:rPr sz="2400" spc="75" baseline="24305" dirty="0">
                <a:latin typeface="Cambria"/>
                <a:cs typeface="Cambria"/>
              </a:rPr>
              <a:t>(</a:t>
            </a:r>
            <a:r>
              <a:rPr sz="2400" i="1" spc="75" baseline="24305" dirty="0">
                <a:latin typeface="Cambria"/>
                <a:cs typeface="Cambria"/>
              </a:rPr>
              <a:t>t-</a:t>
            </a:r>
            <a:r>
              <a:rPr sz="2400" spc="75" baseline="24305" dirty="0">
                <a:latin typeface="Cambria"/>
                <a:cs typeface="Cambria"/>
              </a:rPr>
              <a:t>1)</a:t>
            </a:r>
            <a:r>
              <a:rPr sz="2400" spc="50" dirty="0">
                <a:latin typeface="Cambria"/>
                <a:cs typeface="Cambria"/>
              </a:rPr>
              <a:t>)</a:t>
            </a:r>
            <a:endParaRPr sz="2400">
              <a:latin typeface="Cambria"/>
              <a:cs typeface="Cambr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62380" y="2773679"/>
            <a:ext cx="398145" cy="1949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100" spc="-20" dirty="0">
                <a:latin typeface="Cambria"/>
                <a:cs typeface="Cambria"/>
              </a:rPr>
              <a:t>m</a:t>
            </a:r>
            <a:r>
              <a:rPr sz="1100" spc="-10" dirty="0">
                <a:latin typeface="Cambria"/>
                <a:cs typeface="Cambria"/>
              </a:rPr>
              <a:t>o</a:t>
            </a:r>
            <a:r>
              <a:rPr sz="1100" spc="60" dirty="0">
                <a:latin typeface="Cambria"/>
                <a:cs typeface="Cambria"/>
              </a:rPr>
              <a:t>d</a:t>
            </a:r>
            <a:r>
              <a:rPr sz="1100" i="1" spc="-25" dirty="0">
                <a:latin typeface="Cambria"/>
                <a:cs typeface="Cambria"/>
              </a:rPr>
              <a:t>e</a:t>
            </a:r>
            <a:r>
              <a:rPr sz="1100" i="1" dirty="0">
                <a:latin typeface="Cambria"/>
                <a:cs typeface="Cambria"/>
              </a:rPr>
              <a:t>l</a:t>
            </a:r>
            <a:endParaRPr sz="1100">
              <a:latin typeface="Cambria"/>
              <a:cs typeface="Cambr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23318" y="2332356"/>
            <a:ext cx="4499610" cy="7854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ts val="4670"/>
              </a:lnSpc>
              <a:spcBef>
                <a:spcPts val="95"/>
              </a:spcBef>
            </a:pPr>
            <a:r>
              <a:rPr sz="1900" i="1" spc="530" dirty="0">
                <a:latin typeface="Calibri"/>
                <a:cs typeface="Calibri"/>
              </a:rPr>
              <a:t>L</a:t>
            </a:r>
            <a:r>
              <a:rPr sz="5850" spc="-944" baseline="-5698" dirty="0">
                <a:latin typeface="Symbol"/>
                <a:cs typeface="Symbol"/>
              </a:rPr>
              <a:t></a:t>
            </a:r>
            <a:r>
              <a:rPr sz="5325" spc="-1320" baseline="-5477" dirty="0">
                <a:latin typeface="Symbol"/>
                <a:cs typeface="Symbol"/>
              </a:rPr>
              <a:t></a:t>
            </a:r>
            <a:r>
              <a:rPr sz="1900" b="1" i="1" spc="125" dirty="0">
                <a:latin typeface="Palatino Linotype"/>
                <a:cs typeface="Palatino Linotype"/>
              </a:rPr>
              <a:t>x</a:t>
            </a:r>
            <a:r>
              <a:rPr sz="1900" b="1" i="1" spc="-295" dirty="0">
                <a:latin typeface="Palatino Linotype"/>
                <a:cs typeface="Palatino Linotype"/>
              </a:rPr>
              <a:t> </a:t>
            </a:r>
            <a:r>
              <a:rPr sz="1650" spc="-15" baseline="42929" dirty="0">
                <a:latin typeface="Cambria"/>
                <a:cs typeface="Cambria"/>
              </a:rPr>
              <a:t>(1</a:t>
            </a:r>
            <a:r>
              <a:rPr sz="1650" spc="52" baseline="42929" dirty="0">
                <a:latin typeface="Cambria"/>
                <a:cs typeface="Cambria"/>
              </a:rPr>
              <a:t>)</a:t>
            </a:r>
            <a:r>
              <a:rPr sz="1900" i="1" spc="-20" dirty="0">
                <a:latin typeface="Calibri"/>
                <a:cs typeface="Calibri"/>
              </a:rPr>
              <a:t>,</a:t>
            </a:r>
            <a:r>
              <a:rPr sz="1900" i="1" spc="75" dirty="0">
                <a:latin typeface="Calibri"/>
                <a:cs typeface="Calibri"/>
              </a:rPr>
              <a:t>.</a:t>
            </a:r>
            <a:r>
              <a:rPr sz="1900" i="1" spc="-55" dirty="0">
                <a:latin typeface="Calibri"/>
                <a:cs typeface="Calibri"/>
              </a:rPr>
              <a:t>.</a:t>
            </a:r>
            <a:r>
              <a:rPr sz="1900" b="1" i="1" spc="210" dirty="0">
                <a:latin typeface="Palatino Linotype"/>
                <a:cs typeface="Palatino Linotype"/>
              </a:rPr>
              <a:t>x</a:t>
            </a:r>
            <a:r>
              <a:rPr sz="1650" i="1" spc="150" baseline="42929" dirty="0">
                <a:latin typeface="Calibri"/>
                <a:cs typeface="Calibri"/>
              </a:rPr>
              <a:t>(</a:t>
            </a:r>
            <a:r>
              <a:rPr sz="1650" i="1" spc="-37" baseline="42929" dirty="0">
                <a:latin typeface="Calibri"/>
                <a:cs typeface="Calibri"/>
              </a:rPr>
              <a:t>t</a:t>
            </a:r>
            <a:r>
              <a:rPr sz="1650" i="1" spc="179" baseline="42929" dirty="0">
                <a:latin typeface="Calibri"/>
                <a:cs typeface="Calibri"/>
              </a:rPr>
              <a:t>)</a:t>
            </a:r>
            <a:r>
              <a:rPr sz="1650" i="1" spc="-104" baseline="42929" dirty="0">
                <a:latin typeface="Calibri"/>
                <a:cs typeface="Calibri"/>
              </a:rPr>
              <a:t> </a:t>
            </a:r>
            <a:r>
              <a:rPr sz="5325" spc="-1222" baseline="-5477" dirty="0">
                <a:latin typeface="Symbol"/>
                <a:cs typeface="Symbol"/>
              </a:rPr>
              <a:t></a:t>
            </a:r>
            <a:r>
              <a:rPr sz="1900" i="1" spc="100" dirty="0">
                <a:latin typeface="Calibri"/>
                <a:cs typeface="Calibri"/>
              </a:rPr>
              <a:t>,</a:t>
            </a:r>
            <a:r>
              <a:rPr sz="5325" spc="-1320" baseline="-5477" dirty="0">
                <a:latin typeface="Symbol"/>
                <a:cs typeface="Symbol"/>
              </a:rPr>
              <a:t></a:t>
            </a:r>
            <a:r>
              <a:rPr sz="1900" b="1" i="1" spc="120" dirty="0">
                <a:latin typeface="Palatino Linotype"/>
                <a:cs typeface="Palatino Linotype"/>
              </a:rPr>
              <a:t>y</a:t>
            </a:r>
            <a:r>
              <a:rPr sz="1650" spc="-15" baseline="42929" dirty="0">
                <a:latin typeface="Cambria"/>
                <a:cs typeface="Cambria"/>
              </a:rPr>
              <a:t>(1</a:t>
            </a:r>
            <a:r>
              <a:rPr sz="1650" spc="52" baseline="42929" dirty="0">
                <a:latin typeface="Cambria"/>
                <a:cs typeface="Cambria"/>
              </a:rPr>
              <a:t>)</a:t>
            </a:r>
            <a:r>
              <a:rPr sz="1900" i="1" spc="-20" dirty="0">
                <a:latin typeface="Calibri"/>
                <a:cs typeface="Calibri"/>
              </a:rPr>
              <a:t>,</a:t>
            </a:r>
            <a:r>
              <a:rPr sz="1900" i="1" spc="75" dirty="0">
                <a:latin typeface="Calibri"/>
                <a:cs typeface="Calibri"/>
              </a:rPr>
              <a:t>.</a:t>
            </a:r>
            <a:r>
              <a:rPr sz="1900" i="1" spc="-55" dirty="0">
                <a:latin typeface="Calibri"/>
                <a:cs typeface="Calibri"/>
              </a:rPr>
              <a:t>.</a:t>
            </a:r>
            <a:r>
              <a:rPr sz="1900" b="1" i="1" spc="25" dirty="0">
                <a:latin typeface="Palatino Linotype"/>
                <a:cs typeface="Palatino Linotype"/>
              </a:rPr>
              <a:t>y</a:t>
            </a:r>
            <a:r>
              <a:rPr sz="1650" i="1" spc="150" baseline="42929" dirty="0">
                <a:latin typeface="Calibri"/>
                <a:cs typeface="Calibri"/>
              </a:rPr>
              <a:t>(</a:t>
            </a:r>
            <a:r>
              <a:rPr sz="1650" i="1" spc="-37" baseline="42929" dirty="0">
                <a:latin typeface="Calibri"/>
                <a:cs typeface="Calibri"/>
              </a:rPr>
              <a:t>t</a:t>
            </a:r>
            <a:r>
              <a:rPr sz="1650" i="1" spc="179" baseline="42929" dirty="0">
                <a:latin typeface="Calibri"/>
                <a:cs typeface="Calibri"/>
              </a:rPr>
              <a:t>)</a:t>
            </a:r>
            <a:r>
              <a:rPr sz="1650" i="1" spc="-104" baseline="42929" dirty="0">
                <a:latin typeface="Calibri"/>
                <a:cs typeface="Calibri"/>
              </a:rPr>
              <a:t> </a:t>
            </a:r>
            <a:r>
              <a:rPr sz="5325" spc="-1139" baseline="-5477" dirty="0">
                <a:latin typeface="Symbol"/>
                <a:cs typeface="Symbol"/>
              </a:rPr>
              <a:t></a:t>
            </a:r>
            <a:r>
              <a:rPr sz="5850" spc="-885" baseline="-5698" dirty="0">
                <a:latin typeface="Symbol"/>
                <a:cs typeface="Symbol"/>
              </a:rPr>
              <a:t></a:t>
            </a:r>
            <a:r>
              <a:rPr sz="1900" i="1" spc="520" dirty="0">
                <a:latin typeface="Calibri"/>
                <a:cs typeface="Calibri"/>
              </a:rPr>
              <a:t>=</a:t>
            </a:r>
            <a:r>
              <a:rPr sz="1900" i="1" spc="-55" dirty="0">
                <a:latin typeface="Calibri"/>
                <a:cs typeface="Calibri"/>
              </a:rPr>
              <a:t> </a:t>
            </a:r>
            <a:r>
              <a:rPr sz="4275" spc="120" baseline="-7797" dirty="0">
                <a:latin typeface="Symbol"/>
                <a:cs typeface="Symbol"/>
              </a:rPr>
              <a:t></a:t>
            </a:r>
            <a:r>
              <a:rPr sz="1900" i="1" spc="120" dirty="0">
                <a:latin typeface="Calibri"/>
                <a:cs typeface="Calibri"/>
              </a:rPr>
              <a:t>L</a:t>
            </a:r>
            <a:r>
              <a:rPr sz="1650" i="1" spc="150" baseline="42929" dirty="0">
                <a:latin typeface="Calibri"/>
                <a:cs typeface="Calibri"/>
              </a:rPr>
              <a:t>(</a:t>
            </a:r>
            <a:r>
              <a:rPr sz="1650" i="1" spc="-37" baseline="42929" dirty="0">
                <a:latin typeface="Calibri"/>
                <a:cs typeface="Calibri"/>
              </a:rPr>
              <a:t>t</a:t>
            </a:r>
            <a:r>
              <a:rPr sz="1650" i="1" spc="179" baseline="42929" dirty="0">
                <a:latin typeface="Calibri"/>
                <a:cs typeface="Calibri"/>
              </a:rPr>
              <a:t>)</a:t>
            </a:r>
            <a:r>
              <a:rPr sz="1650" i="1" spc="75" baseline="42929" dirty="0">
                <a:latin typeface="Calibri"/>
                <a:cs typeface="Calibri"/>
              </a:rPr>
              <a:t> </a:t>
            </a:r>
            <a:r>
              <a:rPr sz="1900" i="1" spc="795" dirty="0">
                <a:latin typeface="Calibri"/>
                <a:cs typeface="Calibri"/>
              </a:rPr>
              <a:t>=</a:t>
            </a:r>
            <a:r>
              <a:rPr sz="1900" i="1" spc="145" dirty="0">
                <a:latin typeface="Calibri"/>
                <a:cs typeface="Calibri"/>
              </a:rPr>
              <a:t>-</a:t>
            </a:r>
            <a:r>
              <a:rPr sz="4275" spc="179" baseline="-7797" dirty="0">
                <a:latin typeface="Symbol"/>
                <a:cs typeface="Symbol"/>
              </a:rPr>
              <a:t></a:t>
            </a:r>
            <a:r>
              <a:rPr sz="1900" dirty="0">
                <a:latin typeface="Cambria"/>
                <a:cs typeface="Cambria"/>
              </a:rPr>
              <a:t>l</a:t>
            </a:r>
            <a:r>
              <a:rPr sz="1900" spc="-10" dirty="0">
                <a:latin typeface="Cambria"/>
                <a:cs typeface="Cambria"/>
              </a:rPr>
              <a:t>o</a:t>
            </a:r>
            <a:r>
              <a:rPr sz="1900" spc="-25" dirty="0">
                <a:latin typeface="Cambria"/>
                <a:cs typeface="Cambria"/>
              </a:rPr>
              <a:t>g</a:t>
            </a:r>
            <a:r>
              <a:rPr sz="1900" i="1" dirty="0">
                <a:latin typeface="Calibri"/>
                <a:cs typeface="Calibri"/>
              </a:rPr>
              <a:t>p</a:t>
            </a:r>
            <a:endParaRPr sz="1900">
              <a:latin typeface="Calibri"/>
              <a:cs typeface="Calibri"/>
            </a:endParaRPr>
          </a:p>
          <a:p>
            <a:pPr marL="2942590">
              <a:lnSpc>
                <a:spcPts val="1310"/>
              </a:lnSpc>
              <a:tabLst>
                <a:tab pos="3837940" algn="l"/>
              </a:tabLst>
            </a:pPr>
            <a:r>
              <a:rPr sz="1100" i="1" dirty="0">
                <a:latin typeface="Calibri"/>
                <a:cs typeface="Calibri"/>
              </a:rPr>
              <a:t>t	t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45841" y="2223136"/>
            <a:ext cx="1734820" cy="619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5850" spc="-1005" baseline="-17806" dirty="0">
                <a:latin typeface="Symbol"/>
                <a:cs typeface="Symbol"/>
              </a:rPr>
              <a:t></a:t>
            </a:r>
            <a:r>
              <a:rPr sz="2850" b="1" i="1" spc="37" baseline="-24853" dirty="0">
                <a:latin typeface="Palatino Linotype"/>
                <a:cs typeface="Palatino Linotype"/>
              </a:rPr>
              <a:t>y</a:t>
            </a:r>
            <a:r>
              <a:rPr sz="1100" i="1" spc="100" dirty="0">
                <a:latin typeface="Calibri"/>
                <a:cs typeface="Calibri"/>
              </a:rPr>
              <a:t>(</a:t>
            </a:r>
            <a:r>
              <a:rPr sz="1100" i="1" spc="-25" dirty="0">
                <a:latin typeface="Calibri"/>
                <a:cs typeface="Calibri"/>
              </a:rPr>
              <a:t>t</a:t>
            </a:r>
            <a:r>
              <a:rPr sz="1100" i="1" spc="120" dirty="0">
                <a:latin typeface="Calibri"/>
                <a:cs typeface="Calibri"/>
              </a:rPr>
              <a:t>)</a:t>
            </a:r>
            <a:r>
              <a:rPr sz="1100" i="1" spc="50" dirty="0">
                <a:latin typeface="Calibri"/>
                <a:cs typeface="Calibri"/>
              </a:rPr>
              <a:t> </a:t>
            </a:r>
            <a:r>
              <a:rPr sz="2850" i="1" spc="-375" baseline="-24853" dirty="0">
                <a:latin typeface="Calibri"/>
                <a:cs typeface="Calibri"/>
              </a:rPr>
              <a:t>|</a:t>
            </a:r>
            <a:r>
              <a:rPr sz="5325" spc="-1320" baseline="-18779" dirty="0">
                <a:latin typeface="Symbol"/>
                <a:cs typeface="Symbol"/>
              </a:rPr>
              <a:t></a:t>
            </a:r>
            <a:r>
              <a:rPr sz="2850" b="1" i="1" spc="187" baseline="-24853" dirty="0">
                <a:latin typeface="Palatino Linotype"/>
                <a:cs typeface="Palatino Linotype"/>
              </a:rPr>
              <a:t>x</a:t>
            </a:r>
            <a:r>
              <a:rPr sz="2850" b="1" i="1" spc="-442" baseline="-24853" dirty="0">
                <a:latin typeface="Palatino Linotype"/>
                <a:cs typeface="Palatino Linotype"/>
              </a:rPr>
              <a:t> </a:t>
            </a:r>
            <a:r>
              <a:rPr sz="1100" spc="-10" dirty="0">
                <a:latin typeface="Cambria"/>
                <a:cs typeface="Cambria"/>
              </a:rPr>
              <a:t>(1</a:t>
            </a:r>
            <a:r>
              <a:rPr sz="1100" spc="35" dirty="0">
                <a:latin typeface="Cambria"/>
                <a:cs typeface="Cambria"/>
              </a:rPr>
              <a:t>)</a:t>
            </a:r>
            <a:r>
              <a:rPr sz="2850" i="1" spc="-30" baseline="-24853" dirty="0">
                <a:latin typeface="Calibri"/>
                <a:cs typeface="Calibri"/>
              </a:rPr>
              <a:t>,</a:t>
            </a:r>
            <a:r>
              <a:rPr sz="2850" i="1" spc="112" baseline="-24853" dirty="0">
                <a:latin typeface="Calibri"/>
                <a:cs typeface="Calibri"/>
              </a:rPr>
              <a:t>.</a:t>
            </a:r>
            <a:r>
              <a:rPr sz="2850" i="1" spc="-82" baseline="-24853" dirty="0">
                <a:latin typeface="Calibri"/>
                <a:cs typeface="Calibri"/>
              </a:rPr>
              <a:t>.</a:t>
            </a:r>
            <a:r>
              <a:rPr sz="2850" b="1" i="1" spc="315" baseline="-24853" dirty="0">
                <a:latin typeface="Palatino Linotype"/>
                <a:cs typeface="Palatino Linotype"/>
              </a:rPr>
              <a:t>x</a:t>
            </a:r>
            <a:r>
              <a:rPr sz="1100" i="1" spc="100" dirty="0">
                <a:latin typeface="Calibri"/>
                <a:cs typeface="Calibri"/>
              </a:rPr>
              <a:t>(</a:t>
            </a:r>
            <a:r>
              <a:rPr sz="1100" i="1" spc="-25" dirty="0">
                <a:latin typeface="Calibri"/>
                <a:cs typeface="Calibri"/>
              </a:rPr>
              <a:t>t</a:t>
            </a:r>
            <a:r>
              <a:rPr sz="1100" i="1" spc="120" dirty="0">
                <a:latin typeface="Calibri"/>
                <a:cs typeface="Calibri"/>
              </a:rPr>
              <a:t>)</a:t>
            </a:r>
            <a:r>
              <a:rPr sz="1100" i="1" spc="-70" dirty="0">
                <a:latin typeface="Calibri"/>
                <a:cs typeface="Calibri"/>
              </a:rPr>
              <a:t> </a:t>
            </a:r>
            <a:r>
              <a:rPr sz="5325" spc="-1139" baseline="-18779" dirty="0">
                <a:latin typeface="Symbol"/>
                <a:cs typeface="Symbol"/>
              </a:rPr>
              <a:t></a:t>
            </a:r>
            <a:r>
              <a:rPr sz="5850" spc="-989" baseline="-17806" dirty="0">
                <a:latin typeface="Symbol"/>
                <a:cs typeface="Symbol"/>
              </a:rPr>
              <a:t></a:t>
            </a:r>
            <a:endParaRPr sz="5850" baseline="-17806">
              <a:latin typeface="Symbol"/>
              <a:cs typeface="Symbol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50360" y="932181"/>
            <a:ext cx="83648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Conditioning predictions </a:t>
            </a:r>
            <a:r>
              <a:rPr sz="3600" dirty="0"/>
              <a:t>on past </a:t>
            </a:r>
            <a:r>
              <a:rPr sz="3600" b="1" i="1" spc="20" dirty="0">
                <a:solidFill>
                  <a:srgbClr val="000000"/>
                </a:solidFill>
                <a:latin typeface="Palatino Linotype"/>
                <a:cs typeface="Palatino Linotype"/>
              </a:rPr>
              <a:t>y</a:t>
            </a:r>
            <a:r>
              <a:rPr sz="3600" b="1" i="1" spc="105" dirty="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sz="3600" dirty="0"/>
              <a:t>values</a:t>
            </a:r>
            <a:endParaRPr sz="3600">
              <a:latin typeface="Palatino Linotype"/>
              <a:cs typeface="Palatino Linotyp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4163" y="1646428"/>
            <a:ext cx="8967470" cy="4620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7665" marR="557530" indent="-367665">
              <a:lnSpc>
                <a:spcPct val="117200"/>
              </a:lnSpc>
              <a:spcBef>
                <a:spcPts val="100"/>
              </a:spcBef>
              <a:buChar char="•"/>
              <a:tabLst>
                <a:tab pos="367665" algn="l"/>
                <a:tab pos="3683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Decomposing joint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probability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over sequence of </a:t>
            </a:r>
            <a:r>
              <a:rPr sz="2400" b="1" i="1" spc="10" dirty="0">
                <a:latin typeface="Palatino Linotype"/>
                <a:cs typeface="Palatino Linotype"/>
              </a:rPr>
              <a:t>y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values as  a series of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one-step probabilistic predictions</a:t>
            </a:r>
            <a:endParaRPr sz="2400">
              <a:latin typeface="Arial"/>
              <a:cs typeface="Arial"/>
            </a:endParaRPr>
          </a:p>
          <a:p>
            <a:pPr marL="419100" marR="17780" indent="84455">
              <a:lnSpc>
                <a:spcPts val="2820"/>
              </a:lnSpc>
              <a:spcBef>
                <a:spcPts val="765"/>
              </a:spcBef>
            </a:pP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is one way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to capture the full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joint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distribution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across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whole  sequence.</a:t>
            </a:r>
            <a:endParaRPr sz="2400">
              <a:latin typeface="Arial"/>
              <a:cs typeface="Arial"/>
            </a:endParaRPr>
          </a:p>
          <a:p>
            <a:pPr marL="482600" indent="-457200">
              <a:lnSpc>
                <a:spcPct val="100000"/>
              </a:lnSpc>
              <a:spcBef>
                <a:spcPts val="515"/>
              </a:spcBef>
              <a:buAutoNum type="arabicPeriod"/>
              <a:tabLst>
                <a:tab pos="481965" algn="l"/>
                <a:tab pos="4826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Do not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feed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past </a:t>
            </a:r>
            <a:r>
              <a:rPr sz="2400" b="1" i="1" spc="10" dirty="0">
                <a:latin typeface="Palatino Linotype"/>
                <a:cs typeface="Palatino Linotype"/>
              </a:rPr>
              <a:t>y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values as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inputs for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next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step</a:t>
            </a:r>
            <a:r>
              <a:rPr sz="2400" spc="4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prediction,</a:t>
            </a:r>
            <a:endParaRPr sz="2400">
              <a:latin typeface="Arial"/>
              <a:cs typeface="Arial"/>
            </a:endParaRPr>
          </a:p>
          <a:p>
            <a:pPr marL="482600" marR="192405">
              <a:lnSpc>
                <a:spcPct val="118100"/>
              </a:lnSpc>
              <a:spcBef>
                <a:spcPts val="100"/>
              </a:spcBef>
            </a:pPr>
            <a:r>
              <a:rPr sz="2000" spc="-5" dirty="0">
                <a:solidFill>
                  <a:srgbClr val="008000"/>
                </a:solidFill>
                <a:latin typeface="Arial"/>
                <a:cs typeface="Arial"/>
              </a:rPr>
              <a:t>directed </a:t>
            </a:r>
            <a:r>
              <a:rPr sz="2000" dirty="0">
                <a:solidFill>
                  <a:srgbClr val="008000"/>
                </a:solidFill>
                <a:latin typeface="Arial"/>
                <a:cs typeface="Arial"/>
              </a:rPr>
              <a:t>model </a:t>
            </a:r>
            <a:r>
              <a:rPr sz="2000" spc="-5" dirty="0">
                <a:solidFill>
                  <a:srgbClr val="008000"/>
                </a:solidFill>
                <a:latin typeface="Arial"/>
                <a:cs typeface="Arial"/>
              </a:rPr>
              <a:t>contains </a:t>
            </a:r>
            <a:r>
              <a:rPr sz="2000" dirty="0">
                <a:solidFill>
                  <a:srgbClr val="008000"/>
                </a:solidFill>
                <a:latin typeface="Arial"/>
                <a:cs typeface="Arial"/>
              </a:rPr>
              <a:t>no edges </a:t>
            </a:r>
            <a:r>
              <a:rPr sz="2000" spc="-5" dirty="0">
                <a:solidFill>
                  <a:srgbClr val="008000"/>
                </a:solidFill>
                <a:latin typeface="Arial"/>
                <a:cs typeface="Arial"/>
              </a:rPr>
              <a:t>from </a:t>
            </a:r>
            <a:r>
              <a:rPr sz="2000" dirty="0">
                <a:solidFill>
                  <a:srgbClr val="008000"/>
                </a:solidFill>
                <a:latin typeface="Arial"/>
                <a:cs typeface="Arial"/>
              </a:rPr>
              <a:t>any </a:t>
            </a:r>
            <a:r>
              <a:rPr sz="2400" b="1" i="1" spc="25" dirty="0">
                <a:latin typeface="Palatino Linotype"/>
                <a:cs typeface="Palatino Linotype"/>
              </a:rPr>
              <a:t>y</a:t>
            </a:r>
            <a:r>
              <a:rPr sz="2400" spc="37" baseline="24305" dirty="0">
                <a:latin typeface="Cambria"/>
                <a:cs typeface="Cambria"/>
              </a:rPr>
              <a:t>(</a:t>
            </a:r>
            <a:r>
              <a:rPr sz="2400" i="1" spc="37" baseline="24305" dirty="0">
                <a:latin typeface="Cambria"/>
                <a:cs typeface="Cambria"/>
              </a:rPr>
              <a:t>i</a:t>
            </a:r>
            <a:r>
              <a:rPr sz="1950" spc="37" baseline="25641" dirty="0">
                <a:latin typeface="Cambria"/>
                <a:cs typeface="Cambria"/>
              </a:rPr>
              <a:t>) </a:t>
            </a:r>
            <a:r>
              <a:rPr sz="2000" dirty="0">
                <a:solidFill>
                  <a:srgbClr val="008000"/>
                </a:solidFill>
                <a:latin typeface="Arial"/>
                <a:cs typeface="Arial"/>
              </a:rPr>
              <a:t>in </a:t>
            </a:r>
            <a:r>
              <a:rPr sz="2000" spc="-5" dirty="0">
                <a:solidFill>
                  <a:srgbClr val="008000"/>
                </a:solidFill>
                <a:latin typeface="Arial"/>
                <a:cs typeface="Arial"/>
              </a:rPr>
              <a:t>the </a:t>
            </a:r>
            <a:r>
              <a:rPr sz="2000" dirty="0">
                <a:solidFill>
                  <a:srgbClr val="008000"/>
                </a:solidFill>
                <a:latin typeface="Arial"/>
                <a:cs typeface="Arial"/>
              </a:rPr>
              <a:t>past </a:t>
            </a:r>
            <a:r>
              <a:rPr sz="2000" spc="-5" dirty="0">
                <a:solidFill>
                  <a:srgbClr val="008000"/>
                </a:solidFill>
                <a:latin typeface="Arial"/>
                <a:cs typeface="Arial"/>
              </a:rPr>
              <a:t>to </a:t>
            </a:r>
            <a:r>
              <a:rPr sz="2000" dirty="0">
                <a:solidFill>
                  <a:srgbClr val="008000"/>
                </a:solidFill>
                <a:latin typeface="Arial"/>
                <a:cs typeface="Arial"/>
              </a:rPr>
              <a:t>current </a:t>
            </a:r>
            <a:r>
              <a:rPr sz="2400" b="1" i="1" dirty="0">
                <a:latin typeface="Palatino Linotype"/>
                <a:cs typeface="Palatino Linotype"/>
              </a:rPr>
              <a:t>y</a:t>
            </a:r>
            <a:r>
              <a:rPr sz="2400" baseline="24305" dirty="0">
                <a:latin typeface="Cambria"/>
                <a:cs typeface="Cambria"/>
              </a:rPr>
              <a:t>(</a:t>
            </a:r>
            <a:r>
              <a:rPr sz="2400" i="1" baseline="24305" dirty="0">
                <a:latin typeface="Cambria"/>
                <a:cs typeface="Cambria"/>
              </a:rPr>
              <a:t>t</a:t>
            </a:r>
            <a:r>
              <a:rPr sz="2400" baseline="24305" dirty="0">
                <a:latin typeface="Cambria"/>
                <a:cs typeface="Cambria"/>
              </a:rPr>
              <a:t>) </a:t>
            </a:r>
            <a:r>
              <a:rPr sz="2000" dirty="0">
                <a:solidFill>
                  <a:srgbClr val="008000"/>
                </a:solidFill>
                <a:latin typeface="Arial"/>
                <a:cs typeface="Arial"/>
              </a:rPr>
              <a:t>.  </a:t>
            </a:r>
            <a:r>
              <a:rPr sz="2000" spc="-5" dirty="0">
                <a:solidFill>
                  <a:srgbClr val="008000"/>
                </a:solidFill>
                <a:latin typeface="Arial"/>
                <a:cs typeface="Arial"/>
              </a:rPr>
              <a:t>In this </a:t>
            </a:r>
            <a:r>
              <a:rPr sz="2000" dirty="0">
                <a:solidFill>
                  <a:srgbClr val="008000"/>
                </a:solidFill>
                <a:latin typeface="Arial"/>
                <a:cs typeface="Arial"/>
              </a:rPr>
              <a:t>case </a:t>
            </a:r>
            <a:r>
              <a:rPr sz="2000" spc="-5" dirty="0">
                <a:solidFill>
                  <a:srgbClr val="008000"/>
                </a:solidFill>
                <a:latin typeface="Arial"/>
                <a:cs typeface="Arial"/>
              </a:rPr>
              <a:t>outputs </a:t>
            </a:r>
            <a:r>
              <a:rPr sz="2400" b="1" i="1" spc="20" dirty="0">
                <a:latin typeface="Palatino Linotype"/>
                <a:cs typeface="Palatino Linotype"/>
              </a:rPr>
              <a:t>y</a:t>
            </a:r>
            <a:r>
              <a:rPr sz="2400" spc="30" baseline="24305" dirty="0">
                <a:latin typeface="Cambria"/>
                <a:cs typeface="Cambria"/>
              </a:rPr>
              <a:t>(</a:t>
            </a:r>
            <a:r>
              <a:rPr sz="2400" i="1" spc="30" baseline="24305" dirty="0">
                <a:latin typeface="Cambria"/>
                <a:cs typeface="Cambria"/>
              </a:rPr>
              <a:t>i</a:t>
            </a:r>
            <a:r>
              <a:rPr sz="2400" spc="30" baseline="24305" dirty="0">
                <a:latin typeface="Cambria"/>
                <a:cs typeface="Cambria"/>
              </a:rPr>
              <a:t>) </a:t>
            </a:r>
            <a:r>
              <a:rPr sz="2000" dirty="0">
                <a:solidFill>
                  <a:srgbClr val="008000"/>
                </a:solidFill>
                <a:latin typeface="Arial"/>
                <a:cs typeface="Arial"/>
              </a:rPr>
              <a:t>are </a:t>
            </a:r>
            <a:r>
              <a:rPr sz="2000" spc="-5" dirty="0">
                <a:solidFill>
                  <a:srgbClr val="008000"/>
                </a:solidFill>
                <a:latin typeface="Arial"/>
                <a:cs typeface="Arial"/>
              </a:rPr>
              <a:t>conditionally </a:t>
            </a:r>
            <a:r>
              <a:rPr sz="2000" dirty="0">
                <a:solidFill>
                  <a:srgbClr val="008000"/>
                </a:solidFill>
                <a:latin typeface="Arial"/>
                <a:cs typeface="Arial"/>
              </a:rPr>
              <a:t>independent given </a:t>
            </a:r>
            <a:r>
              <a:rPr sz="2000" spc="-5" dirty="0">
                <a:solidFill>
                  <a:srgbClr val="008000"/>
                </a:solidFill>
                <a:latin typeface="Arial"/>
                <a:cs typeface="Arial"/>
              </a:rPr>
              <a:t>the </a:t>
            </a:r>
            <a:r>
              <a:rPr sz="2400" b="1" i="1" spc="140" dirty="0">
                <a:solidFill>
                  <a:srgbClr val="006600"/>
                </a:solidFill>
                <a:latin typeface="Palatino Linotype"/>
                <a:cs typeface="Palatino Linotype"/>
              </a:rPr>
              <a:t>x</a:t>
            </a:r>
            <a:r>
              <a:rPr sz="2400" b="1" i="1" spc="-10" dirty="0">
                <a:solidFill>
                  <a:srgbClr val="006600"/>
                </a:solidFill>
                <a:latin typeface="Palatino Linotype"/>
                <a:cs typeface="Palatino Linotype"/>
              </a:rPr>
              <a:t> </a:t>
            </a:r>
            <a:r>
              <a:rPr sz="2000" dirty="0">
                <a:solidFill>
                  <a:srgbClr val="008000"/>
                </a:solidFill>
                <a:latin typeface="Arial"/>
                <a:cs typeface="Arial"/>
              </a:rPr>
              <a:t>values</a:t>
            </a:r>
            <a:endParaRPr sz="2000">
              <a:latin typeface="Arial"/>
              <a:cs typeface="Arial"/>
            </a:endParaRPr>
          </a:p>
          <a:p>
            <a:pPr marL="482600" marR="86995" indent="-457200">
              <a:lnSpc>
                <a:spcPts val="2820"/>
              </a:lnSpc>
              <a:spcBef>
                <a:spcPts val="760"/>
              </a:spcBef>
              <a:buAutoNum type="arabicPeriod" startAt="2"/>
              <a:tabLst>
                <a:tab pos="481965" algn="l"/>
                <a:tab pos="482600" algn="l"/>
              </a:tabLst>
            </a:pP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Do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feed the actual </a:t>
            </a:r>
            <a:r>
              <a:rPr sz="2400" b="1" i="1" spc="10" dirty="0">
                <a:latin typeface="Palatino Linotype"/>
                <a:cs typeface="Palatino Linotype"/>
              </a:rPr>
              <a:t>y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values (not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their prediction,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but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the actual 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observed or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generated </a:t>
            </a:r>
            <a:r>
              <a:rPr sz="2400" dirty="0">
                <a:solidFill>
                  <a:srgbClr val="3333CC"/>
                </a:solidFill>
                <a:latin typeface="Arial"/>
                <a:cs typeface="Arial"/>
              </a:rPr>
              <a:t>values) back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into the</a:t>
            </a:r>
            <a:r>
              <a:rPr sz="2400" spc="-1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3333CC"/>
                </a:solidFill>
                <a:latin typeface="Arial"/>
                <a:cs typeface="Arial"/>
              </a:rPr>
              <a:t>network</a:t>
            </a:r>
            <a:endParaRPr sz="2400">
              <a:latin typeface="Arial"/>
              <a:cs typeface="Arial"/>
            </a:endParaRPr>
          </a:p>
          <a:p>
            <a:pPr marL="482600" marR="364490" indent="84455">
              <a:lnSpc>
                <a:spcPct val="101499"/>
              </a:lnSpc>
              <a:spcBef>
                <a:spcPts val="475"/>
              </a:spcBef>
              <a:tabLst>
                <a:tab pos="1892300" algn="l"/>
                <a:tab pos="5840730" algn="l"/>
                <a:tab pos="7407909" algn="l"/>
              </a:tabLst>
            </a:pPr>
            <a:r>
              <a:rPr sz="2000" spc="-5" dirty="0">
                <a:solidFill>
                  <a:srgbClr val="008000"/>
                </a:solidFill>
                <a:latin typeface="Arial"/>
                <a:cs typeface="Arial"/>
              </a:rPr>
              <a:t>the directed PGM contains </a:t>
            </a:r>
            <a:r>
              <a:rPr sz="2000" dirty="0">
                <a:solidFill>
                  <a:srgbClr val="008000"/>
                </a:solidFill>
                <a:latin typeface="Arial"/>
                <a:cs typeface="Arial"/>
              </a:rPr>
              <a:t>edges </a:t>
            </a:r>
            <a:r>
              <a:rPr sz="2000" spc="-5" dirty="0">
                <a:solidFill>
                  <a:srgbClr val="008000"/>
                </a:solidFill>
                <a:latin typeface="Arial"/>
                <a:cs typeface="Arial"/>
              </a:rPr>
              <a:t>from</a:t>
            </a:r>
            <a:r>
              <a:rPr sz="2000" spc="8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8000"/>
                </a:solidFill>
                <a:latin typeface="Arial"/>
                <a:cs typeface="Arial"/>
              </a:rPr>
              <a:t>all</a:t>
            </a:r>
            <a:r>
              <a:rPr sz="2000" spc="1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400" b="1" i="1" spc="20" dirty="0">
                <a:latin typeface="Palatino Linotype"/>
                <a:cs typeface="Palatino Linotype"/>
              </a:rPr>
              <a:t>y</a:t>
            </a:r>
            <a:r>
              <a:rPr sz="2400" spc="30" baseline="24305" dirty="0">
                <a:latin typeface="Cambria"/>
                <a:cs typeface="Cambria"/>
              </a:rPr>
              <a:t>(</a:t>
            </a:r>
            <a:r>
              <a:rPr sz="2400" i="1" spc="30" baseline="24305" dirty="0">
                <a:latin typeface="Cambria"/>
                <a:cs typeface="Cambria"/>
              </a:rPr>
              <a:t>i</a:t>
            </a:r>
            <a:r>
              <a:rPr sz="2400" spc="30" baseline="24305" dirty="0">
                <a:latin typeface="Cambria"/>
                <a:cs typeface="Cambria"/>
              </a:rPr>
              <a:t>)	</a:t>
            </a:r>
            <a:r>
              <a:rPr sz="2000" dirty="0">
                <a:solidFill>
                  <a:srgbClr val="008000"/>
                </a:solidFill>
                <a:latin typeface="Arial"/>
                <a:cs typeface="Arial"/>
              </a:rPr>
              <a:t>values in </a:t>
            </a:r>
            <a:r>
              <a:rPr sz="2000" spc="-5" dirty="0">
                <a:solidFill>
                  <a:srgbClr val="008000"/>
                </a:solidFill>
                <a:latin typeface="Arial"/>
                <a:cs typeface="Arial"/>
              </a:rPr>
              <a:t>the	</a:t>
            </a:r>
            <a:r>
              <a:rPr sz="2000" dirty="0">
                <a:solidFill>
                  <a:srgbClr val="008000"/>
                </a:solidFill>
                <a:latin typeface="Arial"/>
                <a:cs typeface="Arial"/>
              </a:rPr>
              <a:t>past </a:t>
            </a:r>
            <a:r>
              <a:rPr sz="2000" spc="-5" dirty="0">
                <a:solidFill>
                  <a:srgbClr val="008000"/>
                </a:solidFill>
                <a:latin typeface="Arial"/>
                <a:cs typeface="Arial"/>
              </a:rPr>
              <a:t>to</a:t>
            </a:r>
            <a:r>
              <a:rPr sz="2000" spc="-8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8000"/>
                </a:solidFill>
                <a:latin typeface="Arial"/>
                <a:cs typeface="Arial"/>
              </a:rPr>
              <a:t>the  </a:t>
            </a:r>
            <a:r>
              <a:rPr sz="2000" dirty="0">
                <a:solidFill>
                  <a:srgbClr val="008000"/>
                </a:solidFill>
                <a:latin typeface="Arial"/>
                <a:cs typeface="Arial"/>
              </a:rPr>
              <a:t>current </a:t>
            </a:r>
            <a:r>
              <a:rPr sz="2400" b="1" i="1" dirty="0">
                <a:latin typeface="Palatino Linotype"/>
                <a:cs typeface="Palatino Linotype"/>
              </a:rPr>
              <a:t>y</a:t>
            </a:r>
            <a:r>
              <a:rPr sz="2400" baseline="24305" dirty="0">
                <a:latin typeface="Cambria"/>
                <a:cs typeface="Cambria"/>
              </a:rPr>
              <a:t>(</a:t>
            </a:r>
            <a:r>
              <a:rPr sz="2400" i="1" baseline="24305" dirty="0">
                <a:latin typeface="Cambria"/>
                <a:cs typeface="Cambria"/>
              </a:rPr>
              <a:t>t</a:t>
            </a:r>
            <a:r>
              <a:rPr sz="2400" baseline="24305" dirty="0">
                <a:latin typeface="Cambria"/>
                <a:cs typeface="Cambria"/>
              </a:rPr>
              <a:t>)	</a:t>
            </a:r>
            <a:r>
              <a:rPr sz="2000" dirty="0">
                <a:solidFill>
                  <a:srgbClr val="008000"/>
                </a:solidFill>
                <a:latin typeface="Arial"/>
                <a:cs typeface="Arial"/>
              </a:rPr>
              <a:t>value.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15372" y="452966"/>
            <a:ext cx="403542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92125" algn="l"/>
                <a:tab pos="2101850" algn="l"/>
              </a:tabLst>
            </a:pPr>
            <a:r>
              <a:rPr sz="4000" dirty="0"/>
              <a:t>A	simple	example</a:t>
            </a:r>
            <a:endParaRPr sz="4000"/>
          </a:p>
        </p:txBody>
      </p:sp>
      <p:sp>
        <p:nvSpPr>
          <p:cNvPr id="6" name="object 6"/>
          <p:cNvSpPr txBox="1"/>
          <p:nvPr/>
        </p:nvSpPr>
        <p:spPr>
          <a:xfrm>
            <a:off x="498763" y="1328421"/>
            <a:ext cx="8680450" cy="2851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 indent="-342900">
              <a:lnSpc>
                <a:spcPts val="3329"/>
              </a:lnSpc>
              <a:spcBef>
                <a:spcPts val="100"/>
              </a:spcBef>
              <a:buChar char="•"/>
              <a:tabLst>
                <a:tab pos="393065" algn="l"/>
                <a:tab pos="393700" algn="l"/>
              </a:tabLst>
            </a:pP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RNN models a sequence of scalar random</a:t>
            </a:r>
            <a:r>
              <a:rPr sz="2800" spc="-114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variables</a:t>
            </a:r>
            <a:endParaRPr sz="2800">
              <a:latin typeface="Arial"/>
              <a:cs typeface="Arial"/>
            </a:endParaRPr>
          </a:p>
          <a:p>
            <a:pPr marL="393700">
              <a:lnSpc>
                <a:spcPts val="3329"/>
              </a:lnSpc>
            </a:pPr>
            <a:r>
              <a:rPr sz="2800" i="1" spc="180" dirty="0">
                <a:latin typeface="Cambria"/>
                <a:cs typeface="Cambria"/>
              </a:rPr>
              <a:t>Y=</a:t>
            </a:r>
            <a:r>
              <a:rPr sz="2800" spc="180" dirty="0">
                <a:latin typeface="Cambria"/>
                <a:cs typeface="Cambria"/>
              </a:rPr>
              <a:t>{</a:t>
            </a:r>
            <a:r>
              <a:rPr sz="2800" b="1" i="1" spc="180" dirty="0">
                <a:latin typeface="Palatino Linotype"/>
                <a:cs typeface="Palatino Linotype"/>
              </a:rPr>
              <a:t>y</a:t>
            </a:r>
            <a:r>
              <a:rPr sz="2775" spc="270" baseline="25525" dirty="0">
                <a:latin typeface="Cambria"/>
                <a:cs typeface="Cambria"/>
              </a:rPr>
              <a:t>(1)</a:t>
            </a:r>
            <a:r>
              <a:rPr sz="2800" i="1" spc="180" dirty="0">
                <a:latin typeface="Cambria"/>
                <a:cs typeface="Cambria"/>
              </a:rPr>
              <a:t>,..</a:t>
            </a:r>
            <a:r>
              <a:rPr sz="2800" b="1" i="1" spc="180" dirty="0">
                <a:latin typeface="Palatino Linotype"/>
                <a:cs typeface="Palatino Linotype"/>
              </a:rPr>
              <a:t>y</a:t>
            </a:r>
            <a:r>
              <a:rPr sz="2775" spc="270" baseline="25525" dirty="0">
                <a:latin typeface="Cambria"/>
                <a:cs typeface="Cambria"/>
              </a:rPr>
              <a:t>(</a:t>
            </a:r>
            <a:r>
              <a:rPr sz="2775" spc="270" baseline="25525" dirty="0">
                <a:latin typeface="Times New Roman"/>
                <a:cs typeface="Times New Roman"/>
              </a:rPr>
              <a:t>τ</a:t>
            </a:r>
            <a:r>
              <a:rPr sz="2775" spc="270" baseline="25525" dirty="0">
                <a:latin typeface="Cambria"/>
                <a:cs typeface="Cambria"/>
              </a:rPr>
              <a:t>)</a:t>
            </a:r>
            <a:r>
              <a:rPr sz="2800" spc="180" dirty="0">
                <a:latin typeface="Cambria"/>
                <a:cs typeface="Cambria"/>
              </a:rPr>
              <a:t>}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with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no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additional inputs</a:t>
            </a:r>
            <a:r>
              <a:rPr sz="2800" spc="-16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800" b="1" i="1" spc="80" dirty="0">
                <a:latin typeface="Palatino Linotype"/>
                <a:cs typeface="Palatino Linotype"/>
              </a:rPr>
              <a:t>x</a:t>
            </a:r>
            <a:r>
              <a:rPr sz="2800" spc="80" dirty="0">
                <a:solidFill>
                  <a:srgbClr val="3333CC"/>
                </a:solidFill>
                <a:latin typeface="Arial"/>
                <a:cs typeface="Arial"/>
              </a:rPr>
              <a:t>.</a:t>
            </a:r>
            <a:endParaRPr sz="2800">
              <a:latin typeface="Arial"/>
              <a:cs typeface="Arial"/>
            </a:endParaRPr>
          </a:p>
          <a:p>
            <a:pPr marL="793750" lvl="1" indent="-285750">
              <a:lnSpc>
                <a:spcPct val="100000"/>
              </a:lnSpc>
              <a:spcBef>
                <a:spcPts val="615"/>
              </a:spcBef>
              <a:buClr>
                <a:srgbClr val="3333CC"/>
              </a:buClr>
              <a:buChar char="•"/>
              <a:tabLst>
                <a:tab pos="793115" algn="l"/>
                <a:tab pos="793750" algn="l"/>
              </a:tabLst>
            </a:pP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Input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at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time step </a:t>
            </a:r>
            <a:r>
              <a:rPr sz="2400" i="1" spc="-35" dirty="0">
                <a:latin typeface="Cambria"/>
                <a:cs typeface="Cambria"/>
              </a:rPr>
              <a:t>t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is simply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the output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at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time step</a:t>
            </a:r>
            <a:r>
              <a:rPr sz="2400" spc="-32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400" i="1" spc="-25" dirty="0">
                <a:latin typeface="Cambria"/>
                <a:cs typeface="Cambria"/>
              </a:rPr>
              <a:t>t-</a:t>
            </a:r>
            <a:r>
              <a:rPr sz="2400" spc="-25" dirty="0">
                <a:latin typeface="Cambria"/>
                <a:cs typeface="Cambria"/>
              </a:rPr>
              <a:t>1</a:t>
            </a:r>
            <a:endParaRPr sz="2400">
              <a:latin typeface="Cambria"/>
              <a:cs typeface="Cambria"/>
            </a:endParaRPr>
          </a:p>
          <a:p>
            <a:pPr marL="793750" lvl="1" indent="-285750">
              <a:lnSpc>
                <a:spcPct val="100000"/>
              </a:lnSpc>
              <a:spcBef>
                <a:spcPts val="520"/>
              </a:spcBef>
              <a:buClr>
                <a:srgbClr val="3333CC"/>
              </a:buClr>
              <a:buChar char="•"/>
              <a:tabLst>
                <a:tab pos="793115" algn="l"/>
                <a:tab pos="793750" algn="l"/>
              </a:tabLst>
            </a:pP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RNN defines a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directed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graphical model over </a:t>
            </a:r>
            <a:r>
              <a:rPr sz="2400" b="1" i="1" spc="10" dirty="0">
                <a:latin typeface="Palatino Linotype"/>
                <a:cs typeface="Palatino Linotype"/>
              </a:rPr>
              <a:t>y</a:t>
            </a:r>
            <a:r>
              <a:rPr sz="2400" b="1" i="1" spc="15" dirty="0">
                <a:latin typeface="Palatino Linotype"/>
                <a:cs typeface="Palatino Linotype"/>
              </a:rPr>
              <a:t>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variables</a:t>
            </a:r>
            <a:endParaRPr sz="2400">
              <a:latin typeface="Arial"/>
              <a:cs typeface="Arial"/>
            </a:endParaRPr>
          </a:p>
          <a:p>
            <a:pPr marL="393700" marR="133985" indent="-342900">
              <a:lnSpc>
                <a:spcPts val="3329"/>
              </a:lnSpc>
              <a:spcBef>
                <a:spcPts val="850"/>
              </a:spcBef>
              <a:buChar char="•"/>
              <a:tabLst>
                <a:tab pos="393065" algn="l"/>
                <a:tab pos="393700" algn="l"/>
              </a:tabLst>
            </a:pP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Parameterize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joint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distribution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of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observations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using 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chain rule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for conditional</a:t>
            </a:r>
            <a:r>
              <a:rPr sz="2800" spc="1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probabilities:</a:t>
            </a:r>
            <a:endParaRPr sz="2800">
              <a:latin typeface="Arial"/>
              <a:cs typeface="Arial"/>
            </a:endParaRPr>
          </a:p>
          <a:p>
            <a:pPr marR="707390" algn="ctr">
              <a:lnSpc>
                <a:spcPts val="1185"/>
              </a:lnSpc>
            </a:pPr>
            <a:r>
              <a:rPr sz="1050" spc="-5" dirty="0">
                <a:latin typeface="Symbol"/>
                <a:cs typeface="Symbol"/>
              </a:rPr>
              <a:t></a:t>
            </a:r>
            <a:endParaRPr sz="105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96435" y="4025900"/>
            <a:ext cx="481266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i="1" spc="204" dirty="0">
                <a:latin typeface="Calibri"/>
                <a:cs typeface="Calibri"/>
              </a:rPr>
              <a:t>P</a:t>
            </a:r>
            <a:r>
              <a:rPr sz="1800" spc="204" dirty="0">
                <a:latin typeface="Calibri"/>
                <a:cs typeface="Calibri"/>
              </a:rPr>
              <a:t>(</a:t>
            </a:r>
            <a:r>
              <a:rPr sz="1800" i="1" spc="204" dirty="0">
                <a:latin typeface="Calibri"/>
                <a:cs typeface="Calibri"/>
              </a:rPr>
              <a:t>Y</a:t>
            </a:r>
            <a:r>
              <a:rPr sz="1800" i="1" spc="-145" dirty="0">
                <a:latin typeface="Calibri"/>
                <a:cs typeface="Calibri"/>
              </a:rPr>
              <a:t> </a:t>
            </a:r>
            <a:r>
              <a:rPr sz="1800" spc="150" dirty="0">
                <a:latin typeface="Calibri"/>
                <a:cs typeface="Calibri"/>
              </a:rPr>
              <a:t>)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Symbol"/>
                <a:cs typeface="Symbol"/>
              </a:rPr>
              <a:t></a:t>
            </a:r>
            <a:r>
              <a:rPr sz="1800" spc="30" dirty="0">
                <a:latin typeface="Times New Roman"/>
                <a:cs typeface="Times New Roman"/>
              </a:rPr>
              <a:t> </a:t>
            </a:r>
            <a:r>
              <a:rPr sz="1800" i="1" spc="80" dirty="0">
                <a:latin typeface="Calibri"/>
                <a:cs typeface="Calibri"/>
              </a:rPr>
              <a:t>P</a:t>
            </a:r>
            <a:r>
              <a:rPr sz="1800" spc="80" dirty="0">
                <a:latin typeface="Calibri"/>
                <a:cs typeface="Calibri"/>
              </a:rPr>
              <a:t>(</a:t>
            </a:r>
            <a:r>
              <a:rPr sz="1800" b="1" i="1" spc="80" dirty="0">
                <a:latin typeface="Palatino Linotype"/>
                <a:cs typeface="Palatino Linotype"/>
              </a:rPr>
              <a:t>y</a:t>
            </a:r>
            <a:r>
              <a:rPr sz="1575" spc="120" baseline="42328" dirty="0">
                <a:latin typeface="Calibri"/>
                <a:cs typeface="Calibri"/>
              </a:rPr>
              <a:t>(1)</a:t>
            </a:r>
            <a:r>
              <a:rPr sz="1800" spc="80" dirty="0">
                <a:latin typeface="Calibri"/>
                <a:cs typeface="Calibri"/>
              </a:rPr>
              <a:t>,..</a:t>
            </a:r>
            <a:r>
              <a:rPr sz="1800" b="1" i="1" spc="80" dirty="0">
                <a:latin typeface="Palatino Linotype"/>
                <a:cs typeface="Palatino Linotype"/>
              </a:rPr>
              <a:t>y</a:t>
            </a:r>
            <a:r>
              <a:rPr sz="1575" spc="120" baseline="42328" dirty="0">
                <a:latin typeface="Calibri"/>
                <a:cs typeface="Calibri"/>
              </a:rPr>
              <a:t>(</a:t>
            </a:r>
            <a:r>
              <a:rPr sz="1575" spc="120" baseline="42328" dirty="0">
                <a:latin typeface="Symbol"/>
                <a:cs typeface="Symbol"/>
              </a:rPr>
              <a:t></a:t>
            </a:r>
            <a:r>
              <a:rPr sz="1575" spc="120" baseline="42328" dirty="0">
                <a:latin typeface="Calibri"/>
                <a:cs typeface="Calibri"/>
              </a:rPr>
              <a:t>)</a:t>
            </a:r>
            <a:r>
              <a:rPr sz="1800" spc="80" dirty="0">
                <a:latin typeface="Calibri"/>
                <a:cs typeface="Calibri"/>
              </a:rPr>
              <a:t>)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Symbol"/>
                <a:cs typeface="Symbol"/>
              </a:rPr>
              <a:t></a:t>
            </a:r>
            <a:r>
              <a:rPr sz="1800" spc="90" dirty="0">
                <a:latin typeface="Times New Roman"/>
                <a:cs typeface="Times New Roman"/>
              </a:rPr>
              <a:t> </a:t>
            </a:r>
            <a:r>
              <a:rPr sz="4050" baseline="-8230" dirty="0">
                <a:latin typeface="Symbol"/>
                <a:cs typeface="Symbol"/>
              </a:rPr>
              <a:t></a:t>
            </a:r>
            <a:r>
              <a:rPr sz="4050" spc="-697" baseline="-8230" dirty="0">
                <a:latin typeface="Times New Roman"/>
                <a:cs typeface="Times New Roman"/>
              </a:rPr>
              <a:t> </a:t>
            </a:r>
            <a:r>
              <a:rPr sz="1800" i="1" spc="105" dirty="0">
                <a:latin typeface="Calibri"/>
                <a:cs typeface="Calibri"/>
              </a:rPr>
              <a:t>P</a:t>
            </a:r>
            <a:r>
              <a:rPr sz="1800" spc="105" dirty="0">
                <a:latin typeface="Calibri"/>
                <a:cs typeface="Calibri"/>
              </a:rPr>
              <a:t>(</a:t>
            </a:r>
            <a:r>
              <a:rPr sz="1800" b="1" i="1" spc="105" dirty="0">
                <a:latin typeface="Palatino Linotype"/>
                <a:cs typeface="Palatino Linotype"/>
              </a:rPr>
              <a:t>y</a:t>
            </a:r>
            <a:r>
              <a:rPr sz="1575" spc="157" baseline="42328" dirty="0">
                <a:latin typeface="Calibri"/>
                <a:cs typeface="Calibri"/>
              </a:rPr>
              <a:t>(</a:t>
            </a:r>
            <a:r>
              <a:rPr sz="1575" i="1" spc="157" baseline="42328" dirty="0">
                <a:latin typeface="Calibri"/>
                <a:cs typeface="Calibri"/>
              </a:rPr>
              <a:t>t</a:t>
            </a:r>
            <a:r>
              <a:rPr sz="1575" i="1" spc="-179" baseline="42328" dirty="0">
                <a:latin typeface="Calibri"/>
                <a:cs typeface="Calibri"/>
              </a:rPr>
              <a:t> </a:t>
            </a:r>
            <a:r>
              <a:rPr sz="1575" spc="127" baseline="42328" dirty="0">
                <a:latin typeface="Calibri"/>
                <a:cs typeface="Calibri"/>
              </a:rPr>
              <a:t>)</a:t>
            </a:r>
            <a:r>
              <a:rPr sz="1575" spc="270" baseline="42328" dirty="0">
                <a:latin typeface="Calibri"/>
                <a:cs typeface="Calibri"/>
              </a:rPr>
              <a:t> </a:t>
            </a:r>
            <a:r>
              <a:rPr sz="1800" spc="-330" dirty="0">
                <a:latin typeface="Calibri"/>
                <a:cs typeface="Calibri"/>
              </a:rPr>
              <a:t>|</a:t>
            </a:r>
            <a:r>
              <a:rPr sz="1800" spc="-310" dirty="0">
                <a:latin typeface="Calibri"/>
                <a:cs typeface="Calibri"/>
              </a:rPr>
              <a:t> </a:t>
            </a:r>
            <a:r>
              <a:rPr sz="1800" b="1" i="1" spc="50" dirty="0">
                <a:latin typeface="Palatino Linotype"/>
                <a:cs typeface="Palatino Linotype"/>
              </a:rPr>
              <a:t>y</a:t>
            </a:r>
            <a:r>
              <a:rPr sz="1575" spc="75" baseline="42328" dirty="0">
                <a:latin typeface="Calibri"/>
                <a:cs typeface="Calibri"/>
              </a:rPr>
              <a:t>(</a:t>
            </a:r>
            <a:r>
              <a:rPr sz="1575" i="1" spc="75" baseline="42328" dirty="0">
                <a:latin typeface="Calibri"/>
                <a:cs typeface="Calibri"/>
              </a:rPr>
              <a:t>t</a:t>
            </a:r>
            <a:r>
              <a:rPr sz="1575" i="1" spc="-172" baseline="42328" dirty="0">
                <a:latin typeface="Calibri"/>
                <a:cs typeface="Calibri"/>
              </a:rPr>
              <a:t> </a:t>
            </a:r>
            <a:r>
              <a:rPr sz="1575" spc="75" baseline="42328" dirty="0">
                <a:latin typeface="Symbol"/>
                <a:cs typeface="Symbol"/>
              </a:rPr>
              <a:t></a:t>
            </a:r>
            <a:r>
              <a:rPr sz="1575" spc="75" baseline="42328" dirty="0">
                <a:latin typeface="Calibri"/>
                <a:cs typeface="Calibri"/>
              </a:rPr>
              <a:t>1)</a:t>
            </a:r>
            <a:r>
              <a:rPr sz="1800" spc="50" dirty="0">
                <a:latin typeface="Calibri"/>
                <a:cs typeface="Calibri"/>
              </a:rPr>
              <a:t>,</a:t>
            </a:r>
            <a:r>
              <a:rPr sz="1800" b="1" i="1" spc="50" dirty="0">
                <a:latin typeface="Palatino Linotype"/>
                <a:cs typeface="Palatino Linotype"/>
              </a:rPr>
              <a:t>y</a:t>
            </a:r>
            <a:r>
              <a:rPr sz="1575" spc="75" baseline="42328" dirty="0">
                <a:latin typeface="Calibri"/>
                <a:cs typeface="Calibri"/>
              </a:rPr>
              <a:t>(</a:t>
            </a:r>
            <a:r>
              <a:rPr sz="1575" i="1" spc="75" baseline="42328" dirty="0">
                <a:latin typeface="Calibri"/>
                <a:cs typeface="Calibri"/>
              </a:rPr>
              <a:t>t</a:t>
            </a:r>
            <a:r>
              <a:rPr sz="1575" i="1" spc="-165" baseline="42328" dirty="0">
                <a:latin typeface="Calibri"/>
                <a:cs typeface="Calibri"/>
              </a:rPr>
              <a:t> </a:t>
            </a:r>
            <a:r>
              <a:rPr sz="1575" spc="112" baseline="42328" dirty="0">
                <a:latin typeface="Symbol"/>
                <a:cs typeface="Symbol"/>
              </a:rPr>
              <a:t></a:t>
            </a:r>
            <a:r>
              <a:rPr sz="1575" spc="112" baseline="42328" dirty="0">
                <a:latin typeface="Calibri"/>
                <a:cs typeface="Calibri"/>
              </a:rPr>
              <a:t>2)</a:t>
            </a:r>
            <a:r>
              <a:rPr sz="1800" spc="75" dirty="0">
                <a:latin typeface="Calibri"/>
                <a:cs typeface="Calibri"/>
              </a:rPr>
              <a:t>,..,</a:t>
            </a:r>
            <a:r>
              <a:rPr sz="1800" b="1" i="1" spc="75" dirty="0">
                <a:latin typeface="Palatino Linotype"/>
                <a:cs typeface="Palatino Linotype"/>
              </a:rPr>
              <a:t>y</a:t>
            </a:r>
            <a:r>
              <a:rPr sz="1575" spc="112" baseline="42328" dirty="0">
                <a:latin typeface="Calibri"/>
                <a:cs typeface="Calibri"/>
              </a:rPr>
              <a:t>(1)</a:t>
            </a:r>
            <a:r>
              <a:rPr sz="1800" spc="75" dirty="0">
                <a:latin typeface="Calibri"/>
                <a:cs typeface="Calibri"/>
              </a:rPr>
              <a:t>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75279" y="6397203"/>
            <a:ext cx="72390" cy="1949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100" i="1" spc="-15" dirty="0">
                <a:latin typeface="Cambria"/>
                <a:cs typeface="Cambria"/>
              </a:rPr>
              <a:t>t</a:t>
            </a:r>
            <a:endParaRPr sz="1100">
              <a:latin typeface="Cambria"/>
              <a:cs typeface="Cambr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2263" y="4455120"/>
            <a:ext cx="8446135" cy="18357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600075" algn="ctr">
              <a:lnSpc>
                <a:spcPts val="1115"/>
              </a:lnSpc>
              <a:spcBef>
                <a:spcPts val="90"/>
              </a:spcBef>
            </a:pPr>
            <a:r>
              <a:rPr sz="1050" i="1" spc="-10" dirty="0">
                <a:latin typeface="Calibri"/>
                <a:cs typeface="Calibri"/>
              </a:rPr>
              <a:t>t</a:t>
            </a:r>
            <a:r>
              <a:rPr sz="1050" i="1" spc="-114" dirty="0">
                <a:latin typeface="Calibri"/>
                <a:cs typeface="Calibri"/>
              </a:rPr>
              <a:t> </a:t>
            </a:r>
            <a:r>
              <a:rPr sz="1050" spc="-20" dirty="0">
                <a:latin typeface="Symbol"/>
                <a:cs typeface="Symbol"/>
              </a:rPr>
              <a:t></a:t>
            </a:r>
            <a:r>
              <a:rPr sz="1050" spc="-20" dirty="0">
                <a:latin typeface="Calibri"/>
                <a:cs typeface="Calibri"/>
              </a:rPr>
              <a:t>1</a:t>
            </a:r>
            <a:endParaRPr sz="1050">
              <a:latin typeface="Calibri"/>
              <a:cs typeface="Calibri"/>
            </a:endParaRPr>
          </a:p>
          <a:p>
            <a:pPr marL="444500">
              <a:lnSpc>
                <a:spcPts val="2735"/>
              </a:lnSpc>
            </a:pP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where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right hand side of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bar </a:t>
            </a:r>
            <a:r>
              <a:rPr sz="2000" spc="-80" dirty="0">
                <a:latin typeface="Cambria"/>
                <a:cs typeface="Cambria"/>
              </a:rPr>
              <a:t>|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is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empty for</a:t>
            </a:r>
            <a:r>
              <a:rPr sz="2400" spc="-9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i="1" spc="100" dirty="0">
                <a:latin typeface="Cambria"/>
                <a:cs typeface="Cambria"/>
              </a:rPr>
              <a:t>t</a:t>
            </a:r>
            <a:r>
              <a:rPr sz="2000" spc="100" dirty="0">
                <a:latin typeface="Cambria"/>
                <a:cs typeface="Cambria"/>
              </a:rPr>
              <a:t>=1</a:t>
            </a:r>
            <a:endParaRPr sz="2000">
              <a:latin typeface="Cambria"/>
              <a:cs typeface="Cambria"/>
            </a:endParaRPr>
          </a:p>
          <a:p>
            <a:pPr marL="381000" indent="-342900">
              <a:lnSpc>
                <a:spcPts val="3345"/>
              </a:lnSpc>
              <a:spcBef>
                <a:spcPts val="715"/>
              </a:spcBef>
              <a:buChar char="•"/>
              <a:tabLst>
                <a:tab pos="380365" algn="l"/>
                <a:tab pos="381000" algn="l"/>
              </a:tabLst>
            </a:pP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Hence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the negative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log-likelihood of a set of</a:t>
            </a:r>
            <a:r>
              <a:rPr sz="2800" spc="-6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values</a:t>
            </a:r>
            <a:endParaRPr sz="2800">
              <a:latin typeface="Arial"/>
              <a:cs typeface="Arial"/>
            </a:endParaRPr>
          </a:p>
          <a:p>
            <a:pPr marL="381000">
              <a:lnSpc>
                <a:spcPts val="3135"/>
              </a:lnSpc>
              <a:tabLst>
                <a:tab pos="2440940" algn="l"/>
              </a:tabLst>
            </a:pPr>
            <a:r>
              <a:rPr sz="2800" spc="114" dirty="0">
                <a:latin typeface="Cambria"/>
                <a:cs typeface="Cambria"/>
              </a:rPr>
              <a:t>{</a:t>
            </a:r>
            <a:r>
              <a:rPr sz="2800" b="1" i="1" spc="114" dirty="0">
                <a:latin typeface="Palatino Linotype"/>
                <a:cs typeface="Palatino Linotype"/>
              </a:rPr>
              <a:t>y</a:t>
            </a:r>
            <a:r>
              <a:rPr sz="2775" spc="172" baseline="25525" dirty="0">
                <a:latin typeface="Cambria"/>
                <a:cs typeface="Cambria"/>
              </a:rPr>
              <a:t>(1)</a:t>
            </a:r>
            <a:r>
              <a:rPr sz="2800" i="1" spc="114" dirty="0">
                <a:latin typeface="Cambria"/>
                <a:cs typeface="Cambria"/>
              </a:rPr>
              <a:t>,..</a:t>
            </a:r>
            <a:r>
              <a:rPr sz="2800" b="1" i="1" spc="114" dirty="0">
                <a:latin typeface="Palatino Linotype"/>
                <a:cs typeface="Palatino Linotype"/>
              </a:rPr>
              <a:t>y</a:t>
            </a:r>
            <a:r>
              <a:rPr sz="2775" spc="172" baseline="25525" dirty="0">
                <a:latin typeface="Cambria"/>
                <a:cs typeface="Cambria"/>
              </a:rPr>
              <a:t>(</a:t>
            </a:r>
            <a:r>
              <a:rPr sz="2775" spc="172" baseline="25525" dirty="0">
                <a:latin typeface="Times New Roman"/>
                <a:cs typeface="Times New Roman"/>
              </a:rPr>
              <a:t>τ</a:t>
            </a:r>
            <a:r>
              <a:rPr sz="2775" spc="172" baseline="25525" dirty="0">
                <a:latin typeface="Cambria"/>
                <a:cs typeface="Cambria"/>
              </a:rPr>
              <a:t>)</a:t>
            </a:r>
            <a:r>
              <a:rPr sz="2800" spc="114" dirty="0">
                <a:latin typeface="Cambria"/>
                <a:cs typeface="Cambria"/>
              </a:rPr>
              <a:t>}	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according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such a model</a:t>
            </a:r>
            <a:r>
              <a:rPr sz="2800" spc="-2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is</a:t>
            </a:r>
            <a:endParaRPr sz="2800">
              <a:latin typeface="Arial"/>
              <a:cs typeface="Arial"/>
            </a:endParaRPr>
          </a:p>
          <a:p>
            <a:pPr marL="1216025">
              <a:lnSpc>
                <a:spcPts val="3215"/>
              </a:lnSpc>
            </a:pPr>
            <a:r>
              <a:rPr sz="2850" i="1" spc="585" baseline="-24853" dirty="0">
                <a:latin typeface="Cambria"/>
                <a:cs typeface="Cambria"/>
              </a:rPr>
              <a:t>L</a:t>
            </a:r>
            <a:r>
              <a:rPr sz="2850" i="1" spc="697" baseline="-24853" dirty="0">
                <a:latin typeface="Cambria"/>
                <a:cs typeface="Cambria"/>
              </a:rPr>
              <a:t>=</a:t>
            </a:r>
            <a:r>
              <a:rPr sz="2850" i="1" spc="-60" baseline="-24853" dirty="0">
                <a:latin typeface="Cambria"/>
                <a:cs typeface="Cambria"/>
              </a:rPr>
              <a:t> </a:t>
            </a:r>
            <a:r>
              <a:rPr sz="4275" spc="120" baseline="-24366" dirty="0">
                <a:latin typeface="Symbol"/>
                <a:cs typeface="Symbol"/>
              </a:rPr>
              <a:t></a:t>
            </a:r>
            <a:r>
              <a:rPr sz="2850" i="1" spc="-112" baseline="-24853" dirty="0">
                <a:latin typeface="Cambria"/>
                <a:cs typeface="Cambria"/>
              </a:rPr>
              <a:t>L</a:t>
            </a:r>
            <a:r>
              <a:rPr sz="1100" i="1" spc="25" dirty="0">
                <a:latin typeface="Cambria"/>
                <a:cs typeface="Cambria"/>
              </a:rPr>
              <a:t>(</a:t>
            </a:r>
            <a:r>
              <a:rPr sz="1100" i="1" spc="-40" dirty="0">
                <a:latin typeface="Cambria"/>
                <a:cs typeface="Cambria"/>
              </a:rPr>
              <a:t>t</a:t>
            </a:r>
            <a:r>
              <a:rPr sz="1100" i="1" spc="45" dirty="0">
                <a:latin typeface="Cambria"/>
                <a:cs typeface="Cambria"/>
              </a:rPr>
              <a:t>)</a:t>
            </a:r>
            <a:endParaRPr sz="1100">
              <a:latin typeface="Cambria"/>
              <a:cs typeface="Cambr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02007" y="6982359"/>
            <a:ext cx="72390" cy="1949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100" i="1" spc="-15" dirty="0">
                <a:latin typeface="Cambria"/>
                <a:cs typeface="Cambria"/>
              </a:rPr>
              <a:t>t</a:t>
            </a:r>
            <a:endParaRPr sz="1100">
              <a:latin typeface="Cambria"/>
              <a:cs typeface="Cambr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50969" y="6432783"/>
            <a:ext cx="4761865" cy="570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1900" dirty="0">
                <a:latin typeface="Cambria"/>
                <a:cs typeface="Cambria"/>
              </a:rPr>
              <a:t>w</a:t>
            </a:r>
            <a:r>
              <a:rPr sz="1900" spc="-10" dirty="0">
                <a:latin typeface="Cambria"/>
                <a:cs typeface="Cambria"/>
              </a:rPr>
              <a:t>he</a:t>
            </a:r>
            <a:r>
              <a:rPr sz="1900" spc="-30" dirty="0">
                <a:latin typeface="Cambria"/>
                <a:cs typeface="Cambria"/>
              </a:rPr>
              <a:t>r</a:t>
            </a:r>
            <a:r>
              <a:rPr sz="1900" spc="5" dirty="0">
                <a:latin typeface="Cambria"/>
                <a:cs typeface="Cambria"/>
              </a:rPr>
              <a:t>e</a:t>
            </a:r>
            <a:r>
              <a:rPr sz="1900" spc="-40" dirty="0">
                <a:latin typeface="Cambria"/>
                <a:cs typeface="Cambria"/>
              </a:rPr>
              <a:t> </a:t>
            </a:r>
            <a:r>
              <a:rPr sz="1900" i="1" spc="-75" dirty="0">
                <a:latin typeface="Cambria"/>
                <a:cs typeface="Cambria"/>
              </a:rPr>
              <a:t>L</a:t>
            </a:r>
            <a:r>
              <a:rPr sz="1650" i="1" spc="37" baseline="42929" dirty="0">
                <a:latin typeface="Cambria"/>
                <a:cs typeface="Cambria"/>
              </a:rPr>
              <a:t>(</a:t>
            </a:r>
            <a:r>
              <a:rPr sz="1650" i="1" spc="-60" baseline="42929" dirty="0">
                <a:latin typeface="Cambria"/>
                <a:cs typeface="Cambria"/>
              </a:rPr>
              <a:t>t</a:t>
            </a:r>
            <a:r>
              <a:rPr sz="1650" i="1" spc="67" baseline="42929" dirty="0">
                <a:latin typeface="Cambria"/>
                <a:cs typeface="Cambria"/>
              </a:rPr>
              <a:t>)</a:t>
            </a:r>
            <a:r>
              <a:rPr sz="1650" i="1" spc="82" baseline="42929" dirty="0">
                <a:latin typeface="Cambria"/>
                <a:cs typeface="Cambria"/>
              </a:rPr>
              <a:t> </a:t>
            </a:r>
            <a:r>
              <a:rPr sz="1900" i="1" spc="740" dirty="0">
                <a:latin typeface="Cambria"/>
                <a:cs typeface="Cambria"/>
              </a:rPr>
              <a:t>=</a:t>
            </a:r>
            <a:r>
              <a:rPr sz="1900" i="1" spc="120" dirty="0">
                <a:latin typeface="Cambria"/>
                <a:cs typeface="Cambria"/>
              </a:rPr>
              <a:t>-</a:t>
            </a:r>
            <a:r>
              <a:rPr sz="4275" spc="179" baseline="-7797" dirty="0">
                <a:latin typeface="Symbol"/>
                <a:cs typeface="Symbol"/>
              </a:rPr>
              <a:t></a:t>
            </a:r>
            <a:r>
              <a:rPr sz="1900" dirty="0">
                <a:latin typeface="Cambria"/>
                <a:cs typeface="Cambria"/>
              </a:rPr>
              <a:t>l</a:t>
            </a:r>
            <a:r>
              <a:rPr sz="1900" spc="-10" dirty="0">
                <a:latin typeface="Cambria"/>
                <a:cs typeface="Cambria"/>
              </a:rPr>
              <a:t>o</a:t>
            </a:r>
            <a:r>
              <a:rPr sz="1900" spc="5" dirty="0">
                <a:latin typeface="Cambria"/>
                <a:cs typeface="Cambria"/>
              </a:rPr>
              <a:t>g</a:t>
            </a:r>
            <a:r>
              <a:rPr sz="1900" spc="-195" dirty="0">
                <a:latin typeface="Cambria"/>
                <a:cs typeface="Cambria"/>
              </a:rPr>
              <a:t> </a:t>
            </a:r>
            <a:r>
              <a:rPr sz="1900" i="1" spc="155" dirty="0">
                <a:latin typeface="Cambria"/>
                <a:cs typeface="Cambria"/>
              </a:rPr>
              <a:t>P</a:t>
            </a:r>
            <a:r>
              <a:rPr sz="5325" spc="-592" baseline="-5477" dirty="0">
                <a:latin typeface="Symbol"/>
                <a:cs typeface="Symbol"/>
              </a:rPr>
              <a:t></a:t>
            </a:r>
            <a:r>
              <a:rPr sz="1900" spc="-40" dirty="0">
                <a:latin typeface="Cambria"/>
                <a:cs typeface="Cambria"/>
              </a:rPr>
              <a:t>y</a:t>
            </a:r>
            <a:r>
              <a:rPr sz="1650" i="1" spc="37" baseline="42929" dirty="0">
                <a:latin typeface="Cambria"/>
                <a:cs typeface="Cambria"/>
              </a:rPr>
              <a:t>(</a:t>
            </a:r>
            <a:r>
              <a:rPr sz="1650" i="1" spc="-60" baseline="42929" dirty="0">
                <a:latin typeface="Cambria"/>
                <a:cs typeface="Cambria"/>
              </a:rPr>
              <a:t>t</a:t>
            </a:r>
            <a:r>
              <a:rPr sz="1650" i="1" spc="67" baseline="42929" dirty="0">
                <a:latin typeface="Cambria"/>
                <a:cs typeface="Cambria"/>
              </a:rPr>
              <a:t>)</a:t>
            </a:r>
            <a:r>
              <a:rPr sz="1650" i="1" baseline="42929" dirty="0">
                <a:latin typeface="Cambria"/>
                <a:cs typeface="Cambria"/>
              </a:rPr>
              <a:t> </a:t>
            </a:r>
            <a:r>
              <a:rPr sz="1650" i="1" spc="22" baseline="42929" dirty="0">
                <a:latin typeface="Cambria"/>
                <a:cs typeface="Cambria"/>
              </a:rPr>
              <a:t> </a:t>
            </a:r>
            <a:r>
              <a:rPr sz="1900" spc="10" dirty="0">
                <a:latin typeface="Symbol"/>
                <a:cs typeface="Symbol"/>
              </a:rPr>
              <a:t></a:t>
            </a:r>
            <a:r>
              <a:rPr sz="1900" spc="-220" dirty="0">
                <a:latin typeface="Times New Roman"/>
                <a:cs typeface="Times New Roman"/>
              </a:rPr>
              <a:t> </a:t>
            </a:r>
            <a:r>
              <a:rPr sz="1900" b="1" i="1" spc="25" dirty="0">
                <a:latin typeface="Palatino Linotype"/>
                <a:cs typeface="Palatino Linotype"/>
              </a:rPr>
              <a:t>y</a:t>
            </a:r>
            <a:r>
              <a:rPr sz="1650" i="1" spc="37" baseline="42929" dirty="0">
                <a:latin typeface="Cambria"/>
                <a:cs typeface="Cambria"/>
              </a:rPr>
              <a:t>(</a:t>
            </a:r>
            <a:r>
              <a:rPr sz="1650" i="1" spc="-60" baseline="42929" dirty="0">
                <a:latin typeface="Cambria"/>
                <a:cs typeface="Cambria"/>
              </a:rPr>
              <a:t>t</a:t>
            </a:r>
            <a:r>
              <a:rPr sz="1650" i="1" spc="67" baseline="42929" dirty="0">
                <a:latin typeface="Cambria"/>
                <a:cs typeface="Cambria"/>
              </a:rPr>
              <a:t>)</a:t>
            </a:r>
            <a:r>
              <a:rPr sz="1650" i="1" spc="82" baseline="42929" dirty="0">
                <a:latin typeface="Cambria"/>
                <a:cs typeface="Cambria"/>
              </a:rPr>
              <a:t> </a:t>
            </a:r>
            <a:r>
              <a:rPr sz="1900" i="1" spc="-15" dirty="0">
                <a:latin typeface="Cambria"/>
                <a:cs typeface="Cambria"/>
              </a:rPr>
              <a:t>|</a:t>
            </a:r>
            <a:r>
              <a:rPr sz="1900" i="1" spc="85" dirty="0">
                <a:latin typeface="Cambria"/>
                <a:cs typeface="Cambria"/>
              </a:rPr>
              <a:t>y</a:t>
            </a:r>
            <a:r>
              <a:rPr sz="1650" i="1" spc="37" baseline="42929" dirty="0">
                <a:latin typeface="Cambria"/>
                <a:cs typeface="Cambria"/>
              </a:rPr>
              <a:t>(</a:t>
            </a:r>
            <a:r>
              <a:rPr sz="1650" i="1" spc="15" baseline="42929" dirty="0">
                <a:latin typeface="Cambria"/>
                <a:cs typeface="Cambria"/>
              </a:rPr>
              <a:t>t</a:t>
            </a:r>
            <a:r>
              <a:rPr sz="1650" i="1" spc="-7" baseline="42929" dirty="0">
                <a:latin typeface="Cambria"/>
                <a:cs typeface="Cambria"/>
              </a:rPr>
              <a:t>-</a:t>
            </a:r>
            <a:r>
              <a:rPr sz="1650" spc="-15" baseline="42929" dirty="0">
                <a:latin typeface="Cambria"/>
                <a:cs typeface="Cambria"/>
              </a:rPr>
              <a:t>1</a:t>
            </a:r>
            <a:r>
              <a:rPr sz="1650" spc="52" baseline="42929" dirty="0">
                <a:latin typeface="Cambria"/>
                <a:cs typeface="Cambria"/>
              </a:rPr>
              <a:t>)</a:t>
            </a:r>
            <a:r>
              <a:rPr sz="1900" i="1" spc="155" dirty="0">
                <a:latin typeface="Cambria"/>
                <a:cs typeface="Cambria"/>
              </a:rPr>
              <a:t>,</a:t>
            </a:r>
            <a:r>
              <a:rPr sz="1900" i="1" spc="85" dirty="0">
                <a:latin typeface="Cambria"/>
                <a:cs typeface="Cambria"/>
              </a:rPr>
              <a:t>y</a:t>
            </a:r>
            <a:r>
              <a:rPr sz="1650" i="1" spc="37" baseline="42929" dirty="0">
                <a:latin typeface="Cambria"/>
                <a:cs typeface="Cambria"/>
              </a:rPr>
              <a:t>(</a:t>
            </a:r>
            <a:r>
              <a:rPr sz="1650" i="1" spc="15" baseline="42929" dirty="0">
                <a:latin typeface="Cambria"/>
                <a:cs typeface="Cambria"/>
              </a:rPr>
              <a:t>t</a:t>
            </a:r>
            <a:r>
              <a:rPr sz="1650" i="1" spc="30" baseline="42929" dirty="0">
                <a:latin typeface="Cambria"/>
                <a:cs typeface="Cambria"/>
              </a:rPr>
              <a:t>-</a:t>
            </a:r>
            <a:r>
              <a:rPr sz="1650" spc="-15" baseline="42929" dirty="0">
                <a:latin typeface="Cambria"/>
                <a:cs typeface="Cambria"/>
              </a:rPr>
              <a:t>2</a:t>
            </a:r>
            <a:r>
              <a:rPr sz="1650" spc="52" baseline="42929" dirty="0">
                <a:latin typeface="Cambria"/>
                <a:cs typeface="Cambria"/>
              </a:rPr>
              <a:t>)</a:t>
            </a:r>
            <a:r>
              <a:rPr sz="1900" i="1" spc="75" dirty="0">
                <a:latin typeface="Cambria"/>
                <a:cs typeface="Cambria"/>
              </a:rPr>
              <a:t>,</a:t>
            </a:r>
            <a:r>
              <a:rPr sz="1900" i="1" spc="180" dirty="0">
                <a:latin typeface="Cambria"/>
                <a:cs typeface="Cambria"/>
              </a:rPr>
              <a:t>..</a:t>
            </a:r>
            <a:r>
              <a:rPr sz="1900" i="1" spc="155" dirty="0">
                <a:latin typeface="Cambria"/>
                <a:cs typeface="Cambria"/>
              </a:rPr>
              <a:t>,</a:t>
            </a:r>
            <a:r>
              <a:rPr sz="1900" i="1" spc="180" dirty="0">
                <a:latin typeface="Cambria"/>
                <a:cs typeface="Cambria"/>
              </a:rPr>
              <a:t>y</a:t>
            </a:r>
            <a:r>
              <a:rPr sz="1650" spc="-15" baseline="42929" dirty="0">
                <a:latin typeface="Cambria"/>
                <a:cs typeface="Cambria"/>
              </a:rPr>
              <a:t>(1</a:t>
            </a:r>
            <a:r>
              <a:rPr sz="1650" baseline="42929" dirty="0">
                <a:latin typeface="Cambria"/>
                <a:cs typeface="Cambria"/>
              </a:rPr>
              <a:t>)</a:t>
            </a:r>
            <a:r>
              <a:rPr sz="1650" spc="-75" baseline="42929" dirty="0">
                <a:latin typeface="Cambria"/>
                <a:cs typeface="Cambria"/>
              </a:rPr>
              <a:t> </a:t>
            </a:r>
            <a:r>
              <a:rPr sz="5325" spc="-817" baseline="-5477" dirty="0">
                <a:latin typeface="Symbol"/>
                <a:cs typeface="Symbol"/>
              </a:rPr>
              <a:t></a:t>
            </a:r>
            <a:endParaRPr sz="5325" baseline="-5477">
              <a:latin typeface="Symbol"/>
              <a:cs typeface="Symbol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05163" y="1557020"/>
            <a:ext cx="8013700" cy="10541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67665" marR="17780" indent="-342900">
              <a:lnSpc>
                <a:spcPts val="2800"/>
              </a:lnSpc>
              <a:spcBef>
                <a:spcPts val="260"/>
              </a:spcBef>
              <a:buChar char="•"/>
              <a:tabLst>
                <a:tab pos="367665" algn="l"/>
                <a:tab pos="368300" algn="l"/>
                <a:tab pos="2350135" algn="l"/>
              </a:tabLst>
            </a:pP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Every past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observation </a:t>
            </a:r>
            <a:r>
              <a:rPr sz="2400" b="1" i="1" spc="70" dirty="0">
                <a:latin typeface="Palatino Linotype"/>
                <a:cs typeface="Palatino Linotype"/>
              </a:rPr>
              <a:t>y</a:t>
            </a:r>
            <a:r>
              <a:rPr sz="2400" b="1" spc="104" baseline="24305" dirty="0">
                <a:latin typeface="Calibri"/>
                <a:cs typeface="Calibri"/>
              </a:rPr>
              <a:t>(</a:t>
            </a:r>
            <a:r>
              <a:rPr sz="2400" b="1" i="1" spc="104" baseline="24305" dirty="0">
                <a:latin typeface="Palatino Linotype"/>
                <a:cs typeface="Palatino Linotype"/>
              </a:rPr>
              <a:t>i</a:t>
            </a:r>
            <a:r>
              <a:rPr sz="2400" b="1" spc="104" baseline="24305" dirty="0">
                <a:latin typeface="Calibri"/>
                <a:cs typeface="Calibri"/>
              </a:rPr>
              <a:t>)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may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influence the conditional  distribution</a:t>
            </a:r>
            <a:r>
              <a:rPr sz="2400" spc="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of	some </a:t>
            </a:r>
            <a:r>
              <a:rPr sz="2400" b="1" i="1" spc="60" dirty="0">
                <a:latin typeface="Palatino Linotype"/>
                <a:cs typeface="Palatino Linotype"/>
              </a:rPr>
              <a:t>y</a:t>
            </a:r>
            <a:r>
              <a:rPr sz="2400" b="1" spc="89" baseline="24305" dirty="0">
                <a:latin typeface="Calibri"/>
                <a:cs typeface="Calibri"/>
              </a:rPr>
              <a:t>(</a:t>
            </a:r>
            <a:r>
              <a:rPr sz="2400" b="1" i="1" spc="89" baseline="24305" dirty="0">
                <a:latin typeface="Palatino Linotype"/>
                <a:cs typeface="Palatino Linotype"/>
              </a:rPr>
              <a:t>t</a:t>
            </a:r>
            <a:r>
              <a:rPr sz="2400" b="1" spc="89" baseline="24305" dirty="0">
                <a:latin typeface="Calibri"/>
                <a:cs typeface="Calibri"/>
              </a:rPr>
              <a:t>)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for </a:t>
            </a:r>
            <a:r>
              <a:rPr sz="2400" i="1" spc="-35" dirty="0">
                <a:latin typeface="Cambria"/>
                <a:cs typeface="Cambria"/>
              </a:rPr>
              <a:t>t</a:t>
            </a:r>
            <a:r>
              <a:rPr sz="2400" i="1" spc="80" dirty="0">
                <a:latin typeface="Cambria"/>
                <a:cs typeface="Cambria"/>
              </a:rPr>
              <a:t> </a:t>
            </a:r>
            <a:r>
              <a:rPr sz="2400" spc="200" dirty="0">
                <a:latin typeface="Cambria"/>
                <a:cs typeface="Cambria"/>
              </a:rPr>
              <a:t>&gt;1</a:t>
            </a:r>
            <a:endParaRPr sz="2400">
              <a:latin typeface="Cambria"/>
              <a:cs typeface="Cambria"/>
            </a:endParaRPr>
          </a:p>
          <a:p>
            <a:pPr marL="825500" lvl="1" indent="-343535">
              <a:lnSpc>
                <a:spcPts val="2340"/>
              </a:lnSpc>
              <a:buChar char="•"/>
              <a:tabLst>
                <a:tab pos="824865" algn="l"/>
                <a:tab pos="825500" algn="l"/>
              </a:tabLst>
            </a:pP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Parameterizing this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way is</a:t>
            </a:r>
            <a:r>
              <a:rPr sz="2000" spc="-1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inefficient.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7863" y="5328920"/>
            <a:ext cx="7225030" cy="7594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354965" marR="5080" indent="-342900">
              <a:lnSpc>
                <a:spcPct val="100699"/>
              </a:lnSpc>
              <a:spcBef>
                <a:spcPts val="8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RNNs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obtain the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same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full connectivity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but </a:t>
            </a:r>
            <a:r>
              <a:rPr sz="2400" spc="-10" dirty="0">
                <a:solidFill>
                  <a:srgbClr val="0000FF"/>
                </a:solidFill>
                <a:latin typeface="Arial"/>
                <a:cs typeface="Arial"/>
              </a:rPr>
              <a:t>efficient 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parameterization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as shown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next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05039" y="810259"/>
            <a:ext cx="865632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/>
              <a:t>Fully connected </a:t>
            </a:r>
            <a:r>
              <a:rPr sz="3200" dirty="0"/>
              <a:t>graphical model </a:t>
            </a:r>
            <a:r>
              <a:rPr sz="3200" spc="-5" dirty="0"/>
              <a:t>for </a:t>
            </a:r>
            <a:r>
              <a:rPr sz="3200" dirty="0"/>
              <a:t>a</a:t>
            </a:r>
            <a:r>
              <a:rPr sz="3200" spc="-25" dirty="0"/>
              <a:t> </a:t>
            </a:r>
            <a:r>
              <a:rPr sz="3200" dirty="0"/>
              <a:t>sequence</a:t>
            </a:r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2144196" y="2871740"/>
            <a:ext cx="3744438" cy="20007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80482" y="840740"/>
            <a:ext cx="8228965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Introducing the state </a:t>
            </a:r>
            <a:r>
              <a:rPr dirty="0"/>
              <a:t>variable in </a:t>
            </a:r>
            <a:r>
              <a:rPr spc="-5" dirty="0"/>
              <a:t>the </a:t>
            </a:r>
            <a:r>
              <a:rPr lang="en-US" spc="-5" dirty="0"/>
              <a:t>probabilistic graphical model (P</a:t>
            </a:r>
            <a:r>
              <a:rPr spc="-5" dirty="0"/>
              <a:t>GM</a:t>
            </a:r>
            <a:r>
              <a:rPr lang="en-US" spc="-5" dirty="0"/>
              <a:t>)</a:t>
            </a:r>
            <a:r>
              <a:rPr spc="-5" dirty="0"/>
              <a:t> </a:t>
            </a:r>
            <a:r>
              <a:rPr dirty="0"/>
              <a:t>of an</a:t>
            </a:r>
            <a:r>
              <a:rPr spc="5" dirty="0"/>
              <a:t> </a:t>
            </a:r>
            <a:r>
              <a:rPr dirty="0"/>
              <a:t>RNN</a:t>
            </a:r>
          </a:p>
        </p:txBody>
      </p:sp>
      <p:sp>
        <p:nvSpPr>
          <p:cNvPr id="4" name="object 4"/>
          <p:cNvSpPr/>
          <p:nvPr/>
        </p:nvSpPr>
        <p:spPr>
          <a:xfrm>
            <a:off x="2483763" y="3389833"/>
            <a:ext cx="4955131" cy="14146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68663" y="1785620"/>
            <a:ext cx="8030845" cy="1219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2840"/>
              </a:lnSpc>
              <a:spcBef>
                <a:spcPts val="100"/>
              </a:spcBef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Introduce the state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variable in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the PGM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of</a:t>
            </a:r>
            <a:r>
              <a:rPr sz="2400" spc="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RNN</a:t>
            </a:r>
            <a:endParaRPr sz="2400">
              <a:latin typeface="Arial"/>
              <a:cs typeface="Arial"/>
            </a:endParaRPr>
          </a:p>
          <a:p>
            <a:pPr marL="494665" marR="30480">
              <a:lnSpc>
                <a:spcPts val="2400"/>
              </a:lnSpc>
              <a:spcBef>
                <a:spcPts val="40"/>
              </a:spcBef>
            </a:pP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even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though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it is a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deterministic function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of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its inputs, </a:t>
            </a:r>
            <a:r>
              <a:rPr sz="2000" dirty="0">
                <a:solidFill>
                  <a:srgbClr val="006600"/>
                </a:solidFill>
                <a:latin typeface="Arial"/>
                <a:cs typeface="Arial"/>
              </a:rPr>
              <a:t>helps see we  get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efficient</a:t>
            </a:r>
            <a:r>
              <a:rPr sz="2000" spc="-1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6600"/>
                </a:solidFill>
                <a:latin typeface="Arial"/>
                <a:cs typeface="Arial"/>
              </a:rPr>
              <a:t>parameterization</a:t>
            </a:r>
            <a:endParaRPr sz="2000">
              <a:latin typeface="Arial"/>
              <a:cs typeface="Arial"/>
            </a:endParaRPr>
          </a:p>
          <a:p>
            <a:pPr marL="968375">
              <a:lnSpc>
                <a:spcPts val="1720"/>
              </a:lnSpc>
            </a:pPr>
            <a:r>
              <a:rPr sz="3000" i="1" spc="112" baseline="-16666" dirty="0">
                <a:latin typeface="Cambria"/>
                <a:cs typeface="Cambria"/>
              </a:rPr>
              <a:t>h</a:t>
            </a:r>
            <a:r>
              <a:rPr sz="1300" spc="75" dirty="0">
                <a:latin typeface="Cambria"/>
                <a:cs typeface="Cambria"/>
              </a:rPr>
              <a:t>(</a:t>
            </a:r>
            <a:r>
              <a:rPr sz="1300" i="1" spc="75" dirty="0">
                <a:latin typeface="Cambria"/>
                <a:cs typeface="Cambria"/>
              </a:rPr>
              <a:t>t</a:t>
            </a:r>
            <a:r>
              <a:rPr sz="1300" spc="75" dirty="0">
                <a:latin typeface="Cambria"/>
                <a:cs typeface="Cambria"/>
              </a:rPr>
              <a:t>)</a:t>
            </a:r>
            <a:r>
              <a:rPr sz="3000" spc="112" baseline="-16666" dirty="0">
                <a:latin typeface="Cambria"/>
                <a:cs typeface="Cambria"/>
              </a:rPr>
              <a:t>=</a:t>
            </a:r>
            <a:r>
              <a:rPr sz="3000" i="1" spc="112" baseline="-16666" dirty="0">
                <a:latin typeface="Cambria"/>
                <a:cs typeface="Cambria"/>
              </a:rPr>
              <a:t>f </a:t>
            </a:r>
            <a:r>
              <a:rPr sz="3000" baseline="-16666" dirty="0">
                <a:latin typeface="Cambria"/>
                <a:cs typeface="Cambria"/>
              </a:rPr>
              <a:t>(</a:t>
            </a:r>
            <a:r>
              <a:rPr sz="3000" i="1" baseline="-16666" dirty="0">
                <a:latin typeface="Cambria"/>
                <a:cs typeface="Cambria"/>
              </a:rPr>
              <a:t>h</a:t>
            </a:r>
            <a:r>
              <a:rPr sz="1300" dirty="0">
                <a:latin typeface="Cambria"/>
                <a:cs typeface="Cambria"/>
              </a:rPr>
              <a:t>(</a:t>
            </a:r>
            <a:r>
              <a:rPr sz="1300" i="1" dirty="0">
                <a:latin typeface="Cambria"/>
                <a:cs typeface="Cambria"/>
              </a:rPr>
              <a:t>t-</a:t>
            </a:r>
            <a:r>
              <a:rPr sz="1300" dirty="0">
                <a:latin typeface="Cambria"/>
                <a:cs typeface="Cambria"/>
              </a:rPr>
              <a:t>1) </a:t>
            </a:r>
            <a:r>
              <a:rPr sz="3000" i="1" spc="322" baseline="-16666" dirty="0">
                <a:latin typeface="Cambria"/>
                <a:cs typeface="Cambria"/>
              </a:rPr>
              <a:t>, </a:t>
            </a:r>
            <a:r>
              <a:rPr sz="3000" i="1" spc="22" baseline="-16666" dirty="0">
                <a:latin typeface="Cambria"/>
                <a:cs typeface="Cambria"/>
              </a:rPr>
              <a:t>x</a:t>
            </a:r>
            <a:r>
              <a:rPr sz="1300" spc="15" dirty="0">
                <a:latin typeface="Cambria"/>
                <a:cs typeface="Cambria"/>
              </a:rPr>
              <a:t>(</a:t>
            </a:r>
            <a:r>
              <a:rPr sz="1300" i="1" spc="15" dirty="0">
                <a:latin typeface="Cambria"/>
                <a:cs typeface="Cambria"/>
              </a:rPr>
              <a:t>t</a:t>
            </a:r>
            <a:r>
              <a:rPr sz="1300" spc="15" dirty="0">
                <a:latin typeface="Cambria"/>
                <a:cs typeface="Cambria"/>
              </a:rPr>
              <a:t>)</a:t>
            </a:r>
            <a:r>
              <a:rPr sz="3000" spc="22" baseline="-16666" dirty="0">
                <a:latin typeface="Cambria"/>
                <a:cs typeface="Cambria"/>
              </a:rPr>
              <a:t>; </a:t>
            </a:r>
            <a:r>
              <a:rPr sz="3000" baseline="-16666" dirty="0">
                <a:latin typeface="Times New Roman"/>
                <a:cs typeface="Times New Roman"/>
              </a:rPr>
              <a:t>θ</a:t>
            </a:r>
            <a:r>
              <a:rPr sz="3000" spc="-82" baseline="-16666" dirty="0">
                <a:latin typeface="Times New Roman"/>
                <a:cs typeface="Times New Roman"/>
              </a:rPr>
              <a:t> </a:t>
            </a:r>
            <a:r>
              <a:rPr sz="3000" spc="15" baseline="-16666" dirty="0">
                <a:latin typeface="Cambria"/>
                <a:cs typeface="Cambria"/>
              </a:rPr>
              <a:t>)</a:t>
            </a:r>
            <a:endParaRPr sz="3000" baseline="-16666">
              <a:latin typeface="Cambria"/>
              <a:cs typeface="Cambr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21063" y="5671820"/>
            <a:ext cx="707390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Every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stage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in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the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sequence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for </a:t>
            </a:r>
            <a:r>
              <a:rPr sz="2000" b="1" i="1" spc="75" dirty="0">
                <a:latin typeface="Palatino Linotype"/>
                <a:cs typeface="Palatino Linotype"/>
              </a:rPr>
              <a:t>h</a:t>
            </a:r>
            <a:r>
              <a:rPr sz="1950" b="1" spc="112" baseline="25641" dirty="0">
                <a:latin typeface="Calibri"/>
                <a:cs typeface="Calibri"/>
              </a:rPr>
              <a:t>(</a:t>
            </a:r>
            <a:r>
              <a:rPr sz="1950" b="1" i="1" spc="112" baseline="25641" dirty="0">
                <a:latin typeface="Palatino Linotype"/>
                <a:cs typeface="Palatino Linotype"/>
              </a:rPr>
              <a:t>t</a:t>
            </a:r>
            <a:r>
              <a:rPr sz="1950" b="1" spc="112" baseline="25641" dirty="0">
                <a:latin typeface="Calibri"/>
                <a:cs typeface="Calibri"/>
              </a:rPr>
              <a:t>)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and </a:t>
            </a:r>
            <a:r>
              <a:rPr sz="2000" b="1" i="1" spc="60" dirty="0">
                <a:latin typeface="Palatino Linotype"/>
                <a:cs typeface="Palatino Linotype"/>
              </a:rPr>
              <a:t>y</a:t>
            </a:r>
            <a:r>
              <a:rPr sz="1950" b="1" spc="89" baseline="25641" dirty="0">
                <a:latin typeface="Calibri"/>
                <a:cs typeface="Calibri"/>
              </a:rPr>
              <a:t>(</a:t>
            </a:r>
            <a:r>
              <a:rPr sz="1950" b="1" i="1" spc="89" baseline="25641" dirty="0">
                <a:latin typeface="Palatino Linotype"/>
                <a:cs typeface="Palatino Linotype"/>
              </a:rPr>
              <a:t>t</a:t>
            </a:r>
            <a:r>
              <a:rPr sz="1950" b="1" spc="89" baseline="25641" dirty="0">
                <a:latin typeface="Calibri"/>
                <a:cs typeface="Calibri"/>
              </a:rPr>
              <a:t>)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involves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the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same 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structure </a:t>
            </a:r>
            <a:r>
              <a:rPr sz="2000" dirty="0">
                <a:solidFill>
                  <a:srgbClr val="660066"/>
                </a:solidFill>
                <a:latin typeface="Arial"/>
                <a:cs typeface="Arial"/>
              </a:rPr>
              <a:t>and can share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the parameters with other</a:t>
            </a:r>
            <a:r>
              <a:rPr sz="2000" spc="30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660066"/>
                </a:solidFill>
                <a:latin typeface="Arial"/>
                <a:cs typeface="Arial"/>
              </a:rPr>
              <a:t>stages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26111" y="1160779"/>
            <a:ext cx="701420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Efficient parameterization </a:t>
            </a:r>
            <a:r>
              <a:rPr sz="3600" dirty="0"/>
              <a:t>in</a:t>
            </a:r>
            <a:r>
              <a:rPr sz="3600" spc="10" dirty="0"/>
              <a:t> </a:t>
            </a:r>
            <a:r>
              <a:rPr sz="3600" dirty="0"/>
              <a:t>RNNs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486063" y="2090420"/>
            <a:ext cx="8744585" cy="471932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406400" marR="1216660" indent="-342900">
              <a:lnSpc>
                <a:spcPts val="3300"/>
              </a:lnSpc>
              <a:spcBef>
                <a:spcPts val="260"/>
              </a:spcBef>
              <a:buChar char="•"/>
              <a:tabLst>
                <a:tab pos="405765" algn="l"/>
                <a:tab pos="406400" algn="l"/>
              </a:tabLst>
            </a:pP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If </a:t>
            </a:r>
            <a:r>
              <a:rPr sz="2800" i="1" spc="70" dirty="0">
                <a:latin typeface="Cambria"/>
                <a:cs typeface="Cambria"/>
              </a:rPr>
              <a:t>y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can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take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on </a:t>
            </a:r>
            <a:r>
              <a:rPr sz="2800" i="1" spc="-105" dirty="0">
                <a:latin typeface="Cambria"/>
                <a:cs typeface="Cambria"/>
              </a:rPr>
              <a:t>k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different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values,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the tabular  representation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would have </a:t>
            </a:r>
            <a:r>
              <a:rPr sz="2800" i="1" spc="105" dirty="0">
                <a:latin typeface="Cambria"/>
                <a:cs typeface="Cambria"/>
              </a:rPr>
              <a:t>O</a:t>
            </a:r>
            <a:r>
              <a:rPr sz="2800" spc="105" dirty="0">
                <a:latin typeface="Cambria"/>
                <a:cs typeface="Cambria"/>
              </a:rPr>
              <a:t>(</a:t>
            </a:r>
            <a:r>
              <a:rPr sz="2800" i="1" spc="105" dirty="0">
                <a:latin typeface="Cambria"/>
                <a:cs typeface="Cambria"/>
              </a:rPr>
              <a:t>k </a:t>
            </a:r>
            <a:r>
              <a:rPr sz="2775" spc="15" baseline="25525" dirty="0">
                <a:latin typeface="Times New Roman"/>
                <a:cs typeface="Times New Roman"/>
              </a:rPr>
              <a:t>τ</a:t>
            </a:r>
            <a:r>
              <a:rPr sz="2800" spc="10" dirty="0">
                <a:latin typeface="Cambria"/>
                <a:cs typeface="Cambria"/>
              </a:rPr>
              <a:t>)</a:t>
            </a:r>
            <a:r>
              <a:rPr sz="2800" spc="535" dirty="0">
                <a:latin typeface="Cambria"/>
                <a:cs typeface="Cambria"/>
              </a:rPr>
              <a:t>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parameters</a:t>
            </a:r>
            <a:endParaRPr sz="2800">
              <a:latin typeface="Arial"/>
              <a:cs typeface="Arial"/>
            </a:endParaRPr>
          </a:p>
          <a:p>
            <a:pPr marL="799465" marR="231775" lvl="1" indent="-279400">
              <a:lnSpc>
                <a:spcPct val="99400"/>
              </a:lnSpc>
              <a:spcBef>
                <a:spcPts val="530"/>
              </a:spcBef>
              <a:buClr>
                <a:srgbClr val="3333CC"/>
              </a:buClr>
              <a:buChar char="•"/>
              <a:tabLst>
                <a:tab pos="805815" algn="l"/>
                <a:tab pos="806450" algn="l"/>
              </a:tabLst>
            </a:pP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By comparison because of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parameter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sharing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no of 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parameters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in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RNN is </a:t>
            </a:r>
            <a:r>
              <a:rPr sz="2400" i="1" spc="60" dirty="0">
                <a:latin typeface="Cambria"/>
                <a:cs typeface="Cambria"/>
              </a:rPr>
              <a:t>O</a:t>
            </a:r>
            <a:r>
              <a:rPr sz="2400" spc="60" dirty="0">
                <a:latin typeface="Cambria"/>
                <a:cs typeface="Cambria"/>
              </a:rPr>
              <a:t>(1)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as a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function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of sequence  length</a:t>
            </a:r>
            <a:endParaRPr sz="2400">
              <a:latin typeface="Arial"/>
              <a:cs typeface="Arial"/>
            </a:endParaRPr>
          </a:p>
          <a:p>
            <a:pPr marL="406400" marR="345440" indent="-342900">
              <a:lnSpc>
                <a:spcPts val="3329"/>
              </a:lnSpc>
              <a:spcBef>
                <a:spcPts val="830"/>
              </a:spcBef>
              <a:buChar char="•"/>
              <a:tabLst>
                <a:tab pos="405765" algn="l"/>
                <a:tab pos="406400" algn="l"/>
                <a:tab pos="2264410" algn="l"/>
              </a:tabLst>
            </a:pP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Even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with efficient parameterization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of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PGM,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some 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operations	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are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computationally</a:t>
            </a:r>
            <a:r>
              <a:rPr sz="2800" spc="-1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challenging</a:t>
            </a:r>
            <a:endParaRPr sz="2800">
              <a:latin typeface="Arial"/>
              <a:cs typeface="Arial"/>
            </a:endParaRPr>
          </a:p>
          <a:p>
            <a:pPr marL="799465" marR="848360" lvl="1" indent="-279400">
              <a:lnSpc>
                <a:spcPts val="2820"/>
              </a:lnSpc>
              <a:spcBef>
                <a:spcPts val="650"/>
              </a:spcBef>
              <a:buClr>
                <a:srgbClr val="3333CC"/>
              </a:buClr>
              <a:buChar char="•"/>
              <a:tabLst>
                <a:tab pos="805815" algn="l"/>
                <a:tab pos="806450" algn="l"/>
              </a:tabLst>
            </a:pP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Difficult to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predict missing values in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middle of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the 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sequence</a:t>
            </a:r>
            <a:endParaRPr sz="2400">
              <a:latin typeface="Arial"/>
              <a:cs typeface="Arial"/>
            </a:endParaRPr>
          </a:p>
          <a:p>
            <a:pPr marL="406400" marR="68580" indent="-342900">
              <a:lnSpc>
                <a:spcPts val="3329"/>
              </a:lnSpc>
              <a:spcBef>
                <a:spcPts val="750"/>
              </a:spcBef>
              <a:buChar char="•"/>
              <a:tabLst>
                <a:tab pos="405765" algn="l"/>
                <a:tab pos="406400" algn="l"/>
              </a:tabLst>
            </a:pP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Price RNNs pay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for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reduced no of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parameters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is</a:t>
            </a:r>
            <a:r>
              <a:rPr sz="2800" spc="-5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that 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oprimizing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parameters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may be</a:t>
            </a:r>
            <a:r>
              <a:rPr sz="2800" spc="-1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difficult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61894" y="1084579"/>
            <a:ext cx="41408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Stationarity in</a:t>
            </a:r>
            <a:r>
              <a:rPr sz="3600" spc="-55" dirty="0"/>
              <a:t> </a:t>
            </a:r>
            <a:r>
              <a:rPr sz="3600" spc="-5" dirty="0"/>
              <a:t>RNNs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536863" y="1938020"/>
            <a:ext cx="8866505" cy="319532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55600" marR="122555" indent="-342900">
              <a:lnSpc>
                <a:spcPts val="3300"/>
              </a:lnSpc>
              <a:spcBef>
                <a:spcPts val="26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Parameter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sharing in RNNs relies on assuming</a:t>
            </a:r>
            <a:r>
              <a:rPr sz="2800" spc="-7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same 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parameters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can be used in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different time</a:t>
            </a:r>
            <a:r>
              <a:rPr sz="2800" spc="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steps</a:t>
            </a:r>
            <a:endParaRPr sz="2800">
              <a:latin typeface="Arial"/>
              <a:cs typeface="Arial"/>
            </a:endParaRPr>
          </a:p>
          <a:p>
            <a:pPr marL="355600" marR="5080" indent="-342900">
              <a:lnSpc>
                <a:spcPts val="3329"/>
              </a:lnSpc>
              <a:spcBef>
                <a:spcPts val="745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Equivalently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CPD over variables at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time </a:t>
            </a:r>
            <a:r>
              <a:rPr sz="2800" i="1" spc="145" dirty="0">
                <a:latin typeface="Cambria"/>
                <a:cs typeface="Cambria"/>
              </a:rPr>
              <a:t>t</a:t>
            </a:r>
            <a:r>
              <a:rPr sz="2800" spc="145" dirty="0">
                <a:latin typeface="Cambria"/>
                <a:cs typeface="Cambria"/>
              </a:rPr>
              <a:t>+1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given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the 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variables at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time </a:t>
            </a:r>
            <a:r>
              <a:rPr sz="2800" i="1" spc="-40" dirty="0">
                <a:latin typeface="Cambria"/>
                <a:cs typeface="Cambria"/>
              </a:rPr>
              <a:t>t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is</a:t>
            </a:r>
            <a:r>
              <a:rPr sz="2800" spc="-40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stationary</a:t>
            </a:r>
            <a:endParaRPr sz="2800">
              <a:latin typeface="Arial"/>
              <a:cs typeface="Arial"/>
            </a:endParaRPr>
          </a:p>
          <a:p>
            <a:pPr marL="355600" marR="358775" indent="-342900">
              <a:lnSpc>
                <a:spcPts val="3329"/>
              </a:lnSpc>
              <a:spcBef>
                <a:spcPts val="74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In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principle it is possible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use t as an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extra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input</a:t>
            </a:r>
            <a:r>
              <a:rPr sz="2800" spc="-8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333CC"/>
                </a:solidFill>
                <a:latin typeface="Arial"/>
                <a:cs typeface="Arial"/>
              </a:rPr>
              <a:t>at  each </a:t>
            </a:r>
            <a:r>
              <a:rPr sz="2800" spc="-5" dirty="0">
                <a:solidFill>
                  <a:srgbClr val="3333CC"/>
                </a:solidFill>
                <a:latin typeface="Arial"/>
                <a:cs typeface="Arial"/>
              </a:rPr>
              <a:t>time step</a:t>
            </a:r>
            <a:endParaRPr sz="28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509"/>
              </a:spcBef>
              <a:buClr>
                <a:srgbClr val="3333CC"/>
              </a:buClr>
              <a:buChar char="•"/>
              <a:tabLst>
                <a:tab pos="755015" algn="l"/>
                <a:tab pos="755650" algn="l"/>
              </a:tabLst>
            </a:pP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Learner discovers </a:t>
            </a:r>
            <a:r>
              <a:rPr sz="2400" spc="-5" dirty="0">
                <a:solidFill>
                  <a:srgbClr val="006600"/>
                </a:solidFill>
                <a:latin typeface="Arial"/>
                <a:cs typeface="Arial"/>
              </a:rPr>
              <a:t>time</a:t>
            </a:r>
            <a:r>
              <a:rPr sz="2400" spc="-2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6600"/>
                </a:solidFill>
                <a:latin typeface="Arial"/>
                <a:cs typeface="Arial"/>
              </a:rPr>
              <a:t>dependence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278646" y="4601329"/>
            <a:ext cx="3150130" cy="22458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44560" y="4567237"/>
            <a:ext cx="3209925" cy="2310130"/>
          </a:xfrm>
          <a:custGeom>
            <a:avLst/>
            <a:gdLst/>
            <a:ahLst/>
            <a:cxnLst/>
            <a:rect l="l" t="t" r="r" b="b"/>
            <a:pathLst>
              <a:path w="3209925" h="2310129">
                <a:moveTo>
                  <a:pt x="0" y="0"/>
                </a:moveTo>
                <a:lnTo>
                  <a:pt x="3209924" y="0"/>
                </a:lnTo>
                <a:lnTo>
                  <a:pt x="3209924" y="2309811"/>
                </a:lnTo>
                <a:lnTo>
                  <a:pt x="0" y="2309811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17948</TotalTime>
  <Words>14633</Words>
  <Application>Microsoft Macintosh PowerPoint</Application>
  <PresentationFormat>Custom</PresentationFormat>
  <Paragraphs>1602</Paragraphs>
  <Slides>198</Slides>
  <Notes>0</Notes>
  <HiddenSlides>19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198</vt:i4>
      </vt:variant>
    </vt:vector>
  </HeadingPairs>
  <TitlesOfParts>
    <vt:vector size="213" baseType="lpstr">
      <vt:lpstr>MS PGothic</vt:lpstr>
      <vt:lpstr>Arial</vt:lpstr>
      <vt:lpstr>Calibri</vt:lpstr>
      <vt:lpstr>Cambria</vt:lpstr>
      <vt:lpstr>Cambria Math</vt:lpstr>
      <vt:lpstr>Hypatia Sans Pro Light</vt:lpstr>
      <vt:lpstr>Kozuka Gothic Pro EL</vt:lpstr>
      <vt:lpstr>Mangal</vt:lpstr>
      <vt:lpstr>MT Extra</vt:lpstr>
      <vt:lpstr>Palatino Linotype</vt:lpstr>
      <vt:lpstr>Symbol</vt:lpstr>
      <vt:lpstr>Times New Roman</vt:lpstr>
      <vt:lpstr>Trebuchet MS</vt:lpstr>
      <vt:lpstr>Wingdings</vt:lpstr>
      <vt:lpstr>Office Theme</vt:lpstr>
      <vt:lpstr>Sequence Modeling: Recurrent and Recursive Nets  (How to make deep learning stateful and give it some memory)   Thanks to Alexander Ororbia, Sargur Srihari, Fei-Fei Li, Justin Johnson, Serena Yeung, Sosuke Kobayashi, Geoff Hinton </vt:lpstr>
      <vt:lpstr>Previously</vt:lpstr>
      <vt:lpstr>Generic Neural Architectures (1-11)</vt:lpstr>
      <vt:lpstr>Generic Neural Architectures (12-19)</vt:lpstr>
      <vt:lpstr>Generic Neural Architectures (20-26)</vt:lpstr>
      <vt:lpstr>Topics</vt:lpstr>
      <vt:lpstr>PowerPoint Presentation</vt:lpstr>
      <vt:lpstr>Sound Spectrogram to Word Sequence</vt:lpstr>
      <vt:lpstr>Two common tasks with sequential data</vt:lpstr>
      <vt:lpstr>Recurrent neural networks (RNNs) process sequential data</vt:lpstr>
      <vt:lpstr>Stateful vs Non-stateful processes</vt:lpstr>
      <vt:lpstr>Stationary vs non-Stationary Processes</vt:lpstr>
      <vt:lpstr>Deterministic vs Nondeterministic Processes</vt:lpstr>
      <vt:lpstr>Chaotic Processes</vt:lpstr>
      <vt:lpstr>RNNs share same weights across time steps</vt:lpstr>
      <vt:lpstr>1-D CNN used with a time sequence</vt:lpstr>
      <vt:lpstr>Speaker Recognition with CNN</vt:lpstr>
      <vt:lpstr>Time Delay Neural Networks (TDNNs)</vt:lpstr>
      <vt:lpstr>RNN vs. TDNN</vt:lpstr>
      <vt:lpstr>Computational Graphs for RNNs</vt:lpstr>
      <vt:lpstr>RNN Operating on a Sequence</vt:lpstr>
      <vt:lpstr>RNN as a Network with Cycles</vt:lpstr>
      <vt:lpstr>RNN Parameters</vt:lpstr>
      <vt:lpstr>RNN for Machine Translation</vt:lpstr>
      <vt:lpstr>Limitation of Length of Time Steps</vt:lpstr>
      <vt:lpstr>Problem of Long-Term Dependencies</vt:lpstr>
      <vt:lpstr>RNN for sentiment analysis</vt:lpstr>
      <vt:lpstr>RNN vs LSTM</vt:lpstr>
      <vt:lpstr>An LSTM Variant</vt:lpstr>
      <vt:lpstr>Summary of some Neural Sequential Models</vt:lpstr>
      <vt:lpstr>Attention Mechanisms</vt:lpstr>
      <vt:lpstr>Attention Mechanism in Translation</vt:lpstr>
      <vt:lpstr>Hierarchical Neural Attention Encoder</vt:lpstr>
      <vt:lpstr>Deep Learning and Graphical Models</vt:lpstr>
      <vt:lpstr>Hybrid Graphical Models and Neural Networks</vt:lpstr>
      <vt:lpstr>Topics in Sequence Modeling</vt:lpstr>
      <vt:lpstr>Unfolding Computational Graphs</vt:lpstr>
      <vt:lpstr>Example of Unfolding a Recurrent Equation</vt:lpstr>
      <vt:lpstr>Unfolded Dynamical System</vt:lpstr>
      <vt:lpstr>Dynamical System Driven by an External Signal</vt:lpstr>
      <vt:lpstr>Defining Values of Hidden Units in RNNs</vt:lpstr>
      <vt:lpstr>A Recurrent Network with No Outputs</vt:lpstr>
      <vt:lpstr>Predicting the Future from the Past</vt:lpstr>
      <vt:lpstr>Information Contained in the Summary</vt:lpstr>
      <vt:lpstr>Unfolding: from Circuit Diagram to Computational Graph</vt:lpstr>
      <vt:lpstr>Process of Unfolding</vt:lpstr>
      <vt:lpstr>Unfolding Process allows Learning a Single Model</vt:lpstr>
      <vt:lpstr>Both Recurrent Graph and Unrolled Graph are Useful</vt:lpstr>
      <vt:lpstr>Unfolding Computational Graphs</vt:lpstr>
      <vt:lpstr>A more Complex Unfolded Computational Graph</vt:lpstr>
      <vt:lpstr>Topics in Sequence Modeling</vt:lpstr>
      <vt:lpstr>Topics in Recurrent Neural Networks</vt:lpstr>
      <vt:lpstr>Graph Unrolling/parameter Sharing in RNN Design</vt:lpstr>
      <vt:lpstr>Three Design Patterns of RNNs Among Many</vt:lpstr>
      <vt:lpstr>Design 1: RNN with Recurrence Between Hidden Units</vt:lpstr>
      <vt:lpstr>RNN as a Universal Turing Machine (TM)</vt:lpstr>
      <vt:lpstr>Forward Prop for RNN with Hidden Unit Recurrence</vt:lpstr>
      <vt:lpstr>PowerPoint Presentation</vt:lpstr>
      <vt:lpstr>PowerPoint Presentation</vt:lpstr>
      <vt:lpstr>Computing Gradient of Loss Function</vt:lpstr>
      <vt:lpstr>Backward Propagation Through Time (BPTT)</vt:lpstr>
      <vt:lpstr>Topics in Sequence Modeling</vt:lpstr>
      <vt:lpstr>Topics in Recurrent Neural Networks</vt:lpstr>
      <vt:lpstr>Models with Recurrence from Output to Hidden Units</vt:lpstr>
      <vt:lpstr>Teacher Forcing</vt:lpstr>
      <vt:lpstr>Teacher Forcing Procedure</vt:lpstr>
      <vt:lpstr>Maximum Likelihood in Teacher Forcing</vt:lpstr>
      <vt:lpstr>Illustration of Teacher Forcing</vt:lpstr>
      <vt:lpstr>RNNs without and with Teacher Forcing</vt:lpstr>
      <vt:lpstr>Visualizing Teacher Forcing</vt:lpstr>
      <vt:lpstr>Teacher Forcing for Hidden-to-hidden</vt:lpstr>
      <vt:lpstr>Training with Both Teacher Forcing and BPTT</vt:lpstr>
      <vt:lpstr>Disadvantage of Teacher Forcing</vt:lpstr>
      <vt:lpstr>Professor Forcing</vt:lpstr>
      <vt:lpstr>Topics in Sequence Modeling</vt:lpstr>
      <vt:lpstr>Topics in Recurrent Neural Networks</vt:lpstr>
      <vt:lpstr>Training an RNN is Straightforward</vt:lpstr>
      <vt:lpstr>PowerPoint Presentation</vt:lpstr>
      <vt:lpstr>Build-grad Function of Generalized Backprop</vt:lpstr>
      <vt:lpstr>Example of the BPTT Algorithm Working</vt:lpstr>
      <vt:lpstr>Intuition of How BPTT Algorithm Behaves</vt:lpstr>
      <vt:lpstr>Computing BPTT Gradients Recursively</vt:lpstr>
      <vt:lpstr>Gradients over Hidden Units</vt:lpstr>
      <vt:lpstr>Gradients over Parameters</vt:lpstr>
      <vt:lpstr>10.2 Topics in Recurrent Neural Networks</vt:lpstr>
      <vt:lpstr>10.2.3 Topics in RNNs as Directed Graphical Models</vt:lpstr>
      <vt:lpstr>Motivation: from Images to Text</vt:lpstr>
      <vt:lpstr>Better Translation of Images to Captions</vt:lpstr>
      <vt:lpstr>Directed Graphical Model</vt:lpstr>
      <vt:lpstr>Example of a directed graphical model (Bayesian Net)</vt:lpstr>
      <vt:lpstr>Conditional distributions of model depend on RNN designs</vt:lpstr>
      <vt:lpstr>Loss Function for RNNs</vt:lpstr>
      <vt:lpstr>PowerPoint Presentation</vt:lpstr>
      <vt:lpstr>Conditioning predictions on past y values</vt:lpstr>
      <vt:lpstr>A simple example</vt:lpstr>
      <vt:lpstr>Fully connected graphical model for a sequence</vt:lpstr>
      <vt:lpstr>Introducing the state variable in the probabilistic graphical model (PGM) of an RNN</vt:lpstr>
      <vt:lpstr>Efficient parameterization in RNNs</vt:lpstr>
      <vt:lpstr>Stationarity in RNNs</vt:lpstr>
      <vt:lpstr>How to draw samples from the model</vt:lpstr>
      <vt:lpstr>Methods for predicting end of sequence</vt:lpstr>
      <vt:lpstr>10.2 Topics in Recurrent Neural Networks</vt:lpstr>
      <vt:lpstr>Graphical models of RNNs without/with inputs</vt:lpstr>
      <vt:lpstr>Conditional distribution of model depends on RNN designs</vt:lpstr>
      <vt:lpstr>Extending RNNs to represent conditional P(y|x)</vt:lpstr>
      <vt:lpstr>Taking a single vector x as an extra input</vt:lpstr>
      <vt:lpstr>Mapping vector x into distribution over sequences Y</vt:lpstr>
      <vt:lpstr>PowerPoint Presentation</vt:lpstr>
      <vt:lpstr>Removing conditional independence assumption</vt:lpstr>
      <vt:lpstr>Topics in Sequence Modeling</vt:lpstr>
      <vt:lpstr>Need for bidirectionality</vt:lpstr>
      <vt:lpstr>A birectional RNN</vt:lpstr>
      <vt:lpstr>A typical bidirectional RNN</vt:lpstr>
      <vt:lpstr>Parameters of a bidirectional RNN</vt:lpstr>
      <vt:lpstr>Topics in Sequence Modeling</vt:lpstr>
      <vt:lpstr>Previously seen RNNs</vt:lpstr>
      <vt:lpstr>RNN when input/output are not same length</vt:lpstr>
      <vt:lpstr>An encoder-decoder or sequence-to-sequence RNN</vt:lpstr>
      <vt:lpstr>Topics</vt:lpstr>
      <vt:lpstr>Computation in RNNs: parameter blocks</vt:lpstr>
      <vt:lpstr>Blocks of parameters as a shallow transformation</vt:lpstr>
      <vt:lpstr>Ways of making an RNN deep</vt:lpstr>
      <vt:lpstr>1. Recurrent states broken down into groups</vt:lpstr>
      <vt:lpstr>2. Deeper computation in hidden-to-hidden</vt:lpstr>
      <vt:lpstr>3. Introducing skip connections</vt:lpstr>
      <vt:lpstr>Topics</vt:lpstr>
      <vt:lpstr>Recursive Neural Networks</vt:lpstr>
      <vt:lpstr>Computational Graph of a Recursive Network</vt:lpstr>
      <vt:lpstr>Advantage of Recursive over Recurrent Nets</vt:lpstr>
      <vt:lpstr>Need for Recursive Nets in NLP</vt:lpstr>
      <vt:lpstr>Recurrent Model for NLP</vt:lpstr>
      <vt:lpstr>Recursive Models for NLP</vt:lpstr>
      <vt:lpstr>Advantage of Recursive Model for NLP</vt:lpstr>
      <vt:lpstr>Structure of the Tree</vt:lpstr>
      <vt:lpstr>Variants of Recursive Net Model</vt:lpstr>
      <vt:lpstr>Recursive Neural Networks</vt:lpstr>
      <vt:lpstr>Unrolling Recurrent and Tree Nets</vt:lpstr>
      <vt:lpstr>Advantage of Recursive Nets</vt:lpstr>
      <vt:lpstr>Topics in Sequence Modeling</vt:lpstr>
      <vt:lpstr>Challenge of Long-term Dependencies</vt:lpstr>
      <vt:lpstr>Vanishing and Exploding Gradient Problem</vt:lpstr>
      <vt:lpstr>Function Composition in RNNs</vt:lpstr>
      <vt:lpstr>A Scalar Case and a Possible Solution</vt:lpstr>
      <vt:lpstr>Topics</vt:lpstr>
      <vt:lpstr>Echo state networks</vt:lpstr>
      <vt:lpstr>Four effective ways to train an RNN - Hinton</vt:lpstr>
      <vt:lpstr>Topics</vt:lpstr>
      <vt:lpstr>Multiple Time Scales</vt:lpstr>
      <vt:lpstr>Building Fine and Coarse Time Scales</vt:lpstr>
      <vt:lpstr>Adding Skip Connections Through Time</vt:lpstr>
      <vt:lpstr>Leaky Units and a Spectrum of Time Scales</vt:lpstr>
      <vt:lpstr>Removing Connections</vt:lpstr>
      <vt:lpstr>Topics in Sequence Modeling</vt:lpstr>
      <vt:lpstr>Topics in LSTM and Other Gated RNNs</vt:lpstr>
      <vt:lpstr>Recurrent Neural Networks</vt:lpstr>
      <vt:lpstr>Different types of RNNs</vt:lpstr>
      <vt:lpstr>Prediction with only recent previous information</vt:lpstr>
      <vt:lpstr>Long-term Dependency</vt:lpstr>
      <vt:lpstr>Long-term Dependency and Backprop</vt:lpstr>
      <vt:lpstr>Backpropagation Through Time (BPTT)</vt:lpstr>
      <vt:lpstr>Vanishing and Exploding Gradients</vt:lpstr>
      <vt:lpstr>LSTMs have Other States</vt:lpstr>
      <vt:lpstr>LSTM Usage Example</vt:lpstr>
      <vt:lpstr>LSTM in Tensorflow</vt:lpstr>
      <vt:lpstr>LSTM Recurrent Network Cell</vt:lpstr>
      <vt:lpstr>Core Contribution of LSTM</vt:lpstr>
      <vt:lpstr>State Perturbed by Linear Operations</vt:lpstr>
      <vt:lpstr>LSTM Use</vt:lpstr>
      <vt:lpstr>RNN vs LSTM Cell</vt:lpstr>
      <vt:lpstr>LSTM Cell</vt:lpstr>
      <vt:lpstr>LSTM Cell Equations</vt:lpstr>
      <vt:lpstr>Accumulating information over longer time durations</vt:lpstr>
      <vt:lpstr>Description of the LSTM cell</vt:lpstr>
      <vt:lpstr>Equation for LSTM forget gate</vt:lpstr>
      <vt:lpstr>PowerPoint Presentation</vt:lpstr>
      <vt:lpstr>Equation for output of LSTM cell</vt:lpstr>
      <vt:lpstr>Power of LSTMs</vt:lpstr>
      <vt:lpstr>Variants of LSTMS - other gated RNNs</vt:lpstr>
      <vt:lpstr>GRUs</vt:lpstr>
      <vt:lpstr>Idea of Gated RNNs</vt:lpstr>
      <vt:lpstr>PowerPoint Presentation</vt:lpstr>
      <vt:lpstr>PowerPoint Presentation</vt:lpstr>
      <vt:lpstr>Core Idea behind LSTM</vt:lpstr>
      <vt:lpstr>Step-by-step LSTM walk through</vt:lpstr>
      <vt:lpstr>LSTM walk through: Second step</vt:lpstr>
      <vt:lpstr>LSTM walk-through: Third Step</vt:lpstr>
      <vt:lpstr>LSTM walk-through: Fourth Step</vt:lpstr>
      <vt:lpstr>Variants of LSTM</vt:lpstr>
      <vt:lpstr>Gated Recurrent Unit (GRU)</vt:lpstr>
      <vt:lpstr>PowerPoint Presentation</vt:lpstr>
      <vt:lpstr>Topics</vt:lpstr>
      <vt:lpstr>Clipping gradients</vt:lpstr>
      <vt:lpstr>Topics</vt:lpstr>
      <vt:lpstr>RNNs connected to and use external memory</vt:lpstr>
      <vt:lpstr>ML models need memory!</vt:lpstr>
      <vt:lpstr>Memory Network Models implemented models..</vt:lpstr>
      <vt:lpstr>PowerPoint Presentation</vt:lpstr>
      <vt:lpstr>Conclusions/What did we learn?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10.0 SequenceModeling</dc:title>
  <dc:creator>Sargur Srihari</dc:creator>
  <cp:lastModifiedBy>Giles, C Lee</cp:lastModifiedBy>
  <cp:revision>90</cp:revision>
  <dcterms:created xsi:type="dcterms:W3CDTF">2021-02-13T16:12:47Z</dcterms:created>
  <dcterms:modified xsi:type="dcterms:W3CDTF">2023-10-10T17:47:53Z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2021-02-04T00:00:00Z</vt:filetime>
  </property>
  <property fmtid="{D5CDD505-2E9C-101B-9397-08002B2CF9AE}" pid="3" name="Creator">
    <vt:lpwstr>PowerPoint</vt:lpwstr>
  </property>
  <property fmtid="{D5CDD505-2E9C-101B-9397-08002B2CF9AE}" pid="4" name="LastSaved">
    <vt:filetime>2021-02-13T00:00:00Z</vt:filetime>
  </property>
</Properties>
</file>