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4"/>
  </p:notesMasterIdLst>
  <p:sldIdLst>
    <p:sldId id="256" r:id="rId2"/>
    <p:sldId id="461" r:id="rId3"/>
    <p:sldId id="258" r:id="rId4"/>
    <p:sldId id="359" r:id="rId5"/>
    <p:sldId id="481" r:id="rId6"/>
    <p:sldId id="482" r:id="rId7"/>
    <p:sldId id="460" r:id="rId8"/>
    <p:sldId id="455" r:id="rId9"/>
    <p:sldId id="459" r:id="rId10"/>
    <p:sldId id="472" r:id="rId11"/>
    <p:sldId id="473" r:id="rId12"/>
    <p:sldId id="474" r:id="rId13"/>
    <p:sldId id="475" r:id="rId14"/>
    <p:sldId id="257" r:id="rId15"/>
    <p:sldId id="396" r:id="rId16"/>
    <p:sldId id="259" r:id="rId17"/>
    <p:sldId id="260" r:id="rId18"/>
    <p:sldId id="261" r:id="rId19"/>
    <p:sldId id="262" r:id="rId20"/>
    <p:sldId id="263" r:id="rId21"/>
    <p:sldId id="264" r:id="rId22"/>
    <p:sldId id="265" r:id="rId23"/>
    <p:sldId id="266" r:id="rId24"/>
    <p:sldId id="268" r:id="rId25"/>
    <p:sldId id="479"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9" r:id="rId93"/>
    <p:sldId id="340" r:id="rId94"/>
    <p:sldId id="341" r:id="rId95"/>
    <p:sldId id="342" r:id="rId96"/>
    <p:sldId id="343" r:id="rId97"/>
    <p:sldId id="344" r:id="rId98"/>
    <p:sldId id="345" r:id="rId99"/>
    <p:sldId id="346" r:id="rId100"/>
    <p:sldId id="347" r:id="rId101"/>
    <p:sldId id="395" r:id="rId102"/>
    <p:sldId id="348" r:id="rId103"/>
    <p:sldId id="349" r:id="rId104"/>
    <p:sldId id="350" r:id="rId105"/>
    <p:sldId id="351" r:id="rId106"/>
    <p:sldId id="352" r:id="rId107"/>
    <p:sldId id="353" r:id="rId108"/>
    <p:sldId id="354" r:id="rId109"/>
    <p:sldId id="355" r:id="rId110"/>
    <p:sldId id="356" r:id="rId111"/>
    <p:sldId id="357" r:id="rId112"/>
    <p:sldId id="358" r:id="rId113"/>
    <p:sldId id="360" r:id="rId114"/>
    <p:sldId id="361" r:id="rId115"/>
    <p:sldId id="386" r:id="rId116"/>
    <p:sldId id="362" r:id="rId117"/>
    <p:sldId id="363" r:id="rId118"/>
    <p:sldId id="383" r:id="rId119"/>
    <p:sldId id="401" r:id="rId120"/>
    <p:sldId id="476" r:id="rId121"/>
    <p:sldId id="400" r:id="rId122"/>
    <p:sldId id="382" r:id="rId123"/>
    <p:sldId id="384" r:id="rId124"/>
    <p:sldId id="367" r:id="rId125"/>
    <p:sldId id="381" r:id="rId126"/>
    <p:sldId id="368" r:id="rId127"/>
    <p:sldId id="385" r:id="rId128"/>
    <p:sldId id="369" r:id="rId129"/>
    <p:sldId id="376" r:id="rId130"/>
    <p:sldId id="377" r:id="rId131"/>
    <p:sldId id="267" r:id="rId132"/>
    <p:sldId id="378" r:id="rId133"/>
    <p:sldId id="370" r:id="rId134"/>
    <p:sldId id="371" r:id="rId135"/>
    <p:sldId id="372" r:id="rId136"/>
    <p:sldId id="373" r:id="rId137"/>
    <p:sldId id="379" r:id="rId138"/>
    <p:sldId id="374" r:id="rId139"/>
    <p:sldId id="380" r:id="rId140"/>
    <p:sldId id="375" r:id="rId141"/>
    <p:sldId id="390" r:id="rId142"/>
    <p:sldId id="387" r:id="rId143"/>
    <p:sldId id="477" r:id="rId144"/>
    <p:sldId id="388" r:id="rId145"/>
    <p:sldId id="389" r:id="rId146"/>
    <p:sldId id="391" r:id="rId147"/>
    <p:sldId id="392" r:id="rId148"/>
    <p:sldId id="393" r:id="rId149"/>
    <p:sldId id="478" r:id="rId150"/>
    <p:sldId id="394" r:id="rId151"/>
    <p:sldId id="399" r:id="rId152"/>
    <p:sldId id="480" r:id="rId153"/>
  </p:sldIdLst>
  <p:sldSz cx="100584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4BC7"/>
    <a:srgbClr val="4162FF"/>
    <a:srgbClr val="3B4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58"/>
    <p:restoredTop sz="94541"/>
  </p:normalViewPr>
  <p:slideViewPr>
    <p:cSldViewPr>
      <p:cViewPr varScale="1">
        <p:scale>
          <a:sx n="109" d="100"/>
          <a:sy n="109" d="100"/>
        </p:scale>
        <p:origin x="1520" y="192"/>
      </p:cViewPr>
      <p:guideLst>
        <p:guide orient="horz" pos="2880"/>
        <p:guide pos="2160"/>
      </p:guideLst>
    </p:cSldViewPr>
  </p:slideViewPr>
  <p:notesTextViewPr>
    <p:cViewPr>
      <p:scale>
        <a:sx n="100" d="100"/>
        <a:sy n="100" d="100"/>
      </p:scale>
      <p:origin x="0" y="0"/>
    </p:cViewPr>
  </p:notesTextViewPr>
  <p:sorterViewPr>
    <p:cViewPr>
      <p:scale>
        <a:sx n="135" d="100"/>
        <a:sy n="135"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C82019F9-9DF1-FB4C-B42C-DF2278AF4359}" type="datetimeFigureOut">
              <a:rPr lang="en-US" smtClean="0"/>
              <a:t>9/27/23</a:t>
            </a:fld>
            <a:endParaRPr lang="en-US"/>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3A796F49-7E38-9C40-A647-FDAF56862ECC}" type="slidenum">
              <a:rPr lang="en-US" smtClean="0"/>
              <a:t>‹#›</a:t>
            </a:fld>
            <a:endParaRPr lang="en-US"/>
          </a:p>
        </p:txBody>
      </p:sp>
    </p:spTree>
    <p:extLst>
      <p:ext uri="{BB962C8B-B14F-4D97-AF65-F5344CB8AC3E}">
        <p14:creationId xmlns:p14="http://schemas.microsoft.com/office/powerpoint/2010/main" val="409167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2589AA26-D1A7-0640-AB0A-AB643335FECD}" type="slidenum">
              <a:rPr lang="en-US"/>
              <a:pPr/>
              <a:t>2</a:t>
            </a:fld>
            <a:endParaRPr lang="en-US"/>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11196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9/27/23</a:t>
            </a:fld>
            <a:endParaRPr lang="en-US"/>
          </a:p>
        </p:txBody>
      </p:sp>
      <p:sp>
        <p:nvSpPr>
          <p:cNvPr id="6" name="Holder 6"/>
          <p:cNvSpPr>
            <a:spLocks noGrp="1"/>
          </p:cNvSpPr>
          <p:nvPr>
            <p:ph type="sldNum" sz="quarter" idx="7"/>
          </p:nvPr>
        </p:nvSpPr>
        <p:spPr/>
        <p:txBody>
          <a:bodyPr lIns="0" tIns="0" rIns="0" bIns="0"/>
          <a:lstStyle>
            <a:lvl1pPr>
              <a:defRPr sz="1400" b="0" i="0">
                <a:solidFill>
                  <a:schemeClr val="tx1"/>
                </a:solidFill>
                <a:latin typeface="Times New Roman"/>
                <a:cs typeface="Times New Roman"/>
              </a:defRPr>
            </a:lvl1pPr>
          </a:lstStyle>
          <a:p>
            <a:pPr marL="38100">
              <a:lnSpc>
                <a:spcPts val="1630"/>
              </a:lnSpc>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rgbClr val="3333CC"/>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9/27/23</a:t>
            </a:fld>
            <a:endParaRPr lang="en-US"/>
          </a:p>
        </p:txBody>
      </p:sp>
      <p:sp>
        <p:nvSpPr>
          <p:cNvPr id="6" name="Holder 6"/>
          <p:cNvSpPr>
            <a:spLocks noGrp="1"/>
          </p:cNvSpPr>
          <p:nvPr>
            <p:ph type="sldNum" sz="quarter" idx="7"/>
          </p:nvPr>
        </p:nvSpPr>
        <p:spPr/>
        <p:txBody>
          <a:bodyPr lIns="0" tIns="0" rIns="0" bIns="0"/>
          <a:lstStyle>
            <a:lvl1pPr>
              <a:defRPr sz="1400" b="0" i="0">
                <a:solidFill>
                  <a:schemeClr val="tx1"/>
                </a:solidFill>
                <a:latin typeface="Times New Roman"/>
                <a:cs typeface="Times New Roman"/>
              </a:defRPr>
            </a:lvl1pPr>
          </a:lstStyle>
          <a:p>
            <a:pPr marL="38100">
              <a:lnSpc>
                <a:spcPts val="1630"/>
              </a:lnSpc>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FF0000"/>
                </a:solidFill>
                <a:latin typeface="Arial"/>
                <a:cs typeface="Arial"/>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9/27/23</a:t>
            </a:fld>
            <a:endParaRPr lang="en-US"/>
          </a:p>
        </p:txBody>
      </p:sp>
      <p:sp>
        <p:nvSpPr>
          <p:cNvPr id="7" name="Holder 7"/>
          <p:cNvSpPr>
            <a:spLocks noGrp="1"/>
          </p:cNvSpPr>
          <p:nvPr>
            <p:ph type="sldNum" sz="quarter" idx="7"/>
          </p:nvPr>
        </p:nvSpPr>
        <p:spPr/>
        <p:txBody>
          <a:bodyPr lIns="0" tIns="0" rIns="0" bIns="0"/>
          <a:lstStyle>
            <a:lvl1pPr>
              <a:defRPr sz="1400" b="0" i="0">
                <a:solidFill>
                  <a:schemeClr val="tx1"/>
                </a:solidFill>
                <a:latin typeface="Times New Roman"/>
                <a:cs typeface="Times New Roman"/>
              </a:defRPr>
            </a:lvl1pPr>
          </a:lstStyle>
          <a:p>
            <a:pPr marL="38100">
              <a:lnSpc>
                <a:spcPts val="1630"/>
              </a:lnSpc>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9/27/23</a:t>
            </a:fld>
            <a:endParaRPr lang="en-US"/>
          </a:p>
        </p:txBody>
      </p:sp>
      <p:sp>
        <p:nvSpPr>
          <p:cNvPr id="5" name="Holder 5"/>
          <p:cNvSpPr>
            <a:spLocks noGrp="1"/>
          </p:cNvSpPr>
          <p:nvPr>
            <p:ph type="sldNum" sz="quarter" idx="7"/>
          </p:nvPr>
        </p:nvSpPr>
        <p:spPr/>
        <p:txBody>
          <a:bodyPr lIns="0" tIns="0" rIns="0" bIns="0"/>
          <a:lstStyle>
            <a:lvl1pPr>
              <a:defRPr sz="1400" b="0" i="0">
                <a:solidFill>
                  <a:schemeClr val="tx1"/>
                </a:solidFill>
                <a:latin typeface="Times New Roman"/>
                <a:cs typeface="Times New Roman"/>
              </a:defRPr>
            </a:lvl1pPr>
          </a:lstStyle>
          <a:p>
            <a:pPr marL="38100">
              <a:lnSpc>
                <a:spcPts val="1630"/>
              </a:lnSpc>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9/27/23</a:t>
            </a:fld>
            <a:endParaRPr lang="en-US"/>
          </a:p>
        </p:txBody>
      </p:sp>
      <p:sp>
        <p:nvSpPr>
          <p:cNvPr id="4" name="Holder 4"/>
          <p:cNvSpPr>
            <a:spLocks noGrp="1"/>
          </p:cNvSpPr>
          <p:nvPr>
            <p:ph type="sldNum" sz="quarter" idx="7"/>
          </p:nvPr>
        </p:nvSpPr>
        <p:spPr/>
        <p:txBody>
          <a:bodyPr lIns="0" tIns="0" rIns="0" bIns="0"/>
          <a:lstStyle>
            <a:lvl1pPr>
              <a:defRPr sz="1400" b="0" i="0">
                <a:solidFill>
                  <a:schemeClr val="tx1"/>
                </a:solidFill>
                <a:latin typeface="Times New Roman"/>
                <a:cs typeface="Times New Roman"/>
              </a:defRPr>
            </a:lvl1pPr>
          </a:lstStyle>
          <a:p>
            <a:pPr marL="38100">
              <a:lnSpc>
                <a:spcPts val="1630"/>
              </a:lnSpc>
            </a:pPr>
            <a:fld id="{81D60167-4931-47E6-BA6A-407CBD079E47}" type="slidenum">
              <a:rPr dirty="0"/>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32489" y="1008381"/>
            <a:ext cx="6793420" cy="574040"/>
          </a:xfrm>
          <a:prstGeom prst="rect">
            <a:avLst/>
          </a:prstGeom>
        </p:spPr>
        <p:txBody>
          <a:bodyPr wrap="square" lIns="0" tIns="0" rIns="0" bIns="0">
            <a:spAutoFit/>
          </a:bodyPr>
          <a:lstStyle>
            <a:lvl1pPr>
              <a:defRPr sz="3600" b="0" i="0">
                <a:solidFill>
                  <a:srgbClr val="FF0000"/>
                </a:solidFill>
                <a:latin typeface="Arial"/>
                <a:cs typeface="Arial"/>
              </a:defRPr>
            </a:lvl1pPr>
          </a:lstStyle>
          <a:p>
            <a:endParaRPr/>
          </a:p>
        </p:txBody>
      </p:sp>
      <p:sp>
        <p:nvSpPr>
          <p:cNvPr id="3" name="Holder 3"/>
          <p:cNvSpPr>
            <a:spLocks noGrp="1"/>
          </p:cNvSpPr>
          <p:nvPr>
            <p:ph type="body" idx="1"/>
          </p:nvPr>
        </p:nvSpPr>
        <p:spPr>
          <a:xfrm>
            <a:off x="536863" y="1328421"/>
            <a:ext cx="8806815" cy="4427220"/>
          </a:xfrm>
          <a:prstGeom prst="rect">
            <a:avLst/>
          </a:prstGeom>
        </p:spPr>
        <p:txBody>
          <a:bodyPr wrap="square" lIns="0" tIns="0" rIns="0" bIns="0">
            <a:spAutoFit/>
          </a:bodyPr>
          <a:lstStyle>
            <a:lvl1pPr>
              <a:defRPr sz="2400" b="0" i="0">
                <a:solidFill>
                  <a:srgbClr val="3333CC"/>
                </a:solidFill>
                <a:latin typeface="Arial"/>
                <a:cs typeface="Arial"/>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9/27/23</a:t>
            </a:fld>
            <a:endParaRPr lang="en-US"/>
          </a:p>
        </p:txBody>
      </p:sp>
      <p:sp>
        <p:nvSpPr>
          <p:cNvPr id="6" name="Holder 6"/>
          <p:cNvSpPr>
            <a:spLocks noGrp="1"/>
          </p:cNvSpPr>
          <p:nvPr>
            <p:ph type="sldNum" sz="quarter" idx="7"/>
          </p:nvPr>
        </p:nvSpPr>
        <p:spPr>
          <a:xfrm>
            <a:off x="9244796" y="6840783"/>
            <a:ext cx="252095" cy="222884"/>
          </a:xfrm>
          <a:prstGeom prst="rect">
            <a:avLst/>
          </a:prstGeom>
        </p:spPr>
        <p:txBody>
          <a:bodyPr wrap="square" lIns="0" tIns="0" rIns="0" bIns="0">
            <a:spAutoFit/>
          </a:bodyPr>
          <a:lstStyle>
            <a:lvl1pPr>
              <a:defRPr sz="1400" b="0" i="0">
                <a:solidFill>
                  <a:schemeClr val="tx1"/>
                </a:solidFill>
                <a:latin typeface="Times New Roman"/>
                <a:cs typeface="Times New Roman"/>
              </a:defRPr>
            </a:lvl1pPr>
          </a:lstStyle>
          <a:p>
            <a:pPr marL="38100">
              <a:lnSpc>
                <a:spcPts val="1630"/>
              </a:lnSpc>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www.youtube.com/watch?v=0enz_2WNHKk" TargetMode="External"/><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www.image-net.org/"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2.xml"/><Relationship Id="rId6" Type="http://schemas.openxmlformats.org/officeDocument/2006/relationships/image" Target="../media/image113.jpg"/><Relationship Id="rId5" Type="http://schemas.openxmlformats.org/officeDocument/2006/relationships/hyperlink" Target="https://creativecommons.org/licenses/by/3.0/us/" TargetMode="External"/><Relationship Id="rId4" Type="http://schemas.openxmlformats.org/officeDocument/2006/relationships/image" Target="../media/image112.jpg"/></Relationships>
</file>

<file path=ppt/slides/_rels/slide13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2.xml"/><Relationship Id="rId5" Type="http://schemas.openxmlformats.org/officeDocument/2006/relationships/hyperlink" Target="http://www-isl.stanford.edu/~widrow/papers/c1960adaptiveswitching.pdf" TargetMode="External"/><Relationship Id="rId4" Type="http://schemas.openxmlformats.org/officeDocument/2006/relationships/image" Target="../media/image116.jpg"/></Relationships>
</file>

<file path=ppt/slides/_rels/slide1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hyperlink" Target="http://colah.github.io/posts/2014-07-Understanding-Convolutions/" TargetMode="External"/><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jpg"/></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cs.toronto.edu/~frossard/post/vgg16/" TargetMode="External"/><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youtube.com/watch?v=rOYS6oYIEOA" TargetMode="External"/><Relationship Id="rId2" Type="http://schemas.openxmlformats.org/officeDocument/2006/relationships/image" Target="../media/image8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762000" y="1600200"/>
            <a:ext cx="9296400" cy="566822"/>
          </a:xfrm>
          <a:prstGeom prst="rect">
            <a:avLst/>
          </a:prstGeom>
        </p:spPr>
        <p:txBody>
          <a:bodyPr vert="horz" wrap="square" lIns="0" tIns="12700" rIns="0" bIns="0" rtlCol="0">
            <a:spAutoFit/>
          </a:bodyPr>
          <a:lstStyle/>
          <a:p>
            <a:pPr marL="12700">
              <a:lnSpc>
                <a:spcPct val="100000"/>
              </a:lnSpc>
              <a:spcBef>
                <a:spcPts val="100"/>
              </a:spcBef>
            </a:pPr>
            <a:r>
              <a:rPr spc="-25" dirty="0"/>
              <a:t>Convolutional Networks</a:t>
            </a:r>
            <a:r>
              <a:rPr lang="en-US" spc="-25" dirty="0"/>
              <a:t> (CNNs, </a:t>
            </a:r>
            <a:r>
              <a:rPr lang="en-US" spc="-25" dirty="0" err="1"/>
              <a:t>ConvNets</a:t>
            </a:r>
            <a:r>
              <a:rPr lang="en-US" spc="-25" dirty="0"/>
              <a:t>)</a:t>
            </a:r>
            <a:endParaRPr dirty="0"/>
          </a:p>
        </p:txBody>
      </p:sp>
      <p:sp>
        <p:nvSpPr>
          <p:cNvPr id="5" name="object 5"/>
          <p:cNvSpPr txBox="1"/>
          <p:nvPr/>
        </p:nvSpPr>
        <p:spPr>
          <a:xfrm>
            <a:off x="2667000" y="3843848"/>
            <a:ext cx="4141242" cy="1490152"/>
          </a:xfrm>
          <a:prstGeom prst="rect">
            <a:avLst/>
          </a:prstGeom>
        </p:spPr>
        <p:txBody>
          <a:bodyPr vert="horz" wrap="square" lIns="0" tIns="12700" rIns="0" bIns="0" rtlCol="0">
            <a:spAutoFit/>
          </a:bodyPr>
          <a:lstStyle/>
          <a:p>
            <a:r>
              <a:rPr lang="en-US" sz="2400" dirty="0"/>
              <a:t>Thanks to Alexander </a:t>
            </a:r>
            <a:r>
              <a:rPr lang="en-US" sz="2400" dirty="0" err="1"/>
              <a:t>Ororbia</a:t>
            </a:r>
            <a:r>
              <a:rPr lang="en-US" sz="2400" dirty="0"/>
              <a:t>, John Canny, Andrej </a:t>
            </a:r>
            <a:r>
              <a:rPr lang="en-US" sz="2400" dirty="0" err="1"/>
              <a:t>Karpathy</a:t>
            </a:r>
            <a:r>
              <a:rPr lang="en-US" sz="2400" dirty="0"/>
              <a:t>, Fei-Fei Li, Justin Johnson, </a:t>
            </a:r>
            <a:r>
              <a:rPr lang="en-US" sz="2400" dirty="0" err="1"/>
              <a:t>Geoffery</a:t>
            </a:r>
            <a:r>
              <a:rPr lang="en-US" sz="2400" dirty="0"/>
              <a:t> Hinton, </a:t>
            </a:r>
            <a:r>
              <a:rPr lang="en-US" sz="2400" dirty="0" err="1"/>
              <a:t>Sargur</a:t>
            </a:r>
            <a:r>
              <a:rPr lang="en-US" sz="2400" dirty="0"/>
              <a:t> Srihari</a:t>
            </a:r>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972797" y="881580"/>
            <a:ext cx="5519577" cy="566060"/>
          </a:xfrm>
          <a:prstGeom prst="rect">
            <a:avLst/>
          </a:prstGeom>
        </p:spPr>
        <p:txBody>
          <a:bodyPr vert="horz" wrap="square" lIns="0" tIns="11946" rIns="0" bIns="0" rtlCol="0">
            <a:spAutoFit/>
          </a:bodyPr>
          <a:lstStyle/>
          <a:p>
            <a:pPr marL="11946">
              <a:spcBef>
                <a:spcPts val="94"/>
              </a:spcBef>
            </a:pPr>
            <a:r>
              <a:rPr spc="-24" dirty="0"/>
              <a:t>What </a:t>
            </a:r>
            <a:r>
              <a:rPr spc="-9" dirty="0"/>
              <a:t>is</a:t>
            </a:r>
            <a:r>
              <a:rPr spc="-80" dirty="0"/>
              <a:t> </a:t>
            </a:r>
            <a:r>
              <a:rPr spc="-24" dirty="0"/>
              <a:t>Regularization?</a:t>
            </a:r>
          </a:p>
        </p:txBody>
      </p:sp>
      <p:sp>
        <p:nvSpPr>
          <p:cNvPr id="4" name="object 4"/>
          <p:cNvSpPr txBox="1"/>
          <p:nvPr/>
        </p:nvSpPr>
        <p:spPr>
          <a:xfrm>
            <a:off x="550942" y="1778953"/>
            <a:ext cx="8310126" cy="5168212"/>
          </a:xfrm>
          <a:prstGeom prst="rect">
            <a:avLst/>
          </a:prstGeom>
        </p:spPr>
        <p:txBody>
          <a:bodyPr vert="horz" wrap="square" lIns="0" tIns="22100" rIns="0" bIns="0" rtlCol="0">
            <a:spAutoFit/>
          </a:bodyPr>
          <a:lstStyle/>
          <a:p>
            <a:pPr marL="330296" marR="374495" indent="-318948">
              <a:lnSpc>
                <a:spcPct val="97800"/>
              </a:lnSpc>
              <a:spcBef>
                <a:spcPts val="174"/>
              </a:spcBef>
              <a:buChar char="•"/>
              <a:tabLst>
                <a:tab pos="330296" algn="l"/>
                <a:tab pos="330894" algn="l"/>
              </a:tabLst>
            </a:pPr>
            <a:r>
              <a:rPr sz="3010" spc="-19" dirty="0">
                <a:solidFill>
                  <a:srgbClr val="3333CC"/>
                </a:solidFill>
                <a:latin typeface="Arial"/>
                <a:cs typeface="Arial"/>
              </a:rPr>
              <a:t>Central problem </a:t>
            </a:r>
            <a:r>
              <a:rPr sz="3010" spc="-14" dirty="0">
                <a:solidFill>
                  <a:srgbClr val="3333CC"/>
                </a:solidFill>
                <a:latin typeface="Arial"/>
                <a:cs typeface="Arial"/>
              </a:rPr>
              <a:t>of </a:t>
            </a:r>
            <a:r>
              <a:rPr sz="3010" spc="-19" dirty="0">
                <a:solidFill>
                  <a:srgbClr val="3333CC"/>
                </a:solidFill>
                <a:latin typeface="Arial"/>
                <a:cs typeface="Arial"/>
              </a:rPr>
              <a:t>ML </a:t>
            </a:r>
            <a:r>
              <a:rPr sz="3010" spc="-5" dirty="0">
                <a:solidFill>
                  <a:srgbClr val="3333CC"/>
                </a:solidFill>
                <a:latin typeface="Arial"/>
                <a:cs typeface="Arial"/>
              </a:rPr>
              <a:t>is </a:t>
            </a:r>
            <a:r>
              <a:rPr sz="3010" spc="-9" dirty="0">
                <a:solidFill>
                  <a:srgbClr val="3333CC"/>
                </a:solidFill>
                <a:latin typeface="Arial"/>
                <a:cs typeface="Arial"/>
              </a:rPr>
              <a:t>to </a:t>
            </a:r>
            <a:r>
              <a:rPr sz="3010" spc="-19" dirty="0">
                <a:solidFill>
                  <a:srgbClr val="3333CC"/>
                </a:solidFill>
                <a:latin typeface="Arial"/>
                <a:cs typeface="Arial"/>
              </a:rPr>
              <a:t>design</a:t>
            </a:r>
            <a:r>
              <a:rPr sz="3010" spc="-132" dirty="0">
                <a:solidFill>
                  <a:srgbClr val="3333CC"/>
                </a:solidFill>
                <a:latin typeface="Arial"/>
                <a:cs typeface="Arial"/>
              </a:rPr>
              <a:t> </a:t>
            </a:r>
            <a:r>
              <a:rPr sz="3010" spc="-19" dirty="0">
                <a:solidFill>
                  <a:srgbClr val="3333CC"/>
                </a:solidFill>
                <a:latin typeface="Arial"/>
                <a:cs typeface="Arial"/>
              </a:rPr>
              <a:t>algorithms  that </a:t>
            </a:r>
            <a:r>
              <a:rPr sz="3010" spc="-14" dirty="0">
                <a:solidFill>
                  <a:srgbClr val="3333CC"/>
                </a:solidFill>
                <a:latin typeface="Arial"/>
                <a:cs typeface="Arial"/>
              </a:rPr>
              <a:t>will </a:t>
            </a:r>
            <a:r>
              <a:rPr sz="3010" spc="-19" dirty="0">
                <a:solidFill>
                  <a:srgbClr val="3333CC"/>
                </a:solidFill>
                <a:latin typeface="Arial"/>
                <a:cs typeface="Arial"/>
              </a:rPr>
              <a:t>perform well not </a:t>
            </a:r>
            <a:r>
              <a:rPr sz="3010" spc="-14" dirty="0">
                <a:solidFill>
                  <a:srgbClr val="3333CC"/>
                </a:solidFill>
                <a:latin typeface="Arial"/>
                <a:cs typeface="Arial"/>
              </a:rPr>
              <a:t>just on </a:t>
            </a:r>
            <a:r>
              <a:rPr sz="3010" spc="-19" dirty="0">
                <a:solidFill>
                  <a:srgbClr val="3333CC"/>
                </a:solidFill>
                <a:latin typeface="Arial"/>
                <a:cs typeface="Arial"/>
              </a:rPr>
              <a:t>training </a:t>
            </a:r>
            <a:r>
              <a:rPr sz="3010" spc="-24" dirty="0">
                <a:solidFill>
                  <a:srgbClr val="3333CC"/>
                </a:solidFill>
                <a:latin typeface="Arial"/>
                <a:cs typeface="Arial"/>
              </a:rPr>
              <a:t>data  </a:t>
            </a:r>
            <a:r>
              <a:rPr sz="3010" spc="-19" dirty="0">
                <a:solidFill>
                  <a:srgbClr val="3333CC"/>
                </a:solidFill>
                <a:latin typeface="Arial"/>
                <a:cs typeface="Arial"/>
              </a:rPr>
              <a:t>but </a:t>
            </a:r>
            <a:r>
              <a:rPr lang="en-US" sz="3010" spc="-19" dirty="0">
                <a:solidFill>
                  <a:srgbClr val="3333CC"/>
                </a:solidFill>
                <a:latin typeface="Arial"/>
                <a:cs typeface="Arial"/>
              </a:rPr>
              <a:t>also </a:t>
            </a:r>
            <a:r>
              <a:rPr sz="3010" spc="-14" dirty="0">
                <a:solidFill>
                  <a:srgbClr val="3333CC"/>
                </a:solidFill>
                <a:latin typeface="Arial"/>
                <a:cs typeface="Arial"/>
              </a:rPr>
              <a:t>on </a:t>
            </a:r>
            <a:r>
              <a:rPr sz="3010" spc="-19" dirty="0">
                <a:solidFill>
                  <a:srgbClr val="3333CC"/>
                </a:solidFill>
                <a:latin typeface="Arial"/>
                <a:cs typeface="Arial"/>
              </a:rPr>
              <a:t>new inputs </a:t>
            </a:r>
            <a:r>
              <a:rPr lang="en-US" sz="3010" spc="-14" dirty="0">
                <a:solidFill>
                  <a:srgbClr val="3333CC"/>
                </a:solidFill>
                <a:latin typeface="Arial"/>
                <a:cs typeface="Arial"/>
              </a:rPr>
              <a:t>(i.e. generalize)</a:t>
            </a:r>
            <a:endParaRPr sz="3010" dirty="0">
              <a:latin typeface="Arial"/>
              <a:cs typeface="Arial"/>
            </a:endParaRPr>
          </a:p>
          <a:p>
            <a:pPr marL="330894" indent="-318948">
              <a:spcBef>
                <a:spcPts val="696"/>
              </a:spcBef>
              <a:buChar char="•"/>
              <a:tabLst>
                <a:tab pos="330296" algn="l"/>
                <a:tab pos="330894" algn="l"/>
              </a:tabLst>
            </a:pPr>
            <a:r>
              <a:rPr sz="3010" spc="-19" dirty="0">
                <a:solidFill>
                  <a:srgbClr val="3333CC"/>
                </a:solidFill>
                <a:latin typeface="Arial"/>
                <a:cs typeface="Arial"/>
              </a:rPr>
              <a:t>Regularization</a:t>
            </a:r>
            <a:r>
              <a:rPr sz="3010" spc="-38" dirty="0">
                <a:solidFill>
                  <a:srgbClr val="3333CC"/>
                </a:solidFill>
                <a:latin typeface="Arial"/>
                <a:cs typeface="Arial"/>
              </a:rPr>
              <a:t> </a:t>
            </a:r>
            <a:r>
              <a:rPr sz="3010" spc="-9" dirty="0">
                <a:solidFill>
                  <a:srgbClr val="3333CC"/>
                </a:solidFill>
                <a:latin typeface="Arial"/>
                <a:cs typeface="Arial"/>
              </a:rPr>
              <a:t>is:</a:t>
            </a:r>
            <a:endParaRPr sz="3010" dirty="0">
              <a:latin typeface="Arial"/>
              <a:cs typeface="Arial"/>
            </a:endParaRPr>
          </a:p>
          <a:p>
            <a:pPr marL="703000" marR="426459" lvl="1" indent="-265790">
              <a:lnSpc>
                <a:spcPts val="3113"/>
              </a:lnSpc>
              <a:spcBef>
                <a:spcPts val="771"/>
              </a:spcBef>
              <a:buChar char="–"/>
              <a:tabLst>
                <a:tab pos="703000" algn="l"/>
              </a:tabLst>
            </a:pPr>
            <a:r>
              <a:rPr sz="2634" spc="-9" dirty="0">
                <a:solidFill>
                  <a:srgbClr val="336600"/>
                </a:solidFill>
                <a:latin typeface="Arial"/>
                <a:cs typeface="Arial"/>
              </a:rPr>
              <a:t>“any </a:t>
            </a:r>
            <a:r>
              <a:rPr sz="2634" spc="-14" dirty="0">
                <a:solidFill>
                  <a:srgbClr val="336600"/>
                </a:solidFill>
                <a:latin typeface="Arial"/>
                <a:cs typeface="Arial"/>
              </a:rPr>
              <a:t>modification made </a:t>
            </a:r>
            <a:r>
              <a:rPr sz="2634" spc="-9" dirty="0">
                <a:solidFill>
                  <a:srgbClr val="336600"/>
                </a:solidFill>
                <a:latin typeface="Arial"/>
                <a:cs typeface="Arial"/>
              </a:rPr>
              <a:t>to </a:t>
            </a:r>
            <a:r>
              <a:rPr sz="2634" dirty="0">
                <a:solidFill>
                  <a:srgbClr val="336600"/>
                </a:solidFill>
                <a:latin typeface="Arial"/>
                <a:cs typeface="Arial"/>
              </a:rPr>
              <a:t>a </a:t>
            </a:r>
            <a:r>
              <a:rPr sz="2634" spc="-9" dirty="0">
                <a:solidFill>
                  <a:srgbClr val="336600"/>
                </a:solidFill>
                <a:latin typeface="Arial"/>
                <a:cs typeface="Arial"/>
              </a:rPr>
              <a:t>learning </a:t>
            </a:r>
            <a:r>
              <a:rPr sz="2634" spc="-14" dirty="0">
                <a:solidFill>
                  <a:srgbClr val="336600"/>
                </a:solidFill>
                <a:latin typeface="Arial"/>
                <a:cs typeface="Arial"/>
              </a:rPr>
              <a:t>algorithm </a:t>
            </a:r>
            <a:r>
              <a:rPr sz="2634" spc="-9" dirty="0">
                <a:solidFill>
                  <a:srgbClr val="336600"/>
                </a:solidFill>
                <a:latin typeface="Arial"/>
                <a:cs typeface="Arial"/>
              </a:rPr>
              <a:t>to  </a:t>
            </a:r>
            <a:r>
              <a:rPr sz="2634" spc="-14" dirty="0">
                <a:solidFill>
                  <a:srgbClr val="336600"/>
                </a:solidFill>
                <a:latin typeface="Arial"/>
                <a:cs typeface="Arial"/>
              </a:rPr>
              <a:t>reduce generalization </a:t>
            </a:r>
            <a:r>
              <a:rPr sz="2634" spc="-9" dirty="0">
                <a:solidFill>
                  <a:srgbClr val="336600"/>
                </a:solidFill>
                <a:latin typeface="Arial"/>
                <a:cs typeface="Arial"/>
              </a:rPr>
              <a:t>error but not training</a:t>
            </a:r>
            <a:r>
              <a:rPr sz="2634" spc="-99" dirty="0">
                <a:solidFill>
                  <a:srgbClr val="336600"/>
                </a:solidFill>
                <a:latin typeface="Arial"/>
                <a:cs typeface="Arial"/>
              </a:rPr>
              <a:t> </a:t>
            </a:r>
            <a:r>
              <a:rPr sz="2634" spc="-14" dirty="0">
                <a:solidFill>
                  <a:srgbClr val="336600"/>
                </a:solidFill>
                <a:latin typeface="Arial"/>
                <a:cs typeface="Arial"/>
              </a:rPr>
              <a:t>error”</a:t>
            </a:r>
            <a:endParaRPr lang="en-US" sz="2634" spc="-14" dirty="0">
              <a:solidFill>
                <a:srgbClr val="336600"/>
              </a:solidFill>
              <a:latin typeface="Arial"/>
              <a:cs typeface="Arial"/>
            </a:endParaRPr>
          </a:p>
          <a:p>
            <a:pPr marL="703000" marR="426459" lvl="1" indent="-265790">
              <a:lnSpc>
                <a:spcPts val="3113"/>
              </a:lnSpc>
              <a:spcBef>
                <a:spcPts val="771"/>
              </a:spcBef>
              <a:buChar char="–"/>
              <a:tabLst>
                <a:tab pos="703000" algn="l"/>
              </a:tabLst>
            </a:pPr>
            <a:endParaRPr sz="2634" dirty="0">
              <a:latin typeface="Arial"/>
              <a:cs typeface="Arial"/>
            </a:endParaRPr>
          </a:p>
          <a:p>
            <a:pPr marL="215021" indent="-213229">
              <a:spcBef>
                <a:spcPts val="395"/>
              </a:spcBef>
              <a:buChar char="•"/>
              <a:tabLst>
                <a:tab pos="1075106" algn="l"/>
              </a:tabLst>
            </a:pPr>
            <a:r>
              <a:rPr lang="en-US" sz="3010" spc="-14" dirty="0">
                <a:solidFill>
                  <a:srgbClr val="660066"/>
                </a:solidFill>
                <a:latin typeface="Arial"/>
                <a:cs typeface="Arial"/>
              </a:rPr>
              <a:t>Implications</a:t>
            </a:r>
          </a:p>
          <a:p>
            <a:pPr marL="645063" lvl="1" indent="-213229">
              <a:spcBef>
                <a:spcPts val="395"/>
              </a:spcBef>
              <a:buChar char="•"/>
              <a:tabLst>
                <a:tab pos="1075106" algn="l"/>
              </a:tabLst>
            </a:pPr>
            <a:r>
              <a:rPr sz="2634" spc="-14" dirty="0">
                <a:solidFill>
                  <a:srgbClr val="660066"/>
                </a:solidFill>
                <a:latin typeface="Arial"/>
                <a:cs typeface="Arial"/>
              </a:rPr>
              <a:t>Reduce test </a:t>
            </a:r>
            <a:r>
              <a:rPr sz="2634" spc="-9" dirty="0">
                <a:solidFill>
                  <a:srgbClr val="660066"/>
                </a:solidFill>
                <a:latin typeface="Arial"/>
                <a:cs typeface="Arial"/>
              </a:rPr>
              <a:t>error </a:t>
            </a:r>
            <a:r>
              <a:rPr sz="2634" spc="-14" dirty="0">
                <a:solidFill>
                  <a:srgbClr val="660066"/>
                </a:solidFill>
                <a:latin typeface="Arial"/>
                <a:cs typeface="Arial"/>
              </a:rPr>
              <a:t>even </a:t>
            </a:r>
            <a:r>
              <a:rPr sz="2634" spc="-9" dirty="0">
                <a:solidFill>
                  <a:srgbClr val="660066"/>
                </a:solidFill>
                <a:latin typeface="Arial"/>
                <a:cs typeface="Arial"/>
              </a:rPr>
              <a:t>at </a:t>
            </a:r>
            <a:r>
              <a:rPr sz="2634" spc="-14" dirty="0">
                <a:solidFill>
                  <a:srgbClr val="660066"/>
                </a:solidFill>
                <a:latin typeface="Arial"/>
                <a:cs typeface="Arial"/>
              </a:rPr>
              <a:t>expense </a:t>
            </a:r>
            <a:r>
              <a:rPr sz="2634" spc="-9" dirty="0">
                <a:solidFill>
                  <a:srgbClr val="660066"/>
                </a:solidFill>
                <a:latin typeface="Arial"/>
                <a:cs typeface="Arial"/>
              </a:rPr>
              <a:t>of </a:t>
            </a:r>
            <a:r>
              <a:rPr sz="2634" spc="-14" dirty="0">
                <a:solidFill>
                  <a:srgbClr val="660066"/>
                </a:solidFill>
                <a:latin typeface="Arial"/>
                <a:cs typeface="Arial"/>
              </a:rPr>
              <a:t>higher </a:t>
            </a:r>
            <a:r>
              <a:rPr sz="2634" spc="-9" dirty="0">
                <a:solidFill>
                  <a:srgbClr val="660066"/>
                </a:solidFill>
                <a:latin typeface="Arial"/>
                <a:cs typeface="Arial"/>
              </a:rPr>
              <a:t>training</a:t>
            </a:r>
            <a:r>
              <a:rPr sz="2634" spc="-107" dirty="0">
                <a:solidFill>
                  <a:srgbClr val="660066"/>
                </a:solidFill>
                <a:latin typeface="Arial"/>
                <a:cs typeface="Arial"/>
              </a:rPr>
              <a:t> </a:t>
            </a:r>
            <a:r>
              <a:rPr sz="2634" spc="-9" dirty="0">
                <a:solidFill>
                  <a:srgbClr val="660066"/>
                </a:solidFill>
                <a:latin typeface="Arial"/>
                <a:cs typeface="Arial"/>
              </a:rPr>
              <a:t>error</a:t>
            </a:r>
            <a:endParaRPr lang="en-US" sz="2634" spc="-9" dirty="0">
              <a:solidFill>
                <a:srgbClr val="660066"/>
              </a:solidFill>
              <a:latin typeface="Arial"/>
              <a:cs typeface="Arial"/>
            </a:endParaRPr>
          </a:p>
          <a:p>
            <a:pPr marL="645063" lvl="1" indent="-213229">
              <a:spcBef>
                <a:spcPts val="395"/>
              </a:spcBef>
              <a:buChar char="•"/>
              <a:tabLst>
                <a:tab pos="1075106" algn="l"/>
              </a:tabLst>
            </a:pPr>
            <a:r>
              <a:rPr lang="en-US" sz="2634" spc="-9" dirty="0">
                <a:solidFill>
                  <a:srgbClr val="660066"/>
                </a:solidFill>
                <a:latin typeface="Arial"/>
                <a:cs typeface="Arial"/>
              </a:rPr>
              <a:t>Improve performance!</a:t>
            </a:r>
            <a:endParaRPr sz="3010" dirty="0">
              <a:latin typeface="Arial"/>
              <a:cs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200" y="466410"/>
            <a:ext cx="8387080" cy="574040"/>
          </a:xfrm>
          <a:prstGeom prst="rect">
            <a:avLst/>
          </a:prstGeom>
        </p:spPr>
        <p:txBody>
          <a:bodyPr vert="horz" wrap="square" lIns="0" tIns="12700" rIns="0" bIns="0" rtlCol="0">
            <a:spAutoFit/>
          </a:bodyPr>
          <a:lstStyle/>
          <a:p>
            <a:pPr marL="12700">
              <a:lnSpc>
                <a:spcPct val="100000"/>
              </a:lnSpc>
              <a:spcBef>
                <a:spcPts val="100"/>
              </a:spcBef>
            </a:pPr>
            <a:r>
              <a:rPr spc="-5" dirty="0"/>
              <a:t>Convolution with </a:t>
            </a:r>
            <a:r>
              <a:rPr lang="en-US" spc="-5" dirty="0"/>
              <a:t>S</a:t>
            </a:r>
            <a:r>
              <a:rPr spc="-5" dirty="0"/>
              <a:t>tride:</a:t>
            </a:r>
            <a:r>
              <a:rPr spc="50" dirty="0"/>
              <a:t> </a:t>
            </a:r>
            <a:r>
              <a:rPr spc="-5" dirty="0"/>
              <a:t>Implementation</a:t>
            </a:r>
          </a:p>
        </p:txBody>
      </p:sp>
      <p:sp>
        <p:nvSpPr>
          <p:cNvPr id="4" name="object 4"/>
          <p:cNvSpPr/>
          <p:nvPr/>
        </p:nvSpPr>
        <p:spPr>
          <a:xfrm>
            <a:off x="650570" y="3955373"/>
            <a:ext cx="4772912" cy="318194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05761" y="3881437"/>
            <a:ext cx="4881245" cy="3286125"/>
          </a:xfrm>
          <a:custGeom>
            <a:avLst/>
            <a:gdLst/>
            <a:ahLst/>
            <a:cxnLst/>
            <a:rect l="l" t="t" r="r" b="b"/>
            <a:pathLst>
              <a:path w="4881245" h="3286125">
                <a:moveTo>
                  <a:pt x="0" y="0"/>
                </a:moveTo>
                <a:lnTo>
                  <a:pt x="4880767" y="0"/>
                </a:lnTo>
                <a:lnTo>
                  <a:pt x="4880767" y="3286124"/>
                </a:lnTo>
                <a:lnTo>
                  <a:pt x="0" y="3286124"/>
                </a:lnTo>
                <a:lnTo>
                  <a:pt x="0" y="0"/>
                </a:lnTo>
                <a:close/>
              </a:path>
            </a:pathLst>
          </a:custGeom>
          <a:ln w="9524">
            <a:solidFill>
              <a:srgbClr val="000000"/>
            </a:solidFill>
          </a:ln>
        </p:spPr>
        <p:txBody>
          <a:bodyPr wrap="square" lIns="0" tIns="0" rIns="0" bIns="0" rtlCol="0"/>
          <a:lstStyle/>
          <a:p>
            <a:endParaRPr/>
          </a:p>
        </p:txBody>
      </p:sp>
      <p:sp>
        <p:nvSpPr>
          <p:cNvPr id="6" name="object 6"/>
          <p:cNvSpPr/>
          <p:nvPr/>
        </p:nvSpPr>
        <p:spPr>
          <a:xfrm>
            <a:off x="534323" y="1675880"/>
            <a:ext cx="4822819" cy="1926375"/>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29561" y="1595439"/>
            <a:ext cx="4873625" cy="2025650"/>
          </a:xfrm>
          <a:custGeom>
            <a:avLst/>
            <a:gdLst/>
            <a:ahLst/>
            <a:cxnLst/>
            <a:rect l="l" t="t" r="r" b="b"/>
            <a:pathLst>
              <a:path w="4873625" h="2025650">
                <a:moveTo>
                  <a:pt x="0" y="0"/>
                </a:moveTo>
                <a:lnTo>
                  <a:pt x="4873623" y="0"/>
                </a:lnTo>
                <a:lnTo>
                  <a:pt x="4873623" y="2025252"/>
                </a:lnTo>
                <a:lnTo>
                  <a:pt x="0" y="2025252"/>
                </a:lnTo>
                <a:lnTo>
                  <a:pt x="0" y="0"/>
                </a:lnTo>
                <a:close/>
              </a:path>
            </a:pathLst>
          </a:custGeom>
          <a:ln w="9524">
            <a:solidFill>
              <a:srgbClr val="000000"/>
            </a:solidFill>
          </a:ln>
        </p:spPr>
        <p:txBody>
          <a:bodyPr wrap="square" lIns="0" tIns="0" rIns="0" bIns="0" rtlCol="0"/>
          <a:lstStyle/>
          <a:p>
            <a:endParaRPr/>
          </a:p>
        </p:txBody>
      </p:sp>
      <p:sp>
        <p:nvSpPr>
          <p:cNvPr id="8" name="object 8"/>
          <p:cNvSpPr txBox="1"/>
          <p:nvPr/>
        </p:nvSpPr>
        <p:spPr>
          <a:xfrm>
            <a:off x="5489862" y="1328421"/>
            <a:ext cx="3876040" cy="1557020"/>
          </a:xfrm>
          <a:prstGeom prst="rect">
            <a:avLst/>
          </a:prstGeom>
        </p:spPr>
        <p:txBody>
          <a:bodyPr vert="horz" wrap="square" lIns="0" tIns="12700" rIns="0" bIns="0" rtlCol="0">
            <a:spAutoFit/>
          </a:bodyPr>
          <a:lstStyle/>
          <a:p>
            <a:pPr marL="317500">
              <a:lnSpc>
                <a:spcPct val="100000"/>
              </a:lnSpc>
              <a:spcBef>
                <a:spcPts val="100"/>
              </a:spcBef>
            </a:pPr>
            <a:r>
              <a:rPr sz="2400" dirty="0">
                <a:solidFill>
                  <a:srgbClr val="006600"/>
                </a:solidFill>
                <a:latin typeface="Arial"/>
                <a:cs typeface="Arial"/>
              </a:rPr>
              <a:t>Here we use a </a:t>
            </a:r>
            <a:r>
              <a:rPr sz="2400" spc="-5" dirty="0">
                <a:solidFill>
                  <a:srgbClr val="006600"/>
                </a:solidFill>
                <a:latin typeface="Arial"/>
                <a:cs typeface="Arial"/>
              </a:rPr>
              <a:t>stride </a:t>
            </a:r>
            <a:r>
              <a:rPr sz="2400" dirty="0">
                <a:solidFill>
                  <a:srgbClr val="006600"/>
                </a:solidFill>
                <a:latin typeface="Arial"/>
                <a:cs typeface="Arial"/>
              </a:rPr>
              <a:t>of</a:t>
            </a:r>
            <a:r>
              <a:rPr sz="2400" spc="-55" dirty="0">
                <a:solidFill>
                  <a:srgbClr val="006600"/>
                </a:solidFill>
                <a:latin typeface="Arial"/>
                <a:cs typeface="Arial"/>
              </a:rPr>
              <a:t> </a:t>
            </a:r>
            <a:r>
              <a:rPr sz="2400" spc="-130" dirty="0">
                <a:latin typeface="Cambria"/>
                <a:cs typeface="Cambria"/>
              </a:rPr>
              <a:t>2</a:t>
            </a:r>
            <a:endParaRPr sz="2400">
              <a:latin typeface="Cambria"/>
              <a:cs typeface="Cambria"/>
            </a:endParaRPr>
          </a:p>
          <a:p>
            <a:pPr>
              <a:lnSpc>
                <a:spcPct val="100000"/>
              </a:lnSpc>
              <a:spcBef>
                <a:spcPts val="55"/>
              </a:spcBef>
            </a:pPr>
            <a:endParaRPr sz="4250">
              <a:latin typeface="Cambria"/>
              <a:cs typeface="Cambria"/>
            </a:endParaRPr>
          </a:p>
          <a:p>
            <a:pPr marL="12700" marR="5080">
              <a:lnSpc>
                <a:spcPts val="2100"/>
              </a:lnSpc>
            </a:pPr>
            <a:r>
              <a:rPr sz="1800" spc="-5" dirty="0">
                <a:solidFill>
                  <a:srgbClr val="660066"/>
                </a:solidFill>
                <a:latin typeface="Arial"/>
                <a:cs typeface="Arial"/>
              </a:rPr>
              <a:t>Convolution with </a:t>
            </a:r>
            <a:r>
              <a:rPr sz="1800" dirty="0">
                <a:solidFill>
                  <a:srgbClr val="660066"/>
                </a:solidFill>
                <a:latin typeface="Arial"/>
                <a:cs typeface="Arial"/>
              </a:rPr>
              <a:t>a </a:t>
            </a:r>
            <a:r>
              <a:rPr sz="1800" spc="-5" dirty="0">
                <a:solidFill>
                  <a:srgbClr val="660066"/>
                </a:solidFill>
                <a:latin typeface="Arial"/>
                <a:cs typeface="Arial"/>
              </a:rPr>
              <a:t>stride </a:t>
            </a:r>
            <a:r>
              <a:rPr sz="1800" dirty="0">
                <a:solidFill>
                  <a:srgbClr val="660066"/>
                </a:solidFill>
                <a:latin typeface="Arial"/>
                <a:cs typeface="Arial"/>
              </a:rPr>
              <a:t>of </a:t>
            </a:r>
            <a:r>
              <a:rPr sz="1800" spc="-5" dirty="0">
                <a:solidFill>
                  <a:srgbClr val="660066"/>
                </a:solidFill>
                <a:latin typeface="Arial"/>
                <a:cs typeface="Arial"/>
              </a:rPr>
              <a:t>length two  implemented </a:t>
            </a:r>
            <a:r>
              <a:rPr sz="1800" dirty="0">
                <a:solidFill>
                  <a:srgbClr val="660066"/>
                </a:solidFill>
                <a:latin typeface="Arial"/>
                <a:cs typeface="Arial"/>
              </a:rPr>
              <a:t>in a single </a:t>
            </a:r>
            <a:r>
              <a:rPr sz="1800" spc="-5" dirty="0">
                <a:solidFill>
                  <a:srgbClr val="660066"/>
                </a:solidFill>
                <a:latin typeface="Arial"/>
                <a:cs typeface="Arial"/>
              </a:rPr>
              <a:t>operation</a:t>
            </a:r>
            <a:endParaRPr sz="1800">
              <a:latin typeface="Arial"/>
              <a:cs typeface="Arial"/>
            </a:endParaRPr>
          </a:p>
        </p:txBody>
      </p:sp>
      <p:sp>
        <p:nvSpPr>
          <p:cNvPr id="9" name="object 9"/>
          <p:cNvSpPr txBox="1"/>
          <p:nvPr/>
        </p:nvSpPr>
        <p:spPr>
          <a:xfrm>
            <a:off x="5633739" y="3995420"/>
            <a:ext cx="3850640" cy="2217420"/>
          </a:xfrm>
          <a:prstGeom prst="rect">
            <a:avLst/>
          </a:prstGeom>
        </p:spPr>
        <p:txBody>
          <a:bodyPr vert="horz" wrap="square" lIns="0" tIns="15875" rIns="0" bIns="0" rtlCol="0">
            <a:spAutoFit/>
          </a:bodyPr>
          <a:lstStyle/>
          <a:p>
            <a:pPr marL="12700" marR="42545">
              <a:lnSpc>
                <a:spcPct val="98800"/>
              </a:lnSpc>
              <a:spcBef>
                <a:spcPts val="125"/>
              </a:spcBef>
            </a:pPr>
            <a:r>
              <a:rPr sz="1800" spc="-5" dirty="0">
                <a:solidFill>
                  <a:srgbClr val="660066"/>
                </a:solidFill>
                <a:latin typeface="Arial"/>
                <a:cs typeface="Arial"/>
              </a:rPr>
              <a:t>Convolution with </a:t>
            </a:r>
            <a:r>
              <a:rPr sz="1800" dirty="0">
                <a:solidFill>
                  <a:srgbClr val="660066"/>
                </a:solidFill>
                <a:latin typeface="Arial"/>
                <a:cs typeface="Arial"/>
              </a:rPr>
              <a:t>a </a:t>
            </a:r>
            <a:r>
              <a:rPr sz="1800" spc="-5" dirty="0">
                <a:solidFill>
                  <a:srgbClr val="660066"/>
                </a:solidFill>
                <a:latin typeface="Arial"/>
                <a:cs typeface="Arial"/>
              </a:rPr>
              <a:t>stride greater than  </a:t>
            </a:r>
            <a:r>
              <a:rPr sz="1800" dirty="0">
                <a:solidFill>
                  <a:srgbClr val="660066"/>
                </a:solidFill>
                <a:latin typeface="Arial"/>
                <a:cs typeface="Arial"/>
              </a:rPr>
              <a:t>one pixel is </a:t>
            </a:r>
            <a:r>
              <a:rPr sz="1800" spc="-5" dirty="0">
                <a:solidFill>
                  <a:srgbClr val="660066"/>
                </a:solidFill>
                <a:latin typeface="Arial"/>
                <a:cs typeface="Arial"/>
              </a:rPr>
              <a:t>mathematically  </a:t>
            </a:r>
            <a:r>
              <a:rPr sz="1800" dirty="0">
                <a:solidFill>
                  <a:srgbClr val="660066"/>
                </a:solidFill>
                <a:latin typeface="Arial"/>
                <a:cs typeface="Arial"/>
              </a:rPr>
              <a:t>equivalent </a:t>
            </a:r>
            <a:r>
              <a:rPr sz="1800" spc="-5" dirty="0">
                <a:solidFill>
                  <a:srgbClr val="660066"/>
                </a:solidFill>
                <a:latin typeface="Arial"/>
                <a:cs typeface="Arial"/>
              </a:rPr>
              <a:t>to convolution with </a:t>
            </a:r>
            <a:r>
              <a:rPr sz="1800" dirty="0">
                <a:solidFill>
                  <a:srgbClr val="660066"/>
                </a:solidFill>
                <a:latin typeface="Arial"/>
                <a:cs typeface="Arial"/>
              </a:rPr>
              <a:t>a unit  </a:t>
            </a:r>
            <a:r>
              <a:rPr sz="1800" spc="-5" dirty="0">
                <a:solidFill>
                  <a:srgbClr val="660066"/>
                </a:solidFill>
                <a:latin typeface="Arial"/>
                <a:cs typeface="Arial"/>
              </a:rPr>
              <a:t>stride followed </a:t>
            </a:r>
            <a:r>
              <a:rPr sz="1800" dirty="0">
                <a:solidFill>
                  <a:srgbClr val="660066"/>
                </a:solidFill>
                <a:latin typeface="Arial"/>
                <a:cs typeface="Arial"/>
              </a:rPr>
              <a:t>by</a:t>
            </a:r>
            <a:r>
              <a:rPr sz="1800" spc="-10" dirty="0">
                <a:solidFill>
                  <a:srgbClr val="660066"/>
                </a:solidFill>
                <a:latin typeface="Arial"/>
                <a:cs typeface="Arial"/>
              </a:rPr>
              <a:t> </a:t>
            </a:r>
            <a:r>
              <a:rPr sz="1800" dirty="0" err="1">
                <a:solidFill>
                  <a:srgbClr val="660066"/>
                </a:solidFill>
                <a:latin typeface="Arial"/>
                <a:cs typeface="Arial"/>
              </a:rPr>
              <a:t>downsampling</a:t>
            </a:r>
            <a:r>
              <a:rPr sz="1800" dirty="0">
                <a:solidFill>
                  <a:srgbClr val="660066"/>
                </a:solidFill>
                <a:latin typeface="Arial"/>
                <a:cs typeface="Arial"/>
              </a:rPr>
              <a:t>.</a:t>
            </a:r>
            <a:endParaRPr sz="1800" dirty="0">
              <a:latin typeface="Arial"/>
              <a:cs typeface="Arial"/>
            </a:endParaRPr>
          </a:p>
          <a:p>
            <a:pPr>
              <a:lnSpc>
                <a:spcPct val="100000"/>
              </a:lnSpc>
              <a:spcBef>
                <a:spcPts val="30"/>
              </a:spcBef>
            </a:pPr>
            <a:endParaRPr sz="1800" dirty="0">
              <a:latin typeface="Arial"/>
              <a:cs typeface="Arial"/>
            </a:endParaRPr>
          </a:p>
          <a:p>
            <a:pPr marL="12700" marR="5080">
              <a:lnSpc>
                <a:spcPct val="101899"/>
              </a:lnSpc>
            </a:pPr>
            <a:r>
              <a:rPr sz="1800" spc="-15" dirty="0">
                <a:solidFill>
                  <a:srgbClr val="660066"/>
                </a:solidFill>
                <a:latin typeface="Arial"/>
                <a:cs typeface="Arial"/>
              </a:rPr>
              <a:t>Two-step </a:t>
            </a:r>
            <a:r>
              <a:rPr sz="1800" dirty="0">
                <a:solidFill>
                  <a:srgbClr val="660066"/>
                </a:solidFill>
                <a:latin typeface="Arial"/>
                <a:cs typeface="Arial"/>
              </a:rPr>
              <a:t>approach is </a:t>
            </a:r>
            <a:r>
              <a:rPr sz="1800" spc="-5" dirty="0">
                <a:solidFill>
                  <a:srgbClr val="660066"/>
                </a:solidFill>
                <a:latin typeface="Arial"/>
                <a:cs typeface="Arial"/>
              </a:rPr>
              <a:t>computationally  wasteful, </a:t>
            </a:r>
            <a:r>
              <a:rPr sz="1800" dirty="0">
                <a:solidFill>
                  <a:srgbClr val="660066"/>
                </a:solidFill>
                <a:latin typeface="Arial"/>
                <a:cs typeface="Arial"/>
              </a:rPr>
              <a:t>because it </a:t>
            </a:r>
            <a:r>
              <a:rPr lang="en-US" sz="1800" dirty="0">
                <a:solidFill>
                  <a:srgbClr val="660066"/>
                </a:solidFill>
                <a:latin typeface="Arial"/>
                <a:cs typeface="Arial"/>
              </a:rPr>
              <a:t>computers</a:t>
            </a:r>
            <a:r>
              <a:rPr sz="1800" dirty="0">
                <a:solidFill>
                  <a:srgbClr val="660066"/>
                </a:solidFill>
                <a:latin typeface="Arial"/>
                <a:cs typeface="Arial"/>
              </a:rPr>
              <a:t> many  values </a:t>
            </a:r>
            <a:r>
              <a:rPr sz="1800" spc="-5" dirty="0">
                <a:solidFill>
                  <a:srgbClr val="660066"/>
                </a:solidFill>
                <a:latin typeface="Arial"/>
                <a:cs typeface="Arial"/>
              </a:rPr>
              <a:t>that </a:t>
            </a:r>
            <a:r>
              <a:rPr sz="1800" dirty="0">
                <a:solidFill>
                  <a:srgbClr val="660066"/>
                </a:solidFill>
                <a:latin typeface="Arial"/>
                <a:cs typeface="Arial"/>
              </a:rPr>
              <a:t>are</a:t>
            </a:r>
            <a:r>
              <a:rPr sz="1800" spc="-20" dirty="0">
                <a:solidFill>
                  <a:srgbClr val="660066"/>
                </a:solidFill>
                <a:latin typeface="Arial"/>
                <a:cs typeface="Arial"/>
              </a:rPr>
              <a:t> </a:t>
            </a:r>
            <a:r>
              <a:rPr sz="1800" dirty="0">
                <a:solidFill>
                  <a:srgbClr val="660066"/>
                </a:solidFill>
                <a:latin typeface="Arial"/>
                <a:cs typeface="Arial"/>
              </a:rPr>
              <a:t>discarded</a:t>
            </a:r>
            <a:endParaRPr sz="1800" dirty="0">
              <a:latin typeface="Arial"/>
              <a:cs typeface="Arial"/>
            </a:endParaRPr>
          </a:p>
        </p:txBody>
      </p:sp>
      <p:sp>
        <p:nvSpPr>
          <p:cNvPr id="2" name="TextBox 1">
            <a:extLst>
              <a:ext uri="{FF2B5EF4-FFF2-40B4-BE49-F238E27FC236}">
                <a16:creationId xmlns:a16="http://schemas.microsoft.com/office/drawing/2014/main" id="{3BEF616D-F274-C842-810F-74A6DF060953}"/>
              </a:ext>
            </a:extLst>
          </p:cNvPr>
          <p:cNvSpPr txBox="1"/>
          <p:nvPr/>
        </p:nvSpPr>
        <p:spPr>
          <a:xfrm>
            <a:off x="5715000" y="6752063"/>
            <a:ext cx="4038600" cy="830997"/>
          </a:xfrm>
          <a:prstGeom prst="rect">
            <a:avLst/>
          </a:prstGeom>
          <a:noFill/>
        </p:spPr>
        <p:txBody>
          <a:bodyPr wrap="square" rtlCol="0">
            <a:spAutoFit/>
          </a:bodyPr>
          <a:lstStyle/>
          <a:p>
            <a:r>
              <a:rPr lang="en-US" sz="1200" dirty="0" err="1"/>
              <a:t>Downsampling</a:t>
            </a:r>
            <a:r>
              <a:rPr lang="en-US" sz="1200" dirty="0"/>
              <a:t> makes a digital audio signal smaller by lowering its sampling rate or sample size (bits per sample).  It</a:t>
            </a:r>
            <a:r>
              <a:rPr lang="en-US" sz="1200" b="1" dirty="0"/>
              <a:t> </a:t>
            </a:r>
            <a:r>
              <a:rPr lang="en-US" sz="1200" dirty="0"/>
              <a:t>decreases the bit rate when transmitting over a limited bandwidth or to convert to a more limited audio format</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66800" y="194838"/>
            <a:ext cx="7853045" cy="574040"/>
          </a:xfrm>
          <a:prstGeom prst="rect">
            <a:avLst/>
          </a:prstGeom>
        </p:spPr>
        <p:txBody>
          <a:bodyPr vert="horz" wrap="square" lIns="0" tIns="12700" rIns="0" bIns="0" rtlCol="0">
            <a:spAutoFit/>
          </a:bodyPr>
          <a:lstStyle/>
          <a:p>
            <a:pPr marL="12700">
              <a:lnSpc>
                <a:spcPct val="100000"/>
              </a:lnSpc>
              <a:spcBef>
                <a:spcPts val="100"/>
              </a:spcBef>
            </a:pPr>
            <a:r>
              <a:rPr lang="en-US" spc="-5" dirty="0"/>
              <a:t>P</a:t>
            </a:r>
            <a:r>
              <a:rPr spc="-5" dirty="0"/>
              <a:t>adding</a:t>
            </a:r>
            <a:r>
              <a:rPr lang="en-US" spc="-5" dirty="0"/>
              <a:t> to</a:t>
            </a:r>
            <a:r>
              <a:rPr dirty="0"/>
              <a:t> </a:t>
            </a:r>
            <a:r>
              <a:rPr lang="en-US" spc="-5" dirty="0"/>
              <a:t>CNN S</a:t>
            </a:r>
            <a:r>
              <a:rPr dirty="0"/>
              <a:t>i</a:t>
            </a:r>
            <a:r>
              <a:rPr lang="en-US" dirty="0"/>
              <a:t>des and Size</a:t>
            </a:r>
            <a:endParaRPr dirty="0"/>
          </a:p>
        </p:txBody>
      </p:sp>
      <p:sp>
        <p:nvSpPr>
          <p:cNvPr id="9" name="object 9"/>
          <p:cNvSpPr txBox="1"/>
          <p:nvPr/>
        </p:nvSpPr>
        <p:spPr>
          <a:xfrm>
            <a:off x="609600" y="732570"/>
            <a:ext cx="8077200" cy="1110560"/>
          </a:xfrm>
          <a:prstGeom prst="rect">
            <a:avLst/>
          </a:prstGeom>
        </p:spPr>
        <p:txBody>
          <a:bodyPr vert="horz" wrap="square" lIns="0" tIns="33020" rIns="0" bIns="0" rtlCol="0">
            <a:spAutoFit/>
          </a:bodyPr>
          <a:lstStyle/>
          <a:p>
            <a:pPr marL="12700" marR="5080">
              <a:lnSpc>
                <a:spcPts val="2800"/>
              </a:lnSpc>
              <a:spcBef>
                <a:spcPts val="260"/>
              </a:spcBef>
            </a:pPr>
            <a:r>
              <a:rPr lang="en-US" sz="2400" spc="-5" dirty="0">
                <a:solidFill>
                  <a:srgbClr val="006600"/>
                </a:solidFill>
                <a:latin typeface="Arial"/>
                <a:cs typeface="Arial"/>
              </a:rPr>
              <a:t>Add zero units to the edges on the sides of the network to reduce shrinking over the depth so as to maintain performance</a:t>
            </a:r>
            <a:endParaRPr sz="2400" dirty="0">
              <a:latin typeface="Arial"/>
              <a:cs typeface="Arial"/>
            </a:endParaRPr>
          </a:p>
        </p:txBody>
      </p:sp>
      <p:sp>
        <p:nvSpPr>
          <p:cNvPr id="11" name="object 11"/>
          <p:cNvSpPr/>
          <p:nvPr/>
        </p:nvSpPr>
        <p:spPr>
          <a:xfrm>
            <a:off x="6517957" y="4510716"/>
            <a:ext cx="3277235" cy="2031364"/>
          </a:xfrm>
          <a:custGeom>
            <a:avLst/>
            <a:gdLst/>
            <a:ahLst/>
            <a:cxnLst/>
            <a:rect l="l" t="t" r="r" b="b"/>
            <a:pathLst>
              <a:path w="3277234" h="2031365">
                <a:moveTo>
                  <a:pt x="0" y="2031324"/>
                </a:moveTo>
                <a:lnTo>
                  <a:pt x="3276757" y="2031324"/>
                </a:lnTo>
                <a:lnTo>
                  <a:pt x="3276757" y="0"/>
                </a:lnTo>
                <a:lnTo>
                  <a:pt x="0" y="0"/>
                </a:lnTo>
                <a:lnTo>
                  <a:pt x="0" y="2031324"/>
                </a:lnTo>
                <a:close/>
              </a:path>
            </a:pathLst>
          </a:custGeom>
          <a:solidFill>
            <a:srgbClr val="FFFFFF"/>
          </a:solidFill>
        </p:spPr>
        <p:txBody>
          <a:bodyPr wrap="square" lIns="0" tIns="0" rIns="0" bIns="0" rtlCol="0"/>
          <a:lstStyle/>
          <a:p>
            <a:endParaRPr dirty="0"/>
          </a:p>
        </p:txBody>
      </p:sp>
      <p:pic>
        <p:nvPicPr>
          <p:cNvPr id="3" name="Picture 2">
            <a:extLst>
              <a:ext uri="{FF2B5EF4-FFF2-40B4-BE49-F238E27FC236}">
                <a16:creationId xmlns:a16="http://schemas.microsoft.com/office/drawing/2014/main" id="{1CA29E5E-22A1-0445-989B-727785FF8E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145323"/>
            <a:ext cx="5245650" cy="2303645"/>
          </a:xfrm>
          <a:prstGeom prst="rect">
            <a:avLst/>
          </a:prstGeom>
        </p:spPr>
      </p:pic>
      <p:pic>
        <p:nvPicPr>
          <p:cNvPr id="14" name="Picture 13">
            <a:extLst>
              <a:ext uri="{FF2B5EF4-FFF2-40B4-BE49-F238E27FC236}">
                <a16:creationId xmlns:a16="http://schemas.microsoft.com/office/drawing/2014/main" id="{BCE6FE8E-F794-5948-BCB9-B8A2ECC876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670" y="4648200"/>
            <a:ext cx="4858518" cy="2759792"/>
          </a:xfrm>
          <a:prstGeom prst="rect">
            <a:avLst/>
          </a:prstGeom>
        </p:spPr>
      </p:pic>
      <p:sp>
        <p:nvSpPr>
          <p:cNvPr id="16" name="TextBox 15">
            <a:extLst>
              <a:ext uri="{FF2B5EF4-FFF2-40B4-BE49-F238E27FC236}">
                <a16:creationId xmlns:a16="http://schemas.microsoft.com/office/drawing/2014/main" id="{1F47EC2E-305D-BD42-9D89-385CF391EF3E}"/>
              </a:ext>
            </a:extLst>
          </p:cNvPr>
          <p:cNvSpPr txBox="1"/>
          <p:nvPr/>
        </p:nvSpPr>
        <p:spPr>
          <a:xfrm>
            <a:off x="7479639" y="2595035"/>
            <a:ext cx="1624163" cy="461665"/>
          </a:xfrm>
          <a:prstGeom prst="rect">
            <a:avLst/>
          </a:prstGeom>
          <a:noFill/>
        </p:spPr>
        <p:txBody>
          <a:bodyPr wrap="none" rtlCol="0">
            <a:spAutoFit/>
          </a:bodyPr>
          <a:lstStyle/>
          <a:p>
            <a:r>
              <a:rPr lang="en-US" sz="2400" dirty="0"/>
              <a:t>No padding</a:t>
            </a:r>
          </a:p>
        </p:txBody>
      </p:sp>
      <p:sp>
        <p:nvSpPr>
          <p:cNvPr id="17" name="TextBox 16">
            <a:extLst>
              <a:ext uri="{FF2B5EF4-FFF2-40B4-BE49-F238E27FC236}">
                <a16:creationId xmlns:a16="http://schemas.microsoft.com/office/drawing/2014/main" id="{1DA5382C-4C4D-DE4C-9EFB-6FCCC802C632}"/>
              </a:ext>
            </a:extLst>
          </p:cNvPr>
          <p:cNvSpPr txBox="1"/>
          <p:nvPr/>
        </p:nvSpPr>
        <p:spPr>
          <a:xfrm>
            <a:off x="7336245" y="5353964"/>
            <a:ext cx="1821332" cy="461665"/>
          </a:xfrm>
          <a:prstGeom prst="rect">
            <a:avLst/>
          </a:prstGeom>
          <a:noFill/>
        </p:spPr>
        <p:txBody>
          <a:bodyPr wrap="none" rtlCol="0">
            <a:spAutoFit/>
          </a:bodyPr>
          <a:lstStyle/>
          <a:p>
            <a:r>
              <a:rPr lang="en-US" sz="2400" dirty="0"/>
              <a:t>Zero padding</a:t>
            </a:r>
          </a:p>
        </p:txBody>
      </p:sp>
      <p:sp>
        <p:nvSpPr>
          <p:cNvPr id="18" name="TextBox 17">
            <a:extLst>
              <a:ext uri="{FF2B5EF4-FFF2-40B4-BE49-F238E27FC236}">
                <a16:creationId xmlns:a16="http://schemas.microsoft.com/office/drawing/2014/main" id="{3A875BDE-81E9-6E4F-823C-A0426B8D9061}"/>
              </a:ext>
            </a:extLst>
          </p:cNvPr>
          <p:cNvSpPr txBox="1"/>
          <p:nvPr/>
        </p:nvSpPr>
        <p:spPr>
          <a:xfrm>
            <a:off x="7336245" y="7162800"/>
            <a:ext cx="1227644" cy="369332"/>
          </a:xfrm>
          <a:prstGeom prst="rect">
            <a:avLst/>
          </a:prstGeom>
          <a:noFill/>
        </p:spPr>
        <p:txBody>
          <a:bodyPr wrap="none" rtlCol="0">
            <a:spAutoFit/>
          </a:bodyPr>
          <a:lstStyle/>
          <a:p>
            <a:r>
              <a:rPr lang="en-US" i="1" dirty="0" err="1"/>
              <a:t>DeepLizard</a:t>
            </a:r>
            <a:endParaRPr lang="en-US" i="1" dirty="0"/>
          </a:p>
        </p:txBody>
      </p:sp>
    </p:spTree>
    <p:extLst>
      <p:ext uri="{BB962C8B-B14F-4D97-AF65-F5344CB8AC3E}">
        <p14:creationId xmlns:p14="http://schemas.microsoft.com/office/powerpoint/2010/main" val="32717793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06304" y="703581"/>
            <a:ext cx="8571096" cy="566822"/>
          </a:xfrm>
          <a:prstGeom prst="rect">
            <a:avLst/>
          </a:prstGeom>
        </p:spPr>
        <p:txBody>
          <a:bodyPr vert="horz" wrap="square" lIns="0" tIns="12700" rIns="0" bIns="0" rtlCol="0">
            <a:spAutoFit/>
          </a:bodyPr>
          <a:lstStyle/>
          <a:p>
            <a:pPr marL="12700">
              <a:lnSpc>
                <a:spcPct val="100000"/>
              </a:lnSpc>
              <a:spcBef>
                <a:spcPts val="100"/>
              </a:spcBef>
            </a:pPr>
            <a:r>
              <a:rPr spc="-5" dirty="0"/>
              <a:t>Effect </a:t>
            </a:r>
            <a:r>
              <a:rPr dirty="0"/>
              <a:t>of </a:t>
            </a:r>
            <a:r>
              <a:rPr spc="-5" dirty="0"/>
              <a:t>Zero-padding </a:t>
            </a:r>
            <a:r>
              <a:rPr dirty="0"/>
              <a:t>on </a:t>
            </a:r>
            <a:r>
              <a:rPr lang="en-US" spc="-5" dirty="0"/>
              <a:t>N</a:t>
            </a:r>
            <a:r>
              <a:rPr spc="-5" dirty="0"/>
              <a:t>etwork </a:t>
            </a:r>
            <a:r>
              <a:rPr lang="en-US" spc="-5" dirty="0"/>
              <a:t>S</a:t>
            </a:r>
            <a:r>
              <a:rPr dirty="0"/>
              <a:t>ize</a:t>
            </a:r>
          </a:p>
        </p:txBody>
      </p:sp>
      <p:sp>
        <p:nvSpPr>
          <p:cNvPr id="5" name="object 5"/>
          <p:cNvSpPr txBox="1"/>
          <p:nvPr/>
        </p:nvSpPr>
        <p:spPr>
          <a:xfrm>
            <a:off x="8658759" y="6542080"/>
            <a:ext cx="165100" cy="197485"/>
          </a:xfrm>
          <a:prstGeom prst="rect">
            <a:avLst/>
          </a:prstGeom>
        </p:spPr>
        <p:txBody>
          <a:bodyPr vert="horz" wrap="square" lIns="0" tIns="0" rIns="0" bIns="0" rtlCol="0">
            <a:spAutoFit/>
          </a:bodyPr>
          <a:lstStyle/>
          <a:p>
            <a:pPr>
              <a:lnSpc>
                <a:spcPts val="1530"/>
              </a:lnSpc>
            </a:pPr>
            <a:r>
              <a:rPr sz="1400" spc="-55" dirty="0">
                <a:latin typeface="Times New Roman"/>
                <a:cs typeface="Times New Roman"/>
              </a:rPr>
              <a:t>11</a:t>
            </a:r>
            <a:endParaRPr sz="1400">
              <a:latin typeface="Times New Roman"/>
              <a:cs typeface="Times New Roman"/>
            </a:endParaRPr>
          </a:p>
        </p:txBody>
      </p:sp>
      <p:sp>
        <p:nvSpPr>
          <p:cNvPr id="6" name="object 6"/>
          <p:cNvSpPr/>
          <p:nvPr/>
        </p:nvSpPr>
        <p:spPr>
          <a:xfrm>
            <a:off x="704714" y="2419850"/>
            <a:ext cx="4987139" cy="4526101"/>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610523" y="2286000"/>
            <a:ext cx="5105400" cy="2286000"/>
          </a:xfrm>
          <a:custGeom>
            <a:avLst/>
            <a:gdLst/>
            <a:ahLst/>
            <a:cxnLst/>
            <a:rect l="l" t="t" r="r" b="b"/>
            <a:pathLst>
              <a:path w="5105400" h="2286000">
                <a:moveTo>
                  <a:pt x="0" y="0"/>
                </a:moveTo>
                <a:lnTo>
                  <a:pt x="5105398" y="0"/>
                </a:lnTo>
                <a:lnTo>
                  <a:pt x="5105398" y="2285999"/>
                </a:lnTo>
                <a:lnTo>
                  <a:pt x="0" y="2285999"/>
                </a:lnTo>
                <a:lnTo>
                  <a:pt x="0" y="0"/>
                </a:lnTo>
                <a:close/>
              </a:path>
            </a:pathLst>
          </a:custGeom>
          <a:ln w="9524">
            <a:solidFill>
              <a:srgbClr val="000000"/>
            </a:solidFill>
          </a:ln>
        </p:spPr>
        <p:txBody>
          <a:bodyPr wrap="square" lIns="0" tIns="0" rIns="0" bIns="0" rtlCol="0"/>
          <a:lstStyle/>
          <a:p>
            <a:endParaRPr/>
          </a:p>
        </p:txBody>
      </p:sp>
      <p:sp>
        <p:nvSpPr>
          <p:cNvPr id="8" name="object 8"/>
          <p:cNvSpPr/>
          <p:nvPr/>
        </p:nvSpPr>
        <p:spPr>
          <a:xfrm>
            <a:off x="610523" y="4800600"/>
            <a:ext cx="5105400" cy="2209800"/>
          </a:xfrm>
          <a:custGeom>
            <a:avLst/>
            <a:gdLst/>
            <a:ahLst/>
            <a:cxnLst/>
            <a:rect l="l" t="t" r="r" b="b"/>
            <a:pathLst>
              <a:path w="5105400" h="2209800">
                <a:moveTo>
                  <a:pt x="0" y="0"/>
                </a:moveTo>
                <a:lnTo>
                  <a:pt x="5105398" y="0"/>
                </a:lnTo>
                <a:lnTo>
                  <a:pt x="5105398" y="2209799"/>
                </a:lnTo>
                <a:lnTo>
                  <a:pt x="0" y="2209799"/>
                </a:lnTo>
                <a:lnTo>
                  <a:pt x="0" y="0"/>
                </a:lnTo>
                <a:close/>
              </a:path>
            </a:pathLst>
          </a:custGeom>
          <a:ln w="9524">
            <a:solidFill>
              <a:srgbClr val="000000"/>
            </a:solidFill>
          </a:ln>
        </p:spPr>
        <p:txBody>
          <a:bodyPr wrap="square" lIns="0" tIns="0" rIns="0" bIns="0" rtlCol="0"/>
          <a:lstStyle/>
          <a:p>
            <a:endParaRPr/>
          </a:p>
        </p:txBody>
      </p:sp>
      <p:sp>
        <p:nvSpPr>
          <p:cNvPr id="9" name="object 9"/>
          <p:cNvSpPr txBox="1"/>
          <p:nvPr/>
        </p:nvSpPr>
        <p:spPr>
          <a:xfrm>
            <a:off x="689263" y="1404620"/>
            <a:ext cx="7546975" cy="746760"/>
          </a:xfrm>
          <a:prstGeom prst="rect">
            <a:avLst/>
          </a:prstGeom>
        </p:spPr>
        <p:txBody>
          <a:bodyPr vert="horz" wrap="square" lIns="0" tIns="33020" rIns="0" bIns="0" rtlCol="0">
            <a:spAutoFit/>
          </a:bodyPr>
          <a:lstStyle/>
          <a:p>
            <a:pPr marL="12700" marR="5080">
              <a:lnSpc>
                <a:spcPts val="2800"/>
              </a:lnSpc>
              <a:spcBef>
                <a:spcPts val="260"/>
              </a:spcBef>
            </a:pPr>
            <a:r>
              <a:rPr sz="2400" spc="-5" dirty="0">
                <a:solidFill>
                  <a:srgbClr val="006600"/>
                </a:solidFill>
                <a:latin typeface="Arial"/>
                <a:cs typeface="Arial"/>
              </a:rPr>
              <a:t>Convolutional </a:t>
            </a:r>
            <a:r>
              <a:rPr sz="2400" dirty="0">
                <a:solidFill>
                  <a:srgbClr val="006600"/>
                </a:solidFill>
                <a:latin typeface="Arial"/>
                <a:cs typeface="Arial"/>
              </a:rPr>
              <a:t>net </a:t>
            </a:r>
            <a:r>
              <a:rPr sz="2400" spc="-5" dirty="0">
                <a:solidFill>
                  <a:srgbClr val="006600"/>
                </a:solidFill>
                <a:latin typeface="Arial"/>
                <a:cs typeface="Arial"/>
              </a:rPr>
              <a:t>with </a:t>
            </a:r>
            <a:r>
              <a:rPr sz="2400" dirty="0">
                <a:solidFill>
                  <a:srgbClr val="006600"/>
                </a:solidFill>
                <a:latin typeface="Arial"/>
                <a:cs typeface="Arial"/>
              </a:rPr>
              <a:t>a kernel of </a:t>
            </a:r>
            <a:r>
              <a:rPr sz="2400" dirty="0">
                <a:latin typeface="Cambria"/>
                <a:cs typeface="Cambria"/>
              </a:rPr>
              <a:t>width </a:t>
            </a:r>
            <a:r>
              <a:rPr sz="2400" spc="-130" dirty="0">
                <a:latin typeface="Cambria"/>
                <a:cs typeface="Cambria"/>
              </a:rPr>
              <a:t>6 </a:t>
            </a:r>
            <a:r>
              <a:rPr sz="2400" dirty="0">
                <a:solidFill>
                  <a:srgbClr val="006600"/>
                </a:solidFill>
                <a:latin typeface="Arial"/>
                <a:cs typeface="Arial"/>
              </a:rPr>
              <a:t>at every layer  No pooling, so only </a:t>
            </a:r>
            <a:r>
              <a:rPr sz="2400" spc="-5" dirty="0">
                <a:solidFill>
                  <a:srgbClr val="006600"/>
                </a:solidFill>
                <a:latin typeface="Arial"/>
                <a:cs typeface="Arial"/>
              </a:rPr>
              <a:t>convolution </a:t>
            </a:r>
            <a:r>
              <a:rPr sz="2400" dirty="0">
                <a:solidFill>
                  <a:srgbClr val="006600"/>
                </a:solidFill>
                <a:latin typeface="Arial"/>
                <a:cs typeface="Arial"/>
              </a:rPr>
              <a:t>shrinks </a:t>
            </a:r>
            <a:r>
              <a:rPr sz="2400" spc="-5" dirty="0">
                <a:solidFill>
                  <a:srgbClr val="006600"/>
                </a:solidFill>
                <a:latin typeface="Arial"/>
                <a:cs typeface="Arial"/>
              </a:rPr>
              <a:t>network</a:t>
            </a:r>
            <a:r>
              <a:rPr sz="2400" spc="-30" dirty="0">
                <a:solidFill>
                  <a:srgbClr val="006600"/>
                </a:solidFill>
                <a:latin typeface="Arial"/>
                <a:cs typeface="Arial"/>
              </a:rPr>
              <a:t> </a:t>
            </a:r>
            <a:r>
              <a:rPr sz="2400" dirty="0">
                <a:solidFill>
                  <a:srgbClr val="006600"/>
                </a:solidFill>
                <a:latin typeface="Arial"/>
                <a:cs typeface="Arial"/>
              </a:rPr>
              <a:t>size</a:t>
            </a:r>
            <a:endParaRPr sz="2400">
              <a:latin typeface="Arial"/>
              <a:cs typeface="Arial"/>
            </a:endParaRPr>
          </a:p>
        </p:txBody>
      </p:sp>
      <p:sp>
        <p:nvSpPr>
          <p:cNvPr id="10" name="object 10"/>
          <p:cNvSpPr txBox="1"/>
          <p:nvPr/>
        </p:nvSpPr>
        <p:spPr>
          <a:xfrm>
            <a:off x="5792123" y="2286000"/>
            <a:ext cx="3764915" cy="2862580"/>
          </a:xfrm>
          <a:prstGeom prst="rect">
            <a:avLst/>
          </a:prstGeom>
          <a:ln w="9524">
            <a:solidFill>
              <a:srgbClr val="000000"/>
            </a:solidFill>
          </a:ln>
        </p:spPr>
        <p:txBody>
          <a:bodyPr vert="horz" wrap="square" lIns="0" tIns="60960" rIns="0" bIns="0" rtlCol="0">
            <a:spAutoFit/>
          </a:bodyPr>
          <a:lstStyle/>
          <a:p>
            <a:pPr marL="90805" marR="492759">
              <a:lnSpc>
                <a:spcPts val="2100"/>
              </a:lnSpc>
              <a:spcBef>
                <a:spcPts val="480"/>
              </a:spcBef>
            </a:pPr>
            <a:r>
              <a:rPr sz="1800" spc="-20" dirty="0">
                <a:solidFill>
                  <a:srgbClr val="660066"/>
                </a:solidFill>
                <a:latin typeface="Arial"/>
                <a:cs typeface="Arial"/>
              </a:rPr>
              <a:t>We </a:t>
            </a:r>
            <a:r>
              <a:rPr sz="1800" dirty="0">
                <a:solidFill>
                  <a:srgbClr val="660066"/>
                </a:solidFill>
                <a:latin typeface="Arial"/>
                <a:cs typeface="Arial"/>
              </a:rPr>
              <a:t>do not use any implicit</a:t>
            </a:r>
            <a:r>
              <a:rPr sz="1800" spc="-90" dirty="0">
                <a:solidFill>
                  <a:srgbClr val="660066"/>
                </a:solidFill>
                <a:latin typeface="Arial"/>
                <a:cs typeface="Arial"/>
              </a:rPr>
              <a:t> </a:t>
            </a:r>
            <a:r>
              <a:rPr sz="1800" dirty="0">
                <a:solidFill>
                  <a:srgbClr val="660066"/>
                </a:solidFill>
                <a:latin typeface="Arial"/>
                <a:cs typeface="Arial"/>
              </a:rPr>
              <a:t>zero  </a:t>
            </a:r>
            <a:r>
              <a:rPr sz="1800" spc="-5" dirty="0">
                <a:solidFill>
                  <a:srgbClr val="660066"/>
                </a:solidFill>
                <a:latin typeface="Arial"/>
                <a:cs typeface="Arial"/>
              </a:rPr>
              <a:t>padding</a:t>
            </a:r>
            <a:endParaRPr sz="1800">
              <a:latin typeface="Arial"/>
              <a:cs typeface="Arial"/>
            </a:endParaRPr>
          </a:p>
          <a:p>
            <a:pPr marL="90805" marR="132080">
              <a:lnSpc>
                <a:spcPts val="2100"/>
              </a:lnSpc>
              <a:spcBef>
                <a:spcPts val="100"/>
              </a:spcBef>
            </a:pPr>
            <a:r>
              <a:rPr sz="1800" dirty="0">
                <a:solidFill>
                  <a:srgbClr val="660066"/>
                </a:solidFill>
                <a:latin typeface="Arial"/>
                <a:cs typeface="Arial"/>
              </a:rPr>
              <a:t>Causes </a:t>
            </a:r>
            <a:r>
              <a:rPr sz="1800" spc="-5" dirty="0">
                <a:solidFill>
                  <a:srgbClr val="660066"/>
                </a:solidFill>
                <a:latin typeface="Arial"/>
                <a:cs typeface="Arial"/>
              </a:rPr>
              <a:t>representation to </a:t>
            </a:r>
            <a:r>
              <a:rPr sz="1800" dirty="0">
                <a:solidFill>
                  <a:srgbClr val="660066"/>
                </a:solidFill>
                <a:latin typeface="Arial"/>
                <a:cs typeface="Arial"/>
              </a:rPr>
              <a:t>shrink by  </a:t>
            </a:r>
            <a:r>
              <a:rPr sz="1800" spc="-5" dirty="0">
                <a:solidFill>
                  <a:srgbClr val="660066"/>
                </a:solidFill>
                <a:latin typeface="Arial"/>
                <a:cs typeface="Arial"/>
              </a:rPr>
              <a:t>five </a:t>
            </a:r>
            <a:r>
              <a:rPr sz="1800" dirty="0">
                <a:solidFill>
                  <a:srgbClr val="660066"/>
                </a:solidFill>
                <a:latin typeface="Arial"/>
                <a:cs typeface="Arial"/>
              </a:rPr>
              <a:t>pixels at each</a:t>
            </a:r>
            <a:r>
              <a:rPr sz="1800" spc="-25" dirty="0">
                <a:solidFill>
                  <a:srgbClr val="660066"/>
                </a:solidFill>
                <a:latin typeface="Arial"/>
                <a:cs typeface="Arial"/>
              </a:rPr>
              <a:t> </a:t>
            </a:r>
            <a:r>
              <a:rPr sz="1800" dirty="0">
                <a:solidFill>
                  <a:srgbClr val="660066"/>
                </a:solidFill>
                <a:latin typeface="Arial"/>
                <a:cs typeface="Arial"/>
              </a:rPr>
              <a:t>layer</a:t>
            </a:r>
            <a:endParaRPr sz="1800">
              <a:latin typeface="Arial"/>
              <a:cs typeface="Arial"/>
            </a:endParaRPr>
          </a:p>
          <a:p>
            <a:pPr marL="90805">
              <a:lnSpc>
                <a:spcPts val="2110"/>
              </a:lnSpc>
            </a:pPr>
            <a:r>
              <a:rPr sz="1800" spc="-5" dirty="0">
                <a:solidFill>
                  <a:srgbClr val="660066"/>
                </a:solidFill>
                <a:latin typeface="Arial"/>
                <a:cs typeface="Arial"/>
              </a:rPr>
              <a:t>Starting from </a:t>
            </a:r>
            <a:r>
              <a:rPr sz="1800" dirty="0">
                <a:solidFill>
                  <a:srgbClr val="660066"/>
                </a:solidFill>
                <a:latin typeface="Arial"/>
                <a:cs typeface="Arial"/>
              </a:rPr>
              <a:t>an input of </a:t>
            </a:r>
            <a:r>
              <a:rPr sz="1800" spc="-100" dirty="0">
                <a:latin typeface="Cambria"/>
                <a:cs typeface="Cambria"/>
              </a:rPr>
              <a:t>16</a:t>
            </a:r>
            <a:r>
              <a:rPr sz="1800" spc="170" dirty="0">
                <a:latin typeface="Cambria"/>
                <a:cs typeface="Cambria"/>
              </a:rPr>
              <a:t> </a:t>
            </a:r>
            <a:r>
              <a:rPr sz="1800" spc="-10" dirty="0">
                <a:latin typeface="Cambria"/>
                <a:cs typeface="Cambria"/>
              </a:rPr>
              <a:t>pixels</a:t>
            </a:r>
            <a:endParaRPr sz="1800">
              <a:latin typeface="Cambria"/>
              <a:cs typeface="Cambria"/>
            </a:endParaRPr>
          </a:p>
          <a:p>
            <a:pPr marL="90805">
              <a:lnSpc>
                <a:spcPts val="2130"/>
              </a:lnSpc>
            </a:pPr>
            <a:r>
              <a:rPr sz="1800" dirty="0">
                <a:solidFill>
                  <a:srgbClr val="660066"/>
                </a:solidFill>
                <a:latin typeface="Arial"/>
                <a:cs typeface="Arial"/>
              </a:rPr>
              <a:t>we are only able </a:t>
            </a:r>
            <a:r>
              <a:rPr sz="1800" spc="-5" dirty="0">
                <a:solidFill>
                  <a:srgbClr val="660066"/>
                </a:solidFill>
                <a:latin typeface="Arial"/>
                <a:cs typeface="Arial"/>
              </a:rPr>
              <a:t>to </a:t>
            </a:r>
            <a:r>
              <a:rPr sz="1800" dirty="0">
                <a:solidFill>
                  <a:srgbClr val="660066"/>
                </a:solidFill>
                <a:latin typeface="Arial"/>
                <a:cs typeface="Arial"/>
              </a:rPr>
              <a:t>have</a:t>
            </a:r>
            <a:r>
              <a:rPr sz="1800" spc="-30" dirty="0">
                <a:solidFill>
                  <a:srgbClr val="660066"/>
                </a:solidFill>
                <a:latin typeface="Arial"/>
                <a:cs typeface="Arial"/>
              </a:rPr>
              <a:t> </a:t>
            </a:r>
            <a:r>
              <a:rPr sz="1800" spc="-100" dirty="0">
                <a:latin typeface="Cambria"/>
                <a:cs typeface="Cambria"/>
              </a:rPr>
              <a:t>3</a:t>
            </a:r>
            <a:endParaRPr sz="1800">
              <a:latin typeface="Cambria"/>
              <a:cs typeface="Cambria"/>
            </a:endParaRPr>
          </a:p>
          <a:p>
            <a:pPr marL="90805" marR="411480">
              <a:lnSpc>
                <a:spcPct val="100299"/>
              </a:lnSpc>
              <a:spcBef>
                <a:spcPts val="30"/>
              </a:spcBef>
            </a:pPr>
            <a:r>
              <a:rPr sz="1800" spc="-5" dirty="0">
                <a:solidFill>
                  <a:srgbClr val="660066"/>
                </a:solidFill>
                <a:latin typeface="Arial"/>
                <a:cs typeface="Arial"/>
              </a:rPr>
              <a:t>convolutional </a:t>
            </a:r>
            <a:r>
              <a:rPr sz="1800" dirty="0">
                <a:solidFill>
                  <a:srgbClr val="660066"/>
                </a:solidFill>
                <a:latin typeface="Arial"/>
                <a:cs typeface="Arial"/>
              </a:rPr>
              <a:t>layers and </a:t>
            </a:r>
            <a:r>
              <a:rPr sz="1800" spc="-5" dirty="0">
                <a:solidFill>
                  <a:srgbClr val="660066"/>
                </a:solidFill>
                <a:latin typeface="Arial"/>
                <a:cs typeface="Arial"/>
              </a:rPr>
              <a:t>the </a:t>
            </a:r>
            <a:r>
              <a:rPr sz="1800" dirty="0">
                <a:solidFill>
                  <a:srgbClr val="660066"/>
                </a:solidFill>
                <a:latin typeface="Arial"/>
                <a:cs typeface="Arial"/>
              </a:rPr>
              <a:t>last  layer does not ever move </a:t>
            </a:r>
            <a:r>
              <a:rPr sz="1800" spc="-5" dirty="0">
                <a:solidFill>
                  <a:srgbClr val="660066"/>
                </a:solidFill>
                <a:latin typeface="Arial"/>
                <a:cs typeface="Arial"/>
              </a:rPr>
              <a:t>the  </a:t>
            </a:r>
            <a:r>
              <a:rPr sz="1800" dirty="0">
                <a:solidFill>
                  <a:srgbClr val="660066"/>
                </a:solidFill>
                <a:latin typeface="Arial"/>
                <a:cs typeface="Arial"/>
              </a:rPr>
              <a:t>kernel, so only </a:t>
            </a:r>
            <a:r>
              <a:rPr sz="1800" spc="-5" dirty="0">
                <a:solidFill>
                  <a:srgbClr val="660066"/>
                </a:solidFill>
                <a:latin typeface="Arial"/>
                <a:cs typeface="Arial"/>
              </a:rPr>
              <a:t>two </a:t>
            </a:r>
            <a:r>
              <a:rPr sz="1800" dirty="0">
                <a:solidFill>
                  <a:srgbClr val="660066"/>
                </a:solidFill>
                <a:latin typeface="Arial"/>
                <a:cs typeface="Arial"/>
              </a:rPr>
              <a:t>layers are  </a:t>
            </a:r>
            <a:r>
              <a:rPr sz="1800" spc="-5" dirty="0">
                <a:solidFill>
                  <a:srgbClr val="660066"/>
                </a:solidFill>
                <a:latin typeface="Arial"/>
                <a:cs typeface="Arial"/>
              </a:rPr>
              <a:t>convolutional</a:t>
            </a:r>
            <a:endParaRPr sz="1800">
              <a:latin typeface="Arial"/>
              <a:cs typeface="Arial"/>
            </a:endParaRPr>
          </a:p>
        </p:txBody>
      </p:sp>
      <p:sp>
        <p:nvSpPr>
          <p:cNvPr id="11" name="object 11"/>
          <p:cNvSpPr/>
          <p:nvPr/>
        </p:nvSpPr>
        <p:spPr>
          <a:xfrm>
            <a:off x="5868323" y="5271175"/>
            <a:ext cx="3277235" cy="2031364"/>
          </a:xfrm>
          <a:custGeom>
            <a:avLst/>
            <a:gdLst/>
            <a:ahLst/>
            <a:cxnLst/>
            <a:rect l="l" t="t" r="r" b="b"/>
            <a:pathLst>
              <a:path w="3277234" h="2031365">
                <a:moveTo>
                  <a:pt x="0" y="2031324"/>
                </a:moveTo>
                <a:lnTo>
                  <a:pt x="3276757" y="2031324"/>
                </a:lnTo>
                <a:lnTo>
                  <a:pt x="3276757" y="0"/>
                </a:lnTo>
                <a:lnTo>
                  <a:pt x="0" y="0"/>
                </a:lnTo>
                <a:lnTo>
                  <a:pt x="0" y="2031324"/>
                </a:lnTo>
                <a:close/>
              </a:path>
            </a:pathLst>
          </a:custGeom>
          <a:solidFill>
            <a:srgbClr val="FFFFFF"/>
          </a:solidFill>
        </p:spPr>
        <p:txBody>
          <a:bodyPr wrap="square" lIns="0" tIns="0" rIns="0" bIns="0" rtlCol="0"/>
          <a:lstStyle/>
          <a:p>
            <a:endParaRPr/>
          </a:p>
        </p:txBody>
      </p:sp>
      <p:sp>
        <p:nvSpPr>
          <p:cNvPr id="12" name="object 12"/>
          <p:cNvSpPr txBox="1"/>
          <p:nvPr/>
        </p:nvSpPr>
        <p:spPr>
          <a:xfrm>
            <a:off x="5868322" y="5271175"/>
            <a:ext cx="3277235" cy="2031364"/>
          </a:xfrm>
          <a:prstGeom prst="rect">
            <a:avLst/>
          </a:prstGeom>
          <a:ln w="9524">
            <a:solidFill>
              <a:srgbClr val="000000"/>
            </a:solidFill>
          </a:ln>
        </p:spPr>
        <p:txBody>
          <a:bodyPr vert="horz" wrap="square" lIns="0" tIns="48895" rIns="0" bIns="0" rtlCol="0">
            <a:spAutoFit/>
          </a:bodyPr>
          <a:lstStyle/>
          <a:p>
            <a:pPr marL="90805" marR="127635">
              <a:lnSpc>
                <a:spcPct val="98800"/>
              </a:lnSpc>
              <a:spcBef>
                <a:spcPts val="385"/>
              </a:spcBef>
            </a:pPr>
            <a:r>
              <a:rPr sz="1800" dirty="0">
                <a:solidFill>
                  <a:srgbClr val="660066"/>
                </a:solidFill>
                <a:latin typeface="Arial"/>
                <a:cs typeface="Arial"/>
              </a:rPr>
              <a:t>By adding </a:t>
            </a:r>
            <a:r>
              <a:rPr sz="1800" spc="-100" dirty="0">
                <a:latin typeface="Cambria"/>
                <a:cs typeface="Cambria"/>
              </a:rPr>
              <a:t>5 </a:t>
            </a:r>
            <a:r>
              <a:rPr sz="1800" dirty="0">
                <a:solidFill>
                  <a:srgbClr val="660066"/>
                </a:solidFill>
                <a:latin typeface="Arial"/>
                <a:cs typeface="Arial"/>
              </a:rPr>
              <a:t>implicit zeroes </a:t>
            </a:r>
            <a:r>
              <a:rPr sz="1800" spc="-5" dirty="0">
                <a:solidFill>
                  <a:srgbClr val="660066"/>
                </a:solidFill>
                <a:latin typeface="Arial"/>
                <a:cs typeface="Arial"/>
              </a:rPr>
              <a:t>to  </a:t>
            </a:r>
            <a:r>
              <a:rPr sz="1800" dirty="0">
                <a:solidFill>
                  <a:srgbClr val="660066"/>
                </a:solidFill>
                <a:latin typeface="Arial"/>
                <a:cs typeface="Arial"/>
              </a:rPr>
              <a:t>Each </a:t>
            </a:r>
            <a:r>
              <a:rPr sz="1800" spc="-20" dirty="0">
                <a:solidFill>
                  <a:srgbClr val="660066"/>
                </a:solidFill>
                <a:latin typeface="Arial"/>
                <a:cs typeface="Arial"/>
              </a:rPr>
              <a:t>layer, </a:t>
            </a:r>
            <a:r>
              <a:rPr sz="1800" dirty="0">
                <a:solidFill>
                  <a:srgbClr val="660066"/>
                </a:solidFill>
                <a:latin typeface="Arial"/>
                <a:cs typeface="Arial"/>
              </a:rPr>
              <a:t>we prevent </a:t>
            </a:r>
            <a:r>
              <a:rPr sz="1800" spc="-5" dirty="0">
                <a:solidFill>
                  <a:srgbClr val="660066"/>
                </a:solidFill>
                <a:latin typeface="Arial"/>
                <a:cs typeface="Arial"/>
              </a:rPr>
              <a:t>the  </a:t>
            </a:r>
            <a:r>
              <a:rPr lang="en-US" sz="1800" spc="-5" dirty="0">
                <a:solidFill>
                  <a:srgbClr val="660066"/>
                </a:solidFill>
                <a:latin typeface="Arial"/>
                <a:cs typeface="Arial"/>
              </a:rPr>
              <a:t>r</a:t>
            </a:r>
            <a:r>
              <a:rPr sz="1800" spc="-5" dirty="0">
                <a:solidFill>
                  <a:srgbClr val="660066"/>
                </a:solidFill>
                <a:latin typeface="Arial"/>
                <a:cs typeface="Arial"/>
              </a:rPr>
              <a:t>epresentation from </a:t>
            </a:r>
            <a:r>
              <a:rPr sz="1800" dirty="0">
                <a:solidFill>
                  <a:srgbClr val="660066"/>
                </a:solidFill>
                <a:latin typeface="Arial"/>
                <a:cs typeface="Arial"/>
              </a:rPr>
              <a:t>shrinking  </a:t>
            </a:r>
            <a:r>
              <a:rPr sz="1800" spc="-5" dirty="0">
                <a:solidFill>
                  <a:srgbClr val="660066"/>
                </a:solidFill>
                <a:latin typeface="Arial"/>
                <a:cs typeface="Arial"/>
              </a:rPr>
              <a:t>with depth</a:t>
            </a:r>
            <a:endParaRPr sz="1800" dirty="0">
              <a:latin typeface="Arial"/>
              <a:cs typeface="Arial"/>
            </a:endParaRPr>
          </a:p>
          <a:p>
            <a:pPr marL="90805" marR="267335">
              <a:lnSpc>
                <a:spcPct val="99500"/>
              </a:lnSpc>
              <a:spcBef>
                <a:spcPts val="50"/>
              </a:spcBef>
            </a:pPr>
            <a:r>
              <a:rPr sz="1800" spc="-5" dirty="0">
                <a:solidFill>
                  <a:srgbClr val="660066"/>
                </a:solidFill>
                <a:latin typeface="Arial"/>
                <a:cs typeface="Arial"/>
              </a:rPr>
              <a:t>This </a:t>
            </a:r>
            <a:r>
              <a:rPr sz="1800" dirty="0">
                <a:solidFill>
                  <a:srgbClr val="660066"/>
                </a:solidFill>
                <a:latin typeface="Arial"/>
                <a:cs typeface="Arial"/>
              </a:rPr>
              <a:t>allows us </a:t>
            </a:r>
            <a:r>
              <a:rPr sz="1800" spc="-5" dirty="0">
                <a:solidFill>
                  <a:srgbClr val="660066"/>
                </a:solidFill>
                <a:latin typeface="Arial"/>
                <a:cs typeface="Arial"/>
              </a:rPr>
              <a:t>to </a:t>
            </a:r>
            <a:r>
              <a:rPr sz="1800" dirty="0">
                <a:solidFill>
                  <a:srgbClr val="660066"/>
                </a:solidFill>
                <a:latin typeface="Arial"/>
                <a:cs typeface="Arial"/>
              </a:rPr>
              <a:t>make an  </a:t>
            </a:r>
            <a:r>
              <a:rPr sz="1800" spc="-5" dirty="0">
                <a:solidFill>
                  <a:srgbClr val="660066"/>
                </a:solidFill>
                <a:latin typeface="Arial"/>
                <a:cs typeface="Arial"/>
              </a:rPr>
              <a:t>arbitrarily </a:t>
            </a:r>
            <a:r>
              <a:rPr sz="1800" dirty="0">
                <a:solidFill>
                  <a:srgbClr val="660066"/>
                </a:solidFill>
                <a:latin typeface="Arial"/>
                <a:cs typeface="Arial"/>
              </a:rPr>
              <a:t>deep </a:t>
            </a:r>
            <a:r>
              <a:rPr sz="1800" spc="-5" dirty="0">
                <a:solidFill>
                  <a:srgbClr val="660066"/>
                </a:solidFill>
                <a:latin typeface="Arial"/>
                <a:cs typeface="Arial"/>
              </a:rPr>
              <a:t>convolutional  network</a:t>
            </a:r>
            <a:endParaRPr sz="1800" dirty="0">
              <a:latin typeface="Arial"/>
              <a:cs typeface="Arial"/>
            </a:endParaRPr>
          </a:p>
        </p:txBody>
      </p:sp>
      <p:sp>
        <p:nvSpPr>
          <p:cNvPr id="2" name="TextBox 1">
            <a:extLst>
              <a:ext uri="{FF2B5EF4-FFF2-40B4-BE49-F238E27FC236}">
                <a16:creationId xmlns:a16="http://schemas.microsoft.com/office/drawing/2014/main" id="{344F50B8-FA51-124C-B3BA-A41C5CDAA407}"/>
              </a:ext>
            </a:extLst>
          </p:cNvPr>
          <p:cNvSpPr txBox="1"/>
          <p:nvPr/>
        </p:nvSpPr>
        <p:spPr>
          <a:xfrm>
            <a:off x="2514600" y="7302539"/>
            <a:ext cx="1505412" cy="369332"/>
          </a:xfrm>
          <a:prstGeom prst="rect">
            <a:avLst/>
          </a:prstGeom>
          <a:noFill/>
        </p:spPr>
        <p:txBody>
          <a:bodyPr wrap="none" rtlCol="0">
            <a:spAutoFit/>
          </a:bodyPr>
          <a:lstStyle/>
          <a:p>
            <a:r>
              <a:rPr lang="en-US" dirty="0">
                <a:hlinkClick r:id="rId3"/>
              </a:rPr>
              <a:t>Padding video</a:t>
            </a:r>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007204" y="424431"/>
            <a:ext cx="6374795" cy="695960"/>
          </a:xfrm>
          <a:prstGeom prst="rect">
            <a:avLst/>
          </a:prstGeom>
        </p:spPr>
        <p:txBody>
          <a:bodyPr vert="horz" wrap="square" lIns="0" tIns="12700" rIns="0" bIns="0" rtlCol="0">
            <a:spAutoFit/>
          </a:bodyPr>
          <a:lstStyle/>
          <a:p>
            <a:pPr marL="12700">
              <a:lnSpc>
                <a:spcPct val="100000"/>
              </a:lnSpc>
              <a:spcBef>
                <a:spcPts val="100"/>
              </a:spcBef>
              <a:tabLst>
                <a:tab pos="4641215" algn="l"/>
              </a:tabLst>
            </a:pPr>
            <a:r>
              <a:rPr sz="4400" dirty="0"/>
              <a:t>Locally</a:t>
            </a:r>
            <a:r>
              <a:rPr sz="4400" spc="-5" dirty="0"/>
              <a:t> </a:t>
            </a:r>
            <a:r>
              <a:rPr lang="en-US" sz="4400" spc="-5" dirty="0"/>
              <a:t>C</a:t>
            </a:r>
            <a:r>
              <a:rPr sz="4400" dirty="0"/>
              <a:t>onnec</a:t>
            </a:r>
            <a:r>
              <a:rPr sz="4400" spc="-5" dirty="0"/>
              <a:t>t</a:t>
            </a:r>
            <a:r>
              <a:rPr sz="4400" dirty="0"/>
              <a:t>ed	</a:t>
            </a:r>
            <a:r>
              <a:rPr lang="en-US" sz="4400" dirty="0"/>
              <a:t> L</a:t>
            </a:r>
            <a:r>
              <a:rPr sz="4400" dirty="0"/>
              <a:t>ayer</a:t>
            </a:r>
          </a:p>
        </p:txBody>
      </p:sp>
      <p:sp>
        <p:nvSpPr>
          <p:cNvPr id="5" name="object 5"/>
          <p:cNvSpPr txBox="1">
            <a:spLocks noGrp="1"/>
          </p:cNvSpPr>
          <p:nvPr>
            <p:ph type="body" idx="1"/>
          </p:nvPr>
        </p:nvSpPr>
        <p:spPr>
          <a:prstGeom prst="rect">
            <a:avLst/>
          </a:prstGeom>
        </p:spPr>
        <p:txBody>
          <a:bodyPr vert="horz" wrap="square" lIns="0" tIns="33020" rIns="0" bIns="0" rtlCol="0">
            <a:spAutoFit/>
          </a:bodyPr>
          <a:lstStyle/>
          <a:p>
            <a:pPr marL="355600" marR="5080" indent="-342900">
              <a:lnSpc>
                <a:spcPts val="2800"/>
              </a:lnSpc>
              <a:spcBef>
                <a:spcPts val="260"/>
              </a:spcBef>
              <a:buChar char="•"/>
              <a:tabLst>
                <a:tab pos="354965" algn="l"/>
                <a:tab pos="355600" algn="l"/>
              </a:tabLst>
            </a:pPr>
            <a:r>
              <a:rPr spc="-5" dirty="0"/>
              <a:t>In </a:t>
            </a:r>
            <a:r>
              <a:rPr dirty="0"/>
              <a:t>some cases, we do not </a:t>
            </a:r>
            <a:r>
              <a:rPr spc="-5" dirty="0"/>
              <a:t>actually </a:t>
            </a:r>
            <a:r>
              <a:rPr dirty="0"/>
              <a:t>want </a:t>
            </a:r>
            <a:r>
              <a:rPr spc="-5" dirty="0"/>
              <a:t>to </a:t>
            </a:r>
            <a:r>
              <a:rPr dirty="0"/>
              <a:t>use </a:t>
            </a:r>
            <a:r>
              <a:rPr spc="-5" dirty="0"/>
              <a:t>convolution, </a:t>
            </a:r>
            <a:r>
              <a:rPr dirty="0"/>
              <a:t>but  </a:t>
            </a:r>
            <a:r>
              <a:rPr spc="-5" dirty="0"/>
              <a:t>rather </a:t>
            </a:r>
            <a:r>
              <a:rPr dirty="0"/>
              <a:t>locally </a:t>
            </a:r>
            <a:r>
              <a:rPr spc="-5" dirty="0"/>
              <a:t>connected</a:t>
            </a:r>
            <a:r>
              <a:rPr spc="-10" dirty="0"/>
              <a:t> </a:t>
            </a:r>
            <a:r>
              <a:rPr dirty="0"/>
              <a:t>layers</a:t>
            </a:r>
          </a:p>
          <a:p>
            <a:pPr marL="748665" marR="856615" lvl="1" indent="-279400">
              <a:lnSpc>
                <a:spcPct val="100800"/>
              </a:lnSpc>
              <a:spcBef>
                <a:spcPts val="400"/>
              </a:spcBef>
              <a:buClr>
                <a:srgbClr val="3333CC"/>
              </a:buClr>
              <a:buChar char="•"/>
              <a:tabLst>
                <a:tab pos="755015" algn="l"/>
                <a:tab pos="755650" algn="l"/>
              </a:tabLst>
            </a:pPr>
            <a:r>
              <a:rPr sz="2000" dirty="0">
                <a:solidFill>
                  <a:srgbClr val="006600"/>
                </a:solidFill>
                <a:latin typeface="Arial"/>
                <a:cs typeface="Arial"/>
              </a:rPr>
              <a:t>adjacency </a:t>
            </a:r>
            <a:r>
              <a:rPr sz="2000" spc="-5" dirty="0">
                <a:solidFill>
                  <a:srgbClr val="006600"/>
                </a:solidFill>
                <a:latin typeface="Arial"/>
                <a:cs typeface="Arial"/>
              </a:rPr>
              <a:t>matrix </a:t>
            </a:r>
            <a:r>
              <a:rPr sz="2000" dirty="0">
                <a:solidFill>
                  <a:srgbClr val="006600"/>
                </a:solidFill>
                <a:latin typeface="Arial"/>
                <a:cs typeface="Arial"/>
              </a:rPr>
              <a:t>in </a:t>
            </a:r>
            <a:r>
              <a:rPr sz="2000" spc="-5" dirty="0">
                <a:solidFill>
                  <a:srgbClr val="006600"/>
                </a:solidFill>
                <a:latin typeface="Arial"/>
                <a:cs typeface="Arial"/>
              </a:rPr>
              <a:t>the </a:t>
            </a:r>
            <a:r>
              <a:rPr sz="2000" dirty="0">
                <a:solidFill>
                  <a:srgbClr val="006600"/>
                </a:solidFill>
                <a:latin typeface="Arial"/>
                <a:cs typeface="Arial"/>
              </a:rPr>
              <a:t>graph of our MLP is </a:t>
            </a:r>
            <a:r>
              <a:rPr sz="2000" spc="-5" dirty="0">
                <a:solidFill>
                  <a:srgbClr val="006600"/>
                </a:solidFill>
                <a:latin typeface="Arial"/>
                <a:cs typeface="Arial"/>
              </a:rPr>
              <a:t>the </a:t>
            </a:r>
            <a:r>
              <a:rPr sz="2000" dirty="0">
                <a:solidFill>
                  <a:srgbClr val="006600"/>
                </a:solidFill>
                <a:latin typeface="Arial"/>
                <a:cs typeface="Arial"/>
              </a:rPr>
              <a:t>same, but</a:t>
            </a:r>
            <a:r>
              <a:rPr sz="2000" spc="-75" dirty="0">
                <a:solidFill>
                  <a:srgbClr val="006600"/>
                </a:solidFill>
                <a:latin typeface="Arial"/>
                <a:cs typeface="Arial"/>
              </a:rPr>
              <a:t> </a:t>
            </a:r>
            <a:r>
              <a:rPr sz="2000" dirty="0">
                <a:solidFill>
                  <a:srgbClr val="006600"/>
                </a:solidFill>
                <a:latin typeface="Arial"/>
                <a:cs typeface="Arial"/>
              </a:rPr>
              <a:t>every  </a:t>
            </a:r>
            <a:r>
              <a:rPr sz="2000" spc="-5" dirty="0">
                <a:solidFill>
                  <a:srgbClr val="006600"/>
                </a:solidFill>
                <a:latin typeface="Arial"/>
                <a:cs typeface="Arial"/>
              </a:rPr>
              <a:t>connection </a:t>
            </a:r>
            <a:r>
              <a:rPr sz="2000" dirty="0">
                <a:solidFill>
                  <a:srgbClr val="006600"/>
                </a:solidFill>
                <a:latin typeface="Arial"/>
                <a:cs typeface="Arial"/>
              </a:rPr>
              <a:t>has </a:t>
            </a:r>
            <a:r>
              <a:rPr sz="2000" spc="-5" dirty="0">
                <a:solidFill>
                  <a:srgbClr val="006600"/>
                </a:solidFill>
                <a:latin typeface="Arial"/>
                <a:cs typeface="Arial"/>
              </a:rPr>
              <a:t>its </a:t>
            </a:r>
            <a:r>
              <a:rPr sz="2000" dirty="0">
                <a:solidFill>
                  <a:srgbClr val="006600"/>
                </a:solidFill>
                <a:latin typeface="Arial"/>
                <a:cs typeface="Arial"/>
              </a:rPr>
              <a:t>own </a:t>
            </a:r>
            <a:r>
              <a:rPr sz="2000" spc="-5" dirty="0">
                <a:solidFill>
                  <a:srgbClr val="006600"/>
                </a:solidFill>
                <a:latin typeface="Arial"/>
                <a:cs typeface="Arial"/>
              </a:rPr>
              <a:t>weight, </a:t>
            </a:r>
            <a:r>
              <a:rPr sz="2000" dirty="0">
                <a:solidFill>
                  <a:srgbClr val="006600"/>
                </a:solidFill>
                <a:latin typeface="Arial"/>
                <a:cs typeface="Arial"/>
              </a:rPr>
              <a:t>specified by a </a:t>
            </a:r>
            <a:r>
              <a:rPr sz="2000" spc="30" dirty="0">
                <a:latin typeface="Cambria"/>
                <a:cs typeface="Cambria"/>
              </a:rPr>
              <a:t>6-D </a:t>
            </a:r>
            <a:r>
              <a:rPr sz="2000" spc="-5" dirty="0">
                <a:solidFill>
                  <a:srgbClr val="006600"/>
                </a:solidFill>
                <a:latin typeface="Arial"/>
                <a:cs typeface="Arial"/>
              </a:rPr>
              <a:t>tensor</a:t>
            </a:r>
            <a:r>
              <a:rPr sz="2000" spc="-280" dirty="0">
                <a:solidFill>
                  <a:srgbClr val="006600"/>
                </a:solidFill>
                <a:latin typeface="Arial"/>
                <a:cs typeface="Arial"/>
              </a:rPr>
              <a:t> </a:t>
            </a:r>
            <a:r>
              <a:rPr sz="2000" b="1" spc="125" dirty="0">
                <a:latin typeface="Calibri"/>
                <a:cs typeface="Calibri"/>
              </a:rPr>
              <a:t>W</a:t>
            </a:r>
            <a:r>
              <a:rPr sz="2000" spc="125" dirty="0">
                <a:solidFill>
                  <a:srgbClr val="006600"/>
                </a:solidFill>
                <a:latin typeface="Arial"/>
                <a:cs typeface="Arial"/>
              </a:rPr>
              <a:t>.</a:t>
            </a:r>
            <a:endParaRPr sz="2000">
              <a:latin typeface="Arial"/>
              <a:cs typeface="Arial"/>
            </a:endParaRPr>
          </a:p>
          <a:p>
            <a:pPr marL="755650" lvl="1" indent="-285750">
              <a:lnSpc>
                <a:spcPct val="100000"/>
              </a:lnSpc>
              <a:spcBef>
                <a:spcPts val="480"/>
              </a:spcBef>
              <a:buClr>
                <a:srgbClr val="3333CC"/>
              </a:buClr>
              <a:buChar char="•"/>
              <a:tabLst>
                <a:tab pos="755015" algn="l"/>
                <a:tab pos="755650" algn="l"/>
              </a:tabLst>
            </a:pPr>
            <a:r>
              <a:rPr sz="2000" spc="-5" dirty="0">
                <a:solidFill>
                  <a:srgbClr val="006600"/>
                </a:solidFill>
                <a:latin typeface="Arial"/>
                <a:cs typeface="Arial"/>
              </a:rPr>
              <a:t>The </a:t>
            </a:r>
            <a:r>
              <a:rPr sz="2000" dirty="0">
                <a:solidFill>
                  <a:srgbClr val="006600"/>
                </a:solidFill>
                <a:latin typeface="Arial"/>
                <a:cs typeface="Arial"/>
              </a:rPr>
              <a:t>indices </a:t>
            </a:r>
            <a:r>
              <a:rPr sz="2000" spc="-5" dirty="0">
                <a:solidFill>
                  <a:srgbClr val="006600"/>
                </a:solidFill>
                <a:latin typeface="Arial"/>
                <a:cs typeface="Arial"/>
              </a:rPr>
              <a:t>into </a:t>
            </a:r>
            <a:r>
              <a:rPr sz="2000" b="1" spc="250" dirty="0">
                <a:latin typeface="Calibri"/>
                <a:cs typeface="Calibri"/>
              </a:rPr>
              <a:t>W </a:t>
            </a:r>
            <a:r>
              <a:rPr sz="2000" dirty="0">
                <a:solidFill>
                  <a:srgbClr val="006600"/>
                </a:solidFill>
                <a:latin typeface="Arial"/>
                <a:cs typeface="Arial"/>
              </a:rPr>
              <a:t>are</a:t>
            </a:r>
            <a:r>
              <a:rPr sz="2000" spc="-155" dirty="0">
                <a:solidFill>
                  <a:srgbClr val="006600"/>
                </a:solidFill>
                <a:latin typeface="Arial"/>
                <a:cs typeface="Arial"/>
              </a:rPr>
              <a:t> </a:t>
            </a:r>
            <a:r>
              <a:rPr sz="2000" spc="-5" dirty="0">
                <a:solidFill>
                  <a:srgbClr val="006600"/>
                </a:solidFill>
                <a:latin typeface="Arial"/>
                <a:cs typeface="Arial"/>
              </a:rPr>
              <a:t>respectively:</a:t>
            </a:r>
            <a:endParaRPr sz="2000">
              <a:latin typeface="Arial"/>
              <a:cs typeface="Arial"/>
            </a:endParaRPr>
          </a:p>
          <a:p>
            <a:pPr marL="755650" indent="-285750">
              <a:lnSpc>
                <a:spcPct val="100000"/>
              </a:lnSpc>
              <a:spcBef>
                <a:spcPts val="500"/>
              </a:spcBef>
              <a:buClr>
                <a:srgbClr val="3333CC"/>
              </a:buClr>
              <a:buFont typeface="Cambria"/>
              <a:buChar char="•"/>
              <a:tabLst>
                <a:tab pos="755015" algn="l"/>
                <a:tab pos="755650" algn="l"/>
              </a:tabLst>
            </a:pPr>
            <a:r>
              <a:rPr sz="2000" i="1" spc="105" dirty="0">
                <a:solidFill>
                  <a:srgbClr val="000000"/>
                </a:solidFill>
                <a:latin typeface="Cambria"/>
                <a:cs typeface="Cambria"/>
              </a:rPr>
              <a:t>i</a:t>
            </a:r>
            <a:r>
              <a:rPr sz="2000" spc="105" dirty="0">
                <a:solidFill>
                  <a:srgbClr val="000000"/>
                </a:solidFill>
                <a:latin typeface="Cambria"/>
                <a:cs typeface="Cambria"/>
              </a:rPr>
              <a:t>, </a:t>
            </a:r>
            <a:r>
              <a:rPr sz="2000" spc="-5" dirty="0">
                <a:solidFill>
                  <a:srgbClr val="006600"/>
                </a:solidFill>
              </a:rPr>
              <a:t>the output</a:t>
            </a:r>
            <a:r>
              <a:rPr sz="2000" spc="114" dirty="0">
                <a:solidFill>
                  <a:srgbClr val="006600"/>
                </a:solidFill>
              </a:rPr>
              <a:t> </a:t>
            </a:r>
            <a:r>
              <a:rPr sz="2000" dirty="0">
                <a:solidFill>
                  <a:srgbClr val="006600"/>
                </a:solidFill>
              </a:rPr>
              <a:t>channel,</a:t>
            </a:r>
            <a:endParaRPr sz="2000">
              <a:latin typeface="Cambria"/>
              <a:cs typeface="Cambria"/>
            </a:endParaRPr>
          </a:p>
          <a:p>
            <a:pPr marL="755650" indent="-285750">
              <a:lnSpc>
                <a:spcPct val="100000"/>
              </a:lnSpc>
              <a:spcBef>
                <a:spcPts val="500"/>
              </a:spcBef>
              <a:buClr>
                <a:srgbClr val="3333CC"/>
              </a:buClr>
              <a:buFont typeface="Cambria"/>
              <a:buChar char="•"/>
              <a:tabLst>
                <a:tab pos="755015" algn="l"/>
                <a:tab pos="755650" algn="l"/>
              </a:tabLst>
            </a:pPr>
            <a:r>
              <a:rPr sz="2000" i="1" spc="40" dirty="0">
                <a:solidFill>
                  <a:srgbClr val="000000"/>
                </a:solidFill>
                <a:latin typeface="Cambria"/>
                <a:cs typeface="Cambria"/>
              </a:rPr>
              <a:t>j</a:t>
            </a:r>
            <a:r>
              <a:rPr sz="2000" spc="40" dirty="0">
                <a:solidFill>
                  <a:srgbClr val="006600"/>
                </a:solidFill>
              </a:rPr>
              <a:t>, </a:t>
            </a:r>
            <a:r>
              <a:rPr sz="2000" spc="-5" dirty="0">
                <a:solidFill>
                  <a:srgbClr val="006600"/>
                </a:solidFill>
              </a:rPr>
              <a:t>the output</a:t>
            </a:r>
            <a:r>
              <a:rPr sz="2000" spc="-50" dirty="0">
                <a:solidFill>
                  <a:srgbClr val="006600"/>
                </a:solidFill>
              </a:rPr>
              <a:t> </a:t>
            </a:r>
            <a:r>
              <a:rPr sz="2000" dirty="0">
                <a:solidFill>
                  <a:srgbClr val="006600"/>
                </a:solidFill>
              </a:rPr>
              <a:t>row,</a:t>
            </a:r>
            <a:endParaRPr sz="2000">
              <a:latin typeface="Cambria"/>
              <a:cs typeface="Cambria"/>
            </a:endParaRPr>
          </a:p>
          <a:p>
            <a:pPr marL="755650" indent="-285750">
              <a:lnSpc>
                <a:spcPct val="100000"/>
              </a:lnSpc>
              <a:spcBef>
                <a:spcPts val="400"/>
              </a:spcBef>
              <a:buClr>
                <a:srgbClr val="3333CC"/>
              </a:buClr>
              <a:buFont typeface="Cambria"/>
              <a:buChar char="•"/>
              <a:tabLst>
                <a:tab pos="755015" algn="l"/>
                <a:tab pos="755650" algn="l"/>
              </a:tabLst>
            </a:pPr>
            <a:r>
              <a:rPr sz="2000" i="1" spc="-40" dirty="0">
                <a:solidFill>
                  <a:srgbClr val="000000"/>
                </a:solidFill>
                <a:latin typeface="Cambria"/>
                <a:cs typeface="Cambria"/>
              </a:rPr>
              <a:t>k</a:t>
            </a:r>
            <a:r>
              <a:rPr sz="2000" spc="-40" dirty="0">
                <a:solidFill>
                  <a:srgbClr val="006600"/>
                </a:solidFill>
              </a:rPr>
              <a:t>, </a:t>
            </a:r>
            <a:r>
              <a:rPr sz="2000" spc="-5" dirty="0">
                <a:solidFill>
                  <a:srgbClr val="006600"/>
                </a:solidFill>
              </a:rPr>
              <a:t>the output</a:t>
            </a:r>
            <a:r>
              <a:rPr sz="2000" spc="30" dirty="0">
                <a:solidFill>
                  <a:srgbClr val="006600"/>
                </a:solidFill>
              </a:rPr>
              <a:t> </a:t>
            </a:r>
            <a:r>
              <a:rPr sz="2000" dirty="0">
                <a:solidFill>
                  <a:srgbClr val="006600"/>
                </a:solidFill>
              </a:rPr>
              <a:t>column,</a:t>
            </a:r>
            <a:endParaRPr sz="2000">
              <a:latin typeface="Cambria"/>
              <a:cs typeface="Cambria"/>
            </a:endParaRPr>
          </a:p>
          <a:p>
            <a:pPr marL="755650" indent="-285750">
              <a:lnSpc>
                <a:spcPct val="100000"/>
              </a:lnSpc>
              <a:spcBef>
                <a:spcPts val="500"/>
              </a:spcBef>
              <a:buClr>
                <a:srgbClr val="3333CC"/>
              </a:buClr>
              <a:buFont typeface="Cambria"/>
              <a:buChar char="•"/>
              <a:tabLst>
                <a:tab pos="755015" algn="l"/>
                <a:tab pos="755650" algn="l"/>
              </a:tabLst>
            </a:pPr>
            <a:r>
              <a:rPr sz="2000" i="1" spc="-15" dirty="0">
                <a:solidFill>
                  <a:srgbClr val="000000"/>
                </a:solidFill>
                <a:latin typeface="Cambria"/>
                <a:cs typeface="Cambria"/>
              </a:rPr>
              <a:t>l</a:t>
            </a:r>
            <a:r>
              <a:rPr sz="2000" spc="-15" dirty="0">
                <a:solidFill>
                  <a:srgbClr val="006600"/>
                </a:solidFill>
              </a:rPr>
              <a:t>, </a:t>
            </a:r>
            <a:r>
              <a:rPr sz="2000" spc="-5" dirty="0">
                <a:solidFill>
                  <a:srgbClr val="006600"/>
                </a:solidFill>
              </a:rPr>
              <a:t>the </a:t>
            </a:r>
            <a:r>
              <a:rPr sz="2000" dirty="0">
                <a:solidFill>
                  <a:srgbClr val="006600"/>
                </a:solidFill>
              </a:rPr>
              <a:t>input</a:t>
            </a:r>
            <a:r>
              <a:rPr sz="2000" spc="5" dirty="0">
                <a:solidFill>
                  <a:srgbClr val="006600"/>
                </a:solidFill>
              </a:rPr>
              <a:t> </a:t>
            </a:r>
            <a:r>
              <a:rPr sz="2000" dirty="0">
                <a:solidFill>
                  <a:srgbClr val="006600"/>
                </a:solidFill>
              </a:rPr>
              <a:t>channel,</a:t>
            </a:r>
            <a:endParaRPr sz="2000">
              <a:latin typeface="Cambria"/>
              <a:cs typeface="Cambria"/>
            </a:endParaRPr>
          </a:p>
          <a:p>
            <a:pPr marL="755650" indent="-285750">
              <a:lnSpc>
                <a:spcPct val="100000"/>
              </a:lnSpc>
              <a:spcBef>
                <a:spcPts val="500"/>
              </a:spcBef>
              <a:buClr>
                <a:srgbClr val="3333CC"/>
              </a:buClr>
              <a:buFont typeface="Cambria"/>
              <a:buChar char="•"/>
              <a:tabLst>
                <a:tab pos="755015" algn="l"/>
                <a:tab pos="755650" algn="l"/>
              </a:tabLst>
            </a:pPr>
            <a:r>
              <a:rPr sz="2000" i="1" spc="15" dirty="0">
                <a:solidFill>
                  <a:srgbClr val="000000"/>
                </a:solidFill>
                <a:latin typeface="Cambria"/>
                <a:cs typeface="Cambria"/>
              </a:rPr>
              <a:t>m</a:t>
            </a:r>
            <a:r>
              <a:rPr sz="2000" spc="15" dirty="0">
                <a:solidFill>
                  <a:srgbClr val="006600"/>
                </a:solidFill>
              </a:rPr>
              <a:t>, </a:t>
            </a:r>
            <a:r>
              <a:rPr sz="2000" spc="-5" dirty="0">
                <a:solidFill>
                  <a:srgbClr val="006600"/>
                </a:solidFill>
              </a:rPr>
              <a:t>the </a:t>
            </a:r>
            <a:r>
              <a:rPr sz="2000" dirty="0">
                <a:solidFill>
                  <a:srgbClr val="006600"/>
                </a:solidFill>
              </a:rPr>
              <a:t>row </a:t>
            </a:r>
            <a:r>
              <a:rPr sz="2000" spc="-5" dirty="0">
                <a:solidFill>
                  <a:srgbClr val="006600"/>
                </a:solidFill>
              </a:rPr>
              <a:t>offset within the input,</a:t>
            </a:r>
            <a:r>
              <a:rPr sz="2000" spc="-15" dirty="0">
                <a:solidFill>
                  <a:srgbClr val="006600"/>
                </a:solidFill>
              </a:rPr>
              <a:t> </a:t>
            </a:r>
            <a:r>
              <a:rPr sz="2000" dirty="0">
                <a:solidFill>
                  <a:srgbClr val="006600"/>
                </a:solidFill>
              </a:rPr>
              <a:t>and</a:t>
            </a:r>
            <a:endParaRPr sz="2000">
              <a:latin typeface="Cambria"/>
              <a:cs typeface="Cambria"/>
            </a:endParaRPr>
          </a:p>
          <a:p>
            <a:pPr marL="755650" indent="-285750">
              <a:lnSpc>
                <a:spcPct val="100000"/>
              </a:lnSpc>
              <a:spcBef>
                <a:spcPts val="500"/>
              </a:spcBef>
              <a:buClr>
                <a:srgbClr val="3333CC"/>
              </a:buClr>
              <a:buFont typeface="Cambria"/>
              <a:buChar char="•"/>
              <a:tabLst>
                <a:tab pos="755015" algn="l"/>
                <a:tab pos="755650" algn="l"/>
              </a:tabLst>
            </a:pPr>
            <a:r>
              <a:rPr sz="2000" i="1" spc="25" dirty="0">
                <a:solidFill>
                  <a:srgbClr val="000000"/>
                </a:solidFill>
                <a:latin typeface="Cambria"/>
                <a:cs typeface="Cambria"/>
              </a:rPr>
              <a:t>n</a:t>
            </a:r>
            <a:r>
              <a:rPr sz="2000" spc="25" dirty="0">
                <a:solidFill>
                  <a:srgbClr val="006600"/>
                </a:solidFill>
              </a:rPr>
              <a:t>, </a:t>
            </a:r>
            <a:r>
              <a:rPr sz="2000" spc="-5" dirty="0">
                <a:solidFill>
                  <a:srgbClr val="006600"/>
                </a:solidFill>
              </a:rPr>
              <a:t>the </a:t>
            </a:r>
            <a:r>
              <a:rPr sz="2000" dirty="0">
                <a:solidFill>
                  <a:srgbClr val="006600"/>
                </a:solidFill>
              </a:rPr>
              <a:t>column </a:t>
            </a:r>
            <a:r>
              <a:rPr sz="2000" spc="-5" dirty="0">
                <a:solidFill>
                  <a:srgbClr val="006600"/>
                </a:solidFill>
              </a:rPr>
              <a:t>offset within the</a:t>
            </a:r>
            <a:r>
              <a:rPr sz="2000" spc="-25" dirty="0">
                <a:solidFill>
                  <a:srgbClr val="006600"/>
                </a:solidFill>
              </a:rPr>
              <a:t> </a:t>
            </a:r>
            <a:r>
              <a:rPr sz="2000" spc="-5" dirty="0">
                <a:solidFill>
                  <a:srgbClr val="006600"/>
                </a:solidFill>
              </a:rPr>
              <a:t>input.</a:t>
            </a:r>
            <a:endParaRPr sz="2000">
              <a:latin typeface="Cambria"/>
              <a:cs typeface="Cambria"/>
            </a:endParaRPr>
          </a:p>
          <a:p>
            <a:pPr marL="355600" indent="-342900">
              <a:lnSpc>
                <a:spcPct val="100000"/>
              </a:lnSpc>
              <a:spcBef>
                <a:spcPts val="595"/>
              </a:spcBef>
              <a:buChar char="•"/>
              <a:tabLst>
                <a:tab pos="354965" algn="l"/>
                <a:tab pos="355600" algn="l"/>
              </a:tabLst>
            </a:pPr>
            <a:r>
              <a:rPr spc="-5" dirty="0"/>
              <a:t>The </a:t>
            </a:r>
            <a:r>
              <a:rPr dirty="0"/>
              <a:t>linear part of a locally </a:t>
            </a:r>
            <a:r>
              <a:rPr spc="-5" dirty="0"/>
              <a:t>connected </a:t>
            </a:r>
            <a:r>
              <a:rPr dirty="0"/>
              <a:t>layer is </a:t>
            </a:r>
            <a:r>
              <a:rPr spc="-5" dirty="0"/>
              <a:t>then </a:t>
            </a:r>
            <a:r>
              <a:rPr dirty="0"/>
              <a:t>given</a:t>
            </a:r>
            <a:r>
              <a:rPr spc="-40" dirty="0"/>
              <a:t> </a:t>
            </a:r>
            <a:r>
              <a:rPr dirty="0"/>
              <a:t>by</a:t>
            </a:r>
          </a:p>
        </p:txBody>
      </p:sp>
      <p:sp>
        <p:nvSpPr>
          <p:cNvPr id="6" name="object 6"/>
          <p:cNvSpPr txBox="1"/>
          <p:nvPr/>
        </p:nvSpPr>
        <p:spPr>
          <a:xfrm>
            <a:off x="536863" y="6672071"/>
            <a:ext cx="4825365" cy="391160"/>
          </a:xfrm>
          <a:prstGeom prst="rect">
            <a:avLst/>
          </a:prstGeom>
        </p:spPr>
        <p:txBody>
          <a:bodyPr vert="horz" wrap="square" lIns="0" tIns="12700" rIns="0" bIns="0" rtlCol="0">
            <a:spAutoFit/>
          </a:bodyPr>
          <a:lstStyle/>
          <a:p>
            <a:pPr marL="355600" indent="-342900">
              <a:lnSpc>
                <a:spcPct val="100000"/>
              </a:lnSpc>
              <a:spcBef>
                <a:spcPts val="100"/>
              </a:spcBef>
              <a:buChar char="•"/>
              <a:tabLst>
                <a:tab pos="354965" algn="l"/>
                <a:tab pos="355600" algn="l"/>
              </a:tabLst>
            </a:pPr>
            <a:r>
              <a:rPr sz="2400" dirty="0">
                <a:solidFill>
                  <a:srgbClr val="3333CC"/>
                </a:solidFill>
                <a:latin typeface="Arial"/>
                <a:cs typeface="Arial"/>
              </a:rPr>
              <a:t>Also called unshared</a:t>
            </a:r>
            <a:r>
              <a:rPr sz="2400" spc="-50" dirty="0">
                <a:solidFill>
                  <a:srgbClr val="3333CC"/>
                </a:solidFill>
                <a:latin typeface="Arial"/>
                <a:cs typeface="Arial"/>
              </a:rPr>
              <a:t> </a:t>
            </a:r>
            <a:r>
              <a:rPr sz="2400" spc="-5" dirty="0">
                <a:solidFill>
                  <a:srgbClr val="3333CC"/>
                </a:solidFill>
                <a:latin typeface="Arial"/>
                <a:cs typeface="Arial"/>
              </a:rPr>
              <a:t>convolution</a:t>
            </a:r>
            <a:endParaRPr sz="2400">
              <a:latin typeface="Arial"/>
              <a:cs typeface="Arial"/>
            </a:endParaRPr>
          </a:p>
        </p:txBody>
      </p:sp>
      <p:sp>
        <p:nvSpPr>
          <p:cNvPr id="8" name="object 8"/>
          <p:cNvSpPr/>
          <p:nvPr/>
        </p:nvSpPr>
        <p:spPr>
          <a:xfrm>
            <a:off x="1524923" y="5958780"/>
            <a:ext cx="4800598" cy="666749"/>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1443960" y="5858767"/>
            <a:ext cx="4886325" cy="781050"/>
          </a:xfrm>
          <a:custGeom>
            <a:avLst/>
            <a:gdLst/>
            <a:ahLst/>
            <a:cxnLst/>
            <a:rect l="l" t="t" r="r" b="b"/>
            <a:pathLst>
              <a:path w="4886325" h="781050">
                <a:moveTo>
                  <a:pt x="0" y="0"/>
                </a:moveTo>
                <a:lnTo>
                  <a:pt x="4886323" y="0"/>
                </a:lnTo>
                <a:lnTo>
                  <a:pt x="4886323" y="781049"/>
                </a:lnTo>
                <a:lnTo>
                  <a:pt x="0" y="781049"/>
                </a:lnTo>
                <a:lnTo>
                  <a:pt x="0" y="0"/>
                </a:lnTo>
                <a:close/>
              </a:path>
            </a:pathLst>
          </a:custGeom>
          <a:ln w="9524">
            <a:solidFill>
              <a:srgbClr val="000000"/>
            </a:solidFill>
          </a:ln>
        </p:spPr>
        <p:txBody>
          <a:bodyPr wrap="square" lIns="0" tIns="0" rIns="0" bIns="0" rtlCol="0"/>
          <a:lstStyle/>
          <a:p>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50322" y="239584"/>
            <a:ext cx="9379478" cy="505267"/>
          </a:xfrm>
          <a:prstGeom prst="rect">
            <a:avLst/>
          </a:prstGeom>
        </p:spPr>
        <p:txBody>
          <a:bodyPr vert="horz" wrap="square" lIns="0" tIns="12700" rIns="0" bIns="0" rtlCol="0">
            <a:spAutoFit/>
          </a:bodyPr>
          <a:lstStyle/>
          <a:p>
            <a:pPr marL="12700">
              <a:lnSpc>
                <a:spcPct val="100000"/>
              </a:lnSpc>
              <a:spcBef>
                <a:spcPts val="100"/>
              </a:spcBef>
            </a:pPr>
            <a:r>
              <a:rPr sz="3200" dirty="0"/>
              <a:t>Local </a:t>
            </a:r>
            <a:r>
              <a:rPr lang="en-US" sz="3200" spc="-5" dirty="0"/>
              <a:t>C</a:t>
            </a:r>
            <a:r>
              <a:rPr sz="3200" spc="-5" dirty="0"/>
              <a:t>onnections, </a:t>
            </a:r>
            <a:r>
              <a:rPr lang="en-US" sz="3200" spc="-5" dirty="0"/>
              <a:t>C</a:t>
            </a:r>
            <a:r>
              <a:rPr sz="3200" spc="-5" dirty="0"/>
              <a:t>onvolution</a:t>
            </a:r>
            <a:r>
              <a:rPr lang="en-US" sz="3200" spc="-5" dirty="0"/>
              <a:t>, vs</a:t>
            </a:r>
            <a:r>
              <a:rPr sz="3200" spc="-5" dirty="0"/>
              <a:t> full</a:t>
            </a:r>
            <a:r>
              <a:rPr sz="3200" spc="70" dirty="0"/>
              <a:t> </a:t>
            </a:r>
            <a:r>
              <a:rPr lang="en-US" sz="3200" spc="-5" dirty="0"/>
              <a:t>C</a:t>
            </a:r>
            <a:r>
              <a:rPr sz="3200" spc="-5" dirty="0"/>
              <a:t>onnections</a:t>
            </a:r>
            <a:endParaRPr sz="3200" dirty="0"/>
          </a:p>
        </p:txBody>
      </p:sp>
      <p:sp>
        <p:nvSpPr>
          <p:cNvPr id="4" name="object 4"/>
          <p:cNvSpPr/>
          <p:nvPr/>
        </p:nvSpPr>
        <p:spPr>
          <a:xfrm>
            <a:off x="609600" y="1141796"/>
            <a:ext cx="4186456" cy="5078653"/>
          </a:xfrm>
          <a:prstGeom prst="rect">
            <a:avLst/>
          </a:prstGeom>
          <a:blipFill>
            <a:blip r:embed="rId2" cstate="print"/>
            <a:stretch>
              <a:fillRect/>
            </a:stretch>
          </a:blipFill>
        </p:spPr>
        <p:txBody>
          <a:bodyPr wrap="square" lIns="0" tIns="0" rIns="0" bIns="0" rtlCol="0"/>
          <a:lstStyle/>
          <a:p>
            <a:endParaRPr/>
          </a:p>
        </p:txBody>
      </p:sp>
      <p:sp>
        <p:nvSpPr>
          <p:cNvPr id="5" name="TextBox 4">
            <a:extLst>
              <a:ext uri="{FF2B5EF4-FFF2-40B4-BE49-F238E27FC236}">
                <a16:creationId xmlns:a16="http://schemas.microsoft.com/office/drawing/2014/main" id="{90873429-4008-A848-9729-7B6D3AB541C6}"/>
              </a:ext>
            </a:extLst>
          </p:cNvPr>
          <p:cNvSpPr txBox="1"/>
          <p:nvPr/>
        </p:nvSpPr>
        <p:spPr>
          <a:xfrm>
            <a:off x="5690601" y="898048"/>
            <a:ext cx="4139199" cy="1477328"/>
          </a:xfrm>
          <a:prstGeom prst="rect">
            <a:avLst/>
          </a:prstGeom>
          <a:noFill/>
        </p:spPr>
        <p:txBody>
          <a:bodyPr wrap="square" rtlCol="0">
            <a:spAutoFit/>
          </a:bodyPr>
          <a:lstStyle/>
          <a:p>
            <a:r>
              <a:rPr lang="en-US" dirty="0"/>
              <a:t>A locally connected layer with a patch size of two pixels. Each edge is labeled with a unique letter to show that each edge is associated with its own weight parameter.</a:t>
            </a:r>
          </a:p>
          <a:p>
            <a:endParaRPr lang="en-US" dirty="0"/>
          </a:p>
        </p:txBody>
      </p:sp>
      <p:sp>
        <p:nvSpPr>
          <p:cNvPr id="6" name="TextBox 5">
            <a:extLst>
              <a:ext uri="{FF2B5EF4-FFF2-40B4-BE49-F238E27FC236}">
                <a16:creationId xmlns:a16="http://schemas.microsoft.com/office/drawing/2014/main" id="{507EC8F8-E584-5B44-8924-37012229FFB7}"/>
              </a:ext>
            </a:extLst>
          </p:cNvPr>
          <p:cNvSpPr txBox="1"/>
          <p:nvPr/>
        </p:nvSpPr>
        <p:spPr>
          <a:xfrm>
            <a:off x="5715000" y="2111463"/>
            <a:ext cx="4114800" cy="3139321"/>
          </a:xfrm>
          <a:prstGeom prst="rect">
            <a:avLst/>
          </a:prstGeom>
          <a:noFill/>
        </p:spPr>
        <p:txBody>
          <a:bodyPr wrap="square" rtlCol="0">
            <a:spAutoFit/>
          </a:bodyPr>
          <a:lstStyle/>
          <a:p>
            <a:r>
              <a:rPr lang="en-US" dirty="0"/>
              <a:t>A convolutional layer with a kernel width of two pixels. Has exactly the same connectivity as the locally connected layer. The difference lies not in which units interact with each other, but in how the parameters are shared. Locally connected layer has no parameter sharing. The convolutional layer uses the same two weights repeatedly across the entire input, as indicated by the repetition of the letters labeling each edge.</a:t>
            </a:r>
          </a:p>
        </p:txBody>
      </p:sp>
      <p:sp>
        <p:nvSpPr>
          <p:cNvPr id="7" name="TextBox 6">
            <a:extLst>
              <a:ext uri="{FF2B5EF4-FFF2-40B4-BE49-F238E27FC236}">
                <a16:creationId xmlns:a16="http://schemas.microsoft.com/office/drawing/2014/main" id="{B30E5F2E-BCD2-E142-A6BB-E55DB5B9B838}"/>
              </a:ext>
            </a:extLst>
          </p:cNvPr>
          <p:cNvSpPr txBox="1"/>
          <p:nvPr/>
        </p:nvSpPr>
        <p:spPr>
          <a:xfrm>
            <a:off x="5715000" y="5486400"/>
            <a:ext cx="4207819" cy="2031325"/>
          </a:xfrm>
          <a:prstGeom prst="rect">
            <a:avLst/>
          </a:prstGeom>
          <a:noFill/>
        </p:spPr>
        <p:txBody>
          <a:bodyPr wrap="square" rtlCol="0">
            <a:spAutoFit/>
          </a:bodyPr>
          <a:lstStyle/>
          <a:p>
            <a:r>
              <a:rPr lang="en-US" dirty="0"/>
              <a:t>A fully connected layer resembles a locally connected layer in the sense that each</a:t>
            </a:r>
          </a:p>
          <a:p>
            <a:r>
              <a:rPr lang="en-US" dirty="0"/>
              <a:t>edge has its own parameter (there are too many to label explicitly with letters in this</a:t>
            </a:r>
          </a:p>
          <a:p>
            <a:r>
              <a:rPr lang="en-US" dirty="0"/>
              <a:t>diagram). It does not, however, have the restricted connectivity of the locally connected layer.</a:t>
            </a:r>
          </a:p>
        </p:txBody>
      </p:sp>
      <p:cxnSp>
        <p:nvCxnSpPr>
          <p:cNvPr id="9" name="Straight Arrow Connector 8">
            <a:extLst>
              <a:ext uri="{FF2B5EF4-FFF2-40B4-BE49-F238E27FC236}">
                <a16:creationId xmlns:a16="http://schemas.microsoft.com/office/drawing/2014/main" id="{C61F69B1-3054-1C4C-A7EF-AEAAA43BBE03}"/>
              </a:ext>
            </a:extLst>
          </p:cNvPr>
          <p:cNvCxnSpPr>
            <a:cxnSpLocks/>
          </p:cNvCxnSpPr>
          <p:nvPr/>
        </p:nvCxnSpPr>
        <p:spPr>
          <a:xfrm flipH="1">
            <a:off x="4946122" y="1633602"/>
            <a:ext cx="616478" cy="205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C9C2E08-AF63-3144-8DBF-30E61FC03880}"/>
              </a:ext>
            </a:extLst>
          </p:cNvPr>
          <p:cNvCxnSpPr>
            <a:cxnSpLocks/>
          </p:cNvCxnSpPr>
          <p:nvPr/>
        </p:nvCxnSpPr>
        <p:spPr>
          <a:xfrm flipH="1">
            <a:off x="4946122" y="3739066"/>
            <a:ext cx="6164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A43005C-5D0D-9C4E-9ED8-FF29BA5C6C2E}"/>
              </a:ext>
            </a:extLst>
          </p:cNvPr>
          <p:cNvCxnSpPr>
            <a:cxnSpLocks/>
          </p:cNvCxnSpPr>
          <p:nvPr/>
        </p:nvCxnSpPr>
        <p:spPr>
          <a:xfrm flipH="1" flipV="1">
            <a:off x="4946122" y="5638800"/>
            <a:ext cx="622743" cy="5816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818396" y="1221741"/>
            <a:ext cx="9011404" cy="751488"/>
          </a:xfrm>
          <a:prstGeom prst="rect">
            <a:avLst/>
          </a:prstGeom>
        </p:spPr>
        <p:txBody>
          <a:bodyPr vert="horz" wrap="square" lIns="0" tIns="12700" rIns="0" bIns="0" rtlCol="0">
            <a:spAutoFit/>
          </a:bodyPr>
          <a:lstStyle/>
          <a:p>
            <a:pPr marL="12700">
              <a:lnSpc>
                <a:spcPct val="100000"/>
              </a:lnSpc>
              <a:spcBef>
                <a:spcPts val="100"/>
              </a:spcBef>
              <a:tabLst>
                <a:tab pos="6790055" algn="l"/>
              </a:tabLst>
            </a:pPr>
            <a:r>
              <a:rPr sz="4800" dirty="0"/>
              <a:t>Use of</a:t>
            </a:r>
            <a:r>
              <a:rPr sz="4800" spc="-5" dirty="0"/>
              <a:t> </a:t>
            </a:r>
            <a:r>
              <a:rPr lang="en-US" sz="4800" spc="-5" dirty="0"/>
              <a:t>L</a:t>
            </a:r>
            <a:r>
              <a:rPr sz="4800" dirty="0"/>
              <a:t>ocally</a:t>
            </a:r>
            <a:r>
              <a:rPr sz="4800" spc="-5" dirty="0"/>
              <a:t> </a:t>
            </a:r>
            <a:r>
              <a:rPr lang="en-US" sz="4800" spc="-5" dirty="0"/>
              <a:t>C</a:t>
            </a:r>
            <a:r>
              <a:rPr sz="4800" dirty="0"/>
              <a:t>onnec</a:t>
            </a:r>
            <a:r>
              <a:rPr sz="4800" spc="-5" dirty="0"/>
              <a:t>t</a:t>
            </a:r>
            <a:r>
              <a:rPr sz="4800" dirty="0"/>
              <a:t>ed</a:t>
            </a:r>
            <a:r>
              <a:rPr lang="en-US" sz="4800" dirty="0"/>
              <a:t> L</a:t>
            </a:r>
            <a:r>
              <a:rPr sz="4800" dirty="0"/>
              <a:t>ayers</a:t>
            </a:r>
          </a:p>
        </p:txBody>
      </p:sp>
      <p:sp>
        <p:nvSpPr>
          <p:cNvPr id="5" name="object 5"/>
          <p:cNvSpPr txBox="1"/>
          <p:nvPr/>
        </p:nvSpPr>
        <p:spPr>
          <a:xfrm>
            <a:off x="536863" y="2336230"/>
            <a:ext cx="8729345" cy="3576954"/>
          </a:xfrm>
          <a:prstGeom prst="rect">
            <a:avLst/>
          </a:prstGeom>
        </p:spPr>
        <p:txBody>
          <a:bodyPr vert="horz" wrap="square" lIns="0" tIns="88900" rIns="0" bIns="0" rtlCol="0">
            <a:spAutoFit/>
          </a:bodyPr>
          <a:lstStyle/>
          <a:p>
            <a:pPr marL="355600" indent="-342900">
              <a:lnSpc>
                <a:spcPct val="100000"/>
              </a:lnSpc>
              <a:spcBef>
                <a:spcPts val="700"/>
              </a:spcBef>
              <a:buChar char="•"/>
              <a:tabLst>
                <a:tab pos="354965" algn="l"/>
                <a:tab pos="355600" algn="l"/>
              </a:tabLst>
            </a:pPr>
            <a:r>
              <a:rPr sz="2800" dirty="0">
                <a:solidFill>
                  <a:srgbClr val="3333CC"/>
                </a:solidFill>
                <a:latin typeface="Arial"/>
                <a:cs typeface="Arial"/>
              </a:rPr>
              <a:t>Locally </a:t>
            </a:r>
            <a:r>
              <a:rPr sz="2800" spc="-5" dirty="0">
                <a:solidFill>
                  <a:srgbClr val="3333CC"/>
                </a:solidFill>
                <a:latin typeface="Arial"/>
                <a:cs typeface="Arial"/>
              </a:rPr>
              <a:t>connected </a:t>
            </a:r>
            <a:r>
              <a:rPr sz="2800" dirty="0">
                <a:solidFill>
                  <a:srgbClr val="3333CC"/>
                </a:solidFill>
                <a:latin typeface="Arial"/>
                <a:cs typeface="Arial"/>
              </a:rPr>
              <a:t>layers are </a:t>
            </a:r>
            <a:r>
              <a:rPr sz="2800" spc="-5" dirty="0">
                <a:solidFill>
                  <a:srgbClr val="3333CC"/>
                </a:solidFill>
                <a:latin typeface="Arial"/>
                <a:cs typeface="Arial"/>
              </a:rPr>
              <a:t>useful</a:t>
            </a:r>
            <a:r>
              <a:rPr sz="2800" spc="-15" dirty="0">
                <a:solidFill>
                  <a:srgbClr val="3333CC"/>
                </a:solidFill>
                <a:latin typeface="Arial"/>
                <a:cs typeface="Arial"/>
              </a:rPr>
              <a:t> </a:t>
            </a:r>
            <a:r>
              <a:rPr sz="2800" dirty="0">
                <a:solidFill>
                  <a:srgbClr val="3333CC"/>
                </a:solidFill>
                <a:latin typeface="Arial"/>
                <a:cs typeface="Arial"/>
              </a:rPr>
              <a:t>when</a:t>
            </a:r>
            <a:endParaRPr sz="2800" dirty="0">
              <a:latin typeface="Arial"/>
              <a:cs typeface="Arial"/>
            </a:endParaRPr>
          </a:p>
          <a:p>
            <a:pPr marL="748665" marR="92710" lvl="1" indent="-279400">
              <a:lnSpc>
                <a:spcPct val="99400"/>
              </a:lnSpc>
              <a:spcBef>
                <a:spcPts val="535"/>
              </a:spcBef>
              <a:buClr>
                <a:srgbClr val="3333CC"/>
              </a:buClr>
              <a:buChar char="•"/>
              <a:tabLst>
                <a:tab pos="755015" algn="l"/>
                <a:tab pos="755650" algn="l"/>
              </a:tabLst>
            </a:pPr>
            <a:r>
              <a:rPr sz="2400" dirty="0">
                <a:solidFill>
                  <a:srgbClr val="006600"/>
                </a:solidFill>
                <a:latin typeface="Arial"/>
                <a:cs typeface="Arial"/>
              </a:rPr>
              <a:t>we know </a:t>
            </a:r>
            <a:r>
              <a:rPr sz="2400" spc="-5" dirty="0">
                <a:solidFill>
                  <a:srgbClr val="006600"/>
                </a:solidFill>
                <a:latin typeface="Arial"/>
                <a:cs typeface="Arial"/>
              </a:rPr>
              <a:t>that </a:t>
            </a:r>
            <a:r>
              <a:rPr sz="2400" dirty="0">
                <a:solidFill>
                  <a:srgbClr val="006600"/>
                </a:solidFill>
                <a:latin typeface="Arial"/>
                <a:cs typeface="Arial"/>
              </a:rPr>
              <a:t>each </a:t>
            </a:r>
            <a:r>
              <a:rPr sz="2400" spc="-5" dirty="0">
                <a:solidFill>
                  <a:srgbClr val="006600"/>
                </a:solidFill>
                <a:latin typeface="Arial"/>
                <a:cs typeface="Arial"/>
              </a:rPr>
              <a:t>feature </a:t>
            </a:r>
            <a:r>
              <a:rPr sz="2400" dirty="0">
                <a:solidFill>
                  <a:srgbClr val="006600"/>
                </a:solidFill>
                <a:latin typeface="Arial"/>
                <a:cs typeface="Arial"/>
              </a:rPr>
              <a:t>should be a </a:t>
            </a:r>
            <a:r>
              <a:rPr sz="2400" spc="-5" dirty="0">
                <a:solidFill>
                  <a:srgbClr val="006600"/>
                </a:solidFill>
                <a:latin typeface="Arial"/>
                <a:cs typeface="Arial"/>
              </a:rPr>
              <a:t>function </a:t>
            </a:r>
            <a:r>
              <a:rPr sz="2400" dirty="0">
                <a:solidFill>
                  <a:srgbClr val="006600"/>
                </a:solidFill>
                <a:latin typeface="Arial"/>
                <a:cs typeface="Arial"/>
              </a:rPr>
              <a:t>of a small  part of space, but </a:t>
            </a:r>
            <a:r>
              <a:rPr sz="2400" spc="-5" dirty="0">
                <a:solidFill>
                  <a:srgbClr val="006600"/>
                </a:solidFill>
                <a:latin typeface="Arial"/>
                <a:cs typeface="Arial"/>
              </a:rPr>
              <a:t>there </a:t>
            </a:r>
            <a:r>
              <a:rPr sz="2400" dirty="0">
                <a:solidFill>
                  <a:srgbClr val="006600"/>
                </a:solidFill>
                <a:latin typeface="Arial"/>
                <a:cs typeface="Arial"/>
              </a:rPr>
              <a:t>is no reason </a:t>
            </a:r>
            <a:r>
              <a:rPr sz="2400" spc="-5" dirty="0">
                <a:solidFill>
                  <a:srgbClr val="006600"/>
                </a:solidFill>
                <a:latin typeface="Arial"/>
                <a:cs typeface="Arial"/>
              </a:rPr>
              <a:t>to think that the </a:t>
            </a:r>
            <a:r>
              <a:rPr sz="2400" dirty="0">
                <a:solidFill>
                  <a:srgbClr val="006600"/>
                </a:solidFill>
                <a:latin typeface="Arial"/>
                <a:cs typeface="Arial"/>
              </a:rPr>
              <a:t>same  </a:t>
            </a:r>
            <a:r>
              <a:rPr sz="2400" spc="-5" dirty="0">
                <a:solidFill>
                  <a:srgbClr val="006600"/>
                </a:solidFill>
                <a:latin typeface="Arial"/>
                <a:cs typeface="Arial"/>
              </a:rPr>
              <a:t>feature </a:t>
            </a:r>
            <a:r>
              <a:rPr sz="2400" dirty="0">
                <a:solidFill>
                  <a:srgbClr val="006600"/>
                </a:solidFill>
                <a:latin typeface="Arial"/>
                <a:cs typeface="Arial"/>
              </a:rPr>
              <a:t>should occur across all of</a:t>
            </a:r>
            <a:r>
              <a:rPr sz="2400" spc="-25" dirty="0">
                <a:solidFill>
                  <a:srgbClr val="006600"/>
                </a:solidFill>
                <a:latin typeface="Arial"/>
                <a:cs typeface="Arial"/>
              </a:rPr>
              <a:t> </a:t>
            </a:r>
            <a:r>
              <a:rPr sz="2400" dirty="0">
                <a:solidFill>
                  <a:srgbClr val="006600"/>
                </a:solidFill>
                <a:latin typeface="Arial"/>
                <a:cs typeface="Arial"/>
              </a:rPr>
              <a:t>space</a:t>
            </a:r>
            <a:endParaRPr sz="2400" dirty="0">
              <a:latin typeface="Arial"/>
              <a:cs typeface="Arial"/>
            </a:endParaRPr>
          </a:p>
          <a:p>
            <a:pPr lvl="1">
              <a:lnSpc>
                <a:spcPct val="100000"/>
              </a:lnSpc>
              <a:buClr>
                <a:srgbClr val="3333CC"/>
              </a:buClr>
              <a:buFont typeface="Arial"/>
              <a:buChar char="•"/>
            </a:pPr>
            <a:endParaRPr sz="2400" dirty="0">
              <a:latin typeface="Arial"/>
              <a:cs typeface="Arial"/>
            </a:endParaRPr>
          </a:p>
          <a:p>
            <a:pPr marL="355600" marR="5080" indent="-342900" algn="just">
              <a:lnSpc>
                <a:spcPct val="100099"/>
              </a:lnSpc>
              <a:spcBef>
                <a:spcPts val="2030"/>
              </a:spcBef>
              <a:buChar char="•"/>
              <a:tabLst>
                <a:tab pos="355600" algn="l"/>
              </a:tabLst>
            </a:pPr>
            <a:r>
              <a:rPr sz="2800" dirty="0">
                <a:solidFill>
                  <a:srgbClr val="3333CC"/>
                </a:solidFill>
                <a:latin typeface="Arial"/>
                <a:cs typeface="Arial"/>
              </a:rPr>
              <a:t>Ex: if we want </a:t>
            </a:r>
            <a:r>
              <a:rPr sz="2800" spc="-5" dirty="0">
                <a:solidFill>
                  <a:srgbClr val="3333CC"/>
                </a:solidFill>
                <a:latin typeface="Arial"/>
                <a:cs typeface="Arial"/>
              </a:rPr>
              <a:t>to tell </a:t>
            </a:r>
            <a:r>
              <a:rPr sz="2800" dirty="0">
                <a:solidFill>
                  <a:srgbClr val="3333CC"/>
                </a:solidFill>
                <a:latin typeface="Arial"/>
                <a:cs typeface="Arial"/>
              </a:rPr>
              <a:t>if an image is a </a:t>
            </a:r>
            <a:r>
              <a:rPr sz="2800" spc="-5" dirty="0">
                <a:solidFill>
                  <a:srgbClr val="3333CC"/>
                </a:solidFill>
                <a:latin typeface="Arial"/>
                <a:cs typeface="Arial"/>
              </a:rPr>
              <a:t>picture </a:t>
            </a:r>
            <a:r>
              <a:rPr sz="2800" dirty="0">
                <a:solidFill>
                  <a:srgbClr val="3333CC"/>
                </a:solidFill>
                <a:latin typeface="Arial"/>
                <a:cs typeface="Arial"/>
              </a:rPr>
              <a:t>of a </a:t>
            </a:r>
            <a:r>
              <a:rPr sz="2800" spc="-5" dirty="0">
                <a:solidFill>
                  <a:srgbClr val="3333CC"/>
                </a:solidFill>
                <a:latin typeface="Arial"/>
                <a:cs typeface="Arial"/>
              </a:rPr>
              <a:t>face,  </a:t>
            </a:r>
            <a:r>
              <a:rPr sz="2800" dirty="0">
                <a:solidFill>
                  <a:srgbClr val="3333CC"/>
                </a:solidFill>
                <a:latin typeface="Arial"/>
                <a:cs typeface="Arial"/>
              </a:rPr>
              <a:t>we only need </a:t>
            </a:r>
            <a:r>
              <a:rPr sz="2800" spc="-5" dirty="0">
                <a:solidFill>
                  <a:srgbClr val="3333CC"/>
                </a:solidFill>
                <a:latin typeface="Arial"/>
                <a:cs typeface="Arial"/>
              </a:rPr>
              <a:t>to </a:t>
            </a:r>
            <a:r>
              <a:rPr sz="2800" dirty="0">
                <a:solidFill>
                  <a:srgbClr val="3333CC"/>
                </a:solidFill>
                <a:latin typeface="Arial"/>
                <a:cs typeface="Arial"/>
              </a:rPr>
              <a:t>look </a:t>
            </a:r>
            <a:r>
              <a:rPr sz="2800" spc="-5" dirty="0">
                <a:solidFill>
                  <a:srgbClr val="3333CC"/>
                </a:solidFill>
                <a:latin typeface="Arial"/>
                <a:cs typeface="Arial"/>
              </a:rPr>
              <a:t>for the mouth </a:t>
            </a:r>
            <a:r>
              <a:rPr sz="2800" dirty="0">
                <a:solidFill>
                  <a:srgbClr val="3333CC"/>
                </a:solidFill>
                <a:latin typeface="Arial"/>
                <a:cs typeface="Arial"/>
              </a:rPr>
              <a:t>in </a:t>
            </a:r>
            <a:r>
              <a:rPr sz="2800" spc="-5" dirty="0">
                <a:solidFill>
                  <a:srgbClr val="3333CC"/>
                </a:solidFill>
                <a:latin typeface="Arial"/>
                <a:cs typeface="Arial"/>
              </a:rPr>
              <a:t>the bottom </a:t>
            </a:r>
            <a:r>
              <a:rPr sz="2800" dirty="0">
                <a:solidFill>
                  <a:srgbClr val="3333CC"/>
                </a:solidFill>
                <a:latin typeface="Arial"/>
                <a:cs typeface="Arial"/>
              </a:rPr>
              <a:t>half  of </a:t>
            </a:r>
            <a:r>
              <a:rPr sz="2800" spc="-5" dirty="0">
                <a:solidFill>
                  <a:srgbClr val="3333CC"/>
                </a:solidFill>
                <a:latin typeface="Arial"/>
                <a:cs typeface="Arial"/>
              </a:rPr>
              <a:t>the</a:t>
            </a:r>
            <a:r>
              <a:rPr sz="2800" spc="-10" dirty="0">
                <a:solidFill>
                  <a:srgbClr val="3333CC"/>
                </a:solidFill>
                <a:latin typeface="Arial"/>
                <a:cs typeface="Arial"/>
              </a:rPr>
              <a:t> </a:t>
            </a:r>
            <a:r>
              <a:rPr sz="2800" dirty="0">
                <a:solidFill>
                  <a:srgbClr val="3333CC"/>
                </a:solidFill>
                <a:latin typeface="Arial"/>
                <a:cs typeface="Arial"/>
              </a:rPr>
              <a:t>image</a:t>
            </a:r>
            <a:endParaRPr sz="2800" dirty="0">
              <a:latin typeface="Arial"/>
              <a:cs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633876" y="596901"/>
            <a:ext cx="4798060" cy="635000"/>
          </a:xfrm>
          <a:prstGeom prst="rect">
            <a:avLst/>
          </a:prstGeom>
        </p:spPr>
        <p:txBody>
          <a:bodyPr vert="horz" wrap="square" lIns="0" tIns="12700" rIns="0" bIns="0" rtlCol="0">
            <a:spAutoFit/>
          </a:bodyPr>
          <a:lstStyle/>
          <a:p>
            <a:pPr marL="12700">
              <a:lnSpc>
                <a:spcPct val="100000"/>
              </a:lnSpc>
              <a:spcBef>
                <a:spcPts val="100"/>
              </a:spcBef>
              <a:tabLst>
                <a:tab pos="3005455" algn="l"/>
              </a:tabLst>
            </a:pPr>
            <a:r>
              <a:rPr sz="4000" spc="-5" dirty="0"/>
              <a:t>Constraining	Outputs</a:t>
            </a:r>
            <a:endParaRPr sz="4000"/>
          </a:p>
        </p:txBody>
      </p:sp>
      <p:sp>
        <p:nvSpPr>
          <p:cNvPr id="5" name="object 5"/>
          <p:cNvSpPr txBox="1"/>
          <p:nvPr/>
        </p:nvSpPr>
        <p:spPr>
          <a:xfrm>
            <a:off x="511463" y="1328421"/>
            <a:ext cx="8882380" cy="5824220"/>
          </a:xfrm>
          <a:prstGeom prst="rect">
            <a:avLst/>
          </a:prstGeom>
        </p:spPr>
        <p:txBody>
          <a:bodyPr vert="horz" wrap="square" lIns="0" tIns="33020" rIns="0" bIns="0" rtlCol="0">
            <a:spAutoFit/>
          </a:bodyPr>
          <a:lstStyle/>
          <a:p>
            <a:pPr marL="381000" marR="30480" indent="-342900">
              <a:lnSpc>
                <a:spcPts val="3800"/>
              </a:lnSpc>
              <a:spcBef>
                <a:spcPts val="260"/>
              </a:spcBef>
              <a:buChar char="•"/>
              <a:tabLst>
                <a:tab pos="380365" algn="l"/>
                <a:tab pos="381000" algn="l"/>
                <a:tab pos="6266180" algn="l"/>
              </a:tabLst>
            </a:pPr>
            <a:r>
              <a:rPr sz="3200" spc="-5" dirty="0">
                <a:solidFill>
                  <a:srgbClr val="3333CC"/>
                </a:solidFill>
                <a:latin typeface="Arial"/>
                <a:cs typeface="Arial"/>
              </a:rPr>
              <a:t>Constrain </a:t>
            </a:r>
            <a:r>
              <a:rPr sz="3200" dirty="0">
                <a:solidFill>
                  <a:srgbClr val="3333CC"/>
                </a:solidFill>
                <a:latin typeface="Arial"/>
                <a:cs typeface="Arial"/>
              </a:rPr>
              <a:t>each </a:t>
            </a:r>
            <a:r>
              <a:rPr sz="3200" spc="-5" dirty="0">
                <a:solidFill>
                  <a:srgbClr val="3333CC"/>
                </a:solidFill>
                <a:latin typeface="Arial"/>
                <a:cs typeface="Arial"/>
              </a:rPr>
              <a:t>output</a:t>
            </a:r>
            <a:r>
              <a:rPr sz="3200" spc="35" dirty="0">
                <a:solidFill>
                  <a:srgbClr val="3333CC"/>
                </a:solidFill>
                <a:latin typeface="Arial"/>
                <a:cs typeface="Arial"/>
              </a:rPr>
              <a:t> </a:t>
            </a:r>
            <a:r>
              <a:rPr sz="3200" dirty="0">
                <a:solidFill>
                  <a:srgbClr val="3333CC"/>
                </a:solidFill>
                <a:latin typeface="Arial"/>
                <a:cs typeface="Arial"/>
              </a:rPr>
              <a:t>channel</a:t>
            </a:r>
            <a:r>
              <a:rPr sz="3200" spc="10" dirty="0">
                <a:solidFill>
                  <a:srgbClr val="3333CC"/>
                </a:solidFill>
                <a:latin typeface="Arial"/>
                <a:cs typeface="Arial"/>
              </a:rPr>
              <a:t> </a:t>
            </a:r>
            <a:r>
              <a:rPr sz="3200" i="1" spc="114" dirty="0">
                <a:latin typeface="Cambria"/>
                <a:cs typeface="Cambria"/>
              </a:rPr>
              <a:t>i	</a:t>
            </a:r>
            <a:r>
              <a:rPr sz="3200" dirty="0">
                <a:solidFill>
                  <a:srgbClr val="3333CC"/>
                </a:solidFill>
                <a:latin typeface="Arial"/>
                <a:cs typeface="Arial"/>
              </a:rPr>
              <a:t>to </a:t>
            </a:r>
            <a:r>
              <a:rPr sz="3200" spc="-5" dirty="0">
                <a:solidFill>
                  <a:srgbClr val="3333CC"/>
                </a:solidFill>
                <a:latin typeface="Arial"/>
                <a:cs typeface="Arial"/>
              </a:rPr>
              <a:t>be </a:t>
            </a:r>
            <a:r>
              <a:rPr sz="3200" dirty="0">
                <a:solidFill>
                  <a:srgbClr val="3333CC"/>
                </a:solidFill>
                <a:latin typeface="Arial"/>
                <a:cs typeface="Arial"/>
              </a:rPr>
              <a:t>a  </a:t>
            </a:r>
            <a:r>
              <a:rPr sz="3200" spc="-5" dirty="0">
                <a:solidFill>
                  <a:srgbClr val="3333CC"/>
                </a:solidFill>
                <a:latin typeface="Arial"/>
                <a:cs typeface="Arial"/>
              </a:rPr>
              <a:t>function </a:t>
            </a:r>
            <a:r>
              <a:rPr sz="3200" dirty="0">
                <a:solidFill>
                  <a:srgbClr val="3333CC"/>
                </a:solidFill>
                <a:latin typeface="Arial"/>
                <a:cs typeface="Arial"/>
              </a:rPr>
              <a:t>of only a subset of </a:t>
            </a:r>
            <a:r>
              <a:rPr sz="3200" spc="-5" dirty="0">
                <a:solidFill>
                  <a:srgbClr val="3333CC"/>
                </a:solidFill>
                <a:latin typeface="Arial"/>
                <a:cs typeface="Arial"/>
              </a:rPr>
              <a:t>the </a:t>
            </a:r>
            <a:r>
              <a:rPr sz="3200" dirty="0">
                <a:solidFill>
                  <a:srgbClr val="3333CC"/>
                </a:solidFill>
                <a:latin typeface="Arial"/>
                <a:cs typeface="Arial"/>
              </a:rPr>
              <a:t>input channels</a:t>
            </a:r>
            <a:r>
              <a:rPr sz="3200" spc="-80" dirty="0">
                <a:solidFill>
                  <a:srgbClr val="3333CC"/>
                </a:solidFill>
                <a:latin typeface="Arial"/>
                <a:cs typeface="Arial"/>
              </a:rPr>
              <a:t> </a:t>
            </a:r>
            <a:r>
              <a:rPr sz="3200" i="1" spc="-40" dirty="0">
                <a:latin typeface="Cambria"/>
                <a:cs typeface="Cambria"/>
              </a:rPr>
              <a:t>l</a:t>
            </a:r>
            <a:endParaRPr sz="3200" dirty="0">
              <a:latin typeface="Cambria"/>
              <a:cs typeface="Cambria"/>
            </a:endParaRPr>
          </a:p>
          <a:p>
            <a:pPr marL="774065" marR="429259" lvl="1" indent="-279400">
              <a:lnSpc>
                <a:spcPct val="102000"/>
              </a:lnSpc>
              <a:spcBef>
                <a:spcPts val="445"/>
              </a:spcBef>
              <a:buClr>
                <a:srgbClr val="3333CC"/>
              </a:buClr>
              <a:buChar char="•"/>
              <a:tabLst>
                <a:tab pos="780415" algn="l"/>
                <a:tab pos="781050" algn="l"/>
              </a:tabLst>
            </a:pPr>
            <a:r>
              <a:rPr sz="2800" dirty="0">
                <a:solidFill>
                  <a:srgbClr val="006600"/>
                </a:solidFill>
                <a:latin typeface="Arial"/>
                <a:cs typeface="Arial"/>
              </a:rPr>
              <a:t>Make </a:t>
            </a:r>
            <a:r>
              <a:rPr sz="2800" spc="-5" dirty="0">
                <a:solidFill>
                  <a:srgbClr val="006600"/>
                </a:solidFill>
                <a:latin typeface="Arial"/>
                <a:cs typeface="Arial"/>
              </a:rPr>
              <a:t>the </a:t>
            </a:r>
            <a:r>
              <a:rPr sz="2800" dirty="0">
                <a:solidFill>
                  <a:srgbClr val="006600"/>
                </a:solidFill>
                <a:latin typeface="Arial"/>
                <a:cs typeface="Arial"/>
              </a:rPr>
              <a:t>first </a:t>
            </a:r>
            <a:r>
              <a:rPr sz="2800" i="1" spc="50" dirty="0">
                <a:latin typeface="Cambria"/>
                <a:cs typeface="Cambria"/>
              </a:rPr>
              <a:t>m </a:t>
            </a:r>
            <a:r>
              <a:rPr sz="2800" spc="-5" dirty="0">
                <a:solidFill>
                  <a:srgbClr val="006600"/>
                </a:solidFill>
                <a:latin typeface="Arial"/>
                <a:cs typeface="Arial"/>
              </a:rPr>
              <a:t>output </a:t>
            </a:r>
            <a:r>
              <a:rPr sz="2800" dirty="0">
                <a:solidFill>
                  <a:srgbClr val="006600"/>
                </a:solidFill>
                <a:latin typeface="Arial"/>
                <a:cs typeface="Arial"/>
              </a:rPr>
              <a:t>channels connect </a:t>
            </a:r>
            <a:r>
              <a:rPr sz="2800" spc="-5" dirty="0">
                <a:solidFill>
                  <a:srgbClr val="006600"/>
                </a:solidFill>
                <a:latin typeface="Arial"/>
                <a:cs typeface="Arial"/>
              </a:rPr>
              <a:t>to </a:t>
            </a:r>
            <a:r>
              <a:rPr sz="2800" dirty="0">
                <a:solidFill>
                  <a:srgbClr val="006600"/>
                </a:solidFill>
                <a:latin typeface="Arial"/>
                <a:cs typeface="Arial"/>
              </a:rPr>
              <a:t>only  </a:t>
            </a:r>
            <a:r>
              <a:rPr sz="2800" spc="-5" dirty="0">
                <a:solidFill>
                  <a:srgbClr val="006600"/>
                </a:solidFill>
                <a:latin typeface="Arial"/>
                <a:cs typeface="Arial"/>
              </a:rPr>
              <a:t>the </a:t>
            </a:r>
            <a:r>
              <a:rPr sz="2800" dirty="0">
                <a:solidFill>
                  <a:srgbClr val="006600"/>
                </a:solidFill>
                <a:latin typeface="Arial"/>
                <a:cs typeface="Arial"/>
              </a:rPr>
              <a:t>first </a:t>
            </a:r>
            <a:r>
              <a:rPr sz="2800" i="1" spc="75" dirty="0">
                <a:latin typeface="Cambria"/>
                <a:cs typeface="Cambria"/>
              </a:rPr>
              <a:t>n </a:t>
            </a:r>
            <a:r>
              <a:rPr sz="2800" dirty="0">
                <a:solidFill>
                  <a:srgbClr val="006600"/>
                </a:solidFill>
                <a:latin typeface="Arial"/>
                <a:cs typeface="Arial"/>
              </a:rPr>
              <a:t>input</a:t>
            </a:r>
            <a:r>
              <a:rPr sz="2800" spc="70" dirty="0">
                <a:solidFill>
                  <a:srgbClr val="006600"/>
                </a:solidFill>
                <a:latin typeface="Arial"/>
                <a:cs typeface="Arial"/>
              </a:rPr>
              <a:t> </a:t>
            </a:r>
            <a:r>
              <a:rPr sz="2800" dirty="0">
                <a:solidFill>
                  <a:srgbClr val="006600"/>
                </a:solidFill>
                <a:latin typeface="Arial"/>
                <a:cs typeface="Arial"/>
              </a:rPr>
              <a:t>channels,</a:t>
            </a:r>
            <a:endParaRPr sz="2800" dirty="0">
              <a:latin typeface="Arial"/>
              <a:cs typeface="Arial"/>
            </a:endParaRPr>
          </a:p>
          <a:p>
            <a:pPr marL="774065" marR="151130" lvl="1" indent="-279400">
              <a:lnSpc>
                <a:spcPct val="102000"/>
              </a:lnSpc>
              <a:spcBef>
                <a:spcPts val="545"/>
              </a:spcBef>
              <a:buClr>
                <a:srgbClr val="3333CC"/>
              </a:buClr>
              <a:buChar char="•"/>
              <a:tabLst>
                <a:tab pos="780415" algn="l"/>
                <a:tab pos="781050" algn="l"/>
              </a:tabLst>
            </a:pPr>
            <a:r>
              <a:rPr sz="2800" spc="-5" dirty="0">
                <a:solidFill>
                  <a:srgbClr val="006600"/>
                </a:solidFill>
                <a:latin typeface="Arial"/>
                <a:cs typeface="Arial"/>
              </a:rPr>
              <a:t>The </a:t>
            </a:r>
            <a:r>
              <a:rPr sz="2800" dirty="0">
                <a:solidFill>
                  <a:srgbClr val="006600"/>
                </a:solidFill>
                <a:latin typeface="Arial"/>
                <a:cs typeface="Arial"/>
              </a:rPr>
              <a:t>second </a:t>
            </a:r>
            <a:r>
              <a:rPr sz="2800" i="1" spc="50" dirty="0">
                <a:latin typeface="Cambria"/>
                <a:cs typeface="Cambria"/>
              </a:rPr>
              <a:t>m </a:t>
            </a:r>
            <a:r>
              <a:rPr sz="2800" spc="-5" dirty="0">
                <a:solidFill>
                  <a:srgbClr val="006600"/>
                </a:solidFill>
                <a:latin typeface="Arial"/>
                <a:cs typeface="Arial"/>
              </a:rPr>
              <a:t>output </a:t>
            </a:r>
            <a:r>
              <a:rPr sz="2800" dirty="0">
                <a:solidFill>
                  <a:srgbClr val="006600"/>
                </a:solidFill>
                <a:latin typeface="Arial"/>
                <a:cs typeface="Arial"/>
              </a:rPr>
              <a:t>channels connect </a:t>
            </a:r>
            <a:r>
              <a:rPr sz="2800" spc="-5" dirty="0">
                <a:solidFill>
                  <a:srgbClr val="006600"/>
                </a:solidFill>
                <a:latin typeface="Arial"/>
                <a:cs typeface="Arial"/>
              </a:rPr>
              <a:t>to </a:t>
            </a:r>
            <a:r>
              <a:rPr sz="2800" dirty="0">
                <a:solidFill>
                  <a:srgbClr val="006600"/>
                </a:solidFill>
                <a:latin typeface="Arial"/>
                <a:cs typeface="Arial"/>
              </a:rPr>
              <a:t>only </a:t>
            </a:r>
            <a:r>
              <a:rPr sz="2800" spc="-5" dirty="0">
                <a:solidFill>
                  <a:srgbClr val="006600"/>
                </a:solidFill>
                <a:latin typeface="Arial"/>
                <a:cs typeface="Arial"/>
              </a:rPr>
              <a:t>the  </a:t>
            </a:r>
            <a:r>
              <a:rPr sz="2800" dirty="0">
                <a:solidFill>
                  <a:srgbClr val="006600"/>
                </a:solidFill>
                <a:latin typeface="Arial"/>
                <a:cs typeface="Arial"/>
              </a:rPr>
              <a:t>second </a:t>
            </a:r>
            <a:r>
              <a:rPr sz="2800" i="1" spc="75" dirty="0">
                <a:latin typeface="Cambria"/>
                <a:cs typeface="Cambria"/>
              </a:rPr>
              <a:t>n </a:t>
            </a:r>
            <a:r>
              <a:rPr sz="2800" dirty="0">
                <a:solidFill>
                  <a:srgbClr val="006600"/>
                </a:solidFill>
                <a:latin typeface="Arial"/>
                <a:cs typeface="Arial"/>
              </a:rPr>
              <a:t>input channels,</a:t>
            </a:r>
            <a:r>
              <a:rPr sz="2800" spc="55" dirty="0">
                <a:solidFill>
                  <a:srgbClr val="006600"/>
                </a:solidFill>
                <a:latin typeface="Arial"/>
                <a:cs typeface="Arial"/>
              </a:rPr>
              <a:t> </a:t>
            </a:r>
            <a:r>
              <a:rPr sz="2800" dirty="0">
                <a:solidFill>
                  <a:srgbClr val="006600"/>
                </a:solidFill>
                <a:latin typeface="Arial"/>
                <a:cs typeface="Arial"/>
              </a:rPr>
              <a:t>etc</a:t>
            </a:r>
            <a:endParaRPr sz="2800" dirty="0">
              <a:latin typeface="Arial"/>
              <a:cs typeface="Arial"/>
            </a:endParaRPr>
          </a:p>
          <a:p>
            <a:pPr marL="381000" marR="518159" indent="-342900">
              <a:lnSpc>
                <a:spcPct val="100000"/>
              </a:lnSpc>
              <a:spcBef>
                <a:spcPts val="705"/>
              </a:spcBef>
              <a:buChar char="•"/>
              <a:tabLst>
                <a:tab pos="380365" algn="l"/>
                <a:tab pos="381000" algn="l"/>
              </a:tabLst>
            </a:pPr>
            <a:r>
              <a:rPr sz="3200" dirty="0">
                <a:solidFill>
                  <a:srgbClr val="3333CC"/>
                </a:solidFill>
                <a:latin typeface="Arial"/>
                <a:cs typeface="Arial"/>
              </a:rPr>
              <a:t>Modeling </a:t>
            </a:r>
            <a:r>
              <a:rPr sz="3200" spc="-5" dirty="0">
                <a:solidFill>
                  <a:srgbClr val="3333CC"/>
                </a:solidFill>
                <a:latin typeface="Arial"/>
                <a:cs typeface="Arial"/>
              </a:rPr>
              <a:t>interactions between few </a:t>
            </a:r>
            <a:r>
              <a:rPr sz="3200" dirty="0">
                <a:solidFill>
                  <a:srgbClr val="3333CC"/>
                </a:solidFill>
                <a:latin typeface="Arial"/>
                <a:cs typeface="Arial"/>
              </a:rPr>
              <a:t>channels  allows </a:t>
            </a:r>
            <a:r>
              <a:rPr sz="3200" spc="-5" dirty="0">
                <a:solidFill>
                  <a:srgbClr val="3333CC"/>
                </a:solidFill>
                <a:latin typeface="Arial"/>
                <a:cs typeface="Arial"/>
              </a:rPr>
              <a:t>fewer parameters</a:t>
            </a:r>
            <a:r>
              <a:rPr sz="3200" spc="-15" dirty="0">
                <a:solidFill>
                  <a:srgbClr val="3333CC"/>
                </a:solidFill>
                <a:latin typeface="Arial"/>
                <a:cs typeface="Arial"/>
              </a:rPr>
              <a:t> </a:t>
            </a:r>
            <a:r>
              <a:rPr sz="3200" spc="-5" dirty="0">
                <a:solidFill>
                  <a:srgbClr val="3333CC"/>
                </a:solidFill>
                <a:latin typeface="Arial"/>
                <a:cs typeface="Arial"/>
              </a:rPr>
              <a:t>to:</a:t>
            </a:r>
            <a:endParaRPr sz="3200" dirty="0">
              <a:latin typeface="Arial"/>
              <a:cs typeface="Arial"/>
            </a:endParaRPr>
          </a:p>
          <a:p>
            <a:pPr marL="774065" marR="231775" lvl="1" indent="-279400">
              <a:lnSpc>
                <a:spcPts val="3329"/>
              </a:lnSpc>
              <a:spcBef>
                <a:spcPts val="860"/>
              </a:spcBef>
              <a:buClr>
                <a:srgbClr val="3333CC"/>
              </a:buClr>
              <a:buChar char="•"/>
              <a:tabLst>
                <a:tab pos="780415" algn="l"/>
                <a:tab pos="781050" algn="l"/>
              </a:tabLst>
            </a:pPr>
            <a:r>
              <a:rPr sz="2800" dirty="0">
                <a:solidFill>
                  <a:srgbClr val="006600"/>
                </a:solidFill>
                <a:latin typeface="Arial"/>
                <a:cs typeface="Arial"/>
              </a:rPr>
              <a:t>Reduce memory, increase </a:t>
            </a:r>
            <a:r>
              <a:rPr sz="2800" spc="-5" dirty="0">
                <a:solidFill>
                  <a:srgbClr val="006600"/>
                </a:solidFill>
                <a:latin typeface="Arial"/>
                <a:cs typeface="Arial"/>
              </a:rPr>
              <a:t>statistical efficiency,  </a:t>
            </a:r>
            <a:r>
              <a:rPr sz="2800" dirty="0">
                <a:solidFill>
                  <a:srgbClr val="006600"/>
                </a:solidFill>
                <a:latin typeface="Arial"/>
                <a:cs typeface="Arial"/>
              </a:rPr>
              <a:t>reduce </a:t>
            </a:r>
            <a:r>
              <a:rPr sz="2800" spc="-5" dirty="0">
                <a:solidFill>
                  <a:srgbClr val="006600"/>
                </a:solidFill>
                <a:latin typeface="Arial"/>
                <a:cs typeface="Arial"/>
              </a:rPr>
              <a:t>computation for</a:t>
            </a:r>
            <a:r>
              <a:rPr sz="2800" spc="60" dirty="0">
                <a:solidFill>
                  <a:srgbClr val="006600"/>
                </a:solidFill>
                <a:latin typeface="Arial"/>
                <a:cs typeface="Arial"/>
              </a:rPr>
              <a:t> </a:t>
            </a:r>
            <a:r>
              <a:rPr sz="2800" spc="-5" dirty="0">
                <a:solidFill>
                  <a:srgbClr val="006600"/>
                </a:solidFill>
                <a:latin typeface="Arial"/>
                <a:cs typeface="Arial"/>
              </a:rPr>
              <a:t>forward/back-propagation.</a:t>
            </a:r>
            <a:endParaRPr sz="2800" dirty="0">
              <a:latin typeface="Arial"/>
              <a:cs typeface="Arial"/>
            </a:endParaRPr>
          </a:p>
          <a:p>
            <a:pPr marL="774065" marR="146685" lvl="1" indent="-279400">
              <a:lnSpc>
                <a:spcPts val="3329"/>
              </a:lnSpc>
              <a:spcBef>
                <a:spcPts val="740"/>
              </a:spcBef>
              <a:buClr>
                <a:srgbClr val="3333CC"/>
              </a:buClr>
              <a:buChar char="•"/>
              <a:tabLst>
                <a:tab pos="780415" algn="l"/>
                <a:tab pos="781050" algn="l"/>
              </a:tabLst>
            </a:pPr>
            <a:r>
              <a:rPr sz="2800" spc="-5" dirty="0">
                <a:solidFill>
                  <a:srgbClr val="006600"/>
                </a:solidFill>
                <a:latin typeface="Arial"/>
                <a:cs typeface="Arial"/>
              </a:rPr>
              <a:t>It </a:t>
            </a:r>
            <a:r>
              <a:rPr sz="2800" dirty="0">
                <a:solidFill>
                  <a:srgbClr val="006600"/>
                </a:solidFill>
                <a:latin typeface="Arial"/>
                <a:cs typeface="Arial"/>
              </a:rPr>
              <a:t>accomplishes </a:t>
            </a:r>
            <a:r>
              <a:rPr sz="2800" spc="-5" dirty="0">
                <a:solidFill>
                  <a:srgbClr val="006600"/>
                </a:solidFill>
                <a:latin typeface="Arial"/>
                <a:cs typeface="Arial"/>
              </a:rPr>
              <a:t>these </a:t>
            </a:r>
            <a:r>
              <a:rPr sz="2800" dirty="0">
                <a:solidFill>
                  <a:srgbClr val="006600"/>
                </a:solidFill>
                <a:latin typeface="Arial"/>
                <a:cs typeface="Arial"/>
              </a:rPr>
              <a:t>goals </a:t>
            </a:r>
            <a:r>
              <a:rPr sz="2800" spc="-5" dirty="0">
                <a:solidFill>
                  <a:srgbClr val="006600"/>
                </a:solidFill>
                <a:latin typeface="Arial"/>
                <a:cs typeface="Arial"/>
              </a:rPr>
              <a:t>without </a:t>
            </a:r>
            <a:r>
              <a:rPr sz="2800" dirty="0">
                <a:solidFill>
                  <a:srgbClr val="006600"/>
                </a:solidFill>
                <a:latin typeface="Arial"/>
                <a:cs typeface="Arial"/>
              </a:rPr>
              <a:t>reducing </a:t>
            </a:r>
            <a:r>
              <a:rPr sz="2800" spc="-380" dirty="0">
                <a:solidFill>
                  <a:srgbClr val="006600"/>
                </a:solidFill>
                <a:latin typeface="Arial"/>
                <a:cs typeface="Arial"/>
              </a:rPr>
              <a:t>n</a:t>
            </a:r>
            <a:r>
              <a:rPr lang="en-US" sz="2800" spc="-380" dirty="0">
                <a:solidFill>
                  <a:srgbClr val="006600"/>
                </a:solidFill>
                <a:latin typeface="Arial"/>
                <a:cs typeface="Arial"/>
              </a:rPr>
              <a:t>umber  </a:t>
            </a:r>
            <a:r>
              <a:rPr sz="2800" dirty="0">
                <a:solidFill>
                  <a:srgbClr val="006600"/>
                </a:solidFill>
                <a:latin typeface="Arial"/>
                <a:cs typeface="Arial"/>
              </a:rPr>
              <a:t>of  hidden</a:t>
            </a:r>
            <a:r>
              <a:rPr sz="2800" spc="-5" dirty="0">
                <a:solidFill>
                  <a:srgbClr val="006600"/>
                </a:solidFill>
                <a:latin typeface="Arial"/>
                <a:cs typeface="Arial"/>
              </a:rPr>
              <a:t> units.</a:t>
            </a:r>
            <a:endParaRPr sz="2800" dirty="0">
              <a:latin typeface="Arial"/>
              <a:cs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533400" y="302839"/>
            <a:ext cx="9296400" cy="566822"/>
          </a:xfrm>
          <a:prstGeom prst="rect">
            <a:avLst/>
          </a:prstGeom>
        </p:spPr>
        <p:txBody>
          <a:bodyPr vert="horz" wrap="square" lIns="0" tIns="12700" rIns="0" bIns="0" rtlCol="0">
            <a:spAutoFit/>
          </a:bodyPr>
          <a:lstStyle/>
          <a:p>
            <a:pPr marL="12700">
              <a:lnSpc>
                <a:spcPct val="100000"/>
              </a:lnSpc>
              <a:spcBef>
                <a:spcPts val="100"/>
              </a:spcBef>
            </a:pPr>
            <a:r>
              <a:rPr spc="-5" dirty="0"/>
              <a:t>Network with </a:t>
            </a:r>
            <a:r>
              <a:rPr lang="en-US" spc="-5" dirty="0"/>
              <a:t>F</a:t>
            </a:r>
            <a:r>
              <a:rPr spc="-5" dirty="0"/>
              <a:t>urther </a:t>
            </a:r>
            <a:r>
              <a:rPr lang="en-US" spc="-5" dirty="0"/>
              <a:t>R</a:t>
            </a:r>
            <a:r>
              <a:rPr spc="-5" dirty="0"/>
              <a:t>estricted</a:t>
            </a:r>
            <a:r>
              <a:rPr spc="55" dirty="0"/>
              <a:t> </a:t>
            </a:r>
            <a:r>
              <a:rPr lang="en-US" spc="-5" dirty="0"/>
              <a:t>C</a:t>
            </a:r>
            <a:r>
              <a:rPr spc="-5" dirty="0"/>
              <a:t>onnectivity</a:t>
            </a:r>
          </a:p>
        </p:txBody>
      </p:sp>
      <p:sp>
        <p:nvSpPr>
          <p:cNvPr id="5" name="object 5"/>
          <p:cNvSpPr/>
          <p:nvPr/>
        </p:nvSpPr>
        <p:spPr>
          <a:xfrm>
            <a:off x="1143000" y="1371600"/>
            <a:ext cx="3872526" cy="5814550"/>
          </a:xfrm>
          <a:prstGeom prst="rect">
            <a:avLst/>
          </a:prstGeom>
          <a:blipFill>
            <a:blip r:embed="rId2" cstate="print"/>
            <a:stretch>
              <a:fillRect/>
            </a:stretch>
          </a:blipFill>
        </p:spPr>
        <p:txBody>
          <a:bodyPr wrap="square" lIns="0" tIns="0" rIns="0" bIns="0" rtlCol="0"/>
          <a:lstStyle/>
          <a:p>
            <a:endParaRPr/>
          </a:p>
        </p:txBody>
      </p:sp>
      <p:sp>
        <p:nvSpPr>
          <p:cNvPr id="2" name="TextBox 1">
            <a:extLst>
              <a:ext uri="{FF2B5EF4-FFF2-40B4-BE49-F238E27FC236}">
                <a16:creationId xmlns:a16="http://schemas.microsoft.com/office/drawing/2014/main" id="{5EB05338-ED01-0348-8D26-6AE75CEA48B4}"/>
              </a:ext>
            </a:extLst>
          </p:cNvPr>
          <p:cNvSpPr txBox="1"/>
          <p:nvPr/>
        </p:nvSpPr>
        <p:spPr>
          <a:xfrm>
            <a:off x="5334000" y="2801547"/>
            <a:ext cx="4366729" cy="1631216"/>
          </a:xfrm>
          <a:prstGeom prst="rect">
            <a:avLst/>
          </a:prstGeom>
          <a:noFill/>
        </p:spPr>
        <p:txBody>
          <a:bodyPr wrap="square" rtlCol="0">
            <a:spAutoFit/>
          </a:bodyPr>
          <a:lstStyle/>
          <a:p>
            <a:r>
              <a:rPr lang="en-US" sz="2000" dirty="0"/>
              <a:t>A convolutional network with the first two output channels connected to only the first two input channels, and the second two output channels connected to only the second two input channels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61161" y="1252220"/>
            <a:ext cx="4343400" cy="695960"/>
          </a:xfrm>
          <a:prstGeom prst="rect">
            <a:avLst/>
          </a:prstGeom>
        </p:spPr>
        <p:txBody>
          <a:bodyPr vert="horz" wrap="square" lIns="0" tIns="12700" rIns="0" bIns="0" rtlCol="0">
            <a:spAutoFit/>
          </a:bodyPr>
          <a:lstStyle/>
          <a:p>
            <a:pPr marL="12700">
              <a:lnSpc>
                <a:spcPct val="100000"/>
              </a:lnSpc>
              <a:spcBef>
                <a:spcPts val="100"/>
              </a:spcBef>
              <a:tabLst>
                <a:tab pos="1378585" algn="l"/>
              </a:tabLst>
            </a:pPr>
            <a:r>
              <a:rPr sz="4400" spc="-5" dirty="0"/>
              <a:t>Tiled	Convolution</a:t>
            </a:r>
            <a:endParaRPr sz="4400"/>
          </a:p>
        </p:txBody>
      </p:sp>
      <p:sp>
        <p:nvSpPr>
          <p:cNvPr id="5" name="object 5"/>
          <p:cNvSpPr txBox="1"/>
          <p:nvPr/>
        </p:nvSpPr>
        <p:spPr>
          <a:xfrm>
            <a:off x="536863" y="2412683"/>
            <a:ext cx="8947150" cy="4156651"/>
          </a:xfrm>
          <a:prstGeom prst="rect">
            <a:avLst/>
          </a:prstGeom>
        </p:spPr>
        <p:txBody>
          <a:bodyPr vert="horz" wrap="square" lIns="0" tIns="33020" rIns="0" bIns="0" rtlCol="0">
            <a:spAutoFit/>
          </a:bodyPr>
          <a:lstStyle/>
          <a:p>
            <a:pPr marL="355600" marR="794385" indent="-342900" algn="just">
              <a:lnSpc>
                <a:spcPts val="3300"/>
              </a:lnSpc>
              <a:spcBef>
                <a:spcPts val="260"/>
              </a:spcBef>
              <a:buChar char="•"/>
              <a:tabLst>
                <a:tab pos="355600" algn="l"/>
              </a:tabLst>
            </a:pPr>
            <a:r>
              <a:rPr sz="2800" dirty="0">
                <a:solidFill>
                  <a:srgbClr val="3333CC"/>
                </a:solidFill>
                <a:latin typeface="Arial"/>
                <a:cs typeface="Arial"/>
              </a:rPr>
              <a:t>Compromise </a:t>
            </a:r>
            <a:r>
              <a:rPr sz="2800" spc="-5" dirty="0">
                <a:solidFill>
                  <a:srgbClr val="3333CC"/>
                </a:solidFill>
                <a:latin typeface="Arial"/>
                <a:cs typeface="Arial"/>
              </a:rPr>
              <a:t>between </a:t>
            </a:r>
            <a:r>
              <a:rPr sz="2800" dirty="0">
                <a:solidFill>
                  <a:srgbClr val="3333CC"/>
                </a:solidFill>
                <a:latin typeface="Arial"/>
                <a:cs typeface="Arial"/>
              </a:rPr>
              <a:t>a </a:t>
            </a:r>
            <a:r>
              <a:rPr sz="2800" spc="-5" dirty="0">
                <a:solidFill>
                  <a:srgbClr val="3333CC"/>
                </a:solidFill>
                <a:latin typeface="Arial"/>
                <a:cs typeface="Arial"/>
              </a:rPr>
              <a:t>convolutional </a:t>
            </a:r>
            <a:r>
              <a:rPr sz="2800" dirty="0">
                <a:solidFill>
                  <a:srgbClr val="3333CC"/>
                </a:solidFill>
                <a:latin typeface="Arial"/>
                <a:cs typeface="Arial"/>
              </a:rPr>
              <a:t>layer and a  locally </a:t>
            </a:r>
            <a:r>
              <a:rPr sz="2800" spc="-5" dirty="0">
                <a:solidFill>
                  <a:srgbClr val="3333CC"/>
                </a:solidFill>
                <a:latin typeface="Arial"/>
                <a:cs typeface="Arial"/>
              </a:rPr>
              <a:t>connected</a:t>
            </a:r>
            <a:r>
              <a:rPr sz="2800" spc="-10" dirty="0">
                <a:solidFill>
                  <a:srgbClr val="3333CC"/>
                </a:solidFill>
                <a:latin typeface="Arial"/>
                <a:cs typeface="Arial"/>
              </a:rPr>
              <a:t> </a:t>
            </a:r>
            <a:r>
              <a:rPr sz="2800" dirty="0">
                <a:solidFill>
                  <a:srgbClr val="3333CC"/>
                </a:solidFill>
                <a:latin typeface="Arial"/>
                <a:cs typeface="Arial"/>
              </a:rPr>
              <a:t>layer.</a:t>
            </a:r>
            <a:endParaRPr sz="2800" dirty="0">
              <a:latin typeface="Arial"/>
              <a:cs typeface="Arial"/>
            </a:endParaRPr>
          </a:p>
          <a:p>
            <a:pPr marL="748665" marR="768350" lvl="1" indent="-279400" algn="just">
              <a:lnSpc>
                <a:spcPct val="99400"/>
              </a:lnSpc>
              <a:spcBef>
                <a:spcPts val="530"/>
              </a:spcBef>
              <a:buClr>
                <a:srgbClr val="3333CC"/>
              </a:buClr>
              <a:buChar char="•"/>
              <a:tabLst>
                <a:tab pos="755650" algn="l"/>
              </a:tabLst>
            </a:pPr>
            <a:r>
              <a:rPr sz="2400" spc="-5" dirty="0">
                <a:solidFill>
                  <a:srgbClr val="006600"/>
                </a:solidFill>
                <a:latin typeface="Arial"/>
                <a:cs typeface="Arial"/>
              </a:rPr>
              <a:t>Rather than </a:t>
            </a:r>
            <a:r>
              <a:rPr sz="2400" dirty="0">
                <a:solidFill>
                  <a:srgbClr val="006600"/>
                </a:solidFill>
                <a:latin typeface="Arial"/>
                <a:cs typeface="Arial"/>
              </a:rPr>
              <a:t>learning a </a:t>
            </a:r>
            <a:r>
              <a:rPr sz="2400" spc="-5" dirty="0">
                <a:solidFill>
                  <a:srgbClr val="006600"/>
                </a:solidFill>
                <a:latin typeface="Arial"/>
                <a:cs typeface="Arial"/>
              </a:rPr>
              <a:t>separate </a:t>
            </a:r>
            <a:r>
              <a:rPr sz="2400" dirty="0">
                <a:solidFill>
                  <a:srgbClr val="006600"/>
                </a:solidFill>
                <a:latin typeface="Arial"/>
                <a:cs typeface="Arial"/>
              </a:rPr>
              <a:t>set of </a:t>
            </a:r>
            <a:r>
              <a:rPr sz="2400" spc="-5" dirty="0">
                <a:solidFill>
                  <a:srgbClr val="006600"/>
                </a:solidFill>
                <a:latin typeface="Arial"/>
                <a:cs typeface="Arial"/>
              </a:rPr>
              <a:t>weights </a:t>
            </a:r>
            <a:r>
              <a:rPr sz="2400" dirty="0">
                <a:solidFill>
                  <a:srgbClr val="006600"/>
                </a:solidFill>
                <a:latin typeface="Arial"/>
                <a:cs typeface="Arial"/>
              </a:rPr>
              <a:t>at </a:t>
            </a:r>
            <a:r>
              <a:rPr sz="2400" i="1" dirty="0">
                <a:solidFill>
                  <a:srgbClr val="006600"/>
                </a:solidFill>
                <a:latin typeface="Arial"/>
                <a:cs typeface="Arial"/>
              </a:rPr>
              <a:t>every  </a:t>
            </a:r>
            <a:r>
              <a:rPr sz="2400" spc="-5" dirty="0">
                <a:solidFill>
                  <a:srgbClr val="006600"/>
                </a:solidFill>
                <a:latin typeface="Arial"/>
                <a:cs typeface="Arial"/>
              </a:rPr>
              <a:t>spatial location, </a:t>
            </a:r>
            <a:r>
              <a:rPr sz="2400" dirty="0">
                <a:solidFill>
                  <a:srgbClr val="006600"/>
                </a:solidFill>
                <a:latin typeface="Arial"/>
                <a:cs typeface="Arial"/>
              </a:rPr>
              <a:t>we learn a set of kernels </a:t>
            </a:r>
            <a:r>
              <a:rPr sz="2400" spc="-5" dirty="0">
                <a:solidFill>
                  <a:srgbClr val="006600"/>
                </a:solidFill>
                <a:latin typeface="Arial"/>
                <a:cs typeface="Arial"/>
              </a:rPr>
              <a:t>that </a:t>
            </a:r>
            <a:r>
              <a:rPr sz="2400" dirty="0">
                <a:solidFill>
                  <a:srgbClr val="006600"/>
                </a:solidFill>
                <a:latin typeface="Arial"/>
                <a:cs typeface="Arial"/>
              </a:rPr>
              <a:t>we </a:t>
            </a:r>
            <a:r>
              <a:rPr lang="en-US" sz="2400" spc="-5" dirty="0">
                <a:solidFill>
                  <a:srgbClr val="006600"/>
                </a:solidFill>
                <a:latin typeface="Arial"/>
                <a:cs typeface="Arial"/>
              </a:rPr>
              <a:t>pass</a:t>
            </a:r>
            <a:r>
              <a:rPr sz="2400" spc="-5" dirty="0">
                <a:solidFill>
                  <a:srgbClr val="006600"/>
                </a:solidFill>
                <a:latin typeface="Arial"/>
                <a:cs typeface="Arial"/>
              </a:rPr>
              <a:t> through </a:t>
            </a:r>
            <a:r>
              <a:rPr sz="2400" dirty="0">
                <a:solidFill>
                  <a:srgbClr val="006600"/>
                </a:solidFill>
                <a:latin typeface="Arial"/>
                <a:cs typeface="Arial"/>
              </a:rPr>
              <a:t>as we move </a:t>
            </a:r>
            <a:r>
              <a:rPr sz="2400" spc="-5" dirty="0">
                <a:solidFill>
                  <a:srgbClr val="006600"/>
                </a:solidFill>
                <a:latin typeface="Arial"/>
                <a:cs typeface="Arial"/>
              </a:rPr>
              <a:t>through</a:t>
            </a:r>
            <a:r>
              <a:rPr sz="2400" spc="-10" dirty="0">
                <a:solidFill>
                  <a:srgbClr val="006600"/>
                </a:solidFill>
                <a:latin typeface="Arial"/>
                <a:cs typeface="Arial"/>
              </a:rPr>
              <a:t> </a:t>
            </a:r>
            <a:r>
              <a:rPr sz="2400" dirty="0">
                <a:solidFill>
                  <a:srgbClr val="006600"/>
                </a:solidFill>
                <a:latin typeface="Arial"/>
                <a:cs typeface="Arial"/>
              </a:rPr>
              <a:t>space.</a:t>
            </a:r>
            <a:endParaRPr sz="2400" dirty="0">
              <a:latin typeface="Arial"/>
              <a:cs typeface="Arial"/>
            </a:endParaRPr>
          </a:p>
          <a:p>
            <a:pPr marL="355600" marR="5080" indent="-342900" algn="just">
              <a:lnSpc>
                <a:spcPts val="3329"/>
              </a:lnSpc>
              <a:spcBef>
                <a:spcPts val="830"/>
              </a:spcBef>
              <a:buChar char="•"/>
              <a:tabLst>
                <a:tab pos="355600" algn="l"/>
              </a:tabLst>
            </a:pPr>
            <a:r>
              <a:rPr sz="2800" spc="-5" dirty="0">
                <a:solidFill>
                  <a:srgbClr val="3333CC"/>
                </a:solidFill>
                <a:latin typeface="Arial"/>
                <a:cs typeface="Arial"/>
              </a:rPr>
              <a:t>This </a:t>
            </a:r>
            <a:r>
              <a:rPr sz="2800" dirty="0">
                <a:solidFill>
                  <a:srgbClr val="3333CC"/>
                </a:solidFill>
                <a:latin typeface="Arial"/>
                <a:cs typeface="Arial"/>
              </a:rPr>
              <a:t>means </a:t>
            </a:r>
            <a:r>
              <a:rPr sz="2800" spc="-5" dirty="0">
                <a:solidFill>
                  <a:srgbClr val="3333CC"/>
                </a:solidFill>
                <a:latin typeface="Arial"/>
                <a:cs typeface="Arial"/>
              </a:rPr>
              <a:t>that immediately </a:t>
            </a:r>
            <a:r>
              <a:rPr sz="2800" dirty="0">
                <a:solidFill>
                  <a:srgbClr val="3333CC"/>
                </a:solidFill>
                <a:latin typeface="Arial"/>
                <a:cs typeface="Arial"/>
              </a:rPr>
              <a:t>neighboring </a:t>
            </a:r>
            <a:r>
              <a:rPr sz="2800" spc="-5" dirty="0">
                <a:solidFill>
                  <a:srgbClr val="3333CC"/>
                </a:solidFill>
                <a:latin typeface="Arial"/>
                <a:cs typeface="Arial"/>
              </a:rPr>
              <a:t>locations </a:t>
            </a:r>
            <a:r>
              <a:rPr sz="2800" dirty="0">
                <a:solidFill>
                  <a:srgbClr val="3333CC"/>
                </a:solidFill>
                <a:latin typeface="Arial"/>
                <a:cs typeface="Arial"/>
              </a:rPr>
              <a:t>will  have </a:t>
            </a:r>
            <a:r>
              <a:rPr sz="2800" spc="-5" dirty="0">
                <a:solidFill>
                  <a:srgbClr val="3333CC"/>
                </a:solidFill>
                <a:latin typeface="Arial"/>
                <a:cs typeface="Arial"/>
              </a:rPr>
              <a:t>different filters, </a:t>
            </a:r>
            <a:r>
              <a:rPr sz="2800" dirty="0">
                <a:solidFill>
                  <a:srgbClr val="3333CC"/>
                </a:solidFill>
                <a:latin typeface="Arial"/>
                <a:cs typeface="Arial"/>
              </a:rPr>
              <a:t>like in a locally </a:t>
            </a:r>
            <a:r>
              <a:rPr sz="2800" spc="-5" dirty="0">
                <a:solidFill>
                  <a:srgbClr val="3333CC"/>
                </a:solidFill>
                <a:latin typeface="Arial"/>
                <a:cs typeface="Arial"/>
              </a:rPr>
              <a:t>connected</a:t>
            </a:r>
            <a:r>
              <a:rPr sz="2800" dirty="0">
                <a:solidFill>
                  <a:srgbClr val="3333CC"/>
                </a:solidFill>
                <a:latin typeface="Arial"/>
                <a:cs typeface="Arial"/>
              </a:rPr>
              <a:t> layer,</a:t>
            </a:r>
            <a:endParaRPr sz="2800" dirty="0">
              <a:latin typeface="Arial"/>
              <a:cs typeface="Arial"/>
            </a:endParaRPr>
          </a:p>
          <a:p>
            <a:pPr marL="748665" marR="119380" lvl="1" indent="-279400" algn="just">
              <a:lnSpc>
                <a:spcPts val="2820"/>
              </a:lnSpc>
              <a:spcBef>
                <a:spcPts val="650"/>
              </a:spcBef>
              <a:buClr>
                <a:srgbClr val="3333CC"/>
              </a:buClr>
              <a:buChar char="•"/>
              <a:tabLst>
                <a:tab pos="755650" algn="l"/>
              </a:tabLst>
            </a:pPr>
            <a:r>
              <a:rPr lang="en-US" sz="2400" dirty="0">
                <a:solidFill>
                  <a:srgbClr val="006600"/>
                </a:solidFill>
                <a:latin typeface="Arial"/>
                <a:cs typeface="Arial"/>
              </a:rPr>
              <a:t>Now</a:t>
            </a:r>
            <a:r>
              <a:rPr sz="2400" dirty="0">
                <a:solidFill>
                  <a:srgbClr val="006600"/>
                </a:solidFill>
                <a:latin typeface="Arial"/>
                <a:cs typeface="Arial"/>
              </a:rPr>
              <a:t> </a:t>
            </a:r>
            <a:r>
              <a:rPr sz="2400" spc="-5" dirty="0">
                <a:solidFill>
                  <a:srgbClr val="006600"/>
                </a:solidFill>
                <a:latin typeface="Arial"/>
                <a:cs typeface="Arial"/>
              </a:rPr>
              <a:t>the </a:t>
            </a:r>
            <a:r>
              <a:rPr sz="2400" dirty="0">
                <a:solidFill>
                  <a:srgbClr val="006600"/>
                </a:solidFill>
                <a:latin typeface="Arial"/>
                <a:cs typeface="Arial"/>
              </a:rPr>
              <a:t>memory </a:t>
            </a:r>
            <a:r>
              <a:rPr sz="2400" spc="-5" dirty="0">
                <a:solidFill>
                  <a:srgbClr val="006600"/>
                </a:solidFill>
                <a:latin typeface="Arial"/>
                <a:cs typeface="Arial"/>
              </a:rPr>
              <a:t>requirements for storing the parameters </a:t>
            </a:r>
            <a:r>
              <a:rPr sz="2400" dirty="0">
                <a:solidFill>
                  <a:srgbClr val="006600"/>
                </a:solidFill>
                <a:latin typeface="Arial"/>
                <a:cs typeface="Arial"/>
              </a:rPr>
              <a:t>will increase only by a </a:t>
            </a:r>
            <a:r>
              <a:rPr sz="2400" spc="-5" dirty="0">
                <a:solidFill>
                  <a:srgbClr val="006600"/>
                </a:solidFill>
                <a:latin typeface="Arial"/>
                <a:cs typeface="Arial"/>
              </a:rPr>
              <a:t>factor </a:t>
            </a:r>
            <a:r>
              <a:rPr sz="2400" dirty="0">
                <a:solidFill>
                  <a:srgbClr val="006600"/>
                </a:solidFill>
                <a:latin typeface="Arial"/>
                <a:cs typeface="Arial"/>
              </a:rPr>
              <a:t>of </a:t>
            </a:r>
            <a:r>
              <a:rPr sz="2400" spc="-5" dirty="0">
                <a:solidFill>
                  <a:srgbClr val="006600"/>
                </a:solidFill>
                <a:latin typeface="Arial"/>
                <a:cs typeface="Arial"/>
              </a:rPr>
              <a:t>the </a:t>
            </a:r>
            <a:r>
              <a:rPr sz="2400" dirty="0">
                <a:solidFill>
                  <a:srgbClr val="006600"/>
                </a:solidFill>
                <a:latin typeface="Arial"/>
                <a:cs typeface="Arial"/>
              </a:rPr>
              <a:t>size of </a:t>
            </a:r>
            <a:r>
              <a:rPr sz="2400" spc="-5" dirty="0">
                <a:solidFill>
                  <a:srgbClr val="006600"/>
                </a:solidFill>
                <a:latin typeface="Arial"/>
                <a:cs typeface="Arial"/>
              </a:rPr>
              <a:t>this </a:t>
            </a:r>
            <a:r>
              <a:rPr sz="2400" dirty="0">
                <a:solidFill>
                  <a:srgbClr val="006600"/>
                </a:solidFill>
                <a:latin typeface="Arial"/>
                <a:cs typeface="Arial"/>
              </a:rPr>
              <a:t>set of</a:t>
            </a:r>
            <a:r>
              <a:rPr sz="2400" spc="-65" dirty="0">
                <a:solidFill>
                  <a:srgbClr val="006600"/>
                </a:solidFill>
                <a:latin typeface="Arial"/>
                <a:cs typeface="Arial"/>
              </a:rPr>
              <a:t> </a:t>
            </a:r>
            <a:r>
              <a:rPr sz="2400" dirty="0">
                <a:solidFill>
                  <a:srgbClr val="006600"/>
                </a:solidFill>
                <a:latin typeface="Arial"/>
                <a:cs typeface="Arial"/>
              </a:rPr>
              <a:t>kernels</a:t>
            </a:r>
            <a:r>
              <a:rPr lang="en-US" sz="2400" dirty="0">
                <a:latin typeface="Arial"/>
                <a:cs typeface="Arial"/>
              </a:rPr>
              <a:t> </a:t>
            </a:r>
            <a:r>
              <a:rPr sz="2400" spc="-5" dirty="0">
                <a:solidFill>
                  <a:srgbClr val="006600"/>
                </a:solidFill>
                <a:latin typeface="Arial"/>
                <a:cs typeface="Arial"/>
              </a:rPr>
              <a:t>rather than the </a:t>
            </a:r>
            <a:r>
              <a:rPr sz="2400" dirty="0">
                <a:solidFill>
                  <a:srgbClr val="006600"/>
                </a:solidFill>
                <a:latin typeface="Arial"/>
                <a:cs typeface="Arial"/>
              </a:rPr>
              <a:t>size of </a:t>
            </a:r>
            <a:r>
              <a:rPr sz="2400" spc="-5" dirty="0">
                <a:solidFill>
                  <a:srgbClr val="006600"/>
                </a:solidFill>
                <a:latin typeface="Arial"/>
                <a:cs typeface="Arial"/>
              </a:rPr>
              <a:t>the entire output feature</a:t>
            </a:r>
            <a:r>
              <a:rPr sz="2400" spc="25" dirty="0">
                <a:solidFill>
                  <a:srgbClr val="006600"/>
                </a:solidFill>
                <a:latin typeface="Arial"/>
                <a:cs typeface="Arial"/>
              </a:rPr>
              <a:t> </a:t>
            </a:r>
            <a:r>
              <a:rPr sz="2400" dirty="0">
                <a:solidFill>
                  <a:srgbClr val="006600"/>
                </a:solidFill>
                <a:latin typeface="Arial"/>
                <a:cs typeface="Arial"/>
              </a:rPr>
              <a:t>map</a:t>
            </a:r>
            <a:endParaRPr sz="2400" dirty="0">
              <a:latin typeface="Arial"/>
              <a:cs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95400" y="304800"/>
            <a:ext cx="7062470" cy="871219"/>
          </a:xfrm>
          <a:prstGeom prst="rect">
            <a:avLst/>
          </a:prstGeom>
        </p:spPr>
        <p:txBody>
          <a:bodyPr vert="horz" wrap="square" lIns="0" tIns="33020" rIns="0" bIns="0" rtlCol="0">
            <a:spAutoFit/>
          </a:bodyPr>
          <a:lstStyle/>
          <a:p>
            <a:pPr marL="644525" marR="5080" indent="-632460">
              <a:lnSpc>
                <a:spcPts val="3300"/>
              </a:lnSpc>
              <a:spcBef>
                <a:spcPts val="260"/>
              </a:spcBef>
            </a:pPr>
            <a:r>
              <a:rPr sz="2800" dirty="0"/>
              <a:t>Comparison of locally </a:t>
            </a:r>
            <a:r>
              <a:rPr sz="2800" spc="-5" dirty="0"/>
              <a:t>connected </a:t>
            </a:r>
            <a:r>
              <a:rPr sz="2800" dirty="0"/>
              <a:t>layers,</a:t>
            </a:r>
            <a:r>
              <a:rPr sz="2800" spc="-50" dirty="0"/>
              <a:t> </a:t>
            </a:r>
            <a:r>
              <a:rPr sz="2800" spc="-5" dirty="0"/>
              <a:t>tiled  convolution </a:t>
            </a:r>
            <a:r>
              <a:rPr sz="2800" dirty="0"/>
              <a:t>and </a:t>
            </a:r>
            <a:r>
              <a:rPr sz="2800" spc="-5" dirty="0"/>
              <a:t>standard</a:t>
            </a:r>
            <a:r>
              <a:rPr sz="2800" spc="15" dirty="0"/>
              <a:t> </a:t>
            </a:r>
            <a:r>
              <a:rPr sz="2800" spc="-5" dirty="0"/>
              <a:t>convolution</a:t>
            </a:r>
            <a:endParaRPr sz="2800" dirty="0"/>
          </a:p>
        </p:txBody>
      </p:sp>
      <p:sp>
        <p:nvSpPr>
          <p:cNvPr id="5" name="object 5"/>
          <p:cNvSpPr/>
          <p:nvPr/>
        </p:nvSpPr>
        <p:spPr>
          <a:xfrm>
            <a:off x="774982" y="1803886"/>
            <a:ext cx="4481620" cy="5442666"/>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5489862" y="5519420"/>
            <a:ext cx="3682365" cy="1549400"/>
          </a:xfrm>
          <a:prstGeom prst="rect">
            <a:avLst/>
          </a:prstGeom>
        </p:spPr>
        <p:txBody>
          <a:bodyPr vert="horz" wrap="square" lIns="0" tIns="12700" rIns="0" bIns="0" rtlCol="0">
            <a:spAutoFit/>
          </a:bodyPr>
          <a:lstStyle/>
          <a:p>
            <a:pPr marL="12700" marR="300990">
              <a:lnSpc>
                <a:spcPct val="100000"/>
              </a:lnSpc>
              <a:spcBef>
                <a:spcPts val="100"/>
              </a:spcBef>
            </a:pPr>
            <a:r>
              <a:rPr sz="2000" spc="-10" dirty="0">
                <a:solidFill>
                  <a:srgbClr val="660066"/>
                </a:solidFill>
                <a:latin typeface="Arial"/>
                <a:cs typeface="Arial"/>
              </a:rPr>
              <a:t>Traditional </a:t>
            </a:r>
            <a:r>
              <a:rPr sz="2000" spc="-5" dirty="0">
                <a:solidFill>
                  <a:srgbClr val="660066"/>
                </a:solidFill>
                <a:latin typeface="Arial"/>
                <a:cs typeface="Arial"/>
              </a:rPr>
              <a:t>convolution  </a:t>
            </a:r>
            <a:r>
              <a:rPr lang="en-US" sz="2000" spc="-5" dirty="0">
                <a:solidFill>
                  <a:srgbClr val="660066"/>
                </a:solidFill>
                <a:latin typeface="Arial"/>
                <a:cs typeface="Arial"/>
              </a:rPr>
              <a:t>e</a:t>
            </a:r>
            <a:r>
              <a:rPr sz="2000" dirty="0">
                <a:solidFill>
                  <a:srgbClr val="660066"/>
                </a:solidFill>
                <a:latin typeface="Arial"/>
                <a:cs typeface="Arial"/>
              </a:rPr>
              <a:t>quivalent </a:t>
            </a:r>
            <a:r>
              <a:rPr sz="2000" spc="-5" dirty="0">
                <a:solidFill>
                  <a:srgbClr val="660066"/>
                </a:solidFill>
                <a:latin typeface="Arial"/>
                <a:cs typeface="Arial"/>
              </a:rPr>
              <a:t>to tiled convolution  with </a:t>
            </a:r>
            <a:r>
              <a:rPr sz="2000" spc="145" dirty="0">
                <a:latin typeface="Cambria"/>
                <a:cs typeface="Cambria"/>
              </a:rPr>
              <a:t>t=1</a:t>
            </a:r>
            <a:endParaRPr sz="2000" dirty="0">
              <a:latin typeface="Cambria"/>
              <a:cs typeface="Cambria"/>
            </a:endParaRPr>
          </a:p>
          <a:p>
            <a:pPr marL="12700" marR="5080">
              <a:lnSpc>
                <a:spcPct val="100000"/>
              </a:lnSpc>
            </a:pPr>
            <a:r>
              <a:rPr sz="2000" spc="-5" dirty="0">
                <a:solidFill>
                  <a:srgbClr val="660066"/>
                </a:solidFill>
                <a:latin typeface="Arial"/>
                <a:cs typeface="Arial"/>
              </a:rPr>
              <a:t>There </a:t>
            </a:r>
            <a:r>
              <a:rPr sz="2000" dirty="0">
                <a:solidFill>
                  <a:srgbClr val="660066"/>
                </a:solidFill>
                <a:latin typeface="Arial"/>
                <a:cs typeface="Arial"/>
              </a:rPr>
              <a:t>is only one kernel </a:t>
            </a:r>
            <a:r>
              <a:rPr sz="2000" spc="-125" dirty="0">
                <a:solidFill>
                  <a:srgbClr val="660066"/>
                </a:solidFill>
                <a:latin typeface="Arial"/>
                <a:cs typeface="Arial"/>
              </a:rPr>
              <a:t>and</a:t>
            </a:r>
            <a:r>
              <a:rPr lang="en-US" sz="1400" spc="-125" dirty="0">
                <a:solidFill>
                  <a:srgbClr val="660066"/>
                </a:solidFill>
                <a:latin typeface="Times New Roman"/>
                <a:cs typeface="Times New Roman"/>
              </a:rPr>
              <a:t>  </a:t>
            </a:r>
            <a:r>
              <a:rPr sz="2000" spc="-125" dirty="0">
                <a:solidFill>
                  <a:srgbClr val="660066"/>
                </a:solidFill>
                <a:latin typeface="Arial"/>
                <a:cs typeface="Arial"/>
              </a:rPr>
              <a:t>it </a:t>
            </a:r>
            <a:r>
              <a:rPr sz="2000" dirty="0">
                <a:solidFill>
                  <a:srgbClr val="660066"/>
                </a:solidFill>
                <a:latin typeface="Arial"/>
                <a:cs typeface="Arial"/>
              </a:rPr>
              <a:t>is  applied</a:t>
            </a:r>
            <a:r>
              <a:rPr sz="2000" spc="-5" dirty="0">
                <a:solidFill>
                  <a:srgbClr val="660066"/>
                </a:solidFill>
                <a:latin typeface="Arial"/>
                <a:cs typeface="Arial"/>
              </a:rPr>
              <a:t> </a:t>
            </a:r>
            <a:r>
              <a:rPr sz="2000" dirty="0">
                <a:solidFill>
                  <a:srgbClr val="660066"/>
                </a:solidFill>
                <a:latin typeface="Arial"/>
                <a:cs typeface="Arial"/>
              </a:rPr>
              <a:t>everywhere</a:t>
            </a:r>
            <a:endParaRPr sz="2000" dirty="0">
              <a:latin typeface="Arial"/>
              <a:cs typeface="Arial"/>
            </a:endParaRPr>
          </a:p>
        </p:txBody>
      </p:sp>
      <p:sp>
        <p:nvSpPr>
          <p:cNvPr id="7" name="object 7"/>
          <p:cNvSpPr txBox="1"/>
          <p:nvPr/>
        </p:nvSpPr>
        <p:spPr>
          <a:xfrm>
            <a:off x="5489862" y="3614420"/>
            <a:ext cx="3254375" cy="939800"/>
          </a:xfrm>
          <a:prstGeom prst="rect">
            <a:avLst/>
          </a:prstGeom>
        </p:spPr>
        <p:txBody>
          <a:bodyPr vert="horz" wrap="square" lIns="0" tIns="12700" rIns="0" bIns="0" rtlCol="0">
            <a:spAutoFit/>
          </a:bodyPr>
          <a:lstStyle/>
          <a:p>
            <a:pPr marL="12700">
              <a:lnSpc>
                <a:spcPct val="100000"/>
              </a:lnSpc>
              <a:spcBef>
                <a:spcPts val="100"/>
              </a:spcBef>
            </a:pPr>
            <a:r>
              <a:rPr sz="2000" spc="-15" dirty="0">
                <a:solidFill>
                  <a:srgbClr val="660066"/>
                </a:solidFill>
                <a:latin typeface="Arial"/>
                <a:cs typeface="Arial"/>
              </a:rPr>
              <a:t>Tiled</a:t>
            </a:r>
            <a:r>
              <a:rPr sz="2000" spc="-5" dirty="0">
                <a:solidFill>
                  <a:srgbClr val="660066"/>
                </a:solidFill>
                <a:latin typeface="Arial"/>
                <a:cs typeface="Arial"/>
              </a:rPr>
              <a:t> convolution</a:t>
            </a:r>
            <a:endParaRPr sz="2000" dirty="0">
              <a:latin typeface="Arial"/>
              <a:cs typeface="Arial"/>
            </a:endParaRPr>
          </a:p>
          <a:p>
            <a:pPr marL="12700" marR="5080">
              <a:lnSpc>
                <a:spcPct val="100000"/>
              </a:lnSpc>
            </a:pPr>
            <a:r>
              <a:rPr lang="en-US" sz="2000" dirty="0">
                <a:solidFill>
                  <a:srgbClr val="660066"/>
                </a:solidFill>
                <a:latin typeface="Arial"/>
                <a:cs typeface="Arial"/>
              </a:rPr>
              <a:t>h</a:t>
            </a:r>
            <a:r>
              <a:rPr sz="2000" dirty="0">
                <a:solidFill>
                  <a:srgbClr val="660066"/>
                </a:solidFill>
                <a:latin typeface="Arial"/>
                <a:cs typeface="Arial"/>
              </a:rPr>
              <a:t>as a set of </a:t>
            </a:r>
            <a:r>
              <a:rPr lang="en-US" sz="2000" dirty="0">
                <a:solidFill>
                  <a:srgbClr val="660066"/>
                </a:solidFill>
                <a:latin typeface="Arial"/>
                <a:cs typeface="Arial"/>
              </a:rPr>
              <a:t> </a:t>
            </a:r>
            <a:r>
              <a:rPr lang="en-US" sz="2000" dirty="0">
                <a:latin typeface="Cambria" panose="02040503050406030204" pitchFamily="18" charset="0"/>
                <a:cs typeface="Arial"/>
              </a:rPr>
              <a:t>t</a:t>
            </a:r>
            <a:r>
              <a:rPr lang="en-US" sz="2000" dirty="0">
                <a:solidFill>
                  <a:srgbClr val="660066"/>
                </a:solidFill>
                <a:latin typeface="Arial"/>
                <a:cs typeface="Arial"/>
              </a:rPr>
              <a:t> </a:t>
            </a:r>
            <a:r>
              <a:rPr sz="2000" spc="-5" dirty="0">
                <a:solidFill>
                  <a:srgbClr val="660066"/>
                </a:solidFill>
                <a:latin typeface="Arial"/>
                <a:cs typeface="Arial"/>
              </a:rPr>
              <a:t>different</a:t>
            </a:r>
            <a:r>
              <a:rPr sz="2000" spc="-120" dirty="0">
                <a:solidFill>
                  <a:srgbClr val="660066"/>
                </a:solidFill>
                <a:latin typeface="Arial"/>
                <a:cs typeface="Arial"/>
              </a:rPr>
              <a:t> </a:t>
            </a:r>
            <a:r>
              <a:rPr sz="2000" dirty="0">
                <a:solidFill>
                  <a:srgbClr val="660066"/>
                </a:solidFill>
                <a:latin typeface="Arial"/>
                <a:cs typeface="Arial"/>
              </a:rPr>
              <a:t>kernels  With</a:t>
            </a:r>
            <a:r>
              <a:rPr sz="2000" spc="-10" dirty="0">
                <a:solidFill>
                  <a:srgbClr val="660066"/>
                </a:solidFill>
                <a:latin typeface="Arial"/>
                <a:cs typeface="Arial"/>
              </a:rPr>
              <a:t> </a:t>
            </a:r>
            <a:r>
              <a:rPr sz="2000" spc="145" dirty="0">
                <a:latin typeface="Cambria"/>
                <a:cs typeface="Cambria"/>
              </a:rPr>
              <a:t>t=2</a:t>
            </a:r>
            <a:endParaRPr sz="2000" dirty="0">
              <a:latin typeface="Cambria"/>
              <a:cs typeface="Cambria"/>
            </a:endParaRPr>
          </a:p>
        </p:txBody>
      </p:sp>
      <p:sp>
        <p:nvSpPr>
          <p:cNvPr id="8" name="object 8"/>
          <p:cNvSpPr txBox="1"/>
          <p:nvPr/>
        </p:nvSpPr>
        <p:spPr>
          <a:xfrm>
            <a:off x="5489862" y="1887890"/>
            <a:ext cx="4333590" cy="1243930"/>
          </a:xfrm>
          <a:prstGeom prst="rect">
            <a:avLst/>
          </a:prstGeom>
        </p:spPr>
        <p:txBody>
          <a:bodyPr vert="horz" wrap="square" lIns="0" tIns="12700" rIns="0" bIns="0" rtlCol="0">
            <a:spAutoFit/>
          </a:bodyPr>
          <a:lstStyle/>
          <a:p>
            <a:pPr marL="12700" marR="1233170" algn="just">
              <a:lnSpc>
                <a:spcPct val="100000"/>
              </a:lnSpc>
              <a:spcBef>
                <a:spcPts val="100"/>
              </a:spcBef>
            </a:pPr>
            <a:r>
              <a:rPr sz="2000" dirty="0">
                <a:solidFill>
                  <a:srgbClr val="660066"/>
                </a:solidFill>
                <a:latin typeface="Arial"/>
                <a:cs typeface="Arial"/>
              </a:rPr>
              <a:t>A locally </a:t>
            </a:r>
            <a:r>
              <a:rPr sz="2000" spc="-5" dirty="0">
                <a:solidFill>
                  <a:srgbClr val="660066"/>
                </a:solidFill>
                <a:latin typeface="Arial"/>
                <a:cs typeface="Arial"/>
              </a:rPr>
              <a:t>connected</a:t>
            </a:r>
            <a:r>
              <a:rPr sz="2000" spc="-180" dirty="0">
                <a:solidFill>
                  <a:srgbClr val="660066"/>
                </a:solidFill>
                <a:latin typeface="Arial"/>
                <a:cs typeface="Arial"/>
              </a:rPr>
              <a:t> </a:t>
            </a:r>
            <a:r>
              <a:rPr sz="2000" dirty="0">
                <a:solidFill>
                  <a:srgbClr val="660066"/>
                </a:solidFill>
                <a:latin typeface="Arial"/>
                <a:cs typeface="Arial"/>
              </a:rPr>
              <a:t>layer</a:t>
            </a:r>
            <a:r>
              <a:rPr lang="en-US" sz="2000" dirty="0">
                <a:solidFill>
                  <a:srgbClr val="660066"/>
                </a:solidFill>
                <a:latin typeface="Arial"/>
                <a:cs typeface="Arial"/>
              </a:rPr>
              <a:t> that h</a:t>
            </a:r>
            <a:r>
              <a:rPr sz="2000" dirty="0">
                <a:solidFill>
                  <a:srgbClr val="660066"/>
                </a:solidFill>
                <a:latin typeface="Arial"/>
                <a:cs typeface="Arial"/>
              </a:rPr>
              <a:t>as no sharing at</a:t>
            </a:r>
            <a:r>
              <a:rPr sz="2000" spc="-50" dirty="0">
                <a:solidFill>
                  <a:srgbClr val="660066"/>
                </a:solidFill>
                <a:latin typeface="Arial"/>
                <a:cs typeface="Arial"/>
              </a:rPr>
              <a:t> </a:t>
            </a:r>
            <a:r>
              <a:rPr sz="2000" dirty="0">
                <a:solidFill>
                  <a:srgbClr val="660066"/>
                </a:solidFill>
                <a:latin typeface="Arial"/>
                <a:cs typeface="Arial"/>
              </a:rPr>
              <a:t>all</a:t>
            </a:r>
            <a:r>
              <a:rPr lang="en-US" sz="2000" dirty="0">
                <a:latin typeface="Arial"/>
                <a:cs typeface="Arial"/>
              </a:rPr>
              <a:t> </a:t>
            </a:r>
            <a:r>
              <a:rPr sz="2000" dirty="0">
                <a:solidFill>
                  <a:srgbClr val="660066"/>
                </a:solidFill>
                <a:latin typeface="Arial"/>
                <a:cs typeface="Arial"/>
              </a:rPr>
              <a:t>Each </a:t>
            </a:r>
            <a:r>
              <a:rPr sz="2000" spc="-5" dirty="0">
                <a:solidFill>
                  <a:srgbClr val="660066"/>
                </a:solidFill>
                <a:latin typeface="Arial"/>
                <a:cs typeface="Arial"/>
              </a:rPr>
              <a:t>connection </a:t>
            </a:r>
            <a:r>
              <a:rPr sz="2000" dirty="0">
                <a:solidFill>
                  <a:srgbClr val="660066"/>
                </a:solidFill>
                <a:latin typeface="Arial"/>
                <a:cs typeface="Arial"/>
              </a:rPr>
              <a:t>has </a:t>
            </a:r>
            <a:r>
              <a:rPr sz="2000" spc="-5" dirty="0">
                <a:solidFill>
                  <a:srgbClr val="660066"/>
                </a:solidFill>
                <a:latin typeface="Arial"/>
                <a:cs typeface="Arial"/>
              </a:rPr>
              <a:t>its </a:t>
            </a:r>
            <a:endParaRPr lang="en-US" sz="2000" spc="-5" dirty="0">
              <a:solidFill>
                <a:srgbClr val="660066"/>
              </a:solidFill>
              <a:latin typeface="Arial"/>
              <a:cs typeface="Arial"/>
            </a:endParaRPr>
          </a:p>
          <a:p>
            <a:pPr marL="12700" algn="just">
              <a:lnSpc>
                <a:spcPct val="100000"/>
              </a:lnSpc>
            </a:pPr>
            <a:r>
              <a:rPr sz="2000" dirty="0">
                <a:solidFill>
                  <a:srgbClr val="660066"/>
                </a:solidFill>
                <a:latin typeface="Arial"/>
                <a:cs typeface="Arial"/>
              </a:rPr>
              <a:t>own</a:t>
            </a:r>
            <a:r>
              <a:rPr sz="2000" spc="-45" dirty="0">
                <a:solidFill>
                  <a:srgbClr val="660066"/>
                </a:solidFill>
                <a:latin typeface="Arial"/>
                <a:cs typeface="Arial"/>
              </a:rPr>
              <a:t> </a:t>
            </a:r>
            <a:r>
              <a:rPr sz="2000" dirty="0">
                <a:solidFill>
                  <a:srgbClr val="660066"/>
                </a:solidFill>
                <a:latin typeface="Arial"/>
                <a:cs typeface="Arial"/>
              </a:rPr>
              <a:t>weight</a:t>
            </a:r>
            <a:endParaRPr sz="2000" dirty="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73535" y="1136745"/>
            <a:ext cx="6567743" cy="566060"/>
          </a:xfrm>
          <a:prstGeom prst="rect">
            <a:avLst/>
          </a:prstGeom>
        </p:spPr>
        <p:txBody>
          <a:bodyPr vert="horz" wrap="square" lIns="0" tIns="11946" rIns="0" bIns="0" rtlCol="0">
            <a:spAutoFit/>
          </a:bodyPr>
          <a:lstStyle/>
          <a:p>
            <a:pPr marL="11946">
              <a:spcBef>
                <a:spcPts val="94"/>
              </a:spcBef>
            </a:pPr>
            <a:r>
              <a:rPr spc="-24" dirty="0"/>
              <a:t>Regulariz</a:t>
            </a:r>
            <a:r>
              <a:rPr lang="en-US" spc="-24" dirty="0"/>
              <a:t>e Your</a:t>
            </a:r>
            <a:r>
              <a:rPr spc="-47" dirty="0"/>
              <a:t> </a:t>
            </a:r>
            <a:r>
              <a:rPr spc="-24" dirty="0"/>
              <a:t>Estimator</a:t>
            </a:r>
            <a:r>
              <a:rPr lang="en-US" spc="-24" dirty="0"/>
              <a:t>!</a:t>
            </a:r>
            <a:endParaRPr spc="-24" dirty="0"/>
          </a:p>
        </p:txBody>
      </p:sp>
      <p:sp>
        <p:nvSpPr>
          <p:cNvPr id="5" name="object 5"/>
          <p:cNvSpPr txBox="1"/>
          <p:nvPr/>
        </p:nvSpPr>
        <p:spPr>
          <a:xfrm>
            <a:off x="550942" y="2206137"/>
            <a:ext cx="7811984" cy="2380300"/>
          </a:xfrm>
          <a:prstGeom prst="rect">
            <a:avLst/>
          </a:prstGeom>
        </p:spPr>
        <p:txBody>
          <a:bodyPr vert="horz" wrap="square" lIns="0" tIns="31656" rIns="0" bIns="0" rtlCol="0">
            <a:spAutoFit/>
          </a:bodyPr>
          <a:lstStyle/>
          <a:p>
            <a:pPr marL="330296" marR="865460" indent="-318948">
              <a:lnSpc>
                <a:spcPts val="3565"/>
              </a:lnSpc>
              <a:spcBef>
                <a:spcPts val="249"/>
              </a:spcBef>
              <a:buChar char="•"/>
              <a:tabLst>
                <a:tab pos="330296" algn="l"/>
                <a:tab pos="330894" algn="l"/>
              </a:tabLst>
            </a:pPr>
            <a:r>
              <a:rPr sz="3010" spc="-9" dirty="0">
                <a:solidFill>
                  <a:srgbClr val="3333CC"/>
                </a:solidFill>
                <a:latin typeface="Arial"/>
                <a:cs typeface="Arial"/>
              </a:rPr>
              <a:t>In </a:t>
            </a:r>
            <a:r>
              <a:rPr sz="3010" spc="-24" dirty="0">
                <a:solidFill>
                  <a:srgbClr val="3333CC"/>
                </a:solidFill>
                <a:latin typeface="Arial"/>
                <a:cs typeface="Arial"/>
              </a:rPr>
              <a:t>Deep Learning, </a:t>
            </a:r>
            <a:r>
              <a:rPr sz="3010" spc="-19" dirty="0">
                <a:solidFill>
                  <a:srgbClr val="3333CC"/>
                </a:solidFill>
                <a:latin typeface="Arial"/>
                <a:cs typeface="Arial"/>
              </a:rPr>
              <a:t>regularization </a:t>
            </a:r>
            <a:r>
              <a:rPr sz="3010" spc="-24" dirty="0">
                <a:solidFill>
                  <a:srgbClr val="3333CC"/>
                </a:solidFill>
                <a:latin typeface="Arial"/>
                <a:cs typeface="Arial"/>
              </a:rPr>
              <a:t>means  </a:t>
            </a:r>
            <a:r>
              <a:rPr sz="3010" spc="-19" dirty="0">
                <a:solidFill>
                  <a:srgbClr val="3333CC"/>
                </a:solidFill>
                <a:latin typeface="Arial"/>
                <a:cs typeface="Arial"/>
              </a:rPr>
              <a:t>regularizing</a:t>
            </a:r>
            <a:r>
              <a:rPr sz="3010" spc="-42" dirty="0">
                <a:solidFill>
                  <a:srgbClr val="3333CC"/>
                </a:solidFill>
                <a:latin typeface="Arial"/>
                <a:cs typeface="Arial"/>
              </a:rPr>
              <a:t> </a:t>
            </a:r>
            <a:r>
              <a:rPr sz="3010" spc="-24" dirty="0">
                <a:solidFill>
                  <a:srgbClr val="3333CC"/>
                </a:solidFill>
                <a:latin typeface="Arial"/>
                <a:cs typeface="Arial"/>
              </a:rPr>
              <a:t>estimators</a:t>
            </a:r>
            <a:endParaRPr sz="3010" dirty="0">
              <a:latin typeface="Arial"/>
              <a:cs typeface="Arial"/>
            </a:endParaRPr>
          </a:p>
          <a:p>
            <a:pPr marL="330894" indent="-318948">
              <a:spcBef>
                <a:spcPts val="503"/>
              </a:spcBef>
              <a:buChar char="•"/>
              <a:tabLst>
                <a:tab pos="330296" algn="l"/>
                <a:tab pos="330894" algn="l"/>
              </a:tabLst>
            </a:pPr>
            <a:r>
              <a:rPr sz="3010" spc="-19" dirty="0">
                <a:solidFill>
                  <a:srgbClr val="3333CC"/>
                </a:solidFill>
                <a:latin typeface="Arial"/>
                <a:cs typeface="Arial"/>
              </a:rPr>
              <a:t>I</a:t>
            </a:r>
            <a:r>
              <a:rPr sz="3010" spc="-24" dirty="0">
                <a:solidFill>
                  <a:srgbClr val="3333CC"/>
                </a:solidFill>
                <a:latin typeface="Arial"/>
                <a:cs typeface="Arial"/>
              </a:rPr>
              <a:t>ncreased </a:t>
            </a:r>
            <a:r>
              <a:rPr sz="3010" spc="-19" dirty="0">
                <a:solidFill>
                  <a:srgbClr val="3333CC"/>
                </a:solidFill>
                <a:latin typeface="Arial"/>
                <a:cs typeface="Arial"/>
              </a:rPr>
              <a:t>bias </a:t>
            </a:r>
            <a:r>
              <a:rPr sz="3010" spc="-14" dirty="0">
                <a:solidFill>
                  <a:srgbClr val="3333CC"/>
                </a:solidFill>
                <a:latin typeface="Arial"/>
                <a:cs typeface="Arial"/>
              </a:rPr>
              <a:t>for </a:t>
            </a:r>
            <a:r>
              <a:rPr sz="3010" spc="-24" dirty="0">
                <a:solidFill>
                  <a:srgbClr val="3333CC"/>
                </a:solidFill>
                <a:latin typeface="Arial"/>
                <a:cs typeface="Arial"/>
              </a:rPr>
              <a:t>reduced</a:t>
            </a:r>
            <a:r>
              <a:rPr sz="3010" spc="-107" dirty="0">
                <a:solidFill>
                  <a:srgbClr val="3333CC"/>
                </a:solidFill>
                <a:latin typeface="Arial"/>
                <a:cs typeface="Arial"/>
              </a:rPr>
              <a:t> </a:t>
            </a:r>
            <a:r>
              <a:rPr sz="3010" spc="-19" dirty="0">
                <a:solidFill>
                  <a:srgbClr val="3333CC"/>
                </a:solidFill>
                <a:latin typeface="Arial"/>
                <a:cs typeface="Arial"/>
              </a:rPr>
              <a:t>variance</a:t>
            </a:r>
            <a:endParaRPr sz="3010" dirty="0">
              <a:latin typeface="Arial"/>
              <a:cs typeface="Arial"/>
            </a:endParaRPr>
          </a:p>
          <a:p>
            <a:pPr marL="703000" marR="148723" indent="-265790">
              <a:lnSpc>
                <a:spcPts val="3113"/>
              </a:lnSpc>
              <a:spcBef>
                <a:spcPts val="767"/>
              </a:spcBef>
            </a:pPr>
            <a:r>
              <a:rPr sz="2634" dirty="0">
                <a:solidFill>
                  <a:srgbClr val="336600"/>
                </a:solidFill>
                <a:latin typeface="Arial"/>
                <a:cs typeface="Arial"/>
              </a:rPr>
              <a:t>– </a:t>
            </a:r>
            <a:r>
              <a:rPr sz="2634" spc="-14" dirty="0">
                <a:solidFill>
                  <a:srgbClr val="336600"/>
                </a:solidFill>
                <a:latin typeface="Arial"/>
                <a:cs typeface="Arial"/>
              </a:rPr>
              <a:t>Good </a:t>
            </a:r>
            <a:r>
              <a:rPr sz="2634" spc="-14" dirty="0" err="1">
                <a:solidFill>
                  <a:srgbClr val="336600"/>
                </a:solidFill>
                <a:latin typeface="Arial"/>
                <a:cs typeface="Arial"/>
              </a:rPr>
              <a:t>regularize</a:t>
            </a:r>
            <a:r>
              <a:rPr lang="en-US" sz="2634" spc="-14" dirty="0" err="1">
                <a:solidFill>
                  <a:srgbClr val="336600"/>
                </a:solidFill>
                <a:latin typeface="Arial"/>
                <a:cs typeface="Arial"/>
              </a:rPr>
              <a:t>r</a:t>
            </a:r>
            <a:r>
              <a:rPr sz="2634" spc="-14" dirty="0" err="1">
                <a:solidFill>
                  <a:srgbClr val="336600"/>
                </a:solidFill>
                <a:latin typeface="Arial"/>
                <a:cs typeface="Arial"/>
              </a:rPr>
              <a:t>s</a:t>
            </a:r>
            <a:r>
              <a:rPr sz="2634" spc="-14" dirty="0">
                <a:solidFill>
                  <a:srgbClr val="336600"/>
                </a:solidFill>
                <a:latin typeface="Arial"/>
                <a:cs typeface="Arial"/>
              </a:rPr>
              <a:t> </a:t>
            </a:r>
            <a:r>
              <a:rPr lang="en-US" sz="2634" spc="-14" dirty="0">
                <a:solidFill>
                  <a:srgbClr val="336600"/>
                </a:solidFill>
                <a:latin typeface="Arial"/>
                <a:cs typeface="Arial"/>
              </a:rPr>
              <a:t>significantly </a:t>
            </a:r>
            <a:r>
              <a:rPr sz="2634" spc="-14" dirty="0">
                <a:solidFill>
                  <a:srgbClr val="336600"/>
                </a:solidFill>
                <a:latin typeface="Arial"/>
                <a:cs typeface="Arial"/>
              </a:rPr>
              <a:t>reduce variance </a:t>
            </a:r>
            <a:r>
              <a:rPr sz="2634" spc="-9" dirty="0">
                <a:solidFill>
                  <a:srgbClr val="336600"/>
                </a:solidFill>
                <a:latin typeface="Arial"/>
                <a:cs typeface="Arial"/>
              </a:rPr>
              <a:t>while not </a:t>
            </a:r>
            <a:r>
              <a:rPr sz="2634" spc="-14" dirty="0">
                <a:solidFill>
                  <a:srgbClr val="336600"/>
                </a:solidFill>
                <a:latin typeface="Arial"/>
                <a:cs typeface="Arial"/>
              </a:rPr>
              <a:t>overly increasing</a:t>
            </a:r>
            <a:r>
              <a:rPr sz="2634" spc="-71" dirty="0">
                <a:solidFill>
                  <a:srgbClr val="336600"/>
                </a:solidFill>
                <a:latin typeface="Arial"/>
                <a:cs typeface="Arial"/>
              </a:rPr>
              <a:t> </a:t>
            </a:r>
            <a:r>
              <a:rPr sz="2634" spc="-9" dirty="0">
                <a:solidFill>
                  <a:srgbClr val="336600"/>
                </a:solidFill>
                <a:latin typeface="Arial"/>
                <a:cs typeface="Arial"/>
              </a:rPr>
              <a:t>bias</a:t>
            </a:r>
            <a:endParaRPr sz="2634" dirty="0">
              <a:latin typeface="Arial"/>
              <a:cs typeface="Arial"/>
            </a:endParaRPr>
          </a:p>
        </p:txBody>
      </p:sp>
      <p:sp>
        <p:nvSpPr>
          <p:cNvPr id="7" name="object 8">
            <a:extLst>
              <a:ext uri="{FF2B5EF4-FFF2-40B4-BE49-F238E27FC236}">
                <a16:creationId xmlns:a16="http://schemas.microsoft.com/office/drawing/2014/main" id="{D53D12EA-C512-D840-8BE2-94D8AF2CF18D}"/>
              </a:ext>
            </a:extLst>
          </p:cNvPr>
          <p:cNvSpPr/>
          <p:nvPr/>
        </p:nvSpPr>
        <p:spPr>
          <a:xfrm>
            <a:off x="2377223" y="4938182"/>
            <a:ext cx="4085478" cy="2388421"/>
          </a:xfrm>
          <a:prstGeom prst="rect">
            <a:avLst/>
          </a:prstGeom>
          <a:blipFill>
            <a:blip r:embed="rId2" cstate="print"/>
            <a:stretch>
              <a:fillRect/>
            </a:stretch>
          </a:blipFill>
        </p:spPr>
        <p:txBody>
          <a:bodyPr wrap="square" lIns="0" tIns="0" rIns="0" bIns="0" rtlCol="0"/>
          <a:lstStyle/>
          <a:p>
            <a:endParaRPr sz="1693"/>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91893" y="1313181"/>
            <a:ext cx="8082915" cy="574040"/>
          </a:xfrm>
          <a:prstGeom prst="rect">
            <a:avLst/>
          </a:prstGeom>
        </p:spPr>
        <p:txBody>
          <a:bodyPr vert="horz" wrap="square" lIns="0" tIns="12700" rIns="0" bIns="0" rtlCol="0">
            <a:spAutoFit/>
          </a:bodyPr>
          <a:lstStyle/>
          <a:p>
            <a:pPr marL="12700">
              <a:lnSpc>
                <a:spcPct val="100000"/>
              </a:lnSpc>
              <a:spcBef>
                <a:spcPts val="100"/>
              </a:spcBef>
            </a:pPr>
            <a:r>
              <a:rPr dirty="0"/>
              <a:t>Defining </a:t>
            </a:r>
            <a:r>
              <a:rPr spc="-5" dirty="0"/>
              <a:t>Tiled Convolution</a:t>
            </a:r>
            <a:r>
              <a:rPr spc="-25" dirty="0"/>
              <a:t> </a:t>
            </a:r>
            <a:r>
              <a:rPr dirty="0"/>
              <a:t>Algebraically</a:t>
            </a:r>
          </a:p>
        </p:txBody>
      </p:sp>
      <p:sp>
        <p:nvSpPr>
          <p:cNvPr id="5" name="object 5"/>
          <p:cNvSpPr txBox="1"/>
          <p:nvPr/>
        </p:nvSpPr>
        <p:spPr>
          <a:xfrm>
            <a:off x="536863" y="2412683"/>
            <a:ext cx="8840470" cy="2727960"/>
          </a:xfrm>
          <a:prstGeom prst="rect">
            <a:avLst/>
          </a:prstGeom>
        </p:spPr>
        <p:txBody>
          <a:bodyPr vert="horz" wrap="square" lIns="0" tIns="33020" rIns="0" bIns="0" rtlCol="0">
            <a:spAutoFit/>
          </a:bodyPr>
          <a:lstStyle/>
          <a:p>
            <a:pPr marL="355600" marR="5080" indent="-342900">
              <a:lnSpc>
                <a:spcPts val="2800"/>
              </a:lnSpc>
              <a:spcBef>
                <a:spcPts val="260"/>
              </a:spcBef>
              <a:buChar char="•"/>
              <a:tabLst>
                <a:tab pos="354965" algn="l"/>
                <a:tab pos="355600" algn="l"/>
              </a:tabLst>
            </a:pPr>
            <a:r>
              <a:rPr sz="2400" spc="-5" dirty="0">
                <a:solidFill>
                  <a:srgbClr val="3333CC"/>
                </a:solidFill>
                <a:latin typeface="Arial"/>
                <a:cs typeface="Arial"/>
              </a:rPr>
              <a:t>Let </a:t>
            </a:r>
            <a:r>
              <a:rPr sz="2400" i="1" spc="-90" dirty="0">
                <a:latin typeface="Cambria"/>
                <a:cs typeface="Cambria"/>
              </a:rPr>
              <a:t>k </a:t>
            </a:r>
            <a:r>
              <a:rPr sz="2400" spc="-5" dirty="0">
                <a:solidFill>
                  <a:srgbClr val="3333CC"/>
                </a:solidFill>
                <a:latin typeface="Arial"/>
                <a:cs typeface="Arial"/>
              </a:rPr>
              <a:t>be </a:t>
            </a:r>
            <a:r>
              <a:rPr sz="2400" dirty="0">
                <a:solidFill>
                  <a:srgbClr val="3333CC"/>
                </a:solidFill>
                <a:latin typeface="Arial"/>
                <a:cs typeface="Arial"/>
              </a:rPr>
              <a:t>a </a:t>
            </a:r>
            <a:r>
              <a:rPr sz="2400" spc="35" dirty="0">
                <a:latin typeface="Cambria"/>
                <a:cs typeface="Cambria"/>
              </a:rPr>
              <a:t>6-D </a:t>
            </a:r>
            <a:r>
              <a:rPr sz="2400" spc="-5" dirty="0">
                <a:solidFill>
                  <a:srgbClr val="3333CC"/>
                </a:solidFill>
                <a:latin typeface="Arial"/>
                <a:cs typeface="Arial"/>
              </a:rPr>
              <a:t>tensor, </a:t>
            </a:r>
            <a:r>
              <a:rPr sz="2400" dirty="0">
                <a:solidFill>
                  <a:srgbClr val="3333CC"/>
                </a:solidFill>
                <a:latin typeface="Arial"/>
                <a:cs typeface="Arial"/>
              </a:rPr>
              <a:t>where </a:t>
            </a:r>
            <a:r>
              <a:rPr sz="2400" spc="-5" dirty="0">
                <a:solidFill>
                  <a:srgbClr val="3333CC"/>
                </a:solidFill>
                <a:latin typeface="Arial"/>
                <a:cs typeface="Arial"/>
              </a:rPr>
              <a:t>two </a:t>
            </a:r>
            <a:r>
              <a:rPr sz="2400" dirty="0">
                <a:solidFill>
                  <a:srgbClr val="3333CC"/>
                </a:solidFill>
                <a:latin typeface="Arial"/>
                <a:cs typeface="Arial"/>
              </a:rPr>
              <a:t>of </a:t>
            </a:r>
            <a:r>
              <a:rPr sz="2400" spc="-5" dirty="0">
                <a:solidFill>
                  <a:srgbClr val="3333CC"/>
                </a:solidFill>
                <a:latin typeface="Arial"/>
                <a:cs typeface="Arial"/>
              </a:rPr>
              <a:t>the </a:t>
            </a:r>
            <a:r>
              <a:rPr sz="2400" dirty="0">
                <a:solidFill>
                  <a:srgbClr val="3333CC"/>
                </a:solidFill>
                <a:latin typeface="Arial"/>
                <a:cs typeface="Arial"/>
              </a:rPr>
              <a:t>dimensions correspond  </a:t>
            </a:r>
            <a:r>
              <a:rPr sz="2400" spc="-5" dirty="0">
                <a:solidFill>
                  <a:srgbClr val="3333CC"/>
                </a:solidFill>
                <a:latin typeface="Arial"/>
                <a:cs typeface="Arial"/>
              </a:rPr>
              <a:t>to different locations </a:t>
            </a:r>
            <a:r>
              <a:rPr sz="2400" dirty="0">
                <a:solidFill>
                  <a:srgbClr val="3333CC"/>
                </a:solidFill>
                <a:latin typeface="Arial"/>
                <a:cs typeface="Arial"/>
              </a:rPr>
              <a:t>in </a:t>
            </a:r>
            <a:r>
              <a:rPr sz="2400" spc="-5" dirty="0">
                <a:solidFill>
                  <a:srgbClr val="3333CC"/>
                </a:solidFill>
                <a:latin typeface="Arial"/>
                <a:cs typeface="Arial"/>
              </a:rPr>
              <a:t>the output</a:t>
            </a:r>
            <a:r>
              <a:rPr sz="2400" spc="5" dirty="0">
                <a:solidFill>
                  <a:srgbClr val="3333CC"/>
                </a:solidFill>
                <a:latin typeface="Arial"/>
                <a:cs typeface="Arial"/>
              </a:rPr>
              <a:t> </a:t>
            </a:r>
            <a:r>
              <a:rPr sz="2400" dirty="0">
                <a:solidFill>
                  <a:srgbClr val="3333CC"/>
                </a:solidFill>
                <a:latin typeface="Arial"/>
                <a:cs typeface="Arial"/>
              </a:rPr>
              <a:t>map.</a:t>
            </a:r>
            <a:endParaRPr sz="2400">
              <a:latin typeface="Arial"/>
              <a:cs typeface="Arial"/>
            </a:endParaRPr>
          </a:p>
          <a:p>
            <a:pPr marL="355600" marR="293370" indent="-342900">
              <a:lnSpc>
                <a:spcPct val="99400"/>
              </a:lnSpc>
              <a:spcBef>
                <a:spcPts val="530"/>
              </a:spcBef>
              <a:buChar char="•"/>
              <a:tabLst>
                <a:tab pos="354965" algn="l"/>
                <a:tab pos="355600" algn="l"/>
              </a:tabLst>
            </a:pPr>
            <a:r>
              <a:rPr sz="2400" spc="-5" dirty="0">
                <a:solidFill>
                  <a:srgbClr val="3333CC"/>
                </a:solidFill>
                <a:latin typeface="Arial"/>
                <a:cs typeface="Arial"/>
              </a:rPr>
              <a:t>Rather than </a:t>
            </a:r>
            <a:r>
              <a:rPr sz="2400" dirty="0">
                <a:solidFill>
                  <a:srgbClr val="3333CC"/>
                </a:solidFill>
                <a:latin typeface="Arial"/>
                <a:cs typeface="Arial"/>
              </a:rPr>
              <a:t>having a </a:t>
            </a:r>
            <a:r>
              <a:rPr sz="2400" spc="-5" dirty="0">
                <a:solidFill>
                  <a:srgbClr val="3333CC"/>
                </a:solidFill>
                <a:latin typeface="Arial"/>
                <a:cs typeface="Arial"/>
              </a:rPr>
              <a:t>separate </a:t>
            </a:r>
            <a:r>
              <a:rPr sz="2400" dirty="0">
                <a:solidFill>
                  <a:srgbClr val="3333CC"/>
                </a:solidFill>
                <a:latin typeface="Arial"/>
                <a:cs typeface="Arial"/>
              </a:rPr>
              <a:t>index </a:t>
            </a:r>
            <a:r>
              <a:rPr sz="2400" spc="-5" dirty="0">
                <a:solidFill>
                  <a:srgbClr val="3333CC"/>
                </a:solidFill>
                <a:latin typeface="Arial"/>
                <a:cs typeface="Arial"/>
              </a:rPr>
              <a:t>for </a:t>
            </a:r>
            <a:r>
              <a:rPr sz="2400" dirty="0">
                <a:solidFill>
                  <a:srgbClr val="3333CC"/>
                </a:solidFill>
                <a:latin typeface="Arial"/>
                <a:cs typeface="Arial"/>
              </a:rPr>
              <a:t>each </a:t>
            </a:r>
            <a:r>
              <a:rPr sz="2400" spc="-5" dirty="0">
                <a:solidFill>
                  <a:srgbClr val="3333CC"/>
                </a:solidFill>
                <a:latin typeface="Arial"/>
                <a:cs typeface="Arial"/>
              </a:rPr>
              <a:t>location </a:t>
            </a:r>
            <a:r>
              <a:rPr sz="2400" dirty="0">
                <a:solidFill>
                  <a:srgbClr val="3333CC"/>
                </a:solidFill>
                <a:latin typeface="Arial"/>
                <a:cs typeface="Arial"/>
              </a:rPr>
              <a:t>in </a:t>
            </a:r>
            <a:r>
              <a:rPr sz="2400" spc="-5" dirty="0">
                <a:solidFill>
                  <a:srgbClr val="3333CC"/>
                </a:solidFill>
                <a:latin typeface="Arial"/>
                <a:cs typeface="Arial"/>
              </a:rPr>
              <a:t>the  output </a:t>
            </a:r>
            <a:r>
              <a:rPr sz="2400" dirty="0">
                <a:solidFill>
                  <a:srgbClr val="3333CC"/>
                </a:solidFill>
                <a:latin typeface="Arial"/>
                <a:cs typeface="Arial"/>
              </a:rPr>
              <a:t>map, </a:t>
            </a:r>
            <a:r>
              <a:rPr sz="2400" spc="-5" dirty="0">
                <a:solidFill>
                  <a:srgbClr val="3333CC"/>
                </a:solidFill>
                <a:latin typeface="Arial"/>
                <a:cs typeface="Arial"/>
              </a:rPr>
              <a:t>output locations </a:t>
            </a:r>
            <a:r>
              <a:rPr sz="2400" dirty="0">
                <a:solidFill>
                  <a:srgbClr val="3333CC"/>
                </a:solidFill>
                <a:latin typeface="Arial"/>
                <a:cs typeface="Arial"/>
              </a:rPr>
              <a:t>cycle </a:t>
            </a:r>
            <a:r>
              <a:rPr sz="2400" spc="-5" dirty="0">
                <a:solidFill>
                  <a:srgbClr val="3333CC"/>
                </a:solidFill>
                <a:latin typeface="Arial"/>
                <a:cs typeface="Arial"/>
              </a:rPr>
              <a:t>through </a:t>
            </a:r>
            <a:r>
              <a:rPr sz="2400" dirty="0">
                <a:solidFill>
                  <a:srgbClr val="3333CC"/>
                </a:solidFill>
                <a:latin typeface="Arial"/>
                <a:cs typeface="Arial"/>
              </a:rPr>
              <a:t>a set of </a:t>
            </a:r>
            <a:r>
              <a:rPr sz="2400" i="1" spc="-35" dirty="0">
                <a:latin typeface="Cambria"/>
                <a:cs typeface="Cambria"/>
              </a:rPr>
              <a:t>t </a:t>
            </a:r>
            <a:r>
              <a:rPr sz="2400" spc="-5" dirty="0">
                <a:solidFill>
                  <a:srgbClr val="3333CC"/>
                </a:solidFill>
                <a:latin typeface="Arial"/>
                <a:cs typeface="Arial"/>
              </a:rPr>
              <a:t>different  </a:t>
            </a:r>
            <a:r>
              <a:rPr sz="2400" dirty="0">
                <a:solidFill>
                  <a:srgbClr val="3333CC"/>
                </a:solidFill>
                <a:latin typeface="Arial"/>
                <a:cs typeface="Arial"/>
              </a:rPr>
              <a:t>choices of kernel </a:t>
            </a:r>
            <a:r>
              <a:rPr sz="2400" spc="-5" dirty="0">
                <a:solidFill>
                  <a:srgbClr val="3333CC"/>
                </a:solidFill>
                <a:latin typeface="Arial"/>
                <a:cs typeface="Arial"/>
              </a:rPr>
              <a:t>stack </a:t>
            </a:r>
            <a:r>
              <a:rPr sz="2400" dirty="0">
                <a:solidFill>
                  <a:srgbClr val="3333CC"/>
                </a:solidFill>
                <a:latin typeface="Arial"/>
                <a:cs typeface="Arial"/>
              </a:rPr>
              <a:t>in each</a:t>
            </a:r>
            <a:r>
              <a:rPr sz="2400" spc="-20" dirty="0">
                <a:solidFill>
                  <a:srgbClr val="3333CC"/>
                </a:solidFill>
                <a:latin typeface="Arial"/>
                <a:cs typeface="Arial"/>
              </a:rPr>
              <a:t> </a:t>
            </a:r>
            <a:r>
              <a:rPr sz="2400" spc="-5" dirty="0">
                <a:solidFill>
                  <a:srgbClr val="3333CC"/>
                </a:solidFill>
                <a:latin typeface="Arial"/>
                <a:cs typeface="Arial"/>
              </a:rPr>
              <a:t>direction.</a:t>
            </a:r>
            <a:endParaRPr sz="2400">
              <a:latin typeface="Arial"/>
              <a:cs typeface="Arial"/>
            </a:endParaRPr>
          </a:p>
          <a:p>
            <a:pPr marL="355600" marR="547370" indent="-342900">
              <a:lnSpc>
                <a:spcPct val="101499"/>
              </a:lnSpc>
              <a:spcBef>
                <a:spcPts val="555"/>
              </a:spcBef>
              <a:buChar char="•"/>
              <a:tabLst>
                <a:tab pos="354965" algn="l"/>
                <a:tab pos="355600" algn="l"/>
              </a:tabLst>
            </a:pPr>
            <a:r>
              <a:rPr sz="2400" dirty="0">
                <a:solidFill>
                  <a:srgbClr val="3333CC"/>
                </a:solidFill>
                <a:latin typeface="Arial"/>
                <a:cs typeface="Arial"/>
              </a:rPr>
              <a:t>If </a:t>
            </a:r>
            <a:r>
              <a:rPr sz="2400" i="1" dirty="0">
                <a:solidFill>
                  <a:srgbClr val="3333CC"/>
                </a:solidFill>
                <a:latin typeface="Arial"/>
                <a:cs typeface="Arial"/>
              </a:rPr>
              <a:t>t </a:t>
            </a:r>
            <a:r>
              <a:rPr sz="2400" dirty="0">
                <a:solidFill>
                  <a:srgbClr val="3333CC"/>
                </a:solidFill>
                <a:latin typeface="Arial"/>
                <a:cs typeface="Arial"/>
              </a:rPr>
              <a:t>is equal </a:t>
            </a:r>
            <a:r>
              <a:rPr sz="2400" spc="-5" dirty="0">
                <a:solidFill>
                  <a:srgbClr val="3333CC"/>
                </a:solidFill>
                <a:latin typeface="Arial"/>
                <a:cs typeface="Arial"/>
              </a:rPr>
              <a:t>to the output width, this </a:t>
            </a:r>
            <a:r>
              <a:rPr sz="2400" dirty="0">
                <a:solidFill>
                  <a:srgbClr val="3333CC"/>
                </a:solidFill>
                <a:latin typeface="Arial"/>
                <a:cs typeface="Arial"/>
              </a:rPr>
              <a:t>is </a:t>
            </a:r>
            <a:r>
              <a:rPr sz="2400" spc="-5" dirty="0">
                <a:solidFill>
                  <a:srgbClr val="3333CC"/>
                </a:solidFill>
                <a:latin typeface="Arial"/>
                <a:cs typeface="Arial"/>
              </a:rPr>
              <a:t>the </a:t>
            </a:r>
            <a:r>
              <a:rPr sz="2400" dirty="0">
                <a:solidFill>
                  <a:srgbClr val="3333CC"/>
                </a:solidFill>
                <a:latin typeface="Arial"/>
                <a:cs typeface="Arial"/>
              </a:rPr>
              <a:t>same as a locally  </a:t>
            </a:r>
            <a:r>
              <a:rPr sz="2400" spc="-5" dirty="0">
                <a:solidFill>
                  <a:srgbClr val="3333CC"/>
                </a:solidFill>
                <a:latin typeface="Arial"/>
                <a:cs typeface="Arial"/>
              </a:rPr>
              <a:t>connected </a:t>
            </a:r>
            <a:r>
              <a:rPr sz="2400" dirty="0">
                <a:solidFill>
                  <a:srgbClr val="3333CC"/>
                </a:solidFill>
                <a:latin typeface="Arial"/>
                <a:cs typeface="Arial"/>
              </a:rPr>
              <a:t>layer</a:t>
            </a:r>
            <a:endParaRPr sz="2400">
              <a:latin typeface="Arial"/>
              <a:cs typeface="Arial"/>
            </a:endParaRPr>
          </a:p>
        </p:txBody>
      </p:sp>
      <p:sp>
        <p:nvSpPr>
          <p:cNvPr id="6" name="object 6"/>
          <p:cNvSpPr txBox="1"/>
          <p:nvPr/>
        </p:nvSpPr>
        <p:spPr>
          <a:xfrm>
            <a:off x="536863" y="6067235"/>
            <a:ext cx="8743315" cy="391160"/>
          </a:xfrm>
          <a:prstGeom prst="rect">
            <a:avLst/>
          </a:prstGeom>
        </p:spPr>
        <p:txBody>
          <a:bodyPr vert="horz" wrap="square" lIns="0" tIns="12700" rIns="0" bIns="0" rtlCol="0">
            <a:spAutoFit/>
          </a:bodyPr>
          <a:lstStyle/>
          <a:p>
            <a:pPr marL="355600" indent="-342900">
              <a:lnSpc>
                <a:spcPct val="100000"/>
              </a:lnSpc>
              <a:spcBef>
                <a:spcPts val="100"/>
              </a:spcBef>
              <a:buChar char="•"/>
              <a:tabLst>
                <a:tab pos="354965" algn="l"/>
                <a:tab pos="355600" algn="l"/>
              </a:tabLst>
            </a:pPr>
            <a:r>
              <a:rPr sz="2400" dirty="0">
                <a:solidFill>
                  <a:srgbClr val="3333CC"/>
                </a:solidFill>
                <a:latin typeface="Arial"/>
                <a:cs typeface="Arial"/>
              </a:rPr>
              <a:t>where </a:t>
            </a:r>
            <a:r>
              <a:rPr sz="2400" spc="-140" dirty="0">
                <a:latin typeface="Cambria"/>
                <a:cs typeface="Cambria"/>
              </a:rPr>
              <a:t>% </a:t>
            </a:r>
            <a:r>
              <a:rPr sz="2400" dirty="0">
                <a:solidFill>
                  <a:srgbClr val="3333CC"/>
                </a:solidFill>
                <a:latin typeface="Arial"/>
                <a:cs typeface="Arial"/>
              </a:rPr>
              <a:t>is </a:t>
            </a:r>
            <a:r>
              <a:rPr sz="2400" spc="-5" dirty="0">
                <a:solidFill>
                  <a:srgbClr val="3333CC"/>
                </a:solidFill>
                <a:latin typeface="Arial"/>
                <a:cs typeface="Arial"/>
              </a:rPr>
              <a:t>the </a:t>
            </a:r>
            <a:r>
              <a:rPr sz="2400" dirty="0">
                <a:solidFill>
                  <a:srgbClr val="3333CC"/>
                </a:solidFill>
                <a:latin typeface="Arial"/>
                <a:cs typeface="Arial"/>
              </a:rPr>
              <a:t>modulo </a:t>
            </a:r>
            <a:r>
              <a:rPr sz="2400" spc="-5" dirty="0">
                <a:solidFill>
                  <a:srgbClr val="3333CC"/>
                </a:solidFill>
                <a:latin typeface="Arial"/>
                <a:cs typeface="Arial"/>
              </a:rPr>
              <a:t>operation, with </a:t>
            </a:r>
            <a:r>
              <a:rPr sz="2000" i="1" spc="-60" dirty="0">
                <a:latin typeface="Cambria"/>
                <a:cs typeface="Cambria"/>
              </a:rPr>
              <a:t>t</a:t>
            </a:r>
            <a:r>
              <a:rPr sz="2000" spc="-60" dirty="0">
                <a:latin typeface="Cambria"/>
                <a:cs typeface="Cambria"/>
              </a:rPr>
              <a:t>%</a:t>
            </a:r>
            <a:r>
              <a:rPr sz="2000" i="1" spc="-60" dirty="0">
                <a:latin typeface="Cambria"/>
                <a:cs typeface="Cambria"/>
              </a:rPr>
              <a:t>t </a:t>
            </a:r>
            <a:r>
              <a:rPr sz="2000" spc="445" dirty="0">
                <a:latin typeface="Cambria"/>
                <a:cs typeface="Cambria"/>
              </a:rPr>
              <a:t>= </a:t>
            </a:r>
            <a:r>
              <a:rPr sz="2000" spc="15" dirty="0">
                <a:latin typeface="Cambria"/>
                <a:cs typeface="Cambria"/>
              </a:rPr>
              <a:t>0, </a:t>
            </a:r>
            <a:r>
              <a:rPr sz="2000" spc="-10" dirty="0">
                <a:latin typeface="Cambria"/>
                <a:cs typeface="Cambria"/>
              </a:rPr>
              <a:t>(</a:t>
            </a:r>
            <a:r>
              <a:rPr sz="2000" i="1" spc="-10" dirty="0">
                <a:latin typeface="Cambria"/>
                <a:cs typeface="Cambria"/>
              </a:rPr>
              <a:t>t </a:t>
            </a:r>
            <a:r>
              <a:rPr sz="2000" spc="445" dirty="0">
                <a:latin typeface="Cambria"/>
                <a:cs typeface="Cambria"/>
              </a:rPr>
              <a:t>+ </a:t>
            </a:r>
            <a:r>
              <a:rPr sz="2000" spc="-60" dirty="0">
                <a:latin typeface="Cambria"/>
                <a:cs typeface="Cambria"/>
              </a:rPr>
              <a:t>1)%</a:t>
            </a:r>
            <a:r>
              <a:rPr sz="2000" i="1" spc="-60" dirty="0">
                <a:latin typeface="Cambria"/>
                <a:cs typeface="Cambria"/>
              </a:rPr>
              <a:t>t </a:t>
            </a:r>
            <a:r>
              <a:rPr sz="2000" spc="445" dirty="0">
                <a:latin typeface="Cambria"/>
                <a:cs typeface="Cambria"/>
              </a:rPr>
              <a:t>= </a:t>
            </a:r>
            <a:r>
              <a:rPr sz="2000" spc="15" dirty="0">
                <a:latin typeface="Cambria"/>
                <a:cs typeface="Cambria"/>
              </a:rPr>
              <a:t>1,</a:t>
            </a:r>
            <a:r>
              <a:rPr sz="2000" spc="114" dirty="0">
                <a:latin typeface="Cambria"/>
                <a:cs typeface="Cambria"/>
              </a:rPr>
              <a:t> </a:t>
            </a:r>
            <a:r>
              <a:rPr sz="2400" dirty="0">
                <a:solidFill>
                  <a:srgbClr val="3333CC"/>
                </a:solidFill>
                <a:latin typeface="Arial"/>
                <a:cs typeface="Arial"/>
              </a:rPr>
              <a:t>etc</a:t>
            </a:r>
            <a:endParaRPr sz="2400">
              <a:latin typeface="Arial"/>
              <a:cs typeface="Arial"/>
            </a:endParaRPr>
          </a:p>
        </p:txBody>
      </p:sp>
      <p:sp>
        <p:nvSpPr>
          <p:cNvPr id="7" name="object 7"/>
          <p:cNvSpPr/>
          <p:nvPr/>
        </p:nvSpPr>
        <p:spPr>
          <a:xfrm>
            <a:off x="1067723" y="5105400"/>
            <a:ext cx="6476998" cy="943668"/>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062961" y="5100637"/>
            <a:ext cx="6486525" cy="953769"/>
          </a:xfrm>
          <a:custGeom>
            <a:avLst/>
            <a:gdLst/>
            <a:ahLst/>
            <a:cxnLst/>
            <a:rect l="l" t="t" r="r" b="b"/>
            <a:pathLst>
              <a:path w="6486525" h="953770">
                <a:moveTo>
                  <a:pt x="0" y="0"/>
                </a:moveTo>
                <a:lnTo>
                  <a:pt x="6486523" y="0"/>
                </a:lnTo>
                <a:lnTo>
                  <a:pt x="6486523" y="953293"/>
                </a:lnTo>
                <a:lnTo>
                  <a:pt x="0" y="953293"/>
                </a:lnTo>
                <a:lnTo>
                  <a:pt x="0" y="0"/>
                </a:lnTo>
                <a:close/>
              </a:path>
            </a:pathLst>
          </a:custGeom>
          <a:ln w="9524">
            <a:solidFill>
              <a:srgbClr val="000000"/>
            </a:solidFill>
          </a:ln>
        </p:spPr>
        <p:txBody>
          <a:bodyPr wrap="square" lIns="0" tIns="0" rIns="0" bIns="0" rtlCol="0"/>
          <a:lstStyle/>
          <a:p>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43000" y="1219200"/>
            <a:ext cx="8794115" cy="566822"/>
          </a:xfrm>
          <a:prstGeom prst="rect">
            <a:avLst/>
          </a:prstGeom>
        </p:spPr>
        <p:txBody>
          <a:bodyPr vert="horz" wrap="square" lIns="0" tIns="12700" rIns="0" bIns="0" rtlCol="0">
            <a:spAutoFit/>
          </a:bodyPr>
          <a:lstStyle/>
          <a:p>
            <a:pPr marL="12700">
              <a:lnSpc>
                <a:spcPct val="100000"/>
              </a:lnSpc>
              <a:spcBef>
                <a:spcPts val="100"/>
              </a:spcBef>
            </a:pPr>
            <a:r>
              <a:rPr spc="-5" dirty="0"/>
              <a:t>Operations to </a:t>
            </a:r>
            <a:r>
              <a:rPr lang="en-US" spc="-5" dirty="0"/>
              <a:t>I</a:t>
            </a:r>
            <a:r>
              <a:rPr dirty="0"/>
              <a:t>mplement </a:t>
            </a:r>
            <a:r>
              <a:rPr lang="en-US" spc="-5" dirty="0"/>
              <a:t>CNNs</a:t>
            </a:r>
            <a:endParaRPr spc="-5" dirty="0"/>
          </a:p>
        </p:txBody>
      </p:sp>
      <p:sp>
        <p:nvSpPr>
          <p:cNvPr id="5" name="object 5"/>
          <p:cNvSpPr txBox="1"/>
          <p:nvPr/>
        </p:nvSpPr>
        <p:spPr>
          <a:xfrm>
            <a:off x="536863" y="2412683"/>
            <a:ext cx="8653780" cy="2721771"/>
          </a:xfrm>
          <a:prstGeom prst="rect">
            <a:avLst/>
          </a:prstGeom>
        </p:spPr>
        <p:txBody>
          <a:bodyPr vert="horz" wrap="square" lIns="0" tIns="33020" rIns="0" bIns="0" rtlCol="0">
            <a:spAutoFit/>
          </a:bodyPr>
          <a:lstStyle/>
          <a:p>
            <a:pPr marL="355600" marR="868044" indent="-342900" algn="just">
              <a:lnSpc>
                <a:spcPts val="2800"/>
              </a:lnSpc>
              <a:spcBef>
                <a:spcPts val="260"/>
              </a:spcBef>
              <a:buChar char="•"/>
              <a:tabLst>
                <a:tab pos="355600" algn="l"/>
              </a:tabLst>
            </a:pPr>
            <a:r>
              <a:rPr sz="2400" dirty="0">
                <a:solidFill>
                  <a:srgbClr val="3333CC"/>
                </a:solidFill>
                <a:latin typeface="Arial"/>
                <a:cs typeface="Arial"/>
              </a:rPr>
              <a:t>Besides </a:t>
            </a:r>
            <a:r>
              <a:rPr sz="2400" spc="-5" dirty="0">
                <a:solidFill>
                  <a:srgbClr val="3333CC"/>
                </a:solidFill>
                <a:latin typeface="Arial"/>
                <a:cs typeface="Arial"/>
              </a:rPr>
              <a:t>convolution, other operations </a:t>
            </a:r>
            <a:r>
              <a:rPr sz="2400" dirty="0">
                <a:solidFill>
                  <a:srgbClr val="3333CC"/>
                </a:solidFill>
                <a:latin typeface="Arial"/>
                <a:cs typeface="Arial"/>
              </a:rPr>
              <a:t>are necessary </a:t>
            </a:r>
            <a:r>
              <a:rPr sz="2400" spc="-5" dirty="0">
                <a:solidFill>
                  <a:srgbClr val="3333CC"/>
                </a:solidFill>
                <a:latin typeface="Arial"/>
                <a:cs typeface="Arial"/>
              </a:rPr>
              <a:t>to  </a:t>
            </a:r>
            <a:r>
              <a:rPr sz="2400" dirty="0">
                <a:solidFill>
                  <a:srgbClr val="3333CC"/>
                </a:solidFill>
                <a:latin typeface="Arial"/>
                <a:cs typeface="Arial"/>
              </a:rPr>
              <a:t>implement a </a:t>
            </a:r>
            <a:r>
              <a:rPr sz="2400" spc="-5" dirty="0">
                <a:solidFill>
                  <a:srgbClr val="3333CC"/>
                </a:solidFill>
                <a:latin typeface="Arial"/>
                <a:cs typeface="Arial"/>
              </a:rPr>
              <a:t>convolutional</a:t>
            </a:r>
            <a:r>
              <a:rPr sz="2400" spc="-10" dirty="0">
                <a:solidFill>
                  <a:srgbClr val="3333CC"/>
                </a:solidFill>
                <a:latin typeface="Arial"/>
                <a:cs typeface="Arial"/>
              </a:rPr>
              <a:t> </a:t>
            </a:r>
            <a:r>
              <a:rPr sz="2400" spc="-5" dirty="0">
                <a:solidFill>
                  <a:srgbClr val="3333CC"/>
                </a:solidFill>
                <a:latin typeface="Arial"/>
                <a:cs typeface="Arial"/>
              </a:rPr>
              <a:t>network.</a:t>
            </a:r>
            <a:endParaRPr sz="2400" dirty="0">
              <a:latin typeface="Arial"/>
              <a:cs typeface="Arial"/>
            </a:endParaRPr>
          </a:p>
          <a:p>
            <a:pPr marL="355600" marR="5080" indent="-342900" algn="just">
              <a:lnSpc>
                <a:spcPct val="101499"/>
              </a:lnSpc>
              <a:spcBef>
                <a:spcPts val="470"/>
              </a:spcBef>
              <a:buChar char="•"/>
              <a:tabLst>
                <a:tab pos="355600" algn="l"/>
              </a:tabLst>
            </a:pPr>
            <a:r>
              <a:rPr sz="2400" spc="-5" dirty="0">
                <a:solidFill>
                  <a:srgbClr val="3333CC"/>
                </a:solidFill>
                <a:latin typeface="Arial"/>
                <a:cs typeface="Arial"/>
              </a:rPr>
              <a:t>To perform </a:t>
            </a:r>
            <a:r>
              <a:rPr sz="2400" dirty="0">
                <a:solidFill>
                  <a:srgbClr val="3333CC"/>
                </a:solidFill>
                <a:latin typeface="Arial"/>
                <a:cs typeface="Arial"/>
              </a:rPr>
              <a:t>learning, need </a:t>
            </a:r>
            <a:r>
              <a:rPr sz="2400" spc="-5" dirty="0">
                <a:solidFill>
                  <a:srgbClr val="3333CC"/>
                </a:solidFill>
                <a:latin typeface="Arial"/>
                <a:cs typeface="Arial"/>
              </a:rPr>
              <a:t>to compute </a:t>
            </a:r>
            <a:r>
              <a:rPr sz="2400" dirty="0">
                <a:solidFill>
                  <a:srgbClr val="3333CC"/>
                </a:solidFill>
                <a:latin typeface="Arial"/>
                <a:cs typeface="Arial"/>
              </a:rPr>
              <a:t>gradient w</a:t>
            </a:r>
            <a:r>
              <a:rPr lang="en-US" sz="2400" dirty="0">
                <a:solidFill>
                  <a:srgbClr val="3333CC"/>
                </a:solidFill>
                <a:latin typeface="Arial"/>
                <a:cs typeface="Arial"/>
              </a:rPr>
              <a:t>ith respec</a:t>
            </a:r>
            <a:r>
              <a:rPr sz="2400" dirty="0">
                <a:solidFill>
                  <a:srgbClr val="3333CC"/>
                </a:solidFill>
                <a:latin typeface="Arial"/>
                <a:cs typeface="Arial"/>
              </a:rPr>
              <a:t>t </a:t>
            </a:r>
            <a:r>
              <a:rPr lang="en-US" sz="2400" dirty="0">
                <a:solidFill>
                  <a:srgbClr val="3333CC"/>
                </a:solidFill>
                <a:latin typeface="Arial"/>
                <a:cs typeface="Arial"/>
              </a:rPr>
              <a:t>to </a:t>
            </a:r>
            <a:r>
              <a:rPr sz="2400" spc="-5" dirty="0">
                <a:solidFill>
                  <a:srgbClr val="3333CC"/>
                </a:solidFill>
                <a:latin typeface="Arial"/>
                <a:cs typeface="Arial"/>
              </a:rPr>
              <a:t>the </a:t>
            </a:r>
            <a:r>
              <a:rPr sz="2400" dirty="0">
                <a:solidFill>
                  <a:srgbClr val="3333CC"/>
                </a:solidFill>
                <a:latin typeface="Arial"/>
                <a:cs typeface="Arial"/>
              </a:rPr>
              <a:t>kernel,  given </a:t>
            </a:r>
            <a:r>
              <a:rPr sz="2400" spc="-5" dirty="0">
                <a:solidFill>
                  <a:srgbClr val="3333CC"/>
                </a:solidFill>
                <a:latin typeface="Arial"/>
                <a:cs typeface="Arial"/>
              </a:rPr>
              <a:t>the </a:t>
            </a:r>
            <a:r>
              <a:rPr sz="2400" dirty="0">
                <a:solidFill>
                  <a:srgbClr val="3333CC"/>
                </a:solidFill>
                <a:latin typeface="Arial"/>
                <a:cs typeface="Arial"/>
              </a:rPr>
              <a:t>gradient </a:t>
            </a:r>
            <a:r>
              <a:rPr sz="2400" spc="-5" dirty="0">
                <a:solidFill>
                  <a:srgbClr val="3333CC"/>
                </a:solidFill>
                <a:latin typeface="Arial"/>
                <a:cs typeface="Arial"/>
              </a:rPr>
              <a:t>with </a:t>
            </a:r>
            <a:r>
              <a:rPr sz="2400" dirty="0">
                <a:solidFill>
                  <a:srgbClr val="3333CC"/>
                </a:solidFill>
                <a:latin typeface="Arial"/>
                <a:cs typeface="Arial"/>
              </a:rPr>
              <a:t>respect </a:t>
            </a:r>
            <a:r>
              <a:rPr sz="2400" spc="-5" dirty="0">
                <a:solidFill>
                  <a:srgbClr val="3333CC"/>
                </a:solidFill>
                <a:latin typeface="Arial"/>
                <a:cs typeface="Arial"/>
              </a:rPr>
              <a:t>to the outputs.</a:t>
            </a:r>
            <a:endParaRPr sz="2400" dirty="0">
              <a:latin typeface="Arial"/>
              <a:cs typeface="Arial"/>
            </a:endParaRPr>
          </a:p>
          <a:p>
            <a:pPr marL="355600" marR="72390" indent="-342900" algn="just">
              <a:lnSpc>
                <a:spcPct val="101099"/>
              </a:lnSpc>
              <a:spcBef>
                <a:spcPts val="465"/>
              </a:spcBef>
              <a:buChar char="•"/>
              <a:tabLst>
                <a:tab pos="355600" algn="l"/>
              </a:tabLst>
            </a:pPr>
            <a:r>
              <a:rPr sz="2400" spc="-5" dirty="0">
                <a:solidFill>
                  <a:srgbClr val="3333CC"/>
                </a:solidFill>
                <a:latin typeface="Arial"/>
                <a:cs typeface="Arial"/>
              </a:rPr>
              <a:t>In </a:t>
            </a:r>
            <a:r>
              <a:rPr sz="2400" dirty="0">
                <a:solidFill>
                  <a:srgbClr val="3333CC"/>
                </a:solidFill>
                <a:latin typeface="Arial"/>
                <a:cs typeface="Arial"/>
              </a:rPr>
              <a:t>some simple cases, </a:t>
            </a:r>
            <a:r>
              <a:rPr sz="2400" spc="-5" dirty="0">
                <a:solidFill>
                  <a:srgbClr val="3333CC"/>
                </a:solidFill>
                <a:latin typeface="Arial"/>
                <a:cs typeface="Arial"/>
              </a:rPr>
              <a:t>this operation </a:t>
            </a:r>
            <a:r>
              <a:rPr sz="2400" dirty="0">
                <a:solidFill>
                  <a:srgbClr val="3333CC"/>
                </a:solidFill>
                <a:latin typeface="Arial"/>
                <a:cs typeface="Arial"/>
              </a:rPr>
              <a:t>can be </a:t>
            </a:r>
            <a:r>
              <a:rPr sz="2400" spc="-5" dirty="0">
                <a:solidFill>
                  <a:srgbClr val="3333CC"/>
                </a:solidFill>
                <a:latin typeface="Arial"/>
                <a:cs typeface="Arial"/>
              </a:rPr>
              <a:t>performed </a:t>
            </a:r>
            <a:r>
              <a:rPr sz="2400" dirty="0">
                <a:solidFill>
                  <a:srgbClr val="3333CC"/>
                </a:solidFill>
                <a:latin typeface="Arial"/>
                <a:cs typeface="Arial"/>
              </a:rPr>
              <a:t>using  </a:t>
            </a:r>
            <a:r>
              <a:rPr sz="2400" spc="-5" dirty="0">
                <a:solidFill>
                  <a:srgbClr val="3333CC"/>
                </a:solidFill>
                <a:latin typeface="Arial"/>
                <a:cs typeface="Arial"/>
              </a:rPr>
              <a:t>the convolution operation, </a:t>
            </a:r>
            <a:r>
              <a:rPr sz="2400" dirty="0">
                <a:solidFill>
                  <a:srgbClr val="3333CC"/>
                </a:solidFill>
                <a:latin typeface="Arial"/>
                <a:cs typeface="Arial"/>
              </a:rPr>
              <a:t>but </a:t>
            </a:r>
            <a:r>
              <a:rPr lang="en-US" sz="2400" dirty="0">
                <a:solidFill>
                  <a:srgbClr val="3333CC"/>
                </a:solidFill>
                <a:latin typeface="Arial"/>
                <a:cs typeface="Arial"/>
              </a:rPr>
              <a:t>with a</a:t>
            </a:r>
            <a:r>
              <a:rPr sz="2400" dirty="0">
                <a:solidFill>
                  <a:srgbClr val="3333CC"/>
                </a:solidFill>
                <a:latin typeface="Arial"/>
                <a:cs typeface="Arial"/>
              </a:rPr>
              <a:t> </a:t>
            </a:r>
            <a:r>
              <a:rPr sz="2400" spc="-5" dirty="0">
                <a:solidFill>
                  <a:srgbClr val="3333CC"/>
                </a:solidFill>
                <a:latin typeface="Arial"/>
                <a:cs typeface="Arial"/>
              </a:rPr>
              <a:t>stride greater than </a:t>
            </a:r>
            <a:r>
              <a:rPr sz="2400" dirty="0">
                <a:solidFill>
                  <a:srgbClr val="3333CC"/>
                </a:solidFill>
                <a:latin typeface="Arial"/>
                <a:cs typeface="Arial"/>
              </a:rPr>
              <a:t>1, </a:t>
            </a:r>
            <a:r>
              <a:rPr lang="en-US" sz="2400" dirty="0">
                <a:solidFill>
                  <a:srgbClr val="3333CC"/>
                </a:solidFill>
                <a:latin typeface="Arial"/>
                <a:cs typeface="Arial"/>
              </a:rPr>
              <a:t>there are issues</a:t>
            </a:r>
            <a:r>
              <a:rPr sz="2400" spc="-5" dirty="0">
                <a:solidFill>
                  <a:srgbClr val="3333CC"/>
                </a:solidFill>
                <a:latin typeface="Arial"/>
                <a:cs typeface="Arial"/>
              </a:rPr>
              <a:t>.</a:t>
            </a:r>
            <a:endParaRPr sz="2400" dirty="0">
              <a:latin typeface="Arial"/>
              <a:cs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588979" y="1282701"/>
            <a:ext cx="6888480" cy="635000"/>
          </a:xfrm>
          <a:prstGeom prst="rect">
            <a:avLst/>
          </a:prstGeom>
        </p:spPr>
        <p:txBody>
          <a:bodyPr vert="horz" wrap="square" lIns="0" tIns="12700" rIns="0" bIns="0" rtlCol="0">
            <a:spAutoFit/>
          </a:bodyPr>
          <a:lstStyle/>
          <a:p>
            <a:pPr marL="12700">
              <a:lnSpc>
                <a:spcPct val="100000"/>
              </a:lnSpc>
              <a:spcBef>
                <a:spcPts val="100"/>
              </a:spcBef>
              <a:tabLst>
                <a:tab pos="3627120" algn="l"/>
              </a:tabLst>
            </a:pPr>
            <a:r>
              <a:rPr sz="4000" spc="-5" dirty="0"/>
              <a:t>Implementation	</a:t>
            </a:r>
            <a:r>
              <a:rPr sz="4000" dirty="0"/>
              <a:t>of</a:t>
            </a:r>
            <a:r>
              <a:rPr sz="4000" spc="-55" dirty="0"/>
              <a:t> </a:t>
            </a:r>
            <a:r>
              <a:rPr sz="4000" spc="-5" dirty="0"/>
              <a:t>Convolution</a:t>
            </a:r>
            <a:endParaRPr sz="4000"/>
          </a:p>
        </p:txBody>
      </p:sp>
      <p:sp>
        <p:nvSpPr>
          <p:cNvPr id="5" name="object 5"/>
          <p:cNvSpPr txBox="1"/>
          <p:nvPr/>
        </p:nvSpPr>
        <p:spPr>
          <a:xfrm>
            <a:off x="536863" y="2319020"/>
            <a:ext cx="8690610" cy="3855720"/>
          </a:xfrm>
          <a:prstGeom prst="rect">
            <a:avLst/>
          </a:prstGeom>
        </p:spPr>
        <p:txBody>
          <a:bodyPr vert="horz" wrap="square" lIns="0" tIns="33020" rIns="0" bIns="0" rtlCol="0">
            <a:spAutoFit/>
          </a:bodyPr>
          <a:lstStyle/>
          <a:p>
            <a:pPr marL="355600" marR="616585" indent="-342900">
              <a:lnSpc>
                <a:spcPts val="3300"/>
              </a:lnSpc>
              <a:spcBef>
                <a:spcPts val="260"/>
              </a:spcBef>
              <a:buChar char="•"/>
              <a:tabLst>
                <a:tab pos="354965" algn="l"/>
                <a:tab pos="355600" algn="l"/>
              </a:tabLst>
            </a:pPr>
            <a:r>
              <a:rPr sz="2800" spc="-5" dirty="0">
                <a:solidFill>
                  <a:srgbClr val="3333CC"/>
                </a:solidFill>
                <a:latin typeface="Arial"/>
                <a:cs typeface="Arial"/>
              </a:rPr>
              <a:t>Convolution </a:t>
            </a:r>
            <a:r>
              <a:rPr sz="2800" dirty="0">
                <a:solidFill>
                  <a:srgbClr val="3333CC"/>
                </a:solidFill>
                <a:latin typeface="Arial"/>
                <a:cs typeface="Arial"/>
              </a:rPr>
              <a:t>is a linear </a:t>
            </a:r>
            <a:r>
              <a:rPr sz="2800" spc="-5" dirty="0">
                <a:solidFill>
                  <a:srgbClr val="3333CC"/>
                </a:solidFill>
                <a:latin typeface="Arial"/>
                <a:cs typeface="Arial"/>
              </a:rPr>
              <a:t>operation </a:t>
            </a:r>
            <a:r>
              <a:rPr sz="2800" dirty="0">
                <a:solidFill>
                  <a:srgbClr val="3333CC"/>
                </a:solidFill>
                <a:latin typeface="Arial"/>
                <a:cs typeface="Arial"/>
              </a:rPr>
              <a:t>and can </a:t>
            </a:r>
            <a:r>
              <a:rPr sz="2800" spc="-5" dirty="0">
                <a:solidFill>
                  <a:srgbClr val="3333CC"/>
                </a:solidFill>
                <a:latin typeface="Arial"/>
                <a:cs typeface="Arial"/>
              </a:rPr>
              <a:t>thus </a:t>
            </a:r>
            <a:r>
              <a:rPr sz="2800" dirty="0">
                <a:solidFill>
                  <a:srgbClr val="3333CC"/>
                </a:solidFill>
                <a:latin typeface="Arial"/>
                <a:cs typeface="Arial"/>
              </a:rPr>
              <a:t>be  described as a </a:t>
            </a:r>
            <a:r>
              <a:rPr sz="2800" spc="-5" dirty="0">
                <a:solidFill>
                  <a:srgbClr val="3333CC"/>
                </a:solidFill>
                <a:latin typeface="Arial"/>
                <a:cs typeface="Arial"/>
              </a:rPr>
              <a:t>matrix</a:t>
            </a:r>
            <a:r>
              <a:rPr sz="2800" spc="-15" dirty="0">
                <a:solidFill>
                  <a:srgbClr val="3333CC"/>
                </a:solidFill>
                <a:latin typeface="Arial"/>
                <a:cs typeface="Arial"/>
              </a:rPr>
              <a:t> </a:t>
            </a:r>
            <a:r>
              <a:rPr sz="2800" spc="-5" dirty="0">
                <a:solidFill>
                  <a:srgbClr val="3333CC"/>
                </a:solidFill>
                <a:latin typeface="Arial"/>
                <a:cs typeface="Arial"/>
              </a:rPr>
              <a:t>multiplication</a:t>
            </a:r>
            <a:endParaRPr sz="2800" dirty="0">
              <a:latin typeface="Arial"/>
              <a:cs typeface="Arial"/>
            </a:endParaRPr>
          </a:p>
          <a:p>
            <a:pPr marL="755650" lvl="1" indent="-285750">
              <a:lnSpc>
                <a:spcPct val="100000"/>
              </a:lnSpc>
              <a:spcBef>
                <a:spcPts val="515"/>
              </a:spcBef>
              <a:buClr>
                <a:srgbClr val="3333CC"/>
              </a:buClr>
              <a:buChar char="•"/>
              <a:tabLst>
                <a:tab pos="755015" algn="l"/>
                <a:tab pos="755650" algn="l"/>
              </a:tabLst>
            </a:pPr>
            <a:r>
              <a:rPr lang="en-US" sz="2400" dirty="0">
                <a:solidFill>
                  <a:srgbClr val="006600"/>
                </a:solidFill>
                <a:latin typeface="Arial"/>
                <a:cs typeface="Arial"/>
              </a:rPr>
              <a:t>F</a:t>
            </a:r>
            <a:r>
              <a:rPr sz="2400" dirty="0">
                <a:solidFill>
                  <a:srgbClr val="006600"/>
                </a:solidFill>
                <a:latin typeface="Arial"/>
                <a:cs typeface="Arial"/>
              </a:rPr>
              <a:t>irst reshape </a:t>
            </a:r>
            <a:r>
              <a:rPr sz="2400" spc="-5" dirty="0">
                <a:solidFill>
                  <a:srgbClr val="006600"/>
                </a:solidFill>
                <a:latin typeface="Arial"/>
                <a:cs typeface="Arial"/>
              </a:rPr>
              <a:t>the </a:t>
            </a:r>
            <a:r>
              <a:rPr sz="2400" dirty="0">
                <a:solidFill>
                  <a:srgbClr val="006600"/>
                </a:solidFill>
                <a:latin typeface="Arial"/>
                <a:cs typeface="Arial"/>
              </a:rPr>
              <a:t>input </a:t>
            </a:r>
            <a:r>
              <a:rPr sz="2400" spc="-5" dirty="0">
                <a:solidFill>
                  <a:srgbClr val="006600"/>
                </a:solidFill>
                <a:latin typeface="Arial"/>
                <a:cs typeface="Arial"/>
              </a:rPr>
              <a:t>tensor into </a:t>
            </a:r>
            <a:r>
              <a:rPr sz="2400" dirty="0">
                <a:solidFill>
                  <a:srgbClr val="006600"/>
                </a:solidFill>
                <a:latin typeface="Arial"/>
                <a:cs typeface="Arial"/>
              </a:rPr>
              <a:t>a flat</a:t>
            </a:r>
            <a:r>
              <a:rPr sz="2400" spc="-25" dirty="0">
                <a:solidFill>
                  <a:srgbClr val="006600"/>
                </a:solidFill>
                <a:latin typeface="Arial"/>
                <a:cs typeface="Arial"/>
              </a:rPr>
              <a:t> </a:t>
            </a:r>
            <a:r>
              <a:rPr sz="2400" spc="-5" dirty="0">
                <a:solidFill>
                  <a:srgbClr val="006600"/>
                </a:solidFill>
                <a:latin typeface="Arial"/>
                <a:cs typeface="Arial"/>
              </a:rPr>
              <a:t>vector</a:t>
            </a:r>
            <a:endParaRPr sz="2400" dirty="0">
              <a:latin typeface="Arial"/>
              <a:cs typeface="Arial"/>
            </a:endParaRPr>
          </a:p>
          <a:p>
            <a:pPr marL="355600" indent="-342900">
              <a:lnSpc>
                <a:spcPct val="100000"/>
              </a:lnSpc>
              <a:spcBef>
                <a:spcPts val="615"/>
              </a:spcBef>
              <a:buChar char="•"/>
              <a:tabLst>
                <a:tab pos="354965" algn="l"/>
                <a:tab pos="355600" algn="l"/>
              </a:tabLst>
            </a:pPr>
            <a:r>
              <a:rPr sz="2800" spc="-5" dirty="0">
                <a:solidFill>
                  <a:srgbClr val="3333CC"/>
                </a:solidFill>
                <a:latin typeface="Arial"/>
                <a:cs typeface="Arial"/>
              </a:rPr>
              <a:t>Matrix </a:t>
            </a:r>
            <a:r>
              <a:rPr sz="2800" dirty="0">
                <a:solidFill>
                  <a:srgbClr val="3333CC"/>
                </a:solidFill>
                <a:latin typeface="Arial"/>
                <a:cs typeface="Arial"/>
              </a:rPr>
              <a:t>is </a:t>
            </a:r>
            <a:r>
              <a:rPr lang="en-US" sz="2800" dirty="0">
                <a:solidFill>
                  <a:srgbClr val="3333CC"/>
                </a:solidFill>
                <a:latin typeface="Arial"/>
                <a:cs typeface="Arial"/>
              </a:rPr>
              <a:t>then </a:t>
            </a:r>
            <a:r>
              <a:rPr sz="2800" dirty="0">
                <a:solidFill>
                  <a:srgbClr val="3333CC"/>
                </a:solidFill>
                <a:latin typeface="Arial"/>
                <a:cs typeface="Arial"/>
              </a:rPr>
              <a:t>a </a:t>
            </a:r>
            <a:r>
              <a:rPr sz="2800" spc="-5" dirty="0">
                <a:solidFill>
                  <a:srgbClr val="3333CC"/>
                </a:solidFill>
                <a:latin typeface="Arial"/>
                <a:cs typeface="Arial"/>
              </a:rPr>
              <a:t>function </a:t>
            </a:r>
            <a:r>
              <a:rPr sz="2800" dirty="0">
                <a:solidFill>
                  <a:srgbClr val="3333CC"/>
                </a:solidFill>
                <a:latin typeface="Arial"/>
                <a:cs typeface="Arial"/>
              </a:rPr>
              <a:t>of </a:t>
            </a:r>
            <a:r>
              <a:rPr sz="2800" spc="-5" dirty="0">
                <a:solidFill>
                  <a:srgbClr val="3333CC"/>
                </a:solidFill>
                <a:latin typeface="Arial"/>
                <a:cs typeface="Arial"/>
              </a:rPr>
              <a:t>the convolution</a:t>
            </a:r>
            <a:r>
              <a:rPr sz="2800" spc="10" dirty="0">
                <a:solidFill>
                  <a:srgbClr val="3333CC"/>
                </a:solidFill>
                <a:latin typeface="Arial"/>
                <a:cs typeface="Arial"/>
              </a:rPr>
              <a:t> </a:t>
            </a:r>
            <a:r>
              <a:rPr sz="2800" dirty="0">
                <a:solidFill>
                  <a:srgbClr val="3333CC"/>
                </a:solidFill>
                <a:latin typeface="Arial"/>
                <a:cs typeface="Arial"/>
              </a:rPr>
              <a:t>kernel</a:t>
            </a:r>
            <a:endParaRPr sz="2800" dirty="0">
              <a:latin typeface="Arial"/>
              <a:cs typeface="Arial"/>
            </a:endParaRPr>
          </a:p>
          <a:p>
            <a:pPr marL="748665" marR="344805" lvl="1" indent="-279400">
              <a:lnSpc>
                <a:spcPts val="2320"/>
              </a:lnSpc>
              <a:spcBef>
                <a:spcPts val="690"/>
              </a:spcBef>
              <a:buClr>
                <a:srgbClr val="3333CC"/>
              </a:buClr>
              <a:buChar char="•"/>
              <a:tabLst>
                <a:tab pos="755015" algn="l"/>
                <a:tab pos="755650" algn="l"/>
              </a:tabLst>
            </a:pPr>
            <a:r>
              <a:rPr sz="2000" spc="-5" dirty="0">
                <a:solidFill>
                  <a:srgbClr val="006600"/>
                </a:solidFill>
                <a:latin typeface="Arial"/>
                <a:cs typeface="Arial"/>
              </a:rPr>
              <a:t>Matrix </a:t>
            </a:r>
            <a:r>
              <a:rPr sz="2000" dirty="0">
                <a:solidFill>
                  <a:srgbClr val="006600"/>
                </a:solidFill>
                <a:latin typeface="Arial"/>
                <a:cs typeface="Arial"/>
              </a:rPr>
              <a:t>is sparse and each element of </a:t>
            </a:r>
            <a:r>
              <a:rPr sz="2000" spc="-5" dirty="0">
                <a:solidFill>
                  <a:srgbClr val="006600"/>
                </a:solidFill>
                <a:latin typeface="Arial"/>
                <a:cs typeface="Arial"/>
              </a:rPr>
              <a:t>the </a:t>
            </a:r>
            <a:r>
              <a:rPr sz="2000" dirty="0">
                <a:solidFill>
                  <a:srgbClr val="006600"/>
                </a:solidFill>
                <a:latin typeface="Arial"/>
                <a:cs typeface="Arial"/>
              </a:rPr>
              <a:t>kernel is copied </a:t>
            </a:r>
            <a:r>
              <a:rPr sz="2000" spc="-5" dirty="0">
                <a:solidFill>
                  <a:srgbClr val="006600"/>
                </a:solidFill>
                <a:latin typeface="Arial"/>
                <a:cs typeface="Arial"/>
              </a:rPr>
              <a:t>to</a:t>
            </a:r>
            <a:r>
              <a:rPr sz="2000" spc="-75" dirty="0">
                <a:solidFill>
                  <a:srgbClr val="006600"/>
                </a:solidFill>
                <a:latin typeface="Arial"/>
                <a:cs typeface="Arial"/>
              </a:rPr>
              <a:t> </a:t>
            </a:r>
            <a:r>
              <a:rPr sz="2000" dirty="0">
                <a:solidFill>
                  <a:srgbClr val="006600"/>
                </a:solidFill>
                <a:latin typeface="Arial"/>
                <a:cs typeface="Arial"/>
              </a:rPr>
              <a:t>several  </a:t>
            </a:r>
            <a:r>
              <a:rPr sz="2000" spc="-5" dirty="0">
                <a:solidFill>
                  <a:srgbClr val="006600"/>
                </a:solidFill>
                <a:latin typeface="Arial"/>
                <a:cs typeface="Arial"/>
              </a:rPr>
              <a:t>elements </a:t>
            </a:r>
            <a:r>
              <a:rPr sz="2000" dirty="0">
                <a:solidFill>
                  <a:srgbClr val="006600"/>
                </a:solidFill>
                <a:latin typeface="Arial"/>
                <a:cs typeface="Arial"/>
              </a:rPr>
              <a:t>of </a:t>
            </a:r>
            <a:r>
              <a:rPr sz="2000" spc="-5" dirty="0">
                <a:solidFill>
                  <a:srgbClr val="006600"/>
                </a:solidFill>
                <a:latin typeface="Arial"/>
                <a:cs typeface="Arial"/>
              </a:rPr>
              <a:t>the</a:t>
            </a:r>
            <a:r>
              <a:rPr sz="2000" spc="-10" dirty="0">
                <a:solidFill>
                  <a:srgbClr val="006600"/>
                </a:solidFill>
                <a:latin typeface="Arial"/>
                <a:cs typeface="Arial"/>
              </a:rPr>
              <a:t> </a:t>
            </a:r>
            <a:r>
              <a:rPr sz="2000" spc="-5" dirty="0">
                <a:solidFill>
                  <a:srgbClr val="006600"/>
                </a:solidFill>
                <a:latin typeface="Arial"/>
                <a:cs typeface="Arial"/>
              </a:rPr>
              <a:t>matrix.</a:t>
            </a:r>
            <a:endParaRPr sz="2000" dirty="0">
              <a:latin typeface="Arial"/>
              <a:cs typeface="Arial"/>
            </a:endParaRPr>
          </a:p>
          <a:p>
            <a:pPr marL="355600" marR="774700" indent="-342900">
              <a:lnSpc>
                <a:spcPct val="100099"/>
              </a:lnSpc>
              <a:spcBef>
                <a:spcPts val="605"/>
              </a:spcBef>
              <a:buChar char="•"/>
              <a:tabLst>
                <a:tab pos="354965" algn="l"/>
                <a:tab pos="355600" algn="l"/>
              </a:tabLst>
            </a:pPr>
            <a:r>
              <a:rPr sz="2800" spc="-5" dirty="0">
                <a:solidFill>
                  <a:srgbClr val="3333CC"/>
                </a:solidFill>
                <a:latin typeface="Arial"/>
                <a:cs typeface="Arial"/>
              </a:rPr>
              <a:t>This </a:t>
            </a:r>
            <a:r>
              <a:rPr sz="2800" dirty="0">
                <a:solidFill>
                  <a:srgbClr val="3333CC"/>
                </a:solidFill>
                <a:latin typeface="Arial"/>
                <a:cs typeface="Arial"/>
              </a:rPr>
              <a:t>view helps us </a:t>
            </a:r>
            <a:r>
              <a:rPr sz="2800" spc="-5" dirty="0">
                <a:solidFill>
                  <a:srgbClr val="3333CC"/>
                </a:solidFill>
                <a:latin typeface="Arial"/>
                <a:cs typeface="Arial"/>
              </a:rPr>
              <a:t>to </a:t>
            </a:r>
            <a:r>
              <a:rPr sz="2800" dirty="0">
                <a:solidFill>
                  <a:srgbClr val="3333CC"/>
                </a:solidFill>
                <a:latin typeface="Arial"/>
                <a:cs typeface="Arial"/>
              </a:rPr>
              <a:t>derive some of </a:t>
            </a:r>
            <a:r>
              <a:rPr sz="2800" spc="-5" dirty="0">
                <a:solidFill>
                  <a:srgbClr val="3333CC"/>
                </a:solidFill>
                <a:latin typeface="Arial"/>
                <a:cs typeface="Arial"/>
              </a:rPr>
              <a:t>the other  operations </a:t>
            </a:r>
            <a:r>
              <a:rPr sz="2800" dirty="0">
                <a:solidFill>
                  <a:srgbClr val="3333CC"/>
                </a:solidFill>
                <a:latin typeface="Arial"/>
                <a:cs typeface="Arial"/>
              </a:rPr>
              <a:t>needed </a:t>
            </a:r>
            <a:r>
              <a:rPr sz="2800" spc="-5" dirty="0">
                <a:solidFill>
                  <a:srgbClr val="3333CC"/>
                </a:solidFill>
                <a:latin typeface="Arial"/>
                <a:cs typeface="Arial"/>
              </a:rPr>
              <a:t>to </a:t>
            </a:r>
            <a:r>
              <a:rPr sz="2800" dirty="0">
                <a:solidFill>
                  <a:srgbClr val="3333CC"/>
                </a:solidFill>
                <a:latin typeface="Arial"/>
                <a:cs typeface="Arial"/>
              </a:rPr>
              <a:t>implement a </a:t>
            </a:r>
            <a:r>
              <a:rPr sz="2800" spc="-5" dirty="0">
                <a:solidFill>
                  <a:srgbClr val="3333CC"/>
                </a:solidFill>
                <a:latin typeface="Arial"/>
                <a:cs typeface="Arial"/>
              </a:rPr>
              <a:t>convolutional  network</a:t>
            </a:r>
            <a:endParaRPr sz="2800" dirty="0">
              <a:latin typeface="Arial"/>
              <a:cs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12700" rIns="0" bIns="0" rtlCol="0">
            <a:spAutoFit/>
          </a:bodyPr>
          <a:lstStyle/>
          <a:p>
            <a:pPr marL="20320">
              <a:lnSpc>
                <a:spcPct val="100000"/>
              </a:lnSpc>
              <a:spcBef>
                <a:spcPts val="100"/>
              </a:spcBef>
            </a:pPr>
            <a:r>
              <a:rPr spc="-5" dirty="0"/>
              <a:t>Topics </a:t>
            </a:r>
            <a:r>
              <a:rPr dirty="0"/>
              <a:t>in </a:t>
            </a:r>
            <a:r>
              <a:rPr spc="-5" dirty="0"/>
              <a:t>Convolutional</a:t>
            </a:r>
            <a:r>
              <a:rPr spc="15" dirty="0"/>
              <a:t> </a:t>
            </a:r>
            <a:r>
              <a:rPr spc="-5" dirty="0"/>
              <a:t>Networks</a:t>
            </a:r>
          </a:p>
        </p:txBody>
      </p:sp>
      <p:sp>
        <p:nvSpPr>
          <p:cNvPr id="5" name="object 5"/>
          <p:cNvSpPr txBox="1"/>
          <p:nvPr/>
        </p:nvSpPr>
        <p:spPr>
          <a:xfrm>
            <a:off x="536863" y="1798828"/>
            <a:ext cx="7649209" cy="4832985"/>
          </a:xfrm>
          <a:prstGeom prst="rect">
            <a:avLst/>
          </a:prstGeom>
        </p:spPr>
        <p:txBody>
          <a:bodyPr vert="horz" wrap="square" lIns="0" tIns="75565" rIns="0" bIns="0" rtlCol="0">
            <a:spAutoFit/>
          </a:bodyPr>
          <a:lstStyle/>
          <a:p>
            <a:pPr marL="355600" indent="-342900">
              <a:lnSpc>
                <a:spcPct val="100000"/>
              </a:lnSpc>
              <a:spcBef>
                <a:spcPts val="595"/>
              </a:spcBef>
              <a:buClr>
                <a:srgbClr val="3333CC"/>
              </a:buClr>
              <a:buChar char="•"/>
              <a:tabLst>
                <a:tab pos="354965" algn="l"/>
                <a:tab pos="355600" algn="l"/>
              </a:tabLst>
            </a:pPr>
            <a:r>
              <a:rPr sz="2400" spc="-5" dirty="0">
                <a:solidFill>
                  <a:srgbClr val="808080"/>
                </a:solidFill>
                <a:latin typeface="Arial"/>
                <a:cs typeface="Arial"/>
              </a:rPr>
              <a:t>Overview</a:t>
            </a:r>
            <a:endParaRPr sz="2400">
              <a:latin typeface="Arial"/>
              <a:cs typeface="Arial"/>
            </a:endParaRPr>
          </a:p>
          <a:p>
            <a:pPr marL="469900" indent="-457200">
              <a:lnSpc>
                <a:spcPct val="100000"/>
              </a:lnSpc>
              <a:spcBef>
                <a:spcPts val="495"/>
              </a:spcBef>
              <a:buClr>
                <a:srgbClr val="3333CC"/>
              </a:buClr>
              <a:buAutoNum type="arabicPeriod"/>
              <a:tabLst>
                <a:tab pos="469265" algn="l"/>
                <a:tab pos="469900" algn="l"/>
              </a:tabLst>
            </a:pPr>
            <a:r>
              <a:rPr sz="2400" spc="-5" dirty="0">
                <a:solidFill>
                  <a:srgbClr val="808080"/>
                </a:solidFill>
                <a:latin typeface="Arial"/>
                <a:cs typeface="Arial"/>
              </a:rPr>
              <a:t>The Convolution</a:t>
            </a:r>
            <a:r>
              <a:rPr sz="2400" dirty="0">
                <a:solidFill>
                  <a:srgbClr val="808080"/>
                </a:solidFill>
                <a:latin typeface="Arial"/>
                <a:cs typeface="Arial"/>
              </a:rPr>
              <a:t> </a:t>
            </a:r>
            <a:r>
              <a:rPr sz="2400" spc="-5" dirty="0">
                <a:solidFill>
                  <a:srgbClr val="808080"/>
                </a:solidFill>
                <a:latin typeface="Arial"/>
                <a:cs typeface="Arial"/>
              </a:rPr>
              <a:t>Operation</a:t>
            </a:r>
            <a:endParaRPr sz="2400">
              <a:latin typeface="Arial"/>
              <a:cs typeface="Arial"/>
            </a:endParaRPr>
          </a:p>
          <a:p>
            <a:pPr marL="469900" indent="-457200">
              <a:lnSpc>
                <a:spcPct val="100000"/>
              </a:lnSpc>
              <a:spcBef>
                <a:spcPts val="620"/>
              </a:spcBef>
              <a:buClr>
                <a:srgbClr val="3333CC"/>
              </a:buClr>
              <a:buAutoNum type="arabicPeriod"/>
              <a:tabLst>
                <a:tab pos="469265" algn="l"/>
                <a:tab pos="469900" algn="l"/>
              </a:tabLst>
            </a:pPr>
            <a:r>
              <a:rPr sz="2400" spc="-5" dirty="0">
                <a:solidFill>
                  <a:srgbClr val="808080"/>
                </a:solidFill>
                <a:latin typeface="Arial"/>
                <a:cs typeface="Arial"/>
              </a:rPr>
              <a:t>Motivation</a:t>
            </a:r>
            <a:endParaRPr sz="2400">
              <a:latin typeface="Arial"/>
              <a:cs typeface="Arial"/>
            </a:endParaRPr>
          </a:p>
          <a:p>
            <a:pPr marL="469900" indent="-457200">
              <a:lnSpc>
                <a:spcPct val="100000"/>
              </a:lnSpc>
              <a:spcBef>
                <a:spcPts val="520"/>
              </a:spcBef>
              <a:buClr>
                <a:srgbClr val="3333CC"/>
              </a:buClr>
              <a:buAutoNum type="arabicPeriod"/>
              <a:tabLst>
                <a:tab pos="469265" algn="l"/>
                <a:tab pos="469900" algn="l"/>
              </a:tabLst>
            </a:pPr>
            <a:r>
              <a:rPr sz="2400" dirty="0">
                <a:solidFill>
                  <a:srgbClr val="808080"/>
                </a:solidFill>
                <a:latin typeface="Arial"/>
                <a:cs typeface="Arial"/>
              </a:rPr>
              <a:t>Pooling</a:t>
            </a:r>
            <a:endParaRPr sz="2400">
              <a:latin typeface="Arial"/>
              <a:cs typeface="Arial"/>
            </a:endParaRPr>
          </a:p>
          <a:p>
            <a:pPr marL="469900" indent="-457200">
              <a:lnSpc>
                <a:spcPct val="100000"/>
              </a:lnSpc>
              <a:spcBef>
                <a:spcPts val="620"/>
              </a:spcBef>
              <a:buClr>
                <a:srgbClr val="3333CC"/>
              </a:buClr>
              <a:buAutoNum type="arabicPeriod"/>
              <a:tabLst>
                <a:tab pos="469265" algn="l"/>
                <a:tab pos="469900" algn="l"/>
              </a:tabLst>
            </a:pPr>
            <a:r>
              <a:rPr sz="2400" spc="-5" dirty="0">
                <a:solidFill>
                  <a:srgbClr val="808080"/>
                </a:solidFill>
                <a:latin typeface="Arial"/>
                <a:cs typeface="Arial"/>
              </a:rPr>
              <a:t>Convolution </a:t>
            </a:r>
            <a:r>
              <a:rPr sz="2400" dirty="0">
                <a:solidFill>
                  <a:srgbClr val="808080"/>
                </a:solidFill>
                <a:latin typeface="Arial"/>
                <a:cs typeface="Arial"/>
              </a:rPr>
              <a:t>and Pooling as an </a:t>
            </a:r>
            <a:r>
              <a:rPr sz="2400" spc="-5" dirty="0">
                <a:solidFill>
                  <a:srgbClr val="808080"/>
                </a:solidFill>
                <a:latin typeface="Arial"/>
                <a:cs typeface="Arial"/>
              </a:rPr>
              <a:t>Infinitely Strong</a:t>
            </a:r>
            <a:r>
              <a:rPr sz="2400" spc="10" dirty="0">
                <a:solidFill>
                  <a:srgbClr val="808080"/>
                </a:solidFill>
                <a:latin typeface="Arial"/>
                <a:cs typeface="Arial"/>
              </a:rPr>
              <a:t> </a:t>
            </a:r>
            <a:r>
              <a:rPr sz="2400" dirty="0">
                <a:solidFill>
                  <a:srgbClr val="808080"/>
                </a:solidFill>
                <a:latin typeface="Arial"/>
                <a:cs typeface="Arial"/>
              </a:rPr>
              <a:t>Prior</a:t>
            </a:r>
            <a:endParaRPr sz="2400">
              <a:latin typeface="Arial"/>
              <a:cs typeface="Arial"/>
            </a:endParaRPr>
          </a:p>
          <a:p>
            <a:pPr marL="469900" indent="-457200">
              <a:lnSpc>
                <a:spcPct val="100000"/>
              </a:lnSpc>
              <a:spcBef>
                <a:spcPts val="620"/>
              </a:spcBef>
              <a:buClr>
                <a:srgbClr val="3333CC"/>
              </a:buClr>
              <a:buAutoNum type="arabicPeriod"/>
              <a:tabLst>
                <a:tab pos="469265" algn="l"/>
                <a:tab pos="469900" algn="l"/>
              </a:tabLst>
            </a:pPr>
            <a:r>
              <a:rPr sz="2400" spc="-5" dirty="0">
                <a:solidFill>
                  <a:srgbClr val="808080"/>
                </a:solidFill>
                <a:latin typeface="Arial"/>
                <a:cs typeface="Arial"/>
              </a:rPr>
              <a:t>Variants </a:t>
            </a:r>
            <a:r>
              <a:rPr sz="2400" dirty="0">
                <a:solidFill>
                  <a:srgbClr val="808080"/>
                </a:solidFill>
                <a:latin typeface="Arial"/>
                <a:cs typeface="Arial"/>
              </a:rPr>
              <a:t>of </a:t>
            </a:r>
            <a:r>
              <a:rPr sz="2400" spc="-5" dirty="0">
                <a:solidFill>
                  <a:srgbClr val="808080"/>
                </a:solidFill>
                <a:latin typeface="Arial"/>
                <a:cs typeface="Arial"/>
              </a:rPr>
              <a:t>the </a:t>
            </a:r>
            <a:r>
              <a:rPr sz="2400" dirty="0">
                <a:solidFill>
                  <a:srgbClr val="808080"/>
                </a:solidFill>
                <a:latin typeface="Arial"/>
                <a:cs typeface="Arial"/>
              </a:rPr>
              <a:t>Basic </a:t>
            </a:r>
            <a:r>
              <a:rPr sz="2400" spc="-5" dirty="0">
                <a:solidFill>
                  <a:srgbClr val="808080"/>
                </a:solidFill>
                <a:latin typeface="Arial"/>
                <a:cs typeface="Arial"/>
              </a:rPr>
              <a:t>Convolution</a:t>
            </a:r>
            <a:r>
              <a:rPr sz="2400" dirty="0">
                <a:solidFill>
                  <a:srgbClr val="808080"/>
                </a:solidFill>
                <a:latin typeface="Arial"/>
                <a:cs typeface="Arial"/>
              </a:rPr>
              <a:t> </a:t>
            </a:r>
            <a:r>
              <a:rPr sz="2400" spc="-5" dirty="0">
                <a:solidFill>
                  <a:srgbClr val="808080"/>
                </a:solidFill>
                <a:latin typeface="Arial"/>
                <a:cs typeface="Arial"/>
              </a:rPr>
              <a:t>Function</a:t>
            </a:r>
            <a:endParaRPr sz="2400">
              <a:latin typeface="Arial"/>
              <a:cs typeface="Arial"/>
            </a:endParaRPr>
          </a:p>
          <a:p>
            <a:pPr marL="469900" indent="-457200">
              <a:lnSpc>
                <a:spcPct val="100000"/>
              </a:lnSpc>
              <a:spcBef>
                <a:spcPts val="520"/>
              </a:spcBef>
              <a:buClr>
                <a:srgbClr val="3333CC"/>
              </a:buClr>
              <a:buAutoNum type="arabicPeriod"/>
              <a:tabLst>
                <a:tab pos="469265" algn="l"/>
                <a:tab pos="469900" algn="l"/>
              </a:tabLst>
            </a:pPr>
            <a:r>
              <a:rPr sz="2400" spc="-5" dirty="0">
                <a:solidFill>
                  <a:srgbClr val="0000FF"/>
                </a:solidFill>
                <a:latin typeface="Arial"/>
                <a:cs typeface="Arial"/>
              </a:rPr>
              <a:t>Structured Outputs</a:t>
            </a:r>
            <a:endParaRPr sz="2400">
              <a:latin typeface="Arial"/>
              <a:cs typeface="Arial"/>
            </a:endParaRPr>
          </a:p>
          <a:p>
            <a:pPr marL="469900" indent="-457200">
              <a:lnSpc>
                <a:spcPct val="100000"/>
              </a:lnSpc>
              <a:spcBef>
                <a:spcPts val="620"/>
              </a:spcBef>
              <a:buClr>
                <a:srgbClr val="3333CC"/>
              </a:buClr>
              <a:buAutoNum type="arabicPeriod"/>
              <a:tabLst>
                <a:tab pos="469265" algn="l"/>
                <a:tab pos="469900" algn="l"/>
              </a:tabLst>
            </a:pPr>
            <a:r>
              <a:rPr sz="2400" spc="-5" dirty="0">
                <a:solidFill>
                  <a:srgbClr val="808080"/>
                </a:solidFill>
                <a:latin typeface="Arial"/>
                <a:cs typeface="Arial"/>
              </a:rPr>
              <a:t>Data Types</a:t>
            </a:r>
            <a:endParaRPr sz="2400">
              <a:latin typeface="Arial"/>
              <a:cs typeface="Arial"/>
            </a:endParaRPr>
          </a:p>
          <a:p>
            <a:pPr marL="469900" indent="-457200">
              <a:lnSpc>
                <a:spcPct val="100000"/>
              </a:lnSpc>
              <a:spcBef>
                <a:spcPts val="520"/>
              </a:spcBef>
              <a:buClr>
                <a:srgbClr val="3333CC"/>
              </a:buClr>
              <a:buAutoNum type="arabicPeriod"/>
              <a:tabLst>
                <a:tab pos="469265" algn="l"/>
                <a:tab pos="469900" algn="l"/>
              </a:tabLst>
            </a:pPr>
            <a:r>
              <a:rPr sz="2400" spc="-5" dirty="0">
                <a:solidFill>
                  <a:srgbClr val="808080"/>
                </a:solidFill>
                <a:latin typeface="Arial"/>
                <a:cs typeface="Arial"/>
              </a:rPr>
              <a:t>Efficient Convolution</a:t>
            </a:r>
            <a:r>
              <a:rPr sz="2400" dirty="0">
                <a:solidFill>
                  <a:srgbClr val="808080"/>
                </a:solidFill>
                <a:latin typeface="Arial"/>
                <a:cs typeface="Arial"/>
              </a:rPr>
              <a:t> </a:t>
            </a:r>
            <a:r>
              <a:rPr sz="2400" spc="-5" dirty="0">
                <a:solidFill>
                  <a:srgbClr val="808080"/>
                </a:solidFill>
                <a:latin typeface="Arial"/>
                <a:cs typeface="Arial"/>
              </a:rPr>
              <a:t>Algorithms</a:t>
            </a:r>
            <a:endParaRPr sz="2400">
              <a:latin typeface="Arial"/>
              <a:cs typeface="Arial"/>
            </a:endParaRPr>
          </a:p>
          <a:p>
            <a:pPr marL="469900" indent="-457200">
              <a:lnSpc>
                <a:spcPct val="100000"/>
              </a:lnSpc>
              <a:spcBef>
                <a:spcPts val="620"/>
              </a:spcBef>
              <a:buClr>
                <a:srgbClr val="3333CC"/>
              </a:buClr>
              <a:buAutoNum type="arabicPeriod"/>
              <a:tabLst>
                <a:tab pos="469265" algn="l"/>
                <a:tab pos="469900" algn="l"/>
              </a:tabLst>
            </a:pPr>
            <a:r>
              <a:rPr sz="2400" dirty="0">
                <a:solidFill>
                  <a:srgbClr val="808080"/>
                </a:solidFill>
                <a:latin typeface="Arial"/>
                <a:cs typeface="Arial"/>
              </a:rPr>
              <a:t>Random or Unsupervised</a:t>
            </a:r>
            <a:r>
              <a:rPr sz="2400" spc="-20" dirty="0">
                <a:solidFill>
                  <a:srgbClr val="808080"/>
                </a:solidFill>
                <a:latin typeface="Arial"/>
                <a:cs typeface="Arial"/>
              </a:rPr>
              <a:t> </a:t>
            </a:r>
            <a:r>
              <a:rPr sz="2400" spc="-5" dirty="0">
                <a:solidFill>
                  <a:srgbClr val="808080"/>
                </a:solidFill>
                <a:latin typeface="Arial"/>
                <a:cs typeface="Arial"/>
              </a:rPr>
              <a:t>Features</a:t>
            </a:r>
            <a:endParaRPr sz="2400">
              <a:latin typeface="Arial"/>
              <a:cs typeface="Arial"/>
            </a:endParaRPr>
          </a:p>
          <a:p>
            <a:pPr marL="469900" indent="-457200">
              <a:lnSpc>
                <a:spcPct val="100000"/>
              </a:lnSpc>
              <a:spcBef>
                <a:spcPts val="520"/>
              </a:spcBef>
              <a:buClr>
                <a:srgbClr val="3333CC"/>
              </a:buClr>
              <a:buAutoNum type="arabicPeriod"/>
              <a:tabLst>
                <a:tab pos="469900" algn="l"/>
              </a:tabLst>
            </a:pPr>
            <a:r>
              <a:rPr sz="2400" dirty="0">
                <a:solidFill>
                  <a:srgbClr val="808080"/>
                </a:solidFill>
                <a:latin typeface="Arial"/>
                <a:cs typeface="Arial"/>
              </a:rPr>
              <a:t>The </a:t>
            </a:r>
            <a:r>
              <a:rPr sz="2400" spc="-5" dirty="0">
                <a:solidFill>
                  <a:srgbClr val="808080"/>
                </a:solidFill>
                <a:latin typeface="Arial"/>
                <a:cs typeface="Arial"/>
              </a:rPr>
              <a:t>Neuroscientific </a:t>
            </a:r>
            <a:r>
              <a:rPr sz="2400" dirty="0">
                <a:solidFill>
                  <a:srgbClr val="808080"/>
                </a:solidFill>
                <a:latin typeface="Arial"/>
                <a:cs typeface="Arial"/>
              </a:rPr>
              <a:t>Basis </a:t>
            </a:r>
            <a:r>
              <a:rPr sz="2400" spc="-5" dirty="0">
                <a:solidFill>
                  <a:srgbClr val="808080"/>
                </a:solidFill>
                <a:latin typeface="Arial"/>
                <a:cs typeface="Arial"/>
              </a:rPr>
              <a:t>for Convolutional</a:t>
            </a:r>
            <a:r>
              <a:rPr sz="2400" spc="60" dirty="0">
                <a:solidFill>
                  <a:srgbClr val="808080"/>
                </a:solidFill>
                <a:latin typeface="Arial"/>
                <a:cs typeface="Arial"/>
              </a:rPr>
              <a:t> </a:t>
            </a:r>
            <a:r>
              <a:rPr sz="2400" spc="-5" dirty="0">
                <a:solidFill>
                  <a:srgbClr val="808080"/>
                </a:solidFill>
                <a:latin typeface="Arial"/>
                <a:cs typeface="Arial"/>
              </a:rPr>
              <a:t>Networks</a:t>
            </a:r>
            <a:endParaRPr sz="2400">
              <a:latin typeface="Arial"/>
              <a:cs typeface="Arial"/>
            </a:endParaRPr>
          </a:p>
        </p:txBody>
      </p:sp>
      <p:sp>
        <p:nvSpPr>
          <p:cNvPr id="6" name="object 6"/>
          <p:cNvSpPr txBox="1"/>
          <p:nvPr/>
        </p:nvSpPr>
        <p:spPr>
          <a:xfrm>
            <a:off x="536863" y="6684771"/>
            <a:ext cx="8265159"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3333CC"/>
                </a:solidFill>
                <a:latin typeface="Arial"/>
                <a:cs typeface="Arial"/>
              </a:rPr>
              <a:t>11. </a:t>
            </a:r>
            <a:r>
              <a:rPr sz="2400" spc="-5" dirty="0">
                <a:solidFill>
                  <a:srgbClr val="808080"/>
                </a:solidFill>
                <a:latin typeface="Arial"/>
                <a:cs typeface="Arial"/>
              </a:rPr>
              <a:t>Convolutional Networks </a:t>
            </a:r>
            <a:r>
              <a:rPr sz="2400" dirty="0">
                <a:solidFill>
                  <a:srgbClr val="808080"/>
                </a:solidFill>
                <a:latin typeface="Arial"/>
                <a:cs typeface="Arial"/>
              </a:rPr>
              <a:t>and </a:t>
            </a:r>
            <a:r>
              <a:rPr sz="2400" spc="-5" dirty="0">
                <a:solidFill>
                  <a:srgbClr val="808080"/>
                </a:solidFill>
                <a:latin typeface="Arial"/>
                <a:cs typeface="Arial"/>
              </a:rPr>
              <a:t>the History </a:t>
            </a:r>
            <a:r>
              <a:rPr sz="2400" dirty="0">
                <a:solidFill>
                  <a:srgbClr val="808080"/>
                </a:solidFill>
                <a:latin typeface="Arial"/>
                <a:cs typeface="Arial"/>
              </a:rPr>
              <a:t>of Deep</a:t>
            </a:r>
            <a:r>
              <a:rPr sz="2400" spc="-195" dirty="0">
                <a:solidFill>
                  <a:srgbClr val="808080"/>
                </a:solidFill>
                <a:latin typeface="Arial"/>
                <a:cs typeface="Arial"/>
              </a:rPr>
              <a:t> </a:t>
            </a:r>
            <a:r>
              <a:rPr sz="2400" dirty="0">
                <a:solidFill>
                  <a:srgbClr val="808080"/>
                </a:solidFill>
                <a:latin typeface="Arial"/>
                <a:cs typeface="Arial"/>
              </a:rPr>
              <a:t>Learning</a:t>
            </a:r>
            <a:endParaRPr sz="2400">
              <a:latin typeface="Arial"/>
              <a:cs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05000" y="533400"/>
            <a:ext cx="7010400" cy="443711"/>
          </a:xfrm>
          <a:prstGeom prst="rect">
            <a:avLst/>
          </a:prstGeom>
        </p:spPr>
        <p:txBody>
          <a:bodyPr vert="horz" wrap="square" lIns="0" tIns="12700" rIns="0" bIns="0" rtlCol="0">
            <a:spAutoFit/>
          </a:bodyPr>
          <a:lstStyle/>
          <a:p>
            <a:pPr marL="12700">
              <a:lnSpc>
                <a:spcPct val="100000"/>
              </a:lnSpc>
              <a:spcBef>
                <a:spcPts val="100"/>
              </a:spcBef>
            </a:pPr>
            <a:r>
              <a:rPr sz="2800" dirty="0"/>
              <a:t>CNNs </a:t>
            </a:r>
            <a:r>
              <a:rPr sz="2800" spc="-5" dirty="0"/>
              <a:t>to </a:t>
            </a:r>
            <a:r>
              <a:rPr lang="en-US" sz="2800" spc="-5" dirty="0"/>
              <a:t>O</a:t>
            </a:r>
            <a:r>
              <a:rPr sz="2800" spc="-5" dirty="0"/>
              <a:t>utput </a:t>
            </a:r>
            <a:r>
              <a:rPr lang="en-US" sz="2800" spc="-5" dirty="0"/>
              <a:t>a H</a:t>
            </a:r>
            <a:r>
              <a:rPr sz="2800" dirty="0"/>
              <a:t>igh</a:t>
            </a:r>
            <a:r>
              <a:rPr lang="en-US" sz="2800" dirty="0"/>
              <a:t> D</a:t>
            </a:r>
            <a:r>
              <a:rPr sz="2800" dirty="0"/>
              <a:t>imensional</a:t>
            </a:r>
            <a:r>
              <a:rPr sz="2800" spc="-70" dirty="0"/>
              <a:t> </a:t>
            </a:r>
            <a:r>
              <a:rPr lang="en-US" sz="2800" spc="-70" dirty="0"/>
              <a:t>O</a:t>
            </a:r>
            <a:r>
              <a:rPr sz="2800" dirty="0"/>
              <a:t>bject</a:t>
            </a:r>
          </a:p>
        </p:txBody>
      </p:sp>
      <p:sp>
        <p:nvSpPr>
          <p:cNvPr id="6" name="TextBox 5">
            <a:extLst>
              <a:ext uri="{FF2B5EF4-FFF2-40B4-BE49-F238E27FC236}">
                <a16:creationId xmlns:a16="http://schemas.microsoft.com/office/drawing/2014/main" id="{C833E10F-DB7F-654F-82E7-DB45E5C319F0}"/>
              </a:ext>
            </a:extLst>
          </p:cNvPr>
          <p:cNvSpPr txBox="1"/>
          <p:nvPr/>
        </p:nvSpPr>
        <p:spPr>
          <a:xfrm>
            <a:off x="609600" y="1371600"/>
            <a:ext cx="9101080" cy="6001643"/>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rgbClr val="3B41FF"/>
                </a:solidFill>
              </a:rPr>
              <a:t>Convolutional networks can be used to output a high-dimensional structured object, rather than just predicting a class label for a classiﬁcation task or a real value fora regression task. </a:t>
            </a:r>
          </a:p>
          <a:p>
            <a:pPr marL="457200" indent="-457200">
              <a:buFont typeface="Arial" panose="020B0604020202020204" pitchFamily="34" charset="0"/>
              <a:buChar char="•"/>
            </a:pPr>
            <a:r>
              <a:rPr lang="en-US" sz="3200" dirty="0">
                <a:solidFill>
                  <a:srgbClr val="3B41FF"/>
                </a:solidFill>
              </a:rPr>
              <a:t>Typically this object is just a tensor, emitted by a standard convolutional layer. </a:t>
            </a:r>
          </a:p>
          <a:p>
            <a:pPr marL="914400" lvl="1" indent="-457200">
              <a:buFont typeface="Arial" panose="020B0604020202020204" pitchFamily="34" charset="0"/>
              <a:buChar char="•"/>
            </a:pPr>
            <a:r>
              <a:rPr lang="en-US" sz="3200" dirty="0">
                <a:solidFill>
                  <a:srgbClr val="3B41FF"/>
                </a:solidFill>
              </a:rPr>
              <a:t>Example, the model might emit a tensor </a:t>
            </a:r>
            <a:r>
              <a:rPr lang="en-US" sz="3200" i="1" dirty="0"/>
              <a:t>S</a:t>
            </a:r>
            <a:r>
              <a:rPr lang="en-US" sz="3200" dirty="0">
                <a:solidFill>
                  <a:srgbClr val="3B41FF"/>
                </a:solidFill>
              </a:rPr>
              <a:t>, where </a:t>
            </a:r>
            <a:r>
              <a:rPr lang="en-US" sz="3200" i="1" dirty="0" err="1"/>
              <a:t>S</a:t>
            </a:r>
            <a:r>
              <a:rPr lang="en-US" sz="3200" i="1" baseline="-25000" dirty="0" err="1"/>
              <a:t>i,j,k</a:t>
            </a:r>
            <a:r>
              <a:rPr lang="en-US" sz="3200" dirty="0">
                <a:solidFill>
                  <a:srgbClr val="3B41FF"/>
                </a:solidFill>
              </a:rPr>
              <a:t> is the probability that pixel (</a:t>
            </a:r>
            <a:r>
              <a:rPr lang="en-US" sz="3200" i="1" dirty="0"/>
              <a:t>j, k</a:t>
            </a:r>
            <a:r>
              <a:rPr lang="en-US" sz="3200" dirty="0">
                <a:solidFill>
                  <a:srgbClr val="3B41FF"/>
                </a:solidFill>
              </a:rPr>
              <a:t>) of the input to the network belongs to class </a:t>
            </a:r>
            <a:r>
              <a:rPr lang="en-US" sz="3200" i="1" dirty="0" err="1"/>
              <a:t>i</a:t>
            </a:r>
            <a:r>
              <a:rPr lang="en-US" sz="3200" dirty="0">
                <a:solidFill>
                  <a:srgbClr val="3B41FF"/>
                </a:solidFill>
              </a:rPr>
              <a:t>. </a:t>
            </a:r>
          </a:p>
          <a:p>
            <a:pPr marL="914400" lvl="1" indent="-457200">
              <a:buFont typeface="Arial" panose="020B0604020202020204" pitchFamily="34" charset="0"/>
              <a:buChar char="•"/>
            </a:pPr>
            <a:r>
              <a:rPr lang="en-US" sz="3200" dirty="0">
                <a:solidFill>
                  <a:srgbClr val="3B41FF"/>
                </a:solidFill>
              </a:rPr>
              <a:t>This allows the model to label every pixel in an image and draw precise masks that follow the outlines of individual objects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05000" y="533400"/>
            <a:ext cx="7391400" cy="443711"/>
          </a:xfrm>
          <a:prstGeom prst="rect">
            <a:avLst/>
          </a:prstGeom>
        </p:spPr>
        <p:txBody>
          <a:bodyPr vert="horz" wrap="square" lIns="0" tIns="12700" rIns="0" bIns="0" rtlCol="0">
            <a:spAutoFit/>
          </a:bodyPr>
          <a:lstStyle/>
          <a:p>
            <a:pPr marL="12700">
              <a:lnSpc>
                <a:spcPct val="100000"/>
              </a:lnSpc>
              <a:spcBef>
                <a:spcPts val="100"/>
              </a:spcBef>
            </a:pPr>
            <a:r>
              <a:rPr sz="2800" dirty="0"/>
              <a:t>CNNs </a:t>
            </a:r>
            <a:r>
              <a:rPr sz="2800" spc="-5" dirty="0"/>
              <a:t>to </a:t>
            </a:r>
            <a:r>
              <a:rPr lang="en-US" sz="2800" spc="-5" dirty="0"/>
              <a:t>O</a:t>
            </a:r>
            <a:r>
              <a:rPr sz="2800" spc="-5" dirty="0"/>
              <a:t>utput</a:t>
            </a:r>
            <a:r>
              <a:rPr lang="en-US" sz="2800" spc="-5" dirty="0"/>
              <a:t> a H</a:t>
            </a:r>
            <a:r>
              <a:rPr sz="2800" dirty="0"/>
              <a:t>igh</a:t>
            </a:r>
            <a:r>
              <a:rPr lang="en-US" sz="2800" dirty="0"/>
              <a:t> D</a:t>
            </a:r>
            <a:r>
              <a:rPr sz="2800" dirty="0"/>
              <a:t>imensional</a:t>
            </a:r>
            <a:r>
              <a:rPr sz="2800" spc="-70" dirty="0"/>
              <a:t> </a:t>
            </a:r>
            <a:r>
              <a:rPr lang="en-US" sz="2800" spc="-70" dirty="0"/>
              <a:t>O</a:t>
            </a:r>
            <a:r>
              <a:rPr sz="2800" dirty="0"/>
              <a:t>bject</a:t>
            </a:r>
          </a:p>
        </p:txBody>
      </p:sp>
      <p:sp>
        <p:nvSpPr>
          <p:cNvPr id="6" name="TextBox 5">
            <a:extLst>
              <a:ext uri="{FF2B5EF4-FFF2-40B4-BE49-F238E27FC236}">
                <a16:creationId xmlns:a16="http://schemas.microsoft.com/office/drawing/2014/main" id="{C833E10F-DB7F-654F-82E7-DB45E5C319F0}"/>
              </a:ext>
            </a:extLst>
          </p:cNvPr>
          <p:cNvSpPr txBox="1"/>
          <p:nvPr/>
        </p:nvSpPr>
        <p:spPr>
          <a:xfrm>
            <a:off x="609600" y="1219200"/>
            <a:ext cx="9101080" cy="6494085"/>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rgbClr val="3B41FF"/>
                </a:solidFill>
              </a:rPr>
              <a:t>CNNs can be used to output a high-dimensional structured object, rather than just predicting a class label for a classiﬁcation task or a real value fora regression task. </a:t>
            </a:r>
          </a:p>
          <a:p>
            <a:pPr marL="457200" indent="-457200">
              <a:buFont typeface="Arial" panose="020B0604020202020204" pitchFamily="34" charset="0"/>
              <a:buChar char="•"/>
            </a:pPr>
            <a:r>
              <a:rPr lang="en-US" sz="3200" dirty="0">
                <a:solidFill>
                  <a:srgbClr val="3B41FF"/>
                </a:solidFill>
              </a:rPr>
              <a:t>Typically this object is just a tensor, emitted by a standard convolutional layer. </a:t>
            </a:r>
          </a:p>
          <a:p>
            <a:pPr marL="914400" lvl="1" indent="-457200">
              <a:buFont typeface="Arial" panose="020B0604020202020204" pitchFamily="34" charset="0"/>
              <a:buChar char="•"/>
            </a:pPr>
            <a:r>
              <a:rPr lang="en-US" sz="3200" dirty="0">
                <a:solidFill>
                  <a:srgbClr val="3B41FF"/>
                </a:solidFill>
              </a:rPr>
              <a:t>Example, the model might emit a tensor </a:t>
            </a:r>
            <a:r>
              <a:rPr lang="en-US" sz="3200" i="1" dirty="0"/>
              <a:t>S</a:t>
            </a:r>
            <a:r>
              <a:rPr lang="en-US" sz="3200" dirty="0">
                <a:solidFill>
                  <a:srgbClr val="3B41FF"/>
                </a:solidFill>
              </a:rPr>
              <a:t>, where </a:t>
            </a:r>
            <a:r>
              <a:rPr lang="en-US" sz="3200" i="1" dirty="0" err="1"/>
              <a:t>S</a:t>
            </a:r>
            <a:r>
              <a:rPr lang="en-US" sz="3200" i="1" baseline="-25000" dirty="0" err="1"/>
              <a:t>i,j,k</a:t>
            </a:r>
            <a:r>
              <a:rPr lang="en-US" sz="3200" dirty="0">
                <a:solidFill>
                  <a:srgbClr val="3B41FF"/>
                </a:solidFill>
              </a:rPr>
              <a:t> is the probability that pixel (</a:t>
            </a:r>
            <a:r>
              <a:rPr lang="en-US" sz="3200" i="1" dirty="0"/>
              <a:t>j, k</a:t>
            </a:r>
            <a:r>
              <a:rPr lang="en-US" sz="3200" dirty="0">
                <a:solidFill>
                  <a:srgbClr val="3B41FF"/>
                </a:solidFill>
              </a:rPr>
              <a:t>) of the input to the network belongs to class </a:t>
            </a:r>
            <a:r>
              <a:rPr lang="en-US" sz="3200" i="1" dirty="0" err="1"/>
              <a:t>i</a:t>
            </a:r>
            <a:r>
              <a:rPr lang="en-US" sz="3200" dirty="0">
                <a:solidFill>
                  <a:srgbClr val="3B41FF"/>
                </a:solidFill>
              </a:rPr>
              <a:t>. </a:t>
            </a:r>
          </a:p>
          <a:p>
            <a:pPr marL="914400" lvl="1" indent="-457200">
              <a:buFont typeface="Arial" panose="020B0604020202020204" pitchFamily="34" charset="0"/>
              <a:buChar char="•"/>
            </a:pPr>
            <a:r>
              <a:rPr lang="en-US" sz="3200" dirty="0">
                <a:solidFill>
                  <a:srgbClr val="3B41FF"/>
                </a:solidFill>
              </a:rPr>
              <a:t>This allows the model to label every pixel in an image and draw precise masks that follow the outlines of individual objects</a:t>
            </a:r>
          </a:p>
          <a:p>
            <a:pPr marL="914400" lvl="1" indent="-457200">
              <a:buFont typeface="Arial" panose="020B0604020202020204" pitchFamily="34" charset="0"/>
              <a:buChar char="•"/>
            </a:pPr>
            <a:r>
              <a:rPr lang="en-US" sz="3200" dirty="0">
                <a:solidFill>
                  <a:srgbClr val="3B41FF"/>
                </a:solidFill>
              </a:rPr>
              <a:t>Change architecture for large D outputs</a:t>
            </a:r>
          </a:p>
        </p:txBody>
      </p:sp>
    </p:spTree>
    <p:extLst>
      <p:ext uri="{BB962C8B-B14F-4D97-AF65-F5344CB8AC3E}">
        <p14:creationId xmlns:p14="http://schemas.microsoft.com/office/powerpoint/2010/main" val="15462871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86000" y="609600"/>
            <a:ext cx="6248400" cy="443711"/>
          </a:xfrm>
          <a:prstGeom prst="rect">
            <a:avLst/>
          </a:prstGeom>
        </p:spPr>
        <p:txBody>
          <a:bodyPr vert="horz" wrap="square" lIns="0" tIns="12700" rIns="0" bIns="0" rtlCol="0">
            <a:spAutoFit/>
          </a:bodyPr>
          <a:lstStyle/>
          <a:p>
            <a:pPr marL="12700">
              <a:lnSpc>
                <a:spcPct val="100000"/>
              </a:lnSpc>
              <a:spcBef>
                <a:spcPts val="100"/>
              </a:spcBef>
            </a:pPr>
            <a:r>
              <a:rPr sz="2800" dirty="0"/>
              <a:t>Recurrent CNN </a:t>
            </a:r>
            <a:r>
              <a:rPr sz="2800" spc="-5" dirty="0"/>
              <a:t>for </a:t>
            </a:r>
            <a:r>
              <a:rPr lang="en-US" sz="2800" spc="-5" dirty="0"/>
              <a:t>P</a:t>
            </a:r>
            <a:r>
              <a:rPr sz="2800" dirty="0"/>
              <a:t>ixel</a:t>
            </a:r>
            <a:r>
              <a:rPr sz="2800" spc="-95" dirty="0"/>
              <a:t> </a:t>
            </a:r>
            <a:r>
              <a:rPr lang="en-US" sz="2800" spc="-95" dirty="0"/>
              <a:t>L</a:t>
            </a:r>
            <a:r>
              <a:rPr sz="2800" dirty="0"/>
              <a:t>abeling</a:t>
            </a:r>
          </a:p>
        </p:txBody>
      </p:sp>
      <p:sp>
        <p:nvSpPr>
          <p:cNvPr id="5" name="object 5"/>
          <p:cNvSpPr/>
          <p:nvPr/>
        </p:nvSpPr>
        <p:spPr>
          <a:xfrm>
            <a:off x="2438400" y="1676400"/>
            <a:ext cx="4384324" cy="413576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75836" y="1003807"/>
            <a:ext cx="6709409" cy="574040"/>
          </a:xfrm>
          <a:prstGeom prst="rect">
            <a:avLst/>
          </a:prstGeom>
        </p:spPr>
        <p:txBody>
          <a:bodyPr vert="horz" wrap="square" lIns="0" tIns="12700" rIns="0" bIns="0" rtlCol="0">
            <a:spAutoFit/>
          </a:bodyPr>
          <a:lstStyle/>
          <a:p>
            <a:pPr marL="12700">
              <a:lnSpc>
                <a:spcPct val="100000"/>
              </a:lnSpc>
              <a:spcBef>
                <a:spcPts val="100"/>
              </a:spcBef>
            </a:pPr>
            <a:r>
              <a:rPr spc="-20" dirty="0"/>
              <a:t>Topics </a:t>
            </a:r>
            <a:r>
              <a:rPr spc="-5" dirty="0"/>
              <a:t>in </a:t>
            </a:r>
            <a:r>
              <a:rPr spc="-25" dirty="0"/>
              <a:t>Convolutional</a:t>
            </a:r>
            <a:r>
              <a:rPr spc="-70" dirty="0"/>
              <a:t> </a:t>
            </a:r>
            <a:r>
              <a:rPr spc="-25" dirty="0"/>
              <a:t>Networks</a:t>
            </a:r>
          </a:p>
        </p:txBody>
      </p:sp>
      <p:sp>
        <p:nvSpPr>
          <p:cNvPr id="5" name="object 5"/>
          <p:cNvSpPr txBox="1"/>
          <p:nvPr/>
        </p:nvSpPr>
        <p:spPr>
          <a:xfrm>
            <a:off x="585723" y="1796288"/>
            <a:ext cx="7573009" cy="4793620"/>
          </a:xfrm>
          <a:prstGeom prst="rect">
            <a:avLst/>
          </a:prstGeom>
        </p:spPr>
        <p:txBody>
          <a:bodyPr vert="horz" wrap="square" lIns="0" tIns="76200" rIns="0" bIns="0" rtlCol="0">
            <a:spAutoFit/>
          </a:bodyPr>
          <a:lstStyle/>
          <a:p>
            <a:pPr marL="12700">
              <a:lnSpc>
                <a:spcPct val="100000"/>
              </a:lnSpc>
              <a:spcBef>
                <a:spcPts val="530"/>
              </a:spcBef>
              <a:buClr>
                <a:srgbClr val="3333CC"/>
              </a:buClr>
              <a:tabLst>
                <a:tab pos="464184" algn="l"/>
                <a:tab pos="464820" algn="l"/>
              </a:tabLst>
            </a:pPr>
            <a:r>
              <a:rPr lang="en-US" sz="2400" spc="-15" dirty="0">
                <a:solidFill>
                  <a:srgbClr val="808080"/>
                </a:solidFill>
                <a:latin typeface="Arial"/>
                <a:cs typeface="Arial"/>
              </a:rPr>
              <a:t>Overview</a:t>
            </a:r>
            <a:endParaRPr lang="en-US" sz="2400" dirty="0">
              <a:latin typeface="Arial"/>
              <a:cs typeface="Arial"/>
            </a:endParaRPr>
          </a:p>
          <a:p>
            <a:pPr marL="464820" indent="-452120">
              <a:lnSpc>
                <a:spcPct val="100000"/>
              </a:lnSpc>
              <a:spcBef>
                <a:spcPts val="505"/>
              </a:spcBef>
              <a:buClr>
                <a:srgbClr val="3333CC"/>
              </a:buClr>
              <a:buAutoNum type="arabicPeriod"/>
              <a:tabLst>
                <a:tab pos="464184" algn="l"/>
                <a:tab pos="464820" algn="l"/>
              </a:tabLst>
            </a:pPr>
            <a:r>
              <a:rPr sz="2400" spc="-15" dirty="0">
                <a:solidFill>
                  <a:srgbClr val="808080"/>
                </a:solidFill>
                <a:latin typeface="Arial"/>
                <a:cs typeface="Arial"/>
              </a:rPr>
              <a:t>The Convolution</a:t>
            </a:r>
            <a:r>
              <a:rPr sz="2400" spc="-40" dirty="0">
                <a:solidFill>
                  <a:srgbClr val="808080"/>
                </a:solidFill>
                <a:latin typeface="Arial"/>
                <a:cs typeface="Arial"/>
              </a:rPr>
              <a:t> </a:t>
            </a:r>
            <a:r>
              <a:rPr sz="2400" spc="-15" dirty="0">
                <a:solidFill>
                  <a:srgbClr val="808080"/>
                </a:solidFill>
                <a:latin typeface="Arial"/>
                <a:cs typeface="Arial"/>
              </a:rPr>
              <a:t>Operation</a:t>
            </a:r>
            <a:endParaRPr sz="2400" dirty="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Motivation</a:t>
            </a:r>
            <a:endParaRPr sz="2400" dirty="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sz="2400" spc="-15" dirty="0">
                <a:solidFill>
                  <a:srgbClr val="808080"/>
                </a:solidFill>
                <a:latin typeface="Arial"/>
                <a:cs typeface="Arial"/>
              </a:rPr>
              <a:t>Pooling</a:t>
            </a:r>
            <a:endParaRPr sz="2400" dirty="0">
              <a:latin typeface="Arial"/>
              <a:cs typeface="Arial"/>
            </a:endParaRPr>
          </a:p>
          <a:p>
            <a:pPr marL="464820" indent="-452120">
              <a:lnSpc>
                <a:spcPct val="100000"/>
              </a:lnSpc>
              <a:spcBef>
                <a:spcPts val="505"/>
              </a:spcBef>
              <a:buClr>
                <a:srgbClr val="3333CC"/>
              </a:buClr>
              <a:buAutoNum type="arabicPeriod"/>
              <a:tabLst>
                <a:tab pos="464184" algn="l"/>
                <a:tab pos="464820" algn="l"/>
              </a:tabLst>
            </a:pPr>
            <a:r>
              <a:rPr sz="2400" spc="-15" dirty="0">
                <a:solidFill>
                  <a:srgbClr val="808080"/>
                </a:solidFill>
                <a:latin typeface="Arial"/>
                <a:cs typeface="Arial"/>
              </a:rPr>
              <a:t>Convolution </a:t>
            </a:r>
            <a:r>
              <a:rPr sz="2400" spc="-10" dirty="0">
                <a:solidFill>
                  <a:srgbClr val="808080"/>
                </a:solidFill>
                <a:latin typeface="Arial"/>
                <a:cs typeface="Arial"/>
              </a:rPr>
              <a:t>and </a:t>
            </a:r>
            <a:r>
              <a:rPr sz="2400" spc="-15" dirty="0">
                <a:solidFill>
                  <a:srgbClr val="808080"/>
                </a:solidFill>
                <a:latin typeface="Arial"/>
                <a:cs typeface="Arial"/>
              </a:rPr>
              <a:t>Pooling </a:t>
            </a:r>
            <a:r>
              <a:rPr sz="2400" spc="-10" dirty="0">
                <a:solidFill>
                  <a:srgbClr val="808080"/>
                </a:solidFill>
                <a:latin typeface="Arial"/>
                <a:cs typeface="Arial"/>
              </a:rPr>
              <a:t>as an </a:t>
            </a:r>
            <a:r>
              <a:rPr sz="2400" spc="-15" dirty="0">
                <a:solidFill>
                  <a:srgbClr val="808080"/>
                </a:solidFill>
                <a:latin typeface="Arial"/>
                <a:cs typeface="Arial"/>
              </a:rPr>
              <a:t>Infinitely Strong</a:t>
            </a:r>
            <a:r>
              <a:rPr sz="2400" spc="-75" dirty="0">
                <a:solidFill>
                  <a:srgbClr val="808080"/>
                </a:solidFill>
                <a:latin typeface="Arial"/>
                <a:cs typeface="Arial"/>
              </a:rPr>
              <a:t> </a:t>
            </a:r>
            <a:r>
              <a:rPr sz="2400" spc="-10" dirty="0">
                <a:solidFill>
                  <a:srgbClr val="808080"/>
                </a:solidFill>
                <a:latin typeface="Arial"/>
                <a:cs typeface="Arial"/>
              </a:rPr>
              <a:t>Prior</a:t>
            </a:r>
            <a:endParaRPr sz="2400" dirty="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Variants </a:t>
            </a:r>
            <a:r>
              <a:rPr sz="2400" spc="-10" dirty="0">
                <a:solidFill>
                  <a:srgbClr val="808080"/>
                </a:solidFill>
                <a:latin typeface="Arial"/>
                <a:cs typeface="Arial"/>
              </a:rPr>
              <a:t>of the </a:t>
            </a:r>
            <a:r>
              <a:rPr sz="2400" spc="-15" dirty="0">
                <a:solidFill>
                  <a:srgbClr val="808080"/>
                </a:solidFill>
                <a:latin typeface="Arial"/>
                <a:cs typeface="Arial"/>
              </a:rPr>
              <a:t>Basic Convolution</a:t>
            </a:r>
            <a:r>
              <a:rPr sz="2400" spc="-75" dirty="0">
                <a:solidFill>
                  <a:srgbClr val="808080"/>
                </a:solidFill>
                <a:latin typeface="Arial"/>
                <a:cs typeface="Arial"/>
              </a:rPr>
              <a:t> </a:t>
            </a:r>
            <a:r>
              <a:rPr sz="2400" spc="-15" dirty="0">
                <a:solidFill>
                  <a:srgbClr val="808080"/>
                </a:solidFill>
                <a:latin typeface="Arial"/>
                <a:cs typeface="Arial"/>
              </a:rPr>
              <a:t>Function</a:t>
            </a:r>
            <a:endParaRPr sz="2400" dirty="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sz="2400" spc="-15" dirty="0">
                <a:solidFill>
                  <a:srgbClr val="808080"/>
                </a:solidFill>
                <a:latin typeface="Arial"/>
                <a:cs typeface="Arial"/>
              </a:rPr>
              <a:t>Structured</a:t>
            </a:r>
            <a:r>
              <a:rPr sz="2400" spc="-30" dirty="0">
                <a:solidFill>
                  <a:srgbClr val="808080"/>
                </a:solidFill>
                <a:latin typeface="Arial"/>
                <a:cs typeface="Arial"/>
              </a:rPr>
              <a:t> </a:t>
            </a:r>
            <a:r>
              <a:rPr sz="2400" spc="-15" dirty="0">
                <a:solidFill>
                  <a:srgbClr val="808080"/>
                </a:solidFill>
                <a:latin typeface="Arial"/>
                <a:cs typeface="Arial"/>
              </a:rPr>
              <a:t>Outputs</a:t>
            </a:r>
            <a:endParaRPr lang="en-US" sz="2400" dirty="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lang="en-US" sz="2400" spc="-15" dirty="0">
                <a:solidFill>
                  <a:srgbClr val="3333CC"/>
                </a:solidFill>
                <a:latin typeface="Arial"/>
                <a:cs typeface="Arial"/>
              </a:rPr>
              <a:t>Data Types</a:t>
            </a:r>
            <a:endParaRPr lang="en-US" sz="2400" dirty="0">
              <a:latin typeface="Arial"/>
              <a:cs typeface="Arial"/>
            </a:endParaRPr>
          </a:p>
          <a:p>
            <a:pPr marL="464820" indent="-452120">
              <a:lnSpc>
                <a:spcPct val="100000"/>
              </a:lnSpc>
              <a:spcBef>
                <a:spcPts val="625"/>
              </a:spcBef>
              <a:buClr>
                <a:srgbClr val="3333CC"/>
              </a:buClr>
              <a:buAutoNum type="arabicPeriod"/>
              <a:tabLst>
                <a:tab pos="464184" algn="l"/>
                <a:tab pos="464820" algn="l"/>
              </a:tabLst>
            </a:pPr>
            <a:r>
              <a:rPr sz="2400" spc="-15" dirty="0">
                <a:solidFill>
                  <a:srgbClr val="808080"/>
                </a:solidFill>
                <a:latin typeface="Arial"/>
                <a:cs typeface="Arial"/>
              </a:rPr>
              <a:t>Efficient Convolution</a:t>
            </a:r>
            <a:r>
              <a:rPr sz="2400" spc="-40" dirty="0">
                <a:solidFill>
                  <a:srgbClr val="808080"/>
                </a:solidFill>
                <a:latin typeface="Arial"/>
                <a:cs typeface="Arial"/>
              </a:rPr>
              <a:t> </a:t>
            </a:r>
            <a:r>
              <a:rPr sz="2400" spc="-15" dirty="0">
                <a:solidFill>
                  <a:srgbClr val="808080"/>
                </a:solidFill>
                <a:latin typeface="Arial"/>
                <a:cs typeface="Arial"/>
              </a:rPr>
              <a:t>Algorithms</a:t>
            </a:r>
            <a:endParaRPr sz="2400" dirty="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Random </a:t>
            </a:r>
            <a:r>
              <a:rPr sz="2400" spc="-10" dirty="0">
                <a:solidFill>
                  <a:srgbClr val="808080"/>
                </a:solidFill>
                <a:latin typeface="Arial"/>
                <a:cs typeface="Arial"/>
              </a:rPr>
              <a:t>or </a:t>
            </a:r>
            <a:r>
              <a:rPr sz="2400" spc="-15" dirty="0">
                <a:solidFill>
                  <a:srgbClr val="808080"/>
                </a:solidFill>
                <a:latin typeface="Arial"/>
                <a:cs typeface="Arial"/>
              </a:rPr>
              <a:t>Unsupervised</a:t>
            </a:r>
            <a:r>
              <a:rPr sz="2400" spc="-60" dirty="0">
                <a:solidFill>
                  <a:srgbClr val="808080"/>
                </a:solidFill>
                <a:latin typeface="Arial"/>
                <a:cs typeface="Arial"/>
              </a:rPr>
              <a:t> </a:t>
            </a:r>
            <a:r>
              <a:rPr sz="2400" spc="-15" dirty="0">
                <a:solidFill>
                  <a:srgbClr val="808080"/>
                </a:solidFill>
                <a:latin typeface="Arial"/>
                <a:cs typeface="Arial"/>
              </a:rPr>
              <a:t>Features</a:t>
            </a:r>
            <a:endParaRPr sz="2400" dirty="0">
              <a:latin typeface="Arial"/>
              <a:cs typeface="Arial"/>
            </a:endParaRPr>
          </a:p>
          <a:p>
            <a:pPr marL="464820" indent="-452120">
              <a:lnSpc>
                <a:spcPct val="100000"/>
              </a:lnSpc>
              <a:spcBef>
                <a:spcPts val="525"/>
              </a:spcBef>
              <a:buClr>
                <a:srgbClr val="3333CC"/>
              </a:buClr>
              <a:buAutoNum type="arabicPeriod"/>
              <a:tabLst>
                <a:tab pos="464820" algn="l"/>
              </a:tabLst>
            </a:pPr>
            <a:r>
              <a:rPr sz="2400" spc="-15" dirty="0">
                <a:solidFill>
                  <a:srgbClr val="808080"/>
                </a:solidFill>
                <a:latin typeface="Arial"/>
                <a:cs typeface="Arial"/>
              </a:rPr>
              <a:t>The Neuroscientific Basis </a:t>
            </a:r>
            <a:r>
              <a:rPr sz="2400" spc="-10" dirty="0">
                <a:solidFill>
                  <a:srgbClr val="808080"/>
                </a:solidFill>
                <a:latin typeface="Arial"/>
                <a:cs typeface="Arial"/>
              </a:rPr>
              <a:t>for </a:t>
            </a:r>
            <a:r>
              <a:rPr sz="2400" spc="-15" dirty="0">
                <a:solidFill>
                  <a:srgbClr val="808080"/>
                </a:solidFill>
                <a:latin typeface="Arial"/>
                <a:cs typeface="Arial"/>
              </a:rPr>
              <a:t>Convolutional</a:t>
            </a:r>
            <a:r>
              <a:rPr sz="2400" spc="-35" dirty="0">
                <a:solidFill>
                  <a:srgbClr val="808080"/>
                </a:solidFill>
                <a:latin typeface="Arial"/>
                <a:cs typeface="Arial"/>
              </a:rPr>
              <a:t> </a:t>
            </a:r>
            <a:r>
              <a:rPr sz="2400" spc="-15" dirty="0">
                <a:solidFill>
                  <a:srgbClr val="808080"/>
                </a:solidFill>
                <a:latin typeface="Arial"/>
                <a:cs typeface="Arial"/>
              </a:rPr>
              <a:t>Networks</a:t>
            </a:r>
            <a:endParaRPr sz="2400" dirty="0">
              <a:latin typeface="Arial"/>
              <a:cs typeface="Arial"/>
            </a:endParaRPr>
          </a:p>
        </p:txBody>
      </p:sp>
      <p:sp>
        <p:nvSpPr>
          <p:cNvPr id="6" name="object 6"/>
          <p:cNvSpPr txBox="1"/>
          <p:nvPr/>
        </p:nvSpPr>
        <p:spPr>
          <a:xfrm>
            <a:off x="585723" y="6621271"/>
            <a:ext cx="8160384" cy="391160"/>
          </a:xfrm>
          <a:prstGeom prst="rect">
            <a:avLst/>
          </a:prstGeom>
        </p:spPr>
        <p:txBody>
          <a:bodyPr vert="horz" wrap="square" lIns="0" tIns="12700" rIns="0" bIns="0" rtlCol="0">
            <a:spAutoFit/>
          </a:bodyPr>
          <a:lstStyle/>
          <a:p>
            <a:pPr marL="12700">
              <a:lnSpc>
                <a:spcPct val="100000"/>
              </a:lnSpc>
              <a:spcBef>
                <a:spcPts val="100"/>
              </a:spcBef>
            </a:pPr>
            <a:r>
              <a:rPr sz="2400" spc="-10" dirty="0">
                <a:solidFill>
                  <a:srgbClr val="3333CC"/>
                </a:solidFill>
                <a:latin typeface="Arial"/>
                <a:cs typeface="Arial"/>
              </a:rPr>
              <a:t>11. </a:t>
            </a:r>
            <a:r>
              <a:rPr sz="2400" spc="-15" dirty="0">
                <a:solidFill>
                  <a:srgbClr val="808080"/>
                </a:solidFill>
                <a:latin typeface="Arial"/>
                <a:cs typeface="Arial"/>
              </a:rPr>
              <a:t>Convolutional Networks </a:t>
            </a:r>
            <a:r>
              <a:rPr sz="2400" spc="-10" dirty="0">
                <a:solidFill>
                  <a:srgbClr val="808080"/>
                </a:solidFill>
                <a:latin typeface="Arial"/>
                <a:cs typeface="Arial"/>
              </a:rPr>
              <a:t>and the </a:t>
            </a:r>
            <a:r>
              <a:rPr sz="2400" spc="-15" dirty="0">
                <a:solidFill>
                  <a:srgbClr val="808080"/>
                </a:solidFill>
                <a:latin typeface="Arial"/>
                <a:cs typeface="Arial"/>
              </a:rPr>
              <a:t>History </a:t>
            </a:r>
            <a:r>
              <a:rPr sz="2400" spc="-10" dirty="0">
                <a:solidFill>
                  <a:srgbClr val="808080"/>
                </a:solidFill>
                <a:latin typeface="Arial"/>
                <a:cs typeface="Arial"/>
              </a:rPr>
              <a:t>of </a:t>
            </a:r>
            <a:r>
              <a:rPr sz="2400" spc="-15" dirty="0">
                <a:solidFill>
                  <a:srgbClr val="808080"/>
                </a:solidFill>
                <a:latin typeface="Arial"/>
                <a:cs typeface="Arial"/>
              </a:rPr>
              <a:t>Deep</a:t>
            </a:r>
            <a:r>
              <a:rPr sz="2400" spc="-470" dirty="0">
                <a:solidFill>
                  <a:srgbClr val="808080"/>
                </a:solidFill>
                <a:latin typeface="Arial"/>
                <a:cs typeface="Arial"/>
              </a:rPr>
              <a:t> </a:t>
            </a:r>
            <a:r>
              <a:rPr sz="2400" spc="-15" dirty="0">
                <a:solidFill>
                  <a:srgbClr val="808080"/>
                </a:solidFill>
                <a:latin typeface="Arial"/>
                <a:cs typeface="Arial"/>
              </a:rPr>
              <a:t>Learning</a:t>
            </a:r>
            <a:endParaRPr sz="2400">
              <a:latin typeface="Arial"/>
              <a:cs typeface="Arial"/>
            </a:endParaRPr>
          </a:p>
        </p:txBody>
      </p:sp>
    </p:spTree>
    <p:extLst>
      <p:ext uri="{BB962C8B-B14F-4D97-AF65-F5344CB8AC3E}">
        <p14:creationId xmlns:p14="http://schemas.microsoft.com/office/powerpoint/2010/main" val="7216516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FF99A-6689-C045-931B-CD4EA433A4FC}"/>
              </a:ext>
            </a:extLst>
          </p:cNvPr>
          <p:cNvSpPr>
            <a:spLocks noGrp="1"/>
          </p:cNvSpPr>
          <p:nvPr>
            <p:ph type="title"/>
          </p:nvPr>
        </p:nvSpPr>
        <p:spPr>
          <a:xfrm>
            <a:off x="1219200" y="152400"/>
            <a:ext cx="6793420" cy="574040"/>
          </a:xfrm>
        </p:spPr>
        <p:txBody>
          <a:bodyPr/>
          <a:lstStyle/>
          <a:p>
            <a:pPr algn="ctr"/>
            <a:r>
              <a:rPr lang="en-US" dirty="0"/>
              <a:t>Data for CNNs</a:t>
            </a:r>
          </a:p>
        </p:txBody>
      </p:sp>
      <p:sp>
        <p:nvSpPr>
          <p:cNvPr id="3" name="Text Placeholder 2">
            <a:extLst>
              <a:ext uri="{FF2B5EF4-FFF2-40B4-BE49-F238E27FC236}">
                <a16:creationId xmlns:a16="http://schemas.microsoft.com/office/drawing/2014/main" id="{1FF675E8-D152-FF42-8256-79ED72B5BCEC}"/>
              </a:ext>
            </a:extLst>
          </p:cNvPr>
          <p:cNvSpPr>
            <a:spLocks noGrp="1"/>
          </p:cNvSpPr>
          <p:nvPr>
            <p:ph type="body" idx="1"/>
          </p:nvPr>
        </p:nvSpPr>
        <p:spPr>
          <a:xfrm>
            <a:off x="536863" y="1328421"/>
            <a:ext cx="8806815" cy="5539978"/>
          </a:xfrm>
        </p:spPr>
        <p:txBody>
          <a:bodyPr/>
          <a:lstStyle/>
          <a:p>
            <a:pPr marL="342900" indent="-342900">
              <a:buFont typeface="Arial" panose="020B0604020202020204" pitchFamily="34" charset="0"/>
              <a:buChar char="•"/>
            </a:pPr>
            <a:r>
              <a:rPr lang="en-US" dirty="0"/>
              <a:t>The data used with a convolutional network usually consist of several channels, each channel being the observation of a different quantity at some point in space or time.</a:t>
            </a:r>
          </a:p>
          <a:p>
            <a:endParaRPr lang="en-US" dirty="0"/>
          </a:p>
          <a:p>
            <a:pPr marL="342900" indent="-342900">
              <a:buFont typeface="Arial" panose="020B0604020202020204" pitchFamily="34" charset="0"/>
              <a:buChar char="•"/>
            </a:pPr>
            <a:r>
              <a:rPr lang="en-US" dirty="0"/>
              <a:t>Data sizes and types</a:t>
            </a:r>
          </a:p>
          <a:p>
            <a:endParaRPr lang="en-US" dirty="0"/>
          </a:p>
          <a:p>
            <a:r>
              <a:rPr lang="en-US" dirty="0"/>
              <a:t>Number vs volume</a:t>
            </a:r>
          </a:p>
          <a:p>
            <a:endParaRPr lang="en-US" dirty="0"/>
          </a:p>
          <a:p>
            <a:r>
              <a:rPr lang="en-US" dirty="0"/>
              <a:t>1 billion tweets </a:t>
            </a:r>
            <a:r>
              <a:rPr lang="en-US"/>
              <a:t>– 13</a:t>
            </a:r>
            <a:r>
              <a:rPr lang="en-US" dirty="0"/>
              <a:t>0</a:t>
            </a:r>
            <a:r>
              <a:rPr lang="en-US"/>
              <a:t> </a:t>
            </a:r>
            <a:r>
              <a:rPr lang="en-US" dirty="0"/>
              <a:t>Gs (</a:t>
            </a:r>
            <a:r>
              <a:rPr lang="en-US"/>
              <a:t>140bytes – tweet)</a:t>
            </a:r>
            <a:endParaRPr lang="en-US" dirty="0"/>
          </a:p>
          <a:p>
            <a:endParaRPr lang="en-US" dirty="0"/>
          </a:p>
          <a:p>
            <a:r>
              <a:rPr lang="en-US" dirty="0">
                <a:hlinkClick r:id="rId2"/>
              </a:rPr>
              <a:t>ImageNet</a:t>
            </a:r>
            <a:r>
              <a:rPr lang="en-US" dirty="0"/>
              <a:t> - over 14 million labeled high-resolution images belonging to roughly 22,000 categories – 150 </a:t>
            </a:r>
            <a:r>
              <a:rPr lang="en-US" dirty="0" err="1"/>
              <a:t>Gs</a:t>
            </a:r>
            <a:endParaRPr lang="en-US" dirty="0"/>
          </a:p>
          <a:p>
            <a:endParaRPr lang="en-US" dirty="0"/>
          </a:p>
          <a:p>
            <a:pPr marL="342900" indent="-342900">
              <a:buFont typeface="Arial" panose="020B0604020202020204" pitchFamily="34" charset="0"/>
              <a:buChar char="•"/>
            </a:pPr>
            <a:r>
              <a:rPr lang="en-US" dirty="0"/>
              <a:t>Normalize the data to [0,1]</a:t>
            </a:r>
          </a:p>
          <a:p>
            <a:r>
              <a:rPr lang="en-US" dirty="0"/>
              <a:t>Deep learning likes normalized vectors </a:t>
            </a:r>
          </a:p>
        </p:txBody>
      </p:sp>
    </p:spTree>
    <p:extLst>
      <p:ext uri="{BB962C8B-B14F-4D97-AF65-F5344CB8AC3E}">
        <p14:creationId xmlns:p14="http://schemas.microsoft.com/office/powerpoint/2010/main" val="19500513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FF99A-6689-C045-931B-CD4EA433A4FC}"/>
              </a:ext>
            </a:extLst>
          </p:cNvPr>
          <p:cNvSpPr>
            <a:spLocks noGrp="1"/>
          </p:cNvSpPr>
          <p:nvPr>
            <p:ph type="title"/>
          </p:nvPr>
        </p:nvSpPr>
        <p:spPr>
          <a:xfrm>
            <a:off x="1219200" y="152400"/>
            <a:ext cx="6793420" cy="574040"/>
          </a:xfrm>
        </p:spPr>
        <p:txBody>
          <a:bodyPr/>
          <a:lstStyle/>
          <a:p>
            <a:pPr algn="ctr"/>
            <a:r>
              <a:rPr lang="en-US" dirty="0"/>
              <a:t>Benefits of Normalization</a:t>
            </a:r>
          </a:p>
        </p:txBody>
      </p:sp>
      <p:sp>
        <p:nvSpPr>
          <p:cNvPr id="3" name="Text Placeholder 2">
            <a:extLst>
              <a:ext uri="{FF2B5EF4-FFF2-40B4-BE49-F238E27FC236}">
                <a16:creationId xmlns:a16="http://schemas.microsoft.com/office/drawing/2014/main" id="{1FF675E8-D152-FF42-8256-79ED72B5BCEC}"/>
              </a:ext>
            </a:extLst>
          </p:cNvPr>
          <p:cNvSpPr>
            <a:spLocks noGrp="1"/>
          </p:cNvSpPr>
          <p:nvPr>
            <p:ph type="body" idx="1"/>
          </p:nvPr>
        </p:nvSpPr>
        <p:spPr>
          <a:xfrm>
            <a:off x="457200" y="838200"/>
            <a:ext cx="9144000" cy="6155531"/>
          </a:xfrm>
        </p:spPr>
        <p:txBody>
          <a:bodyPr/>
          <a:lstStyle/>
          <a:p>
            <a:pPr marL="342900" indent="-342900">
              <a:buFont typeface="Arial" panose="020B0604020202020204" pitchFamily="34" charset="0"/>
              <a:buChar char="•"/>
            </a:pPr>
            <a:r>
              <a:rPr lang="en-US" sz="2000" dirty="0"/>
              <a:t>Normalization has always been an active area of research in deep learning. Normalization techniques can decrease your model’s training time by a huge factor. </a:t>
            </a:r>
          </a:p>
          <a:p>
            <a:endParaRPr lang="en-US" sz="2000" dirty="0"/>
          </a:p>
          <a:p>
            <a:pPr marL="457200" indent="-457200">
              <a:buFont typeface="+mj-lt"/>
              <a:buAutoNum type="arabicPeriod"/>
            </a:pPr>
            <a:r>
              <a:rPr lang="en-US" sz="2000" dirty="0"/>
              <a:t>It normalizes each feature so that they maintains the contribution of every feature, as some feature has higher numerical value than others. This way our network can be unbiased(to higher value features).</a:t>
            </a:r>
          </a:p>
          <a:p>
            <a:pPr marL="457200" indent="-457200">
              <a:buFont typeface="+mj-lt"/>
              <a:buAutoNum type="arabicPeriod"/>
            </a:pPr>
            <a:endParaRPr lang="en-US" sz="2000" dirty="0"/>
          </a:p>
          <a:p>
            <a:pPr marL="457200" indent="-457200">
              <a:buFont typeface="+mj-lt"/>
              <a:buAutoNum type="arabicPeriod"/>
            </a:pPr>
            <a:r>
              <a:rPr lang="en-US" sz="2000" dirty="0"/>
              <a:t>It reduces Internal Covariate Shift. It is the change in the distribution of network activations due to the change in network parameters during training. To improve the training, we seek to reduce the internal covariate shift.</a:t>
            </a:r>
          </a:p>
          <a:p>
            <a:pPr marL="457200" indent="-457200">
              <a:buFont typeface="+mj-lt"/>
              <a:buAutoNum type="arabicPeriod"/>
            </a:pPr>
            <a:endParaRPr lang="en-US" sz="2000" dirty="0"/>
          </a:p>
          <a:p>
            <a:pPr marL="457200" indent="-457200">
              <a:buFont typeface="+mj-lt"/>
              <a:buAutoNum type="arabicPeriod"/>
            </a:pPr>
            <a:r>
              <a:rPr lang="en-US" sz="2000" dirty="0"/>
              <a:t>In this paper, authors claims that Batch Norm makes loss surface smoother(i.e. it bounds the magnitude of the gradients much more tightly).</a:t>
            </a:r>
          </a:p>
          <a:p>
            <a:pPr marL="457200" indent="-457200">
              <a:buFont typeface="+mj-lt"/>
              <a:buAutoNum type="arabicPeriod"/>
            </a:pPr>
            <a:endParaRPr lang="en-US" sz="2000" dirty="0"/>
          </a:p>
          <a:p>
            <a:pPr marL="457200" indent="-457200">
              <a:buFont typeface="+mj-lt"/>
              <a:buAutoNum type="arabicPeriod"/>
            </a:pPr>
            <a:r>
              <a:rPr lang="en-US" sz="2000" dirty="0"/>
              <a:t>It makes the Optimization faster because normalization doesn’t allow weights to explode all over the place and restricts them to a certain range.</a:t>
            </a:r>
          </a:p>
          <a:p>
            <a:pPr marL="457200" indent="-457200">
              <a:buFont typeface="+mj-lt"/>
              <a:buAutoNum type="arabicPeriod"/>
            </a:pPr>
            <a:endParaRPr lang="en-US" sz="2000" dirty="0"/>
          </a:p>
          <a:p>
            <a:pPr marL="457200" indent="-457200">
              <a:buFont typeface="+mj-lt"/>
              <a:buAutoNum type="arabicPeriod"/>
            </a:pPr>
            <a:r>
              <a:rPr lang="en-US" sz="2000" dirty="0"/>
              <a:t>An unintended benefit of Normalization is that it helps network in Regularization(only slightly, not significantly).</a:t>
            </a:r>
          </a:p>
        </p:txBody>
      </p:sp>
      <p:sp>
        <p:nvSpPr>
          <p:cNvPr id="4" name="TextBox 3">
            <a:extLst>
              <a:ext uri="{FF2B5EF4-FFF2-40B4-BE49-F238E27FC236}">
                <a16:creationId xmlns:a16="http://schemas.microsoft.com/office/drawing/2014/main" id="{92EEC03C-0770-3344-A260-0AC0D6AB660B}"/>
              </a:ext>
            </a:extLst>
          </p:cNvPr>
          <p:cNvSpPr txBox="1"/>
          <p:nvPr/>
        </p:nvSpPr>
        <p:spPr>
          <a:xfrm>
            <a:off x="304800" y="7178397"/>
            <a:ext cx="9897774" cy="369332"/>
          </a:xfrm>
          <a:prstGeom prst="rect">
            <a:avLst/>
          </a:prstGeom>
          <a:noFill/>
        </p:spPr>
        <p:txBody>
          <a:bodyPr wrap="none" rtlCol="0">
            <a:spAutoFit/>
          </a:bodyPr>
          <a:lstStyle/>
          <a:p>
            <a:r>
              <a:rPr lang="en-US" dirty="0"/>
              <a:t>https://</a:t>
            </a:r>
            <a:r>
              <a:rPr lang="en-US" dirty="0" err="1"/>
              <a:t>medium.com</a:t>
            </a:r>
            <a:r>
              <a:rPr lang="en-US" dirty="0"/>
              <a:t>/</a:t>
            </a:r>
            <a:r>
              <a:rPr lang="en-US" dirty="0" err="1"/>
              <a:t>techspace-usict</a:t>
            </a:r>
            <a:r>
              <a:rPr lang="en-US" dirty="0"/>
              <a:t>/normalization-techniques-in-deep-neural-networks-9121bf100d8</a:t>
            </a:r>
          </a:p>
        </p:txBody>
      </p:sp>
    </p:spTree>
    <p:extLst>
      <p:ext uri="{BB962C8B-B14F-4D97-AF65-F5344CB8AC3E}">
        <p14:creationId xmlns:p14="http://schemas.microsoft.com/office/powerpoint/2010/main" val="3865188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55296" y="947522"/>
            <a:ext cx="9903104" cy="566060"/>
          </a:xfrm>
          <a:prstGeom prst="rect">
            <a:avLst/>
          </a:prstGeom>
        </p:spPr>
        <p:txBody>
          <a:bodyPr vert="horz" wrap="square" lIns="0" tIns="11946" rIns="0" bIns="0" rtlCol="0">
            <a:spAutoFit/>
          </a:bodyPr>
          <a:lstStyle/>
          <a:p>
            <a:pPr marL="11946">
              <a:spcBef>
                <a:spcPts val="94"/>
              </a:spcBef>
            </a:pPr>
            <a:r>
              <a:rPr lang="en-US" spc="-24" dirty="0"/>
              <a:t>Optimization in </a:t>
            </a:r>
            <a:r>
              <a:rPr spc="-24" dirty="0"/>
              <a:t>Learning </a:t>
            </a:r>
            <a:r>
              <a:rPr spc="-14" dirty="0"/>
              <a:t>vs </a:t>
            </a:r>
            <a:r>
              <a:rPr spc="-19" dirty="0"/>
              <a:t>Pure</a:t>
            </a:r>
            <a:r>
              <a:rPr spc="-103" dirty="0"/>
              <a:t> </a:t>
            </a:r>
            <a:r>
              <a:rPr spc="-24" dirty="0"/>
              <a:t>Optimization</a:t>
            </a:r>
            <a:endParaRPr dirty="0"/>
          </a:p>
        </p:txBody>
      </p:sp>
      <p:sp>
        <p:nvSpPr>
          <p:cNvPr id="4" name="object 4"/>
          <p:cNvSpPr txBox="1"/>
          <p:nvPr/>
        </p:nvSpPr>
        <p:spPr>
          <a:xfrm>
            <a:off x="550942" y="2206137"/>
            <a:ext cx="8355520" cy="4767492"/>
          </a:xfrm>
          <a:prstGeom prst="rect">
            <a:avLst/>
          </a:prstGeom>
        </p:spPr>
        <p:txBody>
          <a:bodyPr vert="horz" wrap="square" lIns="0" tIns="31656" rIns="0" bIns="0" rtlCol="0">
            <a:spAutoFit/>
          </a:bodyPr>
          <a:lstStyle/>
          <a:p>
            <a:pPr marL="330296" marR="186352" indent="-318948">
              <a:lnSpc>
                <a:spcPts val="3565"/>
              </a:lnSpc>
              <a:spcBef>
                <a:spcPts val="249"/>
              </a:spcBef>
              <a:buChar char="•"/>
              <a:tabLst>
                <a:tab pos="330296" algn="l"/>
                <a:tab pos="330894" algn="l"/>
              </a:tabLst>
            </a:pPr>
            <a:r>
              <a:rPr sz="3010" spc="-19" dirty="0">
                <a:solidFill>
                  <a:srgbClr val="3333CC"/>
                </a:solidFill>
                <a:latin typeface="Arial"/>
                <a:cs typeface="Arial"/>
              </a:rPr>
              <a:t>Optimization algorithms </a:t>
            </a:r>
            <a:r>
              <a:rPr sz="3010" spc="-14" dirty="0">
                <a:solidFill>
                  <a:srgbClr val="3333CC"/>
                </a:solidFill>
                <a:latin typeface="Arial"/>
                <a:cs typeface="Arial"/>
              </a:rPr>
              <a:t>for </a:t>
            </a:r>
            <a:r>
              <a:rPr sz="3010" spc="-19" dirty="0">
                <a:solidFill>
                  <a:srgbClr val="3333CC"/>
                </a:solidFill>
                <a:latin typeface="Arial"/>
                <a:cs typeface="Arial"/>
              </a:rPr>
              <a:t>deep learning </a:t>
            </a:r>
            <a:r>
              <a:rPr sz="3010" spc="-14" dirty="0">
                <a:solidFill>
                  <a:srgbClr val="3333CC"/>
                </a:solidFill>
                <a:latin typeface="Arial"/>
                <a:cs typeface="Arial"/>
              </a:rPr>
              <a:t>differ  from </a:t>
            </a:r>
            <a:r>
              <a:rPr sz="3010" spc="-19" dirty="0">
                <a:solidFill>
                  <a:srgbClr val="3333CC"/>
                </a:solidFill>
                <a:latin typeface="Arial"/>
                <a:cs typeface="Arial"/>
              </a:rPr>
              <a:t>traditional optimization </a:t>
            </a:r>
            <a:r>
              <a:rPr sz="3010" spc="-5" dirty="0">
                <a:solidFill>
                  <a:srgbClr val="3333CC"/>
                </a:solidFill>
                <a:latin typeface="Arial"/>
                <a:cs typeface="Arial"/>
              </a:rPr>
              <a:t>in </a:t>
            </a:r>
            <a:r>
              <a:rPr sz="3010" spc="-24" dirty="0">
                <a:solidFill>
                  <a:srgbClr val="3333CC"/>
                </a:solidFill>
                <a:latin typeface="Arial"/>
                <a:cs typeface="Arial"/>
              </a:rPr>
              <a:t>several</a:t>
            </a:r>
            <a:r>
              <a:rPr sz="3010" spc="-127" dirty="0">
                <a:solidFill>
                  <a:srgbClr val="3333CC"/>
                </a:solidFill>
                <a:latin typeface="Arial"/>
                <a:cs typeface="Arial"/>
              </a:rPr>
              <a:t> </a:t>
            </a:r>
            <a:r>
              <a:rPr sz="3010" spc="-19" dirty="0">
                <a:solidFill>
                  <a:srgbClr val="3333CC"/>
                </a:solidFill>
                <a:latin typeface="Arial"/>
                <a:cs typeface="Arial"/>
              </a:rPr>
              <a:t>ways:</a:t>
            </a:r>
            <a:endParaRPr sz="3010" dirty="0">
              <a:latin typeface="Arial"/>
              <a:cs typeface="Arial"/>
            </a:endParaRPr>
          </a:p>
          <a:p>
            <a:pPr marL="703000" lvl="1" indent="-265790">
              <a:spcBef>
                <a:spcPts val="428"/>
              </a:spcBef>
              <a:buChar char="–"/>
              <a:tabLst>
                <a:tab pos="703000" algn="l"/>
              </a:tabLst>
            </a:pPr>
            <a:r>
              <a:rPr sz="2634" spc="-14" dirty="0">
                <a:solidFill>
                  <a:srgbClr val="336600"/>
                </a:solidFill>
                <a:latin typeface="Arial"/>
                <a:cs typeface="Arial"/>
              </a:rPr>
              <a:t>Machine </a:t>
            </a:r>
            <a:r>
              <a:rPr sz="2634" spc="-9" dirty="0">
                <a:solidFill>
                  <a:srgbClr val="336600"/>
                </a:solidFill>
                <a:latin typeface="Arial"/>
                <a:cs typeface="Arial"/>
              </a:rPr>
              <a:t>learning </a:t>
            </a:r>
            <a:r>
              <a:rPr sz="2634" spc="-14" dirty="0">
                <a:solidFill>
                  <a:srgbClr val="336600"/>
                </a:solidFill>
                <a:latin typeface="Arial"/>
                <a:cs typeface="Arial"/>
              </a:rPr>
              <a:t>acts</a:t>
            </a:r>
            <a:r>
              <a:rPr sz="2634" spc="-71" dirty="0">
                <a:solidFill>
                  <a:srgbClr val="336600"/>
                </a:solidFill>
                <a:latin typeface="Arial"/>
                <a:cs typeface="Arial"/>
              </a:rPr>
              <a:t> </a:t>
            </a:r>
            <a:r>
              <a:rPr sz="2634" spc="-9" dirty="0">
                <a:solidFill>
                  <a:srgbClr val="336600"/>
                </a:solidFill>
                <a:latin typeface="Arial"/>
                <a:cs typeface="Arial"/>
              </a:rPr>
              <a:t>indirectly</a:t>
            </a:r>
            <a:endParaRPr sz="2634" dirty="0">
              <a:latin typeface="Arial"/>
              <a:cs typeface="Arial"/>
            </a:endParaRPr>
          </a:p>
          <a:p>
            <a:pPr marL="1075106" marR="4778" lvl="2" indent="-212632">
              <a:lnSpc>
                <a:spcPct val="100800"/>
              </a:lnSpc>
              <a:spcBef>
                <a:spcPts val="466"/>
              </a:spcBef>
              <a:buChar char="•"/>
              <a:tabLst>
                <a:tab pos="1075106" algn="l"/>
                <a:tab pos="6952947" algn="l"/>
              </a:tabLst>
            </a:pPr>
            <a:r>
              <a:rPr lang="en-US" sz="2257" spc="-14" dirty="0">
                <a:solidFill>
                  <a:srgbClr val="660066"/>
                </a:solidFill>
                <a:latin typeface="Arial"/>
                <a:cs typeface="Arial"/>
              </a:rPr>
              <a:t>C</a:t>
            </a:r>
            <a:r>
              <a:rPr sz="2257" spc="-9" dirty="0">
                <a:solidFill>
                  <a:srgbClr val="660066"/>
                </a:solidFill>
                <a:latin typeface="Arial"/>
                <a:cs typeface="Arial"/>
              </a:rPr>
              <a:t>are </a:t>
            </a:r>
            <a:r>
              <a:rPr sz="2257" spc="-14" dirty="0">
                <a:solidFill>
                  <a:srgbClr val="660066"/>
                </a:solidFill>
                <a:latin typeface="Arial"/>
                <a:cs typeface="Arial"/>
              </a:rPr>
              <a:t>about some performance</a:t>
            </a:r>
            <a:r>
              <a:rPr sz="2257" spc="-42" dirty="0">
                <a:solidFill>
                  <a:srgbClr val="660066"/>
                </a:solidFill>
                <a:latin typeface="Arial"/>
                <a:cs typeface="Arial"/>
              </a:rPr>
              <a:t> </a:t>
            </a:r>
            <a:r>
              <a:rPr sz="2257" spc="-14" dirty="0">
                <a:solidFill>
                  <a:srgbClr val="660066"/>
                </a:solidFill>
                <a:latin typeface="Arial"/>
                <a:cs typeface="Arial"/>
              </a:rPr>
              <a:t>measure</a:t>
            </a:r>
            <a:r>
              <a:rPr sz="2257" spc="-24" dirty="0">
                <a:solidFill>
                  <a:srgbClr val="660066"/>
                </a:solidFill>
                <a:latin typeface="Arial"/>
                <a:cs typeface="Arial"/>
              </a:rPr>
              <a:t> </a:t>
            </a:r>
            <a:r>
              <a:rPr sz="2257" i="1" dirty="0">
                <a:latin typeface="Times New Roman"/>
                <a:cs typeface="Times New Roman"/>
              </a:rPr>
              <a:t>P</a:t>
            </a:r>
            <a:r>
              <a:rPr lang="en-US" sz="2257" i="1" dirty="0">
                <a:latin typeface="Times New Roman"/>
                <a:cs typeface="Times New Roman"/>
              </a:rPr>
              <a:t> </a:t>
            </a:r>
            <a:r>
              <a:rPr sz="2257" spc="-14" dirty="0">
                <a:solidFill>
                  <a:srgbClr val="660066"/>
                </a:solidFill>
                <a:latin typeface="Arial"/>
                <a:cs typeface="Arial"/>
              </a:rPr>
              <a:t>defined</a:t>
            </a:r>
            <a:r>
              <a:rPr sz="2257" spc="-85" dirty="0">
                <a:solidFill>
                  <a:srgbClr val="660066"/>
                </a:solidFill>
                <a:latin typeface="Arial"/>
                <a:cs typeface="Arial"/>
              </a:rPr>
              <a:t> </a:t>
            </a:r>
            <a:r>
              <a:rPr sz="2257" spc="-9" dirty="0" err="1">
                <a:solidFill>
                  <a:srgbClr val="660066"/>
                </a:solidFill>
                <a:latin typeface="Arial"/>
                <a:cs typeface="Arial"/>
              </a:rPr>
              <a:t>wrt</a:t>
            </a:r>
            <a:r>
              <a:rPr sz="2257" spc="-9" dirty="0">
                <a:solidFill>
                  <a:srgbClr val="660066"/>
                </a:solidFill>
                <a:latin typeface="Arial"/>
                <a:cs typeface="Arial"/>
              </a:rPr>
              <a:t> the training set </a:t>
            </a:r>
            <a:r>
              <a:rPr lang="en-US" sz="2257" spc="-9" dirty="0">
                <a:solidFill>
                  <a:srgbClr val="660066"/>
                </a:solidFill>
                <a:latin typeface="Arial"/>
                <a:cs typeface="Arial"/>
              </a:rPr>
              <a:t>and </a:t>
            </a:r>
            <a:r>
              <a:rPr sz="2257" spc="-9" dirty="0">
                <a:solidFill>
                  <a:srgbClr val="660066"/>
                </a:solidFill>
                <a:latin typeface="Arial"/>
                <a:cs typeface="Arial"/>
              </a:rPr>
              <a:t>which </a:t>
            </a:r>
            <a:r>
              <a:rPr sz="2257" spc="-14" dirty="0">
                <a:solidFill>
                  <a:srgbClr val="660066"/>
                </a:solidFill>
                <a:latin typeface="Arial"/>
                <a:cs typeface="Arial"/>
              </a:rPr>
              <a:t>may </a:t>
            </a:r>
            <a:r>
              <a:rPr sz="2257" spc="-9" dirty="0">
                <a:solidFill>
                  <a:srgbClr val="660066"/>
                </a:solidFill>
                <a:latin typeface="Arial"/>
                <a:cs typeface="Arial"/>
              </a:rPr>
              <a:t>be</a:t>
            </a:r>
            <a:r>
              <a:rPr sz="2257" spc="-103" dirty="0">
                <a:solidFill>
                  <a:srgbClr val="660066"/>
                </a:solidFill>
                <a:latin typeface="Arial"/>
                <a:cs typeface="Arial"/>
              </a:rPr>
              <a:t> </a:t>
            </a:r>
            <a:r>
              <a:rPr sz="2257" spc="-14" dirty="0">
                <a:solidFill>
                  <a:srgbClr val="660066"/>
                </a:solidFill>
                <a:latin typeface="Arial"/>
                <a:cs typeface="Arial"/>
              </a:rPr>
              <a:t>intractable</a:t>
            </a:r>
            <a:endParaRPr sz="2257" dirty="0">
              <a:latin typeface="Arial"/>
              <a:cs typeface="Arial"/>
            </a:endParaRPr>
          </a:p>
          <a:p>
            <a:pPr marL="1075106" marR="315364" lvl="2" indent="-212632">
              <a:lnSpc>
                <a:spcPts val="2615"/>
              </a:lnSpc>
              <a:spcBef>
                <a:spcPts val="663"/>
              </a:spcBef>
              <a:buChar char="•"/>
              <a:tabLst>
                <a:tab pos="1075106" algn="l"/>
              </a:tabLst>
            </a:pPr>
            <a:r>
              <a:rPr lang="en-US" sz="2257" spc="-14" dirty="0">
                <a:solidFill>
                  <a:srgbClr val="660066"/>
                </a:solidFill>
                <a:latin typeface="Arial"/>
                <a:cs typeface="Arial"/>
              </a:rPr>
              <a:t>Use </a:t>
            </a:r>
            <a:r>
              <a:rPr sz="2257" dirty="0">
                <a:solidFill>
                  <a:srgbClr val="660066"/>
                </a:solidFill>
                <a:latin typeface="Arial"/>
                <a:cs typeface="Arial"/>
              </a:rPr>
              <a:t>a </a:t>
            </a:r>
            <a:r>
              <a:rPr sz="2257" spc="-14" dirty="0">
                <a:solidFill>
                  <a:srgbClr val="660066"/>
                </a:solidFill>
                <a:latin typeface="Arial"/>
                <a:cs typeface="Arial"/>
              </a:rPr>
              <a:t>different cost function </a:t>
            </a:r>
            <a:r>
              <a:rPr sz="2257" i="1" spc="-14" dirty="0">
                <a:latin typeface="Times New Roman"/>
                <a:cs typeface="Times New Roman"/>
              </a:rPr>
              <a:t>J</a:t>
            </a:r>
            <a:r>
              <a:rPr sz="2257" spc="-14" dirty="0">
                <a:latin typeface="Times New Roman"/>
                <a:cs typeface="Times New Roman"/>
              </a:rPr>
              <a:t>(</a:t>
            </a:r>
            <a:r>
              <a:rPr sz="2257" b="1" spc="-14" dirty="0">
                <a:latin typeface="Times New Roman"/>
                <a:cs typeface="Times New Roman"/>
              </a:rPr>
              <a:t>θ</a:t>
            </a:r>
            <a:r>
              <a:rPr sz="2257" spc="-14" dirty="0">
                <a:latin typeface="Times New Roman"/>
                <a:cs typeface="Times New Roman"/>
              </a:rPr>
              <a:t>) </a:t>
            </a:r>
            <a:r>
              <a:rPr sz="2257" spc="-5" dirty="0">
                <a:solidFill>
                  <a:srgbClr val="660066"/>
                </a:solidFill>
                <a:latin typeface="Arial"/>
                <a:cs typeface="Arial"/>
              </a:rPr>
              <a:t>in </a:t>
            </a:r>
            <a:r>
              <a:rPr sz="2257" spc="-9" dirty="0">
                <a:solidFill>
                  <a:srgbClr val="660066"/>
                </a:solidFill>
                <a:latin typeface="Arial"/>
                <a:cs typeface="Arial"/>
              </a:rPr>
              <a:t>the </a:t>
            </a:r>
            <a:r>
              <a:rPr sz="2257" spc="-14" dirty="0">
                <a:solidFill>
                  <a:srgbClr val="660066"/>
                </a:solidFill>
                <a:latin typeface="Arial"/>
                <a:cs typeface="Arial"/>
              </a:rPr>
              <a:t>hope that  </a:t>
            </a:r>
            <a:r>
              <a:rPr sz="2257" spc="-9" dirty="0">
                <a:solidFill>
                  <a:srgbClr val="660066"/>
                </a:solidFill>
                <a:latin typeface="Arial"/>
                <a:cs typeface="Arial"/>
              </a:rPr>
              <a:t>doing so will </a:t>
            </a:r>
            <a:r>
              <a:rPr sz="2257" spc="-14" dirty="0">
                <a:solidFill>
                  <a:srgbClr val="660066"/>
                </a:solidFill>
                <a:latin typeface="Arial"/>
                <a:cs typeface="Arial"/>
              </a:rPr>
              <a:t>reduce</a:t>
            </a:r>
            <a:r>
              <a:rPr sz="2257" spc="-56" dirty="0">
                <a:solidFill>
                  <a:srgbClr val="660066"/>
                </a:solidFill>
                <a:latin typeface="Arial"/>
                <a:cs typeface="Arial"/>
              </a:rPr>
              <a:t> </a:t>
            </a:r>
            <a:r>
              <a:rPr sz="2257" i="1" dirty="0">
                <a:latin typeface="Times New Roman"/>
                <a:cs typeface="Times New Roman"/>
              </a:rPr>
              <a:t>P</a:t>
            </a:r>
            <a:endParaRPr sz="2257" dirty="0">
              <a:latin typeface="Times New Roman"/>
              <a:cs typeface="Times New Roman"/>
            </a:endParaRPr>
          </a:p>
          <a:p>
            <a:pPr marL="330894" indent="-318948">
              <a:spcBef>
                <a:spcPts val="625"/>
              </a:spcBef>
              <a:buChar char="•"/>
              <a:tabLst>
                <a:tab pos="330296" algn="l"/>
                <a:tab pos="330894" algn="l"/>
              </a:tabLst>
            </a:pPr>
            <a:r>
              <a:rPr sz="3010" spc="-19" dirty="0">
                <a:solidFill>
                  <a:srgbClr val="3333CC"/>
                </a:solidFill>
                <a:latin typeface="Arial"/>
                <a:cs typeface="Arial"/>
              </a:rPr>
              <a:t>Pure optimization: minimizing </a:t>
            </a:r>
            <a:r>
              <a:rPr sz="2634" i="1" dirty="0">
                <a:latin typeface="Times New Roman"/>
                <a:cs typeface="Times New Roman"/>
              </a:rPr>
              <a:t>J </a:t>
            </a:r>
            <a:r>
              <a:rPr sz="3010" spc="-5" dirty="0">
                <a:solidFill>
                  <a:srgbClr val="3333CC"/>
                </a:solidFill>
                <a:latin typeface="Arial"/>
                <a:cs typeface="Arial"/>
              </a:rPr>
              <a:t>is </a:t>
            </a:r>
            <a:r>
              <a:rPr sz="3010" dirty="0">
                <a:solidFill>
                  <a:srgbClr val="3333CC"/>
                </a:solidFill>
                <a:latin typeface="Arial"/>
                <a:cs typeface="Arial"/>
              </a:rPr>
              <a:t>a </a:t>
            </a:r>
            <a:r>
              <a:rPr sz="3010" spc="-24" dirty="0">
                <a:solidFill>
                  <a:srgbClr val="3333CC"/>
                </a:solidFill>
                <a:latin typeface="Arial"/>
                <a:cs typeface="Arial"/>
              </a:rPr>
              <a:t>goal </a:t>
            </a:r>
            <a:r>
              <a:rPr sz="3010" spc="-5" dirty="0">
                <a:solidFill>
                  <a:srgbClr val="3333CC"/>
                </a:solidFill>
                <a:latin typeface="Arial"/>
                <a:cs typeface="Arial"/>
              </a:rPr>
              <a:t>in</a:t>
            </a:r>
            <a:r>
              <a:rPr sz="3010" spc="-9" dirty="0">
                <a:solidFill>
                  <a:srgbClr val="3333CC"/>
                </a:solidFill>
                <a:latin typeface="Arial"/>
                <a:cs typeface="Arial"/>
              </a:rPr>
              <a:t> </a:t>
            </a:r>
            <a:r>
              <a:rPr sz="3010" spc="-19" dirty="0">
                <a:solidFill>
                  <a:srgbClr val="3333CC"/>
                </a:solidFill>
                <a:latin typeface="Arial"/>
                <a:cs typeface="Arial"/>
              </a:rPr>
              <a:t>itself</a:t>
            </a:r>
            <a:endParaRPr sz="3010" dirty="0">
              <a:latin typeface="Arial"/>
              <a:cs typeface="Arial"/>
            </a:endParaRPr>
          </a:p>
          <a:p>
            <a:pPr marL="760936" lvl="1" indent="-318948">
              <a:spcBef>
                <a:spcPts val="607"/>
              </a:spcBef>
              <a:buChar char="•"/>
              <a:tabLst>
                <a:tab pos="330296" algn="l"/>
                <a:tab pos="330894" algn="l"/>
              </a:tabLst>
            </a:pPr>
            <a:r>
              <a:rPr lang="en-US" sz="2634" spc="-19" dirty="0">
                <a:solidFill>
                  <a:srgbClr val="3333CC"/>
                </a:solidFill>
                <a:latin typeface="Arial"/>
                <a:cs typeface="Arial"/>
              </a:rPr>
              <a:t>But o</a:t>
            </a:r>
            <a:r>
              <a:rPr sz="2634" spc="-19" dirty="0">
                <a:solidFill>
                  <a:srgbClr val="3333CC"/>
                </a:solidFill>
                <a:latin typeface="Arial"/>
                <a:cs typeface="Arial"/>
              </a:rPr>
              <a:t>ptimizing algorithms </a:t>
            </a:r>
            <a:r>
              <a:rPr sz="2634" spc="-14" dirty="0">
                <a:solidFill>
                  <a:srgbClr val="3333CC"/>
                </a:solidFill>
                <a:latin typeface="Arial"/>
                <a:cs typeface="Arial"/>
              </a:rPr>
              <a:t>for training </a:t>
            </a:r>
            <a:r>
              <a:rPr lang="en-US" sz="2634" spc="-19" dirty="0">
                <a:solidFill>
                  <a:srgbClr val="3333CC"/>
                </a:solidFill>
                <a:latin typeface="Arial"/>
                <a:cs typeface="Arial"/>
              </a:rPr>
              <a:t>d</a:t>
            </a:r>
            <a:r>
              <a:rPr sz="2634" spc="-19" dirty="0">
                <a:solidFill>
                  <a:srgbClr val="3333CC"/>
                </a:solidFill>
                <a:latin typeface="Arial"/>
                <a:cs typeface="Arial"/>
              </a:rPr>
              <a:t>eep</a:t>
            </a:r>
            <a:r>
              <a:rPr sz="2634" spc="-85" dirty="0">
                <a:solidFill>
                  <a:srgbClr val="3333CC"/>
                </a:solidFill>
                <a:latin typeface="Arial"/>
                <a:cs typeface="Arial"/>
              </a:rPr>
              <a:t> </a:t>
            </a:r>
            <a:r>
              <a:rPr sz="2634" spc="-19" dirty="0">
                <a:solidFill>
                  <a:srgbClr val="3333CC"/>
                </a:solidFill>
                <a:latin typeface="Arial"/>
                <a:cs typeface="Arial"/>
              </a:rPr>
              <a:t>models</a:t>
            </a:r>
            <a:r>
              <a:rPr lang="en-US" sz="2634" spc="-19" dirty="0">
                <a:solidFill>
                  <a:srgbClr val="3333CC"/>
                </a:solidFill>
                <a:latin typeface="Arial"/>
                <a:cs typeface="Arial"/>
              </a:rPr>
              <a:t> also </a:t>
            </a:r>
            <a:r>
              <a:rPr lang="en-US" sz="2634" spc="-14" dirty="0">
                <a:solidFill>
                  <a:srgbClr val="5849FF"/>
                </a:solidFill>
                <a:latin typeface="Arial"/>
                <a:cs typeface="Arial"/>
              </a:rPr>
              <a:t>in</a:t>
            </a:r>
            <a:r>
              <a:rPr sz="2634" spc="-14" dirty="0">
                <a:solidFill>
                  <a:srgbClr val="5849FF"/>
                </a:solidFill>
                <a:latin typeface="Arial"/>
                <a:cs typeface="Arial"/>
              </a:rPr>
              <a:t>cludes specialization </a:t>
            </a:r>
            <a:r>
              <a:rPr sz="2634" spc="-9" dirty="0">
                <a:solidFill>
                  <a:srgbClr val="5849FF"/>
                </a:solidFill>
                <a:latin typeface="Arial"/>
                <a:cs typeface="Arial"/>
              </a:rPr>
              <a:t>on </a:t>
            </a:r>
            <a:r>
              <a:rPr sz="2634" spc="-14" dirty="0">
                <a:solidFill>
                  <a:srgbClr val="5849FF"/>
                </a:solidFill>
                <a:latin typeface="Arial"/>
                <a:cs typeface="Arial"/>
              </a:rPr>
              <a:t>specific structure</a:t>
            </a:r>
            <a:r>
              <a:rPr lang="en-US" sz="2634" spc="-14" dirty="0">
                <a:solidFill>
                  <a:srgbClr val="5849FF"/>
                </a:solidFill>
                <a:latin typeface="Arial"/>
                <a:cs typeface="Arial"/>
              </a:rPr>
              <a:t>s</a:t>
            </a:r>
            <a:r>
              <a:rPr sz="2634" spc="-14" dirty="0">
                <a:solidFill>
                  <a:srgbClr val="5849FF"/>
                </a:solidFill>
                <a:latin typeface="Arial"/>
                <a:cs typeface="Arial"/>
              </a:rPr>
              <a:t> </a:t>
            </a:r>
            <a:r>
              <a:rPr sz="2634" spc="-9" dirty="0">
                <a:solidFill>
                  <a:srgbClr val="5849FF"/>
                </a:solidFill>
                <a:latin typeface="Arial"/>
                <a:cs typeface="Arial"/>
              </a:rPr>
              <a:t>of</a:t>
            </a:r>
            <a:r>
              <a:rPr lang="en-US" sz="2634" spc="-9" dirty="0">
                <a:solidFill>
                  <a:srgbClr val="5849FF"/>
                </a:solidFill>
                <a:latin typeface="Arial"/>
                <a:cs typeface="Arial"/>
              </a:rPr>
              <a:t> a</a:t>
            </a:r>
            <a:r>
              <a:rPr sz="2634" spc="-9" dirty="0">
                <a:solidFill>
                  <a:srgbClr val="5849FF"/>
                </a:solidFill>
                <a:latin typeface="Arial"/>
                <a:cs typeface="Arial"/>
              </a:rPr>
              <a:t> </a:t>
            </a:r>
            <a:r>
              <a:rPr sz="2634" spc="-14" dirty="0">
                <a:solidFill>
                  <a:srgbClr val="5849FF"/>
                </a:solidFill>
                <a:latin typeface="Arial"/>
                <a:cs typeface="Arial"/>
              </a:rPr>
              <a:t>ML objective</a:t>
            </a:r>
            <a:r>
              <a:rPr sz="2634" spc="-28" dirty="0">
                <a:solidFill>
                  <a:srgbClr val="5849FF"/>
                </a:solidFill>
                <a:latin typeface="Arial"/>
                <a:cs typeface="Arial"/>
              </a:rPr>
              <a:t> </a:t>
            </a:r>
            <a:r>
              <a:rPr sz="2634" spc="-14" dirty="0">
                <a:solidFill>
                  <a:srgbClr val="5849FF"/>
                </a:solidFill>
                <a:latin typeface="Arial"/>
                <a:cs typeface="Arial"/>
              </a:rPr>
              <a:t>function</a:t>
            </a:r>
            <a:endParaRPr sz="2634" dirty="0">
              <a:solidFill>
                <a:srgbClr val="5849FF"/>
              </a:solidFill>
              <a:latin typeface="Arial"/>
              <a:cs typeface="Arial"/>
            </a:endParaRPr>
          </a:p>
        </p:txBody>
      </p:sp>
    </p:spTree>
    <p:extLst>
      <p:ext uri="{BB962C8B-B14F-4D97-AF65-F5344CB8AC3E}">
        <p14:creationId xmlns:p14="http://schemas.microsoft.com/office/powerpoint/2010/main" val="6500515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43156-63A6-344B-9A46-883F97D50876}"/>
              </a:ext>
            </a:extLst>
          </p:cNvPr>
          <p:cNvSpPr>
            <a:spLocks noGrp="1"/>
          </p:cNvSpPr>
          <p:nvPr>
            <p:ph type="title"/>
          </p:nvPr>
        </p:nvSpPr>
        <p:spPr>
          <a:xfrm>
            <a:off x="1543560" y="368276"/>
            <a:ext cx="6793420" cy="574040"/>
          </a:xfrm>
        </p:spPr>
        <p:txBody>
          <a:bodyPr/>
          <a:lstStyle/>
          <a:p>
            <a:r>
              <a:rPr lang="en-US" dirty="0"/>
              <a:t>ImageNet</a:t>
            </a:r>
          </a:p>
        </p:txBody>
      </p:sp>
      <p:pic>
        <p:nvPicPr>
          <p:cNvPr id="5" name="Picture 4">
            <a:extLst>
              <a:ext uri="{FF2B5EF4-FFF2-40B4-BE49-F238E27FC236}">
                <a16:creationId xmlns:a16="http://schemas.microsoft.com/office/drawing/2014/main" id="{4C078222-7823-A04B-B22B-825D02BA2F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8735"/>
            <a:ext cx="10058400" cy="4534930"/>
          </a:xfrm>
          <a:prstGeom prst="rect">
            <a:avLst/>
          </a:prstGeom>
        </p:spPr>
      </p:pic>
    </p:spTree>
    <p:extLst>
      <p:ext uri="{BB962C8B-B14F-4D97-AF65-F5344CB8AC3E}">
        <p14:creationId xmlns:p14="http://schemas.microsoft.com/office/powerpoint/2010/main" val="1444376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5CE1AF-D8F5-7D40-8D91-8D07B0C9A5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0"/>
            <a:ext cx="10058400" cy="3478233"/>
          </a:xfrm>
          <a:prstGeom prst="rect">
            <a:avLst/>
          </a:prstGeom>
        </p:spPr>
      </p:pic>
      <p:pic>
        <p:nvPicPr>
          <p:cNvPr id="4" name="Picture 3">
            <a:extLst>
              <a:ext uri="{FF2B5EF4-FFF2-40B4-BE49-F238E27FC236}">
                <a16:creationId xmlns:a16="http://schemas.microsoft.com/office/drawing/2014/main" id="{C85B0BF6-9334-8A42-BD74-D1C28D262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57200"/>
            <a:ext cx="9753600" cy="706452"/>
          </a:xfrm>
          <a:prstGeom prst="rect">
            <a:avLst/>
          </a:prstGeom>
        </p:spPr>
      </p:pic>
      <p:sp>
        <p:nvSpPr>
          <p:cNvPr id="2" name="TextBox 1">
            <a:extLst>
              <a:ext uri="{FF2B5EF4-FFF2-40B4-BE49-F238E27FC236}">
                <a16:creationId xmlns:a16="http://schemas.microsoft.com/office/drawing/2014/main" id="{2DACC4B8-7E35-5F4A-BD75-75B84486FCB4}"/>
              </a:ext>
            </a:extLst>
          </p:cNvPr>
          <p:cNvSpPr txBox="1"/>
          <p:nvPr/>
        </p:nvSpPr>
        <p:spPr>
          <a:xfrm>
            <a:off x="381000" y="5867400"/>
            <a:ext cx="8153400" cy="1200329"/>
          </a:xfrm>
          <a:prstGeom prst="rect">
            <a:avLst/>
          </a:prstGeom>
          <a:noFill/>
        </p:spPr>
        <p:txBody>
          <a:bodyPr wrap="square" rtlCol="0">
            <a:spAutoFit/>
          </a:bodyPr>
          <a:lstStyle/>
          <a:p>
            <a:r>
              <a:rPr lang="en-US" dirty="0"/>
              <a:t>A </a:t>
            </a:r>
            <a:r>
              <a:rPr lang="en-US" dirty="0" err="1"/>
              <a:t>synset</a:t>
            </a:r>
            <a:r>
              <a:rPr lang="en-US" dirty="0"/>
              <a:t> is </a:t>
            </a:r>
            <a:r>
              <a:rPr lang="en-US" b="1" dirty="0"/>
              <a:t>WordNet's terminology for a synonym ring</a:t>
            </a:r>
            <a:r>
              <a:rPr lang="en-US" dirty="0"/>
              <a:t>. WordNet is a database of English words grouped into sets of synonyms. WordNet's </a:t>
            </a:r>
            <a:r>
              <a:rPr lang="en-US" dirty="0" err="1"/>
              <a:t>synsets</a:t>
            </a:r>
            <a:r>
              <a:rPr lang="en-US" dirty="0"/>
              <a:t> are often useful in information retrieval and natural language processing tasks to discover when two different words can mean similar things</a:t>
            </a:r>
          </a:p>
        </p:txBody>
      </p:sp>
      <p:sp>
        <p:nvSpPr>
          <p:cNvPr id="3" name="TextBox 2">
            <a:extLst>
              <a:ext uri="{FF2B5EF4-FFF2-40B4-BE49-F238E27FC236}">
                <a16:creationId xmlns:a16="http://schemas.microsoft.com/office/drawing/2014/main" id="{77A7A2C0-9EBB-7342-A067-7848C2553C6F}"/>
              </a:ext>
            </a:extLst>
          </p:cNvPr>
          <p:cNvSpPr txBox="1"/>
          <p:nvPr/>
        </p:nvSpPr>
        <p:spPr>
          <a:xfrm>
            <a:off x="1524000" y="7182564"/>
            <a:ext cx="4241418" cy="369332"/>
          </a:xfrm>
          <a:prstGeom prst="rect">
            <a:avLst/>
          </a:prstGeom>
          <a:noFill/>
        </p:spPr>
        <p:txBody>
          <a:bodyPr wrap="none" rtlCol="0">
            <a:spAutoFit/>
          </a:bodyPr>
          <a:lstStyle/>
          <a:p>
            <a:r>
              <a:rPr lang="en-US" dirty="0"/>
              <a:t>https://</a:t>
            </a:r>
            <a:r>
              <a:rPr lang="en-US" dirty="0" err="1"/>
              <a:t>machinelearning.wtf</a:t>
            </a:r>
            <a:r>
              <a:rPr lang="en-US" dirty="0"/>
              <a:t>/terms/</a:t>
            </a:r>
            <a:r>
              <a:rPr lang="en-US" dirty="0" err="1"/>
              <a:t>synset</a:t>
            </a:r>
            <a:r>
              <a:rPr lang="en-US" dirty="0"/>
              <a:t>/</a:t>
            </a:r>
          </a:p>
        </p:txBody>
      </p:sp>
      <p:sp>
        <p:nvSpPr>
          <p:cNvPr id="6" name="TextBox 5">
            <a:extLst>
              <a:ext uri="{FF2B5EF4-FFF2-40B4-BE49-F238E27FC236}">
                <a16:creationId xmlns:a16="http://schemas.microsoft.com/office/drawing/2014/main" id="{2C7D9922-4F1C-D343-B024-F4DC8D00CD34}"/>
              </a:ext>
            </a:extLst>
          </p:cNvPr>
          <p:cNvSpPr txBox="1"/>
          <p:nvPr/>
        </p:nvSpPr>
        <p:spPr>
          <a:xfrm>
            <a:off x="3074212" y="1349660"/>
            <a:ext cx="2766976" cy="369332"/>
          </a:xfrm>
          <a:prstGeom prst="rect">
            <a:avLst/>
          </a:prstGeom>
          <a:noFill/>
        </p:spPr>
        <p:txBody>
          <a:bodyPr wrap="none" rtlCol="0">
            <a:spAutoFit/>
          </a:bodyPr>
          <a:lstStyle/>
          <a:p>
            <a:r>
              <a:rPr lang="en-US" dirty="0"/>
              <a:t>https://</a:t>
            </a:r>
            <a:r>
              <a:rPr lang="en-US" dirty="0" err="1"/>
              <a:t>www.image-net.org</a:t>
            </a:r>
            <a:endParaRPr lang="en-US" dirty="0"/>
          </a:p>
        </p:txBody>
      </p:sp>
    </p:spTree>
    <p:extLst>
      <p:ext uri="{BB962C8B-B14F-4D97-AF65-F5344CB8AC3E}">
        <p14:creationId xmlns:p14="http://schemas.microsoft.com/office/powerpoint/2010/main" val="23052108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C4FB9E-9E6D-C64E-827E-4118CC49A2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304800"/>
            <a:ext cx="5689600" cy="7200900"/>
          </a:xfrm>
          <a:prstGeom prst="rect">
            <a:avLst/>
          </a:prstGeom>
        </p:spPr>
      </p:pic>
      <p:sp>
        <p:nvSpPr>
          <p:cNvPr id="4" name="TextBox 3">
            <a:extLst>
              <a:ext uri="{FF2B5EF4-FFF2-40B4-BE49-F238E27FC236}">
                <a16:creationId xmlns:a16="http://schemas.microsoft.com/office/drawing/2014/main" id="{B5D54554-6356-604C-89DE-A8566E488001}"/>
              </a:ext>
            </a:extLst>
          </p:cNvPr>
          <p:cNvSpPr txBox="1"/>
          <p:nvPr/>
        </p:nvSpPr>
        <p:spPr>
          <a:xfrm>
            <a:off x="626259" y="1447800"/>
            <a:ext cx="2308965" cy="707886"/>
          </a:xfrm>
          <a:prstGeom prst="rect">
            <a:avLst/>
          </a:prstGeom>
          <a:noFill/>
        </p:spPr>
        <p:txBody>
          <a:bodyPr wrap="none" rtlCol="0">
            <a:spAutoFit/>
          </a:bodyPr>
          <a:lstStyle/>
          <a:p>
            <a:r>
              <a:rPr lang="en-US" sz="2000" dirty="0">
                <a:solidFill>
                  <a:srgbClr val="3B41FF"/>
                </a:solidFill>
              </a:rPr>
              <a:t>Example of different</a:t>
            </a:r>
          </a:p>
          <a:p>
            <a:r>
              <a:rPr lang="en-US" sz="2000" dirty="0">
                <a:solidFill>
                  <a:srgbClr val="3B41FF"/>
                </a:solidFill>
              </a:rPr>
              <a:t>data types for CNNs </a:t>
            </a:r>
            <a:endParaRPr lang="en-US" dirty="0">
              <a:solidFill>
                <a:srgbClr val="3B41FF"/>
              </a:solidFill>
            </a:endParaRPr>
          </a:p>
        </p:txBody>
      </p:sp>
    </p:spTree>
    <p:extLst>
      <p:ext uri="{BB962C8B-B14F-4D97-AF65-F5344CB8AC3E}">
        <p14:creationId xmlns:p14="http://schemas.microsoft.com/office/powerpoint/2010/main" val="34682695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E5A04-AA24-C345-B743-CADDC438136C}"/>
              </a:ext>
            </a:extLst>
          </p:cNvPr>
          <p:cNvSpPr>
            <a:spLocks noGrp="1"/>
          </p:cNvSpPr>
          <p:nvPr>
            <p:ph type="title"/>
          </p:nvPr>
        </p:nvSpPr>
        <p:spPr>
          <a:xfrm>
            <a:off x="1543560" y="457200"/>
            <a:ext cx="6793420" cy="574040"/>
          </a:xfrm>
        </p:spPr>
        <p:txBody>
          <a:bodyPr/>
          <a:lstStyle/>
          <a:p>
            <a:r>
              <a:rPr lang="en-US" dirty="0"/>
              <a:t>When Not to Use Convolution</a:t>
            </a:r>
          </a:p>
        </p:txBody>
      </p:sp>
      <p:sp>
        <p:nvSpPr>
          <p:cNvPr id="3" name="Text Placeholder 2">
            <a:extLst>
              <a:ext uri="{FF2B5EF4-FFF2-40B4-BE49-F238E27FC236}">
                <a16:creationId xmlns:a16="http://schemas.microsoft.com/office/drawing/2014/main" id="{806A644D-94EC-CB4C-8213-9617CBAD26BF}"/>
              </a:ext>
            </a:extLst>
          </p:cNvPr>
          <p:cNvSpPr>
            <a:spLocks noGrp="1"/>
          </p:cNvSpPr>
          <p:nvPr>
            <p:ph type="body" idx="1"/>
          </p:nvPr>
        </p:nvSpPr>
        <p:spPr>
          <a:xfrm>
            <a:off x="536863" y="1328421"/>
            <a:ext cx="9064337" cy="5909310"/>
          </a:xfrm>
        </p:spPr>
        <p:txBody>
          <a:bodyPr/>
          <a:lstStyle/>
          <a:p>
            <a:pPr marL="342900" indent="-342900">
              <a:buFont typeface="Arial" panose="020B0604020202020204" pitchFamily="34" charset="0"/>
              <a:buChar char="•"/>
            </a:pPr>
            <a:r>
              <a:rPr lang="en-US" dirty="0"/>
              <a:t>The use of convolution for processing variably sized inputs makes sense only for inputs that have variable size because they contain varying amounts of observation of the same kind of thing—diﬀerent lengths of recordings over time, diﬀerent widths of observations over space, etc.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Convolution does not make sense if the input has variable size because it can optionally include diﬀerent kinds of observations.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Example: if we are processing college applications, and our features consist of both grades and standardized test scores, but not every applicant took the standardized test, then it does not make sense to convolve the same weights over features corresponding to the grades as well as the features corresponding to the test scores.</a:t>
            </a:r>
          </a:p>
          <a:p>
            <a:endParaRPr lang="en-US" dirty="0"/>
          </a:p>
        </p:txBody>
      </p:sp>
    </p:spTree>
    <p:extLst>
      <p:ext uri="{BB962C8B-B14F-4D97-AF65-F5344CB8AC3E}">
        <p14:creationId xmlns:p14="http://schemas.microsoft.com/office/powerpoint/2010/main" val="18233244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75836" y="1003807"/>
            <a:ext cx="6709409" cy="574040"/>
          </a:xfrm>
          <a:prstGeom prst="rect">
            <a:avLst/>
          </a:prstGeom>
        </p:spPr>
        <p:txBody>
          <a:bodyPr vert="horz" wrap="square" lIns="0" tIns="12700" rIns="0" bIns="0" rtlCol="0">
            <a:spAutoFit/>
          </a:bodyPr>
          <a:lstStyle/>
          <a:p>
            <a:pPr marL="12700">
              <a:lnSpc>
                <a:spcPct val="100000"/>
              </a:lnSpc>
              <a:spcBef>
                <a:spcPts val="100"/>
              </a:spcBef>
            </a:pPr>
            <a:r>
              <a:rPr spc="-20" dirty="0"/>
              <a:t>Topics </a:t>
            </a:r>
            <a:r>
              <a:rPr spc="-5" dirty="0"/>
              <a:t>in </a:t>
            </a:r>
            <a:r>
              <a:rPr spc="-25" dirty="0"/>
              <a:t>Convolutional</a:t>
            </a:r>
            <a:r>
              <a:rPr spc="-70" dirty="0"/>
              <a:t> </a:t>
            </a:r>
            <a:r>
              <a:rPr spc="-25" dirty="0"/>
              <a:t>Networks</a:t>
            </a:r>
          </a:p>
        </p:txBody>
      </p:sp>
      <p:sp>
        <p:nvSpPr>
          <p:cNvPr id="5" name="object 5"/>
          <p:cNvSpPr txBox="1"/>
          <p:nvPr/>
        </p:nvSpPr>
        <p:spPr>
          <a:xfrm>
            <a:off x="585723" y="1796288"/>
            <a:ext cx="7573009" cy="4793620"/>
          </a:xfrm>
          <a:prstGeom prst="rect">
            <a:avLst/>
          </a:prstGeom>
        </p:spPr>
        <p:txBody>
          <a:bodyPr vert="horz" wrap="square" lIns="0" tIns="76200" rIns="0" bIns="0" rtlCol="0">
            <a:spAutoFit/>
          </a:bodyPr>
          <a:lstStyle/>
          <a:p>
            <a:pPr marL="12700">
              <a:lnSpc>
                <a:spcPct val="100000"/>
              </a:lnSpc>
              <a:spcBef>
                <a:spcPts val="530"/>
              </a:spcBef>
              <a:buClr>
                <a:srgbClr val="3333CC"/>
              </a:buClr>
              <a:tabLst>
                <a:tab pos="464184" algn="l"/>
                <a:tab pos="464820" algn="l"/>
              </a:tabLst>
            </a:pPr>
            <a:r>
              <a:rPr lang="en-US" sz="2400" spc="-15" dirty="0">
                <a:solidFill>
                  <a:srgbClr val="808080"/>
                </a:solidFill>
                <a:latin typeface="Arial"/>
                <a:cs typeface="Arial"/>
              </a:rPr>
              <a:t>Overview</a:t>
            </a:r>
            <a:endParaRPr lang="en-US" sz="2400" dirty="0">
              <a:latin typeface="Arial"/>
              <a:cs typeface="Arial"/>
            </a:endParaRPr>
          </a:p>
          <a:p>
            <a:pPr marL="464820" indent="-452120">
              <a:lnSpc>
                <a:spcPct val="100000"/>
              </a:lnSpc>
              <a:spcBef>
                <a:spcPts val="505"/>
              </a:spcBef>
              <a:buClr>
                <a:srgbClr val="3333CC"/>
              </a:buClr>
              <a:buAutoNum type="arabicPeriod"/>
              <a:tabLst>
                <a:tab pos="464184" algn="l"/>
                <a:tab pos="464820" algn="l"/>
              </a:tabLst>
            </a:pPr>
            <a:r>
              <a:rPr sz="2400" spc="-15" dirty="0">
                <a:solidFill>
                  <a:srgbClr val="808080"/>
                </a:solidFill>
                <a:latin typeface="Arial"/>
                <a:cs typeface="Arial"/>
              </a:rPr>
              <a:t>The Convolution</a:t>
            </a:r>
            <a:r>
              <a:rPr sz="2400" spc="-40" dirty="0">
                <a:solidFill>
                  <a:srgbClr val="808080"/>
                </a:solidFill>
                <a:latin typeface="Arial"/>
                <a:cs typeface="Arial"/>
              </a:rPr>
              <a:t> </a:t>
            </a:r>
            <a:r>
              <a:rPr sz="2400" spc="-15" dirty="0">
                <a:solidFill>
                  <a:srgbClr val="808080"/>
                </a:solidFill>
                <a:latin typeface="Arial"/>
                <a:cs typeface="Arial"/>
              </a:rPr>
              <a:t>Operation</a:t>
            </a:r>
            <a:endParaRPr sz="2400" dirty="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Motivation</a:t>
            </a:r>
            <a:endParaRPr sz="2400" dirty="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sz="2400" spc="-15" dirty="0">
                <a:solidFill>
                  <a:srgbClr val="808080"/>
                </a:solidFill>
                <a:latin typeface="Arial"/>
                <a:cs typeface="Arial"/>
              </a:rPr>
              <a:t>Pooling</a:t>
            </a:r>
            <a:endParaRPr sz="2400" dirty="0">
              <a:latin typeface="Arial"/>
              <a:cs typeface="Arial"/>
            </a:endParaRPr>
          </a:p>
          <a:p>
            <a:pPr marL="464820" indent="-452120">
              <a:lnSpc>
                <a:spcPct val="100000"/>
              </a:lnSpc>
              <a:spcBef>
                <a:spcPts val="505"/>
              </a:spcBef>
              <a:buClr>
                <a:srgbClr val="3333CC"/>
              </a:buClr>
              <a:buAutoNum type="arabicPeriod"/>
              <a:tabLst>
                <a:tab pos="464184" algn="l"/>
                <a:tab pos="464820" algn="l"/>
              </a:tabLst>
            </a:pPr>
            <a:r>
              <a:rPr sz="2400" spc="-15" dirty="0">
                <a:solidFill>
                  <a:srgbClr val="808080"/>
                </a:solidFill>
                <a:latin typeface="Arial"/>
                <a:cs typeface="Arial"/>
              </a:rPr>
              <a:t>Convolution </a:t>
            </a:r>
            <a:r>
              <a:rPr sz="2400" spc="-10" dirty="0">
                <a:solidFill>
                  <a:srgbClr val="808080"/>
                </a:solidFill>
                <a:latin typeface="Arial"/>
                <a:cs typeface="Arial"/>
              </a:rPr>
              <a:t>and </a:t>
            </a:r>
            <a:r>
              <a:rPr sz="2400" spc="-15" dirty="0">
                <a:solidFill>
                  <a:srgbClr val="808080"/>
                </a:solidFill>
                <a:latin typeface="Arial"/>
                <a:cs typeface="Arial"/>
              </a:rPr>
              <a:t>Pooling </a:t>
            </a:r>
            <a:r>
              <a:rPr sz="2400" spc="-10" dirty="0">
                <a:solidFill>
                  <a:srgbClr val="808080"/>
                </a:solidFill>
                <a:latin typeface="Arial"/>
                <a:cs typeface="Arial"/>
              </a:rPr>
              <a:t>as an </a:t>
            </a:r>
            <a:r>
              <a:rPr sz="2400" spc="-15" dirty="0">
                <a:solidFill>
                  <a:srgbClr val="808080"/>
                </a:solidFill>
                <a:latin typeface="Arial"/>
                <a:cs typeface="Arial"/>
              </a:rPr>
              <a:t>Infinitely Strong</a:t>
            </a:r>
            <a:r>
              <a:rPr sz="2400" spc="-75" dirty="0">
                <a:solidFill>
                  <a:srgbClr val="808080"/>
                </a:solidFill>
                <a:latin typeface="Arial"/>
                <a:cs typeface="Arial"/>
              </a:rPr>
              <a:t> </a:t>
            </a:r>
            <a:r>
              <a:rPr sz="2400" spc="-10" dirty="0">
                <a:solidFill>
                  <a:srgbClr val="808080"/>
                </a:solidFill>
                <a:latin typeface="Arial"/>
                <a:cs typeface="Arial"/>
              </a:rPr>
              <a:t>Prior</a:t>
            </a:r>
            <a:endParaRPr sz="2400" dirty="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Variants </a:t>
            </a:r>
            <a:r>
              <a:rPr sz="2400" spc="-10" dirty="0">
                <a:solidFill>
                  <a:srgbClr val="808080"/>
                </a:solidFill>
                <a:latin typeface="Arial"/>
                <a:cs typeface="Arial"/>
              </a:rPr>
              <a:t>of the </a:t>
            </a:r>
            <a:r>
              <a:rPr sz="2400" spc="-15" dirty="0">
                <a:solidFill>
                  <a:srgbClr val="808080"/>
                </a:solidFill>
                <a:latin typeface="Arial"/>
                <a:cs typeface="Arial"/>
              </a:rPr>
              <a:t>Basic Convolution</a:t>
            </a:r>
            <a:r>
              <a:rPr sz="2400" spc="-75" dirty="0">
                <a:solidFill>
                  <a:srgbClr val="808080"/>
                </a:solidFill>
                <a:latin typeface="Arial"/>
                <a:cs typeface="Arial"/>
              </a:rPr>
              <a:t> </a:t>
            </a:r>
            <a:r>
              <a:rPr sz="2400" spc="-15" dirty="0">
                <a:solidFill>
                  <a:srgbClr val="808080"/>
                </a:solidFill>
                <a:latin typeface="Arial"/>
                <a:cs typeface="Arial"/>
              </a:rPr>
              <a:t>Function</a:t>
            </a:r>
            <a:endParaRPr sz="2400" dirty="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sz="2400" spc="-15" dirty="0">
                <a:solidFill>
                  <a:srgbClr val="808080"/>
                </a:solidFill>
                <a:latin typeface="Arial"/>
                <a:cs typeface="Arial"/>
              </a:rPr>
              <a:t>Structured</a:t>
            </a:r>
            <a:r>
              <a:rPr sz="2400" spc="-30" dirty="0">
                <a:solidFill>
                  <a:srgbClr val="808080"/>
                </a:solidFill>
                <a:latin typeface="Arial"/>
                <a:cs typeface="Arial"/>
              </a:rPr>
              <a:t> </a:t>
            </a:r>
            <a:r>
              <a:rPr sz="2400" spc="-15" dirty="0">
                <a:solidFill>
                  <a:srgbClr val="808080"/>
                </a:solidFill>
                <a:latin typeface="Arial"/>
                <a:cs typeface="Arial"/>
              </a:rPr>
              <a:t>Outputs</a:t>
            </a:r>
            <a:endParaRPr lang="en-US" sz="2400" dirty="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lang="en-US" sz="2400" spc="-15" dirty="0">
                <a:solidFill>
                  <a:schemeClr val="bg1">
                    <a:lumMod val="50000"/>
                  </a:schemeClr>
                </a:solidFill>
                <a:latin typeface="Arial"/>
                <a:cs typeface="Arial"/>
              </a:rPr>
              <a:t>Data Types</a:t>
            </a:r>
            <a:endParaRPr lang="en-US" sz="2400" dirty="0">
              <a:solidFill>
                <a:schemeClr val="bg1">
                  <a:lumMod val="50000"/>
                </a:schemeClr>
              </a:solidFill>
              <a:latin typeface="Arial"/>
              <a:cs typeface="Arial"/>
            </a:endParaRPr>
          </a:p>
          <a:p>
            <a:pPr marL="464820" indent="-452120">
              <a:lnSpc>
                <a:spcPct val="100000"/>
              </a:lnSpc>
              <a:spcBef>
                <a:spcPts val="625"/>
              </a:spcBef>
              <a:buClr>
                <a:srgbClr val="3333CC"/>
              </a:buClr>
              <a:buAutoNum type="arabicPeriod"/>
              <a:tabLst>
                <a:tab pos="464184" algn="l"/>
                <a:tab pos="464820" algn="l"/>
              </a:tabLst>
            </a:pPr>
            <a:r>
              <a:rPr sz="2400" spc="-15" dirty="0">
                <a:solidFill>
                  <a:srgbClr val="0070C0"/>
                </a:solidFill>
                <a:latin typeface="Arial"/>
                <a:cs typeface="Arial"/>
              </a:rPr>
              <a:t>Efficient Convolution</a:t>
            </a:r>
            <a:r>
              <a:rPr sz="2400" spc="-40" dirty="0">
                <a:solidFill>
                  <a:srgbClr val="0070C0"/>
                </a:solidFill>
                <a:latin typeface="Arial"/>
                <a:cs typeface="Arial"/>
              </a:rPr>
              <a:t> </a:t>
            </a:r>
            <a:r>
              <a:rPr sz="2400" spc="-15" dirty="0">
                <a:solidFill>
                  <a:srgbClr val="0070C0"/>
                </a:solidFill>
                <a:latin typeface="Arial"/>
                <a:cs typeface="Arial"/>
              </a:rPr>
              <a:t>Algorithms</a:t>
            </a:r>
            <a:endParaRPr sz="2400" dirty="0">
              <a:solidFill>
                <a:srgbClr val="0070C0"/>
              </a:solidFill>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Random </a:t>
            </a:r>
            <a:r>
              <a:rPr sz="2400" spc="-10" dirty="0">
                <a:solidFill>
                  <a:srgbClr val="808080"/>
                </a:solidFill>
                <a:latin typeface="Arial"/>
                <a:cs typeface="Arial"/>
              </a:rPr>
              <a:t>or </a:t>
            </a:r>
            <a:r>
              <a:rPr sz="2400" spc="-15" dirty="0">
                <a:solidFill>
                  <a:srgbClr val="808080"/>
                </a:solidFill>
                <a:latin typeface="Arial"/>
                <a:cs typeface="Arial"/>
              </a:rPr>
              <a:t>Unsupervised</a:t>
            </a:r>
            <a:r>
              <a:rPr sz="2400" spc="-60" dirty="0">
                <a:solidFill>
                  <a:srgbClr val="808080"/>
                </a:solidFill>
                <a:latin typeface="Arial"/>
                <a:cs typeface="Arial"/>
              </a:rPr>
              <a:t> </a:t>
            </a:r>
            <a:r>
              <a:rPr sz="2400" spc="-15" dirty="0">
                <a:solidFill>
                  <a:srgbClr val="808080"/>
                </a:solidFill>
                <a:latin typeface="Arial"/>
                <a:cs typeface="Arial"/>
              </a:rPr>
              <a:t>Features</a:t>
            </a:r>
            <a:endParaRPr sz="2400" dirty="0">
              <a:latin typeface="Arial"/>
              <a:cs typeface="Arial"/>
            </a:endParaRPr>
          </a:p>
          <a:p>
            <a:pPr marL="464820" indent="-452120">
              <a:lnSpc>
                <a:spcPct val="100000"/>
              </a:lnSpc>
              <a:spcBef>
                <a:spcPts val="525"/>
              </a:spcBef>
              <a:buClr>
                <a:srgbClr val="3333CC"/>
              </a:buClr>
              <a:buAutoNum type="arabicPeriod"/>
              <a:tabLst>
                <a:tab pos="464820" algn="l"/>
              </a:tabLst>
            </a:pPr>
            <a:r>
              <a:rPr sz="2400" spc="-15" dirty="0">
                <a:solidFill>
                  <a:srgbClr val="808080"/>
                </a:solidFill>
                <a:latin typeface="Arial"/>
                <a:cs typeface="Arial"/>
              </a:rPr>
              <a:t>The Neuroscientific Basis </a:t>
            </a:r>
            <a:r>
              <a:rPr sz="2400" spc="-10" dirty="0">
                <a:solidFill>
                  <a:srgbClr val="808080"/>
                </a:solidFill>
                <a:latin typeface="Arial"/>
                <a:cs typeface="Arial"/>
              </a:rPr>
              <a:t>for </a:t>
            </a:r>
            <a:r>
              <a:rPr sz="2400" spc="-15" dirty="0">
                <a:solidFill>
                  <a:srgbClr val="808080"/>
                </a:solidFill>
                <a:latin typeface="Arial"/>
                <a:cs typeface="Arial"/>
              </a:rPr>
              <a:t>Convolutional</a:t>
            </a:r>
            <a:r>
              <a:rPr sz="2400" spc="-35" dirty="0">
                <a:solidFill>
                  <a:srgbClr val="808080"/>
                </a:solidFill>
                <a:latin typeface="Arial"/>
                <a:cs typeface="Arial"/>
              </a:rPr>
              <a:t> </a:t>
            </a:r>
            <a:r>
              <a:rPr sz="2400" spc="-15" dirty="0">
                <a:solidFill>
                  <a:srgbClr val="808080"/>
                </a:solidFill>
                <a:latin typeface="Arial"/>
                <a:cs typeface="Arial"/>
              </a:rPr>
              <a:t>Networks</a:t>
            </a:r>
            <a:endParaRPr sz="2400" dirty="0">
              <a:latin typeface="Arial"/>
              <a:cs typeface="Arial"/>
            </a:endParaRPr>
          </a:p>
        </p:txBody>
      </p:sp>
      <p:sp>
        <p:nvSpPr>
          <p:cNvPr id="6" name="object 6"/>
          <p:cNvSpPr txBox="1"/>
          <p:nvPr/>
        </p:nvSpPr>
        <p:spPr>
          <a:xfrm>
            <a:off x="585723" y="6621271"/>
            <a:ext cx="8160384" cy="391160"/>
          </a:xfrm>
          <a:prstGeom prst="rect">
            <a:avLst/>
          </a:prstGeom>
        </p:spPr>
        <p:txBody>
          <a:bodyPr vert="horz" wrap="square" lIns="0" tIns="12700" rIns="0" bIns="0" rtlCol="0">
            <a:spAutoFit/>
          </a:bodyPr>
          <a:lstStyle/>
          <a:p>
            <a:pPr marL="12700">
              <a:lnSpc>
                <a:spcPct val="100000"/>
              </a:lnSpc>
              <a:spcBef>
                <a:spcPts val="100"/>
              </a:spcBef>
            </a:pPr>
            <a:r>
              <a:rPr sz="2400" spc="-10" dirty="0">
                <a:solidFill>
                  <a:srgbClr val="3333CC"/>
                </a:solidFill>
                <a:latin typeface="Arial"/>
                <a:cs typeface="Arial"/>
              </a:rPr>
              <a:t>11. </a:t>
            </a:r>
            <a:r>
              <a:rPr sz="2400" spc="-15" dirty="0">
                <a:solidFill>
                  <a:srgbClr val="808080"/>
                </a:solidFill>
                <a:latin typeface="Arial"/>
                <a:cs typeface="Arial"/>
              </a:rPr>
              <a:t>Convolutional Networks </a:t>
            </a:r>
            <a:r>
              <a:rPr sz="2400" spc="-10" dirty="0">
                <a:solidFill>
                  <a:srgbClr val="808080"/>
                </a:solidFill>
                <a:latin typeface="Arial"/>
                <a:cs typeface="Arial"/>
              </a:rPr>
              <a:t>and the </a:t>
            </a:r>
            <a:r>
              <a:rPr sz="2400" spc="-15" dirty="0">
                <a:solidFill>
                  <a:srgbClr val="808080"/>
                </a:solidFill>
                <a:latin typeface="Arial"/>
                <a:cs typeface="Arial"/>
              </a:rPr>
              <a:t>History </a:t>
            </a:r>
            <a:r>
              <a:rPr sz="2400" spc="-10" dirty="0">
                <a:solidFill>
                  <a:srgbClr val="808080"/>
                </a:solidFill>
                <a:latin typeface="Arial"/>
                <a:cs typeface="Arial"/>
              </a:rPr>
              <a:t>of </a:t>
            </a:r>
            <a:r>
              <a:rPr sz="2400" spc="-15" dirty="0">
                <a:solidFill>
                  <a:srgbClr val="808080"/>
                </a:solidFill>
                <a:latin typeface="Arial"/>
                <a:cs typeface="Arial"/>
              </a:rPr>
              <a:t>Deep</a:t>
            </a:r>
            <a:r>
              <a:rPr sz="2400" spc="-470" dirty="0">
                <a:solidFill>
                  <a:srgbClr val="808080"/>
                </a:solidFill>
                <a:latin typeface="Arial"/>
                <a:cs typeface="Arial"/>
              </a:rPr>
              <a:t> </a:t>
            </a:r>
            <a:r>
              <a:rPr sz="2400" spc="-15" dirty="0">
                <a:solidFill>
                  <a:srgbClr val="808080"/>
                </a:solidFill>
                <a:latin typeface="Arial"/>
                <a:cs typeface="Arial"/>
              </a:rPr>
              <a:t>Learning</a:t>
            </a:r>
            <a:endParaRPr sz="2400">
              <a:latin typeface="Arial"/>
              <a:cs typeface="Arial"/>
            </a:endParaRPr>
          </a:p>
        </p:txBody>
      </p:sp>
    </p:spTree>
    <p:extLst>
      <p:ext uri="{BB962C8B-B14F-4D97-AF65-F5344CB8AC3E}">
        <p14:creationId xmlns:p14="http://schemas.microsoft.com/office/powerpoint/2010/main" val="14165420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5601-04C1-A245-8176-58E649244A9E}"/>
              </a:ext>
            </a:extLst>
          </p:cNvPr>
          <p:cNvSpPr>
            <a:spLocks noGrp="1"/>
          </p:cNvSpPr>
          <p:nvPr>
            <p:ph type="title"/>
          </p:nvPr>
        </p:nvSpPr>
        <p:spPr>
          <a:xfrm>
            <a:off x="1543560" y="381000"/>
            <a:ext cx="6793420" cy="574040"/>
          </a:xfrm>
        </p:spPr>
        <p:txBody>
          <a:bodyPr/>
          <a:lstStyle/>
          <a:p>
            <a:r>
              <a:rPr lang="en-US"/>
              <a:t>Efficient Convolution</a:t>
            </a:r>
            <a:endParaRPr lang="en-US" dirty="0"/>
          </a:p>
        </p:txBody>
      </p:sp>
      <p:sp>
        <p:nvSpPr>
          <p:cNvPr id="3" name="Text Placeholder 2">
            <a:extLst>
              <a:ext uri="{FF2B5EF4-FFF2-40B4-BE49-F238E27FC236}">
                <a16:creationId xmlns:a16="http://schemas.microsoft.com/office/drawing/2014/main" id="{10396571-F7D1-A54F-9A46-FB7D7CEE4020}"/>
              </a:ext>
            </a:extLst>
          </p:cNvPr>
          <p:cNvSpPr>
            <a:spLocks noGrp="1"/>
          </p:cNvSpPr>
          <p:nvPr>
            <p:ph type="body" idx="1"/>
          </p:nvPr>
        </p:nvSpPr>
        <p:spPr>
          <a:xfrm>
            <a:off x="536863" y="1328421"/>
            <a:ext cx="8988137" cy="5909310"/>
          </a:xfrm>
        </p:spPr>
        <p:txBody>
          <a:bodyPr/>
          <a:lstStyle/>
          <a:p>
            <a:pPr marL="342900" indent="-342900">
              <a:buFont typeface="Arial" panose="020B0604020202020204" pitchFamily="34" charset="0"/>
              <a:buChar char="•"/>
            </a:pPr>
            <a:r>
              <a:rPr lang="en-US" dirty="0"/>
              <a:t>When a d-dimensional kernel can be expressed as the outer product of </a:t>
            </a:r>
            <a:r>
              <a:rPr lang="en-US" i="1" dirty="0">
                <a:solidFill>
                  <a:schemeClr val="tx1"/>
                </a:solidFill>
              </a:rPr>
              <a:t>d</a:t>
            </a:r>
            <a:r>
              <a:rPr lang="en-US" dirty="0"/>
              <a:t> vectors, one vector per dimension, the kernel is called separable. When the kernel is separable, naive convolution is ineﬃcient. </a:t>
            </a:r>
          </a:p>
          <a:p>
            <a:pPr marL="342900" indent="-342900">
              <a:buFont typeface="Arial" panose="020B0604020202020204" pitchFamily="34" charset="0"/>
              <a:buChar char="•"/>
            </a:pPr>
            <a:endParaRPr lang="en-US" dirty="0"/>
          </a:p>
          <a:p>
            <a:pPr marL="800100" lvl="1" indent="-342900">
              <a:buFont typeface="Arial" panose="020B0604020202020204" pitchFamily="34" charset="0"/>
              <a:buChar char="•"/>
            </a:pPr>
            <a:r>
              <a:rPr lang="en-US" sz="2400" dirty="0"/>
              <a:t>It is equivalent to composed one-dimensional convolutions with each of these vectors. The composed approach is signiﬁcantly faster than performing one d-dimensional convolution with their outer product.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kernel also takes fewer parameters to represent as </a:t>
            </a:r>
            <a:r>
              <a:rPr lang="en-US" dirty="0" err="1"/>
              <a:t>vectors.If</a:t>
            </a:r>
            <a:r>
              <a:rPr lang="en-US" dirty="0"/>
              <a:t> the kernel is </a:t>
            </a:r>
            <a:r>
              <a:rPr lang="en-US" i="1" dirty="0">
                <a:solidFill>
                  <a:schemeClr val="tx1"/>
                </a:solidFill>
              </a:rPr>
              <a:t>w</a:t>
            </a:r>
            <a:r>
              <a:rPr lang="en-US" dirty="0"/>
              <a:t> elements wide in each dimension, then naive multidimensional convolution requires </a:t>
            </a:r>
            <a:r>
              <a:rPr lang="en-US" dirty="0">
                <a:solidFill>
                  <a:schemeClr val="tx1"/>
                </a:solidFill>
              </a:rPr>
              <a:t>O(</a:t>
            </a:r>
            <a:r>
              <a:rPr lang="en-US" i="1" dirty="0" err="1">
                <a:solidFill>
                  <a:schemeClr val="tx1"/>
                </a:solidFill>
              </a:rPr>
              <a:t>w</a:t>
            </a:r>
            <a:r>
              <a:rPr lang="en-US" i="1" baseline="30000" dirty="0" err="1">
                <a:solidFill>
                  <a:schemeClr val="tx1"/>
                </a:solidFill>
              </a:rPr>
              <a:t>d</a:t>
            </a:r>
            <a:r>
              <a:rPr lang="en-US" dirty="0">
                <a:solidFill>
                  <a:schemeClr val="tx1"/>
                </a:solidFill>
              </a:rPr>
              <a:t>) </a:t>
            </a:r>
            <a:r>
              <a:rPr lang="en-US" dirty="0"/>
              <a:t>runtime and parameter storage space, while separable convolution requires </a:t>
            </a:r>
            <a:r>
              <a:rPr lang="en-US" dirty="0">
                <a:solidFill>
                  <a:schemeClr val="tx1"/>
                </a:solidFill>
              </a:rPr>
              <a:t>O(</a:t>
            </a:r>
            <a:r>
              <a:rPr lang="en-US" i="1" dirty="0">
                <a:solidFill>
                  <a:schemeClr val="tx1"/>
                </a:solidFill>
              </a:rPr>
              <a:t>w × d</a:t>
            </a:r>
            <a:r>
              <a:rPr lang="en-US" dirty="0">
                <a:solidFill>
                  <a:schemeClr val="tx1"/>
                </a:solidFill>
              </a:rPr>
              <a:t>) </a:t>
            </a:r>
            <a:r>
              <a:rPr lang="en-US" dirty="0"/>
              <a:t>runtime and parameter storage space. Not every convolution can be represented in this way.</a:t>
            </a:r>
          </a:p>
        </p:txBody>
      </p:sp>
    </p:spTree>
    <p:extLst>
      <p:ext uri="{BB962C8B-B14F-4D97-AF65-F5344CB8AC3E}">
        <p14:creationId xmlns:p14="http://schemas.microsoft.com/office/powerpoint/2010/main" val="82651182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75836" y="1003807"/>
            <a:ext cx="6709409" cy="574040"/>
          </a:xfrm>
          <a:prstGeom prst="rect">
            <a:avLst/>
          </a:prstGeom>
        </p:spPr>
        <p:txBody>
          <a:bodyPr vert="horz" wrap="square" lIns="0" tIns="12700" rIns="0" bIns="0" rtlCol="0">
            <a:spAutoFit/>
          </a:bodyPr>
          <a:lstStyle/>
          <a:p>
            <a:pPr marL="12700">
              <a:lnSpc>
                <a:spcPct val="100000"/>
              </a:lnSpc>
              <a:spcBef>
                <a:spcPts val="100"/>
              </a:spcBef>
            </a:pPr>
            <a:r>
              <a:rPr spc="-20" dirty="0"/>
              <a:t>Topics </a:t>
            </a:r>
            <a:r>
              <a:rPr spc="-5" dirty="0"/>
              <a:t>in </a:t>
            </a:r>
            <a:r>
              <a:rPr spc="-25" dirty="0"/>
              <a:t>Convolutional</a:t>
            </a:r>
            <a:r>
              <a:rPr spc="-70" dirty="0"/>
              <a:t> </a:t>
            </a:r>
            <a:r>
              <a:rPr spc="-25" dirty="0"/>
              <a:t>Networks</a:t>
            </a:r>
          </a:p>
        </p:txBody>
      </p:sp>
      <p:sp>
        <p:nvSpPr>
          <p:cNvPr id="5" name="object 5"/>
          <p:cNvSpPr txBox="1"/>
          <p:nvPr/>
        </p:nvSpPr>
        <p:spPr>
          <a:xfrm>
            <a:off x="585723" y="1796288"/>
            <a:ext cx="7573009" cy="4793620"/>
          </a:xfrm>
          <a:prstGeom prst="rect">
            <a:avLst/>
          </a:prstGeom>
        </p:spPr>
        <p:txBody>
          <a:bodyPr vert="horz" wrap="square" lIns="0" tIns="76200" rIns="0" bIns="0" rtlCol="0">
            <a:spAutoFit/>
          </a:bodyPr>
          <a:lstStyle/>
          <a:p>
            <a:pPr marL="12700">
              <a:lnSpc>
                <a:spcPct val="100000"/>
              </a:lnSpc>
              <a:spcBef>
                <a:spcPts val="530"/>
              </a:spcBef>
              <a:buClr>
                <a:srgbClr val="3333CC"/>
              </a:buClr>
              <a:tabLst>
                <a:tab pos="464184" algn="l"/>
                <a:tab pos="464820" algn="l"/>
              </a:tabLst>
            </a:pPr>
            <a:r>
              <a:rPr lang="en-US" sz="2400" spc="-15" dirty="0">
                <a:solidFill>
                  <a:srgbClr val="808080"/>
                </a:solidFill>
                <a:latin typeface="Arial"/>
                <a:cs typeface="Arial"/>
              </a:rPr>
              <a:t>Overview</a:t>
            </a:r>
            <a:endParaRPr lang="en-US" sz="2400" dirty="0">
              <a:latin typeface="Arial"/>
              <a:cs typeface="Arial"/>
            </a:endParaRPr>
          </a:p>
          <a:p>
            <a:pPr marL="464820" indent="-452120">
              <a:lnSpc>
                <a:spcPct val="100000"/>
              </a:lnSpc>
              <a:spcBef>
                <a:spcPts val="505"/>
              </a:spcBef>
              <a:buClr>
                <a:srgbClr val="3333CC"/>
              </a:buClr>
              <a:buAutoNum type="arabicPeriod"/>
              <a:tabLst>
                <a:tab pos="464184" algn="l"/>
                <a:tab pos="464820" algn="l"/>
              </a:tabLst>
            </a:pPr>
            <a:r>
              <a:rPr sz="2400" spc="-15" dirty="0">
                <a:solidFill>
                  <a:srgbClr val="808080"/>
                </a:solidFill>
                <a:latin typeface="Arial"/>
                <a:cs typeface="Arial"/>
              </a:rPr>
              <a:t>The Convolution</a:t>
            </a:r>
            <a:r>
              <a:rPr sz="2400" spc="-40" dirty="0">
                <a:solidFill>
                  <a:srgbClr val="808080"/>
                </a:solidFill>
                <a:latin typeface="Arial"/>
                <a:cs typeface="Arial"/>
              </a:rPr>
              <a:t> </a:t>
            </a:r>
            <a:r>
              <a:rPr sz="2400" spc="-15" dirty="0">
                <a:solidFill>
                  <a:srgbClr val="808080"/>
                </a:solidFill>
                <a:latin typeface="Arial"/>
                <a:cs typeface="Arial"/>
              </a:rPr>
              <a:t>Operation</a:t>
            </a:r>
            <a:endParaRPr sz="2400" dirty="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Motivation</a:t>
            </a:r>
            <a:endParaRPr sz="2400" dirty="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sz="2400" spc="-15" dirty="0">
                <a:solidFill>
                  <a:srgbClr val="808080"/>
                </a:solidFill>
                <a:latin typeface="Arial"/>
                <a:cs typeface="Arial"/>
              </a:rPr>
              <a:t>Pooling</a:t>
            </a:r>
            <a:endParaRPr sz="2400" dirty="0">
              <a:latin typeface="Arial"/>
              <a:cs typeface="Arial"/>
            </a:endParaRPr>
          </a:p>
          <a:p>
            <a:pPr marL="464820" indent="-452120">
              <a:lnSpc>
                <a:spcPct val="100000"/>
              </a:lnSpc>
              <a:spcBef>
                <a:spcPts val="505"/>
              </a:spcBef>
              <a:buClr>
                <a:srgbClr val="3333CC"/>
              </a:buClr>
              <a:buAutoNum type="arabicPeriod"/>
              <a:tabLst>
                <a:tab pos="464184" algn="l"/>
                <a:tab pos="464820" algn="l"/>
              </a:tabLst>
            </a:pPr>
            <a:r>
              <a:rPr sz="2400" spc="-15" dirty="0">
                <a:solidFill>
                  <a:srgbClr val="808080"/>
                </a:solidFill>
                <a:latin typeface="Arial"/>
                <a:cs typeface="Arial"/>
              </a:rPr>
              <a:t>Convolution </a:t>
            </a:r>
            <a:r>
              <a:rPr sz="2400" spc="-10" dirty="0">
                <a:solidFill>
                  <a:srgbClr val="808080"/>
                </a:solidFill>
                <a:latin typeface="Arial"/>
                <a:cs typeface="Arial"/>
              </a:rPr>
              <a:t>and </a:t>
            </a:r>
            <a:r>
              <a:rPr sz="2400" spc="-15" dirty="0">
                <a:solidFill>
                  <a:srgbClr val="808080"/>
                </a:solidFill>
                <a:latin typeface="Arial"/>
                <a:cs typeface="Arial"/>
              </a:rPr>
              <a:t>Pooling </a:t>
            </a:r>
            <a:r>
              <a:rPr sz="2400" spc="-10" dirty="0">
                <a:solidFill>
                  <a:srgbClr val="808080"/>
                </a:solidFill>
                <a:latin typeface="Arial"/>
                <a:cs typeface="Arial"/>
              </a:rPr>
              <a:t>as an </a:t>
            </a:r>
            <a:r>
              <a:rPr sz="2400" spc="-15" dirty="0">
                <a:solidFill>
                  <a:srgbClr val="808080"/>
                </a:solidFill>
                <a:latin typeface="Arial"/>
                <a:cs typeface="Arial"/>
              </a:rPr>
              <a:t>Infinitely Strong</a:t>
            </a:r>
            <a:r>
              <a:rPr sz="2400" spc="-75" dirty="0">
                <a:solidFill>
                  <a:srgbClr val="808080"/>
                </a:solidFill>
                <a:latin typeface="Arial"/>
                <a:cs typeface="Arial"/>
              </a:rPr>
              <a:t> </a:t>
            </a:r>
            <a:r>
              <a:rPr sz="2400" spc="-10" dirty="0">
                <a:solidFill>
                  <a:srgbClr val="808080"/>
                </a:solidFill>
                <a:latin typeface="Arial"/>
                <a:cs typeface="Arial"/>
              </a:rPr>
              <a:t>Prior</a:t>
            </a:r>
            <a:endParaRPr sz="2400" dirty="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Variants </a:t>
            </a:r>
            <a:r>
              <a:rPr sz="2400" spc="-10" dirty="0">
                <a:solidFill>
                  <a:srgbClr val="808080"/>
                </a:solidFill>
                <a:latin typeface="Arial"/>
                <a:cs typeface="Arial"/>
              </a:rPr>
              <a:t>of the </a:t>
            </a:r>
            <a:r>
              <a:rPr sz="2400" spc="-15" dirty="0">
                <a:solidFill>
                  <a:srgbClr val="808080"/>
                </a:solidFill>
                <a:latin typeface="Arial"/>
                <a:cs typeface="Arial"/>
              </a:rPr>
              <a:t>Basic Convolution</a:t>
            </a:r>
            <a:r>
              <a:rPr sz="2400" spc="-75" dirty="0">
                <a:solidFill>
                  <a:srgbClr val="808080"/>
                </a:solidFill>
                <a:latin typeface="Arial"/>
                <a:cs typeface="Arial"/>
              </a:rPr>
              <a:t> </a:t>
            </a:r>
            <a:r>
              <a:rPr sz="2400" spc="-15" dirty="0">
                <a:solidFill>
                  <a:srgbClr val="808080"/>
                </a:solidFill>
                <a:latin typeface="Arial"/>
                <a:cs typeface="Arial"/>
              </a:rPr>
              <a:t>Function</a:t>
            </a:r>
            <a:endParaRPr sz="2400" dirty="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sz="2400" spc="-15" dirty="0">
                <a:solidFill>
                  <a:srgbClr val="808080"/>
                </a:solidFill>
                <a:latin typeface="Arial"/>
                <a:cs typeface="Arial"/>
              </a:rPr>
              <a:t>Structured</a:t>
            </a:r>
            <a:r>
              <a:rPr sz="2400" spc="-30" dirty="0">
                <a:solidFill>
                  <a:srgbClr val="808080"/>
                </a:solidFill>
                <a:latin typeface="Arial"/>
                <a:cs typeface="Arial"/>
              </a:rPr>
              <a:t> </a:t>
            </a:r>
            <a:r>
              <a:rPr sz="2400" spc="-15" dirty="0">
                <a:solidFill>
                  <a:srgbClr val="808080"/>
                </a:solidFill>
                <a:latin typeface="Arial"/>
                <a:cs typeface="Arial"/>
              </a:rPr>
              <a:t>Outputs</a:t>
            </a:r>
            <a:endParaRPr lang="en-US" sz="2400" dirty="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lang="en-US" sz="2400" spc="-15" dirty="0">
                <a:solidFill>
                  <a:schemeClr val="bg1">
                    <a:lumMod val="50000"/>
                  </a:schemeClr>
                </a:solidFill>
                <a:latin typeface="Arial"/>
                <a:cs typeface="Arial"/>
              </a:rPr>
              <a:t>Data Types</a:t>
            </a:r>
            <a:endParaRPr lang="en-US" sz="2400" dirty="0">
              <a:solidFill>
                <a:schemeClr val="bg1">
                  <a:lumMod val="50000"/>
                </a:schemeClr>
              </a:solidFill>
              <a:latin typeface="Arial"/>
              <a:cs typeface="Arial"/>
            </a:endParaRPr>
          </a:p>
          <a:p>
            <a:pPr marL="464820" indent="-452120">
              <a:lnSpc>
                <a:spcPct val="100000"/>
              </a:lnSpc>
              <a:spcBef>
                <a:spcPts val="625"/>
              </a:spcBef>
              <a:buClr>
                <a:srgbClr val="3333CC"/>
              </a:buClr>
              <a:buAutoNum type="arabicPeriod"/>
              <a:tabLst>
                <a:tab pos="464184" algn="l"/>
                <a:tab pos="464820" algn="l"/>
              </a:tabLst>
            </a:pPr>
            <a:r>
              <a:rPr sz="2400" spc="-15" dirty="0">
                <a:solidFill>
                  <a:srgbClr val="808080"/>
                </a:solidFill>
                <a:latin typeface="Arial"/>
                <a:cs typeface="Arial"/>
              </a:rPr>
              <a:t>Efficient Convolution</a:t>
            </a:r>
            <a:r>
              <a:rPr sz="2400" spc="-40" dirty="0">
                <a:solidFill>
                  <a:srgbClr val="808080"/>
                </a:solidFill>
                <a:latin typeface="Arial"/>
                <a:cs typeface="Arial"/>
              </a:rPr>
              <a:t> </a:t>
            </a:r>
            <a:r>
              <a:rPr sz="2400" spc="-15" dirty="0">
                <a:solidFill>
                  <a:srgbClr val="808080"/>
                </a:solidFill>
                <a:latin typeface="Arial"/>
                <a:cs typeface="Arial"/>
              </a:rPr>
              <a:t>Algorithms</a:t>
            </a:r>
            <a:endParaRPr sz="2400" dirty="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0070C0"/>
                </a:solidFill>
                <a:latin typeface="Arial"/>
                <a:cs typeface="Arial"/>
              </a:rPr>
              <a:t>Random </a:t>
            </a:r>
            <a:r>
              <a:rPr sz="2400" spc="-10" dirty="0">
                <a:solidFill>
                  <a:srgbClr val="0070C0"/>
                </a:solidFill>
                <a:latin typeface="Arial"/>
                <a:cs typeface="Arial"/>
              </a:rPr>
              <a:t>or </a:t>
            </a:r>
            <a:r>
              <a:rPr sz="2400" spc="-15" dirty="0">
                <a:solidFill>
                  <a:srgbClr val="0070C0"/>
                </a:solidFill>
                <a:latin typeface="Arial"/>
                <a:cs typeface="Arial"/>
              </a:rPr>
              <a:t>Unsupervised</a:t>
            </a:r>
            <a:r>
              <a:rPr sz="2400" spc="-60" dirty="0">
                <a:solidFill>
                  <a:srgbClr val="0070C0"/>
                </a:solidFill>
                <a:latin typeface="Arial"/>
                <a:cs typeface="Arial"/>
              </a:rPr>
              <a:t> </a:t>
            </a:r>
            <a:r>
              <a:rPr sz="2400" spc="-15" dirty="0">
                <a:solidFill>
                  <a:srgbClr val="0070C0"/>
                </a:solidFill>
                <a:latin typeface="Arial"/>
                <a:cs typeface="Arial"/>
              </a:rPr>
              <a:t>Features</a:t>
            </a:r>
            <a:endParaRPr sz="2400" dirty="0">
              <a:solidFill>
                <a:srgbClr val="0070C0"/>
              </a:solidFill>
              <a:latin typeface="Arial"/>
              <a:cs typeface="Arial"/>
            </a:endParaRPr>
          </a:p>
          <a:p>
            <a:pPr marL="464820" indent="-452120">
              <a:lnSpc>
                <a:spcPct val="100000"/>
              </a:lnSpc>
              <a:spcBef>
                <a:spcPts val="525"/>
              </a:spcBef>
              <a:buClr>
                <a:srgbClr val="3333CC"/>
              </a:buClr>
              <a:buAutoNum type="arabicPeriod"/>
              <a:tabLst>
                <a:tab pos="464820" algn="l"/>
              </a:tabLst>
            </a:pPr>
            <a:r>
              <a:rPr sz="2400" spc="-15" dirty="0">
                <a:solidFill>
                  <a:srgbClr val="808080"/>
                </a:solidFill>
                <a:latin typeface="Arial"/>
                <a:cs typeface="Arial"/>
              </a:rPr>
              <a:t>The Neuroscientific Basis </a:t>
            </a:r>
            <a:r>
              <a:rPr sz="2400" spc="-10" dirty="0">
                <a:solidFill>
                  <a:srgbClr val="808080"/>
                </a:solidFill>
                <a:latin typeface="Arial"/>
                <a:cs typeface="Arial"/>
              </a:rPr>
              <a:t>for </a:t>
            </a:r>
            <a:r>
              <a:rPr sz="2400" spc="-15" dirty="0">
                <a:solidFill>
                  <a:srgbClr val="808080"/>
                </a:solidFill>
                <a:latin typeface="Arial"/>
                <a:cs typeface="Arial"/>
              </a:rPr>
              <a:t>Convolutional</a:t>
            </a:r>
            <a:r>
              <a:rPr sz="2400" spc="-35" dirty="0">
                <a:solidFill>
                  <a:srgbClr val="808080"/>
                </a:solidFill>
                <a:latin typeface="Arial"/>
                <a:cs typeface="Arial"/>
              </a:rPr>
              <a:t> </a:t>
            </a:r>
            <a:r>
              <a:rPr sz="2400" spc="-15" dirty="0">
                <a:solidFill>
                  <a:srgbClr val="808080"/>
                </a:solidFill>
                <a:latin typeface="Arial"/>
                <a:cs typeface="Arial"/>
              </a:rPr>
              <a:t>Networks</a:t>
            </a:r>
            <a:endParaRPr sz="2400" dirty="0">
              <a:latin typeface="Arial"/>
              <a:cs typeface="Arial"/>
            </a:endParaRPr>
          </a:p>
        </p:txBody>
      </p:sp>
      <p:sp>
        <p:nvSpPr>
          <p:cNvPr id="6" name="object 6"/>
          <p:cNvSpPr txBox="1"/>
          <p:nvPr/>
        </p:nvSpPr>
        <p:spPr>
          <a:xfrm>
            <a:off x="585723" y="6621271"/>
            <a:ext cx="8160384" cy="391160"/>
          </a:xfrm>
          <a:prstGeom prst="rect">
            <a:avLst/>
          </a:prstGeom>
        </p:spPr>
        <p:txBody>
          <a:bodyPr vert="horz" wrap="square" lIns="0" tIns="12700" rIns="0" bIns="0" rtlCol="0">
            <a:spAutoFit/>
          </a:bodyPr>
          <a:lstStyle/>
          <a:p>
            <a:pPr marL="12700">
              <a:lnSpc>
                <a:spcPct val="100000"/>
              </a:lnSpc>
              <a:spcBef>
                <a:spcPts val="100"/>
              </a:spcBef>
            </a:pPr>
            <a:r>
              <a:rPr sz="2400" spc="-10" dirty="0">
                <a:solidFill>
                  <a:srgbClr val="3333CC"/>
                </a:solidFill>
                <a:latin typeface="Arial"/>
                <a:cs typeface="Arial"/>
              </a:rPr>
              <a:t>11. </a:t>
            </a:r>
            <a:r>
              <a:rPr sz="2400" spc="-15" dirty="0">
                <a:solidFill>
                  <a:srgbClr val="808080"/>
                </a:solidFill>
                <a:latin typeface="Arial"/>
                <a:cs typeface="Arial"/>
              </a:rPr>
              <a:t>Convolutional Networks </a:t>
            </a:r>
            <a:r>
              <a:rPr sz="2400" spc="-10" dirty="0">
                <a:solidFill>
                  <a:srgbClr val="808080"/>
                </a:solidFill>
                <a:latin typeface="Arial"/>
                <a:cs typeface="Arial"/>
              </a:rPr>
              <a:t>and the </a:t>
            </a:r>
            <a:r>
              <a:rPr sz="2400" spc="-15" dirty="0">
                <a:solidFill>
                  <a:srgbClr val="808080"/>
                </a:solidFill>
                <a:latin typeface="Arial"/>
                <a:cs typeface="Arial"/>
              </a:rPr>
              <a:t>History </a:t>
            </a:r>
            <a:r>
              <a:rPr sz="2400" spc="-10" dirty="0">
                <a:solidFill>
                  <a:srgbClr val="808080"/>
                </a:solidFill>
                <a:latin typeface="Arial"/>
                <a:cs typeface="Arial"/>
              </a:rPr>
              <a:t>of </a:t>
            </a:r>
            <a:r>
              <a:rPr sz="2400" spc="-15" dirty="0">
                <a:solidFill>
                  <a:srgbClr val="808080"/>
                </a:solidFill>
                <a:latin typeface="Arial"/>
                <a:cs typeface="Arial"/>
              </a:rPr>
              <a:t>Deep</a:t>
            </a:r>
            <a:r>
              <a:rPr sz="2400" spc="-470" dirty="0">
                <a:solidFill>
                  <a:srgbClr val="808080"/>
                </a:solidFill>
                <a:latin typeface="Arial"/>
                <a:cs typeface="Arial"/>
              </a:rPr>
              <a:t> </a:t>
            </a:r>
            <a:r>
              <a:rPr sz="2400" spc="-15" dirty="0">
                <a:solidFill>
                  <a:srgbClr val="808080"/>
                </a:solidFill>
                <a:latin typeface="Arial"/>
                <a:cs typeface="Arial"/>
              </a:rPr>
              <a:t>Learning</a:t>
            </a:r>
            <a:endParaRPr sz="2400">
              <a:latin typeface="Arial"/>
              <a:cs typeface="Arial"/>
            </a:endParaRPr>
          </a:p>
        </p:txBody>
      </p:sp>
    </p:spTree>
    <p:extLst>
      <p:ext uri="{BB962C8B-B14F-4D97-AF65-F5344CB8AC3E}">
        <p14:creationId xmlns:p14="http://schemas.microsoft.com/office/powerpoint/2010/main" val="268931466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E95A5-EEB4-9A41-844D-BAD06E164897}"/>
              </a:ext>
            </a:extLst>
          </p:cNvPr>
          <p:cNvSpPr>
            <a:spLocks noGrp="1"/>
          </p:cNvSpPr>
          <p:nvPr>
            <p:ph type="title"/>
          </p:nvPr>
        </p:nvSpPr>
        <p:spPr>
          <a:xfrm>
            <a:off x="1600200" y="304800"/>
            <a:ext cx="6793420" cy="574040"/>
          </a:xfrm>
        </p:spPr>
        <p:txBody>
          <a:bodyPr/>
          <a:lstStyle/>
          <a:p>
            <a:r>
              <a:rPr lang="en-US" dirty="0"/>
              <a:t>Reduced Cost of Training</a:t>
            </a:r>
          </a:p>
        </p:txBody>
      </p:sp>
      <p:sp>
        <p:nvSpPr>
          <p:cNvPr id="3" name="Text Placeholder 2">
            <a:extLst>
              <a:ext uri="{FF2B5EF4-FFF2-40B4-BE49-F238E27FC236}">
                <a16:creationId xmlns:a16="http://schemas.microsoft.com/office/drawing/2014/main" id="{D81CB6AF-778F-BE43-A592-5593ED61C0AA}"/>
              </a:ext>
            </a:extLst>
          </p:cNvPr>
          <p:cNvSpPr>
            <a:spLocks noGrp="1"/>
          </p:cNvSpPr>
          <p:nvPr>
            <p:ph type="body" idx="1"/>
          </p:nvPr>
        </p:nvSpPr>
        <p:spPr>
          <a:xfrm>
            <a:off x="536863" y="1328421"/>
            <a:ext cx="8806815" cy="3693319"/>
          </a:xfrm>
        </p:spPr>
        <p:txBody>
          <a:bodyPr/>
          <a:lstStyle/>
          <a:p>
            <a:r>
              <a:rPr lang="en-US" dirty="0"/>
              <a:t>Typically, the most expensive part of convolutional network training is learning the features,</a:t>
            </a:r>
          </a:p>
          <a:p>
            <a:endParaRPr lang="en-US" dirty="0"/>
          </a:p>
          <a:p>
            <a:r>
              <a:rPr lang="en-US" dirty="0"/>
              <a:t>Three basic strategies for obtaining convolution kernels without supervised training. </a:t>
            </a:r>
          </a:p>
          <a:p>
            <a:endParaRPr lang="en-US" dirty="0"/>
          </a:p>
          <a:p>
            <a:pPr marL="457200" indent="-457200">
              <a:buFont typeface="+mj-lt"/>
              <a:buAutoNum type="arabicPeriod"/>
            </a:pPr>
            <a:r>
              <a:rPr lang="en-US" dirty="0"/>
              <a:t>Initialize them </a:t>
            </a:r>
            <a:r>
              <a:rPr lang="en-US" b="1" u="sng" dirty="0"/>
              <a:t>randomly</a:t>
            </a:r>
            <a:r>
              <a:rPr lang="en-US" dirty="0"/>
              <a:t>. </a:t>
            </a:r>
          </a:p>
          <a:p>
            <a:pPr marL="457200" indent="-457200">
              <a:buFont typeface="+mj-lt"/>
              <a:buAutoNum type="arabicPeriod"/>
            </a:pPr>
            <a:r>
              <a:rPr lang="en-US" dirty="0"/>
              <a:t>Design them by hand, for example, by setting each kernel to detect edges at a certain orientation or scale. </a:t>
            </a:r>
          </a:p>
          <a:p>
            <a:pPr marL="457200" indent="-457200">
              <a:buFont typeface="+mj-lt"/>
              <a:buAutoNum type="arabicPeriod"/>
            </a:pPr>
            <a:r>
              <a:rPr lang="en-US" dirty="0"/>
              <a:t>Learn the kernels with an unsupervised criterion.</a:t>
            </a:r>
          </a:p>
        </p:txBody>
      </p:sp>
    </p:spTree>
    <p:extLst>
      <p:ext uri="{BB962C8B-B14F-4D97-AF65-F5344CB8AC3E}">
        <p14:creationId xmlns:p14="http://schemas.microsoft.com/office/powerpoint/2010/main" val="28307201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75836" y="1003807"/>
            <a:ext cx="6709409" cy="574040"/>
          </a:xfrm>
          <a:prstGeom prst="rect">
            <a:avLst/>
          </a:prstGeom>
        </p:spPr>
        <p:txBody>
          <a:bodyPr vert="horz" wrap="square" lIns="0" tIns="12700" rIns="0" bIns="0" rtlCol="0">
            <a:spAutoFit/>
          </a:bodyPr>
          <a:lstStyle/>
          <a:p>
            <a:pPr marL="12700">
              <a:lnSpc>
                <a:spcPct val="100000"/>
              </a:lnSpc>
              <a:spcBef>
                <a:spcPts val="100"/>
              </a:spcBef>
            </a:pPr>
            <a:r>
              <a:rPr spc="-20" dirty="0"/>
              <a:t>Topics </a:t>
            </a:r>
            <a:r>
              <a:rPr spc="-5" dirty="0"/>
              <a:t>in </a:t>
            </a:r>
            <a:r>
              <a:rPr spc="-25" dirty="0"/>
              <a:t>Convolutional</a:t>
            </a:r>
            <a:r>
              <a:rPr spc="-70" dirty="0"/>
              <a:t> </a:t>
            </a:r>
            <a:r>
              <a:rPr spc="-25" dirty="0"/>
              <a:t>Networks</a:t>
            </a:r>
          </a:p>
        </p:txBody>
      </p:sp>
      <p:sp>
        <p:nvSpPr>
          <p:cNvPr id="5" name="object 5"/>
          <p:cNvSpPr txBox="1"/>
          <p:nvPr/>
        </p:nvSpPr>
        <p:spPr>
          <a:xfrm>
            <a:off x="585723" y="1796288"/>
            <a:ext cx="7573009" cy="4793620"/>
          </a:xfrm>
          <a:prstGeom prst="rect">
            <a:avLst/>
          </a:prstGeom>
        </p:spPr>
        <p:txBody>
          <a:bodyPr vert="horz" wrap="square" lIns="0" tIns="76200" rIns="0" bIns="0" rtlCol="0">
            <a:spAutoFit/>
          </a:bodyPr>
          <a:lstStyle/>
          <a:p>
            <a:pPr marL="12700">
              <a:lnSpc>
                <a:spcPct val="100000"/>
              </a:lnSpc>
              <a:spcBef>
                <a:spcPts val="530"/>
              </a:spcBef>
              <a:buClr>
                <a:srgbClr val="3333CC"/>
              </a:buClr>
              <a:tabLst>
                <a:tab pos="464184" algn="l"/>
                <a:tab pos="464820" algn="l"/>
              </a:tabLst>
            </a:pPr>
            <a:r>
              <a:rPr lang="en-US" sz="2400" spc="-15" dirty="0">
                <a:solidFill>
                  <a:srgbClr val="808080"/>
                </a:solidFill>
                <a:latin typeface="Arial"/>
                <a:cs typeface="Arial"/>
              </a:rPr>
              <a:t>Overview</a:t>
            </a:r>
            <a:endParaRPr lang="en-US" sz="2400" dirty="0">
              <a:latin typeface="Arial"/>
              <a:cs typeface="Arial"/>
            </a:endParaRPr>
          </a:p>
          <a:p>
            <a:pPr marL="464820" indent="-452120">
              <a:lnSpc>
                <a:spcPct val="100000"/>
              </a:lnSpc>
              <a:spcBef>
                <a:spcPts val="505"/>
              </a:spcBef>
              <a:buClr>
                <a:srgbClr val="3333CC"/>
              </a:buClr>
              <a:buAutoNum type="arabicPeriod"/>
              <a:tabLst>
                <a:tab pos="464184" algn="l"/>
                <a:tab pos="464820" algn="l"/>
              </a:tabLst>
            </a:pPr>
            <a:r>
              <a:rPr sz="2400" spc="-15" dirty="0">
                <a:solidFill>
                  <a:srgbClr val="808080"/>
                </a:solidFill>
                <a:latin typeface="Arial"/>
                <a:cs typeface="Arial"/>
              </a:rPr>
              <a:t>The Convolution</a:t>
            </a:r>
            <a:r>
              <a:rPr sz="2400" spc="-40" dirty="0">
                <a:solidFill>
                  <a:srgbClr val="808080"/>
                </a:solidFill>
                <a:latin typeface="Arial"/>
                <a:cs typeface="Arial"/>
              </a:rPr>
              <a:t> </a:t>
            </a:r>
            <a:r>
              <a:rPr sz="2400" spc="-15" dirty="0">
                <a:solidFill>
                  <a:srgbClr val="808080"/>
                </a:solidFill>
                <a:latin typeface="Arial"/>
                <a:cs typeface="Arial"/>
              </a:rPr>
              <a:t>Operation</a:t>
            </a:r>
            <a:endParaRPr sz="2400" dirty="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Motivation</a:t>
            </a:r>
            <a:endParaRPr sz="2400" dirty="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sz="2400" spc="-15" dirty="0">
                <a:solidFill>
                  <a:srgbClr val="808080"/>
                </a:solidFill>
                <a:latin typeface="Arial"/>
                <a:cs typeface="Arial"/>
              </a:rPr>
              <a:t>Pooling</a:t>
            </a:r>
            <a:endParaRPr sz="2400" dirty="0">
              <a:latin typeface="Arial"/>
              <a:cs typeface="Arial"/>
            </a:endParaRPr>
          </a:p>
          <a:p>
            <a:pPr marL="464820" indent="-452120">
              <a:lnSpc>
                <a:spcPct val="100000"/>
              </a:lnSpc>
              <a:spcBef>
                <a:spcPts val="505"/>
              </a:spcBef>
              <a:buClr>
                <a:srgbClr val="3333CC"/>
              </a:buClr>
              <a:buAutoNum type="arabicPeriod"/>
              <a:tabLst>
                <a:tab pos="464184" algn="l"/>
                <a:tab pos="464820" algn="l"/>
              </a:tabLst>
            </a:pPr>
            <a:r>
              <a:rPr sz="2400" spc="-15" dirty="0">
                <a:solidFill>
                  <a:srgbClr val="808080"/>
                </a:solidFill>
                <a:latin typeface="Arial"/>
                <a:cs typeface="Arial"/>
              </a:rPr>
              <a:t>Convolution </a:t>
            </a:r>
            <a:r>
              <a:rPr sz="2400" spc="-10" dirty="0">
                <a:solidFill>
                  <a:srgbClr val="808080"/>
                </a:solidFill>
                <a:latin typeface="Arial"/>
                <a:cs typeface="Arial"/>
              </a:rPr>
              <a:t>and </a:t>
            </a:r>
            <a:r>
              <a:rPr sz="2400" spc="-15" dirty="0">
                <a:solidFill>
                  <a:srgbClr val="808080"/>
                </a:solidFill>
                <a:latin typeface="Arial"/>
                <a:cs typeface="Arial"/>
              </a:rPr>
              <a:t>Pooling </a:t>
            </a:r>
            <a:r>
              <a:rPr sz="2400" spc="-10" dirty="0">
                <a:solidFill>
                  <a:srgbClr val="808080"/>
                </a:solidFill>
                <a:latin typeface="Arial"/>
                <a:cs typeface="Arial"/>
              </a:rPr>
              <a:t>as an </a:t>
            </a:r>
            <a:r>
              <a:rPr sz="2400" spc="-15" dirty="0">
                <a:solidFill>
                  <a:srgbClr val="808080"/>
                </a:solidFill>
                <a:latin typeface="Arial"/>
                <a:cs typeface="Arial"/>
              </a:rPr>
              <a:t>Infinitely Strong</a:t>
            </a:r>
            <a:r>
              <a:rPr sz="2400" spc="-75" dirty="0">
                <a:solidFill>
                  <a:srgbClr val="808080"/>
                </a:solidFill>
                <a:latin typeface="Arial"/>
                <a:cs typeface="Arial"/>
              </a:rPr>
              <a:t> </a:t>
            </a:r>
            <a:r>
              <a:rPr sz="2400" spc="-10" dirty="0">
                <a:solidFill>
                  <a:srgbClr val="808080"/>
                </a:solidFill>
                <a:latin typeface="Arial"/>
                <a:cs typeface="Arial"/>
              </a:rPr>
              <a:t>Prior</a:t>
            </a:r>
            <a:endParaRPr sz="2400" dirty="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Variants </a:t>
            </a:r>
            <a:r>
              <a:rPr sz="2400" spc="-10" dirty="0">
                <a:solidFill>
                  <a:srgbClr val="808080"/>
                </a:solidFill>
                <a:latin typeface="Arial"/>
                <a:cs typeface="Arial"/>
              </a:rPr>
              <a:t>of the </a:t>
            </a:r>
            <a:r>
              <a:rPr sz="2400" spc="-15" dirty="0">
                <a:solidFill>
                  <a:srgbClr val="808080"/>
                </a:solidFill>
                <a:latin typeface="Arial"/>
                <a:cs typeface="Arial"/>
              </a:rPr>
              <a:t>Basic Convolution</a:t>
            </a:r>
            <a:r>
              <a:rPr sz="2400" spc="-75" dirty="0">
                <a:solidFill>
                  <a:srgbClr val="808080"/>
                </a:solidFill>
                <a:latin typeface="Arial"/>
                <a:cs typeface="Arial"/>
              </a:rPr>
              <a:t> </a:t>
            </a:r>
            <a:r>
              <a:rPr sz="2400" spc="-15" dirty="0">
                <a:solidFill>
                  <a:srgbClr val="808080"/>
                </a:solidFill>
                <a:latin typeface="Arial"/>
                <a:cs typeface="Arial"/>
              </a:rPr>
              <a:t>Function</a:t>
            </a:r>
            <a:endParaRPr sz="2400" dirty="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sz="2400" spc="-15" dirty="0">
                <a:solidFill>
                  <a:srgbClr val="808080"/>
                </a:solidFill>
                <a:latin typeface="Arial"/>
                <a:cs typeface="Arial"/>
              </a:rPr>
              <a:t>Structured</a:t>
            </a:r>
            <a:r>
              <a:rPr sz="2400" spc="-30" dirty="0">
                <a:solidFill>
                  <a:srgbClr val="808080"/>
                </a:solidFill>
                <a:latin typeface="Arial"/>
                <a:cs typeface="Arial"/>
              </a:rPr>
              <a:t> </a:t>
            </a:r>
            <a:r>
              <a:rPr sz="2400" spc="-15" dirty="0">
                <a:solidFill>
                  <a:srgbClr val="808080"/>
                </a:solidFill>
                <a:latin typeface="Arial"/>
                <a:cs typeface="Arial"/>
              </a:rPr>
              <a:t>Outputs</a:t>
            </a:r>
            <a:endParaRPr lang="en-US" sz="2400" dirty="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lang="en-US" sz="2400" spc="-15" dirty="0">
                <a:solidFill>
                  <a:schemeClr val="bg1">
                    <a:lumMod val="50000"/>
                  </a:schemeClr>
                </a:solidFill>
                <a:latin typeface="Arial"/>
                <a:cs typeface="Arial"/>
              </a:rPr>
              <a:t>Data Types</a:t>
            </a:r>
            <a:endParaRPr lang="en-US" sz="2400" dirty="0">
              <a:solidFill>
                <a:schemeClr val="bg1">
                  <a:lumMod val="50000"/>
                </a:schemeClr>
              </a:solidFill>
              <a:latin typeface="Arial"/>
              <a:cs typeface="Arial"/>
            </a:endParaRPr>
          </a:p>
          <a:p>
            <a:pPr marL="464820" indent="-452120">
              <a:lnSpc>
                <a:spcPct val="100000"/>
              </a:lnSpc>
              <a:spcBef>
                <a:spcPts val="625"/>
              </a:spcBef>
              <a:buClr>
                <a:srgbClr val="3333CC"/>
              </a:buClr>
              <a:buAutoNum type="arabicPeriod"/>
              <a:tabLst>
                <a:tab pos="464184" algn="l"/>
                <a:tab pos="464820" algn="l"/>
              </a:tabLst>
            </a:pPr>
            <a:r>
              <a:rPr sz="2400" spc="-15" dirty="0">
                <a:solidFill>
                  <a:srgbClr val="808080"/>
                </a:solidFill>
                <a:latin typeface="Arial"/>
                <a:cs typeface="Arial"/>
              </a:rPr>
              <a:t>Efficient Convolution</a:t>
            </a:r>
            <a:r>
              <a:rPr sz="2400" spc="-40" dirty="0">
                <a:solidFill>
                  <a:srgbClr val="808080"/>
                </a:solidFill>
                <a:latin typeface="Arial"/>
                <a:cs typeface="Arial"/>
              </a:rPr>
              <a:t> </a:t>
            </a:r>
            <a:r>
              <a:rPr sz="2400" spc="-15" dirty="0">
                <a:solidFill>
                  <a:srgbClr val="808080"/>
                </a:solidFill>
                <a:latin typeface="Arial"/>
                <a:cs typeface="Arial"/>
              </a:rPr>
              <a:t>Algorithms</a:t>
            </a:r>
            <a:endParaRPr sz="2400" dirty="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chemeClr val="bg1">
                    <a:lumMod val="50000"/>
                  </a:schemeClr>
                </a:solidFill>
                <a:latin typeface="Arial"/>
                <a:cs typeface="Arial"/>
              </a:rPr>
              <a:t>Random </a:t>
            </a:r>
            <a:r>
              <a:rPr sz="2400" spc="-10" dirty="0">
                <a:solidFill>
                  <a:schemeClr val="bg1">
                    <a:lumMod val="50000"/>
                  </a:schemeClr>
                </a:solidFill>
                <a:latin typeface="Arial"/>
                <a:cs typeface="Arial"/>
              </a:rPr>
              <a:t>or </a:t>
            </a:r>
            <a:r>
              <a:rPr sz="2400" spc="-15" dirty="0">
                <a:solidFill>
                  <a:schemeClr val="bg1">
                    <a:lumMod val="50000"/>
                  </a:schemeClr>
                </a:solidFill>
                <a:latin typeface="Arial"/>
                <a:cs typeface="Arial"/>
              </a:rPr>
              <a:t>Unsupervised</a:t>
            </a:r>
            <a:r>
              <a:rPr sz="2400" spc="-60" dirty="0">
                <a:solidFill>
                  <a:schemeClr val="bg1">
                    <a:lumMod val="50000"/>
                  </a:schemeClr>
                </a:solidFill>
                <a:latin typeface="Arial"/>
                <a:cs typeface="Arial"/>
              </a:rPr>
              <a:t> </a:t>
            </a:r>
            <a:r>
              <a:rPr sz="2400" spc="-15" dirty="0">
                <a:solidFill>
                  <a:schemeClr val="bg1">
                    <a:lumMod val="50000"/>
                  </a:schemeClr>
                </a:solidFill>
                <a:latin typeface="Arial"/>
                <a:cs typeface="Arial"/>
              </a:rPr>
              <a:t>Features</a:t>
            </a:r>
            <a:endParaRPr sz="2400" dirty="0">
              <a:solidFill>
                <a:schemeClr val="bg1">
                  <a:lumMod val="50000"/>
                </a:schemeClr>
              </a:solidFill>
              <a:latin typeface="Arial"/>
              <a:cs typeface="Arial"/>
            </a:endParaRPr>
          </a:p>
          <a:p>
            <a:pPr marL="464820" indent="-452120">
              <a:lnSpc>
                <a:spcPct val="100000"/>
              </a:lnSpc>
              <a:spcBef>
                <a:spcPts val="525"/>
              </a:spcBef>
              <a:buClr>
                <a:srgbClr val="3333CC"/>
              </a:buClr>
              <a:buAutoNum type="arabicPeriod"/>
              <a:tabLst>
                <a:tab pos="464820" algn="l"/>
              </a:tabLst>
            </a:pPr>
            <a:r>
              <a:rPr sz="2400" spc="-15" dirty="0">
                <a:solidFill>
                  <a:srgbClr val="00B0F0"/>
                </a:solidFill>
                <a:latin typeface="Arial"/>
                <a:cs typeface="Arial"/>
              </a:rPr>
              <a:t>The Neuroscientific Basis </a:t>
            </a:r>
            <a:r>
              <a:rPr sz="2400" spc="-10" dirty="0">
                <a:solidFill>
                  <a:srgbClr val="00B0F0"/>
                </a:solidFill>
                <a:latin typeface="Arial"/>
                <a:cs typeface="Arial"/>
              </a:rPr>
              <a:t>for </a:t>
            </a:r>
            <a:r>
              <a:rPr sz="2400" spc="-15" dirty="0">
                <a:solidFill>
                  <a:srgbClr val="00B0F0"/>
                </a:solidFill>
                <a:latin typeface="Arial"/>
                <a:cs typeface="Arial"/>
              </a:rPr>
              <a:t>Convolutional</a:t>
            </a:r>
            <a:r>
              <a:rPr sz="2400" spc="-35" dirty="0">
                <a:solidFill>
                  <a:srgbClr val="00B0F0"/>
                </a:solidFill>
                <a:latin typeface="Arial"/>
                <a:cs typeface="Arial"/>
              </a:rPr>
              <a:t> </a:t>
            </a:r>
            <a:r>
              <a:rPr sz="2400" spc="-15" dirty="0">
                <a:solidFill>
                  <a:srgbClr val="00B0F0"/>
                </a:solidFill>
                <a:latin typeface="Arial"/>
                <a:cs typeface="Arial"/>
              </a:rPr>
              <a:t>Networks</a:t>
            </a:r>
            <a:endParaRPr sz="2400" dirty="0">
              <a:solidFill>
                <a:srgbClr val="00B0F0"/>
              </a:solidFill>
              <a:latin typeface="Arial"/>
              <a:cs typeface="Arial"/>
            </a:endParaRPr>
          </a:p>
        </p:txBody>
      </p:sp>
      <p:sp>
        <p:nvSpPr>
          <p:cNvPr id="6" name="object 6"/>
          <p:cNvSpPr txBox="1"/>
          <p:nvPr/>
        </p:nvSpPr>
        <p:spPr>
          <a:xfrm>
            <a:off x="585723" y="6621271"/>
            <a:ext cx="8160384" cy="391160"/>
          </a:xfrm>
          <a:prstGeom prst="rect">
            <a:avLst/>
          </a:prstGeom>
        </p:spPr>
        <p:txBody>
          <a:bodyPr vert="horz" wrap="square" lIns="0" tIns="12700" rIns="0" bIns="0" rtlCol="0">
            <a:spAutoFit/>
          </a:bodyPr>
          <a:lstStyle/>
          <a:p>
            <a:pPr marL="12700">
              <a:lnSpc>
                <a:spcPct val="100000"/>
              </a:lnSpc>
              <a:spcBef>
                <a:spcPts val="100"/>
              </a:spcBef>
            </a:pPr>
            <a:r>
              <a:rPr sz="2400" spc="-10" dirty="0">
                <a:solidFill>
                  <a:srgbClr val="3333CC"/>
                </a:solidFill>
                <a:latin typeface="Arial"/>
                <a:cs typeface="Arial"/>
              </a:rPr>
              <a:t>11. </a:t>
            </a:r>
            <a:r>
              <a:rPr sz="2400" spc="-15" dirty="0">
                <a:solidFill>
                  <a:srgbClr val="808080"/>
                </a:solidFill>
                <a:latin typeface="Arial"/>
                <a:cs typeface="Arial"/>
              </a:rPr>
              <a:t>Convolutional Networks </a:t>
            </a:r>
            <a:r>
              <a:rPr sz="2400" spc="-10" dirty="0">
                <a:solidFill>
                  <a:srgbClr val="808080"/>
                </a:solidFill>
                <a:latin typeface="Arial"/>
                <a:cs typeface="Arial"/>
              </a:rPr>
              <a:t>and the </a:t>
            </a:r>
            <a:r>
              <a:rPr sz="2400" spc="-15" dirty="0">
                <a:solidFill>
                  <a:srgbClr val="808080"/>
                </a:solidFill>
                <a:latin typeface="Arial"/>
                <a:cs typeface="Arial"/>
              </a:rPr>
              <a:t>History </a:t>
            </a:r>
            <a:r>
              <a:rPr sz="2400" spc="-10" dirty="0">
                <a:solidFill>
                  <a:srgbClr val="808080"/>
                </a:solidFill>
                <a:latin typeface="Arial"/>
                <a:cs typeface="Arial"/>
              </a:rPr>
              <a:t>of </a:t>
            </a:r>
            <a:r>
              <a:rPr sz="2400" spc="-15" dirty="0">
                <a:solidFill>
                  <a:srgbClr val="808080"/>
                </a:solidFill>
                <a:latin typeface="Arial"/>
                <a:cs typeface="Arial"/>
              </a:rPr>
              <a:t>Deep</a:t>
            </a:r>
            <a:r>
              <a:rPr sz="2400" spc="-470" dirty="0">
                <a:solidFill>
                  <a:srgbClr val="808080"/>
                </a:solidFill>
                <a:latin typeface="Arial"/>
                <a:cs typeface="Arial"/>
              </a:rPr>
              <a:t> </a:t>
            </a:r>
            <a:r>
              <a:rPr sz="2400" spc="-15" dirty="0">
                <a:solidFill>
                  <a:srgbClr val="808080"/>
                </a:solidFill>
                <a:latin typeface="Arial"/>
                <a:cs typeface="Arial"/>
              </a:rPr>
              <a:t>Learning</a:t>
            </a:r>
            <a:endParaRPr sz="2400">
              <a:latin typeface="Arial"/>
              <a:cs typeface="Arial"/>
            </a:endParaRPr>
          </a:p>
        </p:txBody>
      </p:sp>
    </p:spTree>
    <p:extLst>
      <p:ext uri="{BB962C8B-B14F-4D97-AF65-F5344CB8AC3E}">
        <p14:creationId xmlns:p14="http://schemas.microsoft.com/office/powerpoint/2010/main" val="140897599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4646" y="496224"/>
            <a:ext cx="2796794" cy="1122102"/>
          </a:xfrm>
          <a:prstGeom prst="rect">
            <a:avLst/>
          </a:prstGeom>
        </p:spPr>
        <p:txBody>
          <a:bodyPr vert="horz" wrap="square" lIns="0" tIns="13970" rIns="0" bIns="0" rtlCol="0">
            <a:spAutoFit/>
          </a:bodyPr>
          <a:lstStyle/>
          <a:p>
            <a:pPr marL="13970">
              <a:spcBef>
                <a:spcPts val="110"/>
              </a:spcBef>
            </a:pPr>
            <a:r>
              <a:rPr dirty="0"/>
              <a:t>A </a:t>
            </a:r>
            <a:r>
              <a:rPr spc="-6" dirty="0"/>
              <a:t>bit of</a:t>
            </a:r>
            <a:r>
              <a:rPr spc="-110" dirty="0"/>
              <a:t> </a:t>
            </a:r>
            <a:r>
              <a:rPr spc="-6" dirty="0"/>
              <a:t>history:</a:t>
            </a:r>
          </a:p>
        </p:txBody>
      </p:sp>
      <p:sp>
        <p:nvSpPr>
          <p:cNvPr id="3" name="object 3"/>
          <p:cNvSpPr txBox="1"/>
          <p:nvPr/>
        </p:nvSpPr>
        <p:spPr>
          <a:xfrm>
            <a:off x="267328" y="2225101"/>
            <a:ext cx="3571431" cy="3671518"/>
          </a:xfrm>
          <a:prstGeom prst="rect">
            <a:avLst/>
          </a:prstGeom>
        </p:spPr>
        <p:txBody>
          <a:bodyPr vert="horz" wrap="square" lIns="0" tIns="13970" rIns="0" bIns="0" rtlCol="0">
            <a:spAutoFit/>
          </a:bodyPr>
          <a:lstStyle/>
          <a:p>
            <a:pPr marL="13970" marR="404432">
              <a:spcBef>
                <a:spcPts val="110"/>
              </a:spcBef>
            </a:pPr>
            <a:r>
              <a:rPr sz="3300" b="1" spc="-6" dirty="0">
                <a:latin typeface="Arial"/>
                <a:cs typeface="Arial"/>
              </a:rPr>
              <a:t>Hubel </a:t>
            </a:r>
            <a:r>
              <a:rPr sz="3300" b="1" dirty="0">
                <a:latin typeface="Arial"/>
                <a:cs typeface="Arial"/>
              </a:rPr>
              <a:t>&amp;</a:t>
            </a:r>
            <a:r>
              <a:rPr sz="3300" b="1" spc="-77" dirty="0">
                <a:latin typeface="Arial"/>
                <a:cs typeface="Arial"/>
              </a:rPr>
              <a:t> </a:t>
            </a:r>
            <a:r>
              <a:rPr sz="3300" b="1" spc="-6" dirty="0">
                <a:latin typeface="Arial"/>
                <a:cs typeface="Arial"/>
              </a:rPr>
              <a:t>Wiesel</a:t>
            </a:r>
            <a:r>
              <a:rPr sz="3300" spc="-6" dirty="0">
                <a:latin typeface="Arial"/>
                <a:cs typeface="Arial"/>
              </a:rPr>
              <a:t>,  1959</a:t>
            </a:r>
            <a:endParaRPr sz="3300">
              <a:latin typeface="Arial"/>
              <a:cs typeface="Arial"/>
            </a:endParaRPr>
          </a:p>
          <a:p>
            <a:pPr marL="13970" marR="609092">
              <a:lnSpc>
                <a:spcPts val="1815"/>
              </a:lnSpc>
              <a:spcBef>
                <a:spcPts val="160"/>
              </a:spcBef>
            </a:pPr>
            <a:r>
              <a:rPr sz="1540" spc="-6" dirty="0">
                <a:latin typeface="Arial"/>
                <a:cs typeface="Arial"/>
              </a:rPr>
              <a:t>RECEPTIVE FIELDS OF</a:t>
            </a:r>
            <a:r>
              <a:rPr sz="1540" spc="-94" dirty="0">
                <a:latin typeface="Arial"/>
                <a:cs typeface="Arial"/>
              </a:rPr>
              <a:t> </a:t>
            </a:r>
            <a:r>
              <a:rPr sz="1540" spc="-6" dirty="0">
                <a:latin typeface="Arial"/>
                <a:cs typeface="Arial"/>
              </a:rPr>
              <a:t>SINGLE  NEURONES</a:t>
            </a:r>
            <a:r>
              <a:rPr sz="1540" spc="-11" dirty="0">
                <a:latin typeface="Arial"/>
                <a:cs typeface="Arial"/>
              </a:rPr>
              <a:t> </a:t>
            </a:r>
            <a:r>
              <a:rPr sz="1540" spc="-6" dirty="0">
                <a:latin typeface="Arial"/>
                <a:cs typeface="Arial"/>
              </a:rPr>
              <a:t>IN</a:t>
            </a:r>
            <a:endParaRPr sz="1540">
              <a:latin typeface="Arial"/>
              <a:cs typeface="Arial"/>
            </a:endParaRPr>
          </a:p>
          <a:p>
            <a:pPr marL="13970">
              <a:lnSpc>
                <a:spcPts val="1711"/>
              </a:lnSpc>
            </a:pPr>
            <a:r>
              <a:rPr sz="1540" spc="-6" dirty="0">
                <a:latin typeface="Arial"/>
                <a:cs typeface="Arial"/>
              </a:rPr>
              <a:t>THE CAT'S STRIATE</a:t>
            </a:r>
            <a:r>
              <a:rPr sz="1540" spc="-22" dirty="0">
                <a:latin typeface="Arial"/>
                <a:cs typeface="Arial"/>
              </a:rPr>
              <a:t> </a:t>
            </a:r>
            <a:r>
              <a:rPr sz="1540" spc="-6" dirty="0">
                <a:latin typeface="Arial"/>
                <a:cs typeface="Arial"/>
              </a:rPr>
              <a:t>CORTEX</a:t>
            </a:r>
            <a:endParaRPr sz="1540">
              <a:latin typeface="Arial"/>
              <a:cs typeface="Arial"/>
            </a:endParaRPr>
          </a:p>
          <a:p>
            <a:pPr marL="13970">
              <a:lnSpc>
                <a:spcPts val="3909"/>
              </a:lnSpc>
            </a:pPr>
            <a:r>
              <a:rPr sz="3300" spc="-6" dirty="0">
                <a:latin typeface="Arial"/>
                <a:cs typeface="Arial"/>
              </a:rPr>
              <a:t>1962</a:t>
            </a:r>
            <a:endParaRPr sz="3300">
              <a:latin typeface="Arial"/>
              <a:cs typeface="Arial"/>
            </a:endParaRPr>
          </a:p>
          <a:p>
            <a:pPr marL="13970" marR="457518">
              <a:lnSpc>
                <a:spcPts val="1815"/>
              </a:lnSpc>
              <a:spcBef>
                <a:spcPts val="154"/>
              </a:spcBef>
            </a:pPr>
            <a:r>
              <a:rPr sz="1540" spc="-6" dirty="0">
                <a:latin typeface="Arial"/>
                <a:cs typeface="Arial"/>
              </a:rPr>
              <a:t>RECEPTIVE FIELDS,</a:t>
            </a:r>
            <a:r>
              <a:rPr sz="1540" spc="-99" dirty="0">
                <a:latin typeface="Arial"/>
                <a:cs typeface="Arial"/>
              </a:rPr>
              <a:t> </a:t>
            </a:r>
            <a:r>
              <a:rPr sz="1540" spc="-6" dirty="0">
                <a:latin typeface="Arial"/>
                <a:cs typeface="Arial"/>
              </a:rPr>
              <a:t>BINOCULAR  INTERACTION</a:t>
            </a:r>
            <a:endParaRPr sz="1540">
              <a:latin typeface="Arial"/>
              <a:cs typeface="Arial"/>
            </a:endParaRPr>
          </a:p>
          <a:p>
            <a:pPr marL="13970" marR="5588">
              <a:lnSpc>
                <a:spcPts val="1815"/>
              </a:lnSpc>
            </a:pPr>
            <a:r>
              <a:rPr sz="1540" spc="-6" dirty="0">
                <a:latin typeface="Arial"/>
                <a:cs typeface="Arial"/>
              </a:rPr>
              <a:t>AND FUNCTIONAL ARCHITECTURE</a:t>
            </a:r>
            <a:r>
              <a:rPr sz="1540" spc="-94" dirty="0">
                <a:latin typeface="Arial"/>
                <a:cs typeface="Arial"/>
              </a:rPr>
              <a:t> </a:t>
            </a:r>
            <a:r>
              <a:rPr sz="1540" spc="-6" dirty="0">
                <a:latin typeface="Arial"/>
                <a:cs typeface="Arial"/>
              </a:rPr>
              <a:t>IN  THE CAT'S VISUAL</a:t>
            </a:r>
            <a:r>
              <a:rPr sz="1540" spc="-22" dirty="0">
                <a:latin typeface="Arial"/>
                <a:cs typeface="Arial"/>
              </a:rPr>
              <a:t> </a:t>
            </a:r>
            <a:r>
              <a:rPr sz="1540" spc="-6" dirty="0">
                <a:latin typeface="Arial"/>
                <a:cs typeface="Arial"/>
              </a:rPr>
              <a:t>CORTEX</a:t>
            </a:r>
            <a:endParaRPr sz="1540">
              <a:latin typeface="Arial"/>
              <a:cs typeface="Arial"/>
            </a:endParaRPr>
          </a:p>
          <a:p>
            <a:pPr marL="13970">
              <a:lnSpc>
                <a:spcPts val="3799"/>
              </a:lnSpc>
            </a:pPr>
            <a:r>
              <a:rPr sz="3300" spc="-6" dirty="0">
                <a:latin typeface="Arial"/>
                <a:cs typeface="Arial"/>
              </a:rPr>
              <a:t>1968...</a:t>
            </a:r>
            <a:endParaRPr sz="3300">
              <a:latin typeface="Arial"/>
              <a:cs typeface="Arial"/>
            </a:endParaRPr>
          </a:p>
        </p:txBody>
      </p:sp>
      <p:sp>
        <p:nvSpPr>
          <p:cNvPr id="4" name="object 4"/>
          <p:cNvSpPr/>
          <p:nvPr/>
        </p:nvSpPr>
        <p:spPr>
          <a:xfrm>
            <a:off x="4027375" y="1057275"/>
            <a:ext cx="0" cy="5079492"/>
          </a:xfrm>
          <a:custGeom>
            <a:avLst/>
            <a:gdLst/>
            <a:ahLst/>
            <a:cxnLst/>
            <a:rect l="l" t="t" r="r" b="b"/>
            <a:pathLst>
              <a:path h="4617720">
                <a:moveTo>
                  <a:pt x="0" y="0"/>
                </a:moveTo>
                <a:lnTo>
                  <a:pt x="0" y="4617599"/>
                </a:lnTo>
              </a:path>
            </a:pathLst>
          </a:custGeom>
          <a:ln w="19049">
            <a:solidFill>
              <a:srgbClr val="666666"/>
            </a:solidFill>
          </a:ln>
        </p:spPr>
        <p:txBody>
          <a:bodyPr wrap="square" lIns="0" tIns="0" rIns="0" bIns="0" rtlCol="0"/>
          <a:lstStyle/>
          <a:p>
            <a:endParaRPr sz="1980"/>
          </a:p>
        </p:txBody>
      </p:sp>
      <p:sp>
        <p:nvSpPr>
          <p:cNvPr id="5" name="object 5"/>
          <p:cNvSpPr/>
          <p:nvPr/>
        </p:nvSpPr>
        <p:spPr>
          <a:xfrm>
            <a:off x="4187096" y="1363626"/>
            <a:ext cx="5735729" cy="3780369"/>
          </a:xfrm>
          <a:prstGeom prst="rect">
            <a:avLst/>
          </a:prstGeom>
          <a:blipFill>
            <a:blip r:embed="rId2" cstate="print"/>
            <a:stretch>
              <a:fillRect/>
            </a:stretch>
          </a:blipFill>
        </p:spPr>
        <p:txBody>
          <a:bodyPr wrap="square" lIns="0" tIns="0" rIns="0" bIns="0" rtlCol="0"/>
          <a:lstStyle/>
          <a:p>
            <a:endParaRPr sz="1980"/>
          </a:p>
        </p:txBody>
      </p:sp>
      <p:sp>
        <p:nvSpPr>
          <p:cNvPr id="6" name="object 6"/>
          <p:cNvSpPr txBox="1"/>
          <p:nvPr/>
        </p:nvSpPr>
        <p:spPr>
          <a:xfrm>
            <a:off x="7981958" y="5367494"/>
            <a:ext cx="1781874" cy="321178"/>
          </a:xfrm>
          <a:prstGeom prst="rect">
            <a:avLst/>
          </a:prstGeom>
        </p:spPr>
        <p:txBody>
          <a:bodyPr vert="horz" wrap="square" lIns="0" tIns="13970" rIns="0" bIns="0" rtlCol="0">
            <a:spAutoFit/>
          </a:bodyPr>
          <a:lstStyle/>
          <a:p>
            <a:pPr marL="13970" marR="5588">
              <a:lnSpc>
                <a:spcPct val="117200"/>
              </a:lnSpc>
              <a:spcBef>
                <a:spcPts val="110"/>
              </a:spcBef>
            </a:pPr>
            <a:r>
              <a:rPr sz="880" u="sng" spc="-6" dirty="0">
                <a:solidFill>
                  <a:srgbClr val="1155CC"/>
                </a:solidFill>
                <a:uFill>
                  <a:solidFill>
                    <a:srgbClr val="1155CC"/>
                  </a:solidFill>
                </a:uFill>
                <a:latin typeface="Calibri"/>
                <a:cs typeface="Calibri"/>
              </a:rPr>
              <a:t>Cat image</a:t>
            </a:r>
            <a:r>
              <a:rPr sz="880" spc="-6" dirty="0">
                <a:solidFill>
                  <a:srgbClr val="1155CC"/>
                </a:solidFill>
                <a:latin typeface="Calibri"/>
                <a:cs typeface="Calibri"/>
              </a:rPr>
              <a:t> </a:t>
            </a:r>
            <a:r>
              <a:rPr sz="880" spc="-6" dirty="0">
                <a:latin typeface="Calibri"/>
                <a:cs typeface="Calibri"/>
              </a:rPr>
              <a:t>by CNX OpenStax is licensed  under CC BY 4.0; changes</a:t>
            </a:r>
            <a:r>
              <a:rPr sz="880" spc="-28" dirty="0">
                <a:latin typeface="Calibri"/>
                <a:cs typeface="Calibri"/>
              </a:rPr>
              <a:t> </a:t>
            </a:r>
            <a:r>
              <a:rPr sz="880" spc="-6" dirty="0">
                <a:latin typeface="Calibri"/>
                <a:cs typeface="Calibri"/>
              </a:rPr>
              <a:t>made</a:t>
            </a:r>
            <a:endParaRPr sz="880">
              <a:latin typeface="Calibri"/>
              <a:cs typeface="Calibri"/>
            </a:endParaRPr>
          </a:p>
        </p:txBody>
      </p:sp>
      <p:sp>
        <p:nvSpPr>
          <p:cNvPr id="7" name="object 7"/>
          <p:cNvSpPr txBox="1"/>
          <p:nvPr/>
        </p:nvSpPr>
        <p:spPr>
          <a:xfrm>
            <a:off x="5939038" y="6232666"/>
            <a:ext cx="1362774" cy="320601"/>
          </a:xfrm>
          <a:prstGeom prst="rect">
            <a:avLst/>
          </a:prstGeom>
        </p:spPr>
        <p:txBody>
          <a:bodyPr vert="horz" wrap="square" lIns="0" tIns="0" rIns="0" bIns="0" rtlCol="0">
            <a:spAutoFit/>
          </a:bodyPr>
          <a:lstStyle/>
          <a:p>
            <a:pPr marL="13970">
              <a:lnSpc>
                <a:spcPts val="2541"/>
              </a:lnSpc>
            </a:pPr>
            <a:r>
              <a:rPr sz="2200" spc="-6" dirty="0">
                <a:solidFill>
                  <a:srgbClr val="FFFFFF"/>
                </a:solidFill>
                <a:latin typeface="Arial"/>
                <a:cs typeface="Arial"/>
              </a:rPr>
              <a:t>Lecture </a:t>
            </a:r>
            <a:r>
              <a:rPr sz="2200" dirty="0">
                <a:solidFill>
                  <a:srgbClr val="FFFFFF"/>
                </a:solidFill>
                <a:latin typeface="Arial"/>
                <a:cs typeface="Arial"/>
              </a:rPr>
              <a:t>5</a:t>
            </a:r>
            <a:r>
              <a:rPr sz="2200" spc="-99" dirty="0">
                <a:solidFill>
                  <a:srgbClr val="FFFFFF"/>
                </a:solidFill>
                <a:latin typeface="Arial"/>
                <a:cs typeface="Arial"/>
              </a:rPr>
              <a:t> </a:t>
            </a:r>
            <a:r>
              <a:rPr sz="2200" dirty="0">
                <a:solidFill>
                  <a:srgbClr val="FFFFFF"/>
                </a:solidFill>
                <a:latin typeface="Arial"/>
                <a:cs typeface="Arial"/>
              </a:rPr>
              <a:t>-</a:t>
            </a:r>
            <a:endParaRPr sz="2200">
              <a:latin typeface="Arial"/>
              <a:cs typeface="Arial"/>
            </a:endParaRPr>
          </a:p>
        </p:txBody>
      </p:sp>
      <p:sp>
        <p:nvSpPr>
          <p:cNvPr id="8" name="object 8"/>
          <p:cNvSpPr txBox="1">
            <a:spLocks noGrp="1"/>
          </p:cNvSpPr>
          <p:nvPr>
            <p:ph type="ftr" sz="quarter" idx="5"/>
          </p:nvPr>
        </p:nvSpPr>
        <p:spPr>
          <a:xfrm>
            <a:off x="3761842" y="10065715"/>
            <a:ext cx="3540557" cy="301365"/>
          </a:xfrm>
          <a:prstGeom prst="rect">
            <a:avLst/>
          </a:prstGeom>
        </p:spPr>
        <p:txBody>
          <a:bodyPr vert="horz" wrap="square" lIns="0" tIns="0" rIns="0" bIns="0" rtlCol="0">
            <a:spAutoFit/>
          </a:bodyPr>
          <a:lstStyle/>
          <a:p>
            <a:pPr marL="13970">
              <a:lnSpc>
                <a:spcPts val="2541"/>
              </a:lnSpc>
            </a:pPr>
            <a:r>
              <a:rPr spc="-6" dirty="0"/>
              <a:t>April 18,</a:t>
            </a:r>
            <a:r>
              <a:rPr spc="-99" dirty="0"/>
              <a:t> </a:t>
            </a:r>
            <a:r>
              <a:rPr spc="-6" dirty="0"/>
              <a:t>2017</a:t>
            </a:r>
          </a:p>
        </p:txBody>
      </p:sp>
      <p:sp>
        <p:nvSpPr>
          <p:cNvPr id="9" name="object 9"/>
          <p:cNvSpPr txBox="1">
            <a:spLocks noGrp="1"/>
          </p:cNvSpPr>
          <p:nvPr>
            <p:ph type="dt" sz="half" idx="6"/>
          </p:nvPr>
        </p:nvSpPr>
        <p:spPr>
          <a:xfrm>
            <a:off x="553212" y="10065715"/>
            <a:ext cx="2544775" cy="577081"/>
          </a:xfrm>
          <a:prstGeom prst="rect">
            <a:avLst/>
          </a:prstGeom>
        </p:spPr>
        <p:txBody>
          <a:bodyPr vert="horz" wrap="square" lIns="0" tIns="0" rIns="0" bIns="0" rtlCol="0">
            <a:spAutoFit/>
          </a:bodyPr>
          <a:lstStyle/>
          <a:p>
            <a:pPr marL="13970">
              <a:lnSpc>
                <a:spcPts val="2299"/>
              </a:lnSpc>
            </a:pPr>
            <a:r>
              <a:rPr spc="-6" dirty="0"/>
              <a:t>Fei-Fei Li </a:t>
            </a:r>
            <a:r>
              <a:rPr dirty="0"/>
              <a:t>&amp; Justin Johnson &amp; </a:t>
            </a:r>
            <a:r>
              <a:rPr spc="-6" dirty="0"/>
              <a:t>Serena</a:t>
            </a:r>
            <a:r>
              <a:rPr spc="-138" dirty="0"/>
              <a:t> </a:t>
            </a:r>
            <a:r>
              <a:rPr spc="-6" dirty="0"/>
              <a:t>Yeung</a:t>
            </a:r>
          </a:p>
        </p:txBody>
      </p:sp>
    </p:spTree>
    <p:extLst>
      <p:ext uri="{BB962C8B-B14F-4D97-AF65-F5344CB8AC3E}">
        <p14:creationId xmlns:p14="http://schemas.microsoft.com/office/powerpoint/2010/main" val="1227433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322338" y="1136745"/>
            <a:ext cx="6820479" cy="649032"/>
          </a:xfrm>
          <a:prstGeom prst="rect">
            <a:avLst/>
          </a:prstGeom>
        </p:spPr>
        <p:txBody>
          <a:bodyPr vert="horz" wrap="square" lIns="0" tIns="11946" rIns="0" bIns="0" rtlCol="0">
            <a:spAutoFit/>
          </a:bodyPr>
          <a:lstStyle/>
          <a:p>
            <a:pPr marL="11946">
              <a:spcBef>
                <a:spcPts val="94"/>
              </a:spcBef>
            </a:pPr>
            <a:r>
              <a:rPr sz="4139" spc="-24" dirty="0"/>
              <a:t>Choosing </a:t>
            </a:r>
            <a:r>
              <a:rPr sz="4139" spc="-14" dirty="0"/>
              <a:t>the </a:t>
            </a:r>
            <a:r>
              <a:rPr sz="4139" spc="-24" dirty="0"/>
              <a:t>Right</a:t>
            </a:r>
            <a:r>
              <a:rPr sz="4139" spc="-75" dirty="0"/>
              <a:t> </a:t>
            </a:r>
            <a:r>
              <a:rPr sz="4139" spc="-24" dirty="0"/>
              <a:t>Optimizer</a:t>
            </a:r>
            <a:endParaRPr sz="4139"/>
          </a:p>
        </p:txBody>
      </p:sp>
      <p:sp>
        <p:nvSpPr>
          <p:cNvPr id="4" name="object 4"/>
          <p:cNvSpPr txBox="1"/>
          <p:nvPr/>
        </p:nvSpPr>
        <p:spPr>
          <a:xfrm>
            <a:off x="550941" y="2206137"/>
            <a:ext cx="8184097" cy="4430625"/>
          </a:xfrm>
          <a:prstGeom prst="rect">
            <a:avLst/>
          </a:prstGeom>
        </p:spPr>
        <p:txBody>
          <a:bodyPr vert="horz" wrap="square" lIns="0" tIns="23294" rIns="0" bIns="0" rtlCol="0">
            <a:spAutoFit/>
          </a:bodyPr>
          <a:lstStyle/>
          <a:p>
            <a:pPr marL="330296" marR="1196354" indent="-318948" algn="just">
              <a:lnSpc>
                <a:spcPct val="97500"/>
              </a:lnSpc>
              <a:spcBef>
                <a:spcPts val="183"/>
              </a:spcBef>
              <a:buChar char="•"/>
              <a:tabLst>
                <a:tab pos="330894" algn="l"/>
              </a:tabLst>
            </a:pPr>
            <a:r>
              <a:rPr sz="3010" spc="-14" dirty="0">
                <a:solidFill>
                  <a:srgbClr val="3333CC"/>
                </a:solidFill>
                <a:latin typeface="Arial"/>
                <a:cs typeface="Arial"/>
              </a:rPr>
              <a:t>We </a:t>
            </a:r>
            <a:r>
              <a:rPr sz="3010" spc="-19" dirty="0">
                <a:solidFill>
                  <a:srgbClr val="3333CC"/>
                </a:solidFill>
                <a:latin typeface="Arial"/>
                <a:cs typeface="Arial"/>
              </a:rPr>
              <a:t>have discussed several </a:t>
            </a:r>
            <a:r>
              <a:rPr sz="3010" spc="-24" dirty="0">
                <a:solidFill>
                  <a:srgbClr val="3333CC"/>
                </a:solidFill>
                <a:latin typeface="Arial"/>
                <a:cs typeface="Arial"/>
              </a:rPr>
              <a:t>methods </a:t>
            </a:r>
            <a:r>
              <a:rPr sz="3010" spc="-14" dirty="0">
                <a:solidFill>
                  <a:srgbClr val="3333CC"/>
                </a:solidFill>
                <a:latin typeface="Arial"/>
                <a:cs typeface="Arial"/>
              </a:rPr>
              <a:t>of  </a:t>
            </a:r>
            <a:r>
              <a:rPr sz="3010" spc="-19" dirty="0">
                <a:solidFill>
                  <a:srgbClr val="3333CC"/>
                </a:solidFill>
                <a:latin typeface="Arial"/>
                <a:cs typeface="Arial"/>
              </a:rPr>
              <a:t>optimizing deep models </a:t>
            </a:r>
            <a:r>
              <a:rPr sz="3010" spc="-14" dirty="0">
                <a:solidFill>
                  <a:srgbClr val="3333CC"/>
                </a:solidFill>
                <a:latin typeface="Arial"/>
                <a:cs typeface="Arial"/>
              </a:rPr>
              <a:t>by </a:t>
            </a:r>
            <a:r>
              <a:rPr sz="3010" spc="-19" dirty="0">
                <a:solidFill>
                  <a:srgbClr val="3333CC"/>
                </a:solidFill>
                <a:latin typeface="Arial"/>
                <a:cs typeface="Arial"/>
              </a:rPr>
              <a:t>adapting</a:t>
            </a:r>
            <a:r>
              <a:rPr sz="3010" spc="-141" dirty="0">
                <a:solidFill>
                  <a:srgbClr val="3333CC"/>
                </a:solidFill>
                <a:latin typeface="Arial"/>
                <a:cs typeface="Arial"/>
              </a:rPr>
              <a:t> </a:t>
            </a:r>
            <a:r>
              <a:rPr sz="3010" spc="-24" dirty="0">
                <a:solidFill>
                  <a:srgbClr val="3333CC"/>
                </a:solidFill>
                <a:latin typeface="Arial"/>
                <a:cs typeface="Arial"/>
              </a:rPr>
              <a:t>the  </a:t>
            </a:r>
            <a:r>
              <a:rPr sz="3010" spc="-19" dirty="0">
                <a:solidFill>
                  <a:srgbClr val="3333CC"/>
                </a:solidFill>
                <a:latin typeface="Arial"/>
                <a:cs typeface="Arial"/>
              </a:rPr>
              <a:t>learning rate </a:t>
            </a:r>
            <a:r>
              <a:rPr sz="3010" spc="-14" dirty="0">
                <a:solidFill>
                  <a:srgbClr val="3333CC"/>
                </a:solidFill>
                <a:latin typeface="Arial"/>
                <a:cs typeface="Arial"/>
              </a:rPr>
              <a:t>for </a:t>
            </a:r>
            <a:r>
              <a:rPr sz="3010" spc="-19" dirty="0">
                <a:solidFill>
                  <a:srgbClr val="3333CC"/>
                </a:solidFill>
                <a:latin typeface="Arial"/>
                <a:cs typeface="Arial"/>
              </a:rPr>
              <a:t>each </a:t>
            </a:r>
            <a:r>
              <a:rPr sz="3010" spc="-24" dirty="0">
                <a:solidFill>
                  <a:srgbClr val="3333CC"/>
                </a:solidFill>
                <a:latin typeface="Arial"/>
                <a:cs typeface="Arial"/>
              </a:rPr>
              <a:t>model</a:t>
            </a:r>
            <a:r>
              <a:rPr sz="3010" spc="-150" dirty="0">
                <a:solidFill>
                  <a:srgbClr val="3333CC"/>
                </a:solidFill>
                <a:latin typeface="Arial"/>
                <a:cs typeface="Arial"/>
              </a:rPr>
              <a:t> </a:t>
            </a:r>
            <a:r>
              <a:rPr sz="3010" spc="-24" dirty="0">
                <a:solidFill>
                  <a:srgbClr val="3333CC"/>
                </a:solidFill>
                <a:latin typeface="Arial"/>
                <a:cs typeface="Arial"/>
              </a:rPr>
              <a:t>parameter</a:t>
            </a:r>
            <a:endParaRPr sz="3010" dirty="0">
              <a:latin typeface="Arial"/>
              <a:cs typeface="Arial"/>
            </a:endParaRPr>
          </a:p>
          <a:p>
            <a:pPr marL="330894" indent="-318948" algn="just">
              <a:spcBef>
                <a:spcPts val="724"/>
              </a:spcBef>
              <a:buChar char="•"/>
              <a:tabLst>
                <a:tab pos="330894" algn="l"/>
              </a:tabLst>
            </a:pPr>
            <a:r>
              <a:rPr sz="3010" spc="-19" dirty="0">
                <a:solidFill>
                  <a:srgbClr val="3333CC"/>
                </a:solidFill>
                <a:latin typeface="Arial"/>
                <a:cs typeface="Arial"/>
              </a:rPr>
              <a:t>Which algorithm </a:t>
            </a:r>
            <a:r>
              <a:rPr sz="3010" spc="-9" dirty="0">
                <a:solidFill>
                  <a:srgbClr val="3333CC"/>
                </a:solidFill>
                <a:latin typeface="Arial"/>
                <a:cs typeface="Arial"/>
              </a:rPr>
              <a:t>to</a:t>
            </a:r>
            <a:r>
              <a:rPr sz="3010" spc="-89" dirty="0">
                <a:solidFill>
                  <a:srgbClr val="3333CC"/>
                </a:solidFill>
                <a:latin typeface="Arial"/>
                <a:cs typeface="Arial"/>
              </a:rPr>
              <a:t> </a:t>
            </a:r>
            <a:r>
              <a:rPr sz="3010" spc="-19" dirty="0">
                <a:solidFill>
                  <a:srgbClr val="3333CC"/>
                </a:solidFill>
                <a:latin typeface="Arial"/>
                <a:cs typeface="Arial"/>
              </a:rPr>
              <a:t>choose?</a:t>
            </a:r>
            <a:endParaRPr sz="3010" dirty="0">
              <a:latin typeface="Arial"/>
              <a:cs typeface="Arial"/>
            </a:endParaRPr>
          </a:p>
          <a:p>
            <a:pPr marL="703000" lvl="1" indent="-265790" algn="just">
              <a:spcBef>
                <a:spcPts val="621"/>
              </a:spcBef>
              <a:buChar char="–"/>
              <a:tabLst>
                <a:tab pos="703000" algn="l"/>
              </a:tabLst>
            </a:pPr>
            <a:r>
              <a:rPr lang="en-US" sz="2634" spc="-14" dirty="0">
                <a:solidFill>
                  <a:srgbClr val="336600"/>
                </a:solidFill>
                <a:latin typeface="Arial"/>
                <a:cs typeface="Arial"/>
              </a:rPr>
              <a:t>N</a:t>
            </a:r>
            <a:r>
              <a:rPr sz="2634" spc="-9" dirty="0">
                <a:solidFill>
                  <a:srgbClr val="336600"/>
                </a:solidFill>
                <a:latin typeface="Arial"/>
                <a:cs typeface="Arial"/>
              </a:rPr>
              <a:t>o</a:t>
            </a:r>
            <a:r>
              <a:rPr sz="2634" spc="-61" dirty="0">
                <a:solidFill>
                  <a:srgbClr val="336600"/>
                </a:solidFill>
                <a:latin typeface="Arial"/>
                <a:cs typeface="Arial"/>
              </a:rPr>
              <a:t> </a:t>
            </a:r>
            <a:r>
              <a:rPr sz="2634" spc="-14" dirty="0">
                <a:solidFill>
                  <a:srgbClr val="336600"/>
                </a:solidFill>
                <a:latin typeface="Arial"/>
                <a:cs typeface="Arial"/>
              </a:rPr>
              <a:t>consensus</a:t>
            </a:r>
            <a:endParaRPr sz="2634" dirty="0">
              <a:latin typeface="Arial"/>
              <a:cs typeface="Arial"/>
            </a:endParaRPr>
          </a:p>
          <a:p>
            <a:pPr marL="330894" indent="-318948" algn="just">
              <a:spcBef>
                <a:spcPts val="597"/>
              </a:spcBef>
              <a:buChar char="•"/>
              <a:tabLst>
                <a:tab pos="330894" algn="l"/>
              </a:tabLst>
            </a:pPr>
            <a:r>
              <a:rPr sz="3010" spc="-19" dirty="0">
                <a:solidFill>
                  <a:srgbClr val="3333CC"/>
                </a:solidFill>
                <a:latin typeface="Arial"/>
                <a:cs typeface="Arial"/>
              </a:rPr>
              <a:t>Most popular algorithms actively </a:t>
            </a:r>
            <a:r>
              <a:rPr sz="3010" spc="-5" dirty="0">
                <a:solidFill>
                  <a:srgbClr val="3333CC"/>
                </a:solidFill>
                <a:latin typeface="Arial"/>
                <a:cs typeface="Arial"/>
              </a:rPr>
              <a:t>in</a:t>
            </a:r>
            <a:r>
              <a:rPr sz="3010" spc="-89" dirty="0">
                <a:solidFill>
                  <a:srgbClr val="3333CC"/>
                </a:solidFill>
                <a:latin typeface="Arial"/>
                <a:cs typeface="Arial"/>
              </a:rPr>
              <a:t> </a:t>
            </a:r>
            <a:r>
              <a:rPr sz="3010" spc="-19" dirty="0">
                <a:solidFill>
                  <a:srgbClr val="3333CC"/>
                </a:solidFill>
                <a:latin typeface="Arial"/>
                <a:cs typeface="Arial"/>
              </a:rPr>
              <a:t>use:</a:t>
            </a:r>
            <a:endParaRPr sz="3010" dirty="0">
              <a:latin typeface="Arial"/>
              <a:cs typeface="Arial"/>
            </a:endParaRPr>
          </a:p>
          <a:p>
            <a:pPr marL="703000" marR="189935" lvl="1" indent="-265790">
              <a:lnSpc>
                <a:spcPts val="3095"/>
              </a:lnSpc>
              <a:spcBef>
                <a:spcPts val="781"/>
              </a:spcBef>
              <a:buChar char="–"/>
              <a:tabLst>
                <a:tab pos="703000" algn="l"/>
              </a:tabLst>
            </a:pPr>
            <a:r>
              <a:rPr sz="2634" spc="-24" dirty="0">
                <a:solidFill>
                  <a:srgbClr val="336600"/>
                </a:solidFill>
                <a:latin typeface="Arial"/>
                <a:cs typeface="Arial"/>
              </a:rPr>
              <a:t>SGD, </a:t>
            </a:r>
            <a:r>
              <a:rPr sz="2634" spc="-19" dirty="0">
                <a:solidFill>
                  <a:srgbClr val="336600"/>
                </a:solidFill>
                <a:latin typeface="Arial"/>
                <a:cs typeface="Arial"/>
              </a:rPr>
              <a:t>SGD </a:t>
            </a:r>
            <a:r>
              <a:rPr sz="2634" spc="-14" dirty="0">
                <a:solidFill>
                  <a:srgbClr val="336600"/>
                </a:solidFill>
                <a:latin typeface="Arial"/>
                <a:cs typeface="Arial"/>
              </a:rPr>
              <a:t>with </a:t>
            </a:r>
            <a:r>
              <a:rPr sz="2634" spc="-19" dirty="0">
                <a:solidFill>
                  <a:srgbClr val="336600"/>
                </a:solidFill>
                <a:latin typeface="Arial"/>
                <a:cs typeface="Arial"/>
              </a:rPr>
              <a:t>momentum, </a:t>
            </a:r>
            <a:r>
              <a:rPr sz="2634" spc="-19" dirty="0" err="1">
                <a:solidFill>
                  <a:srgbClr val="336600"/>
                </a:solidFill>
                <a:latin typeface="Arial"/>
                <a:cs typeface="Arial"/>
              </a:rPr>
              <a:t>RMSProp</a:t>
            </a:r>
            <a:r>
              <a:rPr sz="2634" spc="-19" dirty="0">
                <a:solidFill>
                  <a:srgbClr val="336600"/>
                </a:solidFill>
                <a:latin typeface="Arial"/>
                <a:cs typeface="Arial"/>
              </a:rPr>
              <a:t> </a:t>
            </a:r>
            <a:endParaRPr lang="en-US" sz="2634" spc="-19" dirty="0">
              <a:solidFill>
                <a:srgbClr val="336600"/>
              </a:solidFill>
              <a:latin typeface="Arial"/>
              <a:cs typeface="Arial"/>
            </a:endParaRPr>
          </a:p>
          <a:p>
            <a:pPr marL="703000" marR="189935" lvl="1" indent="-265790">
              <a:lnSpc>
                <a:spcPts val="3095"/>
              </a:lnSpc>
              <a:spcBef>
                <a:spcPts val="781"/>
              </a:spcBef>
              <a:buChar char="–"/>
              <a:tabLst>
                <a:tab pos="703000" algn="l"/>
              </a:tabLst>
            </a:pPr>
            <a:r>
              <a:rPr sz="2634" spc="-19" dirty="0" err="1">
                <a:solidFill>
                  <a:srgbClr val="336600"/>
                </a:solidFill>
                <a:latin typeface="Arial"/>
                <a:cs typeface="Arial"/>
              </a:rPr>
              <a:t>RMSProp</a:t>
            </a:r>
            <a:r>
              <a:rPr sz="2634" spc="-19" dirty="0">
                <a:solidFill>
                  <a:srgbClr val="336600"/>
                </a:solidFill>
                <a:latin typeface="Arial"/>
                <a:cs typeface="Arial"/>
              </a:rPr>
              <a:t>  </a:t>
            </a:r>
            <a:r>
              <a:rPr sz="2634" spc="-9" dirty="0">
                <a:solidFill>
                  <a:srgbClr val="336600"/>
                </a:solidFill>
                <a:latin typeface="Arial"/>
                <a:cs typeface="Arial"/>
              </a:rPr>
              <a:t>with </a:t>
            </a:r>
            <a:r>
              <a:rPr sz="2634" spc="-19" dirty="0">
                <a:solidFill>
                  <a:srgbClr val="336600"/>
                </a:solidFill>
                <a:latin typeface="Arial"/>
                <a:cs typeface="Arial"/>
              </a:rPr>
              <a:t>momentum, </a:t>
            </a:r>
            <a:r>
              <a:rPr sz="2634" spc="-14" dirty="0">
                <a:solidFill>
                  <a:srgbClr val="336600"/>
                </a:solidFill>
                <a:latin typeface="Arial"/>
                <a:cs typeface="Arial"/>
              </a:rPr>
              <a:t>AdaDelta </a:t>
            </a:r>
            <a:r>
              <a:rPr sz="2634" spc="-9" dirty="0">
                <a:solidFill>
                  <a:srgbClr val="336600"/>
                </a:solidFill>
                <a:latin typeface="Arial"/>
                <a:cs typeface="Arial"/>
              </a:rPr>
              <a:t>and</a:t>
            </a:r>
            <a:r>
              <a:rPr sz="2634" spc="-61" dirty="0">
                <a:solidFill>
                  <a:srgbClr val="336600"/>
                </a:solidFill>
                <a:latin typeface="Arial"/>
                <a:cs typeface="Arial"/>
              </a:rPr>
              <a:t> </a:t>
            </a:r>
            <a:r>
              <a:rPr sz="2634" spc="-14" dirty="0">
                <a:solidFill>
                  <a:srgbClr val="336600"/>
                </a:solidFill>
                <a:latin typeface="Arial"/>
                <a:cs typeface="Arial"/>
              </a:rPr>
              <a:t>Adam</a:t>
            </a:r>
            <a:endParaRPr sz="2634" dirty="0">
              <a:latin typeface="Arial"/>
              <a:cs typeface="Arial"/>
            </a:endParaRPr>
          </a:p>
          <a:p>
            <a:pPr marL="703000" lvl="1" indent="-265790">
              <a:spcBef>
                <a:spcPts val="517"/>
              </a:spcBef>
              <a:buChar char="–"/>
              <a:tabLst>
                <a:tab pos="703000" algn="l"/>
              </a:tabLst>
            </a:pPr>
            <a:r>
              <a:rPr sz="2634" spc="-14" dirty="0">
                <a:solidFill>
                  <a:srgbClr val="336600"/>
                </a:solidFill>
                <a:latin typeface="Arial"/>
                <a:cs typeface="Arial"/>
              </a:rPr>
              <a:t>Choice depends </a:t>
            </a:r>
            <a:r>
              <a:rPr sz="2634" spc="-9" dirty="0">
                <a:solidFill>
                  <a:srgbClr val="336600"/>
                </a:solidFill>
                <a:latin typeface="Arial"/>
                <a:cs typeface="Arial"/>
              </a:rPr>
              <a:t>on </a:t>
            </a:r>
            <a:r>
              <a:rPr sz="2634" spc="-14" dirty="0">
                <a:solidFill>
                  <a:srgbClr val="336600"/>
                </a:solidFill>
                <a:latin typeface="Arial"/>
                <a:cs typeface="Arial"/>
              </a:rPr>
              <a:t>user’s familiarity </a:t>
            </a:r>
            <a:r>
              <a:rPr sz="2634" spc="-9" dirty="0">
                <a:solidFill>
                  <a:srgbClr val="336600"/>
                </a:solidFill>
                <a:latin typeface="Arial"/>
                <a:cs typeface="Arial"/>
              </a:rPr>
              <a:t>with</a:t>
            </a:r>
            <a:r>
              <a:rPr sz="2634" spc="-47" dirty="0">
                <a:solidFill>
                  <a:srgbClr val="336600"/>
                </a:solidFill>
                <a:latin typeface="Arial"/>
                <a:cs typeface="Arial"/>
              </a:rPr>
              <a:t> </a:t>
            </a:r>
            <a:r>
              <a:rPr sz="2634" spc="-14" dirty="0">
                <a:solidFill>
                  <a:srgbClr val="336600"/>
                </a:solidFill>
                <a:latin typeface="Arial"/>
                <a:cs typeface="Arial"/>
              </a:rPr>
              <a:t>algorithm</a:t>
            </a:r>
            <a:endParaRPr sz="2634" dirty="0">
              <a:latin typeface="Arial"/>
              <a:cs typeface="Arial"/>
            </a:endParaRPr>
          </a:p>
        </p:txBody>
      </p:sp>
    </p:spTree>
    <p:extLst>
      <p:ext uri="{BB962C8B-B14F-4D97-AF65-F5344CB8AC3E}">
        <p14:creationId xmlns:p14="http://schemas.microsoft.com/office/powerpoint/2010/main" val="11073828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0999" y="533400"/>
            <a:ext cx="2680843" cy="1122102"/>
          </a:xfrm>
          <a:prstGeom prst="rect">
            <a:avLst/>
          </a:prstGeom>
        </p:spPr>
        <p:txBody>
          <a:bodyPr vert="horz" wrap="square" lIns="0" tIns="13970" rIns="0" bIns="0" rtlCol="0">
            <a:spAutoFit/>
          </a:bodyPr>
          <a:lstStyle/>
          <a:p>
            <a:pPr marL="13970">
              <a:spcBef>
                <a:spcPts val="110"/>
              </a:spcBef>
            </a:pPr>
            <a:r>
              <a:rPr dirty="0"/>
              <a:t>A </a:t>
            </a:r>
            <a:r>
              <a:rPr spc="-6" dirty="0"/>
              <a:t>bit of</a:t>
            </a:r>
            <a:r>
              <a:rPr spc="-110" dirty="0"/>
              <a:t> </a:t>
            </a:r>
            <a:r>
              <a:rPr spc="-6" dirty="0"/>
              <a:t>history</a:t>
            </a:r>
          </a:p>
        </p:txBody>
      </p:sp>
      <p:sp>
        <p:nvSpPr>
          <p:cNvPr id="3" name="object 3"/>
          <p:cNvSpPr txBox="1"/>
          <p:nvPr/>
        </p:nvSpPr>
        <p:spPr>
          <a:xfrm>
            <a:off x="80328" y="2186131"/>
            <a:ext cx="6015482" cy="1232389"/>
          </a:xfrm>
          <a:prstGeom prst="rect">
            <a:avLst/>
          </a:prstGeom>
        </p:spPr>
        <p:txBody>
          <a:bodyPr vert="horz" wrap="square" lIns="0" tIns="13970" rIns="0" bIns="0" rtlCol="0">
            <a:spAutoFit/>
          </a:bodyPr>
          <a:lstStyle/>
          <a:p>
            <a:pPr marL="13970">
              <a:lnSpc>
                <a:spcPts val="3152"/>
              </a:lnSpc>
              <a:spcBef>
                <a:spcPts val="110"/>
              </a:spcBef>
            </a:pPr>
            <a:r>
              <a:rPr sz="2640" b="1" spc="-6" dirty="0">
                <a:latin typeface="Arial"/>
                <a:cs typeface="Arial"/>
              </a:rPr>
              <a:t>Topographical mapping in </a:t>
            </a:r>
            <a:r>
              <a:rPr sz="2640" b="1" dirty="0">
                <a:latin typeface="Arial"/>
                <a:cs typeface="Arial"/>
              </a:rPr>
              <a:t>the</a:t>
            </a:r>
            <a:r>
              <a:rPr sz="2640" b="1" spc="-105" dirty="0">
                <a:latin typeface="Arial"/>
                <a:cs typeface="Arial"/>
              </a:rPr>
              <a:t> </a:t>
            </a:r>
            <a:r>
              <a:rPr sz="2640" b="1" spc="-6" dirty="0">
                <a:latin typeface="Arial"/>
                <a:cs typeface="Arial"/>
              </a:rPr>
              <a:t>cortex:</a:t>
            </a:r>
            <a:endParaRPr sz="2640">
              <a:latin typeface="Arial"/>
              <a:cs typeface="Arial"/>
            </a:endParaRPr>
          </a:p>
          <a:p>
            <a:pPr marL="13970" marR="1208405">
              <a:lnSpc>
                <a:spcPts val="3135"/>
              </a:lnSpc>
              <a:spcBef>
                <a:spcPts val="116"/>
              </a:spcBef>
            </a:pPr>
            <a:r>
              <a:rPr sz="2640" spc="-6" dirty="0">
                <a:latin typeface="Arial"/>
                <a:cs typeface="Arial"/>
              </a:rPr>
              <a:t>nearby </a:t>
            </a:r>
            <a:r>
              <a:rPr sz="2640" dirty="0">
                <a:latin typeface="Arial"/>
                <a:cs typeface="Arial"/>
              </a:rPr>
              <a:t>cells </a:t>
            </a:r>
            <a:r>
              <a:rPr sz="2640" spc="-6" dirty="0">
                <a:latin typeface="Arial"/>
                <a:cs typeface="Arial"/>
              </a:rPr>
              <a:t>in </a:t>
            </a:r>
            <a:r>
              <a:rPr sz="2640" dirty="0">
                <a:latin typeface="Arial"/>
                <a:cs typeface="Arial"/>
              </a:rPr>
              <a:t>cortex represent  </a:t>
            </a:r>
            <a:r>
              <a:rPr sz="2640" spc="-6" dirty="0">
                <a:latin typeface="Arial"/>
                <a:cs typeface="Arial"/>
              </a:rPr>
              <a:t>nearby </a:t>
            </a:r>
            <a:r>
              <a:rPr sz="2640" dirty="0">
                <a:latin typeface="Arial"/>
                <a:cs typeface="Arial"/>
              </a:rPr>
              <a:t>regions </a:t>
            </a:r>
            <a:r>
              <a:rPr sz="2640" spc="-6" dirty="0">
                <a:latin typeface="Arial"/>
                <a:cs typeface="Arial"/>
              </a:rPr>
              <a:t>in the </a:t>
            </a:r>
            <a:r>
              <a:rPr sz="2640" dirty="0">
                <a:latin typeface="Arial"/>
                <a:cs typeface="Arial"/>
              </a:rPr>
              <a:t>visual</a:t>
            </a:r>
            <a:r>
              <a:rPr sz="2640" spc="-110" dirty="0">
                <a:latin typeface="Arial"/>
                <a:cs typeface="Arial"/>
              </a:rPr>
              <a:t> </a:t>
            </a:r>
            <a:r>
              <a:rPr sz="2640" spc="-6" dirty="0">
                <a:latin typeface="Arial"/>
                <a:cs typeface="Arial"/>
              </a:rPr>
              <a:t>field</a:t>
            </a:r>
            <a:endParaRPr sz="2640">
              <a:latin typeface="Arial"/>
              <a:cs typeface="Arial"/>
            </a:endParaRPr>
          </a:p>
        </p:txBody>
      </p:sp>
      <p:sp>
        <p:nvSpPr>
          <p:cNvPr id="4" name="object 4"/>
          <p:cNvSpPr/>
          <p:nvPr/>
        </p:nvSpPr>
        <p:spPr>
          <a:xfrm>
            <a:off x="6254820" y="1557226"/>
            <a:ext cx="3666328" cy="3981339"/>
          </a:xfrm>
          <a:prstGeom prst="rect">
            <a:avLst/>
          </a:prstGeom>
          <a:blipFill>
            <a:blip r:embed="rId2" cstate="print"/>
            <a:stretch>
              <a:fillRect/>
            </a:stretch>
          </a:blipFill>
        </p:spPr>
        <p:txBody>
          <a:bodyPr wrap="square" lIns="0" tIns="0" rIns="0" bIns="0" rtlCol="0"/>
          <a:lstStyle/>
          <a:p>
            <a:endParaRPr sz="1980"/>
          </a:p>
        </p:txBody>
      </p:sp>
      <p:sp>
        <p:nvSpPr>
          <p:cNvPr id="5" name="object 5"/>
          <p:cNvSpPr/>
          <p:nvPr/>
        </p:nvSpPr>
        <p:spPr>
          <a:xfrm>
            <a:off x="382498" y="3674807"/>
            <a:ext cx="2147063" cy="2174946"/>
          </a:xfrm>
          <a:prstGeom prst="rect">
            <a:avLst/>
          </a:prstGeom>
          <a:blipFill>
            <a:blip r:embed="rId3" cstate="print"/>
            <a:stretch>
              <a:fillRect/>
            </a:stretch>
          </a:blipFill>
        </p:spPr>
        <p:txBody>
          <a:bodyPr wrap="square" lIns="0" tIns="0" rIns="0" bIns="0" rtlCol="0"/>
          <a:lstStyle/>
          <a:p>
            <a:endParaRPr sz="1980"/>
          </a:p>
        </p:txBody>
      </p:sp>
      <p:sp>
        <p:nvSpPr>
          <p:cNvPr id="6" name="object 6"/>
          <p:cNvSpPr txBox="1"/>
          <p:nvPr/>
        </p:nvSpPr>
        <p:spPr>
          <a:xfrm>
            <a:off x="6971410" y="5617932"/>
            <a:ext cx="1917383" cy="213969"/>
          </a:xfrm>
          <a:prstGeom prst="rect">
            <a:avLst/>
          </a:prstGeom>
        </p:spPr>
        <p:txBody>
          <a:bodyPr vert="horz" wrap="square" lIns="0" tIns="9779" rIns="0" bIns="0" rtlCol="0">
            <a:spAutoFit/>
          </a:bodyPr>
          <a:lstStyle/>
          <a:p>
            <a:pPr marL="62167" marR="5588" indent="-48895">
              <a:lnSpc>
                <a:spcPct val="104200"/>
              </a:lnSpc>
              <a:spcBef>
                <a:spcPts val="77"/>
              </a:spcBef>
            </a:pPr>
            <a:r>
              <a:rPr sz="660" spc="-6" dirty="0">
                <a:latin typeface="Arial"/>
                <a:cs typeface="Arial"/>
              </a:rPr>
              <a:t>Retinotopy images </a:t>
            </a:r>
            <a:r>
              <a:rPr sz="660" dirty="0">
                <a:latin typeface="Arial"/>
                <a:cs typeface="Arial"/>
              </a:rPr>
              <a:t>courtesy </a:t>
            </a:r>
            <a:r>
              <a:rPr sz="660" spc="-6" dirty="0">
                <a:latin typeface="Arial"/>
                <a:cs typeface="Arial"/>
              </a:rPr>
              <a:t>of </a:t>
            </a:r>
            <a:r>
              <a:rPr sz="660" dirty="0">
                <a:latin typeface="Arial"/>
                <a:cs typeface="Arial"/>
              </a:rPr>
              <a:t>Jesse </a:t>
            </a:r>
            <a:r>
              <a:rPr sz="660" spc="-6" dirty="0">
                <a:latin typeface="Arial"/>
                <a:cs typeface="Arial"/>
              </a:rPr>
              <a:t>Gomez in the  Stanford Vision </a:t>
            </a:r>
            <a:r>
              <a:rPr sz="660" dirty="0">
                <a:latin typeface="Arial"/>
                <a:cs typeface="Arial"/>
              </a:rPr>
              <a:t>&amp; </a:t>
            </a:r>
            <a:r>
              <a:rPr sz="660" spc="-6" dirty="0">
                <a:latin typeface="Arial"/>
                <a:cs typeface="Arial"/>
              </a:rPr>
              <a:t>Perception Neuroscience</a:t>
            </a:r>
            <a:r>
              <a:rPr sz="660" spc="-66" dirty="0">
                <a:latin typeface="Arial"/>
                <a:cs typeface="Arial"/>
              </a:rPr>
              <a:t> </a:t>
            </a:r>
            <a:r>
              <a:rPr sz="660" spc="-6" dirty="0">
                <a:latin typeface="Arial"/>
                <a:cs typeface="Arial"/>
              </a:rPr>
              <a:t>Lab.</a:t>
            </a:r>
            <a:endParaRPr sz="660">
              <a:latin typeface="Arial"/>
              <a:cs typeface="Arial"/>
            </a:endParaRPr>
          </a:p>
        </p:txBody>
      </p:sp>
      <p:sp>
        <p:nvSpPr>
          <p:cNvPr id="9" name="object 9"/>
          <p:cNvSpPr txBox="1"/>
          <p:nvPr/>
        </p:nvSpPr>
        <p:spPr>
          <a:xfrm>
            <a:off x="5939038" y="6232666"/>
            <a:ext cx="1362774" cy="320601"/>
          </a:xfrm>
          <a:prstGeom prst="rect">
            <a:avLst/>
          </a:prstGeom>
        </p:spPr>
        <p:txBody>
          <a:bodyPr vert="horz" wrap="square" lIns="0" tIns="0" rIns="0" bIns="0" rtlCol="0">
            <a:spAutoFit/>
          </a:bodyPr>
          <a:lstStyle/>
          <a:p>
            <a:pPr marL="13970">
              <a:lnSpc>
                <a:spcPts val="2541"/>
              </a:lnSpc>
            </a:pPr>
            <a:r>
              <a:rPr sz="2200" spc="-6" dirty="0">
                <a:solidFill>
                  <a:srgbClr val="FFFFFF"/>
                </a:solidFill>
                <a:latin typeface="Arial"/>
                <a:cs typeface="Arial"/>
              </a:rPr>
              <a:t>Lecture </a:t>
            </a:r>
            <a:r>
              <a:rPr sz="2200" dirty="0">
                <a:solidFill>
                  <a:srgbClr val="FFFFFF"/>
                </a:solidFill>
                <a:latin typeface="Arial"/>
                <a:cs typeface="Arial"/>
              </a:rPr>
              <a:t>5</a:t>
            </a:r>
            <a:r>
              <a:rPr sz="2200" spc="-99" dirty="0">
                <a:solidFill>
                  <a:srgbClr val="FFFFFF"/>
                </a:solidFill>
                <a:latin typeface="Arial"/>
                <a:cs typeface="Arial"/>
              </a:rPr>
              <a:t> </a:t>
            </a:r>
            <a:r>
              <a:rPr sz="2200" dirty="0">
                <a:solidFill>
                  <a:srgbClr val="FFFFFF"/>
                </a:solidFill>
                <a:latin typeface="Arial"/>
                <a:cs typeface="Arial"/>
              </a:rPr>
              <a:t>-</a:t>
            </a:r>
            <a:endParaRPr sz="2200">
              <a:latin typeface="Arial"/>
              <a:cs typeface="Arial"/>
            </a:endParaRPr>
          </a:p>
        </p:txBody>
      </p:sp>
      <p:sp>
        <p:nvSpPr>
          <p:cNvPr id="10" name="object 10"/>
          <p:cNvSpPr txBox="1">
            <a:spLocks noGrp="1"/>
          </p:cNvSpPr>
          <p:nvPr>
            <p:ph type="ftr" sz="quarter" idx="5"/>
          </p:nvPr>
        </p:nvSpPr>
        <p:spPr>
          <a:xfrm>
            <a:off x="3761842" y="10065715"/>
            <a:ext cx="3540557" cy="301365"/>
          </a:xfrm>
          <a:prstGeom prst="rect">
            <a:avLst/>
          </a:prstGeom>
        </p:spPr>
        <p:txBody>
          <a:bodyPr vert="horz" wrap="square" lIns="0" tIns="0" rIns="0" bIns="0" rtlCol="0">
            <a:spAutoFit/>
          </a:bodyPr>
          <a:lstStyle/>
          <a:p>
            <a:pPr marL="13970">
              <a:lnSpc>
                <a:spcPts val="2541"/>
              </a:lnSpc>
            </a:pPr>
            <a:r>
              <a:rPr spc="-6" dirty="0"/>
              <a:t>April 18,</a:t>
            </a:r>
            <a:r>
              <a:rPr spc="-99" dirty="0"/>
              <a:t> </a:t>
            </a:r>
            <a:r>
              <a:rPr spc="-6" dirty="0"/>
              <a:t>2017</a:t>
            </a:r>
          </a:p>
        </p:txBody>
      </p:sp>
      <p:sp>
        <p:nvSpPr>
          <p:cNvPr id="11" name="object 11"/>
          <p:cNvSpPr txBox="1">
            <a:spLocks noGrp="1"/>
          </p:cNvSpPr>
          <p:nvPr>
            <p:ph type="dt" sz="half" idx="6"/>
          </p:nvPr>
        </p:nvSpPr>
        <p:spPr>
          <a:xfrm>
            <a:off x="553212" y="10065715"/>
            <a:ext cx="2544775" cy="577081"/>
          </a:xfrm>
          <a:prstGeom prst="rect">
            <a:avLst/>
          </a:prstGeom>
        </p:spPr>
        <p:txBody>
          <a:bodyPr vert="horz" wrap="square" lIns="0" tIns="0" rIns="0" bIns="0" rtlCol="0">
            <a:spAutoFit/>
          </a:bodyPr>
          <a:lstStyle/>
          <a:p>
            <a:pPr marL="13970">
              <a:lnSpc>
                <a:spcPts val="2299"/>
              </a:lnSpc>
            </a:pPr>
            <a:r>
              <a:rPr spc="-6" dirty="0"/>
              <a:t>Fei-Fei Li </a:t>
            </a:r>
            <a:r>
              <a:rPr dirty="0"/>
              <a:t>&amp; Justin Johnson &amp; </a:t>
            </a:r>
            <a:r>
              <a:rPr spc="-6" dirty="0"/>
              <a:t>Serena</a:t>
            </a:r>
            <a:r>
              <a:rPr spc="-138" dirty="0"/>
              <a:t> </a:t>
            </a:r>
            <a:r>
              <a:rPr spc="-6" dirty="0"/>
              <a:t>Yeung</a:t>
            </a:r>
          </a:p>
        </p:txBody>
      </p:sp>
      <p:sp>
        <p:nvSpPr>
          <p:cNvPr id="7" name="object 7"/>
          <p:cNvSpPr txBox="1"/>
          <p:nvPr/>
        </p:nvSpPr>
        <p:spPr>
          <a:xfrm>
            <a:off x="8730205" y="1351126"/>
            <a:ext cx="1147636" cy="251094"/>
          </a:xfrm>
          <a:prstGeom prst="rect">
            <a:avLst/>
          </a:prstGeom>
        </p:spPr>
        <p:txBody>
          <a:bodyPr vert="horz" wrap="square" lIns="0" tIns="13970" rIns="0" bIns="0" rtlCol="0">
            <a:spAutoFit/>
          </a:bodyPr>
          <a:lstStyle/>
          <a:p>
            <a:pPr marL="13970">
              <a:spcBef>
                <a:spcPts val="110"/>
              </a:spcBef>
            </a:pPr>
            <a:r>
              <a:rPr sz="1540" spc="-6" dirty="0">
                <a:latin typeface="Arial"/>
                <a:cs typeface="Arial"/>
              </a:rPr>
              <a:t>Human</a:t>
            </a:r>
            <a:r>
              <a:rPr sz="1540" spc="-83" dirty="0">
                <a:latin typeface="Arial"/>
                <a:cs typeface="Arial"/>
              </a:rPr>
              <a:t> </a:t>
            </a:r>
            <a:r>
              <a:rPr sz="1540" spc="-6" dirty="0">
                <a:latin typeface="Arial"/>
                <a:cs typeface="Arial"/>
              </a:rPr>
              <a:t>brain</a:t>
            </a:r>
            <a:endParaRPr sz="1540">
              <a:latin typeface="Arial"/>
              <a:cs typeface="Arial"/>
            </a:endParaRPr>
          </a:p>
        </p:txBody>
      </p:sp>
      <p:sp>
        <p:nvSpPr>
          <p:cNvPr id="8" name="object 8"/>
          <p:cNvSpPr txBox="1"/>
          <p:nvPr/>
        </p:nvSpPr>
        <p:spPr>
          <a:xfrm>
            <a:off x="9269508" y="3576153"/>
            <a:ext cx="560896" cy="487056"/>
          </a:xfrm>
          <a:prstGeom prst="rect">
            <a:avLst/>
          </a:prstGeom>
        </p:spPr>
        <p:txBody>
          <a:bodyPr vert="horz" wrap="square" lIns="0" tIns="25146" rIns="0" bIns="0" rtlCol="0">
            <a:spAutoFit/>
          </a:bodyPr>
          <a:lstStyle/>
          <a:p>
            <a:pPr marL="13970" marR="5588">
              <a:lnSpc>
                <a:spcPts val="1815"/>
              </a:lnSpc>
              <a:spcBef>
                <a:spcPts val="198"/>
              </a:spcBef>
            </a:pPr>
            <a:r>
              <a:rPr sz="1540" spc="-6" dirty="0">
                <a:latin typeface="Arial"/>
                <a:cs typeface="Arial"/>
              </a:rPr>
              <a:t>Visual  </a:t>
            </a:r>
            <a:r>
              <a:rPr sz="1540" dirty="0">
                <a:latin typeface="Arial"/>
                <a:cs typeface="Arial"/>
              </a:rPr>
              <a:t>cortex</a:t>
            </a:r>
            <a:endParaRPr sz="1540">
              <a:latin typeface="Arial"/>
              <a:cs typeface="Arial"/>
            </a:endParaRPr>
          </a:p>
        </p:txBody>
      </p:sp>
    </p:spTree>
    <p:extLst>
      <p:ext uri="{BB962C8B-B14F-4D97-AF65-F5344CB8AC3E}">
        <p14:creationId xmlns:p14="http://schemas.microsoft.com/office/powerpoint/2010/main" val="28293393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7328" y="1219260"/>
            <a:ext cx="4638040" cy="1122102"/>
          </a:xfrm>
          <a:prstGeom prst="rect">
            <a:avLst/>
          </a:prstGeom>
        </p:spPr>
        <p:txBody>
          <a:bodyPr vert="horz" wrap="square" lIns="0" tIns="13970" rIns="0" bIns="0" rtlCol="0">
            <a:spAutoFit/>
          </a:bodyPr>
          <a:lstStyle/>
          <a:p>
            <a:pPr marL="13970">
              <a:spcBef>
                <a:spcPts val="110"/>
              </a:spcBef>
            </a:pPr>
            <a:r>
              <a:rPr spc="-6" dirty="0"/>
              <a:t>Hierarchical</a:t>
            </a:r>
            <a:r>
              <a:rPr spc="-94" dirty="0"/>
              <a:t> </a:t>
            </a:r>
            <a:r>
              <a:rPr spc="-6" dirty="0"/>
              <a:t>organization</a:t>
            </a:r>
          </a:p>
        </p:txBody>
      </p:sp>
      <p:sp>
        <p:nvSpPr>
          <p:cNvPr id="3" name="object 3"/>
          <p:cNvSpPr/>
          <p:nvPr/>
        </p:nvSpPr>
        <p:spPr>
          <a:xfrm>
            <a:off x="6167370" y="1266935"/>
            <a:ext cx="2878687" cy="4574708"/>
          </a:xfrm>
          <a:prstGeom prst="rect">
            <a:avLst/>
          </a:prstGeom>
          <a:blipFill>
            <a:blip r:embed="rId2" cstate="print"/>
            <a:stretch>
              <a:fillRect/>
            </a:stretch>
          </a:blipFill>
        </p:spPr>
        <p:txBody>
          <a:bodyPr wrap="square" lIns="0" tIns="0" rIns="0" bIns="0" rtlCol="0"/>
          <a:lstStyle/>
          <a:p>
            <a:endParaRPr sz="1980"/>
          </a:p>
        </p:txBody>
      </p:sp>
      <p:sp>
        <p:nvSpPr>
          <p:cNvPr id="4" name="object 4"/>
          <p:cNvSpPr/>
          <p:nvPr/>
        </p:nvSpPr>
        <p:spPr>
          <a:xfrm>
            <a:off x="187001" y="2286470"/>
            <a:ext cx="5832089" cy="2964607"/>
          </a:xfrm>
          <a:prstGeom prst="rect">
            <a:avLst/>
          </a:prstGeom>
          <a:blipFill>
            <a:blip r:embed="rId3" cstate="print"/>
            <a:stretch>
              <a:fillRect/>
            </a:stretch>
          </a:blipFill>
        </p:spPr>
        <p:txBody>
          <a:bodyPr wrap="square" lIns="0" tIns="0" rIns="0" bIns="0" rtlCol="0"/>
          <a:lstStyle/>
          <a:p>
            <a:endParaRPr sz="1980"/>
          </a:p>
        </p:txBody>
      </p:sp>
      <p:sp>
        <p:nvSpPr>
          <p:cNvPr id="5" name="object 5"/>
          <p:cNvSpPr txBox="1"/>
          <p:nvPr/>
        </p:nvSpPr>
        <p:spPr>
          <a:xfrm>
            <a:off x="297724" y="5328041"/>
            <a:ext cx="1988630" cy="213969"/>
          </a:xfrm>
          <a:prstGeom prst="rect">
            <a:avLst/>
          </a:prstGeom>
        </p:spPr>
        <p:txBody>
          <a:bodyPr vert="horz" wrap="square" lIns="0" tIns="9779" rIns="0" bIns="0" rtlCol="0">
            <a:spAutoFit/>
          </a:bodyPr>
          <a:lstStyle/>
          <a:p>
            <a:pPr marL="13970" marR="5588" indent="11176">
              <a:lnSpc>
                <a:spcPct val="104200"/>
              </a:lnSpc>
              <a:spcBef>
                <a:spcPts val="77"/>
              </a:spcBef>
            </a:pPr>
            <a:r>
              <a:rPr sz="660" spc="-6" dirty="0">
                <a:latin typeface="Arial"/>
                <a:cs typeface="Arial"/>
              </a:rPr>
              <a:t>Illustration of hierarchical organization in early </a:t>
            </a:r>
            <a:r>
              <a:rPr sz="660" dirty="0">
                <a:latin typeface="Arial"/>
                <a:cs typeface="Arial"/>
              </a:rPr>
              <a:t>visual  </a:t>
            </a:r>
            <a:r>
              <a:rPr sz="660" spc="-6" dirty="0">
                <a:latin typeface="Arial"/>
                <a:cs typeface="Arial"/>
              </a:rPr>
              <a:t>pathways by Lane </a:t>
            </a:r>
            <a:r>
              <a:rPr sz="660" dirty="0">
                <a:latin typeface="Arial"/>
                <a:cs typeface="Arial"/>
              </a:rPr>
              <a:t>McIntosh, copyright </a:t>
            </a:r>
            <a:r>
              <a:rPr sz="660" spc="-6" dirty="0">
                <a:latin typeface="Arial"/>
                <a:cs typeface="Arial"/>
              </a:rPr>
              <a:t>CS231n</a:t>
            </a:r>
            <a:r>
              <a:rPr sz="660" spc="-99" dirty="0">
                <a:latin typeface="Arial"/>
                <a:cs typeface="Arial"/>
              </a:rPr>
              <a:t> </a:t>
            </a:r>
            <a:r>
              <a:rPr sz="660" spc="-6" dirty="0">
                <a:latin typeface="Arial"/>
                <a:cs typeface="Arial"/>
              </a:rPr>
              <a:t>2017</a:t>
            </a:r>
            <a:endParaRPr sz="660">
              <a:latin typeface="Arial"/>
              <a:cs typeface="Arial"/>
            </a:endParaRPr>
          </a:p>
        </p:txBody>
      </p:sp>
      <p:sp>
        <p:nvSpPr>
          <p:cNvPr id="6" name="object 6"/>
          <p:cNvSpPr txBox="1"/>
          <p:nvPr/>
        </p:nvSpPr>
        <p:spPr>
          <a:xfrm>
            <a:off x="5939038" y="6232666"/>
            <a:ext cx="1362774" cy="320601"/>
          </a:xfrm>
          <a:prstGeom prst="rect">
            <a:avLst/>
          </a:prstGeom>
        </p:spPr>
        <p:txBody>
          <a:bodyPr vert="horz" wrap="square" lIns="0" tIns="0" rIns="0" bIns="0" rtlCol="0">
            <a:spAutoFit/>
          </a:bodyPr>
          <a:lstStyle/>
          <a:p>
            <a:pPr marL="13970">
              <a:lnSpc>
                <a:spcPts val="2541"/>
              </a:lnSpc>
            </a:pPr>
            <a:r>
              <a:rPr sz="2200" spc="-6" dirty="0">
                <a:solidFill>
                  <a:srgbClr val="FFFFFF"/>
                </a:solidFill>
                <a:latin typeface="Arial"/>
                <a:cs typeface="Arial"/>
              </a:rPr>
              <a:t>Lecture </a:t>
            </a:r>
            <a:r>
              <a:rPr sz="2200" dirty="0">
                <a:solidFill>
                  <a:srgbClr val="FFFFFF"/>
                </a:solidFill>
                <a:latin typeface="Arial"/>
                <a:cs typeface="Arial"/>
              </a:rPr>
              <a:t>5</a:t>
            </a:r>
            <a:r>
              <a:rPr sz="2200" spc="-99" dirty="0">
                <a:solidFill>
                  <a:srgbClr val="FFFFFF"/>
                </a:solidFill>
                <a:latin typeface="Arial"/>
                <a:cs typeface="Arial"/>
              </a:rPr>
              <a:t> </a:t>
            </a:r>
            <a:r>
              <a:rPr sz="2200" dirty="0">
                <a:solidFill>
                  <a:srgbClr val="FFFFFF"/>
                </a:solidFill>
                <a:latin typeface="Arial"/>
                <a:cs typeface="Arial"/>
              </a:rPr>
              <a:t>-</a:t>
            </a:r>
            <a:endParaRPr sz="2200">
              <a:latin typeface="Arial"/>
              <a:cs typeface="Arial"/>
            </a:endParaRPr>
          </a:p>
        </p:txBody>
      </p:sp>
      <p:sp>
        <p:nvSpPr>
          <p:cNvPr id="7" name="object 7"/>
          <p:cNvSpPr txBox="1">
            <a:spLocks noGrp="1"/>
          </p:cNvSpPr>
          <p:nvPr>
            <p:ph type="ftr" sz="quarter" idx="5"/>
          </p:nvPr>
        </p:nvSpPr>
        <p:spPr>
          <a:xfrm>
            <a:off x="3761842" y="10065715"/>
            <a:ext cx="3540557" cy="301365"/>
          </a:xfrm>
          <a:prstGeom prst="rect">
            <a:avLst/>
          </a:prstGeom>
        </p:spPr>
        <p:txBody>
          <a:bodyPr vert="horz" wrap="square" lIns="0" tIns="0" rIns="0" bIns="0" rtlCol="0">
            <a:spAutoFit/>
          </a:bodyPr>
          <a:lstStyle/>
          <a:p>
            <a:pPr marL="13970">
              <a:lnSpc>
                <a:spcPts val="2541"/>
              </a:lnSpc>
            </a:pPr>
            <a:r>
              <a:rPr spc="-6" dirty="0"/>
              <a:t>April 18,</a:t>
            </a:r>
            <a:r>
              <a:rPr spc="-99" dirty="0"/>
              <a:t> </a:t>
            </a:r>
            <a:r>
              <a:rPr spc="-6" dirty="0"/>
              <a:t>2017</a:t>
            </a:r>
          </a:p>
        </p:txBody>
      </p:sp>
      <p:sp>
        <p:nvSpPr>
          <p:cNvPr id="8" name="object 8"/>
          <p:cNvSpPr txBox="1">
            <a:spLocks noGrp="1"/>
          </p:cNvSpPr>
          <p:nvPr>
            <p:ph type="dt" sz="half" idx="6"/>
          </p:nvPr>
        </p:nvSpPr>
        <p:spPr>
          <a:xfrm>
            <a:off x="553212" y="10065715"/>
            <a:ext cx="2544775" cy="577081"/>
          </a:xfrm>
          <a:prstGeom prst="rect">
            <a:avLst/>
          </a:prstGeom>
        </p:spPr>
        <p:txBody>
          <a:bodyPr vert="horz" wrap="square" lIns="0" tIns="0" rIns="0" bIns="0" rtlCol="0">
            <a:spAutoFit/>
          </a:bodyPr>
          <a:lstStyle/>
          <a:p>
            <a:pPr marL="13970">
              <a:lnSpc>
                <a:spcPts val="2299"/>
              </a:lnSpc>
            </a:pPr>
            <a:r>
              <a:rPr spc="-6" dirty="0"/>
              <a:t>Fei-Fei Li </a:t>
            </a:r>
            <a:r>
              <a:rPr dirty="0"/>
              <a:t>&amp; Justin Johnson &amp; </a:t>
            </a:r>
            <a:r>
              <a:rPr spc="-6" dirty="0"/>
              <a:t>Serena</a:t>
            </a:r>
            <a:r>
              <a:rPr spc="-138" dirty="0"/>
              <a:t> </a:t>
            </a:r>
            <a:r>
              <a:rPr spc="-6" dirty="0"/>
              <a:t>Yeung</a:t>
            </a:r>
          </a:p>
        </p:txBody>
      </p:sp>
    </p:spTree>
    <p:extLst>
      <p:ext uri="{BB962C8B-B14F-4D97-AF65-F5344CB8AC3E}">
        <p14:creationId xmlns:p14="http://schemas.microsoft.com/office/powerpoint/2010/main" val="282866548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7327" y="1219260"/>
            <a:ext cx="2796794" cy="1122102"/>
          </a:xfrm>
          <a:prstGeom prst="rect">
            <a:avLst/>
          </a:prstGeom>
        </p:spPr>
        <p:txBody>
          <a:bodyPr vert="horz" wrap="square" lIns="0" tIns="13970" rIns="0" bIns="0" rtlCol="0">
            <a:spAutoFit/>
          </a:bodyPr>
          <a:lstStyle/>
          <a:p>
            <a:pPr marL="13970">
              <a:spcBef>
                <a:spcPts val="110"/>
              </a:spcBef>
            </a:pPr>
            <a:r>
              <a:rPr dirty="0"/>
              <a:t>A </a:t>
            </a:r>
            <a:r>
              <a:rPr spc="-6" dirty="0"/>
              <a:t>bit of</a:t>
            </a:r>
            <a:r>
              <a:rPr spc="-110" dirty="0"/>
              <a:t> </a:t>
            </a:r>
            <a:r>
              <a:rPr spc="-6" dirty="0"/>
              <a:t>history:</a:t>
            </a:r>
          </a:p>
        </p:txBody>
      </p:sp>
      <p:sp>
        <p:nvSpPr>
          <p:cNvPr id="3" name="object 3"/>
          <p:cNvSpPr txBox="1"/>
          <p:nvPr/>
        </p:nvSpPr>
        <p:spPr>
          <a:xfrm>
            <a:off x="267328" y="2225101"/>
            <a:ext cx="3352102" cy="1029769"/>
          </a:xfrm>
          <a:prstGeom prst="rect">
            <a:avLst/>
          </a:prstGeom>
        </p:spPr>
        <p:txBody>
          <a:bodyPr vert="horz" wrap="square" lIns="0" tIns="13970" rIns="0" bIns="0" rtlCol="0">
            <a:spAutoFit/>
          </a:bodyPr>
          <a:lstStyle/>
          <a:p>
            <a:pPr marL="13970">
              <a:spcBef>
                <a:spcPts val="110"/>
              </a:spcBef>
            </a:pPr>
            <a:r>
              <a:rPr sz="3300" b="1" spc="-6" dirty="0">
                <a:latin typeface="Arial"/>
                <a:cs typeface="Arial"/>
              </a:rPr>
              <a:t>Neocognitron</a:t>
            </a:r>
            <a:endParaRPr sz="3300">
              <a:latin typeface="Arial"/>
              <a:cs typeface="Arial"/>
            </a:endParaRPr>
          </a:p>
          <a:p>
            <a:pPr marL="13970"/>
            <a:r>
              <a:rPr sz="3300" i="1" spc="-6" dirty="0">
                <a:latin typeface="Arial"/>
                <a:cs typeface="Arial"/>
              </a:rPr>
              <a:t>[Fukushima</a:t>
            </a:r>
            <a:r>
              <a:rPr sz="3300" i="1" spc="-105" dirty="0">
                <a:latin typeface="Arial"/>
                <a:cs typeface="Arial"/>
              </a:rPr>
              <a:t> </a:t>
            </a:r>
            <a:r>
              <a:rPr sz="3300" i="1" spc="-6" dirty="0">
                <a:latin typeface="Arial"/>
                <a:cs typeface="Arial"/>
              </a:rPr>
              <a:t>1980]</a:t>
            </a:r>
            <a:endParaRPr sz="3300">
              <a:latin typeface="Arial"/>
              <a:cs typeface="Arial"/>
            </a:endParaRPr>
          </a:p>
        </p:txBody>
      </p:sp>
      <p:sp>
        <p:nvSpPr>
          <p:cNvPr id="4" name="object 4"/>
          <p:cNvSpPr txBox="1"/>
          <p:nvPr/>
        </p:nvSpPr>
        <p:spPr>
          <a:xfrm>
            <a:off x="237957" y="4239563"/>
            <a:ext cx="3243834" cy="717889"/>
          </a:xfrm>
          <a:prstGeom prst="rect">
            <a:avLst/>
          </a:prstGeom>
        </p:spPr>
        <p:txBody>
          <a:bodyPr vert="horz" wrap="square" lIns="0" tIns="25146" rIns="0" bIns="0" rtlCol="0">
            <a:spAutoFit/>
          </a:bodyPr>
          <a:lstStyle/>
          <a:p>
            <a:pPr marL="13970" marR="5588">
              <a:lnSpc>
                <a:spcPts val="1815"/>
              </a:lnSpc>
              <a:spcBef>
                <a:spcPts val="198"/>
              </a:spcBef>
            </a:pPr>
            <a:r>
              <a:rPr sz="1540" dirty="0">
                <a:latin typeface="Arial"/>
                <a:cs typeface="Arial"/>
              </a:rPr>
              <a:t>“sandwich” </a:t>
            </a:r>
            <a:r>
              <a:rPr sz="1540" spc="-6" dirty="0">
                <a:latin typeface="Arial"/>
                <a:cs typeface="Arial"/>
              </a:rPr>
              <a:t>architecture </a:t>
            </a:r>
            <a:r>
              <a:rPr sz="1540" spc="-6" dirty="0">
                <a:solidFill>
                  <a:srgbClr val="0000FF"/>
                </a:solidFill>
                <a:latin typeface="Arial"/>
                <a:cs typeface="Arial"/>
              </a:rPr>
              <a:t>(</a:t>
            </a:r>
            <a:r>
              <a:rPr sz="1540" spc="-6" dirty="0">
                <a:solidFill>
                  <a:srgbClr val="FF0000"/>
                </a:solidFill>
                <a:latin typeface="Arial"/>
                <a:cs typeface="Arial"/>
              </a:rPr>
              <a:t>S</a:t>
            </a:r>
            <a:r>
              <a:rPr sz="1540" spc="-6" dirty="0">
                <a:solidFill>
                  <a:srgbClr val="0000FF"/>
                </a:solidFill>
                <a:latin typeface="Arial"/>
                <a:cs typeface="Arial"/>
              </a:rPr>
              <a:t>C</a:t>
            </a:r>
            <a:r>
              <a:rPr sz="1540" spc="-6" dirty="0">
                <a:solidFill>
                  <a:srgbClr val="FF0000"/>
                </a:solidFill>
                <a:latin typeface="Arial"/>
                <a:cs typeface="Arial"/>
              </a:rPr>
              <a:t>S</a:t>
            </a:r>
            <a:r>
              <a:rPr sz="1540" spc="-6" dirty="0">
                <a:solidFill>
                  <a:srgbClr val="0000FF"/>
                </a:solidFill>
                <a:latin typeface="Arial"/>
                <a:cs typeface="Arial"/>
              </a:rPr>
              <a:t>C</a:t>
            </a:r>
            <a:r>
              <a:rPr sz="1540" spc="-6" dirty="0">
                <a:solidFill>
                  <a:srgbClr val="FF0000"/>
                </a:solidFill>
                <a:latin typeface="Arial"/>
                <a:cs typeface="Arial"/>
              </a:rPr>
              <a:t>S</a:t>
            </a:r>
            <a:r>
              <a:rPr sz="1540" spc="-6" dirty="0">
                <a:solidFill>
                  <a:srgbClr val="0000FF"/>
                </a:solidFill>
                <a:latin typeface="Arial"/>
                <a:cs typeface="Arial"/>
              </a:rPr>
              <a:t>C…)  </a:t>
            </a:r>
            <a:r>
              <a:rPr sz="1540" dirty="0">
                <a:solidFill>
                  <a:srgbClr val="FF0000"/>
                </a:solidFill>
                <a:latin typeface="Arial"/>
                <a:cs typeface="Arial"/>
              </a:rPr>
              <a:t>simple cells: modifiable </a:t>
            </a:r>
            <a:r>
              <a:rPr sz="1540" spc="-6" dirty="0">
                <a:solidFill>
                  <a:srgbClr val="FF0000"/>
                </a:solidFill>
                <a:latin typeface="Arial"/>
                <a:cs typeface="Arial"/>
              </a:rPr>
              <a:t>parameters  </a:t>
            </a:r>
            <a:r>
              <a:rPr sz="1540" dirty="0">
                <a:solidFill>
                  <a:srgbClr val="0000FF"/>
                </a:solidFill>
                <a:latin typeface="Arial"/>
                <a:cs typeface="Arial"/>
              </a:rPr>
              <a:t>complex cells: </a:t>
            </a:r>
            <a:r>
              <a:rPr sz="1540" spc="-6" dirty="0">
                <a:solidFill>
                  <a:srgbClr val="0000FF"/>
                </a:solidFill>
                <a:latin typeface="Arial"/>
                <a:cs typeface="Arial"/>
              </a:rPr>
              <a:t>perform</a:t>
            </a:r>
            <a:r>
              <a:rPr sz="1540" spc="-44" dirty="0">
                <a:solidFill>
                  <a:srgbClr val="0000FF"/>
                </a:solidFill>
                <a:latin typeface="Arial"/>
                <a:cs typeface="Arial"/>
              </a:rPr>
              <a:t> </a:t>
            </a:r>
            <a:r>
              <a:rPr sz="1540" spc="-6" dirty="0">
                <a:solidFill>
                  <a:srgbClr val="0000FF"/>
                </a:solidFill>
                <a:latin typeface="Arial"/>
                <a:cs typeface="Arial"/>
              </a:rPr>
              <a:t>pooling</a:t>
            </a:r>
            <a:endParaRPr sz="1540">
              <a:latin typeface="Arial"/>
              <a:cs typeface="Arial"/>
            </a:endParaRPr>
          </a:p>
        </p:txBody>
      </p:sp>
      <p:sp>
        <p:nvSpPr>
          <p:cNvPr id="5" name="object 5"/>
          <p:cNvSpPr/>
          <p:nvPr/>
        </p:nvSpPr>
        <p:spPr>
          <a:xfrm>
            <a:off x="8057258" y="2370003"/>
            <a:ext cx="331089" cy="2270824"/>
          </a:xfrm>
          <a:custGeom>
            <a:avLst/>
            <a:gdLst/>
            <a:ahLst/>
            <a:cxnLst/>
            <a:rect l="l" t="t" r="r" b="b"/>
            <a:pathLst>
              <a:path w="300990" h="2064385">
                <a:moveTo>
                  <a:pt x="0" y="2064324"/>
                </a:moveTo>
                <a:lnTo>
                  <a:pt x="0" y="74124"/>
                </a:lnTo>
                <a:lnTo>
                  <a:pt x="300389" y="0"/>
                </a:lnTo>
                <a:lnTo>
                  <a:pt x="300389" y="1990200"/>
                </a:lnTo>
                <a:lnTo>
                  <a:pt x="0" y="2064324"/>
                </a:lnTo>
                <a:close/>
              </a:path>
            </a:pathLst>
          </a:custGeom>
          <a:solidFill>
            <a:srgbClr val="EEEEEE"/>
          </a:solidFill>
        </p:spPr>
        <p:txBody>
          <a:bodyPr wrap="square" lIns="0" tIns="0" rIns="0" bIns="0" rtlCol="0"/>
          <a:lstStyle/>
          <a:p>
            <a:endParaRPr sz="1980"/>
          </a:p>
        </p:txBody>
      </p:sp>
      <p:sp>
        <p:nvSpPr>
          <p:cNvPr id="6" name="object 6"/>
          <p:cNvSpPr/>
          <p:nvPr/>
        </p:nvSpPr>
        <p:spPr>
          <a:xfrm>
            <a:off x="8057259" y="2370003"/>
            <a:ext cx="331089" cy="2270824"/>
          </a:xfrm>
          <a:custGeom>
            <a:avLst/>
            <a:gdLst/>
            <a:ahLst/>
            <a:cxnLst/>
            <a:rect l="l" t="t" r="r" b="b"/>
            <a:pathLst>
              <a:path w="300990" h="2064385">
                <a:moveTo>
                  <a:pt x="0" y="2064324"/>
                </a:moveTo>
                <a:lnTo>
                  <a:pt x="300389" y="1990200"/>
                </a:lnTo>
                <a:lnTo>
                  <a:pt x="300389" y="0"/>
                </a:lnTo>
                <a:lnTo>
                  <a:pt x="0" y="74124"/>
                </a:lnTo>
                <a:lnTo>
                  <a:pt x="0" y="2064324"/>
                </a:lnTo>
                <a:close/>
              </a:path>
            </a:pathLst>
          </a:custGeom>
          <a:ln w="28574">
            <a:solidFill>
              <a:srgbClr val="595959"/>
            </a:solidFill>
          </a:ln>
        </p:spPr>
        <p:txBody>
          <a:bodyPr wrap="square" lIns="0" tIns="0" rIns="0" bIns="0" rtlCol="0"/>
          <a:lstStyle/>
          <a:p>
            <a:endParaRPr sz="1980"/>
          </a:p>
        </p:txBody>
      </p:sp>
      <p:sp>
        <p:nvSpPr>
          <p:cNvPr id="7" name="object 7"/>
          <p:cNvSpPr/>
          <p:nvPr/>
        </p:nvSpPr>
        <p:spPr>
          <a:xfrm>
            <a:off x="8121608" y="4248187"/>
            <a:ext cx="213741" cy="288481"/>
          </a:xfrm>
          <a:custGeom>
            <a:avLst/>
            <a:gdLst/>
            <a:ahLst/>
            <a:cxnLst/>
            <a:rect l="l" t="t" r="r" b="b"/>
            <a:pathLst>
              <a:path w="194309" h="262255">
                <a:moveTo>
                  <a:pt x="0" y="261752"/>
                </a:moveTo>
                <a:lnTo>
                  <a:pt x="0" y="47884"/>
                </a:lnTo>
                <a:lnTo>
                  <a:pt x="194055" y="0"/>
                </a:lnTo>
                <a:lnTo>
                  <a:pt x="194055" y="213867"/>
                </a:lnTo>
                <a:lnTo>
                  <a:pt x="0" y="261752"/>
                </a:lnTo>
                <a:close/>
              </a:path>
            </a:pathLst>
          </a:custGeom>
          <a:solidFill>
            <a:srgbClr val="EEEEEE"/>
          </a:solidFill>
        </p:spPr>
        <p:txBody>
          <a:bodyPr wrap="square" lIns="0" tIns="0" rIns="0" bIns="0" rtlCol="0"/>
          <a:lstStyle/>
          <a:p>
            <a:endParaRPr sz="1980"/>
          </a:p>
        </p:txBody>
      </p:sp>
      <p:sp>
        <p:nvSpPr>
          <p:cNvPr id="8" name="object 8"/>
          <p:cNvSpPr/>
          <p:nvPr/>
        </p:nvSpPr>
        <p:spPr>
          <a:xfrm>
            <a:off x="8121608" y="4248187"/>
            <a:ext cx="213741" cy="288481"/>
          </a:xfrm>
          <a:custGeom>
            <a:avLst/>
            <a:gdLst/>
            <a:ahLst/>
            <a:cxnLst/>
            <a:rect l="l" t="t" r="r" b="b"/>
            <a:pathLst>
              <a:path w="194309" h="262255">
                <a:moveTo>
                  <a:pt x="0" y="261752"/>
                </a:moveTo>
                <a:lnTo>
                  <a:pt x="194055" y="213867"/>
                </a:lnTo>
                <a:lnTo>
                  <a:pt x="194055" y="0"/>
                </a:lnTo>
                <a:lnTo>
                  <a:pt x="0" y="47884"/>
                </a:lnTo>
                <a:lnTo>
                  <a:pt x="0" y="261752"/>
                </a:lnTo>
                <a:close/>
              </a:path>
            </a:pathLst>
          </a:custGeom>
          <a:ln w="28574">
            <a:solidFill>
              <a:srgbClr val="595959"/>
            </a:solidFill>
          </a:ln>
        </p:spPr>
        <p:txBody>
          <a:bodyPr wrap="square" lIns="0" tIns="0" rIns="0" bIns="0" rtlCol="0"/>
          <a:lstStyle/>
          <a:p>
            <a:endParaRPr sz="1980"/>
          </a:p>
        </p:txBody>
      </p:sp>
      <p:sp>
        <p:nvSpPr>
          <p:cNvPr id="9" name="object 9"/>
          <p:cNvSpPr/>
          <p:nvPr/>
        </p:nvSpPr>
        <p:spPr>
          <a:xfrm>
            <a:off x="8113482" y="2461745"/>
            <a:ext cx="213741" cy="288481"/>
          </a:xfrm>
          <a:custGeom>
            <a:avLst/>
            <a:gdLst/>
            <a:ahLst/>
            <a:cxnLst/>
            <a:rect l="l" t="t" r="r" b="b"/>
            <a:pathLst>
              <a:path w="194309" h="262255">
                <a:moveTo>
                  <a:pt x="0" y="261752"/>
                </a:moveTo>
                <a:lnTo>
                  <a:pt x="0" y="47885"/>
                </a:lnTo>
                <a:lnTo>
                  <a:pt x="194055" y="0"/>
                </a:lnTo>
                <a:lnTo>
                  <a:pt x="194055" y="213867"/>
                </a:lnTo>
                <a:lnTo>
                  <a:pt x="0" y="261752"/>
                </a:lnTo>
                <a:close/>
              </a:path>
            </a:pathLst>
          </a:custGeom>
          <a:solidFill>
            <a:srgbClr val="EEEEEE"/>
          </a:solidFill>
        </p:spPr>
        <p:txBody>
          <a:bodyPr wrap="square" lIns="0" tIns="0" rIns="0" bIns="0" rtlCol="0"/>
          <a:lstStyle/>
          <a:p>
            <a:endParaRPr sz="1980"/>
          </a:p>
        </p:txBody>
      </p:sp>
      <p:sp>
        <p:nvSpPr>
          <p:cNvPr id="10" name="object 10"/>
          <p:cNvSpPr/>
          <p:nvPr/>
        </p:nvSpPr>
        <p:spPr>
          <a:xfrm>
            <a:off x="8113482" y="2461745"/>
            <a:ext cx="213741" cy="288481"/>
          </a:xfrm>
          <a:custGeom>
            <a:avLst/>
            <a:gdLst/>
            <a:ahLst/>
            <a:cxnLst/>
            <a:rect l="l" t="t" r="r" b="b"/>
            <a:pathLst>
              <a:path w="194309" h="262255">
                <a:moveTo>
                  <a:pt x="0" y="261752"/>
                </a:moveTo>
                <a:lnTo>
                  <a:pt x="194055" y="213867"/>
                </a:lnTo>
                <a:lnTo>
                  <a:pt x="194055" y="0"/>
                </a:lnTo>
                <a:lnTo>
                  <a:pt x="0" y="47885"/>
                </a:lnTo>
                <a:lnTo>
                  <a:pt x="0" y="261752"/>
                </a:lnTo>
                <a:close/>
              </a:path>
            </a:pathLst>
          </a:custGeom>
          <a:ln w="28574">
            <a:solidFill>
              <a:srgbClr val="595959"/>
            </a:solidFill>
          </a:ln>
        </p:spPr>
        <p:txBody>
          <a:bodyPr wrap="square" lIns="0" tIns="0" rIns="0" bIns="0" rtlCol="0"/>
          <a:lstStyle/>
          <a:p>
            <a:endParaRPr sz="1980"/>
          </a:p>
        </p:txBody>
      </p:sp>
      <p:sp>
        <p:nvSpPr>
          <p:cNvPr id="11" name="object 11"/>
          <p:cNvSpPr/>
          <p:nvPr/>
        </p:nvSpPr>
        <p:spPr>
          <a:xfrm>
            <a:off x="6491880" y="2251687"/>
            <a:ext cx="514795" cy="2556510"/>
          </a:xfrm>
          <a:custGeom>
            <a:avLst/>
            <a:gdLst/>
            <a:ahLst/>
            <a:cxnLst/>
            <a:rect l="l" t="t" r="r" b="b"/>
            <a:pathLst>
              <a:path w="467995" h="2324100">
                <a:moveTo>
                  <a:pt x="0" y="2323877"/>
                </a:moveTo>
                <a:lnTo>
                  <a:pt x="0" y="115348"/>
                </a:lnTo>
                <a:lnTo>
                  <a:pt x="467453" y="0"/>
                </a:lnTo>
                <a:lnTo>
                  <a:pt x="467453" y="2208528"/>
                </a:lnTo>
                <a:lnTo>
                  <a:pt x="0" y="2323877"/>
                </a:lnTo>
                <a:close/>
              </a:path>
            </a:pathLst>
          </a:custGeom>
          <a:solidFill>
            <a:srgbClr val="EEEEEE"/>
          </a:solidFill>
        </p:spPr>
        <p:txBody>
          <a:bodyPr wrap="square" lIns="0" tIns="0" rIns="0" bIns="0" rtlCol="0"/>
          <a:lstStyle/>
          <a:p>
            <a:endParaRPr sz="1980"/>
          </a:p>
        </p:txBody>
      </p:sp>
      <p:sp>
        <p:nvSpPr>
          <p:cNvPr id="12" name="object 12"/>
          <p:cNvSpPr/>
          <p:nvPr/>
        </p:nvSpPr>
        <p:spPr>
          <a:xfrm>
            <a:off x="6491880" y="2251687"/>
            <a:ext cx="514795" cy="2556510"/>
          </a:xfrm>
          <a:custGeom>
            <a:avLst/>
            <a:gdLst/>
            <a:ahLst/>
            <a:cxnLst/>
            <a:rect l="l" t="t" r="r" b="b"/>
            <a:pathLst>
              <a:path w="467995" h="2324100">
                <a:moveTo>
                  <a:pt x="0" y="2323877"/>
                </a:moveTo>
                <a:lnTo>
                  <a:pt x="467453" y="2208528"/>
                </a:lnTo>
                <a:lnTo>
                  <a:pt x="467453" y="0"/>
                </a:lnTo>
                <a:lnTo>
                  <a:pt x="0" y="115348"/>
                </a:lnTo>
                <a:lnTo>
                  <a:pt x="0" y="2323877"/>
                </a:lnTo>
                <a:close/>
              </a:path>
            </a:pathLst>
          </a:custGeom>
          <a:ln w="28574">
            <a:solidFill>
              <a:srgbClr val="595959"/>
            </a:solidFill>
          </a:ln>
        </p:spPr>
        <p:txBody>
          <a:bodyPr wrap="square" lIns="0" tIns="0" rIns="0" bIns="0" rtlCol="0"/>
          <a:lstStyle/>
          <a:p>
            <a:endParaRPr sz="1980"/>
          </a:p>
        </p:txBody>
      </p:sp>
      <p:sp>
        <p:nvSpPr>
          <p:cNvPr id="13" name="object 13"/>
          <p:cNvSpPr/>
          <p:nvPr/>
        </p:nvSpPr>
        <p:spPr>
          <a:xfrm>
            <a:off x="6555676" y="2369943"/>
            <a:ext cx="378587" cy="541338"/>
          </a:xfrm>
          <a:custGeom>
            <a:avLst/>
            <a:gdLst/>
            <a:ahLst/>
            <a:cxnLst/>
            <a:rect l="l" t="t" r="r" b="b"/>
            <a:pathLst>
              <a:path w="344170" h="492125">
                <a:moveTo>
                  <a:pt x="0" y="492050"/>
                </a:moveTo>
                <a:lnTo>
                  <a:pt x="0" y="84803"/>
                </a:lnTo>
                <a:lnTo>
                  <a:pt x="343668" y="0"/>
                </a:lnTo>
                <a:lnTo>
                  <a:pt x="343668" y="407246"/>
                </a:lnTo>
                <a:lnTo>
                  <a:pt x="0" y="492050"/>
                </a:lnTo>
                <a:close/>
              </a:path>
            </a:pathLst>
          </a:custGeom>
          <a:solidFill>
            <a:srgbClr val="EEEEEE"/>
          </a:solidFill>
        </p:spPr>
        <p:txBody>
          <a:bodyPr wrap="square" lIns="0" tIns="0" rIns="0" bIns="0" rtlCol="0"/>
          <a:lstStyle/>
          <a:p>
            <a:endParaRPr sz="1980"/>
          </a:p>
        </p:txBody>
      </p:sp>
      <p:sp>
        <p:nvSpPr>
          <p:cNvPr id="14" name="object 14"/>
          <p:cNvSpPr/>
          <p:nvPr/>
        </p:nvSpPr>
        <p:spPr>
          <a:xfrm>
            <a:off x="6555676" y="2369943"/>
            <a:ext cx="378587" cy="541338"/>
          </a:xfrm>
          <a:custGeom>
            <a:avLst/>
            <a:gdLst/>
            <a:ahLst/>
            <a:cxnLst/>
            <a:rect l="l" t="t" r="r" b="b"/>
            <a:pathLst>
              <a:path w="344170" h="492125">
                <a:moveTo>
                  <a:pt x="0" y="492050"/>
                </a:moveTo>
                <a:lnTo>
                  <a:pt x="343668" y="407246"/>
                </a:lnTo>
                <a:lnTo>
                  <a:pt x="343668" y="0"/>
                </a:lnTo>
                <a:lnTo>
                  <a:pt x="0" y="84803"/>
                </a:lnTo>
                <a:lnTo>
                  <a:pt x="0" y="492050"/>
                </a:lnTo>
                <a:close/>
              </a:path>
            </a:pathLst>
          </a:custGeom>
          <a:ln w="28574">
            <a:solidFill>
              <a:srgbClr val="595959"/>
            </a:solidFill>
          </a:ln>
        </p:spPr>
        <p:txBody>
          <a:bodyPr wrap="square" lIns="0" tIns="0" rIns="0" bIns="0" rtlCol="0"/>
          <a:lstStyle/>
          <a:p>
            <a:endParaRPr sz="1980"/>
          </a:p>
        </p:txBody>
      </p:sp>
      <p:sp>
        <p:nvSpPr>
          <p:cNvPr id="15" name="object 15"/>
          <p:cNvSpPr/>
          <p:nvPr/>
        </p:nvSpPr>
        <p:spPr>
          <a:xfrm>
            <a:off x="6579053" y="4144005"/>
            <a:ext cx="378587" cy="541338"/>
          </a:xfrm>
          <a:custGeom>
            <a:avLst/>
            <a:gdLst/>
            <a:ahLst/>
            <a:cxnLst/>
            <a:rect l="l" t="t" r="r" b="b"/>
            <a:pathLst>
              <a:path w="344170" h="492125">
                <a:moveTo>
                  <a:pt x="0" y="492050"/>
                </a:moveTo>
                <a:lnTo>
                  <a:pt x="0" y="84803"/>
                </a:lnTo>
                <a:lnTo>
                  <a:pt x="343668" y="0"/>
                </a:lnTo>
                <a:lnTo>
                  <a:pt x="343668" y="407246"/>
                </a:lnTo>
                <a:lnTo>
                  <a:pt x="0" y="492050"/>
                </a:lnTo>
                <a:close/>
              </a:path>
            </a:pathLst>
          </a:custGeom>
          <a:solidFill>
            <a:srgbClr val="EEEEEE"/>
          </a:solidFill>
        </p:spPr>
        <p:txBody>
          <a:bodyPr wrap="square" lIns="0" tIns="0" rIns="0" bIns="0" rtlCol="0"/>
          <a:lstStyle/>
          <a:p>
            <a:endParaRPr sz="1980"/>
          </a:p>
        </p:txBody>
      </p:sp>
      <p:sp>
        <p:nvSpPr>
          <p:cNvPr id="16" name="object 16"/>
          <p:cNvSpPr/>
          <p:nvPr/>
        </p:nvSpPr>
        <p:spPr>
          <a:xfrm>
            <a:off x="6579053" y="4144005"/>
            <a:ext cx="378587" cy="541338"/>
          </a:xfrm>
          <a:custGeom>
            <a:avLst/>
            <a:gdLst/>
            <a:ahLst/>
            <a:cxnLst/>
            <a:rect l="l" t="t" r="r" b="b"/>
            <a:pathLst>
              <a:path w="344170" h="492125">
                <a:moveTo>
                  <a:pt x="0" y="492050"/>
                </a:moveTo>
                <a:lnTo>
                  <a:pt x="343668" y="407246"/>
                </a:lnTo>
                <a:lnTo>
                  <a:pt x="343668" y="0"/>
                </a:lnTo>
                <a:lnTo>
                  <a:pt x="0" y="84803"/>
                </a:lnTo>
                <a:lnTo>
                  <a:pt x="0" y="492050"/>
                </a:lnTo>
                <a:close/>
              </a:path>
            </a:pathLst>
          </a:custGeom>
          <a:ln w="28574">
            <a:solidFill>
              <a:srgbClr val="595959"/>
            </a:solidFill>
          </a:ln>
        </p:spPr>
        <p:txBody>
          <a:bodyPr wrap="square" lIns="0" tIns="0" rIns="0" bIns="0" rtlCol="0"/>
          <a:lstStyle/>
          <a:p>
            <a:endParaRPr sz="1980"/>
          </a:p>
        </p:txBody>
      </p:sp>
      <p:sp>
        <p:nvSpPr>
          <p:cNvPr id="17" name="object 17"/>
          <p:cNvSpPr/>
          <p:nvPr/>
        </p:nvSpPr>
        <p:spPr>
          <a:xfrm>
            <a:off x="4104867" y="2488078"/>
            <a:ext cx="723646" cy="1119696"/>
          </a:xfrm>
          <a:custGeom>
            <a:avLst/>
            <a:gdLst/>
            <a:ahLst/>
            <a:cxnLst/>
            <a:rect l="l" t="t" r="r" b="b"/>
            <a:pathLst>
              <a:path w="657860" h="1017905">
                <a:moveTo>
                  <a:pt x="0" y="1017754"/>
                </a:moveTo>
                <a:lnTo>
                  <a:pt x="0" y="162315"/>
                </a:lnTo>
                <a:lnTo>
                  <a:pt x="657786" y="0"/>
                </a:lnTo>
                <a:lnTo>
                  <a:pt x="657786" y="855439"/>
                </a:lnTo>
                <a:lnTo>
                  <a:pt x="0" y="1017754"/>
                </a:lnTo>
                <a:close/>
              </a:path>
            </a:pathLst>
          </a:custGeom>
          <a:solidFill>
            <a:srgbClr val="EEEEEE"/>
          </a:solidFill>
        </p:spPr>
        <p:txBody>
          <a:bodyPr wrap="square" lIns="0" tIns="0" rIns="0" bIns="0" rtlCol="0"/>
          <a:lstStyle/>
          <a:p>
            <a:endParaRPr sz="1980"/>
          </a:p>
        </p:txBody>
      </p:sp>
      <p:sp>
        <p:nvSpPr>
          <p:cNvPr id="18" name="object 18"/>
          <p:cNvSpPr/>
          <p:nvPr/>
        </p:nvSpPr>
        <p:spPr>
          <a:xfrm>
            <a:off x="4104867" y="2488078"/>
            <a:ext cx="723646" cy="1119696"/>
          </a:xfrm>
          <a:custGeom>
            <a:avLst/>
            <a:gdLst/>
            <a:ahLst/>
            <a:cxnLst/>
            <a:rect l="l" t="t" r="r" b="b"/>
            <a:pathLst>
              <a:path w="657860" h="1017905">
                <a:moveTo>
                  <a:pt x="0" y="1017754"/>
                </a:moveTo>
                <a:lnTo>
                  <a:pt x="657786" y="855439"/>
                </a:lnTo>
                <a:lnTo>
                  <a:pt x="657786" y="0"/>
                </a:lnTo>
                <a:lnTo>
                  <a:pt x="0" y="162315"/>
                </a:lnTo>
                <a:lnTo>
                  <a:pt x="0" y="1017754"/>
                </a:lnTo>
                <a:close/>
              </a:path>
            </a:pathLst>
          </a:custGeom>
          <a:ln w="28574">
            <a:solidFill>
              <a:srgbClr val="595959"/>
            </a:solidFill>
          </a:ln>
        </p:spPr>
        <p:txBody>
          <a:bodyPr wrap="square" lIns="0" tIns="0" rIns="0" bIns="0" rtlCol="0"/>
          <a:lstStyle/>
          <a:p>
            <a:endParaRPr sz="1980"/>
          </a:p>
        </p:txBody>
      </p:sp>
      <p:sp>
        <p:nvSpPr>
          <p:cNvPr id="19" name="object 19"/>
          <p:cNvSpPr/>
          <p:nvPr/>
        </p:nvSpPr>
        <p:spPr>
          <a:xfrm>
            <a:off x="5386206" y="1928373"/>
            <a:ext cx="929704" cy="3222181"/>
          </a:xfrm>
          <a:custGeom>
            <a:avLst/>
            <a:gdLst/>
            <a:ahLst/>
            <a:cxnLst/>
            <a:rect l="l" t="t" r="r" b="b"/>
            <a:pathLst>
              <a:path w="845185" h="2929254">
                <a:moveTo>
                  <a:pt x="0" y="2928767"/>
                </a:moveTo>
                <a:lnTo>
                  <a:pt x="0" y="208420"/>
                </a:lnTo>
                <a:lnTo>
                  <a:pt x="844627" y="0"/>
                </a:lnTo>
                <a:lnTo>
                  <a:pt x="844627" y="2720347"/>
                </a:lnTo>
                <a:lnTo>
                  <a:pt x="0" y="2928767"/>
                </a:lnTo>
                <a:close/>
              </a:path>
            </a:pathLst>
          </a:custGeom>
          <a:solidFill>
            <a:srgbClr val="EEEEEE"/>
          </a:solidFill>
        </p:spPr>
        <p:txBody>
          <a:bodyPr wrap="square" lIns="0" tIns="0" rIns="0" bIns="0" rtlCol="0"/>
          <a:lstStyle/>
          <a:p>
            <a:endParaRPr sz="1980"/>
          </a:p>
        </p:txBody>
      </p:sp>
      <p:sp>
        <p:nvSpPr>
          <p:cNvPr id="20" name="object 20"/>
          <p:cNvSpPr/>
          <p:nvPr/>
        </p:nvSpPr>
        <p:spPr>
          <a:xfrm>
            <a:off x="5386206" y="1928373"/>
            <a:ext cx="929704" cy="3222181"/>
          </a:xfrm>
          <a:custGeom>
            <a:avLst/>
            <a:gdLst/>
            <a:ahLst/>
            <a:cxnLst/>
            <a:rect l="l" t="t" r="r" b="b"/>
            <a:pathLst>
              <a:path w="845185" h="2929254">
                <a:moveTo>
                  <a:pt x="0" y="2928767"/>
                </a:moveTo>
                <a:lnTo>
                  <a:pt x="844627" y="2720347"/>
                </a:lnTo>
                <a:lnTo>
                  <a:pt x="844627" y="0"/>
                </a:lnTo>
                <a:lnTo>
                  <a:pt x="0" y="208420"/>
                </a:lnTo>
                <a:lnTo>
                  <a:pt x="0" y="2928767"/>
                </a:lnTo>
                <a:close/>
              </a:path>
            </a:pathLst>
          </a:custGeom>
          <a:ln w="28574">
            <a:solidFill>
              <a:srgbClr val="595959"/>
            </a:solidFill>
          </a:ln>
        </p:spPr>
        <p:txBody>
          <a:bodyPr wrap="square" lIns="0" tIns="0" rIns="0" bIns="0" rtlCol="0"/>
          <a:lstStyle/>
          <a:p>
            <a:endParaRPr sz="1980"/>
          </a:p>
        </p:txBody>
      </p:sp>
      <p:sp>
        <p:nvSpPr>
          <p:cNvPr id="21" name="object 21"/>
          <p:cNvSpPr/>
          <p:nvPr/>
        </p:nvSpPr>
        <p:spPr>
          <a:xfrm>
            <a:off x="5498056" y="3854867"/>
            <a:ext cx="723646" cy="1119696"/>
          </a:xfrm>
          <a:custGeom>
            <a:avLst/>
            <a:gdLst/>
            <a:ahLst/>
            <a:cxnLst/>
            <a:rect l="l" t="t" r="r" b="b"/>
            <a:pathLst>
              <a:path w="657860" h="1017904">
                <a:moveTo>
                  <a:pt x="0" y="1017754"/>
                </a:moveTo>
                <a:lnTo>
                  <a:pt x="0" y="162315"/>
                </a:lnTo>
                <a:lnTo>
                  <a:pt x="657786" y="0"/>
                </a:lnTo>
                <a:lnTo>
                  <a:pt x="657786" y="855439"/>
                </a:lnTo>
                <a:lnTo>
                  <a:pt x="0" y="1017754"/>
                </a:lnTo>
                <a:close/>
              </a:path>
            </a:pathLst>
          </a:custGeom>
          <a:solidFill>
            <a:srgbClr val="EEEEEE"/>
          </a:solidFill>
        </p:spPr>
        <p:txBody>
          <a:bodyPr wrap="square" lIns="0" tIns="0" rIns="0" bIns="0" rtlCol="0"/>
          <a:lstStyle/>
          <a:p>
            <a:endParaRPr sz="1980"/>
          </a:p>
        </p:txBody>
      </p:sp>
      <p:sp>
        <p:nvSpPr>
          <p:cNvPr id="22" name="object 22"/>
          <p:cNvSpPr/>
          <p:nvPr/>
        </p:nvSpPr>
        <p:spPr>
          <a:xfrm>
            <a:off x="5498056" y="3854867"/>
            <a:ext cx="723646" cy="1119696"/>
          </a:xfrm>
          <a:custGeom>
            <a:avLst/>
            <a:gdLst/>
            <a:ahLst/>
            <a:cxnLst/>
            <a:rect l="l" t="t" r="r" b="b"/>
            <a:pathLst>
              <a:path w="657860" h="1017904">
                <a:moveTo>
                  <a:pt x="0" y="1017754"/>
                </a:moveTo>
                <a:lnTo>
                  <a:pt x="657786" y="855439"/>
                </a:lnTo>
                <a:lnTo>
                  <a:pt x="657786" y="0"/>
                </a:lnTo>
                <a:lnTo>
                  <a:pt x="0" y="162315"/>
                </a:lnTo>
                <a:lnTo>
                  <a:pt x="0" y="1017754"/>
                </a:lnTo>
                <a:close/>
              </a:path>
            </a:pathLst>
          </a:custGeom>
          <a:ln w="28574">
            <a:solidFill>
              <a:srgbClr val="595959"/>
            </a:solidFill>
          </a:ln>
        </p:spPr>
        <p:txBody>
          <a:bodyPr wrap="square" lIns="0" tIns="0" rIns="0" bIns="0" rtlCol="0"/>
          <a:lstStyle/>
          <a:p>
            <a:endParaRPr sz="1980"/>
          </a:p>
        </p:txBody>
      </p:sp>
      <p:sp>
        <p:nvSpPr>
          <p:cNvPr id="23" name="object 23"/>
          <p:cNvSpPr/>
          <p:nvPr/>
        </p:nvSpPr>
        <p:spPr>
          <a:xfrm>
            <a:off x="5498056" y="2118188"/>
            <a:ext cx="723646" cy="1119696"/>
          </a:xfrm>
          <a:custGeom>
            <a:avLst/>
            <a:gdLst/>
            <a:ahLst/>
            <a:cxnLst/>
            <a:rect l="l" t="t" r="r" b="b"/>
            <a:pathLst>
              <a:path w="657860" h="1017905">
                <a:moveTo>
                  <a:pt x="0" y="1017754"/>
                </a:moveTo>
                <a:lnTo>
                  <a:pt x="0" y="162315"/>
                </a:lnTo>
                <a:lnTo>
                  <a:pt x="657786" y="0"/>
                </a:lnTo>
                <a:lnTo>
                  <a:pt x="657786" y="855439"/>
                </a:lnTo>
                <a:lnTo>
                  <a:pt x="0" y="1017754"/>
                </a:lnTo>
                <a:close/>
              </a:path>
            </a:pathLst>
          </a:custGeom>
          <a:solidFill>
            <a:srgbClr val="EEEEEE"/>
          </a:solidFill>
        </p:spPr>
        <p:txBody>
          <a:bodyPr wrap="square" lIns="0" tIns="0" rIns="0" bIns="0" rtlCol="0"/>
          <a:lstStyle/>
          <a:p>
            <a:endParaRPr sz="1980"/>
          </a:p>
        </p:txBody>
      </p:sp>
      <p:sp>
        <p:nvSpPr>
          <p:cNvPr id="24" name="object 24"/>
          <p:cNvSpPr/>
          <p:nvPr/>
        </p:nvSpPr>
        <p:spPr>
          <a:xfrm>
            <a:off x="5498056" y="2118188"/>
            <a:ext cx="723646" cy="1119696"/>
          </a:xfrm>
          <a:custGeom>
            <a:avLst/>
            <a:gdLst/>
            <a:ahLst/>
            <a:cxnLst/>
            <a:rect l="l" t="t" r="r" b="b"/>
            <a:pathLst>
              <a:path w="657860" h="1017905">
                <a:moveTo>
                  <a:pt x="0" y="1017754"/>
                </a:moveTo>
                <a:lnTo>
                  <a:pt x="657786" y="855439"/>
                </a:lnTo>
                <a:lnTo>
                  <a:pt x="657786" y="0"/>
                </a:lnTo>
                <a:lnTo>
                  <a:pt x="0" y="162315"/>
                </a:lnTo>
                <a:lnTo>
                  <a:pt x="0" y="1017754"/>
                </a:lnTo>
                <a:close/>
              </a:path>
            </a:pathLst>
          </a:custGeom>
          <a:ln w="28574">
            <a:solidFill>
              <a:srgbClr val="595959"/>
            </a:solidFill>
          </a:ln>
        </p:spPr>
        <p:txBody>
          <a:bodyPr wrap="square" lIns="0" tIns="0" rIns="0" bIns="0" rtlCol="0"/>
          <a:lstStyle/>
          <a:p>
            <a:endParaRPr sz="1980"/>
          </a:p>
        </p:txBody>
      </p:sp>
      <p:sp>
        <p:nvSpPr>
          <p:cNvPr id="25" name="object 25"/>
          <p:cNvSpPr/>
          <p:nvPr/>
        </p:nvSpPr>
        <p:spPr>
          <a:xfrm>
            <a:off x="5735549" y="2432676"/>
            <a:ext cx="169710" cy="212342"/>
          </a:xfrm>
          <a:prstGeom prst="rect">
            <a:avLst/>
          </a:prstGeom>
          <a:blipFill>
            <a:blip r:embed="rId2" cstate="print"/>
            <a:stretch>
              <a:fillRect/>
            </a:stretch>
          </a:blipFill>
        </p:spPr>
        <p:txBody>
          <a:bodyPr wrap="square" lIns="0" tIns="0" rIns="0" bIns="0" rtlCol="0"/>
          <a:lstStyle/>
          <a:p>
            <a:endParaRPr sz="1980"/>
          </a:p>
        </p:txBody>
      </p:sp>
      <p:sp>
        <p:nvSpPr>
          <p:cNvPr id="26" name="object 26"/>
          <p:cNvSpPr/>
          <p:nvPr/>
        </p:nvSpPr>
        <p:spPr>
          <a:xfrm>
            <a:off x="5735549" y="4185083"/>
            <a:ext cx="169710" cy="212342"/>
          </a:xfrm>
          <a:prstGeom prst="rect">
            <a:avLst/>
          </a:prstGeom>
          <a:blipFill>
            <a:blip r:embed="rId3" cstate="print"/>
            <a:stretch>
              <a:fillRect/>
            </a:stretch>
          </a:blipFill>
        </p:spPr>
        <p:txBody>
          <a:bodyPr wrap="square" lIns="0" tIns="0" rIns="0" bIns="0" rtlCol="0"/>
          <a:lstStyle/>
          <a:p>
            <a:endParaRPr sz="1980"/>
          </a:p>
        </p:txBody>
      </p:sp>
      <p:sp>
        <p:nvSpPr>
          <p:cNvPr id="27" name="object 27"/>
          <p:cNvSpPr/>
          <p:nvPr/>
        </p:nvSpPr>
        <p:spPr>
          <a:xfrm>
            <a:off x="6668202" y="2432676"/>
            <a:ext cx="169710" cy="212342"/>
          </a:xfrm>
          <a:prstGeom prst="rect">
            <a:avLst/>
          </a:prstGeom>
          <a:blipFill>
            <a:blip r:embed="rId2" cstate="print"/>
            <a:stretch>
              <a:fillRect/>
            </a:stretch>
          </a:blipFill>
        </p:spPr>
        <p:txBody>
          <a:bodyPr wrap="square" lIns="0" tIns="0" rIns="0" bIns="0" rtlCol="0"/>
          <a:lstStyle/>
          <a:p>
            <a:endParaRPr sz="1980"/>
          </a:p>
        </p:txBody>
      </p:sp>
      <p:sp>
        <p:nvSpPr>
          <p:cNvPr id="28" name="object 28"/>
          <p:cNvSpPr/>
          <p:nvPr/>
        </p:nvSpPr>
        <p:spPr>
          <a:xfrm>
            <a:off x="6668202" y="4233353"/>
            <a:ext cx="169710" cy="212342"/>
          </a:xfrm>
          <a:prstGeom prst="rect">
            <a:avLst/>
          </a:prstGeom>
          <a:blipFill>
            <a:blip r:embed="rId4" cstate="print"/>
            <a:stretch>
              <a:fillRect/>
            </a:stretch>
          </a:blipFill>
        </p:spPr>
        <p:txBody>
          <a:bodyPr wrap="square" lIns="0" tIns="0" rIns="0" bIns="0" rtlCol="0"/>
          <a:lstStyle/>
          <a:p>
            <a:endParaRPr sz="1980"/>
          </a:p>
        </p:txBody>
      </p:sp>
      <p:sp>
        <p:nvSpPr>
          <p:cNvPr id="29" name="object 29"/>
          <p:cNvSpPr/>
          <p:nvPr/>
        </p:nvSpPr>
        <p:spPr>
          <a:xfrm>
            <a:off x="7632208" y="4262973"/>
            <a:ext cx="169710" cy="212342"/>
          </a:xfrm>
          <a:prstGeom prst="rect">
            <a:avLst/>
          </a:prstGeom>
          <a:blipFill>
            <a:blip r:embed="rId2" cstate="print"/>
            <a:stretch>
              <a:fillRect/>
            </a:stretch>
          </a:blipFill>
        </p:spPr>
        <p:txBody>
          <a:bodyPr wrap="square" lIns="0" tIns="0" rIns="0" bIns="0" rtlCol="0"/>
          <a:lstStyle/>
          <a:p>
            <a:endParaRPr sz="1980"/>
          </a:p>
        </p:txBody>
      </p:sp>
      <p:sp>
        <p:nvSpPr>
          <p:cNvPr id="30" name="object 30"/>
          <p:cNvSpPr/>
          <p:nvPr/>
        </p:nvSpPr>
        <p:spPr>
          <a:xfrm>
            <a:off x="7600855" y="2513853"/>
            <a:ext cx="169710" cy="212342"/>
          </a:xfrm>
          <a:prstGeom prst="rect">
            <a:avLst/>
          </a:prstGeom>
          <a:blipFill>
            <a:blip r:embed="rId5" cstate="print"/>
            <a:stretch>
              <a:fillRect/>
            </a:stretch>
          </a:blipFill>
        </p:spPr>
        <p:txBody>
          <a:bodyPr wrap="square" lIns="0" tIns="0" rIns="0" bIns="0" rtlCol="0"/>
          <a:lstStyle/>
          <a:p>
            <a:endParaRPr sz="1980"/>
          </a:p>
        </p:txBody>
      </p:sp>
      <p:sp>
        <p:nvSpPr>
          <p:cNvPr id="31" name="object 31"/>
          <p:cNvSpPr/>
          <p:nvPr/>
        </p:nvSpPr>
        <p:spPr>
          <a:xfrm>
            <a:off x="4373542" y="3139786"/>
            <a:ext cx="1448689" cy="1170686"/>
          </a:xfrm>
          <a:custGeom>
            <a:avLst/>
            <a:gdLst/>
            <a:ahLst/>
            <a:cxnLst/>
            <a:rect l="l" t="t" r="r" b="b"/>
            <a:pathLst>
              <a:path w="1316989" h="1064260">
                <a:moveTo>
                  <a:pt x="0" y="0"/>
                </a:moveTo>
                <a:lnTo>
                  <a:pt x="1316968" y="1064166"/>
                </a:lnTo>
              </a:path>
            </a:pathLst>
          </a:custGeom>
          <a:ln w="19049">
            <a:solidFill>
              <a:srgbClr val="595959"/>
            </a:solidFill>
          </a:ln>
        </p:spPr>
        <p:txBody>
          <a:bodyPr wrap="square" lIns="0" tIns="0" rIns="0" bIns="0" rtlCol="0"/>
          <a:lstStyle/>
          <a:p>
            <a:endParaRPr sz="1980"/>
          </a:p>
        </p:txBody>
      </p:sp>
      <p:sp>
        <p:nvSpPr>
          <p:cNvPr id="32" name="object 32"/>
          <p:cNvSpPr/>
          <p:nvPr/>
        </p:nvSpPr>
        <p:spPr>
          <a:xfrm>
            <a:off x="4492535" y="2929033"/>
            <a:ext cx="1323658" cy="1362774"/>
          </a:xfrm>
          <a:custGeom>
            <a:avLst/>
            <a:gdLst/>
            <a:ahLst/>
            <a:cxnLst/>
            <a:rect l="l" t="t" r="r" b="b"/>
            <a:pathLst>
              <a:path w="1203325" h="1238885">
                <a:moveTo>
                  <a:pt x="0" y="0"/>
                </a:moveTo>
                <a:lnTo>
                  <a:pt x="1202722" y="1238594"/>
                </a:lnTo>
              </a:path>
            </a:pathLst>
          </a:custGeom>
          <a:ln w="19049">
            <a:solidFill>
              <a:srgbClr val="595959"/>
            </a:solidFill>
          </a:ln>
        </p:spPr>
        <p:txBody>
          <a:bodyPr wrap="square" lIns="0" tIns="0" rIns="0" bIns="0" rtlCol="0"/>
          <a:lstStyle/>
          <a:p>
            <a:endParaRPr sz="1980"/>
          </a:p>
        </p:txBody>
      </p:sp>
      <p:sp>
        <p:nvSpPr>
          <p:cNvPr id="33" name="object 33"/>
          <p:cNvSpPr/>
          <p:nvPr/>
        </p:nvSpPr>
        <p:spPr>
          <a:xfrm>
            <a:off x="4373542" y="2559092"/>
            <a:ext cx="1427036" cy="581152"/>
          </a:xfrm>
          <a:custGeom>
            <a:avLst/>
            <a:gdLst/>
            <a:ahLst/>
            <a:cxnLst/>
            <a:rect l="l" t="t" r="r" b="b"/>
            <a:pathLst>
              <a:path w="1297304" h="528319">
                <a:moveTo>
                  <a:pt x="0" y="527904"/>
                </a:moveTo>
                <a:lnTo>
                  <a:pt x="1296958" y="0"/>
                </a:lnTo>
              </a:path>
            </a:pathLst>
          </a:custGeom>
          <a:ln w="19049">
            <a:solidFill>
              <a:srgbClr val="595959"/>
            </a:solidFill>
          </a:ln>
        </p:spPr>
        <p:txBody>
          <a:bodyPr wrap="square" lIns="0" tIns="0" rIns="0" bIns="0" rtlCol="0"/>
          <a:lstStyle/>
          <a:p>
            <a:endParaRPr sz="1980"/>
          </a:p>
        </p:txBody>
      </p:sp>
      <p:sp>
        <p:nvSpPr>
          <p:cNvPr id="34" name="object 34"/>
          <p:cNvSpPr/>
          <p:nvPr/>
        </p:nvSpPr>
        <p:spPr>
          <a:xfrm>
            <a:off x="4437785" y="2558850"/>
            <a:ext cx="1362774" cy="317818"/>
          </a:xfrm>
          <a:custGeom>
            <a:avLst/>
            <a:gdLst/>
            <a:ahLst/>
            <a:cxnLst/>
            <a:rect l="l" t="t" r="r" b="b"/>
            <a:pathLst>
              <a:path w="1238885" h="288925">
                <a:moveTo>
                  <a:pt x="0" y="288807"/>
                </a:moveTo>
                <a:lnTo>
                  <a:pt x="1238322" y="0"/>
                </a:lnTo>
              </a:path>
            </a:pathLst>
          </a:custGeom>
          <a:ln w="19049">
            <a:solidFill>
              <a:srgbClr val="595959"/>
            </a:solidFill>
          </a:ln>
        </p:spPr>
        <p:txBody>
          <a:bodyPr wrap="square" lIns="0" tIns="0" rIns="0" bIns="0" rtlCol="0"/>
          <a:lstStyle/>
          <a:p>
            <a:endParaRPr sz="1980"/>
          </a:p>
        </p:txBody>
      </p:sp>
      <p:sp>
        <p:nvSpPr>
          <p:cNvPr id="35" name="object 35"/>
          <p:cNvSpPr/>
          <p:nvPr/>
        </p:nvSpPr>
        <p:spPr>
          <a:xfrm>
            <a:off x="4309557" y="2876537"/>
            <a:ext cx="192225" cy="263248"/>
          </a:xfrm>
          <a:prstGeom prst="rect">
            <a:avLst/>
          </a:prstGeom>
          <a:blipFill>
            <a:blip r:embed="rId6" cstate="print"/>
            <a:stretch>
              <a:fillRect/>
            </a:stretch>
          </a:blipFill>
        </p:spPr>
        <p:txBody>
          <a:bodyPr wrap="square" lIns="0" tIns="0" rIns="0" bIns="0" rtlCol="0"/>
          <a:lstStyle/>
          <a:p>
            <a:endParaRPr sz="1980"/>
          </a:p>
        </p:txBody>
      </p:sp>
      <p:sp>
        <p:nvSpPr>
          <p:cNvPr id="36" name="object 36"/>
          <p:cNvSpPr/>
          <p:nvPr/>
        </p:nvSpPr>
        <p:spPr>
          <a:xfrm>
            <a:off x="4309557" y="2876538"/>
            <a:ext cx="192786" cy="263335"/>
          </a:xfrm>
          <a:custGeom>
            <a:avLst/>
            <a:gdLst/>
            <a:ahLst/>
            <a:cxnLst/>
            <a:rect l="l" t="t" r="r" b="b"/>
            <a:pathLst>
              <a:path w="175260" h="239394">
                <a:moveTo>
                  <a:pt x="4884" y="101731"/>
                </a:moveTo>
                <a:lnTo>
                  <a:pt x="22733" y="56564"/>
                </a:lnTo>
                <a:lnTo>
                  <a:pt x="49692" y="22371"/>
                </a:lnTo>
                <a:lnTo>
                  <a:pt x="82169" y="2425"/>
                </a:lnTo>
                <a:lnTo>
                  <a:pt x="116571" y="0"/>
                </a:lnTo>
                <a:lnTo>
                  <a:pt x="157427" y="30049"/>
                </a:lnTo>
                <a:lnTo>
                  <a:pt x="172196" y="68186"/>
                </a:lnTo>
                <a:lnTo>
                  <a:pt x="174750" y="90429"/>
                </a:lnTo>
                <a:lnTo>
                  <a:pt x="173978" y="113784"/>
                </a:lnTo>
                <a:lnTo>
                  <a:pt x="169854" y="137585"/>
                </a:lnTo>
                <a:lnTo>
                  <a:pt x="152006" y="182752"/>
                </a:lnTo>
                <a:lnTo>
                  <a:pt x="125046" y="216945"/>
                </a:lnTo>
                <a:lnTo>
                  <a:pt x="92569" y="236891"/>
                </a:lnTo>
                <a:lnTo>
                  <a:pt x="58168" y="239316"/>
                </a:lnTo>
                <a:lnTo>
                  <a:pt x="28355" y="222935"/>
                </a:lnTo>
                <a:lnTo>
                  <a:pt x="8395" y="191593"/>
                </a:lnTo>
                <a:lnTo>
                  <a:pt x="0" y="149716"/>
                </a:lnTo>
                <a:lnTo>
                  <a:pt x="4884" y="101731"/>
                </a:lnTo>
                <a:close/>
              </a:path>
            </a:pathLst>
          </a:custGeom>
          <a:ln w="19049">
            <a:solidFill>
              <a:srgbClr val="595959"/>
            </a:solidFill>
          </a:ln>
        </p:spPr>
        <p:txBody>
          <a:bodyPr wrap="square" lIns="0" tIns="0" rIns="0" bIns="0" rtlCol="0"/>
          <a:lstStyle/>
          <a:p>
            <a:endParaRPr sz="1980"/>
          </a:p>
        </p:txBody>
      </p:sp>
      <p:sp>
        <p:nvSpPr>
          <p:cNvPr id="37" name="object 37"/>
          <p:cNvSpPr/>
          <p:nvPr/>
        </p:nvSpPr>
        <p:spPr>
          <a:xfrm>
            <a:off x="5805663" y="2553003"/>
            <a:ext cx="922020" cy="81725"/>
          </a:xfrm>
          <a:custGeom>
            <a:avLst/>
            <a:gdLst/>
            <a:ahLst/>
            <a:cxnLst/>
            <a:rect l="l" t="t" r="r" b="b"/>
            <a:pathLst>
              <a:path w="838200" h="74294">
                <a:moveTo>
                  <a:pt x="0" y="74126"/>
                </a:moveTo>
                <a:lnTo>
                  <a:pt x="837647" y="0"/>
                </a:lnTo>
              </a:path>
            </a:pathLst>
          </a:custGeom>
          <a:ln w="19049">
            <a:solidFill>
              <a:srgbClr val="595959"/>
            </a:solidFill>
          </a:ln>
        </p:spPr>
        <p:txBody>
          <a:bodyPr wrap="square" lIns="0" tIns="0" rIns="0" bIns="0" rtlCol="0"/>
          <a:lstStyle/>
          <a:p>
            <a:endParaRPr sz="1980"/>
          </a:p>
        </p:txBody>
      </p:sp>
      <p:sp>
        <p:nvSpPr>
          <p:cNvPr id="38" name="object 38"/>
          <p:cNvSpPr/>
          <p:nvPr/>
        </p:nvSpPr>
        <p:spPr>
          <a:xfrm>
            <a:off x="5833817" y="2443154"/>
            <a:ext cx="893382" cy="69850"/>
          </a:xfrm>
          <a:custGeom>
            <a:avLst/>
            <a:gdLst/>
            <a:ahLst/>
            <a:cxnLst/>
            <a:rect l="l" t="t" r="r" b="b"/>
            <a:pathLst>
              <a:path w="812164" h="63500">
                <a:moveTo>
                  <a:pt x="0" y="0"/>
                </a:moveTo>
                <a:lnTo>
                  <a:pt x="812052" y="63348"/>
                </a:lnTo>
              </a:path>
            </a:pathLst>
          </a:custGeom>
          <a:ln w="19049">
            <a:solidFill>
              <a:srgbClr val="595959"/>
            </a:solidFill>
          </a:ln>
        </p:spPr>
        <p:txBody>
          <a:bodyPr wrap="square" lIns="0" tIns="0" rIns="0" bIns="0" rtlCol="0"/>
          <a:lstStyle/>
          <a:p>
            <a:endParaRPr sz="1980"/>
          </a:p>
        </p:txBody>
      </p:sp>
      <p:sp>
        <p:nvSpPr>
          <p:cNvPr id="39" name="object 39"/>
          <p:cNvSpPr/>
          <p:nvPr/>
        </p:nvSpPr>
        <p:spPr>
          <a:xfrm>
            <a:off x="5805663" y="4359123"/>
            <a:ext cx="925513" cy="27940"/>
          </a:xfrm>
          <a:custGeom>
            <a:avLst/>
            <a:gdLst/>
            <a:ahLst/>
            <a:cxnLst/>
            <a:rect l="l" t="t" r="r" b="b"/>
            <a:pathLst>
              <a:path w="841375" h="25400">
                <a:moveTo>
                  <a:pt x="0" y="25295"/>
                </a:moveTo>
                <a:lnTo>
                  <a:pt x="841138" y="0"/>
                </a:lnTo>
              </a:path>
            </a:pathLst>
          </a:custGeom>
          <a:ln w="19049">
            <a:solidFill>
              <a:srgbClr val="595959"/>
            </a:solidFill>
          </a:ln>
        </p:spPr>
        <p:txBody>
          <a:bodyPr wrap="square" lIns="0" tIns="0" rIns="0" bIns="0" rtlCol="0"/>
          <a:lstStyle/>
          <a:p>
            <a:endParaRPr sz="1980"/>
          </a:p>
        </p:txBody>
      </p:sp>
      <p:sp>
        <p:nvSpPr>
          <p:cNvPr id="40" name="object 40"/>
          <p:cNvSpPr/>
          <p:nvPr/>
        </p:nvSpPr>
        <p:spPr>
          <a:xfrm>
            <a:off x="5833817" y="4195561"/>
            <a:ext cx="918528" cy="115253"/>
          </a:xfrm>
          <a:custGeom>
            <a:avLst/>
            <a:gdLst/>
            <a:ahLst/>
            <a:cxnLst/>
            <a:rect l="l" t="t" r="r" b="b"/>
            <a:pathLst>
              <a:path w="835025" h="104775">
                <a:moveTo>
                  <a:pt x="0" y="0"/>
                </a:moveTo>
                <a:lnTo>
                  <a:pt x="834855" y="104480"/>
                </a:lnTo>
              </a:path>
            </a:pathLst>
          </a:custGeom>
          <a:ln w="19049">
            <a:solidFill>
              <a:srgbClr val="595959"/>
            </a:solidFill>
          </a:ln>
        </p:spPr>
        <p:txBody>
          <a:bodyPr wrap="square" lIns="0" tIns="0" rIns="0" bIns="0" rtlCol="0"/>
          <a:lstStyle/>
          <a:p>
            <a:endParaRPr sz="1980"/>
          </a:p>
        </p:txBody>
      </p:sp>
      <p:sp>
        <p:nvSpPr>
          <p:cNvPr id="41" name="object 41"/>
          <p:cNvSpPr/>
          <p:nvPr/>
        </p:nvSpPr>
        <p:spPr>
          <a:xfrm>
            <a:off x="7453477" y="2270439"/>
            <a:ext cx="467297" cy="2552319"/>
          </a:xfrm>
          <a:custGeom>
            <a:avLst/>
            <a:gdLst/>
            <a:ahLst/>
            <a:cxnLst/>
            <a:rect l="l" t="t" r="r" b="b"/>
            <a:pathLst>
              <a:path w="424815" h="2320290">
                <a:moveTo>
                  <a:pt x="0" y="2320137"/>
                </a:moveTo>
                <a:lnTo>
                  <a:pt x="0" y="104784"/>
                </a:lnTo>
                <a:lnTo>
                  <a:pt x="424640" y="0"/>
                </a:lnTo>
                <a:lnTo>
                  <a:pt x="424640" y="2215353"/>
                </a:lnTo>
                <a:lnTo>
                  <a:pt x="0" y="2320137"/>
                </a:lnTo>
                <a:close/>
              </a:path>
            </a:pathLst>
          </a:custGeom>
          <a:solidFill>
            <a:srgbClr val="EEEEEE"/>
          </a:solidFill>
        </p:spPr>
        <p:txBody>
          <a:bodyPr wrap="square" lIns="0" tIns="0" rIns="0" bIns="0" rtlCol="0"/>
          <a:lstStyle/>
          <a:p>
            <a:endParaRPr sz="1980"/>
          </a:p>
        </p:txBody>
      </p:sp>
      <p:sp>
        <p:nvSpPr>
          <p:cNvPr id="42" name="object 42"/>
          <p:cNvSpPr/>
          <p:nvPr/>
        </p:nvSpPr>
        <p:spPr>
          <a:xfrm>
            <a:off x="7453477" y="2270439"/>
            <a:ext cx="467297" cy="2552319"/>
          </a:xfrm>
          <a:custGeom>
            <a:avLst/>
            <a:gdLst/>
            <a:ahLst/>
            <a:cxnLst/>
            <a:rect l="l" t="t" r="r" b="b"/>
            <a:pathLst>
              <a:path w="424815" h="2320290">
                <a:moveTo>
                  <a:pt x="0" y="2320137"/>
                </a:moveTo>
                <a:lnTo>
                  <a:pt x="424640" y="2215353"/>
                </a:lnTo>
                <a:lnTo>
                  <a:pt x="424640" y="0"/>
                </a:lnTo>
                <a:lnTo>
                  <a:pt x="0" y="104784"/>
                </a:lnTo>
                <a:lnTo>
                  <a:pt x="0" y="2320137"/>
                </a:lnTo>
                <a:close/>
              </a:path>
            </a:pathLst>
          </a:custGeom>
          <a:ln w="28574">
            <a:solidFill>
              <a:srgbClr val="595959"/>
            </a:solidFill>
          </a:ln>
        </p:spPr>
        <p:txBody>
          <a:bodyPr wrap="square" lIns="0" tIns="0" rIns="0" bIns="0" rtlCol="0"/>
          <a:lstStyle/>
          <a:p>
            <a:endParaRPr sz="1980"/>
          </a:p>
        </p:txBody>
      </p:sp>
      <p:sp>
        <p:nvSpPr>
          <p:cNvPr id="43" name="object 43"/>
          <p:cNvSpPr/>
          <p:nvPr/>
        </p:nvSpPr>
        <p:spPr>
          <a:xfrm>
            <a:off x="8753864" y="2413556"/>
            <a:ext cx="331788" cy="2251963"/>
          </a:xfrm>
          <a:custGeom>
            <a:avLst/>
            <a:gdLst/>
            <a:ahLst/>
            <a:cxnLst/>
            <a:rect l="l" t="t" r="r" b="b"/>
            <a:pathLst>
              <a:path w="301625" h="2047239">
                <a:moveTo>
                  <a:pt x="0" y="2046947"/>
                </a:moveTo>
                <a:lnTo>
                  <a:pt x="0" y="74296"/>
                </a:lnTo>
                <a:lnTo>
                  <a:pt x="301087" y="0"/>
                </a:lnTo>
                <a:lnTo>
                  <a:pt x="301087" y="1972651"/>
                </a:lnTo>
                <a:lnTo>
                  <a:pt x="0" y="2046947"/>
                </a:lnTo>
                <a:close/>
              </a:path>
            </a:pathLst>
          </a:custGeom>
          <a:solidFill>
            <a:srgbClr val="EEEEEE"/>
          </a:solidFill>
        </p:spPr>
        <p:txBody>
          <a:bodyPr wrap="square" lIns="0" tIns="0" rIns="0" bIns="0" rtlCol="0"/>
          <a:lstStyle/>
          <a:p>
            <a:endParaRPr sz="1980"/>
          </a:p>
        </p:txBody>
      </p:sp>
      <p:sp>
        <p:nvSpPr>
          <p:cNvPr id="44" name="object 44"/>
          <p:cNvSpPr/>
          <p:nvPr/>
        </p:nvSpPr>
        <p:spPr>
          <a:xfrm>
            <a:off x="8753864" y="2413556"/>
            <a:ext cx="331788" cy="2251963"/>
          </a:xfrm>
          <a:custGeom>
            <a:avLst/>
            <a:gdLst/>
            <a:ahLst/>
            <a:cxnLst/>
            <a:rect l="l" t="t" r="r" b="b"/>
            <a:pathLst>
              <a:path w="301625" h="2047239">
                <a:moveTo>
                  <a:pt x="0" y="2046947"/>
                </a:moveTo>
                <a:lnTo>
                  <a:pt x="301087" y="1972651"/>
                </a:lnTo>
                <a:lnTo>
                  <a:pt x="301087" y="0"/>
                </a:lnTo>
                <a:lnTo>
                  <a:pt x="0" y="74296"/>
                </a:lnTo>
                <a:lnTo>
                  <a:pt x="0" y="2046947"/>
                </a:lnTo>
                <a:close/>
              </a:path>
            </a:pathLst>
          </a:custGeom>
          <a:ln w="28574">
            <a:solidFill>
              <a:srgbClr val="595959"/>
            </a:solidFill>
          </a:ln>
        </p:spPr>
        <p:txBody>
          <a:bodyPr wrap="square" lIns="0" tIns="0" rIns="0" bIns="0" rtlCol="0"/>
          <a:lstStyle/>
          <a:p>
            <a:endParaRPr sz="1980"/>
          </a:p>
        </p:txBody>
      </p:sp>
      <p:sp>
        <p:nvSpPr>
          <p:cNvPr id="45" name="object 45"/>
          <p:cNvSpPr/>
          <p:nvPr/>
        </p:nvSpPr>
        <p:spPr>
          <a:xfrm>
            <a:off x="9181574" y="2469508"/>
            <a:ext cx="193485" cy="2090611"/>
          </a:xfrm>
          <a:custGeom>
            <a:avLst/>
            <a:gdLst/>
            <a:ahLst/>
            <a:cxnLst/>
            <a:rect l="l" t="t" r="r" b="b"/>
            <a:pathLst>
              <a:path w="175895" h="1900555">
                <a:moveTo>
                  <a:pt x="0" y="1900014"/>
                </a:moveTo>
                <a:lnTo>
                  <a:pt x="0" y="43291"/>
                </a:lnTo>
                <a:lnTo>
                  <a:pt x="175440" y="0"/>
                </a:lnTo>
                <a:lnTo>
                  <a:pt x="175440" y="1856722"/>
                </a:lnTo>
                <a:lnTo>
                  <a:pt x="0" y="1900014"/>
                </a:lnTo>
                <a:close/>
              </a:path>
            </a:pathLst>
          </a:custGeom>
          <a:solidFill>
            <a:srgbClr val="EEEEEE"/>
          </a:solidFill>
        </p:spPr>
        <p:txBody>
          <a:bodyPr wrap="square" lIns="0" tIns="0" rIns="0" bIns="0" rtlCol="0"/>
          <a:lstStyle/>
          <a:p>
            <a:endParaRPr sz="1980"/>
          </a:p>
        </p:txBody>
      </p:sp>
      <p:sp>
        <p:nvSpPr>
          <p:cNvPr id="46" name="object 46"/>
          <p:cNvSpPr/>
          <p:nvPr/>
        </p:nvSpPr>
        <p:spPr>
          <a:xfrm>
            <a:off x="9181574" y="2469508"/>
            <a:ext cx="193485" cy="2090611"/>
          </a:xfrm>
          <a:custGeom>
            <a:avLst/>
            <a:gdLst/>
            <a:ahLst/>
            <a:cxnLst/>
            <a:rect l="l" t="t" r="r" b="b"/>
            <a:pathLst>
              <a:path w="175895" h="1900555">
                <a:moveTo>
                  <a:pt x="0" y="1900014"/>
                </a:moveTo>
                <a:lnTo>
                  <a:pt x="175440" y="1856722"/>
                </a:lnTo>
                <a:lnTo>
                  <a:pt x="175440" y="0"/>
                </a:lnTo>
                <a:lnTo>
                  <a:pt x="0" y="43291"/>
                </a:lnTo>
                <a:lnTo>
                  <a:pt x="0" y="1900014"/>
                </a:lnTo>
                <a:close/>
              </a:path>
            </a:pathLst>
          </a:custGeom>
          <a:ln w="28574">
            <a:solidFill>
              <a:srgbClr val="595959"/>
            </a:solidFill>
          </a:ln>
        </p:spPr>
        <p:txBody>
          <a:bodyPr wrap="square" lIns="0" tIns="0" rIns="0" bIns="0" rtlCol="0"/>
          <a:lstStyle/>
          <a:p>
            <a:endParaRPr sz="1980"/>
          </a:p>
        </p:txBody>
      </p:sp>
      <p:sp>
        <p:nvSpPr>
          <p:cNvPr id="47" name="object 47"/>
          <p:cNvSpPr/>
          <p:nvPr/>
        </p:nvSpPr>
        <p:spPr>
          <a:xfrm>
            <a:off x="7511301" y="2370003"/>
            <a:ext cx="343662" cy="522478"/>
          </a:xfrm>
          <a:custGeom>
            <a:avLst/>
            <a:gdLst/>
            <a:ahLst/>
            <a:cxnLst/>
            <a:rect l="l" t="t" r="r" b="b"/>
            <a:pathLst>
              <a:path w="312420" h="474980">
                <a:moveTo>
                  <a:pt x="0" y="474893"/>
                </a:moveTo>
                <a:lnTo>
                  <a:pt x="0" y="77052"/>
                </a:lnTo>
                <a:lnTo>
                  <a:pt x="312256" y="0"/>
                </a:lnTo>
                <a:lnTo>
                  <a:pt x="312256" y="397841"/>
                </a:lnTo>
                <a:lnTo>
                  <a:pt x="0" y="474893"/>
                </a:lnTo>
                <a:close/>
              </a:path>
            </a:pathLst>
          </a:custGeom>
          <a:solidFill>
            <a:srgbClr val="EEEEEE"/>
          </a:solidFill>
        </p:spPr>
        <p:txBody>
          <a:bodyPr wrap="square" lIns="0" tIns="0" rIns="0" bIns="0" rtlCol="0"/>
          <a:lstStyle/>
          <a:p>
            <a:endParaRPr sz="1980"/>
          </a:p>
        </p:txBody>
      </p:sp>
      <p:sp>
        <p:nvSpPr>
          <p:cNvPr id="48" name="object 48"/>
          <p:cNvSpPr/>
          <p:nvPr/>
        </p:nvSpPr>
        <p:spPr>
          <a:xfrm>
            <a:off x="7511301" y="2370003"/>
            <a:ext cx="343662" cy="522478"/>
          </a:xfrm>
          <a:custGeom>
            <a:avLst/>
            <a:gdLst/>
            <a:ahLst/>
            <a:cxnLst/>
            <a:rect l="l" t="t" r="r" b="b"/>
            <a:pathLst>
              <a:path w="312420" h="474980">
                <a:moveTo>
                  <a:pt x="0" y="474893"/>
                </a:moveTo>
                <a:lnTo>
                  <a:pt x="312256" y="397841"/>
                </a:lnTo>
                <a:lnTo>
                  <a:pt x="312256" y="0"/>
                </a:lnTo>
                <a:lnTo>
                  <a:pt x="0" y="77052"/>
                </a:lnTo>
                <a:lnTo>
                  <a:pt x="0" y="474893"/>
                </a:lnTo>
                <a:close/>
              </a:path>
            </a:pathLst>
          </a:custGeom>
          <a:ln w="28574">
            <a:solidFill>
              <a:srgbClr val="595959"/>
            </a:solidFill>
          </a:ln>
        </p:spPr>
        <p:txBody>
          <a:bodyPr wrap="square" lIns="0" tIns="0" rIns="0" bIns="0" rtlCol="0"/>
          <a:lstStyle/>
          <a:p>
            <a:endParaRPr sz="1980"/>
          </a:p>
        </p:txBody>
      </p:sp>
      <p:sp>
        <p:nvSpPr>
          <p:cNvPr id="49" name="object 49"/>
          <p:cNvSpPr/>
          <p:nvPr/>
        </p:nvSpPr>
        <p:spPr>
          <a:xfrm>
            <a:off x="7511301" y="4195561"/>
            <a:ext cx="343662" cy="522478"/>
          </a:xfrm>
          <a:custGeom>
            <a:avLst/>
            <a:gdLst/>
            <a:ahLst/>
            <a:cxnLst/>
            <a:rect l="l" t="t" r="r" b="b"/>
            <a:pathLst>
              <a:path w="312420" h="474979">
                <a:moveTo>
                  <a:pt x="0" y="474893"/>
                </a:moveTo>
                <a:lnTo>
                  <a:pt x="0" y="77052"/>
                </a:lnTo>
                <a:lnTo>
                  <a:pt x="312256" y="0"/>
                </a:lnTo>
                <a:lnTo>
                  <a:pt x="312256" y="397841"/>
                </a:lnTo>
                <a:lnTo>
                  <a:pt x="0" y="474893"/>
                </a:lnTo>
                <a:close/>
              </a:path>
            </a:pathLst>
          </a:custGeom>
          <a:solidFill>
            <a:srgbClr val="EEEEEE"/>
          </a:solidFill>
        </p:spPr>
        <p:txBody>
          <a:bodyPr wrap="square" lIns="0" tIns="0" rIns="0" bIns="0" rtlCol="0"/>
          <a:lstStyle/>
          <a:p>
            <a:endParaRPr sz="1980"/>
          </a:p>
        </p:txBody>
      </p:sp>
      <p:sp>
        <p:nvSpPr>
          <p:cNvPr id="50" name="object 50"/>
          <p:cNvSpPr/>
          <p:nvPr/>
        </p:nvSpPr>
        <p:spPr>
          <a:xfrm>
            <a:off x="7511301" y="4195561"/>
            <a:ext cx="343662" cy="522478"/>
          </a:xfrm>
          <a:custGeom>
            <a:avLst/>
            <a:gdLst/>
            <a:ahLst/>
            <a:cxnLst/>
            <a:rect l="l" t="t" r="r" b="b"/>
            <a:pathLst>
              <a:path w="312420" h="474979">
                <a:moveTo>
                  <a:pt x="0" y="474893"/>
                </a:moveTo>
                <a:lnTo>
                  <a:pt x="312256" y="397841"/>
                </a:lnTo>
                <a:lnTo>
                  <a:pt x="312256" y="0"/>
                </a:lnTo>
                <a:lnTo>
                  <a:pt x="0" y="77052"/>
                </a:lnTo>
                <a:lnTo>
                  <a:pt x="0" y="474893"/>
                </a:lnTo>
                <a:close/>
              </a:path>
            </a:pathLst>
          </a:custGeom>
          <a:ln w="28574">
            <a:solidFill>
              <a:srgbClr val="595959"/>
            </a:solidFill>
          </a:ln>
        </p:spPr>
        <p:txBody>
          <a:bodyPr wrap="square" lIns="0" tIns="0" rIns="0" bIns="0" rtlCol="0"/>
          <a:lstStyle/>
          <a:p>
            <a:endParaRPr sz="1980"/>
          </a:p>
        </p:txBody>
      </p:sp>
      <p:sp>
        <p:nvSpPr>
          <p:cNvPr id="51" name="object 51"/>
          <p:cNvSpPr/>
          <p:nvPr/>
        </p:nvSpPr>
        <p:spPr>
          <a:xfrm>
            <a:off x="7594029" y="2468587"/>
            <a:ext cx="169710" cy="212342"/>
          </a:xfrm>
          <a:prstGeom prst="rect">
            <a:avLst/>
          </a:prstGeom>
          <a:blipFill>
            <a:blip r:embed="rId4" cstate="print"/>
            <a:stretch>
              <a:fillRect/>
            </a:stretch>
          </a:blipFill>
        </p:spPr>
        <p:txBody>
          <a:bodyPr wrap="square" lIns="0" tIns="0" rIns="0" bIns="0" rtlCol="0"/>
          <a:lstStyle/>
          <a:p>
            <a:endParaRPr sz="1980"/>
          </a:p>
        </p:txBody>
      </p:sp>
      <p:sp>
        <p:nvSpPr>
          <p:cNvPr id="52" name="object 52"/>
          <p:cNvSpPr/>
          <p:nvPr/>
        </p:nvSpPr>
        <p:spPr>
          <a:xfrm>
            <a:off x="7632092" y="4252226"/>
            <a:ext cx="169710" cy="212342"/>
          </a:xfrm>
          <a:prstGeom prst="rect">
            <a:avLst/>
          </a:prstGeom>
          <a:blipFill>
            <a:blip r:embed="rId2" cstate="print"/>
            <a:stretch>
              <a:fillRect/>
            </a:stretch>
          </a:blipFill>
        </p:spPr>
        <p:txBody>
          <a:bodyPr wrap="square" lIns="0" tIns="0" rIns="0" bIns="0" rtlCol="0"/>
          <a:lstStyle/>
          <a:p>
            <a:endParaRPr sz="1980"/>
          </a:p>
        </p:txBody>
      </p:sp>
      <p:sp>
        <p:nvSpPr>
          <p:cNvPr id="53" name="object 53"/>
          <p:cNvSpPr/>
          <p:nvPr/>
        </p:nvSpPr>
        <p:spPr>
          <a:xfrm>
            <a:off x="6738315" y="4377149"/>
            <a:ext cx="955548" cy="58674"/>
          </a:xfrm>
          <a:custGeom>
            <a:avLst/>
            <a:gdLst/>
            <a:ahLst/>
            <a:cxnLst/>
            <a:rect l="l" t="t" r="r" b="b"/>
            <a:pathLst>
              <a:path w="868679" h="53339">
                <a:moveTo>
                  <a:pt x="0" y="52790"/>
                </a:moveTo>
                <a:lnTo>
                  <a:pt x="868128" y="0"/>
                </a:lnTo>
              </a:path>
            </a:pathLst>
          </a:custGeom>
          <a:ln w="19049">
            <a:solidFill>
              <a:srgbClr val="595959"/>
            </a:solidFill>
          </a:ln>
        </p:spPr>
        <p:txBody>
          <a:bodyPr wrap="square" lIns="0" tIns="0" rIns="0" bIns="0" rtlCol="0"/>
          <a:lstStyle/>
          <a:p>
            <a:endParaRPr sz="1980"/>
          </a:p>
        </p:txBody>
      </p:sp>
      <p:sp>
        <p:nvSpPr>
          <p:cNvPr id="54" name="object 54"/>
          <p:cNvSpPr/>
          <p:nvPr/>
        </p:nvSpPr>
        <p:spPr>
          <a:xfrm>
            <a:off x="6766470" y="4243831"/>
            <a:ext cx="926908" cy="93599"/>
          </a:xfrm>
          <a:custGeom>
            <a:avLst/>
            <a:gdLst/>
            <a:ahLst/>
            <a:cxnLst/>
            <a:rect l="l" t="t" r="r" b="b"/>
            <a:pathLst>
              <a:path w="842645" h="85089">
                <a:moveTo>
                  <a:pt x="0" y="0"/>
                </a:moveTo>
                <a:lnTo>
                  <a:pt x="842301" y="84684"/>
                </a:lnTo>
              </a:path>
            </a:pathLst>
          </a:custGeom>
          <a:ln w="19049">
            <a:solidFill>
              <a:srgbClr val="595959"/>
            </a:solidFill>
          </a:ln>
        </p:spPr>
        <p:txBody>
          <a:bodyPr wrap="square" lIns="0" tIns="0" rIns="0" bIns="0" rtlCol="0"/>
          <a:lstStyle/>
          <a:p>
            <a:endParaRPr sz="1980"/>
          </a:p>
        </p:txBody>
      </p:sp>
      <p:sp>
        <p:nvSpPr>
          <p:cNvPr id="55" name="object 55"/>
          <p:cNvSpPr/>
          <p:nvPr/>
        </p:nvSpPr>
        <p:spPr>
          <a:xfrm>
            <a:off x="6738315" y="2594861"/>
            <a:ext cx="917131" cy="39815"/>
          </a:xfrm>
          <a:custGeom>
            <a:avLst/>
            <a:gdLst/>
            <a:ahLst/>
            <a:cxnLst/>
            <a:rect l="l" t="t" r="r" b="b"/>
            <a:pathLst>
              <a:path w="833754" h="36194">
                <a:moveTo>
                  <a:pt x="0" y="36073"/>
                </a:moveTo>
                <a:lnTo>
                  <a:pt x="833459" y="0"/>
                </a:lnTo>
              </a:path>
            </a:pathLst>
          </a:custGeom>
          <a:ln w="19049">
            <a:solidFill>
              <a:srgbClr val="595959"/>
            </a:solidFill>
          </a:ln>
        </p:spPr>
        <p:txBody>
          <a:bodyPr wrap="square" lIns="0" tIns="0" rIns="0" bIns="0" rtlCol="0"/>
          <a:lstStyle/>
          <a:p>
            <a:endParaRPr sz="1980"/>
          </a:p>
        </p:txBody>
      </p:sp>
      <p:sp>
        <p:nvSpPr>
          <p:cNvPr id="56" name="object 56"/>
          <p:cNvSpPr/>
          <p:nvPr/>
        </p:nvSpPr>
        <p:spPr>
          <a:xfrm>
            <a:off x="6766470" y="2443154"/>
            <a:ext cx="889191" cy="111760"/>
          </a:xfrm>
          <a:custGeom>
            <a:avLst/>
            <a:gdLst/>
            <a:ahLst/>
            <a:cxnLst/>
            <a:rect l="l" t="t" r="r" b="b"/>
            <a:pathLst>
              <a:path w="808354" h="101600">
                <a:moveTo>
                  <a:pt x="0" y="0"/>
                </a:moveTo>
                <a:lnTo>
                  <a:pt x="807865" y="101401"/>
                </a:lnTo>
              </a:path>
            </a:pathLst>
          </a:custGeom>
          <a:ln w="19049">
            <a:solidFill>
              <a:srgbClr val="595959"/>
            </a:solidFill>
          </a:ln>
        </p:spPr>
        <p:txBody>
          <a:bodyPr wrap="square" lIns="0" tIns="0" rIns="0" bIns="0" rtlCol="0"/>
          <a:lstStyle/>
          <a:p>
            <a:endParaRPr sz="1980"/>
          </a:p>
        </p:txBody>
      </p:sp>
      <p:sp>
        <p:nvSpPr>
          <p:cNvPr id="57" name="object 57"/>
          <p:cNvSpPr/>
          <p:nvPr/>
        </p:nvSpPr>
        <p:spPr>
          <a:xfrm>
            <a:off x="8160853" y="4297352"/>
            <a:ext cx="136536" cy="189598"/>
          </a:xfrm>
          <a:prstGeom prst="rect">
            <a:avLst/>
          </a:prstGeom>
          <a:blipFill>
            <a:blip r:embed="rId7" cstate="print"/>
            <a:stretch>
              <a:fillRect/>
            </a:stretch>
          </a:blipFill>
        </p:spPr>
        <p:txBody>
          <a:bodyPr wrap="square" lIns="0" tIns="0" rIns="0" bIns="0" rtlCol="0"/>
          <a:lstStyle/>
          <a:p>
            <a:endParaRPr sz="1980"/>
          </a:p>
        </p:txBody>
      </p:sp>
      <p:sp>
        <p:nvSpPr>
          <p:cNvPr id="58" name="object 58"/>
          <p:cNvSpPr/>
          <p:nvPr/>
        </p:nvSpPr>
        <p:spPr>
          <a:xfrm>
            <a:off x="8152428" y="2510910"/>
            <a:ext cx="136536" cy="189598"/>
          </a:xfrm>
          <a:prstGeom prst="rect">
            <a:avLst/>
          </a:prstGeom>
          <a:blipFill>
            <a:blip r:embed="rId8" cstate="print"/>
            <a:stretch>
              <a:fillRect/>
            </a:stretch>
          </a:blipFill>
        </p:spPr>
        <p:txBody>
          <a:bodyPr wrap="square" lIns="0" tIns="0" rIns="0" bIns="0" rtlCol="0"/>
          <a:lstStyle/>
          <a:p>
            <a:endParaRPr sz="1980"/>
          </a:p>
        </p:txBody>
      </p:sp>
      <p:sp>
        <p:nvSpPr>
          <p:cNvPr id="59" name="object 59"/>
          <p:cNvSpPr/>
          <p:nvPr/>
        </p:nvSpPr>
        <p:spPr>
          <a:xfrm>
            <a:off x="6794562" y="2670655"/>
            <a:ext cx="869633" cy="1743456"/>
          </a:xfrm>
          <a:custGeom>
            <a:avLst/>
            <a:gdLst/>
            <a:ahLst/>
            <a:cxnLst/>
            <a:rect l="l" t="t" r="r" b="b"/>
            <a:pathLst>
              <a:path w="790575" h="1584960">
                <a:moveTo>
                  <a:pt x="0" y="1584811"/>
                </a:moveTo>
                <a:lnTo>
                  <a:pt x="790413" y="0"/>
                </a:lnTo>
              </a:path>
            </a:pathLst>
          </a:custGeom>
          <a:ln w="19049">
            <a:solidFill>
              <a:srgbClr val="595959"/>
            </a:solidFill>
          </a:ln>
        </p:spPr>
        <p:txBody>
          <a:bodyPr wrap="square" lIns="0" tIns="0" rIns="0" bIns="0" rtlCol="0"/>
          <a:lstStyle/>
          <a:p>
            <a:endParaRPr sz="1980"/>
          </a:p>
        </p:txBody>
      </p:sp>
      <p:sp>
        <p:nvSpPr>
          <p:cNvPr id="60" name="object 60"/>
          <p:cNvSpPr/>
          <p:nvPr/>
        </p:nvSpPr>
        <p:spPr>
          <a:xfrm>
            <a:off x="6710223" y="2670611"/>
            <a:ext cx="954151" cy="1594676"/>
          </a:xfrm>
          <a:custGeom>
            <a:avLst/>
            <a:gdLst/>
            <a:ahLst/>
            <a:cxnLst/>
            <a:rect l="l" t="t" r="r" b="b"/>
            <a:pathLst>
              <a:path w="867409" h="1449705">
                <a:moveTo>
                  <a:pt x="0" y="1449536"/>
                </a:moveTo>
                <a:lnTo>
                  <a:pt x="867197" y="0"/>
                </a:lnTo>
              </a:path>
            </a:pathLst>
          </a:custGeom>
          <a:ln w="19049">
            <a:solidFill>
              <a:srgbClr val="595959"/>
            </a:solidFill>
          </a:ln>
        </p:spPr>
        <p:txBody>
          <a:bodyPr wrap="square" lIns="0" tIns="0" rIns="0" bIns="0" rtlCol="0"/>
          <a:lstStyle/>
          <a:p>
            <a:endParaRPr sz="1980"/>
          </a:p>
        </p:txBody>
      </p:sp>
      <p:sp>
        <p:nvSpPr>
          <p:cNvPr id="61" name="object 61"/>
          <p:cNvSpPr/>
          <p:nvPr/>
        </p:nvSpPr>
        <p:spPr>
          <a:xfrm>
            <a:off x="6738315" y="2634542"/>
            <a:ext cx="936689" cy="1649857"/>
          </a:xfrm>
          <a:custGeom>
            <a:avLst/>
            <a:gdLst/>
            <a:ahLst/>
            <a:cxnLst/>
            <a:rect l="l" t="t" r="r" b="b"/>
            <a:pathLst>
              <a:path w="851534" h="1499870">
                <a:moveTo>
                  <a:pt x="0" y="0"/>
                </a:moveTo>
                <a:lnTo>
                  <a:pt x="850910" y="1499467"/>
                </a:lnTo>
              </a:path>
            </a:pathLst>
          </a:custGeom>
          <a:ln w="19049">
            <a:solidFill>
              <a:srgbClr val="595959"/>
            </a:solidFill>
          </a:ln>
        </p:spPr>
        <p:txBody>
          <a:bodyPr wrap="square" lIns="0" tIns="0" rIns="0" bIns="0" rtlCol="0"/>
          <a:lstStyle/>
          <a:p>
            <a:endParaRPr sz="1980"/>
          </a:p>
        </p:txBody>
      </p:sp>
      <p:sp>
        <p:nvSpPr>
          <p:cNvPr id="62" name="object 62"/>
          <p:cNvSpPr/>
          <p:nvPr/>
        </p:nvSpPr>
        <p:spPr>
          <a:xfrm>
            <a:off x="6814470" y="2477940"/>
            <a:ext cx="859854" cy="1806321"/>
          </a:xfrm>
          <a:custGeom>
            <a:avLst/>
            <a:gdLst/>
            <a:ahLst/>
            <a:cxnLst/>
            <a:rect l="l" t="t" r="r" b="b"/>
            <a:pathLst>
              <a:path w="781684" h="1642110">
                <a:moveTo>
                  <a:pt x="0" y="0"/>
                </a:moveTo>
                <a:lnTo>
                  <a:pt x="781571" y="1642001"/>
                </a:lnTo>
              </a:path>
            </a:pathLst>
          </a:custGeom>
          <a:ln w="19049">
            <a:solidFill>
              <a:srgbClr val="595959"/>
            </a:solidFill>
          </a:ln>
        </p:spPr>
        <p:txBody>
          <a:bodyPr wrap="square" lIns="0" tIns="0" rIns="0" bIns="0" rtlCol="0"/>
          <a:lstStyle/>
          <a:p>
            <a:endParaRPr sz="1980"/>
          </a:p>
        </p:txBody>
      </p:sp>
      <p:sp>
        <p:nvSpPr>
          <p:cNvPr id="63" name="object 63"/>
          <p:cNvSpPr/>
          <p:nvPr/>
        </p:nvSpPr>
        <p:spPr>
          <a:xfrm>
            <a:off x="7702206" y="4403523"/>
            <a:ext cx="508508" cy="50991"/>
          </a:xfrm>
          <a:custGeom>
            <a:avLst/>
            <a:gdLst/>
            <a:ahLst/>
            <a:cxnLst/>
            <a:rect l="l" t="t" r="r" b="b"/>
            <a:pathLst>
              <a:path w="462279" h="46355">
                <a:moveTo>
                  <a:pt x="0" y="45971"/>
                </a:moveTo>
                <a:lnTo>
                  <a:pt x="462101" y="0"/>
                </a:lnTo>
              </a:path>
            </a:pathLst>
          </a:custGeom>
          <a:ln w="19049">
            <a:solidFill>
              <a:srgbClr val="595959"/>
            </a:solidFill>
          </a:ln>
        </p:spPr>
        <p:txBody>
          <a:bodyPr wrap="square" lIns="0" tIns="0" rIns="0" bIns="0" rtlCol="0"/>
          <a:lstStyle/>
          <a:p>
            <a:endParaRPr sz="1980"/>
          </a:p>
        </p:txBody>
      </p:sp>
      <p:sp>
        <p:nvSpPr>
          <p:cNvPr id="64" name="object 64"/>
          <p:cNvSpPr/>
          <p:nvPr/>
        </p:nvSpPr>
        <p:spPr>
          <a:xfrm>
            <a:off x="7730358" y="4262704"/>
            <a:ext cx="480568" cy="101283"/>
          </a:xfrm>
          <a:custGeom>
            <a:avLst/>
            <a:gdLst/>
            <a:ahLst/>
            <a:cxnLst/>
            <a:rect l="l" t="t" r="r" b="b"/>
            <a:pathLst>
              <a:path w="436879" h="92075">
                <a:moveTo>
                  <a:pt x="0" y="0"/>
                </a:moveTo>
                <a:lnTo>
                  <a:pt x="436507" y="91503"/>
                </a:lnTo>
              </a:path>
            </a:pathLst>
          </a:custGeom>
          <a:ln w="19049">
            <a:solidFill>
              <a:srgbClr val="595959"/>
            </a:solidFill>
          </a:ln>
        </p:spPr>
        <p:txBody>
          <a:bodyPr wrap="square" lIns="0" tIns="0" rIns="0" bIns="0" rtlCol="0"/>
          <a:lstStyle/>
          <a:p>
            <a:endParaRPr sz="1980"/>
          </a:p>
        </p:txBody>
      </p:sp>
      <p:sp>
        <p:nvSpPr>
          <p:cNvPr id="65" name="object 65"/>
          <p:cNvSpPr/>
          <p:nvPr/>
        </p:nvSpPr>
        <p:spPr>
          <a:xfrm>
            <a:off x="7664143" y="2633432"/>
            <a:ext cx="530162" cy="37021"/>
          </a:xfrm>
          <a:custGeom>
            <a:avLst/>
            <a:gdLst/>
            <a:ahLst/>
            <a:cxnLst/>
            <a:rect l="l" t="t" r="r" b="b"/>
            <a:pathLst>
              <a:path w="481965" h="33655">
                <a:moveTo>
                  <a:pt x="-9524" y="16826"/>
                </a:moveTo>
                <a:lnTo>
                  <a:pt x="491405" y="16826"/>
                </a:lnTo>
              </a:path>
            </a:pathLst>
          </a:custGeom>
          <a:ln w="52703">
            <a:solidFill>
              <a:srgbClr val="595959"/>
            </a:solidFill>
          </a:ln>
        </p:spPr>
        <p:txBody>
          <a:bodyPr wrap="square" lIns="0" tIns="0" rIns="0" bIns="0" rtlCol="0"/>
          <a:lstStyle/>
          <a:p>
            <a:endParaRPr sz="1980"/>
          </a:p>
        </p:txBody>
      </p:sp>
      <p:sp>
        <p:nvSpPr>
          <p:cNvPr id="66" name="object 66"/>
          <p:cNvSpPr/>
          <p:nvPr/>
        </p:nvSpPr>
        <p:spPr>
          <a:xfrm>
            <a:off x="7692298" y="2479065"/>
            <a:ext cx="502222" cy="114553"/>
          </a:xfrm>
          <a:custGeom>
            <a:avLst/>
            <a:gdLst/>
            <a:ahLst/>
            <a:cxnLst/>
            <a:rect l="l" t="t" r="r" b="b"/>
            <a:pathLst>
              <a:path w="456565" h="104140">
                <a:moveTo>
                  <a:pt x="0" y="0"/>
                </a:moveTo>
                <a:lnTo>
                  <a:pt x="456284" y="103821"/>
                </a:lnTo>
              </a:path>
            </a:pathLst>
          </a:custGeom>
          <a:ln w="19049">
            <a:solidFill>
              <a:srgbClr val="595959"/>
            </a:solidFill>
          </a:ln>
        </p:spPr>
        <p:txBody>
          <a:bodyPr wrap="square" lIns="0" tIns="0" rIns="0" bIns="0" rtlCol="0"/>
          <a:lstStyle/>
          <a:p>
            <a:endParaRPr sz="1980"/>
          </a:p>
        </p:txBody>
      </p:sp>
      <p:sp>
        <p:nvSpPr>
          <p:cNvPr id="67" name="object 67"/>
          <p:cNvSpPr/>
          <p:nvPr/>
        </p:nvSpPr>
        <p:spPr>
          <a:xfrm>
            <a:off x="8814097" y="4248187"/>
            <a:ext cx="213741" cy="288481"/>
          </a:xfrm>
          <a:custGeom>
            <a:avLst/>
            <a:gdLst/>
            <a:ahLst/>
            <a:cxnLst/>
            <a:rect l="l" t="t" r="r" b="b"/>
            <a:pathLst>
              <a:path w="194309" h="262255">
                <a:moveTo>
                  <a:pt x="0" y="261752"/>
                </a:moveTo>
                <a:lnTo>
                  <a:pt x="0" y="47884"/>
                </a:lnTo>
                <a:lnTo>
                  <a:pt x="194055" y="0"/>
                </a:lnTo>
                <a:lnTo>
                  <a:pt x="194055" y="213867"/>
                </a:lnTo>
                <a:lnTo>
                  <a:pt x="0" y="261752"/>
                </a:lnTo>
                <a:close/>
              </a:path>
            </a:pathLst>
          </a:custGeom>
          <a:solidFill>
            <a:srgbClr val="EEEEEE"/>
          </a:solidFill>
        </p:spPr>
        <p:txBody>
          <a:bodyPr wrap="square" lIns="0" tIns="0" rIns="0" bIns="0" rtlCol="0"/>
          <a:lstStyle/>
          <a:p>
            <a:endParaRPr sz="1980"/>
          </a:p>
        </p:txBody>
      </p:sp>
      <p:sp>
        <p:nvSpPr>
          <p:cNvPr id="68" name="object 68"/>
          <p:cNvSpPr/>
          <p:nvPr/>
        </p:nvSpPr>
        <p:spPr>
          <a:xfrm>
            <a:off x="8814097" y="4248187"/>
            <a:ext cx="213741" cy="288481"/>
          </a:xfrm>
          <a:custGeom>
            <a:avLst/>
            <a:gdLst/>
            <a:ahLst/>
            <a:cxnLst/>
            <a:rect l="l" t="t" r="r" b="b"/>
            <a:pathLst>
              <a:path w="194309" h="262255">
                <a:moveTo>
                  <a:pt x="0" y="261752"/>
                </a:moveTo>
                <a:lnTo>
                  <a:pt x="194055" y="213867"/>
                </a:lnTo>
                <a:lnTo>
                  <a:pt x="194055" y="0"/>
                </a:lnTo>
                <a:lnTo>
                  <a:pt x="0" y="47884"/>
                </a:lnTo>
                <a:lnTo>
                  <a:pt x="0" y="261752"/>
                </a:lnTo>
                <a:close/>
              </a:path>
            </a:pathLst>
          </a:custGeom>
          <a:ln w="28574">
            <a:solidFill>
              <a:srgbClr val="595959"/>
            </a:solidFill>
          </a:ln>
        </p:spPr>
        <p:txBody>
          <a:bodyPr wrap="square" lIns="0" tIns="0" rIns="0" bIns="0" rtlCol="0"/>
          <a:lstStyle/>
          <a:p>
            <a:endParaRPr sz="1980"/>
          </a:p>
        </p:txBody>
      </p:sp>
      <p:sp>
        <p:nvSpPr>
          <p:cNvPr id="69" name="object 69"/>
          <p:cNvSpPr/>
          <p:nvPr/>
        </p:nvSpPr>
        <p:spPr>
          <a:xfrm>
            <a:off x="8853340" y="4297352"/>
            <a:ext cx="136536" cy="189598"/>
          </a:xfrm>
          <a:prstGeom prst="rect">
            <a:avLst/>
          </a:prstGeom>
          <a:blipFill>
            <a:blip r:embed="rId9" cstate="print"/>
            <a:stretch>
              <a:fillRect/>
            </a:stretch>
          </a:blipFill>
        </p:spPr>
        <p:txBody>
          <a:bodyPr wrap="square" lIns="0" tIns="0" rIns="0" bIns="0" rtlCol="0"/>
          <a:lstStyle/>
          <a:p>
            <a:endParaRPr sz="1980"/>
          </a:p>
        </p:txBody>
      </p:sp>
      <p:sp>
        <p:nvSpPr>
          <p:cNvPr id="70" name="object 70"/>
          <p:cNvSpPr/>
          <p:nvPr/>
        </p:nvSpPr>
        <p:spPr>
          <a:xfrm>
            <a:off x="8821306" y="2515331"/>
            <a:ext cx="213741" cy="288481"/>
          </a:xfrm>
          <a:custGeom>
            <a:avLst/>
            <a:gdLst/>
            <a:ahLst/>
            <a:cxnLst/>
            <a:rect l="l" t="t" r="r" b="b"/>
            <a:pathLst>
              <a:path w="194309" h="262255">
                <a:moveTo>
                  <a:pt x="0" y="261752"/>
                </a:moveTo>
                <a:lnTo>
                  <a:pt x="0" y="47884"/>
                </a:lnTo>
                <a:lnTo>
                  <a:pt x="194055" y="0"/>
                </a:lnTo>
                <a:lnTo>
                  <a:pt x="194055" y="213867"/>
                </a:lnTo>
                <a:lnTo>
                  <a:pt x="0" y="261752"/>
                </a:lnTo>
                <a:close/>
              </a:path>
            </a:pathLst>
          </a:custGeom>
          <a:solidFill>
            <a:srgbClr val="EEEEEE"/>
          </a:solidFill>
        </p:spPr>
        <p:txBody>
          <a:bodyPr wrap="square" lIns="0" tIns="0" rIns="0" bIns="0" rtlCol="0"/>
          <a:lstStyle/>
          <a:p>
            <a:endParaRPr sz="1980"/>
          </a:p>
        </p:txBody>
      </p:sp>
      <p:sp>
        <p:nvSpPr>
          <p:cNvPr id="71" name="object 71"/>
          <p:cNvSpPr/>
          <p:nvPr/>
        </p:nvSpPr>
        <p:spPr>
          <a:xfrm>
            <a:off x="8821306" y="2515331"/>
            <a:ext cx="213741" cy="288481"/>
          </a:xfrm>
          <a:custGeom>
            <a:avLst/>
            <a:gdLst/>
            <a:ahLst/>
            <a:cxnLst/>
            <a:rect l="l" t="t" r="r" b="b"/>
            <a:pathLst>
              <a:path w="194309" h="262255">
                <a:moveTo>
                  <a:pt x="0" y="261752"/>
                </a:moveTo>
                <a:lnTo>
                  <a:pt x="194055" y="213867"/>
                </a:lnTo>
                <a:lnTo>
                  <a:pt x="194055" y="0"/>
                </a:lnTo>
                <a:lnTo>
                  <a:pt x="0" y="47884"/>
                </a:lnTo>
                <a:lnTo>
                  <a:pt x="0" y="261752"/>
                </a:lnTo>
                <a:close/>
              </a:path>
            </a:pathLst>
          </a:custGeom>
          <a:ln w="28574">
            <a:solidFill>
              <a:srgbClr val="595959"/>
            </a:solidFill>
          </a:ln>
        </p:spPr>
        <p:txBody>
          <a:bodyPr wrap="square" lIns="0" tIns="0" rIns="0" bIns="0" rtlCol="0"/>
          <a:lstStyle/>
          <a:p>
            <a:endParaRPr sz="1980"/>
          </a:p>
        </p:txBody>
      </p:sp>
      <p:sp>
        <p:nvSpPr>
          <p:cNvPr id="72" name="object 72"/>
          <p:cNvSpPr/>
          <p:nvPr/>
        </p:nvSpPr>
        <p:spPr>
          <a:xfrm>
            <a:off x="8860550" y="2564495"/>
            <a:ext cx="136536" cy="189598"/>
          </a:xfrm>
          <a:prstGeom prst="rect">
            <a:avLst/>
          </a:prstGeom>
          <a:blipFill>
            <a:blip r:embed="rId10" cstate="print"/>
            <a:stretch>
              <a:fillRect/>
            </a:stretch>
          </a:blipFill>
        </p:spPr>
        <p:txBody>
          <a:bodyPr wrap="square" lIns="0" tIns="0" rIns="0" bIns="0" rtlCol="0"/>
          <a:lstStyle/>
          <a:p>
            <a:endParaRPr sz="1980"/>
          </a:p>
        </p:txBody>
      </p:sp>
      <p:sp>
        <p:nvSpPr>
          <p:cNvPr id="73" name="object 73"/>
          <p:cNvSpPr/>
          <p:nvPr/>
        </p:nvSpPr>
        <p:spPr>
          <a:xfrm>
            <a:off x="8216222" y="4429048"/>
            <a:ext cx="704787" cy="47498"/>
          </a:xfrm>
          <a:custGeom>
            <a:avLst/>
            <a:gdLst/>
            <a:ahLst/>
            <a:cxnLst/>
            <a:rect l="l" t="t" r="r" b="b"/>
            <a:pathLst>
              <a:path w="640715" h="43180">
                <a:moveTo>
                  <a:pt x="0" y="43112"/>
                </a:moveTo>
                <a:lnTo>
                  <a:pt x="640567" y="0"/>
                </a:lnTo>
              </a:path>
            </a:pathLst>
          </a:custGeom>
          <a:ln w="19049">
            <a:solidFill>
              <a:srgbClr val="595959"/>
            </a:solidFill>
          </a:ln>
        </p:spPr>
        <p:txBody>
          <a:bodyPr wrap="square" lIns="0" tIns="0" rIns="0" bIns="0" rtlCol="0"/>
          <a:lstStyle/>
          <a:p>
            <a:endParaRPr sz="1980"/>
          </a:p>
        </p:txBody>
      </p:sp>
      <p:sp>
        <p:nvSpPr>
          <p:cNvPr id="74" name="object 74"/>
          <p:cNvSpPr/>
          <p:nvPr/>
        </p:nvSpPr>
        <p:spPr>
          <a:xfrm>
            <a:off x="8241049" y="4307829"/>
            <a:ext cx="658686" cy="72644"/>
          </a:xfrm>
          <a:custGeom>
            <a:avLst/>
            <a:gdLst/>
            <a:ahLst/>
            <a:cxnLst/>
            <a:rect l="l" t="t" r="r" b="b"/>
            <a:pathLst>
              <a:path w="598804" h="66039">
                <a:moveTo>
                  <a:pt x="0" y="0"/>
                </a:moveTo>
                <a:lnTo>
                  <a:pt x="598452" y="65768"/>
                </a:lnTo>
              </a:path>
            </a:pathLst>
          </a:custGeom>
          <a:ln w="19049">
            <a:solidFill>
              <a:srgbClr val="595959"/>
            </a:solidFill>
          </a:ln>
        </p:spPr>
        <p:txBody>
          <a:bodyPr wrap="square" lIns="0" tIns="0" rIns="0" bIns="0" rtlCol="0"/>
          <a:lstStyle/>
          <a:p>
            <a:endParaRPr sz="1980"/>
          </a:p>
        </p:txBody>
      </p:sp>
      <p:sp>
        <p:nvSpPr>
          <p:cNvPr id="75" name="object 75"/>
          <p:cNvSpPr/>
          <p:nvPr/>
        </p:nvSpPr>
        <p:spPr>
          <a:xfrm>
            <a:off x="8285583" y="2743583"/>
            <a:ext cx="630746" cy="1656144"/>
          </a:xfrm>
          <a:custGeom>
            <a:avLst/>
            <a:gdLst/>
            <a:ahLst/>
            <a:cxnLst/>
            <a:rect l="l" t="t" r="r" b="b"/>
            <a:pathLst>
              <a:path w="573404" h="1505585">
                <a:moveTo>
                  <a:pt x="0" y="1505406"/>
                </a:moveTo>
                <a:lnTo>
                  <a:pt x="573091" y="0"/>
                </a:lnTo>
              </a:path>
            </a:pathLst>
          </a:custGeom>
          <a:ln w="19049">
            <a:solidFill>
              <a:srgbClr val="595959"/>
            </a:solidFill>
          </a:ln>
        </p:spPr>
        <p:txBody>
          <a:bodyPr wrap="square" lIns="0" tIns="0" rIns="0" bIns="0" rtlCol="0"/>
          <a:lstStyle/>
          <a:p>
            <a:endParaRPr sz="1980"/>
          </a:p>
        </p:txBody>
      </p:sp>
      <p:sp>
        <p:nvSpPr>
          <p:cNvPr id="76" name="object 76"/>
          <p:cNvSpPr/>
          <p:nvPr/>
        </p:nvSpPr>
        <p:spPr>
          <a:xfrm>
            <a:off x="8197144" y="2743706"/>
            <a:ext cx="718757" cy="1584198"/>
          </a:xfrm>
          <a:custGeom>
            <a:avLst/>
            <a:gdLst/>
            <a:ahLst/>
            <a:cxnLst/>
            <a:rect l="l" t="t" r="r" b="b"/>
            <a:pathLst>
              <a:path w="653415" h="1440180">
                <a:moveTo>
                  <a:pt x="0" y="1439638"/>
                </a:moveTo>
                <a:lnTo>
                  <a:pt x="653365" y="0"/>
                </a:lnTo>
              </a:path>
            </a:pathLst>
          </a:custGeom>
          <a:ln w="19049">
            <a:solidFill>
              <a:srgbClr val="595959"/>
            </a:solidFill>
          </a:ln>
        </p:spPr>
        <p:txBody>
          <a:bodyPr wrap="square" lIns="0" tIns="0" rIns="0" bIns="0" rtlCol="0"/>
          <a:lstStyle/>
          <a:p>
            <a:endParaRPr sz="1980"/>
          </a:p>
        </p:txBody>
      </p:sp>
      <p:sp>
        <p:nvSpPr>
          <p:cNvPr id="77" name="object 77"/>
          <p:cNvSpPr/>
          <p:nvPr/>
        </p:nvSpPr>
        <p:spPr>
          <a:xfrm>
            <a:off x="8171163" y="2660115"/>
            <a:ext cx="718757" cy="1667320"/>
          </a:xfrm>
          <a:custGeom>
            <a:avLst/>
            <a:gdLst/>
            <a:ahLst/>
            <a:cxnLst/>
            <a:rect l="l" t="t" r="r" b="b"/>
            <a:pathLst>
              <a:path w="653415" h="1515745">
                <a:moveTo>
                  <a:pt x="0" y="0"/>
                </a:moveTo>
                <a:lnTo>
                  <a:pt x="653132" y="1515524"/>
                </a:lnTo>
              </a:path>
            </a:pathLst>
          </a:custGeom>
          <a:ln w="19049">
            <a:solidFill>
              <a:srgbClr val="595959"/>
            </a:solidFill>
          </a:ln>
        </p:spPr>
        <p:txBody>
          <a:bodyPr wrap="square" lIns="0" tIns="0" rIns="0" bIns="0" rtlCol="0"/>
          <a:lstStyle/>
          <a:p>
            <a:endParaRPr sz="1980"/>
          </a:p>
        </p:txBody>
      </p:sp>
      <p:sp>
        <p:nvSpPr>
          <p:cNvPr id="78" name="object 78"/>
          <p:cNvSpPr/>
          <p:nvPr/>
        </p:nvSpPr>
        <p:spPr>
          <a:xfrm>
            <a:off x="8269256" y="2551302"/>
            <a:ext cx="620967" cy="1776286"/>
          </a:xfrm>
          <a:custGeom>
            <a:avLst/>
            <a:gdLst/>
            <a:ahLst/>
            <a:cxnLst/>
            <a:rect l="l" t="t" r="r" b="b"/>
            <a:pathLst>
              <a:path w="564515" h="1614805">
                <a:moveTo>
                  <a:pt x="0" y="0"/>
                </a:moveTo>
                <a:lnTo>
                  <a:pt x="564016" y="1614506"/>
                </a:lnTo>
              </a:path>
            </a:pathLst>
          </a:custGeom>
          <a:ln w="19049">
            <a:solidFill>
              <a:srgbClr val="595959"/>
            </a:solidFill>
          </a:ln>
        </p:spPr>
        <p:txBody>
          <a:bodyPr wrap="square" lIns="0" tIns="0" rIns="0" bIns="0" rtlCol="0"/>
          <a:lstStyle/>
          <a:p>
            <a:endParaRPr sz="1980"/>
          </a:p>
        </p:txBody>
      </p:sp>
      <p:sp>
        <p:nvSpPr>
          <p:cNvPr id="79" name="object 79"/>
          <p:cNvSpPr/>
          <p:nvPr/>
        </p:nvSpPr>
        <p:spPr>
          <a:xfrm>
            <a:off x="8207796" y="2682772"/>
            <a:ext cx="722249" cy="7684"/>
          </a:xfrm>
          <a:custGeom>
            <a:avLst/>
            <a:gdLst/>
            <a:ahLst/>
            <a:cxnLst/>
            <a:rect l="l" t="t" r="r" b="b"/>
            <a:pathLst>
              <a:path w="656590" h="6984">
                <a:moveTo>
                  <a:pt x="0" y="6598"/>
                </a:moveTo>
                <a:lnTo>
                  <a:pt x="656156" y="0"/>
                </a:lnTo>
              </a:path>
            </a:pathLst>
          </a:custGeom>
          <a:ln w="19049">
            <a:solidFill>
              <a:srgbClr val="595959"/>
            </a:solidFill>
          </a:ln>
        </p:spPr>
        <p:txBody>
          <a:bodyPr wrap="square" lIns="0" tIns="0" rIns="0" bIns="0" rtlCol="0"/>
          <a:lstStyle/>
          <a:p>
            <a:endParaRPr sz="1980"/>
          </a:p>
        </p:txBody>
      </p:sp>
      <p:sp>
        <p:nvSpPr>
          <p:cNvPr id="80" name="object 80"/>
          <p:cNvSpPr/>
          <p:nvPr/>
        </p:nvSpPr>
        <p:spPr>
          <a:xfrm>
            <a:off x="8232622" y="2521387"/>
            <a:ext cx="697103" cy="104775"/>
          </a:xfrm>
          <a:custGeom>
            <a:avLst/>
            <a:gdLst/>
            <a:ahLst/>
            <a:cxnLst/>
            <a:rect l="l" t="t" r="r" b="b"/>
            <a:pathLst>
              <a:path w="633729" h="95250">
                <a:moveTo>
                  <a:pt x="0" y="0"/>
                </a:moveTo>
                <a:lnTo>
                  <a:pt x="633587" y="94802"/>
                </a:lnTo>
              </a:path>
            </a:pathLst>
          </a:custGeom>
          <a:ln w="19049">
            <a:solidFill>
              <a:srgbClr val="595959"/>
            </a:solidFill>
          </a:ln>
        </p:spPr>
        <p:txBody>
          <a:bodyPr wrap="square" lIns="0" tIns="0" rIns="0" bIns="0" rtlCol="0"/>
          <a:lstStyle/>
          <a:p>
            <a:endParaRPr sz="1980"/>
          </a:p>
        </p:txBody>
      </p:sp>
      <p:sp>
        <p:nvSpPr>
          <p:cNvPr id="81" name="object 81"/>
          <p:cNvSpPr/>
          <p:nvPr/>
        </p:nvSpPr>
        <p:spPr>
          <a:xfrm>
            <a:off x="5789538" y="4262704"/>
            <a:ext cx="60768" cy="57276"/>
          </a:xfrm>
          <a:custGeom>
            <a:avLst/>
            <a:gdLst/>
            <a:ahLst/>
            <a:cxnLst/>
            <a:rect l="l" t="t" r="r" b="b"/>
            <a:pathLst>
              <a:path w="55245" h="52069">
                <a:moveTo>
                  <a:pt x="27456" y="51910"/>
                </a:moveTo>
                <a:lnTo>
                  <a:pt x="16769" y="49870"/>
                </a:lnTo>
                <a:lnTo>
                  <a:pt x="8041" y="44308"/>
                </a:lnTo>
                <a:lnTo>
                  <a:pt x="2157" y="36058"/>
                </a:lnTo>
                <a:lnTo>
                  <a:pt x="0" y="25955"/>
                </a:lnTo>
                <a:lnTo>
                  <a:pt x="2157" y="15852"/>
                </a:lnTo>
                <a:lnTo>
                  <a:pt x="8041" y="7602"/>
                </a:lnTo>
                <a:lnTo>
                  <a:pt x="16769" y="2039"/>
                </a:lnTo>
                <a:lnTo>
                  <a:pt x="27456" y="0"/>
                </a:lnTo>
                <a:lnTo>
                  <a:pt x="34737" y="0"/>
                </a:lnTo>
                <a:lnTo>
                  <a:pt x="41721" y="2734"/>
                </a:lnTo>
                <a:lnTo>
                  <a:pt x="52019" y="12469"/>
                </a:lnTo>
                <a:lnTo>
                  <a:pt x="54912" y="19071"/>
                </a:lnTo>
                <a:lnTo>
                  <a:pt x="54912" y="25955"/>
                </a:lnTo>
                <a:lnTo>
                  <a:pt x="52754" y="36058"/>
                </a:lnTo>
                <a:lnTo>
                  <a:pt x="46870" y="44308"/>
                </a:lnTo>
                <a:lnTo>
                  <a:pt x="38143" y="49870"/>
                </a:lnTo>
                <a:lnTo>
                  <a:pt x="27456" y="51910"/>
                </a:lnTo>
                <a:close/>
              </a:path>
            </a:pathLst>
          </a:custGeom>
          <a:solidFill>
            <a:srgbClr val="434343"/>
          </a:solidFill>
        </p:spPr>
        <p:txBody>
          <a:bodyPr wrap="square" lIns="0" tIns="0" rIns="0" bIns="0" rtlCol="0"/>
          <a:lstStyle/>
          <a:p>
            <a:endParaRPr sz="1980"/>
          </a:p>
        </p:txBody>
      </p:sp>
      <p:sp>
        <p:nvSpPr>
          <p:cNvPr id="82" name="object 82"/>
          <p:cNvSpPr/>
          <p:nvPr/>
        </p:nvSpPr>
        <p:spPr>
          <a:xfrm>
            <a:off x="5789538" y="4262704"/>
            <a:ext cx="60768" cy="57276"/>
          </a:xfrm>
          <a:custGeom>
            <a:avLst/>
            <a:gdLst/>
            <a:ahLst/>
            <a:cxnLst/>
            <a:rect l="l" t="t" r="r" b="b"/>
            <a:pathLst>
              <a:path w="55245" h="52069">
                <a:moveTo>
                  <a:pt x="0" y="25955"/>
                </a:moveTo>
                <a:lnTo>
                  <a:pt x="2157" y="15852"/>
                </a:lnTo>
                <a:lnTo>
                  <a:pt x="8041" y="7602"/>
                </a:lnTo>
                <a:lnTo>
                  <a:pt x="16769" y="2039"/>
                </a:lnTo>
                <a:lnTo>
                  <a:pt x="27456" y="0"/>
                </a:lnTo>
                <a:lnTo>
                  <a:pt x="34737" y="0"/>
                </a:lnTo>
                <a:lnTo>
                  <a:pt x="41721" y="2734"/>
                </a:lnTo>
                <a:lnTo>
                  <a:pt x="46870" y="7602"/>
                </a:lnTo>
                <a:lnTo>
                  <a:pt x="52019" y="12469"/>
                </a:lnTo>
                <a:lnTo>
                  <a:pt x="54912" y="19071"/>
                </a:lnTo>
                <a:lnTo>
                  <a:pt x="54912" y="25955"/>
                </a:lnTo>
                <a:lnTo>
                  <a:pt x="52754" y="36058"/>
                </a:lnTo>
                <a:lnTo>
                  <a:pt x="46870" y="44308"/>
                </a:lnTo>
                <a:lnTo>
                  <a:pt x="38143" y="49870"/>
                </a:lnTo>
                <a:lnTo>
                  <a:pt x="27456" y="51910"/>
                </a:lnTo>
                <a:lnTo>
                  <a:pt x="16769" y="49870"/>
                </a:lnTo>
                <a:lnTo>
                  <a:pt x="8041" y="44308"/>
                </a:lnTo>
                <a:lnTo>
                  <a:pt x="2157" y="36058"/>
                </a:lnTo>
                <a:lnTo>
                  <a:pt x="0" y="25955"/>
                </a:lnTo>
                <a:close/>
              </a:path>
            </a:pathLst>
          </a:custGeom>
          <a:ln w="9524">
            <a:solidFill>
              <a:srgbClr val="595959"/>
            </a:solidFill>
          </a:ln>
        </p:spPr>
        <p:txBody>
          <a:bodyPr wrap="square" lIns="0" tIns="0" rIns="0" bIns="0" rtlCol="0"/>
          <a:lstStyle/>
          <a:p>
            <a:endParaRPr sz="1980"/>
          </a:p>
        </p:txBody>
      </p:sp>
      <p:sp>
        <p:nvSpPr>
          <p:cNvPr id="83" name="object 83"/>
          <p:cNvSpPr/>
          <p:nvPr/>
        </p:nvSpPr>
        <p:spPr>
          <a:xfrm>
            <a:off x="5791244" y="2510157"/>
            <a:ext cx="60768" cy="57276"/>
          </a:xfrm>
          <a:custGeom>
            <a:avLst/>
            <a:gdLst/>
            <a:ahLst/>
            <a:cxnLst/>
            <a:rect l="l" t="t" r="r" b="b"/>
            <a:pathLst>
              <a:path w="55245" h="52069">
                <a:moveTo>
                  <a:pt x="27456" y="51910"/>
                </a:moveTo>
                <a:lnTo>
                  <a:pt x="16769" y="49870"/>
                </a:lnTo>
                <a:lnTo>
                  <a:pt x="8041" y="44308"/>
                </a:lnTo>
                <a:lnTo>
                  <a:pt x="2157" y="36058"/>
                </a:lnTo>
                <a:lnTo>
                  <a:pt x="0" y="25955"/>
                </a:lnTo>
                <a:lnTo>
                  <a:pt x="2157" y="15852"/>
                </a:lnTo>
                <a:lnTo>
                  <a:pt x="8041" y="7602"/>
                </a:lnTo>
                <a:lnTo>
                  <a:pt x="16769" y="2039"/>
                </a:lnTo>
                <a:lnTo>
                  <a:pt x="27456" y="0"/>
                </a:lnTo>
                <a:lnTo>
                  <a:pt x="34737" y="0"/>
                </a:lnTo>
                <a:lnTo>
                  <a:pt x="41721" y="2734"/>
                </a:lnTo>
                <a:lnTo>
                  <a:pt x="52019" y="12469"/>
                </a:lnTo>
                <a:lnTo>
                  <a:pt x="54912" y="19071"/>
                </a:lnTo>
                <a:lnTo>
                  <a:pt x="54912" y="25955"/>
                </a:lnTo>
                <a:lnTo>
                  <a:pt x="52754" y="36058"/>
                </a:lnTo>
                <a:lnTo>
                  <a:pt x="46870" y="44308"/>
                </a:lnTo>
                <a:lnTo>
                  <a:pt x="38143" y="49870"/>
                </a:lnTo>
                <a:lnTo>
                  <a:pt x="27456" y="51910"/>
                </a:lnTo>
                <a:close/>
              </a:path>
            </a:pathLst>
          </a:custGeom>
          <a:solidFill>
            <a:srgbClr val="434343"/>
          </a:solidFill>
        </p:spPr>
        <p:txBody>
          <a:bodyPr wrap="square" lIns="0" tIns="0" rIns="0" bIns="0" rtlCol="0"/>
          <a:lstStyle/>
          <a:p>
            <a:endParaRPr sz="1980"/>
          </a:p>
        </p:txBody>
      </p:sp>
      <p:sp>
        <p:nvSpPr>
          <p:cNvPr id="84" name="object 84"/>
          <p:cNvSpPr/>
          <p:nvPr/>
        </p:nvSpPr>
        <p:spPr>
          <a:xfrm>
            <a:off x="5791244" y="2510157"/>
            <a:ext cx="60768" cy="57276"/>
          </a:xfrm>
          <a:custGeom>
            <a:avLst/>
            <a:gdLst/>
            <a:ahLst/>
            <a:cxnLst/>
            <a:rect l="l" t="t" r="r" b="b"/>
            <a:pathLst>
              <a:path w="55245" h="52069">
                <a:moveTo>
                  <a:pt x="0" y="25955"/>
                </a:moveTo>
                <a:lnTo>
                  <a:pt x="2157" y="15852"/>
                </a:lnTo>
                <a:lnTo>
                  <a:pt x="8041" y="7602"/>
                </a:lnTo>
                <a:lnTo>
                  <a:pt x="16769" y="2039"/>
                </a:lnTo>
                <a:lnTo>
                  <a:pt x="27456" y="0"/>
                </a:lnTo>
                <a:lnTo>
                  <a:pt x="34737" y="0"/>
                </a:lnTo>
                <a:lnTo>
                  <a:pt x="41721" y="2734"/>
                </a:lnTo>
                <a:lnTo>
                  <a:pt x="46870" y="7601"/>
                </a:lnTo>
                <a:lnTo>
                  <a:pt x="52019" y="12469"/>
                </a:lnTo>
                <a:lnTo>
                  <a:pt x="54912" y="19071"/>
                </a:lnTo>
                <a:lnTo>
                  <a:pt x="54912" y="25955"/>
                </a:lnTo>
                <a:lnTo>
                  <a:pt x="52754" y="36058"/>
                </a:lnTo>
                <a:lnTo>
                  <a:pt x="46870" y="44308"/>
                </a:lnTo>
                <a:lnTo>
                  <a:pt x="38143" y="49870"/>
                </a:lnTo>
                <a:lnTo>
                  <a:pt x="27456" y="51910"/>
                </a:lnTo>
                <a:lnTo>
                  <a:pt x="16769" y="49870"/>
                </a:lnTo>
                <a:lnTo>
                  <a:pt x="8041" y="44308"/>
                </a:lnTo>
                <a:lnTo>
                  <a:pt x="2157" y="36058"/>
                </a:lnTo>
                <a:lnTo>
                  <a:pt x="0" y="25955"/>
                </a:lnTo>
                <a:close/>
              </a:path>
            </a:pathLst>
          </a:custGeom>
          <a:ln w="9524">
            <a:solidFill>
              <a:srgbClr val="595959"/>
            </a:solidFill>
          </a:ln>
        </p:spPr>
        <p:txBody>
          <a:bodyPr wrap="square" lIns="0" tIns="0" rIns="0" bIns="0" rtlCol="0"/>
          <a:lstStyle/>
          <a:p>
            <a:endParaRPr sz="1980"/>
          </a:p>
        </p:txBody>
      </p:sp>
      <p:sp>
        <p:nvSpPr>
          <p:cNvPr id="85" name="object 85"/>
          <p:cNvSpPr/>
          <p:nvPr/>
        </p:nvSpPr>
        <p:spPr>
          <a:xfrm>
            <a:off x="6718224" y="2504330"/>
            <a:ext cx="60768" cy="57276"/>
          </a:xfrm>
          <a:custGeom>
            <a:avLst/>
            <a:gdLst/>
            <a:ahLst/>
            <a:cxnLst/>
            <a:rect l="l" t="t" r="r" b="b"/>
            <a:pathLst>
              <a:path w="55245" h="52069">
                <a:moveTo>
                  <a:pt x="27456" y="51910"/>
                </a:moveTo>
                <a:lnTo>
                  <a:pt x="16769" y="49870"/>
                </a:lnTo>
                <a:lnTo>
                  <a:pt x="8041" y="44308"/>
                </a:lnTo>
                <a:lnTo>
                  <a:pt x="2157" y="36058"/>
                </a:lnTo>
                <a:lnTo>
                  <a:pt x="0" y="25955"/>
                </a:lnTo>
                <a:lnTo>
                  <a:pt x="2157" y="15852"/>
                </a:lnTo>
                <a:lnTo>
                  <a:pt x="8041" y="7602"/>
                </a:lnTo>
                <a:lnTo>
                  <a:pt x="16769" y="2039"/>
                </a:lnTo>
                <a:lnTo>
                  <a:pt x="27456" y="0"/>
                </a:lnTo>
                <a:lnTo>
                  <a:pt x="34738" y="0"/>
                </a:lnTo>
                <a:lnTo>
                  <a:pt x="41721" y="2734"/>
                </a:lnTo>
                <a:lnTo>
                  <a:pt x="52019" y="12469"/>
                </a:lnTo>
                <a:lnTo>
                  <a:pt x="54912" y="19071"/>
                </a:lnTo>
                <a:lnTo>
                  <a:pt x="54912" y="25955"/>
                </a:lnTo>
                <a:lnTo>
                  <a:pt x="52754" y="36058"/>
                </a:lnTo>
                <a:lnTo>
                  <a:pt x="46870" y="44308"/>
                </a:lnTo>
                <a:lnTo>
                  <a:pt x="38143" y="49870"/>
                </a:lnTo>
                <a:lnTo>
                  <a:pt x="27456" y="51910"/>
                </a:lnTo>
                <a:close/>
              </a:path>
            </a:pathLst>
          </a:custGeom>
          <a:solidFill>
            <a:srgbClr val="434343"/>
          </a:solidFill>
        </p:spPr>
        <p:txBody>
          <a:bodyPr wrap="square" lIns="0" tIns="0" rIns="0" bIns="0" rtlCol="0"/>
          <a:lstStyle/>
          <a:p>
            <a:endParaRPr sz="1980"/>
          </a:p>
        </p:txBody>
      </p:sp>
      <p:sp>
        <p:nvSpPr>
          <p:cNvPr id="86" name="object 86"/>
          <p:cNvSpPr/>
          <p:nvPr/>
        </p:nvSpPr>
        <p:spPr>
          <a:xfrm>
            <a:off x="6718224" y="2504330"/>
            <a:ext cx="60768" cy="57276"/>
          </a:xfrm>
          <a:custGeom>
            <a:avLst/>
            <a:gdLst/>
            <a:ahLst/>
            <a:cxnLst/>
            <a:rect l="l" t="t" r="r" b="b"/>
            <a:pathLst>
              <a:path w="55245" h="52069">
                <a:moveTo>
                  <a:pt x="0" y="25955"/>
                </a:moveTo>
                <a:lnTo>
                  <a:pt x="2157" y="15852"/>
                </a:lnTo>
                <a:lnTo>
                  <a:pt x="8041" y="7602"/>
                </a:lnTo>
                <a:lnTo>
                  <a:pt x="16769" y="2039"/>
                </a:lnTo>
                <a:lnTo>
                  <a:pt x="27456" y="0"/>
                </a:lnTo>
                <a:lnTo>
                  <a:pt x="34738" y="0"/>
                </a:lnTo>
                <a:lnTo>
                  <a:pt x="41721" y="2734"/>
                </a:lnTo>
                <a:lnTo>
                  <a:pt x="46870" y="7602"/>
                </a:lnTo>
                <a:lnTo>
                  <a:pt x="52019" y="12469"/>
                </a:lnTo>
                <a:lnTo>
                  <a:pt x="54912" y="19071"/>
                </a:lnTo>
                <a:lnTo>
                  <a:pt x="54912" y="25955"/>
                </a:lnTo>
                <a:lnTo>
                  <a:pt x="52754" y="36058"/>
                </a:lnTo>
                <a:lnTo>
                  <a:pt x="46870" y="44308"/>
                </a:lnTo>
                <a:lnTo>
                  <a:pt x="38143" y="49870"/>
                </a:lnTo>
                <a:lnTo>
                  <a:pt x="27456" y="51910"/>
                </a:lnTo>
                <a:lnTo>
                  <a:pt x="16769" y="49870"/>
                </a:lnTo>
                <a:lnTo>
                  <a:pt x="8041" y="44308"/>
                </a:lnTo>
                <a:lnTo>
                  <a:pt x="2157" y="36058"/>
                </a:lnTo>
                <a:lnTo>
                  <a:pt x="0" y="25955"/>
                </a:lnTo>
                <a:close/>
              </a:path>
            </a:pathLst>
          </a:custGeom>
          <a:ln w="9524">
            <a:solidFill>
              <a:srgbClr val="595959"/>
            </a:solidFill>
          </a:ln>
        </p:spPr>
        <p:txBody>
          <a:bodyPr wrap="square" lIns="0" tIns="0" rIns="0" bIns="0" rtlCol="0"/>
          <a:lstStyle/>
          <a:p>
            <a:endParaRPr sz="1980"/>
          </a:p>
        </p:txBody>
      </p:sp>
      <p:sp>
        <p:nvSpPr>
          <p:cNvPr id="87" name="object 87"/>
          <p:cNvSpPr/>
          <p:nvPr/>
        </p:nvSpPr>
        <p:spPr>
          <a:xfrm>
            <a:off x="6722128" y="4310430"/>
            <a:ext cx="60768" cy="57276"/>
          </a:xfrm>
          <a:custGeom>
            <a:avLst/>
            <a:gdLst/>
            <a:ahLst/>
            <a:cxnLst/>
            <a:rect l="l" t="t" r="r" b="b"/>
            <a:pathLst>
              <a:path w="55245" h="52069">
                <a:moveTo>
                  <a:pt x="27456" y="51910"/>
                </a:moveTo>
                <a:lnTo>
                  <a:pt x="16769" y="49870"/>
                </a:lnTo>
                <a:lnTo>
                  <a:pt x="8041" y="44308"/>
                </a:lnTo>
                <a:lnTo>
                  <a:pt x="2157" y="36058"/>
                </a:lnTo>
                <a:lnTo>
                  <a:pt x="0" y="25955"/>
                </a:lnTo>
                <a:lnTo>
                  <a:pt x="2157" y="15852"/>
                </a:lnTo>
                <a:lnTo>
                  <a:pt x="8041" y="7602"/>
                </a:lnTo>
                <a:lnTo>
                  <a:pt x="16769" y="2039"/>
                </a:lnTo>
                <a:lnTo>
                  <a:pt x="27456" y="0"/>
                </a:lnTo>
                <a:lnTo>
                  <a:pt x="34738" y="0"/>
                </a:lnTo>
                <a:lnTo>
                  <a:pt x="41721" y="2734"/>
                </a:lnTo>
                <a:lnTo>
                  <a:pt x="52019" y="12469"/>
                </a:lnTo>
                <a:lnTo>
                  <a:pt x="54912" y="19071"/>
                </a:lnTo>
                <a:lnTo>
                  <a:pt x="54912" y="25955"/>
                </a:lnTo>
                <a:lnTo>
                  <a:pt x="52754" y="36058"/>
                </a:lnTo>
                <a:lnTo>
                  <a:pt x="46870" y="44308"/>
                </a:lnTo>
                <a:lnTo>
                  <a:pt x="38143" y="49870"/>
                </a:lnTo>
                <a:lnTo>
                  <a:pt x="27456" y="51910"/>
                </a:lnTo>
                <a:close/>
              </a:path>
            </a:pathLst>
          </a:custGeom>
          <a:solidFill>
            <a:srgbClr val="434343"/>
          </a:solidFill>
        </p:spPr>
        <p:txBody>
          <a:bodyPr wrap="square" lIns="0" tIns="0" rIns="0" bIns="0" rtlCol="0"/>
          <a:lstStyle/>
          <a:p>
            <a:endParaRPr sz="1980"/>
          </a:p>
        </p:txBody>
      </p:sp>
      <p:sp>
        <p:nvSpPr>
          <p:cNvPr id="88" name="object 88"/>
          <p:cNvSpPr/>
          <p:nvPr/>
        </p:nvSpPr>
        <p:spPr>
          <a:xfrm>
            <a:off x="6722128" y="4310430"/>
            <a:ext cx="60768" cy="57276"/>
          </a:xfrm>
          <a:custGeom>
            <a:avLst/>
            <a:gdLst/>
            <a:ahLst/>
            <a:cxnLst/>
            <a:rect l="l" t="t" r="r" b="b"/>
            <a:pathLst>
              <a:path w="55245" h="52069">
                <a:moveTo>
                  <a:pt x="0" y="25955"/>
                </a:moveTo>
                <a:lnTo>
                  <a:pt x="2157" y="15852"/>
                </a:lnTo>
                <a:lnTo>
                  <a:pt x="8041" y="7602"/>
                </a:lnTo>
                <a:lnTo>
                  <a:pt x="16769" y="2039"/>
                </a:lnTo>
                <a:lnTo>
                  <a:pt x="27456" y="0"/>
                </a:lnTo>
                <a:lnTo>
                  <a:pt x="34738" y="0"/>
                </a:lnTo>
                <a:lnTo>
                  <a:pt x="41721" y="2734"/>
                </a:lnTo>
                <a:lnTo>
                  <a:pt x="46870" y="7602"/>
                </a:lnTo>
                <a:lnTo>
                  <a:pt x="52019" y="12469"/>
                </a:lnTo>
                <a:lnTo>
                  <a:pt x="54912" y="19071"/>
                </a:lnTo>
                <a:lnTo>
                  <a:pt x="54912" y="25955"/>
                </a:lnTo>
                <a:lnTo>
                  <a:pt x="52754" y="36058"/>
                </a:lnTo>
                <a:lnTo>
                  <a:pt x="46870" y="44308"/>
                </a:lnTo>
                <a:lnTo>
                  <a:pt x="38143" y="49870"/>
                </a:lnTo>
                <a:lnTo>
                  <a:pt x="27456" y="51910"/>
                </a:lnTo>
                <a:lnTo>
                  <a:pt x="16769" y="49870"/>
                </a:lnTo>
                <a:lnTo>
                  <a:pt x="8041" y="44308"/>
                </a:lnTo>
                <a:lnTo>
                  <a:pt x="2157" y="36058"/>
                </a:lnTo>
                <a:lnTo>
                  <a:pt x="0" y="25955"/>
                </a:lnTo>
                <a:close/>
              </a:path>
            </a:pathLst>
          </a:custGeom>
          <a:ln w="9524">
            <a:solidFill>
              <a:srgbClr val="595959"/>
            </a:solidFill>
          </a:ln>
        </p:spPr>
        <p:txBody>
          <a:bodyPr wrap="square" lIns="0" tIns="0" rIns="0" bIns="0" rtlCol="0"/>
          <a:lstStyle/>
          <a:p>
            <a:endParaRPr sz="1980"/>
          </a:p>
        </p:txBody>
      </p:sp>
      <p:sp>
        <p:nvSpPr>
          <p:cNvPr id="89" name="object 89"/>
          <p:cNvSpPr/>
          <p:nvPr/>
        </p:nvSpPr>
        <p:spPr>
          <a:xfrm>
            <a:off x="7684406" y="4328456"/>
            <a:ext cx="60768" cy="57276"/>
          </a:xfrm>
          <a:custGeom>
            <a:avLst/>
            <a:gdLst/>
            <a:ahLst/>
            <a:cxnLst/>
            <a:rect l="l" t="t" r="r" b="b"/>
            <a:pathLst>
              <a:path w="55245" h="52069">
                <a:moveTo>
                  <a:pt x="27456" y="51910"/>
                </a:moveTo>
                <a:lnTo>
                  <a:pt x="16769" y="49870"/>
                </a:lnTo>
                <a:lnTo>
                  <a:pt x="8041" y="44308"/>
                </a:lnTo>
                <a:lnTo>
                  <a:pt x="2157" y="36058"/>
                </a:lnTo>
                <a:lnTo>
                  <a:pt x="0" y="25955"/>
                </a:lnTo>
                <a:lnTo>
                  <a:pt x="2157" y="15852"/>
                </a:lnTo>
                <a:lnTo>
                  <a:pt x="8041" y="7602"/>
                </a:lnTo>
                <a:lnTo>
                  <a:pt x="16769" y="2039"/>
                </a:lnTo>
                <a:lnTo>
                  <a:pt x="27456" y="0"/>
                </a:lnTo>
                <a:lnTo>
                  <a:pt x="34738" y="0"/>
                </a:lnTo>
                <a:lnTo>
                  <a:pt x="41721" y="2734"/>
                </a:lnTo>
                <a:lnTo>
                  <a:pt x="52019" y="12469"/>
                </a:lnTo>
                <a:lnTo>
                  <a:pt x="54912" y="19071"/>
                </a:lnTo>
                <a:lnTo>
                  <a:pt x="54912" y="25955"/>
                </a:lnTo>
                <a:lnTo>
                  <a:pt x="52754" y="36058"/>
                </a:lnTo>
                <a:lnTo>
                  <a:pt x="46870" y="44308"/>
                </a:lnTo>
                <a:lnTo>
                  <a:pt x="38143" y="49870"/>
                </a:lnTo>
                <a:lnTo>
                  <a:pt x="27456" y="51910"/>
                </a:lnTo>
                <a:close/>
              </a:path>
            </a:pathLst>
          </a:custGeom>
          <a:solidFill>
            <a:srgbClr val="434343"/>
          </a:solidFill>
        </p:spPr>
        <p:txBody>
          <a:bodyPr wrap="square" lIns="0" tIns="0" rIns="0" bIns="0" rtlCol="0"/>
          <a:lstStyle/>
          <a:p>
            <a:endParaRPr sz="1980"/>
          </a:p>
        </p:txBody>
      </p:sp>
      <p:sp>
        <p:nvSpPr>
          <p:cNvPr id="90" name="object 90"/>
          <p:cNvSpPr/>
          <p:nvPr/>
        </p:nvSpPr>
        <p:spPr>
          <a:xfrm>
            <a:off x="7684406" y="4328456"/>
            <a:ext cx="60768" cy="57276"/>
          </a:xfrm>
          <a:custGeom>
            <a:avLst/>
            <a:gdLst/>
            <a:ahLst/>
            <a:cxnLst/>
            <a:rect l="l" t="t" r="r" b="b"/>
            <a:pathLst>
              <a:path w="55245" h="52069">
                <a:moveTo>
                  <a:pt x="0" y="25955"/>
                </a:moveTo>
                <a:lnTo>
                  <a:pt x="2157" y="15852"/>
                </a:lnTo>
                <a:lnTo>
                  <a:pt x="8041" y="7602"/>
                </a:lnTo>
                <a:lnTo>
                  <a:pt x="16769" y="2039"/>
                </a:lnTo>
                <a:lnTo>
                  <a:pt x="27456" y="0"/>
                </a:lnTo>
                <a:lnTo>
                  <a:pt x="34738" y="0"/>
                </a:lnTo>
                <a:lnTo>
                  <a:pt x="41721" y="2734"/>
                </a:lnTo>
                <a:lnTo>
                  <a:pt x="46870" y="7602"/>
                </a:lnTo>
                <a:lnTo>
                  <a:pt x="52019" y="12469"/>
                </a:lnTo>
                <a:lnTo>
                  <a:pt x="54912" y="19071"/>
                </a:lnTo>
                <a:lnTo>
                  <a:pt x="54912" y="25955"/>
                </a:lnTo>
                <a:lnTo>
                  <a:pt x="52754" y="36058"/>
                </a:lnTo>
                <a:lnTo>
                  <a:pt x="46870" y="44308"/>
                </a:lnTo>
                <a:lnTo>
                  <a:pt x="38143" y="49870"/>
                </a:lnTo>
                <a:lnTo>
                  <a:pt x="27456" y="51910"/>
                </a:lnTo>
                <a:lnTo>
                  <a:pt x="16769" y="49870"/>
                </a:lnTo>
                <a:lnTo>
                  <a:pt x="8041" y="44308"/>
                </a:lnTo>
                <a:lnTo>
                  <a:pt x="2157" y="36058"/>
                </a:lnTo>
                <a:lnTo>
                  <a:pt x="0" y="25955"/>
                </a:lnTo>
                <a:close/>
              </a:path>
            </a:pathLst>
          </a:custGeom>
          <a:ln w="9524">
            <a:solidFill>
              <a:srgbClr val="595959"/>
            </a:solidFill>
          </a:ln>
        </p:spPr>
        <p:txBody>
          <a:bodyPr wrap="square" lIns="0" tIns="0" rIns="0" bIns="0" rtlCol="0"/>
          <a:lstStyle/>
          <a:p>
            <a:endParaRPr sz="1980"/>
          </a:p>
        </p:txBody>
      </p:sp>
      <p:sp>
        <p:nvSpPr>
          <p:cNvPr id="91" name="object 91"/>
          <p:cNvSpPr/>
          <p:nvPr/>
        </p:nvSpPr>
        <p:spPr>
          <a:xfrm>
            <a:off x="7646313" y="2546208"/>
            <a:ext cx="60768" cy="57276"/>
          </a:xfrm>
          <a:custGeom>
            <a:avLst/>
            <a:gdLst/>
            <a:ahLst/>
            <a:cxnLst/>
            <a:rect l="l" t="t" r="r" b="b"/>
            <a:pathLst>
              <a:path w="55245" h="52069">
                <a:moveTo>
                  <a:pt x="27456" y="51910"/>
                </a:moveTo>
                <a:lnTo>
                  <a:pt x="16769" y="49870"/>
                </a:lnTo>
                <a:lnTo>
                  <a:pt x="8041" y="44308"/>
                </a:lnTo>
                <a:lnTo>
                  <a:pt x="2157" y="36058"/>
                </a:lnTo>
                <a:lnTo>
                  <a:pt x="0" y="25955"/>
                </a:lnTo>
                <a:lnTo>
                  <a:pt x="2157" y="15852"/>
                </a:lnTo>
                <a:lnTo>
                  <a:pt x="8041" y="7602"/>
                </a:lnTo>
                <a:lnTo>
                  <a:pt x="16769" y="2039"/>
                </a:lnTo>
                <a:lnTo>
                  <a:pt x="27456" y="0"/>
                </a:lnTo>
                <a:lnTo>
                  <a:pt x="34738" y="0"/>
                </a:lnTo>
                <a:lnTo>
                  <a:pt x="41721" y="2734"/>
                </a:lnTo>
                <a:lnTo>
                  <a:pt x="52019" y="12469"/>
                </a:lnTo>
                <a:lnTo>
                  <a:pt x="54912" y="19071"/>
                </a:lnTo>
                <a:lnTo>
                  <a:pt x="54912" y="25955"/>
                </a:lnTo>
                <a:lnTo>
                  <a:pt x="52754" y="36058"/>
                </a:lnTo>
                <a:lnTo>
                  <a:pt x="46870" y="44308"/>
                </a:lnTo>
                <a:lnTo>
                  <a:pt x="38143" y="49870"/>
                </a:lnTo>
                <a:lnTo>
                  <a:pt x="27456" y="51910"/>
                </a:lnTo>
                <a:close/>
              </a:path>
            </a:pathLst>
          </a:custGeom>
          <a:solidFill>
            <a:srgbClr val="434343"/>
          </a:solidFill>
        </p:spPr>
        <p:txBody>
          <a:bodyPr wrap="square" lIns="0" tIns="0" rIns="0" bIns="0" rtlCol="0"/>
          <a:lstStyle/>
          <a:p>
            <a:endParaRPr sz="1980"/>
          </a:p>
        </p:txBody>
      </p:sp>
      <p:sp>
        <p:nvSpPr>
          <p:cNvPr id="92" name="object 92"/>
          <p:cNvSpPr/>
          <p:nvPr/>
        </p:nvSpPr>
        <p:spPr>
          <a:xfrm>
            <a:off x="7646313" y="2546208"/>
            <a:ext cx="60768" cy="57276"/>
          </a:xfrm>
          <a:custGeom>
            <a:avLst/>
            <a:gdLst/>
            <a:ahLst/>
            <a:cxnLst/>
            <a:rect l="l" t="t" r="r" b="b"/>
            <a:pathLst>
              <a:path w="55245" h="52069">
                <a:moveTo>
                  <a:pt x="0" y="25955"/>
                </a:moveTo>
                <a:lnTo>
                  <a:pt x="2157" y="15852"/>
                </a:lnTo>
                <a:lnTo>
                  <a:pt x="8041" y="7602"/>
                </a:lnTo>
                <a:lnTo>
                  <a:pt x="16769" y="2039"/>
                </a:lnTo>
                <a:lnTo>
                  <a:pt x="27456" y="0"/>
                </a:lnTo>
                <a:lnTo>
                  <a:pt x="34738" y="0"/>
                </a:lnTo>
                <a:lnTo>
                  <a:pt x="41721" y="2734"/>
                </a:lnTo>
                <a:lnTo>
                  <a:pt x="46871" y="7602"/>
                </a:lnTo>
                <a:lnTo>
                  <a:pt x="52019" y="12469"/>
                </a:lnTo>
                <a:lnTo>
                  <a:pt x="54912" y="19071"/>
                </a:lnTo>
                <a:lnTo>
                  <a:pt x="54912" y="25955"/>
                </a:lnTo>
                <a:lnTo>
                  <a:pt x="52754" y="36058"/>
                </a:lnTo>
                <a:lnTo>
                  <a:pt x="46870" y="44308"/>
                </a:lnTo>
                <a:lnTo>
                  <a:pt x="38143" y="49870"/>
                </a:lnTo>
                <a:lnTo>
                  <a:pt x="27456" y="51910"/>
                </a:lnTo>
                <a:lnTo>
                  <a:pt x="16769" y="49870"/>
                </a:lnTo>
                <a:lnTo>
                  <a:pt x="8041" y="44308"/>
                </a:lnTo>
                <a:lnTo>
                  <a:pt x="2157" y="36058"/>
                </a:lnTo>
                <a:lnTo>
                  <a:pt x="0" y="25955"/>
                </a:lnTo>
                <a:close/>
              </a:path>
            </a:pathLst>
          </a:custGeom>
          <a:ln w="9524">
            <a:solidFill>
              <a:srgbClr val="595959"/>
            </a:solidFill>
          </a:ln>
        </p:spPr>
        <p:txBody>
          <a:bodyPr wrap="square" lIns="0" tIns="0" rIns="0" bIns="0" rtlCol="0"/>
          <a:lstStyle/>
          <a:p>
            <a:endParaRPr sz="1980"/>
          </a:p>
        </p:txBody>
      </p:sp>
      <p:sp>
        <p:nvSpPr>
          <p:cNvPr id="93" name="object 93"/>
          <p:cNvSpPr/>
          <p:nvPr/>
        </p:nvSpPr>
        <p:spPr>
          <a:xfrm>
            <a:off x="8201698" y="4354930"/>
            <a:ext cx="60768" cy="57276"/>
          </a:xfrm>
          <a:custGeom>
            <a:avLst/>
            <a:gdLst/>
            <a:ahLst/>
            <a:cxnLst/>
            <a:rect l="l" t="t" r="r" b="b"/>
            <a:pathLst>
              <a:path w="55245" h="52069">
                <a:moveTo>
                  <a:pt x="27455" y="51910"/>
                </a:moveTo>
                <a:lnTo>
                  <a:pt x="16768" y="49870"/>
                </a:lnTo>
                <a:lnTo>
                  <a:pt x="8041" y="44308"/>
                </a:lnTo>
                <a:lnTo>
                  <a:pt x="2157" y="36058"/>
                </a:lnTo>
                <a:lnTo>
                  <a:pt x="0" y="25955"/>
                </a:lnTo>
                <a:lnTo>
                  <a:pt x="2157" y="15852"/>
                </a:lnTo>
                <a:lnTo>
                  <a:pt x="8041" y="7602"/>
                </a:lnTo>
                <a:lnTo>
                  <a:pt x="16768" y="2039"/>
                </a:lnTo>
                <a:lnTo>
                  <a:pt x="27455" y="0"/>
                </a:lnTo>
                <a:lnTo>
                  <a:pt x="34737" y="0"/>
                </a:lnTo>
                <a:lnTo>
                  <a:pt x="41721" y="2734"/>
                </a:lnTo>
                <a:lnTo>
                  <a:pt x="52019" y="12469"/>
                </a:lnTo>
                <a:lnTo>
                  <a:pt x="54912" y="19071"/>
                </a:lnTo>
                <a:lnTo>
                  <a:pt x="54912" y="25955"/>
                </a:lnTo>
                <a:lnTo>
                  <a:pt x="52754" y="36058"/>
                </a:lnTo>
                <a:lnTo>
                  <a:pt x="46870" y="44308"/>
                </a:lnTo>
                <a:lnTo>
                  <a:pt x="38143" y="49870"/>
                </a:lnTo>
                <a:lnTo>
                  <a:pt x="27455" y="51910"/>
                </a:lnTo>
                <a:close/>
              </a:path>
            </a:pathLst>
          </a:custGeom>
          <a:solidFill>
            <a:srgbClr val="434343"/>
          </a:solidFill>
        </p:spPr>
        <p:txBody>
          <a:bodyPr wrap="square" lIns="0" tIns="0" rIns="0" bIns="0" rtlCol="0"/>
          <a:lstStyle/>
          <a:p>
            <a:endParaRPr sz="1980"/>
          </a:p>
        </p:txBody>
      </p:sp>
      <p:sp>
        <p:nvSpPr>
          <p:cNvPr id="94" name="object 94"/>
          <p:cNvSpPr/>
          <p:nvPr/>
        </p:nvSpPr>
        <p:spPr>
          <a:xfrm>
            <a:off x="8201698" y="4354930"/>
            <a:ext cx="60768" cy="57276"/>
          </a:xfrm>
          <a:custGeom>
            <a:avLst/>
            <a:gdLst/>
            <a:ahLst/>
            <a:cxnLst/>
            <a:rect l="l" t="t" r="r" b="b"/>
            <a:pathLst>
              <a:path w="55245" h="52069">
                <a:moveTo>
                  <a:pt x="0" y="25955"/>
                </a:moveTo>
                <a:lnTo>
                  <a:pt x="2157" y="15852"/>
                </a:lnTo>
                <a:lnTo>
                  <a:pt x="8041" y="7602"/>
                </a:lnTo>
                <a:lnTo>
                  <a:pt x="16768" y="2039"/>
                </a:lnTo>
                <a:lnTo>
                  <a:pt x="27455" y="0"/>
                </a:lnTo>
                <a:lnTo>
                  <a:pt x="34737" y="0"/>
                </a:lnTo>
                <a:lnTo>
                  <a:pt x="41721" y="2734"/>
                </a:lnTo>
                <a:lnTo>
                  <a:pt x="46870" y="7601"/>
                </a:lnTo>
                <a:lnTo>
                  <a:pt x="52019" y="12469"/>
                </a:lnTo>
                <a:lnTo>
                  <a:pt x="54912" y="19071"/>
                </a:lnTo>
                <a:lnTo>
                  <a:pt x="54912" y="25955"/>
                </a:lnTo>
                <a:lnTo>
                  <a:pt x="52754" y="36058"/>
                </a:lnTo>
                <a:lnTo>
                  <a:pt x="46870" y="44308"/>
                </a:lnTo>
                <a:lnTo>
                  <a:pt x="38143" y="49870"/>
                </a:lnTo>
                <a:lnTo>
                  <a:pt x="27455" y="51910"/>
                </a:lnTo>
                <a:lnTo>
                  <a:pt x="16768" y="49870"/>
                </a:lnTo>
                <a:lnTo>
                  <a:pt x="8041" y="44308"/>
                </a:lnTo>
                <a:lnTo>
                  <a:pt x="2157" y="36058"/>
                </a:lnTo>
                <a:lnTo>
                  <a:pt x="0" y="25955"/>
                </a:lnTo>
                <a:close/>
              </a:path>
            </a:pathLst>
          </a:custGeom>
          <a:ln w="9524">
            <a:solidFill>
              <a:srgbClr val="595959"/>
            </a:solidFill>
          </a:ln>
        </p:spPr>
        <p:txBody>
          <a:bodyPr wrap="square" lIns="0" tIns="0" rIns="0" bIns="0" rtlCol="0"/>
          <a:lstStyle/>
          <a:p>
            <a:endParaRPr sz="1980"/>
          </a:p>
        </p:txBody>
      </p:sp>
      <p:sp>
        <p:nvSpPr>
          <p:cNvPr id="95" name="object 95"/>
          <p:cNvSpPr/>
          <p:nvPr/>
        </p:nvSpPr>
        <p:spPr>
          <a:xfrm>
            <a:off x="8185424" y="2584881"/>
            <a:ext cx="60768" cy="57276"/>
          </a:xfrm>
          <a:custGeom>
            <a:avLst/>
            <a:gdLst/>
            <a:ahLst/>
            <a:cxnLst/>
            <a:rect l="l" t="t" r="r" b="b"/>
            <a:pathLst>
              <a:path w="55245" h="52069">
                <a:moveTo>
                  <a:pt x="27456" y="51910"/>
                </a:moveTo>
                <a:lnTo>
                  <a:pt x="16769" y="49870"/>
                </a:lnTo>
                <a:lnTo>
                  <a:pt x="8042" y="44308"/>
                </a:lnTo>
                <a:lnTo>
                  <a:pt x="2157" y="36058"/>
                </a:lnTo>
                <a:lnTo>
                  <a:pt x="0" y="25955"/>
                </a:lnTo>
                <a:lnTo>
                  <a:pt x="2157" y="15852"/>
                </a:lnTo>
                <a:lnTo>
                  <a:pt x="8042" y="7602"/>
                </a:lnTo>
                <a:lnTo>
                  <a:pt x="16769" y="2039"/>
                </a:lnTo>
                <a:lnTo>
                  <a:pt x="27456" y="0"/>
                </a:lnTo>
                <a:lnTo>
                  <a:pt x="34738" y="0"/>
                </a:lnTo>
                <a:lnTo>
                  <a:pt x="41722" y="2734"/>
                </a:lnTo>
                <a:lnTo>
                  <a:pt x="52019" y="12469"/>
                </a:lnTo>
                <a:lnTo>
                  <a:pt x="54912" y="19071"/>
                </a:lnTo>
                <a:lnTo>
                  <a:pt x="54912" y="25955"/>
                </a:lnTo>
                <a:lnTo>
                  <a:pt x="52754" y="36058"/>
                </a:lnTo>
                <a:lnTo>
                  <a:pt x="46870" y="44308"/>
                </a:lnTo>
                <a:lnTo>
                  <a:pt x="38143" y="49870"/>
                </a:lnTo>
                <a:lnTo>
                  <a:pt x="27456" y="51910"/>
                </a:lnTo>
                <a:close/>
              </a:path>
            </a:pathLst>
          </a:custGeom>
          <a:solidFill>
            <a:srgbClr val="434343"/>
          </a:solidFill>
        </p:spPr>
        <p:txBody>
          <a:bodyPr wrap="square" lIns="0" tIns="0" rIns="0" bIns="0" rtlCol="0"/>
          <a:lstStyle/>
          <a:p>
            <a:endParaRPr sz="1980"/>
          </a:p>
        </p:txBody>
      </p:sp>
      <p:sp>
        <p:nvSpPr>
          <p:cNvPr id="96" name="object 96"/>
          <p:cNvSpPr/>
          <p:nvPr/>
        </p:nvSpPr>
        <p:spPr>
          <a:xfrm>
            <a:off x="8185424" y="2584881"/>
            <a:ext cx="60768" cy="57276"/>
          </a:xfrm>
          <a:custGeom>
            <a:avLst/>
            <a:gdLst/>
            <a:ahLst/>
            <a:cxnLst/>
            <a:rect l="l" t="t" r="r" b="b"/>
            <a:pathLst>
              <a:path w="55245" h="52069">
                <a:moveTo>
                  <a:pt x="0" y="25955"/>
                </a:moveTo>
                <a:lnTo>
                  <a:pt x="2157" y="15852"/>
                </a:lnTo>
                <a:lnTo>
                  <a:pt x="8042" y="7602"/>
                </a:lnTo>
                <a:lnTo>
                  <a:pt x="16769" y="2039"/>
                </a:lnTo>
                <a:lnTo>
                  <a:pt x="27456" y="0"/>
                </a:lnTo>
                <a:lnTo>
                  <a:pt x="34738" y="0"/>
                </a:lnTo>
                <a:lnTo>
                  <a:pt x="41722" y="2734"/>
                </a:lnTo>
                <a:lnTo>
                  <a:pt x="46871" y="7602"/>
                </a:lnTo>
                <a:lnTo>
                  <a:pt x="52019" y="12469"/>
                </a:lnTo>
                <a:lnTo>
                  <a:pt x="54912" y="19071"/>
                </a:lnTo>
                <a:lnTo>
                  <a:pt x="54912" y="25955"/>
                </a:lnTo>
                <a:lnTo>
                  <a:pt x="52754" y="36058"/>
                </a:lnTo>
                <a:lnTo>
                  <a:pt x="46870" y="44308"/>
                </a:lnTo>
                <a:lnTo>
                  <a:pt x="38143" y="49870"/>
                </a:lnTo>
                <a:lnTo>
                  <a:pt x="27456" y="51910"/>
                </a:lnTo>
                <a:lnTo>
                  <a:pt x="16769" y="49870"/>
                </a:lnTo>
                <a:lnTo>
                  <a:pt x="8042" y="44308"/>
                </a:lnTo>
                <a:lnTo>
                  <a:pt x="2157" y="36058"/>
                </a:lnTo>
                <a:lnTo>
                  <a:pt x="0" y="25955"/>
                </a:lnTo>
                <a:close/>
              </a:path>
            </a:pathLst>
          </a:custGeom>
          <a:ln w="9524">
            <a:solidFill>
              <a:srgbClr val="595959"/>
            </a:solidFill>
          </a:ln>
        </p:spPr>
        <p:txBody>
          <a:bodyPr wrap="square" lIns="0" tIns="0" rIns="0" bIns="0" rtlCol="0"/>
          <a:lstStyle/>
          <a:p>
            <a:endParaRPr sz="1980"/>
          </a:p>
        </p:txBody>
      </p:sp>
      <p:sp>
        <p:nvSpPr>
          <p:cNvPr id="97" name="object 97"/>
          <p:cNvSpPr/>
          <p:nvPr/>
        </p:nvSpPr>
        <p:spPr>
          <a:xfrm>
            <a:off x="8890455" y="4371887"/>
            <a:ext cx="60768" cy="57276"/>
          </a:xfrm>
          <a:custGeom>
            <a:avLst/>
            <a:gdLst/>
            <a:ahLst/>
            <a:cxnLst/>
            <a:rect l="l" t="t" r="r" b="b"/>
            <a:pathLst>
              <a:path w="55245" h="52069">
                <a:moveTo>
                  <a:pt x="27456" y="51910"/>
                </a:moveTo>
                <a:lnTo>
                  <a:pt x="16768" y="49870"/>
                </a:lnTo>
                <a:lnTo>
                  <a:pt x="8041" y="44308"/>
                </a:lnTo>
                <a:lnTo>
                  <a:pt x="2157" y="36058"/>
                </a:lnTo>
                <a:lnTo>
                  <a:pt x="0" y="25955"/>
                </a:lnTo>
                <a:lnTo>
                  <a:pt x="2157" y="15852"/>
                </a:lnTo>
                <a:lnTo>
                  <a:pt x="8041" y="7602"/>
                </a:lnTo>
                <a:lnTo>
                  <a:pt x="16768" y="2039"/>
                </a:lnTo>
                <a:lnTo>
                  <a:pt x="27456" y="0"/>
                </a:lnTo>
                <a:lnTo>
                  <a:pt x="34737" y="0"/>
                </a:lnTo>
                <a:lnTo>
                  <a:pt x="41721" y="2734"/>
                </a:lnTo>
                <a:lnTo>
                  <a:pt x="52019" y="12469"/>
                </a:lnTo>
                <a:lnTo>
                  <a:pt x="54912" y="19071"/>
                </a:lnTo>
                <a:lnTo>
                  <a:pt x="54912" y="25955"/>
                </a:lnTo>
                <a:lnTo>
                  <a:pt x="52754" y="36058"/>
                </a:lnTo>
                <a:lnTo>
                  <a:pt x="46870" y="44308"/>
                </a:lnTo>
                <a:lnTo>
                  <a:pt x="38143" y="49870"/>
                </a:lnTo>
                <a:lnTo>
                  <a:pt x="27456" y="51910"/>
                </a:lnTo>
                <a:close/>
              </a:path>
            </a:pathLst>
          </a:custGeom>
          <a:solidFill>
            <a:srgbClr val="434343"/>
          </a:solidFill>
        </p:spPr>
        <p:txBody>
          <a:bodyPr wrap="square" lIns="0" tIns="0" rIns="0" bIns="0" rtlCol="0"/>
          <a:lstStyle/>
          <a:p>
            <a:endParaRPr sz="1980"/>
          </a:p>
        </p:txBody>
      </p:sp>
      <p:sp>
        <p:nvSpPr>
          <p:cNvPr id="98" name="object 98"/>
          <p:cNvSpPr/>
          <p:nvPr/>
        </p:nvSpPr>
        <p:spPr>
          <a:xfrm>
            <a:off x="8890455" y="4371887"/>
            <a:ext cx="60768" cy="57276"/>
          </a:xfrm>
          <a:custGeom>
            <a:avLst/>
            <a:gdLst/>
            <a:ahLst/>
            <a:cxnLst/>
            <a:rect l="l" t="t" r="r" b="b"/>
            <a:pathLst>
              <a:path w="55245" h="52069">
                <a:moveTo>
                  <a:pt x="0" y="25955"/>
                </a:moveTo>
                <a:lnTo>
                  <a:pt x="2157" y="15852"/>
                </a:lnTo>
                <a:lnTo>
                  <a:pt x="8041" y="7602"/>
                </a:lnTo>
                <a:lnTo>
                  <a:pt x="16768" y="2039"/>
                </a:lnTo>
                <a:lnTo>
                  <a:pt x="27456" y="0"/>
                </a:lnTo>
                <a:lnTo>
                  <a:pt x="34737" y="0"/>
                </a:lnTo>
                <a:lnTo>
                  <a:pt x="41721" y="2734"/>
                </a:lnTo>
                <a:lnTo>
                  <a:pt x="46870" y="7602"/>
                </a:lnTo>
                <a:lnTo>
                  <a:pt x="52019" y="12469"/>
                </a:lnTo>
                <a:lnTo>
                  <a:pt x="54912" y="19071"/>
                </a:lnTo>
                <a:lnTo>
                  <a:pt x="54912" y="25955"/>
                </a:lnTo>
                <a:lnTo>
                  <a:pt x="52754" y="36058"/>
                </a:lnTo>
                <a:lnTo>
                  <a:pt x="46870" y="44308"/>
                </a:lnTo>
                <a:lnTo>
                  <a:pt x="38143" y="49870"/>
                </a:lnTo>
                <a:lnTo>
                  <a:pt x="27456" y="51910"/>
                </a:lnTo>
                <a:lnTo>
                  <a:pt x="16768" y="49870"/>
                </a:lnTo>
                <a:lnTo>
                  <a:pt x="8041" y="44308"/>
                </a:lnTo>
                <a:lnTo>
                  <a:pt x="2157" y="36058"/>
                </a:lnTo>
                <a:lnTo>
                  <a:pt x="0" y="25955"/>
                </a:lnTo>
                <a:close/>
              </a:path>
            </a:pathLst>
          </a:custGeom>
          <a:ln w="9524">
            <a:solidFill>
              <a:srgbClr val="595959"/>
            </a:solidFill>
          </a:ln>
        </p:spPr>
        <p:txBody>
          <a:bodyPr wrap="square" lIns="0" tIns="0" rIns="0" bIns="0" rtlCol="0"/>
          <a:lstStyle/>
          <a:p>
            <a:endParaRPr sz="1980"/>
          </a:p>
        </p:txBody>
      </p:sp>
      <p:sp>
        <p:nvSpPr>
          <p:cNvPr id="99" name="object 99"/>
          <p:cNvSpPr/>
          <p:nvPr/>
        </p:nvSpPr>
        <p:spPr>
          <a:xfrm>
            <a:off x="8899435" y="2625671"/>
            <a:ext cx="60768" cy="57276"/>
          </a:xfrm>
          <a:custGeom>
            <a:avLst/>
            <a:gdLst/>
            <a:ahLst/>
            <a:cxnLst/>
            <a:rect l="l" t="t" r="r" b="b"/>
            <a:pathLst>
              <a:path w="55245" h="52069">
                <a:moveTo>
                  <a:pt x="27456" y="51910"/>
                </a:moveTo>
                <a:lnTo>
                  <a:pt x="16769" y="49870"/>
                </a:lnTo>
                <a:lnTo>
                  <a:pt x="8041" y="44308"/>
                </a:lnTo>
                <a:lnTo>
                  <a:pt x="2157" y="36058"/>
                </a:lnTo>
                <a:lnTo>
                  <a:pt x="0" y="25955"/>
                </a:lnTo>
                <a:lnTo>
                  <a:pt x="2157" y="15852"/>
                </a:lnTo>
                <a:lnTo>
                  <a:pt x="8041" y="7602"/>
                </a:lnTo>
                <a:lnTo>
                  <a:pt x="16769" y="2039"/>
                </a:lnTo>
                <a:lnTo>
                  <a:pt x="27456" y="0"/>
                </a:lnTo>
                <a:lnTo>
                  <a:pt x="34737" y="0"/>
                </a:lnTo>
                <a:lnTo>
                  <a:pt x="41721" y="2734"/>
                </a:lnTo>
                <a:lnTo>
                  <a:pt x="52019" y="12469"/>
                </a:lnTo>
                <a:lnTo>
                  <a:pt x="54912" y="19071"/>
                </a:lnTo>
                <a:lnTo>
                  <a:pt x="54912" y="25955"/>
                </a:lnTo>
                <a:lnTo>
                  <a:pt x="52754" y="36058"/>
                </a:lnTo>
                <a:lnTo>
                  <a:pt x="46870" y="44308"/>
                </a:lnTo>
                <a:lnTo>
                  <a:pt x="38143" y="49870"/>
                </a:lnTo>
                <a:lnTo>
                  <a:pt x="27456" y="51910"/>
                </a:lnTo>
                <a:close/>
              </a:path>
            </a:pathLst>
          </a:custGeom>
          <a:solidFill>
            <a:srgbClr val="434343"/>
          </a:solidFill>
        </p:spPr>
        <p:txBody>
          <a:bodyPr wrap="square" lIns="0" tIns="0" rIns="0" bIns="0" rtlCol="0"/>
          <a:lstStyle/>
          <a:p>
            <a:endParaRPr sz="1980"/>
          </a:p>
        </p:txBody>
      </p:sp>
      <p:sp>
        <p:nvSpPr>
          <p:cNvPr id="100" name="object 100"/>
          <p:cNvSpPr/>
          <p:nvPr/>
        </p:nvSpPr>
        <p:spPr>
          <a:xfrm>
            <a:off x="8899435" y="2625671"/>
            <a:ext cx="60768" cy="57276"/>
          </a:xfrm>
          <a:custGeom>
            <a:avLst/>
            <a:gdLst/>
            <a:ahLst/>
            <a:cxnLst/>
            <a:rect l="l" t="t" r="r" b="b"/>
            <a:pathLst>
              <a:path w="55245" h="52069">
                <a:moveTo>
                  <a:pt x="0" y="25955"/>
                </a:moveTo>
                <a:lnTo>
                  <a:pt x="2157" y="15852"/>
                </a:lnTo>
                <a:lnTo>
                  <a:pt x="8041" y="7602"/>
                </a:lnTo>
                <a:lnTo>
                  <a:pt x="16769" y="2039"/>
                </a:lnTo>
                <a:lnTo>
                  <a:pt x="27456" y="0"/>
                </a:lnTo>
                <a:lnTo>
                  <a:pt x="34737" y="0"/>
                </a:lnTo>
                <a:lnTo>
                  <a:pt x="41721" y="2734"/>
                </a:lnTo>
                <a:lnTo>
                  <a:pt x="46870" y="7602"/>
                </a:lnTo>
                <a:lnTo>
                  <a:pt x="52019" y="12469"/>
                </a:lnTo>
                <a:lnTo>
                  <a:pt x="54912" y="19071"/>
                </a:lnTo>
                <a:lnTo>
                  <a:pt x="54912" y="25955"/>
                </a:lnTo>
                <a:lnTo>
                  <a:pt x="52754" y="36058"/>
                </a:lnTo>
                <a:lnTo>
                  <a:pt x="46870" y="44308"/>
                </a:lnTo>
                <a:lnTo>
                  <a:pt x="38143" y="49870"/>
                </a:lnTo>
                <a:lnTo>
                  <a:pt x="27456" y="51910"/>
                </a:lnTo>
                <a:lnTo>
                  <a:pt x="16769" y="49870"/>
                </a:lnTo>
                <a:lnTo>
                  <a:pt x="8041" y="44308"/>
                </a:lnTo>
                <a:lnTo>
                  <a:pt x="2157" y="36058"/>
                </a:lnTo>
                <a:lnTo>
                  <a:pt x="0" y="25955"/>
                </a:lnTo>
                <a:close/>
              </a:path>
            </a:pathLst>
          </a:custGeom>
          <a:ln w="9524">
            <a:solidFill>
              <a:srgbClr val="595959"/>
            </a:solidFill>
          </a:ln>
        </p:spPr>
        <p:txBody>
          <a:bodyPr wrap="square" lIns="0" tIns="0" rIns="0" bIns="0" rtlCol="0"/>
          <a:lstStyle/>
          <a:p>
            <a:endParaRPr sz="1980"/>
          </a:p>
        </p:txBody>
      </p:sp>
      <p:sp>
        <p:nvSpPr>
          <p:cNvPr id="101" name="object 101"/>
          <p:cNvSpPr/>
          <p:nvPr/>
        </p:nvSpPr>
        <p:spPr>
          <a:xfrm>
            <a:off x="9247864" y="4386081"/>
            <a:ext cx="60768" cy="57276"/>
          </a:xfrm>
          <a:custGeom>
            <a:avLst/>
            <a:gdLst/>
            <a:ahLst/>
            <a:cxnLst/>
            <a:rect l="l" t="t" r="r" b="b"/>
            <a:pathLst>
              <a:path w="55245" h="52069">
                <a:moveTo>
                  <a:pt x="27456" y="51910"/>
                </a:moveTo>
                <a:lnTo>
                  <a:pt x="16769" y="49870"/>
                </a:lnTo>
                <a:lnTo>
                  <a:pt x="8041" y="44308"/>
                </a:lnTo>
                <a:lnTo>
                  <a:pt x="2157" y="36058"/>
                </a:lnTo>
                <a:lnTo>
                  <a:pt x="0" y="25955"/>
                </a:lnTo>
                <a:lnTo>
                  <a:pt x="2157" y="15852"/>
                </a:lnTo>
                <a:lnTo>
                  <a:pt x="8041" y="7602"/>
                </a:lnTo>
                <a:lnTo>
                  <a:pt x="16769" y="2039"/>
                </a:lnTo>
                <a:lnTo>
                  <a:pt x="27456" y="0"/>
                </a:lnTo>
                <a:lnTo>
                  <a:pt x="34738" y="0"/>
                </a:lnTo>
                <a:lnTo>
                  <a:pt x="41721" y="2734"/>
                </a:lnTo>
                <a:lnTo>
                  <a:pt x="52019" y="12469"/>
                </a:lnTo>
                <a:lnTo>
                  <a:pt x="54912" y="19071"/>
                </a:lnTo>
                <a:lnTo>
                  <a:pt x="54912" y="25955"/>
                </a:lnTo>
                <a:lnTo>
                  <a:pt x="52754" y="36058"/>
                </a:lnTo>
                <a:lnTo>
                  <a:pt x="46870" y="44308"/>
                </a:lnTo>
                <a:lnTo>
                  <a:pt x="38143" y="49870"/>
                </a:lnTo>
                <a:lnTo>
                  <a:pt x="27456" y="51910"/>
                </a:lnTo>
                <a:close/>
              </a:path>
            </a:pathLst>
          </a:custGeom>
          <a:solidFill>
            <a:srgbClr val="434343"/>
          </a:solidFill>
        </p:spPr>
        <p:txBody>
          <a:bodyPr wrap="square" lIns="0" tIns="0" rIns="0" bIns="0" rtlCol="0"/>
          <a:lstStyle/>
          <a:p>
            <a:endParaRPr sz="1980"/>
          </a:p>
        </p:txBody>
      </p:sp>
      <p:sp>
        <p:nvSpPr>
          <p:cNvPr id="102" name="object 102"/>
          <p:cNvSpPr/>
          <p:nvPr/>
        </p:nvSpPr>
        <p:spPr>
          <a:xfrm>
            <a:off x="9247864" y="4386081"/>
            <a:ext cx="60768" cy="57276"/>
          </a:xfrm>
          <a:custGeom>
            <a:avLst/>
            <a:gdLst/>
            <a:ahLst/>
            <a:cxnLst/>
            <a:rect l="l" t="t" r="r" b="b"/>
            <a:pathLst>
              <a:path w="55245" h="52069">
                <a:moveTo>
                  <a:pt x="0" y="25955"/>
                </a:moveTo>
                <a:lnTo>
                  <a:pt x="2157" y="15852"/>
                </a:lnTo>
                <a:lnTo>
                  <a:pt x="8041" y="7602"/>
                </a:lnTo>
                <a:lnTo>
                  <a:pt x="16769" y="2039"/>
                </a:lnTo>
                <a:lnTo>
                  <a:pt x="27456" y="0"/>
                </a:lnTo>
                <a:lnTo>
                  <a:pt x="34738" y="0"/>
                </a:lnTo>
                <a:lnTo>
                  <a:pt x="41721" y="2734"/>
                </a:lnTo>
                <a:lnTo>
                  <a:pt x="46870" y="7602"/>
                </a:lnTo>
                <a:lnTo>
                  <a:pt x="52019" y="12469"/>
                </a:lnTo>
                <a:lnTo>
                  <a:pt x="54912" y="19071"/>
                </a:lnTo>
                <a:lnTo>
                  <a:pt x="54912" y="25955"/>
                </a:lnTo>
                <a:lnTo>
                  <a:pt x="52754" y="36058"/>
                </a:lnTo>
                <a:lnTo>
                  <a:pt x="46870" y="44308"/>
                </a:lnTo>
                <a:lnTo>
                  <a:pt x="38143" y="49870"/>
                </a:lnTo>
                <a:lnTo>
                  <a:pt x="27456" y="51910"/>
                </a:lnTo>
                <a:lnTo>
                  <a:pt x="16769" y="49870"/>
                </a:lnTo>
                <a:lnTo>
                  <a:pt x="8041" y="44308"/>
                </a:lnTo>
                <a:lnTo>
                  <a:pt x="2157" y="36058"/>
                </a:lnTo>
                <a:lnTo>
                  <a:pt x="0" y="25955"/>
                </a:lnTo>
                <a:close/>
              </a:path>
            </a:pathLst>
          </a:custGeom>
          <a:ln w="9524">
            <a:solidFill>
              <a:srgbClr val="595959"/>
            </a:solidFill>
          </a:ln>
        </p:spPr>
        <p:txBody>
          <a:bodyPr wrap="square" lIns="0" tIns="0" rIns="0" bIns="0" rtlCol="0"/>
          <a:lstStyle/>
          <a:p>
            <a:endParaRPr sz="1980"/>
          </a:p>
        </p:txBody>
      </p:sp>
      <p:sp>
        <p:nvSpPr>
          <p:cNvPr id="103" name="object 103"/>
          <p:cNvSpPr/>
          <p:nvPr/>
        </p:nvSpPr>
        <p:spPr>
          <a:xfrm>
            <a:off x="9241615" y="2591474"/>
            <a:ext cx="60768" cy="57276"/>
          </a:xfrm>
          <a:custGeom>
            <a:avLst/>
            <a:gdLst/>
            <a:ahLst/>
            <a:cxnLst/>
            <a:rect l="l" t="t" r="r" b="b"/>
            <a:pathLst>
              <a:path w="55245" h="52069">
                <a:moveTo>
                  <a:pt x="27456" y="51910"/>
                </a:moveTo>
                <a:lnTo>
                  <a:pt x="16769" y="49870"/>
                </a:lnTo>
                <a:lnTo>
                  <a:pt x="8041" y="44308"/>
                </a:lnTo>
                <a:lnTo>
                  <a:pt x="2157" y="36058"/>
                </a:lnTo>
                <a:lnTo>
                  <a:pt x="0" y="25955"/>
                </a:lnTo>
                <a:lnTo>
                  <a:pt x="2157" y="15852"/>
                </a:lnTo>
                <a:lnTo>
                  <a:pt x="8041" y="7602"/>
                </a:lnTo>
                <a:lnTo>
                  <a:pt x="16769" y="2039"/>
                </a:lnTo>
                <a:lnTo>
                  <a:pt x="27456" y="0"/>
                </a:lnTo>
                <a:lnTo>
                  <a:pt x="34738" y="0"/>
                </a:lnTo>
                <a:lnTo>
                  <a:pt x="41721" y="2734"/>
                </a:lnTo>
                <a:lnTo>
                  <a:pt x="52019" y="12469"/>
                </a:lnTo>
                <a:lnTo>
                  <a:pt x="54912" y="19071"/>
                </a:lnTo>
                <a:lnTo>
                  <a:pt x="54912" y="25955"/>
                </a:lnTo>
                <a:lnTo>
                  <a:pt x="52754" y="36058"/>
                </a:lnTo>
                <a:lnTo>
                  <a:pt x="46870" y="44308"/>
                </a:lnTo>
                <a:lnTo>
                  <a:pt x="38143" y="49870"/>
                </a:lnTo>
                <a:lnTo>
                  <a:pt x="27456" y="51910"/>
                </a:lnTo>
                <a:close/>
              </a:path>
            </a:pathLst>
          </a:custGeom>
          <a:solidFill>
            <a:srgbClr val="434343"/>
          </a:solidFill>
        </p:spPr>
        <p:txBody>
          <a:bodyPr wrap="square" lIns="0" tIns="0" rIns="0" bIns="0" rtlCol="0"/>
          <a:lstStyle/>
          <a:p>
            <a:endParaRPr sz="1980"/>
          </a:p>
        </p:txBody>
      </p:sp>
      <p:sp>
        <p:nvSpPr>
          <p:cNvPr id="104" name="object 104"/>
          <p:cNvSpPr/>
          <p:nvPr/>
        </p:nvSpPr>
        <p:spPr>
          <a:xfrm>
            <a:off x="9241615" y="2591474"/>
            <a:ext cx="60768" cy="57276"/>
          </a:xfrm>
          <a:custGeom>
            <a:avLst/>
            <a:gdLst/>
            <a:ahLst/>
            <a:cxnLst/>
            <a:rect l="l" t="t" r="r" b="b"/>
            <a:pathLst>
              <a:path w="55245" h="52069">
                <a:moveTo>
                  <a:pt x="0" y="25955"/>
                </a:moveTo>
                <a:lnTo>
                  <a:pt x="2157" y="15852"/>
                </a:lnTo>
                <a:lnTo>
                  <a:pt x="8041" y="7602"/>
                </a:lnTo>
                <a:lnTo>
                  <a:pt x="16769" y="2039"/>
                </a:lnTo>
                <a:lnTo>
                  <a:pt x="27456" y="0"/>
                </a:lnTo>
                <a:lnTo>
                  <a:pt x="34738" y="0"/>
                </a:lnTo>
                <a:lnTo>
                  <a:pt x="41721" y="2734"/>
                </a:lnTo>
                <a:lnTo>
                  <a:pt x="46871" y="7602"/>
                </a:lnTo>
                <a:lnTo>
                  <a:pt x="52019" y="12469"/>
                </a:lnTo>
                <a:lnTo>
                  <a:pt x="54912" y="19071"/>
                </a:lnTo>
                <a:lnTo>
                  <a:pt x="54912" y="25955"/>
                </a:lnTo>
                <a:lnTo>
                  <a:pt x="52754" y="36058"/>
                </a:lnTo>
                <a:lnTo>
                  <a:pt x="46870" y="44308"/>
                </a:lnTo>
                <a:lnTo>
                  <a:pt x="38143" y="49870"/>
                </a:lnTo>
                <a:lnTo>
                  <a:pt x="27456" y="51910"/>
                </a:lnTo>
                <a:lnTo>
                  <a:pt x="16769" y="49870"/>
                </a:lnTo>
                <a:lnTo>
                  <a:pt x="8041" y="44308"/>
                </a:lnTo>
                <a:lnTo>
                  <a:pt x="2157" y="36058"/>
                </a:lnTo>
                <a:lnTo>
                  <a:pt x="0" y="25955"/>
                </a:lnTo>
                <a:close/>
              </a:path>
            </a:pathLst>
          </a:custGeom>
          <a:ln w="9524">
            <a:solidFill>
              <a:srgbClr val="595959"/>
            </a:solidFill>
          </a:ln>
        </p:spPr>
        <p:txBody>
          <a:bodyPr wrap="square" lIns="0" tIns="0" rIns="0" bIns="0" rtlCol="0"/>
          <a:lstStyle/>
          <a:p>
            <a:endParaRPr sz="1980"/>
          </a:p>
        </p:txBody>
      </p:sp>
      <p:sp>
        <p:nvSpPr>
          <p:cNvPr id="105" name="object 105"/>
          <p:cNvSpPr/>
          <p:nvPr/>
        </p:nvSpPr>
        <p:spPr>
          <a:xfrm>
            <a:off x="8908710" y="4443082"/>
            <a:ext cx="369507" cy="33528"/>
          </a:xfrm>
          <a:custGeom>
            <a:avLst/>
            <a:gdLst/>
            <a:ahLst/>
            <a:cxnLst/>
            <a:rect l="l" t="t" r="r" b="b"/>
            <a:pathLst>
              <a:path w="335915" h="30480">
                <a:moveTo>
                  <a:pt x="-9524" y="15177"/>
                </a:moveTo>
                <a:lnTo>
                  <a:pt x="345281" y="15177"/>
                </a:lnTo>
              </a:path>
            </a:pathLst>
          </a:custGeom>
          <a:ln w="49404">
            <a:solidFill>
              <a:srgbClr val="595959"/>
            </a:solidFill>
          </a:ln>
        </p:spPr>
        <p:txBody>
          <a:bodyPr wrap="square" lIns="0" tIns="0" rIns="0" bIns="0" rtlCol="0"/>
          <a:lstStyle/>
          <a:p>
            <a:endParaRPr sz="1980"/>
          </a:p>
        </p:txBody>
      </p:sp>
      <p:sp>
        <p:nvSpPr>
          <p:cNvPr id="106" name="object 106"/>
          <p:cNvSpPr/>
          <p:nvPr/>
        </p:nvSpPr>
        <p:spPr>
          <a:xfrm>
            <a:off x="8933537" y="4307829"/>
            <a:ext cx="323406" cy="86614"/>
          </a:xfrm>
          <a:custGeom>
            <a:avLst/>
            <a:gdLst/>
            <a:ahLst/>
            <a:cxnLst/>
            <a:rect l="l" t="t" r="r" b="b"/>
            <a:pathLst>
              <a:path w="294004" h="78739">
                <a:moveTo>
                  <a:pt x="0" y="0"/>
                </a:moveTo>
                <a:lnTo>
                  <a:pt x="293642" y="78525"/>
                </a:lnTo>
              </a:path>
            </a:pathLst>
          </a:custGeom>
          <a:ln w="19049">
            <a:solidFill>
              <a:srgbClr val="595959"/>
            </a:solidFill>
          </a:ln>
        </p:spPr>
        <p:txBody>
          <a:bodyPr wrap="square" lIns="0" tIns="0" rIns="0" bIns="0" rtlCol="0"/>
          <a:lstStyle/>
          <a:p>
            <a:endParaRPr sz="1980"/>
          </a:p>
        </p:txBody>
      </p:sp>
      <p:sp>
        <p:nvSpPr>
          <p:cNvPr id="107" name="object 107"/>
          <p:cNvSpPr/>
          <p:nvPr/>
        </p:nvSpPr>
        <p:spPr>
          <a:xfrm>
            <a:off x="8915919" y="2648528"/>
            <a:ext cx="356235" cy="95695"/>
          </a:xfrm>
          <a:custGeom>
            <a:avLst/>
            <a:gdLst/>
            <a:ahLst/>
            <a:cxnLst/>
            <a:rect l="l" t="t" r="r" b="b"/>
            <a:pathLst>
              <a:path w="323850" h="86994">
                <a:moveTo>
                  <a:pt x="0" y="86444"/>
                </a:moveTo>
                <a:lnTo>
                  <a:pt x="323424" y="0"/>
                </a:lnTo>
              </a:path>
            </a:pathLst>
          </a:custGeom>
          <a:ln w="19049">
            <a:solidFill>
              <a:srgbClr val="595959"/>
            </a:solidFill>
          </a:ln>
        </p:spPr>
        <p:txBody>
          <a:bodyPr wrap="square" lIns="0" tIns="0" rIns="0" bIns="0" rtlCol="0"/>
          <a:lstStyle/>
          <a:p>
            <a:endParaRPr sz="1980"/>
          </a:p>
        </p:txBody>
      </p:sp>
      <p:sp>
        <p:nvSpPr>
          <p:cNvPr id="108" name="object 108"/>
          <p:cNvSpPr/>
          <p:nvPr/>
        </p:nvSpPr>
        <p:spPr>
          <a:xfrm>
            <a:off x="8940746" y="2574973"/>
            <a:ext cx="331089" cy="16764"/>
          </a:xfrm>
          <a:custGeom>
            <a:avLst/>
            <a:gdLst/>
            <a:ahLst/>
            <a:cxnLst/>
            <a:rect l="l" t="t" r="r" b="b"/>
            <a:pathLst>
              <a:path w="300990" h="15240">
                <a:moveTo>
                  <a:pt x="-9524" y="7478"/>
                </a:moveTo>
                <a:lnTo>
                  <a:pt x="310379" y="7478"/>
                </a:lnTo>
              </a:path>
            </a:pathLst>
          </a:custGeom>
          <a:ln w="34007">
            <a:solidFill>
              <a:srgbClr val="595959"/>
            </a:solidFill>
          </a:ln>
        </p:spPr>
        <p:txBody>
          <a:bodyPr wrap="square" lIns="0" tIns="0" rIns="0" bIns="0" rtlCol="0"/>
          <a:lstStyle/>
          <a:p>
            <a:endParaRPr sz="1980"/>
          </a:p>
        </p:txBody>
      </p:sp>
      <p:sp>
        <p:nvSpPr>
          <p:cNvPr id="109" name="object 109"/>
          <p:cNvSpPr txBox="1"/>
          <p:nvPr/>
        </p:nvSpPr>
        <p:spPr>
          <a:xfrm>
            <a:off x="5939038" y="6232666"/>
            <a:ext cx="1362774" cy="320601"/>
          </a:xfrm>
          <a:prstGeom prst="rect">
            <a:avLst/>
          </a:prstGeom>
        </p:spPr>
        <p:txBody>
          <a:bodyPr vert="horz" wrap="square" lIns="0" tIns="0" rIns="0" bIns="0" rtlCol="0">
            <a:spAutoFit/>
          </a:bodyPr>
          <a:lstStyle/>
          <a:p>
            <a:pPr marL="13970">
              <a:lnSpc>
                <a:spcPts val="2541"/>
              </a:lnSpc>
            </a:pPr>
            <a:r>
              <a:rPr sz="2200" spc="-6" dirty="0">
                <a:solidFill>
                  <a:srgbClr val="FFFFFF"/>
                </a:solidFill>
                <a:latin typeface="Arial"/>
                <a:cs typeface="Arial"/>
              </a:rPr>
              <a:t>Lecture </a:t>
            </a:r>
            <a:r>
              <a:rPr sz="2200" dirty="0">
                <a:solidFill>
                  <a:srgbClr val="FFFFFF"/>
                </a:solidFill>
                <a:latin typeface="Arial"/>
                <a:cs typeface="Arial"/>
              </a:rPr>
              <a:t>5</a:t>
            </a:r>
            <a:r>
              <a:rPr sz="2200" spc="-99" dirty="0">
                <a:solidFill>
                  <a:srgbClr val="FFFFFF"/>
                </a:solidFill>
                <a:latin typeface="Arial"/>
                <a:cs typeface="Arial"/>
              </a:rPr>
              <a:t> </a:t>
            </a:r>
            <a:r>
              <a:rPr sz="2200" dirty="0">
                <a:solidFill>
                  <a:srgbClr val="FFFFFF"/>
                </a:solidFill>
                <a:latin typeface="Arial"/>
                <a:cs typeface="Arial"/>
              </a:rPr>
              <a:t>-</a:t>
            </a:r>
            <a:endParaRPr sz="2200">
              <a:latin typeface="Arial"/>
              <a:cs typeface="Arial"/>
            </a:endParaRPr>
          </a:p>
        </p:txBody>
      </p:sp>
      <p:sp>
        <p:nvSpPr>
          <p:cNvPr id="110" name="object 110"/>
          <p:cNvSpPr txBox="1">
            <a:spLocks noGrp="1"/>
          </p:cNvSpPr>
          <p:nvPr>
            <p:ph type="ftr" sz="quarter" idx="5"/>
          </p:nvPr>
        </p:nvSpPr>
        <p:spPr>
          <a:xfrm>
            <a:off x="3761842" y="10065715"/>
            <a:ext cx="3540557" cy="301365"/>
          </a:xfrm>
          <a:prstGeom prst="rect">
            <a:avLst/>
          </a:prstGeom>
        </p:spPr>
        <p:txBody>
          <a:bodyPr vert="horz" wrap="square" lIns="0" tIns="0" rIns="0" bIns="0" rtlCol="0">
            <a:spAutoFit/>
          </a:bodyPr>
          <a:lstStyle/>
          <a:p>
            <a:pPr marL="13970">
              <a:lnSpc>
                <a:spcPts val="2541"/>
              </a:lnSpc>
            </a:pPr>
            <a:r>
              <a:rPr spc="-6" dirty="0"/>
              <a:t>April 18,</a:t>
            </a:r>
            <a:r>
              <a:rPr spc="-99" dirty="0"/>
              <a:t> </a:t>
            </a:r>
            <a:r>
              <a:rPr spc="-6" dirty="0"/>
              <a:t>2017</a:t>
            </a:r>
          </a:p>
        </p:txBody>
      </p:sp>
      <p:sp>
        <p:nvSpPr>
          <p:cNvPr id="111" name="object 111"/>
          <p:cNvSpPr txBox="1">
            <a:spLocks noGrp="1"/>
          </p:cNvSpPr>
          <p:nvPr>
            <p:ph type="dt" sz="half" idx="6"/>
          </p:nvPr>
        </p:nvSpPr>
        <p:spPr>
          <a:xfrm>
            <a:off x="553212" y="10065715"/>
            <a:ext cx="2544775" cy="577081"/>
          </a:xfrm>
          <a:prstGeom prst="rect">
            <a:avLst/>
          </a:prstGeom>
        </p:spPr>
        <p:txBody>
          <a:bodyPr vert="horz" wrap="square" lIns="0" tIns="0" rIns="0" bIns="0" rtlCol="0">
            <a:spAutoFit/>
          </a:bodyPr>
          <a:lstStyle/>
          <a:p>
            <a:pPr marL="13970">
              <a:lnSpc>
                <a:spcPts val="2299"/>
              </a:lnSpc>
            </a:pPr>
            <a:r>
              <a:rPr spc="-6" dirty="0"/>
              <a:t>Fei-Fei Li </a:t>
            </a:r>
            <a:r>
              <a:rPr dirty="0"/>
              <a:t>&amp; Justin Johnson &amp; </a:t>
            </a:r>
            <a:r>
              <a:rPr spc="-6" dirty="0"/>
              <a:t>Serena</a:t>
            </a:r>
            <a:r>
              <a:rPr spc="-138" dirty="0"/>
              <a:t> </a:t>
            </a:r>
            <a:r>
              <a:rPr spc="-6" dirty="0"/>
              <a:t>Yeung</a:t>
            </a:r>
          </a:p>
        </p:txBody>
      </p:sp>
    </p:spTree>
    <p:extLst>
      <p:ext uri="{BB962C8B-B14F-4D97-AF65-F5344CB8AC3E}">
        <p14:creationId xmlns:p14="http://schemas.microsoft.com/office/powerpoint/2010/main" val="371570028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75836" y="1003807"/>
            <a:ext cx="6709409" cy="574040"/>
          </a:xfrm>
          <a:prstGeom prst="rect">
            <a:avLst/>
          </a:prstGeom>
        </p:spPr>
        <p:txBody>
          <a:bodyPr vert="horz" wrap="square" lIns="0" tIns="12700" rIns="0" bIns="0" rtlCol="0">
            <a:spAutoFit/>
          </a:bodyPr>
          <a:lstStyle/>
          <a:p>
            <a:pPr marL="12700">
              <a:lnSpc>
                <a:spcPct val="100000"/>
              </a:lnSpc>
              <a:spcBef>
                <a:spcPts val="100"/>
              </a:spcBef>
            </a:pPr>
            <a:r>
              <a:rPr spc="-20" dirty="0"/>
              <a:t>Topics </a:t>
            </a:r>
            <a:r>
              <a:rPr spc="-5" dirty="0"/>
              <a:t>in </a:t>
            </a:r>
            <a:r>
              <a:rPr spc="-25" dirty="0"/>
              <a:t>Convolutional</a:t>
            </a:r>
            <a:r>
              <a:rPr spc="-70" dirty="0"/>
              <a:t> </a:t>
            </a:r>
            <a:r>
              <a:rPr spc="-25" dirty="0"/>
              <a:t>Networks</a:t>
            </a:r>
          </a:p>
        </p:txBody>
      </p:sp>
      <p:sp>
        <p:nvSpPr>
          <p:cNvPr id="5" name="object 5"/>
          <p:cNvSpPr txBox="1"/>
          <p:nvPr/>
        </p:nvSpPr>
        <p:spPr>
          <a:xfrm>
            <a:off x="585723" y="1796288"/>
            <a:ext cx="7573009" cy="4793620"/>
          </a:xfrm>
          <a:prstGeom prst="rect">
            <a:avLst/>
          </a:prstGeom>
        </p:spPr>
        <p:txBody>
          <a:bodyPr vert="horz" wrap="square" lIns="0" tIns="76200" rIns="0" bIns="0" rtlCol="0">
            <a:spAutoFit/>
          </a:bodyPr>
          <a:lstStyle/>
          <a:p>
            <a:pPr marL="12700">
              <a:lnSpc>
                <a:spcPct val="100000"/>
              </a:lnSpc>
              <a:spcBef>
                <a:spcPts val="530"/>
              </a:spcBef>
              <a:buClr>
                <a:srgbClr val="3333CC"/>
              </a:buClr>
              <a:tabLst>
                <a:tab pos="464184" algn="l"/>
                <a:tab pos="464820" algn="l"/>
              </a:tabLst>
            </a:pPr>
            <a:r>
              <a:rPr lang="en-US" sz="2400" spc="-15" dirty="0">
                <a:solidFill>
                  <a:srgbClr val="808080"/>
                </a:solidFill>
                <a:latin typeface="Arial"/>
                <a:cs typeface="Arial"/>
              </a:rPr>
              <a:t>Overview</a:t>
            </a:r>
            <a:endParaRPr lang="en-US" sz="2400" dirty="0">
              <a:latin typeface="Arial"/>
              <a:cs typeface="Arial"/>
            </a:endParaRPr>
          </a:p>
          <a:p>
            <a:pPr marL="464820" indent="-452120">
              <a:lnSpc>
                <a:spcPct val="100000"/>
              </a:lnSpc>
              <a:spcBef>
                <a:spcPts val="505"/>
              </a:spcBef>
              <a:buClr>
                <a:srgbClr val="3333CC"/>
              </a:buClr>
              <a:buAutoNum type="arabicPeriod"/>
              <a:tabLst>
                <a:tab pos="464184" algn="l"/>
                <a:tab pos="464820" algn="l"/>
              </a:tabLst>
            </a:pPr>
            <a:r>
              <a:rPr sz="2400" spc="-15" dirty="0">
                <a:solidFill>
                  <a:srgbClr val="808080"/>
                </a:solidFill>
                <a:latin typeface="Arial"/>
                <a:cs typeface="Arial"/>
              </a:rPr>
              <a:t>The Convolution</a:t>
            </a:r>
            <a:r>
              <a:rPr sz="2400" spc="-40" dirty="0">
                <a:solidFill>
                  <a:srgbClr val="808080"/>
                </a:solidFill>
                <a:latin typeface="Arial"/>
                <a:cs typeface="Arial"/>
              </a:rPr>
              <a:t> </a:t>
            </a:r>
            <a:r>
              <a:rPr sz="2400" spc="-15" dirty="0">
                <a:solidFill>
                  <a:srgbClr val="808080"/>
                </a:solidFill>
                <a:latin typeface="Arial"/>
                <a:cs typeface="Arial"/>
              </a:rPr>
              <a:t>Operation</a:t>
            </a:r>
            <a:endParaRPr sz="2400" dirty="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Motivation</a:t>
            </a:r>
            <a:endParaRPr sz="2400" dirty="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sz="2400" spc="-15" dirty="0">
                <a:solidFill>
                  <a:srgbClr val="808080"/>
                </a:solidFill>
                <a:latin typeface="Arial"/>
                <a:cs typeface="Arial"/>
              </a:rPr>
              <a:t>Pooling</a:t>
            </a:r>
            <a:endParaRPr sz="2400" dirty="0">
              <a:latin typeface="Arial"/>
              <a:cs typeface="Arial"/>
            </a:endParaRPr>
          </a:p>
          <a:p>
            <a:pPr marL="464820" indent="-452120">
              <a:lnSpc>
                <a:spcPct val="100000"/>
              </a:lnSpc>
              <a:spcBef>
                <a:spcPts val="505"/>
              </a:spcBef>
              <a:buClr>
                <a:srgbClr val="3333CC"/>
              </a:buClr>
              <a:buAutoNum type="arabicPeriod"/>
              <a:tabLst>
                <a:tab pos="464184" algn="l"/>
                <a:tab pos="464820" algn="l"/>
              </a:tabLst>
            </a:pPr>
            <a:r>
              <a:rPr sz="2400" spc="-15" dirty="0">
                <a:solidFill>
                  <a:srgbClr val="808080"/>
                </a:solidFill>
                <a:latin typeface="Arial"/>
                <a:cs typeface="Arial"/>
              </a:rPr>
              <a:t>Convolution </a:t>
            </a:r>
            <a:r>
              <a:rPr sz="2400" spc="-10" dirty="0">
                <a:solidFill>
                  <a:srgbClr val="808080"/>
                </a:solidFill>
                <a:latin typeface="Arial"/>
                <a:cs typeface="Arial"/>
              </a:rPr>
              <a:t>and </a:t>
            </a:r>
            <a:r>
              <a:rPr sz="2400" spc="-15" dirty="0">
                <a:solidFill>
                  <a:srgbClr val="808080"/>
                </a:solidFill>
                <a:latin typeface="Arial"/>
                <a:cs typeface="Arial"/>
              </a:rPr>
              <a:t>Pooling </a:t>
            </a:r>
            <a:r>
              <a:rPr sz="2400" spc="-10" dirty="0">
                <a:solidFill>
                  <a:srgbClr val="808080"/>
                </a:solidFill>
                <a:latin typeface="Arial"/>
                <a:cs typeface="Arial"/>
              </a:rPr>
              <a:t>as an </a:t>
            </a:r>
            <a:r>
              <a:rPr sz="2400" spc="-15" dirty="0">
                <a:solidFill>
                  <a:srgbClr val="808080"/>
                </a:solidFill>
                <a:latin typeface="Arial"/>
                <a:cs typeface="Arial"/>
              </a:rPr>
              <a:t>Infinitely Strong</a:t>
            </a:r>
            <a:r>
              <a:rPr sz="2400" spc="-75" dirty="0">
                <a:solidFill>
                  <a:srgbClr val="808080"/>
                </a:solidFill>
                <a:latin typeface="Arial"/>
                <a:cs typeface="Arial"/>
              </a:rPr>
              <a:t> </a:t>
            </a:r>
            <a:r>
              <a:rPr sz="2400" spc="-10" dirty="0">
                <a:solidFill>
                  <a:srgbClr val="808080"/>
                </a:solidFill>
                <a:latin typeface="Arial"/>
                <a:cs typeface="Arial"/>
              </a:rPr>
              <a:t>Prior</a:t>
            </a:r>
            <a:endParaRPr sz="2400" dirty="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Variants </a:t>
            </a:r>
            <a:r>
              <a:rPr sz="2400" spc="-10" dirty="0">
                <a:solidFill>
                  <a:srgbClr val="808080"/>
                </a:solidFill>
                <a:latin typeface="Arial"/>
                <a:cs typeface="Arial"/>
              </a:rPr>
              <a:t>of the </a:t>
            </a:r>
            <a:r>
              <a:rPr sz="2400" spc="-15" dirty="0">
                <a:solidFill>
                  <a:srgbClr val="808080"/>
                </a:solidFill>
                <a:latin typeface="Arial"/>
                <a:cs typeface="Arial"/>
              </a:rPr>
              <a:t>Basic Convolution</a:t>
            </a:r>
            <a:r>
              <a:rPr sz="2400" spc="-75" dirty="0">
                <a:solidFill>
                  <a:srgbClr val="808080"/>
                </a:solidFill>
                <a:latin typeface="Arial"/>
                <a:cs typeface="Arial"/>
              </a:rPr>
              <a:t> </a:t>
            </a:r>
            <a:r>
              <a:rPr sz="2400" spc="-15" dirty="0">
                <a:solidFill>
                  <a:srgbClr val="808080"/>
                </a:solidFill>
                <a:latin typeface="Arial"/>
                <a:cs typeface="Arial"/>
              </a:rPr>
              <a:t>Function</a:t>
            </a:r>
            <a:endParaRPr sz="2400" dirty="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sz="2400" spc="-15" dirty="0">
                <a:solidFill>
                  <a:srgbClr val="808080"/>
                </a:solidFill>
                <a:latin typeface="Arial"/>
                <a:cs typeface="Arial"/>
              </a:rPr>
              <a:t>Structured</a:t>
            </a:r>
            <a:r>
              <a:rPr sz="2400" spc="-30" dirty="0">
                <a:solidFill>
                  <a:srgbClr val="808080"/>
                </a:solidFill>
                <a:latin typeface="Arial"/>
                <a:cs typeface="Arial"/>
              </a:rPr>
              <a:t> </a:t>
            </a:r>
            <a:r>
              <a:rPr sz="2400" spc="-15" dirty="0">
                <a:solidFill>
                  <a:srgbClr val="808080"/>
                </a:solidFill>
                <a:latin typeface="Arial"/>
                <a:cs typeface="Arial"/>
              </a:rPr>
              <a:t>Outputs</a:t>
            </a:r>
            <a:endParaRPr lang="en-US" sz="2400" dirty="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lang="en-US" sz="2400" spc="-15" dirty="0">
                <a:solidFill>
                  <a:schemeClr val="bg1">
                    <a:lumMod val="50000"/>
                  </a:schemeClr>
                </a:solidFill>
                <a:latin typeface="Arial"/>
                <a:cs typeface="Arial"/>
              </a:rPr>
              <a:t>Data Types</a:t>
            </a:r>
            <a:endParaRPr lang="en-US" sz="2400" dirty="0">
              <a:solidFill>
                <a:schemeClr val="bg1">
                  <a:lumMod val="50000"/>
                </a:schemeClr>
              </a:solidFill>
              <a:latin typeface="Arial"/>
              <a:cs typeface="Arial"/>
            </a:endParaRPr>
          </a:p>
          <a:p>
            <a:pPr marL="464820" indent="-452120">
              <a:lnSpc>
                <a:spcPct val="100000"/>
              </a:lnSpc>
              <a:spcBef>
                <a:spcPts val="625"/>
              </a:spcBef>
              <a:buClr>
                <a:srgbClr val="3333CC"/>
              </a:buClr>
              <a:buAutoNum type="arabicPeriod"/>
              <a:tabLst>
                <a:tab pos="464184" algn="l"/>
                <a:tab pos="464820" algn="l"/>
              </a:tabLst>
            </a:pPr>
            <a:r>
              <a:rPr sz="2400" spc="-15" dirty="0">
                <a:solidFill>
                  <a:srgbClr val="808080"/>
                </a:solidFill>
                <a:latin typeface="Arial"/>
                <a:cs typeface="Arial"/>
              </a:rPr>
              <a:t>Efficient Convolution</a:t>
            </a:r>
            <a:r>
              <a:rPr sz="2400" spc="-40" dirty="0">
                <a:solidFill>
                  <a:srgbClr val="808080"/>
                </a:solidFill>
                <a:latin typeface="Arial"/>
                <a:cs typeface="Arial"/>
              </a:rPr>
              <a:t> </a:t>
            </a:r>
            <a:r>
              <a:rPr sz="2400" spc="-15" dirty="0">
                <a:solidFill>
                  <a:srgbClr val="808080"/>
                </a:solidFill>
                <a:latin typeface="Arial"/>
                <a:cs typeface="Arial"/>
              </a:rPr>
              <a:t>Algorithms</a:t>
            </a:r>
            <a:endParaRPr sz="2400" dirty="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chemeClr val="bg1">
                    <a:lumMod val="50000"/>
                  </a:schemeClr>
                </a:solidFill>
                <a:latin typeface="Arial"/>
                <a:cs typeface="Arial"/>
              </a:rPr>
              <a:t>Random </a:t>
            </a:r>
            <a:r>
              <a:rPr sz="2400" spc="-10" dirty="0">
                <a:solidFill>
                  <a:schemeClr val="bg1">
                    <a:lumMod val="50000"/>
                  </a:schemeClr>
                </a:solidFill>
                <a:latin typeface="Arial"/>
                <a:cs typeface="Arial"/>
              </a:rPr>
              <a:t>or </a:t>
            </a:r>
            <a:r>
              <a:rPr sz="2400" spc="-15" dirty="0">
                <a:solidFill>
                  <a:schemeClr val="bg1">
                    <a:lumMod val="50000"/>
                  </a:schemeClr>
                </a:solidFill>
                <a:latin typeface="Arial"/>
                <a:cs typeface="Arial"/>
              </a:rPr>
              <a:t>Unsupervised</a:t>
            </a:r>
            <a:r>
              <a:rPr sz="2400" spc="-60" dirty="0">
                <a:solidFill>
                  <a:schemeClr val="bg1">
                    <a:lumMod val="50000"/>
                  </a:schemeClr>
                </a:solidFill>
                <a:latin typeface="Arial"/>
                <a:cs typeface="Arial"/>
              </a:rPr>
              <a:t> </a:t>
            </a:r>
            <a:r>
              <a:rPr sz="2400" spc="-15" dirty="0">
                <a:solidFill>
                  <a:schemeClr val="bg1">
                    <a:lumMod val="50000"/>
                  </a:schemeClr>
                </a:solidFill>
                <a:latin typeface="Arial"/>
                <a:cs typeface="Arial"/>
              </a:rPr>
              <a:t>Features</a:t>
            </a:r>
            <a:endParaRPr sz="2400" dirty="0">
              <a:solidFill>
                <a:schemeClr val="bg1">
                  <a:lumMod val="50000"/>
                </a:schemeClr>
              </a:solidFill>
              <a:latin typeface="Arial"/>
              <a:cs typeface="Arial"/>
            </a:endParaRPr>
          </a:p>
          <a:p>
            <a:pPr marL="464820" indent="-452120">
              <a:lnSpc>
                <a:spcPct val="100000"/>
              </a:lnSpc>
              <a:spcBef>
                <a:spcPts val="525"/>
              </a:spcBef>
              <a:buClr>
                <a:srgbClr val="3333CC"/>
              </a:buClr>
              <a:buAutoNum type="arabicPeriod"/>
              <a:tabLst>
                <a:tab pos="464820" algn="l"/>
              </a:tabLst>
            </a:pPr>
            <a:r>
              <a:rPr sz="2400" spc="-15" dirty="0">
                <a:solidFill>
                  <a:schemeClr val="bg1">
                    <a:lumMod val="50000"/>
                  </a:schemeClr>
                </a:solidFill>
                <a:latin typeface="Arial"/>
                <a:cs typeface="Arial"/>
              </a:rPr>
              <a:t>The Neuroscientific Basis </a:t>
            </a:r>
            <a:r>
              <a:rPr sz="2400" spc="-10" dirty="0">
                <a:solidFill>
                  <a:schemeClr val="bg1">
                    <a:lumMod val="50000"/>
                  </a:schemeClr>
                </a:solidFill>
                <a:latin typeface="Arial"/>
                <a:cs typeface="Arial"/>
              </a:rPr>
              <a:t>for </a:t>
            </a:r>
            <a:r>
              <a:rPr sz="2400" spc="-15" dirty="0">
                <a:solidFill>
                  <a:schemeClr val="bg1">
                    <a:lumMod val="50000"/>
                  </a:schemeClr>
                </a:solidFill>
                <a:latin typeface="Arial"/>
                <a:cs typeface="Arial"/>
              </a:rPr>
              <a:t>Convolutional</a:t>
            </a:r>
            <a:r>
              <a:rPr sz="2400" spc="-35" dirty="0">
                <a:solidFill>
                  <a:schemeClr val="bg1">
                    <a:lumMod val="50000"/>
                  </a:schemeClr>
                </a:solidFill>
                <a:latin typeface="Arial"/>
                <a:cs typeface="Arial"/>
              </a:rPr>
              <a:t> </a:t>
            </a:r>
            <a:r>
              <a:rPr sz="2400" spc="-15" dirty="0">
                <a:solidFill>
                  <a:schemeClr val="bg1">
                    <a:lumMod val="50000"/>
                  </a:schemeClr>
                </a:solidFill>
                <a:latin typeface="Arial"/>
                <a:cs typeface="Arial"/>
              </a:rPr>
              <a:t>Networks</a:t>
            </a:r>
            <a:endParaRPr sz="2400" dirty="0">
              <a:solidFill>
                <a:schemeClr val="bg1">
                  <a:lumMod val="50000"/>
                </a:schemeClr>
              </a:solidFill>
              <a:latin typeface="Arial"/>
              <a:cs typeface="Arial"/>
            </a:endParaRPr>
          </a:p>
        </p:txBody>
      </p:sp>
      <p:sp>
        <p:nvSpPr>
          <p:cNvPr id="6" name="object 6"/>
          <p:cNvSpPr txBox="1"/>
          <p:nvPr/>
        </p:nvSpPr>
        <p:spPr>
          <a:xfrm>
            <a:off x="585723" y="6621271"/>
            <a:ext cx="8160384" cy="391160"/>
          </a:xfrm>
          <a:prstGeom prst="rect">
            <a:avLst/>
          </a:prstGeom>
        </p:spPr>
        <p:txBody>
          <a:bodyPr vert="horz" wrap="square" lIns="0" tIns="12700" rIns="0" bIns="0" rtlCol="0">
            <a:spAutoFit/>
          </a:bodyPr>
          <a:lstStyle/>
          <a:p>
            <a:pPr marL="12700">
              <a:lnSpc>
                <a:spcPct val="100000"/>
              </a:lnSpc>
              <a:spcBef>
                <a:spcPts val="100"/>
              </a:spcBef>
            </a:pPr>
            <a:r>
              <a:rPr sz="2400" spc="-10" dirty="0">
                <a:solidFill>
                  <a:srgbClr val="3333CC"/>
                </a:solidFill>
                <a:latin typeface="Arial"/>
                <a:cs typeface="Arial"/>
              </a:rPr>
              <a:t>11. </a:t>
            </a:r>
            <a:r>
              <a:rPr sz="2400" spc="-15" dirty="0">
                <a:solidFill>
                  <a:srgbClr val="00B0F0"/>
                </a:solidFill>
                <a:latin typeface="Arial"/>
                <a:cs typeface="Arial"/>
              </a:rPr>
              <a:t>Convolutional Networks </a:t>
            </a:r>
            <a:r>
              <a:rPr sz="2400" spc="-10" dirty="0">
                <a:solidFill>
                  <a:srgbClr val="00B0F0"/>
                </a:solidFill>
                <a:latin typeface="Arial"/>
                <a:cs typeface="Arial"/>
              </a:rPr>
              <a:t>and the </a:t>
            </a:r>
            <a:r>
              <a:rPr sz="2400" spc="-15" dirty="0">
                <a:solidFill>
                  <a:srgbClr val="00B0F0"/>
                </a:solidFill>
                <a:latin typeface="Arial"/>
                <a:cs typeface="Arial"/>
              </a:rPr>
              <a:t>History </a:t>
            </a:r>
            <a:r>
              <a:rPr sz="2400" spc="-10" dirty="0">
                <a:solidFill>
                  <a:srgbClr val="00B0F0"/>
                </a:solidFill>
                <a:latin typeface="Arial"/>
                <a:cs typeface="Arial"/>
              </a:rPr>
              <a:t>of </a:t>
            </a:r>
            <a:r>
              <a:rPr sz="2400" spc="-15" dirty="0">
                <a:solidFill>
                  <a:srgbClr val="00B0F0"/>
                </a:solidFill>
                <a:latin typeface="Arial"/>
                <a:cs typeface="Arial"/>
              </a:rPr>
              <a:t>Deep</a:t>
            </a:r>
            <a:r>
              <a:rPr sz="2400" spc="-470" dirty="0">
                <a:solidFill>
                  <a:srgbClr val="00B0F0"/>
                </a:solidFill>
                <a:latin typeface="Arial"/>
                <a:cs typeface="Arial"/>
              </a:rPr>
              <a:t> </a:t>
            </a:r>
            <a:r>
              <a:rPr sz="2400" spc="-15" dirty="0">
                <a:solidFill>
                  <a:srgbClr val="00B0F0"/>
                </a:solidFill>
                <a:latin typeface="Arial"/>
                <a:cs typeface="Arial"/>
              </a:rPr>
              <a:t>Learning</a:t>
            </a:r>
            <a:endParaRPr sz="2400" dirty="0">
              <a:solidFill>
                <a:srgbClr val="00B0F0"/>
              </a:solidFill>
              <a:latin typeface="Arial"/>
              <a:cs typeface="Arial"/>
            </a:endParaRPr>
          </a:p>
        </p:txBody>
      </p:sp>
    </p:spTree>
    <p:extLst>
      <p:ext uri="{BB962C8B-B14F-4D97-AF65-F5344CB8AC3E}">
        <p14:creationId xmlns:p14="http://schemas.microsoft.com/office/powerpoint/2010/main" val="187184754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60038" y="3540443"/>
            <a:ext cx="2514599" cy="670559"/>
          </a:xfrm>
          <a:prstGeom prst="rect">
            <a:avLst/>
          </a:prstGeom>
          <a:blipFill>
            <a:blip r:embed="rId2" cstate="print"/>
            <a:stretch>
              <a:fillRect/>
            </a:stretch>
          </a:blipFill>
        </p:spPr>
        <p:txBody>
          <a:bodyPr wrap="square" lIns="0" tIns="0" rIns="0" bIns="0" rtlCol="0"/>
          <a:lstStyle/>
          <a:p>
            <a:endParaRPr sz="1980"/>
          </a:p>
        </p:txBody>
      </p:sp>
      <p:sp>
        <p:nvSpPr>
          <p:cNvPr id="3" name="object 3"/>
          <p:cNvSpPr/>
          <p:nvPr/>
        </p:nvSpPr>
        <p:spPr>
          <a:xfrm>
            <a:off x="400730" y="4923348"/>
            <a:ext cx="3268979" cy="324801"/>
          </a:xfrm>
          <a:prstGeom prst="rect">
            <a:avLst/>
          </a:prstGeom>
          <a:blipFill>
            <a:blip r:embed="rId3" cstate="print"/>
            <a:stretch>
              <a:fillRect/>
            </a:stretch>
          </a:blipFill>
        </p:spPr>
        <p:txBody>
          <a:bodyPr wrap="square" lIns="0" tIns="0" rIns="0" bIns="0" rtlCol="0"/>
          <a:lstStyle/>
          <a:p>
            <a:endParaRPr sz="1980"/>
          </a:p>
        </p:txBody>
      </p:sp>
      <p:sp>
        <p:nvSpPr>
          <p:cNvPr id="4" name="object 4"/>
          <p:cNvSpPr txBox="1"/>
          <p:nvPr/>
        </p:nvSpPr>
        <p:spPr>
          <a:xfrm>
            <a:off x="398694" y="1980226"/>
            <a:ext cx="5693474" cy="3888116"/>
          </a:xfrm>
          <a:prstGeom prst="rect">
            <a:avLst/>
          </a:prstGeom>
        </p:spPr>
        <p:txBody>
          <a:bodyPr vert="horz" wrap="square" lIns="0" tIns="9779" rIns="0" bIns="0" rtlCol="0">
            <a:spAutoFit/>
          </a:bodyPr>
          <a:lstStyle/>
          <a:p>
            <a:pPr marL="35622" marR="1156018">
              <a:lnSpc>
                <a:spcPct val="101600"/>
              </a:lnSpc>
              <a:spcBef>
                <a:spcPts val="77"/>
              </a:spcBef>
            </a:pPr>
            <a:r>
              <a:rPr sz="1760" spc="-6" dirty="0">
                <a:latin typeface="Arial"/>
                <a:cs typeface="Arial"/>
              </a:rPr>
              <a:t>The </a:t>
            </a:r>
            <a:r>
              <a:rPr sz="1760" b="1" dirty="0">
                <a:latin typeface="Arial"/>
                <a:cs typeface="Arial"/>
              </a:rPr>
              <a:t>Mark I </a:t>
            </a:r>
            <a:r>
              <a:rPr sz="1760" b="1" spc="-6" dirty="0">
                <a:latin typeface="Arial"/>
                <a:cs typeface="Arial"/>
              </a:rPr>
              <a:t>Perceptron </a:t>
            </a:r>
            <a:r>
              <a:rPr sz="1760" dirty="0">
                <a:latin typeface="Arial"/>
                <a:cs typeface="Arial"/>
              </a:rPr>
              <a:t>machine </a:t>
            </a:r>
            <a:r>
              <a:rPr sz="1760" spc="-6" dirty="0">
                <a:latin typeface="Arial"/>
                <a:cs typeface="Arial"/>
              </a:rPr>
              <a:t>was the first  implementation of the perceptron</a:t>
            </a:r>
            <a:r>
              <a:rPr sz="1760" spc="-55" dirty="0">
                <a:latin typeface="Arial"/>
                <a:cs typeface="Arial"/>
              </a:rPr>
              <a:t> </a:t>
            </a:r>
            <a:r>
              <a:rPr sz="1760" spc="-6" dirty="0">
                <a:latin typeface="Arial"/>
                <a:cs typeface="Arial"/>
              </a:rPr>
              <a:t>algorithm.</a:t>
            </a:r>
            <a:endParaRPr sz="1760">
              <a:latin typeface="Arial"/>
              <a:cs typeface="Arial"/>
            </a:endParaRPr>
          </a:p>
          <a:p>
            <a:pPr>
              <a:spcBef>
                <a:spcPts val="55"/>
              </a:spcBef>
            </a:pPr>
            <a:endParaRPr sz="1815">
              <a:latin typeface="Arial"/>
              <a:cs typeface="Arial"/>
            </a:endParaRPr>
          </a:p>
          <a:p>
            <a:pPr marL="35622" marR="5588">
              <a:lnSpc>
                <a:spcPct val="101600"/>
              </a:lnSpc>
            </a:pPr>
            <a:r>
              <a:rPr sz="1760" spc="-6" dirty="0">
                <a:latin typeface="Arial"/>
                <a:cs typeface="Arial"/>
              </a:rPr>
              <a:t>The </a:t>
            </a:r>
            <a:r>
              <a:rPr sz="1760" dirty="0">
                <a:latin typeface="Arial"/>
                <a:cs typeface="Arial"/>
              </a:rPr>
              <a:t>machine </a:t>
            </a:r>
            <a:r>
              <a:rPr sz="1760" spc="-6" dirty="0">
                <a:latin typeface="Arial"/>
                <a:cs typeface="Arial"/>
              </a:rPr>
              <a:t>was </a:t>
            </a:r>
            <a:r>
              <a:rPr sz="1760" dirty="0">
                <a:latin typeface="Arial"/>
                <a:cs typeface="Arial"/>
              </a:rPr>
              <a:t>connected </a:t>
            </a:r>
            <a:r>
              <a:rPr sz="1760" spc="-6" dirty="0">
                <a:latin typeface="Arial"/>
                <a:cs typeface="Arial"/>
              </a:rPr>
              <a:t>to </a:t>
            </a:r>
            <a:r>
              <a:rPr sz="1760" dirty="0">
                <a:latin typeface="Arial"/>
                <a:cs typeface="Arial"/>
              </a:rPr>
              <a:t>a camera </a:t>
            </a:r>
            <a:r>
              <a:rPr sz="1760" spc="-6" dirty="0">
                <a:latin typeface="Arial"/>
                <a:cs typeface="Arial"/>
              </a:rPr>
              <a:t>that used  20×20 </a:t>
            </a:r>
            <a:r>
              <a:rPr sz="1760" dirty="0">
                <a:latin typeface="Arial"/>
                <a:cs typeface="Arial"/>
              </a:rPr>
              <a:t>cadmium sulfide </a:t>
            </a:r>
            <a:r>
              <a:rPr sz="1760" spc="-6" dirty="0">
                <a:latin typeface="Arial"/>
                <a:cs typeface="Arial"/>
              </a:rPr>
              <a:t>photocells to produce </a:t>
            </a:r>
            <a:r>
              <a:rPr sz="1760" dirty="0">
                <a:latin typeface="Arial"/>
                <a:cs typeface="Arial"/>
              </a:rPr>
              <a:t>a </a:t>
            </a:r>
            <a:r>
              <a:rPr sz="1760" spc="-6" dirty="0">
                <a:latin typeface="Arial"/>
                <a:cs typeface="Arial"/>
              </a:rPr>
              <a:t>400-pixel  image.</a:t>
            </a:r>
            <a:endParaRPr sz="1760">
              <a:latin typeface="Arial"/>
              <a:cs typeface="Arial"/>
            </a:endParaRPr>
          </a:p>
          <a:p>
            <a:pPr>
              <a:spcBef>
                <a:spcPts val="28"/>
              </a:spcBef>
            </a:pPr>
            <a:endParaRPr sz="1870">
              <a:latin typeface="Arial"/>
              <a:cs typeface="Arial"/>
            </a:endParaRPr>
          </a:p>
          <a:p>
            <a:pPr marL="35622"/>
            <a:r>
              <a:rPr sz="1760" dirty="0">
                <a:latin typeface="Arial"/>
                <a:cs typeface="Arial"/>
              </a:rPr>
              <a:t>recognized</a:t>
            </a:r>
            <a:endParaRPr sz="1760">
              <a:latin typeface="Arial"/>
              <a:cs typeface="Arial"/>
            </a:endParaRPr>
          </a:p>
          <a:p>
            <a:pPr marL="35622">
              <a:spcBef>
                <a:spcPts val="33"/>
              </a:spcBef>
            </a:pPr>
            <a:r>
              <a:rPr sz="1760" spc="-6" dirty="0">
                <a:latin typeface="Arial"/>
                <a:cs typeface="Arial"/>
              </a:rPr>
              <a:t>letters of the</a:t>
            </a:r>
            <a:r>
              <a:rPr sz="1760" spc="-11" dirty="0">
                <a:latin typeface="Arial"/>
                <a:cs typeface="Arial"/>
              </a:rPr>
              <a:t> </a:t>
            </a:r>
            <a:r>
              <a:rPr sz="1760" spc="-6" dirty="0">
                <a:latin typeface="Arial"/>
                <a:cs typeface="Arial"/>
              </a:rPr>
              <a:t>alphabet</a:t>
            </a:r>
            <a:endParaRPr sz="1760">
              <a:latin typeface="Arial"/>
              <a:cs typeface="Arial"/>
            </a:endParaRPr>
          </a:p>
          <a:p>
            <a:pPr>
              <a:spcBef>
                <a:spcPts val="55"/>
              </a:spcBef>
            </a:pPr>
            <a:endParaRPr sz="1650">
              <a:latin typeface="Arial"/>
              <a:cs typeface="Arial"/>
            </a:endParaRPr>
          </a:p>
          <a:p>
            <a:pPr marL="13970"/>
            <a:r>
              <a:rPr sz="1540" spc="-6" dirty="0">
                <a:solidFill>
                  <a:srgbClr val="FF0000"/>
                </a:solidFill>
                <a:latin typeface="Arial"/>
                <a:cs typeface="Arial"/>
              </a:rPr>
              <a:t>update</a:t>
            </a:r>
            <a:r>
              <a:rPr sz="1540" spc="-11" dirty="0">
                <a:solidFill>
                  <a:srgbClr val="FF0000"/>
                </a:solidFill>
                <a:latin typeface="Arial"/>
                <a:cs typeface="Arial"/>
              </a:rPr>
              <a:t> </a:t>
            </a:r>
            <a:r>
              <a:rPr sz="1540" dirty="0">
                <a:solidFill>
                  <a:srgbClr val="FF0000"/>
                </a:solidFill>
                <a:latin typeface="Arial"/>
                <a:cs typeface="Arial"/>
              </a:rPr>
              <a:t>rule:</a:t>
            </a:r>
            <a:endParaRPr sz="1540">
              <a:latin typeface="Arial"/>
              <a:cs typeface="Arial"/>
            </a:endParaRPr>
          </a:p>
          <a:p>
            <a:pPr>
              <a:lnSpc>
                <a:spcPct val="100000"/>
              </a:lnSpc>
            </a:pPr>
            <a:endParaRPr sz="1650">
              <a:latin typeface="Arial"/>
              <a:cs typeface="Arial"/>
            </a:endParaRPr>
          </a:p>
          <a:p>
            <a:pPr>
              <a:spcBef>
                <a:spcPts val="11"/>
              </a:spcBef>
            </a:pPr>
            <a:endParaRPr sz="2035">
              <a:latin typeface="Arial"/>
              <a:cs typeface="Arial"/>
            </a:endParaRPr>
          </a:p>
          <a:p>
            <a:pPr marL="13970"/>
            <a:r>
              <a:rPr sz="1980" spc="-6" dirty="0">
                <a:solidFill>
                  <a:srgbClr val="0000FF"/>
                </a:solidFill>
                <a:latin typeface="Arial"/>
                <a:cs typeface="Arial"/>
              </a:rPr>
              <a:t>Frank Rosenblatt, ~1957:</a:t>
            </a:r>
            <a:r>
              <a:rPr sz="1980" spc="-17" dirty="0">
                <a:solidFill>
                  <a:srgbClr val="0000FF"/>
                </a:solidFill>
                <a:latin typeface="Arial"/>
                <a:cs typeface="Arial"/>
              </a:rPr>
              <a:t> </a:t>
            </a:r>
            <a:r>
              <a:rPr sz="1980" spc="-6" dirty="0">
                <a:solidFill>
                  <a:srgbClr val="0000FF"/>
                </a:solidFill>
                <a:latin typeface="Arial"/>
                <a:cs typeface="Arial"/>
              </a:rPr>
              <a:t>Perceptron</a:t>
            </a:r>
            <a:endParaRPr sz="1980">
              <a:latin typeface="Arial"/>
              <a:cs typeface="Arial"/>
            </a:endParaRPr>
          </a:p>
        </p:txBody>
      </p:sp>
      <p:sp>
        <p:nvSpPr>
          <p:cNvPr id="5" name="object 5"/>
          <p:cNvSpPr/>
          <p:nvPr/>
        </p:nvSpPr>
        <p:spPr>
          <a:xfrm>
            <a:off x="4175410" y="4314540"/>
            <a:ext cx="1867000" cy="1065240"/>
          </a:xfrm>
          <a:prstGeom prst="rect">
            <a:avLst/>
          </a:prstGeom>
          <a:blipFill>
            <a:blip r:embed="rId4" cstate="print"/>
            <a:stretch>
              <a:fillRect/>
            </a:stretch>
          </a:blipFill>
        </p:spPr>
        <p:txBody>
          <a:bodyPr wrap="square" lIns="0" tIns="0" rIns="0" bIns="0" rtlCol="0"/>
          <a:lstStyle/>
          <a:p>
            <a:endParaRPr sz="1980"/>
          </a:p>
        </p:txBody>
      </p:sp>
      <p:sp>
        <p:nvSpPr>
          <p:cNvPr id="6" name="object 6"/>
          <p:cNvSpPr/>
          <p:nvPr/>
        </p:nvSpPr>
        <p:spPr>
          <a:xfrm>
            <a:off x="4170172" y="4309301"/>
            <a:ext cx="1877568" cy="1076389"/>
          </a:xfrm>
          <a:custGeom>
            <a:avLst/>
            <a:gdLst/>
            <a:ahLst/>
            <a:cxnLst/>
            <a:rect l="l" t="t" r="r" b="b"/>
            <a:pathLst>
              <a:path w="1706879" h="978535">
                <a:moveTo>
                  <a:pt x="0" y="0"/>
                </a:moveTo>
                <a:lnTo>
                  <a:pt x="1706798" y="0"/>
                </a:lnTo>
                <a:lnTo>
                  <a:pt x="1706798" y="977925"/>
                </a:lnTo>
                <a:lnTo>
                  <a:pt x="0" y="977925"/>
                </a:lnTo>
                <a:lnTo>
                  <a:pt x="0" y="0"/>
                </a:lnTo>
                <a:close/>
              </a:path>
            </a:pathLst>
          </a:custGeom>
          <a:ln w="9524">
            <a:solidFill>
              <a:srgbClr val="000000"/>
            </a:solidFill>
          </a:ln>
        </p:spPr>
        <p:txBody>
          <a:bodyPr wrap="square" lIns="0" tIns="0" rIns="0" bIns="0" rtlCol="0"/>
          <a:lstStyle/>
          <a:p>
            <a:endParaRPr sz="1980"/>
          </a:p>
        </p:txBody>
      </p:sp>
      <p:sp>
        <p:nvSpPr>
          <p:cNvPr id="7" name="object 7"/>
          <p:cNvSpPr txBox="1">
            <a:spLocks noGrp="1"/>
          </p:cNvSpPr>
          <p:nvPr>
            <p:ph type="title"/>
          </p:nvPr>
        </p:nvSpPr>
        <p:spPr>
          <a:xfrm>
            <a:off x="423198" y="1207553"/>
            <a:ext cx="2629853" cy="454227"/>
          </a:xfrm>
          <a:prstGeom prst="rect">
            <a:avLst/>
          </a:prstGeom>
        </p:spPr>
        <p:txBody>
          <a:bodyPr vert="horz" wrap="square" lIns="0" tIns="13970" rIns="0" bIns="0" rtlCol="0">
            <a:spAutoFit/>
          </a:bodyPr>
          <a:lstStyle/>
          <a:p>
            <a:pPr marL="13970">
              <a:spcBef>
                <a:spcPts val="110"/>
              </a:spcBef>
            </a:pPr>
            <a:r>
              <a:rPr sz="2860" dirty="0"/>
              <a:t>A </a:t>
            </a:r>
            <a:r>
              <a:rPr sz="2860" spc="-6" dirty="0"/>
              <a:t>bit of</a:t>
            </a:r>
            <a:r>
              <a:rPr sz="2860" spc="-110" dirty="0"/>
              <a:t> </a:t>
            </a:r>
            <a:r>
              <a:rPr sz="2860" spc="-6" dirty="0"/>
              <a:t>history...</a:t>
            </a:r>
            <a:endParaRPr sz="2860"/>
          </a:p>
        </p:txBody>
      </p:sp>
      <p:sp>
        <p:nvSpPr>
          <p:cNvPr id="8" name="object 8"/>
          <p:cNvSpPr txBox="1"/>
          <p:nvPr/>
        </p:nvSpPr>
        <p:spPr>
          <a:xfrm>
            <a:off x="6967990" y="5852755"/>
            <a:ext cx="2161858" cy="115673"/>
          </a:xfrm>
          <a:prstGeom prst="rect">
            <a:avLst/>
          </a:prstGeom>
        </p:spPr>
        <p:txBody>
          <a:bodyPr vert="horz" wrap="square" lIns="0" tIns="13970" rIns="0" bIns="0" rtlCol="0">
            <a:spAutoFit/>
          </a:bodyPr>
          <a:lstStyle/>
          <a:p>
            <a:pPr marL="13970">
              <a:spcBef>
                <a:spcPts val="110"/>
              </a:spcBef>
            </a:pPr>
            <a:r>
              <a:rPr sz="660" u="sng" spc="-6" dirty="0">
                <a:solidFill>
                  <a:srgbClr val="0097A7"/>
                </a:solidFill>
                <a:uFill>
                  <a:solidFill>
                    <a:srgbClr val="0097A7"/>
                  </a:solidFill>
                </a:uFill>
                <a:latin typeface="Arial"/>
                <a:cs typeface="Arial"/>
              </a:rPr>
              <a:t>This image</a:t>
            </a:r>
            <a:r>
              <a:rPr sz="660" spc="-6" dirty="0">
                <a:solidFill>
                  <a:srgbClr val="0097A7"/>
                </a:solidFill>
                <a:latin typeface="Arial"/>
                <a:cs typeface="Arial"/>
              </a:rPr>
              <a:t> </a:t>
            </a:r>
            <a:r>
              <a:rPr sz="660" spc="-6" dirty="0">
                <a:latin typeface="Arial"/>
                <a:cs typeface="Arial"/>
              </a:rPr>
              <a:t>by Rocky Acosta is licensed under </a:t>
            </a:r>
            <a:r>
              <a:rPr sz="660" u="sng" spc="-6" dirty="0">
                <a:solidFill>
                  <a:srgbClr val="0097A7"/>
                </a:solidFill>
                <a:uFill>
                  <a:solidFill>
                    <a:srgbClr val="0097A7"/>
                  </a:solidFill>
                </a:uFill>
                <a:latin typeface="Arial"/>
                <a:cs typeface="Arial"/>
                <a:hlinkClick r:id="rId5"/>
              </a:rPr>
              <a:t>CC-BY</a:t>
            </a:r>
            <a:r>
              <a:rPr sz="660" u="sng" spc="-38" dirty="0">
                <a:solidFill>
                  <a:srgbClr val="0097A7"/>
                </a:solidFill>
                <a:uFill>
                  <a:solidFill>
                    <a:srgbClr val="0097A7"/>
                  </a:solidFill>
                </a:uFill>
                <a:latin typeface="Arial"/>
                <a:cs typeface="Arial"/>
                <a:hlinkClick r:id="rId5"/>
              </a:rPr>
              <a:t> </a:t>
            </a:r>
            <a:r>
              <a:rPr sz="660" u="sng" spc="-6" dirty="0">
                <a:solidFill>
                  <a:srgbClr val="0097A7"/>
                </a:solidFill>
                <a:uFill>
                  <a:solidFill>
                    <a:srgbClr val="0097A7"/>
                  </a:solidFill>
                </a:uFill>
                <a:latin typeface="Arial"/>
                <a:cs typeface="Arial"/>
                <a:hlinkClick r:id="rId5"/>
              </a:rPr>
              <a:t>3.0</a:t>
            </a:r>
            <a:endParaRPr sz="660">
              <a:latin typeface="Arial"/>
              <a:cs typeface="Arial"/>
            </a:endParaRPr>
          </a:p>
        </p:txBody>
      </p:sp>
      <p:sp>
        <p:nvSpPr>
          <p:cNvPr id="9" name="object 9"/>
          <p:cNvSpPr/>
          <p:nvPr/>
        </p:nvSpPr>
        <p:spPr>
          <a:xfrm>
            <a:off x="6205746" y="1327876"/>
            <a:ext cx="3686074" cy="4436356"/>
          </a:xfrm>
          <a:prstGeom prst="rect">
            <a:avLst/>
          </a:prstGeom>
          <a:blipFill>
            <a:blip r:embed="rId6" cstate="print"/>
            <a:stretch>
              <a:fillRect/>
            </a:stretch>
          </a:blipFill>
        </p:spPr>
        <p:txBody>
          <a:bodyPr wrap="square" lIns="0" tIns="0" rIns="0" bIns="0" rtlCol="0"/>
          <a:lstStyle/>
          <a:p>
            <a:endParaRPr sz="1980"/>
          </a:p>
        </p:txBody>
      </p:sp>
      <p:sp>
        <p:nvSpPr>
          <p:cNvPr id="10" name="object 10"/>
          <p:cNvSpPr txBox="1"/>
          <p:nvPr/>
        </p:nvSpPr>
        <p:spPr>
          <a:xfrm>
            <a:off x="173718" y="6246635"/>
            <a:ext cx="9679115" cy="294953"/>
          </a:xfrm>
          <a:prstGeom prst="rect">
            <a:avLst/>
          </a:prstGeom>
        </p:spPr>
        <p:txBody>
          <a:bodyPr vert="horz" wrap="square" lIns="0" tIns="0" rIns="0" bIns="0" rtlCol="0">
            <a:spAutoFit/>
          </a:bodyPr>
          <a:lstStyle/>
          <a:p>
            <a:pPr>
              <a:lnSpc>
                <a:spcPts val="2271"/>
              </a:lnSpc>
              <a:tabLst>
                <a:tab pos="5778691" algn="l"/>
                <a:tab pos="7958011" algn="l"/>
              </a:tabLst>
            </a:pPr>
            <a:r>
              <a:rPr sz="1980" spc="-6" dirty="0">
                <a:solidFill>
                  <a:srgbClr val="FFFFFF"/>
                </a:solidFill>
                <a:latin typeface="Arial"/>
                <a:cs typeface="Arial"/>
              </a:rPr>
              <a:t>Fei-Fei Li </a:t>
            </a:r>
            <a:r>
              <a:rPr sz="1980" dirty="0">
                <a:solidFill>
                  <a:srgbClr val="FFFFFF"/>
                </a:solidFill>
                <a:latin typeface="Arial"/>
                <a:cs typeface="Arial"/>
              </a:rPr>
              <a:t>&amp; Justin Johnson &amp;</a:t>
            </a:r>
            <a:r>
              <a:rPr sz="1980" spc="-22" dirty="0">
                <a:solidFill>
                  <a:srgbClr val="FFFFFF"/>
                </a:solidFill>
                <a:latin typeface="Arial"/>
                <a:cs typeface="Arial"/>
              </a:rPr>
              <a:t> </a:t>
            </a:r>
            <a:r>
              <a:rPr sz="1980" spc="-6" dirty="0">
                <a:solidFill>
                  <a:srgbClr val="FFFFFF"/>
                </a:solidFill>
                <a:latin typeface="Arial"/>
                <a:cs typeface="Arial"/>
              </a:rPr>
              <a:t>Serena Yeung	</a:t>
            </a:r>
            <a:r>
              <a:rPr sz="3300" spc="-8" baseline="-4166" dirty="0">
                <a:solidFill>
                  <a:srgbClr val="FFFFFF"/>
                </a:solidFill>
                <a:latin typeface="Arial"/>
                <a:cs typeface="Arial"/>
              </a:rPr>
              <a:t>Lecture </a:t>
            </a:r>
            <a:r>
              <a:rPr sz="3300" baseline="-4166" dirty="0">
                <a:solidFill>
                  <a:srgbClr val="FFFFFF"/>
                </a:solidFill>
                <a:latin typeface="Arial"/>
                <a:cs typeface="Arial"/>
              </a:rPr>
              <a:t>5</a:t>
            </a:r>
            <a:r>
              <a:rPr sz="3300" spc="-8" baseline="-4166" dirty="0">
                <a:solidFill>
                  <a:srgbClr val="FFFFFF"/>
                </a:solidFill>
                <a:latin typeface="Arial"/>
                <a:cs typeface="Arial"/>
              </a:rPr>
              <a:t> </a:t>
            </a:r>
            <a:r>
              <a:rPr sz="3300" baseline="-4166" dirty="0">
                <a:solidFill>
                  <a:srgbClr val="FFFFFF"/>
                </a:solidFill>
                <a:latin typeface="Arial"/>
                <a:cs typeface="Arial"/>
              </a:rPr>
              <a:t>-	</a:t>
            </a:r>
            <a:r>
              <a:rPr sz="3300" spc="-8" baseline="-4166" dirty="0">
                <a:solidFill>
                  <a:srgbClr val="FFFFFF"/>
                </a:solidFill>
                <a:latin typeface="Arial"/>
                <a:cs typeface="Arial"/>
              </a:rPr>
              <a:t>April 18,</a:t>
            </a:r>
            <a:r>
              <a:rPr sz="3300" spc="-156" baseline="-4166" dirty="0">
                <a:solidFill>
                  <a:srgbClr val="FFFFFF"/>
                </a:solidFill>
                <a:latin typeface="Arial"/>
                <a:cs typeface="Arial"/>
              </a:rPr>
              <a:t> </a:t>
            </a:r>
            <a:r>
              <a:rPr sz="3300" spc="-8" baseline="-4166" dirty="0">
                <a:solidFill>
                  <a:srgbClr val="FFFFFF"/>
                </a:solidFill>
                <a:latin typeface="Arial"/>
                <a:cs typeface="Arial"/>
              </a:rPr>
              <a:t>2017</a:t>
            </a:r>
            <a:endParaRPr sz="3300" baseline="-4166">
              <a:latin typeface="Arial"/>
              <a:cs typeface="Arial"/>
            </a:endParaRPr>
          </a:p>
        </p:txBody>
      </p:sp>
      <p:sp>
        <p:nvSpPr>
          <p:cNvPr id="11" name="object 11"/>
          <p:cNvSpPr txBox="1"/>
          <p:nvPr/>
        </p:nvSpPr>
        <p:spPr>
          <a:xfrm>
            <a:off x="5939038" y="6232666"/>
            <a:ext cx="1362774" cy="320601"/>
          </a:xfrm>
          <a:prstGeom prst="rect">
            <a:avLst/>
          </a:prstGeom>
        </p:spPr>
        <p:txBody>
          <a:bodyPr vert="horz" wrap="square" lIns="0" tIns="0" rIns="0" bIns="0" rtlCol="0">
            <a:spAutoFit/>
          </a:bodyPr>
          <a:lstStyle/>
          <a:p>
            <a:pPr marL="13970">
              <a:lnSpc>
                <a:spcPts val="2541"/>
              </a:lnSpc>
            </a:pPr>
            <a:r>
              <a:rPr sz="2200" spc="-6" dirty="0">
                <a:solidFill>
                  <a:srgbClr val="FFFFFF"/>
                </a:solidFill>
                <a:latin typeface="Arial"/>
                <a:cs typeface="Arial"/>
              </a:rPr>
              <a:t>Lecture </a:t>
            </a:r>
            <a:r>
              <a:rPr sz="2200" dirty="0">
                <a:solidFill>
                  <a:srgbClr val="FFFFFF"/>
                </a:solidFill>
                <a:latin typeface="Arial"/>
                <a:cs typeface="Arial"/>
              </a:rPr>
              <a:t>5</a:t>
            </a:r>
            <a:r>
              <a:rPr sz="2200" spc="-99" dirty="0">
                <a:solidFill>
                  <a:srgbClr val="FFFFFF"/>
                </a:solidFill>
                <a:latin typeface="Arial"/>
                <a:cs typeface="Arial"/>
              </a:rPr>
              <a:t> </a:t>
            </a:r>
            <a:r>
              <a:rPr sz="2200" dirty="0">
                <a:solidFill>
                  <a:srgbClr val="FFFFFF"/>
                </a:solidFill>
                <a:latin typeface="Arial"/>
                <a:cs typeface="Arial"/>
              </a:rPr>
              <a:t>-</a:t>
            </a:r>
            <a:endParaRPr sz="2200">
              <a:latin typeface="Arial"/>
              <a:cs typeface="Arial"/>
            </a:endParaRPr>
          </a:p>
        </p:txBody>
      </p:sp>
      <p:sp>
        <p:nvSpPr>
          <p:cNvPr id="12" name="object 12"/>
          <p:cNvSpPr txBox="1">
            <a:spLocks noGrp="1"/>
          </p:cNvSpPr>
          <p:nvPr>
            <p:ph type="ftr" sz="quarter" idx="5"/>
          </p:nvPr>
        </p:nvSpPr>
        <p:spPr>
          <a:xfrm>
            <a:off x="3761842" y="10065715"/>
            <a:ext cx="3540557" cy="301365"/>
          </a:xfrm>
          <a:prstGeom prst="rect">
            <a:avLst/>
          </a:prstGeom>
        </p:spPr>
        <p:txBody>
          <a:bodyPr vert="horz" wrap="square" lIns="0" tIns="0" rIns="0" bIns="0" rtlCol="0">
            <a:spAutoFit/>
          </a:bodyPr>
          <a:lstStyle/>
          <a:p>
            <a:pPr marL="13970">
              <a:lnSpc>
                <a:spcPts val="2541"/>
              </a:lnSpc>
            </a:pPr>
            <a:r>
              <a:rPr spc="-6" dirty="0"/>
              <a:t>April 18,</a:t>
            </a:r>
            <a:r>
              <a:rPr spc="-99" dirty="0"/>
              <a:t> </a:t>
            </a:r>
            <a:r>
              <a:rPr spc="-6" dirty="0"/>
              <a:t>2017</a:t>
            </a:r>
          </a:p>
        </p:txBody>
      </p:sp>
      <p:sp>
        <p:nvSpPr>
          <p:cNvPr id="13" name="object 13"/>
          <p:cNvSpPr txBox="1">
            <a:spLocks noGrp="1"/>
          </p:cNvSpPr>
          <p:nvPr>
            <p:ph type="dt" sz="half" idx="6"/>
          </p:nvPr>
        </p:nvSpPr>
        <p:spPr>
          <a:xfrm>
            <a:off x="553212" y="10065715"/>
            <a:ext cx="2544775" cy="577081"/>
          </a:xfrm>
          <a:prstGeom prst="rect">
            <a:avLst/>
          </a:prstGeom>
        </p:spPr>
        <p:txBody>
          <a:bodyPr vert="horz" wrap="square" lIns="0" tIns="0" rIns="0" bIns="0" rtlCol="0">
            <a:spAutoFit/>
          </a:bodyPr>
          <a:lstStyle/>
          <a:p>
            <a:pPr marL="13970">
              <a:lnSpc>
                <a:spcPts val="2299"/>
              </a:lnSpc>
            </a:pPr>
            <a:r>
              <a:rPr spc="-6" dirty="0"/>
              <a:t>Fei-Fei Li </a:t>
            </a:r>
            <a:r>
              <a:rPr dirty="0"/>
              <a:t>&amp; Justin Johnson &amp; </a:t>
            </a:r>
            <a:r>
              <a:rPr spc="-6" dirty="0"/>
              <a:t>Serena</a:t>
            </a:r>
            <a:r>
              <a:rPr spc="-138" dirty="0"/>
              <a:t> </a:t>
            </a:r>
            <a:r>
              <a:rPr spc="-6" dirty="0"/>
              <a:t>Yeung</a:t>
            </a:r>
          </a:p>
        </p:txBody>
      </p:sp>
      <p:sp>
        <p:nvSpPr>
          <p:cNvPr id="14" name="object 14"/>
          <p:cNvSpPr txBox="1"/>
          <p:nvPr/>
        </p:nvSpPr>
        <p:spPr>
          <a:xfrm>
            <a:off x="7465653" y="6242071"/>
            <a:ext cx="239584" cy="320601"/>
          </a:xfrm>
          <a:prstGeom prst="rect">
            <a:avLst/>
          </a:prstGeom>
        </p:spPr>
        <p:txBody>
          <a:bodyPr vert="horz" wrap="square" lIns="0" tIns="0" rIns="0" bIns="0" rtlCol="0">
            <a:spAutoFit/>
          </a:bodyPr>
          <a:lstStyle/>
          <a:p>
            <a:pPr marL="41910">
              <a:lnSpc>
                <a:spcPts val="2541"/>
              </a:lnSpc>
            </a:pPr>
            <a:fld id="{81D60167-4931-47E6-BA6A-407CBD079E47}" type="slidenum">
              <a:rPr sz="2200" dirty="0">
                <a:solidFill>
                  <a:srgbClr val="FFFFFF"/>
                </a:solidFill>
                <a:latin typeface="Arial"/>
                <a:cs typeface="Arial"/>
              </a:rPr>
              <a:pPr marL="41910">
                <a:lnSpc>
                  <a:spcPts val="2541"/>
                </a:lnSpc>
              </a:pPr>
              <a:t>134</a:t>
            </a:fld>
            <a:endParaRPr sz="2200">
              <a:latin typeface="Arial"/>
              <a:cs typeface="Arial"/>
            </a:endParaRPr>
          </a:p>
        </p:txBody>
      </p:sp>
    </p:spTree>
    <p:extLst>
      <p:ext uri="{BB962C8B-B14F-4D97-AF65-F5344CB8AC3E}">
        <p14:creationId xmlns:p14="http://schemas.microsoft.com/office/powerpoint/2010/main" val="37079661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1125" y="2607701"/>
            <a:ext cx="4045553" cy="2190179"/>
          </a:xfrm>
          <a:prstGeom prst="rect">
            <a:avLst/>
          </a:prstGeom>
          <a:blipFill>
            <a:blip r:embed="rId2" cstate="print"/>
            <a:stretch>
              <a:fillRect/>
            </a:stretch>
          </a:blipFill>
        </p:spPr>
        <p:txBody>
          <a:bodyPr wrap="square" lIns="0" tIns="0" rIns="0" bIns="0" rtlCol="0"/>
          <a:lstStyle/>
          <a:p>
            <a:endParaRPr sz="1980"/>
          </a:p>
        </p:txBody>
      </p:sp>
      <p:sp>
        <p:nvSpPr>
          <p:cNvPr id="3" name="object 3"/>
          <p:cNvSpPr/>
          <p:nvPr/>
        </p:nvSpPr>
        <p:spPr>
          <a:xfrm>
            <a:off x="4330588" y="2131916"/>
            <a:ext cx="2338958" cy="3036956"/>
          </a:xfrm>
          <a:prstGeom prst="rect">
            <a:avLst/>
          </a:prstGeom>
          <a:blipFill>
            <a:blip r:embed="rId3" cstate="print"/>
            <a:stretch>
              <a:fillRect/>
            </a:stretch>
          </a:blipFill>
        </p:spPr>
        <p:txBody>
          <a:bodyPr wrap="square" lIns="0" tIns="0" rIns="0" bIns="0" rtlCol="0"/>
          <a:lstStyle/>
          <a:p>
            <a:endParaRPr sz="1980"/>
          </a:p>
        </p:txBody>
      </p:sp>
      <p:sp>
        <p:nvSpPr>
          <p:cNvPr id="4" name="object 4"/>
          <p:cNvSpPr txBox="1"/>
          <p:nvPr/>
        </p:nvSpPr>
        <p:spPr>
          <a:xfrm>
            <a:off x="398694" y="5450049"/>
            <a:ext cx="4791012" cy="318805"/>
          </a:xfrm>
          <a:prstGeom prst="rect">
            <a:avLst/>
          </a:prstGeom>
        </p:spPr>
        <p:txBody>
          <a:bodyPr vert="horz" wrap="square" lIns="0" tIns="13970" rIns="0" bIns="0" rtlCol="0">
            <a:spAutoFit/>
          </a:bodyPr>
          <a:lstStyle/>
          <a:p>
            <a:pPr marL="13970">
              <a:spcBef>
                <a:spcPts val="110"/>
              </a:spcBef>
            </a:pPr>
            <a:r>
              <a:rPr sz="1980" spc="-6" dirty="0">
                <a:solidFill>
                  <a:srgbClr val="0000FF"/>
                </a:solidFill>
                <a:latin typeface="Arial"/>
                <a:cs typeface="Arial"/>
              </a:rPr>
              <a:t>Widrow and Hoff, ~1960:</a:t>
            </a:r>
            <a:r>
              <a:rPr sz="1980" spc="-88" dirty="0">
                <a:solidFill>
                  <a:srgbClr val="0000FF"/>
                </a:solidFill>
                <a:latin typeface="Arial"/>
                <a:cs typeface="Arial"/>
              </a:rPr>
              <a:t> </a:t>
            </a:r>
            <a:r>
              <a:rPr sz="1980" spc="-6" dirty="0">
                <a:solidFill>
                  <a:srgbClr val="0000FF"/>
                </a:solidFill>
                <a:latin typeface="Arial"/>
                <a:cs typeface="Arial"/>
              </a:rPr>
              <a:t>Adaline/Madaline</a:t>
            </a:r>
            <a:endParaRPr sz="1980">
              <a:latin typeface="Arial"/>
              <a:cs typeface="Arial"/>
            </a:endParaRPr>
          </a:p>
        </p:txBody>
      </p:sp>
      <p:sp>
        <p:nvSpPr>
          <p:cNvPr id="5" name="object 5"/>
          <p:cNvSpPr/>
          <p:nvPr/>
        </p:nvSpPr>
        <p:spPr>
          <a:xfrm>
            <a:off x="6797396" y="1964348"/>
            <a:ext cx="3078294" cy="3421081"/>
          </a:xfrm>
          <a:prstGeom prst="rect">
            <a:avLst/>
          </a:prstGeom>
          <a:blipFill>
            <a:blip r:embed="rId4" cstate="print"/>
            <a:stretch>
              <a:fillRect/>
            </a:stretch>
          </a:blipFill>
        </p:spPr>
        <p:txBody>
          <a:bodyPr wrap="square" lIns="0" tIns="0" rIns="0" bIns="0" rtlCol="0"/>
          <a:lstStyle/>
          <a:p>
            <a:endParaRPr sz="1980"/>
          </a:p>
        </p:txBody>
      </p:sp>
      <p:sp>
        <p:nvSpPr>
          <p:cNvPr id="6" name="object 6"/>
          <p:cNvSpPr txBox="1">
            <a:spLocks noGrp="1"/>
          </p:cNvSpPr>
          <p:nvPr>
            <p:ph type="title"/>
          </p:nvPr>
        </p:nvSpPr>
        <p:spPr>
          <a:xfrm>
            <a:off x="423198" y="1207553"/>
            <a:ext cx="2629853" cy="454227"/>
          </a:xfrm>
          <a:prstGeom prst="rect">
            <a:avLst/>
          </a:prstGeom>
        </p:spPr>
        <p:txBody>
          <a:bodyPr vert="horz" wrap="square" lIns="0" tIns="13970" rIns="0" bIns="0" rtlCol="0">
            <a:spAutoFit/>
          </a:bodyPr>
          <a:lstStyle/>
          <a:p>
            <a:pPr marL="13970">
              <a:spcBef>
                <a:spcPts val="110"/>
              </a:spcBef>
            </a:pPr>
            <a:r>
              <a:rPr sz="2860" dirty="0"/>
              <a:t>A </a:t>
            </a:r>
            <a:r>
              <a:rPr sz="2860" spc="-6" dirty="0"/>
              <a:t>bit of</a:t>
            </a:r>
            <a:r>
              <a:rPr sz="2860" spc="-110" dirty="0"/>
              <a:t> </a:t>
            </a:r>
            <a:r>
              <a:rPr sz="2860" spc="-6" dirty="0"/>
              <a:t>history...</a:t>
            </a:r>
            <a:endParaRPr sz="2860"/>
          </a:p>
        </p:txBody>
      </p:sp>
      <p:sp>
        <p:nvSpPr>
          <p:cNvPr id="8" name="object 8"/>
          <p:cNvSpPr txBox="1"/>
          <p:nvPr/>
        </p:nvSpPr>
        <p:spPr>
          <a:xfrm>
            <a:off x="173718" y="6246635"/>
            <a:ext cx="9679115" cy="294953"/>
          </a:xfrm>
          <a:prstGeom prst="rect">
            <a:avLst/>
          </a:prstGeom>
        </p:spPr>
        <p:txBody>
          <a:bodyPr vert="horz" wrap="square" lIns="0" tIns="0" rIns="0" bIns="0" rtlCol="0">
            <a:spAutoFit/>
          </a:bodyPr>
          <a:lstStyle/>
          <a:p>
            <a:pPr>
              <a:lnSpc>
                <a:spcPts val="2271"/>
              </a:lnSpc>
              <a:tabLst>
                <a:tab pos="5778691" algn="l"/>
                <a:tab pos="7958011" algn="l"/>
              </a:tabLst>
            </a:pPr>
            <a:r>
              <a:rPr sz="1980" spc="-6" dirty="0">
                <a:solidFill>
                  <a:srgbClr val="FFFFFF"/>
                </a:solidFill>
                <a:latin typeface="Arial"/>
                <a:cs typeface="Arial"/>
              </a:rPr>
              <a:t>Fei-Fei Li </a:t>
            </a:r>
            <a:r>
              <a:rPr sz="1980" dirty="0">
                <a:solidFill>
                  <a:srgbClr val="FFFFFF"/>
                </a:solidFill>
                <a:latin typeface="Arial"/>
                <a:cs typeface="Arial"/>
              </a:rPr>
              <a:t>&amp; Justin Johnson &amp;</a:t>
            </a:r>
            <a:r>
              <a:rPr sz="1980" spc="-22" dirty="0">
                <a:solidFill>
                  <a:srgbClr val="FFFFFF"/>
                </a:solidFill>
                <a:latin typeface="Arial"/>
                <a:cs typeface="Arial"/>
              </a:rPr>
              <a:t> </a:t>
            </a:r>
            <a:r>
              <a:rPr sz="1980" spc="-6" dirty="0">
                <a:solidFill>
                  <a:srgbClr val="FFFFFF"/>
                </a:solidFill>
                <a:latin typeface="Arial"/>
                <a:cs typeface="Arial"/>
              </a:rPr>
              <a:t>Serena Yeung	</a:t>
            </a:r>
            <a:r>
              <a:rPr sz="3300" spc="-8" baseline="-4166" dirty="0">
                <a:solidFill>
                  <a:srgbClr val="FFFFFF"/>
                </a:solidFill>
                <a:latin typeface="Arial"/>
                <a:cs typeface="Arial"/>
              </a:rPr>
              <a:t>Lecture </a:t>
            </a:r>
            <a:r>
              <a:rPr sz="3300" baseline="-4166" dirty="0">
                <a:solidFill>
                  <a:srgbClr val="FFFFFF"/>
                </a:solidFill>
                <a:latin typeface="Arial"/>
                <a:cs typeface="Arial"/>
              </a:rPr>
              <a:t>5</a:t>
            </a:r>
            <a:r>
              <a:rPr sz="3300" spc="-8" baseline="-4166" dirty="0">
                <a:solidFill>
                  <a:srgbClr val="FFFFFF"/>
                </a:solidFill>
                <a:latin typeface="Arial"/>
                <a:cs typeface="Arial"/>
              </a:rPr>
              <a:t> </a:t>
            </a:r>
            <a:r>
              <a:rPr sz="3300" baseline="-4166" dirty="0">
                <a:solidFill>
                  <a:srgbClr val="FFFFFF"/>
                </a:solidFill>
                <a:latin typeface="Arial"/>
                <a:cs typeface="Arial"/>
              </a:rPr>
              <a:t>-	</a:t>
            </a:r>
            <a:r>
              <a:rPr sz="3300" spc="-8" baseline="-4166" dirty="0">
                <a:solidFill>
                  <a:srgbClr val="FFFFFF"/>
                </a:solidFill>
                <a:latin typeface="Arial"/>
                <a:cs typeface="Arial"/>
              </a:rPr>
              <a:t>April 18,</a:t>
            </a:r>
            <a:r>
              <a:rPr sz="3300" spc="-156" baseline="-4166" dirty="0">
                <a:solidFill>
                  <a:srgbClr val="FFFFFF"/>
                </a:solidFill>
                <a:latin typeface="Arial"/>
                <a:cs typeface="Arial"/>
              </a:rPr>
              <a:t> </a:t>
            </a:r>
            <a:r>
              <a:rPr sz="3300" spc="-8" baseline="-4166" dirty="0">
                <a:solidFill>
                  <a:srgbClr val="FFFFFF"/>
                </a:solidFill>
                <a:latin typeface="Arial"/>
                <a:cs typeface="Arial"/>
              </a:rPr>
              <a:t>2017</a:t>
            </a:r>
            <a:endParaRPr sz="3300" baseline="-4166">
              <a:latin typeface="Arial"/>
              <a:cs typeface="Arial"/>
            </a:endParaRPr>
          </a:p>
        </p:txBody>
      </p:sp>
      <p:sp>
        <p:nvSpPr>
          <p:cNvPr id="9" name="object 9"/>
          <p:cNvSpPr txBox="1"/>
          <p:nvPr/>
        </p:nvSpPr>
        <p:spPr>
          <a:xfrm>
            <a:off x="5939038" y="6232666"/>
            <a:ext cx="1362774" cy="320601"/>
          </a:xfrm>
          <a:prstGeom prst="rect">
            <a:avLst/>
          </a:prstGeom>
        </p:spPr>
        <p:txBody>
          <a:bodyPr vert="horz" wrap="square" lIns="0" tIns="0" rIns="0" bIns="0" rtlCol="0">
            <a:spAutoFit/>
          </a:bodyPr>
          <a:lstStyle/>
          <a:p>
            <a:pPr marL="13970">
              <a:lnSpc>
                <a:spcPts val="2541"/>
              </a:lnSpc>
            </a:pPr>
            <a:r>
              <a:rPr sz="2200" spc="-6" dirty="0">
                <a:solidFill>
                  <a:srgbClr val="FFFFFF"/>
                </a:solidFill>
                <a:latin typeface="Arial"/>
                <a:cs typeface="Arial"/>
              </a:rPr>
              <a:t>Lecture </a:t>
            </a:r>
            <a:r>
              <a:rPr sz="2200" dirty="0">
                <a:solidFill>
                  <a:srgbClr val="FFFFFF"/>
                </a:solidFill>
                <a:latin typeface="Arial"/>
                <a:cs typeface="Arial"/>
              </a:rPr>
              <a:t>5</a:t>
            </a:r>
            <a:r>
              <a:rPr sz="2200" spc="-99" dirty="0">
                <a:solidFill>
                  <a:srgbClr val="FFFFFF"/>
                </a:solidFill>
                <a:latin typeface="Arial"/>
                <a:cs typeface="Arial"/>
              </a:rPr>
              <a:t> </a:t>
            </a:r>
            <a:r>
              <a:rPr sz="2200" dirty="0">
                <a:solidFill>
                  <a:srgbClr val="FFFFFF"/>
                </a:solidFill>
                <a:latin typeface="Arial"/>
                <a:cs typeface="Arial"/>
              </a:rPr>
              <a:t>-</a:t>
            </a:r>
            <a:endParaRPr sz="2200">
              <a:latin typeface="Arial"/>
              <a:cs typeface="Arial"/>
            </a:endParaRPr>
          </a:p>
        </p:txBody>
      </p:sp>
      <p:sp>
        <p:nvSpPr>
          <p:cNvPr id="10" name="object 10"/>
          <p:cNvSpPr txBox="1">
            <a:spLocks noGrp="1"/>
          </p:cNvSpPr>
          <p:nvPr>
            <p:ph type="ftr" sz="quarter" idx="5"/>
          </p:nvPr>
        </p:nvSpPr>
        <p:spPr>
          <a:xfrm>
            <a:off x="3761842" y="10065715"/>
            <a:ext cx="3540557" cy="301365"/>
          </a:xfrm>
          <a:prstGeom prst="rect">
            <a:avLst/>
          </a:prstGeom>
        </p:spPr>
        <p:txBody>
          <a:bodyPr vert="horz" wrap="square" lIns="0" tIns="0" rIns="0" bIns="0" rtlCol="0">
            <a:spAutoFit/>
          </a:bodyPr>
          <a:lstStyle/>
          <a:p>
            <a:pPr marL="13970">
              <a:lnSpc>
                <a:spcPts val="2541"/>
              </a:lnSpc>
            </a:pPr>
            <a:r>
              <a:rPr spc="-6" dirty="0"/>
              <a:t>April 18,</a:t>
            </a:r>
            <a:r>
              <a:rPr spc="-99" dirty="0"/>
              <a:t> </a:t>
            </a:r>
            <a:r>
              <a:rPr spc="-6" dirty="0"/>
              <a:t>2017</a:t>
            </a:r>
          </a:p>
        </p:txBody>
      </p:sp>
      <p:sp>
        <p:nvSpPr>
          <p:cNvPr id="11" name="object 11"/>
          <p:cNvSpPr txBox="1">
            <a:spLocks noGrp="1"/>
          </p:cNvSpPr>
          <p:nvPr>
            <p:ph type="dt" sz="half" idx="6"/>
          </p:nvPr>
        </p:nvSpPr>
        <p:spPr>
          <a:xfrm>
            <a:off x="553212" y="10065715"/>
            <a:ext cx="2544775" cy="577081"/>
          </a:xfrm>
          <a:prstGeom prst="rect">
            <a:avLst/>
          </a:prstGeom>
        </p:spPr>
        <p:txBody>
          <a:bodyPr vert="horz" wrap="square" lIns="0" tIns="0" rIns="0" bIns="0" rtlCol="0">
            <a:spAutoFit/>
          </a:bodyPr>
          <a:lstStyle/>
          <a:p>
            <a:pPr marL="13970">
              <a:lnSpc>
                <a:spcPts val="2299"/>
              </a:lnSpc>
            </a:pPr>
            <a:r>
              <a:rPr spc="-6" dirty="0"/>
              <a:t>Fei-Fei Li </a:t>
            </a:r>
            <a:r>
              <a:rPr dirty="0"/>
              <a:t>&amp; Justin Johnson &amp; </a:t>
            </a:r>
            <a:r>
              <a:rPr spc="-6" dirty="0"/>
              <a:t>Serena</a:t>
            </a:r>
            <a:r>
              <a:rPr spc="-138" dirty="0"/>
              <a:t> </a:t>
            </a:r>
            <a:r>
              <a:rPr spc="-6" dirty="0"/>
              <a:t>Yeung</a:t>
            </a:r>
          </a:p>
        </p:txBody>
      </p:sp>
      <p:sp>
        <p:nvSpPr>
          <p:cNvPr id="12" name="object 12"/>
          <p:cNvSpPr txBox="1"/>
          <p:nvPr/>
        </p:nvSpPr>
        <p:spPr>
          <a:xfrm>
            <a:off x="7465653" y="6242071"/>
            <a:ext cx="239584" cy="320601"/>
          </a:xfrm>
          <a:prstGeom prst="rect">
            <a:avLst/>
          </a:prstGeom>
        </p:spPr>
        <p:txBody>
          <a:bodyPr vert="horz" wrap="square" lIns="0" tIns="0" rIns="0" bIns="0" rtlCol="0">
            <a:spAutoFit/>
          </a:bodyPr>
          <a:lstStyle/>
          <a:p>
            <a:pPr marL="41910">
              <a:lnSpc>
                <a:spcPts val="2541"/>
              </a:lnSpc>
            </a:pPr>
            <a:fld id="{81D60167-4931-47E6-BA6A-407CBD079E47}" type="slidenum">
              <a:rPr sz="2200" dirty="0">
                <a:solidFill>
                  <a:srgbClr val="FFFFFF"/>
                </a:solidFill>
                <a:latin typeface="Arial"/>
                <a:cs typeface="Arial"/>
              </a:rPr>
              <a:pPr marL="41910">
                <a:lnSpc>
                  <a:spcPts val="2541"/>
                </a:lnSpc>
              </a:pPr>
              <a:t>135</a:t>
            </a:fld>
            <a:endParaRPr sz="2200">
              <a:latin typeface="Arial"/>
              <a:cs typeface="Arial"/>
            </a:endParaRPr>
          </a:p>
        </p:txBody>
      </p:sp>
      <p:sp>
        <p:nvSpPr>
          <p:cNvPr id="7" name="object 7"/>
          <p:cNvSpPr txBox="1"/>
          <p:nvPr/>
        </p:nvSpPr>
        <p:spPr>
          <a:xfrm>
            <a:off x="6283212" y="5422710"/>
            <a:ext cx="3493897" cy="213969"/>
          </a:xfrm>
          <a:prstGeom prst="rect">
            <a:avLst/>
          </a:prstGeom>
        </p:spPr>
        <p:txBody>
          <a:bodyPr vert="horz" wrap="square" lIns="0" tIns="9779" rIns="0" bIns="0" rtlCol="0">
            <a:spAutoFit/>
          </a:bodyPr>
          <a:lstStyle/>
          <a:p>
            <a:pPr marL="484061" marR="5588" indent="-470789">
              <a:lnSpc>
                <a:spcPct val="104200"/>
              </a:lnSpc>
              <a:spcBef>
                <a:spcPts val="77"/>
              </a:spcBef>
            </a:pPr>
            <a:r>
              <a:rPr sz="660" spc="-6" dirty="0">
                <a:latin typeface="Arial"/>
                <a:cs typeface="Arial"/>
              </a:rPr>
              <a:t>These figures are </a:t>
            </a:r>
            <a:r>
              <a:rPr sz="660" dirty="0">
                <a:latin typeface="Arial"/>
                <a:cs typeface="Arial"/>
              </a:rPr>
              <a:t>reproduced </a:t>
            </a:r>
            <a:r>
              <a:rPr sz="660" spc="-6" dirty="0">
                <a:latin typeface="Arial"/>
                <a:cs typeface="Arial"/>
              </a:rPr>
              <a:t>from </a:t>
            </a:r>
            <a:r>
              <a:rPr sz="660" u="sng" spc="-6" dirty="0">
                <a:solidFill>
                  <a:srgbClr val="1155CC"/>
                </a:solidFill>
                <a:uFill>
                  <a:solidFill>
                    <a:srgbClr val="1155CC"/>
                  </a:solidFill>
                </a:uFill>
                <a:latin typeface="Arial"/>
                <a:cs typeface="Arial"/>
                <a:hlinkClick r:id="rId5"/>
              </a:rPr>
              <a:t>Widrow 1960, Stanford Electronics Laboratories Technica</a:t>
            </a:r>
            <a:r>
              <a:rPr sz="660" spc="-6" dirty="0">
                <a:solidFill>
                  <a:srgbClr val="1155CC"/>
                </a:solidFill>
                <a:latin typeface="Arial"/>
                <a:cs typeface="Arial"/>
                <a:hlinkClick r:id="rId5"/>
              </a:rPr>
              <a:t>l </a:t>
            </a:r>
            <a:r>
              <a:rPr sz="660" spc="-6" dirty="0">
                <a:solidFill>
                  <a:srgbClr val="1155CC"/>
                </a:solidFill>
                <a:latin typeface="Arial"/>
                <a:cs typeface="Arial"/>
              </a:rPr>
              <a:t> </a:t>
            </a:r>
            <a:r>
              <a:rPr sz="660" u="sng" spc="-6" dirty="0">
                <a:solidFill>
                  <a:srgbClr val="1155CC"/>
                </a:solidFill>
                <a:uFill>
                  <a:solidFill>
                    <a:srgbClr val="1155CC"/>
                  </a:solidFill>
                </a:uFill>
                <a:latin typeface="Arial"/>
                <a:cs typeface="Arial"/>
                <a:hlinkClick r:id="rId5"/>
              </a:rPr>
              <a:t>Repor</a:t>
            </a:r>
            <a:r>
              <a:rPr sz="660" spc="-6" dirty="0">
                <a:solidFill>
                  <a:srgbClr val="1155CC"/>
                </a:solidFill>
                <a:latin typeface="Arial"/>
                <a:cs typeface="Arial"/>
                <a:hlinkClick r:id="rId5"/>
              </a:rPr>
              <a:t>t</a:t>
            </a:r>
            <a:r>
              <a:rPr sz="660" spc="-6" dirty="0">
                <a:solidFill>
                  <a:srgbClr val="1155CC"/>
                </a:solidFill>
                <a:latin typeface="Arial"/>
                <a:cs typeface="Arial"/>
              </a:rPr>
              <a:t> </a:t>
            </a:r>
            <a:r>
              <a:rPr sz="660" spc="-6" dirty="0">
                <a:latin typeface="Arial"/>
                <a:cs typeface="Arial"/>
              </a:rPr>
              <a:t>with permission from </a:t>
            </a:r>
            <a:r>
              <a:rPr sz="660" u="sng" spc="-6" dirty="0">
                <a:solidFill>
                  <a:srgbClr val="1155CC"/>
                </a:solidFill>
                <a:uFill>
                  <a:solidFill>
                    <a:srgbClr val="1155CC"/>
                  </a:solidFill>
                </a:uFill>
                <a:latin typeface="Arial"/>
                <a:cs typeface="Arial"/>
              </a:rPr>
              <a:t>Stanford University Special</a:t>
            </a:r>
            <a:r>
              <a:rPr sz="660" u="sng" dirty="0">
                <a:solidFill>
                  <a:srgbClr val="1155CC"/>
                </a:solidFill>
                <a:uFill>
                  <a:solidFill>
                    <a:srgbClr val="1155CC"/>
                  </a:solidFill>
                </a:uFill>
                <a:latin typeface="Arial"/>
                <a:cs typeface="Arial"/>
              </a:rPr>
              <a:t> </a:t>
            </a:r>
            <a:r>
              <a:rPr sz="660" u="sng" spc="-6" dirty="0">
                <a:solidFill>
                  <a:srgbClr val="1155CC"/>
                </a:solidFill>
                <a:uFill>
                  <a:solidFill>
                    <a:srgbClr val="1155CC"/>
                  </a:solidFill>
                </a:uFill>
                <a:latin typeface="Arial"/>
                <a:cs typeface="Arial"/>
              </a:rPr>
              <a:t>Collections</a:t>
            </a:r>
            <a:r>
              <a:rPr sz="660" spc="-6" dirty="0">
                <a:latin typeface="Arial"/>
                <a:cs typeface="Arial"/>
                <a:hlinkClick r:id="rId5"/>
              </a:rPr>
              <a:t>.</a:t>
            </a:r>
            <a:endParaRPr sz="660">
              <a:latin typeface="Arial"/>
              <a:cs typeface="Arial"/>
            </a:endParaRPr>
          </a:p>
        </p:txBody>
      </p:sp>
    </p:spTree>
    <p:extLst>
      <p:ext uri="{BB962C8B-B14F-4D97-AF65-F5344CB8AC3E}">
        <p14:creationId xmlns:p14="http://schemas.microsoft.com/office/powerpoint/2010/main" val="25380017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7010" y="5715259"/>
            <a:ext cx="7552881" cy="318805"/>
          </a:xfrm>
          <a:prstGeom prst="rect">
            <a:avLst/>
          </a:prstGeom>
        </p:spPr>
        <p:txBody>
          <a:bodyPr vert="horz" wrap="square" lIns="0" tIns="13970" rIns="0" bIns="0" rtlCol="0">
            <a:spAutoFit/>
          </a:bodyPr>
          <a:lstStyle/>
          <a:p>
            <a:pPr marL="13970">
              <a:spcBef>
                <a:spcPts val="110"/>
              </a:spcBef>
            </a:pPr>
            <a:r>
              <a:rPr sz="1980" spc="-6" dirty="0">
                <a:solidFill>
                  <a:srgbClr val="0000FF"/>
                </a:solidFill>
                <a:latin typeface="Arial"/>
                <a:cs typeface="Arial"/>
              </a:rPr>
              <a:t>Rumelhart et al., 1986: First time back-propagation became</a:t>
            </a:r>
            <a:r>
              <a:rPr sz="1980" spc="-72" dirty="0">
                <a:solidFill>
                  <a:srgbClr val="0000FF"/>
                </a:solidFill>
                <a:latin typeface="Arial"/>
                <a:cs typeface="Arial"/>
              </a:rPr>
              <a:t> </a:t>
            </a:r>
            <a:r>
              <a:rPr sz="1980" spc="-6" dirty="0">
                <a:solidFill>
                  <a:srgbClr val="0000FF"/>
                </a:solidFill>
                <a:latin typeface="Arial"/>
                <a:cs typeface="Arial"/>
              </a:rPr>
              <a:t>popular</a:t>
            </a:r>
            <a:endParaRPr sz="1980">
              <a:latin typeface="Arial"/>
              <a:cs typeface="Arial"/>
            </a:endParaRPr>
          </a:p>
        </p:txBody>
      </p:sp>
      <p:sp>
        <p:nvSpPr>
          <p:cNvPr id="3" name="object 3"/>
          <p:cNvSpPr/>
          <p:nvPr/>
        </p:nvSpPr>
        <p:spPr>
          <a:xfrm>
            <a:off x="7338102" y="2715401"/>
            <a:ext cx="699897" cy="548323"/>
          </a:xfrm>
          <a:custGeom>
            <a:avLst/>
            <a:gdLst/>
            <a:ahLst/>
            <a:cxnLst/>
            <a:rect l="l" t="t" r="r" b="b"/>
            <a:pathLst>
              <a:path w="636270" h="498475">
                <a:moveTo>
                  <a:pt x="635721" y="498012"/>
                </a:moveTo>
                <a:lnTo>
                  <a:pt x="0" y="0"/>
                </a:lnTo>
              </a:path>
            </a:pathLst>
          </a:custGeom>
          <a:ln w="19049">
            <a:solidFill>
              <a:srgbClr val="666666"/>
            </a:solidFill>
          </a:ln>
        </p:spPr>
        <p:txBody>
          <a:bodyPr wrap="square" lIns="0" tIns="0" rIns="0" bIns="0" rtlCol="0"/>
          <a:lstStyle/>
          <a:p>
            <a:endParaRPr sz="1980"/>
          </a:p>
        </p:txBody>
      </p:sp>
      <p:sp>
        <p:nvSpPr>
          <p:cNvPr id="4" name="object 4"/>
          <p:cNvSpPr/>
          <p:nvPr/>
        </p:nvSpPr>
        <p:spPr>
          <a:xfrm>
            <a:off x="7252765" y="2646279"/>
            <a:ext cx="117159" cy="106845"/>
          </a:xfrm>
          <a:prstGeom prst="rect">
            <a:avLst/>
          </a:prstGeom>
          <a:blipFill>
            <a:blip r:embed="rId2" cstate="print"/>
            <a:stretch>
              <a:fillRect/>
            </a:stretch>
          </a:blipFill>
        </p:spPr>
        <p:txBody>
          <a:bodyPr wrap="square" lIns="0" tIns="0" rIns="0" bIns="0" rtlCol="0"/>
          <a:lstStyle/>
          <a:p>
            <a:endParaRPr sz="1980"/>
          </a:p>
        </p:txBody>
      </p:sp>
      <p:sp>
        <p:nvSpPr>
          <p:cNvPr id="5" name="object 5"/>
          <p:cNvSpPr txBox="1"/>
          <p:nvPr/>
        </p:nvSpPr>
        <p:spPr>
          <a:xfrm>
            <a:off x="8071663" y="3169784"/>
            <a:ext cx="1626108" cy="251094"/>
          </a:xfrm>
          <a:prstGeom prst="rect">
            <a:avLst/>
          </a:prstGeom>
        </p:spPr>
        <p:txBody>
          <a:bodyPr vert="horz" wrap="square" lIns="0" tIns="13970" rIns="0" bIns="0" rtlCol="0">
            <a:spAutoFit/>
          </a:bodyPr>
          <a:lstStyle/>
          <a:p>
            <a:pPr marL="13970">
              <a:spcBef>
                <a:spcPts val="110"/>
              </a:spcBef>
            </a:pPr>
            <a:r>
              <a:rPr sz="1540" dirty="0">
                <a:latin typeface="Arial"/>
                <a:cs typeface="Arial"/>
              </a:rPr>
              <a:t>recognizable</a:t>
            </a:r>
            <a:r>
              <a:rPr sz="1540" spc="-94" dirty="0">
                <a:latin typeface="Arial"/>
                <a:cs typeface="Arial"/>
              </a:rPr>
              <a:t> </a:t>
            </a:r>
            <a:r>
              <a:rPr sz="1540" dirty="0">
                <a:latin typeface="Arial"/>
                <a:cs typeface="Arial"/>
              </a:rPr>
              <a:t>math</a:t>
            </a:r>
            <a:endParaRPr sz="1540">
              <a:latin typeface="Arial"/>
              <a:cs typeface="Arial"/>
            </a:endParaRPr>
          </a:p>
        </p:txBody>
      </p:sp>
      <p:sp>
        <p:nvSpPr>
          <p:cNvPr id="6" name="object 6"/>
          <p:cNvSpPr txBox="1">
            <a:spLocks noGrp="1"/>
          </p:cNvSpPr>
          <p:nvPr>
            <p:ph type="title"/>
          </p:nvPr>
        </p:nvSpPr>
        <p:spPr>
          <a:xfrm>
            <a:off x="423198" y="1207553"/>
            <a:ext cx="2629853" cy="454227"/>
          </a:xfrm>
          <a:prstGeom prst="rect">
            <a:avLst/>
          </a:prstGeom>
        </p:spPr>
        <p:txBody>
          <a:bodyPr vert="horz" wrap="square" lIns="0" tIns="13970" rIns="0" bIns="0" rtlCol="0">
            <a:spAutoFit/>
          </a:bodyPr>
          <a:lstStyle/>
          <a:p>
            <a:pPr marL="13970">
              <a:spcBef>
                <a:spcPts val="110"/>
              </a:spcBef>
            </a:pPr>
            <a:r>
              <a:rPr sz="2860" dirty="0"/>
              <a:t>A </a:t>
            </a:r>
            <a:r>
              <a:rPr sz="2860" spc="-6" dirty="0"/>
              <a:t>bit of</a:t>
            </a:r>
            <a:r>
              <a:rPr sz="2860" spc="-110" dirty="0"/>
              <a:t> </a:t>
            </a:r>
            <a:r>
              <a:rPr sz="2860" spc="-6" dirty="0"/>
              <a:t>history...</a:t>
            </a:r>
            <a:endParaRPr sz="2860"/>
          </a:p>
        </p:txBody>
      </p:sp>
      <p:sp>
        <p:nvSpPr>
          <p:cNvPr id="7" name="object 7"/>
          <p:cNvSpPr/>
          <p:nvPr/>
        </p:nvSpPr>
        <p:spPr>
          <a:xfrm>
            <a:off x="177843" y="1583927"/>
            <a:ext cx="6787248" cy="3819776"/>
          </a:xfrm>
          <a:prstGeom prst="rect">
            <a:avLst/>
          </a:prstGeom>
          <a:blipFill>
            <a:blip r:embed="rId3" cstate="print"/>
            <a:stretch>
              <a:fillRect/>
            </a:stretch>
          </a:blipFill>
        </p:spPr>
        <p:txBody>
          <a:bodyPr wrap="square" lIns="0" tIns="0" rIns="0" bIns="0" rtlCol="0"/>
          <a:lstStyle/>
          <a:p>
            <a:endParaRPr sz="1980"/>
          </a:p>
        </p:txBody>
      </p:sp>
      <p:sp>
        <p:nvSpPr>
          <p:cNvPr id="8" name="object 8"/>
          <p:cNvSpPr txBox="1"/>
          <p:nvPr/>
        </p:nvSpPr>
        <p:spPr>
          <a:xfrm>
            <a:off x="487337" y="5242213"/>
            <a:ext cx="2056383" cy="213969"/>
          </a:xfrm>
          <a:prstGeom prst="rect">
            <a:avLst/>
          </a:prstGeom>
        </p:spPr>
        <p:txBody>
          <a:bodyPr vert="horz" wrap="square" lIns="0" tIns="9779" rIns="0" bIns="0" rtlCol="0">
            <a:spAutoFit/>
          </a:bodyPr>
          <a:lstStyle/>
          <a:p>
            <a:pPr marL="591630" marR="5588" indent="-578358">
              <a:lnSpc>
                <a:spcPct val="104200"/>
              </a:lnSpc>
              <a:spcBef>
                <a:spcPts val="77"/>
              </a:spcBef>
            </a:pPr>
            <a:r>
              <a:rPr sz="660" spc="-6" dirty="0">
                <a:latin typeface="Arial"/>
                <a:cs typeface="Arial"/>
              </a:rPr>
              <a:t>Illustration of Rumelhart et al., 1986 by Lane </a:t>
            </a:r>
            <a:r>
              <a:rPr sz="660" dirty="0">
                <a:latin typeface="Arial"/>
                <a:cs typeface="Arial"/>
              </a:rPr>
              <a:t>McIntosh,  copyright </a:t>
            </a:r>
            <a:r>
              <a:rPr sz="660" spc="-6" dirty="0">
                <a:latin typeface="Arial"/>
                <a:cs typeface="Arial"/>
              </a:rPr>
              <a:t>CS231n</a:t>
            </a:r>
            <a:r>
              <a:rPr sz="660" spc="-22" dirty="0">
                <a:latin typeface="Arial"/>
                <a:cs typeface="Arial"/>
              </a:rPr>
              <a:t> </a:t>
            </a:r>
            <a:r>
              <a:rPr sz="660" spc="-6" dirty="0">
                <a:latin typeface="Arial"/>
                <a:cs typeface="Arial"/>
              </a:rPr>
              <a:t>2017</a:t>
            </a:r>
            <a:endParaRPr sz="660">
              <a:latin typeface="Arial"/>
              <a:cs typeface="Arial"/>
            </a:endParaRPr>
          </a:p>
        </p:txBody>
      </p:sp>
      <p:sp>
        <p:nvSpPr>
          <p:cNvPr id="9" name="object 9"/>
          <p:cNvSpPr txBox="1"/>
          <p:nvPr/>
        </p:nvSpPr>
        <p:spPr>
          <a:xfrm>
            <a:off x="173718" y="6246635"/>
            <a:ext cx="9679115" cy="294953"/>
          </a:xfrm>
          <a:prstGeom prst="rect">
            <a:avLst/>
          </a:prstGeom>
        </p:spPr>
        <p:txBody>
          <a:bodyPr vert="horz" wrap="square" lIns="0" tIns="0" rIns="0" bIns="0" rtlCol="0">
            <a:spAutoFit/>
          </a:bodyPr>
          <a:lstStyle/>
          <a:p>
            <a:pPr>
              <a:lnSpc>
                <a:spcPts val="2271"/>
              </a:lnSpc>
              <a:tabLst>
                <a:tab pos="5778691" algn="l"/>
                <a:tab pos="7958011" algn="l"/>
              </a:tabLst>
            </a:pPr>
            <a:r>
              <a:rPr sz="1980" spc="-6" dirty="0">
                <a:solidFill>
                  <a:srgbClr val="FFFFFF"/>
                </a:solidFill>
                <a:latin typeface="Arial"/>
                <a:cs typeface="Arial"/>
              </a:rPr>
              <a:t>Fei-Fei Li </a:t>
            </a:r>
            <a:r>
              <a:rPr sz="1980" dirty="0">
                <a:solidFill>
                  <a:srgbClr val="FFFFFF"/>
                </a:solidFill>
                <a:latin typeface="Arial"/>
                <a:cs typeface="Arial"/>
              </a:rPr>
              <a:t>&amp; Justin Johnson &amp;</a:t>
            </a:r>
            <a:r>
              <a:rPr sz="1980" spc="-22" dirty="0">
                <a:solidFill>
                  <a:srgbClr val="FFFFFF"/>
                </a:solidFill>
                <a:latin typeface="Arial"/>
                <a:cs typeface="Arial"/>
              </a:rPr>
              <a:t> </a:t>
            </a:r>
            <a:r>
              <a:rPr sz="1980" spc="-6" dirty="0">
                <a:solidFill>
                  <a:srgbClr val="FFFFFF"/>
                </a:solidFill>
                <a:latin typeface="Arial"/>
                <a:cs typeface="Arial"/>
              </a:rPr>
              <a:t>Serena Yeung	</a:t>
            </a:r>
            <a:r>
              <a:rPr sz="3300" spc="-8" baseline="-4166" dirty="0">
                <a:solidFill>
                  <a:srgbClr val="FFFFFF"/>
                </a:solidFill>
                <a:latin typeface="Arial"/>
                <a:cs typeface="Arial"/>
              </a:rPr>
              <a:t>Lecture </a:t>
            </a:r>
            <a:r>
              <a:rPr sz="3300" baseline="-4166" dirty="0">
                <a:solidFill>
                  <a:srgbClr val="FFFFFF"/>
                </a:solidFill>
                <a:latin typeface="Arial"/>
                <a:cs typeface="Arial"/>
              </a:rPr>
              <a:t>5</a:t>
            </a:r>
            <a:r>
              <a:rPr sz="3300" spc="-8" baseline="-4166" dirty="0">
                <a:solidFill>
                  <a:srgbClr val="FFFFFF"/>
                </a:solidFill>
                <a:latin typeface="Arial"/>
                <a:cs typeface="Arial"/>
              </a:rPr>
              <a:t> </a:t>
            </a:r>
            <a:r>
              <a:rPr sz="3300" baseline="-4166" dirty="0">
                <a:solidFill>
                  <a:srgbClr val="FFFFFF"/>
                </a:solidFill>
                <a:latin typeface="Arial"/>
                <a:cs typeface="Arial"/>
              </a:rPr>
              <a:t>-	</a:t>
            </a:r>
            <a:r>
              <a:rPr sz="3300" spc="-8" baseline="-4166" dirty="0">
                <a:solidFill>
                  <a:srgbClr val="FFFFFF"/>
                </a:solidFill>
                <a:latin typeface="Arial"/>
                <a:cs typeface="Arial"/>
              </a:rPr>
              <a:t>April 18,</a:t>
            </a:r>
            <a:r>
              <a:rPr sz="3300" spc="-156" baseline="-4166" dirty="0">
                <a:solidFill>
                  <a:srgbClr val="FFFFFF"/>
                </a:solidFill>
                <a:latin typeface="Arial"/>
                <a:cs typeface="Arial"/>
              </a:rPr>
              <a:t> </a:t>
            </a:r>
            <a:r>
              <a:rPr sz="3300" spc="-8" baseline="-4166" dirty="0">
                <a:solidFill>
                  <a:srgbClr val="FFFFFF"/>
                </a:solidFill>
                <a:latin typeface="Arial"/>
                <a:cs typeface="Arial"/>
              </a:rPr>
              <a:t>2017</a:t>
            </a:r>
            <a:endParaRPr sz="3300" baseline="-4166">
              <a:latin typeface="Arial"/>
              <a:cs typeface="Arial"/>
            </a:endParaRPr>
          </a:p>
        </p:txBody>
      </p:sp>
      <p:sp>
        <p:nvSpPr>
          <p:cNvPr id="10" name="object 10"/>
          <p:cNvSpPr txBox="1"/>
          <p:nvPr/>
        </p:nvSpPr>
        <p:spPr>
          <a:xfrm>
            <a:off x="5939038" y="6232666"/>
            <a:ext cx="1362774" cy="320601"/>
          </a:xfrm>
          <a:prstGeom prst="rect">
            <a:avLst/>
          </a:prstGeom>
        </p:spPr>
        <p:txBody>
          <a:bodyPr vert="horz" wrap="square" lIns="0" tIns="0" rIns="0" bIns="0" rtlCol="0">
            <a:spAutoFit/>
          </a:bodyPr>
          <a:lstStyle/>
          <a:p>
            <a:pPr marL="13970">
              <a:lnSpc>
                <a:spcPts val="2541"/>
              </a:lnSpc>
            </a:pPr>
            <a:r>
              <a:rPr sz="2200" spc="-6" dirty="0">
                <a:solidFill>
                  <a:srgbClr val="FFFFFF"/>
                </a:solidFill>
                <a:latin typeface="Arial"/>
                <a:cs typeface="Arial"/>
              </a:rPr>
              <a:t>Lecture </a:t>
            </a:r>
            <a:r>
              <a:rPr sz="2200" dirty="0">
                <a:solidFill>
                  <a:srgbClr val="FFFFFF"/>
                </a:solidFill>
                <a:latin typeface="Arial"/>
                <a:cs typeface="Arial"/>
              </a:rPr>
              <a:t>5</a:t>
            </a:r>
            <a:r>
              <a:rPr sz="2200" spc="-99" dirty="0">
                <a:solidFill>
                  <a:srgbClr val="FFFFFF"/>
                </a:solidFill>
                <a:latin typeface="Arial"/>
                <a:cs typeface="Arial"/>
              </a:rPr>
              <a:t> </a:t>
            </a:r>
            <a:r>
              <a:rPr sz="2200" dirty="0">
                <a:solidFill>
                  <a:srgbClr val="FFFFFF"/>
                </a:solidFill>
                <a:latin typeface="Arial"/>
                <a:cs typeface="Arial"/>
              </a:rPr>
              <a:t>-</a:t>
            </a:r>
            <a:endParaRPr sz="2200">
              <a:latin typeface="Arial"/>
              <a:cs typeface="Arial"/>
            </a:endParaRPr>
          </a:p>
        </p:txBody>
      </p:sp>
      <p:sp>
        <p:nvSpPr>
          <p:cNvPr id="11" name="object 11"/>
          <p:cNvSpPr txBox="1">
            <a:spLocks noGrp="1"/>
          </p:cNvSpPr>
          <p:nvPr>
            <p:ph type="ftr" sz="quarter" idx="5"/>
          </p:nvPr>
        </p:nvSpPr>
        <p:spPr>
          <a:xfrm>
            <a:off x="3761842" y="10065715"/>
            <a:ext cx="3540557" cy="301365"/>
          </a:xfrm>
          <a:prstGeom prst="rect">
            <a:avLst/>
          </a:prstGeom>
        </p:spPr>
        <p:txBody>
          <a:bodyPr vert="horz" wrap="square" lIns="0" tIns="0" rIns="0" bIns="0" rtlCol="0">
            <a:spAutoFit/>
          </a:bodyPr>
          <a:lstStyle/>
          <a:p>
            <a:pPr marL="13970">
              <a:lnSpc>
                <a:spcPts val="2541"/>
              </a:lnSpc>
            </a:pPr>
            <a:r>
              <a:rPr spc="-6" dirty="0"/>
              <a:t>April 18,</a:t>
            </a:r>
            <a:r>
              <a:rPr spc="-99" dirty="0"/>
              <a:t> </a:t>
            </a:r>
            <a:r>
              <a:rPr spc="-6" dirty="0"/>
              <a:t>2017</a:t>
            </a:r>
          </a:p>
        </p:txBody>
      </p:sp>
      <p:sp>
        <p:nvSpPr>
          <p:cNvPr id="12" name="object 12"/>
          <p:cNvSpPr txBox="1">
            <a:spLocks noGrp="1"/>
          </p:cNvSpPr>
          <p:nvPr>
            <p:ph type="dt" sz="half" idx="6"/>
          </p:nvPr>
        </p:nvSpPr>
        <p:spPr>
          <a:xfrm>
            <a:off x="553212" y="10065715"/>
            <a:ext cx="2544775" cy="577081"/>
          </a:xfrm>
          <a:prstGeom prst="rect">
            <a:avLst/>
          </a:prstGeom>
        </p:spPr>
        <p:txBody>
          <a:bodyPr vert="horz" wrap="square" lIns="0" tIns="0" rIns="0" bIns="0" rtlCol="0">
            <a:spAutoFit/>
          </a:bodyPr>
          <a:lstStyle/>
          <a:p>
            <a:pPr marL="13970">
              <a:lnSpc>
                <a:spcPts val="2299"/>
              </a:lnSpc>
            </a:pPr>
            <a:r>
              <a:rPr spc="-6" dirty="0"/>
              <a:t>Fei-Fei Li </a:t>
            </a:r>
            <a:r>
              <a:rPr dirty="0"/>
              <a:t>&amp; Justin Johnson &amp; </a:t>
            </a:r>
            <a:r>
              <a:rPr spc="-6" dirty="0"/>
              <a:t>Serena</a:t>
            </a:r>
            <a:r>
              <a:rPr spc="-138" dirty="0"/>
              <a:t> </a:t>
            </a:r>
            <a:r>
              <a:rPr spc="-6" dirty="0"/>
              <a:t>Yeung</a:t>
            </a:r>
          </a:p>
        </p:txBody>
      </p:sp>
      <p:sp>
        <p:nvSpPr>
          <p:cNvPr id="13" name="object 13"/>
          <p:cNvSpPr txBox="1"/>
          <p:nvPr/>
        </p:nvSpPr>
        <p:spPr>
          <a:xfrm>
            <a:off x="7465653" y="6242071"/>
            <a:ext cx="239584" cy="320601"/>
          </a:xfrm>
          <a:prstGeom prst="rect">
            <a:avLst/>
          </a:prstGeom>
        </p:spPr>
        <p:txBody>
          <a:bodyPr vert="horz" wrap="square" lIns="0" tIns="0" rIns="0" bIns="0" rtlCol="0">
            <a:spAutoFit/>
          </a:bodyPr>
          <a:lstStyle/>
          <a:p>
            <a:pPr marL="41910">
              <a:lnSpc>
                <a:spcPts val="2541"/>
              </a:lnSpc>
            </a:pPr>
            <a:fld id="{81D60167-4931-47E6-BA6A-407CBD079E47}" type="slidenum">
              <a:rPr sz="2200" dirty="0">
                <a:solidFill>
                  <a:srgbClr val="FFFFFF"/>
                </a:solidFill>
                <a:latin typeface="Arial"/>
                <a:cs typeface="Arial"/>
              </a:rPr>
              <a:pPr marL="41910">
                <a:lnSpc>
                  <a:spcPts val="2541"/>
                </a:lnSpc>
              </a:pPr>
              <a:t>136</a:t>
            </a:fld>
            <a:endParaRPr sz="2200">
              <a:latin typeface="Arial"/>
              <a:cs typeface="Arial"/>
            </a:endParaRPr>
          </a:p>
        </p:txBody>
      </p:sp>
    </p:spTree>
    <p:extLst>
      <p:ext uri="{BB962C8B-B14F-4D97-AF65-F5344CB8AC3E}">
        <p14:creationId xmlns:p14="http://schemas.microsoft.com/office/powerpoint/2010/main" val="108221937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970" rIns="0" bIns="0" rtlCol="0">
            <a:spAutoFit/>
          </a:bodyPr>
          <a:lstStyle/>
          <a:p>
            <a:pPr marL="13970">
              <a:spcBef>
                <a:spcPts val="110"/>
              </a:spcBef>
            </a:pPr>
            <a:r>
              <a:rPr dirty="0"/>
              <a:t>A </a:t>
            </a:r>
            <a:r>
              <a:rPr spc="-6" dirty="0"/>
              <a:t>bit of</a:t>
            </a:r>
            <a:r>
              <a:rPr spc="-110" dirty="0"/>
              <a:t> </a:t>
            </a:r>
            <a:r>
              <a:rPr spc="-6" dirty="0"/>
              <a:t>history:</a:t>
            </a:r>
          </a:p>
        </p:txBody>
      </p:sp>
      <p:sp>
        <p:nvSpPr>
          <p:cNvPr id="3" name="object 3"/>
          <p:cNvSpPr txBox="1"/>
          <p:nvPr/>
        </p:nvSpPr>
        <p:spPr>
          <a:xfrm>
            <a:off x="267328" y="1725533"/>
            <a:ext cx="5697665" cy="1210844"/>
          </a:xfrm>
          <a:prstGeom prst="rect">
            <a:avLst/>
          </a:prstGeom>
        </p:spPr>
        <p:txBody>
          <a:bodyPr vert="horz" wrap="square" lIns="0" tIns="30734" rIns="0" bIns="0" rtlCol="0">
            <a:spAutoFit/>
          </a:bodyPr>
          <a:lstStyle/>
          <a:p>
            <a:pPr marL="13970" marR="155766">
              <a:lnSpc>
                <a:spcPts val="3135"/>
              </a:lnSpc>
              <a:spcBef>
                <a:spcPts val="242"/>
              </a:spcBef>
            </a:pPr>
            <a:r>
              <a:rPr sz="2640" b="1" spc="-6" dirty="0">
                <a:latin typeface="Arial"/>
                <a:cs typeface="Arial"/>
              </a:rPr>
              <a:t>Gradient-based learning applied</a:t>
            </a:r>
            <a:r>
              <a:rPr sz="2640" b="1" spc="-110" dirty="0">
                <a:latin typeface="Arial"/>
                <a:cs typeface="Arial"/>
              </a:rPr>
              <a:t> </a:t>
            </a:r>
            <a:r>
              <a:rPr sz="2640" b="1" dirty="0">
                <a:latin typeface="Arial"/>
                <a:cs typeface="Arial"/>
              </a:rPr>
              <a:t>to  </a:t>
            </a:r>
            <a:r>
              <a:rPr sz="2640" b="1" spc="-6" dirty="0">
                <a:latin typeface="Arial"/>
                <a:cs typeface="Arial"/>
              </a:rPr>
              <a:t>document</a:t>
            </a:r>
            <a:r>
              <a:rPr sz="2640" b="1" spc="-17" dirty="0">
                <a:latin typeface="Arial"/>
                <a:cs typeface="Arial"/>
              </a:rPr>
              <a:t> </a:t>
            </a:r>
            <a:r>
              <a:rPr sz="2640" b="1" spc="-6" dirty="0">
                <a:latin typeface="Arial"/>
                <a:cs typeface="Arial"/>
              </a:rPr>
              <a:t>recognition</a:t>
            </a:r>
            <a:endParaRPr sz="2640">
              <a:latin typeface="Arial"/>
              <a:cs typeface="Arial"/>
            </a:endParaRPr>
          </a:p>
          <a:p>
            <a:pPr marL="13970">
              <a:lnSpc>
                <a:spcPts val="3036"/>
              </a:lnSpc>
            </a:pPr>
            <a:r>
              <a:rPr sz="2640" i="1" spc="-6" dirty="0">
                <a:latin typeface="Arial"/>
                <a:cs typeface="Arial"/>
              </a:rPr>
              <a:t>[LeCun, Bottou, Bengio, Haffner</a:t>
            </a:r>
            <a:r>
              <a:rPr sz="2640" i="1" spc="-110" dirty="0">
                <a:latin typeface="Arial"/>
                <a:cs typeface="Arial"/>
              </a:rPr>
              <a:t> </a:t>
            </a:r>
            <a:r>
              <a:rPr sz="2640" i="1" spc="-6" dirty="0">
                <a:latin typeface="Arial"/>
                <a:cs typeface="Arial"/>
              </a:rPr>
              <a:t>1998]</a:t>
            </a:r>
            <a:endParaRPr sz="2640">
              <a:latin typeface="Arial"/>
              <a:cs typeface="Arial"/>
            </a:endParaRPr>
          </a:p>
        </p:txBody>
      </p:sp>
      <p:sp>
        <p:nvSpPr>
          <p:cNvPr id="4" name="object 4"/>
          <p:cNvSpPr txBox="1"/>
          <p:nvPr/>
        </p:nvSpPr>
        <p:spPr>
          <a:xfrm>
            <a:off x="4927423" y="5551998"/>
            <a:ext cx="723646" cy="251094"/>
          </a:xfrm>
          <a:prstGeom prst="rect">
            <a:avLst/>
          </a:prstGeom>
        </p:spPr>
        <p:txBody>
          <a:bodyPr vert="horz" wrap="square" lIns="0" tIns="13970" rIns="0" bIns="0" rtlCol="0">
            <a:spAutoFit/>
          </a:bodyPr>
          <a:lstStyle/>
          <a:p>
            <a:pPr marL="13970">
              <a:spcBef>
                <a:spcPts val="110"/>
              </a:spcBef>
            </a:pPr>
            <a:r>
              <a:rPr sz="1540" spc="-6" dirty="0">
                <a:latin typeface="Arial"/>
                <a:cs typeface="Arial"/>
              </a:rPr>
              <a:t>LeNet-5</a:t>
            </a:r>
            <a:endParaRPr sz="1540">
              <a:latin typeface="Arial"/>
              <a:cs typeface="Arial"/>
            </a:endParaRPr>
          </a:p>
        </p:txBody>
      </p:sp>
      <p:sp>
        <p:nvSpPr>
          <p:cNvPr id="5" name="object 5"/>
          <p:cNvSpPr/>
          <p:nvPr/>
        </p:nvSpPr>
        <p:spPr>
          <a:xfrm>
            <a:off x="1868061" y="3487093"/>
            <a:ext cx="6694791" cy="2036044"/>
          </a:xfrm>
          <a:prstGeom prst="rect">
            <a:avLst/>
          </a:prstGeom>
          <a:blipFill>
            <a:blip r:embed="rId2" cstate="print"/>
            <a:stretch>
              <a:fillRect/>
            </a:stretch>
          </a:blipFill>
        </p:spPr>
        <p:txBody>
          <a:bodyPr wrap="square" lIns="0" tIns="0" rIns="0" bIns="0" rtlCol="0"/>
          <a:lstStyle/>
          <a:p>
            <a:endParaRPr sz="1980"/>
          </a:p>
        </p:txBody>
      </p:sp>
      <p:sp>
        <p:nvSpPr>
          <p:cNvPr id="6" name="object 6"/>
          <p:cNvSpPr txBox="1"/>
          <p:nvPr/>
        </p:nvSpPr>
        <p:spPr>
          <a:xfrm>
            <a:off x="5939038" y="6232666"/>
            <a:ext cx="1362774" cy="320601"/>
          </a:xfrm>
          <a:prstGeom prst="rect">
            <a:avLst/>
          </a:prstGeom>
        </p:spPr>
        <p:txBody>
          <a:bodyPr vert="horz" wrap="square" lIns="0" tIns="0" rIns="0" bIns="0" rtlCol="0">
            <a:spAutoFit/>
          </a:bodyPr>
          <a:lstStyle/>
          <a:p>
            <a:pPr marL="13970">
              <a:lnSpc>
                <a:spcPts val="2541"/>
              </a:lnSpc>
            </a:pPr>
            <a:r>
              <a:rPr sz="2200" spc="-6" dirty="0">
                <a:solidFill>
                  <a:srgbClr val="FFFFFF"/>
                </a:solidFill>
                <a:latin typeface="Arial"/>
                <a:cs typeface="Arial"/>
              </a:rPr>
              <a:t>Lecture </a:t>
            </a:r>
            <a:r>
              <a:rPr sz="2200" dirty="0">
                <a:solidFill>
                  <a:srgbClr val="FFFFFF"/>
                </a:solidFill>
                <a:latin typeface="Arial"/>
                <a:cs typeface="Arial"/>
              </a:rPr>
              <a:t>5</a:t>
            </a:r>
            <a:r>
              <a:rPr sz="2200" spc="-99" dirty="0">
                <a:solidFill>
                  <a:srgbClr val="FFFFFF"/>
                </a:solidFill>
                <a:latin typeface="Arial"/>
                <a:cs typeface="Arial"/>
              </a:rPr>
              <a:t> </a:t>
            </a:r>
            <a:r>
              <a:rPr sz="2200" dirty="0">
                <a:solidFill>
                  <a:srgbClr val="FFFFFF"/>
                </a:solidFill>
                <a:latin typeface="Arial"/>
                <a:cs typeface="Arial"/>
              </a:rPr>
              <a:t>-</a:t>
            </a:r>
            <a:endParaRPr sz="2200">
              <a:latin typeface="Arial"/>
              <a:cs typeface="Arial"/>
            </a:endParaRPr>
          </a:p>
        </p:txBody>
      </p:sp>
      <p:sp>
        <p:nvSpPr>
          <p:cNvPr id="7" name="object 7"/>
          <p:cNvSpPr txBox="1">
            <a:spLocks noGrp="1"/>
          </p:cNvSpPr>
          <p:nvPr>
            <p:ph type="ftr" sz="quarter" idx="5"/>
          </p:nvPr>
        </p:nvSpPr>
        <p:spPr>
          <a:xfrm>
            <a:off x="3761842" y="10065715"/>
            <a:ext cx="3540557" cy="301365"/>
          </a:xfrm>
          <a:prstGeom prst="rect">
            <a:avLst/>
          </a:prstGeom>
        </p:spPr>
        <p:txBody>
          <a:bodyPr vert="horz" wrap="square" lIns="0" tIns="0" rIns="0" bIns="0" rtlCol="0">
            <a:spAutoFit/>
          </a:bodyPr>
          <a:lstStyle/>
          <a:p>
            <a:pPr marL="13970">
              <a:lnSpc>
                <a:spcPts val="2541"/>
              </a:lnSpc>
            </a:pPr>
            <a:r>
              <a:rPr spc="-6" dirty="0"/>
              <a:t>April 18,</a:t>
            </a:r>
            <a:r>
              <a:rPr spc="-99" dirty="0"/>
              <a:t> </a:t>
            </a:r>
            <a:r>
              <a:rPr spc="-6" dirty="0"/>
              <a:t>2017</a:t>
            </a:r>
          </a:p>
        </p:txBody>
      </p:sp>
      <p:sp>
        <p:nvSpPr>
          <p:cNvPr id="8" name="object 8"/>
          <p:cNvSpPr txBox="1">
            <a:spLocks noGrp="1"/>
          </p:cNvSpPr>
          <p:nvPr>
            <p:ph type="dt" sz="half" idx="6"/>
          </p:nvPr>
        </p:nvSpPr>
        <p:spPr>
          <a:xfrm>
            <a:off x="553212" y="10065715"/>
            <a:ext cx="2544775" cy="577081"/>
          </a:xfrm>
          <a:prstGeom prst="rect">
            <a:avLst/>
          </a:prstGeom>
        </p:spPr>
        <p:txBody>
          <a:bodyPr vert="horz" wrap="square" lIns="0" tIns="0" rIns="0" bIns="0" rtlCol="0">
            <a:spAutoFit/>
          </a:bodyPr>
          <a:lstStyle/>
          <a:p>
            <a:pPr marL="13970">
              <a:lnSpc>
                <a:spcPts val="2299"/>
              </a:lnSpc>
            </a:pPr>
            <a:r>
              <a:rPr spc="-6" dirty="0"/>
              <a:t>Fei-Fei Li </a:t>
            </a:r>
            <a:r>
              <a:rPr dirty="0"/>
              <a:t>&amp; Justin Johnson &amp; </a:t>
            </a:r>
            <a:r>
              <a:rPr spc="-6" dirty="0"/>
              <a:t>Serena</a:t>
            </a:r>
            <a:r>
              <a:rPr spc="-138" dirty="0"/>
              <a:t> </a:t>
            </a:r>
            <a:r>
              <a:rPr spc="-6" dirty="0"/>
              <a:t>Yeung</a:t>
            </a:r>
          </a:p>
        </p:txBody>
      </p:sp>
    </p:spTree>
    <p:extLst>
      <p:ext uri="{BB962C8B-B14F-4D97-AF65-F5344CB8AC3E}">
        <p14:creationId xmlns:p14="http://schemas.microsoft.com/office/powerpoint/2010/main" val="333108124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5330" y="2146364"/>
            <a:ext cx="3652457" cy="1494255"/>
          </a:xfrm>
          <a:prstGeom prst="rect">
            <a:avLst/>
          </a:prstGeom>
        </p:spPr>
        <p:txBody>
          <a:bodyPr vert="horz" wrap="square" lIns="0" tIns="13970" rIns="0" bIns="0" rtlCol="0">
            <a:spAutoFit/>
          </a:bodyPr>
          <a:lstStyle/>
          <a:p>
            <a:pPr marL="13970">
              <a:spcBef>
                <a:spcPts val="110"/>
              </a:spcBef>
            </a:pPr>
            <a:r>
              <a:rPr sz="1980" spc="-6" dirty="0">
                <a:solidFill>
                  <a:srgbClr val="0000FF"/>
                </a:solidFill>
                <a:latin typeface="Arial"/>
                <a:cs typeface="Arial"/>
              </a:rPr>
              <a:t>[Hinton and Salakhutdinov</a:t>
            </a:r>
            <a:r>
              <a:rPr sz="1980" spc="-99" dirty="0">
                <a:solidFill>
                  <a:srgbClr val="0000FF"/>
                </a:solidFill>
                <a:latin typeface="Arial"/>
                <a:cs typeface="Arial"/>
              </a:rPr>
              <a:t> </a:t>
            </a:r>
            <a:r>
              <a:rPr sz="1980" spc="-6" dirty="0">
                <a:solidFill>
                  <a:srgbClr val="0000FF"/>
                </a:solidFill>
                <a:latin typeface="Arial"/>
                <a:cs typeface="Arial"/>
              </a:rPr>
              <a:t>2006]</a:t>
            </a:r>
            <a:endParaRPr sz="1980">
              <a:latin typeface="Arial"/>
              <a:cs typeface="Arial"/>
            </a:endParaRPr>
          </a:p>
          <a:p>
            <a:pPr>
              <a:spcBef>
                <a:spcPts val="11"/>
              </a:spcBef>
            </a:pPr>
            <a:endParaRPr sz="2805">
              <a:latin typeface="Arial"/>
              <a:cs typeface="Arial"/>
            </a:endParaRPr>
          </a:p>
          <a:p>
            <a:pPr marL="13970" marR="129921">
              <a:lnSpc>
                <a:spcPts val="2893"/>
              </a:lnSpc>
            </a:pPr>
            <a:r>
              <a:rPr sz="2420" spc="-6" dirty="0">
                <a:latin typeface="Arial"/>
                <a:cs typeface="Arial"/>
              </a:rPr>
              <a:t>Reinvigorated </a:t>
            </a:r>
            <a:r>
              <a:rPr sz="2420" dirty="0">
                <a:latin typeface="Arial"/>
                <a:cs typeface="Arial"/>
              </a:rPr>
              <a:t>research</a:t>
            </a:r>
            <a:r>
              <a:rPr sz="2420" spc="-105" dirty="0">
                <a:latin typeface="Arial"/>
                <a:cs typeface="Arial"/>
              </a:rPr>
              <a:t> </a:t>
            </a:r>
            <a:r>
              <a:rPr sz="2420" spc="-6" dirty="0">
                <a:latin typeface="Arial"/>
                <a:cs typeface="Arial"/>
              </a:rPr>
              <a:t>in  Deep</a:t>
            </a:r>
            <a:r>
              <a:rPr sz="2420" spc="-17" dirty="0">
                <a:latin typeface="Arial"/>
                <a:cs typeface="Arial"/>
              </a:rPr>
              <a:t> </a:t>
            </a:r>
            <a:r>
              <a:rPr sz="2420" spc="-6" dirty="0">
                <a:latin typeface="Arial"/>
                <a:cs typeface="Arial"/>
              </a:rPr>
              <a:t>Learning</a:t>
            </a:r>
            <a:endParaRPr sz="2420">
              <a:latin typeface="Arial"/>
              <a:cs typeface="Arial"/>
            </a:endParaRPr>
          </a:p>
        </p:txBody>
      </p:sp>
      <p:sp>
        <p:nvSpPr>
          <p:cNvPr id="3" name="object 3"/>
          <p:cNvSpPr txBox="1">
            <a:spLocks noGrp="1"/>
          </p:cNvSpPr>
          <p:nvPr>
            <p:ph type="title"/>
          </p:nvPr>
        </p:nvSpPr>
        <p:spPr>
          <a:xfrm>
            <a:off x="423198" y="1207553"/>
            <a:ext cx="2629853" cy="454227"/>
          </a:xfrm>
          <a:prstGeom prst="rect">
            <a:avLst/>
          </a:prstGeom>
        </p:spPr>
        <p:txBody>
          <a:bodyPr vert="horz" wrap="square" lIns="0" tIns="13970" rIns="0" bIns="0" rtlCol="0">
            <a:spAutoFit/>
          </a:bodyPr>
          <a:lstStyle/>
          <a:p>
            <a:pPr marL="13970">
              <a:spcBef>
                <a:spcPts val="110"/>
              </a:spcBef>
            </a:pPr>
            <a:r>
              <a:rPr sz="2860" dirty="0"/>
              <a:t>A </a:t>
            </a:r>
            <a:r>
              <a:rPr sz="2860" spc="-6" dirty="0"/>
              <a:t>bit of</a:t>
            </a:r>
            <a:r>
              <a:rPr sz="2860" spc="-110" dirty="0"/>
              <a:t> </a:t>
            </a:r>
            <a:r>
              <a:rPr sz="2860" spc="-6" dirty="0"/>
              <a:t>history...</a:t>
            </a:r>
            <a:endParaRPr sz="2860"/>
          </a:p>
        </p:txBody>
      </p:sp>
      <p:sp>
        <p:nvSpPr>
          <p:cNvPr id="4" name="object 4"/>
          <p:cNvSpPr/>
          <p:nvPr/>
        </p:nvSpPr>
        <p:spPr>
          <a:xfrm>
            <a:off x="4091093" y="1459325"/>
            <a:ext cx="5800711" cy="4205601"/>
          </a:xfrm>
          <a:prstGeom prst="rect">
            <a:avLst/>
          </a:prstGeom>
          <a:blipFill>
            <a:blip r:embed="rId2" cstate="print"/>
            <a:stretch>
              <a:fillRect/>
            </a:stretch>
          </a:blipFill>
        </p:spPr>
        <p:txBody>
          <a:bodyPr wrap="square" lIns="0" tIns="0" rIns="0" bIns="0" rtlCol="0"/>
          <a:lstStyle/>
          <a:p>
            <a:endParaRPr sz="1980"/>
          </a:p>
        </p:txBody>
      </p:sp>
      <p:sp>
        <p:nvSpPr>
          <p:cNvPr id="5" name="object 5"/>
          <p:cNvSpPr txBox="1"/>
          <p:nvPr/>
        </p:nvSpPr>
        <p:spPr>
          <a:xfrm>
            <a:off x="7699492" y="5727671"/>
            <a:ext cx="2031935" cy="213969"/>
          </a:xfrm>
          <a:prstGeom prst="rect">
            <a:avLst/>
          </a:prstGeom>
        </p:spPr>
        <p:txBody>
          <a:bodyPr vert="horz" wrap="square" lIns="0" tIns="9779" rIns="0" bIns="0" rtlCol="0">
            <a:spAutoFit/>
          </a:bodyPr>
          <a:lstStyle/>
          <a:p>
            <a:pPr marL="386271" marR="5588" indent="-372999">
              <a:lnSpc>
                <a:spcPct val="104200"/>
              </a:lnSpc>
              <a:spcBef>
                <a:spcPts val="77"/>
              </a:spcBef>
            </a:pPr>
            <a:r>
              <a:rPr sz="660" spc="-6" dirty="0">
                <a:latin typeface="Arial"/>
                <a:cs typeface="Arial"/>
              </a:rPr>
              <a:t>Illustration of Hinton and Salakhutdinov 2006 by Lane  </a:t>
            </a:r>
            <a:r>
              <a:rPr sz="660" dirty="0">
                <a:latin typeface="Arial"/>
                <a:cs typeface="Arial"/>
              </a:rPr>
              <a:t>McIntosh, copyright </a:t>
            </a:r>
            <a:r>
              <a:rPr sz="660" spc="-6" dirty="0">
                <a:latin typeface="Arial"/>
                <a:cs typeface="Arial"/>
              </a:rPr>
              <a:t>CS231n</a:t>
            </a:r>
            <a:r>
              <a:rPr sz="660" spc="-33" dirty="0">
                <a:latin typeface="Arial"/>
                <a:cs typeface="Arial"/>
              </a:rPr>
              <a:t> </a:t>
            </a:r>
            <a:r>
              <a:rPr sz="660" spc="-6" dirty="0">
                <a:latin typeface="Arial"/>
                <a:cs typeface="Arial"/>
              </a:rPr>
              <a:t>2017</a:t>
            </a:r>
            <a:endParaRPr sz="660">
              <a:latin typeface="Arial"/>
              <a:cs typeface="Arial"/>
            </a:endParaRPr>
          </a:p>
        </p:txBody>
      </p:sp>
      <p:sp>
        <p:nvSpPr>
          <p:cNvPr id="6" name="object 6"/>
          <p:cNvSpPr txBox="1"/>
          <p:nvPr/>
        </p:nvSpPr>
        <p:spPr>
          <a:xfrm>
            <a:off x="173718" y="6246635"/>
            <a:ext cx="9679115" cy="294953"/>
          </a:xfrm>
          <a:prstGeom prst="rect">
            <a:avLst/>
          </a:prstGeom>
        </p:spPr>
        <p:txBody>
          <a:bodyPr vert="horz" wrap="square" lIns="0" tIns="0" rIns="0" bIns="0" rtlCol="0">
            <a:spAutoFit/>
          </a:bodyPr>
          <a:lstStyle/>
          <a:p>
            <a:pPr>
              <a:lnSpc>
                <a:spcPts val="2271"/>
              </a:lnSpc>
              <a:tabLst>
                <a:tab pos="5778691" algn="l"/>
                <a:tab pos="7958011" algn="l"/>
              </a:tabLst>
            </a:pPr>
            <a:r>
              <a:rPr sz="1980" spc="-6" dirty="0">
                <a:solidFill>
                  <a:srgbClr val="FFFFFF"/>
                </a:solidFill>
                <a:latin typeface="Arial"/>
                <a:cs typeface="Arial"/>
              </a:rPr>
              <a:t>Fei-Fei Li </a:t>
            </a:r>
            <a:r>
              <a:rPr sz="1980" dirty="0">
                <a:solidFill>
                  <a:srgbClr val="FFFFFF"/>
                </a:solidFill>
                <a:latin typeface="Arial"/>
                <a:cs typeface="Arial"/>
              </a:rPr>
              <a:t>&amp; Justin Johnson &amp;</a:t>
            </a:r>
            <a:r>
              <a:rPr sz="1980" spc="-22" dirty="0">
                <a:solidFill>
                  <a:srgbClr val="FFFFFF"/>
                </a:solidFill>
                <a:latin typeface="Arial"/>
                <a:cs typeface="Arial"/>
              </a:rPr>
              <a:t> </a:t>
            </a:r>
            <a:r>
              <a:rPr sz="1980" spc="-6" dirty="0">
                <a:solidFill>
                  <a:srgbClr val="FFFFFF"/>
                </a:solidFill>
                <a:latin typeface="Arial"/>
                <a:cs typeface="Arial"/>
              </a:rPr>
              <a:t>Serena Yeung	</a:t>
            </a:r>
            <a:r>
              <a:rPr sz="3300" spc="-8" baseline="-4166" dirty="0">
                <a:solidFill>
                  <a:srgbClr val="FFFFFF"/>
                </a:solidFill>
                <a:latin typeface="Arial"/>
                <a:cs typeface="Arial"/>
              </a:rPr>
              <a:t>Lecture </a:t>
            </a:r>
            <a:r>
              <a:rPr sz="3300" baseline="-4166" dirty="0">
                <a:solidFill>
                  <a:srgbClr val="FFFFFF"/>
                </a:solidFill>
                <a:latin typeface="Arial"/>
                <a:cs typeface="Arial"/>
              </a:rPr>
              <a:t>5</a:t>
            </a:r>
            <a:r>
              <a:rPr sz="3300" spc="-8" baseline="-4166" dirty="0">
                <a:solidFill>
                  <a:srgbClr val="FFFFFF"/>
                </a:solidFill>
                <a:latin typeface="Arial"/>
                <a:cs typeface="Arial"/>
              </a:rPr>
              <a:t> </a:t>
            </a:r>
            <a:r>
              <a:rPr sz="3300" baseline="-4166" dirty="0">
                <a:solidFill>
                  <a:srgbClr val="FFFFFF"/>
                </a:solidFill>
                <a:latin typeface="Arial"/>
                <a:cs typeface="Arial"/>
              </a:rPr>
              <a:t>-	</a:t>
            </a:r>
            <a:r>
              <a:rPr sz="3300" spc="-8" baseline="-4166" dirty="0">
                <a:solidFill>
                  <a:srgbClr val="FFFFFF"/>
                </a:solidFill>
                <a:latin typeface="Arial"/>
                <a:cs typeface="Arial"/>
              </a:rPr>
              <a:t>April 18,</a:t>
            </a:r>
            <a:r>
              <a:rPr sz="3300" spc="-156" baseline="-4166" dirty="0">
                <a:solidFill>
                  <a:srgbClr val="FFFFFF"/>
                </a:solidFill>
                <a:latin typeface="Arial"/>
                <a:cs typeface="Arial"/>
              </a:rPr>
              <a:t> </a:t>
            </a:r>
            <a:r>
              <a:rPr sz="3300" spc="-8" baseline="-4166" dirty="0">
                <a:solidFill>
                  <a:srgbClr val="FFFFFF"/>
                </a:solidFill>
                <a:latin typeface="Arial"/>
                <a:cs typeface="Arial"/>
              </a:rPr>
              <a:t>2017</a:t>
            </a:r>
            <a:endParaRPr sz="3300" baseline="-4166">
              <a:latin typeface="Arial"/>
              <a:cs typeface="Arial"/>
            </a:endParaRPr>
          </a:p>
        </p:txBody>
      </p:sp>
      <p:sp>
        <p:nvSpPr>
          <p:cNvPr id="7" name="object 7"/>
          <p:cNvSpPr txBox="1"/>
          <p:nvPr/>
        </p:nvSpPr>
        <p:spPr>
          <a:xfrm>
            <a:off x="5939038" y="6232666"/>
            <a:ext cx="1362774" cy="320601"/>
          </a:xfrm>
          <a:prstGeom prst="rect">
            <a:avLst/>
          </a:prstGeom>
        </p:spPr>
        <p:txBody>
          <a:bodyPr vert="horz" wrap="square" lIns="0" tIns="0" rIns="0" bIns="0" rtlCol="0">
            <a:spAutoFit/>
          </a:bodyPr>
          <a:lstStyle/>
          <a:p>
            <a:pPr marL="13970">
              <a:lnSpc>
                <a:spcPts val="2541"/>
              </a:lnSpc>
            </a:pPr>
            <a:r>
              <a:rPr sz="2200" spc="-6" dirty="0">
                <a:solidFill>
                  <a:srgbClr val="FFFFFF"/>
                </a:solidFill>
                <a:latin typeface="Arial"/>
                <a:cs typeface="Arial"/>
              </a:rPr>
              <a:t>Lecture </a:t>
            </a:r>
            <a:r>
              <a:rPr sz="2200" dirty="0">
                <a:solidFill>
                  <a:srgbClr val="FFFFFF"/>
                </a:solidFill>
                <a:latin typeface="Arial"/>
                <a:cs typeface="Arial"/>
              </a:rPr>
              <a:t>5</a:t>
            </a:r>
            <a:r>
              <a:rPr sz="2200" spc="-99" dirty="0">
                <a:solidFill>
                  <a:srgbClr val="FFFFFF"/>
                </a:solidFill>
                <a:latin typeface="Arial"/>
                <a:cs typeface="Arial"/>
              </a:rPr>
              <a:t> </a:t>
            </a:r>
            <a:r>
              <a:rPr sz="2200" dirty="0">
                <a:solidFill>
                  <a:srgbClr val="FFFFFF"/>
                </a:solidFill>
                <a:latin typeface="Arial"/>
                <a:cs typeface="Arial"/>
              </a:rPr>
              <a:t>-</a:t>
            </a:r>
            <a:endParaRPr sz="2200">
              <a:latin typeface="Arial"/>
              <a:cs typeface="Arial"/>
            </a:endParaRPr>
          </a:p>
        </p:txBody>
      </p:sp>
      <p:sp>
        <p:nvSpPr>
          <p:cNvPr id="8" name="object 8"/>
          <p:cNvSpPr txBox="1">
            <a:spLocks noGrp="1"/>
          </p:cNvSpPr>
          <p:nvPr>
            <p:ph type="ftr" sz="quarter" idx="5"/>
          </p:nvPr>
        </p:nvSpPr>
        <p:spPr>
          <a:xfrm>
            <a:off x="3761842" y="10065715"/>
            <a:ext cx="3540557" cy="301365"/>
          </a:xfrm>
          <a:prstGeom prst="rect">
            <a:avLst/>
          </a:prstGeom>
        </p:spPr>
        <p:txBody>
          <a:bodyPr vert="horz" wrap="square" lIns="0" tIns="0" rIns="0" bIns="0" rtlCol="0">
            <a:spAutoFit/>
          </a:bodyPr>
          <a:lstStyle/>
          <a:p>
            <a:pPr marL="13970">
              <a:lnSpc>
                <a:spcPts val="2541"/>
              </a:lnSpc>
            </a:pPr>
            <a:r>
              <a:rPr spc="-6" dirty="0"/>
              <a:t>April 18,</a:t>
            </a:r>
            <a:r>
              <a:rPr spc="-99" dirty="0"/>
              <a:t> </a:t>
            </a:r>
            <a:r>
              <a:rPr spc="-6" dirty="0"/>
              <a:t>2017</a:t>
            </a:r>
          </a:p>
        </p:txBody>
      </p:sp>
      <p:sp>
        <p:nvSpPr>
          <p:cNvPr id="9" name="object 9"/>
          <p:cNvSpPr txBox="1">
            <a:spLocks noGrp="1"/>
          </p:cNvSpPr>
          <p:nvPr>
            <p:ph type="dt" sz="half" idx="6"/>
          </p:nvPr>
        </p:nvSpPr>
        <p:spPr>
          <a:xfrm>
            <a:off x="553212" y="10065715"/>
            <a:ext cx="2544775" cy="577081"/>
          </a:xfrm>
          <a:prstGeom prst="rect">
            <a:avLst/>
          </a:prstGeom>
        </p:spPr>
        <p:txBody>
          <a:bodyPr vert="horz" wrap="square" lIns="0" tIns="0" rIns="0" bIns="0" rtlCol="0">
            <a:spAutoFit/>
          </a:bodyPr>
          <a:lstStyle/>
          <a:p>
            <a:pPr marL="13970">
              <a:lnSpc>
                <a:spcPts val="2299"/>
              </a:lnSpc>
            </a:pPr>
            <a:r>
              <a:rPr spc="-6" dirty="0"/>
              <a:t>Fei-Fei Li </a:t>
            </a:r>
            <a:r>
              <a:rPr dirty="0"/>
              <a:t>&amp; Justin Johnson &amp; </a:t>
            </a:r>
            <a:r>
              <a:rPr spc="-6" dirty="0"/>
              <a:t>Serena</a:t>
            </a:r>
            <a:r>
              <a:rPr spc="-138" dirty="0"/>
              <a:t> </a:t>
            </a:r>
            <a:r>
              <a:rPr spc="-6" dirty="0"/>
              <a:t>Yeung</a:t>
            </a:r>
          </a:p>
        </p:txBody>
      </p:sp>
      <p:sp>
        <p:nvSpPr>
          <p:cNvPr id="10" name="object 10"/>
          <p:cNvSpPr txBox="1"/>
          <p:nvPr/>
        </p:nvSpPr>
        <p:spPr>
          <a:xfrm>
            <a:off x="7465653" y="6242071"/>
            <a:ext cx="239584" cy="320601"/>
          </a:xfrm>
          <a:prstGeom prst="rect">
            <a:avLst/>
          </a:prstGeom>
        </p:spPr>
        <p:txBody>
          <a:bodyPr vert="horz" wrap="square" lIns="0" tIns="0" rIns="0" bIns="0" rtlCol="0">
            <a:spAutoFit/>
          </a:bodyPr>
          <a:lstStyle/>
          <a:p>
            <a:pPr marL="41910">
              <a:lnSpc>
                <a:spcPts val="2541"/>
              </a:lnSpc>
            </a:pPr>
            <a:fld id="{81D60167-4931-47E6-BA6A-407CBD079E47}" type="slidenum">
              <a:rPr sz="2200" dirty="0">
                <a:solidFill>
                  <a:srgbClr val="FFFFFF"/>
                </a:solidFill>
                <a:latin typeface="Arial"/>
                <a:cs typeface="Arial"/>
              </a:rPr>
              <a:pPr marL="41910">
                <a:lnSpc>
                  <a:spcPts val="2541"/>
                </a:lnSpc>
              </a:pPr>
              <a:t>138</a:t>
            </a:fld>
            <a:endParaRPr sz="2200">
              <a:latin typeface="Arial"/>
              <a:cs typeface="Arial"/>
            </a:endParaRPr>
          </a:p>
        </p:txBody>
      </p:sp>
    </p:spTree>
    <p:extLst>
      <p:ext uri="{BB962C8B-B14F-4D97-AF65-F5344CB8AC3E}">
        <p14:creationId xmlns:p14="http://schemas.microsoft.com/office/powerpoint/2010/main" val="24017771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7328" y="1219260"/>
            <a:ext cx="5585206" cy="1786386"/>
          </a:xfrm>
          <a:prstGeom prst="rect">
            <a:avLst/>
          </a:prstGeom>
        </p:spPr>
        <p:txBody>
          <a:bodyPr vert="horz" wrap="square" lIns="0" tIns="13970" rIns="0" bIns="0" rtlCol="0">
            <a:spAutoFit/>
          </a:bodyPr>
          <a:lstStyle/>
          <a:p>
            <a:pPr marL="13970">
              <a:spcBef>
                <a:spcPts val="110"/>
              </a:spcBef>
            </a:pPr>
            <a:r>
              <a:rPr dirty="0"/>
              <a:t>A </a:t>
            </a:r>
            <a:r>
              <a:rPr spc="-6" dirty="0"/>
              <a:t>bit of</a:t>
            </a:r>
            <a:r>
              <a:rPr spc="-28" dirty="0"/>
              <a:t> </a:t>
            </a:r>
            <a:r>
              <a:rPr spc="-6" dirty="0"/>
              <a:t>history:</a:t>
            </a:r>
          </a:p>
          <a:p>
            <a:pPr marL="13970" marR="5588">
              <a:lnSpc>
                <a:spcPts val="3135"/>
              </a:lnSpc>
              <a:spcBef>
                <a:spcPts val="154"/>
              </a:spcBef>
            </a:pPr>
            <a:r>
              <a:rPr sz="2640" b="1" spc="-6" dirty="0"/>
              <a:t>ImageNet Classification with Deep  Convolutional Neural Networks  </a:t>
            </a:r>
            <a:r>
              <a:rPr sz="2640" i="1" spc="-6" dirty="0"/>
              <a:t>[Krizhevsky, Sutskever, Hinton,</a:t>
            </a:r>
            <a:r>
              <a:rPr sz="2640" i="1" spc="-110" dirty="0"/>
              <a:t> </a:t>
            </a:r>
            <a:r>
              <a:rPr sz="2640" i="1" spc="-6" dirty="0"/>
              <a:t>2012]</a:t>
            </a:r>
            <a:endParaRPr sz="2640"/>
          </a:p>
        </p:txBody>
      </p:sp>
      <p:sp>
        <p:nvSpPr>
          <p:cNvPr id="3" name="object 3"/>
          <p:cNvSpPr/>
          <p:nvPr/>
        </p:nvSpPr>
        <p:spPr>
          <a:xfrm>
            <a:off x="2351361" y="3145021"/>
            <a:ext cx="5762624" cy="1802129"/>
          </a:xfrm>
          <a:prstGeom prst="rect">
            <a:avLst/>
          </a:prstGeom>
          <a:blipFill>
            <a:blip r:embed="rId2" cstate="print"/>
            <a:stretch>
              <a:fillRect/>
            </a:stretch>
          </a:blipFill>
        </p:spPr>
        <p:txBody>
          <a:bodyPr wrap="square" lIns="0" tIns="0" rIns="0" bIns="0" rtlCol="0"/>
          <a:lstStyle/>
          <a:p>
            <a:endParaRPr sz="1980"/>
          </a:p>
        </p:txBody>
      </p:sp>
      <p:sp>
        <p:nvSpPr>
          <p:cNvPr id="4" name="object 4"/>
          <p:cNvSpPr/>
          <p:nvPr/>
        </p:nvSpPr>
        <p:spPr>
          <a:xfrm>
            <a:off x="2346121" y="3139781"/>
            <a:ext cx="5773103" cy="1812608"/>
          </a:xfrm>
          <a:custGeom>
            <a:avLst/>
            <a:gdLst/>
            <a:ahLst/>
            <a:cxnLst/>
            <a:rect l="l" t="t" r="r" b="b"/>
            <a:pathLst>
              <a:path w="5248275" h="1647825">
                <a:moveTo>
                  <a:pt x="0" y="0"/>
                </a:moveTo>
                <a:lnTo>
                  <a:pt x="5248274" y="0"/>
                </a:lnTo>
                <a:lnTo>
                  <a:pt x="5248274" y="1647824"/>
                </a:lnTo>
                <a:lnTo>
                  <a:pt x="0" y="1647824"/>
                </a:lnTo>
                <a:lnTo>
                  <a:pt x="0" y="0"/>
                </a:lnTo>
                <a:close/>
              </a:path>
            </a:pathLst>
          </a:custGeom>
          <a:ln w="9524">
            <a:solidFill>
              <a:srgbClr val="666666"/>
            </a:solidFill>
          </a:ln>
        </p:spPr>
        <p:txBody>
          <a:bodyPr wrap="square" lIns="0" tIns="0" rIns="0" bIns="0" rtlCol="0"/>
          <a:lstStyle/>
          <a:p>
            <a:endParaRPr sz="1980"/>
          </a:p>
        </p:txBody>
      </p:sp>
      <p:sp>
        <p:nvSpPr>
          <p:cNvPr id="5" name="object 5"/>
          <p:cNvSpPr txBox="1"/>
          <p:nvPr/>
        </p:nvSpPr>
        <p:spPr>
          <a:xfrm>
            <a:off x="2783714" y="4965293"/>
            <a:ext cx="4800092" cy="606256"/>
          </a:xfrm>
          <a:prstGeom prst="rect">
            <a:avLst/>
          </a:prstGeom>
        </p:spPr>
        <p:txBody>
          <a:bodyPr vert="horz" wrap="square" lIns="0" tIns="25845" rIns="0" bIns="0" rtlCol="0">
            <a:spAutoFit/>
          </a:bodyPr>
          <a:lstStyle/>
          <a:p>
            <a:pPr marL="13970">
              <a:spcBef>
                <a:spcPts val="204"/>
              </a:spcBef>
            </a:pPr>
            <a:r>
              <a:rPr sz="880" spc="-6" dirty="0">
                <a:latin typeface="Calibri"/>
                <a:cs typeface="Calibri"/>
              </a:rPr>
              <a:t>Figure copyright Alex Krizhevsky, Ilya Sutskever, </a:t>
            </a:r>
            <a:r>
              <a:rPr sz="880" dirty="0">
                <a:latin typeface="Calibri"/>
                <a:cs typeface="Calibri"/>
              </a:rPr>
              <a:t>and </a:t>
            </a:r>
            <a:r>
              <a:rPr sz="880" spc="-6" dirty="0">
                <a:latin typeface="Calibri"/>
                <a:cs typeface="Calibri"/>
              </a:rPr>
              <a:t>Geoffrey Hinton, 2012. Reproduced with</a:t>
            </a:r>
            <a:r>
              <a:rPr sz="880" spc="-55" dirty="0">
                <a:latin typeface="Calibri"/>
                <a:cs typeface="Calibri"/>
              </a:rPr>
              <a:t> </a:t>
            </a:r>
            <a:r>
              <a:rPr sz="880" spc="-6" dirty="0">
                <a:latin typeface="Calibri"/>
                <a:cs typeface="Calibri"/>
              </a:rPr>
              <a:t>permission.</a:t>
            </a:r>
            <a:endParaRPr sz="880">
              <a:latin typeface="Calibri"/>
              <a:cs typeface="Calibri"/>
            </a:endParaRPr>
          </a:p>
          <a:p>
            <a:pPr marR="150178" algn="ctr">
              <a:spcBef>
                <a:spcPts val="286"/>
              </a:spcBef>
            </a:pPr>
            <a:r>
              <a:rPr sz="2640" dirty="0">
                <a:latin typeface="Arial"/>
                <a:cs typeface="Arial"/>
              </a:rPr>
              <a:t>“AlexNet”</a:t>
            </a:r>
            <a:endParaRPr sz="2640">
              <a:latin typeface="Arial"/>
              <a:cs typeface="Arial"/>
            </a:endParaRPr>
          </a:p>
        </p:txBody>
      </p:sp>
      <p:sp>
        <p:nvSpPr>
          <p:cNvPr id="6" name="object 6"/>
          <p:cNvSpPr txBox="1"/>
          <p:nvPr/>
        </p:nvSpPr>
        <p:spPr>
          <a:xfrm>
            <a:off x="5939038" y="6232666"/>
            <a:ext cx="1362774" cy="320601"/>
          </a:xfrm>
          <a:prstGeom prst="rect">
            <a:avLst/>
          </a:prstGeom>
        </p:spPr>
        <p:txBody>
          <a:bodyPr vert="horz" wrap="square" lIns="0" tIns="0" rIns="0" bIns="0" rtlCol="0">
            <a:spAutoFit/>
          </a:bodyPr>
          <a:lstStyle/>
          <a:p>
            <a:pPr marL="13970">
              <a:lnSpc>
                <a:spcPts val="2541"/>
              </a:lnSpc>
            </a:pPr>
            <a:r>
              <a:rPr sz="2200" spc="-6" dirty="0">
                <a:solidFill>
                  <a:srgbClr val="FFFFFF"/>
                </a:solidFill>
                <a:latin typeface="Arial"/>
                <a:cs typeface="Arial"/>
              </a:rPr>
              <a:t>Lecture </a:t>
            </a:r>
            <a:r>
              <a:rPr sz="2200" dirty="0">
                <a:solidFill>
                  <a:srgbClr val="FFFFFF"/>
                </a:solidFill>
                <a:latin typeface="Arial"/>
                <a:cs typeface="Arial"/>
              </a:rPr>
              <a:t>5</a:t>
            </a:r>
            <a:r>
              <a:rPr sz="2200" spc="-99" dirty="0">
                <a:solidFill>
                  <a:srgbClr val="FFFFFF"/>
                </a:solidFill>
                <a:latin typeface="Arial"/>
                <a:cs typeface="Arial"/>
              </a:rPr>
              <a:t> </a:t>
            </a:r>
            <a:r>
              <a:rPr sz="2200" dirty="0">
                <a:solidFill>
                  <a:srgbClr val="FFFFFF"/>
                </a:solidFill>
                <a:latin typeface="Arial"/>
                <a:cs typeface="Arial"/>
              </a:rPr>
              <a:t>-</a:t>
            </a:r>
            <a:endParaRPr sz="2200">
              <a:latin typeface="Arial"/>
              <a:cs typeface="Arial"/>
            </a:endParaRPr>
          </a:p>
        </p:txBody>
      </p:sp>
      <p:sp>
        <p:nvSpPr>
          <p:cNvPr id="7" name="object 7"/>
          <p:cNvSpPr txBox="1">
            <a:spLocks noGrp="1"/>
          </p:cNvSpPr>
          <p:nvPr>
            <p:ph type="ftr" sz="quarter" idx="5"/>
          </p:nvPr>
        </p:nvSpPr>
        <p:spPr>
          <a:xfrm>
            <a:off x="3761842" y="10065715"/>
            <a:ext cx="3540557" cy="301365"/>
          </a:xfrm>
          <a:prstGeom prst="rect">
            <a:avLst/>
          </a:prstGeom>
        </p:spPr>
        <p:txBody>
          <a:bodyPr vert="horz" wrap="square" lIns="0" tIns="0" rIns="0" bIns="0" rtlCol="0">
            <a:spAutoFit/>
          </a:bodyPr>
          <a:lstStyle/>
          <a:p>
            <a:pPr marL="13970">
              <a:lnSpc>
                <a:spcPts val="2541"/>
              </a:lnSpc>
            </a:pPr>
            <a:r>
              <a:rPr spc="-6" dirty="0"/>
              <a:t>April 18,</a:t>
            </a:r>
            <a:r>
              <a:rPr spc="-99" dirty="0"/>
              <a:t> </a:t>
            </a:r>
            <a:r>
              <a:rPr spc="-6" dirty="0"/>
              <a:t>2017</a:t>
            </a:r>
          </a:p>
        </p:txBody>
      </p:sp>
      <p:sp>
        <p:nvSpPr>
          <p:cNvPr id="8" name="object 8"/>
          <p:cNvSpPr txBox="1">
            <a:spLocks noGrp="1"/>
          </p:cNvSpPr>
          <p:nvPr>
            <p:ph type="dt" sz="half" idx="6"/>
          </p:nvPr>
        </p:nvSpPr>
        <p:spPr>
          <a:xfrm>
            <a:off x="553212" y="10065715"/>
            <a:ext cx="2544775" cy="577081"/>
          </a:xfrm>
          <a:prstGeom prst="rect">
            <a:avLst/>
          </a:prstGeom>
        </p:spPr>
        <p:txBody>
          <a:bodyPr vert="horz" wrap="square" lIns="0" tIns="0" rIns="0" bIns="0" rtlCol="0">
            <a:spAutoFit/>
          </a:bodyPr>
          <a:lstStyle/>
          <a:p>
            <a:pPr marL="13970">
              <a:lnSpc>
                <a:spcPts val="2299"/>
              </a:lnSpc>
            </a:pPr>
            <a:r>
              <a:rPr spc="-6" dirty="0"/>
              <a:t>Fei-Fei Li </a:t>
            </a:r>
            <a:r>
              <a:rPr dirty="0"/>
              <a:t>&amp; Justin Johnson &amp; </a:t>
            </a:r>
            <a:r>
              <a:rPr spc="-6" dirty="0"/>
              <a:t>Serena</a:t>
            </a:r>
            <a:r>
              <a:rPr spc="-138" dirty="0"/>
              <a:t> </a:t>
            </a:r>
            <a:r>
              <a:rPr spc="-6" dirty="0"/>
              <a:t>Yeung</a:t>
            </a:r>
          </a:p>
        </p:txBody>
      </p:sp>
    </p:spTree>
    <p:extLst>
      <p:ext uri="{BB962C8B-B14F-4D97-AF65-F5344CB8AC3E}">
        <p14:creationId xmlns:p14="http://schemas.microsoft.com/office/powerpoint/2010/main" val="580715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75836" y="1003807"/>
            <a:ext cx="6709409" cy="574040"/>
          </a:xfrm>
          <a:prstGeom prst="rect">
            <a:avLst/>
          </a:prstGeom>
        </p:spPr>
        <p:txBody>
          <a:bodyPr vert="horz" wrap="square" lIns="0" tIns="12700" rIns="0" bIns="0" rtlCol="0">
            <a:spAutoFit/>
          </a:bodyPr>
          <a:lstStyle/>
          <a:p>
            <a:pPr marL="12700">
              <a:lnSpc>
                <a:spcPct val="100000"/>
              </a:lnSpc>
              <a:spcBef>
                <a:spcPts val="100"/>
              </a:spcBef>
            </a:pPr>
            <a:r>
              <a:rPr spc="-20" dirty="0"/>
              <a:t>Topics </a:t>
            </a:r>
            <a:r>
              <a:rPr spc="-5" dirty="0"/>
              <a:t>in </a:t>
            </a:r>
            <a:r>
              <a:rPr spc="-25" dirty="0"/>
              <a:t>Convolutional</a:t>
            </a:r>
            <a:r>
              <a:rPr spc="-70" dirty="0"/>
              <a:t> </a:t>
            </a:r>
            <a:r>
              <a:rPr spc="-25" dirty="0"/>
              <a:t>Networks</a:t>
            </a:r>
          </a:p>
        </p:txBody>
      </p:sp>
      <p:sp>
        <p:nvSpPr>
          <p:cNvPr id="5" name="object 5"/>
          <p:cNvSpPr txBox="1"/>
          <p:nvPr/>
        </p:nvSpPr>
        <p:spPr>
          <a:xfrm>
            <a:off x="585723" y="1796288"/>
            <a:ext cx="7573009" cy="4786630"/>
          </a:xfrm>
          <a:prstGeom prst="rect">
            <a:avLst/>
          </a:prstGeom>
        </p:spPr>
        <p:txBody>
          <a:bodyPr vert="horz" wrap="square" lIns="0" tIns="76200" rIns="0" bIns="0" rtlCol="0">
            <a:spAutoFit/>
          </a:bodyPr>
          <a:lstStyle/>
          <a:p>
            <a:pPr marL="351790" indent="-339090">
              <a:lnSpc>
                <a:spcPct val="100000"/>
              </a:lnSpc>
              <a:spcBef>
                <a:spcPts val="600"/>
              </a:spcBef>
              <a:buChar char="•"/>
              <a:tabLst>
                <a:tab pos="351155" algn="l"/>
                <a:tab pos="351790" algn="l"/>
              </a:tabLst>
            </a:pPr>
            <a:r>
              <a:rPr sz="2400" spc="-15" dirty="0">
                <a:solidFill>
                  <a:srgbClr val="3333CC"/>
                </a:solidFill>
                <a:latin typeface="Arial"/>
                <a:cs typeface="Arial"/>
              </a:rPr>
              <a:t>Overview</a:t>
            </a:r>
            <a:endParaRPr sz="2400">
              <a:latin typeface="Arial"/>
              <a:cs typeface="Arial"/>
            </a:endParaRPr>
          </a:p>
          <a:p>
            <a:pPr marL="464820" indent="-452120">
              <a:lnSpc>
                <a:spcPct val="100000"/>
              </a:lnSpc>
              <a:spcBef>
                <a:spcPts val="505"/>
              </a:spcBef>
              <a:buClr>
                <a:srgbClr val="3333CC"/>
              </a:buClr>
              <a:buAutoNum type="arabicPeriod"/>
              <a:tabLst>
                <a:tab pos="464184" algn="l"/>
                <a:tab pos="464820" algn="l"/>
              </a:tabLst>
            </a:pPr>
            <a:r>
              <a:rPr sz="2400" spc="-15" dirty="0">
                <a:solidFill>
                  <a:srgbClr val="808080"/>
                </a:solidFill>
                <a:latin typeface="Arial"/>
                <a:cs typeface="Arial"/>
              </a:rPr>
              <a:t>The Convolution</a:t>
            </a:r>
            <a:r>
              <a:rPr sz="2400" spc="-40" dirty="0">
                <a:solidFill>
                  <a:srgbClr val="808080"/>
                </a:solidFill>
                <a:latin typeface="Arial"/>
                <a:cs typeface="Arial"/>
              </a:rPr>
              <a:t> </a:t>
            </a:r>
            <a:r>
              <a:rPr sz="2400" spc="-15" dirty="0">
                <a:solidFill>
                  <a:srgbClr val="808080"/>
                </a:solidFill>
                <a:latin typeface="Arial"/>
                <a:cs typeface="Arial"/>
              </a:rPr>
              <a:t>Operation</a:t>
            </a:r>
            <a:endParaRPr sz="240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Motivation</a:t>
            </a:r>
            <a:endParaRPr sz="240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sz="2400" spc="-15" dirty="0">
                <a:solidFill>
                  <a:srgbClr val="808080"/>
                </a:solidFill>
                <a:latin typeface="Arial"/>
                <a:cs typeface="Arial"/>
              </a:rPr>
              <a:t>Pooling</a:t>
            </a:r>
            <a:endParaRPr sz="2400">
              <a:latin typeface="Arial"/>
              <a:cs typeface="Arial"/>
            </a:endParaRPr>
          </a:p>
          <a:p>
            <a:pPr marL="464820" indent="-452120">
              <a:lnSpc>
                <a:spcPct val="100000"/>
              </a:lnSpc>
              <a:spcBef>
                <a:spcPts val="505"/>
              </a:spcBef>
              <a:buClr>
                <a:srgbClr val="3333CC"/>
              </a:buClr>
              <a:buAutoNum type="arabicPeriod"/>
              <a:tabLst>
                <a:tab pos="464184" algn="l"/>
                <a:tab pos="464820" algn="l"/>
              </a:tabLst>
            </a:pPr>
            <a:r>
              <a:rPr sz="2400" spc="-15" dirty="0">
                <a:solidFill>
                  <a:srgbClr val="808080"/>
                </a:solidFill>
                <a:latin typeface="Arial"/>
                <a:cs typeface="Arial"/>
              </a:rPr>
              <a:t>Convolution </a:t>
            </a:r>
            <a:r>
              <a:rPr sz="2400" spc="-10" dirty="0">
                <a:solidFill>
                  <a:srgbClr val="808080"/>
                </a:solidFill>
                <a:latin typeface="Arial"/>
                <a:cs typeface="Arial"/>
              </a:rPr>
              <a:t>and </a:t>
            </a:r>
            <a:r>
              <a:rPr sz="2400" spc="-15" dirty="0">
                <a:solidFill>
                  <a:srgbClr val="808080"/>
                </a:solidFill>
                <a:latin typeface="Arial"/>
                <a:cs typeface="Arial"/>
              </a:rPr>
              <a:t>Pooling </a:t>
            </a:r>
            <a:r>
              <a:rPr sz="2400" spc="-10" dirty="0">
                <a:solidFill>
                  <a:srgbClr val="808080"/>
                </a:solidFill>
                <a:latin typeface="Arial"/>
                <a:cs typeface="Arial"/>
              </a:rPr>
              <a:t>as an </a:t>
            </a:r>
            <a:r>
              <a:rPr sz="2400" spc="-15" dirty="0">
                <a:solidFill>
                  <a:srgbClr val="808080"/>
                </a:solidFill>
                <a:latin typeface="Arial"/>
                <a:cs typeface="Arial"/>
              </a:rPr>
              <a:t>Infinitely Strong</a:t>
            </a:r>
            <a:r>
              <a:rPr sz="2400" spc="-75" dirty="0">
                <a:solidFill>
                  <a:srgbClr val="808080"/>
                </a:solidFill>
                <a:latin typeface="Arial"/>
                <a:cs typeface="Arial"/>
              </a:rPr>
              <a:t> </a:t>
            </a:r>
            <a:r>
              <a:rPr sz="2400" spc="-10" dirty="0">
                <a:solidFill>
                  <a:srgbClr val="808080"/>
                </a:solidFill>
                <a:latin typeface="Arial"/>
                <a:cs typeface="Arial"/>
              </a:rPr>
              <a:t>Prior</a:t>
            </a:r>
            <a:endParaRPr sz="240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Variants </a:t>
            </a:r>
            <a:r>
              <a:rPr sz="2400" spc="-10" dirty="0">
                <a:solidFill>
                  <a:srgbClr val="808080"/>
                </a:solidFill>
                <a:latin typeface="Arial"/>
                <a:cs typeface="Arial"/>
              </a:rPr>
              <a:t>of the </a:t>
            </a:r>
            <a:r>
              <a:rPr sz="2400" spc="-15" dirty="0">
                <a:solidFill>
                  <a:srgbClr val="808080"/>
                </a:solidFill>
                <a:latin typeface="Arial"/>
                <a:cs typeface="Arial"/>
              </a:rPr>
              <a:t>Basic Convolution</a:t>
            </a:r>
            <a:r>
              <a:rPr sz="2400" spc="-75" dirty="0">
                <a:solidFill>
                  <a:srgbClr val="808080"/>
                </a:solidFill>
                <a:latin typeface="Arial"/>
                <a:cs typeface="Arial"/>
              </a:rPr>
              <a:t> </a:t>
            </a:r>
            <a:r>
              <a:rPr sz="2400" spc="-15" dirty="0">
                <a:solidFill>
                  <a:srgbClr val="808080"/>
                </a:solidFill>
                <a:latin typeface="Arial"/>
                <a:cs typeface="Arial"/>
              </a:rPr>
              <a:t>Function</a:t>
            </a:r>
            <a:endParaRPr sz="240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sz="2400" spc="-15" dirty="0">
                <a:solidFill>
                  <a:srgbClr val="808080"/>
                </a:solidFill>
                <a:latin typeface="Arial"/>
                <a:cs typeface="Arial"/>
              </a:rPr>
              <a:t>Structured</a:t>
            </a:r>
            <a:r>
              <a:rPr sz="2400" spc="-30" dirty="0">
                <a:solidFill>
                  <a:srgbClr val="808080"/>
                </a:solidFill>
                <a:latin typeface="Arial"/>
                <a:cs typeface="Arial"/>
              </a:rPr>
              <a:t> </a:t>
            </a:r>
            <a:r>
              <a:rPr sz="2400" spc="-15" dirty="0">
                <a:solidFill>
                  <a:srgbClr val="808080"/>
                </a:solidFill>
                <a:latin typeface="Arial"/>
                <a:cs typeface="Arial"/>
              </a:rPr>
              <a:t>Outputs</a:t>
            </a:r>
            <a:endParaRPr sz="2400">
              <a:latin typeface="Arial"/>
              <a:cs typeface="Arial"/>
            </a:endParaRPr>
          </a:p>
          <a:p>
            <a:pPr marL="464820" indent="-452120">
              <a:lnSpc>
                <a:spcPct val="100000"/>
              </a:lnSpc>
              <a:spcBef>
                <a:spcPts val="505"/>
              </a:spcBef>
              <a:buClr>
                <a:srgbClr val="3333CC"/>
              </a:buClr>
              <a:buAutoNum type="arabicPeriod"/>
              <a:tabLst>
                <a:tab pos="464184" algn="l"/>
                <a:tab pos="464820" algn="l"/>
              </a:tabLst>
            </a:pPr>
            <a:r>
              <a:rPr sz="2400" spc="-15" dirty="0">
                <a:solidFill>
                  <a:srgbClr val="808080"/>
                </a:solidFill>
                <a:latin typeface="Arial"/>
                <a:cs typeface="Arial"/>
              </a:rPr>
              <a:t>Data</a:t>
            </a:r>
            <a:r>
              <a:rPr sz="2400" spc="-30" dirty="0">
                <a:solidFill>
                  <a:srgbClr val="808080"/>
                </a:solidFill>
                <a:latin typeface="Arial"/>
                <a:cs typeface="Arial"/>
              </a:rPr>
              <a:t> </a:t>
            </a:r>
            <a:r>
              <a:rPr sz="2400" spc="-15" dirty="0">
                <a:solidFill>
                  <a:srgbClr val="808080"/>
                </a:solidFill>
                <a:latin typeface="Arial"/>
                <a:cs typeface="Arial"/>
              </a:rPr>
              <a:t>Types</a:t>
            </a:r>
            <a:endParaRPr sz="2400">
              <a:latin typeface="Arial"/>
              <a:cs typeface="Arial"/>
            </a:endParaRPr>
          </a:p>
          <a:p>
            <a:pPr marL="464820" indent="-452120">
              <a:lnSpc>
                <a:spcPct val="100000"/>
              </a:lnSpc>
              <a:spcBef>
                <a:spcPts val="625"/>
              </a:spcBef>
              <a:buClr>
                <a:srgbClr val="3333CC"/>
              </a:buClr>
              <a:buAutoNum type="arabicPeriod"/>
              <a:tabLst>
                <a:tab pos="464184" algn="l"/>
                <a:tab pos="464820" algn="l"/>
              </a:tabLst>
            </a:pPr>
            <a:r>
              <a:rPr sz="2400" spc="-15" dirty="0">
                <a:solidFill>
                  <a:srgbClr val="808080"/>
                </a:solidFill>
                <a:latin typeface="Arial"/>
                <a:cs typeface="Arial"/>
              </a:rPr>
              <a:t>Efficient Convolution</a:t>
            </a:r>
            <a:r>
              <a:rPr sz="2400" spc="-40" dirty="0">
                <a:solidFill>
                  <a:srgbClr val="808080"/>
                </a:solidFill>
                <a:latin typeface="Arial"/>
                <a:cs typeface="Arial"/>
              </a:rPr>
              <a:t> </a:t>
            </a:r>
            <a:r>
              <a:rPr sz="2400" spc="-15" dirty="0">
                <a:solidFill>
                  <a:srgbClr val="808080"/>
                </a:solidFill>
                <a:latin typeface="Arial"/>
                <a:cs typeface="Arial"/>
              </a:rPr>
              <a:t>Algorithms</a:t>
            </a:r>
            <a:endParaRPr sz="240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Random </a:t>
            </a:r>
            <a:r>
              <a:rPr sz="2400" spc="-10" dirty="0">
                <a:solidFill>
                  <a:srgbClr val="808080"/>
                </a:solidFill>
                <a:latin typeface="Arial"/>
                <a:cs typeface="Arial"/>
              </a:rPr>
              <a:t>or </a:t>
            </a:r>
            <a:r>
              <a:rPr sz="2400" spc="-15" dirty="0">
                <a:solidFill>
                  <a:srgbClr val="808080"/>
                </a:solidFill>
                <a:latin typeface="Arial"/>
                <a:cs typeface="Arial"/>
              </a:rPr>
              <a:t>Unsupervised</a:t>
            </a:r>
            <a:r>
              <a:rPr sz="2400" spc="-60" dirty="0">
                <a:solidFill>
                  <a:srgbClr val="808080"/>
                </a:solidFill>
                <a:latin typeface="Arial"/>
                <a:cs typeface="Arial"/>
              </a:rPr>
              <a:t> </a:t>
            </a:r>
            <a:r>
              <a:rPr sz="2400" spc="-15" dirty="0">
                <a:solidFill>
                  <a:srgbClr val="808080"/>
                </a:solidFill>
                <a:latin typeface="Arial"/>
                <a:cs typeface="Arial"/>
              </a:rPr>
              <a:t>Features</a:t>
            </a:r>
            <a:endParaRPr sz="2400">
              <a:latin typeface="Arial"/>
              <a:cs typeface="Arial"/>
            </a:endParaRPr>
          </a:p>
          <a:p>
            <a:pPr marL="464820" indent="-452120">
              <a:lnSpc>
                <a:spcPct val="100000"/>
              </a:lnSpc>
              <a:spcBef>
                <a:spcPts val="525"/>
              </a:spcBef>
              <a:buClr>
                <a:srgbClr val="3333CC"/>
              </a:buClr>
              <a:buAutoNum type="arabicPeriod"/>
              <a:tabLst>
                <a:tab pos="464820" algn="l"/>
              </a:tabLst>
            </a:pPr>
            <a:r>
              <a:rPr sz="2400" spc="-15" dirty="0">
                <a:solidFill>
                  <a:srgbClr val="808080"/>
                </a:solidFill>
                <a:latin typeface="Arial"/>
                <a:cs typeface="Arial"/>
              </a:rPr>
              <a:t>The Neuroscientific Basis </a:t>
            </a:r>
            <a:r>
              <a:rPr sz="2400" spc="-10" dirty="0">
                <a:solidFill>
                  <a:srgbClr val="808080"/>
                </a:solidFill>
                <a:latin typeface="Arial"/>
                <a:cs typeface="Arial"/>
              </a:rPr>
              <a:t>for </a:t>
            </a:r>
            <a:r>
              <a:rPr sz="2400" spc="-15" dirty="0">
                <a:solidFill>
                  <a:srgbClr val="808080"/>
                </a:solidFill>
                <a:latin typeface="Arial"/>
                <a:cs typeface="Arial"/>
              </a:rPr>
              <a:t>Convolutional</a:t>
            </a:r>
            <a:r>
              <a:rPr sz="2400" spc="-35" dirty="0">
                <a:solidFill>
                  <a:srgbClr val="808080"/>
                </a:solidFill>
                <a:latin typeface="Arial"/>
                <a:cs typeface="Arial"/>
              </a:rPr>
              <a:t> </a:t>
            </a:r>
            <a:r>
              <a:rPr sz="2400" spc="-15" dirty="0">
                <a:solidFill>
                  <a:srgbClr val="808080"/>
                </a:solidFill>
                <a:latin typeface="Arial"/>
                <a:cs typeface="Arial"/>
              </a:rPr>
              <a:t>Networks</a:t>
            </a:r>
            <a:endParaRPr sz="2400">
              <a:latin typeface="Arial"/>
              <a:cs typeface="Arial"/>
            </a:endParaRPr>
          </a:p>
        </p:txBody>
      </p:sp>
      <p:sp>
        <p:nvSpPr>
          <p:cNvPr id="6" name="object 6"/>
          <p:cNvSpPr txBox="1"/>
          <p:nvPr/>
        </p:nvSpPr>
        <p:spPr>
          <a:xfrm>
            <a:off x="585723" y="6621271"/>
            <a:ext cx="8160384" cy="391160"/>
          </a:xfrm>
          <a:prstGeom prst="rect">
            <a:avLst/>
          </a:prstGeom>
        </p:spPr>
        <p:txBody>
          <a:bodyPr vert="horz" wrap="square" lIns="0" tIns="12700" rIns="0" bIns="0" rtlCol="0">
            <a:spAutoFit/>
          </a:bodyPr>
          <a:lstStyle/>
          <a:p>
            <a:pPr marL="12700">
              <a:lnSpc>
                <a:spcPct val="100000"/>
              </a:lnSpc>
              <a:spcBef>
                <a:spcPts val="100"/>
              </a:spcBef>
            </a:pPr>
            <a:r>
              <a:rPr sz="2400" spc="-10" dirty="0">
                <a:solidFill>
                  <a:srgbClr val="3333CC"/>
                </a:solidFill>
                <a:latin typeface="Arial"/>
                <a:cs typeface="Arial"/>
              </a:rPr>
              <a:t>11. </a:t>
            </a:r>
            <a:r>
              <a:rPr sz="2400" spc="-15" dirty="0">
                <a:solidFill>
                  <a:srgbClr val="808080"/>
                </a:solidFill>
                <a:latin typeface="Arial"/>
                <a:cs typeface="Arial"/>
              </a:rPr>
              <a:t>Convolutional Networks </a:t>
            </a:r>
            <a:r>
              <a:rPr sz="2400" spc="-10" dirty="0">
                <a:solidFill>
                  <a:srgbClr val="808080"/>
                </a:solidFill>
                <a:latin typeface="Arial"/>
                <a:cs typeface="Arial"/>
              </a:rPr>
              <a:t>and the </a:t>
            </a:r>
            <a:r>
              <a:rPr sz="2400" spc="-15" dirty="0">
                <a:solidFill>
                  <a:srgbClr val="808080"/>
                </a:solidFill>
                <a:latin typeface="Arial"/>
                <a:cs typeface="Arial"/>
              </a:rPr>
              <a:t>History </a:t>
            </a:r>
            <a:r>
              <a:rPr sz="2400" spc="-10" dirty="0">
                <a:solidFill>
                  <a:srgbClr val="808080"/>
                </a:solidFill>
                <a:latin typeface="Arial"/>
                <a:cs typeface="Arial"/>
              </a:rPr>
              <a:t>of </a:t>
            </a:r>
            <a:r>
              <a:rPr sz="2400" spc="-15" dirty="0">
                <a:solidFill>
                  <a:srgbClr val="808080"/>
                </a:solidFill>
                <a:latin typeface="Arial"/>
                <a:cs typeface="Arial"/>
              </a:rPr>
              <a:t>Deep</a:t>
            </a:r>
            <a:r>
              <a:rPr sz="2400" spc="-470" dirty="0">
                <a:solidFill>
                  <a:srgbClr val="808080"/>
                </a:solidFill>
                <a:latin typeface="Arial"/>
                <a:cs typeface="Arial"/>
              </a:rPr>
              <a:t> </a:t>
            </a:r>
            <a:r>
              <a:rPr sz="2400" spc="-15" dirty="0">
                <a:solidFill>
                  <a:srgbClr val="808080"/>
                </a:solidFill>
                <a:latin typeface="Arial"/>
                <a:cs typeface="Arial"/>
              </a:rPr>
              <a:t>Learning</a:t>
            </a:r>
            <a:endParaRPr sz="2400">
              <a:latin typeface="Arial"/>
              <a:cs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8308" y="1316169"/>
            <a:ext cx="2782126" cy="420371"/>
          </a:xfrm>
          <a:prstGeom prst="rect">
            <a:avLst/>
          </a:prstGeom>
        </p:spPr>
        <p:txBody>
          <a:bodyPr vert="horz" wrap="square" lIns="0" tIns="13970" rIns="0" bIns="0" rtlCol="0">
            <a:spAutoFit/>
          </a:bodyPr>
          <a:lstStyle/>
          <a:p>
            <a:pPr marL="13970">
              <a:spcBef>
                <a:spcPts val="110"/>
              </a:spcBef>
            </a:pPr>
            <a:r>
              <a:rPr sz="2640" spc="-6" dirty="0"/>
              <a:t>First </a:t>
            </a:r>
            <a:r>
              <a:rPr sz="2640" dirty="0"/>
              <a:t>strong</a:t>
            </a:r>
            <a:r>
              <a:rPr sz="2640" spc="-110" dirty="0"/>
              <a:t> </a:t>
            </a:r>
            <a:r>
              <a:rPr sz="2640" dirty="0"/>
              <a:t>results</a:t>
            </a:r>
            <a:endParaRPr sz="2640"/>
          </a:p>
        </p:txBody>
      </p:sp>
      <p:sp>
        <p:nvSpPr>
          <p:cNvPr id="3" name="object 3"/>
          <p:cNvSpPr txBox="1"/>
          <p:nvPr/>
        </p:nvSpPr>
        <p:spPr>
          <a:xfrm>
            <a:off x="549643" y="1898130"/>
            <a:ext cx="5409184" cy="1181093"/>
          </a:xfrm>
          <a:prstGeom prst="rect">
            <a:avLst/>
          </a:prstGeom>
        </p:spPr>
        <p:txBody>
          <a:bodyPr vert="horz" wrap="square" lIns="0" tIns="13970" rIns="0" bIns="0" rtlCol="0">
            <a:spAutoFit/>
          </a:bodyPr>
          <a:lstStyle/>
          <a:p>
            <a:pPr marL="13970">
              <a:lnSpc>
                <a:spcPts val="1830"/>
              </a:lnSpc>
              <a:spcBef>
                <a:spcPts val="110"/>
              </a:spcBef>
            </a:pPr>
            <a:r>
              <a:rPr sz="1540" b="1" i="1" spc="-6" dirty="0">
                <a:latin typeface="Arial"/>
                <a:cs typeface="Arial"/>
              </a:rPr>
              <a:t>Acoustic </a:t>
            </a:r>
            <a:r>
              <a:rPr sz="1540" b="1" i="1" dirty="0">
                <a:latin typeface="Arial"/>
                <a:cs typeface="Arial"/>
              </a:rPr>
              <a:t>Modeling </a:t>
            </a:r>
            <a:r>
              <a:rPr sz="1540" b="1" i="1" spc="-6" dirty="0">
                <a:latin typeface="Arial"/>
                <a:cs typeface="Arial"/>
              </a:rPr>
              <a:t>using Deep Belief</a:t>
            </a:r>
            <a:r>
              <a:rPr sz="1540" b="1" i="1" spc="-33" dirty="0">
                <a:latin typeface="Arial"/>
                <a:cs typeface="Arial"/>
              </a:rPr>
              <a:t> </a:t>
            </a:r>
            <a:r>
              <a:rPr sz="1540" b="1" i="1" spc="-6" dirty="0">
                <a:latin typeface="Arial"/>
                <a:cs typeface="Arial"/>
              </a:rPr>
              <a:t>Networks</a:t>
            </a:r>
            <a:endParaRPr sz="1540">
              <a:latin typeface="Arial"/>
              <a:cs typeface="Arial"/>
            </a:endParaRPr>
          </a:p>
          <a:p>
            <a:pPr marL="13970">
              <a:lnSpc>
                <a:spcPts val="1815"/>
              </a:lnSpc>
            </a:pPr>
            <a:r>
              <a:rPr sz="1540" i="1" spc="-6" dirty="0">
                <a:latin typeface="Arial"/>
                <a:cs typeface="Arial"/>
              </a:rPr>
              <a:t>Abdel-rahman </a:t>
            </a:r>
            <a:r>
              <a:rPr sz="1540" i="1" dirty="0">
                <a:latin typeface="Arial"/>
                <a:cs typeface="Arial"/>
              </a:rPr>
              <a:t>Mohamed, </a:t>
            </a:r>
            <a:r>
              <a:rPr sz="1540" i="1" spc="-6" dirty="0">
                <a:latin typeface="Arial"/>
                <a:cs typeface="Arial"/>
              </a:rPr>
              <a:t>George Dahl, Geoffrey Hinton,</a:t>
            </a:r>
            <a:r>
              <a:rPr sz="1540" i="1" spc="-88" dirty="0">
                <a:latin typeface="Arial"/>
                <a:cs typeface="Arial"/>
              </a:rPr>
              <a:t> </a:t>
            </a:r>
            <a:r>
              <a:rPr sz="1540" i="1" spc="-6" dirty="0">
                <a:latin typeface="Arial"/>
                <a:cs typeface="Arial"/>
              </a:rPr>
              <a:t>2010</a:t>
            </a:r>
            <a:endParaRPr sz="1540">
              <a:latin typeface="Arial"/>
              <a:cs typeface="Arial"/>
            </a:endParaRPr>
          </a:p>
          <a:p>
            <a:pPr marL="13970" marR="372999">
              <a:lnSpc>
                <a:spcPts val="1815"/>
              </a:lnSpc>
              <a:spcBef>
                <a:spcPts val="72"/>
              </a:spcBef>
            </a:pPr>
            <a:r>
              <a:rPr sz="1540" b="1" i="1" spc="-6" dirty="0">
                <a:latin typeface="Arial"/>
                <a:cs typeface="Arial"/>
              </a:rPr>
              <a:t>Context-Dependent Pre-trained Deep Neural Networks  </a:t>
            </a:r>
            <a:r>
              <a:rPr sz="1540" b="1" i="1" dirty="0">
                <a:latin typeface="Arial"/>
                <a:cs typeface="Arial"/>
              </a:rPr>
              <a:t>for </a:t>
            </a:r>
            <a:r>
              <a:rPr sz="1540" b="1" i="1" spc="-6" dirty="0">
                <a:latin typeface="Arial"/>
                <a:cs typeface="Arial"/>
              </a:rPr>
              <a:t>Large Vocabulary Speech</a:t>
            </a:r>
            <a:r>
              <a:rPr sz="1540" b="1" i="1" spc="-28" dirty="0">
                <a:latin typeface="Arial"/>
                <a:cs typeface="Arial"/>
              </a:rPr>
              <a:t> </a:t>
            </a:r>
            <a:r>
              <a:rPr sz="1540" b="1" i="1" spc="-6" dirty="0">
                <a:latin typeface="Arial"/>
                <a:cs typeface="Arial"/>
              </a:rPr>
              <a:t>Recognition</a:t>
            </a:r>
            <a:endParaRPr sz="1540">
              <a:latin typeface="Arial"/>
              <a:cs typeface="Arial"/>
            </a:endParaRPr>
          </a:p>
          <a:p>
            <a:pPr marL="13970">
              <a:lnSpc>
                <a:spcPts val="1760"/>
              </a:lnSpc>
            </a:pPr>
            <a:r>
              <a:rPr sz="1540" spc="-6" dirty="0">
                <a:latin typeface="Arial"/>
                <a:cs typeface="Arial"/>
              </a:rPr>
              <a:t>George Dahl, Dong Yu, Li Deng, Alex Acero,</a:t>
            </a:r>
            <a:r>
              <a:rPr sz="1540" spc="-28" dirty="0">
                <a:latin typeface="Arial"/>
                <a:cs typeface="Arial"/>
              </a:rPr>
              <a:t> </a:t>
            </a:r>
            <a:r>
              <a:rPr sz="1540" spc="-6" dirty="0">
                <a:latin typeface="Arial"/>
                <a:cs typeface="Arial"/>
              </a:rPr>
              <a:t>2012</a:t>
            </a:r>
            <a:endParaRPr sz="1540">
              <a:latin typeface="Arial"/>
              <a:cs typeface="Arial"/>
            </a:endParaRPr>
          </a:p>
        </p:txBody>
      </p:sp>
      <p:sp>
        <p:nvSpPr>
          <p:cNvPr id="4" name="object 4"/>
          <p:cNvSpPr/>
          <p:nvPr/>
        </p:nvSpPr>
        <p:spPr>
          <a:xfrm>
            <a:off x="856051" y="4297601"/>
            <a:ext cx="4439503" cy="1424609"/>
          </a:xfrm>
          <a:prstGeom prst="rect">
            <a:avLst/>
          </a:prstGeom>
          <a:blipFill>
            <a:blip r:embed="rId2" cstate="print"/>
            <a:stretch>
              <a:fillRect/>
            </a:stretch>
          </a:blipFill>
        </p:spPr>
        <p:txBody>
          <a:bodyPr wrap="square" lIns="0" tIns="0" rIns="0" bIns="0" rtlCol="0"/>
          <a:lstStyle/>
          <a:p>
            <a:endParaRPr sz="1980"/>
          </a:p>
        </p:txBody>
      </p:sp>
      <p:sp>
        <p:nvSpPr>
          <p:cNvPr id="5" name="object 5"/>
          <p:cNvSpPr/>
          <p:nvPr/>
        </p:nvSpPr>
        <p:spPr>
          <a:xfrm>
            <a:off x="5636290" y="4328456"/>
            <a:ext cx="3471235" cy="1393754"/>
          </a:xfrm>
          <a:prstGeom prst="rect">
            <a:avLst/>
          </a:prstGeom>
          <a:blipFill>
            <a:blip r:embed="rId3" cstate="print"/>
            <a:stretch>
              <a:fillRect/>
            </a:stretch>
          </a:blipFill>
        </p:spPr>
        <p:txBody>
          <a:bodyPr wrap="square" lIns="0" tIns="0" rIns="0" bIns="0" rtlCol="0"/>
          <a:lstStyle/>
          <a:p>
            <a:endParaRPr sz="1980"/>
          </a:p>
        </p:txBody>
      </p:sp>
      <p:sp>
        <p:nvSpPr>
          <p:cNvPr id="6" name="object 6"/>
          <p:cNvSpPr txBox="1"/>
          <p:nvPr/>
        </p:nvSpPr>
        <p:spPr>
          <a:xfrm>
            <a:off x="6693585" y="3773438"/>
            <a:ext cx="2182813" cy="213969"/>
          </a:xfrm>
          <a:prstGeom prst="rect">
            <a:avLst/>
          </a:prstGeom>
        </p:spPr>
        <p:txBody>
          <a:bodyPr vert="horz" wrap="square" lIns="0" tIns="9779" rIns="0" bIns="0" rtlCol="0">
            <a:spAutoFit/>
          </a:bodyPr>
          <a:lstStyle/>
          <a:p>
            <a:pPr marL="836105" marR="5588" indent="-822833">
              <a:lnSpc>
                <a:spcPct val="104200"/>
              </a:lnSpc>
              <a:spcBef>
                <a:spcPts val="77"/>
              </a:spcBef>
            </a:pPr>
            <a:r>
              <a:rPr sz="660" spc="-6" dirty="0">
                <a:latin typeface="Arial"/>
                <a:cs typeface="Arial"/>
              </a:rPr>
              <a:t>Illustration of Dahl et al. 2012 by Lane </a:t>
            </a:r>
            <a:r>
              <a:rPr sz="660" dirty="0">
                <a:latin typeface="Arial"/>
                <a:cs typeface="Arial"/>
              </a:rPr>
              <a:t>McIntosh, copyright  </a:t>
            </a:r>
            <a:r>
              <a:rPr sz="660" spc="-6" dirty="0">
                <a:latin typeface="Arial"/>
                <a:cs typeface="Arial"/>
              </a:rPr>
              <a:t>CS231n</a:t>
            </a:r>
            <a:r>
              <a:rPr sz="660" spc="-11" dirty="0">
                <a:latin typeface="Arial"/>
                <a:cs typeface="Arial"/>
              </a:rPr>
              <a:t> </a:t>
            </a:r>
            <a:r>
              <a:rPr sz="660" spc="-6" dirty="0">
                <a:latin typeface="Arial"/>
                <a:cs typeface="Arial"/>
              </a:rPr>
              <a:t>2017</a:t>
            </a:r>
            <a:endParaRPr sz="660">
              <a:latin typeface="Arial"/>
              <a:cs typeface="Arial"/>
            </a:endParaRPr>
          </a:p>
        </p:txBody>
      </p:sp>
      <p:sp>
        <p:nvSpPr>
          <p:cNvPr id="7" name="object 7"/>
          <p:cNvSpPr txBox="1"/>
          <p:nvPr/>
        </p:nvSpPr>
        <p:spPr>
          <a:xfrm>
            <a:off x="2258106" y="5779106"/>
            <a:ext cx="4843399" cy="149528"/>
          </a:xfrm>
          <a:prstGeom prst="rect">
            <a:avLst/>
          </a:prstGeom>
        </p:spPr>
        <p:txBody>
          <a:bodyPr vert="horz" wrap="square" lIns="0" tIns="13970" rIns="0" bIns="0" rtlCol="0">
            <a:spAutoFit/>
          </a:bodyPr>
          <a:lstStyle/>
          <a:p>
            <a:pPr marL="13970">
              <a:spcBef>
                <a:spcPts val="110"/>
              </a:spcBef>
            </a:pPr>
            <a:r>
              <a:rPr sz="880" spc="-6" dirty="0">
                <a:latin typeface="Calibri"/>
                <a:cs typeface="Calibri"/>
              </a:rPr>
              <a:t>Figures copyright Alex Krizhevsky, Ilya Sutskever, </a:t>
            </a:r>
            <a:r>
              <a:rPr sz="880" dirty="0">
                <a:latin typeface="Calibri"/>
                <a:cs typeface="Calibri"/>
              </a:rPr>
              <a:t>and </a:t>
            </a:r>
            <a:r>
              <a:rPr sz="880" spc="-6" dirty="0">
                <a:latin typeface="Calibri"/>
                <a:cs typeface="Calibri"/>
              </a:rPr>
              <a:t>Geoffrey Hinton, 2012. Reproduced with</a:t>
            </a:r>
            <a:r>
              <a:rPr sz="880" spc="-55" dirty="0">
                <a:latin typeface="Calibri"/>
                <a:cs typeface="Calibri"/>
              </a:rPr>
              <a:t> </a:t>
            </a:r>
            <a:r>
              <a:rPr sz="880" spc="-6" dirty="0">
                <a:latin typeface="Calibri"/>
                <a:cs typeface="Calibri"/>
              </a:rPr>
              <a:t>permission.</a:t>
            </a:r>
            <a:endParaRPr sz="880">
              <a:latin typeface="Calibri"/>
              <a:cs typeface="Calibri"/>
            </a:endParaRPr>
          </a:p>
        </p:txBody>
      </p:sp>
      <p:sp>
        <p:nvSpPr>
          <p:cNvPr id="8" name="object 8"/>
          <p:cNvSpPr/>
          <p:nvPr/>
        </p:nvSpPr>
        <p:spPr>
          <a:xfrm>
            <a:off x="6464288" y="1249253"/>
            <a:ext cx="2427590" cy="2462439"/>
          </a:xfrm>
          <a:prstGeom prst="rect">
            <a:avLst/>
          </a:prstGeom>
          <a:blipFill>
            <a:blip r:embed="rId4" cstate="print"/>
            <a:stretch>
              <a:fillRect/>
            </a:stretch>
          </a:blipFill>
        </p:spPr>
        <p:txBody>
          <a:bodyPr wrap="square" lIns="0" tIns="0" rIns="0" bIns="0" rtlCol="0"/>
          <a:lstStyle/>
          <a:p>
            <a:endParaRPr sz="1980"/>
          </a:p>
        </p:txBody>
      </p:sp>
      <p:sp>
        <p:nvSpPr>
          <p:cNvPr id="9" name="object 9"/>
          <p:cNvSpPr txBox="1"/>
          <p:nvPr/>
        </p:nvSpPr>
        <p:spPr>
          <a:xfrm>
            <a:off x="582230" y="3537651"/>
            <a:ext cx="4936998" cy="717889"/>
          </a:xfrm>
          <a:prstGeom prst="rect">
            <a:avLst/>
          </a:prstGeom>
        </p:spPr>
        <p:txBody>
          <a:bodyPr vert="horz" wrap="square" lIns="0" tIns="25146" rIns="0" bIns="0" rtlCol="0">
            <a:spAutoFit/>
          </a:bodyPr>
          <a:lstStyle/>
          <a:p>
            <a:pPr marL="13970" marR="487553">
              <a:lnSpc>
                <a:spcPts val="1815"/>
              </a:lnSpc>
              <a:spcBef>
                <a:spcPts val="198"/>
              </a:spcBef>
            </a:pPr>
            <a:r>
              <a:rPr sz="1540" b="1" i="1" spc="-6" dirty="0">
                <a:latin typeface="Arial"/>
                <a:cs typeface="Arial"/>
              </a:rPr>
              <a:t>Imagenet classification with deep convolutional  neural</a:t>
            </a:r>
            <a:r>
              <a:rPr sz="1540" b="1" i="1" spc="-11" dirty="0">
                <a:latin typeface="Arial"/>
                <a:cs typeface="Arial"/>
              </a:rPr>
              <a:t> </a:t>
            </a:r>
            <a:r>
              <a:rPr sz="1540" b="1" i="1" spc="-6" dirty="0">
                <a:latin typeface="Arial"/>
                <a:cs typeface="Arial"/>
              </a:rPr>
              <a:t>networks</a:t>
            </a:r>
            <a:endParaRPr sz="1540">
              <a:latin typeface="Arial"/>
              <a:cs typeface="Arial"/>
            </a:endParaRPr>
          </a:p>
          <a:p>
            <a:pPr marL="13970">
              <a:lnSpc>
                <a:spcPts val="1760"/>
              </a:lnSpc>
            </a:pPr>
            <a:r>
              <a:rPr sz="1540" spc="-6" dirty="0">
                <a:latin typeface="Arial"/>
                <a:cs typeface="Arial"/>
              </a:rPr>
              <a:t>Alex Krizhevsky, Ilya Sutskever, Geoffrey </a:t>
            </a:r>
            <a:r>
              <a:rPr sz="1540" dirty="0">
                <a:latin typeface="Arial"/>
                <a:cs typeface="Arial"/>
              </a:rPr>
              <a:t>E </a:t>
            </a:r>
            <a:r>
              <a:rPr sz="1540" spc="-6" dirty="0">
                <a:latin typeface="Arial"/>
                <a:cs typeface="Arial"/>
              </a:rPr>
              <a:t>Hinton,</a:t>
            </a:r>
            <a:r>
              <a:rPr sz="1540" spc="-83" dirty="0">
                <a:latin typeface="Arial"/>
                <a:cs typeface="Arial"/>
              </a:rPr>
              <a:t> </a:t>
            </a:r>
            <a:r>
              <a:rPr sz="1540" spc="-6" dirty="0">
                <a:latin typeface="Arial"/>
                <a:cs typeface="Arial"/>
              </a:rPr>
              <a:t>2012</a:t>
            </a:r>
            <a:endParaRPr sz="1540">
              <a:latin typeface="Arial"/>
              <a:cs typeface="Arial"/>
            </a:endParaRPr>
          </a:p>
        </p:txBody>
      </p:sp>
      <p:sp>
        <p:nvSpPr>
          <p:cNvPr id="10" name="object 10"/>
          <p:cNvSpPr txBox="1"/>
          <p:nvPr/>
        </p:nvSpPr>
        <p:spPr>
          <a:xfrm>
            <a:off x="173718" y="6246635"/>
            <a:ext cx="9679115" cy="294953"/>
          </a:xfrm>
          <a:prstGeom prst="rect">
            <a:avLst/>
          </a:prstGeom>
        </p:spPr>
        <p:txBody>
          <a:bodyPr vert="horz" wrap="square" lIns="0" tIns="0" rIns="0" bIns="0" rtlCol="0">
            <a:spAutoFit/>
          </a:bodyPr>
          <a:lstStyle/>
          <a:p>
            <a:pPr>
              <a:lnSpc>
                <a:spcPts val="2271"/>
              </a:lnSpc>
              <a:tabLst>
                <a:tab pos="5778691" algn="l"/>
                <a:tab pos="7958011" algn="l"/>
              </a:tabLst>
            </a:pPr>
            <a:r>
              <a:rPr sz="1980" spc="-6" dirty="0">
                <a:solidFill>
                  <a:srgbClr val="FFFFFF"/>
                </a:solidFill>
                <a:latin typeface="Arial"/>
                <a:cs typeface="Arial"/>
              </a:rPr>
              <a:t>Fei-Fei Li </a:t>
            </a:r>
            <a:r>
              <a:rPr sz="1980" dirty="0">
                <a:solidFill>
                  <a:srgbClr val="FFFFFF"/>
                </a:solidFill>
                <a:latin typeface="Arial"/>
                <a:cs typeface="Arial"/>
              </a:rPr>
              <a:t>&amp; Justin Johnson &amp;</a:t>
            </a:r>
            <a:r>
              <a:rPr sz="1980" spc="-22" dirty="0">
                <a:solidFill>
                  <a:srgbClr val="FFFFFF"/>
                </a:solidFill>
                <a:latin typeface="Arial"/>
                <a:cs typeface="Arial"/>
              </a:rPr>
              <a:t> </a:t>
            </a:r>
            <a:r>
              <a:rPr sz="1980" spc="-6" dirty="0">
                <a:solidFill>
                  <a:srgbClr val="FFFFFF"/>
                </a:solidFill>
                <a:latin typeface="Arial"/>
                <a:cs typeface="Arial"/>
              </a:rPr>
              <a:t>Serena Yeung	</a:t>
            </a:r>
            <a:r>
              <a:rPr sz="3300" spc="-8" baseline="-4166" dirty="0">
                <a:solidFill>
                  <a:srgbClr val="FFFFFF"/>
                </a:solidFill>
                <a:latin typeface="Arial"/>
                <a:cs typeface="Arial"/>
              </a:rPr>
              <a:t>Lecture </a:t>
            </a:r>
            <a:r>
              <a:rPr sz="3300" baseline="-4166" dirty="0">
                <a:solidFill>
                  <a:srgbClr val="FFFFFF"/>
                </a:solidFill>
                <a:latin typeface="Arial"/>
                <a:cs typeface="Arial"/>
              </a:rPr>
              <a:t>5</a:t>
            </a:r>
            <a:r>
              <a:rPr sz="3300" spc="-8" baseline="-4166" dirty="0">
                <a:solidFill>
                  <a:srgbClr val="FFFFFF"/>
                </a:solidFill>
                <a:latin typeface="Arial"/>
                <a:cs typeface="Arial"/>
              </a:rPr>
              <a:t> </a:t>
            </a:r>
            <a:r>
              <a:rPr sz="3300" baseline="-4166" dirty="0">
                <a:solidFill>
                  <a:srgbClr val="FFFFFF"/>
                </a:solidFill>
                <a:latin typeface="Arial"/>
                <a:cs typeface="Arial"/>
              </a:rPr>
              <a:t>-	</a:t>
            </a:r>
            <a:r>
              <a:rPr sz="3300" spc="-8" baseline="-4166" dirty="0">
                <a:solidFill>
                  <a:srgbClr val="FFFFFF"/>
                </a:solidFill>
                <a:latin typeface="Arial"/>
                <a:cs typeface="Arial"/>
              </a:rPr>
              <a:t>April 18,</a:t>
            </a:r>
            <a:r>
              <a:rPr sz="3300" spc="-156" baseline="-4166" dirty="0">
                <a:solidFill>
                  <a:srgbClr val="FFFFFF"/>
                </a:solidFill>
                <a:latin typeface="Arial"/>
                <a:cs typeface="Arial"/>
              </a:rPr>
              <a:t> </a:t>
            </a:r>
            <a:r>
              <a:rPr sz="3300" spc="-8" baseline="-4166" dirty="0">
                <a:solidFill>
                  <a:srgbClr val="FFFFFF"/>
                </a:solidFill>
                <a:latin typeface="Arial"/>
                <a:cs typeface="Arial"/>
              </a:rPr>
              <a:t>2017</a:t>
            </a:r>
            <a:endParaRPr sz="3300" baseline="-4166">
              <a:latin typeface="Arial"/>
              <a:cs typeface="Arial"/>
            </a:endParaRPr>
          </a:p>
        </p:txBody>
      </p:sp>
      <p:sp>
        <p:nvSpPr>
          <p:cNvPr id="11" name="object 11"/>
          <p:cNvSpPr txBox="1"/>
          <p:nvPr/>
        </p:nvSpPr>
        <p:spPr>
          <a:xfrm>
            <a:off x="5939038" y="6232666"/>
            <a:ext cx="1362774" cy="320601"/>
          </a:xfrm>
          <a:prstGeom prst="rect">
            <a:avLst/>
          </a:prstGeom>
        </p:spPr>
        <p:txBody>
          <a:bodyPr vert="horz" wrap="square" lIns="0" tIns="0" rIns="0" bIns="0" rtlCol="0">
            <a:spAutoFit/>
          </a:bodyPr>
          <a:lstStyle/>
          <a:p>
            <a:pPr marL="13970">
              <a:lnSpc>
                <a:spcPts val="2541"/>
              </a:lnSpc>
            </a:pPr>
            <a:r>
              <a:rPr sz="2200" spc="-6" dirty="0">
                <a:solidFill>
                  <a:srgbClr val="FFFFFF"/>
                </a:solidFill>
                <a:latin typeface="Arial"/>
                <a:cs typeface="Arial"/>
              </a:rPr>
              <a:t>Lecture </a:t>
            </a:r>
            <a:r>
              <a:rPr sz="2200" dirty="0">
                <a:solidFill>
                  <a:srgbClr val="FFFFFF"/>
                </a:solidFill>
                <a:latin typeface="Arial"/>
                <a:cs typeface="Arial"/>
              </a:rPr>
              <a:t>5</a:t>
            </a:r>
            <a:r>
              <a:rPr sz="2200" spc="-99" dirty="0">
                <a:solidFill>
                  <a:srgbClr val="FFFFFF"/>
                </a:solidFill>
                <a:latin typeface="Arial"/>
                <a:cs typeface="Arial"/>
              </a:rPr>
              <a:t> </a:t>
            </a:r>
            <a:r>
              <a:rPr sz="2200" dirty="0">
                <a:solidFill>
                  <a:srgbClr val="FFFFFF"/>
                </a:solidFill>
                <a:latin typeface="Arial"/>
                <a:cs typeface="Arial"/>
              </a:rPr>
              <a:t>-</a:t>
            </a:r>
            <a:endParaRPr sz="2200">
              <a:latin typeface="Arial"/>
              <a:cs typeface="Arial"/>
            </a:endParaRPr>
          </a:p>
        </p:txBody>
      </p:sp>
      <p:sp>
        <p:nvSpPr>
          <p:cNvPr id="12" name="object 12"/>
          <p:cNvSpPr txBox="1">
            <a:spLocks noGrp="1"/>
          </p:cNvSpPr>
          <p:nvPr>
            <p:ph type="ftr" sz="quarter" idx="5"/>
          </p:nvPr>
        </p:nvSpPr>
        <p:spPr>
          <a:xfrm>
            <a:off x="3761842" y="10065715"/>
            <a:ext cx="3540557" cy="301365"/>
          </a:xfrm>
          <a:prstGeom prst="rect">
            <a:avLst/>
          </a:prstGeom>
        </p:spPr>
        <p:txBody>
          <a:bodyPr vert="horz" wrap="square" lIns="0" tIns="0" rIns="0" bIns="0" rtlCol="0">
            <a:spAutoFit/>
          </a:bodyPr>
          <a:lstStyle/>
          <a:p>
            <a:pPr marL="13970">
              <a:lnSpc>
                <a:spcPts val="2541"/>
              </a:lnSpc>
            </a:pPr>
            <a:r>
              <a:rPr spc="-6" dirty="0"/>
              <a:t>April 18,</a:t>
            </a:r>
            <a:r>
              <a:rPr spc="-99" dirty="0"/>
              <a:t> </a:t>
            </a:r>
            <a:r>
              <a:rPr spc="-6" dirty="0"/>
              <a:t>2017</a:t>
            </a:r>
          </a:p>
        </p:txBody>
      </p:sp>
      <p:sp>
        <p:nvSpPr>
          <p:cNvPr id="13" name="object 13"/>
          <p:cNvSpPr txBox="1">
            <a:spLocks noGrp="1"/>
          </p:cNvSpPr>
          <p:nvPr>
            <p:ph type="dt" sz="half" idx="6"/>
          </p:nvPr>
        </p:nvSpPr>
        <p:spPr>
          <a:xfrm>
            <a:off x="553212" y="10065715"/>
            <a:ext cx="2544775" cy="577081"/>
          </a:xfrm>
          <a:prstGeom prst="rect">
            <a:avLst/>
          </a:prstGeom>
        </p:spPr>
        <p:txBody>
          <a:bodyPr vert="horz" wrap="square" lIns="0" tIns="0" rIns="0" bIns="0" rtlCol="0">
            <a:spAutoFit/>
          </a:bodyPr>
          <a:lstStyle/>
          <a:p>
            <a:pPr marL="13970">
              <a:lnSpc>
                <a:spcPts val="2299"/>
              </a:lnSpc>
            </a:pPr>
            <a:r>
              <a:rPr spc="-6" dirty="0"/>
              <a:t>Fei-Fei Li </a:t>
            </a:r>
            <a:r>
              <a:rPr dirty="0"/>
              <a:t>&amp; Justin Johnson &amp; </a:t>
            </a:r>
            <a:r>
              <a:rPr spc="-6" dirty="0"/>
              <a:t>Serena</a:t>
            </a:r>
            <a:r>
              <a:rPr spc="-138" dirty="0"/>
              <a:t> </a:t>
            </a:r>
            <a:r>
              <a:rPr spc="-6" dirty="0"/>
              <a:t>Yeung</a:t>
            </a:r>
          </a:p>
        </p:txBody>
      </p:sp>
      <p:sp>
        <p:nvSpPr>
          <p:cNvPr id="14" name="object 14"/>
          <p:cNvSpPr txBox="1"/>
          <p:nvPr/>
        </p:nvSpPr>
        <p:spPr>
          <a:xfrm>
            <a:off x="7465653" y="6242071"/>
            <a:ext cx="239584" cy="320601"/>
          </a:xfrm>
          <a:prstGeom prst="rect">
            <a:avLst/>
          </a:prstGeom>
        </p:spPr>
        <p:txBody>
          <a:bodyPr vert="horz" wrap="square" lIns="0" tIns="0" rIns="0" bIns="0" rtlCol="0">
            <a:spAutoFit/>
          </a:bodyPr>
          <a:lstStyle/>
          <a:p>
            <a:pPr marL="41910">
              <a:lnSpc>
                <a:spcPts val="2541"/>
              </a:lnSpc>
            </a:pPr>
            <a:fld id="{81D60167-4931-47E6-BA6A-407CBD079E47}" type="slidenum">
              <a:rPr sz="2200" dirty="0">
                <a:solidFill>
                  <a:srgbClr val="FFFFFF"/>
                </a:solidFill>
                <a:latin typeface="Arial"/>
                <a:cs typeface="Arial"/>
              </a:rPr>
              <a:pPr marL="41910">
                <a:lnSpc>
                  <a:spcPts val="2541"/>
                </a:lnSpc>
              </a:pPr>
              <a:t>140</a:t>
            </a:fld>
            <a:endParaRPr sz="2200">
              <a:latin typeface="Arial"/>
              <a:cs typeface="Arial"/>
            </a:endParaRPr>
          </a:p>
        </p:txBody>
      </p:sp>
    </p:spTree>
    <p:extLst>
      <p:ext uri="{BB962C8B-B14F-4D97-AF65-F5344CB8AC3E}">
        <p14:creationId xmlns:p14="http://schemas.microsoft.com/office/powerpoint/2010/main" val="33137983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BDC9-2947-DA41-830D-8112046A9088}"/>
              </a:ext>
            </a:extLst>
          </p:cNvPr>
          <p:cNvSpPr>
            <a:spLocks noGrp="1"/>
          </p:cNvSpPr>
          <p:nvPr>
            <p:ph type="title"/>
          </p:nvPr>
        </p:nvSpPr>
        <p:spPr>
          <a:xfrm>
            <a:off x="838200" y="838200"/>
            <a:ext cx="8686800" cy="1661993"/>
          </a:xfrm>
        </p:spPr>
        <p:txBody>
          <a:bodyPr/>
          <a:lstStyle/>
          <a:p>
            <a:pPr algn="ctr"/>
            <a:r>
              <a:rPr lang="en-US" b="1" dirty="0"/>
              <a:t>Best deep CNN architectures and their principles: from </a:t>
            </a:r>
            <a:r>
              <a:rPr lang="en-US" b="1" dirty="0" err="1"/>
              <a:t>AlexNet</a:t>
            </a:r>
            <a:r>
              <a:rPr lang="en-US" b="1" dirty="0"/>
              <a:t> to </a:t>
            </a:r>
            <a:r>
              <a:rPr lang="en-US" b="1" dirty="0" err="1"/>
              <a:t>EfficientNet</a:t>
            </a:r>
            <a:br>
              <a:rPr lang="en-US" b="1" dirty="0"/>
            </a:br>
            <a:endParaRPr lang="en-US" dirty="0"/>
          </a:p>
        </p:txBody>
      </p:sp>
      <p:sp>
        <p:nvSpPr>
          <p:cNvPr id="3" name="Text Placeholder 2">
            <a:extLst>
              <a:ext uri="{FF2B5EF4-FFF2-40B4-BE49-F238E27FC236}">
                <a16:creationId xmlns:a16="http://schemas.microsoft.com/office/drawing/2014/main" id="{15EBDC3F-AE4F-6840-AD7C-FDF053EB5454}"/>
              </a:ext>
            </a:extLst>
          </p:cNvPr>
          <p:cNvSpPr>
            <a:spLocks noGrp="1"/>
          </p:cNvSpPr>
          <p:nvPr>
            <p:ph type="body" idx="1"/>
          </p:nvPr>
        </p:nvSpPr>
        <p:spPr>
          <a:xfrm>
            <a:off x="2286000" y="2667000"/>
            <a:ext cx="4800600" cy="430887"/>
          </a:xfrm>
        </p:spPr>
        <p:txBody>
          <a:bodyPr/>
          <a:lstStyle/>
          <a:p>
            <a:r>
              <a:rPr lang="en-US" sz="2800" dirty="0"/>
              <a:t>Nikolas </a:t>
            </a:r>
            <a:r>
              <a:rPr lang="en-US" sz="2800" dirty="0" err="1"/>
              <a:t>Adaloglou</a:t>
            </a:r>
            <a:r>
              <a:rPr lang="en-US" sz="2800" dirty="0"/>
              <a:t> (1/21/21)</a:t>
            </a:r>
          </a:p>
        </p:txBody>
      </p:sp>
      <p:sp>
        <p:nvSpPr>
          <p:cNvPr id="4" name="TextBox 3">
            <a:extLst>
              <a:ext uri="{FF2B5EF4-FFF2-40B4-BE49-F238E27FC236}">
                <a16:creationId xmlns:a16="http://schemas.microsoft.com/office/drawing/2014/main" id="{40EBEA84-DB7B-7A4F-8E24-0FB8877B77E0}"/>
              </a:ext>
            </a:extLst>
          </p:cNvPr>
          <p:cNvSpPr txBox="1"/>
          <p:nvPr/>
        </p:nvSpPr>
        <p:spPr>
          <a:xfrm>
            <a:off x="2319130" y="5410200"/>
            <a:ext cx="4891019" cy="400110"/>
          </a:xfrm>
          <a:prstGeom prst="rect">
            <a:avLst/>
          </a:prstGeom>
          <a:noFill/>
        </p:spPr>
        <p:txBody>
          <a:bodyPr wrap="none" rtlCol="0">
            <a:spAutoFit/>
          </a:bodyPr>
          <a:lstStyle/>
          <a:p>
            <a:r>
              <a:rPr lang="en-US" sz="2000" dirty="0"/>
              <a:t>https://</a:t>
            </a:r>
            <a:r>
              <a:rPr lang="en-US" sz="2000" dirty="0" err="1"/>
              <a:t>theaisummer.com</a:t>
            </a:r>
            <a:r>
              <a:rPr lang="en-US" sz="2000" dirty="0"/>
              <a:t>/</a:t>
            </a:r>
            <a:r>
              <a:rPr lang="en-US" sz="2000" dirty="0" err="1"/>
              <a:t>cnn</a:t>
            </a:r>
            <a:r>
              <a:rPr lang="en-US" sz="2000" dirty="0"/>
              <a:t>-architectures/</a:t>
            </a:r>
          </a:p>
        </p:txBody>
      </p:sp>
    </p:spTree>
    <p:extLst>
      <p:ext uri="{BB962C8B-B14F-4D97-AF65-F5344CB8AC3E}">
        <p14:creationId xmlns:p14="http://schemas.microsoft.com/office/powerpoint/2010/main" val="27427899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E6355-5D93-DA4E-94CD-BF702804D048}"/>
              </a:ext>
            </a:extLst>
          </p:cNvPr>
          <p:cNvSpPr>
            <a:spLocks noGrp="1"/>
          </p:cNvSpPr>
          <p:nvPr>
            <p:ph type="title"/>
          </p:nvPr>
        </p:nvSpPr>
        <p:spPr>
          <a:xfrm>
            <a:off x="381000" y="217324"/>
            <a:ext cx="9144000" cy="673764"/>
          </a:xfrm>
        </p:spPr>
        <p:txBody>
          <a:bodyPr/>
          <a:lstStyle/>
          <a:p>
            <a:pPr algn="ctr"/>
            <a:r>
              <a:rPr lang="en-US" dirty="0"/>
              <a:t>Progress of CNN Architectures on ImageNet</a:t>
            </a:r>
          </a:p>
        </p:txBody>
      </p:sp>
      <p:sp>
        <p:nvSpPr>
          <p:cNvPr id="3" name="Text Placeholder 2">
            <a:extLst>
              <a:ext uri="{FF2B5EF4-FFF2-40B4-BE49-F238E27FC236}">
                <a16:creationId xmlns:a16="http://schemas.microsoft.com/office/drawing/2014/main" id="{51B2DE7C-CCC1-BE4E-B7D1-A8F417F9F1CE}"/>
              </a:ext>
            </a:extLst>
          </p:cNvPr>
          <p:cNvSpPr>
            <a:spLocks noGrp="1"/>
          </p:cNvSpPr>
          <p:nvPr>
            <p:ph type="body" idx="1"/>
          </p:nvPr>
        </p:nvSpPr>
        <p:spPr>
          <a:xfrm>
            <a:off x="536862" y="2667000"/>
            <a:ext cx="8806815" cy="4427220"/>
          </a:xfrm>
        </p:spPr>
        <p:txBody>
          <a:bodyPr/>
          <a:lstStyle/>
          <a:p>
            <a:endParaRPr lang="en-US"/>
          </a:p>
        </p:txBody>
      </p:sp>
      <p:pic>
        <p:nvPicPr>
          <p:cNvPr id="5" name="Picture 4">
            <a:extLst>
              <a:ext uri="{FF2B5EF4-FFF2-40B4-BE49-F238E27FC236}">
                <a16:creationId xmlns:a16="http://schemas.microsoft.com/office/drawing/2014/main" id="{A8D33F2B-2074-2249-B985-10C437B5C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1636"/>
            <a:ext cx="10058400" cy="5802036"/>
          </a:xfrm>
          <a:prstGeom prst="rect">
            <a:avLst/>
          </a:prstGeom>
        </p:spPr>
      </p:pic>
      <p:sp>
        <p:nvSpPr>
          <p:cNvPr id="6" name="TextBox 5">
            <a:extLst>
              <a:ext uri="{FF2B5EF4-FFF2-40B4-BE49-F238E27FC236}">
                <a16:creationId xmlns:a16="http://schemas.microsoft.com/office/drawing/2014/main" id="{04306557-05F1-3941-A45F-BB1F1A1D4343}"/>
              </a:ext>
            </a:extLst>
          </p:cNvPr>
          <p:cNvSpPr txBox="1"/>
          <p:nvPr/>
        </p:nvSpPr>
        <p:spPr>
          <a:xfrm>
            <a:off x="1295400" y="7315200"/>
            <a:ext cx="6548780" cy="369332"/>
          </a:xfrm>
          <a:prstGeom prst="rect">
            <a:avLst/>
          </a:prstGeom>
          <a:noFill/>
        </p:spPr>
        <p:txBody>
          <a:bodyPr wrap="none" rtlCol="0">
            <a:spAutoFit/>
          </a:bodyPr>
          <a:lstStyle/>
          <a:p>
            <a:r>
              <a:rPr lang="en-US" dirty="0"/>
              <a:t>https://</a:t>
            </a:r>
            <a:r>
              <a:rPr lang="en-US" dirty="0" err="1"/>
              <a:t>paperswithcode.com</a:t>
            </a:r>
            <a:r>
              <a:rPr lang="en-US" dirty="0"/>
              <a:t>/</a:t>
            </a:r>
            <a:r>
              <a:rPr lang="en-US" dirty="0" err="1"/>
              <a:t>sota</a:t>
            </a:r>
            <a:r>
              <a:rPr lang="en-US" dirty="0"/>
              <a:t>/image-classification-on-</a:t>
            </a:r>
            <a:r>
              <a:rPr lang="en-US" dirty="0" err="1"/>
              <a:t>imagenet</a:t>
            </a:r>
            <a:endParaRPr lang="en-US" dirty="0"/>
          </a:p>
        </p:txBody>
      </p:sp>
    </p:spTree>
    <p:extLst>
      <p:ext uri="{BB962C8B-B14F-4D97-AF65-F5344CB8AC3E}">
        <p14:creationId xmlns:p14="http://schemas.microsoft.com/office/powerpoint/2010/main" val="12434597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E6355-5D93-DA4E-94CD-BF702804D048}"/>
              </a:ext>
            </a:extLst>
          </p:cNvPr>
          <p:cNvSpPr>
            <a:spLocks noGrp="1"/>
          </p:cNvSpPr>
          <p:nvPr>
            <p:ph type="title"/>
          </p:nvPr>
        </p:nvSpPr>
        <p:spPr>
          <a:xfrm>
            <a:off x="381000" y="217324"/>
            <a:ext cx="9144000" cy="673764"/>
          </a:xfrm>
        </p:spPr>
        <p:txBody>
          <a:bodyPr/>
          <a:lstStyle/>
          <a:p>
            <a:pPr algn="ctr"/>
            <a:r>
              <a:rPr lang="en-US" dirty="0"/>
              <a:t>Progress of CNN Architectures on ImageNet</a:t>
            </a:r>
          </a:p>
        </p:txBody>
      </p:sp>
      <p:sp>
        <p:nvSpPr>
          <p:cNvPr id="6" name="TextBox 5">
            <a:extLst>
              <a:ext uri="{FF2B5EF4-FFF2-40B4-BE49-F238E27FC236}">
                <a16:creationId xmlns:a16="http://schemas.microsoft.com/office/drawing/2014/main" id="{04306557-05F1-3941-A45F-BB1F1A1D4343}"/>
              </a:ext>
            </a:extLst>
          </p:cNvPr>
          <p:cNvSpPr txBox="1"/>
          <p:nvPr/>
        </p:nvSpPr>
        <p:spPr>
          <a:xfrm>
            <a:off x="1295400" y="7315200"/>
            <a:ext cx="6548780" cy="369332"/>
          </a:xfrm>
          <a:prstGeom prst="rect">
            <a:avLst/>
          </a:prstGeom>
          <a:noFill/>
        </p:spPr>
        <p:txBody>
          <a:bodyPr wrap="none" rtlCol="0">
            <a:spAutoFit/>
          </a:bodyPr>
          <a:lstStyle/>
          <a:p>
            <a:r>
              <a:rPr lang="en-US" dirty="0"/>
              <a:t>https://</a:t>
            </a:r>
            <a:r>
              <a:rPr lang="en-US" dirty="0" err="1"/>
              <a:t>paperswithcode.com</a:t>
            </a:r>
            <a:r>
              <a:rPr lang="en-US" dirty="0"/>
              <a:t>/</a:t>
            </a:r>
            <a:r>
              <a:rPr lang="en-US" dirty="0" err="1"/>
              <a:t>sota</a:t>
            </a:r>
            <a:r>
              <a:rPr lang="en-US" dirty="0"/>
              <a:t>/image-classification-on-</a:t>
            </a:r>
            <a:r>
              <a:rPr lang="en-US" dirty="0" err="1"/>
              <a:t>imagenet</a:t>
            </a:r>
            <a:endParaRPr lang="en-US" dirty="0"/>
          </a:p>
        </p:txBody>
      </p:sp>
      <p:pic>
        <p:nvPicPr>
          <p:cNvPr id="7" name="Picture 6">
            <a:extLst>
              <a:ext uri="{FF2B5EF4-FFF2-40B4-BE49-F238E27FC236}">
                <a16:creationId xmlns:a16="http://schemas.microsoft.com/office/drawing/2014/main" id="{84516852-B287-7446-AC1C-DC2B35343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00"/>
            <a:ext cx="10058400" cy="5867400"/>
          </a:xfrm>
          <a:prstGeom prst="rect">
            <a:avLst/>
          </a:prstGeom>
        </p:spPr>
      </p:pic>
    </p:spTree>
    <p:extLst>
      <p:ext uri="{BB962C8B-B14F-4D97-AF65-F5344CB8AC3E}">
        <p14:creationId xmlns:p14="http://schemas.microsoft.com/office/powerpoint/2010/main" val="35635090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E6355-5D93-DA4E-94CD-BF702804D048}"/>
              </a:ext>
            </a:extLst>
          </p:cNvPr>
          <p:cNvSpPr>
            <a:spLocks noGrp="1"/>
          </p:cNvSpPr>
          <p:nvPr>
            <p:ph type="title"/>
          </p:nvPr>
        </p:nvSpPr>
        <p:spPr>
          <a:xfrm>
            <a:off x="381000" y="217324"/>
            <a:ext cx="9144000" cy="553998"/>
          </a:xfrm>
        </p:spPr>
        <p:txBody>
          <a:bodyPr/>
          <a:lstStyle/>
          <a:p>
            <a:pPr algn="ctr"/>
            <a:r>
              <a:rPr lang="en-US" dirty="0"/>
              <a:t>Accuracy vs G-FLOPs</a:t>
            </a:r>
          </a:p>
        </p:txBody>
      </p:sp>
      <p:pic>
        <p:nvPicPr>
          <p:cNvPr id="7" name="Picture 6">
            <a:extLst>
              <a:ext uri="{FF2B5EF4-FFF2-40B4-BE49-F238E27FC236}">
                <a16:creationId xmlns:a16="http://schemas.microsoft.com/office/drawing/2014/main" id="{2AE91407-AD93-6842-A33D-95590BF44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771322"/>
            <a:ext cx="7292840" cy="7056708"/>
          </a:xfrm>
          <a:prstGeom prst="rect">
            <a:avLst/>
          </a:prstGeom>
        </p:spPr>
      </p:pic>
      <p:sp>
        <p:nvSpPr>
          <p:cNvPr id="8" name="TextBox 7">
            <a:extLst>
              <a:ext uri="{FF2B5EF4-FFF2-40B4-BE49-F238E27FC236}">
                <a16:creationId xmlns:a16="http://schemas.microsoft.com/office/drawing/2014/main" id="{743DD584-4C38-5147-B7AD-D8632C654709}"/>
              </a:ext>
            </a:extLst>
          </p:cNvPr>
          <p:cNvSpPr txBox="1"/>
          <p:nvPr/>
        </p:nvSpPr>
        <p:spPr>
          <a:xfrm>
            <a:off x="8458200" y="6019800"/>
            <a:ext cx="1261316" cy="646331"/>
          </a:xfrm>
          <a:prstGeom prst="rect">
            <a:avLst/>
          </a:prstGeom>
          <a:noFill/>
        </p:spPr>
        <p:txBody>
          <a:bodyPr wrap="square" rtlCol="0">
            <a:spAutoFit/>
          </a:bodyPr>
          <a:lstStyle/>
          <a:p>
            <a:r>
              <a:rPr lang="en-US" dirty="0"/>
              <a:t>Number of parameters</a:t>
            </a:r>
          </a:p>
        </p:txBody>
      </p:sp>
      <p:cxnSp>
        <p:nvCxnSpPr>
          <p:cNvPr id="10" name="Straight Arrow Connector 9">
            <a:extLst>
              <a:ext uri="{FF2B5EF4-FFF2-40B4-BE49-F238E27FC236}">
                <a16:creationId xmlns:a16="http://schemas.microsoft.com/office/drawing/2014/main" id="{40DF1B13-9C10-B042-8BF7-6666741ED5AE}"/>
              </a:ext>
            </a:extLst>
          </p:cNvPr>
          <p:cNvCxnSpPr>
            <a:cxnSpLocks/>
            <a:stCxn id="8" idx="1"/>
          </p:cNvCxnSpPr>
          <p:nvPr/>
        </p:nvCxnSpPr>
        <p:spPr>
          <a:xfrm flipH="1">
            <a:off x="7543800" y="6342966"/>
            <a:ext cx="914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1A5B91C-43C4-B647-BB0D-A9E203DE0C19}"/>
              </a:ext>
            </a:extLst>
          </p:cNvPr>
          <p:cNvSpPr txBox="1"/>
          <p:nvPr/>
        </p:nvSpPr>
        <p:spPr>
          <a:xfrm>
            <a:off x="7543800" y="1600200"/>
            <a:ext cx="2288605" cy="1200329"/>
          </a:xfrm>
          <a:prstGeom prst="rect">
            <a:avLst/>
          </a:prstGeom>
          <a:noFill/>
        </p:spPr>
        <p:txBody>
          <a:bodyPr wrap="square" rtlCol="0">
            <a:spAutoFit/>
          </a:bodyPr>
          <a:lstStyle/>
          <a:p>
            <a:r>
              <a:rPr lang="en-US" dirty="0"/>
              <a:t>Number of parameters does</a:t>
            </a:r>
          </a:p>
          <a:p>
            <a:r>
              <a:rPr lang="en-US" dirty="0"/>
              <a:t>not mean greater accuracy!</a:t>
            </a:r>
          </a:p>
        </p:txBody>
      </p:sp>
      <p:sp>
        <p:nvSpPr>
          <p:cNvPr id="3" name="TextBox 2">
            <a:extLst>
              <a:ext uri="{FF2B5EF4-FFF2-40B4-BE49-F238E27FC236}">
                <a16:creationId xmlns:a16="http://schemas.microsoft.com/office/drawing/2014/main" id="{292A8C8A-8283-2346-A2E6-EEE304099EA7}"/>
              </a:ext>
            </a:extLst>
          </p:cNvPr>
          <p:cNvSpPr txBox="1"/>
          <p:nvPr/>
        </p:nvSpPr>
        <p:spPr>
          <a:xfrm>
            <a:off x="7590173" y="7370410"/>
            <a:ext cx="1561518" cy="338554"/>
          </a:xfrm>
          <a:prstGeom prst="rect">
            <a:avLst/>
          </a:prstGeom>
          <a:noFill/>
        </p:spPr>
        <p:txBody>
          <a:bodyPr wrap="none" rtlCol="0">
            <a:spAutoFit/>
          </a:bodyPr>
          <a:lstStyle/>
          <a:p>
            <a:r>
              <a:rPr lang="en-US" sz="1600" dirty="0"/>
              <a:t>Bianco ‘18, </a:t>
            </a:r>
            <a:r>
              <a:rPr lang="en-US" sz="1600" dirty="0" err="1"/>
              <a:t>arXiv</a:t>
            </a:r>
            <a:endParaRPr lang="en-US" sz="1600" dirty="0"/>
          </a:p>
        </p:txBody>
      </p:sp>
    </p:spTree>
    <p:extLst>
      <p:ext uri="{BB962C8B-B14F-4D97-AF65-F5344CB8AC3E}">
        <p14:creationId xmlns:p14="http://schemas.microsoft.com/office/powerpoint/2010/main" val="162008970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E6355-5D93-DA4E-94CD-BF702804D048}"/>
              </a:ext>
            </a:extLst>
          </p:cNvPr>
          <p:cNvSpPr>
            <a:spLocks noGrp="1"/>
          </p:cNvSpPr>
          <p:nvPr>
            <p:ph type="title"/>
          </p:nvPr>
        </p:nvSpPr>
        <p:spPr>
          <a:xfrm>
            <a:off x="366889" y="156808"/>
            <a:ext cx="9144000" cy="492443"/>
          </a:xfrm>
        </p:spPr>
        <p:txBody>
          <a:bodyPr/>
          <a:lstStyle/>
          <a:p>
            <a:pPr algn="ctr"/>
            <a:r>
              <a:rPr lang="en-US" sz="3200" dirty="0"/>
              <a:t>Focus on Scaling</a:t>
            </a:r>
          </a:p>
        </p:txBody>
      </p:sp>
      <p:cxnSp>
        <p:nvCxnSpPr>
          <p:cNvPr id="10" name="Straight Arrow Connector 9">
            <a:extLst>
              <a:ext uri="{FF2B5EF4-FFF2-40B4-BE49-F238E27FC236}">
                <a16:creationId xmlns:a16="http://schemas.microsoft.com/office/drawing/2014/main" id="{40DF1B13-9C10-B042-8BF7-6666741ED5AE}"/>
              </a:ext>
            </a:extLst>
          </p:cNvPr>
          <p:cNvCxnSpPr>
            <a:cxnSpLocks/>
          </p:cNvCxnSpPr>
          <p:nvPr/>
        </p:nvCxnSpPr>
        <p:spPr>
          <a:xfrm flipH="1">
            <a:off x="7543800" y="6342966"/>
            <a:ext cx="914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423AC93-3BC7-834A-BD94-8D4C879BD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889" y="663106"/>
            <a:ext cx="8415867" cy="7109294"/>
          </a:xfrm>
          <a:prstGeom prst="rect">
            <a:avLst/>
          </a:prstGeom>
        </p:spPr>
      </p:pic>
    </p:spTree>
    <p:extLst>
      <p:ext uri="{BB962C8B-B14F-4D97-AF65-F5344CB8AC3E}">
        <p14:creationId xmlns:p14="http://schemas.microsoft.com/office/powerpoint/2010/main" val="334730275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95F3C-1B95-F143-8056-272A3F26051C}"/>
              </a:ext>
            </a:extLst>
          </p:cNvPr>
          <p:cNvSpPr>
            <a:spLocks noGrp="1"/>
          </p:cNvSpPr>
          <p:nvPr>
            <p:ph type="title"/>
          </p:nvPr>
        </p:nvSpPr>
        <p:spPr>
          <a:xfrm>
            <a:off x="1828800" y="381000"/>
            <a:ext cx="6793420" cy="574040"/>
          </a:xfrm>
        </p:spPr>
        <p:txBody>
          <a:bodyPr/>
          <a:lstStyle/>
          <a:p>
            <a:r>
              <a:rPr lang="en-US" dirty="0"/>
              <a:t>Types of Scaling</a:t>
            </a:r>
          </a:p>
        </p:txBody>
      </p:sp>
      <p:sp>
        <p:nvSpPr>
          <p:cNvPr id="3" name="Text Placeholder 2">
            <a:extLst>
              <a:ext uri="{FF2B5EF4-FFF2-40B4-BE49-F238E27FC236}">
                <a16:creationId xmlns:a16="http://schemas.microsoft.com/office/drawing/2014/main" id="{0EE0C3EC-58B7-9543-8AC3-650A59B40437}"/>
              </a:ext>
            </a:extLst>
          </p:cNvPr>
          <p:cNvSpPr>
            <a:spLocks noGrp="1"/>
          </p:cNvSpPr>
          <p:nvPr>
            <p:ph type="body" idx="1"/>
          </p:nvPr>
        </p:nvSpPr>
        <p:spPr>
          <a:xfrm>
            <a:off x="536863" y="1328421"/>
            <a:ext cx="8806815" cy="6278642"/>
          </a:xfrm>
        </p:spPr>
        <p:txBody>
          <a:bodyPr/>
          <a:lstStyle/>
          <a:p>
            <a:r>
              <a:rPr lang="en-US" u="sng" dirty="0"/>
              <a:t>Individual scaling:</a:t>
            </a:r>
          </a:p>
          <a:p>
            <a:endParaRPr lang="en-US" dirty="0"/>
          </a:p>
          <a:p>
            <a:pPr marL="342900" indent="-342900">
              <a:buFont typeface="Arial" panose="020B0604020202020204" pitchFamily="34" charset="0"/>
              <a:buChar char="•"/>
            </a:pPr>
            <a:r>
              <a:rPr lang="en-US" dirty="0"/>
              <a:t>With more layers (depth) one can capture richer and more complex features, but such models are hard to train (due to the vanishing gradients)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Wider networks are much easier to train. They tend to be able to capture more fine-grained features but saturate quickly.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By training with higher resolution images, convnets are in theory able to capture more fine-grained details. Again, the accuracy gain diminishes for quite high resolutions</a:t>
            </a:r>
          </a:p>
          <a:p>
            <a:pPr marL="342900" indent="-342900">
              <a:buFont typeface="Arial" panose="020B0604020202020204" pitchFamily="34" charset="0"/>
              <a:buChar char="•"/>
            </a:pPr>
            <a:endParaRPr lang="en-US" dirty="0"/>
          </a:p>
          <a:p>
            <a:r>
              <a:rPr lang="en-US" u="sng" dirty="0"/>
              <a:t>Compound scaling: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Scale up network depth (more layers), width (more channels per layer), resolution (input image) </a:t>
            </a:r>
            <a:r>
              <a:rPr lang="en-US" i="1" dirty="0"/>
              <a:t>simultaneously</a:t>
            </a:r>
          </a:p>
        </p:txBody>
      </p:sp>
    </p:spTree>
    <p:extLst>
      <p:ext uri="{BB962C8B-B14F-4D97-AF65-F5344CB8AC3E}">
        <p14:creationId xmlns:p14="http://schemas.microsoft.com/office/powerpoint/2010/main" val="9550971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E6355-5D93-DA4E-94CD-BF702804D048}"/>
              </a:ext>
            </a:extLst>
          </p:cNvPr>
          <p:cNvSpPr>
            <a:spLocks noGrp="1"/>
          </p:cNvSpPr>
          <p:nvPr>
            <p:ph type="title"/>
          </p:nvPr>
        </p:nvSpPr>
        <p:spPr>
          <a:xfrm>
            <a:off x="381000" y="217324"/>
            <a:ext cx="9144000" cy="553998"/>
          </a:xfrm>
        </p:spPr>
        <p:txBody>
          <a:bodyPr/>
          <a:lstStyle/>
          <a:p>
            <a:pPr algn="ctr"/>
            <a:r>
              <a:rPr lang="en-US" dirty="0"/>
              <a:t>Compound Scaling – EfficientNet-B0</a:t>
            </a:r>
          </a:p>
        </p:txBody>
      </p:sp>
      <p:sp>
        <p:nvSpPr>
          <p:cNvPr id="3" name="Text Placeholder 2">
            <a:extLst>
              <a:ext uri="{FF2B5EF4-FFF2-40B4-BE49-F238E27FC236}">
                <a16:creationId xmlns:a16="http://schemas.microsoft.com/office/drawing/2014/main" id="{51B2DE7C-CCC1-BE4E-B7D1-A8F417F9F1CE}"/>
              </a:ext>
            </a:extLst>
          </p:cNvPr>
          <p:cNvSpPr>
            <a:spLocks noGrp="1"/>
          </p:cNvSpPr>
          <p:nvPr>
            <p:ph type="body" idx="1"/>
          </p:nvPr>
        </p:nvSpPr>
        <p:spPr>
          <a:xfrm>
            <a:off x="718185" y="916488"/>
            <a:ext cx="8806815" cy="4427220"/>
          </a:xfrm>
        </p:spPr>
        <p:txBody>
          <a:bodyPr/>
          <a:lstStyle/>
          <a:p>
            <a:endParaRPr lang="en-US"/>
          </a:p>
        </p:txBody>
      </p:sp>
      <p:pic>
        <p:nvPicPr>
          <p:cNvPr id="9" name="Picture 8">
            <a:extLst>
              <a:ext uri="{FF2B5EF4-FFF2-40B4-BE49-F238E27FC236}">
                <a16:creationId xmlns:a16="http://schemas.microsoft.com/office/drawing/2014/main" id="{860A6462-BFEF-B443-A365-E3DF3E457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896" y="947532"/>
            <a:ext cx="8534400" cy="5994993"/>
          </a:xfrm>
          <a:prstGeom prst="rect">
            <a:avLst/>
          </a:prstGeom>
        </p:spPr>
      </p:pic>
    </p:spTree>
    <p:extLst>
      <p:ext uri="{BB962C8B-B14F-4D97-AF65-F5344CB8AC3E}">
        <p14:creationId xmlns:p14="http://schemas.microsoft.com/office/powerpoint/2010/main" val="326723088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E6355-5D93-DA4E-94CD-BF702804D048}"/>
              </a:ext>
            </a:extLst>
          </p:cNvPr>
          <p:cNvSpPr>
            <a:spLocks noGrp="1"/>
          </p:cNvSpPr>
          <p:nvPr>
            <p:ph type="title"/>
          </p:nvPr>
        </p:nvSpPr>
        <p:spPr>
          <a:xfrm>
            <a:off x="381000" y="217324"/>
            <a:ext cx="9144000" cy="553998"/>
          </a:xfrm>
        </p:spPr>
        <p:txBody>
          <a:bodyPr/>
          <a:lstStyle/>
          <a:p>
            <a:pPr algn="ctr"/>
            <a:r>
              <a:rPr lang="en-US" dirty="0"/>
              <a:t>Summary of </a:t>
            </a:r>
            <a:r>
              <a:rPr lang="en-US" dirty="0" err="1"/>
              <a:t>ConvNet</a:t>
            </a:r>
            <a:r>
              <a:rPr lang="en-US" dirty="0"/>
              <a:t> Results</a:t>
            </a:r>
          </a:p>
        </p:txBody>
      </p:sp>
      <p:sp>
        <p:nvSpPr>
          <p:cNvPr id="3" name="Text Placeholder 2">
            <a:extLst>
              <a:ext uri="{FF2B5EF4-FFF2-40B4-BE49-F238E27FC236}">
                <a16:creationId xmlns:a16="http://schemas.microsoft.com/office/drawing/2014/main" id="{51B2DE7C-CCC1-BE4E-B7D1-A8F417F9F1CE}"/>
              </a:ext>
            </a:extLst>
          </p:cNvPr>
          <p:cNvSpPr>
            <a:spLocks noGrp="1"/>
          </p:cNvSpPr>
          <p:nvPr>
            <p:ph type="body" idx="1"/>
          </p:nvPr>
        </p:nvSpPr>
        <p:spPr>
          <a:xfrm>
            <a:off x="914400" y="6934200"/>
            <a:ext cx="8806815" cy="369332"/>
          </a:xfrm>
        </p:spPr>
        <p:txBody>
          <a:bodyPr/>
          <a:lstStyle/>
          <a:p>
            <a:r>
              <a:rPr lang="en-US" dirty="0"/>
              <a:t>Big nets can win</a:t>
            </a:r>
          </a:p>
        </p:txBody>
      </p:sp>
      <p:pic>
        <p:nvPicPr>
          <p:cNvPr id="5" name="Picture 4">
            <a:extLst>
              <a:ext uri="{FF2B5EF4-FFF2-40B4-BE49-F238E27FC236}">
                <a16:creationId xmlns:a16="http://schemas.microsoft.com/office/drawing/2014/main" id="{8BE23263-C9CE-5C4F-9590-D547F5EC0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 y="838200"/>
            <a:ext cx="10058400" cy="5884506"/>
          </a:xfrm>
          <a:prstGeom prst="rect">
            <a:avLst/>
          </a:prstGeom>
        </p:spPr>
      </p:pic>
    </p:spTree>
    <p:extLst>
      <p:ext uri="{BB962C8B-B14F-4D97-AF65-F5344CB8AC3E}">
        <p14:creationId xmlns:p14="http://schemas.microsoft.com/office/powerpoint/2010/main" val="250633940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A133C-478A-E34A-944B-A88A35031A8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E985C19-E1BA-0140-BF61-A780FCD016FB}"/>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FC07C820-9D89-2440-A41C-2B830A2DD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9" y="0"/>
            <a:ext cx="10036122" cy="7772400"/>
          </a:xfrm>
          <a:prstGeom prst="rect">
            <a:avLst/>
          </a:prstGeom>
        </p:spPr>
      </p:pic>
    </p:spTree>
    <p:extLst>
      <p:ext uri="{BB962C8B-B14F-4D97-AF65-F5344CB8AC3E}">
        <p14:creationId xmlns:p14="http://schemas.microsoft.com/office/powerpoint/2010/main" val="2430132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597346" y="1376679"/>
            <a:ext cx="2866390" cy="566822"/>
          </a:xfrm>
          <a:prstGeom prst="rect">
            <a:avLst/>
          </a:prstGeom>
        </p:spPr>
        <p:txBody>
          <a:bodyPr vert="horz" wrap="square" lIns="0" tIns="12700" rIns="0" bIns="0" rtlCol="0">
            <a:spAutoFit/>
          </a:bodyPr>
          <a:lstStyle/>
          <a:p>
            <a:pPr marL="12700">
              <a:lnSpc>
                <a:spcPct val="100000"/>
              </a:lnSpc>
              <a:spcBef>
                <a:spcPts val="100"/>
              </a:spcBef>
            </a:pPr>
            <a:r>
              <a:rPr lang="en-US" spc="-15" dirty="0"/>
              <a:t>Overview</a:t>
            </a:r>
            <a:endParaRPr dirty="0"/>
          </a:p>
        </p:txBody>
      </p:sp>
      <p:sp>
        <p:nvSpPr>
          <p:cNvPr id="5" name="object 5"/>
          <p:cNvSpPr txBox="1"/>
          <p:nvPr/>
        </p:nvSpPr>
        <p:spPr>
          <a:xfrm>
            <a:off x="1263903" y="2335784"/>
            <a:ext cx="6117590" cy="2670603"/>
          </a:xfrm>
          <a:prstGeom prst="rect">
            <a:avLst/>
          </a:prstGeom>
        </p:spPr>
        <p:txBody>
          <a:bodyPr vert="horz" wrap="square" lIns="0" tIns="79375" rIns="0" bIns="0" rtlCol="0">
            <a:spAutoFit/>
          </a:bodyPr>
          <a:lstStyle/>
          <a:p>
            <a:pPr marL="464820" indent="-452120">
              <a:lnSpc>
                <a:spcPct val="100000"/>
              </a:lnSpc>
              <a:spcBef>
                <a:spcPts val="625"/>
              </a:spcBef>
              <a:buAutoNum type="arabicPeriod"/>
              <a:tabLst>
                <a:tab pos="464184" algn="l"/>
                <a:tab pos="464820" algn="l"/>
              </a:tabLst>
            </a:pPr>
            <a:r>
              <a:rPr sz="3200" spc="-15" dirty="0">
                <a:solidFill>
                  <a:srgbClr val="3333CC"/>
                </a:solidFill>
                <a:latin typeface="Arial"/>
                <a:cs typeface="Arial"/>
              </a:rPr>
              <a:t>Overview </a:t>
            </a:r>
            <a:r>
              <a:rPr sz="3200" spc="-10" dirty="0">
                <a:solidFill>
                  <a:srgbClr val="3333CC"/>
                </a:solidFill>
                <a:latin typeface="Arial"/>
                <a:cs typeface="Arial"/>
              </a:rPr>
              <a:t>of </a:t>
            </a:r>
            <a:r>
              <a:rPr sz="3200" spc="-15" dirty="0">
                <a:solidFill>
                  <a:srgbClr val="3333CC"/>
                </a:solidFill>
                <a:latin typeface="Arial"/>
                <a:cs typeface="Arial"/>
              </a:rPr>
              <a:t>Convolutional</a:t>
            </a:r>
            <a:r>
              <a:rPr sz="3200" spc="-45" dirty="0">
                <a:solidFill>
                  <a:srgbClr val="3333CC"/>
                </a:solidFill>
                <a:latin typeface="Arial"/>
                <a:cs typeface="Arial"/>
              </a:rPr>
              <a:t> </a:t>
            </a:r>
            <a:r>
              <a:rPr sz="3200" spc="-15" dirty="0">
                <a:solidFill>
                  <a:srgbClr val="3333CC"/>
                </a:solidFill>
                <a:latin typeface="Arial"/>
                <a:cs typeface="Arial"/>
              </a:rPr>
              <a:t>Networks</a:t>
            </a:r>
            <a:endParaRPr sz="3200" dirty="0">
              <a:latin typeface="Arial"/>
              <a:cs typeface="Arial"/>
            </a:endParaRPr>
          </a:p>
          <a:p>
            <a:pPr marL="464820" indent="-452120">
              <a:lnSpc>
                <a:spcPct val="100000"/>
              </a:lnSpc>
              <a:spcBef>
                <a:spcPts val="530"/>
              </a:spcBef>
              <a:buAutoNum type="arabicPeriod"/>
              <a:tabLst>
                <a:tab pos="464184" algn="l"/>
                <a:tab pos="464820" algn="l"/>
              </a:tabLst>
            </a:pPr>
            <a:r>
              <a:rPr sz="3200" spc="-15" dirty="0">
                <a:solidFill>
                  <a:srgbClr val="3333CC"/>
                </a:solidFill>
                <a:latin typeface="Arial"/>
                <a:cs typeface="Arial"/>
              </a:rPr>
              <a:t>Traditional versus Convolutional</a:t>
            </a:r>
            <a:r>
              <a:rPr sz="3200" spc="-35" dirty="0">
                <a:solidFill>
                  <a:srgbClr val="3333CC"/>
                </a:solidFill>
                <a:latin typeface="Arial"/>
                <a:cs typeface="Arial"/>
              </a:rPr>
              <a:t> </a:t>
            </a:r>
            <a:r>
              <a:rPr sz="3200" spc="-15" dirty="0">
                <a:solidFill>
                  <a:srgbClr val="3333CC"/>
                </a:solidFill>
                <a:latin typeface="Arial"/>
                <a:cs typeface="Arial"/>
              </a:rPr>
              <a:t>Networks</a:t>
            </a:r>
            <a:endParaRPr sz="3200" dirty="0">
              <a:latin typeface="Arial"/>
              <a:cs typeface="Arial"/>
            </a:endParaRPr>
          </a:p>
          <a:p>
            <a:pPr marL="464820" indent="-452120">
              <a:lnSpc>
                <a:spcPct val="100000"/>
              </a:lnSpc>
              <a:spcBef>
                <a:spcPts val="525"/>
              </a:spcBef>
              <a:buAutoNum type="arabicPeriod"/>
              <a:tabLst>
                <a:tab pos="464184" algn="l"/>
                <a:tab pos="464820" algn="l"/>
              </a:tabLst>
            </a:pPr>
            <a:r>
              <a:rPr sz="3200" spc="-15" dirty="0">
                <a:solidFill>
                  <a:srgbClr val="3333CC"/>
                </a:solidFill>
                <a:latin typeface="Arial"/>
                <a:cs typeface="Arial"/>
              </a:rPr>
              <a:t>Topics </a:t>
            </a:r>
            <a:r>
              <a:rPr sz="3200" spc="-5" dirty="0">
                <a:solidFill>
                  <a:srgbClr val="3333CC"/>
                </a:solidFill>
                <a:latin typeface="Arial"/>
                <a:cs typeface="Arial"/>
              </a:rPr>
              <a:t>in</a:t>
            </a:r>
            <a:r>
              <a:rPr sz="3200" spc="-45" dirty="0">
                <a:solidFill>
                  <a:srgbClr val="3333CC"/>
                </a:solidFill>
                <a:latin typeface="Arial"/>
                <a:cs typeface="Arial"/>
              </a:rPr>
              <a:t> </a:t>
            </a:r>
            <a:r>
              <a:rPr sz="3200" spc="-15" dirty="0">
                <a:solidFill>
                  <a:srgbClr val="3333CC"/>
                </a:solidFill>
                <a:latin typeface="Arial"/>
                <a:cs typeface="Arial"/>
              </a:rPr>
              <a:t>CNNs</a:t>
            </a:r>
            <a:endParaRPr sz="3200" dirty="0">
              <a:latin typeface="Arial"/>
              <a:cs typeface="Arial"/>
            </a:endParaRPr>
          </a:p>
        </p:txBody>
      </p:sp>
      <p:sp>
        <p:nvSpPr>
          <p:cNvPr id="7" name="TextBox 6">
            <a:extLst>
              <a:ext uri="{FF2B5EF4-FFF2-40B4-BE49-F238E27FC236}">
                <a16:creationId xmlns:a16="http://schemas.microsoft.com/office/drawing/2014/main" id="{02BB4858-DFEB-2E48-90C4-1A3DA6B97818}"/>
              </a:ext>
            </a:extLst>
          </p:cNvPr>
          <p:cNvSpPr txBox="1"/>
          <p:nvPr/>
        </p:nvSpPr>
        <p:spPr>
          <a:xfrm>
            <a:off x="381000" y="5725944"/>
            <a:ext cx="9220200" cy="1200329"/>
          </a:xfrm>
          <a:prstGeom prst="rect">
            <a:avLst/>
          </a:prstGeom>
          <a:noFill/>
        </p:spPr>
        <p:txBody>
          <a:bodyPr wrap="square" rtlCol="0">
            <a:spAutoFit/>
          </a:bodyPr>
          <a:lstStyle/>
          <a:p>
            <a:r>
              <a:rPr lang="en-US" sz="3600" dirty="0">
                <a:solidFill>
                  <a:srgbClr val="FF0000"/>
                </a:solidFill>
              </a:rPr>
              <a:t>One of the most well used deep learning network it seems; LLMs are competing however</a:t>
            </a:r>
          </a:p>
        </p:txBody>
      </p:sp>
    </p:spTree>
    <p:extLst>
      <p:ext uri="{BB962C8B-B14F-4D97-AF65-F5344CB8AC3E}">
        <p14:creationId xmlns:p14="http://schemas.microsoft.com/office/powerpoint/2010/main" val="397890064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75836" y="1003807"/>
            <a:ext cx="6709409" cy="574040"/>
          </a:xfrm>
          <a:prstGeom prst="rect">
            <a:avLst/>
          </a:prstGeom>
        </p:spPr>
        <p:txBody>
          <a:bodyPr vert="horz" wrap="square" lIns="0" tIns="12700" rIns="0" bIns="0" rtlCol="0">
            <a:spAutoFit/>
          </a:bodyPr>
          <a:lstStyle/>
          <a:p>
            <a:pPr marL="12700">
              <a:lnSpc>
                <a:spcPct val="100000"/>
              </a:lnSpc>
              <a:spcBef>
                <a:spcPts val="100"/>
              </a:spcBef>
            </a:pPr>
            <a:r>
              <a:rPr spc="-20" dirty="0"/>
              <a:t>Topics </a:t>
            </a:r>
            <a:r>
              <a:rPr spc="-5" dirty="0"/>
              <a:t>in </a:t>
            </a:r>
            <a:r>
              <a:rPr spc="-25" dirty="0"/>
              <a:t>Convolutional</a:t>
            </a:r>
            <a:r>
              <a:rPr spc="-70" dirty="0"/>
              <a:t> </a:t>
            </a:r>
            <a:r>
              <a:rPr spc="-25" dirty="0"/>
              <a:t>Networks</a:t>
            </a:r>
          </a:p>
        </p:txBody>
      </p:sp>
      <p:sp>
        <p:nvSpPr>
          <p:cNvPr id="5" name="object 5"/>
          <p:cNvSpPr txBox="1"/>
          <p:nvPr/>
        </p:nvSpPr>
        <p:spPr>
          <a:xfrm>
            <a:off x="585723" y="1796288"/>
            <a:ext cx="8405877" cy="5227072"/>
          </a:xfrm>
          <a:prstGeom prst="rect">
            <a:avLst/>
          </a:prstGeom>
        </p:spPr>
        <p:txBody>
          <a:bodyPr vert="horz" wrap="square" lIns="0" tIns="76200" rIns="0" bIns="0" rtlCol="0">
            <a:spAutoFit/>
          </a:bodyPr>
          <a:lstStyle/>
          <a:p>
            <a:pPr marL="464820" indent="-452120">
              <a:lnSpc>
                <a:spcPct val="100000"/>
              </a:lnSpc>
              <a:spcBef>
                <a:spcPts val="505"/>
              </a:spcBef>
              <a:buClr>
                <a:srgbClr val="3333CC"/>
              </a:buClr>
              <a:buAutoNum type="arabicPeriod"/>
              <a:tabLst>
                <a:tab pos="464184" algn="l"/>
                <a:tab pos="464820" algn="l"/>
              </a:tabLst>
            </a:pPr>
            <a:r>
              <a:rPr sz="2400" spc="-15" dirty="0">
                <a:solidFill>
                  <a:srgbClr val="808080"/>
                </a:solidFill>
                <a:latin typeface="Arial"/>
                <a:cs typeface="Arial"/>
              </a:rPr>
              <a:t>The Convolution</a:t>
            </a:r>
            <a:r>
              <a:rPr sz="2400" spc="-40" dirty="0">
                <a:solidFill>
                  <a:srgbClr val="808080"/>
                </a:solidFill>
                <a:latin typeface="Arial"/>
                <a:cs typeface="Arial"/>
              </a:rPr>
              <a:t> </a:t>
            </a:r>
            <a:r>
              <a:rPr sz="2400" spc="-15" dirty="0">
                <a:solidFill>
                  <a:srgbClr val="808080"/>
                </a:solidFill>
                <a:latin typeface="Arial"/>
                <a:cs typeface="Arial"/>
              </a:rPr>
              <a:t>Operation</a:t>
            </a:r>
            <a:endParaRPr sz="2400" dirty="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Motivation</a:t>
            </a:r>
            <a:endParaRPr sz="2400" dirty="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sz="2400" spc="-15" dirty="0">
                <a:solidFill>
                  <a:srgbClr val="808080"/>
                </a:solidFill>
                <a:latin typeface="Arial"/>
                <a:cs typeface="Arial"/>
              </a:rPr>
              <a:t>Pooling</a:t>
            </a:r>
            <a:endParaRPr sz="2400" dirty="0">
              <a:latin typeface="Arial"/>
              <a:cs typeface="Arial"/>
            </a:endParaRPr>
          </a:p>
          <a:p>
            <a:pPr marL="464820" indent="-452120">
              <a:lnSpc>
                <a:spcPct val="100000"/>
              </a:lnSpc>
              <a:spcBef>
                <a:spcPts val="505"/>
              </a:spcBef>
              <a:buClr>
                <a:srgbClr val="3333CC"/>
              </a:buClr>
              <a:buAutoNum type="arabicPeriod"/>
              <a:tabLst>
                <a:tab pos="464184" algn="l"/>
                <a:tab pos="464820" algn="l"/>
              </a:tabLst>
            </a:pPr>
            <a:r>
              <a:rPr sz="2400" spc="-15" dirty="0">
                <a:solidFill>
                  <a:srgbClr val="808080"/>
                </a:solidFill>
                <a:latin typeface="Arial"/>
                <a:cs typeface="Arial"/>
              </a:rPr>
              <a:t>Convolution </a:t>
            </a:r>
            <a:r>
              <a:rPr sz="2400" spc="-10" dirty="0">
                <a:solidFill>
                  <a:srgbClr val="808080"/>
                </a:solidFill>
                <a:latin typeface="Arial"/>
                <a:cs typeface="Arial"/>
              </a:rPr>
              <a:t>and </a:t>
            </a:r>
            <a:r>
              <a:rPr sz="2400" spc="-15" dirty="0">
                <a:solidFill>
                  <a:srgbClr val="808080"/>
                </a:solidFill>
                <a:latin typeface="Arial"/>
                <a:cs typeface="Arial"/>
              </a:rPr>
              <a:t>Pooling </a:t>
            </a:r>
            <a:r>
              <a:rPr sz="2400" spc="-10" dirty="0">
                <a:solidFill>
                  <a:srgbClr val="808080"/>
                </a:solidFill>
                <a:latin typeface="Arial"/>
                <a:cs typeface="Arial"/>
              </a:rPr>
              <a:t>as an </a:t>
            </a:r>
            <a:r>
              <a:rPr sz="2400" spc="-15" dirty="0">
                <a:solidFill>
                  <a:srgbClr val="808080"/>
                </a:solidFill>
                <a:latin typeface="Arial"/>
                <a:cs typeface="Arial"/>
              </a:rPr>
              <a:t>Infinitely Strong</a:t>
            </a:r>
            <a:r>
              <a:rPr sz="2400" spc="-75" dirty="0">
                <a:solidFill>
                  <a:srgbClr val="808080"/>
                </a:solidFill>
                <a:latin typeface="Arial"/>
                <a:cs typeface="Arial"/>
              </a:rPr>
              <a:t> </a:t>
            </a:r>
            <a:r>
              <a:rPr sz="2400" spc="-10" dirty="0">
                <a:solidFill>
                  <a:srgbClr val="808080"/>
                </a:solidFill>
                <a:latin typeface="Arial"/>
                <a:cs typeface="Arial"/>
              </a:rPr>
              <a:t>Prior</a:t>
            </a:r>
            <a:endParaRPr sz="2400" dirty="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Variants </a:t>
            </a:r>
            <a:r>
              <a:rPr sz="2400" spc="-10" dirty="0">
                <a:solidFill>
                  <a:srgbClr val="808080"/>
                </a:solidFill>
                <a:latin typeface="Arial"/>
                <a:cs typeface="Arial"/>
              </a:rPr>
              <a:t>of the </a:t>
            </a:r>
            <a:r>
              <a:rPr sz="2400" spc="-15" dirty="0">
                <a:solidFill>
                  <a:srgbClr val="808080"/>
                </a:solidFill>
                <a:latin typeface="Arial"/>
                <a:cs typeface="Arial"/>
              </a:rPr>
              <a:t>Basic Convolution</a:t>
            </a:r>
            <a:r>
              <a:rPr sz="2400" spc="-75" dirty="0">
                <a:solidFill>
                  <a:srgbClr val="808080"/>
                </a:solidFill>
                <a:latin typeface="Arial"/>
                <a:cs typeface="Arial"/>
              </a:rPr>
              <a:t> </a:t>
            </a:r>
            <a:r>
              <a:rPr sz="2400" spc="-15" dirty="0">
                <a:solidFill>
                  <a:srgbClr val="808080"/>
                </a:solidFill>
                <a:latin typeface="Arial"/>
                <a:cs typeface="Arial"/>
              </a:rPr>
              <a:t>Function</a:t>
            </a:r>
            <a:endParaRPr sz="2400" dirty="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sz="2400" spc="-15" dirty="0">
                <a:solidFill>
                  <a:srgbClr val="808080"/>
                </a:solidFill>
                <a:latin typeface="Arial"/>
                <a:cs typeface="Arial"/>
              </a:rPr>
              <a:t>Structured</a:t>
            </a:r>
            <a:r>
              <a:rPr sz="2400" spc="-30" dirty="0">
                <a:solidFill>
                  <a:srgbClr val="808080"/>
                </a:solidFill>
                <a:latin typeface="Arial"/>
                <a:cs typeface="Arial"/>
              </a:rPr>
              <a:t> </a:t>
            </a:r>
            <a:r>
              <a:rPr sz="2400" spc="-15" dirty="0">
                <a:solidFill>
                  <a:srgbClr val="808080"/>
                </a:solidFill>
                <a:latin typeface="Arial"/>
                <a:cs typeface="Arial"/>
              </a:rPr>
              <a:t>Outputs</a:t>
            </a:r>
            <a:endParaRPr sz="2400" dirty="0">
              <a:latin typeface="Arial"/>
              <a:cs typeface="Arial"/>
            </a:endParaRPr>
          </a:p>
          <a:p>
            <a:pPr marL="464820" indent="-452120">
              <a:lnSpc>
                <a:spcPct val="100000"/>
              </a:lnSpc>
              <a:spcBef>
                <a:spcPts val="505"/>
              </a:spcBef>
              <a:buClr>
                <a:srgbClr val="3333CC"/>
              </a:buClr>
              <a:buAutoNum type="arabicPeriod"/>
              <a:tabLst>
                <a:tab pos="464184" algn="l"/>
                <a:tab pos="464820" algn="l"/>
              </a:tabLst>
            </a:pPr>
            <a:r>
              <a:rPr sz="2400" spc="-15" dirty="0">
                <a:solidFill>
                  <a:srgbClr val="808080"/>
                </a:solidFill>
                <a:latin typeface="Arial"/>
                <a:cs typeface="Arial"/>
              </a:rPr>
              <a:t>Data</a:t>
            </a:r>
            <a:r>
              <a:rPr sz="2400" spc="-30" dirty="0">
                <a:solidFill>
                  <a:srgbClr val="808080"/>
                </a:solidFill>
                <a:latin typeface="Arial"/>
                <a:cs typeface="Arial"/>
              </a:rPr>
              <a:t> </a:t>
            </a:r>
            <a:r>
              <a:rPr sz="2400" spc="-15" dirty="0">
                <a:solidFill>
                  <a:srgbClr val="808080"/>
                </a:solidFill>
                <a:latin typeface="Arial"/>
                <a:cs typeface="Arial"/>
              </a:rPr>
              <a:t>Types</a:t>
            </a:r>
            <a:endParaRPr sz="2400" dirty="0">
              <a:latin typeface="Arial"/>
              <a:cs typeface="Arial"/>
            </a:endParaRPr>
          </a:p>
          <a:p>
            <a:pPr marL="464820" indent="-452120">
              <a:lnSpc>
                <a:spcPct val="100000"/>
              </a:lnSpc>
              <a:spcBef>
                <a:spcPts val="625"/>
              </a:spcBef>
              <a:buClr>
                <a:srgbClr val="3333CC"/>
              </a:buClr>
              <a:buAutoNum type="arabicPeriod"/>
              <a:tabLst>
                <a:tab pos="464184" algn="l"/>
                <a:tab pos="464820" algn="l"/>
              </a:tabLst>
            </a:pPr>
            <a:r>
              <a:rPr sz="2400" spc="-15" dirty="0">
                <a:solidFill>
                  <a:srgbClr val="808080"/>
                </a:solidFill>
                <a:latin typeface="Arial"/>
                <a:cs typeface="Arial"/>
              </a:rPr>
              <a:t>Efficient Convolution</a:t>
            </a:r>
            <a:r>
              <a:rPr sz="2400" spc="-40" dirty="0">
                <a:solidFill>
                  <a:srgbClr val="808080"/>
                </a:solidFill>
                <a:latin typeface="Arial"/>
                <a:cs typeface="Arial"/>
              </a:rPr>
              <a:t> </a:t>
            </a:r>
            <a:r>
              <a:rPr sz="2400" spc="-15" dirty="0">
                <a:solidFill>
                  <a:srgbClr val="808080"/>
                </a:solidFill>
                <a:latin typeface="Arial"/>
                <a:cs typeface="Arial"/>
              </a:rPr>
              <a:t>Algorithms</a:t>
            </a:r>
            <a:endParaRPr sz="2400" dirty="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Random </a:t>
            </a:r>
            <a:r>
              <a:rPr sz="2400" spc="-10" dirty="0">
                <a:solidFill>
                  <a:srgbClr val="808080"/>
                </a:solidFill>
                <a:latin typeface="Arial"/>
                <a:cs typeface="Arial"/>
              </a:rPr>
              <a:t>or </a:t>
            </a:r>
            <a:r>
              <a:rPr sz="2400" spc="-15" dirty="0">
                <a:solidFill>
                  <a:srgbClr val="808080"/>
                </a:solidFill>
                <a:latin typeface="Arial"/>
                <a:cs typeface="Arial"/>
              </a:rPr>
              <a:t>Unsupervised</a:t>
            </a:r>
            <a:r>
              <a:rPr sz="2400" spc="-60" dirty="0">
                <a:solidFill>
                  <a:srgbClr val="808080"/>
                </a:solidFill>
                <a:latin typeface="Arial"/>
                <a:cs typeface="Arial"/>
              </a:rPr>
              <a:t> </a:t>
            </a:r>
            <a:r>
              <a:rPr sz="2400" spc="-15" dirty="0">
                <a:solidFill>
                  <a:srgbClr val="808080"/>
                </a:solidFill>
                <a:latin typeface="Arial"/>
                <a:cs typeface="Arial"/>
              </a:rPr>
              <a:t>Features</a:t>
            </a:r>
            <a:endParaRPr sz="2400" dirty="0">
              <a:latin typeface="Arial"/>
              <a:cs typeface="Arial"/>
            </a:endParaRPr>
          </a:p>
          <a:p>
            <a:pPr marL="464820" indent="-452120">
              <a:lnSpc>
                <a:spcPct val="100000"/>
              </a:lnSpc>
              <a:spcBef>
                <a:spcPts val="525"/>
              </a:spcBef>
              <a:buClr>
                <a:srgbClr val="3333CC"/>
              </a:buClr>
              <a:buAutoNum type="arabicPeriod"/>
              <a:tabLst>
                <a:tab pos="464820" algn="l"/>
              </a:tabLst>
            </a:pPr>
            <a:r>
              <a:rPr sz="2400" spc="-15" dirty="0">
                <a:solidFill>
                  <a:srgbClr val="808080"/>
                </a:solidFill>
                <a:latin typeface="Arial"/>
                <a:cs typeface="Arial"/>
              </a:rPr>
              <a:t>The Neuroscientific Basis </a:t>
            </a:r>
            <a:r>
              <a:rPr sz="2400" spc="-10" dirty="0">
                <a:solidFill>
                  <a:srgbClr val="808080"/>
                </a:solidFill>
                <a:latin typeface="Arial"/>
                <a:cs typeface="Arial"/>
              </a:rPr>
              <a:t>for </a:t>
            </a:r>
            <a:r>
              <a:rPr sz="2400" spc="-15" dirty="0">
                <a:solidFill>
                  <a:srgbClr val="808080"/>
                </a:solidFill>
                <a:latin typeface="Arial"/>
                <a:cs typeface="Arial"/>
              </a:rPr>
              <a:t>Convolutional</a:t>
            </a:r>
            <a:r>
              <a:rPr sz="2400" spc="-35" dirty="0">
                <a:solidFill>
                  <a:srgbClr val="808080"/>
                </a:solidFill>
                <a:latin typeface="Arial"/>
                <a:cs typeface="Arial"/>
              </a:rPr>
              <a:t> </a:t>
            </a:r>
            <a:r>
              <a:rPr sz="2400" spc="-15" dirty="0">
                <a:solidFill>
                  <a:srgbClr val="808080"/>
                </a:solidFill>
                <a:latin typeface="Arial"/>
                <a:cs typeface="Arial"/>
              </a:rPr>
              <a:t>Networks</a:t>
            </a:r>
            <a:endParaRPr lang="en-US" sz="2400" spc="-15" dirty="0">
              <a:solidFill>
                <a:srgbClr val="808080"/>
              </a:solidFill>
              <a:latin typeface="Arial"/>
              <a:cs typeface="Arial"/>
            </a:endParaRPr>
          </a:p>
          <a:p>
            <a:pPr marL="464820" indent="-452120">
              <a:lnSpc>
                <a:spcPct val="100000"/>
              </a:lnSpc>
              <a:spcBef>
                <a:spcPts val="525"/>
              </a:spcBef>
              <a:buClr>
                <a:srgbClr val="3333CC"/>
              </a:buClr>
              <a:buAutoNum type="arabicPeriod"/>
              <a:tabLst>
                <a:tab pos="464820" algn="l"/>
              </a:tabLst>
            </a:pPr>
            <a:r>
              <a:rPr lang="en-US" sz="2400" spc="-15" dirty="0">
                <a:solidFill>
                  <a:srgbClr val="808080"/>
                </a:solidFill>
                <a:latin typeface="Arial"/>
                <a:cs typeface="Arial"/>
              </a:rPr>
              <a:t>Convolutional Networks </a:t>
            </a:r>
            <a:r>
              <a:rPr lang="en-US" sz="2400" spc="-10" dirty="0">
                <a:solidFill>
                  <a:srgbClr val="808080"/>
                </a:solidFill>
                <a:latin typeface="Arial"/>
                <a:cs typeface="Arial"/>
              </a:rPr>
              <a:t>and the </a:t>
            </a:r>
            <a:r>
              <a:rPr lang="en-US" sz="2400" spc="-15" dirty="0">
                <a:solidFill>
                  <a:srgbClr val="808080"/>
                </a:solidFill>
                <a:latin typeface="Arial"/>
                <a:cs typeface="Arial"/>
              </a:rPr>
              <a:t>History </a:t>
            </a:r>
            <a:r>
              <a:rPr lang="en-US" sz="2400" spc="-10" dirty="0">
                <a:solidFill>
                  <a:srgbClr val="808080"/>
                </a:solidFill>
                <a:latin typeface="Arial"/>
                <a:cs typeface="Arial"/>
              </a:rPr>
              <a:t>of </a:t>
            </a:r>
            <a:r>
              <a:rPr lang="en-US" sz="2400" spc="-15" dirty="0">
                <a:solidFill>
                  <a:srgbClr val="808080"/>
                </a:solidFill>
                <a:latin typeface="Arial"/>
                <a:cs typeface="Arial"/>
              </a:rPr>
              <a:t>Deep</a:t>
            </a:r>
            <a:r>
              <a:rPr lang="en-US" sz="2400" spc="-470" dirty="0">
                <a:solidFill>
                  <a:srgbClr val="808080"/>
                </a:solidFill>
                <a:latin typeface="Arial"/>
                <a:cs typeface="Arial"/>
              </a:rPr>
              <a:t> </a:t>
            </a:r>
            <a:r>
              <a:rPr lang="en-US" sz="2400" spc="-15" dirty="0">
                <a:solidFill>
                  <a:srgbClr val="808080"/>
                </a:solidFill>
                <a:latin typeface="Arial"/>
                <a:cs typeface="Arial"/>
              </a:rPr>
              <a:t>Learning</a:t>
            </a:r>
          </a:p>
          <a:p>
            <a:pPr marL="464820" indent="-452120">
              <a:lnSpc>
                <a:spcPct val="100000"/>
              </a:lnSpc>
              <a:spcBef>
                <a:spcPts val="525"/>
              </a:spcBef>
              <a:buClr>
                <a:srgbClr val="3333CC"/>
              </a:buClr>
              <a:buAutoNum type="arabicPeriod"/>
              <a:tabLst>
                <a:tab pos="464820" algn="l"/>
              </a:tabLst>
            </a:pPr>
            <a:endParaRPr sz="2400" dirty="0">
              <a:latin typeface="Arial"/>
              <a:cs typeface="Arial"/>
            </a:endParaRPr>
          </a:p>
        </p:txBody>
      </p:sp>
    </p:spTree>
    <p:extLst>
      <p:ext uri="{BB962C8B-B14F-4D97-AF65-F5344CB8AC3E}">
        <p14:creationId xmlns:p14="http://schemas.microsoft.com/office/powerpoint/2010/main" val="2809136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8176F-B2A1-E945-8867-C3617C8DFCF9}"/>
              </a:ext>
            </a:extLst>
          </p:cNvPr>
          <p:cNvSpPr>
            <a:spLocks noGrp="1"/>
          </p:cNvSpPr>
          <p:nvPr>
            <p:ph type="title"/>
          </p:nvPr>
        </p:nvSpPr>
        <p:spPr>
          <a:xfrm>
            <a:off x="1676400" y="533400"/>
            <a:ext cx="6793420" cy="574040"/>
          </a:xfrm>
        </p:spPr>
        <p:txBody>
          <a:bodyPr/>
          <a:lstStyle/>
          <a:p>
            <a:r>
              <a:rPr lang="en-US" dirty="0"/>
              <a:t>Why are CNNs so Good?</a:t>
            </a:r>
          </a:p>
        </p:txBody>
      </p:sp>
      <p:sp>
        <p:nvSpPr>
          <p:cNvPr id="3" name="Text Placeholder 2">
            <a:extLst>
              <a:ext uri="{FF2B5EF4-FFF2-40B4-BE49-F238E27FC236}">
                <a16:creationId xmlns:a16="http://schemas.microsoft.com/office/drawing/2014/main" id="{DD502CD5-618D-5D4E-8580-CCAEF519D50D}"/>
              </a:ext>
            </a:extLst>
          </p:cNvPr>
          <p:cNvSpPr>
            <a:spLocks noGrp="1"/>
          </p:cNvSpPr>
          <p:nvPr>
            <p:ph type="body" idx="1"/>
          </p:nvPr>
        </p:nvSpPr>
        <p:spPr>
          <a:xfrm>
            <a:off x="536863" y="1328421"/>
            <a:ext cx="8806815" cy="5539978"/>
          </a:xfrm>
        </p:spPr>
        <p:txBody>
          <a:bodyPr/>
          <a:lstStyle/>
          <a:p>
            <a:r>
              <a:rPr lang="en-US" sz="2000" dirty="0"/>
              <a:t>Maybe they’re not</a:t>
            </a:r>
          </a:p>
          <a:p>
            <a:endParaRPr lang="en-US" sz="2000" dirty="0"/>
          </a:p>
          <a:p>
            <a:r>
              <a:rPr lang="en-US" sz="2000" dirty="0"/>
              <a:t>Classification problems are overrated</a:t>
            </a:r>
          </a:p>
          <a:p>
            <a:r>
              <a:rPr lang="en-US" sz="2000" dirty="0"/>
              <a:t>Idiot savant problems (just need a good AI idiot savant)</a:t>
            </a:r>
          </a:p>
          <a:p>
            <a:endParaRPr lang="en-US" sz="2000" dirty="0"/>
          </a:p>
          <a:p>
            <a:r>
              <a:rPr lang="en-US" sz="2000" dirty="0"/>
              <a:t>Do not have autonomous driving with only a CNN</a:t>
            </a:r>
          </a:p>
          <a:p>
            <a:r>
              <a:rPr lang="en-US" sz="2000" dirty="0"/>
              <a:t>Most serious AI problems are stateful, CNNs are not</a:t>
            </a:r>
          </a:p>
          <a:p>
            <a:endParaRPr lang="en-US" sz="2000" dirty="0"/>
          </a:p>
          <a:p>
            <a:r>
              <a:rPr lang="en-US" sz="2000" dirty="0"/>
              <a:t>So are many stateful problems in physics, chemistry, biology, economics and engineering</a:t>
            </a:r>
          </a:p>
          <a:p>
            <a:endParaRPr lang="en-US" sz="2000" dirty="0"/>
          </a:p>
          <a:p>
            <a:r>
              <a:rPr lang="en-US" sz="2000" dirty="0"/>
              <a:t>But many stateful problems have stateless components</a:t>
            </a:r>
          </a:p>
          <a:p>
            <a:r>
              <a:rPr lang="en-US" sz="2000" dirty="0"/>
              <a:t>What is the difference and how do we know what to use?</a:t>
            </a:r>
          </a:p>
          <a:p>
            <a:endParaRPr lang="en-US" sz="2000" dirty="0"/>
          </a:p>
          <a:p>
            <a:r>
              <a:rPr lang="en-US" sz="2000" dirty="0"/>
              <a:t>Open question(s)!!!</a:t>
            </a:r>
          </a:p>
          <a:p>
            <a:endParaRPr lang="en-US" sz="2000" dirty="0"/>
          </a:p>
          <a:p>
            <a:r>
              <a:rPr lang="en-US" sz="2000" dirty="0"/>
              <a:t>How to mix stateful and stateless problems in a meaningful way!</a:t>
            </a:r>
          </a:p>
          <a:p>
            <a:r>
              <a:rPr lang="en-US" sz="2000" dirty="0"/>
              <a:t>See this already with CNNs combined with RNNs</a:t>
            </a:r>
          </a:p>
        </p:txBody>
      </p:sp>
    </p:spTree>
    <p:extLst>
      <p:ext uri="{BB962C8B-B14F-4D97-AF65-F5344CB8AC3E}">
        <p14:creationId xmlns:p14="http://schemas.microsoft.com/office/powerpoint/2010/main" val="38917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66D46-8D61-6E25-C279-E78B5D31F786}"/>
              </a:ext>
            </a:extLst>
          </p:cNvPr>
          <p:cNvSpPr>
            <a:spLocks noGrp="1"/>
          </p:cNvSpPr>
          <p:nvPr>
            <p:ph type="title"/>
          </p:nvPr>
        </p:nvSpPr>
        <p:spPr>
          <a:xfrm>
            <a:off x="1632490" y="533400"/>
            <a:ext cx="6793420" cy="574040"/>
          </a:xfrm>
        </p:spPr>
        <p:txBody>
          <a:bodyPr/>
          <a:lstStyle/>
          <a:p>
            <a:r>
              <a:rPr lang="en-US" dirty="0"/>
              <a:t>Popular CNNs</a:t>
            </a:r>
          </a:p>
        </p:txBody>
      </p:sp>
      <p:sp>
        <p:nvSpPr>
          <p:cNvPr id="3" name="Text Placeholder 2">
            <a:extLst>
              <a:ext uri="{FF2B5EF4-FFF2-40B4-BE49-F238E27FC236}">
                <a16:creationId xmlns:a16="http://schemas.microsoft.com/office/drawing/2014/main" id="{9D3EC9FC-C322-73C4-02A8-614C61D5A698}"/>
              </a:ext>
            </a:extLst>
          </p:cNvPr>
          <p:cNvSpPr>
            <a:spLocks noGrp="1"/>
          </p:cNvSpPr>
          <p:nvPr>
            <p:ph type="body" idx="1"/>
          </p:nvPr>
        </p:nvSpPr>
        <p:spPr>
          <a:xfrm>
            <a:off x="457200" y="1905000"/>
            <a:ext cx="8806815" cy="3693319"/>
          </a:xfrm>
        </p:spPr>
        <p:txBody>
          <a:bodyPr/>
          <a:lstStyle/>
          <a:p>
            <a:r>
              <a:rPr lang="en-US" dirty="0"/>
              <a:t>LeNet-5</a:t>
            </a:r>
          </a:p>
          <a:p>
            <a:endParaRPr lang="en-US" dirty="0"/>
          </a:p>
          <a:p>
            <a:r>
              <a:rPr lang="en-US" dirty="0" err="1"/>
              <a:t>AlexNet</a:t>
            </a:r>
            <a:endParaRPr lang="en-US" dirty="0"/>
          </a:p>
          <a:p>
            <a:endParaRPr lang="en-US" dirty="0"/>
          </a:p>
          <a:p>
            <a:r>
              <a:rPr lang="en-US" dirty="0"/>
              <a:t>VGG-16</a:t>
            </a:r>
          </a:p>
          <a:p>
            <a:endParaRPr lang="en-US" dirty="0"/>
          </a:p>
          <a:p>
            <a:r>
              <a:rPr lang="en-US" dirty="0"/>
              <a:t>Inception-v1</a:t>
            </a:r>
          </a:p>
          <a:p>
            <a:endParaRPr lang="en-US" dirty="0"/>
          </a:p>
          <a:p>
            <a:r>
              <a:rPr lang="en-US" dirty="0"/>
              <a:t>ResNet-50</a:t>
            </a:r>
          </a:p>
          <a:p>
            <a:endParaRPr lang="en-US" dirty="0"/>
          </a:p>
        </p:txBody>
      </p:sp>
    </p:spTree>
    <p:extLst>
      <p:ext uri="{BB962C8B-B14F-4D97-AF65-F5344CB8AC3E}">
        <p14:creationId xmlns:p14="http://schemas.microsoft.com/office/powerpoint/2010/main" val="2223293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820667" y="570364"/>
            <a:ext cx="6575390" cy="505267"/>
          </a:xfrm>
          <a:prstGeom prst="rect">
            <a:avLst/>
          </a:prstGeom>
        </p:spPr>
        <p:txBody>
          <a:bodyPr vert="horz" wrap="square" lIns="0" tIns="12700" rIns="0" bIns="0" rtlCol="0">
            <a:spAutoFit/>
          </a:bodyPr>
          <a:lstStyle/>
          <a:p>
            <a:pPr marL="12700">
              <a:lnSpc>
                <a:spcPct val="100000"/>
              </a:lnSpc>
              <a:spcBef>
                <a:spcPts val="100"/>
              </a:spcBef>
            </a:pPr>
            <a:r>
              <a:rPr sz="3200" spc="-15" dirty="0"/>
              <a:t>Overview </a:t>
            </a:r>
            <a:r>
              <a:rPr sz="3200" spc="-10" dirty="0"/>
              <a:t>of </a:t>
            </a:r>
            <a:r>
              <a:rPr sz="3200" spc="-15" dirty="0"/>
              <a:t>Convolutional</a:t>
            </a:r>
            <a:r>
              <a:rPr sz="3200" spc="-105" dirty="0"/>
              <a:t> </a:t>
            </a:r>
            <a:r>
              <a:rPr sz="3200" spc="-15" dirty="0"/>
              <a:t>Networks</a:t>
            </a:r>
            <a:endParaRPr sz="3200" dirty="0"/>
          </a:p>
        </p:txBody>
      </p:sp>
      <p:sp>
        <p:nvSpPr>
          <p:cNvPr id="5" name="object 5"/>
          <p:cNvSpPr txBox="1"/>
          <p:nvPr/>
        </p:nvSpPr>
        <p:spPr>
          <a:xfrm>
            <a:off x="523113" y="1385607"/>
            <a:ext cx="8786877" cy="1917833"/>
          </a:xfrm>
          <a:prstGeom prst="rect">
            <a:avLst/>
          </a:prstGeom>
        </p:spPr>
        <p:txBody>
          <a:bodyPr vert="horz" wrap="square" lIns="0" tIns="34925" rIns="0" bIns="0" rtlCol="0">
            <a:spAutoFit/>
          </a:bodyPr>
          <a:lstStyle/>
          <a:p>
            <a:pPr marL="351155" marR="5080" indent="-339090">
              <a:lnSpc>
                <a:spcPts val="2780"/>
              </a:lnSpc>
              <a:spcBef>
                <a:spcPts val="275"/>
              </a:spcBef>
              <a:buFont typeface="Arial"/>
              <a:buChar char="•"/>
              <a:tabLst>
                <a:tab pos="351155" algn="l"/>
                <a:tab pos="351790" algn="l"/>
              </a:tabLst>
            </a:pPr>
            <a:r>
              <a:rPr sz="2400" i="1" spc="-15" dirty="0">
                <a:solidFill>
                  <a:srgbClr val="3333CC"/>
                </a:solidFill>
                <a:latin typeface="Arial"/>
                <a:cs typeface="Arial"/>
              </a:rPr>
              <a:t>Convolutional networks</a:t>
            </a:r>
            <a:r>
              <a:rPr sz="2400" spc="-15" dirty="0">
                <a:solidFill>
                  <a:srgbClr val="3333CC"/>
                </a:solidFill>
                <a:latin typeface="Arial"/>
                <a:cs typeface="Arial"/>
              </a:rPr>
              <a:t>, </a:t>
            </a:r>
            <a:r>
              <a:rPr sz="2400" spc="-10" dirty="0">
                <a:solidFill>
                  <a:srgbClr val="3333CC"/>
                </a:solidFill>
                <a:latin typeface="Arial"/>
                <a:cs typeface="Arial"/>
              </a:rPr>
              <a:t>also </a:t>
            </a:r>
            <a:r>
              <a:rPr sz="2400" spc="-15" dirty="0">
                <a:solidFill>
                  <a:srgbClr val="3333CC"/>
                </a:solidFill>
                <a:latin typeface="Arial"/>
                <a:cs typeface="Arial"/>
              </a:rPr>
              <a:t>known </a:t>
            </a:r>
            <a:r>
              <a:rPr sz="2400" spc="-10" dirty="0">
                <a:solidFill>
                  <a:srgbClr val="3333CC"/>
                </a:solidFill>
                <a:latin typeface="Arial"/>
                <a:cs typeface="Arial"/>
              </a:rPr>
              <a:t>as </a:t>
            </a:r>
            <a:r>
              <a:rPr sz="2400" i="1" spc="-15" dirty="0">
                <a:solidFill>
                  <a:srgbClr val="3333CC"/>
                </a:solidFill>
                <a:latin typeface="Arial"/>
                <a:cs typeface="Arial"/>
              </a:rPr>
              <a:t>Convolutional neural  networks</a:t>
            </a:r>
            <a:r>
              <a:rPr lang="en-US" sz="2400" i="1" spc="-15" dirty="0">
                <a:solidFill>
                  <a:srgbClr val="3333CC"/>
                </a:solidFill>
                <a:latin typeface="Arial"/>
                <a:cs typeface="Arial"/>
              </a:rPr>
              <a:t>, </a:t>
            </a:r>
            <a:r>
              <a:rPr sz="2400" i="1" spc="-15" dirty="0">
                <a:solidFill>
                  <a:srgbClr val="3333CC"/>
                </a:solidFill>
                <a:latin typeface="Arial"/>
                <a:cs typeface="Arial"/>
              </a:rPr>
              <a:t>CNNs</a:t>
            </a:r>
            <a:r>
              <a:rPr lang="en-US" sz="2400" i="1" spc="-15" dirty="0">
                <a:solidFill>
                  <a:srgbClr val="3333CC"/>
                </a:solidFill>
                <a:latin typeface="Arial"/>
                <a:cs typeface="Arial"/>
              </a:rPr>
              <a:t>,</a:t>
            </a:r>
            <a:r>
              <a:rPr sz="2400" spc="-15" dirty="0">
                <a:solidFill>
                  <a:srgbClr val="3333CC"/>
                </a:solidFill>
                <a:latin typeface="Arial"/>
                <a:cs typeface="Arial"/>
              </a:rPr>
              <a:t> </a:t>
            </a:r>
            <a:r>
              <a:rPr lang="en-US" sz="2400" spc="-15" dirty="0">
                <a:solidFill>
                  <a:srgbClr val="3333CC"/>
                </a:solidFill>
                <a:latin typeface="Arial"/>
                <a:cs typeface="Arial"/>
              </a:rPr>
              <a:t>or </a:t>
            </a:r>
            <a:r>
              <a:rPr lang="en-US" sz="2400" spc="-15" dirty="0" err="1">
                <a:solidFill>
                  <a:srgbClr val="3333CC"/>
                </a:solidFill>
                <a:latin typeface="Arial"/>
                <a:cs typeface="Arial"/>
              </a:rPr>
              <a:t>ConvNets</a:t>
            </a:r>
            <a:r>
              <a:rPr lang="en-US" sz="2400" spc="-15" dirty="0">
                <a:solidFill>
                  <a:srgbClr val="3333CC"/>
                </a:solidFill>
                <a:latin typeface="Arial"/>
                <a:cs typeface="Arial"/>
              </a:rPr>
              <a:t> </a:t>
            </a:r>
            <a:r>
              <a:rPr sz="2400" spc="-10" dirty="0">
                <a:solidFill>
                  <a:srgbClr val="3333CC"/>
                </a:solidFill>
                <a:latin typeface="Arial"/>
                <a:cs typeface="Arial"/>
              </a:rPr>
              <a:t>are </a:t>
            </a:r>
            <a:r>
              <a:rPr sz="2400" dirty="0">
                <a:solidFill>
                  <a:srgbClr val="3333CC"/>
                </a:solidFill>
                <a:latin typeface="Arial"/>
                <a:cs typeface="Arial"/>
              </a:rPr>
              <a:t>a </a:t>
            </a:r>
            <a:r>
              <a:rPr sz="2400" spc="-15" dirty="0">
                <a:solidFill>
                  <a:srgbClr val="3333CC"/>
                </a:solidFill>
                <a:latin typeface="Arial"/>
                <a:cs typeface="Arial"/>
              </a:rPr>
              <a:t>specialized </a:t>
            </a:r>
            <a:r>
              <a:rPr sz="2400" spc="-10" dirty="0">
                <a:solidFill>
                  <a:srgbClr val="3333CC"/>
                </a:solidFill>
                <a:latin typeface="Arial"/>
                <a:cs typeface="Arial"/>
              </a:rPr>
              <a:t>kind of </a:t>
            </a:r>
            <a:r>
              <a:rPr sz="2400" spc="-15" dirty="0">
                <a:solidFill>
                  <a:srgbClr val="3333CC"/>
                </a:solidFill>
                <a:latin typeface="Arial"/>
                <a:cs typeface="Arial"/>
              </a:rPr>
              <a:t>neural</a:t>
            </a:r>
            <a:r>
              <a:rPr sz="2400" spc="-85" dirty="0">
                <a:solidFill>
                  <a:srgbClr val="3333CC"/>
                </a:solidFill>
                <a:latin typeface="Arial"/>
                <a:cs typeface="Arial"/>
              </a:rPr>
              <a:t> </a:t>
            </a:r>
            <a:r>
              <a:rPr sz="2400" spc="-15" dirty="0">
                <a:solidFill>
                  <a:srgbClr val="3333CC"/>
                </a:solidFill>
                <a:latin typeface="Arial"/>
                <a:cs typeface="Arial"/>
              </a:rPr>
              <a:t>network</a:t>
            </a:r>
            <a:endParaRPr sz="2400" dirty="0">
              <a:latin typeface="Arial"/>
              <a:cs typeface="Arial"/>
            </a:endParaRPr>
          </a:p>
          <a:p>
            <a:pPr marL="351790" indent="-339090">
              <a:lnSpc>
                <a:spcPct val="100000"/>
              </a:lnSpc>
              <a:spcBef>
                <a:spcPts val="455"/>
              </a:spcBef>
              <a:buChar char="•"/>
              <a:tabLst>
                <a:tab pos="351155" algn="l"/>
                <a:tab pos="351790" algn="l"/>
              </a:tabLst>
            </a:pPr>
            <a:r>
              <a:rPr lang="en-US" sz="2400" spc="-15" dirty="0">
                <a:solidFill>
                  <a:srgbClr val="3333CC"/>
                </a:solidFill>
                <a:latin typeface="Arial"/>
                <a:cs typeface="Arial"/>
              </a:rPr>
              <a:t>Used for</a:t>
            </a:r>
            <a:r>
              <a:rPr sz="2400" spc="-15" dirty="0">
                <a:solidFill>
                  <a:srgbClr val="3333CC"/>
                </a:solidFill>
                <a:latin typeface="Arial"/>
                <a:cs typeface="Arial"/>
              </a:rPr>
              <a:t> processing data that </a:t>
            </a:r>
            <a:r>
              <a:rPr sz="2400" spc="-10" dirty="0">
                <a:solidFill>
                  <a:srgbClr val="3333CC"/>
                </a:solidFill>
                <a:latin typeface="Arial"/>
                <a:cs typeface="Arial"/>
              </a:rPr>
              <a:t>has </a:t>
            </a:r>
            <a:r>
              <a:rPr sz="2400" dirty="0">
                <a:solidFill>
                  <a:srgbClr val="3333CC"/>
                </a:solidFill>
                <a:latin typeface="Arial"/>
                <a:cs typeface="Arial"/>
              </a:rPr>
              <a:t>a </a:t>
            </a:r>
            <a:r>
              <a:rPr sz="2400" spc="-15" dirty="0">
                <a:solidFill>
                  <a:srgbClr val="3333CC"/>
                </a:solidFill>
                <a:latin typeface="Arial"/>
                <a:cs typeface="Arial"/>
              </a:rPr>
              <a:t>known grid-like</a:t>
            </a:r>
            <a:r>
              <a:rPr sz="2400" spc="-105" dirty="0">
                <a:solidFill>
                  <a:srgbClr val="3333CC"/>
                </a:solidFill>
                <a:latin typeface="Arial"/>
                <a:cs typeface="Arial"/>
              </a:rPr>
              <a:t> </a:t>
            </a:r>
            <a:r>
              <a:rPr sz="2400" spc="-15" dirty="0">
                <a:solidFill>
                  <a:srgbClr val="3333CC"/>
                </a:solidFill>
                <a:latin typeface="Arial"/>
                <a:cs typeface="Arial"/>
              </a:rPr>
              <a:t>topology</a:t>
            </a:r>
            <a:endParaRPr sz="2400" dirty="0">
              <a:latin typeface="Arial"/>
              <a:cs typeface="Arial"/>
            </a:endParaRPr>
          </a:p>
          <a:p>
            <a:pPr marL="747395" lvl="1" indent="-282575">
              <a:lnSpc>
                <a:spcPct val="100000"/>
              </a:lnSpc>
              <a:spcBef>
                <a:spcPts val="520"/>
              </a:spcBef>
              <a:buClr>
                <a:srgbClr val="3333CC"/>
              </a:buClr>
              <a:buChar char="•"/>
              <a:tabLst>
                <a:tab pos="746760" algn="l"/>
                <a:tab pos="747395" algn="l"/>
              </a:tabLst>
            </a:pPr>
            <a:r>
              <a:rPr sz="2000" spc="-10" dirty="0">
                <a:solidFill>
                  <a:srgbClr val="006600"/>
                </a:solidFill>
                <a:latin typeface="Arial"/>
                <a:cs typeface="Arial"/>
              </a:rPr>
              <a:t>Ex: </a:t>
            </a:r>
            <a:r>
              <a:rPr sz="2000" spc="-15" dirty="0">
                <a:solidFill>
                  <a:srgbClr val="006600"/>
                </a:solidFill>
                <a:latin typeface="Arial"/>
                <a:cs typeface="Arial"/>
              </a:rPr>
              <a:t>time-series data, </a:t>
            </a:r>
            <a:r>
              <a:rPr sz="2000" spc="-10" dirty="0">
                <a:solidFill>
                  <a:srgbClr val="006600"/>
                </a:solidFill>
                <a:latin typeface="Arial"/>
                <a:cs typeface="Arial"/>
              </a:rPr>
              <a:t>which </a:t>
            </a:r>
            <a:r>
              <a:rPr sz="2000" dirty="0">
                <a:solidFill>
                  <a:srgbClr val="006600"/>
                </a:solidFill>
                <a:latin typeface="Arial"/>
                <a:cs typeface="Arial"/>
              </a:rPr>
              <a:t>is a </a:t>
            </a:r>
            <a:r>
              <a:rPr sz="2000" spc="-10" dirty="0">
                <a:solidFill>
                  <a:srgbClr val="006600"/>
                </a:solidFill>
                <a:latin typeface="Arial"/>
                <a:cs typeface="Arial"/>
              </a:rPr>
              <a:t>1-D grid, taking </a:t>
            </a:r>
            <a:r>
              <a:rPr sz="2000" spc="-15" dirty="0">
                <a:solidFill>
                  <a:srgbClr val="006600"/>
                </a:solidFill>
                <a:latin typeface="Arial"/>
                <a:cs typeface="Arial"/>
              </a:rPr>
              <a:t>samples </a:t>
            </a:r>
            <a:r>
              <a:rPr sz="2000" spc="-10" dirty="0">
                <a:solidFill>
                  <a:srgbClr val="006600"/>
                </a:solidFill>
                <a:latin typeface="Arial"/>
                <a:cs typeface="Arial"/>
              </a:rPr>
              <a:t>at</a:t>
            </a:r>
            <a:r>
              <a:rPr sz="2000" spc="-190" dirty="0">
                <a:solidFill>
                  <a:srgbClr val="006600"/>
                </a:solidFill>
                <a:latin typeface="Arial"/>
                <a:cs typeface="Arial"/>
              </a:rPr>
              <a:t> </a:t>
            </a:r>
            <a:r>
              <a:rPr sz="2000" spc="-10" dirty="0">
                <a:solidFill>
                  <a:srgbClr val="006600"/>
                </a:solidFill>
                <a:latin typeface="Arial"/>
                <a:cs typeface="Arial"/>
              </a:rPr>
              <a:t>intervals</a:t>
            </a:r>
            <a:endParaRPr sz="2000" dirty="0">
              <a:latin typeface="Arial"/>
              <a:cs typeface="Arial"/>
            </a:endParaRPr>
          </a:p>
        </p:txBody>
      </p:sp>
      <p:sp>
        <p:nvSpPr>
          <p:cNvPr id="6" name="object 6"/>
          <p:cNvSpPr txBox="1"/>
          <p:nvPr/>
        </p:nvSpPr>
        <p:spPr>
          <a:xfrm>
            <a:off x="1037844" y="4288535"/>
            <a:ext cx="4730115" cy="330200"/>
          </a:xfrm>
          <a:prstGeom prst="rect">
            <a:avLst/>
          </a:prstGeom>
        </p:spPr>
        <p:txBody>
          <a:bodyPr vert="horz" wrap="square" lIns="0" tIns="12700" rIns="0" bIns="0" rtlCol="0">
            <a:spAutoFit/>
          </a:bodyPr>
          <a:lstStyle/>
          <a:p>
            <a:pPr marL="295275" indent="-282575">
              <a:lnSpc>
                <a:spcPct val="100000"/>
              </a:lnSpc>
              <a:spcBef>
                <a:spcPts val="100"/>
              </a:spcBef>
              <a:buClr>
                <a:srgbClr val="3333CC"/>
              </a:buClr>
              <a:buChar char="•"/>
              <a:tabLst>
                <a:tab pos="294640" algn="l"/>
                <a:tab pos="295275" algn="l"/>
              </a:tabLst>
            </a:pPr>
            <a:r>
              <a:rPr sz="2000" spc="-15" dirty="0">
                <a:solidFill>
                  <a:srgbClr val="006600"/>
                </a:solidFill>
                <a:latin typeface="Arial"/>
                <a:cs typeface="Arial"/>
              </a:rPr>
              <a:t>Image data, </a:t>
            </a:r>
            <a:r>
              <a:rPr sz="2000" spc="-10" dirty="0">
                <a:solidFill>
                  <a:srgbClr val="006600"/>
                </a:solidFill>
                <a:latin typeface="Arial"/>
                <a:cs typeface="Arial"/>
              </a:rPr>
              <a:t>which are 2-D grid of</a:t>
            </a:r>
            <a:r>
              <a:rPr sz="2000" spc="-145" dirty="0">
                <a:solidFill>
                  <a:srgbClr val="006600"/>
                </a:solidFill>
                <a:latin typeface="Arial"/>
                <a:cs typeface="Arial"/>
              </a:rPr>
              <a:t> </a:t>
            </a:r>
            <a:r>
              <a:rPr sz="2000" spc="-10" dirty="0">
                <a:solidFill>
                  <a:srgbClr val="006600"/>
                </a:solidFill>
                <a:latin typeface="Arial"/>
                <a:cs typeface="Arial"/>
              </a:rPr>
              <a:t>pixels</a:t>
            </a:r>
            <a:endParaRPr sz="2000" dirty="0">
              <a:latin typeface="Arial"/>
              <a:cs typeface="Arial"/>
            </a:endParaRPr>
          </a:p>
        </p:txBody>
      </p:sp>
      <p:sp>
        <p:nvSpPr>
          <p:cNvPr id="7" name="object 7"/>
          <p:cNvSpPr txBox="1"/>
          <p:nvPr/>
        </p:nvSpPr>
        <p:spPr>
          <a:xfrm>
            <a:off x="585723" y="5962903"/>
            <a:ext cx="8369300" cy="748030"/>
          </a:xfrm>
          <a:prstGeom prst="rect">
            <a:avLst/>
          </a:prstGeom>
        </p:spPr>
        <p:txBody>
          <a:bodyPr vert="horz" wrap="square" lIns="0" tIns="31750" rIns="0" bIns="0" rtlCol="0">
            <a:spAutoFit/>
          </a:bodyPr>
          <a:lstStyle/>
          <a:p>
            <a:pPr marL="351155" marR="5080" indent="-339090">
              <a:lnSpc>
                <a:spcPts val="2810"/>
              </a:lnSpc>
              <a:spcBef>
                <a:spcPts val="250"/>
              </a:spcBef>
              <a:buChar char="•"/>
              <a:tabLst>
                <a:tab pos="351155" algn="l"/>
                <a:tab pos="351790" algn="l"/>
              </a:tabLst>
            </a:pPr>
            <a:r>
              <a:rPr lang="en-US" sz="2400" spc="-15" dirty="0">
                <a:solidFill>
                  <a:srgbClr val="3333CC"/>
                </a:solidFill>
                <a:latin typeface="Arial"/>
                <a:cs typeface="Arial"/>
              </a:rPr>
              <a:t>U</a:t>
            </a:r>
            <a:r>
              <a:rPr sz="2400" spc="-10" dirty="0">
                <a:solidFill>
                  <a:srgbClr val="3333CC"/>
                </a:solidFill>
                <a:latin typeface="Arial"/>
                <a:cs typeface="Arial"/>
              </a:rPr>
              <a:t>tilize </a:t>
            </a:r>
            <a:r>
              <a:rPr sz="2400" spc="-15" dirty="0">
                <a:solidFill>
                  <a:srgbClr val="3333CC"/>
                </a:solidFill>
                <a:latin typeface="Arial"/>
                <a:cs typeface="Arial"/>
              </a:rPr>
              <a:t>convolution, which </a:t>
            </a:r>
            <a:r>
              <a:rPr sz="2400" spc="-5" dirty="0">
                <a:solidFill>
                  <a:srgbClr val="3333CC"/>
                </a:solidFill>
                <a:latin typeface="Arial"/>
                <a:cs typeface="Arial"/>
              </a:rPr>
              <a:t>is </a:t>
            </a:r>
            <a:r>
              <a:rPr sz="2400" dirty="0">
                <a:solidFill>
                  <a:srgbClr val="3333CC"/>
                </a:solidFill>
                <a:latin typeface="Arial"/>
                <a:cs typeface="Arial"/>
              </a:rPr>
              <a:t>a </a:t>
            </a:r>
            <a:r>
              <a:rPr sz="2400" spc="-15" dirty="0">
                <a:solidFill>
                  <a:srgbClr val="3333CC"/>
                </a:solidFill>
                <a:latin typeface="Arial"/>
                <a:cs typeface="Arial"/>
              </a:rPr>
              <a:t>specialized </a:t>
            </a:r>
            <a:r>
              <a:rPr sz="2400" spc="-10" dirty="0">
                <a:solidFill>
                  <a:srgbClr val="3333CC"/>
                </a:solidFill>
                <a:latin typeface="Arial"/>
                <a:cs typeface="Arial"/>
              </a:rPr>
              <a:t>kind of linear  </a:t>
            </a:r>
            <a:r>
              <a:rPr sz="2400" spc="-15" dirty="0">
                <a:solidFill>
                  <a:srgbClr val="3333CC"/>
                </a:solidFill>
                <a:latin typeface="Arial"/>
                <a:cs typeface="Arial"/>
              </a:rPr>
              <a:t>operation</a:t>
            </a:r>
            <a:endParaRPr sz="2400" dirty="0">
              <a:latin typeface="Arial"/>
              <a:cs typeface="Arial"/>
            </a:endParaRPr>
          </a:p>
        </p:txBody>
      </p:sp>
      <p:sp>
        <p:nvSpPr>
          <p:cNvPr id="8" name="object 8"/>
          <p:cNvSpPr/>
          <p:nvPr/>
        </p:nvSpPr>
        <p:spPr>
          <a:xfrm>
            <a:off x="1299643" y="3386250"/>
            <a:ext cx="1597432" cy="787599"/>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1344566" y="4715087"/>
            <a:ext cx="952202" cy="115953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27012" y="699007"/>
            <a:ext cx="7514546" cy="566822"/>
          </a:xfrm>
          <a:prstGeom prst="rect">
            <a:avLst/>
          </a:prstGeom>
        </p:spPr>
        <p:txBody>
          <a:bodyPr vert="horz" wrap="square" lIns="0" tIns="12700" rIns="0" bIns="0" rtlCol="0">
            <a:spAutoFit/>
          </a:bodyPr>
          <a:lstStyle/>
          <a:p>
            <a:pPr marL="12700">
              <a:lnSpc>
                <a:spcPct val="100000"/>
              </a:lnSpc>
              <a:spcBef>
                <a:spcPts val="100"/>
              </a:spcBef>
            </a:pPr>
            <a:r>
              <a:rPr spc="-25" dirty="0"/>
              <a:t>Neural </a:t>
            </a:r>
            <a:r>
              <a:rPr lang="en-US" spc="-20" dirty="0"/>
              <a:t>N</a:t>
            </a:r>
            <a:r>
              <a:rPr spc="-20" dirty="0"/>
              <a:t>et </a:t>
            </a:r>
            <a:r>
              <a:rPr lang="en-US" spc="-20" dirty="0"/>
              <a:t>M</a:t>
            </a:r>
            <a:r>
              <a:rPr spc="-20" dirty="0"/>
              <a:t>atrix</a:t>
            </a:r>
            <a:r>
              <a:rPr spc="-25" dirty="0"/>
              <a:t> </a:t>
            </a:r>
            <a:r>
              <a:rPr lang="en-US" spc="-20" dirty="0"/>
              <a:t>M</a:t>
            </a:r>
            <a:r>
              <a:rPr spc="-20" dirty="0"/>
              <a:t>ultiplication</a:t>
            </a:r>
          </a:p>
        </p:txBody>
      </p:sp>
      <p:sp>
        <p:nvSpPr>
          <p:cNvPr id="5" name="object 5"/>
          <p:cNvSpPr txBox="1"/>
          <p:nvPr/>
        </p:nvSpPr>
        <p:spPr>
          <a:xfrm>
            <a:off x="582584" y="1494535"/>
            <a:ext cx="8332470" cy="748030"/>
          </a:xfrm>
          <a:prstGeom prst="rect">
            <a:avLst/>
          </a:prstGeom>
        </p:spPr>
        <p:txBody>
          <a:bodyPr vert="horz" wrap="square" lIns="0" tIns="31750" rIns="0" bIns="0" rtlCol="0">
            <a:spAutoFit/>
          </a:bodyPr>
          <a:lstStyle/>
          <a:p>
            <a:pPr marL="351155" marR="5080" indent="-339090">
              <a:lnSpc>
                <a:spcPts val="2810"/>
              </a:lnSpc>
              <a:spcBef>
                <a:spcPts val="250"/>
              </a:spcBef>
              <a:buChar char="•"/>
              <a:tabLst>
                <a:tab pos="351155" algn="l"/>
                <a:tab pos="351790" algn="l"/>
              </a:tabLst>
            </a:pPr>
            <a:r>
              <a:rPr sz="2400" spc="-15" dirty="0">
                <a:solidFill>
                  <a:srgbClr val="3333CC"/>
                </a:solidFill>
                <a:latin typeface="Arial"/>
                <a:cs typeface="Arial"/>
              </a:rPr>
              <a:t>Each </a:t>
            </a:r>
            <a:r>
              <a:rPr sz="2400" spc="-10" dirty="0">
                <a:solidFill>
                  <a:srgbClr val="3333CC"/>
                </a:solidFill>
                <a:latin typeface="Arial"/>
                <a:cs typeface="Arial"/>
              </a:rPr>
              <a:t>layer </a:t>
            </a:r>
            <a:r>
              <a:rPr sz="2400" spc="-15" dirty="0">
                <a:solidFill>
                  <a:srgbClr val="3333CC"/>
                </a:solidFill>
                <a:latin typeface="Arial"/>
                <a:cs typeface="Arial"/>
              </a:rPr>
              <a:t>produces values that </a:t>
            </a:r>
            <a:r>
              <a:rPr sz="2400" spc="-10" dirty="0">
                <a:solidFill>
                  <a:srgbClr val="3333CC"/>
                </a:solidFill>
                <a:latin typeface="Arial"/>
                <a:cs typeface="Arial"/>
              </a:rPr>
              <a:t>are </a:t>
            </a:r>
            <a:r>
              <a:rPr sz="2400" spc="-15" dirty="0">
                <a:solidFill>
                  <a:srgbClr val="3333CC"/>
                </a:solidFill>
                <a:latin typeface="Arial"/>
                <a:cs typeface="Arial"/>
              </a:rPr>
              <a:t>obtained </a:t>
            </a:r>
            <a:r>
              <a:rPr sz="2400" spc="-10" dirty="0">
                <a:solidFill>
                  <a:srgbClr val="3333CC"/>
                </a:solidFill>
                <a:latin typeface="Arial"/>
                <a:cs typeface="Arial"/>
              </a:rPr>
              <a:t>from </a:t>
            </a:r>
            <a:r>
              <a:rPr sz="2400" spc="-15" dirty="0">
                <a:solidFill>
                  <a:srgbClr val="3333CC"/>
                </a:solidFill>
                <a:latin typeface="Arial"/>
                <a:cs typeface="Arial"/>
              </a:rPr>
              <a:t>previous  </a:t>
            </a:r>
            <a:r>
              <a:rPr sz="2400" spc="-10" dirty="0">
                <a:solidFill>
                  <a:srgbClr val="3333CC"/>
                </a:solidFill>
                <a:latin typeface="Arial"/>
                <a:cs typeface="Arial"/>
              </a:rPr>
              <a:t>layer by </a:t>
            </a:r>
            <a:r>
              <a:rPr sz="2400" spc="-15" dirty="0">
                <a:solidFill>
                  <a:srgbClr val="3333CC"/>
                </a:solidFill>
                <a:latin typeface="Arial"/>
                <a:cs typeface="Arial"/>
              </a:rPr>
              <a:t>performing </a:t>
            </a:r>
            <a:r>
              <a:rPr sz="2400" dirty="0">
                <a:solidFill>
                  <a:srgbClr val="3333CC"/>
                </a:solidFill>
                <a:latin typeface="Arial"/>
                <a:cs typeface="Arial"/>
              </a:rPr>
              <a:t>a</a:t>
            </a:r>
            <a:r>
              <a:rPr sz="2400" spc="-75" dirty="0">
                <a:solidFill>
                  <a:srgbClr val="3333CC"/>
                </a:solidFill>
                <a:latin typeface="Arial"/>
                <a:cs typeface="Arial"/>
              </a:rPr>
              <a:t> </a:t>
            </a:r>
            <a:r>
              <a:rPr sz="2400" spc="-15" dirty="0">
                <a:solidFill>
                  <a:srgbClr val="3333CC"/>
                </a:solidFill>
                <a:latin typeface="Arial"/>
                <a:cs typeface="Arial"/>
              </a:rPr>
              <a:t>matrix-multiplication</a:t>
            </a:r>
            <a:endParaRPr sz="2400">
              <a:latin typeface="Arial"/>
              <a:cs typeface="Arial"/>
            </a:endParaRPr>
          </a:p>
        </p:txBody>
      </p:sp>
      <p:sp>
        <p:nvSpPr>
          <p:cNvPr id="6" name="object 6"/>
          <p:cNvSpPr txBox="1"/>
          <p:nvPr/>
        </p:nvSpPr>
        <p:spPr>
          <a:xfrm>
            <a:off x="996604" y="2227636"/>
            <a:ext cx="5898515" cy="1388745"/>
          </a:xfrm>
          <a:prstGeom prst="rect">
            <a:avLst/>
          </a:prstGeom>
        </p:spPr>
        <p:txBody>
          <a:bodyPr vert="horz" wrap="square" lIns="0" tIns="67945" rIns="0" bIns="0" rtlCol="0">
            <a:spAutoFit/>
          </a:bodyPr>
          <a:lstStyle/>
          <a:p>
            <a:pPr marL="333375" indent="-282575">
              <a:lnSpc>
                <a:spcPct val="100000"/>
              </a:lnSpc>
              <a:spcBef>
                <a:spcPts val="535"/>
              </a:spcBef>
              <a:buClr>
                <a:srgbClr val="3333CC"/>
              </a:buClr>
              <a:buChar char="•"/>
              <a:tabLst>
                <a:tab pos="332740" algn="l"/>
                <a:tab pos="333375" algn="l"/>
              </a:tabLst>
            </a:pPr>
            <a:r>
              <a:rPr sz="2000" spc="-10" dirty="0">
                <a:solidFill>
                  <a:srgbClr val="006600"/>
                </a:solidFill>
                <a:latin typeface="Arial"/>
                <a:cs typeface="Arial"/>
              </a:rPr>
              <a:t>In an </a:t>
            </a:r>
            <a:r>
              <a:rPr sz="2000" spc="-15" dirty="0">
                <a:solidFill>
                  <a:srgbClr val="006600"/>
                </a:solidFill>
                <a:latin typeface="Arial"/>
                <a:cs typeface="Arial"/>
              </a:rPr>
              <a:t>unaugmented</a:t>
            </a:r>
            <a:r>
              <a:rPr sz="2000" spc="-65" dirty="0">
                <a:solidFill>
                  <a:srgbClr val="006600"/>
                </a:solidFill>
                <a:latin typeface="Arial"/>
                <a:cs typeface="Arial"/>
              </a:rPr>
              <a:t> </a:t>
            </a:r>
            <a:r>
              <a:rPr sz="2000" spc="-15" dirty="0">
                <a:solidFill>
                  <a:srgbClr val="006600"/>
                </a:solidFill>
                <a:latin typeface="Arial"/>
                <a:cs typeface="Arial"/>
              </a:rPr>
              <a:t>network</a:t>
            </a:r>
            <a:endParaRPr sz="2000">
              <a:latin typeface="Arial"/>
              <a:cs typeface="Arial"/>
            </a:endParaRPr>
          </a:p>
          <a:p>
            <a:pPr marL="728980" lvl="1" indent="-226060">
              <a:lnSpc>
                <a:spcPct val="100000"/>
              </a:lnSpc>
              <a:spcBef>
                <a:spcPts val="390"/>
              </a:spcBef>
              <a:buClr>
                <a:srgbClr val="3333CC"/>
              </a:buClr>
              <a:buChar char="•"/>
              <a:tabLst>
                <a:tab pos="728345" algn="l"/>
                <a:tab pos="728980" algn="l"/>
              </a:tabLst>
            </a:pPr>
            <a:r>
              <a:rPr sz="1800" spc="-15" dirty="0">
                <a:solidFill>
                  <a:srgbClr val="660066"/>
                </a:solidFill>
                <a:latin typeface="Arial"/>
                <a:cs typeface="Arial"/>
              </a:rPr>
              <a:t>Hidden </a:t>
            </a:r>
            <a:r>
              <a:rPr sz="1800" spc="-10" dirty="0">
                <a:solidFill>
                  <a:srgbClr val="660066"/>
                </a:solidFill>
                <a:latin typeface="Arial"/>
                <a:cs typeface="Arial"/>
              </a:rPr>
              <a:t>layer </a:t>
            </a:r>
            <a:r>
              <a:rPr sz="1800" spc="-15" dirty="0">
                <a:solidFill>
                  <a:srgbClr val="660066"/>
                </a:solidFill>
                <a:latin typeface="Arial"/>
                <a:cs typeface="Arial"/>
              </a:rPr>
              <a:t>produces values </a:t>
            </a:r>
            <a:r>
              <a:rPr sz="1800" b="1" i="1" dirty="0">
                <a:latin typeface="Times New Roman"/>
                <a:cs typeface="Times New Roman"/>
              </a:rPr>
              <a:t>z </a:t>
            </a:r>
            <a:r>
              <a:rPr sz="1800" i="1" spc="-10" dirty="0">
                <a:latin typeface="Times New Roman"/>
                <a:cs typeface="Times New Roman"/>
              </a:rPr>
              <a:t>=h </a:t>
            </a:r>
            <a:r>
              <a:rPr sz="1800" spc="-10" dirty="0">
                <a:latin typeface="Times New Roman"/>
                <a:cs typeface="Times New Roman"/>
              </a:rPr>
              <a:t>(</a:t>
            </a:r>
            <a:r>
              <a:rPr sz="1800" b="1" i="1" spc="-10" dirty="0">
                <a:latin typeface="Times New Roman"/>
                <a:cs typeface="Times New Roman"/>
              </a:rPr>
              <a:t>W</a:t>
            </a:r>
            <a:r>
              <a:rPr sz="1800" spc="-15" baseline="23148" dirty="0">
                <a:latin typeface="Times New Roman"/>
                <a:cs typeface="Times New Roman"/>
              </a:rPr>
              <a:t>(1)T </a:t>
            </a:r>
            <a:r>
              <a:rPr sz="1800" b="1" i="1" dirty="0">
                <a:latin typeface="Times New Roman"/>
                <a:cs typeface="Times New Roman"/>
              </a:rPr>
              <a:t>x </a:t>
            </a:r>
            <a:r>
              <a:rPr sz="1800" dirty="0">
                <a:latin typeface="Times New Roman"/>
                <a:cs typeface="Times New Roman"/>
              </a:rPr>
              <a:t>+</a:t>
            </a:r>
            <a:r>
              <a:rPr sz="1800" spc="-220" dirty="0">
                <a:latin typeface="Times New Roman"/>
                <a:cs typeface="Times New Roman"/>
              </a:rPr>
              <a:t> </a:t>
            </a:r>
            <a:r>
              <a:rPr sz="1800" b="1" i="1" spc="-10" dirty="0">
                <a:latin typeface="Times New Roman"/>
                <a:cs typeface="Times New Roman"/>
              </a:rPr>
              <a:t>b</a:t>
            </a:r>
            <a:r>
              <a:rPr sz="1800" spc="-15" baseline="23148" dirty="0">
                <a:latin typeface="Times New Roman"/>
                <a:cs typeface="Times New Roman"/>
              </a:rPr>
              <a:t>(1)</a:t>
            </a:r>
            <a:r>
              <a:rPr sz="1800" spc="-10" dirty="0">
                <a:latin typeface="Times New Roman"/>
                <a:cs typeface="Times New Roman"/>
              </a:rPr>
              <a:t>)</a:t>
            </a:r>
            <a:endParaRPr sz="1800">
              <a:latin typeface="Times New Roman"/>
              <a:cs typeface="Times New Roman"/>
            </a:endParaRPr>
          </a:p>
          <a:p>
            <a:pPr marL="728980" lvl="1" indent="-226060">
              <a:lnSpc>
                <a:spcPct val="100000"/>
              </a:lnSpc>
              <a:spcBef>
                <a:spcPts val="335"/>
              </a:spcBef>
              <a:buClr>
                <a:srgbClr val="3333CC"/>
              </a:buClr>
              <a:buChar char="•"/>
              <a:tabLst>
                <a:tab pos="728345" algn="l"/>
                <a:tab pos="728980" algn="l"/>
              </a:tabLst>
            </a:pPr>
            <a:r>
              <a:rPr sz="1800" spc="-15" dirty="0">
                <a:solidFill>
                  <a:srgbClr val="660066"/>
                </a:solidFill>
                <a:latin typeface="Arial"/>
                <a:cs typeface="Arial"/>
              </a:rPr>
              <a:t>Output </a:t>
            </a:r>
            <a:r>
              <a:rPr sz="1800" spc="-10" dirty="0">
                <a:solidFill>
                  <a:srgbClr val="660066"/>
                </a:solidFill>
                <a:latin typeface="Arial"/>
                <a:cs typeface="Arial"/>
              </a:rPr>
              <a:t>layer </a:t>
            </a:r>
            <a:r>
              <a:rPr sz="1800" spc="-15" dirty="0">
                <a:solidFill>
                  <a:srgbClr val="660066"/>
                </a:solidFill>
                <a:latin typeface="Arial"/>
                <a:cs typeface="Arial"/>
              </a:rPr>
              <a:t>produces values  </a:t>
            </a:r>
            <a:r>
              <a:rPr sz="1800" b="1" i="1" dirty="0">
                <a:latin typeface="Times New Roman"/>
                <a:cs typeface="Times New Roman"/>
              </a:rPr>
              <a:t>y </a:t>
            </a:r>
            <a:r>
              <a:rPr sz="1800" i="1" spc="-15" dirty="0">
                <a:latin typeface="Times New Roman"/>
                <a:cs typeface="Times New Roman"/>
              </a:rPr>
              <a:t>=σ</a:t>
            </a:r>
            <a:r>
              <a:rPr sz="1800" spc="-15" dirty="0">
                <a:latin typeface="Times New Roman"/>
                <a:cs typeface="Times New Roman"/>
              </a:rPr>
              <a:t>(</a:t>
            </a:r>
            <a:r>
              <a:rPr sz="1800" b="1" i="1" spc="-15" dirty="0">
                <a:latin typeface="Times New Roman"/>
                <a:cs typeface="Times New Roman"/>
              </a:rPr>
              <a:t>W</a:t>
            </a:r>
            <a:r>
              <a:rPr sz="1800" spc="-22" baseline="23148" dirty="0">
                <a:latin typeface="Times New Roman"/>
                <a:cs typeface="Times New Roman"/>
              </a:rPr>
              <a:t>(2)T </a:t>
            </a:r>
            <a:r>
              <a:rPr sz="1800" b="1" i="1" dirty="0">
                <a:latin typeface="Times New Roman"/>
                <a:cs typeface="Times New Roman"/>
              </a:rPr>
              <a:t>x </a:t>
            </a:r>
            <a:r>
              <a:rPr sz="1800" dirty="0">
                <a:latin typeface="Times New Roman"/>
                <a:cs typeface="Times New Roman"/>
              </a:rPr>
              <a:t>+</a:t>
            </a:r>
            <a:r>
              <a:rPr sz="1800" spc="-20" dirty="0">
                <a:latin typeface="Times New Roman"/>
                <a:cs typeface="Times New Roman"/>
              </a:rPr>
              <a:t> </a:t>
            </a:r>
            <a:r>
              <a:rPr sz="1800" b="1" i="1" spc="-10" dirty="0">
                <a:latin typeface="Times New Roman"/>
                <a:cs typeface="Times New Roman"/>
              </a:rPr>
              <a:t>b</a:t>
            </a:r>
            <a:r>
              <a:rPr sz="1800" spc="-15" baseline="23148" dirty="0">
                <a:latin typeface="Times New Roman"/>
                <a:cs typeface="Times New Roman"/>
              </a:rPr>
              <a:t>(2)</a:t>
            </a:r>
            <a:r>
              <a:rPr sz="1800" spc="-10" dirty="0">
                <a:latin typeface="Times New Roman"/>
                <a:cs typeface="Times New Roman"/>
              </a:rPr>
              <a:t>)</a:t>
            </a:r>
            <a:endParaRPr sz="1800">
              <a:latin typeface="Times New Roman"/>
              <a:cs typeface="Times New Roman"/>
            </a:endParaRPr>
          </a:p>
          <a:p>
            <a:pPr marL="333375" indent="-282575">
              <a:lnSpc>
                <a:spcPct val="100000"/>
              </a:lnSpc>
              <a:spcBef>
                <a:spcPts val="450"/>
              </a:spcBef>
              <a:buClr>
                <a:srgbClr val="3333CC"/>
              </a:buClr>
              <a:buChar char="•"/>
              <a:tabLst>
                <a:tab pos="332740" algn="l"/>
                <a:tab pos="333375" algn="l"/>
              </a:tabLst>
            </a:pPr>
            <a:r>
              <a:rPr sz="2000" spc="-15" dirty="0">
                <a:solidFill>
                  <a:srgbClr val="006600"/>
                </a:solidFill>
                <a:latin typeface="Arial"/>
                <a:cs typeface="Arial"/>
              </a:rPr>
              <a:t>Note:</a:t>
            </a:r>
            <a:r>
              <a:rPr sz="1800" b="1" i="1" spc="-15" dirty="0">
                <a:latin typeface="Times New Roman"/>
                <a:cs typeface="Times New Roman"/>
              </a:rPr>
              <a:t>W</a:t>
            </a:r>
            <a:r>
              <a:rPr sz="1800" spc="-22" baseline="23148" dirty="0">
                <a:latin typeface="Times New Roman"/>
                <a:cs typeface="Times New Roman"/>
              </a:rPr>
              <a:t>(1)  </a:t>
            </a:r>
            <a:r>
              <a:rPr sz="2000" spc="-10" dirty="0">
                <a:solidFill>
                  <a:srgbClr val="006600"/>
                </a:solidFill>
                <a:latin typeface="Arial"/>
                <a:cs typeface="Arial"/>
              </a:rPr>
              <a:t>and </a:t>
            </a:r>
            <a:r>
              <a:rPr sz="1800" b="1" i="1" spc="-10" dirty="0">
                <a:latin typeface="Times New Roman"/>
                <a:cs typeface="Times New Roman"/>
              </a:rPr>
              <a:t>W</a:t>
            </a:r>
            <a:r>
              <a:rPr sz="1800" spc="-15" baseline="23148" dirty="0">
                <a:latin typeface="Times New Roman"/>
                <a:cs typeface="Times New Roman"/>
              </a:rPr>
              <a:t>(2)  </a:t>
            </a:r>
            <a:r>
              <a:rPr sz="2000" spc="-10" dirty="0">
                <a:solidFill>
                  <a:srgbClr val="006600"/>
                </a:solidFill>
                <a:latin typeface="Arial"/>
                <a:cs typeface="Arial"/>
              </a:rPr>
              <a:t>are </a:t>
            </a:r>
            <a:r>
              <a:rPr sz="2000" spc="-15" dirty="0">
                <a:solidFill>
                  <a:srgbClr val="006600"/>
                </a:solidFill>
                <a:latin typeface="Arial"/>
                <a:cs typeface="Arial"/>
              </a:rPr>
              <a:t>matrices rather than</a:t>
            </a:r>
            <a:r>
              <a:rPr sz="2000" spc="-300" dirty="0">
                <a:solidFill>
                  <a:srgbClr val="006600"/>
                </a:solidFill>
                <a:latin typeface="Arial"/>
                <a:cs typeface="Arial"/>
              </a:rPr>
              <a:t> </a:t>
            </a:r>
            <a:r>
              <a:rPr sz="2000" spc="-15" dirty="0">
                <a:solidFill>
                  <a:srgbClr val="006600"/>
                </a:solidFill>
                <a:latin typeface="Arial"/>
                <a:cs typeface="Arial"/>
              </a:rPr>
              <a:t>vectors</a:t>
            </a:r>
            <a:endParaRPr sz="2000">
              <a:latin typeface="Arial"/>
              <a:cs typeface="Arial"/>
            </a:endParaRPr>
          </a:p>
        </p:txBody>
      </p:sp>
      <p:sp>
        <p:nvSpPr>
          <p:cNvPr id="7" name="object 7"/>
          <p:cNvSpPr txBox="1"/>
          <p:nvPr/>
        </p:nvSpPr>
        <p:spPr>
          <a:xfrm>
            <a:off x="1486824" y="3654552"/>
            <a:ext cx="2759710" cy="330200"/>
          </a:xfrm>
          <a:prstGeom prst="rect">
            <a:avLst/>
          </a:prstGeom>
        </p:spPr>
        <p:txBody>
          <a:bodyPr vert="horz" wrap="square" lIns="0" tIns="12700" rIns="0" bIns="0" rtlCol="0">
            <a:spAutoFit/>
          </a:bodyPr>
          <a:lstStyle/>
          <a:p>
            <a:pPr marL="238760" indent="-226060">
              <a:lnSpc>
                <a:spcPct val="100000"/>
              </a:lnSpc>
              <a:spcBef>
                <a:spcPts val="100"/>
              </a:spcBef>
              <a:buClr>
                <a:srgbClr val="3333CC"/>
              </a:buClr>
              <a:buChar char="•"/>
              <a:tabLst>
                <a:tab pos="238125" algn="l"/>
                <a:tab pos="238760" algn="l"/>
              </a:tabLst>
            </a:pPr>
            <a:r>
              <a:rPr sz="2000" spc="-15" dirty="0">
                <a:solidFill>
                  <a:srgbClr val="660066"/>
                </a:solidFill>
                <a:latin typeface="Arial"/>
                <a:cs typeface="Arial"/>
              </a:rPr>
              <a:t>Example </a:t>
            </a:r>
            <a:r>
              <a:rPr sz="2000" spc="-10" dirty="0">
                <a:solidFill>
                  <a:srgbClr val="660066"/>
                </a:solidFill>
                <a:latin typeface="Arial"/>
                <a:cs typeface="Arial"/>
              </a:rPr>
              <a:t>with </a:t>
            </a:r>
            <a:r>
              <a:rPr sz="1800" i="1" spc="-15" dirty="0">
                <a:latin typeface="Times New Roman"/>
                <a:cs typeface="Times New Roman"/>
              </a:rPr>
              <a:t>D</a:t>
            </a:r>
            <a:r>
              <a:rPr sz="1800" spc="-15" dirty="0">
                <a:latin typeface="Times New Roman"/>
                <a:cs typeface="Times New Roman"/>
              </a:rPr>
              <a:t>=3,</a:t>
            </a:r>
            <a:r>
              <a:rPr sz="1800" spc="-80" dirty="0">
                <a:latin typeface="Times New Roman"/>
                <a:cs typeface="Times New Roman"/>
              </a:rPr>
              <a:t> </a:t>
            </a:r>
            <a:r>
              <a:rPr sz="1800" i="1" spc="-20" dirty="0">
                <a:latin typeface="Times New Roman"/>
                <a:cs typeface="Times New Roman"/>
              </a:rPr>
              <a:t>M</a:t>
            </a:r>
            <a:r>
              <a:rPr sz="1800" spc="-20" dirty="0">
                <a:latin typeface="Times New Roman"/>
                <a:cs typeface="Times New Roman"/>
              </a:rPr>
              <a:t>=3</a:t>
            </a:r>
            <a:endParaRPr sz="1800">
              <a:latin typeface="Times New Roman"/>
              <a:cs typeface="Times New Roman"/>
            </a:endParaRPr>
          </a:p>
        </p:txBody>
      </p:sp>
      <p:sp>
        <p:nvSpPr>
          <p:cNvPr id="8" name="object 8"/>
          <p:cNvSpPr txBox="1"/>
          <p:nvPr/>
        </p:nvSpPr>
        <p:spPr>
          <a:xfrm>
            <a:off x="1461424" y="3995928"/>
            <a:ext cx="4927600" cy="330200"/>
          </a:xfrm>
          <a:prstGeom prst="rect">
            <a:avLst/>
          </a:prstGeom>
        </p:spPr>
        <p:txBody>
          <a:bodyPr vert="horz" wrap="square" lIns="0" tIns="12700" rIns="0" bIns="0" rtlCol="0">
            <a:spAutoFit/>
          </a:bodyPr>
          <a:lstStyle/>
          <a:p>
            <a:pPr marL="264160" indent="-226060">
              <a:lnSpc>
                <a:spcPct val="100000"/>
              </a:lnSpc>
              <a:spcBef>
                <a:spcPts val="100"/>
              </a:spcBef>
              <a:buClr>
                <a:srgbClr val="3333CC"/>
              </a:buClr>
              <a:buChar char="•"/>
              <a:tabLst>
                <a:tab pos="263525" algn="l"/>
                <a:tab pos="264160" algn="l"/>
              </a:tabLst>
            </a:pPr>
            <a:r>
              <a:rPr sz="2000" spc="-15" dirty="0">
                <a:solidFill>
                  <a:srgbClr val="660066"/>
                </a:solidFill>
                <a:latin typeface="Arial"/>
                <a:cs typeface="Arial"/>
              </a:rPr>
              <a:t>We have </a:t>
            </a:r>
            <a:r>
              <a:rPr sz="2000" spc="-10" dirty="0">
                <a:solidFill>
                  <a:srgbClr val="660066"/>
                </a:solidFill>
                <a:latin typeface="Arial"/>
                <a:cs typeface="Arial"/>
              </a:rPr>
              <a:t>two weight </a:t>
            </a:r>
            <a:r>
              <a:rPr sz="2000" spc="-15" dirty="0">
                <a:solidFill>
                  <a:srgbClr val="660066"/>
                </a:solidFill>
                <a:latin typeface="Arial"/>
                <a:cs typeface="Arial"/>
              </a:rPr>
              <a:t>matrices </a:t>
            </a:r>
            <a:r>
              <a:rPr sz="1800" b="1" i="1" spc="-10" dirty="0">
                <a:latin typeface="Times New Roman"/>
                <a:cs typeface="Times New Roman"/>
              </a:rPr>
              <a:t>W</a:t>
            </a:r>
            <a:r>
              <a:rPr sz="1800" b="1" spc="-15" baseline="23148" dirty="0">
                <a:latin typeface="Times New Roman"/>
                <a:cs typeface="Times New Roman"/>
              </a:rPr>
              <a:t>(1) </a:t>
            </a:r>
            <a:r>
              <a:rPr sz="2000" spc="-10" dirty="0">
                <a:solidFill>
                  <a:srgbClr val="660066"/>
                </a:solidFill>
                <a:latin typeface="Arial"/>
                <a:cs typeface="Arial"/>
              </a:rPr>
              <a:t>and</a:t>
            </a:r>
            <a:r>
              <a:rPr sz="2000" spc="-325" dirty="0">
                <a:solidFill>
                  <a:srgbClr val="660066"/>
                </a:solidFill>
                <a:latin typeface="Arial"/>
                <a:cs typeface="Arial"/>
              </a:rPr>
              <a:t> </a:t>
            </a:r>
            <a:r>
              <a:rPr sz="1800" b="1" i="1" spc="-10" dirty="0">
                <a:latin typeface="Times New Roman"/>
                <a:cs typeface="Times New Roman"/>
              </a:rPr>
              <a:t>W</a:t>
            </a:r>
            <a:r>
              <a:rPr sz="1800" spc="-15" baseline="23148" dirty="0">
                <a:latin typeface="Times New Roman"/>
                <a:cs typeface="Times New Roman"/>
              </a:rPr>
              <a:t>(2)</a:t>
            </a:r>
            <a:endParaRPr sz="1800" baseline="23148">
              <a:latin typeface="Times New Roman"/>
              <a:cs typeface="Times New Roman"/>
            </a:endParaRPr>
          </a:p>
        </p:txBody>
      </p:sp>
      <p:sp>
        <p:nvSpPr>
          <p:cNvPr id="9" name="object 9"/>
          <p:cNvSpPr txBox="1"/>
          <p:nvPr/>
        </p:nvSpPr>
        <p:spPr>
          <a:xfrm>
            <a:off x="3449151" y="5338064"/>
            <a:ext cx="2098675" cy="299720"/>
          </a:xfrm>
          <a:prstGeom prst="rect">
            <a:avLst/>
          </a:prstGeom>
        </p:spPr>
        <p:txBody>
          <a:bodyPr vert="horz" wrap="square" lIns="0" tIns="12700" rIns="0" bIns="0" rtlCol="0">
            <a:spAutoFit/>
          </a:bodyPr>
          <a:lstStyle/>
          <a:p>
            <a:pPr marL="12700">
              <a:lnSpc>
                <a:spcPct val="100000"/>
              </a:lnSpc>
              <a:spcBef>
                <a:spcPts val="100"/>
              </a:spcBef>
            </a:pPr>
            <a:r>
              <a:rPr sz="1800" spc="-15" dirty="0">
                <a:solidFill>
                  <a:srgbClr val="660066"/>
                </a:solidFill>
                <a:latin typeface="Arial"/>
                <a:cs typeface="Arial"/>
              </a:rPr>
              <a:t>Network </a:t>
            </a:r>
            <a:r>
              <a:rPr sz="1800" spc="-10" dirty="0">
                <a:solidFill>
                  <a:srgbClr val="660066"/>
                </a:solidFill>
                <a:latin typeface="Arial"/>
                <a:cs typeface="Arial"/>
              </a:rPr>
              <a:t>layer</a:t>
            </a:r>
            <a:r>
              <a:rPr sz="1800" spc="-60" dirty="0">
                <a:solidFill>
                  <a:srgbClr val="660066"/>
                </a:solidFill>
                <a:latin typeface="Arial"/>
                <a:cs typeface="Arial"/>
              </a:rPr>
              <a:t> </a:t>
            </a:r>
            <a:r>
              <a:rPr sz="1800" spc="-15" dirty="0">
                <a:solidFill>
                  <a:srgbClr val="660066"/>
                </a:solidFill>
                <a:latin typeface="Arial"/>
                <a:cs typeface="Arial"/>
              </a:rPr>
              <a:t>output</a:t>
            </a:r>
            <a:endParaRPr sz="1800">
              <a:latin typeface="Arial"/>
              <a:cs typeface="Arial"/>
            </a:endParaRPr>
          </a:p>
        </p:txBody>
      </p:sp>
      <p:sp>
        <p:nvSpPr>
          <p:cNvPr id="10" name="object 10"/>
          <p:cNvSpPr txBox="1"/>
          <p:nvPr/>
        </p:nvSpPr>
        <p:spPr>
          <a:xfrm>
            <a:off x="6311008" y="5338064"/>
            <a:ext cx="3130550"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660066"/>
                </a:solidFill>
                <a:latin typeface="Arial"/>
                <a:cs typeface="Arial"/>
              </a:rPr>
              <a:t>In </a:t>
            </a:r>
            <a:r>
              <a:rPr sz="1800" spc="-10" dirty="0">
                <a:solidFill>
                  <a:srgbClr val="660066"/>
                </a:solidFill>
                <a:latin typeface="Arial"/>
                <a:cs typeface="Arial"/>
              </a:rPr>
              <a:t>matrix multiplication</a:t>
            </a:r>
            <a:r>
              <a:rPr sz="1800" spc="-100" dirty="0">
                <a:solidFill>
                  <a:srgbClr val="660066"/>
                </a:solidFill>
                <a:latin typeface="Arial"/>
                <a:cs typeface="Arial"/>
              </a:rPr>
              <a:t> </a:t>
            </a:r>
            <a:r>
              <a:rPr sz="1800" spc="-15" dirty="0">
                <a:solidFill>
                  <a:srgbClr val="660066"/>
                </a:solidFill>
                <a:latin typeface="Arial"/>
                <a:cs typeface="Arial"/>
              </a:rPr>
              <a:t>notation</a:t>
            </a:r>
            <a:endParaRPr sz="1800">
              <a:latin typeface="Arial"/>
              <a:cs typeface="Arial"/>
            </a:endParaRPr>
          </a:p>
        </p:txBody>
      </p:sp>
      <p:sp>
        <p:nvSpPr>
          <p:cNvPr id="11" name="object 11"/>
          <p:cNvSpPr txBox="1"/>
          <p:nvPr/>
        </p:nvSpPr>
        <p:spPr>
          <a:xfrm>
            <a:off x="595143" y="5338064"/>
            <a:ext cx="1908175"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660066"/>
                </a:solidFill>
                <a:latin typeface="Arial"/>
                <a:cs typeface="Arial"/>
              </a:rPr>
              <a:t>First </a:t>
            </a:r>
            <a:r>
              <a:rPr sz="1800" spc="-15" dirty="0">
                <a:solidFill>
                  <a:srgbClr val="660066"/>
                </a:solidFill>
                <a:latin typeface="Arial"/>
                <a:cs typeface="Arial"/>
              </a:rPr>
              <a:t>Network</a:t>
            </a:r>
            <a:r>
              <a:rPr sz="1800" spc="-80" dirty="0">
                <a:solidFill>
                  <a:srgbClr val="660066"/>
                </a:solidFill>
                <a:latin typeface="Arial"/>
                <a:cs typeface="Arial"/>
              </a:rPr>
              <a:t> </a:t>
            </a:r>
            <a:r>
              <a:rPr sz="1800" spc="-15" dirty="0">
                <a:solidFill>
                  <a:srgbClr val="660066"/>
                </a:solidFill>
                <a:latin typeface="Arial"/>
                <a:cs typeface="Arial"/>
              </a:rPr>
              <a:t>layer</a:t>
            </a:r>
            <a:endParaRPr sz="1800">
              <a:latin typeface="Arial"/>
              <a:cs typeface="Arial"/>
            </a:endParaRPr>
          </a:p>
        </p:txBody>
      </p:sp>
      <p:sp>
        <p:nvSpPr>
          <p:cNvPr id="12" name="object 12"/>
          <p:cNvSpPr txBox="1"/>
          <p:nvPr/>
        </p:nvSpPr>
        <p:spPr>
          <a:xfrm>
            <a:off x="4554051" y="3679952"/>
            <a:ext cx="1200785" cy="299720"/>
          </a:xfrm>
          <a:prstGeom prst="rect">
            <a:avLst/>
          </a:prstGeom>
        </p:spPr>
        <p:txBody>
          <a:bodyPr vert="horz" wrap="square" lIns="0" tIns="12700" rIns="0" bIns="0" rtlCol="0">
            <a:spAutoFit/>
          </a:bodyPr>
          <a:lstStyle/>
          <a:p>
            <a:pPr marL="38100">
              <a:lnSpc>
                <a:spcPct val="100000"/>
              </a:lnSpc>
              <a:spcBef>
                <a:spcPts val="100"/>
              </a:spcBef>
            </a:pPr>
            <a:r>
              <a:rPr sz="1800" b="1" i="1" spc="-10" dirty="0">
                <a:latin typeface="Times New Roman"/>
                <a:cs typeface="Times New Roman"/>
              </a:rPr>
              <a:t>x</a:t>
            </a:r>
            <a:r>
              <a:rPr sz="1800" spc="-10" dirty="0">
                <a:latin typeface="Times New Roman"/>
                <a:cs typeface="Times New Roman"/>
              </a:rPr>
              <a:t>=[</a:t>
            </a:r>
            <a:r>
              <a:rPr sz="1800" i="1" spc="-10" dirty="0">
                <a:latin typeface="Times New Roman"/>
                <a:cs typeface="Times New Roman"/>
              </a:rPr>
              <a:t>x</a:t>
            </a:r>
            <a:r>
              <a:rPr sz="1800" spc="-15" baseline="-13888" dirty="0">
                <a:latin typeface="Times New Roman"/>
                <a:cs typeface="Times New Roman"/>
              </a:rPr>
              <a:t>1</a:t>
            </a:r>
            <a:r>
              <a:rPr sz="1800" spc="-10" dirty="0">
                <a:latin typeface="Times New Roman"/>
                <a:cs typeface="Times New Roman"/>
              </a:rPr>
              <a:t>,</a:t>
            </a:r>
            <a:r>
              <a:rPr sz="1800" i="1" spc="-10" dirty="0">
                <a:latin typeface="Times New Roman"/>
                <a:cs typeface="Times New Roman"/>
              </a:rPr>
              <a:t>x</a:t>
            </a:r>
            <a:r>
              <a:rPr sz="1800" spc="-15" baseline="-13888" dirty="0">
                <a:latin typeface="Times New Roman"/>
                <a:cs typeface="Times New Roman"/>
              </a:rPr>
              <a:t>2</a:t>
            </a:r>
            <a:r>
              <a:rPr sz="1800" spc="-10" dirty="0">
                <a:latin typeface="Times New Roman"/>
                <a:cs typeface="Times New Roman"/>
              </a:rPr>
              <a:t>,</a:t>
            </a:r>
            <a:r>
              <a:rPr sz="1800" i="1" spc="-10" dirty="0">
                <a:latin typeface="Times New Roman"/>
                <a:cs typeface="Times New Roman"/>
              </a:rPr>
              <a:t>x</a:t>
            </a:r>
            <a:r>
              <a:rPr sz="1800" spc="-15" baseline="-13888" dirty="0">
                <a:latin typeface="Times New Roman"/>
                <a:cs typeface="Times New Roman"/>
              </a:rPr>
              <a:t>3</a:t>
            </a:r>
            <a:r>
              <a:rPr sz="1800" spc="-10" dirty="0">
                <a:latin typeface="Times New Roman"/>
                <a:cs typeface="Times New Roman"/>
              </a:rPr>
              <a:t>]</a:t>
            </a:r>
            <a:r>
              <a:rPr sz="1800" spc="-15" baseline="23148" dirty="0">
                <a:latin typeface="Times New Roman"/>
                <a:cs typeface="Times New Roman"/>
              </a:rPr>
              <a:t>T</a:t>
            </a:r>
            <a:endParaRPr sz="1800" baseline="23148">
              <a:latin typeface="Times New Roman"/>
              <a:cs typeface="Times New Roman"/>
            </a:endParaRPr>
          </a:p>
        </p:txBody>
      </p:sp>
      <p:sp>
        <p:nvSpPr>
          <p:cNvPr id="21" name="object 21"/>
          <p:cNvSpPr txBox="1"/>
          <p:nvPr/>
        </p:nvSpPr>
        <p:spPr>
          <a:xfrm>
            <a:off x="7668936" y="2173223"/>
            <a:ext cx="1585595" cy="238760"/>
          </a:xfrm>
          <a:prstGeom prst="rect">
            <a:avLst/>
          </a:prstGeom>
        </p:spPr>
        <p:txBody>
          <a:bodyPr vert="horz" wrap="square" lIns="0" tIns="12700" rIns="0" bIns="0" rtlCol="0">
            <a:spAutoFit/>
          </a:bodyPr>
          <a:lstStyle/>
          <a:p>
            <a:pPr marL="12700">
              <a:lnSpc>
                <a:spcPct val="100000"/>
              </a:lnSpc>
              <a:spcBef>
                <a:spcPts val="100"/>
              </a:spcBef>
            </a:pPr>
            <a:r>
              <a:rPr sz="1400" spc="-15" dirty="0">
                <a:solidFill>
                  <a:srgbClr val="660066"/>
                </a:solidFill>
                <a:latin typeface="Arial"/>
                <a:cs typeface="Arial"/>
              </a:rPr>
              <a:t>Augmented</a:t>
            </a:r>
            <a:r>
              <a:rPr sz="1400" spc="-60" dirty="0">
                <a:solidFill>
                  <a:srgbClr val="660066"/>
                </a:solidFill>
                <a:latin typeface="Arial"/>
                <a:cs typeface="Arial"/>
              </a:rPr>
              <a:t> </a:t>
            </a:r>
            <a:r>
              <a:rPr sz="1400" spc="-15" dirty="0">
                <a:solidFill>
                  <a:srgbClr val="660066"/>
                </a:solidFill>
                <a:latin typeface="Arial"/>
                <a:cs typeface="Arial"/>
              </a:rPr>
              <a:t>network</a:t>
            </a:r>
            <a:endParaRPr sz="1400">
              <a:latin typeface="Arial"/>
              <a:cs typeface="Arial"/>
            </a:endParaRPr>
          </a:p>
        </p:txBody>
      </p:sp>
      <p:sp>
        <p:nvSpPr>
          <p:cNvPr id="37" name="object 37"/>
          <p:cNvSpPr/>
          <p:nvPr/>
        </p:nvSpPr>
        <p:spPr>
          <a:xfrm>
            <a:off x="583217" y="5728835"/>
            <a:ext cx="2185382" cy="1209090"/>
          </a:xfrm>
          <a:prstGeom prst="rect">
            <a:avLst/>
          </a:prstGeom>
          <a:blipFill>
            <a:blip r:embed="rId2" cstate="print"/>
            <a:stretch>
              <a:fillRect/>
            </a:stretch>
          </a:blipFill>
        </p:spPr>
        <p:txBody>
          <a:bodyPr wrap="square" lIns="0" tIns="0" rIns="0" bIns="0" rtlCol="0"/>
          <a:lstStyle/>
          <a:p>
            <a:endParaRPr/>
          </a:p>
        </p:txBody>
      </p:sp>
      <p:sp>
        <p:nvSpPr>
          <p:cNvPr id="38" name="object 38"/>
          <p:cNvSpPr/>
          <p:nvPr/>
        </p:nvSpPr>
        <p:spPr>
          <a:xfrm>
            <a:off x="3145367" y="5931700"/>
            <a:ext cx="2886148" cy="872728"/>
          </a:xfrm>
          <a:prstGeom prst="rect">
            <a:avLst/>
          </a:prstGeom>
          <a:blipFill>
            <a:blip r:embed="rId3" cstate="print"/>
            <a:stretch>
              <a:fillRect/>
            </a:stretch>
          </a:blipFill>
        </p:spPr>
        <p:txBody>
          <a:bodyPr wrap="square" lIns="0" tIns="0" rIns="0" bIns="0" rtlCol="0"/>
          <a:lstStyle/>
          <a:p>
            <a:endParaRPr/>
          </a:p>
        </p:txBody>
      </p:sp>
      <p:sp>
        <p:nvSpPr>
          <p:cNvPr id="39" name="object 39"/>
          <p:cNvSpPr/>
          <p:nvPr/>
        </p:nvSpPr>
        <p:spPr>
          <a:xfrm>
            <a:off x="3140657" y="5840677"/>
            <a:ext cx="2953385" cy="1064895"/>
          </a:xfrm>
          <a:custGeom>
            <a:avLst/>
            <a:gdLst/>
            <a:ahLst/>
            <a:cxnLst/>
            <a:rect l="l" t="t" r="r" b="b"/>
            <a:pathLst>
              <a:path w="2953385" h="1064895">
                <a:moveTo>
                  <a:pt x="0" y="0"/>
                </a:moveTo>
                <a:lnTo>
                  <a:pt x="2952909" y="0"/>
                </a:lnTo>
                <a:lnTo>
                  <a:pt x="2952909" y="1064365"/>
                </a:lnTo>
                <a:lnTo>
                  <a:pt x="0" y="1064365"/>
                </a:lnTo>
                <a:lnTo>
                  <a:pt x="0" y="0"/>
                </a:lnTo>
                <a:close/>
              </a:path>
            </a:pathLst>
          </a:custGeom>
          <a:ln w="9419">
            <a:solidFill>
              <a:srgbClr val="000000"/>
            </a:solidFill>
          </a:ln>
        </p:spPr>
        <p:txBody>
          <a:bodyPr wrap="square" lIns="0" tIns="0" rIns="0" bIns="0" rtlCol="0"/>
          <a:lstStyle/>
          <a:p>
            <a:endParaRPr/>
          </a:p>
        </p:txBody>
      </p:sp>
      <p:sp>
        <p:nvSpPr>
          <p:cNvPr id="40" name="object 40"/>
          <p:cNvSpPr/>
          <p:nvPr/>
        </p:nvSpPr>
        <p:spPr>
          <a:xfrm>
            <a:off x="6536266" y="5929167"/>
            <a:ext cx="2646860" cy="912281"/>
          </a:xfrm>
          <a:prstGeom prst="rect">
            <a:avLst/>
          </a:prstGeom>
          <a:blipFill>
            <a:blip r:embed="rId4" cstate="print"/>
            <a:stretch>
              <a:fillRect/>
            </a:stretch>
          </a:blipFill>
        </p:spPr>
        <p:txBody>
          <a:bodyPr wrap="square" lIns="0" tIns="0" rIns="0" bIns="0" rtlCol="0"/>
          <a:lstStyle/>
          <a:p>
            <a:endParaRPr/>
          </a:p>
        </p:txBody>
      </p:sp>
      <p:sp>
        <p:nvSpPr>
          <p:cNvPr id="41" name="object 41"/>
          <p:cNvSpPr/>
          <p:nvPr/>
        </p:nvSpPr>
        <p:spPr>
          <a:xfrm>
            <a:off x="6531557" y="5840677"/>
            <a:ext cx="2748915" cy="1071245"/>
          </a:xfrm>
          <a:custGeom>
            <a:avLst/>
            <a:gdLst/>
            <a:ahLst/>
            <a:cxnLst/>
            <a:rect l="l" t="t" r="r" b="b"/>
            <a:pathLst>
              <a:path w="2748915" h="1071245">
                <a:moveTo>
                  <a:pt x="0" y="0"/>
                </a:moveTo>
                <a:lnTo>
                  <a:pt x="2748827" y="0"/>
                </a:lnTo>
                <a:lnTo>
                  <a:pt x="2748827" y="1070645"/>
                </a:lnTo>
                <a:lnTo>
                  <a:pt x="0" y="1070645"/>
                </a:lnTo>
                <a:lnTo>
                  <a:pt x="0" y="0"/>
                </a:lnTo>
                <a:close/>
              </a:path>
            </a:pathLst>
          </a:custGeom>
          <a:ln w="9419">
            <a:solidFill>
              <a:srgbClr val="000000"/>
            </a:solidFill>
          </a:ln>
        </p:spPr>
        <p:txBody>
          <a:bodyPr wrap="square" lIns="0" tIns="0" rIns="0" bIns="0" rtlCol="0"/>
          <a:lstStyle/>
          <a:p>
            <a:endParaRPr/>
          </a:p>
        </p:txBody>
      </p:sp>
      <p:sp>
        <p:nvSpPr>
          <p:cNvPr id="52" name="object 52"/>
          <p:cNvSpPr/>
          <p:nvPr/>
        </p:nvSpPr>
        <p:spPr>
          <a:xfrm>
            <a:off x="7384134" y="2454487"/>
            <a:ext cx="2163892" cy="1784893"/>
          </a:xfrm>
          <a:prstGeom prst="rect">
            <a:avLst/>
          </a:prstGeom>
          <a:blipFill>
            <a:blip r:embed="rId5" cstate="print"/>
            <a:stretch>
              <a:fillRect/>
            </a:stretch>
          </a:blipFill>
        </p:spPr>
        <p:txBody>
          <a:bodyPr wrap="square" lIns="0" tIns="0" rIns="0" bIns="0" rtlCol="0"/>
          <a:lstStyle/>
          <a:p>
            <a:endParaRPr/>
          </a:p>
        </p:txBody>
      </p:sp>
      <p:sp>
        <p:nvSpPr>
          <p:cNvPr id="53" name="object 53"/>
          <p:cNvSpPr/>
          <p:nvPr/>
        </p:nvSpPr>
        <p:spPr>
          <a:xfrm>
            <a:off x="7360443" y="2449777"/>
            <a:ext cx="2190115" cy="0"/>
          </a:xfrm>
          <a:custGeom>
            <a:avLst/>
            <a:gdLst/>
            <a:ahLst/>
            <a:cxnLst/>
            <a:rect l="l" t="t" r="r" b="b"/>
            <a:pathLst>
              <a:path w="2190115">
                <a:moveTo>
                  <a:pt x="0" y="0"/>
                </a:moveTo>
                <a:lnTo>
                  <a:pt x="2189956" y="0"/>
                </a:lnTo>
              </a:path>
            </a:pathLst>
          </a:custGeom>
          <a:ln w="9419">
            <a:solidFill>
              <a:srgbClr val="000000"/>
            </a:solidFill>
          </a:ln>
        </p:spPr>
        <p:txBody>
          <a:bodyPr wrap="square" lIns="0" tIns="0" rIns="0" bIns="0" rtlCol="0"/>
          <a:lstStyle/>
          <a:p>
            <a:endParaRPr/>
          </a:p>
        </p:txBody>
      </p:sp>
      <p:sp>
        <p:nvSpPr>
          <p:cNvPr id="54" name="object 54"/>
          <p:cNvSpPr/>
          <p:nvPr/>
        </p:nvSpPr>
        <p:spPr>
          <a:xfrm>
            <a:off x="7360443" y="2449777"/>
            <a:ext cx="2190115" cy="1799589"/>
          </a:xfrm>
          <a:custGeom>
            <a:avLst/>
            <a:gdLst/>
            <a:ahLst/>
            <a:cxnLst/>
            <a:rect l="l" t="t" r="r" b="b"/>
            <a:pathLst>
              <a:path w="2190115" h="1799589">
                <a:moveTo>
                  <a:pt x="2189956" y="1799060"/>
                </a:moveTo>
                <a:lnTo>
                  <a:pt x="0" y="1799060"/>
                </a:lnTo>
                <a:lnTo>
                  <a:pt x="0" y="0"/>
                </a:lnTo>
              </a:path>
            </a:pathLst>
          </a:custGeom>
          <a:ln w="9419">
            <a:solidFill>
              <a:srgbClr val="000000"/>
            </a:solidFill>
          </a:ln>
        </p:spPr>
        <p:txBody>
          <a:bodyPr wrap="square" lIns="0" tIns="0" rIns="0" bIns="0" rtlCol="0"/>
          <a:lstStyle/>
          <a:p>
            <a:endParaRPr/>
          </a:p>
        </p:txBody>
      </p:sp>
      <p:pic>
        <p:nvPicPr>
          <p:cNvPr id="56" name="Picture 55">
            <a:extLst>
              <a:ext uri="{FF2B5EF4-FFF2-40B4-BE49-F238E27FC236}">
                <a16:creationId xmlns:a16="http://schemas.microsoft.com/office/drawing/2014/main" id="{E3F9C8AC-000E-6D4E-A5A4-0CE5159202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7102" y="4335029"/>
            <a:ext cx="7162308" cy="104450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724110" y="633164"/>
            <a:ext cx="7030050" cy="452120"/>
          </a:xfrm>
          <a:prstGeom prst="rect">
            <a:avLst/>
          </a:prstGeom>
        </p:spPr>
        <p:txBody>
          <a:bodyPr vert="horz" wrap="square" lIns="0" tIns="12700" rIns="0" bIns="0" rtlCol="0">
            <a:spAutoFit/>
          </a:bodyPr>
          <a:lstStyle/>
          <a:p>
            <a:pPr marL="12700">
              <a:lnSpc>
                <a:spcPct val="100000"/>
              </a:lnSpc>
              <a:spcBef>
                <a:spcPts val="100"/>
              </a:spcBef>
            </a:pPr>
            <a:r>
              <a:rPr sz="2800" spc="-15" dirty="0"/>
              <a:t>Matrix </a:t>
            </a:r>
            <a:r>
              <a:rPr lang="en-US" sz="2800" spc="-15" dirty="0"/>
              <a:t>M</a:t>
            </a:r>
            <a:r>
              <a:rPr sz="2800" spc="-15" dirty="0"/>
              <a:t>ultiplication </a:t>
            </a:r>
            <a:r>
              <a:rPr sz="2800" spc="-10" dirty="0"/>
              <a:t>for 2D</a:t>
            </a:r>
            <a:r>
              <a:rPr sz="2800" spc="-80" dirty="0"/>
              <a:t> </a:t>
            </a:r>
            <a:r>
              <a:rPr sz="2800" spc="-15" dirty="0"/>
              <a:t>Convolution</a:t>
            </a:r>
            <a:endParaRPr sz="2800" dirty="0"/>
          </a:p>
        </p:txBody>
      </p:sp>
      <p:sp>
        <p:nvSpPr>
          <p:cNvPr id="5" name="object 5"/>
          <p:cNvSpPr/>
          <p:nvPr/>
        </p:nvSpPr>
        <p:spPr>
          <a:xfrm>
            <a:off x="2768599" y="1361863"/>
            <a:ext cx="4533758" cy="4571434"/>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1791376" y="6092952"/>
            <a:ext cx="6743024" cy="320601"/>
          </a:xfrm>
          <a:prstGeom prst="rect">
            <a:avLst/>
          </a:prstGeom>
        </p:spPr>
        <p:txBody>
          <a:bodyPr vert="horz" wrap="square" lIns="0" tIns="12700" rIns="0" bIns="0" rtlCol="0">
            <a:spAutoFit/>
          </a:bodyPr>
          <a:lstStyle/>
          <a:p>
            <a:pPr marL="12700">
              <a:lnSpc>
                <a:spcPct val="100000"/>
              </a:lnSpc>
              <a:spcBef>
                <a:spcPts val="100"/>
              </a:spcBef>
            </a:pPr>
            <a:r>
              <a:rPr sz="2000" spc="-10" dirty="0">
                <a:solidFill>
                  <a:srgbClr val="0000FF"/>
                </a:solidFill>
                <a:latin typeface="Arial"/>
                <a:cs typeface="Arial"/>
              </a:rPr>
              <a:t>Far </a:t>
            </a:r>
            <a:r>
              <a:rPr sz="2000" spc="-15" dirty="0">
                <a:solidFill>
                  <a:srgbClr val="0000FF"/>
                </a:solidFill>
                <a:latin typeface="Arial"/>
                <a:cs typeface="Arial"/>
              </a:rPr>
              <a:t>fewer weights needed than </a:t>
            </a:r>
            <a:r>
              <a:rPr sz="2000" spc="-10" dirty="0">
                <a:solidFill>
                  <a:srgbClr val="0000FF"/>
                </a:solidFill>
                <a:latin typeface="Arial"/>
                <a:cs typeface="Arial"/>
              </a:rPr>
              <a:t>full </a:t>
            </a:r>
            <a:r>
              <a:rPr sz="2000" spc="-15" dirty="0">
                <a:solidFill>
                  <a:srgbClr val="0000FF"/>
                </a:solidFill>
                <a:latin typeface="Arial"/>
                <a:cs typeface="Arial"/>
              </a:rPr>
              <a:t>matrix</a:t>
            </a:r>
            <a:r>
              <a:rPr sz="2000" spc="-85" dirty="0">
                <a:solidFill>
                  <a:srgbClr val="0000FF"/>
                </a:solidFill>
                <a:latin typeface="Arial"/>
                <a:cs typeface="Arial"/>
              </a:rPr>
              <a:t> </a:t>
            </a:r>
            <a:r>
              <a:rPr sz="2000" spc="-10" dirty="0">
                <a:solidFill>
                  <a:srgbClr val="0000FF"/>
                </a:solidFill>
                <a:latin typeface="Arial"/>
                <a:cs typeface="Arial"/>
              </a:rPr>
              <a:t>multiplication</a:t>
            </a:r>
            <a:r>
              <a:rPr lang="en-US" sz="2000" spc="-10" dirty="0">
                <a:solidFill>
                  <a:srgbClr val="0000FF"/>
                </a:solidFill>
                <a:latin typeface="Arial"/>
                <a:cs typeface="Arial"/>
              </a:rPr>
              <a:t>!</a:t>
            </a:r>
            <a:endParaRPr sz="2000" dirty="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761392" y="925575"/>
            <a:ext cx="6692265" cy="452120"/>
          </a:xfrm>
          <a:prstGeom prst="rect">
            <a:avLst/>
          </a:prstGeom>
        </p:spPr>
        <p:txBody>
          <a:bodyPr vert="horz" wrap="square" lIns="0" tIns="12700" rIns="0" bIns="0" rtlCol="0">
            <a:spAutoFit/>
          </a:bodyPr>
          <a:lstStyle/>
          <a:p>
            <a:pPr marL="12700">
              <a:lnSpc>
                <a:spcPct val="100000"/>
              </a:lnSpc>
              <a:spcBef>
                <a:spcPts val="100"/>
              </a:spcBef>
            </a:pPr>
            <a:r>
              <a:rPr sz="2800" spc="-15" dirty="0"/>
              <a:t>Convolutional Layer </a:t>
            </a:r>
            <a:r>
              <a:rPr sz="2800" spc="-10" dirty="0"/>
              <a:t>for </a:t>
            </a:r>
            <a:r>
              <a:rPr sz="2800" spc="-15" dirty="0"/>
              <a:t>Image</a:t>
            </a:r>
            <a:r>
              <a:rPr sz="2800" spc="-75" dirty="0"/>
              <a:t> </a:t>
            </a:r>
            <a:r>
              <a:rPr sz="2800" spc="-15" dirty="0"/>
              <a:t>Recognition</a:t>
            </a:r>
            <a:endParaRPr sz="2800"/>
          </a:p>
        </p:txBody>
      </p:sp>
      <p:sp>
        <p:nvSpPr>
          <p:cNvPr id="5" name="object 5"/>
          <p:cNvSpPr/>
          <p:nvPr/>
        </p:nvSpPr>
        <p:spPr>
          <a:xfrm>
            <a:off x="789667" y="2164933"/>
            <a:ext cx="2916855" cy="261921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53997" y="2038192"/>
            <a:ext cx="3099435" cy="2753995"/>
          </a:xfrm>
          <a:custGeom>
            <a:avLst/>
            <a:gdLst/>
            <a:ahLst/>
            <a:cxnLst/>
            <a:rect l="l" t="t" r="r" b="b"/>
            <a:pathLst>
              <a:path w="3099435" h="2753995">
                <a:moveTo>
                  <a:pt x="0" y="0"/>
                </a:moveTo>
                <a:lnTo>
                  <a:pt x="3098905" y="0"/>
                </a:lnTo>
                <a:lnTo>
                  <a:pt x="3098905" y="2753645"/>
                </a:lnTo>
                <a:lnTo>
                  <a:pt x="0" y="2753645"/>
                </a:lnTo>
                <a:lnTo>
                  <a:pt x="0" y="0"/>
                </a:lnTo>
                <a:close/>
              </a:path>
            </a:pathLst>
          </a:custGeom>
          <a:ln w="9419">
            <a:solidFill>
              <a:srgbClr val="000000"/>
            </a:solidFill>
          </a:ln>
        </p:spPr>
        <p:txBody>
          <a:bodyPr wrap="square" lIns="0" tIns="0" rIns="0" bIns="0" rtlCol="0"/>
          <a:lstStyle/>
          <a:p>
            <a:endParaRPr/>
          </a:p>
        </p:txBody>
      </p:sp>
      <p:sp>
        <p:nvSpPr>
          <p:cNvPr id="7" name="object 7"/>
          <p:cNvSpPr/>
          <p:nvPr/>
        </p:nvSpPr>
        <p:spPr>
          <a:xfrm>
            <a:off x="4340325" y="2109864"/>
            <a:ext cx="2568923" cy="2587187"/>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4195603" y="2038192"/>
            <a:ext cx="2797810" cy="2731135"/>
          </a:xfrm>
          <a:custGeom>
            <a:avLst/>
            <a:gdLst/>
            <a:ahLst/>
            <a:cxnLst/>
            <a:rect l="l" t="t" r="r" b="b"/>
            <a:pathLst>
              <a:path w="2797809" h="2731135">
                <a:moveTo>
                  <a:pt x="0" y="0"/>
                </a:moveTo>
                <a:lnTo>
                  <a:pt x="2797492" y="0"/>
                </a:lnTo>
                <a:lnTo>
                  <a:pt x="2797492" y="2730530"/>
                </a:lnTo>
                <a:lnTo>
                  <a:pt x="0" y="2730530"/>
                </a:lnTo>
                <a:lnTo>
                  <a:pt x="0" y="0"/>
                </a:lnTo>
                <a:close/>
              </a:path>
            </a:pathLst>
          </a:custGeom>
          <a:ln w="9419">
            <a:solidFill>
              <a:srgbClr val="000000"/>
            </a:solidFill>
          </a:ln>
        </p:spPr>
        <p:txBody>
          <a:bodyPr wrap="square" lIns="0" tIns="0" rIns="0" bIns="0" rtlCol="0"/>
          <a:lstStyle/>
          <a:p>
            <a:endParaRPr/>
          </a:p>
        </p:txBody>
      </p:sp>
      <p:sp>
        <p:nvSpPr>
          <p:cNvPr id="9" name="object 9"/>
          <p:cNvSpPr/>
          <p:nvPr/>
        </p:nvSpPr>
        <p:spPr>
          <a:xfrm>
            <a:off x="7169698" y="2057295"/>
            <a:ext cx="2204595" cy="1540965"/>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7527629" y="3969941"/>
            <a:ext cx="1437557" cy="2391276"/>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7429874" y="3881490"/>
            <a:ext cx="1684655" cy="2559050"/>
          </a:xfrm>
          <a:custGeom>
            <a:avLst/>
            <a:gdLst/>
            <a:ahLst/>
            <a:cxnLst/>
            <a:rect l="l" t="t" r="r" b="b"/>
            <a:pathLst>
              <a:path w="1684654" h="2559050">
                <a:moveTo>
                  <a:pt x="0" y="0"/>
                </a:moveTo>
                <a:lnTo>
                  <a:pt x="1684242" y="0"/>
                </a:lnTo>
                <a:lnTo>
                  <a:pt x="1684242" y="2558873"/>
                </a:lnTo>
                <a:lnTo>
                  <a:pt x="0" y="2558873"/>
                </a:lnTo>
                <a:lnTo>
                  <a:pt x="0" y="0"/>
                </a:lnTo>
                <a:close/>
              </a:path>
            </a:pathLst>
          </a:custGeom>
          <a:ln w="9419">
            <a:solidFill>
              <a:srgbClr val="000000"/>
            </a:solidFill>
          </a:ln>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642686" y="474468"/>
            <a:ext cx="8285637" cy="590611"/>
          </a:xfrm>
        </p:spPr>
        <p:txBody>
          <a:bodyPr/>
          <a:lstStyle/>
          <a:p>
            <a:pPr eaLnBrk="1" hangingPunct="1"/>
            <a:r>
              <a:rPr lang="en-US" sz="3838" dirty="0">
                <a:solidFill>
                  <a:srgbClr val="3333FF"/>
                </a:solidFill>
              </a:rPr>
              <a:t>Algorithmic complexity – big O</a:t>
            </a:r>
          </a:p>
        </p:txBody>
      </p:sp>
      <p:sp>
        <p:nvSpPr>
          <p:cNvPr id="184323" name="Rectangle 3"/>
          <p:cNvSpPr>
            <a:spLocks noGrp="1" noChangeArrowheads="1"/>
          </p:cNvSpPr>
          <p:nvPr>
            <p:ph type="body" idx="1"/>
          </p:nvPr>
        </p:nvSpPr>
        <p:spPr>
          <a:xfrm>
            <a:off x="886382" y="1286785"/>
            <a:ext cx="8285637" cy="5643276"/>
          </a:xfrm>
        </p:spPr>
        <p:txBody>
          <a:bodyPr/>
          <a:lstStyle/>
          <a:p>
            <a:pPr marL="430042" indent="-430042">
              <a:buFont typeface="Arial" panose="020B0604020202020204" pitchFamily="34" charset="0"/>
              <a:buChar char="•"/>
            </a:pPr>
            <a:r>
              <a:rPr lang="en-US" sz="2985" dirty="0">
                <a:solidFill>
                  <a:schemeClr val="tx2"/>
                </a:solidFill>
              </a:rPr>
              <a:t>Measures of hardness (complicated; many issues remain open)</a:t>
            </a:r>
          </a:p>
          <a:p>
            <a:pPr marL="430042" indent="-430042">
              <a:buFont typeface="Arial" panose="020B0604020202020204" pitchFamily="34" charset="0"/>
              <a:buChar char="•"/>
            </a:pPr>
            <a:r>
              <a:rPr lang="en-US" sz="2985" dirty="0">
                <a:solidFill>
                  <a:schemeClr val="tx2"/>
                </a:solidFill>
              </a:rPr>
              <a:t>Decidable</a:t>
            </a:r>
          </a:p>
          <a:p>
            <a:pPr marL="860085" lvl="1" indent="-430042">
              <a:buFont typeface="Arial" panose="020B0604020202020204" pitchFamily="34" charset="0"/>
              <a:buChar char="•"/>
            </a:pPr>
            <a:r>
              <a:rPr lang="en-US" sz="2558" dirty="0">
                <a:solidFill>
                  <a:schemeClr val="tx2"/>
                </a:solidFill>
              </a:rPr>
              <a:t>Tractable</a:t>
            </a:r>
          </a:p>
          <a:p>
            <a:pPr marL="1182616" lvl="2" indent="-322532">
              <a:buFont typeface="Arial" panose="020B0604020202020204" pitchFamily="34" charset="0"/>
              <a:buChar char="•"/>
            </a:pPr>
            <a:r>
              <a:rPr lang="en-US" sz="2132" dirty="0">
                <a:solidFill>
                  <a:schemeClr val="tx2"/>
                </a:solidFill>
              </a:rPr>
              <a:t>Reasonable</a:t>
            </a:r>
          </a:p>
          <a:p>
            <a:pPr marL="1612659" lvl="3" indent="-322532">
              <a:buFont typeface="Arial" panose="020B0604020202020204" pitchFamily="34" charset="0"/>
              <a:buChar char="•"/>
            </a:pPr>
            <a:r>
              <a:rPr lang="en-US" sz="1919" dirty="0">
                <a:solidFill>
                  <a:schemeClr val="accent1"/>
                </a:solidFill>
              </a:rPr>
              <a:t>Practical</a:t>
            </a:r>
          </a:p>
          <a:p>
            <a:pPr marL="1612659" lvl="3" indent="-322532">
              <a:buFont typeface="Arial" panose="020B0604020202020204" pitchFamily="34" charset="0"/>
              <a:buChar char="•"/>
            </a:pPr>
            <a:r>
              <a:rPr lang="en-US" sz="1919" dirty="0">
                <a:solidFill>
                  <a:schemeClr val="tx2"/>
                </a:solidFill>
              </a:rPr>
              <a:t>Impractical</a:t>
            </a:r>
          </a:p>
          <a:p>
            <a:pPr marL="1182616" lvl="2" indent="-322532">
              <a:buFont typeface="Arial" panose="020B0604020202020204" pitchFamily="34" charset="0"/>
              <a:buChar char="•"/>
            </a:pPr>
            <a:r>
              <a:rPr lang="en-US" sz="2132" dirty="0">
                <a:solidFill>
                  <a:schemeClr val="tx2"/>
                </a:solidFill>
              </a:rPr>
              <a:t>Unreasonable</a:t>
            </a:r>
          </a:p>
          <a:p>
            <a:pPr marL="860085" lvl="1" indent="-430042">
              <a:buFont typeface="Arial" panose="020B0604020202020204" pitchFamily="34" charset="0"/>
              <a:buChar char="•"/>
            </a:pPr>
            <a:r>
              <a:rPr lang="en-US" sz="2558" dirty="0">
                <a:solidFill>
                  <a:schemeClr val="tx2"/>
                </a:solidFill>
              </a:rPr>
              <a:t>Intractable</a:t>
            </a:r>
          </a:p>
          <a:p>
            <a:pPr marL="860085" lvl="1" indent="-430042">
              <a:buFont typeface="Arial" panose="020B0604020202020204" pitchFamily="34" charset="0"/>
              <a:buChar char="•"/>
            </a:pPr>
            <a:r>
              <a:rPr lang="en-US" sz="2558" dirty="0">
                <a:solidFill>
                  <a:schemeClr val="tx2"/>
                </a:solidFill>
              </a:rPr>
              <a:t>NP (contains Polynomial class)</a:t>
            </a:r>
          </a:p>
          <a:p>
            <a:pPr marL="430042" indent="-430042">
              <a:buFont typeface="Arial" panose="020B0604020202020204" pitchFamily="34" charset="0"/>
              <a:buChar char="•"/>
            </a:pPr>
            <a:r>
              <a:rPr lang="en-US" sz="2985" dirty="0">
                <a:solidFill>
                  <a:schemeClr val="tx2"/>
                </a:solidFill>
              </a:rPr>
              <a:t>Undecidable</a:t>
            </a:r>
          </a:p>
          <a:p>
            <a:pPr marL="430042" indent="-430042">
              <a:buFont typeface="Arial" panose="020B0604020202020204" pitchFamily="34" charset="0"/>
              <a:buChar char="•"/>
            </a:pPr>
            <a:r>
              <a:rPr lang="en-US" sz="2985" dirty="0">
                <a:solidFill>
                  <a:schemeClr val="tx2"/>
                </a:solidFill>
              </a:rPr>
              <a:t>Many AI/ML problems undecidable</a:t>
            </a:r>
          </a:p>
          <a:p>
            <a:pPr marL="430042" indent="-430042">
              <a:buFont typeface="Arial" panose="020B0604020202020204" pitchFamily="34" charset="0"/>
              <a:buChar char="•"/>
            </a:pPr>
            <a:r>
              <a:rPr lang="en-US" sz="2985" dirty="0">
                <a:solidFill>
                  <a:schemeClr val="tx2"/>
                </a:solidFill>
              </a:rPr>
              <a:t>AI hard!</a:t>
            </a:r>
          </a:p>
          <a:p>
            <a:pPr marL="430042" indent="-430042">
              <a:buFont typeface="Arial" panose="020B0604020202020204" pitchFamily="34" charset="0"/>
              <a:buChar char="•"/>
            </a:pPr>
            <a:endParaRPr lang="en-US" sz="2985" dirty="0">
              <a:solidFill>
                <a:schemeClr val="tx2"/>
              </a:solidFill>
            </a:endParaRPr>
          </a:p>
        </p:txBody>
      </p:sp>
      <p:sp>
        <p:nvSpPr>
          <p:cNvPr id="184324" name="TextBox 3"/>
          <p:cNvSpPr txBox="1">
            <a:spLocks noChangeArrowheads="1"/>
          </p:cNvSpPr>
          <p:nvPr/>
        </p:nvSpPr>
        <p:spPr bwMode="auto">
          <a:xfrm>
            <a:off x="381501" y="6520784"/>
            <a:ext cx="9295397" cy="1134413"/>
          </a:xfrm>
          <a:prstGeom prst="rect">
            <a:avLst/>
          </a:prstGeom>
          <a:noFill/>
          <a:ln w="9525">
            <a:noFill/>
            <a:miter lim="800000"/>
            <a:headEnd/>
            <a:tailEnd/>
          </a:ln>
        </p:spPr>
        <p:txBody>
          <a:bodyPr wrap="square">
            <a:prstTxWarp prst="textNoShape">
              <a:avLst/>
            </a:prstTxWarp>
            <a:spAutoFit/>
          </a:bodyPr>
          <a:lstStyle/>
          <a:p>
            <a:r>
              <a:rPr lang="en-US" sz="3386" dirty="0">
                <a:solidFill>
                  <a:srgbClr val="FF0000"/>
                </a:solidFill>
              </a:rPr>
              <a:t>No matter what the class, approximations are often used</a:t>
            </a:r>
          </a:p>
        </p:txBody>
      </p:sp>
    </p:spTree>
    <p:extLst>
      <p:ext uri="{BB962C8B-B14F-4D97-AF65-F5344CB8AC3E}">
        <p14:creationId xmlns:p14="http://schemas.microsoft.com/office/powerpoint/2010/main" val="3629540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85915" y="925575"/>
            <a:ext cx="8279308" cy="452120"/>
          </a:xfrm>
          <a:prstGeom prst="rect">
            <a:avLst/>
          </a:prstGeom>
        </p:spPr>
        <p:txBody>
          <a:bodyPr vert="horz" wrap="square" lIns="0" tIns="12700" rIns="0" bIns="0" rtlCol="0">
            <a:spAutoFit/>
          </a:bodyPr>
          <a:lstStyle/>
          <a:p>
            <a:pPr marL="12700">
              <a:lnSpc>
                <a:spcPct val="100000"/>
              </a:lnSpc>
              <a:spcBef>
                <a:spcPts val="100"/>
              </a:spcBef>
            </a:pPr>
            <a:r>
              <a:rPr sz="2800" spc="-15" dirty="0"/>
              <a:t>CNN </a:t>
            </a:r>
            <a:r>
              <a:rPr lang="en-US" sz="2800" spc="-5" dirty="0"/>
              <a:t>- N</a:t>
            </a:r>
            <a:r>
              <a:rPr sz="2800" spc="-15" dirty="0"/>
              <a:t>eural </a:t>
            </a:r>
            <a:r>
              <a:rPr lang="en-US" sz="2800" spc="-15" dirty="0"/>
              <a:t>N</a:t>
            </a:r>
            <a:r>
              <a:rPr sz="2800" spc="-15" dirty="0"/>
              <a:t>etwork </a:t>
            </a:r>
            <a:r>
              <a:rPr sz="2800" spc="-10" dirty="0"/>
              <a:t>with </a:t>
            </a:r>
            <a:r>
              <a:rPr sz="2800" dirty="0"/>
              <a:t>a </a:t>
            </a:r>
            <a:r>
              <a:rPr lang="en-US" sz="2800" spc="-15" dirty="0"/>
              <a:t>C</a:t>
            </a:r>
            <a:r>
              <a:rPr sz="2800" spc="-15" dirty="0"/>
              <a:t>onvolutional</a:t>
            </a:r>
            <a:r>
              <a:rPr sz="2800" spc="-150" dirty="0"/>
              <a:t> </a:t>
            </a:r>
            <a:r>
              <a:rPr lang="en-US" sz="2800" spc="-15" dirty="0"/>
              <a:t>L</a:t>
            </a:r>
            <a:r>
              <a:rPr sz="2800" spc="-15" dirty="0"/>
              <a:t>ayer</a:t>
            </a:r>
            <a:endParaRPr sz="2800" dirty="0"/>
          </a:p>
        </p:txBody>
      </p:sp>
      <p:sp>
        <p:nvSpPr>
          <p:cNvPr id="4" name="object 4"/>
          <p:cNvSpPr txBox="1"/>
          <p:nvPr/>
        </p:nvSpPr>
        <p:spPr>
          <a:xfrm>
            <a:off x="585723" y="1634744"/>
            <a:ext cx="8735060" cy="1177925"/>
          </a:xfrm>
          <a:prstGeom prst="rect">
            <a:avLst/>
          </a:prstGeom>
        </p:spPr>
        <p:txBody>
          <a:bodyPr vert="horz" wrap="square" lIns="0" tIns="34925" rIns="0" bIns="0" rtlCol="0">
            <a:spAutoFit/>
          </a:bodyPr>
          <a:lstStyle/>
          <a:p>
            <a:pPr marL="351155" marR="5080" indent="-339090">
              <a:lnSpc>
                <a:spcPts val="2780"/>
              </a:lnSpc>
              <a:spcBef>
                <a:spcPts val="275"/>
              </a:spcBef>
              <a:buChar char="•"/>
              <a:tabLst>
                <a:tab pos="351155" algn="l"/>
                <a:tab pos="351790" algn="l"/>
              </a:tabLst>
            </a:pPr>
            <a:r>
              <a:rPr sz="2400" spc="-15" dirty="0">
                <a:solidFill>
                  <a:srgbClr val="3333CC"/>
                </a:solidFill>
                <a:latin typeface="Arial"/>
                <a:cs typeface="Arial"/>
              </a:rPr>
              <a:t>CNNs </a:t>
            </a:r>
            <a:r>
              <a:rPr sz="2400" spc="-10" dirty="0">
                <a:solidFill>
                  <a:srgbClr val="3333CC"/>
                </a:solidFill>
                <a:latin typeface="Arial"/>
                <a:cs typeface="Arial"/>
              </a:rPr>
              <a:t>are </a:t>
            </a:r>
            <a:r>
              <a:rPr sz="2400" spc="-15" dirty="0">
                <a:solidFill>
                  <a:srgbClr val="3333CC"/>
                </a:solidFill>
                <a:latin typeface="Arial"/>
                <a:cs typeface="Arial"/>
              </a:rPr>
              <a:t>simply neural networks that </a:t>
            </a:r>
            <a:r>
              <a:rPr sz="2400" spc="-10" dirty="0">
                <a:solidFill>
                  <a:srgbClr val="3333CC"/>
                </a:solidFill>
                <a:latin typeface="Arial"/>
                <a:cs typeface="Arial"/>
              </a:rPr>
              <a:t>use </a:t>
            </a:r>
            <a:r>
              <a:rPr sz="2400" spc="-15" dirty="0">
                <a:solidFill>
                  <a:srgbClr val="3333CC"/>
                </a:solidFill>
                <a:latin typeface="Arial"/>
                <a:cs typeface="Arial"/>
              </a:rPr>
              <a:t>convolution </a:t>
            </a:r>
            <a:r>
              <a:rPr sz="2400" spc="-5" dirty="0">
                <a:solidFill>
                  <a:srgbClr val="3333CC"/>
                </a:solidFill>
                <a:latin typeface="Arial"/>
                <a:cs typeface="Arial"/>
              </a:rPr>
              <a:t>in </a:t>
            </a:r>
            <a:r>
              <a:rPr sz="2400" spc="-15" dirty="0">
                <a:solidFill>
                  <a:srgbClr val="3333CC"/>
                </a:solidFill>
                <a:latin typeface="Arial"/>
                <a:cs typeface="Arial"/>
              </a:rPr>
              <a:t>place  </a:t>
            </a:r>
            <a:r>
              <a:rPr sz="2400" spc="-10" dirty="0">
                <a:solidFill>
                  <a:srgbClr val="3333CC"/>
                </a:solidFill>
                <a:latin typeface="Arial"/>
                <a:cs typeface="Arial"/>
              </a:rPr>
              <a:t>of </a:t>
            </a:r>
            <a:r>
              <a:rPr sz="2400" spc="-15" dirty="0">
                <a:solidFill>
                  <a:srgbClr val="3333CC"/>
                </a:solidFill>
                <a:latin typeface="Arial"/>
                <a:cs typeface="Arial"/>
              </a:rPr>
              <a:t>general matrix multiplication </a:t>
            </a:r>
            <a:r>
              <a:rPr sz="2400" spc="-5" dirty="0">
                <a:solidFill>
                  <a:srgbClr val="3333CC"/>
                </a:solidFill>
                <a:latin typeface="Arial"/>
                <a:cs typeface="Arial"/>
              </a:rPr>
              <a:t>in </a:t>
            </a:r>
            <a:r>
              <a:rPr sz="2400" spc="-10" dirty="0">
                <a:solidFill>
                  <a:srgbClr val="3333CC"/>
                </a:solidFill>
                <a:latin typeface="Arial"/>
                <a:cs typeface="Arial"/>
              </a:rPr>
              <a:t>at least one of their</a:t>
            </a:r>
            <a:r>
              <a:rPr sz="2400" spc="-135" dirty="0">
                <a:solidFill>
                  <a:srgbClr val="3333CC"/>
                </a:solidFill>
                <a:latin typeface="Arial"/>
                <a:cs typeface="Arial"/>
              </a:rPr>
              <a:t> </a:t>
            </a:r>
            <a:r>
              <a:rPr sz="2400" spc="-10" dirty="0">
                <a:solidFill>
                  <a:srgbClr val="3333CC"/>
                </a:solidFill>
                <a:latin typeface="Arial"/>
                <a:cs typeface="Arial"/>
              </a:rPr>
              <a:t>layers</a:t>
            </a:r>
            <a:endParaRPr sz="2400">
              <a:latin typeface="Arial"/>
              <a:cs typeface="Arial"/>
            </a:endParaRPr>
          </a:p>
          <a:p>
            <a:pPr marL="351790" indent="-339090">
              <a:lnSpc>
                <a:spcPct val="100000"/>
              </a:lnSpc>
              <a:spcBef>
                <a:spcPts val="455"/>
              </a:spcBef>
              <a:buChar char="•"/>
              <a:tabLst>
                <a:tab pos="351155" algn="l"/>
                <a:tab pos="351790" algn="l"/>
              </a:tabLst>
            </a:pPr>
            <a:r>
              <a:rPr sz="2400" spc="-15" dirty="0">
                <a:solidFill>
                  <a:srgbClr val="3333CC"/>
                </a:solidFill>
                <a:latin typeface="Arial"/>
                <a:cs typeface="Arial"/>
              </a:rPr>
              <a:t>Convolution </a:t>
            </a:r>
            <a:r>
              <a:rPr sz="2400" spc="-10" dirty="0">
                <a:solidFill>
                  <a:srgbClr val="3333CC"/>
                </a:solidFill>
                <a:latin typeface="Arial"/>
                <a:cs typeface="Arial"/>
              </a:rPr>
              <a:t>can be </a:t>
            </a:r>
            <a:r>
              <a:rPr sz="2400" spc="-15" dirty="0">
                <a:solidFill>
                  <a:srgbClr val="3333CC"/>
                </a:solidFill>
                <a:latin typeface="Arial"/>
                <a:cs typeface="Arial"/>
              </a:rPr>
              <a:t>viewed </a:t>
            </a:r>
            <a:r>
              <a:rPr sz="2400" spc="-10" dirty="0">
                <a:solidFill>
                  <a:srgbClr val="3333CC"/>
                </a:solidFill>
                <a:latin typeface="Arial"/>
                <a:cs typeface="Arial"/>
              </a:rPr>
              <a:t>as </a:t>
            </a:r>
            <a:r>
              <a:rPr sz="2400" spc="-15" dirty="0">
                <a:solidFill>
                  <a:srgbClr val="3333CC"/>
                </a:solidFill>
                <a:latin typeface="Arial"/>
                <a:cs typeface="Arial"/>
              </a:rPr>
              <a:t>multiplication </a:t>
            </a:r>
            <a:r>
              <a:rPr sz="2400" spc="-10" dirty="0">
                <a:solidFill>
                  <a:srgbClr val="3333CC"/>
                </a:solidFill>
                <a:latin typeface="Arial"/>
                <a:cs typeface="Arial"/>
              </a:rPr>
              <a:t>by </a:t>
            </a:r>
            <a:r>
              <a:rPr sz="2400" dirty="0">
                <a:solidFill>
                  <a:srgbClr val="3333CC"/>
                </a:solidFill>
                <a:latin typeface="Arial"/>
                <a:cs typeface="Arial"/>
              </a:rPr>
              <a:t>a</a:t>
            </a:r>
            <a:r>
              <a:rPr sz="2400" spc="-100" dirty="0">
                <a:solidFill>
                  <a:srgbClr val="3333CC"/>
                </a:solidFill>
                <a:latin typeface="Arial"/>
                <a:cs typeface="Arial"/>
              </a:rPr>
              <a:t> </a:t>
            </a:r>
            <a:r>
              <a:rPr sz="2400" spc="-15" dirty="0">
                <a:solidFill>
                  <a:srgbClr val="3333CC"/>
                </a:solidFill>
                <a:latin typeface="Arial"/>
                <a:cs typeface="Arial"/>
              </a:rPr>
              <a:t>matrix</a:t>
            </a:r>
            <a:endParaRPr sz="2400">
              <a:latin typeface="Arial"/>
              <a:cs typeface="Arial"/>
            </a:endParaRPr>
          </a:p>
        </p:txBody>
      </p:sp>
      <p:sp>
        <p:nvSpPr>
          <p:cNvPr id="5" name="object 5"/>
          <p:cNvSpPr/>
          <p:nvPr/>
        </p:nvSpPr>
        <p:spPr>
          <a:xfrm>
            <a:off x="801899" y="3617588"/>
            <a:ext cx="8529673" cy="288019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89853" y="3537743"/>
            <a:ext cx="8675370" cy="3001010"/>
          </a:xfrm>
          <a:custGeom>
            <a:avLst/>
            <a:gdLst/>
            <a:ahLst/>
            <a:cxnLst/>
            <a:rect l="l" t="t" r="r" b="b"/>
            <a:pathLst>
              <a:path w="8675370" h="3001009">
                <a:moveTo>
                  <a:pt x="0" y="0"/>
                </a:moveTo>
                <a:lnTo>
                  <a:pt x="8675051" y="0"/>
                </a:lnTo>
                <a:lnTo>
                  <a:pt x="8675051" y="3000530"/>
                </a:lnTo>
                <a:lnTo>
                  <a:pt x="0" y="3000530"/>
                </a:lnTo>
                <a:lnTo>
                  <a:pt x="0" y="0"/>
                </a:lnTo>
                <a:close/>
              </a:path>
            </a:pathLst>
          </a:custGeom>
          <a:ln w="9419">
            <a:solidFill>
              <a:srgbClr val="000000"/>
            </a:solidFill>
          </a:ln>
        </p:spPr>
        <p:txBody>
          <a:bodyPr wrap="square" lIns="0" tIns="0" rIns="0" bIns="0" rtlCol="0"/>
          <a:lstStyle/>
          <a:p>
            <a:endParaRPr/>
          </a:p>
        </p:txBody>
      </p:sp>
      <p:sp>
        <p:nvSpPr>
          <p:cNvPr id="8" name="object 8"/>
          <p:cNvSpPr txBox="1"/>
          <p:nvPr/>
        </p:nvSpPr>
        <p:spPr>
          <a:xfrm>
            <a:off x="811783" y="6941367"/>
            <a:ext cx="8395970" cy="222885"/>
          </a:xfrm>
          <a:prstGeom prst="rect">
            <a:avLst/>
          </a:prstGeom>
        </p:spPr>
        <p:txBody>
          <a:bodyPr vert="horz" wrap="square" lIns="0" tIns="0" rIns="0" bIns="0" rtlCol="0">
            <a:spAutoFit/>
          </a:bodyPr>
          <a:lstStyle/>
          <a:p>
            <a:pPr marL="12700">
              <a:lnSpc>
                <a:spcPts val="1630"/>
              </a:lnSpc>
            </a:pPr>
            <a:r>
              <a:rPr sz="1400" spc="-10" dirty="0">
                <a:latin typeface="Times New Roman"/>
                <a:cs typeface="Times New Roman"/>
              </a:rPr>
              <a:t>https://towardsdatascience.com/a-comprehensive-guide-to-convolutional-neural-networks-the-eli5-way-3bd2b1164a53</a:t>
            </a:r>
            <a:endParaRPr sz="1400">
              <a:latin typeface="Times New Roman"/>
              <a:cs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59978" y="784352"/>
            <a:ext cx="8141334" cy="574040"/>
          </a:xfrm>
          <a:prstGeom prst="rect">
            <a:avLst/>
          </a:prstGeom>
        </p:spPr>
        <p:txBody>
          <a:bodyPr vert="horz" wrap="square" lIns="0" tIns="12700" rIns="0" bIns="0" rtlCol="0">
            <a:spAutoFit/>
          </a:bodyPr>
          <a:lstStyle/>
          <a:p>
            <a:pPr marL="12700">
              <a:lnSpc>
                <a:spcPct val="100000"/>
              </a:lnSpc>
              <a:spcBef>
                <a:spcPts val="100"/>
              </a:spcBef>
            </a:pPr>
            <a:r>
              <a:rPr spc="-20" dirty="0"/>
              <a:t>Specifying </a:t>
            </a:r>
            <a:r>
              <a:rPr dirty="0"/>
              <a:t>a </a:t>
            </a:r>
            <a:r>
              <a:rPr spc="-20" dirty="0"/>
              <a:t>convolutional layer </a:t>
            </a:r>
            <a:r>
              <a:rPr spc="-5" dirty="0"/>
              <a:t>in</a:t>
            </a:r>
            <a:r>
              <a:rPr spc="-175" dirty="0"/>
              <a:t> </a:t>
            </a:r>
            <a:r>
              <a:rPr spc="-20" dirty="0"/>
              <a:t>Keras</a:t>
            </a:r>
          </a:p>
        </p:txBody>
      </p:sp>
      <p:sp>
        <p:nvSpPr>
          <p:cNvPr id="5" name="object 5"/>
          <p:cNvSpPr txBox="1"/>
          <p:nvPr/>
        </p:nvSpPr>
        <p:spPr>
          <a:xfrm>
            <a:off x="585723" y="1485391"/>
            <a:ext cx="8856345" cy="5763895"/>
          </a:xfrm>
          <a:prstGeom prst="rect">
            <a:avLst/>
          </a:prstGeom>
        </p:spPr>
        <p:txBody>
          <a:bodyPr vert="horz" wrap="square" lIns="0" tIns="12700" rIns="0" bIns="0" rtlCol="0">
            <a:spAutoFit/>
          </a:bodyPr>
          <a:lstStyle/>
          <a:p>
            <a:pPr marL="351790" indent="-339090">
              <a:lnSpc>
                <a:spcPct val="100000"/>
              </a:lnSpc>
              <a:spcBef>
                <a:spcPts val="100"/>
              </a:spcBef>
              <a:buChar char="•"/>
              <a:tabLst>
                <a:tab pos="351155" algn="l"/>
                <a:tab pos="351790" algn="l"/>
              </a:tabLst>
            </a:pPr>
            <a:r>
              <a:rPr sz="2400" spc="-15" dirty="0">
                <a:solidFill>
                  <a:srgbClr val="3333CC"/>
                </a:solidFill>
                <a:latin typeface="Arial"/>
                <a:cs typeface="Arial"/>
              </a:rPr>
              <a:t>Conv1D</a:t>
            </a:r>
            <a:endParaRPr sz="2400">
              <a:latin typeface="Arial"/>
              <a:cs typeface="Arial"/>
            </a:endParaRPr>
          </a:p>
          <a:p>
            <a:pPr>
              <a:lnSpc>
                <a:spcPct val="100000"/>
              </a:lnSpc>
              <a:spcBef>
                <a:spcPts val="25"/>
              </a:spcBef>
              <a:buChar char="•"/>
            </a:pPr>
            <a:endParaRPr sz="3400">
              <a:latin typeface="Arial"/>
              <a:cs typeface="Arial"/>
            </a:endParaRPr>
          </a:p>
          <a:p>
            <a:pPr marL="351790" indent="-339090">
              <a:lnSpc>
                <a:spcPct val="100000"/>
              </a:lnSpc>
              <a:buChar char="•"/>
              <a:tabLst>
                <a:tab pos="351155" algn="l"/>
                <a:tab pos="351790" algn="l"/>
              </a:tabLst>
            </a:pPr>
            <a:r>
              <a:rPr sz="2400" spc="-15" dirty="0">
                <a:solidFill>
                  <a:srgbClr val="3333CC"/>
                </a:solidFill>
                <a:latin typeface="Arial"/>
                <a:cs typeface="Arial"/>
              </a:rPr>
              <a:t>Conv2D</a:t>
            </a:r>
            <a:endParaRPr sz="2400">
              <a:latin typeface="Arial"/>
              <a:cs typeface="Arial"/>
            </a:endParaRPr>
          </a:p>
          <a:p>
            <a:pPr>
              <a:lnSpc>
                <a:spcPct val="100000"/>
              </a:lnSpc>
              <a:spcBef>
                <a:spcPts val="50"/>
              </a:spcBef>
              <a:buChar char="•"/>
            </a:pPr>
            <a:endParaRPr sz="3350">
              <a:latin typeface="Arial"/>
              <a:cs typeface="Arial"/>
            </a:endParaRPr>
          </a:p>
          <a:p>
            <a:pPr marL="351790" indent="-339090">
              <a:lnSpc>
                <a:spcPct val="100000"/>
              </a:lnSpc>
              <a:buChar char="•"/>
              <a:tabLst>
                <a:tab pos="351155" algn="l"/>
                <a:tab pos="351790" algn="l"/>
              </a:tabLst>
            </a:pPr>
            <a:r>
              <a:rPr sz="2000" spc="-20" dirty="0">
                <a:solidFill>
                  <a:srgbClr val="3333CC"/>
                </a:solidFill>
                <a:latin typeface="Arial"/>
                <a:cs typeface="Arial"/>
              </a:rPr>
              <a:t>Arguments</a:t>
            </a:r>
            <a:endParaRPr sz="2000">
              <a:latin typeface="Arial"/>
              <a:cs typeface="Arial"/>
            </a:endParaRPr>
          </a:p>
          <a:p>
            <a:pPr>
              <a:lnSpc>
                <a:spcPct val="100000"/>
              </a:lnSpc>
              <a:spcBef>
                <a:spcPts val="5"/>
              </a:spcBef>
              <a:buChar char="•"/>
            </a:pPr>
            <a:endParaRPr sz="2000">
              <a:latin typeface="Arial"/>
              <a:cs typeface="Arial"/>
            </a:endParaRPr>
          </a:p>
          <a:p>
            <a:pPr marL="351790" indent="-339090">
              <a:lnSpc>
                <a:spcPct val="100000"/>
              </a:lnSpc>
              <a:buClr>
                <a:srgbClr val="3333CC"/>
              </a:buClr>
              <a:buFont typeface="Arial"/>
              <a:buChar char="•"/>
              <a:tabLst>
                <a:tab pos="351155" algn="l"/>
                <a:tab pos="351790" algn="l"/>
              </a:tabLst>
            </a:pPr>
            <a:r>
              <a:rPr sz="1400" b="1" spc="-10" dirty="0">
                <a:solidFill>
                  <a:srgbClr val="006600"/>
                </a:solidFill>
                <a:latin typeface="Arial"/>
                <a:cs typeface="Arial"/>
              </a:rPr>
              <a:t>filters</a:t>
            </a:r>
            <a:r>
              <a:rPr sz="1400" spc="-10" dirty="0">
                <a:solidFill>
                  <a:srgbClr val="006600"/>
                </a:solidFill>
                <a:latin typeface="Arial"/>
                <a:cs typeface="Arial"/>
              </a:rPr>
              <a:t>: </a:t>
            </a:r>
            <a:r>
              <a:rPr sz="1400" spc="-15" dirty="0">
                <a:solidFill>
                  <a:srgbClr val="006600"/>
                </a:solidFill>
                <a:latin typeface="Arial"/>
                <a:cs typeface="Arial"/>
              </a:rPr>
              <a:t>Integer, </a:t>
            </a:r>
            <a:r>
              <a:rPr sz="1400" spc="-10" dirty="0">
                <a:solidFill>
                  <a:srgbClr val="006600"/>
                </a:solidFill>
                <a:latin typeface="Arial"/>
                <a:cs typeface="Arial"/>
              </a:rPr>
              <a:t>the </a:t>
            </a:r>
            <a:r>
              <a:rPr sz="1400" spc="-15" dirty="0">
                <a:solidFill>
                  <a:srgbClr val="006600"/>
                </a:solidFill>
                <a:latin typeface="Arial"/>
                <a:cs typeface="Arial"/>
              </a:rPr>
              <a:t>dimensionality </a:t>
            </a:r>
            <a:r>
              <a:rPr sz="1400" spc="-10" dirty="0">
                <a:solidFill>
                  <a:srgbClr val="006600"/>
                </a:solidFill>
                <a:latin typeface="Arial"/>
                <a:cs typeface="Arial"/>
              </a:rPr>
              <a:t>of the </a:t>
            </a:r>
            <a:r>
              <a:rPr sz="1400" spc="-15" dirty="0">
                <a:solidFill>
                  <a:srgbClr val="006600"/>
                </a:solidFill>
                <a:latin typeface="Arial"/>
                <a:cs typeface="Arial"/>
              </a:rPr>
              <a:t>output </a:t>
            </a:r>
            <a:r>
              <a:rPr sz="1400" spc="-10" dirty="0">
                <a:solidFill>
                  <a:srgbClr val="006600"/>
                </a:solidFill>
                <a:latin typeface="Arial"/>
                <a:cs typeface="Arial"/>
              </a:rPr>
              <a:t>space (i.e. the </a:t>
            </a:r>
            <a:r>
              <a:rPr sz="1400" spc="-15" dirty="0">
                <a:solidFill>
                  <a:srgbClr val="006600"/>
                </a:solidFill>
                <a:latin typeface="Arial"/>
                <a:cs typeface="Arial"/>
              </a:rPr>
              <a:t>number </a:t>
            </a:r>
            <a:r>
              <a:rPr sz="1400" spc="-10" dirty="0">
                <a:solidFill>
                  <a:srgbClr val="006600"/>
                </a:solidFill>
                <a:latin typeface="Arial"/>
                <a:cs typeface="Arial"/>
              </a:rPr>
              <a:t>of </a:t>
            </a:r>
            <a:r>
              <a:rPr sz="1400" spc="-15" dirty="0">
                <a:solidFill>
                  <a:srgbClr val="006600"/>
                </a:solidFill>
                <a:latin typeface="Arial"/>
                <a:cs typeface="Arial"/>
              </a:rPr>
              <a:t>output </a:t>
            </a:r>
            <a:r>
              <a:rPr sz="1400" spc="-10" dirty="0">
                <a:solidFill>
                  <a:srgbClr val="006600"/>
                </a:solidFill>
                <a:latin typeface="Arial"/>
                <a:cs typeface="Arial"/>
              </a:rPr>
              <a:t>filters </a:t>
            </a:r>
            <a:r>
              <a:rPr sz="1400" spc="-5" dirty="0">
                <a:solidFill>
                  <a:srgbClr val="006600"/>
                </a:solidFill>
                <a:latin typeface="Arial"/>
                <a:cs typeface="Arial"/>
              </a:rPr>
              <a:t>in </a:t>
            </a:r>
            <a:r>
              <a:rPr sz="1400" spc="-10" dirty="0">
                <a:solidFill>
                  <a:srgbClr val="006600"/>
                </a:solidFill>
                <a:latin typeface="Arial"/>
                <a:cs typeface="Arial"/>
              </a:rPr>
              <a:t>the</a:t>
            </a:r>
            <a:r>
              <a:rPr sz="1400" spc="5" dirty="0">
                <a:solidFill>
                  <a:srgbClr val="006600"/>
                </a:solidFill>
                <a:latin typeface="Arial"/>
                <a:cs typeface="Arial"/>
              </a:rPr>
              <a:t> </a:t>
            </a:r>
            <a:r>
              <a:rPr sz="1400" spc="-15" dirty="0">
                <a:solidFill>
                  <a:srgbClr val="006600"/>
                </a:solidFill>
                <a:latin typeface="Arial"/>
                <a:cs typeface="Arial"/>
              </a:rPr>
              <a:t>convolution).</a:t>
            </a:r>
            <a:endParaRPr sz="1400">
              <a:latin typeface="Arial"/>
              <a:cs typeface="Arial"/>
            </a:endParaRPr>
          </a:p>
          <a:p>
            <a:pPr>
              <a:lnSpc>
                <a:spcPct val="100000"/>
              </a:lnSpc>
              <a:buChar char="•"/>
            </a:pPr>
            <a:endParaRPr sz="1400">
              <a:latin typeface="Arial"/>
              <a:cs typeface="Arial"/>
            </a:endParaRPr>
          </a:p>
          <a:p>
            <a:pPr marL="351155" marR="551815" indent="-339090">
              <a:lnSpc>
                <a:spcPts val="1580"/>
              </a:lnSpc>
              <a:spcBef>
                <a:spcPts val="855"/>
              </a:spcBef>
              <a:buClr>
                <a:srgbClr val="3333CC"/>
              </a:buClr>
              <a:buFont typeface="Arial"/>
              <a:buChar char="•"/>
              <a:tabLst>
                <a:tab pos="351155" algn="l"/>
                <a:tab pos="351790" algn="l"/>
              </a:tabLst>
            </a:pPr>
            <a:r>
              <a:rPr sz="1400" b="1" spc="-15" dirty="0">
                <a:solidFill>
                  <a:srgbClr val="006600"/>
                </a:solidFill>
                <a:latin typeface="Arial"/>
                <a:cs typeface="Arial"/>
              </a:rPr>
              <a:t>kernel_size</a:t>
            </a:r>
            <a:r>
              <a:rPr sz="1400" spc="-15" dirty="0">
                <a:solidFill>
                  <a:srgbClr val="006600"/>
                </a:solidFill>
                <a:latin typeface="Arial"/>
                <a:cs typeface="Arial"/>
              </a:rPr>
              <a:t>: </a:t>
            </a:r>
            <a:r>
              <a:rPr sz="1400" spc="-5" dirty="0">
                <a:solidFill>
                  <a:srgbClr val="006600"/>
                </a:solidFill>
                <a:latin typeface="Arial"/>
                <a:cs typeface="Arial"/>
              </a:rPr>
              <a:t>An </a:t>
            </a:r>
            <a:r>
              <a:rPr sz="1400" spc="-15" dirty="0">
                <a:solidFill>
                  <a:srgbClr val="006600"/>
                </a:solidFill>
                <a:latin typeface="Arial"/>
                <a:cs typeface="Arial"/>
              </a:rPr>
              <a:t>integer </a:t>
            </a:r>
            <a:r>
              <a:rPr sz="1400" spc="-10" dirty="0">
                <a:solidFill>
                  <a:srgbClr val="006600"/>
                </a:solidFill>
                <a:latin typeface="Arial"/>
                <a:cs typeface="Arial"/>
              </a:rPr>
              <a:t>or tuple/list of </a:t>
            </a:r>
            <a:r>
              <a:rPr sz="1400" dirty="0">
                <a:solidFill>
                  <a:srgbClr val="006600"/>
                </a:solidFill>
                <a:latin typeface="Arial"/>
                <a:cs typeface="Arial"/>
              </a:rPr>
              <a:t>2 </a:t>
            </a:r>
            <a:r>
              <a:rPr sz="1400" spc="-15" dirty="0">
                <a:solidFill>
                  <a:srgbClr val="006600"/>
                </a:solidFill>
                <a:latin typeface="Arial"/>
                <a:cs typeface="Arial"/>
              </a:rPr>
              <a:t>integers, </a:t>
            </a:r>
            <a:r>
              <a:rPr sz="1400" spc="-10" dirty="0">
                <a:solidFill>
                  <a:srgbClr val="006600"/>
                </a:solidFill>
                <a:latin typeface="Arial"/>
                <a:cs typeface="Arial"/>
              </a:rPr>
              <a:t>specifying the </a:t>
            </a:r>
            <a:r>
              <a:rPr sz="1400" spc="-15" dirty="0">
                <a:solidFill>
                  <a:srgbClr val="006600"/>
                </a:solidFill>
                <a:latin typeface="Arial"/>
                <a:cs typeface="Arial"/>
              </a:rPr>
              <a:t>height </a:t>
            </a:r>
            <a:r>
              <a:rPr sz="1400" spc="-10" dirty="0">
                <a:solidFill>
                  <a:srgbClr val="006600"/>
                </a:solidFill>
                <a:latin typeface="Arial"/>
                <a:cs typeface="Arial"/>
              </a:rPr>
              <a:t>and width of the 2D </a:t>
            </a:r>
            <a:r>
              <a:rPr sz="1400" spc="-15" dirty="0">
                <a:solidFill>
                  <a:srgbClr val="006600"/>
                </a:solidFill>
                <a:latin typeface="Arial"/>
                <a:cs typeface="Arial"/>
              </a:rPr>
              <a:t>convolution  </a:t>
            </a:r>
            <a:r>
              <a:rPr sz="1400" spc="-10" dirty="0">
                <a:solidFill>
                  <a:srgbClr val="006600"/>
                </a:solidFill>
                <a:latin typeface="Arial"/>
                <a:cs typeface="Arial"/>
              </a:rPr>
              <a:t>window. Can be </a:t>
            </a:r>
            <a:r>
              <a:rPr sz="1400" dirty="0">
                <a:solidFill>
                  <a:srgbClr val="006600"/>
                </a:solidFill>
                <a:latin typeface="Arial"/>
                <a:cs typeface="Arial"/>
              </a:rPr>
              <a:t>a </a:t>
            </a:r>
            <a:r>
              <a:rPr sz="1400" spc="-10" dirty="0">
                <a:solidFill>
                  <a:srgbClr val="006600"/>
                </a:solidFill>
                <a:latin typeface="Arial"/>
                <a:cs typeface="Arial"/>
              </a:rPr>
              <a:t>single </a:t>
            </a:r>
            <a:r>
              <a:rPr sz="1400" spc="-15" dirty="0">
                <a:solidFill>
                  <a:srgbClr val="006600"/>
                </a:solidFill>
                <a:latin typeface="Arial"/>
                <a:cs typeface="Arial"/>
              </a:rPr>
              <a:t>integer </a:t>
            </a:r>
            <a:r>
              <a:rPr sz="1400" spc="-5" dirty="0">
                <a:solidFill>
                  <a:srgbClr val="006600"/>
                </a:solidFill>
                <a:latin typeface="Arial"/>
                <a:cs typeface="Arial"/>
              </a:rPr>
              <a:t>to </a:t>
            </a:r>
            <a:r>
              <a:rPr sz="1400" spc="-10" dirty="0">
                <a:solidFill>
                  <a:srgbClr val="006600"/>
                </a:solidFill>
                <a:latin typeface="Arial"/>
                <a:cs typeface="Arial"/>
              </a:rPr>
              <a:t>specify the </a:t>
            </a:r>
            <a:r>
              <a:rPr sz="1400" spc="-15" dirty="0">
                <a:solidFill>
                  <a:srgbClr val="006600"/>
                </a:solidFill>
                <a:latin typeface="Arial"/>
                <a:cs typeface="Arial"/>
              </a:rPr>
              <a:t>same </a:t>
            </a:r>
            <a:r>
              <a:rPr sz="1400" spc="-10" dirty="0">
                <a:solidFill>
                  <a:srgbClr val="006600"/>
                </a:solidFill>
                <a:latin typeface="Arial"/>
                <a:cs typeface="Arial"/>
              </a:rPr>
              <a:t>value for all spatial</a:t>
            </a:r>
            <a:r>
              <a:rPr sz="1400" spc="-105" dirty="0">
                <a:solidFill>
                  <a:srgbClr val="006600"/>
                </a:solidFill>
                <a:latin typeface="Arial"/>
                <a:cs typeface="Arial"/>
              </a:rPr>
              <a:t> </a:t>
            </a:r>
            <a:r>
              <a:rPr sz="1400" spc="-15" dirty="0">
                <a:solidFill>
                  <a:srgbClr val="006600"/>
                </a:solidFill>
                <a:latin typeface="Arial"/>
                <a:cs typeface="Arial"/>
              </a:rPr>
              <a:t>dimensions.</a:t>
            </a:r>
            <a:endParaRPr sz="1400">
              <a:latin typeface="Arial"/>
              <a:cs typeface="Arial"/>
            </a:endParaRPr>
          </a:p>
          <a:p>
            <a:pPr>
              <a:lnSpc>
                <a:spcPct val="100000"/>
              </a:lnSpc>
              <a:spcBef>
                <a:spcPts val="30"/>
              </a:spcBef>
              <a:buChar char="•"/>
            </a:pPr>
            <a:endParaRPr sz="1950">
              <a:latin typeface="Arial"/>
              <a:cs typeface="Arial"/>
            </a:endParaRPr>
          </a:p>
          <a:p>
            <a:pPr marL="351155" marR="5080" indent="-339090">
              <a:lnSpc>
                <a:spcPct val="101400"/>
              </a:lnSpc>
              <a:buClr>
                <a:srgbClr val="3333CC"/>
              </a:buClr>
              <a:buFont typeface="Arial"/>
              <a:buChar char="•"/>
              <a:tabLst>
                <a:tab pos="351155" algn="l"/>
                <a:tab pos="351790" algn="l"/>
              </a:tabLst>
            </a:pPr>
            <a:r>
              <a:rPr sz="1400" b="1" spc="-15" dirty="0">
                <a:solidFill>
                  <a:srgbClr val="006600"/>
                </a:solidFill>
                <a:latin typeface="Arial"/>
                <a:cs typeface="Arial"/>
              </a:rPr>
              <a:t>strides</a:t>
            </a:r>
            <a:r>
              <a:rPr sz="1400" spc="-15" dirty="0">
                <a:solidFill>
                  <a:srgbClr val="006600"/>
                </a:solidFill>
                <a:latin typeface="Arial"/>
                <a:cs typeface="Arial"/>
              </a:rPr>
              <a:t>: </a:t>
            </a:r>
            <a:r>
              <a:rPr sz="1400" spc="-5" dirty="0">
                <a:solidFill>
                  <a:srgbClr val="006600"/>
                </a:solidFill>
                <a:latin typeface="Arial"/>
                <a:cs typeface="Arial"/>
              </a:rPr>
              <a:t>An </a:t>
            </a:r>
            <a:r>
              <a:rPr sz="1400" spc="-15" dirty="0">
                <a:solidFill>
                  <a:srgbClr val="006600"/>
                </a:solidFill>
                <a:latin typeface="Arial"/>
                <a:cs typeface="Arial"/>
              </a:rPr>
              <a:t>integer </a:t>
            </a:r>
            <a:r>
              <a:rPr sz="1400" spc="-10" dirty="0">
                <a:solidFill>
                  <a:srgbClr val="006600"/>
                </a:solidFill>
                <a:latin typeface="Arial"/>
                <a:cs typeface="Arial"/>
              </a:rPr>
              <a:t>or tuple/list of </a:t>
            </a:r>
            <a:r>
              <a:rPr sz="1400" dirty="0">
                <a:solidFill>
                  <a:srgbClr val="006600"/>
                </a:solidFill>
                <a:latin typeface="Arial"/>
                <a:cs typeface="Arial"/>
              </a:rPr>
              <a:t>2 </a:t>
            </a:r>
            <a:r>
              <a:rPr sz="1400" spc="-15" dirty="0">
                <a:solidFill>
                  <a:srgbClr val="006600"/>
                </a:solidFill>
                <a:latin typeface="Arial"/>
                <a:cs typeface="Arial"/>
              </a:rPr>
              <a:t>integers, </a:t>
            </a:r>
            <a:r>
              <a:rPr sz="1400" spc="-10" dirty="0">
                <a:solidFill>
                  <a:srgbClr val="006600"/>
                </a:solidFill>
                <a:latin typeface="Arial"/>
                <a:cs typeface="Arial"/>
              </a:rPr>
              <a:t>specifying the strides of the </a:t>
            </a:r>
            <a:r>
              <a:rPr sz="1400" spc="-15" dirty="0">
                <a:solidFill>
                  <a:srgbClr val="006600"/>
                </a:solidFill>
                <a:latin typeface="Arial"/>
                <a:cs typeface="Arial"/>
              </a:rPr>
              <a:t>convolution </a:t>
            </a:r>
            <a:r>
              <a:rPr sz="1400" spc="-10" dirty="0">
                <a:solidFill>
                  <a:srgbClr val="006600"/>
                </a:solidFill>
                <a:latin typeface="Arial"/>
                <a:cs typeface="Arial"/>
              </a:rPr>
              <a:t>along the </a:t>
            </a:r>
            <a:r>
              <a:rPr sz="1400" spc="-15" dirty="0">
                <a:solidFill>
                  <a:srgbClr val="006600"/>
                </a:solidFill>
                <a:latin typeface="Arial"/>
                <a:cs typeface="Arial"/>
              </a:rPr>
              <a:t>height </a:t>
            </a:r>
            <a:r>
              <a:rPr sz="1400" spc="-10" dirty="0">
                <a:solidFill>
                  <a:srgbClr val="006600"/>
                </a:solidFill>
                <a:latin typeface="Arial"/>
                <a:cs typeface="Arial"/>
              </a:rPr>
              <a:t>and  width. Can be </a:t>
            </a:r>
            <a:r>
              <a:rPr sz="1400" dirty="0">
                <a:solidFill>
                  <a:srgbClr val="006600"/>
                </a:solidFill>
                <a:latin typeface="Arial"/>
                <a:cs typeface="Arial"/>
              </a:rPr>
              <a:t>a </a:t>
            </a:r>
            <a:r>
              <a:rPr sz="1400" spc="-10" dirty="0">
                <a:solidFill>
                  <a:srgbClr val="006600"/>
                </a:solidFill>
                <a:latin typeface="Arial"/>
                <a:cs typeface="Arial"/>
              </a:rPr>
              <a:t>single </a:t>
            </a:r>
            <a:r>
              <a:rPr sz="1400" spc="-15" dirty="0">
                <a:solidFill>
                  <a:srgbClr val="006600"/>
                </a:solidFill>
                <a:latin typeface="Arial"/>
                <a:cs typeface="Arial"/>
              </a:rPr>
              <a:t>integer </a:t>
            </a:r>
            <a:r>
              <a:rPr sz="1400" spc="-5" dirty="0">
                <a:solidFill>
                  <a:srgbClr val="006600"/>
                </a:solidFill>
                <a:latin typeface="Arial"/>
                <a:cs typeface="Arial"/>
              </a:rPr>
              <a:t>to </a:t>
            </a:r>
            <a:r>
              <a:rPr sz="1400" spc="-10" dirty="0">
                <a:solidFill>
                  <a:srgbClr val="006600"/>
                </a:solidFill>
                <a:latin typeface="Arial"/>
                <a:cs typeface="Arial"/>
              </a:rPr>
              <a:t>specify the </a:t>
            </a:r>
            <a:r>
              <a:rPr sz="1400" spc="-15" dirty="0">
                <a:solidFill>
                  <a:srgbClr val="006600"/>
                </a:solidFill>
                <a:latin typeface="Arial"/>
                <a:cs typeface="Arial"/>
              </a:rPr>
              <a:t>same </a:t>
            </a:r>
            <a:r>
              <a:rPr sz="1400" spc="-10" dirty="0">
                <a:solidFill>
                  <a:srgbClr val="006600"/>
                </a:solidFill>
                <a:latin typeface="Arial"/>
                <a:cs typeface="Arial"/>
              </a:rPr>
              <a:t>value for all spatial </a:t>
            </a:r>
            <a:r>
              <a:rPr sz="1400" spc="-15" dirty="0">
                <a:solidFill>
                  <a:srgbClr val="006600"/>
                </a:solidFill>
                <a:latin typeface="Arial"/>
                <a:cs typeface="Arial"/>
              </a:rPr>
              <a:t>dimensions. </a:t>
            </a:r>
            <a:r>
              <a:rPr sz="1400" spc="-10" dirty="0">
                <a:solidFill>
                  <a:srgbClr val="006600"/>
                </a:solidFill>
                <a:latin typeface="Arial"/>
                <a:cs typeface="Arial"/>
              </a:rPr>
              <a:t>Specifying any stride</a:t>
            </a:r>
            <a:r>
              <a:rPr sz="1400" spc="-85" dirty="0">
                <a:solidFill>
                  <a:srgbClr val="006600"/>
                </a:solidFill>
                <a:latin typeface="Arial"/>
                <a:cs typeface="Arial"/>
              </a:rPr>
              <a:t> </a:t>
            </a:r>
            <a:r>
              <a:rPr sz="1400" spc="-10" dirty="0">
                <a:solidFill>
                  <a:srgbClr val="006600"/>
                </a:solidFill>
                <a:latin typeface="Arial"/>
                <a:cs typeface="Arial"/>
              </a:rPr>
              <a:t>value</a:t>
            </a:r>
            <a:endParaRPr sz="1400">
              <a:latin typeface="Arial"/>
              <a:cs typeface="Arial"/>
            </a:endParaRPr>
          </a:p>
          <a:p>
            <a:pPr marL="351155">
              <a:lnSpc>
                <a:spcPts val="1585"/>
              </a:lnSpc>
            </a:pPr>
            <a:r>
              <a:rPr sz="1400" spc="-5" dirty="0">
                <a:solidFill>
                  <a:srgbClr val="006600"/>
                </a:solidFill>
                <a:latin typeface="Arial"/>
                <a:cs typeface="Arial"/>
              </a:rPr>
              <a:t>!= </a:t>
            </a:r>
            <a:r>
              <a:rPr sz="1400" dirty="0">
                <a:solidFill>
                  <a:srgbClr val="006600"/>
                </a:solidFill>
                <a:latin typeface="Arial"/>
                <a:cs typeface="Arial"/>
              </a:rPr>
              <a:t>1 </a:t>
            </a:r>
            <a:r>
              <a:rPr sz="1400" spc="-5" dirty="0">
                <a:solidFill>
                  <a:srgbClr val="006600"/>
                </a:solidFill>
                <a:latin typeface="Arial"/>
                <a:cs typeface="Arial"/>
              </a:rPr>
              <a:t>is </a:t>
            </a:r>
            <a:r>
              <a:rPr sz="1400" spc="-15" dirty="0">
                <a:solidFill>
                  <a:srgbClr val="006600"/>
                </a:solidFill>
                <a:latin typeface="Arial"/>
                <a:cs typeface="Arial"/>
              </a:rPr>
              <a:t>incompatible </a:t>
            </a:r>
            <a:r>
              <a:rPr sz="1400" spc="-10" dirty="0">
                <a:solidFill>
                  <a:srgbClr val="006600"/>
                </a:solidFill>
                <a:latin typeface="Arial"/>
                <a:cs typeface="Arial"/>
              </a:rPr>
              <a:t>with specifying any </a:t>
            </a:r>
            <a:r>
              <a:rPr sz="1400" spc="-15" dirty="0">
                <a:solidFill>
                  <a:srgbClr val="006600"/>
                </a:solidFill>
                <a:latin typeface="Arial"/>
                <a:cs typeface="Arial"/>
              </a:rPr>
              <a:t>dilation_rate </a:t>
            </a:r>
            <a:r>
              <a:rPr sz="1400" spc="-10" dirty="0">
                <a:solidFill>
                  <a:srgbClr val="006600"/>
                </a:solidFill>
                <a:latin typeface="Arial"/>
                <a:cs typeface="Arial"/>
              </a:rPr>
              <a:t>value </a:t>
            </a:r>
            <a:r>
              <a:rPr sz="1400" spc="-5" dirty="0">
                <a:solidFill>
                  <a:srgbClr val="006600"/>
                </a:solidFill>
                <a:latin typeface="Arial"/>
                <a:cs typeface="Arial"/>
              </a:rPr>
              <a:t>!=</a:t>
            </a:r>
            <a:r>
              <a:rPr sz="1400" spc="-120" dirty="0">
                <a:solidFill>
                  <a:srgbClr val="006600"/>
                </a:solidFill>
                <a:latin typeface="Arial"/>
                <a:cs typeface="Arial"/>
              </a:rPr>
              <a:t> </a:t>
            </a:r>
            <a:r>
              <a:rPr sz="1400" spc="-10" dirty="0">
                <a:solidFill>
                  <a:srgbClr val="006600"/>
                </a:solidFill>
                <a:latin typeface="Arial"/>
                <a:cs typeface="Arial"/>
              </a:rPr>
              <a:t>1.</a:t>
            </a:r>
            <a:endParaRPr sz="1400">
              <a:latin typeface="Arial"/>
              <a:cs typeface="Arial"/>
            </a:endParaRPr>
          </a:p>
          <a:p>
            <a:pPr marL="351155" marR="762635" indent="-339090">
              <a:lnSpc>
                <a:spcPct val="101400"/>
              </a:lnSpc>
              <a:spcBef>
                <a:spcPts val="315"/>
              </a:spcBef>
              <a:buClr>
                <a:srgbClr val="3333CC"/>
              </a:buClr>
              <a:buFont typeface="Arial"/>
              <a:buChar char="•"/>
              <a:tabLst>
                <a:tab pos="351155" algn="l"/>
                <a:tab pos="351790" algn="l"/>
              </a:tabLst>
            </a:pPr>
            <a:r>
              <a:rPr sz="1400" b="1" spc="-15" dirty="0">
                <a:solidFill>
                  <a:srgbClr val="006600"/>
                </a:solidFill>
                <a:latin typeface="Arial"/>
                <a:cs typeface="Arial"/>
              </a:rPr>
              <a:t>padding</a:t>
            </a:r>
            <a:r>
              <a:rPr sz="1400" spc="-15" dirty="0">
                <a:solidFill>
                  <a:srgbClr val="006600"/>
                </a:solidFill>
                <a:latin typeface="Arial"/>
                <a:cs typeface="Arial"/>
              </a:rPr>
              <a:t>: </a:t>
            </a:r>
            <a:r>
              <a:rPr sz="1400" spc="-10" dirty="0">
                <a:solidFill>
                  <a:srgbClr val="006600"/>
                </a:solidFill>
                <a:latin typeface="Arial"/>
                <a:cs typeface="Arial"/>
              </a:rPr>
              <a:t>one of "valid" or </a:t>
            </a:r>
            <a:r>
              <a:rPr sz="1400" spc="-15" dirty="0">
                <a:solidFill>
                  <a:srgbClr val="006600"/>
                </a:solidFill>
                <a:latin typeface="Arial"/>
                <a:cs typeface="Arial"/>
              </a:rPr>
              <a:t>"same" (case-insensitive). </a:t>
            </a:r>
            <a:r>
              <a:rPr sz="1400" spc="-10" dirty="0">
                <a:solidFill>
                  <a:srgbClr val="006600"/>
                </a:solidFill>
                <a:latin typeface="Arial"/>
                <a:cs typeface="Arial"/>
              </a:rPr>
              <a:t>Note that </a:t>
            </a:r>
            <a:r>
              <a:rPr sz="1400" spc="-15" dirty="0">
                <a:solidFill>
                  <a:srgbClr val="006600"/>
                </a:solidFill>
                <a:latin typeface="Arial"/>
                <a:cs typeface="Arial"/>
              </a:rPr>
              <a:t>"same" </a:t>
            </a:r>
            <a:r>
              <a:rPr sz="1400" spc="-5" dirty="0">
                <a:solidFill>
                  <a:srgbClr val="006600"/>
                </a:solidFill>
                <a:latin typeface="Arial"/>
                <a:cs typeface="Arial"/>
              </a:rPr>
              <a:t>is </a:t>
            </a:r>
            <a:r>
              <a:rPr sz="1400" spc="-10" dirty="0">
                <a:solidFill>
                  <a:srgbClr val="006600"/>
                </a:solidFill>
                <a:latin typeface="Arial"/>
                <a:cs typeface="Arial"/>
              </a:rPr>
              <a:t>slightly </a:t>
            </a:r>
            <a:r>
              <a:rPr sz="1400" spc="-15" dirty="0">
                <a:solidFill>
                  <a:srgbClr val="006600"/>
                </a:solidFill>
                <a:latin typeface="Arial"/>
                <a:cs typeface="Arial"/>
              </a:rPr>
              <a:t>inconsistent </a:t>
            </a:r>
            <a:r>
              <a:rPr sz="1400" spc="-10" dirty="0">
                <a:solidFill>
                  <a:srgbClr val="006600"/>
                </a:solidFill>
                <a:latin typeface="Arial"/>
                <a:cs typeface="Arial"/>
              </a:rPr>
              <a:t>across  </a:t>
            </a:r>
            <a:r>
              <a:rPr sz="1400" spc="-15" dirty="0">
                <a:solidFill>
                  <a:srgbClr val="006600"/>
                </a:solidFill>
                <a:latin typeface="Arial"/>
                <a:cs typeface="Arial"/>
              </a:rPr>
              <a:t>backends </a:t>
            </a:r>
            <a:r>
              <a:rPr sz="1400" spc="-10" dirty="0">
                <a:solidFill>
                  <a:srgbClr val="006600"/>
                </a:solidFill>
                <a:latin typeface="Arial"/>
                <a:cs typeface="Arial"/>
              </a:rPr>
              <a:t>with strides </a:t>
            </a:r>
            <a:r>
              <a:rPr sz="1400" spc="-5" dirty="0">
                <a:solidFill>
                  <a:srgbClr val="006600"/>
                </a:solidFill>
                <a:latin typeface="Arial"/>
                <a:cs typeface="Arial"/>
              </a:rPr>
              <a:t>!= </a:t>
            </a:r>
            <a:r>
              <a:rPr sz="1400" spc="-10" dirty="0">
                <a:solidFill>
                  <a:srgbClr val="006600"/>
                </a:solidFill>
                <a:latin typeface="Arial"/>
                <a:cs typeface="Arial"/>
              </a:rPr>
              <a:t>1, as </a:t>
            </a:r>
            <a:r>
              <a:rPr sz="1400" spc="-15" dirty="0">
                <a:solidFill>
                  <a:srgbClr val="006600"/>
                </a:solidFill>
                <a:latin typeface="Arial"/>
                <a:cs typeface="Arial"/>
              </a:rPr>
              <a:t>described</a:t>
            </a:r>
            <a:r>
              <a:rPr sz="1400" spc="-60" dirty="0">
                <a:solidFill>
                  <a:srgbClr val="006600"/>
                </a:solidFill>
                <a:latin typeface="Arial"/>
                <a:cs typeface="Arial"/>
              </a:rPr>
              <a:t> </a:t>
            </a:r>
            <a:r>
              <a:rPr sz="1400" u="sng" spc="-10" dirty="0">
                <a:solidFill>
                  <a:srgbClr val="006600"/>
                </a:solidFill>
                <a:uFill>
                  <a:solidFill>
                    <a:srgbClr val="006600"/>
                  </a:solidFill>
                </a:uFill>
                <a:latin typeface="Arial"/>
                <a:cs typeface="Arial"/>
              </a:rPr>
              <a:t>here</a:t>
            </a:r>
            <a:endParaRPr sz="1400">
              <a:latin typeface="Arial"/>
              <a:cs typeface="Arial"/>
            </a:endParaRPr>
          </a:p>
          <a:p>
            <a:pPr marL="351155" marR="142240" indent="-339090">
              <a:lnSpc>
                <a:spcPct val="98200"/>
              </a:lnSpc>
              <a:spcBef>
                <a:spcPts val="340"/>
              </a:spcBef>
              <a:buClr>
                <a:srgbClr val="3333CC"/>
              </a:buClr>
              <a:buFont typeface="Arial"/>
              <a:buChar char="•"/>
              <a:tabLst>
                <a:tab pos="351155" algn="l"/>
                <a:tab pos="351790" algn="l"/>
              </a:tabLst>
            </a:pPr>
            <a:r>
              <a:rPr sz="1400" b="1" spc="-15" dirty="0">
                <a:solidFill>
                  <a:srgbClr val="006600"/>
                </a:solidFill>
                <a:latin typeface="Arial"/>
                <a:cs typeface="Arial"/>
              </a:rPr>
              <a:t>data_format</a:t>
            </a:r>
            <a:r>
              <a:rPr sz="1400" spc="-15" dirty="0">
                <a:solidFill>
                  <a:srgbClr val="006600"/>
                </a:solidFill>
                <a:latin typeface="Arial"/>
                <a:cs typeface="Arial"/>
              </a:rPr>
              <a:t>: </a:t>
            </a:r>
            <a:r>
              <a:rPr sz="1400" dirty="0">
                <a:solidFill>
                  <a:srgbClr val="006600"/>
                </a:solidFill>
                <a:latin typeface="Arial"/>
                <a:cs typeface="Arial"/>
              </a:rPr>
              <a:t>A </a:t>
            </a:r>
            <a:r>
              <a:rPr sz="1400" spc="-10" dirty="0">
                <a:solidFill>
                  <a:srgbClr val="006600"/>
                </a:solidFill>
                <a:latin typeface="Arial"/>
                <a:cs typeface="Arial"/>
              </a:rPr>
              <a:t>string, one of </a:t>
            </a:r>
            <a:r>
              <a:rPr sz="1400" spc="-15" dirty="0">
                <a:solidFill>
                  <a:srgbClr val="006600"/>
                </a:solidFill>
                <a:latin typeface="Arial"/>
                <a:cs typeface="Arial"/>
              </a:rPr>
              <a:t>"channels_last" </a:t>
            </a:r>
            <a:r>
              <a:rPr sz="1400" spc="-10" dirty="0">
                <a:solidFill>
                  <a:srgbClr val="006600"/>
                </a:solidFill>
                <a:latin typeface="Arial"/>
                <a:cs typeface="Arial"/>
              </a:rPr>
              <a:t>or "channels_first". The </a:t>
            </a:r>
            <a:r>
              <a:rPr sz="1400" spc="-15" dirty="0">
                <a:solidFill>
                  <a:srgbClr val="006600"/>
                </a:solidFill>
                <a:latin typeface="Arial"/>
                <a:cs typeface="Arial"/>
              </a:rPr>
              <a:t>ordering </a:t>
            </a:r>
            <a:r>
              <a:rPr sz="1400" spc="-10" dirty="0">
                <a:solidFill>
                  <a:srgbClr val="006600"/>
                </a:solidFill>
                <a:latin typeface="Arial"/>
                <a:cs typeface="Arial"/>
              </a:rPr>
              <a:t>of the </a:t>
            </a:r>
            <a:r>
              <a:rPr sz="1400" spc="-15" dirty="0">
                <a:solidFill>
                  <a:srgbClr val="006600"/>
                </a:solidFill>
                <a:latin typeface="Arial"/>
                <a:cs typeface="Arial"/>
              </a:rPr>
              <a:t>dimensions </a:t>
            </a:r>
            <a:r>
              <a:rPr sz="1400" spc="-5" dirty="0">
                <a:solidFill>
                  <a:srgbClr val="006600"/>
                </a:solidFill>
                <a:latin typeface="Arial"/>
                <a:cs typeface="Arial"/>
              </a:rPr>
              <a:t>in </a:t>
            </a:r>
            <a:r>
              <a:rPr sz="1400" spc="-10" dirty="0">
                <a:solidFill>
                  <a:srgbClr val="006600"/>
                </a:solidFill>
                <a:latin typeface="Arial"/>
                <a:cs typeface="Arial"/>
              </a:rPr>
              <a:t>the  inputs. </a:t>
            </a:r>
            <a:r>
              <a:rPr sz="1400" spc="-15" dirty="0">
                <a:solidFill>
                  <a:srgbClr val="006600"/>
                </a:solidFill>
                <a:latin typeface="Arial"/>
                <a:cs typeface="Arial"/>
              </a:rPr>
              <a:t>"channels_last" corresponds </a:t>
            </a:r>
            <a:r>
              <a:rPr sz="1400" spc="-5" dirty="0">
                <a:solidFill>
                  <a:srgbClr val="006600"/>
                </a:solidFill>
                <a:latin typeface="Arial"/>
                <a:cs typeface="Arial"/>
              </a:rPr>
              <a:t>to </a:t>
            </a:r>
            <a:r>
              <a:rPr sz="1400" spc="-10" dirty="0">
                <a:solidFill>
                  <a:srgbClr val="006600"/>
                </a:solidFill>
                <a:latin typeface="Arial"/>
                <a:cs typeface="Arial"/>
              </a:rPr>
              <a:t>inputs with </a:t>
            </a:r>
            <a:r>
              <a:rPr sz="1400" spc="-15" dirty="0">
                <a:solidFill>
                  <a:srgbClr val="006600"/>
                </a:solidFill>
                <a:latin typeface="Arial"/>
                <a:cs typeface="Arial"/>
              </a:rPr>
              <a:t>shape (batch, height, </a:t>
            </a:r>
            <a:r>
              <a:rPr sz="1400" spc="-10" dirty="0">
                <a:solidFill>
                  <a:srgbClr val="006600"/>
                </a:solidFill>
                <a:latin typeface="Arial"/>
                <a:cs typeface="Arial"/>
              </a:rPr>
              <a:t>width, </a:t>
            </a:r>
            <a:r>
              <a:rPr sz="1400" spc="-15" dirty="0">
                <a:solidFill>
                  <a:srgbClr val="006600"/>
                </a:solidFill>
                <a:latin typeface="Arial"/>
                <a:cs typeface="Arial"/>
              </a:rPr>
              <a:t>channels) </a:t>
            </a:r>
            <a:r>
              <a:rPr sz="1400" spc="-10" dirty="0">
                <a:solidFill>
                  <a:srgbClr val="006600"/>
                </a:solidFill>
                <a:latin typeface="Arial"/>
                <a:cs typeface="Arial"/>
              </a:rPr>
              <a:t>while  "channels_first" </a:t>
            </a:r>
            <a:r>
              <a:rPr sz="1400" spc="-15" dirty="0">
                <a:solidFill>
                  <a:srgbClr val="006600"/>
                </a:solidFill>
                <a:latin typeface="Arial"/>
                <a:cs typeface="Arial"/>
              </a:rPr>
              <a:t>corresponds </a:t>
            </a:r>
            <a:r>
              <a:rPr sz="1400" spc="-5" dirty="0">
                <a:solidFill>
                  <a:srgbClr val="006600"/>
                </a:solidFill>
                <a:latin typeface="Arial"/>
                <a:cs typeface="Arial"/>
              </a:rPr>
              <a:t>to </a:t>
            </a:r>
            <a:r>
              <a:rPr sz="1400" spc="-10" dirty="0">
                <a:solidFill>
                  <a:srgbClr val="006600"/>
                </a:solidFill>
                <a:latin typeface="Arial"/>
                <a:cs typeface="Arial"/>
              </a:rPr>
              <a:t>inputs with </a:t>
            </a:r>
            <a:r>
              <a:rPr sz="1400" spc="-15" dirty="0">
                <a:solidFill>
                  <a:srgbClr val="006600"/>
                </a:solidFill>
                <a:latin typeface="Arial"/>
                <a:cs typeface="Arial"/>
              </a:rPr>
              <a:t>shape (batch, channels, height, </a:t>
            </a:r>
            <a:r>
              <a:rPr sz="1400" spc="-10" dirty="0">
                <a:solidFill>
                  <a:srgbClr val="006600"/>
                </a:solidFill>
                <a:latin typeface="Arial"/>
                <a:cs typeface="Arial"/>
              </a:rPr>
              <a:t>width). </a:t>
            </a:r>
            <a:r>
              <a:rPr sz="1400" spc="-5" dirty="0">
                <a:solidFill>
                  <a:srgbClr val="006600"/>
                </a:solidFill>
                <a:latin typeface="Arial"/>
                <a:cs typeface="Arial"/>
              </a:rPr>
              <a:t>It </a:t>
            </a:r>
            <a:r>
              <a:rPr sz="1400" spc="-15" dirty="0">
                <a:solidFill>
                  <a:srgbClr val="006600"/>
                </a:solidFill>
                <a:latin typeface="Arial"/>
                <a:cs typeface="Arial"/>
              </a:rPr>
              <a:t>defaults </a:t>
            </a:r>
            <a:r>
              <a:rPr sz="1400" spc="-5" dirty="0">
                <a:solidFill>
                  <a:srgbClr val="006600"/>
                </a:solidFill>
                <a:latin typeface="Arial"/>
                <a:cs typeface="Arial"/>
              </a:rPr>
              <a:t>to </a:t>
            </a:r>
            <a:r>
              <a:rPr sz="1400" spc="-10" dirty="0">
                <a:solidFill>
                  <a:srgbClr val="006600"/>
                </a:solidFill>
                <a:latin typeface="Arial"/>
                <a:cs typeface="Arial"/>
              </a:rPr>
              <a:t>the  </a:t>
            </a:r>
            <a:r>
              <a:rPr sz="1400" spc="-15" dirty="0">
                <a:solidFill>
                  <a:srgbClr val="006600"/>
                </a:solidFill>
                <a:latin typeface="Arial"/>
                <a:cs typeface="Arial"/>
              </a:rPr>
              <a:t>image_data_format </a:t>
            </a:r>
            <a:r>
              <a:rPr sz="1400" spc="-10" dirty="0">
                <a:solidFill>
                  <a:srgbClr val="006600"/>
                </a:solidFill>
                <a:latin typeface="Arial"/>
                <a:cs typeface="Arial"/>
              </a:rPr>
              <a:t>value </a:t>
            </a:r>
            <a:r>
              <a:rPr sz="1400" spc="-15" dirty="0">
                <a:solidFill>
                  <a:srgbClr val="006600"/>
                </a:solidFill>
                <a:latin typeface="Arial"/>
                <a:cs typeface="Arial"/>
              </a:rPr>
              <a:t>found </a:t>
            </a:r>
            <a:r>
              <a:rPr sz="1400" spc="-5" dirty="0">
                <a:solidFill>
                  <a:srgbClr val="006600"/>
                </a:solidFill>
                <a:latin typeface="Arial"/>
                <a:cs typeface="Arial"/>
              </a:rPr>
              <a:t>in </a:t>
            </a:r>
            <a:r>
              <a:rPr sz="1400" spc="-10" dirty="0">
                <a:solidFill>
                  <a:srgbClr val="006600"/>
                </a:solidFill>
                <a:latin typeface="Arial"/>
                <a:cs typeface="Arial"/>
              </a:rPr>
              <a:t>your Keras config </a:t>
            </a:r>
            <a:r>
              <a:rPr sz="1400" spc="-5" dirty="0">
                <a:solidFill>
                  <a:srgbClr val="006600"/>
                </a:solidFill>
                <a:latin typeface="Arial"/>
                <a:cs typeface="Arial"/>
              </a:rPr>
              <a:t>file </a:t>
            </a:r>
            <a:r>
              <a:rPr sz="1400" spc="-10" dirty="0">
                <a:solidFill>
                  <a:srgbClr val="006600"/>
                </a:solidFill>
                <a:latin typeface="Arial"/>
                <a:cs typeface="Arial"/>
              </a:rPr>
              <a:t>at </a:t>
            </a:r>
            <a:r>
              <a:rPr sz="1400" spc="-15" dirty="0">
                <a:solidFill>
                  <a:srgbClr val="006600"/>
                </a:solidFill>
                <a:latin typeface="Arial"/>
                <a:cs typeface="Arial"/>
              </a:rPr>
              <a:t>~/.keras/keras.json. </a:t>
            </a:r>
            <a:r>
              <a:rPr sz="1400" spc="-5" dirty="0">
                <a:solidFill>
                  <a:srgbClr val="006600"/>
                </a:solidFill>
                <a:latin typeface="Arial"/>
                <a:cs typeface="Arial"/>
              </a:rPr>
              <a:t>If </a:t>
            </a:r>
            <a:r>
              <a:rPr sz="1400" spc="-10" dirty="0">
                <a:solidFill>
                  <a:srgbClr val="006600"/>
                </a:solidFill>
                <a:latin typeface="Arial"/>
                <a:cs typeface="Arial"/>
              </a:rPr>
              <a:t>you </a:t>
            </a:r>
            <a:r>
              <a:rPr sz="1400" spc="-15" dirty="0">
                <a:solidFill>
                  <a:srgbClr val="006600"/>
                </a:solidFill>
                <a:latin typeface="Arial"/>
                <a:cs typeface="Arial"/>
              </a:rPr>
              <a:t>never </a:t>
            </a:r>
            <a:r>
              <a:rPr sz="1400" spc="-10" dirty="0">
                <a:solidFill>
                  <a:srgbClr val="006600"/>
                </a:solidFill>
                <a:latin typeface="Arial"/>
                <a:cs typeface="Arial"/>
              </a:rPr>
              <a:t>set </a:t>
            </a:r>
            <a:r>
              <a:rPr sz="1400" spc="-5" dirty="0">
                <a:solidFill>
                  <a:srgbClr val="006600"/>
                </a:solidFill>
                <a:latin typeface="Arial"/>
                <a:cs typeface="Arial"/>
              </a:rPr>
              <a:t>it, </a:t>
            </a:r>
            <a:r>
              <a:rPr sz="1400" spc="-10" dirty="0">
                <a:solidFill>
                  <a:srgbClr val="006600"/>
                </a:solidFill>
                <a:latin typeface="Arial"/>
                <a:cs typeface="Arial"/>
              </a:rPr>
              <a:t>then </a:t>
            </a:r>
            <a:r>
              <a:rPr sz="1400" spc="-5" dirty="0">
                <a:solidFill>
                  <a:srgbClr val="006600"/>
                </a:solidFill>
                <a:latin typeface="Arial"/>
                <a:cs typeface="Arial"/>
              </a:rPr>
              <a:t>it </a:t>
            </a:r>
            <a:r>
              <a:rPr sz="1400" spc="-10" dirty="0">
                <a:solidFill>
                  <a:srgbClr val="006600"/>
                </a:solidFill>
                <a:latin typeface="Arial"/>
                <a:cs typeface="Arial"/>
              </a:rPr>
              <a:t>will  be</a:t>
            </a:r>
            <a:r>
              <a:rPr sz="1400" spc="-25" dirty="0">
                <a:solidFill>
                  <a:srgbClr val="006600"/>
                </a:solidFill>
                <a:latin typeface="Arial"/>
                <a:cs typeface="Arial"/>
              </a:rPr>
              <a:t> </a:t>
            </a:r>
            <a:r>
              <a:rPr sz="1400" spc="-15" dirty="0">
                <a:solidFill>
                  <a:srgbClr val="006600"/>
                </a:solidFill>
                <a:latin typeface="Arial"/>
                <a:cs typeface="Arial"/>
              </a:rPr>
              <a:t>"channels_last".</a:t>
            </a:r>
            <a:endParaRPr sz="1400">
              <a:latin typeface="Arial"/>
              <a:cs typeface="Arial"/>
            </a:endParaRPr>
          </a:p>
        </p:txBody>
      </p:sp>
      <p:sp>
        <p:nvSpPr>
          <p:cNvPr id="6" name="object 6"/>
          <p:cNvSpPr/>
          <p:nvPr/>
        </p:nvSpPr>
        <p:spPr>
          <a:xfrm>
            <a:off x="1339778" y="1851660"/>
            <a:ext cx="8000011" cy="552113"/>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319458" y="2753324"/>
            <a:ext cx="7686039" cy="50436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43479" y="646172"/>
            <a:ext cx="8572500" cy="152400"/>
          </a:xfrm>
          <a:prstGeom prst="rect">
            <a:avLst/>
          </a:prstGeom>
        </p:spPr>
        <p:txBody>
          <a:bodyPr vert="horz" wrap="square" lIns="0" tIns="0" rIns="0" bIns="0" rtlCol="0">
            <a:spAutoFit/>
          </a:bodyPr>
          <a:lstStyle/>
          <a:p>
            <a:pPr>
              <a:lnSpc>
                <a:spcPts val="1165"/>
              </a:lnSpc>
              <a:tabLst>
                <a:tab pos="8137525" algn="l"/>
              </a:tabLst>
            </a:pPr>
            <a:r>
              <a:rPr sz="1200" spc="-15" dirty="0">
                <a:latin typeface="Arial"/>
                <a:cs typeface="Arial"/>
              </a:rPr>
              <a:t>Dee</a:t>
            </a:r>
            <a:r>
              <a:rPr sz="1200" dirty="0">
                <a:latin typeface="Arial"/>
                <a:cs typeface="Arial"/>
              </a:rPr>
              <a:t>p </a:t>
            </a:r>
            <a:r>
              <a:rPr sz="1200" spc="-15" dirty="0">
                <a:latin typeface="Arial"/>
                <a:cs typeface="Arial"/>
              </a:rPr>
              <a:t> Lea</a:t>
            </a:r>
            <a:r>
              <a:rPr sz="1200" spc="-5" dirty="0">
                <a:latin typeface="Arial"/>
                <a:cs typeface="Arial"/>
              </a:rPr>
              <a:t>r</a:t>
            </a:r>
            <a:r>
              <a:rPr sz="1200" spc="-15" dirty="0">
                <a:latin typeface="Arial"/>
                <a:cs typeface="Arial"/>
              </a:rPr>
              <a:t>n</a:t>
            </a:r>
            <a:r>
              <a:rPr sz="1200" spc="-10" dirty="0">
                <a:latin typeface="Arial"/>
                <a:cs typeface="Arial"/>
              </a:rPr>
              <a:t>i</a:t>
            </a:r>
            <a:r>
              <a:rPr sz="1200" spc="-15" dirty="0">
                <a:latin typeface="Arial"/>
                <a:cs typeface="Arial"/>
              </a:rPr>
              <a:t>n</a:t>
            </a:r>
            <a:r>
              <a:rPr sz="1200" dirty="0">
                <a:latin typeface="Arial"/>
                <a:cs typeface="Arial"/>
              </a:rPr>
              <a:t>g	</a:t>
            </a:r>
            <a:r>
              <a:rPr sz="1200" spc="-10" dirty="0">
                <a:latin typeface="Arial"/>
                <a:cs typeface="Arial"/>
              </a:rPr>
              <a:t>S</a:t>
            </a:r>
            <a:r>
              <a:rPr sz="1200" spc="-5" dirty="0">
                <a:latin typeface="Arial"/>
                <a:cs typeface="Arial"/>
              </a:rPr>
              <a:t>r</a:t>
            </a:r>
            <a:r>
              <a:rPr sz="1200" spc="-10" dirty="0">
                <a:latin typeface="Arial"/>
                <a:cs typeface="Arial"/>
              </a:rPr>
              <a:t>i</a:t>
            </a:r>
            <a:r>
              <a:rPr sz="1200" spc="-15" dirty="0">
                <a:latin typeface="Arial"/>
                <a:cs typeface="Arial"/>
              </a:rPr>
              <a:t>ha</a:t>
            </a:r>
            <a:r>
              <a:rPr sz="1200" spc="-5" dirty="0">
                <a:latin typeface="Arial"/>
                <a:cs typeface="Arial"/>
              </a:rPr>
              <a:t>r</a:t>
            </a:r>
            <a:r>
              <a:rPr sz="1200" dirty="0">
                <a:latin typeface="Arial"/>
                <a:cs typeface="Arial"/>
              </a:rPr>
              <a:t>i</a:t>
            </a:r>
            <a:endParaRPr sz="1200">
              <a:latin typeface="Arial"/>
              <a:cs typeface="Arial"/>
            </a:endParaRPr>
          </a:p>
        </p:txBody>
      </p:sp>
      <p:sp>
        <p:nvSpPr>
          <p:cNvPr id="3" name="object 3"/>
          <p:cNvSpPr/>
          <p:nvPr/>
        </p:nvSpPr>
        <p:spPr>
          <a:xfrm>
            <a:off x="508000" y="495300"/>
            <a:ext cx="9042400" cy="603250"/>
          </a:xfrm>
          <a:custGeom>
            <a:avLst/>
            <a:gdLst/>
            <a:ahLst/>
            <a:cxnLst/>
            <a:rect l="l" t="t" r="r" b="b"/>
            <a:pathLst>
              <a:path w="9042400" h="603250">
                <a:moveTo>
                  <a:pt x="0" y="0"/>
                </a:moveTo>
                <a:lnTo>
                  <a:pt x="9042400" y="0"/>
                </a:lnTo>
                <a:lnTo>
                  <a:pt x="9042400" y="602827"/>
                </a:lnTo>
                <a:lnTo>
                  <a:pt x="0" y="602827"/>
                </a:lnTo>
                <a:lnTo>
                  <a:pt x="0" y="0"/>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xfrm>
            <a:off x="990600" y="458047"/>
            <a:ext cx="7727950" cy="452120"/>
          </a:xfrm>
          <a:prstGeom prst="rect">
            <a:avLst/>
          </a:prstGeom>
        </p:spPr>
        <p:txBody>
          <a:bodyPr vert="horz" wrap="square" lIns="0" tIns="12700" rIns="0" bIns="0" rtlCol="0">
            <a:spAutoFit/>
          </a:bodyPr>
          <a:lstStyle/>
          <a:p>
            <a:pPr marL="12700">
              <a:lnSpc>
                <a:spcPct val="100000"/>
              </a:lnSpc>
              <a:spcBef>
                <a:spcPts val="100"/>
              </a:spcBef>
            </a:pPr>
            <a:r>
              <a:rPr sz="2800" spc="-15" dirty="0"/>
              <a:t>Runtime </a:t>
            </a:r>
            <a:r>
              <a:rPr sz="2800" spc="-10" dirty="0"/>
              <a:t>of </a:t>
            </a:r>
            <a:r>
              <a:rPr sz="2800" spc="-15" dirty="0"/>
              <a:t>Traditional </a:t>
            </a:r>
            <a:r>
              <a:rPr sz="2800" spc="-10" dirty="0"/>
              <a:t>vs </a:t>
            </a:r>
            <a:r>
              <a:rPr sz="2800" spc="-15" dirty="0"/>
              <a:t>Convolutional</a:t>
            </a:r>
            <a:r>
              <a:rPr sz="2800" spc="-80" dirty="0"/>
              <a:t> </a:t>
            </a:r>
            <a:r>
              <a:rPr sz="2800" spc="-15" dirty="0"/>
              <a:t>Networks</a:t>
            </a:r>
            <a:endParaRPr sz="2800" dirty="0"/>
          </a:p>
        </p:txBody>
      </p:sp>
      <p:sp>
        <p:nvSpPr>
          <p:cNvPr id="5" name="object 5"/>
          <p:cNvSpPr txBox="1"/>
          <p:nvPr/>
        </p:nvSpPr>
        <p:spPr>
          <a:xfrm>
            <a:off x="572741" y="1332991"/>
            <a:ext cx="8775065" cy="3640454"/>
          </a:xfrm>
          <a:prstGeom prst="rect">
            <a:avLst/>
          </a:prstGeom>
        </p:spPr>
        <p:txBody>
          <a:bodyPr vert="horz" wrap="square" lIns="0" tIns="17145" rIns="0" bIns="0" rtlCol="0">
            <a:spAutoFit/>
          </a:bodyPr>
          <a:lstStyle/>
          <a:p>
            <a:pPr marL="389890" marR="55880" indent="-339090" algn="just">
              <a:lnSpc>
                <a:spcPct val="98800"/>
              </a:lnSpc>
              <a:spcBef>
                <a:spcPts val="135"/>
              </a:spcBef>
              <a:buChar char="•"/>
              <a:tabLst>
                <a:tab pos="389890" algn="l"/>
              </a:tabLst>
            </a:pPr>
            <a:r>
              <a:rPr sz="2400" spc="-15" dirty="0">
                <a:solidFill>
                  <a:srgbClr val="3333CC"/>
                </a:solidFill>
                <a:latin typeface="Arial"/>
                <a:cs typeface="Arial"/>
              </a:rPr>
              <a:t>Traditional neural network </a:t>
            </a:r>
            <a:r>
              <a:rPr sz="2400" spc="-10" dirty="0">
                <a:solidFill>
                  <a:srgbClr val="3333CC"/>
                </a:solidFill>
                <a:latin typeface="Arial"/>
                <a:cs typeface="Arial"/>
              </a:rPr>
              <a:t>layers use </a:t>
            </a:r>
            <a:r>
              <a:rPr sz="2400" spc="-15" dirty="0">
                <a:solidFill>
                  <a:srgbClr val="3333CC"/>
                </a:solidFill>
                <a:latin typeface="Arial"/>
                <a:cs typeface="Arial"/>
              </a:rPr>
              <a:t>matrix multiplication </a:t>
            </a:r>
            <a:r>
              <a:rPr sz="2400" spc="-10" dirty="0">
                <a:solidFill>
                  <a:srgbClr val="3333CC"/>
                </a:solidFill>
                <a:latin typeface="Arial"/>
                <a:cs typeface="Arial"/>
              </a:rPr>
              <a:t>by </a:t>
            </a:r>
            <a:r>
              <a:rPr sz="2400" dirty="0">
                <a:solidFill>
                  <a:srgbClr val="3333CC"/>
                </a:solidFill>
                <a:latin typeface="Arial"/>
                <a:cs typeface="Arial"/>
              </a:rPr>
              <a:t>a  </a:t>
            </a:r>
            <a:r>
              <a:rPr sz="2400" spc="-15" dirty="0">
                <a:solidFill>
                  <a:srgbClr val="3333CC"/>
                </a:solidFill>
                <a:latin typeface="Arial"/>
                <a:cs typeface="Arial"/>
              </a:rPr>
              <a:t>matrix </a:t>
            </a:r>
            <a:r>
              <a:rPr sz="2400" spc="-10" dirty="0">
                <a:solidFill>
                  <a:srgbClr val="3333CC"/>
                </a:solidFill>
                <a:latin typeface="Arial"/>
                <a:cs typeface="Arial"/>
              </a:rPr>
              <a:t>of </a:t>
            </a:r>
            <a:r>
              <a:rPr sz="2400" spc="-15" dirty="0">
                <a:solidFill>
                  <a:srgbClr val="3333CC"/>
                </a:solidFill>
                <a:latin typeface="Arial"/>
                <a:cs typeface="Arial"/>
              </a:rPr>
              <a:t>parameters </a:t>
            </a:r>
            <a:r>
              <a:rPr sz="2400" spc="-10" dirty="0">
                <a:solidFill>
                  <a:srgbClr val="3333CC"/>
                </a:solidFill>
                <a:latin typeface="Arial"/>
                <a:cs typeface="Arial"/>
              </a:rPr>
              <a:t>with </a:t>
            </a:r>
            <a:r>
              <a:rPr sz="2400" dirty="0">
                <a:solidFill>
                  <a:srgbClr val="3333CC"/>
                </a:solidFill>
                <a:latin typeface="Arial"/>
                <a:cs typeface="Arial"/>
              </a:rPr>
              <a:t>a </a:t>
            </a:r>
            <a:r>
              <a:rPr sz="2400" spc="-15" dirty="0">
                <a:solidFill>
                  <a:srgbClr val="3333CC"/>
                </a:solidFill>
                <a:latin typeface="Arial"/>
                <a:cs typeface="Arial"/>
              </a:rPr>
              <a:t>separate parameter describing </a:t>
            </a:r>
            <a:r>
              <a:rPr sz="2400" spc="-10" dirty="0">
                <a:solidFill>
                  <a:srgbClr val="3333CC"/>
                </a:solidFill>
                <a:latin typeface="Arial"/>
                <a:cs typeface="Arial"/>
              </a:rPr>
              <a:t>the  </a:t>
            </a:r>
            <a:r>
              <a:rPr sz="2400" spc="-15" dirty="0">
                <a:solidFill>
                  <a:srgbClr val="3333CC"/>
                </a:solidFill>
                <a:latin typeface="Arial"/>
                <a:cs typeface="Arial"/>
              </a:rPr>
              <a:t>interaction between each </a:t>
            </a:r>
            <a:r>
              <a:rPr sz="2400" spc="-10" dirty="0">
                <a:solidFill>
                  <a:srgbClr val="3333CC"/>
                </a:solidFill>
                <a:latin typeface="Arial"/>
                <a:cs typeface="Arial"/>
              </a:rPr>
              <a:t>input unit and </a:t>
            </a:r>
            <a:r>
              <a:rPr sz="2400" spc="-15" dirty="0">
                <a:solidFill>
                  <a:srgbClr val="3333CC"/>
                </a:solidFill>
                <a:latin typeface="Arial"/>
                <a:cs typeface="Arial"/>
              </a:rPr>
              <a:t>each output</a:t>
            </a:r>
            <a:r>
              <a:rPr sz="2400" spc="-125" dirty="0">
                <a:solidFill>
                  <a:srgbClr val="3333CC"/>
                </a:solidFill>
                <a:latin typeface="Arial"/>
                <a:cs typeface="Arial"/>
              </a:rPr>
              <a:t> </a:t>
            </a:r>
            <a:r>
              <a:rPr sz="2400" spc="-10" dirty="0">
                <a:solidFill>
                  <a:srgbClr val="3333CC"/>
                </a:solidFill>
                <a:latin typeface="Arial"/>
                <a:cs typeface="Arial"/>
              </a:rPr>
              <a:t>unit</a:t>
            </a:r>
            <a:endParaRPr sz="2400">
              <a:latin typeface="Arial"/>
              <a:cs typeface="Arial"/>
            </a:endParaRPr>
          </a:p>
          <a:p>
            <a:pPr marL="2763520">
              <a:lnSpc>
                <a:spcPct val="100000"/>
              </a:lnSpc>
              <a:spcBef>
                <a:spcPts val="520"/>
              </a:spcBef>
            </a:pPr>
            <a:r>
              <a:rPr sz="2000" b="1" i="1" dirty="0">
                <a:latin typeface="Times New Roman"/>
                <a:cs typeface="Times New Roman"/>
              </a:rPr>
              <a:t>s </a:t>
            </a:r>
            <a:r>
              <a:rPr sz="2000" i="1" spc="-15" dirty="0">
                <a:latin typeface="Times New Roman"/>
                <a:cs typeface="Times New Roman"/>
              </a:rPr>
              <a:t>=g</a:t>
            </a:r>
            <a:r>
              <a:rPr sz="2000" spc="-15" dirty="0">
                <a:latin typeface="Times New Roman"/>
                <a:cs typeface="Times New Roman"/>
              </a:rPr>
              <a:t>(</a:t>
            </a:r>
            <a:r>
              <a:rPr sz="2000" b="1" i="1" spc="-15" dirty="0">
                <a:latin typeface="Times New Roman"/>
                <a:cs typeface="Times New Roman"/>
              </a:rPr>
              <a:t>W</a:t>
            </a:r>
            <a:r>
              <a:rPr sz="1950" spc="-22" baseline="25641" dirty="0">
                <a:latin typeface="Times New Roman"/>
                <a:cs typeface="Times New Roman"/>
              </a:rPr>
              <a:t>T</a:t>
            </a:r>
            <a:r>
              <a:rPr sz="2000" b="1" i="1" spc="-15" dirty="0">
                <a:latin typeface="Times New Roman"/>
                <a:cs typeface="Times New Roman"/>
              </a:rPr>
              <a:t>x</a:t>
            </a:r>
            <a:r>
              <a:rPr sz="2000" b="1" i="1" spc="-45" dirty="0">
                <a:latin typeface="Times New Roman"/>
                <a:cs typeface="Times New Roman"/>
              </a:rPr>
              <a:t> </a:t>
            </a:r>
            <a:r>
              <a:rPr sz="2000" dirty="0">
                <a:latin typeface="Times New Roman"/>
                <a:cs typeface="Times New Roman"/>
              </a:rPr>
              <a:t>)</a:t>
            </a:r>
            <a:endParaRPr sz="2000">
              <a:latin typeface="Times New Roman"/>
              <a:cs typeface="Times New Roman"/>
            </a:endParaRPr>
          </a:p>
          <a:p>
            <a:pPr>
              <a:lnSpc>
                <a:spcPct val="100000"/>
              </a:lnSpc>
            </a:pPr>
            <a:endParaRPr sz="2200">
              <a:latin typeface="Times New Roman"/>
              <a:cs typeface="Times New Roman"/>
            </a:endParaRPr>
          </a:p>
          <a:p>
            <a:pPr>
              <a:lnSpc>
                <a:spcPct val="100000"/>
              </a:lnSpc>
            </a:pPr>
            <a:endParaRPr sz="3100">
              <a:latin typeface="Times New Roman"/>
              <a:cs typeface="Times New Roman"/>
            </a:endParaRPr>
          </a:p>
          <a:p>
            <a:pPr marL="785495" lvl="1" indent="-283210">
              <a:lnSpc>
                <a:spcPts val="2350"/>
              </a:lnSpc>
              <a:buClr>
                <a:srgbClr val="3333CC"/>
              </a:buClr>
              <a:buChar char="•"/>
              <a:tabLst>
                <a:tab pos="784860" algn="l"/>
                <a:tab pos="785495" algn="l"/>
              </a:tabLst>
            </a:pPr>
            <a:r>
              <a:rPr sz="2000" spc="-10" dirty="0">
                <a:solidFill>
                  <a:srgbClr val="006600"/>
                </a:solidFill>
                <a:latin typeface="Arial"/>
                <a:cs typeface="Arial"/>
              </a:rPr>
              <a:t>With </a:t>
            </a:r>
            <a:r>
              <a:rPr sz="2000" i="1" dirty="0">
                <a:latin typeface="Times New Roman"/>
                <a:cs typeface="Times New Roman"/>
              </a:rPr>
              <a:t>m </a:t>
            </a:r>
            <a:r>
              <a:rPr sz="2000" spc="-10" dirty="0">
                <a:solidFill>
                  <a:srgbClr val="006600"/>
                </a:solidFill>
                <a:latin typeface="Arial"/>
                <a:cs typeface="Arial"/>
              </a:rPr>
              <a:t>inputs and </a:t>
            </a:r>
            <a:r>
              <a:rPr sz="2000" i="1" dirty="0">
                <a:latin typeface="Times New Roman"/>
                <a:cs typeface="Times New Roman"/>
              </a:rPr>
              <a:t>n </a:t>
            </a:r>
            <a:r>
              <a:rPr sz="2000" spc="-15" dirty="0">
                <a:solidFill>
                  <a:srgbClr val="006600"/>
                </a:solidFill>
                <a:latin typeface="Arial"/>
                <a:cs typeface="Arial"/>
              </a:rPr>
              <a:t>outputs, matrix multiplication requires </a:t>
            </a:r>
            <a:r>
              <a:rPr sz="2000" i="1" dirty="0">
                <a:latin typeface="Times New Roman"/>
                <a:cs typeface="Times New Roman"/>
              </a:rPr>
              <a:t>m </a:t>
            </a:r>
            <a:r>
              <a:rPr sz="2000" i="1" dirty="0">
                <a:latin typeface="Arial"/>
                <a:cs typeface="Arial"/>
              </a:rPr>
              <a:t>x</a:t>
            </a:r>
            <a:r>
              <a:rPr sz="2000" i="1" spc="-210" dirty="0">
                <a:latin typeface="Arial"/>
                <a:cs typeface="Arial"/>
              </a:rPr>
              <a:t> </a:t>
            </a:r>
            <a:r>
              <a:rPr sz="2000" i="1" dirty="0">
                <a:latin typeface="Times New Roman"/>
                <a:cs typeface="Times New Roman"/>
              </a:rPr>
              <a:t>n</a:t>
            </a:r>
            <a:endParaRPr sz="2000">
              <a:latin typeface="Times New Roman"/>
              <a:cs typeface="Times New Roman"/>
            </a:endParaRPr>
          </a:p>
          <a:p>
            <a:pPr marL="785495">
              <a:lnSpc>
                <a:spcPts val="2350"/>
              </a:lnSpc>
            </a:pPr>
            <a:r>
              <a:rPr sz="2000" spc="-15" dirty="0">
                <a:solidFill>
                  <a:srgbClr val="006600"/>
                </a:solidFill>
                <a:latin typeface="Arial"/>
                <a:cs typeface="Arial"/>
              </a:rPr>
              <a:t>parameters </a:t>
            </a:r>
            <a:r>
              <a:rPr sz="2000" spc="-10" dirty="0">
                <a:solidFill>
                  <a:srgbClr val="006600"/>
                </a:solidFill>
                <a:latin typeface="Arial"/>
                <a:cs typeface="Arial"/>
              </a:rPr>
              <a:t>and </a:t>
            </a:r>
            <a:r>
              <a:rPr sz="2000" i="1" spc="-15" dirty="0">
                <a:latin typeface="Times New Roman"/>
                <a:cs typeface="Times New Roman"/>
              </a:rPr>
              <a:t>O</a:t>
            </a:r>
            <a:r>
              <a:rPr sz="2000" spc="-15" dirty="0">
                <a:latin typeface="Times New Roman"/>
                <a:cs typeface="Times New Roman"/>
              </a:rPr>
              <a:t>(</a:t>
            </a:r>
            <a:r>
              <a:rPr sz="2000" i="1" spc="-15" dirty="0">
                <a:latin typeface="Times New Roman"/>
                <a:cs typeface="Times New Roman"/>
              </a:rPr>
              <a:t>m</a:t>
            </a:r>
            <a:r>
              <a:rPr sz="2000" spc="-15" dirty="0">
                <a:latin typeface="MS Gothic"/>
                <a:cs typeface="MS Gothic"/>
              </a:rPr>
              <a:t>×</a:t>
            </a:r>
            <a:r>
              <a:rPr sz="2000" i="1" spc="-15" dirty="0">
                <a:latin typeface="Times New Roman"/>
                <a:cs typeface="Times New Roman"/>
              </a:rPr>
              <a:t>n</a:t>
            </a:r>
            <a:r>
              <a:rPr sz="2000" spc="-15" dirty="0">
                <a:latin typeface="Times New Roman"/>
                <a:cs typeface="Times New Roman"/>
              </a:rPr>
              <a:t>) </a:t>
            </a:r>
            <a:r>
              <a:rPr sz="2000" spc="-15" dirty="0">
                <a:solidFill>
                  <a:srgbClr val="006600"/>
                </a:solidFill>
                <a:latin typeface="Arial"/>
                <a:cs typeface="Arial"/>
              </a:rPr>
              <a:t>runtime </a:t>
            </a:r>
            <a:r>
              <a:rPr sz="2000" spc="-10" dirty="0">
                <a:solidFill>
                  <a:srgbClr val="006600"/>
                </a:solidFill>
                <a:latin typeface="Arial"/>
                <a:cs typeface="Arial"/>
              </a:rPr>
              <a:t>per</a:t>
            </a:r>
            <a:r>
              <a:rPr sz="2000" spc="-125" dirty="0">
                <a:solidFill>
                  <a:srgbClr val="006600"/>
                </a:solidFill>
                <a:latin typeface="Arial"/>
                <a:cs typeface="Arial"/>
              </a:rPr>
              <a:t> </a:t>
            </a:r>
            <a:r>
              <a:rPr sz="2000" spc="-15" dirty="0">
                <a:solidFill>
                  <a:srgbClr val="006600"/>
                </a:solidFill>
                <a:latin typeface="Arial"/>
                <a:cs typeface="Arial"/>
              </a:rPr>
              <a:t>example</a:t>
            </a:r>
            <a:endParaRPr sz="2000">
              <a:latin typeface="Arial"/>
              <a:cs typeface="Arial"/>
            </a:endParaRPr>
          </a:p>
          <a:p>
            <a:pPr marL="785495" lvl="1" indent="-283210">
              <a:lnSpc>
                <a:spcPct val="100000"/>
              </a:lnSpc>
              <a:spcBef>
                <a:spcPts val="409"/>
              </a:spcBef>
              <a:buClr>
                <a:srgbClr val="3333CC"/>
              </a:buClr>
              <a:buChar char="•"/>
              <a:tabLst>
                <a:tab pos="784860" algn="l"/>
                <a:tab pos="785495" algn="l"/>
              </a:tabLst>
            </a:pPr>
            <a:r>
              <a:rPr sz="2000" spc="-10" dirty="0">
                <a:solidFill>
                  <a:srgbClr val="006600"/>
                </a:solidFill>
                <a:latin typeface="Arial"/>
                <a:cs typeface="Arial"/>
              </a:rPr>
              <a:t>This </a:t>
            </a:r>
            <a:r>
              <a:rPr sz="2000" spc="-15" dirty="0">
                <a:solidFill>
                  <a:srgbClr val="006600"/>
                </a:solidFill>
                <a:latin typeface="Arial"/>
                <a:cs typeface="Arial"/>
              </a:rPr>
              <a:t>means every output </a:t>
            </a:r>
            <a:r>
              <a:rPr sz="2000" spc="-10" dirty="0">
                <a:solidFill>
                  <a:srgbClr val="006600"/>
                </a:solidFill>
                <a:latin typeface="Arial"/>
                <a:cs typeface="Arial"/>
              </a:rPr>
              <a:t>unit </a:t>
            </a:r>
            <a:r>
              <a:rPr sz="2000" spc="-15" dirty="0">
                <a:solidFill>
                  <a:srgbClr val="006600"/>
                </a:solidFill>
                <a:latin typeface="Arial"/>
                <a:cs typeface="Arial"/>
              </a:rPr>
              <a:t>interacts </a:t>
            </a:r>
            <a:r>
              <a:rPr sz="2000" spc="-10" dirty="0">
                <a:solidFill>
                  <a:srgbClr val="006600"/>
                </a:solidFill>
                <a:latin typeface="Arial"/>
                <a:cs typeface="Arial"/>
              </a:rPr>
              <a:t>with </a:t>
            </a:r>
            <a:r>
              <a:rPr sz="2000" spc="-15" dirty="0">
                <a:solidFill>
                  <a:srgbClr val="006600"/>
                </a:solidFill>
                <a:latin typeface="Arial"/>
                <a:cs typeface="Arial"/>
              </a:rPr>
              <a:t>every </a:t>
            </a:r>
            <a:r>
              <a:rPr sz="2000" spc="-10" dirty="0">
                <a:solidFill>
                  <a:srgbClr val="006600"/>
                </a:solidFill>
                <a:latin typeface="Arial"/>
                <a:cs typeface="Arial"/>
              </a:rPr>
              <a:t>input</a:t>
            </a:r>
            <a:r>
              <a:rPr sz="2000" spc="-120" dirty="0">
                <a:solidFill>
                  <a:srgbClr val="006600"/>
                </a:solidFill>
                <a:latin typeface="Arial"/>
                <a:cs typeface="Arial"/>
              </a:rPr>
              <a:t> </a:t>
            </a:r>
            <a:r>
              <a:rPr sz="2000" spc="-10" dirty="0">
                <a:solidFill>
                  <a:srgbClr val="006600"/>
                </a:solidFill>
                <a:latin typeface="Arial"/>
                <a:cs typeface="Arial"/>
              </a:rPr>
              <a:t>unit</a:t>
            </a:r>
            <a:endParaRPr sz="2000">
              <a:latin typeface="Arial"/>
              <a:cs typeface="Arial"/>
            </a:endParaRPr>
          </a:p>
          <a:p>
            <a:pPr marL="389890" indent="-339090">
              <a:lnSpc>
                <a:spcPct val="100000"/>
              </a:lnSpc>
              <a:spcBef>
                <a:spcPts val="484"/>
              </a:spcBef>
              <a:buChar char="•"/>
              <a:tabLst>
                <a:tab pos="389255" algn="l"/>
                <a:tab pos="389890" algn="l"/>
              </a:tabLst>
            </a:pPr>
            <a:r>
              <a:rPr sz="2400" spc="-15" dirty="0">
                <a:solidFill>
                  <a:srgbClr val="3333CC"/>
                </a:solidFill>
                <a:latin typeface="Arial"/>
                <a:cs typeface="Arial"/>
              </a:rPr>
              <a:t>Convolutional network </a:t>
            </a:r>
            <a:r>
              <a:rPr sz="2400" spc="-10" dirty="0">
                <a:solidFill>
                  <a:srgbClr val="3333CC"/>
                </a:solidFill>
                <a:latin typeface="Arial"/>
                <a:cs typeface="Arial"/>
              </a:rPr>
              <a:t>layers </a:t>
            </a:r>
            <a:r>
              <a:rPr sz="2400" spc="-15" dirty="0">
                <a:solidFill>
                  <a:srgbClr val="3333CC"/>
                </a:solidFill>
                <a:latin typeface="Arial"/>
                <a:cs typeface="Arial"/>
              </a:rPr>
              <a:t>have sparse</a:t>
            </a:r>
            <a:r>
              <a:rPr sz="2400" spc="-55" dirty="0">
                <a:solidFill>
                  <a:srgbClr val="3333CC"/>
                </a:solidFill>
                <a:latin typeface="Arial"/>
                <a:cs typeface="Arial"/>
              </a:rPr>
              <a:t> </a:t>
            </a:r>
            <a:r>
              <a:rPr sz="2400" spc="-15" dirty="0">
                <a:solidFill>
                  <a:srgbClr val="3333CC"/>
                </a:solidFill>
                <a:latin typeface="Arial"/>
                <a:cs typeface="Arial"/>
              </a:rPr>
              <a:t>interactions</a:t>
            </a:r>
            <a:endParaRPr sz="2400">
              <a:latin typeface="Arial"/>
              <a:cs typeface="Arial"/>
            </a:endParaRPr>
          </a:p>
        </p:txBody>
      </p:sp>
      <p:sp>
        <p:nvSpPr>
          <p:cNvPr id="6" name="object 6"/>
          <p:cNvSpPr txBox="1"/>
          <p:nvPr/>
        </p:nvSpPr>
        <p:spPr>
          <a:xfrm>
            <a:off x="1062961" y="6096000"/>
            <a:ext cx="8277225" cy="632460"/>
          </a:xfrm>
          <a:prstGeom prst="rect">
            <a:avLst/>
          </a:prstGeom>
        </p:spPr>
        <p:txBody>
          <a:bodyPr vert="horz" wrap="square" lIns="0" tIns="24765" rIns="0" bIns="0" rtlCol="0">
            <a:spAutoFit/>
          </a:bodyPr>
          <a:lstStyle/>
          <a:p>
            <a:pPr marL="238760" marR="5080" indent="-226060">
              <a:lnSpc>
                <a:spcPts val="2380"/>
              </a:lnSpc>
              <a:spcBef>
                <a:spcPts val="195"/>
              </a:spcBef>
              <a:buClr>
                <a:srgbClr val="3333CC"/>
              </a:buClr>
              <a:buChar char="•"/>
              <a:tabLst>
                <a:tab pos="238125" algn="l"/>
                <a:tab pos="238760" algn="l"/>
              </a:tabLst>
            </a:pPr>
            <a:r>
              <a:rPr sz="2000" spc="-10" dirty="0">
                <a:solidFill>
                  <a:srgbClr val="006600"/>
                </a:solidFill>
                <a:latin typeface="Arial"/>
                <a:cs typeface="Arial"/>
              </a:rPr>
              <a:t>If we </a:t>
            </a:r>
            <a:r>
              <a:rPr sz="2000" spc="-5" dirty="0">
                <a:solidFill>
                  <a:srgbClr val="006600"/>
                </a:solidFill>
                <a:latin typeface="Arial"/>
                <a:cs typeface="Arial"/>
              </a:rPr>
              <a:t>limit </a:t>
            </a:r>
            <a:r>
              <a:rPr sz="2000" spc="-10" dirty="0">
                <a:solidFill>
                  <a:srgbClr val="006600"/>
                </a:solidFill>
                <a:latin typeface="Arial"/>
                <a:cs typeface="Arial"/>
              </a:rPr>
              <a:t>no of </a:t>
            </a:r>
            <a:r>
              <a:rPr sz="2000" spc="-15" dirty="0">
                <a:solidFill>
                  <a:srgbClr val="006600"/>
                </a:solidFill>
                <a:latin typeface="Arial"/>
                <a:cs typeface="Arial"/>
              </a:rPr>
              <a:t>connections </a:t>
            </a:r>
            <a:r>
              <a:rPr sz="2000" spc="-10" dirty="0">
                <a:solidFill>
                  <a:srgbClr val="006600"/>
                </a:solidFill>
                <a:latin typeface="Arial"/>
                <a:cs typeface="Arial"/>
              </a:rPr>
              <a:t>for </a:t>
            </a:r>
            <a:r>
              <a:rPr sz="2000" spc="-15" dirty="0">
                <a:solidFill>
                  <a:srgbClr val="006600"/>
                </a:solidFill>
                <a:latin typeface="Arial"/>
                <a:cs typeface="Arial"/>
              </a:rPr>
              <a:t>each </a:t>
            </a:r>
            <a:r>
              <a:rPr sz="2000" spc="-10" dirty="0">
                <a:solidFill>
                  <a:srgbClr val="006600"/>
                </a:solidFill>
                <a:latin typeface="Arial"/>
                <a:cs typeface="Arial"/>
              </a:rPr>
              <a:t>input to </a:t>
            </a:r>
            <a:r>
              <a:rPr sz="2000" i="1" dirty="0">
                <a:latin typeface="Times New Roman"/>
                <a:cs typeface="Times New Roman"/>
              </a:rPr>
              <a:t>k </a:t>
            </a:r>
            <a:r>
              <a:rPr sz="2000" spc="-10" dirty="0">
                <a:solidFill>
                  <a:srgbClr val="006600"/>
                </a:solidFill>
                <a:latin typeface="Arial"/>
                <a:cs typeface="Arial"/>
              </a:rPr>
              <a:t>we </a:t>
            </a:r>
            <a:r>
              <a:rPr sz="2000" spc="-15" dirty="0">
                <a:solidFill>
                  <a:srgbClr val="006600"/>
                </a:solidFill>
                <a:latin typeface="Arial"/>
                <a:cs typeface="Arial"/>
              </a:rPr>
              <a:t>need </a:t>
            </a:r>
            <a:r>
              <a:rPr sz="2000" i="1" dirty="0">
                <a:latin typeface="Times New Roman"/>
                <a:cs typeface="Times New Roman"/>
              </a:rPr>
              <a:t>k </a:t>
            </a:r>
            <a:r>
              <a:rPr sz="2000" dirty="0">
                <a:latin typeface="Arial"/>
                <a:cs typeface="Arial"/>
              </a:rPr>
              <a:t>x </a:t>
            </a:r>
            <a:r>
              <a:rPr sz="2000" i="1" dirty="0">
                <a:latin typeface="Times New Roman"/>
                <a:cs typeface="Times New Roman"/>
              </a:rPr>
              <a:t>n</a:t>
            </a:r>
            <a:r>
              <a:rPr sz="2000" i="1" spc="-355" dirty="0">
                <a:latin typeface="Times New Roman"/>
                <a:cs typeface="Times New Roman"/>
              </a:rPr>
              <a:t> </a:t>
            </a:r>
            <a:r>
              <a:rPr sz="2000" spc="-15" dirty="0">
                <a:solidFill>
                  <a:srgbClr val="006600"/>
                </a:solidFill>
                <a:latin typeface="Arial"/>
                <a:cs typeface="Arial"/>
              </a:rPr>
              <a:t>parameters  </a:t>
            </a:r>
            <a:r>
              <a:rPr sz="2000" spc="-10" dirty="0">
                <a:solidFill>
                  <a:srgbClr val="006600"/>
                </a:solidFill>
                <a:latin typeface="Arial"/>
                <a:cs typeface="Arial"/>
              </a:rPr>
              <a:t>and </a:t>
            </a:r>
            <a:r>
              <a:rPr sz="2000" i="1" spc="-15" dirty="0">
                <a:latin typeface="Times New Roman"/>
                <a:cs typeface="Times New Roman"/>
              </a:rPr>
              <a:t>O</a:t>
            </a:r>
            <a:r>
              <a:rPr sz="2000" spc="-15" dirty="0">
                <a:latin typeface="Times New Roman"/>
                <a:cs typeface="Times New Roman"/>
              </a:rPr>
              <a:t>(</a:t>
            </a:r>
            <a:r>
              <a:rPr sz="2000" i="1" spc="-15" dirty="0">
                <a:latin typeface="Times New Roman"/>
                <a:cs typeface="Times New Roman"/>
              </a:rPr>
              <a:t>k</a:t>
            </a:r>
            <a:r>
              <a:rPr sz="2000" spc="-15" dirty="0">
                <a:latin typeface="MS Gothic"/>
                <a:cs typeface="MS Gothic"/>
              </a:rPr>
              <a:t>×</a:t>
            </a:r>
            <a:r>
              <a:rPr sz="2000" i="1" spc="-15" dirty="0">
                <a:latin typeface="Times New Roman"/>
                <a:cs typeface="Times New Roman"/>
              </a:rPr>
              <a:t>n</a:t>
            </a:r>
            <a:r>
              <a:rPr sz="2000" spc="-15" dirty="0">
                <a:latin typeface="Times New Roman"/>
                <a:cs typeface="Times New Roman"/>
              </a:rPr>
              <a:t>)</a:t>
            </a:r>
            <a:r>
              <a:rPr sz="2000" spc="355" dirty="0">
                <a:latin typeface="Times New Roman"/>
                <a:cs typeface="Times New Roman"/>
              </a:rPr>
              <a:t> </a:t>
            </a:r>
            <a:r>
              <a:rPr sz="2000" spc="-15" dirty="0">
                <a:solidFill>
                  <a:srgbClr val="006600"/>
                </a:solidFill>
                <a:latin typeface="Arial"/>
                <a:cs typeface="Arial"/>
              </a:rPr>
              <a:t>runtime</a:t>
            </a:r>
            <a:endParaRPr sz="2000">
              <a:latin typeface="Arial"/>
              <a:cs typeface="Arial"/>
            </a:endParaRPr>
          </a:p>
        </p:txBody>
      </p:sp>
      <p:sp>
        <p:nvSpPr>
          <p:cNvPr id="7" name="object 7"/>
          <p:cNvSpPr/>
          <p:nvPr/>
        </p:nvSpPr>
        <p:spPr>
          <a:xfrm>
            <a:off x="6278129" y="2630760"/>
            <a:ext cx="2036395" cy="939524"/>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6125233" y="5128156"/>
            <a:ext cx="2049472" cy="94631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412099" y="773175"/>
            <a:ext cx="5236845" cy="452120"/>
          </a:xfrm>
          <a:prstGeom prst="rect">
            <a:avLst/>
          </a:prstGeom>
        </p:spPr>
        <p:txBody>
          <a:bodyPr vert="horz" wrap="square" lIns="0" tIns="12700" rIns="0" bIns="0" rtlCol="0">
            <a:spAutoFit/>
          </a:bodyPr>
          <a:lstStyle/>
          <a:p>
            <a:pPr marL="12700">
              <a:lnSpc>
                <a:spcPct val="100000"/>
              </a:lnSpc>
              <a:spcBef>
                <a:spcPts val="100"/>
              </a:spcBef>
            </a:pPr>
            <a:r>
              <a:rPr sz="2800" spc="-15" dirty="0"/>
              <a:t>Topics </a:t>
            </a:r>
            <a:r>
              <a:rPr sz="2800" spc="-5" dirty="0"/>
              <a:t>in </a:t>
            </a:r>
            <a:r>
              <a:rPr sz="2800" spc="-15" dirty="0"/>
              <a:t>Convolutional</a:t>
            </a:r>
            <a:r>
              <a:rPr sz="2800" spc="-105" dirty="0"/>
              <a:t> </a:t>
            </a:r>
            <a:r>
              <a:rPr sz="2800" spc="-15" dirty="0"/>
              <a:t>Networks</a:t>
            </a:r>
            <a:endParaRPr sz="2800"/>
          </a:p>
        </p:txBody>
      </p:sp>
      <p:sp>
        <p:nvSpPr>
          <p:cNvPr id="5" name="object 5"/>
          <p:cNvSpPr txBox="1"/>
          <p:nvPr/>
        </p:nvSpPr>
        <p:spPr>
          <a:xfrm>
            <a:off x="585723" y="1570736"/>
            <a:ext cx="8451215" cy="4137660"/>
          </a:xfrm>
          <a:prstGeom prst="rect">
            <a:avLst/>
          </a:prstGeom>
        </p:spPr>
        <p:txBody>
          <a:bodyPr vert="horz" wrap="square" lIns="0" tIns="76200" rIns="0" bIns="0" rtlCol="0">
            <a:spAutoFit/>
          </a:bodyPr>
          <a:lstStyle/>
          <a:p>
            <a:pPr marL="351790" indent="-339090">
              <a:lnSpc>
                <a:spcPct val="100000"/>
              </a:lnSpc>
              <a:spcBef>
                <a:spcPts val="600"/>
              </a:spcBef>
              <a:buChar char="•"/>
              <a:tabLst>
                <a:tab pos="351155" algn="l"/>
                <a:tab pos="351790" algn="l"/>
              </a:tabLst>
            </a:pPr>
            <a:r>
              <a:rPr sz="2400" spc="-15" dirty="0">
                <a:solidFill>
                  <a:srgbClr val="3333CC"/>
                </a:solidFill>
                <a:latin typeface="Arial"/>
                <a:cs typeface="Arial"/>
              </a:rPr>
              <a:t>What convolution</a:t>
            </a:r>
            <a:r>
              <a:rPr sz="2400" spc="-40" dirty="0">
                <a:solidFill>
                  <a:srgbClr val="3333CC"/>
                </a:solidFill>
                <a:latin typeface="Arial"/>
                <a:cs typeface="Arial"/>
              </a:rPr>
              <a:t> </a:t>
            </a:r>
            <a:r>
              <a:rPr sz="2400" spc="-5" dirty="0">
                <a:solidFill>
                  <a:srgbClr val="3333CC"/>
                </a:solidFill>
                <a:latin typeface="Arial"/>
                <a:cs typeface="Arial"/>
              </a:rPr>
              <a:t>is</a:t>
            </a:r>
            <a:endParaRPr sz="2400">
              <a:latin typeface="Arial"/>
              <a:cs typeface="Arial"/>
            </a:endParaRPr>
          </a:p>
          <a:p>
            <a:pPr marL="351790" indent="-339090">
              <a:lnSpc>
                <a:spcPct val="100000"/>
              </a:lnSpc>
              <a:spcBef>
                <a:spcPts val="505"/>
              </a:spcBef>
              <a:buChar char="•"/>
              <a:tabLst>
                <a:tab pos="351155" algn="l"/>
                <a:tab pos="351790" algn="l"/>
              </a:tabLst>
            </a:pPr>
            <a:r>
              <a:rPr sz="2400" spc="-15" dirty="0">
                <a:solidFill>
                  <a:srgbClr val="3333CC"/>
                </a:solidFill>
                <a:latin typeface="Arial"/>
                <a:cs typeface="Arial"/>
              </a:rPr>
              <a:t>Motivation behind </a:t>
            </a:r>
            <a:r>
              <a:rPr sz="2400" spc="-10" dirty="0">
                <a:solidFill>
                  <a:srgbClr val="3333CC"/>
                </a:solidFill>
                <a:latin typeface="Arial"/>
                <a:cs typeface="Arial"/>
              </a:rPr>
              <a:t>using </a:t>
            </a:r>
            <a:r>
              <a:rPr sz="2400" spc="-15" dirty="0">
                <a:solidFill>
                  <a:srgbClr val="3333CC"/>
                </a:solidFill>
                <a:latin typeface="Arial"/>
                <a:cs typeface="Arial"/>
              </a:rPr>
              <a:t>convolution </a:t>
            </a:r>
            <a:r>
              <a:rPr sz="2400" spc="-5" dirty="0">
                <a:solidFill>
                  <a:srgbClr val="3333CC"/>
                </a:solidFill>
                <a:latin typeface="Arial"/>
                <a:cs typeface="Arial"/>
              </a:rPr>
              <a:t>in </a:t>
            </a:r>
            <a:r>
              <a:rPr sz="2400" dirty="0">
                <a:solidFill>
                  <a:srgbClr val="3333CC"/>
                </a:solidFill>
                <a:latin typeface="Arial"/>
                <a:cs typeface="Arial"/>
              </a:rPr>
              <a:t>a </a:t>
            </a:r>
            <a:r>
              <a:rPr sz="2400" spc="-15" dirty="0">
                <a:solidFill>
                  <a:srgbClr val="3333CC"/>
                </a:solidFill>
                <a:latin typeface="Arial"/>
                <a:cs typeface="Arial"/>
              </a:rPr>
              <a:t>neural</a:t>
            </a:r>
            <a:r>
              <a:rPr sz="2400" spc="-95" dirty="0">
                <a:solidFill>
                  <a:srgbClr val="3333CC"/>
                </a:solidFill>
                <a:latin typeface="Arial"/>
                <a:cs typeface="Arial"/>
              </a:rPr>
              <a:t> </a:t>
            </a:r>
            <a:r>
              <a:rPr sz="2400" spc="-15" dirty="0">
                <a:solidFill>
                  <a:srgbClr val="3333CC"/>
                </a:solidFill>
                <a:latin typeface="Arial"/>
                <a:cs typeface="Arial"/>
              </a:rPr>
              <a:t>network</a:t>
            </a:r>
            <a:endParaRPr sz="2400">
              <a:latin typeface="Arial"/>
              <a:cs typeface="Arial"/>
            </a:endParaRPr>
          </a:p>
          <a:p>
            <a:pPr marL="351790" indent="-339090">
              <a:lnSpc>
                <a:spcPct val="100000"/>
              </a:lnSpc>
              <a:spcBef>
                <a:spcPts val="530"/>
              </a:spcBef>
              <a:buChar char="•"/>
              <a:tabLst>
                <a:tab pos="351155" algn="l"/>
                <a:tab pos="351790" algn="l"/>
              </a:tabLst>
            </a:pPr>
            <a:r>
              <a:rPr sz="2400" spc="-15" dirty="0">
                <a:solidFill>
                  <a:srgbClr val="3333CC"/>
                </a:solidFill>
                <a:latin typeface="Arial"/>
                <a:cs typeface="Arial"/>
              </a:rPr>
              <a:t>Pooling, </a:t>
            </a:r>
            <a:r>
              <a:rPr sz="2400" spc="-10" dirty="0">
                <a:solidFill>
                  <a:srgbClr val="3333CC"/>
                </a:solidFill>
                <a:latin typeface="Arial"/>
                <a:cs typeface="Arial"/>
              </a:rPr>
              <a:t>which </a:t>
            </a:r>
            <a:r>
              <a:rPr sz="2400" spc="-15" dirty="0">
                <a:solidFill>
                  <a:srgbClr val="3333CC"/>
                </a:solidFill>
                <a:latin typeface="Arial"/>
                <a:cs typeface="Arial"/>
              </a:rPr>
              <a:t>almost </a:t>
            </a:r>
            <a:r>
              <a:rPr sz="2400" spc="-10" dirty="0">
                <a:solidFill>
                  <a:srgbClr val="3333CC"/>
                </a:solidFill>
                <a:latin typeface="Arial"/>
                <a:cs typeface="Arial"/>
              </a:rPr>
              <a:t>all </a:t>
            </a:r>
            <a:r>
              <a:rPr sz="2400" spc="-15" dirty="0">
                <a:solidFill>
                  <a:srgbClr val="3333CC"/>
                </a:solidFill>
                <a:latin typeface="Arial"/>
                <a:cs typeface="Arial"/>
              </a:rPr>
              <a:t>convolutional networks</a:t>
            </a:r>
            <a:r>
              <a:rPr sz="2400" spc="-55" dirty="0">
                <a:solidFill>
                  <a:srgbClr val="3333CC"/>
                </a:solidFill>
                <a:latin typeface="Arial"/>
                <a:cs typeface="Arial"/>
              </a:rPr>
              <a:t> </a:t>
            </a:r>
            <a:r>
              <a:rPr sz="2400" spc="-15" dirty="0">
                <a:solidFill>
                  <a:srgbClr val="3333CC"/>
                </a:solidFill>
                <a:latin typeface="Arial"/>
                <a:cs typeface="Arial"/>
              </a:rPr>
              <a:t>employ</a:t>
            </a:r>
            <a:endParaRPr sz="2400">
              <a:latin typeface="Arial"/>
              <a:cs typeface="Arial"/>
            </a:endParaRPr>
          </a:p>
          <a:p>
            <a:pPr marL="351155" marR="38100" indent="-339090">
              <a:lnSpc>
                <a:spcPct val="100000"/>
              </a:lnSpc>
              <a:spcBef>
                <a:spcPts val="525"/>
              </a:spcBef>
              <a:buChar char="•"/>
              <a:tabLst>
                <a:tab pos="351155" algn="l"/>
                <a:tab pos="351790" algn="l"/>
              </a:tabLst>
            </a:pPr>
            <a:r>
              <a:rPr sz="2400" spc="-10" dirty="0">
                <a:solidFill>
                  <a:srgbClr val="3333CC"/>
                </a:solidFill>
                <a:latin typeface="Arial"/>
                <a:cs typeface="Arial"/>
              </a:rPr>
              <a:t>Usually the </a:t>
            </a:r>
            <a:r>
              <a:rPr sz="2400" spc="-15" dirty="0">
                <a:solidFill>
                  <a:srgbClr val="3333CC"/>
                </a:solidFill>
                <a:latin typeface="Arial"/>
                <a:cs typeface="Arial"/>
              </a:rPr>
              <a:t>operation used </a:t>
            </a:r>
            <a:r>
              <a:rPr sz="2400" spc="-5" dirty="0">
                <a:solidFill>
                  <a:srgbClr val="3333CC"/>
                </a:solidFill>
                <a:latin typeface="Arial"/>
                <a:cs typeface="Arial"/>
              </a:rPr>
              <a:t>in </a:t>
            </a:r>
            <a:r>
              <a:rPr sz="2400" dirty="0">
                <a:solidFill>
                  <a:srgbClr val="3333CC"/>
                </a:solidFill>
                <a:latin typeface="Arial"/>
                <a:cs typeface="Arial"/>
              </a:rPr>
              <a:t>a </a:t>
            </a:r>
            <a:r>
              <a:rPr sz="2400" spc="-15" dirty="0">
                <a:solidFill>
                  <a:srgbClr val="3333CC"/>
                </a:solidFill>
                <a:latin typeface="Arial"/>
                <a:cs typeface="Arial"/>
              </a:rPr>
              <a:t>convolutional neural network  does </a:t>
            </a:r>
            <a:r>
              <a:rPr sz="2400" spc="-10" dirty="0">
                <a:solidFill>
                  <a:srgbClr val="3333CC"/>
                </a:solidFill>
                <a:latin typeface="Arial"/>
                <a:cs typeface="Arial"/>
              </a:rPr>
              <a:t>not </a:t>
            </a:r>
            <a:r>
              <a:rPr sz="2400" spc="-15" dirty="0">
                <a:solidFill>
                  <a:srgbClr val="3333CC"/>
                </a:solidFill>
                <a:latin typeface="Arial"/>
                <a:cs typeface="Arial"/>
              </a:rPr>
              <a:t>correspond precisely </a:t>
            </a:r>
            <a:r>
              <a:rPr sz="2400" spc="-10" dirty="0">
                <a:solidFill>
                  <a:srgbClr val="3333CC"/>
                </a:solidFill>
                <a:latin typeface="Arial"/>
                <a:cs typeface="Arial"/>
              </a:rPr>
              <a:t>to </a:t>
            </a:r>
            <a:r>
              <a:rPr sz="2400" spc="-15" dirty="0">
                <a:solidFill>
                  <a:srgbClr val="3333CC"/>
                </a:solidFill>
                <a:latin typeface="Arial"/>
                <a:cs typeface="Arial"/>
              </a:rPr>
              <a:t>convolution </a:t>
            </a:r>
            <a:r>
              <a:rPr sz="2400" spc="-5" dirty="0">
                <a:solidFill>
                  <a:srgbClr val="3333CC"/>
                </a:solidFill>
                <a:latin typeface="Arial"/>
                <a:cs typeface="Arial"/>
              </a:rPr>
              <a:t>in</a:t>
            </a:r>
            <a:r>
              <a:rPr sz="2400" spc="-95" dirty="0">
                <a:solidFill>
                  <a:srgbClr val="3333CC"/>
                </a:solidFill>
                <a:latin typeface="Arial"/>
                <a:cs typeface="Arial"/>
              </a:rPr>
              <a:t> </a:t>
            </a:r>
            <a:r>
              <a:rPr sz="2400" spc="-20" dirty="0">
                <a:solidFill>
                  <a:srgbClr val="3333CC"/>
                </a:solidFill>
                <a:latin typeface="Arial"/>
                <a:cs typeface="Arial"/>
              </a:rPr>
              <a:t>math</a:t>
            </a:r>
            <a:endParaRPr sz="2400">
              <a:latin typeface="Arial"/>
              <a:cs typeface="Arial"/>
            </a:endParaRPr>
          </a:p>
          <a:p>
            <a:pPr marL="747395" lvl="1" indent="-282575">
              <a:lnSpc>
                <a:spcPct val="100000"/>
              </a:lnSpc>
              <a:spcBef>
                <a:spcPts val="425"/>
              </a:spcBef>
              <a:buClr>
                <a:srgbClr val="3333CC"/>
              </a:buClr>
              <a:buChar char="•"/>
              <a:tabLst>
                <a:tab pos="746760" algn="l"/>
                <a:tab pos="747395" algn="l"/>
              </a:tabLst>
            </a:pPr>
            <a:r>
              <a:rPr sz="2000" spc="-15" dirty="0">
                <a:solidFill>
                  <a:srgbClr val="006600"/>
                </a:solidFill>
                <a:latin typeface="Arial"/>
                <a:cs typeface="Arial"/>
              </a:rPr>
              <a:t>We describe several variants </a:t>
            </a:r>
            <a:r>
              <a:rPr sz="2000" spc="-10" dirty="0">
                <a:solidFill>
                  <a:srgbClr val="006600"/>
                </a:solidFill>
                <a:latin typeface="Arial"/>
                <a:cs typeface="Arial"/>
              </a:rPr>
              <a:t>on </a:t>
            </a:r>
            <a:r>
              <a:rPr sz="2000" spc="-15" dirty="0">
                <a:solidFill>
                  <a:srgbClr val="006600"/>
                </a:solidFill>
                <a:latin typeface="Arial"/>
                <a:cs typeface="Arial"/>
              </a:rPr>
              <a:t>convolution function used </a:t>
            </a:r>
            <a:r>
              <a:rPr sz="2000" dirty="0">
                <a:solidFill>
                  <a:srgbClr val="006600"/>
                </a:solidFill>
                <a:latin typeface="Arial"/>
                <a:cs typeface="Arial"/>
              </a:rPr>
              <a:t>in</a:t>
            </a:r>
            <a:r>
              <a:rPr sz="2000" spc="-5" dirty="0">
                <a:solidFill>
                  <a:srgbClr val="006600"/>
                </a:solidFill>
                <a:latin typeface="Arial"/>
                <a:cs typeface="Arial"/>
              </a:rPr>
              <a:t> </a:t>
            </a:r>
            <a:r>
              <a:rPr sz="2000" spc="-15" dirty="0">
                <a:solidFill>
                  <a:srgbClr val="006600"/>
                </a:solidFill>
                <a:latin typeface="Arial"/>
                <a:cs typeface="Arial"/>
              </a:rPr>
              <a:t>practice</a:t>
            </a:r>
            <a:endParaRPr sz="2000">
              <a:latin typeface="Arial"/>
              <a:cs typeface="Arial"/>
            </a:endParaRPr>
          </a:p>
          <a:p>
            <a:pPr marL="351790" indent="-339090">
              <a:lnSpc>
                <a:spcPct val="100000"/>
              </a:lnSpc>
              <a:spcBef>
                <a:spcPts val="515"/>
              </a:spcBef>
              <a:buChar char="•"/>
              <a:tabLst>
                <a:tab pos="351155" algn="l"/>
                <a:tab pos="351790" algn="l"/>
              </a:tabLst>
            </a:pPr>
            <a:r>
              <a:rPr sz="2400" spc="-15" dirty="0">
                <a:solidFill>
                  <a:srgbClr val="3333CC"/>
                </a:solidFill>
                <a:latin typeface="Arial"/>
                <a:cs typeface="Arial"/>
              </a:rPr>
              <a:t>Making convolution more</a:t>
            </a:r>
            <a:r>
              <a:rPr sz="2400" spc="-50" dirty="0">
                <a:solidFill>
                  <a:srgbClr val="3333CC"/>
                </a:solidFill>
                <a:latin typeface="Arial"/>
                <a:cs typeface="Arial"/>
              </a:rPr>
              <a:t> </a:t>
            </a:r>
            <a:r>
              <a:rPr sz="2400" spc="-15" dirty="0">
                <a:solidFill>
                  <a:srgbClr val="3333CC"/>
                </a:solidFill>
                <a:latin typeface="Arial"/>
                <a:cs typeface="Arial"/>
              </a:rPr>
              <a:t>efficient</a:t>
            </a:r>
            <a:endParaRPr sz="2400">
              <a:latin typeface="Arial"/>
              <a:cs typeface="Arial"/>
            </a:endParaRPr>
          </a:p>
          <a:p>
            <a:pPr marL="351155" marR="1501775" indent="-339090">
              <a:lnSpc>
                <a:spcPts val="2810"/>
              </a:lnSpc>
              <a:spcBef>
                <a:spcPts val="655"/>
              </a:spcBef>
              <a:buChar char="•"/>
              <a:tabLst>
                <a:tab pos="351155" algn="l"/>
                <a:tab pos="351790" algn="l"/>
              </a:tabLst>
            </a:pPr>
            <a:r>
              <a:rPr sz="2400" spc="-15" dirty="0">
                <a:solidFill>
                  <a:srgbClr val="3333CC"/>
                </a:solidFill>
                <a:latin typeface="Arial"/>
                <a:cs typeface="Arial"/>
              </a:rPr>
              <a:t>Convolution networks stand </a:t>
            </a:r>
            <a:r>
              <a:rPr sz="2400" spc="-10" dirty="0">
                <a:solidFill>
                  <a:srgbClr val="3333CC"/>
                </a:solidFill>
                <a:latin typeface="Arial"/>
                <a:cs typeface="Arial"/>
              </a:rPr>
              <a:t>out as an </a:t>
            </a:r>
            <a:r>
              <a:rPr sz="2400" spc="-15" dirty="0">
                <a:solidFill>
                  <a:srgbClr val="3333CC"/>
                </a:solidFill>
                <a:latin typeface="Arial"/>
                <a:cs typeface="Arial"/>
              </a:rPr>
              <a:t>example </a:t>
            </a:r>
            <a:r>
              <a:rPr sz="2400" spc="-10" dirty="0">
                <a:solidFill>
                  <a:srgbClr val="3333CC"/>
                </a:solidFill>
                <a:latin typeface="Arial"/>
                <a:cs typeface="Arial"/>
              </a:rPr>
              <a:t>of  </a:t>
            </a:r>
            <a:r>
              <a:rPr sz="2400" spc="-15" dirty="0">
                <a:solidFill>
                  <a:srgbClr val="3333CC"/>
                </a:solidFill>
                <a:latin typeface="Arial"/>
                <a:cs typeface="Arial"/>
              </a:rPr>
              <a:t>neuroscientific </a:t>
            </a:r>
            <a:r>
              <a:rPr sz="2400" spc="-10" dirty="0">
                <a:solidFill>
                  <a:srgbClr val="3333CC"/>
                </a:solidFill>
                <a:latin typeface="Arial"/>
                <a:cs typeface="Arial"/>
              </a:rPr>
              <a:t>principles </a:t>
            </a:r>
            <a:r>
              <a:rPr sz="2400" spc="-5" dirty="0">
                <a:solidFill>
                  <a:srgbClr val="3333CC"/>
                </a:solidFill>
                <a:latin typeface="Arial"/>
                <a:cs typeface="Arial"/>
              </a:rPr>
              <a:t>in </a:t>
            </a:r>
            <a:r>
              <a:rPr sz="2400" spc="-15" dirty="0">
                <a:solidFill>
                  <a:srgbClr val="3333CC"/>
                </a:solidFill>
                <a:latin typeface="Arial"/>
                <a:cs typeface="Arial"/>
              </a:rPr>
              <a:t>deep</a:t>
            </a:r>
            <a:r>
              <a:rPr sz="2400" spc="-80" dirty="0">
                <a:solidFill>
                  <a:srgbClr val="3333CC"/>
                </a:solidFill>
                <a:latin typeface="Arial"/>
                <a:cs typeface="Arial"/>
              </a:rPr>
              <a:t> </a:t>
            </a:r>
            <a:r>
              <a:rPr sz="2400" spc="-15" dirty="0">
                <a:solidFill>
                  <a:srgbClr val="3333CC"/>
                </a:solidFill>
                <a:latin typeface="Arial"/>
                <a:cs typeface="Arial"/>
              </a:rPr>
              <a:t>learning</a:t>
            </a:r>
            <a:endParaRPr sz="2400">
              <a:latin typeface="Arial"/>
              <a:cs typeface="Arial"/>
            </a:endParaRPr>
          </a:p>
          <a:p>
            <a:pPr marL="351790" indent="-339090">
              <a:lnSpc>
                <a:spcPct val="100000"/>
              </a:lnSpc>
              <a:spcBef>
                <a:spcPts val="540"/>
              </a:spcBef>
              <a:buChar char="•"/>
              <a:tabLst>
                <a:tab pos="351155" algn="l"/>
                <a:tab pos="351790" algn="l"/>
              </a:tabLst>
            </a:pPr>
            <a:r>
              <a:rPr sz="2400" spc="-15" dirty="0">
                <a:solidFill>
                  <a:srgbClr val="3333CC"/>
                </a:solidFill>
                <a:latin typeface="Arial"/>
                <a:cs typeface="Arial"/>
              </a:rPr>
              <a:t>Very deep convolutional network</a:t>
            </a:r>
            <a:r>
              <a:rPr sz="2400" spc="-55" dirty="0">
                <a:solidFill>
                  <a:srgbClr val="3333CC"/>
                </a:solidFill>
                <a:latin typeface="Arial"/>
                <a:cs typeface="Arial"/>
              </a:rPr>
              <a:t> </a:t>
            </a:r>
            <a:r>
              <a:rPr sz="2400" spc="-15" dirty="0">
                <a:solidFill>
                  <a:srgbClr val="3333CC"/>
                </a:solidFill>
                <a:latin typeface="Arial"/>
                <a:cs typeface="Arial"/>
              </a:rPr>
              <a:t>architectures</a:t>
            </a:r>
            <a:endParaRPr sz="2400">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75836" y="1003807"/>
            <a:ext cx="6709409" cy="574040"/>
          </a:xfrm>
          <a:prstGeom prst="rect">
            <a:avLst/>
          </a:prstGeom>
        </p:spPr>
        <p:txBody>
          <a:bodyPr vert="horz" wrap="square" lIns="0" tIns="12700" rIns="0" bIns="0" rtlCol="0">
            <a:spAutoFit/>
          </a:bodyPr>
          <a:lstStyle/>
          <a:p>
            <a:pPr marL="12700">
              <a:lnSpc>
                <a:spcPct val="100000"/>
              </a:lnSpc>
              <a:spcBef>
                <a:spcPts val="100"/>
              </a:spcBef>
            </a:pPr>
            <a:r>
              <a:rPr spc="-20" dirty="0"/>
              <a:t>Topics </a:t>
            </a:r>
            <a:r>
              <a:rPr spc="-5" dirty="0"/>
              <a:t>in </a:t>
            </a:r>
            <a:r>
              <a:rPr spc="-25" dirty="0"/>
              <a:t>Convolutional</a:t>
            </a:r>
            <a:r>
              <a:rPr spc="-70" dirty="0"/>
              <a:t> </a:t>
            </a:r>
            <a:r>
              <a:rPr spc="-25" dirty="0"/>
              <a:t>Networks</a:t>
            </a:r>
          </a:p>
        </p:txBody>
      </p:sp>
      <p:sp>
        <p:nvSpPr>
          <p:cNvPr id="5" name="object 5"/>
          <p:cNvSpPr txBox="1"/>
          <p:nvPr/>
        </p:nvSpPr>
        <p:spPr>
          <a:xfrm>
            <a:off x="585723" y="1796288"/>
            <a:ext cx="7573009" cy="4786630"/>
          </a:xfrm>
          <a:prstGeom prst="rect">
            <a:avLst/>
          </a:prstGeom>
        </p:spPr>
        <p:txBody>
          <a:bodyPr vert="horz" wrap="square" lIns="0" tIns="76200" rIns="0" bIns="0" rtlCol="0">
            <a:spAutoFit/>
          </a:bodyPr>
          <a:lstStyle/>
          <a:p>
            <a:pPr marL="351790" indent="-339090">
              <a:lnSpc>
                <a:spcPct val="100000"/>
              </a:lnSpc>
              <a:spcBef>
                <a:spcPts val="600"/>
              </a:spcBef>
              <a:buClr>
                <a:srgbClr val="3333CC"/>
              </a:buClr>
              <a:buChar char="•"/>
              <a:tabLst>
                <a:tab pos="351155" algn="l"/>
                <a:tab pos="351790" algn="l"/>
              </a:tabLst>
            </a:pPr>
            <a:r>
              <a:rPr sz="2400" spc="-15" dirty="0">
                <a:solidFill>
                  <a:srgbClr val="808080"/>
                </a:solidFill>
                <a:latin typeface="Arial"/>
                <a:cs typeface="Arial"/>
              </a:rPr>
              <a:t>Overview</a:t>
            </a:r>
            <a:endParaRPr sz="2400">
              <a:latin typeface="Arial"/>
              <a:cs typeface="Arial"/>
            </a:endParaRPr>
          </a:p>
          <a:p>
            <a:pPr marL="464820" indent="-452120">
              <a:lnSpc>
                <a:spcPct val="100000"/>
              </a:lnSpc>
              <a:spcBef>
                <a:spcPts val="505"/>
              </a:spcBef>
              <a:buAutoNum type="arabicPeriod"/>
              <a:tabLst>
                <a:tab pos="464184" algn="l"/>
                <a:tab pos="464820" algn="l"/>
              </a:tabLst>
            </a:pPr>
            <a:r>
              <a:rPr sz="2400" spc="-15" dirty="0">
                <a:solidFill>
                  <a:srgbClr val="3333CC"/>
                </a:solidFill>
                <a:latin typeface="Arial"/>
                <a:cs typeface="Arial"/>
              </a:rPr>
              <a:t>The Convolution</a:t>
            </a:r>
            <a:r>
              <a:rPr sz="2400" spc="-40" dirty="0">
                <a:solidFill>
                  <a:srgbClr val="3333CC"/>
                </a:solidFill>
                <a:latin typeface="Arial"/>
                <a:cs typeface="Arial"/>
              </a:rPr>
              <a:t> </a:t>
            </a:r>
            <a:r>
              <a:rPr sz="2400" spc="-15" dirty="0">
                <a:solidFill>
                  <a:srgbClr val="3333CC"/>
                </a:solidFill>
                <a:latin typeface="Arial"/>
                <a:cs typeface="Arial"/>
              </a:rPr>
              <a:t>Operation</a:t>
            </a:r>
            <a:endParaRPr sz="240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Motivation</a:t>
            </a:r>
            <a:endParaRPr sz="240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sz="2400" spc="-15" dirty="0">
                <a:solidFill>
                  <a:srgbClr val="808080"/>
                </a:solidFill>
                <a:latin typeface="Arial"/>
                <a:cs typeface="Arial"/>
              </a:rPr>
              <a:t>Pooling</a:t>
            </a:r>
            <a:endParaRPr sz="2400">
              <a:latin typeface="Arial"/>
              <a:cs typeface="Arial"/>
            </a:endParaRPr>
          </a:p>
          <a:p>
            <a:pPr marL="464820" indent="-452120">
              <a:lnSpc>
                <a:spcPct val="100000"/>
              </a:lnSpc>
              <a:spcBef>
                <a:spcPts val="505"/>
              </a:spcBef>
              <a:buClr>
                <a:srgbClr val="3333CC"/>
              </a:buClr>
              <a:buAutoNum type="arabicPeriod"/>
              <a:tabLst>
                <a:tab pos="464184" algn="l"/>
                <a:tab pos="464820" algn="l"/>
              </a:tabLst>
            </a:pPr>
            <a:r>
              <a:rPr sz="2400" spc="-15" dirty="0">
                <a:solidFill>
                  <a:srgbClr val="808080"/>
                </a:solidFill>
                <a:latin typeface="Arial"/>
                <a:cs typeface="Arial"/>
              </a:rPr>
              <a:t>Convolution </a:t>
            </a:r>
            <a:r>
              <a:rPr sz="2400" spc="-10" dirty="0">
                <a:solidFill>
                  <a:srgbClr val="808080"/>
                </a:solidFill>
                <a:latin typeface="Arial"/>
                <a:cs typeface="Arial"/>
              </a:rPr>
              <a:t>and </a:t>
            </a:r>
            <a:r>
              <a:rPr sz="2400" spc="-15" dirty="0">
                <a:solidFill>
                  <a:srgbClr val="808080"/>
                </a:solidFill>
                <a:latin typeface="Arial"/>
                <a:cs typeface="Arial"/>
              </a:rPr>
              <a:t>Pooling </a:t>
            </a:r>
            <a:r>
              <a:rPr sz="2400" spc="-10" dirty="0">
                <a:solidFill>
                  <a:srgbClr val="808080"/>
                </a:solidFill>
                <a:latin typeface="Arial"/>
                <a:cs typeface="Arial"/>
              </a:rPr>
              <a:t>as an </a:t>
            </a:r>
            <a:r>
              <a:rPr sz="2400" spc="-15" dirty="0">
                <a:solidFill>
                  <a:srgbClr val="808080"/>
                </a:solidFill>
                <a:latin typeface="Arial"/>
                <a:cs typeface="Arial"/>
              </a:rPr>
              <a:t>Infinitely Strong</a:t>
            </a:r>
            <a:r>
              <a:rPr sz="2400" spc="-75" dirty="0">
                <a:solidFill>
                  <a:srgbClr val="808080"/>
                </a:solidFill>
                <a:latin typeface="Arial"/>
                <a:cs typeface="Arial"/>
              </a:rPr>
              <a:t> </a:t>
            </a:r>
            <a:r>
              <a:rPr sz="2400" spc="-10" dirty="0">
                <a:solidFill>
                  <a:srgbClr val="808080"/>
                </a:solidFill>
                <a:latin typeface="Arial"/>
                <a:cs typeface="Arial"/>
              </a:rPr>
              <a:t>Prior</a:t>
            </a:r>
            <a:endParaRPr sz="240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Variants </a:t>
            </a:r>
            <a:r>
              <a:rPr sz="2400" spc="-10" dirty="0">
                <a:solidFill>
                  <a:srgbClr val="808080"/>
                </a:solidFill>
                <a:latin typeface="Arial"/>
                <a:cs typeface="Arial"/>
              </a:rPr>
              <a:t>of the </a:t>
            </a:r>
            <a:r>
              <a:rPr sz="2400" spc="-15" dirty="0">
                <a:solidFill>
                  <a:srgbClr val="808080"/>
                </a:solidFill>
                <a:latin typeface="Arial"/>
                <a:cs typeface="Arial"/>
              </a:rPr>
              <a:t>Basic Convolution</a:t>
            </a:r>
            <a:r>
              <a:rPr sz="2400" spc="-75" dirty="0">
                <a:solidFill>
                  <a:srgbClr val="808080"/>
                </a:solidFill>
                <a:latin typeface="Arial"/>
                <a:cs typeface="Arial"/>
              </a:rPr>
              <a:t> </a:t>
            </a:r>
            <a:r>
              <a:rPr sz="2400" spc="-15" dirty="0">
                <a:solidFill>
                  <a:srgbClr val="808080"/>
                </a:solidFill>
                <a:latin typeface="Arial"/>
                <a:cs typeface="Arial"/>
              </a:rPr>
              <a:t>Function</a:t>
            </a:r>
            <a:endParaRPr sz="240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sz="2400" spc="-15" dirty="0">
                <a:solidFill>
                  <a:srgbClr val="808080"/>
                </a:solidFill>
                <a:latin typeface="Arial"/>
                <a:cs typeface="Arial"/>
              </a:rPr>
              <a:t>Structured</a:t>
            </a:r>
            <a:r>
              <a:rPr sz="2400" spc="-30" dirty="0">
                <a:solidFill>
                  <a:srgbClr val="808080"/>
                </a:solidFill>
                <a:latin typeface="Arial"/>
                <a:cs typeface="Arial"/>
              </a:rPr>
              <a:t> </a:t>
            </a:r>
            <a:r>
              <a:rPr sz="2400" spc="-15" dirty="0">
                <a:solidFill>
                  <a:srgbClr val="808080"/>
                </a:solidFill>
                <a:latin typeface="Arial"/>
                <a:cs typeface="Arial"/>
              </a:rPr>
              <a:t>Outputs</a:t>
            </a:r>
            <a:endParaRPr sz="2400">
              <a:latin typeface="Arial"/>
              <a:cs typeface="Arial"/>
            </a:endParaRPr>
          </a:p>
          <a:p>
            <a:pPr marL="464820" indent="-452120">
              <a:lnSpc>
                <a:spcPct val="100000"/>
              </a:lnSpc>
              <a:spcBef>
                <a:spcPts val="505"/>
              </a:spcBef>
              <a:buClr>
                <a:srgbClr val="3333CC"/>
              </a:buClr>
              <a:buAutoNum type="arabicPeriod"/>
              <a:tabLst>
                <a:tab pos="464184" algn="l"/>
                <a:tab pos="464820" algn="l"/>
              </a:tabLst>
            </a:pPr>
            <a:r>
              <a:rPr sz="2400" spc="-15" dirty="0">
                <a:solidFill>
                  <a:srgbClr val="808080"/>
                </a:solidFill>
                <a:latin typeface="Arial"/>
                <a:cs typeface="Arial"/>
              </a:rPr>
              <a:t>Data</a:t>
            </a:r>
            <a:r>
              <a:rPr sz="2400" spc="-30" dirty="0">
                <a:solidFill>
                  <a:srgbClr val="808080"/>
                </a:solidFill>
                <a:latin typeface="Arial"/>
                <a:cs typeface="Arial"/>
              </a:rPr>
              <a:t> </a:t>
            </a:r>
            <a:r>
              <a:rPr sz="2400" spc="-15" dirty="0">
                <a:solidFill>
                  <a:srgbClr val="808080"/>
                </a:solidFill>
                <a:latin typeface="Arial"/>
                <a:cs typeface="Arial"/>
              </a:rPr>
              <a:t>Types</a:t>
            </a:r>
            <a:endParaRPr sz="2400">
              <a:latin typeface="Arial"/>
              <a:cs typeface="Arial"/>
            </a:endParaRPr>
          </a:p>
          <a:p>
            <a:pPr marL="464820" indent="-452120">
              <a:lnSpc>
                <a:spcPct val="100000"/>
              </a:lnSpc>
              <a:spcBef>
                <a:spcPts val="625"/>
              </a:spcBef>
              <a:buClr>
                <a:srgbClr val="3333CC"/>
              </a:buClr>
              <a:buAutoNum type="arabicPeriod"/>
              <a:tabLst>
                <a:tab pos="464184" algn="l"/>
                <a:tab pos="464820" algn="l"/>
              </a:tabLst>
            </a:pPr>
            <a:r>
              <a:rPr sz="2400" spc="-15" dirty="0">
                <a:solidFill>
                  <a:srgbClr val="808080"/>
                </a:solidFill>
                <a:latin typeface="Arial"/>
                <a:cs typeface="Arial"/>
              </a:rPr>
              <a:t>Efficient Convolution</a:t>
            </a:r>
            <a:r>
              <a:rPr sz="2400" spc="-40" dirty="0">
                <a:solidFill>
                  <a:srgbClr val="808080"/>
                </a:solidFill>
                <a:latin typeface="Arial"/>
                <a:cs typeface="Arial"/>
              </a:rPr>
              <a:t> </a:t>
            </a:r>
            <a:r>
              <a:rPr sz="2400" spc="-15" dirty="0">
                <a:solidFill>
                  <a:srgbClr val="808080"/>
                </a:solidFill>
                <a:latin typeface="Arial"/>
                <a:cs typeface="Arial"/>
              </a:rPr>
              <a:t>Algorithms</a:t>
            </a:r>
            <a:endParaRPr sz="240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Random </a:t>
            </a:r>
            <a:r>
              <a:rPr sz="2400" spc="-10" dirty="0">
                <a:solidFill>
                  <a:srgbClr val="808080"/>
                </a:solidFill>
                <a:latin typeface="Arial"/>
                <a:cs typeface="Arial"/>
              </a:rPr>
              <a:t>or </a:t>
            </a:r>
            <a:r>
              <a:rPr sz="2400" spc="-15" dirty="0">
                <a:solidFill>
                  <a:srgbClr val="808080"/>
                </a:solidFill>
                <a:latin typeface="Arial"/>
                <a:cs typeface="Arial"/>
              </a:rPr>
              <a:t>Unsupervised</a:t>
            </a:r>
            <a:r>
              <a:rPr sz="2400" spc="-60" dirty="0">
                <a:solidFill>
                  <a:srgbClr val="808080"/>
                </a:solidFill>
                <a:latin typeface="Arial"/>
                <a:cs typeface="Arial"/>
              </a:rPr>
              <a:t> </a:t>
            </a:r>
            <a:r>
              <a:rPr sz="2400" spc="-15" dirty="0">
                <a:solidFill>
                  <a:srgbClr val="808080"/>
                </a:solidFill>
                <a:latin typeface="Arial"/>
                <a:cs typeface="Arial"/>
              </a:rPr>
              <a:t>Features</a:t>
            </a:r>
            <a:endParaRPr sz="2400">
              <a:latin typeface="Arial"/>
              <a:cs typeface="Arial"/>
            </a:endParaRPr>
          </a:p>
          <a:p>
            <a:pPr marL="464820" indent="-452120">
              <a:lnSpc>
                <a:spcPct val="100000"/>
              </a:lnSpc>
              <a:spcBef>
                <a:spcPts val="525"/>
              </a:spcBef>
              <a:buClr>
                <a:srgbClr val="3333CC"/>
              </a:buClr>
              <a:buAutoNum type="arabicPeriod"/>
              <a:tabLst>
                <a:tab pos="464820" algn="l"/>
              </a:tabLst>
            </a:pPr>
            <a:r>
              <a:rPr sz="2400" spc="-15" dirty="0">
                <a:solidFill>
                  <a:srgbClr val="808080"/>
                </a:solidFill>
                <a:latin typeface="Arial"/>
                <a:cs typeface="Arial"/>
              </a:rPr>
              <a:t>The Neuroscientific Basis </a:t>
            </a:r>
            <a:r>
              <a:rPr sz="2400" spc="-10" dirty="0">
                <a:solidFill>
                  <a:srgbClr val="808080"/>
                </a:solidFill>
                <a:latin typeface="Arial"/>
                <a:cs typeface="Arial"/>
              </a:rPr>
              <a:t>for </a:t>
            </a:r>
            <a:r>
              <a:rPr sz="2400" spc="-15" dirty="0">
                <a:solidFill>
                  <a:srgbClr val="808080"/>
                </a:solidFill>
                <a:latin typeface="Arial"/>
                <a:cs typeface="Arial"/>
              </a:rPr>
              <a:t>Convolutional</a:t>
            </a:r>
            <a:r>
              <a:rPr sz="2400" spc="-35" dirty="0">
                <a:solidFill>
                  <a:srgbClr val="808080"/>
                </a:solidFill>
                <a:latin typeface="Arial"/>
                <a:cs typeface="Arial"/>
              </a:rPr>
              <a:t> </a:t>
            </a:r>
            <a:r>
              <a:rPr sz="2400" spc="-15" dirty="0">
                <a:solidFill>
                  <a:srgbClr val="808080"/>
                </a:solidFill>
                <a:latin typeface="Arial"/>
                <a:cs typeface="Arial"/>
              </a:rPr>
              <a:t>Networks</a:t>
            </a:r>
            <a:endParaRPr sz="2400">
              <a:latin typeface="Arial"/>
              <a:cs typeface="Arial"/>
            </a:endParaRPr>
          </a:p>
        </p:txBody>
      </p:sp>
      <p:sp>
        <p:nvSpPr>
          <p:cNvPr id="6" name="object 6"/>
          <p:cNvSpPr txBox="1"/>
          <p:nvPr/>
        </p:nvSpPr>
        <p:spPr>
          <a:xfrm>
            <a:off x="585723" y="6621271"/>
            <a:ext cx="8160384" cy="391160"/>
          </a:xfrm>
          <a:prstGeom prst="rect">
            <a:avLst/>
          </a:prstGeom>
        </p:spPr>
        <p:txBody>
          <a:bodyPr vert="horz" wrap="square" lIns="0" tIns="12700" rIns="0" bIns="0" rtlCol="0">
            <a:spAutoFit/>
          </a:bodyPr>
          <a:lstStyle/>
          <a:p>
            <a:pPr marL="12700">
              <a:lnSpc>
                <a:spcPct val="100000"/>
              </a:lnSpc>
              <a:spcBef>
                <a:spcPts val="100"/>
              </a:spcBef>
            </a:pPr>
            <a:r>
              <a:rPr sz="2400" spc="-10" dirty="0">
                <a:solidFill>
                  <a:srgbClr val="3333CC"/>
                </a:solidFill>
                <a:latin typeface="Arial"/>
                <a:cs typeface="Arial"/>
              </a:rPr>
              <a:t>11. </a:t>
            </a:r>
            <a:r>
              <a:rPr sz="2400" spc="-15" dirty="0">
                <a:solidFill>
                  <a:srgbClr val="808080"/>
                </a:solidFill>
                <a:latin typeface="Arial"/>
                <a:cs typeface="Arial"/>
              </a:rPr>
              <a:t>Convolutional Networks </a:t>
            </a:r>
            <a:r>
              <a:rPr sz="2400" spc="-10" dirty="0">
                <a:solidFill>
                  <a:srgbClr val="808080"/>
                </a:solidFill>
                <a:latin typeface="Arial"/>
                <a:cs typeface="Arial"/>
              </a:rPr>
              <a:t>and the </a:t>
            </a:r>
            <a:r>
              <a:rPr sz="2400" spc="-15" dirty="0">
                <a:solidFill>
                  <a:srgbClr val="808080"/>
                </a:solidFill>
                <a:latin typeface="Arial"/>
                <a:cs typeface="Arial"/>
              </a:rPr>
              <a:t>History </a:t>
            </a:r>
            <a:r>
              <a:rPr sz="2400" spc="-10" dirty="0">
                <a:solidFill>
                  <a:srgbClr val="808080"/>
                </a:solidFill>
                <a:latin typeface="Arial"/>
                <a:cs typeface="Arial"/>
              </a:rPr>
              <a:t>of </a:t>
            </a:r>
            <a:r>
              <a:rPr sz="2400" spc="-15" dirty="0">
                <a:solidFill>
                  <a:srgbClr val="808080"/>
                </a:solidFill>
                <a:latin typeface="Arial"/>
                <a:cs typeface="Arial"/>
              </a:rPr>
              <a:t>Deep</a:t>
            </a:r>
            <a:r>
              <a:rPr sz="2400" spc="-470" dirty="0">
                <a:solidFill>
                  <a:srgbClr val="808080"/>
                </a:solidFill>
                <a:latin typeface="Arial"/>
                <a:cs typeface="Arial"/>
              </a:rPr>
              <a:t> </a:t>
            </a:r>
            <a:r>
              <a:rPr sz="2400" spc="-15" dirty="0">
                <a:solidFill>
                  <a:srgbClr val="808080"/>
                </a:solidFill>
                <a:latin typeface="Arial"/>
                <a:cs typeface="Arial"/>
              </a:rPr>
              <a:t>Learning</a:t>
            </a:r>
            <a:endParaRPr sz="240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105B4-F31B-CA0F-941E-FB3BF67A1E73}"/>
              </a:ext>
            </a:extLst>
          </p:cNvPr>
          <p:cNvSpPr>
            <a:spLocks noGrp="1"/>
          </p:cNvSpPr>
          <p:nvPr>
            <p:ph type="title"/>
          </p:nvPr>
        </p:nvSpPr>
        <p:spPr>
          <a:xfrm>
            <a:off x="1632490" y="381000"/>
            <a:ext cx="6793420" cy="574040"/>
          </a:xfrm>
        </p:spPr>
        <p:txBody>
          <a:bodyPr/>
          <a:lstStyle/>
          <a:p>
            <a:r>
              <a:rPr lang="en-US" dirty="0"/>
              <a:t>Data </a:t>
            </a:r>
            <a:r>
              <a:rPr lang="en-US"/>
              <a:t>Encoding for CNN</a:t>
            </a:r>
            <a:endParaRPr lang="en-US" dirty="0"/>
          </a:p>
        </p:txBody>
      </p:sp>
      <p:sp>
        <p:nvSpPr>
          <p:cNvPr id="3" name="Text Placeholder 2">
            <a:extLst>
              <a:ext uri="{FF2B5EF4-FFF2-40B4-BE49-F238E27FC236}">
                <a16:creationId xmlns:a16="http://schemas.microsoft.com/office/drawing/2014/main" id="{510FBEA2-1712-2EC0-6986-55B4E457117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54802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597346" y="1376679"/>
            <a:ext cx="2866390" cy="505267"/>
          </a:xfrm>
          <a:prstGeom prst="rect">
            <a:avLst/>
          </a:prstGeom>
        </p:spPr>
        <p:txBody>
          <a:bodyPr vert="horz" wrap="square" lIns="0" tIns="12700" rIns="0" bIns="0" rtlCol="0">
            <a:spAutoFit/>
          </a:bodyPr>
          <a:lstStyle/>
          <a:p>
            <a:pPr marL="12700">
              <a:lnSpc>
                <a:spcPct val="100000"/>
              </a:lnSpc>
              <a:spcBef>
                <a:spcPts val="100"/>
              </a:spcBef>
            </a:pPr>
            <a:r>
              <a:rPr lang="en-US" sz="3200" spc="-15" dirty="0"/>
              <a:t>Topics</a:t>
            </a:r>
            <a:endParaRPr sz="3200" dirty="0"/>
          </a:p>
        </p:txBody>
      </p:sp>
      <p:sp>
        <p:nvSpPr>
          <p:cNvPr id="5" name="object 5"/>
          <p:cNvSpPr txBox="1"/>
          <p:nvPr/>
        </p:nvSpPr>
        <p:spPr>
          <a:xfrm>
            <a:off x="1263902" y="2335784"/>
            <a:ext cx="8032498" cy="2426946"/>
          </a:xfrm>
          <a:prstGeom prst="rect">
            <a:avLst/>
          </a:prstGeom>
        </p:spPr>
        <p:txBody>
          <a:bodyPr vert="horz" wrap="square" lIns="0" tIns="79375" rIns="0" bIns="0" rtlCol="0">
            <a:spAutoFit/>
          </a:bodyPr>
          <a:lstStyle/>
          <a:p>
            <a:pPr marL="464820" indent="-452120">
              <a:lnSpc>
                <a:spcPct val="100000"/>
              </a:lnSpc>
              <a:spcBef>
                <a:spcPts val="625"/>
              </a:spcBef>
              <a:buAutoNum type="arabicPeriod"/>
              <a:tabLst>
                <a:tab pos="464184" algn="l"/>
                <a:tab pos="464820" algn="l"/>
              </a:tabLst>
            </a:pPr>
            <a:r>
              <a:rPr sz="2800" spc="-15" dirty="0">
                <a:solidFill>
                  <a:srgbClr val="3333CC"/>
                </a:solidFill>
                <a:latin typeface="Arial"/>
                <a:cs typeface="Arial"/>
              </a:rPr>
              <a:t>What </a:t>
            </a:r>
            <a:r>
              <a:rPr sz="2800" spc="-5" dirty="0">
                <a:solidFill>
                  <a:srgbClr val="3333CC"/>
                </a:solidFill>
                <a:latin typeface="Arial"/>
                <a:cs typeface="Arial"/>
              </a:rPr>
              <a:t>is</a:t>
            </a:r>
            <a:r>
              <a:rPr sz="2800" spc="-45" dirty="0">
                <a:solidFill>
                  <a:srgbClr val="3333CC"/>
                </a:solidFill>
                <a:latin typeface="Arial"/>
                <a:cs typeface="Arial"/>
              </a:rPr>
              <a:t> </a:t>
            </a:r>
            <a:r>
              <a:rPr sz="2800" spc="-15" dirty="0">
                <a:solidFill>
                  <a:srgbClr val="3333CC"/>
                </a:solidFill>
                <a:latin typeface="Arial"/>
                <a:cs typeface="Arial"/>
              </a:rPr>
              <a:t>convolution?</a:t>
            </a:r>
            <a:endParaRPr sz="2800" dirty="0">
              <a:latin typeface="Arial"/>
              <a:cs typeface="Arial"/>
            </a:endParaRPr>
          </a:p>
          <a:p>
            <a:pPr marL="464820" indent="-452120">
              <a:lnSpc>
                <a:spcPct val="100000"/>
              </a:lnSpc>
              <a:spcBef>
                <a:spcPts val="530"/>
              </a:spcBef>
              <a:buAutoNum type="arabicPeriod"/>
              <a:tabLst>
                <a:tab pos="464184" algn="l"/>
                <a:tab pos="464820" algn="l"/>
              </a:tabLst>
            </a:pPr>
            <a:r>
              <a:rPr sz="2800" spc="-15" dirty="0">
                <a:solidFill>
                  <a:srgbClr val="3333CC"/>
                </a:solidFill>
                <a:latin typeface="Arial"/>
                <a:cs typeface="Arial"/>
              </a:rPr>
              <a:t>Convolution: continuous </a:t>
            </a:r>
            <a:r>
              <a:rPr sz="2800" spc="-10" dirty="0">
                <a:solidFill>
                  <a:srgbClr val="3333CC"/>
                </a:solidFill>
                <a:latin typeface="Arial"/>
                <a:cs typeface="Arial"/>
              </a:rPr>
              <a:t>and </a:t>
            </a:r>
            <a:r>
              <a:rPr sz="2800" spc="-15" dirty="0">
                <a:solidFill>
                  <a:srgbClr val="3333CC"/>
                </a:solidFill>
                <a:latin typeface="Arial"/>
                <a:cs typeface="Arial"/>
              </a:rPr>
              <a:t>discrete</a:t>
            </a:r>
            <a:r>
              <a:rPr sz="2800" spc="-60" dirty="0">
                <a:solidFill>
                  <a:srgbClr val="3333CC"/>
                </a:solidFill>
                <a:latin typeface="Arial"/>
                <a:cs typeface="Arial"/>
              </a:rPr>
              <a:t> </a:t>
            </a:r>
            <a:r>
              <a:rPr sz="2800" spc="-15" dirty="0">
                <a:solidFill>
                  <a:srgbClr val="3333CC"/>
                </a:solidFill>
                <a:latin typeface="Arial"/>
                <a:cs typeface="Arial"/>
              </a:rPr>
              <a:t>cases</a:t>
            </a:r>
            <a:endParaRPr sz="2800" dirty="0">
              <a:latin typeface="Arial"/>
              <a:cs typeface="Arial"/>
            </a:endParaRPr>
          </a:p>
          <a:p>
            <a:pPr marL="464820" indent="-452120">
              <a:lnSpc>
                <a:spcPct val="100000"/>
              </a:lnSpc>
              <a:spcBef>
                <a:spcPts val="525"/>
              </a:spcBef>
              <a:buAutoNum type="arabicPeriod"/>
              <a:tabLst>
                <a:tab pos="464184" algn="l"/>
                <a:tab pos="464820" algn="l"/>
              </a:tabLst>
            </a:pPr>
            <a:r>
              <a:rPr sz="2800" spc="-15" dirty="0">
                <a:solidFill>
                  <a:srgbClr val="3333CC"/>
                </a:solidFill>
                <a:latin typeface="Arial"/>
                <a:cs typeface="Arial"/>
              </a:rPr>
              <a:t>Convolution </a:t>
            </a:r>
            <a:r>
              <a:rPr sz="2800" spc="-5" dirty="0">
                <a:solidFill>
                  <a:srgbClr val="3333CC"/>
                </a:solidFill>
                <a:latin typeface="Arial"/>
                <a:cs typeface="Arial"/>
              </a:rPr>
              <a:t>in </a:t>
            </a:r>
            <a:r>
              <a:rPr sz="2800" spc="-10" dirty="0">
                <a:solidFill>
                  <a:srgbClr val="3333CC"/>
                </a:solidFill>
                <a:latin typeface="Arial"/>
                <a:cs typeface="Arial"/>
              </a:rPr>
              <a:t>two</a:t>
            </a:r>
            <a:r>
              <a:rPr sz="2800" spc="-60" dirty="0">
                <a:solidFill>
                  <a:srgbClr val="3333CC"/>
                </a:solidFill>
                <a:latin typeface="Arial"/>
                <a:cs typeface="Arial"/>
              </a:rPr>
              <a:t> </a:t>
            </a:r>
            <a:r>
              <a:rPr sz="2800" spc="-15" dirty="0">
                <a:solidFill>
                  <a:srgbClr val="3333CC"/>
                </a:solidFill>
                <a:latin typeface="Arial"/>
                <a:cs typeface="Arial"/>
              </a:rPr>
              <a:t>dimensions</a:t>
            </a:r>
            <a:endParaRPr sz="2800" dirty="0">
              <a:latin typeface="Arial"/>
              <a:cs typeface="Arial"/>
            </a:endParaRPr>
          </a:p>
          <a:p>
            <a:pPr marL="464820" indent="-452120">
              <a:lnSpc>
                <a:spcPct val="100000"/>
              </a:lnSpc>
              <a:spcBef>
                <a:spcPts val="530"/>
              </a:spcBef>
              <a:buAutoNum type="arabicPeriod"/>
              <a:tabLst>
                <a:tab pos="464184" algn="l"/>
                <a:tab pos="464820" algn="l"/>
              </a:tabLst>
            </a:pPr>
            <a:r>
              <a:rPr sz="2800" spc="-15" dirty="0">
                <a:solidFill>
                  <a:srgbClr val="3333CC"/>
                </a:solidFill>
                <a:latin typeface="Arial"/>
                <a:cs typeface="Arial"/>
              </a:rPr>
              <a:t>Discrete convolution viewed </a:t>
            </a:r>
            <a:r>
              <a:rPr sz="2800" spc="-10" dirty="0">
                <a:solidFill>
                  <a:srgbClr val="3333CC"/>
                </a:solidFill>
                <a:latin typeface="Arial"/>
                <a:cs typeface="Arial"/>
              </a:rPr>
              <a:t>as </a:t>
            </a:r>
            <a:r>
              <a:rPr sz="2800" spc="-15" dirty="0">
                <a:solidFill>
                  <a:srgbClr val="3333CC"/>
                </a:solidFill>
                <a:latin typeface="Arial"/>
                <a:cs typeface="Arial"/>
              </a:rPr>
              <a:t>matrix multiplication</a:t>
            </a:r>
            <a:endParaRPr sz="2400" dirty="0">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029346" y="796103"/>
            <a:ext cx="3999707" cy="443711"/>
          </a:xfrm>
          <a:prstGeom prst="rect">
            <a:avLst/>
          </a:prstGeom>
        </p:spPr>
        <p:txBody>
          <a:bodyPr vert="horz" wrap="square" lIns="0" tIns="12700" rIns="0" bIns="0" rtlCol="0">
            <a:spAutoFit/>
          </a:bodyPr>
          <a:lstStyle/>
          <a:p>
            <a:pPr marL="12700">
              <a:lnSpc>
                <a:spcPct val="100000"/>
              </a:lnSpc>
              <a:spcBef>
                <a:spcPts val="100"/>
              </a:spcBef>
            </a:pPr>
            <a:r>
              <a:rPr sz="2800" spc="-20" dirty="0"/>
              <a:t>What </a:t>
            </a:r>
            <a:r>
              <a:rPr sz="2800" spc="-5" dirty="0"/>
              <a:t>is</a:t>
            </a:r>
            <a:r>
              <a:rPr sz="2800" spc="-90" dirty="0"/>
              <a:t> </a:t>
            </a:r>
            <a:r>
              <a:rPr lang="en-US" sz="2800" spc="-15" dirty="0"/>
              <a:t>C</a:t>
            </a:r>
            <a:r>
              <a:rPr sz="2800" spc="-15" dirty="0"/>
              <a:t>onvolution?</a:t>
            </a:r>
            <a:endParaRPr sz="2800" dirty="0"/>
          </a:p>
        </p:txBody>
      </p:sp>
      <p:sp>
        <p:nvSpPr>
          <p:cNvPr id="5" name="object 5"/>
          <p:cNvSpPr txBox="1"/>
          <p:nvPr/>
        </p:nvSpPr>
        <p:spPr>
          <a:xfrm>
            <a:off x="585723" y="1707896"/>
            <a:ext cx="8787130" cy="4381500"/>
          </a:xfrm>
          <a:prstGeom prst="rect">
            <a:avLst/>
          </a:prstGeom>
        </p:spPr>
        <p:txBody>
          <a:bodyPr vert="horz" wrap="square" lIns="0" tIns="31750" rIns="0" bIns="0" rtlCol="0">
            <a:spAutoFit/>
          </a:bodyPr>
          <a:lstStyle/>
          <a:p>
            <a:pPr marL="351155" marR="342265" indent="-339090">
              <a:lnSpc>
                <a:spcPts val="2810"/>
              </a:lnSpc>
              <a:spcBef>
                <a:spcPts val="250"/>
              </a:spcBef>
              <a:buChar char="•"/>
              <a:tabLst>
                <a:tab pos="351155" algn="l"/>
                <a:tab pos="351790" algn="l"/>
              </a:tabLst>
            </a:pPr>
            <a:r>
              <a:rPr sz="2400" spc="-15" dirty="0">
                <a:solidFill>
                  <a:srgbClr val="3333CC"/>
                </a:solidFill>
                <a:latin typeface="Arial"/>
                <a:cs typeface="Arial"/>
              </a:rPr>
              <a:t>Convolution </a:t>
            </a:r>
            <a:r>
              <a:rPr sz="2400" spc="-5" dirty="0">
                <a:solidFill>
                  <a:srgbClr val="3333CC"/>
                </a:solidFill>
                <a:latin typeface="Arial"/>
                <a:cs typeface="Arial"/>
              </a:rPr>
              <a:t>is </a:t>
            </a:r>
            <a:r>
              <a:rPr sz="2400" spc="-10" dirty="0">
                <a:solidFill>
                  <a:srgbClr val="3333CC"/>
                </a:solidFill>
                <a:latin typeface="Arial"/>
                <a:cs typeface="Arial"/>
              </a:rPr>
              <a:t>an </a:t>
            </a:r>
            <a:r>
              <a:rPr sz="2400" spc="-15" dirty="0">
                <a:solidFill>
                  <a:srgbClr val="3333CC"/>
                </a:solidFill>
                <a:latin typeface="Arial"/>
                <a:cs typeface="Arial"/>
              </a:rPr>
              <a:t>operation </a:t>
            </a:r>
            <a:r>
              <a:rPr sz="2400" spc="-10" dirty="0">
                <a:solidFill>
                  <a:srgbClr val="3333CC"/>
                </a:solidFill>
                <a:latin typeface="Arial"/>
                <a:cs typeface="Arial"/>
              </a:rPr>
              <a:t>on </a:t>
            </a:r>
            <a:r>
              <a:rPr sz="2400" spc="-15" dirty="0">
                <a:solidFill>
                  <a:srgbClr val="3333CC"/>
                </a:solidFill>
                <a:latin typeface="Arial"/>
                <a:cs typeface="Arial"/>
              </a:rPr>
              <a:t>two functions </a:t>
            </a:r>
            <a:r>
              <a:rPr sz="2400" spc="-10" dirty="0">
                <a:solidFill>
                  <a:srgbClr val="3333CC"/>
                </a:solidFill>
                <a:latin typeface="Arial"/>
                <a:cs typeface="Arial"/>
              </a:rPr>
              <a:t>of </a:t>
            </a:r>
            <a:r>
              <a:rPr sz="2400" dirty="0">
                <a:solidFill>
                  <a:srgbClr val="3333CC"/>
                </a:solidFill>
                <a:latin typeface="Arial"/>
                <a:cs typeface="Arial"/>
              </a:rPr>
              <a:t>a </a:t>
            </a:r>
            <a:r>
              <a:rPr sz="2400" spc="-15" dirty="0">
                <a:solidFill>
                  <a:srgbClr val="3333CC"/>
                </a:solidFill>
                <a:latin typeface="Arial"/>
                <a:cs typeface="Arial"/>
              </a:rPr>
              <a:t>real-valued  </a:t>
            </a:r>
            <a:r>
              <a:rPr sz="2400" spc="-20" dirty="0">
                <a:solidFill>
                  <a:srgbClr val="3333CC"/>
                </a:solidFill>
                <a:latin typeface="Arial"/>
                <a:cs typeface="Arial"/>
              </a:rPr>
              <a:t>argument</a:t>
            </a:r>
            <a:r>
              <a:rPr lang="en-US" sz="2400" spc="-20" dirty="0">
                <a:solidFill>
                  <a:srgbClr val="3333CC"/>
                </a:solidFill>
                <a:latin typeface="Arial"/>
                <a:cs typeface="Arial"/>
              </a:rPr>
              <a:t> and can be considered an averaging process</a:t>
            </a:r>
            <a:endParaRPr sz="2400" dirty="0">
              <a:latin typeface="Arial"/>
              <a:cs typeface="Arial"/>
            </a:endParaRPr>
          </a:p>
          <a:p>
            <a:pPr marL="351790" indent="-339090">
              <a:lnSpc>
                <a:spcPct val="100000"/>
              </a:lnSpc>
              <a:spcBef>
                <a:spcPts val="445"/>
              </a:spcBef>
              <a:buChar char="•"/>
              <a:tabLst>
                <a:tab pos="351155" algn="l"/>
                <a:tab pos="351790" algn="l"/>
              </a:tabLst>
            </a:pPr>
            <a:r>
              <a:rPr sz="2400" spc="-15" dirty="0">
                <a:solidFill>
                  <a:srgbClr val="3333CC"/>
                </a:solidFill>
                <a:latin typeface="Arial"/>
                <a:cs typeface="Arial"/>
              </a:rPr>
              <a:t>Examples </a:t>
            </a:r>
            <a:r>
              <a:rPr sz="2400" spc="-10" dirty="0">
                <a:solidFill>
                  <a:srgbClr val="3333CC"/>
                </a:solidFill>
                <a:latin typeface="Arial"/>
                <a:cs typeface="Arial"/>
              </a:rPr>
              <a:t>of the two </a:t>
            </a:r>
            <a:r>
              <a:rPr sz="2400" spc="-15" dirty="0">
                <a:solidFill>
                  <a:srgbClr val="3333CC"/>
                </a:solidFill>
                <a:latin typeface="Arial"/>
                <a:cs typeface="Arial"/>
              </a:rPr>
              <a:t>functions </a:t>
            </a:r>
            <a:r>
              <a:rPr sz="2400" spc="-5" dirty="0">
                <a:solidFill>
                  <a:srgbClr val="3333CC"/>
                </a:solidFill>
                <a:latin typeface="Arial"/>
                <a:cs typeface="Arial"/>
              </a:rPr>
              <a:t>in </a:t>
            </a:r>
            <a:r>
              <a:rPr lang="en-US" sz="2400" spc="-15" dirty="0">
                <a:solidFill>
                  <a:srgbClr val="3333CC"/>
                </a:solidFill>
                <a:latin typeface="Arial"/>
                <a:cs typeface="Arial"/>
              </a:rPr>
              <a:t>o</a:t>
            </a:r>
            <a:r>
              <a:rPr sz="2400" spc="-15" dirty="0">
                <a:solidFill>
                  <a:srgbClr val="3333CC"/>
                </a:solidFill>
                <a:latin typeface="Arial"/>
                <a:cs typeface="Arial"/>
              </a:rPr>
              <a:t>ne</a:t>
            </a:r>
            <a:r>
              <a:rPr sz="2400" spc="-135" dirty="0">
                <a:solidFill>
                  <a:srgbClr val="3333CC"/>
                </a:solidFill>
                <a:latin typeface="Arial"/>
                <a:cs typeface="Arial"/>
              </a:rPr>
              <a:t> </a:t>
            </a:r>
            <a:r>
              <a:rPr lang="en-US" sz="2400" spc="-15" dirty="0">
                <a:solidFill>
                  <a:srgbClr val="3333CC"/>
                </a:solidFill>
                <a:latin typeface="Arial"/>
                <a:cs typeface="Arial"/>
              </a:rPr>
              <a:t>d</a:t>
            </a:r>
            <a:r>
              <a:rPr sz="2400" spc="-15" dirty="0">
                <a:solidFill>
                  <a:srgbClr val="3333CC"/>
                </a:solidFill>
                <a:latin typeface="Arial"/>
                <a:cs typeface="Arial"/>
              </a:rPr>
              <a:t>imension</a:t>
            </a:r>
            <a:endParaRPr sz="2400" dirty="0">
              <a:latin typeface="Arial"/>
              <a:cs typeface="Arial"/>
            </a:endParaRPr>
          </a:p>
          <a:p>
            <a:pPr marL="747395" lvl="1" indent="-282575">
              <a:lnSpc>
                <a:spcPct val="100000"/>
              </a:lnSpc>
              <a:spcBef>
                <a:spcPts val="520"/>
              </a:spcBef>
              <a:buClr>
                <a:srgbClr val="3333CC"/>
              </a:buClr>
              <a:buChar char="•"/>
              <a:tabLst>
                <a:tab pos="746760" algn="l"/>
                <a:tab pos="747395" algn="l"/>
              </a:tabLst>
            </a:pPr>
            <a:r>
              <a:rPr sz="2000" spc="-15" dirty="0">
                <a:solidFill>
                  <a:srgbClr val="006600"/>
                </a:solidFill>
                <a:latin typeface="Arial"/>
                <a:cs typeface="Arial"/>
              </a:rPr>
              <a:t>Tracking </a:t>
            </a:r>
            <a:r>
              <a:rPr sz="2000" spc="-10" dirty="0">
                <a:solidFill>
                  <a:srgbClr val="006600"/>
                </a:solidFill>
                <a:latin typeface="Arial"/>
                <a:cs typeface="Arial"/>
              </a:rPr>
              <a:t>location of </a:t>
            </a:r>
            <a:r>
              <a:rPr sz="2000" dirty="0">
                <a:solidFill>
                  <a:srgbClr val="006600"/>
                </a:solidFill>
                <a:latin typeface="Arial"/>
                <a:cs typeface="Arial"/>
              </a:rPr>
              <a:t>a </a:t>
            </a:r>
            <a:r>
              <a:rPr sz="2000" spc="-15" dirty="0">
                <a:solidFill>
                  <a:srgbClr val="006600"/>
                </a:solidFill>
                <a:latin typeface="Arial"/>
                <a:cs typeface="Arial"/>
              </a:rPr>
              <a:t>spaceship </a:t>
            </a:r>
            <a:r>
              <a:rPr sz="2000" spc="-10" dirty="0">
                <a:solidFill>
                  <a:srgbClr val="006600"/>
                </a:solidFill>
                <a:latin typeface="Arial"/>
                <a:cs typeface="Arial"/>
              </a:rPr>
              <a:t>by </a:t>
            </a:r>
            <a:r>
              <a:rPr sz="2000" dirty="0">
                <a:solidFill>
                  <a:srgbClr val="006600"/>
                </a:solidFill>
                <a:latin typeface="Arial"/>
                <a:cs typeface="Arial"/>
              </a:rPr>
              <a:t>a </a:t>
            </a:r>
            <a:r>
              <a:rPr sz="2000" spc="-10" dirty="0">
                <a:solidFill>
                  <a:srgbClr val="006600"/>
                </a:solidFill>
                <a:latin typeface="Arial"/>
                <a:cs typeface="Arial"/>
              </a:rPr>
              <a:t>laser</a:t>
            </a:r>
            <a:r>
              <a:rPr sz="2000" spc="-170" dirty="0">
                <a:solidFill>
                  <a:srgbClr val="006600"/>
                </a:solidFill>
                <a:latin typeface="Arial"/>
                <a:cs typeface="Arial"/>
              </a:rPr>
              <a:t> </a:t>
            </a:r>
            <a:r>
              <a:rPr sz="2000" spc="-15" dirty="0">
                <a:solidFill>
                  <a:srgbClr val="006600"/>
                </a:solidFill>
                <a:latin typeface="Arial"/>
                <a:cs typeface="Arial"/>
              </a:rPr>
              <a:t>sensor</a:t>
            </a:r>
            <a:endParaRPr sz="2000" dirty="0">
              <a:latin typeface="Arial"/>
              <a:cs typeface="Arial"/>
            </a:endParaRPr>
          </a:p>
          <a:p>
            <a:pPr marL="1143000" marR="5080" lvl="2" indent="-226060">
              <a:lnSpc>
                <a:spcPct val="100000"/>
              </a:lnSpc>
              <a:spcBef>
                <a:spcPts val="385"/>
              </a:spcBef>
              <a:buClr>
                <a:srgbClr val="3333CC"/>
              </a:buClr>
              <a:buChar char="•"/>
              <a:tabLst>
                <a:tab pos="1142365" algn="l"/>
                <a:tab pos="1143000" algn="l"/>
              </a:tabLst>
            </a:pPr>
            <a:r>
              <a:rPr sz="2000" dirty="0">
                <a:solidFill>
                  <a:srgbClr val="660066"/>
                </a:solidFill>
                <a:latin typeface="Arial"/>
                <a:cs typeface="Arial"/>
              </a:rPr>
              <a:t>A </a:t>
            </a:r>
            <a:r>
              <a:rPr sz="2000" spc="-10" dirty="0">
                <a:solidFill>
                  <a:srgbClr val="660066"/>
                </a:solidFill>
                <a:latin typeface="Arial"/>
                <a:cs typeface="Arial"/>
              </a:rPr>
              <a:t>laser </a:t>
            </a:r>
            <a:r>
              <a:rPr sz="2000" spc="-15" dirty="0">
                <a:solidFill>
                  <a:srgbClr val="660066"/>
                </a:solidFill>
                <a:latin typeface="Arial"/>
                <a:cs typeface="Arial"/>
              </a:rPr>
              <a:t>sensor provides </a:t>
            </a:r>
            <a:r>
              <a:rPr sz="2000" dirty="0">
                <a:solidFill>
                  <a:srgbClr val="660066"/>
                </a:solidFill>
                <a:latin typeface="Arial"/>
                <a:cs typeface="Arial"/>
              </a:rPr>
              <a:t>a </a:t>
            </a:r>
            <a:r>
              <a:rPr sz="2000" spc="-10" dirty="0">
                <a:solidFill>
                  <a:srgbClr val="660066"/>
                </a:solidFill>
                <a:latin typeface="Arial"/>
                <a:cs typeface="Arial"/>
              </a:rPr>
              <a:t>single </a:t>
            </a:r>
            <a:r>
              <a:rPr sz="2000" spc="-15" dirty="0">
                <a:solidFill>
                  <a:srgbClr val="660066"/>
                </a:solidFill>
                <a:latin typeface="Arial"/>
                <a:cs typeface="Arial"/>
              </a:rPr>
              <a:t>output </a:t>
            </a:r>
            <a:r>
              <a:rPr sz="2000" i="1" spc="-15" dirty="0">
                <a:latin typeface="Times New Roman"/>
                <a:cs typeface="Times New Roman"/>
              </a:rPr>
              <a:t>x</a:t>
            </a:r>
            <a:r>
              <a:rPr sz="2000" spc="-15" dirty="0">
                <a:latin typeface="Times New Roman"/>
                <a:cs typeface="Times New Roman"/>
              </a:rPr>
              <a:t>(</a:t>
            </a:r>
            <a:r>
              <a:rPr sz="2000" i="1" spc="-15" dirty="0">
                <a:latin typeface="Times New Roman"/>
                <a:cs typeface="Times New Roman"/>
              </a:rPr>
              <a:t>t</a:t>
            </a:r>
            <a:r>
              <a:rPr sz="2000" spc="-15" dirty="0">
                <a:latin typeface="Times New Roman"/>
                <a:cs typeface="Times New Roman"/>
              </a:rPr>
              <a:t>), </a:t>
            </a:r>
            <a:r>
              <a:rPr sz="2000" spc="-10" dirty="0">
                <a:solidFill>
                  <a:srgbClr val="660066"/>
                </a:solidFill>
                <a:latin typeface="Arial"/>
                <a:cs typeface="Arial"/>
              </a:rPr>
              <a:t>the position of </a:t>
            </a:r>
            <a:r>
              <a:rPr sz="2000" spc="-15" dirty="0">
                <a:solidFill>
                  <a:srgbClr val="660066"/>
                </a:solidFill>
                <a:latin typeface="Arial"/>
                <a:cs typeface="Arial"/>
              </a:rPr>
              <a:t>spaceship  </a:t>
            </a:r>
            <a:r>
              <a:rPr sz="2000" spc="-10" dirty="0">
                <a:solidFill>
                  <a:srgbClr val="660066"/>
                </a:solidFill>
                <a:latin typeface="Arial"/>
                <a:cs typeface="Arial"/>
              </a:rPr>
              <a:t>at time</a:t>
            </a:r>
            <a:r>
              <a:rPr sz="2000" spc="-145" dirty="0">
                <a:solidFill>
                  <a:srgbClr val="660066"/>
                </a:solidFill>
                <a:latin typeface="Arial"/>
                <a:cs typeface="Arial"/>
              </a:rPr>
              <a:t> </a:t>
            </a:r>
            <a:r>
              <a:rPr sz="2000" i="1" dirty="0">
                <a:latin typeface="Times New Roman"/>
                <a:cs typeface="Times New Roman"/>
              </a:rPr>
              <a:t>t</a:t>
            </a:r>
            <a:endParaRPr sz="2000" dirty="0">
              <a:latin typeface="Times New Roman"/>
              <a:cs typeface="Times New Roman"/>
            </a:endParaRPr>
          </a:p>
          <a:p>
            <a:pPr marL="815975" lvl="1" indent="-351790">
              <a:lnSpc>
                <a:spcPct val="100000"/>
              </a:lnSpc>
              <a:spcBef>
                <a:spcPts val="405"/>
              </a:spcBef>
              <a:buClr>
                <a:srgbClr val="3333CC"/>
              </a:buClr>
              <a:buFont typeface="Arial"/>
              <a:buChar char="•"/>
              <a:tabLst>
                <a:tab pos="815975" algn="l"/>
                <a:tab pos="816610" algn="l"/>
                <a:tab pos="1122045" algn="l"/>
              </a:tabLst>
            </a:pPr>
            <a:r>
              <a:rPr sz="2000" i="1" dirty="0">
                <a:latin typeface="Times New Roman"/>
                <a:cs typeface="Times New Roman"/>
              </a:rPr>
              <a:t>w	</a:t>
            </a:r>
            <a:r>
              <a:rPr sz="2000" dirty="0">
                <a:solidFill>
                  <a:srgbClr val="006600"/>
                </a:solidFill>
                <a:latin typeface="Arial"/>
                <a:cs typeface="Arial"/>
              </a:rPr>
              <a:t>a </a:t>
            </a:r>
            <a:r>
              <a:rPr sz="2000" spc="-15" dirty="0">
                <a:solidFill>
                  <a:srgbClr val="006600"/>
                </a:solidFill>
                <a:latin typeface="Arial"/>
                <a:cs typeface="Arial"/>
              </a:rPr>
              <a:t>function </a:t>
            </a:r>
            <a:r>
              <a:rPr sz="2000" spc="-10" dirty="0">
                <a:solidFill>
                  <a:srgbClr val="006600"/>
                </a:solidFill>
                <a:latin typeface="Arial"/>
                <a:cs typeface="Arial"/>
              </a:rPr>
              <a:t>of </a:t>
            </a:r>
            <a:r>
              <a:rPr sz="2000" dirty="0">
                <a:solidFill>
                  <a:srgbClr val="006600"/>
                </a:solidFill>
                <a:latin typeface="Arial"/>
                <a:cs typeface="Arial"/>
              </a:rPr>
              <a:t>a </a:t>
            </a:r>
            <a:r>
              <a:rPr sz="2000" spc="-15" dirty="0">
                <a:solidFill>
                  <a:srgbClr val="006600"/>
                </a:solidFill>
                <a:latin typeface="Arial"/>
                <a:cs typeface="Arial"/>
              </a:rPr>
              <a:t>real-valued</a:t>
            </a:r>
            <a:r>
              <a:rPr sz="2000" spc="-100" dirty="0">
                <a:solidFill>
                  <a:srgbClr val="006600"/>
                </a:solidFill>
                <a:latin typeface="Arial"/>
                <a:cs typeface="Arial"/>
              </a:rPr>
              <a:t> </a:t>
            </a:r>
            <a:r>
              <a:rPr sz="2000" spc="-20" dirty="0">
                <a:solidFill>
                  <a:srgbClr val="006600"/>
                </a:solidFill>
                <a:latin typeface="Arial"/>
                <a:cs typeface="Arial"/>
              </a:rPr>
              <a:t>argument</a:t>
            </a:r>
            <a:endParaRPr sz="2000" dirty="0">
              <a:latin typeface="Arial"/>
              <a:cs typeface="Arial"/>
            </a:endParaRPr>
          </a:p>
          <a:p>
            <a:pPr marL="1143000" marR="48895" lvl="2" indent="-226060">
              <a:lnSpc>
                <a:spcPts val="2300"/>
              </a:lnSpc>
              <a:spcBef>
                <a:spcPts val="665"/>
              </a:spcBef>
              <a:buClr>
                <a:srgbClr val="3333CC"/>
              </a:buClr>
              <a:buChar char="•"/>
              <a:tabLst>
                <a:tab pos="1142365" algn="l"/>
                <a:tab pos="1143000" algn="l"/>
              </a:tabLst>
            </a:pPr>
            <a:r>
              <a:rPr sz="2000" spc="-10" dirty="0">
                <a:solidFill>
                  <a:srgbClr val="660066"/>
                </a:solidFill>
                <a:latin typeface="Arial"/>
                <a:cs typeface="Arial"/>
              </a:rPr>
              <a:t>If laser </a:t>
            </a:r>
            <a:r>
              <a:rPr sz="2000" spc="-15" dirty="0">
                <a:solidFill>
                  <a:srgbClr val="660066"/>
                </a:solidFill>
                <a:latin typeface="Arial"/>
                <a:cs typeface="Arial"/>
              </a:rPr>
              <a:t>sensor </a:t>
            </a:r>
            <a:r>
              <a:rPr sz="2000" dirty="0">
                <a:solidFill>
                  <a:srgbClr val="660066"/>
                </a:solidFill>
                <a:latin typeface="Arial"/>
                <a:cs typeface="Arial"/>
              </a:rPr>
              <a:t>is </a:t>
            </a:r>
            <a:r>
              <a:rPr sz="2000" spc="-10" dirty="0">
                <a:solidFill>
                  <a:srgbClr val="660066"/>
                </a:solidFill>
                <a:latin typeface="Arial"/>
                <a:cs typeface="Arial"/>
              </a:rPr>
              <a:t>noisy, we </a:t>
            </a:r>
            <a:r>
              <a:rPr sz="2000" spc="-15" dirty="0">
                <a:solidFill>
                  <a:srgbClr val="660066"/>
                </a:solidFill>
                <a:latin typeface="Arial"/>
                <a:cs typeface="Arial"/>
              </a:rPr>
              <a:t>want </a:t>
            </a:r>
            <a:r>
              <a:rPr sz="2000" dirty="0">
                <a:solidFill>
                  <a:srgbClr val="660066"/>
                </a:solidFill>
                <a:latin typeface="Arial"/>
                <a:cs typeface="Arial"/>
              </a:rPr>
              <a:t>a </a:t>
            </a:r>
            <a:r>
              <a:rPr sz="2000" spc="-15" dirty="0">
                <a:solidFill>
                  <a:srgbClr val="660066"/>
                </a:solidFill>
                <a:latin typeface="Arial"/>
                <a:cs typeface="Arial"/>
              </a:rPr>
              <a:t>weighted average that </a:t>
            </a:r>
            <a:r>
              <a:rPr sz="2000" spc="-10" dirty="0">
                <a:solidFill>
                  <a:srgbClr val="660066"/>
                </a:solidFill>
                <a:latin typeface="Arial"/>
                <a:cs typeface="Arial"/>
              </a:rPr>
              <a:t>gives</a:t>
            </a:r>
            <a:r>
              <a:rPr sz="2000" spc="-175" dirty="0">
                <a:solidFill>
                  <a:srgbClr val="660066"/>
                </a:solidFill>
                <a:latin typeface="Arial"/>
                <a:cs typeface="Arial"/>
              </a:rPr>
              <a:t> </a:t>
            </a:r>
            <a:r>
              <a:rPr sz="2000" spc="-15" dirty="0">
                <a:solidFill>
                  <a:srgbClr val="660066"/>
                </a:solidFill>
                <a:latin typeface="Arial"/>
                <a:cs typeface="Arial"/>
              </a:rPr>
              <a:t>more  </a:t>
            </a:r>
            <a:r>
              <a:rPr sz="2000" spc="-10" dirty="0">
                <a:solidFill>
                  <a:srgbClr val="660066"/>
                </a:solidFill>
                <a:latin typeface="Arial"/>
                <a:cs typeface="Arial"/>
              </a:rPr>
              <a:t>weight to </a:t>
            </a:r>
            <a:r>
              <a:rPr sz="2000" spc="-15" dirty="0">
                <a:solidFill>
                  <a:srgbClr val="660066"/>
                </a:solidFill>
                <a:latin typeface="Arial"/>
                <a:cs typeface="Arial"/>
              </a:rPr>
              <a:t>recent</a:t>
            </a:r>
            <a:r>
              <a:rPr sz="2000" spc="-60" dirty="0">
                <a:solidFill>
                  <a:srgbClr val="660066"/>
                </a:solidFill>
                <a:latin typeface="Arial"/>
                <a:cs typeface="Arial"/>
              </a:rPr>
              <a:t> </a:t>
            </a:r>
            <a:r>
              <a:rPr sz="2000" spc="-15" dirty="0">
                <a:solidFill>
                  <a:srgbClr val="660066"/>
                </a:solidFill>
                <a:latin typeface="Arial"/>
                <a:cs typeface="Arial"/>
              </a:rPr>
              <a:t>observations</a:t>
            </a:r>
            <a:endParaRPr sz="2000" dirty="0">
              <a:latin typeface="Arial"/>
              <a:cs typeface="Arial"/>
            </a:endParaRPr>
          </a:p>
          <a:p>
            <a:pPr marL="1143000" lvl="2" indent="-226695">
              <a:lnSpc>
                <a:spcPct val="100000"/>
              </a:lnSpc>
              <a:spcBef>
                <a:spcPts val="425"/>
              </a:spcBef>
              <a:buClr>
                <a:srgbClr val="3333CC"/>
              </a:buClr>
              <a:buChar char="•"/>
              <a:tabLst>
                <a:tab pos="1142365" algn="l"/>
                <a:tab pos="1143000" algn="l"/>
              </a:tabLst>
            </a:pPr>
            <a:r>
              <a:rPr sz="2000" spc="-15" dirty="0">
                <a:solidFill>
                  <a:srgbClr val="660066"/>
                </a:solidFill>
                <a:latin typeface="Arial"/>
                <a:cs typeface="Arial"/>
              </a:rPr>
              <a:t>Weighting function </a:t>
            </a:r>
            <a:r>
              <a:rPr sz="2000" dirty="0">
                <a:solidFill>
                  <a:srgbClr val="660066"/>
                </a:solidFill>
                <a:latin typeface="Arial"/>
                <a:cs typeface="Arial"/>
              </a:rPr>
              <a:t>is </a:t>
            </a:r>
            <a:r>
              <a:rPr sz="2000" i="1" spc="-15" dirty="0">
                <a:latin typeface="Times New Roman"/>
                <a:cs typeface="Times New Roman"/>
              </a:rPr>
              <a:t>w</a:t>
            </a:r>
            <a:r>
              <a:rPr sz="2000" spc="-15" dirty="0">
                <a:latin typeface="Times New Roman"/>
                <a:cs typeface="Times New Roman"/>
              </a:rPr>
              <a:t>(</a:t>
            </a:r>
            <a:r>
              <a:rPr sz="2000" i="1" spc="-15" dirty="0">
                <a:latin typeface="Times New Roman"/>
                <a:cs typeface="Times New Roman"/>
              </a:rPr>
              <a:t>a</a:t>
            </a:r>
            <a:r>
              <a:rPr sz="2000" spc="-15" dirty="0">
                <a:latin typeface="Times New Roman"/>
                <a:cs typeface="Times New Roman"/>
              </a:rPr>
              <a:t>) </a:t>
            </a:r>
            <a:r>
              <a:rPr sz="2000" spc="-15" dirty="0">
                <a:solidFill>
                  <a:srgbClr val="660066"/>
                </a:solidFill>
                <a:latin typeface="Arial"/>
                <a:cs typeface="Arial"/>
              </a:rPr>
              <a:t>where </a:t>
            </a:r>
            <a:r>
              <a:rPr sz="2000" i="1" dirty="0">
                <a:latin typeface="Times New Roman"/>
                <a:cs typeface="Times New Roman"/>
              </a:rPr>
              <a:t>a </a:t>
            </a:r>
            <a:r>
              <a:rPr sz="2000" dirty="0">
                <a:solidFill>
                  <a:srgbClr val="660066"/>
                </a:solidFill>
                <a:latin typeface="Arial"/>
                <a:cs typeface="Arial"/>
              </a:rPr>
              <a:t>is </a:t>
            </a:r>
            <a:r>
              <a:rPr sz="2000" spc="-10" dirty="0">
                <a:solidFill>
                  <a:srgbClr val="660066"/>
                </a:solidFill>
                <a:latin typeface="Arial"/>
                <a:cs typeface="Arial"/>
              </a:rPr>
              <a:t>age of</a:t>
            </a:r>
            <a:r>
              <a:rPr lang="en-US" sz="2000" spc="-10" dirty="0">
                <a:solidFill>
                  <a:srgbClr val="660066"/>
                </a:solidFill>
                <a:latin typeface="Arial"/>
                <a:cs typeface="Arial"/>
              </a:rPr>
              <a:t> a</a:t>
            </a:r>
            <a:r>
              <a:rPr sz="2000" spc="-100" dirty="0">
                <a:solidFill>
                  <a:srgbClr val="660066"/>
                </a:solidFill>
                <a:latin typeface="Arial"/>
                <a:cs typeface="Arial"/>
              </a:rPr>
              <a:t> </a:t>
            </a:r>
            <a:r>
              <a:rPr sz="2000" spc="-15" dirty="0">
                <a:solidFill>
                  <a:srgbClr val="660066"/>
                </a:solidFill>
                <a:latin typeface="Arial"/>
                <a:cs typeface="Arial"/>
              </a:rPr>
              <a:t>measurement</a:t>
            </a:r>
            <a:endParaRPr sz="2000" dirty="0">
              <a:latin typeface="Arial"/>
              <a:cs typeface="Arial"/>
            </a:endParaRPr>
          </a:p>
          <a:p>
            <a:pPr marL="351155" marR="161290" indent="-339090">
              <a:lnSpc>
                <a:spcPts val="2810"/>
              </a:lnSpc>
              <a:spcBef>
                <a:spcPts val="665"/>
              </a:spcBef>
              <a:buClr>
                <a:srgbClr val="3333CC"/>
              </a:buClr>
              <a:buChar char="•"/>
              <a:tabLst>
                <a:tab pos="351155" algn="l"/>
                <a:tab pos="351790" algn="l"/>
                <a:tab pos="2112645" algn="l"/>
              </a:tabLst>
            </a:pPr>
            <a:r>
              <a:rPr sz="2400" spc="-15" dirty="0">
                <a:solidFill>
                  <a:srgbClr val="000090"/>
                </a:solidFill>
                <a:latin typeface="Arial"/>
                <a:cs typeface="Arial"/>
              </a:rPr>
              <a:t>Convolution</a:t>
            </a:r>
            <a:r>
              <a:rPr lang="en-US" sz="2400" spc="-15" dirty="0">
                <a:solidFill>
                  <a:srgbClr val="000090"/>
                </a:solidFill>
                <a:latin typeface="Arial"/>
                <a:cs typeface="Arial"/>
              </a:rPr>
              <a:t> </a:t>
            </a:r>
            <a:r>
              <a:rPr sz="2400" spc="-5" dirty="0">
                <a:solidFill>
                  <a:srgbClr val="000090"/>
                </a:solidFill>
                <a:latin typeface="Arial"/>
                <a:cs typeface="Arial"/>
              </a:rPr>
              <a:t>is </a:t>
            </a:r>
            <a:r>
              <a:rPr sz="2400" spc="-10" dirty="0">
                <a:solidFill>
                  <a:srgbClr val="000090"/>
                </a:solidFill>
                <a:latin typeface="Arial"/>
                <a:cs typeface="Arial"/>
              </a:rPr>
              <a:t>the </a:t>
            </a:r>
            <a:r>
              <a:rPr sz="2400" spc="-15" dirty="0">
                <a:solidFill>
                  <a:srgbClr val="000090"/>
                </a:solidFill>
                <a:latin typeface="Arial"/>
                <a:cs typeface="Arial"/>
              </a:rPr>
              <a:t>weighted average </a:t>
            </a:r>
            <a:r>
              <a:rPr sz="2400" spc="-10" dirty="0">
                <a:solidFill>
                  <a:srgbClr val="000090"/>
                </a:solidFill>
                <a:latin typeface="Arial"/>
                <a:cs typeface="Arial"/>
              </a:rPr>
              <a:t>or </a:t>
            </a:r>
            <a:r>
              <a:rPr sz="2400" spc="-15" dirty="0">
                <a:solidFill>
                  <a:srgbClr val="000090"/>
                </a:solidFill>
                <a:latin typeface="Arial"/>
                <a:cs typeface="Arial"/>
              </a:rPr>
              <a:t>smoothed estimate</a:t>
            </a:r>
            <a:r>
              <a:rPr sz="2400" spc="-120" dirty="0">
                <a:solidFill>
                  <a:srgbClr val="000090"/>
                </a:solidFill>
                <a:latin typeface="Arial"/>
                <a:cs typeface="Arial"/>
              </a:rPr>
              <a:t> </a:t>
            </a:r>
            <a:r>
              <a:rPr sz="2400" spc="-10" dirty="0">
                <a:solidFill>
                  <a:srgbClr val="000090"/>
                </a:solidFill>
                <a:latin typeface="Arial"/>
                <a:cs typeface="Arial"/>
              </a:rPr>
              <a:t>of  the position of the</a:t>
            </a:r>
            <a:r>
              <a:rPr sz="2400" spc="-75" dirty="0">
                <a:solidFill>
                  <a:srgbClr val="000090"/>
                </a:solidFill>
                <a:latin typeface="Arial"/>
                <a:cs typeface="Arial"/>
              </a:rPr>
              <a:t> </a:t>
            </a:r>
            <a:r>
              <a:rPr sz="2400" spc="-15" dirty="0">
                <a:solidFill>
                  <a:srgbClr val="000090"/>
                </a:solidFill>
                <a:latin typeface="Arial"/>
                <a:cs typeface="Arial"/>
              </a:rPr>
              <a:t>spaceship</a:t>
            </a:r>
            <a:endParaRPr sz="2400" dirty="0">
              <a:latin typeface="Arial"/>
              <a:cs typeface="Arial"/>
            </a:endParaRPr>
          </a:p>
        </p:txBody>
      </p:sp>
      <p:sp>
        <p:nvSpPr>
          <p:cNvPr id="6" name="object 6"/>
          <p:cNvSpPr txBox="1"/>
          <p:nvPr/>
        </p:nvSpPr>
        <p:spPr>
          <a:xfrm>
            <a:off x="981328" y="6129527"/>
            <a:ext cx="2179320" cy="330200"/>
          </a:xfrm>
          <a:prstGeom prst="rect">
            <a:avLst/>
          </a:prstGeom>
        </p:spPr>
        <p:txBody>
          <a:bodyPr vert="horz" wrap="square" lIns="0" tIns="12700" rIns="0" bIns="0" rtlCol="0">
            <a:spAutoFit/>
          </a:bodyPr>
          <a:lstStyle/>
          <a:p>
            <a:pPr marL="351790" indent="-339090">
              <a:lnSpc>
                <a:spcPct val="100000"/>
              </a:lnSpc>
              <a:spcBef>
                <a:spcPts val="100"/>
              </a:spcBef>
              <a:buClr>
                <a:srgbClr val="3333CC"/>
              </a:buClr>
              <a:buChar char="•"/>
              <a:tabLst>
                <a:tab pos="351155" algn="l"/>
                <a:tab pos="351790" algn="l"/>
              </a:tabLst>
            </a:pPr>
            <a:r>
              <a:rPr sz="2000" dirty="0">
                <a:solidFill>
                  <a:srgbClr val="000090"/>
                </a:solidFill>
                <a:latin typeface="Arial"/>
                <a:cs typeface="Arial"/>
              </a:rPr>
              <a:t>A </a:t>
            </a:r>
            <a:r>
              <a:rPr sz="2000" spc="-10" dirty="0">
                <a:solidFill>
                  <a:srgbClr val="000090"/>
                </a:solidFill>
                <a:latin typeface="Arial"/>
                <a:cs typeface="Arial"/>
              </a:rPr>
              <a:t>new </a:t>
            </a:r>
            <a:r>
              <a:rPr sz="2000" spc="-15" dirty="0">
                <a:solidFill>
                  <a:srgbClr val="000090"/>
                </a:solidFill>
                <a:latin typeface="Arial"/>
                <a:cs typeface="Arial"/>
              </a:rPr>
              <a:t>function</a:t>
            </a:r>
            <a:r>
              <a:rPr sz="2000" spc="-140" dirty="0">
                <a:solidFill>
                  <a:srgbClr val="000090"/>
                </a:solidFill>
                <a:latin typeface="Arial"/>
                <a:cs typeface="Arial"/>
              </a:rPr>
              <a:t> </a:t>
            </a:r>
            <a:r>
              <a:rPr sz="2000" i="1" dirty="0">
                <a:latin typeface="Times New Roman"/>
                <a:cs typeface="Times New Roman"/>
              </a:rPr>
              <a:t>s</a:t>
            </a:r>
            <a:endParaRPr sz="2000">
              <a:latin typeface="Times New Roman"/>
              <a:cs typeface="Times New Roman"/>
            </a:endParaRPr>
          </a:p>
        </p:txBody>
      </p:sp>
      <p:sp>
        <p:nvSpPr>
          <p:cNvPr id="7" name="object 7"/>
          <p:cNvSpPr txBox="1"/>
          <p:nvPr/>
        </p:nvSpPr>
        <p:spPr>
          <a:xfrm>
            <a:off x="4044897" y="6292796"/>
            <a:ext cx="2113280" cy="461645"/>
          </a:xfrm>
          <a:prstGeom prst="rect">
            <a:avLst/>
          </a:prstGeom>
          <a:ln w="9419">
            <a:solidFill>
              <a:srgbClr val="000000"/>
            </a:solidFill>
          </a:ln>
        </p:spPr>
        <p:txBody>
          <a:bodyPr vert="horz" wrap="square" lIns="0" tIns="0" rIns="0" bIns="0" rtlCol="0">
            <a:spAutoFit/>
          </a:bodyPr>
          <a:lstStyle/>
          <a:p>
            <a:pPr marL="21590">
              <a:lnSpc>
                <a:spcPts val="2720"/>
              </a:lnSpc>
            </a:pPr>
            <a:r>
              <a:rPr sz="1650" i="1" spc="70" dirty="0">
                <a:latin typeface="Calibri"/>
                <a:cs typeface="Calibri"/>
              </a:rPr>
              <a:t>s</a:t>
            </a:r>
            <a:r>
              <a:rPr sz="1650" spc="70" dirty="0">
                <a:latin typeface="Calibri"/>
                <a:cs typeface="Calibri"/>
              </a:rPr>
              <a:t>(</a:t>
            </a:r>
            <a:r>
              <a:rPr sz="1650" i="1" spc="70" dirty="0">
                <a:latin typeface="Calibri"/>
                <a:cs typeface="Calibri"/>
              </a:rPr>
              <a:t>t</a:t>
            </a:r>
            <a:r>
              <a:rPr sz="1650" spc="70" dirty="0">
                <a:latin typeface="Calibri"/>
                <a:cs typeface="Calibri"/>
              </a:rPr>
              <a:t>) </a:t>
            </a:r>
            <a:r>
              <a:rPr sz="1650" spc="145" dirty="0">
                <a:latin typeface="Segoe UI Symbol"/>
                <a:cs typeface="Segoe UI Symbol"/>
              </a:rPr>
              <a:t>= </a:t>
            </a:r>
            <a:r>
              <a:rPr sz="3675" spc="-600" baseline="-12471" dirty="0">
                <a:latin typeface="Cambria Math"/>
                <a:cs typeface="Cambria Math"/>
              </a:rPr>
              <a:t>∫ </a:t>
            </a:r>
            <a:r>
              <a:rPr sz="1650" i="1" spc="10" dirty="0">
                <a:latin typeface="Calibri"/>
                <a:cs typeface="Calibri"/>
              </a:rPr>
              <a:t>x</a:t>
            </a:r>
            <a:r>
              <a:rPr sz="1650" spc="10" dirty="0">
                <a:latin typeface="Calibri"/>
                <a:cs typeface="Calibri"/>
              </a:rPr>
              <a:t>(</a:t>
            </a:r>
            <a:r>
              <a:rPr sz="1650" i="1" spc="10" dirty="0">
                <a:latin typeface="Calibri"/>
                <a:cs typeface="Calibri"/>
              </a:rPr>
              <a:t>a</a:t>
            </a:r>
            <a:r>
              <a:rPr sz="1650" spc="10" dirty="0">
                <a:latin typeface="Calibri"/>
                <a:cs typeface="Calibri"/>
              </a:rPr>
              <a:t>)</a:t>
            </a:r>
            <a:r>
              <a:rPr sz="1650" i="1" spc="10" dirty="0">
                <a:latin typeface="Calibri"/>
                <a:cs typeface="Calibri"/>
              </a:rPr>
              <a:t>w</a:t>
            </a:r>
            <a:r>
              <a:rPr sz="1650" spc="10" dirty="0">
                <a:latin typeface="Calibri"/>
                <a:cs typeface="Calibri"/>
              </a:rPr>
              <a:t>(</a:t>
            </a:r>
            <a:r>
              <a:rPr sz="1650" i="1" spc="10" dirty="0">
                <a:latin typeface="Calibri"/>
                <a:cs typeface="Calibri"/>
              </a:rPr>
              <a:t>t</a:t>
            </a:r>
            <a:r>
              <a:rPr sz="1650" i="1" spc="-190" dirty="0">
                <a:latin typeface="Calibri"/>
                <a:cs typeface="Calibri"/>
              </a:rPr>
              <a:t> </a:t>
            </a:r>
            <a:r>
              <a:rPr sz="1650" spc="65" dirty="0">
                <a:latin typeface="Cambria Math"/>
                <a:cs typeface="Cambria Math"/>
              </a:rPr>
              <a:t>−</a:t>
            </a:r>
            <a:r>
              <a:rPr sz="1650" i="1" spc="65" dirty="0">
                <a:latin typeface="Calibri"/>
                <a:cs typeface="Calibri"/>
              </a:rPr>
              <a:t>a</a:t>
            </a:r>
            <a:r>
              <a:rPr sz="1650" spc="65" dirty="0">
                <a:latin typeface="Calibri"/>
                <a:cs typeface="Calibri"/>
              </a:rPr>
              <a:t>)</a:t>
            </a:r>
            <a:r>
              <a:rPr sz="1650" i="1" spc="65" dirty="0">
                <a:latin typeface="Calibri"/>
                <a:cs typeface="Calibri"/>
              </a:rPr>
              <a:t>da</a:t>
            </a:r>
            <a:endParaRPr sz="1650">
              <a:latin typeface="Calibri"/>
              <a:cs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307466" y="691970"/>
            <a:ext cx="7760334" cy="452120"/>
          </a:xfrm>
          <a:prstGeom prst="rect">
            <a:avLst/>
          </a:prstGeom>
        </p:spPr>
        <p:txBody>
          <a:bodyPr vert="horz" wrap="square" lIns="0" tIns="12700" rIns="0" bIns="0" rtlCol="0">
            <a:spAutoFit/>
          </a:bodyPr>
          <a:lstStyle/>
          <a:p>
            <a:pPr marL="12700">
              <a:lnSpc>
                <a:spcPct val="100000"/>
              </a:lnSpc>
              <a:spcBef>
                <a:spcPts val="100"/>
              </a:spcBef>
            </a:pPr>
            <a:r>
              <a:rPr sz="2800" spc="-15" dirty="0"/>
              <a:t>Definition </a:t>
            </a:r>
            <a:r>
              <a:rPr sz="2800" spc="-10" dirty="0"/>
              <a:t>of </a:t>
            </a:r>
            <a:r>
              <a:rPr lang="en-US" sz="2800" spc="-15" dirty="0"/>
              <a:t>C</a:t>
            </a:r>
            <a:r>
              <a:rPr sz="2800" spc="-15" dirty="0"/>
              <a:t>onvolution </a:t>
            </a:r>
            <a:r>
              <a:rPr sz="2800" spc="-10" dirty="0"/>
              <a:t>of </a:t>
            </a:r>
            <a:r>
              <a:rPr lang="en-US" sz="2800" spc="-10" dirty="0"/>
              <a:t>I</a:t>
            </a:r>
            <a:r>
              <a:rPr sz="2800" spc="-10" dirty="0"/>
              <a:t>nput and</a:t>
            </a:r>
            <a:r>
              <a:rPr sz="2800" spc="-100" dirty="0"/>
              <a:t> </a:t>
            </a:r>
            <a:r>
              <a:rPr lang="en-US" sz="2800" spc="-15" dirty="0"/>
              <a:t>K</a:t>
            </a:r>
            <a:r>
              <a:rPr sz="2800" spc="-15" dirty="0"/>
              <a:t>ernel</a:t>
            </a:r>
            <a:endParaRPr sz="2800" dirty="0"/>
          </a:p>
        </p:txBody>
      </p:sp>
      <p:sp>
        <p:nvSpPr>
          <p:cNvPr id="5" name="object 5"/>
          <p:cNvSpPr txBox="1"/>
          <p:nvPr/>
        </p:nvSpPr>
        <p:spPr>
          <a:xfrm>
            <a:off x="585723" y="1707896"/>
            <a:ext cx="6367780" cy="748030"/>
          </a:xfrm>
          <a:prstGeom prst="rect">
            <a:avLst/>
          </a:prstGeom>
        </p:spPr>
        <p:txBody>
          <a:bodyPr vert="horz" wrap="square" lIns="0" tIns="31750" rIns="0" bIns="0" rtlCol="0">
            <a:spAutoFit/>
          </a:bodyPr>
          <a:lstStyle/>
          <a:p>
            <a:pPr marL="351155" marR="5080" indent="-339090">
              <a:lnSpc>
                <a:spcPts val="2810"/>
              </a:lnSpc>
              <a:spcBef>
                <a:spcPts val="250"/>
              </a:spcBef>
              <a:buChar char="•"/>
              <a:tabLst>
                <a:tab pos="351155" algn="l"/>
                <a:tab pos="351790" algn="l"/>
              </a:tabLst>
            </a:pPr>
            <a:r>
              <a:rPr sz="2400" spc="-15" dirty="0">
                <a:solidFill>
                  <a:srgbClr val="3333CC"/>
                </a:solidFill>
                <a:latin typeface="Arial"/>
                <a:cs typeface="Arial"/>
              </a:rPr>
              <a:t>Convolution</a:t>
            </a:r>
            <a:r>
              <a:rPr sz="2400" spc="-10" dirty="0">
                <a:solidFill>
                  <a:srgbClr val="3333CC"/>
                </a:solidFill>
                <a:latin typeface="Arial"/>
                <a:cs typeface="Arial"/>
              </a:rPr>
              <a:t> </a:t>
            </a:r>
            <a:r>
              <a:rPr sz="2400" spc="-15" dirty="0">
                <a:solidFill>
                  <a:srgbClr val="3333CC"/>
                </a:solidFill>
                <a:latin typeface="Arial"/>
                <a:cs typeface="Arial"/>
              </a:rPr>
              <a:t>function </a:t>
            </a:r>
            <a:r>
              <a:rPr sz="2400" i="1" spc="-5" dirty="0">
                <a:latin typeface="Times New Roman"/>
                <a:cs typeface="Times New Roman"/>
              </a:rPr>
              <a:t>s</a:t>
            </a:r>
            <a:r>
              <a:rPr lang="en-US" sz="2400" i="1" spc="-5" dirty="0">
                <a:solidFill>
                  <a:srgbClr val="3333CC"/>
                </a:solidFill>
                <a:latin typeface="Arial"/>
                <a:cs typeface="Arial"/>
              </a:rPr>
              <a:t> </a:t>
            </a:r>
            <a:r>
              <a:rPr sz="2400" spc="-5" dirty="0">
                <a:solidFill>
                  <a:srgbClr val="3333CC"/>
                </a:solidFill>
                <a:latin typeface="Arial"/>
                <a:cs typeface="Arial"/>
              </a:rPr>
              <a:t> </a:t>
            </a:r>
            <a:r>
              <a:rPr lang="en-US" sz="2400" spc="-10" dirty="0">
                <a:solidFill>
                  <a:srgbClr val="3333CC"/>
                </a:solidFill>
                <a:latin typeface="Arial"/>
                <a:cs typeface="Arial"/>
              </a:rPr>
              <a:t>is a</a:t>
            </a:r>
            <a:r>
              <a:rPr sz="2400" spc="-155" dirty="0">
                <a:solidFill>
                  <a:srgbClr val="3333CC"/>
                </a:solidFill>
                <a:latin typeface="Arial"/>
                <a:cs typeface="Arial"/>
              </a:rPr>
              <a:t> </a:t>
            </a:r>
            <a:r>
              <a:rPr sz="2400" spc="-15" dirty="0">
                <a:solidFill>
                  <a:srgbClr val="3333CC"/>
                </a:solidFill>
                <a:latin typeface="Arial"/>
                <a:cs typeface="Arial"/>
              </a:rPr>
              <a:t>weighted  average </a:t>
            </a:r>
            <a:r>
              <a:rPr sz="2400" spc="-10" dirty="0">
                <a:solidFill>
                  <a:srgbClr val="3333CC"/>
                </a:solidFill>
                <a:latin typeface="Arial"/>
                <a:cs typeface="Arial"/>
              </a:rPr>
              <a:t>of</a:t>
            </a:r>
            <a:r>
              <a:rPr sz="2400" spc="-40" dirty="0">
                <a:solidFill>
                  <a:srgbClr val="3333CC"/>
                </a:solidFill>
                <a:latin typeface="Arial"/>
                <a:cs typeface="Arial"/>
              </a:rPr>
              <a:t> </a:t>
            </a:r>
            <a:r>
              <a:rPr sz="2400" i="1" dirty="0">
                <a:latin typeface="Times New Roman"/>
                <a:cs typeface="Times New Roman"/>
              </a:rPr>
              <a:t>x</a:t>
            </a:r>
            <a:endParaRPr sz="2400" dirty="0">
              <a:latin typeface="Times New Roman"/>
              <a:cs typeface="Times New Roman"/>
            </a:endParaRPr>
          </a:p>
        </p:txBody>
      </p:sp>
      <p:sp>
        <p:nvSpPr>
          <p:cNvPr id="6" name="object 6"/>
          <p:cNvSpPr txBox="1"/>
          <p:nvPr/>
        </p:nvSpPr>
        <p:spPr>
          <a:xfrm>
            <a:off x="585723" y="4326127"/>
            <a:ext cx="7044690" cy="2753360"/>
          </a:xfrm>
          <a:prstGeom prst="rect">
            <a:avLst/>
          </a:prstGeom>
        </p:spPr>
        <p:txBody>
          <a:bodyPr vert="horz" wrap="square" lIns="0" tIns="9525" rIns="0" bIns="0" rtlCol="0">
            <a:spAutoFit/>
          </a:bodyPr>
          <a:lstStyle/>
          <a:p>
            <a:pPr marL="747395" marR="647065" indent="-282575">
              <a:lnSpc>
                <a:spcPct val="101099"/>
              </a:lnSpc>
              <a:spcBef>
                <a:spcPts val="75"/>
              </a:spcBef>
              <a:buClr>
                <a:srgbClr val="3333CC"/>
              </a:buClr>
              <a:buFont typeface="Times New Roman"/>
              <a:buChar char="•"/>
              <a:tabLst>
                <a:tab pos="746760" algn="l"/>
                <a:tab pos="747395" algn="l"/>
              </a:tabLst>
            </a:pPr>
            <a:r>
              <a:rPr sz="1800" i="1" dirty="0">
                <a:latin typeface="Times New Roman"/>
                <a:cs typeface="Times New Roman"/>
              </a:rPr>
              <a:t>w </a:t>
            </a:r>
            <a:r>
              <a:rPr sz="1800" spc="-15" dirty="0">
                <a:solidFill>
                  <a:srgbClr val="006600"/>
                </a:solidFill>
                <a:latin typeface="Arial"/>
                <a:cs typeface="Arial"/>
              </a:rPr>
              <a:t>needs </a:t>
            </a:r>
            <a:r>
              <a:rPr sz="1800" spc="-5" dirty="0">
                <a:solidFill>
                  <a:srgbClr val="006600"/>
                </a:solidFill>
                <a:latin typeface="Arial"/>
                <a:cs typeface="Arial"/>
              </a:rPr>
              <a:t>to </a:t>
            </a:r>
            <a:r>
              <a:rPr sz="1800" spc="-10" dirty="0">
                <a:solidFill>
                  <a:srgbClr val="006600"/>
                </a:solidFill>
                <a:latin typeface="Arial"/>
                <a:cs typeface="Arial"/>
              </a:rPr>
              <a:t>be </a:t>
            </a:r>
            <a:r>
              <a:rPr sz="1800" dirty="0">
                <a:solidFill>
                  <a:srgbClr val="006600"/>
                </a:solidFill>
                <a:latin typeface="Arial"/>
                <a:cs typeface="Arial"/>
              </a:rPr>
              <a:t>a </a:t>
            </a:r>
            <a:r>
              <a:rPr sz="1800" spc="-10" dirty="0">
                <a:solidFill>
                  <a:srgbClr val="006600"/>
                </a:solidFill>
                <a:latin typeface="Arial"/>
                <a:cs typeface="Arial"/>
              </a:rPr>
              <a:t>valid p</a:t>
            </a:r>
            <a:r>
              <a:rPr lang="en-US" sz="1800" spc="-10" dirty="0">
                <a:solidFill>
                  <a:srgbClr val="006600"/>
                </a:solidFill>
                <a:latin typeface="Arial"/>
                <a:cs typeface="Arial"/>
              </a:rPr>
              <a:t>robability density f</a:t>
            </a:r>
            <a:r>
              <a:rPr lang="en-US" spc="-10" dirty="0">
                <a:solidFill>
                  <a:srgbClr val="006600"/>
                </a:solidFill>
                <a:latin typeface="Arial"/>
                <a:cs typeface="Arial"/>
              </a:rPr>
              <a:t>unction</a:t>
            </a:r>
            <a:r>
              <a:rPr sz="1800" spc="-10" dirty="0">
                <a:solidFill>
                  <a:srgbClr val="006600"/>
                </a:solidFill>
                <a:latin typeface="Arial"/>
                <a:cs typeface="Arial"/>
              </a:rPr>
              <a:t>, or the </a:t>
            </a:r>
            <a:r>
              <a:rPr sz="1800" spc="-15" dirty="0">
                <a:solidFill>
                  <a:srgbClr val="006600"/>
                </a:solidFill>
                <a:latin typeface="Arial"/>
                <a:cs typeface="Arial"/>
              </a:rPr>
              <a:t>output </a:t>
            </a:r>
            <a:r>
              <a:rPr sz="1800" spc="-5" dirty="0">
                <a:solidFill>
                  <a:srgbClr val="006600"/>
                </a:solidFill>
                <a:latin typeface="Arial"/>
                <a:cs typeface="Arial"/>
              </a:rPr>
              <a:t>is </a:t>
            </a:r>
            <a:r>
              <a:rPr sz="1800" spc="-10" dirty="0">
                <a:solidFill>
                  <a:srgbClr val="006600"/>
                </a:solidFill>
                <a:latin typeface="Arial"/>
                <a:cs typeface="Arial"/>
              </a:rPr>
              <a:t>not </a:t>
            </a:r>
            <a:r>
              <a:rPr sz="1800" dirty="0">
                <a:solidFill>
                  <a:srgbClr val="006600"/>
                </a:solidFill>
                <a:latin typeface="Arial"/>
                <a:cs typeface="Arial"/>
              </a:rPr>
              <a:t>a </a:t>
            </a:r>
            <a:r>
              <a:rPr sz="1800" spc="-15" dirty="0">
                <a:solidFill>
                  <a:srgbClr val="006600"/>
                </a:solidFill>
                <a:latin typeface="Arial"/>
                <a:cs typeface="Arial"/>
              </a:rPr>
              <a:t>weighted  average</a:t>
            </a:r>
            <a:endParaRPr sz="1800" dirty="0">
              <a:latin typeface="Arial"/>
              <a:cs typeface="Arial"/>
            </a:endParaRPr>
          </a:p>
          <a:p>
            <a:pPr marL="747395" marR="5080" indent="-282575">
              <a:lnSpc>
                <a:spcPts val="2110"/>
              </a:lnSpc>
              <a:spcBef>
                <a:spcPts val="450"/>
              </a:spcBef>
              <a:buClr>
                <a:srgbClr val="3333CC"/>
              </a:buClr>
              <a:buFont typeface="Times New Roman"/>
              <a:buChar char="•"/>
              <a:tabLst>
                <a:tab pos="746760" algn="l"/>
                <a:tab pos="747395" algn="l"/>
              </a:tabLst>
            </a:pPr>
            <a:r>
              <a:rPr sz="1800" i="1" dirty="0">
                <a:latin typeface="Times New Roman"/>
                <a:cs typeface="Times New Roman"/>
              </a:rPr>
              <a:t>w </a:t>
            </a:r>
            <a:r>
              <a:rPr sz="1800" spc="-15" dirty="0">
                <a:solidFill>
                  <a:srgbClr val="006600"/>
                </a:solidFill>
                <a:latin typeface="Arial"/>
                <a:cs typeface="Arial"/>
              </a:rPr>
              <a:t>needs </a:t>
            </a:r>
            <a:r>
              <a:rPr sz="1800" spc="-5" dirty="0">
                <a:solidFill>
                  <a:srgbClr val="006600"/>
                </a:solidFill>
                <a:latin typeface="Arial"/>
                <a:cs typeface="Arial"/>
              </a:rPr>
              <a:t>to </a:t>
            </a:r>
            <a:r>
              <a:rPr sz="1800" spc="-10" dirty="0">
                <a:solidFill>
                  <a:srgbClr val="006600"/>
                </a:solidFill>
                <a:latin typeface="Arial"/>
                <a:cs typeface="Arial"/>
              </a:rPr>
              <a:t>be </a:t>
            </a:r>
            <a:r>
              <a:rPr sz="1800" dirty="0">
                <a:solidFill>
                  <a:srgbClr val="006600"/>
                </a:solidFill>
                <a:latin typeface="Calibri"/>
                <a:cs typeface="Calibri"/>
              </a:rPr>
              <a:t>0 </a:t>
            </a:r>
            <a:r>
              <a:rPr sz="1800" spc="-10" dirty="0">
                <a:solidFill>
                  <a:srgbClr val="006600"/>
                </a:solidFill>
                <a:latin typeface="Arial"/>
                <a:cs typeface="Arial"/>
              </a:rPr>
              <a:t>for </a:t>
            </a:r>
            <a:r>
              <a:rPr sz="1800" spc="-15" dirty="0">
                <a:solidFill>
                  <a:srgbClr val="006600"/>
                </a:solidFill>
                <a:latin typeface="Arial"/>
                <a:cs typeface="Arial"/>
              </a:rPr>
              <a:t>negative arguments, </a:t>
            </a:r>
            <a:r>
              <a:rPr sz="1800" spc="-10" dirty="0">
                <a:solidFill>
                  <a:srgbClr val="006600"/>
                </a:solidFill>
                <a:latin typeface="Arial"/>
                <a:cs typeface="Arial"/>
              </a:rPr>
              <a:t>or we will look into the  </a:t>
            </a:r>
            <a:r>
              <a:rPr sz="1800" spc="-15" dirty="0">
                <a:solidFill>
                  <a:srgbClr val="006600"/>
                </a:solidFill>
                <a:latin typeface="Arial"/>
                <a:cs typeface="Arial"/>
              </a:rPr>
              <a:t>future</a:t>
            </a:r>
            <a:endParaRPr sz="1800" dirty="0">
              <a:latin typeface="Arial"/>
              <a:cs typeface="Arial"/>
            </a:endParaRPr>
          </a:p>
          <a:p>
            <a:pPr marL="351155" marR="351790" indent="-339090">
              <a:lnSpc>
                <a:spcPct val="98800"/>
              </a:lnSpc>
              <a:spcBef>
                <a:spcPts val="525"/>
              </a:spcBef>
              <a:buChar char="•"/>
              <a:tabLst>
                <a:tab pos="351155" algn="l"/>
                <a:tab pos="351790" algn="l"/>
              </a:tabLst>
            </a:pPr>
            <a:r>
              <a:rPr sz="2400" spc="-10" dirty="0">
                <a:solidFill>
                  <a:srgbClr val="3333CC"/>
                </a:solidFill>
                <a:latin typeface="Arial"/>
                <a:cs typeface="Arial"/>
              </a:rPr>
              <a:t>In </a:t>
            </a:r>
            <a:r>
              <a:rPr sz="2400" spc="-15" dirty="0">
                <a:solidFill>
                  <a:srgbClr val="3333CC"/>
                </a:solidFill>
                <a:latin typeface="Arial"/>
                <a:cs typeface="Arial"/>
              </a:rPr>
              <a:t>convolution network terminology </a:t>
            </a:r>
            <a:r>
              <a:rPr sz="2400" spc="-10" dirty="0">
                <a:solidFill>
                  <a:srgbClr val="3333CC"/>
                </a:solidFill>
                <a:latin typeface="Arial"/>
                <a:cs typeface="Arial"/>
              </a:rPr>
              <a:t>the first  </a:t>
            </a:r>
            <a:r>
              <a:rPr sz="2400" spc="-15" dirty="0">
                <a:solidFill>
                  <a:srgbClr val="3333CC"/>
                </a:solidFill>
                <a:latin typeface="Arial"/>
                <a:cs typeface="Arial"/>
              </a:rPr>
              <a:t>function </a:t>
            </a:r>
            <a:r>
              <a:rPr sz="2400" i="1" dirty="0">
                <a:latin typeface="Times New Roman"/>
                <a:cs typeface="Times New Roman"/>
              </a:rPr>
              <a:t>x </a:t>
            </a:r>
            <a:r>
              <a:rPr sz="2400" spc="-5" dirty="0">
                <a:solidFill>
                  <a:srgbClr val="3333CC"/>
                </a:solidFill>
                <a:latin typeface="Arial"/>
                <a:cs typeface="Arial"/>
              </a:rPr>
              <a:t>is </a:t>
            </a:r>
            <a:r>
              <a:rPr sz="2400" spc="-15" dirty="0">
                <a:solidFill>
                  <a:srgbClr val="3333CC"/>
                </a:solidFill>
                <a:latin typeface="Arial"/>
                <a:cs typeface="Arial"/>
              </a:rPr>
              <a:t>referred </a:t>
            </a:r>
            <a:r>
              <a:rPr sz="2400" spc="-10" dirty="0">
                <a:solidFill>
                  <a:srgbClr val="3333CC"/>
                </a:solidFill>
                <a:latin typeface="Arial"/>
                <a:cs typeface="Arial"/>
              </a:rPr>
              <a:t>to as the </a:t>
            </a:r>
            <a:r>
              <a:rPr sz="2400" i="1" spc="-15" dirty="0">
                <a:solidFill>
                  <a:srgbClr val="3333CC"/>
                </a:solidFill>
                <a:latin typeface="Arial"/>
                <a:cs typeface="Arial"/>
              </a:rPr>
              <a:t>input</a:t>
            </a:r>
            <a:r>
              <a:rPr sz="2400" spc="-15" dirty="0">
                <a:solidFill>
                  <a:srgbClr val="3333CC"/>
                </a:solidFill>
                <a:latin typeface="Arial"/>
                <a:cs typeface="Arial"/>
              </a:rPr>
              <a:t>, </a:t>
            </a:r>
            <a:r>
              <a:rPr sz="2400" spc="-10" dirty="0">
                <a:solidFill>
                  <a:srgbClr val="3333CC"/>
                </a:solidFill>
                <a:latin typeface="Arial"/>
                <a:cs typeface="Arial"/>
              </a:rPr>
              <a:t>the </a:t>
            </a:r>
            <a:r>
              <a:rPr sz="2400" spc="-15" dirty="0">
                <a:solidFill>
                  <a:srgbClr val="3333CC"/>
                </a:solidFill>
                <a:latin typeface="Arial"/>
                <a:cs typeface="Arial"/>
              </a:rPr>
              <a:t>second  function </a:t>
            </a:r>
            <a:r>
              <a:rPr sz="2400" i="1" dirty="0">
                <a:latin typeface="Times New Roman"/>
                <a:cs typeface="Times New Roman"/>
              </a:rPr>
              <a:t>w </a:t>
            </a:r>
            <a:r>
              <a:rPr sz="2400" spc="-5" dirty="0">
                <a:solidFill>
                  <a:srgbClr val="3333CC"/>
                </a:solidFill>
                <a:latin typeface="Arial"/>
                <a:cs typeface="Arial"/>
              </a:rPr>
              <a:t>is </a:t>
            </a:r>
            <a:r>
              <a:rPr sz="2400" spc="-15" dirty="0">
                <a:solidFill>
                  <a:srgbClr val="3333CC"/>
                </a:solidFill>
                <a:latin typeface="Arial"/>
                <a:cs typeface="Arial"/>
              </a:rPr>
              <a:t>referred </a:t>
            </a:r>
            <a:r>
              <a:rPr sz="2400" spc="-10" dirty="0">
                <a:solidFill>
                  <a:srgbClr val="3333CC"/>
                </a:solidFill>
                <a:latin typeface="Arial"/>
                <a:cs typeface="Arial"/>
              </a:rPr>
              <a:t>to as the</a:t>
            </a:r>
            <a:r>
              <a:rPr sz="2400" spc="-80" dirty="0">
                <a:solidFill>
                  <a:srgbClr val="3333CC"/>
                </a:solidFill>
                <a:latin typeface="Arial"/>
                <a:cs typeface="Arial"/>
              </a:rPr>
              <a:t> </a:t>
            </a:r>
            <a:r>
              <a:rPr sz="2400" i="1" spc="-15" dirty="0">
                <a:solidFill>
                  <a:srgbClr val="3333CC"/>
                </a:solidFill>
                <a:latin typeface="Arial"/>
                <a:cs typeface="Arial"/>
              </a:rPr>
              <a:t>kernel</a:t>
            </a:r>
            <a:endParaRPr sz="2400" dirty="0">
              <a:latin typeface="Arial"/>
              <a:cs typeface="Arial"/>
            </a:endParaRPr>
          </a:p>
          <a:p>
            <a:pPr marL="351790" indent="-339090">
              <a:lnSpc>
                <a:spcPct val="100000"/>
              </a:lnSpc>
              <a:spcBef>
                <a:spcPts val="525"/>
              </a:spcBef>
              <a:buChar char="•"/>
              <a:tabLst>
                <a:tab pos="351155" algn="l"/>
                <a:tab pos="351790" algn="l"/>
              </a:tabLst>
            </a:pPr>
            <a:r>
              <a:rPr sz="2400" spc="-15" dirty="0">
                <a:solidFill>
                  <a:srgbClr val="3333CC"/>
                </a:solidFill>
                <a:latin typeface="Arial"/>
                <a:cs typeface="Arial"/>
              </a:rPr>
              <a:t>The output </a:t>
            </a:r>
            <a:r>
              <a:rPr sz="2400" i="1" dirty="0">
                <a:latin typeface="Times New Roman"/>
                <a:cs typeface="Times New Roman"/>
              </a:rPr>
              <a:t>s </a:t>
            </a:r>
            <a:r>
              <a:rPr sz="2400" spc="-5" dirty="0">
                <a:solidFill>
                  <a:srgbClr val="3333CC"/>
                </a:solidFill>
                <a:latin typeface="Arial"/>
                <a:cs typeface="Arial"/>
              </a:rPr>
              <a:t>is </a:t>
            </a:r>
            <a:r>
              <a:rPr sz="2400" spc="-15" dirty="0">
                <a:solidFill>
                  <a:srgbClr val="3333CC"/>
                </a:solidFill>
                <a:latin typeface="Arial"/>
                <a:cs typeface="Arial"/>
              </a:rPr>
              <a:t>referred </a:t>
            </a:r>
            <a:r>
              <a:rPr sz="2400" spc="-10" dirty="0">
                <a:solidFill>
                  <a:srgbClr val="3333CC"/>
                </a:solidFill>
                <a:latin typeface="Arial"/>
                <a:cs typeface="Arial"/>
              </a:rPr>
              <a:t>to as the </a:t>
            </a:r>
            <a:r>
              <a:rPr sz="2400" spc="-15" dirty="0">
                <a:solidFill>
                  <a:srgbClr val="3333CC"/>
                </a:solidFill>
                <a:latin typeface="Arial"/>
                <a:cs typeface="Arial"/>
              </a:rPr>
              <a:t>feature</a:t>
            </a:r>
            <a:r>
              <a:rPr sz="2400" spc="-95" dirty="0">
                <a:solidFill>
                  <a:srgbClr val="3333CC"/>
                </a:solidFill>
                <a:latin typeface="Arial"/>
                <a:cs typeface="Arial"/>
              </a:rPr>
              <a:t> </a:t>
            </a:r>
            <a:r>
              <a:rPr sz="2400" spc="-15" dirty="0">
                <a:solidFill>
                  <a:srgbClr val="3333CC"/>
                </a:solidFill>
                <a:latin typeface="Arial"/>
                <a:cs typeface="Arial"/>
              </a:rPr>
              <a:t>map</a:t>
            </a:r>
            <a:endParaRPr sz="2400" dirty="0">
              <a:latin typeface="Arial"/>
              <a:cs typeface="Arial"/>
            </a:endParaRPr>
          </a:p>
        </p:txBody>
      </p:sp>
      <p:sp>
        <p:nvSpPr>
          <p:cNvPr id="8" name="object 8"/>
          <p:cNvSpPr txBox="1"/>
          <p:nvPr/>
        </p:nvSpPr>
        <p:spPr>
          <a:xfrm>
            <a:off x="2537830" y="2675837"/>
            <a:ext cx="2113280" cy="461645"/>
          </a:xfrm>
          <a:prstGeom prst="rect">
            <a:avLst/>
          </a:prstGeom>
          <a:ln w="9419">
            <a:solidFill>
              <a:srgbClr val="000000"/>
            </a:solidFill>
          </a:ln>
        </p:spPr>
        <p:txBody>
          <a:bodyPr vert="horz" wrap="square" lIns="0" tIns="0" rIns="0" bIns="0" rtlCol="0">
            <a:spAutoFit/>
          </a:bodyPr>
          <a:lstStyle/>
          <a:p>
            <a:pPr marL="21590">
              <a:lnSpc>
                <a:spcPts val="2720"/>
              </a:lnSpc>
            </a:pPr>
            <a:r>
              <a:rPr sz="1650" i="1" spc="70" dirty="0">
                <a:latin typeface="Calibri"/>
                <a:cs typeface="Calibri"/>
              </a:rPr>
              <a:t>s</a:t>
            </a:r>
            <a:r>
              <a:rPr sz="1650" spc="70" dirty="0">
                <a:latin typeface="Calibri"/>
                <a:cs typeface="Calibri"/>
              </a:rPr>
              <a:t>(</a:t>
            </a:r>
            <a:r>
              <a:rPr sz="1650" i="1" spc="70" dirty="0">
                <a:latin typeface="Calibri"/>
                <a:cs typeface="Calibri"/>
              </a:rPr>
              <a:t>t</a:t>
            </a:r>
            <a:r>
              <a:rPr sz="1650" spc="70" dirty="0">
                <a:latin typeface="Calibri"/>
                <a:cs typeface="Calibri"/>
              </a:rPr>
              <a:t>) </a:t>
            </a:r>
            <a:r>
              <a:rPr sz="1650" spc="145" dirty="0">
                <a:latin typeface="Segoe UI Symbol"/>
                <a:cs typeface="Segoe UI Symbol"/>
              </a:rPr>
              <a:t>= </a:t>
            </a:r>
            <a:r>
              <a:rPr sz="3675" spc="-600" baseline="-12471" dirty="0">
                <a:latin typeface="Cambria Math"/>
                <a:cs typeface="Cambria Math"/>
              </a:rPr>
              <a:t>∫ </a:t>
            </a:r>
            <a:r>
              <a:rPr sz="1650" i="1" spc="10" dirty="0">
                <a:latin typeface="Calibri"/>
                <a:cs typeface="Calibri"/>
              </a:rPr>
              <a:t>x</a:t>
            </a:r>
            <a:r>
              <a:rPr sz="1650" spc="10" dirty="0">
                <a:latin typeface="Calibri"/>
                <a:cs typeface="Calibri"/>
              </a:rPr>
              <a:t>(</a:t>
            </a:r>
            <a:r>
              <a:rPr sz="1650" i="1" spc="10" dirty="0">
                <a:latin typeface="Calibri"/>
                <a:cs typeface="Calibri"/>
              </a:rPr>
              <a:t>a</a:t>
            </a:r>
            <a:r>
              <a:rPr sz="1650" spc="10" dirty="0">
                <a:latin typeface="Calibri"/>
                <a:cs typeface="Calibri"/>
              </a:rPr>
              <a:t>)</a:t>
            </a:r>
            <a:r>
              <a:rPr sz="1650" i="1" spc="10" dirty="0">
                <a:latin typeface="Calibri"/>
                <a:cs typeface="Calibri"/>
              </a:rPr>
              <a:t>w</a:t>
            </a:r>
            <a:r>
              <a:rPr sz="1650" spc="10" dirty="0">
                <a:latin typeface="Calibri"/>
                <a:cs typeface="Calibri"/>
              </a:rPr>
              <a:t>(</a:t>
            </a:r>
            <a:r>
              <a:rPr sz="1650" i="1" spc="10" dirty="0">
                <a:latin typeface="Calibri"/>
                <a:cs typeface="Calibri"/>
              </a:rPr>
              <a:t>t</a:t>
            </a:r>
            <a:r>
              <a:rPr sz="1650" i="1" spc="-190" dirty="0">
                <a:latin typeface="Calibri"/>
                <a:cs typeface="Calibri"/>
              </a:rPr>
              <a:t> </a:t>
            </a:r>
            <a:r>
              <a:rPr sz="1650" spc="65" dirty="0">
                <a:latin typeface="Cambria Math"/>
                <a:cs typeface="Cambria Math"/>
              </a:rPr>
              <a:t>−</a:t>
            </a:r>
            <a:r>
              <a:rPr sz="1650" i="1" spc="65" dirty="0">
                <a:latin typeface="Calibri"/>
                <a:cs typeface="Calibri"/>
              </a:rPr>
              <a:t>a</a:t>
            </a:r>
            <a:r>
              <a:rPr sz="1650" spc="65" dirty="0">
                <a:latin typeface="Calibri"/>
                <a:cs typeface="Calibri"/>
              </a:rPr>
              <a:t>)</a:t>
            </a:r>
            <a:r>
              <a:rPr sz="1650" i="1" spc="65" dirty="0">
                <a:latin typeface="Calibri"/>
                <a:cs typeface="Calibri"/>
              </a:rPr>
              <a:t>da</a:t>
            </a:r>
            <a:endParaRPr sz="1650">
              <a:latin typeface="Calibri"/>
              <a:cs typeface="Calibri"/>
            </a:endParaRPr>
          </a:p>
        </p:txBody>
      </p:sp>
      <p:sp>
        <p:nvSpPr>
          <p:cNvPr id="9" name="object 9"/>
          <p:cNvSpPr txBox="1"/>
          <p:nvPr/>
        </p:nvSpPr>
        <p:spPr>
          <a:xfrm>
            <a:off x="2688537" y="3881490"/>
            <a:ext cx="1417955" cy="287655"/>
          </a:xfrm>
          <a:prstGeom prst="rect">
            <a:avLst/>
          </a:prstGeom>
          <a:ln w="9419">
            <a:solidFill>
              <a:srgbClr val="000000"/>
            </a:solidFill>
          </a:ln>
        </p:spPr>
        <p:txBody>
          <a:bodyPr vert="horz" wrap="square" lIns="0" tIns="0" rIns="0" bIns="0" rtlCol="0">
            <a:spAutoFit/>
          </a:bodyPr>
          <a:lstStyle/>
          <a:p>
            <a:pPr marL="21590">
              <a:lnSpc>
                <a:spcPts val="1870"/>
              </a:lnSpc>
            </a:pPr>
            <a:r>
              <a:rPr sz="1650" i="1" spc="70" dirty="0">
                <a:latin typeface="Calibri"/>
                <a:cs typeface="Calibri"/>
              </a:rPr>
              <a:t>s</a:t>
            </a:r>
            <a:r>
              <a:rPr sz="1650" spc="70" dirty="0">
                <a:latin typeface="Calibri"/>
                <a:cs typeface="Calibri"/>
              </a:rPr>
              <a:t>(</a:t>
            </a:r>
            <a:r>
              <a:rPr sz="1650" i="1" spc="70" dirty="0">
                <a:latin typeface="Calibri"/>
                <a:cs typeface="Calibri"/>
              </a:rPr>
              <a:t>t</a:t>
            </a:r>
            <a:r>
              <a:rPr sz="1650" spc="70" dirty="0">
                <a:latin typeface="Calibri"/>
                <a:cs typeface="Calibri"/>
              </a:rPr>
              <a:t>)</a:t>
            </a:r>
            <a:r>
              <a:rPr sz="1650" spc="-100" dirty="0">
                <a:latin typeface="Calibri"/>
                <a:cs typeface="Calibri"/>
              </a:rPr>
              <a:t> </a:t>
            </a:r>
            <a:r>
              <a:rPr sz="1650" spc="145" dirty="0">
                <a:latin typeface="Segoe UI Symbol"/>
                <a:cs typeface="Segoe UI Symbol"/>
              </a:rPr>
              <a:t>=</a:t>
            </a:r>
            <a:r>
              <a:rPr sz="1650" spc="-170" dirty="0">
                <a:latin typeface="Segoe UI Symbol"/>
                <a:cs typeface="Segoe UI Symbol"/>
              </a:rPr>
              <a:t> </a:t>
            </a:r>
            <a:r>
              <a:rPr sz="1650" spc="55" dirty="0">
                <a:latin typeface="Calibri"/>
                <a:cs typeface="Calibri"/>
              </a:rPr>
              <a:t>(</a:t>
            </a:r>
            <a:r>
              <a:rPr sz="1650" i="1" spc="55" dirty="0">
                <a:latin typeface="Calibri"/>
                <a:cs typeface="Calibri"/>
              </a:rPr>
              <a:t>x</a:t>
            </a:r>
            <a:r>
              <a:rPr sz="1650" i="1" spc="10" dirty="0">
                <a:latin typeface="Calibri"/>
                <a:cs typeface="Calibri"/>
              </a:rPr>
              <a:t> </a:t>
            </a:r>
            <a:r>
              <a:rPr sz="1650" spc="-5" dirty="0">
                <a:latin typeface="Calibri"/>
                <a:cs typeface="Calibri"/>
              </a:rPr>
              <a:t>*</a:t>
            </a:r>
            <a:r>
              <a:rPr sz="1650" spc="-175" dirty="0">
                <a:latin typeface="Calibri"/>
                <a:cs typeface="Calibri"/>
              </a:rPr>
              <a:t> </a:t>
            </a:r>
            <a:r>
              <a:rPr sz="1650" i="1" spc="70" dirty="0">
                <a:latin typeface="Calibri"/>
                <a:cs typeface="Calibri"/>
              </a:rPr>
              <a:t>w</a:t>
            </a:r>
            <a:r>
              <a:rPr sz="1650" spc="70" dirty="0">
                <a:latin typeface="Calibri"/>
                <a:cs typeface="Calibri"/>
              </a:rPr>
              <a:t>)(</a:t>
            </a:r>
            <a:r>
              <a:rPr sz="1650" i="1" spc="70" dirty="0">
                <a:latin typeface="Calibri"/>
                <a:cs typeface="Calibri"/>
              </a:rPr>
              <a:t>t</a:t>
            </a:r>
            <a:r>
              <a:rPr sz="1650" spc="70" dirty="0">
                <a:latin typeface="Calibri"/>
                <a:cs typeface="Calibri"/>
              </a:rPr>
              <a:t>)</a:t>
            </a:r>
            <a:endParaRPr sz="1650">
              <a:latin typeface="Calibri"/>
              <a:cs typeface="Calibri"/>
            </a:endParaRPr>
          </a:p>
        </p:txBody>
      </p:sp>
      <p:sp>
        <p:nvSpPr>
          <p:cNvPr id="10" name="object 10"/>
          <p:cNvSpPr/>
          <p:nvPr/>
        </p:nvSpPr>
        <p:spPr>
          <a:xfrm>
            <a:off x="7087314" y="1741488"/>
            <a:ext cx="2389796" cy="1360483"/>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7059030" y="1696243"/>
            <a:ext cx="2408555" cy="1450975"/>
          </a:xfrm>
          <a:custGeom>
            <a:avLst/>
            <a:gdLst/>
            <a:ahLst/>
            <a:cxnLst/>
            <a:rect l="l" t="t" r="r" b="b"/>
            <a:pathLst>
              <a:path w="2408554" h="1450975">
                <a:moveTo>
                  <a:pt x="0" y="0"/>
                </a:moveTo>
                <a:lnTo>
                  <a:pt x="2408166" y="0"/>
                </a:lnTo>
                <a:lnTo>
                  <a:pt x="2408166" y="1450457"/>
                </a:lnTo>
                <a:lnTo>
                  <a:pt x="0" y="1450457"/>
                </a:lnTo>
                <a:lnTo>
                  <a:pt x="0" y="0"/>
                </a:lnTo>
                <a:close/>
              </a:path>
            </a:pathLst>
          </a:custGeom>
          <a:ln w="9419">
            <a:solidFill>
              <a:srgbClr val="000000"/>
            </a:solidFill>
          </a:ln>
        </p:spPr>
        <p:txBody>
          <a:bodyPr wrap="square" lIns="0" tIns="0" rIns="0" bIns="0" rtlCol="0"/>
          <a:lstStyle/>
          <a:p>
            <a:endParaRPr/>
          </a:p>
        </p:txBody>
      </p:sp>
      <p:sp>
        <p:nvSpPr>
          <p:cNvPr id="12" name="object 12"/>
          <p:cNvSpPr txBox="1"/>
          <p:nvPr/>
        </p:nvSpPr>
        <p:spPr>
          <a:xfrm>
            <a:off x="990600" y="3160353"/>
            <a:ext cx="8268334" cy="535940"/>
          </a:xfrm>
          <a:prstGeom prst="rect">
            <a:avLst/>
          </a:prstGeom>
        </p:spPr>
        <p:txBody>
          <a:bodyPr vert="horz" wrap="square" lIns="0" tIns="12700" rIns="0" bIns="0" rtlCol="0">
            <a:spAutoFit/>
          </a:bodyPr>
          <a:lstStyle/>
          <a:p>
            <a:pPr marL="5854065">
              <a:lnSpc>
                <a:spcPts val="1770"/>
              </a:lnSpc>
              <a:spcBef>
                <a:spcPts val="100"/>
              </a:spcBef>
            </a:pPr>
            <a:r>
              <a:rPr sz="1600" spc="-15" dirty="0">
                <a:solidFill>
                  <a:srgbClr val="660066"/>
                </a:solidFill>
                <a:latin typeface="Arial"/>
                <a:cs typeface="Arial"/>
              </a:rPr>
              <a:t>Convolution </a:t>
            </a:r>
            <a:r>
              <a:rPr sz="1600" spc="-10" dirty="0">
                <a:solidFill>
                  <a:srgbClr val="660066"/>
                </a:solidFill>
                <a:latin typeface="Arial"/>
                <a:cs typeface="Arial"/>
              </a:rPr>
              <a:t>of </a:t>
            </a:r>
            <a:r>
              <a:rPr sz="1600" i="1" spc="-5" dirty="0">
                <a:latin typeface="Times New Roman"/>
                <a:cs typeface="Times New Roman"/>
              </a:rPr>
              <a:t>f(u) </a:t>
            </a:r>
            <a:r>
              <a:rPr sz="1600" spc="-10" dirty="0">
                <a:solidFill>
                  <a:srgbClr val="660066"/>
                </a:solidFill>
                <a:latin typeface="Arial"/>
                <a:cs typeface="Arial"/>
              </a:rPr>
              <a:t>and</a:t>
            </a:r>
            <a:r>
              <a:rPr sz="1600" spc="-114" dirty="0">
                <a:solidFill>
                  <a:srgbClr val="660066"/>
                </a:solidFill>
                <a:latin typeface="Arial"/>
                <a:cs typeface="Arial"/>
              </a:rPr>
              <a:t> </a:t>
            </a:r>
            <a:r>
              <a:rPr sz="1600" i="1" spc="-10" dirty="0">
                <a:latin typeface="Times New Roman"/>
                <a:cs typeface="Times New Roman"/>
              </a:rPr>
              <a:t>g(u)</a:t>
            </a:r>
            <a:endParaRPr sz="1600" dirty="0">
              <a:latin typeface="Times New Roman"/>
              <a:cs typeface="Times New Roman"/>
            </a:endParaRPr>
          </a:p>
          <a:p>
            <a:pPr marL="295275" indent="-282575">
              <a:lnSpc>
                <a:spcPts val="2250"/>
              </a:lnSpc>
              <a:buClr>
                <a:srgbClr val="3333CC"/>
              </a:buClr>
              <a:buChar char="•"/>
              <a:tabLst>
                <a:tab pos="294640" algn="l"/>
                <a:tab pos="295275" algn="l"/>
              </a:tabLst>
            </a:pPr>
            <a:r>
              <a:rPr sz="2000" spc="-10" dirty="0">
                <a:solidFill>
                  <a:srgbClr val="006600"/>
                </a:solidFill>
                <a:latin typeface="Arial"/>
                <a:cs typeface="Arial"/>
              </a:rPr>
              <a:t>This </a:t>
            </a:r>
            <a:r>
              <a:rPr sz="2000" spc="-15" dirty="0">
                <a:solidFill>
                  <a:srgbClr val="006600"/>
                </a:solidFill>
                <a:latin typeface="Arial"/>
                <a:cs typeface="Arial"/>
              </a:rPr>
              <a:t>operation </a:t>
            </a:r>
            <a:r>
              <a:rPr sz="2000" dirty="0">
                <a:solidFill>
                  <a:srgbClr val="006600"/>
                </a:solidFill>
                <a:latin typeface="Arial"/>
                <a:cs typeface="Arial"/>
              </a:rPr>
              <a:t>is </a:t>
            </a:r>
            <a:r>
              <a:rPr sz="2000" spc="-10" dirty="0">
                <a:solidFill>
                  <a:srgbClr val="006600"/>
                </a:solidFill>
                <a:latin typeface="Arial"/>
                <a:cs typeface="Arial"/>
              </a:rPr>
              <a:t>typically </a:t>
            </a:r>
            <a:r>
              <a:rPr sz="2000" spc="-15" dirty="0">
                <a:solidFill>
                  <a:srgbClr val="006600"/>
                </a:solidFill>
                <a:latin typeface="Arial"/>
                <a:cs typeface="Arial"/>
              </a:rPr>
              <a:t>denoted </a:t>
            </a:r>
            <a:r>
              <a:rPr sz="2000" spc="-10" dirty="0">
                <a:solidFill>
                  <a:srgbClr val="006600"/>
                </a:solidFill>
                <a:latin typeface="Arial"/>
                <a:cs typeface="Arial"/>
              </a:rPr>
              <a:t>with an</a:t>
            </a:r>
            <a:r>
              <a:rPr sz="2000" spc="-135" dirty="0">
                <a:solidFill>
                  <a:srgbClr val="006600"/>
                </a:solidFill>
                <a:latin typeface="Arial"/>
                <a:cs typeface="Arial"/>
              </a:rPr>
              <a:t> </a:t>
            </a:r>
            <a:r>
              <a:rPr sz="2000" spc="-15" dirty="0">
                <a:solidFill>
                  <a:srgbClr val="006600"/>
                </a:solidFill>
                <a:latin typeface="Arial"/>
                <a:cs typeface="Arial"/>
              </a:rPr>
              <a:t>asterisk</a:t>
            </a:r>
            <a:endParaRPr sz="2000" dirty="0">
              <a:latin typeface="Arial"/>
              <a:cs typeface="Arial"/>
            </a:endParaRPr>
          </a:p>
        </p:txBody>
      </p:sp>
      <p:sp>
        <p:nvSpPr>
          <p:cNvPr id="2" name="TextBox 1">
            <a:extLst>
              <a:ext uri="{FF2B5EF4-FFF2-40B4-BE49-F238E27FC236}">
                <a16:creationId xmlns:a16="http://schemas.microsoft.com/office/drawing/2014/main" id="{9C07DD10-29A6-6941-81EE-261A13418DC5}"/>
              </a:ext>
            </a:extLst>
          </p:cNvPr>
          <p:cNvSpPr txBox="1"/>
          <p:nvPr/>
        </p:nvSpPr>
        <p:spPr>
          <a:xfrm>
            <a:off x="8077200" y="4800600"/>
            <a:ext cx="1450269" cy="1477328"/>
          </a:xfrm>
          <a:prstGeom prst="rect">
            <a:avLst/>
          </a:prstGeom>
          <a:noFill/>
        </p:spPr>
        <p:txBody>
          <a:bodyPr wrap="none" rtlCol="0">
            <a:spAutoFit/>
          </a:bodyPr>
          <a:lstStyle/>
          <a:p>
            <a:r>
              <a:rPr lang="en-US" u="sng" dirty="0"/>
              <a:t>Properties:</a:t>
            </a:r>
          </a:p>
          <a:p>
            <a:endParaRPr lang="en-US" dirty="0"/>
          </a:p>
          <a:p>
            <a:r>
              <a:rPr lang="en-US" dirty="0"/>
              <a:t>Commutative</a:t>
            </a:r>
          </a:p>
          <a:p>
            <a:r>
              <a:rPr lang="en-US" dirty="0"/>
              <a:t>Associative</a:t>
            </a:r>
          </a:p>
          <a:p>
            <a:r>
              <a:rPr lang="en-US" dirty="0"/>
              <a:t>Distributive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530623" y="554736"/>
            <a:ext cx="6850380" cy="695960"/>
          </a:xfrm>
          <a:prstGeom prst="rect">
            <a:avLst/>
          </a:prstGeom>
        </p:spPr>
        <p:txBody>
          <a:bodyPr vert="horz" wrap="square" lIns="0" tIns="12700" rIns="0" bIns="0" rtlCol="0">
            <a:spAutoFit/>
          </a:bodyPr>
          <a:lstStyle/>
          <a:p>
            <a:pPr marL="12700">
              <a:lnSpc>
                <a:spcPct val="100000"/>
              </a:lnSpc>
              <a:spcBef>
                <a:spcPts val="100"/>
              </a:spcBef>
            </a:pPr>
            <a:r>
              <a:rPr sz="4400" spc="-25" dirty="0"/>
              <a:t>Performing </a:t>
            </a:r>
            <a:r>
              <a:rPr sz="4400" spc="-15" dirty="0"/>
              <a:t>1-D</a:t>
            </a:r>
            <a:r>
              <a:rPr sz="4400" spc="-105" dirty="0"/>
              <a:t> </a:t>
            </a:r>
            <a:r>
              <a:rPr sz="4400" spc="-25" dirty="0"/>
              <a:t>Convolution</a:t>
            </a:r>
            <a:endParaRPr sz="4400"/>
          </a:p>
        </p:txBody>
      </p:sp>
      <p:sp>
        <p:nvSpPr>
          <p:cNvPr id="5" name="object 5"/>
          <p:cNvSpPr txBox="1"/>
          <p:nvPr/>
        </p:nvSpPr>
        <p:spPr>
          <a:xfrm>
            <a:off x="585723" y="1268374"/>
            <a:ext cx="5057140" cy="814705"/>
          </a:xfrm>
          <a:prstGeom prst="rect">
            <a:avLst/>
          </a:prstGeom>
        </p:spPr>
        <p:txBody>
          <a:bodyPr vert="horz" wrap="square" lIns="0" tIns="76835" rIns="0" bIns="0" rtlCol="0">
            <a:spAutoFit/>
          </a:bodyPr>
          <a:lstStyle/>
          <a:p>
            <a:pPr marL="351790" indent="-339090">
              <a:lnSpc>
                <a:spcPct val="100000"/>
              </a:lnSpc>
              <a:spcBef>
                <a:spcPts val="605"/>
              </a:spcBef>
              <a:buChar char="•"/>
              <a:tabLst>
                <a:tab pos="351155" algn="l"/>
                <a:tab pos="351790" algn="l"/>
              </a:tabLst>
            </a:pPr>
            <a:r>
              <a:rPr sz="2400" spc="-15" dirty="0">
                <a:solidFill>
                  <a:srgbClr val="3333CC"/>
                </a:solidFill>
                <a:latin typeface="Arial"/>
                <a:cs typeface="Arial"/>
              </a:rPr>
              <a:t>One-dimensional continuous</a:t>
            </a:r>
            <a:r>
              <a:rPr sz="2400" spc="-50" dirty="0">
                <a:solidFill>
                  <a:srgbClr val="3333CC"/>
                </a:solidFill>
                <a:latin typeface="Arial"/>
                <a:cs typeface="Arial"/>
              </a:rPr>
              <a:t> </a:t>
            </a:r>
            <a:r>
              <a:rPr sz="2400" spc="-15" dirty="0">
                <a:solidFill>
                  <a:srgbClr val="3333CC"/>
                </a:solidFill>
                <a:latin typeface="Arial"/>
                <a:cs typeface="Arial"/>
              </a:rPr>
              <a:t>case</a:t>
            </a:r>
            <a:endParaRPr sz="2400">
              <a:latin typeface="Arial"/>
              <a:cs typeface="Arial"/>
            </a:endParaRPr>
          </a:p>
          <a:p>
            <a:pPr marL="747395" lvl="1" indent="-282575">
              <a:lnSpc>
                <a:spcPct val="100000"/>
              </a:lnSpc>
              <a:spcBef>
                <a:spcPts val="425"/>
              </a:spcBef>
              <a:buClr>
                <a:srgbClr val="3333CC"/>
              </a:buClr>
              <a:buChar char="•"/>
              <a:tabLst>
                <a:tab pos="746760" algn="l"/>
                <a:tab pos="747395" algn="l"/>
              </a:tabLst>
            </a:pPr>
            <a:r>
              <a:rPr sz="2000" spc="-15" dirty="0">
                <a:solidFill>
                  <a:srgbClr val="006600"/>
                </a:solidFill>
                <a:latin typeface="Arial"/>
                <a:cs typeface="Arial"/>
              </a:rPr>
              <a:t>Input </a:t>
            </a:r>
            <a:r>
              <a:rPr sz="2000" i="1" spc="-5" dirty="0">
                <a:latin typeface="Calibri"/>
                <a:cs typeface="Calibri"/>
              </a:rPr>
              <a:t>f</a:t>
            </a:r>
            <a:r>
              <a:rPr sz="2000" spc="-5" dirty="0">
                <a:latin typeface="Calibri"/>
                <a:cs typeface="Calibri"/>
              </a:rPr>
              <a:t>(</a:t>
            </a:r>
            <a:r>
              <a:rPr sz="2000" i="1" spc="-5" dirty="0">
                <a:latin typeface="Calibri"/>
                <a:cs typeface="Calibri"/>
              </a:rPr>
              <a:t>t</a:t>
            </a:r>
            <a:r>
              <a:rPr sz="2000" spc="-5" dirty="0">
                <a:latin typeface="Calibri"/>
                <a:cs typeface="Calibri"/>
              </a:rPr>
              <a:t>) </a:t>
            </a:r>
            <a:r>
              <a:rPr sz="2000" dirty="0">
                <a:solidFill>
                  <a:srgbClr val="006600"/>
                </a:solidFill>
                <a:latin typeface="Arial"/>
                <a:cs typeface="Arial"/>
              </a:rPr>
              <a:t>is </a:t>
            </a:r>
            <a:r>
              <a:rPr sz="2000" spc="-15" dirty="0">
                <a:solidFill>
                  <a:srgbClr val="006600"/>
                </a:solidFill>
                <a:latin typeface="Arial"/>
                <a:cs typeface="Arial"/>
              </a:rPr>
              <a:t>convolved </a:t>
            </a:r>
            <a:r>
              <a:rPr sz="2000" spc="-10" dirty="0">
                <a:solidFill>
                  <a:srgbClr val="006600"/>
                </a:solidFill>
                <a:latin typeface="Arial"/>
                <a:cs typeface="Arial"/>
              </a:rPr>
              <a:t>with </a:t>
            </a:r>
            <a:r>
              <a:rPr sz="2000" dirty="0">
                <a:solidFill>
                  <a:srgbClr val="006600"/>
                </a:solidFill>
                <a:latin typeface="Arial"/>
                <a:cs typeface="Arial"/>
              </a:rPr>
              <a:t>a </a:t>
            </a:r>
            <a:r>
              <a:rPr sz="2000" spc="-15" dirty="0">
                <a:solidFill>
                  <a:srgbClr val="006600"/>
                </a:solidFill>
                <a:latin typeface="Arial"/>
                <a:cs typeface="Arial"/>
              </a:rPr>
              <a:t>kernel</a:t>
            </a:r>
            <a:r>
              <a:rPr sz="2000" spc="-120" dirty="0">
                <a:solidFill>
                  <a:srgbClr val="006600"/>
                </a:solidFill>
                <a:latin typeface="Arial"/>
                <a:cs typeface="Arial"/>
              </a:rPr>
              <a:t> </a:t>
            </a:r>
            <a:r>
              <a:rPr sz="2000" i="1" spc="-10" dirty="0">
                <a:latin typeface="Calibri"/>
                <a:cs typeface="Calibri"/>
              </a:rPr>
              <a:t>g</a:t>
            </a:r>
            <a:r>
              <a:rPr sz="2000" spc="-10" dirty="0">
                <a:latin typeface="Calibri"/>
                <a:cs typeface="Calibri"/>
              </a:rPr>
              <a:t>(</a:t>
            </a:r>
            <a:r>
              <a:rPr sz="2000" i="1" spc="-10" dirty="0">
                <a:latin typeface="Calibri"/>
                <a:cs typeface="Calibri"/>
              </a:rPr>
              <a:t>t</a:t>
            </a:r>
            <a:r>
              <a:rPr sz="2000" spc="-10" dirty="0">
                <a:latin typeface="Calibri"/>
                <a:cs typeface="Calibri"/>
              </a:rPr>
              <a:t>)</a:t>
            </a:r>
            <a:endParaRPr sz="2000">
              <a:latin typeface="Calibri"/>
              <a:cs typeface="Calibri"/>
            </a:endParaRPr>
          </a:p>
        </p:txBody>
      </p:sp>
      <p:sp>
        <p:nvSpPr>
          <p:cNvPr id="6" name="object 6"/>
          <p:cNvSpPr txBox="1"/>
          <p:nvPr/>
        </p:nvSpPr>
        <p:spPr>
          <a:xfrm>
            <a:off x="4478273" y="2262270"/>
            <a:ext cx="2329180"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660066"/>
                </a:solidFill>
                <a:latin typeface="Arial"/>
                <a:cs typeface="Arial"/>
              </a:rPr>
              <a:t>Note that </a:t>
            </a:r>
            <a:r>
              <a:rPr sz="1400" spc="-5" dirty="0">
                <a:latin typeface="Calibri"/>
                <a:cs typeface="Calibri"/>
              </a:rPr>
              <a:t>(</a:t>
            </a:r>
            <a:r>
              <a:rPr sz="1400" i="1" spc="-5" dirty="0">
                <a:latin typeface="Calibri"/>
                <a:cs typeface="Calibri"/>
              </a:rPr>
              <a:t>f </a:t>
            </a:r>
            <a:r>
              <a:rPr sz="1400" i="1" dirty="0">
                <a:latin typeface="Calibri"/>
                <a:cs typeface="Calibri"/>
              </a:rPr>
              <a:t>* g </a:t>
            </a:r>
            <a:r>
              <a:rPr sz="1400" spc="-10" dirty="0">
                <a:latin typeface="Calibri"/>
                <a:cs typeface="Calibri"/>
              </a:rPr>
              <a:t>)=(</a:t>
            </a:r>
            <a:r>
              <a:rPr sz="1400" i="1" spc="-10" dirty="0">
                <a:latin typeface="Calibri"/>
                <a:cs typeface="Calibri"/>
              </a:rPr>
              <a:t>g </a:t>
            </a:r>
            <a:r>
              <a:rPr sz="1400" i="1" dirty="0">
                <a:latin typeface="Calibri"/>
                <a:cs typeface="Calibri"/>
              </a:rPr>
              <a:t>* f</a:t>
            </a:r>
            <a:r>
              <a:rPr sz="1400" i="1" spc="-140" dirty="0">
                <a:latin typeface="Calibri"/>
                <a:cs typeface="Calibri"/>
              </a:rPr>
              <a:t> </a:t>
            </a:r>
            <a:r>
              <a:rPr sz="1400" spc="-5" dirty="0">
                <a:latin typeface="Calibri"/>
                <a:cs typeface="Calibri"/>
              </a:rPr>
              <a:t>)</a:t>
            </a:r>
            <a:endParaRPr sz="1400" dirty="0">
              <a:latin typeface="Calibri"/>
              <a:cs typeface="Calibri"/>
            </a:endParaRPr>
          </a:p>
        </p:txBody>
      </p:sp>
      <p:sp>
        <p:nvSpPr>
          <p:cNvPr id="8" name="object 8"/>
          <p:cNvSpPr txBox="1"/>
          <p:nvPr/>
        </p:nvSpPr>
        <p:spPr>
          <a:xfrm>
            <a:off x="2605766" y="2175119"/>
            <a:ext cx="134620" cy="156210"/>
          </a:xfrm>
          <a:prstGeom prst="rect">
            <a:avLst/>
          </a:prstGeom>
        </p:spPr>
        <p:txBody>
          <a:bodyPr vert="horz" wrap="square" lIns="0" tIns="13335" rIns="0" bIns="0" rtlCol="0">
            <a:spAutoFit/>
          </a:bodyPr>
          <a:lstStyle/>
          <a:p>
            <a:pPr marL="12700">
              <a:lnSpc>
                <a:spcPct val="100000"/>
              </a:lnSpc>
              <a:spcBef>
                <a:spcPts val="105"/>
              </a:spcBef>
            </a:pPr>
            <a:r>
              <a:rPr sz="850" spc="130" dirty="0">
                <a:latin typeface="Cambria Math"/>
                <a:cs typeface="Cambria Math"/>
              </a:rPr>
              <a:t>∞</a:t>
            </a:r>
            <a:endParaRPr sz="850">
              <a:latin typeface="Cambria Math"/>
              <a:cs typeface="Cambria Math"/>
            </a:endParaRPr>
          </a:p>
        </p:txBody>
      </p:sp>
      <p:sp>
        <p:nvSpPr>
          <p:cNvPr id="9" name="object 9"/>
          <p:cNvSpPr txBox="1"/>
          <p:nvPr/>
        </p:nvSpPr>
        <p:spPr>
          <a:xfrm>
            <a:off x="1611950" y="2087297"/>
            <a:ext cx="2356485" cy="697865"/>
          </a:xfrm>
          <a:prstGeom prst="rect">
            <a:avLst/>
          </a:prstGeom>
        </p:spPr>
        <p:txBody>
          <a:bodyPr vert="horz" wrap="square" lIns="0" tIns="161925" rIns="0" bIns="0" rtlCol="0">
            <a:spAutoFit/>
          </a:bodyPr>
          <a:lstStyle/>
          <a:p>
            <a:pPr marL="38100">
              <a:lnSpc>
                <a:spcPct val="100000"/>
              </a:lnSpc>
              <a:spcBef>
                <a:spcPts val="1275"/>
              </a:spcBef>
            </a:pPr>
            <a:r>
              <a:rPr sz="1450" spc="100" dirty="0">
                <a:latin typeface="Calibri"/>
                <a:cs typeface="Calibri"/>
              </a:rPr>
              <a:t>(</a:t>
            </a:r>
            <a:r>
              <a:rPr sz="1450" i="1" spc="100" dirty="0">
                <a:latin typeface="Calibri"/>
                <a:cs typeface="Calibri"/>
              </a:rPr>
              <a:t>f </a:t>
            </a:r>
            <a:r>
              <a:rPr sz="1450" spc="15" dirty="0">
                <a:latin typeface="Calibri"/>
                <a:cs typeface="Calibri"/>
              </a:rPr>
              <a:t>* </a:t>
            </a:r>
            <a:r>
              <a:rPr sz="1450" i="1" spc="75" dirty="0">
                <a:latin typeface="Calibri"/>
                <a:cs typeface="Calibri"/>
              </a:rPr>
              <a:t>g</a:t>
            </a:r>
            <a:r>
              <a:rPr sz="1450" spc="75" dirty="0">
                <a:latin typeface="Calibri"/>
                <a:cs typeface="Calibri"/>
              </a:rPr>
              <a:t>) </a:t>
            </a:r>
            <a:r>
              <a:rPr sz="1450" spc="65" dirty="0">
                <a:latin typeface="Cambria Math"/>
                <a:cs typeface="Cambria Math"/>
              </a:rPr>
              <a:t>≡ </a:t>
            </a:r>
            <a:r>
              <a:rPr sz="3300" spc="-532" baseline="-12626" dirty="0">
                <a:latin typeface="Cambria Math"/>
                <a:cs typeface="Cambria Math"/>
              </a:rPr>
              <a:t>∫</a:t>
            </a:r>
            <a:r>
              <a:rPr sz="3300" spc="-375" baseline="-12626" dirty="0">
                <a:latin typeface="Cambria Math"/>
                <a:cs typeface="Cambria Math"/>
              </a:rPr>
              <a:t> </a:t>
            </a:r>
            <a:r>
              <a:rPr sz="1450" i="1" spc="10" dirty="0">
                <a:latin typeface="Calibri"/>
                <a:cs typeface="Calibri"/>
              </a:rPr>
              <a:t>f </a:t>
            </a:r>
            <a:r>
              <a:rPr sz="1450" spc="60" dirty="0">
                <a:latin typeface="Calibri"/>
                <a:cs typeface="Calibri"/>
              </a:rPr>
              <a:t>(</a:t>
            </a:r>
            <a:r>
              <a:rPr sz="1450" i="1" spc="60" dirty="0">
                <a:latin typeface="Calibri"/>
                <a:cs typeface="Calibri"/>
              </a:rPr>
              <a:t>τ</a:t>
            </a:r>
            <a:r>
              <a:rPr sz="1450" spc="60" dirty="0">
                <a:latin typeface="Calibri"/>
                <a:cs typeface="Calibri"/>
              </a:rPr>
              <a:t>)</a:t>
            </a:r>
            <a:r>
              <a:rPr sz="1450" i="1" spc="60" dirty="0">
                <a:latin typeface="Calibri"/>
                <a:cs typeface="Calibri"/>
              </a:rPr>
              <a:t>g</a:t>
            </a:r>
            <a:r>
              <a:rPr sz="1450" spc="60" dirty="0">
                <a:latin typeface="Calibri"/>
                <a:cs typeface="Calibri"/>
              </a:rPr>
              <a:t>(</a:t>
            </a:r>
            <a:r>
              <a:rPr sz="1450" i="1" spc="60" dirty="0">
                <a:latin typeface="Calibri"/>
                <a:cs typeface="Calibri"/>
              </a:rPr>
              <a:t>t </a:t>
            </a:r>
            <a:r>
              <a:rPr sz="1450" spc="65" dirty="0">
                <a:latin typeface="Cambria Math"/>
                <a:cs typeface="Cambria Math"/>
              </a:rPr>
              <a:t>− </a:t>
            </a:r>
            <a:r>
              <a:rPr sz="1450" i="1" spc="170" dirty="0">
                <a:latin typeface="Calibri"/>
                <a:cs typeface="Calibri"/>
              </a:rPr>
              <a:t>τ</a:t>
            </a:r>
            <a:r>
              <a:rPr sz="1450" spc="170" dirty="0">
                <a:latin typeface="Calibri"/>
                <a:cs typeface="Calibri"/>
              </a:rPr>
              <a:t>)</a:t>
            </a:r>
            <a:r>
              <a:rPr sz="1450" i="1" spc="170" dirty="0">
                <a:latin typeface="Calibri"/>
                <a:cs typeface="Calibri"/>
              </a:rPr>
              <a:t>dτ</a:t>
            </a:r>
            <a:endParaRPr sz="1450" dirty="0">
              <a:latin typeface="Calibri"/>
              <a:cs typeface="Calibri"/>
            </a:endParaRPr>
          </a:p>
          <a:p>
            <a:pPr marR="229235" algn="ctr">
              <a:lnSpc>
                <a:spcPct val="100000"/>
              </a:lnSpc>
              <a:spcBef>
                <a:spcPts val="455"/>
              </a:spcBef>
            </a:pPr>
            <a:r>
              <a:rPr sz="850" spc="75" dirty="0">
                <a:latin typeface="Cambria Math"/>
                <a:cs typeface="Cambria Math"/>
              </a:rPr>
              <a:t>−∞</a:t>
            </a:r>
            <a:endParaRPr sz="850" dirty="0">
              <a:latin typeface="Cambria Math"/>
              <a:cs typeface="Cambria Math"/>
            </a:endParaRPr>
          </a:p>
        </p:txBody>
      </p:sp>
      <p:sp>
        <p:nvSpPr>
          <p:cNvPr id="10" name="object 10"/>
          <p:cNvSpPr/>
          <p:nvPr/>
        </p:nvSpPr>
        <p:spPr>
          <a:xfrm>
            <a:off x="1633590" y="2148363"/>
            <a:ext cx="2344420" cy="651510"/>
          </a:xfrm>
          <a:custGeom>
            <a:avLst/>
            <a:gdLst/>
            <a:ahLst/>
            <a:cxnLst/>
            <a:rect l="l" t="t" r="r" b="b"/>
            <a:pathLst>
              <a:path w="2344420" h="651510">
                <a:moveTo>
                  <a:pt x="0" y="0"/>
                </a:moveTo>
                <a:lnTo>
                  <a:pt x="2343803" y="0"/>
                </a:lnTo>
                <a:lnTo>
                  <a:pt x="2343803" y="651492"/>
                </a:lnTo>
                <a:lnTo>
                  <a:pt x="0" y="651492"/>
                </a:lnTo>
                <a:lnTo>
                  <a:pt x="0" y="0"/>
                </a:lnTo>
                <a:close/>
              </a:path>
            </a:pathLst>
          </a:custGeom>
          <a:ln w="9419">
            <a:solidFill>
              <a:srgbClr val="000000"/>
            </a:solidFill>
          </a:ln>
        </p:spPr>
        <p:txBody>
          <a:bodyPr wrap="square" lIns="0" tIns="0" rIns="0" bIns="0" rtlCol="0"/>
          <a:lstStyle/>
          <a:p>
            <a:endParaRPr/>
          </a:p>
        </p:txBody>
      </p:sp>
      <p:sp>
        <p:nvSpPr>
          <p:cNvPr id="11" name="object 11"/>
          <p:cNvSpPr/>
          <p:nvPr/>
        </p:nvSpPr>
        <p:spPr>
          <a:xfrm>
            <a:off x="7741919" y="1248832"/>
            <a:ext cx="1594979" cy="3891686"/>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7737210" y="1244123"/>
            <a:ext cx="1604645" cy="3901440"/>
          </a:xfrm>
          <a:custGeom>
            <a:avLst/>
            <a:gdLst/>
            <a:ahLst/>
            <a:cxnLst/>
            <a:rect l="l" t="t" r="r" b="b"/>
            <a:pathLst>
              <a:path w="1604645" h="3901440">
                <a:moveTo>
                  <a:pt x="0" y="0"/>
                </a:moveTo>
                <a:lnTo>
                  <a:pt x="1604398" y="0"/>
                </a:lnTo>
                <a:lnTo>
                  <a:pt x="1604398" y="3901105"/>
                </a:lnTo>
                <a:lnTo>
                  <a:pt x="0" y="3901105"/>
                </a:lnTo>
                <a:lnTo>
                  <a:pt x="0" y="0"/>
                </a:lnTo>
                <a:close/>
              </a:path>
            </a:pathLst>
          </a:custGeom>
          <a:ln w="9419">
            <a:solidFill>
              <a:srgbClr val="000000"/>
            </a:solidFill>
          </a:ln>
        </p:spPr>
        <p:txBody>
          <a:bodyPr wrap="square" lIns="0" tIns="0" rIns="0" bIns="0" rtlCol="0"/>
          <a:lstStyle/>
          <a:p>
            <a:endParaRPr/>
          </a:p>
        </p:txBody>
      </p:sp>
      <p:sp>
        <p:nvSpPr>
          <p:cNvPr id="13" name="object 13"/>
          <p:cNvSpPr txBox="1"/>
          <p:nvPr/>
        </p:nvSpPr>
        <p:spPr>
          <a:xfrm>
            <a:off x="7892627" y="6425446"/>
            <a:ext cx="1834932" cy="432554"/>
          </a:xfrm>
          <a:prstGeom prst="rect">
            <a:avLst/>
          </a:prstGeom>
        </p:spPr>
        <p:txBody>
          <a:bodyPr vert="horz" wrap="square" lIns="0" tIns="9525" rIns="0" bIns="0" rtlCol="0">
            <a:spAutoFit/>
          </a:bodyPr>
          <a:lstStyle/>
          <a:p>
            <a:pPr marL="12700" marR="5080">
              <a:lnSpc>
                <a:spcPct val="101400"/>
              </a:lnSpc>
              <a:spcBef>
                <a:spcPts val="75"/>
              </a:spcBef>
            </a:pPr>
            <a:r>
              <a:rPr lang="en-US" sz="1400" spc="-10" dirty="0">
                <a:latin typeface="Times New Roman"/>
                <a:cs typeface="Times New Roman"/>
              </a:rPr>
              <a:t>https://</a:t>
            </a:r>
            <a:r>
              <a:rPr lang="en-US" sz="1400" spc="-10" dirty="0" err="1">
                <a:latin typeface="Times New Roman"/>
                <a:cs typeface="Times New Roman"/>
              </a:rPr>
              <a:t>en.wikipedia.org</a:t>
            </a:r>
            <a:r>
              <a:rPr lang="en-US" sz="1400" spc="-10" dirty="0">
                <a:latin typeface="Times New Roman"/>
                <a:cs typeface="Times New Roman"/>
              </a:rPr>
              <a:t>/wiki/Convolution</a:t>
            </a:r>
            <a:endParaRPr sz="1400" dirty="0">
              <a:latin typeface="Times New Roman"/>
              <a:cs typeface="Times New Roman"/>
            </a:endParaRPr>
          </a:p>
        </p:txBody>
      </p:sp>
      <p:sp>
        <p:nvSpPr>
          <p:cNvPr id="14" name="object 14"/>
          <p:cNvSpPr/>
          <p:nvPr/>
        </p:nvSpPr>
        <p:spPr>
          <a:xfrm>
            <a:off x="2617892" y="2981960"/>
            <a:ext cx="4973320" cy="2281008"/>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2693247" y="5242559"/>
            <a:ext cx="5199380" cy="1059656"/>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5330612" y="6297506"/>
            <a:ext cx="2335952" cy="879122"/>
          </a:xfrm>
          <a:prstGeom prst="rect">
            <a:avLst/>
          </a:prstGeom>
          <a:blipFill>
            <a:blip r:embed="rId5" cstate="print"/>
            <a:stretch>
              <a:fillRect/>
            </a:stretch>
          </a:blipFill>
        </p:spPr>
        <p:txBody>
          <a:bodyPr wrap="square" lIns="0" tIns="0" rIns="0" bIns="0" rtlCol="0"/>
          <a:lstStyle/>
          <a:p>
            <a:endParaRPr/>
          </a:p>
        </p:txBody>
      </p:sp>
      <p:sp>
        <p:nvSpPr>
          <p:cNvPr id="17" name="object 17"/>
          <p:cNvSpPr txBox="1"/>
          <p:nvPr/>
        </p:nvSpPr>
        <p:spPr>
          <a:xfrm>
            <a:off x="585723" y="3065271"/>
            <a:ext cx="2170430" cy="2671445"/>
          </a:xfrm>
          <a:prstGeom prst="rect">
            <a:avLst/>
          </a:prstGeom>
        </p:spPr>
        <p:txBody>
          <a:bodyPr vert="horz" wrap="square" lIns="0" tIns="13970" rIns="0" bIns="0" rtlCol="0">
            <a:spAutoFit/>
          </a:bodyPr>
          <a:lstStyle/>
          <a:p>
            <a:pPr marL="12700" marR="5080">
              <a:lnSpc>
                <a:spcPct val="99400"/>
              </a:lnSpc>
              <a:spcBef>
                <a:spcPts val="110"/>
              </a:spcBef>
              <a:buSzPct val="93750"/>
              <a:buAutoNum type="arabicPeriod"/>
              <a:tabLst>
                <a:tab pos="181610" algn="l"/>
              </a:tabLst>
            </a:pPr>
            <a:r>
              <a:rPr sz="1600" spc="-15" dirty="0">
                <a:solidFill>
                  <a:srgbClr val="660066"/>
                </a:solidFill>
                <a:latin typeface="Arial"/>
                <a:cs typeface="Arial"/>
              </a:rPr>
              <a:t>Express </a:t>
            </a:r>
            <a:r>
              <a:rPr sz="1600" spc="-10" dirty="0">
                <a:solidFill>
                  <a:srgbClr val="660066"/>
                </a:solidFill>
                <a:latin typeface="Arial"/>
                <a:cs typeface="Arial"/>
              </a:rPr>
              <a:t>each</a:t>
            </a:r>
            <a:r>
              <a:rPr sz="1600" spc="-80" dirty="0">
                <a:solidFill>
                  <a:srgbClr val="660066"/>
                </a:solidFill>
                <a:latin typeface="Arial"/>
                <a:cs typeface="Arial"/>
              </a:rPr>
              <a:t> </a:t>
            </a:r>
            <a:r>
              <a:rPr sz="1600" spc="-10" dirty="0">
                <a:solidFill>
                  <a:srgbClr val="660066"/>
                </a:solidFill>
                <a:latin typeface="Arial"/>
                <a:cs typeface="Arial"/>
              </a:rPr>
              <a:t>function  </a:t>
            </a:r>
            <a:r>
              <a:rPr sz="1600" spc="-5" dirty="0">
                <a:solidFill>
                  <a:srgbClr val="660066"/>
                </a:solidFill>
                <a:latin typeface="Arial"/>
                <a:cs typeface="Arial"/>
              </a:rPr>
              <a:t>in </a:t>
            </a:r>
            <a:r>
              <a:rPr sz="1600" spc="-10" dirty="0">
                <a:solidFill>
                  <a:srgbClr val="660066"/>
                </a:solidFill>
                <a:latin typeface="Arial"/>
                <a:cs typeface="Arial"/>
              </a:rPr>
              <a:t>terms of </a:t>
            </a:r>
            <a:r>
              <a:rPr sz="1600" dirty="0">
                <a:solidFill>
                  <a:srgbClr val="660066"/>
                </a:solidFill>
                <a:latin typeface="Arial"/>
                <a:cs typeface="Arial"/>
              </a:rPr>
              <a:t>a </a:t>
            </a:r>
            <a:r>
              <a:rPr sz="1600" spc="-15" dirty="0">
                <a:solidFill>
                  <a:srgbClr val="660066"/>
                </a:solidFill>
                <a:latin typeface="Arial"/>
                <a:cs typeface="Arial"/>
              </a:rPr>
              <a:t>dummy  </a:t>
            </a:r>
            <a:r>
              <a:rPr sz="1600" spc="-10" dirty="0">
                <a:solidFill>
                  <a:srgbClr val="660066"/>
                </a:solidFill>
                <a:latin typeface="Arial"/>
                <a:cs typeface="Arial"/>
              </a:rPr>
              <a:t>variable</a:t>
            </a:r>
            <a:r>
              <a:rPr sz="1600" spc="-20" dirty="0">
                <a:solidFill>
                  <a:srgbClr val="660066"/>
                </a:solidFill>
                <a:latin typeface="Arial"/>
                <a:cs typeface="Arial"/>
              </a:rPr>
              <a:t> </a:t>
            </a:r>
            <a:r>
              <a:rPr sz="1600" dirty="0">
                <a:latin typeface="Times New Roman"/>
                <a:cs typeface="Times New Roman"/>
              </a:rPr>
              <a:t>τ</a:t>
            </a:r>
            <a:endParaRPr sz="1600">
              <a:latin typeface="Times New Roman"/>
              <a:cs typeface="Times New Roman"/>
            </a:endParaRPr>
          </a:p>
          <a:p>
            <a:pPr>
              <a:lnSpc>
                <a:spcPct val="100000"/>
              </a:lnSpc>
              <a:spcBef>
                <a:spcPts val="15"/>
              </a:spcBef>
              <a:buClr>
                <a:srgbClr val="660066"/>
              </a:buClr>
              <a:buFont typeface="Arial"/>
              <a:buAutoNum type="arabicPeriod"/>
            </a:pPr>
            <a:endParaRPr sz="1600">
              <a:latin typeface="Times New Roman"/>
              <a:cs typeface="Times New Roman"/>
            </a:endParaRPr>
          </a:p>
          <a:p>
            <a:pPr marL="12700" marR="348615" algn="just">
              <a:lnSpc>
                <a:spcPts val="1900"/>
              </a:lnSpc>
              <a:buSzPct val="93750"/>
              <a:buAutoNum type="arabicPeriod"/>
              <a:tabLst>
                <a:tab pos="237490" algn="l"/>
              </a:tabLst>
            </a:pPr>
            <a:r>
              <a:rPr sz="1600" spc="-10" dirty="0">
                <a:solidFill>
                  <a:srgbClr val="660066"/>
                </a:solidFill>
                <a:latin typeface="Arial"/>
                <a:cs typeface="Arial"/>
              </a:rPr>
              <a:t>Reflect one of</a:t>
            </a:r>
            <a:r>
              <a:rPr sz="1600" spc="-90" dirty="0">
                <a:solidFill>
                  <a:srgbClr val="660066"/>
                </a:solidFill>
                <a:latin typeface="Arial"/>
                <a:cs typeface="Arial"/>
              </a:rPr>
              <a:t> </a:t>
            </a:r>
            <a:r>
              <a:rPr sz="1600" spc="-10" dirty="0">
                <a:solidFill>
                  <a:srgbClr val="660066"/>
                </a:solidFill>
                <a:latin typeface="Arial"/>
                <a:cs typeface="Arial"/>
              </a:rPr>
              <a:t>the  functions</a:t>
            </a:r>
            <a:r>
              <a:rPr sz="1600" spc="-60" dirty="0">
                <a:solidFill>
                  <a:srgbClr val="660066"/>
                </a:solidFill>
                <a:latin typeface="Arial"/>
                <a:cs typeface="Arial"/>
              </a:rPr>
              <a:t> </a:t>
            </a:r>
            <a:r>
              <a:rPr sz="1600" i="1" spc="-10" dirty="0">
                <a:latin typeface="Calibri"/>
                <a:cs typeface="Calibri"/>
              </a:rPr>
              <a:t>g</a:t>
            </a:r>
            <a:r>
              <a:rPr sz="1600" spc="-10" dirty="0">
                <a:latin typeface="Times New Roman"/>
                <a:cs typeface="Times New Roman"/>
              </a:rPr>
              <a:t>(τ)</a:t>
            </a:r>
            <a:r>
              <a:rPr sz="1600" spc="-10" dirty="0">
                <a:latin typeface="Wingdings"/>
                <a:cs typeface="Wingdings"/>
              </a:rPr>
              <a:t></a:t>
            </a:r>
            <a:r>
              <a:rPr sz="1600" i="1" spc="-10" dirty="0">
                <a:latin typeface="Calibri"/>
                <a:cs typeface="Calibri"/>
              </a:rPr>
              <a:t>g</a:t>
            </a:r>
            <a:r>
              <a:rPr sz="1600" spc="-10" dirty="0">
                <a:latin typeface="Times New Roman"/>
                <a:cs typeface="Times New Roman"/>
              </a:rPr>
              <a:t>(-τ)</a:t>
            </a:r>
            <a:endParaRPr sz="1600">
              <a:latin typeface="Times New Roman"/>
              <a:cs typeface="Times New Roman"/>
            </a:endParaRPr>
          </a:p>
          <a:p>
            <a:pPr>
              <a:lnSpc>
                <a:spcPct val="100000"/>
              </a:lnSpc>
              <a:buClr>
                <a:srgbClr val="660066"/>
              </a:buClr>
              <a:buFont typeface="Arial"/>
              <a:buAutoNum type="arabicPeriod"/>
            </a:pPr>
            <a:endParaRPr sz="1900">
              <a:latin typeface="Times New Roman"/>
              <a:cs typeface="Times New Roman"/>
            </a:endParaRPr>
          </a:p>
          <a:p>
            <a:pPr marL="12700" marR="254635" algn="just">
              <a:lnSpc>
                <a:spcPts val="1900"/>
              </a:lnSpc>
              <a:spcBef>
                <a:spcPts val="1625"/>
              </a:spcBef>
              <a:buSzPct val="93750"/>
              <a:buAutoNum type="arabicPeriod"/>
              <a:tabLst>
                <a:tab pos="226695" algn="l"/>
              </a:tabLst>
            </a:pPr>
            <a:r>
              <a:rPr sz="1600" spc="-15" dirty="0">
                <a:solidFill>
                  <a:srgbClr val="660066"/>
                </a:solidFill>
                <a:latin typeface="Arial"/>
                <a:cs typeface="Arial"/>
              </a:rPr>
              <a:t>Add </a:t>
            </a:r>
            <a:r>
              <a:rPr sz="1600" dirty="0">
                <a:solidFill>
                  <a:srgbClr val="660066"/>
                </a:solidFill>
                <a:latin typeface="Arial"/>
                <a:cs typeface="Arial"/>
              </a:rPr>
              <a:t>a </a:t>
            </a:r>
            <a:r>
              <a:rPr sz="1600" spc="-10" dirty="0">
                <a:solidFill>
                  <a:srgbClr val="660066"/>
                </a:solidFill>
                <a:latin typeface="Arial"/>
                <a:cs typeface="Arial"/>
              </a:rPr>
              <a:t>time </a:t>
            </a:r>
            <a:r>
              <a:rPr sz="1600" spc="-15" dirty="0">
                <a:solidFill>
                  <a:srgbClr val="660066"/>
                </a:solidFill>
                <a:latin typeface="Arial"/>
                <a:cs typeface="Arial"/>
              </a:rPr>
              <a:t>offset</a:t>
            </a:r>
            <a:r>
              <a:rPr sz="1600" spc="-70" dirty="0">
                <a:solidFill>
                  <a:srgbClr val="660066"/>
                </a:solidFill>
                <a:latin typeface="Arial"/>
                <a:cs typeface="Arial"/>
              </a:rPr>
              <a:t> </a:t>
            </a:r>
            <a:r>
              <a:rPr sz="1600" i="1" spc="-5" dirty="0">
                <a:latin typeface="Calibri"/>
                <a:cs typeface="Calibri"/>
              </a:rPr>
              <a:t>t</a:t>
            </a:r>
            <a:r>
              <a:rPr sz="1600" spc="-5" dirty="0">
                <a:latin typeface="Times New Roman"/>
                <a:cs typeface="Times New Roman"/>
              </a:rPr>
              <a:t>, </a:t>
            </a:r>
            <a:r>
              <a:rPr sz="1600" spc="-5" dirty="0">
                <a:solidFill>
                  <a:srgbClr val="660066"/>
                </a:solidFill>
                <a:latin typeface="Times New Roman"/>
                <a:cs typeface="Times New Roman"/>
              </a:rPr>
              <a:t> </a:t>
            </a:r>
            <a:r>
              <a:rPr sz="1600" spc="-15" dirty="0">
                <a:solidFill>
                  <a:srgbClr val="660066"/>
                </a:solidFill>
                <a:latin typeface="Arial"/>
                <a:cs typeface="Arial"/>
              </a:rPr>
              <a:t>which allows </a:t>
            </a:r>
            <a:r>
              <a:rPr sz="1600" i="1" spc="-10" dirty="0">
                <a:latin typeface="Calibri"/>
                <a:cs typeface="Calibri"/>
              </a:rPr>
              <a:t>g</a:t>
            </a:r>
            <a:r>
              <a:rPr sz="1600" spc="-10" dirty="0">
                <a:latin typeface="Times New Roman"/>
                <a:cs typeface="Times New Roman"/>
              </a:rPr>
              <a:t>(</a:t>
            </a:r>
            <a:r>
              <a:rPr sz="1600" i="1" spc="-10" dirty="0">
                <a:latin typeface="Calibri"/>
                <a:cs typeface="Calibri"/>
              </a:rPr>
              <a:t>t</a:t>
            </a:r>
            <a:r>
              <a:rPr sz="1600" spc="-10" dirty="0">
                <a:latin typeface="Times New Roman"/>
                <a:cs typeface="Times New Roman"/>
              </a:rPr>
              <a:t>-τ) </a:t>
            </a:r>
            <a:r>
              <a:rPr sz="1600" dirty="0">
                <a:solidFill>
                  <a:srgbClr val="660066"/>
                </a:solidFill>
                <a:latin typeface="Arial"/>
                <a:cs typeface="Arial"/>
              </a:rPr>
              <a:t>to  </a:t>
            </a:r>
            <a:r>
              <a:rPr sz="1600" spc="-10" dirty="0">
                <a:solidFill>
                  <a:srgbClr val="660066"/>
                </a:solidFill>
                <a:latin typeface="Arial"/>
                <a:cs typeface="Arial"/>
              </a:rPr>
              <a:t>slide </a:t>
            </a:r>
            <a:r>
              <a:rPr sz="1600" spc="-15" dirty="0">
                <a:solidFill>
                  <a:srgbClr val="660066"/>
                </a:solidFill>
                <a:latin typeface="Arial"/>
                <a:cs typeface="Arial"/>
              </a:rPr>
              <a:t>along </a:t>
            </a:r>
            <a:r>
              <a:rPr sz="1600" spc="-5" dirty="0">
                <a:solidFill>
                  <a:srgbClr val="660066"/>
                </a:solidFill>
                <a:latin typeface="Arial"/>
                <a:cs typeface="Arial"/>
              </a:rPr>
              <a:t>the </a:t>
            </a:r>
            <a:r>
              <a:rPr sz="1600" dirty="0">
                <a:latin typeface="Times New Roman"/>
                <a:cs typeface="Times New Roman"/>
              </a:rPr>
              <a:t>τ</a:t>
            </a:r>
            <a:r>
              <a:rPr sz="1600" spc="-140" dirty="0">
                <a:latin typeface="Times New Roman"/>
                <a:cs typeface="Times New Roman"/>
              </a:rPr>
              <a:t> </a:t>
            </a:r>
            <a:r>
              <a:rPr sz="1600" spc="-10" dirty="0">
                <a:solidFill>
                  <a:srgbClr val="660066"/>
                </a:solidFill>
                <a:latin typeface="Arial"/>
                <a:cs typeface="Arial"/>
              </a:rPr>
              <a:t>axis</a:t>
            </a:r>
            <a:endParaRPr sz="1600">
              <a:latin typeface="Arial"/>
              <a:cs typeface="Arial"/>
            </a:endParaRPr>
          </a:p>
        </p:txBody>
      </p:sp>
      <p:sp>
        <p:nvSpPr>
          <p:cNvPr id="18" name="object 18"/>
          <p:cNvSpPr txBox="1"/>
          <p:nvPr/>
        </p:nvSpPr>
        <p:spPr>
          <a:xfrm>
            <a:off x="585723" y="6189471"/>
            <a:ext cx="3278504" cy="995044"/>
          </a:xfrm>
          <a:prstGeom prst="rect">
            <a:avLst/>
          </a:prstGeom>
        </p:spPr>
        <p:txBody>
          <a:bodyPr vert="horz" wrap="square" lIns="0" tIns="12700" rIns="0" bIns="0" rtlCol="0">
            <a:spAutoFit/>
          </a:bodyPr>
          <a:lstStyle/>
          <a:p>
            <a:pPr marL="12700">
              <a:lnSpc>
                <a:spcPct val="100000"/>
              </a:lnSpc>
              <a:spcBef>
                <a:spcPts val="100"/>
              </a:spcBef>
            </a:pPr>
            <a:r>
              <a:rPr sz="1600" spc="-10" dirty="0">
                <a:solidFill>
                  <a:srgbClr val="660066"/>
                </a:solidFill>
                <a:latin typeface="Arial"/>
                <a:cs typeface="Arial"/>
              </a:rPr>
              <a:t>4. Start </a:t>
            </a:r>
            <a:r>
              <a:rPr sz="1600" i="1" dirty="0">
                <a:latin typeface="Calibri"/>
                <a:cs typeface="Calibri"/>
              </a:rPr>
              <a:t>t </a:t>
            </a:r>
            <a:r>
              <a:rPr sz="1600" spc="-10" dirty="0">
                <a:solidFill>
                  <a:srgbClr val="660066"/>
                </a:solidFill>
                <a:latin typeface="Arial"/>
                <a:cs typeface="Arial"/>
              </a:rPr>
              <a:t>at </a:t>
            </a:r>
            <a:r>
              <a:rPr sz="1600" spc="-5" dirty="0">
                <a:latin typeface="Times New Roman"/>
                <a:cs typeface="Times New Roman"/>
              </a:rPr>
              <a:t>-∞ </a:t>
            </a:r>
            <a:r>
              <a:rPr sz="1600" spc="-10" dirty="0">
                <a:latin typeface="Times New Roman"/>
                <a:cs typeface="Times New Roman"/>
              </a:rPr>
              <a:t>and</a:t>
            </a:r>
            <a:r>
              <a:rPr sz="1600" spc="-50" dirty="0">
                <a:latin typeface="Times New Roman"/>
                <a:cs typeface="Times New Roman"/>
              </a:rPr>
              <a:t> </a:t>
            </a:r>
            <a:r>
              <a:rPr sz="1600" spc="-5" dirty="0">
                <a:latin typeface="Times New Roman"/>
                <a:cs typeface="Times New Roman"/>
              </a:rPr>
              <a:t>slide</a:t>
            </a:r>
            <a:endParaRPr sz="1600" dirty="0">
              <a:latin typeface="Times New Roman"/>
              <a:cs typeface="Times New Roman"/>
            </a:endParaRPr>
          </a:p>
          <a:p>
            <a:pPr marL="12700">
              <a:lnSpc>
                <a:spcPts val="1910"/>
              </a:lnSpc>
            </a:pPr>
            <a:r>
              <a:rPr sz="1600" spc="-10" dirty="0">
                <a:solidFill>
                  <a:srgbClr val="660066"/>
                </a:solidFill>
                <a:latin typeface="Arial"/>
                <a:cs typeface="Arial"/>
              </a:rPr>
              <a:t>all </a:t>
            </a:r>
            <a:r>
              <a:rPr sz="1600" spc="-5" dirty="0">
                <a:solidFill>
                  <a:srgbClr val="660066"/>
                </a:solidFill>
                <a:latin typeface="Arial"/>
                <a:cs typeface="Arial"/>
              </a:rPr>
              <a:t>the </a:t>
            </a:r>
            <a:r>
              <a:rPr sz="1600" spc="-15" dirty="0">
                <a:solidFill>
                  <a:srgbClr val="660066"/>
                </a:solidFill>
                <a:latin typeface="Arial"/>
                <a:cs typeface="Arial"/>
              </a:rPr>
              <a:t>wa</a:t>
            </a:r>
            <a:r>
              <a:rPr lang="en-US" sz="1600" spc="-15" dirty="0">
                <a:solidFill>
                  <a:srgbClr val="660066"/>
                </a:solidFill>
                <a:latin typeface="Arial"/>
                <a:cs typeface="Arial"/>
              </a:rPr>
              <a:t>y to </a:t>
            </a:r>
            <a:r>
              <a:rPr lang="en-US" sz="1600" spc="-10" dirty="0">
                <a:latin typeface="Times New Roman"/>
                <a:cs typeface="Times New Roman"/>
              </a:rPr>
              <a:t> </a:t>
            </a:r>
            <a:r>
              <a:rPr sz="1600" spc="-10" dirty="0">
                <a:latin typeface="Times New Roman"/>
                <a:cs typeface="Times New Roman"/>
              </a:rPr>
              <a:t>+∞</a:t>
            </a:r>
            <a:endParaRPr sz="1600" dirty="0">
              <a:latin typeface="Times New Roman"/>
              <a:cs typeface="Times New Roman"/>
            </a:endParaRPr>
          </a:p>
          <a:p>
            <a:pPr marL="12700" marR="5080">
              <a:lnSpc>
                <a:spcPts val="1900"/>
              </a:lnSpc>
              <a:spcBef>
                <a:spcPts val="65"/>
              </a:spcBef>
            </a:pPr>
            <a:r>
              <a:rPr sz="1600" spc="-15" dirty="0">
                <a:solidFill>
                  <a:srgbClr val="660066"/>
                </a:solidFill>
                <a:latin typeface="Arial"/>
                <a:cs typeface="Arial"/>
              </a:rPr>
              <a:t>Wherever </a:t>
            </a:r>
            <a:r>
              <a:rPr sz="1600" spc="-10" dirty="0">
                <a:solidFill>
                  <a:srgbClr val="660066"/>
                </a:solidFill>
                <a:latin typeface="Arial"/>
                <a:cs typeface="Arial"/>
              </a:rPr>
              <a:t>the two </a:t>
            </a:r>
            <a:r>
              <a:rPr sz="1600" spc="-15" dirty="0">
                <a:solidFill>
                  <a:srgbClr val="660066"/>
                </a:solidFill>
                <a:latin typeface="Arial"/>
                <a:cs typeface="Arial"/>
              </a:rPr>
              <a:t>functions </a:t>
            </a:r>
            <a:r>
              <a:rPr sz="1600" spc="-10" dirty="0">
                <a:solidFill>
                  <a:srgbClr val="660066"/>
                </a:solidFill>
                <a:latin typeface="Arial"/>
                <a:cs typeface="Arial"/>
              </a:rPr>
              <a:t>intersect  find </a:t>
            </a:r>
            <a:r>
              <a:rPr sz="1600" spc="-5" dirty="0">
                <a:solidFill>
                  <a:srgbClr val="660066"/>
                </a:solidFill>
                <a:latin typeface="Arial"/>
                <a:cs typeface="Arial"/>
              </a:rPr>
              <a:t>the </a:t>
            </a:r>
            <a:r>
              <a:rPr sz="1600" spc="-10" dirty="0">
                <a:solidFill>
                  <a:srgbClr val="660066"/>
                </a:solidFill>
                <a:latin typeface="Arial"/>
                <a:cs typeface="Arial"/>
              </a:rPr>
              <a:t>integral of their</a:t>
            </a:r>
            <a:r>
              <a:rPr sz="1600" spc="-25" dirty="0">
                <a:solidFill>
                  <a:srgbClr val="660066"/>
                </a:solidFill>
                <a:latin typeface="Arial"/>
                <a:cs typeface="Arial"/>
              </a:rPr>
              <a:t> </a:t>
            </a:r>
            <a:r>
              <a:rPr sz="1600" spc="-15" dirty="0">
                <a:solidFill>
                  <a:srgbClr val="660066"/>
                </a:solidFill>
                <a:latin typeface="Arial"/>
                <a:cs typeface="Arial"/>
              </a:rPr>
              <a:t>product</a:t>
            </a:r>
            <a:endParaRPr sz="1600" dirty="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124200" y="533400"/>
            <a:ext cx="2866390" cy="452120"/>
          </a:xfrm>
          <a:prstGeom prst="rect">
            <a:avLst/>
          </a:prstGeom>
        </p:spPr>
        <p:txBody>
          <a:bodyPr vert="horz" wrap="square" lIns="0" tIns="12700" rIns="0" bIns="0" rtlCol="0">
            <a:spAutoFit/>
          </a:bodyPr>
          <a:lstStyle/>
          <a:p>
            <a:pPr marL="12700">
              <a:lnSpc>
                <a:spcPct val="100000"/>
              </a:lnSpc>
              <a:spcBef>
                <a:spcPts val="100"/>
              </a:spcBef>
            </a:pPr>
            <a:r>
              <a:rPr lang="en-US" sz="2800" spc="-15" dirty="0"/>
              <a:t>Previously</a:t>
            </a:r>
            <a:endParaRPr sz="2800" dirty="0"/>
          </a:p>
        </p:txBody>
      </p:sp>
      <p:sp>
        <p:nvSpPr>
          <p:cNvPr id="5" name="object 5"/>
          <p:cNvSpPr txBox="1"/>
          <p:nvPr/>
        </p:nvSpPr>
        <p:spPr>
          <a:xfrm>
            <a:off x="1447800" y="1524000"/>
            <a:ext cx="6117590" cy="2196114"/>
          </a:xfrm>
          <a:prstGeom prst="rect">
            <a:avLst/>
          </a:prstGeom>
        </p:spPr>
        <p:txBody>
          <a:bodyPr vert="horz" wrap="square" lIns="0" tIns="79375" rIns="0" bIns="0" rtlCol="0">
            <a:spAutoFit/>
          </a:bodyPr>
          <a:lstStyle/>
          <a:p>
            <a:pPr marL="464820" indent="-452120">
              <a:lnSpc>
                <a:spcPct val="100000"/>
              </a:lnSpc>
              <a:spcBef>
                <a:spcPts val="625"/>
              </a:spcBef>
              <a:buAutoNum type="arabicPeriod"/>
              <a:tabLst>
                <a:tab pos="464184" algn="l"/>
                <a:tab pos="464820" algn="l"/>
              </a:tabLst>
            </a:pPr>
            <a:r>
              <a:rPr lang="en-US" sz="2400" spc="-15" dirty="0">
                <a:solidFill>
                  <a:srgbClr val="3333CC"/>
                </a:solidFill>
                <a:latin typeface="Arial"/>
                <a:cs typeface="Arial"/>
              </a:rPr>
              <a:t>Principles of machine learning</a:t>
            </a:r>
          </a:p>
          <a:p>
            <a:pPr marL="464820" indent="-452120">
              <a:lnSpc>
                <a:spcPct val="100000"/>
              </a:lnSpc>
              <a:spcBef>
                <a:spcPts val="625"/>
              </a:spcBef>
              <a:buAutoNum type="arabicPeriod"/>
              <a:tabLst>
                <a:tab pos="464184" algn="l"/>
                <a:tab pos="464820" algn="l"/>
              </a:tabLst>
            </a:pPr>
            <a:r>
              <a:rPr lang="en-US" sz="2400" spc="-15" dirty="0">
                <a:solidFill>
                  <a:srgbClr val="3333CC"/>
                </a:solidFill>
                <a:latin typeface="Arial"/>
                <a:cs typeface="Arial"/>
              </a:rPr>
              <a:t>Deep Feedforward NNs</a:t>
            </a:r>
            <a:endParaRPr sz="2400" dirty="0">
              <a:latin typeface="Arial"/>
              <a:cs typeface="Arial"/>
            </a:endParaRPr>
          </a:p>
          <a:p>
            <a:pPr marL="464820" indent="-452120">
              <a:lnSpc>
                <a:spcPct val="100000"/>
              </a:lnSpc>
              <a:spcBef>
                <a:spcPts val="530"/>
              </a:spcBef>
              <a:buAutoNum type="arabicPeriod"/>
              <a:tabLst>
                <a:tab pos="464184" algn="l"/>
                <a:tab pos="464820" algn="l"/>
              </a:tabLst>
            </a:pPr>
            <a:r>
              <a:rPr lang="en-US" sz="2400" spc="-15" dirty="0">
                <a:solidFill>
                  <a:srgbClr val="3333CC"/>
                </a:solidFill>
                <a:latin typeface="Arial"/>
                <a:cs typeface="Arial"/>
              </a:rPr>
              <a:t>Regularization</a:t>
            </a:r>
          </a:p>
          <a:p>
            <a:pPr marL="464820" indent="-452120">
              <a:lnSpc>
                <a:spcPct val="100000"/>
              </a:lnSpc>
              <a:spcBef>
                <a:spcPts val="530"/>
              </a:spcBef>
              <a:buAutoNum type="arabicPeriod"/>
              <a:tabLst>
                <a:tab pos="464184" algn="l"/>
                <a:tab pos="464820" algn="l"/>
              </a:tabLst>
            </a:pPr>
            <a:r>
              <a:rPr lang="en-US" sz="2400" spc="-15" dirty="0">
                <a:solidFill>
                  <a:srgbClr val="3333CC"/>
                </a:solidFill>
                <a:latin typeface="Arial"/>
                <a:cs typeface="Arial"/>
              </a:rPr>
              <a:t>Optimization</a:t>
            </a:r>
          </a:p>
          <a:p>
            <a:pPr marL="464820" indent="-452120">
              <a:lnSpc>
                <a:spcPct val="100000"/>
              </a:lnSpc>
              <a:spcBef>
                <a:spcPts val="530"/>
              </a:spcBef>
              <a:buAutoNum type="arabicPeriod"/>
              <a:tabLst>
                <a:tab pos="464184" algn="l"/>
                <a:tab pos="464820" algn="l"/>
              </a:tabLst>
            </a:pPr>
            <a:r>
              <a:rPr lang="en-US" sz="2400" spc="-15" dirty="0">
                <a:solidFill>
                  <a:srgbClr val="3333CC"/>
                </a:solidFill>
                <a:latin typeface="Arial"/>
                <a:cs typeface="Arial"/>
              </a:rPr>
              <a:t>Today - Convolutional NNs</a:t>
            </a:r>
            <a:endParaRPr sz="2400" dirty="0">
              <a:latin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55640" y="1260855"/>
            <a:ext cx="7931784" cy="635000"/>
          </a:xfrm>
          <a:prstGeom prst="rect">
            <a:avLst/>
          </a:prstGeom>
        </p:spPr>
        <p:txBody>
          <a:bodyPr vert="horz" wrap="square" lIns="0" tIns="12700" rIns="0" bIns="0" rtlCol="0">
            <a:spAutoFit/>
          </a:bodyPr>
          <a:lstStyle/>
          <a:p>
            <a:pPr marL="12700">
              <a:lnSpc>
                <a:spcPct val="100000"/>
              </a:lnSpc>
              <a:spcBef>
                <a:spcPts val="100"/>
              </a:spcBef>
            </a:pPr>
            <a:r>
              <a:rPr sz="4000" spc="-25" dirty="0"/>
              <a:t>Convolution </a:t>
            </a:r>
            <a:r>
              <a:rPr sz="4000" spc="-15" dirty="0"/>
              <a:t>with </a:t>
            </a:r>
            <a:r>
              <a:rPr sz="4000" spc="-20" dirty="0"/>
              <a:t>Discrete</a:t>
            </a:r>
            <a:r>
              <a:rPr sz="4000" spc="-105" dirty="0"/>
              <a:t> </a:t>
            </a:r>
            <a:r>
              <a:rPr sz="4000" spc="-20" dirty="0"/>
              <a:t>Variables</a:t>
            </a:r>
            <a:endParaRPr sz="4000"/>
          </a:p>
        </p:txBody>
      </p:sp>
      <p:sp>
        <p:nvSpPr>
          <p:cNvPr id="5" name="object 5"/>
          <p:cNvSpPr txBox="1"/>
          <p:nvPr/>
        </p:nvSpPr>
        <p:spPr>
          <a:xfrm>
            <a:off x="585722" y="2354072"/>
            <a:ext cx="8401701" cy="1238801"/>
          </a:xfrm>
          <a:prstGeom prst="rect">
            <a:avLst/>
          </a:prstGeom>
        </p:spPr>
        <p:txBody>
          <a:bodyPr vert="horz" wrap="square" lIns="0" tIns="76200" rIns="0" bIns="0" rtlCol="0">
            <a:spAutoFit/>
          </a:bodyPr>
          <a:lstStyle/>
          <a:p>
            <a:pPr marL="351790" indent="-339090">
              <a:lnSpc>
                <a:spcPct val="100000"/>
              </a:lnSpc>
              <a:spcBef>
                <a:spcPts val="600"/>
              </a:spcBef>
              <a:buClr>
                <a:srgbClr val="3333CC"/>
              </a:buClr>
              <a:buChar char="•"/>
              <a:tabLst>
                <a:tab pos="351155" algn="l"/>
                <a:tab pos="351790" algn="l"/>
              </a:tabLst>
            </a:pPr>
            <a:r>
              <a:rPr lang="en-US" sz="2400" spc="-15" dirty="0">
                <a:solidFill>
                  <a:srgbClr val="0000FF"/>
                </a:solidFill>
                <a:latin typeface="Arial"/>
                <a:cs typeface="Arial"/>
              </a:rPr>
              <a:t>Ex: </a:t>
            </a:r>
            <a:r>
              <a:rPr sz="2400" spc="-15" dirty="0">
                <a:solidFill>
                  <a:srgbClr val="0000FF"/>
                </a:solidFill>
                <a:latin typeface="Arial"/>
                <a:cs typeface="Arial"/>
              </a:rPr>
              <a:t>Laser sensor may </a:t>
            </a:r>
            <a:r>
              <a:rPr sz="2400" spc="-10" dirty="0">
                <a:solidFill>
                  <a:srgbClr val="0000FF"/>
                </a:solidFill>
                <a:latin typeface="Arial"/>
                <a:cs typeface="Arial"/>
              </a:rPr>
              <a:t>only </a:t>
            </a:r>
            <a:r>
              <a:rPr sz="2400" spc="-15" dirty="0">
                <a:solidFill>
                  <a:srgbClr val="0000FF"/>
                </a:solidFill>
                <a:latin typeface="Arial"/>
                <a:cs typeface="Arial"/>
              </a:rPr>
              <a:t>provide data </a:t>
            </a:r>
            <a:r>
              <a:rPr sz="2400" spc="-10" dirty="0">
                <a:solidFill>
                  <a:srgbClr val="0000FF"/>
                </a:solidFill>
                <a:latin typeface="Arial"/>
                <a:cs typeface="Arial"/>
              </a:rPr>
              <a:t>at </a:t>
            </a:r>
            <a:r>
              <a:rPr sz="2400" spc="-15" dirty="0">
                <a:solidFill>
                  <a:srgbClr val="0000FF"/>
                </a:solidFill>
                <a:latin typeface="Arial"/>
                <a:cs typeface="Arial"/>
              </a:rPr>
              <a:t>regular</a:t>
            </a:r>
            <a:r>
              <a:rPr sz="2400" spc="-45" dirty="0">
                <a:solidFill>
                  <a:srgbClr val="0000FF"/>
                </a:solidFill>
                <a:latin typeface="Arial"/>
                <a:cs typeface="Arial"/>
              </a:rPr>
              <a:t> </a:t>
            </a:r>
            <a:r>
              <a:rPr sz="2400" spc="-15" dirty="0">
                <a:solidFill>
                  <a:srgbClr val="0000FF"/>
                </a:solidFill>
                <a:latin typeface="Arial"/>
                <a:cs typeface="Arial"/>
              </a:rPr>
              <a:t>intervals</a:t>
            </a:r>
            <a:endParaRPr sz="2400" dirty="0">
              <a:latin typeface="Arial"/>
              <a:cs typeface="Arial"/>
            </a:endParaRPr>
          </a:p>
          <a:p>
            <a:pPr marL="351790" indent="-339090">
              <a:lnSpc>
                <a:spcPct val="100000"/>
              </a:lnSpc>
              <a:spcBef>
                <a:spcPts val="505"/>
              </a:spcBef>
              <a:buClr>
                <a:srgbClr val="3333CC"/>
              </a:buClr>
              <a:buChar char="•"/>
              <a:tabLst>
                <a:tab pos="351155" algn="l"/>
                <a:tab pos="351790" algn="l"/>
              </a:tabLst>
            </a:pPr>
            <a:r>
              <a:rPr sz="2400" spc="-15" dirty="0">
                <a:solidFill>
                  <a:srgbClr val="0000FF"/>
                </a:solidFill>
                <a:latin typeface="Arial"/>
                <a:cs typeface="Arial"/>
              </a:rPr>
              <a:t>Time </a:t>
            </a:r>
            <a:r>
              <a:rPr sz="2400" spc="-10" dirty="0">
                <a:solidFill>
                  <a:srgbClr val="0000FF"/>
                </a:solidFill>
                <a:latin typeface="Arial"/>
                <a:cs typeface="Arial"/>
              </a:rPr>
              <a:t>index </a:t>
            </a:r>
            <a:r>
              <a:rPr sz="2400" i="1" dirty="0">
                <a:latin typeface="Times New Roman"/>
                <a:cs typeface="Times New Roman"/>
              </a:rPr>
              <a:t>t </a:t>
            </a:r>
            <a:r>
              <a:rPr sz="2400" spc="-15" dirty="0">
                <a:solidFill>
                  <a:srgbClr val="0000FF"/>
                </a:solidFill>
                <a:latin typeface="Arial"/>
                <a:cs typeface="Arial"/>
              </a:rPr>
              <a:t>take</a:t>
            </a:r>
            <a:r>
              <a:rPr lang="en-US" sz="2400" spc="-15" dirty="0">
                <a:solidFill>
                  <a:srgbClr val="0000FF"/>
                </a:solidFill>
                <a:latin typeface="Arial"/>
                <a:cs typeface="Arial"/>
              </a:rPr>
              <a:t>s</a:t>
            </a:r>
            <a:r>
              <a:rPr sz="2400" spc="-15" dirty="0">
                <a:solidFill>
                  <a:srgbClr val="0000FF"/>
                </a:solidFill>
                <a:latin typeface="Arial"/>
                <a:cs typeface="Arial"/>
              </a:rPr>
              <a:t> </a:t>
            </a:r>
            <a:r>
              <a:rPr sz="2400" spc="-10" dirty="0">
                <a:solidFill>
                  <a:srgbClr val="0000FF"/>
                </a:solidFill>
                <a:latin typeface="Arial"/>
                <a:cs typeface="Arial"/>
              </a:rPr>
              <a:t>on only </a:t>
            </a:r>
            <a:r>
              <a:rPr sz="2400" spc="-15" dirty="0">
                <a:solidFill>
                  <a:srgbClr val="0000FF"/>
                </a:solidFill>
                <a:latin typeface="Arial"/>
                <a:cs typeface="Arial"/>
              </a:rPr>
              <a:t>integer</a:t>
            </a:r>
            <a:r>
              <a:rPr sz="2400" spc="-70" dirty="0">
                <a:solidFill>
                  <a:srgbClr val="0000FF"/>
                </a:solidFill>
                <a:latin typeface="Arial"/>
                <a:cs typeface="Arial"/>
              </a:rPr>
              <a:t> </a:t>
            </a:r>
            <a:r>
              <a:rPr sz="2400" spc="-15" dirty="0">
                <a:solidFill>
                  <a:srgbClr val="0000FF"/>
                </a:solidFill>
                <a:latin typeface="Arial"/>
                <a:cs typeface="Arial"/>
              </a:rPr>
              <a:t>values</a:t>
            </a:r>
            <a:endParaRPr sz="2400" dirty="0">
              <a:latin typeface="Arial"/>
              <a:cs typeface="Arial"/>
            </a:endParaRPr>
          </a:p>
          <a:p>
            <a:pPr marL="747395" lvl="1" indent="-282575">
              <a:lnSpc>
                <a:spcPct val="100000"/>
              </a:lnSpc>
              <a:spcBef>
                <a:spcPts val="425"/>
              </a:spcBef>
              <a:buClr>
                <a:srgbClr val="3333CC"/>
              </a:buClr>
              <a:buFont typeface="Times New Roman"/>
              <a:buChar char="•"/>
              <a:tabLst>
                <a:tab pos="746760" algn="l"/>
                <a:tab pos="747395" algn="l"/>
              </a:tabLst>
            </a:pPr>
            <a:r>
              <a:rPr sz="2000" i="1" dirty="0">
                <a:latin typeface="Times New Roman"/>
                <a:cs typeface="Times New Roman"/>
              </a:rPr>
              <a:t>x </a:t>
            </a:r>
            <a:r>
              <a:rPr sz="2000" spc="-10" dirty="0">
                <a:solidFill>
                  <a:srgbClr val="006600"/>
                </a:solidFill>
                <a:latin typeface="Arial"/>
                <a:cs typeface="Arial"/>
              </a:rPr>
              <a:t>and </a:t>
            </a:r>
            <a:r>
              <a:rPr sz="2000" i="1" dirty="0">
                <a:latin typeface="Times New Roman"/>
                <a:cs typeface="Times New Roman"/>
              </a:rPr>
              <a:t>w </a:t>
            </a:r>
            <a:r>
              <a:rPr sz="2000" spc="-10" dirty="0">
                <a:solidFill>
                  <a:srgbClr val="006600"/>
                </a:solidFill>
                <a:latin typeface="Arial"/>
                <a:cs typeface="Arial"/>
              </a:rPr>
              <a:t>are </a:t>
            </a:r>
            <a:r>
              <a:rPr sz="2000" spc="-15" dirty="0">
                <a:solidFill>
                  <a:srgbClr val="006600"/>
                </a:solidFill>
                <a:latin typeface="Arial"/>
                <a:cs typeface="Arial"/>
              </a:rPr>
              <a:t>defined </a:t>
            </a:r>
            <a:r>
              <a:rPr sz="2000" spc="-10" dirty="0">
                <a:solidFill>
                  <a:srgbClr val="006600"/>
                </a:solidFill>
                <a:latin typeface="Arial"/>
                <a:cs typeface="Arial"/>
              </a:rPr>
              <a:t>only on </a:t>
            </a:r>
            <a:r>
              <a:rPr sz="2000" spc="-15" dirty="0">
                <a:solidFill>
                  <a:srgbClr val="006600"/>
                </a:solidFill>
                <a:latin typeface="Arial"/>
                <a:cs typeface="Arial"/>
              </a:rPr>
              <a:t>integer</a:t>
            </a:r>
            <a:r>
              <a:rPr sz="2000" spc="-45" dirty="0">
                <a:solidFill>
                  <a:srgbClr val="006600"/>
                </a:solidFill>
                <a:latin typeface="Arial"/>
                <a:cs typeface="Arial"/>
              </a:rPr>
              <a:t> </a:t>
            </a:r>
            <a:r>
              <a:rPr sz="2000" i="1" dirty="0">
                <a:latin typeface="Times New Roman"/>
                <a:cs typeface="Times New Roman"/>
              </a:rPr>
              <a:t>t</a:t>
            </a:r>
            <a:endParaRPr sz="2000" dirty="0">
              <a:latin typeface="Times New Roman"/>
              <a:cs typeface="Times New Roman"/>
            </a:endParaRPr>
          </a:p>
        </p:txBody>
      </p:sp>
      <p:sp>
        <p:nvSpPr>
          <p:cNvPr id="6" name="object 6"/>
          <p:cNvSpPr txBox="1"/>
          <p:nvPr/>
        </p:nvSpPr>
        <p:spPr>
          <a:xfrm>
            <a:off x="585723" y="4512055"/>
            <a:ext cx="8865235" cy="2261870"/>
          </a:xfrm>
          <a:prstGeom prst="rect">
            <a:avLst/>
          </a:prstGeom>
        </p:spPr>
        <p:txBody>
          <a:bodyPr vert="horz" wrap="square" lIns="0" tIns="15240" rIns="0" bIns="0" rtlCol="0">
            <a:spAutoFit/>
          </a:bodyPr>
          <a:lstStyle/>
          <a:p>
            <a:pPr marL="351155" marR="5080" indent="-339090">
              <a:lnSpc>
                <a:spcPct val="99200"/>
              </a:lnSpc>
              <a:spcBef>
                <a:spcPts val="120"/>
              </a:spcBef>
              <a:buClr>
                <a:srgbClr val="3333CC"/>
              </a:buClr>
              <a:buChar char="•"/>
              <a:tabLst>
                <a:tab pos="351155" algn="l"/>
                <a:tab pos="351790" algn="l"/>
              </a:tabLst>
            </a:pPr>
            <a:r>
              <a:rPr sz="2400" spc="-10" dirty="0">
                <a:solidFill>
                  <a:srgbClr val="0000FF"/>
                </a:solidFill>
                <a:latin typeface="Arial"/>
                <a:cs typeface="Arial"/>
              </a:rPr>
              <a:t>In </a:t>
            </a:r>
            <a:r>
              <a:rPr sz="2400" spc="-15" dirty="0">
                <a:solidFill>
                  <a:srgbClr val="0000FF"/>
                </a:solidFill>
                <a:latin typeface="Arial"/>
                <a:cs typeface="Arial"/>
              </a:rPr>
              <a:t>ML applications, </a:t>
            </a:r>
            <a:r>
              <a:rPr sz="2400" spc="-10" dirty="0">
                <a:solidFill>
                  <a:srgbClr val="0000FF"/>
                </a:solidFill>
                <a:latin typeface="Arial"/>
                <a:cs typeface="Arial"/>
              </a:rPr>
              <a:t>input </a:t>
            </a:r>
            <a:r>
              <a:rPr sz="2400" spc="-5" dirty="0">
                <a:solidFill>
                  <a:srgbClr val="0000FF"/>
                </a:solidFill>
                <a:latin typeface="Arial"/>
                <a:cs typeface="Arial"/>
              </a:rPr>
              <a:t>is </a:t>
            </a:r>
            <a:r>
              <a:rPr sz="2400" dirty="0">
                <a:solidFill>
                  <a:srgbClr val="0000FF"/>
                </a:solidFill>
                <a:latin typeface="Arial"/>
                <a:cs typeface="Arial"/>
              </a:rPr>
              <a:t>a </a:t>
            </a:r>
            <a:r>
              <a:rPr sz="2400" spc="-15" dirty="0">
                <a:solidFill>
                  <a:srgbClr val="0000FF"/>
                </a:solidFill>
                <a:latin typeface="Arial"/>
                <a:cs typeface="Arial"/>
              </a:rPr>
              <a:t>multidimensional </a:t>
            </a:r>
            <a:r>
              <a:rPr sz="2400" spc="-10" dirty="0">
                <a:solidFill>
                  <a:srgbClr val="0000FF"/>
                </a:solidFill>
                <a:latin typeface="Arial"/>
                <a:cs typeface="Arial"/>
              </a:rPr>
              <a:t>array of </a:t>
            </a:r>
            <a:r>
              <a:rPr sz="2400" spc="-15" dirty="0">
                <a:solidFill>
                  <a:srgbClr val="0000FF"/>
                </a:solidFill>
                <a:latin typeface="Arial"/>
                <a:cs typeface="Arial"/>
              </a:rPr>
              <a:t>data and  </a:t>
            </a:r>
            <a:r>
              <a:rPr sz="2400" spc="-10" dirty="0">
                <a:solidFill>
                  <a:srgbClr val="0000FF"/>
                </a:solidFill>
                <a:latin typeface="Arial"/>
                <a:cs typeface="Arial"/>
              </a:rPr>
              <a:t>the </a:t>
            </a:r>
            <a:r>
              <a:rPr sz="2400" spc="-15" dirty="0">
                <a:solidFill>
                  <a:srgbClr val="0000FF"/>
                </a:solidFill>
                <a:latin typeface="Arial"/>
                <a:cs typeface="Arial"/>
              </a:rPr>
              <a:t>kernel </a:t>
            </a:r>
            <a:r>
              <a:rPr sz="2400" spc="-5" dirty="0">
                <a:solidFill>
                  <a:srgbClr val="0000FF"/>
                </a:solidFill>
                <a:latin typeface="Arial"/>
                <a:cs typeface="Arial"/>
              </a:rPr>
              <a:t>is </a:t>
            </a:r>
            <a:r>
              <a:rPr sz="2400" dirty="0">
                <a:solidFill>
                  <a:srgbClr val="0000FF"/>
                </a:solidFill>
                <a:latin typeface="Arial"/>
                <a:cs typeface="Arial"/>
              </a:rPr>
              <a:t>a </a:t>
            </a:r>
            <a:r>
              <a:rPr sz="2400" spc="-15" dirty="0">
                <a:solidFill>
                  <a:srgbClr val="0000FF"/>
                </a:solidFill>
                <a:latin typeface="Arial"/>
                <a:cs typeface="Arial"/>
              </a:rPr>
              <a:t>multidimensional </a:t>
            </a:r>
            <a:r>
              <a:rPr sz="2400" spc="-10" dirty="0">
                <a:solidFill>
                  <a:srgbClr val="0000FF"/>
                </a:solidFill>
                <a:latin typeface="Arial"/>
                <a:cs typeface="Arial"/>
              </a:rPr>
              <a:t>array of </a:t>
            </a:r>
            <a:r>
              <a:rPr sz="2400" spc="-15" dirty="0">
                <a:solidFill>
                  <a:srgbClr val="0000FF"/>
                </a:solidFill>
                <a:latin typeface="Arial"/>
                <a:cs typeface="Arial"/>
              </a:rPr>
              <a:t>parameters that </a:t>
            </a:r>
            <a:r>
              <a:rPr sz="2400" spc="-10" dirty="0">
                <a:solidFill>
                  <a:srgbClr val="0000FF"/>
                </a:solidFill>
                <a:latin typeface="Arial"/>
                <a:cs typeface="Arial"/>
              </a:rPr>
              <a:t>are  </a:t>
            </a:r>
            <a:r>
              <a:rPr sz="2400" spc="-15" dirty="0">
                <a:solidFill>
                  <a:srgbClr val="0000FF"/>
                </a:solidFill>
                <a:latin typeface="Arial"/>
                <a:cs typeface="Arial"/>
              </a:rPr>
              <a:t>adapted </a:t>
            </a:r>
            <a:r>
              <a:rPr sz="2400" spc="-10" dirty="0">
                <a:solidFill>
                  <a:srgbClr val="0000FF"/>
                </a:solidFill>
                <a:latin typeface="Arial"/>
                <a:cs typeface="Arial"/>
              </a:rPr>
              <a:t>by the learning</a:t>
            </a:r>
            <a:r>
              <a:rPr sz="2400" spc="-75" dirty="0">
                <a:solidFill>
                  <a:srgbClr val="0000FF"/>
                </a:solidFill>
                <a:latin typeface="Arial"/>
                <a:cs typeface="Arial"/>
              </a:rPr>
              <a:t> </a:t>
            </a:r>
            <a:r>
              <a:rPr sz="2400" spc="-15" dirty="0">
                <a:solidFill>
                  <a:srgbClr val="0000FF"/>
                </a:solidFill>
                <a:latin typeface="Arial"/>
                <a:cs typeface="Arial"/>
              </a:rPr>
              <a:t>algorithm</a:t>
            </a:r>
            <a:endParaRPr sz="2400">
              <a:latin typeface="Arial"/>
              <a:cs typeface="Arial"/>
            </a:endParaRPr>
          </a:p>
          <a:p>
            <a:pPr marL="747395" lvl="1" indent="-282575">
              <a:lnSpc>
                <a:spcPct val="100000"/>
              </a:lnSpc>
              <a:spcBef>
                <a:spcPts val="425"/>
              </a:spcBef>
              <a:buClr>
                <a:srgbClr val="3333CC"/>
              </a:buClr>
              <a:buChar char="•"/>
              <a:tabLst>
                <a:tab pos="746760" algn="l"/>
                <a:tab pos="747395" algn="l"/>
              </a:tabLst>
            </a:pPr>
            <a:r>
              <a:rPr sz="2000" spc="-15" dirty="0">
                <a:solidFill>
                  <a:srgbClr val="006600"/>
                </a:solidFill>
                <a:latin typeface="Arial"/>
                <a:cs typeface="Arial"/>
              </a:rPr>
              <a:t>These arrays </a:t>
            </a:r>
            <a:r>
              <a:rPr sz="2000" spc="-10" dirty="0">
                <a:solidFill>
                  <a:srgbClr val="006600"/>
                </a:solidFill>
                <a:latin typeface="Arial"/>
                <a:cs typeface="Arial"/>
              </a:rPr>
              <a:t>are </a:t>
            </a:r>
            <a:r>
              <a:rPr sz="2000" spc="-15" dirty="0">
                <a:solidFill>
                  <a:srgbClr val="006600"/>
                </a:solidFill>
                <a:latin typeface="Arial"/>
                <a:cs typeface="Arial"/>
              </a:rPr>
              <a:t>referred </a:t>
            </a:r>
            <a:r>
              <a:rPr sz="2000" spc="-10" dirty="0">
                <a:solidFill>
                  <a:srgbClr val="006600"/>
                </a:solidFill>
                <a:latin typeface="Arial"/>
                <a:cs typeface="Arial"/>
              </a:rPr>
              <a:t>to as</a:t>
            </a:r>
            <a:r>
              <a:rPr sz="2000" spc="-100" dirty="0">
                <a:solidFill>
                  <a:srgbClr val="006600"/>
                </a:solidFill>
                <a:latin typeface="Arial"/>
                <a:cs typeface="Arial"/>
              </a:rPr>
              <a:t> </a:t>
            </a:r>
            <a:r>
              <a:rPr sz="2000" spc="-15" dirty="0">
                <a:solidFill>
                  <a:srgbClr val="006600"/>
                </a:solidFill>
                <a:latin typeface="Arial"/>
                <a:cs typeface="Arial"/>
              </a:rPr>
              <a:t>tensors</a:t>
            </a:r>
            <a:endParaRPr sz="2000">
              <a:latin typeface="Arial"/>
              <a:cs typeface="Arial"/>
            </a:endParaRPr>
          </a:p>
          <a:p>
            <a:pPr marL="351790" indent="-339090">
              <a:lnSpc>
                <a:spcPct val="100000"/>
              </a:lnSpc>
              <a:spcBef>
                <a:spcPts val="490"/>
              </a:spcBef>
              <a:buClr>
                <a:srgbClr val="3333CC"/>
              </a:buClr>
              <a:buChar char="•"/>
              <a:tabLst>
                <a:tab pos="351155" algn="l"/>
                <a:tab pos="351790" algn="l"/>
              </a:tabLst>
            </a:pPr>
            <a:r>
              <a:rPr sz="2400" spc="-15" dirty="0">
                <a:solidFill>
                  <a:srgbClr val="0000FF"/>
                </a:solidFill>
                <a:latin typeface="Arial"/>
                <a:cs typeface="Arial"/>
              </a:rPr>
              <a:t>Input </a:t>
            </a:r>
            <a:r>
              <a:rPr sz="2400" spc="-10" dirty="0">
                <a:solidFill>
                  <a:srgbClr val="0000FF"/>
                </a:solidFill>
                <a:latin typeface="Arial"/>
                <a:cs typeface="Arial"/>
              </a:rPr>
              <a:t>and </a:t>
            </a:r>
            <a:r>
              <a:rPr sz="2400" spc="-15" dirty="0">
                <a:solidFill>
                  <a:srgbClr val="0000FF"/>
                </a:solidFill>
                <a:latin typeface="Arial"/>
                <a:cs typeface="Arial"/>
              </a:rPr>
              <a:t>kernel </a:t>
            </a:r>
            <a:r>
              <a:rPr sz="2400" spc="-10" dirty="0">
                <a:solidFill>
                  <a:srgbClr val="0000FF"/>
                </a:solidFill>
                <a:latin typeface="Arial"/>
                <a:cs typeface="Arial"/>
              </a:rPr>
              <a:t>are explicitly </a:t>
            </a:r>
            <a:r>
              <a:rPr sz="2400" spc="-15" dirty="0">
                <a:solidFill>
                  <a:srgbClr val="0000FF"/>
                </a:solidFill>
                <a:latin typeface="Arial"/>
                <a:cs typeface="Arial"/>
              </a:rPr>
              <a:t>stored</a:t>
            </a:r>
            <a:r>
              <a:rPr sz="2400" spc="-85" dirty="0">
                <a:solidFill>
                  <a:srgbClr val="0000FF"/>
                </a:solidFill>
                <a:latin typeface="Arial"/>
                <a:cs typeface="Arial"/>
              </a:rPr>
              <a:t> </a:t>
            </a:r>
            <a:r>
              <a:rPr sz="2400" spc="-15" dirty="0">
                <a:solidFill>
                  <a:srgbClr val="0000FF"/>
                </a:solidFill>
                <a:latin typeface="Arial"/>
                <a:cs typeface="Arial"/>
              </a:rPr>
              <a:t>separately</a:t>
            </a:r>
            <a:endParaRPr sz="2400">
              <a:latin typeface="Arial"/>
              <a:cs typeface="Arial"/>
            </a:endParaRPr>
          </a:p>
          <a:p>
            <a:pPr marL="747395" lvl="1" indent="-282575">
              <a:lnSpc>
                <a:spcPct val="100000"/>
              </a:lnSpc>
              <a:spcBef>
                <a:spcPts val="425"/>
              </a:spcBef>
              <a:buClr>
                <a:srgbClr val="3333CC"/>
              </a:buClr>
              <a:buChar char="•"/>
              <a:tabLst>
                <a:tab pos="746760" algn="l"/>
                <a:tab pos="747395" algn="l"/>
              </a:tabLst>
            </a:pPr>
            <a:r>
              <a:rPr sz="2000" spc="-10" dirty="0">
                <a:solidFill>
                  <a:srgbClr val="006600"/>
                </a:solidFill>
                <a:latin typeface="Arial"/>
                <a:cs typeface="Arial"/>
              </a:rPr>
              <a:t>The </a:t>
            </a:r>
            <a:r>
              <a:rPr sz="2000" spc="-15" dirty="0">
                <a:solidFill>
                  <a:srgbClr val="006600"/>
                </a:solidFill>
                <a:latin typeface="Arial"/>
                <a:cs typeface="Arial"/>
              </a:rPr>
              <a:t>functions </a:t>
            </a:r>
            <a:r>
              <a:rPr sz="2000" spc="-10" dirty="0">
                <a:solidFill>
                  <a:srgbClr val="006600"/>
                </a:solidFill>
                <a:latin typeface="Arial"/>
                <a:cs typeface="Arial"/>
              </a:rPr>
              <a:t>are </a:t>
            </a:r>
            <a:r>
              <a:rPr sz="2000" spc="-15" dirty="0">
                <a:solidFill>
                  <a:srgbClr val="006600"/>
                </a:solidFill>
                <a:latin typeface="Arial"/>
                <a:cs typeface="Arial"/>
              </a:rPr>
              <a:t>zero everywhere except </a:t>
            </a:r>
            <a:r>
              <a:rPr sz="2000" spc="-10" dirty="0">
                <a:solidFill>
                  <a:srgbClr val="006600"/>
                </a:solidFill>
                <a:latin typeface="Arial"/>
                <a:cs typeface="Arial"/>
              </a:rPr>
              <a:t>at </a:t>
            </a:r>
            <a:r>
              <a:rPr sz="2000" spc="-15" dirty="0">
                <a:solidFill>
                  <a:srgbClr val="006600"/>
                </a:solidFill>
                <a:latin typeface="Arial"/>
                <a:cs typeface="Arial"/>
              </a:rPr>
              <a:t>these</a:t>
            </a:r>
            <a:r>
              <a:rPr sz="2000" spc="-120" dirty="0">
                <a:solidFill>
                  <a:srgbClr val="006600"/>
                </a:solidFill>
                <a:latin typeface="Arial"/>
                <a:cs typeface="Arial"/>
              </a:rPr>
              <a:t> </a:t>
            </a:r>
            <a:r>
              <a:rPr sz="2000" spc="-10" dirty="0">
                <a:solidFill>
                  <a:srgbClr val="006600"/>
                </a:solidFill>
                <a:latin typeface="Arial"/>
                <a:cs typeface="Arial"/>
              </a:rPr>
              <a:t>points</a:t>
            </a:r>
            <a:endParaRPr sz="2000">
              <a:latin typeface="Arial"/>
              <a:cs typeface="Arial"/>
            </a:endParaRPr>
          </a:p>
        </p:txBody>
      </p:sp>
      <p:sp>
        <p:nvSpPr>
          <p:cNvPr id="7" name="object 7"/>
          <p:cNvSpPr txBox="1"/>
          <p:nvPr/>
        </p:nvSpPr>
        <p:spPr>
          <a:xfrm>
            <a:off x="4826055" y="3754797"/>
            <a:ext cx="133985" cy="170180"/>
          </a:xfrm>
          <a:prstGeom prst="rect">
            <a:avLst/>
          </a:prstGeom>
        </p:spPr>
        <p:txBody>
          <a:bodyPr vert="horz" wrap="square" lIns="0" tIns="12065" rIns="0" bIns="0" rtlCol="0">
            <a:spAutoFit/>
          </a:bodyPr>
          <a:lstStyle/>
          <a:p>
            <a:pPr>
              <a:lnSpc>
                <a:spcPct val="100000"/>
              </a:lnSpc>
              <a:spcBef>
                <a:spcPts val="95"/>
              </a:spcBef>
            </a:pPr>
            <a:r>
              <a:rPr sz="950" spc="35" dirty="0">
                <a:latin typeface="Segoe UI Symbol"/>
                <a:cs typeface="Segoe UI Symbol"/>
              </a:rPr>
              <a:t>∞</a:t>
            </a:r>
            <a:endParaRPr sz="950">
              <a:latin typeface="Segoe UI Symbol"/>
              <a:cs typeface="Segoe UI Symbol"/>
            </a:endParaRPr>
          </a:p>
        </p:txBody>
      </p:sp>
      <p:sp>
        <p:nvSpPr>
          <p:cNvPr id="8" name="object 8"/>
          <p:cNvSpPr txBox="1"/>
          <p:nvPr/>
        </p:nvSpPr>
        <p:spPr>
          <a:xfrm>
            <a:off x="3062004" y="3730111"/>
            <a:ext cx="3111500" cy="607060"/>
          </a:xfrm>
          <a:prstGeom prst="rect">
            <a:avLst/>
          </a:prstGeom>
        </p:spPr>
        <p:txBody>
          <a:bodyPr vert="horz" wrap="square" lIns="0" tIns="58419" rIns="0" bIns="0" rtlCol="0">
            <a:spAutoFit/>
          </a:bodyPr>
          <a:lstStyle/>
          <a:p>
            <a:pPr marL="25400">
              <a:lnSpc>
                <a:spcPct val="100000"/>
              </a:lnSpc>
              <a:spcBef>
                <a:spcPts val="459"/>
              </a:spcBef>
            </a:pPr>
            <a:r>
              <a:rPr sz="1650" i="1" spc="70" dirty="0">
                <a:latin typeface="Calibri"/>
                <a:cs typeface="Calibri"/>
              </a:rPr>
              <a:t>s</a:t>
            </a:r>
            <a:r>
              <a:rPr sz="1650" spc="70" dirty="0">
                <a:latin typeface="Calibri"/>
                <a:cs typeface="Calibri"/>
              </a:rPr>
              <a:t>(</a:t>
            </a:r>
            <a:r>
              <a:rPr sz="1650" i="1" spc="70" dirty="0">
                <a:latin typeface="Calibri"/>
                <a:cs typeface="Calibri"/>
              </a:rPr>
              <a:t>t</a:t>
            </a:r>
            <a:r>
              <a:rPr sz="1650" spc="70" dirty="0">
                <a:latin typeface="Calibri"/>
                <a:cs typeface="Calibri"/>
              </a:rPr>
              <a:t>)</a:t>
            </a:r>
            <a:r>
              <a:rPr sz="1650" spc="-90" dirty="0">
                <a:latin typeface="Calibri"/>
                <a:cs typeface="Calibri"/>
              </a:rPr>
              <a:t> </a:t>
            </a:r>
            <a:r>
              <a:rPr sz="1650" spc="145" dirty="0">
                <a:latin typeface="Segoe UI Symbol"/>
                <a:cs typeface="Segoe UI Symbol"/>
              </a:rPr>
              <a:t>=</a:t>
            </a:r>
            <a:r>
              <a:rPr sz="1650" spc="-160" dirty="0">
                <a:latin typeface="Segoe UI Symbol"/>
                <a:cs typeface="Segoe UI Symbol"/>
              </a:rPr>
              <a:t> </a:t>
            </a:r>
            <a:r>
              <a:rPr sz="1650" spc="55" dirty="0">
                <a:latin typeface="Calibri"/>
                <a:cs typeface="Calibri"/>
              </a:rPr>
              <a:t>(</a:t>
            </a:r>
            <a:r>
              <a:rPr sz="1650" i="1" spc="55" dirty="0">
                <a:latin typeface="Calibri"/>
                <a:cs typeface="Calibri"/>
              </a:rPr>
              <a:t>x</a:t>
            </a:r>
            <a:r>
              <a:rPr sz="1650" i="1" spc="25" dirty="0">
                <a:latin typeface="Calibri"/>
                <a:cs typeface="Calibri"/>
              </a:rPr>
              <a:t> </a:t>
            </a:r>
            <a:r>
              <a:rPr sz="1650" spc="-5" dirty="0">
                <a:latin typeface="Calibri"/>
                <a:cs typeface="Calibri"/>
              </a:rPr>
              <a:t>*</a:t>
            </a:r>
            <a:r>
              <a:rPr sz="1650" spc="-170" dirty="0">
                <a:latin typeface="Calibri"/>
                <a:cs typeface="Calibri"/>
              </a:rPr>
              <a:t> </a:t>
            </a:r>
            <a:r>
              <a:rPr sz="1650" i="1" spc="70" dirty="0">
                <a:latin typeface="Calibri"/>
                <a:cs typeface="Calibri"/>
              </a:rPr>
              <a:t>w</a:t>
            </a:r>
            <a:r>
              <a:rPr sz="1650" spc="70" dirty="0">
                <a:latin typeface="Calibri"/>
                <a:cs typeface="Calibri"/>
              </a:rPr>
              <a:t>)(</a:t>
            </a:r>
            <a:r>
              <a:rPr sz="1650" i="1" spc="70" dirty="0">
                <a:latin typeface="Calibri"/>
                <a:cs typeface="Calibri"/>
              </a:rPr>
              <a:t>t</a:t>
            </a:r>
            <a:r>
              <a:rPr sz="1650" spc="70" dirty="0">
                <a:latin typeface="Calibri"/>
                <a:cs typeface="Calibri"/>
              </a:rPr>
              <a:t>)</a:t>
            </a:r>
            <a:r>
              <a:rPr sz="1650" spc="-90" dirty="0">
                <a:latin typeface="Calibri"/>
                <a:cs typeface="Calibri"/>
              </a:rPr>
              <a:t> </a:t>
            </a:r>
            <a:r>
              <a:rPr sz="1650" spc="145" dirty="0">
                <a:latin typeface="Segoe UI Symbol"/>
                <a:cs typeface="Segoe UI Symbol"/>
              </a:rPr>
              <a:t>=</a:t>
            </a:r>
            <a:r>
              <a:rPr sz="1650" spc="370" dirty="0">
                <a:latin typeface="Segoe UI Symbol"/>
                <a:cs typeface="Segoe UI Symbol"/>
              </a:rPr>
              <a:t> </a:t>
            </a:r>
            <a:r>
              <a:rPr sz="3675" spc="465" baseline="-7936" dirty="0">
                <a:latin typeface="Segoe UI Symbol"/>
                <a:cs typeface="Segoe UI Symbol"/>
              </a:rPr>
              <a:t>∑</a:t>
            </a:r>
            <a:r>
              <a:rPr sz="3675" spc="-135" baseline="-7936" dirty="0">
                <a:latin typeface="Segoe UI Symbol"/>
                <a:cs typeface="Segoe UI Symbol"/>
              </a:rPr>
              <a:t> </a:t>
            </a:r>
            <a:r>
              <a:rPr sz="1650" i="1" spc="10" dirty="0">
                <a:latin typeface="Calibri"/>
                <a:cs typeface="Calibri"/>
              </a:rPr>
              <a:t>x</a:t>
            </a:r>
            <a:r>
              <a:rPr sz="1650" spc="10" dirty="0">
                <a:latin typeface="Calibri"/>
                <a:cs typeface="Calibri"/>
              </a:rPr>
              <a:t>(</a:t>
            </a:r>
            <a:r>
              <a:rPr sz="1650" i="1" spc="10" dirty="0">
                <a:latin typeface="Calibri"/>
                <a:cs typeface="Calibri"/>
              </a:rPr>
              <a:t>a</a:t>
            </a:r>
            <a:r>
              <a:rPr sz="1650" spc="10" dirty="0">
                <a:latin typeface="Calibri"/>
                <a:cs typeface="Calibri"/>
              </a:rPr>
              <a:t>)</a:t>
            </a:r>
            <a:r>
              <a:rPr sz="1650" i="1" spc="10" dirty="0">
                <a:latin typeface="Calibri"/>
                <a:cs typeface="Calibri"/>
              </a:rPr>
              <a:t>w</a:t>
            </a:r>
            <a:r>
              <a:rPr sz="1650" spc="10" dirty="0">
                <a:latin typeface="Calibri"/>
                <a:cs typeface="Calibri"/>
              </a:rPr>
              <a:t>(</a:t>
            </a:r>
            <a:r>
              <a:rPr sz="1650" i="1" spc="10" dirty="0">
                <a:latin typeface="Calibri"/>
                <a:cs typeface="Calibri"/>
              </a:rPr>
              <a:t>t</a:t>
            </a:r>
            <a:r>
              <a:rPr sz="1650" i="1" spc="5" dirty="0">
                <a:latin typeface="Calibri"/>
                <a:cs typeface="Calibri"/>
              </a:rPr>
              <a:t> </a:t>
            </a:r>
            <a:r>
              <a:rPr sz="1650" spc="160" dirty="0">
                <a:latin typeface="Segoe UI Symbol"/>
                <a:cs typeface="Segoe UI Symbol"/>
              </a:rPr>
              <a:t>−</a:t>
            </a:r>
            <a:r>
              <a:rPr sz="1650" i="1" spc="160" dirty="0">
                <a:latin typeface="Calibri"/>
                <a:cs typeface="Calibri"/>
              </a:rPr>
              <a:t>a</a:t>
            </a:r>
            <a:r>
              <a:rPr sz="1650" spc="160" dirty="0">
                <a:latin typeface="Calibri"/>
                <a:cs typeface="Calibri"/>
              </a:rPr>
              <a:t>)</a:t>
            </a:r>
            <a:endParaRPr sz="1650" dirty="0">
              <a:latin typeface="Calibri"/>
              <a:cs typeface="Calibri"/>
            </a:endParaRPr>
          </a:p>
          <a:p>
            <a:pPr marL="531495" algn="ctr">
              <a:lnSpc>
                <a:spcPct val="100000"/>
              </a:lnSpc>
              <a:spcBef>
                <a:spcPts val="135"/>
              </a:spcBef>
            </a:pPr>
            <a:r>
              <a:rPr sz="950" i="1" spc="55" dirty="0">
                <a:latin typeface="Calibri"/>
                <a:cs typeface="Calibri"/>
              </a:rPr>
              <a:t>a</a:t>
            </a:r>
            <a:r>
              <a:rPr sz="950" spc="55" dirty="0">
                <a:latin typeface="Segoe UI Symbol"/>
                <a:cs typeface="Segoe UI Symbol"/>
              </a:rPr>
              <a:t>=−∞</a:t>
            </a:r>
            <a:endParaRPr sz="950" dirty="0">
              <a:latin typeface="Segoe UI Symbol"/>
              <a:cs typeface="Segoe UI Symbol"/>
            </a:endParaRPr>
          </a:p>
        </p:txBody>
      </p:sp>
      <p:sp>
        <p:nvSpPr>
          <p:cNvPr id="9" name="object 9"/>
          <p:cNvSpPr/>
          <p:nvPr/>
        </p:nvSpPr>
        <p:spPr>
          <a:xfrm>
            <a:off x="3065303" y="3730783"/>
            <a:ext cx="3487897" cy="617220"/>
          </a:xfrm>
          <a:custGeom>
            <a:avLst/>
            <a:gdLst/>
            <a:ahLst/>
            <a:cxnLst/>
            <a:rect l="l" t="t" r="r" b="b"/>
            <a:pathLst>
              <a:path w="3105785" h="617220">
                <a:moveTo>
                  <a:pt x="0" y="0"/>
                </a:moveTo>
                <a:lnTo>
                  <a:pt x="3105185" y="0"/>
                </a:lnTo>
                <a:lnTo>
                  <a:pt x="3105185" y="616955"/>
                </a:lnTo>
                <a:lnTo>
                  <a:pt x="0" y="616955"/>
                </a:lnTo>
                <a:lnTo>
                  <a:pt x="0" y="0"/>
                </a:lnTo>
                <a:close/>
              </a:path>
            </a:pathLst>
          </a:custGeom>
          <a:ln w="9419">
            <a:solidFill>
              <a:srgbClr val="000000"/>
            </a:solidFill>
          </a:ln>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874422" y="1260855"/>
            <a:ext cx="7040978" cy="635000"/>
          </a:xfrm>
          <a:prstGeom prst="rect">
            <a:avLst/>
          </a:prstGeom>
        </p:spPr>
        <p:txBody>
          <a:bodyPr vert="horz" wrap="square" lIns="0" tIns="12700" rIns="0" bIns="0" rtlCol="0">
            <a:spAutoFit/>
          </a:bodyPr>
          <a:lstStyle/>
          <a:p>
            <a:pPr marL="12700">
              <a:lnSpc>
                <a:spcPct val="100000"/>
              </a:lnSpc>
              <a:spcBef>
                <a:spcPts val="100"/>
              </a:spcBef>
            </a:pPr>
            <a:r>
              <a:rPr sz="4000" spc="-25" dirty="0"/>
              <a:t>Convolution </a:t>
            </a:r>
            <a:r>
              <a:rPr sz="4000" spc="-5" dirty="0"/>
              <a:t>in </a:t>
            </a:r>
            <a:r>
              <a:rPr lang="en-US" sz="4000" spc="-20" dirty="0"/>
              <a:t>D</a:t>
            </a:r>
            <a:r>
              <a:rPr sz="4000" spc="-20" dirty="0"/>
              <a:t>iscrete</a:t>
            </a:r>
            <a:r>
              <a:rPr sz="4000" spc="-110" dirty="0"/>
              <a:t> </a:t>
            </a:r>
            <a:r>
              <a:rPr lang="en-US" sz="4000" spc="-20" dirty="0"/>
              <a:t>C</a:t>
            </a:r>
            <a:r>
              <a:rPr sz="4000" spc="-20" dirty="0"/>
              <a:t>ase</a:t>
            </a:r>
            <a:endParaRPr sz="4000" dirty="0"/>
          </a:p>
        </p:txBody>
      </p:sp>
      <p:sp>
        <p:nvSpPr>
          <p:cNvPr id="5" name="object 5"/>
          <p:cNvSpPr txBox="1"/>
          <p:nvPr/>
        </p:nvSpPr>
        <p:spPr>
          <a:xfrm>
            <a:off x="1263903" y="2402840"/>
            <a:ext cx="5697855" cy="391160"/>
          </a:xfrm>
          <a:prstGeom prst="rect">
            <a:avLst/>
          </a:prstGeom>
        </p:spPr>
        <p:txBody>
          <a:bodyPr vert="horz" wrap="square" lIns="0" tIns="12700" rIns="0" bIns="0" rtlCol="0">
            <a:spAutoFit/>
          </a:bodyPr>
          <a:lstStyle/>
          <a:p>
            <a:pPr marL="351790" indent="-339090">
              <a:lnSpc>
                <a:spcPct val="100000"/>
              </a:lnSpc>
              <a:spcBef>
                <a:spcPts val="100"/>
              </a:spcBef>
              <a:buChar char="•"/>
              <a:tabLst>
                <a:tab pos="351155" algn="l"/>
                <a:tab pos="351790" algn="l"/>
                <a:tab pos="4944745" algn="l"/>
              </a:tabLst>
            </a:pPr>
            <a:r>
              <a:rPr sz="2400" spc="-10" dirty="0">
                <a:solidFill>
                  <a:srgbClr val="3333CC"/>
                </a:solidFill>
                <a:latin typeface="Arial"/>
                <a:cs typeface="Arial"/>
              </a:rPr>
              <a:t>Here we </a:t>
            </a:r>
            <a:r>
              <a:rPr sz="2400" spc="-15" dirty="0">
                <a:solidFill>
                  <a:srgbClr val="3333CC"/>
                </a:solidFill>
                <a:latin typeface="Arial"/>
                <a:cs typeface="Arial"/>
              </a:rPr>
              <a:t>have discrete</a:t>
            </a:r>
            <a:r>
              <a:rPr sz="2400" spc="-25" dirty="0">
                <a:solidFill>
                  <a:srgbClr val="3333CC"/>
                </a:solidFill>
                <a:latin typeface="Arial"/>
                <a:cs typeface="Arial"/>
              </a:rPr>
              <a:t> </a:t>
            </a:r>
            <a:r>
              <a:rPr sz="2400" spc="-15" dirty="0">
                <a:solidFill>
                  <a:srgbClr val="3333CC"/>
                </a:solidFill>
                <a:latin typeface="Arial"/>
                <a:cs typeface="Arial"/>
              </a:rPr>
              <a:t>functions</a:t>
            </a:r>
            <a:r>
              <a:rPr sz="2400" spc="-140" dirty="0">
                <a:solidFill>
                  <a:srgbClr val="3333CC"/>
                </a:solidFill>
                <a:latin typeface="Arial"/>
                <a:cs typeface="Arial"/>
              </a:rPr>
              <a:t> </a:t>
            </a:r>
            <a:r>
              <a:rPr sz="2400" i="1" dirty="0">
                <a:latin typeface="Times New Roman"/>
                <a:cs typeface="Times New Roman"/>
              </a:rPr>
              <a:t>f	</a:t>
            </a:r>
            <a:r>
              <a:rPr sz="2400" spc="-10" dirty="0">
                <a:solidFill>
                  <a:srgbClr val="3333CC"/>
                </a:solidFill>
                <a:latin typeface="Arial"/>
                <a:cs typeface="Arial"/>
              </a:rPr>
              <a:t>and</a:t>
            </a:r>
            <a:r>
              <a:rPr sz="2400" spc="-110" dirty="0">
                <a:solidFill>
                  <a:srgbClr val="3333CC"/>
                </a:solidFill>
                <a:latin typeface="Arial"/>
                <a:cs typeface="Arial"/>
              </a:rPr>
              <a:t> </a:t>
            </a:r>
            <a:r>
              <a:rPr sz="2400" i="1" dirty="0">
                <a:latin typeface="Times New Roman"/>
                <a:cs typeface="Times New Roman"/>
              </a:rPr>
              <a:t>g</a:t>
            </a:r>
            <a:endParaRPr sz="2400">
              <a:latin typeface="Times New Roman"/>
              <a:cs typeface="Times New Roman"/>
            </a:endParaRPr>
          </a:p>
        </p:txBody>
      </p:sp>
      <p:sp>
        <p:nvSpPr>
          <p:cNvPr id="6" name="object 6"/>
          <p:cNvSpPr/>
          <p:nvPr/>
        </p:nvSpPr>
        <p:spPr>
          <a:xfrm>
            <a:off x="1713652" y="4260984"/>
            <a:ext cx="3930931" cy="540031"/>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713652" y="5242559"/>
            <a:ext cx="1795920" cy="665620"/>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1113197" y="4433823"/>
            <a:ext cx="374650" cy="269240"/>
          </a:xfrm>
          <a:prstGeom prst="rect">
            <a:avLst/>
          </a:prstGeom>
        </p:spPr>
        <p:txBody>
          <a:bodyPr vert="horz" wrap="square" lIns="0" tIns="12700" rIns="0" bIns="0" rtlCol="0">
            <a:spAutoFit/>
          </a:bodyPr>
          <a:lstStyle/>
          <a:p>
            <a:pPr marL="12700">
              <a:lnSpc>
                <a:spcPct val="100000"/>
              </a:lnSpc>
              <a:spcBef>
                <a:spcPts val="100"/>
              </a:spcBef>
            </a:pPr>
            <a:r>
              <a:rPr sz="1600" i="1" dirty="0">
                <a:latin typeface="Times New Roman"/>
                <a:cs typeface="Times New Roman"/>
              </a:rPr>
              <a:t>f </a:t>
            </a:r>
            <a:r>
              <a:rPr sz="1600" spc="-5" dirty="0">
                <a:latin typeface="Times New Roman"/>
                <a:cs typeface="Times New Roman"/>
              </a:rPr>
              <a:t>[</a:t>
            </a:r>
            <a:r>
              <a:rPr sz="1600" i="1" spc="-5" dirty="0">
                <a:latin typeface="Times New Roman"/>
                <a:cs typeface="Times New Roman"/>
              </a:rPr>
              <a:t>t</a:t>
            </a:r>
            <a:r>
              <a:rPr sz="1600" i="1" spc="-95" dirty="0">
                <a:latin typeface="Times New Roman"/>
                <a:cs typeface="Times New Roman"/>
              </a:rPr>
              <a:t> </a:t>
            </a:r>
            <a:r>
              <a:rPr sz="1600" dirty="0">
                <a:latin typeface="Times New Roman"/>
                <a:cs typeface="Times New Roman"/>
              </a:rPr>
              <a:t>]</a:t>
            </a:r>
            <a:endParaRPr sz="1600">
              <a:latin typeface="Times New Roman"/>
              <a:cs typeface="Times New Roman"/>
            </a:endParaRPr>
          </a:p>
        </p:txBody>
      </p:sp>
      <p:sp>
        <p:nvSpPr>
          <p:cNvPr id="9" name="object 9"/>
          <p:cNvSpPr txBox="1"/>
          <p:nvPr/>
        </p:nvSpPr>
        <p:spPr>
          <a:xfrm>
            <a:off x="1113197" y="5412232"/>
            <a:ext cx="558165" cy="269240"/>
          </a:xfrm>
          <a:prstGeom prst="rect">
            <a:avLst/>
          </a:prstGeom>
        </p:spPr>
        <p:txBody>
          <a:bodyPr vert="horz" wrap="square" lIns="0" tIns="12700" rIns="0" bIns="0" rtlCol="0">
            <a:spAutoFit/>
          </a:bodyPr>
          <a:lstStyle/>
          <a:p>
            <a:pPr marL="12700">
              <a:lnSpc>
                <a:spcPct val="100000"/>
              </a:lnSpc>
              <a:spcBef>
                <a:spcPts val="100"/>
              </a:spcBef>
            </a:pPr>
            <a:r>
              <a:rPr sz="1600" i="1" dirty="0">
                <a:latin typeface="Times New Roman"/>
                <a:cs typeface="Times New Roman"/>
              </a:rPr>
              <a:t>g </a:t>
            </a:r>
            <a:r>
              <a:rPr sz="1600" spc="-5" dirty="0">
                <a:latin typeface="Times New Roman"/>
                <a:cs typeface="Times New Roman"/>
              </a:rPr>
              <a:t>[</a:t>
            </a:r>
            <a:r>
              <a:rPr sz="1600" i="1" spc="-5" dirty="0">
                <a:latin typeface="Times New Roman"/>
                <a:cs typeface="Times New Roman"/>
              </a:rPr>
              <a:t>t-τ</a:t>
            </a:r>
            <a:r>
              <a:rPr sz="1600" i="1" spc="-105" dirty="0">
                <a:latin typeface="Times New Roman"/>
                <a:cs typeface="Times New Roman"/>
              </a:rPr>
              <a:t> </a:t>
            </a:r>
            <a:r>
              <a:rPr sz="1600" dirty="0">
                <a:latin typeface="Times New Roman"/>
                <a:cs typeface="Times New Roman"/>
              </a:rPr>
              <a:t>]</a:t>
            </a:r>
            <a:endParaRPr sz="1600">
              <a:latin typeface="Times New Roman"/>
              <a:cs typeface="Times New Roman"/>
            </a:endParaRPr>
          </a:p>
        </p:txBody>
      </p:sp>
      <p:sp>
        <p:nvSpPr>
          <p:cNvPr id="10" name="object 10"/>
          <p:cNvSpPr txBox="1"/>
          <p:nvPr/>
        </p:nvSpPr>
        <p:spPr>
          <a:xfrm>
            <a:off x="2974780" y="3159662"/>
            <a:ext cx="162560" cy="205104"/>
          </a:xfrm>
          <a:prstGeom prst="rect">
            <a:avLst/>
          </a:prstGeom>
        </p:spPr>
        <p:txBody>
          <a:bodyPr vert="horz" wrap="square" lIns="0" tIns="15875" rIns="0" bIns="0" rtlCol="0">
            <a:spAutoFit/>
          </a:bodyPr>
          <a:lstStyle/>
          <a:p>
            <a:pPr>
              <a:lnSpc>
                <a:spcPct val="100000"/>
              </a:lnSpc>
              <a:spcBef>
                <a:spcPts val="125"/>
              </a:spcBef>
            </a:pPr>
            <a:r>
              <a:rPr sz="1150" spc="65" dirty="0">
                <a:latin typeface="Segoe UI Symbol"/>
                <a:cs typeface="Segoe UI Symbol"/>
              </a:rPr>
              <a:t>∞</a:t>
            </a:r>
            <a:endParaRPr sz="1150">
              <a:latin typeface="Segoe UI Symbol"/>
              <a:cs typeface="Segoe UI Symbol"/>
            </a:endParaRPr>
          </a:p>
        </p:txBody>
      </p:sp>
      <p:sp>
        <p:nvSpPr>
          <p:cNvPr id="11" name="object 11"/>
          <p:cNvSpPr txBox="1"/>
          <p:nvPr/>
        </p:nvSpPr>
        <p:spPr>
          <a:xfrm>
            <a:off x="1553697" y="3129044"/>
            <a:ext cx="3139440" cy="746760"/>
          </a:xfrm>
          <a:prstGeom prst="rect">
            <a:avLst/>
          </a:prstGeom>
        </p:spPr>
        <p:txBody>
          <a:bodyPr vert="horz" wrap="square" lIns="0" tIns="67945" rIns="0" bIns="0" rtlCol="0">
            <a:spAutoFit/>
          </a:bodyPr>
          <a:lstStyle/>
          <a:p>
            <a:pPr marL="25400">
              <a:lnSpc>
                <a:spcPct val="100000"/>
              </a:lnSpc>
              <a:spcBef>
                <a:spcPts val="535"/>
              </a:spcBef>
              <a:tabLst>
                <a:tab pos="1333500" algn="l"/>
              </a:tabLst>
            </a:pPr>
            <a:r>
              <a:rPr sz="2000" spc="140" dirty="0">
                <a:latin typeface="Calibri"/>
                <a:cs typeface="Calibri"/>
              </a:rPr>
              <a:t>(</a:t>
            </a:r>
            <a:r>
              <a:rPr sz="2000" i="1" spc="140" dirty="0">
                <a:latin typeface="Calibri"/>
                <a:cs typeface="Calibri"/>
              </a:rPr>
              <a:t>f </a:t>
            </a:r>
            <a:r>
              <a:rPr sz="2000" spc="20" dirty="0">
                <a:latin typeface="Calibri"/>
                <a:cs typeface="Calibri"/>
              </a:rPr>
              <a:t>* </a:t>
            </a:r>
            <a:r>
              <a:rPr sz="2000" i="1" spc="25" dirty="0">
                <a:latin typeface="Calibri"/>
                <a:cs typeface="Calibri"/>
              </a:rPr>
              <a:t>g</a:t>
            </a:r>
            <a:r>
              <a:rPr sz="2000" spc="25" dirty="0">
                <a:latin typeface="Calibri"/>
                <a:cs typeface="Calibri"/>
              </a:rPr>
              <a:t>)[</a:t>
            </a:r>
            <a:r>
              <a:rPr sz="2000" i="1" spc="25" dirty="0">
                <a:latin typeface="Calibri"/>
                <a:cs typeface="Calibri"/>
              </a:rPr>
              <a:t>t</a:t>
            </a:r>
            <a:r>
              <a:rPr sz="2000" i="1" spc="-320" dirty="0">
                <a:latin typeface="Calibri"/>
                <a:cs typeface="Calibri"/>
              </a:rPr>
              <a:t> </a:t>
            </a:r>
            <a:r>
              <a:rPr sz="2000" spc="-50" dirty="0">
                <a:latin typeface="Calibri"/>
                <a:cs typeface="Calibri"/>
              </a:rPr>
              <a:t>]</a:t>
            </a:r>
            <a:r>
              <a:rPr sz="2000" spc="-120" dirty="0">
                <a:latin typeface="Calibri"/>
                <a:cs typeface="Calibri"/>
              </a:rPr>
              <a:t> </a:t>
            </a:r>
            <a:r>
              <a:rPr sz="2000" spc="210" dirty="0">
                <a:latin typeface="Segoe UI Symbol"/>
                <a:cs typeface="Segoe UI Symbol"/>
              </a:rPr>
              <a:t>=	</a:t>
            </a:r>
            <a:r>
              <a:rPr sz="4575" spc="555" baseline="-8196" dirty="0">
                <a:latin typeface="Segoe UI Symbol"/>
                <a:cs typeface="Segoe UI Symbol"/>
              </a:rPr>
              <a:t>∑</a:t>
            </a:r>
            <a:r>
              <a:rPr sz="4575" spc="104" baseline="-8196" dirty="0">
                <a:latin typeface="Segoe UI Symbol"/>
                <a:cs typeface="Segoe UI Symbol"/>
              </a:rPr>
              <a:t> </a:t>
            </a:r>
            <a:r>
              <a:rPr sz="2000" i="1" spc="10" dirty="0">
                <a:latin typeface="Calibri"/>
                <a:cs typeface="Calibri"/>
              </a:rPr>
              <a:t>f</a:t>
            </a:r>
            <a:r>
              <a:rPr sz="2000" i="1" spc="-250" dirty="0">
                <a:latin typeface="Calibri"/>
                <a:cs typeface="Calibri"/>
              </a:rPr>
              <a:t> </a:t>
            </a:r>
            <a:r>
              <a:rPr sz="2000" spc="114" dirty="0">
                <a:latin typeface="Calibri"/>
                <a:cs typeface="Calibri"/>
              </a:rPr>
              <a:t>[</a:t>
            </a:r>
            <a:r>
              <a:rPr sz="2000" i="1" spc="114" dirty="0">
                <a:latin typeface="Calibri"/>
                <a:cs typeface="Calibri"/>
              </a:rPr>
              <a:t>τ</a:t>
            </a:r>
            <a:r>
              <a:rPr sz="2000" spc="114" dirty="0">
                <a:latin typeface="Calibri"/>
                <a:cs typeface="Calibri"/>
              </a:rPr>
              <a:t>]</a:t>
            </a:r>
            <a:r>
              <a:rPr sz="2000" spc="114" dirty="0">
                <a:latin typeface="Segoe UI Symbol"/>
                <a:cs typeface="Segoe UI Symbol"/>
              </a:rPr>
              <a:t>⋅</a:t>
            </a:r>
            <a:r>
              <a:rPr sz="2000" spc="-355" dirty="0">
                <a:latin typeface="Segoe UI Symbol"/>
                <a:cs typeface="Segoe UI Symbol"/>
              </a:rPr>
              <a:t> </a:t>
            </a:r>
            <a:r>
              <a:rPr sz="2000" i="1" spc="-60" dirty="0">
                <a:latin typeface="Calibri"/>
                <a:cs typeface="Calibri"/>
              </a:rPr>
              <a:t>g</a:t>
            </a:r>
            <a:r>
              <a:rPr sz="2000" spc="-60" dirty="0">
                <a:latin typeface="Calibri"/>
                <a:cs typeface="Calibri"/>
              </a:rPr>
              <a:t>[</a:t>
            </a:r>
            <a:r>
              <a:rPr sz="2000" i="1" spc="-60" dirty="0">
                <a:latin typeface="Calibri"/>
                <a:cs typeface="Calibri"/>
              </a:rPr>
              <a:t>t</a:t>
            </a:r>
            <a:r>
              <a:rPr sz="2000" i="1" spc="5" dirty="0">
                <a:latin typeface="Calibri"/>
                <a:cs typeface="Calibri"/>
              </a:rPr>
              <a:t> </a:t>
            </a:r>
            <a:r>
              <a:rPr sz="2000" spc="215" dirty="0">
                <a:latin typeface="Segoe UI Symbol"/>
                <a:cs typeface="Segoe UI Symbol"/>
              </a:rPr>
              <a:t>−</a:t>
            </a:r>
            <a:r>
              <a:rPr sz="2000" spc="-229" dirty="0">
                <a:latin typeface="Segoe UI Symbol"/>
                <a:cs typeface="Segoe UI Symbol"/>
              </a:rPr>
              <a:t> </a:t>
            </a:r>
            <a:r>
              <a:rPr sz="2000" i="1" spc="175" dirty="0">
                <a:latin typeface="Calibri"/>
                <a:cs typeface="Calibri"/>
              </a:rPr>
              <a:t>τ</a:t>
            </a:r>
            <a:r>
              <a:rPr sz="2000" spc="175" dirty="0">
                <a:latin typeface="Calibri"/>
                <a:cs typeface="Calibri"/>
              </a:rPr>
              <a:t>]</a:t>
            </a:r>
            <a:endParaRPr sz="2000">
              <a:latin typeface="Calibri"/>
              <a:cs typeface="Calibri"/>
            </a:endParaRPr>
          </a:p>
          <a:p>
            <a:pPr marR="134620" algn="ctr">
              <a:lnSpc>
                <a:spcPct val="100000"/>
              </a:lnSpc>
              <a:spcBef>
                <a:spcPts val="195"/>
              </a:spcBef>
            </a:pPr>
            <a:r>
              <a:rPr sz="1150" i="1" spc="120" dirty="0">
                <a:latin typeface="Calibri"/>
                <a:cs typeface="Calibri"/>
              </a:rPr>
              <a:t>τ</a:t>
            </a:r>
            <a:r>
              <a:rPr sz="1150" spc="120" dirty="0">
                <a:latin typeface="Segoe UI Symbol"/>
                <a:cs typeface="Segoe UI Symbol"/>
              </a:rPr>
              <a:t>=−∞</a:t>
            </a:r>
            <a:endParaRPr sz="1150">
              <a:latin typeface="Segoe UI Symbol"/>
              <a:cs typeface="Segoe UI Symbol"/>
            </a:endParaRPr>
          </a:p>
        </p:txBody>
      </p:sp>
      <p:sp>
        <p:nvSpPr>
          <p:cNvPr id="12" name="object 12"/>
          <p:cNvSpPr/>
          <p:nvPr/>
        </p:nvSpPr>
        <p:spPr>
          <a:xfrm>
            <a:off x="1558237" y="3127957"/>
            <a:ext cx="3132455" cy="763270"/>
          </a:xfrm>
          <a:custGeom>
            <a:avLst/>
            <a:gdLst/>
            <a:ahLst/>
            <a:cxnLst/>
            <a:rect l="l" t="t" r="r" b="b"/>
            <a:pathLst>
              <a:path w="3132454" h="763270">
                <a:moveTo>
                  <a:pt x="0" y="0"/>
                </a:moveTo>
                <a:lnTo>
                  <a:pt x="3131873" y="0"/>
                </a:lnTo>
                <a:lnTo>
                  <a:pt x="3131873" y="762952"/>
                </a:lnTo>
                <a:lnTo>
                  <a:pt x="0" y="762952"/>
                </a:lnTo>
                <a:lnTo>
                  <a:pt x="0" y="0"/>
                </a:lnTo>
                <a:close/>
              </a:path>
            </a:pathLst>
          </a:custGeom>
          <a:ln w="9419">
            <a:solidFill>
              <a:srgbClr val="000000"/>
            </a:solidFill>
          </a:ln>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40671" y="838200"/>
            <a:ext cx="7491730" cy="505267"/>
          </a:xfrm>
          <a:prstGeom prst="rect">
            <a:avLst/>
          </a:prstGeom>
        </p:spPr>
        <p:txBody>
          <a:bodyPr vert="horz" wrap="square" lIns="0" tIns="12700" rIns="0" bIns="0" rtlCol="0">
            <a:spAutoFit/>
          </a:bodyPr>
          <a:lstStyle/>
          <a:p>
            <a:pPr marL="12700">
              <a:lnSpc>
                <a:spcPct val="100000"/>
              </a:lnSpc>
              <a:spcBef>
                <a:spcPts val="100"/>
              </a:spcBef>
            </a:pPr>
            <a:r>
              <a:rPr sz="3200" spc="-15" dirty="0"/>
              <a:t>Computation </a:t>
            </a:r>
            <a:r>
              <a:rPr sz="3200" spc="-10" dirty="0"/>
              <a:t>of </a:t>
            </a:r>
            <a:r>
              <a:rPr sz="3200" spc="-15" dirty="0"/>
              <a:t>1-D </a:t>
            </a:r>
            <a:r>
              <a:rPr lang="en-US" sz="3200" spc="-15" dirty="0"/>
              <a:t>D</a:t>
            </a:r>
            <a:r>
              <a:rPr sz="3200" spc="-15" dirty="0"/>
              <a:t>iscrete</a:t>
            </a:r>
            <a:r>
              <a:rPr sz="3200" spc="-105" dirty="0"/>
              <a:t> </a:t>
            </a:r>
            <a:r>
              <a:rPr lang="en-US" sz="3200" spc="-15" dirty="0"/>
              <a:t>C</a:t>
            </a:r>
            <a:r>
              <a:rPr sz="3200" spc="-15" dirty="0"/>
              <a:t>onvolution</a:t>
            </a:r>
            <a:endParaRPr sz="3200" dirty="0"/>
          </a:p>
        </p:txBody>
      </p:sp>
      <p:sp>
        <p:nvSpPr>
          <p:cNvPr id="5" name="object 5"/>
          <p:cNvSpPr/>
          <p:nvPr/>
        </p:nvSpPr>
        <p:spPr>
          <a:xfrm>
            <a:off x="1441834" y="3384615"/>
            <a:ext cx="6902911" cy="2770034"/>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1640671" y="1859279"/>
            <a:ext cx="3010535" cy="1232535"/>
          </a:xfrm>
          <a:prstGeom prst="rect">
            <a:avLst/>
          </a:prstGeom>
        </p:spPr>
        <p:txBody>
          <a:bodyPr vert="horz" wrap="square" lIns="0" tIns="12700" rIns="0" bIns="0" rtlCol="0">
            <a:spAutoFit/>
          </a:bodyPr>
          <a:lstStyle/>
          <a:p>
            <a:pPr marL="12700">
              <a:lnSpc>
                <a:spcPct val="100000"/>
              </a:lnSpc>
              <a:spcBef>
                <a:spcPts val="100"/>
              </a:spcBef>
            </a:pPr>
            <a:r>
              <a:rPr sz="2000" spc="-15" dirty="0">
                <a:solidFill>
                  <a:srgbClr val="008000"/>
                </a:solidFill>
                <a:latin typeface="Arial"/>
                <a:cs typeface="Arial"/>
              </a:rPr>
              <a:t>Parameters </a:t>
            </a:r>
            <a:r>
              <a:rPr sz="2000" spc="-10" dirty="0">
                <a:solidFill>
                  <a:srgbClr val="008000"/>
                </a:solidFill>
                <a:latin typeface="Arial"/>
                <a:cs typeface="Arial"/>
              </a:rPr>
              <a:t>of</a:t>
            </a:r>
            <a:r>
              <a:rPr sz="2000" spc="-90" dirty="0">
                <a:solidFill>
                  <a:srgbClr val="008000"/>
                </a:solidFill>
                <a:latin typeface="Arial"/>
                <a:cs typeface="Arial"/>
              </a:rPr>
              <a:t> </a:t>
            </a:r>
            <a:r>
              <a:rPr sz="2000" spc="-15" dirty="0">
                <a:solidFill>
                  <a:srgbClr val="008000"/>
                </a:solidFill>
                <a:latin typeface="Arial"/>
                <a:cs typeface="Arial"/>
              </a:rPr>
              <a:t>convolution:</a:t>
            </a:r>
            <a:endParaRPr sz="2000">
              <a:latin typeface="Arial"/>
              <a:cs typeface="Arial"/>
            </a:endParaRPr>
          </a:p>
          <a:p>
            <a:pPr marL="12700" marR="1575435">
              <a:lnSpc>
                <a:spcPct val="98000"/>
              </a:lnSpc>
              <a:spcBef>
                <a:spcPts val="45"/>
              </a:spcBef>
            </a:pPr>
            <a:r>
              <a:rPr sz="2000" spc="-15" dirty="0">
                <a:latin typeface="Calibri"/>
                <a:cs typeface="Calibri"/>
              </a:rPr>
              <a:t>Kernel </a:t>
            </a:r>
            <a:r>
              <a:rPr sz="2000" spc="-20" dirty="0">
                <a:latin typeface="Calibri"/>
                <a:cs typeface="Calibri"/>
              </a:rPr>
              <a:t>size</a:t>
            </a:r>
            <a:r>
              <a:rPr sz="2000" spc="-90" dirty="0">
                <a:latin typeface="Calibri"/>
                <a:cs typeface="Calibri"/>
              </a:rPr>
              <a:t> </a:t>
            </a:r>
            <a:r>
              <a:rPr sz="2000" spc="-5" dirty="0">
                <a:latin typeface="Calibri"/>
                <a:cs typeface="Calibri"/>
              </a:rPr>
              <a:t>(F)  </a:t>
            </a:r>
            <a:r>
              <a:rPr sz="2000" spc="-20" dirty="0">
                <a:latin typeface="Calibri"/>
                <a:cs typeface="Calibri"/>
              </a:rPr>
              <a:t>Padding </a:t>
            </a:r>
            <a:r>
              <a:rPr sz="2000" spc="-5" dirty="0">
                <a:latin typeface="Calibri"/>
                <a:cs typeface="Calibri"/>
              </a:rPr>
              <a:t>(P)  </a:t>
            </a:r>
            <a:r>
              <a:rPr sz="2000" spc="-10" dirty="0">
                <a:latin typeface="Calibri"/>
                <a:cs typeface="Calibri"/>
              </a:rPr>
              <a:t>Stride</a:t>
            </a:r>
            <a:r>
              <a:rPr sz="2000" spc="-25" dirty="0">
                <a:latin typeface="Calibri"/>
                <a:cs typeface="Calibri"/>
              </a:rPr>
              <a:t> </a:t>
            </a:r>
            <a:r>
              <a:rPr sz="2000" spc="-5" dirty="0">
                <a:latin typeface="Calibri"/>
                <a:cs typeface="Calibri"/>
              </a:rPr>
              <a:t>(S)</a:t>
            </a:r>
            <a:endParaRPr sz="2000">
              <a:latin typeface="Calibri"/>
              <a:cs typeface="Calibri"/>
            </a:endParaRPr>
          </a:p>
        </p:txBody>
      </p:sp>
      <p:sp>
        <p:nvSpPr>
          <p:cNvPr id="7" name="object 7"/>
          <p:cNvSpPr txBox="1"/>
          <p:nvPr/>
        </p:nvSpPr>
        <p:spPr>
          <a:xfrm>
            <a:off x="962490" y="4659376"/>
            <a:ext cx="323215" cy="269240"/>
          </a:xfrm>
          <a:prstGeom prst="rect">
            <a:avLst/>
          </a:prstGeom>
        </p:spPr>
        <p:txBody>
          <a:bodyPr vert="horz" wrap="square" lIns="0" tIns="12700" rIns="0" bIns="0" rtlCol="0">
            <a:spAutoFit/>
          </a:bodyPr>
          <a:lstStyle/>
          <a:p>
            <a:pPr marL="12700">
              <a:lnSpc>
                <a:spcPct val="100000"/>
              </a:lnSpc>
              <a:spcBef>
                <a:spcPts val="100"/>
              </a:spcBef>
            </a:pPr>
            <a:r>
              <a:rPr sz="1600" i="1" dirty="0">
                <a:latin typeface="Calibri"/>
                <a:cs typeface="Calibri"/>
              </a:rPr>
              <a:t>f</a:t>
            </a:r>
            <a:r>
              <a:rPr sz="1600" i="1" spc="-90" dirty="0">
                <a:latin typeface="Calibri"/>
                <a:cs typeface="Calibri"/>
              </a:rPr>
              <a:t> </a:t>
            </a:r>
            <a:r>
              <a:rPr sz="1600" spc="-5" dirty="0">
                <a:latin typeface="Calibri"/>
                <a:cs typeface="Calibri"/>
              </a:rPr>
              <a:t>[</a:t>
            </a:r>
            <a:r>
              <a:rPr sz="1600" i="1" spc="-5" dirty="0">
                <a:latin typeface="Calibri"/>
                <a:cs typeface="Calibri"/>
              </a:rPr>
              <a:t>t</a:t>
            </a:r>
            <a:r>
              <a:rPr sz="1600" spc="-5" dirty="0">
                <a:latin typeface="Calibri"/>
                <a:cs typeface="Calibri"/>
              </a:rPr>
              <a:t>]</a:t>
            </a:r>
            <a:endParaRPr sz="1600">
              <a:latin typeface="Calibri"/>
              <a:cs typeface="Calibri"/>
            </a:endParaRPr>
          </a:p>
        </p:txBody>
      </p:sp>
      <p:sp>
        <p:nvSpPr>
          <p:cNvPr id="8" name="object 8"/>
          <p:cNvSpPr txBox="1"/>
          <p:nvPr/>
        </p:nvSpPr>
        <p:spPr>
          <a:xfrm>
            <a:off x="8648531" y="3818906"/>
            <a:ext cx="483870" cy="283210"/>
          </a:xfrm>
          <a:prstGeom prst="rect">
            <a:avLst/>
          </a:prstGeom>
        </p:spPr>
        <p:txBody>
          <a:bodyPr vert="horz" wrap="square" lIns="0" tIns="17780" rIns="0" bIns="0" rtlCol="0">
            <a:spAutoFit/>
          </a:bodyPr>
          <a:lstStyle/>
          <a:p>
            <a:pPr marL="12700">
              <a:lnSpc>
                <a:spcPct val="100000"/>
              </a:lnSpc>
              <a:spcBef>
                <a:spcPts val="140"/>
              </a:spcBef>
            </a:pPr>
            <a:r>
              <a:rPr sz="1600" i="1" spc="-10" dirty="0">
                <a:latin typeface="Calibri"/>
                <a:cs typeface="Calibri"/>
              </a:rPr>
              <a:t>g</a:t>
            </a:r>
            <a:r>
              <a:rPr sz="1600" spc="-10" dirty="0">
                <a:latin typeface="Calibri"/>
                <a:cs typeface="Calibri"/>
              </a:rPr>
              <a:t>[</a:t>
            </a:r>
            <a:r>
              <a:rPr sz="1600" i="1" spc="-55" dirty="0">
                <a:latin typeface="Calibri"/>
                <a:cs typeface="Calibri"/>
              </a:rPr>
              <a:t>t</a:t>
            </a:r>
            <a:r>
              <a:rPr sz="1600" i="1" spc="-10" dirty="0">
                <a:latin typeface="Calibri"/>
                <a:cs typeface="Calibri"/>
              </a:rPr>
              <a:t>-</a:t>
            </a:r>
            <a:r>
              <a:rPr sz="1650" i="1" spc="135" dirty="0">
                <a:latin typeface="Trebuchet MS"/>
                <a:cs typeface="Trebuchet MS"/>
              </a:rPr>
              <a:t>τ</a:t>
            </a:r>
            <a:r>
              <a:rPr sz="1600" dirty="0">
                <a:latin typeface="Calibri"/>
                <a:cs typeface="Calibri"/>
              </a:rPr>
              <a:t>]</a:t>
            </a:r>
            <a:endParaRPr sz="1600">
              <a:latin typeface="Calibri"/>
              <a:cs typeface="Calibri"/>
            </a:endParaRPr>
          </a:p>
        </p:txBody>
      </p:sp>
      <p:sp>
        <p:nvSpPr>
          <p:cNvPr id="9" name="object 9"/>
          <p:cNvSpPr txBox="1"/>
          <p:nvPr/>
        </p:nvSpPr>
        <p:spPr>
          <a:xfrm>
            <a:off x="887137" y="3906520"/>
            <a:ext cx="650240" cy="269240"/>
          </a:xfrm>
          <a:prstGeom prst="rect">
            <a:avLst/>
          </a:prstGeom>
        </p:spPr>
        <p:txBody>
          <a:bodyPr vert="horz" wrap="square" lIns="0" tIns="12700" rIns="0" bIns="0" rtlCol="0">
            <a:spAutoFit/>
          </a:bodyPr>
          <a:lstStyle/>
          <a:p>
            <a:pPr marL="12700">
              <a:lnSpc>
                <a:spcPct val="100000"/>
              </a:lnSpc>
              <a:spcBef>
                <a:spcPts val="100"/>
              </a:spcBef>
            </a:pPr>
            <a:r>
              <a:rPr sz="1600" spc="-5" dirty="0">
                <a:latin typeface="Calibri"/>
                <a:cs typeface="Calibri"/>
              </a:rPr>
              <a:t>(</a:t>
            </a:r>
            <a:r>
              <a:rPr sz="1600" i="1" spc="-5" dirty="0">
                <a:latin typeface="Calibri"/>
                <a:cs typeface="Calibri"/>
              </a:rPr>
              <a:t>f</a:t>
            </a:r>
            <a:r>
              <a:rPr sz="1600" i="1" spc="-70" dirty="0">
                <a:latin typeface="Calibri"/>
                <a:cs typeface="Calibri"/>
              </a:rPr>
              <a:t> </a:t>
            </a:r>
            <a:r>
              <a:rPr sz="1600" i="1" spc="-10" dirty="0">
                <a:latin typeface="Calibri"/>
                <a:cs typeface="Calibri"/>
              </a:rPr>
              <a:t>*g</a:t>
            </a:r>
            <a:r>
              <a:rPr sz="1600" spc="-10" dirty="0">
                <a:latin typeface="Calibri"/>
                <a:cs typeface="Calibri"/>
              </a:rPr>
              <a:t>)[</a:t>
            </a:r>
            <a:r>
              <a:rPr sz="1600" i="1" spc="-10" dirty="0">
                <a:latin typeface="Calibri"/>
                <a:cs typeface="Calibri"/>
              </a:rPr>
              <a:t>t</a:t>
            </a:r>
            <a:r>
              <a:rPr sz="1600" spc="-10" dirty="0">
                <a:latin typeface="Calibri"/>
                <a:cs typeface="Calibri"/>
              </a:rPr>
              <a:t>]</a:t>
            </a:r>
            <a:endParaRPr sz="1600">
              <a:latin typeface="Calibri"/>
              <a:cs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86000" y="585777"/>
            <a:ext cx="5562600" cy="505267"/>
          </a:xfrm>
          <a:prstGeom prst="rect">
            <a:avLst/>
          </a:prstGeom>
        </p:spPr>
        <p:txBody>
          <a:bodyPr vert="horz" wrap="square" lIns="0" tIns="12700" rIns="0" bIns="0" rtlCol="0">
            <a:spAutoFit/>
          </a:bodyPr>
          <a:lstStyle/>
          <a:p>
            <a:pPr marL="12700">
              <a:lnSpc>
                <a:spcPct val="100000"/>
              </a:lnSpc>
              <a:spcBef>
                <a:spcPts val="100"/>
              </a:spcBef>
            </a:pPr>
            <a:r>
              <a:rPr sz="3200" spc="-15" dirty="0"/>
              <a:t>Two</a:t>
            </a:r>
            <a:r>
              <a:rPr lang="en-US" sz="3200" spc="-15" dirty="0"/>
              <a:t>-D</a:t>
            </a:r>
            <a:r>
              <a:rPr sz="3200" spc="-15" dirty="0"/>
              <a:t>imensional</a:t>
            </a:r>
            <a:r>
              <a:rPr sz="3200" spc="-70" dirty="0"/>
              <a:t> </a:t>
            </a:r>
            <a:r>
              <a:rPr lang="en-US" sz="3200" spc="-15" dirty="0"/>
              <a:t>C</a:t>
            </a:r>
            <a:r>
              <a:rPr sz="3200" spc="-15" dirty="0"/>
              <a:t>onvolution</a:t>
            </a:r>
            <a:endParaRPr sz="3200" dirty="0"/>
          </a:p>
        </p:txBody>
      </p:sp>
      <p:sp>
        <p:nvSpPr>
          <p:cNvPr id="5" name="object 5"/>
          <p:cNvSpPr txBox="1"/>
          <p:nvPr/>
        </p:nvSpPr>
        <p:spPr>
          <a:xfrm>
            <a:off x="560606" y="1491488"/>
            <a:ext cx="8771255" cy="891540"/>
          </a:xfrm>
          <a:prstGeom prst="rect">
            <a:avLst/>
          </a:prstGeom>
        </p:spPr>
        <p:txBody>
          <a:bodyPr vert="horz" wrap="square" lIns="0" tIns="79375" rIns="0" bIns="0" rtlCol="0">
            <a:spAutoFit/>
          </a:bodyPr>
          <a:lstStyle/>
          <a:p>
            <a:pPr marL="351790" indent="-339090">
              <a:lnSpc>
                <a:spcPct val="100000"/>
              </a:lnSpc>
              <a:spcBef>
                <a:spcPts val="625"/>
              </a:spcBef>
              <a:buChar char="•"/>
              <a:tabLst>
                <a:tab pos="351155" algn="l"/>
                <a:tab pos="351790" algn="l"/>
              </a:tabLst>
            </a:pPr>
            <a:r>
              <a:rPr sz="2400" spc="-15" dirty="0">
                <a:solidFill>
                  <a:srgbClr val="3333CC"/>
                </a:solidFill>
                <a:latin typeface="Arial"/>
                <a:cs typeface="Arial"/>
              </a:rPr>
              <a:t>Convolutions over more than </a:t>
            </a:r>
            <a:r>
              <a:rPr sz="2400" spc="-10" dirty="0">
                <a:solidFill>
                  <a:srgbClr val="3333CC"/>
                </a:solidFill>
                <a:latin typeface="Arial"/>
                <a:cs typeface="Arial"/>
              </a:rPr>
              <a:t>one</a:t>
            </a:r>
            <a:r>
              <a:rPr sz="2400" spc="-65" dirty="0">
                <a:solidFill>
                  <a:srgbClr val="3333CC"/>
                </a:solidFill>
                <a:latin typeface="Arial"/>
                <a:cs typeface="Arial"/>
              </a:rPr>
              <a:t> </a:t>
            </a:r>
            <a:r>
              <a:rPr sz="2400" spc="-10" dirty="0">
                <a:solidFill>
                  <a:srgbClr val="3333CC"/>
                </a:solidFill>
                <a:latin typeface="Arial"/>
                <a:cs typeface="Arial"/>
              </a:rPr>
              <a:t>axis</a:t>
            </a:r>
            <a:endParaRPr sz="2400" dirty="0">
              <a:latin typeface="Arial"/>
              <a:cs typeface="Arial"/>
            </a:endParaRPr>
          </a:p>
          <a:p>
            <a:pPr marL="351790" indent="-339090">
              <a:lnSpc>
                <a:spcPct val="100000"/>
              </a:lnSpc>
              <a:spcBef>
                <a:spcPts val="530"/>
              </a:spcBef>
              <a:buChar char="•"/>
              <a:tabLst>
                <a:tab pos="351155" algn="l"/>
                <a:tab pos="351790" algn="l"/>
              </a:tabLst>
            </a:pPr>
            <a:r>
              <a:rPr lang="en-US" sz="2400" spc="-10" dirty="0">
                <a:solidFill>
                  <a:srgbClr val="3333CC"/>
                </a:solidFill>
                <a:latin typeface="Arial"/>
                <a:cs typeface="Arial"/>
              </a:rPr>
              <a:t>For </a:t>
            </a:r>
            <a:r>
              <a:rPr sz="2400" dirty="0">
                <a:solidFill>
                  <a:srgbClr val="3333CC"/>
                </a:solidFill>
                <a:latin typeface="Arial"/>
                <a:cs typeface="Arial"/>
              </a:rPr>
              <a:t>a </a:t>
            </a:r>
            <a:r>
              <a:rPr sz="2400" spc="-10" dirty="0">
                <a:solidFill>
                  <a:srgbClr val="3333CC"/>
                </a:solidFill>
                <a:latin typeface="Arial"/>
                <a:cs typeface="Arial"/>
              </a:rPr>
              <a:t>2D </a:t>
            </a:r>
            <a:r>
              <a:rPr sz="2400" spc="-15" dirty="0">
                <a:solidFill>
                  <a:srgbClr val="3333CC"/>
                </a:solidFill>
                <a:latin typeface="Arial"/>
                <a:cs typeface="Arial"/>
              </a:rPr>
              <a:t>image </a:t>
            </a:r>
            <a:r>
              <a:rPr sz="2400" i="1" dirty="0">
                <a:latin typeface="Times New Roman" panose="02020603050405020304" pitchFamily="18" charset="0"/>
                <a:cs typeface="Times New Roman" panose="02020603050405020304" pitchFamily="18" charset="0"/>
              </a:rPr>
              <a:t>I</a:t>
            </a:r>
            <a:r>
              <a:rPr sz="2400" i="1" dirty="0">
                <a:latin typeface="Calibri"/>
                <a:cs typeface="Calibri"/>
              </a:rPr>
              <a:t> </a:t>
            </a:r>
            <a:r>
              <a:rPr sz="2400" spc="-10" dirty="0">
                <a:solidFill>
                  <a:srgbClr val="3333CC"/>
                </a:solidFill>
                <a:latin typeface="Arial"/>
                <a:cs typeface="Arial"/>
              </a:rPr>
              <a:t>as input and </a:t>
            </a:r>
            <a:r>
              <a:rPr sz="2400" dirty="0">
                <a:solidFill>
                  <a:srgbClr val="3333CC"/>
                </a:solidFill>
                <a:latin typeface="Arial"/>
                <a:cs typeface="Arial"/>
              </a:rPr>
              <a:t>a </a:t>
            </a:r>
            <a:r>
              <a:rPr sz="2400" spc="-10" dirty="0">
                <a:solidFill>
                  <a:srgbClr val="3333CC"/>
                </a:solidFill>
                <a:latin typeface="Arial"/>
                <a:cs typeface="Arial"/>
              </a:rPr>
              <a:t>2D </a:t>
            </a:r>
            <a:r>
              <a:rPr sz="2400" spc="-15" dirty="0">
                <a:solidFill>
                  <a:srgbClr val="3333CC"/>
                </a:solidFill>
                <a:latin typeface="Arial"/>
                <a:cs typeface="Arial"/>
              </a:rPr>
              <a:t>kernel </a:t>
            </a:r>
            <a:r>
              <a:rPr sz="2400" i="1" dirty="0">
                <a:latin typeface="Times New Roman"/>
                <a:cs typeface="Times New Roman"/>
              </a:rPr>
              <a:t>K </a:t>
            </a:r>
            <a:r>
              <a:rPr sz="2400" spc="-10" dirty="0">
                <a:solidFill>
                  <a:srgbClr val="3333CC"/>
                </a:solidFill>
                <a:latin typeface="Arial"/>
                <a:cs typeface="Arial"/>
              </a:rPr>
              <a:t>we</a:t>
            </a:r>
            <a:r>
              <a:rPr sz="2400" spc="-114" dirty="0">
                <a:solidFill>
                  <a:srgbClr val="3333CC"/>
                </a:solidFill>
                <a:latin typeface="Arial"/>
                <a:cs typeface="Arial"/>
              </a:rPr>
              <a:t> </a:t>
            </a:r>
            <a:r>
              <a:rPr sz="2400" spc="-15" dirty="0">
                <a:solidFill>
                  <a:srgbClr val="3333CC"/>
                </a:solidFill>
                <a:latin typeface="Arial"/>
                <a:cs typeface="Arial"/>
              </a:rPr>
              <a:t>have</a:t>
            </a:r>
            <a:endParaRPr sz="2400" dirty="0">
              <a:latin typeface="Arial"/>
              <a:cs typeface="Arial"/>
            </a:endParaRPr>
          </a:p>
        </p:txBody>
      </p:sp>
      <p:sp>
        <p:nvSpPr>
          <p:cNvPr id="6" name="object 6"/>
          <p:cNvSpPr txBox="1"/>
          <p:nvPr/>
        </p:nvSpPr>
        <p:spPr>
          <a:xfrm>
            <a:off x="2387123" y="2600483"/>
            <a:ext cx="4530725" cy="494665"/>
          </a:xfrm>
          <a:prstGeom prst="rect">
            <a:avLst/>
          </a:prstGeom>
          <a:ln w="9419">
            <a:solidFill>
              <a:srgbClr val="000000"/>
            </a:solidFill>
          </a:ln>
        </p:spPr>
        <p:txBody>
          <a:bodyPr vert="horz" wrap="square" lIns="0" tIns="0" rIns="0" bIns="0" rtlCol="0">
            <a:spAutoFit/>
          </a:bodyPr>
          <a:lstStyle/>
          <a:p>
            <a:pPr marR="3175" algn="ctr">
              <a:lnSpc>
                <a:spcPts val="2435"/>
              </a:lnSpc>
            </a:pPr>
            <a:r>
              <a:rPr sz="1600" i="1" spc="95" dirty="0">
                <a:latin typeface="Cambria"/>
                <a:cs typeface="Cambria"/>
              </a:rPr>
              <a:t>S</a:t>
            </a:r>
            <a:r>
              <a:rPr sz="1600" spc="95" dirty="0">
                <a:latin typeface="Calibri"/>
                <a:cs typeface="Calibri"/>
              </a:rPr>
              <a:t>(</a:t>
            </a:r>
            <a:r>
              <a:rPr sz="1600" i="1" spc="95" dirty="0">
                <a:latin typeface="Cambria"/>
                <a:cs typeface="Cambria"/>
              </a:rPr>
              <a:t>i</a:t>
            </a:r>
            <a:r>
              <a:rPr sz="1600" spc="95" dirty="0">
                <a:latin typeface="Calibri"/>
                <a:cs typeface="Calibri"/>
              </a:rPr>
              <a:t>,</a:t>
            </a:r>
            <a:r>
              <a:rPr sz="1600" spc="-90" dirty="0">
                <a:latin typeface="Calibri"/>
                <a:cs typeface="Calibri"/>
              </a:rPr>
              <a:t> </a:t>
            </a:r>
            <a:r>
              <a:rPr sz="1600" i="1" spc="180" dirty="0">
                <a:latin typeface="Cambria"/>
                <a:cs typeface="Cambria"/>
              </a:rPr>
              <a:t>j</a:t>
            </a:r>
            <a:r>
              <a:rPr sz="1600" spc="180" dirty="0">
                <a:latin typeface="Calibri"/>
                <a:cs typeface="Calibri"/>
              </a:rPr>
              <a:t>)</a:t>
            </a:r>
            <a:r>
              <a:rPr sz="1600" spc="-75" dirty="0">
                <a:latin typeface="Calibri"/>
                <a:cs typeface="Calibri"/>
              </a:rPr>
              <a:t> </a:t>
            </a:r>
            <a:r>
              <a:rPr sz="1600" spc="180" dirty="0">
                <a:latin typeface="Segoe UI Symbol"/>
                <a:cs typeface="Segoe UI Symbol"/>
              </a:rPr>
              <a:t>=</a:t>
            </a:r>
            <a:r>
              <a:rPr sz="1600" spc="-140" dirty="0">
                <a:latin typeface="Segoe UI Symbol"/>
                <a:cs typeface="Segoe UI Symbol"/>
              </a:rPr>
              <a:t> </a:t>
            </a:r>
            <a:r>
              <a:rPr sz="1600" spc="100" dirty="0">
                <a:latin typeface="Calibri"/>
                <a:cs typeface="Calibri"/>
              </a:rPr>
              <a:t>(</a:t>
            </a:r>
            <a:r>
              <a:rPr sz="1600" i="1" spc="100" dirty="0">
                <a:latin typeface="Cambria"/>
                <a:cs typeface="Cambria"/>
              </a:rPr>
              <a:t>I</a:t>
            </a:r>
            <a:r>
              <a:rPr sz="1600" i="1" spc="145" dirty="0">
                <a:latin typeface="Cambria"/>
                <a:cs typeface="Cambria"/>
              </a:rPr>
              <a:t> </a:t>
            </a:r>
            <a:r>
              <a:rPr sz="1600" spc="20" dirty="0">
                <a:latin typeface="Calibri"/>
                <a:cs typeface="Calibri"/>
              </a:rPr>
              <a:t>*</a:t>
            </a:r>
            <a:r>
              <a:rPr sz="1600" spc="-120" dirty="0">
                <a:latin typeface="Calibri"/>
                <a:cs typeface="Calibri"/>
              </a:rPr>
              <a:t> </a:t>
            </a:r>
            <a:r>
              <a:rPr sz="1600" i="1" spc="295" dirty="0">
                <a:latin typeface="Cambria"/>
                <a:cs typeface="Cambria"/>
              </a:rPr>
              <a:t>K</a:t>
            </a:r>
            <a:r>
              <a:rPr sz="1600" i="1" spc="-190" dirty="0">
                <a:latin typeface="Cambria"/>
                <a:cs typeface="Cambria"/>
              </a:rPr>
              <a:t> </a:t>
            </a:r>
            <a:r>
              <a:rPr sz="1600" spc="75" dirty="0">
                <a:latin typeface="Calibri"/>
                <a:cs typeface="Calibri"/>
              </a:rPr>
              <a:t>)(</a:t>
            </a:r>
            <a:r>
              <a:rPr sz="1600" i="1" spc="75" dirty="0">
                <a:latin typeface="Cambria"/>
                <a:cs typeface="Cambria"/>
              </a:rPr>
              <a:t>i</a:t>
            </a:r>
            <a:r>
              <a:rPr sz="1600" spc="75" dirty="0">
                <a:latin typeface="Calibri"/>
                <a:cs typeface="Calibri"/>
              </a:rPr>
              <a:t>,</a:t>
            </a:r>
            <a:r>
              <a:rPr sz="1600" spc="-85" dirty="0">
                <a:latin typeface="Calibri"/>
                <a:cs typeface="Calibri"/>
              </a:rPr>
              <a:t> </a:t>
            </a:r>
            <a:r>
              <a:rPr sz="1600" i="1" spc="180" dirty="0">
                <a:latin typeface="Cambria"/>
                <a:cs typeface="Cambria"/>
              </a:rPr>
              <a:t>j</a:t>
            </a:r>
            <a:r>
              <a:rPr sz="1600" spc="180" dirty="0">
                <a:latin typeface="Calibri"/>
                <a:cs typeface="Calibri"/>
              </a:rPr>
              <a:t>)</a:t>
            </a:r>
            <a:r>
              <a:rPr sz="1600" spc="-75" dirty="0">
                <a:latin typeface="Calibri"/>
                <a:cs typeface="Calibri"/>
              </a:rPr>
              <a:t> </a:t>
            </a:r>
            <a:r>
              <a:rPr sz="1600" spc="180" dirty="0">
                <a:latin typeface="Segoe UI Symbol"/>
                <a:cs typeface="Segoe UI Symbol"/>
              </a:rPr>
              <a:t>=</a:t>
            </a:r>
            <a:r>
              <a:rPr sz="1600" spc="-20" dirty="0">
                <a:latin typeface="Segoe UI Symbol"/>
                <a:cs typeface="Segoe UI Symbol"/>
              </a:rPr>
              <a:t> </a:t>
            </a:r>
            <a:r>
              <a:rPr sz="3675" spc="300" baseline="-7936" dirty="0">
                <a:latin typeface="Segoe UI Symbol"/>
                <a:cs typeface="Segoe UI Symbol"/>
              </a:rPr>
              <a:t>∑∑</a:t>
            </a:r>
            <a:r>
              <a:rPr sz="1600" i="1" spc="200" dirty="0">
                <a:latin typeface="Cambria"/>
                <a:cs typeface="Cambria"/>
              </a:rPr>
              <a:t>I</a:t>
            </a:r>
            <a:r>
              <a:rPr sz="1600" spc="200" dirty="0">
                <a:latin typeface="Calibri"/>
                <a:cs typeface="Calibri"/>
              </a:rPr>
              <a:t>(</a:t>
            </a:r>
            <a:r>
              <a:rPr sz="1600" i="1" spc="200" dirty="0">
                <a:latin typeface="Cambria"/>
                <a:cs typeface="Cambria"/>
              </a:rPr>
              <a:t>m</a:t>
            </a:r>
            <a:r>
              <a:rPr sz="1600" spc="200" dirty="0">
                <a:latin typeface="Calibri"/>
                <a:cs typeface="Calibri"/>
              </a:rPr>
              <a:t>,</a:t>
            </a:r>
            <a:r>
              <a:rPr sz="1600" i="1" spc="200" dirty="0">
                <a:latin typeface="Cambria"/>
                <a:cs typeface="Cambria"/>
              </a:rPr>
              <a:t>n</a:t>
            </a:r>
            <a:r>
              <a:rPr sz="1600" spc="200" dirty="0">
                <a:latin typeface="Calibri"/>
                <a:cs typeface="Calibri"/>
              </a:rPr>
              <a:t>)</a:t>
            </a:r>
            <a:r>
              <a:rPr sz="1600" i="1" spc="200" dirty="0">
                <a:latin typeface="Cambria"/>
                <a:cs typeface="Cambria"/>
              </a:rPr>
              <a:t>K</a:t>
            </a:r>
            <a:r>
              <a:rPr sz="1600" spc="200" dirty="0">
                <a:latin typeface="Calibri"/>
                <a:cs typeface="Calibri"/>
              </a:rPr>
              <a:t>(</a:t>
            </a:r>
            <a:r>
              <a:rPr sz="1600" i="1" spc="200" dirty="0">
                <a:latin typeface="Cambria"/>
                <a:cs typeface="Cambria"/>
              </a:rPr>
              <a:t>i</a:t>
            </a:r>
            <a:r>
              <a:rPr sz="1600" i="1" dirty="0">
                <a:latin typeface="Cambria"/>
                <a:cs typeface="Cambria"/>
              </a:rPr>
              <a:t> </a:t>
            </a:r>
            <a:r>
              <a:rPr sz="1600" spc="180" dirty="0">
                <a:latin typeface="Segoe UI Symbol"/>
                <a:cs typeface="Segoe UI Symbol"/>
              </a:rPr>
              <a:t>−</a:t>
            </a:r>
            <a:r>
              <a:rPr sz="1600" spc="-275" dirty="0">
                <a:latin typeface="Segoe UI Symbol"/>
                <a:cs typeface="Segoe UI Symbol"/>
              </a:rPr>
              <a:t> </a:t>
            </a:r>
            <a:r>
              <a:rPr sz="1600" i="1" spc="50" dirty="0">
                <a:latin typeface="Cambria"/>
                <a:cs typeface="Cambria"/>
              </a:rPr>
              <a:t>m</a:t>
            </a:r>
            <a:r>
              <a:rPr sz="1600" spc="50" dirty="0">
                <a:latin typeface="Calibri"/>
                <a:cs typeface="Calibri"/>
              </a:rPr>
              <a:t>,</a:t>
            </a:r>
            <a:r>
              <a:rPr sz="1600" spc="-85" dirty="0">
                <a:latin typeface="Calibri"/>
                <a:cs typeface="Calibri"/>
              </a:rPr>
              <a:t> </a:t>
            </a:r>
            <a:r>
              <a:rPr sz="1600" i="1" spc="75" dirty="0">
                <a:latin typeface="Cambria"/>
                <a:cs typeface="Cambria"/>
              </a:rPr>
              <a:t>j</a:t>
            </a:r>
            <a:r>
              <a:rPr sz="1600" i="1" spc="70" dirty="0">
                <a:latin typeface="Cambria"/>
                <a:cs typeface="Cambria"/>
              </a:rPr>
              <a:t> </a:t>
            </a:r>
            <a:r>
              <a:rPr sz="1600" spc="180" dirty="0">
                <a:latin typeface="Segoe UI Symbol"/>
                <a:cs typeface="Segoe UI Symbol"/>
              </a:rPr>
              <a:t>−</a:t>
            </a:r>
            <a:r>
              <a:rPr sz="1600" spc="-275" dirty="0">
                <a:latin typeface="Segoe UI Symbol"/>
                <a:cs typeface="Segoe UI Symbol"/>
              </a:rPr>
              <a:t> </a:t>
            </a:r>
            <a:r>
              <a:rPr sz="1600" i="1" spc="140" dirty="0">
                <a:latin typeface="Cambria"/>
                <a:cs typeface="Cambria"/>
              </a:rPr>
              <a:t>n</a:t>
            </a:r>
            <a:r>
              <a:rPr sz="1600" spc="140" dirty="0">
                <a:latin typeface="Calibri"/>
                <a:cs typeface="Calibri"/>
              </a:rPr>
              <a:t>)</a:t>
            </a:r>
            <a:endParaRPr sz="1600">
              <a:latin typeface="Calibri"/>
              <a:cs typeface="Calibri"/>
            </a:endParaRPr>
          </a:p>
          <a:p>
            <a:pPr marL="44450" algn="ctr">
              <a:lnSpc>
                <a:spcPct val="100000"/>
              </a:lnSpc>
              <a:spcBef>
                <a:spcPts val="130"/>
              </a:spcBef>
              <a:tabLst>
                <a:tab pos="348615" algn="l"/>
              </a:tabLst>
            </a:pPr>
            <a:r>
              <a:rPr sz="950" i="1" spc="15" dirty="0">
                <a:latin typeface="Cambria"/>
                <a:cs typeface="Cambria"/>
              </a:rPr>
              <a:t>m	</a:t>
            </a:r>
            <a:r>
              <a:rPr sz="950" i="1" spc="25" dirty="0">
                <a:latin typeface="Cambria"/>
                <a:cs typeface="Cambria"/>
              </a:rPr>
              <a:t>n</a:t>
            </a:r>
            <a:endParaRPr sz="950">
              <a:latin typeface="Cambria"/>
              <a:cs typeface="Cambria"/>
            </a:endParaRPr>
          </a:p>
        </p:txBody>
      </p:sp>
      <p:sp>
        <p:nvSpPr>
          <p:cNvPr id="7" name="object 7"/>
          <p:cNvSpPr/>
          <p:nvPr/>
        </p:nvSpPr>
        <p:spPr>
          <a:xfrm>
            <a:off x="1219438" y="5516130"/>
            <a:ext cx="3691648" cy="1354044"/>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6311576" y="5203731"/>
            <a:ext cx="1644072" cy="1756832"/>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6230143" y="5162497"/>
            <a:ext cx="1818005" cy="1821180"/>
          </a:xfrm>
          <a:custGeom>
            <a:avLst/>
            <a:gdLst/>
            <a:ahLst/>
            <a:cxnLst/>
            <a:rect l="l" t="t" r="r" b="b"/>
            <a:pathLst>
              <a:path w="1818004" h="1821179">
                <a:moveTo>
                  <a:pt x="0" y="0"/>
                </a:moveTo>
                <a:lnTo>
                  <a:pt x="1817899" y="0"/>
                </a:lnTo>
                <a:lnTo>
                  <a:pt x="1817899" y="1821038"/>
                </a:lnTo>
                <a:lnTo>
                  <a:pt x="0" y="1821038"/>
                </a:lnTo>
                <a:lnTo>
                  <a:pt x="0" y="0"/>
                </a:lnTo>
                <a:close/>
              </a:path>
            </a:pathLst>
          </a:custGeom>
          <a:ln w="9419">
            <a:solidFill>
              <a:srgbClr val="000000"/>
            </a:solidFill>
          </a:ln>
        </p:spPr>
        <p:txBody>
          <a:bodyPr wrap="square" lIns="0" tIns="0" rIns="0" bIns="0" rtlCol="0"/>
          <a:lstStyle/>
          <a:p>
            <a:endParaRPr/>
          </a:p>
        </p:txBody>
      </p:sp>
      <p:sp>
        <p:nvSpPr>
          <p:cNvPr id="10" name="object 10"/>
          <p:cNvSpPr txBox="1"/>
          <p:nvPr/>
        </p:nvSpPr>
        <p:spPr>
          <a:xfrm>
            <a:off x="5759703" y="4811776"/>
            <a:ext cx="2807335" cy="269240"/>
          </a:xfrm>
          <a:prstGeom prst="rect">
            <a:avLst/>
          </a:prstGeom>
        </p:spPr>
        <p:txBody>
          <a:bodyPr vert="horz" wrap="square" lIns="0" tIns="12700" rIns="0" bIns="0" rtlCol="0">
            <a:spAutoFit/>
          </a:bodyPr>
          <a:lstStyle/>
          <a:p>
            <a:pPr marL="38100">
              <a:lnSpc>
                <a:spcPct val="100000"/>
              </a:lnSpc>
              <a:spcBef>
                <a:spcPts val="100"/>
              </a:spcBef>
            </a:pPr>
            <a:r>
              <a:rPr sz="1600" spc="-15" dirty="0">
                <a:solidFill>
                  <a:srgbClr val="006600"/>
                </a:solidFill>
                <a:latin typeface="Arial"/>
                <a:cs typeface="Arial"/>
              </a:rPr>
              <a:t>Kernels </a:t>
            </a:r>
            <a:r>
              <a:rPr sz="1600" i="1" spc="-15" dirty="0">
                <a:latin typeface="Times New Roman"/>
                <a:cs typeface="Times New Roman"/>
              </a:rPr>
              <a:t>K</a:t>
            </a:r>
            <a:r>
              <a:rPr sz="1650" i="1" spc="-22" baseline="-15151" dirty="0">
                <a:latin typeface="Times New Roman"/>
                <a:cs typeface="Times New Roman"/>
              </a:rPr>
              <a:t>1</a:t>
            </a:r>
            <a:r>
              <a:rPr sz="1600" i="1" spc="-15" dirty="0">
                <a:latin typeface="Times New Roman"/>
                <a:cs typeface="Times New Roman"/>
              </a:rPr>
              <a:t>-K</a:t>
            </a:r>
            <a:r>
              <a:rPr sz="1650" i="1" spc="-22" baseline="-15151" dirty="0">
                <a:latin typeface="Times New Roman"/>
                <a:cs typeface="Times New Roman"/>
              </a:rPr>
              <a:t>4 </a:t>
            </a:r>
            <a:r>
              <a:rPr sz="1600" spc="-5" dirty="0">
                <a:solidFill>
                  <a:srgbClr val="006600"/>
                </a:solidFill>
                <a:latin typeface="Arial"/>
                <a:cs typeface="Arial"/>
              </a:rPr>
              <a:t>for </a:t>
            </a:r>
            <a:r>
              <a:rPr sz="1600" spc="-10" dirty="0">
                <a:solidFill>
                  <a:srgbClr val="006600"/>
                </a:solidFill>
                <a:latin typeface="Arial"/>
                <a:cs typeface="Arial"/>
              </a:rPr>
              <a:t>line</a:t>
            </a:r>
            <a:r>
              <a:rPr sz="1600" spc="-204" dirty="0">
                <a:solidFill>
                  <a:srgbClr val="006600"/>
                </a:solidFill>
                <a:latin typeface="Arial"/>
                <a:cs typeface="Arial"/>
              </a:rPr>
              <a:t> </a:t>
            </a:r>
            <a:r>
              <a:rPr sz="1600" spc="-10" dirty="0">
                <a:solidFill>
                  <a:srgbClr val="006600"/>
                </a:solidFill>
                <a:latin typeface="Arial"/>
                <a:cs typeface="Arial"/>
              </a:rPr>
              <a:t>detection</a:t>
            </a:r>
            <a:endParaRPr sz="1600">
              <a:latin typeface="Arial"/>
              <a:cs typeface="Arial"/>
            </a:endParaRPr>
          </a:p>
        </p:txBody>
      </p:sp>
      <p:sp>
        <p:nvSpPr>
          <p:cNvPr id="11" name="object 11"/>
          <p:cNvSpPr txBox="1"/>
          <p:nvPr/>
        </p:nvSpPr>
        <p:spPr>
          <a:xfrm>
            <a:off x="1188550" y="4680712"/>
            <a:ext cx="3844290" cy="775335"/>
          </a:xfrm>
          <a:prstGeom prst="rect">
            <a:avLst/>
          </a:prstGeom>
        </p:spPr>
        <p:txBody>
          <a:bodyPr vert="horz" wrap="square" lIns="0" tIns="143510" rIns="0" bIns="0" rtlCol="0">
            <a:spAutoFit/>
          </a:bodyPr>
          <a:lstStyle/>
          <a:p>
            <a:pPr marL="12700">
              <a:lnSpc>
                <a:spcPct val="100000"/>
              </a:lnSpc>
              <a:spcBef>
                <a:spcPts val="1130"/>
              </a:spcBef>
            </a:pPr>
            <a:r>
              <a:rPr sz="1600" spc="-15" dirty="0">
                <a:solidFill>
                  <a:srgbClr val="006600"/>
                </a:solidFill>
                <a:latin typeface="Arial"/>
                <a:cs typeface="Arial"/>
              </a:rPr>
              <a:t>Sharply peaked </a:t>
            </a:r>
            <a:r>
              <a:rPr sz="1600" spc="-10" dirty="0">
                <a:solidFill>
                  <a:srgbClr val="006600"/>
                </a:solidFill>
                <a:latin typeface="Arial"/>
                <a:cs typeface="Arial"/>
              </a:rPr>
              <a:t>kernel </a:t>
            </a:r>
            <a:r>
              <a:rPr sz="1600" i="1" dirty="0">
                <a:latin typeface="Calibri"/>
                <a:cs typeface="Calibri"/>
              </a:rPr>
              <a:t>K </a:t>
            </a:r>
            <a:r>
              <a:rPr sz="1600" spc="-5" dirty="0">
                <a:solidFill>
                  <a:srgbClr val="006600"/>
                </a:solidFill>
                <a:latin typeface="Arial"/>
                <a:cs typeface="Arial"/>
              </a:rPr>
              <a:t>for </a:t>
            </a:r>
            <a:r>
              <a:rPr sz="1600" spc="-15" dirty="0">
                <a:solidFill>
                  <a:srgbClr val="006600"/>
                </a:solidFill>
                <a:latin typeface="Arial"/>
                <a:cs typeface="Arial"/>
              </a:rPr>
              <a:t>edge </a:t>
            </a:r>
            <a:r>
              <a:rPr sz="1600" spc="-10" dirty="0">
                <a:solidFill>
                  <a:srgbClr val="006600"/>
                </a:solidFill>
                <a:latin typeface="Arial"/>
                <a:cs typeface="Arial"/>
              </a:rPr>
              <a:t>detection</a:t>
            </a:r>
            <a:endParaRPr sz="1600">
              <a:latin typeface="Arial"/>
              <a:cs typeface="Arial"/>
            </a:endParaRPr>
          </a:p>
          <a:p>
            <a:pPr marL="297180" algn="ctr">
              <a:lnSpc>
                <a:spcPct val="100000"/>
              </a:lnSpc>
              <a:spcBef>
                <a:spcPts val="1030"/>
              </a:spcBef>
              <a:tabLst>
                <a:tab pos="1503045" algn="l"/>
                <a:tab pos="2708275" algn="l"/>
              </a:tabLst>
            </a:pPr>
            <a:r>
              <a:rPr sz="1600" i="1" spc="-5" dirty="0">
                <a:latin typeface="Times New Roman"/>
                <a:cs typeface="Times New Roman"/>
              </a:rPr>
              <a:t>I</a:t>
            </a:r>
            <a:r>
              <a:rPr sz="1600" spc="-5" dirty="0">
                <a:latin typeface="Times New Roman"/>
                <a:cs typeface="Times New Roman"/>
              </a:rPr>
              <a:t>(</a:t>
            </a:r>
            <a:r>
              <a:rPr sz="1600" i="1" spc="-5" dirty="0">
                <a:latin typeface="Times New Roman"/>
                <a:cs typeface="Times New Roman"/>
              </a:rPr>
              <a:t>i </a:t>
            </a:r>
            <a:r>
              <a:rPr sz="1600" i="1" dirty="0">
                <a:latin typeface="Times New Roman"/>
                <a:cs typeface="Times New Roman"/>
              </a:rPr>
              <a:t>,</a:t>
            </a:r>
            <a:r>
              <a:rPr sz="1600" i="1" spc="-10" dirty="0">
                <a:latin typeface="Times New Roman"/>
                <a:cs typeface="Times New Roman"/>
              </a:rPr>
              <a:t> </a:t>
            </a:r>
            <a:r>
              <a:rPr sz="1600" i="1" dirty="0">
                <a:latin typeface="Times New Roman"/>
                <a:cs typeface="Times New Roman"/>
              </a:rPr>
              <a:t>j</a:t>
            </a:r>
            <a:r>
              <a:rPr sz="1600" dirty="0">
                <a:latin typeface="Times New Roman"/>
                <a:cs typeface="Times New Roman"/>
              </a:rPr>
              <a:t>)	</a:t>
            </a:r>
            <a:r>
              <a:rPr sz="1600" i="1" spc="-10" dirty="0">
                <a:latin typeface="Times New Roman"/>
                <a:cs typeface="Times New Roman"/>
              </a:rPr>
              <a:t>K</a:t>
            </a:r>
            <a:r>
              <a:rPr sz="1600" spc="-10" dirty="0">
                <a:latin typeface="Times New Roman"/>
                <a:cs typeface="Times New Roman"/>
              </a:rPr>
              <a:t>(</a:t>
            </a:r>
            <a:r>
              <a:rPr sz="1600" i="1" spc="-10" dirty="0">
                <a:latin typeface="Times New Roman"/>
                <a:cs typeface="Times New Roman"/>
              </a:rPr>
              <a:t>i</a:t>
            </a:r>
            <a:r>
              <a:rPr sz="1600" i="1" spc="-5" dirty="0">
                <a:latin typeface="Times New Roman"/>
                <a:cs typeface="Times New Roman"/>
              </a:rPr>
              <a:t> </a:t>
            </a:r>
            <a:r>
              <a:rPr sz="1600" i="1" dirty="0">
                <a:latin typeface="Times New Roman"/>
                <a:cs typeface="Times New Roman"/>
              </a:rPr>
              <a:t>,</a:t>
            </a:r>
            <a:r>
              <a:rPr sz="1600" i="1" spc="-10" dirty="0">
                <a:latin typeface="Times New Roman"/>
                <a:cs typeface="Times New Roman"/>
              </a:rPr>
              <a:t> </a:t>
            </a:r>
            <a:r>
              <a:rPr sz="1600" i="1" dirty="0">
                <a:latin typeface="Times New Roman"/>
                <a:cs typeface="Times New Roman"/>
              </a:rPr>
              <a:t>j</a:t>
            </a:r>
            <a:r>
              <a:rPr sz="1600" dirty="0">
                <a:latin typeface="Times New Roman"/>
                <a:cs typeface="Times New Roman"/>
              </a:rPr>
              <a:t>)	</a:t>
            </a:r>
            <a:r>
              <a:rPr sz="1600" i="1" spc="-5" dirty="0">
                <a:latin typeface="Times New Roman"/>
                <a:cs typeface="Times New Roman"/>
              </a:rPr>
              <a:t>S</a:t>
            </a:r>
            <a:r>
              <a:rPr sz="1600" spc="-5" dirty="0">
                <a:latin typeface="Times New Roman"/>
                <a:cs typeface="Times New Roman"/>
              </a:rPr>
              <a:t>(</a:t>
            </a:r>
            <a:r>
              <a:rPr sz="1600" i="1" spc="-5" dirty="0">
                <a:latin typeface="Times New Roman"/>
                <a:cs typeface="Times New Roman"/>
              </a:rPr>
              <a:t>i </a:t>
            </a:r>
            <a:r>
              <a:rPr sz="1600" i="1" dirty="0">
                <a:latin typeface="Times New Roman"/>
                <a:cs typeface="Times New Roman"/>
              </a:rPr>
              <a:t>,</a:t>
            </a:r>
            <a:r>
              <a:rPr sz="1600" i="1" spc="-30" dirty="0">
                <a:latin typeface="Times New Roman"/>
                <a:cs typeface="Times New Roman"/>
              </a:rPr>
              <a:t> </a:t>
            </a:r>
            <a:r>
              <a:rPr sz="1600" i="1" dirty="0">
                <a:latin typeface="Times New Roman"/>
                <a:cs typeface="Times New Roman"/>
              </a:rPr>
              <a:t>j</a:t>
            </a:r>
            <a:r>
              <a:rPr sz="1600" dirty="0">
                <a:latin typeface="Times New Roman"/>
                <a:cs typeface="Times New Roman"/>
              </a:rPr>
              <a:t>)</a:t>
            </a:r>
            <a:endParaRPr sz="1600">
              <a:latin typeface="Times New Roman"/>
              <a:cs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726071" y="849375"/>
            <a:ext cx="4606290" cy="452120"/>
          </a:xfrm>
          <a:prstGeom prst="rect">
            <a:avLst/>
          </a:prstGeom>
        </p:spPr>
        <p:txBody>
          <a:bodyPr vert="horz" wrap="square" lIns="0" tIns="12700" rIns="0" bIns="0" rtlCol="0">
            <a:spAutoFit/>
          </a:bodyPr>
          <a:lstStyle/>
          <a:p>
            <a:pPr marL="12700">
              <a:lnSpc>
                <a:spcPct val="100000"/>
              </a:lnSpc>
              <a:spcBef>
                <a:spcPts val="100"/>
              </a:spcBef>
            </a:pPr>
            <a:r>
              <a:rPr sz="2800" spc="-15" dirty="0"/>
              <a:t>Commutativity </a:t>
            </a:r>
            <a:r>
              <a:rPr sz="2800" spc="-10" dirty="0"/>
              <a:t>of</a:t>
            </a:r>
            <a:r>
              <a:rPr sz="2800" spc="-120" dirty="0"/>
              <a:t> </a:t>
            </a:r>
            <a:r>
              <a:rPr sz="2800" spc="-15" dirty="0"/>
              <a:t>Convolution</a:t>
            </a:r>
            <a:endParaRPr sz="2800"/>
          </a:p>
        </p:txBody>
      </p:sp>
      <p:sp>
        <p:nvSpPr>
          <p:cNvPr id="5" name="object 5"/>
          <p:cNvSpPr txBox="1"/>
          <p:nvPr/>
        </p:nvSpPr>
        <p:spPr>
          <a:xfrm>
            <a:off x="811783" y="1482344"/>
            <a:ext cx="7726045" cy="391160"/>
          </a:xfrm>
          <a:prstGeom prst="rect">
            <a:avLst/>
          </a:prstGeom>
        </p:spPr>
        <p:txBody>
          <a:bodyPr vert="horz" wrap="square" lIns="0" tIns="12700" rIns="0" bIns="0" rtlCol="0">
            <a:spAutoFit/>
          </a:bodyPr>
          <a:lstStyle/>
          <a:p>
            <a:pPr marL="351790" indent="-339090">
              <a:lnSpc>
                <a:spcPct val="100000"/>
              </a:lnSpc>
              <a:spcBef>
                <a:spcPts val="100"/>
              </a:spcBef>
              <a:buChar char="•"/>
              <a:tabLst>
                <a:tab pos="351155" algn="l"/>
                <a:tab pos="351790" algn="l"/>
              </a:tabLst>
            </a:pPr>
            <a:r>
              <a:rPr sz="2400" spc="-15" dirty="0">
                <a:solidFill>
                  <a:srgbClr val="3333CC"/>
                </a:solidFill>
                <a:latin typeface="Arial"/>
                <a:cs typeface="Arial"/>
              </a:rPr>
              <a:t>Convolution </a:t>
            </a:r>
            <a:r>
              <a:rPr sz="2400" spc="-5" dirty="0">
                <a:solidFill>
                  <a:srgbClr val="3333CC"/>
                </a:solidFill>
                <a:latin typeface="Arial"/>
                <a:cs typeface="Arial"/>
              </a:rPr>
              <a:t>is </a:t>
            </a:r>
            <a:r>
              <a:rPr sz="2400" spc="-15" dirty="0">
                <a:solidFill>
                  <a:srgbClr val="3333CC"/>
                </a:solidFill>
                <a:latin typeface="Arial"/>
                <a:cs typeface="Arial"/>
              </a:rPr>
              <a:t>commutative. We </a:t>
            </a:r>
            <a:r>
              <a:rPr sz="2400" spc="-10" dirty="0">
                <a:solidFill>
                  <a:srgbClr val="3333CC"/>
                </a:solidFill>
                <a:latin typeface="Arial"/>
                <a:cs typeface="Arial"/>
              </a:rPr>
              <a:t>can </a:t>
            </a:r>
            <a:r>
              <a:rPr sz="2400" spc="-15" dirty="0">
                <a:solidFill>
                  <a:srgbClr val="3333CC"/>
                </a:solidFill>
                <a:latin typeface="Arial"/>
                <a:cs typeface="Arial"/>
              </a:rPr>
              <a:t>equivalently</a:t>
            </a:r>
            <a:r>
              <a:rPr sz="2400" spc="-105" dirty="0">
                <a:solidFill>
                  <a:srgbClr val="3333CC"/>
                </a:solidFill>
                <a:latin typeface="Arial"/>
                <a:cs typeface="Arial"/>
              </a:rPr>
              <a:t> </a:t>
            </a:r>
            <a:r>
              <a:rPr sz="2400" spc="-10" dirty="0">
                <a:solidFill>
                  <a:srgbClr val="3333CC"/>
                </a:solidFill>
                <a:latin typeface="Arial"/>
                <a:cs typeface="Arial"/>
              </a:rPr>
              <a:t>write:</a:t>
            </a:r>
            <a:endParaRPr sz="2400">
              <a:latin typeface="Arial"/>
              <a:cs typeface="Arial"/>
            </a:endParaRPr>
          </a:p>
        </p:txBody>
      </p:sp>
      <p:sp>
        <p:nvSpPr>
          <p:cNvPr id="6" name="object 6"/>
          <p:cNvSpPr txBox="1"/>
          <p:nvPr/>
        </p:nvSpPr>
        <p:spPr>
          <a:xfrm>
            <a:off x="811783" y="2777744"/>
            <a:ext cx="8328659" cy="2209800"/>
          </a:xfrm>
          <a:prstGeom prst="rect">
            <a:avLst/>
          </a:prstGeom>
        </p:spPr>
        <p:txBody>
          <a:bodyPr vert="horz" wrap="square" lIns="0" tIns="9525" rIns="0" bIns="0" rtlCol="0">
            <a:spAutoFit/>
          </a:bodyPr>
          <a:lstStyle/>
          <a:p>
            <a:pPr marL="351790" marR="5080" indent="-339090">
              <a:lnSpc>
                <a:spcPct val="100800"/>
              </a:lnSpc>
              <a:spcBef>
                <a:spcPts val="75"/>
              </a:spcBef>
              <a:buChar char="•"/>
              <a:tabLst>
                <a:tab pos="351155" algn="l"/>
                <a:tab pos="351790" algn="l"/>
              </a:tabLst>
            </a:pPr>
            <a:r>
              <a:rPr sz="2400" spc="-10" dirty="0">
                <a:solidFill>
                  <a:srgbClr val="3333CC"/>
                </a:solidFill>
                <a:latin typeface="Arial"/>
                <a:cs typeface="Arial"/>
              </a:rPr>
              <a:t>This </a:t>
            </a:r>
            <a:r>
              <a:rPr sz="2400" spc="-15" dirty="0">
                <a:solidFill>
                  <a:srgbClr val="3333CC"/>
                </a:solidFill>
                <a:latin typeface="Arial"/>
                <a:cs typeface="Arial"/>
              </a:rPr>
              <a:t>formula </a:t>
            </a:r>
            <a:r>
              <a:rPr sz="2400" spc="-5" dirty="0">
                <a:solidFill>
                  <a:srgbClr val="3333CC"/>
                </a:solidFill>
                <a:latin typeface="Arial"/>
                <a:cs typeface="Arial"/>
              </a:rPr>
              <a:t>is </a:t>
            </a:r>
            <a:r>
              <a:rPr sz="2400" spc="-15" dirty="0">
                <a:solidFill>
                  <a:srgbClr val="3333CC"/>
                </a:solidFill>
                <a:latin typeface="Arial"/>
                <a:cs typeface="Arial"/>
              </a:rPr>
              <a:t>easier </a:t>
            </a:r>
            <a:r>
              <a:rPr sz="2400" spc="-10" dirty="0">
                <a:solidFill>
                  <a:srgbClr val="3333CC"/>
                </a:solidFill>
                <a:latin typeface="Arial"/>
                <a:cs typeface="Arial"/>
              </a:rPr>
              <a:t>to </a:t>
            </a:r>
            <a:r>
              <a:rPr sz="2400" spc="-15" dirty="0">
                <a:solidFill>
                  <a:srgbClr val="3333CC"/>
                </a:solidFill>
                <a:latin typeface="Arial"/>
                <a:cs typeface="Arial"/>
              </a:rPr>
              <a:t>implement </a:t>
            </a:r>
            <a:r>
              <a:rPr sz="2400" spc="-5" dirty="0">
                <a:solidFill>
                  <a:srgbClr val="3333CC"/>
                </a:solidFill>
                <a:latin typeface="Arial"/>
                <a:cs typeface="Arial"/>
              </a:rPr>
              <a:t>in </a:t>
            </a:r>
            <a:r>
              <a:rPr sz="2400" spc="-10" dirty="0">
                <a:solidFill>
                  <a:srgbClr val="3333CC"/>
                </a:solidFill>
                <a:latin typeface="Arial"/>
                <a:cs typeface="Arial"/>
              </a:rPr>
              <a:t>a </a:t>
            </a:r>
            <a:r>
              <a:rPr sz="2400" spc="-15" dirty="0">
                <a:solidFill>
                  <a:srgbClr val="3333CC"/>
                </a:solidFill>
                <a:latin typeface="Arial"/>
                <a:cs typeface="Arial"/>
              </a:rPr>
              <a:t>ML </a:t>
            </a:r>
            <a:r>
              <a:rPr sz="2400" spc="-10" dirty="0">
                <a:solidFill>
                  <a:srgbClr val="3333CC"/>
                </a:solidFill>
                <a:latin typeface="Arial"/>
                <a:cs typeface="Arial"/>
              </a:rPr>
              <a:t>library since  </a:t>
            </a:r>
            <a:r>
              <a:rPr sz="2400" spc="-15" dirty="0">
                <a:solidFill>
                  <a:srgbClr val="3333CC"/>
                </a:solidFill>
                <a:latin typeface="Arial"/>
                <a:cs typeface="Arial"/>
              </a:rPr>
              <a:t>there </a:t>
            </a:r>
            <a:r>
              <a:rPr sz="2400" spc="-5" dirty="0">
                <a:solidFill>
                  <a:srgbClr val="3333CC"/>
                </a:solidFill>
                <a:latin typeface="Arial"/>
                <a:cs typeface="Arial"/>
              </a:rPr>
              <a:t>is </a:t>
            </a:r>
            <a:r>
              <a:rPr sz="2400" spc="-10" dirty="0">
                <a:solidFill>
                  <a:srgbClr val="3333CC"/>
                </a:solidFill>
                <a:latin typeface="Arial"/>
                <a:cs typeface="Arial"/>
              </a:rPr>
              <a:t>less </a:t>
            </a:r>
            <a:r>
              <a:rPr sz="2400" spc="-15" dirty="0">
                <a:solidFill>
                  <a:srgbClr val="3333CC"/>
                </a:solidFill>
                <a:latin typeface="Arial"/>
                <a:cs typeface="Arial"/>
              </a:rPr>
              <a:t>variation </a:t>
            </a:r>
            <a:r>
              <a:rPr sz="2400" spc="-5" dirty="0">
                <a:solidFill>
                  <a:srgbClr val="3333CC"/>
                </a:solidFill>
                <a:latin typeface="Arial"/>
                <a:cs typeface="Arial"/>
              </a:rPr>
              <a:t>in </a:t>
            </a:r>
            <a:r>
              <a:rPr sz="2400" spc="-10" dirty="0">
                <a:solidFill>
                  <a:srgbClr val="3333CC"/>
                </a:solidFill>
                <a:latin typeface="Arial"/>
                <a:cs typeface="Arial"/>
              </a:rPr>
              <a:t>the </a:t>
            </a:r>
            <a:r>
              <a:rPr sz="2400" spc="-15" dirty="0">
                <a:solidFill>
                  <a:srgbClr val="3333CC"/>
                </a:solidFill>
                <a:latin typeface="Arial"/>
                <a:cs typeface="Arial"/>
              </a:rPr>
              <a:t>range </a:t>
            </a:r>
            <a:r>
              <a:rPr sz="2400" spc="-10" dirty="0">
                <a:solidFill>
                  <a:srgbClr val="3333CC"/>
                </a:solidFill>
                <a:latin typeface="Arial"/>
                <a:cs typeface="Arial"/>
              </a:rPr>
              <a:t>of valid </a:t>
            </a:r>
            <a:r>
              <a:rPr sz="2400" spc="-15" dirty="0">
                <a:solidFill>
                  <a:srgbClr val="3333CC"/>
                </a:solidFill>
                <a:latin typeface="Arial"/>
                <a:cs typeface="Arial"/>
              </a:rPr>
              <a:t>values </a:t>
            </a:r>
            <a:r>
              <a:rPr sz="2400" spc="-10" dirty="0">
                <a:solidFill>
                  <a:srgbClr val="3333CC"/>
                </a:solidFill>
                <a:latin typeface="Arial"/>
                <a:cs typeface="Arial"/>
              </a:rPr>
              <a:t>of </a:t>
            </a:r>
            <a:r>
              <a:rPr sz="2400" i="1" dirty="0">
                <a:latin typeface="Times New Roman"/>
                <a:cs typeface="Times New Roman"/>
              </a:rPr>
              <a:t>m </a:t>
            </a:r>
            <a:r>
              <a:rPr sz="2400" spc="-10" dirty="0">
                <a:solidFill>
                  <a:srgbClr val="3333CC"/>
                </a:solidFill>
                <a:latin typeface="Arial"/>
                <a:cs typeface="Arial"/>
              </a:rPr>
              <a:t>and</a:t>
            </a:r>
            <a:r>
              <a:rPr sz="2400" spc="-120" dirty="0">
                <a:solidFill>
                  <a:srgbClr val="3333CC"/>
                </a:solidFill>
                <a:latin typeface="Arial"/>
                <a:cs typeface="Arial"/>
              </a:rPr>
              <a:t> </a:t>
            </a:r>
            <a:r>
              <a:rPr sz="2400" i="1" dirty="0">
                <a:latin typeface="Times New Roman"/>
                <a:cs typeface="Times New Roman"/>
              </a:rPr>
              <a:t>n</a:t>
            </a:r>
            <a:endParaRPr sz="2400" dirty="0">
              <a:latin typeface="Times New Roman"/>
              <a:cs typeface="Times New Roman"/>
            </a:endParaRPr>
          </a:p>
          <a:p>
            <a:pPr marL="351790" marR="358140" indent="-339090">
              <a:lnSpc>
                <a:spcPts val="2780"/>
              </a:lnSpc>
              <a:spcBef>
                <a:spcPts val="705"/>
              </a:spcBef>
              <a:buChar char="•"/>
              <a:tabLst>
                <a:tab pos="351155" algn="l"/>
                <a:tab pos="351790" algn="l"/>
              </a:tabLst>
            </a:pPr>
            <a:r>
              <a:rPr sz="2400" spc="-15" dirty="0">
                <a:solidFill>
                  <a:srgbClr val="3333CC"/>
                </a:solidFill>
                <a:latin typeface="Arial"/>
                <a:cs typeface="Arial"/>
              </a:rPr>
              <a:t>Commutativity </a:t>
            </a:r>
            <a:r>
              <a:rPr sz="2400" spc="-10" dirty="0">
                <a:solidFill>
                  <a:srgbClr val="3333CC"/>
                </a:solidFill>
                <a:latin typeface="Arial"/>
                <a:cs typeface="Arial"/>
              </a:rPr>
              <a:t>arises </a:t>
            </a:r>
            <a:r>
              <a:rPr sz="2400" spc="-15" dirty="0">
                <a:solidFill>
                  <a:srgbClr val="3333CC"/>
                </a:solidFill>
                <a:latin typeface="Arial"/>
                <a:cs typeface="Arial"/>
              </a:rPr>
              <a:t>because </a:t>
            </a:r>
            <a:r>
              <a:rPr sz="2400" spc="-10" dirty="0">
                <a:solidFill>
                  <a:srgbClr val="3333CC"/>
                </a:solidFill>
                <a:latin typeface="Arial"/>
                <a:cs typeface="Arial"/>
              </a:rPr>
              <a:t>we </a:t>
            </a:r>
            <a:r>
              <a:rPr sz="2400" spc="-15" dirty="0">
                <a:solidFill>
                  <a:srgbClr val="3333CC"/>
                </a:solidFill>
                <a:latin typeface="Arial"/>
                <a:cs typeface="Arial"/>
              </a:rPr>
              <a:t>have </a:t>
            </a:r>
            <a:r>
              <a:rPr sz="2400" spc="-10" dirty="0">
                <a:solidFill>
                  <a:srgbClr val="3333CC"/>
                </a:solidFill>
                <a:latin typeface="Arial"/>
                <a:cs typeface="Arial"/>
              </a:rPr>
              <a:t>flipped the</a:t>
            </a:r>
            <a:r>
              <a:rPr sz="2400" spc="-155" dirty="0">
                <a:solidFill>
                  <a:srgbClr val="3333CC"/>
                </a:solidFill>
                <a:latin typeface="Arial"/>
                <a:cs typeface="Arial"/>
              </a:rPr>
              <a:t> </a:t>
            </a:r>
            <a:r>
              <a:rPr sz="2400" spc="-15" dirty="0">
                <a:solidFill>
                  <a:srgbClr val="3333CC"/>
                </a:solidFill>
                <a:latin typeface="Arial"/>
                <a:cs typeface="Arial"/>
              </a:rPr>
              <a:t>kernel  </a:t>
            </a:r>
            <a:r>
              <a:rPr sz="2400" spc="-10" dirty="0">
                <a:solidFill>
                  <a:srgbClr val="3333CC"/>
                </a:solidFill>
                <a:latin typeface="Arial"/>
                <a:cs typeface="Arial"/>
              </a:rPr>
              <a:t>relative to the</a:t>
            </a:r>
            <a:r>
              <a:rPr sz="2400" spc="-75" dirty="0">
                <a:solidFill>
                  <a:srgbClr val="3333CC"/>
                </a:solidFill>
                <a:latin typeface="Arial"/>
                <a:cs typeface="Arial"/>
              </a:rPr>
              <a:t> </a:t>
            </a:r>
            <a:r>
              <a:rPr sz="2400" spc="-10" dirty="0">
                <a:solidFill>
                  <a:srgbClr val="3333CC"/>
                </a:solidFill>
                <a:latin typeface="Arial"/>
                <a:cs typeface="Arial"/>
              </a:rPr>
              <a:t>input</a:t>
            </a:r>
            <a:endParaRPr sz="2400" dirty="0">
              <a:latin typeface="Arial"/>
              <a:cs typeface="Arial"/>
            </a:endParaRPr>
          </a:p>
          <a:p>
            <a:pPr marL="746760" marR="83820" lvl="1" indent="-282575">
              <a:lnSpc>
                <a:spcPts val="2300"/>
              </a:lnSpc>
              <a:spcBef>
                <a:spcPts val="605"/>
              </a:spcBef>
              <a:buClr>
                <a:srgbClr val="3333CC"/>
              </a:buClr>
              <a:buChar char="•"/>
              <a:tabLst>
                <a:tab pos="746760" algn="l"/>
                <a:tab pos="747395" algn="l"/>
              </a:tabLst>
            </a:pPr>
            <a:r>
              <a:rPr sz="2000" spc="-10" dirty="0">
                <a:solidFill>
                  <a:srgbClr val="006600"/>
                </a:solidFill>
                <a:latin typeface="Arial"/>
                <a:cs typeface="Arial"/>
              </a:rPr>
              <a:t>As </a:t>
            </a:r>
            <a:r>
              <a:rPr sz="2000" i="1" dirty="0">
                <a:latin typeface="Times New Roman"/>
                <a:cs typeface="Times New Roman"/>
              </a:rPr>
              <a:t>m </a:t>
            </a:r>
            <a:r>
              <a:rPr sz="2000" spc="-15" dirty="0">
                <a:solidFill>
                  <a:srgbClr val="006600"/>
                </a:solidFill>
                <a:latin typeface="Arial"/>
                <a:cs typeface="Arial"/>
              </a:rPr>
              <a:t>increases, </a:t>
            </a:r>
            <a:r>
              <a:rPr sz="2000" spc="-10" dirty="0">
                <a:solidFill>
                  <a:srgbClr val="006600"/>
                </a:solidFill>
                <a:latin typeface="Arial"/>
                <a:cs typeface="Arial"/>
              </a:rPr>
              <a:t>index to the input </a:t>
            </a:r>
            <a:r>
              <a:rPr sz="2000" spc="-15" dirty="0">
                <a:solidFill>
                  <a:srgbClr val="006600"/>
                </a:solidFill>
                <a:latin typeface="Arial"/>
                <a:cs typeface="Arial"/>
              </a:rPr>
              <a:t>increases, </a:t>
            </a:r>
            <a:r>
              <a:rPr sz="2000" spc="-10" dirty="0">
                <a:solidFill>
                  <a:srgbClr val="006600"/>
                </a:solidFill>
                <a:latin typeface="Arial"/>
                <a:cs typeface="Arial"/>
              </a:rPr>
              <a:t>but index to the </a:t>
            </a:r>
            <a:r>
              <a:rPr sz="2000" spc="-15" dirty="0">
                <a:solidFill>
                  <a:srgbClr val="006600"/>
                </a:solidFill>
                <a:latin typeface="Arial"/>
                <a:cs typeface="Arial"/>
              </a:rPr>
              <a:t>kernel  decreases</a:t>
            </a:r>
            <a:endParaRPr sz="2000" dirty="0">
              <a:latin typeface="Arial"/>
              <a:cs typeface="Arial"/>
            </a:endParaRPr>
          </a:p>
        </p:txBody>
      </p:sp>
      <p:sp>
        <p:nvSpPr>
          <p:cNvPr id="7" name="object 7"/>
          <p:cNvSpPr txBox="1"/>
          <p:nvPr/>
        </p:nvSpPr>
        <p:spPr>
          <a:xfrm>
            <a:off x="2311770" y="2073010"/>
            <a:ext cx="4513580" cy="494665"/>
          </a:xfrm>
          <a:prstGeom prst="rect">
            <a:avLst/>
          </a:prstGeom>
          <a:ln w="9419">
            <a:solidFill>
              <a:srgbClr val="000000"/>
            </a:solidFill>
          </a:ln>
        </p:spPr>
        <p:txBody>
          <a:bodyPr vert="horz" wrap="square" lIns="0" tIns="0" rIns="0" bIns="0" rtlCol="0">
            <a:spAutoFit/>
          </a:bodyPr>
          <a:lstStyle/>
          <a:p>
            <a:pPr marL="21590">
              <a:lnSpc>
                <a:spcPts val="2435"/>
              </a:lnSpc>
            </a:pPr>
            <a:r>
              <a:rPr sz="1600" i="1" spc="95" dirty="0">
                <a:latin typeface="Cambria"/>
                <a:cs typeface="Cambria"/>
              </a:rPr>
              <a:t>S</a:t>
            </a:r>
            <a:r>
              <a:rPr sz="1600" spc="95" dirty="0">
                <a:latin typeface="Calibri"/>
                <a:cs typeface="Calibri"/>
              </a:rPr>
              <a:t>(</a:t>
            </a:r>
            <a:r>
              <a:rPr sz="1600" i="1" spc="95" dirty="0">
                <a:latin typeface="Cambria"/>
                <a:cs typeface="Cambria"/>
              </a:rPr>
              <a:t>i</a:t>
            </a:r>
            <a:r>
              <a:rPr sz="1600" spc="95" dirty="0">
                <a:latin typeface="Calibri"/>
                <a:cs typeface="Calibri"/>
              </a:rPr>
              <a:t>,</a:t>
            </a:r>
            <a:r>
              <a:rPr sz="1600" spc="-85" dirty="0">
                <a:latin typeface="Calibri"/>
                <a:cs typeface="Calibri"/>
              </a:rPr>
              <a:t> </a:t>
            </a:r>
            <a:r>
              <a:rPr sz="1600" i="1" spc="180" dirty="0">
                <a:latin typeface="Cambria"/>
                <a:cs typeface="Cambria"/>
              </a:rPr>
              <a:t>j</a:t>
            </a:r>
            <a:r>
              <a:rPr sz="1600" spc="180" dirty="0">
                <a:latin typeface="Calibri"/>
                <a:cs typeface="Calibri"/>
              </a:rPr>
              <a:t>)</a:t>
            </a:r>
            <a:r>
              <a:rPr sz="1600" spc="-75" dirty="0">
                <a:latin typeface="Calibri"/>
                <a:cs typeface="Calibri"/>
              </a:rPr>
              <a:t> </a:t>
            </a:r>
            <a:r>
              <a:rPr sz="1600" spc="180" dirty="0">
                <a:latin typeface="Segoe UI Symbol"/>
                <a:cs typeface="Segoe UI Symbol"/>
              </a:rPr>
              <a:t>=</a:t>
            </a:r>
            <a:r>
              <a:rPr sz="1600" spc="-140" dirty="0">
                <a:latin typeface="Segoe UI Symbol"/>
                <a:cs typeface="Segoe UI Symbol"/>
              </a:rPr>
              <a:t> </a:t>
            </a:r>
            <a:r>
              <a:rPr sz="1600" spc="190" dirty="0">
                <a:latin typeface="Calibri"/>
                <a:cs typeface="Calibri"/>
              </a:rPr>
              <a:t>(</a:t>
            </a:r>
            <a:r>
              <a:rPr sz="1600" i="1" spc="190" dirty="0">
                <a:latin typeface="Cambria"/>
                <a:cs typeface="Cambria"/>
              </a:rPr>
              <a:t>K</a:t>
            </a:r>
            <a:r>
              <a:rPr sz="1600" i="1" spc="105" dirty="0">
                <a:latin typeface="Cambria"/>
                <a:cs typeface="Cambria"/>
              </a:rPr>
              <a:t> </a:t>
            </a:r>
            <a:r>
              <a:rPr sz="1600" spc="20" dirty="0">
                <a:latin typeface="Calibri"/>
                <a:cs typeface="Calibri"/>
              </a:rPr>
              <a:t>*</a:t>
            </a:r>
            <a:r>
              <a:rPr sz="1600" spc="-120" dirty="0">
                <a:latin typeface="Calibri"/>
                <a:cs typeface="Calibri"/>
              </a:rPr>
              <a:t> </a:t>
            </a:r>
            <a:r>
              <a:rPr sz="1600" i="1" spc="120" dirty="0">
                <a:latin typeface="Cambria"/>
                <a:cs typeface="Cambria"/>
              </a:rPr>
              <a:t>I</a:t>
            </a:r>
            <a:r>
              <a:rPr sz="1600" i="1" spc="-140" dirty="0">
                <a:latin typeface="Cambria"/>
                <a:cs typeface="Cambria"/>
              </a:rPr>
              <a:t> </a:t>
            </a:r>
            <a:r>
              <a:rPr sz="1600" spc="75" dirty="0">
                <a:latin typeface="Calibri"/>
                <a:cs typeface="Calibri"/>
              </a:rPr>
              <a:t>)(</a:t>
            </a:r>
            <a:r>
              <a:rPr sz="1600" i="1" spc="75" dirty="0">
                <a:latin typeface="Cambria"/>
                <a:cs typeface="Cambria"/>
              </a:rPr>
              <a:t>i</a:t>
            </a:r>
            <a:r>
              <a:rPr sz="1600" spc="75" dirty="0">
                <a:latin typeface="Calibri"/>
                <a:cs typeface="Calibri"/>
              </a:rPr>
              <a:t>,</a:t>
            </a:r>
            <a:r>
              <a:rPr sz="1600" spc="-80" dirty="0">
                <a:latin typeface="Calibri"/>
                <a:cs typeface="Calibri"/>
              </a:rPr>
              <a:t> </a:t>
            </a:r>
            <a:r>
              <a:rPr sz="1600" i="1" spc="180" dirty="0">
                <a:latin typeface="Cambria"/>
                <a:cs typeface="Cambria"/>
              </a:rPr>
              <a:t>j</a:t>
            </a:r>
            <a:r>
              <a:rPr sz="1600" spc="180" dirty="0">
                <a:latin typeface="Calibri"/>
                <a:cs typeface="Calibri"/>
              </a:rPr>
              <a:t>)</a:t>
            </a:r>
            <a:r>
              <a:rPr sz="1600" spc="-75" dirty="0">
                <a:latin typeface="Calibri"/>
                <a:cs typeface="Calibri"/>
              </a:rPr>
              <a:t> </a:t>
            </a:r>
            <a:r>
              <a:rPr sz="1600" spc="180" dirty="0">
                <a:latin typeface="Segoe UI Symbol"/>
                <a:cs typeface="Segoe UI Symbol"/>
              </a:rPr>
              <a:t>=</a:t>
            </a:r>
            <a:r>
              <a:rPr sz="1600" spc="-20" dirty="0">
                <a:latin typeface="Segoe UI Symbol"/>
                <a:cs typeface="Segoe UI Symbol"/>
              </a:rPr>
              <a:t> </a:t>
            </a:r>
            <a:r>
              <a:rPr sz="3675" spc="419" baseline="-7936" dirty="0">
                <a:latin typeface="Segoe UI Symbol"/>
                <a:cs typeface="Segoe UI Symbol"/>
              </a:rPr>
              <a:t>∑∑</a:t>
            </a:r>
            <a:r>
              <a:rPr sz="1600" i="1" spc="280" dirty="0">
                <a:latin typeface="Cambria"/>
                <a:cs typeface="Cambria"/>
              </a:rPr>
              <a:t>I</a:t>
            </a:r>
            <a:r>
              <a:rPr sz="1600" spc="280" dirty="0">
                <a:latin typeface="Calibri"/>
                <a:cs typeface="Calibri"/>
              </a:rPr>
              <a:t>(</a:t>
            </a:r>
            <a:r>
              <a:rPr sz="1600" i="1" spc="280" dirty="0">
                <a:latin typeface="Cambria"/>
                <a:cs typeface="Cambria"/>
              </a:rPr>
              <a:t>i</a:t>
            </a:r>
            <a:r>
              <a:rPr sz="1600" i="1" spc="5" dirty="0">
                <a:latin typeface="Cambria"/>
                <a:cs typeface="Cambria"/>
              </a:rPr>
              <a:t> </a:t>
            </a:r>
            <a:r>
              <a:rPr sz="1600" spc="180" dirty="0">
                <a:latin typeface="Segoe UI Symbol"/>
                <a:cs typeface="Segoe UI Symbol"/>
              </a:rPr>
              <a:t>−</a:t>
            </a:r>
            <a:r>
              <a:rPr sz="1600" spc="-275" dirty="0">
                <a:latin typeface="Segoe UI Symbol"/>
                <a:cs typeface="Segoe UI Symbol"/>
              </a:rPr>
              <a:t> </a:t>
            </a:r>
            <a:r>
              <a:rPr sz="1600" i="1" spc="50" dirty="0">
                <a:latin typeface="Cambria"/>
                <a:cs typeface="Cambria"/>
              </a:rPr>
              <a:t>m</a:t>
            </a:r>
            <a:r>
              <a:rPr sz="1600" spc="50" dirty="0">
                <a:latin typeface="Calibri"/>
                <a:cs typeface="Calibri"/>
              </a:rPr>
              <a:t>,</a:t>
            </a:r>
            <a:r>
              <a:rPr sz="1600" spc="-85" dirty="0">
                <a:latin typeface="Calibri"/>
                <a:cs typeface="Calibri"/>
              </a:rPr>
              <a:t> </a:t>
            </a:r>
            <a:r>
              <a:rPr sz="1600" i="1" spc="75" dirty="0">
                <a:latin typeface="Cambria"/>
                <a:cs typeface="Cambria"/>
              </a:rPr>
              <a:t>j</a:t>
            </a:r>
            <a:r>
              <a:rPr sz="1600" i="1" spc="70" dirty="0">
                <a:latin typeface="Cambria"/>
                <a:cs typeface="Cambria"/>
              </a:rPr>
              <a:t> </a:t>
            </a:r>
            <a:r>
              <a:rPr sz="1600" spc="180" dirty="0">
                <a:latin typeface="Segoe UI Symbol"/>
                <a:cs typeface="Segoe UI Symbol"/>
              </a:rPr>
              <a:t>−</a:t>
            </a:r>
            <a:r>
              <a:rPr sz="1600" spc="-270" dirty="0">
                <a:latin typeface="Segoe UI Symbol"/>
                <a:cs typeface="Segoe UI Symbol"/>
              </a:rPr>
              <a:t> </a:t>
            </a:r>
            <a:r>
              <a:rPr sz="1600" i="1" spc="114" dirty="0">
                <a:latin typeface="Cambria"/>
                <a:cs typeface="Cambria"/>
              </a:rPr>
              <a:t>n</a:t>
            </a:r>
            <a:r>
              <a:rPr sz="1600" spc="114" dirty="0">
                <a:latin typeface="Calibri"/>
                <a:cs typeface="Calibri"/>
              </a:rPr>
              <a:t>)</a:t>
            </a:r>
            <a:r>
              <a:rPr sz="1600" i="1" spc="114" dirty="0">
                <a:latin typeface="Cambria"/>
                <a:cs typeface="Cambria"/>
              </a:rPr>
              <a:t>K</a:t>
            </a:r>
            <a:r>
              <a:rPr sz="1600" spc="114" dirty="0">
                <a:latin typeface="Calibri"/>
                <a:cs typeface="Calibri"/>
              </a:rPr>
              <a:t>(</a:t>
            </a:r>
            <a:r>
              <a:rPr sz="1600" i="1" spc="114" dirty="0">
                <a:latin typeface="Cambria"/>
                <a:cs typeface="Cambria"/>
              </a:rPr>
              <a:t>m</a:t>
            </a:r>
            <a:r>
              <a:rPr sz="1600" spc="114" dirty="0">
                <a:latin typeface="Calibri"/>
                <a:cs typeface="Calibri"/>
              </a:rPr>
              <a:t>,</a:t>
            </a:r>
            <a:r>
              <a:rPr sz="1600" i="1" spc="114" dirty="0">
                <a:latin typeface="Cambria"/>
                <a:cs typeface="Cambria"/>
              </a:rPr>
              <a:t>n</a:t>
            </a:r>
            <a:r>
              <a:rPr sz="1600" spc="114" dirty="0">
                <a:latin typeface="Calibri"/>
                <a:cs typeface="Calibri"/>
              </a:rPr>
              <a:t>)</a:t>
            </a:r>
            <a:endParaRPr sz="1600">
              <a:latin typeface="Calibri"/>
              <a:cs typeface="Calibri"/>
            </a:endParaRPr>
          </a:p>
          <a:p>
            <a:pPr marL="62230" algn="ctr">
              <a:lnSpc>
                <a:spcPct val="100000"/>
              </a:lnSpc>
              <a:spcBef>
                <a:spcPts val="130"/>
              </a:spcBef>
              <a:tabLst>
                <a:tab pos="366395" algn="l"/>
              </a:tabLst>
            </a:pPr>
            <a:r>
              <a:rPr sz="950" i="1" spc="15" dirty="0">
                <a:latin typeface="Cambria"/>
                <a:cs typeface="Cambria"/>
              </a:rPr>
              <a:t>m	</a:t>
            </a:r>
            <a:r>
              <a:rPr sz="950" i="1" spc="25" dirty="0">
                <a:latin typeface="Cambria"/>
                <a:cs typeface="Cambria"/>
              </a:rPr>
              <a:t>n</a:t>
            </a:r>
            <a:endParaRPr sz="950">
              <a:latin typeface="Cambria"/>
              <a:cs typeface="Cambri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635021" y="849375"/>
            <a:ext cx="2791460" cy="452120"/>
          </a:xfrm>
          <a:prstGeom prst="rect">
            <a:avLst/>
          </a:prstGeom>
        </p:spPr>
        <p:txBody>
          <a:bodyPr vert="horz" wrap="square" lIns="0" tIns="12700" rIns="0" bIns="0" rtlCol="0">
            <a:spAutoFit/>
          </a:bodyPr>
          <a:lstStyle/>
          <a:p>
            <a:pPr marL="12700">
              <a:lnSpc>
                <a:spcPct val="100000"/>
              </a:lnSpc>
              <a:spcBef>
                <a:spcPts val="100"/>
              </a:spcBef>
            </a:pPr>
            <a:r>
              <a:rPr sz="2800" spc="-15" dirty="0"/>
              <a:t>Cross-Correlation</a:t>
            </a:r>
            <a:endParaRPr sz="2800"/>
          </a:p>
        </p:txBody>
      </p:sp>
      <p:sp>
        <p:nvSpPr>
          <p:cNvPr id="5" name="object 5"/>
          <p:cNvSpPr txBox="1"/>
          <p:nvPr/>
        </p:nvSpPr>
        <p:spPr>
          <a:xfrm>
            <a:off x="1263903" y="1558544"/>
            <a:ext cx="7239634" cy="391160"/>
          </a:xfrm>
          <a:prstGeom prst="rect">
            <a:avLst/>
          </a:prstGeom>
        </p:spPr>
        <p:txBody>
          <a:bodyPr vert="horz" wrap="square" lIns="0" tIns="12700" rIns="0" bIns="0" rtlCol="0">
            <a:spAutoFit/>
          </a:bodyPr>
          <a:lstStyle/>
          <a:p>
            <a:pPr marL="351790" indent="-339090">
              <a:lnSpc>
                <a:spcPct val="100000"/>
              </a:lnSpc>
              <a:spcBef>
                <a:spcPts val="100"/>
              </a:spcBef>
              <a:buChar char="•"/>
              <a:tabLst>
                <a:tab pos="351155" algn="l"/>
                <a:tab pos="351790" algn="l"/>
              </a:tabLst>
            </a:pPr>
            <a:r>
              <a:rPr sz="2400" spc="-15" dirty="0">
                <a:solidFill>
                  <a:srgbClr val="3333CC"/>
                </a:solidFill>
                <a:latin typeface="Arial"/>
                <a:cs typeface="Arial"/>
              </a:rPr>
              <a:t>Same </a:t>
            </a:r>
            <a:r>
              <a:rPr sz="2400" spc="-10" dirty="0">
                <a:solidFill>
                  <a:srgbClr val="3333CC"/>
                </a:solidFill>
                <a:latin typeface="Arial"/>
                <a:cs typeface="Arial"/>
              </a:rPr>
              <a:t>as </a:t>
            </a:r>
            <a:r>
              <a:rPr sz="2400" spc="-15" dirty="0">
                <a:solidFill>
                  <a:srgbClr val="3333CC"/>
                </a:solidFill>
                <a:latin typeface="Arial"/>
                <a:cs typeface="Arial"/>
              </a:rPr>
              <a:t>convolution, </a:t>
            </a:r>
            <a:r>
              <a:rPr sz="2400" spc="-10" dirty="0">
                <a:solidFill>
                  <a:srgbClr val="3333CC"/>
                </a:solidFill>
                <a:latin typeface="Arial"/>
                <a:cs typeface="Arial"/>
              </a:rPr>
              <a:t>but </a:t>
            </a:r>
            <a:r>
              <a:rPr sz="2400" spc="-15" dirty="0">
                <a:solidFill>
                  <a:srgbClr val="3333CC"/>
                </a:solidFill>
                <a:latin typeface="Arial"/>
                <a:cs typeface="Arial"/>
              </a:rPr>
              <a:t>without </a:t>
            </a:r>
            <a:r>
              <a:rPr sz="2400" spc="-10" dirty="0">
                <a:solidFill>
                  <a:srgbClr val="3333CC"/>
                </a:solidFill>
                <a:latin typeface="Arial"/>
                <a:cs typeface="Arial"/>
              </a:rPr>
              <a:t>flipping the</a:t>
            </a:r>
            <a:r>
              <a:rPr sz="2400" spc="-125" dirty="0">
                <a:solidFill>
                  <a:srgbClr val="3333CC"/>
                </a:solidFill>
                <a:latin typeface="Arial"/>
                <a:cs typeface="Arial"/>
              </a:rPr>
              <a:t> </a:t>
            </a:r>
            <a:r>
              <a:rPr sz="2400" spc="-15" dirty="0">
                <a:solidFill>
                  <a:srgbClr val="3333CC"/>
                </a:solidFill>
                <a:latin typeface="Arial"/>
                <a:cs typeface="Arial"/>
              </a:rPr>
              <a:t>kernel</a:t>
            </a:r>
            <a:endParaRPr sz="2400">
              <a:latin typeface="Arial"/>
              <a:cs typeface="Arial"/>
            </a:endParaRPr>
          </a:p>
        </p:txBody>
      </p:sp>
      <p:sp>
        <p:nvSpPr>
          <p:cNvPr id="6" name="object 6"/>
          <p:cNvSpPr txBox="1"/>
          <p:nvPr/>
        </p:nvSpPr>
        <p:spPr>
          <a:xfrm>
            <a:off x="1263903" y="2853944"/>
            <a:ext cx="7512050" cy="1563633"/>
          </a:xfrm>
          <a:prstGeom prst="rect">
            <a:avLst/>
          </a:prstGeom>
        </p:spPr>
        <p:txBody>
          <a:bodyPr vert="horz" wrap="square" lIns="0" tIns="9525" rIns="0" bIns="0" rtlCol="0">
            <a:spAutoFit/>
          </a:bodyPr>
          <a:lstStyle/>
          <a:p>
            <a:pPr marL="351790" marR="6985" indent="-339090">
              <a:lnSpc>
                <a:spcPct val="100800"/>
              </a:lnSpc>
              <a:spcBef>
                <a:spcPts val="75"/>
              </a:spcBef>
              <a:buChar char="•"/>
              <a:tabLst>
                <a:tab pos="351155" algn="l"/>
                <a:tab pos="351790" algn="l"/>
              </a:tabLst>
            </a:pPr>
            <a:r>
              <a:rPr sz="2400" spc="-15" dirty="0">
                <a:solidFill>
                  <a:srgbClr val="3333CC"/>
                </a:solidFill>
                <a:latin typeface="Arial"/>
                <a:cs typeface="Arial"/>
              </a:rPr>
              <a:t>Both </a:t>
            </a:r>
            <a:r>
              <a:rPr lang="en-US" sz="2400" spc="-15" dirty="0">
                <a:solidFill>
                  <a:srgbClr val="3333CC"/>
                </a:solidFill>
                <a:latin typeface="Arial"/>
                <a:cs typeface="Arial"/>
              </a:rPr>
              <a:t>often </a:t>
            </a:r>
            <a:r>
              <a:rPr sz="2400" spc="-15" dirty="0">
                <a:solidFill>
                  <a:srgbClr val="3333CC"/>
                </a:solidFill>
                <a:latin typeface="Arial"/>
                <a:cs typeface="Arial"/>
              </a:rPr>
              <a:t>referred </a:t>
            </a:r>
            <a:r>
              <a:rPr sz="2400" spc="-10" dirty="0">
                <a:solidFill>
                  <a:srgbClr val="3333CC"/>
                </a:solidFill>
                <a:latin typeface="Arial"/>
                <a:cs typeface="Arial"/>
              </a:rPr>
              <a:t>to as </a:t>
            </a:r>
            <a:r>
              <a:rPr sz="2400" spc="-15" dirty="0">
                <a:solidFill>
                  <a:srgbClr val="3333CC"/>
                </a:solidFill>
                <a:latin typeface="Arial"/>
                <a:cs typeface="Arial"/>
              </a:rPr>
              <a:t>convolution, </a:t>
            </a:r>
            <a:r>
              <a:rPr sz="2400" spc="-10" dirty="0">
                <a:solidFill>
                  <a:srgbClr val="3333CC"/>
                </a:solidFill>
                <a:latin typeface="Arial"/>
                <a:cs typeface="Arial"/>
              </a:rPr>
              <a:t>and </a:t>
            </a:r>
            <a:r>
              <a:rPr sz="2400" spc="-15" dirty="0">
                <a:solidFill>
                  <a:srgbClr val="3333CC"/>
                </a:solidFill>
                <a:latin typeface="Arial"/>
                <a:cs typeface="Arial"/>
              </a:rPr>
              <a:t>whether kernel </a:t>
            </a:r>
            <a:r>
              <a:rPr sz="2400" spc="-5" dirty="0">
                <a:solidFill>
                  <a:srgbClr val="3333CC"/>
                </a:solidFill>
                <a:latin typeface="Arial"/>
                <a:cs typeface="Arial"/>
              </a:rPr>
              <a:t>is </a:t>
            </a:r>
            <a:r>
              <a:rPr sz="2400" spc="-10" dirty="0">
                <a:solidFill>
                  <a:srgbClr val="3333CC"/>
                </a:solidFill>
                <a:latin typeface="Arial"/>
                <a:cs typeface="Arial"/>
              </a:rPr>
              <a:t>flipped or</a:t>
            </a:r>
            <a:r>
              <a:rPr sz="2400" spc="-40" dirty="0">
                <a:solidFill>
                  <a:srgbClr val="3333CC"/>
                </a:solidFill>
                <a:latin typeface="Arial"/>
                <a:cs typeface="Arial"/>
              </a:rPr>
              <a:t> </a:t>
            </a:r>
            <a:r>
              <a:rPr sz="2400" spc="-15" dirty="0">
                <a:solidFill>
                  <a:srgbClr val="3333CC"/>
                </a:solidFill>
                <a:latin typeface="Arial"/>
                <a:cs typeface="Arial"/>
              </a:rPr>
              <a:t>not</a:t>
            </a:r>
            <a:endParaRPr sz="2400" dirty="0">
              <a:latin typeface="Arial"/>
              <a:cs typeface="Arial"/>
            </a:endParaRPr>
          </a:p>
          <a:p>
            <a:pPr marL="351790" marR="5080" indent="-339090">
              <a:lnSpc>
                <a:spcPts val="2810"/>
              </a:lnSpc>
              <a:spcBef>
                <a:spcPts val="655"/>
              </a:spcBef>
              <a:buChar char="•"/>
              <a:tabLst>
                <a:tab pos="351155" algn="l"/>
                <a:tab pos="351790" algn="l"/>
              </a:tabLst>
            </a:pPr>
            <a:r>
              <a:rPr sz="2400" spc="-10" dirty="0">
                <a:solidFill>
                  <a:srgbClr val="3333CC"/>
                </a:solidFill>
                <a:latin typeface="Arial"/>
                <a:cs typeface="Arial"/>
              </a:rPr>
              <a:t>In </a:t>
            </a:r>
            <a:r>
              <a:rPr sz="2400" spc="-15" dirty="0">
                <a:solidFill>
                  <a:srgbClr val="3333CC"/>
                </a:solidFill>
                <a:latin typeface="Arial"/>
                <a:cs typeface="Arial"/>
              </a:rPr>
              <a:t>ML, </a:t>
            </a:r>
            <a:r>
              <a:rPr lang="en-US" sz="2400" spc="-15" dirty="0">
                <a:solidFill>
                  <a:srgbClr val="3333CC"/>
                </a:solidFill>
                <a:latin typeface="Arial"/>
                <a:cs typeface="Arial"/>
              </a:rPr>
              <a:t>the </a:t>
            </a:r>
            <a:r>
              <a:rPr sz="2400" spc="-10" dirty="0">
                <a:solidFill>
                  <a:srgbClr val="3333CC"/>
                </a:solidFill>
                <a:latin typeface="Arial"/>
                <a:cs typeface="Arial"/>
              </a:rPr>
              <a:t>learning </a:t>
            </a:r>
            <a:r>
              <a:rPr sz="2400" spc="-15" dirty="0">
                <a:solidFill>
                  <a:srgbClr val="3333CC"/>
                </a:solidFill>
                <a:latin typeface="Arial"/>
                <a:cs typeface="Arial"/>
              </a:rPr>
              <a:t>algorithm </a:t>
            </a:r>
            <a:r>
              <a:rPr sz="2400" spc="-10" dirty="0">
                <a:solidFill>
                  <a:srgbClr val="3333CC"/>
                </a:solidFill>
                <a:latin typeface="Arial"/>
                <a:cs typeface="Arial"/>
              </a:rPr>
              <a:t>will learn </a:t>
            </a:r>
            <a:r>
              <a:rPr sz="2400" spc="-15" dirty="0">
                <a:solidFill>
                  <a:srgbClr val="3333CC"/>
                </a:solidFill>
                <a:latin typeface="Arial"/>
                <a:cs typeface="Arial"/>
              </a:rPr>
              <a:t>appropriate values  </a:t>
            </a:r>
            <a:r>
              <a:rPr sz="2400" spc="-10" dirty="0">
                <a:solidFill>
                  <a:srgbClr val="3333CC"/>
                </a:solidFill>
                <a:latin typeface="Arial"/>
                <a:cs typeface="Arial"/>
              </a:rPr>
              <a:t>of the </a:t>
            </a:r>
            <a:r>
              <a:rPr sz="2400" spc="-15" dirty="0">
                <a:solidFill>
                  <a:srgbClr val="3333CC"/>
                </a:solidFill>
                <a:latin typeface="Arial"/>
                <a:cs typeface="Arial"/>
              </a:rPr>
              <a:t>kernel </a:t>
            </a:r>
            <a:r>
              <a:rPr sz="2400" spc="-5" dirty="0">
                <a:solidFill>
                  <a:srgbClr val="3333CC"/>
                </a:solidFill>
                <a:latin typeface="Arial"/>
                <a:cs typeface="Arial"/>
              </a:rPr>
              <a:t>in </a:t>
            </a:r>
            <a:r>
              <a:rPr sz="2400" spc="-10" dirty="0">
                <a:solidFill>
                  <a:srgbClr val="3333CC"/>
                </a:solidFill>
                <a:latin typeface="Arial"/>
                <a:cs typeface="Arial"/>
              </a:rPr>
              <a:t>the </a:t>
            </a:r>
            <a:r>
              <a:rPr sz="2400" spc="-15" dirty="0">
                <a:solidFill>
                  <a:srgbClr val="3333CC"/>
                </a:solidFill>
                <a:latin typeface="Arial"/>
                <a:cs typeface="Arial"/>
              </a:rPr>
              <a:t>appropriate</a:t>
            </a:r>
            <a:r>
              <a:rPr sz="2400" spc="-100" dirty="0">
                <a:solidFill>
                  <a:srgbClr val="3333CC"/>
                </a:solidFill>
                <a:latin typeface="Arial"/>
                <a:cs typeface="Arial"/>
              </a:rPr>
              <a:t> </a:t>
            </a:r>
            <a:r>
              <a:rPr sz="2400" spc="-10" dirty="0">
                <a:solidFill>
                  <a:srgbClr val="3333CC"/>
                </a:solidFill>
                <a:latin typeface="Arial"/>
                <a:cs typeface="Arial"/>
              </a:rPr>
              <a:t>place</a:t>
            </a:r>
            <a:endParaRPr sz="2400" dirty="0">
              <a:latin typeface="Arial"/>
              <a:cs typeface="Arial"/>
            </a:endParaRPr>
          </a:p>
        </p:txBody>
      </p:sp>
      <p:sp>
        <p:nvSpPr>
          <p:cNvPr id="7" name="object 7"/>
          <p:cNvSpPr txBox="1"/>
          <p:nvPr/>
        </p:nvSpPr>
        <p:spPr>
          <a:xfrm>
            <a:off x="2462477" y="2073010"/>
            <a:ext cx="5005123" cy="466794"/>
          </a:xfrm>
          <a:prstGeom prst="rect">
            <a:avLst/>
          </a:prstGeom>
          <a:ln w="9419">
            <a:solidFill>
              <a:srgbClr val="000000"/>
            </a:solidFill>
          </a:ln>
        </p:spPr>
        <p:txBody>
          <a:bodyPr vert="horz" wrap="square" lIns="0" tIns="0" rIns="0" bIns="0" rtlCol="0">
            <a:spAutoFit/>
          </a:bodyPr>
          <a:lstStyle/>
          <a:p>
            <a:pPr algn="ctr">
              <a:lnSpc>
                <a:spcPts val="2435"/>
              </a:lnSpc>
            </a:pPr>
            <a:r>
              <a:rPr sz="1600" i="1" spc="95" dirty="0">
                <a:latin typeface="Cambria"/>
                <a:cs typeface="Cambria"/>
              </a:rPr>
              <a:t>S</a:t>
            </a:r>
            <a:r>
              <a:rPr sz="1600" spc="95" dirty="0">
                <a:latin typeface="Calibri"/>
                <a:cs typeface="Calibri"/>
              </a:rPr>
              <a:t>(</a:t>
            </a:r>
            <a:r>
              <a:rPr sz="1600" i="1" spc="95" dirty="0">
                <a:latin typeface="Cambria"/>
                <a:cs typeface="Cambria"/>
              </a:rPr>
              <a:t>i</a:t>
            </a:r>
            <a:r>
              <a:rPr sz="1600" spc="95" dirty="0">
                <a:latin typeface="Calibri"/>
                <a:cs typeface="Calibri"/>
              </a:rPr>
              <a:t>,</a:t>
            </a:r>
            <a:r>
              <a:rPr sz="1600" spc="-85" dirty="0">
                <a:latin typeface="Calibri"/>
                <a:cs typeface="Calibri"/>
              </a:rPr>
              <a:t> </a:t>
            </a:r>
            <a:r>
              <a:rPr sz="1600" i="1" spc="180" dirty="0">
                <a:latin typeface="Cambria"/>
                <a:cs typeface="Cambria"/>
              </a:rPr>
              <a:t>j</a:t>
            </a:r>
            <a:r>
              <a:rPr sz="1600" spc="180" dirty="0">
                <a:latin typeface="Calibri"/>
                <a:cs typeface="Calibri"/>
              </a:rPr>
              <a:t>)</a:t>
            </a:r>
            <a:r>
              <a:rPr sz="1600" spc="-75" dirty="0">
                <a:latin typeface="Calibri"/>
                <a:cs typeface="Calibri"/>
              </a:rPr>
              <a:t> </a:t>
            </a:r>
            <a:r>
              <a:rPr sz="1600" spc="-10" dirty="0">
                <a:latin typeface="Meiryo UI"/>
                <a:cs typeface="Meiryo UI"/>
              </a:rPr>
              <a:t>=</a:t>
            </a:r>
            <a:r>
              <a:rPr sz="1600" spc="-245" dirty="0">
                <a:latin typeface="Meiryo UI"/>
                <a:cs typeface="Meiryo UI"/>
              </a:rPr>
              <a:t> </a:t>
            </a:r>
            <a:r>
              <a:rPr sz="1600" spc="190" dirty="0">
                <a:latin typeface="Calibri"/>
                <a:cs typeface="Calibri"/>
              </a:rPr>
              <a:t>(</a:t>
            </a:r>
            <a:r>
              <a:rPr sz="1600" i="1" spc="190" dirty="0">
                <a:latin typeface="Cambria"/>
                <a:cs typeface="Cambria"/>
              </a:rPr>
              <a:t>K</a:t>
            </a:r>
            <a:r>
              <a:rPr sz="1600" i="1" spc="95" dirty="0">
                <a:latin typeface="Cambria"/>
                <a:cs typeface="Cambria"/>
              </a:rPr>
              <a:t> </a:t>
            </a:r>
            <a:r>
              <a:rPr sz="1600" spc="20" dirty="0">
                <a:latin typeface="Calibri"/>
                <a:cs typeface="Calibri"/>
              </a:rPr>
              <a:t>*</a:t>
            </a:r>
            <a:r>
              <a:rPr sz="1600" spc="-120" dirty="0">
                <a:latin typeface="Calibri"/>
                <a:cs typeface="Calibri"/>
              </a:rPr>
              <a:t> </a:t>
            </a:r>
            <a:r>
              <a:rPr sz="1600" i="1" spc="120" dirty="0">
                <a:latin typeface="Cambria"/>
                <a:cs typeface="Cambria"/>
              </a:rPr>
              <a:t>I</a:t>
            </a:r>
            <a:r>
              <a:rPr sz="1600" i="1" spc="-135" dirty="0">
                <a:latin typeface="Cambria"/>
                <a:cs typeface="Cambria"/>
              </a:rPr>
              <a:t> </a:t>
            </a:r>
            <a:r>
              <a:rPr sz="1600" spc="75" dirty="0">
                <a:latin typeface="Calibri"/>
                <a:cs typeface="Calibri"/>
              </a:rPr>
              <a:t>)(</a:t>
            </a:r>
            <a:r>
              <a:rPr sz="1600" i="1" spc="75" dirty="0">
                <a:latin typeface="Cambria"/>
                <a:cs typeface="Cambria"/>
              </a:rPr>
              <a:t>i</a:t>
            </a:r>
            <a:r>
              <a:rPr sz="1600" spc="75" dirty="0">
                <a:latin typeface="Calibri"/>
                <a:cs typeface="Calibri"/>
              </a:rPr>
              <a:t>,</a:t>
            </a:r>
            <a:r>
              <a:rPr sz="1600" spc="-85" dirty="0">
                <a:latin typeface="Calibri"/>
                <a:cs typeface="Calibri"/>
              </a:rPr>
              <a:t> </a:t>
            </a:r>
            <a:r>
              <a:rPr sz="1600" i="1" spc="180" dirty="0">
                <a:latin typeface="Cambria"/>
                <a:cs typeface="Cambria"/>
              </a:rPr>
              <a:t>j</a:t>
            </a:r>
            <a:r>
              <a:rPr sz="1600" spc="180" dirty="0">
                <a:latin typeface="Calibri"/>
                <a:cs typeface="Calibri"/>
              </a:rPr>
              <a:t>)</a:t>
            </a:r>
            <a:r>
              <a:rPr sz="1600" spc="-75" dirty="0">
                <a:latin typeface="Calibri"/>
                <a:cs typeface="Calibri"/>
              </a:rPr>
              <a:t> </a:t>
            </a:r>
            <a:r>
              <a:rPr sz="1600" spc="-10" dirty="0">
                <a:latin typeface="Meiryo UI"/>
                <a:cs typeface="Meiryo UI"/>
              </a:rPr>
              <a:t>=</a:t>
            </a:r>
            <a:r>
              <a:rPr sz="1600" spc="-125" dirty="0">
                <a:latin typeface="Meiryo UI"/>
                <a:cs typeface="Meiryo UI"/>
              </a:rPr>
              <a:t> </a:t>
            </a:r>
            <a:r>
              <a:rPr sz="3675" spc="419" baseline="-7936" dirty="0">
                <a:latin typeface="Segoe UI Symbol"/>
                <a:cs typeface="Segoe UI Symbol"/>
              </a:rPr>
              <a:t>∑∑</a:t>
            </a:r>
            <a:r>
              <a:rPr sz="1600" i="1" spc="280" dirty="0">
                <a:latin typeface="Cambria"/>
                <a:cs typeface="Cambria"/>
              </a:rPr>
              <a:t>I</a:t>
            </a:r>
            <a:r>
              <a:rPr sz="1600" spc="280" dirty="0">
                <a:latin typeface="Calibri"/>
                <a:cs typeface="Calibri"/>
              </a:rPr>
              <a:t>(</a:t>
            </a:r>
            <a:r>
              <a:rPr sz="1600" i="1" spc="280" dirty="0">
                <a:latin typeface="Cambria"/>
                <a:cs typeface="Cambria"/>
              </a:rPr>
              <a:t>i</a:t>
            </a:r>
            <a:r>
              <a:rPr sz="1600" i="1" spc="35" dirty="0">
                <a:latin typeface="Cambria"/>
                <a:cs typeface="Cambria"/>
              </a:rPr>
              <a:t> </a:t>
            </a:r>
            <a:r>
              <a:rPr sz="1600" spc="-10" dirty="0">
                <a:latin typeface="Meiryo UI"/>
                <a:cs typeface="Meiryo UI"/>
              </a:rPr>
              <a:t>+</a:t>
            </a:r>
            <a:r>
              <a:rPr sz="1600" spc="-310" dirty="0">
                <a:latin typeface="Meiryo UI"/>
                <a:cs typeface="Meiryo UI"/>
              </a:rPr>
              <a:t> </a:t>
            </a:r>
            <a:r>
              <a:rPr sz="1600" i="1" spc="50" dirty="0">
                <a:latin typeface="Cambria"/>
                <a:cs typeface="Cambria"/>
              </a:rPr>
              <a:t>m</a:t>
            </a:r>
            <a:r>
              <a:rPr sz="1600" spc="50" dirty="0">
                <a:latin typeface="Calibri"/>
                <a:cs typeface="Calibri"/>
              </a:rPr>
              <a:t>,</a:t>
            </a:r>
            <a:r>
              <a:rPr sz="1600" spc="-85" dirty="0">
                <a:latin typeface="Calibri"/>
                <a:cs typeface="Calibri"/>
              </a:rPr>
              <a:t> </a:t>
            </a:r>
            <a:r>
              <a:rPr sz="1600" i="1" spc="75" dirty="0">
                <a:latin typeface="Cambria"/>
                <a:cs typeface="Cambria"/>
              </a:rPr>
              <a:t>j</a:t>
            </a:r>
            <a:r>
              <a:rPr sz="1600" i="1" spc="105" dirty="0">
                <a:latin typeface="Cambria"/>
                <a:cs typeface="Cambria"/>
              </a:rPr>
              <a:t> </a:t>
            </a:r>
            <a:r>
              <a:rPr sz="1600" spc="-10" dirty="0">
                <a:latin typeface="Meiryo UI"/>
                <a:cs typeface="Meiryo UI"/>
              </a:rPr>
              <a:t>+</a:t>
            </a:r>
            <a:r>
              <a:rPr sz="1600" spc="-315" dirty="0">
                <a:latin typeface="Meiryo UI"/>
                <a:cs typeface="Meiryo UI"/>
              </a:rPr>
              <a:t> </a:t>
            </a:r>
            <a:r>
              <a:rPr sz="1600" i="1" spc="114" dirty="0">
                <a:latin typeface="Cambria"/>
                <a:cs typeface="Cambria"/>
              </a:rPr>
              <a:t>n</a:t>
            </a:r>
            <a:r>
              <a:rPr sz="1600" spc="114" dirty="0">
                <a:latin typeface="Calibri"/>
                <a:cs typeface="Calibri"/>
              </a:rPr>
              <a:t>)</a:t>
            </a:r>
            <a:r>
              <a:rPr sz="1600" i="1" spc="114" dirty="0">
                <a:latin typeface="Cambria"/>
                <a:cs typeface="Cambria"/>
              </a:rPr>
              <a:t>K</a:t>
            </a:r>
            <a:r>
              <a:rPr sz="1600" spc="114" dirty="0">
                <a:latin typeface="Calibri"/>
                <a:cs typeface="Calibri"/>
              </a:rPr>
              <a:t>(</a:t>
            </a:r>
            <a:r>
              <a:rPr sz="1600" i="1" spc="114" dirty="0">
                <a:latin typeface="Cambria"/>
                <a:cs typeface="Cambria"/>
              </a:rPr>
              <a:t>m</a:t>
            </a:r>
            <a:r>
              <a:rPr sz="1600" spc="114" dirty="0">
                <a:latin typeface="Calibri"/>
                <a:cs typeface="Calibri"/>
              </a:rPr>
              <a:t>,</a:t>
            </a:r>
            <a:r>
              <a:rPr sz="1600" i="1" spc="114" dirty="0">
                <a:latin typeface="Cambria"/>
                <a:cs typeface="Cambria"/>
              </a:rPr>
              <a:t>n</a:t>
            </a:r>
            <a:r>
              <a:rPr sz="1600" spc="114" dirty="0">
                <a:latin typeface="Calibri"/>
                <a:cs typeface="Calibri"/>
              </a:rPr>
              <a:t>)</a:t>
            </a:r>
            <a:endParaRPr sz="1600">
              <a:latin typeface="Calibri"/>
              <a:cs typeface="Calibri"/>
            </a:endParaRPr>
          </a:p>
          <a:p>
            <a:pPr marL="44450" algn="ctr">
              <a:lnSpc>
                <a:spcPct val="100000"/>
              </a:lnSpc>
              <a:spcBef>
                <a:spcPts val="130"/>
              </a:spcBef>
              <a:tabLst>
                <a:tab pos="348615" algn="l"/>
              </a:tabLst>
            </a:pPr>
            <a:r>
              <a:rPr sz="950" i="1" spc="15" dirty="0">
                <a:latin typeface="Cambria"/>
                <a:cs typeface="Cambria"/>
              </a:rPr>
              <a:t>m	</a:t>
            </a:r>
            <a:r>
              <a:rPr sz="950" i="1" spc="25" dirty="0">
                <a:latin typeface="Cambria"/>
                <a:cs typeface="Cambria"/>
              </a:rPr>
              <a:t>n</a:t>
            </a:r>
            <a:endParaRPr sz="950">
              <a:latin typeface="Cambria"/>
              <a:cs typeface="Cambri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592633" y="851407"/>
            <a:ext cx="5403215" cy="574040"/>
          </a:xfrm>
          <a:prstGeom prst="rect">
            <a:avLst/>
          </a:prstGeom>
        </p:spPr>
        <p:txBody>
          <a:bodyPr vert="horz" wrap="square" lIns="0" tIns="12700" rIns="0" bIns="0" rtlCol="0">
            <a:spAutoFit/>
          </a:bodyPr>
          <a:lstStyle/>
          <a:p>
            <a:pPr marL="12700">
              <a:lnSpc>
                <a:spcPct val="100000"/>
              </a:lnSpc>
              <a:spcBef>
                <a:spcPts val="100"/>
              </a:spcBef>
            </a:pPr>
            <a:r>
              <a:rPr spc="-25" dirty="0"/>
              <a:t>Example </a:t>
            </a:r>
            <a:r>
              <a:rPr spc="-15" dirty="0"/>
              <a:t>of 2D</a:t>
            </a:r>
            <a:r>
              <a:rPr spc="-130" dirty="0"/>
              <a:t> </a:t>
            </a:r>
            <a:r>
              <a:rPr spc="-20" dirty="0"/>
              <a:t>convolution</a:t>
            </a:r>
          </a:p>
        </p:txBody>
      </p:sp>
      <p:sp>
        <p:nvSpPr>
          <p:cNvPr id="5" name="object 5"/>
          <p:cNvSpPr txBox="1"/>
          <p:nvPr/>
        </p:nvSpPr>
        <p:spPr>
          <a:xfrm>
            <a:off x="585723" y="1634744"/>
            <a:ext cx="3952240" cy="3780790"/>
          </a:xfrm>
          <a:prstGeom prst="rect">
            <a:avLst/>
          </a:prstGeom>
        </p:spPr>
        <p:txBody>
          <a:bodyPr vert="horz" wrap="square" lIns="0" tIns="17145" rIns="0" bIns="0" rtlCol="0">
            <a:spAutoFit/>
          </a:bodyPr>
          <a:lstStyle/>
          <a:p>
            <a:pPr marL="351155" marR="52069" indent="-339090">
              <a:lnSpc>
                <a:spcPct val="98800"/>
              </a:lnSpc>
              <a:spcBef>
                <a:spcPts val="135"/>
              </a:spcBef>
              <a:buChar char="•"/>
              <a:tabLst>
                <a:tab pos="351155" algn="l"/>
                <a:tab pos="351790" algn="l"/>
              </a:tabLst>
            </a:pPr>
            <a:r>
              <a:rPr sz="2400" spc="-15" dirty="0">
                <a:solidFill>
                  <a:srgbClr val="3333CC"/>
                </a:solidFill>
                <a:latin typeface="Arial"/>
                <a:cs typeface="Arial"/>
              </a:rPr>
              <a:t>Convolution without kernel  </a:t>
            </a:r>
            <a:r>
              <a:rPr sz="2400" spc="-10" dirty="0">
                <a:solidFill>
                  <a:srgbClr val="3333CC"/>
                </a:solidFill>
                <a:latin typeface="Arial"/>
                <a:cs typeface="Arial"/>
              </a:rPr>
              <a:t>flipping applied to </a:t>
            </a:r>
            <a:r>
              <a:rPr sz="2400" dirty="0">
                <a:solidFill>
                  <a:srgbClr val="3333CC"/>
                </a:solidFill>
                <a:latin typeface="Arial"/>
                <a:cs typeface="Arial"/>
              </a:rPr>
              <a:t>a </a:t>
            </a:r>
            <a:r>
              <a:rPr sz="2400" spc="-15" dirty="0">
                <a:solidFill>
                  <a:srgbClr val="3333CC"/>
                </a:solidFill>
                <a:latin typeface="Arial"/>
                <a:cs typeface="Arial"/>
              </a:rPr>
              <a:t>2D  tensor</a:t>
            </a:r>
            <a:endParaRPr sz="2400">
              <a:latin typeface="Arial"/>
              <a:cs typeface="Arial"/>
            </a:endParaRPr>
          </a:p>
          <a:p>
            <a:pPr marL="351155" marR="5080" indent="-339090">
              <a:lnSpc>
                <a:spcPct val="98800"/>
              </a:lnSpc>
              <a:spcBef>
                <a:spcPts val="560"/>
              </a:spcBef>
              <a:buChar char="•"/>
              <a:tabLst>
                <a:tab pos="351155" algn="l"/>
                <a:tab pos="351790" algn="l"/>
              </a:tabLst>
            </a:pPr>
            <a:r>
              <a:rPr sz="2400" spc="-15" dirty="0">
                <a:solidFill>
                  <a:srgbClr val="3333CC"/>
                </a:solidFill>
                <a:latin typeface="Arial"/>
                <a:cs typeface="Arial"/>
              </a:rPr>
              <a:t>Output </a:t>
            </a:r>
            <a:r>
              <a:rPr sz="2400" spc="-5" dirty="0">
                <a:solidFill>
                  <a:srgbClr val="3333CC"/>
                </a:solidFill>
                <a:latin typeface="Arial"/>
                <a:cs typeface="Arial"/>
              </a:rPr>
              <a:t>is </a:t>
            </a:r>
            <a:r>
              <a:rPr sz="2400" spc="-15" dirty="0">
                <a:solidFill>
                  <a:srgbClr val="3333CC"/>
                </a:solidFill>
                <a:latin typeface="Arial"/>
                <a:cs typeface="Arial"/>
              </a:rPr>
              <a:t>restricted </a:t>
            </a:r>
            <a:r>
              <a:rPr sz="2400" spc="-10" dirty="0">
                <a:solidFill>
                  <a:srgbClr val="3333CC"/>
                </a:solidFill>
                <a:latin typeface="Arial"/>
                <a:cs typeface="Arial"/>
              </a:rPr>
              <a:t>to</a:t>
            </a:r>
            <a:r>
              <a:rPr sz="2400" spc="-100" dirty="0">
                <a:solidFill>
                  <a:srgbClr val="3333CC"/>
                </a:solidFill>
                <a:latin typeface="Arial"/>
                <a:cs typeface="Arial"/>
              </a:rPr>
              <a:t> </a:t>
            </a:r>
            <a:r>
              <a:rPr sz="2400" spc="-15" dirty="0">
                <a:solidFill>
                  <a:srgbClr val="3333CC"/>
                </a:solidFill>
                <a:latin typeface="Arial"/>
                <a:cs typeface="Arial"/>
              </a:rPr>
              <a:t>case  where kernel </a:t>
            </a:r>
            <a:r>
              <a:rPr sz="2400" spc="-5" dirty="0">
                <a:solidFill>
                  <a:srgbClr val="3333CC"/>
                </a:solidFill>
                <a:latin typeface="Arial"/>
                <a:cs typeface="Arial"/>
              </a:rPr>
              <a:t>is </a:t>
            </a:r>
            <a:r>
              <a:rPr sz="2400" spc="-15" dirty="0">
                <a:solidFill>
                  <a:srgbClr val="3333CC"/>
                </a:solidFill>
                <a:latin typeface="Arial"/>
                <a:cs typeface="Arial"/>
              </a:rPr>
              <a:t>situated  </a:t>
            </a:r>
            <a:r>
              <a:rPr sz="2400" spc="-10" dirty="0">
                <a:solidFill>
                  <a:srgbClr val="3333CC"/>
                </a:solidFill>
                <a:latin typeface="Arial"/>
                <a:cs typeface="Arial"/>
              </a:rPr>
              <a:t>entirely within the</a:t>
            </a:r>
            <a:r>
              <a:rPr sz="2400" spc="-100" dirty="0">
                <a:solidFill>
                  <a:srgbClr val="3333CC"/>
                </a:solidFill>
                <a:latin typeface="Arial"/>
                <a:cs typeface="Arial"/>
              </a:rPr>
              <a:t> </a:t>
            </a:r>
            <a:r>
              <a:rPr sz="2400" spc="-15" dirty="0">
                <a:solidFill>
                  <a:srgbClr val="3333CC"/>
                </a:solidFill>
                <a:latin typeface="Arial"/>
                <a:cs typeface="Arial"/>
              </a:rPr>
              <a:t>image</a:t>
            </a:r>
            <a:endParaRPr sz="2400">
              <a:latin typeface="Arial"/>
              <a:cs typeface="Arial"/>
            </a:endParaRPr>
          </a:p>
          <a:p>
            <a:pPr marL="351155" marR="39370" indent="-339090">
              <a:lnSpc>
                <a:spcPct val="98300"/>
              </a:lnSpc>
              <a:spcBef>
                <a:spcPts val="580"/>
              </a:spcBef>
              <a:buChar char="•"/>
              <a:tabLst>
                <a:tab pos="351155" algn="l"/>
                <a:tab pos="351790" algn="l"/>
              </a:tabLst>
            </a:pPr>
            <a:r>
              <a:rPr sz="2400" spc="-15" dirty="0">
                <a:solidFill>
                  <a:srgbClr val="3333CC"/>
                </a:solidFill>
                <a:latin typeface="Arial"/>
                <a:cs typeface="Arial"/>
              </a:rPr>
              <a:t>Arrows show </a:t>
            </a:r>
            <a:r>
              <a:rPr sz="2400" spc="-10" dirty="0">
                <a:solidFill>
                  <a:srgbClr val="3333CC"/>
                </a:solidFill>
                <a:latin typeface="Arial"/>
                <a:cs typeface="Arial"/>
              </a:rPr>
              <a:t>how </a:t>
            </a:r>
            <a:r>
              <a:rPr sz="2400" spc="-15" dirty="0">
                <a:solidFill>
                  <a:srgbClr val="3333CC"/>
                </a:solidFill>
                <a:latin typeface="Arial"/>
                <a:cs typeface="Arial"/>
              </a:rPr>
              <a:t>upper-  </a:t>
            </a:r>
            <a:r>
              <a:rPr sz="2400" spc="-10" dirty="0">
                <a:solidFill>
                  <a:srgbClr val="3333CC"/>
                </a:solidFill>
                <a:latin typeface="Arial"/>
                <a:cs typeface="Arial"/>
              </a:rPr>
              <a:t>left of input </a:t>
            </a:r>
            <a:r>
              <a:rPr sz="2400" spc="-15" dirty="0">
                <a:solidFill>
                  <a:srgbClr val="3333CC"/>
                </a:solidFill>
                <a:latin typeface="Arial"/>
                <a:cs typeface="Arial"/>
              </a:rPr>
              <a:t>tensor </a:t>
            </a:r>
            <a:r>
              <a:rPr sz="2400" spc="-5" dirty="0">
                <a:solidFill>
                  <a:srgbClr val="3333CC"/>
                </a:solidFill>
                <a:latin typeface="Arial"/>
                <a:cs typeface="Arial"/>
              </a:rPr>
              <a:t>is </a:t>
            </a:r>
            <a:r>
              <a:rPr sz="2400" spc="-15" dirty="0">
                <a:solidFill>
                  <a:srgbClr val="3333CC"/>
                </a:solidFill>
                <a:latin typeface="Arial"/>
                <a:cs typeface="Arial"/>
              </a:rPr>
              <a:t>used  </a:t>
            </a:r>
            <a:r>
              <a:rPr sz="2400" spc="-10" dirty="0">
                <a:solidFill>
                  <a:srgbClr val="3333CC"/>
                </a:solidFill>
                <a:latin typeface="Arial"/>
                <a:cs typeface="Arial"/>
              </a:rPr>
              <a:t>to form </a:t>
            </a:r>
            <a:r>
              <a:rPr sz="2400" spc="-15" dirty="0">
                <a:solidFill>
                  <a:srgbClr val="3333CC"/>
                </a:solidFill>
                <a:latin typeface="Arial"/>
                <a:cs typeface="Arial"/>
              </a:rPr>
              <a:t>upper-left </a:t>
            </a:r>
            <a:r>
              <a:rPr sz="2400" spc="-10" dirty="0">
                <a:solidFill>
                  <a:srgbClr val="3333CC"/>
                </a:solidFill>
                <a:latin typeface="Arial"/>
                <a:cs typeface="Arial"/>
              </a:rPr>
              <a:t>of</a:t>
            </a:r>
            <a:r>
              <a:rPr sz="2400" spc="-130" dirty="0">
                <a:solidFill>
                  <a:srgbClr val="3333CC"/>
                </a:solidFill>
                <a:latin typeface="Arial"/>
                <a:cs typeface="Arial"/>
              </a:rPr>
              <a:t> </a:t>
            </a:r>
            <a:r>
              <a:rPr sz="2400" spc="-15" dirty="0">
                <a:solidFill>
                  <a:srgbClr val="3333CC"/>
                </a:solidFill>
                <a:latin typeface="Arial"/>
                <a:cs typeface="Arial"/>
              </a:rPr>
              <a:t>output  tensor</a:t>
            </a:r>
            <a:endParaRPr sz="2400">
              <a:latin typeface="Arial"/>
              <a:cs typeface="Arial"/>
            </a:endParaRPr>
          </a:p>
        </p:txBody>
      </p:sp>
      <p:sp>
        <p:nvSpPr>
          <p:cNvPr id="6" name="object 6"/>
          <p:cNvSpPr/>
          <p:nvPr/>
        </p:nvSpPr>
        <p:spPr>
          <a:xfrm>
            <a:off x="4958467" y="2128434"/>
            <a:ext cx="4537966" cy="455968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85410" y="925575"/>
            <a:ext cx="8288655" cy="452120"/>
          </a:xfrm>
          <a:prstGeom prst="rect">
            <a:avLst/>
          </a:prstGeom>
        </p:spPr>
        <p:txBody>
          <a:bodyPr vert="horz" wrap="square" lIns="0" tIns="12700" rIns="0" bIns="0" rtlCol="0">
            <a:spAutoFit/>
          </a:bodyPr>
          <a:lstStyle/>
          <a:p>
            <a:pPr marL="12700">
              <a:lnSpc>
                <a:spcPct val="100000"/>
              </a:lnSpc>
              <a:spcBef>
                <a:spcPts val="100"/>
              </a:spcBef>
              <a:tabLst>
                <a:tab pos="4711065" algn="l"/>
              </a:tabLst>
            </a:pPr>
            <a:r>
              <a:rPr sz="2800" spc="-15" dirty="0"/>
              <a:t>Discrete</a:t>
            </a:r>
            <a:r>
              <a:rPr sz="2800" spc="-20" dirty="0"/>
              <a:t> </a:t>
            </a:r>
            <a:r>
              <a:rPr sz="2800" spc="-15" dirty="0"/>
              <a:t>Convolution Viewed	</a:t>
            </a:r>
            <a:r>
              <a:rPr sz="2800" spc="-10" dirty="0"/>
              <a:t>as </a:t>
            </a:r>
            <a:r>
              <a:rPr sz="2800" spc="-15" dirty="0"/>
              <a:t>Matrix</a:t>
            </a:r>
            <a:r>
              <a:rPr sz="2800" spc="-80" dirty="0"/>
              <a:t> </a:t>
            </a:r>
            <a:r>
              <a:rPr lang="en-US" sz="2800" spc="-15" dirty="0"/>
              <a:t>M</a:t>
            </a:r>
            <a:r>
              <a:rPr sz="2800" spc="-15" dirty="0"/>
              <a:t>ultiplication</a:t>
            </a:r>
            <a:endParaRPr sz="2800" dirty="0"/>
          </a:p>
        </p:txBody>
      </p:sp>
      <p:sp>
        <p:nvSpPr>
          <p:cNvPr id="4" name="object 4"/>
          <p:cNvSpPr txBox="1"/>
          <p:nvPr/>
        </p:nvSpPr>
        <p:spPr>
          <a:xfrm>
            <a:off x="585723" y="1640840"/>
            <a:ext cx="8648065" cy="2048510"/>
          </a:xfrm>
          <a:prstGeom prst="rect">
            <a:avLst/>
          </a:prstGeom>
        </p:spPr>
        <p:txBody>
          <a:bodyPr vert="horz" wrap="square" lIns="0" tIns="79375" rIns="0" bIns="0" rtlCol="0">
            <a:spAutoFit/>
          </a:bodyPr>
          <a:lstStyle/>
          <a:p>
            <a:pPr marL="351790" indent="-339090">
              <a:lnSpc>
                <a:spcPct val="100000"/>
              </a:lnSpc>
              <a:spcBef>
                <a:spcPts val="625"/>
              </a:spcBef>
              <a:buChar char="•"/>
              <a:tabLst>
                <a:tab pos="351155" algn="l"/>
                <a:tab pos="351790" algn="l"/>
              </a:tabLst>
            </a:pPr>
            <a:r>
              <a:rPr sz="2400" spc="-15" dirty="0">
                <a:solidFill>
                  <a:srgbClr val="3333CC"/>
                </a:solidFill>
                <a:latin typeface="Arial"/>
                <a:cs typeface="Arial"/>
              </a:rPr>
              <a:t>Convolution </a:t>
            </a:r>
            <a:r>
              <a:rPr sz="2400" spc="-10" dirty="0">
                <a:solidFill>
                  <a:srgbClr val="3333CC"/>
                </a:solidFill>
                <a:latin typeface="Arial"/>
                <a:cs typeface="Arial"/>
              </a:rPr>
              <a:t>can be </a:t>
            </a:r>
            <a:r>
              <a:rPr sz="2400" spc="-15" dirty="0">
                <a:solidFill>
                  <a:srgbClr val="3333CC"/>
                </a:solidFill>
                <a:latin typeface="Arial"/>
                <a:cs typeface="Arial"/>
              </a:rPr>
              <a:t>viewed </a:t>
            </a:r>
            <a:r>
              <a:rPr sz="2400" spc="-10" dirty="0">
                <a:solidFill>
                  <a:srgbClr val="3333CC"/>
                </a:solidFill>
                <a:latin typeface="Arial"/>
                <a:cs typeface="Arial"/>
              </a:rPr>
              <a:t>as </a:t>
            </a:r>
            <a:r>
              <a:rPr sz="2400" spc="-15" dirty="0">
                <a:solidFill>
                  <a:srgbClr val="3333CC"/>
                </a:solidFill>
                <a:latin typeface="Arial"/>
                <a:cs typeface="Arial"/>
              </a:rPr>
              <a:t>multiplication </a:t>
            </a:r>
            <a:r>
              <a:rPr sz="2400" spc="-10" dirty="0">
                <a:solidFill>
                  <a:srgbClr val="3333CC"/>
                </a:solidFill>
                <a:latin typeface="Arial"/>
                <a:cs typeface="Arial"/>
              </a:rPr>
              <a:t>by </a:t>
            </a:r>
            <a:r>
              <a:rPr sz="2400" dirty="0">
                <a:solidFill>
                  <a:srgbClr val="3333CC"/>
                </a:solidFill>
                <a:latin typeface="Arial"/>
                <a:cs typeface="Arial"/>
              </a:rPr>
              <a:t>a</a:t>
            </a:r>
            <a:r>
              <a:rPr sz="2400" spc="-105" dirty="0">
                <a:solidFill>
                  <a:srgbClr val="3333CC"/>
                </a:solidFill>
                <a:latin typeface="Arial"/>
                <a:cs typeface="Arial"/>
              </a:rPr>
              <a:t> </a:t>
            </a:r>
            <a:r>
              <a:rPr sz="2400" spc="-15" dirty="0">
                <a:solidFill>
                  <a:srgbClr val="3333CC"/>
                </a:solidFill>
                <a:latin typeface="Arial"/>
                <a:cs typeface="Arial"/>
              </a:rPr>
              <a:t>matrix</a:t>
            </a:r>
            <a:endParaRPr sz="2400">
              <a:latin typeface="Arial"/>
              <a:cs typeface="Arial"/>
            </a:endParaRPr>
          </a:p>
          <a:p>
            <a:pPr marL="351790" indent="-339090">
              <a:lnSpc>
                <a:spcPct val="100000"/>
              </a:lnSpc>
              <a:spcBef>
                <a:spcPts val="530"/>
              </a:spcBef>
              <a:buChar char="•"/>
              <a:tabLst>
                <a:tab pos="351155" algn="l"/>
                <a:tab pos="351790" algn="l"/>
              </a:tabLst>
            </a:pPr>
            <a:r>
              <a:rPr sz="2400" spc="-15" dirty="0">
                <a:solidFill>
                  <a:srgbClr val="3333CC"/>
                </a:solidFill>
                <a:latin typeface="Arial"/>
                <a:cs typeface="Arial"/>
              </a:rPr>
              <a:t>However </a:t>
            </a:r>
            <a:r>
              <a:rPr sz="2400" spc="-10" dirty="0">
                <a:solidFill>
                  <a:srgbClr val="3333CC"/>
                </a:solidFill>
                <a:latin typeface="Arial"/>
                <a:cs typeface="Arial"/>
              </a:rPr>
              <a:t>the </a:t>
            </a:r>
            <a:r>
              <a:rPr sz="2400" spc="-15" dirty="0">
                <a:solidFill>
                  <a:srgbClr val="3333CC"/>
                </a:solidFill>
                <a:latin typeface="Arial"/>
                <a:cs typeface="Arial"/>
              </a:rPr>
              <a:t>matrix </a:t>
            </a:r>
            <a:r>
              <a:rPr sz="2400" spc="-10" dirty="0">
                <a:solidFill>
                  <a:srgbClr val="3333CC"/>
                </a:solidFill>
                <a:latin typeface="Arial"/>
                <a:cs typeface="Arial"/>
              </a:rPr>
              <a:t>has </a:t>
            </a:r>
            <a:r>
              <a:rPr sz="2400" spc="-15" dirty="0">
                <a:solidFill>
                  <a:srgbClr val="3333CC"/>
                </a:solidFill>
                <a:latin typeface="Arial"/>
                <a:cs typeface="Arial"/>
              </a:rPr>
              <a:t>several entries constrained </a:t>
            </a:r>
            <a:r>
              <a:rPr sz="2400" spc="-10" dirty="0">
                <a:solidFill>
                  <a:srgbClr val="3333CC"/>
                </a:solidFill>
                <a:latin typeface="Arial"/>
                <a:cs typeface="Arial"/>
              </a:rPr>
              <a:t>to be</a:t>
            </a:r>
            <a:r>
              <a:rPr sz="2400" spc="-85" dirty="0">
                <a:solidFill>
                  <a:srgbClr val="3333CC"/>
                </a:solidFill>
                <a:latin typeface="Arial"/>
                <a:cs typeface="Arial"/>
              </a:rPr>
              <a:t> </a:t>
            </a:r>
            <a:r>
              <a:rPr sz="2400" spc="-10" dirty="0">
                <a:solidFill>
                  <a:srgbClr val="3333CC"/>
                </a:solidFill>
                <a:latin typeface="Arial"/>
                <a:cs typeface="Arial"/>
              </a:rPr>
              <a:t>zero</a:t>
            </a:r>
            <a:endParaRPr sz="2400">
              <a:latin typeface="Arial"/>
              <a:cs typeface="Arial"/>
            </a:endParaRPr>
          </a:p>
          <a:p>
            <a:pPr marL="351790" indent="-339090">
              <a:lnSpc>
                <a:spcPct val="100000"/>
              </a:lnSpc>
              <a:spcBef>
                <a:spcPts val="525"/>
              </a:spcBef>
              <a:buChar char="•"/>
              <a:tabLst>
                <a:tab pos="351155" algn="l"/>
                <a:tab pos="351790" algn="l"/>
              </a:tabLst>
            </a:pPr>
            <a:r>
              <a:rPr sz="2400" spc="-15" dirty="0">
                <a:solidFill>
                  <a:srgbClr val="3333CC"/>
                </a:solidFill>
                <a:latin typeface="Arial"/>
                <a:cs typeface="Arial"/>
              </a:rPr>
              <a:t>Or constrained </a:t>
            </a:r>
            <a:r>
              <a:rPr sz="2400" spc="-10" dirty="0">
                <a:solidFill>
                  <a:srgbClr val="3333CC"/>
                </a:solidFill>
                <a:latin typeface="Arial"/>
                <a:cs typeface="Arial"/>
              </a:rPr>
              <a:t>to be </a:t>
            </a:r>
            <a:r>
              <a:rPr sz="2400" spc="-15" dirty="0">
                <a:solidFill>
                  <a:srgbClr val="3333CC"/>
                </a:solidFill>
                <a:latin typeface="Arial"/>
                <a:cs typeface="Arial"/>
              </a:rPr>
              <a:t>equal </a:t>
            </a:r>
            <a:r>
              <a:rPr sz="2400" spc="-10" dirty="0">
                <a:solidFill>
                  <a:srgbClr val="3333CC"/>
                </a:solidFill>
                <a:latin typeface="Arial"/>
                <a:cs typeface="Arial"/>
              </a:rPr>
              <a:t>to </a:t>
            </a:r>
            <a:r>
              <a:rPr sz="2400" spc="-15" dirty="0">
                <a:solidFill>
                  <a:srgbClr val="3333CC"/>
                </a:solidFill>
                <a:latin typeface="Arial"/>
                <a:cs typeface="Arial"/>
              </a:rPr>
              <a:t>other</a:t>
            </a:r>
            <a:r>
              <a:rPr sz="2400" spc="-90" dirty="0">
                <a:solidFill>
                  <a:srgbClr val="3333CC"/>
                </a:solidFill>
                <a:latin typeface="Arial"/>
                <a:cs typeface="Arial"/>
              </a:rPr>
              <a:t> </a:t>
            </a:r>
            <a:r>
              <a:rPr sz="2400" spc="-15" dirty="0">
                <a:solidFill>
                  <a:srgbClr val="3333CC"/>
                </a:solidFill>
                <a:latin typeface="Arial"/>
                <a:cs typeface="Arial"/>
              </a:rPr>
              <a:t>elements</a:t>
            </a:r>
            <a:endParaRPr sz="2400">
              <a:latin typeface="Arial"/>
              <a:cs typeface="Arial"/>
            </a:endParaRPr>
          </a:p>
          <a:p>
            <a:pPr marL="747395" lvl="1" indent="-282575">
              <a:lnSpc>
                <a:spcPct val="100000"/>
              </a:lnSpc>
              <a:spcBef>
                <a:spcPts val="520"/>
              </a:spcBef>
              <a:buClr>
                <a:srgbClr val="3333CC"/>
              </a:buClr>
              <a:buFont typeface="Arial"/>
              <a:buChar char="•"/>
              <a:tabLst>
                <a:tab pos="746760" algn="l"/>
                <a:tab pos="747395" algn="l"/>
              </a:tabLst>
            </a:pPr>
            <a:r>
              <a:rPr sz="2000" i="1" spc="-10" dirty="0">
                <a:solidFill>
                  <a:srgbClr val="006600"/>
                </a:solidFill>
                <a:latin typeface="Arial"/>
                <a:cs typeface="Arial"/>
              </a:rPr>
              <a:t>For </a:t>
            </a:r>
            <a:r>
              <a:rPr sz="2000" i="1" spc="-15" dirty="0">
                <a:solidFill>
                  <a:srgbClr val="006600"/>
                </a:solidFill>
                <a:latin typeface="Arial"/>
                <a:cs typeface="Arial"/>
              </a:rPr>
              <a:t>univariate discrete convolution: Univariate </a:t>
            </a:r>
            <a:r>
              <a:rPr sz="2000" i="1" spc="-10" dirty="0">
                <a:solidFill>
                  <a:srgbClr val="006600"/>
                </a:solidFill>
                <a:latin typeface="Arial"/>
                <a:cs typeface="Arial"/>
              </a:rPr>
              <a:t>Toeplitz</a:t>
            </a:r>
            <a:r>
              <a:rPr sz="2000" i="1" spc="-55" dirty="0">
                <a:solidFill>
                  <a:srgbClr val="006600"/>
                </a:solidFill>
                <a:latin typeface="Arial"/>
                <a:cs typeface="Arial"/>
              </a:rPr>
              <a:t> </a:t>
            </a:r>
            <a:r>
              <a:rPr sz="2000" spc="-15" dirty="0">
                <a:solidFill>
                  <a:srgbClr val="006600"/>
                </a:solidFill>
                <a:latin typeface="Arial"/>
                <a:cs typeface="Arial"/>
              </a:rPr>
              <a:t>matrix:</a:t>
            </a:r>
            <a:endParaRPr sz="2000">
              <a:latin typeface="Arial"/>
              <a:cs typeface="Arial"/>
            </a:endParaRPr>
          </a:p>
          <a:p>
            <a:pPr marL="1143000" lvl="2" indent="-226695">
              <a:lnSpc>
                <a:spcPct val="100000"/>
              </a:lnSpc>
              <a:spcBef>
                <a:spcPts val="385"/>
              </a:spcBef>
              <a:buClr>
                <a:srgbClr val="3333CC"/>
              </a:buClr>
              <a:buChar char="•"/>
              <a:tabLst>
                <a:tab pos="1142365" algn="l"/>
                <a:tab pos="1143000" algn="l"/>
              </a:tabLst>
            </a:pPr>
            <a:r>
              <a:rPr sz="2000" spc="-15" dirty="0">
                <a:solidFill>
                  <a:srgbClr val="660066"/>
                </a:solidFill>
                <a:latin typeface="Arial"/>
                <a:cs typeface="Arial"/>
              </a:rPr>
              <a:t>Rows </a:t>
            </a:r>
            <a:r>
              <a:rPr sz="2000" spc="-10" dirty="0">
                <a:solidFill>
                  <a:srgbClr val="660066"/>
                </a:solidFill>
                <a:latin typeface="Arial"/>
                <a:cs typeface="Arial"/>
              </a:rPr>
              <a:t>are </a:t>
            </a:r>
            <a:r>
              <a:rPr sz="2000" spc="-15" dirty="0">
                <a:solidFill>
                  <a:srgbClr val="660066"/>
                </a:solidFill>
                <a:latin typeface="Arial"/>
                <a:cs typeface="Arial"/>
              </a:rPr>
              <a:t>shifted versions </a:t>
            </a:r>
            <a:r>
              <a:rPr sz="2000" spc="-10" dirty="0">
                <a:solidFill>
                  <a:srgbClr val="660066"/>
                </a:solidFill>
                <a:latin typeface="Arial"/>
                <a:cs typeface="Arial"/>
              </a:rPr>
              <a:t>of </a:t>
            </a:r>
            <a:r>
              <a:rPr sz="2000" spc="-15" dirty="0">
                <a:solidFill>
                  <a:srgbClr val="660066"/>
                </a:solidFill>
                <a:latin typeface="Arial"/>
                <a:cs typeface="Arial"/>
              </a:rPr>
              <a:t>previous</a:t>
            </a:r>
            <a:r>
              <a:rPr sz="2000" spc="-85" dirty="0">
                <a:solidFill>
                  <a:srgbClr val="660066"/>
                </a:solidFill>
                <a:latin typeface="Arial"/>
                <a:cs typeface="Arial"/>
              </a:rPr>
              <a:t> </a:t>
            </a:r>
            <a:r>
              <a:rPr sz="2000" spc="-15" dirty="0">
                <a:solidFill>
                  <a:srgbClr val="660066"/>
                </a:solidFill>
                <a:latin typeface="Arial"/>
                <a:cs typeface="Arial"/>
              </a:rPr>
              <a:t>row</a:t>
            </a:r>
            <a:endParaRPr sz="2000">
              <a:latin typeface="Arial"/>
              <a:cs typeface="Arial"/>
            </a:endParaRPr>
          </a:p>
        </p:txBody>
      </p:sp>
      <p:sp>
        <p:nvSpPr>
          <p:cNvPr id="5" name="object 5"/>
          <p:cNvSpPr txBox="1"/>
          <p:nvPr/>
        </p:nvSpPr>
        <p:spPr>
          <a:xfrm>
            <a:off x="1037844" y="5111496"/>
            <a:ext cx="4523740" cy="739140"/>
          </a:xfrm>
          <a:prstGeom prst="rect">
            <a:avLst/>
          </a:prstGeom>
        </p:spPr>
        <p:txBody>
          <a:bodyPr vert="horz" wrap="square" lIns="0" tIns="64135" rIns="0" bIns="0" rtlCol="0">
            <a:spAutoFit/>
          </a:bodyPr>
          <a:lstStyle/>
          <a:p>
            <a:pPr marL="295275" indent="-282575">
              <a:lnSpc>
                <a:spcPct val="100000"/>
              </a:lnSpc>
              <a:spcBef>
                <a:spcPts val="505"/>
              </a:spcBef>
              <a:buClr>
                <a:srgbClr val="3333CC"/>
              </a:buClr>
              <a:buChar char="•"/>
              <a:tabLst>
                <a:tab pos="294640" algn="l"/>
                <a:tab pos="295275" algn="l"/>
              </a:tabLst>
            </a:pPr>
            <a:r>
              <a:rPr sz="2000" spc="-10" dirty="0">
                <a:solidFill>
                  <a:srgbClr val="006600"/>
                </a:solidFill>
                <a:latin typeface="Arial"/>
                <a:cs typeface="Arial"/>
              </a:rPr>
              <a:t>2D </a:t>
            </a:r>
            <a:r>
              <a:rPr sz="2000" spc="-15" dirty="0">
                <a:solidFill>
                  <a:srgbClr val="006600"/>
                </a:solidFill>
                <a:latin typeface="Arial"/>
                <a:cs typeface="Arial"/>
              </a:rPr>
              <a:t>case: </a:t>
            </a:r>
            <a:r>
              <a:rPr sz="2000" i="1" spc="-15" dirty="0">
                <a:solidFill>
                  <a:srgbClr val="006600"/>
                </a:solidFill>
                <a:latin typeface="Arial"/>
                <a:cs typeface="Arial"/>
              </a:rPr>
              <a:t>doubly </a:t>
            </a:r>
            <a:r>
              <a:rPr sz="2000" i="1" spc="-10" dirty="0">
                <a:solidFill>
                  <a:srgbClr val="006600"/>
                </a:solidFill>
                <a:latin typeface="Arial"/>
                <a:cs typeface="Arial"/>
              </a:rPr>
              <a:t>block circulant</a:t>
            </a:r>
            <a:r>
              <a:rPr sz="2000" i="1" spc="-110" dirty="0">
                <a:solidFill>
                  <a:srgbClr val="006600"/>
                </a:solidFill>
                <a:latin typeface="Arial"/>
                <a:cs typeface="Arial"/>
              </a:rPr>
              <a:t> </a:t>
            </a:r>
            <a:r>
              <a:rPr sz="2000" i="1" spc="-15" dirty="0">
                <a:solidFill>
                  <a:srgbClr val="006600"/>
                </a:solidFill>
                <a:latin typeface="Arial"/>
                <a:cs typeface="Arial"/>
              </a:rPr>
              <a:t>matrix</a:t>
            </a:r>
            <a:endParaRPr sz="2000">
              <a:latin typeface="Arial"/>
              <a:cs typeface="Arial"/>
            </a:endParaRPr>
          </a:p>
          <a:p>
            <a:pPr marL="690880" lvl="1" indent="-226695">
              <a:lnSpc>
                <a:spcPct val="100000"/>
              </a:lnSpc>
              <a:spcBef>
                <a:spcPts val="409"/>
              </a:spcBef>
              <a:buClr>
                <a:srgbClr val="3333CC"/>
              </a:buClr>
              <a:buChar char="•"/>
              <a:tabLst>
                <a:tab pos="690245" algn="l"/>
                <a:tab pos="690880" algn="l"/>
              </a:tabLst>
            </a:pPr>
            <a:r>
              <a:rPr sz="2000" spc="-10" dirty="0">
                <a:solidFill>
                  <a:srgbClr val="660066"/>
                </a:solidFill>
                <a:latin typeface="Arial"/>
                <a:cs typeface="Arial"/>
              </a:rPr>
              <a:t>It </a:t>
            </a:r>
            <a:r>
              <a:rPr sz="2000" spc="-15" dirty="0">
                <a:solidFill>
                  <a:srgbClr val="660066"/>
                </a:solidFill>
                <a:latin typeface="Arial"/>
                <a:cs typeface="Arial"/>
              </a:rPr>
              <a:t>corresponds </a:t>
            </a:r>
            <a:r>
              <a:rPr sz="2000" spc="-10" dirty="0">
                <a:solidFill>
                  <a:srgbClr val="660066"/>
                </a:solidFill>
                <a:latin typeface="Arial"/>
                <a:cs typeface="Arial"/>
              </a:rPr>
              <a:t>to</a:t>
            </a:r>
            <a:r>
              <a:rPr sz="2000" spc="-65" dirty="0">
                <a:solidFill>
                  <a:srgbClr val="660066"/>
                </a:solidFill>
                <a:latin typeface="Arial"/>
                <a:cs typeface="Arial"/>
              </a:rPr>
              <a:t> </a:t>
            </a:r>
            <a:r>
              <a:rPr sz="2000" spc="-15" dirty="0">
                <a:solidFill>
                  <a:srgbClr val="660066"/>
                </a:solidFill>
                <a:latin typeface="Arial"/>
                <a:cs typeface="Arial"/>
              </a:rPr>
              <a:t>convolution</a:t>
            </a:r>
            <a:endParaRPr sz="2000">
              <a:latin typeface="Arial"/>
              <a:cs typeface="Arial"/>
            </a:endParaRPr>
          </a:p>
        </p:txBody>
      </p:sp>
      <p:sp>
        <p:nvSpPr>
          <p:cNvPr id="6" name="object 6"/>
          <p:cNvSpPr/>
          <p:nvPr/>
        </p:nvSpPr>
        <p:spPr>
          <a:xfrm>
            <a:off x="5405966" y="3660140"/>
            <a:ext cx="2667826" cy="1507067"/>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5450103" y="5587453"/>
            <a:ext cx="2690352" cy="134426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12700" rIns="0" bIns="0" rtlCol="0">
            <a:spAutoFit/>
          </a:bodyPr>
          <a:lstStyle/>
          <a:p>
            <a:pPr marL="20320">
              <a:lnSpc>
                <a:spcPct val="100000"/>
              </a:lnSpc>
              <a:spcBef>
                <a:spcPts val="100"/>
              </a:spcBef>
            </a:pPr>
            <a:r>
              <a:rPr spc="-5" dirty="0"/>
              <a:t>Topics </a:t>
            </a:r>
            <a:r>
              <a:rPr dirty="0"/>
              <a:t>in </a:t>
            </a:r>
            <a:r>
              <a:rPr spc="-5" dirty="0"/>
              <a:t>Convolutional</a:t>
            </a:r>
            <a:r>
              <a:rPr spc="15" dirty="0"/>
              <a:t> </a:t>
            </a:r>
            <a:r>
              <a:rPr spc="-5" dirty="0"/>
              <a:t>Networks</a:t>
            </a:r>
          </a:p>
        </p:txBody>
      </p:sp>
      <p:sp>
        <p:nvSpPr>
          <p:cNvPr id="5" name="object 5"/>
          <p:cNvSpPr txBox="1"/>
          <p:nvPr/>
        </p:nvSpPr>
        <p:spPr>
          <a:xfrm>
            <a:off x="536863" y="1798828"/>
            <a:ext cx="7649209" cy="4832985"/>
          </a:xfrm>
          <a:prstGeom prst="rect">
            <a:avLst/>
          </a:prstGeom>
        </p:spPr>
        <p:txBody>
          <a:bodyPr vert="horz" wrap="square" lIns="0" tIns="75565" rIns="0" bIns="0" rtlCol="0">
            <a:spAutoFit/>
          </a:bodyPr>
          <a:lstStyle/>
          <a:p>
            <a:pPr marL="355600" indent="-342900">
              <a:lnSpc>
                <a:spcPct val="100000"/>
              </a:lnSpc>
              <a:spcBef>
                <a:spcPts val="595"/>
              </a:spcBef>
              <a:buClr>
                <a:srgbClr val="3333CC"/>
              </a:buClr>
              <a:buChar char="•"/>
              <a:tabLst>
                <a:tab pos="354965" algn="l"/>
                <a:tab pos="355600" algn="l"/>
              </a:tabLst>
            </a:pPr>
            <a:r>
              <a:rPr sz="2400" spc="-5" dirty="0">
                <a:solidFill>
                  <a:srgbClr val="808080"/>
                </a:solidFill>
                <a:latin typeface="Arial"/>
                <a:cs typeface="Arial"/>
              </a:rPr>
              <a:t>Overview</a:t>
            </a:r>
            <a:endParaRPr sz="2400">
              <a:latin typeface="Arial"/>
              <a:cs typeface="Arial"/>
            </a:endParaRPr>
          </a:p>
          <a:p>
            <a:pPr marL="469900" indent="-457200">
              <a:lnSpc>
                <a:spcPct val="100000"/>
              </a:lnSpc>
              <a:spcBef>
                <a:spcPts val="495"/>
              </a:spcBef>
              <a:buClr>
                <a:srgbClr val="3333CC"/>
              </a:buClr>
              <a:buAutoNum type="arabicPeriod"/>
              <a:tabLst>
                <a:tab pos="469265" algn="l"/>
                <a:tab pos="469900" algn="l"/>
              </a:tabLst>
            </a:pPr>
            <a:r>
              <a:rPr sz="2400" spc="-5" dirty="0">
                <a:solidFill>
                  <a:srgbClr val="808080"/>
                </a:solidFill>
                <a:latin typeface="Arial"/>
                <a:cs typeface="Arial"/>
              </a:rPr>
              <a:t>The Convolution</a:t>
            </a:r>
            <a:r>
              <a:rPr sz="2400" dirty="0">
                <a:solidFill>
                  <a:srgbClr val="808080"/>
                </a:solidFill>
                <a:latin typeface="Arial"/>
                <a:cs typeface="Arial"/>
              </a:rPr>
              <a:t> </a:t>
            </a:r>
            <a:r>
              <a:rPr sz="2400" spc="-5" dirty="0">
                <a:solidFill>
                  <a:srgbClr val="808080"/>
                </a:solidFill>
                <a:latin typeface="Arial"/>
                <a:cs typeface="Arial"/>
              </a:rPr>
              <a:t>Operation</a:t>
            </a:r>
            <a:endParaRPr sz="2400">
              <a:latin typeface="Arial"/>
              <a:cs typeface="Arial"/>
            </a:endParaRPr>
          </a:p>
          <a:p>
            <a:pPr marL="469900" indent="-457200">
              <a:lnSpc>
                <a:spcPct val="100000"/>
              </a:lnSpc>
              <a:spcBef>
                <a:spcPts val="620"/>
              </a:spcBef>
              <a:buAutoNum type="arabicPeriod"/>
              <a:tabLst>
                <a:tab pos="469265" algn="l"/>
                <a:tab pos="469900" algn="l"/>
              </a:tabLst>
            </a:pPr>
            <a:r>
              <a:rPr sz="2400" spc="-5" dirty="0">
                <a:solidFill>
                  <a:srgbClr val="3333CC"/>
                </a:solidFill>
                <a:latin typeface="Arial"/>
                <a:cs typeface="Arial"/>
              </a:rPr>
              <a:t>Motivation</a:t>
            </a:r>
            <a:endParaRPr sz="2400">
              <a:latin typeface="Arial"/>
              <a:cs typeface="Arial"/>
            </a:endParaRPr>
          </a:p>
          <a:p>
            <a:pPr marL="469900" indent="-457200">
              <a:lnSpc>
                <a:spcPct val="100000"/>
              </a:lnSpc>
              <a:spcBef>
                <a:spcPts val="520"/>
              </a:spcBef>
              <a:buClr>
                <a:srgbClr val="3333CC"/>
              </a:buClr>
              <a:buAutoNum type="arabicPeriod"/>
              <a:tabLst>
                <a:tab pos="469265" algn="l"/>
                <a:tab pos="469900" algn="l"/>
              </a:tabLst>
            </a:pPr>
            <a:r>
              <a:rPr sz="2400" dirty="0">
                <a:solidFill>
                  <a:srgbClr val="808080"/>
                </a:solidFill>
                <a:latin typeface="Arial"/>
                <a:cs typeface="Arial"/>
              </a:rPr>
              <a:t>Pooling</a:t>
            </a:r>
            <a:endParaRPr sz="2400">
              <a:latin typeface="Arial"/>
              <a:cs typeface="Arial"/>
            </a:endParaRPr>
          </a:p>
          <a:p>
            <a:pPr marL="469900" indent="-457200">
              <a:lnSpc>
                <a:spcPct val="100000"/>
              </a:lnSpc>
              <a:spcBef>
                <a:spcPts val="620"/>
              </a:spcBef>
              <a:buClr>
                <a:srgbClr val="3333CC"/>
              </a:buClr>
              <a:buAutoNum type="arabicPeriod"/>
              <a:tabLst>
                <a:tab pos="469265" algn="l"/>
                <a:tab pos="469900" algn="l"/>
              </a:tabLst>
            </a:pPr>
            <a:r>
              <a:rPr sz="2400" spc="-5" dirty="0">
                <a:solidFill>
                  <a:srgbClr val="808080"/>
                </a:solidFill>
                <a:latin typeface="Arial"/>
                <a:cs typeface="Arial"/>
              </a:rPr>
              <a:t>Convolution </a:t>
            </a:r>
            <a:r>
              <a:rPr sz="2400" dirty="0">
                <a:solidFill>
                  <a:srgbClr val="808080"/>
                </a:solidFill>
                <a:latin typeface="Arial"/>
                <a:cs typeface="Arial"/>
              </a:rPr>
              <a:t>and Pooling as an </a:t>
            </a:r>
            <a:r>
              <a:rPr sz="2400" spc="-5" dirty="0">
                <a:solidFill>
                  <a:srgbClr val="808080"/>
                </a:solidFill>
                <a:latin typeface="Arial"/>
                <a:cs typeface="Arial"/>
              </a:rPr>
              <a:t>Infinitely Strong</a:t>
            </a:r>
            <a:r>
              <a:rPr sz="2400" spc="10" dirty="0">
                <a:solidFill>
                  <a:srgbClr val="808080"/>
                </a:solidFill>
                <a:latin typeface="Arial"/>
                <a:cs typeface="Arial"/>
              </a:rPr>
              <a:t> </a:t>
            </a:r>
            <a:r>
              <a:rPr sz="2400" dirty="0">
                <a:solidFill>
                  <a:srgbClr val="808080"/>
                </a:solidFill>
                <a:latin typeface="Arial"/>
                <a:cs typeface="Arial"/>
              </a:rPr>
              <a:t>Prior</a:t>
            </a:r>
            <a:endParaRPr sz="2400">
              <a:latin typeface="Arial"/>
              <a:cs typeface="Arial"/>
            </a:endParaRPr>
          </a:p>
          <a:p>
            <a:pPr marL="469900" indent="-457200">
              <a:lnSpc>
                <a:spcPct val="100000"/>
              </a:lnSpc>
              <a:spcBef>
                <a:spcPts val="620"/>
              </a:spcBef>
              <a:buClr>
                <a:srgbClr val="3333CC"/>
              </a:buClr>
              <a:buAutoNum type="arabicPeriod"/>
              <a:tabLst>
                <a:tab pos="469265" algn="l"/>
                <a:tab pos="469900" algn="l"/>
              </a:tabLst>
            </a:pPr>
            <a:r>
              <a:rPr sz="2400" spc="-5" dirty="0">
                <a:solidFill>
                  <a:srgbClr val="808080"/>
                </a:solidFill>
                <a:latin typeface="Arial"/>
                <a:cs typeface="Arial"/>
              </a:rPr>
              <a:t>Variants </a:t>
            </a:r>
            <a:r>
              <a:rPr sz="2400" dirty="0">
                <a:solidFill>
                  <a:srgbClr val="808080"/>
                </a:solidFill>
                <a:latin typeface="Arial"/>
                <a:cs typeface="Arial"/>
              </a:rPr>
              <a:t>of </a:t>
            </a:r>
            <a:r>
              <a:rPr sz="2400" spc="-5" dirty="0">
                <a:solidFill>
                  <a:srgbClr val="808080"/>
                </a:solidFill>
                <a:latin typeface="Arial"/>
                <a:cs typeface="Arial"/>
              </a:rPr>
              <a:t>the </a:t>
            </a:r>
            <a:r>
              <a:rPr sz="2400" dirty="0">
                <a:solidFill>
                  <a:srgbClr val="808080"/>
                </a:solidFill>
                <a:latin typeface="Arial"/>
                <a:cs typeface="Arial"/>
              </a:rPr>
              <a:t>Basic </a:t>
            </a:r>
            <a:r>
              <a:rPr sz="2400" spc="-5" dirty="0">
                <a:solidFill>
                  <a:srgbClr val="808080"/>
                </a:solidFill>
                <a:latin typeface="Arial"/>
                <a:cs typeface="Arial"/>
              </a:rPr>
              <a:t>Convolution</a:t>
            </a:r>
            <a:r>
              <a:rPr sz="2400" dirty="0">
                <a:solidFill>
                  <a:srgbClr val="808080"/>
                </a:solidFill>
                <a:latin typeface="Arial"/>
                <a:cs typeface="Arial"/>
              </a:rPr>
              <a:t> </a:t>
            </a:r>
            <a:r>
              <a:rPr sz="2400" spc="-5" dirty="0">
                <a:solidFill>
                  <a:srgbClr val="808080"/>
                </a:solidFill>
                <a:latin typeface="Arial"/>
                <a:cs typeface="Arial"/>
              </a:rPr>
              <a:t>Function</a:t>
            </a:r>
            <a:endParaRPr sz="2400">
              <a:latin typeface="Arial"/>
              <a:cs typeface="Arial"/>
            </a:endParaRPr>
          </a:p>
          <a:p>
            <a:pPr marL="469900" indent="-457200">
              <a:lnSpc>
                <a:spcPct val="100000"/>
              </a:lnSpc>
              <a:spcBef>
                <a:spcPts val="520"/>
              </a:spcBef>
              <a:buClr>
                <a:srgbClr val="3333CC"/>
              </a:buClr>
              <a:buAutoNum type="arabicPeriod"/>
              <a:tabLst>
                <a:tab pos="469265" algn="l"/>
                <a:tab pos="469900" algn="l"/>
              </a:tabLst>
            </a:pPr>
            <a:r>
              <a:rPr sz="2400" spc="-5" dirty="0">
                <a:solidFill>
                  <a:srgbClr val="808080"/>
                </a:solidFill>
                <a:latin typeface="Arial"/>
                <a:cs typeface="Arial"/>
              </a:rPr>
              <a:t>Structured Outputs</a:t>
            </a:r>
            <a:endParaRPr sz="2400">
              <a:latin typeface="Arial"/>
              <a:cs typeface="Arial"/>
            </a:endParaRPr>
          </a:p>
          <a:p>
            <a:pPr marL="469900" indent="-457200">
              <a:lnSpc>
                <a:spcPct val="100000"/>
              </a:lnSpc>
              <a:spcBef>
                <a:spcPts val="620"/>
              </a:spcBef>
              <a:buClr>
                <a:srgbClr val="3333CC"/>
              </a:buClr>
              <a:buAutoNum type="arabicPeriod"/>
              <a:tabLst>
                <a:tab pos="469265" algn="l"/>
                <a:tab pos="469900" algn="l"/>
              </a:tabLst>
            </a:pPr>
            <a:r>
              <a:rPr sz="2400" spc="-5" dirty="0">
                <a:solidFill>
                  <a:srgbClr val="808080"/>
                </a:solidFill>
                <a:latin typeface="Arial"/>
                <a:cs typeface="Arial"/>
              </a:rPr>
              <a:t>Data Types</a:t>
            </a:r>
            <a:endParaRPr sz="2400">
              <a:latin typeface="Arial"/>
              <a:cs typeface="Arial"/>
            </a:endParaRPr>
          </a:p>
          <a:p>
            <a:pPr marL="469900" indent="-457200">
              <a:lnSpc>
                <a:spcPct val="100000"/>
              </a:lnSpc>
              <a:spcBef>
                <a:spcPts val="520"/>
              </a:spcBef>
              <a:buClr>
                <a:srgbClr val="3333CC"/>
              </a:buClr>
              <a:buAutoNum type="arabicPeriod"/>
              <a:tabLst>
                <a:tab pos="469265" algn="l"/>
                <a:tab pos="469900" algn="l"/>
              </a:tabLst>
            </a:pPr>
            <a:r>
              <a:rPr sz="2400" spc="-5" dirty="0">
                <a:solidFill>
                  <a:srgbClr val="808080"/>
                </a:solidFill>
                <a:latin typeface="Arial"/>
                <a:cs typeface="Arial"/>
              </a:rPr>
              <a:t>Efficient Convolution</a:t>
            </a:r>
            <a:r>
              <a:rPr sz="2400" dirty="0">
                <a:solidFill>
                  <a:srgbClr val="808080"/>
                </a:solidFill>
                <a:latin typeface="Arial"/>
                <a:cs typeface="Arial"/>
              </a:rPr>
              <a:t> </a:t>
            </a:r>
            <a:r>
              <a:rPr sz="2400" spc="-5" dirty="0">
                <a:solidFill>
                  <a:srgbClr val="808080"/>
                </a:solidFill>
                <a:latin typeface="Arial"/>
                <a:cs typeface="Arial"/>
              </a:rPr>
              <a:t>Algorithms</a:t>
            </a:r>
            <a:endParaRPr sz="2400">
              <a:latin typeface="Arial"/>
              <a:cs typeface="Arial"/>
            </a:endParaRPr>
          </a:p>
          <a:p>
            <a:pPr marL="469900" indent="-457200">
              <a:lnSpc>
                <a:spcPct val="100000"/>
              </a:lnSpc>
              <a:spcBef>
                <a:spcPts val="620"/>
              </a:spcBef>
              <a:buClr>
                <a:srgbClr val="3333CC"/>
              </a:buClr>
              <a:buAutoNum type="arabicPeriod"/>
              <a:tabLst>
                <a:tab pos="469265" algn="l"/>
                <a:tab pos="469900" algn="l"/>
              </a:tabLst>
            </a:pPr>
            <a:r>
              <a:rPr sz="2400" dirty="0">
                <a:solidFill>
                  <a:srgbClr val="808080"/>
                </a:solidFill>
                <a:latin typeface="Arial"/>
                <a:cs typeface="Arial"/>
              </a:rPr>
              <a:t>Random or Unsupervised</a:t>
            </a:r>
            <a:r>
              <a:rPr sz="2400" spc="-20" dirty="0">
                <a:solidFill>
                  <a:srgbClr val="808080"/>
                </a:solidFill>
                <a:latin typeface="Arial"/>
                <a:cs typeface="Arial"/>
              </a:rPr>
              <a:t> </a:t>
            </a:r>
            <a:r>
              <a:rPr sz="2400" spc="-5" dirty="0">
                <a:solidFill>
                  <a:srgbClr val="808080"/>
                </a:solidFill>
                <a:latin typeface="Arial"/>
                <a:cs typeface="Arial"/>
              </a:rPr>
              <a:t>Features</a:t>
            </a:r>
            <a:endParaRPr sz="2400">
              <a:latin typeface="Arial"/>
              <a:cs typeface="Arial"/>
            </a:endParaRPr>
          </a:p>
          <a:p>
            <a:pPr marL="469900" indent="-457200">
              <a:lnSpc>
                <a:spcPct val="100000"/>
              </a:lnSpc>
              <a:spcBef>
                <a:spcPts val="520"/>
              </a:spcBef>
              <a:buClr>
                <a:srgbClr val="3333CC"/>
              </a:buClr>
              <a:buAutoNum type="arabicPeriod"/>
              <a:tabLst>
                <a:tab pos="469900" algn="l"/>
              </a:tabLst>
            </a:pPr>
            <a:r>
              <a:rPr sz="2400" dirty="0">
                <a:solidFill>
                  <a:srgbClr val="808080"/>
                </a:solidFill>
                <a:latin typeface="Arial"/>
                <a:cs typeface="Arial"/>
              </a:rPr>
              <a:t>The </a:t>
            </a:r>
            <a:r>
              <a:rPr sz="2400" spc="-5" dirty="0">
                <a:solidFill>
                  <a:srgbClr val="808080"/>
                </a:solidFill>
                <a:latin typeface="Arial"/>
                <a:cs typeface="Arial"/>
              </a:rPr>
              <a:t>Neuroscientific </a:t>
            </a:r>
            <a:r>
              <a:rPr sz="2400" dirty="0">
                <a:solidFill>
                  <a:srgbClr val="808080"/>
                </a:solidFill>
                <a:latin typeface="Arial"/>
                <a:cs typeface="Arial"/>
              </a:rPr>
              <a:t>Basis </a:t>
            </a:r>
            <a:r>
              <a:rPr sz="2400" spc="-5" dirty="0">
                <a:solidFill>
                  <a:srgbClr val="808080"/>
                </a:solidFill>
                <a:latin typeface="Arial"/>
                <a:cs typeface="Arial"/>
              </a:rPr>
              <a:t>for Convolutional</a:t>
            </a:r>
            <a:r>
              <a:rPr sz="2400" spc="60" dirty="0">
                <a:solidFill>
                  <a:srgbClr val="808080"/>
                </a:solidFill>
                <a:latin typeface="Arial"/>
                <a:cs typeface="Arial"/>
              </a:rPr>
              <a:t> </a:t>
            </a:r>
            <a:r>
              <a:rPr sz="2400" spc="-5" dirty="0">
                <a:solidFill>
                  <a:srgbClr val="808080"/>
                </a:solidFill>
                <a:latin typeface="Arial"/>
                <a:cs typeface="Arial"/>
              </a:rPr>
              <a:t>Networks</a:t>
            </a:r>
            <a:endParaRPr sz="2400">
              <a:latin typeface="Arial"/>
              <a:cs typeface="Arial"/>
            </a:endParaRPr>
          </a:p>
        </p:txBody>
      </p:sp>
      <p:sp>
        <p:nvSpPr>
          <p:cNvPr id="6" name="object 6"/>
          <p:cNvSpPr txBox="1"/>
          <p:nvPr/>
        </p:nvSpPr>
        <p:spPr>
          <a:xfrm>
            <a:off x="536863" y="6684771"/>
            <a:ext cx="8265159"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3333CC"/>
                </a:solidFill>
                <a:latin typeface="Arial"/>
                <a:cs typeface="Arial"/>
              </a:rPr>
              <a:t>11. </a:t>
            </a:r>
            <a:r>
              <a:rPr sz="2400" spc="-5" dirty="0">
                <a:solidFill>
                  <a:srgbClr val="808080"/>
                </a:solidFill>
                <a:latin typeface="Arial"/>
                <a:cs typeface="Arial"/>
              </a:rPr>
              <a:t>Convolutional Networks </a:t>
            </a:r>
            <a:r>
              <a:rPr sz="2400" dirty="0">
                <a:solidFill>
                  <a:srgbClr val="808080"/>
                </a:solidFill>
                <a:latin typeface="Arial"/>
                <a:cs typeface="Arial"/>
              </a:rPr>
              <a:t>and </a:t>
            </a:r>
            <a:r>
              <a:rPr sz="2400" spc="-5" dirty="0">
                <a:solidFill>
                  <a:srgbClr val="808080"/>
                </a:solidFill>
                <a:latin typeface="Arial"/>
                <a:cs typeface="Arial"/>
              </a:rPr>
              <a:t>the History </a:t>
            </a:r>
            <a:r>
              <a:rPr sz="2400" dirty="0">
                <a:solidFill>
                  <a:srgbClr val="808080"/>
                </a:solidFill>
                <a:latin typeface="Arial"/>
                <a:cs typeface="Arial"/>
              </a:rPr>
              <a:t>of Deep</a:t>
            </a:r>
            <a:r>
              <a:rPr sz="2400" spc="-195" dirty="0">
                <a:solidFill>
                  <a:srgbClr val="808080"/>
                </a:solidFill>
                <a:latin typeface="Arial"/>
                <a:cs typeface="Arial"/>
              </a:rPr>
              <a:t> </a:t>
            </a:r>
            <a:r>
              <a:rPr sz="2400" dirty="0">
                <a:solidFill>
                  <a:srgbClr val="808080"/>
                </a:solidFill>
                <a:latin typeface="Arial"/>
                <a:cs typeface="Arial"/>
              </a:rPr>
              <a:t>Learning</a:t>
            </a:r>
            <a:endParaRPr sz="2400">
              <a:latin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76400" y="1143000"/>
            <a:ext cx="6781800" cy="505267"/>
          </a:xfrm>
          <a:prstGeom prst="rect">
            <a:avLst/>
          </a:prstGeom>
        </p:spPr>
        <p:txBody>
          <a:bodyPr vert="horz" wrap="square" lIns="0" tIns="12700" rIns="0" bIns="0" rtlCol="0">
            <a:spAutoFit/>
          </a:bodyPr>
          <a:lstStyle/>
          <a:p>
            <a:pPr marL="12700">
              <a:lnSpc>
                <a:spcPct val="100000"/>
              </a:lnSpc>
              <a:spcBef>
                <a:spcPts val="100"/>
              </a:spcBef>
            </a:pPr>
            <a:r>
              <a:rPr sz="3200" spc="-5" dirty="0"/>
              <a:t>Overview </a:t>
            </a:r>
            <a:r>
              <a:rPr sz="3200" dirty="0"/>
              <a:t>of </a:t>
            </a:r>
            <a:r>
              <a:rPr sz="3200" spc="-5" dirty="0"/>
              <a:t>Convolutional</a:t>
            </a:r>
            <a:r>
              <a:rPr sz="3200" spc="25" dirty="0"/>
              <a:t> </a:t>
            </a:r>
            <a:r>
              <a:rPr sz="3200" spc="-5" dirty="0"/>
              <a:t>Networks</a:t>
            </a:r>
            <a:endParaRPr sz="3200" dirty="0"/>
          </a:p>
        </p:txBody>
      </p:sp>
      <p:sp>
        <p:nvSpPr>
          <p:cNvPr id="5" name="object 5"/>
          <p:cNvSpPr txBox="1"/>
          <p:nvPr/>
        </p:nvSpPr>
        <p:spPr>
          <a:xfrm>
            <a:off x="457200" y="2057400"/>
            <a:ext cx="9525000" cy="4645759"/>
          </a:xfrm>
          <a:prstGeom prst="rect">
            <a:avLst/>
          </a:prstGeom>
        </p:spPr>
        <p:txBody>
          <a:bodyPr vert="horz" wrap="square" lIns="0" tIns="33020" rIns="0" bIns="0" rtlCol="0">
            <a:spAutoFit/>
          </a:bodyPr>
          <a:lstStyle/>
          <a:p>
            <a:pPr marL="355600" marR="5080" indent="-342900">
              <a:lnSpc>
                <a:spcPts val="2800"/>
              </a:lnSpc>
              <a:spcBef>
                <a:spcPts val="260"/>
              </a:spcBef>
              <a:buChar char="•"/>
              <a:tabLst>
                <a:tab pos="354965" algn="l"/>
                <a:tab pos="355600" algn="l"/>
              </a:tabLst>
            </a:pPr>
            <a:r>
              <a:rPr sz="2800" spc="-5" dirty="0">
                <a:solidFill>
                  <a:srgbClr val="3333CC"/>
                </a:solidFill>
                <a:latin typeface="Arial"/>
                <a:cs typeface="Arial"/>
              </a:rPr>
              <a:t>Convolutional networks, </a:t>
            </a:r>
            <a:r>
              <a:rPr sz="2800" dirty="0">
                <a:solidFill>
                  <a:srgbClr val="3333CC"/>
                </a:solidFill>
                <a:latin typeface="Arial"/>
                <a:cs typeface="Arial"/>
              </a:rPr>
              <a:t>also known as </a:t>
            </a:r>
            <a:r>
              <a:rPr sz="2800" spc="-5" dirty="0">
                <a:solidFill>
                  <a:srgbClr val="3333CC"/>
                </a:solidFill>
                <a:latin typeface="Arial"/>
                <a:cs typeface="Arial"/>
              </a:rPr>
              <a:t>Convolutional </a:t>
            </a:r>
            <a:r>
              <a:rPr sz="2800" dirty="0">
                <a:solidFill>
                  <a:srgbClr val="3333CC"/>
                </a:solidFill>
                <a:latin typeface="Arial"/>
                <a:cs typeface="Arial"/>
              </a:rPr>
              <a:t>neural  </a:t>
            </a:r>
            <a:r>
              <a:rPr sz="2800" spc="-5" dirty="0">
                <a:solidFill>
                  <a:srgbClr val="3333CC"/>
                </a:solidFill>
                <a:latin typeface="Arial"/>
                <a:cs typeface="Arial"/>
              </a:rPr>
              <a:t>networks </a:t>
            </a:r>
            <a:r>
              <a:rPr sz="2800" dirty="0">
                <a:solidFill>
                  <a:srgbClr val="3333CC"/>
                </a:solidFill>
                <a:latin typeface="Arial"/>
                <a:cs typeface="Arial"/>
              </a:rPr>
              <a:t>(CNNs</a:t>
            </a:r>
            <a:r>
              <a:rPr lang="en-US" sz="2800" dirty="0">
                <a:solidFill>
                  <a:srgbClr val="3333CC"/>
                </a:solidFill>
                <a:latin typeface="Arial"/>
                <a:cs typeface="Arial"/>
              </a:rPr>
              <a:t> or </a:t>
            </a:r>
            <a:r>
              <a:rPr lang="en-US" sz="2800" dirty="0" err="1">
                <a:solidFill>
                  <a:srgbClr val="3333CC"/>
                </a:solidFill>
                <a:latin typeface="Arial"/>
                <a:cs typeface="Arial"/>
              </a:rPr>
              <a:t>ConvNet</a:t>
            </a:r>
            <a:r>
              <a:rPr sz="2800" dirty="0">
                <a:solidFill>
                  <a:srgbClr val="3333CC"/>
                </a:solidFill>
                <a:latin typeface="Arial"/>
                <a:cs typeface="Arial"/>
              </a:rPr>
              <a:t>) are a specialized kind of neural</a:t>
            </a:r>
            <a:r>
              <a:rPr sz="2800" spc="-35" dirty="0">
                <a:solidFill>
                  <a:srgbClr val="3333CC"/>
                </a:solidFill>
                <a:latin typeface="Arial"/>
                <a:cs typeface="Arial"/>
              </a:rPr>
              <a:t> </a:t>
            </a:r>
            <a:r>
              <a:rPr sz="2800" spc="-5" dirty="0">
                <a:solidFill>
                  <a:srgbClr val="3333CC"/>
                </a:solidFill>
                <a:latin typeface="Arial"/>
                <a:cs typeface="Arial"/>
              </a:rPr>
              <a:t>network</a:t>
            </a:r>
            <a:endParaRPr sz="2800" dirty="0">
              <a:latin typeface="Arial"/>
              <a:cs typeface="Arial"/>
            </a:endParaRPr>
          </a:p>
          <a:p>
            <a:pPr marL="355600" indent="-342900">
              <a:lnSpc>
                <a:spcPct val="100000"/>
              </a:lnSpc>
              <a:spcBef>
                <a:spcPts val="515"/>
              </a:spcBef>
              <a:buChar char="•"/>
              <a:tabLst>
                <a:tab pos="354965" algn="l"/>
                <a:tab pos="355600" algn="l"/>
              </a:tabLst>
            </a:pPr>
            <a:r>
              <a:rPr lang="en-US" sz="2800" spc="-5" dirty="0">
                <a:solidFill>
                  <a:srgbClr val="3333CC"/>
                </a:solidFill>
                <a:latin typeface="Arial"/>
                <a:cs typeface="Arial"/>
              </a:rPr>
              <a:t>Used </a:t>
            </a:r>
            <a:r>
              <a:rPr sz="2800" spc="-5" dirty="0">
                <a:solidFill>
                  <a:srgbClr val="3333CC"/>
                </a:solidFill>
                <a:latin typeface="Arial"/>
                <a:cs typeface="Arial"/>
              </a:rPr>
              <a:t>for </a:t>
            </a:r>
            <a:r>
              <a:rPr sz="2800" dirty="0">
                <a:solidFill>
                  <a:srgbClr val="3333CC"/>
                </a:solidFill>
                <a:latin typeface="Arial"/>
                <a:cs typeface="Arial"/>
              </a:rPr>
              <a:t>processing </a:t>
            </a:r>
            <a:r>
              <a:rPr sz="2800" spc="-5" dirty="0">
                <a:solidFill>
                  <a:srgbClr val="3333CC"/>
                </a:solidFill>
                <a:latin typeface="Arial"/>
                <a:cs typeface="Arial"/>
              </a:rPr>
              <a:t>data that </a:t>
            </a:r>
            <a:r>
              <a:rPr sz="2800" dirty="0">
                <a:solidFill>
                  <a:srgbClr val="3333CC"/>
                </a:solidFill>
                <a:latin typeface="Arial"/>
                <a:cs typeface="Arial"/>
              </a:rPr>
              <a:t>has a known grid-like</a:t>
            </a:r>
            <a:r>
              <a:rPr sz="2800" spc="-25" dirty="0">
                <a:solidFill>
                  <a:srgbClr val="3333CC"/>
                </a:solidFill>
                <a:latin typeface="Arial"/>
                <a:cs typeface="Arial"/>
              </a:rPr>
              <a:t> </a:t>
            </a:r>
            <a:r>
              <a:rPr sz="2800" spc="-5" dirty="0">
                <a:solidFill>
                  <a:srgbClr val="3333CC"/>
                </a:solidFill>
                <a:latin typeface="Arial"/>
                <a:cs typeface="Arial"/>
              </a:rPr>
              <a:t>topology</a:t>
            </a:r>
            <a:endParaRPr sz="2800" dirty="0">
              <a:latin typeface="Arial"/>
              <a:cs typeface="Arial"/>
            </a:endParaRPr>
          </a:p>
          <a:p>
            <a:pPr marL="755650" lvl="1" indent="-285750">
              <a:lnSpc>
                <a:spcPct val="100000"/>
              </a:lnSpc>
              <a:spcBef>
                <a:spcPts val="525"/>
              </a:spcBef>
              <a:buClr>
                <a:srgbClr val="3333CC"/>
              </a:buClr>
              <a:buChar char="•"/>
              <a:tabLst>
                <a:tab pos="755015" algn="l"/>
                <a:tab pos="755650" algn="l"/>
              </a:tabLst>
            </a:pPr>
            <a:r>
              <a:rPr lang="en-US" sz="2400" spc="-5" dirty="0">
                <a:solidFill>
                  <a:srgbClr val="006600"/>
                </a:solidFill>
                <a:latin typeface="Arial"/>
                <a:cs typeface="Arial"/>
              </a:rPr>
              <a:t>T</a:t>
            </a:r>
            <a:r>
              <a:rPr sz="2400" spc="-5" dirty="0">
                <a:solidFill>
                  <a:srgbClr val="006600"/>
                </a:solidFill>
                <a:latin typeface="Arial"/>
                <a:cs typeface="Arial"/>
              </a:rPr>
              <a:t>ime-series data, </a:t>
            </a:r>
            <a:r>
              <a:rPr sz="2400" dirty="0">
                <a:solidFill>
                  <a:srgbClr val="006600"/>
                </a:solidFill>
                <a:latin typeface="Arial"/>
                <a:cs typeface="Arial"/>
              </a:rPr>
              <a:t>which is a 1-D grid, </a:t>
            </a:r>
            <a:r>
              <a:rPr sz="2400" spc="-5" dirty="0">
                <a:solidFill>
                  <a:srgbClr val="006600"/>
                </a:solidFill>
                <a:latin typeface="Arial"/>
                <a:cs typeface="Arial"/>
              </a:rPr>
              <a:t>taking </a:t>
            </a:r>
            <a:r>
              <a:rPr sz="2400" dirty="0">
                <a:solidFill>
                  <a:srgbClr val="006600"/>
                </a:solidFill>
                <a:latin typeface="Arial"/>
                <a:cs typeface="Arial"/>
              </a:rPr>
              <a:t>samples at</a:t>
            </a:r>
            <a:r>
              <a:rPr sz="2400" spc="10" dirty="0">
                <a:solidFill>
                  <a:srgbClr val="006600"/>
                </a:solidFill>
                <a:latin typeface="Arial"/>
                <a:cs typeface="Arial"/>
              </a:rPr>
              <a:t> </a:t>
            </a:r>
            <a:r>
              <a:rPr sz="2400" spc="-5" dirty="0">
                <a:solidFill>
                  <a:srgbClr val="006600"/>
                </a:solidFill>
                <a:latin typeface="Arial"/>
                <a:cs typeface="Arial"/>
              </a:rPr>
              <a:t>intervals</a:t>
            </a:r>
            <a:endParaRPr sz="2400" dirty="0">
              <a:latin typeface="Arial"/>
              <a:cs typeface="Arial"/>
            </a:endParaRPr>
          </a:p>
          <a:p>
            <a:pPr marL="755650" lvl="1" indent="-285750">
              <a:lnSpc>
                <a:spcPct val="100000"/>
              </a:lnSpc>
              <a:spcBef>
                <a:spcPts val="400"/>
              </a:spcBef>
              <a:buClr>
                <a:srgbClr val="3333CC"/>
              </a:buClr>
              <a:buChar char="•"/>
              <a:tabLst>
                <a:tab pos="755015" algn="l"/>
                <a:tab pos="755650" algn="l"/>
              </a:tabLst>
            </a:pPr>
            <a:r>
              <a:rPr sz="2400" spc="-5" dirty="0">
                <a:solidFill>
                  <a:srgbClr val="006600"/>
                </a:solidFill>
                <a:latin typeface="Arial"/>
                <a:cs typeface="Arial"/>
              </a:rPr>
              <a:t>Image data, </a:t>
            </a:r>
            <a:r>
              <a:rPr sz="2400" dirty="0">
                <a:solidFill>
                  <a:srgbClr val="006600"/>
                </a:solidFill>
                <a:latin typeface="Arial"/>
                <a:cs typeface="Arial"/>
              </a:rPr>
              <a:t>which are 2-D grid of</a:t>
            </a:r>
            <a:r>
              <a:rPr sz="2400" spc="-10" dirty="0">
                <a:solidFill>
                  <a:srgbClr val="006600"/>
                </a:solidFill>
                <a:latin typeface="Arial"/>
                <a:cs typeface="Arial"/>
              </a:rPr>
              <a:t> </a:t>
            </a:r>
            <a:r>
              <a:rPr sz="2400" dirty="0">
                <a:solidFill>
                  <a:srgbClr val="006600"/>
                </a:solidFill>
                <a:latin typeface="Arial"/>
                <a:cs typeface="Arial"/>
              </a:rPr>
              <a:t>pixels</a:t>
            </a:r>
            <a:endParaRPr sz="2400" dirty="0">
              <a:latin typeface="Arial"/>
              <a:cs typeface="Arial"/>
            </a:endParaRPr>
          </a:p>
          <a:p>
            <a:pPr marL="355600" marR="38735" indent="-342900">
              <a:lnSpc>
                <a:spcPct val="101499"/>
              </a:lnSpc>
              <a:spcBef>
                <a:spcPts val="550"/>
              </a:spcBef>
              <a:buChar char="•"/>
              <a:tabLst>
                <a:tab pos="354965" algn="l"/>
                <a:tab pos="355600" algn="l"/>
              </a:tabLst>
            </a:pPr>
            <a:r>
              <a:rPr lang="en-US" sz="2800" spc="-5" dirty="0">
                <a:solidFill>
                  <a:srgbClr val="3333CC"/>
                </a:solidFill>
                <a:latin typeface="Arial"/>
                <a:cs typeface="Arial"/>
              </a:rPr>
              <a:t>U</a:t>
            </a:r>
            <a:r>
              <a:rPr sz="2800" spc="-5" dirty="0">
                <a:solidFill>
                  <a:srgbClr val="3333CC"/>
                </a:solidFill>
                <a:latin typeface="Arial"/>
                <a:cs typeface="Arial"/>
              </a:rPr>
              <a:t>tilize convolution</a:t>
            </a:r>
            <a:r>
              <a:rPr lang="en-US" sz="2800" spc="-5" dirty="0">
                <a:solidFill>
                  <a:srgbClr val="3333CC"/>
                </a:solidFill>
                <a:latin typeface="Arial"/>
                <a:cs typeface="Arial"/>
              </a:rPr>
              <a:t> as</a:t>
            </a:r>
            <a:r>
              <a:rPr sz="2800" dirty="0">
                <a:solidFill>
                  <a:srgbClr val="3333CC"/>
                </a:solidFill>
                <a:latin typeface="Arial"/>
                <a:cs typeface="Arial"/>
              </a:rPr>
              <a:t> a specialized kind of linear  </a:t>
            </a:r>
            <a:r>
              <a:rPr sz="2800" spc="-5" dirty="0">
                <a:solidFill>
                  <a:srgbClr val="3333CC"/>
                </a:solidFill>
                <a:latin typeface="Arial"/>
                <a:cs typeface="Arial"/>
              </a:rPr>
              <a:t>operation</a:t>
            </a:r>
            <a:endParaRPr sz="2800" dirty="0">
              <a:latin typeface="Arial"/>
              <a:cs typeface="Arial"/>
            </a:endParaRPr>
          </a:p>
          <a:p>
            <a:pPr marL="355600" marR="72390" indent="-342900">
              <a:lnSpc>
                <a:spcPts val="2820"/>
              </a:lnSpc>
              <a:spcBef>
                <a:spcPts val="740"/>
              </a:spcBef>
              <a:buChar char="•"/>
              <a:tabLst>
                <a:tab pos="354965" algn="l"/>
                <a:tab pos="355600" algn="l"/>
              </a:tabLst>
            </a:pPr>
            <a:r>
              <a:rPr sz="2800" spc="-5" dirty="0">
                <a:solidFill>
                  <a:srgbClr val="3333CC"/>
                </a:solidFill>
                <a:latin typeface="Arial"/>
                <a:cs typeface="Arial"/>
              </a:rPr>
              <a:t>The convolution operation </a:t>
            </a:r>
            <a:r>
              <a:rPr sz="2800" dirty="0">
                <a:solidFill>
                  <a:srgbClr val="3333CC"/>
                </a:solidFill>
                <a:latin typeface="Arial"/>
                <a:cs typeface="Arial"/>
              </a:rPr>
              <a:t>is used in place of </a:t>
            </a:r>
            <a:r>
              <a:rPr lang="en-US" sz="2800" dirty="0">
                <a:solidFill>
                  <a:srgbClr val="3333CC"/>
                </a:solidFill>
                <a:latin typeface="Arial"/>
                <a:cs typeface="Arial"/>
              </a:rPr>
              <a:t>a </a:t>
            </a:r>
            <a:r>
              <a:rPr sz="2800" dirty="0">
                <a:solidFill>
                  <a:srgbClr val="3333CC"/>
                </a:solidFill>
                <a:latin typeface="Arial"/>
                <a:cs typeface="Arial"/>
              </a:rPr>
              <a:t>general </a:t>
            </a:r>
            <a:r>
              <a:rPr sz="2800" spc="-5" dirty="0">
                <a:solidFill>
                  <a:srgbClr val="3333CC"/>
                </a:solidFill>
                <a:latin typeface="Arial"/>
                <a:cs typeface="Arial"/>
              </a:rPr>
              <a:t>matrix multiplication </a:t>
            </a:r>
            <a:r>
              <a:rPr sz="2800" dirty="0">
                <a:solidFill>
                  <a:srgbClr val="3333CC"/>
                </a:solidFill>
                <a:latin typeface="Arial"/>
                <a:cs typeface="Arial"/>
              </a:rPr>
              <a:t>in at least one</a:t>
            </a:r>
            <a:r>
              <a:rPr sz="2800" spc="-10" dirty="0">
                <a:solidFill>
                  <a:srgbClr val="3333CC"/>
                </a:solidFill>
                <a:latin typeface="Arial"/>
                <a:cs typeface="Arial"/>
              </a:rPr>
              <a:t> </a:t>
            </a:r>
            <a:r>
              <a:rPr sz="2800" dirty="0">
                <a:solidFill>
                  <a:srgbClr val="3333CC"/>
                </a:solidFill>
                <a:latin typeface="Arial"/>
                <a:cs typeface="Arial"/>
              </a:rPr>
              <a:t>layer</a:t>
            </a:r>
            <a:endParaRPr sz="2800" dirty="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98580" y="1056120"/>
            <a:ext cx="8065833" cy="566060"/>
          </a:xfrm>
          <a:prstGeom prst="rect">
            <a:avLst/>
          </a:prstGeom>
        </p:spPr>
        <p:txBody>
          <a:bodyPr vert="horz" wrap="square" lIns="0" tIns="11946" rIns="0" bIns="0" rtlCol="0">
            <a:spAutoFit/>
          </a:bodyPr>
          <a:lstStyle/>
          <a:p>
            <a:pPr marL="11946">
              <a:spcBef>
                <a:spcPts val="94"/>
              </a:spcBef>
              <a:tabLst>
                <a:tab pos="3692391" algn="l"/>
              </a:tabLst>
            </a:pPr>
            <a:r>
              <a:rPr spc="-5" dirty="0"/>
              <a:t>Generic</a:t>
            </a:r>
            <a:r>
              <a:rPr spc="9" dirty="0"/>
              <a:t> </a:t>
            </a:r>
            <a:r>
              <a:rPr dirty="0"/>
              <a:t>Neural	</a:t>
            </a:r>
            <a:r>
              <a:rPr spc="-5" dirty="0"/>
              <a:t>Architectures</a:t>
            </a:r>
            <a:r>
              <a:rPr spc="-47" dirty="0"/>
              <a:t> </a:t>
            </a:r>
            <a:r>
              <a:rPr sz="3386" dirty="0"/>
              <a:t>(1-11)</a:t>
            </a:r>
            <a:endParaRPr sz="3386"/>
          </a:p>
        </p:txBody>
      </p:sp>
      <p:sp>
        <p:nvSpPr>
          <p:cNvPr id="7" name="TextBox 6">
            <a:extLst>
              <a:ext uri="{FF2B5EF4-FFF2-40B4-BE49-F238E27FC236}">
                <a16:creationId xmlns:a16="http://schemas.microsoft.com/office/drawing/2014/main" id="{6FC75659-72CF-9044-8A46-39B8F58C69A6}"/>
              </a:ext>
            </a:extLst>
          </p:cNvPr>
          <p:cNvSpPr txBox="1"/>
          <p:nvPr/>
        </p:nvSpPr>
        <p:spPr>
          <a:xfrm>
            <a:off x="657022" y="6748485"/>
            <a:ext cx="1969385" cy="352854"/>
          </a:xfrm>
          <a:prstGeom prst="rect">
            <a:avLst/>
          </a:prstGeom>
          <a:noFill/>
        </p:spPr>
        <p:txBody>
          <a:bodyPr wrap="none" rtlCol="0">
            <a:spAutoFit/>
          </a:bodyPr>
          <a:lstStyle/>
          <a:p>
            <a:r>
              <a:rPr lang="en-US" sz="1693" b="1" dirty="0"/>
              <a:t>14 types of neurons</a:t>
            </a:r>
          </a:p>
        </p:txBody>
      </p:sp>
      <p:pic>
        <p:nvPicPr>
          <p:cNvPr id="8" name="Picture 7">
            <a:extLst>
              <a:ext uri="{FF2B5EF4-FFF2-40B4-BE49-F238E27FC236}">
                <a16:creationId xmlns:a16="http://schemas.microsoft.com/office/drawing/2014/main" id="{5AA4F23D-C6D4-48C7-C09D-E0F5613CAF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047" y="1868822"/>
            <a:ext cx="7310856" cy="472159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475423" y="1143000"/>
            <a:ext cx="7107554" cy="443711"/>
          </a:xfrm>
          <a:prstGeom prst="rect">
            <a:avLst/>
          </a:prstGeom>
        </p:spPr>
        <p:txBody>
          <a:bodyPr vert="horz" wrap="square" lIns="0" tIns="12700" rIns="0" bIns="0" rtlCol="0">
            <a:spAutoFit/>
          </a:bodyPr>
          <a:lstStyle/>
          <a:p>
            <a:pPr marL="12700">
              <a:lnSpc>
                <a:spcPct val="100000"/>
              </a:lnSpc>
              <a:spcBef>
                <a:spcPts val="100"/>
              </a:spcBef>
            </a:pPr>
            <a:r>
              <a:rPr sz="2800" spc="-5" dirty="0"/>
              <a:t>Motivation for </a:t>
            </a:r>
            <a:r>
              <a:rPr lang="en-US" sz="2800" spc="-5" dirty="0"/>
              <a:t>U</a:t>
            </a:r>
            <a:r>
              <a:rPr sz="2800" dirty="0"/>
              <a:t>sing </a:t>
            </a:r>
            <a:r>
              <a:rPr lang="en-US" sz="2800" spc="-5" dirty="0"/>
              <a:t>C</a:t>
            </a:r>
            <a:r>
              <a:rPr sz="2800" spc="-5" dirty="0"/>
              <a:t>onvolution</a:t>
            </a:r>
            <a:r>
              <a:rPr sz="2800" spc="35" dirty="0"/>
              <a:t> </a:t>
            </a:r>
            <a:r>
              <a:rPr lang="en-US" sz="2800" spc="-5" dirty="0"/>
              <a:t>N</a:t>
            </a:r>
            <a:r>
              <a:rPr sz="2800" spc="-5" dirty="0"/>
              <a:t>etworks</a:t>
            </a:r>
            <a:endParaRPr sz="2800" dirty="0"/>
          </a:p>
        </p:txBody>
      </p:sp>
      <p:sp>
        <p:nvSpPr>
          <p:cNvPr id="5" name="object 5"/>
          <p:cNvSpPr txBox="1"/>
          <p:nvPr/>
        </p:nvSpPr>
        <p:spPr>
          <a:xfrm>
            <a:off x="1222663" y="2412683"/>
            <a:ext cx="7107555" cy="3280385"/>
          </a:xfrm>
          <a:prstGeom prst="rect">
            <a:avLst/>
          </a:prstGeom>
        </p:spPr>
        <p:txBody>
          <a:bodyPr vert="horz" wrap="square" lIns="0" tIns="33020" rIns="0" bIns="0" rtlCol="0">
            <a:spAutoFit/>
          </a:bodyPr>
          <a:lstStyle/>
          <a:p>
            <a:pPr marL="469265" marR="327025" indent="-457200">
              <a:lnSpc>
                <a:spcPts val="2800"/>
              </a:lnSpc>
              <a:spcBef>
                <a:spcPts val="260"/>
              </a:spcBef>
              <a:buAutoNum type="arabicPeriod"/>
              <a:tabLst>
                <a:tab pos="469265" algn="l"/>
                <a:tab pos="469900" algn="l"/>
              </a:tabLst>
            </a:pPr>
            <a:r>
              <a:rPr sz="2800" spc="-5" dirty="0">
                <a:solidFill>
                  <a:srgbClr val="3333CC"/>
                </a:solidFill>
                <a:latin typeface="Arial"/>
                <a:cs typeface="Arial"/>
              </a:rPr>
              <a:t>Convolution </a:t>
            </a:r>
            <a:r>
              <a:rPr sz="2800" dirty="0">
                <a:solidFill>
                  <a:srgbClr val="3333CC"/>
                </a:solidFill>
                <a:latin typeface="Arial"/>
                <a:cs typeface="Arial"/>
              </a:rPr>
              <a:t>leverages </a:t>
            </a:r>
            <a:r>
              <a:rPr sz="2800" spc="-5" dirty="0">
                <a:solidFill>
                  <a:srgbClr val="3333CC"/>
                </a:solidFill>
                <a:latin typeface="Arial"/>
                <a:cs typeface="Arial"/>
              </a:rPr>
              <a:t>three important </a:t>
            </a:r>
            <a:r>
              <a:rPr sz="2800" dirty="0">
                <a:solidFill>
                  <a:srgbClr val="3333CC"/>
                </a:solidFill>
                <a:latin typeface="Arial"/>
                <a:cs typeface="Arial"/>
              </a:rPr>
              <a:t>ideas </a:t>
            </a:r>
            <a:r>
              <a:rPr sz="2800" spc="-5" dirty="0">
                <a:solidFill>
                  <a:srgbClr val="3333CC"/>
                </a:solidFill>
                <a:latin typeface="Arial"/>
                <a:cs typeface="Arial"/>
              </a:rPr>
              <a:t>to  </a:t>
            </a:r>
            <a:r>
              <a:rPr sz="2800" dirty="0">
                <a:solidFill>
                  <a:srgbClr val="3333CC"/>
                </a:solidFill>
                <a:latin typeface="Arial"/>
                <a:cs typeface="Arial"/>
              </a:rPr>
              <a:t>improve ML</a:t>
            </a:r>
            <a:r>
              <a:rPr sz="2800" spc="-5" dirty="0">
                <a:solidFill>
                  <a:srgbClr val="3333CC"/>
                </a:solidFill>
                <a:latin typeface="Arial"/>
                <a:cs typeface="Arial"/>
              </a:rPr>
              <a:t> systems:</a:t>
            </a:r>
            <a:endParaRPr sz="2800" dirty="0">
              <a:latin typeface="Arial"/>
              <a:cs typeface="Arial"/>
            </a:endParaRPr>
          </a:p>
          <a:p>
            <a:pPr marL="927100" lvl="1" indent="-457834">
              <a:lnSpc>
                <a:spcPct val="100000"/>
              </a:lnSpc>
              <a:spcBef>
                <a:spcPts val="420"/>
              </a:spcBef>
              <a:buClr>
                <a:srgbClr val="3333CC"/>
              </a:buClr>
              <a:buAutoNum type="arabicPeriod"/>
              <a:tabLst>
                <a:tab pos="926465" algn="l"/>
                <a:tab pos="927100" algn="l"/>
              </a:tabLst>
            </a:pPr>
            <a:r>
              <a:rPr sz="2400" dirty="0">
                <a:solidFill>
                  <a:srgbClr val="006600"/>
                </a:solidFill>
                <a:latin typeface="Arial"/>
                <a:cs typeface="Arial"/>
              </a:rPr>
              <a:t>Sparse</a:t>
            </a:r>
            <a:r>
              <a:rPr sz="2400" spc="-5" dirty="0">
                <a:solidFill>
                  <a:srgbClr val="006600"/>
                </a:solidFill>
                <a:latin typeface="Arial"/>
                <a:cs typeface="Arial"/>
              </a:rPr>
              <a:t> interactions</a:t>
            </a:r>
            <a:endParaRPr sz="2400" dirty="0">
              <a:latin typeface="Arial"/>
              <a:cs typeface="Arial"/>
            </a:endParaRPr>
          </a:p>
          <a:p>
            <a:pPr marL="927100" lvl="1" indent="-457834">
              <a:lnSpc>
                <a:spcPct val="100000"/>
              </a:lnSpc>
              <a:spcBef>
                <a:spcPts val="500"/>
              </a:spcBef>
              <a:buClr>
                <a:srgbClr val="3333CC"/>
              </a:buClr>
              <a:buAutoNum type="arabicPeriod"/>
              <a:tabLst>
                <a:tab pos="926465" algn="l"/>
                <a:tab pos="927100" algn="l"/>
              </a:tabLst>
            </a:pPr>
            <a:r>
              <a:rPr sz="2400" spc="-5" dirty="0">
                <a:solidFill>
                  <a:srgbClr val="006600"/>
                </a:solidFill>
                <a:latin typeface="Arial"/>
                <a:cs typeface="Arial"/>
              </a:rPr>
              <a:t>Parameter</a:t>
            </a:r>
            <a:r>
              <a:rPr sz="2400" spc="-10" dirty="0">
                <a:solidFill>
                  <a:srgbClr val="006600"/>
                </a:solidFill>
                <a:latin typeface="Arial"/>
                <a:cs typeface="Arial"/>
              </a:rPr>
              <a:t> </a:t>
            </a:r>
            <a:r>
              <a:rPr sz="2400" dirty="0">
                <a:solidFill>
                  <a:srgbClr val="006600"/>
                </a:solidFill>
                <a:latin typeface="Arial"/>
                <a:cs typeface="Arial"/>
              </a:rPr>
              <a:t>sharing</a:t>
            </a:r>
            <a:endParaRPr sz="2400" dirty="0">
              <a:latin typeface="Arial"/>
              <a:cs typeface="Arial"/>
            </a:endParaRPr>
          </a:p>
          <a:p>
            <a:pPr marL="927100" lvl="1" indent="-457834">
              <a:lnSpc>
                <a:spcPct val="100000"/>
              </a:lnSpc>
              <a:spcBef>
                <a:spcPts val="500"/>
              </a:spcBef>
              <a:buClr>
                <a:srgbClr val="3333CC"/>
              </a:buClr>
              <a:buAutoNum type="arabicPeriod"/>
              <a:tabLst>
                <a:tab pos="926465" algn="l"/>
                <a:tab pos="927100" algn="l"/>
              </a:tabLst>
            </a:pPr>
            <a:r>
              <a:rPr sz="2400" dirty="0">
                <a:solidFill>
                  <a:srgbClr val="006600"/>
                </a:solidFill>
                <a:latin typeface="Arial"/>
                <a:cs typeface="Arial"/>
              </a:rPr>
              <a:t>Equivariant</a:t>
            </a:r>
            <a:r>
              <a:rPr sz="2400" spc="-10" dirty="0">
                <a:solidFill>
                  <a:srgbClr val="006600"/>
                </a:solidFill>
                <a:latin typeface="Arial"/>
                <a:cs typeface="Arial"/>
              </a:rPr>
              <a:t> </a:t>
            </a:r>
            <a:r>
              <a:rPr sz="2400" spc="-5" dirty="0">
                <a:solidFill>
                  <a:srgbClr val="006600"/>
                </a:solidFill>
                <a:latin typeface="Arial"/>
                <a:cs typeface="Arial"/>
              </a:rPr>
              <a:t>representations</a:t>
            </a:r>
            <a:endParaRPr lang="en-US" sz="2400" spc="-5" dirty="0">
              <a:solidFill>
                <a:srgbClr val="006600"/>
              </a:solidFill>
              <a:latin typeface="Arial"/>
              <a:cs typeface="Arial"/>
            </a:endParaRPr>
          </a:p>
          <a:p>
            <a:pPr marL="927100" lvl="1" indent="-457834">
              <a:lnSpc>
                <a:spcPct val="100000"/>
              </a:lnSpc>
              <a:spcBef>
                <a:spcPts val="500"/>
              </a:spcBef>
              <a:buClr>
                <a:srgbClr val="3333CC"/>
              </a:buClr>
              <a:buAutoNum type="arabicPeriod"/>
              <a:tabLst>
                <a:tab pos="926465" algn="l"/>
                <a:tab pos="927100" algn="l"/>
              </a:tabLst>
            </a:pPr>
            <a:endParaRPr sz="2400" dirty="0">
              <a:latin typeface="Arial"/>
              <a:cs typeface="Arial"/>
            </a:endParaRPr>
          </a:p>
          <a:p>
            <a:pPr marL="469265" marR="5080" indent="-457200">
              <a:lnSpc>
                <a:spcPts val="2820"/>
              </a:lnSpc>
              <a:spcBef>
                <a:spcPts val="740"/>
              </a:spcBef>
              <a:buAutoNum type="arabicPeriod"/>
              <a:tabLst>
                <a:tab pos="469265" algn="l"/>
                <a:tab pos="469900" algn="l"/>
              </a:tabLst>
            </a:pPr>
            <a:r>
              <a:rPr sz="2800" spc="-5" dirty="0">
                <a:solidFill>
                  <a:srgbClr val="3333CC"/>
                </a:solidFill>
                <a:latin typeface="Arial"/>
                <a:cs typeface="Arial"/>
              </a:rPr>
              <a:t>Convolution </a:t>
            </a:r>
            <a:r>
              <a:rPr sz="2800" dirty="0">
                <a:solidFill>
                  <a:srgbClr val="3333CC"/>
                </a:solidFill>
                <a:latin typeface="Arial"/>
                <a:cs typeface="Arial"/>
              </a:rPr>
              <a:t>also allows </a:t>
            </a:r>
            <a:r>
              <a:rPr sz="2800" spc="-5" dirty="0">
                <a:solidFill>
                  <a:srgbClr val="3333CC"/>
                </a:solidFill>
                <a:latin typeface="Arial"/>
                <a:cs typeface="Arial"/>
              </a:rPr>
              <a:t>for </a:t>
            </a:r>
            <a:r>
              <a:rPr sz="2800" dirty="0">
                <a:solidFill>
                  <a:srgbClr val="3333CC"/>
                </a:solidFill>
                <a:latin typeface="Arial"/>
                <a:cs typeface="Arial"/>
              </a:rPr>
              <a:t>working </a:t>
            </a:r>
            <a:r>
              <a:rPr sz="2800" spc="-5" dirty="0">
                <a:solidFill>
                  <a:srgbClr val="3333CC"/>
                </a:solidFill>
                <a:latin typeface="Arial"/>
                <a:cs typeface="Arial"/>
              </a:rPr>
              <a:t>with inputs </a:t>
            </a:r>
            <a:r>
              <a:rPr sz="2800" dirty="0">
                <a:solidFill>
                  <a:srgbClr val="3333CC"/>
                </a:solidFill>
                <a:latin typeface="Arial"/>
                <a:cs typeface="Arial"/>
              </a:rPr>
              <a:t>of  variable</a:t>
            </a:r>
            <a:r>
              <a:rPr sz="2800" spc="-5" dirty="0">
                <a:solidFill>
                  <a:srgbClr val="3333CC"/>
                </a:solidFill>
                <a:latin typeface="Arial"/>
                <a:cs typeface="Arial"/>
              </a:rPr>
              <a:t> </a:t>
            </a:r>
            <a:r>
              <a:rPr sz="2800" dirty="0">
                <a:solidFill>
                  <a:srgbClr val="3333CC"/>
                </a:solidFill>
                <a:latin typeface="Arial"/>
                <a:cs typeface="Arial"/>
              </a:rPr>
              <a:t>size</a:t>
            </a:r>
            <a:endParaRPr sz="2800" dirty="0">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326384" y="916941"/>
            <a:ext cx="7970015" cy="443711"/>
          </a:xfrm>
          <a:prstGeom prst="rect">
            <a:avLst/>
          </a:prstGeom>
        </p:spPr>
        <p:txBody>
          <a:bodyPr vert="horz" wrap="square" lIns="0" tIns="12700" rIns="0" bIns="0" rtlCol="0">
            <a:spAutoFit/>
          </a:bodyPr>
          <a:lstStyle/>
          <a:p>
            <a:pPr marL="12700">
              <a:lnSpc>
                <a:spcPct val="100000"/>
              </a:lnSpc>
              <a:spcBef>
                <a:spcPts val="100"/>
              </a:spcBef>
            </a:pPr>
            <a:r>
              <a:rPr sz="2800" dirty="0"/>
              <a:t>Sparse </a:t>
            </a:r>
            <a:r>
              <a:rPr lang="en-US" sz="2800" spc="-5" dirty="0"/>
              <a:t>C</a:t>
            </a:r>
            <a:r>
              <a:rPr sz="2800" spc="-5" dirty="0"/>
              <a:t>onnectivity </a:t>
            </a:r>
            <a:r>
              <a:rPr lang="en-US" sz="2800" spc="-5" dirty="0"/>
              <a:t>D</a:t>
            </a:r>
            <a:r>
              <a:rPr sz="2800" dirty="0"/>
              <a:t>ue </a:t>
            </a:r>
            <a:r>
              <a:rPr sz="2800" spc="-5" dirty="0"/>
              <a:t>to Image</a:t>
            </a:r>
            <a:r>
              <a:rPr sz="2800" spc="25" dirty="0"/>
              <a:t> </a:t>
            </a:r>
            <a:r>
              <a:rPr sz="2800" spc="-5" dirty="0"/>
              <a:t>Convolution</a:t>
            </a:r>
            <a:endParaRPr sz="2800" dirty="0"/>
          </a:p>
        </p:txBody>
      </p:sp>
      <p:sp>
        <p:nvSpPr>
          <p:cNvPr id="5" name="object 5"/>
          <p:cNvSpPr txBox="1"/>
          <p:nvPr/>
        </p:nvSpPr>
        <p:spPr>
          <a:xfrm>
            <a:off x="8741061" y="6542080"/>
            <a:ext cx="88900" cy="197485"/>
          </a:xfrm>
          <a:prstGeom prst="rect">
            <a:avLst/>
          </a:prstGeom>
        </p:spPr>
        <p:txBody>
          <a:bodyPr vert="horz" wrap="square" lIns="0" tIns="0" rIns="0" bIns="0" rtlCol="0">
            <a:spAutoFit/>
          </a:bodyPr>
          <a:lstStyle/>
          <a:p>
            <a:pPr>
              <a:lnSpc>
                <a:spcPts val="1530"/>
              </a:lnSpc>
            </a:pPr>
            <a:r>
              <a:rPr sz="1400" dirty="0">
                <a:latin typeface="Times New Roman"/>
                <a:cs typeface="Times New Roman"/>
              </a:rPr>
              <a:t>5</a:t>
            </a:r>
            <a:endParaRPr sz="1400">
              <a:latin typeface="Times New Roman"/>
              <a:cs typeface="Times New Roman"/>
            </a:endParaRPr>
          </a:p>
        </p:txBody>
      </p:sp>
      <p:sp>
        <p:nvSpPr>
          <p:cNvPr id="6" name="object 6"/>
          <p:cNvSpPr/>
          <p:nvPr/>
        </p:nvSpPr>
        <p:spPr>
          <a:xfrm>
            <a:off x="4599061" y="3515002"/>
            <a:ext cx="4939190" cy="3800197"/>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4466560" y="3403791"/>
            <a:ext cx="5135880" cy="0"/>
          </a:xfrm>
          <a:custGeom>
            <a:avLst/>
            <a:gdLst/>
            <a:ahLst/>
            <a:cxnLst/>
            <a:rect l="l" t="t" r="r" b="b"/>
            <a:pathLst>
              <a:path w="5135880">
                <a:moveTo>
                  <a:pt x="0" y="0"/>
                </a:moveTo>
                <a:lnTo>
                  <a:pt x="5135561" y="0"/>
                </a:lnTo>
              </a:path>
            </a:pathLst>
          </a:custGeom>
          <a:ln w="9524">
            <a:solidFill>
              <a:srgbClr val="000000"/>
            </a:solidFill>
          </a:ln>
        </p:spPr>
        <p:txBody>
          <a:bodyPr wrap="square" lIns="0" tIns="0" rIns="0" bIns="0" rtlCol="0"/>
          <a:lstStyle/>
          <a:p>
            <a:endParaRPr/>
          </a:p>
        </p:txBody>
      </p:sp>
      <p:sp>
        <p:nvSpPr>
          <p:cNvPr id="8" name="object 8"/>
          <p:cNvSpPr/>
          <p:nvPr/>
        </p:nvSpPr>
        <p:spPr>
          <a:xfrm>
            <a:off x="4466560" y="3403791"/>
            <a:ext cx="0" cy="3911600"/>
          </a:xfrm>
          <a:custGeom>
            <a:avLst/>
            <a:gdLst/>
            <a:ahLst/>
            <a:cxnLst/>
            <a:rect l="l" t="t" r="r" b="b"/>
            <a:pathLst>
              <a:path h="3911600">
                <a:moveTo>
                  <a:pt x="0" y="3911407"/>
                </a:moveTo>
                <a:lnTo>
                  <a:pt x="0" y="0"/>
                </a:lnTo>
              </a:path>
            </a:pathLst>
          </a:custGeom>
          <a:ln w="9524">
            <a:solidFill>
              <a:srgbClr val="000000"/>
            </a:solidFill>
          </a:ln>
        </p:spPr>
        <p:txBody>
          <a:bodyPr wrap="square" lIns="0" tIns="0" rIns="0" bIns="0" rtlCol="0"/>
          <a:lstStyle/>
          <a:p>
            <a:endParaRPr/>
          </a:p>
        </p:txBody>
      </p:sp>
      <p:sp>
        <p:nvSpPr>
          <p:cNvPr id="9" name="object 9"/>
          <p:cNvSpPr/>
          <p:nvPr/>
        </p:nvSpPr>
        <p:spPr>
          <a:xfrm>
            <a:off x="610523" y="1524001"/>
            <a:ext cx="4267198" cy="295282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605761" y="1519239"/>
            <a:ext cx="4276725" cy="2962275"/>
          </a:xfrm>
          <a:custGeom>
            <a:avLst/>
            <a:gdLst/>
            <a:ahLst/>
            <a:cxnLst/>
            <a:rect l="l" t="t" r="r" b="b"/>
            <a:pathLst>
              <a:path w="4276725" h="2962275">
                <a:moveTo>
                  <a:pt x="0" y="0"/>
                </a:moveTo>
                <a:lnTo>
                  <a:pt x="4276723" y="0"/>
                </a:lnTo>
                <a:lnTo>
                  <a:pt x="4276723" y="2962274"/>
                </a:lnTo>
                <a:lnTo>
                  <a:pt x="0" y="2962274"/>
                </a:lnTo>
                <a:lnTo>
                  <a:pt x="0" y="0"/>
                </a:lnTo>
                <a:close/>
              </a:path>
            </a:pathLst>
          </a:custGeom>
          <a:ln w="9524">
            <a:solidFill>
              <a:srgbClr val="000000"/>
            </a:solidFill>
          </a:ln>
        </p:spPr>
        <p:txBody>
          <a:bodyPr wrap="square" lIns="0" tIns="0" rIns="0" bIns="0" rtlCol="0"/>
          <a:lstStyle/>
          <a:p>
            <a:endParaRPr/>
          </a:p>
        </p:txBody>
      </p:sp>
      <p:sp>
        <p:nvSpPr>
          <p:cNvPr id="11" name="object 11"/>
          <p:cNvSpPr txBox="1"/>
          <p:nvPr/>
        </p:nvSpPr>
        <p:spPr>
          <a:xfrm>
            <a:off x="4982141" y="1404620"/>
            <a:ext cx="4771459" cy="1987724"/>
          </a:xfrm>
          <a:prstGeom prst="rect">
            <a:avLst/>
          </a:prstGeom>
        </p:spPr>
        <p:txBody>
          <a:bodyPr vert="horz" wrap="square" lIns="0" tIns="12700" rIns="0" bIns="0" rtlCol="0">
            <a:spAutoFit/>
          </a:bodyPr>
          <a:lstStyle/>
          <a:p>
            <a:pPr marL="298450" indent="-285750">
              <a:lnSpc>
                <a:spcPts val="1910"/>
              </a:lnSpc>
              <a:spcBef>
                <a:spcPts val="100"/>
              </a:spcBef>
              <a:buChar char="•"/>
              <a:tabLst>
                <a:tab pos="297815" algn="l"/>
                <a:tab pos="298450" algn="l"/>
              </a:tabLst>
            </a:pPr>
            <a:r>
              <a:rPr sz="1600" spc="-5" dirty="0">
                <a:solidFill>
                  <a:srgbClr val="006600"/>
                </a:solidFill>
                <a:latin typeface="Arial"/>
                <a:cs typeface="Arial"/>
              </a:rPr>
              <a:t>Input </a:t>
            </a:r>
            <a:r>
              <a:rPr sz="1600" dirty="0">
                <a:solidFill>
                  <a:srgbClr val="006600"/>
                </a:solidFill>
                <a:latin typeface="Arial"/>
                <a:cs typeface="Arial"/>
              </a:rPr>
              <a:t>image may have </a:t>
            </a:r>
            <a:r>
              <a:rPr sz="1600" i="1" dirty="0">
                <a:solidFill>
                  <a:srgbClr val="007600"/>
                </a:solidFill>
                <a:latin typeface="Arial"/>
                <a:cs typeface="Arial"/>
              </a:rPr>
              <a:t>millions </a:t>
            </a:r>
            <a:r>
              <a:rPr sz="1600" dirty="0">
                <a:solidFill>
                  <a:srgbClr val="006600"/>
                </a:solidFill>
                <a:latin typeface="Arial"/>
                <a:cs typeface="Arial"/>
              </a:rPr>
              <a:t>of</a:t>
            </a:r>
            <a:r>
              <a:rPr sz="1600" spc="-100" dirty="0">
                <a:solidFill>
                  <a:srgbClr val="006600"/>
                </a:solidFill>
                <a:latin typeface="Arial"/>
                <a:cs typeface="Arial"/>
              </a:rPr>
              <a:t> </a:t>
            </a:r>
            <a:r>
              <a:rPr sz="1600" dirty="0">
                <a:solidFill>
                  <a:srgbClr val="006600"/>
                </a:solidFill>
                <a:latin typeface="Arial"/>
                <a:cs typeface="Arial"/>
              </a:rPr>
              <a:t>pixels,</a:t>
            </a:r>
            <a:endParaRPr sz="1600" dirty="0">
              <a:latin typeface="Arial"/>
              <a:cs typeface="Arial"/>
            </a:endParaRPr>
          </a:p>
          <a:p>
            <a:pPr marL="298450" indent="-285750">
              <a:lnSpc>
                <a:spcPts val="1900"/>
              </a:lnSpc>
              <a:buChar char="•"/>
              <a:tabLst>
                <a:tab pos="297815" algn="l"/>
                <a:tab pos="298450" algn="l"/>
              </a:tabLst>
            </a:pPr>
            <a:r>
              <a:rPr sz="1600" dirty="0">
                <a:solidFill>
                  <a:srgbClr val="006600"/>
                </a:solidFill>
                <a:latin typeface="Arial"/>
                <a:cs typeface="Arial"/>
              </a:rPr>
              <a:t>But we can </a:t>
            </a:r>
            <a:r>
              <a:rPr sz="1600" spc="-5" dirty="0">
                <a:solidFill>
                  <a:srgbClr val="006600"/>
                </a:solidFill>
                <a:latin typeface="Arial"/>
                <a:cs typeface="Arial"/>
              </a:rPr>
              <a:t>detect </a:t>
            </a:r>
            <a:r>
              <a:rPr sz="1600" dirty="0">
                <a:solidFill>
                  <a:srgbClr val="006600"/>
                </a:solidFill>
                <a:latin typeface="Arial"/>
                <a:cs typeface="Arial"/>
              </a:rPr>
              <a:t>edges </a:t>
            </a:r>
            <a:r>
              <a:rPr sz="1600" spc="-5" dirty="0">
                <a:solidFill>
                  <a:srgbClr val="006600"/>
                </a:solidFill>
                <a:latin typeface="Arial"/>
                <a:cs typeface="Arial"/>
              </a:rPr>
              <a:t>with </a:t>
            </a:r>
            <a:r>
              <a:rPr sz="1600" dirty="0">
                <a:solidFill>
                  <a:srgbClr val="006600"/>
                </a:solidFill>
                <a:latin typeface="Arial"/>
                <a:cs typeface="Arial"/>
              </a:rPr>
              <a:t>kernels</a:t>
            </a:r>
            <a:r>
              <a:rPr sz="1600" spc="-70" dirty="0">
                <a:solidFill>
                  <a:srgbClr val="006600"/>
                </a:solidFill>
                <a:latin typeface="Arial"/>
                <a:cs typeface="Arial"/>
              </a:rPr>
              <a:t> </a:t>
            </a:r>
            <a:r>
              <a:rPr sz="1600" dirty="0">
                <a:solidFill>
                  <a:srgbClr val="006600"/>
                </a:solidFill>
                <a:latin typeface="Arial"/>
                <a:cs typeface="Arial"/>
              </a:rPr>
              <a:t>of</a:t>
            </a:r>
            <a:endParaRPr sz="1600" dirty="0">
              <a:latin typeface="Arial"/>
              <a:cs typeface="Arial"/>
            </a:endParaRPr>
          </a:p>
          <a:p>
            <a:pPr marL="294640">
              <a:lnSpc>
                <a:spcPts val="1900"/>
              </a:lnSpc>
            </a:pPr>
            <a:r>
              <a:rPr sz="1600" i="1" dirty="0">
                <a:solidFill>
                  <a:srgbClr val="007600"/>
                </a:solidFill>
                <a:latin typeface="Arial"/>
                <a:cs typeface="Arial"/>
              </a:rPr>
              <a:t>hundreds </a:t>
            </a:r>
            <a:r>
              <a:rPr sz="1600" dirty="0">
                <a:solidFill>
                  <a:srgbClr val="006600"/>
                </a:solidFill>
                <a:latin typeface="Arial"/>
                <a:cs typeface="Arial"/>
              </a:rPr>
              <a:t>of</a:t>
            </a:r>
            <a:r>
              <a:rPr sz="1600" spc="-15" dirty="0">
                <a:solidFill>
                  <a:srgbClr val="006600"/>
                </a:solidFill>
                <a:latin typeface="Arial"/>
                <a:cs typeface="Arial"/>
              </a:rPr>
              <a:t> </a:t>
            </a:r>
            <a:r>
              <a:rPr sz="1600" dirty="0">
                <a:solidFill>
                  <a:srgbClr val="006600"/>
                </a:solidFill>
                <a:latin typeface="Arial"/>
                <a:cs typeface="Arial"/>
              </a:rPr>
              <a:t>pixels</a:t>
            </a:r>
            <a:endParaRPr sz="1600" dirty="0">
              <a:latin typeface="Arial"/>
              <a:cs typeface="Arial"/>
            </a:endParaRPr>
          </a:p>
          <a:p>
            <a:pPr marL="298450" indent="-285750">
              <a:lnSpc>
                <a:spcPts val="1875"/>
              </a:lnSpc>
              <a:buChar char="•"/>
              <a:tabLst>
                <a:tab pos="297815" algn="l"/>
                <a:tab pos="298450" algn="l"/>
              </a:tabLst>
            </a:pPr>
            <a:r>
              <a:rPr sz="1600" spc="-5" dirty="0">
                <a:solidFill>
                  <a:srgbClr val="006600"/>
                </a:solidFill>
                <a:latin typeface="Arial"/>
                <a:cs typeface="Arial"/>
              </a:rPr>
              <a:t>If</a:t>
            </a:r>
            <a:r>
              <a:rPr sz="1600" dirty="0">
                <a:solidFill>
                  <a:srgbClr val="006600"/>
                </a:solidFill>
                <a:latin typeface="Arial"/>
                <a:cs typeface="Arial"/>
              </a:rPr>
              <a:t> limit n</a:t>
            </a:r>
            <a:r>
              <a:rPr lang="en-US" sz="1600" dirty="0">
                <a:solidFill>
                  <a:srgbClr val="006600"/>
                </a:solidFill>
                <a:latin typeface="Arial"/>
                <a:cs typeface="Arial"/>
              </a:rPr>
              <a:t>umber</a:t>
            </a:r>
            <a:r>
              <a:rPr sz="1600" dirty="0">
                <a:solidFill>
                  <a:srgbClr val="006600"/>
                </a:solidFill>
                <a:latin typeface="Arial"/>
                <a:cs typeface="Arial"/>
              </a:rPr>
              <a:t> of </a:t>
            </a:r>
            <a:r>
              <a:rPr sz="1600" spc="-5" dirty="0">
                <a:solidFill>
                  <a:srgbClr val="006600"/>
                </a:solidFill>
                <a:latin typeface="Arial"/>
                <a:cs typeface="Arial"/>
              </a:rPr>
              <a:t>connections for </a:t>
            </a:r>
            <a:r>
              <a:rPr sz="1600" dirty="0">
                <a:solidFill>
                  <a:srgbClr val="006600"/>
                </a:solidFill>
                <a:latin typeface="Arial"/>
                <a:cs typeface="Arial"/>
              </a:rPr>
              <a:t>each input</a:t>
            </a:r>
            <a:r>
              <a:rPr lang="en-US" sz="1600" dirty="0">
                <a:solidFill>
                  <a:srgbClr val="006600"/>
                </a:solidFill>
                <a:latin typeface="Arial"/>
                <a:cs typeface="Arial"/>
              </a:rPr>
              <a:t> </a:t>
            </a:r>
            <a:r>
              <a:rPr lang="en-US" sz="1600" i="1" dirty="0">
                <a:latin typeface="Arial"/>
                <a:cs typeface="Arial"/>
              </a:rPr>
              <a:t>n</a:t>
            </a:r>
            <a:r>
              <a:rPr sz="1600" dirty="0">
                <a:solidFill>
                  <a:srgbClr val="006600"/>
                </a:solidFill>
                <a:latin typeface="Arial"/>
                <a:cs typeface="Arial"/>
              </a:rPr>
              <a:t> </a:t>
            </a:r>
            <a:r>
              <a:rPr sz="1600" spc="-5" dirty="0">
                <a:solidFill>
                  <a:srgbClr val="006600"/>
                </a:solidFill>
                <a:latin typeface="Arial"/>
                <a:cs typeface="Arial"/>
              </a:rPr>
              <a:t>to</a:t>
            </a:r>
            <a:r>
              <a:rPr sz="1600" spc="-50" dirty="0">
                <a:solidFill>
                  <a:srgbClr val="006600"/>
                </a:solidFill>
                <a:latin typeface="Arial"/>
                <a:cs typeface="Arial"/>
              </a:rPr>
              <a:t> </a:t>
            </a:r>
            <a:r>
              <a:rPr sz="1600" i="1" spc="-60" dirty="0">
                <a:latin typeface="Cambria"/>
                <a:cs typeface="Cambria"/>
              </a:rPr>
              <a:t>k</a:t>
            </a:r>
            <a:endParaRPr sz="1600" dirty="0">
              <a:latin typeface="Cambria"/>
              <a:cs typeface="Cambria"/>
            </a:endParaRPr>
          </a:p>
          <a:p>
            <a:pPr marL="755650" lvl="1" indent="-285750">
              <a:lnSpc>
                <a:spcPts val="1945"/>
              </a:lnSpc>
              <a:buChar char="•"/>
              <a:tabLst>
                <a:tab pos="755015" algn="l"/>
                <a:tab pos="755650" algn="l"/>
              </a:tabLst>
            </a:pPr>
            <a:r>
              <a:rPr lang="en-US" sz="1600" spc="-5" dirty="0">
                <a:solidFill>
                  <a:srgbClr val="006600"/>
                </a:solidFill>
                <a:latin typeface="Arial"/>
                <a:cs typeface="Arial"/>
              </a:rPr>
              <a:t>now</a:t>
            </a:r>
            <a:r>
              <a:rPr sz="1600" spc="-5" dirty="0">
                <a:solidFill>
                  <a:srgbClr val="006600"/>
                </a:solidFill>
                <a:latin typeface="Arial"/>
                <a:cs typeface="Arial"/>
              </a:rPr>
              <a:t> need </a:t>
            </a:r>
            <a:r>
              <a:rPr sz="1600" i="1" spc="-10" dirty="0">
                <a:latin typeface="Cambria"/>
                <a:cs typeface="Cambria"/>
              </a:rPr>
              <a:t>k</a:t>
            </a:r>
            <a:r>
              <a:rPr sz="1600" i="1" spc="-10" dirty="0">
                <a:latin typeface="Arial"/>
                <a:cs typeface="Arial"/>
              </a:rPr>
              <a:t>x</a:t>
            </a:r>
            <a:r>
              <a:rPr sz="1600" i="1" spc="-10" dirty="0">
                <a:latin typeface="Cambria"/>
                <a:cs typeface="Cambria"/>
              </a:rPr>
              <a:t>n </a:t>
            </a:r>
            <a:r>
              <a:rPr sz="1600" spc="-5" dirty="0">
                <a:solidFill>
                  <a:srgbClr val="006600"/>
                </a:solidFill>
                <a:latin typeface="Arial"/>
                <a:cs typeface="Arial"/>
              </a:rPr>
              <a:t>parameters </a:t>
            </a:r>
            <a:r>
              <a:rPr sz="1600" dirty="0">
                <a:solidFill>
                  <a:srgbClr val="006600"/>
                </a:solidFill>
                <a:latin typeface="Arial"/>
                <a:cs typeface="Arial"/>
              </a:rPr>
              <a:t>and</a:t>
            </a:r>
            <a:r>
              <a:rPr sz="1600" spc="35" dirty="0">
                <a:solidFill>
                  <a:srgbClr val="006600"/>
                </a:solidFill>
                <a:latin typeface="Arial"/>
                <a:cs typeface="Arial"/>
              </a:rPr>
              <a:t> </a:t>
            </a:r>
            <a:r>
              <a:rPr sz="1600" i="1" spc="30" dirty="0">
                <a:latin typeface="Cambria"/>
                <a:cs typeface="Cambria"/>
              </a:rPr>
              <a:t>O</a:t>
            </a:r>
            <a:r>
              <a:rPr sz="1600" spc="30" dirty="0">
                <a:latin typeface="Cambria"/>
                <a:cs typeface="Cambria"/>
              </a:rPr>
              <a:t>(</a:t>
            </a:r>
            <a:r>
              <a:rPr sz="1600" i="1" spc="30" dirty="0">
                <a:latin typeface="Cambria"/>
                <a:cs typeface="Cambria"/>
              </a:rPr>
              <a:t>k</a:t>
            </a:r>
            <a:r>
              <a:rPr sz="1650" i="1" spc="30" dirty="0">
                <a:latin typeface="MS Gothic"/>
                <a:cs typeface="MS Gothic"/>
              </a:rPr>
              <a:t>×</a:t>
            </a:r>
            <a:r>
              <a:rPr sz="1600" i="1" spc="30" dirty="0">
                <a:latin typeface="Cambria"/>
                <a:cs typeface="Cambria"/>
              </a:rPr>
              <a:t>n</a:t>
            </a:r>
            <a:r>
              <a:rPr sz="1600" spc="30" dirty="0">
                <a:latin typeface="Cambria"/>
                <a:cs typeface="Cambria"/>
              </a:rPr>
              <a:t>)</a:t>
            </a:r>
            <a:endParaRPr sz="1600" dirty="0">
              <a:latin typeface="Cambria"/>
              <a:cs typeface="Cambria"/>
            </a:endParaRPr>
          </a:p>
          <a:p>
            <a:pPr marL="796925">
              <a:lnSpc>
                <a:spcPts val="1910"/>
              </a:lnSpc>
              <a:spcBef>
                <a:spcPts val="70"/>
              </a:spcBef>
            </a:pPr>
            <a:r>
              <a:rPr sz="1600" spc="-5" dirty="0">
                <a:solidFill>
                  <a:srgbClr val="006600"/>
                </a:solidFill>
                <a:latin typeface="Arial"/>
                <a:cs typeface="Arial"/>
              </a:rPr>
              <a:t>runtime</a:t>
            </a:r>
            <a:endParaRPr sz="1600" dirty="0">
              <a:latin typeface="Arial"/>
              <a:cs typeface="Arial"/>
            </a:endParaRPr>
          </a:p>
          <a:p>
            <a:pPr marL="294640" marR="775970" indent="-282575">
              <a:lnSpc>
                <a:spcPts val="1900"/>
              </a:lnSpc>
              <a:spcBef>
                <a:spcPts val="70"/>
              </a:spcBef>
              <a:buChar char="•"/>
              <a:tabLst>
                <a:tab pos="297815" algn="l"/>
                <a:tab pos="298450" algn="l"/>
              </a:tabLst>
            </a:pPr>
            <a:r>
              <a:rPr sz="1600" spc="-5" dirty="0">
                <a:solidFill>
                  <a:srgbClr val="006600"/>
                </a:solidFill>
                <a:latin typeface="Arial"/>
                <a:cs typeface="Arial"/>
              </a:rPr>
              <a:t>It </a:t>
            </a:r>
            <a:r>
              <a:rPr sz="1600" dirty="0">
                <a:solidFill>
                  <a:srgbClr val="006600"/>
                </a:solidFill>
                <a:latin typeface="Arial"/>
                <a:cs typeface="Arial"/>
              </a:rPr>
              <a:t>is possible </a:t>
            </a:r>
            <a:r>
              <a:rPr sz="1600" spc="-5" dirty="0">
                <a:solidFill>
                  <a:srgbClr val="006600"/>
                </a:solidFill>
                <a:latin typeface="Arial"/>
                <a:cs typeface="Arial"/>
              </a:rPr>
              <a:t>to </a:t>
            </a:r>
            <a:r>
              <a:rPr sz="1600" dirty="0">
                <a:solidFill>
                  <a:srgbClr val="006600"/>
                </a:solidFill>
                <a:latin typeface="Arial"/>
                <a:cs typeface="Arial"/>
              </a:rPr>
              <a:t>get good</a:t>
            </a:r>
            <a:r>
              <a:rPr sz="1600" spc="-45" dirty="0">
                <a:solidFill>
                  <a:srgbClr val="006600"/>
                </a:solidFill>
                <a:latin typeface="Arial"/>
                <a:cs typeface="Arial"/>
              </a:rPr>
              <a:t> </a:t>
            </a:r>
            <a:r>
              <a:rPr sz="1600" spc="-5" dirty="0">
                <a:solidFill>
                  <a:srgbClr val="006600"/>
                </a:solidFill>
                <a:latin typeface="Arial"/>
                <a:cs typeface="Arial"/>
              </a:rPr>
              <a:t>performance  with </a:t>
            </a:r>
            <a:r>
              <a:rPr sz="1600" i="1" spc="185" dirty="0">
                <a:latin typeface="Cambria"/>
                <a:cs typeface="Cambria"/>
              </a:rPr>
              <a:t>k&lt;&lt;n</a:t>
            </a:r>
            <a:endParaRPr sz="1600" dirty="0">
              <a:latin typeface="Cambria"/>
              <a:cs typeface="Cambria"/>
            </a:endParaRPr>
          </a:p>
        </p:txBody>
      </p:sp>
      <p:sp>
        <p:nvSpPr>
          <p:cNvPr id="12" name="object 12"/>
          <p:cNvSpPr txBox="1"/>
          <p:nvPr/>
        </p:nvSpPr>
        <p:spPr>
          <a:xfrm>
            <a:off x="536863" y="4757420"/>
            <a:ext cx="3616325" cy="1785620"/>
          </a:xfrm>
          <a:prstGeom prst="rect">
            <a:avLst/>
          </a:prstGeom>
        </p:spPr>
        <p:txBody>
          <a:bodyPr vert="horz" wrap="square" lIns="0" tIns="12700" rIns="0" bIns="0" rtlCol="0">
            <a:spAutoFit/>
          </a:bodyPr>
          <a:lstStyle/>
          <a:p>
            <a:pPr marL="365125" marR="5080" indent="-353060">
              <a:lnSpc>
                <a:spcPct val="100000"/>
              </a:lnSpc>
              <a:spcBef>
                <a:spcPts val="100"/>
              </a:spcBef>
              <a:buChar char="•"/>
              <a:tabLst>
                <a:tab pos="354965" algn="l"/>
                <a:tab pos="355600" algn="l"/>
              </a:tabLst>
            </a:pPr>
            <a:r>
              <a:rPr sz="2000" spc="-5" dirty="0">
                <a:solidFill>
                  <a:srgbClr val="006600"/>
                </a:solidFill>
                <a:latin typeface="Arial"/>
                <a:cs typeface="Arial"/>
              </a:rPr>
              <a:t>Convolutional networks </a:t>
            </a:r>
            <a:r>
              <a:rPr sz="2000" dirty="0">
                <a:solidFill>
                  <a:srgbClr val="006600"/>
                </a:solidFill>
                <a:latin typeface="Arial"/>
                <a:cs typeface="Arial"/>
              </a:rPr>
              <a:t>have  sparse</a:t>
            </a:r>
            <a:r>
              <a:rPr sz="2000" spc="-5" dirty="0">
                <a:solidFill>
                  <a:srgbClr val="006600"/>
                </a:solidFill>
                <a:latin typeface="Arial"/>
                <a:cs typeface="Arial"/>
              </a:rPr>
              <a:t> interactions</a:t>
            </a:r>
            <a:endParaRPr sz="2000">
              <a:latin typeface="Arial"/>
              <a:cs typeface="Arial"/>
            </a:endParaRPr>
          </a:p>
          <a:p>
            <a:pPr marL="365125" marR="19050" indent="-353060">
              <a:lnSpc>
                <a:spcPct val="99100"/>
              </a:lnSpc>
              <a:spcBef>
                <a:spcPts val="20"/>
              </a:spcBef>
              <a:buChar char="•"/>
              <a:tabLst>
                <a:tab pos="354965" algn="l"/>
                <a:tab pos="355600" algn="l"/>
              </a:tabLst>
            </a:pPr>
            <a:r>
              <a:rPr sz="2000" dirty="0">
                <a:solidFill>
                  <a:srgbClr val="006600"/>
                </a:solidFill>
                <a:latin typeface="Arial"/>
                <a:cs typeface="Arial"/>
              </a:rPr>
              <a:t>Accomplished by making</a:t>
            </a:r>
            <a:r>
              <a:rPr sz="2000" spc="-95" dirty="0">
                <a:solidFill>
                  <a:srgbClr val="006600"/>
                </a:solidFill>
                <a:latin typeface="Arial"/>
                <a:cs typeface="Arial"/>
              </a:rPr>
              <a:t> </a:t>
            </a:r>
            <a:r>
              <a:rPr sz="2000" spc="-5" dirty="0">
                <a:solidFill>
                  <a:srgbClr val="006600"/>
                </a:solidFill>
                <a:latin typeface="Arial"/>
                <a:cs typeface="Arial"/>
              </a:rPr>
              <a:t>the  </a:t>
            </a:r>
            <a:r>
              <a:rPr sz="2000" dirty="0">
                <a:solidFill>
                  <a:srgbClr val="006600"/>
                </a:solidFill>
                <a:latin typeface="Arial"/>
                <a:cs typeface="Arial"/>
              </a:rPr>
              <a:t>kernel smaller </a:t>
            </a:r>
            <a:r>
              <a:rPr sz="2000" spc="-5" dirty="0">
                <a:solidFill>
                  <a:srgbClr val="006600"/>
                </a:solidFill>
                <a:latin typeface="Arial"/>
                <a:cs typeface="Arial"/>
              </a:rPr>
              <a:t>than the </a:t>
            </a:r>
            <a:r>
              <a:rPr sz="2000" dirty="0">
                <a:solidFill>
                  <a:srgbClr val="006600"/>
                </a:solidFill>
                <a:latin typeface="Arial"/>
                <a:cs typeface="Arial"/>
              </a:rPr>
              <a:t>input </a:t>
            </a:r>
            <a:r>
              <a:rPr sz="2000" dirty="0">
                <a:solidFill>
                  <a:srgbClr val="660066"/>
                </a:solidFill>
                <a:latin typeface="Arial"/>
                <a:cs typeface="Arial"/>
              </a:rPr>
              <a:t> </a:t>
            </a:r>
            <a:r>
              <a:rPr sz="1800" dirty="0">
                <a:solidFill>
                  <a:srgbClr val="660066"/>
                </a:solidFill>
                <a:latin typeface="Arial"/>
                <a:cs typeface="Arial"/>
              </a:rPr>
              <a:t>Next slide shows graphical  </a:t>
            </a:r>
            <a:r>
              <a:rPr sz="1800" spc="-5" dirty="0">
                <a:solidFill>
                  <a:srgbClr val="660066"/>
                </a:solidFill>
                <a:latin typeface="Arial"/>
                <a:cs typeface="Arial"/>
              </a:rPr>
              <a:t>depiction</a:t>
            </a:r>
            <a:endParaRPr sz="1800">
              <a:latin typeface="Arial"/>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348038" y="779781"/>
            <a:ext cx="7662265" cy="566822"/>
          </a:xfrm>
          <a:prstGeom prst="rect">
            <a:avLst/>
          </a:prstGeom>
        </p:spPr>
        <p:txBody>
          <a:bodyPr vert="horz" wrap="square" lIns="0" tIns="12700" rIns="0" bIns="0" rtlCol="0">
            <a:spAutoFit/>
          </a:bodyPr>
          <a:lstStyle/>
          <a:p>
            <a:pPr marL="12700">
              <a:lnSpc>
                <a:spcPct val="100000"/>
              </a:lnSpc>
              <a:spcBef>
                <a:spcPts val="100"/>
              </a:spcBef>
            </a:pPr>
            <a:r>
              <a:rPr dirty="0"/>
              <a:t>Neural </a:t>
            </a:r>
            <a:r>
              <a:rPr lang="en-US" spc="-5" dirty="0" err="1"/>
              <a:t>H</a:t>
            </a:r>
            <a:r>
              <a:rPr spc="-5" dirty="0" err="1"/>
              <a:t>etwork</a:t>
            </a:r>
            <a:r>
              <a:rPr spc="-5" dirty="0"/>
              <a:t> for </a:t>
            </a:r>
            <a:r>
              <a:rPr dirty="0"/>
              <a:t>1-D</a:t>
            </a:r>
            <a:r>
              <a:rPr spc="-15" dirty="0"/>
              <a:t> </a:t>
            </a:r>
            <a:r>
              <a:rPr spc="-5" dirty="0"/>
              <a:t>convolution</a:t>
            </a:r>
          </a:p>
        </p:txBody>
      </p:sp>
      <p:sp>
        <p:nvSpPr>
          <p:cNvPr id="6" name="object 6"/>
          <p:cNvSpPr/>
          <p:nvPr/>
        </p:nvSpPr>
        <p:spPr>
          <a:xfrm>
            <a:off x="1324188" y="1689350"/>
            <a:ext cx="5701252" cy="1526675"/>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737523" y="5549900"/>
            <a:ext cx="3555998" cy="800099"/>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05761" y="5405437"/>
            <a:ext cx="3781425" cy="1025525"/>
          </a:xfrm>
          <a:custGeom>
            <a:avLst/>
            <a:gdLst/>
            <a:ahLst/>
            <a:cxnLst/>
            <a:rect l="l" t="t" r="r" b="b"/>
            <a:pathLst>
              <a:path w="3781425" h="1025525">
                <a:moveTo>
                  <a:pt x="0" y="0"/>
                </a:moveTo>
                <a:lnTo>
                  <a:pt x="3781424" y="0"/>
                </a:lnTo>
                <a:lnTo>
                  <a:pt x="3781424" y="1025524"/>
                </a:lnTo>
                <a:lnTo>
                  <a:pt x="0" y="1025524"/>
                </a:lnTo>
                <a:lnTo>
                  <a:pt x="0" y="0"/>
                </a:lnTo>
                <a:close/>
              </a:path>
            </a:pathLst>
          </a:custGeom>
          <a:ln w="9524">
            <a:solidFill>
              <a:srgbClr val="000000"/>
            </a:solidFill>
          </a:ln>
        </p:spPr>
        <p:txBody>
          <a:bodyPr wrap="square" lIns="0" tIns="0" rIns="0" bIns="0" rtlCol="0"/>
          <a:lstStyle/>
          <a:p>
            <a:endParaRPr/>
          </a:p>
        </p:txBody>
      </p:sp>
      <p:sp>
        <p:nvSpPr>
          <p:cNvPr id="9" name="object 9"/>
          <p:cNvSpPr/>
          <p:nvPr/>
        </p:nvSpPr>
        <p:spPr>
          <a:xfrm>
            <a:off x="1359823" y="3765550"/>
            <a:ext cx="2482850" cy="787399"/>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291560" y="3652837"/>
            <a:ext cx="2638425" cy="923925"/>
          </a:xfrm>
          <a:custGeom>
            <a:avLst/>
            <a:gdLst/>
            <a:ahLst/>
            <a:cxnLst/>
            <a:rect l="l" t="t" r="r" b="b"/>
            <a:pathLst>
              <a:path w="2638425" h="923925">
                <a:moveTo>
                  <a:pt x="0" y="0"/>
                </a:moveTo>
                <a:lnTo>
                  <a:pt x="2638424" y="0"/>
                </a:lnTo>
                <a:lnTo>
                  <a:pt x="2638424" y="923924"/>
                </a:lnTo>
                <a:lnTo>
                  <a:pt x="0" y="923924"/>
                </a:lnTo>
                <a:lnTo>
                  <a:pt x="0" y="0"/>
                </a:lnTo>
                <a:close/>
              </a:path>
            </a:pathLst>
          </a:custGeom>
          <a:ln w="9524">
            <a:solidFill>
              <a:srgbClr val="000000"/>
            </a:solidFill>
          </a:ln>
        </p:spPr>
        <p:txBody>
          <a:bodyPr wrap="square" lIns="0" tIns="0" rIns="0" bIns="0" rtlCol="0"/>
          <a:lstStyle/>
          <a:p>
            <a:endParaRPr/>
          </a:p>
        </p:txBody>
      </p:sp>
      <p:sp>
        <p:nvSpPr>
          <p:cNvPr id="11" name="object 11"/>
          <p:cNvSpPr/>
          <p:nvPr/>
        </p:nvSpPr>
        <p:spPr>
          <a:xfrm>
            <a:off x="5722273" y="5156199"/>
            <a:ext cx="3181348" cy="1606550"/>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7392323" y="2730500"/>
            <a:ext cx="1816100" cy="209549"/>
          </a:xfrm>
          <a:prstGeom prst="rect">
            <a:avLst/>
          </a:prstGeom>
          <a:blipFill>
            <a:blip r:embed="rId6" cstate="print"/>
            <a:stretch>
              <a:fillRect/>
            </a:stretch>
          </a:blipFill>
        </p:spPr>
        <p:txBody>
          <a:bodyPr wrap="square" lIns="0" tIns="0" rIns="0" bIns="0" rtlCol="0"/>
          <a:lstStyle/>
          <a:p>
            <a:endParaRPr/>
          </a:p>
        </p:txBody>
      </p:sp>
      <p:sp>
        <p:nvSpPr>
          <p:cNvPr id="13" name="object 13"/>
          <p:cNvSpPr txBox="1"/>
          <p:nvPr/>
        </p:nvSpPr>
        <p:spPr>
          <a:xfrm>
            <a:off x="7547261" y="2395220"/>
            <a:ext cx="1045210" cy="26924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006600"/>
                </a:solidFill>
                <a:latin typeface="Arial"/>
                <a:cs typeface="Arial"/>
              </a:rPr>
              <a:t>Kernel</a:t>
            </a:r>
            <a:r>
              <a:rPr sz="1600" spc="-85" dirty="0">
                <a:solidFill>
                  <a:srgbClr val="006600"/>
                </a:solidFill>
                <a:latin typeface="Arial"/>
                <a:cs typeface="Arial"/>
              </a:rPr>
              <a:t> </a:t>
            </a:r>
            <a:r>
              <a:rPr sz="1600" i="1" spc="-20" dirty="0">
                <a:latin typeface="Cambria"/>
                <a:cs typeface="Cambria"/>
              </a:rPr>
              <a:t>g</a:t>
            </a:r>
            <a:r>
              <a:rPr sz="1600" spc="-20" dirty="0">
                <a:latin typeface="Cambria"/>
                <a:cs typeface="Cambria"/>
              </a:rPr>
              <a:t>(</a:t>
            </a:r>
            <a:r>
              <a:rPr sz="1600" i="1" spc="-20" dirty="0">
                <a:latin typeface="Cambria"/>
                <a:cs typeface="Cambria"/>
              </a:rPr>
              <a:t>t</a:t>
            </a:r>
            <a:r>
              <a:rPr sz="1600" spc="-20" dirty="0">
                <a:latin typeface="Cambria"/>
                <a:cs typeface="Cambria"/>
              </a:rPr>
              <a:t>)</a:t>
            </a:r>
            <a:r>
              <a:rPr sz="1600" spc="-20" dirty="0">
                <a:solidFill>
                  <a:srgbClr val="006600"/>
                </a:solidFill>
                <a:latin typeface="Arial"/>
                <a:cs typeface="Arial"/>
              </a:rPr>
              <a:t>:</a:t>
            </a:r>
            <a:endParaRPr sz="1600">
              <a:latin typeface="Arial"/>
              <a:cs typeface="Arial"/>
            </a:endParaRPr>
          </a:p>
        </p:txBody>
      </p:sp>
      <p:sp>
        <p:nvSpPr>
          <p:cNvPr id="14" name="object 14"/>
          <p:cNvSpPr txBox="1"/>
          <p:nvPr/>
        </p:nvSpPr>
        <p:spPr>
          <a:xfrm>
            <a:off x="4956463" y="5824220"/>
            <a:ext cx="579120" cy="26924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006600"/>
                </a:solidFill>
                <a:latin typeface="Arial"/>
                <a:cs typeface="Arial"/>
              </a:rPr>
              <a:t>where</a:t>
            </a:r>
            <a:endParaRPr sz="1600">
              <a:latin typeface="Arial"/>
              <a:cs typeface="Arial"/>
            </a:endParaRPr>
          </a:p>
        </p:txBody>
      </p:sp>
      <p:sp>
        <p:nvSpPr>
          <p:cNvPr id="15" name="object 15"/>
          <p:cNvSpPr txBox="1"/>
          <p:nvPr/>
        </p:nvSpPr>
        <p:spPr>
          <a:xfrm>
            <a:off x="689263" y="7010082"/>
            <a:ext cx="5420995" cy="269240"/>
          </a:xfrm>
          <a:prstGeom prst="rect">
            <a:avLst/>
          </a:prstGeom>
        </p:spPr>
        <p:txBody>
          <a:bodyPr vert="horz" wrap="square" lIns="0" tIns="12700" rIns="0" bIns="0" rtlCol="0">
            <a:spAutoFit/>
          </a:bodyPr>
          <a:lstStyle/>
          <a:p>
            <a:pPr marL="12700">
              <a:lnSpc>
                <a:spcPct val="100000"/>
              </a:lnSpc>
              <a:spcBef>
                <a:spcPts val="100"/>
              </a:spcBef>
            </a:pPr>
            <a:r>
              <a:rPr sz="1600" spc="-5" dirty="0">
                <a:latin typeface="Times New Roman"/>
                <a:cs typeface="Times New Roman"/>
                <a:hlinkClick r:id="rId7"/>
              </a:rPr>
              <a:t>http://colah.github.io/posts/2014-07-Understanding-Convolutions/</a:t>
            </a:r>
            <a:endParaRPr sz="1600">
              <a:latin typeface="Times New Roman"/>
              <a:cs typeface="Times New Roman"/>
            </a:endParaRPr>
          </a:p>
        </p:txBody>
      </p:sp>
      <p:sp>
        <p:nvSpPr>
          <p:cNvPr id="16" name="object 16"/>
          <p:cNvSpPr txBox="1"/>
          <p:nvPr/>
        </p:nvSpPr>
        <p:spPr>
          <a:xfrm>
            <a:off x="689263" y="2852420"/>
            <a:ext cx="3826510" cy="726440"/>
          </a:xfrm>
          <a:prstGeom prst="rect">
            <a:avLst/>
          </a:prstGeom>
        </p:spPr>
        <p:txBody>
          <a:bodyPr vert="horz" wrap="square" lIns="0" tIns="12700" rIns="0" bIns="0" rtlCol="0">
            <a:spAutoFit/>
          </a:bodyPr>
          <a:lstStyle/>
          <a:p>
            <a:pPr marL="12700">
              <a:lnSpc>
                <a:spcPct val="100000"/>
              </a:lnSpc>
              <a:spcBef>
                <a:spcPts val="100"/>
              </a:spcBef>
            </a:pPr>
            <a:r>
              <a:rPr sz="1600" i="1" spc="20" dirty="0">
                <a:latin typeface="Cambria"/>
                <a:cs typeface="Cambria"/>
              </a:rPr>
              <a:t>f</a:t>
            </a:r>
            <a:r>
              <a:rPr sz="1600" i="1" spc="175" dirty="0">
                <a:latin typeface="Cambria"/>
                <a:cs typeface="Cambria"/>
              </a:rPr>
              <a:t> </a:t>
            </a:r>
            <a:r>
              <a:rPr sz="1600" spc="-85" dirty="0">
                <a:latin typeface="Cambria"/>
                <a:cs typeface="Cambria"/>
              </a:rPr>
              <a:t>[</a:t>
            </a:r>
            <a:r>
              <a:rPr sz="1600" i="1" spc="-85" dirty="0">
                <a:latin typeface="Cambria"/>
                <a:cs typeface="Cambria"/>
              </a:rPr>
              <a:t>t</a:t>
            </a:r>
            <a:r>
              <a:rPr sz="1600" spc="-85" dirty="0">
                <a:latin typeface="Cambria"/>
                <a:cs typeface="Cambria"/>
              </a:rPr>
              <a:t>]</a:t>
            </a:r>
            <a:endParaRPr sz="1600">
              <a:latin typeface="Cambria"/>
              <a:cs typeface="Cambria"/>
            </a:endParaRPr>
          </a:p>
          <a:p>
            <a:pPr marL="469900">
              <a:lnSpc>
                <a:spcPct val="100000"/>
              </a:lnSpc>
              <a:spcBef>
                <a:spcPts val="1680"/>
              </a:spcBef>
            </a:pPr>
            <a:r>
              <a:rPr sz="1600" spc="-5" dirty="0">
                <a:solidFill>
                  <a:srgbClr val="006600"/>
                </a:solidFill>
                <a:latin typeface="Arial"/>
                <a:cs typeface="Arial"/>
              </a:rPr>
              <a:t>Equations for outputs </a:t>
            </a:r>
            <a:r>
              <a:rPr sz="1600" dirty="0">
                <a:solidFill>
                  <a:srgbClr val="006600"/>
                </a:solidFill>
                <a:latin typeface="Arial"/>
                <a:cs typeface="Arial"/>
              </a:rPr>
              <a:t>of </a:t>
            </a:r>
            <a:r>
              <a:rPr sz="1600" spc="-5" dirty="0">
                <a:solidFill>
                  <a:srgbClr val="006600"/>
                </a:solidFill>
                <a:latin typeface="Arial"/>
                <a:cs typeface="Arial"/>
              </a:rPr>
              <a:t>this</a:t>
            </a:r>
            <a:r>
              <a:rPr sz="1600" spc="10" dirty="0">
                <a:solidFill>
                  <a:srgbClr val="006600"/>
                </a:solidFill>
                <a:latin typeface="Arial"/>
                <a:cs typeface="Arial"/>
              </a:rPr>
              <a:t> </a:t>
            </a:r>
            <a:r>
              <a:rPr sz="1600" spc="-5" dirty="0">
                <a:solidFill>
                  <a:srgbClr val="006600"/>
                </a:solidFill>
                <a:latin typeface="Arial"/>
                <a:cs typeface="Arial"/>
              </a:rPr>
              <a:t>network:</a:t>
            </a:r>
            <a:endParaRPr sz="1600">
              <a:latin typeface="Arial"/>
              <a:cs typeface="Arial"/>
            </a:endParaRPr>
          </a:p>
        </p:txBody>
      </p:sp>
      <p:sp>
        <p:nvSpPr>
          <p:cNvPr id="17" name="object 17"/>
          <p:cNvSpPr txBox="1"/>
          <p:nvPr/>
        </p:nvSpPr>
        <p:spPr>
          <a:xfrm>
            <a:off x="676563" y="4180204"/>
            <a:ext cx="8333740" cy="770255"/>
          </a:xfrm>
          <a:prstGeom prst="rect">
            <a:avLst/>
          </a:prstGeom>
        </p:spPr>
        <p:txBody>
          <a:bodyPr vert="horz" wrap="square" lIns="0" tIns="132715" rIns="0" bIns="0" rtlCol="0">
            <a:spAutoFit/>
          </a:bodyPr>
          <a:lstStyle/>
          <a:p>
            <a:pPr marR="535940" algn="ctr">
              <a:lnSpc>
                <a:spcPct val="100000"/>
              </a:lnSpc>
              <a:spcBef>
                <a:spcPts val="1045"/>
              </a:spcBef>
            </a:pPr>
            <a:r>
              <a:rPr sz="1600" spc="-5" dirty="0">
                <a:solidFill>
                  <a:srgbClr val="660066"/>
                </a:solidFill>
                <a:latin typeface="Arial"/>
                <a:cs typeface="Arial"/>
              </a:rPr>
              <a:t>etc. </a:t>
            </a:r>
            <a:r>
              <a:rPr sz="1600" dirty="0">
                <a:solidFill>
                  <a:srgbClr val="660066"/>
                </a:solidFill>
                <a:latin typeface="Arial"/>
                <a:cs typeface="Arial"/>
              </a:rPr>
              <a:t>up</a:t>
            </a:r>
            <a:r>
              <a:rPr lang="en-US" sz="1600" dirty="0">
                <a:solidFill>
                  <a:srgbClr val="660066"/>
                </a:solidFill>
                <a:latin typeface="Arial"/>
                <a:cs typeface="Arial"/>
              </a:rPr>
              <a:t> </a:t>
            </a:r>
            <a:r>
              <a:rPr sz="1600" dirty="0">
                <a:solidFill>
                  <a:srgbClr val="660066"/>
                </a:solidFill>
                <a:latin typeface="Arial"/>
                <a:cs typeface="Arial"/>
              </a:rPr>
              <a:t>to</a:t>
            </a:r>
            <a:r>
              <a:rPr sz="1600" spc="-5" dirty="0">
                <a:solidFill>
                  <a:srgbClr val="660066"/>
                </a:solidFill>
                <a:latin typeface="Arial"/>
                <a:cs typeface="Arial"/>
              </a:rPr>
              <a:t> </a:t>
            </a:r>
            <a:r>
              <a:rPr sz="1800" spc="-15" dirty="0">
                <a:latin typeface="Cambria"/>
                <a:cs typeface="Cambria"/>
              </a:rPr>
              <a:t>y</a:t>
            </a:r>
            <a:r>
              <a:rPr sz="1800" spc="-22" baseline="-20833" dirty="0">
                <a:latin typeface="Cambria"/>
                <a:cs typeface="Cambria"/>
              </a:rPr>
              <a:t>8</a:t>
            </a:r>
            <a:endParaRPr sz="1800" baseline="-20833" dirty="0">
              <a:latin typeface="Cambria"/>
              <a:cs typeface="Cambria"/>
            </a:endParaRPr>
          </a:p>
          <a:p>
            <a:pPr marL="25400">
              <a:lnSpc>
                <a:spcPct val="100000"/>
              </a:lnSpc>
              <a:spcBef>
                <a:spcPts val="840"/>
              </a:spcBef>
            </a:pPr>
            <a:r>
              <a:rPr sz="1600" spc="-15" dirty="0">
                <a:solidFill>
                  <a:srgbClr val="006600"/>
                </a:solidFill>
                <a:latin typeface="Arial"/>
                <a:cs typeface="Arial"/>
              </a:rPr>
              <a:t>We </a:t>
            </a:r>
            <a:r>
              <a:rPr sz="1600" dirty="0">
                <a:solidFill>
                  <a:srgbClr val="006600"/>
                </a:solidFill>
                <a:latin typeface="Arial"/>
                <a:cs typeface="Arial"/>
              </a:rPr>
              <a:t>can also </a:t>
            </a:r>
            <a:r>
              <a:rPr sz="1600" spc="-5" dirty="0">
                <a:solidFill>
                  <a:srgbClr val="006600"/>
                </a:solidFill>
                <a:latin typeface="Arial"/>
                <a:cs typeface="Arial"/>
              </a:rPr>
              <a:t>write the equations </a:t>
            </a:r>
            <a:r>
              <a:rPr sz="1600" dirty="0">
                <a:solidFill>
                  <a:srgbClr val="006600"/>
                </a:solidFill>
                <a:latin typeface="Arial"/>
                <a:cs typeface="Arial"/>
              </a:rPr>
              <a:t>in </a:t>
            </a:r>
            <a:r>
              <a:rPr sz="1600" spc="-5" dirty="0">
                <a:solidFill>
                  <a:srgbClr val="006600"/>
                </a:solidFill>
                <a:latin typeface="Arial"/>
                <a:cs typeface="Arial"/>
              </a:rPr>
              <a:t>terms </a:t>
            </a:r>
            <a:r>
              <a:rPr sz="1600" dirty="0">
                <a:solidFill>
                  <a:srgbClr val="006600"/>
                </a:solidFill>
                <a:latin typeface="Arial"/>
                <a:cs typeface="Arial"/>
              </a:rPr>
              <a:t>of </a:t>
            </a:r>
            <a:r>
              <a:rPr sz="1600" spc="-5" dirty="0">
                <a:solidFill>
                  <a:srgbClr val="006600"/>
                </a:solidFill>
                <a:latin typeface="Arial"/>
                <a:cs typeface="Arial"/>
              </a:rPr>
              <a:t>elements </a:t>
            </a:r>
            <a:r>
              <a:rPr sz="1600" dirty="0">
                <a:solidFill>
                  <a:srgbClr val="006600"/>
                </a:solidFill>
                <a:latin typeface="Arial"/>
                <a:cs typeface="Arial"/>
              </a:rPr>
              <a:t>of a general </a:t>
            </a:r>
            <a:r>
              <a:rPr sz="1600" spc="-90" dirty="0">
                <a:latin typeface="Cambria"/>
                <a:cs typeface="Cambria"/>
              </a:rPr>
              <a:t>8 </a:t>
            </a:r>
            <a:r>
              <a:rPr sz="1600" spc="-385" dirty="0">
                <a:latin typeface="MS Gothic"/>
                <a:cs typeface="MS Gothic"/>
              </a:rPr>
              <a:t>✕ </a:t>
            </a:r>
            <a:r>
              <a:rPr sz="1600" spc="-90" dirty="0">
                <a:latin typeface="Cambria"/>
                <a:cs typeface="Cambria"/>
              </a:rPr>
              <a:t>8 </a:t>
            </a:r>
            <a:r>
              <a:rPr sz="1600" dirty="0">
                <a:solidFill>
                  <a:srgbClr val="006600"/>
                </a:solidFill>
                <a:latin typeface="Arial"/>
                <a:cs typeface="Arial"/>
              </a:rPr>
              <a:t>weight </a:t>
            </a:r>
            <a:r>
              <a:rPr sz="1600" spc="-5" dirty="0">
                <a:solidFill>
                  <a:srgbClr val="006600"/>
                </a:solidFill>
                <a:latin typeface="Arial"/>
                <a:cs typeface="Arial"/>
              </a:rPr>
              <a:t>matrix </a:t>
            </a:r>
            <a:r>
              <a:rPr sz="1600" i="1" spc="160" dirty="0">
                <a:latin typeface="Cambria"/>
                <a:cs typeface="Cambria"/>
              </a:rPr>
              <a:t>W</a:t>
            </a:r>
            <a:r>
              <a:rPr sz="1600" i="1" spc="195" dirty="0">
                <a:latin typeface="Cambria"/>
                <a:cs typeface="Cambria"/>
              </a:rPr>
              <a:t> </a:t>
            </a:r>
            <a:r>
              <a:rPr sz="1600" dirty="0">
                <a:solidFill>
                  <a:srgbClr val="006600"/>
                </a:solidFill>
                <a:latin typeface="Arial"/>
                <a:cs typeface="Arial"/>
              </a:rPr>
              <a:t>as:</a:t>
            </a:r>
            <a:endParaRPr sz="1600" dirty="0">
              <a:latin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867572" y="1374140"/>
            <a:ext cx="7352628" cy="443711"/>
          </a:xfrm>
          <a:prstGeom prst="rect">
            <a:avLst/>
          </a:prstGeom>
        </p:spPr>
        <p:txBody>
          <a:bodyPr vert="horz" wrap="square" lIns="0" tIns="12700" rIns="0" bIns="0" rtlCol="0">
            <a:spAutoFit/>
          </a:bodyPr>
          <a:lstStyle/>
          <a:p>
            <a:pPr marL="12700">
              <a:lnSpc>
                <a:spcPct val="100000"/>
              </a:lnSpc>
              <a:spcBef>
                <a:spcPts val="100"/>
              </a:spcBef>
            </a:pPr>
            <a:r>
              <a:rPr sz="2800" dirty="0"/>
              <a:t>Sparse </a:t>
            </a:r>
            <a:r>
              <a:rPr sz="2800" spc="-5" dirty="0"/>
              <a:t>Connectivity, </a:t>
            </a:r>
            <a:r>
              <a:rPr lang="en-US" sz="2800" spc="-5" dirty="0"/>
              <a:t>V</a:t>
            </a:r>
            <a:r>
              <a:rPr sz="2800" dirty="0"/>
              <a:t>iewed </a:t>
            </a:r>
            <a:r>
              <a:rPr sz="2800" spc="-5" dirty="0"/>
              <a:t>from</a:t>
            </a:r>
            <a:r>
              <a:rPr sz="2800" spc="-35" dirty="0"/>
              <a:t> </a:t>
            </a:r>
            <a:r>
              <a:rPr lang="en-US" sz="2800" spc="-35" dirty="0"/>
              <a:t>B</a:t>
            </a:r>
            <a:r>
              <a:rPr sz="2800" dirty="0"/>
              <a:t>elow</a:t>
            </a:r>
          </a:p>
        </p:txBody>
      </p:sp>
      <p:sp>
        <p:nvSpPr>
          <p:cNvPr id="5" name="object 5"/>
          <p:cNvSpPr txBox="1"/>
          <p:nvPr/>
        </p:nvSpPr>
        <p:spPr>
          <a:xfrm>
            <a:off x="457200" y="2426923"/>
            <a:ext cx="4695537" cy="4219104"/>
          </a:xfrm>
          <a:prstGeom prst="rect">
            <a:avLst/>
          </a:prstGeom>
        </p:spPr>
        <p:txBody>
          <a:bodyPr vert="horz" wrap="square" lIns="0" tIns="33020" rIns="0" bIns="0" rtlCol="0">
            <a:spAutoFit/>
          </a:bodyPr>
          <a:lstStyle/>
          <a:p>
            <a:pPr marL="406400" marR="538480" indent="-342900">
              <a:lnSpc>
                <a:spcPts val="2800"/>
              </a:lnSpc>
              <a:spcBef>
                <a:spcPts val="260"/>
              </a:spcBef>
              <a:buChar char="•"/>
              <a:tabLst>
                <a:tab pos="405765" algn="l"/>
                <a:tab pos="406400" algn="l"/>
                <a:tab pos="3419475" algn="l"/>
              </a:tabLst>
            </a:pPr>
            <a:r>
              <a:rPr sz="2400" spc="-5" dirty="0">
                <a:solidFill>
                  <a:srgbClr val="3333CC"/>
                </a:solidFill>
                <a:latin typeface="Arial"/>
                <a:cs typeface="Arial"/>
              </a:rPr>
              <a:t>Highlight one</a:t>
            </a:r>
            <a:r>
              <a:rPr sz="2400" spc="10" dirty="0">
                <a:solidFill>
                  <a:srgbClr val="3333CC"/>
                </a:solidFill>
                <a:latin typeface="Arial"/>
                <a:cs typeface="Arial"/>
              </a:rPr>
              <a:t> </a:t>
            </a:r>
            <a:r>
              <a:rPr sz="2400" spc="-5" dirty="0">
                <a:solidFill>
                  <a:srgbClr val="3333CC"/>
                </a:solidFill>
                <a:latin typeface="Arial"/>
                <a:cs typeface="Arial"/>
              </a:rPr>
              <a:t>input</a:t>
            </a:r>
            <a:r>
              <a:rPr sz="2400" spc="5" dirty="0">
                <a:solidFill>
                  <a:srgbClr val="3333CC"/>
                </a:solidFill>
                <a:latin typeface="Arial"/>
                <a:cs typeface="Arial"/>
              </a:rPr>
              <a:t> </a:t>
            </a:r>
            <a:r>
              <a:rPr sz="2400" i="1" spc="-30" dirty="0">
                <a:latin typeface="Cambria"/>
                <a:cs typeface="Cambria"/>
              </a:rPr>
              <a:t>x</a:t>
            </a:r>
            <a:r>
              <a:rPr sz="2400" spc="-44" baseline="-20833" dirty="0">
                <a:latin typeface="Cambria"/>
                <a:cs typeface="Cambria"/>
              </a:rPr>
              <a:t>3	</a:t>
            </a:r>
            <a:r>
              <a:rPr sz="2400" spc="-5" dirty="0">
                <a:solidFill>
                  <a:srgbClr val="3333CC"/>
                </a:solidFill>
                <a:latin typeface="Arial"/>
                <a:cs typeface="Arial"/>
              </a:rPr>
              <a:t>and  output units </a:t>
            </a:r>
            <a:r>
              <a:rPr sz="2400" i="1" dirty="0">
                <a:latin typeface="Times New Roman" panose="02020603050405020304" pitchFamily="18" charset="0"/>
                <a:cs typeface="Times New Roman" panose="02020603050405020304" pitchFamily="18" charset="0"/>
              </a:rPr>
              <a:t>s</a:t>
            </a:r>
            <a:r>
              <a:rPr sz="2400" dirty="0">
                <a:solidFill>
                  <a:srgbClr val="3333CC"/>
                </a:solidFill>
                <a:latin typeface="Arial"/>
                <a:cs typeface="Arial"/>
              </a:rPr>
              <a:t> </a:t>
            </a:r>
            <a:r>
              <a:rPr sz="2400" spc="-5" dirty="0">
                <a:solidFill>
                  <a:srgbClr val="3333CC"/>
                </a:solidFill>
                <a:latin typeface="Arial"/>
                <a:cs typeface="Arial"/>
              </a:rPr>
              <a:t>affected </a:t>
            </a:r>
            <a:r>
              <a:rPr sz="2400" dirty="0">
                <a:solidFill>
                  <a:srgbClr val="3333CC"/>
                </a:solidFill>
                <a:latin typeface="Arial"/>
                <a:cs typeface="Arial"/>
              </a:rPr>
              <a:t>by</a:t>
            </a:r>
            <a:r>
              <a:rPr sz="2400" spc="-35" dirty="0">
                <a:solidFill>
                  <a:srgbClr val="3333CC"/>
                </a:solidFill>
                <a:latin typeface="Arial"/>
                <a:cs typeface="Arial"/>
              </a:rPr>
              <a:t> </a:t>
            </a:r>
            <a:r>
              <a:rPr sz="2400" dirty="0">
                <a:solidFill>
                  <a:srgbClr val="3333CC"/>
                </a:solidFill>
                <a:latin typeface="Arial"/>
                <a:cs typeface="Arial"/>
              </a:rPr>
              <a:t>it</a:t>
            </a:r>
            <a:endParaRPr sz="2400" dirty="0">
              <a:latin typeface="Arial"/>
              <a:cs typeface="Arial"/>
            </a:endParaRPr>
          </a:p>
          <a:p>
            <a:pPr marL="406400" marR="81280" indent="-342900">
              <a:lnSpc>
                <a:spcPct val="99800"/>
              </a:lnSpc>
              <a:spcBef>
                <a:spcPts val="520"/>
              </a:spcBef>
              <a:buChar char="•"/>
              <a:tabLst>
                <a:tab pos="405765" algn="l"/>
                <a:tab pos="406400" algn="l"/>
              </a:tabLst>
            </a:pPr>
            <a:r>
              <a:rPr sz="2400" dirty="0">
                <a:solidFill>
                  <a:srgbClr val="3333CC"/>
                </a:solidFill>
                <a:latin typeface="Arial"/>
                <a:cs typeface="Arial"/>
              </a:rPr>
              <a:t>Top: </a:t>
            </a:r>
            <a:r>
              <a:rPr sz="2400" spc="-5" dirty="0">
                <a:solidFill>
                  <a:srgbClr val="3333CC"/>
                </a:solidFill>
                <a:latin typeface="Arial"/>
                <a:cs typeface="Arial"/>
              </a:rPr>
              <a:t>when </a:t>
            </a:r>
            <a:r>
              <a:rPr sz="2400" i="1" spc="65" dirty="0">
                <a:latin typeface="Cambria"/>
                <a:cs typeface="Cambria"/>
              </a:rPr>
              <a:t>s </a:t>
            </a:r>
            <a:r>
              <a:rPr sz="2400" dirty="0">
                <a:solidFill>
                  <a:srgbClr val="3333CC"/>
                </a:solidFill>
                <a:latin typeface="Arial"/>
                <a:cs typeface="Arial"/>
              </a:rPr>
              <a:t>is </a:t>
            </a:r>
            <a:r>
              <a:rPr sz="2400" spc="-5" dirty="0">
                <a:solidFill>
                  <a:srgbClr val="3333CC"/>
                </a:solidFill>
                <a:latin typeface="Arial"/>
                <a:cs typeface="Arial"/>
              </a:rPr>
              <a:t>formed </a:t>
            </a:r>
            <a:r>
              <a:rPr sz="2400" dirty="0">
                <a:solidFill>
                  <a:srgbClr val="3333CC"/>
                </a:solidFill>
                <a:latin typeface="Arial"/>
                <a:cs typeface="Arial"/>
              </a:rPr>
              <a:t>by  </a:t>
            </a:r>
            <a:r>
              <a:rPr sz="2400" spc="-5" dirty="0">
                <a:solidFill>
                  <a:srgbClr val="3333CC"/>
                </a:solidFill>
                <a:latin typeface="Arial"/>
                <a:cs typeface="Arial"/>
              </a:rPr>
              <a:t>convolution with </a:t>
            </a:r>
            <a:r>
              <a:rPr sz="2400" dirty="0">
                <a:solidFill>
                  <a:srgbClr val="3333CC"/>
                </a:solidFill>
                <a:latin typeface="Arial"/>
                <a:cs typeface="Arial"/>
              </a:rPr>
              <a:t>a kernel of  </a:t>
            </a:r>
            <a:r>
              <a:rPr sz="2400" spc="-5" dirty="0">
                <a:solidFill>
                  <a:srgbClr val="3333CC"/>
                </a:solidFill>
                <a:latin typeface="Arial"/>
                <a:cs typeface="Arial"/>
              </a:rPr>
              <a:t>width </a:t>
            </a:r>
            <a:r>
              <a:rPr sz="2400" dirty="0">
                <a:solidFill>
                  <a:srgbClr val="3333CC"/>
                </a:solidFill>
                <a:latin typeface="Arial"/>
                <a:cs typeface="Arial"/>
              </a:rPr>
              <a:t>3, only </a:t>
            </a:r>
            <a:r>
              <a:rPr sz="2400" spc="-5" dirty="0">
                <a:solidFill>
                  <a:srgbClr val="3333CC"/>
                </a:solidFill>
                <a:latin typeface="Arial"/>
                <a:cs typeface="Arial"/>
              </a:rPr>
              <a:t>three outputs </a:t>
            </a:r>
            <a:r>
              <a:rPr sz="2400" dirty="0">
                <a:solidFill>
                  <a:srgbClr val="3333CC"/>
                </a:solidFill>
                <a:latin typeface="Arial"/>
                <a:cs typeface="Arial"/>
              </a:rPr>
              <a:t>are  </a:t>
            </a:r>
            <a:r>
              <a:rPr sz="2400" spc="-5" dirty="0">
                <a:solidFill>
                  <a:srgbClr val="3333CC"/>
                </a:solidFill>
                <a:latin typeface="Arial"/>
                <a:cs typeface="Arial"/>
              </a:rPr>
              <a:t>affected </a:t>
            </a:r>
            <a:r>
              <a:rPr sz="2400" dirty="0">
                <a:solidFill>
                  <a:srgbClr val="3333CC"/>
                </a:solidFill>
                <a:latin typeface="Arial"/>
                <a:cs typeface="Arial"/>
              </a:rPr>
              <a:t>by </a:t>
            </a:r>
            <a:r>
              <a:rPr sz="2400" i="1" spc="-30" dirty="0">
                <a:latin typeface="Cambria"/>
                <a:cs typeface="Cambria"/>
              </a:rPr>
              <a:t>x</a:t>
            </a:r>
            <a:r>
              <a:rPr sz="2400" spc="-44" baseline="-20833" dirty="0">
                <a:latin typeface="Cambria"/>
                <a:cs typeface="Cambria"/>
              </a:rPr>
              <a:t>3</a:t>
            </a:r>
            <a:endParaRPr sz="2400" baseline="-20833" dirty="0">
              <a:latin typeface="Cambria"/>
              <a:cs typeface="Cambria"/>
            </a:endParaRPr>
          </a:p>
          <a:p>
            <a:pPr marL="406400" marR="346710" indent="-342900">
              <a:lnSpc>
                <a:spcPct val="99800"/>
              </a:lnSpc>
              <a:spcBef>
                <a:spcPts val="600"/>
              </a:spcBef>
              <a:buChar char="•"/>
              <a:tabLst>
                <a:tab pos="405765" algn="l"/>
                <a:tab pos="406400" algn="l"/>
              </a:tabLst>
            </a:pPr>
            <a:r>
              <a:rPr sz="2400" spc="-5" dirty="0">
                <a:solidFill>
                  <a:srgbClr val="3333CC"/>
                </a:solidFill>
                <a:latin typeface="Arial"/>
                <a:cs typeface="Arial"/>
              </a:rPr>
              <a:t>Bottom: </a:t>
            </a:r>
            <a:r>
              <a:rPr sz="2400" dirty="0">
                <a:solidFill>
                  <a:srgbClr val="3333CC"/>
                </a:solidFill>
                <a:latin typeface="Arial"/>
                <a:cs typeface="Arial"/>
              </a:rPr>
              <a:t>when </a:t>
            </a:r>
            <a:r>
              <a:rPr sz="2400" i="1" spc="65" dirty="0">
                <a:latin typeface="Cambria"/>
                <a:cs typeface="Cambria"/>
              </a:rPr>
              <a:t>s </a:t>
            </a:r>
            <a:r>
              <a:rPr sz="2400" dirty="0">
                <a:solidFill>
                  <a:srgbClr val="3333CC"/>
                </a:solidFill>
                <a:latin typeface="Arial"/>
                <a:cs typeface="Arial"/>
              </a:rPr>
              <a:t>is </a:t>
            </a:r>
            <a:r>
              <a:rPr sz="2400" spc="-5" dirty="0">
                <a:solidFill>
                  <a:srgbClr val="3333CC"/>
                </a:solidFill>
                <a:latin typeface="Arial"/>
                <a:cs typeface="Arial"/>
              </a:rPr>
              <a:t>formed </a:t>
            </a:r>
            <a:r>
              <a:rPr sz="2400" dirty="0">
                <a:solidFill>
                  <a:srgbClr val="3333CC"/>
                </a:solidFill>
                <a:latin typeface="Arial"/>
                <a:cs typeface="Arial"/>
              </a:rPr>
              <a:t>by  </a:t>
            </a:r>
            <a:r>
              <a:rPr sz="2400" spc="-5" dirty="0">
                <a:solidFill>
                  <a:srgbClr val="3333CC"/>
                </a:solidFill>
                <a:latin typeface="Arial"/>
                <a:cs typeface="Arial"/>
              </a:rPr>
              <a:t>matrix multiplication</a:t>
            </a:r>
            <a:r>
              <a:rPr lang="en-US" sz="2400" spc="-5" dirty="0">
                <a:solidFill>
                  <a:srgbClr val="3333CC"/>
                </a:solidFill>
                <a:latin typeface="Arial"/>
                <a:cs typeface="Arial"/>
              </a:rPr>
              <a:t>,</a:t>
            </a:r>
            <a:r>
              <a:rPr sz="2400" spc="-5" dirty="0">
                <a:solidFill>
                  <a:srgbClr val="3333CC"/>
                </a:solidFill>
                <a:latin typeface="Arial"/>
                <a:cs typeface="Arial"/>
              </a:rPr>
              <a:t>  connectivity </a:t>
            </a:r>
            <a:r>
              <a:rPr sz="2400" dirty="0">
                <a:solidFill>
                  <a:srgbClr val="3333CC"/>
                </a:solidFill>
                <a:latin typeface="Arial"/>
                <a:cs typeface="Arial"/>
              </a:rPr>
              <a:t>is no longer  sparse</a:t>
            </a:r>
            <a:endParaRPr sz="2400" dirty="0">
              <a:latin typeface="Arial"/>
              <a:cs typeface="Arial"/>
            </a:endParaRPr>
          </a:p>
          <a:p>
            <a:pPr marL="806450" lvl="1" indent="-286385">
              <a:lnSpc>
                <a:spcPct val="100000"/>
              </a:lnSpc>
              <a:spcBef>
                <a:spcPts val="500"/>
              </a:spcBef>
              <a:buClr>
                <a:srgbClr val="3333CC"/>
              </a:buClr>
              <a:buChar char="•"/>
              <a:tabLst>
                <a:tab pos="805815" algn="l"/>
                <a:tab pos="806450" algn="l"/>
              </a:tabLst>
            </a:pPr>
            <a:r>
              <a:rPr lang="en-US" sz="2000" dirty="0">
                <a:solidFill>
                  <a:srgbClr val="006600"/>
                </a:solidFill>
                <a:latin typeface="Arial"/>
                <a:cs typeface="Arial"/>
              </a:rPr>
              <a:t>Then</a:t>
            </a:r>
            <a:r>
              <a:rPr sz="2000" dirty="0">
                <a:solidFill>
                  <a:srgbClr val="006600"/>
                </a:solidFill>
                <a:latin typeface="Arial"/>
                <a:cs typeface="Arial"/>
              </a:rPr>
              <a:t> all </a:t>
            </a:r>
            <a:r>
              <a:rPr sz="2000" spc="-5" dirty="0">
                <a:solidFill>
                  <a:srgbClr val="006600"/>
                </a:solidFill>
                <a:latin typeface="Arial"/>
                <a:cs typeface="Arial"/>
              </a:rPr>
              <a:t>outputs </a:t>
            </a:r>
            <a:r>
              <a:rPr sz="2000" dirty="0">
                <a:solidFill>
                  <a:srgbClr val="006600"/>
                </a:solidFill>
                <a:latin typeface="Arial"/>
                <a:cs typeface="Arial"/>
              </a:rPr>
              <a:t>are </a:t>
            </a:r>
            <a:r>
              <a:rPr sz="2000" spc="-5" dirty="0">
                <a:solidFill>
                  <a:srgbClr val="006600"/>
                </a:solidFill>
                <a:latin typeface="Arial"/>
                <a:cs typeface="Arial"/>
              </a:rPr>
              <a:t>affected </a:t>
            </a:r>
            <a:r>
              <a:rPr sz="2000" dirty="0">
                <a:solidFill>
                  <a:srgbClr val="006600"/>
                </a:solidFill>
                <a:latin typeface="Arial"/>
                <a:cs typeface="Arial"/>
              </a:rPr>
              <a:t>by</a:t>
            </a:r>
            <a:r>
              <a:rPr sz="2000" spc="-30" dirty="0">
                <a:solidFill>
                  <a:srgbClr val="006600"/>
                </a:solidFill>
                <a:latin typeface="Arial"/>
                <a:cs typeface="Arial"/>
              </a:rPr>
              <a:t> </a:t>
            </a:r>
            <a:r>
              <a:rPr sz="2000" i="1" spc="-15" dirty="0">
                <a:latin typeface="Cambria"/>
                <a:cs typeface="Cambria"/>
              </a:rPr>
              <a:t>x</a:t>
            </a:r>
            <a:r>
              <a:rPr sz="1950" spc="-22" baseline="-21367" dirty="0">
                <a:latin typeface="Cambria"/>
                <a:cs typeface="Cambria"/>
              </a:rPr>
              <a:t>3</a:t>
            </a:r>
            <a:endParaRPr sz="1950" baseline="-21367" dirty="0">
              <a:latin typeface="Cambria"/>
              <a:cs typeface="Cambria"/>
            </a:endParaRPr>
          </a:p>
        </p:txBody>
      </p:sp>
      <p:sp>
        <p:nvSpPr>
          <p:cNvPr id="6" name="object 6"/>
          <p:cNvSpPr/>
          <p:nvPr/>
        </p:nvSpPr>
        <p:spPr>
          <a:xfrm>
            <a:off x="5717467" y="2426923"/>
            <a:ext cx="3658058" cy="371938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847690" y="688340"/>
            <a:ext cx="7067709" cy="443711"/>
          </a:xfrm>
          <a:prstGeom prst="rect">
            <a:avLst/>
          </a:prstGeom>
        </p:spPr>
        <p:txBody>
          <a:bodyPr vert="horz" wrap="square" lIns="0" tIns="12700" rIns="0" bIns="0" rtlCol="0">
            <a:spAutoFit/>
          </a:bodyPr>
          <a:lstStyle/>
          <a:p>
            <a:pPr marL="12700">
              <a:lnSpc>
                <a:spcPct val="100000"/>
              </a:lnSpc>
              <a:spcBef>
                <a:spcPts val="100"/>
              </a:spcBef>
            </a:pPr>
            <a:r>
              <a:rPr sz="2800" dirty="0"/>
              <a:t>Sparse </a:t>
            </a:r>
            <a:r>
              <a:rPr sz="2800" spc="-5" dirty="0"/>
              <a:t>Connectivity, </a:t>
            </a:r>
            <a:r>
              <a:rPr lang="en-US" sz="2800" spc="-5" dirty="0"/>
              <a:t>V</a:t>
            </a:r>
            <a:r>
              <a:rPr sz="2800" dirty="0"/>
              <a:t>iewed </a:t>
            </a:r>
            <a:r>
              <a:rPr sz="2800" spc="-5" dirty="0"/>
              <a:t>from</a:t>
            </a:r>
            <a:r>
              <a:rPr sz="2800" spc="-35" dirty="0"/>
              <a:t> </a:t>
            </a:r>
            <a:r>
              <a:rPr lang="en-US" sz="2800" spc="-35" dirty="0"/>
              <a:t>A</a:t>
            </a:r>
            <a:r>
              <a:rPr sz="2800" dirty="0"/>
              <a:t>bove</a:t>
            </a:r>
          </a:p>
        </p:txBody>
      </p:sp>
      <p:sp>
        <p:nvSpPr>
          <p:cNvPr id="5" name="object 5"/>
          <p:cNvSpPr/>
          <p:nvPr/>
        </p:nvSpPr>
        <p:spPr>
          <a:xfrm>
            <a:off x="4724400" y="2667000"/>
            <a:ext cx="4419600" cy="4343400"/>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498763" y="1419860"/>
            <a:ext cx="7736840" cy="2710999"/>
          </a:xfrm>
          <a:prstGeom prst="rect">
            <a:avLst/>
          </a:prstGeom>
        </p:spPr>
        <p:txBody>
          <a:bodyPr vert="horz" wrap="square" lIns="0" tIns="73660" rIns="0" bIns="0" rtlCol="0">
            <a:spAutoFit/>
          </a:bodyPr>
          <a:lstStyle/>
          <a:p>
            <a:pPr marL="393700" indent="-342900">
              <a:lnSpc>
                <a:spcPct val="100000"/>
              </a:lnSpc>
              <a:spcBef>
                <a:spcPts val="580"/>
              </a:spcBef>
              <a:buChar char="•"/>
              <a:tabLst>
                <a:tab pos="393065" algn="l"/>
                <a:tab pos="393700" algn="l"/>
              </a:tabLst>
            </a:pPr>
            <a:r>
              <a:rPr sz="2400" spc="-5" dirty="0">
                <a:solidFill>
                  <a:srgbClr val="3333CC"/>
                </a:solidFill>
                <a:latin typeface="Arial"/>
                <a:cs typeface="Arial"/>
              </a:rPr>
              <a:t>Highlight one output </a:t>
            </a:r>
            <a:r>
              <a:rPr sz="2400" i="1" spc="15" dirty="0">
                <a:latin typeface="Cambria"/>
                <a:cs typeface="Cambria"/>
              </a:rPr>
              <a:t>s</a:t>
            </a:r>
            <a:r>
              <a:rPr sz="2400" i="1" spc="22" baseline="-20833" dirty="0">
                <a:latin typeface="Cambria"/>
                <a:cs typeface="Cambria"/>
              </a:rPr>
              <a:t>3 </a:t>
            </a:r>
            <a:r>
              <a:rPr sz="2400" dirty="0">
                <a:solidFill>
                  <a:srgbClr val="3333CC"/>
                </a:solidFill>
                <a:latin typeface="Arial"/>
                <a:cs typeface="Arial"/>
              </a:rPr>
              <a:t>and </a:t>
            </a:r>
            <a:r>
              <a:rPr sz="2400" spc="-5" dirty="0">
                <a:solidFill>
                  <a:srgbClr val="3333CC"/>
                </a:solidFill>
                <a:latin typeface="Arial"/>
                <a:cs typeface="Arial"/>
              </a:rPr>
              <a:t>inputs </a:t>
            </a:r>
            <a:r>
              <a:rPr sz="2400" i="1" spc="35" dirty="0">
                <a:latin typeface="Cambria"/>
                <a:cs typeface="Cambria"/>
              </a:rPr>
              <a:t>x </a:t>
            </a:r>
            <a:r>
              <a:rPr sz="2400" spc="-5" dirty="0">
                <a:solidFill>
                  <a:srgbClr val="3333CC"/>
                </a:solidFill>
                <a:latin typeface="Arial"/>
                <a:cs typeface="Arial"/>
              </a:rPr>
              <a:t>that affect this</a:t>
            </a:r>
            <a:r>
              <a:rPr sz="2400" spc="-30" dirty="0">
                <a:solidFill>
                  <a:srgbClr val="3333CC"/>
                </a:solidFill>
                <a:latin typeface="Arial"/>
                <a:cs typeface="Arial"/>
              </a:rPr>
              <a:t> </a:t>
            </a:r>
            <a:r>
              <a:rPr sz="2400" dirty="0">
                <a:solidFill>
                  <a:srgbClr val="3333CC"/>
                </a:solidFill>
                <a:latin typeface="Arial"/>
                <a:cs typeface="Arial"/>
              </a:rPr>
              <a:t>unit</a:t>
            </a:r>
            <a:endParaRPr sz="2400" dirty="0">
              <a:latin typeface="Arial"/>
              <a:cs typeface="Arial"/>
            </a:endParaRPr>
          </a:p>
          <a:p>
            <a:pPr marL="793750" lvl="1" indent="-285750">
              <a:lnSpc>
                <a:spcPct val="100000"/>
              </a:lnSpc>
              <a:spcBef>
                <a:spcPts val="400"/>
              </a:spcBef>
              <a:buClr>
                <a:srgbClr val="3333CC"/>
              </a:buClr>
              <a:buChar char="•"/>
              <a:tabLst>
                <a:tab pos="793115" algn="l"/>
                <a:tab pos="793750" algn="l"/>
              </a:tabLst>
            </a:pPr>
            <a:r>
              <a:rPr sz="2000" spc="-5" dirty="0">
                <a:solidFill>
                  <a:srgbClr val="006600"/>
                </a:solidFill>
                <a:latin typeface="Arial"/>
                <a:cs typeface="Arial"/>
              </a:rPr>
              <a:t>These units </a:t>
            </a:r>
            <a:r>
              <a:rPr sz="2000" dirty="0">
                <a:solidFill>
                  <a:srgbClr val="006600"/>
                </a:solidFill>
                <a:latin typeface="Arial"/>
                <a:cs typeface="Arial"/>
              </a:rPr>
              <a:t>are known as </a:t>
            </a:r>
            <a:r>
              <a:rPr sz="2000" spc="-5" dirty="0">
                <a:solidFill>
                  <a:srgbClr val="006600"/>
                </a:solidFill>
                <a:latin typeface="Arial"/>
                <a:cs typeface="Arial"/>
              </a:rPr>
              <a:t>the receptive </a:t>
            </a:r>
            <a:r>
              <a:rPr sz="2000" dirty="0">
                <a:solidFill>
                  <a:srgbClr val="006600"/>
                </a:solidFill>
                <a:latin typeface="Arial"/>
                <a:cs typeface="Arial"/>
              </a:rPr>
              <a:t>field of </a:t>
            </a:r>
            <a:r>
              <a:rPr sz="2000" i="1" spc="20" dirty="0">
                <a:latin typeface="Cambria"/>
                <a:cs typeface="Cambria"/>
              </a:rPr>
              <a:t>s</a:t>
            </a:r>
            <a:r>
              <a:rPr sz="1950" i="1" spc="30" baseline="-21367" dirty="0">
                <a:latin typeface="Cambria"/>
                <a:cs typeface="Cambria"/>
              </a:rPr>
              <a:t>3</a:t>
            </a:r>
            <a:endParaRPr sz="1950" baseline="-21367" dirty="0">
              <a:latin typeface="Cambria"/>
              <a:cs typeface="Cambria"/>
            </a:endParaRPr>
          </a:p>
          <a:p>
            <a:pPr>
              <a:lnSpc>
                <a:spcPct val="100000"/>
              </a:lnSpc>
              <a:spcBef>
                <a:spcPts val="35"/>
              </a:spcBef>
            </a:pPr>
            <a:endParaRPr lang="en-US" sz="2800" dirty="0">
              <a:latin typeface="Cambria"/>
              <a:cs typeface="Cambria"/>
            </a:endParaRPr>
          </a:p>
          <a:p>
            <a:pPr>
              <a:lnSpc>
                <a:spcPct val="100000"/>
              </a:lnSpc>
              <a:spcBef>
                <a:spcPts val="35"/>
              </a:spcBef>
            </a:pPr>
            <a:endParaRPr lang="en-US" sz="2800" dirty="0">
              <a:latin typeface="Cambria"/>
              <a:cs typeface="Cambria"/>
            </a:endParaRPr>
          </a:p>
          <a:p>
            <a:pPr>
              <a:lnSpc>
                <a:spcPct val="100000"/>
              </a:lnSpc>
              <a:spcBef>
                <a:spcPts val="35"/>
              </a:spcBef>
            </a:pPr>
            <a:endParaRPr sz="2800" dirty="0">
              <a:latin typeface="Cambria"/>
              <a:cs typeface="Cambria"/>
            </a:endParaRPr>
          </a:p>
          <a:p>
            <a:pPr marL="279400" marR="3714750">
              <a:lnSpc>
                <a:spcPct val="100000"/>
              </a:lnSpc>
            </a:pPr>
            <a:r>
              <a:rPr sz="2000" spc="-5" dirty="0">
                <a:solidFill>
                  <a:srgbClr val="660066"/>
                </a:solidFill>
                <a:latin typeface="Arial"/>
                <a:cs typeface="Arial"/>
              </a:rPr>
              <a:t>When </a:t>
            </a:r>
            <a:r>
              <a:rPr sz="2000" i="1" spc="20" dirty="0">
                <a:latin typeface="Cambria"/>
                <a:cs typeface="Cambria"/>
              </a:rPr>
              <a:t>s</a:t>
            </a:r>
            <a:r>
              <a:rPr sz="1950" i="1" spc="30" baseline="-21367" dirty="0">
                <a:latin typeface="Cambria"/>
                <a:cs typeface="Cambria"/>
              </a:rPr>
              <a:t>3 </a:t>
            </a:r>
            <a:r>
              <a:rPr sz="2000" dirty="0">
                <a:solidFill>
                  <a:srgbClr val="660066"/>
                </a:solidFill>
                <a:latin typeface="Arial"/>
                <a:cs typeface="Arial"/>
              </a:rPr>
              <a:t>is </a:t>
            </a:r>
            <a:r>
              <a:rPr sz="2000" spc="-5" dirty="0">
                <a:solidFill>
                  <a:srgbClr val="660066"/>
                </a:solidFill>
                <a:latin typeface="Arial"/>
                <a:cs typeface="Arial"/>
              </a:rPr>
              <a:t>formed </a:t>
            </a:r>
            <a:r>
              <a:rPr sz="2000" dirty="0">
                <a:solidFill>
                  <a:srgbClr val="660066"/>
                </a:solidFill>
                <a:latin typeface="Arial"/>
                <a:cs typeface="Arial"/>
              </a:rPr>
              <a:t>by </a:t>
            </a:r>
            <a:r>
              <a:rPr sz="2000" spc="-5" dirty="0">
                <a:solidFill>
                  <a:srgbClr val="660066"/>
                </a:solidFill>
                <a:latin typeface="Arial"/>
                <a:cs typeface="Arial"/>
              </a:rPr>
              <a:t>convolution  with </a:t>
            </a:r>
            <a:r>
              <a:rPr sz="2000" dirty="0">
                <a:solidFill>
                  <a:srgbClr val="660066"/>
                </a:solidFill>
                <a:latin typeface="Arial"/>
                <a:cs typeface="Arial"/>
              </a:rPr>
              <a:t>a kernel of </a:t>
            </a:r>
            <a:r>
              <a:rPr sz="2000" spc="-5" dirty="0">
                <a:solidFill>
                  <a:srgbClr val="660066"/>
                </a:solidFill>
                <a:latin typeface="Arial"/>
                <a:cs typeface="Arial"/>
              </a:rPr>
              <a:t>width</a:t>
            </a:r>
            <a:r>
              <a:rPr sz="2000" spc="-20" dirty="0">
                <a:solidFill>
                  <a:srgbClr val="660066"/>
                </a:solidFill>
                <a:latin typeface="Arial"/>
                <a:cs typeface="Arial"/>
              </a:rPr>
              <a:t> </a:t>
            </a:r>
            <a:r>
              <a:rPr sz="2000" dirty="0">
                <a:solidFill>
                  <a:srgbClr val="660066"/>
                </a:solidFill>
                <a:latin typeface="Arial"/>
                <a:cs typeface="Arial"/>
              </a:rPr>
              <a:t>3</a:t>
            </a:r>
            <a:endParaRPr sz="2000" dirty="0">
              <a:latin typeface="Arial"/>
              <a:cs typeface="Arial"/>
            </a:endParaRPr>
          </a:p>
        </p:txBody>
      </p:sp>
      <p:sp>
        <p:nvSpPr>
          <p:cNvPr id="7" name="object 7"/>
          <p:cNvSpPr txBox="1"/>
          <p:nvPr/>
        </p:nvSpPr>
        <p:spPr>
          <a:xfrm>
            <a:off x="914400" y="5486400"/>
            <a:ext cx="2577465" cy="635000"/>
          </a:xfrm>
          <a:prstGeom prst="rect">
            <a:avLst/>
          </a:prstGeom>
        </p:spPr>
        <p:txBody>
          <a:bodyPr vert="horz" wrap="square" lIns="0" tIns="12700" rIns="0" bIns="0" rtlCol="0">
            <a:spAutoFit/>
          </a:bodyPr>
          <a:lstStyle/>
          <a:p>
            <a:pPr marL="63500" marR="43180">
              <a:lnSpc>
                <a:spcPct val="100000"/>
              </a:lnSpc>
              <a:spcBef>
                <a:spcPts val="100"/>
              </a:spcBef>
              <a:tabLst>
                <a:tab pos="1143000" algn="l"/>
              </a:tabLst>
            </a:pPr>
            <a:r>
              <a:rPr sz="2000" dirty="0">
                <a:solidFill>
                  <a:srgbClr val="660066"/>
                </a:solidFill>
                <a:latin typeface="Arial"/>
                <a:cs typeface="Arial"/>
              </a:rPr>
              <a:t>When</a:t>
            </a:r>
            <a:r>
              <a:rPr sz="2000" spc="-5" dirty="0">
                <a:solidFill>
                  <a:srgbClr val="660066"/>
                </a:solidFill>
                <a:latin typeface="Arial"/>
                <a:cs typeface="Arial"/>
              </a:rPr>
              <a:t> </a:t>
            </a:r>
            <a:r>
              <a:rPr sz="2000" i="1" spc="20" dirty="0">
                <a:latin typeface="Cambria"/>
                <a:cs typeface="Cambria"/>
              </a:rPr>
              <a:t>s</a:t>
            </a:r>
            <a:r>
              <a:rPr sz="1950" i="1" spc="30" baseline="-21367" dirty="0">
                <a:latin typeface="Cambria"/>
                <a:cs typeface="Cambria"/>
              </a:rPr>
              <a:t>3	</a:t>
            </a:r>
            <a:r>
              <a:rPr sz="2000" dirty="0">
                <a:solidFill>
                  <a:srgbClr val="660066"/>
                </a:solidFill>
                <a:latin typeface="Arial"/>
                <a:cs typeface="Arial"/>
              </a:rPr>
              <a:t>is </a:t>
            </a:r>
            <a:r>
              <a:rPr sz="2000" spc="-5" dirty="0">
                <a:solidFill>
                  <a:srgbClr val="660066"/>
                </a:solidFill>
                <a:latin typeface="Arial"/>
                <a:cs typeface="Arial"/>
              </a:rPr>
              <a:t>formed</a:t>
            </a:r>
            <a:r>
              <a:rPr sz="2000" spc="-80" dirty="0">
                <a:solidFill>
                  <a:srgbClr val="660066"/>
                </a:solidFill>
                <a:latin typeface="Arial"/>
                <a:cs typeface="Arial"/>
              </a:rPr>
              <a:t> </a:t>
            </a:r>
            <a:r>
              <a:rPr sz="2000" dirty="0">
                <a:solidFill>
                  <a:srgbClr val="660066"/>
                </a:solidFill>
                <a:latin typeface="Arial"/>
                <a:cs typeface="Arial"/>
              </a:rPr>
              <a:t>by  </a:t>
            </a:r>
            <a:r>
              <a:rPr sz="2000" spc="-5" dirty="0">
                <a:solidFill>
                  <a:srgbClr val="660066"/>
                </a:solidFill>
                <a:latin typeface="Arial"/>
                <a:cs typeface="Arial"/>
              </a:rPr>
              <a:t>matrix</a:t>
            </a:r>
            <a:r>
              <a:rPr sz="2000" spc="-10" dirty="0">
                <a:solidFill>
                  <a:srgbClr val="660066"/>
                </a:solidFill>
                <a:latin typeface="Arial"/>
                <a:cs typeface="Arial"/>
              </a:rPr>
              <a:t> </a:t>
            </a:r>
            <a:r>
              <a:rPr sz="2000" spc="-5" dirty="0">
                <a:solidFill>
                  <a:srgbClr val="660066"/>
                </a:solidFill>
                <a:latin typeface="Arial"/>
                <a:cs typeface="Arial"/>
              </a:rPr>
              <a:t>multiplication</a:t>
            </a:r>
            <a:endParaRPr sz="2000" dirty="0">
              <a:latin typeface="Arial"/>
              <a:cs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31993" y="356806"/>
            <a:ext cx="8529376" cy="443711"/>
          </a:xfrm>
          <a:prstGeom prst="rect">
            <a:avLst/>
          </a:prstGeom>
        </p:spPr>
        <p:txBody>
          <a:bodyPr vert="horz" wrap="square" lIns="0" tIns="12700" rIns="0" bIns="0" rtlCol="0">
            <a:spAutoFit/>
          </a:bodyPr>
          <a:lstStyle/>
          <a:p>
            <a:pPr marL="12700">
              <a:lnSpc>
                <a:spcPct val="100000"/>
              </a:lnSpc>
              <a:spcBef>
                <a:spcPts val="100"/>
              </a:spcBef>
            </a:pPr>
            <a:r>
              <a:rPr lang="en-US" sz="2800" dirty="0"/>
              <a:t>Maintaining</a:t>
            </a:r>
            <a:r>
              <a:rPr sz="2800" dirty="0"/>
              <a:t> </a:t>
            </a:r>
            <a:r>
              <a:rPr lang="en-US" sz="2800" spc="-5" dirty="0"/>
              <a:t>P</a:t>
            </a:r>
            <a:r>
              <a:rPr sz="2800" spc="-5" dirty="0"/>
              <a:t>erformance with </a:t>
            </a:r>
            <a:r>
              <a:rPr lang="en-US" sz="2800" spc="-5" dirty="0"/>
              <a:t>R</a:t>
            </a:r>
            <a:r>
              <a:rPr sz="2800" dirty="0"/>
              <a:t>educed</a:t>
            </a:r>
            <a:r>
              <a:rPr sz="2800" spc="20" dirty="0"/>
              <a:t> </a:t>
            </a:r>
            <a:r>
              <a:rPr lang="en-US" sz="2800" spc="-5" dirty="0"/>
              <a:t>C</a:t>
            </a:r>
            <a:r>
              <a:rPr sz="2800" spc="-5" dirty="0"/>
              <a:t>onnections</a:t>
            </a:r>
            <a:endParaRPr sz="2800" dirty="0"/>
          </a:p>
        </p:txBody>
      </p:sp>
      <p:sp>
        <p:nvSpPr>
          <p:cNvPr id="5" name="object 5"/>
          <p:cNvSpPr txBox="1"/>
          <p:nvPr/>
        </p:nvSpPr>
        <p:spPr>
          <a:xfrm>
            <a:off x="497031" y="1103395"/>
            <a:ext cx="9216737" cy="2441951"/>
          </a:xfrm>
          <a:prstGeom prst="rect">
            <a:avLst/>
          </a:prstGeom>
        </p:spPr>
        <p:txBody>
          <a:bodyPr vert="horz" wrap="square" lIns="0" tIns="12700" rIns="0" bIns="0" rtlCol="0">
            <a:spAutoFit/>
          </a:bodyPr>
          <a:lstStyle/>
          <a:p>
            <a:pPr marL="355600" indent="-342900">
              <a:lnSpc>
                <a:spcPts val="2840"/>
              </a:lnSpc>
              <a:spcBef>
                <a:spcPts val="100"/>
              </a:spcBef>
              <a:buChar char="•"/>
              <a:tabLst>
                <a:tab pos="354965" algn="l"/>
                <a:tab pos="355600" algn="l"/>
              </a:tabLst>
            </a:pPr>
            <a:r>
              <a:rPr lang="en-US" sz="2000" spc="-5" dirty="0">
                <a:solidFill>
                  <a:srgbClr val="3333CC"/>
                </a:solidFill>
                <a:latin typeface="Arial"/>
                <a:cs typeface="Arial"/>
              </a:rPr>
              <a:t>How is it </a:t>
            </a:r>
            <a:r>
              <a:rPr sz="2000" dirty="0">
                <a:solidFill>
                  <a:srgbClr val="3333CC"/>
                </a:solidFill>
                <a:latin typeface="Arial"/>
                <a:cs typeface="Arial"/>
              </a:rPr>
              <a:t>possible </a:t>
            </a:r>
            <a:r>
              <a:rPr sz="2000" spc="-5" dirty="0">
                <a:solidFill>
                  <a:srgbClr val="3333CC"/>
                </a:solidFill>
                <a:latin typeface="Arial"/>
                <a:cs typeface="Arial"/>
              </a:rPr>
              <a:t>to obtain </a:t>
            </a:r>
            <a:r>
              <a:rPr sz="2000" dirty="0">
                <a:solidFill>
                  <a:srgbClr val="3333CC"/>
                </a:solidFill>
                <a:latin typeface="Arial"/>
                <a:cs typeface="Arial"/>
              </a:rPr>
              <a:t>good </a:t>
            </a:r>
            <a:r>
              <a:rPr sz="2000" spc="-5" dirty="0">
                <a:solidFill>
                  <a:srgbClr val="3333CC"/>
                </a:solidFill>
                <a:latin typeface="Arial"/>
                <a:cs typeface="Arial"/>
              </a:rPr>
              <a:t>performance </a:t>
            </a:r>
            <a:r>
              <a:rPr sz="2000" dirty="0">
                <a:solidFill>
                  <a:srgbClr val="3333CC"/>
                </a:solidFill>
                <a:latin typeface="Arial"/>
                <a:cs typeface="Arial"/>
              </a:rPr>
              <a:t>while keeping</a:t>
            </a:r>
            <a:r>
              <a:rPr lang="en-US" sz="2000" dirty="0">
                <a:solidFill>
                  <a:srgbClr val="3333CC"/>
                </a:solidFill>
                <a:latin typeface="Arial"/>
                <a:cs typeface="Arial"/>
              </a:rPr>
              <a:t> a number of</a:t>
            </a:r>
            <a:r>
              <a:rPr sz="2000" spc="-5" dirty="0">
                <a:solidFill>
                  <a:srgbClr val="3333CC"/>
                </a:solidFill>
                <a:latin typeface="Arial"/>
                <a:cs typeface="Arial"/>
              </a:rPr>
              <a:t> </a:t>
            </a:r>
            <a:r>
              <a:rPr sz="2000" i="1" spc="-90" dirty="0">
                <a:latin typeface="Cambria"/>
                <a:cs typeface="Cambria"/>
              </a:rPr>
              <a:t>k</a:t>
            </a:r>
            <a:r>
              <a:rPr lang="en-US" sz="2000" i="1" spc="-90" dirty="0">
                <a:latin typeface="Cambria"/>
                <a:cs typeface="Cambria"/>
              </a:rPr>
              <a:t> </a:t>
            </a:r>
            <a:r>
              <a:rPr lang="en-US" sz="2000" dirty="0">
                <a:solidFill>
                  <a:srgbClr val="3333CC"/>
                </a:solidFill>
                <a:latin typeface="Arial"/>
                <a:cs typeface="Arial"/>
              </a:rPr>
              <a:t>connections </a:t>
            </a:r>
            <a:r>
              <a:rPr sz="2000" dirty="0">
                <a:solidFill>
                  <a:srgbClr val="3333CC"/>
                </a:solidFill>
                <a:latin typeface="Arial"/>
                <a:cs typeface="Arial"/>
              </a:rPr>
              <a:t>several </a:t>
            </a:r>
            <a:r>
              <a:rPr sz="2000" spc="-5" dirty="0">
                <a:solidFill>
                  <a:srgbClr val="3333CC"/>
                </a:solidFill>
                <a:latin typeface="Arial"/>
                <a:cs typeface="Arial"/>
              </a:rPr>
              <a:t>magnitudes </a:t>
            </a:r>
            <a:r>
              <a:rPr sz="2000" dirty="0">
                <a:solidFill>
                  <a:srgbClr val="3333CC"/>
                </a:solidFill>
                <a:latin typeface="Arial"/>
                <a:cs typeface="Arial"/>
              </a:rPr>
              <a:t>l</a:t>
            </a:r>
            <a:r>
              <a:rPr lang="en-US" sz="2000" dirty="0">
                <a:solidFill>
                  <a:srgbClr val="3333CC"/>
                </a:solidFill>
                <a:latin typeface="Arial"/>
                <a:cs typeface="Arial"/>
              </a:rPr>
              <a:t>ess</a:t>
            </a:r>
            <a:r>
              <a:rPr sz="2000" dirty="0">
                <a:solidFill>
                  <a:srgbClr val="3333CC"/>
                </a:solidFill>
                <a:latin typeface="Arial"/>
                <a:cs typeface="Arial"/>
              </a:rPr>
              <a:t> </a:t>
            </a:r>
            <a:r>
              <a:rPr sz="2000" spc="-5" dirty="0">
                <a:solidFill>
                  <a:srgbClr val="3333CC"/>
                </a:solidFill>
                <a:latin typeface="Arial"/>
                <a:cs typeface="Arial"/>
              </a:rPr>
              <a:t>than</a:t>
            </a:r>
            <a:r>
              <a:rPr sz="2000" spc="-15" dirty="0">
                <a:solidFill>
                  <a:srgbClr val="3333CC"/>
                </a:solidFill>
                <a:latin typeface="Arial"/>
                <a:cs typeface="Arial"/>
              </a:rPr>
              <a:t> </a:t>
            </a:r>
            <a:r>
              <a:rPr sz="2000" i="1" spc="45" dirty="0">
                <a:latin typeface="Cambria"/>
                <a:cs typeface="Cambria"/>
              </a:rPr>
              <a:t>m</a:t>
            </a:r>
            <a:r>
              <a:rPr lang="en-US" sz="2000" i="1" spc="45" dirty="0">
                <a:latin typeface="Cambria"/>
                <a:cs typeface="Cambria"/>
              </a:rPr>
              <a:t> </a:t>
            </a:r>
            <a:r>
              <a:rPr lang="en-US" sz="2000" spc="-5" dirty="0">
                <a:solidFill>
                  <a:srgbClr val="3333CC"/>
                </a:solidFill>
                <a:latin typeface="Arial"/>
                <a:cs typeface="Arial"/>
              </a:rPr>
              <a:t>inputs</a:t>
            </a:r>
            <a:endParaRPr sz="2000" dirty="0">
              <a:solidFill>
                <a:schemeClr val="tx2">
                  <a:lumMod val="60000"/>
                  <a:lumOff val="40000"/>
                </a:schemeClr>
              </a:solidFill>
              <a:latin typeface="Cambria"/>
              <a:cs typeface="Cambria"/>
            </a:endParaRPr>
          </a:p>
          <a:p>
            <a:pPr marL="355600" marR="196215" indent="-342900">
              <a:lnSpc>
                <a:spcPct val="101499"/>
              </a:lnSpc>
              <a:spcBef>
                <a:spcPts val="550"/>
              </a:spcBef>
              <a:buChar char="•"/>
              <a:tabLst>
                <a:tab pos="354965" algn="l"/>
                <a:tab pos="355600" algn="l"/>
              </a:tabLst>
            </a:pPr>
            <a:r>
              <a:rPr sz="2000" spc="-5" dirty="0">
                <a:solidFill>
                  <a:srgbClr val="3333CC"/>
                </a:solidFill>
                <a:latin typeface="Arial"/>
                <a:cs typeface="Arial"/>
              </a:rPr>
              <a:t>In </a:t>
            </a:r>
            <a:r>
              <a:rPr sz="2000" dirty="0">
                <a:solidFill>
                  <a:srgbClr val="3333CC"/>
                </a:solidFill>
                <a:latin typeface="Arial"/>
                <a:cs typeface="Arial"/>
              </a:rPr>
              <a:t>a deep neural </a:t>
            </a:r>
            <a:r>
              <a:rPr sz="2000" spc="-5" dirty="0">
                <a:solidFill>
                  <a:srgbClr val="3333CC"/>
                </a:solidFill>
                <a:latin typeface="Arial"/>
                <a:cs typeface="Arial"/>
              </a:rPr>
              <a:t>network, units </a:t>
            </a:r>
            <a:r>
              <a:rPr sz="2000" dirty="0">
                <a:solidFill>
                  <a:srgbClr val="3333CC"/>
                </a:solidFill>
                <a:latin typeface="Arial"/>
                <a:cs typeface="Arial"/>
              </a:rPr>
              <a:t>in deeper layers may </a:t>
            </a:r>
            <a:r>
              <a:rPr sz="2000" spc="-5" dirty="0">
                <a:solidFill>
                  <a:srgbClr val="3333CC"/>
                </a:solidFill>
                <a:latin typeface="Arial"/>
                <a:cs typeface="Arial"/>
              </a:rPr>
              <a:t>indirectly  interact with </a:t>
            </a:r>
            <a:r>
              <a:rPr sz="2000" dirty="0">
                <a:solidFill>
                  <a:srgbClr val="3333CC"/>
                </a:solidFill>
                <a:latin typeface="Arial"/>
                <a:cs typeface="Arial"/>
              </a:rPr>
              <a:t>a larger </a:t>
            </a:r>
            <a:r>
              <a:rPr sz="2000" spc="-5" dirty="0">
                <a:solidFill>
                  <a:srgbClr val="3333CC"/>
                </a:solidFill>
                <a:latin typeface="Arial"/>
                <a:cs typeface="Arial"/>
              </a:rPr>
              <a:t>portion </a:t>
            </a:r>
            <a:r>
              <a:rPr sz="2000" dirty="0">
                <a:solidFill>
                  <a:srgbClr val="3333CC"/>
                </a:solidFill>
                <a:latin typeface="Arial"/>
                <a:cs typeface="Arial"/>
              </a:rPr>
              <a:t>of </a:t>
            </a:r>
            <a:r>
              <a:rPr sz="2000" spc="-5" dirty="0">
                <a:solidFill>
                  <a:srgbClr val="3333CC"/>
                </a:solidFill>
                <a:latin typeface="Arial"/>
                <a:cs typeface="Arial"/>
              </a:rPr>
              <a:t>the </a:t>
            </a:r>
            <a:r>
              <a:rPr sz="2000" dirty="0">
                <a:solidFill>
                  <a:srgbClr val="3333CC"/>
                </a:solidFill>
                <a:latin typeface="Arial"/>
                <a:cs typeface="Arial"/>
              </a:rPr>
              <a:t>input</a:t>
            </a:r>
            <a:endParaRPr lang="en-US" sz="2000" dirty="0">
              <a:solidFill>
                <a:srgbClr val="3333CC"/>
              </a:solidFill>
              <a:latin typeface="Arial"/>
              <a:cs typeface="Arial"/>
            </a:endParaRPr>
          </a:p>
          <a:p>
            <a:pPr marL="355600" marR="196215" indent="-342900">
              <a:lnSpc>
                <a:spcPct val="101499"/>
              </a:lnSpc>
              <a:spcBef>
                <a:spcPts val="550"/>
              </a:spcBef>
              <a:buChar char="•"/>
              <a:tabLst>
                <a:tab pos="354965" algn="l"/>
                <a:tab pos="355600" algn="l"/>
              </a:tabLst>
            </a:pPr>
            <a:r>
              <a:rPr lang="en-US" sz="2000" dirty="0">
                <a:solidFill>
                  <a:srgbClr val="3333CC"/>
                </a:solidFill>
                <a:latin typeface="Arial"/>
                <a:cs typeface="Arial"/>
              </a:rPr>
              <a:t>Sparsely connected network requires only </a:t>
            </a:r>
            <a:r>
              <a:rPr lang="en-US" sz="2000" i="1" spc="-90" dirty="0">
                <a:latin typeface="Cambria"/>
                <a:cs typeface="Cambria"/>
              </a:rPr>
              <a:t>k</a:t>
            </a:r>
            <a:r>
              <a:rPr lang="en-US" sz="2000" dirty="0">
                <a:solidFill>
                  <a:srgbClr val="3333CC"/>
                </a:solidFill>
                <a:latin typeface="Arial"/>
                <a:cs typeface="Arial"/>
              </a:rPr>
              <a:t> x </a:t>
            </a:r>
            <a:r>
              <a:rPr lang="en-US" sz="2000" i="1" spc="-90" dirty="0">
                <a:latin typeface="Cambria"/>
                <a:cs typeface="Arial"/>
              </a:rPr>
              <a:t>n</a:t>
            </a:r>
            <a:r>
              <a:rPr lang="en-US" sz="2000" dirty="0">
                <a:solidFill>
                  <a:srgbClr val="3333CC"/>
                </a:solidFill>
                <a:latin typeface="Arial"/>
                <a:cs typeface="Arial"/>
              </a:rPr>
              <a:t> parameters and O(</a:t>
            </a:r>
            <a:r>
              <a:rPr lang="en-US" sz="2000" i="1" spc="-90" dirty="0" err="1">
                <a:latin typeface="Cambria"/>
                <a:cs typeface="Cambria"/>
              </a:rPr>
              <a:t>kn</a:t>
            </a:r>
            <a:r>
              <a:rPr lang="en-US" sz="2000" dirty="0">
                <a:solidFill>
                  <a:srgbClr val="3333CC"/>
                </a:solidFill>
                <a:latin typeface="Arial"/>
                <a:cs typeface="Arial"/>
              </a:rPr>
              <a:t>) runtime where </a:t>
            </a:r>
            <a:r>
              <a:rPr lang="en-US" sz="2000" i="1" spc="-90" dirty="0">
                <a:latin typeface="Cambria"/>
                <a:cs typeface="Cambria"/>
              </a:rPr>
              <a:t>n</a:t>
            </a:r>
            <a:r>
              <a:rPr lang="en-US" sz="2000" dirty="0">
                <a:solidFill>
                  <a:srgbClr val="3333CC"/>
                </a:solidFill>
                <a:latin typeface="Arial"/>
                <a:cs typeface="Arial"/>
              </a:rPr>
              <a:t> is the number of outputs</a:t>
            </a:r>
            <a:endParaRPr sz="2000" dirty="0">
              <a:latin typeface="Arial"/>
              <a:cs typeface="Arial"/>
            </a:endParaRPr>
          </a:p>
          <a:p>
            <a:pPr marL="748665" marR="5080" lvl="1" indent="-279400">
              <a:lnSpc>
                <a:spcPct val="100800"/>
              </a:lnSpc>
              <a:spcBef>
                <a:spcPts val="380"/>
              </a:spcBef>
              <a:buClr>
                <a:srgbClr val="3333CC"/>
              </a:buClr>
              <a:buChar char="•"/>
              <a:tabLst>
                <a:tab pos="755015" algn="l"/>
                <a:tab pos="755650" algn="l"/>
              </a:tabLst>
            </a:pPr>
            <a:r>
              <a:rPr spc="-5" dirty="0">
                <a:solidFill>
                  <a:srgbClr val="006600"/>
                </a:solidFill>
                <a:latin typeface="Arial"/>
                <a:cs typeface="Arial"/>
              </a:rPr>
              <a:t>Receptive </a:t>
            </a:r>
            <a:r>
              <a:rPr lang="en-US" spc="-5" dirty="0">
                <a:solidFill>
                  <a:srgbClr val="006600"/>
                </a:solidFill>
                <a:latin typeface="Arial"/>
                <a:cs typeface="Arial"/>
              </a:rPr>
              <a:t>f</a:t>
            </a:r>
            <a:r>
              <a:rPr spc="-5" dirty="0">
                <a:solidFill>
                  <a:srgbClr val="006600"/>
                </a:solidFill>
                <a:latin typeface="Arial"/>
                <a:cs typeface="Arial"/>
              </a:rPr>
              <a:t>ield </a:t>
            </a:r>
            <a:r>
              <a:rPr dirty="0">
                <a:solidFill>
                  <a:srgbClr val="006600"/>
                </a:solidFill>
                <a:latin typeface="Arial"/>
                <a:cs typeface="Arial"/>
              </a:rPr>
              <a:t>in </a:t>
            </a:r>
            <a:r>
              <a:rPr lang="en-US" dirty="0">
                <a:solidFill>
                  <a:srgbClr val="006600"/>
                </a:solidFill>
                <a:latin typeface="Arial"/>
                <a:cs typeface="Arial"/>
              </a:rPr>
              <a:t>d</a:t>
            </a:r>
            <a:r>
              <a:rPr dirty="0">
                <a:solidFill>
                  <a:srgbClr val="006600"/>
                </a:solidFill>
                <a:latin typeface="Arial"/>
                <a:cs typeface="Arial"/>
              </a:rPr>
              <a:t>eeper layers is larger </a:t>
            </a:r>
            <a:r>
              <a:rPr spc="-5" dirty="0">
                <a:solidFill>
                  <a:srgbClr val="006600"/>
                </a:solidFill>
                <a:latin typeface="Arial"/>
                <a:cs typeface="Arial"/>
              </a:rPr>
              <a:t>than the receptive </a:t>
            </a:r>
            <a:r>
              <a:rPr dirty="0">
                <a:solidFill>
                  <a:srgbClr val="006600"/>
                </a:solidFill>
                <a:latin typeface="Arial"/>
                <a:cs typeface="Arial"/>
              </a:rPr>
              <a:t>field</a:t>
            </a:r>
            <a:r>
              <a:rPr spc="-5" dirty="0">
                <a:solidFill>
                  <a:srgbClr val="006600"/>
                </a:solidFill>
                <a:latin typeface="Arial"/>
                <a:cs typeface="Arial"/>
              </a:rPr>
              <a:t>  </a:t>
            </a:r>
            <a:r>
              <a:rPr dirty="0">
                <a:solidFill>
                  <a:srgbClr val="006600"/>
                </a:solidFill>
                <a:latin typeface="Arial"/>
                <a:cs typeface="Arial"/>
              </a:rPr>
              <a:t>in shallow</a:t>
            </a:r>
            <a:r>
              <a:rPr spc="-5" dirty="0">
                <a:solidFill>
                  <a:srgbClr val="006600"/>
                </a:solidFill>
                <a:latin typeface="Arial"/>
                <a:cs typeface="Arial"/>
              </a:rPr>
              <a:t> </a:t>
            </a:r>
            <a:r>
              <a:rPr dirty="0">
                <a:solidFill>
                  <a:srgbClr val="006600"/>
                </a:solidFill>
                <a:latin typeface="Arial"/>
                <a:cs typeface="Arial"/>
              </a:rPr>
              <a:t>layers</a:t>
            </a:r>
            <a:endParaRPr dirty="0">
              <a:latin typeface="Arial"/>
              <a:cs typeface="Arial"/>
            </a:endParaRPr>
          </a:p>
        </p:txBody>
      </p:sp>
      <p:sp>
        <p:nvSpPr>
          <p:cNvPr id="6" name="object 6"/>
          <p:cNvSpPr txBox="1"/>
          <p:nvPr/>
        </p:nvSpPr>
        <p:spPr>
          <a:xfrm>
            <a:off x="761999" y="6172200"/>
            <a:ext cx="8686800" cy="1302280"/>
          </a:xfrm>
          <a:prstGeom prst="rect">
            <a:avLst/>
          </a:prstGeom>
        </p:spPr>
        <p:txBody>
          <a:bodyPr vert="horz" wrap="square" lIns="0" tIns="6985" rIns="0" bIns="0" rtlCol="0">
            <a:spAutoFit/>
          </a:bodyPr>
          <a:lstStyle/>
          <a:p>
            <a:pPr marL="355600" marR="5080" indent="-342900">
              <a:lnSpc>
                <a:spcPct val="101499"/>
              </a:lnSpc>
              <a:spcBef>
                <a:spcPts val="55"/>
              </a:spcBef>
              <a:buFontTx/>
              <a:buChar char="•"/>
              <a:tabLst>
                <a:tab pos="354965" algn="l"/>
                <a:tab pos="355600" algn="l"/>
              </a:tabLst>
            </a:pPr>
            <a:r>
              <a:rPr lang="en-US" sz="2000" spc="-5" dirty="0">
                <a:solidFill>
                  <a:srgbClr val="3333CC"/>
                </a:solidFill>
                <a:latin typeface="Arial"/>
                <a:cs typeface="Arial"/>
              </a:rPr>
              <a:t>Reasoning: t</a:t>
            </a:r>
            <a:r>
              <a:rPr sz="2000" spc="-5" dirty="0">
                <a:solidFill>
                  <a:srgbClr val="3333CC"/>
                </a:solidFill>
                <a:latin typeface="Arial"/>
                <a:cs typeface="Arial"/>
              </a:rPr>
              <a:t>he </a:t>
            </a:r>
            <a:r>
              <a:rPr lang="en-US" sz="2000" spc="-5" dirty="0">
                <a:solidFill>
                  <a:srgbClr val="3333CC"/>
                </a:solidFill>
                <a:latin typeface="Arial"/>
                <a:cs typeface="Arial"/>
              </a:rPr>
              <a:t>deep </a:t>
            </a:r>
            <a:r>
              <a:rPr sz="2000" spc="-5" dirty="0">
                <a:solidFill>
                  <a:srgbClr val="3333CC"/>
                </a:solidFill>
                <a:latin typeface="Arial"/>
                <a:cs typeface="Arial"/>
              </a:rPr>
              <a:t>network </a:t>
            </a:r>
            <a:r>
              <a:rPr lang="en-US" sz="2000" spc="-5" dirty="0">
                <a:solidFill>
                  <a:srgbClr val="3333CC"/>
                </a:solidFill>
                <a:latin typeface="Arial"/>
                <a:cs typeface="Arial"/>
              </a:rPr>
              <a:t>can</a:t>
            </a:r>
            <a:r>
              <a:rPr sz="2000" spc="-5" dirty="0">
                <a:solidFill>
                  <a:srgbClr val="3333CC"/>
                </a:solidFill>
                <a:latin typeface="Arial"/>
                <a:cs typeface="Arial"/>
              </a:rPr>
              <a:t> efficiently </a:t>
            </a:r>
            <a:r>
              <a:rPr sz="2000" dirty="0">
                <a:solidFill>
                  <a:srgbClr val="3333CC"/>
                </a:solidFill>
                <a:latin typeface="Arial"/>
                <a:cs typeface="Arial"/>
              </a:rPr>
              <a:t>describe </a:t>
            </a:r>
            <a:r>
              <a:rPr sz="2000" spc="-5" dirty="0">
                <a:solidFill>
                  <a:srgbClr val="3333CC"/>
                </a:solidFill>
                <a:latin typeface="Arial"/>
                <a:cs typeface="Arial"/>
              </a:rPr>
              <a:t>complicated  interactions between </a:t>
            </a:r>
            <a:r>
              <a:rPr sz="2000" dirty="0">
                <a:solidFill>
                  <a:srgbClr val="3333CC"/>
                </a:solidFill>
                <a:latin typeface="Arial"/>
                <a:cs typeface="Arial"/>
              </a:rPr>
              <a:t>many variables </a:t>
            </a:r>
            <a:r>
              <a:rPr sz="2000" spc="-5" dirty="0">
                <a:solidFill>
                  <a:srgbClr val="3333CC"/>
                </a:solidFill>
                <a:latin typeface="Arial"/>
                <a:cs typeface="Arial"/>
              </a:rPr>
              <a:t>from </a:t>
            </a:r>
            <a:r>
              <a:rPr sz="2000" dirty="0">
                <a:solidFill>
                  <a:srgbClr val="3333CC"/>
                </a:solidFill>
                <a:latin typeface="Arial"/>
                <a:cs typeface="Arial"/>
              </a:rPr>
              <a:t>simple</a:t>
            </a:r>
            <a:r>
              <a:rPr sz="2000" spc="-10" dirty="0">
                <a:solidFill>
                  <a:srgbClr val="3333CC"/>
                </a:solidFill>
                <a:latin typeface="Arial"/>
                <a:cs typeface="Arial"/>
              </a:rPr>
              <a:t> </a:t>
            </a:r>
            <a:r>
              <a:rPr sz="2000" dirty="0">
                <a:solidFill>
                  <a:srgbClr val="3333CC"/>
                </a:solidFill>
                <a:latin typeface="Arial"/>
                <a:cs typeface="Arial"/>
              </a:rPr>
              <a:t>building</a:t>
            </a:r>
            <a:r>
              <a:rPr lang="en-US" sz="2000" dirty="0">
                <a:solidFill>
                  <a:srgbClr val="3333CC"/>
                </a:solidFill>
                <a:latin typeface="Arial"/>
                <a:cs typeface="Arial"/>
              </a:rPr>
              <a:t> blocks </a:t>
            </a:r>
            <a:r>
              <a:rPr lang="en-US" sz="2000" spc="-5" dirty="0">
                <a:solidFill>
                  <a:srgbClr val="3333CC"/>
                </a:solidFill>
                <a:latin typeface="Arial"/>
                <a:cs typeface="Arial"/>
              </a:rPr>
              <a:t>that </a:t>
            </a:r>
            <a:r>
              <a:rPr lang="en-US" sz="2000" dirty="0">
                <a:solidFill>
                  <a:srgbClr val="3333CC"/>
                </a:solidFill>
                <a:latin typeface="Arial"/>
                <a:cs typeface="Arial"/>
              </a:rPr>
              <a:t>only have sparse</a:t>
            </a:r>
            <a:r>
              <a:rPr lang="en-US" sz="2000" spc="-45" dirty="0">
                <a:solidFill>
                  <a:srgbClr val="3333CC"/>
                </a:solidFill>
                <a:latin typeface="Arial"/>
                <a:cs typeface="Arial"/>
              </a:rPr>
              <a:t> </a:t>
            </a:r>
            <a:r>
              <a:rPr lang="en-US" sz="2000" spc="-5" dirty="0">
                <a:solidFill>
                  <a:srgbClr val="3333CC"/>
                </a:solidFill>
                <a:latin typeface="Arial"/>
                <a:cs typeface="Arial"/>
              </a:rPr>
              <a:t>interactions</a:t>
            </a:r>
            <a:endParaRPr lang="en-US" sz="2000" dirty="0">
              <a:latin typeface="Arial"/>
              <a:cs typeface="Arial"/>
            </a:endParaRPr>
          </a:p>
          <a:p>
            <a:pPr marL="355600" marR="5080" indent="-342900">
              <a:lnSpc>
                <a:spcPct val="101499"/>
              </a:lnSpc>
              <a:spcBef>
                <a:spcPts val="55"/>
              </a:spcBef>
              <a:buChar char="•"/>
              <a:tabLst>
                <a:tab pos="354965" algn="l"/>
                <a:tab pos="355600" algn="l"/>
              </a:tabLst>
            </a:pPr>
            <a:endParaRPr sz="2400" dirty="0">
              <a:latin typeface="Arial"/>
              <a:cs typeface="Arial"/>
            </a:endParaRPr>
          </a:p>
        </p:txBody>
      </p:sp>
      <p:sp>
        <p:nvSpPr>
          <p:cNvPr id="8" name="object 8"/>
          <p:cNvSpPr/>
          <p:nvPr/>
        </p:nvSpPr>
        <p:spPr>
          <a:xfrm>
            <a:off x="3407359" y="4017281"/>
            <a:ext cx="3490625" cy="199287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796193" y="661398"/>
            <a:ext cx="4994284" cy="505267"/>
          </a:xfrm>
          <a:prstGeom prst="rect">
            <a:avLst/>
          </a:prstGeom>
        </p:spPr>
        <p:txBody>
          <a:bodyPr vert="horz" wrap="square" lIns="0" tIns="12700" rIns="0" bIns="0" rtlCol="0">
            <a:spAutoFit/>
          </a:bodyPr>
          <a:lstStyle/>
          <a:p>
            <a:pPr marL="12700">
              <a:lnSpc>
                <a:spcPct val="100000"/>
              </a:lnSpc>
              <a:spcBef>
                <a:spcPts val="100"/>
              </a:spcBef>
            </a:pPr>
            <a:r>
              <a:rPr sz="3200" spc="-5" dirty="0"/>
              <a:t>Convolution with </a:t>
            </a:r>
            <a:r>
              <a:rPr sz="3200" dirty="0"/>
              <a:t>a </a:t>
            </a:r>
            <a:r>
              <a:rPr lang="en-US" sz="3200" spc="-5" dirty="0"/>
              <a:t>S</a:t>
            </a:r>
            <a:r>
              <a:rPr sz="3200" spc="-5" dirty="0"/>
              <a:t>tride</a:t>
            </a:r>
            <a:r>
              <a:rPr lang="en-US" sz="3200" spc="-5" dirty="0"/>
              <a:t>  </a:t>
            </a:r>
            <a:r>
              <a:rPr lang="en-US" sz="3200" i="1" spc="-5" dirty="0">
                <a:solidFill>
                  <a:schemeClr val="tx1"/>
                </a:solidFill>
                <a:latin typeface="Cambria" panose="02040503050406030204" pitchFamily="18" charset="0"/>
              </a:rPr>
              <a:t>s</a:t>
            </a:r>
            <a:endParaRPr sz="3200" i="1" dirty="0">
              <a:solidFill>
                <a:schemeClr val="tx1"/>
              </a:solidFill>
              <a:latin typeface="Cambria" panose="02040503050406030204" pitchFamily="18" charset="0"/>
            </a:endParaRPr>
          </a:p>
        </p:txBody>
      </p:sp>
      <p:sp>
        <p:nvSpPr>
          <p:cNvPr id="5" name="object 5"/>
          <p:cNvSpPr txBox="1"/>
          <p:nvPr/>
        </p:nvSpPr>
        <p:spPr>
          <a:xfrm>
            <a:off x="841663" y="1633220"/>
            <a:ext cx="3909060" cy="5477782"/>
          </a:xfrm>
          <a:prstGeom prst="rect">
            <a:avLst/>
          </a:prstGeom>
        </p:spPr>
        <p:txBody>
          <a:bodyPr vert="horz" wrap="square" lIns="0" tIns="14605" rIns="0" bIns="0" rtlCol="0">
            <a:spAutoFit/>
          </a:bodyPr>
          <a:lstStyle/>
          <a:p>
            <a:pPr marL="354965" marR="38100" indent="-342900">
              <a:lnSpc>
                <a:spcPct val="99500"/>
              </a:lnSpc>
              <a:spcBef>
                <a:spcPts val="115"/>
              </a:spcBef>
              <a:buChar char="•"/>
              <a:tabLst>
                <a:tab pos="354965" algn="l"/>
                <a:tab pos="355600" algn="l"/>
              </a:tabLst>
            </a:pPr>
            <a:r>
              <a:rPr sz="2400" spc="-5" dirty="0">
                <a:solidFill>
                  <a:srgbClr val="3333CC"/>
                </a:solidFill>
                <a:latin typeface="Arial"/>
                <a:cs typeface="Arial"/>
              </a:rPr>
              <a:t>Receptive </a:t>
            </a:r>
            <a:r>
              <a:rPr lang="en-US" sz="2400" spc="-5" dirty="0">
                <a:solidFill>
                  <a:srgbClr val="3333CC"/>
                </a:solidFill>
                <a:latin typeface="Arial"/>
                <a:cs typeface="Arial"/>
              </a:rPr>
              <a:t>f</a:t>
            </a:r>
            <a:r>
              <a:rPr sz="2400" spc="-5" dirty="0">
                <a:solidFill>
                  <a:srgbClr val="3333CC"/>
                </a:solidFill>
                <a:latin typeface="Arial"/>
                <a:cs typeface="Arial"/>
              </a:rPr>
              <a:t>ield </a:t>
            </a:r>
            <a:r>
              <a:rPr sz="2400" dirty="0">
                <a:solidFill>
                  <a:srgbClr val="3333CC"/>
                </a:solidFill>
                <a:latin typeface="Arial"/>
                <a:cs typeface="Arial"/>
              </a:rPr>
              <a:t>in</a:t>
            </a:r>
            <a:r>
              <a:rPr sz="2400" spc="-30" dirty="0">
                <a:solidFill>
                  <a:srgbClr val="3333CC"/>
                </a:solidFill>
                <a:latin typeface="Arial"/>
                <a:cs typeface="Arial"/>
              </a:rPr>
              <a:t> </a:t>
            </a:r>
            <a:r>
              <a:rPr lang="en-US" sz="2400" spc="-30" dirty="0">
                <a:solidFill>
                  <a:srgbClr val="3333CC"/>
                </a:solidFill>
                <a:latin typeface="Arial"/>
                <a:cs typeface="Arial"/>
              </a:rPr>
              <a:t>d</a:t>
            </a:r>
            <a:r>
              <a:rPr sz="2400" dirty="0">
                <a:solidFill>
                  <a:srgbClr val="3333CC"/>
                </a:solidFill>
                <a:latin typeface="Arial"/>
                <a:cs typeface="Arial"/>
              </a:rPr>
              <a:t>eeper  layers is larger </a:t>
            </a:r>
            <a:r>
              <a:rPr sz="2400" spc="-5" dirty="0">
                <a:solidFill>
                  <a:srgbClr val="3333CC"/>
                </a:solidFill>
                <a:latin typeface="Arial"/>
                <a:cs typeface="Arial"/>
              </a:rPr>
              <a:t>than the  receptive </a:t>
            </a:r>
            <a:r>
              <a:rPr sz="2400" dirty="0">
                <a:solidFill>
                  <a:srgbClr val="3333CC"/>
                </a:solidFill>
                <a:latin typeface="Arial"/>
                <a:cs typeface="Arial"/>
              </a:rPr>
              <a:t>field</a:t>
            </a:r>
            <a:r>
              <a:rPr sz="2400" spc="-5" dirty="0">
                <a:solidFill>
                  <a:srgbClr val="3333CC"/>
                </a:solidFill>
                <a:latin typeface="Arial"/>
                <a:cs typeface="Arial"/>
              </a:rPr>
              <a:t> </a:t>
            </a:r>
            <a:r>
              <a:rPr sz="2400" dirty="0">
                <a:solidFill>
                  <a:srgbClr val="3333CC"/>
                </a:solidFill>
                <a:latin typeface="Arial"/>
                <a:cs typeface="Arial"/>
              </a:rPr>
              <a:t>in shallow</a:t>
            </a:r>
            <a:r>
              <a:rPr sz="2400" spc="-5" dirty="0">
                <a:solidFill>
                  <a:srgbClr val="3333CC"/>
                </a:solidFill>
                <a:latin typeface="Arial"/>
                <a:cs typeface="Arial"/>
              </a:rPr>
              <a:t> </a:t>
            </a:r>
            <a:r>
              <a:rPr sz="2400" dirty="0">
                <a:solidFill>
                  <a:srgbClr val="3333CC"/>
                </a:solidFill>
                <a:latin typeface="Arial"/>
                <a:cs typeface="Arial"/>
              </a:rPr>
              <a:t>layers</a:t>
            </a:r>
            <a:endParaRPr sz="2400" dirty="0">
              <a:latin typeface="Arial"/>
              <a:cs typeface="Arial"/>
            </a:endParaRPr>
          </a:p>
          <a:p>
            <a:pPr marL="354965" marR="5080" indent="-342900">
              <a:lnSpc>
                <a:spcPct val="100000"/>
              </a:lnSpc>
              <a:spcBef>
                <a:spcPts val="595"/>
              </a:spcBef>
              <a:buChar char="•"/>
              <a:tabLst>
                <a:tab pos="354965" algn="l"/>
                <a:tab pos="355600" algn="l"/>
              </a:tabLst>
            </a:pPr>
            <a:r>
              <a:rPr sz="2400" spc="-5" dirty="0">
                <a:solidFill>
                  <a:srgbClr val="3333CC"/>
                </a:solidFill>
                <a:latin typeface="Arial"/>
                <a:cs typeface="Arial"/>
              </a:rPr>
              <a:t>This effect </a:t>
            </a:r>
            <a:r>
              <a:rPr sz="2400" dirty="0">
                <a:solidFill>
                  <a:srgbClr val="3333CC"/>
                </a:solidFill>
                <a:latin typeface="Arial"/>
                <a:cs typeface="Arial"/>
              </a:rPr>
              <a:t>increases if</a:t>
            </a:r>
            <a:r>
              <a:rPr sz="2400" spc="-65" dirty="0">
                <a:solidFill>
                  <a:srgbClr val="3333CC"/>
                </a:solidFill>
                <a:latin typeface="Arial"/>
                <a:cs typeface="Arial"/>
              </a:rPr>
              <a:t> </a:t>
            </a:r>
            <a:r>
              <a:rPr sz="2400" spc="-5" dirty="0">
                <a:solidFill>
                  <a:srgbClr val="3333CC"/>
                </a:solidFill>
                <a:latin typeface="Arial"/>
                <a:cs typeface="Arial"/>
              </a:rPr>
              <a:t>the  network </a:t>
            </a:r>
            <a:r>
              <a:rPr sz="2400" dirty="0">
                <a:solidFill>
                  <a:srgbClr val="3333CC"/>
                </a:solidFill>
                <a:latin typeface="Arial"/>
                <a:cs typeface="Arial"/>
              </a:rPr>
              <a:t>includes  </a:t>
            </a:r>
            <a:r>
              <a:rPr sz="2400" spc="-5" dirty="0">
                <a:solidFill>
                  <a:srgbClr val="3333CC"/>
                </a:solidFill>
                <a:latin typeface="Arial"/>
                <a:cs typeface="Arial"/>
              </a:rPr>
              <a:t>architectural features </a:t>
            </a:r>
            <a:r>
              <a:rPr sz="2400" dirty="0">
                <a:solidFill>
                  <a:srgbClr val="3333CC"/>
                </a:solidFill>
                <a:latin typeface="Arial"/>
                <a:cs typeface="Arial"/>
              </a:rPr>
              <a:t>like  </a:t>
            </a:r>
            <a:r>
              <a:rPr sz="2400" spc="-5" dirty="0">
                <a:solidFill>
                  <a:srgbClr val="3333CC"/>
                </a:solidFill>
                <a:latin typeface="Arial"/>
                <a:cs typeface="Arial"/>
              </a:rPr>
              <a:t>strided convolution </a:t>
            </a:r>
            <a:r>
              <a:rPr sz="2400" dirty="0">
                <a:solidFill>
                  <a:srgbClr val="3333CC"/>
                </a:solidFill>
                <a:latin typeface="Arial"/>
                <a:cs typeface="Arial"/>
              </a:rPr>
              <a:t>or  pooling</a:t>
            </a:r>
            <a:endParaRPr lang="en-US" sz="2400" dirty="0">
              <a:solidFill>
                <a:srgbClr val="3333CC"/>
              </a:solidFill>
              <a:latin typeface="Arial"/>
              <a:cs typeface="Arial"/>
            </a:endParaRPr>
          </a:p>
          <a:p>
            <a:pPr marL="354965" marR="5080" indent="-342900">
              <a:lnSpc>
                <a:spcPct val="100000"/>
              </a:lnSpc>
              <a:spcBef>
                <a:spcPts val="595"/>
              </a:spcBef>
              <a:buChar char="•"/>
              <a:tabLst>
                <a:tab pos="354965" algn="l"/>
                <a:tab pos="355600" algn="l"/>
              </a:tabLst>
            </a:pPr>
            <a:endParaRPr lang="en-US" sz="2400" dirty="0">
              <a:solidFill>
                <a:srgbClr val="3333CC"/>
              </a:solidFill>
              <a:latin typeface="Arial"/>
              <a:cs typeface="Arial"/>
            </a:endParaRPr>
          </a:p>
          <a:p>
            <a:pPr marL="354965" marR="5080" indent="-342900">
              <a:lnSpc>
                <a:spcPct val="100000"/>
              </a:lnSpc>
              <a:spcBef>
                <a:spcPts val="595"/>
              </a:spcBef>
              <a:buChar char="•"/>
              <a:tabLst>
                <a:tab pos="354965" algn="l"/>
                <a:tab pos="355600" algn="l"/>
              </a:tabLst>
            </a:pPr>
            <a:r>
              <a:rPr lang="en-US" sz="2400" dirty="0">
                <a:solidFill>
                  <a:srgbClr val="264BC7"/>
                </a:solidFill>
                <a:latin typeface="Arial"/>
                <a:cs typeface="Arial"/>
              </a:rPr>
              <a:t>Stride </a:t>
            </a:r>
            <a:r>
              <a:rPr lang="en-US" sz="2400" i="1" spc="-5" dirty="0">
                <a:latin typeface="Cambria" panose="02040503050406030204" pitchFamily="18" charset="0"/>
              </a:rPr>
              <a:t>s</a:t>
            </a:r>
            <a:r>
              <a:rPr lang="en-US" sz="2400" dirty="0">
                <a:solidFill>
                  <a:srgbClr val="264BC7"/>
                </a:solidFill>
                <a:latin typeface="Arial"/>
                <a:cs typeface="Arial"/>
              </a:rPr>
              <a:t> denotes how many steps we are moving in each steps in convolution filters</a:t>
            </a:r>
            <a:endParaRPr sz="2400" dirty="0">
              <a:solidFill>
                <a:srgbClr val="264BC7"/>
              </a:solidFill>
              <a:latin typeface="Arial"/>
              <a:cs typeface="Arial"/>
            </a:endParaRPr>
          </a:p>
        </p:txBody>
      </p:sp>
      <p:sp>
        <p:nvSpPr>
          <p:cNvPr id="6" name="object 6"/>
          <p:cNvSpPr/>
          <p:nvPr/>
        </p:nvSpPr>
        <p:spPr>
          <a:xfrm>
            <a:off x="5266216" y="1625988"/>
            <a:ext cx="4487384" cy="507961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603876" y="916941"/>
            <a:ext cx="3635124" cy="505267"/>
          </a:xfrm>
          <a:prstGeom prst="rect">
            <a:avLst/>
          </a:prstGeom>
        </p:spPr>
        <p:txBody>
          <a:bodyPr vert="horz" wrap="square" lIns="0" tIns="12700" rIns="0" bIns="0" rtlCol="0">
            <a:spAutoFit/>
          </a:bodyPr>
          <a:lstStyle/>
          <a:p>
            <a:pPr marL="12700">
              <a:lnSpc>
                <a:spcPct val="100000"/>
              </a:lnSpc>
              <a:spcBef>
                <a:spcPts val="100"/>
              </a:spcBef>
            </a:pPr>
            <a:r>
              <a:rPr sz="3200" spc="-5" dirty="0"/>
              <a:t>Parameter</a:t>
            </a:r>
            <a:r>
              <a:rPr sz="3200" spc="-60" dirty="0"/>
              <a:t> </a:t>
            </a:r>
            <a:r>
              <a:rPr sz="3200" dirty="0"/>
              <a:t>Sharing</a:t>
            </a:r>
          </a:p>
        </p:txBody>
      </p:sp>
      <p:sp>
        <p:nvSpPr>
          <p:cNvPr id="5" name="object 5"/>
          <p:cNvSpPr txBox="1"/>
          <p:nvPr/>
        </p:nvSpPr>
        <p:spPr>
          <a:xfrm>
            <a:off x="1070263" y="1633220"/>
            <a:ext cx="8247380" cy="4569460"/>
          </a:xfrm>
          <a:prstGeom prst="rect">
            <a:avLst/>
          </a:prstGeom>
        </p:spPr>
        <p:txBody>
          <a:bodyPr vert="horz" wrap="square" lIns="0" tIns="33020" rIns="0" bIns="0" rtlCol="0">
            <a:spAutoFit/>
          </a:bodyPr>
          <a:lstStyle/>
          <a:p>
            <a:pPr marL="354965" marR="107314" indent="-342900">
              <a:lnSpc>
                <a:spcPts val="2800"/>
              </a:lnSpc>
              <a:spcBef>
                <a:spcPts val="260"/>
              </a:spcBef>
              <a:buFont typeface="Arial"/>
              <a:buChar char="•"/>
              <a:tabLst>
                <a:tab pos="354965" algn="l"/>
                <a:tab pos="355600" algn="l"/>
              </a:tabLst>
            </a:pPr>
            <a:r>
              <a:rPr sz="2400" i="1" spc="-5" dirty="0">
                <a:solidFill>
                  <a:srgbClr val="3333CC"/>
                </a:solidFill>
                <a:latin typeface="Arial"/>
                <a:cs typeface="Arial"/>
              </a:rPr>
              <a:t>Parameter </a:t>
            </a:r>
            <a:r>
              <a:rPr sz="2400" i="1" dirty="0">
                <a:solidFill>
                  <a:srgbClr val="3333CC"/>
                </a:solidFill>
                <a:latin typeface="Arial"/>
                <a:cs typeface="Arial"/>
              </a:rPr>
              <a:t>sharing </a:t>
            </a:r>
            <a:r>
              <a:rPr sz="2400" spc="-5" dirty="0">
                <a:solidFill>
                  <a:srgbClr val="3333CC"/>
                </a:solidFill>
                <a:latin typeface="Arial"/>
                <a:cs typeface="Arial"/>
              </a:rPr>
              <a:t>refers to </a:t>
            </a:r>
            <a:r>
              <a:rPr sz="2400" dirty="0">
                <a:solidFill>
                  <a:srgbClr val="3333CC"/>
                </a:solidFill>
                <a:latin typeface="Arial"/>
                <a:cs typeface="Arial"/>
              </a:rPr>
              <a:t>using </a:t>
            </a:r>
            <a:r>
              <a:rPr sz="2400" spc="-5" dirty="0">
                <a:solidFill>
                  <a:srgbClr val="3333CC"/>
                </a:solidFill>
                <a:latin typeface="Arial"/>
                <a:cs typeface="Arial"/>
              </a:rPr>
              <a:t>the </a:t>
            </a:r>
            <a:r>
              <a:rPr sz="2400" dirty="0">
                <a:solidFill>
                  <a:srgbClr val="3333CC"/>
                </a:solidFill>
                <a:latin typeface="Arial"/>
                <a:cs typeface="Arial"/>
              </a:rPr>
              <a:t>same </a:t>
            </a:r>
            <a:r>
              <a:rPr sz="2400" spc="-5" dirty="0">
                <a:solidFill>
                  <a:srgbClr val="3333CC"/>
                </a:solidFill>
                <a:latin typeface="Arial"/>
                <a:cs typeface="Arial"/>
              </a:rPr>
              <a:t>parameter for  </a:t>
            </a:r>
            <a:r>
              <a:rPr sz="2400" dirty="0">
                <a:solidFill>
                  <a:srgbClr val="3333CC"/>
                </a:solidFill>
                <a:latin typeface="Arial"/>
                <a:cs typeface="Arial"/>
              </a:rPr>
              <a:t>more </a:t>
            </a:r>
            <a:r>
              <a:rPr sz="2400" spc="-5" dirty="0">
                <a:solidFill>
                  <a:srgbClr val="3333CC"/>
                </a:solidFill>
                <a:latin typeface="Arial"/>
                <a:cs typeface="Arial"/>
              </a:rPr>
              <a:t>than </a:t>
            </a:r>
            <a:r>
              <a:rPr sz="2400" dirty="0">
                <a:solidFill>
                  <a:srgbClr val="3333CC"/>
                </a:solidFill>
                <a:latin typeface="Arial"/>
                <a:cs typeface="Arial"/>
              </a:rPr>
              <a:t>one </a:t>
            </a:r>
            <a:r>
              <a:rPr sz="2400" spc="-5" dirty="0">
                <a:solidFill>
                  <a:srgbClr val="3333CC"/>
                </a:solidFill>
                <a:latin typeface="Arial"/>
                <a:cs typeface="Arial"/>
              </a:rPr>
              <a:t>function </a:t>
            </a:r>
            <a:r>
              <a:rPr sz="2400" dirty="0">
                <a:solidFill>
                  <a:srgbClr val="3333CC"/>
                </a:solidFill>
                <a:latin typeface="Arial"/>
                <a:cs typeface="Arial"/>
              </a:rPr>
              <a:t>in a model</a:t>
            </a:r>
            <a:endParaRPr sz="2400" dirty="0">
              <a:latin typeface="Arial"/>
              <a:cs typeface="Arial"/>
            </a:endParaRPr>
          </a:p>
          <a:p>
            <a:pPr marL="354965" marR="140335" indent="-342900">
              <a:lnSpc>
                <a:spcPct val="99400"/>
              </a:lnSpc>
              <a:spcBef>
                <a:spcPts val="530"/>
              </a:spcBef>
              <a:buChar char="•"/>
              <a:tabLst>
                <a:tab pos="354965" algn="l"/>
                <a:tab pos="355600" algn="l"/>
              </a:tabLst>
            </a:pPr>
            <a:r>
              <a:rPr sz="2400" spc="-5" dirty="0">
                <a:solidFill>
                  <a:srgbClr val="3333CC"/>
                </a:solidFill>
                <a:latin typeface="Arial"/>
                <a:cs typeface="Arial"/>
              </a:rPr>
              <a:t>In </a:t>
            </a:r>
            <a:r>
              <a:rPr sz="2400" dirty="0">
                <a:solidFill>
                  <a:srgbClr val="3333CC"/>
                </a:solidFill>
                <a:latin typeface="Arial"/>
                <a:cs typeface="Arial"/>
              </a:rPr>
              <a:t>a </a:t>
            </a:r>
            <a:r>
              <a:rPr sz="2400" spc="-5" dirty="0">
                <a:solidFill>
                  <a:srgbClr val="3333CC"/>
                </a:solidFill>
                <a:latin typeface="Arial"/>
                <a:cs typeface="Arial"/>
              </a:rPr>
              <a:t>traditional </a:t>
            </a:r>
            <a:r>
              <a:rPr sz="2400" dirty="0">
                <a:solidFill>
                  <a:srgbClr val="3333CC"/>
                </a:solidFill>
                <a:latin typeface="Arial"/>
                <a:cs typeface="Arial"/>
              </a:rPr>
              <a:t>neural net each element of </a:t>
            </a:r>
            <a:r>
              <a:rPr sz="2400" spc="-5" dirty="0">
                <a:solidFill>
                  <a:srgbClr val="3333CC"/>
                </a:solidFill>
                <a:latin typeface="Arial"/>
                <a:cs typeface="Arial"/>
              </a:rPr>
              <a:t>the </a:t>
            </a:r>
            <a:r>
              <a:rPr sz="2400" dirty="0">
                <a:solidFill>
                  <a:srgbClr val="3333CC"/>
                </a:solidFill>
                <a:latin typeface="Arial"/>
                <a:cs typeface="Arial"/>
              </a:rPr>
              <a:t>weight  </a:t>
            </a:r>
            <a:r>
              <a:rPr sz="2400" spc="-5" dirty="0">
                <a:solidFill>
                  <a:srgbClr val="3333CC"/>
                </a:solidFill>
                <a:latin typeface="Arial"/>
                <a:cs typeface="Arial"/>
              </a:rPr>
              <a:t>matrix </a:t>
            </a:r>
            <a:r>
              <a:rPr sz="2400" dirty="0">
                <a:solidFill>
                  <a:srgbClr val="3333CC"/>
                </a:solidFill>
                <a:latin typeface="Arial"/>
                <a:cs typeface="Arial"/>
              </a:rPr>
              <a:t>is used </a:t>
            </a:r>
            <a:r>
              <a:rPr sz="2400" spc="-5" dirty="0">
                <a:solidFill>
                  <a:srgbClr val="3333CC"/>
                </a:solidFill>
                <a:latin typeface="Arial"/>
                <a:cs typeface="Arial"/>
              </a:rPr>
              <a:t>exactly </a:t>
            </a:r>
            <a:r>
              <a:rPr sz="2400" dirty="0">
                <a:solidFill>
                  <a:srgbClr val="3333CC"/>
                </a:solidFill>
                <a:latin typeface="Arial"/>
                <a:cs typeface="Arial"/>
              </a:rPr>
              <a:t>once when </a:t>
            </a:r>
            <a:r>
              <a:rPr sz="2400" spc="-5" dirty="0">
                <a:solidFill>
                  <a:srgbClr val="3333CC"/>
                </a:solidFill>
                <a:latin typeface="Arial"/>
                <a:cs typeface="Arial"/>
              </a:rPr>
              <a:t>computing the output </a:t>
            </a:r>
            <a:r>
              <a:rPr sz="2400" dirty="0">
                <a:solidFill>
                  <a:srgbClr val="3333CC"/>
                </a:solidFill>
                <a:latin typeface="Arial"/>
                <a:cs typeface="Arial"/>
              </a:rPr>
              <a:t>of  a</a:t>
            </a:r>
            <a:r>
              <a:rPr sz="2400" spc="-5" dirty="0">
                <a:solidFill>
                  <a:srgbClr val="3333CC"/>
                </a:solidFill>
                <a:latin typeface="Arial"/>
                <a:cs typeface="Arial"/>
              </a:rPr>
              <a:t> </a:t>
            </a:r>
            <a:r>
              <a:rPr sz="2400" dirty="0">
                <a:solidFill>
                  <a:srgbClr val="3333CC"/>
                </a:solidFill>
                <a:latin typeface="Arial"/>
                <a:cs typeface="Arial"/>
              </a:rPr>
              <a:t>layer</a:t>
            </a:r>
            <a:endParaRPr sz="2400" dirty="0">
              <a:latin typeface="Arial"/>
              <a:cs typeface="Arial"/>
            </a:endParaRPr>
          </a:p>
          <a:p>
            <a:pPr marL="755650" lvl="1" indent="-286385">
              <a:lnSpc>
                <a:spcPct val="100000"/>
              </a:lnSpc>
              <a:spcBef>
                <a:spcPts val="500"/>
              </a:spcBef>
              <a:buClr>
                <a:srgbClr val="3333CC"/>
              </a:buClr>
              <a:buChar char="•"/>
              <a:tabLst>
                <a:tab pos="755015" algn="l"/>
                <a:tab pos="755650" algn="l"/>
              </a:tabLst>
            </a:pPr>
            <a:r>
              <a:rPr sz="2000" spc="-5" dirty="0">
                <a:solidFill>
                  <a:srgbClr val="006600"/>
                </a:solidFill>
                <a:latin typeface="Arial"/>
                <a:cs typeface="Arial"/>
              </a:rPr>
              <a:t>It </a:t>
            </a:r>
            <a:r>
              <a:rPr sz="2000" dirty="0">
                <a:solidFill>
                  <a:srgbClr val="006600"/>
                </a:solidFill>
                <a:latin typeface="Arial"/>
                <a:cs typeface="Arial"/>
              </a:rPr>
              <a:t>is </a:t>
            </a:r>
            <a:r>
              <a:rPr sz="2000" spc="-5" dirty="0">
                <a:solidFill>
                  <a:srgbClr val="006600"/>
                </a:solidFill>
                <a:latin typeface="Arial"/>
                <a:cs typeface="Arial"/>
              </a:rPr>
              <a:t>multiplied </a:t>
            </a:r>
            <a:r>
              <a:rPr sz="2000" dirty="0">
                <a:solidFill>
                  <a:srgbClr val="006600"/>
                </a:solidFill>
                <a:latin typeface="Arial"/>
                <a:cs typeface="Arial"/>
              </a:rPr>
              <a:t>by one element of </a:t>
            </a:r>
            <a:r>
              <a:rPr sz="2000" spc="-5" dirty="0">
                <a:solidFill>
                  <a:srgbClr val="006600"/>
                </a:solidFill>
                <a:latin typeface="Arial"/>
                <a:cs typeface="Arial"/>
              </a:rPr>
              <a:t>the </a:t>
            </a:r>
            <a:r>
              <a:rPr sz="2000" dirty="0">
                <a:solidFill>
                  <a:srgbClr val="006600"/>
                </a:solidFill>
                <a:latin typeface="Arial"/>
                <a:cs typeface="Arial"/>
              </a:rPr>
              <a:t>input and never</a:t>
            </a:r>
            <a:r>
              <a:rPr sz="2000" spc="-20" dirty="0">
                <a:solidFill>
                  <a:srgbClr val="006600"/>
                </a:solidFill>
                <a:latin typeface="Arial"/>
                <a:cs typeface="Arial"/>
              </a:rPr>
              <a:t> </a:t>
            </a:r>
            <a:r>
              <a:rPr sz="2000" spc="-5" dirty="0">
                <a:solidFill>
                  <a:srgbClr val="006600"/>
                </a:solidFill>
                <a:latin typeface="Arial"/>
                <a:cs typeface="Arial"/>
              </a:rPr>
              <a:t>revisited</a:t>
            </a:r>
            <a:endParaRPr sz="2000" dirty="0">
              <a:latin typeface="Arial"/>
              <a:cs typeface="Arial"/>
            </a:endParaRPr>
          </a:p>
          <a:p>
            <a:pPr marL="355600" indent="-342900">
              <a:lnSpc>
                <a:spcPct val="100000"/>
              </a:lnSpc>
              <a:spcBef>
                <a:spcPts val="600"/>
              </a:spcBef>
              <a:buChar char="•"/>
              <a:tabLst>
                <a:tab pos="354965" algn="l"/>
                <a:tab pos="355600" algn="l"/>
              </a:tabLst>
            </a:pPr>
            <a:r>
              <a:rPr sz="2400" spc="-5" dirty="0">
                <a:solidFill>
                  <a:srgbClr val="3333CC"/>
                </a:solidFill>
                <a:latin typeface="Arial"/>
                <a:cs typeface="Arial"/>
              </a:rPr>
              <a:t>Parameter </a:t>
            </a:r>
            <a:r>
              <a:rPr sz="2400" dirty="0">
                <a:solidFill>
                  <a:srgbClr val="3333CC"/>
                </a:solidFill>
                <a:latin typeface="Arial"/>
                <a:cs typeface="Arial"/>
              </a:rPr>
              <a:t>sharing is synonymous </a:t>
            </a:r>
            <a:r>
              <a:rPr sz="2400" spc="-5" dirty="0">
                <a:solidFill>
                  <a:srgbClr val="3333CC"/>
                </a:solidFill>
                <a:latin typeface="Arial"/>
                <a:cs typeface="Arial"/>
              </a:rPr>
              <a:t>with </a:t>
            </a:r>
            <a:r>
              <a:rPr sz="2400" i="1" dirty="0">
                <a:solidFill>
                  <a:srgbClr val="3333CC"/>
                </a:solidFill>
                <a:latin typeface="Arial"/>
                <a:cs typeface="Arial"/>
              </a:rPr>
              <a:t>tied</a:t>
            </a:r>
            <a:r>
              <a:rPr sz="2400" i="1" spc="-30" dirty="0">
                <a:solidFill>
                  <a:srgbClr val="3333CC"/>
                </a:solidFill>
                <a:latin typeface="Arial"/>
                <a:cs typeface="Arial"/>
              </a:rPr>
              <a:t> </a:t>
            </a:r>
            <a:r>
              <a:rPr sz="2400" i="1" spc="-5" dirty="0">
                <a:solidFill>
                  <a:srgbClr val="3333CC"/>
                </a:solidFill>
                <a:latin typeface="Arial"/>
                <a:cs typeface="Arial"/>
              </a:rPr>
              <a:t>weights</a:t>
            </a:r>
            <a:endParaRPr sz="2400" dirty="0">
              <a:latin typeface="Arial"/>
              <a:cs typeface="Arial"/>
            </a:endParaRPr>
          </a:p>
          <a:p>
            <a:pPr marL="748665" marR="112395" lvl="1" indent="-279400">
              <a:lnSpc>
                <a:spcPts val="2320"/>
              </a:lnSpc>
              <a:spcBef>
                <a:spcPts val="665"/>
              </a:spcBef>
              <a:buClr>
                <a:srgbClr val="3333CC"/>
              </a:buClr>
              <a:buChar char="•"/>
              <a:tabLst>
                <a:tab pos="755015" algn="l"/>
                <a:tab pos="755650" algn="l"/>
              </a:tabLst>
            </a:pPr>
            <a:r>
              <a:rPr sz="2000" dirty="0">
                <a:solidFill>
                  <a:srgbClr val="006600"/>
                </a:solidFill>
                <a:latin typeface="Arial"/>
                <a:cs typeface="Arial"/>
              </a:rPr>
              <a:t>Value of </a:t>
            </a:r>
            <a:r>
              <a:rPr sz="2000" spc="-5" dirty="0">
                <a:solidFill>
                  <a:srgbClr val="006600"/>
                </a:solidFill>
                <a:latin typeface="Arial"/>
                <a:cs typeface="Arial"/>
              </a:rPr>
              <a:t>the </a:t>
            </a:r>
            <a:r>
              <a:rPr sz="2000" dirty="0">
                <a:solidFill>
                  <a:srgbClr val="006600"/>
                </a:solidFill>
                <a:latin typeface="Arial"/>
                <a:cs typeface="Arial"/>
              </a:rPr>
              <a:t>weight applied </a:t>
            </a:r>
            <a:r>
              <a:rPr sz="2000" spc="-5" dirty="0">
                <a:solidFill>
                  <a:srgbClr val="006600"/>
                </a:solidFill>
                <a:latin typeface="Arial"/>
                <a:cs typeface="Arial"/>
              </a:rPr>
              <a:t>to </a:t>
            </a:r>
            <a:r>
              <a:rPr sz="2000" dirty="0">
                <a:solidFill>
                  <a:srgbClr val="006600"/>
                </a:solidFill>
                <a:latin typeface="Arial"/>
                <a:cs typeface="Arial"/>
              </a:rPr>
              <a:t>one input is </a:t>
            </a:r>
            <a:r>
              <a:rPr sz="2000" spc="-5" dirty="0">
                <a:solidFill>
                  <a:srgbClr val="006600"/>
                </a:solidFill>
                <a:latin typeface="Arial"/>
                <a:cs typeface="Arial"/>
              </a:rPr>
              <a:t>tied to </a:t>
            </a:r>
            <a:r>
              <a:rPr sz="2000" dirty="0">
                <a:solidFill>
                  <a:srgbClr val="006600"/>
                </a:solidFill>
                <a:latin typeface="Arial"/>
                <a:cs typeface="Arial"/>
              </a:rPr>
              <a:t>a weight</a:t>
            </a:r>
            <a:r>
              <a:rPr sz="2000" spc="-70" dirty="0">
                <a:solidFill>
                  <a:srgbClr val="006600"/>
                </a:solidFill>
                <a:latin typeface="Arial"/>
                <a:cs typeface="Arial"/>
              </a:rPr>
              <a:t> </a:t>
            </a:r>
            <a:r>
              <a:rPr sz="2000" dirty="0">
                <a:solidFill>
                  <a:srgbClr val="006600"/>
                </a:solidFill>
                <a:latin typeface="Arial"/>
                <a:cs typeface="Arial"/>
              </a:rPr>
              <a:t>applied  elsewhere</a:t>
            </a:r>
            <a:endParaRPr sz="2000" dirty="0">
              <a:latin typeface="Arial"/>
              <a:cs typeface="Arial"/>
            </a:endParaRPr>
          </a:p>
          <a:p>
            <a:pPr marL="354965" marR="5080" indent="-342900">
              <a:lnSpc>
                <a:spcPct val="101099"/>
              </a:lnSpc>
              <a:spcBef>
                <a:spcPts val="480"/>
              </a:spcBef>
              <a:buChar char="•"/>
              <a:tabLst>
                <a:tab pos="354965" algn="l"/>
                <a:tab pos="355600" algn="l"/>
                <a:tab pos="3557904" algn="l"/>
              </a:tabLst>
            </a:pPr>
            <a:r>
              <a:rPr sz="2400" spc="-5" dirty="0">
                <a:solidFill>
                  <a:srgbClr val="3333CC"/>
                </a:solidFill>
                <a:latin typeface="Arial"/>
                <a:cs typeface="Arial"/>
              </a:rPr>
              <a:t>In </a:t>
            </a:r>
            <a:r>
              <a:rPr sz="2400" dirty="0">
                <a:solidFill>
                  <a:srgbClr val="3333CC"/>
                </a:solidFill>
                <a:latin typeface="Arial"/>
                <a:cs typeface="Arial"/>
              </a:rPr>
              <a:t>a</a:t>
            </a:r>
            <a:r>
              <a:rPr sz="2400" spc="35" dirty="0">
                <a:solidFill>
                  <a:srgbClr val="3333CC"/>
                </a:solidFill>
                <a:latin typeface="Arial"/>
                <a:cs typeface="Arial"/>
              </a:rPr>
              <a:t> </a:t>
            </a:r>
            <a:r>
              <a:rPr lang="en-US" sz="2400" spc="-5" dirty="0">
                <a:solidFill>
                  <a:srgbClr val="3333CC"/>
                </a:solidFill>
                <a:latin typeface="Arial"/>
                <a:cs typeface="Arial"/>
              </a:rPr>
              <a:t>c</a:t>
            </a:r>
            <a:r>
              <a:rPr sz="2400" spc="-5" dirty="0">
                <a:solidFill>
                  <a:srgbClr val="3333CC"/>
                </a:solidFill>
                <a:latin typeface="Arial"/>
                <a:cs typeface="Arial"/>
              </a:rPr>
              <a:t>onvolutional</a:t>
            </a:r>
            <a:r>
              <a:rPr sz="2400" spc="15" dirty="0">
                <a:solidFill>
                  <a:srgbClr val="3333CC"/>
                </a:solidFill>
                <a:latin typeface="Arial"/>
                <a:cs typeface="Arial"/>
              </a:rPr>
              <a:t> </a:t>
            </a:r>
            <a:r>
              <a:rPr sz="2400" spc="-5" dirty="0">
                <a:solidFill>
                  <a:srgbClr val="3333CC"/>
                </a:solidFill>
                <a:latin typeface="Arial"/>
                <a:cs typeface="Arial"/>
              </a:rPr>
              <a:t>net,</a:t>
            </a:r>
            <a:r>
              <a:rPr lang="en-US" sz="2400" spc="-5" dirty="0">
                <a:solidFill>
                  <a:srgbClr val="3333CC"/>
                </a:solidFill>
                <a:latin typeface="Arial"/>
                <a:cs typeface="Arial"/>
              </a:rPr>
              <a:t> </a:t>
            </a:r>
            <a:r>
              <a:rPr sz="2400" dirty="0">
                <a:solidFill>
                  <a:srgbClr val="3333CC"/>
                </a:solidFill>
                <a:latin typeface="Arial"/>
                <a:cs typeface="Arial"/>
              </a:rPr>
              <a:t>each member of </a:t>
            </a:r>
            <a:r>
              <a:rPr sz="2400" spc="-5" dirty="0">
                <a:solidFill>
                  <a:srgbClr val="3333CC"/>
                </a:solidFill>
                <a:latin typeface="Arial"/>
                <a:cs typeface="Arial"/>
              </a:rPr>
              <a:t>the </a:t>
            </a:r>
            <a:r>
              <a:rPr sz="2400" dirty="0">
                <a:solidFill>
                  <a:srgbClr val="3333CC"/>
                </a:solidFill>
                <a:latin typeface="Arial"/>
                <a:cs typeface="Arial"/>
              </a:rPr>
              <a:t>kernel is</a:t>
            </a:r>
            <a:r>
              <a:rPr sz="2400" spc="-100" dirty="0">
                <a:solidFill>
                  <a:srgbClr val="3333CC"/>
                </a:solidFill>
                <a:latin typeface="Arial"/>
                <a:cs typeface="Arial"/>
              </a:rPr>
              <a:t> </a:t>
            </a:r>
            <a:r>
              <a:rPr sz="2400" dirty="0">
                <a:solidFill>
                  <a:srgbClr val="3333CC"/>
                </a:solidFill>
                <a:latin typeface="Arial"/>
                <a:cs typeface="Arial"/>
              </a:rPr>
              <a:t>used  in every </a:t>
            </a:r>
            <a:r>
              <a:rPr sz="2400" spc="-5" dirty="0">
                <a:solidFill>
                  <a:srgbClr val="3333CC"/>
                </a:solidFill>
                <a:latin typeface="Arial"/>
                <a:cs typeface="Arial"/>
              </a:rPr>
              <a:t>position </a:t>
            </a:r>
            <a:r>
              <a:rPr sz="2400" dirty="0">
                <a:solidFill>
                  <a:srgbClr val="3333CC"/>
                </a:solidFill>
                <a:latin typeface="Arial"/>
                <a:cs typeface="Arial"/>
              </a:rPr>
              <a:t>of </a:t>
            </a:r>
            <a:r>
              <a:rPr sz="2400" spc="-5" dirty="0">
                <a:solidFill>
                  <a:srgbClr val="3333CC"/>
                </a:solidFill>
                <a:latin typeface="Arial"/>
                <a:cs typeface="Arial"/>
              </a:rPr>
              <a:t>the </a:t>
            </a:r>
            <a:r>
              <a:rPr sz="2400" dirty="0">
                <a:solidFill>
                  <a:srgbClr val="3333CC"/>
                </a:solidFill>
                <a:latin typeface="Arial"/>
                <a:cs typeface="Arial"/>
              </a:rPr>
              <a:t>input (except at </a:t>
            </a:r>
            <a:r>
              <a:rPr sz="2400" spc="-5" dirty="0">
                <a:solidFill>
                  <a:srgbClr val="3333CC"/>
                </a:solidFill>
                <a:latin typeface="Arial"/>
                <a:cs typeface="Arial"/>
              </a:rPr>
              <a:t>the boundary</a:t>
            </a:r>
            <a:r>
              <a:rPr sz="2400" spc="-5" dirty="0">
                <a:solidFill>
                  <a:srgbClr val="434DD6"/>
                </a:solidFill>
                <a:latin typeface="MS PGothic"/>
                <a:cs typeface="MS PGothic"/>
              </a:rPr>
              <a:t>– </a:t>
            </a:r>
            <a:r>
              <a:rPr sz="2400" spc="-5" dirty="0">
                <a:solidFill>
                  <a:srgbClr val="3333CC"/>
                </a:solidFill>
                <a:latin typeface="MS PGothic"/>
                <a:cs typeface="MS PGothic"/>
              </a:rPr>
              <a:t> </a:t>
            </a:r>
            <a:r>
              <a:rPr sz="2400" dirty="0">
                <a:solidFill>
                  <a:srgbClr val="3333CC"/>
                </a:solidFill>
                <a:latin typeface="Arial"/>
                <a:cs typeface="Arial"/>
              </a:rPr>
              <a:t>subject </a:t>
            </a:r>
            <a:r>
              <a:rPr sz="2400" spc="-5" dirty="0">
                <a:solidFill>
                  <a:srgbClr val="3333CC"/>
                </a:solidFill>
                <a:latin typeface="Arial"/>
                <a:cs typeface="Arial"/>
              </a:rPr>
              <a:t>to </a:t>
            </a:r>
            <a:r>
              <a:rPr sz="2400" dirty="0">
                <a:solidFill>
                  <a:srgbClr val="3333CC"/>
                </a:solidFill>
                <a:latin typeface="Arial"/>
                <a:cs typeface="Arial"/>
              </a:rPr>
              <a:t>design</a:t>
            </a:r>
            <a:r>
              <a:rPr sz="2400" spc="-10" dirty="0">
                <a:solidFill>
                  <a:srgbClr val="3333CC"/>
                </a:solidFill>
                <a:latin typeface="Arial"/>
                <a:cs typeface="Arial"/>
              </a:rPr>
              <a:t> </a:t>
            </a:r>
            <a:r>
              <a:rPr sz="2400" dirty="0">
                <a:solidFill>
                  <a:srgbClr val="3333CC"/>
                </a:solidFill>
                <a:latin typeface="Arial"/>
                <a:cs typeface="Arial"/>
              </a:rPr>
              <a:t>decisions)</a:t>
            </a:r>
            <a:endParaRPr sz="2400" dirty="0">
              <a:latin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519736" y="1374140"/>
            <a:ext cx="6700464" cy="505267"/>
          </a:xfrm>
          <a:prstGeom prst="rect">
            <a:avLst/>
          </a:prstGeom>
        </p:spPr>
        <p:txBody>
          <a:bodyPr vert="horz" wrap="square" lIns="0" tIns="12700" rIns="0" bIns="0" rtlCol="0">
            <a:spAutoFit/>
          </a:bodyPr>
          <a:lstStyle/>
          <a:p>
            <a:pPr marL="12700">
              <a:lnSpc>
                <a:spcPct val="100000"/>
              </a:lnSpc>
              <a:spcBef>
                <a:spcPts val="100"/>
              </a:spcBef>
            </a:pPr>
            <a:r>
              <a:rPr sz="3200" spc="-5" dirty="0"/>
              <a:t>Efficiency </a:t>
            </a:r>
            <a:r>
              <a:rPr sz="3200" dirty="0"/>
              <a:t>of </a:t>
            </a:r>
            <a:r>
              <a:rPr sz="3200" spc="-5" dirty="0"/>
              <a:t>Parameter</a:t>
            </a:r>
            <a:r>
              <a:rPr sz="3200" spc="-25" dirty="0"/>
              <a:t> </a:t>
            </a:r>
            <a:r>
              <a:rPr sz="3200" dirty="0"/>
              <a:t>Sharing</a:t>
            </a:r>
          </a:p>
        </p:txBody>
      </p:sp>
      <p:sp>
        <p:nvSpPr>
          <p:cNvPr id="5" name="object 5"/>
          <p:cNvSpPr txBox="1"/>
          <p:nvPr/>
        </p:nvSpPr>
        <p:spPr>
          <a:xfrm>
            <a:off x="1222663" y="2412683"/>
            <a:ext cx="7586980" cy="4576381"/>
          </a:xfrm>
          <a:prstGeom prst="rect">
            <a:avLst/>
          </a:prstGeom>
        </p:spPr>
        <p:txBody>
          <a:bodyPr vert="horz" wrap="square" lIns="0" tIns="15875" rIns="0" bIns="0" rtlCol="0">
            <a:spAutoFit/>
          </a:bodyPr>
          <a:lstStyle/>
          <a:p>
            <a:pPr marL="354965" marR="5080" indent="-342900">
              <a:lnSpc>
                <a:spcPct val="99000"/>
              </a:lnSpc>
              <a:spcBef>
                <a:spcPts val="125"/>
              </a:spcBef>
              <a:buChar char="•"/>
              <a:tabLst>
                <a:tab pos="354965" algn="l"/>
                <a:tab pos="355600" algn="l"/>
              </a:tabLst>
            </a:pPr>
            <a:r>
              <a:rPr sz="2400" spc="-5" dirty="0">
                <a:solidFill>
                  <a:srgbClr val="3333CC"/>
                </a:solidFill>
                <a:latin typeface="Arial"/>
                <a:cs typeface="Arial"/>
              </a:rPr>
              <a:t>Parameter </a:t>
            </a:r>
            <a:r>
              <a:rPr sz="2400" dirty="0">
                <a:solidFill>
                  <a:srgbClr val="3333CC"/>
                </a:solidFill>
                <a:latin typeface="Arial"/>
                <a:cs typeface="Arial"/>
              </a:rPr>
              <a:t>sharing by </a:t>
            </a:r>
            <a:r>
              <a:rPr sz="2400" spc="-5" dirty="0">
                <a:solidFill>
                  <a:srgbClr val="3333CC"/>
                </a:solidFill>
                <a:latin typeface="Arial"/>
                <a:cs typeface="Arial"/>
              </a:rPr>
              <a:t>convolution operation </a:t>
            </a:r>
            <a:r>
              <a:rPr sz="2400" dirty="0">
                <a:solidFill>
                  <a:srgbClr val="3333CC"/>
                </a:solidFill>
                <a:latin typeface="Arial"/>
                <a:cs typeface="Arial"/>
              </a:rPr>
              <a:t>means  </a:t>
            </a:r>
            <a:r>
              <a:rPr sz="2400" spc="-5" dirty="0">
                <a:solidFill>
                  <a:srgbClr val="3333CC"/>
                </a:solidFill>
                <a:latin typeface="Arial"/>
                <a:cs typeface="Arial"/>
              </a:rPr>
              <a:t>that rather than </a:t>
            </a:r>
            <a:r>
              <a:rPr sz="2400" dirty="0">
                <a:solidFill>
                  <a:srgbClr val="3333CC"/>
                </a:solidFill>
                <a:latin typeface="Arial"/>
                <a:cs typeface="Arial"/>
              </a:rPr>
              <a:t>learning a </a:t>
            </a:r>
            <a:r>
              <a:rPr sz="2400" spc="-5" dirty="0">
                <a:solidFill>
                  <a:srgbClr val="3333CC"/>
                </a:solidFill>
                <a:latin typeface="Arial"/>
                <a:cs typeface="Arial"/>
              </a:rPr>
              <a:t>separate </a:t>
            </a:r>
            <a:r>
              <a:rPr sz="2400" dirty="0">
                <a:solidFill>
                  <a:srgbClr val="3333CC"/>
                </a:solidFill>
                <a:latin typeface="Arial"/>
                <a:cs typeface="Arial"/>
              </a:rPr>
              <a:t>set of </a:t>
            </a:r>
            <a:r>
              <a:rPr sz="2400" spc="-5" dirty="0">
                <a:solidFill>
                  <a:srgbClr val="3333CC"/>
                </a:solidFill>
                <a:latin typeface="Arial"/>
                <a:cs typeface="Arial"/>
              </a:rPr>
              <a:t>parameters  for </a:t>
            </a:r>
            <a:r>
              <a:rPr sz="2400" dirty="0">
                <a:solidFill>
                  <a:srgbClr val="3333CC"/>
                </a:solidFill>
                <a:latin typeface="Arial"/>
                <a:cs typeface="Arial"/>
              </a:rPr>
              <a:t>every </a:t>
            </a:r>
            <a:r>
              <a:rPr sz="2400" spc="-5" dirty="0">
                <a:solidFill>
                  <a:srgbClr val="3333CC"/>
                </a:solidFill>
                <a:latin typeface="Arial"/>
                <a:cs typeface="Arial"/>
              </a:rPr>
              <a:t>location, </a:t>
            </a:r>
            <a:r>
              <a:rPr sz="2400" dirty="0">
                <a:solidFill>
                  <a:srgbClr val="3333CC"/>
                </a:solidFill>
                <a:latin typeface="Arial"/>
                <a:cs typeface="Arial"/>
              </a:rPr>
              <a:t>we learn only one</a:t>
            </a:r>
            <a:r>
              <a:rPr sz="2400" spc="-25" dirty="0">
                <a:solidFill>
                  <a:srgbClr val="3333CC"/>
                </a:solidFill>
                <a:latin typeface="Arial"/>
                <a:cs typeface="Arial"/>
              </a:rPr>
              <a:t> </a:t>
            </a:r>
            <a:r>
              <a:rPr sz="2400" dirty="0">
                <a:solidFill>
                  <a:srgbClr val="3333CC"/>
                </a:solidFill>
                <a:latin typeface="Arial"/>
                <a:cs typeface="Arial"/>
              </a:rPr>
              <a:t>set</a:t>
            </a:r>
            <a:endParaRPr lang="en-US" sz="2400" dirty="0">
              <a:solidFill>
                <a:srgbClr val="3333CC"/>
              </a:solidFill>
              <a:latin typeface="Arial"/>
              <a:cs typeface="Arial"/>
            </a:endParaRPr>
          </a:p>
          <a:p>
            <a:pPr marL="354965" marR="5080" indent="-342900">
              <a:lnSpc>
                <a:spcPct val="99000"/>
              </a:lnSpc>
              <a:spcBef>
                <a:spcPts val="125"/>
              </a:spcBef>
              <a:buChar char="•"/>
              <a:tabLst>
                <a:tab pos="354965" algn="l"/>
                <a:tab pos="355600" algn="l"/>
              </a:tabLst>
            </a:pPr>
            <a:endParaRPr sz="2400" dirty="0">
              <a:latin typeface="Arial"/>
              <a:cs typeface="Arial"/>
            </a:endParaRPr>
          </a:p>
          <a:p>
            <a:pPr marL="354965" marR="173990" indent="-342900">
              <a:lnSpc>
                <a:spcPts val="2820"/>
              </a:lnSpc>
              <a:spcBef>
                <a:spcPts val="740"/>
              </a:spcBef>
              <a:buChar char="•"/>
              <a:tabLst>
                <a:tab pos="354965" algn="l"/>
                <a:tab pos="355600" algn="l"/>
              </a:tabLst>
            </a:pPr>
            <a:r>
              <a:rPr sz="2400" spc="-5" dirty="0">
                <a:solidFill>
                  <a:srgbClr val="3333CC"/>
                </a:solidFill>
                <a:latin typeface="Arial"/>
                <a:cs typeface="Arial"/>
              </a:rPr>
              <a:t>This </a:t>
            </a:r>
            <a:r>
              <a:rPr sz="2400" dirty="0">
                <a:solidFill>
                  <a:srgbClr val="3333CC"/>
                </a:solidFill>
                <a:latin typeface="Arial"/>
                <a:cs typeface="Arial"/>
              </a:rPr>
              <a:t>does not </a:t>
            </a:r>
            <a:r>
              <a:rPr sz="2400" spc="-5" dirty="0">
                <a:solidFill>
                  <a:srgbClr val="3333CC"/>
                </a:solidFill>
                <a:latin typeface="Arial"/>
                <a:cs typeface="Arial"/>
              </a:rPr>
              <a:t>affect runtime </a:t>
            </a:r>
            <a:r>
              <a:rPr sz="2400" dirty="0">
                <a:solidFill>
                  <a:srgbClr val="3333CC"/>
                </a:solidFill>
                <a:latin typeface="Arial"/>
                <a:cs typeface="Arial"/>
              </a:rPr>
              <a:t>of </a:t>
            </a:r>
            <a:r>
              <a:rPr sz="2400" spc="-5" dirty="0">
                <a:solidFill>
                  <a:srgbClr val="3333CC"/>
                </a:solidFill>
                <a:latin typeface="Arial"/>
                <a:cs typeface="Arial"/>
              </a:rPr>
              <a:t>forward propagation</a:t>
            </a:r>
            <a:r>
              <a:rPr sz="2400" spc="-5" dirty="0">
                <a:solidFill>
                  <a:srgbClr val="434DD6"/>
                </a:solidFill>
                <a:latin typeface="MS PGothic"/>
                <a:cs typeface="MS PGothic"/>
              </a:rPr>
              <a:t>– </a:t>
            </a:r>
            <a:r>
              <a:rPr sz="2400" spc="-5" dirty="0">
                <a:solidFill>
                  <a:srgbClr val="3333CC"/>
                </a:solidFill>
                <a:latin typeface="MS PGothic"/>
                <a:cs typeface="MS PGothic"/>
              </a:rPr>
              <a:t> </a:t>
            </a:r>
            <a:r>
              <a:rPr sz="2400" dirty="0">
                <a:solidFill>
                  <a:srgbClr val="3333CC"/>
                </a:solidFill>
                <a:latin typeface="Arial"/>
                <a:cs typeface="Arial"/>
              </a:rPr>
              <a:t>which is </a:t>
            </a:r>
            <a:r>
              <a:rPr sz="2400" spc="-5" dirty="0">
                <a:solidFill>
                  <a:srgbClr val="3333CC"/>
                </a:solidFill>
                <a:latin typeface="Arial"/>
                <a:cs typeface="Arial"/>
              </a:rPr>
              <a:t>still </a:t>
            </a:r>
            <a:r>
              <a:rPr sz="2400" i="1" spc="90" dirty="0">
                <a:latin typeface="Cambria"/>
                <a:cs typeface="Cambria"/>
              </a:rPr>
              <a:t>O</a:t>
            </a:r>
            <a:r>
              <a:rPr sz="2400" spc="90" dirty="0">
                <a:latin typeface="Cambria"/>
                <a:cs typeface="Cambria"/>
              </a:rPr>
              <a:t>(</a:t>
            </a:r>
            <a:r>
              <a:rPr sz="2400" i="1" spc="90" dirty="0">
                <a:latin typeface="Cambria"/>
                <a:cs typeface="Cambria"/>
              </a:rPr>
              <a:t>k </a:t>
            </a:r>
            <a:r>
              <a:rPr sz="1800" spc="-430" dirty="0">
                <a:latin typeface="MS Gothic"/>
                <a:cs typeface="MS Gothic"/>
              </a:rPr>
              <a:t>✕</a:t>
            </a:r>
            <a:r>
              <a:rPr sz="1800" spc="-235" dirty="0">
                <a:latin typeface="MS Gothic"/>
                <a:cs typeface="MS Gothic"/>
              </a:rPr>
              <a:t> </a:t>
            </a:r>
            <a:r>
              <a:rPr sz="2400" i="1" spc="40" dirty="0">
                <a:latin typeface="Cambria"/>
                <a:cs typeface="Cambria"/>
              </a:rPr>
              <a:t>n</a:t>
            </a:r>
            <a:r>
              <a:rPr sz="2400" spc="40" dirty="0">
                <a:latin typeface="Cambria"/>
                <a:cs typeface="Cambria"/>
              </a:rPr>
              <a:t>)</a:t>
            </a:r>
            <a:endParaRPr lang="en-US" sz="2400" spc="40" dirty="0">
              <a:latin typeface="Cambria"/>
              <a:cs typeface="Cambria"/>
            </a:endParaRPr>
          </a:p>
          <a:p>
            <a:pPr marL="354965" marR="173990" indent="-342900">
              <a:lnSpc>
                <a:spcPts val="2820"/>
              </a:lnSpc>
              <a:spcBef>
                <a:spcPts val="740"/>
              </a:spcBef>
              <a:buChar char="•"/>
              <a:tabLst>
                <a:tab pos="354965" algn="l"/>
                <a:tab pos="355600" algn="l"/>
              </a:tabLst>
            </a:pPr>
            <a:endParaRPr sz="2400" dirty="0">
              <a:latin typeface="Cambria"/>
              <a:cs typeface="Cambria"/>
            </a:endParaRPr>
          </a:p>
          <a:p>
            <a:pPr marL="355600" indent="-342900">
              <a:lnSpc>
                <a:spcPct val="100000"/>
              </a:lnSpc>
              <a:spcBef>
                <a:spcPts val="520"/>
              </a:spcBef>
              <a:buChar char="•"/>
              <a:tabLst>
                <a:tab pos="354965" algn="l"/>
                <a:tab pos="355600" algn="l"/>
              </a:tabLst>
            </a:pPr>
            <a:r>
              <a:rPr sz="2400" dirty="0">
                <a:solidFill>
                  <a:srgbClr val="3333CC"/>
                </a:solidFill>
                <a:latin typeface="Arial"/>
                <a:cs typeface="Arial"/>
              </a:rPr>
              <a:t>But </a:t>
            </a:r>
            <a:r>
              <a:rPr sz="2400" spc="-5" dirty="0">
                <a:solidFill>
                  <a:srgbClr val="3333CC"/>
                </a:solidFill>
                <a:latin typeface="Arial"/>
                <a:cs typeface="Arial"/>
              </a:rPr>
              <a:t>further </a:t>
            </a:r>
            <a:r>
              <a:rPr sz="2400" dirty="0">
                <a:solidFill>
                  <a:srgbClr val="3333CC"/>
                </a:solidFill>
                <a:latin typeface="Arial"/>
                <a:cs typeface="Arial"/>
              </a:rPr>
              <a:t>reduces </a:t>
            </a:r>
            <a:r>
              <a:rPr sz="2400" spc="-5" dirty="0">
                <a:solidFill>
                  <a:srgbClr val="3333CC"/>
                </a:solidFill>
                <a:latin typeface="Arial"/>
                <a:cs typeface="Arial"/>
              </a:rPr>
              <a:t>the storage requirements to</a:t>
            </a:r>
            <a:r>
              <a:rPr sz="2400" spc="135" dirty="0">
                <a:solidFill>
                  <a:srgbClr val="3333CC"/>
                </a:solidFill>
                <a:latin typeface="Arial"/>
                <a:cs typeface="Arial"/>
              </a:rPr>
              <a:t> </a:t>
            </a:r>
            <a:r>
              <a:rPr sz="2400" i="1" spc="-90" dirty="0">
                <a:latin typeface="Cambria"/>
                <a:cs typeface="Cambria"/>
              </a:rPr>
              <a:t>k</a:t>
            </a:r>
            <a:endParaRPr sz="2400" dirty="0">
              <a:latin typeface="Cambria"/>
              <a:cs typeface="Cambria"/>
            </a:endParaRPr>
          </a:p>
          <a:p>
            <a:pPr marL="354965">
              <a:lnSpc>
                <a:spcPct val="100000"/>
              </a:lnSpc>
              <a:spcBef>
                <a:spcPts val="40"/>
              </a:spcBef>
            </a:pPr>
            <a:r>
              <a:rPr sz="2400" spc="-5" dirty="0">
                <a:solidFill>
                  <a:srgbClr val="3333CC"/>
                </a:solidFill>
                <a:latin typeface="Arial"/>
                <a:cs typeface="Arial"/>
              </a:rPr>
              <a:t>parameters</a:t>
            </a:r>
            <a:endParaRPr sz="2400" dirty="0">
              <a:latin typeface="Arial"/>
              <a:cs typeface="Arial"/>
            </a:endParaRPr>
          </a:p>
          <a:p>
            <a:pPr marL="755650" lvl="1" indent="-286385">
              <a:lnSpc>
                <a:spcPct val="100000"/>
              </a:lnSpc>
              <a:spcBef>
                <a:spcPts val="500"/>
              </a:spcBef>
              <a:buClr>
                <a:srgbClr val="3333CC"/>
              </a:buClr>
              <a:buFont typeface="Cambria"/>
              <a:buChar char="•"/>
              <a:tabLst>
                <a:tab pos="755015" algn="l"/>
                <a:tab pos="755650" algn="l"/>
              </a:tabLst>
            </a:pPr>
            <a:r>
              <a:rPr sz="2000" i="1" spc="-75" dirty="0">
                <a:latin typeface="Cambria"/>
                <a:cs typeface="Cambria"/>
              </a:rPr>
              <a:t>k</a:t>
            </a:r>
            <a:r>
              <a:rPr sz="2000" i="1" spc="-75" dirty="0">
                <a:solidFill>
                  <a:srgbClr val="006600"/>
                </a:solidFill>
                <a:latin typeface="Cambria"/>
                <a:cs typeface="Cambria"/>
              </a:rPr>
              <a:t> </a:t>
            </a:r>
            <a:r>
              <a:rPr lang="en-US" sz="2000" i="1" spc="-75" dirty="0">
                <a:solidFill>
                  <a:srgbClr val="006600"/>
                </a:solidFill>
                <a:latin typeface="Cambria"/>
                <a:cs typeface="Cambria"/>
              </a:rPr>
              <a:t> </a:t>
            </a:r>
            <a:r>
              <a:rPr sz="2000" dirty="0">
                <a:solidFill>
                  <a:srgbClr val="006600"/>
                </a:solidFill>
                <a:latin typeface="Arial"/>
                <a:cs typeface="Arial"/>
              </a:rPr>
              <a:t>is orders of </a:t>
            </a:r>
            <a:r>
              <a:rPr sz="2000" spc="-5" dirty="0">
                <a:solidFill>
                  <a:srgbClr val="006600"/>
                </a:solidFill>
                <a:latin typeface="Arial"/>
                <a:cs typeface="Arial"/>
              </a:rPr>
              <a:t>magnitude </a:t>
            </a:r>
            <a:r>
              <a:rPr sz="2000" dirty="0">
                <a:solidFill>
                  <a:srgbClr val="006600"/>
                </a:solidFill>
                <a:latin typeface="Arial"/>
                <a:cs typeface="Arial"/>
              </a:rPr>
              <a:t>less </a:t>
            </a:r>
            <a:r>
              <a:rPr sz="2000" spc="-5" dirty="0">
                <a:solidFill>
                  <a:srgbClr val="006600"/>
                </a:solidFill>
                <a:latin typeface="Arial"/>
                <a:cs typeface="Arial"/>
              </a:rPr>
              <a:t>than</a:t>
            </a:r>
            <a:r>
              <a:rPr lang="en-US" sz="2000" spc="-5" dirty="0">
                <a:solidFill>
                  <a:srgbClr val="006600"/>
                </a:solidFill>
                <a:latin typeface="Arial"/>
                <a:cs typeface="Arial"/>
              </a:rPr>
              <a:t> inputs</a:t>
            </a:r>
            <a:r>
              <a:rPr sz="2000" spc="-204" dirty="0">
                <a:solidFill>
                  <a:srgbClr val="006600"/>
                </a:solidFill>
                <a:latin typeface="Arial"/>
                <a:cs typeface="Arial"/>
              </a:rPr>
              <a:t> </a:t>
            </a:r>
            <a:r>
              <a:rPr sz="2000" i="1" spc="35" dirty="0">
                <a:latin typeface="Cambria"/>
                <a:cs typeface="Cambria"/>
              </a:rPr>
              <a:t>m</a:t>
            </a:r>
            <a:endParaRPr sz="2000" dirty="0">
              <a:latin typeface="Cambria"/>
              <a:cs typeface="Cambria"/>
            </a:endParaRPr>
          </a:p>
          <a:p>
            <a:pPr marL="748665" marR="144145" indent="-279400">
              <a:lnSpc>
                <a:spcPct val="100800"/>
              </a:lnSpc>
              <a:spcBef>
                <a:spcPts val="384"/>
              </a:spcBef>
              <a:buClr>
                <a:srgbClr val="3333CC"/>
              </a:buClr>
              <a:buChar char="•"/>
              <a:tabLst>
                <a:tab pos="755015" algn="l"/>
                <a:tab pos="755650" algn="l"/>
              </a:tabLst>
            </a:pPr>
            <a:r>
              <a:rPr sz="2000" dirty="0">
                <a:solidFill>
                  <a:srgbClr val="006600"/>
                </a:solidFill>
                <a:latin typeface="Arial"/>
                <a:cs typeface="Arial"/>
              </a:rPr>
              <a:t>Since </a:t>
            </a:r>
            <a:r>
              <a:rPr sz="2000" i="1" spc="35" dirty="0">
                <a:latin typeface="Cambria"/>
                <a:cs typeface="Cambria"/>
              </a:rPr>
              <a:t>m </a:t>
            </a:r>
            <a:r>
              <a:rPr lang="en-US" sz="2000" spc="-5" dirty="0">
                <a:solidFill>
                  <a:srgbClr val="006600"/>
                </a:solidFill>
                <a:latin typeface="Arial"/>
                <a:cs typeface="Arial"/>
              </a:rPr>
              <a:t>inputs a</a:t>
            </a:r>
            <a:r>
              <a:rPr sz="2000" spc="-5" dirty="0">
                <a:solidFill>
                  <a:srgbClr val="006600"/>
                </a:solidFill>
                <a:latin typeface="Arial"/>
                <a:cs typeface="Arial"/>
              </a:rPr>
              <a:t>nd </a:t>
            </a:r>
            <a:r>
              <a:rPr sz="2000" i="1" spc="50" dirty="0">
                <a:latin typeface="Cambria"/>
                <a:cs typeface="Cambria"/>
              </a:rPr>
              <a:t>n </a:t>
            </a:r>
            <a:r>
              <a:rPr lang="en-US" sz="2000" dirty="0">
                <a:solidFill>
                  <a:srgbClr val="006600"/>
                </a:solidFill>
                <a:latin typeface="Arial"/>
                <a:cs typeface="Arial"/>
              </a:rPr>
              <a:t>outputs a</a:t>
            </a:r>
            <a:r>
              <a:rPr sz="2000" dirty="0">
                <a:solidFill>
                  <a:srgbClr val="006600"/>
                </a:solidFill>
                <a:latin typeface="Arial"/>
                <a:cs typeface="Arial"/>
              </a:rPr>
              <a:t>re roughly </a:t>
            </a:r>
            <a:r>
              <a:rPr sz="2000" spc="-5" dirty="0">
                <a:solidFill>
                  <a:srgbClr val="006600"/>
                </a:solidFill>
                <a:latin typeface="Arial"/>
                <a:cs typeface="Arial"/>
              </a:rPr>
              <a:t>the </a:t>
            </a:r>
            <a:r>
              <a:rPr sz="2000" dirty="0">
                <a:solidFill>
                  <a:srgbClr val="006600"/>
                </a:solidFill>
                <a:latin typeface="Arial"/>
                <a:cs typeface="Arial"/>
              </a:rPr>
              <a:t>same size</a:t>
            </a:r>
            <a:r>
              <a:rPr lang="en-US" sz="2000" dirty="0">
                <a:solidFill>
                  <a:srgbClr val="006600"/>
                </a:solidFill>
                <a:latin typeface="Arial"/>
                <a:cs typeface="Arial"/>
              </a:rPr>
              <a:t>,</a:t>
            </a:r>
            <a:r>
              <a:rPr sz="2000" dirty="0">
                <a:solidFill>
                  <a:srgbClr val="006600"/>
                </a:solidFill>
                <a:latin typeface="Arial"/>
                <a:cs typeface="Arial"/>
              </a:rPr>
              <a:t> </a:t>
            </a:r>
            <a:r>
              <a:rPr sz="2000" i="1" spc="-75" dirty="0">
                <a:latin typeface="Cambria"/>
                <a:cs typeface="Cambria"/>
              </a:rPr>
              <a:t>k </a:t>
            </a:r>
            <a:r>
              <a:rPr lang="en-US" sz="2000" i="1" spc="-75" dirty="0">
                <a:latin typeface="Cambria"/>
                <a:cs typeface="Cambria"/>
              </a:rPr>
              <a:t> </a:t>
            </a:r>
            <a:r>
              <a:rPr sz="2000" dirty="0">
                <a:solidFill>
                  <a:srgbClr val="006600"/>
                </a:solidFill>
                <a:latin typeface="Arial"/>
                <a:cs typeface="Arial"/>
              </a:rPr>
              <a:t>is much smaller than</a:t>
            </a:r>
            <a:r>
              <a:rPr sz="2000" spc="-10" dirty="0">
                <a:solidFill>
                  <a:srgbClr val="006600"/>
                </a:solidFill>
                <a:latin typeface="Arial"/>
                <a:cs typeface="Arial"/>
              </a:rPr>
              <a:t> </a:t>
            </a:r>
            <a:r>
              <a:rPr sz="2000" i="1" spc="30" dirty="0">
                <a:latin typeface="Cambria"/>
                <a:cs typeface="Cambria"/>
              </a:rPr>
              <a:t>m</a:t>
            </a:r>
            <a:r>
              <a:rPr sz="1600" spc="30" dirty="0">
                <a:solidFill>
                  <a:srgbClr val="006600"/>
                </a:solidFill>
                <a:latin typeface="Arial"/>
                <a:cs typeface="Arial"/>
              </a:rPr>
              <a:t>x</a:t>
            </a:r>
            <a:r>
              <a:rPr sz="2000" i="1" spc="30" dirty="0">
                <a:latin typeface="Cambria"/>
                <a:cs typeface="Cambria"/>
              </a:rPr>
              <a:t>n</a:t>
            </a:r>
            <a:endParaRPr sz="2000" dirty="0">
              <a:latin typeface="Cambria"/>
              <a:cs typeface="Cambri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1102330" y="391919"/>
            <a:ext cx="7772400" cy="609600"/>
          </a:xfrm>
          <a:custGeom>
            <a:avLst/>
            <a:gdLst/>
            <a:ahLst/>
            <a:cxnLst/>
            <a:rect l="l" t="t" r="r" b="b"/>
            <a:pathLst>
              <a:path w="7772400" h="609600">
                <a:moveTo>
                  <a:pt x="0" y="609600"/>
                </a:moveTo>
                <a:lnTo>
                  <a:pt x="7772398" y="609600"/>
                </a:lnTo>
                <a:lnTo>
                  <a:pt x="7772398" y="0"/>
                </a:lnTo>
                <a:lnTo>
                  <a:pt x="0" y="0"/>
                </a:lnTo>
                <a:lnTo>
                  <a:pt x="0" y="60960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2734496" y="535940"/>
            <a:ext cx="5750025" cy="443711"/>
          </a:xfrm>
          <a:prstGeom prst="rect">
            <a:avLst/>
          </a:prstGeom>
        </p:spPr>
        <p:txBody>
          <a:bodyPr vert="horz" wrap="square" lIns="0" tIns="12700" rIns="0" bIns="0" rtlCol="0">
            <a:spAutoFit/>
          </a:bodyPr>
          <a:lstStyle/>
          <a:p>
            <a:pPr marL="12700">
              <a:lnSpc>
                <a:spcPct val="100000"/>
              </a:lnSpc>
              <a:spcBef>
                <a:spcPts val="100"/>
              </a:spcBef>
            </a:pPr>
            <a:r>
              <a:rPr sz="2800" dirty="0"/>
              <a:t>How </a:t>
            </a:r>
            <a:r>
              <a:rPr lang="en-US" sz="2800" spc="-5" dirty="0"/>
              <a:t>P</a:t>
            </a:r>
            <a:r>
              <a:rPr sz="2800" spc="-5" dirty="0"/>
              <a:t>arameter </a:t>
            </a:r>
            <a:r>
              <a:rPr lang="en-US" sz="2800" spc="-5" dirty="0"/>
              <a:t>S</a:t>
            </a:r>
            <a:r>
              <a:rPr sz="2800" dirty="0"/>
              <a:t>haring</a:t>
            </a:r>
            <a:r>
              <a:rPr sz="2800" spc="-60" dirty="0"/>
              <a:t> </a:t>
            </a:r>
            <a:r>
              <a:rPr lang="en-US" sz="2800" spc="-60" dirty="0"/>
              <a:t>W</a:t>
            </a:r>
            <a:r>
              <a:rPr sz="2800" dirty="0"/>
              <a:t>orks</a:t>
            </a:r>
          </a:p>
        </p:txBody>
      </p:sp>
      <p:sp>
        <p:nvSpPr>
          <p:cNvPr id="7" name="object 7"/>
          <p:cNvSpPr txBox="1"/>
          <p:nvPr/>
        </p:nvSpPr>
        <p:spPr>
          <a:xfrm>
            <a:off x="536863" y="1191260"/>
            <a:ext cx="8903335" cy="1115060"/>
          </a:xfrm>
          <a:prstGeom prst="rect">
            <a:avLst/>
          </a:prstGeom>
        </p:spPr>
        <p:txBody>
          <a:bodyPr vert="horz" wrap="square" lIns="0" tIns="73660" rIns="0" bIns="0" rtlCol="0">
            <a:spAutoFit/>
          </a:bodyPr>
          <a:lstStyle/>
          <a:p>
            <a:pPr marL="355600" indent="-342900">
              <a:lnSpc>
                <a:spcPct val="100000"/>
              </a:lnSpc>
              <a:spcBef>
                <a:spcPts val="580"/>
              </a:spcBef>
              <a:buChar char="•"/>
              <a:tabLst>
                <a:tab pos="354965" algn="l"/>
                <a:tab pos="355600" algn="l"/>
              </a:tabLst>
            </a:pPr>
            <a:r>
              <a:rPr sz="2400" dirty="0">
                <a:solidFill>
                  <a:srgbClr val="3333CC"/>
                </a:solidFill>
                <a:latin typeface="Arial"/>
                <a:cs typeface="Arial"/>
              </a:rPr>
              <a:t>Black </a:t>
            </a:r>
            <a:r>
              <a:rPr sz="2400" spc="-5" dirty="0">
                <a:solidFill>
                  <a:srgbClr val="3333CC"/>
                </a:solidFill>
                <a:latin typeface="Arial"/>
                <a:cs typeface="Arial"/>
              </a:rPr>
              <a:t>arrrows: connections that </a:t>
            </a:r>
            <a:r>
              <a:rPr sz="2400" dirty="0">
                <a:solidFill>
                  <a:srgbClr val="3333CC"/>
                </a:solidFill>
                <a:latin typeface="Arial"/>
                <a:cs typeface="Arial"/>
              </a:rPr>
              <a:t>use a </a:t>
            </a:r>
            <a:r>
              <a:rPr sz="2400" spc="-5" dirty="0">
                <a:solidFill>
                  <a:srgbClr val="3333CC"/>
                </a:solidFill>
                <a:latin typeface="Arial"/>
                <a:cs typeface="Arial"/>
              </a:rPr>
              <a:t>particular</a:t>
            </a:r>
            <a:r>
              <a:rPr sz="2400" spc="25" dirty="0">
                <a:solidFill>
                  <a:srgbClr val="3333CC"/>
                </a:solidFill>
                <a:latin typeface="Arial"/>
                <a:cs typeface="Arial"/>
              </a:rPr>
              <a:t> </a:t>
            </a:r>
            <a:r>
              <a:rPr sz="2400" spc="-5" dirty="0">
                <a:solidFill>
                  <a:srgbClr val="3333CC"/>
                </a:solidFill>
                <a:latin typeface="Arial"/>
                <a:cs typeface="Arial"/>
              </a:rPr>
              <a:t>parameter</a:t>
            </a:r>
            <a:endParaRPr sz="2400">
              <a:latin typeface="Arial"/>
              <a:cs typeface="Arial"/>
            </a:endParaRPr>
          </a:p>
          <a:p>
            <a:pPr marL="926465" marR="5080" lvl="1" indent="-457200">
              <a:lnSpc>
                <a:spcPct val="100800"/>
              </a:lnSpc>
              <a:spcBef>
                <a:spcPts val="380"/>
              </a:spcBef>
              <a:buClr>
                <a:srgbClr val="3333CC"/>
              </a:buClr>
              <a:buAutoNum type="arabicPeriod"/>
              <a:tabLst>
                <a:tab pos="926465" algn="l"/>
                <a:tab pos="927100" algn="l"/>
              </a:tabLst>
            </a:pPr>
            <a:r>
              <a:rPr sz="2000" spc="-5" dirty="0">
                <a:solidFill>
                  <a:srgbClr val="006600"/>
                </a:solidFill>
                <a:latin typeface="Arial"/>
                <a:cs typeface="Arial"/>
              </a:rPr>
              <a:t>Convolutional </a:t>
            </a:r>
            <a:r>
              <a:rPr sz="2000" dirty="0">
                <a:solidFill>
                  <a:srgbClr val="006600"/>
                </a:solidFill>
                <a:latin typeface="Arial"/>
                <a:cs typeface="Arial"/>
              </a:rPr>
              <a:t>model: Black arrows </a:t>
            </a:r>
            <a:r>
              <a:rPr sz="2000" spc="-5" dirty="0">
                <a:solidFill>
                  <a:srgbClr val="006600"/>
                </a:solidFill>
                <a:latin typeface="Arial"/>
                <a:cs typeface="Arial"/>
              </a:rPr>
              <a:t>indicate </a:t>
            </a:r>
            <a:r>
              <a:rPr sz="2000" dirty="0">
                <a:solidFill>
                  <a:srgbClr val="006600"/>
                </a:solidFill>
                <a:latin typeface="Arial"/>
                <a:cs typeface="Arial"/>
              </a:rPr>
              <a:t>uses of </a:t>
            </a:r>
            <a:r>
              <a:rPr sz="2000" spc="-5" dirty="0">
                <a:solidFill>
                  <a:srgbClr val="006600"/>
                </a:solidFill>
                <a:latin typeface="Arial"/>
                <a:cs typeface="Arial"/>
              </a:rPr>
              <a:t>the central </a:t>
            </a:r>
            <a:r>
              <a:rPr sz="2000" dirty="0">
                <a:solidFill>
                  <a:srgbClr val="006600"/>
                </a:solidFill>
                <a:latin typeface="Arial"/>
                <a:cs typeface="Arial"/>
              </a:rPr>
              <a:t>element  of a 3-element</a:t>
            </a:r>
            <a:r>
              <a:rPr sz="2000" spc="-15" dirty="0">
                <a:solidFill>
                  <a:srgbClr val="006600"/>
                </a:solidFill>
                <a:latin typeface="Arial"/>
                <a:cs typeface="Arial"/>
              </a:rPr>
              <a:t> </a:t>
            </a:r>
            <a:r>
              <a:rPr sz="2000" dirty="0">
                <a:solidFill>
                  <a:srgbClr val="006600"/>
                </a:solidFill>
                <a:latin typeface="Arial"/>
                <a:cs typeface="Arial"/>
              </a:rPr>
              <a:t>kernel</a:t>
            </a:r>
            <a:endParaRPr sz="2000">
              <a:latin typeface="Arial"/>
              <a:cs typeface="Arial"/>
            </a:endParaRPr>
          </a:p>
        </p:txBody>
      </p:sp>
      <p:sp>
        <p:nvSpPr>
          <p:cNvPr id="8" name="object 8"/>
          <p:cNvSpPr txBox="1"/>
          <p:nvPr/>
        </p:nvSpPr>
        <p:spPr>
          <a:xfrm>
            <a:off x="994063" y="3662679"/>
            <a:ext cx="8463280" cy="1003300"/>
          </a:xfrm>
          <a:prstGeom prst="rect">
            <a:avLst/>
          </a:prstGeom>
        </p:spPr>
        <p:txBody>
          <a:bodyPr vert="horz" wrap="square" lIns="0" tIns="10160" rIns="0" bIns="0" rtlCol="0">
            <a:spAutoFit/>
          </a:bodyPr>
          <a:lstStyle/>
          <a:p>
            <a:pPr marL="469265" marR="134620" indent="-457200">
              <a:lnSpc>
                <a:spcPct val="100800"/>
              </a:lnSpc>
              <a:spcBef>
                <a:spcPts val="80"/>
              </a:spcBef>
              <a:buClr>
                <a:srgbClr val="3333CC"/>
              </a:buClr>
              <a:buAutoNum type="arabicPeriod" startAt="2"/>
              <a:tabLst>
                <a:tab pos="469265" algn="l"/>
                <a:tab pos="469900" algn="l"/>
              </a:tabLst>
            </a:pPr>
            <a:r>
              <a:rPr sz="2000" spc="-5" dirty="0">
                <a:solidFill>
                  <a:srgbClr val="006600"/>
                </a:solidFill>
                <a:latin typeface="Arial"/>
                <a:cs typeface="Arial"/>
              </a:rPr>
              <a:t>Fully connected </a:t>
            </a:r>
            <a:r>
              <a:rPr sz="2000" dirty="0">
                <a:solidFill>
                  <a:srgbClr val="006600"/>
                </a:solidFill>
                <a:latin typeface="Arial"/>
                <a:cs typeface="Arial"/>
              </a:rPr>
              <a:t>model: Single black arrow </a:t>
            </a:r>
            <a:r>
              <a:rPr sz="2000" spc="-5" dirty="0">
                <a:solidFill>
                  <a:srgbClr val="006600"/>
                </a:solidFill>
                <a:latin typeface="Arial"/>
                <a:cs typeface="Arial"/>
              </a:rPr>
              <a:t>indicates </a:t>
            </a:r>
            <a:r>
              <a:rPr sz="2000" dirty="0">
                <a:solidFill>
                  <a:srgbClr val="006600"/>
                </a:solidFill>
                <a:latin typeface="Arial"/>
                <a:cs typeface="Arial"/>
              </a:rPr>
              <a:t>use of </a:t>
            </a:r>
            <a:r>
              <a:rPr sz="2000" spc="-5" dirty="0">
                <a:solidFill>
                  <a:srgbClr val="006600"/>
                </a:solidFill>
                <a:latin typeface="Arial"/>
                <a:cs typeface="Arial"/>
              </a:rPr>
              <a:t>the central  </a:t>
            </a:r>
            <a:r>
              <a:rPr sz="2000" dirty="0">
                <a:solidFill>
                  <a:srgbClr val="006600"/>
                </a:solidFill>
                <a:latin typeface="Arial"/>
                <a:cs typeface="Arial"/>
              </a:rPr>
              <a:t>element of </a:t>
            </a:r>
            <a:r>
              <a:rPr sz="2000" spc="-5" dirty="0">
                <a:solidFill>
                  <a:srgbClr val="006600"/>
                </a:solidFill>
                <a:latin typeface="Arial"/>
                <a:cs typeface="Arial"/>
              </a:rPr>
              <a:t>the </a:t>
            </a:r>
            <a:r>
              <a:rPr sz="2000" dirty="0">
                <a:solidFill>
                  <a:srgbClr val="006600"/>
                </a:solidFill>
                <a:latin typeface="Arial"/>
                <a:cs typeface="Arial"/>
              </a:rPr>
              <a:t>weight</a:t>
            </a:r>
            <a:r>
              <a:rPr sz="2000" spc="-15" dirty="0">
                <a:solidFill>
                  <a:srgbClr val="006600"/>
                </a:solidFill>
                <a:latin typeface="Arial"/>
                <a:cs typeface="Arial"/>
              </a:rPr>
              <a:t> </a:t>
            </a:r>
            <a:r>
              <a:rPr sz="2000" spc="-5" dirty="0">
                <a:solidFill>
                  <a:srgbClr val="006600"/>
                </a:solidFill>
                <a:latin typeface="Arial"/>
                <a:cs typeface="Arial"/>
              </a:rPr>
              <a:t>matrix</a:t>
            </a:r>
            <a:endParaRPr sz="2000">
              <a:latin typeface="Arial"/>
              <a:cs typeface="Arial"/>
            </a:endParaRPr>
          </a:p>
          <a:p>
            <a:pPr marL="698500" lvl="1" indent="-229235">
              <a:lnSpc>
                <a:spcPct val="100000"/>
              </a:lnSpc>
              <a:spcBef>
                <a:spcPts val="480"/>
              </a:spcBef>
              <a:buClr>
                <a:srgbClr val="3333CC"/>
              </a:buClr>
              <a:buChar char="•"/>
              <a:tabLst>
                <a:tab pos="697865" algn="l"/>
                <a:tab pos="698500" algn="l"/>
              </a:tabLst>
            </a:pPr>
            <a:r>
              <a:rPr sz="2000" dirty="0">
                <a:solidFill>
                  <a:srgbClr val="660066"/>
                </a:solidFill>
                <a:latin typeface="Arial"/>
                <a:cs typeface="Arial"/>
              </a:rPr>
              <a:t>Model has no </a:t>
            </a:r>
            <a:r>
              <a:rPr sz="2000" spc="-5" dirty="0">
                <a:solidFill>
                  <a:srgbClr val="660066"/>
                </a:solidFill>
                <a:latin typeface="Arial"/>
                <a:cs typeface="Arial"/>
              </a:rPr>
              <a:t>parameter </a:t>
            </a:r>
            <a:r>
              <a:rPr sz="2000" dirty="0">
                <a:solidFill>
                  <a:srgbClr val="660066"/>
                </a:solidFill>
                <a:latin typeface="Arial"/>
                <a:cs typeface="Arial"/>
              </a:rPr>
              <a:t>sharing, so </a:t>
            </a:r>
            <a:r>
              <a:rPr sz="2000" spc="-5" dirty="0">
                <a:solidFill>
                  <a:srgbClr val="660066"/>
                </a:solidFill>
                <a:latin typeface="Arial"/>
                <a:cs typeface="Arial"/>
              </a:rPr>
              <a:t>the parameter </a:t>
            </a:r>
            <a:r>
              <a:rPr sz="2000" dirty="0">
                <a:solidFill>
                  <a:srgbClr val="660066"/>
                </a:solidFill>
                <a:latin typeface="Arial"/>
                <a:cs typeface="Arial"/>
              </a:rPr>
              <a:t>is used only</a:t>
            </a:r>
            <a:r>
              <a:rPr sz="2000" spc="-25" dirty="0">
                <a:solidFill>
                  <a:srgbClr val="660066"/>
                </a:solidFill>
                <a:latin typeface="Arial"/>
                <a:cs typeface="Arial"/>
              </a:rPr>
              <a:t> </a:t>
            </a:r>
            <a:r>
              <a:rPr sz="2000" dirty="0">
                <a:solidFill>
                  <a:srgbClr val="660066"/>
                </a:solidFill>
                <a:latin typeface="Arial"/>
                <a:cs typeface="Arial"/>
              </a:rPr>
              <a:t>once</a:t>
            </a:r>
            <a:endParaRPr sz="2000">
              <a:latin typeface="Arial"/>
              <a:cs typeface="Arial"/>
            </a:endParaRPr>
          </a:p>
        </p:txBody>
      </p:sp>
      <p:sp>
        <p:nvSpPr>
          <p:cNvPr id="9" name="object 9"/>
          <p:cNvSpPr txBox="1"/>
          <p:nvPr/>
        </p:nvSpPr>
        <p:spPr>
          <a:xfrm>
            <a:off x="511463" y="6176771"/>
            <a:ext cx="8369300" cy="1118235"/>
          </a:xfrm>
          <a:prstGeom prst="rect">
            <a:avLst/>
          </a:prstGeom>
        </p:spPr>
        <p:txBody>
          <a:bodyPr vert="horz" wrap="square" lIns="0" tIns="14604" rIns="0" bIns="0" rtlCol="0">
            <a:spAutoFit/>
          </a:bodyPr>
          <a:lstStyle/>
          <a:p>
            <a:pPr marL="381000" marR="43180" indent="-342900">
              <a:lnSpc>
                <a:spcPct val="99400"/>
              </a:lnSpc>
              <a:spcBef>
                <a:spcPts val="114"/>
              </a:spcBef>
              <a:buClr>
                <a:srgbClr val="3333CC"/>
              </a:buClr>
              <a:buChar char="•"/>
              <a:tabLst>
                <a:tab pos="380365" algn="l"/>
                <a:tab pos="381000" algn="l"/>
              </a:tabLst>
            </a:pPr>
            <a:r>
              <a:rPr lang="en-US" sz="2400" dirty="0">
                <a:solidFill>
                  <a:srgbClr val="0000FF"/>
                </a:solidFill>
                <a:latin typeface="Arial"/>
                <a:cs typeface="Arial"/>
              </a:rPr>
              <a:t>Thus</a:t>
            </a:r>
            <a:r>
              <a:rPr sz="2400" dirty="0">
                <a:solidFill>
                  <a:srgbClr val="0000FF"/>
                </a:solidFill>
                <a:latin typeface="Arial"/>
                <a:cs typeface="Arial"/>
              </a:rPr>
              <a:t> sparse </a:t>
            </a:r>
            <a:r>
              <a:rPr sz="2400" spc="-5" dirty="0">
                <a:solidFill>
                  <a:srgbClr val="0000FF"/>
                </a:solidFill>
                <a:latin typeface="Arial"/>
                <a:cs typeface="Arial"/>
              </a:rPr>
              <a:t>connectivity </a:t>
            </a:r>
            <a:r>
              <a:rPr sz="2400" dirty="0">
                <a:solidFill>
                  <a:srgbClr val="0000FF"/>
                </a:solidFill>
                <a:latin typeface="Arial"/>
                <a:cs typeface="Arial"/>
              </a:rPr>
              <a:t>and </a:t>
            </a:r>
            <a:r>
              <a:rPr sz="2400" spc="-5" dirty="0">
                <a:solidFill>
                  <a:srgbClr val="0000FF"/>
                </a:solidFill>
                <a:latin typeface="Arial"/>
                <a:cs typeface="Arial"/>
              </a:rPr>
              <a:t>parameter </a:t>
            </a:r>
            <a:r>
              <a:rPr sz="2400" dirty="0">
                <a:solidFill>
                  <a:srgbClr val="0000FF"/>
                </a:solidFill>
                <a:latin typeface="Arial"/>
                <a:cs typeface="Arial"/>
              </a:rPr>
              <a:t>sharing can  </a:t>
            </a:r>
            <a:r>
              <a:rPr sz="2400" spc="-5" dirty="0">
                <a:solidFill>
                  <a:srgbClr val="0000FF"/>
                </a:solidFill>
                <a:latin typeface="Arial"/>
                <a:cs typeface="Arial"/>
              </a:rPr>
              <a:t>dramatically </a:t>
            </a:r>
            <a:r>
              <a:rPr sz="2400" dirty="0">
                <a:solidFill>
                  <a:srgbClr val="0000FF"/>
                </a:solidFill>
                <a:latin typeface="Arial"/>
                <a:cs typeface="Arial"/>
              </a:rPr>
              <a:t>improve </a:t>
            </a:r>
            <a:r>
              <a:rPr sz="2400" spc="-5" dirty="0">
                <a:solidFill>
                  <a:srgbClr val="0000FF"/>
                </a:solidFill>
                <a:latin typeface="Arial"/>
                <a:cs typeface="Arial"/>
              </a:rPr>
              <a:t>efficiency </a:t>
            </a:r>
            <a:r>
              <a:rPr sz="2400" dirty="0">
                <a:solidFill>
                  <a:srgbClr val="0000FF"/>
                </a:solidFill>
                <a:latin typeface="Arial"/>
                <a:cs typeface="Arial"/>
              </a:rPr>
              <a:t>of image edge </a:t>
            </a:r>
            <a:r>
              <a:rPr sz="2400" spc="-5" dirty="0">
                <a:solidFill>
                  <a:srgbClr val="0000FF"/>
                </a:solidFill>
                <a:latin typeface="Arial"/>
                <a:cs typeface="Arial"/>
              </a:rPr>
              <a:t>detection </a:t>
            </a:r>
            <a:r>
              <a:rPr lang="en-US" sz="2400" spc="-70" dirty="0">
                <a:solidFill>
                  <a:srgbClr val="0000FF"/>
                </a:solidFill>
                <a:latin typeface="Arial"/>
                <a:cs typeface="Arial"/>
              </a:rPr>
              <a:t>as</a:t>
            </a:r>
            <a:r>
              <a:rPr sz="1400" spc="-70" dirty="0">
                <a:solidFill>
                  <a:srgbClr val="0000FF"/>
                </a:solidFill>
                <a:latin typeface="Times New Roman"/>
                <a:cs typeface="Times New Roman"/>
              </a:rPr>
              <a:t> </a:t>
            </a:r>
            <a:r>
              <a:rPr sz="2400" dirty="0">
                <a:solidFill>
                  <a:srgbClr val="0000FF"/>
                </a:solidFill>
                <a:latin typeface="Arial"/>
                <a:cs typeface="Arial"/>
              </a:rPr>
              <a:t>shown in next</a:t>
            </a:r>
            <a:r>
              <a:rPr sz="2400" spc="-10" dirty="0">
                <a:solidFill>
                  <a:srgbClr val="0000FF"/>
                </a:solidFill>
                <a:latin typeface="Arial"/>
                <a:cs typeface="Arial"/>
              </a:rPr>
              <a:t> </a:t>
            </a:r>
            <a:r>
              <a:rPr sz="2400" dirty="0">
                <a:solidFill>
                  <a:srgbClr val="0000FF"/>
                </a:solidFill>
                <a:latin typeface="Arial"/>
                <a:cs typeface="Arial"/>
              </a:rPr>
              <a:t>slide</a:t>
            </a:r>
            <a:endParaRPr sz="2400" dirty="0">
              <a:latin typeface="Arial"/>
              <a:cs typeface="Arial"/>
            </a:endParaRPr>
          </a:p>
        </p:txBody>
      </p:sp>
      <p:sp>
        <p:nvSpPr>
          <p:cNvPr id="10" name="object 10"/>
          <p:cNvSpPr/>
          <p:nvPr/>
        </p:nvSpPr>
        <p:spPr>
          <a:xfrm>
            <a:off x="4344323" y="1981200"/>
            <a:ext cx="4025898" cy="1518210"/>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4420523" y="4648200"/>
            <a:ext cx="4063998" cy="1539163"/>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78994" y="1027751"/>
            <a:ext cx="8304750" cy="566060"/>
          </a:xfrm>
          <a:prstGeom prst="rect">
            <a:avLst/>
          </a:prstGeom>
        </p:spPr>
        <p:txBody>
          <a:bodyPr vert="horz" wrap="square" lIns="0" tIns="11946" rIns="0" bIns="0" rtlCol="0">
            <a:spAutoFit/>
          </a:bodyPr>
          <a:lstStyle/>
          <a:p>
            <a:pPr marL="11946">
              <a:spcBef>
                <a:spcPts val="94"/>
              </a:spcBef>
              <a:tabLst>
                <a:tab pos="3692391" algn="l"/>
              </a:tabLst>
            </a:pPr>
            <a:r>
              <a:rPr spc="-5" dirty="0"/>
              <a:t>Generic</a:t>
            </a:r>
            <a:r>
              <a:rPr spc="9" dirty="0"/>
              <a:t> </a:t>
            </a:r>
            <a:r>
              <a:rPr dirty="0"/>
              <a:t>Neural	</a:t>
            </a:r>
            <a:r>
              <a:rPr spc="-5" dirty="0"/>
              <a:t>Architectures</a:t>
            </a:r>
            <a:r>
              <a:rPr spc="-47" dirty="0"/>
              <a:t> </a:t>
            </a:r>
            <a:r>
              <a:rPr sz="3386" dirty="0"/>
              <a:t>(12-1</a:t>
            </a:r>
            <a:r>
              <a:rPr lang="en-US" sz="3386" dirty="0"/>
              <a:t>9</a:t>
            </a:r>
            <a:r>
              <a:rPr sz="3386" dirty="0"/>
              <a:t>)</a:t>
            </a:r>
          </a:p>
        </p:txBody>
      </p:sp>
      <p:pic>
        <p:nvPicPr>
          <p:cNvPr id="4" name="Picture 3">
            <a:extLst>
              <a:ext uri="{FF2B5EF4-FFF2-40B4-BE49-F238E27FC236}">
                <a16:creationId xmlns:a16="http://schemas.microsoft.com/office/drawing/2014/main" id="{ED073552-E1C1-FF95-3EA9-2530B16E8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748" y="1986811"/>
            <a:ext cx="8630904" cy="3798778"/>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1407447" y="270805"/>
            <a:ext cx="6964045" cy="452120"/>
          </a:xfrm>
          <a:prstGeom prst="rect">
            <a:avLst/>
          </a:prstGeom>
        </p:spPr>
        <p:txBody>
          <a:bodyPr vert="horz" wrap="square" lIns="0" tIns="12700" rIns="0" bIns="0" rtlCol="0">
            <a:spAutoFit/>
          </a:bodyPr>
          <a:lstStyle/>
          <a:p>
            <a:pPr marL="12700">
              <a:lnSpc>
                <a:spcPct val="100000"/>
              </a:lnSpc>
              <a:spcBef>
                <a:spcPts val="100"/>
              </a:spcBef>
            </a:pPr>
            <a:r>
              <a:rPr sz="2800" spc="-5" dirty="0"/>
              <a:t>Efficiency </a:t>
            </a:r>
            <a:r>
              <a:rPr sz="2800" dirty="0"/>
              <a:t>of </a:t>
            </a:r>
            <a:r>
              <a:rPr sz="2800" spc="-5" dirty="0"/>
              <a:t>Convolution for </a:t>
            </a:r>
            <a:r>
              <a:rPr sz="2800" dirty="0"/>
              <a:t>Edge</a:t>
            </a:r>
            <a:r>
              <a:rPr sz="2800" spc="35" dirty="0"/>
              <a:t> </a:t>
            </a:r>
            <a:r>
              <a:rPr sz="2800" spc="-5" dirty="0"/>
              <a:t>Detection</a:t>
            </a:r>
            <a:endParaRPr sz="2800" dirty="0"/>
          </a:p>
        </p:txBody>
      </p:sp>
      <p:sp>
        <p:nvSpPr>
          <p:cNvPr id="7" name="object 7"/>
          <p:cNvSpPr txBox="1"/>
          <p:nvPr/>
        </p:nvSpPr>
        <p:spPr>
          <a:xfrm>
            <a:off x="841663" y="4833620"/>
            <a:ext cx="8415020" cy="1557020"/>
          </a:xfrm>
          <a:prstGeom prst="rect">
            <a:avLst/>
          </a:prstGeom>
        </p:spPr>
        <p:txBody>
          <a:bodyPr vert="horz" wrap="square" lIns="0" tIns="15875" rIns="0" bIns="0" rtlCol="0">
            <a:spAutoFit/>
          </a:bodyPr>
          <a:lstStyle/>
          <a:p>
            <a:pPr marL="354965" marR="5080" indent="-342900">
              <a:lnSpc>
                <a:spcPct val="99000"/>
              </a:lnSpc>
              <a:spcBef>
                <a:spcPts val="125"/>
              </a:spcBef>
              <a:buChar char="•"/>
              <a:tabLst>
                <a:tab pos="354965" algn="l"/>
                <a:tab pos="355600" algn="l"/>
              </a:tabLst>
            </a:pPr>
            <a:r>
              <a:rPr sz="2400" spc="-5" dirty="0">
                <a:solidFill>
                  <a:srgbClr val="3333CC"/>
                </a:solidFill>
                <a:latin typeface="Arial"/>
                <a:cs typeface="Arial"/>
              </a:rPr>
              <a:t>Transformation </a:t>
            </a:r>
            <a:r>
              <a:rPr sz="2400" dirty="0">
                <a:solidFill>
                  <a:srgbClr val="3333CC"/>
                </a:solidFill>
                <a:latin typeface="Arial"/>
                <a:cs typeface="Arial"/>
              </a:rPr>
              <a:t>can be described by a </a:t>
            </a:r>
            <a:r>
              <a:rPr sz="2400" spc="-5" dirty="0">
                <a:solidFill>
                  <a:srgbClr val="3333CC"/>
                </a:solidFill>
                <a:latin typeface="Arial"/>
                <a:cs typeface="Arial"/>
              </a:rPr>
              <a:t>convolution </a:t>
            </a:r>
            <a:r>
              <a:rPr sz="2400" dirty="0">
                <a:solidFill>
                  <a:srgbClr val="3333CC"/>
                </a:solidFill>
                <a:latin typeface="Arial"/>
                <a:cs typeface="Arial"/>
              </a:rPr>
              <a:t>kernel  </a:t>
            </a:r>
            <a:r>
              <a:rPr sz="2400" spc="-5" dirty="0">
                <a:solidFill>
                  <a:srgbClr val="3333CC"/>
                </a:solidFill>
                <a:latin typeface="Arial"/>
                <a:cs typeface="Arial"/>
              </a:rPr>
              <a:t>containing two elements </a:t>
            </a:r>
            <a:r>
              <a:rPr sz="2400" dirty="0">
                <a:solidFill>
                  <a:srgbClr val="3333CC"/>
                </a:solidFill>
                <a:latin typeface="Arial"/>
                <a:cs typeface="Arial"/>
              </a:rPr>
              <a:t>and requires </a:t>
            </a:r>
            <a:r>
              <a:rPr sz="2400" spc="-60" dirty="0">
                <a:latin typeface="Cambria"/>
                <a:cs typeface="Cambria"/>
              </a:rPr>
              <a:t>319</a:t>
            </a:r>
            <a:r>
              <a:rPr sz="2400" spc="-60" dirty="0">
                <a:latin typeface="MS Gothic"/>
                <a:cs typeface="MS Gothic"/>
              </a:rPr>
              <a:t>×</a:t>
            </a:r>
            <a:r>
              <a:rPr sz="2400" spc="-60" dirty="0">
                <a:latin typeface="Cambria"/>
                <a:cs typeface="Cambria"/>
              </a:rPr>
              <a:t>320</a:t>
            </a:r>
            <a:r>
              <a:rPr sz="2400" spc="-60" dirty="0">
                <a:latin typeface="MS Gothic"/>
                <a:cs typeface="MS Gothic"/>
              </a:rPr>
              <a:t>×</a:t>
            </a:r>
            <a:r>
              <a:rPr sz="2400" spc="-60" dirty="0">
                <a:latin typeface="Cambria"/>
                <a:cs typeface="Cambria"/>
              </a:rPr>
              <a:t>3=267,960 </a:t>
            </a:r>
            <a:r>
              <a:rPr sz="2400" spc="-60" dirty="0">
                <a:solidFill>
                  <a:srgbClr val="3333CC"/>
                </a:solidFill>
                <a:latin typeface="Cambria"/>
                <a:cs typeface="Cambria"/>
              </a:rPr>
              <a:t> </a:t>
            </a:r>
            <a:r>
              <a:rPr sz="2400" dirty="0">
                <a:solidFill>
                  <a:srgbClr val="3333CC"/>
                </a:solidFill>
                <a:latin typeface="Arial"/>
                <a:cs typeface="Arial"/>
              </a:rPr>
              <a:t>flops (2 </a:t>
            </a:r>
            <a:r>
              <a:rPr sz="2400" spc="-5" dirty="0">
                <a:solidFill>
                  <a:srgbClr val="3333CC"/>
                </a:solidFill>
                <a:latin typeface="Arial"/>
                <a:cs typeface="Arial"/>
              </a:rPr>
              <a:t>m</a:t>
            </a:r>
            <a:r>
              <a:rPr lang="en-US" sz="2400" spc="-5" dirty="0">
                <a:solidFill>
                  <a:srgbClr val="3333CC"/>
                </a:solidFill>
                <a:latin typeface="Arial"/>
                <a:cs typeface="Arial"/>
              </a:rPr>
              <a:t>ulti</a:t>
            </a:r>
            <a:r>
              <a:rPr sz="2400" spc="-5" dirty="0">
                <a:solidFill>
                  <a:srgbClr val="3333CC"/>
                </a:solidFill>
                <a:latin typeface="Arial"/>
                <a:cs typeface="Arial"/>
              </a:rPr>
              <a:t>p</a:t>
            </a:r>
            <a:r>
              <a:rPr lang="en-US" sz="2400" spc="-5" dirty="0">
                <a:solidFill>
                  <a:srgbClr val="3333CC"/>
                </a:solidFill>
                <a:latin typeface="Arial"/>
                <a:cs typeface="Arial"/>
              </a:rPr>
              <a:t>lies</a:t>
            </a:r>
            <a:r>
              <a:rPr sz="2400" spc="-5" dirty="0">
                <a:solidFill>
                  <a:srgbClr val="3333CC"/>
                </a:solidFill>
                <a:latin typeface="Arial"/>
                <a:cs typeface="Arial"/>
              </a:rPr>
              <a:t>, one</a:t>
            </a:r>
            <a:r>
              <a:rPr sz="2400" spc="-15" dirty="0">
                <a:solidFill>
                  <a:srgbClr val="3333CC"/>
                </a:solidFill>
                <a:latin typeface="Arial"/>
                <a:cs typeface="Arial"/>
              </a:rPr>
              <a:t> </a:t>
            </a:r>
            <a:r>
              <a:rPr sz="2400" spc="-5" dirty="0">
                <a:solidFill>
                  <a:srgbClr val="3333CC"/>
                </a:solidFill>
                <a:latin typeface="Arial"/>
                <a:cs typeface="Arial"/>
              </a:rPr>
              <a:t>add)</a:t>
            </a:r>
            <a:endParaRPr sz="2400" dirty="0">
              <a:latin typeface="Arial"/>
              <a:cs typeface="Arial"/>
            </a:endParaRPr>
          </a:p>
          <a:p>
            <a:pPr marL="355600" indent="-342900">
              <a:lnSpc>
                <a:spcPct val="100000"/>
              </a:lnSpc>
              <a:spcBef>
                <a:spcPts val="600"/>
              </a:spcBef>
              <a:buChar char="•"/>
              <a:tabLst>
                <a:tab pos="354965" algn="l"/>
                <a:tab pos="355600" algn="l"/>
              </a:tabLst>
            </a:pPr>
            <a:r>
              <a:rPr sz="2400" dirty="0">
                <a:solidFill>
                  <a:srgbClr val="3333CC"/>
                </a:solidFill>
                <a:latin typeface="Arial"/>
                <a:cs typeface="Arial"/>
              </a:rPr>
              <a:t>Same </a:t>
            </a:r>
            <a:r>
              <a:rPr sz="2400" spc="-5" dirty="0">
                <a:solidFill>
                  <a:srgbClr val="3333CC"/>
                </a:solidFill>
                <a:latin typeface="Arial"/>
                <a:cs typeface="Arial"/>
              </a:rPr>
              <a:t>transformation </a:t>
            </a:r>
            <a:r>
              <a:rPr sz="2400" dirty="0">
                <a:solidFill>
                  <a:srgbClr val="3333CC"/>
                </a:solidFill>
                <a:latin typeface="Arial"/>
                <a:cs typeface="Arial"/>
              </a:rPr>
              <a:t>would require </a:t>
            </a:r>
            <a:r>
              <a:rPr sz="2400" spc="-100" dirty="0">
                <a:latin typeface="Cambria"/>
                <a:cs typeface="Cambria"/>
              </a:rPr>
              <a:t>320</a:t>
            </a:r>
            <a:r>
              <a:rPr sz="2400" spc="-100" dirty="0">
                <a:latin typeface="MS Gothic"/>
                <a:cs typeface="MS Gothic"/>
              </a:rPr>
              <a:t>×</a:t>
            </a:r>
            <a:r>
              <a:rPr sz="2400" spc="-100" dirty="0">
                <a:latin typeface="Cambria"/>
                <a:cs typeface="Cambria"/>
              </a:rPr>
              <a:t>280</a:t>
            </a:r>
            <a:r>
              <a:rPr sz="2400" spc="-100" dirty="0">
                <a:latin typeface="MS Gothic"/>
                <a:cs typeface="MS Gothic"/>
              </a:rPr>
              <a:t>×</a:t>
            </a:r>
            <a:r>
              <a:rPr sz="2400" spc="-100" dirty="0">
                <a:latin typeface="Cambria"/>
                <a:cs typeface="Cambria"/>
              </a:rPr>
              <a:t>319</a:t>
            </a:r>
            <a:r>
              <a:rPr sz="2400" spc="-100" dirty="0">
                <a:latin typeface="MS Gothic"/>
                <a:cs typeface="MS Gothic"/>
              </a:rPr>
              <a:t>×</a:t>
            </a:r>
            <a:r>
              <a:rPr sz="2400" spc="-100" dirty="0">
                <a:latin typeface="Cambria"/>
                <a:cs typeface="Cambria"/>
              </a:rPr>
              <a:t>280</a:t>
            </a:r>
            <a:r>
              <a:rPr sz="2400" spc="-100" dirty="0">
                <a:solidFill>
                  <a:srgbClr val="3333CC"/>
                </a:solidFill>
                <a:latin typeface="Arial"/>
                <a:cs typeface="Arial"/>
              </a:rPr>
              <a:t>,</a:t>
            </a:r>
            <a:endParaRPr sz="2400" dirty="0">
              <a:latin typeface="Arial"/>
              <a:cs typeface="Arial"/>
            </a:endParaRPr>
          </a:p>
        </p:txBody>
      </p:sp>
      <p:sp>
        <p:nvSpPr>
          <p:cNvPr id="8" name="object 8"/>
          <p:cNvSpPr txBox="1"/>
          <p:nvPr/>
        </p:nvSpPr>
        <p:spPr>
          <a:xfrm>
            <a:off x="841663" y="6281927"/>
            <a:ext cx="6195695" cy="908685"/>
          </a:xfrm>
          <a:prstGeom prst="rect">
            <a:avLst/>
          </a:prstGeom>
        </p:spPr>
        <p:txBody>
          <a:bodyPr vert="horz" wrap="square" lIns="0" tIns="88265" rIns="0" bIns="0" rtlCol="0">
            <a:spAutoFit/>
          </a:bodyPr>
          <a:lstStyle/>
          <a:p>
            <a:pPr marL="354965">
              <a:lnSpc>
                <a:spcPct val="100000"/>
              </a:lnSpc>
              <a:spcBef>
                <a:spcPts val="695"/>
              </a:spcBef>
            </a:pPr>
            <a:r>
              <a:rPr sz="2400" spc="-5" dirty="0">
                <a:solidFill>
                  <a:srgbClr val="3333CC"/>
                </a:solidFill>
                <a:latin typeface="Arial"/>
                <a:cs typeface="Arial"/>
              </a:rPr>
              <a:t>i.e., </a:t>
            </a:r>
            <a:r>
              <a:rPr sz="2400" spc="-130" dirty="0">
                <a:latin typeface="Cambria"/>
                <a:cs typeface="Cambria"/>
              </a:rPr>
              <a:t>8 </a:t>
            </a:r>
            <a:r>
              <a:rPr sz="2400" spc="-5" dirty="0">
                <a:latin typeface="Cambria"/>
                <a:cs typeface="Cambria"/>
              </a:rPr>
              <a:t>billion </a:t>
            </a:r>
            <a:r>
              <a:rPr sz="2400" spc="-5" dirty="0">
                <a:solidFill>
                  <a:srgbClr val="3333CC"/>
                </a:solidFill>
                <a:latin typeface="Arial"/>
                <a:cs typeface="Arial"/>
              </a:rPr>
              <a:t>entries </a:t>
            </a:r>
            <a:r>
              <a:rPr sz="2400" dirty="0">
                <a:solidFill>
                  <a:srgbClr val="3333CC"/>
                </a:solidFill>
                <a:latin typeface="Arial"/>
                <a:cs typeface="Arial"/>
              </a:rPr>
              <a:t>in </a:t>
            </a:r>
            <a:r>
              <a:rPr sz="2400" spc="-5" dirty="0">
                <a:solidFill>
                  <a:srgbClr val="3333CC"/>
                </a:solidFill>
                <a:latin typeface="Arial"/>
                <a:cs typeface="Arial"/>
              </a:rPr>
              <a:t>the</a:t>
            </a:r>
            <a:r>
              <a:rPr sz="2400" spc="-254" dirty="0">
                <a:solidFill>
                  <a:srgbClr val="3333CC"/>
                </a:solidFill>
                <a:latin typeface="Arial"/>
                <a:cs typeface="Arial"/>
              </a:rPr>
              <a:t> </a:t>
            </a:r>
            <a:r>
              <a:rPr sz="2400" spc="-5" dirty="0">
                <a:solidFill>
                  <a:srgbClr val="3333CC"/>
                </a:solidFill>
                <a:latin typeface="Arial"/>
                <a:cs typeface="Arial"/>
              </a:rPr>
              <a:t>matrix</a:t>
            </a:r>
            <a:endParaRPr sz="2400">
              <a:latin typeface="Arial"/>
              <a:cs typeface="Arial"/>
            </a:endParaRPr>
          </a:p>
          <a:p>
            <a:pPr marL="355600" indent="-342900">
              <a:lnSpc>
                <a:spcPct val="100000"/>
              </a:lnSpc>
              <a:spcBef>
                <a:spcPts val="595"/>
              </a:spcBef>
              <a:buChar char="•"/>
              <a:tabLst>
                <a:tab pos="354965" algn="l"/>
                <a:tab pos="355600" algn="l"/>
              </a:tabLst>
            </a:pPr>
            <a:r>
              <a:rPr sz="2400" spc="-5" dirty="0">
                <a:solidFill>
                  <a:srgbClr val="3333CC"/>
                </a:solidFill>
                <a:latin typeface="Arial"/>
                <a:cs typeface="Arial"/>
              </a:rPr>
              <a:t>Convolution </a:t>
            </a:r>
            <a:r>
              <a:rPr sz="2400" dirty="0">
                <a:solidFill>
                  <a:srgbClr val="3333CC"/>
                </a:solidFill>
                <a:latin typeface="Arial"/>
                <a:cs typeface="Arial"/>
              </a:rPr>
              <a:t>is </a:t>
            </a:r>
            <a:r>
              <a:rPr sz="2400" spc="-130" dirty="0">
                <a:latin typeface="Cambria"/>
                <a:cs typeface="Cambria"/>
              </a:rPr>
              <a:t>4 </a:t>
            </a:r>
            <a:r>
              <a:rPr sz="2400" spc="-5" dirty="0">
                <a:latin typeface="Cambria"/>
                <a:cs typeface="Cambria"/>
              </a:rPr>
              <a:t>billion </a:t>
            </a:r>
            <a:r>
              <a:rPr sz="2400" spc="-5" dirty="0">
                <a:solidFill>
                  <a:srgbClr val="3333CC"/>
                </a:solidFill>
                <a:latin typeface="Arial"/>
                <a:cs typeface="Arial"/>
              </a:rPr>
              <a:t>times </a:t>
            </a:r>
            <a:r>
              <a:rPr sz="2400" dirty="0">
                <a:solidFill>
                  <a:srgbClr val="3333CC"/>
                </a:solidFill>
                <a:latin typeface="Arial"/>
                <a:cs typeface="Arial"/>
              </a:rPr>
              <a:t>more</a:t>
            </a:r>
            <a:r>
              <a:rPr sz="2400" spc="-240" dirty="0">
                <a:solidFill>
                  <a:srgbClr val="3333CC"/>
                </a:solidFill>
                <a:latin typeface="Arial"/>
                <a:cs typeface="Arial"/>
              </a:rPr>
              <a:t> </a:t>
            </a:r>
            <a:r>
              <a:rPr sz="2400" spc="-5" dirty="0">
                <a:solidFill>
                  <a:srgbClr val="3333CC"/>
                </a:solidFill>
                <a:latin typeface="Arial"/>
                <a:cs typeface="Arial"/>
              </a:rPr>
              <a:t>efficient</a:t>
            </a:r>
            <a:endParaRPr sz="2400">
              <a:latin typeface="Arial"/>
              <a:cs typeface="Arial"/>
            </a:endParaRPr>
          </a:p>
        </p:txBody>
      </p:sp>
      <p:sp>
        <p:nvSpPr>
          <p:cNvPr id="10" name="object 10"/>
          <p:cNvSpPr txBox="1"/>
          <p:nvPr/>
        </p:nvSpPr>
        <p:spPr>
          <a:xfrm>
            <a:off x="536863" y="1176020"/>
            <a:ext cx="8705215" cy="1358900"/>
          </a:xfrm>
          <a:prstGeom prst="rect">
            <a:avLst/>
          </a:prstGeom>
        </p:spPr>
        <p:txBody>
          <a:bodyPr vert="horz" wrap="square" lIns="0" tIns="33020" rIns="0" bIns="0" rtlCol="0">
            <a:spAutoFit/>
          </a:bodyPr>
          <a:lstStyle/>
          <a:p>
            <a:pPr marL="355600" marR="5080" indent="-342900">
              <a:lnSpc>
                <a:spcPts val="2800"/>
              </a:lnSpc>
              <a:spcBef>
                <a:spcPts val="260"/>
              </a:spcBef>
              <a:buChar char="•"/>
              <a:tabLst>
                <a:tab pos="354965" algn="l"/>
                <a:tab pos="355600" algn="l"/>
              </a:tabLst>
            </a:pPr>
            <a:r>
              <a:rPr sz="2400" spc="-5" dirty="0">
                <a:solidFill>
                  <a:srgbClr val="006600"/>
                </a:solidFill>
                <a:latin typeface="Arial"/>
                <a:cs typeface="Arial"/>
              </a:rPr>
              <a:t>Image </a:t>
            </a:r>
            <a:r>
              <a:rPr sz="2400" dirty="0">
                <a:solidFill>
                  <a:srgbClr val="006600"/>
                </a:solidFill>
                <a:latin typeface="Arial"/>
                <a:cs typeface="Arial"/>
              </a:rPr>
              <a:t>on right </a:t>
            </a:r>
            <a:r>
              <a:rPr sz="2400" spc="-5" dirty="0">
                <a:solidFill>
                  <a:srgbClr val="006600"/>
                </a:solidFill>
                <a:latin typeface="Arial"/>
                <a:cs typeface="Arial"/>
              </a:rPr>
              <a:t>formed </a:t>
            </a:r>
            <a:r>
              <a:rPr sz="2400" dirty="0">
                <a:solidFill>
                  <a:srgbClr val="006600"/>
                </a:solidFill>
                <a:latin typeface="Arial"/>
                <a:cs typeface="Arial"/>
              </a:rPr>
              <a:t>by </a:t>
            </a:r>
            <a:r>
              <a:rPr sz="2400" spc="-5" dirty="0">
                <a:solidFill>
                  <a:srgbClr val="006600"/>
                </a:solidFill>
                <a:latin typeface="Arial"/>
                <a:cs typeface="Arial"/>
              </a:rPr>
              <a:t>taking </a:t>
            </a:r>
            <a:r>
              <a:rPr sz="2400" dirty="0">
                <a:solidFill>
                  <a:srgbClr val="006600"/>
                </a:solidFill>
                <a:latin typeface="Arial"/>
                <a:cs typeface="Arial"/>
              </a:rPr>
              <a:t>each pixel of input image and  </a:t>
            </a:r>
            <a:r>
              <a:rPr sz="2400" spc="-5" dirty="0">
                <a:solidFill>
                  <a:srgbClr val="006600"/>
                </a:solidFill>
                <a:latin typeface="Arial"/>
                <a:cs typeface="Arial"/>
              </a:rPr>
              <a:t>subtracting the </a:t>
            </a:r>
            <a:r>
              <a:rPr sz="2400" dirty="0">
                <a:solidFill>
                  <a:srgbClr val="006600"/>
                </a:solidFill>
                <a:latin typeface="Arial"/>
                <a:cs typeface="Arial"/>
              </a:rPr>
              <a:t>value of </a:t>
            </a:r>
            <a:r>
              <a:rPr sz="2400" spc="-5" dirty="0">
                <a:solidFill>
                  <a:srgbClr val="006600"/>
                </a:solidFill>
                <a:latin typeface="Arial"/>
                <a:cs typeface="Arial"/>
              </a:rPr>
              <a:t>its </a:t>
            </a:r>
            <a:r>
              <a:rPr sz="2400" dirty="0">
                <a:solidFill>
                  <a:srgbClr val="006600"/>
                </a:solidFill>
                <a:latin typeface="Arial"/>
                <a:cs typeface="Arial"/>
              </a:rPr>
              <a:t>neighboring pixel on </a:t>
            </a:r>
            <a:r>
              <a:rPr sz="2400" spc="-5" dirty="0">
                <a:solidFill>
                  <a:srgbClr val="006600"/>
                </a:solidFill>
                <a:latin typeface="Arial"/>
                <a:cs typeface="Arial"/>
              </a:rPr>
              <a:t>the</a:t>
            </a:r>
            <a:r>
              <a:rPr sz="2400" dirty="0">
                <a:solidFill>
                  <a:srgbClr val="006600"/>
                </a:solidFill>
                <a:latin typeface="Arial"/>
                <a:cs typeface="Arial"/>
              </a:rPr>
              <a:t> </a:t>
            </a:r>
            <a:r>
              <a:rPr sz="2400" spc="-5" dirty="0">
                <a:solidFill>
                  <a:srgbClr val="006600"/>
                </a:solidFill>
                <a:latin typeface="Arial"/>
                <a:cs typeface="Arial"/>
              </a:rPr>
              <a:t>left</a:t>
            </a:r>
            <a:endParaRPr sz="2400">
              <a:latin typeface="Arial"/>
              <a:cs typeface="Arial"/>
            </a:endParaRPr>
          </a:p>
          <a:p>
            <a:pPr marL="1091565" marR="107314" lvl="1" indent="-342900">
              <a:lnSpc>
                <a:spcPts val="2400"/>
              </a:lnSpc>
              <a:spcBef>
                <a:spcPts val="20"/>
              </a:spcBef>
              <a:buChar char="•"/>
              <a:tabLst>
                <a:tab pos="1091565" algn="l"/>
                <a:tab pos="1092200" algn="l"/>
              </a:tabLst>
            </a:pPr>
            <a:r>
              <a:rPr sz="2000" spc="-5" dirty="0">
                <a:solidFill>
                  <a:srgbClr val="660066"/>
                </a:solidFill>
                <a:latin typeface="Arial"/>
                <a:cs typeface="Arial"/>
              </a:rPr>
              <a:t>This </a:t>
            </a:r>
            <a:r>
              <a:rPr sz="2000" dirty="0">
                <a:solidFill>
                  <a:srgbClr val="660066"/>
                </a:solidFill>
                <a:latin typeface="Arial"/>
                <a:cs typeface="Arial"/>
              </a:rPr>
              <a:t>is a measure of all </a:t>
            </a:r>
            <a:r>
              <a:rPr sz="2000" spc="-5" dirty="0">
                <a:solidFill>
                  <a:srgbClr val="660066"/>
                </a:solidFill>
                <a:latin typeface="Arial"/>
                <a:cs typeface="Arial"/>
              </a:rPr>
              <a:t>the vertically oriented </a:t>
            </a:r>
            <a:r>
              <a:rPr sz="2000" dirty="0">
                <a:solidFill>
                  <a:srgbClr val="660066"/>
                </a:solidFill>
                <a:latin typeface="Arial"/>
                <a:cs typeface="Arial"/>
              </a:rPr>
              <a:t>edges in input image  which is </a:t>
            </a:r>
            <a:r>
              <a:rPr sz="2000" spc="-5" dirty="0">
                <a:solidFill>
                  <a:srgbClr val="660066"/>
                </a:solidFill>
                <a:latin typeface="Arial"/>
                <a:cs typeface="Arial"/>
              </a:rPr>
              <a:t>useful for </a:t>
            </a:r>
            <a:r>
              <a:rPr sz="2000" dirty="0">
                <a:solidFill>
                  <a:srgbClr val="660066"/>
                </a:solidFill>
                <a:latin typeface="Arial"/>
                <a:cs typeface="Arial"/>
              </a:rPr>
              <a:t>object</a:t>
            </a:r>
            <a:r>
              <a:rPr sz="2000" spc="-10" dirty="0">
                <a:solidFill>
                  <a:srgbClr val="660066"/>
                </a:solidFill>
                <a:latin typeface="Arial"/>
                <a:cs typeface="Arial"/>
              </a:rPr>
              <a:t> </a:t>
            </a:r>
            <a:r>
              <a:rPr sz="2000" spc="-5" dirty="0">
                <a:solidFill>
                  <a:srgbClr val="660066"/>
                </a:solidFill>
                <a:latin typeface="Arial"/>
                <a:cs typeface="Arial"/>
              </a:rPr>
              <a:t>detection</a:t>
            </a:r>
            <a:endParaRPr sz="2000">
              <a:latin typeface="Arial"/>
              <a:cs typeface="Arial"/>
            </a:endParaRPr>
          </a:p>
        </p:txBody>
      </p:sp>
      <p:sp>
        <p:nvSpPr>
          <p:cNvPr id="11" name="object 11"/>
          <p:cNvSpPr/>
          <p:nvPr/>
        </p:nvSpPr>
        <p:spPr>
          <a:xfrm>
            <a:off x="1867861" y="2777100"/>
            <a:ext cx="4203635" cy="1758577"/>
          </a:xfrm>
          <a:prstGeom prst="rect">
            <a:avLst/>
          </a:prstGeom>
          <a:blipFill>
            <a:blip r:embed="rId2" cstate="print"/>
            <a:stretch>
              <a:fillRect/>
            </a:stretch>
          </a:blipFill>
        </p:spPr>
        <p:txBody>
          <a:bodyPr wrap="square" lIns="0" tIns="0" rIns="0" bIns="0" rtlCol="0"/>
          <a:lstStyle/>
          <a:p>
            <a:endParaRPr/>
          </a:p>
        </p:txBody>
      </p:sp>
      <p:sp>
        <p:nvSpPr>
          <p:cNvPr id="12" name="object 12"/>
          <p:cNvSpPr txBox="1"/>
          <p:nvPr/>
        </p:nvSpPr>
        <p:spPr>
          <a:xfrm>
            <a:off x="841663" y="2928620"/>
            <a:ext cx="717550" cy="635000"/>
          </a:xfrm>
          <a:prstGeom prst="rect">
            <a:avLst/>
          </a:prstGeom>
        </p:spPr>
        <p:txBody>
          <a:bodyPr vert="horz" wrap="square" lIns="0" tIns="12700" rIns="0" bIns="0" rtlCol="0">
            <a:spAutoFit/>
          </a:bodyPr>
          <a:lstStyle/>
          <a:p>
            <a:pPr marL="12700" marR="5080">
              <a:lnSpc>
                <a:spcPct val="100000"/>
              </a:lnSpc>
              <a:spcBef>
                <a:spcPts val="100"/>
              </a:spcBef>
            </a:pPr>
            <a:r>
              <a:rPr sz="2000" dirty="0">
                <a:solidFill>
                  <a:srgbClr val="006600"/>
                </a:solidFill>
                <a:latin typeface="Arial"/>
                <a:cs typeface="Arial"/>
              </a:rPr>
              <a:t>Input  image</a:t>
            </a:r>
            <a:endParaRPr sz="2000">
              <a:latin typeface="Arial"/>
              <a:cs typeface="Arial"/>
            </a:endParaRPr>
          </a:p>
        </p:txBody>
      </p:sp>
      <p:sp>
        <p:nvSpPr>
          <p:cNvPr id="13" name="object 13"/>
          <p:cNvSpPr txBox="1"/>
          <p:nvPr/>
        </p:nvSpPr>
        <p:spPr>
          <a:xfrm>
            <a:off x="6199054" y="2852420"/>
            <a:ext cx="3215005" cy="845819"/>
          </a:xfrm>
          <a:prstGeom prst="rect">
            <a:avLst/>
          </a:prstGeom>
        </p:spPr>
        <p:txBody>
          <a:bodyPr vert="horz" wrap="square" lIns="0" tIns="13970" rIns="0" bIns="0" rtlCol="0">
            <a:spAutoFit/>
          </a:bodyPr>
          <a:lstStyle/>
          <a:p>
            <a:pPr marL="12700" marR="5080">
              <a:lnSpc>
                <a:spcPct val="99500"/>
              </a:lnSpc>
              <a:spcBef>
                <a:spcPts val="110"/>
              </a:spcBef>
            </a:pPr>
            <a:r>
              <a:rPr sz="1800" spc="-5" dirty="0">
                <a:solidFill>
                  <a:srgbClr val="660066"/>
                </a:solidFill>
                <a:latin typeface="Arial"/>
                <a:cs typeface="Arial"/>
              </a:rPr>
              <a:t>Both </a:t>
            </a:r>
            <a:r>
              <a:rPr sz="1800" dirty="0">
                <a:solidFill>
                  <a:srgbClr val="660066"/>
                </a:solidFill>
                <a:latin typeface="Arial"/>
                <a:cs typeface="Arial"/>
              </a:rPr>
              <a:t>images are </a:t>
            </a:r>
            <a:r>
              <a:rPr sz="1800" spc="-100" dirty="0">
                <a:latin typeface="Cambria"/>
                <a:cs typeface="Cambria"/>
              </a:rPr>
              <a:t>280 </a:t>
            </a:r>
            <a:r>
              <a:rPr sz="1800" dirty="0">
                <a:solidFill>
                  <a:srgbClr val="660066"/>
                </a:solidFill>
                <a:latin typeface="Arial"/>
                <a:cs typeface="Arial"/>
              </a:rPr>
              <a:t>pixels </a:t>
            </a:r>
            <a:r>
              <a:rPr sz="1800" spc="-5" dirty="0">
                <a:solidFill>
                  <a:srgbClr val="660066"/>
                </a:solidFill>
                <a:latin typeface="Arial"/>
                <a:cs typeface="Arial"/>
              </a:rPr>
              <a:t>tall  Input </a:t>
            </a:r>
            <a:r>
              <a:rPr sz="1800" dirty="0">
                <a:solidFill>
                  <a:srgbClr val="660066"/>
                </a:solidFill>
                <a:latin typeface="Arial"/>
                <a:cs typeface="Arial"/>
              </a:rPr>
              <a:t>image is </a:t>
            </a:r>
            <a:r>
              <a:rPr sz="1800" spc="-100" dirty="0">
                <a:latin typeface="Cambria"/>
                <a:cs typeface="Cambria"/>
              </a:rPr>
              <a:t>320 </a:t>
            </a:r>
            <a:r>
              <a:rPr sz="1800" dirty="0">
                <a:solidFill>
                  <a:srgbClr val="660066"/>
                </a:solidFill>
                <a:latin typeface="Arial"/>
                <a:cs typeface="Arial"/>
              </a:rPr>
              <a:t>pixels wide  </a:t>
            </a:r>
            <a:r>
              <a:rPr sz="1800" spc="-5" dirty="0">
                <a:solidFill>
                  <a:srgbClr val="660066"/>
                </a:solidFill>
                <a:latin typeface="Arial"/>
                <a:cs typeface="Arial"/>
              </a:rPr>
              <a:t>Output </a:t>
            </a:r>
            <a:r>
              <a:rPr sz="1800" dirty="0">
                <a:solidFill>
                  <a:srgbClr val="660066"/>
                </a:solidFill>
                <a:latin typeface="Arial"/>
                <a:cs typeface="Arial"/>
              </a:rPr>
              <a:t>image is </a:t>
            </a:r>
            <a:r>
              <a:rPr sz="1800" spc="-100" dirty="0">
                <a:latin typeface="Cambria"/>
                <a:cs typeface="Cambria"/>
              </a:rPr>
              <a:t>319 </a:t>
            </a:r>
            <a:r>
              <a:rPr sz="1800" dirty="0">
                <a:solidFill>
                  <a:srgbClr val="660066"/>
                </a:solidFill>
                <a:latin typeface="Arial"/>
                <a:cs typeface="Arial"/>
              </a:rPr>
              <a:t>pixels</a:t>
            </a:r>
            <a:r>
              <a:rPr sz="1800" spc="-180" dirty="0">
                <a:solidFill>
                  <a:srgbClr val="660066"/>
                </a:solidFill>
                <a:latin typeface="Arial"/>
                <a:cs typeface="Arial"/>
              </a:rPr>
              <a:t> </a:t>
            </a:r>
            <a:r>
              <a:rPr sz="1800" dirty="0">
                <a:solidFill>
                  <a:srgbClr val="660066"/>
                </a:solidFill>
                <a:latin typeface="Arial"/>
                <a:cs typeface="Arial"/>
              </a:rPr>
              <a:t>wide</a:t>
            </a:r>
            <a:endParaRPr sz="1800">
              <a:latin typeface="Arial"/>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679354" y="840740"/>
            <a:ext cx="6707505" cy="452120"/>
          </a:xfrm>
          <a:prstGeom prst="rect">
            <a:avLst/>
          </a:prstGeom>
        </p:spPr>
        <p:txBody>
          <a:bodyPr vert="horz" wrap="square" lIns="0" tIns="12700" rIns="0" bIns="0" rtlCol="0">
            <a:spAutoFit/>
          </a:bodyPr>
          <a:lstStyle/>
          <a:p>
            <a:pPr marL="12700">
              <a:lnSpc>
                <a:spcPct val="100000"/>
              </a:lnSpc>
              <a:spcBef>
                <a:spcPts val="100"/>
              </a:spcBef>
            </a:pPr>
            <a:r>
              <a:rPr sz="2800" dirty="0"/>
              <a:t>Equivariance of </a:t>
            </a:r>
            <a:r>
              <a:rPr sz="2800" spc="-5" dirty="0"/>
              <a:t>Convolution to Translation</a:t>
            </a:r>
            <a:endParaRPr sz="2800"/>
          </a:p>
        </p:txBody>
      </p:sp>
      <p:sp>
        <p:nvSpPr>
          <p:cNvPr id="4" name="object 4"/>
          <p:cNvSpPr txBox="1"/>
          <p:nvPr/>
        </p:nvSpPr>
        <p:spPr>
          <a:xfrm>
            <a:off x="536863" y="1480820"/>
            <a:ext cx="8976995" cy="4813300"/>
          </a:xfrm>
          <a:prstGeom prst="rect">
            <a:avLst/>
          </a:prstGeom>
        </p:spPr>
        <p:txBody>
          <a:bodyPr vert="horz" wrap="square" lIns="0" tIns="33020" rIns="0" bIns="0" rtlCol="0">
            <a:spAutoFit/>
          </a:bodyPr>
          <a:lstStyle/>
          <a:p>
            <a:pPr marL="355600" marR="192405" indent="-342900">
              <a:lnSpc>
                <a:spcPts val="2800"/>
              </a:lnSpc>
              <a:spcBef>
                <a:spcPts val="260"/>
              </a:spcBef>
              <a:buChar char="•"/>
              <a:tabLst>
                <a:tab pos="354965" algn="l"/>
                <a:tab pos="355600" algn="l"/>
              </a:tabLst>
            </a:pPr>
            <a:r>
              <a:rPr sz="2400" spc="-5" dirty="0">
                <a:solidFill>
                  <a:srgbClr val="3333CC"/>
                </a:solidFill>
                <a:latin typeface="Arial"/>
                <a:cs typeface="Arial"/>
              </a:rPr>
              <a:t>Th</a:t>
            </a:r>
            <a:r>
              <a:rPr lang="en-US" sz="2400" spc="-5" dirty="0">
                <a:solidFill>
                  <a:srgbClr val="3333CC"/>
                </a:solidFill>
                <a:latin typeface="Arial"/>
                <a:cs typeface="Arial"/>
              </a:rPr>
              <a:t>is</a:t>
            </a:r>
            <a:r>
              <a:rPr sz="2400" spc="-5" dirty="0">
                <a:solidFill>
                  <a:srgbClr val="3333CC"/>
                </a:solidFill>
                <a:latin typeface="Arial"/>
                <a:cs typeface="Arial"/>
              </a:rPr>
              <a:t> particular form </a:t>
            </a:r>
            <a:r>
              <a:rPr sz="2400" dirty="0">
                <a:solidFill>
                  <a:srgbClr val="3333CC"/>
                </a:solidFill>
                <a:latin typeface="Arial"/>
                <a:cs typeface="Arial"/>
              </a:rPr>
              <a:t>of </a:t>
            </a:r>
            <a:r>
              <a:rPr sz="2400" spc="-5" dirty="0">
                <a:solidFill>
                  <a:srgbClr val="3333CC"/>
                </a:solidFill>
                <a:latin typeface="Arial"/>
                <a:cs typeface="Arial"/>
              </a:rPr>
              <a:t>parameter </a:t>
            </a:r>
            <a:r>
              <a:rPr sz="2400" dirty="0">
                <a:solidFill>
                  <a:srgbClr val="3333CC"/>
                </a:solidFill>
                <a:latin typeface="Arial"/>
                <a:cs typeface="Arial"/>
              </a:rPr>
              <a:t>sharing leads </a:t>
            </a:r>
            <a:r>
              <a:rPr sz="2400" spc="-5" dirty="0">
                <a:solidFill>
                  <a:srgbClr val="3333CC"/>
                </a:solidFill>
                <a:latin typeface="Arial"/>
                <a:cs typeface="Arial"/>
              </a:rPr>
              <a:t>to </a:t>
            </a:r>
            <a:r>
              <a:rPr sz="2400" dirty="0">
                <a:solidFill>
                  <a:srgbClr val="3333CC"/>
                </a:solidFill>
                <a:latin typeface="Arial"/>
                <a:cs typeface="Arial"/>
              </a:rPr>
              <a:t>equivariance  </a:t>
            </a:r>
            <a:r>
              <a:rPr sz="2400" spc="-5" dirty="0">
                <a:solidFill>
                  <a:srgbClr val="3333CC"/>
                </a:solidFill>
                <a:latin typeface="Arial"/>
                <a:cs typeface="Arial"/>
              </a:rPr>
              <a:t>to translation</a:t>
            </a:r>
            <a:endParaRPr sz="2400" dirty="0">
              <a:latin typeface="Arial"/>
              <a:cs typeface="Arial"/>
            </a:endParaRPr>
          </a:p>
          <a:p>
            <a:pPr marL="355600" marR="5080" indent="-342900">
              <a:lnSpc>
                <a:spcPct val="101499"/>
              </a:lnSpc>
              <a:spcBef>
                <a:spcPts val="470"/>
              </a:spcBef>
              <a:buChar char="•"/>
              <a:tabLst>
                <a:tab pos="354965" algn="l"/>
                <a:tab pos="355600" algn="l"/>
              </a:tabLst>
            </a:pPr>
            <a:r>
              <a:rPr sz="2400" dirty="0">
                <a:solidFill>
                  <a:srgbClr val="3333CC"/>
                </a:solidFill>
                <a:latin typeface="Arial"/>
                <a:cs typeface="Arial"/>
              </a:rPr>
              <a:t>Equivariant means </a:t>
            </a:r>
            <a:r>
              <a:rPr sz="2400" spc="-5" dirty="0">
                <a:solidFill>
                  <a:srgbClr val="3333CC"/>
                </a:solidFill>
                <a:latin typeface="Arial"/>
                <a:cs typeface="Arial"/>
              </a:rPr>
              <a:t>that </a:t>
            </a:r>
            <a:r>
              <a:rPr sz="2400" dirty="0">
                <a:solidFill>
                  <a:srgbClr val="3333CC"/>
                </a:solidFill>
                <a:latin typeface="Arial"/>
                <a:cs typeface="Arial"/>
              </a:rPr>
              <a:t>if </a:t>
            </a:r>
            <a:r>
              <a:rPr sz="2400" spc="-5" dirty="0">
                <a:solidFill>
                  <a:srgbClr val="3333CC"/>
                </a:solidFill>
                <a:latin typeface="Arial"/>
                <a:cs typeface="Arial"/>
              </a:rPr>
              <a:t>the </a:t>
            </a:r>
            <a:r>
              <a:rPr sz="2400" dirty="0">
                <a:solidFill>
                  <a:srgbClr val="3333CC"/>
                </a:solidFill>
                <a:latin typeface="Arial"/>
                <a:cs typeface="Arial"/>
              </a:rPr>
              <a:t>input changes, </a:t>
            </a:r>
            <a:r>
              <a:rPr sz="2400" spc="-5" dirty="0">
                <a:solidFill>
                  <a:srgbClr val="3333CC"/>
                </a:solidFill>
                <a:latin typeface="Arial"/>
                <a:cs typeface="Arial"/>
              </a:rPr>
              <a:t>the output </a:t>
            </a:r>
            <a:r>
              <a:rPr sz="2400" dirty="0">
                <a:solidFill>
                  <a:srgbClr val="3333CC"/>
                </a:solidFill>
                <a:latin typeface="Arial"/>
                <a:cs typeface="Arial"/>
              </a:rPr>
              <a:t>changes  in </a:t>
            </a:r>
            <a:r>
              <a:rPr sz="2400" spc="-5" dirty="0">
                <a:solidFill>
                  <a:srgbClr val="3333CC"/>
                </a:solidFill>
                <a:latin typeface="Arial"/>
                <a:cs typeface="Arial"/>
              </a:rPr>
              <a:t>the </a:t>
            </a:r>
            <a:r>
              <a:rPr sz="2400" dirty="0">
                <a:solidFill>
                  <a:srgbClr val="3333CC"/>
                </a:solidFill>
                <a:latin typeface="Arial"/>
                <a:cs typeface="Arial"/>
              </a:rPr>
              <a:t>same way</a:t>
            </a:r>
            <a:endParaRPr sz="2400" dirty="0">
              <a:latin typeface="Arial"/>
              <a:cs typeface="Arial"/>
            </a:endParaRPr>
          </a:p>
          <a:p>
            <a:pPr marL="355600" indent="-342900">
              <a:lnSpc>
                <a:spcPct val="100000"/>
              </a:lnSpc>
              <a:spcBef>
                <a:spcPts val="495"/>
              </a:spcBef>
              <a:buChar char="•"/>
              <a:tabLst>
                <a:tab pos="354965" algn="l"/>
                <a:tab pos="355600" algn="l"/>
              </a:tabLst>
            </a:pPr>
            <a:r>
              <a:rPr sz="2400" dirty="0">
                <a:solidFill>
                  <a:srgbClr val="3333CC"/>
                </a:solidFill>
                <a:latin typeface="Arial"/>
                <a:cs typeface="Arial"/>
              </a:rPr>
              <a:t>A </a:t>
            </a:r>
            <a:r>
              <a:rPr sz="2400" spc="-5" dirty="0">
                <a:solidFill>
                  <a:srgbClr val="3333CC"/>
                </a:solidFill>
                <a:latin typeface="Arial"/>
                <a:cs typeface="Arial"/>
              </a:rPr>
              <a:t>function </a:t>
            </a:r>
            <a:r>
              <a:rPr sz="2400" i="1" spc="30" dirty="0">
                <a:latin typeface="Cambria"/>
                <a:cs typeface="Cambria"/>
              </a:rPr>
              <a:t>f </a:t>
            </a:r>
            <a:r>
              <a:rPr sz="2400" spc="20" dirty="0">
                <a:latin typeface="Cambria"/>
                <a:cs typeface="Cambria"/>
              </a:rPr>
              <a:t>(</a:t>
            </a:r>
            <a:r>
              <a:rPr sz="2400" i="1" spc="20" dirty="0">
                <a:latin typeface="Cambria"/>
                <a:cs typeface="Cambria"/>
              </a:rPr>
              <a:t>x</a:t>
            </a:r>
            <a:r>
              <a:rPr sz="2400" spc="20" dirty="0">
                <a:latin typeface="Cambria"/>
                <a:cs typeface="Cambria"/>
              </a:rPr>
              <a:t>) </a:t>
            </a:r>
            <a:r>
              <a:rPr sz="2400" dirty="0">
                <a:solidFill>
                  <a:srgbClr val="3333CC"/>
                </a:solidFill>
                <a:latin typeface="Arial"/>
                <a:cs typeface="Arial"/>
              </a:rPr>
              <a:t>is equivariant </a:t>
            </a:r>
            <a:r>
              <a:rPr sz="2400" spc="-5" dirty="0">
                <a:solidFill>
                  <a:srgbClr val="3333CC"/>
                </a:solidFill>
                <a:latin typeface="Arial"/>
                <a:cs typeface="Arial"/>
              </a:rPr>
              <a:t>to </a:t>
            </a:r>
            <a:r>
              <a:rPr sz="2400" dirty="0">
                <a:solidFill>
                  <a:srgbClr val="3333CC"/>
                </a:solidFill>
                <a:latin typeface="Arial"/>
                <a:cs typeface="Arial"/>
              </a:rPr>
              <a:t>a </a:t>
            </a:r>
            <a:r>
              <a:rPr sz="2400" spc="-5" dirty="0">
                <a:solidFill>
                  <a:srgbClr val="3333CC"/>
                </a:solidFill>
                <a:latin typeface="Arial"/>
                <a:cs typeface="Arial"/>
              </a:rPr>
              <a:t>function </a:t>
            </a:r>
            <a:r>
              <a:rPr sz="2400" i="1" spc="-150" dirty="0">
                <a:latin typeface="Cambria"/>
                <a:cs typeface="Cambria"/>
              </a:rPr>
              <a:t>g </a:t>
            </a:r>
            <a:r>
              <a:rPr sz="2400" spc="-5" dirty="0">
                <a:solidFill>
                  <a:srgbClr val="3333CC"/>
                </a:solidFill>
                <a:latin typeface="Arial"/>
                <a:cs typeface="Arial"/>
              </a:rPr>
              <a:t>if </a:t>
            </a:r>
            <a:r>
              <a:rPr sz="2400" i="1" spc="30" dirty="0">
                <a:latin typeface="Cambria"/>
                <a:cs typeface="Cambria"/>
              </a:rPr>
              <a:t>f </a:t>
            </a:r>
            <a:r>
              <a:rPr sz="2400" spc="-70" dirty="0">
                <a:latin typeface="Cambria"/>
                <a:cs typeface="Cambria"/>
              </a:rPr>
              <a:t>(</a:t>
            </a:r>
            <a:r>
              <a:rPr sz="2400" i="1" spc="-70" dirty="0">
                <a:latin typeface="Cambria"/>
                <a:cs typeface="Cambria"/>
              </a:rPr>
              <a:t>g </a:t>
            </a:r>
            <a:r>
              <a:rPr sz="2400" spc="80" dirty="0">
                <a:latin typeface="Cambria"/>
                <a:cs typeface="Cambria"/>
              </a:rPr>
              <a:t>(</a:t>
            </a:r>
            <a:r>
              <a:rPr sz="2400" i="1" spc="80" dirty="0">
                <a:latin typeface="Cambria"/>
                <a:cs typeface="Cambria"/>
              </a:rPr>
              <a:t>x</a:t>
            </a:r>
            <a:r>
              <a:rPr sz="2400" spc="80" dirty="0">
                <a:latin typeface="Cambria"/>
                <a:cs typeface="Cambria"/>
              </a:rPr>
              <a:t>))</a:t>
            </a:r>
            <a:r>
              <a:rPr sz="2400" i="1" spc="80" dirty="0">
                <a:latin typeface="Cambria"/>
                <a:cs typeface="Cambria"/>
              </a:rPr>
              <a:t>=g </a:t>
            </a:r>
            <a:r>
              <a:rPr sz="2400" spc="25" dirty="0">
                <a:latin typeface="Cambria"/>
                <a:cs typeface="Cambria"/>
              </a:rPr>
              <a:t>(</a:t>
            </a:r>
            <a:r>
              <a:rPr sz="2400" i="1" spc="25" dirty="0">
                <a:latin typeface="Cambria"/>
                <a:cs typeface="Cambria"/>
              </a:rPr>
              <a:t>f</a:t>
            </a:r>
            <a:r>
              <a:rPr sz="2400" i="1" spc="-240" dirty="0">
                <a:latin typeface="Cambria"/>
                <a:cs typeface="Cambria"/>
              </a:rPr>
              <a:t> </a:t>
            </a:r>
            <a:r>
              <a:rPr sz="2400" spc="20" dirty="0">
                <a:latin typeface="Cambria"/>
                <a:cs typeface="Cambria"/>
              </a:rPr>
              <a:t>(</a:t>
            </a:r>
            <a:r>
              <a:rPr sz="2400" i="1" spc="20" dirty="0">
                <a:latin typeface="Cambria"/>
                <a:cs typeface="Cambria"/>
              </a:rPr>
              <a:t>x</a:t>
            </a:r>
            <a:r>
              <a:rPr sz="2400" spc="20" dirty="0">
                <a:latin typeface="Cambria"/>
                <a:cs typeface="Cambria"/>
              </a:rPr>
              <a:t>))</a:t>
            </a:r>
            <a:endParaRPr sz="2400" dirty="0">
              <a:latin typeface="Cambria"/>
              <a:cs typeface="Cambria"/>
            </a:endParaRPr>
          </a:p>
          <a:p>
            <a:pPr marL="355600" marR="204470" indent="-342900">
              <a:lnSpc>
                <a:spcPct val="101499"/>
              </a:lnSpc>
              <a:spcBef>
                <a:spcPts val="580"/>
              </a:spcBef>
              <a:buChar char="•"/>
              <a:tabLst>
                <a:tab pos="354965" algn="l"/>
                <a:tab pos="355600" algn="l"/>
              </a:tabLst>
            </a:pPr>
            <a:r>
              <a:rPr sz="2400" dirty="0">
                <a:solidFill>
                  <a:srgbClr val="3333CC"/>
                </a:solidFill>
                <a:latin typeface="Arial"/>
                <a:cs typeface="Arial"/>
              </a:rPr>
              <a:t>If </a:t>
            </a:r>
            <a:r>
              <a:rPr sz="2400" i="1" spc="-150" dirty="0">
                <a:latin typeface="Cambria"/>
                <a:cs typeface="Cambria"/>
              </a:rPr>
              <a:t>g </a:t>
            </a:r>
            <a:r>
              <a:rPr sz="2400" dirty="0">
                <a:solidFill>
                  <a:srgbClr val="3333CC"/>
                </a:solidFill>
                <a:latin typeface="Arial"/>
                <a:cs typeface="Arial"/>
              </a:rPr>
              <a:t>is a </a:t>
            </a:r>
            <a:r>
              <a:rPr sz="2400" spc="-5" dirty="0">
                <a:solidFill>
                  <a:srgbClr val="3333CC"/>
                </a:solidFill>
                <a:latin typeface="Arial"/>
                <a:cs typeface="Arial"/>
              </a:rPr>
              <a:t>function that translates the input, i.e., that shifts it, then  the convolution function </a:t>
            </a:r>
            <a:r>
              <a:rPr sz="2400" dirty="0">
                <a:solidFill>
                  <a:srgbClr val="3333CC"/>
                </a:solidFill>
                <a:latin typeface="Arial"/>
                <a:cs typeface="Arial"/>
              </a:rPr>
              <a:t>is equivariant to</a:t>
            </a:r>
            <a:r>
              <a:rPr sz="2400" spc="-5" dirty="0">
                <a:solidFill>
                  <a:srgbClr val="3333CC"/>
                </a:solidFill>
                <a:latin typeface="Arial"/>
                <a:cs typeface="Arial"/>
              </a:rPr>
              <a:t> </a:t>
            </a:r>
            <a:r>
              <a:rPr sz="2400" i="1" spc="-150" dirty="0">
                <a:latin typeface="Cambria"/>
                <a:cs typeface="Cambria"/>
              </a:rPr>
              <a:t>g</a:t>
            </a:r>
            <a:endParaRPr sz="2400" dirty="0">
              <a:latin typeface="Cambria"/>
              <a:cs typeface="Cambria"/>
            </a:endParaRPr>
          </a:p>
          <a:p>
            <a:pPr marL="755650" lvl="1" indent="-285750">
              <a:lnSpc>
                <a:spcPct val="100000"/>
              </a:lnSpc>
              <a:spcBef>
                <a:spcPts val="400"/>
              </a:spcBef>
              <a:buClr>
                <a:srgbClr val="3333CC"/>
              </a:buClr>
              <a:buFont typeface="Cambria"/>
              <a:buChar char="•"/>
              <a:tabLst>
                <a:tab pos="755015" algn="l"/>
                <a:tab pos="755650" algn="l"/>
              </a:tabLst>
            </a:pPr>
            <a:r>
              <a:rPr sz="2000" i="1" spc="70" dirty="0">
                <a:latin typeface="Cambria"/>
                <a:cs typeface="Cambria"/>
              </a:rPr>
              <a:t>I</a:t>
            </a:r>
            <a:r>
              <a:rPr sz="2000" spc="70" dirty="0">
                <a:latin typeface="Cambria"/>
                <a:cs typeface="Cambria"/>
              </a:rPr>
              <a:t>(</a:t>
            </a:r>
            <a:r>
              <a:rPr sz="2000" i="1" spc="70" dirty="0">
                <a:latin typeface="Cambria"/>
                <a:cs typeface="Cambria"/>
              </a:rPr>
              <a:t>x,y</a:t>
            </a:r>
            <a:r>
              <a:rPr sz="2000" spc="70" dirty="0">
                <a:latin typeface="Cambria"/>
                <a:cs typeface="Cambria"/>
              </a:rPr>
              <a:t>) </a:t>
            </a:r>
            <a:r>
              <a:rPr sz="2000" dirty="0">
                <a:solidFill>
                  <a:srgbClr val="006600"/>
                </a:solidFill>
                <a:latin typeface="Arial"/>
                <a:cs typeface="Arial"/>
              </a:rPr>
              <a:t>is image </a:t>
            </a:r>
            <a:r>
              <a:rPr sz="2000" spc="-5" dirty="0">
                <a:solidFill>
                  <a:srgbClr val="006600"/>
                </a:solidFill>
                <a:latin typeface="Arial"/>
                <a:cs typeface="Arial"/>
              </a:rPr>
              <a:t>brightness </a:t>
            </a:r>
            <a:r>
              <a:rPr sz="2000" dirty="0">
                <a:solidFill>
                  <a:srgbClr val="006600"/>
                </a:solidFill>
                <a:latin typeface="Arial"/>
                <a:cs typeface="Arial"/>
              </a:rPr>
              <a:t>at point</a:t>
            </a:r>
            <a:r>
              <a:rPr sz="2000" spc="-375" dirty="0">
                <a:solidFill>
                  <a:srgbClr val="006600"/>
                </a:solidFill>
                <a:latin typeface="Arial"/>
                <a:cs typeface="Arial"/>
              </a:rPr>
              <a:t> </a:t>
            </a:r>
            <a:r>
              <a:rPr sz="2000" spc="60" dirty="0">
                <a:latin typeface="Cambria"/>
                <a:cs typeface="Cambria"/>
              </a:rPr>
              <a:t>(</a:t>
            </a:r>
            <a:r>
              <a:rPr sz="2000" i="1" spc="60" dirty="0">
                <a:latin typeface="Cambria"/>
                <a:cs typeface="Cambria"/>
              </a:rPr>
              <a:t>x,y</a:t>
            </a:r>
            <a:r>
              <a:rPr sz="2000" spc="60" dirty="0">
                <a:latin typeface="Cambria"/>
                <a:cs typeface="Cambria"/>
              </a:rPr>
              <a:t>)</a:t>
            </a:r>
            <a:endParaRPr sz="2000" dirty="0">
              <a:latin typeface="Cambria"/>
              <a:cs typeface="Cambria"/>
            </a:endParaRPr>
          </a:p>
          <a:p>
            <a:pPr marL="755650" lvl="1" indent="-285750">
              <a:lnSpc>
                <a:spcPct val="100000"/>
              </a:lnSpc>
              <a:spcBef>
                <a:spcPts val="500"/>
              </a:spcBef>
              <a:buClr>
                <a:srgbClr val="3333CC"/>
              </a:buClr>
              <a:buFont typeface="Cambria"/>
              <a:buChar char="•"/>
              <a:tabLst>
                <a:tab pos="755015" algn="l"/>
                <a:tab pos="755650" algn="l"/>
              </a:tabLst>
            </a:pPr>
            <a:r>
              <a:rPr sz="2000" i="1" spc="114" dirty="0">
                <a:latin typeface="Cambria"/>
                <a:cs typeface="Cambria"/>
              </a:rPr>
              <a:t>I’=g</a:t>
            </a:r>
            <a:r>
              <a:rPr sz="2000" spc="114" dirty="0">
                <a:latin typeface="Cambria"/>
                <a:cs typeface="Cambria"/>
              </a:rPr>
              <a:t>(</a:t>
            </a:r>
            <a:r>
              <a:rPr sz="2000" i="1" spc="114" dirty="0">
                <a:latin typeface="Cambria"/>
                <a:cs typeface="Cambria"/>
              </a:rPr>
              <a:t>I</a:t>
            </a:r>
            <a:r>
              <a:rPr sz="2000" spc="114" dirty="0">
                <a:latin typeface="Cambria"/>
                <a:cs typeface="Cambria"/>
              </a:rPr>
              <a:t>) </a:t>
            </a:r>
            <a:r>
              <a:rPr sz="2000" dirty="0">
                <a:solidFill>
                  <a:srgbClr val="006600"/>
                </a:solidFill>
                <a:latin typeface="Arial"/>
                <a:cs typeface="Arial"/>
              </a:rPr>
              <a:t>is image </a:t>
            </a:r>
            <a:r>
              <a:rPr sz="2000" spc="-5" dirty="0">
                <a:solidFill>
                  <a:srgbClr val="006600"/>
                </a:solidFill>
                <a:latin typeface="Arial"/>
                <a:cs typeface="Arial"/>
              </a:rPr>
              <a:t>function with </a:t>
            </a:r>
            <a:r>
              <a:rPr sz="2000" i="1" spc="85" dirty="0">
                <a:latin typeface="Cambria"/>
                <a:cs typeface="Cambria"/>
              </a:rPr>
              <a:t>I’</a:t>
            </a:r>
            <a:r>
              <a:rPr sz="2000" spc="85" dirty="0">
                <a:latin typeface="Cambria"/>
                <a:cs typeface="Cambria"/>
              </a:rPr>
              <a:t>(</a:t>
            </a:r>
            <a:r>
              <a:rPr sz="2000" i="1" spc="85" dirty="0">
                <a:latin typeface="Cambria"/>
                <a:cs typeface="Cambria"/>
              </a:rPr>
              <a:t>x,y</a:t>
            </a:r>
            <a:r>
              <a:rPr sz="2000" spc="85" dirty="0">
                <a:latin typeface="Cambria"/>
                <a:cs typeface="Cambria"/>
              </a:rPr>
              <a:t>)=</a:t>
            </a:r>
            <a:r>
              <a:rPr sz="2000" i="1" spc="85" dirty="0">
                <a:latin typeface="Cambria"/>
                <a:cs typeface="Cambria"/>
              </a:rPr>
              <a:t>I</a:t>
            </a:r>
            <a:r>
              <a:rPr sz="2000" spc="85" dirty="0">
                <a:latin typeface="Cambria"/>
                <a:cs typeface="Cambria"/>
              </a:rPr>
              <a:t>(</a:t>
            </a:r>
            <a:r>
              <a:rPr sz="2000" i="1" spc="85" dirty="0">
                <a:latin typeface="Cambria"/>
                <a:cs typeface="Cambria"/>
              </a:rPr>
              <a:t>x-</a:t>
            </a:r>
            <a:r>
              <a:rPr sz="2000" spc="85" dirty="0">
                <a:latin typeface="Cambria"/>
                <a:cs typeface="Cambria"/>
              </a:rPr>
              <a:t>1</a:t>
            </a:r>
            <a:r>
              <a:rPr sz="2000" i="1" spc="85" dirty="0">
                <a:latin typeface="Cambria"/>
                <a:cs typeface="Cambria"/>
              </a:rPr>
              <a:t>,y</a:t>
            </a:r>
            <a:r>
              <a:rPr sz="2000" spc="85" dirty="0">
                <a:latin typeface="Cambria"/>
                <a:cs typeface="Cambria"/>
              </a:rPr>
              <a:t>)</a:t>
            </a:r>
            <a:r>
              <a:rPr sz="2000" spc="85" dirty="0">
                <a:solidFill>
                  <a:srgbClr val="006600"/>
                </a:solidFill>
                <a:latin typeface="Arial"/>
                <a:cs typeface="Arial"/>
              </a:rPr>
              <a:t>, </a:t>
            </a:r>
            <a:r>
              <a:rPr sz="2000" spc="-5" dirty="0">
                <a:solidFill>
                  <a:srgbClr val="006600"/>
                </a:solidFill>
                <a:latin typeface="Arial"/>
                <a:cs typeface="Arial"/>
              </a:rPr>
              <a:t>i.e., shifts </a:t>
            </a:r>
            <a:r>
              <a:rPr sz="2000" dirty="0">
                <a:solidFill>
                  <a:srgbClr val="006600"/>
                </a:solidFill>
                <a:latin typeface="Arial"/>
                <a:cs typeface="Arial"/>
              </a:rPr>
              <a:t>every pixel of</a:t>
            </a:r>
            <a:r>
              <a:rPr sz="2000" spc="50" dirty="0">
                <a:solidFill>
                  <a:srgbClr val="006600"/>
                </a:solidFill>
                <a:latin typeface="Arial"/>
                <a:cs typeface="Arial"/>
              </a:rPr>
              <a:t> </a:t>
            </a:r>
            <a:r>
              <a:rPr sz="2000" i="1" spc="125" dirty="0">
                <a:latin typeface="Cambria"/>
                <a:cs typeface="Cambria"/>
              </a:rPr>
              <a:t>I</a:t>
            </a:r>
            <a:endParaRPr sz="2000" dirty="0">
              <a:latin typeface="Cambria"/>
              <a:cs typeface="Cambria"/>
            </a:endParaRPr>
          </a:p>
          <a:p>
            <a:pPr marL="748665">
              <a:lnSpc>
                <a:spcPct val="100000"/>
              </a:lnSpc>
              <a:spcBef>
                <a:spcPts val="20"/>
              </a:spcBef>
            </a:pPr>
            <a:r>
              <a:rPr sz="2000" dirty="0">
                <a:solidFill>
                  <a:srgbClr val="006600"/>
                </a:solidFill>
                <a:latin typeface="Arial"/>
                <a:cs typeface="Arial"/>
              </a:rPr>
              <a:t>one unit </a:t>
            </a:r>
            <a:r>
              <a:rPr sz="2000" spc="-5" dirty="0">
                <a:solidFill>
                  <a:srgbClr val="006600"/>
                </a:solidFill>
                <a:latin typeface="Arial"/>
                <a:cs typeface="Arial"/>
              </a:rPr>
              <a:t>to the </a:t>
            </a:r>
            <a:r>
              <a:rPr sz="2000" dirty="0">
                <a:solidFill>
                  <a:srgbClr val="006600"/>
                </a:solidFill>
                <a:latin typeface="Arial"/>
                <a:cs typeface="Arial"/>
              </a:rPr>
              <a:t>right</a:t>
            </a:r>
            <a:endParaRPr sz="2000" dirty="0">
              <a:latin typeface="Arial"/>
              <a:cs typeface="Arial"/>
            </a:endParaRPr>
          </a:p>
          <a:p>
            <a:pPr marL="748665" marR="76835" indent="-279400">
              <a:lnSpc>
                <a:spcPct val="100400"/>
              </a:lnSpc>
              <a:spcBef>
                <a:spcPts val="470"/>
              </a:spcBef>
              <a:buClr>
                <a:srgbClr val="3333CC"/>
              </a:buClr>
              <a:buChar char="•"/>
              <a:tabLst>
                <a:tab pos="755015" algn="l"/>
                <a:tab pos="755650" algn="l"/>
              </a:tabLst>
            </a:pPr>
            <a:r>
              <a:rPr sz="2000" spc="-5" dirty="0">
                <a:solidFill>
                  <a:srgbClr val="006600"/>
                </a:solidFill>
                <a:latin typeface="Arial"/>
                <a:cs typeface="Arial"/>
              </a:rPr>
              <a:t>If </a:t>
            </a:r>
            <a:r>
              <a:rPr sz="2000" dirty="0">
                <a:solidFill>
                  <a:srgbClr val="006600"/>
                </a:solidFill>
                <a:latin typeface="Arial"/>
                <a:cs typeface="Arial"/>
              </a:rPr>
              <a:t>we apply </a:t>
            </a:r>
            <a:r>
              <a:rPr sz="2000" i="1" spc="-125" dirty="0">
                <a:latin typeface="Cambria"/>
                <a:cs typeface="Cambria"/>
              </a:rPr>
              <a:t>g </a:t>
            </a:r>
            <a:r>
              <a:rPr sz="2000" spc="-5" dirty="0">
                <a:solidFill>
                  <a:srgbClr val="006600"/>
                </a:solidFill>
                <a:latin typeface="Arial"/>
                <a:cs typeface="Arial"/>
              </a:rPr>
              <a:t>to </a:t>
            </a:r>
            <a:r>
              <a:rPr sz="2000" i="1" spc="125" dirty="0">
                <a:latin typeface="Cambria"/>
                <a:cs typeface="Cambria"/>
              </a:rPr>
              <a:t>I </a:t>
            </a:r>
            <a:r>
              <a:rPr sz="2000" dirty="0">
                <a:solidFill>
                  <a:srgbClr val="006600"/>
                </a:solidFill>
                <a:latin typeface="Arial"/>
                <a:cs typeface="Arial"/>
              </a:rPr>
              <a:t>and </a:t>
            </a:r>
            <a:r>
              <a:rPr sz="2000" spc="-5" dirty="0">
                <a:solidFill>
                  <a:srgbClr val="006600"/>
                </a:solidFill>
                <a:latin typeface="Arial"/>
                <a:cs typeface="Arial"/>
              </a:rPr>
              <a:t>then </a:t>
            </a:r>
            <a:r>
              <a:rPr sz="2000" dirty="0">
                <a:solidFill>
                  <a:srgbClr val="006600"/>
                </a:solidFill>
                <a:latin typeface="Arial"/>
                <a:cs typeface="Arial"/>
              </a:rPr>
              <a:t>apply </a:t>
            </a:r>
            <a:r>
              <a:rPr sz="2000" spc="-5" dirty="0">
                <a:solidFill>
                  <a:srgbClr val="006600"/>
                </a:solidFill>
                <a:latin typeface="Arial"/>
                <a:cs typeface="Arial"/>
              </a:rPr>
              <a:t>convolution, the output </a:t>
            </a:r>
            <a:r>
              <a:rPr sz="2000" dirty="0">
                <a:solidFill>
                  <a:srgbClr val="006600"/>
                </a:solidFill>
                <a:latin typeface="Arial"/>
                <a:cs typeface="Arial"/>
              </a:rPr>
              <a:t>will be </a:t>
            </a:r>
            <a:r>
              <a:rPr sz="2000" spc="-5" dirty="0">
                <a:solidFill>
                  <a:srgbClr val="006600"/>
                </a:solidFill>
                <a:latin typeface="Arial"/>
                <a:cs typeface="Arial"/>
              </a:rPr>
              <a:t>the </a:t>
            </a:r>
            <a:r>
              <a:rPr sz="2000" dirty="0">
                <a:solidFill>
                  <a:srgbClr val="006600"/>
                </a:solidFill>
                <a:latin typeface="Arial"/>
                <a:cs typeface="Arial"/>
              </a:rPr>
              <a:t>same  as if we applied </a:t>
            </a:r>
            <a:r>
              <a:rPr sz="2000" spc="-5" dirty="0">
                <a:solidFill>
                  <a:srgbClr val="006600"/>
                </a:solidFill>
                <a:latin typeface="Arial"/>
                <a:cs typeface="Arial"/>
              </a:rPr>
              <a:t>convolution to </a:t>
            </a:r>
            <a:r>
              <a:rPr sz="2000" i="1" spc="105" dirty="0">
                <a:latin typeface="Cambria"/>
                <a:cs typeface="Cambria"/>
              </a:rPr>
              <a:t>I’</a:t>
            </a:r>
            <a:r>
              <a:rPr sz="2000" spc="105" dirty="0">
                <a:solidFill>
                  <a:srgbClr val="006600"/>
                </a:solidFill>
                <a:latin typeface="Arial"/>
                <a:cs typeface="Arial"/>
              </a:rPr>
              <a:t>, </a:t>
            </a:r>
            <a:r>
              <a:rPr sz="2000" spc="-5" dirty="0">
                <a:solidFill>
                  <a:srgbClr val="006600"/>
                </a:solidFill>
                <a:latin typeface="Arial"/>
                <a:cs typeface="Arial"/>
              </a:rPr>
              <a:t>then </a:t>
            </a:r>
            <a:r>
              <a:rPr sz="2000" dirty="0">
                <a:solidFill>
                  <a:srgbClr val="006600"/>
                </a:solidFill>
                <a:latin typeface="Arial"/>
                <a:cs typeface="Arial"/>
              </a:rPr>
              <a:t>applied </a:t>
            </a:r>
            <a:r>
              <a:rPr sz="2000" spc="-5" dirty="0">
                <a:solidFill>
                  <a:srgbClr val="006600"/>
                </a:solidFill>
                <a:latin typeface="Arial"/>
                <a:cs typeface="Arial"/>
              </a:rPr>
              <a:t>transformation </a:t>
            </a:r>
            <a:r>
              <a:rPr sz="2000" i="1" spc="-125" dirty="0">
                <a:latin typeface="Cambria"/>
                <a:cs typeface="Cambria"/>
              </a:rPr>
              <a:t>g </a:t>
            </a:r>
            <a:r>
              <a:rPr sz="2000" dirty="0">
                <a:solidFill>
                  <a:srgbClr val="006600"/>
                </a:solidFill>
                <a:latin typeface="Arial"/>
                <a:cs typeface="Arial"/>
              </a:rPr>
              <a:t>to the  output</a:t>
            </a:r>
            <a:endParaRPr sz="2000" dirty="0">
              <a:latin typeface="Arial"/>
              <a:cs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072930" y="840740"/>
            <a:ext cx="5080470" cy="505267"/>
          </a:xfrm>
          <a:prstGeom prst="rect">
            <a:avLst/>
          </a:prstGeom>
        </p:spPr>
        <p:txBody>
          <a:bodyPr vert="horz" wrap="square" lIns="0" tIns="12700" rIns="0" bIns="0" rtlCol="0">
            <a:spAutoFit/>
          </a:bodyPr>
          <a:lstStyle/>
          <a:p>
            <a:pPr marL="12700">
              <a:lnSpc>
                <a:spcPct val="100000"/>
              </a:lnSpc>
              <a:spcBef>
                <a:spcPts val="100"/>
              </a:spcBef>
            </a:pPr>
            <a:r>
              <a:rPr sz="3200" dirty="0"/>
              <a:t>Example of</a:t>
            </a:r>
            <a:r>
              <a:rPr sz="3200" spc="-100" dirty="0"/>
              <a:t> </a:t>
            </a:r>
            <a:r>
              <a:rPr lang="en-US" sz="3200" spc="-100" dirty="0"/>
              <a:t>E</a:t>
            </a:r>
            <a:r>
              <a:rPr sz="3200" dirty="0"/>
              <a:t>quivariance</a:t>
            </a:r>
          </a:p>
        </p:txBody>
      </p:sp>
      <p:sp>
        <p:nvSpPr>
          <p:cNvPr id="5" name="object 5"/>
          <p:cNvSpPr txBox="1"/>
          <p:nvPr/>
        </p:nvSpPr>
        <p:spPr>
          <a:xfrm>
            <a:off x="1303337" y="1981200"/>
            <a:ext cx="7993063" cy="4451731"/>
          </a:xfrm>
          <a:prstGeom prst="rect">
            <a:avLst/>
          </a:prstGeom>
        </p:spPr>
        <p:txBody>
          <a:bodyPr vert="horz" wrap="square" lIns="0" tIns="33020" rIns="0" bIns="0" rtlCol="0">
            <a:spAutoFit/>
          </a:bodyPr>
          <a:lstStyle/>
          <a:p>
            <a:pPr marL="354965" marR="378460" indent="-342900">
              <a:lnSpc>
                <a:spcPts val="2800"/>
              </a:lnSpc>
              <a:spcBef>
                <a:spcPts val="260"/>
              </a:spcBef>
              <a:buChar char="•"/>
              <a:tabLst>
                <a:tab pos="354965" algn="l"/>
                <a:tab pos="355600" algn="l"/>
              </a:tabLst>
            </a:pPr>
            <a:r>
              <a:rPr sz="2400" spc="-5" dirty="0">
                <a:solidFill>
                  <a:srgbClr val="3333CC"/>
                </a:solidFill>
                <a:latin typeface="Arial"/>
                <a:cs typeface="Arial"/>
              </a:rPr>
              <a:t>With </a:t>
            </a:r>
            <a:r>
              <a:rPr sz="2400" dirty="0">
                <a:solidFill>
                  <a:srgbClr val="3333CC"/>
                </a:solidFill>
                <a:latin typeface="Arial"/>
                <a:cs typeface="Arial"/>
              </a:rPr>
              <a:t>2D images </a:t>
            </a:r>
            <a:r>
              <a:rPr sz="2400" spc="-5" dirty="0">
                <a:solidFill>
                  <a:srgbClr val="3333CC"/>
                </a:solidFill>
                <a:latin typeface="Arial"/>
                <a:cs typeface="Arial"/>
              </a:rPr>
              <a:t>convolution creates </a:t>
            </a:r>
            <a:r>
              <a:rPr sz="2400" dirty="0">
                <a:solidFill>
                  <a:srgbClr val="3333CC"/>
                </a:solidFill>
                <a:latin typeface="Arial"/>
                <a:cs typeface="Arial"/>
              </a:rPr>
              <a:t>a map where  </a:t>
            </a:r>
            <a:r>
              <a:rPr sz="2400" spc="-5" dirty="0">
                <a:solidFill>
                  <a:srgbClr val="3333CC"/>
                </a:solidFill>
                <a:latin typeface="Arial"/>
                <a:cs typeface="Arial"/>
              </a:rPr>
              <a:t>certain features </a:t>
            </a:r>
            <a:r>
              <a:rPr sz="2400" dirty="0">
                <a:solidFill>
                  <a:srgbClr val="3333CC"/>
                </a:solidFill>
                <a:latin typeface="Arial"/>
                <a:cs typeface="Arial"/>
              </a:rPr>
              <a:t>appear in </a:t>
            </a:r>
            <a:r>
              <a:rPr sz="2400" spc="-5" dirty="0">
                <a:solidFill>
                  <a:srgbClr val="3333CC"/>
                </a:solidFill>
                <a:latin typeface="Arial"/>
                <a:cs typeface="Arial"/>
              </a:rPr>
              <a:t>the</a:t>
            </a:r>
            <a:r>
              <a:rPr sz="2400" spc="-10" dirty="0">
                <a:solidFill>
                  <a:srgbClr val="3333CC"/>
                </a:solidFill>
                <a:latin typeface="Arial"/>
                <a:cs typeface="Arial"/>
              </a:rPr>
              <a:t> </a:t>
            </a:r>
            <a:r>
              <a:rPr sz="2400" dirty="0">
                <a:solidFill>
                  <a:srgbClr val="3333CC"/>
                </a:solidFill>
                <a:latin typeface="Arial"/>
                <a:cs typeface="Arial"/>
              </a:rPr>
              <a:t>input</a:t>
            </a:r>
            <a:endParaRPr lang="en-US" sz="2400" dirty="0">
              <a:solidFill>
                <a:srgbClr val="3333CC"/>
              </a:solidFill>
              <a:latin typeface="Arial"/>
              <a:cs typeface="Arial"/>
            </a:endParaRPr>
          </a:p>
          <a:p>
            <a:pPr marL="354965" marR="378460" indent="-342900">
              <a:lnSpc>
                <a:spcPts val="2800"/>
              </a:lnSpc>
              <a:spcBef>
                <a:spcPts val="260"/>
              </a:spcBef>
              <a:buChar char="•"/>
              <a:tabLst>
                <a:tab pos="354965" algn="l"/>
                <a:tab pos="355600" algn="l"/>
              </a:tabLst>
            </a:pPr>
            <a:endParaRPr sz="2400" dirty="0">
              <a:latin typeface="Arial"/>
              <a:cs typeface="Arial"/>
            </a:endParaRPr>
          </a:p>
          <a:p>
            <a:pPr marL="354965" marR="5080" indent="-342900">
              <a:lnSpc>
                <a:spcPct val="101499"/>
              </a:lnSpc>
              <a:spcBef>
                <a:spcPts val="470"/>
              </a:spcBef>
              <a:buChar char="•"/>
              <a:tabLst>
                <a:tab pos="354965" algn="l"/>
                <a:tab pos="355600" algn="l"/>
              </a:tabLst>
            </a:pPr>
            <a:r>
              <a:rPr sz="2400" spc="-5" dirty="0">
                <a:solidFill>
                  <a:srgbClr val="3333CC"/>
                </a:solidFill>
                <a:latin typeface="Arial"/>
                <a:cs typeface="Arial"/>
              </a:rPr>
              <a:t>If </a:t>
            </a:r>
            <a:r>
              <a:rPr sz="2400" dirty="0">
                <a:solidFill>
                  <a:srgbClr val="3333CC"/>
                </a:solidFill>
                <a:latin typeface="Arial"/>
                <a:cs typeface="Arial"/>
              </a:rPr>
              <a:t>we move </a:t>
            </a:r>
            <a:r>
              <a:rPr sz="2400" spc="-5" dirty="0">
                <a:solidFill>
                  <a:srgbClr val="3333CC"/>
                </a:solidFill>
                <a:latin typeface="Arial"/>
                <a:cs typeface="Arial"/>
              </a:rPr>
              <a:t>the </a:t>
            </a:r>
            <a:r>
              <a:rPr sz="2400" dirty="0">
                <a:solidFill>
                  <a:srgbClr val="3333CC"/>
                </a:solidFill>
                <a:latin typeface="Arial"/>
                <a:cs typeface="Arial"/>
              </a:rPr>
              <a:t>object in </a:t>
            </a:r>
            <a:r>
              <a:rPr sz="2400" spc="-5" dirty="0">
                <a:solidFill>
                  <a:srgbClr val="3333CC"/>
                </a:solidFill>
                <a:latin typeface="Arial"/>
                <a:cs typeface="Arial"/>
              </a:rPr>
              <a:t>the input, the representation  </a:t>
            </a:r>
            <a:r>
              <a:rPr sz="2400" dirty="0">
                <a:solidFill>
                  <a:srgbClr val="3333CC"/>
                </a:solidFill>
                <a:latin typeface="Arial"/>
                <a:cs typeface="Arial"/>
              </a:rPr>
              <a:t>will move </a:t>
            </a:r>
            <a:r>
              <a:rPr sz="2400" spc="-5" dirty="0">
                <a:solidFill>
                  <a:srgbClr val="3333CC"/>
                </a:solidFill>
                <a:latin typeface="Arial"/>
                <a:cs typeface="Arial"/>
              </a:rPr>
              <a:t>the </a:t>
            </a:r>
            <a:r>
              <a:rPr sz="2400" dirty="0">
                <a:solidFill>
                  <a:srgbClr val="3333CC"/>
                </a:solidFill>
                <a:latin typeface="Arial"/>
                <a:cs typeface="Arial"/>
              </a:rPr>
              <a:t>same amount in </a:t>
            </a:r>
            <a:r>
              <a:rPr sz="2400" spc="-5" dirty="0">
                <a:solidFill>
                  <a:srgbClr val="3333CC"/>
                </a:solidFill>
                <a:latin typeface="Arial"/>
                <a:cs typeface="Arial"/>
              </a:rPr>
              <a:t>the</a:t>
            </a:r>
            <a:r>
              <a:rPr sz="2400" spc="-15" dirty="0">
                <a:solidFill>
                  <a:srgbClr val="3333CC"/>
                </a:solidFill>
                <a:latin typeface="Arial"/>
                <a:cs typeface="Arial"/>
              </a:rPr>
              <a:t> </a:t>
            </a:r>
            <a:r>
              <a:rPr sz="2400" spc="-5" dirty="0">
                <a:solidFill>
                  <a:srgbClr val="3333CC"/>
                </a:solidFill>
                <a:latin typeface="Arial"/>
                <a:cs typeface="Arial"/>
              </a:rPr>
              <a:t>output</a:t>
            </a:r>
            <a:endParaRPr lang="en-US" sz="2400" spc="-5" dirty="0">
              <a:solidFill>
                <a:srgbClr val="3333CC"/>
              </a:solidFill>
              <a:latin typeface="Arial"/>
              <a:cs typeface="Arial"/>
            </a:endParaRPr>
          </a:p>
          <a:p>
            <a:pPr marL="354965" marR="5080" indent="-342900">
              <a:lnSpc>
                <a:spcPct val="101499"/>
              </a:lnSpc>
              <a:spcBef>
                <a:spcPts val="470"/>
              </a:spcBef>
              <a:buChar char="•"/>
              <a:tabLst>
                <a:tab pos="354965" algn="l"/>
                <a:tab pos="355600" algn="l"/>
              </a:tabLst>
            </a:pPr>
            <a:endParaRPr sz="2400" dirty="0">
              <a:latin typeface="Arial"/>
              <a:cs typeface="Arial"/>
            </a:endParaRPr>
          </a:p>
          <a:p>
            <a:pPr marL="354965" marR="1564640" indent="-342900">
              <a:lnSpc>
                <a:spcPct val="101499"/>
              </a:lnSpc>
              <a:spcBef>
                <a:spcPts val="455"/>
              </a:spcBef>
              <a:buChar char="•"/>
              <a:tabLst>
                <a:tab pos="354965" algn="l"/>
                <a:tab pos="355600" algn="l"/>
              </a:tabLst>
            </a:pPr>
            <a:r>
              <a:rPr sz="2400" spc="-5" dirty="0">
                <a:solidFill>
                  <a:srgbClr val="3333CC"/>
                </a:solidFill>
                <a:latin typeface="Arial"/>
                <a:cs typeface="Arial"/>
              </a:rPr>
              <a:t>It </a:t>
            </a:r>
            <a:r>
              <a:rPr sz="2400" dirty="0">
                <a:solidFill>
                  <a:srgbClr val="3333CC"/>
                </a:solidFill>
                <a:latin typeface="Arial"/>
                <a:cs typeface="Arial"/>
              </a:rPr>
              <a:t>is </a:t>
            </a:r>
            <a:r>
              <a:rPr sz="2400" spc="-5" dirty="0">
                <a:solidFill>
                  <a:srgbClr val="3333CC"/>
                </a:solidFill>
                <a:latin typeface="Arial"/>
                <a:cs typeface="Arial"/>
              </a:rPr>
              <a:t>useful to detect </a:t>
            </a:r>
            <a:r>
              <a:rPr sz="2400" dirty="0">
                <a:solidFill>
                  <a:srgbClr val="3333CC"/>
                </a:solidFill>
                <a:latin typeface="Arial"/>
                <a:cs typeface="Arial"/>
              </a:rPr>
              <a:t>edges in </a:t>
            </a:r>
            <a:r>
              <a:rPr lang="en-US" sz="2400" dirty="0">
                <a:solidFill>
                  <a:srgbClr val="3333CC"/>
                </a:solidFill>
                <a:latin typeface="Arial"/>
                <a:cs typeface="Arial"/>
              </a:rPr>
              <a:t>the </a:t>
            </a:r>
            <a:r>
              <a:rPr sz="2400" dirty="0">
                <a:solidFill>
                  <a:srgbClr val="3333CC"/>
                </a:solidFill>
                <a:latin typeface="Arial"/>
                <a:cs typeface="Arial"/>
              </a:rPr>
              <a:t>first</a:t>
            </a:r>
            <a:r>
              <a:rPr lang="en-US" sz="2400" dirty="0">
                <a:solidFill>
                  <a:srgbClr val="3333CC"/>
                </a:solidFill>
                <a:latin typeface="Arial"/>
                <a:cs typeface="Arial"/>
              </a:rPr>
              <a:t> </a:t>
            </a:r>
            <a:r>
              <a:rPr sz="2400" dirty="0">
                <a:solidFill>
                  <a:srgbClr val="3333CC"/>
                </a:solidFill>
                <a:latin typeface="Arial"/>
                <a:cs typeface="Arial"/>
              </a:rPr>
              <a:t>layer of </a:t>
            </a:r>
            <a:r>
              <a:rPr lang="en-US" sz="2400" dirty="0">
                <a:solidFill>
                  <a:srgbClr val="3333CC"/>
                </a:solidFill>
                <a:latin typeface="Arial"/>
                <a:cs typeface="Arial"/>
              </a:rPr>
              <a:t>a</a:t>
            </a:r>
            <a:r>
              <a:rPr sz="2400" dirty="0">
                <a:solidFill>
                  <a:srgbClr val="3333CC"/>
                </a:solidFill>
                <a:latin typeface="Arial"/>
                <a:cs typeface="Arial"/>
              </a:rPr>
              <a:t> </a:t>
            </a:r>
            <a:r>
              <a:rPr sz="2400" spc="-5" dirty="0">
                <a:solidFill>
                  <a:srgbClr val="3333CC"/>
                </a:solidFill>
                <a:latin typeface="Arial"/>
                <a:cs typeface="Arial"/>
              </a:rPr>
              <a:t>convolutional network</a:t>
            </a:r>
            <a:endParaRPr lang="en-US" sz="2400" spc="-5" dirty="0">
              <a:solidFill>
                <a:srgbClr val="3333CC"/>
              </a:solidFill>
              <a:latin typeface="Arial"/>
              <a:cs typeface="Arial"/>
            </a:endParaRPr>
          </a:p>
          <a:p>
            <a:pPr marL="354965" marR="1564640" indent="-342900">
              <a:lnSpc>
                <a:spcPct val="101499"/>
              </a:lnSpc>
              <a:spcBef>
                <a:spcPts val="455"/>
              </a:spcBef>
              <a:buChar char="•"/>
              <a:tabLst>
                <a:tab pos="354965" algn="l"/>
                <a:tab pos="355600" algn="l"/>
              </a:tabLst>
            </a:pPr>
            <a:endParaRPr sz="2400" dirty="0">
              <a:latin typeface="Arial"/>
              <a:cs typeface="Arial"/>
            </a:endParaRPr>
          </a:p>
          <a:p>
            <a:pPr marL="354965" marR="395605" indent="-342900">
              <a:lnSpc>
                <a:spcPts val="2820"/>
              </a:lnSpc>
              <a:spcBef>
                <a:spcPts val="740"/>
              </a:spcBef>
              <a:buChar char="•"/>
              <a:tabLst>
                <a:tab pos="354965" algn="l"/>
                <a:tab pos="355600" algn="l"/>
              </a:tabLst>
            </a:pPr>
            <a:r>
              <a:rPr sz="2400" dirty="0">
                <a:solidFill>
                  <a:srgbClr val="3333CC"/>
                </a:solidFill>
                <a:latin typeface="Arial"/>
                <a:cs typeface="Arial"/>
              </a:rPr>
              <a:t>Same edges appear everywhere in image, so it is  </a:t>
            </a:r>
            <a:r>
              <a:rPr sz="2400" spc="-5" dirty="0">
                <a:solidFill>
                  <a:srgbClr val="3333CC"/>
                </a:solidFill>
                <a:latin typeface="Arial"/>
                <a:cs typeface="Arial"/>
              </a:rPr>
              <a:t>practical to </a:t>
            </a:r>
            <a:r>
              <a:rPr sz="2400" dirty="0">
                <a:solidFill>
                  <a:srgbClr val="3333CC"/>
                </a:solidFill>
                <a:latin typeface="Arial"/>
                <a:cs typeface="Arial"/>
              </a:rPr>
              <a:t>share </a:t>
            </a:r>
            <a:r>
              <a:rPr sz="2400" spc="-5" dirty="0">
                <a:solidFill>
                  <a:srgbClr val="3333CC"/>
                </a:solidFill>
                <a:latin typeface="Arial"/>
                <a:cs typeface="Arial"/>
              </a:rPr>
              <a:t>parameters </a:t>
            </a:r>
            <a:r>
              <a:rPr sz="2400" dirty="0">
                <a:solidFill>
                  <a:srgbClr val="3333CC"/>
                </a:solidFill>
                <a:latin typeface="Arial"/>
                <a:cs typeface="Arial"/>
              </a:rPr>
              <a:t>across </a:t>
            </a:r>
            <a:r>
              <a:rPr sz="2400" spc="-5" dirty="0">
                <a:solidFill>
                  <a:srgbClr val="3333CC"/>
                </a:solidFill>
                <a:latin typeface="Arial"/>
                <a:cs typeface="Arial"/>
              </a:rPr>
              <a:t>entire</a:t>
            </a:r>
            <a:r>
              <a:rPr sz="2400" spc="15" dirty="0">
                <a:solidFill>
                  <a:srgbClr val="3333CC"/>
                </a:solidFill>
                <a:latin typeface="Arial"/>
                <a:cs typeface="Arial"/>
              </a:rPr>
              <a:t> </a:t>
            </a:r>
            <a:r>
              <a:rPr sz="2400" dirty="0">
                <a:solidFill>
                  <a:srgbClr val="3333CC"/>
                </a:solidFill>
                <a:latin typeface="Arial"/>
                <a:cs typeface="Arial"/>
              </a:rPr>
              <a:t>image</a:t>
            </a:r>
            <a:endParaRPr sz="2400" dirty="0">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072758" y="688340"/>
            <a:ext cx="5004442" cy="505267"/>
          </a:xfrm>
          <a:prstGeom prst="rect">
            <a:avLst/>
          </a:prstGeom>
        </p:spPr>
        <p:txBody>
          <a:bodyPr vert="horz" wrap="square" lIns="0" tIns="12700" rIns="0" bIns="0" rtlCol="0">
            <a:spAutoFit/>
          </a:bodyPr>
          <a:lstStyle/>
          <a:p>
            <a:pPr marL="12700">
              <a:lnSpc>
                <a:spcPct val="100000"/>
              </a:lnSpc>
              <a:spcBef>
                <a:spcPts val="100"/>
              </a:spcBef>
            </a:pPr>
            <a:r>
              <a:rPr sz="3200" dirty="0"/>
              <a:t>Absence of</a:t>
            </a:r>
            <a:r>
              <a:rPr sz="3200" spc="-100" dirty="0"/>
              <a:t> </a:t>
            </a:r>
            <a:r>
              <a:rPr lang="en-US" sz="3200" spc="-100" dirty="0"/>
              <a:t>E</a:t>
            </a:r>
            <a:r>
              <a:rPr sz="3200" dirty="0"/>
              <a:t>quivariance</a:t>
            </a:r>
          </a:p>
        </p:txBody>
      </p:sp>
      <p:sp>
        <p:nvSpPr>
          <p:cNvPr id="5" name="object 5"/>
          <p:cNvSpPr txBox="1"/>
          <p:nvPr/>
        </p:nvSpPr>
        <p:spPr>
          <a:xfrm>
            <a:off x="1222663" y="1480820"/>
            <a:ext cx="8181340" cy="4338111"/>
          </a:xfrm>
          <a:prstGeom prst="rect">
            <a:avLst/>
          </a:prstGeom>
        </p:spPr>
        <p:txBody>
          <a:bodyPr vert="horz" wrap="square" lIns="0" tIns="33020" rIns="0" bIns="0" rtlCol="0">
            <a:spAutoFit/>
          </a:bodyPr>
          <a:lstStyle/>
          <a:p>
            <a:pPr marL="354965" marR="617220" indent="-342900">
              <a:lnSpc>
                <a:spcPts val="2800"/>
              </a:lnSpc>
              <a:spcBef>
                <a:spcPts val="260"/>
              </a:spcBef>
              <a:buChar char="•"/>
              <a:tabLst>
                <a:tab pos="354965" algn="l"/>
                <a:tab pos="355600" algn="l"/>
              </a:tabLst>
            </a:pPr>
            <a:r>
              <a:rPr sz="2400" spc="-5" dirty="0">
                <a:solidFill>
                  <a:srgbClr val="3333CC"/>
                </a:solidFill>
                <a:latin typeface="Arial"/>
                <a:cs typeface="Arial"/>
              </a:rPr>
              <a:t>In </a:t>
            </a:r>
            <a:r>
              <a:rPr sz="2400" dirty="0">
                <a:solidFill>
                  <a:srgbClr val="3333CC"/>
                </a:solidFill>
                <a:latin typeface="Arial"/>
                <a:cs typeface="Arial"/>
              </a:rPr>
              <a:t>some cases, we may not wish </a:t>
            </a:r>
            <a:r>
              <a:rPr sz="2400" spc="-5" dirty="0">
                <a:solidFill>
                  <a:srgbClr val="3333CC"/>
                </a:solidFill>
                <a:latin typeface="Arial"/>
                <a:cs typeface="Arial"/>
              </a:rPr>
              <a:t>to </a:t>
            </a:r>
            <a:r>
              <a:rPr sz="2400" dirty="0">
                <a:solidFill>
                  <a:srgbClr val="3333CC"/>
                </a:solidFill>
                <a:latin typeface="Arial"/>
                <a:cs typeface="Arial"/>
              </a:rPr>
              <a:t>share</a:t>
            </a:r>
            <a:r>
              <a:rPr sz="2400" spc="-50" dirty="0">
                <a:solidFill>
                  <a:srgbClr val="3333CC"/>
                </a:solidFill>
                <a:latin typeface="Arial"/>
                <a:cs typeface="Arial"/>
              </a:rPr>
              <a:t> </a:t>
            </a:r>
            <a:r>
              <a:rPr sz="2400" spc="-5" dirty="0">
                <a:solidFill>
                  <a:srgbClr val="3333CC"/>
                </a:solidFill>
                <a:latin typeface="Arial"/>
                <a:cs typeface="Arial"/>
              </a:rPr>
              <a:t>parameters  </a:t>
            </a:r>
            <a:r>
              <a:rPr sz="2400" dirty="0">
                <a:solidFill>
                  <a:srgbClr val="3333CC"/>
                </a:solidFill>
                <a:latin typeface="Arial"/>
                <a:cs typeface="Arial"/>
              </a:rPr>
              <a:t>across </a:t>
            </a:r>
            <a:r>
              <a:rPr lang="en-US" sz="2400" dirty="0">
                <a:solidFill>
                  <a:srgbClr val="3333CC"/>
                </a:solidFill>
                <a:latin typeface="Arial"/>
                <a:cs typeface="Arial"/>
              </a:rPr>
              <a:t>an </a:t>
            </a:r>
            <a:r>
              <a:rPr sz="2400" spc="-5" dirty="0">
                <a:solidFill>
                  <a:srgbClr val="3333CC"/>
                </a:solidFill>
                <a:latin typeface="Arial"/>
                <a:cs typeface="Arial"/>
              </a:rPr>
              <a:t>entire</a:t>
            </a:r>
            <a:r>
              <a:rPr sz="2400" spc="-10" dirty="0">
                <a:solidFill>
                  <a:srgbClr val="3333CC"/>
                </a:solidFill>
                <a:latin typeface="Arial"/>
                <a:cs typeface="Arial"/>
              </a:rPr>
              <a:t> </a:t>
            </a:r>
            <a:r>
              <a:rPr sz="2400" dirty="0">
                <a:solidFill>
                  <a:srgbClr val="3333CC"/>
                </a:solidFill>
                <a:latin typeface="Arial"/>
                <a:cs typeface="Arial"/>
              </a:rPr>
              <a:t>image</a:t>
            </a:r>
            <a:endParaRPr sz="2400" dirty="0">
              <a:latin typeface="Arial"/>
              <a:cs typeface="Arial"/>
            </a:endParaRPr>
          </a:p>
          <a:p>
            <a:pPr marL="748665" marR="837565" lvl="1" indent="-279400">
              <a:lnSpc>
                <a:spcPct val="100800"/>
              </a:lnSpc>
              <a:spcBef>
                <a:spcPts val="400"/>
              </a:spcBef>
              <a:buClr>
                <a:srgbClr val="3333CC"/>
              </a:buClr>
              <a:buChar char="•"/>
              <a:tabLst>
                <a:tab pos="755015" algn="l"/>
                <a:tab pos="755650" algn="l"/>
              </a:tabLst>
            </a:pPr>
            <a:r>
              <a:rPr sz="2000" spc="-5" dirty="0">
                <a:solidFill>
                  <a:srgbClr val="006600"/>
                </a:solidFill>
                <a:latin typeface="Arial"/>
                <a:cs typeface="Arial"/>
              </a:rPr>
              <a:t>If </a:t>
            </a:r>
            <a:r>
              <a:rPr sz="2000" dirty="0">
                <a:solidFill>
                  <a:srgbClr val="006600"/>
                </a:solidFill>
                <a:latin typeface="Arial"/>
                <a:cs typeface="Arial"/>
              </a:rPr>
              <a:t>image is cropped </a:t>
            </a:r>
            <a:r>
              <a:rPr sz="2000" spc="-5" dirty="0">
                <a:solidFill>
                  <a:srgbClr val="006600"/>
                </a:solidFill>
                <a:latin typeface="Arial"/>
                <a:cs typeface="Arial"/>
              </a:rPr>
              <a:t>to </a:t>
            </a:r>
            <a:r>
              <a:rPr sz="2000" dirty="0">
                <a:solidFill>
                  <a:srgbClr val="006600"/>
                </a:solidFill>
                <a:latin typeface="Arial"/>
                <a:cs typeface="Arial"/>
              </a:rPr>
              <a:t>be </a:t>
            </a:r>
            <a:r>
              <a:rPr sz="2000" spc="-5" dirty="0">
                <a:solidFill>
                  <a:srgbClr val="006600"/>
                </a:solidFill>
                <a:latin typeface="Arial"/>
                <a:cs typeface="Arial"/>
              </a:rPr>
              <a:t>centered </a:t>
            </a:r>
            <a:r>
              <a:rPr sz="2000" dirty="0">
                <a:solidFill>
                  <a:srgbClr val="006600"/>
                </a:solidFill>
                <a:latin typeface="Arial"/>
                <a:cs typeface="Arial"/>
              </a:rPr>
              <a:t>on a </a:t>
            </a:r>
            <a:r>
              <a:rPr sz="2000" spc="-5" dirty="0">
                <a:solidFill>
                  <a:srgbClr val="006600"/>
                </a:solidFill>
                <a:latin typeface="Arial"/>
                <a:cs typeface="Arial"/>
              </a:rPr>
              <a:t>face, </a:t>
            </a:r>
            <a:r>
              <a:rPr sz="2000" dirty="0">
                <a:solidFill>
                  <a:srgbClr val="006600"/>
                </a:solidFill>
                <a:latin typeface="Arial"/>
                <a:cs typeface="Arial"/>
              </a:rPr>
              <a:t>we may want  </a:t>
            </a:r>
            <a:r>
              <a:rPr sz="2000" spc="-5" dirty="0">
                <a:solidFill>
                  <a:srgbClr val="006600"/>
                </a:solidFill>
                <a:latin typeface="Arial"/>
                <a:cs typeface="Arial"/>
              </a:rPr>
              <a:t>different features from different parts </a:t>
            </a:r>
            <a:r>
              <a:rPr sz="2000" dirty="0">
                <a:solidFill>
                  <a:srgbClr val="006600"/>
                </a:solidFill>
                <a:latin typeface="Arial"/>
                <a:cs typeface="Arial"/>
              </a:rPr>
              <a:t>of </a:t>
            </a:r>
            <a:r>
              <a:rPr sz="2000" spc="-5" dirty="0">
                <a:solidFill>
                  <a:srgbClr val="006600"/>
                </a:solidFill>
                <a:latin typeface="Arial"/>
                <a:cs typeface="Arial"/>
              </a:rPr>
              <a:t>the</a:t>
            </a:r>
            <a:r>
              <a:rPr sz="2000" spc="10" dirty="0">
                <a:solidFill>
                  <a:srgbClr val="006600"/>
                </a:solidFill>
                <a:latin typeface="Arial"/>
                <a:cs typeface="Arial"/>
              </a:rPr>
              <a:t> </a:t>
            </a:r>
            <a:r>
              <a:rPr sz="2000" spc="-5" dirty="0">
                <a:solidFill>
                  <a:srgbClr val="006600"/>
                </a:solidFill>
                <a:latin typeface="Arial"/>
                <a:cs typeface="Arial"/>
              </a:rPr>
              <a:t>face</a:t>
            </a:r>
            <a:endParaRPr sz="2000" dirty="0">
              <a:latin typeface="Arial"/>
              <a:cs typeface="Arial"/>
            </a:endParaRPr>
          </a:p>
          <a:p>
            <a:pPr marL="748665" marR="851535" lvl="1" indent="-279400">
              <a:lnSpc>
                <a:spcPct val="100800"/>
              </a:lnSpc>
              <a:spcBef>
                <a:spcPts val="459"/>
              </a:spcBef>
              <a:buClr>
                <a:srgbClr val="3333CC"/>
              </a:buClr>
              <a:buChar char="•"/>
              <a:tabLst>
                <a:tab pos="755015" algn="l"/>
                <a:tab pos="755650" algn="l"/>
              </a:tabLst>
            </a:pPr>
            <a:r>
              <a:rPr sz="2000" dirty="0">
                <a:solidFill>
                  <a:srgbClr val="006600"/>
                </a:solidFill>
                <a:latin typeface="Arial"/>
                <a:cs typeface="Arial"/>
              </a:rPr>
              <a:t>Part of </a:t>
            </a:r>
            <a:r>
              <a:rPr sz="2000" spc="-5" dirty="0">
                <a:solidFill>
                  <a:srgbClr val="006600"/>
                </a:solidFill>
                <a:latin typeface="Arial"/>
                <a:cs typeface="Arial"/>
              </a:rPr>
              <a:t>the network </a:t>
            </a:r>
            <a:r>
              <a:rPr sz="2000" dirty="0">
                <a:solidFill>
                  <a:srgbClr val="006600"/>
                </a:solidFill>
                <a:latin typeface="Arial"/>
                <a:cs typeface="Arial"/>
              </a:rPr>
              <a:t>processing </a:t>
            </a:r>
            <a:r>
              <a:rPr sz="2000" spc="-5" dirty="0">
                <a:solidFill>
                  <a:srgbClr val="006600"/>
                </a:solidFill>
                <a:latin typeface="Arial"/>
                <a:cs typeface="Arial"/>
              </a:rPr>
              <a:t>the top </a:t>
            </a:r>
            <a:r>
              <a:rPr sz="2000" dirty="0">
                <a:solidFill>
                  <a:srgbClr val="006600"/>
                </a:solidFill>
                <a:latin typeface="Arial"/>
                <a:cs typeface="Arial"/>
              </a:rPr>
              <a:t>of </a:t>
            </a:r>
            <a:r>
              <a:rPr sz="2000" spc="-5" dirty="0">
                <a:solidFill>
                  <a:srgbClr val="006600"/>
                </a:solidFill>
                <a:latin typeface="Arial"/>
                <a:cs typeface="Arial"/>
              </a:rPr>
              <a:t>the face </a:t>
            </a:r>
            <a:r>
              <a:rPr sz="2000" dirty="0">
                <a:solidFill>
                  <a:srgbClr val="006600"/>
                </a:solidFill>
                <a:latin typeface="Arial"/>
                <a:cs typeface="Arial"/>
              </a:rPr>
              <a:t>looks </a:t>
            </a:r>
            <a:r>
              <a:rPr sz="2000" spc="-5" dirty="0">
                <a:solidFill>
                  <a:srgbClr val="006600"/>
                </a:solidFill>
                <a:latin typeface="Arial"/>
                <a:cs typeface="Arial"/>
              </a:rPr>
              <a:t>for  </a:t>
            </a:r>
            <a:r>
              <a:rPr sz="2000" dirty="0">
                <a:solidFill>
                  <a:srgbClr val="006600"/>
                </a:solidFill>
                <a:latin typeface="Arial"/>
                <a:cs typeface="Arial"/>
              </a:rPr>
              <a:t>eyebrows</a:t>
            </a:r>
            <a:endParaRPr sz="2000" dirty="0">
              <a:latin typeface="Arial"/>
              <a:cs typeface="Arial"/>
            </a:endParaRPr>
          </a:p>
          <a:p>
            <a:pPr marL="748665" marR="5080" lvl="1" indent="-279400">
              <a:lnSpc>
                <a:spcPct val="100800"/>
              </a:lnSpc>
              <a:spcBef>
                <a:spcPts val="459"/>
              </a:spcBef>
              <a:buClr>
                <a:srgbClr val="3333CC"/>
              </a:buClr>
              <a:buChar char="•"/>
              <a:tabLst>
                <a:tab pos="755015" algn="l"/>
                <a:tab pos="755650" algn="l"/>
              </a:tabLst>
            </a:pPr>
            <a:r>
              <a:rPr sz="2000" dirty="0">
                <a:solidFill>
                  <a:srgbClr val="006600"/>
                </a:solidFill>
                <a:latin typeface="Arial"/>
                <a:cs typeface="Arial"/>
              </a:rPr>
              <a:t>Part of </a:t>
            </a:r>
            <a:r>
              <a:rPr sz="2000" spc="-5" dirty="0">
                <a:solidFill>
                  <a:srgbClr val="006600"/>
                </a:solidFill>
                <a:latin typeface="Arial"/>
                <a:cs typeface="Arial"/>
              </a:rPr>
              <a:t>the network </a:t>
            </a:r>
            <a:r>
              <a:rPr sz="2000" dirty="0">
                <a:solidFill>
                  <a:srgbClr val="006600"/>
                </a:solidFill>
                <a:latin typeface="Arial"/>
                <a:cs typeface="Arial"/>
              </a:rPr>
              <a:t>processing </a:t>
            </a:r>
            <a:r>
              <a:rPr sz="2000" spc="-5" dirty="0">
                <a:solidFill>
                  <a:srgbClr val="006600"/>
                </a:solidFill>
                <a:latin typeface="Arial"/>
                <a:cs typeface="Arial"/>
              </a:rPr>
              <a:t>the bottom </a:t>
            </a:r>
            <a:r>
              <a:rPr sz="2000" dirty="0">
                <a:solidFill>
                  <a:srgbClr val="006600"/>
                </a:solidFill>
                <a:latin typeface="Arial"/>
                <a:cs typeface="Arial"/>
              </a:rPr>
              <a:t>of </a:t>
            </a:r>
            <a:r>
              <a:rPr sz="2000" spc="-5" dirty="0">
                <a:solidFill>
                  <a:srgbClr val="006600"/>
                </a:solidFill>
                <a:latin typeface="Arial"/>
                <a:cs typeface="Arial"/>
              </a:rPr>
              <a:t>the face </a:t>
            </a:r>
            <a:r>
              <a:rPr sz="2000" dirty="0">
                <a:solidFill>
                  <a:srgbClr val="006600"/>
                </a:solidFill>
                <a:latin typeface="Arial"/>
                <a:cs typeface="Arial"/>
              </a:rPr>
              <a:t>looks </a:t>
            </a:r>
            <a:r>
              <a:rPr sz="2000" spc="-5" dirty="0">
                <a:solidFill>
                  <a:srgbClr val="006600"/>
                </a:solidFill>
                <a:latin typeface="Arial"/>
                <a:cs typeface="Arial"/>
              </a:rPr>
              <a:t>for the  </a:t>
            </a:r>
            <a:r>
              <a:rPr sz="2000" dirty="0">
                <a:solidFill>
                  <a:srgbClr val="006600"/>
                </a:solidFill>
                <a:latin typeface="Arial"/>
                <a:cs typeface="Arial"/>
              </a:rPr>
              <a:t>chin</a:t>
            </a:r>
            <a:endParaRPr lang="en-US" sz="2000" dirty="0">
              <a:solidFill>
                <a:srgbClr val="006600"/>
              </a:solidFill>
              <a:latin typeface="Arial"/>
              <a:cs typeface="Arial"/>
            </a:endParaRPr>
          </a:p>
          <a:p>
            <a:pPr marL="748665" marR="5080" lvl="1" indent="-279400">
              <a:lnSpc>
                <a:spcPct val="100800"/>
              </a:lnSpc>
              <a:spcBef>
                <a:spcPts val="459"/>
              </a:spcBef>
              <a:buClr>
                <a:srgbClr val="3333CC"/>
              </a:buClr>
              <a:buChar char="•"/>
              <a:tabLst>
                <a:tab pos="755015" algn="l"/>
                <a:tab pos="755650" algn="l"/>
              </a:tabLst>
            </a:pPr>
            <a:endParaRPr sz="2000" dirty="0">
              <a:latin typeface="Arial"/>
              <a:cs typeface="Arial"/>
            </a:endParaRPr>
          </a:p>
          <a:p>
            <a:pPr marL="354965" marR="260350" indent="-342900">
              <a:lnSpc>
                <a:spcPts val="2820"/>
              </a:lnSpc>
              <a:spcBef>
                <a:spcPts val="720"/>
              </a:spcBef>
              <a:buChar char="•"/>
              <a:tabLst>
                <a:tab pos="354965" algn="l"/>
                <a:tab pos="355600" algn="l"/>
              </a:tabLst>
            </a:pPr>
            <a:r>
              <a:rPr sz="2400" spc="-5" dirty="0">
                <a:solidFill>
                  <a:srgbClr val="3333CC"/>
                </a:solidFill>
                <a:latin typeface="Arial"/>
                <a:cs typeface="Arial"/>
              </a:rPr>
              <a:t>Certain </a:t>
            </a:r>
            <a:r>
              <a:rPr sz="2400" dirty="0">
                <a:solidFill>
                  <a:srgbClr val="3333CC"/>
                </a:solidFill>
                <a:latin typeface="Arial"/>
                <a:cs typeface="Arial"/>
              </a:rPr>
              <a:t>image </a:t>
            </a:r>
            <a:r>
              <a:rPr sz="2400" spc="-5" dirty="0">
                <a:solidFill>
                  <a:srgbClr val="3333CC"/>
                </a:solidFill>
                <a:latin typeface="Arial"/>
                <a:cs typeface="Arial"/>
              </a:rPr>
              <a:t>operations </a:t>
            </a:r>
            <a:r>
              <a:rPr sz="2400" dirty="0">
                <a:solidFill>
                  <a:srgbClr val="3333CC"/>
                </a:solidFill>
                <a:latin typeface="Arial"/>
                <a:cs typeface="Arial"/>
              </a:rPr>
              <a:t>such as scale and </a:t>
            </a:r>
            <a:r>
              <a:rPr sz="2400" spc="-5" dirty="0">
                <a:solidFill>
                  <a:srgbClr val="3333CC"/>
                </a:solidFill>
                <a:latin typeface="Arial"/>
                <a:cs typeface="Arial"/>
              </a:rPr>
              <a:t>rotation </a:t>
            </a:r>
            <a:r>
              <a:rPr sz="2400" dirty="0">
                <a:solidFill>
                  <a:srgbClr val="3333CC"/>
                </a:solidFill>
                <a:latin typeface="Arial"/>
                <a:cs typeface="Arial"/>
              </a:rPr>
              <a:t>are  </a:t>
            </a:r>
            <a:r>
              <a:rPr sz="2400" spc="-5" dirty="0">
                <a:solidFill>
                  <a:srgbClr val="3333CC"/>
                </a:solidFill>
                <a:latin typeface="Arial"/>
                <a:cs typeface="Arial"/>
              </a:rPr>
              <a:t>not </a:t>
            </a:r>
            <a:r>
              <a:rPr sz="2400" dirty="0">
                <a:solidFill>
                  <a:srgbClr val="3333CC"/>
                </a:solidFill>
                <a:latin typeface="Arial"/>
                <a:cs typeface="Arial"/>
              </a:rPr>
              <a:t>equivariant </a:t>
            </a:r>
            <a:r>
              <a:rPr sz="2400" spc="-5" dirty="0">
                <a:solidFill>
                  <a:srgbClr val="3333CC"/>
                </a:solidFill>
                <a:latin typeface="Arial"/>
                <a:cs typeface="Arial"/>
              </a:rPr>
              <a:t>to convolution</a:t>
            </a:r>
            <a:endParaRPr sz="2400" dirty="0">
              <a:latin typeface="Arial"/>
              <a:cs typeface="Arial"/>
            </a:endParaRPr>
          </a:p>
          <a:p>
            <a:pPr marL="755650" lvl="1" indent="-286385">
              <a:lnSpc>
                <a:spcPct val="100000"/>
              </a:lnSpc>
              <a:spcBef>
                <a:spcPts val="420"/>
              </a:spcBef>
              <a:buClr>
                <a:srgbClr val="3333CC"/>
              </a:buClr>
              <a:buChar char="•"/>
              <a:tabLst>
                <a:tab pos="755015" algn="l"/>
                <a:tab pos="755650" algn="l"/>
              </a:tabLst>
            </a:pPr>
            <a:r>
              <a:rPr sz="2000" spc="-5" dirty="0">
                <a:solidFill>
                  <a:srgbClr val="006600"/>
                </a:solidFill>
                <a:latin typeface="Arial"/>
                <a:cs typeface="Arial"/>
              </a:rPr>
              <a:t>Other </a:t>
            </a:r>
            <a:r>
              <a:rPr sz="2000" dirty="0">
                <a:solidFill>
                  <a:srgbClr val="006600"/>
                </a:solidFill>
                <a:latin typeface="Arial"/>
                <a:cs typeface="Arial"/>
              </a:rPr>
              <a:t>mechanisms are needed </a:t>
            </a:r>
            <a:r>
              <a:rPr sz="2000" spc="-5" dirty="0">
                <a:solidFill>
                  <a:srgbClr val="006600"/>
                </a:solidFill>
                <a:latin typeface="Arial"/>
                <a:cs typeface="Arial"/>
              </a:rPr>
              <a:t>for </a:t>
            </a:r>
            <a:r>
              <a:rPr sz="2000" dirty="0">
                <a:solidFill>
                  <a:srgbClr val="006600"/>
                </a:solidFill>
                <a:latin typeface="Arial"/>
                <a:cs typeface="Arial"/>
              </a:rPr>
              <a:t>such</a:t>
            </a:r>
            <a:r>
              <a:rPr sz="2000" spc="-10" dirty="0">
                <a:solidFill>
                  <a:srgbClr val="006600"/>
                </a:solidFill>
                <a:latin typeface="Arial"/>
                <a:cs typeface="Arial"/>
              </a:rPr>
              <a:t> </a:t>
            </a:r>
            <a:r>
              <a:rPr sz="2000" spc="-5" dirty="0">
                <a:solidFill>
                  <a:srgbClr val="006600"/>
                </a:solidFill>
                <a:latin typeface="Arial"/>
                <a:cs typeface="Arial"/>
              </a:rPr>
              <a:t>transformations</a:t>
            </a:r>
            <a:endParaRPr sz="2000" dirty="0">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75836" y="1003807"/>
            <a:ext cx="6709409" cy="574040"/>
          </a:xfrm>
          <a:prstGeom prst="rect">
            <a:avLst/>
          </a:prstGeom>
        </p:spPr>
        <p:txBody>
          <a:bodyPr vert="horz" wrap="square" lIns="0" tIns="12700" rIns="0" bIns="0" rtlCol="0">
            <a:spAutoFit/>
          </a:bodyPr>
          <a:lstStyle/>
          <a:p>
            <a:pPr marL="12700">
              <a:lnSpc>
                <a:spcPct val="100000"/>
              </a:lnSpc>
              <a:spcBef>
                <a:spcPts val="100"/>
              </a:spcBef>
            </a:pPr>
            <a:r>
              <a:rPr spc="-20" dirty="0"/>
              <a:t>Topics </a:t>
            </a:r>
            <a:r>
              <a:rPr spc="-5" dirty="0"/>
              <a:t>in </a:t>
            </a:r>
            <a:r>
              <a:rPr spc="-25" dirty="0"/>
              <a:t>Convolutional</a:t>
            </a:r>
            <a:r>
              <a:rPr spc="-70" dirty="0"/>
              <a:t> </a:t>
            </a:r>
            <a:r>
              <a:rPr spc="-25" dirty="0"/>
              <a:t>Networks</a:t>
            </a:r>
          </a:p>
        </p:txBody>
      </p:sp>
      <p:sp>
        <p:nvSpPr>
          <p:cNvPr id="5" name="object 5"/>
          <p:cNvSpPr txBox="1"/>
          <p:nvPr/>
        </p:nvSpPr>
        <p:spPr>
          <a:xfrm>
            <a:off x="585723" y="1796288"/>
            <a:ext cx="7573009" cy="4786630"/>
          </a:xfrm>
          <a:prstGeom prst="rect">
            <a:avLst/>
          </a:prstGeom>
        </p:spPr>
        <p:txBody>
          <a:bodyPr vert="horz" wrap="square" lIns="0" tIns="76200" rIns="0" bIns="0" rtlCol="0">
            <a:spAutoFit/>
          </a:bodyPr>
          <a:lstStyle/>
          <a:p>
            <a:pPr marL="351790" indent="-339090">
              <a:lnSpc>
                <a:spcPct val="100000"/>
              </a:lnSpc>
              <a:spcBef>
                <a:spcPts val="600"/>
              </a:spcBef>
              <a:buClr>
                <a:srgbClr val="3333CC"/>
              </a:buClr>
              <a:buChar char="•"/>
              <a:tabLst>
                <a:tab pos="351155" algn="l"/>
                <a:tab pos="351790" algn="l"/>
              </a:tabLst>
            </a:pPr>
            <a:r>
              <a:rPr sz="2400" spc="-15" dirty="0">
                <a:solidFill>
                  <a:srgbClr val="808080"/>
                </a:solidFill>
                <a:latin typeface="Arial"/>
                <a:cs typeface="Arial"/>
              </a:rPr>
              <a:t>Overview</a:t>
            </a:r>
            <a:endParaRPr sz="2400">
              <a:latin typeface="Arial"/>
              <a:cs typeface="Arial"/>
            </a:endParaRPr>
          </a:p>
          <a:p>
            <a:pPr marL="464820" indent="-452120">
              <a:lnSpc>
                <a:spcPct val="100000"/>
              </a:lnSpc>
              <a:spcBef>
                <a:spcPts val="505"/>
              </a:spcBef>
              <a:buClr>
                <a:srgbClr val="3333CC"/>
              </a:buClr>
              <a:buAutoNum type="arabicPeriod"/>
              <a:tabLst>
                <a:tab pos="464184" algn="l"/>
                <a:tab pos="464820" algn="l"/>
              </a:tabLst>
            </a:pPr>
            <a:r>
              <a:rPr sz="2400" spc="-15" dirty="0">
                <a:solidFill>
                  <a:srgbClr val="808080"/>
                </a:solidFill>
                <a:latin typeface="Arial"/>
                <a:cs typeface="Arial"/>
              </a:rPr>
              <a:t>The Convolution</a:t>
            </a:r>
            <a:r>
              <a:rPr sz="2400" spc="-40" dirty="0">
                <a:solidFill>
                  <a:srgbClr val="808080"/>
                </a:solidFill>
                <a:latin typeface="Arial"/>
                <a:cs typeface="Arial"/>
              </a:rPr>
              <a:t> </a:t>
            </a:r>
            <a:r>
              <a:rPr sz="2400" spc="-15" dirty="0">
                <a:solidFill>
                  <a:srgbClr val="808080"/>
                </a:solidFill>
                <a:latin typeface="Arial"/>
                <a:cs typeface="Arial"/>
              </a:rPr>
              <a:t>Operation</a:t>
            </a:r>
            <a:endParaRPr sz="240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Motivation</a:t>
            </a:r>
            <a:endParaRPr sz="240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sz="2400" spc="-15" dirty="0">
                <a:solidFill>
                  <a:srgbClr val="0000FF"/>
                </a:solidFill>
                <a:latin typeface="Arial"/>
                <a:cs typeface="Arial"/>
              </a:rPr>
              <a:t>Pooling</a:t>
            </a:r>
            <a:endParaRPr sz="2400">
              <a:latin typeface="Arial"/>
              <a:cs typeface="Arial"/>
            </a:endParaRPr>
          </a:p>
          <a:p>
            <a:pPr marL="464820" indent="-452120">
              <a:lnSpc>
                <a:spcPct val="100000"/>
              </a:lnSpc>
              <a:spcBef>
                <a:spcPts val="505"/>
              </a:spcBef>
              <a:buClr>
                <a:srgbClr val="3333CC"/>
              </a:buClr>
              <a:buAutoNum type="arabicPeriod"/>
              <a:tabLst>
                <a:tab pos="464184" algn="l"/>
                <a:tab pos="464820" algn="l"/>
              </a:tabLst>
            </a:pPr>
            <a:r>
              <a:rPr sz="2400" spc="-15" dirty="0">
                <a:solidFill>
                  <a:srgbClr val="808080"/>
                </a:solidFill>
                <a:latin typeface="Arial"/>
                <a:cs typeface="Arial"/>
              </a:rPr>
              <a:t>Convolution </a:t>
            </a:r>
            <a:r>
              <a:rPr sz="2400" spc="-10" dirty="0">
                <a:solidFill>
                  <a:srgbClr val="808080"/>
                </a:solidFill>
                <a:latin typeface="Arial"/>
                <a:cs typeface="Arial"/>
              </a:rPr>
              <a:t>and </a:t>
            </a:r>
            <a:r>
              <a:rPr sz="2400" spc="-15" dirty="0">
                <a:solidFill>
                  <a:srgbClr val="808080"/>
                </a:solidFill>
                <a:latin typeface="Arial"/>
                <a:cs typeface="Arial"/>
              </a:rPr>
              <a:t>Pooling </a:t>
            </a:r>
            <a:r>
              <a:rPr sz="2400" spc="-10" dirty="0">
                <a:solidFill>
                  <a:srgbClr val="808080"/>
                </a:solidFill>
                <a:latin typeface="Arial"/>
                <a:cs typeface="Arial"/>
              </a:rPr>
              <a:t>as an </a:t>
            </a:r>
            <a:r>
              <a:rPr sz="2400" spc="-15" dirty="0">
                <a:solidFill>
                  <a:srgbClr val="808080"/>
                </a:solidFill>
                <a:latin typeface="Arial"/>
                <a:cs typeface="Arial"/>
              </a:rPr>
              <a:t>Infinitely Strong</a:t>
            </a:r>
            <a:r>
              <a:rPr sz="2400" spc="-75" dirty="0">
                <a:solidFill>
                  <a:srgbClr val="808080"/>
                </a:solidFill>
                <a:latin typeface="Arial"/>
                <a:cs typeface="Arial"/>
              </a:rPr>
              <a:t> </a:t>
            </a:r>
            <a:r>
              <a:rPr sz="2400" spc="-10" dirty="0">
                <a:solidFill>
                  <a:srgbClr val="808080"/>
                </a:solidFill>
                <a:latin typeface="Arial"/>
                <a:cs typeface="Arial"/>
              </a:rPr>
              <a:t>Prior</a:t>
            </a:r>
            <a:endParaRPr sz="240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Variants </a:t>
            </a:r>
            <a:r>
              <a:rPr sz="2400" spc="-10" dirty="0">
                <a:solidFill>
                  <a:srgbClr val="808080"/>
                </a:solidFill>
                <a:latin typeface="Arial"/>
                <a:cs typeface="Arial"/>
              </a:rPr>
              <a:t>of the </a:t>
            </a:r>
            <a:r>
              <a:rPr sz="2400" spc="-15" dirty="0">
                <a:solidFill>
                  <a:srgbClr val="808080"/>
                </a:solidFill>
                <a:latin typeface="Arial"/>
                <a:cs typeface="Arial"/>
              </a:rPr>
              <a:t>Basic Convolution</a:t>
            </a:r>
            <a:r>
              <a:rPr sz="2400" spc="-75" dirty="0">
                <a:solidFill>
                  <a:srgbClr val="808080"/>
                </a:solidFill>
                <a:latin typeface="Arial"/>
                <a:cs typeface="Arial"/>
              </a:rPr>
              <a:t> </a:t>
            </a:r>
            <a:r>
              <a:rPr sz="2400" spc="-15" dirty="0">
                <a:solidFill>
                  <a:srgbClr val="808080"/>
                </a:solidFill>
                <a:latin typeface="Arial"/>
                <a:cs typeface="Arial"/>
              </a:rPr>
              <a:t>Function</a:t>
            </a:r>
            <a:endParaRPr sz="2400">
              <a:latin typeface="Arial"/>
              <a:cs typeface="Arial"/>
            </a:endParaRPr>
          </a:p>
          <a:p>
            <a:pPr marL="464820" indent="-452120">
              <a:lnSpc>
                <a:spcPct val="100000"/>
              </a:lnSpc>
              <a:spcBef>
                <a:spcPts val="525"/>
              </a:spcBef>
              <a:buClr>
                <a:srgbClr val="3333CC"/>
              </a:buClr>
              <a:buAutoNum type="arabicPeriod"/>
              <a:tabLst>
                <a:tab pos="464184" algn="l"/>
                <a:tab pos="464820" algn="l"/>
              </a:tabLst>
            </a:pPr>
            <a:r>
              <a:rPr sz="2400" spc="-15" dirty="0">
                <a:solidFill>
                  <a:srgbClr val="808080"/>
                </a:solidFill>
                <a:latin typeface="Arial"/>
                <a:cs typeface="Arial"/>
              </a:rPr>
              <a:t>Structured</a:t>
            </a:r>
            <a:r>
              <a:rPr sz="2400" spc="-30" dirty="0">
                <a:solidFill>
                  <a:srgbClr val="808080"/>
                </a:solidFill>
                <a:latin typeface="Arial"/>
                <a:cs typeface="Arial"/>
              </a:rPr>
              <a:t> </a:t>
            </a:r>
            <a:r>
              <a:rPr sz="2400" spc="-15" dirty="0">
                <a:solidFill>
                  <a:srgbClr val="808080"/>
                </a:solidFill>
                <a:latin typeface="Arial"/>
                <a:cs typeface="Arial"/>
              </a:rPr>
              <a:t>Outputs</a:t>
            </a:r>
            <a:endParaRPr sz="2400">
              <a:latin typeface="Arial"/>
              <a:cs typeface="Arial"/>
            </a:endParaRPr>
          </a:p>
          <a:p>
            <a:pPr marL="464820" indent="-452120">
              <a:lnSpc>
                <a:spcPct val="100000"/>
              </a:lnSpc>
              <a:spcBef>
                <a:spcPts val="505"/>
              </a:spcBef>
              <a:buClr>
                <a:srgbClr val="3333CC"/>
              </a:buClr>
              <a:buAutoNum type="arabicPeriod"/>
              <a:tabLst>
                <a:tab pos="464184" algn="l"/>
                <a:tab pos="464820" algn="l"/>
              </a:tabLst>
            </a:pPr>
            <a:r>
              <a:rPr sz="2400" spc="-15" dirty="0">
                <a:solidFill>
                  <a:srgbClr val="808080"/>
                </a:solidFill>
                <a:latin typeface="Arial"/>
                <a:cs typeface="Arial"/>
              </a:rPr>
              <a:t>Data</a:t>
            </a:r>
            <a:r>
              <a:rPr sz="2400" spc="-30" dirty="0">
                <a:solidFill>
                  <a:srgbClr val="808080"/>
                </a:solidFill>
                <a:latin typeface="Arial"/>
                <a:cs typeface="Arial"/>
              </a:rPr>
              <a:t> </a:t>
            </a:r>
            <a:r>
              <a:rPr sz="2400" spc="-15" dirty="0">
                <a:solidFill>
                  <a:srgbClr val="808080"/>
                </a:solidFill>
                <a:latin typeface="Arial"/>
                <a:cs typeface="Arial"/>
              </a:rPr>
              <a:t>Types</a:t>
            </a:r>
            <a:endParaRPr sz="2400">
              <a:latin typeface="Arial"/>
              <a:cs typeface="Arial"/>
            </a:endParaRPr>
          </a:p>
          <a:p>
            <a:pPr marL="464820" indent="-452120">
              <a:lnSpc>
                <a:spcPct val="100000"/>
              </a:lnSpc>
              <a:spcBef>
                <a:spcPts val="625"/>
              </a:spcBef>
              <a:buClr>
                <a:srgbClr val="3333CC"/>
              </a:buClr>
              <a:buAutoNum type="arabicPeriod"/>
              <a:tabLst>
                <a:tab pos="464184" algn="l"/>
                <a:tab pos="464820" algn="l"/>
              </a:tabLst>
            </a:pPr>
            <a:r>
              <a:rPr sz="2400" spc="-15" dirty="0">
                <a:solidFill>
                  <a:srgbClr val="808080"/>
                </a:solidFill>
                <a:latin typeface="Arial"/>
                <a:cs typeface="Arial"/>
              </a:rPr>
              <a:t>Efficient Convolution</a:t>
            </a:r>
            <a:r>
              <a:rPr sz="2400" spc="-40" dirty="0">
                <a:solidFill>
                  <a:srgbClr val="808080"/>
                </a:solidFill>
                <a:latin typeface="Arial"/>
                <a:cs typeface="Arial"/>
              </a:rPr>
              <a:t> </a:t>
            </a:r>
            <a:r>
              <a:rPr sz="2400" spc="-15" dirty="0">
                <a:solidFill>
                  <a:srgbClr val="808080"/>
                </a:solidFill>
                <a:latin typeface="Arial"/>
                <a:cs typeface="Arial"/>
              </a:rPr>
              <a:t>Algorithms</a:t>
            </a:r>
            <a:endParaRPr sz="2400">
              <a:latin typeface="Arial"/>
              <a:cs typeface="Arial"/>
            </a:endParaRPr>
          </a:p>
          <a:p>
            <a:pPr marL="464820" indent="-452120">
              <a:lnSpc>
                <a:spcPct val="100000"/>
              </a:lnSpc>
              <a:spcBef>
                <a:spcPts val="530"/>
              </a:spcBef>
              <a:buClr>
                <a:srgbClr val="3333CC"/>
              </a:buClr>
              <a:buAutoNum type="arabicPeriod"/>
              <a:tabLst>
                <a:tab pos="464184" algn="l"/>
                <a:tab pos="464820" algn="l"/>
              </a:tabLst>
            </a:pPr>
            <a:r>
              <a:rPr sz="2400" spc="-15" dirty="0">
                <a:solidFill>
                  <a:srgbClr val="808080"/>
                </a:solidFill>
                <a:latin typeface="Arial"/>
                <a:cs typeface="Arial"/>
              </a:rPr>
              <a:t>Random </a:t>
            </a:r>
            <a:r>
              <a:rPr sz="2400" spc="-10" dirty="0">
                <a:solidFill>
                  <a:srgbClr val="808080"/>
                </a:solidFill>
                <a:latin typeface="Arial"/>
                <a:cs typeface="Arial"/>
              </a:rPr>
              <a:t>or </a:t>
            </a:r>
            <a:r>
              <a:rPr sz="2400" spc="-15" dirty="0">
                <a:solidFill>
                  <a:srgbClr val="808080"/>
                </a:solidFill>
                <a:latin typeface="Arial"/>
                <a:cs typeface="Arial"/>
              </a:rPr>
              <a:t>Unsupervised</a:t>
            </a:r>
            <a:r>
              <a:rPr sz="2400" spc="-60" dirty="0">
                <a:solidFill>
                  <a:srgbClr val="808080"/>
                </a:solidFill>
                <a:latin typeface="Arial"/>
                <a:cs typeface="Arial"/>
              </a:rPr>
              <a:t> </a:t>
            </a:r>
            <a:r>
              <a:rPr sz="2400" spc="-15" dirty="0">
                <a:solidFill>
                  <a:srgbClr val="808080"/>
                </a:solidFill>
                <a:latin typeface="Arial"/>
                <a:cs typeface="Arial"/>
              </a:rPr>
              <a:t>Features</a:t>
            </a:r>
            <a:endParaRPr sz="2400">
              <a:latin typeface="Arial"/>
              <a:cs typeface="Arial"/>
            </a:endParaRPr>
          </a:p>
          <a:p>
            <a:pPr marL="464820" indent="-452120">
              <a:lnSpc>
                <a:spcPct val="100000"/>
              </a:lnSpc>
              <a:spcBef>
                <a:spcPts val="525"/>
              </a:spcBef>
              <a:buClr>
                <a:srgbClr val="3333CC"/>
              </a:buClr>
              <a:buAutoNum type="arabicPeriod"/>
              <a:tabLst>
                <a:tab pos="464820" algn="l"/>
              </a:tabLst>
            </a:pPr>
            <a:r>
              <a:rPr sz="2400" spc="-15" dirty="0">
                <a:solidFill>
                  <a:srgbClr val="808080"/>
                </a:solidFill>
                <a:latin typeface="Arial"/>
                <a:cs typeface="Arial"/>
              </a:rPr>
              <a:t>The Neuroscientific Basis </a:t>
            </a:r>
            <a:r>
              <a:rPr sz="2400" spc="-10" dirty="0">
                <a:solidFill>
                  <a:srgbClr val="808080"/>
                </a:solidFill>
                <a:latin typeface="Arial"/>
                <a:cs typeface="Arial"/>
              </a:rPr>
              <a:t>for </a:t>
            </a:r>
            <a:r>
              <a:rPr sz="2400" spc="-15" dirty="0">
                <a:solidFill>
                  <a:srgbClr val="808080"/>
                </a:solidFill>
                <a:latin typeface="Arial"/>
                <a:cs typeface="Arial"/>
              </a:rPr>
              <a:t>Convolutional</a:t>
            </a:r>
            <a:r>
              <a:rPr sz="2400" spc="-35" dirty="0">
                <a:solidFill>
                  <a:srgbClr val="808080"/>
                </a:solidFill>
                <a:latin typeface="Arial"/>
                <a:cs typeface="Arial"/>
              </a:rPr>
              <a:t> </a:t>
            </a:r>
            <a:r>
              <a:rPr sz="2400" spc="-15" dirty="0">
                <a:solidFill>
                  <a:srgbClr val="808080"/>
                </a:solidFill>
                <a:latin typeface="Arial"/>
                <a:cs typeface="Arial"/>
              </a:rPr>
              <a:t>Networks</a:t>
            </a:r>
            <a:endParaRPr sz="2400">
              <a:latin typeface="Arial"/>
              <a:cs typeface="Arial"/>
            </a:endParaRPr>
          </a:p>
        </p:txBody>
      </p:sp>
      <p:sp>
        <p:nvSpPr>
          <p:cNvPr id="6" name="object 6"/>
          <p:cNvSpPr txBox="1"/>
          <p:nvPr/>
        </p:nvSpPr>
        <p:spPr>
          <a:xfrm>
            <a:off x="585723" y="6621271"/>
            <a:ext cx="8160384" cy="391160"/>
          </a:xfrm>
          <a:prstGeom prst="rect">
            <a:avLst/>
          </a:prstGeom>
        </p:spPr>
        <p:txBody>
          <a:bodyPr vert="horz" wrap="square" lIns="0" tIns="12700" rIns="0" bIns="0" rtlCol="0">
            <a:spAutoFit/>
          </a:bodyPr>
          <a:lstStyle/>
          <a:p>
            <a:pPr marL="12700">
              <a:lnSpc>
                <a:spcPct val="100000"/>
              </a:lnSpc>
              <a:spcBef>
                <a:spcPts val="100"/>
              </a:spcBef>
            </a:pPr>
            <a:r>
              <a:rPr sz="2400" spc="-10" dirty="0">
                <a:solidFill>
                  <a:srgbClr val="3333CC"/>
                </a:solidFill>
                <a:latin typeface="Arial"/>
                <a:cs typeface="Arial"/>
              </a:rPr>
              <a:t>11. </a:t>
            </a:r>
            <a:r>
              <a:rPr sz="2400" spc="-15" dirty="0">
                <a:solidFill>
                  <a:srgbClr val="808080"/>
                </a:solidFill>
                <a:latin typeface="Arial"/>
                <a:cs typeface="Arial"/>
              </a:rPr>
              <a:t>Convolutional Networks </a:t>
            </a:r>
            <a:r>
              <a:rPr sz="2400" spc="-10" dirty="0">
                <a:solidFill>
                  <a:srgbClr val="808080"/>
                </a:solidFill>
                <a:latin typeface="Arial"/>
                <a:cs typeface="Arial"/>
              </a:rPr>
              <a:t>and the </a:t>
            </a:r>
            <a:r>
              <a:rPr sz="2400" spc="-15" dirty="0">
                <a:solidFill>
                  <a:srgbClr val="808080"/>
                </a:solidFill>
                <a:latin typeface="Arial"/>
                <a:cs typeface="Arial"/>
              </a:rPr>
              <a:t>History </a:t>
            </a:r>
            <a:r>
              <a:rPr sz="2400" spc="-10" dirty="0">
                <a:solidFill>
                  <a:srgbClr val="808080"/>
                </a:solidFill>
                <a:latin typeface="Arial"/>
                <a:cs typeface="Arial"/>
              </a:rPr>
              <a:t>of </a:t>
            </a:r>
            <a:r>
              <a:rPr sz="2400" spc="-15" dirty="0">
                <a:solidFill>
                  <a:srgbClr val="808080"/>
                </a:solidFill>
                <a:latin typeface="Arial"/>
                <a:cs typeface="Arial"/>
              </a:rPr>
              <a:t>Deep</a:t>
            </a:r>
            <a:r>
              <a:rPr sz="2400" spc="-470" dirty="0">
                <a:solidFill>
                  <a:srgbClr val="808080"/>
                </a:solidFill>
                <a:latin typeface="Arial"/>
                <a:cs typeface="Arial"/>
              </a:rPr>
              <a:t> </a:t>
            </a:r>
            <a:r>
              <a:rPr sz="2400" spc="-15" dirty="0">
                <a:solidFill>
                  <a:srgbClr val="808080"/>
                </a:solidFill>
                <a:latin typeface="Arial"/>
                <a:cs typeface="Arial"/>
              </a:rPr>
              <a:t>Learning</a:t>
            </a:r>
            <a:endParaRPr sz="2400">
              <a:latin typeface="Arial"/>
              <a:cs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675053" y="1376679"/>
            <a:ext cx="2710815" cy="452120"/>
          </a:xfrm>
          <a:prstGeom prst="rect">
            <a:avLst/>
          </a:prstGeom>
        </p:spPr>
        <p:txBody>
          <a:bodyPr vert="horz" wrap="square" lIns="0" tIns="12700" rIns="0" bIns="0" rtlCol="0">
            <a:spAutoFit/>
          </a:bodyPr>
          <a:lstStyle/>
          <a:p>
            <a:pPr marL="12700">
              <a:lnSpc>
                <a:spcPct val="100000"/>
              </a:lnSpc>
              <a:spcBef>
                <a:spcPts val="100"/>
              </a:spcBef>
            </a:pPr>
            <a:r>
              <a:rPr sz="2800" spc="-15" dirty="0"/>
              <a:t>Topics </a:t>
            </a:r>
            <a:r>
              <a:rPr sz="2800" spc="-5" dirty="0"/>
              <a:t>in</a:t>
            </a:r>
            <a:r>
              <a:rPr sz="2800" spc="-95" dirty="0"/>
              <a:t> </a:t>
            </a:r>
            <a:r>
              <a:rPr sz="2800" spc="-15" dirty="0"/>
              <a:t>Pooling</a:t>
            </a:r>
            <a:endParaRPr sz="2800"/>
          </a:p>
        </p:txBody>
      </p:sp>
      <p:sp>
        <p:nvSpPr>
          <p:cNvPr id="5" name="object 5"/>
          <p:cNvSpPr txBox="1"/>
          <p:nvPr/>
        </p:nvSpPr>
        <p:spPr>
          <a:xfrm>
            <a:off x="1263903" y="2335784"/>
            <a:ext cx="6924040" cy="3926840"/>
          </a:xfrm>
          <a:prstGeom prst="rect">
            <a:avLst/>
          </a:prstGeom>
        </p:spPr>
        <p:txBody>
          <a:bodyPr vert="horz" wrap="square" lIns="0" tIns="79375" rIns="0" bIns="0" rtlCol="0">
            <a:spAutoFit/>
          </a:bodyPr>
          <a:lstStyle/>
          <a:p>
            <a:pPr marL="351790" indent="-339090">
              <a:lnSpc>
                <a:spcPct val="100000"/>
              </a:lnSpc>
              <a:spcBef>
                <a:spcPts val="625"/>
              </a:spcBef>
              <a:buChar char="•"/>
              <a:tabLst>
                <a:tab pos="351155" algn="l"/>
                <a:tab pos="351790" algn="l"/>
              </a:tabLst>
            </a:pPr>
            <a:r>
              <a:rPr sz="2400" spc="-15" dirty="0">
                <a:solidFill>
                  <a:srgbClr val="3333CC"/>
                </a:solidFill>
                <a:latin typeface="Arial"/>
                <a:cs typeface="Arial"/>
              </a:rPr>
              <a:t>What </a:t>
            </a:r>
            <a:r>
              <a:rPr sz="2400" spc="-5" dirty="0">
                <a:solidFill>
                  <a:srgbClr val="3333CC"/>
                </a:solidFill>
                <a:latin typeface="Arial"/>
                <a:cs typeface="Arial"/>
              </a:rPr>
              <a:t>is</a:t>
            </a:r>
            <a:r>
              <a:rPr sz="2400" spc="-40" dirty="0">
                <a:solidFill>
                  <a:srgbClr val="3333CC"/>
                </a:solidFill>
                <a:latin typeface="Arial"/>
                <a:cs typeface="Arial"/>
              </a:rPr>
              <a:t> </a:t>
            </a:r>
            <a:r>
              <a:rPr sz="2400" spc="-15" dirty="0">
                <a:solidFill>
                  <a:srgbClr val="3333CC"/>
                </a:solidFill>
                <a:latin typeface="Arial"/>
                <a:cs typeface="Arial"/>
              </a:rPr>
              <a:t>Pooling?</a:t>
            </a:r>
            <a:endParaRPr sz="2400" dirty="0">
              <a:latin typeface="Arial"/>
              <a:cs typeface="Arial"/>
            </a:endParaRPr>
          </a:p>
          <a:p>
            <a:pPr marL="351790" indent="-339090">
              <a:lnSpc>
                <a:spcPct val="100000"/>
              </a:lnSpc>
              <a:spcBef>
                <a:spcPts val="530"/>
              </a:spcBef>
              <a:buChar char="•"/>
              <a:tabLst>
                <a:tab pos="351155" algn="l"/>
                <a:tab pos="351790" algn="l"/>
              </a:tabLst>
            </a:pPr>
            <a:r>
              <a:rPr sz="2400" spc="-15" dirty="0">
                <a:solidFill>
                  <a:srgbClr val="3333CC"/>
                </a:solidFill>
                <a:latin typeface="Arial"/>
                <a:cs typeface="Arial"/>
              </a:rPr>
              <a:t>Three stages </a:t>
            </a:r>
            <a:r>
              <a:rPr sz="2400" spc="-10" dirty="0">
                <a:solidFill>
                  <a:srgbClr val="3333CC"/>
                </a:solidFill>
                <a:latin typeface="Arial"/>
                <a:cs typeface="Arial"/>
              </a:rPr>
              <a:t>of</a:t>
            </a:r>
            <a:r>
              <a:rPr sz="2400" spc="-60" dirty="0">
                <a:solidFill>
                  <a:srgbClr val="3333CC"/>
                </a:solidFill>
                <a:latin typeface="Arial"/>
                <a:cs typeface="Arial"/>
              </a:rPr>
              <a:t> </a:t>
            </a:r>
            <a:r>
              <a:rPr sz="2400" spc="-15" dirty="0">
                <a:solidFill>
                  <a:srgbClr val="3333CC"/>
                </a:solidFill>
                <a:latin typeface="Arial"/>
                <a:cs typeface="Arial"/>
              </a:rPr>
              <a:t>CNNs</a:t>
            </a:r>
            <a:endParaRPr sz="2400" dirty="0">
              <a:latin typeface="Arial"/>
              <a:cs typeface="Arial"/>
            </a:endParaRPr>
          </a:p>
          <a:p>
            <a:pPr marL="351790" indent="-339090">
              <a:lnSpc>
                <a:spcPct val="100000"/>
              </a:lnSpc>
              <a:spcBef>
                <a:spcPts val="525"/>
              </a:spcBef>
              <a:buChar char="•"/>
              <a:tabLst>
                <a:tab pos="351155" algn="l"/>
                <a:tab pos="351790" algn="l"/>
              </a:tabLst>
            </a:pPr>
            <a:r>
              <a:rPr sz="2400" spc="-15" dirty="0">
                <a:solidFill>
                  <a:srgbClr val="3333CC"/>
                </a:solidFill>
                <a:latin typeface="Arial"/>
                <a:cs typeface="Arial"/>
              </a:rPr>
              <a:t>Two terminologies: simple layers, complex</a:t>
            </a:r>
            <a:r>
              <a:rPr sz="2400" spc="-65" dirty="0">
                <a:solidFill>
                  <a:srgbClr val="3333CC"/>
                </a:solidFill>
                <a:latin typeface="Arial"/>
                <a:cs typeface="Arial"/>
              </a:rPr>
              <a:t> </a:t>
            </a:r>
            <a:r>
              <a:rPr sz="2400" spc="-10" dirty="0">
                <a:solidFill>
                  <a:srgbClr val="3333CC"/>
                </a:solidFill>
                <a:latin typeface="Arial"/>
                <a:cs typeface="Arial"/>
              </a:rPr>
              <a:t>layers</a:t>
            </a:r>
            <a:endParaRPr sz="2400" dirty="0">
              <a:latin typeface="Arial"/>
              <a:cs typeface="Arial"/>
            </a:endParaRPr>
          </a:p>
          <a:p>
            <a:pPr marL="351790" indent="-339090">
              <a:lnSpc>
                <a:spcPct val="100000"/>
              </a:lnSpc>
              <a:spcBef>
                <a:spcPts val="530"/>
              </a:spcBef>
              <a:buChar char="•"/>
              <a:tabLst>
                <a:tab pos="351155" algn="l"/>
                <a:tab pos="351790" algn="l"/>
              </a:tabLst>
            </a:pPr>
            <a:r>
              <a:rPr sz="2400" spc="-15" dirty="0">
                <a:solidFill>
                  <a:srgbClr val="3333CC"/>
                </a:solidFill>
                <a:latin typeface="Arial"/>
                <a:cs typeface="Arial"/>
              </a:rPr>
              <a:t>Types </a:t>
            </a:r>
            <a:r>
              <a:rPr sz="2400" spc="-10" dirty="0">
                <a:solidFill>
                  <a:srgbClr val="3333CC"/>
                </a:solidFill>
                <a:latin typeface="Arial"/>
                <a:cs typeface="Arial"/>
              </a:rPr>
              <a:t>of </a:t>
            </a:r>
            <a:r>
              <a:rPr sz="2400" spc="-15" dirty="0">
                <a:solidFill>
                  <a:srgbClr val="3333CC"/>
                </a:solidFill>
                <a:latin typeface="Arial"/>
                <a:cs typeface="Arial"/>
              </a:rPr>
              <a:t>Pooling functions: Max,</a:t>
            </a:r>
            <a:r>
              <a:rPr sz="2400" spc="-95" dirty="0">
                <a:solidFill>
                  <a:srgbClr val="3333CC"/>
                </a:solidFill>
                <a:latin typeface="Arial"/>
                <a:cs typeface="Arial"/>
              </a:rPr>
              <a:t> </a:t>
            </a:r>
            <a:r>
              <a:rPr sz="2400" spc="-15" dirty="0">
                <a:solidFill>
                  <a:srgbClr val="3333CC"/>
                </a:solidFill>
                <a:latin typeface="Arial"/>
                <a:cs typeface="Arial"/>
              </a:rPr>
              <a:t>Average</a:t>
            </a:r>
            <a:endParaRPr sz="2400" dirty="0">
              <a:latin typeface="Arial"/>
              <a:cs typeface="Arial"/>
            </a:endParaRPr>
          </a:p>
          <a:p>
            <a:pPr marL="351790" indent="-339090">
              <a:lnSpc>
                <a:spcPct val="100000"/>
              </a:lnSpc>
              <a:spcBef>
                <a:spcPts val="505"/>
              </a:spcBef>
              <a:buChar char="•"/>
              <a:tabLst>
                <a:tab pos="351155" algn="l"/>
                <a:tab pos="351790" algn="l"/>
              </a:tabLst>
            </a:pPr>
            <a:r>
              <a:rPr sz="2400" spc="-15" dirty="0">
                <a:solidFill>
                  <a:srgbClr val="3333CC"/>
                </a:solidFill>
                <a:latin typeface="Arial"/>
                <a:cs typeface="Arial"/>
              </a:rPr>
              <a:t>Translation</a:t>
            </a:r>
            <a:r>
              <a:rPr sz="2400" spc="-30" dirty="0">
                <a:solidFill>
                  <a:srgbClr val="3333CC"/>
                </a:solidFill>
                <a:latin typeface="Arial"/>
                <a:cs typeface="Arial"/>
              </a:rPr>
              <a:t> </a:t>
            </a:r>
            <a:r>
              <a:rPr sz="2400" spc="-15" dirty="0">
                <a:solidFill>
                  <a:srgbClr val="3333CC"/>
                </a:solidFill>
                <a:latin typeface="Arial"/>
                <a:cs typeface="Arial"/>
              </a:rPr>
              <a:t>invariance</a:t>
            </a:r>
            <a:endParaRPr sz="2400" dirty="0">
              <a:latin typeface="Arial"/>
              <a:cs typeface="Arial"/>
            </a:endParaRPr>
          </a:p>
          <a:p>
            <a:pPr marL="351790" indent="-339090">
              <a:lnSpc>
                <a:spcPct val="100000"/>
              </a:lnSpc>
              <a:spcBef>
                <a:spcPts val="525"/>
              </a:spcBef>
              <a:buChar char="•"/>
              <a:tabLst>
                <a:tab pos="351155" algn="l"/>
                <a:tab pos="351790" algn="l"/>
              </a:tabLst>
            </a:pPr>
            <a:r>
              <a:rPr sz="2400" spc="-15" dirty="0">
                <a:solidFill>
                  <a:srgbClr val="3333CC"/>
                </a:solidFill>
                <a:latin typeface="Arial"/>
                <a:cs typeface="Arial"/>
              </a:rPr>
              <a:t>Rotation</a:t>
            </a:r>
            <a:r>
              <a:rPr sz="2400" spc="-30" dirty="0">
                <a:solidFill>
                  <a:srgbClr val="3333CC"/>
                </a:solidFill>
                <a:latin typeface="Arial"/>
                <a:cs typeface="Arial"/>
              </a:rPr>
              <a:t> </a:t>
            </a:r>
            <a:r>
              <a:rPr sz="2400" spc="-15" dirty="0">
                <a:solidFill>
                  <a:srgbClr val="3333CC"/>
                </a:solidFill>
                <a:latin typeface="Arial"/>
                <a:cs typeface="Arial"/>
              </a:rPr>
              <a:t>invariance</a:t>
            </a:r>
            <a:endParaRPr sz="2400" dirty="0">
              <a:latin typeface="Arial"/>
              <a:cs typeface="Arial"/>
            </a:endParaRPr>
          </a:p>
          <a:p>
            <a:pPr marL="351790" indent="-339090">
              <a:lnSpc>
                <a:spcPct val="100000"/>
              </a:lnSpc>
              <a:spcBef>
                <a:spcPts val="530"/>
              </a:spcBef>
              <a:buChar char="•"/>
              <a:tabLst>
                <a:tab pos="351155" algn="l"/>
                <a:tab pos="351790" algn="l"/>
              </a:tabLst>
            </a:pPr>
            <a:r>
              <a:rPr sz="2400" spc="-15" dirty="0">
                <a:solidFill>
                  <a:srgbClr val="3333CC"/>
                </a:solidFill>
                <a:latin typeface="Arial"/>
                <a:cs typeface="Arial"/>
              </a:rPr>
              <a:t>Pooling </a:t>
            </a:r>
            <a:r>
              <a:rPr sz="2400" spc="-10" dirty="0">
                <a:solidFill>
                  <a:srgbClr val="3333CC"/>
                </a:solidFill>
                <a:latin typeface="Arial"/>
                <a:cs typeface="Arial"/>
              </a:rPr>
              <a:t>with</a:t>
            </a:r>
            <a:r>
              <a:rPr sz="2400" spc="-45" dirty="0">
                <a:solidFill>
                  <a:srgbClr val="3333CC"/>
                </a:solidFill>
                <a:latin typeface="Arial"/>
                <a:cs typeface="Arial"/>
              </a:rPr>
              <a:t> </a:t>
            </a:r>
            <a:r>
              <a:rPr sz="2400" spc="-15" dirty="0">
                <a:solidFill>
                  <a:srgbClr val="3333CC"/>
                </a:solidFill>
                <a:latin typeface="Arial"/>
                <a:cs typeface="Arial"/>
              </a:rPr>
              <a:t>downsampling</a:t>
            </a:r>
            <a:endParaRPr sz="2400" dirty="0">
              <a:latin typeface="Arial"/>
              <a:cs typeface="Arial"/>
            </a:endParaRPr>
          </a:p>
          <a:p>
            <a:pPr marL="351790" indent="-339090">
              <a:lnSpc>
                <a:spcPct val="100000"/>
              </a:lnSpc>
              <a:spcBef>
                <a:spcPts val="505"/>
              </a:spcBef>
              <a:buChar char="•"/>
              <a:tabLst>
                <a:tab pos="351155" algn="l"/>
                <a:tab pos="351790" algn="l"/>
              </a:tabLst>
            </a:pPr>
            <a:r>
              <a:rPr sz="2400" spc="-15" dirty="0" err="1">
                <a:solidFill>
                  <a:srgbClr val="3333CC"/>
                </a:solidFill>
                <a:latin typeface="Arial"/>
                <a:cs typeface="Arial"/>
              </a:rPr>
              <a:t>ConvNet</a:t>
            </a:r>
            <a:r>
              <a:rPr sz="2400" spc="-30" dirty="0">
                <a:solidFill>
                  <a:srgbClr val="3333CC"/>
                </a:solidFill>
                <a:latin typeface="Arial"/>
                <a:cs typeface="Arial"/>
              </a:rPr>
              <a:t> </a:t>
            </a:r>
            <a:r>
              <a:rPr lang="en-US" sz="2400" spc="-15" dirty="0">
                <a:solidFill>
                  <a:srgbClr val="3333CC"/>
                </a:solidFill>
                <a:latin typeface="Arial"/>
                <a:cs typeface="Arial"/>
              </a:rPr>
              <a:t>a</a:t>
            </a:r>
            <a:r>
              <a:rPr sz="2400" spc="-15" dirty="0">
                <a:solidFill>
                  <a:srgbClr val="3333CC"/>
                </a:solidFill>
                <a:latin typeface="Arial"/>
                <a:cs typeface="Arial"/>
              </a:rPr>
              <a:t>rchitectures</a:t>
            </a:r>
            <a:endParaRPr sz="2400" dirty="0">
              <a:latin typeface="Arial"/>
              <a:cs typeface="Arial"/>
            </a:endParaRPr>
          </a:p>
          <a:p>
            <a:pPr marL="351790" indent="-339090">
              <a:lnSpc>
                <a:spcPct val="100000"/>
              </a:lnSpc>
              <a:spcBef>
                <a:spcPts val="625"/>
              </a:spcBef>
              <a:buChar char="•"/>
              <a:tabLst>
                <a:tab pos="351155" algn="l"/>
                <a:tab pos="351790" algn="l"/>
              </a:tabLst>
            </a:pPr>
            <a:r>
              <a:rPr sz="2400" spc="-15" dirty="0">
                <a:solidFill>
                  <a:srgbClr val="3333CC"/>
                </a:solidFill>
                <a:latin typeface="Arial"/>
                <a:cs typeface="Arial"/>
              </a:rPr>
              <a:t>Shortcoming </a:t>
            </a:r>
            <a:r>
              <a:rPr sz="2400" spc="-10" dirty="0">
                <a:solidFill>
                  <a:srgbClr val="3333CC"/>
                </a:solidFill>
                <a:latin typeface="Arial"/>
                <a:cs typeface="Arial"/>
              </a:rPr>
              <a:t>of</a:t>
            </a:r>
            <a:r>
              <a:rPr sz="2400" spc="-40" dirty="0">
                <a:solidFill>
                  <a:srgbClr val="3333CC"/>
                </a:solidFill>
                <a:latin typeface="Arial"/>
                <a:cs typeface="Arial"/>
              </a:rPr>
              <a:t> </a:t>
            </a:r>
            <a:r>
              <a:rPr sz="2400" spc="-10" dirty="0">
                <a:solidFill>
                  <a:srgbClr val="3333CC"/>
                </a:solidFill>
                <a:latin typeface="Arial"/>
                <a:cs typeface="Arial"/>
              </a:rPr>
              <a:t>pooling</a:t>
            </a:r>
            <a:endParaRPr sz="2400" dirty="0">
              <a:latin typeface="Arial"/>
              <a:cs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741819" y="611226"/>
            <a:ext cx="3391985" cy="505267"/>
          </a:xfrm>
          <a:prstGeom prst="rect">
            <a:avLst/>
          </a:prstGeom>
        </p:spPr>
        <p:txBody>
          <a:bodyPr vert="horz" wrap="square" lIns="0" tIns="12700" rIns="0" bIns="0" rtlCol="0">
            <a:spAutoFit/>
          </a:bodyPr>
          <a:lstStyle/>
          <a:p>
            <a:pPr marL="12700">
              <a:lnSpc>
                <a:spcPct val="100000"/>
              </a:lnSpc>
              <a:spcBef>
                <a:spcPts val="100"/>
              </a:spcBef>
            </a:pPr>
            <a:r>
              <a:rPr sz="3200" spc="-20" dirty="0"/>
              <a:t>What </a:t>
            </a:r>
            <a:r>
              <a:rPr sz="3200" spc="-5" dirty="0"/>
              <a:t>is</a:t>
            </a:r>
            <a:r>
              <a:rPr sz="3200" spc="-95" dirty="0"/>
              <a:t> </a:t>
            </a:r>
            <a:r>
              <a:rPr sz="3200" spc="-15" dirty="0"/>
              <a:t>Pooling?</a:t>
            </a:r>
            <a:endParaRPr sz="3200" dirty="0"/>
          </a:p>
        </p:txBody>
      </p:sp>
      <p:sp>
        <p:nvSpPr>
          <p:cNvPr id="5" name="object 5"/>
          <p:cNvSpPr txBox="1"/>
          <p:nvPr/>
        </p:nvSpPr>
        <p:spPr>
          <a:xfrm>
            <a:off x="585723" y="1341525"/>
            <a:ext cx="8851265" cy="1141730"/>
          </a:xfrm>
          <a:prstGeom prst="rect">
            <a:avLst/>
          </a:prstGeom>
        </p:spPr>
        <p:txBody>
          <a:bodyPr vert="horz" wrap="square" lIns="0" tIns="76835" rIns="0" bIns="0" rtlCol="0">
            <a:spAutoFit/>
          </a:bodyPr>
          <a:lstStyle/>
          <a:p>
            <a:pPr marL="351790" indent="-339090">
              <a:lnSpc>
                <a:spcPct val="100000"/>
              </a:lnSpc>
              <a:spcBef>
                <a:spcPts val="605"/>
              </a:spcBef>
              <a:buChar char="•"/>
              <a:tabLst>
                <a:tab pos="351155" algn="l"/>
                <a:tab pos="351790" algn="l"/>
                <a:tab pos="2834640" algn="l"/>
              </a:tabLst>
            </a:pPr>
            <a:r>
              <a:rPr sz="2400" spc="-15" dirty="0">
                <a:solidFill>
                  <a:srgbClr val="3333CC"/>
                </a:solidFill>
                <a:latin typeface="Arial"/>
                <a:cs typeface="Arial"/>
              </a:rPr>
              <a:t>Pooling </a:t>
            </a:r>
            <a:r>
              <a:rPr sz="2400" spc="-5" dirty="0">
                <a:solidFill>
                  <a:srgbClr val="3333CC"/>
                </a:solidFill>
                <a:latin typeface="Arial"/>
                <a:cs typeface="Arial"/>
              </a:rPr>
              <a:t>in</a:t>
            </a:r>
            <a:r>
              <a:rPr sz="2400" spc="-25" dirty="0">
                <a:solidFill>
                  <a:srgbClr val="3333CC"/>
                </a:solidFill>
                <a:latin typeface="Arial"/>
                <a:cs typeface="Arial"/>
              </a:rPr>
              <a:t> </a:t>
            </a:r>
            <a:r>
              <a:rPr sz="2400" dirty="0">
                <a:solidFill>
                  <a:srgbClr val="3333CC"/>
                </a:solidFill>
                <a:latin typeface="Arial"/>
                <a:cs typeface="Arial"/>
              </a:rPr>
              <a:t>a</a:t>
            </a:r>
            <a:r>
              <a:rPr sz="2400" spc="-15" dirty="0">
                <a:solidFill>
                  <a:srgbClr val="3333CC"/>
                </a:solidFill>
                <a:latin typeface="Arial"/>
                <a:cs typeface="Arial"/>
              </a:rPr>
              <a:t> </a:t>
            </a:r>
            <a:r>
              <a:rPr sz="2400" spc="-10" dirty="0">
                <a:solidFill>
                  <a:srgbClr val="3333CC"/>
                </a:solidFill>
                <a:latin typeface="Arial"/>
                <a:cs typeface="Arial"/>
              </a:rPr>
              <a:t>CNN</a:t>
            </a:r>
            <a:r>
              <a:rPr lang="en-US" sz="2400" spc="-10" dirty="0">
                <a:solidFill>
                  <a:srgbClr val="3333CC"/>
                </a:solidFill>
                <a:latin typeface="Arial"/>
                <a:cs typeface="Arial"/>
              </a:rPr>
              <a:t> </a:t>
            </a:r>
            <a:r>
              <a:rPr sz="2400" spc="-5" dirty="0">
                <a:solidFill>
                  <a:srgbClr val="3333CC"/>
                </a:solidFill>
                <a:latin typeface="Arial"/>
                <a:cs typeface="Arial"/>
              </a:rPr>
              <a:t>is </a:t>
            </a:r>
            <a:r>
              <a:rPr sz="2400" dirty="0">
                <a:solidFill>
                  <a:srgbClr val="3333CC"/>
                </a:solidFill>
                <a:latin typeface="Arial"/>
                <a:cs typeface="Arial"/>
              </a:rPr>
              <a:t>a </a:t>
            </a:r>
            <a:r>
              <a:rPr sz="2400" spc="-15" dirty="0">
                <a:solidFill>
                  <a:srgbClr val="3333CC"/>
                </a:solidFill>
                <a:latin typeface="Arial"/>
                <a:cs typeface="Arial"/>
              </a:rPr>
              <a:t>subsampling</a:t>
            </a:r>
            <a:r>
              <a:rPr sz="2400" spc="-75" dirty="0">
                <a:solidFill>
                  <a:srgbClr val="3333CC"/>
                </a:solidFill>
                <a:latin typeface="Arial"/>
                <a:cs typeface="Arial"/>
              </a:rPr>
              <a:t> </a:t>
            </a:r>
            <a:r>
              <a:rPr sz="2400" spc="-15" dirty="0">
                <a:solidFill>
                  <a:srgbClr val="3333CC"/>
                </a:solidFill>
                <a:latin typeface="Arial"/>
                <a:cs typeface="Arial"/>
              </a:rPr>
              <a:t>step</a:t>
            </a:r>
            <a:endParaRPr sz="2400" dirty="0">
              <a:latin typeface="Arial"/>
              <a:cs typeface="Arial"/>
            </a:endParaRPr>
          </a:p>
          <a:p>
            <a:pPr marL="747395" lvl="1" indent="-282575">
              <a:lnSpc>
                <a:spcPct val="100000"/>
              </a:lnSpc>
              <a:spcBef>
                <a:spcPts val="425"/>
              </a:spcBef>
              <a:buClr>
                <a:srgbClr val="3333CC"/>
              </a:buClr>
              <a:buChar char="•"/>
              <a:tabLst>
                <a:tab pos="746760" algn="l"/>
                <a:tab pos="747395" algn="l"/>
              </a:tabLst>
            </a:pPr>
            <a:r>
              <a:rPr sz="2000" spc="-10" dirty="0">
                <a:solidFill>
                  <a:srgbClr val="006600"/>
                </a:solidFill>
                <a:latin typeface="Arial"/>
                <a:cs typeface="Arial"/>
              </a:rPr>
              <a:t>It </a:t>
            </a:r>
            <a:r>
              <a:rPr sz="2000" spc="-15" dirty="0">
                <a:solidFill>
                  <a:srgbClr val="006600"/>
                </a:solidFill>
                <a:latin typeface="Arial"/>
                <a:cs typeface="Arial"/>
              </a:rPr>
              <a:t>replaces output </a:t>
            </a:r>
            <a:r>
              <a:rPr sz="2000" spc="-10" dirty="0">
                <a:solidFill>
                  <a:srgbClr val="006600"/>
                </a:solidFill>
                <a:latin typeface="Arial"/>
                <a:cs typeface="Arial"/>
              </a:rPr>
              <a:t>at </a:t>
            </a:r>
            <a:r>
              <a:rPr sz="2000" dirty="0">
                <a:solidFill>
                  <a:srgbClr val="006600"/>
                </a:solidFill>
                <a:latin typeface="Arial"/>
                <a:cs typeface="Arial"/>
              </a:rPr>
              <a:t>a </a:t>
            </a:r>
            <a:r>
              <a:rPr sz="2000" spc="-10" dirty="0">
                <a:solidFill>
                  <a:srgbClr val="006600"/>
                </a:solidFill>
                <a:latin typeface="Arial"/>
                <a:cs typeface="Arial"/>
              </a:rPr>
              <a:t>location with </a:t>
            </a:r>
            <a:r>
              <a:rPr sz="2000" dirty="0">
                <a:solidFill>
                  <a:srgbClr val="006600"/>
                </a:solidFill>
                <a:latin typeface="Arial"/>
                <a:cs typeface="Arial"/>
              </a:rPr>
              <a:t>a </a:t>
            </a:r>
            <a:r>
              <a:rPr sz="2000" spc="-20" dirty="0">
                <a:solidFill>
                  <a:srgbClr val="006600"/>
                </a:solidFill>
                <a:latin typeface="Arial"/>
                <a:cs typeface="Arial"/>
              </a:rPr>
              <a:t>summary </a:t>
            </a:r>
            <a:r>
              <a:rPr sz="2000" spc="-10" dirty="0">
                <a:solidFill>
                  <a:srgbClr val="006600"/>
                </a:solidFill>
                <a:latin typeface="Arial"/>
                <a:cs typeface="Arial"/>
              </a:rPr>
              <a:t>statistic of </a:t>
            </a:r>
            <a:r>
              <a:rPr sz="2000" spc="-15" dirty="0">
                <a:solidFill>
                  <a:srgbClr val="006600"/>
                </a:solidFill>
                <a:latin typeface="Arial"/>
                <a:cs typeface="Arial"/>
              </a:rPr>
              <a:t>nearby</a:t>
            </a:r>
            <a:r>
              <a:rPr sz="2000" spc="-175" dirty="0">
                <a:solidFill>
                  <a:srgbClr val="006600"/>
                </a:solidFill>
                <a:latin typeface="Arial"/>
                <a:cs typeface="Arial"/>
              </a:rPr>
              <a:t> </a:t>
            </a:r>
            <a:r>
              <a:rPr sz="2000" spc="-15" dirty="0">
                <a:solidFill>
                  <a:srgbClr val="006600"/>
                </a:solidFill>
                <a:latin typeface="Arial"/>
                <a:cs typeface="Arial"/>
              </a:rPr>
              <a:t>outputs</a:t>
            </a:r>
            <a:endParaRPr sz="2000" dirty="0">
              <a:latin typeface="Arial"/>
              <a:cs typeface="Arial"/>
            </a:endParaRPr>
          </a:p>
          <a:p>
            <a:pPr marL="747395" indent="-339090">
              <a:lnSpc>
                <a:spcPct val="100000"/>
              </a:lnSpc>
              <a:spcBef>
                <a:spcPts val="415"/>
              </a:spcBef>
              <a:buClr>
                <a:srgbClr val="3333CC"/>
              </a:buClr>
              <a:buChar char="•"/>
              <a:tabLst>
                <a:tab pos="746760" algn="l"/>
                <a:tab pos="747395" algn="l"/>
              </a:tabLst>
            </a:pPr>
            <a:r>
              <a:rPr sz="1800" spc="-10" dirty="0">
                <a:solidFill>
                  <a:srgbClr val="660066"/>
                </a:solidFill>
                <a:latin typeface="Arial"/>
                <a:cs typeface="Arial"/>
              </a:rPr>
              <a:t>E,g,, </a:t>
            </a:r>
            <a:r>
              <a:rPr sz="1800" i="1" spc="-15" dirty="0">
                <a:solidFill>
                  <a:srgbClr val="660066"/>
                </a:solidFill>
                <a:latin typeface="Arial"/>
                <a:cs typeface="Arial"/>
              </a:rPr>
              <a:t>Max </a:t>
            </a:r>
            <a:r>
              <a:rPr sz="1800" i="1" spc="-10" dirty="0">
                <a:solidFill>
                  <a:srgbClr val="660066"/>
                </a:solidFill>
                <a:latin typeface="Arial"/>
                <a:cs typeface="Arial"/>
              </a:rPr>
              <a:t>pooling </a:t>
            </a:r>
            <a:r>
              <a:rPr sz="1800" spc="-15" dirty="0">
                <a:solidFill>
                  <a:srgbClr val="660066"/>
                </a:solidFill>
                <a:latin typeface="Arial"/>
                <a:cs typeface="Arial"/>
              </a:rPr>
              <a:t>reports </a:t>
            </a:r>
            <a:r>
              <a:rPr sz="1800" spc="-10" dirty="0">
                <a:solidFill>
                  <a:srgbClr val="660066"/>
                </a:solidFill>
                <a:latin typeface="Arial"/>
                <a:cs typeface="Arial"/>
              </a:rPr>
              <a:t>the </a:t>
            </a:r>
            <a:r>
              <a:rPr sz="1800" spc="-15" dirty="0">
                <a:solidFill>
                  <a:srgbClr val="660066"/>
                </a:solidFill>
                <a:latin typeface="Arial"/>
                <a:cs typeface="Arial"/>
              </a:rPr>
              <a:t>maximum output </a:t>
            </a:r>
            <a:r>
              <a:rPr sz="1800" spc="-10" dirty="0">
                <a:solidFill>
                  <a:srgbClr val="660066"/>
                </a:solidFill>
                <a:latin typeface="Arial"/>
                <a:cs typeface="Arial"/>
              </a:rPr>
              <a:t>within </a:t>
            </a:r>
            <a:r>
              <a:rPr sz="1800" dirty="0">
                <a:solidFill>
                  <a:srgbClr val="660066"/>
                </a:solidFill>
                <a:latin typeface="Arial"/>
                <a:cs typeface="Arial"/>
              </a:rPr>
              <a:t>a </a:t>
            </a:r>
            <a:r>
              <a:rPr sz="1800" spc="-15" dirty="0">
                <a:solidFill>
                  <a:srgbClr val="660066"/>
                </a:solidFill>
                <a:latin typeface="Arial"/>
                <a:cs typeface="Arial"/>
              </a:rPr>
              <a:t>rectangular</a:t>
            </a:r>
            <a:r>
              <a:rPr sz="1800" spc="-30" dirty="0">
                <a:solidFill>
                  <a:srgbClr val="660066"/>
                </a:solidFill>
                <a:latin typeface="Arial"/>
                <a:cs typeface="Arial"/>
              </a:rPr>
              <a:t> </a:t>
            </a:r>
            <a:r>
              <a:rPr sz="1800" spc="-15" dirty="0">
                <a:solidFill>
                  <a:srgbClr val="660066"/>
                </a:solidFill>
                <a:latin typeface="Arial"/>
                <a:cs typeface="Arial"/>
              </a:rPr>
              <a:t>neighborhood</a:t>
            </a:r>
            <a:endParaRPr sz="1800" dirty="0">
              <a:latin typeface="Arial"/>
              <a:cs typeface="Arial"/>
            </a:endParaRPr>
          </a:p>
        </p:txBody>
      </p:sp>
      <p:sp>
        <p:nvSpPr>
          <p:cNvPr id="6" name="object 6"/>
          <p:cNvSpPr/>
          <p:nvPr/>
        </p:nvSpPr>
        <p:spPr>
          <a:xfrm>
            <a:off x="2557909" y="3262575"/>
            <a:ext cx="5560777" cy="236694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2537830" y="3257865"/>
            <a:ext cx="5586095" cy="2376805"/>
          </a:xfrm>
          <a:custGeom>
            <a:avLst/>
            <a:gdLst/>
            <a:ahLst/>
            <a:cxnLst/>
            <a:rect l="l" t="t" r="r" b="b"/>
            <a:pathLst>
              <a:path w="5586095" h="2376804">
                <a:moveTo>
                  <a:pt x="0" y="0"/>
                </a:moveTo>
                <a:lnTo>
                  <a:pt x="5585565" y="0"/>
                </a:lnTo>
                <a:lnTo>
                  <a:pt x="5585565" y="2376361"/>
                </a:lnTo>
                <a:lnTo>
                  <a:pt x="0" y="2376361"/>
                </a:lnTo>
                <a:lnTo>
                  <a:pt x="0" y="0"/>
                </a:lnTo>
                <a:close/>
              </a:path>
            </a:pathLst>
          </a:custGeom>
          <a:ln w="9419">
            <a:solidFill>
              <a:srgbClr val="000000"/>
            </a:solidFill>
          </a:ln>
        </p:spPr>
        <p:txBody>
          <a:bodyPr wrap="square" lIns="0" tIns="0" rIns="0" bIns="0" rtlCol="0"/>
          <a:lstStyle/>
          <a:p>
            <a:endParaRPr/>
          </a:p>
        </p:txBody>
      </p:sp>
      <p:sp>
        <p:nvSpPr>
          <p:cNvPr id="2" name="TextBox 1">
            <a:extLst>
              <a:ext uri="{FF2B5EF4-FFF2-40B4-BE49-F238E27FC236}">
                <a16:creationId xmlns:a16="http://schemas.microsoft.com/office/drawing/2014/main" id="{A22291DB-4D54-FB48-A059-BCDD92F051B7}"/>
              </a:ext>
            </a:extLst>
          </p:cNvPr>
          <p:cNvSpPr txBox="1"/>
          <p:nvPr/>
        </p:nvSpPr>
        <p:spPr>
          <a:xfrm>
            <a:off x="2057400" y="6629400"/>
            <a:ext cx="6760825" cy="369332"/>
          </a:xfrm>
          <a:prstGeom prst="rect">
            <a:avLst/>
          </a:prstGeom>
          <a:noFill/>
        </p:spPr>
        <p:txBody>
          <a:bodyPr wrap="none" rtlCol="0">
            <a:spAutoFit/>
          </a:bodyPr>
          <a:lstStyle/>
          <a:p>
            <a:r>
              <a:rPr lang="en-US" dirty="0"/>
              <a:t>https://</a:t>
            </a:r>
            <a:r>
              <a:rPr lang="en-US" dirty="0" err="1"/>
              <a:t>deepai.org</a:t>
            </a:r>
            <a:r>
              <a:rPr lang="en-US" dirty="0"/>
              <a:t>/machine-learning-glossary-and-terms/max-pooling</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52446" y="773175"/>
            <a:ext cx="5072354" cy="505267"/>
          </a:xfrm>
          <a:prstGeom prst="rect">
            <a:avLst/>
          </a:prstGeom>
        </p:spPr>
        <p:txBody>
          <a:bodyPr vert="horz" wrap="square" lIns="0" tIns="12700" rIns="0" bIns="0" rtlCol="0">
            <a:spAutoFit/>
          </a:bodyPr>
          <a:lstStyle/>
          <a:p>
            <a:pPr marL="12700">
              <a:lnSpc>
                <a:spcPct val="100000"/>
              </a:lnSpc>
              <a:spcBef>
                <a:spcPts val="100"/>
              </a:spcBef>
            </a:pPr>
            <a:r>
              <a:rPr sz="3200" spc="-15" dirty="0"/>
              <a:t>The </a:t>
            </a:r>
            <a:r>
              <a:rPr lang="en-US" sz="3200" spc="-10" dirty="0"/>
              <a:t>P</a:t>
            </a:r>
            <a:r>
              <a:rPr sz="3200" spc="-10" dirty="0"/>
              <a:t>ooling </a:t>
            </a:r>
            <a:r>
              <a:rPr lang="en-US" sz="3200" spc="-15" dirty="0"/>
              <a:t>S</a:t>
            </a:r>
            <a:r>
              <a:rPr sz="3200" spc="-15" dirty="0"/>
              <a:t>tage </a:t>
            </a:r>
            <a:r>
              <a:rPr sz="3200" spc="-5" dirty="0"/>
              <a:t>in </a:t>
            </a:r>
            <a:r>
              <a:rPr sz="3200" dirty="0"/>
              <a:t>a</a:t>
            </a:r>
            <a:r>
              <a:rPr sz="3200" spc="-140" dirty="0"/>
              <a:t> </a:t>
            </a:r>
            <a:r>
              <a:rPr sz="3200" spc="-20" dirty="0"/>
              <a:t>CNN</a:t>
            </a:r>
            <a:endParaRPr sz="3200" dirty="0"/>
          </a:p>
        </p:txBody>
      </p:sp>
      <p:sp>
        <p:nvSpPr>
          <p:cNvPr id="5" name="object 5"/>
          <p:cNvSpPr txBox="1"/>
          <p:nvPr/>
        </p:nvSpPr>
        <p:spPr>
          <a:xfrm>
            <a:off x="585723" y="1860296"/>
            <a:ext cx="4932680" cy="4636135"/>
          </a:xfrm>
          <a:prstGeom prst="rect">
            <a:avLst/>
          </a:prstGeom>
        </p:spPr>
        <p:txBody>
          <a:bodyPr vert="horz" wrap="square" lIns="0" tIns="34925" rIns="0" bIns="0" rtlCol="0">
            <a:spAutoFit/>
          </a:bodyPr>
          <a:lstStyle/>
          <a:p>
            <a:pPr marL="351155" marR="46355" indent="-339090">
              <a:lnSpc>
                <a:spcPts val="2780"/>
              </a:lnSpc>
              <a:spcBef>
                <a:spcPts val="275"/>
              </a:spcBef>
              <a:buChar char="•"/>
              <a:tabLst>
                <a:tab pos="351155" algn="l"/>
                <a:tab pos="351790" algn="l"/>
              </a:tabLst>
            </a:pPr>
            <a:r>
              <a:rPr sz="2400" spc="-15" dirty="0">
                <a:solidFill>
                  <a:srgbClr val="3333CC"/>
                </a:solidFill>
                <a:latin typeface="Arial"/>
                <a:cs typeface="Arial"/>
              </a:rPr>
              <a:t>Typical </a:t>
            </a:r>
            <a:r>
              <a:rPr sz="2400" spc="-10" dirty="0">
                <a:solidFill>
                  <a:srgbClr val="3333CC"/>
                </a:solidFill>
                <a:latin typeface="Arial"/>
                <a:cs typeface="Arial"/>
              </a:rPr>
              <a:t>layer of </a:t>
            </a:r>
            <a:r>
              <a:rPr sz="2400" dirty="0">
                <a:solidFill>
                  <a:srgbClr val="3333CC"/>
                </a:solidFill>
                <a:latin typeface="Arial"/>
                <a:cs typeface="Arial"/>
              </a:rPr>
              <a:t>a </a:t>
            </a:r>
            <a:r>
              <a:rPr sz="2400" spc="-15" dirty="0">
                <a:solidFill>
                  <a:srgbClr val="3333CC"/>
                </a:solidFill>
                <a:latin typeface="Arial"/>
                <a:cs typeface="Arial"/>
              </a:rPr>
              <a:t>CNN consists</a:t>
            </a:r>
            <a:r>
              <a:rPr sz="2400" spc="-145" dirty="0">
                <a:solidFill>
                  <a:srgbClr val="3333CC"/>
                </a:solidFill>
                <a:latin typeface="Arial"/>
                <a:cs typeface="Arial"/>
              </a:rPr>
              <a:t> </a:t>
            </a:r>
            <a:r>
              <a:rPr sz="2400" spc="-10" dirty="0">
                <a:solidFill>
                  <a:srgbClr val="3333CC"/>
                </a:solidFill>
                <a:latin typeface="Arial"/>
                <a:cs typeface="Arial"/>
              </a:rPr>
              <a:t>of  </a:t>
            </a:r>
            <a:r>
              <a:rPr sz="2400" spc="-15" dirty="0">
                <a:solidFill>
                  <a:srgbClr val="3333CC"/>
                </a:solidFill>
                <a:latin typeface="Arial"/>
                <a:cs typeface="Arial"/>
              </a:rPr>
              <a:t>three</a:t>
            </a:r>
            <a:r>
              <a:rPr sz="2400" spc="-30" dirty="0">
                <a:solidFill>
                  <a:srgbClr val="3333CC"/>
                </a:solidFill>
                <a:latin typeface="Arial"/>
                <a:cs typeface="Arial"/>
              </a:rPr>
              <a:t> </a:t>
            </a:r>
            <a:r>
              <a:rPr sz="2400" spc="-15" dirty="0">
                <a:solidFill>
                  <a:srgbClr val="3333CC"/>
                </a:solidFill>
                <a:latin typeface="Arial"/>
                <a:cs typeface="Arial"/>
              </a:rPr>
              <a:t>stages</a:t>
            </a:r>
            <a:endParaRPr sz="2400">
              <a:latin typeface="Arial"/>
              <a:cs typeface="Arial"/>
            </a:endParaRPr>
          </a:p>
          <a:p>
            <a:pPr marL="351790" indent="-339090">
              <a:lnSpc>
                <a:spcPct val="100000"/>
              </a:lnSpc>
              <a:spcBef>
                <a:spcPts val="455"/>
              </a:spcBef>
              <a:buChar char="•"/>
              <a:tabLst>
                <a:tab pos="351155" algn="l"/>
                <a:tab pos="351790" algn="l"/>
              </a:tabLst>
            </a:pPr>
            <a:r>
              <a:rPr sz="2400" spc="-15" dirty="0">
                <a:solidFill>
                  <a:srgbClr val="3333CC"/>
                </a:solidFill>
                <a:latin typeface="Arial"/>
                <a:cs typeface="Arial"/>
              </a:rPr>
              <a:t>Stage</a:t>
            </a:r>
            <a:r>
              <a:rPr sz="2400" spc="-30" dirty="0">
                <a:solidFill>
                  <a:srgbClr val="3333CC"/>
                </a:solidFill>
                <a:latin typeface="Arial"/>
                <a:cs typeface="Arial"/>
              </a:rPr>
              <a:t> </a:t>
            </a:r>
            <a:r>
              <a:rPr sz="2400" spc="-10" dirty="0">
                <a:solidFill>
                  <a:srgbClr val="3333CC"/>
                </a:solidFill>
                <a:latin typeface="Arial"/>
                <a:cs typeface="Arial"/>
              </a:rPr>
              <a:t>1:</a:t>
            </a:r>
            <a:endParaRPr sz="2400">
              <a:latin typeface="Arial"/>
              <a:cs typeface="Arial"/>
            </a:endParaRPr>
          </a:p>
          <a:p>
            <a:pPr marL="747395" marR="536575" lvl="1" indent="-282575">
              <a:lnSpc>
                <a:spcPct val="98000"/>
              </a:lnSpc>
              <a:spcBef>
                <a:spcPts val="570"/>
              </a:spcBef>
              <a:buClr>
                <a:srgbClr val="3333CC"/>
              </a:buClr>
              <a:buChar char="•"/>
              <a:tabLst>
                <a:tab pos="746760" algn="l"/>
                <a:tab pos="747395" algn="l"/>
              </a:tabLst>
            </a:pPr>
            <a:r>
              <a:rPr sz="2000" spc="-15" dirty="0">
                <a:solidFill>
                  <a:srgbClr val="006600"/>
                </a:solidFill>
                <a:latin typeface="Arial"/>
                <a:cs typeface="Arial"/>
              </a:rPr>
              <a:t>perform several convolutions </a:t>
            </a:r>
            <a:r>
              <a:rPr sz="2000" spc="-5" dirty="0">
                <a:solidFill>
                  <a:srgbClr val="006600"/>
                </a:solidFill>
                <a:latin typeface="Arial"/>
                <a:cs typeface="Arial"/>
              </a:rPr>
              <a:t>in  </a:t>
            </a:r>
            <a:r>
              <a:rPr sz="2000" spc="-15" dirty="0">
                <a:solidFill>
                  <a:srgbClr val="006600"/>
                </a:solidFill>
                <a:latin typeface="Arial"/>
                <a:cs typeface="Arial"/>
              </a:rPr>
              <a:t>parallel </a:t>
            </a:r>
            <a:r>
              <a:rPr sz="2000" spc="-10" dirty="0">
                <a:solidFill>
                  <a:srgbClr val="006600"/>
                </a:solidFill>
                <a:latin typeface="Arial"/>
                <a:cs typeface="Arial"/>
              </a:rPr>
              <a:t>to </a:t>
            </a:r>
            <a:r>
              <a:rPr sz="2000" spc="-15" dirty="0">
                <a:solidFill>
                  <a:srgbClr val="006600"/>
                </a:solidFill>
                <a:latin typeface="Arial"/>
                <a:cs typeface="Arial"/>
              </a:rPr>
              <a:t>produce </a:t>
            </a:r>
            <a:r>
              <a:rPr sz="2000" dirty="0">
                <a:solidFill>
                  <a:srgbClr val="006600"/>
                </a:solidFill>
                <a:latin typeface="Arial"/>
                <a:cs typeface="Arial"/>
              </a:rPr>
              <a:t>a </a:t>
            </a:r>
            <a:r>
              <a:rPr sz="2000" spc="-10" dirty="0">
                <a:solidFill>
                  <a:srgbClr val="006600"/>
                </a:solidFill>
                <a:latin typeface="Arial"/>
                <a:cs typeface="Arial"/>
              </a:rPr>
              <a:t>set of</a:t>
            </a:r>
            <a:r>
              <a:rPr sz="2000" spc="-110" dirty="0">
                <a:solidFill>
                  <a:srgbClr val="006600"/>
                </a:solidFill>
                <a:latin typeface="Arial"/>
                <a:cs typeface="Arial"/>
              </a:rPr>
              <a:t> </a:t>
            </a:r>
            <a:r>
              <a:rPr sz="2000" spc="-15" dirty="0">
                <a:solidFill>
                  <a:srgbClr val="006600"/>
                </a:solidFill>
                <a:latin typeface="Arial"/>
                <a:cs typeface="Arial"/>
              </a:rPr>
              <a:t>linear  activations</a:t>
            </a:r>
            <a:endParaRPr sz="2000">
              <a:latin typeface="Arial"/>
              <a:cs typeface="Arial"/>
            </a:endParaRPr>
          </a:p>
          <a:p>
            <a:pPr marL="351790" indent="-339090">
              <a:lnSpc>
                <a:spcPct val="100000"/>
              </a:lnSpc>
              <a:spcBef>
                <a:spcPts val="484"/>
              </a:spcBef>
              <a:buChar char="•"/>
              <a:tabLst>
                <a:tab pos="351155" algn="l"/>
                <a:tab pos="351790" algn="l"/>
              </a:tabLst>
            </a:pPr>
            <a:r>
              <a:rPr sz="2400" spc="-15" dirty="0">
                <a:solidFill>
                  <a:srgbClr val="3333CC"/>
                </a:solidFill>
                <a:latin typeface="Arial"/>
                <a:cs typeface="Arial"/>
              </a:rPr>
              <a:t>Stage </a:t>
            </a:r>
            <a:r>
              <a:rPr sz="2400" dirty="0">
                <a:solidFill>
                  <a:srgbClr val="3333CC"/>
                </a:solidFill>
                <a:latin typeface="Arial"/>
                <a:cs typeface="Arial"/>
              </a:rPr>
              <a:t>2</a:t>
            </a:r>
            <a:r>
              <a:rPr sz="2400" spc="-95" dirty="0">
                <a:solidFill>
                  <a:srgbClr val="3333CC"/>
                </a:solidFill>
                <a:latin typeface="Arial"/>
                <a:cs typeface="Arial"/>
              </a:rPr>
              <a:t> </a:t>
            </a:r>
            <a:r>
              <a:rPr sz="2400" spc="-15" dirty="0">
                <a:solidFill>
                  <a:srgbClr val="3333CC"/>
                </a:solidFill>
                <a:latin typeface="Arial"/>
                <a:cs typeface="Arial"/>
              </a:rPr>
              <a:t>(Detector):</a:t>
            </a:r>
            <a:endParaRPr sz="2400">
              <a:latin typeface="Arial"/>
              <a:cs typeface="Arial"/>
            </a:endParaRPr>
          </a:p>
          <a:p>
            <a:pPr marL="747395" marR="5080" lvl="1" indent="-282575">
              <a:lnSpc>
                <a:spcPct val="98000"/>
              </a:lnSpc>
              <a:spcBef>
                <a:spcPts val="570"/>
              </a:spcBef>
              <a:buClr>
                <a:srgbClr val="3333CC"/>
              </a:buClr>
              <a:buChar char="•"/>
              <a:tabLst>
                <a:tab pos="746760" algn="l"/>
                <a:tab pos="747395" algn="l"/>
              </a:tabLst>
            </a:pPr>
            <a:r>
              <a:rPr sz="2000" spc="-15" dirty="0">
                <a:solidFill>
                  <a:srgbClr val="006600"/>
                </a:solidFill>
                <a:latin typeface="Arial"/>
                <a:cs typeface="Arial"/>
              </a:rPr>
              <a:t>each </a:t>
            </a:r>
            <a:r>
              <a:rPr sz="2000" spc="-10" dirty="0">
                <a:solidFill>
                  <a:srgbClr val="006600"/>
                </a:solidFill>
                <a:latin typeface="Arial"/>
                <a:cs typeface="Arial"/>
              </a:rPr>
              <a:t>linear </a:t>
            </a:r>
            <a:r>
              <a:rPr sz="2000" spc="-15" dirty="0">
                <a:solidFill>
                  <a:srgbClr val="006600"/>
                </a:solidFill>
                <a:latin typeface="Arial"/>
                <a:cs typeface="Arial"/>
              </a:rPr>
              <a:t>activation </a:t>
            </a:r>
            <a:r>
              <a:rPr sz="2000" spc="-5" dirty="0">
                <a:solidFill>
                  <a:srgbClr val="006600"/>
                </a:solidFill>
                <a:latin typeface="Arial"/>
                <a:cs typeface="Arial"/>
              </a:rPr>
              <a:t>is </a:t>
            </a:r>
            <a:r>
              <a:rPr sz="2000" spc="-10" dirty="0">
                <a:solidFill>
                  <a:srgbClr val="006600"/>
                </a:solidFill>
                <a:latin typeface="Arial"/>
                <a:cs typeface="Arial"/>
              </a:rPr>
              <a:t>run </a:t>
            </a:r>
            <a:r>
              <a:rPr sz="2000" spc="-15" dirty="0">
                <a:solidFill>
                  <a:srgbClr val="006600"/>
                </a:solidFill>
                <a:latin typeface="Arial"/>
                <a:cs typeface="Arial"/>
              </a:rPr>
              <a:t>through</a:t>
            </a:r>
            <a:r>
              <a:rPr sz="2000" spc="-105" dirty="0">
                <a:solidFill>
                  <a:srgbClr val="006600"/>
                </a:solidFill>
                <a:latin typeface="Arial"/>
                <a:cs typeface="Arial"/>
              </a:rPr>
              <a:t> </a:t>
            </a:r>
            <a:r>
              <a:rPr sz="2000" dirty="0">
                <a:solidFill>
                  <a:srgbClr val="006600"/>
                </a:solidFill>
                <a:latin typeface="Arial"/>
                <a:cs typeface="Arial"/>
              </a:rPr>
              <a:t>a  </a:t>
            </a:r>
            <a:r>
              <a:rPr sz="2000" spc="-15" dirty="0">
                <a:solidFill>
                  <a:srgbClr val="006600"/>
                </a:solidFill>
                <a:latin typeface="Arial"/>
                <a:cs typeface="Arial"/>
              </a:rPr>
              <a:t>nonlinear activation function such as  ReLU</a:t>
            </a:r>
            <a:endParaRPr sz="2000">
              <a:latin typeface="Arial"/>
              <a:cs typeface="Arial"/>
            </a:endParaRPr>
          </a:p>
          <a:p>
            <a:pPr marL="351790" indent="-339090">
              <a:lnSpc>
                <a:spcPct val="100000"/>
              </a:lnSpc>
              <a:spcBef>
                <a:spcPts val="509"/>
              </a:spcBef>
              <a:buChar char="•"/>
              <a:tabLst>
                <a:tab pos="351155" algn="l"/>
                <a:tab pos="351790" algn="l"/>
              </a:tabLst>
            </a:pPr>
            <a:r>
              <a:rPr sz="2400" spc="-15" dirty="0">
                <a:solidFill>
                  <a:srgbClr val="3333CC"/>
                </a:solidFill>
                <a:latin typeface="Arial"/>
                <a:cs typeface="Arial"/>
              </a:rPr>
              <a:t>Stage </a:t>
            </a:r>
            <a:r>
              <a:rPr sz="2400" dirty="0">
                <a:solidFill>
                  <a:srgbClr val="3333CC"/>
                </a:solidFill>
                <a:latin typeface="Arial"/>
                <a:cs typeface="Arial"/>
              </a:rPr>
              <a:t>3</a:t>
            </a:r>
            <a:r>
              <a:rPr sz="2400" spc="-40" dirty="0">
                <a:solidFill>
                  <a:srgbClr val="3333CC"/>
                </a:solidFill>
                <a:latin typeface="Arial"/>
                <a:cs typeface="Arial"/>
              </a:rPr>
              <a:t> </a:t>
            </a:r>
            <a:r>
              <a:rPr sz="2400" spc="-15" dirty="0">
                <a:solidFill>
                  <a:srgbClr val="3333CC"/>
                </a:solidFill>
                <a:latin typeface="Arial"/>
                <a:cs typeface="Arial"/>
              </a:rPr>
              <a:t>(Pooling):</a:t>
            </a:r>
            <a:endParaRPr sz="2400">
              <a:latin typeface="Arial"/>
              <a:cs typeface="Arial"/>
            </a:endParaRPr>
          </a:p>
          <a:p>
            <a:pPr marL="747395" marR="604520" lvl="1" indent="-282575">
              <a:lnSpc>
                <a:spcPct val="100000"/>
              </a:lnSpc>
              <a:spcBef>
                <a:spcPts val="425"/>
              </a:spcBef>
              <a:buClr>
                <a:srgbClr val="3333CC"/>
              </a:buClr>
              <a:buChar char="•"/>
              <a:tabLst>
                <a:tab pos="746760" algn="l"/>
                <a:tab pos="747395" algn="l"/>
              </a:tabLst>
            </a:pPr>
            <a:r>
              <a:rPr sz="2000" spc="-10" dirty="0">
                <a:solidFill>
                  <a:srgbClr val="006600"/>
                </a:solidFill>
                <a:latin typeface="Arial"/>
                <a:cs typeface="Arial"/>
              </a:rPr>
              <a:t>Use </a:t>
            </a:r>
            <a:r>
              <a:rPr sz="2000" dirty="0">
                <a:solidFill>
                  <a:srgbClr val="006600"/>
                </a:solidFill>
                <a:latin typeface="Arial"/>
                <a:cs typeface="Arial"/>
              </a:rPr>
              <a:t>a </a:t>
            </a:r>
            <a:r>
              <a:rPr sz="2000" spc="-10" dirty="0">
                <a:solidFill>
                  <a:srgbClr val="006600"/>
                </a:solidFill>
                <a:latin typeface="Arial"/>
                <a:cs typeface="Arial"/>
              </a:rPr>
              <a:t>pooling </a:t>
            </a:r>
            <a:r>
              <a:rPr sz="2000" spc="-15" dirty="0">
                <a:solidFill>
                  <a:srgbClr val="006600"/>
                </a:solidFill>
                <a:latin typeface="Arial"/>
                <a:cs typeface="Arial"/>
              </a:rPr>
              <a:t>function </a:t>
            </a:r>
            <a:r>
              <a:rPr sz="2000" spc="-10" dirty="0">
                <a:solidFill>
                  <a:srgbClr val="006600"/>
                </a:solidFill>
                <a:latin typeface="Arial"/>
                <a:cs typeface="Arial"/>
              </a:rPr>
              <a:t>to</a:t>
            </a:r>
            <a:r>
              <a:rPr sz="2000" spc="-125" dirty="0">
                <a:solidFill>
                  <a:srgbClr val="006600"/>
                </a:solidFill>
                <a:latin typeface="Arial"/>
                <a:cs typeface="Arial"/>
              </a:rPr>
              <a:t> </a:t>
            </a:r>
            <a:r>
              <a:rPr sz="2000" spc="-15" dirty="0">
                <a:solidFill>
                  <a:srgbClr val="006600"/>
                </a:solidFill>
                <a:latin typeface="Arial"/>
                <a:cs typeface="Arial"/>
              </a:rPr>
              <a:t>modify  output </a:t>
            </a:r>
            <a:r>
              <a:rPr sz="2000" spc="-10" dirty="0">
                <a:solidFill>
                  <a:srgbClr val="006600"/>
                </a:solidFill>
                <a:latin typeface="Arial"/>
                <a:cs typeface="Arial"/>
              </a:rPr>
              <a:t>of the layer</a:t>
            </a:r>
            <a:r>
              <a:rPr sz="2000" spc="-85" dirty="0">
                <a:solidFill>
                  <a:srgbClr val="006600"/>
                </a:solidFill>
                <a:latin typeface="Arial"/>
                <a:cs typeface="Arial"/>
              </a:rPr>
              <a:t> </a:t>
            </a:r>
            <a:r>
              <a:rPr sz="2000" spc="-15" dirty="0">
                <a:solidFill>
                  <a:srgbClr val="006600"/>
                </a:solidFill>
                <a:latin typeface="Arial"/>
                <a:cs typeface="Arial"/>
              </a:rPr>
              <a:t>further</a:t>
            </a:r>
            <a:endParaRPr sz="2000">
              <a:latin typeface="Arial"/>
              <a:cs typeface="Arial"/>
            </a:endParaRPr>
          </a:p>
        </p:txBody>
      </p:sp>
      <p:sp>
        <p:nvSpPr>
          <p:cNvPr id="6" name="object 6"/>
          <p:cNvSpPr txBox="1"/>
          <p:nvPr/>
        </p:nvSpPr>
        <p:spPr>
          <a:xfrm>
            <a:off x="9358248" y="6877867"/>
            <a:ext cx="88900" cy="197485"/>
          </a:xfrm>
          <a:prstGeom prst="rect">
            <a:avLst/>
          </a:prstGeom>
        </p:spPr>
        <p:txBody>
          <a:bodyPr vert="horz" wrap="square" lIns="0" tIns="0" rIns="0" bIns="0" rtlCol="0">
            <a:spAutoFit/>
          </a:bodyPr>
          <a:lstStyle/>
          <a:p>
            <a:pPr>
              <a:lnSpc>
                <a:spcPts val="1530"/>
              </a:lnSpc>
            </a:pPr>
            <a:r>
              <a:rPr sz="1400" dirty="0">
                <a:latin typeface="Times New Roman"/>
                <a:cs typeface="Times New Roman"/>
              </a:rPr>
              <a:t>5</a:t>
            </a:r>
            <a:endParaRPr sz="1400">
              <a:latin typeface="Times New Roman"/>
              <a:cs typeface="Times New Roman"/>
            </a:endParaRPr>
          </a:p>
        </p:txBody>
      </p:sp>
      <p:sp>
        <p:nvSpPr>
          <p:cNvPr id="7" name="object 7"/>
          <p:cNvSpPr/>
          <p:nvPr/>
        </p:nvSpPr>
        <p:spPr>
          <a:xfrm>
            <a:off x="6664702" y="1843305"/>
            <a:ext cx="2807554" cy="5220279"/>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5100801" y="3506586"/>
            <a:ext cx="1661795" cy="2188210"/>
          </a:xfrm>
          <a:custGeom>
            <a:avLst/>
            <a:gdLst/>
            <a:ahLst/>
            <a:cxnLst/>
            <a:rect l="l" t="t" r="r" b="b"/>
            <a:pathLst>
              <a:path w="1661795" h="2188210">
                <a:moveTo>
                  <a:pt x="1574732" y="2141848"/>
                </a:moveTo>
                <a:lnTo>
                  <a:pt x="1571976" y="2142987"/>
                </a:lnTo>
                <a:lnTo>
                  <a:pt x="1569980" y="2147792"/>
                </a:lnTo>
                <a:lnTo>
                  <a:pt x="1571118" y="2150548"/>
                </a:lnTo>
                <a:lnTo>
                  <a:pt x="1661538" y="2188110"/>
                </a:lnTo>
                <a:lnTo>
                  <a:pt x="1660973" y="2183457"/>
                </a:lnTo>
                <a:lnTo>
                  <a:pt x="1652097" y="2183457"/>
                </a:lnTo>
                <a:lnTo>
                  <a:pt x="1641608" y="2169631"/>
                </a:lnTo>
                <a:lnTo>
                  <a:pt x="1574732" y="2141848"/>
                </a:lnTo>
                <a:close/>
              </a:path>
              <a:path w="1661795" h="2188210">
                <a:moveTo>
                  <a:pt x="1641608" y="2169631"/>
                </a:moveTo>
                <a:lnTo>
                  <a:pt x="1652097" y="2183457"/>
                </a:lnTo>
                <a:lnTo>
                  <a:pt x="1655030" y="2181232"/>
                </a:lnTo>
                <a:lnTo>
                  <a:pt x="1651214" y="2181232"/>
                </a:lnTo>
                <a:lnTo>
                  <a:pt x="1650240" y="2173217"/>
                </a:lnTo>
                <a:lnTo>
                  <a:pt x="1641608" y="2169631"/>
                </a:lnTo>
                <a:close/>
              </a:path>
              <a:path w="1661795" h="2188210">
                <a:moveTo>
                  <a:pt x="1647380" y="2089075"/>
                </a:moveTo>
                <a:lnTo>
                  <a:pt x="1642216" y="2089702"/>
                </a:lnTo>
                <a:lnTo>
                  <a:pt x="1640377" y="2092050"/>
                </a:lnTo>
                <a:lnTo>
                  <a:pt x="1649113" y="2163939"/>
                </a:lnTo>
                <a:lnTo>
                  <a:pt x="1659601" y="2177765"/>
                </a:lnTo>
                <a:lnTo>
                  <a:pt x="1652097" y="2183457"/>
                </a:lnTo>
                <a:lnTo>
                  <a:pt x="1660973" y="2183457"/>
                </a:lnTo>
                <a:lnTo>
                  <a:pt x="1649728" y="2090914"/>
                </a:lnTo>
                <a:lnTo>
                  <a:pt x="1647380" y="2089075"/>
                </a:lnTo>
                <a:close/>
              </a:path>
              <a:path w="1661795" h="2188210">
                <a:moveTo>
                  <a:pt x="1650240" y="2173217"/>
                </a:moveTo>
                <a:lnTo>
                  <a:pt x="1651214" y="2181232"/>
                </a:lnTo>
                <a:lnTo>
                  <a:pt x="1657696" y="2176315"/>
                </a:lnTo>
                <a:lnTo>
                  <a:pt x="1650240" y="2173217"/>
                </a:lnTo>
                <a:close/>
              </a:path>
              <a:path w="1661795" h="2188210">
                <a:moveTo>
                  <a:pt x="1649113" y="2163939"/>
                </a:moveTo>
                <a:lnTo>
                  <a:pt x="1650240" y="2173217"/>
                </a:lnTo>
                <a:lnTo>
                  <a:pt x="1657696" y="2176315"/>
                </a:lnTo>
                <a:lnTo>
                  <a:pt x="1651214" y="2181232"/>
                </a:lnTo>
                <a:lnTo>
                  <a:pt x="1655030" y="2181232"/>
                </a:lnTo>
                <a:lnTo>
                  <a:pt x="1659601" y="2177765"/>
                </a:lnTo>
                <a:lnTo>
                  <a:pt x="1649113" y="2163939"/>
                </a:lnTo>
                <a:close/>
              </a:path>
              <a:path w="1661795" h="2188210">
                <a:moveTo>
                  <a:pt x="7504" y="0"/>
                </a:moveTo>
                <a:lnTo>
                  <a:pt x="0" y="5693"/>
                </a:lnTo>
                <a:lnTo>
                  <a:pt x="1641608" y="2169631"/>
                </a:lnTo>
                <a:lnTo>
                  <a:pt x="1650240" y="2173217"/>
                </a:lnTo>
                <a:lnTo>
                  <a:pt x="1649113" y="2163939"/>
                </a:lnTo>
                <a:lnTo>
                  <a:pt x="7504" y="0"/>
                </a:lnTo>
                <a:close/>
              </a:path>
            </a:pathLst>
          </a:custGeom>
          <a:solidFill>
            <a:srgbClr val="000000"/>
          </a:solidFill>
        </p:spPr>
        <p:txBody>
          <a:bodyPr wrap="square" lIns="0" tIns="0" rIns="0" bIns="0" rtlCol="0"/>
          <a:lstStyle/>
          <a:p>
            <a:endParaRPr/>
          </a:p>
        </p:txBody>
      </p:sp>
      <p:sp>
        <p:nvSpPr>
          <p:cNvPr id="9" name="object 9"/>
          <p:cNvSpPr/>
          <p:nvPr/>
        </p:nvSpPr>
        <p:spPr>
          <a:xfrm>
            <a:off x="5631713" y="4746838"/>
            <a:ext cx="1130935" cy="123825"/>
          </a:xfrm>
          <a:custGeom>
            <a:avLst/>
            <a:gdLst/>
            <a:ahLst/>
            <a:cxnLst/>
            <a:rect l="l" t="t" r="r" b="b"/>
            <a:pathLst>
              <a:path w="1130934" h="123825">
                <a:moveTo>
                  <a:pt x="1103612" y="40681"/>
                </a:moveTo>
                <a:lnTo>
                  <a:pt x="0" y="114255"/>
                </a:lnTo>
                <a:lnTo>
                  <a:pt x="626" y="123653"/>
                </a:lnTo>
                <a:lnTo>
                  <a:pt x="1104240" y="50080"/>
                </a:lnTo>
                <a:lnTo>
                  <a:pt x="1111982" y="44844"/>
                </a:lnTo>
                <a:lnTo>
                  <a:pt x="1103612" y="40681"/>
                </a:lnTo>
                <a:close/>
              </a:path>
              <a:path w="1130934" h="123825">
                <a:moveTo>
                  <a:pt x="1122433" y="39521"/>
                </a:moveTo>
                <a:lnTo>
                  <a:pt x="1121012" y="39521"/>
                </a:lnTo>
                <a:lnTo>
                  <a:pt x="1121638" y="48920"/>
                </a:lnTo>
                <a:lnTo>
                  <a:pt x="1104240" y="50080"/>
                </a:lnTo>
                <a:lnTo>
                  <a:pt x="1044253" y="90648"/>
                </a:lnTo>
                <a:lnTo>
                  <a:pt x="1043687" y="93577"/>
                </a:lnTo>
                <a:lnTo>
                  <a:pt x="1046601" y="97886"/>
                </a:lnTo>
                <a:lnTo>
                  <a:pt x="1049530" y="98451"/>
                </a:lnTo>
                <a:lnTo>
                  <a:pt x="1130635" y="43600"/>
                </a:lnTo>
                <a:lnTo>
                  <a:pt x="1122433" y="39521"/>
                </a:lnTo>
                <a:close/>
              </a:path>
              <a:path w="1130934" h="123825">
                <a:moveTo>
                  <a:pt x="1111982" y="44844"/>
                </a:moveTo>
                <a:lnTo>
                  <a:pt x="1104240" y="50080"/>
                </a:lnTo>
                <a:lnTo>
                  <a:pt x="1121638" y="48920"/>
                </a:lnTo>
                <a:lnTo>
                  <a:pt x="1121606" y="48439"/>
                </a:lnTo>
                <a:lnTo>
                  <a:pt x="1119211" y="48439"/>
                </a:lnTo>
                <a:lnTo>
                  <a:pt x="1111982" y="44844"/>
                </a:lnTo>
                <a:close/>
              </a:path>
              <a:path w="1130934" h="123825">
                <a:moveTo>
                  <a:pt x="1118670" y="40321"/>
                </a:moveTo>
                <a:lnTo>
                  <a:pt x="1111982" y="44844"/>
                </a:lnTo>
                <a:lnTo>
                  <a:pt x="1119211" y="48439"/>
                </a:lnTo>
                <a:lnTo>
                  <a:pt x="1118670" y="40321"/>
                </a:lnTo>
                <a:close/>
              </a:path>
              <a:path w="1130934" h="123825">
                <a:moveTo>
                  <a:pt x="1121065" y="40321"/>
                </a:moveTo>
                <a:lnTo>
                  <a:pt x="1118670" y="40321"/>
                </a:lnTo>
                <a:lnTo>
                  <a:pt x="1119211" y="48439"/>
                </a:lnTo>
                <a:lnTo>
                  <a:pt x="1121606" y="48439"/>
                </a:lnTo>
                <a:lnTo>
                  <a:pt x="1121065" y="40321"/>
                </a:lnTo>
                <a:close/>
              </a:path>
              <a:path w="1130934" h="123825">
                <a:moveTo>
                  <a:pt x="1121012" y="39521"/>
                </a:moveTo>
                <a:lnTo>
                  <a:pt x="1103612" y="40681"/>
                </a:lnTo>
                <a:lnTo>
                  <a:pt x="1111982" y="44844"/>
                </a:lnTo>
                <a:lnTo>
                  <a:pt x="1118670" y="40321"/>
                </a:lnTo>
                <a:lnTo>
                  <a:pt x="1121065" y="40321"/>
                </a:lnTo>
                <a:lnTo>
                  <a:pt x="1121012" y="39521"/>
                </a:lnTo>
                <a:close/>
              </a:path>
              <a:path w="1130934" h="123825">
                <a:moveTo>
                  <a:pt x="1042967" y="0"/>
                </a:moveTo>
                <a:lnTo>
                  <a:pt x="1040140" y="949"/>
                </a:lnTo>
                <a:lnTo>
                  <a:pt x="1037823" y="5607"/>
                </a:lnTo>
                <a:lnTo>
                  <a:pt x="1038772" y="8434"/>
                </a:lnTo>
                <a:lnTo>
                  <a:pt x="1103612" y="40681"/>
                </a:lnTo>
                <a:lnTo>
                  <a:pt x="1121012" y="39521"/>
                </a:lnTo>
                <a:lnTo>
                  <a:pt x="1122433" y="39521"/>
                </a:lnTo>
                <a:lnTo>
                  <a:pt x="1042967" y="0"/>
                </a:lnTo>
                <a:close/>
              </a:path>
            </a:pathLst>
          </a:custGeom>
          <a:solidFill>
            <a:srgbClr val="000000"/>
          </a:solidFill>
        </p:spPr>
        <p:txBody>
          <a:bodyPr wrap="square" lIns="0" tIns="0" rIns="0" bIns="0" rtlCol="0"/>
          <a:lstStyle/>
          <a:p>
            <a:endParaRPr/>
          </a:p>
        </p:txBody>
      </p:sp>
      <p:sp>
        <p:nvSpPr>
          <p:cNvPr id="10" name="object 10"/>
          <p:cNvSpPr/>
          <p:nvPr/>
        </p:nvSpPr>
        <p:spPr>
          <a:xfrm>
            <a:off x="5100728" y="3810829"/>
            <a:ext cx="1737360" cy="2414270"/>
          </a:xfrm>
          <a:custGeom>
            <a:avLst/>
            <a:gdLst/>
            <a:ahLst/>
            <a:cxnLst/>
            <a:rect l="l" t="t" r="r" b="b"/>
            <a:pathLst>
              <a:path w="1737359" h="2414270">
                <a:moveTo>
                  <a:pt x="1726053" y="15179"/>
                </a:moveTo>
                <a:lnTo>
                  <a:pt x="1717515" y="18987"/>
                </a:lnTo>
                <a:lnTo>
                  <a:pt x="0" y="2408575"/>
                </a:lnTo>
                <a:lnTo>
                  <a:pt x="7647" y="2414073"/>
                </a:lnTo>
                <a:lnTo>
                  <a:pt x="1725165" y="24484"/>
                </a:lnTo>
                <a:lnTo>
                  <a:pt x="1726053" y="15179"/>
                </a:lnTo>
                <a:close/>
              </a:path>
              <a:path w="1737359" h="2414270">
                <a:moveTo>
                  <a:pt x="1736496" y="4893"/>
                </a:moveTo>
                <a:lnTo>
                  <a:pt x="1727645" y="4893"/>
                </a:lnTo>
                <a:lnTo>
                  <a:pt x="1735294" y="10391"/>
                </a:lnTo>
                <a:lnTo>
                  <a:pt x="1725165" y="24484"/>
                </a:lnTo>
                <a:lnTo>
                  <a:pt x="1718287" y="96573"/>
                </a:lnTo>
                <a:lnTo>
                  <a:pt x="1720185" y="98873"/>
                </a:lnTo>
                <a:lnTo>
                  <a:pt x="1725364" y="99367"/>
                </a:lnTo>
                <a:lnTo>
                  <a:pt x="1727663" y="97468"/>
                </a:lnTo>
                <a:lnTo>
                  <a:pt x="1736496" y="4893"/>
                </a:lnTo>
                <a:close/>
              </a:path>
              <a:path w="1737359" h="2414270">
                <a:moveTo>
                  <a:pt x="1736963" y="0"/>
                </a:moveTo>
                <a:lnTo>
                  <a:pt x="1647543" y="39880"/>
                </a:lnTo>
                <a:lnTo>
                  <a:pt x="1646476" y="42665"/>
                </a:lnTo>
                <a:lnTo>
                  <a:pt x="1648594" y="47416"/>
                </a:lnTo>
                <a:lnTo>
                  <a:pt x="1651379" y="48483"/>
                </a:lnTo>
                <a:lnTo>
                  <a:pt x="1717515" y="18987"/>
                </a:lnTo>
                <a:lnTo>
                  <a:pt x="1727645" y="4893"/>
                </a:lnTo>
                <a:lnTo>
                  <a:pt x="1736496" y="4893"/>
                </a:lnTo>
                <a:lnTo>
                  <a:pt x="1736963" y="0"/>
                </a:lnTo>
                <a:close/>
              </a:path>
              <a:path w="1737359" h="2414270">
                <a:moveTo>
                  <a:pt x="1730775" y="7142"/>
                </a:moveTo>
                <a:lnTo>
                  <a:pt x="1726820" y="7142"/>
                </a:lnTo>
                <a:lnTo>
                  <a:pt x="1733426" y="11891"/>
                </a:lnTo>
                <a:lnTo>
                  <a:pt x="1726053" y="15179"/>
                </a:lnTo>
                <a:lnTo>
                  <a:pt x="1725165" y="24484"/>
                </a:lnTo>
                <a:lnTo>
                  <a:pt x="1735294" y="10391"/>
                </a:lnTo>
                <a:lnTo>
                  <a:pt x="1730775" y="7142"/>
                </a:lnTo>
                <a:close/>
              </a:path>
              <a:path w="1737359" h="2414270">
                <a:moveTo>
                  <a:pt x="1727645" y="4893"/>
                </a:moveTo>
                <a:lnTo>
                  <a:pt x="1717515" y="18987"/>
                </a:lnTo>
                <a:lnTo>
                  <a:pt x="1726053" y="15179"/>
                </a:lnTo>
                <a:lnTo>
                  <a:pt x="1726820" y="7142"/>
                </a:lnTo>
                <a:lnTo>
                  <a:pt x="1730775" y="7142"/>
                </a:lnTo>
                <a:lnTo>
                  <a:pt x="1727645" y="4893"/>
                </a:lnTo>
                <a:close/>
              </a:path>
              <a:path w="1737359" h="2414270">
                <a:moveTo>
                  <a:pt x="1726820" y="7142"/>
                </a:moveTo>
                <a:lnTo>
                  <a:pt x="1726053" y="15179"/>
                </a:lnTo>
                <a:lnTo>
                  <a:pt x="1733426" y="11891"/>
                </a:lnTo>
                <a:lnTo>
                  <a:pt x="1726820" y="7142"/>
                </a:lnTo>
                <a:close/>
              </a:path>
            </a:pathLst>
          </a:custGeom>
          <a:solidFill>
            <a:srgbClr val="000000"/>
          </a:solidFill>
        </p:spPr>
        <p:txBody>
          <a:bodyPr wrap="square" lIns="0" tIns="0" rIns="0" bIns="0" rtlCol="0"/>
          <a:lstStyle/>
          <a:p>
            <a:endParaRPr/>
          </a:p>
        </p:txBody>
      </p:sp>
      <p:sp>
        <p:nvSpPr>
          <p:cNvPr id="11" name="object 11"/>
          <p:cNvSpPr/>
          <p:nvPr/>
        </p:nvSpPr>
        <p:spPr>
          <a:xfrm>
            <a:off x="4878492" y="2981960"/>
            <a:ext cx="226060" cy="1055370"/>
          </a:xfrm>
          <a:custGeom>
            <a:avLst/>
            <a:gdLst/>
            <a:ahLst/>
            <a:cxnLst/>
            <a:rect l="l" t="t" r="r" b="b"/>
            <a:pathLst>
              <a:path w="226060" h="1055370">
                <a:moveTo>
                  <a:pt x="0" y="0"/>
                </a:moveTo>
                <a:lnTo>
                  <a:pt x="43996" y="1480"/>
                </a:lnTo>
                <a:lnTo>
                  <a:pt x="79924" y="5517"/>
                </a:lnTo>
                <a:lnTo>
                  <a:pt x="104147" y="11505"/>
                </a:lnTo>
                <a:lnTo>
                  <a:pt x="113030" y="18837"/>
                </a:lnTo>
                <a:lnTo>
                  <a:pt x="113030" y="508635"/>
                </a:lnTo>
                <a:lnTo>
                  <a:pt x="121912" y="515968"/>
                </a:lnTo>
                <a:lnTo>
                  <a:pt x="146135" y="521955"/>
                </a:lnTo>
                <a:lnTo>
                  <a:pt x="182063" y="525992"/>
                </a:lnTo>
                <a:lnTo>
                  <a:pt x="226060" y="527473"/>
                </a:lnTo>
                <a:lnTo>
                  <a:pt x="182063" y="528953"/>
                </a:lnTo>
                <a:lnTo>
                  <a:pt x="146135" y="532990"/>
                </a:lnTo>
                <a:lnTo>
                  <a:pt x="121912" y="538978"/>
                </a:lnTo>
                <a:lnTo>
                  <a:pt x="113030" y="546310"/>
                </a:lnTo>
                <a:lnTo>
                  <a:pt x="113030" y="1036109"/>
                </a:lnTo>
                <a:lnTo>
                  <a:pt x="104147" y="1043441"/>
                </a:lnTo>
                <a:lnTo>
                  <a:pt x="79924" y="1049429"/>
                </a:lnTo>
                <a:lnTo>
                  <a:pt x="43996" y="1053466"/>
                </a:lnTo>
                <a:lnTo>
                  <a:pt x="0" y="1054946"/>
                </a:lnTo>
              </a:path>
            </a:pathLst>
          </a:custGeom>
          <a:ln w="9419">
            <a:solidFill>
              <a:srgbClr val="000000"/>
            </a:solidFill>
          </a:ln>
        </p:spPr>
        <p:txBody>
          <a:bodyPr wrap="square" lIns="0" tIns="0" rIns="0" bIns="0" rtlCol="0"/>
          <a:lstStyle/>
          <a:p>
            <a:endParaRPr/>
          </a:p>
        </p:txBody>
      </p:sp>
      <p:sp>
        <p:nvSpPr>
          <p:cNvPr id="12" name="object 12"/>
          <p:cNvSpPr/>
          <p:nvPr/>
        </p:nvSpPr>
        <p:spPr>
          <a:xfrm>
            <a:off x="5405966" y="4338320"/>
            <a:ext cx="226060" cy="1055370"/>
          </a:xfrm>
          <a:custGeom>
            <a:avLst/>
            <a:gdLst/>
            <a:ahLst/>
            <a:cxnLst/>
            <a:rect l="l" t="t" r="r" b="b"/>
            <a:pathLst>
              <a:path w="226060" h="1055370">
                <a:moveTo>
                  <a:pt x="0" y="0"/>
                </a:moveTo>
                <a:lnTo>
                  <a:pt x="43996" y="1480"/>
                </a:lnTo>
                <a:lnTo>
                  <a:pt x="79924" y="5517"/>
                </a:lnTo>
                <a:lnTo>
                  <a:pt x="104147" y="11505"/>
                </a:lnTo>
                <a:lnTo>
                  <a:pt x="113030" y="18837"/>
                </a:lnTo>
                <a:lnTo>
                  <a:pt x="113030" y="508635"/>
                </a:lnTo>
                <a:lnTo>
                  <a:pt x="121912" y="515968"/>
                </a:lnTo>
                <a:lnTo>
                  <a:pt x="146135" y="521955"/>
                </a:lnTo>
                <a:lnTo>
                  <a:pt x="182063" y="525992"/>
                </a:lnTo>
                <a:lnTo>
                  <a:pt x="226060" y="527473"/>
                </a:lnTo>
                <a:lnTo>
                  <a:pt x="182063" y="528953"/>
                </a:lnTo>
                <a:lnTo>
                  <a:pt x="146135" y="532990"/>
                </a:lnTo>
                <a:lnTo>
                  <a:pt x="121912" y="538978"/>
                </a:lnTo>
                <a:lnTo>
                  <a:pt x="113030" y="546310"/>
                </a:lnTo>
                <a:lnTo>
                  <a:pt x="113030" y="1036109"/>
                </a:lnTo>
                <a:lnTo>
                  <a:pt x="104147" y="1043441"/>
                </a:lnTo>
                <a:lnTo>
                  <a:pt x="79924" y="1049429"/>
                </a:lnTo>
                <a:lnTo>
                  <a:pt x="43996" y="1053466"/>
                </a:lnTo>
                <a:lnTo>
                  <a:pt x="0" y="1054946"/>
                </a:lnTo>
              </a:path>
            </a:pathLst>
          </a:custGeom>
          <a:ln w="9419">
            <a:solidFill>
              <a:srgbClr val="000000"/>
            </a:solidFill>
          </a:ln>
        </p:spPr>
        <p:txBody>
          <a:bodyPr wrap="square" lIns="0" tIns="0" rIns="0" bIns="0" rtlCol="0"/>
          <a:lstStyle/>
          <a:p>
            <a:endParaRPr/>
          </a:p>
        </p:txBody>
      </p:sp>
      <p:sp>
        <p:nvSpPr>
          <p:cNvPr id="13" name="object 13"/>
          <p:cNvSpPr/>
          <p:nvPr/>
        </p:nvSpPr>
        <p:spPr>
          <a:xfrm>
            <a:off x="4953847" y="5770033"/>
            <a:ext cx="151130" cy="904240"/>
          </a:xfrm>
          <a:custGeom>
            <a:avLst/>
            <a:gdLst/>
            <a:ahLst/>
            <a:cxnLst/>
            <a:rect l="l" t="t" r="r" b="b"/>
            <a:pathLst>
              <a:path w="151129" h="904240">
                <a:moveTo>
                  <a:pt x="0" y="0"/>
                </a:moveTo>
                <a:lnTo>
                  <a:pt x="29330" y="986"/>
                </a:lnTo>
                <a:lnTo>
                  <a:pt x="53282" y="3678"/>
                </a:lnTo>
                <a:lnTo>
                  <a:pt x="69431" y="7669"/>
                </a:lnTo>
                <a:lnTo>
                  <a:pt x="75353" y="12557"/>
                </a:lnTo>
                <a:lnTo>
                  <a:pt x="75353" y="439562"/>
                </a:lnTo>
                <a:lnTo>
                  <a:pt x="81274" y="444450"/>
                </a:lnTo>
                <a:lnTo>
                  <a:pt x="97423" y="448441"/>
                </a:lnTo>
                <a:lnTo>
                  <a:pt x="121375" y="451133"/>
                </a:lnTo>
                <a:lnTo>
                  <a:pt x="150706" y="452120"/>
                </a:lnTo>
                <a:lnTo>
                  <a:pt x="121375" y="453106"/>
                </a:lnTo>
                <a:lnTo>
                  <a:pt x="97423" y="455798"/>
                </a:lnTo>
                <a:lnTo>
                  <a:pt x="81274" y="459789"/>
                </a:lnTo>
                <a:lnTo>
                  <a:pt x="75353" y="464677"/>
                </a:lnTo>
                <a:lnTo>
                  <a:pt x="75353" y="891682"/>
                </a:lnTo>
                <a:lnTo>
                  <a:pt x="69431" y="896570"/>
                </a:lnTo>
                <a:lnTo>
                  <a:pt x="53282" y="900561"/>
                </a:lnTo>
                <a:lnTo>
                  <a:pt x="29330" y="903253"/>
                </a:lnTo>
                <a:lnTo>
                  <a:pt x="0" y="904240"/>
                </a:lnTo>
              </a:path>
            </a:pathLst>
          </a:custGeom>
          <a:ln w="9419">
            <a:solidFill>
              <a:srgbClr val="000000"/>
            </a:solidFill>
          </a:ln>
        </p:spPr>
        <p:txBody>
          <a:bodyPr wrap="square" lIns="0" tIns="0" rIns="0" bIns="0" rtlCol="0"/>
          <a:lstStyle/>
          <a:p>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489023" y="733552"/>
            <a:ext cx="5083810" cy="635000"/>
          </a:xfrm>
          <a:prstGeom prst="rect">
            <a:avLst/>
          </a:prstGeom>
        </p:spPr>
        <p:txBody>
          <a:bodyPr vert="horz" wrap="square" lIns="0" tIns="12700" rIns="0" bIns="0" rtlCol="0">
            <a:spAutoFit/>
          </a:bodyPr>
          <a:lstStyle/>
          <a:p>
            <a:pPr marL="12700">
              <a:lnSpc>
                <a:spcPct val="100000"/>
              </a:lnSpc>
              <a:spcBef>
                <a:spcPts val="100"/>
              </a:spcBef>
            </a:pPr>
            <a:r>
              <a:rPr sz="4000" spc="-25" dirty="0"/>
              <a:t>Pooling </a:t>
            </a:r>
            <a:r>
              <a:rPr sz="4000" spc="-20" dirty="0"/>
              <a:t>Layer </a:t>
            </a:r>
            <a:r>
              <a:rPr sz="4000" spc="-10" dirty="0"/>
              <a:t>in</a:t>
            </a:r>
            <a:r>
              <a:rPr sz="4000" spc="-114" dirty="0"/>
              <a:t> </a:t>
            </a:r>
            <a:r>
              <a:rPr sz="4000" spc="-20" dirty="0"/>
              <a:t>Keras</a:t>
            </a:r>
            <a:endParaRPr sz="4000"/>
          </a:p>
        </p:txBody>
      </p:sp>
      <p:sp>
        <p:nvSpPr>
          <p:cNvPr id="5" name="object 5"/>
          <p:cNvSpPr txBox="1"/>
          <p:nvPr/>
        </p:nvSpPr>
        <p:spPr>
          <a:xfrm>
            <a:off x="585723" y="1442720"/>
            <a:ext cx="8849995" cy="4695190"/>
          </a:xfrm>
          <a:prstGeom prst="rect">
            <a:avLst/>
          </a:prstGeom>
        </p:spPr>
        <p:txBody>
          <a:bodyPr vert="horz" wrap="square" lIns="0" tIns="12700" rIns="0" bIns="0" rtlCol="0">
            <a:spAutoFit/>
          </a:bodyPr>
          <a:lstStyle/>
          <a:p>
            <a:pPr marL="351790" indent="-339090">
              <a:lnSpc>
                <a:spcPct val="100000"/>
              </a:lnSpc>
              <a:spcBef>
                <a:spcPts val="100"/>
              </a:spcBef>
              <a:buChar char="•"/>
              <a:tabLst>
                <a:tab pos="351155" algn="l"/>
                <a:tab pos="351790" algn="l"/>
              </a:tabLst>
            </a:pPr>
            <a:r>
              <a:rPr sz="2400" spc="-15" dirty="0">
                <a:solidFill>
                  <a:srgbClr val="3333CC"/>
                </a:solidFill>
                <a:latin typeface="Arial"/>
                <a:cs typeface="Arial"/>
              </a:rPr>
              <a:t>MaxPooling</a:t>
            </a:r>
            <a:r>
              <a:rPr sz="2400" spc="-30" dirty="0">
                <a:solidFill>
                  <a:srgbClr val="3333CC"/>
                </a:solidFill>
                <a:latin typeface="Arial"/>
                <a:cs typeface="Arial"/>
              </a:rPr>
              <a:t> </a:t>
            </a:r>
            <a:r>
              <a:rPr sz="2400" spc="-15" dirty="0">
                <a:solidFill>
                  <a:srgbClr val="3333CC"/>
                </a:solidFill>
                <a:latin typeface="Arial"/>
                <a:cs typeface="Arial"/>
              </a:rPr>
              <a:t>1D</a:t>
            </a:r>
            <a:endParaRPr sz="2400">
              <a:latin typeface="Arial"/>
              <a:cs typeface="Arial"/>
            </a:endParaRPr>
          </a:p>
          <a:p>
            <a:pPr>
              <a:lnSpc>
                <a:spcPct val="100000"/>
              </a:lnSpc>
              <a:buClr>
                <a:srgbClr val="3333CC"/>
              </a:buClr>
              <a:buFont typeface="Arial"/>
              <a:buChar char="•"/>
            </a:pPr>
            <a:endParaRPr sz="3400">
              <a:latin typeface="Arial"/>
              <a:cs typeface="Arial"/>
            </a:endParaRPr>
          </a:p>
          <a:p>
            <a:pPr marL="351790" indent="-339090">
              <a:lnSpc>
                <a:spcPct val="100000"/>
              </a:lnSpc>
              <a:buChar char="•"/>
              <a:tabLst>
                <a:tab pos="351155" algn="l"/>
                <a:tab pos="351790" algn="l"/>
              </a:tabLst>
            </a:pPr>
            <a:r>
              <a:rPr sz="2400" spc="-15" dirty="0">
                <a:solidFill>
                  <a:srgbClr val="3333CC"/>
                </a:solidFill>
                <a:latin typeface="Arial"/>
                <a:cs typeface="Arial"/>
              </a:rPr>
              <a:t>Arguments</a:t>
            </a:r>
            <a:endParaRPr sz="2400">
              <a:latin typeface="Arial"/>
              <a:cs typeface="Arial"/>
            </a:endParaRPr>
          </a:p>
          <a:p>
            <a:pPr marL="747395" lvl="1" indent="-282575">
              <a:lnSpc>
                <a:spcPct val="100000"/>
              </a:lnSpc>
              <a:spcBef>
                <a:spcPts val="520"/>
              </a:spcBef>
              <a:buClr>
                <a:srgbClr val="3333CC"/>
              </a:buClr>
              <a:buFont typeface="Arial"/>
              <a:buChar char="•"/>
              <a:tabLst>
                <a:tab pos="746760" algn="l"/>
                <a:tab pos="747395" algn="l"/>
              </a:tabLst>
            </a:pPr>
            <a:r>
              <a:rPr sz="2000" b="1" spc="-15" dirty="0">
                <a:solidFill>
                  <a:srgbClr val="006600"/>
                </a:solidFill>
                <a:latin typeface="Arial"/>
                <a:cs typeface="Arial"/>
              </a:rPr>
              <a:t>pool_size</a:t>
            </a:r>
            <a:r>
              <a:rPr sz="2000" spc="-15" dirty="0">
                <a:solidFill>
                  <a:srgbClr val="006600"/>
                </a:solidFill>
                <a:latin typeface="Arial"/>
                <a:cs typeface="Arial"/>
              </a:rPr>
              <a:t>: Integer, </a:t>
            </a:r>
            <a:r>
              <a:rPr sz="2000" spc="-10" dirty="0">
                <a:solidFill>
                  <a:srgbClr val="006600"/>
                </a:solidFill>
                <a:latin typeface="Arial"/>
                <a:cs typeface="Arial"/>
              </a:rPr>
              <a:t>size of the </a:t>
            </a:r>
            <a:r>
              <a:rPr sz="2000" spc="-15" dirty="0">
                <a:solidFill>
                  <a:srgbClr val="006600"/>
                </a:solidFill>
                <a:latin typeface="Arial"/>
                <a:cs typeface="Arial"/>
              </a:rPr>
              <a:t>max </a:t>
            </a:r>
            <a:r>
              <a:rPr sz="2000" spc="-10" dirty="0">
                <a:solidFill>
                  <a:srgbClr val="006600"/>
                </a:solidFill>
                <a:latin typeface="Arial"/>
                <a:cs typeface="Arial"/>
              </a:rPr>
              <a:t>pooling</a:t>
            </a:r>
            <a:r>
              <a:rPr sz="2000" spc="-105" dirty="0">
                <a:solidFill>
                  <a:srgbClr val="006600"/>
                </a:solidFill>
                <a:latin typeface="Arial"/>
                <a:cs typeface="Arial"/>
              </a:rPr>
              <a:t> </a:t>
            </a:r>
            <a:r>
              <a:rPr sz="2000" spc="-15" dirty="0">
                <a:solidFill>
                  <a:srgbClr val="006600"/>
                </a:solidFill>
                <a:latin typeface="Arial"/>
                <a:cs typeface="Arial"/>
              </a:rPr>
              <a:t>windows.</a:t>
            </a:r>
            <a:endParaRPr sz="2000">
              <a:latin typeface="Arial"/>
              <a:cs typeface="Arial"/>
            </a:endParaRPr>
          </a:p>
          <a:p>
            <a:pPr marL="747395" marR="5080" lvl="1" indent="-282575">
              <a:lnSpc>
                <a:spcPct val="100000"/>
              </a:lnSpc>
              <a:spcBef>
                <a:spcPts val="409"/>
              </a:spcBef>
              <a:buClr>
                <a:srgbClr val="3333CC"/>
              </a:buClr>
              <a:buFont typeface="Arial"/>
              <a:buChar char="•"/>
              <a:tabLst>
                <a:tab pos="746760" algn="l"/>
                <a:tab pos="747395" algn="l"/>
              </a:tabLst>
            </a:pPr>
            <a:r>
              <a:rPr sz="2000" b="1" spc="-15" dirty="0">
                <a:solidFill>
                  <a:srgbClr val="006600"/>
                </a:solidFill>
                <a:latin typeface="Arial"/>
                <a:cs typeface="Arial"/>
              </a:rPr>
              <a:t>strides</a:t>
            </a:r>
            <a:r>
              <a:rPr sz="2000" spc="-15" dirty="0">
                <a:solidFill>
                  <a:srgbClr val="006600"/>
                </a:solidFill>
                <a:latin typeface="Arial"/>
                <a:cs typeface="Arial"/>
              </a:rPr>
              <a:t>: Integer, </a:t>
            </a:r>
            <a:r>
              <a:rPr sz="2000" spc="-10" dirty="0">
                <a:solidFill>
                  <a:srgbClr val="006600"/>
                </a:solidFill>
                <a:latin typeface="Arial"/>
                <a:cs typeface="Arial"/>
              </a:rPr>
              <a:t>or </a:t>
            </a:r>
            <a:r>
              <a:rPr sz="2000" spc="-15" dirty="0">
                <a:solidFill>
                  <a:srgbClr val="006600"/>
                </a:solidFill>
                <a:latin typeface="Arial"/>
                <a:cs typeface="Arial"/>
              </a:rPr>
              <a:t>None. Factor </a:t>
            </a:r>
            <a:r>
              <a:rPr sz="2000" spc="-10" dirty="0">
                <a:solidFill>
                  <a:srgbClr val="006600"/>
                </a:solidFill>
                <a:latin typeface="Arial"/>
                <a:cs typeface="Arial"/>
              </a:rPr>
              <a:t>by which to </a:t>
            </a:r>
            <a:r>
              <a:rPr sz="2000" spc="-15" dirty="0">
                <a:solidFill>
                  <a:srgbClr val="006600"/>
                </a:solidFill>
                <a:latin typeface="Arial"/>
                <a:cs typeface="Arial"/>
              </a:rPr>
              <a:t>downscale. E.g. </a:t>
            </a:r>
            <a:r>
              <a:rPr sz="2000" dirty="0">
                <a:solidFill>
                  <a:srgbClr val="006600"/>
                </a:solidFill>
                <a:latin typeface="Arial"/>
                <a:cs typeface="Arial"/>
              </a:rPr>
              <a:t>2 </a:t>
            </a:r>
            <a:r>
              <a:rPr sz="2000" spc="-5" dirty="0">
                <a:solidFill>
                  <a:srgbClr val="006600"/>
                </a:solidFill>
                <a:latin typeface="Arial"/>
                <a:cs typeface="Arial"/>
              </a:rPr>
              <a:t>will </a:t>
            </a:r>
            <a:r>
              <a:rPr sz="2000" spc="-10" dirty="0">
                <a:solidFill>
                  <a:srgbClr val="006600"/>
                </a:solidFill>
                <a:latin typeface="Arial"/>
                <a:cs typeface="Arial"/>
              </a:rPr>
              <a:t>halve  the input. If </a:t>
            </a:r>
            <a:r>
              <a:rPr sz="2000" spc="-15" dirty="0">
                <a:solidFill>
                  <a:srgbClr val="006600"/>
                </a:solidFill>
                <a:latin typeface="Arial"/>
                <a:cs typeface="Arial"/>
              </a:rPr>
              <a:t>None, </a:t>
            </a:r>
            <a:r>
              <a:rPr sz="2000" dirty="0">
                <a:solidFill>
                  <a:srgbClr val="006600"/>
                </a:solidFill>
                <a:latin typeface="Arial"/>
                <a:cs typeface="Arial"/>
              </a:rPr>
              <a:t>it </a:t>
            </a:r>
            <a:r>
              <a:rPr sz="2000" spc="-5" dirty="0">
                <a:solidFill>
                  <a:srgbClr val="006600"/>
                </a:solidFill>
                <a:latin typeface="Arial"/>
                <a:cs typeface="Arial"/>
              </a:rPr>
              <a:t>will </a:t>
            </a:r>
            <a:r>
              <a:rPr sz="2000" spc="-15" dirty="0">
                <a:solidFill>
                  <a:srgbClr val="006600"/>
                </a:solidFill>
                <a:latin typeface="Arial"/>
                <a:cs typeface="Arial"/>
              </a:rPr>
              <a:t>default </a:t>
            </a:r>
            <a:r>
              <a:rPr sz="2000" spc="-10" dirty="0">
                <a:solidFill>
                  <a:srgbClr val="006600"/>
                </a:solidFill>
                <a:latin typeface="Arial"/>
                <a:cs typeface="Arial"/>
              </a:rPr>
              <a:t>to</a:t>
            </a:r>
            <a:r>
              <a:rPr sz="2000" spc="-125" dirty="0">
                <a:solidFill>
                  <a:srgbClr val="006600"/>
                </a:solidFill>
                <a:latin typeface="Arial"/>
                <a:cs typeface="Arial"/>
              </a:rPr>
              <a:t> </a:t>
            </a:r>
            <a:r>
              <a:rPr sz="2000" spc="-15" dirty="0">
                <a:solidFill>
                  <a:srgbClr val="006600"/>
                </a:solidFill>
                <a:latin typeface="Arial"/>
                <a:cs typeface="Arial"/>
              </a:rPr>
              <a:t>pool_size.</a:t>
            </a:r>
            <a:endParaRPr sz="2000">
              <a:latin typeface="Arial"/>
              <a:cs typeface="Arial"/>
            </a:endParaRPr>
          </a:p>
          <a:p>
            <a:pPr marL="747395" lvl="1" indent="-282575">
              <a:lnSpc>
                <a:spcPct val="100000"/>
              </a:lnSpc>
              <a:spcBef>
                <a:spcPts val="384"/>
              </a:spcBef>
              <a:buClr>
                <a:srgbClr val="3333CC"/>
              </a:buClr>
              <a:buFont typeface="Arial"/>
              <a:buChar char="•"/>
              <a:tabLst>
                <a:tab pos="746760" algn="l"/>
                <a:tab pos="747395" algn="l"/>
              </a:tabLst>
            </a:pPr>
            <a:r>
              <a:rPr sz="2000" b="1" spc="-15" dirty="0">
                <a:solidFill>
                  <a:srgbClr val="006600"/>
                </a:solidFill>
                <a:latin typeface="Arial"/>
                <a:cs typeface="Arial"/>
              </a:rPr>
              <a:t>padding</a:t>
            </a:r>
            <a:r>
              <a:rPr sz="2000" spc="-15" dirty="0">
                <a:solidFill>
                  <a:srgbClr val="006600"/>
                </a:solidFill>
                <a:latin typeface="Arial"/>
                <a:cs typeface="Arial"/>
              </a:rPr>
              <a:t>: One </a:t>
            </a:r>
            <a:r>
              <a:rPr sz="2000" spc="-10" dirty="0">
                <a:solidFill>
                  <a:srgbClr val="006600"/>
                </a:solidFill>
                <a:latin typeface="Arial"/>
                <a:cs typeface="Arial"/>
              </a:rPr>
              <a:t>of "valid" or </a:t>
            </a:r>
            <a:r>
              <a:rPr sz="2000" spc="-15" dirty="0">
                <a:solidFill>
                  <a:srgbClr val="006600"/>
                </a:solidFill>
                <a:latin typeface="Arial"/>
                <a:cs typeface="Arial"/>
              </a:rPr>
              <a:t>"same"</a:t>
            </a:r>
            <a:r>
              <a:rPr sz="2000" spc="-80" dirty="0">
                <a:solidFill>
                  <a:srgbClr val="006600"/>
                </a:solidFill>
                <a:latin typeface="Arial"/>
                <a:cs typeface="Arial"/>
              </a:rPr>
              <a:t> </a:t>
            </a:r>
            <a:r>
              <a:rPr sz="2000" spc="-15" dirty="0">
                <a:solidFill>
                  <a:srgbClr val="006600"/>
                </a:solidFill>
                <a:latin typeface="Arial"/>
                <a:cs typeface="Arial"/>
              </a:rPr>
              <a:t>(case-insensitive).</a:t>
            </a:r>
            <a:endParaRPr sz="2000">
              <a:latin typeface="Arial"/>
              <a:cs typeface="Arial"/>
            </a:endParaRPr>
          </a:p>
          <a:p>
            <a:pPr marL="747395" marR="86360" lvl="1" indent="-282575">
              <a:lnSpc>
                <a:spcPct val="98700"/>
              </a:lnSpc>
              <a:spcBef>
                <a:spcPts val="434"/>
              </a:spcBef>
              <a:buClr>
                <a:srgbClr val="3333CC"/>
              </a:buClr>
              <a:buFont typeface="Arial"/>
              <a:buChar char="•"/>
              <a:tabLst>
                <a:tab pos="746760" algn="l"/>
                <a:tab pos="747395" algn="l"/>
              </a:tabLst>
            </a:pPr>
            <a:r>
              <a:rPr sz="2000" b="1" spc="-15" dirty="0">
                <a:solidFill>
                  <a:srgbClr val="006600"/>
                </a:solidFill>
                <a:latin typeface="Arial"/>
                <a:cs typeface="Arial"/>
              </a:rPr>
              <a:t>data_format</a:t>
            </a:r>
            <a:r>
              <a:rPr sz="2000" spc="-15" dirty="0">
                <a:solidFill>
                  <a:srgbClr val="006600"/>
                </a:solidFill>
                <a:latin typeface="Arial"/>
                <a:cs typeface="Arial"/>
              </a:rPr>
              <a:t>: </a:t>
            </a:r>
            <a:r>
              <a:rPr sz="2000" dirty="0">
                <a:solidFill>
                  <a:srgbClr val="006600"/>
                </a:solidFill>
                <a:latin typeface="Arial"/>
                <a:cs typeface="Arial"/>
              </a:rPr>
              <a:t>A </a:t>
            </a:r>
            <a:r>
              <a:rPr sz="2000" spc="-10" dirty="0">
                <a:solidFill>
                  <a:srgbClr val="006600"/>
                </a:solidFill>
                <a:latin typeface="Arial"/>
                <a:cs typeface="Arial"/>
              </a:rPr>
              <a:t>string, one of </a:t>
            </a:r>
            <a:r>
              <a:rPr sz="2000" spc="-15" dirty="0">
                <a:solidFill>
                  <a:srgbClr val="006600"/>
                </a:solidFill>
                <a:latin typeface="Arial"/>
                <a:cs typeface="Arial"/>
              </a:rPr>
              <a:t>channels_last (default) </a:t>
            </a:r>
            <a:r>
              <a:rPr sz="2000" spc="-10" dirty="0">
                <a:solidFill>
                  <a:srgbClr val="006600"/>
                </a:solidFill>
                <a:latin typeface="Arial"/>
                <a:cs typeface="Arial"/>
              </a:rPr>
              <a:t>or </a:t>
            </a:r>
            <a:r>
              <a:rPr sz="2000" spc="-15" dirty="0">
                <a:solidFill>
                  <a:srgbClr val="006600"/>
                </a:solidFill>
                <a:latin typeface="Arial"/>
                <a:cs typeface="Arial"/>
              </a:rPr>
              <a:t>channels_first.  </a:t>
            </a:r>
            <a:r>
              <a:rPr sz="2000" spc="-10" dirty="0">
                <a:solidFill>
                  <a:srgbClr val="006600"/>
                </a:solidFill>
                <a:latin typeface="Arial"/>
                <a:cs typeface="Arial"/>
              </a:rPr>
              <a:t>The </a:t>
            </a:r>
            <a:r>
              <a:rPr sz="2000" spc="-15" dirty="0">
                <a:solidFill>
                  <a:srgbClr val="006600"/>
                </a:solidFill>
                <a:latin typeface="Arial"/>
                <a:cs typeface="Arial"/>
              </a:rPr>
              <a:t>ordering </a:t>
            </a:r>
            <a:r>
              <a:rPr sz="2000" spc="-10" dirty="0">
                <a:solidFill>
                  <a:srgbClr val="006600"/>
                </a:solidFill>
                <a:latin typeface="Arial"/>
                <a:cs typeface="Arial"/>
              </a:rPr>
              <a:t>of the </a:t>
            </a:r>
            <a:r>
              <a:rPr sz="2000" spc="-15" dirty="0">
                <a:solidFill>
                  <a:srgbClr val="006600"/>
                </a:solidFill>
                <a:latin typeface="Arial"/>
                <a:cs typeface="Arial"/>
              </a:rPr>
              <a:t>dimensions </a:t>
            </a:r>
            <a:r>
              <a:rPr sz="2000" dirty="0">
                <a:solidFill>
                  <a:srgbClr val="006600"/>
                </a:solidFill>
                <a:latin typeface="Arial"/>
                <a:cs typeface="Arial"/>
              </a:rPr>
              <a:t>in </a:t>
            </a:r>
            <a:r>
              <a:rPr sz="2000" spc="-10" dirty="0">
                <a:solidFill>
                  <a:srgbClr val="006600"/>
                </a:solidFill>
                <a:latin typeface="Arial"/>
                <a:cs typeface="Arial"/>
              </a:rPr>
              <a:t>the </a:t>
            </a:r>
            <a:r>
              <a:rPr sz="2000" spc="-15" dirty="0">
                <a:solidFill>
                  <a:srgbClr val="006600"/>
                </a:solidFill>
                <a:latin typeface="Arial"/>
                <a:cs typeface="Arial"/>
              </a:rPr>
              <a:t>inputs. channels_last corresponds  </a:t>
            </a:r>
            <a:r>
              <a:rPr sz="2000" spc="-10" dirty="0">
                <a:solidFill>
                  <a:srgbClr val="006600"/>
                </a:solidFill>
                <a:latin typeface="Arial"/>
                <a:cs typeface="Arial"/>
              </a:rPr>
              <a:t>to inputs with </a:t>
            </a:r>
            <a:r>
              <a:rPr sz="2000" spc="-15" dirty="0">
                <a:solidFill>
                  <a:srgbClr val="006600"/>
                </a:solidFill>
                <a:latin typeface="Arial"/>
                <a:cs typeface="Arial"/>
              </a:rPr>
              <a:t>shape (batch, steps, features) </a:t>
            </a:r>
            <a:r>
              <a:rPr sz="2000" spc="-10" dirty="0">
                <a:solidFill>
                  <a:srgbClr val="006600"/>
                </a:solidFill>
                <a:latin typeface="Arial"/>
                <a:cs typeface="Arial"/>
              </a:rPr>
              <a:t>while </a:t>
            </a:r>
            <a:r>
              <a:rPr sz="2000" spc="-15" dirty="0">
                <a:solidFill>
                  <a:srgbClr val="006600"/>
                </a:solidFill>
                <a:latin typeface="Arial"/>
                <a:cs typeface="Arial"/>
              </a:rPr>
              <a:t>channels_first  corresponds </a:t>
            </a:r>
            <a:r>
              <a:rPr sz="2000" spc="-10" dirty="0">
                <a:solidFill>
                  <a:srgbClr val="006600"/>
                </a:solidFill>
                <a:latin typeface="Arial"/>
                <a:cs typeface="Arial"/>
              </a:rPr>
              <a:t>to inputs with </a:t>
            </a:r>
            <a:r>
              <a:rPr sz="2000" spc="-15" dirty="0">
                <a:solidFill>
                  <a:srgbClr val="006600"/>
                </a:solidFill>
                <a:latin typeface="Arial"/>
                <a:cs typeface="Arial"/>
              </a:rPr>
              <a:t>shape (batch, features,</a:t>
            </a:r>
            <a:r>
              <a:rPr sz="2000" spc="-114" dirty="0">
                <a:solidFill>
                  <a:srgbClr val="006600"/>
                </a:solidFill>
                <a:latin typeface="Arial"/>
                <a:cs typeface="Arial"/>
              </a:rPr>
              <a:t> </a:t>
            </a:r>
            <a:r>
              <a:rPr sz="2000" spc="-15" dirty="0">
                <a:solidFill>
                  <a:srgbClr val="006600"/>
                </a:solidFill>
                <a:latin typeface="Arial"/>
                <a:cs typeface="Arial"/>
              </a:rPr>
              <a:t>steps)</a:t>
            </a:r>
            <a:endParaRPr sz="2000">
              <a:latin typeface="Arial"/>
              <a:cs typeface="Arial"/>
            </a:endParaRPr>
          </a:p>
          <a:p>
            <a:pPr lvl="1">
              <a:lnSpc>
                <a:spcPct val="100000"/>
              </a:lnSpc>
              <a:buClr>
                <a:srgbClr val="3333CC"/>
              </a:buClr>
              <a:buFont typeface="Arial"/>
              <a:buChar char="•"/>
            </a:pPr>
            <a:endParaRPr sz="2950">
              <a:latin typeface="Arial"/>
              <a:cs typeface="Arial"/>
            </a:endParaRPr>
          </a:p>
          <a:p>
            <a:pPr marL="351790" indent="-339090">
              <a:lnSpc>
                <a:spcPct val="100000"/>
              </a:lnSpc>
              <a:buChar char="•"/>
              <a:tabLst>
                <a:tab pos="351155" algn="l"/>
                <a:tab pos="351790" algn="l"/>
              </a:tabLst>
            </a:pPr>
            <a:r>
              <a:rPr sz="2400" spc="-15" dirty="0">
                <a:solidFill>
                  <a:srgbClr val="3333CC"/>
                </a:solidFill>
                <a:latin typeface="Arial"/>
                <a:cs typeface="Arial"/>
              </a:rPr>
              <a:t>MaxPooling</a:t>
            </a:r>
            <a:r>
              <a:rPr sz="2400" spc="-30" dirty="0">
                <a:solidFill>
                  <a:srgbClr val="3333CC"/>
                </a:solidFill>
                <a:latin typeface="Arial"/>
                <a:cs typeface="Arial"/>
              </a:rPr>
              <a:t> </a:t>
            </a:r>
            <a:r>
              <a:rPr sz="2400" spc="-15" dirty="0">
                <a:solidFill>
                  <a:srgbClr val="3333CC"/>
                </a:solidFill>
                <a:latin typeface="Arial"/>
                <a:cs typeface="Arial"/>
              </a:rPr>
              <a:t>2D</a:t>
            </a:r>
            <a:endParaRPr sz="2400">
              <a:latin typeface="Arial"/>
              <a:cs typeface="Arial"/>
            </a:endParaRPr>
          </a:p>
        </p:txBody>
      </p:sp>
      <p:sp>
        <p:nvSpPr>
          <p:cNvPr id="7" name="object 7"/>
          <p:cNvSpPr/>
          <p:nvPr/>
        </p:nvSpPr>
        <p:spPr>
          <a:xfrm>
            <a:off x="1186180" y="1813136"/>
            <a:ext cx="7459980" cy="495224"/>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186180" y="6222153"/>
            <a:ext cx="7321831" cy="47977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828800" y="609600"/>
            <a:ext cx="6831278" cy="443711"/>
          </a:xfrm>
          <a:prstGeom prst="rect">
            <a:avLst/>
          </a:prstGeom>
        </p:spPr>
        <p:txBody>
          <a:bodyPr vert="horz" wrap="square" lIns="0" tIns="12700" rIns="0" bIns="0" rtlCol="0">
            <a:spAutoFit/>
          </a:bodyPr>
          <a:lstStyle/>
          <a:p>
            <a:pPr marL="12700">
              <a:lnSpc>
                <a:spcPct val="100000"/>
              </a:lnSpc>
              <a:spcBef>
                <a:spcPts val="100"/>
              </a:spcBef>
              <a:tabLst>
                <a:tab pos="3401060" algn="l"/>
              </a:tabLst>
            </a:pPr>
            <a:r>
              <a:rPr sz="2800" spc="-15" dirty="0"/>
              <a:t>Typical</a:t>
            </a:r>
            <a:r>
              <a:rPr sz="2800" spc="-10" dirty="0"/>
              <a:t> </a:t>
            </a:r>
            <a:r>
              <a:rPr lang="en-US" sz="2800" spc="-15" dirty="0"/>
              <a:t>S</a:t>
            </a:r>
            <a:r>
              <a:rPr sz="2800" spc="-15" dirty="0"/>
              <a:t>ubsampling	</a:t>
            </a:r>
            <a:r>
              <a:rPr sz="2800" spc="-5" dirty="0"/>
              <a:t>in </a:t>
            </a:r>
            <a:r>
              <a:rPr sz="2800" dirty="0"/>
              <a:t>a </a:t>
            </a:r>
            <a:r>
              <a:rPr lang="en-US" sz="2800" spc="-15" dirty="0"/>
              <a:t>D</a:t>
            </a:r>
            <a:r>
              <a:rPr sz="2800" spc="-15" dirty="0"/>
              <a:t>eep</a:t>
            </a:r>
            <a:r>
              <a:rPr sz="2800" spc="-135" dirty="0"/>
              <a:t> </a:t>
            </a:r>
            <a:r>
              <a:rPr lang="en-US" sz="2800" spc="-15" dirty="0"/>
              <a:t>N</a:t>
            </a:r>
            <a:r>
              <a:rPr sz="2800" spc="-15" dirty="0"/>
              <a:t>etwork</a:t>
            </a:r>
            <a:endParaRPr sz="2800" dirty="0"/>
          </a:p>
        </p:txBody>
      </p:sp>
      <p:sp>
        <p:nvSpPr>
          <p:cNvPr id="5" name="object 5"/>
          <p:cNvSpPr txBox="1"/>
          <p:nvPr/>
        </p:nvSpPr>
        <p:spPr>
          <a:xfrm>
            <a:off x="648518" y="4118864"/>
            <a:ext cx="8606790" cy="3134360"/>
          </a:xfrm>
          <a:prstGeom prst="rect">
            <a:avLst/>
          </a:prstGeom>
        </p:spPr>
        <p:txBody>
          <a:bodyPr vert="horz" wrap="square" lIns="0" tIns="31750" rIns="0" bIns="0" rtlCol="0">
            <a:spAutoFit/>
          </a:bodyPr>
          <a:lstStyle/>
          <a:p>
            <a:pPr marL="351155" marR="314960" indent="-339090" algn="just">
              <a:lnSpc>
                <a:spcPts val="2810"/>
              </a:lnSpc>
              <a:spcBef>
                <a:spcPts val="250"/>
              </a:spcBef>
              <a:buChar char="•"/>
              <a:tabLst>
                <a:tab pos="351790" algn="l"/>
              </a:tabLst>
            </a:pPr>
            <a:r>
              <a:rPr sz="2400" spc="-15" dirty="0">
                <a:solidFill>
                  <a:srgbClr val="3333CC"/>
                </a:solidFill>
                <a:latin typeface="Arial"/>
                <a:cs typeface="Arial"/>
              </a:rPr>
              <a:t>Input image </a:t>
            </a:r>
            <a:r>
              <a:rPr sz="2400" spc="-5" dirty="0">
                <a:solidFill>
                  <a:srgbClr val="3333CC"/>
                </a:solidFill>
                <a:latin typeface="Arial"/>
                <a:cs typeface="Arial"/>
              </a:rPr>
              <a:t>is </a:t>
            </a:r>
            <a:r>
              <a:rPr sz="2400" spc="-10" dirty="0">
                <a:solidFill>
                  <a:srgbClr val="3333CC"/>
                </a:solidFill>
                <a:latin typeface="Arial"/>
                <a:cs typeface="Arial"/>
              </a:rPr>
              <a:t>filtered by </a:t>
            </a:r>
            <a:r>
              <a:rPr sz="2400" dirty="0">
                <a:latin typeface="Times New Roman"/>
                <a:cs typeface="Times New Roman"/>
              </a:rPr>
              <a:t>4 </a:t>
            </a:r>
            <a:r>
              <a:rPr sz="2400" spc="-15" dirty="0">
                <a:latin typeface="Times New Roman"/>
                <a:cs typeface="Times New Roman"/>
              </a:rPr>
              <a:t>5</a:t>
            </a:r>
            <a:r>
              <a:rPr sz="2400" spc="-15" dirty="0">
                <a:latin typeface="MS PGothic"/>
                <a:cs typeface="MS PGothic"/>
              </a:rPr>
              <a:t>×</a:t>
            </a:r>
            <a:r>
              <a:rPr sz="2400" spc="-15" dirty="0">
                <a:latin typeface="Times New Roman"/>
                <a:cs typeface="Times New Roman"/>
              </a:rPr>
              <a:t>5 </a:t>
            </a:r>
            <a:r>
              <a:rPr sz="2400" spc="-15" dirty="0">
                <a:solidFill>
                  <a:srgbClr val="3333CC"/>
                </a:solidFill>
                <a:latin typeface="Arial"/>
                <a:cs typeface="Arial"/>
              </a:rPr>
              <a:t>convolutional kernels which  create </a:t>
            </a:r>
            <a:r>
              <a:rPr sz="2400" dirty="0">
                <a:latin typeface="Times New Roman"/>
                <a:cs typeface="Times New Roman"/>
              </a:rPr>
              <a:t>4 </a:t>
            </a:r>
            <a:r>
              <a:rPr sz="2400" spc="-15" dirty="0">
                <a:solidFill>
                  <a:srgbClr val="3333CC"/>
                </a:solidFill>
                <a:latin typeface="Arial"/>
                <a:cs typeface="Arial"/>
              </a:rPr>
              <a:t>feature</a:t>
            </a:r>
            <a:r>
              <a:rPr sz="2400" spc="-130" dirty="0">
                <a:solidFill>
                  <a:srgbClr val="3333CC"/>
                </a:solidFill>
                <a:latin typeface="Arial"/>
                <a:cs typeface="Arial"/>
              </a:rPr>
              <a:t> </a:t>
            </a:r>
            <a:r>
              <a:rPr sz="2400" spc="-15" dirty="0">
                <a:solidFill>
                  <a:srgbClr val="3333CC"/>
                </a:solidFill>
                <a:latin typeface="Arial"/>
                <a:cs typeface="Arial"/>
              </a:rPr>
              <a:t>maps,</a:t>
            </a:r>
            <a:endParaRPr sz="2400">
              <a:latin typeface="Arial"/>
              <a:cs typeface="Arial"/>
            </a:endParaRPr>
          </a:p>
          <a:p>
            <a:pPr marL="351790" indent="-339090" algn="just">
              <a:lnSpc>
                <a:spcPct val="100000"/>
              </a:lnSpc>
              <a:spcBef>
                <a:spcPts val="445"/>
              </a:spcBef>
              <a:buChar char="•"/>
              <a:tabLst>
                <a:tab pos="351790" algn="l"/>
              </a:tabLst>
            </a:pPr>
            <a:r>
              <a:rPr sz="2400" spc="-15" dirty="0">
                <a:solidFill>
                  <a:srgbClr val="3333CC"/>
                </a:solidFill>
                <a:latin typeface="Arial"/>
                <a:cs typeface="Arial"/>
              </a:rPr>
              <a:t>Feature maps </a:t>
            </a:r>
            <a:r>
              <a:rPr sz="2400" spc="-10" dirty="0">
                <a:solidFill>
                  <a:srgbClr val="3333CC"/>
                </a:solidFill>
                <a:latin typeface="Arial"/>
                <a:cs typeface="Arial"/>
              </a:rPr>
              <a:t>are </a:t>
            </a:r>
            <a:r>
              <a:rPr sz="2400" spc="-15" dirty="0">
                <a:solidFill>
                  <a:srgbClr val="3333CC"/>
                </a:solidFill>
                <a:latin typeface="Arial"/>
                <a:cs typeface="Arial"/>
              </a:rPr>
              <a:t>subsampled </a:t>
            </a:r>
            <a:r>
              <a:rPr sz="2400" spc="-10" dirty="0">
                <a:solidFill>
                  <a:srgbClr val="3333CC"/>
                </a:solidFill>
                <a:latin typeface="Arial"/>
                <a:cs typeface="Arial"/>
              </a:rPr>
              <a:t>by </a:t>
            </a:r>
            <a:r>
              <a:rPr sz="2400" spc="-15" dirty="0">
                <a:solidFill>
                  <a:srgbClr val="3333CC"/>
                </a:solidFill>
                <a:latin typeface="Arial"/>
                <a:cs typeface="Arial"/>
              </a:rPr>
              <a:t>max</a:t>
            </a:r>
            <a:r>
              <a:rPr sz="2400" spc="-105" dirty="0">
                <a:solidFill>
                  <a:srgbClr val="3333CC"/>
                </a:solidFill>
                <a:latin typeface="Arial"/>
                <a:cs typeface="Arial"/>
              </a:rPr>
              <a:t> </a:t>
            </a:r>
            <a:r>
              <a:rPr sz="2400" spc="-15" dirty="0">
                <a:solidFill>
                  <a:srgbClr val="3333CC"/>
                </a:solidFill>
                <a:latin typeface="Arial"/>
                <a:cs typeface="Arial"/>
              </a:rPr>
              <a:t>pooling.</a:t>
            </a:r>
            <a:endParaRPr sz="2400">
              <a:latin typeface="Arial"/>
              <a:cs typeface="Arial"/>
            </a:endParaRPr>
          </a:p>
          <a:p>
            <a:pPr marL="351155" marR="5080" indent="-339090" algn="just">
              <a:lnSpc>
                <a:spcPts val="2780"/>
              </a:lnSpc>
              <a:spcBef>
                <a:spcPts val="800"/>
              </a:spcBef>
              <a:buChar char="•"/>
              <a:tabLst>
                <a:tab pos="351790" algn="l"/>
              </a:tabLst>
            </a:pPr>
            <a:r>
              <a:rPr sz="2400" spc="-15" dirty="0">
                <a:solidFill>
                  <a:srgbClr val="3333CC"/>
                </a:solidFill>
                <a:latin typeface="Arial"/>
                <a:cs typeface="Arial"/>
              </a:rPr>
              <a:t>The next </a:t>
            </a:r>
            <a:r>
              <a:rPr sz="2400" spc="-10" dirty="0">
                <a:solidFill>
                  <a:srgbClr val="3333CC"/>
                </a:solidFill>
                <a:latin typeface="Arial"/>
                <a:cs typeface="Arial"/>
              </a:rPr>
              <a:t>layer applies </a:t>
            </a:r>
            <a:r>
              <a:rPr sz="2400" spc="-10" dirty="0">
                <a:solidFill>
                  <a:srgbClr val="0000FF"/>
                </a:solidFill>
                <a:latin typeface="Calibri"/>
                <a:cs typeface="Calibri"/>
              </a:rPr>
              <a:t>ten </a:t>
            </a:r>
            <a:r>
              <a:rPr sz="2400" spc="-15" dirty="0">
                <a:latin typeface="Times New Roman"/>
                <a:cs typeface="Times New Roman"/>
              </a:rPr>
              <a:t>5</a:t>
            </a:r>
            <a:r>
              <a:rPr sz="2400" spc="-15" dirty="0">
                <a:latin typeface="MS PGothic"/>
                <a:cs typeface="MS PGothic"/>
              </a:rPr>
              <a:t>×</a:t>
            </a:r>
            <a:r>
              <a:rPr sz="2400" spc="-15" dirty="0">
                <a:latin typeface="Times New Roman"/>
                <a:cs typeface="Times New Roman"/>
              </a:rPr>
              <a:t>5 </a:t>
            </a:r>
            <a:r>
              <a:rPr sz="2400" spc="-15" dirty="0">
                <a:solidFill>
                  <a:srgbClr val="3333CC"/>
                </a:solidFill>
                <a:latin typeface="Arial"/>
                <a:cs typeface="Arial"/>
              </a:rPr>
              <a:t>convolutional kernels </a:t>
            </a:r>
            <a:r>
              <a:rPr sz="2400" spc="-10" dirty="0">
                <a:solidFill>
                  <a:srgbClr val="3333CC"/>
                </a:solidFill>
                <a:latin typeface="Arial"/>
                <a:cs typeface="Arial"/>
              </a:rPr>
              <a:t>to </a:t>
            </a:r>
            <a:r>
              <a:rPr sz="2400" spc="-15" dirty="0">
                <a:solidFill>
                  <a:srgbClr val="3333CC"/>
                </a:solidFill>
                <a:latin typeface="Arial"/>
                <a:cs typeface="Arial"/>
              </a:rPr>
              <a:t>these  subsampled images </a:t>
            </a:r>
            <a:r>
              <a:rPr sz="2400" spc="-10" dirty="0">
                <a:solidFill>
                  <a:srgbClr val="3333CC"/>
                </a:solidFill>
                <a:latin typeface="Arial"/>
                <a:cs typeface="Arial"/>
              </a:rPr>
              <a:t>and again we </a:t>
            </a:r>
            <a:r>
              <a:rPr sz="2400" spc="-15" dirty="0">
                <a:solidFill>
                  <a:srgbClr val="3333CC"/>
                </a:solidFill>
                <a:latin typeface="Arial"/>
                <a:cs typeface="Arial"/>
              </a:rPr>
              <a:t>pool </a:t>
            </a:r>
            <a:r>
              <a:rPr sz="2400" spc="-10" dirty="0">
                <a:solidFill>
                  <a:srgbClr val="3333CC"/>
                </a:solidFill>
                <a:latin typeface="Arial"/>
                <a:cs typeface="Arial"/>
              </a:rPr>
              <a:t>the </a:t>
            </a:r>
            <a:r>
              <a:rPr sz="2400" spc="-15" dirty="0">
                <a:solidFill>
                  <a:srgbClr val="3333CC"/>
                </a:solidFill>
                <a:latin typeface="Arial"/>
                <a:cs typeface="Arial"/>
              </a:rPr>
              <a:t>feature</a:t>
            </a:r>
            <a:r>
              <a:rPr sz="2400" spc="-120" dirty="0">
                <a:solidFill>
                  <a:srgbClr val="3333CC"/>
                </a:solidFill>
                <a:latin typeface="Arial"/>
                <a:cs typeface="Arial"/>
              </a:rPr>
              <a:t> </a:t>
            </a:r>
            <a:r>
              <a:rPr sz="2400" spc="-20" dirty="0">
                <a:solidFill>
                  <a:srgbClr val="3333CC"/>
                </a:solidFill>
                <a:latin typeface="Arial"/>
                <a:cs typeface="Arial"/>
              </a:rPr>
              <a:t>maps.</a:t>
            </a:r>
            <a:endParaRPr sz="2400">
              <a:latin typeface="Arial"/>
              <a:cs typeface="Arial"/>
            </a:endParaRPr>
          </a:p>
          <a:p>
            <a:pPr marL="351155" marR="226695" indent="-339090" algn="just">
              <a:lnSpc>
                <a:spcPct val="98700"/>
              </a:lnSpc>
              <a:spcBef>
                <a:spcPts val="495"/>
              </a:spcBef>
              <a:buChar char="•"/>
              <a:tabLst>
                <a:tab pos="351790" algn="l"/>
              </a:tabLst>
            </a:pPr>
            <a:r>
              <a:rPr sz="2400" spc="-15" dirty="0">
                <a:solidFill>
                  <a:srgbClr val="3333CC"/>
                </a:solidFill>
                <a:latin typeface="Arial"/>
                <a:cs typeface="Arial"/>
              </a:rPr>
              <a:t>The </a:t>
            </a:r>
            <a:r>
              <a:rPr sz="2400" spc="-10" dirty="0">
                <a:solidFill>
                  <a:srgbClr val="3333CC"/>
                </a:solidFill>
                <a:latin typeface="Arial"/>
                <a:cs typeface="Arial"/>
              </a:rPr>
              <a:t>final layer </a:t>
            </a:r>
            <a:r>
              <a:rPr sz="2400" spc="-5" dirty="0">
                <a:solidFill>
                  <a:srgbClr val="3333CC"/>
                </a:solidFill>
                <a:latin typeface="Arial"/>
                <a:cs typeface="Arial"/>
              </a:rPr>
              <a:t>is </a:t>
            </a:r>
            <a:r>
              <a:rPr sz="2400" dirty="0">
                <a:solidFill>
                  <a:srgbClr val="3333CC"/>
                </a:solidFill>
                <a:latin typeface="Arial"/>
                <a:cs typeface="Arial"/>
              </a:rPr>
              <a:t>a </a:t>
            </a:r>
            <a:r>
              <a:rPr sz="2400" spc="-10" dirty="0">
                <a:solidFill>
                  <a:srgbClr val="3333CC"/>
                </a:solidFill>
                <a:latin typeface="Arial"/>
                <a:cs typeface="Arial"/>
              </a:rPr>
              <a:t>fully </a:t>
            </a:r>
            <a:r>
              <a:rPr sz="2400" spc="-15" dirty="0">
                <a:solidFill>
                  <a:srgbClr val="3333CC"/>
                </a:solidFill>
                <a:latin typeface="Arial"/>
                <a:cs typeface="Arial"/>
              </a:rPr>
              <a:t>connected </a:t>
            </a:r>
            <a:r>
              <a:rPr sz="2400" spc="-10" dirty="0">
                <a:solidFill>
                  <a:srgbClr val="3333CC"/>
                </a:solidFill>
                <a:latin typeface="Arial"/>
                <a:cs typeface="Arial"/>
              </a:rPr>
              <a:t>layer </a:t>
            </a:r>
            <a:r>
              <a:rPr sz="2400" spc="-15" dirty="0">
                <a:solidFill>
                  <a:srgbClr val="3333CC"/>
                </a:solidFill>
                <a:latin typeface="Arial"/>
                <a:cs typeface="Arial"/>
              </a:rPr>
              <a:t>where </a:t>
            </a:r>
            <a:r>
              <a:rPr sz="2400" spc="-10" dirty="0">
                <a:solidFill>
                  <a:srgbClr val="3333CC"/>
                </a:solidFill>
                <a:latin typeface="Arial"/>
                <a:cs typeface="Arial"/>
              </a:rPr>
              <a:t>all </a:t>
            </a:r>
            <a:r>
              <a:rPr sz="2400" spc="-15" dirty="0">
                <a:solidFill>
                  <a:srgbClr val="3333CC"/>
                </a:solidFill>
                <a:latin typeface="Arial"/>
                <a:cs typeface="Arial"/>
              </a:rPr>
              <a:t>generated  features </a:t>
            </a:r>
            <a:r>
              <a:rPr sz="2400" spc="-10" dirty="0">
                <a:solidFill>
                  <a:srgbClr val="3333CC"/>
                </a:solidFill>
                <a:latin typeface="Arial"/>
                <a:cs typeface="Arial"/>
              </a:rPr>
              <a:t>are </a:t>
            </a:r>
            <a:r>
              <a:rPr sz="2400" spc="-15" dirty="0">
                <a:solidFill>
                  <a:srgbClr val="3333CC"/>
                </a:solidFill>
                <a:latin typeface="Arial"/>
                <a:cs typeface="Arial"/>
              </a:rPr>
              <a:t>combined </a:t>
            </a:r>
            <a:r>
              <a:rPr sz="2400" spc="-10" dirty="0">
                <a:solidFill>
                  <a:srgbClr val="3333CC"/>
                </a:solidFill>
                <a:latin typeface="Arial"/>
                <a:cs typeface="Arial"/>
              </a:rPr>
              <a:t>and </a:t>
            </a:r>
            <a:r>
              <a:rPr sz="2400" spc="-15" dirty="0">
                <a:solidFill>
                  <a:srgbClr val="3333CC"/>
                </a:solidFill>
                <a:latin typeface="Arial"/>
                <a:cs typeface="Arial"/>
              </a:rPr>
              <a:t>used </a:t>
            </a:r>
            <a:r>
              <a:rPr sz="2400" spc="-5" dirty="0">
                <a:solidFill>
                  <a:srgbClr val="3333CC"/>
                </a:solidFill>
                <a:latin typeface="Arial"/>
                <a:cs typeface="Arial"/>
              </a:rPr>
              <a:t>in </a:t>
            </a:r>
            <a:r>
              <a:rPr sz="2400" spc="-10" dirty="0">
                <a:solidFill>
                  <a:srgbClr val="3333CC"/>
                </a:solidFill>
                <a:latin typeface="Arial"/>
                <a:cs typeface="Arial"/>
              </a:rPr>
              <a:t>the classifier </a:t>
            </a:r>
            <a:r>
              <a:rPr sz="2400" spc="-15" dirty="0">
                <a:solidFill>
                  <a:srgbClr val="3333CC"/>
                </a:solidFill>
                <a:latin typeface="Arial"/>
                <a:cs typeface="Arial"/>
              </a:rPr>
              <a:t>(essentially  </a:t>
            </a:r>
            <a:r>
              <a:rPr sz="2400" spc="-10" dirty="0">
                <a:solidFill>
                  <a:srgbClr val="3333CC"/>
                </a:solidFill>
                <a:latin typeface="Arial"/>
                <a:cs typeface="Arial"/>
              </a:rPr>
              <a:t>logistic</a:t>
            </a:r>
            <a:r>
              <a:rPr sz="2400" spc="-35" dirty="0">
                <a:solidFill>
                  <a:srgbClr val="3333CC"/>
                </a:solidFill>
                <a:latin typeface="Arial"/>
                <a:cs typeface="Arial"/>
              </a:rPr>
              <a:t> </a:t>
            </a:r>
            <a:r>
              <a:rPr sz="2400" spc="-15" dirty="0">
                <a:solidFill>
                  <a:srgbClr val="3333CC"/>
                </a:solidFill>
                <a:latin typeface="Arial"/>
                <a:cs typeface="Arial"/>
              </a:rPr>
              <a:t>regression).</a:t>
            </a:r>
            <a:endParaRPr sz="2400">
              <a:latin typeface="Arial"/>
              <a:cs typeface="Arial"/>
            </a:endParaRPr>
          </a:p>
        </p:txBody>
      </p:sp>
      <p:sp>
        <p:nvSpPr>
          <p:cNvPr id="7" name="object 7"/>
          <p:cNvSpPr/>
          <p:nvPr/>
        </p:nvSpPr>
        <p:spPr>
          <a:xfrm>
            <a:off x="2397086" y="1547014"/>
            <a:ext cx="5078216" cy="2307895"/>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2311770" y="1470183"/>
            <a:ext cx="5227955" cy="2520950"/>
          </a:xfrm>
          <a:custGeom>
            <a:avLst/>
            <a:gdLst/>
            <a:ahLst/>
            <a:cxnLst/>
            <a:rect l="l" t="t" r="r" b="b"/>
            <a:pathLst>
              <a:path w="5227955" h="2520950">
                <a:moveTo>
                  <a:pt x="0" y="0"/>
                </a:moveTo>
                <a:lnTo>
                  <a:pt x="5227637" y="0"/>
                </a:lnTo>
                <a:lnTo>
                  <a:pt x="5227637" y="2520951"/>
                </a:lnTo>
                <a:lnTo>
                  <a:pt x="0" y="2520951"/>
                </a:lnTo>
                <a:lnTo>
                  <a:pt x="0" y="0"/>
                </a:lnTo>
                <a:close/>
              </a:path>
            </a:pathLst>
          </a:custGeom>
          <a:ln w="9419">
            <a:solidFill>
              <a:srgbClr val="000000"/>
            </a:solidFill>
          </a:ln>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78994" y="1027751"/>
            <a:ext cx="8304750" cy="566060"/>
          </a:xfrm>
          <a:prstGeom prst="rect">
            <a:avLst/>
          </a:prstGeom>
        </p:spPr>
        <p:txBody>
          <a:bodyPr vert="horz" wrap="square" lIns="0" tIns="11946" rIns="0" bIns="0" rtlCol="0">
            <a:spAutoFit/>
          </a:bodyPr>
          <a:lstStyle/>
          <a:p>
            <a:pPr marL="11946">
              <a:spcBef>
                <a:spcPts val="94"/>
              </a:spcBef>
              <a:tabLst>
                <a:tab pos="3692391" algn="l"/>
              </a:tabLst>
            </a:pPr>
            <a:r>
              <a:rPr spc="-5" dirty="0"/>
              <a:t>Generic</a:t>
            </a:r>
            <a:r>
              <a:rPr spc="9" dirty="0"/>
              <a:t> </a:t>
            </a:r>
            <a:r>
              <a:rPr dirty="0"/>
              <a:t>Neural	</a:t>
            </a:r>
            <a:r>
              <a:rPr spc="-5" dirty="0"/>
              <a:t>Architectures</a:t>
            </a:r>
            <a:r>
              <a:rPr spc="-47" dirty="0"/>
              <a:t> </a:t>
            </a:r>
            <a:r>
              <a:rPr sz="3386" dirty="0"/>
              <a:t>(20-2</a:t>
            </a:r>
            <a:r>
              <a:rPr lang="en-US" sz="3386" dirty="0"/>
              <a:t>6</a:t>
            </a:r>
            <a:r>
              <a:rPr sz="3386" dirty="0"/>
              <a:t>)</a:t>
            </a:r>
          </a:p>
        </p:txBody>
      </p:sp>
      <p:pic>
        <p:nvPicPr>
          <p:cNvPr id="4" name="Picture 3">
            <a:extLst>
              <a:ext uri="{FF2B5EF4-FFF2-40B4-BE49-F238E27FC236}">
                <a16:creationId xmlns:a16="http://schemas.microsoft.com/office/drawing/2014/main" id="{CF500056-AE04-36B2-B065-9D43AA3E5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363" y="2237674"/>
            <a:ext cx="9627664" cy="4157153"/>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1261533" y="570652"/>
            <a:ext cx="7686040" cy="603250"/>
          </a:xfrm>
          <a:custGeom>
            <a:avLst/>
            <a:gdLst/>
            <a:ahLst/>
            <a:cxnLst/>
            <a:rect l="l" t="t" r="r" b="b"/>
            <a:pathLst>
              <a:path w="7686040" h="603250">
                <a:moveTo>
                  <a:pt x="0" y="0"/>
                </a:moveTo>
                <a:lnTo>
                  <a:pt x="7686039" y="0"/>
                </a:lnTo>
                <a:lnTo>
                  <a:pt x="7686039" y="602827"/>
                </a:lnTo>
                <a:lnTo>
                  <a:pt x="0" y="602827"/>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1752599" y="360567"/>
            <a:ext cx="7044267" cy="443711"/>
          </a:xfrm>
          <a:prstGeom prst="rect">
            <a:avLst/>
          </a:prstGeom>
        </p:spPr>
        <p:txBody>
          <a:bodyPr vert="horz" wrap="square" lIns="0" tIns="12700" rIns="0" bIns="0" rtlCol="0">
            <a:spAutoFit/>
          </a:bodyPr>
          <a:lstStyle/>
          <a:p>
            <a:pPr marL="12700">
              <a:lnSpc>
                <a:spcPct val="100000"/>
              </a:lnSpc>
              <a:spcBef>
                <a:spcPts val="100"/>
              </a:spcBef>
            </a:pPr>
            <a:r>
              <a:rPr sz="2800" spc="-15" dirty="0"/>
              <a:t>Two </a:t>
            </a:r>
            <a:r>
              <a:rPr lang="en-US" sz="2800" spc="-15" dirty="0"/>
              <a:t>T</a:t>
            </a:r>
            <a:r>
              <a:rPr sz="2800" spc="-15" dirty="0"/>
              <a:t>erminologies </a:t>
            </a:r>
            <a:r>
              <a:rPr sz="2800" spc="-10" dirty="0"/>
              <a:t>for </a:t>
            </a:r>
            <a:r>
              <a:rPr sz="2800" dirty="0"/>
              <a:t>a </a:t>
            </a:r>
            <a:r>
              <a:rPr lang="en-US" sz="2800" spc="-15" dirty="0"/>
              <a:t>T</a:t>
            </a:r>
            <a:r>
              <a:rPr sz="2800" spc="-15" dirty="0"/>
              <a:t>ypical </a:t>
            </a:r>
            <a:r>
              <a:rPr sz="2800" spc="-20" dirty="0"/>
              <a:t>CNN</a:t>
            </a:r>
            <a:r>
              <a:rPr sz="2800" spc="-120" dirty="0"/>
              <a:t> </a:t>
            </a:r>
            <a:r>
              <a:rPr lang="en-US" sz="2800" spc="-10" dirty="0"/>
              <a:t>L</a:t>
            </a:r>
            <a:r>
              <a:rPr sz="2800" spc="-10" dirty="0"/>
              <a:t>ayer</a:t>
            </a:r>
            <a:endParaRPr sz="2800" dirty="0"/>
          </a:p>
        </p:txBody>
      </p:sp>
      <p:sp>
        <p:nvSpPr>
          <p:cNvPr id="7" name="object 7"/>
          <p:cNvSpPr txBox="1"/>
          <p:nvPr/>
        </p:nvSpPr>
        <p:spPr>
          <a:xfrm>
            <a:off x="583353" y="1248832"/>
            <a:ext cx="4220210" cy="2154436"/>
          </a:xfrm>
          <a:prstGeom prst="rect">
            <a:avLst/>
          </a:prstGeom>
          <a:ln w="9419">
            <a:solidFill>
              <a:srgbClr val="000000"/>
            </a:solidFill>
          </a:ln>
        </p:spPr>
        <p:txBody>
          <a:bodyPr vert="horz" wrap="square" lIns="0" tIns="26670" rIns="0" bIns="0" rtlCol="0">
            <a:spAutoFit/>
          </a:bodyPr>
          <a:lstStyle/>
          <a:p>
            <a:pPr marL="542290" marR="433070" indent="-452120">
              <a:lnSpc>
                <a:spcPct val="98300"/>
              </a:lnSpc>
              <a:spcBef>
                <a:spcPts val="210"/>
              </a:spcBef>
              <a:buAutoNum type="arabicPeriod"/>
              <a:tabLst>
                <a:tab pos="542290" algn="l"/>
                <a:tab pos="542925" algn="l"/>
              </a:tabLst>
            </a:pPr>
            <a:r>
              <a:rPr lang="en-US" sz="2400" spc="-10" dirty="0">
                <a:solidFill>
                  <a:srgbClr val="3333CC"/>
                </a:solidFill>
                <a:latin typeface="Arial"/>
                <a:cs typeface="Arial"/>
              </a:rPr>
              <a:t>CNN</a:t>
            </a:r>
            <a:r>
              <a:rPr sz="2400" spc="-10" dirty="0">
                <a:solidFill>
                  <a:srgbClr val="3333CC"/>
                </a:solidFill>
                <a:latin typeface="Arial"/>
                <a:cs typeface="Arial"/>
              </a:rPr>
              <a:t> </a:t>
            </a:r>
            <a:r>
              <a:rPr sz="2400" spc="-15" dirty="0">
                <a:solidFill>
                  <a:srgbClr val="3333CC"/>
                </a:solidFill>
                <a:latin typeface="Arial"/>
                <a:cs typeface="Arial"/>
              </a:rPr>
              <a:t>viewed </a:t>
            </a:r>
            <a:r>
              <a:rPr sz="2400" spc="-10" dirty="0">
                <a:solidFill>
                  <a:srgbClr val="3333CC"/>
                </a:solidFill>
                <a:latin typeface="Arial"/>
                <a:cs typeface="Arial"/>
              </a:rPr>
              <a:t>as </a:t>
            </a:r>
            <a:r>
              <a:rPr sz="2400" dirty="0">
                <a:solidFill>
                  <a:srgbClr val="3333CC"/>
                </a:solidFill>
                <a:latin typeface="Arial"/>
                <a:cs typeface="Arial"/>
              </a:rPr>
              <a:t>a</a:t>
            </a:r>
            <a:r>
              <a:rPr sz="2400" spc="-135" dirty="0">
                <a:solidFill>
                  <a:srgbClr val="3333CC"/>
                </a:solidFill>
                <a:latin typeface="Arial"/>
                <a:cs typeface="Arial"/>
              </a:rPr>
              <a:t> </a:t>
            </a:r>
            <a:r>
              <a:rPr sz="2400" spc="-15" dirty="0">
                <a:solidFill>
                  <a:srgbClr val="3333CC"/>
                </a:solidFill>
                <a:latin typeface="Arial"/>
                <a:cs typeface="Arial"/>
              </a:rPr>
              <a:t>small  </a:t>
            </a:r>
            <a:r>
              <a:rPr sz="2400" spc="-10" dirty="0">
                <a:solidFill>
                  <a:srgbClr val="3333CC"/>
                </a:solidFill>
                <a:latin typeface="Arial"/>
                <a:cs typeface="Arial"/>
              </a:rPr>
              <a:t>n</a:t>
            </a:r>
            <a:r>
              <a:rPr lang="en-US" sz="2400" spc="-10" dirty="0">
                <a:solidFill>
                  <a:srgbClr val="3333CC"/>
                </a:solidFill>
                <a:latin typeface="Arial"/>
                <a:cs typeface="Arial"/>
              </a:rPr>
              <a:t>umber</a:t>
            </a:r>
            <a:r>
              <a:rPr sz="2400" spc="-10" dirty="0">
                <a:solidFill>
                  <a:srgbClr val="3333CC"/>
                </a:solidFill>
                <a:latin typeface="Arial"/>
                <a:cs typeface="Arial"/>
              </a:rPr>
              <a:t> of </a:t>
            </a:r>
            <a:r>
              <a:rPr sz="2400" spc="-15" dirty="0">
                <a:solidFill>
                  <a:srgbClr val="3333CC"/>
                </a:solidFill>
                <a:latin typeface="Arial"/>
                <a:cs typeface="Arial"/>
              </a:rPr>
              <a:t>complex layers,  each </a:t>
            </a:r>
            <a:r>
              <a:rPr sz="2400" spc="-10" dirty="0">
                <a:solidFill>
                  <a:srgbClr val="3333CC"/>
                </a:solidFill>
                <a:latin typeface="Arial"/>
                <a:cs typeface="Arial"/>
              </a:rPr>
              <a:t>layer </a:t>
            </a:r>
            <a:r>
              <a:rPr sz="2400" spc="-15" dirty="0">
                <a:solidFill>
                  <a:srgbClr val="3333CC"/>
                </a:solidFill>
                <a:latin typeface="Arial"/>
                <a:cs typeface="Arial"/>
              </a:rPr>
              <a:t>having </a:t>
            </a:r>
            <a:r>
              <a:rPr sz="2400" spc="-20" dirty="0">
                <a:solidFill>
                  <a:srgbClr val="3333CC"/>
                </a:solidFill>
                <a:latin typeface="Arial"/>
                <a:cs typeface="Arial"/>
              </a:rPr>
              <a:t>many  </a:t>
            </a:r>
            <a:r>
              <a:rPr sz="2400" spc="-15" dirty="0">
                <a:solidFill>
                  <a:srgbClr val="3333CC"/>
                </a:solidFill>
                <a:latin typeface="Arial"/>
                <a:cs typeface="Arial"/>
              </a:rPr>
              <a:t>stages</a:t>
            </a:r>
            <a:endParaRPr sz="2400" dirty="0">
              <a:latin typeface="Arial"/>
              <a:cs typeface="Arial"/>
            </a:endParaRPr>
          </a:p>
          <a:p>
            <a:pPr marL="824865" marR="220345" lvl="1" indent="-282575">
              <a:lnSpc>
                <a:spcPts val="2300"/>
              </a:lnSpc>
              <a:spcBef>
                <a:spcPts val="680"/>
              </a:spcBef>
              <a:buClr>
                <a:srgbClr val="3333CC"/>
              </a:buClr>
              <a:buChar char="•"/>
              <a:tabLst>
                <a:tab pos="824865" algn="l"/>
                <a:tab pos="825500" algn="l"/>
              </a:tabLst>
            </a:pPr>
            <a:r>
              <a:rPr sz="2000" spc="-10" dirty="0">
                <a:solidFill>
                  <a:srgbClr val="006600"/>
                </a:solidFill>
                <a:latin typeface="Arial"/>
                <a:cs typeface="Arial"/>
              </a:rPr>
              <a:t>1-1 </a:t>
            </a:r>
            <a:r>
              <a:rPr sz="2000" spc="-15" dirty="0">
                <a:solidFill>
                  <a:srgbClr val="006600"/>
                </a:solidFill>
                <a:latin typeface="Arial"/>
                <a:cs typeface="Arial"/>
              </a:rPr>
              <a:t>mapping between</a:t>
            </a:r>
            <a:r>
              <a:rPr sz="2000" spc="-114" dirty="0">
                <a:solidFill>
                  <a:srgbClr val="006600"/>
                </a:solidFill>
                <a:latin typeface="Arial"/>
                <a:cs typeface="Arial"/>
              </a:rPr>
              <a:t> </a:t>
            </a:r>
            <a:r>
              <a:rPr sz="2000" spc="-15" dirty="0">
                <a:solidFill>
                  <a:srgbClr val="006600"/>
                </a:solidFill>
                <a:latin typeface="Arial"/>
                <a:cs typeface="Arial"/>
              </a:rPr>
              <a:t>kernel  tensors </a:t>
            </a:r>
            <a:r>
              <a:rPr sz="2000" spc="-10" dirty="0">
                <a:solidFill>
                  <a:srgbClr val="006600"/>
                </a:solidFill>
                <a:latin typeface="Arial"/>
                <a:cs typeface="Arial"/>
              </a:rPr>
              <a:t>and </a:t>
            </a:r>
            <a:r>
              <a:rPr sz="2000" spc="-15" dirty="0">
                <a:solidFill>
                  <a:srgbClr val="006600"/>
                </a:solidFill>
                <a:latin typeface="Arial"/>
                <a:cs typeface="Arial"/>
              </a:rPr>
              <a:t>network</a:t>
            </a:r>
            <a:r>
              <a:rPr sz="2000" spc="-85" dirty="0">
                <a:solidFill>
                  <a:srgbClr val="006600"/>
                </a:solidFill>
                <a:latin typeface="Arial"/>
                <a:cs typeface="Arial"/>
              </a:rPr>
              <a:t> </a:t>
            </a:r>
            <a:r>
              <a:rPr sz="2000" spc="-10" dirty="0">
                <a:solidFill>
                  <a:srgbClr val="006600"/>
                </a:solidFill>
                <a:latin typeface="Arial"/>
                <a:cs typeface="Arial"/>
              </a:rPr>
              <a:t>layers</a:t>
            </a:r>
            <a:endParaRPr sz="2000" dirty="0">
              <a:latin typeface="Arial"/>
              <a:cs typeface="Arial"/>
            </a:endParaRPr>
          </a:p>
        </p:txBody>
      </p:sp>
      <p:sp>
        <p:nvSpPr>
          <p:cNvPr id="8" name="object 8"/>
          <p:cNvSpPr/>
          <p:nvPr/>
        </p:nvSpPr>
        <p:spPr>
          <a:xfrm>
            <a:off x="1752600" y="3657600"/>
            <a:ext cx="2133600" cy="3733800"/>
          </a:xfrm>
          <a:prstGeom prst="rect">
            <a:avLst/>
          </a:prstGeom>
          <a:blipFill>
            <a:blip r:embed="rId2" cstate="print"/>
            <a:stretch>
              <a:fillRect/>
            </a:stretch>
          </a:blipFill>
        </p:spPr>
        <p:txBody>
          <a:bodyPr wrap="square" lIns="0" tIns="0" rIns="0" bIns="0" rtlCol="0"/>
          <a:lstStyle/>
          <a:p>
            <a:endParaRPr/>
          </a:p>
        </p:txBody>
      </p:sp>
      <p:sp>
        <p:nvSpPr>
          <p:cNvPr id="9" name="object 9"/>
          <p:cNvSpPr txBox="1"/>
          <p:nvPr/>
        </p:nvSpPr>
        <p:spPr>
          <a:xfrm>
            <a:off x="4953846" y="1248832"/>
            <a:ext cx="4723554" cy="1797928"/>
          </a:xfrm>
          <a:prstGeom prst="rect">
            <a:avLst/>
          </a:prstGeom>
          <a:ln w="9419">
            <a:solidFill>
              <a:srgbClr val="000000"/>
            </a:solidFill>
          </a:ln>
        </p:spPr>
        <p:txBody>
          <a:bodyPr vert="horz" wrap="square" lIns="0" tIns="20320" rIns="0" bIns="0" rtlCol="0">
            <a:spAutoFit/>
          </a:bodyPr>
          <a:lstStyle/>
          <a:p>
            <a:pPr marL="542290" indent="-452755">
              <a:lnSpc>
                <a:spcPct val="100000"/>
              </a:lnSpc>
              <a:spcBef>
                <a:spcPts val="160"/>
              </a:spcBef>
              <a:buAutoNum type="arabicPeriod" startAt="2"/>
              <a:tabLst>
                <a:tab pos="542290" algn="l"/>
                <a:tab pos="542925" algn="l"/>
              </a:tabLst>
            </a:pPr>
            <a:r>
              <a:rPr lang="en-US" sz="2400" spc="-10" dirty="0">
                <a:solidFill>
                  <a:srgbClr val="3333CC"/>
                </a:solidFill>
                <a:latin typeface="Arial"/>
                <a:cs typeface="Arial"/>
              </a:rPr>
              <a:t>CNN</a:t>
            </a:r>
            <a:r>
              <a:rPr sz="2400" spc="-10" dirty="0">
                <a:solidFill>
                  <a:srgbClr val="3333CC"/>
                </a:solidFill>
                <a:latin typeface="Arial"/>
                <a:cs typeface="Arial"/>
              </a:rPr>
              <a:t> </a:t>
            </a:r>
            <a:r>
              <a:rPr sz="2400" spc="-15" dirty="0">
                <a:solidFill>
                  <a:srgbClr val="3333CC"/>
                </a:solidFill>
                <a:latin typeface="Arial"/>
                <a:cs typeface="Arial"/>
              </a:rPr>
              <a:t>viewed </a:t>
            </a:r>
            <a:r>
              <a:rPr sz="2400" spc="-10" dirty="0">
                <a:solidFill>
                  <a:srgbClr val="3333CC"/>
                </a:solidFill>
                <a:latin typeface="Arial"/>
                <a:cs typeface="Arial"/>
              </a:rPr>
              <a:t>as </a:t>
            </a:r>
            <a:r>
              <a:rPr sz="2400" dirty="0">
                <a:solidFill>
                  <a:srgbClr val="3333CC"/>
                </a:solidFill>
                <a:latin typeface="Arial"/>
                <a:cs typeface="Arial"/>
              </a:rPr>
              <a:t>a </a:t>
            </a:r>
            <a:r>
              <a:rPr sz="2400" spc="-10" dirty="0">
                <a:solidFill>
                  <a:srgbClr val="3333CC"/>
                </a:solidFill>
                <a:latin typeface="Arial"/>
                <a:cs typeface="Arial"/>
              </a:rPr>
              <a:t>larger</a:t>
            </a:r>
            <a:r>
              <a:rPr sz="2400" spc="-145" dirty="0">
                <a:solidFill>
                  <a:srgbClr val="3333CC"/>
                </a:solidFill>
                <a:latin typeface="Arial"/>
                <a:cs typeface="Arial"/>
              </a:rPr>
              <a:t> </a:t>
            </a:r>
            <a:r>
              <a:rPr sz="2400" spc="-10" dirty="0">
                <a:solidFill>
                  <a:srgbClr val="3333CC"/>
                </a:solidFill>
                <a:latin typeface="Arial"/>
                <a:cs typeface="Arial"/>
              </a:rPr>
              <a:t>n</a:t>
            </a:r>
            <a:r>
              <a:rPr lang="en-US" sz="2400" spc="-10" dirty="0">
                <a:solidFill>
                  <a:srgbClr val="3333CC"/>
                </a:solidFill>
                <a:latin typeface="Arial"/>
                <a:cs typeface="Arial"/>
              </a:rPr>
              <a:t>umber</a:t>
            </a:r>
            <a:r>
              <a:rPr lang="en-US" sz="2400" dirty="0">
                <a:latin typeface="Arial"/>
                <a:cs typeface="Arial"/>
              </a:rPr>
              <a:t> </a:t>
            </a:r>
            <a:r>
              <a:rPr sz="2400" spc="-10" dirty="0">
                <a:solidFill>
                  <a:srgbClr val="3333CC"/>
                </a:solidFill>
                <a:latin typeface="Arial"/>
                <a:cs typeface="Arial"/>
              </a:rPr>
              <a:t>of </a:t>
            </a:r>
            <a:r>
              <a:rPr sz="2400" spc="-15" dirty="0">
                <a:solidFill>
                  <a:srgbClr val="3333CC"/>
                </a:solidFill>
                <a:latin typeface="Arial"/>
                <a:cs typeface="Arial"/>
              </a:rPr>
              <a:t>simple</a:t>
            </a:r>
            <a:r>
              <a:rPr sz="2400" spc="-50" dirty="0">
                <a:solidFill>
                  <a:srgbClr val="3333CC"/>
                </a:solidFill>
                <a:latin typeface="Arial"/>
                <a:cs typeface="Arial"/>
              </a:rPr>
              <a:t> </a:t>
            </a:r>
            <a:r>
              <a:rPr sz="2400" spc="-10" dirty="0">
                <a:solidFill>
                  <a:srgbClr val="3333CC"/>
                </a:solidFill>
                <a:latin typeface="Arial"/>
                <a:cs typeface="Arial"/>
              </a:rPr>
              <a:t>layers</a:t>
            </a:r>
            <a:endParaRPr sz="2400" dirty="0">
              <a:latin typeface="Arial"/>
              <a:cs typeface="Arial"/>
            </a:endParaRPr>
          </a:p>
          <a:p>
            <a:pPr marL="824865" marR="144780" lvl="1" indent="-282575">
              <a:lnSpc>
                <a:spcPct val="100000"/>
              </a:lnSpc>
              <a:spcBef>
                <a:spcPts val="400"/>
              </a:spcBef>
              <a:buClr>
                <a:srgbClr val="3333CC"/>
              </a:buClr>
              <a:buChar char="•"/>
              <a:tabLst>
                <a:tab pos="824865" algn="l"/>
                <a:tab pos="825500" algn="l"/>
              </a:tabLst>
            </a:pPr>
            <a:r>
              <a:rPr sz="2000" spc="-15" dirty="0">
                <a:solidFill>
                  <a:srgbClr val="006600"/>
                </a:solidFill>
                <a:latin typeface="Arial"/>
                <a:cs typeface="Arial"/>
              </a:rPr>
              <a:t>Every processing step </a:t>
            </a:r>
            <a:r>
              <a:rPr sz="2000" dirty="0">
                <a:solidFill>
                  <a:srgbClr val="006600"/>
                </a:solidFill>
                <a:latin typeface="Arial"/>
                <a:cs typeface="Arial"/>
              </a:rPr>
              <a:t>is a</a:t>
            </a:r>
            <a:r>
              <a:rPr sz="2000" spc="-105" dirty="0">
                <a:solidFill>
                  <a:srgbClr val="006600"/>
                </a:solidFill>
                <a:latin typeface="Arial"/>
                <a:cs typeface="Arial"/>
              </a:rPr>
              <a:t> </a:t>
            </a:r>
            <a:r>
              <a:rPr sz="2000" spc="-15" dirty="0">
                <a:solidFill>
                  <a:srgbClr val="006600"/>
                </a:solidFill>
                <a:latin typeface="Arial"/>
                <a:cs typeface="Arial"/>
              </a:rPr>
              <a:t>layer  </a:t>
            </a:r>
            <a:r>
              <a:rPr sz="2000" dirty="0">
                <a:solidFill>
                  <a:srgbClr val="006600"/>
                </a:solidFill>
                <a:latin typeface="Arial"/>
                <a:cs typeface="Arial"/>
              </a:rPr>
              <a:t>in </a:t>
            </a:r>
            <a:r>
              <a:rPr sz="2000" spc="-5" dirty="0">
                <a:solidFill>
                  <a:srgbClr val="006600"/>
                </a:solidFill>
                <a:latin typeface="Arial"/>
                <a:cs typeface="Arial"/>
              </a:rPr>
              <a:t>its </a:t>
            </a:r>
            <a:r>
              <a:rPr sz="2000" spc="-10" dirty="0">
                <a:solidFill>
                  <a:srgbClr val="006600"/>
                </a:solidFill>
                <a:latin typeface="Arial"/>
                <a:cs typeface="Arial"/>
              </a:rPr>
              <a:t>own</a:t>
            </a:r>
            <a:r>
              <a:rPr sz="2000" spc="-80" dirty="0">
                <a:solidFill>
                  <a:srgbClr val="006600"/>
                </a:solidFill>
                <a:latin typeface="Arial"/>
                <a:cs typeface="Arial"/>
              </a:rPr>
              <a:t> </a:t>
            </a:r>
            <a:r>
              <a:rPr sz="2000" spc="-10" dirty="0">
                <a:solidFill>
                  <a:srgbClr val="006600"/>
                </a:solidFill>
                <a:latin typeface="Arial"/>
                <a:cs typeface="Arial"/>
              </a:rPr>
              <a:t>right</a:t>
            </a:r>
            <a:endParaRPr sz="2000" dirty="0">
              <a:latin typeface="Arial"/>
              <a:cs typeface="Arial"/>
            </a:endParaRPr>
          </a:p>
          <a:p>
            <a:pPr marL="824865" lvl="1" indent="-283210">
              <a:lnSpc>
                <a:spcPct val="100000"/>
              </a:lnSpc>
              <a:spcBef>
                <a:spcPts val="505"/>
              </a:spcBef>
              <a:buClr>
                <a:srgbClr val="3333CC"/>
              </a:buClr>
              <a:buChar char="•"/>
              <a:tabLst>
                <a:tab pos="824865" algn="l"/>
                <a:tab pos="825500" algn="l"/>
              </a:tabLst>
            </a:pPr>
            <a:r>
              <a:rPr sz="2000" spc="-10" dirty="0">
                <a:solidFill>
                  <a:srgbClr val="006600"/>
                </a:solidFill>
                <a:latin typeface="Arial"/>
                <a:cs typeface="Arial"/>
              </a:rPr>
              <a:t>Not </a:t>
            </a:r>
            <a:r>
              <a:rPr sz="2000" spc="-15" dirty="0">
                <a:solidFill>
                  <a:srgbClr val="006600"/>
                </a:solidFill>
                <a:latin typeface="Arial"/>
                <a:cs typeface="Arial"/>
              </a:rPr>
              <a:t>every </a:t>
            </a:r>
            <a:r>
              <a:rPr sz="2000" spc="-10" dirty="0">
                <a:solidFill>
                  <a:srgbClr val="006600"/>
                </a:solidFill>
                <a:latin typeface="Arial"/>
                <a:cs typeface="Arial"/>
              </a:rPr>
              <a:t>layer has</a:t>
            </a:r>
            <a:r>
              <a:rPr sz="2000" spc="-90" dirty="0">
                <a:solidFill>
                  <a:srgbClr val="006600"/>
                </a:solidFill>
                <a:latin typeface="Arial"/>
                <a:cs typeface="Arial"/>
              </a:rPr>
              <a:t> </a:t>
            </a:r>
            <a:r>
              <a:rPr sz="2000" spc="-20" dirty="0">
                <a:solidFill>
                  <a:srgbClr val="006600"/>
                </a:solidFill>
                <a:latin typeface="Arial"/>
                <a:cs typeface="Arial"/>
              </a:rPr>
              <a:t>parameters</a:t>
            </a:r>
            <a:endParaRPr sz="2000" dirty="0">
              <a:latin typeface="Arial"/>
              <a:cs typeface="Arial"/>
            </a:endParaRPr>
          </a:p>
        </p:txBody>
      </p:sp>
      <p:sp>
        <p:nvSpPr>
          <p:cNvPr id="10" name="object 10"/>
          <p:cNvSpPr/>
          <p:nvPr/>
        </p:nvSpPr>
        <p:spPr>
          <a:xfrm>
            <a:off x="6096000" y="3352800"/>
            <a:ext cx="1981200" cy="392221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977249" y="773175"/>
            <a:ext cx="4255135" cy="505267"/>
          </a:xfrm>
          <a:prstGeom prst="rect">
            <a:avLst/>
          </a:prstGeom>
        </p:spPr>
        <p:txBody>
          <a:bodyPr vert="horz" wrap="square" lIns="0" tIns="12700" rIns="0" bIns="0" rtlCol="0">
            <a:spAutoFit/>
          </a:bodyPr>
          <a:lstStyle/>
          <a:p>
            <a:pPr marL="12700">
              <a:lnSpc>
                <a:spcPct val="100000"/>
              </a:lnSpc>
              <a:spcBef>
                <a:spcPts val="100"/>
              </a:spcBef>
            </a:pPr>
            <a:r>
              <a:rPr lang="en-US" sz="3200" spc="-20" dirty="0"/>
              <a:t>Effect of Pooling</a:t>
            </a:r>
            <a:endParaRPr sz="3200" dirty="0"/>
          </a:p>
        </p:txBody>
      </p:sp>
      <p:sp>
        <p:nvSpPr>
          <p:cNvPr id="5" name="object 5"/>
          <p:cNvSpPr txBox="1"/>
          <p:nvPr/>
        </p:nvSpPr>
        <p:spPr>
          <a:xfrm>
            <a:off x="598423" y="1774342"/>
            <a:ext cx="6667500" cy="1183640"/>
          </a:xfrm>
          <a:prstGeom prst="rect">
            <a:avLst/>
          </a:prstGeom>
        </p:spPr>
        <p:txBody>
          <a:bodyPr vert="horz" wrap="square" lIns="0" tIns="76835" rIns="0" bIns="0" rtlCol="0">
            <a:spAutoFit/>
          </a:bodyPr>
          <a:lstStyle/>
          <a:p>
            <a:pPr marL="394970" indent="-394970">
              <a:lnSpc>
                <a:spcPct val="100000"/>
              </a:lnSpc>
              <a:spcBef>
                <a:spcPts val="605"/>
              </a:spcBef>
              <a:buChar char="•"/>
              <a:tabLst>
                <a:tab pos="394970" algn="l"/>
                <a:tab pos="395605" algn="l"/>
              </a:tabLst>
            </a:pPr>
            <a:r>
              <a:rPr sz="2400" spc="-15" dirty="0">
                <a:solidFill>
                  <a:srgbClr val="3333CC"/>
                </a:solidFill>
                <a:latin typeface="Arial"/>
                <a:cs typeface="Arial"/>
              </a:rPr>
              <a:t>Pooling </a:t>
            </a:r>
            <a:r>
              <a:rPr sz="2400" spc="-5" dirty="0">
                <a:solidFill>
                  <a:srgbClr val="3333CC"/>
                </a:solidFill>
                <a:latin typeface="Arial"/>
                <a:cs typeface="Arial"/>
              </a:rPr>
              <a:t>is </a:t>
            </a:r>
            <a:r>
              <a:rPr sz="2400" spc="-15" dirty="0">
                <a:solidFill>
                  <a:srgbClr val="3333CC"/>
                </a:solidFill>
                <a:latin typeface="Arial"/>
                <a:cs typeface="Arial"/>
              </a:rPr>
              <a:t>performed </a:t>
            </a:r>
            <a:r>
              <a:rPr sz="2400" spc="-10" dirty="0">
                <a:solidFill>
                  <a:srgbClr val="3333CC"/>
                </a:solidFill>
                <a:latin typeface="Arial"/>
                <a:cs typeface="Arial"/>
              </a:rPr>
              <a:t>for two</a:t>
            </a:r>
            <a:r>
              <a:rPr sz="2400" spc="-85" dirty="0">
                <a:solidFill>
                  <a:srgbClr val="3333CC"/>
                </a:solidFill>
                <a:latin typeface="Arial"/>
                <a:cs typeface="Arial"/>
              </a:rPr>
              <a:t> </a:t>
            </a:r>
            <a:r>
              <a:rPr sz="2400" spc="-15" dirty="0">
                <a:solidFill>
                  <a:srgbClr val="3333CC"/>
                </a:solidFill>
                <a:latin typeface="Arial"/>
                <a:cs typeface="Arial"/>
              </a:rPr>
              <a:t>reasons</a:t>
            </a:r>
            <a:endParaRPr sz="2400" dirty="0">
              <a:latin typeface="Arial"/>
              <a:cs typeface="Arial"/>
            </a:endParaRPr>
          </a:p>
          <a:p>
            <a:pPr marL="451484" indent="-451484">
              <a:lnSpc>
                <a:spcPct val="100000"/>
              </a:lnSpc>
              <a:spcBef>
                <a:spcPts val="425"/>
              </a:spcBef>
              <a:buClr>
                <a:srgbClr val="3333CC"/>
              </a:buClr>
              <a:buAutoNum type="arabicPeriod"/>
              <a:tabLst>
                <a:tab pos="451484" algn="l"/>
                <a:tab pos="452120" algn="l"/>
              </a:tabLst>
            </a:pPr>
            <a:r>
              <a:rPr sz="2000" spc="-15" dirty="0">
                <a:solidFill>
                  <a:srgbClr val="006600"/>
                </a:solidFill>
                <a:latin typeface="Arial"/>
                <a:cs typeface="Arial"/>
              </a:rPr>
              <a:t>Dimensionality</a:t>
            </a:r>
            <a:r>
              <a:rPr sz="2000" spc="-30" dirty="0">
                <a:solidFill>
                  <a:srgbClr val="006600"/>
                </a:solidFill>
                <a:latin typeface="Arial"/>
                <a:cs typeface="Arial"/>
              </a:rPr>
              <a:t> </a:t>
            </a:r>
            <a:r>
              <a:rPr sz="2000" spc="-15" dirty="0">
                <a:solidFill>
                  <a:srgbClr val="006600"/>
                </a:solidFill>
                <a:latin typeface="Arial"/>
                <a:cs typeface="Arial"/>
              </a:rPr>
              <a:t>reduction</a:t>
            </a:r>
            <a:endParaRPr sz="2000" dirty="0">
              <a:latin typeface="Arial"/>
              <a:cs typeface="Arial"/>
            </a:endParaRPr>
          </a:p>
          <a:p>
            <a:pPr marL="451484" indent="-451484">
              <a:lnSpc>
                <a:spcPct val="100000"/>
              </a:lnSpc>
              <a:spcBef>
                <a:spcPts val="505"/>
              </a:spcBef>
              <a:buClr>
                <a:srgbClr val="3333CC"/>
              </a:buClr>
              <a:buAutoNum type="arabicPeriod"/>
              <a:tabLst>
                <a:tab pos="451484" algn="l"/>
                <a:tab pos="452120" algn="l"/>
                <a:tab pos="4102100" algn="l"/>
              </a:tabLst>
            </a:pPr>
            <a:r>
              <a:rPr sz="2000" spc="-15" dirty="0">
                <a:solidFill>
                  <a:srgbClr val="006600"/>
                </a:solidFill>
                <a:latin typeface="Arial"/>
                <a:cs typeface="Arial"/>
              </a:rPr>
              <a:t>Invariance </a:t>
            </a:r>
            <a:r>
              <a:rPr sz="2000" spc="-10" dirty="0">
                <a:solidFill>
                  <a:srgbClr val="006600"/>
                </a:solidFill>
                <a:latin typeface="Arial"/>
                <a:cs typeface="Arial"/>
              </a:rPr>
              <a:t>to </a:t>
            </a:r>
            <a:r>
              <a:rPr sz="2000" spc="-15" dirty="0">
                <a:solidFill>
                  <a:srgbClr val="006600"/>
                </a:solidFill>
                <a:latin typeface="Arial"/>
                <a:cs typeface="Arial"/>
              </a:rPr>
              <a:t>transformations</a:t>
            </a:r>
            <a:r>
              <a:rPr sz="2000" spc="-10" dirty="0">
                <a:solidFill>
                  <a:srgbClr val="006600"/>
                </a:solidFill>
                <a:latin typeface="Arial"/>
                <a:cs typeface="Arial"/>
              </a:rPr>
              <a:t> of</a:t>
            </a:r>
            <a:r>
              <a:rPr lang="en-US" sz="2000" spc="-10" dirty="0">
                <a:solidFill>
                  <a:srgbClr val="006600"/>
                </a:solidFill>
                <a:latin typeface="Arial"/>
                <a:cs typeface="Arial"/>
              </a:rPr>
              <a:t> </a:t>
            </a:r>
            <a:r>
              <a:rPr sz="2000" spc="-15" dirty="0">
                <a:solidFill>
                  <a:srgbClr val="006600"/>
                </a:solidFill>
                <a:latin typeface="Arial"/>
                <a:cs typeface="Arial"/>
              </a:rPr>
              <a:t>rotation </a:t>
            </a:r>
            <a:r>
              <a:rPr sz="2000" spc="-10" dirty="0">
                <a:solidFill>
                  <a:srgbClr val="006600"/>
                </a:solidFill>
                <a:latin typeface="Arial"/>
                <a:cs typeface="Arial"/>
              </a:rPr>
              <a:t>and</a:t>
            </a:r>
            <a:r>
              <a:rPr sz="2000" spc="-65" dirty="0">
                <a:solidFill>
                  <a:srgbClr val="006600"/>
                </a:solidFill>
                <a:latin typeface="Arial"/>
                <a:cs typeface="Arial"/>
              </a:rPr>
              <a:t> </a:t>
            </a:r>
            <a:r>
              <a:rPr sz="2000" spc="-15" dirty="0">
                <a:solidFill>
                  <a:srgbClr val="006600"/>
                </a:solidFill>
                <a:latin typeface="Arial"/>
                <a:cs typeface="Arial"/>
              </a:rPr>
              <a:t>translation</a:t>
            </a:r>
            <a:endParaRPr sz="2000" dirty="0">
              <a:latin typeface="Arial"/>
              <a:cs typeface="Arial"/>
            </a:endParaRPr>
          </a:p>
        </p:txBody>
      </p:sp>
      <p:sp>
        <p:nvSpPr>
          <p:cNvPr id="6" name="object 6"/>
          <p:cNvSpPr/>
          <p:nvPr/>
        </p:nvSpPr>
        <p:spPr>
          <a:xfrm>
            <a:off x="2514600" y="3535071"/>
            <a:ext cx="4150360" cy="351754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524000" y="1004565"/>
            <a:ext cx="7543800" cy="505267"/>
          </a:xfrm>
          <a:prstGeom prst="rect">
            <a:avLst/>
          </a:prstGeom>
        </p:spPr>
        <p:txBody>
          <a:bodyPr vert="horz" wrap="square" lIns="0" tIns="12700" rIns="0" bIns="0" rtlCol="0">
            <a:spAutoFit/>
          </a:bodyPr>
          <a:lstStyle/>
          <a:p>
            <a:pPr marL="12700">
              <a:lnSpc>
                <a:spcPct val="100000"/>
              </a:lnSpc>
              <a:spcBef>
                <a:spcPts val="100"/>
              </a:spcBef>
            </a:pPr>
            <a:r>
              <a:rPr sz="3200" spc="-20" dirty="0"/>
              <a:t>Some </a:t>
            </a:r>
            <a:r>
              <a:rPr lang="en-US" sz="3200" spc="-15" dirty="0"/>
              <a:t>T</a:t>
            </a:r>
            <a:r>
              <a:rPr sz="3200" spc="-15" dirty="0"/>
              <a:t>ypes </a:t>
            </a:r>
            <a:r>
              <a:rPr sz="3200" spc="-10" dirty="0"/>
              <a:t>of </a:t>
            </a:r>
            <a:r>
              <a:rPr lang="en-US" sz="3200" spc="-10" dirty="0"/>
              <a:t>L</a:t>
            </a:r>
            <a:r>
              <a:rPr sz="3200" spc="-10" dirty="0"/>
              <a:t>inear</a:t>
            </a:r>
            <a:r>
              <a:rPr sz="3200" spc="-95" dirty="0"/>
              <a:t> </a:t>
            </a:r>
            <a:r>
              <a:rPr lang="en-US" sz="3200" spc="-15" dirty="0"/>
              <a:t>T</a:t>
            </a:r>
            <a:r>
              <a:rPr sz="3200" spc="-15" dirty="0"/>
              <a:t>ransformations</a:t>
            </a:r>
            <a:endParaRPr sz="3200" dirty="0"/>
          </a:p>
        </p:txBody>
      </p:sp>
      <p:sp>
        <p:nvSpPr>
          <p:cNvPr id="5" name="object 5"/>
          <p:cNvSpPr/>
          <p:nvPr/>
        </p:nvSpPr>
        <p:spPr>
          <a:xfrm>
            <a:off x="4280972" y="2454487"/>
            <a:ext cx="2661777" cy="1613197"/>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195603" y="2449777"/>
            <a:ext cx="2873375" cy="1652905"/>
          </a:xfrm>
          <a:custGeom>
            <a:avLst/>
            <a:gdLst/>
            <a:ahLst/>
            <a:cxnLst/>
            <a:rect l="l" t="t" r="r" b="b"/>
            <a:pathLst>
              <a:path w="2873375" h="1652904">
                <a:moveTo>
                  <a:pt x="0" y="0"/>
                </a:moveTo>
                <a:lnTo>
                  <a:pt x="2872845" y="0"/>
                </a:lnTo>
                <a:lnTo>
                  <a:pt x="2872845" y="1652864"/>
                </a:lnTo>
                <a:lnTo>
                  <a:pt x="0" y="1652864"/>
                </a:lnTo>
                <a:lnTo>
                  <a:pt x="0" y="0"/>
                </a:lnTo>
                <a:close/>
              </a:path>
            </a:pathLst>
          </a:custGeom>
          <a:ln w="9419">
            <a:solidFill>
              <a:srgbClr val="000000"/>
            </a:solidFill>
          </a:ln>
        </p:spPr>
        <p:txBody>
          <a:bodyPr wrap="square" lIns="0" tIns="0" rIns="0" bIns="0" rtlCol="0"/>
          <a:lstStyle/>
          <a:p>
            <a:endParaRPr/>
          </a:p>
        </p:txBody>
      </p:sp>
      <p:sp>
        <p:nvSpPr>
          <p:cNvPr id="7" name="object 7"/>
          <p:cNvSpPr/>
          <p:nvPr/>
        </p:nvSpPr>
        <p:spPr>
          <a:xfrm>
            <a:off x="4404282" y="4730521"/>
            <a:ext cx="1755217" cy="1588775"/>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4270957" y="4635024"/>
            <a:ext cx="1893570" cy="1689100"/>
          </a:xfrm>
          <a:custGeom>
            <a:avLst/>
            <a:gdLst/>
            <a:ahLst/>
            <a:cxnLst/>
            <a:rect l="l" t="t" r="r" b="b"/>
            <a:pathLst>
              <a:path w="1893570" h="1689100">
                <a:moveTo>
                  <a:pt x="0" y="0"/>
                </a:moveTo>
                <a:lnTo>
                  <a:pt x="1893252" y="0"/>
                </a:lnTo>
                <a:lnTo>
                  <a:pt x="1893252" y="1688981"/>
                </a:lnTo>
                <a:lnTo>
                  <a:pt x="0" y="1688981"/>
                </a:lnTo>
                <a:lnTo>
                  <a:pt x="0" y="0"/>
                </a:lnTo>
                <a:close/>
              </a:path>
            </a:pathLst>
          </a:custGeom>
          <a:ln w="9419">
            <a:solidFill>
              <a:srgbClr val="000000"/>
            </a:solidFill>
          </a:ln>
        </p:spPr>
        <p:txBody>
          <a:bodyPr wrap="square" lIns="0" tIns="0" rIns="0" bIns="0" rtlCol="0"/>
          <a:lstStyle/>
          <a:p>
            <a:endParaRPr/>
          </a:p>
        </p:txBody>
      </p:sp>
      <p:sp>
        <p:nvSpPr>
          <p:cNvPr id="9" name="object 9"/>
          <p:cNvSpPr/>
          <p:nvPr/>
        </p:nvSpPr>
        <p:spPr>
          <a:xfrm>
            <a:off x="1336887" y="4639734"/>
            <a:ext cx="2235481" cy="1740279"/>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332177" y="4635023"/>
            <a:ext cx="2245360" cy="1750060"/>
          </a:xfrm>
          <a:custGeom>
            <a:avLst/>
            <a:gdLst/>
            <a:ahLst/>
            <a:cxnLst/>
            <a:rect l="l" t="t" r="r" b="b"/>
            <a:pathLst>
              <a:path w="2245360" h="1750060">
                <a:moveTo>
                  <a:pt x="0" y="0"/>
                </a:moveTo>
                <a:lnTo>
                  <a:pt x="2244901" y="0"/>
                </a:lnTo>
                <a:lnTo>
                  <a:pt x="2244901" y="1749699"/>
                </a:lnTo>
                <a:lnTo>
                  <a:pt x="0" y="1749699"/>
                </a:lnTo>
                <a:lnTo>
                  <a:pt x="0" y="0"/>
                </a:lnTo>
                <a:close/>
              </a:path>
            </a:pathLst>
          </a:custGeom>
          <a:ln w="9419">
            <a:solidFill>
              <a:srgbClr val="000000"/>
            </a:solidFill>
          </a:ln>
        </p:spPr>
        <p:txBody>
          <a:bodyPr wrap="square" lIns="0" tIns="0" rIns="0" bIns="0" rtlCol="0"/>
          <a:lstStyle/>
          <a:p>
            <a:endParaRPr/>
          </a:p>
        </p:txBody>
      </p:sp>
      <p:sp>
        <p:nvSpPr>
          <p:cNvPr id="11" name="object 11"/>
          <p:cNvSpPr/>
          <p:nvPr/>
        </p:nvSpPr>
        <p:spPr>
          <a:xfrm>
            <a:off x="1349202" y="2454487"/>
            <a:ext cx="2219418" cy="1591890"/>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256823" y="2449777"/>
            <a:ext cx="2317115" cy="1680210"/>
          </a:xfrm>
          <a:custGeom>
            <a:avLst/>
            <a:gdLst/>
            <a:ahLst/>
            <a:cxnLst/>
            <a:rect l="l" t="t" r="r" b="b"/>
            <a:pathLst>
              <a:path w="2317115" h="1680210">
                <a:moveTo>
                  <a:pt x="0" y="0"/>
                </a:moveTo>
                <a:lnTo>
                  <a:pt x="2316507" y="0"/>
                </a:lnTo>
                <a:lnTo>
                  <a:pt x="2316507" y="1679751"/>
                </a:lnTo>
                <a:lnTo>
                  <a:pt x="0" y="1679751"/>
                </a:lnTo>
                <a:lnTo>
                  <a:pt x="0" y="0"/>
                </a:lnTo>
                <a:close/>
              </a:path>
            </a:pathLst>
          </a:custGeom>
          <a:ln w="9419">
            <a:solidFill>
              <a:srgbClr val="000000"/>
            </a:solidFill>
          </a:ln>
        </p:spPr>
        <p:txBody>
          <a:bodyPr wrap="square" lIns="0" tIns="0" rIns="0" bIns="0" rtlCol="0"/>
          <a:lstStyle/>
          <a:p>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995302" y="885951"/>
            <a:ext cx="5922645" cy="635000"/>
          </a:xfrm>
          <a:prstGeom prst="rect">
            <a:avLst/>
          </a:prstGeom>
        </p:spPr>
        <p:txBody>
          <a:bodyPr vert="horz" wrap="square" lIns="0" tIns="12700" rIns="0" bIns="0" rtlCol="0">
            <a:spAutoFit/>
          </a:bodyPr>
          <a:lstStyle/>
          <a:p>
            <a:pPr marL="12700">
              <a:lnSpc>
                <a:spcPct val="100000"/>
              </a:lnSpc>
              <a:spcBef>
                <a:spcPts val="100"/>
              </a:spcBef>
            </a:pPr>
            <a:r>
              <a:rPr sz="4000" spc="-25" dirty="0"/>
              <a:t>Types </a:t>
            </a:r>
            <a:r>
              <a:rPr sz="4000" spc="-15" dirty="0"/>
              <a:t>of </a:t>
            </a:r>
            <a:r>
              <a:rPr sz="4000" spc="-20" dirty="0"/>
              <a:t>Pooling</a:t>
            </a:r>
            <a:r>
              <a:rPr sz="4000" spc="-135" dirty="0"/>
              <a:t> </a:t>
            </a:r>
            <a:r>
              <a:rPr sz="4000" spc="-20" dirty="0"/>
              <a:t>functions</a:t>
            </a:r>
            <a:endParaRPr sz="4000"/>
          </a:p>
        </p:txBody>
      </p:sp>
      <p:sp>
        <p:nvSpPr>
          <p:cNvPr id="4" name="object 4"/>
          <p:cNvSpPr txBox="1"/>
          <p:nvPr/>
        </p:nvSpPr>
        <p:spPr>
          <a:xfrm>
            <a:off x="799083" y="1784096"/>
            <a:ext cx="8355965" cy="2935605"/>
          </a:xfrm>
          <a:prstGeom prst="rect">
            <a:avLst/>
          </a:prstGeom>
        </p:spPr>
        <p:txBody>
          <a:bodyPr vert="horz" wrap="square" lIns="0" tIns="31750" rIns="0" bIns="0" rtlCol="0">
            <a:spAutoFit/>
          </a:bodyPr>
          <a:lstStyle/>
          <a:p>
            <a:pPr marL="364490" marR="17780" indent="-339090">
              <a:lnSpc>
                <a:spcPts val="2810"/>
              </a:lnSpc>
              <a:spcBef>
                <a:spcPts val="250"/>
              </a:spcBef>
              <a:buChar char="•"/>
              <a:tabLst>
                <a:tab pos="363855" algn="l"/>
                <a:tab pos="364490" algn="l"/>
              </a:tabLst>
            </a:pPr>
            <a:r>
              <a:rPr sz="2400" dirty="0">
                <a:solidFill>
                  <a:srgbClr val="3333CC"/>
                </a:solidFill>
                <a:latin typeface="Arial"/>
                <a:cs typeface="Arial"/>
              </a:rPr>
              <a:t>A </a:t>
            </a:r>
            <a:r>
              <a:rPr sz="2400" spc="-10" dirty="0">
                <a:solidFill>
                  <a:srgbClr val="3333CC"/>
                </a:solidFill>
                <a:latin typeface="Arial"/>
                <a:cs typeface="Arial"/>
              </a:rPr>
              <a:t>pooling </a:t>
            </a:r>
            <a:r>
              <a:rPr sz="2400" spc="-15" dirty="0">
                <a:solidFill>
                  <a:srgbClr val="3333CC"/>
                </a:solidFill>
                <a:latin typeface="Arial"/>
                <a:cs typeface="Arial"/>
              </a:rPr>
              <a:t>function replaces </a:t>
            </a:r>
            <a:r>
              <a:rPr sz="2400" spc="-10" dirty="0">
                <a:solidFill>
                  <a:srgbClr val="3333CC"/>
                </a:solidFill>
                <a:latin typeface="Arial"/>
                <a:cs typeface="Arial"/>
              </a:rPr>
              <a:t>the </a:t>
            </a:r>
            <a:r>
              <a:rPr sz="2400" spc="-15" dirty="0">
                <a:solidFill>
                  <a:srgbClr val="3333CC"/>
                </a:solidFill>
                <a:latin typeface="Arial"/>
                <a:cs typeface="Arial"/>
              </a:rPr>
              <a:t>output </a:t>
            </a:r>
            <a:r>
              <a:rPr sz="2400" spc="-10" dirty="0">
                <a:solidFill>
                  <a:srgbClr val="3333CC"/>
                </a:solidFill>
                <a:latin typeface="Arial"/>
                <a:cs typeface="Arial"/>
              </a:rPr>
              <a:t>of the net at </a:t>
            </a:r>
            <a:r>
              <a:rPr sz="2400" dirty="0">
                <a:solidFill>
                  <a:srgbClr val="3333CC"/>
                </a:solidFill>
                <a:latin typeface="Arial"/>
                <a:cs typeface="Arial"/>
              </a:rPr>
              <a:t>a</a:t>
            </a:r>
            <a:r>
              <a:rPr sz="2400" spc="-170" dirty="0">
                <a:solidFill>
                  <a:srgbClr val="3333CC"/>
                </a:solidFill>
                <a:latin typeface="Arial"/>
                <a:cs typeface="Arial"/>
              </a:rPr>
              <a:t> </a:t>
            </a:r>
            <a:r>
              <a:rPr sz="2400" spc="-15" dirty="0">
                <a:solidFill>
                  <a:srgbClr val="3333CC"/>
                </a:solidFill>
                <a:latin typeface="Arial"/>
                <a:cs typeface="Arial"/>
              </a:rPr>
              <a:t>certain  location </a:t>
            </a:r>
            <a:r>
              <a:rPr sz="2400" spc="-10" dirty="0">
                <a:solidFill>
                  <a:srgbClr val="3333CC"/>
                </a:solidFill>
                <a:latin typeface="Arial"/>
                <a:cs typeface="Arial"/>
              </a:rPr>
              <a:t>with </a:t>
            </a:r>
            <a:r>
              <a:rPr sz="2400" dirty="0">
                <a:solidFill>
                  <a:srgbClr val="3333CC"/>
                </a:solidFill>
                <a:latin typeface="Arial"/>
                <a:cs typeface="Arial"/>
              </a:rPr>
              <a:t>a </a:t>
            </a:r>
            <a:r>
              <a:rPr sz="2400" spc="-15" dirty="0">
                <a:solidFill>
                  <a:srgbClr val="3333CC"/>
                </a:solidFill>
                <a:latin typeface="Arial"/>
                <a:cs typeface="Arial"/>
              </a:rPr>
              <a:t>summary statistic </a:t>
            </a:r>
            <a:r>
              <a:rPr sz="2400" spc="-10" dirty="0">
                <a:solidFill>
                  <a:srgbClr val="3333CC"/>
                </a:solidFill>
                <a:latin typeface="Arial"/>
                <a:cs typeface="Arial"/>
              </a:rPr>
              <a:t>of the </a:t>
            </a:r>
            <a:r>
              <a:rPr sz="2400" spc="-15" dirty="0">
                <a:solidFill>
                  <a:srgbClr val="3333CC"/>
                </a:solidFill>
                <a:latin typeface="Arial"/>
                <a:cs typeface="Arial"/>
              </a:rPr>
              <a:t>nearby</a:t>
            </a:r>
            <a:r>
              <a:rPr sz="2400" spc="-140" dirty="0">
                <a:solidFill>
                  <a:srgbClr val="3333CC"/>
                </a:solidFill>
                <a:latin typeface="Arial"/>
                <a:cs typeface="Arial"/>
              </a:rPr>
              <a:t> </a:t>
            </a:r>
            <a:r>
              <a:rPr sz="2400" spc="-15" dirty="0">
                <a:solidFill>
                  <a:srgbClr val="3333CC"/>
                </a:solidFill>
                <a:latin typeface="Arial"/>
                <a:cs typeface="Arial"/>
              </a:rPr>
              <a:t>inputs</a:t>
            </a:r>
            <a:endParaRPr sz="2400">
              <a:latin typeface="Arial"/>
              <a:cs typeface="Arial"/>
            </a:endParaRPr>
          </a:p>
          <a:p>
            <a:pPr marL="364490" indent="-339090">
              <a:lnSpc>
                <a:spcPct val="100000"/>
              </a:lnSpc>
              <a:spcBef>
                <a:spcPts val="420"/>
              </a:spcBef>
              <a:buChar char="•"/>
              <a:tabLst>
                <a:tab pos="363855" algn="l"/>
                <a:tab pos="364490" algn="l"/>
              </a:tabLst>
            </a:pPr>
            <a:r>
              <a:rPr sz="2400" spc="-15" dirty="0">
                <a:solidFill>
                  <a:srgbClr val="3333CC"/>
                </a:solidFill>
                <a:latin typeface="Arial"/>
                <a:cs typeface="Arial"/>
              </a:rPr>
              <a:t>Popular </a:t>
            </a:r>
            <a:r>
              <a:rPr sz="2400" spc="-10" dirty="0">
                <a:solidFill>
                  <a:srgbClr val="3333CC"/>
                </a:solidFill>
                <a:latin typeface="Arial"/>
                <a:cs typeface="Arial"/>
              </a:rPr>
              <a:t>pooling</a:t>
            </a:r>
            <a:r>
              <a:rPr sz="2400" spc="-35" dirty="0">
                <a:solidFill>
                  <a:srgbClr val="3333CC"/>
                </a:solidFill>
                <a:latin typeface="Arial"/>
                <a:cs typeface="Arial"/>
              </a:rPr>
              <a:t> </a:t>
            </a:r>
            <a:r>
              <a:rPr sz="2400" spc="-15" dirty="0">
                <a:solidFill>
                  <a:srgbClr val="3333CC"/>
                </a:solidFill>
                <a:latin typeface="Arial"/>
                <a:cs typeface="Arial"/>
              </a:rPr>
              <a:t>functions:</a:t>
            </a:r>
            <a:endParaRPr sz="2400">
              <a:latin typeface="Arial"/>
              <a:cs typeface="Arial"/>
            </a:endParaRPr>
          </a:p>
          <a:p>
            <a:pPr marL="872490" marR="889635" lvl="1" indent="-452120">
              <a:lnSpc>
                <a:spcPct val="100000"/>
              </a:lnSpc>
              <a:spcBef>
                <a:spcPts val="520"/>
              </a:spcBef>
              <a:buClr>
                <a:srgbClr val="3333CC"/>
              </a:buClr>
              <a:buAutoNum type="arabicPeriod"/>
              <a:tabLst>
                <a:tab pos="872490" algn="l"/>
                <a:tab pos="873125" algn="l"/>
              </a:tabLst>
            </a:pPr>
            <a:r>
              <a:rPr sz="2000" i="1" spc="-15" dirty="0">
                <a:solidFill>
                  <a:srgbClr val="006600"/>
                </a:solidFill>
                <a:latin typeface="Arial"/>
                <a:cs typeface="Arial"/>
              </a:rPr>
              <a:t>max </a:t>
            </a:r>
            <a:r>
              <a:rPr sz="2000" i="1" spc="-10" dirty="0">
                <a:solidFill>
                  <a:srgbClr val="006600"/>
                </a:solidFill>
                <a:latin typeface="Arial"/>
                <a:cs typeface="Arial"/>
              </a:rPr>
              <a:t>pooling </a:t>
            </a:r>
            <a:r>
              <a:rPr sz="2000" spc="-15" dirty="0">
                <a:solidFill>
                  <a:srgbClr val="006600"/>
                </a:solidFill>
                <a:latin typeface="Arial"/>
                <a:cs typeface="Arial"/>
              </a:rPr>
              <a:t>operation reports </a:t>
            </a:r>
            <a:r>
              <a:rPr sz="2000" spc="-10" dirty="0">
                <a:solidFill>
                  <a:srgbClr val="006600"/>
                </a:solidFill>
                <a:latin typeface="Arial"/>
                <a:cs typeface="Arial"/>
              </a:rPr>
              <a:t>the </a:t>
            </a:r>
            <a:r>
              <a:rPr sz="2000" spc="-15" dirty="0">
                <a:solidFill>
                  <a:srgbClr val="006600"/>
                </a:solidFill>
                <a:latin typeface="Arial"/>
                <a:cs typeface="Arial"/>
              </a:rPr>
              <a:t>maximum output </a:t>
            </a:r>
            <a:r>
              <a:rPr sz="2000" spc="-10" dirty="0">
                <a:solidFill>
                  <a:srgbClr val="006600"/>
                </a:solidFill>
                <a:latin typeface="Arial"/>
                <a:cs typeface="Arial"/>
              </a:rPr>
              <a:t>within </a:t>
            </a:r>
            <a:r>
              <a:rPr sz="2000" dirty="0">
                <a:solidFill>
                  <a:srgbClr val="006600"/>
                </a:solidFill>
                <a:latin typeface="Arial"/>
                <a:cs typeface="Arial"/>
              </a:rPr>
              <a:t>a  </a:t>
            </a:r>
            <a:r>
              <a:rPr sz="2000" spc="-15" dirty="0">
                <a:solidFill>
                  <a:srgbClr val="006600"/>
                </a:solidFill>
                <a:latin typeface="Arial"/>
                <a:cs typeface="Arial"/>
              </a:rPr>
              <a:t>rectangular</a:t>
            </a:r>
            <a:r>
              <a:rPr sz="2000" spc="-30" dirty="0">
                <a:solidFill>
                  <a:srgbClr val="006600"/>
                </a:solidFill>
                <a:latin typeface="Arial"/>
                <a:cs typeface="Arial"/>
              </a:rPr>
              <a:t> </a:t>
            </a:r>
            <a:r>
              <a:rPr sz="2000" spc="-15" dirty="0">
                <a:solidFill>
                  <a:srgbClr val="006600"/>
                </a:solidFill>
                <a:latin typeface="Arial"/>
                <a:cs typeface="Arial"/>
              </a:rPr>
              <a:t>neighborhood</a:t>
            </a:r>
            <a:endParaRPr sz="2000">
              <a:latin typeface="Arial"/>
              <a:cs typeface="Arial"/>
            </a:endParaRPr>
          </a:p>
          <a:p>
            <a:pPr marL="873125" lvl="1" indent="-452755">
              <a:lnSpc>
                <a:spcPct val="100000"/>
              </a:lnSpc>
              <a:spcBef>
                <a:spcPts val="409"/>
              </a:spcBef>
              <a:buClr>
                <a:srgbClr val="3333CC"/>
              </a:buClr>
              <a:buAutoNum type="arabicPeriod"/>
              <a:tabLst>
                <a:tab pos="872490" algn="l"/>
                <a:tab pos="873125" algn="l"/>
              </a:tabLst>
            </a:pPr>
            <a:r>
              <a:rPr sz="2000" spc="-15" dirty="0">
                <a:solidFill>
                  <a:srgbClr val="006600"/>
                </a:solidFill>
                <a:latin typeface="Arial"/>
                <a:cs typeface="Arial"/>
              </a:rPr>
              <a:t>Average </a:t>
            </a:r>
            <a:r>
              <a:rPr sz="2000" spc="-10" dirty="0">
                <a:solidFill>
                  <a:srgbClr val="006600"/>
                </a:solidFill>
                <a:latin typeface="Arial"/>
                <a:cs typeface="Arial"/>
              </a:rPr>
              <a:t>of </a:t>
            </a:r>
            <a:r>
              <a:rPr sz="2000" dirty="0">
                <a:solidFill>
                  <a:srgbClr val="006600"/>
                </a:solidFill>
                <a:latin typeface="Arial"/>
                <a:cs typeface="Arial"/>
              </a:rPr>
              <a:t>a </a:t>
            </a:r>
            <a:r>
              <a:rPr sz="2000" spc="-15" dirty="0">
                <a:solidFill>
                  <a:srgbClr val="006600"/>
                </a:solidFill>
                <a:latin typeface="Arial"/>
                <a:cs typeface="Arial"/>
              </a:rPr>
              <a:t>rectangular</a:t>
            </a:r>
            <a:r>
              <a:rPr sz="2000" spc="-80" dirty="0">
                <a:solidFill>
                  <a:srgbClr val="006600"/>
                </a:solidFill>
                <a:latin typeface="Arial"/>
                <a:cs typeface="Arial"/>
              </a:rPr>
              <a:t> </a:t>
            </a:r>
            <a:r>
              <a:rPr sz="2000" spc="-15" dirty="0">
                <a:solidFill>
                  <a:srgbClr val="006600"/>
                </a:solidFill>
                <a:latin typeface="Arial"/>
                <a:cs typeface="Arial"/>
              </a:rPr>
              <a:t>neighborhood</a:t>
            </a:r>
            <a:endParaRPr sz="2000">
              <a:latin typeface="Arial"/>
              <a:cs typeface="Arial"/>
            </a:endParaRPr>
          </a:p>
          <a:p>
            <a:pPr marL="873125" lvl="1" indent="-452755">
              <a:lnSpc>
                <a:spcPct val="100000"/>
              </a:lnSpc>
              <a:spcBef>
                <a:spcPts val="405"/>
              </a:spcBef>
              <a:buClr>
                <a:srgbClr val="3333CC"/>
              </a:buClr>
              <a:buAutoNum type="arabicPeriod"/>
              <a:tabLst>
                <a:tab pos="872490" algn="l"/>
                <a:tab pos="873125" algn="l"/>
              </a:tabLst>
            </a:pPr>
            <a:r>
              <a:rPr sz="2000" i="1" spc="-10" dirty="0">
                <a:latin typeface="Times New Roman"/>
                <a:cs typeface="Times New Roman"/>
              </a:rPr>
              <a:t>L</a:t>
            </a:r>
            <a:r>
              <a:rPr sz="1950" spc="-15" baseline="25641" dirty="0">
                <a:latin typeface="Times New Roman"/>
                <a:cs typeface="Times New Roman"/>
              </a:rPr>
              <a:t>2 </a:t>
            </a:r>
            <a:r>
              <a:rPr sz="2000" spc="-15" dirty="0">
                <a:solidFill>
                  <a:srgbClr val="006600"/>
                </a:solidFill>
                <a:latin typeface="Arial"/>
                <a:cs typeface="Arial"/>
              </a:rPr>
              <a:t>norm </a:t>
            </a:r>
            <a:r>
              <a:rPr sz="2000" spc="-10" dirty="0">
                <a:solidFill>
                  <a:srgbClr val="006600"/>
                </a:solidFill>
                <a:latin typeface="Arial"/>
                <a:cs typeface="Arial"/>
              </a:rPr>
              <a:t>of </a:t>
            </a:r>
            <a:r>
              <a:rPr sz="2000" dirty="0">
                <a:solidFill>
                  <a:srgbClr val="006600"/>
                </a:solidFill>
                <a:latin typeface="Arial"/>
                <a:cs typeface="Arial"/>
              </a:rPr>
              <a:t>a </a:t>
            </a:r>
            <a:r>
              <a:rPr sz="2000" spc="-15" dirty="0">
                <a:solidFill>
                  <a:srgbClr val="006600"/>
                </a:solidFill>
                <a:latin typeface="Arial"/>
                <a:cs typeface="Arial"/>
              </a:rPr>
              <a:t>rectangular</a:t>
            </a:r>
            <a:r>
              <a:rPr sz="2000" spc="-175" dirty="0">
                <a:solidFill>
                  <a:srgbClr val="006600"/>
                </a:solidFill>
                <a:latin typeface="Arial"/>
                <a:cs typeface="Arial"/>
              </a:rPr>
              <a:t> </a:t>
            </a:r>
            <a:r>
              <a:rPr sz="2000" spc="-15" dirty="0">
                <a:solidFill>
                  <a:srgbClr val="006600"/>
                </a:solidFill>
                <a:latin typeface="Arial"/>
                <a:cs typeface="Arial"/>
              </a:rPr>
              <a:t>neighborhood</a:t>
            </a:r>
            <a:endParaRPr sz="2000">
              <a:latin typeface="Arial"/>
              <a:cs typeface="Arial"/>
            </a:endParaRPr>
          </a:p>
          <a:p>
            <a:pPr marL="873125" lvl="1" indent="-452755">
              <a:lnSpc>
                <a:spcPct val="100000"/>
              </a:lnSpc>
              <a:spcBef>
                <a:spcPts val="505"/>
              </a:spcBef>
              <a:buClr>
                <a:srgbClr val="3333CC"/>
              </a:buClr>
              <a:buAutoNum type="arabicPeriod"/>
              <a:tabLst>
                <a:tab pos="872490" algn="l"/>
                <a:tab pos="873125" algn="l"/>
              </a:tabLst>
            </a:pPr>
            <a:r>
              <a:rPr sz="2000" spc="-15" dirty="0">
                <a:solidFill>
                  <a:srgbClr val="006600"/>
                </a:solidFill>
                <a:latin typeface="Arial"/>
                <a:cs typeface="Arial"/>
              </a:rPr>
              <a:t>Weighted average based </a:t>
            </a:r>
            <a:r>
              <a:rPr sz="2000" spc="-10" dirty="0">
                <a:solidFill>
                  <a:srgbClr val="006600"/>
                </a:solidFill>
                <a:latin typeface="Arial"/>
                <a:cs typeface="Arial"/>
              </a:rPr>
              <a:t>on the </a:t>
            </a:r>
            <a:r>
              <a:rPr sz="2000" spc="-15" dirty="0">
                <a:solidFill>
                  <a:srgbClr val="006600"/>
                </a:solidFill>
                <a:latin typeface="Arial"/>
                <a:cs typeface="Arial"/>
              </a:rPr>
              <a:t>distance from </a:t>
            </a:r>
            <a:r>
              <a:rPr sz="2000" spc="-10" dirty="0">
                <a:solidFill>
                  <a:srgbClr val="006600"/>
                </a:solidFill>
                <a:latin typeface="Arial"/>
                <a:cs typeface="Arial"/>
              </a:rPr>
              <a:t>the </a:t>
            </a:r>
            <a:r>
              <a:rPr sz="2000" spc="-15" dirty="0">
                <a:solidFill>
                  <a:srgbClr val="006600"/>
                </a:solidFill>
                <a:latin typeface="Arial"/>
                <a:cs typeface="Arial"/>
              </a:rPr>
              <a:t>central</a:t>
            </a:r>
            <a:r>
              <a:rPr sz="2000" spc="-110" dirty="0">
                <a:solidFill>
                  <a:srgbClr val="006600"/>
                </a:solidFill>
                <a:latin typeface="Arial"/>
                <a:cs typeface="Arial"/>
              </a:rPr>
              <a:t> </a:t>
            </a:r>
            <a:r>
              <a:rPr sz="2000" spc="-10" dirty="0">
                <a:solidFill>
                  <a:srgbClr val="006600"/>
                </a:solidFill>
                <a:latin typeface="Arial"/>
                <a:cs typeface="Arial"/>
              </a:rPr>
              <a:t>pixel</a:t>
            </a:r>
            <a:endParaRPr sz="2000">
              <a:latin typeface="Arial"/>
              <a:cs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86510" y="1305559"/>
            <a:ext cx="8166988" cy="566822"/>
          </a:xfrm>
          <a:prstGeom prst="rect">
            <a:avLst/>
          </a:prstGeom>
        </p:spPr>
        <p:txBody>
          <a:bodyPr vert="horz" wrap="square" lIns="0" tIns="12700" rIns="0" bIns="0" rtlCol="0">
            <a:spAutoFit/>
          </a:bodyPr>
          <a:lstStyle/>
          <a:p>
            <a:pPr marL="12700">
              <a:lnSpc>
                <a:spcPct val="100000"/>
              </a:lnSpc>
              <a:spcBef>
                <a:spcPts val="100"/>
              </a:spcBef>
            </a:pPr>
            <a:r>
              <a:rPr spc="-20" dirty="0"/>
              <a:t>Pooling </a:t>
            </a:r>
            <a:r>
              <a:rPr lang="en-US" spc="-25" dirty="0"/>
              <a:t>C</a:t>
            </a:r>
            <a:r>
              <a:rPr spc="-25" dirty="0"/>
              <a:t>auses </a:t>
            </a:r>
            <a:r>
              <a:rPr lang="en-US" spc="-20" dirty="0"/>
              <a:t>T</a:t>
            </a:r>
            <a:r>
              <a:rPr spc="-20" dirty="0"/>
              <a:t>ranslation</a:t>
            </a:r>
            <a:r>
              <a:rPr spc="-85" dirty="0"/>
              <a:t> </a:t>
            </a:r>
            <a:r>
              <a:rPr lang="en-US" spc="-20" dirty="0"/>
              <a:t>I</a:t>
            </a:r>
            <a:r>
              <a:rPr spc="-20" dirty="0"/>
              <a:t>nvariance</a:t>
            </a:r>
          </a:p>
        </p:txBody>
      </p:sp>
      <p:sp>
        <p:nvSpPr>
          <p:cNvPr id="5" name="object 5"/>
          <p:cNvSpPr txBox="1"/>
          <p:nvPr/>
        </p:nvSpPr>
        <p:spPr>
          <a:xfrm>
            <a:off x="585723" y="2402840"/>
            <a:ext cx="8867775" cy="2072639"/>
          </a:xfrm>
          <a:prstGeom prst="rect">
            <a:avLst/>
          </a:prstGeom>
        </p:spPr>
        <p:txBody>
          <a:bodyPr vert="horz" wrap="square" lIns="0" tIns="31750" rIns="0" bIns="0" rtlCol="0">
            <a:spAutoFit/>
          </a:bodyPr>
          <a:lstStyle/>
          <a:p>
            <a:pPr marL="351155" marR="558800" indent="-339090">
              <a:lnSpc>
                <a:spcPts val="2810"/>
              </a:lnSpc>
              <a:spcBef>
                <a:spcPts val="250"/>
              </a:spcBef>
              <a:buChar char="•"/>
              <a:tabLst>
                <a:tab pos="351155" algn="l"/>
                <a:tab pos="351790" algn="l"/>
              </a:tabLst>
            </a:pPr>
            <a:r>
              <a:rPr sz="2400" spc="-10" dirty="0">
                <a:solidFill>
                  <a:srgbClr val="3333CC"/>
                </a:solidFill>
                <a:latin typeface="Arial"/>
                <a:cs typeface="Arial"/>
              </a:rPr>
              <a:t>In all </a:t>
            </a:r>
            <a:r>
              <a:rPr sz="2400" spc="-15" dirty="0">
                <a:solidFill>
                  <a:srgbClr val="3333CC"/>
                </a:solidFill>
                <a:latin typeface="Arial"/>
                <a:cs typeface="Arial"/>
              </a:rPr>
              <a:t>cases, </a:t>
            </a:r>
            <a:r>
              <a:rPr sz="2400" spc="-10" dirty="0">
                <a:solidFill>
                  <a:srgbClr val="3333CC"/>
                </a:solidFill>
                <a:latin typeface="Arial"/>
                <a:cs typeface="Arial"/>
              </a:rPr>
              <a:t>pooling helps </a:t>
            </a:r>
            <a:r>
              <a:rPr sz="2400" spc="-15" dirty="0">
                <a:solidFill>
                  <a:srgbClr val="3333CC"/>
                </a:solidFill>
                <a:latin typeface="Arial"/>
                <a:cs typeface="Arial"/>
              </a:rPr>
              <a:t>make </a:t>
            </a:r>
            <a:r>
              <a:rPr sz="2400" spc="-10" dirty="0">
                <a:solidFill>
                  <a:srgbClr val="3333CC"/>
                </a:solidFill>
                <a:latin typeface="Arial"/>
                <a:cs typeface="Arial"/>
              </a:rPr>
              <a:t>the </a:t>
            </a:r>
            <a:r>
              <a:rPr sz="2400" spc="-15" dirty="0">
                <a:solidFill>
                  <a:srgbClr val="3333CC"/>
                </a:solidFill>
                <a:latin typeface="Arial"/>
                <a:cs typeface="Arial"/>
              </a:rPr>
              <a:t>representation become  approximately </a:t>
            </a:r>
            <a:r>
              <a:rPr sz="2400" i="1" spc="-15" dirty="0">
                <a:solidFill>
                  <a:srgbClr val="3333CC"/>
                </a:solidFill>
                <a:latin typeface="Arial"/>
                <a:cs typeface="Arial"/>
              </a:rPr>
              <a:t>invariant </a:t>
            </a:r>
            <a:r>
              <a:rPr sz="2400" spc="-10" dirty="0">
                <a:solidFill>
                  <a:srgbClr val="3333CC"/>
                </a:solidFill>
                <a:latin typeface="Arial"/>
                <a:cs typeface="Arial"/>
              </a:rPr>
              <a:t>to </a:t>
            </a:r>
            <a:r>
              <a:rPr sz="2400" spc="-15" dirty="0">
                <a:solidFill>
                  <a:srgbClr val="3333CC"/>
                </a:solidFill>
                <a:latin typeface="Arial"/>
                <a:cs typeface="Arial"/>
              </a:rPr>
              <a:t>small translations </a:t>
            </a:r>
            <a:r>
              <a:rPr sz="2400" spc="-10" dirty="0">
                <a:solidFill>
                  <a:srgbClr val="3333CC"/>
                </a:solidFill>
                <a:latin typeface="Arial"/>
                <a:cs typeface="Arial"/>
              </a:rPr>
              <a:t>of the</a:t>
            </a:r>
            <a:r>
              <a:rPr sz="2400" spc="-75" dirty="0">
                <a:solidFill>
                  <a:srgbClr val="3333CC"/>
                </a:solidFill>
                <a:latin typeface="Arial"/>
                <a:cs typeface="Arial"/>
              </a:rPr>
              <a:t> </a:t>
            </a:r>
            <a:r>
              <a:rPr sz="2400" spc="-15" dirty="0">
                <a:solidFill>
                  <a:srgbClr val="3333CC"/>
                </a:solidFill>
                <a:latin typeface="Arial"/>
                <a:cs typeface="Arial"/>
              </a:rPr>
              <a:t>input</a:t>
            </a:r>
            <a:endParaRPr sz="2400">
              <a:latin typeface="Arial"/>
              <a:cs typeface="Arial"/>
            </a:endParaRPr>
          </a:p>
          <a:p>
            <a:pPr marL="747395" marR="142875" lvl="1" indent="-282575">
              <a:lnSpc>
                <a:spcPts val="2300"/>
              </a:lnSpc>
              <a:spcBef>
                <a:spcPts val="595"/>
              </a:spcBef>
              <a:buClr>
                <a:srgbClr val="3333CC"/>
              </a:buClr>
              <a:buChar char="•"/>
              <a:tabLst>
                <a:tab pos="746760" algn="l"/>
                <a:tab pos="747395" algn="l"/>
              </a:tabLst>
            </a:pPr>
            <a:r>
              <a:rPr sz="2000" spc="-10" dirty="0">
                <a:solidFill>
                  <a:srgbClr val="006600"/>
                </a:solidFill>
                <a:latin typeface="Arial"/>
                <a:cs typeface="Arial"/>
              </a:rPr>
              <a:t>If we </a:t>
            </a:r>
            <a:r>
              <a:rPr sz="2000" spc="-15" dirty="0">
                <a:solidFill>
                  <a:srgbClr val="006600"/>
                </a:solidFill>
                <a:latin typeface="Arial"/>
                <a:cs typeface="Arial"/>
              </a:rPr>
              <a:t>translate </a:t>
            </a:r>
            <a:r>
              <a:rPr sz="2000" spc="-10" dirty="0">
                <a:solidFill>
                  <a:srgbClr val="006600"/>
                </a:solidFill>
                <a:latin typeface="Arial"/>
                <a:cs typeface="Arial"/>
              </a:rPr>
              <a:t>the input by </a:t>
            </a:r>
            <a:r>
              <a:rPr sz="2000" dirty="0">
                <a:solidFill>
                  <a:srgbClr val="006600"/>
                </a:solidFill>
                <a:latin typeface="Arial"/>
                <a:cs typeface="Arial"/>
              </a:rPr>
              <a:t>a </a:t>
            </a:r>
            <a:r>
              <a:rPr sz="2000" spc="-15" dirty="0">
                <a:solidFill>
                  <a:srgbClr val="006600"/>
                </a:solidFill>
                <a:latin typeface="Arial"/>
                <a:cs typeface="Arial"/>
              </a:rPr>
              <a:t>small amount </a:t>
            </a:r>
            <a:r>
              <a:rPr sz="2000" spc="-10" dirty="0">
                <a:solidFill>
                  <a:srgbClr val="006600"/>
                </a:solidFill>
                <a:latin typeface="Arial"/>
                <a:cs typeface="Arial"/>
              </a:rPr>
              <a:t>values of </a:t>
            </a:r>
            <a:r>
              <a:rPr sz="2000" spc="-15" dirty="0">
                <a:solidFill>
                  <a:srgbClr val="006600"/>
                </a:solidFill>
                <a:latin typeface="Arial"/>
                <a:cs typeface="Arial"/>
              </a:rPr>
              <a:t>most </a:t>
            </a:r>
            <a:r>
              <a:rPr sz="2000" spc="-10" dirty="0">
                <a:solidFill>
                  <a:srgbClr val="006600"/>
                </a:solidFill>
                <a:latin typeface="Arial"/>
                <a:cs typeface="Arial"/>
              </a:rPr>
              <a:t>of the</a:t>
            </a:r>
            <a:r>
              <a:rPr sz="2000" spc="-204" dirty="0">
                <a:solidFill>
                  <a:srgbClr val="006600"/>
                </a:solidFill>
                <a:latin typeface="Arial"/>
                <a:cs typeface="Arial"/>
              </a:rPr>
              <a:t> </a:t>
            </a:r>
            <a:r>
              <a:rPr sz="2000" spc="-15" dirty="0">
                <a:solidFill>
                  <a:srgbClr val="006600"/>
                </a:solidFill>
                <a:latin typeface="Arial"/>
                <a:cs typeface="Arial"/>
              </a:rPr>
              <a:t>outputs  does </a:t>
            </a:r>
            <a:r>
              <a:rPr sz="2000" spc="-10" dirty="0">
                <a:solidFill>
                  <a:srgbClr val="006600"/>
                </a:solidFill>
                <a:latin typeface="Arial"/>
                <a:cs typeface="Arial"/>
              </a:rPr>
              <a:t>not </a:t>
            </a:r>
            <a:r>
              <a:rPr sz="2000" spc="-15" dirty="0">
                <a:solidFill>
                  <a:srgbClr val="006600"/>
                </a:solidFill>
                <a:latin typeface="Arial"/>
                <a:cs typeface="Arial"/>
              </a:rPr>
              <a:t>change (example next</a:t>
            </a:r>
            <a:r>
              <a:rPr sz="2000" spc="-75" dirty="0">
                <a:solidFill>
                  <a:srgbClr val="006600"/>
                </a:solidFill>
                <a:latin typeface="Arial"/>
                <a:cs typeface="Arial"/>
              </a:rPr>
              <a:t> </a:t>
            </a:r>
            <a:r>
              <a:rPr sz="2000" spc="-15" dirty="0">
                <a:solidFill>
                  <a:srgbClr val="006600"/>
                </a:solidFill>
                <a:latin typeface="Arial"/>
                <a:cs typeface="Arial"/>
              </a:rPr>
              <a:t>slide)</a:t>
            </a:r>
            <a:endParaRPr sz="2000">
              <a:latin typeface="Arial"/>
              <a:cs typeface="Arial"/>
            </a:endParaRPr>
          </a:p>
          <a:p>
            <a:pPr marL="747395" marR="5080" lvl="1" indent="-282575">
              <a:lnSpc>
                <a:spcPts val="2300"/>
              </a:lnSpc>
              <a:spcBef>
                <a:spcPts val="610"/>
              </a:spcBef>
              <a:buClr>
                <a:srgbClr val="3333CC"/>
              </a:buClr>
              <a:buChar char="•"/>
              <a:tabLst>
                <a:tab pos="746760" algn="l"/>
                <a:tab pos="747395" algn="l"/>
              </a:tabLst>
            </a:pPr>
            <a:r>
              <a:rPr sz="2000" spc="-10" dirty="0">
                <a:solidFill>
                  <a:srgbClr val="006600"/>
                </a:solidFill>
                <a:latin typeface="Arial"/>
                <a:cs typeface="Arial"/>
              </a:rPr>
              <a:t>Pooling can be viewed as adding </a:t>
            </a:r>
            <a:r>
              <a:rPr sz="2000" dirty="0">
                <a:solidFill>
                  <a:srgbClr val="006600"/>
                </a:solidFill>
                <a:latin typeface="Arial"/>
                <a:cs typeface="Arial"/>
              </a:rPr>
              <a:t>a </a:t>
            </a:r>
            <a:r>
              <a:rPr sz="2000" spc="-15" dirty="0">
                <a:solidFill>
                  <a:srgbClr val="006600"/>
                </a:solidFill>
                <a:latin typeface="Arial"/>
                <a:cs typeface="Arial"/>
              </a:rPr>
              <a:t>strong </a:t>
            </a:r>
            <a:r>
              <a:rPr sz="2000" spc="-10" dirty="0">
                <a:solidFill>
                  <a:srgbClr val="006600"/>
                </a:solidFill>
                <a:latin typeface="Arial"/>
                <a:cs typeface="Arial"/>
              </a:rPr>
              <a:t>prior </a:t>
            </a:r>
            <a:r>
              <a:rPr sz="2000" spc="-15" dirty="0">
                <a:solidFill>
                  <a:srgbClr val="006600"/>
                </a:solidFill>
                <a:latin typeface="Arial"/>
                <a:cs typeface="Arial"/>
              </a:rPr>
              <a:t>that </a:t>
            </a:r>
            <a:r>
              <a:rPr sz="2000" spc="-10" dirty="0">
                <a:solidFill>
                  <a:srgbClr val="006600"/>
                </a:solidFill>
                <a:latin typeface="Arial"/>
                <a:cs typeface="Arial"/>
              </a:rPr>
              <a:t>the </a:t>
            </a:r>
            <a:r>
              <a:rPr sz="2000" spc="-15" dirty="0">
                <a:solidFill>
                  <a:srgbClr val="006600"/>
                </a:solidFill>
                <a:latin typeface="Arial"/>
                <a:cs typeface="Arial"/>
              </a:rPr>
              <a:t>function </a:t>
            </a:r>
            <a:r>
              <a:rPr sz="2000" spc="-10" dirty="0">
                <a:solidFill>
                  <a:srgbClr val="006600"/>
                </a:solidFill>
                <a:latin typeface="Arial"/>
                <a:cs typeface="Arial"/>
              </a:rPr>
              <a:t>the</a:t>
            </a:r>
            <a:r>
              <a:rPr sz="2000" spc="-200" dirty="0">
                <a:solidFill>
                  <a:srgbClr val="006600"/>
                </a:solidFill>
                <a:latin typeface="Arial"/>
                <a:cs typeface="Arial"/>
              </a:rPr>
              <a:t> </a:t>
            </a:r>
            <a:r>
              <a:rPr sz="2000" spc="-15" dirty="0">
                <a:solidFill>
                  <a:srgbClr val="006600"/>
                </a:solidFill>
                <a:latin typeface="Arial"/>
                <a:cs typeface="Arial"/>
              </a:rPr>
              <a:t>layer  </a:t>
            </a:r>
            <a:r>
              <a:rPr sz="2000" spc="-10" dirty="0">
                <a:solidFill>
                  <a:srgbClr val="006600"/>
                </a:solidFill>
                <a:latin typeface="Arial"/>
                <a:cs typeface="Arial"/>
              </a:rPr>
              <a:t>learns </a:t>
            </a:r>
            <a:r>
              <a:rPr sz="2000" spc="-15" dirty="0">
                <a:solidFill>
                  <a:srgbClr val="006600"/>
                </a:solidFill>
                <a:latin typeface="Arial"/>
                <a:cs typeface="Arial"/>
              </a:rPr>
              <a:t>must </a:t>
            </a:r>
            <a:r>
              <a:rPr sz="2000" spc="-10" dirty="0">
                <a:solidFill>
                  <a:srgbClr val="006600"/>
                </a:solidFill>
                <a:latin typeface="Arial"/>
                <a:cs typeface="Arial"/>
              </a:rPr>
              <a:t>be invariant to </a:t>
            </a:r>
            <a:r>
              <a:rPr sz="2000" spc="-15" dirty="0">
                <a:solidFill>
                  <a:srgbClr val="006600"/>
                </a:solidFill>
                <a:latin typeface="Arial"/>
                <a:cs typeface="Arial"/>
              </a:rPr>
              <a:t>small</a:t>
            </a:r>
            <a:r>
              <a:rPr sz="2000" spc="-100" dirty="0">
                <a:solidFill>
                  <a:srgbClr val="006600"/>
                </a:solidFill>
                <a:latin typeface="Arial"/>
                <a:cs typeface="Arial"/>
              </a:rPr>
              <a:t> </a:t>
            </a:r>
            <a:r>
              <a:rPr sz="2000" spc="-15" dirty="0">
                <a:solidFill>
                  <a:srgbClr val="006600"/>
                </a:solidFill>
                <a:latin typeface="Arial"/>
                <a:cs typeface="Arial"/>
              </a:rPr>
              <a:t>translations</a:t>
            </a:r>
            <a:endParaRPr sz="2000">
              <a:latin typeface="Arial"/>
              <a:cs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30744" y="590014"/>
            <a:ext cx="8416289" cy="452120"/>
          </a:xfrm>
          <a:prstGeom prst="rect">
            <a:avLst/>
          </a:prstGeom>
        </p:spPr>
        <p:txBody>
          <a:bodyPr vert="horz" wrap="square" lIns="0" tIns="12700" rIns="0" bIns="0" rtlCol="0">
            <a:spAutoFit/>
          </a:bodyPr>
          <a:lstStyle/>
          <a:p>
            <a:pPr marL="12700">
              <a:lnSpc>
                <a:spcPct val="100000"/>
              </a:lnSpc>
              <a:spcBef>
                <a:spcPts val="100"/>
              </a:spcBef>
            </a:pPr>
            <a:r>
              <a:rPr sz="2800" spc="-15" dirty="0"/>
              <a:t>Max </a:t>
            </a:r>
            <a:r>
              <a:rPr lang="en-US" sz="2800" spc="-10" dirty="0"/>
              <a:t>P</a:t>
            </a:r>
            <a:r>
              <a:rPr sz="2800" spc="-10" dirty="0"/>
              <a:t>ooling </a:t>
            </a:r>
            <a:r>
              <a:rPr lang="en-US" sz="2800" spc="-15" dirty="0"/>
              <a:t>I</a:t>
            </a:r>
            <a:r>
              <a:rPr sz="2800" spc="-15" dirty="0"/>
              <a:t>ntroduces </a:t>
            </a:r>
            <a:r>
              <a:rPr lang="en-US" sz="2800" spc="-15" dirty="0"/>
              <a:t>I</a:t>
            </a:r>
            <a:r>
              <a:rPr sz="2800" spc="-15" dirty="0"/>
              <a:t>nvariance </a:t>
            </a:r>
            <a:r>
              <a:rPr sz="2800" spc="-10" dirty="0"/>
              <a:t>to</a:t>
            </a:r>
            <a:r>
              <a:rPr sz="2800" spc="-85" dirty="0"/>
              <a:t> </a:t>
            </a:r>
            <a:r>
              <a:rPr lang="en-US" sz="2800" spc="-15" dirty="0"/>
              <a:t>T</a:t>
            </a:r>
            <a:r>
              <a:rPr sz="2800" spc="-15" dirty="0"/>
              <a:t>ranslation</a:t>
            </a:r>
            <a:endParaRPr sz="2800" dirty="0"/>
          </a:p>
        </p:txBody>
      </p:sp>
      <p:sp>
        <p:nvSpPr>
          <p:cNvPr id="6" name="object 6"/>
          <p:cNvSpPr txBox="1"/>
          <p:nvPr/>
        </p:nvSpPr>
        <p:spPr>
          <a:xfrm>
            <a:off x="585723" y="6105941"/>
            <a:ext cx="8558278" cy="1506823"/>
          </a:xfrm>
          <a:prstGeom prst="rect">
            <a:avLst/>
          </a:prstGeom>
        </p:spPr>
        <p:txBody>
          <a:bodyPr vert="horz" wrap="square" lIns="0" tIns="31750" rIns="0" bIns="0" rtlCol="0">
            <a:spAutoFit/>
          </a:bodyPr>
          <a:lstStyle/>
          <a:p>
            <a:pPr marL="351155" marR="5080" indent="-339090">
              <a:lnSpc>
                <a:spcPts val="2810"/>
              </a:lnSpc>
              <a:spcBef>
                <a:spcPts val="250"/>
              </a:spcBef>
              <a:buFontTx/>
              <a:buChar char="•"/>
              <a:tabLst>
                <a:tab pos="351155" algn="l"/>
                <a:tab pos="351790" algn="l"/>
              </a:tabLst>
            </a:pPr>
            <a:r>
              <a:rPr sz="2400" spc="-15" dirty="0">
                <a:solidFill>
                  <a:srgbClr val="3333CC"/>
                </a:solidFill>
                <a:latin typeface="Arial"/>
                <a:cs typeface="Arial"/>
              </a:rPr>
              <a:t>Every </a:t>
            </a:r>
            <a:r>
              <a:rPr sz="2400" spc="-10" dirty="0">
                <a:solidFill>
                  <a:srgbClr val="3333CC"/>
                </a:solidFill>
                <a:latin typeface="Arial"/>
                <a:cs typeface="Arial"/>
              </a:rPr>
              <a:t>input value has </a:t>
            </a:r>
            <a:r>
              <a:rPr sz="2400" spc="-15" dirty="0">
                <a:solidFill>
                  <a:srgbClr val="3333CC"/>
                </a:solidFill>
                <a:latin typeface="Arial"/>
                <a:cs typeface="Arial"/>
              </a:rPr>
              <a:t>changed, </a:t>
            </a:r>
            <a:r>
              <a:rPr sz="2400" spc="-10" dirty="0">
                <a:solidFill>
                  <a:srgbClr val="3333CC"/>
                </a:solidFill>
                <a:latin typeface="Arial"/>
                <a:cs typeface="Arial"/>
              </a:rPr>
              <a:t>but only half the </a:t>
            </a:r>
            <a:r>
              <a:rPr sz="2400" spc="-15" dirty="0">
                <a:solidFill>
                  <a:srgbClr val="3333CC"/>
                </a:solidFill>
                <a:latin typeface="Arial"/>
                <a:cs typeface="Arial"/>
              </a:rPr>
              <a:t>values</a:t>
            </a:r>
            <a:r>
              <a:rPr sz="2400" spc="-180" dirty="0">
                <a:solidFill>
                  <a:srgbClr val="3333CC"/>
                </a:solidFill>
                <a:latin typeface="Arial"/>
                <a:cs typeface="Arial"/>
              </a:rPr>
              <a:t> </a:t>
            </a:r>
            <a:r>
              <a:rPr sz="2400" spc="-10" dirty="0">
                <a:solidFill>
                  <a:srgbClr val="3333CC"/>
                </a:solidFill>
                <a:latin typeface="Arial"/>
                <a:cs typeface="Arial"/>
              </a:rPr>
              <a:t>of  </a:t>
            </a:r>
            <a:r>
              <a:rPr sz="2400" spc="-15" dirty="0">
                <a:solidFill>
                  <a:srgbClr val="3333CC"/>
                </a:solidFill>
                <a:latin typeface="Arial"/>
                <a:cs typeface="Arial"/>
              </a:rPr>
              <a:t>output have changed because maxpooling </a:t>
            </a:r>
            <a:r>
              <a:rPr sz="2400" spc="-10" dirty="0">
                <a:solidFill>
                  <a:srgbClr val="3333CC"/>
                </a:solidFill>
                <a:latin typeface="Arial"/>
                <a:cs typeface="Arial"/>
              </a:rPr>
              <a:t>units are</a:t>
            </a:r>
            <a:r>
              <a:rPr sz="2400" spc="-90" dirty="0">
                <a:solidFill>
                  <a:srgbClr val="3333CC"/>
                </a:solidFill>
                <a:latin typeface="Arial"/>
                <a:cs typeface="Arial"/>
              </a:rPr>
              <a:t> </a:t>
            </a:r>
            <a:r>
              <a:rPr sz="2400" spc="-10" dirty="0">
                <a:solidFill>
                  <a:srgbClr val="3333CC"/>
                </a:solidFill>
                <a:latin typeface="Arial"/>
                <a:cs typeface="Arial"/>
              </a:rPr>
              <a:t>only</a:t>
            </a:r>
            <a:r>
              <a:rPr lang="en-US" sz="2400" spc="-10" dirty="0">
                <a:solidFill>
                  <a:srgbClr val="3333CC"/>
                </a:solidFill>
                <a:latin typeface="Arial"/>
                <a:cs typeface="Arial"/>
              </a:rPr>
              <a:t> </a:t>
            </a:r>
            <a:r>
              <a:rPr lang="en-US" sz="2400" spc="-15" dirty="0">
                <a:solidFill>
                  <a:srgbClr val="3333CC"/>
                </a:solidFill>
                <a:latin typeface="Arial"/>
                <a:cs typeface="Arial"/>
              </a:rPr>
              <a:t>sensitive </a:t>
            </a:r>
            <a:r>
              <a:rPr lang="en-US" sz="2400" spc="-10" dirty="0">
                <a:solidFill>
                  <a:srgbClr val="3333CC"/>
                </a:solidFill>
                <a:latin typeface="Arial"/>
                <a:cs typeface="Arial"/>
              </a:rPr>
              <a:t>to </a:t>
            </a:r>
            <a:r>
              <a:rPr lang="en-US" sz="2400" spc="-15" dirty="0">
                <a:solidFill>
                  <a:srgbClr val="3333CC"/>
                </a:solidFill>
                <a:latin typeface="Arial"/>
                <a:cs typeface="Arial"/>
              </a:rPr>
              <a:t>maximum </a:t>
            </a:r>
            <a:r>
              <a:rPr lang="en-US" sz="2400" spc="-10" dirty="0">
                <a:solidFill>
                  <a:srgbClr val="3333CC"/>
                </a:solidFill>
                <a:latin typeface="Arial"/>
                <a:cs typeface="Arial"/>
              </a:rPr>
              <a:t>value </a:t>
            </a:r>
            <a:r>
              <a:rPr lang="en-US" sz="2400" spc="-5" dirty="0">
                <a:solidFill>
                  <a:srgbClr val="3333CC"/>
                </a:solidFill>
                <a:latin typeface="Arial"/>
                <a:cs typeface="Arial"/>
              </a:rPr>
              <a:t>in </a:t>
            </a:r>
            <a:r>
              <a:rPr lang="en-US" sz="2400" spc="-15" dirty="0">
                <a:solidFill>
                  <a:srgbClr val="3333CC"/>
                </a:solidFill>
                <a:latin typeface="Arial"/>
                <a:cs typeface="Arial"/>
              </a:rPr>
              <a:t>neighborhood </a:t>
            </a:r>
            <a:r>
              <a:rPr lang="en-US" sz="2400" spc="-10" dirty="0">
                <a:solidFill>
                  <a:srgbClr val="3333CC"/>
                </a:solidFill>
                <a:latin typeface="Arial"/>
                <a:cs typeface="Arial"/>
              </a:rPr>
              <a:t>not </a:t>
            </a:r>
            <a:r>
              <a:rPr lang="en-US" sz="2400" spc="-15" dirty="0">
                <a:solidFill>
                  <a:srgbClr val="3333CC"/>
                </a:solidFill>
                <a:latin typeface="Arial"/>
                <a:cs typeface="Arial"/>
              </a:rPr>
              <a:t>exact</a:t>
            </a:r>
            <a:r>
              <a:rPr lang="en-US" sz="2400" spc="-135" dirty="0">
                <a:solidFill>
                  <a:srgbClr val="3333CC"/>
                </a:solidFill>
                <a:latin typeface="Arial"/>
                <a:cs typeface="Arial"/>
              </a:rPr>
              <a:t> </a:t>
            </a:r>
            <a:r>
              <a:rPr lang="en-US" sz="2400" spc="-10" dirty="0">
                <a:solidFill>
                  <a:srgbClr val="3333CC"/>
                </a:solidFill>
                <a:latin typeface="Arial"/>
                <a:cs typeface="Arial"/>
              </a:rPr>
              <a:t>value</a:t>
            </a:r>
            <a:endParaRPr lang="en-US" sz="2400" dirty="0">
              <a:latin typeface="Arial"/>
              <a:cs typeface="Arial"/>
            </a:endParaRPr>
          </a:p>
          <a:p>
            <a:pPr marL="351155" marR="5080" indent="-339090">
              <a:lnSpc>
                <a:spcPts val="2810"/>
              </a:lnSpc>
              <a:spcBef>
                <a:spcPts val="250"/>
              </a:spcBef>
              <a:buChar char="•"/>
              <a:tabLst>
                <a:tab pos="351155" algn="l"/>
                <a:tab pos="351790" algn="l"/>
              </a:tabLst>
            </a:pPr>
            <a:endParaRPr sz="2400" dirty="0">
              <a:latin typeface="Arial"/>
              <a:cs typeface="Arial"/>
            </a:endParaRPr>
          </a:p>
        </p:txBody>
      </p:sp>
      <p:sp>
        <p:nvSpPr>
          <p:cNvPr id="8" name="object 8"/>
          <p:cNvSpPr/>
          <p:nvPr/>
        </p:nvSpPr>
        <p:spPr>
          <a:xfrm>
            <a:off x="1881569" y="1913610"/>
            <a:ext cx="4034426" cy="1682690"/>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1708943" y="1846951"/>
            <a:ext cx="4304665" cy="1802764"/>
          </a:xfrm>
          <a:custGeom>
            <a:avLst/>
            <a:gdLst/>
            <a:ahLst/>
            <a:cxnLst/>
            <a:rect l="l" t="t" r="r" b="b"/>
            <a:pathLst>
              <a:path w="4304665" h="1802764">
                <a:moveTo>
                  <a:pt x="0" y="0"/>
                </a:moveTo>
                <a:lnTo>
                  <a:pt x="4304559" y="0"/>
                </a:lnTo>
                <a:lnTo>
                  <a:pt x="4304559" y="1802640"/>
                </a:lnTo>
                <a:lnTo>
                  <a:pt x="0" y="1802640"/>
                </a:lnTo>
                <a:lnTo>
                  <a:pt x="0" y="0"/>
                </a:lnTo>
                <a:close/>
              </a:path>
            </a:pathLst>
          </a:custGeom>
          <a:ln w="9419">
            <a:solidFill>
              <a:srgbClr val="000000"/>
            </a:solidFill>
          </a:ln>
        </p:spPr>
        <p:txBody>
          <a:bodyPr wrap="square" lIns="0" tIns="0" rIns="0" bIns="0" rtlCol="0"/>
          <a:lstStyle/>
          <a:p>
            <a:endParaRPr/>
          </a:p>
        </p:txBody>
      </p:sp>
      <p:sp>
        <p:nvSpPr>
          <p:cNvPr id="10" name="object 10"/>
          <p:cNvSpPr/>
          <p:nvPr/>
        </p:nvSpPr>
        <p:spPr>
          <a:xfrm>
            <a:off x="1948894" y="4292091"/>
            <a:ext cx="3822088" cy="1553942"/>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1708943" y="4258257"/>
            <a:ext cx="4078604" cy="1708785"/>
          </a:xfrm>
          <a:custGeom>
            <a:avLst/>
            <a:gdLst/>
            <a:ahLst/>
            <a:cxnLst/>
            <a:rect l="l" t="t" r="r" b="b"/>
            <a:pathLst>
              <a:path w="4078604" h="1708785">
                <a:moveTo>
                  <a:pt x="0" y="0"/>
                </a:moveTo>
                <a:lnTo>
                  <a:pt x="4078499" y="0"/>
                </a:lnTo>
                <a:lnTo>
                  <a:pt x="4078499" y="1708261"/>
                </a:lnTo>
                <a:lnTo>
                  <a:pt x="0" y="1708261"/>
                </a:lnTo>
                <a:lnTo>
                  <a:pt x="0" y="0"/>
                </a:lnTo>
                <a:close/>
              </a:path>
            </a:pathLst>
          </a:custGeom>
          <a:ln w="9419">
            <a:solidFill>
              <a:srgbClr val="000000"/>
            </a:solidFill>
          </a:ln>
        </p:spPr>
        <p:txBody>
          <a:bodyPr wrap="square" lIns="0" tIns="0" rIns="0" bIns="0" rtlCol="0"/>
          <a:lstStyle/>
          <a:p>
            <a:endParaRPr/>
          </a:p>
        </p:txBody>
      </p:sp>
      <p:sp>
        <p:nvSpPr>
          <p:cNvPr id="12" name="object 12"/>
          <p:cNvSpPr txBox="1"/>
          <p:nvPr/>
        </p:nvSpPr>
        <p:spPr>
          <a:xfrm>
            <a:off x="585723" y="1406143"/>
            <a:ext cx="8416290" cy="2705100"/>
          </a:xfrm>
          <a:prstGeom prst="rect">
            <a:avLst/>
          </a:prstGeom>
        </p:spPr>
        <p:txBody>
          <a:bodyPr vert="horz" wrap="square" lIns="0" tIns="12700" rIns="0" bIns="0" rtlCol="0">
            <a:spAutoFit/>
          </a:bodyPr>
          <a:lstStyle/>
          <a:p>
            <a:pPr marL="351790" indent="-339090">
              <a:lnSpc>
                <a:spcPct val="100000"/>
              </a:lnSpc>
              <a:spcBef>
                <a:spcPts val="100"/>
              </a:spcBef>
              <a:buChar char="•"/>
              <a:tabLst>
                <a:tab pos="351155" algn="l"/>
                <a:tab pos="351790" algn="l"/>
              </a:tabLst>
            </a:pPr>
            <a:r>
              <a:rPr sz="2400" spc="-10" dirty="0">
                <a:solidFill>
                  <a:srgbClr val="3333CC"/>
                </a:solidFill>
                <a:latin typeface="Arial"/>
                <a:cs typeface="Arial"/>
              </a:rPr>
              <a:t>View of </a:t>
            </a:r>
            <a:r>
              <a:rPr sz="2400" spc="-15" dirty="0">
                <a:solidFill>
                  <a:srgbClr val="3333CC"/>
                </a:solidFill>
                <a:latin typeface="Arial"/>
                <a:cs typeface="Arial"/>
              </a:rPr>
              <a:t>middle </a:t>
            </a:r>
            <a:r>
              <a:rPr sz="2400" spc="-10" dirty="0">
                <a:solidFill>
                  <a:srgbClr val="3333CC"/>
                </a:solidFill>
                <a:latin typeface="Arial"/>
                <a:cs typeface="Arial"/>
              </a:rPr>
              <a:t>of </a:t>
            </a:r>
            <a:r>
              <a:rPr sz="2400" spc="-15" dirty="0">
                <a:solidFill>
                  <a:srgbClr val="3333CC"/>
                </a:solidFill>
                <a:latin typeface="Arial"/>
                <a:cs typeface="Arial"/>
              </a:rPr>
              <a:t>output </a:t>
            </a:r>
            <a:r>
              <a:rPr sz="2400" spc="-10" dirty="0">
                <a:solidFill>
                  <a:srgbClr val="3333CC"/>
                </a:solidFill>
                <a:latin typeface="Arial"/>
                <a:cs typeface="Arial"/>
              </a:rPr>
              <a:t>of </a:t>
            </a:r>
            <a:r>
              <a:rPr sz="2400" dirty="0">
                <a:solidFill>
                  <a:srgbClr val="3333CC"/>
                </a:solidFill>
                <a:latin typeface="Arial"/>
                <a:cs typeface="Arial"/>
              </a:rPr>
              <a:t>a </a:t>
            </a:r>
            <a:r>
              <a:rPr sz="2400" spc="-15" dirty="0">
                <a:solidFill>
                  <a:srgbClr val="3333CC"/>
                </a:solidFill>
                <a:latin typeface="Arial"/>
                <a:cs typeface="Arial"/>
              </a:rPr>
              <a:t>convolutional</a:t>
            </a:r>
            <a:r>
              <a:rPr sz="2400" spc="-125" dirty="0">
                <a:solidFill>
                  <a:srgbClr val="3333CC"/>
                </a:solidFill>
                <a:latin typeface="Arial"/>
                <a:cs typeface="Arial"/>
              </a:rPr>
              <a:t> </a:t>
            </a:r>
            <a:r>
              <a:rPr sz="2400" spc="-10" dirty="0">
                <a:solidFill>
                  <a:srgbClr val="3333CC"/>
                </a:solidFill>
                <a:latin typeface="Arial"/>
                <a:cs typeface="Arial"/>
              </a:rPr>
              <a:t>layer</a:t>
            </a:r>
            <a:endParaRPr sz="2400">
              <a:latin typeface="Arial"/>
              <a:cs typeface="Arial"/>
            </a:endParaRPr>
          </a:p>
          <a:p>
            <a:pPr>
              <a:lnSpc>
                <a:spcPct val="100000"/>
              </a:lnSpc>
              <a:spcBef>
                <a:spcPts val="30"/>
              </a:spcBef>
              <a:buClr>
                <a:srgbClr val="3333CC"/>
              </a:buClr>
              <a:buFont typeface="Arial"/>
              <a:buChar char="•"/>
            </a:pPr>
            <a:endParaRPr sz="2200">
              <a:latin typeface="Arial"/>
              <a:cs typeface="Arial"/>
            </a:endParaRPr>
          </a:p>
          <a:p>
            <a:pPr marL="5890260">
              <a:lnSpc>
                <a:spcPct val="100000"/>
              </a:lnSpc>
            </a:pPr>
            <a:r>
              <a:rPr sz="2000" spc="-15" dirty="0">
                <a:solidFill>
                  <a:srgbClr val="660066"/>
                </a:solidFill>
                <a:latin typeface="Arial"/>
                <a:cs typeface="Arial"/>
              </a:rPr>
              <a:t>Outputs </a:t>
            </a:r>
            <a:r>
              <a:rPr sz="2000" spc="-10" dirty="0">
                <a:solidFill>
                  <a:srgbClr val="660066"/>
                </a:solidFill>
                <a:latin typeface="Arial"/>
                <a:cs typeface="Arial"/>
              </a:rPr>
              <a:t>of</a:t>
            </a:r>
            <a:r>
              <a:rPr sz="2000" spc="-95" dirty="0">
                <a:solidFill>
                  <a:srgbClr val="660066"/>
                </a:solidFill>
                <a:latin typeface="Arial"/>
                <a:cs typeface="Arial"/>
              </a:rPr>
              <a:t> </a:t>
            </a:r>
            <a:r>
              <a:rPr sz="2000" spc="-15" dirty="0">
                <a:solidFill>
                  <a:srgbClr val="660066"/>
                </a:solidFill>
                <a:latin typeface="Arial"/>
                <a:cs typeface="Arial"/>
              </a:rPr>
              <a:t>maxpooling</a:t>
            </a:r>
            <a:endParaRPr sz="2000">
              <a:latin typeface="Arial"/>
              <a:cs typeface="Arial"/>
            </a:endParaRPr>
          </a:p>
          <a:p>
            <a:pPr>
              <a:lnSpc>
                <a:spcPct val="100000"/>
              </a:lnSpc>
            </a:pPr>
            <a:endParaRPr sz="2200">
              <a:latin typeface="Arial"/>
              <a:cs typeface="Arial"/>
            </a:endParaRPr>
          </a:p>
          <a:p>
            <a:pPr>
              <a:lnSpc>
                <a:spcPct val="100000"/>
              </a:lnSpc>
              <a:spcBef>
                <a:spcPts val="10"/>
              </a:spcBef>
            </a:pPr>
            <a:endParaRPr sz="1900">
              <a:latin typeface="Arial"/>
              <a:cs typeface="Arial"/>
            </a:endParaRPr>
          </a:p>
          <a:p>
            <a:pPr marL="5890260">
              <a:lnSpc>
                <a:spcPct val="100000"/>
              </a:lnSpc>
            </a:pPr>
            <a:r>
              <a:rPr sz="2000" spc="-15" dirty="0">
                <a:solidFill>
                  <a:srgbClr val="660066"/>
                </a:solidFill>
                <a:latin typeface="Arial"/>
                <a:cs typeface="Arial"/>
              </a:rPr>
              <a:t>Outputs </a:t>
            </a:r>
            <a:r>
              <a:rPr sz="2000" spc="-10" dirty="0">
                <a:solidFill>
                  <a:srgbClr val="660066"/>
                </a:solidFill>
                <a:latin typeface="Arial"/>
                <a:cs typeface="Arial"/>
              </a:rPr>
              <a:t>of</a:t>
            </a:r>
            <a:r>
              <a:rPr sz="2000" spc="-125" dirty="0">
                <a:solidFill>
                  <a:srgbClr val="660066"/>
                </a:solidFill>
                <a:latin typeface="Arial"/>
                <a:cs typeface="Arial"/>
              </a:rPr>
              <a:t> </a:t>
            </a:r>
            <a:r>
              <a:rPr sz="2000" spc="-10" dirty="0">
                <a:solidFill>
                  <a:srgbClr val="660066"/>
                </a:solidFill>
                <a:latin typeface="Arial"/>
                <a:cs typeface="Arial"/>
              </a:rPr>
              <a:t>nonlinearity</a:t>
            </a:r>
            <a:endParaRPr sz="2000">
              <a:latin typeface="Arial"/>
              <a:cs typeface="Arial"/>
            </a:endParaRPr>
          </a:p>
          <a:p>
            <a:pPr>
              <a:lnSpc>
                <a:spcPct val="100000"/>
              </a:lnSpc>
              <a:spcBef>
                <a:spcPts val="30"/>
              </a:spcBef>
            </a:pPr>
            <a:endParaRPr sz="2800">
              <a:latin typeface="Arial"/>
              <a:cs typeface="Arial"/>
            </a:endParaRPr>
          </a:p>
          <a:p>
            <a:pPr marL="351790" indent="-339090">
              <a:lnSpc>
                <a:spcPct val="100000"/>
              </a:lnSpc>
              <a:buChar char="•"/>
              <a:tabLst>
                <a:tab pos="351155" algn="l"/>
                <a:tab pos="351790" algn="l"/>
              </a:tabLst>
            </a:pPr>
            <a:r>
              <a:rPr sz="2400" spc="-15" dirty="0">
                <a:solidFill>
                  <a:srgbClr val="3333CC"/>
                </a:solidFill>
                <a:latin typeface="Arial"/>
                <a:cs typeface="Arial"/>
              </a:rPr>
              <a:t>Same network after </a:t>
            </a:r>
            <a:r>
              <a:rPr sz="2400" spc="-10" dirty="0">
                <a:solidFill>
                  <a:srgbClr val="3333CC"/>
                </a:solidFill>
                <a:latin typeface="Arial"/>
                <a:cs typeface="Arial"/>
              </a:rPr>
              <a:t>the input has </a:t>
            </a:r>
            <a:r>
              <a:rPr sz="2400" spc="-15" dirty="0">
                <a:solidFill>
                  <a:srgbClr val="3333CC"/>
                </a:solidFill>
                <a:latin typeface="Arial"/>
                <a:cs typeface="Arial"/>
              </a:rPr>
              <a:t>been shifted </a:t>
            </a:r>
            <a:r>
              <a:rPr sz="2400" spc="-10" dirty="0">
                <a:solidFill>
                  <a:srgbClr val="3333CC"/>
                </a:solidFill>
                <a:latin typeface="Arial"/>
                <a:cs typeface="Arial"/>
              </a:rPr>
              <a:t>by one</a:t>
            </a:r>
            <a:r>
              <a:rPr sz="2400" spc="-150" dirty="0">
                <a:solidFill>
                  <a:srgbClr val="3333CC"/>
                </a:solidFill>
                <a:latin typeface="Arial"/>
                <a:cs typeface="Arial"/>
              </a:rPr>
              <a:t> </a:t>
            </a:r>
            <a:r>
              <a:rPr sz="2400" spc="-10" dirty="0">
                <a:solidFill>
                  <a:srgbClr val="3333CC"/>
                </a:solidFill>
                <a:latin typeface="Arial"/>
                <a:cs typeface="Arial"/>
              </a:rPr>
              <a:t>pixel</a:t>
            </a:r>
            <a:endParaRPr sz="2400">
              <a:latin typeface="Arial"/>
              <a:cs typeface="Arial"/>
            </a:endParaRPr>
          </a:p>
        </p:txBody>
      </p:sp>
      <p:sp>
        <p:nvSpPr>
          <p:cNvPr id="13" name="object 13"/>
          <p:cNvSpPr/>
          <p:nvPr/>
        </p:nvSpPr>
        <p:spPr>
          <a:xfrm>
            <a:off x="6008771" y="2248265"/>
            <a:ext cx="377190" cy="98425"/>
          </a:xfrm>
          <a:custGeom>
            <a:avLst/>
            <a:gdLst/>
            <a:ahLst/>
            <a:cxnLst/>
            <a:rect l="l" t="t" r="r" b="b"/>
            <a:pathLst>
              <a:path w="377189" h="98425">
                <a:moveTo>
                  <a:pt x="80651" y="0"/>
                </a:moveTo>
                <a:lnTo>
                  <a:pt x="0" y="55515"/>
                </a:lnTo>
                <a:lnTo>
                  <a:pt x="88023" y="98394"/>
                </a:lnTo>
                <a:lnTo>
                  <a:pt x="90843" y="97421"/>
                </a:lnTo>
                <a:lnTo>
                  <a:pt x="93120" y="92745"/>
                </a:lnTo>
                <a:lnTo>
                  <a:pt x="92148" y="89926"/>
                </a:lnTo>
                <a:lnTo>
                  <a:pt x="29716" y="59513"/>
                </a:lnTo>
                <a:lnTo>
                  <a:pt x="9673" y="59513"/>
                </a:lnTo>
                <a:lnTo>
                  <a:pt x="8970" y="50120"/>
                </a:lnTo>
                <a:lnTo>
                  <a:pt x="26341" y="48819"/>
                </a:lnTo>
                <a:lnTo>
                  <a:pt x="85992" y="7758"/>
                </a:lnTo>
                <a:lnTo>
                  <a:pt x="86533" y="4825"/>
                </a:lnTo>
                <a:lnTo>
                  <a:pt x="83583" y="541"/>
                </a:lnTo>
                <a:lnTo>
                  <a:pt x="80651" y="0"/>
                </a:lnTo>
                <a:close/>
              </a:path>
              <a:path w="377189" h="98425">
                <a:moveTo>
                  <a:pt x="26341" y="48819"/>
                </a:moveTo>
                <a:lnTo>
                  <a:pt x="8970" y="50120"/>
                </a:lnTo>
                <a:lnTo>
                  <a:pt x="9673" y="59513"/>
                </a:lnTo>
                <a:lnTo>
                  <a:pt x="20573" y="58696"/>
                </a:lnTo>
                <a:lnTo>
                  <a:pt x="11991" y="58696"/>
                </a:lnTo>
                <a:lnTo>
                  <a:pt x="11383" y="50582"/>
                </a:lnTo>
                <a:lnTo>
                  <a:pt x="23779" y="50582"/>
                </a:lnTo>
                <a:lnTo>
                  <a:pt x="26341" y="48819"/>
                </a:lnTo>
                <a:close/>
              </a:path>
              <a:path w="377189" h="98425">
                <a:moveTo>
                  <a:pt x="27044" y="58212"/>
                </a:moveTo>
                <a:lnTo>
                  <a:pt x="9673" y="59513"/>
                </a:lnTo>
                <a:lnTo>
                  <a:pt x="29716" y="59513"/>
                </a:lnTo>
                <a:lnTo>
                  <a:pt x="27044" y="58212"/>
                </a:lnTo>
                <a:close/>
              </a:path>
              <a:path w="377189" h="98425">
                <a:moveTo>
                  <a:pt x="11383" y="50582"/>
                </a:moveTo>
                <a:lnTo>
                  <a:pt x="11991" y="58696"/>
                </a:lnTo>
                <a:lnTo>
                  <a:pt x="18642" y="54118"/>
                </a:lnTo>
                <a:lnTo>
                  <a:pt x="11383" y="50582"/>
                </a:lnTo>
                <a:close/>
              </a:path>
              <a:path w="377189" h="98425">
                <a:moveTo>
                  <a:pt x="18642" y="54118"/>
                </a:moveTo>
                <a:lnTo>
                  <a:pt x="11991" y="58696"/>
                </a:lnTo>
                <a:lnTo>
                  <a:pt x="20573" y="58696"/>
                </a:lnTo>
                <a:lnTo>
                  <a:pt x="27044" y="58212"/>
                </a:lnTo>
                <a:lnTo>
                  <a:pt x="18642" y="54118"/>
                </a:lnTo>
                <a:close/>
              </a:path>
              <a:path w="377189" h="98425">
                <a:moveTo>
                  <a:pt x="376436" y="22589"/>
                </a:moveTo>
                <a:lnTo>
                  <a:pt x="26341" y="48819"/>
                </a:lnTo>
                <a:lnTo>
                  <a:pt x="18642" y="54118"/>
                </a:lnTo>
                <a:lnTo>
                  <a:pt x="27044" y="58212"/>
                </a:lnTo>
                <a:lnTo>
                  <a:pt x="377140" y="31982"/>
                </a:lnTo>
                <a:lnTo>
                  <a:pt x="376436" y="22589"/>
                </a:lnTo>
                <a:close/>
              </a:path>
              <a:path w="377189" h="98425">
                <a:moveTo>
                  <a:pt x="23779" y="50582"/>
                </a:moveTo>
                <a:lnTo>
                  <a:pt x="11383" y="50582"/>
                </a:lnTo>
                <a:lnTo>
                  <a:pt x="18642" y="54118"/>
                </a:lnTo>
                <a:lnTo>
                  <a:pt x="23779" y="50582"/>
                </a:lnTo>
                <a:close/>
              </a:path>
            </a:pathLst>
          </a:custGeom>
          <a:solidFill>
            <a:srgbClr val="000000"/>
          </a:solidFill>
        </p:spPr>
        <p:txBody>
          <a:bodyPr wrap="square" lIns="0" tIns="0" rIns="0" bIns="0" rtlCol="0"/>
          <a:lstStyle/>
          <a:p>
            <a:endParaRPr/>
          </a:p>
        </p:txBody>
      </p:sp>
      <p:sp>
        <p:nvSpPr>
          <p:cNvPr id="14" name="object 14"/>
          <p:cNvSpPr/>
          <p:nvPr/>
        </p:nvSpPr>
        <p:spPr>
          <a:xfrm>
            <a:off x="6008771" y="3152505"/>
            <a:ext cx="377190" cy="98425"/>
          </a:xfrm>
          <a:custGeom>
            <a:avLst/>
            <a:gdLst/>
            <a:ahLst/>
            <a:cxnLst/>
            <a:rect l="l" t="t" r="r" b="b"/>
            <a:pathLst>
              <a:path w="377189" h="98425">
                <a:moveTo>
                  <a:pt x="80651" y="0"/>
                </a:moveTo>
                <a:lnTo>
                  <a:pt x="0" y="55515"/>
                </a:lnTo>
                <a:lnTo>
                  <a:pt x="88023" y="98394"/>
                </a:lnTo>
                <a:lnTo>
                  <a:pt x="90843" y="97421"/>
                </a:lnTo>
                <a:lnTo>
                  <a:pt x="93120" y="92745"/>
                </a:lnTo>
                <a:lnTo>
                  <a:pt x="92148" y="89926"/>
                </a:lnTo>
                <a:lnTo>
                  <a:pt x="29714" y="59513"/>
                </a:lnTo>
                <a:lnTo>
                  <a:pt x="9673" y="59513"/>
                </a:lnTo>
                <a:lnTo>
                  <a:pt x="8970" y="50120"/>
                </a:lnTo>
                <a:lnTo>
                  <a:pt x="26341" y="48819"/>
                </a:lnTo>
                <a:lnTo>
                  <a:pt x="85992" y="7758"/>
                </a:lnTo>
                <a:lnTo>
                  <a:pt x="86533" y="4825"/>
                </a:lnTo>
                <a:lnTo>
                  <a:pt x="83583" y="541"/>
                </a:lnTo>
                <a:lnTo>
                  <a:pt x="80651" y="0"/>
                </a:lnTo>
                <a:close/>
              </a:path>
              <a:path w="377189" h="98425">
                <a:moveTo>
                  <a:pt x="26341" y="48819"/>
                </a:moveTo>
                <a:lnTo>
                  <a:pt x="8970" y="50120"/>
                </a:lnTo>
                <a:lnTo>
                  <a:pt x="9673" y="59513"/>
                </a:lnTo>
                <a:lnTo>
                  <a:pt x="20573" y="58696"/>
                </a:lnTo>
                <a:lnTo>
                  <a:pt x="11991" y="58696"/>
                </a:lnTo>
                <a:lnTo>
                  <a:pt x="11383" y="50584"/>
                </a:lnTo>
                <a:lnTo>
                  <a:pt x="23777" y="50584"/>
                </a:lnTo>
                <a:lnTo>
                  <a:pt x="26341" y="48819"/>
                </a:lnTo>
                <a:close/>
              </a:path>
              <a:path w="377189" h="98425">
                <a:moveTo>
                  <a:pt x="27042" y="58212"/>
                </a:moveTo>
                <a:lnTo>
                  <a:pt x="9673" y="59513"/>
                </a:lnTo>
                <a:lnTo>
                  <a:pt x="29714" y="59513"/>
                </a:lnTo>
                <a:lnTo>
                  <a:pt x="27042" y="58212"/>
                </a:lnTo>
                <a:close/>
              </a:path>
              <a:path w="377189" h="98425">
                <a:moveTo>
                  <a:pt x="11383" y="50584"/>
                </a:moveTo>
                <a:lnTo>
                  <a:pt x="11991" y="58696"/>
                </a:lnTo>
                <a:lnTo>
                  <a:pt x="18641" y="54119"/>
                </a:lnTo>
                <a:lnTo>
                  <a:pt x="11383" y="50584"/>
                </a:lnTo>
                <a:close/>
              </a:path>
              <a:path w="377189" h="98425">
                <a:moveTo>
                  <a:pt x="18641" y="54119"/>
                </a:moveTo>
                <a:lnTo>
                  <a:pt x="11991" y="58696"/>
                </a:lnTo>
                <a:lnTo>
                  <a:pt x="20573" y="58696"/>
                </a:lnTo>
                <a:lnTo>
                  <a:pt x="27042" y="58212"/>
                </a:lnTo>
                <a:lnTo>
                  <a:pt x="18641" y="54119"/>
                </a:lnTo>
                <a:close/>
              </a:path>
              <a:path w="377189" h="98425">
                <a:moveTo>
                  <a:pt x="376436" y="22589"/>
                </a:moveTo>
                <a:lnTo>
                  <a:pt x="26341" y="48819"/>
                </a:lnTo>
                <a:lnTo>
                  <a:pt x="18641" y="54119"/>
                </a:lnTo>
                <a:lnTo>
                  <a:pt x="27042" y="58212"/>
                </a:lnTo>
                <a:lnTo>
                  <a:pt x="377140" y="31982"/>
                </a:lnTo>
                <a:lnTo>
                  <a:pt x="376436" y="22589"/>
                </a:lnTo>
                <a:close/>
              </a:path>
              <a:path w="377189" h="98425">
                <a:moveTo>
                  <a:pt x="23777" y="50584"/>
                </a:moveTo>
                <a:lnTo>
                  <a:pt x="11383" y="50584"/>
                </a:lnTo>
                <a:lnTo>
                  <a:pt x="18641" y="54119"/>
                </a:lnTo>
                <a:lnTo>
                  <a:pt x="23777" y="50584"/>
                </a:lnTo>
                <a:close/>
              </a:path>
            </a:pathLst>
          </a:custGeom>
          <a:solidFill>
            <a:srgbClr val="000000"/>
          </a:solidFill>
        </p:spPr>
        <p:txBody>
          <a:bodyPr wrap="square" lIns="0" tIns="0" rIns="0" bIns="0" rtlCol="0"/>
          <a:lstStyle/>
          <a:p>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156997" y="1376679"/>
            <a:ext cx="5745480" cy="452120"/>
          </a:xfrm>
          <a:prstGeom prst="rect">
            <a:avLst/>
          </a:prstGeom>
        </p:spPr>
        <p:txBody>
          <a:bodyPr vert="horz" wrap="square" lIns="0" tIns="12700" rIns="0" bIns="0" rtlCol="0">
            <a:spAutoFit/>
          </a:bodyPr>
          <a:lstStyle/>
          <a:p>
            <a:pPr marL="12700">
              <a:lnSpc>
                <a:spcPct val="100000"/>
              </a:lnSpc>
              <a:spcBef>
                <a:spcPts val="100"/>
              </a:spcBef>
            </a:pPr>
            <a:r>
              <a:rPr sz="2800" spc="-15" dirty="0"/>
              <a:t>Importance </a:t>
            </a:r>
            <a:r>
              <a:rPr sz="2800" spc="-10" dirty="0"/>
              <a:t>of </a:t>
            </a:r>
            <a:r>
              <a:rPr sz="2800" spc="-15" dirty="0"/>
              <a:t>Translation</a:t>
            </a:r>
            <a:r>
              <a:rPr sz="2800" spc="-75" dirty="0"/>
              <a:t> </a:t>
            </a:r>
            <a:r>
              <a:rPr sz="2800" spc="-15" dirty="0"/>
              <a:t>Invariance</a:t>
            </a:r>
            <a:endParaRPr sz="2800"/>
          </a:p>
        </p:txBody>
      </p:sp>
      <p:sp>
        <p:nvSpPr>
          <p:cNvPr id="5" name="object 5"/>
          <p:cNvSpPr txBox="1"/>
          <p:nvPr/>
        </p:nvSpPr>
        <p:spPr>
          <a:xfrm>
            <a:off x="585723" y="2402840"/>
            <a:ext cx="8830945" cy="2871470"/>
          </a:xfrm>
          <a:prstGeom prst="rect">
            <a:avLst/>
          </a:prstGeom>
        </p:spPr>
        <p:txBody>
          <a:bodyPr vert="horz" wrap="square" lIns="0" tIns="31750" rIns="0" bIns="0" rtlCol="0">
            <a:spAutoFit/>
          </a:bodyPr>
          <a:lstStyle/>
          <a:p>
            <a:pPr marL="351155" marR="5080" indent="-339090">
              <a:lnSpc>
                <a:spcPts val="2810"/>
              </a:lnSpc>
              <a:spcBef>
                <a:spcPts val="250"/>
              </a:spcBef>
              <a:buChar char="•"/>
              <a:tabLst>
                <a:tab pos="351155" algn="l"/>
                <a:tab pos="351790" algn="l"/>
              </a:tabLst>
            </a:pPr>
            <a:r>
              <a:rPr sz="2400" spc="-15" dirty="0">
                <a:solidFill>
                  <a:srgbClr val="3333CC"/>
                </a:solidFill>
                <a:latin typeface="Arial"/>
                <a:cs typeface="Arial"/>
              </a:rPr>
              <a:t>Invariance </a:t>
            </a:r>
            <a:r>
              <a:rPr sz="2400" spc="-10" dirty="0">
                <a:solidFill>
                  <a:srgbClr val="3333CC"/>
                </a:solidFill>
                <a:latin typeface="Arial"/>
                <a:cs typeface="Arial"/>
              </a:rPr>
              <a:t>to </a:t>
            </a:r>
            <a:r>
              <a:rPr sz="2400" spc="-15" dirty="0">
                <a:solidFill>
                  <a:srgbClr val="3333CC"/>
                </a:solidFill>
                <a:latin typeface="Arial"/>
                <a:cs typeface="Arial"/>
              </a:rPr>
              <a:t>translation </a:t>
            </a:r>
            <a:r>
              <a:rPr sz="2400" spc="-5" dirty="0">
                <a:solidFill>
                  <a:srgbClr val="3333CC"/>
                </a:solidFill>
                <a:latin typeface="Arial"/>
                <a:cs typeface="Arial"/>
              </a:rPr>
              <a:t>is </a:t>
            </a:r>
            <a:r>
              <a:rPr sz="2400" spc="-15" dirty="0">
                <a:solidFill>
                  <a:srgbClr val="3333CC"/>
                </a:solidFill>
                <a:latin typeface="Arial"/>
                <a:cs typeface="Arial"/>
              </a:rPr>
              <a:t>important </a:t>
            </a:r>
            <a:r>
              <a:rPr sz="2400" spc="-5" dirty="0">
                <a:solidFill>
                  <a:srgbClr val="3333CC"/>
                </a:solidFill>
                <a:latin typeface="Arial"/>
                <a:cs typeface="Arial"/>
              </a:rPr>
              <a:t>if </a:t>
            </a:r>
            <a:r>
              <a:rPr sz="2400" spc="-10" dirty="0">
                <a:solidFill>
                  <a:srgbClr val="3333CC"/>
                </a:solidFill>
                <a:latin typeface="Arial"/>
                <a:cs typeface="Arial"/>
              </a:rPr>
              <a:t>we care </a:t>
            </a:r>
            <a:r>
              <a:rPr sz="2400" spc="-15" dirty="0">
                <a:solidFill>
                  <a:srgbClr val="3333CC"/>
                </a:solidFill>
                <a:latin typeface="Arial"/>
                <a:cs typeface="Arial"/>
              </a:rPr>
              <a:t>about whether </a:t>
            </a:r>
            <a:r>
              <a:rPr sz="2400" dirty="0">
                <a:solidFill>
                  <a:srgbClr val="3333CC"/>
                </a:solidFill>
                <a:latin typeface="Arial"/>
                <a:cs typeface="Arial"/>
              </a:rPr>
              <a:t>a  </a:t>
            </a:r>
            <a:r>
              <a:rPr sz="2400" spc="-15" dirty="0">
                <a:solidFill>
                  <a:srgbClr val="3333CC"/>
                </a:solidFill>
                <a:latin typeface="Arial"/>
                <a:cs typeface="Arial"/>
              </a:rPr>
              <a:t>feature </a:t>
            </a:r>
            <a:r>
              <a:rPr sz="2400" spc="-5" dirty="0">
                <a:solidFill>
                  <a:srgbClr val="3333CC"/>
                </a:solidFill>
                <a:latin typeface="Arial"/>
                <a:cs typeface="Arial"/>
              </a:rPr>
              <a:t>is </a:t>
            </a:r>
            <a:r>
              <a:rPr sz="2400" spc="-15" dirty="0">
                <a:solidFill>
                  <a:srgbClr val="3333CC"/>
                </a:solidFill>
                <a:latin typeface="Arial"/>
                <a:cs typeface="Arial"/>
              </a:rPr>
              <a:t>present rather than exactly where </a:t>
            </a:r>
            <a:r>
              <a:rPr sz="2400" spc="-5" dirty="0">
                <a:solidFill>
                  <a:srgbClr val="3333CC"/>
                </a:solidFill>
                <a:latin typeface="Arial"/>
                <a:cs typeface="Arial"/>
              </a:rPr>
              <a:t>it</a:t>
            </a:r>
            <a:r>
              <a:rPr sz="2400" spc="-105" dirty="0">
                <a:solidFill>
                  <a:srgbClr val="3333CC"/>
                </a:solidFill>
                <a:latin typeface="Arial"/>
                <a:cs typeface="Arial"/>
              </a:rPr>
              <a:t> </a:t>
            </a:r>
            <a:r>
              <a:rPr sz="2400" spc="-5" dirty="0">
                <a:solidFill>
                  <a:srgbClr val="3333CC"/>
                </a:solidFill>
                <a:latin typeface="Arial"/>
                <a:cs typeface="Arial"/>
              </a:rPr>
              <a:t>is</a:t>
            </a:r>
            <a:endParaRPr sz="2400" dirty="0">
              <a:latin typeface="Arial"/>
              <a:cs typeface="Arial"/>
            </a:endParaRPr>
          </a:p>
          <a:p>
            <a:pPr marL="747395" marR="507365" lvl="1" indent="-282575">
              <a:lnSpc>
                <a:spcPts val="2300"/>
              </a:lnSpc>
              <a:spcBef>
                <a:spcPts val="595"/>
              </a:spcBef>
              <a:buClr>
                <a:srgbClr val="3333CC"/>
              </a:buClr>
              <a:buChar char="•"/>
              <a:tabLst>
                <a:tab pos="746760" algn="l"/>
                <a:tab pos="747395" algn="l"/>
              </a:tabLst>
            </a:pPr>
            <a:r>
              <a:rPr lang="en-US" sz="2000" spc="-10" dirty="0">
                <a:solidFill>
                  <a:srgbClr val="006600"/>
                </a:solidFill>
                <a:latin typeface="Arial"/>
                <a:cs typeface="Arial"/>
              </a:rPr>
              <a:t>Ex: f</a:t>
            </a:r>
            <a:r>
              <a:rPr sz="2000" spc="-10" dirty="0">
                <a:solidFill>
                  <a:srgbClr val="006600"/>
                </a:solidFill>
                <a:latin typeface="Arial"/>
                <a:cs typeface="Arial"/>
              </a:rPr>
              <a:t>or </a:t>
            </a:r>
            <a:r>
              <a:rPr sz="2000" spc="-15" dirty="0">
                <a:solidFill>
                  <a:srgbClr val="006600"/>
                </a:solidFill>
                <a:latin typeface="Arial"/>
                <a:cs typeface="Arial"/>
              </a:rPr>
              <a:t>detecting </a:t>
            </a:r>
            <a:r>
              <a:rPr sz="2000" dirty="0">
                <a:solidFill>
                  <a:srgbClr val="006600"/>
                </a:solidFill>
                <a:latin typeface="Arial"/>
                <a:cs typeface="Arial"/>
              </a:rPr>
              <a:t>a </a:t>
            </a:r>
            <a:r>
              <a:rPr sz="2000" spc="-15" dirty="0">
                <a:solidFill>
                  <a:srgbClr val="006600"/>
                </a:solidFill>
                <a:latin typeface="Arial"/>
                <a:cs typeface="Arial"/>
              </a:rPr>
              <a:t>face</a:t>
            </a:r>
            <a:r>
              <a:rPr sz="2000" spc="-10" dirty="0">
                <a:solidFill>
                  <a:srgbClr val="006600"/>
                </a:solidFill>
                <a:latin typeface="Arial"/>
                <a:cs typeface="Arial"/>
              </a:rPr>
              <a:t> just </a:t>
            </a:r>
            <a:r>
              <a:rPr sz="2000" spc="-15" dirty="0">
                <a:solidFill>
                  <a:srgbClr val="006600"/>
                </a:solidFill>
                <a:latin typeface="Arial"/>
                <a:cs typeface="Arial"/>
              </a:rPr>
              <a:t>need </a:t>
            </a:r>
            <a:r>
              <a:rPr sz="2000" spc="-10" dirty="0">
                <a:solidFill>
                  <a:srgbClr val="006600"/>
                </a:solidFill>
                <a:latin typeface="Arial"/>
                <a:cs typeface="Arial"/>
              </a:rPr>
              <a:t>to </a:t>
            </a:r>
            <a:r>
              <a:rPr sz="2000" spc="-15" dirty="0">
                <a:solidFill>
                  <a:srgbClr val="006600"/>
                </a:solidFill>
                <a:latin typeface="Arial"/>
                <a:cs typeface="Arial"/>
              </a:rPr>
              <a:t>know that </a:t>
            </a:r>
            <a:r>
              <a:rPr sz="2000" spc="-10" dirty="0">
                <a:solidFill>
                  <a:srgbClr val="006600"/>
                </a:solidFill>
                <a:latin typeface="Arial"/>
                <a:cs typeface="Arial"/>
              </a:rPr>
              <a:t>an eye </a:t>
            </a:r>
            <a:r>
              <a:rPr sz="2000" dirty="0">
                <a:solidFill>
                  <a:srgbClr val="006600"/>
                </a:solidFill>
                <a:latin typeface="Arial"/>
                <a:cs typeface="Arial"/>
              </a:rPr>
              <a:t>is </a:t>
            </a:r>
            <a:r>
              <a:rPr sz="2000" spc="-15" dirty="0">
                <a:solidFill>
                  <a:srgbClr val="006600"/>
                </a:solidFill>
                <a:latin typeface="Arial"/>
                <a:cs typeface="Arial"/>
              </a:rPr>
              <a:t>present </a:t>
            </a:r>
            <a:r>
              <a:rPr sz="2000" dirty="0">
                <a:solidFill>
                  <a:srgbClr val="006600"/>
                </a:solidFill>
                <a:latin typeface="Arial"/>
                <a:cs typeface="Arial"/>
              </a:rPr>
              <a:t>in</a:t>
            </a:r>
            <a:r>
              <a:rPr sz="2000" spc="-235" dirty="0">
                <a:solidFill>
                  <a:srgbClr val="006600"/>
                </a:solidFill>
                <a:latin typeface="Arial"/>
                <a:cs typeface="Arial"/>
              </a:rPr>
              <a:t> </a:t>
            </a:r>
            <a:r>
              <a:rPr sz="2000" dirty="0">
                <a:solidFill>
                  <a:srgbClr val="006600"/>
                </a:solidFill>
                <a:latin typeface="Arial"/>
                <a:cs typeface="Arial"/>
              </a:rPr>
              <a:t>a  </a:t>
            </a:r>
            <a:r>
              <a:rPr sz="2000" spc="-15" dirty="0">
                <a:solidFill>
                  <a:srgbClr val="006600"/>
                </a:solidFill>
                <a:latin typeface="Arial"/>
                <a:cs typeface="Arial"/>
              </a:rPr>
              <a:t>region, </a:t>
            </a:r>
            <a:r>
              <a:rPr sz="2000" spc="-10" dirty="0">
                <a:solidFill>
                  <a:srgbClr val="006600"/>
                </a:solidFill>
                <a:latin typeface="Arial"/>
                <a:cs typeface="Arial"/>
              </a:rPr>
              <a:t>not </a:t>
            </a:r>
            <a:r>
              <a:rPr sz="2000" spc="-5" dirty="0">
                <a:solidFill>
                  <a:srgbClr val="006600"/>
                </a:solidFill>
                <a:latin typeface="Arial"/>
                <a:cs typeface="Arial"/>
              </a:rPr>
              <a:t>its </a:t>
            </a:r>
            <a:r>
              <a:rPr sz="2000" spc="-15" dirty="0">
                <a:solidFill>
                  <a:srgbClr val="006600"/>
                </a:solidFill>
                <a:latin typeface="Arial"/>
                <a:cs typeface="Arial"/>
              </a:rPr>
              <a:t>exact</a:t>
            </a:r>
            <a:r>
              <a:rPr sz="2000" spc="-80" dirty="0">
                <a:solidFill>
                  <a:srgbClr val="006600"/>
                </a:solidFill>
                <a:latin typeface="Arial"/>
                <a:cs typeface="Arial"/>
              </a:rPr>
              <a:t> </a:t>
            </a:r>
            <a:r>
              <a:rPr sz="2000" spc="-10" dirty="0">
                <a:solidFill>
                  <a:srgbClr val="006600"/>
                </a:solidFill>
                <a:latin typeface="Arial"/>
                <a:cs typeface="Arial"/>
              </a:rPr>
              <a:t>location</a:t>
            </a:r>
            <a:endParaRPr sz="2000" dirty="0">
              <a:latin typeface="Arial"/>
              <a:cs typeface="Arial"/>
            </a:endParaRPr>
          </a:p>
          <a:p>
            <a:pPr marL="351155" marR="294005" indent="-339090">
              <a:lnSpc>
                <a:spcPct val="100000"/>
              </a:lnSpc>
              <a:spcBef>
                <a:spcPts val="455"/>
              </a:spcBef>
              <a:buChar char="•"/>
              <a:tabLst>
                <a:tab pos="351155" algn="l"/>
                <a:tab pos="351790" algn="l"/>
              </a:tabLst>
            </a:pPr>
            <a:r>
              <a:rPr sz="2400" spc="-10" dirty="0">
                <a:solidFill>
                  <a:srgbClr val="3333CC"/>
                </a:solidFill>
                <a:latin typeface="Arial"/>
                <a:cs typeface="Arial"/>
              </a:rPr>
              <a:t>In </a:t>
            </a:r>
            <a:r>
              <a:rPr sz="2400" spc="-15" dirty="0">
                <a:solidFill>
                  <a:srgbClr val="3333CC"/>
                </a:solidFill>
                <a:latin typeface="Arial"/>
                <a:cs typeface="Arial"/>
              </a:rPr>
              <a:t>other context </a:t>
            </a:r>
            <a:r>
              <a:rPr sz="2400" spc="-5" dirty="0">
                <a:solidFill>
                  <a:srgbClr val="3333CC"/>
                </a:solidFill>
                <a:latin typeface="Arial"/>
                <a:cs typeface="Arial"/>
              </a:rPr>
              <a:t>it is </a:t>
            </a:r>
            <a:r>
              <a:rPr sz="2400" spc="-15" dirty="0">
                <a:solidFill>
                  <a:srgbClr val="3333CC"/>
                </a:solidFill>
                <a:latin typeface="Arial"/>
                <a:cs typeface="Arial"/>
              </a:rPr>
              <a:t>more important </a:t>
            </a:r>
            <a:r>
              <a:rPr sz="2400" spc="-10" dirty="0">
                <a:solidFill>
                  <a:srgbClr val="3333CC"/>
                </a:solidFill>
                <a:latin typeface="Arial"/>
                <a:cs typeface="Arial"/>
              </a:rPr>
              <a:t>to </a:t>
            </a:r>
            <a:r>
              <a:rPr sz="2400" spc="-15" dirty="0">
                <a:solidFill>
                  <a:srgbClr val="3333CC"/>
                </a:solidFill>
                <a:latin typeface="Arial"/>
                <a:cs typeface="Arial"/>
              </a:rPr>
              <a:t>preserve location </a:t>
            </a:r>
            <a:r>
              <a:rPr sz="2400" spc="-10" dirty="0">
                <a:solidFill>
                  <a:srgbClr val="3333CC"/>
                </a:solidFill>
                <a:latin typeface="Arial"/>
                <a:cs typeface="Arial"/>
              </a:rPr>
              <a:t>of </a:t>
            </a:r>
            <a:r>
              <a:rPr sz="2400" dirty="0">
                <a:solidFill>
                  <a:srgbClr val="3333CC"/>
                </a:solidFill>
                <a:latin typeface="Arial"/>
                <a:cs typeface="Arial"/>
              </a:rPr>
              <a:t>a  </a:t>
            </a:r>
            <a:r>
              <a:rPr sz="2400" spc="-15" dirty="0">
                <a:solidFill>
                  <a:srgbClr val="3333CC"/>
                </a:solidFill>
                <a:latin typeface="Arial"/>
                <a:cs typeface="Arial"/>
              </a:rPr>
              <a:t>feature</a:t>
            </a:r>
            <a:endParaRPr sz="2400" dirty="0">
              <a:latin typeface="Arial"/>
              <a:cs typeface="Arial"/>
            </a:endParaRPr>
          </a:p>
          <a:p>
            <a:pPr marL="747395" marR="546100" lvl="1" indent="-282575">
              <a:lnSpc>
                <a:spcPct val="100000"/>
              </a:lnSpc>
              <a:spcBef>
                <a:spcPts val="425"/>
              </a:spcBef>
              <a:buClr>
                <a:srgbClr val="3333CC"/>
              </a:buClr>
              <a:buChar char="•"/>
              <a:tabLst>
                <a:tab pos="746760" algn="l"/>
                <a:tab pos="747395" algn="l"/>
              </a:tabLst>
            </a:pPr>
            <a:r>
              <a:rPr sz="2000" spc="-15" dirty="0">
                <a:solidFill>
                  <a:srgbClr val="006600"/>
                </a:solidFill>
                <a:latin typeface="Arial"/>
                <a:cs typeface="Arial"/>
              </a:rPr>
              <a:t>E</a:t>
            </a:r>
            <a:r>
              <a:rPr lang="en-US" sz="2000" spc="-15" dirty="0">
                <a:solidFill>
                  <a:srgbClr val="006600"/>
                </a:solidFill>
                <a:latin typeface="Arial"/>
                <a:cs typeface="Arial"/>
              </a:rPr>
              <a:t>x:</a:t>
            </a:r>
            <a:r>
              <a:rPr sz="2000" spc="-15" dirty="0">
                <a:solidFill>
                  <a:srgbClr val="006600"/>
                </a:solidFill>
                <a:latin typeface="Arial"/>
                <a:cs typeface="Arial"/>
              </a:rPr>
              <a:t> </a:t>
            </a:r>
            <a:r>
              <a:rPr sz="2000" spc="-10" dirty="0">
                <a:solidFill>
                  <a:srgbClr val="006600"/>
                </a:solidFill>
                <a:latin typeface="Arial"/>
                <a:cs typeface="Arial"/>
              </a:rPr>
              <a:t>to </a:t>
            </a:r>
            <a:r>
              <a:rPr sz="2000" spc="-15" dirty="0">
                <a:solidFill>
                  <a:srgbClr val="006600"/>
                </a:solidFill>
                <a:latin typeface="Arial"/>
                <a:cs typeface="Arial"/>
              </a:rPr>
              <a:t>determine </a:t>
            </a:r>
            <a:r>
              <a:rPr sz="2000" dirty="0">
                <a:solidFill>
                  <a:srgbClr val="006600"/>
                </a:solidFill>
                <a:latin typeface="Arial"/>
                <a:cs typeface="Arial"/>
              </a:rPr>
              <a:t>a </a:t>
            </a:r>
            <a:r>
              <a:rPr sz="2000" spc="-15" dirty="0">
                <a:solidFill>
                  <a:srgbClr val="006600"/>
                </a:solidFill>
                <a:latin typeface="Arial"/>
                <a:cs typeface="Arial"/>
              </a:rPr>
              <a:t>corner </a:t>
            </a:r>
            <a:r>
              <a:rPr sz="2000" spc="-5" dirty="0">
                <a:solidFill>
                  <a:srgbClr val="006600"/>
                </a:solidFill>
                <a:latin typeface="Arial"/>
                <a:cs typeface="Arial"/>
              </a:rPr>
              <a:t>we </a:t>
            </a:r>
            <a:r>
              <a:rPr sz="2000" spc="-15" dirty="0">
                <a:solidFill>
                  <a:srgbClr val="006600"/>
                </a:solidFill>
                <a:latin typeface="Arial"/>
                <a:cs typeface="Arial"/>
              </a:rPr>
              <a:t>need </a:t>
            </a:r>
            <a:r>
              <a:rPr sz="2000" spc="-10" dirty="0">
                <a:solidFill>
                  <a:srgbClr val="006600"/>
                </a:solidFill>
                <a:latin typeface="Arial"/>
                <a:cs typeface="Arial"/>
              </a:rPr>
              <a:t>to </a:t>
            </a:r>
            <a:r>
              <a:rPr sz="2000" spc="-15" dirty="0">
                <a:solidFill>
                  <a:srgbClr val="006600"/>
                </a:solidFill>
                <a:latin typeface="Arial"/>
                <a:cs typeface="Arial"/>
              </a:rPr>
              <a:t>know whether </a:t>
            </a:r>
            <a:r>
              <a:rPr sz="2000" spc="-10" dirty="0">
                <a:solidFill>
                  <a:srgbClr val="006600"/>
                </a:solidFill>
                <a:latin typeface="Arial"/>
                <a:cs typeface="Arial"/>
              </a:rPr>
              <a:t>two </a:t>
            </a:r>
            <a:r>
              <a:rPr sz="2000" spc="-15" dirty="0">
                <a:solidFill>
                  <a:srgbClr val="006600"/>
                </a:solidFill>
                <a:latin typeface="Arial"/>
                <a:cs typeface="Arial"/>
              </a:rPr>
              <a:t>edges are  present </a:t>
            </a:r>
            <a:r>
              <a:rPr sz="2000" spc="-10" dirty="0">
                <a:solidFill>
                  <a:srgbClr val="006600"/>
                </a:solidFill>
                <a:latin typeface="Arial"/>
                <a:cs typeface="Arial"/>
              </a:rPr>
              <a:t>and </a:t>
            </a:r>
            <a:r>
              <a:rPr sz="2000" spc="-15" dirty="0">
                <a:solidFill>
                  <a:srgbClr val="006600"/>
                </a:solidFill>
                <a:latin typeface="Arial"/>
                <a:cs typeface="Arial"/>
              </a:rPr>
              <a:t>test whether they</a:t>
            </a:r>
            <a:r>
              <a:rPr sz="2000" spc="-75" dirty="0">
                <a:solidFill>
                  <a:srgbClr val="006600"/>
                </a:solidFill>
                <a:latin typeface="Arial"/>
                <a:cs typeface="Arial"/>
              </a:rPr>
              <a:t> </a:t>
            </a:r>
            <a:r>
              <a:rPr sz="2000" spc="-20" dirty="0">
                <a:solidFill>
                  <a:srgbClr val="006600"/>
                </a:solidFill>
                <a:latin typeface="Arial"/>
                <a:cs typeface="Arial"/>
              </a:rPr>
              <a:t>meet</a:t>
            </a:r>
            <a:endParaRPr sz="2000" dirty="0">
              <a:latin typeface="Arial"/>
              <a:cs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938788" y="1376679"/>
            <a:ext cx="5290812" cy="505267"/>
          </a:xfrm>
          <a:prstGeom prst="rect">
            <a:avLst/>
          </a:prstGeom>
        </p:spPr>
        <p:txBody>
          <a:bodyPr vert="horz" wrap="square" lIns="0" tIns="12700" rIns="0" bIns="0" rtlCol="0">
            <a:spAutoFit/>
          </a:bodyPr>
          <a:lstStyle/>
          <a:p>
            <a:pPr marL="12700">
              <a:lnSpc>
                <a:spcPct val="100000"/>
              </a:lnSpc>
              <a:spcBef>
                <a:spcPts val="100"/>
              </a:spcBef>
            </a:pPr>
            <a:r>
              <a:rPr sz="3200" spc="-15" dirty="0"/>
              <a:t>Learning other</a:t>
            </a:r>
            <a:r>
              <a:rPr sz="3200" spc="-60" dirty="0"/>
              <a:t> </a:t>
            </a:r>
            <a:r>
              <a:rPr lang="en-US" sz="3200" spc="-15" dirty="0"/>
              <a:t>I</a:t>
            </a:r>
            <a:r>
              <a:rPr sz="3200" spc="-15" dirty="0"/>
              <a:t>nvariances</a:t>
            </a:r>
            <a:endParaRPr sz="3200" dirty="0"/>
          </a:p>
        </p:txBody>
      </p:sp>
      <p:sp>
        <p:nvSpPr>
          <p:cNvPr id="5" name="object 5"/>
          <p:cNvSpPr txBox="1"/>
          <p:nvPr/>
        </p:nvSpPr>
        <p:spPr>
          <a:xfrm>
            <a:off x="661077" y="2335784"/>
            <a:ext cx="8670925" cy="1616710"/>
          </a:xfrm>
          <a:prstGeom prst="rect">
            <a:avLst/>
          </a:prstGeom>
        </p:spPr>
        <p:txBody>
          <a:bodyPr vert="horz" wrap="square" lIns="0" tIns="79375" rIns="0" bIns="0" rtlCol="0">
            <a:spAutoFit/>
          </a:bodyPr>
          <a:lstStyle/>
          <a:p>
            <a:pPr marL="351790" indent="-339090">
              <a:lnSpc>
                <a:spcPct val="100000"/>
              </a:lnSpc>
              <a:spcBef>
                <a:spcPts val="625"/>
              </a:spcBef>
              <a:buChar char="•"/>
              <a:tabLst>
                <a:tab pos="351155" algn="l"/>
                <a:tab pos="351790" algn="l"/>
              </a:tabLst>
            </a:pPr>
            <a:r>
              <a:rPr sz="2400" spc="-15" dirty="0">
                <a:solidFill>
                  <a:srgbClr val="3333CC"/>
                </a:solidFill>
                <a:latin typeface="Arial"/>
                <a:cs typeface="Arial"/>
              </a:rPr>
              <a:t>Pooling over spatial regions produces invariance </a:t>
            </a:r>
            <a:r>
              <a:rPr sz="2400" spc="-10" dirty="0">
                <a:solidFill>
                  <a:srgbClr val="3333CC"/>
                </a:solidFill>
                <a:latin typeface="Arial"/>
                <a:cs typeface="Arial"/>
              </a:rPr>
              <a:t>to</a:t>
            </a:r>
            <a:r>
              <a:rPr sz="2400" spc="25" dirty="0">
                <a:solidFill>
                  <a:srgbClr val="3333CC"/>
                </a:solidFill>
                <a:latin typeface="Arial"/>
                <a:cs typeface="Arial"/>
              </a:rPr>
              <a:t> </a:t>
            </a:r>
            <a:r>
              <a:rPr sz="2400" spc="-15" dirty="0">
                <a:solidFill>
                  <a:srgbClr val="3333CC"/>
                </a:solidFill>
                <a:latin typeface="Arial"/>
                <a:cs typeface="Arial"/>
              </a:rPr>
              <a:t>translation</a:t>
            </a:r>
            <a:endParaRPr sz="2400">
              <a:latin typeface="Arial"/>
              <a:cs typeface="Arial"/>
            </a:endParaRPr>
          </a:p>
          <a:p>
            <a:pPr marL="351790" marR="192405" indent="-339090">
              <a:lnSpc>
                <a:spcPct val="99200"/>
              </a:lnSpc>
              <a:spcBef>
                <a:spcPts val="555"/>
              </a:spcBef>
              <a:buChar char="•"/>
              <a:tabLst>
                <a:tab pos="351155" algn="l"/>
                <a:tab pos="351790" algn="l"/>
              </a:tabLst>
            </a:pPr>
            <a:r>
              <a:rPr sz="2400" spc="-15" dirty="0">
                <a:solidFill>
                  <a:srgbClr val="3333CC"/>
                </a:solidFill>
                <a:latin typeface="Arial"/>
                <a:cs typeface="Arial"/>
              </a:rPr>
              <a:t>But </a:t>
            </a:r>
            <a:r>
              <a:rPr sz="2400" spc="-5" dirty="0">
                <a:solidFill>
                  <a:srgbClr val="3333CC"/>
                </a:solidFill>
                <a:latin typeface="Arial"/>
                <a:cs typeface="Arial"/>
              </a:rPr>
              <a:t>if </a:t>
            </a:r>
            <a:r>
              <a:rPr sz="2400" spc="-10" dirty="0">
                <a:solidFill>
                  <a:srgbClr val="3333CC"/>
                </a:solidFill>
                <a:latin typeface="Arial"/>
                <a:cs typeface="Arial"/>
              </a:rPr>
              <a:t>we </a:t>
            </a:r>
            <a:r>
              <a:rPr sz="2400" spc="-15" dirty="0">
                <a:solidFill>
                  <a:srgbClr val="3333CC"/>
                </a:solidFill>
                <a:latin typeface="Arial"/>
                <a:cs typeface="Arial"/>
              </a:rPr>
              <a:t>pool over </a:t>
            </a:r>
            <a:r>
              <a:rPr sz="2400" spc="-10" dirty="0">
                <a:solidFill>
                  <a:srgbClr val="3333CC"/>
                </a:solidFill>
                <a:latin typeface="Arial"/>
                <a:cs typeface="Arial"/>
              </a:rPr>
              <a:t>the </a:t>
            </a:r>
            <a:r>
              <a:rPr sz="2400" spc="-15" dirty="0">
                <a:solidFill>
                  <a:srgbClr val="3333CC"/>
                </a:solidFill>
                <a:latin typeface="Arial"/>
                <a:cs typeface="Arial"/>
              </a:rPr>
              <a:t>results </a:t>
            </a:r>
            <a:r>
              <a:rPr sz="2400" spc="-10" dirty="0">
                <a:solidFill>
                  <a:srgbClr val="3333CC"/>
                </a:solidFill>
                <a:latin typeface="Arial"/>
                <a:cs typeface="Arial"/>
              </a:rPr>
              <a:t>of </a:t>
            </a:r>
            <a:r>
              <a:rPr sz="2400" spc="-15" dirty="0">
                <a:solidFill>
                  <a:srgbClr val="3333CC"/>
                </a:solidFill>
                <a:latin typeface="Arial"/>
                <a:cs typeface="Arial"/>
              </a:rPr>
              <a:t>separately parameterized  convolutions, </a:t>
            </a:r>
            <a:r>
              <a:rPr sz="2400" spc="-10" dirty="0">
                <a:solidFill>
                  <a:srgbClr val="3333CC"/>
                </a:solidFill>
                <a:latin typeface="Arial"/>
                <a:cs typeface="Arial"/>
              </a:rPr>
              <a:t>the </a:t>
            </a:r>
            <a:r>
              <a:rPr sz="2400" spc="-15" dirty="0">
                <a:solidFill>
                  <a:srgbClr val="3333CC"/>
                </a:solidFill>
                <a:latin typeface="Arial"/>
                <a:cs typeface="Arial"/>
              </a:rPr>
              <a:t>features </a:t>
            </a:r>
            <a:r>
              <a:rPr sz="2400" spc="-10" dirty="0">
                <a:solidFill>
                  <a:srgbClr val="3333CC"/>
                </a:solidFill>
                <a:latin typeface="Arial"/>
                <a:cs typeface="Arial"/>
              </a:rPr>
              <a:t>can learn </a:t>
            </a:r>
            <a:r>
              <a:rPr sz="2400" spc="-15" dirty="0">
                <a:solidFill>
                  <a:srgbClr val="3333CC"/>
                </a:solidFill>
                <a:latin typeface="Arial"/>
                <a:cs typeface="Arial"/>
              </a:rPr>
              <a:t>which transformations </a:t>
            </a:r>
            <a:r>
              <a:rPr sz="2400" spc="-10" dirty="0">
                <a:solidFill>
                  <a:srgbClr val="3333CC"/>
                </a:solidFill>
                <a:latin typeface="Arial"/>
                <a:cs typeface="Arial"/>
              </a:rPr>
              <a:t>to  </a:t>
            </a:r>
            <a:r>
              <a:rPr sz="2400" spc="-15" dirty="0">
                <a:solidFill>
                  <a:srgbClr val="3333CC"/>
                </a:solidFill>
                <a:latin typeface="Arial"/>
                <a:cs typeface="Arial"/>
              </a:rPr>
              <a:t>become invariant</a:t>
            </a:r>
            <a:r>
              <a:rPr sz="2400" spc="-40" dirty="0">
                <a:solidFill>
                  <a:srgbClr val="3333CC"/>
                </a:solidFill>
                <a:latin typeface="Arial"/>
                <a:cs typeface="Arial"/>
              </a:rPr>
              <a:t> </a:t>
            </a:r>
            <a:r>
              <a:rPr sz="2400" spc="-15" dirty="0">
                <a:solidFill>
                  <a:srgbClr val="3333CC"/>
                </a:solidFill>
                <a:latin typeface="Arial"/>
                <a:cs typeface="Arial"/>
              </a:rPr>
              <a:t>to</a:t>
            </a:r>
            <a:endParaRPr sz="2400">
              <a:latin typeface="Arial"/>
              <a:cs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81201" y="925575"/>
            <a:ext cx="7177650" cy="505267"/>
          </a:xfrm>
          <a:prstGeom prst="rect">
            <a:avLst/>
          </a:prstGeom>
        </p:spPr>
        <p:txBody>
          <a:bodyPr vert="horz" wrap="square" lIns="0" tIns="12700" rIns="0" bIns="0" rtlCol="0">
            <a:spAutoFit/>
          </a:bodyPr>
          <a:lstStyle/>
          <a:p>
            <a:pPr marL="12700">
              <a:lnSpc>
                <a:spcPct val="100000"/>
              </a:lnSpc>
              <a:spcBef>
                <a:spcPts val="100"/>
              </a:spcBef>
            </a:pPr>
            <a:r>
              <a:rPr sz="3200" spc="-15" dirty="0"/>
              <a:t>Learning Invariance </a:t>
            </a:r>
            <a:r>
              <a:rPr sz="3200" spc="-10" dirty="0"/>
              <a:t>to</a:t>
            </a:r>
            <a:r>
              <a:rPr sz="3200" spc="-65" dirty="0"/>
              <a:t> </a:t>
            </a:r>
            <a:r>
              <a:rPr lang="en-US" sz="3200" spc="-15" dirty="0"/>
              <a:t>R</a:t>
            </a:r>
            <a:r>
              <a:rPr sz="3200" spc="-15" dirty="0"/>
              <a:t>otation</a:t>
            </a:r>
            <a:endParaRPr sz="3200" dirty="0"/>
          </a:p>
        </p:txBody>
      </p:sp>
      <p:sp>
        <p:nvSpPr>
          <p:cNvPr id="5" name="object 5"/>
          <p:cNvSpPr txBox="1"/>
          <p:nvPr/>
        </p:nvSpPr>
        <p:spPr>
          <a:xfrm>
            <a:off x="811783" y="2402840"/>
            <a:ext cx="3150870" cy="3274695"/>
          </a:xfrm>
          <a:prstGeom prst="rect">
            <a:avLst/>
          </a:prstGeom>
        </p:spPr>
        <p:txBody>
          <a:bodyPr vert="horz" wrap="square" lIns="0" tIns="17780" rIns="0" bIns="0" rtlCol="0">
            <a:spAutoFit/>
          </a:bodyPr>
          <a:lstStyle/>
          <a:p>
            <a:pPr marL="351790" marR="5080" indent="-339090">
              <a:lnSpc>
                <a:spcPct val="98500"/>
              </a:lnSpc>
              <a:spcBef>
                <a:spcPts val="140"/>
              </a:spcBef>
              <a:buChar char="•"/>
              <a:tabLst>
                <a:tab pos="351155" algn="l"/>
                <a:tab pos="351790" algn="l"/>
              </a:tabLst>
            </a:pPr>
            <a:r>
              <a:rPr sz="2400" dirty="0">
                <a:solidFill>
                  <a:srgbClr val="3333CC"/>
                </a:solidFill>
                <a:latin typeface="Arial"/>
                <a:cs typeface="Arial"/>
              </a:rPr>
              <a:t>A </a:t>
            </a:r>
            <a:r>
              <a:rPr sz="2400" spc="-10" dirty="0">
                <a:solidFill>
                  <a:srgbClr val="3333CC"/>
                </a:solidFill>
                <a:latin typeface="Arial"/>
                <a:cs typeface="Arial"/>
              </a:rPr>
              <a:t>pooling unit </a:t>
            </a:r>
            <a:r>
              <a:rPr sz="2400" spc="-15" dirty="0">
                <a:solidFill>
                  <a:srgbClr val="3333CC"/>
                </a:solidFill>
                <a:latin typeface="Arial"/>
                <a:cs typeface="Arial"/>
              </a:rPr>
              <a:t>that  </a:t>
            </a:r>
            <a:r>
              <a:rPr sz="2400" spc="-10" dirty="0">
                <a:solidFill>
                  <a:srgbClr val="3333CC"/>
                </a:solidFill>
                <a:latin typeface="Arial"/>
                <a:cs typeface="Arial"/>
              </a:rPr>
              <a:t>pools </a:t>
            </a:r>
            <a:r>
              <a:rPr sz="2400" spc="-15" dirty="0">
                <a:solidFill>
                  <a:srgbClr val="3333CC"/>
                </a:solidFill>
                <a:latin typeface="Arial"/>
                <a:cs typeface="Arial"/>
              </a:rPr>
              <a:t>over multiple  features that </a:t>
            </a:r>
            <a:r>
              <a:rPr sz="2400" spc="-10" dirty="0">
                <a:solidFill>
                  <a:srgbClr val="3333CC"/>
                </a:solidFill>
                <a:latin typeface="Arial"/>
                <a:cs typeface="Arial"/>
              </a:rPr>
              <a:t>are  </a:t>
            </a:r>
            <a:r>
              <a:rPr sz="2400" spc="-15" dirty="0">
                <a:solidFill>
                  <a:srgbClr val="3333CC"/>
                </a:solidFill>
                <a:latin typeface="Arial"/>
                <a:cs typeface="Arial"/>
              </a:rPr>
              <a:t>learned </a:t>
            </a:r>
            <a:r>
              <a:rPr sz="2400" spc="-10" dirty="0">
                <a:solidFill>
                  <a:srgbClr val="3333CC"/>
                </a:solidFill>
                <a:latin typeface="Arial"/>
                <a:cs typeface="Arial"/>
              </a:rPr>
              <a:t>with  </a:t>
            </a:r>
            <a:r>
              <a:rPr sz="2400" spc="-15" dirty="0">
                <a:solidFill>
                  <a:srgbClr val="3333CC"/>
                </a:solidFill>
                <a:latin typeface="Arial"/>
                <a:cs typeface="Arial"/>
              </a:rPr>
              <a:t>separate</a:t>
            </a:r>
            <a:r>
              <a:rPr sz="2400" spc="-85" dirty="0">
                <a:solidFill>
                  <a:srgbClr val="3333CC"/>
                </a:solidFill>
                <a:latin typeface="Arial"/>
                <a:cs typeface="Arial"/>
              </a:rPr>
              <a:t> </a:t>
            </a:r>
            <a:r>
              <a:rPr sz="2400" spc="-15" dirty="0">
                <a:solidFill>
                  <a:srgbClr val="3333CC"/>
                </a:solidFill>
                <a:latin typeface="Arial"/>
                <a:cs typeface="Arial"/>
              </a:rPr>
              <a:t>parameters  </a:t>
            </a:r>
            <a:r>
              <a:rPr sz="2400" spc="-10" dirty="0">
                <a:solidFill>
                  <a:srgbClr val="3333CC"/>
                </a:solidFill>
                <a:latin typeface="Arial"/>
                <a:cs typeface="Arial"/>
              </a:rPr>
              <a:t>can learn to be  </a:t>
            </a:r>
            <a:r>
              <a:rPr sz="2400" spc="-15" dirty="0">
                <a:solidFill>
                  <a:srgbClr val="3333CC"/>
                </a:solidFill>
                <a:latin typeface="Arial"/>
                <a:cs typeface="Arial"/>
              </a:rPr>
              <a:t>invariant </a:t>
            </a:r>
            <a:r>
              <a:rPr sz="2400" spc="-10" dirty="0">
                <a:solidFill>
                  <a:srgbClr val="3333CC"/>
                </a:solidFill>
                <a:latin typeface="Arial"/>
                <a:cs typeface="Arial"/>
              </a:rPr>
              <a:t>to  </a:t>
            </a:r>
            <a:r>
              <a:rPr sz="2400" spc="-15" dirty="0">
                <a:solidFill>
                  <a:srgbClr val="3333CC"/>
                </a:solidFill>
                <a:latin typeface="Arial"/>
                <a:cs typeface="Arial"/>
              </a:rPr>
              <a:t>transformations of  </a:t>
            </a:r>
            <a:r>
              <a:rPr sz="2400" spc="-10" dirty="0">
                <a:solidFill>
                  <a:srgbClr val="3333CC"/>
                </a:solidFill>
                <a:latin typeface="Arial"/>
                <a:cs typeface="Arial"/>
              </a:rPr>
              <a:t>the</a:t>
            </a:r>
            <a:r>
              <a:rPr sz="2400" spc="-30" dirty="0">
                <a:solidFill>
                  <a:srgbClr val="3333CC"/>
                </a:solidFill>
                <a:latin typeface="Arial"/>
                <a:cs typeface="Arial"/>
              </a:rPr>
              <a:t> </a:t>
            </a:r>
            <a:r>
              <a:rPr sz="2400" spc="-15" dirty="0">
                <a:solidFill>
                  <a:srgbClr val="3333CC"/>
                </a:solidFill>
                <a:latin typeface="Arial"/>
                <a:cs typeface="Arial"/>
              </a:rPr>
              <a:t>input</a:t>
            </a:r>
            <a:endParaRPr sz="2400">
              <a:latin typeface="Arial"/>
              <a:cs typeface="Arial"/>
            </a:endParaRPr>
          </a:p>
        </p:txBody>
      </p:sp>
      <p:sp>
        <p:nvSpPr>
          <p:cNvPr id="7" name="object 7"/>
          <p:cNvSpPr/>
          <p:nvPr/>
        </p:nvSpPr>
        <p:spPr>
          <a:xfrm>
            <a:off x="4182438" y="2733281"/>
            <a:ext cx="4976412" cy="2917534"/>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0157" y="6015735"/>
            <a:ext cx="1791970" cy="995044"/>
          </a:xfrm>
          <a:prstGeom prst="rect">
            <a:avLst/>
          </a:prstGeom>
        </p:spPr>
        <p:txBody>
          <a:bodyPr vert="horz" wrap="square" lIns="0" tIns="12700" rIns="0" bIns="0" rtlCol="0">
            <a:spAutoFit/>
          </a:bodyPr>
          <a:lstStyle/>
          <a:p>
            <a:pPr marL="12700">
              <a:lnSpc>
                <a:spcPts val="1910"/>
              </a:lnSpc>
              <a:spcBef>
                <a:spcPts val="100"/>
              </a:spcBef>
            </a:pPr>
            <a:r>
              <a:rPr sz="1600" spc="-10" dirty="0">
                <a:solidFill>
                  <a:srgbClr val="7030A0"/>
                </a:solidFill>
                <a:latin typeface="Arial"/>
                <a:cs typeface="Arial"/>
              </a:rPr>
              <a:t>Input tilted</a:t>
            </a:r>
            <a:r>
              <a:rPr sz="1600" spc="-15" dirty="0">
                <a:solidFill>
                  <a:srgbClr val="7030A0"/>
                </a:solidFill>
                <a:latin typeface="Arial"/>
                <a:cs typeface="Arial"/>
              </a:rPr>
              <a:t> </a:t>
            </a:r>
            <a:r>
              <a:rPr sz="1600" spc="-10" dirty="0">
                <a:solidFill>
                  <a:srgbClr val="7030A0"/>
                </a:solidFill>
                <a:latin typeface="Arial"/>
                <a:cs typeface="Arial"/>
              </a:rPr>
              <a:t>left</a:t>
            </a:r>
            <a:endParaRPr sz="1600">
              <a:latin typeface="Arial"/>
              <a:cs typeface="Arial"/>
            </a:endParaRPr>
          </a:p>
          <a:p>
            <a:pPr marL="12700" marR="5080">
              <a:lnSpc>
                <a:spcPct val="99400"/>
              </a:lnSpc>
            </a:pPr>
            <a:r>
              <a:rPr sz="1600" spc="-10" dirty="0">
                <a:solidFill>
                  <a:srgbClr val="7030A0"/>
                </a:solidFill>
                <a:latin typeface="Arial"/>
                <a:cs typeface="Arial"/>
              </a:rPr>
              <a:t>gets large</a:t>
            </a:r>
            <a:r>
              <a:rPr sz="1600" spc="-65" dirty="0">
                <a:solidFill>
                  <a:srgbClr val="7030A0"/>
                </a:solidFill>
                <a:latin typeface="Arial"/>
                <a:cs typeface="Arial"/>
              </a:rPr>
              <a:t> </a:t>
            </a:r>
            <a:r>
              <a:rPr sz="1600" spc="-15" dirty="0">
                <a:solidFill>
                  <a:srgbClr val="7030A0"/>
                </a:solidFill>
                <a:latin typeface="Arial"/>
                <a:cs typeface="Arial"/>
              </a:rPr>
              <a:t>response  </a:t>
            </a:r>
            <a:r>
              <a:rPr sz="1600" spc="-5" dirty="0">
                <a:solidFill>
                  <a:srgbClr val="7030A0"/>
                </a:solidFill>
                <a:latin typeface="Arial"/>
                <a:cs typeface="Arial"/>
              </a:rPr>
              <a:t>from </a:t>
            </a:r>
            <a:r>
              <a:rPr sz="1600" spc="-10" dirty="0">
                <a:solidFill>
                  <a:srgbClr val="7030A0"/>
                </a:solidFill>
                <a:latin typeface="Arial"/>
                <a:cs typeface="Arial"/>
              </a:rPr>
              <a:t>unit tuned </a:t>
            </a:r>
            <a:r>
              <a:rPr sz="1600" dirty="0">
                <a:solidFill>
                  <a:srgbClr val="7030A0"/>
                </a:solidFill>
                <a:latin typeface="Arial"/>
                <a:cs typeface="Arial"/>
              </a:rPr>
              <a:t>to  </a:t>
            </a:r>
            <a:r>
              <a:rPr sz="1600" spc="-10" dirty="0">
                <a:solidFill>
                  <a:srgbClr val="7030A0"/>
                </a:solidFill>
                <a:latin typeface="Arial"/>
                <a:cs typeface="Arial"/>
              </a:rPr>
              <a:t>left-tilted</a:t>
            </a:r>
            <a:r>
              <a:rPr sz="1600" spc="-20" dirty="0">
                <a:solidFill>
                  <a:srgbClr val="7030A0"/>
                </a:solidFill>
                <a:latin typeface="Arial"/>
                <a:cs typeface="Arial"/>
              </a:rPr>
              <a:t> </a:t>
            </a:r>
            <a:r>
              <a:rPr sz="1600" spc="-15" dirty="0">
                <a:solidFill>
                  <a:srgbClr val="7030A0"/>
                </a:solidFill>
                <a:latin typeface="Arial"/>
                <a:cs typeface="Arial"/>
              </a:rPr>
              <a:t>images</a:t>
            </a:r>
            <a:endParaRPr sz="1600">
              <a:latin typeface="Arial"/>
              <a:cs typeface="Arial"/>
            </a:endParaRPr>
          </a:p>
        </p:txBody>
      </p:sp>
      <p:sp>
        <p:nvSpPr>
          <p:cNvPr id="9" name="object 9"/>
          <p:cNvSpPr txBox="1"/>
          <p:nvPr/>
        </p:nvSpPr>
        <p:spPr>
          <a:xfrm>
            <a:off x="7548058" y="6015735"/>
            <a:ext cx="1032510" cy="269240"/>
          </a:xfrm>
          <a:prstGeom prst="rect">
            <a:avLst/>
          </a:prstGeom>
        </p:spPr>
        <p:txBody>
          <a:bodyPr vert="horz" wrap="square" lIns="0" tIns="12700" rIns="0" bIns="0" rtlCol="0">
            <a:spAutoFit/>
          </a:bodyPr>
          <a:lstStyle/>
          <a:p>
            <a:pPr marL="12700">
              <a:lnSpc>
                <a:spcPct val="100000"/>
              </a:lnSpc>
              <a:spcBef>
                <a:spcPts val="100"/>
              </a:spcBef>
            </a:pPr>
            <a:r>
              <a:rPr sz="1600" spc="-20" dirty="0">
                <a:solidFill>
                  <a:srgbClr val="7030A0"/>
                </a:solidFill>
                <a:latin typeface="Arial"/>
                <a:cs typeface="Arial"/>
              </a:rPr>
              <a:t>Tilted</a:t>
            </a:r>
            <a:r>
              <a:rPr sz="1600" spc="-80" dirty="0">
                <a:solidFill>
                  <a:srgbClr val="7030A0"/>
                </a:solidFill>
                <a:latin typeface="Arial"/>
                <a:cs typeface="Arial"/>
              </a:rPr>
              <a:t> </a:t>
            </a:r>
            <a:r>
              <a:rPr sz="1600" spc="-15" dirty="0">
                <a:solidFill>
                  <a:srgbClr val="7030A0"/>
                </a:solidFill>
                <a:latin typeface="Arial"/>
                <a:cs typeface="Arial"/>
              </a:rPr>
              <a:t>Right</a:t>
            </a:r>
            <a:endParaRPr sz="1600">
              <a:latin typeface="Arial"/>
              <a:cs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50399" y="1219200"/>
            <a:ext cx="8127153" cy="443711"/>
          </a:xfrm>
          <a:prstGeom prst="rect">
            <a:avLst/>
          </a:prstGeom>
        </p:spPr>
        <p:txBody>
          <a:bodyPr vert="horz" wrap="square" lIns="0" tIns="12700" rIns="0" bIns="0" rtlCol="0">
            <a:spAutoFit/>
          </a:bodyPr>
          <a:lstStyle/>
          <a:p>
            <a:pPr marL="12700">
              <a:lnSpc>
                <a:spcPct val="100000"/>
              </a:lnSpc>
              <a:spcBef>
                <a:spcPts val="100"/>
              </a:spcBef>
            </a:pPr>
            <a:r>
              <a:rPr sz="2800" spc="-15" dirty="0"/>
              <a:t>Using </a:t>
            </a:r>
            <a:r>
              <a:rPr lang="en-US" sz="2800" spc="-15" dirty="0"/>
              <a:t>F</a:t>
            </a:r>
            <a:r>
              <a:rPr sz="2800" spc="-15" dirty="0"/>
              <a:t>ewer </a:t>
            </a:r>
            <a:r>
              <a:rPr lang="en-US" sz="2800" spc="-10" dirty="0"/>
              <a:t>P</a:t>
            </a:r>
            <a:r>
              <a:rPr sz="2800" spc="-10" dirty="0"/>
              <a:t>ooling </a:t>
            </a:r>
            <a:r>
              <a:rPr lang="en-US" sz="2800" spc="-10" dirty="0"/>
              <a:t>U</a:t>
            </a:r>
            <a:r>
              <a:rPr sz="2800" spc="-10" dirty="0"/>
              <a:t>nits </a:t>
            </a:r>
            <a:r>
              <a:rPr sz="2800" spc="-15" dirty="0"/>
              <a:t>than </a:t>
            </a:r>
            <a:r>
              <a:rPr lang="en-US" sz="2800" spc="-15" dirty="0"/>
              <a:t>D</a:t>
            </a:r>
            <a:r>
              <a:rPr sz="2800" spc="-15" dirty="0"/>
              <a:t>etector</a:t>
            </a:r>
            <a:r>
              <a:rPr sz="2800" spc="-130" dirty="0"/>
              <a:t> </a:t>
            </a:r>
            <a:r>
              <a:rPr lang="en-US" sz="2800" spc="-10" dirty="0"/>
              <a:t>U</a:t>
            </a:r>
            <a:r>
              <a:rPr sz="2800" spc="-10" dirty="0"/>
              <a:t>nits</a:t>
            </a:r>
            <a:endParaRPr sz="2800" dirty="0"/>
          </a:p>
        </p:txBody>
      </p:sp>
      <p:sp>
        <p:nvSpPr>
          <p:cNvPr id="5" name="object 5"/>
          <p:cNvSpPr txBox="1"/>
          <p:nvPr/>
        </p:nvSpPr>
        <p:spPr>
          <a:xfrm>
            <a:off x="585723" y="2402840"/>
            <a:ext cx="8797925" cy="2869565"/>
          </a:xfrm>
          <a:prstGeom prst="rect">
            <a:avLst/>
          </a:prstGeom>
        </p:spPr>
        <p:txBody>
          <a:bodyPr vert="horz" wrap="square" lIns="0" tIns="15240" rIns="0" bIns="0" rtlCol="0">
            <a:spAutoFit/>
          </a:bodyPr>
          <a:lstStyle/>
          <a:p>
            <a:pPr marL="351155" marR="605790" indent="-339090">
              <a:lnSpc>
                <a:spcPct val="99200"/>
              </a:lnSpc>
              <a:spcBef>
                <a:spcPts val="120"/>
              </a:spcBef>
              <a:buChar char="•"/>
              <a:tabLst>
                <a:tab pos="351155" algn="l"/>
                <a:tab pos="351790" algn="l"/>
              </a:tabLst>
            </a:pPr>
            <a:r>
              <a:rPr sz="2400" spc="-15" dirty="0">
                <a:solidFill>
                  <a:srgbClr val="3333CC"/>
                </a:solidFill>
                <a:latin typeface="Arial"/>
                <a:cs typeface="Arial"/>
              </a:rPr>
              <a:t>Because </a:t>
            </a:r>
            <a:r>
              <a:rPr sz="2400" spc="-10" dirty="0">
                <a:solidFill>
                  <a:srgbClr val="3333CC"/>
                </a:solidFill>
                <a:latin typeface="Arial"/>
                <a:cs typeface="Arial"/>
              </a:rPr>
              <a:t>pooling </a:t>
            </a:r>
            <a:r>
              <a:rPr sz="2400" spc="-15" dirty="0">
                <a:solidFill>
                  <a:srgbClr val="3333CC"/>
                </a:solidFill>
                <a:latin typeface="Arial"/>
                <a:cs typeface="Arial"/>
              </a:rPr>
              <a:t>summarizes </a:t>
            </a:r>
            <a:r>
              <a:rPr sz="2400" spc="-10" dirty="0">
                <a:solidFill>
                  <a:srgbClr val="3333CC"/>
                </a:solidFill>
                <a:latin typeface="Arial"/>
                <a:cs typeface="Arial"/>
              </a:rPr>
              <a:t>the </a:t>
            </a:r>
            <a:r>
              <a:rPr sz="2400" spc="-15" dirty="0">
                <a:solidFill>
                  <a:srgbClr val="3333CC"/>
                </a:solidFill>
                <a:latin typeface="Arial"/>
                <a:cs typeface="Arial"/>
              </a:rPr>
              <a:t>responses over </a:t>
            </a:r>
            <a:r>
              <a:rPr sz="2400" dirty="0">
                <a:solidFill>
                  <a:srgbClr val="3333CC"/>
                </a:solidFill>
                <a:latin typeface="Arial"/>
                <a:cs typeface="Arial"/>
              </a:rPr>
              <a:t>a </a:t>
            </a:r>
            <a:r>
              <a:rPr sz="2400" spc="-10" dirty="0">
                <a:solidFill>
                  <a:srgbClr val="3333CC"/>
                </a:solidFill>
                <a:latin typeface="Arial"/>
                <a:cs typeface="Arial"/>
              </a:rPr>
              <a:t>whole  </a:t>
            </a:r>
            <a:r>
              <a:rPr sz="2400" spc="-15" dirty="0">
                <a:solidFill>
                  <a:srgbClr val="3333CC"/>
                </a:solidFill>
                <a:latin typeface="Arial"/>
                <a:cs typeface="Arial"/>
              </a:rPr>
              <a:t>neighborhood, </a:t>
            </a:r>
            <a:r>
              <a:rPr sz="2400" spc="-5" dirty="0">
                <a:solidFill>
                  <a:srgbClr val="3333CC"/>
                </a:solidFill>
                <a:latin typeface="Arial"/>
                <a:cs typeface="Arial"/>
              </a:rPr>
              <a:t>it is </a:t>
            </a:r>
            <a:r>
              <a:rPr sz="2400" spc="-15" dirty="0">
                <a:solidFill>
                  <a:srgbClr val="3333CC"/>
                </a:solidFill>
                <a:latin typeface="Arial"/>
                <a:cs typeface="Arial"/>
              </a:rPr>
              <a:t>possible </a:t>
            </a:r>
            <a:r>
              <a:rPr sz="2400" spc="-10" dirty="0">
                <a:solidFill>
                  <a:srgbClr val="3333CC"/>
                </a:solidFill>
                <a:latin typeface="Arial"/>
                <a:cs typeface="Arial"/>
              </a:rPr>
              <a:t>to use </a:t>
            </a:r>
            <a:r>
              <a:rPr sz="2400" spc="-15" dirty="0">
                <a:solidFill>
                  <a:srgbClr val="3333CC"/>
                </a:solidFill>
                <a:latin typeface="Arial"/>
                <a:cs typeface="Arial"/>
              </a:rPr>
              <a:t>fewer </a:t>
            </a:r>
            <a:r>
              <a:rPr sz="2400" spc="-10" dirty="0">
                <a:solidFill>
                  <a:srgbClr val="3333CC"/>
                </a:solidFill>
                <a:latin typeface="Arial"/>
                <a:cs typeface="Arial"/>
              </a:rPr>
              <a:t>pooling units </a:t>
            </a:r>
            <a:r>
              <a:rPr sz="2400" spc="-15" dirty="0">
                <a:solidFill>
                  <a:srgbClr val="3333CC"/>
                </a:solidFill>
                <a:latin typeface="Arial"/>
                <a:cs typeface="Arial"/>
              </a:rPr>
              <a:t>than  detector</a:t>
            </a:r>
            <a:r>
              <a:rPr sz="2400" spc="-25" dirty="0">
                <a:solidFill>
                  <a:srgbClr val="3333CC"/>
                </a:solidFill>
                <a:latin typeface="Arial"/>
                <a:cs typeface="Arial"/>
              </a:rPr>
              <a:t> </a:t>
            </a:r>
            <a:r>
              <a:rPr sz="2400" spc="-15" dirty="0">
                <a:solidFill>
                  <a:srgbClr val="3333CC"/>
                </a:solidFill>
                <a:latin typeface="Arial"/>
                <a:cs typeface="Arial"/>
              </a:rPr>
              <a:t>units</a:t>
            </a:r>
            <a:endParaRPr sz="2400" dirty="0">
              <a:latin typeface="Arial"/>
              <a:cs typeface="Arial"/>
            </a:endParaRPr>
          </a:p>
          <a:p>
            <a:pPr marL="747395" marR="5080" lvl="1" indent="-282575">
              <a:lnSpc>
                <a:spcPct val="100000"/>
              </a:lnSpc>
              <a:spcBef>
                <a:spcPts val="425"/>
              </a:spcBef>
              <a:buClr>
                <a:srgbClr val="3333CC"/>
              </a:buClr>
              <a:buChar char="•"/>
              <a:tabLst>
                <a:tab pos="746760" algn="l"/>
                <a:tab pos="747395" algn="l"/>
              </a:tabLst>
            </a:pPr>
            <a:r>
              <a:rPr lang="en-US" sz="2000" spc="-10" dirty="0">
                <a:solidFill>
                  <a:srgbClr val="006600"/>
                </a:solidFill>
                <a:latin typeface="Arial"/>
                <a:cs typeface="Arial"/>
              </a:rPr>
              <a:t>This is due to the effect of</a:t>
            </a:r>
            <a:r>
              <a:rPr sz="2000" spc="-10" dirty="0">
                <a:solidFill>
                  <a:srgbClr val="006600"/>
                </a:solidFill>
                <a:latin typeface="Arial"/>
                <a:cs typeface="Arial"/>
              </a:rPr>
              <a:t> </a:t>
            </a:r>
            <a:r>
              <a:rPr sz="2000" spc="-15" dirty="0">
                <a:solidFill>
                  <a:srgbClr val="006600"/>
                </a:solidFill>
                <a:latin typeface="Arial"/>
                <a:cs typeface="Arial"/>
              </a:rPr>
              <a:t>reporting </a:t>
            </a:r>
            <a:r>
              <a:rPr sz="2000" spc="-20" dirty="0">
                <a:solidFill>
                  <a:srgbClr val="006600"/>
                </a:solidFill>
                <a:latin typeface="Arial"/>
                <a:cs typeface="Arial"/>
              </a:rPr>
              <a:t>summary </a:t>
            </a:r>
            <a:r>
              <a:rPr sz="2000" spc="-15" dirty="0">
                <a:solidFill>
                  <a:srgbClr val="006600"/>
                </a:solidFill>
                <a:latin typeface="Arial"/>
                <a:cs typeface="Arial"/>
              </a:rPr>
              <a:t>statistics </a:t>
            </a:r>
            <a:r>
              <a:rPr sz="2000" spc="-10" dirty="0">
                <a:solidFill>
                  <a:srgbClr val="006600"/>
                </a:solidFill>
                <a:latin typeface="Arial"/>
                <a:cs typeface="Arial"/>
              </a:rPr>
              <a:t>for pooling </a:t>
            </a:r>
            <a:r>
              <a:rPr sz="2000" spc="-15" dirty="0">
                <a:solidFill>
                  <a:srgbClr val="006600"/>
                </a:solidFill>
                <a:latin typeface="Arial"/>
                <a:cs typeface="Arial"/>
              </a:rPr>
              <a:t>regions spaced </a:t>
            </a:r>
            <a:r>
              <a:rPr sz="2000" i="1" dirty="0">
                <a:latin typeface="Cambria" panose="02040503050406030204" pitchFamily="18" charset="0"/>
                <a:cs typeface="Calibri"/>
              </a:rPr>
              <a:t>k</a:t>
            </a:r>
            <a:r>
              <a:rPr sz="2000" i="1" dirty="0">
                <a:latin typeface="Calibri"/>
                <a:cs typeface="Calibri"/>
              </a:rPr>
              <a:t> </a:t>
            </a:r>
            <a:r>
              <a:rPr sz="2000" spc="-10" dirty="0">
                <a:solidFill>
                  <a:srgbClr val="006600"/>
                </a:solidFill>
                <a:latin typeface="Arial"/>
                <a:cs typeface="Arial"/>
              </a:rPr>
              <a:t>pixels </a:t>
            </a:r>
            <a:r>
              <a:rPr sz="2000" spc="-15" dirty="0">
                <a:solidFill>
                  <a:srgbClr val="006600"/>
                </a:solidFill>
                <a:latin typeface="Arial"/>
                <a:cs typeface="Arial"/>
              </a:rPr>
              <a:t>apart  rather than </a:t>
            </a:r>
            <a:r>
              <a:rPr sz="2000" spc="-10" dirty="0">
                <a:solidFill>
                  <a:srgbClr val="006600"/>
                </a:solidFill>
                <a:latin typeface="Arial"/>
                <a:cs typeface="Arial"/>
              </a:rPr>
              <a:t>one pixel</a:t>
            </a:r>
            <a:r>
              <a:rPr sz="2000" spc="-65" dirty="0">
                <a:solidFill>
                  <a:srgbClr val="006600"/>
                </a:solidFill>
                <a:latin typeface="Arial"/>
                <a:cs typeface="Arial"/>
              </a:rPr>
              <a:t> </a:t>
            </a:r>
            <a:r>
              <a:rPr sz="2000" spc="-15" dirty="0">
                <a:solidFill>
                  <a:srgbClr val="006600"/>
                </a:solidFill>
                <a:latin typeface="Arial"/>
                <a:cs typeface="Arial"/>
              </a:rPr>
              <a:t>apart</a:t>
            </a:r>
            <a:endParaRPr sz="2000" dirty="0">
              <a:latin typeface="Arial"/>
              <a:cs typeface="Arial"/>
            </a:endParaRPr>
          </a:p>
          <a:p>
            <a:pPr marL="747395" lvl="1" indent="-282575">
              <a:lnSpc>
                <a:spcPct val="100000"/>
              </a:lnSpc>
              <a:spcBef>
                <a:spcPts val="385"/>
              </a:spcBef>
              <a:buClr>
                <a:srgbClr val="3333CC"/>
              </a:buClr>
              <a:buChar char="•"/>
              <a:tabLst>
                <a:tab pos="746760" algn="l"/>
                <a:tab pos="747395" algn="l"/>
              </a:tabLst>
            </a:pPr>
            <a:r>
              <a:rPr sz="2000" spc="-10" dirty="0">
                <a:solidFill>
                  <a:srgbClr val="006600"/>
                </a:solidFill>
                <a:latin typeface="Arial"/>
                <a:cs typeface="Arial"/>
              </a:rPr>
              <a:t>This </a:t>
            </a:r>
            <a:r>
              <a:rPr sz="2000" spc="-15" dirty="0">
                <a:solidFill>
                  <a:srgbClr val="006600"/>
                </a:solidFill>
                <a:latin typeface="Arial"/>
                <a:cs typeface="Arial"/>
              </a:rPr>
              <a:t>improves computational efficiency because </a:t>
            </a:r>
            <a:r>
              <a:rPr sz="2000" spc="-10" dirty="0">
                <a:solidFill>
                  <a:srgbClr val="006600"/>
                </a:solidFill>
                <a:latin typeface="Arial"/>
                <a:cs typeface="Arial"/>
              </a:rPr>
              <a:t>the </a:t>
            </a:r>
            <a:r>
              <a:rPr sz="2000" spc="-15" dirty="0">
                <a:solidFill>
                  <a:srgbClr val="006600"/>
                </a:solidFill>
                <a:latin typeface="Arial"/>
                <a:cs typeface="Arial"/>
              </a:rPr>
              <a:t>next </a:t>
            </a:r>
            <a:r>
              <a:rPr sz="2000" spc="-10" dirty="0">
                <a:solidFill>
                  <a:srgbClr val="006600"/>
                </a:solidFill>
                <a:latin typeface="Arial"/>
                <a:cs typeface="Arial"/>
              </a:rPr>
              <a:t>layer has</a:t>
            </a:r>
            <a:r>
              <a:rPr sz="2000" spc="-85" dirty="0">
                <a:solidFill>
                  <a:srgbClr val="006600"/>
                </a:solidFill>
                <a:latin typeface="Arial"/>
                <a:cs typeface="Arial"/>
              </a:rPr>
              <a:t> </a:t>
            </a:r>
            <a:r>
              <a:rPr sz="2000" i="1" dirty="0">
                <a:latin typeface="Cambria" panose="02040503050406030204" pitchFamily="18" charset="0"/>
                <a:cs typeface="Calibri"/>
              </a:rPr>
              <a:t>k</a:t>
            </a:r>
            <a:endParaRPr sz="2000" dirty="0">
              <a:latin typeface="Cambria" panose="02040503050406030204" pitchFamily="18" charset="0"/>
              <a:cs typeface="Calibri"/>
            </a:endParaRPr>
          </a:p>
          <a:p>
            <a:pPr marL="747395">
              <a:lnSpc>
                <a:spcPct val="100000"/>
              </a:lnSpc>
            </a:pPr>
            <a:r>
              <a:rPr sz="2000" spc="-15" dirty="0">
                <a:solidFill>
                  <a:srgbClr val="006600"/>
                </a:solidFill>
                <a:latin typeface="Arial"/>
                <a:cs typeface="Arial"/>
              </a:rPr>
              <a:t>times fewer </a:t>
            </a:r>
            <a:r>
              <a:rPr sz="2000" spc="-10" dirty="0">
                <a:solidFill>
                  <a:srgbClr val="006600"/>
                </a:solidFill>
                <a:latin typeface="Arial"/>
                <a:cs typeface="Arial"/>
              </a:rPr>
              <a:t>inputs to</a:t>
            </a:r>
            <a:r>
              <a:rPr sz="2000" spc="-65" dirty="0">
                <a:solidFill>
                  <a:srgbClr val="006600"/>
                </a:solidFill>
                <a:latin typeface="Arial"/>
                <a:cs typeface="Arial"/>
              </a:rPr>
              <a:t> </a:t>
            </a:r>
            <a:r>
              <a:rPr sz="2000" spc="-15" dirty="0">
                <a:solidFill>
                  <a:srgbClr val="006600"/>
                </a:solidFill>
                <a:latin typeface="Arial"/>
                <a:cs typeface="Arial"/>
              </a:rPr>
              <a:t>process</a:t>
            </a:r>
            <a:endParaRPr sz="2000" dirty="0">
              <a:latin typeface="Arial"/>
              <a:cs typeface="Arial"/>
            </a:endParaRPr>
          </a:p>
          <a:p>
            <a:pPr marL="351790" indent="-339090">
              <a:lnSpc>
                <a:spcPct val="100000"/>
              </a:lnSpc>
              <a:spcBef>
                <a:spcPts val="509"/>
              </a:spcBef>
              <a:buChar char="•"/>
              <a:tabLst>
                <a:tab pos="351155" algn="l"/>
                <a:tab pos="351790" algn="l"/>
              </a:tabLst>
            </a:pPr>
            <a:r>
              <a:rPr sz="2400" spc="-10" dirty="0">
                <a:solidFill>
                  <a:srgbClr val="3333CC"/>
                </a:solidFill>
                <a:latin typeface="Arial"/>
                <a:cs typeface="Arial"/>
              </a:rPr>
              <a:t>An </a:t>
            </a:r>
            <a:r>
              <a:rPr sz="2400" spc="-15" dirty="0">
                <a:solidFill>
                  <a:srgbClr val="3333CC"/>
                </a:solidFill>
                <a:latin typeface="Arial"/>
                <a:cs typeface="Arial"/>
              </a:rPr>
              <a:t>example </a:t>
            </a:r>
            <a:r>
              <a:rPr sz="2400" spc="-5" dirty="0">
                <a:solidFill>
                  <a:srgbClr val="3333CC"/>
                </a:solidFill>
                <a:latin typeface="Arial"/>
                <a:cs typeface="Arial"/>
              </a:rPr>
              <a:t>is </a:t>
            </a:r>
            <a:r>
              <a:rPr sz="2400" spc="-10" dirty="0">
                <a:solidFill>
                  <a:srgbClr val="3333CC"/>
                </a:solidFill>
                <a:latin typeface="Arial"/>
                <a:cs typeface="Arial"/>
              </a:rPr>
              <a:t>given</a:t>
            </a:r>
            <a:r>
              <a:rPr sz="2400" spc="-75" dirty="0">
                <a:solidFill>
                  <a:srgbClr val="3333CC"/>
                </a:solidFill>
                <a:latin typeface="Arial"/>
                <a:cs typeface="Arial"/>
              </a:rPr>
              <a:t> </a:t>
            </a:r>
            <a:r>
              <a:rPr sz="2400" spc="-15" dirty="0">
                <a:solidFill>
                  <a:srgbClr val="3333CC"/>
                </a:solidFill>
                <a:latin typeface="Arial"/>
                <a:cs typeface="Arial"/>
              </a:rPr>
              <a:t>next</a:t>
            </a:r>
            <a:endParaRPr sz="2400" dirty="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325769" y="679826"/>
            <a:ext cx="3267785" cy="566060"/>
          </a:xfrm>
          <a:prstGeom prst="rect">
            <a:avLst/>
          </a:prstGeom>
        </p:spPr>
        <p:txBody>
          <a:bodyPr vert="horz" wrap="square" lIns="0" tIns="11946" rIns="0" bIns="0" rtlCol="0">
            <a:spAutoFit/>
          </a:bodyPr>
          <a:lstStyle/>
          <a:p>
            <a:pPr marL="11946">
              <a:spcBef>
                <a:spcPts val="94"/>
              </a:spcBef>
              <a:tabLst>
                <a:tab pos="2466173" algn="l"/>
              </a:tabLst>
            </a:pPr>
            <a:r>
              <a:rPr lang="en-US" dirty="0"/>
              <a:t>Data </a:t>
            </a:r>
            <a:r>
              <a:rPr dirty="0"/>
              <a:t>Set</a:t>
            </a:r>
            <a:r>
              <a:rPr lang="en-US" dirty="0"/>
              <a:t>s</a:t>
            </a:r>
            <a:endParaRPr dirty="0"/>
          </a:p>
        </p:txBody>
      </p:sp>
      <p:sp>
        <p:nvSpPr>
          <p:cNvPr id="5" name="object 5"/>
          <p:cNvSpPr txBox="1"/>
          <p:nvPr/>
        </p:nvSpPr>
        <p:spPr>
          <a:xfrm>
            <a:off x="790381" y="1364051"/>
            <a:ext cx="8402109" cy="4883298"/>
          </a:xfrm>
          <a:prstGeom prst="rect">
            <a:avLst/>
          </a:prstGeom>
        </p:spPr>
        <p:txBody>
          <a:bodyPr vert="horz" wrap="square" lIns="0" tIns="97955" rIns="0" bIns="0" rtlCol="0">
            <a:spAutoFit/>
          </a:bodyPr>
          <a:lstStyle/>
          <a:p>
            <a:pPr marL="334477" indent="-322532">
              <a:spcBef>
                <a:spcPts val="770"/>
              </a:spcBef>
              <a:buChar char="•"/>
              <a:tabLst>
                <a:tab pos="333880" algn="l"/>
                <a:tab pos="334477" algn="l"/>
              </a:tabLst>
            </a:pPr>
            <a:r>
              <a:rPr lang="en-US" sz="3010" spc="-5" dirty="0">
                <a:solidFill>
                  <a:srgbClr val="3333CC"/>
                </a:solidFill>
                <a:latin typeface="Arial"/>
                <a:cs typeface="Arial"/>
              </a:rPr>
              <a:t>Training data</a:t>
            </a:r>
          </a:p>
          <a:p>
            <a:pPr marL="334477" indent="-322532">
              <a:spcBef>
                <a:spcPts val="770"/>
              </a:spcBef>
              <a:buChar char="•"/>
              <a:tabLst>
                <a:tab pos="333880" algn="l"/>
                <a:tab pos="334477" algn="l"/>
              </a:tabLst>
            </a:pPr>
            <a:r>
              <a:rPr lang="en-US" sz="3010" spc="-5" dirty="0">
                <a:solidFill>
                  <a:srgbClr val="3333CC"/>
                </a:solidFill>
                <a:latin typeface="Arial"/>
                <a:cs typeface="Arial"/>
              </a:rPr>
              <a:t>Testing data</a:t>
            </a:r>
          </a:p>
          <a:p>
            <a:pPr marL="764520" lvl="1" indent="-322532">
              <a:spcBef>
                <a:spcPts val="770"/>
              </a:spcBef>
              <a:buChar char="•"/>
              <a:tabLst>
                <a:tab pos="333880" algn="l"/>
                <a:tab pos="334477" algn="l"/>
              </a:tabLst>
            </a:pPr>
            <a:r>
              <a:rPr lang="en-US" sz="3010" spc="-5" dirty="0">
                <a:solidFill>
                  <a:srgbClr val="3333CC"/>
                </a:solidFill>
                <a:latin typeface="Arial"/>
                <a:cs typeface="Arial"/>
              </a:rPr>
              <a:t>Usually disjoint!</a:t>
            </a:r>
          </a:p>
          <a:p>
            <a:pPr marL="334477" indent="-322532">
              <a:spcBef>
                <a:spcPts val="770"/>
              </a:spcBef>
              <a:buChar char="•"/>
              <a:tabLst>
                <a:tab pos="333880" algn="l"/>
                <a:tab pos="334477" algn="l"/>
              </a:tabLst>
            </a:pPr>
            <a:endParaRPr lang="en-US" sz="3010" spc="-5" dirty="0">
              <a:solidFill>
                <a:srgbClr val="3333CC"/>
              </a:solidFill>
              <a:latin typeface="Arial"/>
              <a:cs typeface="Arial"/>
            </a:endParaRPr>
          </a:p>
          <a:p>
            <a:pPr marL="334477" indent="-322532">
              <a:spcBef>
                <a:spcPts val="770"/>
              </a:spcBef>
              <a:buChar char="•"/>
              <a:tabLst>
                <a:tab pos="333880" algn="l"/>
                <a:tab pos="334477" algn="l"/>
              </a:tabLst>
            </a:pPr>
            <a:r>
              <a:rPr lang="en-US" sz="3010" spc="-5" dirty="0">
                <a:solidFill>
                  <a:srgbClr val="3333CC"/>
                </a:solidFill>
                <a:latin typeface="Arial"/>
                <a:cs typeface="Arial"/>
              </a:rPr>
              <a:t>Training data can be divided into actual training and validation data</a:t>
            </a:r>
          </a:p>
          <a:p>
            <a:pPr marL="334477" indent="-322532">
              <a:spcBef>
                <a:spcPts val="770"/>
              </a:spcBef>
              <a:buChar char="•"/>
              <a:tabLst>
                <a:tab pos="333880" algn="l"/>
                <a:tab pos="334477" algn="l"/>
              </a:tabLst>
            </a:pPr>
            <a:endParaRPr lang="en-US" sz="3010" spc="-5" dirty="0">
              <a:solidFill>
                <a:srgbClr val="3333CC"/>
              </a:solidFill>
              <a:latin typeface="Arial"/>
              <a:cs typeface="Arial"/>
            </a:endParaRPr>
          </a:p>
          <a:p>
            <a:pPr marL="334477" indent="-322532">
              <a:spcBef>
                <a:spcPts val="770"/>
              </a:spcBef>
              <a:buChar char="•"/>
              <a:tabLst>
                <a:tab pos="333880" algn="l"/>
                <a:tab pos="334477" algn="l"/>
              </a:tabLst>
            </a:pPr>
            <a:r>
              <a:rPr lang="en-US" sz="3010" spc="-5" dirty="0">
                <a:solidFill>
                  <a:srgbClr val="3333CC"/>
                </a:solidFill>
                <a:latin typeface="Arial"/>
                <a:cs typeface="Arial"/>
              </a:rPr>
              <a:t>Testing data used after training – not used in training</a:t>
            </a:r>
            <a:endParaRPr sz="2634" dirty="0">
              <a:latin typeface="Calibri"/>
              <a:cs typeface="Calibri"/>
            </a:endParaRPr>
          </a:p>
        </p:txBody>
      </p:sp>
    </p:spTree>
    <p:extLst>
      <p:ext uri="{BB962C8B-B14F-4D97-AF65-F5344CB8AC3E}">
        <p14:creationId xmlns:p14="http://schemas.microsoft.com/office/powerpoint/2010/main" val="19950681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32036" y="1001775"/>
            <a:ext cx="5321363" cy="505267"/>
          </a:xfrm>
          <a:prstGeom prst="rect">
            <a:avLst/>
          </a:prstGeom>
        </p:spPr>
        <p:txBody>
          <a:bodyPr vert="horz" wrap="square" lIns="0" tIns="12700" rIns="0" bIns="0" rtlCol="0">
            <a:spAutoFit/>
          </a:bodyPr>
          <a:lstStyle/>
          <a:p>
            <a:pPr marL="12700">
              <a:lnSpc>
                <a:spcPct val="100000"/>
              </a:lnSpc>
              <a:spcBef>
                <a:spcPts val="100"/>
              </a:spcBef>
            </a:pPr>
            <a:r>
              <a:rPr sz="3200" spc="-15" dirty="0"/>
              <a:t>Pooling with</a:t>
            </a:r>
            <a:r>
              <a:rPr sz="3200" spc="-85" dirty="0"/>
              <a:t> </a:t>
            </a:r>
            <a:r>
              <a:rPr lang="en-US" sz="3200" spc="-15" dirty="0" err="1"/>
              <a:t>D</a:t>
            </a:r>
            <a:r>
              <a:rPr sz="3200" spc="-15" dirty="0" err="1"/>
              <a:t>ownsampling</a:t>
            </a:r>
            <a:endParaRPr sz="3200" dirty="0"/>
          </a:p>
        </p:txBody>
      </p:sp>
      <p:sp>
        <p:nvSpPr>
          <p:cNvPr id="5" name="object 5"/>
          <p:cNvSpPr txBox="1"/>
          <p:nvPr/>
        </p:nvSpPr>
        <p:spPr>
          <a:xfrm>
            <a:off x="736430" y="1933447"/>
            <a:ext cx="8312784" cy="748030"/>
          </a:xfrm>
          <a:prstGeom prst="rect">
            <a:avLst/>
          </a:prstGeom>
        </p:spPr>
        <p:txBody>
          <a:bodyPr vert="horz" wrap="square" lIns="0" tIns="31750" rIns="0" bIns="0" rtlCol="0">
            <a:spAutoFit/>
          </a:bodyPr>
          <a:lstStyle/>
          <a:p>
            <a:pPr marL="351790" marR="5080" indent="-339090">
              <a:lnSpc>
                <a:spcPts val="2810"/>
              </a:lnSpc>
              <a:spcBef>
                <a:spcPts val="250"/>
              </a:spcBef>
              <a:buChar char="•"/>
              <a:tabLst>
                <a:tab pos="351155" algn="l"/>
                <a:tab pos="351790" algn="l"/>
              </a:tabLst>
            </a:pPr>
            <a:r>
              <a:rPr sz="2400" spc="-15" dirty="0">
                <a:solidFill>
                  <a:srgbClr val="3333CC"/>
                </a:solidFill>
                <a:latin typeface="Arial"/>
                <a:cs typeface="Arial"/>
              </a:rPr>
              <a:t>Max-pooling </a:t>
            </a:r>
            <a:r>
              <a:rPr sz="2400" spc="-10" dirty="0">
                <a:solidFill>
                  <a:srgbClr val="3333CC"/>
                </a:solidFill>
                <a:latin typeface="Arial"/>
                <a:cs typeface="Arial"/>
              </a:rPr>
              <a:t>with </a:t>
            </a:r>
            <a:r>
              <a:rPr sz="2400" dirty="0">
                <a:solidFill>
                  <a:srgbClr val="3333CC"/>
                </a:solidFill>
                <a:latin typeface="Arial"/>
                <a:cs typeface="Arial"/>
              </a:rPr>
              <a:t>a </a:t>
            </a:r>
            <a:r>
              <a:rPr sz="2400" spc="-15" dirty="0">
                <a:solidFill>
                  <a:srgbClr val="3333CC"/>
                </a:solidFill>
                <a:latin typeface="Arial"/>
                <a:cs typeface="Arial"/>
              </a:rPr>
              <a:t>pool </a:t>
            </a:r>
            <a:r>
              <a:rPr sz="2400" spc="-10" dirty="0">
                <a:solidFill>
                  <a:srgbClr val="3333CC"/>
                </a:solidFill>
                <a:latin typeface="Arial"/>
                <a:cs typeface="Arial"/>
              </a:rPr>
              <a:t>width of </a:t>
            </a:r>
            <a:r>
              <a:rPr sz="2400" spc="-15" dirty="0">
                <a:solidFill>
                  <a:srgbClr val="3333CC"/>
                </a:solidFill>
                <a:latin typeface="Arial"/>
                <a:cs typeface="Arial"/>
              </a:rPr>
              <a:t>three </a:t>
            </a:r>
            <a:r>
              <a:rPr sz="2400" spc="-10" dirty="0">
                <a:solidFill>
                  <a:srgbClr val="3333CC"/>
                </a:solidFill>
                <a:latin typeface="Arial"/>
                <a:cs typeface="Arial"/>
              </a:rPr>
              <a:t>and </a:t>
            </a:r>
            <a:r>
              <a:rPr sz="2400" dirty="0">
                <a:solidFill>
                  <a:srgbClr val="3333CC"/>
                </a:solidFill>
                <a:latin typeface="Arial"/>
                <a:cs typeface="Arial"/>
              </a:rPr>
              <a:t>a </a:t>
            </a:r>
            <a:r>
              <a:rPr sz="2400" spc="-10" dirty="0">
                <a:solidFill>
                  <a:srgbClr val="3333CC"/>
                </a:solidFill>
                <a:latin typeface="Arial"/>
                <a:cs typeface="Arial"/>
              </a:rPr>
              <a:t>stride</a:t>
            </a:r>
            <a:r>
              <a:rPr sz="2400" spc="-180" dirty="0">
                <a:solidFill>
                  <a:srgbClr val="3333CC"/>
                </a:solidFill>
                <a:latin typeface="Arial"/>
                <a:cs typeface="Arial"/>
              </a:rPr>
              <a:t> </a:t>
            </a:r>
            <a:r>
              <a:rPr sz="2400" spc="-15" dirty="0">
                <a:solidFill>
                  <a:srgbClr val="3333CC"/>
                </a:solidFill>
                <a:latin typeface="Arial"/>
                <a:cs typeface="Arial"/>
              </a:rPr>
              <a:t>between  </a:t>
            </a:r>
            <a:r>
              <a:rPr sz="2400" spc="-10" dirty="0">
                <a:solidFill>
                  <a:srgbClr val="3333CC"/>
                </a:solidFill>
                <a:latin typeface="Arial"/>
                <a:cs typeface="Arial"/>
              </a:rPr>
              <a:t>pools of</a:t>
            </a:r>
            <a:r>
              <a:rPr sz="2400" spc="-50" dirty="0">
                <a:solidFill>
                  <a:srgbClr val="3333CC"/>
                </a:solidFill>
                <a:latin typeface="Arial"/>
                <a:cs typeface="Arial"/>
              </a:rPr>
              <a:t> </a:t>
            </a:r>
            <a:r>
              <a:rPr sz="2400" spc="-10" dirty="0">
                <a:solidFill>
                  <a:srgbClr val="3333CC"/>
                </a:solidFill>
                <a:latin typeface="Arial"/>
                <a:cs typeface="Arial"/>
              </a:rPr>
              <a:t>two</a:t>
            </a:r>
            <a:endParaRPr sz="2400">
              <a:latin typeface="Arial"/>
              <a:cs typeface="Arial"/>
            </a:endParaRPr>
          </a:p>
        </p:txBody>
      </p:sp>
      <p:sp>
        <p:nvSpPr>
          <p:cNvPr id="6" name="object 6"/>
          <p:cNvSpPr txBox="1"/>
          <p:nvPr/>
        </p:nvSpPr>
        <p:spPr>
          <a:xfrm>
            <a:off x="736430" y="4402328"/>
            <a:ext cx="8197215" cy="1469390"/>
          </a:xfrm>
          <a:prstGeom prst="rect">
            <a:avLst/>
          </a:prstGeom>
        </p:spPr>
        <p:txBody>
          <a:bodyPr vert="horz" wrap="square" lIns="0" tIns="73660" rIns="0" bIns="0" rtlCol="0">
            <a:spAutoFit/>
          </a:bodyPr>
          <a:lstStyle/>
          <a:p>
            <a:pPr marL="351790" indent="-339090">
              <a:lnSpc>
                <a:spcPct val="100000"/>
              </a:lnSpc>
              <a:spcBef>
                <a:spcPts val="580"/>
              </a:spcBef>
              <a:buChar char="•"/>
              <a:tabLst>
                <a:tab pos="351155" algn="l"/>
                <a:tab pos="351790" algn="l"/>
              </a:tabLst>
            </a:pPr>
            <a:r>
              <a:rPr sz="2400" spc="-10" dirty="0">
                <a:solidFill>
                  <a:srgbClr val="3333CC"/>
                </a:solidFill>
                <a:latin typeface="Arial"/>
                <a:cs typeface="Arial"/>
              </a:rPr>
              <a:t>This </a:t>
            </a:r>
            <a:r>
              <a:rPr sz="2400" spc="-15" dirty="0">
                <a:solidFill>
                  <a:srgbClr val="3333CC"/>
                </a:solidFill>
                <a:latin typeface="Arial"/>
                <a:cs typeface="Arial"/>
              </a:rPr>
              <a:t>reduces representation </a:t>
            </a:r>
            <a:r>
              <a:rPr sz="2400" spc="-10" dirty="0">
                <a:solidFill>
                  <a:srgbClr val="3333CC"/>
                </a:solidFill>
                <a:latin typeface="Arial"/>
                <a:cs typeface="Arial"/>
              </a:rPr>
              <a:t>size by </a:t>
            </a:r>
            <a:r>
              <a:rPr sz="2400" dirty="0">
                <a:solidFill>
                  <a:srgbClr val="3333CC"/>
                </a:solidFill>
                <a:latin typeface="Arial"/>
                <a:cs typeface="Arial"/>
              </a:rPr>
              <a:t>a </a:t>
            </a:r>
            <a:r>
              <a:rPr sz="2400" spc="-15" dirty="0">
                <a:solidFill>
                  <a:srgbClr val="3333CC"/>
                </a:solidFill>
                <a:latin typeface="Arial"/>
                <a:cs typeface="Arial"/>
              </a:rPr>
              <a:t>factor </a:t>
            </a:r>
            <a:r>
              <a:rPr sz="2400" spc="-10" dirty="0">
                <a:solidFill>
                  <a:srgbClr val="3333CC"/>
                </a:solidFill>
                <a:latin typeface="Arial"/>
                <a:cs typeface="Arial"/>
              </a:rPr>
              <a:t>of</a:t>
            </a:r>
            <a:r>
              <a:rPr sz="2400" spc="-150" dirty="0">
                <a:solidFill>
                  <a:srgbClr val="3333CC"/>
                </a:solidFill>
                <a:latin typeface="Arial"/>
                <a:cs typeface="Arial"/>
              </a:rPr>
              <a:t> </a:t>
            </a:r>
            <a:r>
              <a:rPr sz="2400" spc="-15" dirty="0">
                <a:solidFill>
                  <a:srgbClr val="3333CC"/>
                </a:solidFill>
                <a:latin typeface="Arial"/>
                <a:cs typeface="Arial"/>
              </a:rPr>
              <a:t>two</a:t>
            </a:r>
            <a:endParaRPr sz="2400">
              <a:latin typeface="Arial"/>
              <a:cs typeface="Arial"/>
            </a:endParaRPr>
          </a:p>
          <a:p>
            <a:pPr marL="747395" lvl="1" indent="-282575">
              <a:lnSpc>
                <a:spcPct val="100000"/>
              </a:lnSpc>
              <a:spcBef>
                <a:spcPts val="400"/>
              </a:spcBef>
              <a:buClr>
                <a:srgbClr val="3333CC"/>
              </a:buClr>
              <a:buChar char="•"/>
              <a:tabLst>
                <a:tab pos="746760" algn="l"/>
                <a:tab pos="747395" algn="l"/>
              </a:tabLst>
            </a:pPr>
            <a:r>
              <a:rPr sz="2000" spc="-15" dirty="0">
                <a:solidFill>
                  <a:srgbClr val="006600"/>
                </a:solidFill>
                <a:latin typeface="Arial"/>
                <a:cs typeface="Arial"/>
              </a:rPr>
              <a:t>Which reduces computational burden </a:t>
            </a:r>
            <a:r>
              <a:rPr sz="2000" spc="-10" dirty="0">
                <a:solidFill>
                  <a:srgbClr val="006600"/>
                </a:solidFill>
                <a:latin typeface="Arial"/>
                <a:cs typeface="Arial"/>
              </a:rPr>
              <a:t>of </a:t>
            </a:r>
            <a:r>
              <a:rPr sz="2000" spc="-15" dirty="0">
                <a:solidFill>
                  <a:srgbClr val="006600"/>
                </a:solidFill>
                <a:latin typeface="Arial"/>
                <a:cs typeface="Arial"/>
              </a:rPr>
              <a:t>next</a:t>
            </a:r>
            <a:r>
              <a:rPr sz="2000" spc="-75" dirty="0">
                <a:solidFill>
                  <a:srgbClr val="006600"/>
                </a:solidFill>
                <a:latin typeface="Arial"/>
                <a:cs typeface="Arial"/>
              </a:rPr>
              <a:t> </a:t>
            </a:r>
            <a:r>
              <a:rPr sz="2000" spc="-10" dirty="0">
                <a:solidFill>
                  <a:srgbClr val="006600"/>
                </a:solidFill>
                <a:latin typeface="Arial"/>
                <a:cs typeface="Arial"/>
              </a:rPr>
              <a:t>layer</a:t>
            </a:r>
            <a:endParaRPr sz="2000">
              <a:latin typeface="Arial"/>
              <a:cs typeface="Arial"/>
            </a:endParaRPr>
          </a:p>
          <a:p>
            <a:pPr marL="747395" marR="5080" lvl="1" indent="-282575">
              <a:lnSpc>
                <a:spcPts val="2300"/>
              </a:lnSpc>
              <a:spcBef>
                <a:spcPts val="660"/>
              </a:spcBef>
              <a:buClr>
                <a:srgbClr val="3333CC"/>
              </a:buClr>
              <a:buChar char="•"/>
              <a:tabLst>
                <a:tab pos="746760" algn="l"/>
                <a:tab pos="747395" algn="l"/>
              </a:tabLst>
            </a:pPr>
            <a:r>
              <a:rPr sz="2000" spc="-15" dirty="0">
                <a:solidFill>
                  <a:srgbClr val="006600"/>
                </a:solidFill>
                <a:latin typeface="Arial"/>
                <a:cs typeface="Arial"/>
              </a:rPr>
              <a:t>Rightmost </a:t>
            </a:r>
            <a:r>
              <a:rPr sz="2000" spc="-10" dirty="0">
                <a:solidFill>
                  <a:srgbClr val="006600"/>
                </a:solidFill>
                <a:latin typeface="Arial"/>
                <a:cs typeface="Arial"/>
              </a:rPr>
              <a:t>pooling region has </a:t>
            </a:r>
            <a:r>
              <a:rPr sz="2000" dirty="0">
                <a:solidFill>
                  <a:srgbClr val="006600"/>
                </a:solidFill>
                <a:latin typeface="Arial"/>
                <a:cs typeface="Arial"/>
              </a:rPr>
              <a:t>a </a:t>
            </a:r>
            <a:r>
              <a:rPr sz="2000" spc="-10" dirty="0">
                <a:solidFill>
                  <a:srgbClr val="006600"/>
                </a:solidFill>
                <a:latin typeface="Arial"/>
                <a:cs typeface="Arial"/>
              </a:rPr>
              <a:t>smaller size but </a:t>
            </a:r>
            <a:r>
              <a:rPr sz="2000" spc="-15" dirty="0">
                <a:solidFill>
                  <a:srgbClr val="006600"/>
                </a:solidFill>
                <a:latin typeface="Arial"/>
                <a:cs typeface="Arial"/>
              </a:rPr>
              <a:t>must </a:t>
            </a:r>
            <a:r>
              <a:rPr sz="2000" spc="-10" dirty="0">
                <a:solidFill>
                  <a:srgbClr val="006600"/>
                </a:solidFill>
                <a:latin typeface="Arial"/>
                <a:cs typeface="Arial"/>
              </a:rPr>
              <a:t>be included</a:t>
            </a:r>
            <a:r>
              <a:rPr sz="2000" spc="-220" dirty="0">
                <a:solidFill>
                  <a:srgbClr val="006600"/>
                </a:solidFill>
                <a:latin typeface="Arial"/>
                <a:cs typeface="Arial"/>
              </a:rPr>
              <a:t> </a:t>
            </a:r>
            <a:r>
              <a:rPr sz="2000" dirty="0">
                <a:solidFill>
                  <a:srgbClr val="006600"/>
                </a:solidFill>
                <a:latin typeface="Arial"/>
                <a:cs typeface="Arial"/>
              </a:rPr>
              <a:t>if  </a:t>
            </a:r>
            <a:r>
              <a:rPr sz="2000" spc="-10" dirty="0">
                <a:solidFill>
                  <a:srgbClr val="006600"/>
                </a:solidFill>
                <a:latin typeface="Arial"/>
                <a:cs typeface="Arial"/>
              </a:rPr>
              <a:t>we don’t </a:t>
            </a:r>
            <a:r>
              <a:rPr sz="2000" spc="-15" dirty="0">
                <a:solidFill>
                  <a:srgbClr val="006600"/>
                </a:solidFill>
                <a:latin typeface="Arial"/>
                <a:cs typeface="Arial"/>
              </a:rPr>
              <a:t>want </a:t>
            </a:r>
            <a:r>
              <a:rPr sz="2000" spc="-10" dirty="0">
                <a:solidFill>
                  <a:srgbClr val="006600"/>
                </a:solidFill>
                <a:latin typeface="Arial"/>
                <a:cs typeface="Arial"/>
              </a:rPr>
              <a:t>to ignore </a:t>
            </a:r>
            <a:r>
              <a:rPr sz="2000" spc="-15" dirty="0">
                <a:solidFill>
                  <a:srgbClr val="006600"/>
                </a:solidFill>
                <a:latin typeface="Arial"/>
                <a:cs typeface="Arial"/>
              </a:rPr>
              <a:t>some </a:t>
            </a:r>
            <a:r>
              <a:rPr sz="2000" spc="-10" dirty="0">
                <a:solidFill>
                  <a:srgbClr val="006600"/>
                </a:solidFill>
                <a:latin typeface="Arial"/>
                <a:cs typeface="Arial"/>
              </a:rPr>
              <a:t>of the </a:t>
            </a:r>
            <a:r>
              <a:rPr sz="2000" spc="-15" dirty="0">
                <a:solidFill>
                  <a:srgbClr val="006600"/>
                </a:solidFill>
                <a:latin typeface="Arial"/>
                <a:cs typeface="Arial"/>
              </a:rPr>
              <a:t>detector</a:t>
            </a:r>
            <a:r>
              <a:rPr sz="2000" spc="-145" dirty="0">
                <a:solidFill>
                  <a:srgbClr val="006600"/>
                </a:solidFill>
                <a:latin typeface="Arial"/>
                <a:cs typeface="Arial"/>
              </a:rPr>
              <a:t> </a:t>
            </a:r>
            <a:r>
              <a:rPr sz="2000" spc="-10" dirty="0">
                <a:solidFill>
                  <a:srgbClr val="006600"/>
                </a:solidFill>
                <a:latin typeface="Arial"/>
                <a:cs typeface="Arial"/>
              </a:rPr>
              <a:t>units</a:t>
            </a:r>
            <a:endParaRPr sz="2000">
              <a:latin typeface="Arial"/>
              <a:cs typeface="Arial"/>
            </a:endParaRPr>
          </a:p>
        </p:txBody>
      </p:sp>
      <p:sp>
        <p:nvSpPr>
          <p:cNvPr id="7" name="object 7"/>
          <p:cNvSpPr/>
          <p:nvPr/>
        </p:nvSpPr>
        <p:spPr>
          <a:xfrm>
            <a:off x="1939712" y="2813544"/>
            <a:ext cx="5479513" cy="1595975"/>
          </a:xfrm>
          <a:prstGeom prst="rect">
            <a:avLst/>
          </a:prstGeom>
          <a:blipFill>
            <a:blip r:embed="rId2" cstate="print"/>
            <a:stretch>
              <a:fillRect/>
            </a:stretch>
          </a:blipFill>
        </p:spPr>
        <p:txBody>
          <a:bodyPr wrap="square" lIns="0" tIns="0" rIns="0" bIns="0" rtlCol="0"/>
          <a:lstStyle/>
          <a:p>
            <a:endParaRPr/>
          </a:p>
        </p:txBody>
      </p:sp>
      <p:sp>
        <p:nvSpPr>
          <p:cNvPr id="8" name="TextBox 7">
            <a:extLst>
              <a:ext uri="{FF2B5EF4-FFF2-40B4-BE49-F238E27FC236}">
                <a16:creationId xmlns:a16="http://schemas.microsoft.com/office/drawing/2014/main" id="{341C8FF6-1147-8F49-AF46-6E14F55396A4}"/>
              </a:ext>
            </a:extLst>
          </p:cNvPr>
          <p:cNvSpPr txBox="1"/>
          <p:nvPr/>
        </p:nvSpPr>
        <p:spPr>
          <a:xfrm>
            <a:off x="2057400" y="6165117"/>
            <a:ext cx="4648200" cy="1323439"/>
          </a:xfrm>
          <a:prstGeom prst="rect">
            <a:avLst/>
          </a:prstGeom>
          <a:noFill/>
        </p:spPr>
        <p:txBody>
          <a:bodyPr wrap="square" rtlCol="0">
            <a:spAutoFit/>
          </a:bodyPr>
          <a:lstStyle/>
          <a:p>
            <a:r>
              <a:rPr lang="en-US" sz="1600" dirty="0" err="1">
                <a:solidFill>
                  <a:srgbClr val="00B050"/>
                </a:solidFill>
              </a:rPr>
              <a:t>Downsampling</a:t>
            </a:r>
            <a:r>
              <a:rPr lang="en-US" sz="1600" dirty="0">
                <a:solidFill>
                  <a:srgbClr val="00B050"/>
                </a:solidFill>
              </a:rPr>
              <a:t> makes a digital audio signal smaller by lowering its sampling rate or sample size (bits per sample).  It</a:t>
            </a:r>
            <a:r>
              <a:rPr lang="en-US" sz="1600" b="1" dirty="0">
                <a:solidFill>
                  <a:srgbClr val="00B050"/>
                </a:solidFill>
              </a:rPr>
              <a:t> </a:t>
            </a:r>
            <a:r>
              <a:rPr lang="en-US" sz="1600" dirty="0">
                <a:solidFill>
                  <a:srgbClr val="00B050"/>
                </a:solidFill>
              </a:rPr>
              <a:t>decreases the bit rate when transmitting over a limited bandwidth or to convert to a more limited audio format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440357" y="1376679"/>
            <a:ext cx="6170243" cy="505267"/>
          </a:xfrm>
          <a:prstGeom prst="rect">
            <a:avLst/>
          </a:prstGeom>
        </p:spPr>
        <p:txBody>
          <a:bodyPr vert="horz" wrap="square" lIns="0" tIns="12700" rIns="0" bIns="0" rtlCol="0">
            <a:spAutoFit/>
          </a:bodyPr>
          <a:lstStyle/>
          <a:p>
            <a:pPr marL="12700">
              <a:lnSpc>
                <a:spcPct val="100000"/>
              </a:lnSpc>
              <a:spcBef>
                <a:spcPts val="100"/>
              </a:spcBef>
            </a:pPr>
            <a:r>
              <a:rPr sz="3200" spc="-15" dirty="0"/>
              <a:t>Subsampling </a:t>
            </a:r>
            <a:r>
              <a:rPr sz="3200" spc="-10" dirty="0"/>
              <a:t>as </a:t>
            </a:r>
            <a:r>
              <a:rPr sz="3200" spc="-15" dirty="0"/>
              <a:t>Average</a:t>
            </a:r>
            <a:r>
              <a:rPr sz="3200" spc="-130" dirty="0"/>
              <a:t> </a:t>
            </a:r>
            <a:r>
              <a:rPr lang="en-US" sz="3200" spc="-10" dirty="0"/>
              <a:t>P</a:t>
            </a:r>
            <a:r>
              <a:rPr sz="3200" spc="-10" dirty="0"/>
              <a:t>ooling</a:t>
            </a:r>
            <a:endParaRPr sz="3200" dirty="0"/>
          </a:p>
        </p:txBody>
      </p:sp>
      <p:sp>
        <p:nvSpPr>
          <p:cNvPr id="5" name="object 5"/>
          <p:cNvSpPr/>
          <p:nvPr/>
        </p:nvSpPr>
        <p:spPr>
          <a:xfrm>
            <a:off x="1243366" y="2953848"/>
            <a:ext cx="7536221" cy="272258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738629" y="1305559"/>
            <a:ext cx="6581140" cy="574040"/>
          </a:xfrm>
          <a:prstGeom prst="rect">
            <a:avLst/>
          </a:prstGeom>
        </p:spPr>
        <p:txBody>
          <a:bodyPr vert="horz" wrap="square" lIns="0" tIns="12700" rIns="0" bIns="0" rtlCol="0">
            <a:spAutoFit/>
          </a:bodyPr>
          <a:lstStyle/>
          <a:p>
            <a:pPr marL="12700">
              <a:lnSpc>
                <a:spcPct val="100000"/>
              </a:lnSpc>
              <a:spcBef>
                <a:spcPts val="100"/>
              </a:spcBef>
            </a:pPr>
            <a:r>
              <a:rPr spc="-20" dirty="0"/>
              <a:t>Theoretical </a:t>
            </a:r>
            <a:r>
              <a:rPr spc="-25" dirty="0"/>
              <a:t>Guidance </a:t>
            </a:r>
            <a:r>
              <a:rPr spc="-15" dirty="0"/>
              <a:t>on</a:t>
            </a:r>
            <a:r>
              <a:rPr spc="-95" dirty="0"/>
              <a:t> </a:t>
            </a:r>
            <a:r>
              <a:rPr spc="-25" dirty="0"/>
              <a:t>Pooling</a:t>
            </a:r>
          </a:p>
        </p:txBody>
      </p:sp>
      <p:sp>
        <p:nvSpPr>
          <p:cNvPr id="5" name="object 5"/>
          <p:cNvSpPr txBox="1"/>
          <p:nvPr/>
        </p:nvSpPr>
        <p:spPr>
          <a:xfrm>
            <a:off x="585723" y="2335784"/>
            <a:ext cx="8308340" cy="3130550"/>
          </a:xfrm>
          <a:prstGeom prst="rect">
            <a:avLst/>
          </a:prstGeom>
        </p:spPr>
        <p:txBody>
          <a:bodyPr vert="horz" wrap="square" lIns="0" tIns="79375" rIns="0" bIns="0" rtlCol="0">
            <a:spAutoFit/>
          </a:bodyPr>
          <a:lstStyle/>
          <a:p>
            <a:pPr marL="351790" indent="-339090">
              <a:lnSpc>
                <a:spcPct val="100000"/>
              </a:lnSpc>
              <a:spcBef>
                <a:spcPts val="625"/>
              </a:spcBef>
              <a:buChar char="•"/>
              <a:tabLst>
                <a:tab pos="351155" algn="l"/>
                <a:tab pos="351790" algn="l"/>
              </a:tabLst>
            </a:pPr>
            <a:r>
              <a:rPr sz="2400" spc="-15" dirty="0">
                <a:solidFill>
                  <a:srgbClr val="3333CC"/>
                </a:solidFill>
                <a:latin typeface="Arial"/>
                <a:cs typeface="Arial"/>
              </a:rPr>
              <a:t>Which </a:t>
            </a:r>
            <a:r>
              <a:rPr sz="2400" spc="-10" dirty="0">
                <a:solidFill>
                  <a:srgbClr val="3333CC"/>
                </a:solidFill>
                <a:latin typeface="Arial"/>
                <a:cs typeface="Arial"/>
              </a:rPr>
              <a:t>kind of pooling </a:t>
            </a:r>
            <a:r>
              <a:rPr sz="2400" spc="-15" dirty="0">
                <a:solidFill>
                  <a:srgbClr val="3333CC"/>
                </a:solidFill>
                <a:latin typeface="Arial"/>
                <a:cs typeface="Arial"/>
              </a:rPr>
              <a:t>should </a:t>
            </a:r>
            <a:r>
              <a:rPr lang="en-US" sz="2400" spc="-15" dirty="0">
                <a:solidFill>
                  <a:srgbClr val="3333CC"/>
                </a:solidFill>
                <a:latin typeface="Arial"/>
                <a:cs typeface="Arial"/>
              </a:rPr>
              <a:t>one </a:t>
            </a:r>
            <a:r>
              <a:rPr sz="2400" spc="-10" dirty="0">
                <a:solidFill>
                  <a:srgbClr val="3333CC"/>
                </a:solidFill>
                <a:latin typeface="Arial"/>
                <a:cs typeface="Arial"/>
              </a:rPr>
              <a:t>use </a:t>
            </a:r>
            <a:r>
              <a:rPr sz="2400" spc="-5" dirty="0">
                <a:solidFill>
                  <a:srgbClr val="3333CC"/>
                </a:solidFill>
                <a:latin typeface="Arial"/>
                <a:cs typeface="Arial"/>
              </a:rPr>
              <a:t>in </a:t>
            </a:r>
            <a:r>
              <a:rPr sz="2400" spc="-15" dirty="0">
                <a:solidFill>
                  <a:srgbClr val="3333CC"/>
                </a:solidFill>
                <a:latin typeface="Arial"/>
                <a:cs typeface="Arial"/>
              </a:rPr>
              <a:t>different</a:t>
            </a:r>
            <a:r>
              <a:rPr sz="2400" spc="-130" dirty="0">
                <a:solidFill>
                  <a:srgbClr val="3333CC"/>
                </a:solidFill>
                <a:latin typeface="Arial"/>
                <a:cs typeface="Arial"/>
              </a:rPr>
              <a:t> </a:t>
            </a:r>
            <a:r>
              <a:rPr sz="2400" spc="-15" dirty="0">
                <a:solidFill>
                  <a:srgbClr val="3333CC"/>
                </a:solidFill>
                <a:latin typeface="Arial"/>
                <a:cs typeface="Arial"/>
              </a:rPr>
              <a:t>situations</a:t>
            </a:r>
            <a:endParaRPr sz="2400" dirty="0">
              <a:latin typeface="Arial"/>
              <a:cs typeface="Arial"/>
            </a:endParaRPr>
          </a:p>
          <a:p>
            <a:pPr marL="351790" indent="-339090">
              <a:lnSpc>
                <a:spcPct val="100000"/>
              </a:lnSpc>
              <a:spcBef>
                <a:spcPts val="530"/>
              </a:spcBef>
              <a:buChar char="•"/>
              <a:tabLst>
                <a:tab pos="351155" algn="l"/>
                <a:tab pos="351790" algn="l"/>
              </a:tabLst>
            </a:pPr>
            <a:r>
              <a:rPr lang="en-US" sz="2400" spc="-10" dirty="0">
                <a:solidFill>
                  <a:srgbClr val="3333CC"/>
                </a:solidFill>
                <a:latin typeface="Arial"/>
                <a:cs typeface="Arial"/>
              </a:rPr>
              <a:t>P</a:t>
            </a:r>
            <a:r>
              <a:rPr sz="2400" spc="-15" dirty="0">
                <a:solidFill>
                  <a:srgbClr val="3333CC"/>
                </a:solidFill>
                <a:latin typeface="Arial"/>
                <a:cs typeface="Arial"/>
              </a:rPr>
              <a:t>ossible </a:t>
            </a:r>
            <a:r>
              <a:rPr sz="2400" spc="-10" dirty="0">
                <a:solidFill>
                  <a:srgbClr val="3333CC"/>
                </a:solidFill>
                <a:latin typeface="Arial"/>
                <a:cs typeface="Arial"/>
              </a:rPr>
              <a:t>to </a:t>
            </a:r>
            <a:r>
              <a:rPr sz="2400" spc="-15" dirty="0">
                <a:solidFill>
                  <a:srgbClr val="3333CC"/>
                </a:solidFill>
                <a:latin typeface="Arial"/>
                <a:cs typeface="Arial"/>
              </a:rPr>
              <a:t>dynamically pool features</a:t>
            </a:r>
            <a:r>
              <a:rPr sz="2400" spc="-105" dirty="0">
                <a:solidFill>
                  <a:srgbClr val="3333CC"/>
                </a:solidFill>
                <a:latin typeface="Arial"/>
                <a:cs typeface="Arial"/>
              </a:rPr>
              <a:t> </a:t>
            </a:r>
            <a:r>
              <a:rPr sz="2400" spc="-15" dirty="0">
                <a:solidFill>
                  <a:srgbClr val="3333CC"/>
                </a:solidFill>
                <a:latin typeface="Arial"/>
                <a:cs typeface="Arial"/>
              </a:rPr>
              <a:t>together</a:t>
            </a:r>
            <a:endParaRPr sz="2400" dirty="0">
              <a:latin typeface="Arial"/>
              <a:cs typeface="Arial"/>
            </a:endParaRPr>
          </a:p>
          <a:p>
            <a:pPr marL="747395" lvl="1" indent="-282575">
              <a:lnSpc>
                <a:spcPct val="100000"/>
              </a:lnSpc>
              <a:spcBef>
                <a:spcPts val="425"/>
              </a:spcBef>
              <a:buClr>
                <a:srgbClr val="3333CC"/>
              </a:buClr>
              <a:buChar char="•"/>
              <a:tabLst>
                <a:tab pos="746760" algn="l"/>
                <a:tab pos="747395" algn="l"/>
              </a:tabLst>
            </a:pPr>
            <a:r>
              <a:rPr lang="en-US" sz="2000" spc="-10" dirty="0">
                <a:solidFill>
                  <a:srgbClr val="006600"/>
                </a:solidFill>
                <a:latin typeface="Arial"/>
                <a:cs typeface="Arial"/>
              </a:rPr>
              <a:t>R</a:t>
            </a:r>
            <a:r>
              <a:rPr sz="2000" spc="-15" dirty="0">
                <a:solidFill>
                  <a:srgbClr val="006600"/>
                </a:solidFill>
                <a:latin typeface="Arial"/>
                <a:cs typeface="Arial"/>
              </a:rPr>
              <a:t>un </a:t>
            </a:r>
            <a:r>
              <a:rPr sz="2000" dirty="0">
                <a:solidFill>
                  <a:srgbClr val="006600"/>
                </a:solidFill>
                <a:latin typeface="Arial"/>
                <a:cs typeface="Arial"/>
              </a:rPr>
              <a:t>a </a:t>
            </a:r>
            <a:r>
              <a:rPr sz="2000" spc="-15" dirty="0">
                <a:solidFill>
                  <a:srgbClr val="006600"/>
                </a:solidFill>
                <a:latin typeface="Arial"/>
                <a:cs typeface="Arial"/>
              </a:rPr>
              <a:t>clustering </a:t>
            </a:r>
            <a:r>
              <a:rPr sz="2000" spc="-10" dirty="0">
                <a:solidFill>
                  <a:srgbClr val="006600"/>
                </a:solidFill>
                <a:latin typeface="Arial"/>
                <a:cs typeface="Arial"/>
              </a:rPr>
              <a:t>algorithm on locations of </a:t>
            </a:r>
            <a:r>
              <a:rPr sz="2000" spc="-15" dirty="0">
                <a:solidFill>
                  <a:srgbClr val="006600"/>
                </a:solidFill>
                <a:latin typeface="Arial"/>
                <a:cs typeface="Arial"/>
              </a:rPr>
              <a:t>interesting</a:t>
            </a:r>
            <a:r>
              <a:rPr sz="2000" spc="-125" dirty="0">
                <a:solidFill>
                  <a:srgbClr val="006600"/>
                </a:solidFill>
                <a:latin typeface="Arial"/>
                <a:cs typeface="Arial"/>
              </a:rPr>
              <a:t> </a:t>
            </a:r>
            <a:r>
              <a:rPr sz="2000" spc="-15" dirty="0">
                <a:solidFill>
                  <a:srgbClr val="006600"/>
                </a:solidFill>
                <a:latin typeface="Arial"/>
                <a:cs typeface="Arial"/>
              </a:rPr>
              <a:t>features</a:t>
            </a:r>
            <a:endParaRPr sz="2000" dirty="0">
              <a:latin typeface="Arial"/>
              <a:cs typeface="Arial"/>
            </a:endParaRPr>
          </a:p>
          <a:p>
            <a:pPr marL="1143000" lvl="2" indent="-226695">
              <a:lnSpc>
                <a:spcPct val="100000"/>
              </a:lnSpc>
              <a:spcBef>
                <a:spcPts val="500"/>
              </a:spcBef>
              <a:buClr>
                <a:srgbClr val="3333CC"/>
              </a:buClr>
              <a:buChar char="•"/>
              <a:tabLst>
                <a:tab pos="1142365" algn="l"/>
                <a:tab pos="1143000" algn="l"/>
              </a:tabLst>
            </a:pPr>
            <a:r>
              <a:rPr sz="2000" spc="-10" dirty="0">
                <a:solidFill>
                  <a:srgbClr val="660066"/>
                </a:solidFill>
                <a:latin typeface="Arial"/>
                <a:cs typeface="Arial"/>
              </a:rPr>
              <a:t>Yields </a:t>
            </a:r>
            <a:r>
              <a:rPr sz="2000" dirty="0">
                <a:solidFill>
                  <a:srgbClr val="660066"/>
                </a:solidFill>
                <a:latin typeface="Arial"/>
                <a:cs typeface="Arial"/>
              </a:rPr>
              <a:t>a </a:t>
            </a:r>
            <a:r>
              <a:rPr sz="2000" spc="-15" dirty="0">
                <a:solidFill>
                  <a:srgbClr val="660066"/>
                </a:solidFill>
                <a:latin typeface="Arial"/>
                <a:cs typeface="Arial"/>
              </a:rPr>
              <a:t>different </a:t>
            </a:r>
            <a:r>
              <a:rPr sz="2000" spc="-10" dirty="0">
                <a:solidFill>
                  <a:srgbClr val="660066"/>
                </a:solidFill>
                <a:latin typeface="Arial"/>
                <a:cs typeface="Arial"/>
              </a:rPr>
              <a:t>set of pooling </a:t>
            </a:r>
            <a:r>
              <a:rPr sz="2000" spc="-15" dirty="0">
                <a:solidFill>
                  <a:srgbClr val="660066"/>
                </a:solidFill>
                <a:latin typeface="Arial"/>
                <a:cs typeface="Arial"/>
              </a:rPr>
              <a:t>regions </a:t>
            </a:r>
            <a:r>
              <a:rPr sz="2000" spc="-10" dirty="0">
                <a:solidFill>
                  <a:srgbClr val="660066"/>
                </a:solidFill>
                <a:latin typeface="Arial"/>
                <a:cs typeface="Arial"/>
              </a:rPr>
              <a:t>for </a:t>
            </a:r>
            <a:r>
              <a:rPr sz="2000" spc="-15" dirty="0">
                <a:solidFill>
                  <a:srgbClr val="660066"/>
                </a:solidFill>
                <a:latin typeface="Arial"/>
                <a:cs typeface="Arial"/>
              </a:rPr>
              <a:t>each</a:t>
            </a:r>
            <a:r>
              <a:rPr sz="2000" spc="-145" dirty="0">
                <a:solidFill>
                  <a:srgbClr val="660066"/>
                </a:solidFill>
                <a:latin typeface="Arial"/>
                <a:cs typeface="Arial"/>
              </a:rPr>
              <a:t> </a:t>
            </a:r>
            <a:r>
              <a:rPr sz="2000" spc="-15" dirty="0">
                <a:solidFill>
                  <a:srgbClr val="660066"/>
                </a:solidFill>
                <a:latin typeface="Arial"/>
                <a:cs typeface="Arial"/>
              </a:rPr>
              <a:t>image</a:t>
            </a:r>
            <a:endParaRPr sz="2000" dirty="0">
              <a:latin typeface="Arial"/>
              <a:cs typeface="Arial"/>
            </a:endParaRPr>
          </a:p>
          <a:p>
            <a:pPr marL="747395" lvl="1" indent="-282575">
              <a:lnSpc>
                <a:spcPct val="100000"/>
              </a:lnSpc>
              <a:spcBef>
                <a:spcPts val="385"/>
              </a:spcBef>
              <a:buClr>
                <a:srgbClr val="3333CC"/>
              </a:buClr>
              <a:buChar char="•"/>
              <a:tabLst>
                <a:tab pos="746760" algn="l"/>
                <a:tab pos="747395" algn="l"/>
              </a:tabLst>
            </a:pPr>
            <a:r>
              <a:rPr sz="2000" spc="-15" dirty="0">
                <a:solidFill>
                  <a:srgbClr val="006600"/>
                </a:solidFill>
                <a:latin typeface="Arial"/>
                <a:cs typeface="Arial"/>
              </a:rPr>
              <a:t>Another approach: </a:t>
            </a:r>
            <a:r>
              <a:rPr sz="2000" spc="-10" dirty="0">
                <a:solidFill>
                  <a:srgbClr val="006600"/>
                </a:solidFill>
                <a:latin typeface="Arial"/>
                <a:cs typeface="Arial"/>
              </a:rPr>
              <a:t>learn </a:t>
            </a:r>
            <a:r>
              <a:rPr sz="2000" dirty="0">
                <a:solidFill>
                  <a:srgbClr val="006600"/>
                </a:solidFill>
                <a:latin typeface="Arial"/>
                <a:cs typeface="Arial"/>
              </a:rPr>
              <a:t>a </a:t>
            </a:r>
            <a:r>
              <a:rPr sz="2000" spc="-10" dirty="0">
                <a:solidFill>
                  <a:srgbClr val="006600"/>
                </a:solidFill>
                <a:latin typeface="Arial"/>
                <a:cs typeface="Arial"/>
              </a:rPr>
              <a:t>single pooling</a:t>
            </a:r>
            <a:r>
              <a:rPr sz="2000" spc="-110" dirty="0">
                <a:solidFill>
                  <a:srgbClr val="006600"/>
                </a:solidFill>
                <a:latin typeface="Arial"/>
                <a:cs typeface="Arial"/>
              </a:rPr>
              <a:t> </a:t>
            </a:r>
            <a:r>
              <a:rPr sz="2000" spc="-15" dirty="0">
                <a:solidFill>
                  <a:srgbClr val="006600"/>
                </a:solidFill>
                <a:latin typeface="Arial"/>
                <a:cs typeface="Arial"/>
              </a:rPr>
              <a:t>structure</a:t>
            </a:r>
            <a:endParaRPr sz="2000" dirty="0">
              <a:latin typeface="Arial"/>
              <a:cs typeface="Arial"/>
            </a:endParaRPr>
          </a:p>
          <a:p>
            <a:pPr marL="351155" marR="553085" indent="-339090">
              <a:lnSpc>
                <a:spcPct val="100800"/>
              </a:lnSpc>
              <a:spcBef>
                <a:spcPts val="490"/>
              </a:spcBef>
              <a:buChar char="•"/>
              <a:tabLst>
                <a:tab pos="351155" algn="l"/>
                <a:tab pos="351790" algn="l"/>
              </a:tabLst>
            </a:pPr>
            <a:r>
              <a:rPr sz="2400" spc="-15" dirty="0">
                <a:solidFill>
                  <a:srgbClr val="3333CC"/>
                </a:solidFill>
                <a:latin typeface="Arial"/>
                <a:cs typeface="Arial"/>
              </a:rPr>
              <a:t>Pooling </a:t>
            </a:r>
            <a:r>
              <a:rPr sz="2400" spc="-10" dirty="0">
                <a:solidFill>
                  <a:srgbClr val="3333CC"/>
                </a:solidFill>
                <a:latin typeface="Arial"/>
                <a:cs typeface="Arial"/>
              </a:rPr>
              <a:t>can </a:t>
            </a:r>
            <a:r>
              <a:rPr sz="2400" spc="-15" dirty="0">
                <a:solidFill>
                  <a:srgbClr val="3333CC"/>
                </a:solidFill>
                <a:latin typeface="Arial"/>
                <a:cs typeface="Arial"/>
              </a:rPr>
              <a:t>complicate architectures that </a:t>
            </a:r>
            <a:r>
              <a:rPr sz="2400" spc="-10" dirty="0">
                <a:solidFill>
                  <a:srgbClr val="3333CC"/>
                </a:solidFill>
                <a:latin typeface="Arial"/>
                <a:cs typeface="Arial"/>
              </a:rPr>
              <a:t>use </a:t>
            </a:r>
            <a:r>
              <a:rPr sz="2400" spc="-15" dirty="0">
                <a:solidFill>
                  <a:srgbClr val="3333CC"/>
                </a:solidFill>
                <a:latin typeface="Arial"/>
                <a:cs typeface="Arial"/>
              </a:rPr>
              <a:t>top-down  information</a:t>
            </a:r>
            <a:endParaRPr sz="2400" dirty="0">
              <a:latin typeface="Arial"/>
              <a:cs typeface="Arial"/>
            </a:endParaRPr>
          </a:p>
          <a:p>
            <a:pPr marL="747395" lvl="1" indent="-282575">
              <a:lnSpc>
                <a:spcPct val="100000"/>
              </a:lnSpc>
              <a:spcBef>
                <a:spcPts val="425"/>
              </a:spcBef>
              <a:buClr>
                <a:srgbClr val="3333CC"/>
              </a:buClr>
              <a:buChar char="•"/>
              <a:tabLst>
                <a:tab pos="746760" algn="l"/>
                <a:tab pos="747395" algn="l"/>
              </a:tabLst>
            </a:pPr>
            <a:r>
              <a:rPr sz="2000" spc="-15" dirty="0">
                <a:solidFill>
                  <a:srgbClr val="006600"/>
                </a:solidFill>
                <a:latin typeface="Arial"/>
                <a:cs typeface="Arial"/>
              </a:rPr>
              <a:t>E.g., Boltzmann machines </a:t>
            </a:r>
            <a:r>
              <a:rPr sz="2000" spc="-10" dirty="0">
                <a:solidFill>
                  <a:srgbClr val="006600"/>
                </a:solidFill>
                <a:latin typeface="Arial"/>
                <a:cs typeface="Arial"/>
              </a:rPr>
              <a:t>and</a:t>
            </a:r>
            <a:r>
              <a:rPr sz="2000" spc="-70" dirty="0">
                <a:solidFill>
                  <a:srgbClr val="006600"/>
                </a:solidFill>
                <a:latin typeface="Arial"/>
                <a:cs typeface="Arial"/>
              </a:rPr>
              <a:t> </a:t>
            </a:r>
            <a:r>
              <a:rPr sz="2000" spc="-15" dirty="0">
                <a:solidFill>
                  <a:srgbClr val="006600"/>
                </a:solidFill>
                <a:latin typeface="Arial"/>
                <a:cs typeface="Arial"/>
              </a:rPr>
              <a:t>autoencoders</a:t>
            </a:r>
            <a:endParaRPr sz="2000" dirty="0">
              <a:latin typeface="Arial"/>
              <a:cs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43479" y="646172"/>
            <a:ext cx="8572500" cy="152400"/>
          </a:xfrm>
          <a:prstGeom prst="rect">
            <a:avLst/>
          </a:prstGeom>
        </p:spPr>
        <p:txBody>
          <a:bodyPr vert="horz" wrap="square" lIns="0" tIns="0" rIns="0" bIns="0" rtlCol="0">
            <a:spAutoFit/>
          </a:bodyPr>
          <a:lstStyle/>
          <a:p>
            <a:pPr>
              <a:lnSpc>
                <a:spcPts val="1165"/>
              </a:lnSpc>
              <a:tabLst>
                <a:tab pos="8137525" algn="l"/>
              </a:tabLst>
            </a:pPr>
            <a:r>
              <a:rPr sz="1200" spc="-15" dirty="0">
                <a:latin typeface="Arial"/>
                <a:cs typeface="Arial"/>
              </a:rPr>
              <a:t>Dee</a:t>
            </a:r>
            <a:r>
              <a:rPr sz="1200" dirty="0">
                <a:latin typeface="Arial"/>
                <a:cs typeface="Arial"/>
              </a:rPr>
              <a:t>p</a:t>
            </a:r>
            <a:r>
              <a:rPr sz="1200" spc="-15" dirty="0">
                <a:latin typeface="Arial"/>
                <a:cs typeface="Arial"/>
              </a:rPr>
              <a:t> Lea</a:t>
            </a:r>
            <a:r>
              <a:rPr sz="1200" spc="-5" dirty="0">
                <a:latin typeface="Arial"/>
                <a:cs typeface="Arial"/>
              </a:rPr>
              <a:t>r</a:t>
            </a:r>
            <a:r>
              <a:rPr sz="1200" spc="-15" dirty="0">
                <a:latin typeface="Arial"/>
                <a:cs typeface="Arial"/>
              </a:rPr>
              <a:t>n</a:t>
            </a:r>
            <a:r>
              <a:rPr sz="1200" spc="-10" dirty="0">
                <a:latin typeface="Arial"/>
                <a:cs typeface="Arial"/>
              </a:rPr>
              <a:t>i</a:t>
            </a:r>
            <a:r>
              <a:rPr sz="1200" spc="-15" dirty="0">
                <a:latin typeface="Arial"/>
                <a:cs typeface="Arial"/>
              </a:rPr>
              <a:t>n</a:t>
            </a:r>
            <a:r>
              <a:rPr sz="1200" dirty="0">
                <a:latin typeface="Arial"/>
                <a:cs typeface="Arial"/>
              </a:rPr>
              <a:t>g	</a:t>
            </a:r>
            <a:r>
              <a:rPr sz="1200" spc="-10" dirty="0">
                <a:latin typeface="Arial"/>
                <a:cs typeface="Arial"/>
              </a:rPr>
              <a:t>S</a:t>
            </a:r>
            <a:r>
              <a:rPr sz="1200" spc="-5" dirty="0">
                <a:latin typeface="Arial"/>
                <a:cs typeface="Arial"/>
              </a:rPr>
              <a:t>r</a:t>
            </a:r>
            <a:r>
              <a:rPr sz="1200" spc="-10" dirty="0">
                <a:latin typeface="Arial"/>
                <a:cs typeface="Arial"/>
              </a:rPr>
              <a:t>i</a:t>
            </a:r>
            <a:r>
              <a:rPr sz="1200" spc="-15" dirty="0">
                <a:latin typeface="Arial"/>
                <a:cs typeface="Arial"/>
              </a:rPr>
              <a:t>ha</a:t>
            </a:r>
            <a:r>
              <a:rPr sz="1200" spc="-5" dirty="0">
                <a:latin typeface="Arial"/>
                <a:cs typeface="Arial"/>
              </a:rPr>
              <a:t>r</a:t>
            </a:r>
            <a:r>
              <a:rPr sz="1200" dirty="0">
                <a:latin typeface="Arial"/>
                <a:cs typeface="Arial"/>
              </a:rPr>
              <a:t>i</a:t>
            </a:r>
            <a:endParaRPr sz="1200">
              <a:latin typeface="Arial"/>
              <a:cs typeface="Arial"/>
            </a:endParaRPr>
          </a:p>
        </p:txBody>
      </p:sp>
      <p:sp>
        <p:nvSpPr>
          <p:cNvPr id="3" name="object 3"/>
          <p:cNvSpPr/>
          <p:nvPr/>
        </p:nvSpPr>
        <p:spPr>
          <a:xfrm>
            <a:off x="508000" y="646007"/>
            <a:ext cx="9042400" cy="603250"/>
          </a:xfrm>
          <a:custGeom>
            <a:avLst/>
            <a:gdLst/>
            <a:ahLst/>
            <a:cxnLst/>
            <a:rect l="l" t="t" r="r" b="b"/>
            <a:pathLst>
              <a:path w="9042400" h="603250">
                <a:moveTo>
                  <a:pt x="0" y="0"/>
                </a:moveTo>
                <a:lnTo>
                  <a:pt x="9042400" y="0"/>
                </a:lnTo>
                <a:lnTo>
                  <a:pt x="9042400" y="602825"/>
                </a:lnTo>
                <a:lnTo>
                  <a:pt x="0" y="602825"/>
                </a:lnTo>
                <a:lnTo>
                  <a:pt x="0" y="0"/>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xfrm>
            <a:off x="751186" y="700023"/>
            <a:ext cx="8558530" cy="452120"/>
          </a:xfrm>
          <a:prstGeom prst="rect">
            <a:avLst/>
          </a:prstGeom>
        </p:spPr>
        <p:txBody>
          <a:bodyPr vert="horz" wrap="square" lIns="0" tIns="12700" rIns="0" bIns="0" rtlCol="0">
            <a:spAutoFit/>
          </a:bodyPr>
          <a:lstStyle/>
          <a:p>
            <a:pPr marL="12700">
              <a:lnSpc>
                <a:spcPct val="100000"/>
              </a:lnSpc>
              <a:spcBef>
                <a:spcPts val="100"/>
              </a:spcBef>
            </a:pPr>
            <a:r>
              <a:rPr sz="2800" spc="-15" dirty="0"/>
              <a:t>Examples </a:t>
            </a:r>
            <a:r>
              <a:rPr sz="2800" spc="-10" dirty="0"/>
              <a:t>of </a:t>
            </a:r>
            <a:r>
              <a:rPr sz="2800" spc="-15" dirty="0"/>
              <a:t>Architectures </a:t>
            </a:r>
            <a:r>
              <a:rPr sz="2800" spc="-10" dirty="0"/>
              <a:t>for </a:t>
            </a:r>
            <a:r>
              <a:rPr sz="2800" spc="-15" dirty="0"/>
              <a:t>Classification with</a:t>
            </a:r>
            <a:r>
              <a:rPr sz="2800" spc="-100" dirty="0"/>
              <a:t> </a:t>
            </a:r>
            <a:r>
              <a:rPr sz="2800" spc="-20" dirty="0"/>
              <a:t>CNNs</a:t>
            </a:r>
            <a:endParaRPr sz="2800"/>
          </a:p>
        </p:txBody>
      </p:sp>
      <p:sp>
        <p:nvSpPr>
          <p:cNvPr id="5" name="object 5"/>
          <p:cNvSpPr txBox="1"/>
          <p:nvPr/>
        </p:nvSpPr>
        <p:spPr>
          <a:xfrm>
            <a:off x="609600" y="2223842"/>
            <a:ext cx="2743200" cy="4116833"/>
          </a:xfrm>
          <a:prstGeom prst="rect">
            <a:avLst/>
          </a:prstGeom>
        </p:spPr>
        <p:txBody>
          <a:bodyPr vert="horz" wrap="square" lIns="0" tIns="19685" rIns="0" bIns="0" rtlCol="0">
            <a:spAutoFit/>
          </a:bodyPr>
          <a:lstStyle/>
          <a:p>
            <a:pPr marL="351790" marR="5080" indent="-339090">
              <a:lnSpc>
                <a:spcPct val="98100"/>
              </a:lnSpc>
              <a:spcBef>
                <a:spcPts val="155"/>
              </a:spcBef>
              <a:buFontTx/>
              <a:buChar char="•"/>
              <a:tabLst>
                <a:tab pos="351155" algn="l"/>
                <a:tab pos="351790" algn="l"/>
              </a:tabLst>
            </a:pPr>
            <a:r>
              <a:rPr lang="en-US" sz="2400" spc="-15" dirty="0">
                <a:solidFill>
                  <a:srgbClr val="3333CC"/>
                </a:solidFill>
                <a:latin typeface="Arial"/>
                <a:cs typeface="Arial"/>
              </a:rPr>
              <a:t>Architectures shown are illustrative and not designed for real use</a:t>
            </a:r>
            <a:endParaRPr lang="en-US" sz="2400" dirty="0">
              <a:latin typeface="Arial"/>
              <a:cs typeface="Arial"/>
            </a:endParaRPr>
          </a:p>
          <a:p>
            <a:pPr marL="351790" marR="5080" indent="-339090">
              <a:lnSpc>
                <a:spcPct val="98100"/>
              </a:lnSpc>
              <a:spcBef>
                <a:spcPts val="155"/>
              </a:spcBef>
              <a:buChar char="•"/>
              <a:tabLst>
                <a:tab pos="351155" algn="l"/>
                <a:tab pos="351790" algn="l"/>
              </a:tabLst>
            </a:pPr>
            <a:r>
              <a:rPr sz="2400" spc="-15" dirty="0">
                <a:solidFill>
                  <a:srgbClr val="3333CC"/>
                </a:solidFill>
                <a:latin typeface="Arial"/>
                <a:cs typeface="Arial"/>
              </a:rPr>
              <a:t>Real networks  have branching  st</a:t>
            </a:r>
            <a:r>
              <a:rPr sz="2400" spc="-10" dirty="0">
                <a:solidFill>
                  <a:srgbClr val="3333CC"/>
                </a:solidFill>
                <a:latin typeface="Arial"/>
                <a:cs typeface="Arial"/>
              </a:rPr>
              <a:t>r</a:t>
            </a:r>
            <a:r>
              <a:rPr sz="2400" spc="-15" dirty="0">
                <a:solidFill>
                  <a:srgbClr val="3333CC"/>
                </a:solidFill>
                <a:latin typeface="Arial"/>
                <a:cs typeface="Arial"/>
              </a:rPr>
              <a:t>uctu</a:t>
            </a:r>
            <a:r>
              <a:rPr sz="2400" spc="-10" dirty="0">
                <a:solidFill>
                  <a:srgbClr val="3333CC"/>
                </a:solidFill>
                <a:latin typeface="Arial"/>
                <a:cs typeface="Arial"/>
              </a:rPr>
              <a:t>r</a:t>
            </a:r>
            <a:r>
              <a:rPr sz="2400" spc="-15" dirty="0">
                <a:solidFill>
                  <a:srgbClr val="3333CC"/>
                </a:solidFill>
                <a:latin typeface="Arial"/>
                <a:cs typeface="Arial"/>
              </a:rPr>
              <a:t>es</a:t>
            </a:r>
            <a:endParaRPr sz="2400" dirty="0">
              <a:latin typeface="Arial"/>
              <a:cs typeface="Arial"/>
            </a:endParaRPr>
          </a:p>
          <a:p>
            <a:pPr marL="351790" marR="85725" indent="-339090">
              <a:lnSpc>
                <a:spcPct val="98300"/>
              </a:lnSpc>
              <a:spcBef>
                <a:spcPts val="670"/>
              </a:spcBef>
              <a:buChar char="•"/>
              <a:tabLst>
                <a:tab pos="351155" algn="l"/>
                <a:tab pos="351790" algn="l"/>
              </a:tabLst>
            </a:pPr>
            <a:r>
              <a:rPr sz="2400" spc="-10" dirty="0">
                <a:solidFill>
                  <a:srgbClr val="3333CC"/>
                </a:solidFill>
                <a:latin typeface="Arial"/>
                <a:cs typeface="Arial"/>
              </a:rPr>
              <a:t>Chain </a:t>
            </a:r>
            <a:r>
              <a:rPr sz="2400" spc="-15" dirty="0">
                <a:solidFill>
                  <a:srgbClr val="3333CC"/>
                </a:solidFill>
                <a:latin typeface="Arial"/>
                <a:cs typeface="Arial"/>
              </a:rPr>
              <a:t>st</a:t>
            </a:r>
            <a:r>
              <a:rPr sz="2400" spc="-10" dirty="0">
                <a:solidFill>
                  <a:srgbClr val="3333CC"/>
                </a:solidFill>
                <a:latin typeface="Arial"/>
                <a:cs typeface="Arial"/>
              </a:rPr>
              <a:t>r</a:t>
            </a:r>
            <a:r>
              <a:rPr sz="2400" spc="-15" dirty="0">
                <a:solidFill>
                  <a:srgbClr val="3333CC"/>
                </a:solidFill>
                <a:latin typeface="Arial"/>
                <a:cs typeface="Arial"/>
              </a:rPr>
              <a:t>uctu</a:t>
            </a:r>
            <a:r>
              <a:rPr sz="2400" spc="-10" dirty="0">
                <a:solidFill>
                  <a:srgbClr val="3333CC"/>
                </a:solidFill>
                <a:latin typeface="Arial"/>
                <a:cs typeface="Arial"/>
              </a:rPr>
              <a:t>r</a:t>
            </a:r>
            <a:r>
              <a:rPr sz="2400" spc="-15" dirty="0">
                <a:solidFill>
                  <a:srgbClr val="3333CC"/>
                </a:solidFill>
                <a:latin typeface="Arial"/>
                <a:cs typeface="Arial"/>
              </a:rPr>
              <a:t>e</a:t>
            </a:r>
            <a:r>
              <a:rPr sz="2400" dirty="0">
                <a:solidFill>
                  <a:srgbClr val="3333CC"/>
                </a:solidFill>
                <a:latin typeface="Arial"/>
                <a:cs typeface="Arial"/>
              </a:rPr>
              <a:t>s  </a:t>
            </a:r>
            <a:r>
              <a:rPr sz="2400" spc="-15" dirty="0">
                <a:solidFill>
                  <a:srgbClr val="3333CC"/>
                </a:solidFill>
                <a:latin typeface="Arial"/>
                <a:cs typeface="Arial"/>
              </a:rPr>
              <a:t>shown </a:t>
            </a:r>
            <a:r>
              <a:rPr sz="2400" spc="-10" dirty="0">
                <a:solidFill>
                  <a:srgbClr val="3333CC"/>
                </a:solidFill>
                <a:latin typeface="Arial"/>
                <a:cs typeface="Arial"/>
              </a:rPr>
              <a:t>for  </a:t>
            </a:r>
            <a:r>
              <a:rPr sz="2400" spc="-15" dirty="0">
                <a:solidFill>
                  <a:srgbClr val="3333CC"/>
                </a:solidFill>
                <a:latin typeface="Arial"/>
                <a:cs typeface="Arial"/>
              </a:rPr>
              <a:t>simplicity</a:t>
            </a:r>
            <a:endParaRPr lang="en-US" sz="2400" spc="-15" dirty="0">
              <a:solidFill>
                <a:srgbClr val="3333CC"/>
              </a:solidFill>
              <a:latin typeface="Arial"/>
              <a:cs typeface="Arial"/>
            </a:endParaRPr>
          </a:p>
        </p:txBody>
      </p:sp>
      <p:sp>
        <p:nvSpPr>
          <p:cNvPr id="6" name="object 6"/>
          <p:cNvSpPr/>
          <p:nvPr/>
        </p:nvSpPr>
        <p:spPr>
          <a:xfrm>
            <a:off x="4049607" y="1734167"/>
            <a:ext cx="4810053" cy="5458140"/>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3599857" y="1193800"/>
            <a:ext cx="3672840" cy="510540"/>
          </a:xfrm>
          <a:prstGeom prst="rect">
            <a:avLst/>
          </a:prstGeom>
        </p:spPr>
        <p:txBody>
          <a:bodyPr vert="horz" wrap="square" lIns="0" tIns="22860" rIns="0" bIns="0" rtlCol="0">
            <a:spAutoFit/>
          </a:bodyPr>
          <a:lstStyle/>
          <a:p>
            <a:pPr marL="68580" marR="5080" indent="-56515">
              <a:lnSpc>
                <a:spcPts val="1900"/>
              </a:lnSpc>
              <a:spcBef>
                <a:spcPts val="180"/>
              </a:spcBef>
              <a:tabLst>
                <a:tab pos="1896110" algn="l"/>
              </a:tabLst>
            </a:pPr>
            <a:r>
              <a:rPr sz="1600" spc="-15" dirty="0">
                <a:solidFill>
                  <a:srgbClr val="660066"/>
                </a:solidFill>
                <a:latin typeface="Arial"/>
                <a:cs typeface="Arial"/>
              </a:rPr>
              <a:t>CNN </a:t>
            </a:r>
            <a:r>
              <a:rPr sz="1600" spc="-10" dirty="0">
                <a:solidFill>
                  <a:srgbClr val="660066"/>
                </a:solidFill>
                <a:latin typeface="Arial"/>
                <a:cs typeface="Arial"/>
              </a:rPr>
              <a:t>that </a:t>
            </a:r>
            <a:r>
              <a:rPr sz="1600" spc="-15" dirty="0">
                <a:solidFill>
                  <a:srgbClr val="660066"/>
                </a:solidFill>
                <a:latin typeface="Arial"/>
                <a:cs typeface="Arial"/>
              </a:rPr>
              <a:t>processes Processes variable-  </a:t>
            </a:r>
            <a:r>
              <a:rPr sz="1600" dirty="0">
                <a:solidFill>
                  <a:srgbClr val="660066"/>
                </a:solidFill>
                <a:latin typeface="Arial"/>
                <a:cs typeface="Arial"/>
              </a:rPr>
              <a:t>a </a:t>
            </a:r>
            <a:r>
              <a:rPr sz="1600" spc="-10" dirty="0">
                <a:solidFill>
                  <a:srgbClr val="660066"/>
                </a:solidFill>
                <a:latin typeface="Arial"/>
                <a:cs typeface="Arial"/>
              </a:rPr>
              <a:t>fixed</a:t>
            </a:r>
            <a:r>
              <a:rPr sz="1600" spc="-15" dirty="0">
                <a:solidFill>
                  <a:srgbClr val="660066"/>
                </a:solidFill>
                <a:latin typeface="Arial"/>
                <a:cs typeface="Arial"/>
              </a:rPr>
              <a:t> </a:t>
            </a:r>
            <a:r>
              <a:rPr sz="1600" spc="-10" dirty="0">
                <a:solidFill>
                  <a:srgbClr val="660066"/>
                </a:solidFill>
                <a:latin typeface="Arial"/>
                <a:cs typeface="Arial"/>
              </a:rPr>
              <a:t>size</a:t>
            </a:r>
            <a:r>
              <a:rPr sz="1600" spc="-5" dirty="0">
                <a:solidFill>
                  <a:srgbClr val="660066"/>
                </a:solidFill>
                <a:latin typeface="Arial"/>
                <a:cs typeface="Arial"/>
              </a:rPr>
              <a:t> </a:t>
            </a:r>
            <a:r>
              <a:rPr sz="1600" spc="-15" dirty="0">
                <a:solidFill>
                  <a:srgbClr val="660066"/>
                </a:solidFill>
                <a:latin typeface="Arial"/>
                <a:cs typeface="Arial"/>
              </a:rPr>
              <a:t>image	</a:t>
            </a:r>
            <a:r>
              <a:rPr sz="1600" spc="-10" dirty="0">
                <a:solidFill>
                  <a:srgbClr val="660066"/>
                </a:solidFill>
                <a:latin typeface="Arial"/>
                <a:cs typeface="Arial"/>
              </a:rPr>
              <a:t>sized</a:t>
            </a:r>
            <a:r>
              <a:rPr sz="1600" spc="-20" dirty="0">
                <a:solidFill>
                  <a:srgbClr val="660066"/>
                </a:solidFill>
                <a:latin typeface="Arial"/>
                <a:cs typeface="Arial"/>
              </a:rPr>
              <a:t> </a:t>
            </a:r>
            <a:r>
              <a:rPr sz="1600" spc="-15" dirty="0">
                <a:solidFill>
                  <a:srgbClr val="660066"/>
                </a:solidFill>
                <a:latin typeface="Arial"/>
                <a:cs typeface="Arial"/>
              </a:rPr>
              <a:t>image</a:t>
            </a:r>
            <a:endParaRPr sz="1600">
              <a:latin typeface="Arial"/>
              <a:cs typeface="Arial"/>
            </a:endParaRPr>
          </a:p>
        </p:txBody>
      </p:sp>
      <p:sp>
        <p:nvSpPr>
          <p:cNvPr id="8" name="object 8"/>
          <p:cNvSpPr txBox="1"/>
          <p:nvPr/>
        </p:nvSpPr>
        <p:spPr>
          <a:xfrm>
            <a:off x="7503102" y="1193800"/>
            <a:ext cx="1924050" cy="510540"/>
          </a:xfrm>
          <a:prstGeom prst="rect">
            <a:avLst/>
          </a:prstGeom>
        </p:spPr>
        <p:txBody>
          <a:bodyPr vert="horz" wrap="square" lIns="0" tIns="22860" rIns="0" bIns="0" rtlCol="0">
            <a:spAutoFit/>
          </a:bodyPr>
          <a:lstStyle/>
          <a:p>
            <a:pPr marL="69215" marR="5080" indent="-56515">
              <a:lnSpc>
                <a:spcPts val="1900"/>
              </a:lnSpc>
              <a:spcBef>
                <a:spcPts val="180"/>
              </a:spcBef>
            </a:pPr>
            <a:r>
              <a:rPr sz="1600" spc="-15" dirty="0">
                <a:solidFill>
                  <a:srgbClr val="660066"/>
                </a:solidFill>
                <a:latin typeface="Arial"/>
                <a:cs typeface="Arial"/>
              </a:rPr>
              <a:t>Does </a:t>
            </a:r>
            <a:r>
              <a:rPr sz="1600" spc="-10" dirty="0">
                <a:solidFill>
                  <a:srgbClr val="660066"/>
                </a:solidFill>
                <a:latin typeface="Arial"/>
                <a:cs typeface="Arial"/>
              </a:rPr>
              <a:t>not have any  fully-connected</a:t>
            </a:r>
            <a:r>
              <a:rPr sz="1600" spc="-100" dirty="0">
                <a:solidFill>
                  <a:srgbClr val="660066"/>
                </a:solidFill>
                <a:latin typeface="Arial"/>
                <a:cs typeface="Arial"/>
              </a:rPr>
              <a:t> </a:t>
            </a:r>
            <a:r>
              <a:rPr sz="1600" spc="-10" dirty="0">
                <a:solidFill>
                  <a:srgbClr val="660066"/>
                </a:solidFill>
                <a:latin typeface="Arial"/>
                <a:cs typeface="Arial"/>
              </a:rPr>
              <a:t>layer</a:t>
            </a:r>
            <a:endParaRPr sz="1600">
              <a:latin typeface="Arial"/>
              <a:cs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196245" y="700023"/>
            <a:ext cx="3668395" cy="452120"/>
          </a:xfrm>
          <a:prstGeom prst="rect">
            <a:avLst/>
          </a:prstGeom>
        </p:spPr>
        <p:txBody>
          <a:bodyPr vert="horz" wrap="square" lIns="0" tIns="12700" rIns="0" bIns="0" rtlCol="0">
            <a:spAutoFit/>
          </a:bodyPr>
          <a:lstStyle/>
          <a:p>
            <a:pPr marL="12700">
              <a:lnSpc>
                <a:spcPct val="100000"/>
              </a:lnSpc>
              <a:spcBef>
                <a:spcPts val="100"/>
              </a:spcBef>
            </a:pPr>
            <a:r>
              <a:rPr sz="2800" dirty="0"/>
              <a:t>A </a:t>
            </a:r>
            <a:r>
              <a:rPr sz="2800" spc="-15" dirty="0"/>
              <a:t>ConvNet</a:t>
            </a:r>
            <a:r>
              <a:rPr sz="2800" spc="-130" dirty="0"/>
              <a:t> </a:t>
            </a:r>
            <a:r>
              <a:rPr sz="2800" spc="-15" dirty="0"/>
              <a:t>architecture</a:t>
            </a:r>
            <a:endParaRPr sz="2800"/>
          </a:p>
        </p:txBody>
      </p:sp>
      <p:sp>
        <p:nvSpPr>
          <p:cNvPr id="6" name="object 6"/>
          <p:cNvSpPr/>
          <p:nvPr/>
        </p:nvSpPr>
        <p:spPr>
          <a:xfrm>
            <a:off x="2391832" y="2831252"/>
            <a:ext cx="6686229" cy="3212524"/>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585723" y="6109208"/>
            <a:ext cx="8823325" cy="848360"/>
          </a:xfrm>
          <a:prstGeom prst="rect">
            <a:avLst/>
          </a:prstGeom>
        </p:spPr>
        <p:txBody>
          <a:bodyPr vert="horz" wrap="square" lIns="0" tIns="12700" rIns="0" bIns="0" rtlCol="0">
            <a:spAutoFit/>
          </a:bodyPr>
          <a:lstStyle/>
          <a:p>
            <a:pPr marL="12700">
              <a:lnSpc>
                <a:spcPct val="100000"/>
              </a:lnSpc>
              <a:spcBef>
                <a:spcPts val="100"/>
              </a:spcBef>
            </a:pPr>
            <a:r>
              <a:rPr sz="1800" spc="-15" dirty="0">
                <a:solidFill>
                  <a:srgbClr val="660066"/>
                </a:solidFill>
                <a:latin typeface="Arial"/>
                <a:cs typeface="Arial"/>
              </a:rPr>
              <a:t>Activations </a:t>
            </a:r>
            <a:r>
              <a:rPr sz="1800" spc="-10" dirty="0">
                <a:solidFill>
                  <a:srgbClr val="660066"/>
                </a:solidFill>
                <a:latin typeface="Arial"/>
                <a:cs typeface="Arial"/>
              </a:rPr>
              <a:t>of an </a:t>
            </a:r>
            <a:r>
              <a:rPr sz="1800" spc="-15" dirty="0">
                <a:solidFill>
                  <a:srgbClr val="660066"/>
                </a:solidFill>
                <a:latin typeface="Arial"/>
                <a:cs typeface="Arial"/>
              </a:rPr>
              <a:t>example ConvNet</a:t>
            </a:r>
            <a:r>
              <a:rPr sz="1800" spc="-30" dirty="0">
                <a:solidFill>
                  <a:srgbClr val="660066"/>
                </a:solidFill>
                <a:latin typeface="Arial"/>
                <a:cs typeface="Arial"/>
              </a:rPr>
              <a:t> </a:t>
            </a:r>
            <a:r>
              <a:rPr sz="1800" spc="-15" dirty="0">
                <a:solidFill>
                  <a:srgbClr val="660066"/>
                </a:solidFill>
                <a:latin typeface="Arial"/>
                <a:cs typeface="Arial"/>
              </a:rPr>
              <a:t>architecture.</a:t>
            </a:r>
            <a:endParaRPr sz="1800">
              <a:latin typeface="Arial"/>
              <a:cs typeface="Arial"/>
            </a:endParaRPr>
          </a:p>
          <a:p>
            <a:pPr marL="12700">
              <a:lnSpc>
                <a:spcPts val="2135"/>
              </a:lnSpc>
              <a:spcBef>
                <a:spcPts val="45"/>
              </a:spcBef>
            </a:pPr>
            <a:r>
              <a:rPr sz="1800" spc="-10" dirty="0">
                <a:solidFill>
                  <a:srgbClr val="660066"/>
                </a:solidFill>
                <a:latin typeface="Arial"/>
                <a:cs typeface="Arial"/>
              </a:rPr>
              <a:t>Initial </a:t>
            </a:r>
            <a:r>
              <a:rPr sz="1800" spc="-15" dirty="0">
                <a:solidFill>
                  <a:srgbClr val="660066"/>
                </a:solidFill>
                <a:latin typeface="Arial"/>
                <a:cs typeface="Arial"/>
              </a:rPr>
              <a:t>volume </a:t>
            </a:r>
            <a:r>
              <a:rPr sz="1800" spc="-10" dirty="0">
                <a:solidFill>
                  <a:srgbClr val="660066"/>
                </a:solidFill>
                <a:latin typeface="Arial"/>
                <a:cs typeface="Arial"/>
              </a:rPr>
              <a:t>stores raw </a:t>
            </a:r>
            <a:r>
              <a:rPr sz="1800" spc="-15" dirty="0">
                <a:solidFill>
                  <a:srgbClr val="660066"/>
                </a:solidFill>
                <a:latin typeface="Arial"/>
                <a:cs typeface="Arial"/>
              </a:rPr>
              <a:t>image </a:t>
            </a:r>
            <a:r>
              <a:rPr sz="1800" spc="-10" dirty="0">
                <a:solidFill>
                  <a:srgbClr val="660066"/>
                </a:solidFill>
                <a:latin typeface="Arial"/>
                <a:cs typeface="Arial"/>
              </a:rPr>
              <a:t>pixels </a:t>
            </a:r>
            <a:r>
              <a:rPr sz="1600" spc="-5" dirty="0">
                <a:solidFill>
                  <a:srgbClr val="660066"/>
                </a:solidFill>
                <a:latin typeface="Arial"/>
                <a:cs typeface="Arial"/>
              </a:rPr>
              <a:t>(left) </a:t>
            </a:r>
            <a:r>
              <a:rPr sz="1800" spc="-10" dirty="0">
                <a:solidFill>
                  <a:srgbClr val="660066"/>
                </a:solidFill>
                <a:latin typeface="Arial"/>
                <a:cs typeface="Arial"/>
              </a:rPr>
              <a:t>and the last </a:t>
            </a:r>
            <a:r>
              <a:rPr sz="1800" spc="-15" dirty="0">
                <a:solidFill>
                  <a:srgbClr val="660066"/>
                </a:solidFill>
                <a:latin typeface="Arial"/>
                <a:cs typeface="Arial"/>
              </a:rPr>
              <a:t>volume stores </a:t>
            </a:r>
            <a:r>
              <a:rPr sz="1800" spc="-10" dirty="0">
                <a:solidFill>
                  <a:srgbClr val="660066"/>
                </a:solidFill>
                <a:latin typeface="Arial"/>
                <a:cs typeface="Arial"/>
              </a:rPr>
              <a:t>class </a:t>
            </a:r>
            <a:r>
              <a:rPr sz="1800" spc="-15" dirty="0">
                <a:solidFill>
                  <a:srgbClr val="660066"/>
                </a:solidFill>
                <a:latin typeface="Arial"/>
                <a:cs typeface="Arial"/>
              </a:rPr>
              <a:t>scores</a:t>
            </a:r>
            <a:r>
              <a:rPr sz="1800" spc="-50" dirty="0">
                <a:solidFill>
                  <a:srgbClr val="660066"/>
                </a:solidFill>
                <a:latin typeface="Arial"/>
                <a:cs typeface="Arial"/>
              </a:rPr>
              <a:t> </a:t>
            </a:r>
            <a:r>
              <a:rPr sz="1600" spc="-10" dirty="0">
                <a:solidFill>
                  <a:srgbClr val="660066"/>
                </a:solidFill>
                <a:latin typeface="Arial"/>
                <a:cs typeface="Arial"/>
              </a:rPr>
              <a:t>(right)</a:t>
            </a:r>
            <a:endParaRPr sz="1600">
              <a:latin typeface="Arial"/>
              <a:cs typeface="Arial"/>
            </a:endParaRPr>
          </a:p>
          <a:p>
            <a:pPr marL="12700">
              <a:lnSpc>
                <a:spcPts val="2135"/>
              </a:lnSpc>
            </a:pPr>
            <a:r>
              <a:rPr sz="1800" spc="-15" dirty="0">
                <a:solidFill>
                  <a:srgbClr val="660066"/>
                </a:solidFill>
                <a:latin typeface="Arial"/>
                <a:cs typeface="Arial"/>
              </a:rPr>
              <a:t>Each volume </a:t>
            </a:r>
            <a:r>
              <a:rPr sz="1800" spc="-10" dirty="0">
                <a:solidFill>
                  <a:srgbClr val="660066"/>
                </a:solidFill>
                <a:latin typeface="Arial"/>
                <a:cs typeface="Arial"/>
              </a:rPr>
              <a:t>of </a:t>
            </a:r>
            <a:r>
              <a:rPr sz="1800" spc="-15" dirty="0">
                <a:solidFill>
                  <a:srgbClr val="660066"/>
                </a:solidFill>
                <a:latin typeface="Arial"/>
                <a:cs typeface="Arial"/>
              </a:rPr>
              <a:t>activations </a:t>
            </a:r>
            <a:r>
              <a:rPr sz="1800" spc="-10" dirty="0">
                <a:solidFill>
                  <a:srgbClr val="660066"/>
                </a:solidFill>
                <a:latin typeface="Arial"/>
                <a:cs typeface="Arial"/>
              </a:rPr>
              <a:t>along the </a:t>
            </a:r>
            <a:r>
              <a:rPr sz="1800" spc="-15" dirty="0">
                <a:solidFill>
                  <a:srgbClr val="660066"/>
                </a:solidFill>
                <a:latin typeface="Arial"/>
                <a:cs typeface="Arial"/>
              </a:rPr>
              <a:t>processing </a:t>
            </a:r>
            <a:r>
              <a:rPr sz="1800" spc="-10" dirty="0">
                <a:solidFill>
                  <a:srgbClr val="660066"/>
                </a:solidFill>
                <a:latin typeface="Arial"/>
                <a:cs typeface="Arial"/>
              </a:rPr>
              <a:t>path </a:t>
            </a:r>
            <a:r>
              <a:rPr sz="1800" spc="-5" dirty="0">
                <a:solidFill>
                  <a:srgbClr val="660066"/>
                </a:solidFill>
                <a:latin typeface="Arial"/>
                <a:cs typeface="Arial"/>
              </a:rPr>
              <a:t>is </a:t>
            </a:r>
            <a:r>
              <a:rPr sz="1800" spc="-15" dirty="0">
                <a:solidFill>
                  <a:srgbClr val="660066"/>
                </a:solidFill>
                <a:latin typeface="Arial"/>
                <a:cs typeface="Arial"/>
              </a:rPr>
              <a:t>shown </a:t>
            </a:r>
            <a:r>
              <a:rPr sz="1800" spc="-10" dirty="0">
                <a:solidFill>
                  <a:srgbClr val="660066"/>
                </a:solidFill>
                <a:latin typeface="Arial"/>
                <a:cs typeface="Arial"/>
              </a:rPr>
              <a:t>as </a:t>
            </a:r>
            <a:r>
              <a:rPr sz="1800" dirty="0">
                <a:solidFill>
                  <a:srgbClr val="660066"/>
                </a:solidFill>
                <a:latin typeface="Arial"/>
                <a:cs typeface="Arial"/>
              </a:rPr>
              <a:t>a</a:t>
            </a:r>
            <a:r>
              <a:rPr sz="1800" spc="-85" dirty="0">
                <a:solidFill>
                  <a:srgbClr val="660066"/>
                </a:solidFill>
                <a:latin typeface="Arial"/>
                <a:cs typeface="Arial"/>
              </a:rPr>
              <a:t> </a:t>
            </a:r>
            <a:r>
              <a:rPr sz="1800" spc="-15" dirty="0">
                <a:solidFill>
                  <a:srgbClr val="660066"/>
                </a:solidFill>
                <a:latin typeface="Arial"/>
                <a:cs typeface="Arial"/>
              </a:rPr>
              <a:t>column.</a:t>
            </a:r>
            <a:endParaRPr sz="1800">
              <a:latin typeface="Arial"/>
              <a:cs typeface="Arial"/>
            </a:endParaRPr>
          </a:p>
        </p:txBody>
      </p:sp>
      <p:sp>
        <p:nvSpPr>
          <p:cNvPr id="8" name="object 8"/>
          <p:cNvSpPr txBox="1"/>
          <p:nvPr/>
        </p:nvSpPr>
        <p:spPr>
          <a:xfrm>
            <a:off x="585723" y="6923023"/>
            <a:ext cx="8342630"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660066"/>
                </a:solidFill>
                <a:latin typeface="Arial"/>
                <a:cs typeface="Arial"/>
              </a:rPr>
              <a:t>Since </a:t>
            </a:r>
            <a:r>
              <a:rPr sz="1800" spc="-5" dirty="0">
                <a:solidFill>
                  <a:srgbClr val="660066"/>
                </a:solidFill>
                <a:latin typeface="Arial"/>
                <a:cs typeface="Arial"/>
              </a:rPr>
              <a:t>it is </a:t>
            </a:r>
            <a:r>
              <a:rPr sz="1800" spc="-15" dirty="0">
                <a:solidFill>
                  <a:srgbClr val="660066"/>
                </a:solidFill>
                <a:latin typeface="Arial"/>
                <a:cs typeface="Arial"/>
              </a:rPr>
              <a:t>difficult </a:t>
            </a:r>
            <a:r>
              <a:rPr sz="1800" spc="-5" dirty="0">
                <a:solidFill>
                  <a:srgbClr val="660066"/>
                </a:solidFill>
                <a:latin typeface="Arial"/>
                <a:cs typeface="Arial"/>
              </a:rPr>
              <a:t>to </a:t>
            </a:r>
            <a:r>
              <a:rPr sz="1800" spc="-10" dirty="0">
                <a:solidFill>
                  <a:srgbClr val="660066"/>
                </a:solidFill>
                <a:latin typeface="Arial"/>
                <a:cs typeface="Arial"/>
              </a:rPr>
              <a:t>visualize 3D </a:t>
            </a:r>
            <a:r>
              <a:rPr sz="1800" spc="-15" dirty="0">
                <a:solidFill>
                  <a:srgbClr val="660066"/>
                </a:solidFill>
                <a:latin typeface="Arial"/>
                <a:cs typeface="Arial"/>
              </a:rPr>
              <a:t>volumes, each </a:t>
            </a:r>
            <a:r>
              <a:rPr sz="1800" spc="-20" dirty="0">
                <a:solidFill>
                  <a:srgbClr val="660066"/>
                </a:solidFill>
                <a:latin typeface="Arial"/>
                <a:cs typeface="Arial"/>
              </a:rPr>
              <a:t>volume’s </a:t>
            </a:r>
            <a:r>
              <a:rPr sz="1800" spc="-10" dirty="0">
                <a:solidFill>
                  <a:srgbClr val="660066"/>
                </a:solidFill>
                <a:latin typeface="Arial"/>
                <a:cs typeface="Arial"/>
              </a:rPr>
              <a:t>slices are laid out </a:t>
            </a:r>
            <a:r>
              <a:rPr sz="1800" spc="-5" dirty="0">
                <a:solidFill>
                  <a:srgbClr val="660066"/>
                </a:solidFill>
                <a:latin typeface="Arial"/>
                <a:cs typeface="Arial"/>
              </a:rPr>
              <a:t>in</a:t>
            </a:r>
            <a:r>
              <a:rPr sz="1800" spc="-95" dirty="0">
                <a:solidFill>
                  <a:srgbClr val="660066"/>
                </a:solidFill>
                <a:latin typeface="Arial"/>
                <a:cs typeface="Arial"/>
              </a:rPr>
              <a:t> </a:t>
            </a:r>
            <a:r>
              <a:rPr sz="1800" spc="-15" dirty="0">
                <a:solidFill>
                  <a:srgbClr val="660066"/>
                </a:solidFill>
                <a:latin typeface="Arial"/>
                <a:cs typeface="Arial"/>
              </a:rPr>
              <a:t>rows</a:t>
            </a:r>
            <a:endParaRPr sz="1800">
              <a:latin typeface="Arial"/>
              <a:cs typeface="Arial"/>
            </a:endParaRPr>
          </a:p>
        </p:txBody>
      </p:sp>
      <p:sp>
        <p:nvSpPr>
          <p:cNvPr id="9" name="object 9"/>
          <p:cNvSpPr txBox="1"/>
          <p:nvPr/>
        </p:nvSpPr>
        <p:spPr>
          <a:xfrm>
            <a:off x="573165" y="1270000"/>
            <a:ext cx="8798560" cy="1476375"/>
          </a:xfrm>
          <a:prstGeom prst="rect">
            <a:avLst/>
          </a:prstGeom>
        </p:spPr>
        <p:txBody>
          <a:bodyPr vert="horz" wrap="square" lIns="0" tIns="22860" rIns="0" bIns="0" rtlCol="0">
            <a:spAutoFit/>
          </a:bodyPr>
          <a:lstStyle/>
          <a:p>
            <a:pPr marL="12700" marR="5080">
              <a:lnSpc>
                <a:spcPts val="1900"/>
              </a:lnSpc>
              <a:spcBef>
                <a:spcPts val="180"/>
              </a:spcBef>
            </a:pPr>
            <a:r>
              <a:rPr sz="1600" spc="-45" dirty="0">
                <a:solidFill>
                  <a:srgbClr val="660066"/>
                </a:solidFill>
                <a:latin typeface="Arial"/>
                <a:cs typeface="Arial"/>
              </a:rPr>
              <a:t>INPUT: </a:t>
            </a:r>
            <a:r>
              <a:rPr sz="1600" spc="-15" dirty="0">
                <a:solidFill>
                  <a:srgbClr val="660066"/>
                </a:solidFill>
                <a:latin typeface="Arial"/>
                <a:cs typeface="Arial"/>
              </a:rPr>
              <a:t>32x32x3 holds </a:t>
            </a:r>
            <a:r>
              <a:rPr sz="1600" spc="-10" dirty="0">
                <a:solidFill>
                  <a:srgbClr val="660066"/>
                </a:solidFill>
                <a:latin typeface="Arial"/>
                <a:cs typeface="Arial"/>
              </a:rPr>
              <a:t>raw pixel </a:t>
            </a:r>
            <a:r>
              <a:rPr sz="1600" spc="-15" dirty="0">
                <a:solidFill>
                  <a:srgbClr val="660066"/>
                </a:solidFill>
                <a:latin typeface="Arial"/>
                <a:cs typeface="Arial"/>
              </a:rPr>
              <a:t>values: </a:t>
            </a:r>
            <a:r>
              <a:rPr sz="1600" spc="-10" dirty="0">
                <a:solidFill>
                  <a:srgbClr val="660066"/>
                </a:solidFill>
                <a:latin typeface="Arial"/>
                <a:cs typeface="Arial"/>
              </a:rPr>
              <a:t>an </a:t>
            </a:r>
            <a:r>
              <a:rPr sz="1600" spc="-15" dirty="0">
                <a:solidFill>
                  <a:srgbClr val="660066"/>
                </a:solidFill>
                <a:latin typeface="Arial"/>
                <a:cs typeface="Arial"/>
              </a:rPr>
              <a:t>image </a:t>
            </a:r>
            <a:r>
              <a:rPr sz="1600" spc="-10" dirty="0">
                <a:solidFill>
                  <a:srgbClr val="660066"/>
                </a:solidFill>
                <a:latin typeface="Arial"/>
                <a:cs typeface="Arial"/>
              </a:rPr>
              <a:t>of width 32, </a:t>
            </a:r>
            <a:r>
              <a:rPr sz="1600" spc="-15" dirty="0">
                <a:solidFill>
                  <a:srgbClr val="660066"/>
                </a:solidFill>
                <a:latin typeface="Arial"/>
                <a:cs typeface="Arial"/>
              </a:rPr>
              <a:t>height </a:t>
            </a:r>
            <a:r>
              <a:rPr sz="1600" spc="-10" dirty="0">
                <a:solidFill>
                  <a:srgbClr val="660066"/>
                </a:solidFill>
                <a:latin typeface="Arial"/>
                <a:cs typeface="Arial"/>
              </a:rPr>
              <a:t>32 and </a:t>
            </a:r>
            <a:r>
              <a:rPr sz="1600" dirty="0">
                <a:solidFill>
                  <a:srgbClr val="660066"/>
                </a:solidFill>
                <a:latin typeface="Arial"/>
                <a:cs typeface="Arial"/>
              </a:rPr>
              <a:t>3 </a:t>
            </a:r>
            <a:r>
              <a:rPr sz="1600" spc="-10" dirty="0">
                <a:solidFill>
                  <a:srgbClr val="660066"/>
                </a:solidFill>
                <a:latin typeface="Arial"/>
                <a:cs typeface="Arial"/>
              </a:rPr>
              <a:t>color </a:t>
            </a:r>
            <a:r>
              <a:rPr sz="1600" spc="-15" dirty="0">
                <a:solidFill>
                  <a:srgbClr val="660066"/>
                </a:solidFill>
                <a:latin typeface="Arial"/>
                <a:cs typeface="Arial"/>
              </a:rPr>
              <a:t>channels </a:t>
            </a:r>
            <a:r>
              <a:rPr sz="1600" spc="-10" dirty="0">
                <a:solidFill>
                  <a:srgbClr val="660066"/>
                </a:solidFill>
                <a:latin typeface="Arial"/>
                <a:cs typeface="Arial"/>
              </a:rPr>
              <a:t>RGB  </a:t>
            </a:r>
            <a:r>
              <a:rPr sz="1600" spc="-15" dirty="0">
                <a:solidFill>
                  <a:srgbClr val="660066"/>
                </a:solidFill>
                <a:latin typeface="Arial"/>
                <a:cs typeface="Arial"/>
              </a:rPr>
              <a:t>CONV layer will </a:t>
            </a:r>
            <a:r>
              <a:rPr sz="1600" spc="-10" dirty="0">
                <a:solidFill>
                  <a:srgbClr val="660066"/>
                </a:solidFill>
                <a:latin typeface="Arial"/>
                <a:cs typeface="Arial"/>
              </a:rPr>
              <a:t>compute the </a:t>
            </a:r>
            <a:r>
              <a:rPr sz="1600" spc="-15" dirty="0">
                <a:solidFill>
                  <a:srgbClr val="660066"/>
                </a:solidFill>
                <a:latin typeface="Arial"/>
                <a:cs typeface="Arial"/>
              </a:rPr>
              <a:t>output </a:t>
            </a:r>
            <a:r>
              <a:rPr sz="1600" spc="-10" dirty="0">
                <a:solidFill>
                  <a:srgbClr val="660066"/>
                </a:solidFill>
                <a:latin typeface="Arial"/>
                <a:cs typeface="Arial"/>
              </a:rPr>
              <a:t>of </a:t>
            </a:r>
            <a:r>
              <a:rPr sz="1600" spc="-15" dirty="0">
                <a:solidFill>
                  <a:srgbClr val="660066"/>
                </a:solidFill>
                <a:latin typeface="Arial"/>
                <a:cs typeface="Arial"/>
              </a:rPr>
              <a:t>neurons connected </a:t>
            </a:r>
            <a:r>
              <a:rPr sz="1600" spc="-5" dirty="0">
                <a:solidFill>
                  <a:srgbClr val="660066"/>
                </a:solidFill>
                <a:latin typeface="Arial"/>
                <a:cs typeface="Arial"/>
              </a:rPr>
              <a:t>to </a:t>
            </a:r>
            <a:r>
              <a:rPr sz="1600" spc="-15" dirty="0">
                <a:solidFill>
                  <a:srgbClr val="660066"/>
                </a:solidFill>
                <a:latin typeface="Arial"/>
                <a:cs typeface="Arial"/>
              </a:rPr>
              <a:t>local regions </a:t>
            </a:r>
            <a:r>
              <a:rPr sz="1600" spc="-10" dirty="0">
                <a:solidFill>
                  <a:srgbClr val="660066"/>
                </a:solidFill>
                <a:latin typeface="Arial"/>
                <a:cs typeface="Arial"/>
              </a:rPr>
              <a:t>in the</a:t>
            </a:r>
            <a:r>
              <a:rPr sz="1600" spc="35" dirty="0">
                <a:solidFill>
                  <a:srgbClr val="660066"/>
                </a:solidFill>
                <a:latin typeface="Arial"/>
                <a:cs typeface="Arial"/>
              </a:rPr>
              <a:t> </a:t>
            </a:r>
            <a:r>
              <a:rPr sz="1600" spc="-15" dirty="0">
                <a:solidFill>
                  <a:srgbClr val="660066"/>
                </a:solidFill>
                <a:latin typeface="Arial"/>
                <a:cs typeface="Arial"/>
              </a:rPr>
              <a:t>input</a:t>
            </a:r>
            <a:endParaRPr sz="1600">
              <a:latin typeface="Arial"/>
              <a:cs typeface="Arial"/>
            </a:endParaRPr>
          </a:p>
          <a:p>
            <a:pPr marL="12700">
              <a:lnSpc>
                <a:spcPts val="1820"/>
              </a:lnSpc>
            </a:pPr>
            <a:r>
              <a:rPr sz="1600" spc="-15" dirty="0">
                <a:solidFill>
                  <a:srgbClr val="660066"/>
                </a:solidFill>
                <a:latin typeface="Arial"/>
                <a:cs typeface="Arial"/>
              </a:rPr>
              <a:t>Each computing </a:t>
            </a:r>
            <a:r>
              <a:rPr sz="1600" dirty="0">
                <a:solidFill>
                  <a:srgbClr val="660066"/>
                </a:solidFill>
                <a:latin typeface="Arial"/>
                <a:cs typeface="Arial"/>
              </a:rPr>
              <a:t>a </a:t>
            </a:r>
            <a:r>
              <a:rPr sz="1600" spc="-10" dirty="0">
                <a:solidFill>
                  <a:srgbClr val="660066"/>
                </a:solidFill>
                <a:latin typeface="Arial"/>
                <a:cs typeface="Arial"/>
              </a:rPr>
              <a:t>dot </a:t>
            </a:r>
            <a:r>
              <a:rPr sz="1600" spc="-15" dirty="0">
                <a:solidFill>
                  <a:srgbClr val="660066"/>
                </a:solidFill>
                <a:latin typeface="Arial"/>
                <a:cs typeface="Arial"/>
              </a:rPr>
              <a:t>product between </a:t>
            </a:r>
            <a:r>
              <a:rPr sz="1600" spc="-10" dirty="0">
                <a:solidFill>
                  <a:srgbClr val="660066"/>
                </a:solidFill>
                <a:latin typeface="Arial"/>
                <a:cs typeface="Arial"/>
              </a:rPr>
              <a:t>their </a:t>
            </a:r>
            <a:r>
              <a:rPr sz="1600" spc="-15" dirty="0">
                <a:solidFill>
                  <a:srgbClr val="660066"/>
                </a:solidFill>
                <a:latin typeface="Arial"/>
                <a:cs typeface="Arial"/>
              </a:rPr>
              <a:t>weights </a:t>
            </a:r>
            <a:r>
              <a:rPr sz="1600" spc="-10" dirty="0">
                <a:solidFill>
                  <a:srgbClr val="660066"/>
                </a:solidFill>
                <a:latin typeface="Arial"/>
                <a:cs typeface="Arial"/>
              </a:rPr>
              <a:t>and </a:t>
            </a:r>
            <a:r>
              <a:rPr sz="1600" dirty="0">
                <a:solidFill>
                  <a:srgbClr val="660066"/>
                </a:solidFill>
                <a:latin typeface="Arial"/>
                <a:cs typeface="Arial"/>
              </a:rPr>
              <a:t>a </a:t>
            </a:r>
            <a:r>
              <a:rPr sz="1600" spc="-10" dirty="0">
                <a:solidFill>
                  <a:srgbClr val="660066"/>
                </a:solidFill>
                <a:latin typeface="Arial"/>
                <a:cs typeface="Arial"/>
              </a:rPr>
              <a:t>small region they are </a:t>
            </a:r>
            <a:r>
              <a:rPr sz="1600" spc="-15" dirty="0">
                <a:solidFill>
                  <a:srgbClr val="660066"/>
                </a:solidFill>
                <a:latin typeface="Arial"/>
                <a:cs typeface="Arial"/>
              </a:rPr>
              <a:t>connected</a:t>
            </a:r>
            <a:r>
              <a:rPr sz="1600" spc="15" dirty="0">
                <a:solidFill>
                  <a:srgbClr val="660066"/>
                </a:solidFill>
                <a:latin typeface="Arial"/>
                <a:cs typeface="Arial"/>
              </a:rPr>
              <a:t> </a:t>
            </a:r>
            <a:r>
              <a:rPr sz="1600" spc="-5" dirty="0">
                <a:solidFill>
                  <a:srgbClr val="660066"/>
                </a:solidFill>
                <a:latin typeface="Arial"/>
                <a:cs typeface="Arial"/>
              </a:rPr>
              <a:t>to</a:t>
            </a:r>
            <a:endParaRPr sz="1600">
              <a:latin typeface="Arial"/>
              <a:cs typeface="Arial"/>
            </a:endParaRPr>
          </a:p>
          <a:p>
            <a:pPr marL="12700" marR="614045">
              <a:lnSpc>
                <a:spcPct val="99400"/>
              </a:lnSpc>
            </a:pPr>
            <a:r>
              <a:rPr sz="1600" dirty="0">
                <a:solidFill>
                  <a:srgbClr val="660066"/>
                </a:solidFill>
                <a:latin typeface="Arial"/>
                <a:cs typeface="Arial"/>
              </a:rPr>
              <a:t>In </a:t>
            </a:r>
            <a:r>
              <a:rPr sz="1600" spc="-5" dirty="0">
                <a:solidFill>
                  <a:srgbClr val="660066"/>
                </a:solidFill>
                <a:latin typeface="Arial"/>
                <a:cs typeface="Arial"/>
              </a:rPr>
              <a:t>the </a:t>
            </a:r>
            <a:r>
              <a:rPr sz="1600" spc="-15" dirty="0">
                <a:solidFill>
                  <a:srgbClr val="660066"/>
                </a:solidFill>
                <a:latin typeface="Arial"/>
                <a:cs typeface="Arial"/>
              </a:rPr>
              <a:t>input volume. </a:t>
            </a:r>
            <a:r>
              <a:rPr sz="1600" spc="-10" dirty="0">
                <a:solidFill>
                  <a:srgbClr val="660066"/>
                </a:solidFill>
                <a:latin typeface="Arial"/>
                <a:cs typeface="Arial"/>
              </a:rPr>
              <a:t>This may result </a:t>
            </a:r>
            <a:r>
              <a:rPr sz="1600" spc="-5" dirty="0">
                <a:solidFill>
                  <a:srgbClr val="660066"/>
                </a:solidFill>
                <a:latin typeface="Arial"/>
                <a:cs typeface="Arial"/>
              </a:rPr>
              <a:t>in </a:t>
            </a:r>
            <a:r>
              <a:rPr sz="1600" dirty="0">
                <a:solidFill>
                  <a:srgbClr val="660066"/>
                </a:solidFill>
                <a:latin typeface="Arial"/>
                <a:cs typeface="Arial"/>
              </a:rPr>
              <a:t>a </a:t>
            </a:r>
            <a:r>
              <a:rPr sz="1600" spc="-15" dirty="0">
                <a:solidFill>
                  <a:srgbClr val="660066"/>
                </a:solidFill>
                <a:latin typeface="Arial"/>
                <a:cs typeface="Arial"/>
              </a:rPr>
              <a:t>volume </a:t>
            </a:r>
            <a:r>
              <a:rPr sz="1600" spc="-10" dirty="0">
                <a:solidFill>
                  <a:srgbClr val="660066"/>
                </a:solidFill>
                <a:latin typeface="Arial"/>
                <a:cs typeface="Arial"/>
              </a:rPr>
              <a:t>such as </a:t>
            </a:r>
            <a:r>
              <a:rPr sz="1600" spc="-15" dirty="0">
                <a:solidFill>
                  <a:srgbClr val="660066"/>
                </a:solidFill>
                <a:latin typeface="Arial"/>
                <a:cs typeface="Arial"/>
              </a:rPr>
              <a:t>32x32x12 </a:t>
            </a:r>
            <a:r>
              <a:rPr sz="1600" spc="-5" dirty="0">
                <a:solidFill>
                  <a:srgbClr val="660066"/>
                </a:solidFill>
                <a:latin typeface="Arial"/>
                <a:cs typeface="Arial"/>
              </a:rPr>
              <a:t>if </a:t>
            </a:r>
            <a:r>
              <a:rPr sz="1600" spc="-10" dirty="0">
                <a:solidFill>
                  <a:srgbClr val="660066"/>
                </a:solidFill>
                <a:latin typeface="Arial"/>
                <a:cs typeface="Arial"/>
              </a:rPr>
              <a:t>we used 12 filters  POOL layer will perform </a:t>
            </a:r>
            <a:r>
              <a:rPr sz="1600" dirty="0">
                <a:solidFill>
                  <a:srgbClr val="660066"/>
                </a:solidFill>
                <a:latin typeface="Arial"/>
                <a:cs typeface="Arial"/>
              </a:rPr>
              <a:t>a </a:t>
            </a:r>
            <a:r>
              <a:rPr sz="1600" spc="-15" dirty="0">
                <a:solidFill>
                  <a:srgbClr val="660066"/>
                </a:solidFill>
                <a:latin typeface="Arial"/>
                <a:cs typeface="Arial"/>
              </a:rPr>
              <a:t>down-sampling </a:t>
            </a:r>
            <a:r>
              <a:rPr sz="1600" spc="-10" dirty="0">
                <a:solidFill>
                  <a:srgbClr val="660066"/>
                </a:solidFill>
                <a:latin typeface="Arial"/>
                <a:cs typeface="Arial"/>
              </a:rPr>
              <a:t>operation </a:t>
            </a:r>
            <a:r>
              <a:rPr sz="1600" spc="-15" dirty="0">
                <a:solidFill>
                  <a:srgbClr val="660066"/>
                </a:solidFill>
                <a:latin typeface="Arial"/>
                <a:cs typeface="Arial"/>
              </a:rPr>
              <a:t>along </a:t>
            </a:r>
            <a:r>
              <a:rPr sz="1600" spc="-10" dirty="0">
                <a:solidFill>
                  <a:srgbClr val="660066"/>
                </a:solidFill>
                <a:latin typeface="Arial"/>
                <a:cs typeface="Arial"/>
              </a:rPr>
              <a:t>spatial </a:t>
            </a:r>
            <a:r>
              <a:rPr sz="1600" spc="-15" dirty="0">
                <a:solidFill>
                  <a:srgbClr val="660066"/>
                </a:solidFill>
                <a:latin typeface="Arial"/>
                <a:cs typeface="Arial"/>
              </a:rPr>
              <a:t>dimensions </a:t>
            </a:r>
            <a:r>
              <a:rPr sz="1600" spc="-10" dirty="0">
                <a:solidFill>
                  <a:srgbClr val="660066"/>
                </a:solidFill>
                <a:latin typeface="Arial"/>
                <a:cs typeface="Arial"/>
              </a:rPr>
              <a:t>(width, height)  resulting </a:t>
            </a:r>
            <a:r>
              <a:rPr sz="1600" spc="-5" dirty="0">
                <a:solidFill>
                  <a:srgbClr val="660066"/>
                </a:solidFill>
                <a:latin typeface="Arial"/>
                <a:cs typeface="Arial"/>
              </a:rPr>
              <a:t>in </a:t>
            </a:r>
            <a:r>
              <a:rPr sz="1600" dirty="0">
                <a:solidFill>
                  <a:srgbClr val="660066"/>
                </a:solidFill>
                <a:latin typeface="Arial"/>
                <a:cs typeface="Arial"/>
              </a:rPr>
              <a:t>a </a:t>
            </a:r>
            <a:r>
              <a:rPr sz="1600" spc="-15" dirty="0">
                <a:solidFill>
                  <a:srgbClr val="660066"/>
                </a:solidFill>
                <a:latin typeface="Arial"/>
                <a:cs typeface="Arial"/>
              </a:rPr>
              <a:t>volume </a:t>
            </a:r>
            <a:r>
              <a:rPr sz="1600" spc="-10" dirty="0">
                <a:solidFill>
                  <a:srgbClr val="660066"/>
                </a:solidFill>
                <a:latin typeface="Arial"/>
                <a:cs typeface="Arial"/>
              </a:rPr>
              <a:t>such as</a:t>
            </a:r>
            <a:r>
              <a:rPr sz="1600" spc="-50" dirty="0">
                <a:solidFill>
                  <a:srgbClr val="660066"/>
                </a:solidFill>
                <a:latin typeface="Arial"/>
                <a:cs typeface="Arial"/>
              </a:rPr>
              <a:t> </a:t>
            </a:r>
            <a:r>
              <a:rPr sz="1600" spc="-15" dirty="0">
                <a:solidFill>
                  <a:srgbClr val="660066"/>
                </a:solidFill>
                <a:latin typeface="Arial"/>
                <a:cs typeface="Arial"/>
              </a:rPr>
              <a:t>12x16x12</a:t>
            </a:r>
            <a:endParaRPr sz="1600">
              <a:latin typeface="Arial"/>
              <a:cs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752600" y="1295400"/>
            <a:ext cx="5791200" cy="443711"/>
          </a:xfrm>
          <a:prstGeom prst="rect">
            <a:avLst/>
          </a:prstGeom>
        </p:spPr>
        <p:txBody>
          <a:bodyPr vert="horz" wrap="square" lIns="0" tIns="12700" rIns="0" bIns="0" rtlCol="0">
            <a:spAutoFit/>
          </a:bodyPr>
          <a:lstStyle/>
          <a:p>
            <a:pPr marL="12700">
              <a:lnSpc>
                <a:spcPct val="100000"/>
              </a:lnSpc>
              <a:spcBef>
                <a:spcPts val="100"/>
              </a:spcBef>
            </a:pPr>
            <a:r>
              <a:rPr sz="2800" spc="-20" dirty="0"/>
              <a:t>VGG</a:t>
            </a:r>
            <a:r>
              <a:rPr lang="en-US" sz="2800" spc="-20" dirty="0"/>
              <a:t> (</a:t>
            </a:r>
            <a:r>
              <a:rPr lang="en-US" sz="2800" b="1" spc="-20" dirty="0"/>
              <a:t>V</a:t>
            </a:r>
            <a:r>
              <a:rPr lang="en-US" sz="2800" spc="-20" dirty="0"/>
              <a:t>isual </a:t>
            </a:r>
            <a:r>
              <a:rPr lang="en-US" sz="2800" b="1" spc="-20" dirty="0"/>
              <a:t>G</a:t>
            </a:r>
            <a:r>
              <a:rPr lang="en-US" sz="2800" spc="-20" dirty="0"/>
              <a:t>eometry </a:t>
            </a:r>
            <a:r>
              <a:rPr lang="en-US" sz="2800" b="1" spc="-20" dirty="0"/>
              <a:t>G</a:t>
            </a:r>
            <a:r>
              <a:rPr lang="en-US" sz="2800" spc="-20" dirty="0"/>
              <a:t>roup)</a:t>
            </a:r>
            <a:r>
              <a:rPr sz="2800" spc="-125" dirty="0"/>
              <a:t> </a:t>
            </a:r>
            <a:r>
              <a:rPr sz="2800" spc="-15" dirty="0"/>
              <a:t>Net</a:t>
            </a:r>
            <a:endParaRPr sz="2800" dirty="0"/>
          </a:p>
        </p:txBody>
      </p:sp>
      <p:sp>
        <p:nvSpPr>
          <p:cNvPr id="5" name="object 5"/>
          <p:cNvSpPr txBox="1"/>
          <p:nvPr/>
        </p:nvSpPr>
        <p:spPr>
          <a:xfrm>
            <a:off x="585723" y="2338222"/>
            <a:ext cx="8772525" cy="1969770"/>
          </a:xfrm>
          <a:prstGeom prst="rect">
            <a:avLst/>
          </a:prstGeom>
        </p:spPr>
        <p:txBody>
          <a:bodyPr vert="horz" wrap="square" lIns="0" tIns="76835" rIns="0" bIns="0" rtlCol="0">
            <a:spAutoFit/>
          </a:bodyPr>
          <a:lstStyle/>
          <a:p>
            <a:pPr marL="351790" indent="-339090">
              <a:lnSpc>
                <a:spcPct val="100000"/>
              </a:lnSpc>
              <a:spcBef>
                <a:spcPts val="605"/>
              </a:spcBef>
              <a:buChar char="•"/>
              <a:tabLst>
                <a:tab pos="351155" algn="l"/>
                <a:tab pos="351790" algn="l"/>
              </a:tabLst>
            </a:pPr>
            <a:r>
              <a:rPr sz="2400" spc="-20" dirty="0">
                <a:solidFill>
                  <a:srgbClr val="3333CC"/>
                </a:solidFill>
                <a:latin typeface="Arial"/>
                <a:cs typeface="Arial"/>
              </a:rPr>
              <a:t>VGG </a:t>
            </a:r>
            <a:r>
              <a:rPr sz="2400" spc="-5" dirty="0">
                <a:solidFill>
                  <a:srgbClr val="3333CC"/>
                </a:solidFill>
                <a:latin typeface="Arial"/>
                <a:cs typeface="Arial"/>
              </a:rPr>
              <a:t>is </a:t>
            </a:r>
            <a:r>
              <a:rPr sz="2400" dirty="0">
                <a:solidFill>
                  <a:srgbClr val="3333CC"/>
                </a:solidFill>
                <a:latin typeface="Arial"/>
                <a:cs typeface="Arial"/>
              </a:rPr>
              <a:t>a </a:t>
            </a:r>
            <a:r>
              <a:rPr sz="2400" spc="-15" dirty="0">
                <a:solidFill>
                  <a:srgbClr val="3333CC"/>
                </a:solidFill>
                <a:latin typeface="Arial"/>
                <a:cs typeface="Arial"/>
              </a:rPr>
              <a:t>convolutional neural network</a:t>
            </a:r>
            <a:r>
              <a:rPr sz="2400" spc="-95" dirty="0">
                <a:solidFill>
                  <a:srgbClr val="3333CC"/>
                </a:solidFill>
                <a:latin typeface="Arial"/>
                <a:cs typeface="Arial"/>
              </a:rPr>
              <a:t> </a:t>
            </a:r>
            <a:r>
              <a:rPr sz="2400" spc="-15" dirty="0">
                <a:solidFill>
                  <a:srgbClr val="3333CC"/>
                </a:solidFill>
                <a:latin typeface="Arial"/>
                <a:cs typeface="Arial"/>
              </a:rPr>
              <a:t>model</a:t>
            </a:r>
            <a:endParaRPr sz="2400">
              <a:latin typeface="Arial"/>
              <a:cs typeface="Arial"/>
            </a:endParaRPr>
          </a:p>
          <a:p>
            <a:pPr marL="747395" lvl="1" indent="-282575">
              <a:lnSpc>
                <a:spcPct val="100000"/>
              </a:lnSpc>
              <a:spcBef>
                <a:spcPts val="425"/>
              </a:spcBef>
              <a:buClr>
                <a:srgbClr val="3333CC"/>
              </a:buClr>
              <a:buChar char="•"/>
              <a:tabLst>
                <a:tab pos="746760" algn="l"/>
                <a:tab pos="747395" algn="l"/>
              </a:tabLst>
            </a:pPr>
            <a:r>
              <a:rPr sz="2000" spc="-10" dirty="0">
                <a:solidFill>
                  <a:srgbClr val="006600"/>
                </a:solidFill>
                <a:latin typeface="Arial"/>
                <a:cs typeface="Arial"/>
              </a:rPr>
              <a:t>K. </a:t>
            </a:r>
            <a:r>
              <a:rPr sz="2000" spc="-15" dirty="0">
                <a:solidFill>
                  <a:srgbClr val="006600"/>
                </a:solidFill>
                <a:latin typeface="Arial"/>
                <a:cs typeface="Arial"/>
              </a:rPr>
              <a:t>Simonyan </a:t>
            </a:r>
            <a:r>
              <a:rPr sz="2000" spc="-10" dirty="0">
                <a:solidFill>
                  <a:srgbClr val="006600"/>
                </a:solidFill>
                <a:latin typeface="Arial"/>
                <a:cs typeface="Arial"/>
              </a:rPr>
              <a:t>and A. </a:t>
            </a:r>
            <a:r>
              <a:rPr sz="2000" spc="-15" dirty="0">
                <a:solidFill>
                  <a:srgbClr val="006600"/>
                </a:solidFill>
                <a:latin typeface="Arial"/>
                <a:cs typeface="Arial"/>
              </a:rPr>
              <a:t>Zisserman, University </a:t>
            </a:r>
            <a:r>
              <a:rPr sz="2000" spc="-10" dirty="0">
                <a:solidFill>
                  <a:srgbClr val="006600"/>
                </a:solidFill>
                <a:latin typeface="Arial"/>
                <a:cs typeface="Arial"/>
              </a:rPr>
              <a:t>of</a:t>
            </a:r>
            <a:r>
              <a:rPr sz="2000" spc="-105" dirty="0">
                <a:solidFill>
                  <a:srgbClr val="006600"/>
                </a:solidFill>
                <a:latin typeface="Arial"/>
                <a:cs typeface="Arial"/>
              </a:rPr>
              <a:t> </a:t>
            </a:r>
            <a:r>
              <a:rPr sz="2000" spc="-15" dirty="0">
                <a:solidFill>
                  <a:srgbClr val="006600"/>
                </a:solidFill>
                <a:latin typeface="Arial"/>
                <a:cs typeface="Arial"/>
              </a:rPr>
              <a:t>Oxford</a:t>
            </a:r>
            <a:endParaRPr sz="2000">
              <a:latin typeface="Arial"/>
              <a:cs typeface="Arial"/>
            </a:endParaRPr>
          </a:p>
          <a:p>
            <a:pPr marL="747395" lvl="1" indent="-282575">
              <a:lnSpc>
                <a:spcPct val="100000"/>
              </a:lnSpc>
              <a:spcBef>
                <a:spcPts val="505"/>
              </a:spcBef>
              <a:buClr>
                <a:srgbClr val="3333CC"/>
              </a:buClr>
              <a:buFont typeface="Arial"/>
              <a:buChar char="•"/>
              <a:tabLst>
                <a:tab pos="746760" algn="l"/>
                <a:tab pos="747395" algn="l"/>
              </a:tabLst>
            </a:pPr>
            <a:r>
              <a:rPr sz="2000" i="1" spc="-15" dirty="0">
                <a:solidFill>
                  <a:srgbClr val="006600"/>
                </a:solidFill>
                <a:latin typeface="Arial"/>
                <a:cs typeface="Arial"/>
              </a:rPr>
              <a:t>“Very Deep Convolutional Networks </a:t>
            </a:r>
            <a:r>
              <a:rPr sz="2000" i="1" spc="-10" dirty="0">
                <a:solidFill>
                  <a:srgbClr val="006600"/>
                </a:solidFill>
                <a:latin typeface="Arial"/>
                <a:cs typeface="Arial"/>
              </a:rPr>
              <a:t>for </a:t>
            </a:r>
            <a:r>
              <a:rPr sz="2000" i="1" spc="-15" dirty="0">
                <a:solidFill>
                  <a:srgbClr val="006600"/>
                </a:solidFill>
                <a:latin typeface="Arial"/>
                <a:cs typeface="Arial"/>
              </a:rPr>
              <a:t>Large-Scale Image Recognition”</a:t>
            </a:r>
            <a:endParaRPr sz="2000">
              <a:latin typeface="Arial"/>
              <a:cs typeface="Arial"/>
            </a:endParaRPr>
          </a:p>
          <a:p>
            <a:pPr marL="351790" indent="-339090">
              <a:lnSpc>
                <a:spcPct val="100000"/>
              </a:lnSpc>
              <a:spcBef>
                <a:spcPts val="509"/>
              </a:spcBef>
              <a:buChar char="•"/>
              <a:tabLst>
                <a:tab pos="351155" algn="l"/>
                <a:tab pos="351790" algn="l"/>
              </a:tabLst>
            </a:pPr>
            <a:r>
              <a:rPr sz="2400" spc="-15" dirty="0">
                <a:solidFill>
                  <a:srgbClr val="3333CC"/>
                </a:solidFill>
                <a:latin typeface="Arial"/>
                <a:cs typeface="Arial"/>
              </a:rPr>
              <a:t>The model achieves </a:t>
            </a:r>
            <a:r>
              <a:rPr sz="2400" spc="-10" dirty="0">
                <a:solidFill>
                  <a:srgbClr val="3333CC"/>
                </a:solidFill>
                <a:latin typeface="Arial"/>
                <a:cs typeface="Arial"/>
              </a:rPr>
              <a:t>93% </a:t>
            </a:r>
            <a:r>
              <a:rPr sz="2400" spc="-15" dirty="0">
                <a:solidFill>
                  <a:srgbClr val="3333CC"/>
                </a:solidFill>
                <a:latin typeface="Arial"/>
                <a:cs typeface="Arial"/>
              </a:rPr>
              <a:t>top-5 test accuracy </a:t>
            </a:r>
            <a:r>
              <a:rPr sz="2400" spc="-5" dirty="0">
                <a:solidFill>
                  <a:srgbClr val="3333CC"/>
                </a:solidFill>
                <a:latin typeface="Arial"/>
                <a:cs typeface="Arial"/>
              </a:rPr>
              <a:t>in</a:t>
            </a:r>
            <a:r>
              <a:rPr sz="2400" spc="-105" dirty="0">
                <a:solidFill>
                  <a:srgbClr val="3333CC"/>
                </a:solidFill>
                <a:latin typeface="Arial"/>
                <a:cs typeface="Arial"/>
              </a:rPr>
              <a:t> </a:t>
            </a:r>
            <a:r>
              <a:rPr sz="2400" spc="-20" dirty="0">
                <a:solidFill>
                  <a:srgbClr val="3333CC"/>
                </a:solidFill>
                <a:latin typeface="Arial"/>
                <a:cs typeface="Arial"/>
              </a:rPr>
              <a:t>ImageNet</a:t>
            </a:r>
            <a:endParaRPr sz="2400">
              <a:latin typeface="Arial"/>
              <a:cs typeface="Arial"/>
            </a:endParaRPr>
          </a:p>
          <a:p>
            <a:pPr marL="815975" lvl="1" indent="-351790">
              <a:lnSpc>
                <a:spcPct val="100000"/>
              </a:lnSpc>
              <a:spcBef>
                <a:spcPts val="400"/>
              </a:spcBef>
              <a:buClr>
                <a:srgbClr val="3333CC"/>
              </a:buClr>
              <a:buChar char="•"/>
              <a:tabLst>
                <a:tab pos="815975" algn="l"/>
                <a:tab pos="816610" algn="l"/>
              </a:tabLst>
            </a:pPr>
            <a:r>
              <a:rPr sz="2000" spc="-10" dirty="0">
                <a:solidFill>
                  <a:srgbClr val="006600"/>
                </a:solidFill>
                <a:latin typeface="Arial"/>
                <a:cs typeface="Arial"/>
              </a:rPr>
              <a:t>which </a:t>
            </a:r>
            <a:r>
              <a:rPr sz="2000" dirty="0">
                <a:solidFill>
                  <a:srgbClr val="006600"/>
                </a:solidFill>
                <a:latin typeface="Arial"/>
                <a:cs typeface="Arial"/>
              </a:rPr>
              <a:t>is a </a:t>
            </a:r>
            <a:r>
              <a:rPr sz="2000" spc="-15" dirty="0">
                <a:solidFill>
                  <a:srgbClr val="006600"/>
                </a:solidFill>
                <a:latin typeface="Arial"/>
                <a:cs typeface="Arial"/>
              </a:rPr>
              <a:t>dataset </a:t>
            </a:r>
            <a:r>
              <a:rPr sz="2000" spc="-10" dirty="0">
                <a:solidFill>
                  <a:srgbClr val="006600"/>
                </a:solidFill>
                <a:latin typeface="Arial"/>
                <a:cs typeface="Arial"/>
              </a:rPr>
              <a:t>of </a:t>
            </a:r>
            <a:r>
              <a:rPr sz="2000" spc="-15" dirty="0">
                <a:solidFill>
                  <a:srgbClr val="006600"/>
                </a:solidFill>
                <a:latin typeface="Arial"/>
                <a:cs typeface="Arial"/>
              </a:rPr>
              <a:t>over </a:t>
            </a:r>
            <a:r>
              <a:rPr sz="2000" spc="-10" dirty="0">
                <a:solidFill>
                  <a:srgbClr val="006600"/>
                </a:solidFill>
                <a:latin typeface="Arial"/>
                <a:cs typeface="Arial"/>
              </a:rPr>
              <a:t>14 million </a:t>
            </a:r>
            <a:r>
              <a:rPr sz="2000" spc="-15" dirty="0">
                <a:solidFill>
                  <a:srgbClr val="006600"/>
                </a:solidFill>
                <a:latin typeface="Arial"/>
                <a:cs typeface="Arial"/>
              </a:rPr>
              <a:t>images </a:t>
            </a:r>
            <a:r>
              <a:rPr sz="2000" spc="-10" dirty="0">
                <a:solidFill>
                  <a:srgbClr val="006600"/>
                </a:solidFill>
                <a:latin typeface="Arial"/>
                <a:cs typeface="Arial"/>
              </a:rPr>
              <a:t>belonging to </a:t>
            </a:r>
            <a:r>
              <a:rPr sz="2000" spc="-15" dirty="0">
                <a:solidFill>
                  <a:srgbClr val="006600"/>
                </a:solidFill>
                <a:latin typeface="Arial"/>
                <a:cs typeface="Arial"/>
              </a:rPr>
              <a:t>1000</a:t>
            </a:r>
            <a:r>
              <a:rPr sz="2000" spc="-155" dirty="0">
                <a:solidFill>
                  <a:srgbClr val="006600"/>
                </a:solidFill>
                <a:latin typeface="Arial"/>
                <a:cs typeface="Arial"/>
              </a:rPr>
              <a:t> </a:t>
            </a:r>
            <a:r>
              <a:rPr sz="2000" spc="-15" dirty="0">
                <a:solidFill>
                  <a:srgbClr val="006600"/>
                </a:solidFill>
                <a:latin typeface="Arial"/>
                <a:cs typeface="Arial"/>
              </a:rPr>
              <a:t>classes.</a:t>
            </a:r>
            <a:endParaRPr sz="2000">
              <a:latin typeface="Arial"/>
              <a:cs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099803" y="391407"/>
            <a:ext cx="1394460" cy="452120"/>
          </a:xfrm>
          <a:prstGeom prst="rect">
            <a:avLst/>
          </a:prstGeom>
        </p:spPr>
        <p:txBody>
          <a:bodyPr vert="horz" wrap="square" lIns="0" tIns="12700" rIns="0" bIns="0" rtlCol="0">
            <a:spAutoFit/>
          </a:bodyPr>
          <a:lstStyle/>
          <a:p>
            <a:pPr marL="12700">
              <a:lnSpc>
                <a:spcPct val="100000"/>
              </a:lnSpc>
              <a:spcBef>
                <a:spcPts val="100"/>
              </a:spcBef>
              <a:tabLst>
                <a:tab pos="986790" algn="l"/>
              </a:tabLst>
            </a:pPr>
            <a:r>
              <a:rPr sz="2800" spc="-30" dirty="0"/>
              <a:t>VG</a:t>
            </a:r>
            <a:r>
              <a:rPr sz="2800" dirty="0"/>
              <a:t>G	</a:t>
            </a:r>
            <a:r>
              <a:rPr sz="2800" spc="-15" dirty="0"/>
              <a:t>1</a:t>
            </a:r>
            <a:r>
              <a:rPr sz="2800" dirty="0"/>
              <a:t>6</a:t>
            </a:r>
            <a:endParaRPr sz="2800"/>
          </a:p>
        </p:txBody>
      </p:sp>
      <p:sp>
        <p:nvSpPr>
          <p:cNvPr id="5" name="object 5"/>
          <p:cNvSpPr/>
          <p:nvPr/>
        </p:nvSpPr>
        <p:spPr>
          <a:xfrm>
            <a:off x="1558532" y="1329003"/>
            <a:ext cx="7152166" cy="4227509"/>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437328" y="1164720"/>
            <a:ext cx="7394575" cy="4366895"/>
          </a:xfrm>
          <a:custGeom>
            <a:avLst/>
            <a:gdLst/>
            <a:ahLst/>
            <a:cxnLst/>
            <a:rect l="l" t="t" r="r" b="b"/>
            <a:pathLst>
              <a:path w="7394575" h="4366895">
                <a:moveTo>
                  <a:pt x="0" y="0"/>
                </a:moveTo>
                <a:lnTo>
                  <a:pt x="7394045" y="0"/>
                </a:lnTo>
                <a:lnTo>
                  <a:pt x="7394045" y="4366673"/>
                </a:lnTo>
                <a:lnTo>
                  <a:pt x="0" y="4366673"/>
                </a:lnTo>
                <a:lnTo>
                  <a:pt x="0" y="0"/>
                </a:lnTo>
                <a:close/>
              </a:path>
            </a:pathLst>
          </a:custGeom>
          <a:ln w="9419">
            <a:solidFill>
              <a:srgbClr val="000000"/>
            </a:solidFill>
          </a:ln>
        </p:spPr>
        <p:txBody>
          <a:bodyPr wrap="square" lIns="0" tIns="0" rIns="0" bIns="0" rtlCol="0"/>
          <a:lstStyle/>
          <a:p>
            <a:endParaRPr/>
          </a:p>
        </p:txBody>
      </p:sp>
      <p:sp>
        <p:nvSpPr>
          <p:cNvPr id="7" name="object 7"/>
          <p:cNvSpPr txBox="1"/>
          <p:nvPr/>
        </p:nvSpPr>
        <p:spPr>
          <a:xfrm>
            <a:off x="1828800" y="7239000"/>
            <a:ext cx="5130165" cy="269240"/>
          </a:xfrm>
          <a:prstGeom prst="rect">
            <a:avLst/>
          </a:prstGeom>
        </p:spPr>
        <p:txBody>
          <a:bodyPr vert="horz" wrap="square" lIns="0" tIns="12700" rIns="0" bIns="0" rtlCol="0">
            <a:spAutoFit/>
          </a:bodyPr>
          <a:lstStyle/>
          <a:p>
            <a:pPr marL="12700">
              <a:lnSpc>
                <a:spcPct val="100000"/>
              </a:lnSpc>
              <a:spcBef>
                <a:spcPts val="100"/>
              </a:spcBef>
            </a:pPr>
            <a:r>
              <a:rPr sz="1600" spc="-15" dirty="0">
                <a:solidFill>
                  <a:srgbClr val="660066"/>
                </a:solidFill>
                <a:latin typeface="Arial"/>
                <a:cs typeface="Arial"/>
              </a:rPr>
              <a:t>Source:</a:t>
            </a:r>
            <a:r>
              <a:rPr sz="1600" spc="50" dirty="0">
                <a:solidFill>
                  <a:srgbClr val="660066"/>
                </a:solidFill>
                <a:latin typeface="Arial"/>
                <a:cs typeface="Arial"/>
              </a:rPr>
              <a:t> </a:t>
            </a:r>
            <a:r>
              <a:rPr sz="1600" spc="-15" dirty="0">
                <a:solidFill>
                  <a:srgbClr val="660066"/>
                </a:solidFill>
                <a:latin typeface="Arial"/>
                <a:cs typeface="Arial"/>
              </a:rPr>
              <a:t>https://</a:t>
            </a:r>
            <a:r>
              <a:rPr sz="1600" spc="-15" dirty="0">
                <a:solidFill>
                  <a:srgbClr val="660066"/>
                </a:solidFill>
                <a:latin typeface="Arial"/>
                <a:cs typeface="Arial"/>
                <a:hlinkClick r:id="rId3"/>
              </a:rPr>
              <a:t>www.cs.toronto.edu/~frossard/post/vgg16/</a:t>
            </a:r>
            <a:endParaRPr sz="1600" dirty="0">
              <a:latin typeface="Arial"/>
              <a:cs typeface="Arial"/>
            </a:endParaRPr>
          </a:p>
        </p:txBody>
      </p:sp>
      <p:pic>
        <p:nvPicPr>
          <p:cNvPr id="9" name="Picture 8">
            <a:extLst>
              <a:ext uri="{FF2B5EF4-FFF2-40B4-BE49-F238E27FC236}">
                <a16:creationId xmlns:a16="http://schemas.microsoft.com/office/drawing/2014/main" id="{DCC372D3-C37A-464C-AF3F-EE1DDF456B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5755576"/>
            <a:ext cx="6477000" cy="131749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659350" y="911352"/>
            <a:ext cx="4068445" cy="330200"/>
          </a:xfrm>
          <a:prstGeom prst="rect">
            <a:avLst/>
          </a:prstGeom>
        </p:spPr>
        <p:txBody>
          <a:bodyPr vert="horz" wrap="square" lIns="0" tIns="12700" rIns="0" bIns="0" rtlCol="0">
            <a:spAutoFit/>
          </a:bodyPr>
          <a:lstStyle/>
          <a:p>
            <a:pPr marL="12700">
              <a:lnSpc>
                <a:spcPct val="100000"/>
              </a:lnSpc>
              <a:spcBef>
                <a:spcPts val="100"/>
              </a:spcBef>
            </a:pPr>
            <a:r>
              <a:rPr sz="2000" spc="-20" dirty="0"/>
              <a:t>VGG-16 </a:t>
            </a:r>
            <a:r>
              <a:rPr sz="2000" spc="-15" dirty="0"/>
              <a:t>pre-trained model </a:t>
            </a:r>
            <a:r>
              <a:rPr sz="2000" spc="-10" dirty="0"/>
              <a:t>for</a:t>
            </a:r>
            <a:r>
              <a:rPr sz="2000" spc="-75" dirty="0"/>
              <a:t> </a:t>
            </a:r>
            <a:r>
              <a:rPr sz="2000" spc="-15" dirty="0"/>
              <a:t>Keras</a:t>
            </a:r>
            <a:endParaRPr sz="2000"/>
          </a:p>
        </p:txBody>
      </p:sp>
      <p:sp>
        <p:nvSpPr>
          <p:cNvPr id="5" name="object 5"/>
          <p:cNvSpPr txBox="1"/>
          <p:nvPr/>
        </p:nvSpPr>
        <p:spPr>
          <a:xfrm>
            <a:off x="9270337" y="6877867"/>
            <a:ext cx="175895" cy="197485"/>
          </a:xfrm>
          <a:prstGeom prst="rect">
            <a:avLst/>
          </a:prstGeom>
        </p:spPr>
        <p:txBody>
          <a:bodyPr vert="horz" wrap="square" lIns="0" tIns="0" rIns="0" bIns="0" rtlCol="0">
            <a:spAutoFit/>
          </a:bodyPr>
          <a:lstStyle/>
          <a:p>
            <a:pPr>
              <a:lnSpc>
                <a:spcPts val="1530"/>
              </a:lnSpc>
            </a:pPr>
            <a:r>
              <a:rPr sz="1400" spc="-10" dirty="0">
                <a:latin typeface="Times New Roman"/>
                <a:cs typeface="Times New Roman"/>
              </a:rPr>
              <a:t>25</a:t>
            </a:r>
            <a:endParaRPr sz="1400">
              <a:latin typeface="Times New Roman"/>
              <a:cs typeface="Times New Roman"/>
            </a:endParaRPr>
          </a:p>
        </p:txBody>
      </p:sp>
      <p:sp>
        <p:nvSpPr>
          <p:cNvPr id="6" name="object 6"/>
          <p:cNvSpPr/>
          <p:nvPr/>
        </p:nvSpPr>
        <p:spPr>
          <a:xfrm>
            <a:off x="559096" y="1658447"/>
            <a:ext cx="4430799" cy="4865119"/>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4953847" y="796712"/>
            <a:ext cx="4596552" cy="6480386"/>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508000" y="6824980"/>
            <a:ext cx="4640580" cy="304800"/>
          </a:xfrm>
          <a:prstGeom prst="rect">
            <a:avLst/>
          </a:prstGeom>
          <a:ln w="9419">
            <a:solidFill>
              <a:srgbClr val="000000"/>
            </a:solidFill>
          </a:ln>
        </p:spPr>
        <p:txBody>
          <a:bodyPr vert="horz" wrap="square" lIns="0" tIns="33020" rIns="0" bIns="0" rtlCol="0">
            <a:spAutoFit/>
          </a:bodyPr>
          <a:lstStyle/>
          <a:p>
            <a:pPr marL="90170">
              <a:lnSpc>
                <a:spcPct val="100000"/>
              </a:lnSpc>
              <a:spcBef>
                <a:spcPts val="260"/>
              </a:spcBef>
            </a:pPr>
            <a:r>
              <a:rPr sz="1400" spc="-10" dirty="0">
                <a:latin typeface="Times New Roman"/>
                <a:cs typeface="Times New Roman"/>
              </a:rPr>
              <a:t>https://gist.github.com/baraldilorenzo/07d7802847aaad0a35d3</a:t>
            </a:r>
            <a:endParaRPr sz="1400">
              <a:latin typeface="Times New Roman"/>
              <a:cs typeface="Times New Roman"/>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401896" y="849375"/>
            <a:ext cx="5256530" cy="452120"/>
          </a:xfrm>
          <a:prstGeom prst="rect">
            <a:avLst/>
          </a:prstGeom>
        </p:spPr>
        <p:txBody>
          <a:bodyPr vert="horz" wrap="square" lIns="0" tIns="12700" rIns="0" bIns="0" rtlCol="0">
            <a:spAutoFit/>
          </a:bodyPr>
          <a:lstStyle/>
          <a:p>
            <a:pPr marL="12700">
              <a:lnSpc>
                <a:spcPct val="100000"/>
              </a:lnSpc>
              <a:spcBef>
                <a:spcPts val="100"/>
              </a:spcBef>
            </a:pPr>
            <a:r>
              <a:rPr sz="2800" spc="-15" dirty="0"/>
              <a:t>Pooling, Invariance,</a:t>
            </a:r>
            <a:r>
              <a:rPr sz="2800" spc="-65" dirty="0"/>
              <a:t> </a:t>
            </a:r>
            <a:r>
              <a:rPr sz="2800" spc="-15" dirty="0"/>
              <a:t>Equivariance</a:t>
            </a:r>
            <a:endParaRPr sz="2800"/>
          </a:p>
        </p:txBody>
      </p:sp>
      <p:sp>
        <p:nvSpPr>
          <p:cNvPr id="5" name="object 5"/>
          <p:cNvSpPr txBox="1"/>
          <p:nvPr/>
        </p:nvSpPr>
        <p:spPr>
          <a:xfrm>
            <a:off x="585723" y="1634744"/>
            <a:ext cx="7646034" cy="1841500"/>
          </a:xfrm>
          <a:prstGeom prst="rect">
            <a:avLst/>
          </a:prstGeom>
        </p:spPr>
        <p:txBody>
          <a:bodyPr vert="horz" wrap="square" lIns="0" tIns="34925" rIns="0" bIns="0" rtlCol="0">
            <a:spAutoFit/>
          </a:bodyPr>
          <a:lstStyle/>
          <a:p>
            <a:pPr marL="351155" marR="5080" indent="-339090">
              <a:lnSpc>
                <a:spcPts val="2780"/>
              </a:lnSpc>
              <a:spcBef>
                <a:spcPts val="275"/>
              </a:spcBef>
              <a:buChar char="•"/>
              <a:tabLst>
                <a:tab pos="351155" algn="l"/>
                <a:tab pos="351790" algn="l"/>
                <a:tab pos="3220085" algn="l"/>
              </a:tabLst>
            </a:pPr>
            <a:r>
              <a:rPr sz="2400" spc="-15" dirty="0">
                <a:solidFill>
                  <a:srgbClr val="3333CC"/>
                </a:solidFill>
                <a:latin typeface="Arial"/>
                <a:cs typeface="Arial"/>
              </a:rPr>
              <a:t>Pooling </a:t>
            </a:r>
            <a:r>
              <a:rPr sz="2400" spc="-5" dirty="0">
                <a:solidFill>
                  <a:srgbClr val="3333CC"/>
                </a:solidFill>
                <a:latin typeface="Arial"/>
                <a:cs typeface="Arial"/>
              </a:rPr>
              <a:t>is</a:t>
            </a:r>
            <a:r>
              <a:rPr sz="2400" spc="-15" dirty="0">
                <a:solidFill>
                  <a:srgbClr val="3333CC"/>
                </a:solidFill>
                <a:latin typeface="Arial"/>
                <a:cs typeface="Arial"/>
              </a:rPr>
              <a:t> supposed</a:t>
            </a:r>
            <a:r>
              <a:rPr lang="en-US" sz="2400" spc="-15" dirty="0">
                <a:solidFill>
                  <a:srgbClr val="3333CC"/>
                </a:solidFill>
                <a:latin typeface="Arial"/>
                <a:cs typeface="Arial"/>
              </a:rPr>
              <a:t> </a:t>
            </a:r>
            <a:r>
              <a:rPr sz="2400" spc="-10" dirty="0">
                <a:solidFill>
                  <a:srgbClr val="3333CC"/>
                </a:solidFill>
                <a:latin typeface="Arial"/>
                <a:cs typeface="Arial"/>
              </a:rPr>
              <a:t>to </a:t>
            </a:r>
            <a:r>
              <a:rPr sz="2400" spc="-15" dirty="0">
                <a:solidFill>
                  <a:srgbClr val="3333CC"/>
                </a:solidFill>
                <a:latin typeface="Arial"/>
                <a:cs typeface="Arial"/>
              </a:rPr>
              <a:t>obtain positional, orientational,  proportional </a:t>
            </a:r>
            <a:r>
              <a:rPr sz="2400" spc="-10" dirty="0">
                <a:solidFill>
                  <a:srgbClr val="3333CC"/>
                </a:solidFill>
                <a:latin typeface="Arial"/>
                <a:cs typeface="Arial"/>
              </a:rPr>
              <a:t>or </a:t>
            </a:r>
            <a:r>
              <a:rPr sz="2400" spc="-15" dirty="0">
                <a:solidFill>
                  <a:srgbClr val="3333CC"/>
                </a:solidFill>
                <a:latin typeface="Arial"/>
                <a:cs typeface="Arial"/>
              </a:rPr>
              <a:t>rotational</a:t>
            </a:r>
            <a:r>
              <a:rPr sz="2400" spc="-30" dirty="0">
                <a:solidFill>
                  <a:srgbClr val="3333CC"/>
                </a:solidFill>
                <a:latin typeface="Arial"/>
                <a:cs typeface="Arial"/>
              </a:rPr>
              <a:t> </a:t>
            </a:r>
            <a:r>
              <a:rPr sz="2400" spc="-15" dirty="0">
                <a:solidFill>
                  <a:srgbClr val="3333CC"/>
                </a:solidFill>
                <a:latin typeface="Arial"/>
                <a:cs typeface="Arial"/>
              </a:rPr>
              <a:t>invariance.</a:t>
            </a:r>
            <a:endParaRPr sz="2400" dirty="0">
              <a:latin typeface="Arial"/>
              <a:cs typeface="Arial"/>
            </a:endParaRPr>
          </a:p>
          <a:p>
            <a:pPr marL="747395" lvl="1" indent="-282575">
              <a:lnSpc>
                <a:spcPct val="100000"/>
              </a:lnSpc>
              <a:spcBef>
                <a:spcPts val="445"/>
              </a:spcBef>
              <a:buClr>
                <a:srgbClr val="3333CC"/>
              </a:buClr>
              <a:buChar char="•"/>
              <a:tabLst>
                <a:tab pos="746760" algn="l"/>
                <a:tab pos="747395" algn="l"/>
              </a:tabLst>
            </a:pPr>
            <a:r>
              <a:rPr lang="en-US" sz="2000" spc="-10" dirty="0">
                <a:solidFill>
                  <a:srgbClr val="006600"/>
                </a:solidFill>
                <a:latin typeface="Arial"/>
                <a:cs typeface="Arial"/>
              </a:rPr>
              <a:t>However</a:t>
            </a:r>
            <a:r>
              <a:rPr sz="2000" spc="-10" dirty="0">
                <a:solidFill>
                  <a:srgbClr val="006600"/>
                </a:solidFill>
                <a:latin typeface="Arial"/>
                <a:cs typeface="Arial"/>
              </a:rPr>
              <a:t> </a:t>
            </a:r>
            <a:r>
              <a:rPr sz="2000" dirty="0">
                <a:solidFill>
                  <a:srgbClr val="006600"/>
                </a:solidFill>
                <a:latin typeface="Arial"/>
                <a:cs typeface="Arial"/>
              </a:rPr>
              <a:t>it is a </a:t>
            </a:r>
            <a:r>
              <a:rPr sz="2000" spc="-15" dirty="0">
                <a:solidFill>
                  <a:srgbClr val="006600"/>
                </a:solidFill>
                <a:latin typeface="Arial"/>
                <a:cs typeface="Arial"/>
              </a:rPr>
              <a:t>very crude</a:t>
            </a:r>
            <a:r>
              <a:rPr sz="2000" spc="-135" dirty="0">
                <a:solidFill>
                  <a:srgbClr val="006600"/>
                </a:solidFill>
                <a:latin typeface="Arial"/>
                <a:cs typeface="Arial"/>
              </a:rPr>
              <a:t> </a:t>
            </a:r>
            <a:r>
              <a:rPr sz="2000" spc="-15" dirty="0">
                <a:solidFill>
                  <a:srgbClr val="006600"/>
                </a:solidFill>
                <a:latin typeface="Arial"/>
                <a:cs typeface="Arial"/>
              </a:rPr>
              <a:t>approach</a:t>
            </a:r>
            <a:endParaRPr sz="2000" dirty="0">
              <a:latin typeface="Arial"/>
              <a:cs typeface="Arial"/>
            </a:endParaRPr>
          </a:p>
          <a:p>
            <a:pPr marL="1143000" lvl="2" indent="-226695">
              <a:lnSpc>
                <a:spcPct val="100000"/>
              </a:lnSpc>
              <a:spcBef>
                <a:spcPts val="409"/>
              </a:spcBef>
              <a:buClr>
                <a:srgbClr val="3333CC"/>
              </a:buClr>
              <a:buChar char="•"/>
              <a:tabLst>
                <a:tab pos="1142365" algn="l"/>
                <a:tab pos="1143000" algn="l"/>
              </a:tabLst>
            </a:pPr>
            <a:r>
              <a:rPr sz="2000" spc="-10" dirty="0">
                <a:solidFill>
                  <a:srgbClr val="660066"/>
                </a:solidFill>
                <a:latin typeface="Arial"/>
                <a:cs typeface="Arial"/>
              </a:rPr>
              <a:t>In reality </a:t>
            </a:r>
            <a:r>
              <a:rPr sz="2000" dirty="0">
                <a:solidFill>
                  <a:srgbClr val="660066"/>
                </a:solidFill>
                <a:latin typeface="Arial"/>
                <a:cs typeface="Arial"/>
              </a:rPr>
              <a:t>it </a:t>
            </a:r>
            <a:r>
              <a:rPr sz="2000" spc="-15" dirty="0">
                <a:solidFill>
                  <a:srgbClr val="660066"/>
                </a:solidFill>
                <a:latin typeface="Arial"/>
                <a:cs typeface="Arial"/>
              </a:rPr>
              <a:t>removes </a:t>
            </a:r>
            <a:r>
              <a:rPr sz="2000" spc="-5" dirty="0">
                <a:solidFill>
                  <a:srgbClr val="660066"/>
                </a:solidFill>
                <a:latin typeface="Arial"/>
                <a:cs typeface="Arial"/>
              </a:rPr>
              <a:t>all </a:t>
            </a:r>
            <a:r>
              <a:rPr sz="2000" spc="-15" dirty="0">
                <a:solidFill>
                  <a:srgbClr val="660066"/>
                </a:solidFill>
                <a:latin typeface="Arial"/>
                <a:cs typeface="Arial"/>
              </a:rPr>
              <a:t>sorts </a:t>
            </a:r>
            <a:r>
              <a:rPr sz="2000" spc="-10" dirty="0">
                <a:solidFill>
                  <a:srgbClr val="660066"/>
                </a:solidFill>
                <a:latin typeface="Arial"/>
                <a:cs typeface="Arial"/>
              </a:rPr>
              <a:t>of </a:t>
            </a:r>
            <a:r>
              <a:rPr sz="2000" spc="-15" dirty="0">
                <a:solidFill>
                  <a:srgbClr val="660066"/>
                </a:solidFill>
                <a:latin typeface="Arial"/>
                <a:cs typeface="Arial"/>
              </a:rPr>
              <a:t>positional</a:t>
            </a:r>
            <a:r>
              <a:rPr sz="2000" spc="-105" dirty="0">
                <a:solidFill>
                  <a:srgbClr val="660066"/>
                </a:solidFill>
                <a:latin typeface="Arial"/>
                <a:cs typeface="Arial"/>
              </a:rPr>
              <a:t> </a:t>
            </a:r>
            <a:r>
              <a:rPr sz="2000" spc="-15" dirty="0">
                <a:solidFill>
                  <a:srgbClr val="660066"/>
                </a:solidFill>
                <a:latin typeface="Arial"/>
                <a:cs typeface="Arial"/>
              </a:rPr>
              <a:t>invariance</a:t>
            </a:r>
            <a:endParaRPr sz="2000" dirty="0">
              <a:latin typeface="Arial"/>
              <a:cs typeface="Arial"/>
            </a:endParaRPr>
          </a:p>
          <a:p>
            <a:pPr marL="1143000" lvl="2" indent="-226695">
              <a:lnSpc>
                <a:spcPct val="100000"/>
              </a:lnSpc>
              <a:spcBef>
                <a:spcPts val="505"/>
              </a:spcBef>
              <a:buClr>
                <a:srgbClr val="3333CC"/>
              </a:buClr>
              <a:buChar char="•"/>
              <a:tabLst>
                <a:tab pos="1142365" algn="l"/>
                <a:tab pos="1143000" algn="l"/>
              </a:tabLst>
            </a:pPr>
            <a:r>
              <a:rPr sz="2000" spc="-15" dirty="0">
                <a:solidFill>
                  <a:srgbClr val="660066"/>
                </a:solidFill>
                <a:latin typeface="Arial"/>
                <a:cs typeface="Arial"/>
              </a:rPr>
              <a:t>Leads </a:t>
            </a:r>
            <a:r>
              <a:rPr sz="2000" spc="-10" dirty="0">
                <a:solidFill>
                  <a:srgbClr val="660066"/>
                </a:solidFill>
                <a:latin typeface="Arial"/>
                <a:cs typeface="Arial"/>
              </a:rPr>
              <a:t>to </a:t>
            </a:r>
            <a:r>
              <a:rPr sz="2000" spc="-15" dirty="0">
                <a:solidFill>
                  <a:srgbClr val="660066"/>
                </a:solidFill>
                <a:latin typeface="Arial"/>
                <a:cs typeface="Arial"/>
              </a:rPr>
              <a:t>detecting </a:t>
            </a:r>
            <a:r>
              <a:rPr sz="2000" spc="-10" dirty="0">
                <a:solidFill>
                  <a:srgbClr val="660066"/>
                </a:solidFill>
                <a:latin typeface="Arial"/>
                <a:cs typeface="Arial"/>
              </a:rPr>
              <a:t>right </a:t>
            </a:r>
            <a:r>
              <a:rPr sz="2000" spc="-15" dirty="0">
                <a:solidFill>
                  <a:srgbClr val="660066"/>
                </a:solidFill>
                <a:latin typeface="Arial"/>
                <a:cs typeface="Arial"/>
              </a:rPr>
              <a:t>image </a:t>
            </a:r>
            <a:r>
              <a:rPr sz="2000" spc="-5" dirty="0">
                <a:solidFill>
                  <a:srgbClr val="660066"/>
                </a:solidFill>
                <a:latin typeface="Arial"/>
                <a:cs typeface="Arial"/>
              </a:rPr>
              <a:t>in </a:t>
            </a:r>
            <a:r>
              <a:rPr sz="2000" spc="-10" dirty="0">
                <a:solidFill>
                  <a:srgbClr val="660066"/>
                </a:solidFill>
                <a:latin typeface="Arial"/>
                <a:cs typeface="Arial"/>
              </a:rPr>
              <a:t>Fig. </a:t>
            </a:r>
            <a:r>
              <a:rPr sz="2000" dirty="0">
                <a:solidFill>
                  <a:srgbClr val="660066"/>
                </a:solidFill>
                <a:latin typeface="Arial"/>
                <a:cs typeface="Arial"/>
              </a:rPr>
              <a:t>1 </a:t>
            </a:r>
            <a:r>
              <a:rPr sz="2000" spc="-10" dirty="0">
                <a:solidFill>
                  <a:srgbClr val="660066"/>
                </a:solidFill>
                <a:latin typeface="Arial"/>
                <a:cs typeface="Arial"/>
              </a:rPr>
              <a:t>as </a:t>
            </a:r>
            <a:r>
              <a:rPr sz="2000" dirty="0">
                <a:solidFill>
                  <a:srgbClr val="660066"/>
                </a:solidFill>
                <a:latin typeface="Arial"/>
                <a:cs typeface="Arial"/>
              </a:rPr>
              <a:t>a </a:t>
            </a:r>
            <a:r>
              <a:rPr sz="2000" spc="-15" dirty="0">
                <a:solidFill>
                  <a:srgbClr val="660066"/>
                </a:solidFill>
                <a:latin typeface="Arial"/>
                <a:cs typeface="Arial"/>
              </a:rPr>
              <a:t>correct</a:t>
            </a:r>
            <a:r>
              <a:rPr sz="2000" spc="-175" dirty="0">
                <a:solidFill>
                  <a:srgbClr val="660066"/>
                </a:solidFill>
                <a:latin typeface="Arial"/>
                <a:cs typeface="Arial"/>
              </a:rPr>
              <a:t> </a:t>
            </a:r>
            <a:r>
              <a:rPr sz="2000" spc="-10" dirty="0">
                <a:solidFill>
                  <a:srgbClr val="660066"/>
                </a:solidFill>
                <a:latin typeface="Arial"/>
                <a:cs typeface="Arial"/>
              </a:rPr>
              <a:t>ship</a:t>
            </a:r>
            <a:endParaRPr sz="2000" dirty="0">
              <a:latin typeface="Arial"/>
              <a:cs typeface="Arial"/>
            </a:endParaRPr>
          </a:p>
        </p:txBody>
      </p:sp>
      <p:sp>
        <p:nvSpPr>
          <p:cNvPr id="6" name="object 6"/>
          <p:cNvSpPr/>
          <p:nvPr/>
        </p:nvSpPr>
        <p:spPr>
          <a:xfrm>
            <a:off x="2587908" y="4098288"/>
            <a:ext cx="2487287" cy="101146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2537830" y="4032197"/>
            <a:ext cx="2571750" cy="1101090"/>
          </a:xfrm>
          <a:custGeom>
            <a:avLst/>
            <a:gdLst/>
            <a:ahLst/>
            <a:cxnLst/>
            <a:rect l="l" t="t" r="r" b="b"/>
            <a:pathLst>
              <a:path w="2571750" h="1101089">
                <a:moveTo>
                  <a:pt x="0" y="0"/>
                </a:moveTo>
                <a:lnTo>
                  <a:pt x="2571432" y="0"/>
                </a:lnTo>
                <a:lnTo>
                  <a:pt x="2571432" y="1100942"/>
                </a:lnTo>
                <a:lnTo>
                  <a:pt x="0" y="1100942"/>
                </a:lnTo>
                <a:lnTo>
                  <a:pt x="0" y="0"/>
                </a:lnTo>
                <a:close/>
              </a:path>
            </a:pathLst>
          </a:custGeom>
          <a:ln w="9419">
            <a:solidFill>
              <a:srgbClr val="000000"/>
            </a:solidFill>
          </a:ln>
        </p:spPr>
        <p:txBody>
          <a:bodyPr wrap="square" lIns="0" tIns="0" rIns="0" bIns="0" rtlCol="0"/>
          <a:lstStyle/>
          <a:p>
            <a:endParaRPr/>
          </a:p>
        </p:txBody>
      </p:sp>
      <p:sp>
        <p:nvSpPr>
          <p:cNvPr id="8" name="object 8"/>
          <p:cNvSpPr/>
          <p:nvPr/>
        </p:nvSpPr>
        <p:spPr>
          <a:xfrm>
            <a:off x="6131138" y="4115228"/>
            <a:ext cx="2813301" cy="1002512"/>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6079436" y="4032197"/>
            <a:ext cx="2873375" cy="1125220"/>
          </a:xfrm>
          <a:custGeom>
            <a:avLst/>
            <a:gdLst/>
            <a:ahLst/>
            <a:cxnLst/>
            <a:rect l="l" t="t" r="r" b="b"/>
            <a:pathLst>
              <a:path w="2873375" h="1125220">
                <a:moveTo>
                  <a:pt x="0" y="0"/>
                </a:moveTo>
                <a:lnTo>
                  <a:pt x="2872846" y="0"/>
                </a:lnTo>
                <a:lnTo>
                  <a:pt x="2872846" y="1124714"/>
                </a:lnTo>
                <a:lnTo>
                  <a:pt x="0" y="1124714"/>
                </a:lnTo>
                <a:lnTo>
                  <a:pt x="0" y="0"/>
                </a:lnTo>
                <a:close/>
              </a:path>
            </a:pathLst>
          </a:custGeom>
          <a:ln w="9419">
            <a:solidFill>
              <a:srgbClr val="000000"/>
            </a:solidFill>
          </a:ln>
        </p:spPr>
        <p:txBody>
          <a:bodyPr wrap="square" lIns="0" tIns="0" rIns="0" bIns="0" rtlCol="0"/>
          <a:lstStyle/>
          <a:p>
            <a:endParaRPr/>
          </a:p>
        </p:txBody>
      </p:sp>
      <p:sp>
        <p:nvSpPr>
          <p:cNvPr id="10" name="object 10"/>
          <p:cNvSpPr txBox="1"/>
          <p:nvPr/>
        </p:nvSpPr>
        <p:spPr>
          <a:xfrm>
            <a:off x="585723" y="5186679"/>
            <a:ext cx="8230234" cy="2006600"/>
          </a:xfrm>
          <a:prstGeom prst="rect">
            <a:avLst/>
          </a:prstGeom>
        </p:spPr>
        <p:txBody>
          <a:bodyPr vert="horz" wrap="square" lIns="0" tIns="12700" rIns="0" bIns="0" rtlCol="0">
            <a:spAutoFit/>
          </a:bodyPr>
          <a:lstStyle/>
          <a:p>
            <a:pPr marL="2047239">
              <a:lnSpc>
                <a:spcPts val="1725"/>
              </a:lnSpc>
              <a:spcBef>
                <a:spcPts val="100"/>
              </a:spcBef>
              <a:tabLst>
                <a:tab pos="5513070" algn="l"/>
              </a:tabLst>
            </a:pPr>
            <a:r>
              <a:rPr sz="1600" spc="-10" dirty="0">
                <a:solidFill>
                  <a:srgbClr val="660066"/>
                </a:solidFill>
                <a:latin typeface="Arial"/>
                <a:cs typeface="Arial"/>
              </a:rPr>
              <a:t>1.</a:t>
            </a:r>
            <a:r>
              <a:rPr sz="1600" spc="5" dirty="0">
                <a:solidFill>
                  <a:srgbClr val="660066"/>
                </a:solidFill>
                <a:latin typeface="Arial"/>
                <a:cs typeface="Arial"/>
              </a:rPr>
              <a:t> </a:t>
            </a:r>
            <a:r>
              <a:rPr sz="1600" spc="-10" dirty="0">
                <a:solidFill>
                  <a:srgbClr val="660066"/>
                </a:solidFill>
                <a:latin typeface="Arial"/>
                <a:cs typeface="Arial"/>
              </a:rPr>
              <a:t>Disfiguration</a:t>
            </a:r>
            <a:r>
              <a:rPr sz="1600" spc="-40" dirty="0">
                <a:solidFill>
                  <a:srgbClr val="660066"/>
                </a:solidFill>
                <a:latin typeface="Arial"/>
                <a:cs typeface="Arial"/>
              </a:rPr>
              <a:t> </a:t>
            </a:r>
            <a:r>
              <a:rPr sz="1600" spc="-15" dirty="0">
                <a:solidFill>
                  <a:srgbClr val="660066"/>
                </a:solidFill>
                <a:latin typeface="Arial"/>
                <a:cs typeface="Arial"/>
              </a:rPr>
              <a:t>Transformation	</a:t>
            </a:r>
            <a:r>
              <a:rPr sz="1600" spc="-10" dirty="0">
                <a:solidFill>
                  <a:srgbClr val="660066"/>
                </a:solidFill>
                <a:latin typeface="Arial"/>
                <a:cs typeface="Arial"/>
              </a:rPr>
              <a:t>2. </a:t>
            </a:r>
            <a:r>
              <a:rPr sz="1600" spc="-15" dirty="0">
                <a:solidFill>
                  <a:srgbClr val="660066"/>
                </a:solidFill>
                <a:latin typeface="Arial"/>
                <a:cs typeface="Arial"/>
              </a:rPr>
              <a:t>Proportional</a:t>
            </a:r>
            <a:r>
              <a:rPr sz="1600" spc="-70" dirty="0">
                <a:solidFill>
                  <a:srgbClr val="660066"/>
                </a:solidFill>
                <a:latin typeface="Arial"/>
                <a:cs typeface="Arial"/>
              </a:rPr>
              <a:t> </a:t>
            </a:r>
            <a:r>
              <a:rPr sz="1600" spc="-15" dirty="0">
                <a:solidFill>
                  <a:srgbClr val="660066"/>
                </a:solidFill>
                <a:latin typeface="Arial"/>
                <a:cs typeface="Arial"/>
              </a:rPr>
              <a:t>Transformation</a:t>
            </a:r>
            <a:endParaRPr sz="1600">
              <a:latin typeface="Arial"/>
              <a:cs typeface="Arial"/>
            </a:endParaRPr>
          </a:p>
          <a:p>
            <a:pPr marL="351790" indent="-339090">
              <a:lnSpc>
                <a:spcPts val="2685"/>
              </a:lnSpc>
              <a:buChar char="•"/>
              <a:tabLst>
                <a:tab pos="351155" algn="l"/>
                <a:tab pos="351790" algn="l"/>
              </a:tabLst>
            </a:pPr>
            <a:r>
              <a:rPr sz="2400" spc="-15" dirty="0">
                <a:solidFill>
                  <a:srgbClr val="3333CC"/>
                </a:solidFill>
                <a:latin typeface="Arial"/>
                <a:cs typeface="Arial"/>
              </a:rPr>
              <a:t>Equivariance makes network understand </a:t>
            </a:r>
            <a:r>
              <a:rPr sz="2400" spc="-10" dirty="0">
                <a:solidFill>
                  <a:srgbClr val="3333CC"/>
                </a:solidFill>
                <a:latin typeface="Arial"/>
                <a:cs typeface="Arial"/>
              </a:rPr>
              <a:t>the </a:t>
            </a:r>
            <a:r>
              <a:rPr sz="2400" spc="-15" dirty="0">
                <a:solidFill>
                  <a:srgbClr val="3333CC"/>
                </a:solidFill>
                <a:latin typeface="Arial"/>
                <a:cs typeface="Arial"/>
              </a:rPr>
              <a:t>rotation</a:t>
            </a:r>
            <a:r>
              <a:rPr sz="2400" spc="-85" dirty="0">
                <a:solidFill>
                  <a:srgbClr val="3333CC"/>
                </a:solidFill>
                <a:latin typeface="Arial"/>
                <a:cs typeface="Arial"/>
              </a:rPr>
              <a:t> </a:t>
            </a:r>
            <a:r>
              <a:rPr sz="2400" spc="-10" dirty="0">
                <a:solidFill>
                  <a:srgbClr val="3333CC"/>
                </a:solidFill>
                <a:latin typeface="Arial"/>
                <a:cs typeface="Arial"/>
              </a:rPr>
              <a:t>or</a:t>
            </a:r>
            <a:endParaRPr sz="2400">
              <a:latin typeface="Arial"/>
              <a:cs typeface="Arial"/>
            </a:endParaRPr>
          </a:p>
          <a:p>
            <a:pPr marL="351155" marR="208279">
              <a:lnSpc>
                <a:spcPts val="2780"/>
              </a:lnSpc>
              <a:spcBef>
                <a:spcPts val="200"/>
              </a:spcBef>
            </a:pPr>
            <a:r>
              <a:rPr sz="2400" spc="-15" dirty="0">
                <a:solidFill>
                  <a:srgbClr val="3333CC"/>
                </a:solidFill>
                <a:latin typeface="Arial"/>
                <a:cs typeface="Arial"/>
              </a:rPr>
              <a:t>proportion change </a:t>
            </a:r>
            <a:r>
              <a:rPr sz="2400" spc="-10" dirty="0">
                <a:solidFill>
                  <a:srgbClr val="3333CC"/>
                </a:solidFill>
                <a:latin typeface="Arial"/>
                <a:cs typeface="Arial"/>
              </a:rPr>
              <a:t>and </a:t>
            </a:r>
            <a:r>
              <a:rPr sz="2400" spc="-15" dirty="0">
                <a:solidFill>
                  <a:srgbClr val="3333CC"/>
                </a:solidFill>
                <a:latin typeface="Arial"/>
                <a:cs typeface="Arial"/>
              </a:rPr>
              <a:t>adapt </a:t>
            </a:r>
            <a:r>
              <a:rPr sz="2400" spc="-10" dirty="0">
                <a:solidFill>
                  <a:srgbClr val="3333CC"/>
                </a:solidFill>
                <a:latin typeface="Arial"/>
                <a:cs typeface="Arial"/>
              </a:rPr>
              <a:t>itself </a:t>
            </a:r>
            <a:r>
              <a:rPr sz="2400" spc="-15" dirty="0">
                <a:solidFill>
                  <a:srgbClr val="3333CC"/>
                </a:solidFill>
                <a:latin typeface="Arial"/>
                <a:cs typeface="Arial"/>
              </a:rPr>
              <a:t>accordingly </a:t>
            </a:r>
            <a:r>
              <a:rPr sz="2400" spc="-10" dirty="0">
                <a:solidFill>
                  <a:srgbClr val="3333CC"/>
                </a:solidFill>
                <a:latin typeface="Arial"/>
                <a:cs typeface="Arial"/>
              </a:rPr>
              <a:t>so </a:t>
            </a:r>
            <a:r>
              <a:rPr sz="2400" spc="-15" dirty="0">
                <a:solidFill>
                  <a:srgbClr val="3333CC"/>
                </a:solidFill>
                <a:latin typeface="Arial"/>
                <a:cs typeface="Arial"/>
              </a:rPr>
              <a:t>that the  spatial positioning </a:t>
            </a:r>
            <a:r>
              <a:rPr sz="2400" spc="-10" dirty="0">
                <a:solidFill>
                  <a:srgbClr val="3333CC"/>
                </a:solidFill>
                <a:latin typeface="Arial"/>
                <a:cs typeface="Arial"/>
              </a:rPr>
              <a:t>inside an </a:t>
            </a:r>
            <a:r>
              <a:rPr sz="2400" spc="-15" dirty="0">
                <a:solidFill>
                  <a:srgbClr val="3333CC"/>
                </a:solidFill>
                <a:latin typeface="Arial"/>
                <a:cs typeface="Arial"/>
              </a:rPr>
              <a:t>image </a:t>
            </a:r>
            <a:r>
              <a:rPr sz="2400" spc="-5" dirty="0">
                <a:solidFill>
                  <a:srgbClr val="3333CC"/>
                </a:solidFill>
                <a:latin typeface="Arial"/>
                <a:cs typeface="Arial"/>
              </a:rPr>
              <a:t>is </a:t>
            </a:r>
            <a:r>
              <a:rPr sz="2400" spc="-10" dirty="0">
                <a:solidFill>
                  <a:srgbClr val="3333CC"/>
                </a:solidFill>
                <a:latin typeface="Arial"/>
                <a:cs typeface="Arial"/>
              </a:rPr>
              <a:t>not</a:t>
            </a:r>
            <a:r>
              <a:rPr sz="2400" spc="-95" dirty="0">
                <a:solidFill>
                  <a:srgbClr val="3333CC"/>
                </a:solidFill>
                <a:latin typeface="Arial"/>
                <a:cs typeface="Arial"/>
              </a:rPr>
              <a:t> </a:t>
            </a:r>
            <a:r>
              <a:rPr sz="2400" spc="-15" dirty="0">
                <a:solidFill>
                  <a:srgbClr val="3333CC"/>
                </a:solidFill>
                <a:latin typeface="Arial"/>
                <a:cs typeface="Arial"/>
              </a:rPr>
              <a:t>lost</a:t>
            </a:r>
            <a:endParaRPr sz="2400">
              <a:latin typeface="Arial"/>
              <a:cs typeface="Arial"/>
            </a:endParaRPr>
          </a:p>
          <a:p>
            <a:pPr marL="747395" lvl="1" indent="-282575">
              <a:lnSpc>
                <a:spcPct val="100000"/>
              </a:lnSpc>
              <a:spcBef>
                <a:spcPts val="445"/>
              </a:spcBef>
              <a:buClr>
                <a:srgbClr val="3333CC"/>
              </a:buClr>
              <a:buChar char="•"/>
              <a:tabLst>
                <a:tab pos="746760" algn="l"/>
                <a:tab pos="747395" algn="l"/>
              </a:tabLst>
            </a:pPr>
            <a:r>
              <a:rPr sz="2000" dirty="0">
                <a:solidFill>
                  <a:srgbClr val="006600"/>
                </a:solidFill>
                <a:latin typeface="Arial"/>
                <a:cs typeface="Arial"/>
              </a:rPr>
              <a:t>A </a:t>
            </a:r>
            <a:r>
              <a:rPr sz="2000" spc="-10" dirty="0">
                <a:solidFill>
                  <a:srgbClr val="006600"/>
                </a:solidFill>
                <a:latin typeface="Arial"/>
                <a:cs typeface="Arial"/>
              </a:rPr>
              <a:t>solution </a:t>
            </a:r>
            <a:r>
              <a:rPr sz="2000" dirty="0">
                <a:solidFill>
                  <a:srgbClr val="006600"/>
                </a:solidFill>
                <a:latin typeface="Arial"/>
                <a:cs typeface="Arial"/>
              </a:rPr>
              <a:t>is </a:t>
            </a:r>
            <a:r>
              <a:rPr sz="2000" spc="-15" dirty="0">
                <a:solidFill>
                  <a:srgbClr val="006600"/>
                </a:solidFill>
                <a:latin typeface="Arial"/>
                <a:cs typeface="Arial"/>
              </a:rPr>
              <a:t>capsule</a:t>
            </a:r>
            <a:r>
              <a:rPr sz="2000" spc="-95" dirty="0">
                <a:solidFill>
                  <a:srgbClr val="006600"/>
                </a:solidFill>
                <a:latin typeface="Arial"/>
                <a:cs typeface="Arial"/>
              </a:rPr>
              <a:t> </a:t>
            </a:r>
            <a:r>
              <a:rPr sz="2000" spc="-15" dirty="0">
                <a:solidFill>
                  <a:srgbClr val="006600"/>
                </a:solidFill>
                <a:latin typeface="Arial"/>
                <a:cs typeface="Arial"/>
              </a:rPr>
              <a:t>nets</a:t>
            </a:r>
            <a:endParaRPr sz="2000">
              <a:latin typeface="Arial"/>
              <a:cs typeface="Arial"/>
            </a:endParaRPr>
          </a:p>
          <a:p>
            <a:pPr marL="464820">
              <a:lnSpc>
                <a:spcPct val="100000"/>
              </a:lnSpc>
              <a:spcBef>
                <a:spcPts val="665"/>
              </a:spcBef>
            </a:pPr>
            <a:r>
              <a:rPr sz="1600" spc="-15" dirty="0">
                <a:solidFill>
                  <a:srgbClr val="660066"/>
                </a:solidFill>
                <a:latin typeface="Arial"/>
                <a:cs typeface="Arial"/>
              </a:rPr>
              <a:t>Source:</a:t>
            </a:r>
            <a:r>
              <a:rPr sz="1600" spc="45" dirty="0">
                <a:solidFill>
                  <a:srgbClr val="660066"/>
                </a:solidFill>
                <a:latin typeface="Arial"/>
                <a:cs typeface="Arial"/>
              </a:rPr>
              <a:t> </a:t>
            </a:r>
            <a:r>
              <a:rPr sz="1600" spc="-15" dirty="0">
                <a:solidFill>
                  <a:srgbClr val="660066"/>
                </a:solidFill>
                <a:latin typeface="Arial"/>
                <a:cs typeface="Arial"/>
              </a:rPr>
              <a:t>https://hackernoon.com/what-is-a-capsnet-or-capsule-network-2bfbe48769cc</a:t>
            </a:r>
            <a:endParaRPr sz="1600">
              <a:latin typeface="Arial"/>
              <a:cs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943498" y="575055"/>
            <a:ext cx="4022725" cy="452120"/>
          </a:xfrm>
          <a:prstGeom prst="rect">
            <a:avLst/>
          </a:prstGeom>
        </p:spPr>
        <p:txBody>
          <a:bodyPr vert="horz" wrap="square" lIns="0" tIns="12700" rIns="0" bIns="0" rtlCol="0">
            <a:spAutoFit/>
          </a:bodyPr>
          <a:lstStyle/>
          <a:p>
            <a:pPr marL="12700">
              <a:lnSpc>
                <a:spcPct val="100000"/>
              </a:lnSpc>
              <a:spcBef>
                <a:spcPts val="100"/>
              </a:spcBef>
            </a:pPr>
            <a:r>
              <a:rPr sz="2800" spc="-15" dirty="0"/>
              <a:t>Definition </a:t>
            </a:r>
            <a:r>
              <a:rPr sz="2800" spc="-10" dirty="0"/>
              <a:t>of</a:t>
            </a:r>
            <a:r>
              <a:rPr sz="2800" spc="-80" dirty="0"/>
              <a:t> </a:t>
            </a:r>
            <a:r>
              <a:rPr sz="2800" spc="-15" dirty="0"/>
              <a:t>Equivariance</a:t>
            </a:r>
            <a:endParaRPr sz="2800"/>
          </a:p>
        </p:txBody>
      </p:sp>
      <p:sp>
        <p:nvSpPr>
          <p:cNvPr id="6" name="object 6"/>
          <p:cNvSpPr/>
          <p:nvPr/>
        </p:nvSpPr>
        <p:spPr>
          <a:xfrm>
            <a:off x="7238524" y="5548876"/>
            <a:ext cx="1404479" cy="1404480"/>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1489963" y="5926285"/>
            <a:ext cx="1316355" cy="347345"/>
          </a:xfrm>
          <a:prstGeom prst="rect">
            <a:avLst/>
          </a:prstGeom>
        </p:spPr>
        <p:txBody>
          <a:bodyPr vert="horz" wrap="square" lIns="0" tIns="13970" rIns="0" bIns="0" rtlCol="0">
            <a:spAutoFit/>
          </a:bodyPr>
          <a:lstStyle/>
          <a:p>
            <a:pPr marL="12700">
              <a:lnSpc>
                <a:spcPct val="100000"/>
              </a:lnSpc>
              <a:spcBef>
                <a:spcPts val="110"/>
              </a:spcBef>
            </a:pPr>
            <a:r>
              <a:rPr sz="2000" i="1" spc="-20" dirty="0">
                <a:latin typeface="Calibri"/>
                <a:cs typeface="Calibri"/>
              </a:rPr>
              <a:t>f</a:t>
            </a:r>
            <a:r>
              <a:rPr sz="2000" spc="-20" dirty="0">
                <a:latin typeface="Calibri"/>
                <a:cs typeface="Calibri"/>
              </a:rPr>
              <a:t>(</a:t>
            </a:r>
            <a:r>
              <a:rPr sz="2000" i="1" spc="-20" dirty="0">
                <a:latin typeface="Calibri"/>
                <a:cs typeface="Calibri"/>
              </a:rPr>
              <a:t>g</a:t>
            </a:r>
            <a:r>
              <a:rPr sz="2100" i="1" spc="-20" dirty="0">
                <a:latin typeface="Wingdings"/>
                <a:cs typeface="Wingdings"/>
              </a:rPr>
              <a:t></a:t>
            </a:r>
            <a:r>
              <a:rPr sz="2000" i="1" spc="-20" dirty="0">
                <a:latin typeface="Calibri"/>
                <a:cs typeface="Calibri"/>
              </a:rPr>
              <a:t>x</a:t>
            </a:r>
            <a:r>
              <a:rPr sz="2000" spc="-20" dirty="0">
                <a:latin typeface="Calibri"/>
                <a:cs typeface="Calibri"/>
              </a:rPr>
              <a:t>)</a:t>
            </a:r>
            <a:r>
              <a:rPr sz="2000" i="1" spc="-20" dirty="0">
                <a:latin typeface="Calibri"/>
                <a:cs typeface="Calibri"/>
              </a:rPr>
              <a:t>=g</a:t>
            </a:r>
            <a:r>
              <a:rPr sz="2100" i="1" spc="-20" dirty="0">
                <a:latin typeface="Wingdings"/>
                <a:cs typeface="Wingdings"/>
              </a:rPr>
              <a:t></a:t>
            </a:r>
            <a:r>
              <a:rPr sz="2000" i="1" spc="-20" dirty="0">
                <a:latin typeface="Calibri"/>
                <a:cs typeface="Calibri"/>
              </a:rPr>
              <a:t>f</a:t>
            </a:r>
            <a:r>
              <a:rPr sz="2000" spc="-20" dirty="0">
                <a:latin typeface="Calibri"/>
                <a:cs typeface="Calibri"/>
              </a:rPr>
              <a:t>(</a:t>
            </a:r>
            <a:r>
              <a:rPr sz="2000" i="1" spc="-20" dirty="0">
                <a:latin typeface="Calibri"/>
                <a:cs typeface="Calibri"/>
              </a:rPr>
              <a:t>x</a:t>
            </a:r>
            <a:r>
              <a:rPr sz="2000" spc="-20" dirty="0">
                <a:latin typeface="Calibri"/>
                <a:cs typeface="Calibri"/>
              </a:rPr>
              <a:t>)</a:t>
            </a:r>
            <a:endParaRPr sz="2000">
              <a:latin typeface="Calibri"/>
              <a:cs typeface="Calibri"/>
            </a:endParaRPr>
          </a:p>
        </p:txBody>
      </p:sp>
      <p:sp>
        <p:nvSpPr>
          <p:cNvPr id="8" name="object 8"/>
          <p:cNvSpPr txBox="1"/>
          <p:nvPr/>
        </p:nvSpPr>
        <p:spPr>
          <a:xfrm>
            <a:off x="598282" y="1189735"/>
            <a:ext cx="8644890" cy="4874283"/>
          </a:xfrm>
          <a:prstGeom prst="rect">
            <a:avLst/>
          </a:prstGeom>
        </p:spPr>
        <p:txBody>
          <a:bodyPr vert="horz" wrap="square" lIns="0" tIns="79375" rIns="0" bIns="0" rtlCol="0">
            <a:spAutoFit/>
          </a:bodyPr>
          <a:lstStyle/>
          <a:p>
            <a:pPr marL="351790" indent="-339090">
              <a:lnSpc>
                <a:spcPct val="100000"/>
              </a:lnSpc>
              <a:spcBef>
                <a:spcPts val="625"/>
              </a:spcBef>
              <a:buChar char="•"/>
              <a:tabLst>
                <a:tab pos="351155" algn="l"/>
                <a:tab pos="351790" algn="l"/>
              </a:tabLst>
            </a:pPr>
            <a:r>
              <a:rPr sz="2400" spc="-15" dirty="0">
                <a:solidFill>
                  <a:srgbClr val="3333CC"/>
                </a:solidFill>
                <a:latin typeface="Arial"/>
                <a:cs typeface="Arial"/>
              </a:rPr>
              <a:t>Generalizes </a:t>
            </a:r>
            <a:r>
              <a:rPr sz="2400" spc="-10" dirty="0">
                <a:solidFill>
                  <a:srgbClr val="3333CC"/>
                </a:solidFill>
                <a:latin typeface="Arial"/>
                <a:cs typeface="Arial"/>
              </a:rPr>
              <a:t>the </a:t>
            </a:r>
            <a:r>
              <a:rPr sz="2400" spc="-15" dirty="0">
                <a:solidFill>
                  <a:srgbClr val="3333CC"/>
                </a:solidFill>
                <a:latin typeface="Arial"/>
                <a:cs typeface="Arial"/>
              </a:rPr>
              <a:t>concept </a:t>
            </a:r>
            <a:r>
              <a:rPr sz="2400" spc="-10" dirty="0">
                <a:solidFill>
                  <a:srgbClr val="3333CC"/>
                </a:solidFill>
                <a:latin typeface="Arial"/>
                <a:cs typeface="Arial"/>
              </a:rPr>
              <a:t>of</a:t>
            </a:r>
            <a:r>
              <a:rPr sz="2400" spc="-65" dirty="0">
                <a:solidFill>
                  <a:srgbClr val="3333CC"/>
                </a:solidFill>
                <a:latin typeface="Arial"/>
                <a:cs typeface="Arial"/>
              </a:rPr>
              <a:t> </a:t>
            </a:r>
            <a:r>
              <a:rPr sz="2400" spc="-15" dirty="0">
                <a:solidFill>
                  <a:srgbClr val="3333CC"/>
                </a:solidFill>
                <a:latin typeface="Arial"/>
                <a:cs typeface="Arial"/>
              </a:rPr>
              <a:t>invariance</a:t>
            </a:r>
            <a:endParaRPr sz="2400" dirty="0">
              <a:latin typeface="Arial"/>
              <a:cs typeface="Arial"/>
            </a:endParaRPr>
          </a:p>
          <a:p>
            <a:pPr marL="351790" marR="524510" indent="-339090">
              <a:lnSpc>
                <a:spcPts val="2780"/>
              </a:lnSpc>
              <a:spcBef>
                <a:spcPts val="705"/>
              </a:spcBef>
              <a:buChar char="•"/>
              <a:tabLst>
                <a:tab pos="351155" algn="l"/>
                <a:tab pos="351790" algn="l"/>
              </a:tabLst>
            </a:pPr>
            <a:r>
              <a:rPr sz="2400" spc="-15" dirty="0">
                <a:solidFill>
                  <a:srgbClr val="3333CC"/>
                </a:solidFill>
                <a:latin typeface="Arial"/>
                <a:cs typeface="Arial"/>
              </a:rPr>
              <a:t>Invariance </a:t>
            </a:r>
            <a:r>
              <a:rPr sz="2400" spc="-5" dirty="0">
                <a:solidFill>
                  <a:srgbClr val="3333CC"/>
                </a:solidFill>
                <a:latin typeface="Arial"/>
                <a:cs typeface="Arial"/>
              </a:rPr>
              <a:t>is </a:t>
            </a:r>
            <a:r>
              <a:rPr sz="2400" dirty="0">
                <a:solidFill>
                  <a:srgbClr val="3333CC"/>
                </a:solidFill>
                <a:latin typeface="Arial"/>
                <a:cs typeface="Arial"/>
              </a:rPr>
              <a:t>a </a:t>
            </a:r>
            <a:r>
              <a:rPr sz="2400" spc="-15" dirty="0">
                <a:solidFill>
                  <a:srgbClr val="3333CC"/>
                </a:solidFill>
                <a:latin typeface="Arial"/>
                <a:cs typeface="Arial"/>
              </a:rPr>
              <a:t>property </a:t>
            </a:r>
            <a:r>
              <a:rPr sz="2400" spc="-10" dirty="0">
                <a:solidFill>
                  <a:srgbClr val="3333CC"/>
                </a:solidFill>
                <a:latin typeface="Arial"/>
                <a:cs typeface="Arial"/>
              </a:rPr>
              <a:t>which </a:t>
            </a:r>
            <a:r>
              <a:rPr sz="2400" spc="-15" dirty="0">
                <a:solidFill>
                  <a:srgbClr val="3333CC"/>
                </a:solidFill>
                <a:latin typeface="Arial"/>
                <a:cs typeface="Arial"/>
              </a:rPr>
              <a:t>remains unchanged when  transformations </a:t>
            </a:r>
            <a:r>
              <a:rPr sz="2400" spc="-10" dirty="0">
                <a:solidFill>
                  <a:srgbClr val="3333CC"/>
                </a:solidFill>
                <a:latin typeface="Arial"/>
                <a:cs typeface="Arial"/>
              </a:rPr>
              <a:t>of </a:t>
            </a:r>
            <a:r>
              <a:rPr sz="2400" dirty="0">
                <a:solidFill>
                  <a:srgbClr val="3333CC"/>
                </a:solidFill>
                <a:latin typeface="Arial"/>
                <a:cs typeface="Arial"/>
              </a:rPr>
              <a:t>a </a:t>
            </a:r>
            <a:r>
              <a:rPr sz="2400" spc="-10" dirty="0">
                <a:solidFill>
                  <a:srgbClr val="3333CC"/>
                </a:solidFill>
                <a:latin typeface="Arial"/>
                <a:cs typeface="Arial"/>
              </a:rPr>
              <a:t>certain </a:t>
            </a:r>
            <a:r>
              <a:rPr sz="2400" spc="-15" dirty="0">
                <a:solidFill>
                  <a:srgbClr val="3333CC"/>
                </a:solidFill>
                <a:latin typeface="Arial"/>
                <a:cs typeface="Arial"/>
              </a:rPr>
              <a:t>type </a:t>
            </a:r>
            <a:r>
              <a:rPr sz="2400" spc="-10" dirty="0">
                <a:solidFill>
                  <a:srgbClr val="3333CC"/>
                </a:solidFill>
                <a:latin typeface="Arial"/>
                <a:cs typeface="Arial"/>
              </a:rPr>
              <a:t>are applied to the</a:t>
            </a:r>
            <a:r>
              <a:rPr sz="2400" spc="-185" dirty="0">
                <a:solidFill>
                  <a:srgbClr val="3333CC"/>
                </a:solidFill>
                <a:latin typeface="Arial"/>
                <a:cs typeface="Arial"/>
              </a:rPr>
              <a:t> </a:t>
            </a:r>
            <a:r>
              <a:rPr sz="2400" spc="-15" dirty="0">
                <a:solidFill>
                  <a:srgbClr val="3333CC"/>
                </a:solidFill>
                <a:latin typeface="Arial"/>
                <a:cs typeface="Arial"/>
              </a:rPr>
              <a:t>objects</a:t>
            </a:r>
            <a:endParaRPr sz="2400" dirty="0">
              <a:latin typeface="Arial"/>
              <a:cs typeface="Arial"/>
            </a:endParaRPr>
          </a:p>
          <a:p>
            <a:pPr marL="747395" lvl="1" indent="-283210">
              <a:lnSpc>
                <a:spcPct val="100000"/>
              </a:lnSpc>
              <a:spcBef>
                <a:spcPts val="450"/>
              </a:spcBef>
              <a:buClr>
                <a:srgbClr val="3333CC"/>
              </a:buClr>
              <a:buChar char="•"/>
              <a:tabLst>
                <a:tab pos="746760" algn="l"/>
                <a:tab pos="747395" algn="l"/>
              </a:tabLst>
            </a:pPr>
            <a:r>
              <a:rPr sz="2000" spc="-15" dirty="0">
                <a:solidFill>
                  <a:srgbClr val="006600"/>
                </a:solidFill>
                <a:latin typeface="Arial"/>
                <a:cs typeface="Arial"/>
              </a:rPr>
              <a:t>Area </a:t>
            </a:r>
            <a:r>
              <a:rPr sz="2000" spc="-10" dirty="0">
                <a:solidFill>
                  <a:srgbClr val="006600"/>
                </a:solidFill>
                <a:latin typeface="Arial"/>
                <a:cs typeface="Arial"/>
              </a:rPr>
              <a:t>and </a:t>
            </a:r>
            <a:r>
              <a:rPr sz="2000" spc="-15" dirty="0">
                <a:solidFill>
                  <a:srgbClr val="006600"/>
                </a:solidFill>
                <a:latin typeface="Arial"/>
                <a:cs typeface="Arial"/>
              </a:rPr>
              <a:t>perimeter </a:t>
            </a:r>
            <a:r>
              <a:rPr sz="2000" spc="-10" dirty="0">
                <a:solidFill>
                  <a:srgbClr val="006600"/>
                </a:solidFill>
                <a:latin typeface="Arial"/>
                <a:cs typeface="Arial"/>
              </a:rPr>
              <a:t>of </a:t>
            </a:r>
            <a:r>
              <a:rPr sz="2000" dirty="0">
                <a:solidFill>
                  <a:srgbClr val="006600"/>
                </a:solidFill>
                <a:latin typeface="Arial"/>
                <a:cs typeface="Arial"/>
              </a:rPr>
              <a:t>a </a:t>
            </a:r>
            <a:r>
              <a:rPr sz="2000" spc="-10" dirty="0">
                <a:solidFill>
                  <a:srgbClr val="006600"/>
                </a:solidFill>
                <a:latin typeface="Arial"/>
                <a:cs typeface="Arial"/>
              </a:rPr>
              <a:t>triangle are</a:t>
            </a:r>
            <a:r>
              <a:rPr sz="2000" spc="-120" dirty="0">
                <a:solidFill>
                  <a:srgbClr val="006600"/>
                </a:solidFill>
                <a:latin typeface="Arial"/>
                <a:cs typeface="Arial"/>
              </a:rPr>
              <a:t> </a:t>
            </a:r>
            <a:r>
              <a:rPr sz="2000" spc="-15" dirty="0">
                <a:solidFill>
                  <a:srgbClr val="006600"/>
                </a:solidFill>
                <a:latin typeface="Arial"/>
                <a:cs typeface="Arial"/>
              </a:rPr>
              <a:t>invariants</a:t>
            </a:r>
            <a:endParaRPr sz="2000" dirty="0">
              <a:latin typeface="Arial"/>
              <a:cs typeface="Arial"/>
            </a:endParaRPr>
          </a:p>
          <a:p>
            <a:pPr marL="1143000" lvl="2" indent="-226060">
              <a:lnSpc>
                <a:spcPct val="100000"/>
              </a:lnSpc>
              <a:spcBef>
                <a:spcPts val="405"/>
              </a:spcBef>
              <a:buClr>
                <a:srgbClr val="3333CC"/>
              </a:buClr>
              <a:buChar char="•"/>
              <a:tabLst>
                <a:tab pos="1142365" algn="l"/>
                <a:tab pos="1143000" algn="l"/>
              </a:tabLst>
            </a:pPr>
            <a:r>
              <a:rPr sz="2000" spc="-15" dirty="0">
                <a:solidFill>
                  <a:srgbClr val="660066"/>
                </a:solidFill>
                <a:latin typeface="Arial"/>
                <a:cs typeface="Arial"/>
              </a:rPr>
              <a:t>Translating/rotating </a:t>
            </a:r>
            <a:r>
              <a:rPr sz="2000" dirty="0">
                <a:solidFill>
                  <a:srgbClr val="660066"/>
                </a:solidFill>
                <a:latin typeface="Arial"/>
                <a:cs typeface="Arial"/>
              </a:rPr>
              <a:t>a </a:t>
            </a:r>
            <a:r>
              <a:rPr sz="2000" spc="-10" dirty="0">
                <a:solidFill>
                  <a:srgbClr val="660066"/>
                </a:solidFill>
                <a:latin typeface="Arial"/>
                <a:cs typeface="Arial"/>
              </a:rPr>
              <a:t>triangle </a:t>
            </a:r>
            <a:r>
              <a:rPr sz="2000" spc="-15" dirty="0">
                <a:solidFill>
                  <a:srgbClr val="660066"/>
                </a:solidFill>
                <a:latin typeface="Arial"/>
                <a:cs typeface="Arial"/>
              </a:rPr>
              <a:t>does </a:t>
            </a:r>
            <a:r>
              <a:rPr sz="2000" spc="-10" dirty="0">
                <a:solidFill>
                  <a:srgbClr val="660066"/>
                </a:solidFill>
                <a:latin typeface="Arial"/>
                <a:cs typeface="Arial"/>
              </a:rPr>
              <a:t>not </a:t>
            </a:r>
            <a:r>
              <a:rPr sz="2000" spc="-15" dirty="0">
                <a:solidFill>
                  <a:srgbClr val="660066"/>
                </a:solidFill>
                <a:latin typeface="Arial"/>
                <a:cs typeface="Arial"/>
              </a:rPr>
              <a:t>change </a:t>
            </a:r>
            <a:r>
              <a:rPr sz="2000" spc="-5" dirty="0">
                <a:solidFill>
                  <a:srgbClr val="660066"/>
                </a:solidFill>
                <a:latin typeface="Arial"/>
                <a:cs typeface="Arial"/>
              </a:rPr>
              <a:t>its </a:t>
            </a:r>
            <a:r>
              <a:rPr sz="2000" spc="-15" dirty="0">
                <a:solidFill>
                  <a:srgbClr val="660066"/>
                </a:solidFill>
                <a:latin typeface="Arial"/>
                <a:cs typeface="Arial"/>
              </a:rPr>
              <a:t>area </a:t>
            </a:r>
            <a:r>
              <a:rPr sz="2000" spc="-10" dirty="0">
                <a:solidFill>
                  <a:srgbClr val="660066"/>
                </a:solidFill>
                <a:latin typeface="Arial"/>
                <a:cs typeface="Arial"/>
              </a:rPr>
              <a:t>or</a:t>
            </a:r>
            <a:r>
              <a:rPr sz="2000" spc="-135" dirty="0">
                <a:solidFill>
                  <a:srgbClr val="660066"/>
                </a:solidFill>
                <a:latin typeface="Arial"/>
                <a:cs typeface="Arial"/>
              </a:rPr>
              <a:t> </a:t>
            </a:r>
            <a:r>
              <a:rPr sz="2000" spc="-15" dirty="0">
                <a:solidFill>
                  <a:srgbClr val="660066"/>
                </a:solidFill>
                <a:latin typeface="Arial"/>
                <a:cs typeface="Arial"/>
              </a:rPr>
              <a:t>perimeter</a:t>
            </a:r>
            <a:endParaRPr sz="2000" dirty="0">
              <a:latin typeface="Arial"/>
              <a:cs typeface="Arial"/>
            </a:endParaRPr>
          </a:p>
          <a:p>
            <a:pPr marL="747395" lvl="1" indent="-283210">
              <a:lnSpc>
                <a:spcPct val="100000"/>
              </a:lnSpc>
              <a:spcBef>
                <a:spcPts val="505"/>
              </a:spcBef>
              <a:buClr>
                <a:srgbClr val="3333CC"/>
              </a:buClr>
              <a:buChar char="•"/>
              <a:tabLst>
                <a:tab pos="746760" algn="l"/>
                <a:tab pos="747395" algn="l"/>
              </a:tabLst>
            </a:pPr>
            <a:r>
              <a:rPr sz="2000" spc="-10" dirty="0">
                <a:solidFill>
                  <a:srgbClr val="006600"/>
                </a:solidFill>
                <a:latin typeface="Arial"/>
                <a:cs typeface="Arial"/>
              </a:rPr>
              <a:t>Triangle </a:t>
            </a:r>
            <a:r>
              <a:rPr sz="2000" spc="-15" dirty="0">
                <a:solidFill>
                  <a:srgbClr val="006600"/>
                </a:solidFill>
                <a:latin typeface="Arial"/>
                <a:cs typeface="Arial"/>
              </a:rPr>
              <a:t>centers such </a:t>
            </a:r>
            <a:r>
              <a:rPr sz="2000" spc="-10" dirty="0">
                <a:solidFill>
                  <a:srgbClr val="006600"/>
                </a:solidFill>
                <a:latin typeface="Arial"/>
                <a:cs typeface="Arial"/>
              </a:rPr>
              <a:t>as the </a:t>
            </a:r>
            <a:r>
              <a:rPr sz="2000" spc="-15" dirty="0">
                <a:solidFill>
                  <a:srgbClr val="006600"/>
                </a:solidFill>
                <a:latin typeface="Arial"/>
                <a:cs typeface="Arial"/>
              </a:rPr>
              <a:t>centroid, circumcenter, </a:t>
            </a:r>
            <a:r>
              <a:rPr sz="2000" spc="-10" dirty="0">
                <a:solidFill>
                  <a:srgbClr val="006600"/>
                </a:solidFill>
                <a:latin typeface="Arial"/>
                <a:cs typeface="Arial"/>
              </a:rPr>
              <a:t>are not</a:t>
            </a:r>
            <a:r>
              <a:rPr sz="2000" spc="-145" dirty="0">
                <a:solidFill>
                  <a:srgbClr val="006600"/>
                </a:solidFill>
                <a:latin typeface="Arial"/>
                <a:cs typeface="Arial"/>
              </a:rPr>
              <a:t> </a:t>
            </a:r>
            <a:r>
              <a:rPr sz="2000" spc="-10" dirty="0">
                <a:solidFill>
                  <a:srgbClr val="006600"/>
                </a:solidFill>
                <a:latin typeface="Arial"/>
                <a:cs typeface="Arial"/>
              </a:rPr>
              <a:t>invariant</a:t>
            </a:r>
            <a:endParaRPr sz="2000" dirty="0">
              <a:latin typeface="Arial"/>
              <a:cs typeface="Arial"/>
            </a:endParaRPr>
          </a:p>
          <a:p>
            <a:pPr marL="1211580" lvl="2" indent="-295275">
              <a:lnSpc>
                <a:spcPct val="100000"/>
              </a:lnSpc>
              <a:spcBef>
                <a:spcPts val="385"/>
              </a:spcBef>
              <a:buClr>
                <a:srgbClr val="3333CC"/>
              </a:buClr>
              <a:buChar char="•"/>
              <a:tabLst>
                <a:tab pos="1211580" algn="l"/>
                <a:tab pos="1212215" algn="l"/>
              </a:tabLst>
            </a:pPr>
            <a:r>
              <a:rPr sz="2000" spc="-15" dirty="0">
                <a:solidFill>
                  <a:srgbClr val="660066"/>
                </a:solidFill>
                <a:latin typeface="Arial"/>
                <a:cs typeface="Arial"/>
              </a:rPr>
              <a:t>Because moving </a:t>
            </a:r>
            <a:r>
              <a:rPr sz="2000" dirty="0">
                <a:solidFill>
                  <a:srgbClr val="660066"/>
                </a:solidFill>
                <a:latin typeface="Arial"/>
                <a:cs typeface="Arial"/>
              </a:rPr>
              <a:t>a </a:t>
            </a:r>
            <a:r>
              <a:rPr sz="2000" spc="-10" dirty="0">
                <a:solidFill>
                  <a:srgbClr val="660066"/>
                </a:solidFill>
                <a:latin typeface="Arial"/>
                <a:cs typeface="Arial"/>
              </a:rPr>
              <a:t>triangle </a:t>
            </a:r>
            <a:r>
              <a:rPr sz="2000" spc="-5" dirty="0">
                <a:solidFill>
                  <a:srgbClr val="660066"/>
                </a:solidFill>
                <a:latin typeface="Arial"/>
                <a:cs typeface="Arial"/>
              </a:rPr>
              <a:t>will </a:t>
            </a:r>
            <a:r>
              <a:rPr sz="2000" spc="-15" dirty="0">
                <a:solidFill>
                  <a:srgbClr val="660066"/>
                </a:solidFill>
                <a:latin typeface="Arial"/>
                <a:cs typeface="Arial"/>
              </a:rPr>
              <a:t>cause </a:t>
            </a:r>
            <a:r>
              <a:rPr sz="2000" spc="-5" dirty="0">
                <a:solidFill>
                  <a:srgbClr val="660066"/>
                </a:solidFill>
                <a:latin typeface="Arial"/>
                <a:cs typeface="Arial"/>
              </a:rPr>
              <a:t>its </a:t>
            </a:r>
            <a:r>
              <a:rPr sz="2000" spc="-15" dirty="0">
                <a:solidFill>
                  <a:srgbClr val="660066"/>
                </a:solidFill>
                <a:latin typeface="Arial"/>
                <a:cs typeface="Arial"/>
              </a:rPr>
              <a:t>centers </a:t>
            </a:r>
            <a:r>
              <a:rPr sz="2000" spc="-10" dirty="0">
                <a:solidFill>
                  <a:srgbClr val="660066"/>
                </a:solidFill>
                <a:latin typeface="Arial"/>
                <a:cs typeface="Arial"/>
              </a:rPr>
              <a:t>to</a:t>
            </a:r>
            <a:r>
              <a:rPr sz="2000" spc="-140" dirty="0">
                <a:solidFill>
                  <a:srgbClr val="660066"/>
                </a:solidFill>
                <a:latin typeface="Arial"/>
                <a:cs typeface="Arial"/>
              </a:rPr>
              <a:t> </a:t>
            </a:r>
            <a:r>
              <a:rPr sz="2000" spc="-20" dirty="0">
                <a:solidFill>
                  <a:srgbClr val="660066"/>
                </a:solidFill>
                <a:latin typeface="Arial"/>
                <a:cs typeface="Arial"/>
              </a:rPr>
              <a:t>move</a:t>
            </a:r>
            <a:endParaRPr sz="2000" dirty="0">
              <a:latin typeface="Arial"/>
              <a:cs typeface="Arial"/>
            </a:endParaRPr>
          </a:p>
          <a:p>
            <a:pPr marL="351790" indent="-339090">
              <a:lnSpc>
                <a:spcPct val="100000"/>
              </a:lnSpc>
              <a:spcBef>
                <a:spcPts val="509"/>
              </a:spcBef>
              <a:buChar char="•"/>
              <a:tabLst>
                <a:tab pos="351155" algn="l"/>
                <a:tab pos="351790" algn="l"/>
              </a:tabLst>
            </a:pPr>
            <a:r>
              <a:rPr sz="2400" spc="-15" dirty="0">
                <a:solidFill>
                  <a:srgbClr val="3333CC"/>
                </a:solidFill>
                <a:latin typeface="Arial"/>
                <a:cs typeface="Arial"/>
              </a:rPr>
              <a:t>Instead, these centers </a:t>
            </a:r>
            <a:r>
              <a:rPr sz="2400" spc="-10" dirty="0">
                <a:solidFill>
                  <a:srgbClr val="3333CC"/>
                </a:solidFill>
                <a:latin typeface="Arial"/>
                <a:cs typeface="Arial"/>
              </a:rPr>
              <a:t>are</a:t>
            </a:r>
            <a:r>
              <a:rPr sz="2400" spc="-65" dirty="0">
                <a:solidFill>
                  <a:srgbClr val="3333CC"/>
                </a:solidFill>
                <a:latin typeface="Arial"/>
                <a:cs typeface="Arial"/>
              </a:rPr>
              <a:t> </a:t>
            </a:r>
            <a:r>
              <a:rPr sz="2400" spc="-15" dirty="0">
                <a:solidFill>
                  <a:srgbClr val="3333CC"/>
                </a:solidFill>
                <a:latin typeface="Arial"/>
                <a:cs typeface="Arial"/>
              </a:rPr>
              <a:t>equivariant</a:t>
            </a:r>
            <a:endParaRPr sz="2400" dirty="0">
              <a:latin typeface="Arial"/>
              <a:cs typeface="Arial"/>
            </a:endParaRPr>
          </a:p>
          <a:p>
            <a:pPr marL="747395" marR="5080" lvl="1" indent="-282575">
              <a:lnSpc>
                <a:spcPct val="98700"/>
              </a:lnSpc>
              <a:spcBef>
                <a:spcPts val="555"/>
              </a:spcBef>
              <a:buClr>
                <a:srgbClr val="3333CC"/>
              </a:buClr>
              <a:buChar char="•"/>
              <a:tabLst>
                <a:tab pos="746760" algn="l"/>
                <a:tab pos="747395" algn="l"/>
              </a:tabLst>
            </a:pPr>
            <a:r>
              <a:rPr lang="en-US" sz="2000" spc="-10" dirty="0">
                <a:solidFill>
                  <a:srgbClr val="006600"/>
                </a:solidFill>
                <a:latin typeface="Arial"/>
                <a:cs typeface="Arial"/>
              </a:rPr>
              <a:t>A</a:t>
            </a:r>
            <a:r>
              <a:rPr sz="2000" spc="-10" dirty="0">
                <a:solidFill>
                  <a:srgbClr val="006600"/>
                </a:solidFill>
                <a:latin typeface="Arial"/>
                <a:cs typeface="Arial"/>
              </a:rPr>
              <a:t>pplying any </a:t>
            </a:r>
            <a:r>
              <a:rPr sz="2000" spc="-15" dirty="0">
                <a:solidFill>
                  <a:srgbClr val="006600"/>
                </a:solidFill>
                <a:latin typeface="Arial"/>
                <a:cs typeface="Arial"/>
              </a:rPr>
              <a:t>Euclidean congruence </a:t>
            </a:r>
            <a:r>
              <a:rPr sz="2000" spc="-5" dirty="0">
                <a:solidFill>
                  <a:srgbClr val="006600"/>
                </a:solidFill>
                <a:latin typeface="Arial"/>
                <a:cs typeface="Arial"/>
              </a:rPr>
              <a:t>(a </a:t>
            </a:r>
            <a:r>
              <a:rPr sz="2000" spc="-15" dirty="0">
                <a:solidFill>
                  <a:srgbClr val="006600"/>
                </a:solidFill>
                <a:latin typeface="Arial"/>
                <a:cs typeface="Arial"/>
              </a:rPr>
              <a:t>combination </a:t>
            </a:r>
            <a:r>
              <a:rPr sz="2000" spc="-10" dirty="0">
                <a:solidFill>
                  <a:srgbClr val="006600"/>
                </a:solidFill>
                <a:latin typeface="Arial"/>
                <a:cs typeface="Arial"/>
              </a:rPr>
              <a:t>of </a:t>
            </a:r>
            <a:r>
              <a:rPr sz="2000" dirty="0">
                <a:solidFill>
                  <a:srgbClr val="006600"/>
                </a:solidFill>
                <a:latin typeface="Arial"/>
                <a:cs typeface="Arial"/>
              </a:rPr>
              <a:t>a </a:t>
            </a:r>
            <a:r>
              <a:rPr sz="2000" spc="-15" dirty="0">
                <a:solidFill>
                  <a:srgbClr val="006600"/>
                </a:solidFill>
                <a:latin typeface="Arial"/>
                <a:cs typeface="Arial"/>
              </a:rPr>
              <a:t>translation and  rotation) </a:t>
            </a:r>
            <a:r>
              <a:rPr sz="2000" spc="-10" dirty="0">
                <a:solidFill>
                  <a:srgbClr val="006600"/>
                </a:solidFill>
                <a:latin typeface="Arial"/>
                <a:cs typeface="Arial"/>
              </a:rPr>
              <a:t>to </a:t>
            </a:r>
            <a:r>
              <a:rPr sz="2000" dirty="0">
                <a:solidFill>
                  <a:srgbClr val="006600"/>
                </a:solidFill>
                <a:latin typeface="Arial"/>
                <a:cs typeface="Arial"/>
              </a:rPr>
              <a:t>a </a:t>
            </a:r>
            <a:r>
              <a:rPr sz="2000" spc="-10" dirty="0">
                <a:solidFill>
                  <a:srgbClr val="006600"/>
                </a:solidFill>
                <a:latin typeface="Arial"/>
                <a:cs typeface="Arial"/>
              </a:rPr>
              <a:t>triangle, and </a:t>
            </a:r>
            <a:r>
              <a:rPr sz="2000" spc="-15" dirty="0">
                <a:solidFill>
                  <a:srgbClr val="006600"/>
                </a:solidFill>
                <a:latin typeface="Arial"/>
                <a:cs typeface="Arial"/>
              </a:rPr>
              <a:t>then constructing </a:t>
            </a:r>
            <a:r>
              <a:rPr sz="2000" spc="-5" dirty="0">
                <a:solidFill>
                  <a:srgbClr val="006600"/>
                </a:solidFill>
                <a:latin typeface="Arial"/>
                <a:cs typeface="Arial"/>
              </a:rPr>
              <a:t>its </a:t>
            </a:r>
            <a:r>
              <a:rPr sz="2000" spc="-15" dirty="0">
                <a:solidFill>
                  <a:srgbClr val="006600"/>
                </a:solidFill>
                <a:latin typeface="Arial"/>
                <a:cs typeface="Arial"/>
              </a:rPr>
              <a:t>center, produces </a:t>
            </a:r>
            <a:r>
              <a:rPr sz="2000" spc="-10" dirty="0">
                <a:solidFill>
                  <a:srgbClr val="006600"/>
                </a:solidFill>
                <a:latin typeface="Arial"/>
                <a:cs typeface="Arial"/>
              </a:rPr>
              <a:t>the  </a:t>
            </a:r>
            <a:r>
              <a:rPr sz="2000" spc="-15" dirty="0">
                <a:solidFill>
                  <a:srgbClr val="006600"/>
                </a:solidFill>
                <a:latin typeface="Arial"/>
                <a:cs typeface="Arial"/>
              </a:rPr>
              <a:t>same </a:t>
            </a:r>
            <a:r>
              <a:rPr sz="2000" spc="-10" dirty="0">
                <a:solidFill>
                  <a:srgbClr val="006600"/>
                </a:solidFill>
                <a:latin typeface="Arial"/>
                <a:cs typeface="Arial"/>
              </a:rPr>
              <a:t>point as </a:t>
            </a:r>
            <a:r>
              <a:rPr sz="2000" spc="-15" dirty="0">
                <a:solidFill>
                  <a:srgbClr val="006600"/>
                </a:solidFill>
                <a:latin typeface="Arial"/>
                <a:cs typeface="Arial"/>
              </a:rPr>
              <a:t>constructing </a:t>
            </a:r>
            <a:r>
              <a:rPr sz="2000" spc="-10" dirty="0">
                <a:solidFill>
                  <a:srgbClr val="006600"/>
                </a:solidFill>
                <a:latin typeface="Arial"/>
                <a:cs typeface="Arial"/>
              </a:rPr>
              <a:t>the </a:t>
            </a:r>
            <a:r>
              <a:rPr sz="2000" spc="-15" dirty="0">
                <a:solidFill>
                  <a:srgbClr val="006600"/>
                </a:solidFill>
                <a:latin typeface="Arial"/>
                <a:cs typeface="Arial"/>
              </a:rPr>
              <a:t>center </a:t>
            </a:r>
            <a:r>
              <a:rPr sz="2000" spc="-10" dirty="0">
                <a:solidFill>
                  <a:srgbClr val="006600"/>
                </a:solidFill>
                <a:latin typeface="Arial"/>
                <a:cs typeface="Arial"/>
              </a:rPr>
              <a:t>first, and </a:t>
            </a:r>
            <a:r>
              <a:rPr sz="2000" spc="-15" dirty="0">
                <a:solidFill>
                  <a:srgbClr val="006600"/>
                </a:solidFill>
                <a:latin typeface="Arial"/>
                <a:cs typeface="Arial"/>
              </a:rPr>
              <a:t>then </a:t>
            </a:r>
            <a:r>
              <a:rPr sz="2000" spc="-10" dirty="0">
                <a:solidFill>
                  <a:srgbClr val="006600"/>
                </a:solidFill>
                <a:latin typeface="Arial"/>
                <a:cs typeface="Arial"/>
              </a:rPr>
              <a:t>applying the </a:t>
            </a:r>
            <a:r>
              <a:rPr sz="2000" spc="-15" dirty="0">
                <a:solidFill>
                  <a:srgbClr val="006600"/>
                </a:solidFill>
                <a:latin typeface="Arial"/>
                <a:cs typeface="Arial"/>
              </a:rPr>
              <a:t>same  congruence </a:t>
            </a:r>
            <a:r>
              <a:rPr sz="2000" spc="-10" dirty="0">
                <a:solidFill>
                  <a:srgbClr val="006600"/>
                </a:solidFill>
                <a:latin typeface="Arial"/>
                <a:cs typeface="Arial"/>
              </a:rPr>
              <a:t>to the</a:t>
            </a:r>
            <a:r>
              <a:rPr sz="2000" spc="-55" dirty="0">
                <a:solidFill>
                  <a:srgbClr val="006600"/>
                </a:solidFill>
                <a:latin typeface="Arial"/>
                <a:cs typeface="Arial"/>
              </a:rPr>
              <a:t> </a:t>
            </a:r>
            <a:r>
              <a:rPr sz="2000" spc="-15" dirty="0">
                <a:solidFill>
                  <a:srgbClr val="006600"/>
                </a:solidFill>
                <a:latin typeface="Arial"/>
                <a:cs typeface="Arial"/>
              </a:rPr>
              <a:t>center.</a:t>
            </a:r>
            <a:endParaRPr sz="2000" dirty="0">
              <a:latin typeface="Arial"/>
              <a:cs typeface="Arial"/>
            </a:endParaRPr>
          </a:p>
          <a:p>
            <a:pPr marL="9525" algn="ctr">
              <a:lnSpc>
                <a:spcPct val="100000"/>
              </a:lnSpc>
              <a:spcBef>
                <a:spcPts val="1430"/>
              </a:spcBef>
            </a:pPr>
            <a:r>
              <a:rPr sz="1600" spc="-20" dirty="0">
                <a:latin typeface="Calibri"/>
                <a:cs typeface="Calibri"/>
              </a:rPr>
              <a:t>O=Triangle;</a:t>
            </a:r>
            <a:r>
              <a:rPr sz="1600" spc="-15" dirty="0">
                <a:latin typeface="Calibri"/>
                <a:cs typeface="Calibri"/>
              </a:rPr>
              <a:t> </a:t>
            </a:r>
            <a:r>
              <a:rPr sz="1600" i="1" spc="-15" dirty="0">
                <a:latin typeface="Calibri"/>
                <a:cs typeface="Calibri"/>
              </a:rPr>
              <a:t>t</a:t>
            </a:r>
            <a:r>
              <a:rPr sz="1600" spc="-15" dirty="0">
                <a:latin typeface="Calibri"/>
                <a:cs typeface="Calibri"/>
              </a:rPr>
              <a:t>=translation</a:t>
            </a:r>
            <a:endParaRPr sz="1600" dirty="0">
              <a:latin typeface="Calibri"/>
              <a:cs typeface="Calibri"/>
            </a:endParaRPr>
          </a:p>
        </p:txBody>
      </p:sp>
      <p:sp>
        <p:nvSpPr>
          <p:cNvPr id="9" name="object 9"/>
          <p:cNvSpPr txBox="1"/>
          <p:nvPr/>
        </p:nvSpPr>
        <p:spPr>
          <a:xfrm>
            <a:off x="3901271" y="5985255"/>
            <a:ext cx="1967230" cy="995044"/>
          </a:xfrm>
          <a:prstGeom prst="rect">
            <a:avLst/>
          </a:prstGeom>
        </p:spPr>
        <p:txBody>
          <a:bodyPr vert="horz" wrap="square" lIns="0" tIns="14604" rIns="0" bIns="0" rtlCol="0">
            <a:spAutoFit/>
          </a:bodyPr>
          <a:lstStyle/>
          <a:p>
            <a:pPr marL="12700" marR="5080">
              <a:lnSpc>
                <a:spcPct val="99200"/>
              </a:lnSpc>
              <a:spcBef>
                <a:spcPts val="114"/>
              </a:spcBef>
            </a:pPr>
            <a:r>
              <a:rPr sz="1600" spc="-15" dirty="0">
                <a:latin typeface="Calibri"/>
                <a:cs typeface="Calibri"/>
              </a:rPr>
              <a:t>Area(O)=Area(</a:t>
            </a:r>
            <a:r>
              <a:rPr sz="1600" i="1" spc="-15" dirty="0">
                <a:latin typeface="Calibri"/>
                <a:cs typeface="Calibri"/>
              </a:rPr>
              <a:t>t</a:t>
            </a:r>
            <a:r>
              <a:rPr sz="1600" spc="-15" dirty="0">
                <a:latin typeface="Calibri"/>
                <a:cs typeface="Calibri"/>
              </a:rPr>
              <a:t>(O))  Center</a:t>
            </a:r>
            <a:r>
              <a:rPr sz="1600" spc="-90" dirty="0">
                <a:latin typeface="Calibri"/>
                <a:cs typeface="Calibri"/>
              </a:rPr>
              <a:t> </a:t>
            </a:r>
            <a:r>
              <a:rPr sz="1600" spc="-10" dirty="0">
                <a:latin typeface="Calibri"/>
                <a:cs typeface="Calibri"/>
              </a:rPr>
              <a:t>(O)≠Center(</a:t>
            </a:r>
            <a:r>
              <a:rPr sz="1600" i="1" spc="-10" dirty="0">
                <a:latin typeface="Calibri"/>
                <a:cs typeface="Calibri"/>
              </a:rPr>
              <a:t>t</a:t>
            </a:r>
            <a:r>
              <a:rPr sz="1600" spc="-10" dirty="0">
                <a:latin typeface="Calibri"/>
                <a:cs typeface="Calibri"/>
              </a:rPr>
              <a:t>(O))  </a:t>
            </a:r>
            <a:r>
              <a:rPr sz="1600" i="1" spc="-10" dirty="0">
                <a:latin typeface="Calibri"/>
                <a:cs typeface="Calibri"/>
              </a:rPr>
              <a:t>g</a:t>
            </a:r>
            <a:r>
              <a:rPr sz="1600" spc="-10" dirty="0">
                <a:latin typeface="Calibri"/>
                <a:cs typeface="Calibri"/>
              </a:rPr>
              <a:t>(</a:t>
            </a:r>
            <a:r>
              <a:rPr sz="1600" i="1" spc="-10" dirty="0">
                <a:latin typeface="Calibri"/>
                <a:cs typeface="Calibri"/>
              </a:rPr>
              <a:t>x</a:t>
            </a:r>
            <a:r>
              <a:rPr sz="1600" spc="-10" dirty="0">
                <a:latin typeface="Calibri"/>
                <a:cs typeface="Calibri"/>
              </a:rPr>
              <a:t>) </a:t>
            </a:r>
            <a:r>
              <a:rPr sz="1600" spc="-15" dirty="0">
                <a:latin typeface="Calibri"/>
                <a:cs typeface="Calibri"/>
              </a:rPr>
              <a:t>=center(</a:t>
            </a:r>
            <a:r>
              <a:rPr sz="1600" i="1" spc="-15" dirty="0">
                <a:latin typeface="Calibri"/>
                <a:cs typeface="Calibri"/>
              </a:rPr>
              <a:t>x</a:t>
            </a:r>
            <a:r>
              <a:rPr sz="1600" spc="-15" dirty="0">
                <a:latin typeface="Calibri"/>
                <a:cs typeface="Calibri"/>
              </a:rPr>
              <a:t>)  </a:t>
            </a:r>
            <a:r>
              <a:rPr sz="1600" i="1" spc="-15" dirty="0">
                <a:latin typeface="Calibri"/>
                <a:cs typeface="Calibri"/>
              </a:rPr>
              <a:t>f</a:t>
            </a:r>
            <a:r>
              <a:rPr sz="1600" spc="-15" dirty="0">
                <a:latin typeface="Calibri"/>
                <a:cs typeface="Calibri"/>
              </a:rPr>
              <a:t>(</a:t>
            </a:r>
            <a:r>
              <a:rPr sz="1600" i="1" spc="-15" dirty="0">
                <a:latin typeface="Calibri"/>
                <a:cs typeface="Calibri"/>
              </a:rPr>
              <a:t>x</a:t>
            </a:r>
            <a:r>
              <a:rPr sz="1600" spc="-15" dirty="0">
                <a:latin typeface="Calibri"/>
                <a:cs typeface="Calibri"/>
              </a:rPr>
              <a:t>)=translation</a:t>
            </a:r>
            <a:r>
              <a:rPr sz="1600" spc="-25" dirty="0">
                <a:latin typeface="Calibri"/>
                <a:cs typeface="Calibri"/>
              </a:rPr>
              <a:t> </a:t>
            </a:r>
            <a:r>
              <a:rPr sz="1600" spc="-10" dirty="0">
                <a:latin typeface="Calibri"/>
                <a:cs typeface="Calibri"/>
              </a:rPr>
              <a:t>(</a:t>
            </a:r>
            <a:r>
              <a:rPr sz="1600" i="1" spc="-10" dirty="0">
                <a:latin typeface="Calibri"/>
                <a:cs typeface="Calibri"/>
              </a:rPr>
              <a:t>x</a:t>
            </a:r>
            <a:r>
              <a:rPr sz="1600" spc="-10" dirty="0">
                <a:latin typeface="Calibri"/>
                <a:cs typeface="Calibri"/>
              </a:rPr>
              <a:t>)</a:t>
            </a:r>
            <a:endParaRPr sz="1600">
              <a:latin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732147" y="804172"/>
            <a:ext cx="7310856" cy="566060"/>
          </a:xfrm>
          <a:prstGeom prst="rect">
            <a:avLst/>
          </a:prstGeom>
        </p:spPr>
        <p:txBody>
          <a:bodyPr vert="horz" wrap="square" lIns="0" tIns="11946" rIns="0" bIns="0" rtlCol="0">
            <a:spAutoFit/>
          </a:bodyPr>
          <a:lstStyle/>
          <a:p>
            <a:pPr marL="11946">
              <a:spcBef>
                <a:spcPts val="94"/>
              </a:spcBef>
            </a:pPr>
            <a:r>
              <a:rPr lang="en-US" spc="-24" dirty="0"/>
              <a:t>Principles of machine learning</a:t>
            </a:r>
            <a:endParaRPr spc="-24" dirty="0"/>
          </a:p>
        </p:txBody>
      </p:sp>
      <p:sp>
        <p:nvSpPr>
          <p:cNvPr id="4" name="object 4"/>
          <p:cNvSpPr txBox="1"/>
          <p:nvPr/>
        </p:nvSpPr>
        <p:spPr>
          <a:xfrm>
            <a:off x="550942" y="1778954"/>
            <a:ext cx="8310126" cy="6004595"/>
          </a:xfrm>
          <a:prstGeom prst="rect">
            <a:avLst/>
          </a:prstGeom>
        </p:spPr>
        <p:txBody>
          <a:bodyPr vert="horz" wrap="square" lIns="0" tIns="22100" rIns="0" bIns="0" rtlCol="0">
            <a:spAutoFit/>
          </a:bodyPr>
          <a:lstStyle/>
          <a:p>
            <a:pPr marL="330296" marR="374495" indent="-318948">
              <a:lnSpc>
                <a:spcPct val="97800"/>
              </a:lnSpc>
              <a:spcBef>
                <a:spcPts val="174"/>
              </a:spcBef>
              <a:buChar char="•"/>
              <a:tabLst>
                <a:tab pos="330296" algn="l"/>
                <a:tab pos="330894" algn="l"/>
              </a:tabLst>
            </a:pPr>
            <a:r>
              <a:rPr lang="en-US" sz="3010" dirty="0">
                <a:solidFill>
                  <a:srgbClr val="3333CC"/>
                </a:solidFill>
                <a:latin typeface="Arial"/>
                <a:cs typeface="Arial"/>
              </a:rPr>
              <a:t>Principles of machine learning</a:t>
            </a:r>
          </a:p>
          <a:p>
            <a:pPr marL="330296" marR="374495" indent="-318948">
              <a:lnSpc>
                <a:spcPct val="97800"/>
              </a:lnSpc>
              <a:spcBef>
                <a:spcPts val="174"/>
              </a:spcBef>
              <a:buChar char="•"/>
              <a:tabLst>
                <a:tab pos="330296" algn="l"/>
                <a:tab pos="330894" algn="l"/>
              </a:tabLst>
            </a:pPr>
            <a:endParaRPr lang="en-US" sz="3010" dirty="0">
              <a:solidFill>
                <a:srgbClr val="3333CC"/>
              </a:solidFill>
              <a:latin typeface="Arial"/>
              <a:cs typeface="Arial"/>
            </a:endParaRPr>
          </a:p>
          <a:p>
            <a:pPr marL="330296" marR="374495" indent="-318948">
              <a:lnSpc>
                <a:spcPct val="97800"/>
              </a:lnSpc>
              <a:spcBef>
                <a:spcPts val="174"/>
              </a:spcBef>
              <a:buChar char="•"/>
              <a:tabLst>
                <a:tab pos="330296" algn="l"/>
                <a:tab pos="330894" algn="l"/>
              </a:tabLst>
            </a:pPr>
            <a:r>
              <a:rPr lang="en-US" sz="3010" dirty="0">
                <a:solidFill>
                  <a:srgbClr val="3333CC"/>
                </a:solidFill>
                <a:latin typeface="Arial"/>
                <a:cs typeface="Arial"/>
              </a:rPr>
              <a:t>ML recipe</a:t>
            </a:r>
          </a:p>
          <a:p>
            <a:pPr marL="760339" marR="374495" lvl="1" indent="-318948">
              <a:lnSpc>
                <a:spcPct val="97800"/>
              </a:lnSpc>
              <a:spcBef>
                <a:spcPts val="174"/>
              </a:spcBef>
              <a:buChar char="•"/>
              <a:tabLst>
                <a:tab pos="330296" algn="l"/>
                <a:tab pos="330894" algn="l"/>
              </a:tabLst>
            </a:pPr>
            <a:r>
              <a:rPr lang="en-US" sz="3010" dirty="0">
                <a:solidFill>
                  <a:srgbClr val="3333CC"/>
                </a:solidFill>
                <a:latin typeface="Arial"/>
                <a:cs typeface="Arial"/>
              </a:rPr>
              <a:t>Specification of a dataset</a:t>
            </a:r>
          </a:p>
          <a:p>
            <a:pPr marL="760339" marR="374495" lvl="1" indent="-318948">
              <a:lnSpc>
                <a:spcPct val="97800"/>
              </a:lnSpc>
              <a:spcBef>
                <a:spcPts val="174"/>
              </a:spcBef>
              <a:buChar char="•"/>
              <a:tabLst>
                <a:tab pos="330296" algn="l"/>
                <a:tab pos="330894" algn="l"/>
              </a:tabLst>
            </a:pPr>
            <a:r>
              <a:rPr lang="en-US" sz="3010" dirty="0">
                <a:solidFill>
                  <a:srgbClr val="3333CC"/>
                </a:solidFill>
                <a:latin typeface="Arial"/>
                <a:cs typeface="Arial"/>
              </a:rPr>
              <a:t>A cost function</a:t>
            </a:r>
          </a:p>
          <a:p>
            <a:pPr marL="760339" marR="374495" lvl="1" indent="-318948">
              <a:lnSpc>
                <a:spcPct val="97800"/>
              </a:lnSpc>
              <a:spcBef>
                <a:spcPts val="174"/>
              </a:spcBef>
              <a:buChar char="•"/>
              <a:tabLst>
                <a:tab pos="330296" algn="l"/>
                <a:tab pos="330894" algn="l"/>
              </a:tabLst>
            </a:pPr>
            <a:r>
              <a:rPr lang="en-US" sz="3010" dirty="0">
                <a:solidFill>
                  <a:srgbClr val="3333CC"/>
                </a:solidFill>
                <a:latin typeface="Arial"/>
                <a:cs typeface="Arial"/>
              </a:rPr>
              <a:t>A model</a:t>
            </a:r>
          </a:p>
          <a:p>
            <a:pPr marL="760339" marR="374495" lvl="1" indent="-318948">
              <a:lnSpc>
                <a:spcPct val="97800"/>
              </a:lnSpc>
              <a:spcBef>
                <a:spcPts val="174"/>
              </a:spcBef>
              <a:buChar char="•"/>
              <a:tabLst>
                <a:tab pos="330296" algn="l"/>
                <a:tab pos="330894" algn="l"/>
              </a:tabLst>
            </a:pPr>
            <a:r>
              <a:rPr lang="en-US" sz="3010" dirty="0">
                <a:solidFill>
                  <a:srgbClr val="3333CC"/>
                </a:solidFill>
                <a:latin typeface="Arial"/>
                <a:cs typeface="Arial"/>
              </a:rPr>
              <a:t>An optimization procedure</a:t>
            </a:r>
          </a:p>
          <a:p>
            <a:pPr marL="11348" marR="374495">
              <a:lnSpc>
                <a:spcPct val="97800"/>
              </a:lnSpc>
              <a:spcBef>
                <a:spcPts val="174"/>
              </a:spcBef>
              <a:tabLst>
                <a:tab pos="330296" algn="l"/>
                <a:tab pos="330894" algn="l"/>
              </a:tabLst>
            </a:pPr>
            <a:endParaRPr lang="en-US" sz="3010" dirty="0">
              <a:solidFill>
                <a:srgbClr val="3333CC"/>
              </a:solidFill>
              <a:latin typeface="Arial"/>
              <a:cs typeface="Arial"/>
            </a:endParaRPr>
          </a:p>
          <a:p>
            <a:pPr marL="330296" marR="374495" indent="-318948">
              <a:lnSpc>
                <a:spcPct val="97800"/>
              </a:lnSpc>
              <a:spcBef>
                <a:spcPts val="174"/>
              </a:spcBef>
              <a:buChar char="•"/>
              <a:tabLst>
                <a:tab pos="330296" algn="l"/>
                <a:tab pos="330894" algn="l"/>
              </a:tabLst>
            </a:pPr>
            <a:r>
              <a:rPr lang="en-US" sz="3010" dirty="0">
                <a:solidFill>
                  <a:srgbClr val="3333CC"/>
                </a:solidFill>
                <a:latin typeface="Arial"/>
                <a:cs typeface="Arial"/>
              </a:rPr>
              <a:t>No free lunch theorem</a:t>
            </a:r>
          </a:p>
          <a:p>
            <a:pPr marL="760339" marR="374495" lvl="1" indent="-318948">
              <a:lnSpc>
                <a:spcPct val="97800"/>
              </a:lnSpc>
              <a:spcBef>
                <a:spcPts val="174"/>
              </a:spcBef>
              <a:buChar char="•"/>
              <a:tabLst>
                <a:tab pos="330296" algn="l"/>
                <a:tab pos="330894" algn="l"/>
              </a:tabLst>
            </a:pPr>
            <a:r>
              <a:rPr lang="en-US" sz="3010" dirty="0">
                <a:solidFill>
                  <a:srgbClr val="3333CC"/>
                </a:solidFill>
                <a:latin typeface="Arial"/>
                <a:cs typeface="Arial"/>
              </a:rPr>
              <a:t>No silver bullet</a:t>
            </a:r>
          </a:p>
          <a:p>
            <a:pPr marL="760339" marR="374495" lvl="1" indent="-318948">
              <a:lnSpc>
                <a:spcPct val="97800"/>
              </a:lnSpc>
              <a:spcBef>
                <a:spcPts val="174"/>
              </a:spcBef>
              <a:buChar char="•"/>
              <a:tabLst>
                <a:tab pos="330296" algn="l"/>
                <a:tab pos="330894" algn="l"/>
              </a:tabLst>
            </a:pPr>
            <a:endParaRPr lang="en-US" sz="3010" dirty="0">
              <a:solidFill>
                <a:srgbClr val="3333CC"/>
              </a:solidFill>
              <a:latin typeface="Arial"/>
              <a:cs typeface="Arial"/>
            </a:endParaRPr>
          </a:p>
          <a:p>
            <a:pPr marL="330296" marR="374495" indent="-318948">
              <a:lnSpc>
                <a:spcPct val="97800"/>
              </a:lnSpc>
              <a:spcBef>
                <a:spcPts val="174"/>
              </a:spcBef>
              <a:buChar char="•"/>
              <a:tabLst>
                <a:tab pos="330296" algn="l"/>
                <a:tab pos="330894" algn="l"/>
              </a:tabLst>
            </a:pPr>
            <a:endParaRPr lang="en-US" sz="2257" dirty="0">
              <a:latin typeface="Arial"/>
              <a:cs typeface="Arial"/>
            </a:endParaRPr>
          </a:p>
          <a:p>
            <a:pPr marL="330296" marR="374495" indent="-318948">
              <a:lnSpc>
                <a:spcPct val="97800"/>
              </a:lnSpc>
              <a:spcBef>
                <a:spcPts val="174"/>
              </a:spcBef>
              <a:buChar char="•"/>
              <a:tabLst>
                <a:tab pos="330296" algn="l"/>
                <a:tab pos="330894" algn="l"/>
              </a:tabLst>
            </a:pPr>
            <a:endParaRPr sz="2257" dirty="0">
              <a:latin typeface="Arial"/>
              <a:cs typeface="Arial"/>
            </a:endParaRPr>
          </a:p>
        </p:txBody>
      </p:sp>
    </p:spTree>
    <p:extLst>
      <p:ext uri="{BB962C8B-B14F-4D97-AF65-F5344CB8AC3E}">
        <p14:creationId xmlns:p14="http://schemas.microsoft.com/office/powerpoint/2010/main" val="36874290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12700" rIns="0" bIns="0" rtlCol="0">
            <a:spAutoFit/>
          </a:bodyPr>
          <a:lstStyle/>
          <a:p>
            <a:pPr marL="20320">
              <a:lnSpc>
                <a:spcPct val="100000"/>
              </a:lnSpc>
              <a:spcBef>
                <a:spcPts val="100"/>
              </a:spcBef>
            </a:pPr>
            <a:r>
              <a:rPr spc="-5" dirty="0"/>
              <a:t>Topics </a:t>
            </a:r>
            <a:r>
              <a:rPr dirty="0"/>
              <a:t>in </a:t>
            </a:r>
            <a:r>
              <a:rPr spc="-5" dirty="0"/>
              <a:t>Convolutional</a:t>
            </a:r>
            <a:r>
              <a:rPr spc="15" dirty="0"/>
              <a:t> </a:t>
            </a:r>
            <a:r>
              <a:rPr spc="-5" dirty="0"/>
              <a:t>Networks</a:t>
            </a:r>
          </a:p>
        </p:txBody>
      </p:sp>
      <p:sp>
        <p:nvSpPr>
          <p:cNvPr id="5" name="object 5"/>
          <p:cNvSpPr txBox="1"/>
          <p:nvPr/>
        </p:nvSpPr>
        <p:spPr>
          <a:xfrm>
            <a:off x="536863" y="1798828"/>
            <a:ext cx="7649209" cy="4832985"/>
          </a:xfrm>
          <a:prstGeom prst="rect">
            <a:avLst/>
          </a:prstGeom>
        </p:spPr>
        <p:txBody>
          <a:bodyPr vert="horz" wrap="square" lIns="0" tIns="75565" rIns="0" bIns="0" rtlCol="0">
            <a:spAutoFit/>
          </a:bodyPr>
          <a:lstStyle/>
          <a:p>
            <a:pPr marL="355600" indent="-342900">
              <a:lnSpc>
                <a:spcPct val="100000"/>
              </a:lnSpc>
              <a:spcBef>
                <a:spcPts val="595"/>
              </a:spcBef>
              <a:buClr>
                <a:srgbClr val="3333CC"/>
              </a:buClr>
              <a:buChar char="•"/>
              <a:tabLst>
                <a:tab pos="354965" algn="l"/>
                <a:tab pos="355600" algn="l"/>
              </a:tabLst>
            </a:pPr>
            <a:r>
              <a:rPr sz="2400" spc="-5" dirty="0">
                <a:solidFill>
                  <a:srgbClr val="808080"/>
                </a:solidFill>
                <a:latin typeface="Arial"/>
                <a:cs typeface="Arial"/>
              </a:rPr>
              <a:t>Overview</a:t>
            </a:r>
            <a:endParaRPr sz="2400">
              <a:latin typeface="Arial"/>
              <a:cs typeface="Arial"/>
            </a:endParaRPr>
          </a:p>
          <a:p>
            <a:pPr marL="469900" indent="-457200">
              <a:lnSpc>
                <a:spcPct val="100000"/>
              </a:lnSpc>
              <a:spcBef>
                <a:spcPts val="495"/>
              </a:spcBef>
              <a:buClr>
                <a:srgbClr val="3333CC"/>
              </a:buClr>
              <a:buAutoNum type="arabicPeriod"/>
              <a:tabLst>
                <a:tab pos="469265" algn="l"/>
                <a:tab pos="469900" algn="l"/>
              </a:tabLst>
            </a:pPr>
            <a:r>
              <a:rPr sz="2400" spc="-5" dirty="0">
                <a:solidFill>
                  <a:srgbClr val="808080"/>
                </a:solidFill>
                <a:latin typeface="Arial"/>
                <a:cs typeface="Arial"/>
              </a:rPr>
              <a:t>The Convolution</a:t>
            </a:r>
            <a:r>
              <a:rPr sz="2400" dirty="0">
                <a:solidFill>
                  <a:srgbClr val="808080"/>
                </a:solidFill>
                <a:latin typeface="Arial"/>
                <a:cs typeface="Arial"/>
              </a:rPr>
              <a:t> </a:t>
            </a:r>
            <a:r>
              <a:rPr sz="2400" spc="-5" dirty="0">
                <a:solidFill>
                  <a:srgbClr val="808080"/>
                </a:solidFill>
                <a:latin typeface="Arial"/>
                <a:cs typeface="Arial"/>
              </a:rPr>
              <a:t>Operation</a:t>
            </a:r>
            <a:endParaRPr sz="2400">
              <a:latin typeface="Arial"/>
              <a:cs typeface="Arial"/>
            </a:endParaRPr>
          </a:p>
          <a:p>
            <a:pPr marL="469900" indent="-457200">
              <a:lnSpc>
                <a:spcPct val="100000"/>
              </a:lnSpc>
              <a:spcBef>
                <a:spcPts val="620"/>
              </a:spcBef>
              <a:buClr>
                <a:srgbClr val="3333CC"/>
              </a:buClr>
              <a:buAutoNum type="arabicPeriod"/>
              <a:tabLst>
                <a:tab pos="469265" algn="l"/>
                <a:tab pos="469900" algn="l"/>
              </a:tabLst>
            </a:pPr>
            <a:r>
              <a:rPr sz="2400" spc="-5" dirty="0">
                <a:solidFill>
                  <a:srgbClr val="808080"/>
                </a:solidFill>
                <a:latin typeface="Arial"/>
                <a:cs typeface="Arial"/>
              </a:rPr>
              <a:t>Motivation</a:t>
            </a:r>
            <a:endParaRPr sz="2400">
              <a:latin typeface="Arial"/>
              <a:cs typeface="Arial"/>
            </a:endParaRPr>
          </a:p>
          <a:p>
            <a:pPr marL="469900" indent="-457200">
              <a:lnSpc>
                <a:spcPct val="100000"/>
              </a:lnSpc>
              <a:spcBef>
                <a:spcPts val="520"/>
              </a:spcBef>
              <a:buClr>
                <a:srgbClr val="3333CC"/>
              </a:buClr>
              <a:buAutoNum type="arabicPeriod"/>
              <a:tabLst>
                <a:tab pos="469265" algn="l"/>
                <a:tab pos="469900" algn="l"/>
              </a:tabLst>
            </a:pPr>
            <a:r>
              <a:rPr sz="2400" dirty="0">
                <a:solidFill>
                  <a:srgbClr val="808080"/>
                </a:solidFill>
                <a:latin typeface="Arial"/>
                <a:cs typeface="Arial"/>
              </a:rPr>
              <a:t>Pooling</a:t>
            </a:r>
            <a:endParaRPr sz="2400">
              <a:latin typeface="Arial"/>
              <a:cs typeface="Arial"/>
            </a:endParaRPr>
          </a:p>
          <a:p>
            <a:pPr marL="469900" indent="-457200">
              <a:lnSpc>
                <a:spcPct val="100000"/>
              </a:lnSpc>
              <a:spcBef>
                <a:spcPts val="620"/>
              </a:spcBef>
              <a:buClr>
                <a:srgbClr val="3333CC"/>
              </a:buClr>
              <a:buAutoNum type="arabicPeriod"/>
              <a:tabLst>
                <a:tab pos="469265" algn="l"/>
                <a:tab pos="469900" algn="l"/>
              </a:tabLst>
            </a:pPr>
            <a:r>
              <a:rPr sz="2400" spc="-5" dirty="0">
                <a:solidFill>
                  <a:srgbClr val="0000FF"/>
                </a:solidFill>
                <a:latin typeface="Arial"/>
                <a:cs typeface="Arial"/>
              </a:rPr>
              <a:t>Convolution </a:t>
            </a:r>
            <a:r>
              <a:rPr sz="2400" dirty="0">
                <a:solidFill>
                  <a:srgbClr val="0000FF"/>
                </a:solidFill>
                <a:latin typeface="Arial"/>
                <a:cs typeface="Arial"/>
              </a:rPr>
              <a:t>and Pooling as an </a:t>
            </a:r>
            <a:r>
              <a:rPr sz="2400" spc="-5" dirty="0">
                <a:solidFill>
                  <a:srgbClr val="0000FF"/>
                </a:solidFill>
                <a:latin typeface="Arial"/>
                <a:cs typeface="Arial"/>
              </a:rPr>
              <a:t>Infinitely Strong</a:t>
            </a:r>
            <a:r>
              <a:rPr sz="2400" spc="10" dirty="0">
                <a:solidFill>
                  <a:srgbClr val="0000FF"/>
                </a:solidFill>
                <a:latin typeface="Arial"/>
                <a:cs typeface="Arial"/>
              </a:rPr>
              <a:t> </a:t>
            </a:r>
            <a:r>
              <a:rPr sz="2400" dirty="0">
                <a:solidFill>
                  <a:srgbClr val="0000FF"/>
                </a:solidFill>
                <a:latin typeface="Arial"/>
                <a:cs typeface="Arial"/>
              </a:rPr>
              <a:t>Prior</a:t>
            </a:r>
            <a:endParaRPr sz="2400">
              <a:latin typeface="Arial"/>
              <a:cs typeface="Arial"/>
            </a:endParaRPr>
          </a:p>
          <a:p>
            <a:pPr marL="469900" indent="-457200">
              <a:lnSpc>
                <a:spcPct val="100000"/>
              </a:lnSpc>
              <a:spcBef>
                <a:spcPts val="620"/>
              </a:spcBef>
              <a:buClr>
                <a:srgbClr val="3333CC"/>
              </a:buClr>
              <a:buAutoNum type="arabicPeriod"/>
              <a:tabLst>
                <a:tab pos="469265" algn="l"/>
                <a:tab pos="469900" algn="l"/>
              </a:tabLst>
            </a:pPr>
            <a:r>
              <a:rPr sz="2400" spc="-5" dirty="0">
                <a:solidFill>
                  <a:srgbClr val="808080"/>
                </a:solidFill>
                <a:latin typeface="Arial"/>
                <a:cs typeface="Arial"/>
              </a:rPr>
              <a:t>Variants </a:t>
            </a:r>
            <a:r>
              <a:rPr sz="2400" dirty="0">
                <a:solidFill>
                  <a:srgbClr val="808080"/>
                </a:solidFill>
                <a:latin typeface="Arial"/>
                <a:cs typeface="Arial"/>
              </a:rPr>
              <a:t>of </a:t>
            </a:r>
            <a:r>
              <a:rPr sz="2400" spc="-5" dirty="0">
                <a:solidFill>
                  <a:srgbClr val="808080"/>
                </a:solidFill>
                <a:latin typeface="Arial"/>
                <a:cs typeface="Arial"/>
              </a:rPr>
              <a:t>the </a:t>
            </a:r>
            <a:r>
              <a:rPr sz="2400" dirty="0">
                <a:solidFill>
                  <a:srgbClr val="808080"/>
                </a:solidFill>
                <a:latin typeface="Arial"/>
                <a:cs typeface="Arial"/>
              </a:rPr>
              <a:t>Basic </a:t>
            </a:r>
            <a:r>
              <a:rPr sz="2400" spc="-5" dirty="0">
                <a:solidFill>
                  <a:srgbClr val="808080"/>
                </a:solidFill>
                <a:latin typeface="Arial"/>
                <a:cs typeface="Arial"/>
              </a:rPr>
              <a:t>Convolution</a:t>
            </a:r>
            <a:r>
              <a:rPr sz="2400" dirty="0">
                <a:solidFill>
                  <a:srgbClr val="808080"/>
                </a:solidFill>
                <a:latin typeface="Arial"/>
                <a:cs typeface="Arial"/>
              </a:rPr>
              <a:t> </a:t>
            </a:r>
            <a:r>
              <a:rPr sz="2400" spc="-5" dirty="0">
                <a:solidFill>
                  <a:srgbClr val="808080"/>
                </a:solidFill>
                <a:latin typeface="Arial"/>
                <a:cs typeface="Arial"/>
              </a:rPr>
              <a:t>Function</a:t>
            </a:r>
            <a:endParaRPr sz="2400">
              <a:latin typeface="Arial"/>
              <a:cs typeface="Arial"/>
            </a:endParaRPr>
          </a:p>
          <a:p>
            <a:pPr marL="469900" indent="-457200">
              <a:lnSpc>
                <a:spcPct val="100000"/>
              </a:lnSpc>
              <a:spcBef>
                <a:spcPts val="520"/>
              </a:spcBef>
              <a:buClr>
                <a:srgbClr val="3333CC"/>
              </a:buClr>
              <a:buAutoNum type="arabicPeriod"/>
              <a:tabLst>
                <a:tab pos="469265" algn="l"/>
                <a:tab pos="469900" algn="l"/>
              </a:tabLst>
            </a:pPr>
            <a:r>
              <a:rPr sz="2400" spc="-5" dirty="0">
                <a:solidFill>
                  <a:srgbClr val="808080"/>
                </a:solidFill>
                <a:latin typeface="Arial"/>
                <a:cs typeface="Arial"/>
              </a:rPr>
              <a:t>Structured Outputs</a:t>
            </a:r>
            <a:endParaRPr sz="2400">
              <a:latin typeface="Arial"/>
              <a:cs typeface="Arial"/>
            </a:endParaRPr>
          </a:p>
          <a:p>
            <a:pPr marL="469900" indent="-457200">
              <a:lnSpc>
                <a:spcPct val="100000"/>
              </a:lnSpc>
              <a:spcBef>
                <a:spcPts val="620"/>
              </a:spcBef>
              <a:buClr>
                <a:srgbClr val="3333CC"/>
              </a:buClr>
              <a:buAutoNum type="arabicPeriod"/>
              <a:tabLst>
                <a:tab pos="469265" algn="l"/>
                <a:tab pos="469900" algn="l"/>
              </a:tabLst>
            </a:pPr>
            <a:r>
              <a:rPr sz="2400" spc="-5" dirty="0">
                <a:solidFill>
                  <a:srgbClr val="808080"/>
                </a:solidFill>
                <a:latin typeface="Arial"/>
                <a:cs typeface="Arial"/>
              </a:rPr>
              <a:t>Data Types</a:t>
            </a:r>
            <a:endParaRPr sz="2400">
              <a:latin typeface="Arial"/>
              <a:cs typeface="Arial"/>
            </a:endParaRPr>
          </a:p>
          <a:p>
            <a:pPr marL="469900" indent="-457200">
              <a:lnSpc>
                <a:spcPct val="100000"/>
              </a:lnSpc>
              <a:spcBef>
                <a:spcPts val="520"/>
              </a:spcBef>
              <a:buClr>
                <a:srgbClr val="3333CC"/>
              </a:buClr>
              <a:buAutoNum type="arabicPeriod"/>
              <a:tabLst>
                <a:tab pos="469265" algn="l"/>
                <a:tab pos="469900" algn="l"/>
              </a:tabLst>
            </a:pPr>
            <a:r>
              <a:rPr sz="2400" spc="-5" dirty="0">
                <a:solidFill>
                  <a:srgbClr val="808080"/>
                </a:solidFill>
                <a:latin typeface="Arial"/>
                <a:cs typeface="Arial"/>
              </a:rPr>
              <a:t>Efficient Convolution</a:t>
            </a:r>
            <a:r>
              <a:rPr sz="2400" dirty="0">
                <a:solidFill>
                  <a:srgbClr val="808080"/>
                </a:solidFill>
                <a:latin typeface="Arial"/>
                <a:cs typeface="Arial"/>
              </a:rPr>
              <a:t> </a:t>
            </a:r>
            <a:r>
              <a:rPr sz="2400" spc="-5" dirty="0">
                <a:solidFill>
                  <a:srgbClr val="808080"/>
                </a:solidFill>
                <a:latin typeface="Arial"/>
                <a:cs typeface="Arial"/>
              </a:rPr>
              <a:t>Algorithms</a:t>
            </a:r>
            <a:endParaRPr sz="2400">
              <a:latin typeface="Arial"/>
              <a:cs typeface="Arial"/>
            </a:endParaRPr>
          </a:p>
          <a:p>
            <a:pPr marL="469900" indent="-457200">
              <a:lnSpc>
                <a:spcPct val="100000"/>
              </a:lnSpc>
              <a:spcBef>
                <a:spcPts val="620"/>
              </a:spcBef>
              <a:buClr>
                <a:srgbClr val="3333CC"/>
              </a:buClr>
              <a:buAutoNum type="arabicPeriod"/>
              <a:tabLst>
                <a:tab pos="469265" algn="l"/>
                <a:tab pos="469900" algn="l"/>
              </a:tabLst>
            </a:pPr>
            <a:r>
              <a:rPr sz="2400" dirty="0">
                <a:solidFill>
                  <a:srgbClr val="808080"/>
                </a:solidFill>
                <a:latin typeface="Arial"/>
                <a:cs typeface="Arial"/>
              </a:rPr>
              <a:t>Random or Unsupervised</a:t>
            </a:r>
            <a:r>
              <a:rPr sz="2400" spc="-20" dirty="0">
                <a:solidFill>
                  <a:srgbClr val="808080"/>
                </a:solidFill>
                <a:latin typeface="Arial"/>
                <a:cs typeface="Arial"/>
              </a:rPr>
              <a:t> </a:t>
            </a:r>
            <a:r>
              <a:rPr sz="2400" spc="-5" dirty="0">
                <a:solidFill>
                  <a:srgbClr val="808080"/>
                </a:solidFill>
                <a:latin typeface="Arial"/>
                <a:cs typeface="Arial"/>
              </a:rPr>
              <a:t>Features</a:t>
            </a:r>
            <a:endParaRPr sz="2400">
              <a:latin typeface="Arial"/>
              <a:cs typeface="Arial"/>
            </a:endParaRPr>
          </a:p>
          <a:p>
            <a:pPr marL="469900" indent="-457200">
              <a:lnSpc>
                <a:spcPct val="100000"/>
              </a:lnSpc>
              <a:spcBef>
                <a:spcPts val="520"/>
              </a:spcBef>
              <a:buClr>
                <a:srgbClr val="3333CC"/>
              </a:buClr>
              <a:buAutoNum type="arabicPeriod"/>
              <a:tabLst>
                <a:tab pos="469900" algn="l"/>
              </a:tabLst>
            </a:pPr>
            <a:r>
              <a:rPr sz="2400" dirty="0">
                <a:solidFill>
                  <a:srgbClr val="808080"/>
                </a:solidFill>
                <a:latin typeface="Arial"/>
                <a:cs typeface="Arial"/>
              </a:rPr>
              <a:t>The </a:t>
            </a:r>
            <a:r>
              <a:rPr sz="2400" spc="-5" dirty="0">
                <a:solidFill>
                  <a:srgbClr val="808080"/>
                </a:solidFill>
                <a:latin typeface="Arial"/>
                <a:cs typeface="Arial"/>
              </a:rPr>
              <a:t>Neuroscientific </a:t>
            </a:r>
            <a:r>
              <a:rPr sz="2400" dirty="0">
                <a:solidFill>
                  <a:srgbClr val="808080"/>
                </a:solidFill>
                <a:latin typeface="Arial"/>
                <a:cs typeface="Arial"/>
              </a:rPr>
              <a:t>Basis </a:t>
            </a:r>
            <a:r>
              <a:rPr sz="2400" spc="-5" dirty="0">
                <a:solidFill>
                  <a:srgbClr val="808080"/>
                </a:solidFill>
                <a:latin typeface="Arial"/>
                <a:cs typeface="Arial"/>
              </a:rPr>
              <a:t>for Convolutional</a:t>
            </a:r>
            <a:r>
              <a:rPr sz="2400" spc="60" dirty="0">
                <a:solidFill>
                  <a:srgbClr val="808080"/>
                </a:solidFill>
                <a:latin typeface="Arial"/>
                <a:cs typeface="Arial"/>
              </a:rPr>
              <a:t> </a:t>
            </a:r>
            <a:r>
              <a:rPr sz="2400" spc="-5" dirty="0">
                <a:solidFill>
                  <a:srgbClr val="808080"/>
                </a:solidFill>
                <a:latin typeface="Arial"/>
                <a:cs typeface="Arial"/>
              </a:rPr>
              <a:t>Networks</a:t>
            </a:r>
            <a:endParaRPr sz="2400">
              <a:latin typeface="Arial"/>
              <a:cs typeface="Arial"/>
            </a:endParaRPr>
          </a:p>
        </p:txBody>
      </p:sp>
      <p:sp>
        <p:nvSpPr>
          <p:cNvPr id="6" name="object 6"/>
          <p:cNvSpPr txBox="1"/>
          <p:nvPr/>
        </p:nvSpPr>
        <p:spPr>
          <a:xfrm>
            <a:off x="536863" y="6684771"/>
            <a:ext cx="8265159"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3333CC"/>
                </a:solidFill>
                <a:latin typeface="Arial"/>
                <a:cs typeface="Arial"/>
              </a:rPr>
              <a:t>11. </a:t>
            </a:r>
            <a:r>
              <a:rPr sz="2400" spc="-5" dirty="0">
                <a:solidFill>
                  <a:srgbClr val="808080"/>
                </a:solidFill>
                <a:latin typeface="Arial"/>
                <a:cs typeface="Arial"/>
              </a:rPr>
              <a:t>Convolutional Networks </a:t>
            </a:r>
            <a:r>
              <a:rPr sz="2400" dirty="0">
                <a:solidFill>
                  <a:srgbClr val="808080"/>
                </a:solidFill>
                <a:latin typeface="Arial"/>
                <a:cs typeface="Arial"/>
              </a:rPr>
              <a:t>and </a:t>
            </a:r>
            <a:r>
              <a:rPr sz="2400" spc="-5" dirty="0">
                <a:solidFill>
                  <a:srgbClr val="808080"/>
                </a:solidFill>
                <a:latin typeface="Arial"/>
                <a:cs typeface="Arial"/>
              </a:rPr>
              <a:t>the History </a:t>
            </a:r>
            <a:r>
              <a:rPr sz="2400" dirty="0">
                <a:solidFill>
                  <a:srgbClr val="808080"/>
                </a:solidFill>
                <a:latin typeface="Arial"/>
                <a:cs typeface="Arial"/>
              </a:rPr>
              <a:t>of Deep</a:t>
            </a:r>
            <a:r>
              <a:rPr sz="2400" spc="-195" dirty="0">
                <a:solidFill>
                  <a:srgbClr val="808080"/>
                </a:solidFill>
                <a:latin typeface="Arial"/>
                <a:cs typeface="Arial"/>
              </a:rPr>
              <a:t> </a:t>
            </a:r>
            <a:r>
              <a:rPr sz="2400" dirty="0">
                <a:solidFill>
                  <a:srgbClr val="808080"/>
                </a:solidFill>
                <a:latin typeface="Arial"/>
                <a:cs typeface="Arial"/>
              </a:rPr>
              <a:t>Learning</a:t>
            </a:r>
            <a:endParaRPr sz="2400">
              <a:latin typeface="Arial"/>
              <a:cs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31010" y="1252220"/>
            <a:ext cx="7604125" cy="695960"/>
          </a:xfrm>
          <a:prstGeom prst="rect">
            <a:avLst/>
          </a:prstGeom>
        </p:spPr>
        <p:txBody>
          <a:bodyPr vert="horz" wrap="square" lIns="0" tIns="12700" rIns="0" bIns="0" rtlCol="0">
            <a:spAutoFit/>
          </a:bodyPr>
          <a:lstStyle/>
          <a:p>
            <a:pPr marL="12700">
              <a:lnSpc>
                <a:spcPct val="100000"/>
              </a:lnSpc>
              <a:spcBef>
                <a:spcPts val="100"/>
              </a:spcBef>
              <a:tabLst>
                <a:tab pos="2403475" algn="l"/>
                <a:tab pos="6410960" algn="l"/>
              </a:tabLst>
            </a:pPr>
            <a:r>
              <a:rPr sz="4400" spc="-5" dirty="0"/>
              <a:t>T</a:t>
            </a:r>
            <a:r>
              <a:rPr sz="4400" dirty="0"/>
              <a:t>opics</a:t>
            </a:r>
            <a:r>
              <a:rPr sz="4400" spc="-5" dirty="0"/>
              <a:t> </a:t>
            </a:r>
            <a:r>
              <a:rPr sz="4400" dirty="0"/>
              <a:t>in	</a:t>
            </a:r>
            <a:r>
              <a:rPr sz="4400" spc="-5" dirty="0"/>
              <a:t>I</a:t>
            </a:r>
            <a:r>
              <a:rPr sz="4400" dirty="0"/>
              <a:t>nfini</a:t>
            </a:r>
            <a:r>
              <a:rPr sz="4400" spc="-5" dirty="0"/>
              <a:t>t</a:t>
            </a:r>
            <a:r>
              <a:rPr sz="4400" dirty="0"/>
              <a:t>ely</a:t>
            </a:r>
            <a:r>
              <a:rPr sz="4400" spc="-5" dirty="0"/>
              <a:t> </a:t>
            </a:r>
            <a:r>
              <a:rPr sz="4400" dirty="0"/>
              <a:t>S</a:t>
            </a:r>
            <a:r>
              <a:rPr sz="4400" spc="-5" dirty="0"/>
              <a:t>t</a:t>
            </a:r>
            <a:r>
              <a:rPr sz="4400" dirty="0"/>
              <a:t>rong	Prior</a:t>
            </a:r>
            <a:endParaRPr sz="4400"/>
          </a:p>
        </p:txBody>
      </p:sp>
      <p:sp>
        <p:nvSpPr>
          <p:cNvPr id="5" name="object 5"/>
          <p:cNvSpPr txBox="1"/>
          <p:nvPr/>
        </p:nvSpPr>
        <p:spPr>
          <a:xfrm>
            <a:off x="536863" y="2320227"/>
            <a:ext cx="7801609" cy="2938780"/>
          </a:xfrm>
          <a:prstGeom prst="rect">
            <a:avLst/>
          </a:prstGeom>
        </p:spPr>
        <p:txBody>
          <a:bodyPr vert="horz" wrap="square" lIns="0" tIns="104775" rIns="0" bIns="0" rtlCol="0">
            <a:spAutoFit/>
          </a:bodyPr>
          <a:lstStyle/>
          <a:p>
            <a:pPr marL="355600" indent="-342900">
              <a:lnSpc>
                <a:spcPct val="100000"/>
              </a:lnSpc>
              <a:spcBef>
                <a:spcPts val="825"/>
              </a:spcBef>
              <a:buChar char="•"/>
              <a:tabLst>
                <a:tab pos="354965" algn="l"/>
                <a:tab pos="355600" algn="l"/>
              </a:tabLst>
            </a:pPr>
            <a:r>
              <a:rPr sz="3200" spc="-5" dirty="0">
                <a:solidFill>
                  <a:srgbClr val="3333CC"/>
                </a:solidFill>
                <a:latin typeface="Arial"/>
                <a:cs typeface="Arial"/>
              </a:rPr>
              <a:t>Weak </a:t>
            </a:r>
            <a:r>
              <a:rPr sz="3200" dirty="0">
                <a:solidFill>
                  <a:srgbClr val="3333CC"/>
                </a:solidFill>
                <a:latin typeface="Arial"/>
                <a:cs typeface="Arial"/>
              </a:rPr>
              <a:t>and </a:t>
            </a:r>
            <a:r>
              <a:rPr sz="3200" spc="-5" dirty="0">
                <a:solidFill>
                  <a:srgbClr val="3333CC"/>
                </a:solidFill>
                <a:latin typeface="Arial"/>
                <a:cs typeface="Arial"/>
              </a:rPr>
              <a:t>Strong</a:t>
            </a:r>
            <a:r>
              <a:rPr sz="3200" spc="-10" dirty="0">
                <a:solidFill>
                  <a:srgbClr val="3333CC"/>
                </a:solidFill>
                <a:latin typeface="Arial"/>
                <a:cs typeface="Arial"/>
              </a:rPr>
              <a:t> </a:t>
            </a:r>
            <a:r>
              <a:rPr sz="3200" dirty="0">
                <a:solidFill>
                  <a:srgbClr val="3333CC"/>
                </a:solidFill>
                <a:latin typeface="Arial"/>
                <a:cs typeface="Arial"/>
              </a:rPr>
              <a:t>Priors</a:t>
            </a:r>
            <a:endParaRPr sz="3200">
              <a:latin typeface="Arial"/>
              <a:cs typeface="Arial"/>
            </a:endParaRPr>
          </a:p>
          <a:p>
            <a:pPr marL="355600" indent="-342900">
              <a:lnSpc>
                <a:spcPct val="100000"/>
              </a:lnSpc>
              <a:spcBef>
                <a:spcPts val="730"/>
              </a:spcBef>
              <a:buChar char="•"/>
              <a:tabLst>
                <a:tab pos="354965" algn="l"/>
                <a:tab pos="355600" algn="l"/>
              </a:tabLst>
            </a:pPr>
            <a:r>
              <a:rPr sz="3200" spc="-5" dirty="0">
                <a:solidFill>
                  <a:srgbClr val="3333CC"/>
                </a:solidFill>
                <a:latin typeface="Arial"/>
                <a:cs typeface="Arial"/>
              </a:rPr>
              <a:t>Convolution </a:t>
            </a:r>
            <a:r>
              <a:rPr sz="3200" dirty="0">
                <a:solidFill>
                  <a:srgbClr val="3333CC"/>
                </a:solidFill>
                <a:latin typeface="Arial"/>
                <a:cs typeface="Arial"/>
              </a:rPr>
              <a:t>as an </a:t>
            </a:r>
            <a:r>
              <a:rPr sz="3200" spc="-5" dirty="0">
                <a:solidFill>
                  <a:srgbClr val="3333CC"/>
                </a:solidFill>
                <a:latin typeface="Arial"/>
                <a:cs typeface="Arial"/>
              </a:rPr>
              <a:t>infinitely strong</a:t>
            </a:r>
            <a:r>
              <a:rPr sz="3200" spc="10" dirty="0">
                <a:solidFill>
                  <a:srgbClr val="3333CC"/>
                </a:solidFill>
                <a:latin typeface="Arial"/>
                <a:cs typeface="Arial"/>
              </a:rPr>
              <a:t> </a:t>
            </a:r>
            <a:r>
              <a:rPr sz="3200" dirty="0">
                <a:solidFill>
                  <a:srgbClr val="3333CC"/>
                </a:solidFill>
                <a:latin typeface="Arial"/>
                <a:cs typeface="Arial"/>
              </a:rPr>
              <a:t>prior</a:t>
            </a:r>
            <a:endParaRPr sz="3200">
              <a:latin typeface="Arial"/>
              <a:cs typeface="Arial"/>
            </a:endParaRPr>
          </a:p>
          <a:p>
            <a:pPr marL="355600" indent="-342900">
              <a:lnSpc>
                <a:spcPct val="100000"/>
              </a:lnSpc>
              <a:spcBef>
                <a:spcPts val="760"/>
              </a:spcBef>
              <a:buChar char="•"/>
              <a:tabLst>
                <a:tab pos="354965" algn="l"/>
                <a:tab pos="355600" algn="l"/>
              </a:tabLst>
            </a:pPr>
            <a:r>
              <a:rPr sz="3200" dirty="0">
                <a:solidFill>
                  <a:srgbClr val="3333CC"/>
                </a:solidFill>
                <a:latin typeface="Arial"/>
                <a:cs typeface="Arial"/>
              </a:rPr>
              <a:t>Pooling as an </a:t>
            </a:r>
            <a:r>
              <a:rPr sz="3200" spc="-5" dirty="0">
                <a:solidFill>
                  <a:srgbClr val="3333CC"/>
                </a:solidFill>
                <a:latin typeface="Arial"/>
                <a:cs typeface="Arial"/>
              </a:rPr>
              <a:t>infinitely strong</a:t>
            </a:r>
            <a:r>
              <a:rPr sz="3200" spc="-15" dirty="0">
                <a:solidFill>
                  <a:srgbClr val="3333CC"/>
                </a:solidFill>
                <a:latin typeface="Arial"/>
                <a:cs typeface="Arial"/>
              </a:rPr>
              <a:t> </a:t>
            </a:r>
            <a:r>
              <a:rPr sz="3200" dirty="0">
                <a:solidFill>
                  <a:srgbClr val="3333CC"/>
                </a:solidFill>
                <a:latin typeface="Arial"/>
                <a:cs typeface="Arial"/>
              </a:rPr>
              <a:t>prior</a:t>
            </a:r>
            <a:endParaRPr sz="3200">
              <a:latin typeface="Arial"/>
              <a:cs typeface="Arial"/>
            </a:endParaRPr>
          </a:p>
          <a:p>
            <a:pPr marL="355600" indent="-342900">
              <a:lnSpc>
                <a:spcPct val="100000"/>
              </a:lnSpc>
              <a:spcBef>
                <a:spcPts val="760"/>
              </a:spcBef>
              <a:buChar char="•"/>
              <a:tabLst>
                <a:tab pos="354965" algn="l"/>
                <a:tab pos="355600" algn="l"/>
              </a:tabLst>
            </a:pPr>
            <a:r>
              <a:rPr sz="3200" spc="-5" dirty="0">
                <a:solidFill>
                  <a:srgbClr val="3333CC"/>
                </a:solidFill>
                <a:latin typeface="Arial"/>
                <a:cs typeface="Arial"/>
              </a:rPr>
              <a:t>Under-fitting with convolution </a:t>
            </a:r>
            <a:r>
              <a:rPr sz="3200" dirty="0">
                <a:solidFill>
                  <a:srgbClr val="3333CC"/>
                </a:solidFill>
                <a:latin typeface="Arial"/>
                <a:cs typeface="Arial"/>
              </a:rPr>
              <a:t>and</a:t>
            </a:r>
            <a:r>
              <a:rPr sz="3200" spc="30" dirty="0">
                <a:solidFill>
                  <a:srgbClr val="3333CC"/>
                </a:solidFill>
                <a:latin typeface="Arial"/>
                <a:cs typeface="Arial"/>
              </a:rPr>
              <a:t> </a:t>
            </a:r>
            <a:r>
              <a:rPr sz="3200" dirty="0">
                <a:solidFill>
                  <a:srgbClr val="3333CC"/>
                </a:solidFill>
                <a:latin typeface="Arial"/>
                <a:cs typeface="Arial"/>
              </a:rPr>
              <a:t>pooling</a:t>
            </a:r>
            <a:endParaRPr sz="3200">
              <a:latin typeface="Arial"/>
              <a:cs typeface="Arial"/>
            </a:endParaRPr>
          </a:p>
          <a:p>
            <a:pPr marL="355600" indent="-342900">
              <a:lnSpc>
                <a:spcPct val="100000"/>
              </a:lnSpc>
              <a:spcBef>
                <a:spcPts val="760"/>
              </a:spcBef>
              <a:buChar char="•"/>
              <a:tabLst>
                <a:tab pos="354965" algn="l"/>
                <a:tab pos="355600" algn="l"/>
              </a:tabLst>
            </a:pPr>
            <a:r>
              <a:rPr sz="3200" spc="-5" dirty="0">
                <a:solidFill>
                  <a:srgbClr val="3333CC"/>
                </a:solidFill>
                <a:latin typeface="Arial"/>
                <a:cs typeface="Arial"/>
              </a:rPr>
              <a:t>Permutation </a:t>
            </a:r>
            <a:r>
              <a:rPr sz="3200" dirty="0">
                <a:solidFill>
                  <a:srgbClr val="3333CC"/>
                </a:solidFill>
                <a:latin typeface="Arial"/>
                <a:cs typeface="Arial"/>
              </a:rPr>
              <a:t>invariance</a:t>
            </a:r>
            <a:endParaRPr sz="3200">
              <a:latin typeface="Arial"/>
              <a:cs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56584" y="1282701"/>
            <a:ext cx="6882615" cy="628377"/>
          </a:xfrm>
          <a:prstGeom prst="rect">
            <a:avLst/>
          </a:prstGeom>
        </p:spPr>
        <p:txBody>
          <a:bodyPr vert="horz" wrap="square" lIns="0" tIns="12700" rIns="0" bIns="0" rtlCol="0">
            <a:spAutoFit/>
          </a:bodyPr>
          <a:lstStyle/>
          <a:p>
            <a:pPr marL="12700">
              <a:lnSpc>
                <a:spcPct val="100000"/>
              </a:lnSpc>
              <a:spcBef>
                <a:spcPts val="100"/>
              </a:spcBef>
            </a:pPr>
            <a:r>
              <a:rPr sz="4000" dirty="0"/>
              <a:t>Prior </a:t>
            </a:r>
            <a:r>
              <a:rPr lang="en-US" sz="4000" spc="-5" dirty="0"/>
              <a:t>P</a:t>
            </a:r>
            <a:r>
              <a:rPr sz="4000" spc="-5" dirty="0"/>
              <a:t>arameter</a:t>
            </a:r>
            <a:r>
              <a:rPr sz="4000" spc="-20" dirty="0"/>
              <a:t> </a:t>
            </a:r>
            <a:r>
              <a:rPr lang="en-US" sz="4000" spc="-5" dirty="0"/>
              <a:t>D</a:t>
            </a:r>
            <a:r>
              <a:rPr sz="4000" spc="-5" dirty="0"/>
              <a:t>istribution</a:t>
            </a:r>
            <a:endParaRPr sz="4000" dirty="0"/>
          </a:p>
        </p:txBody>
      </p:sp>
      <p:sp>
        <p:nvSpPr>
          <p:cNvPr id="5" name="object 5"/>
          <p:cNvSpPr txBox="1"/>
          <p:nvPr/>
        </p:nvSpPr>
        <p:spPr>
          <a:xfrm>
            <a:off x="536863" y="2412683"/>
            <a:ext cx="8973185" cy="2508379"/>
          </a:xfrm>
          <a:prstGeom prst="rect">
            <a:avLst/>
          </a:prstGeom>
        </p:spPr>
        <p:txBody>
          <a:bodyPr vert="horz" wrap="square" lIns="0" tIns="33020" rIns="0" bIns="0" rtlCol="0">
            <a:spAutoFit/>
          </a:bodyPr>
          <a:lstStyle/>
          <a:p>
            <a:pPr marL="355600" marR="431165" indent="-342900">
              <a:lnSpc>
                <a:spcPts val="3800"/>
              </a:lnSpc>
              <a:spcBef>
                <a:spcPts val="260"/>
              </a:spcBef>
              <a:buChar char="•"/>
              <a:tabLst>
                <a:tab pos="354965" algn="l"/>
                <a:tab pos="355600" algn="l"/>
              </a:tabLst>
            </a:pPr>
            <a:r>
              <a:rPr sz="3200" dirty="0">
                <a:solidFill>
                  <a:srgbClr val="3333CC"/>
                </a:solidFill>
                <a:latin typeface="Arial"/>
                <a:cs typeface="Arial"/>
              </a:rPr>
              <a:t>Role of a prior </a:t>
            </a:r>
            <a:r>
              <a:rPr sz="3200" spc="-5" dirty="0">
                <a:solidFill>
                  <a:srgbClr val="3333CC"/>
                </a:solidFill>
                <a:latin typeface="Arial"/>
                <a:cs typeface="Arial"/>
              </a:rPr>
              <a:t>probability distribution </a:t>
            </a:r>
            <a:r>
              <a:rPr sz="3200" dirty="0">
                <a:solidFill>
                  <a:srgbClr val="3333CC"/>
                </a:solidFill>
                <a:latin typeface="Arial"/>
                <a:cs typeface="Arial"/>
              </a:rPr>
              <a:t>over </a:t>
            </a:r>
            <a:r>
              <a:rPr sz="3200" spc="-5" dirty="0">
                <a:solidFill>
                  <a:srgbClr val="3333CC"/>
                </a:solidFill>
                <a:latin typeface="Arial"/>
                <a:cs typeface="Arial"/>
              </a:rPr>
              <a:t>the  parameters </a:t>
            </a:r>
            <a:r>
              <a:rPr sz="3200" dirty="0">
                <a:solidFill>
                  <a:srgbClr val="3333CC"/>
                </a:solidFill>
                <a:latin typeface="Arial"/>
                <a:cs typeface="Arial"/>
              </a:rPr>
              <a:t>of a model</a:t>
            </a:r>
            <a:r>
              <a:rPr sz="3200" spc="-15" dirty="0">
                <a:solidFill>
                  <a:srgbClr val="3333CC"/>
                </a:solidFill>
                <a:latin typeface="Arial"/>
                <a:cs typeface="Arial"/>
              </a:rPr>
              <a:t> </a:t>
            </a:r>
            <a:r>
              <a:rPr lang="en-US" sz="3200" spc="-15" dirty="0">
                <a:solidFill>
                  <a:srgbClr val="3333CC"/>
                </a:solidFill>
                <a:latin typeface="Arial"/>
                <a:cs typeface="Arial"/>
              </a:rPr>
              <a:t>is to encode our belief as to what models are reasonable  before seeing the data</a:t>
            </a:r>
          </a:p>
          <a:p>
            <a:pPr marL="355600" marR="431165" indent="-342900">
              <a:lnSpc>
                <a:spcPts val="3800"/>
              </a:lnSpc>
              <a:spcBef>
                <a:spcPts val="260"/>
              </a:spcBef>
              <a:buChar char="•"/>
              <a:tabLst>
                <a:tab pos="354965" algn="l"/>
                <a:tab pos="355600" algn="l"/>
              </a:tabLst>
            </a:pPr>
            <a:endParaRPr lang="en-US" sz="3200" spc="-15" dirty="0">
              <a:solidFill>
                <a:srgbClr val="3333CC"/>
              </a:solidFill>
              <a:latin typeface="Arial"/>
              <a:cs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323569" y="482601"/>
            <a:ext cx="5418455" cy="635000"/>
          </a:xfrm>
          <a:prstGeom prst="rect">
            <a:avLst/>
          </a:prstGeom>
        </p:spPr>
        <p:txBody>
          <a:bodyPr vert="horz" wrap="square" lIns="0" tIns="12700" rIns="0" bIns="0" rtlCol="0">
            <a:spAutoFit/>
          </a:bodyPr>
          <a:lstStyle/>
          <a:p>
            <a:pPr marL="12700">
              <a:lnSpc>
                <a:spcPct val="100000"/>
              </a:lnSpc>
              <a:spcBef>
                <a:spcPts val="100"/>
              </a:spcBef>
              <a:tabLst>
                <a:tab pos="2440940" algn="l"/>
                <a:tab pos="4078604" algn="l"/>
              </a:tabLst>
            </a:pPr>
            <a:r>
              <a:rPr sz="4000" spc="-5" dirty="0"/>
              <a:t>W</a:t>
            </a:r>
            <a:r>
              <a:rPr sz="4000" dirty="0"/>
              <a:t>eak</a:t>
            </a:r>
            <a:r>
              <a:rPr sz="4000" spc="-5" dirty="0"/>
              <a:t> </a:t>
            </a:r>
            <a:r>
              <a:rPr sz="4000" dirty="0"/>
              <a:t>and	S</a:t>
            </a:r>
            <a:r>
              <a:rPr sz="4000" spc="-5" dirty="0"/>
              <a:t>t</a:t>
            </a:r>
            <a:r>
              <a:rPr sz="4000" dirty="0"/>
              <a:t>rong	Priors</a:t>
            </a:r>
            <a:endParaRPr sz="4000"/>
          </a:p>
        </p:txBody>
      </p:sp>
      <p:sp>
        <p:nvSpPr>
          <p:cNvPr id="5" name="object 5"/>
          <p:cNvSpPr txBox="1"/>
          <p:nvPr/>
        </p:nvSpPr>
        <p:spPr>
          <a:xfrm>
            <a:off x="536863" y="1236692"/>
            <a:ext cx="6026150" cy="5409172"/>
          </a:xfrm>
          <a:prstGeom prst="rect">
            <a:avLst/>
          </a:prstGeom>
        </p:spPr>
        <p:txBody>
          <a:bodyPr vert="horz" wrap="square" lIns="0" tIns="104139" rIns="0" bIns="0" rtlCol="0">
            <a:spAutoFit/>
          </a:bodyPr>
          <a:lstStyle/>
          <a:p>
            <a:pPr marL="355600" indent="-342900">
              <a:lnSpc>
                <a:spcPct val="100000"/>
              </a:lnSpc>
              <a:spcBef>
                <a:spcPts val="819"/>
              </a:spcBef>
              <a:buChar char="•"/>
              <a:tabLst>
                <a:tab pos="354965" algn="l"/>
                <a:tab pos="355600" algn="l"/>
              </a:tabLst>
            </a:pPr>
            <a:r>
              <a:rPr sz="3200" dirty="0">
                <a:solidFill>
                  <a:srgbClr val="3333CC"/>
                </a:solidFill>
                <a:latin typeface="Arial"/>
                <a:cs typeface="Arial"/>
              </a:rPr>
              <a:t>A weak</a:t>
            </a:r>
            <a:r>
              <a:rPr sz="3200" spc="-15" dirty="0">
                <a:solidFill>
                  <a:srgbClr val="3333CC"/>
                </a:solidFill>
                <a:latin typeface="Arial"/>
                <a:cs typeface="Arial"/>
              </a:rPr>
              <a:t> </a:t>
            </a:r>
            <a:r>
              <a:rPr sz="3200" dirty="0">
                <a:solidFill>
                  <a:srgbClr val="3333CC"/>
                </a:solidFill>
                <a:latin typeface="Arial"/>
                <a:cs typeface="Arial"/>
              </a:rPr>
              <a:t>prior</a:t>
            </a:r>
            <a:endParaRPr sz="3200" dirty="0">
              <a:latin typeface="Arial"/>
              <a:cs typeface="Arial"/>
            </a:endParaRPr>
          </a:p>
          <a:p>
            <a:pPr marL="285115" marR="419734" lvl="1" indent="-285115" algn="r">
              <a:lnSpc>
                <a:spcPct val="100000"/>
              </a:lnSpc>
              <a:spcBef>
                <a:spcPts val="635"/>
              </a:spcBef>
              <a:buClr>
                <a:srgbClr val="3333CC"/>
              </a:buClr>
              <a:buChar char="•"/>
              <a:tabLst>
                <a:tab pos="285115" algn="l"/>
                <a:tab pos="285750" algn="l"/>
              </a:tabLst>
            </a:pPr>
            <a:r>
              <a:rPr sz="2800" dirty="0">
                <a:solidFill>
                  <a:srgbClr val="006600"/>
                </a:solidFill>
                <a:latin typeface="Arial"/>
                <a:cs typeface="Arial"/>
              </a:rPr>
              <a:t>A </a:t>
            </a:r>
            <a:r>
              <a:rPr sz="2800" spc="-5" dirty="0">
                <a:solidFill>
                  <a:srgbClr val="006600"/>
                </a:solidFill>
                <a:latin typeface="Arial"/>
                <a:cs typeface="Arial"/>
              </a:rPr>
              <a:t>distribution with </a:t>
            </a:r>
            <a:r>
              <a:rPr sz="2800" dirty="0">
                <a:solidFill>
                  <a:srgbClr val="006600"/>
                </a:solidFill>
                <a:latin typeface="Arial"/>
                <a:cs typeface="Arial"/>
              </a:rPr>
              <a:t>high</a:t>
            </a:r>
            <a:r>
              <a:rPr sz="2800" spc="5" dirty="0">
                <a:solidFill>
                  <a:srgbClr val="006600"/>
                </a:solidFill>
                <a:latin typeface="Arial"/>
                <a:cs typeface="Arial"/>
              </a:rPr>
              <a:t> </a:t>
            </a:r>
            <a:r>
              <a:rPr sz="2800" spc="-5" dirty="0">
                <a:solidFill>
                  <a:srgbClr val="006600"/>
                </a:solidFill>
                <a:latin typeface="Arial"/>
                <a:cs typeface="Arial"/>
              </a:rPr>
              <a:t>entropy</a:t>
            </a:r>
            <a:endParaRPr sz="2800" dirty="0">
              <a:latin typeface="Arial"/>
              <a:cs typeface="Arial"/>
            </a:endParaRPr>
          </a:p>
          <a:p>
            <a:pPr marL="228600" marR="372110" lvl="2" indent="-228600" algn="r">
              <a:lnSpc>
                <a:spcPct val="100000"/>
              </a:lnSpc>
              <a:spcBef>
                <a:spcPts val="540"/>
              </a:spcBef>
              <a:buClr>
                <a:srgbClr val="3333CC"/>
              </a:buClr>
              <a:buChar char="•"/>
              <a:tabLst>
                <a:tab pos="228600" algn="l"/>
              </a:tabLst>
            </a:pPr>
            <a:r>
              <a:rPr sz="2400" spc="-5" dirty="0">
                <a:solidFill>
                  <a:srgbClr val="660066"/>
                </a:solidFill>
                <a:latin typeface="Arial"/>
                <a:cs typeface="Arial"/>
              </a:rPr>
              <a:t>e.g., Gaussian with </a:t>
            </a:r>
            <a:r>
              <a:rPr sz="2400" dirty="0">
                <a:solidFill>
                  <a:srgbClr val="660066"/>
                </a:solidFill>
                <a:latin typeface="Arial"/>
                <a:cs typeface="Arial"/>
              </a:rPr>
              <a:t>high</a:t>
            </a:r>
            <a:r>
              <a:rPr sz="2400" spc="-25" dirty="0">
                <a:solidFill>
                  <a:srgbClr val="660066"/>
                </a:solidFill>
                <a:latin typeface="Arial"/>
                <a:cs typeface="Arial"/>
              </a:rPr>
              <a:t> </a:t>
            </a:r>
            <a:r>
              <a:rPr sz="2400" dirty="0">
                <a:solidFill>
                  <a:srgbClr val="660066"/>
                </a:solidFill>
                <a:latin typeface="Arial"/>
                <a:cs typeface="Arial"/>
              </a:rPr>
              <a:t>variance</a:t>
            </a:r>
            <a:endParaRPr sz="2400" dirty="0">
              <a:latin typeface="Arial"/>
              <a:cs typeface="Arial"/>
            </a:endParaRPr>
          </a:p>
          <a:p>
            <a:pPr marL="755650" lvl="1" indent="-285750">
              <a:lnSpc>
                <a:spcPct val="100000"/>
              </a:lnSpc>
              <a:spcBef>
                <a:spcPts val="720"/>
              </a:spcBef>
              <a:buClr>
                <a:srgbClr val="3333CC"/>
              </a:buClr>
              <a:buChar char="•"/>
              <a:tabLst>
                <a:tab pos="755015" algn="l"/>
                <a:tab pos="755650" algn="l"/>
              </a:tabLst>
            </a:pPr>
            <a:r>
              <a:rPr lang="en-US" sz="2800" spc="-5" dirty="0">
                <a:solidFill>
                  <a:srgbClr val="006600"/>
                </a:solidFill>
                <a:latin typeface="Arial"/>
                <a:cs typeface="Arial"/>
              </a:rPr>
              <a:t>The d</a:t>
            </a:r>
            <a:r>
              <a:rPr sz="2800" spc="-5" dirty="0">
                <a:solidFill>
                  <a:srgbClr val="006600"/>
                </a:solidFill>
                <a:latin typeface="Arial"/>
                <a:cs typeface="Arial"/>
              </a:rPr>
              <a:t>ata </a:t>
            </a:r>
            <a:r>
              <a:rPr sz="2800" dirty="0">
                <a:solidFill>
                  <a:srgbClr val="006600"/>
                </a:solidFill>
                <a:latin typeface="Arial"/>
                <a:cs typeface="Arial"/>
              </a:rPr>
              <a:t>can move </a:t>
            </a:r>
            <a:r>
              <a:rPr sz="2800" spc="-5" dirty="0">
                <a:solidFill>
                  <a:srgbClr val="006600"/>
                </a:solidFill>
                <a:latin typeface="Arial"/>
                <a:cs typeface="Arial"/>
              </a:rPr>
              <a:t>parameters</a:t>
            </a:r>
            <a:r>
              <a:rPr sz="2800" spc="-15" dirty="0">
                <a:solidFill>
                  <a:srgbClr val="006600"/>
                </a:solidFill>
                <a:latin typeface="Arial"/>
                <a:cs typeface="Arial"/>
              </a:rPr>
              <a:t> </a:t>
            </a:r>
            <a:r>
              <a:rPr lang="en-US" sz="2800" spc="-15" dirty="0">
                <a:solidFill>
                  <a:srgbClr val="006600"/>
                </a:solidFill>
                <a:latin typeface="Arial"/>
                <a:cs typeface="Arial"/>
              </a:rPr>
              <a:t>more or less </a:t>
            </a:r>
            <a:r>
              <a:rPr sz="2800" spc="-5" dirty="0">
                <a:solidFill>
                  <a:srgbClr val="006600"/>
                </a:solidFill>
                <a:latin typeface="Arial"/>
                <a:cs typeface="Arial"/>
              </a:rPr>
              <a:t>freely</a:t>
            </a:r>
            <a:endParaRPr sz="2800" dirty="0">
              <a:latin typeface="Arial"/>
              <a:cs typeface="Arial"/>
            </a:endParaRPr>
          </a:p>
          <a:p>
            <a:pPr marL="355600" indent="-342900">
              <a:lnSpc>
                <a:spcPct val="100000"/>
              </a:lnSpc>
              <a:spcBef>
                <a:spcPts val="735"/>
              </a:spcBef>
              <a:buChar char="•"/>
              <a:tabLst>
                <a:tab pos="354965" algn="l"/>
                <a:tab pos="355600" algn="l"/>
              </a:tabLst>
            </a:pPr>
            <a:r>
              <a:rPr sz="3200" dirty="0">
                <a:solidFill>
                  <a:srgbClr val="3333CC"/>
                </a:solidFill>
                <a:latin typeface="Arial"/>
                <a:cs typeface="Arial"/>
              </a:rPr>
              <a:t>A </a:t>
            </a:r>
            <a:r>
              <a:rPr sz="3200" spc="-5" dirty="0">
                <a:solidFill>
                  <a:srgbClr val="3333CC"/>
                </a:solidFill>
                <a:latin typeface="Arial"/>
                <a:cs typeface="Arial"/>
              </a:rPr>
              <a:t>strong </a:t>
            </a:r>
            <a:r>
              <a:rPr sz="3200" dirty="0">
                <a:solidFill>
                  <a:srgbClr val="3333CC"/>
                </a:solidFill>
                <a:latin typeface="Arial"/>
                <a:cs typeface="Arial"/>
              </a:rPr>
              <a:t>prior</a:t>
            </a:r>
            <a:endParaRPr sz="3200" dirty="0">
              <a:latin typeface="Arial"/>
              <a:cs typeface="Arial"/>
            </a:endParaRPr>
          </a:p>
          <a:p>
            <a:pPr marL="755650" lvl="1" indent="-285750">
              <a:lnSpc>
                <a:spcPct val="100000"/>
              </a:lnSpc>
              <a:spcBef>
                <a:spcPts val="665"/>
              </a:spcBef>
              <a:buClr>
                <a:srgbClr val="3333CC"/>
              </a:buClr>
              <a:buChar char="•"/>
              <a:tabLst>
                <a:tab pos="755015" algn="l"/>
                <a:tab pos="755650" algn="l"/>
              </a:tabLst>
            </a:pPr>
            <a:r>
              <a:rPr lang="en-US" sz="2800" spc="-5" dirty="0">
                <a:solidFill>
                  <a:srgbClr val="006600"/>
                </a:solidFill>
                <a:latin typeface="Arial"/>
                <a:cs typeface="Arial"/>
              </a:rPr>
              <a:t>V</a:t>
            </a:r>
            <a:r>
              <a:rPr sz="2800" dirty="0">
                <a:solidFill>
                  <a:srgbClr val="006600"/>
                </a:solidFill>
                <a:latin typeface="Arial"/>
                <a:cs typeface="Arial"/>
              </a:rPr>
              <a:t>ery low</a:t>
            </a:r>
            <a:r>
              <a:rPr sz="2800" spc="-25" dirty="0">
                <a:solidFill>
                  <a:srgbClr val="006600"/>
                </a:solidFill>
                <a:latin typeface="Arial"/>
                <a:cs typeface="Arial"/>
              </a:rPr>
              <a:t> </a:t>
            </a:r>
            <a:r>
              <a:rPr sz="2800" spc="-5" dirty="0">
                <a:solidFill>
                  <a:srgbClr val="006600"/>
                </a:solidFill>
                <a:latin typeface="Arial"/>
                <a:cs typeface="Arial"/>
              </a:rPr>
              <a:t>entropy</a:t>
            </a:r>
            <a:endParaRPr sz="2800" dirty="0">
              <a:latin typeface="Arial"/>
              <a:cs typeface="Arial"/>
            </a:endParaRPr>
          </a:p>
          <a:p>
            <a:pPr marL="1155700" lvl="2" indent="-229235">
              <a:lnSpc>
                <a:spcPct val="100000"/>
              </a:lnSpc>
              <a:spcBef>
                <a:spcPts val="640"/>
              </a:spcBef>
              <a:buClr>
                <a:srgbClr val="3333CC"/>
              </a:buClr>
              <a:buChar char="•"/>
              <a:tabLst>
                <a:tab pos="1155700" algn="l"/>
              </a:tabLst>
            </a:pPr>
            <a:r>
              <a:rPr sz="2400" spc="-5" dirty="0">
                <a:solidFill>
                  <a:srgbClr val="660066"/>
                </a:solidFill>
                <a:latin typeface="Arial"/>
                <a:cs typeface="Arial"/>
              </a:rPr>
              <a:t>E.g., </a:t>
            </a:r>
            <a:r>
              <a:rPr sz="2400" dirty="0">
                <a:solidFill>
                  <a:srgbClr val="660066"/>
                </a:solidFill>
                <a:latin typeface="Arial"/>
                <a:cs typeface="Arial"/>
              </a:rPr>
              <a:t>a </a:t>
            </a:r>
            <a:r>
              <a:rPr sz="2400" spc="-5" dirty="0">
                <a:solidFill>
                  <a:srgbClr val="660066"/>
                </a:solidFill>
                <a:latin typeface="Arial"/>
                <a:cs typeface="Arial"/>
              </a:rPr>
              <a:t>Gaussian with </a:t>
            </a:r>
            <a:r>
              <a:rPr sz="2400" dirty="0">
                <a:solidFill>
                  <a:srgbClr val="660066"/>
                </a:solidFill>
                <a:latin typeface="Arial"/>
                <a:cs typeface="Arial"/>
              </a:rPr>
              <a:t>low</a:t>
            </a:r>
            <a:r>
              <a:rPr sz="2400" spc="-15" dirty="0">
                <a:solidFill>
                  <a:srgbClr val="660066"/>
                </a:solidFill>
                <a:latin typeface="Arial"/>
                <a:cs typeface="Arial"/>
              </a:rPr>
              <a:t> </a:t>
            </a:r>
            <a:r>
              <a:rPr sz="2400" dirty="0">
                <a:solidFill>
                  <a:srgbClr val="660066"/>
                </a:solidFill>
                <a:latin typeface="Arial"/>
                <a:cs typeface="Arial"/>
              </a:rPr>
              <a:t>variance</a:t>
            </a:r>
            <a:endParaRPr sz="2400" dirty="0">
              <a:latin typeface="Arial"/>
              <a:cs typeface="Arial"/>
            </a:endParaRPr>
          </a:p>
          <a:p>
            <a:pPr marL="748665" marR="182880" lvl="1" indent="-279400">
              <a:lnSpc>
                <a:spcPct val="100099"/>
              </a:lnSpc>
              <a:spcBef>
                <a:spcPts val="615"/>
              </a:spcBef>
              <a:buClr>
                <a:srgbClr val="3333CC"/>
              </a:buClr>
              <a:buChar char="•"/>
              <a:tabLst>
                <a:tab pos="755015" algn="l"/>
                <a:tab pos="755650" algn="l"/>
              </a:tabLst>
            </a:pPr>
            <a:r>
              <a:rPr sz="2800" dirty="0">
                <a:solidFill>
                  <a:srgbClr val="006600"/>
                </a:solidFill>
                <a:latin typeface="Arial"/>
                <a:cs typeface="Arial"/>
              </a:rPr>
              <a:t>Such a prior plays a more</a:t>
            </a:r>
            <a:r>
              <a:rPr sz="2800" spc="-85" dirty="0">
                <a:solidFill>
                  <a:srgbClr val="006600"/>
                </a:solidFill>
                <a:latin typeface="Arial"/>
                <a:cs typeface="Arial"/>
              </a:rPr>
              <a:t> </a:t>
            </a:r>
            <a:r>
              <a:rPr sz="2800" spc="-5" dirty="0">
                <a:solidFill>
                  <a:srgbClr val="006600"/>
                </a:solidFill>
                <a:latin typeface="Arial"/>
                <a:cs typeface="Arial"/>
              </a:rPr>
              <a:t>active  </a:t>
            </a:r>
            <a:r>
              <a:rPr sz="2800" dirty="0">
                <a:solidFill>
                  <a:srgbClr val="006600"/>
                </a:solidFill>
                <a:latin typeface="Arial"/>
                <a:cs typeface="Arial"/>
              </a:rPr>
              <a:t>role in </a:t>
            </a:r>
            <a:r>
              <a:rPr sz="2800" spc="-5" dirty="0">
                <a:solidFill>
                  <a:srgbClr val="006600"/>
                </a:solidFill>
                <a:latin typeface="Arial"/>
                <a:cs typeface="Arial"/>
              </a:rPr>
              <a:t>determining </a:t>
            </a:r>
            <a:r>
              <a:rPr sz="2800" dirty="0">
                <a:solidFill>
                  <a:srgbClr val="006600"/>
                </a:solidFill>
                <a:latin typeface="Arial"/>
                <a:cs typeface="Arial"/>
              </a:rPr>
              <a:t>where </a:t>
            </a:r>
            <a:r>
              <a:rPr sz="2800" spc="-5" dirty="0">
                <a:solidFill>
                  <a:srgbClr val="006600"/>
                </a:solidFill>
                <a:latin typeface="Arial"/>
                <a:cs typeface="Arial"/>
              </a:rPr>
              <a:t>the  parameters </a:t>
            </a:r>
            <a:r>
              <a:rPr sz="2800" dirty="0">
                <a:solidFill>
                  <a:srgbClr val="006600"/>
                </a:solidFill>
                <a:latin typeface="Arial"/>
                <a:cs typeface="Arial"/>
              </a:rPr>
              <a:t>end</a:t>
            </a:r>
            <a:r>
              <a:rPr sz="2800" spc="-5" dirty="0">
                <a:solidFill>
                  <a:srgbClr val="006600"/>
                </a:solidFill>
                <a:latin typeface="Arial"/>
                <a:cs typeface="Arial"/>
              </a:rPr>
              <a:t> </a:t>
            </a:r>
            <a:r>
              <a:rPr sz="2800" dirty="0">
                <a:solidFill>
                  <a:srgbClr val="006600"/>
                </a:solidFill>
                <a:latin typeface="Arial"/>
                <a:cs typeface="Arial"/>
              </a:rPr>
              <a:t>up</a:t>
            </a:r>
            <a:endParaRPr sz="2800" dirty="0">
              <a:latin typeface="Arial"/>
              <a:cs typeface="Arial"/>
            </a:endParaRPr>
          </a:p>
        </p:txBody>
      </p:sp>
      <p:sp>
        <p:nvSpPr>
          <p:cNvPr id="6" name="object 6"/>
          <p:cNvSpPr/>
          <p:nvPr/>
        </p:nvSpPr>
        <p:spPr>
          <a:xfrm>
            <a:off x="6588643" y="3297313"/>
            <a:ext cx="2709829" cy="2036686"/>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6549359" y="3271837"/>
            <a:ext cx="2778125" cy="2066925"/>
          </a:xfrm>
          <a:custGeom>
            <a:avLst/>
            <a:gdLst/>
            <a:ahLst/>
            <a:cxnLst/>
            <a:rect l="l" t="t" r="r" b="b"/>
            <a:pathLst>
              <a:path w="2778125" h="2066925">
                <a:moveTo>
                  <a:pt x="0" y="0"/>
                </a:moveTo>
                <a:lnTo>
                  <a:pt x="2778124" y="0"/>
                </a:lnTo>
                <a:lnTo>
                  <a:pt x="2778124" y="2066924"/>
                </a:lnTo>
                <a:lnTo>
                  <a:pt x="0" y="2066924"/>
                </a:lnTo>
                <a:lnTo>
                  <a:pt x="0" y="0"/>
                </a:lnTo>
                <a:close/>
              </a:path>
            </a:pathLst>
          </a:custGeom>
          <a:ln w="9524">
            <a:solidFill>
              <a:srgbClr val="000000"/>
            </a:solidFill>
          </a:ln>
        </p:spPr>
        <p:txBody>
          <a:bodyPr wrap="square" lIns="0" tIns="0" rIns="0" bIns="0" rtlCol="0"/>
          <a:lstStyle/>
          <a:p>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98157" y="1313181"/>
            <a:ext cx="4269740" cy="574040"/>
          </a:xfrm>
          <a:prstGeom prst="rect">
            <a:avLst/>
          </a:prstGeom>
        </p:spPr>
        <p:txBody>
          <a:bodyPr vert="horz" wrap="square" lIns="0" tIns="12700" rIns="0" bIns="0" rtlCol="0">
            <a:spAutoFit/>
          </a:bodyPr>
          <a:lstStyle/>
          <a:p>
            <a:pPr marL="12700">
              <a:lnSpc>
                <a:spcPct val="100000"/>
              </a:lnSpc>
              <a:spcBef>
                <a:spcPts val="100"/>
              </a:spcBef>
            </a:pPr>
            <a:r>
              <a:rPr spc="-5" dirty="0"/>
              <a:t>Infinitely Strong</a:t>
            </a:r>
            <a:r>
              <a:rPr spc="-35" dirty="0"/>
              <a:t> </a:t>
            </a:r>
            <a:r>
              <a:rPr dirty="0"/>
              <a:t>Prior</a:t>
            </a:r>
          </a:p>
        </p:txBody>
      </p:sp>
      <p:sp>
        <p:nvSpPr>
          <p:cNvPr id="5" name="object 5"/>
          <p:cNvSpPr txBox="1"/>
          <p:nvPr/>
        </p:nvSpPr>
        <p:spPr>
          <a:xfrm>
            <a:off x="536863" y="2412683"/>
            <a:ext cx="8872855" cy="2785891"/>
          </a:xfrm>
          <a:prstGeom prst="rect">
            <a:avLst/>
          </a:prstGeom>
        </p:spPr>
        <p:txBody>
          <a:bodyPr vert="horz" wrap="square" lIns="0" tIns="33020" rIns="0" bIns="0" rtlCol="0">
            <a:spAutoFit/>
          </a:bodyPr>
          <a:lstStyle/>
          <a:p>
            <a:pPr marL="355600" marR="952500" indent="-342900">
              <a:lnSpc>
                <a:spcPts val="2800"/>
              </a:lnSpc>
              <a:spcBef>
                <a:spcPts val="260"/>
              </a:spcBef>
              <a:buChar char="•"/>
              <a:tabLst>
                <a:tab pos="354965" algn="l"/>
                <a:tab pos="355600" algn="l"/>
              </a:tabLst>
            </a:pPr>
            <a:r>
              <a:rPr sz="2400" dirty="0">
                <a:solidFill>
                  <a:srgbClr val="3333CC"/>
                </a:solidFill>
                <a:latin typeface="Arial"/>
                <a:cs typeface="Arial"/>
              </a:rPr>
              <a:t>An </a:t>
            </a:r>
            <a:r>
              <a:rPr sz="2400" spc="-5" dirty="0">
                <a:solidFill>
                  <a:srgbClr val="3333CC"/>
                </a:solidFill>
                <a:latin typeface="Arial"/>
                <a:cs typeface="Arial"/>
              </a:rPr>
              <a:t>infinitely strong </a:t>
            </a:r>
            <a:r>
              <a:rPr sz="2400" dirty="0">
                <a:solidFill>
                  <a:srgbClr val="3333CC"/>
                </a:solidFill>
                <a:latin typeface="Arial"/>
                <a:cs typeface="Arial"/>
              </a:rPr>
              <a:t>prior places zero </a:t>
            </a:r>
            <a:r>
              <a:rPr sz="2400" spc="-5" dirty="0">
                <a:solidFill>
                  <a:srgbClr val="3333CC"/>
                </a:solidFill>
                <a:latin typeface="Arial"/>
                <a:cs typeface="Arial"/>
              </a:rPr>
              <a:t>probability </a:t>
            </a:r>
            <a:r>
              <a:rPr sz="2400" dirty="0">
                <a:solidFill>
                  <a:srgbClr val="3333CC"/>
                </a:solidFill>
                <a:latin typeface="Arial"/>
                <a:cs typeface="Arial"/>
              </a:rPr>
              <a:t>on some  </a:t>
            </a:r>
            <a:r>
              <a:rPr sz="2400" spc="-5" dirty="0">
                <a:solidFill>
                  <a:srgbClr val="3333CC"/>
                </a:solidFill>
                <a:latin typeface="Arial"/>
                <a:cs typeface="Arial"/>
              </a:rPr>
              <a:t>parameters</a:t>
            </a:r>
            <a:endParaRPr sz="2400" dirty="0">
              <a:latin typeface="Arial"/>
              <a:cs typeface="Arial"/>
            </a:endParaRPr>
          </a:p>
          <a:p>
            <a:pPr marL="355600" marR="37465" indent="-342900">
              <a:lnSpc>
                <a:spcPct val="101499"/>
              </a:lnSpc>
              <a:spcBef>
                <a:spcPts val="470"/>
              </a:spcBef>
              <a:buChar char="•"/>
              <a:tabLst>
                <a:tab pos="354965" algn="l"/>
                <a:tab pos="355600" algn="l"/>
              </a:tabLst>
            </a:pPr>
            <a:r>
              <a:rPr sz="2400" spc="-5" dirty="0">
                <a:solidFill>
                  <a:srgbClr val="3333CC"/>
                </a:solidFill>
                <a:latin typeface="Arial"/>
                <a:cs typeface="Arial"/>
              </a:rPr>
              <a:t>It </a:t>
            </a:r>
            <a:r>
              <a:rPr sz="2400" dirty="0">
                <a:solidFill>
                  <a:srgbClr val="3333CC"/>
                </a:solidFill>
                <a:latin typeface="Arial"/>
                <a:cs typeface="Arial"/>
              </a:rPr>
              <a:t>says </a:t>
            </a:r>
            <a:r>
              <a:rPr sz="2400" spc="-5" dirty="0">
                <a:solidFill>
                  <a:srgbClr val="3333CC"/>
                </a:solidFill>
                <a:latin typeface="Arial"/>
                <a:cs typeface="Arial"/>
              </a:rPr>
              <a:t>that </a:t>
            </a:r>
            <a:r>
              <a:rPr sz="2400" dirty="0">
                <a:solidFill>
                  <a:srgbClr val="3333CC"/>
                </a:solidFill>
                <a:latin typeface="Arial"/>
                <a:cs typeface="Arial"/>
              </a:rPr>
              <a:t>some </a:t>
            </a:r>
            <a:r>
              <a:rPr sz="2400" spc="-5" dirty="0">
                <a:solidFill>
                  <a:srgbClr val="3333CC"/>
                </a:solidFill>
                <a:latin typeface="Arial"/>
                <a:cs typeface="Arial"/>
              </a:rPr>
              <a:t>parameter </a:t>
            </a:r>
            <a:r>
              <a:rPr sz="2400" dirty="0">
                <a:solidFill>
                  <a:srgbClr val="3333CC"/>
                </a:solidFill>
                <a:latin typeface="Arial"/>
                <a:cs typeface="Arial"/>
              </a:rPr>
              <a:t>values are </a:t>
            </a:r>
            <a:r>
              <a:rPr sz="2400" spc="-5" dirty="0">
                <a:solidFill>
                  <a:srgbClr val="3333CC"/>
                </a:solidFill>
                <a:latin typeface="Arial"/>
                <a:cs typeface="Arial"/>
              </a:rPr>
              <a:t>forbidden </a:t>
            </a:r>
            <a:r>
              <a:rPr sz="2400" dirty="0">
                <a:solidFill>
                  <a:srgbClr val="3333CC"/>
                </a:solidFill>
                <a:latin typeface="Arial"/>
                <a:cs typeface="Arial"/>
              </a:rPr>
              <a:t>regardless of  </a:t>
            </a:r>
            <a:r>
              <a:rPr lang="en-US" sz="2400" dirty="0">
                <a:solidFill>
                  <a:srgbClr val="3333CC"/>
                </a:solidFill>
                <a:latin typeface="Arial"/>
                <a:cs typeface="Arial"/>
              </a:rPr>
              <a:t>their </a:t>
            </a:r>
            <a:r>
              <a:rPr sz="2400" dirty="0">
                <a:solidFill>
                  <a:srgbClr val="3333CC"/>
                </a:solidFill>
                <a:latin typeface="Arial"/>
                <a:cs typeface="Arial"/>
              </a:rPr>
              <a:t>support </a:t>
            </a:r>
            <a:r>
              <a:rPr sz="2400" spc="-5" dirty="0">
                <a:solidFill>
                  <a:srgbClr val="3333CC"/>
                </a:solidFill>
                <a:latin typeface="Arial"/>
                <a:cs typeface="Arial"/>
              </a:rPr>
              <a:t>from</a:t>
            </a:r>
            <a:r>
              <a:rPr sz="2400" spc="-15" dirty="0">
                <a:solidFill>
                  <a:srgbClr val="3333CC"/>
                </a:solidFill>
                <a:latin typeface="Arial"/>
                <a:cs typeface="Arial"/>
              </a:rPr>
              <a:t> </a:t>
            </a:r>
            <a:r>
              <a:rPr lang="en-US" sz="2400" spc="-15" dirty="0">
                <a:solidFill>
                  <a:srgbClr val="3333CC"/>
                </a:solidFill>
                <a:latin typeface="Arial"/>
                <a:cs typeface="Arial"/>
              </a:rPr>
              <a:t>data</a:t>
            </a:r>
          </a:p>
          <a:p>
            <a:pPr marL="355600" marR="37465" indent="-342900">
              <a:lnSpc>
                <a:spcPct val="101499"/>
              </a:lnSpc>
              <a:spcBef>
                <a:spcPts val="470"/>
              </a:spcBef>
              <a:buChar char="•"/>
              <a:tabLst>
                <a:tab pos="354965" algn="l"/>
                <a:tab pos="355600" algn="l"/>
              </a:tabLst>
            </a:pPr>
            <a:r>
              <a:rPr lang="en-US" sz="2400" spc="-15" dirty="0">
                <a:solidFill>
                  <a:srgbClr val="3333CC"/>
                </a:solidFill>
                <a:latin typeface="Arial"/>
                <a:cs typeface="Arial"/>
              </a:rPr>
              <a:t>With an infinitely strong prior, irrespective of the data the prior cannot be changed</a:t>
            </a:r>
          </a:p>
          <a:p>
            <a:pPr marL="355600" marR="37465" indent="-342900">
              <a:lnSpc>
                <a:spcPct val="101499"/>
              </a:lnSpc>
              <a:spcBef>
                <a:spcPts val="470"/>
              </a:spcBef>
              <a:buChar char="•"/>
              <a:tabLst>
                <a:tab pos="354965" algn="l"/>
                <a:tab pos="355600" algn="l"/>
              </a:tabLst>
            </a:pPr>
            <a:endParaRPr lang="en-US" sz="2400" spc="-15" dirty="0">
              <a:solidFill>
                <a:srgbClr val="3333CC"/>
              </a:solidFill>
              <a:latin typeface="Arial"/>
              <a:cs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228597" y="880457"/>
            <a:ext cx="4607506" cy="566822"/>
          </a:xfrm>
          <a:prstGeom prst="rect">
            <a:avLst/>
          </a:prstGeom>
        </p:spPr>
        <p:txBody>
          <a:bodyPr vert="horz" wrap="square" lIns="0" tIns="12700" rIns="0" bIns="0" rtlCol="0">
            <a:spAutoFit/>
          </a:bodyPr>
          <a:lstStyle/>
          <a:p>
            <a:pPr marL="12700">
              <a:lnSpc>
                <a:spcPct val="100000"/>
              </a:lnSpc>
              <a:spcBef>
                <a:spcPts val="100"/>
              </a:spcBef>
            </a:pPr>
            <a:r>
              <a:rPr spc="-5" dirty="0"/>
              <a:t>Convolutional</a:t>
            </a:r>
            <a:r>
              <a:rPr spc="-10" dirty="0"/>
              <a:t> </a:t>
            </a:r>
            <a:r>
              <a:rPr spc="-5" dirty="0"/>
              <a:t>Network</a:t>
            </a:r>
            <a:endParaRPr dirty="0"/>
          </a:p>
        </p:txBody>
      </p:sp>
      <p:sp>
        <p:nvSpPr>
          <p:cNvPr id="5" name="object 5"/>
          <p:cNvSpPr txBox="1"/>
          <p:nvPr/>
        </p:nvSpPr>
        <p:spPr>
          <a:xfrm>
            <a:off x="1222663" y="2412683"/>
            <a:ext cx="3282950" cy="2943860"/>
          </a:xfrm>
          <a:prstGeom prst="rect">
            <a:avLst/>
          </a:prstGeom>
        </p:spPr>
        <p:txBody>
          <a:bodyPr vert="horz" wrap="square" lIns="0" tIns="13335" rIns="0" bIns="0" rtlCol="0">
            <a:spAutoFit/>
          </a:bodyPr>
          <a:lstStyle/>
          <a:p>
            <a:pPr marL="354965" marR="5080" indent="-342900">
              <a:lnSpc>
                <a:spcPct val="99700"/>
              </a:lnSpc>
              <a:spcBef>
                <a:spcPts val="105"/>
              </a:spcBef>
              <a:buChar char="•"/>
              <a:tabLst>
                <a:tab pos="354965" algn="l"/>
                <a:tab pos="355600" algn="l"/>
              </a:tabLst>
            </a:pPr>
            <a:r>
              <a:rPr sz="2400" spc="-5" dirty="0">
                <a:solidFill>
                  <a:srgbClr val="3333CC"/>
                </a:solidFill>
                <a:latin typeface="Arial"/>
                <a:cs typeface="Arial"/>
              </a:rPr>
              <a:t>Convolutional  networks </a:t>
            </a:r>
            <a:r>
              <a:rPr sz="2400" dirty="0">
                <a:solidFill>
                  <a:srgbClr val="3333CC"/>
                </a:solidFill>
                <a:latin typeface="Arial"/>
                <a:cs typeface="Arial"/>
              </a:rPr>
              <a:t>are simply  neural </a:t>
            </a:r>
            <a:r>
              <a:rPr sz="2400" spc="-5" dirty="0">
                <a:solidFill>
                  <a:srgbClr val="3333CC"/>
                </a:solidFill>
                <a:latin typeface="Arial"/>
                <a:cs typeface="Arial"/>
              </a:rPr>
              <a:t>networks that  </a:t>
            </a:r>
            <a:r>
              <a:rPr sz="2400" dirty="0">
                <a:solidFill>
                  <a:srgbClr val="3333CC"/>
                </a:solidFill>
                <a:latin typeface="Arial"/>
                <a:cs typeface="Arial"/>
              </a:rPr>
              <a:t>use </a:t>
            </a:r>
            <a:r>
              <a:rPr sz="2400" spc="-5" dirty="0">
                <a:solidFill>
                  <a:srgbClr val="3333CC"/>
                </a:solidFill>
                <a:latin typeface="Arial"/>
                <a:cs typeface="Arial"/>
              </a:rPr>
              <a:t>convolution </a:t>
            </a:r>
            <a:r>
              <a:rPr sz="2400" dirty="0">
                <a:solidFill>
                  <a:srgbClr val="3333CC"/>
                </a:solidFill>
                <a:latin typeface="Arial"/>
                <a:cs typeface="Arial"/>
              </a:rPr>
              <a:t>in  place of general  </a:t>
            </a:r>
            <a:r>
              <a:rPr sz="2400" spc="-5" dirty="0">
                <a:solidFill>
                  <a:srgbClr val="3333CC"/>
                </a:solidFill>
                <a:latin typeface="Arial"/>
                <a:cs typeface="Arial"/>
              </a:rPr>
              <a:t>matrix multiplication  </a:t>
            </a:r>
            <a:r>
              <a:rPr sz="2400" dirty="0">
                <a:solidFill>
                  <a:srgbClr val="3333CC"/>
                </a:solidFill>
                <a:latin typeface="Arial"/>
                <a:cs typeface="Arial"/>
              </a:rPr>
              <a:t>in at least one of</a:t>
            </a:r>
            <a:r>
              <a:rPr sz="2400" spc="-95" dirty="0">
                <a:solidFill>
                  <a:srgbClr val="3333CC"/>
                </a:solidFill>
                <a:latin typeface="Arial"/>
                <a:cs typeface="Arial"/>
              </a:rPr>
              <a:t> </a:t>
            </a:r>
            <a:r>
              <a:rPr sz="2400" spc="-5" dirty="0">
                <a:solidFill>
                  <a:srgbClr val="3333CC"/>
                </a:solidFill>
                <a:latin typeface="Arial"/>
                <a:cs typeface="Arial"/>
              </a:rPr>
              <a:t>their  </a:t>
            </a:r>
            <a:r>
              <a:rPr sz="2400" dirty="0">
                <a:solidFill>
                  <a:srgbClr val="3333CC"/>
                </a:solidFill>
                <a:latin typeface="Arial"/>
                <a:cs typeface="Arial"/>
              </a:rPr>
              <a:t>layers</a:t>
            </a:r>
            <a:endParaRPr sz="2400">
              <a:latin typeface="Arial"/>
              <a:cs typeface="Arial"/>
            </a:endParaRPr>
          </a:p>
        </p:txBody>
      </p:sp>
      <p:sp>
        <p:nvSpPr>
          <p:cNvPr id="6" name="object 6"/>
          <p:cNvSpPr/>
          <p:nvPr/>
        </p:nvSpPr>
        <p:spPr>
          <a:xfrm>
            <a:off x="5532350" y="2201141"/>
            <a:ext cx="1735281" cy="466032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79564" y="543561"/>
            <a:ext cx="8095533" cy="566822"/>
          </a:xfrm>
          <a:prstGeom prst="rect">
            <a:avLst/>
          </a:prstGeom>
        </p:spPr>
        <p:txBody>
          <a:bodyPr vert="horz" wrap="square" lIns="0" tIns="12700" rIns="0" bIns="0" rtlCol="0">
            <a:spAutoFit/>
          </a:bodyPr>
          <a:lstStyle/>
          <a:p>
            <a:pPr marL="12700">
              <a:lnSpc>
                <a:spcPct val="100000"/>
              </a:lnSpc>
              <a:spcBef>
                <a:spcPts val="100"/>
              </a:spcBef>
            </a:pPr>
            <a:r>
              <a:rPr spc="-5" dirty="0"/>
              <a:t>Convolution </a:t>
            </a:r>
            <a:r>
              <a:rPr dirty="0"/>
              <a:t>as </a:t>
            </a:r>
            <a:r>
              <a:rPr lang="en-US" spc="-5" dirty="0"/>
              <a:t>I</a:t>
            </a:r>
            <a:r>
              <a:rPr spc="-5" dirty="0"/>
              <a:t>nfinitely </a:t>
            </a:r>
            <a:r>
              <a:rPr lang="en-US" spc="-5" dirty="0"/>
              <a:t>S</a:t>
            </a:r>
            <a:r>
              <a:rPr spc="-5" dirty="0"/>
              <a:t>trong</a:t>
            </a:r>
            <a:r>
              <a:rPr spc="15" dirty="0"/>
              <a:t> </a:t>
            </a:r>
            <a:r>
              <a:rPr lang="en-US" spc="15" dirty="0"/>
              <a:t>P</a:t>
            </a:r>
            <a:r>
              <a:rPr dirty="0"/>
              <a:t>rior</a:t>
            </a:r>
          </a:p>
        </p:txBody>
      </p:sp>
      <p:sp>
        <p:nvSpPr>
          <p:cNvPr id="5" name="object 5"/>
          <p:cNvSpPr txBox="1"/>
          <p:nvPr/>
        </p:nvSpPr>
        <p:spPr>
          <a:xfrm>
            <a:off x="981363" y="5720079"/>
            <a:ext cx="8293734" cy="1310640"/>
          </a:xfrm>
          <a:prstGeom prst="rect">
            <a:avLst/>
          </a:prstGeom>
        </p:spPr>
        <p:txBody>
          <a:bodyPr vert="horz" wrap="square" lIns="0" tIns="10160" rIns="0" bIns="0" rtlCol="0">
            <a:spAutoFit/>
          </a:bodyPr>
          <a:lstStyle/>
          <a:p>
            <a:pPr marL="291465" marR="179070" indent="-279400">
              <a:lnSpc>
                <a:spcPct val="100800"/>
              </a:lnSpc>
              <a:spcBef>
                <a:spcPts val="80"/>
              </a:spcBef>
              <a:buClr>
                <a:srgbClr val="3333CC"/>
              </a:buClr>
              <a:buChar char="•"/>
              <a:tabLst>
                <a:tab pos="297815" algn="l"/>
                <a:tab pos="298450" algn="l"/>
              </a:tabLst>
            </a:pPr>
            <a:r>
              <a:rPr sz="2000" spc="-5" dirty="0">
                <a:solidFill>
                  <a:srgbClr val="006600"/>
                </a:solidFill>
                <a:latin typeface="Arial"/>
                <a:cs typeface="Arial"/>
              </a:rPr>
              <a:t>Convolution introduces </a:t>
            </a:r>
            <a:r>
              <a:rPr sz="2000" dirty="0">
                <a:solidFill>
                  <a:srgbClr val="006600"/>
                </a:solidFill>
                <a:latin typeface="Arial"/>
                <a:cs typeface="Arial"/>
              </a:rPr>
              <a:t>an </a:t>
            </a:r>
            <a:r>
              <a:rPr sz="2000" spc="-5" dirty="0">
                <a:solidFill>
                  <a:srgbClr val="006600"/>
                </a:solidFill>
                <a:latin typeface="Arial"/>
                <a:cs typeface="Arial"/>
              </a:rPr>
              <a:t>infinitely strong </a:t>
            </a:r>
            <a:r>
              <a:rPr sz="2000" dirty="0">
                <a:solidFill>
                  <a:srgbClr val="006600"/>
                </a:solidFill>
                <a:latin typeface="Arial"/>
                <a:cs typeface="Arial"/>
              </a:rPr>
              <a:t>prior </a:t>
            </a:r>
            <a:r>
              <a:rPr sz="2000" spc="-5" dirty="0">
                <a:solidFill>
                  <a:srgbClr val="006600"/>
                </a:solidFill>
                <a:latin typeface="Arial"/>
                <a:cs typeface="Arial"/>
              </a:rPr>
              <a:t>probability distribution  </a:t>
            </a:r>
            <a:r>
              <a:rPr sz="2000" dirty="0">
                <a:solidFill>
                  <a:srgbClr val="006600"/>
                </a:solidFill>
                <a:latin typeface="Arial"/>
                <a:cs typeface="Arial"/>
              </a:rPr>
              <a:t>over </a:t>
            </a:r>
            <a:r>
              <a:rPr sz="2000" spc="-5" dirty="0">
                <a:solidFill>
                  <a:srgbClr val="006600"/>
                </a:solidFill>
                <a:latin typeface="Arial"/>
                <a:cs typeface="Arial"/>
              </a:rPr>
              <a:t>the parameters </a:t>
            </a:r>
            <a:r>
              <a:rPr sz="2000" dirty="0">
                <a:solidFill>
                  <a:srgbClr val="006600"/>
                </a:solidFill>
                <a:latin typeface="Arial"/>
                <a:cs typeface="Arial"/>
              </a:rPr>
              <a:t>of a</a:t>
            </a:r>
            <a:r>
              <a:rPr sz="2000" spc="-10" dirty="0">
                <a:solidFill>
                  <a:srgbClr val="006600"/>
                </a:solidFill>
                <a:latin typeface="Arial"/>
                <a:cs typeface="Arial"/>
              </a:rPr>
              <a:t> </a:t>
            </a:r>
            <a:r>
              <a:rPr sz="2000" dirty="0">
                <a:solidFill>
                  <a:srgbClr val="006600"/>
                </a:solidFill>
                <a:latin typeface="Arial"/>
                <a:cs typeface="Arial"/>
              </a:rPr>
              <a:t>layer</a:t>
            </a:r>
            <a:endParaRPr sz="2000" dirty="0">
              <a:latin typeface="Arial"/>
              <a:cs typeface="Arial"/>
            </a:endParaRPr>
          </a:p>
          <a:p>
            <a:pPr marL="697865" marR="5080" lvl="1" indent="-228600">
              <a:lnSpc>
                <a:spcPct val="100800"/>
              </a:lnSpc>
              <a:spcBef>
                <a:spcPts val="459"/>
              </a:spcBef>
              <a:buClr>
                <a:srgbClr val="3333CC"/>
              </a:buClr>
              <a:buChar char="•"/>
              <a:tabLst>
                <a:tab pos="697865" algn="l"/>
                <a:tab pos="698500" algn="l"/>
              </a:tabLst>
            </a:pPr>
            <a:r>
              <a:rPr sz="2000" spc="-5" dirty="0">
                <a:solidFill>
                  <a:srgbClr val="660066"/>
                </a:solidFill>
                <a:latin typeface="Arial"/>
                <a:cs typeface="Arial"/>
              </a:rPr>
              <a:t>This </a:t>
            </a:r>
            <a:r>
              <a:rPr sz="2000" dirty="0">
                <a:solidFill>
                  <a:srgbClr val="660066"/>
                </a:solidFill>
                <a:latin typeface="Arial"/>
                <a:cs typeface="Arial"/>
              </a:rPr>
              <a:t>prior says </a:t>
            </a:r>
            <a:r>
              <a:rPr sz="2000" spc="-5" dirty="0">
                <a:solidFill>
                  <a:srgbClr val="660066"/>
                </a:solidFill>
                <a:latin typeface="Arial"/>
                <a:cs typeface="Arial"/>
              </a:rPr>
              <a:t>that the function the </a:t>
            </a:r>
            <a:r>
              <a:rPr sz="2000" dirty="0">
                <a:solidFill>
                  <a:srgbClr val="660066"/>
                </a:solidFill>
                <a:latin typeface="Arial"/>
                <a:cs typeface="Arial"/>
              </a:rPr>
              <a:t>layer should learn </a:t>
            </a:r>
            <a:r>
              <a:rPr sz="2000" spc="-5" dirty="0">
                <a:solidFill>
                  <a:srgbClr val="660066"/>
                </a:solidFill>
                <a:latin typeface="Arial"/>
                <a:cs typeface="Arial"/>
              </a:rPr>
              <a:t>contains </a:t>
            </a:r>
            <a:r>
              <a:rPr sz="2000" dirty="0">
                <a:solidFill>
                  <a:srgbClr val="660066"/>
                </a:solidFill>
                <a:latin typeface="Arial"/>
                <a:cs typeface="Arial"/>
              </a:rPr>
              <a:t>only  local </a:t>
            </a:r>
            <a:r>
              <a:rPr sz="2000" spc="-5" dirty="0">
                <a:solidFill>
                  <a:srgbClr val="660066"/>
                </a:solidFill>
                <a:latin typeface="Arial"/>
                <a:cs typeface="Arial"/>
              </a:rPr>
              <a:t>interactions </a:t>
            </a:r>
            <a:r>
              <a:rPr lang="en-US" sz="2000" spc="-5" dirty="0">
                <a:solidFill>
                  <a:srgbClr val="660066"/>
                </a:solidFill>
                <a:latin typeface="Arial"/>
                <a:cs typeface="Arial"/>
              </a:rPr>
              <a:t>and</a:t>
            </a:r>
            <a:r>
              <a:rPr sz="2000" dirty="0">
                <a:solidFill>
                  <a:srgbClr val="660066"/>
                </a:solidFill>
                <a:latin typeface="Arial"/>
                <a:cs typeface="Arial"/>
              </a:rPr>
              <a:t> is equivariant </a:t>
            </a:r>
            <a:r>
              <a:rPr sz="2000" spc="-5" dirty="0">
                <a:solidFill>
                  <a:srgbClr val="660066"/>
                </a:solidFill>
                <a:latin typeface="Arial"/>
                <a:cs typeface="Arial"/>
              </a:rPr>
              <a:t>to</a:t>
            </a:r>
            <a:r>
              <a:rPr sz="2000" spc="-10" dirty="0">
                <a:solidFill>
                  <a:srgbClr val="660066"/>
                </a:solidFill>
                <a:latin typeface="Arial"/>
                <a:cs typeface="Arial"/>
              </a:rPr>
              <a:t> </a:t>
            </a:r>
            <a:r>
              <a:rPr sz="2000" spc="-5" dirty="0">
                <a:solidFill>
                  <a:srgbClr val="660066"/>
                </a:solidFill>
                <a:latin typeface="Arial"/>
                <a:cs typeface="Arial"/>
              </a:rPr>
              <a:t>translation</a:t>
            </a:r>
            <a:endParaRPr sz="2000" dirty="0">
              <a:latin typeface="Arial"/>
              <a:cs typeface="Arial"/>
            </a:endParaRPr>
          </a:p>
        </p:txBody>
      </p:sp>
      <p:sp>
        <p:nvSpPr>
          <p:cNvPr id="7" name="object 7"/>
          <p:cNvSpPr txBox="1"/>
          <p:nvPr/>
        </p:nvSpPr>
        <p:spPr>
          <a:xfrm>
            <a:off x="511463" y="1404620"/>
            <a:ext cx="8982710" cy="3454400"/>
          </a:xfrm>
          <a:prstGeom prst="rect">
            <a:avLst/>
          </a:prstGeom>
        </p:spPr>
        <p:txBody>
          <a:bodyPr vert="horz" wrap="square" lIns="0" tIns="33020" rIns="0" bIns="0" rtlCol="0">
            <a:spAutoFit/>
          </a:bodyPr>
          <a:lstStyle/>
          <a:p>
            <a:pPr marL="368300" marR="201930" indent="-342900">
              <a:lnSpc>
                <a:spcPts val="2800"/>
              </a:lnSpc>
              <a:spcBef>
                <a:spcPts val="260"/>
              </a:spcBef>
              <a:buChar char="•"/>
              <a:tabLst>
                <a:tab pos="367665" algn="l"/>
                <a:tab pos="368300" algn="l"/>
              </a:tabLst>
            </a:pPr>
            <a:r>
              <a:rPr sz="2400" spc="-5" dirty="0">
                <a:solidFill>
                  <a:srgbClr val="3333CC"/>
                </a:solidFill>
                <a:latin typeface="Arial"/>
                <a:cs typeface="Arial"/>
              </a:rPr>
              <a:t>Convolutional </a:t>
            </a:r>
            <a:r>
              <a:rPr sz="2400" dirty="0">
                <a:solidFill>
                  <a:srgbClr val="3333CC"/>
                </a:solidFill>
                <a:latin typeface="Arial"/>
                <a:cs typeface="Arial"/>
              </a:rPr>
              <a:t>net is similar </a:t>
            </a:r>
            <a:r>
              <a:rPr sz="2400" spc="-5" dirty="0">
                <a:solidFill>
                  <a:srgbClr val="3333CC"/>
                </a:solidFill>
                <a:latin typeface="Arial"/>
                <a:cs typeface="Arial"/>
              </a:rPr>
              <a:t>to </a:t>
            </a:r>
            <a:r>
              <a:rPr sz="2400" dirty="0">
                <a:solidFill>
                  <a:srgbClr val="3333CC"/>
                </a:solidFill>
                <a:latin typeface="Arial"/>
                <a:cs typeface="Arial"/>
              </a:rPr>
              <a:t>a </a:t>
            </a:r>
            <a:r>
              <a:rPr sz="2400" spc="-5" dirty="0">
                <a:solidFill>
                  <a:srgbClr val="3333CC"/>
                </a:solidFill>
                <a:latin typeface="Arial"/>
                <a:cs typeface="Arial"/>
              </a:rPr>
              <a:t>fully connected </a:t>
            </a:r>
            <a:r>
              <a:rPr sz="2400" dirty="0">
                <a:solidFill>
                  <a:srgbClr val="3333CC"/>
                </a:solidFill>
                <a:latin typeface="Arial"/>
                <a:cs typeface="Arial"/>
              </a:rPr>
              <a:t>net but </a:t>
            </a:r>
            <a:r>
              <a:rPr sz="2400" spc="-5" dirty="0">
                <a:solidFill>
                  <a:srgbClr val="3333CC"/>
                </a:solidFill>
                <a:latin typeface="Arial"/>
                <a:cs typeface="Arial"/>
              </a:rPr>
              <a:t>with </a:t>
            </a:r>
            <a:r>
              <a:rPr sz="2400" dirty="0">
                <a:solidFill>
                  <a:srgbClr val="3333CC"/>
                </a:solidFill>
                <a:latin typeface="Arial"/>
                <a:cs typeface="Arial"/>
              </a:rPr>
              <a:t>an  </a:t>
            </a:r>
            <a:r>
              <a:rPr sz="2400" spc="-5" dirty="0">
                <a:solidFill>
                  <a:srgbClr val="3333CC"/>
                </a:solidFill>
                <a:latin typeface="Arial"/>
                <a:cs typeface="Arial"/>
              </a:rPr>
              <a:t>infinitely strong </a:t>
            </a:r>
            <a:r>
              <a:rPr sz="2400" dirty="0">
                <a:solidFill>
                  <a:srgbClr val="3333CC"/>
                </a:solidFill>
                <a:latin typeface="Arial"/>
                <a:cs typeface="Arial"/>
              </a:rPr>
              <a:t>prior over </a:t>
            </a:r>
            <a:r>
              <a:rPr sz="2400" spc="-5" dirty="0">
                <a:solidFill>
                  <a:srgbClr val="3333CC"/>
                </a:solidFill>
                <a:latin typeface="Arial"/>
                <a:cs typeface="Arial"/>
              </a:rPr>
              <a:t>its</a:t>
            </a:r>
            <a:r>
              <a:rPr sz="2400" spc="-10" dirty="0">
                <a:solidFill>
                  <a:srgbClr val="3333CC"/>
                </a:solidFill>
                <a:latin typeface="Arial"/>
                <a:cs typeface="Arial"/>
              </a:rPr>
              <a:t> </a:t>
            </a:r>
            <a:r>
              <a:rPr sz="2400" spc="-5" dirty="0">
                <a:solidFill>
                  <a:srgbClr val="3333CC"/>
                </a:solidFill>
                <a:latin typeface="Arial"/>
                <a:cs typeface="Arial"/>
              </a:rPr>
              <a:t>weights</a:t>
            </a:r>
            <a:endParaRPr sz="2400">
              <a:latin typeface="Arial"/>
              <a:cs typeface="Arial"/>
            </a:endParaRPr>
          </a:p>
          <a:p>
            <a:pPr marL="761365" marR="764540" lvl="1" indent="-279400">
              <a:lnSpc>
                <a:spcPct val="100800"/>
              </a:lnSpc>
              <a:spcBef>
                <a:spcPts val="400"/>
              </a:spcBef>
              <a:buClr>
                <a:srgbClr val="3333CC"/>
              </a:buClr>
              <a:buChar char="•"/>
              <a:tabLst>
                <a:tab pos="767715" algn="l"/>
                <a:tab pos="768350" algn="l"/>
              </a:tabLst>
            </a:pPr>
            <a:r>
              <a:rPr sz="2000" spc="-5" dirty="0">
                <a:solidFill>
                  <a:srgbClr val="006600"/>
                </a:solidFill>
                <a:latin typeface="Arial"/>
                <a:cs typeface="Arial"/>
              </a:rPr>
              <a:t>It </a:t>
            </a:r>
            <a:r>
              <a:rPr sz="2000" dirty="0">
                <a:solidFill>
                  <a:srgbClr val="006600"/>
                </a:solidFill>
                <a:latin typeface="Arial"/>
                <a:cs typeface="Arial"/>
              </a:rPr>
              <a:t>says </a:t>
            </a:r>
            <a:r>
              <a:rPr sz="2000" spc="-5" dirty="0">
                <a:solidFill>
                  <a:srgbClr val="006600"/>
                </a:solidFill>
                <a:latin typeface="Arial"/>
                <a:cs typeface="Arial"/>
              </a:rPr>
              <a:t>that the weights for </a:t>
            </a:r>
            <a:r>
              <a:rPr sz="2000" dirty="0">
                <a:solidFill>
                  <a:srgbClr val="006600"/>
                </a:solidFill>
                <a:latin typeface="Arial"/>
                <a:cs typeface="Arial"/>
              </a:rPr>
              <a:t>one hidden unit must be </a:t>
            </a:r>
            <a:r>
              <a:rPr sz="2000" spc="-5" dirty="0">
                <a:solidFill>
                  <a:srgbClr val="006600"/>
                </a:solidFill>
                <a:latin typeface="Arial"/>
                <a:cs typeface="Arial"/>
              </a:rPr>
              <a:t>identical to the  weights </a:t>
            </a:r>
            <a:r>
              <a:rPr sz="2000" dirty="0">
                <a:solidFill>
                  <a:srgbClr val="006600"/>
                </a:solidFill>
                <a:latin typeface="Arial"/>
                <a:cs typeface="Arial"/>
              </a:rPr>
              <a:t>of </a:t>
            </a:r>
            <a:r>
              <a:rPr sz="2000" spc="-5" dirty="0">
                <a:solidFill>
                  <a:srgbClr val="006600"/>
                </a:solidFill>
                <a:latin typeface="Arial"/>
                <a:cs typeface="Arial"/>
              </a:rPr>
              <a:t>its </a:t>
            </a:r>
            <a:r>
              <a:rPr sz="2000" dirty="0">
                <a:solidFill>
                  <a:srgbClr val="006600"/>
                </a:solidFill>
                <a:latin typeface="Arial"/>
                <a:cs typeface="Arial"/>
              </a:rPr>
              <a:t>neighbor, but </a:t>
            </a:r>
            <a:r>
              <a:rPr sz="2000" spc="-5" dirty="0">
                <a:solidFill>
                  <a:srgbClr val="006600"/>
                </a:solidFill>
                <a:latin typeface="Arial"/>
                <a:cs typeface="Arial"/>
              </a:rPr>
              <a:t>shifted </a:t>
            </a:r>
            <a:r>
              <a:rPr sz="2000" dirty="0">
                <a:solidFill>
                  <a:srgbClr val="006600"/>
                </a:solidFill>
                <a:latin typeface="Arial"/>
                <a:cs typeface="Arial"/>
              </a:rPr>
              <a:t>in</a:t>
            </a:r>
            <a:r>
              <a:rPr sz="2000" spc="-20" dirty="0">
                <a:solidFill>
                  <a:srgbClr val="006600"/>
                </a:solidFill>
                <a:latin typeface="Arial"/>
                <a:cs typeface="Arial"/>
              </a:rPr>
              <a:t> </a:t>
            </a:r>
            <a:r>
              <a:rPr sz="2000" dirty="0">
                <a:solidFill>
                  <a:srgbClr val="006600"/>
                </a:solidFill>
                <a:latin typeface="Arial"/>
                <a:cs typeface="Arial"/>
              </a:rPr>
              <a:t>space</a:t>
            </a:r>
            <a:endParaRPr sz="2000">
              <a:latin typeface="Arial"/>
              <a:cs typeface="Arial"/>
            </a:endParaRPr>
          </a:p>
          <a:p>
            <a:pPr marL="761365" marR="539750" lvl="1" indent="-279400">
              <a:lnSpc>
                <a:spcPct val="100800"/>
              </a:lnSpc>
              <a:spcBef>
                <a:spcPts val="459"/>
              </a:spcBef>
              <a:buClr>
                <a:srgbClr val="3333CC"/>
              </a:buClr>
              <a:buChar char="•"/>
              <a:tabLst>
                <a:tab pos="767715" algn="l"/>
                <a:tab pos="768350" algn="l"/>
              </a:tabLst>
            </a:pPr>
            <a:r>
              <a:rPr sz="2000" dirty="0">
                <a:solidFill>
                  <a:srgbClr val="006600"/>
                </a:solidFill>
                <a:latin typeface="Arial"/>
                <a:cs typeface="Arial"/>
              </a:rPr>
              <a:t>Prior also says </a:t>
            </a:r>
            <a:r>
              <a:rPr sz="2000" spc="-5" dirty="0">
                <a:solidFill>
                  <a:srgbClr val="006600"/>
                </a:solidFill>
                <a:latin typeface="Arial"/>
                <a:cs typeface="Arial"/>
              </a:rPr>
              <a:t>that the weights </a:t>
            </a:r>
            <a:r>
              <a:rPr sz="2000" dirty="0">
                <a:solidFill>
                  <a:srgbClr val="006600"/>
                </a:solidFill>
                <a:latin typeface="Arial"/>
                <a:cs typeface="Arial"/>
              </a:rPr>
              <a:t>must be zero, except </a:t>
            </a:r>
            <a:r>
              <a:rPr sz="2000" spc="-5" dirty="0">
                <a:solidFill>
                  <a:srgbClr val="006600"/>
                </a:solidFill>
                <a:latin typeface="Arial"/>
                <a:cs typeface="Arial"/>
              </a:rPr>
              <a:t>for </a:t>
            </a:r>
            <a:r>
              <a:rPr sz="2000" dirty="0">
                <a:solidFill>
                  <a:srgbClr val="006600"/>
                </a:solidFill>
                <a:latin typeface="Arial"/>
                <a:cs typeface="Arial"/>
              </a:rPr>
              <a:t>in </a:t>
            </a:r>
            <a:r>
              <a:rPr sz="2000" spc="-5" dirty="0">
                <a:solidFill>
                  <a:srgbClr val="006600"/>
                </a:solidFill>
                <a:latin typeface="Arial"/>
                <a:cs typeface="Arial"/>
              </a:rPr>
              <a:t>the </a:t>
            </a:r>
            <a:r>
              <a:rPr sz="2000" dirty="0">
                <a:solidFill>
                  <a:srgbClr val="006600"/>
                </a:solidFill>
                <a:latin typeface="Arial"/>
                <a:cs typeface="Arial"/>
              </a:rPr>
              <a:t>small  </a:t>
            </a:r>
            <a:r>
              <a:rPr sz="2000" spc="-5" dirty="0">
                <a:solidFill>
                  <a:srgbClr val="006600"/>
                </a:solidFill>
                <a:latin typeface="Arial"/>
                <a:cs typeface="Arial"/>
              </a:rPr>
              <a:t>spatially contiguous receptive </a:t>
            </a:r>
            <a:r>
              <a:rPr sz="2000" dirty="0">
                <a:solidFill>
                  <a:srgbClr val="006600"/>
                </a:solidFill>
                <a:latin typeface="Arial"/>
                <a:cs typeface="Arial"/>
              </a:rPr>
              <a:t>field assigned </a:t>
            </a:r>
            <a:r>
              <a:rPr sz="2000" spc="-5" dirty="0">
                <a:solidFill>
                  <a:srgbClr val="006600"/>
                </a:solidFill>
                <a:latin typeface="Arial"/>
                <a:cs typeface="Arial"/>
              </a:rPr>
              <a:t>to that </a:t>
            </a:r>
            <a:r>
              <a:rPr sz="2000" dirty="0">
                <a:solidFill>
                  <a:srgbClr val="006600"/>
                </a:solidFill>
                <a:latin typeface="Arial"/>
                <a:cs typeface="Arial"/>
              </a:rPr>
              <a:t>hidden</a:t>
            </a:r>
            <a:r>
              <a:rPr sz="2000" spc="30" dirty="0">
                <a:solidFill>
                  <a:srgbClr val="006600"/>
                </a:solidFill>
                <a:latin typeface="Arial"/>
                <a:cs typeface="Arial"/>
              </a:rPr>
              <a:t> </a:t>
            </a:r>
            <a:r>
              <a:rPr sz="2000" dirty="0">
                <a:solidFill>
                  <a:srgbClr val="006600"/>
                </a:solidFill>
                <a:latin typeface="Arial"/>
                <a:cs typeface="Arial"/>
              </a:rPr>
              <a:t>unit</a:t>
            </a:r>
            <a:endParaRPr sz="2000">
              <a:latin typeface="Arial"/>
              <a:cs typeface="Arial"/>
            </a:endParaRPr>
          </a:p>
          <a:p>
            <a:pPr>
              <a:lnSpc>
                <a:spcPct val="100000"/>
              </a:lnSpc>
            </a:pPr>
            <a:endParaRPr sz="2000">
              <a:latin typeface="Arial"/>
              <a:cs typeface="Arial"/>
            </a:endParaRPr>
          </a:p>
          <a:p>
            <a:pPr marL="4949825" marR="43180">
              <a:lnSpc>
                <a:spcPct val="100000"/>
              </a:lnSpc>
              <a:spcBef>
                <a:spcPts val="1200"/>
              </a:spcBef>
            </a:pPr>
            <a:r>
              <a:rPr sz="2000" spc="-5" dirty="0">
                <a:solidFill>
                  <a:srgbClr val="660066"/>
                </a:solidFill>
                <a:latin typeface="Arial"/>
                <a:cs typeface="Arial"/>
              </a:rPr>
              <a:t>Convolution with </a:t>
            </a:r>
            <a:r>
              <a:rPr sz="2000" dirty="0">
                <a:solidFill>
                  <a:srgbClr val="660066"/>
                </a:solidFill>
                <a:latin typeface="Arial"/>
                <a:cs typeface="Arial"/>
              </a:rPr>
              <a:t>a kernel of </a:t>
            </a:r>
            <a:r>
              <a:rPr sz="2000" spc="-5" dirty="0">
                <a:solidFill>
                  <a:srgbClr val="660066"/>
                </a:solidFill>
                <a:latin typeface="Arial"/>
                <a:cs typeface="Arial"/>
              </a:rPr>
              <a:t>width </a:t>
            </a:r>
            <a:r>
              <a:rPr sz="2000" spc="-15" dirty="0">
                <a:latin typeface="Calibri"/>
                <a:cs typeface="Calibri"/>
              </a:rPr>
              <a:t>3  </a:t>
            </a:r>
            <a:r>
              <a:rPr sz="2000" i="1" spc="20" dirty="0">
                <a:latin typeface="Calibri"/>
                <a:cs typeface="Calibri"/>
              </a:rPr>
              <a:t>s</a:t>
            </a:r>
            <a:r>
              <a:rPr sz="1950" spc="30" baseline="-21367" dirty="0">
                <a:latin typeface="Calibri"/>
                <a:cs typeface="Calibri"/>
              </a:rPr>
              <a:t>3 </a:t>
            </a:r>
            <a:r>
              <a:rPr sz="2000" dirty="0">
                <a:solidFill>
                  <a:srgbClr val="660066"/>
                </a:solidFill>
                <a:latin typeface="Arial"/>
                <a:cs typeface="Arial"/>
              </a:rPr>
              <a:t>is a hidden </a:t>
            </a:r>
            <a:r>
              <a:rPr sz="2000" spc="-5" dirty="0">
                <a:solidFill>
                  <a:srgbClr val="660066"/>
                </a:solidFill>
                <a:latin typeface="Arial"/>
                <a:cs typeface="Arial"/>
              </a:rPr>
              <a:t>unit. It </a:t>
            </a:r>
            <a:r>
              <a:rPr sz="2000" dirty="0">
                <a:solidFill>
                  <a:srgbClr val="660066"/>
                </a:solidFill>
                <a:latin typeface="Arial"/>
                <a:cs typeface="Arial"/>
              </a:rPr>
              <a:t>has </a:t>
            </a:r>
            <a:r>
              <a:rPr sz="2000" spc="-15" dirty="0">
                <a:latin typeface="Calibri"/>
                <a:cs typeface="Calibri"/>
              </a:rPr>
              <a:t>3 </a:t>
            </a:r>
            <a:r>
              <a:rPr sz="2000" spc="-5" dirty="0">
                <a:solidFill>
                  <a:srgbClr val="660066"/>
                </a:solidFill>
                <a:latin typeface="Arial"/>
                <a:cs typeface="Arial"/>
              </a:rPr>
              <a:t>weights  </a:t>
            </a:r>
            <a:r>
              <a:rPr sz="2000" dirty="0">
                <a:solidFill>
                  <a:srgbClr val="660066"/>
                </a:solidFill>
                <a:latin typeface="Arial"/>
                <a:cs typeface="Arial"/>
              </a:rPr>
              <a:t>which are </a:t>
            </a:r>
            <a:r>
              <a:rPr sz="2000" spc="-5" dirty="0">
                <a:solidFill>
                  <a:srgbClr val="660066"/>
                </a:solidFill>
                <a:latin typeface="Arial"/>
                <a:cs typeface="Arial"/>
              </a:rPr>
              <a:t>the </a:t>
            </a:r>
            <a:r>
              <a:rPr sz="2000" dirty="0">
                <a:solidFill>
                  <a:srgbClr val="660066"/>
                </a:solidFill>
                <a:latin typeface="Arial"/>
                <a:cs typeface="Arial"/>
              </a:rPr>
              <a:t>same as </a:t>
            </a:r>
            <a:r>
              <a:rPr sz="2000" spc="-5" dirty="0">
                <a:solidFill>
                  <a:srgbClr val="660066"/>
                </a:solidFill>
                <a:latin typeface="Arial"/>
                <a:cs typeface="Arial"/>
              </a:rPr>
              <a:t>for</a:t>
            </a:r>
            <a:r>
              <a:rPr sz="2000" spc="-30" dirty="0">
                <a:solidFill>
                  <a:srgbClr val="660066"/>
                </a:solidFill>
                <a:latin typeface="Arial"/>
                <a:cs typeface="Arial"/>
              </a:rPr>
              <a:t> </a:t>
            </a:r>
            <a:r>
              <a:rPr sz="2000" i="1" spc="20" dirty="0">
                <a:latin typeface="Calibri"/>
                <a:cs typeface="Calibri"/>
              </a:rPr>
              <a:t>s</a:t>
            </a:r>
            <a:r>
              <a:rPr sz="1950" spc="30" baseline="-21367" dirty="0">
                <a:latin typeface="Calibri"/>
                <a:cs typeface="Calibri"/>
              </a:rPr>
              <a:t>4</a:t>
            </a:r>
            <a:endParaRPr sz="1950" baseline="-21367">
              <a:latin typeface="Calibri"/>
              <a:cs typeface="Calibri"/>
            </a:endParaRPr>
          </a:p>
        </p:txBody>
      </p:sp>
      <p:sp>
        <p:nvSpPr>
          <p:cNvPr id="8" name="object 8"/>
          <p:cNvSpPr/>
          <p:nvPr/>
        </p:nvSpPr>
        <p:spPr>
          <a:xfrm>
            <a:off x="1117383" y="3526484"/>
            <a:ext cx="4306350" cy="198645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85047" y="1054101"/>
            <a:ext cx="8434070" cy="628377"/>
          </a:xfrm>
          <a:prstGeom prst="rect">
            <a:avLst/>
          </a:prstGeom>
        </p:spPr>
        <p:txBody>
          <a:bodyPr vert="horz" wrap="square" lIns="0" tIns="12700" rIns="0" bIns="0" rtlCol="0">
            <a:spAutoFit/>
          </a:bodyPr>
          <a:lstStyle/>
          <a:p>
            <a:pPr marL="12700">
              <a:lnSpc>
                <a:spcPct val="100000"/>
              </a:lnSpc>
              <a:spcBef>
                <a:spcPts val="100"/>
              </a:spcBef>
              <a:tabLst>
                <a:tab pos="1848485" algn="l"/>
                <a:tab pos="3232150" algn="l"/>
                <a:tab pos="6790055" algn="l"/>
              </a:tabLst>
            </a:pPr>
            <a:r>
              <a:rPr sz="4000" dirty="0"/>
              <a:t>Pooling	as</a:t>
            </a:r>
            <a:r>
              <a:rPr sz="4000" spc="-5" dirty="0"/>
              <a:t> </a:t>
            </a:r>
            <a:r>
              <a:rPr sz="4000" dirty="0"/>
              <a:t>an	</a:t>
            </a:r>
            <a:r>
              <a:rPr sz="4000" spc="-5" dirty="0"/>
              <a:t>I</a:t>
            </a:r>
            <a:r>
              <a:rPr sz="4000" dirty="0"/>
              <a:t>nfini</a:t>
            </a:r>
            <a:r>
              <a:rPr sz="4000" spc="-5" dirty="0"/>
              <a:t>t</a:t>
            </a:r>
            <a:r>
              <a:rPr sz="4000" dirty="0"/>
              <a:t>ely</a:t>
            </a:r>
            <a:r>
              <a:rPr sz="4000" spc="-5" dirty="0"/>
              <a:t> </a:t>
            </a:r>
            <a:r>
              <a:rPr lang="en-US" sz="4000" spc="-5" dirty="0"/>
              <a:t>S</a:t>
            </a:r>
            <a:r>
              <a:rPr sz="4000" spc="-5" dirty="0"/>
              <a:t>t</a:t>
            </a:r>
            <a:r>
              <a:rPr sz="4000" dirty="0"/>
              <a:t>rong	</a:t>
            </a:r>
            <a:r>
              <a:rPr lang="en-US" sz="4000" dirty="0"/>
              <a:t>P</a:t>
            </a:r>
            <a:r>
              <a:rPr sz="4000" dirty="0"/>
              <a:t>rior</a:t>
            </a:r>
          </a:p>
        </p:txBody>
      </p:sp>
      <p:sp>
        <p:nvSpPr>
          <p:cNvPr id="5" name="object 5"/>
          <p:cNvSpPr txBox="1"/>
          <p:nvPr/>
        </p:nvSpPr>
        <p:spPr>
          <a:xfrm>
            <a:off x="498763" y="1861820"/>
            <a:ext cx="8434070" cy="2071370"/>
          </a:xfrm>
          <a:prstGeom prst="rect">
            <a:avLst/>
          </a:prstGeom>
        </p:spPr>
        <p:txBody>
          <a:bodyPr vert="horz" wrap="square" lIns="0" tIns="33020" rIns="0" bIns="0" rtlCol="0">
            <a:spAutoFit/>
          </a:bodyPr>
          <a:lstStyle/>
          <a:p>
            <a:pPr marL="355600" marR="5080" indent="-342900">
              <a:lnSpc>
                <a:spcPts val="3800"/>
              </a:lnSpc>
              <a:spcBef>
                <a:spcPts val="260"/>
              </a:spcBef>
              <a:buChar char="•"/>
              <a:tabLst>
                <a:tab pos="354965" algn="l"/>
                <a:tab pos="355600" algn="l"/>
              </a:tabLst>
            </a:pPr>
            <a:r>
              <a:rPr sz="3200" spc="-5" dirty="0">
                <a:solidFill>
                  <a:srgbClr val="3333CC"/>
                </a:solidFill>
                <a:latin typeface="Arial"/>
                <a:cs typeface="Arial"/>
              </a:rPr>
              <a:t>The </a:t>
            </a:r>
            <a:r>
              <a:rPr sz="3200" dirty="0">
                <a:solidFill>
                  <a:srgbClr val="3333CC"/>
                </a:solidFill>
                <a:latin typeface="Arial"/>
                <a:cs typeface="Arial"/>
              </a:rPr>
              <a:t>use of pooling is an </a:t>
            </a:r>
            <a:r>
              <a:rPr sz="3200" spc="-5" dirty="0">
                <a:solidFill>
                  <a:srgbClr val="3333CC"/>
                </a:solidFill>
                <a:latin typeface="Arial"/>
                <a:cs typeface="Arial"/>
              </a:rPr>
              <a:t>infinitely strong </a:t>
            </a:r>
            <a:r>
              <a:rPr sz="3200" dirty="0">
                <a:solidFill>
                  <a:srgbClr val="3333CC"/>
                </a:solidFill>
                <a:latin typeface="Arial"/>
                <a:cs typeface="Arial"/>
              </a:rPr>
              <a:t>prior  </a:t>
            </a:r>
            <a:r>
              <a:rPr lang="en-US" sz="3200" dirty="0">
                <a:solidFill>
                  <a:srgbClr val="3333CC"/>
                </a:solidFill>
                <a:latin typeface="Arial"/>
                <a:cs typeface="Arial"/>
              </a:rPr>
              <a:t>such </a:t>
            </a:r>
            <a:r>
              <a:rPr sz="3200" spc="-5" dirty="0">
                <a:solidFill>
                  <a:srgbClr val="3333CC"/>
                </a:solidFill>
                <a:latin typeface="Arial"/>
                <a:cs typeface="Arial"/>
              </a:rPr>
              <a:t>that </a:t>
            </a:r>
            <a:r>
              <a:rPr sz="3200" dirty="0">
                <a:solidFill>
                  <a:srgbClr val="3333CC"/>
                </a:solidFill>
                <a:latin typeface="Arial"/>
                <a:cs typeface="Arial"/>
              </a:rPr>
              <a:t>each unit should be invariant </a:t>
            </a:r>
            <a:r>
              <a:rPr sz="3200" spc="-5" dirty="0">
                <a:solidFill>
                  <a:srgbClr val="3333CC"/>
                </a:solidFill>
                <a:latin typeface="Arial"/>
                <a:cs typeface="Arial"/>
              </a:rPr>
              <a:t>to </a:t>
            </a:r>
            <a:r>
              <a:rPr sz="3200" dirty="0">
                <a:solidFill>
                  <a:srgbClr val="3333CC"/>
                </a:solidFill>
                <a:latin typeface="Arial"/>
                <a:cs typeface="Arial"/>
              </a:rPr>
              <a:t>small  </a:t>
            </a:r>
            <a:r>
              <a:rPr sz="3200" spc="-5" dirty="0">
                <a:solidFill>
                  <a:srgbClr val="3333CC"/>
                </a:solidFill>
                <a:latin typeface="Arial"/>
                <a:cs typeface="Arial"/>
              </a:rPr>
              <a:t>translations</a:t>
            </a:r>
            <a:endParaRPr sz="3200" dirty="0">
              <a:latin typeface="Arial"/>
              <a:cs typeface="Arial"/>
            </a:endParaRPr>
          </a:p>
          <a:p>
            <a:pPr marL="355600" indent="-342900">
              <a:lnSpc>
                <a:spcPct val="100000"/>
              </a:lnSpc>
              <a:spcBef>
                <a:spcPts val="705"/>
              </a:spcBef>
              <a:buChar char="•"/>
              <a:tabLst>
                <a:tab pos="354965" algn="l"/>
                <a:tab pos="355600" algn="l"/>
              </a:tabLst>
            </a:pPr>
            <a:r>
              <a:rPr sz="3200" dirty="0">
                <a:solidFill>
                  <a:srgbClr val="3333CC"/>
                </a:solidFill>
                <a:latin typeface="Arial"/>
                <a:cs typeface="Arial"/>
              </a:rPr>
              <a:t>Maxpooling</a:t>
            </a:r>
            <a:r>
              <a:rPr sz="3200" spc="-10" dirty="0">
                <a:solidFill>
                  <a:srgbClr val="3333CC"/>
                </a:solidFill>
                <a:latin typeface="Arial"/>
                <a:cs typeface="Arial"/>
              </a:rPr>
              <a:t> </a:t>
            </a:r>
            <a:r>
              <a:rPr sz="3200" dirty="0">
                <a:solidFill>
                  <a:srgbClr val="3333CC"/>
                </a:solidFill>
                <a:latin typeface="Arial"/>
                <a:cs typeface="Arial"/>
              </a:rPr>
              <a:t>example:</a:t>
            </a:r>
            <a:endParaRPr sz="3200" dirty="0">
              <a:latin typeface="Arial"/>
              <a:cs typeface="Arial"/>
            </a:endParaRPr>
          </a:p>
        </p:txBody>
      </p:sp>
      <p:sp>
        <p:nvSpPr>
          <p:cNvPr id="6" name="object 6"/>
          <p:cNvSpPr/>
          <p:nvPr/>
        </p:nvSpPr>
        <p:spPr>
          <a:xfrm>
            <a:off x="915323" y="4383395"/>
            <a:ext cx="5359398" cy="2149759"/>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910561" y="4338637"/>
            <a:ext cx="5368925" cy="2249170"/>
          </a:xfrm>
          <a:custGeom>
            <a:avLst/>
            <a:gdLst/>
            <a:ahLst/>
            <a:cxnLst/>
            <a:rect l="l" t="t" r="r" b="b"/>
            <a:pathLst>
              <a:path w="5368925" h="2249170">
                <a:moveTo>
                  <a:pt x="0" y="0"/>
                </a:moveTo>
                <a:lnTo>
                  <a:pt x="5368922" y="0"/>
                </a:lnTo>
                <a:lnTo>
                  <a:pt x="5368922" y="2249089"/>
                </a:lnTo>
                <a:lnTo>
                  <a:pt x="0" y="2249089"/>
                </a:lnTo>
                <a:lnTo>
                  <a:pt x="0" y="0"/>
                </a:lnTo>
                <a:close/>
              </a:path>
            </a:pathLst>
          </a:custGeom>
          <a:ln w="9524">
            <a:solidFill>
              <a:srgbClr val="000000"/>
            </a:solidFill>
          </a:ln>
        </p:spPr>
        <p:txBody>
          <a:bodyPr wrap="square" lIns="0" tIns="0" rIns="0" bIns="0" rtlCol="0"/>
          <a:lstStyle/>
          <a:p>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835041" y="1221741"/>
            <a:ext cx="6699359" cy="751488"/>
          </a:xfrm>
          <a:prstGeom prst="rect">
            <a:avLst/>
          </a:prstGeom>
        </p:spPr>
        <p:txBody>
          <a:bodyPr vert="horz" wrap="square" lIns="0" tIns="12700" rIns="0" bIns="0" rtlCol="0">
            <a:spAutoFit/>
          </a:bodyPr>
          <a:lstStyle/>
          <a:p>
            <a:pPr marL="12700">
              <a:lnSpc>
                <a:spcPct val="100000"/>
              </a:lnSpc>
              <a:spcBef>
                <a:spcPts val="100"/>
              </a:spcBef>
              <a:tabLst>
                <a:tab pos="3841115" algn="l"/>
                <a:tab pos="5163185" algn="l"/>
              </a:tabLst>
            </a:pPr>
            <a:r>
              <a:rPr sz="4800" spc="-5" dirty="0"/>
              <a:t>I</a:t>
            </a:r>
            <a:r>
              <a:rPr sz="4800" dirty="0"/>
              <a:t>mplemen</a:t>
            </a:r>
            <a:r>
              <a:rPr sz="4800" spc="-5" dirty="0"/>
              <a:t>t</a:t>
            </a:r>
            <a:r>
              <a:rPr sz="4800" dirty="0"/>
              <a:t>ing	as</a:t>
            </a:r>
            <a:r>
              <a:rPr sz="4800" spc="-5" dirty="0"/>
              <a:t> </a:t>
            </a:r>
            <a:r>
              <a:rPr sz="4800" dirty="0"/>
              <a:t>a	</a:t>
            </a:r>
            <a:r>
              <a:rPr lang="en-US" sz="4800" dirty="0"/>
              <a:t>P</a:t>
            </a:r>
            <a:r>
              <a:rPr sz="4800" dirty="0"/>
              <a:t>rior</a:t>
            </a:r>
          </a:p>
        </p:txBody>
      </p:sp>
      <p:sp>
        <p:nvSpPr>
          <p:cNvPr id="5" name="object 5"/>
          <p:cNvSpPr txBox="1"/>
          <p:nvPr/>
        </p:nvSpPr>
        <p:spPr>
          <a:xfrm>
            <a:off x="536863" y="2412683"/>
            <a:ext cx="8840470" cy="3535679"/>
          </a:xfrm>
          <a:prstGeom prst="rect">
            <a:avLst/>
          </a:prstGeom>
        </p:spPr>
        <p:txBody>
          <a:bodyPr vert="horz" wrap="square" lIns="0" tIns="33020" rIns="0" bIns="0" rtlCol="0">
            <a:spAutoFit/>
          </a:bodyPr>
          <a:lstStyle/>
          <a:p>
            <a:pPr marL="355600" marR="434340" indent="-342900">
              <a:lnSpc>
                <a:spcPts val="3800"/>
              </a:lnSpc>
              <a:spcBef>
                <a:spcPts val="260"/>
              </a:spcBef>
              <a:buChar char="•"/>
              <a:tabLst>
                <a:tab pos="354965" algn="l"/>
                <a:tab pos="355600" algn="l"/>
              </a:tabLst>
            </a:pPr>
            <a:r>
              <a:rPr sz="3200" spc="-5" dirty="0">
                <a:solidFill>
                  <a:srgbClr val="3333CC"/>
                </a:solidFill>
                <a:latin typeface="Arial"/>
                <a:cs typeface="Arial"/>
              </a:rPr>
              <a:t>Implementing </a:t>
            </a:r>
            <a:r>
              <a:rPr sz="3200" dirty="0">
                <a:solidFill>
                  <a:srgbClr val="3333CC"/>
                </a:solidFill>
                <a:latin typeface="Arial"/>
                <a:cs typeface="Arial"/>
              </a:rPr>
              <a:t>a </a:t>
            </a:r>
            <a:r>
              <a:rPr sz="3200" spc="-5" dirty="0">
                <a:solidFill>
                  <a:srgbClr val="3333CC"/>
                </a:solidFill>
                <a:latin typeface="Arial"/>
                <a:cs typeface="Arial"/>
              </a:rPr>
              <a:t>convolutional </a:t>
            </a:r>
            <a:r>
              <a:rPr sz="3200" dirty="0">
                <a:solidFill>
                  <a:srgbClr val="3333CC"/>
                </a:solidFill>
                <a:latin typeface="Arial"/>
                <a:cs typeface="Arial"/>
              </a:rPr>
              <a:t>net as a </a:t>
            </a:r>
            <a:r>
              <a:rPr sz="3200" spc="-5" dirty="0">
                <a:solidFill>
                  <a:srgbClr val="3333CC"/>
                </a:solidFill>
                <a:latin typeface="Arial"/>
                <a:cs typeface="Arial"/>
              </a:rPr>
              <a:t>fully  connected </a:t>
            </a:r>
            <a:r>
              <a:rPr sz="3200" dirty="0">
                <a:solidFill>
                  <a:srgbClr val="3333CC"/>
                </a:solidFill>
                <a:latin typeface="Arial"/>
                <a:cs typeface="Arial"/>
              </a:rPr>
              <a:t>net </a:t>
            </a:r>
            <a:r>
              <a:rPr sz="3200" spc="-5" dirty="0">
                <a:solidFill>
                  <a:srgbClr val="3333CC"/>
                </a:solidFill>
                <a:latin typeface="Arial"/>
                <a:cs typeface="Arial"/>
              </a:rPr>
              <a:t>with </a:t>
            </a:r>
            <a:r>
              <a:rPr sz="3200" dirty="0">
                <a:solidFill>
                  <a:srgbClr val="3333CC"/>
                </a:solidFill>
                <a:latin typeface="Arial"/>
                <a:cs typeface="Arial"/>
              </a:rPr>
              <a:t>an </a:t>
            </a:r>
            <a:r>
              <a:rPr sz="3200" spc="-5" dirty="0">
                <a:solidFill>
                  <a:srgbClr val="3333CC"/>
                </a:solidFill>
                <a:latin typeface="Arial"/>
                <a:cs typeface="Arial"/>
              </a:rPr>
              <a:t>infinitely strong </a:t>
            </a:r>
            <a:r>
              <a:rPr sz="3200" dirty="0">
                <a:solidFill>
                  <a:srgbClr val="3333CC"/>
                </a:solidFill>
                <a:latin typeface="Arial"/>
                <a:cs typeface="Arial"/>
              </a:rPr>
              <a:t>prior  would be </a:t>
            </a:r>
            <a:r>
              <a:rPr sz="3200" spc="-5" dirty="0">
                <a:solidFill>
                  <a:srgbClr val="3333CC"/>
                </a:solidFill>
                <a:latin typeface="Arial"/>
                <a:cs typeface="Arial"/>
              </a:rPr>
              <a:t>computationally</a:t>
            </a:r>
            <a:r>
              <a:rPr sz="3200" spc="25" dirty="0">
                <a:solidFill>
                  <a:srgbClr val="3333CC"/>
                </a:solidFill>
                <a:latin typeface="Arial"/>
                <a:cs typeface="Arial"/>
              </a:rPr>
              <a:t> </a:t>
            </a:r>
            <a:r>
              <a:rPr sz="3200" spc="-5" dirty="0">
                <a:solidFill>
                  <a:srgbClr val="3333CC"/>
                </a:solidFill>
                <a:latin typeface="Arial"/>
                <a:cs typeface="Arial"/>
              </a:rPr>
              <a:t>wasteful</a:t>
            </a:r>
            <a:endParaRPr sz="3200" dirty="0">
              <a:latin typeface="Arial"/>
              <a:cs typeface="Arial"/>
            </a:endParaRPr>
          </a:p>
          <a:p>
            <a:pPr marL="355600" marR="5080" indent="-342900">
              <a:lnSpc>
                <a:spcPct val="100099"/>
              </a:lnSpc>
              <a:spcBef>
                <a:spcPts val="705"/>
              </a:spcBef>
              <a:buChar char="•"/>
              <a:tabLst>
                <a:tab pos="354965" algn="l"/>
                <a:tab pos="355600" algn="l"/>
              </a:tabLst>
            </a:pPr>
            <a:r>
              <a:rPr lang="en-US" sz="3200" dirty="0">
                <a:solidFill>
                  <a:srgbClr val="3333CC"/>
                </a:solidFill>
                <a:latin typeface="Arial"/>
                <a:cs typeface="Arial"/>
              </a:rPr>
              <a:t>However,</a:t>
            </a:r>
            <a:r>
              <a:rPr sz="3200" dirty="0">
                <a:solidFill>
                  <a:srgbClr val="3333CC"/>
                </a:solidFill>
                <a:latin typeface="Arial"/>
                <a:cs typeface="Arial"/>
              </a:rPr>
              <a:t> </a:t>
            </a:r>
            <a:r>
              <a:rPr sz="3200" spc="-5" dirty="0">
                <a:solidFill>
                  <a:srgbClr val="3333CC"/>
                </a:solidFill>
                <a:latin typeface="Arial"/>
                <a:cs typeface="Arial"/>
              </a:rPr>
              <a:t>thinking </a:t>
            </a:r>
            <a:r>
              <a:rPr sz="3200" dirty="0">
                <a:solidFill>
                  <a:srgbClr val="3333CC"/>
                </a:solidFill>
                <a:latin typeface="Arial"/>
                <a:cs typeface="Arial"/>
              </a:rPr>
              <a:t>of a </a:t>
            </a:r>
            <a:r>
              <a:rPr sz="3200" spc="-5" dirty="0">
                <a:solidFill>
                  <a:srgbClr val="3333CC"/>
                </a:solidFill>
                <a:latin typeface="Arial"/>
                <a:cs typeface="Arial"/>
              </a:rPr>
              <a:t>convolutional </a:t>
            </a:r>
            <a:r>
              <a:rPr sz="3200" dirty="0">
                <a:solidFill>
                  <a:srgbClr val="3333CC"/>
                </a:solidFill>
                <a:latin typeface="Arial"/>
                <a:cs typeface="Arial"/>
              </a:rPr>
              <a:t>net as a </a:t>
            </a:r>
            <a:r>
              <a:rPr sz="3200" spc="-5" dirty="0">
                <a:solidFill>
                  <a:srgbClr val="3333CC"/>
                </a:solidFill>
                <a:latin typeface="Arial"/>
                <a:cs typeface="Arial"/>
              </a:rPr>
              <a:t>fully  connected </a:t>
            </a:r>
            <a:r>
              <a:rPr sz="3200" dirty="0">
                <a:solidFill>
                  <a:srgbClr val="3333CC"/>
                </a:solidFill>
                <a:latin typeface="Arial"/>
                <a:cs typeface="Arial"/>
              </a:rPr>
              <a:t>net </a:t>
            </a:r>
            <a:r>
              <a:rPr sz="3200" spc="-5" dirty="0">
                <a:solidFill>
                  <a:srgbClr val="3333CC"/>
                </a:solidFill>
                <a:latin typeface="Arial"/>
                <a:cs typeface="Arial"/>
              </a:rPr>
              <a:t>with </a:t>
            </a:r>
            <a:r>
              <a:rPr sz="3200" dirty="0">
                <a:solidFill>
                  <a:srgbClr val="3333CC"/>
                </a:solidFill>
                <a:latin typeface="Arial"/>
                <a:cs typeface="Arial"/>
              </a:rPr>
              <a:t>an </a:t>
            </a:r>
            <a:r>
              <a:rPr sz="3200" spc="-5" dirty="0">
                <a:solidFill>
                  <a:srgbClr val="3333CC"/>
                </a:solidFill>
                <a:latin typeface="Arial"/>
                <a:cs typeface="Arial"/>
              </a:rPr>
              <a:t>infinitely strong </a:t>
            </a:r>
            <a:r>
              <a:rPr sz="3200" dirty="0">
                <a:solidFill>
                  <a:srgbClr val="3333CC"/>
                </a:solidFill>
                <a:latin typeface="Arial"/>
                <a:cs typeface="Arial"/>
              </a:rPr>
              <a:t>prior can  give us </a:t>
            </a:r>
            <a:r>
              <a:rPr sz="3200" spc="-5" dirty="0">
                <a:solidFill>
                  <a:srgbClr val="3333CC"/>
                </a:solidFill>
                <a:latin typeface="Arial"/>
                <a:cs typeface="Arial"/>
              </a:rPr>
              <a:t>insights into </a:t>
            </a:r>
            <a:r>
              <a:rPr sz="3200" dirty="0">
                <a:solidFill>
                  <a:srgbClr val="3333CC"/>
                </a:solidFill>
                <a:latin typeface="Arial"/>
                <a:cs typeface="Arial"/>
              </a:rPr>
              <a:t>how </a:t>
            </a:r>
            <a:r>
              <a:rPr sz="3200" spc="-5" dirty="0">
                <a:solidFill>
                  <a:srgbClr val="3333CC"/>
                </a:solidFill>
                <a:latin typeface="Arial"/>
                <a:cs typeface="Arial"/>
              </a:rPr>
              <a:t>convolutional nets  </a:t>
            </a:r>
            <a:r>
              <a:rPr sz="3200" dirty="0">
                <a:solidFill>
                  <a:srgbClr val="3333CC"/>
                </a:solidFill>
                <a:latin typeface="Arial"/>
                <a:cs typeface="Arial"/>
              </a:rPr>
              <a:t>work</a:t>
            </a:r>
            <a:endParaRPr sz="3200" dirty="0">
              <a:latin typeface="Arial"/>
              <a:cs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170921" y="749301"/>
            <a:ext cx="5419090" cy="635000"/>
          </a:xfrm>
          <a:prstGeom prst="rect">
            <a:avLst/>
          </a:prstGeom>
        </p:spPr>
        <p:txBody>
          <a:bodyPr vert="horz" wrap="square" lIns="0" tIns="12700" rIns="0" bIns="0" rtlCol="0">
            <a:spAutoFit/>
          </a:bodyPr>
          <a:lstStyle/>
          <a:p>
            <a:pPr marL="12700">
              <a:lnSpc>
                <a:spcPct val="100000"/>
              </a:lnSpc>
              <a:spcBef>
                <a:spcPts val="100"/>
              </a:spcBef>
            </a:pPr>
            <a:r>
              <a:rPr sz="4000" dirty="0"/>
              <a:t>Key </a:t>
            </a:r>
            <a:r>
              <a:rPr sz="4000" spc="-5" dirty="0"/>
              <a:t>Insight:</a:t>
            </a:r>
            <a:r>
              <a:rPr sz="4000" spc="-30" dirty="0"/>
              <a:t> </a:t>
            </a:r>
            <a:r>
              <a:rPr sz="4000" spc="-5" dirty="0"/>
              <a:t>Underfitting</a:t>
            </a:r>
            <a:endParaRPr sz="4000"/>
          </a:p>
        </p:txBody>
      </p:sp>
      <p:sp>
        <p:nvSpPr>
          <p:cNvPr id="5" name="object 5"/>
          <p:cNvSpPr txBox="1"/>
          <p:nvPr/>
        </p:nvSpPr>
        <p:spPr>
          <a:xfrm>
            <a:off x="536863" y="1480820"/>
            <a:ext cx="5904865" cy="2188845"/>
          </a:xfrm>
          <a:prstGeom prst="rect">
            <a:avLst/>
          </a:prstGeom>
        </p:spPr>
        <p:txBody>
          <a:bodyPr vert="horz" wrap="square" lIns="0" tIns="33020" rIns="0" bIns="0" rtlCol="0">
            <a:spAutoFit/>
          </a:bodyPr>
          <a:lstStyle/>
          <a:p>
            <a:pPr marL="355600" marR="5080" indent="-342900">
              <a:lnSpc>
                <a:spcPts val="3300"/>
              </a:lnSpc>
              <a:spcBef>
                <a:spcPts val="260"/>
              </a:spcBef>
              <a:buChar char="•"/>
              <a:tabLst>
                <a:tab pos="354965" algn="l"/>
                <a:tab pos="355600" algn="l"/>
              </a:tabLst>
            </a:pPr>
            <a:r>
              <a:rPr sz="2800" spc="-5" dirty="0">
                <a:solidFill>
                  <a:srgbClr val="3333CC"/>
                </a:solidFill>
                <a:latin typeface="Arial"/>
                <a:cs typeface="Arial"/>
              </a:rPr>
              <a:t>Convolution </a:t>
            </a:r>
            <a:r>
              <a:rPr sz="2800" dirty="0">
                <a:solidFill>
                  <a:srgbClr val="3333CC"/>
                </a:solidFill>
                <a:latin typeface="Arial"/>
                <a:cs typeface="Arial"/>
              </a:rPr>
              <a:t>and pooling can</a:t>
            </a:r>
            <a:r>
              <a:rPr sz="2800" spc="-45" dirty="0">
                <a:solidFill>
                  <a:srgbClr val="3333CC"/>
                </a:solidFill>
                <a:latin typeface="Arial"/>
                <a:cs typeface="Arial"/>
              </a:rPr>
              <a:t> </a:t>
            </a:r>
            <a:r>
              <a:rPr sz="2800" dirty="0">
                <a:solidFill>
                  <a:srgbClr val="3333CC"/>
                </a:solidFill>
                <a:latin typeface="Arial"/>
                <a:cs typeface="Arial"/>
              </a:rPr>
              <a:t>cause  </a:t>
            </a:r>
            <a:r>
              <a:rPr sz="2800" spc="-5" dirty="0">
                <a:solidFill>
                  <a:srgbClr val="3333CC"/>
                </a:solidFill>
                <a:latin typeface="Arial"/>
                <a:cs typeface="Arial"/>
              </a:rPr>
              <a:t>under-fitting</a:t>
            </a:r>
            <a:endParaRPr sz="2800">
              <a:latin typeface="Arial"/>
              <a:cs typeface="Arial"/>
            </a:endParaRPr>
          </a:p>
          <a:p>
            <a:pPr marL="748665" marR="497840" lvl="1" indent="-279400">
              <a:lnSpc>
                <a:spcPts val="2820"/>
              </a:lnSpc>
              <a:spcBef>
                <a:spcPts val="660"/>
              </a:spcBef>
              <a:buClr>
                <a:srgbClr val="3333CC"/>
              </a:buClr>
              <a:buChar char="•"/>
              <a:tabLst>
                <a:tab pos="755015" algn="l"/>
                <a:tab pos="755650" algn="l"/>
              </a:tabLst>
            </a:pPr>
            <a:r>
              <a:rPr sz="2400" spc="-5" dirty="0">
                <a:solidFill>
                  <a:srgbClr val="006600"/>
                </a:solidFill>
                <a:latin typeface="Arial"/>
                <a:cs typeface="Arial"/>
              </a:rPr>
              <a:t>Under-fitting </a:t>
            </a:r>
            <a:r>
              <a:rPr sz="2400" dirty="0">
                <a:solidFill>
                  <a:srgbClr val="006600"/>
                </a:solidFill>
                <a:latin typeface="Arial"/>
                <a:cs typeface="Arial"/>
              </a:rPr>
              <a:t>happens when</a:t>
            </a:r>
            <a:r>
              <a:rPr sz="2400" spc="-45" dirty="0">
                <a:solidFill>
                  <a:srgbClr val="006600"/>
                </a:solidFill>
                <a:latin typeface="Arial"/>
                <a:cs typeface="Arial"/>
              </a:rPr>
              <a:t> </a:t>
            </a:r>
            <a:r>
              <a:rPr sz="2400" dirty="0">
                <a:solidFill>
                  <a:srgbClr val="006600"/>
                </a:solidFill>
                <a:latin typeface="Arial"/>
                <a:cs typeface="Arial"/>
              </a:rPr>
              <a:t>model  has high</a:t>
            </a:r>
            <a:r>
              <a:rPr sz="2400" spc="-15" dirty="0">
                <a:solidFill>
                  <a:srgbClr val="006600"/>
                </a:solidFill>
                <a:latin typeface="Arial"/>
                <a:cs typeface="Arial"/>
              </a:rPr>
              <a:t> </a:t>
            </a:r>
            <a:r>
              <a:rPr sz="2400" dirty="0">
                <a:solidFill>
                  <a:srgbClr val="006600"/>
                </a:solidFill>
                <a:latin typeface="Arial"/>
                <a:cs typeface="Arial"/>
              </a:rPr>
              <a:t>bias</a:t>
            </a:r>
            <a:endParaRPr sz="2400">
              <a:latin typeface="Arial"/>
              <a:cs typeface="Arial"/>
            </a:endParaRPr>
          </a:p>
          <a:p>
            <a:pPr marL="355600" indent="-342900">
              <a:lnSpc>
                <a:spcPct val="100000"/>
              </a:lnSpc>
              <a:spcBef>
                <a:spcPts val="610"/>
              </a:spcBef>
              <a:buChar char="•"/>
              <a:tabLst>
                <a:tab pos="354965" algn="l"/>
                <a:tab pos="355600" algn="l"/>
              </a:tabLst>
            </a:pPr>
            <a:r>
              <a:rPr sz="2800" spc="-5" dirty="0">
                <a:solidFill>
                  <a:srgbClr val="3333CC"/>
                </a:solidFill>
                <a:latin typeface="Arial"/>
                <a:cs typeface="Arial"/>
              </a:rPr>
              <a:t>Convolution </a:t>
            </a:r>
            <a:r>
              <a:rPr sz="2800" dirty="0">
                <a:solidFill>
                  <a:srgbClr val="3333CC"/>
                </a:solidFill>
                <a:latin typeface="Arial"/>
                <a:cs typeface="Arial"/>
              </a:rPr>
              <a:t>and pooling are</a:t>
            </a:r>
            <a:r>
              <a:rPr sz="2800" spc="-25" dirty="0">
                <a:solidFill>
                  <a:srgbClr val="3333CC"/>
                </a:solidFill>
                <a:latin typeface="Arial"/>
                <a:cs typeface="Arial"/>
              </a:rPr>
              <a:t> </a:t>
            </a:r>
            <a:r>
              <a:rPr sz="2800" dirty="0">
                <a:solidFill>
                  <a:srgbClr val="3333CC"/>
                </a:solidFill>
                <a:latin typeface="Arial"/>
                <a:cs typeface="Arial"/>
              </a:rPr>
              <a:t>only</a:t>
            </a:r>
            <a:endParaRPr sz="2800">
              <a:latin typeface="Arial"/>
              <a:cs typeface="Arial"/>
            </a:endParaRPr>
          </a:p>
        </p:txBody>
      </p:sp>
      <p:sp>
        <p:nvSpPr>
          <p:cNvPr id="6" name="object 6"/>
          <p:cNvSpPr txBox="1"/>
          <p:nvPr/>
        </p:nvSpPr>
        <p:spPr>
          <a:xfrm>
            <a:off x="536863" y="3639820"/>
            <a:ext cx="5943600" cy="3853555"/>
          </a:xfrm>
          <a:prstGeom prst="rect">
            <a:avLst/>
          </a:prstGeom>
        </p:spPr>
        <p:txBody>
          <a:bodyPr vert="horz" wrap="square" lIns="0" tIns="7620" rIns="0" bIns="0" rtlCol="0">
            <a:spAutoFit/>
          </a:bodyPr>
          <a:lstStyle/>
          <a:p>
            <a:pPr marL="355600" marR="5080">
              <a:lnSpc>
                <a:spcPct val="101200"/>
              </a:lnSpc>
              <a:spcBef>
                <a:spcPts val="60"/>
              </a:spcBef>
            </a:pPr>
            <a:r>
              <a:rPr sz="2800" spc="-5" dirty="0">
                <a:solidFill>
                  <a:srgbClr val="3333CC"/>
                </a:solidFill>
                <a:latin typeface="Arial"/>
                <a:cs typeface="Arial"/>
              </a:rPr>
              <a:t>useful </a:t>
            </a:r>
            <a:r>
              <a:rPr sz="2800" dirty="0">
                <a:solidFill>
                  <a:srgbClr val="3333CC"/>
                </a:solidFill>
                <a:latin typeface="Arial"/>
                <a:cs typeface="Arial"/>
              </a:rPr>
              <a:t>when </a:t>
            </a:r>
            <a:r>
              <a:rPr sz="2800" spc="-5" dirty="0">
                <a:solidFill>
                  <a:srgbClr val="3333CC"/>
                </a:solidFill>
                <a:latin typeface="Arial"/>
                <a:cs typeface="Arial"/>
              </a:rPr>
              <a:t>the assumptions </a:t>
            </a:r>
            <a:r>
              <a:rPr sz="2800" dirty="0">
                <a:solidFill>
                  <a:srgbClr val="3333CC"/>
                </a:solidFill>
                <a:latin typeface="Arial"/>
                <a:cs typeface="Arial"/>
              </a:rPr>
              <a:t>made  by </a:t>
            </a:r>
            <a:r>
              <a:rPr sz="2800" spc="-5" dirty="0">
                <a:solidFill>
                  <a:srgbClr val="3333CC"/>
                </a:solidFill>
                <a:latin typeface="Arial"/>
                <a:cs typeface="Arial"/>
              </a:rPr>
              <a:t>the </a:t>
            </a:r>
            <a:r>
              <a:rPr sz="2800" dirty="0">
                <a:solidFill>
                  <a:srgbClr val="3333CC"/>
                </a:solidFill>
                <a:latin typeface="Arial"/>
                <a:cs typeface="Arial"/>
              </a:rPr>
              <a:t>prior are reasonably  </a:t>
            </a:r>
            <a:r>
              <a:rPr sz="2800" spc="-5" dirty="0">
                <a:solidFill>
                  <a:srgbClr val="3333CC"/>
                </a:solidFill>
                <a:latin typeface="Arial"/>
                <a:cs typeface="Arial"/>
              </a:rPr>
              <a:t>accurate</a:t>
            </a:r>
            <a:endParaRPr sz="2800" dirty="0">
              <a:latin typeface="Arial"/>
              <a:cs typeface="Arial"/>
            </a:endParaRPr>
          </a:p>
          <a:p>
            <a:pPr marL="355600" marR="577850" indent="-342900">
              <a:lnSpc>
                <a:spcPct val="102000"/>
              </a:lnSpc>
              <a:spcBef>
                <a:spcPts val="545"/>
              </a:spcBef>
              <a:buChar char="•"/>
              <a:tabLst>
                <a:tab pos="354965" algn="l"/>
                <a:tab pos="355600" algn="l"/>
              </a:tabLst>
            </a:pPr>
            <a:r>
              <a:rPr sz="2800" dirty="0">
                <a:solidFill>
                  <a:srgbClr val="3333CC"/>
                </a:solidFill>
                <a:latin typeface="Arial"/>
                <a:cs typeface="Arial"/>
              </a:rPr>
              <a:t>Pooling may be </a:t>
            </a:r>
            <a:r>
              <a:rPr sz="2800" spc="-5" dirty="0">
                <a:solidFill>
                  <a:srgbClr val="3333CC"/>
                </a:solidFill>
                <a:latin typeface="Arial"/>
                <a:cs typeface="Arial"/>
              </a:rPr>
              <a:t>inappropriate</a:t>
            </a:r>
            <a:r>
              <a:rPr sz="2800" spc="-45" dirty="0">
                <a:solidFill>
                  <a:srgbClr val="3333CC"/>
                </a:solidFill>
                <a:latin typeface="Arial"/>
                <a:cs typeface="Arial"/>
              </a:rPr>
              <a:t> </a:t>
            </a:r>
            <a:r>
              <a:rPr sz="2800" dirty="0">
                <a:solidFill>
                  <a:srgbClr val="3333CC"/>
                </a:solidFill>
                <a:latin typeface="Arial"/>
                <a:cs typeface="Arial"/>
              </a:rPr>
              <a:t>in  some</a:t>
            </a:r>
            <a:r>
              <a:rPr sz="2800" spc="-5" dirty="0">
                <a:solidFill>
                  <a:srgbClr val="3333CC"/>
                </a:solidFill>
                <a:latin typeface="Arial"/>
                <a:cs typeface="Arial"/>
              </a:rPr>
              <a:t> </a:t>
            </a:r>
            <a:r>
              <a:rPr sz="2800" dirty="0">
                <a:solidFill>
                  <a:srgbClr val="3333CC"/>
                </a:solidFill>
                <a:latin typeface="Arial"/>
                <a:cs typeface="Arial"/>
              </a:rPr>
              <a:t>cases</a:t>
            </a:r>
            <a:endParaRPr sz="2800" dirty="0">
              <a:latin typeface="Arial"/>
              <a:cs typeface="Arial"/>
            </a:endParaRPr>
          </a:p>
          <a:p>
            <a:pPr marL="748665" marR="147320" lvl="1" indent="-279400">
              <a:lnSpc>
                <a:spcPct val="101499"/>
              </a:lnSpc>
              <a:spcBef>
                <a:spcPts val="470"/>
              </a:spcBef>
              <a:buClr>
                <a:srgbClr val="3333CC"/>
              </a:buClr>
              <a:buChar char="•"/>
              <a:tabLst>
                <a:tab pos="755015" algn="l"/>
                <a:tab pos="755650" algn="l"/>
              </a:tabLst>
            </a:pPr>
            <a:r>
              <a:rPr sz="2400" spc="-5" dirty="0">
                <a:solidFill>
                  <a:srgbClr val="006600"/>
                </a:solidFill>
                <a:latin typeface="Arial"/>
                <a:cs typeface="Arial"/>
              </a:rPr>
              <a:t>If the task </a:t>
            </a:r>
            <a:r>
              <a:rPr sz="2400" dirty="0">
                <a:solidFill>
                  <a:srgbClr val="006600"/>
                </a:solidFill>
                <a:latin typeface="Arial"/>
                <a:cs typeface="Arial"/>
              </a:rPr>
              <a:t>relies on preserving </a:t>
            </a:r>
            <a:r>
              <a:rPr sz="2400" spc="-5" dirty="0">
                <a:solidFill>
                  <a:srgbClr val="006600"/>
                </a:solidFill>
                <a:latin typeface="Arial"/>
                <a:cs typeface="Arial"/>
              </a:rPr>
              <a:t>spatial  </a:t>
            </a:r>
            <a:r>
              <a:rPr lang="en-US" sz="2400" spc="-5" dirty="0">
                <a:solidFill>
                  <a:srgbClr val="006600"/>
                </a:solidFill>
                <a:latin typeface="Arial"/>
                <a:cs typeface="Arial"/>
              </a:rPr>
              <a:t>information, using pooling on all features can increase  training error</a:t>
            </a:r>
          </a:p>
          <a:p>
            <a:pPr marL="748665" marR="147320" lvl="1" indent="-279400">
              <a:lnSpc>
                <a:spcPct val="101499"/>
              </a:lnSpc>
              <a:spcBef>
                <a:spcPts val="470"/>
              </a:spcBef>
              <a:buClr>
                <a:srgbClr val="3333CC"/>
              </a:buClr>
              <a:buChar char="•"/>
              <a:tabLst>
                <a:tab pos="755015" algn="l"/>
                <a:tab pos="755650" algn="l"/>
              </a:tabLst>
            </a:pPr>
            <a:endParaRPr lang="en-US" sz="2400" spc="-5" dirty="0">
              <a:solidFill>
                <a:srgbClr val="006600"/>
              </a:solidFill>
              <a:latin typeface="Arial"/>
              <a:cs typeface="Arial"/>
            </a:endParaRPr>
          </a:p>
        </p:txBody>
      </p:sp>
      <p:sp>
        <p:nvSpPr>
          <p:cNvPr id="7" name="object 7"/>
          <p:cNvSpPr txBox="1"/>
          <p:nvPr/>
        </p:nvSpPr>
        <p:spPr>
          <a:xfrm>
            <a:off x="6554121" y="3733800"/>
            <a:ext cx="3048000" cy="3293745"/>
          </a:xfrm>
          <a:prstGeom prst="rect">
            <a:avLst/>
          </a:prstGeom>
          <a:ln w="9524">
            <a:solidFill>
              <a:srgbClr val="000000"/>
            </a:solidFill>
          </a:ln>
        </p:spPr>
        <p:txBody>
          <a:bodyPr vert="horz" wrap="square" lIns="0" tIns="66040" rIns="0" bIns="0" rtlCol="0">
            <a:spAutoFit/>
          </a:bodyPr>
          <a:lstStyle/>
          <a:p>
            <a:pPr marL="91440" marR="101600">
              <a:lnSpc>
                <a:spcPts val="2800"/>
              </a:lnSpc>
              <a:spcBef>
                <a:spcPts val="520"/>
              </a:spcBef>
            </a:pPr>
            <a:r>
              <a:rPr sz="2400" dirty="0">
                <a:solidFill>
                  <a:srgbClr val="660066"/>
                </a:solidFill>
                <a:latin typeface="Arial"/>
                <a:cs typeface="Arial"/>
              </a:rPr>
              <a:t>High </a:t>
            </a:r>
            <a:r>
              <a:rPr sz="2400" spc="-5" dirty="0">
                <a:solidFill>
                  <a:srgbClr val="660066"/>
                </a:solidFill>
                <a:latin typeface="Arial"/>
                <a:cs typeface="Arial"/>
              </a:rPr>
              <a:t>Bias/Underfit  </a:t>
            </a:r>
            <a:r>
              <a:rPr sz="2400" dirty="0">
                <a:solidFill>
                  <a:srgbClr val="660066"/>
                </a:solidFill>
                <a:latin typeface="Arial"/>
                <a:cs typeface="Arial"/>
              </a:rPr>
              <a:t>can be </a:t>
            </a:r>
            <a:r>
              <a:rPr sz="2400" spc="-5" dirty="0">
                <a:solidFill>
                  <a:srgbClr val="660066"/>
                </a:solidFill>
                <a:latin typeface="Arial"/>
                <a:cs typeface="Arial"/>
              </a:rPr>
              <a:t>countered</a:t>
            </a:r>
            <a:r>
              <a:rPr sz="2400" spc="-60" dirty="0">
                <a:solidFill>
                  <a:srgbClr val="660066"/>
                </a:solidFill>
                <a:latin typeface="Arial"/>
                <a:cs typeface="Arial"/>
              </a:rPr>
              <a:t> </a:t>
            </a:r>
            <a:r>
              <a:rPr sz="2400" dirty="0">
                <a:solidFill>
                  <a:srgbClr val="660066"/>
                </a:solidFill>
                <a:latin typeface="Arial"/>
                <a:cs typeface="Arial"/>
              </a:rPr>
              <a:t>by:</a:t>
            </a:r>
            <a:endParaRPr sz="2400">
              <a:latin typeface="Arial"/>
              <a:cs typeface="Arial"/>
            </a:endParaRPr>
          </a:p>
          <a:p>
            <a:pPr marL="413384" indent="-322580">
              <a:lnSpc>
                <a:spcPts val="2820"/>
              </a:lnSpc>
              <a:buAutoNum type="arabicPeriod"/>
              <a:tabLst>
                <a:tab pos="414020" algn="l"/>
              </a:tabLst>
            </a:pPr>
            <a:r>
              <a:rPr sz="2400" dirty="0">
                <a:solidFill>
                  <a:srgbClr val="660066"/>
                </a:solidFill>
                <a:latin typeface="Arial"/>
                <a:cs typeface="Arial"/>
              </a:rPr>
              <a:t>Add hidden</a:t>
            </a:r>
            <a:r>
              <a:rPr sz="2400" spc="-50" dirty="0">
                <a:solidFill>
                  <a:srgbClr val="660066"/>
                </a:solidFill>
                <a:latin typeface="Arial"/>
                <a:cs typeface="Arial"/>
              </a:rPr>
              <a:t> </a:t>
            </a:r>
            <a:r>
              <a:rPr sz="2400" dirty="0">
                <a:solidFill>
                  <a:srgbClr val="660066"/>
                </a:solidFill>
                <a:latin typeface="Arial"/>
                <a:cs typeface="Arial"/>
              </a:rPr>
              <a:t>layers</a:t>
            </a:r>
            <a:endParaRPr sz="2400">
              <a:latin typeface="Arial"/>
              <a:cs typeface="Arial"/>
            </a:endParaRPr>
          </a:p>
          <a:p>
            <a:pPr marL="91440" marR="440690">
              <a:lnSpc>
                <a:spcPct val="100699"/>
              </a:lnSpc>
              <a:buAutoNum type="arabicPeriod"/>
              <a:tabLst>
                <a:tab pos="430530" algn="l"/>
              </a:tabLst>
            </a:pPr>
            <a:r>
              <a:rPr sz="2400" spc="-5" dirty="0">
                <a:solidFill>
                  <a:srgbClr val="660066"/>
                </a:solidFill>
                <a:latin typeface="Arial"/>
                <a:cs typeface="Arial"/>
              </a:rPr>
              <a:t>Increase</a:t>
            </a:r>
            <a:r>
              <a:rPr sz="2400" spc="-65" dirty="0">
                <a:solidFill>
                  <a:srgbClr val="660066"/>
                </a:solidFill>
                <a:latin typeface="Arial"/>
                <a:cs typeface="Arial"/>
              </a:rPr>
              <a:t> </a:t>
            </a:r>
            <a:r>
              <a:rPr sz="2400" dirty="0">
                <a:solidFill>
                  <a:srgbClr val="660066"/>
                </a:solidFill>
                <a:latin typeface="Arial"/>
                <a:cs typeface="Arial"/>
              </a:rPr>
              <a:t>hidden  </a:t>
            </a:r>
            <a:r>
              <a:rPr sz="2400" spc="-5" dirty="0">
                <a:solidFill>
                  <a:srgbClr val="660066"/>
                </a:solidFill>
                <a:latin typeface="Arial"/>
                <a:cs typeface="Arial"/>
              </a:rPr>
              <a:t>units/layer</a:t>
            </a:r>
            <a:endParaRPr sz="2400">
              <a:latin typeface="Arial"/>
              <a:cs typeface="Arial"/>
            </a:endParaRPr>
          </a:p>
          <a:p>
            <a:pPr marL="91440" marR="203835">
              <a:lnSpc>
                <a:spcPts val="2800"/>
              </a:lnSpc>
              <a:spcBef>
                <a:spcPts val="180"/>
              </a:spcBef>
              <a:buAutoNum type="arabicPeriod"/>
              <a:tabLst>
                <a:tab pos="430530" algn="l"/>
              </a:tabLst>
            </a:pPr>
            <a:r>
              <a:rPr sz="2400" dirty="0">
                <a:solidFill>
                  <a:srgbClr val="660066"/>
                </a:solidFill>
                <a:latin typeface="Arial"/>
                <a:cs typeface="Arial"/>
              </a:rPr>
              <a:t>Decrease</a:t>
            </a:r>
            <a:r>
              <a:rPr sz="2400" spc="-75" dirty="0">
                <a:solidFill>
                  <a:srgbClr val="660066"/>
                </a:solidFill>
                <a:latin typeface="Arial"/>
                <a:cs typeface="Arial"/>
              </a:rPr>
              <a:t> </a:t>
            </a:r>
            <a:r>
              <a:rPr sz="2400" spc="-20" dirty="0">
                <a:solidFill>
                  <a:srgbClr val="660066"/>
                </a:solidFill>
                <a:latin typeface="Arial"/>
                <a:cs typeface="Arial"/>
              </a:rPr>
              <a:t>regular.  </a:t>
            </a:r>
            <a:r>
              <a:rPr sz="2400" spc="-5" dirty="0">
                <a:solidFill>
                  <a:srgbClr val="660066"/>
                </a:solidFill>
                <a:latin typeface="Arial"/>
                <a:cs typeface="Arial"/>
              </a:rPr>
              <a:t>parameter</a:t>
            </a:r>
            <a:r>
              <a:rPr sz="2400" spc="-10" dirty="0">
                <a:solidFill>
                  <a:srgbClr val="660066"/>
                </a:solidFill>
                <a:latin typeface="Arial"/>
                <a:cs typeface="Arial"/>
              </a:rPr>
              <a:t> </a:t>
            </a:r>
            <a:r>
              <a:rPr sz="2400" dirty="0">
                <a:latin typeface="MS PGothic"/>
                <a:cs typeface="MS PGothic"/>
              </a:rPr>
              <a:t>λ</a:t>
            </a:r>
            <a:endParaRPr sz="2400">
              <a:latin typeface="MS PGothic"/>
              <a:cs typeface="MS PGothic"/>
            </a:endParaRPr>
          </a:p>
          <a:p>
            <a:pPr marL="413384" indent="-322580">
              <a:lnSpc>
                <a:spcPts val="2820"/>
              </a:lnSpc>
              <a:buAutoNum type="arabicPeriod"/>
              <a:tabLst>
                <a:tab pos="414020" algn="l"/>
              </a:tabLst>
            </a:pPr>
            <a:r>
              <a:rPr sz="2400" dirty="0">
                <a:solidFill>
                  <a:srgbClr val="660066"/>
                </a:solidFill>
                <a:latin typeface="Arial"/>
                <a:cs typeface="Arial"/>
              </a:rPr>
              <a:t>Add</a:t>
            </a:r>
            <a:r>
              <a:rPr sz="2400" spc="-10" dirty="0">
                <a:solidFill>
                  <a:srgbClr val="660066"/>
                </a:solidFill>
                <a:latin typeface="Arial"/>
                <a:cs typeface="Arial"/>
              </a:rPr>
              <a:t> </a:t>
            </a:r>
            <a:r>
              <a:rPr sz="2400" spc="-5" dirty="0">
                <a:solidFill>
                  <a:srgbClr val="660066"/>
                </a:solidFill>
                <a:latin typeface="Arial"/>
                <a:cs typeface="Arial"/>
              </a:rPr>
              <a:t>features</a:t>
            </a:r>
            <a:endParaRPr sz="2400">
              <a:latin typeface="Arial"/>
              <a:cs typeface="Arial"/>
            </a:endParaRPr>
          </a:p>
        </p:txBody>
      </p:sp>
      <p:sp>
        <p:nvSpPr>
          <p:cNvPr id="8" name="object 8"/>
          <p:cNvSpPr/>
          <p:nvPr/>
        </p:nvSpPr>
        <p:spPr>
          <a:xfrm>
            <a:off x="6444597" y="2035170"/>
            <a:ext cx="3069298" cy="143408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6358860" y="1976437"/>
            <a:ext cx="3209925" cy="1513205"/>
          </a:xfrm>
          <a:custGeom>
            <a:avLst/>
            <a:gdLst/>
            <a:ahLst/>
            <a:cxnLst/>
            <a:rect l="l" t="t" r="r" b="b"/>
            <a:pathLst>
              <a:path w="3209925" h="1513204">
                <a:moveTo>
                  <a:pt x="0" y="0"/>
                </a:moveTo>
                <a:lnTo>
                  <a:pt x="3209924" y="0"/>
                </a:lnTo>
                <a:lnTo>
                  <a:pt x="3209924" y="1512886"/>
                </a:lnTo>
                <a:lnTo>
                  <a:pt x="0" y="1512886"/>
                </a:lnTo>
                <a:lnTo>
                  <a:pt x="0" y="0"/>
                </a:lnTo>
                <a:close/>
              </a:path>
            </a:pathLst>
          </a:custGeom>
          <a:ln w="9524">
            <a:solidFill>
              <a:srgbClr val="000000"/>
            </a:solidFill>
          </a:ln>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72047" y="585261"/>
            <a:ext cx="8385982" cy="566060"/>
          </a:xfrm>
          <a:prstGeom prst="rect">
            <a:avLst/>
          </a:prstGeom>
        </p:spPr>
        <p:txBody>
          <a:bodyPr vert="horz" wrap="square" lIns="0" tIns="11946" rIns="0" bIns="0" rtlCol="0">
            <a:spAutoFit/>
          </a:bodyPr>
          <a:lstStyle/>
          <a:p>
            <a:pPr marL="11946">
              <a:spcBef>
                <a:spcPts val="94"/>
              </a:spcBef>
            </a:pPr>
            <a:r>
              <a:rPr lang="en-US" spc="-24" dirty="0"/>
              <a:t>Deep Feedforward NNs</a:t>
            </a:r>
            <a:endParaRPr spc="-24" dirty="0"/>
          </a:p>
        </p:txBody>
      </p:sp>
      <p:sp>
        <p:nvSpPr>
          <p:cNvPr id="4" name="object 4"/>
          <p:cNvSpPr txBox="1"/>
          <p:nvPr/>
        </p:nvSpPr>
        <p:spPr>
          <a:xfrm>
            <a:off x="513671" y="1453135"/>
            <a:ext cx="9544729" cy="5701948"/>
          </a:xfrm>
          <a:prstGeom prst="rect">
            <a:avLst/>
          </a:prstGeom>
        </p:spPr>
        <p:txBody>
          <a:bodyPr vert="horz" wrap="square" lIns="0" tIns="22100" rIns="0" bIns="0" rtlCol="0">
            <a:spAutoFit/>
          </a:bodyPr>
          <a:lstStyle/>
          <a:p>
            <a:pPr marL="11348" marR="374495">
              <a:lnSpc>
                <a:spcPct val="97800"/>
              </a:lnSpc>
              <a:spcBef>
                <a:spcPts val="174"/>
              </a:spcBef>
              <a:tabLst>
                <a:tab pos="330296" algn="l"/>
                <a:tab pos="330894" algn="l"/>
              </a:tabLst>
            </a:pPr>
            <a:r>
              <a:rPr lang="en-US" sz="3010" dirty="0">
                <a:solidFill>
                  <a:srgbClr val="3333CC"/>
                </a:solidFill>
                <a:latin typeface="Arial"/>
                <a:cs typeface="Arial"/>
              </a:rPr>
              <a:t>Deep feedforward neural networks</a:t>
            </a:r>
          </a:p>
          <a:p>
            <a:pPr marL="932356" marR="2872922" indent="-430042">
              <a:lnSpc>
                <a:spcPts val="4327"/>
              </a:lnSpc>
              <a:spcBef>
                <a:spcPts val="235"/>
              </a:spcBef>
              <a:buFont typeface="Arial" panose="020B0604020202020204" pitchFamily="34" charset="0"/>
              <a:buChar char="•"/>
            </a:pPr>
            <a:r>
              <a:rPr lang="en-US" sz="3010" dirty="0">
                <a:solidFill>
                  <a:srgbClr val="3333CC"/>
                </a:solidFill>
              </a:rPr>
              <a:t>Learning issues - </a:t>
            </a:r>
            <a:r>
              <a:rPr lang="en-US" sz="3010" spc="-5" dirty="0">
                <a:solidFill>
                  <a:srgbClr val="3333CC"/>
                </a:solidFill>
              </a:rPr>
              <a:t>XOR  </a:t>
            </a:r>
          </a:p>
          <a:p>
            <a:pPr marL="932356" marR="2872922" indent="-430042">
              <a:lnSpc>
                <a:spcPts val="4327"/>
              </a:lnSpc>
              <a:spcBef>
                <a:spcPts val="235"/>
              </a:spcBef>
              <a:buFont typeface="Arial" panose="020B0604020202020204" pitchFamily="34" charset="0"/>
              <a:buChar char="•"/>
            </a:pPr>
            <a:r>
              <a:rPr lang="en-US" sz="3010" dirty="0">
                <a:solidFill>
                  <a:srgbClr val="3333CC"/>
                </a:solidFill>
              </a:rPr>
              <a:t>Gradient based</a:t>
            </a:r>
            <a:r>
              <a:rPr lang="en-US" sz="3010" spc="-75" dirty="0">
                <a:solidFill>
                  <a:srgbClr val="3333CC"/>
                </a:solidFill>
              </a:rPr>
              <a:t> </a:t>
            </a:r>
            <a:r>
              <a:rPr lang="en-US" sz="3010" dirty="0">
                <a:solidFill>
                  <a:srgbClr val="3333CC"/>
                </a:solidFill>
              </a:rPr>
              <a:t>Learning  </a:t>
            </a:r>
          </a:p>
          <a:p>
            <a:pPr marL="932356" marR="2872922" indent="-430042">
              <a:lnSpc>
                <a:spcPts val="4327"/>
              </a:lnSpc>
              <a:spcBef>
                <a:spcPts val="235"/>
              </a:spcBef>
              <a:buFont typeface="Arial" panose="020B0604020202020204" pitchFamily="34" charset="0"/>
              <a:buChar char="•"/>
            </a:pPr>
            <a:r>
              <a:rPr lang="en-US" sz="3010" dirty="0">
                <a:solidFill>
                  <a:srgbClr val="3333CC"/>
                </a:solidFill>
              </a:rPr>
              <a:t>Lots of neurons &amp; hidden </a:t>
            </a:r>
            <a:r>
              <a:rPr lang="en-US" sz="3010" spc="-5" dirty="0">
                <a:solidFill>
                  <a:srgbClr val="3333CC"/>
                </a:solidFill>
              </a:rPr>
              <a:t>Units  </a:t>
            </a:r>
          </a:p>
          <a:p>
            <a:pPr marL="932356" marR="2872922" indent="-430042">
              <a:lnSpc>
                <a:spcPts val="4327"/>
              </a:lnSpc>
              <a:spcBef>
                <a:spcPts val="235"/>
              </a:spcBef>
              <a:buFont typeface="Arial" panose="020B0604020202020204" pitchFamily="34" charset="0"/>
              <a:buChar char="•"/>
            </a:pPr>
            <a:r>
              <a:rPr lang="en-US" sz="3010" dirty="0">
                <a:solidFill>
                  <a:srgbClr val="3333CC"/>
                </a:solidFill>
              </a:rPr>
              <a:t>Architecture</a:t>
            </a:r>
            <a:r>
              <a:rPr lang="en-US" sz="3010" spc="-9" dirty="0">
                <a:solidFill>
                  <a:srgbClr val="3333CC"/>
                </a:solidFill>
              </a:rPr>
              <a:t> </a:t>
            </a:r>
            <a:r>
              <a:rPr lang="en-US" sz="3010" dirty="0">
                <a:solidFill>
                  <a:srgbClr val="3333CC"/>
                </a:solidFill>
              </a:rPr>
              <a:t>Design</a:t>
            </a:r>
          </a:p>
          <a:p>
            <a:pPr marL="1362398" marR="2872922" lvl="1" indent="-430042">
              <a:lnSpc>
                <a:spcPts val="4327"/>
              </a:lnSpc>
              <a:spcBef>
                <a:spcPts val="235"/>
              </a:spcBef>
              <a:buFont typeface="Arial" panose="020B0604020202020204" pitchFamily="34" charset="0"/>
              <a:buChar char="•"/>
            </a:pPr>
            <a:r>
              <a:rPr lang="en-US" sz="3010" dirty="0">
                <a:solidFill>
                  <a:srgbClr val="3333CC"/>
                </a:solidFill>
              </a:rPr>
              <a:t>Deep vs wide networks</a:t>
            </a:r>
          </a:p>
          <a:p>
            <a:pPr marL="1362398" marR="2872922" lvl="1" indent="-430042">
              <a:lnSpc>
                <a:spcPts val="4327"/>
              </a:lnSpc>
              <a:spcBef>
                <a:spcPts val="235"/>
              </a:spcBef>
              <a:buFont typeface="Arial" panose="020B0604020202020204" pitchFamily="34" charset="0"/>
              <a:buChar char="•"/>
            </a:pPr>
            <a:r>
              <a:rPr lang="en-US" sz="3010" i="1" u="sng" dirty="0">
                <a:solidFill>
                  <a:srgbClr val="3333CC"/>
                </a:solidFill>
              </a:rPr>
              <a:t>Universal approximation theorem </a:t>
            </a:r>
          </a:p>
          <a:p>
            <a:pPr marL="932356" marR="4778" indent="-430042">
              <a:lnSpc>
                <a:spcPts val="4327"/>
              </a:lnSpc>
              <a:buFont typeface="Arial" panose="020B0604020202020204" pitchFamily="34" charset="0"/>
              <a:buChar char="•"/>
            </a:pPr>
            <a:r>
              <a:rPr lang="en-US" sz="3010" dirty="0">
                <a:solidFill>
                  <a:srgbClr val="3333CC"/>
                </a:solidFill>
              </a:rPr>
              <a:t>Backpropagation and </a:t>
            </a:r>
            <a:r>
              <a:rPr lang="en-US" sz="3010" spc="-5" dirty="0">
                <a:solidFill>
                  <a:srgbClr val="3333CC"/>
                </a:solidFill>
              </a:rPr>
              <a:t>related differentiation</a:t>
            </a:r>
            <a:endParaRPr lang="en-US" sz="1693" spc="-5" dirty="0"/>
          </a:p>
          <a:p>
            <a:pPr marL="760339" marR="374495" lvl="1" indent="-318948">
              <a:lnSpc>
                <a:spcPct val="97800"/>
              </a:lnSpc>
              <a:spcBef>
                <a:spcPts val="174"/>
              </a:spcBef>
              <a:buChar char="•"/>
              <a:tabLst>
                <a:tab pos="330296" algn="l"/>
                <a:tab pos="330894" algn="l"/>
              </a:tabLst>
            </a:pPr>
            <a:endParaRPr lang="en-US" sz="3010" dirty="0">
              <a:solidFill>
                <a:srgbClr val="3333CC"/>
              </a:solidFill>
              <a:latin typeface="Arial"/>
              <a:cs typeface="Arial"/>
            </a:endParaRPr>
          </a:p>
          <a:p>
            <a:pPr marL="330296" marR="374495" indent="-318948">
              <a:lnSpc>
                <a:spcPct val="97800"/>
              </a:lnSpc>
              <a:spcBef>
                <a:spcPts val="174"/>
              </a:spcBef>
              <a:buChar char="•"/>
              <a:tabLst>
                <a:tab pos="330296" algn="l"/>
                <a:tab pos="330894" algn="l"/>
              </a:tabLst>
            </a:pPr>
            <a:endParaRPr lang="en-US" sz="2257" dirty="0">
              <a:latin typeface="Arial"/>
              <a:cs typeface="Arial"/>
            </a:endParaRPr>
          </a:p>
          <a:p>
            <a:pPr marL="330296" marR="374495" indent="-318948">
              <a:lnSpc>
                <a:spcPct val="97800"/>
              </a:lnSpc>
              <a:spcBef>
                <a:spcPts val="174"/>
              </a:spcBef>
              <a:buChar char="•"/>
              <a:tabLst>
                <a:tab pos="330296" algn="l"/>
                <a:tab pos="330894" algn="l"/>
              </a:tabLst>
            </a:pPr>
            <a:endParaRPr sz="2257" dirty="0">
              <a:latin typeface="Arial"/>
              <a:cs typeface="Arial"/>
            </a:endParaRPr>
          </a:p>
        </p:txBody>
      </p:sp>
    </p:spTree>
    <p:extLst>
      <p:ext uri="{BB962C8B-B14F-4D97-AF65-F5344CB8AC3E}">
        <p14:creationId xmlns:p14="http://schemas.microsoft.com/office/powerpoint/2010/main" val="13909715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09912" y="1282701"/>
            <a:ext cx="8455685" cy="628377"/>
          </a:xfrm>
          <a:prstGeom prst="rect">
            <a:avLst/>
          </a:prstGeom>
        </p:spPr>
        <p:txBody>
          <a:bodyPr vert="horz" wrap="square" lIns="0" tIns="12700" rIns="0" bIns="0" rtlCol="0">
            <a:spAutoFit/>
          </a:bodyPr>
          <a:lstStyle/>
          <a:p>
            <a:pPr marL="12700">
              <a:lnSpc>
                <a:spcPct val="100000"/>
              </a:lnSpc>
              <a:spcBef>
                <a:spcPts val="100"/>
              </a:spcBef>
              <a:tabLst>
                <a:tab pos="1480820" algn="l"/>
                <a:tab pos="3260090" algn="l"/>
                <a:tab pos="5067300" algn="l"/>
              </a:tabLst>
            </a:pPr>
            <a:r>
              <a:rPr sz="4000" spc="-5" dirty="0"/>
              <a:t>When	</a:t>
            </a:r>
            <a:r>
              <a:rPr lang="en-US" sz="4000" spc="-5" dirty="0"/>
              <a:t>P</a:t>
            </a:r>
            <a:r>
              <a:rPr sz="4000" dirty="0"/>
              <a:t>ooling	may</a:t>
            </a:r>
            <a:r>
              <a:rPr sz="4000" spc="-5" dirty="0"/>
              <a:t> </a:t>
            </a:r>
            <a:r>
              <a:rPr sz="4000" dirty="0"/>
              <a:t>be	</a:t>
            </a:r>
            <a:r>
              <a:rPr lang="en-US" sz="4000" spc="-5" dirty="0"/>
              <a:t>I</a:t>
            </a:r>
            <a:r>
              <a:rPr sz="4000" spc="-5" dirty="0"/>
              <a:t>nappropriate</a:t>
            </a:r>
            <a:endParaRPr sz="4000" dirty="0"/>
          </a:p>
        </p:txBody>
      </p:sp>
      <p:sp>
        <p:nvSpPr>
          <p:cNvPr id="5" name="object 5"/>
          <p:cNvSpPr txBox="1"/>
          <p:nvPr/>
        </p:nvSpPr>
        <p:spPr>
          <a:xfrm>
            <a:off x="536863" y="2412683"/>
            <a:ext cx="8928735" cy="3046988"/>
          </a:xfrm>
          <a:prstGeom prst="rect">
            <a:avLst/>
          </a:prstGeom>
        </p:spPr>
        <p:txBody>
          <a:bodyPr vert="horz" wrap="square" lIns="0" tIns="33020" rIns="0" bIns="0" rtlCol="0">
            <a:spAutoFit/>
          </a:bodyPr>
          <a:lstStyle/>
          <a:p>
            <a:pPr marL="355600" marR="104139" indent="-342900">
              <a:lnSpc>
                <a:spcPts val="3300"/>
              </a:lnSpc>
              <a:spcBef>
                <a:spcPts val="260"/>
              </a:spcBef>
              <a:buChar char="•"/>
              <a:tabLst>
                <a:tab pos="354965" algn="l"/>
                <a:tab pos="355600" algn="l"/>
              </a:tabLst>
            </a:pPr>
            <a:r>
              <a:rPr sz="2800" dirty="0">
                <a:solidFill>
                  <a:srgbClr val="3333CC"/>
                </a:solidFill>
                <a:latin typeface="Arial"/>
                <a:cs typeface="Arial"/>
              </a:rPr>
              <a:t>Some </a:t>
            </a:r>
            <a:r>
              <a:rPr sz="2800" spc="-5" dirty="0">
                <a:solidFill>
                  <a:srgbClr val="3333CC"/>
                </a:solidFill>
                <a:latin typeface="Arial"/>
                <a:cs typeface="Arial"/>
              </a:rPr>
              <a:t>convolutional architectures </a:t>
            </a:r>
            <a:r>
              <a:rPr sz="2800" dirty="0">
                <a:solidFill>
                  <a:srgbClr val="3333CC"/>
                </a:solidFill>
                <a:latin typeface="Arial"/>
                <a:cs typeface="Arial"/>
              </a:rPr>
              <a:t>are designed </a:t>
            </a:r>
            <a:r>
              <a:rPr sz="2800" spc="-5" dirty="0">
                <a:solidFill>
                  <a:srgbClr val="3333CC"/>
                </a:solidFill>
                <a:latin typeface="Arial"/>
                <a:cs typeface="Arial"/>
              </a:rPr>
              <a:t>to </a:t>
            </a:r>
            <a:r>
              <a:rPr sz="2800" dirty="0">
                <a:solidFill>
                  <a:srgbClr val="3333CC"/>
                </a:solidFill>
                <a:latin typeface="Arial"/>
                <a:cs typeface="Arial"/>
              </a:rPr>
              <a:t>use  pooling on some channels but not </a:t>
            </a:r>
            <a:r>
              <a:rPr lang="en-US" sz="2800" dirty="0">
                <a:solidFill>
                  <a:srgbClr val="3333CC"/>
                </a:solidFill>
                <a:latin typeface="Arial"/>
                <a:cs typeface="Arial"/>
              </a:rPr>
              <a:t>on</a:t>
            </a:r>
            <a:r>
              <a:rPr sz="2800" dirty="0">
                <a:solidFill>
                  <a:srgbClr val="3333CC"/>
                </a:solidFill>
                <a:latin typeface="Arial"/>
                <a:cs typeface="Arial"/>
              </a:rPr>
              <a:t> </a:t>
            </a:r>
            <a:r>
              <a:rPr sz="2800" spc="-5" dirty="0">
                <a:solidFill>
                  <a:srgbClr val="3333CC"/>
                </a:solidFill>
                <a:latin typeface="Arial"/>
                <a:cs typeface="Arial"/>
              </a:rPr>
              <a:t>other</a:t>
            </a:r>
            <a:r>
              <a:rPr sz="2800" spc="-85" dirty="0">
                <a:solidFill>
                  <a:srgbClr val="3333CC"/>
                </a:solidFill>
                <a:latin typeface="Arial"/>
                <a:cs typeface="Arial"/>
              </a:rPr>
              <a:t> </a:t>
            </a:r>
            <a:r>
              <a:rPr sz="2800" dirty="0">
                <a:solidFill>
                  <a:srgbClr val="3333CC"/>
                </a:solidFill>
                <a:latin typeface="Arial"/>
                <a:cs typeface="Arial"/>
              </a:rPr>
              <a:t>channels</a:t>
            </a:r>
            <a:endParaRPr sz="2800" dirty="0">
              <a:latin typeface="Arial"/>
              <a:cs typeface="Arial"/>
            </a:endParaRPr>
          </a:p>
          <a:p>
            <a:pPr marL="748665" marR="5080" lvl="1" indent="-279400">
              <a:lnSpc>
                <a:spcPts val="2820"/>
              </a:lnSpc>
              <a:spcBef>
                <a:spcPts val="660"/>
              </a:spcBef>
              <a:buClr>
                <a:srgbClr val="3333CC"/>
              </a:buClr>
              <a:buChar char="•"/>
              <a:tabLst>
                <a:tab pos="755015" algn="l"/>
                <a:tab pos="755650" algn="l"/>
              </a:tabLst>
            </a:pPr>
            <a:r>
              <a:rPr lang="en-US" sz="2400" spc="-5" dirty="0">
                <a:solidFill>
                  <a:srgbClr val="006600"/>
                </a:solidFill>
                <a:latin typeface="Arial"/>
                <a:cs typeface="Arial"/>
              </a:rPr>
              <a:t>Thus </a:t>
            </a:r>
            <a:r>
              <a:rPr sz="2400" dirty="0">
                <a:solidFill>
                  <a:srgbClr val="006600"/>
                </a:solidFill>
                <a:latin typeface="Arial"/>
                <a:cs typeface="Arial"/>
              </a:rPr>
              <a:t>highly invariant </a:t>
            </a:r>
            <a:r>
              <a:rPr sz="2400" spc="-5" dirty="0">
                <a:solidFill>
                  <a:srgbClr val="006600"/>
                </a:solidFill>
                <a:latin typeface="Arial"/>
                <a:cs typeface="Arial"/>
              </a:rPr>
              <a:t>features </a:t>
            </a:r>
            <a:r>
              <a:rPr sz="2400" dirty="0">
                <a:solidFill>
                  <a:srgbClr val="006600"/>
                </a:solidFill>
                <a:latin typeface="Arial"/>
                <a:cs typeface="Arial"/>
              </a:rPr>
              <a:t>and </a:t>
            </a:r>
            <a:r>
              <a:rPr sz="2400" spc="-5" dirty="0">
                <a:solidFill>
                  <a:srgbClr val="006600"/>
                </a:solidFill>
                <a:latin typeface="Arial"/>
                <a:cs typeface="Arial"/>
              </a:rPr>
              <a:t>features </a:t>
            </a:r>
            <a:r>
              <a:rPr sz="2400" dirty="0">
                <a:solidFill>
                  <a:srgbClr val="006600"/>
                </a:solidFill>
                <a:latin typeface="Arial"/>
                <a:cs typeface="Arial"/>
              </a:rPr>
              <a:t>will not under-fit when </a:t>
            </a:r>
            <a:r>
              <a:rPr sz="2400" spc="-5" dirty="0">
                <a:solidFill>
                  <a:srgbClr val="006600"/>
                </a:solidFill>
                <a:latin typeface="Arial"/>
                <a:cs typeface="Arial"/>
              </a:rPr>
              <a:t>the translation </a:t>
            </a:r>
            <a:r>
              <a:rPr sz="2400" dirty="0">
                <a:solidFill>
                  <a:srgbClr val="006600"/>
                </a:solidFill>
                <a:latin typeface="Arial"/>
                <a:cs typeface="Arial"/>
              </a:rPr>
              <a:t>invariance prior is</a:t>
            </a:r>
            <a:r>
              <a:rPr sz="2400" spc="-55" dirty="0">
                <a:solidFill>
                  <a:srgbClr val="006600"/>
                </a:solidFill>
                <a:latin typeface="Arial"/>
                <a:cs typeface="Arial"/>
              </a:rPr>
              <a:t> </a:t>
            </a:r>
            <a:r>
              <a:rPr sz="2400" dirty="0">
                <a:solidFill>
                  <a:srgbClr val="006600"/>
                </a:solidFill>
                <a:latin typeface="Arial"/>
                <a:cs typeface="Arial"/>
              </a:rPr>
              <a:t>incorrect</a:t>
            </a:r>
            <a:endParaRPr sz="2400" dirty="0">
              <a:latin typeface="Arial"/>
              <a:cs typeface="Arial"/>
            </a:endParaRPr>
          </a:p>
          <a:p>
            <a:pPr marL="355600" marR="85090" indent="-342900">
              <a:lnSpc>
                <a:spcPts val="3329"/>
              </a:lnSpc>
              <a:spcBef>
                <a:spcPts val="745"/>
              </a:spcBef>
              <a:buChar char="•"/>
              <a:tabLst>
                <a:tab pos="354965" algn="l"/>
                <a:tab pos="355600" algn="l"/>
              </a:tabLst>
            </a:pPr>
            <a:r>
              <a:rPr sz="2800" spc="-5" dirty="0">
                <a:solidFill>
                  <a:srgbClr val="3333CC"/>
                </a:solidFill>
                <a:latin typeface="Arial"/>
                <a:cs typeface="Arial"/>
              </a:rPr>
              <a:t>When </a:t>
            </a:r>
            <a:r>
              <a:rPr sz="2800" dirty="0">
                <a:solidFill>
                  <a:srgbClr val="3333CC"/>
                </a:solidFill>
                <a:latin typeface="Arial"/>
                <a:cs typeface="Arial"/>
              </a:rPr>
              <a:t>a </a:t>
            </a:r>
            <a:r>
              <a:rPr sz="2800" spc="-5" dirty="0">
                <a:solidFill>
                  <a:srgbClr val="3333CC"/>
                </a:solidFill>
                <a:latin typeface="Arial"/>
                <a:cs typeface="Arial"/>
              </a:rPr>
              <a:t>task </a:t>
            </a:r>
            <a:r>
              <a:rPr sz="2800" dirty="0">
                <a:solidFill>
                  <a:srgbClr val="3333CC"/>
                </a:solidFill>
                <a:latin typeface="Arial"/>
                <a:cs typeface="Arial"/>
              </a:rPr>
              <a:t>involves </a:t>
            </a:r>
            <a:r>
              <a:rPr sz="2800" spc="-5" dirty="0">
                <a:solidFill>
                  <a:srgbClr val="3333CC"/>
                </a:solidFill>
                <a:latin typeface="Arial"/>
                <a:cs typeface="Arial"/>
              </a:rPr>
              <a:t>incorporating information from </a:t>
            </a:r>
            <a:r>
              <a:rPr sz="2800" dirty="0">
                <a:solidFill>
                  <a:srgbClr val="3333CC"/>
                </a:solidFill>
                <a:latin typeface="Arial"/>
                <a:cs typeface="Arial"/>
              </a:rPr>
              <a:t>a  </a:t>
            </a:r>
            <a:r>
              <a:rPr lang="en-US" sz="2800" dirty="0">
                <a:solidFill>
                  <a:srgbClr val="3333CC"/>
                </a:solidFill>
                <a:latin typeface="Arial"/>
                <a:cs typeface="Arial"/>
              </a:rPr>
              <a:t>very </a:t>
            </a:r>
            <a:r>
              <a:rPr sz="2800" spc="-5" dirty="0">
                <a:solidFill>
                  <a:srgbClr val="3333CC"/>
                </a:solidFill>
                <a:latin typeface="Arial"/>
                <a:cs typeface="Arial"/>
              </a:rPr>
              <a:t>distant</a:t>
            </a:r>
            <a:r>
              <a:rPr sz="2800" spc="-10" dirty="0">
                <a:solidFill>
                  <a:srgbClr val="3333CC"/>
                </a:solidFill>
                <a:latin typeface="Arial"/>
                <a:cs typeface="Arial"/>
              </a:rPr>
              <a:t> </a:t>
            </a:r>
            <a:r>
              <a:rPr lang="en-US" sz="2800" spc="-10" dirty="0">
                <a:solidFill>
                  <a:srgbClr val="3333CC"/>
                </a:solidFill>
                <a:latin typeface="Arial"/>
                <a:cs typeface="Arial"/>
              </a:rPr>
              <a:t>locations in the input, the prior imposed by convolution may be inappropriate</a:t>
            </a:r>
            <a:endParaRPr sz="2800" dirty="0">
              <a:latin typeface="Arial"/>
              <a:cs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47963" y="533400"/>
            <a:ext cx="9206257" cy="1120820"/>
          </a:xfrm>
          <a:prstGeom prst="rect">
            <a:avLst/>
          </a:prstGeom>
        </p:spPr>
        <p:txBody>
          <a:bodyPr vert="horz" wrap="square" lIns="0" tIns="12700" rIns="0" bIns="0" rtlCol="0">
            <a:spAutoFit/>
          </a:bodyPr>
          <a:lstStyle/>
          <a:p>
            <a:pPr marL="12700">
              <a:lnSpc>
                <a:spcPct val="100000"/>
              </a:lnSpc>
              <a:spcBef>
                <a:spcPts val="100"/>
              </a:spcBef>
            </a:pPr>
            <a:r>
              <a:rPr dirty="0"/>
              <a:t>Comparing</a:t>
            </a:r>
            <a:r>
              <a:rPr lang="en-US" dirty="0"/>
              <a:t> M</a:t>
            </a:r>
            <a:r>
              <a:rPr dirty="0"/>
              <a:t>odel</a:t>
            </a:r>
            <a:r>
              <a:rPr lang="en-US" dirty="0"/>
              <a:t> Performance</a:t>
            </a:r>
            <a:r>
              <a:rPr dirty="0"/>
              <a:t> </a:t>
            </a:r>
            <a:r>
              <a:rPr spc="-5" dirty="0"/>
              <a:t>with/without</a:t>
            </a:r>
            <a:r>
              <a:rPr spc="-15" dirty="0"/>
              <a:t> </a:t>
            </a:r>
            <a:r>
              <a:rPr lang="en-US" spc="-5" dirty="0"/>
              <a:t>C</a:t>
            </a:r>
            <a:r>
              <a:rPr spc="-5" dirty="0"/>
              <a:t>onvolution</a:t>
            </a:r>
          </a:p>
        </p:txBody>
      </p:sp>
      <p:sp>
        <p:nvSpPr>
          <p:cNvPr id="4" name="object 4"/>
          <p:cNvSpPr txBox="1"/>
          <p:nvPr/>
        </p:nvSpPr>
        <p:spPr>
          <a:xfrm>
            <a:off x="447963" y="1784096"/>
            <a:ext cx="9067800" cy="4701095"/>
          </a:xfrm>
          <a:prstGeom prst="rect">
            <a:avLst/>
          </a:prstGeom>
        </p:spPr>
        <p:txBody>
          <a:bodyPr vert="horz" wrap="square" lIns="0" tIns="90170" rIns="0" bIns="0" rtlCol="0">
            <a:spAutoFit/>
          </a:bodyPr>
          <a:lstStyle/>
          <a:p>
            <a:pPr marL="419100" indent="-342900">
              <a:lnSpc>
                <a:spcPct val="100000"/>
              </a:lnSpc>
              <a:spcBef>
                <a:spcPts val="710"/>
              </a:spcBef>
              <a:buChar char="•"/>
              <a:tabLst>
                <a:tab pos="418465" algn="l"/>
                <a:tab pos="419100" algn="l"/>
              </a:tabLst>
            </a:pPr>
            <a:r>
              <a:rPr sz="2800" spc="-5" dirty="0">
                <a:solidFill>
                  <a:srgbClr val="3333CC"/>
                </a:solidFill>
                <a:latin typeface="Arial"/>
                <a:cs typeface="Arial"/>
              </a:rPr>
              <a:t>Convolutional </a:t>
            </a:r>
            <a:r>
              <a:rPr sz="2800" dirty="0">
                <a:solidFill>
                  <a:srgbClr val="3333CC"/>
                </a:solidFill>
                <a:latin typeface="Arial"/>
                <a:cs typeface="Arial"/>
              </a:rPr>
              <a:t>models have</a:t>
            </a:r>
            <a:r>
              <a:rPr lang="en-US" sz="2800" dirty="0">
                <a:solidFill>
                  <a:srgbClr val="3333CC"/>
                </a:solidFill>
                <a:latin typeface="Arial"/>
                <a:cs typeface="Arial"/>
              </a:rPr>
              <a:t> built in</a:t>
            </a:r>
            <a:r>
              <a:rPr sz="2800" dirty="0">
                <a:solidFill>
                  <a:srgbClr val="3333CC"/>
                </a:solidFill>
                <a:latin typeface="Arial"/>
                <a:cs typeface="Arial"/>
              </a:rPr>
              <a:t> </a:t>
            </a:r>
            <a:r>
              <a:rPr sz="2800" spc="-5" dirty="0">
                <a:solidFill>
                  <a:srgbClr val="3333CC"/>
                </a:solidFill>
                <a:latin typeface="Arial"/>
                <a:cs typeface="Arial"/>
              </a:rPr>
              <a:t>spatial</a:t>
            </a:r>
            <a:r>
              <a:rPr sz="2800" spc="10" dirty="0">
                <a:solidFill>
                  <a:srgbClr val="3333CC"/>
                </a:solidFill>
                <a:latin typeface="Arial"/>
                <a:cs typeface="Arial"/>
              </a:rPr>
              <a:t> </a:t>
            </a:r>
            <a:r>
              <a:rPr sz="2800" spc="-5" dirty="0">
                <a:solidFill>
                  <a:srgbClr val="3333CC"/>
                </a:solidFill>
                <a:latin typeface="Arial"/>
                <a:cs typeface="Arial"/>
              </a:rPr>
              <a:t>relationships</a:t>
            </a:r>
            <a:endParaRPr sz="2800" dirty="0">
              <a:latin typeface="Arial"/>
              <a:cs typeface="Arial"/>
            </a:endParaRPr>
          </a:p>
          <a:p>
            <a:pPr marL="419100" marR="339090" indent="-342900">
              <a:lnSpc>
                <a:spcPct val="100099"/>
              </a:lnSpc>
              <a:spcBef>
                <a:spcPts val="610"/>
              </a:spcBef>
              <a:buChar char="•"/>
              <a:tabLst>
                <a:tab pos="418465" algn="l"/>
                <a:tab pos="419100" algn="l"/>
              </a:tabLst>
            </a:pPr>
            <a:r>
              <a:rPr sz="2800" spc="-5" dirty="0">
                <a:solidFill>
                  <a:srgbClr val="3333CC"/>
                </a:solidFill>
                <a:latin typeface="Arial"/>
                <a:cs typeface="Arial"/>
              </a:rPr>
              <a:t>In </a:t>
            </a:r>
            <a:r>
              <a:rPr sz="2800" dirty="0">
                <a:solidFill>
                  <a:srgbClr val="3333CC"/>
                </a:solidFill>
                <a:latin typeface="Arial"/>
                <a:cs typeface="Arial"/>
              </a:rPr>
              <a:t>benchmarks of </a:t>
            </a:r>
            <a:r>
              <a:rPr sz="2800" spc="-5" dirty="0">
                <a:solidFill>
                  <a:srgbClr val="3333CC"/>
                </a:solidFill>
                <a:latin typeface="Arial"/>
                <a:cs typeface="Arial"/>
              </a:rPr>
              <a:t>statistical </a:t>
            </a:r>
            <a:r>
              <a:rPr sz="2800" dirty="0">
                <a:solidFill>
                  <a:srgbClr val="3333CC"/>
                </a:solidFill>
                <a:latin typeface="Arial"/>
                <a:cs typeface="Arial"/>
              </a:rPr>
              <a:t>learning </a:t>
            </a:r>
            <a:r>
              <a:rPr sz="2800" spc="-5" dirty="0">
                <a:solidFill>
                  <a:srgbClr val="3333CC"/>
                </a:solidFill>
                <a:latin typeface="Arial"/>
                <a:cs typeface="Arial"/>
              </a:rPr>
              <a:t>performance </a:t>
            </a:r>
            <a:r>
              <a:rPr sz="2800" dirty="0">
                <a:solidFill>
                  <a:srgbClr val="3333CC"/>
                </a:solidFill>
                <a:latin typeface="Arial"/>
                <a:cs typeface="Arial"/>
              </a:rPr>
              <a:t>we  should only compare </a:t>
            </a:r>
            <a:r>
              <a:rPr sz="2800" spc="-5" dirty="0">
                <a:solidFill>
                  <a:srgbClr val="3333CC"/>
                </a:solidFill>
                <a:latin typeface="Arial"/>
                <a:cs typeface="Arial"/>
              </a:rPr>
              <a:t>convolutional </a:t>
            </a:r>
            <a:r>
              <a:rPr sz="2800" dirty="0">
                <a:solidFill>
                  <a:srgbClr val="3333CC"/>
                </a:solidFill>
                <a:latin typeface="Arial"/>
                <a:cs typeface="Arial"/>
              </a:rPr>
              <a:t>models </a:t>
            </a:r>
            <a:r>
              <a:rPr sz="2800" spc="-5" dirty="0">
                <a:solidFill>
                  <a:srgbClr val="3333CC"/>
                </a:solidFill>
                <a:latin typeface="Arial"/>
                <a:cs typeface="Arial"/>
              </a:rPr>
              <a:t>to other  convolutional </a:t>
            </a:r>
            <a:r>
              <a:rPr sz="2800" dirty="0">
                <a:solidFill>
                  <a:srgbClr val="3333CC"/>
                </a:solidFill>
                <a:latin typeface="Arial"/>
                <a:cs typeface="Arial"/>
              </a:rPr>
              <a:t>models </a:t>
            </a:r>
            <a:r>
              <a:rPr sz="2800" dirty="0">
                <a:solidFill>
                  <a:srgbClr val="434DD6"/>
                </a:solidFill>
                <a:latin typeface="MS PGothic"/>
                <a:cs typeface="MS PGothic"/>
              </a:rPr>
              <a:t>– </a:t>
            </a:r>
            <a:r>
              <a:rPr sz="2800" dirty="0">
                <a:solidFill>
                  <a:srgbClr val="3333CC"/>
                </a:solidFill>
                <a:latin typeface="Arial"/>
                <a:cs typeface="Arial"/>
              </a:rPr>
              <a:t>since </a:t>
            </a:r>
            <a:r>
              <a:rPr sz="2800" spc="-5" dirty="0">
                <a:solidFill>
                  <a:srgbClr val="3333CC"/>
                </a:solidFill>
                <a:latin typeface="Arial"/>
                <a:cs typeface="Arial"/>
              </a:rPr>
              <a:t>they</a:t>
            </a:r>
            <a:r>
              <a:rPr sz="2800" spc="-90" dirty="0">
                <a:solidFill>
                  <a:srgbClr val="3333CC"/>
                </a:solidFill>
                <a:latin typeface="Arial"/>
                <a:cs typeface="Arial"/>
              </a:rPr>
              <a:t> </a:t>
            </a:r>
            <a:r>
              <a:rPr sz="2800" dirty="0">
                <a:solidFill>
                  <a:srgbClr val="3333CC"/>
                </a:solidFill>
                <a:latin typeface="Arial"/>
                <a:cs typeface="Arial"/>
              </a:rPr>
              <a:t>have</a:t>
            </a:r>
            <a:endParaRPr sz="2800" dirty="0">
              <a:latin typeface="Arial"/>
              <a:cs typeface="Arial"/>
            </a:endParaRPr>
          </a:p>
          <a:p>
            <a:pPr marL="419100">
              <a:lnSpc>
                <a:spcPct val="100000"/>
              </a:lnSpc>
              <a:spcBef>
                <a:spcPts val="40"/>
              </a:spcBef>
            </a:pPr>
            <a:r>
              <a:rPr lang="en-US" sz="2800" dirty="0">
                <a:solidFill>
                  <a:srgbClr val="3333CC"/>
                </a:solidFill>
                <a:latin typeface="Arial"/>
                <a:cs typeface="Arial"/>
              </a:rPr>
              <a:t>hard coded </a:t>
            </a:r>
            <a:r>
              <a:rPr sz="2800" dirty="0">
                <a:solidFill>
                  <a:srgbClr val="3333CC"/>
                </a:solidFill>
                <a:latin typeface="Arial"/>
                <a:cs typeface="Arial"/>
              </a:rPr>
              <a:t>knowledge of </a:t>
            </a:r>
            <a:r>
              <a:rPr sz="2800" spc="-5" dirty="0">
                <a:solidFill>
                  <a:srgbClr val="3333CC"/>
                </a:solidFill>
                <a:latin typeface="Arial"/>
                <a:cs typeface="Arial"/>
              </a:rPr>
              <a:t>spatial relationships</a:t>
            </a:r>
            <a:endParaRPr sz="2800" dirty="0">
              <a:latin typeface="Arial"/>
              <a:cs typeface="Arial"/>
            </a:endParaRPr>
          </a:p>
          <a:p>
            <a:pPr marL="419100" marR="81280" indent="-342900">
              <a:lnSpc>
                <a:spcPct val="102000"/>
              </a:lnSpc>
              <a:spcBef>
                <a:spcPts val="545"/>
              </a:spcBef>
              <a:buChar char="•"/>
              <a:tabLst>
                <a:tab pos="418465" algn="l"/>
                <a:tab pos="419100" algn="l"/>
              </a:tabLst>
            </a:pPr>
            <a:r>
              <a:rPr sz="2800" dirty="0">
                <a:solidFill>
                  <a:srgbClr val="3333CC"/>
                </a:solidFill>
                <a:latin typeface="Arial"/>
                <a:cs typeface="Arial"/>
              </a:rPr>
              <a:t>Models </a:t>
            </a:r>
            <a:r>
              <a:rPr sz="2800" spc="-5" dirty="0">
                <a:solidFill>
                  <a:srgbClr val="3333CC"/>
                </a:solidFill>
                <a:latin typeface="Arial"/>
                <a:cs typeface="Arial"/>
              </a:rPr>
              <a:t>without convolution </a:t>
            </a:r>
            <a:r>
              <a:rPr sz="2800" dirty="0">
                <a:solidFill>
                  <a:srgbClr val="3333CC"/>
                </a:solidFill>
                <a:latin typeface="Arial"/>
                <a:cs typeface="Arial"/>
              </a:rPr>
              <a:t>will be able </a:t>
            </a:r>
            <a:r>
              <a:rPr sz="2800" spc="-5" dirty="0">
                <a:solidFill>
                  <a:srgbClr val="3333CC"/>
                </a:solidFill>
                <a:latin typeface="Arial"/>
                <a:cs typeface="Arial"/>
              </a:rPr>
              <a:t>to </a:t>
            </a:r>
            <a:r>
              <a:rPr sz="2800" dirty="0">
                <a:solidFill>
                  <a:srgbClr val="3333CC"/>
                </a:solidFill>
                <a:latin typeface="Arial"/>
                <a:cs typeface="Arial"/>
              </a:rPr>
              <a:t>learn even if  we </a:t>
            </a:r>
            <a:r>
              <a:rPr sz="2800" spc="-5" dirty="0">
                <a:solidFill>
                  <a:srgbClr val="3333CC"/>
                </a:solidFill>
                <a:latin typeface="Arial"/>
                <a:cs typeface="Arial"/>
              </a:rPr>
              <a:t>permuted </a:t>
            </a:r>
            <a:r>
              <a:rPr sz="2800" dirty="0">
                <a:solidFill>
                  <a:srgbClr val="3333CC"/>
                </a:solidFill>
                <a:latin typeface="Arial"/>
                <a:cs typeface="Arial"/>
              </a:rPr>
              <a:t>all pixels in </a:t>
            </a:r>
            <a:r>
              <a:rPr sz="2800" spc="-5" dirty="0">
                <a:solidFill>
                  <a:srgbClr val="3333CC"/>
                </a:solidFill>
                <a:latin typeface="Arial"/>
                <a:cs typeface="Arial"/>
              </a:rPr>
              <a:t>the</a:t>
            </a:r>
            <a:r>
              <a:rPr sz="2800" spc="-10" dirty="0">
                <a:solidFill>
                  <a:srgbClr val="3333CC"/>
                </a:solidFill>
                <a:latin typeface="Arial"/>
                <a:cs typeface="Arial"/>
              </a:rPr>
              <a:t> </a:t>
            </a:r>
            <a:r>
              <a:rPr sz="2800" dirty="0">
                <a:solidFill>
                  <a:srgbClr val="3333CC"/>
                </a:solidFill>
                <a:latin typeface="Arial"/>
                <a:cs typeface="Arial"/>
              </a:rPr>
              <a:t>image</a:t>
            </a:r>
            <a:endParaRPr sz="2800" dirty="0">
              <a:latin typeface="Arial"/>
              <a:cs typeface="Arial"/>
            </a:endParaRPr>
          </a:p>
          <a:p>
            <a:pPr marL="419100" indent="-342900">
              <a:lnSpc>
                <a:spcPct val="100000"/>
              </a:lnSpc>
              <a:spcBef>
                <a:spcPts val="610"/>
              </a:spcBef>
              <a:buChar char="•"/>
              <a:tabLst>
                <a:tab pos="418465" algn="l"/>
                <a:tab pos="419100" algn="l"/>
              </a:tabLst>
            </a:pPr>
            <a:r>
              <a:rPr sz="2800" spc="-5" dirty="0">
                <a:solidFill>
                  <a:srgbClr val="3333CC"/>
                </a:solidFill>
                <a:latin typeface="Arial"/>
                <a:cs typeface="Arial"/>
              </a:rPr>
              <a:t>Permutation </a:t>
            </a:r>
            <a:r>
              <a:rPr sz="2800" dirty="0">
                <a:solidFill>
                  <a:srgbClr val="3333CC"/>
                </a:solidFill>
                <a:latin typeface="Arial"/>
                <a:cs typeface="Arial"/>
              </a:rPr>
              <a:t>invariance: </a:t>
            </a:r>
            <a:r>
              <a:rPr sz="2400" i="1" dirty="0">
                <a:latin typeface="Calibri"/>
                <a:cs typeface="Calibri"/>
              </a:rPr>
              <a:t>f </a:t>
            </a:r>
            <a:r>
              <a:rPr sz="2400" spc="125" dirty="0">
                <a:latin typeface="Calibri"/>
                <a:cs typeface="Calibri"/>
              </a:rPr>
              <a:t>(</a:t>
            </a:r>
            <a:r>
              <a:rPr sz="2400" i="1" spc="125" dirty="0">
                <a:latin typeface="Calibri"/>
                <a:cs typeface="Calibri"/>
              </a:rPr>
              <a:t>x</a:t>
            </a:r>
            <a:r>
              <a:rPr sz="2400" spc="187" baseline="-20833" dirty="0">
                <a:latin typeface="Calibri"/>
                <a:cs typeface="Calibri"/>
              </a:rPr>
              <a:t>1</a:t>
            </a:r>
            <a:r>
              <a:rPr sz="2400" i="1" spc="125" dirty="0">
                <a:latin typeface="Calibri"/>
                <a:cs typeface="Calibri"/>
              </a:rPr>
              <a:t>,x</a:t>
            </a:r>
            <a:r>
              <a:rPr sz="2400" spc="187" baseline="-20833" dirty="0">
                <a:latin typeface="Calibri"/>
                <a:cs typeface="Calibri"/>
              </a:rPr>
              <a:t>2</a:t>
            </a:r>
            <a:r>
              <a:rPr sz="2400" i="1" spc="125" dirty="0">
                <a:latin typeface="Calibri"/>
                <a:cs typeface="Calibri"/>
              </a:rPr>
              <a:t>,x</a:t>
            </a:r>
            <a:r>
              <a:rPr sz="2400" spc="187" baseline="-20833" dirty="0">
                <a:latin typeface="Calibri"/>
                <a:cs typeface="Calibri"/>
              </a:rPr>
              <a:t>3</a:t>
            </a:r>
            <a:r>
              <a:rPr sz="2400" spc="125" dirty="0">
                <a:latin typeface="Calibri"/>
                <a:cs typeface="Calibri"/>
              </a:rPr>
              <a:t>)=</a:t>
            </a:r>
            <a:r>
              <a:rPr sz="2400" i="1" spc="125" dirty="0">
                <a:latin typeface="Calibri"/>
                <a:cs typeface="Calibri"/>
              </a:rPr>
              <a:t>f</a:t>
            </a:r>
            <a:r>
              <a:rPr sz="2400" i="1" spc="-40" dirty="0">
                <a:latin typeface="Calibri"/>
                <a:cs typeface="Calibri"/>
              </a:rPr>
              <a:t> </a:t>
            </a:r>
            <a:r>
              <a:rPr sz="2400" spc="110" dirty="0">
                <a:latin typeface="Calibri"/>
                <a:cs typeface="Calibri"/>
              </a:rPr>
              <a:t>(</a:t>
            </a:r>
            <a:r>
              <a:rPr sz="2400" i="1" spc="110" dirty="0">
                <a:latin typeface="Calibri"/>
                <a:cs typeface="Calibri"/>
              </a:rPr>
              <a:t>x</a:t>
            </a:r>
            <a:r>
              <a:rPr sz="2400" spc="165" baseline="-20833" dirty="0">
                <a:latin typeface="Calibri"/>
                <a:cs typeface="Calibri"/>
              </a:rPr>
              <a:t>2</a:t>
            </a:r>
            <a:r>
              <a:rPr sz="2400" i="1" spc="110" dirty="0">
                <a:latin typeface="Calibri"/>
                <a:cs typeface="Calibri"/>
              </a:rPr>
              <a:t>,x</a:t>
            </a:r>
            <a:r>
              <a:rPr sz="2400" spc="165" baseline="-20833" dirty="0">
                <a:latin typeface="Calibri"/>
                <a:cs typeface="Calibri"/>
              </a:rPr>
              <a:t>1</a:t>
            </a:r>
            <a:r>
              <a:rPr sz="2400" i="1" spc="110" dirty="0">
                <a:latin typeface="Calibri"/>
                <a:cs typeface="Calibri"/>
              </a:rPr>
              <a:t>,x</a:t>
            </a:r>
            <a:r>
              <a:rPr sz="2400" spc="165" baseline="-20833" dirty="0">
                <a:latin typeface="Calibri"/>
                <a:cs typeface="Calibri"/>
              </a:rPr>
              <a:t>3</a:t>
            </a:r>
            <a:r>
              <a:rPr sz="2400" spc="110" dirty="0">
                <a:latin typeface="Calibri"/>
                <a:cs typeface="Calibri"/>
              </a:rPr>
              <a:t>)=</a:t>
            </a:r>
            <a:r>
              <a:rPr sz="2400" i="1" spc="110" dirty="0">
                <a:latin typeface="Calibri"/>
                <a:cs typeface="Calibri"/>
              </a:rPr>
              <a:t>f</a:t>
            </a:r>
            <a:r>
              <a:rPr sz="2400" spc="110" dirty="0">
                <a:latin typeface="Calibri"/>
                <a:cs typeface="Calibri"/>
              </a:rPr>
              <a:t>(</a:t>
            </a:r>
            <a:r>
              <a:rPr sz="2400" i="1" spc="110" dirty="0">
                <a:latin typeface="Calibri"/>
                <a:cs typeface="Calibri"/>
              </a:rPr>
              <a:t>x</a:t>
            </a:r>
            <a:r>
              <a:rPr sz="2400" spc="165" baseline="-20833" dirty="0">
                <a:latin typeface="Calibri"/>
                <a:cs typeface="Calibri"/>
              </a:rPr>
              <a:t>3</a:t>
            </a:r>
            <a:r>
              <a:rPr sz="2400" i="1" spc="110" dirty="0">
                <a:latin typeface="Calibri"/>
                <a:cs typeface="Calibri"/>
              </a:rPr>
              <a:t>,x</a:t>
            </a:r>
            <a:r>
              <a:rPr sz="2400" spc="165" baseline="-20833" dirty="0">
                <a:latin typeface="Calibri"/>
                <a:cs typeface="Calibri"/>
              </a:rPr>
              <a:t>1</a:t>
            </a:r>
            <a:r>
              <a:rPr sz="2400" i="1" spc="110" dirty="0">
                <a:latin typeface="Calibri"/>
                <a:cs typeface="Calibri"/>
              </a:rPr>
              <a:t>,x</a:t>
            </a:r>
            <a:r>
              <a:rPr sz="2400" spc="165" baseline="-20833" dirty="0">
                <a:latin typeface="Calibri"/>
                <a:cs typeface="Calibri"/>
              </a:rPr>
              <a:t>2</a:t>
            </a:r>
            <a:r>
              <a:rPr sz="2400" spc="110" dirty="0">
                <a:latin typeface="Calibri"/>
                <a:cs typeface="Calibri"/>
              </a:rPr>
              <a:t>)</a:t>
            </a:r>
            <a:endParaRPr sz="2400" dirty="0">
              <a:latin typeface="Calibri"/>
              <a:cs typeface="Calibri"/>
            </a:endParaRPr>
          </a:p>
          <a:p>
            <a:pPr marL="419100" marR="516255" indent="-342900">
              <a:lnSpc>
                <a:spcPct val="102000"/>
              </a:lnSpc>
              <a:spcBef>
                <a:spcPts val="575"/>
              </a:spcBef>
              <a:buChar char="•"/>
              <a:tabLst>
                <a:tab pos="418465" algn="l"/>
                <a:tab pos="419100" algn="l"/>
              </a:tabLst>
            </a:pPr>
            <a:r>
              <a:rPr sz="2800" spc="-5" dirty="0">
                <a:solidFill>
                  <a:srgbClr val="3333CC"/>
                </a:solidFill>
                <a:latin typeface="Arial"/>
                <a:cs typeface="Arial"/>
              </a:rPr>
              <a:t>There </a:t>
            </a:r>
            <a:r>
              <a:rPr sz="2800" dirty="0">
                <a:solidFill>
                  <a:srgbClr val="3333CC"/>
                </a:solidFill>
                <a:latin typeface="Arial"/>
                <a:cs typeface="Arial"/>
              </a:rPr>
              <a:t>are </a:t>
            </a:r>
            <a:r>
              <a:rPr sz="2800" spc="-5" dirty="0">
                <a:solidFill>
                  <a:srgbClr val="3333CC"/>
                </a:solidFill>
                <a:latin typeface="Arial"/>
                <a:cs typeface="Arial"/>
              </a:rPr>
              <a:t>separate </a:t>
            </a:r>
            <a:r>
              <a:rPr sz="2800" dirty="0">
                <a:solidFill>
                  <a:srgbClr val="3333CC"/>
                </a:solidFill>
                <a:latin typeface="Arial"/>
                <a:cs typeface="Arial"/>
              </a:rPr>
              <a:t>benchmarks </a:t>
            </a:r>
            <a:r>
              <a:rPr sz="2800" spc="-5" dirty="0">
                <a:solidFill>
                  <a:srgbClr val="3333CC"/>
                </a:solidFill>
                <a:latin typeface="Arial"/>
                <a:cs typeface="Arial"/>
              </a:rPr>
              <a:t>for </a:t>
            </a:r>
            <a:r>
              <a:rPr sz="2800" dirty="0">
                <a:solidFill>
                  <a:srgbClr val="3333CC"/>
                </a:solidFill>
                <a:latin typeface="Arial"/>
                <a:cs typeface="Arial"/>
              </a:rPr>
              <a:t>models </a:t>
            </a:r>
            <a:r>
              <a:rPr sz="2800" spc="-5" dirty="0">
                <a:solidFill>
                  <a:srgbClr val="3333CC"/>
                </a:solidFill>
                <a:latin typeface="Arial"/>
                <a:cs typeface="Arial"/>
              </a:rPr>
              <a:t>that </a:t>
            </a:r>
            <a:r>
              <a:rPr sz="2800" dirty="0">
                <a:solidFill>
                  <a:srgbClr val="3333CC"/>
                </a:solidFill>
                <a:latin typeface="Arial"/>
                <a:cs typeface="Arial"/>
              </a:rPr>
              <a:t>are  </a:t>
            </a:r>
            <a:r>
              <a:rPr sz="2800" spc="-5" dirty="0">
                <a:solidFill>
                  <a:srgbClr val="3333CC"/>
                </a:solidFill>
                <a:latin typeface="Arial"/>
                <a:cs typeface="Arial"/>
              </a:rPr>
              <a:t>permutation </a:t>
            </a:r>
            <a:r>
              <a:rPr sz="2800" dirty="0">
                <a:solidFill>
                  <a:srgbClr val="3333CC"/>
                </a:solidFill>
                <a:latin typeface="Arial"/>
                <a:cs typeface="Arial"/>
              </a:rPr>
              <a:t>invariant</a:t>
            </a:r>
            <a:endParaRPr sz="2800" dirty="0">
              <a:latin typeface="Arial"/>
              <a:cs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351723" y="444501"/>
            <a:ext cx="5362575" cy="1244600"/>
          </a:xfrm>
          <a:prstGeom prst="rect">
            <a:avLst/>
          </a:prstGeom>
        </p:spPr>
        <p:txBody>
          <a:bodyPr vert="horz" wrap="square" lIns="0" tIns="12700" rIns="0" bIns="0" rtlCol="0">
            <a:spAutoFit/>
          </a:bodyPr>
          <a:lstStyle/>
          <a:p>
            <a:pPr marL="12700" marR="5080" indent="1581150">
              <a:lnSpc>
                <a:spcPct val="100000"/>
              </a:lnSpc>
              <a:spcBef>
                <a:spcPts val="100"/>
              </a:spcBef>
              <a:tabLst>
                <a:tab pos="3232150" algn="l"/>
              </a:tabLst>
            </a:pPr>
            <a:r>
              <a:rPr sz="4000" spc="-5" dirty="0"/>
              <a:t>Topics </a:t>
            </a:r>
            <a:r>
              <a:rPr sz="4000" dirty="0"/>
              <a:t>in  Convolu</a:t>
            </a:r>
            <a:r>
              <a:rPr sz="4000" spc="-5" dirty="0"/>
              <a:t>t</a:t>
            </a:r>
            <a:r>
              <a:rPr sz="4000" dirty="0"/>
              <a:t>ional	Ne</a:t>
            </a:r>
            <a:r>
              <a:rPr sz="4000" spc="-5" dirty="0"/>
              <a:t>t</a:t>
            </a:r>
            <a:r>
              <a:rPr sz="4000" dirty="0"/>
              <a:t>works</a:t>
            </a:r>
            <a:endParaRPr sz="4000"/>
          </a:p>
        </p:txBody>
      </p:sp>
      <p:sp>
        <p:nvSpPr>
          <p:cNvPr id="5" name="object 5"/>
          <p:cNvSpPr txBox="1"/>
          <p:nvPr/>
        </p:nvSpPr>
        <p:spPr>
          <a:xfrm>
            <a:off x="536863" y="1798828"/>
            <a:ext cx="7649209" cy="4832985"/>
          </a:xfrm>
          <a:prstGeom prst="rect">
            <a:avLst/>
          </a:prstGeom>
        </p:spPr>
        <p:txBody>
          <a:bodyPr vert="horz" wrap="square" lIns="0" tIns="75565" rIns="0" bIns="0" rtlCol="0">
            <a:spAutoFit/>
          </a:bodyPr>
          <a:lstStyle/>
          <a:p>
            <a:pPr marL="355600" indent="-342900">
              <a:lnSpc>
                <a:spcPct val="100000"/>
              </a:lnSpc>
              <a:spcBef>
                <a:spcPts val="595"/>
              </a:spcBef>
              <a:buClr>
                <a:srgbClr val="3333CC"/>
              </a:buClr>
              <a:buChar char="•"/>
              <a:tabLst>
                <a:tab pos="354965" algn="l"/>
                <a:tab pos="355600" algn="l"/>
              </a:tabLst>
            </a:pPr>
            <a:r>
              <a:rPr sz="2400" spc="-5" dirty="0">
                <a:solidFill>
                  <a:srgbClr val="808080"/>
                </a:solidFill>
                <a:latin typeface="Arial"/>
                <a:cs typeface="Arial"/>
              </a:rPr>
              <a:t>Overview</a:t>
            </a:r>
            <a:endParaRPr sz="2400">
              <a:latin typeface="Arial"/>
              <a:cs typeface="Arial"/>
            </a:endParaRPr>
          </a:p>
          <a:p>
            <a:pPr marL="469900" indent="-457200">
              <a:lnSpc>
                <a:spcPct val="100000"/>
              </a:lnSpc>
              <a:spcBef>
                <a:spcPts val="495"/>
              </a:spcBef>
              <a:buClr>
                <a:srgbClr val="3333CC"/>
              </a:buClr>
              <a:buAutoNum type="arabicPeriod"/>
              <a:tabLst>
                <a:tab pos="469265" algn="l"/>
                <a:tab pos="469900" algn="l"/>
              </a:tabLst>
            </a:pPr>
            <a:r>
              <a:rPr sz="2400" spc="-5" dirty="0">
                <a:solidFill>
                  <a:srgbClr val="808080"/>
                </a:solidFill>
                <a:latin typeface="Arial"/>
                <a:cs typeface="Arial"/>
              </a:rPr>
              <a:t>The Convolution</a:t>
            </a:r>
            <a:r>
              <a:rPr sz="2400" dirty="0">
                <a:solidFill>
                  <a:srgbClr val="808080"/>
                </a:solidFill>
                <a:latin typeface="Arial"/>
                <a:cs typeface="Arial"/>
              </a:rPr>
              <a:t> </a:t>
            </a:r>
            <a:r>
              <a:rPr sz="2400" spc="-5" dirty="0">
                <a:solidFill>
                  <a:srgbClr val="808080"/>
                </a:solidFill>
                <a:latin typeface="Arial"/>
                <a:cs typeface="Arial"/>
              </a:rPr>
              <a:t>Operation</a:t>
            </a:r>
            <a:endParaRPr sz="2400">
              <a:latin typeface="Arial"/>
              <a:cs typeface="Arial"/>
            </a:endParaRPr>
          </a:p>
          <a:p>
            <a:pPr marL="469900" indent="-457200">
              <a:lnSpc>
                <a:spcPct val="100000"/>
              </a:lnSpc>
              <a:spcBef>
                <a:spcPts val="620"/>
              </a:spcBef>
              <a:buClr>
                <a:srgbClr val="3333CC"/>
              </a:buClr>
              <a:buAutoNum type="arabicPeriod"/>
              <a:tabLst>
                <a:tab pos="469265" algn="l"/>
                <a:tab pos="469900" algn="l"/>
              </a:tabLst>
            </a:pPr>
            <a:r>
              <a:rPr sz="2400" spc="-5" dirty="0">
                <a:solidFill>
                  <a:srgbClr val="808080"/>
                </a:solidFill>
                <a:latin typeface="Arial"/>
                <a:cs typeface="Arial"/>
              </a:rPr>
              <a:t>Motivation</a:t>
            </a:r>
            <a:endParaRPr sz="2400">
              <a:latin typeface="Arial"/>
              <a:cs typeface="Arial"/>
            </a:endParaRPr>
          </a:p>
          <a:p>
            <a:pPr marL="469900" indent="-457200">
              <a:lnSpc>
                <a:spcPct val="100000"/>
              </a:lnSpc>
              <a:spcBef>
                <a:spcPts val="520"/>
              </a:spcBef>
              <a:buClr>
                <a:srgbClr val="3333CC"/>
              </a:buClr>
              <a:buAutoNum type="arabicPeriod"/>
              <a:tabLst>
                <a:tab pos="469265" algn="l"/>
                <a:tab pos="469900" algn="l"/>
              </a:tabLst>
            </a:pPr>
            <a:r>
              <a:rPr sz="2400" dirty="0">
                <a:solidFill>
                  <a:srgbClr val="808080"/>
                </a:solidFill>
                <a:latin typeface="Arial"/>
                <a:cs typeface="Arial"/>
              </a:rPr>
              <a:t>Pooling</a:t>
            </a:r>
            <a:endParaRPr sz="2400">
              <a:latin typeface="Arial"/>
              <a:cs typeface="Arial"/>
            </a:endParaRPr>
          </a:p>
          <a:p>
            <a:pPr marL="469900" indent="-457200">
              <a:lnSpc>
                <a:spcPct val="100000"/>
              </a:lnSpc>
              <a:spcBef>
                <a:spcPts val="620"/>
              </a:spcBef>
              <a:buClr>
                <a:srgbClr val="3333CC"/>
              </a:buClr>
              <a:buAutoNum type="arabicPeriod"/>
              <a:tabLst>
                <a:tab pos="469265" algn="l"/>
                <a:tab pos="469900" algn="l"/>
              </a:tabLst>
            </a:pPr>
            <a:r>
              <a:rPr sz="2400" spc="-5" dirty="0">
                <a:solidFill>
                  <a:srgbClr val="808080"/>
                </a:solidFill>
                <a:latin typeface="Arial"/>
                <a:cs typeface="Arial"/>
              </a:rPr>
              <a:t>Convolution </a:t>
            </a:r>
            <a:r>
              <a:rPr sz="2400" dirty="0">
                <a:solidFill>
                  <a:srgbClr val="808080"/>
                </a:solidFill>
                <a:latin typeface="Arial"/>
                <a:cs typeface="Arial"/>
              </a:rPr>
              <a:t>and Pooling as an </a:t>
            </a:r>
            <a:r>
              <a:rPr sz="2400" spc="-5" dirty="0">
                <a:solidFill>
                  <a:srgbClr val="808080"/>
                </a:solidFill>
                <a:latin typeface="Arial"/>
                <a:cs typeface="Arial"/>
              </a:rPr>
              <a:t>Infinitely Strong</a:t>
            </a:r>
            <a:r>
              <a:rPr sz="2400" spc="10" dirty="0">
                <a:solidFill>
                  <a:srgbClr val="808080"/>
                </a:solidFill>
                <a:latin typeface="Arial"/>
                <a:cs typeface="Arial"/>
              </a:rPr>
              <a:t> </a:t>
            </a:r>
            <a:r>
              <a:rPr sz="2400" dirty="0">
                <a:solidFill>
                  <a:srgbClr val="808080"/>
                </a:solidFill>
                <a:latin typeface="Arial"/>
                <a:cs typeface="Arial"/>
              </a:rPr>
              <a:t>Prior</a:t>
            </a:r>
            <a:endParaRPr sz="2400">
              <a:latin typeface="Arial"/>
              <a:cs typeface="Arial"/>
            </a:endParaRPr>
          </a:p>
          <a:p>
            <a:pPr marL="469900" indent="-457200">
              <a:lnSpc>
                <a:spcPct val="100000"/>
              </a:lnSpc>
              <a:spcBef>
                <a:spcPts val="620"/>
              </a:spcBef>
              <a:buClr>
                <a:srgbClr val="3333CC"/>
              </a:buClr>
              <a:buAutoNum type="arabicPeriod"/>
              <a:tabLst>
                <a:tab pos="469265" algn="l"/>
                <a:tab pos="469900" algn="l"/>
              </a:tabLst>
            </a:pPr>
            <a:r>
              <a:rPr sz="2400" spc="-5" dirty="0">
                <a:solidFill>
                  <a:srgbClr val="0000FF"/>
                </a:solidFill>
                <a:latin typeface="Arial"/>
                <a:cs typeface="Arial"/>
              </a:rPr>
              <a:t>Variants </a:t>
            </a:r>
            <a:r>
              <a:rPr sz="2400" dirty="0">
                <a:solidFill>
                  <a:srgbClr val="0000FF"/>
                </a:solidFill>
                <a:latin typeface="Arial"/>
                <a:cs typeface="Arial"/>
              </a:rPr>
              <a:t>of </a:t>
            </a:r>
            <a:r>
              <a:rPr sz="2400" spc="-5" dirty="0">
                <a:solidFill>
                  <a:srgbClr val="0000FF"/>
                </a:solidFill>
                <a:latin typeface="Arial"/>
                <a:cs typeface="Arial"/>
              </a:rPr>
              <a:t>the </a:t>
            </a:r>
            <a:r>
              <a:rPr sz="2400" dirty="0">
                <a:solidFill>
                  <a:srgbClr val="0000FF"/>
                </a:solidFill>
                <a:latin typeface="Arial"/>
                <a:cs typeface="Arial"/>
              </a:rPr>
              <a:t>Basic </a:t>
            </a:r>
            <a:r>
              <a:rPr sz="2400" spc="-5" dirty="0">
                <a:solidFill>
                  <a:srgbClr val="0000FF"/>
                </a:solidFill>
                <a:latin typeface="Arial"/>
                <a:cs typeface="Arial"/>
              </a:rPr>
              <a:t>Convolution</a:t>
            </a:r>
            <a:r>
              <a:rPr sz="2400" dirty="0">
                <a:solidFill>
                  <a:srgbClr val="0000FF"/>
                </a:solidFill>
                <a:latin typeface="Arial"/>
                <a:cs typeface="Arial"/>
              </a:rPr>
              <a:t> </a:t>
            </a:r>
            <a:r>
              <a:rPr sz="2400" spc="-5" dirty="0">
                <a:solidFill>
                  <a:srgbClr val="0000FF"/>
                </a:solidFill>
                <a:latin typeface="Arial"/>
                <a:cs typeface="Arial"/>
              </a:rPr>
              <a:t>Function</a:t>
            </a:r>
            <a:endParaRPr sz="2400">
              <a:latin typeface="Arial"/>
              <a:cs typeface="Arial"/>
            </a:endParaRPr>
          </a:p>
          <a:p>
            <a:pPr marL="469900" indent="-457200">
              <a:lnSpc>
                <a:spcPct val="100000"/>
              </a:lnSpc>
              <a:spcBef>
                <a:spcPts val="520"/>
              </a:spcBef>
              <a:buClr>
                <a:srgbClr val="3333CC"/>
              </a:buClr>
              <a:buAutoNum type="arabicPeriod"/>
              <a:tabLst>
                <a:tab pos="469265" algn="l"/>
                <a:tab pos="469900" algn="l"/>
              </a:tabLst>
            </a:pPr>
            <a:r>
              <a:rPr sz="2400" spc="-5" dirty="0">
                <a:solidFill>
                  <a:srgbClr val="808080"/>
                </a:solidFill>
                <a:latin typeface="Arial"/>
                <a:cs typeface="Arial"/>
              </a:rPr>
              <a:t>Structured Outputs</a:t>
            </a:r>
            <a:endParaRPr sz="2400">
              <a:latin typeface="Arial"/>
              <a:cs typeface="Arial"/>
            </a:endParaRPr>
          </a:p>
          <a:p>
            <a:pPr marL="469900" indent="-457200">
              <a:lnSpc>
                <a:spcPct val="100000"/>
              </a:lnSpc>
              <a:spcBef>
                <a:spcPts val="620"/>
              </a:spcBef>
              <a:buClr>
                <a:srgbClr val="3333CC"/>
              </a:buClr>
              <a:buAutoNum type="arabicPeriod"/>
              <a:tabLst>
                <a:tab pos="469265" algn="l"/>
                <a:tab pos="469900" algn="l"/>
              </a:tabLst>
            </a:pPr>
            <a:r>
              <a:rPr sz="2400" spc="-5" dirty="0">
                <a:solidFill>
                  <a:srgbClr val="808080"/>
                </a:solidFill>
                <a:latin typeface="Arial"/>
                <a:cs typeface="Arial"/>
              </a:rPr>
              <a:t>Data Types</a:t>
            </a:r>
            <a:endParaRPr sz="2400">
              <a:latin typeface="Arial"/>
              <a:cs typeface="Arial"/>
            </a:endParaRPr>
          </a:p>
          <a:p>
            <a:pPr marL="469900" indent="-457200">
              <a:lnSpc>
                <a:spcPct val="100000"/>
              </a:lnSpc>
              <a:spcBef>
                <a:spcPts val="520"/>
              </a:spcBef>
              <a:buClr>
                <a:srgbClr val="3333CC"/>
              </a:buClr>
              <a:buAutoNum type="arabicPeriod"/>
              <a:tabLst>
                <a:tab pos="469265" algn="l"/>
                <a:tab pos="469900" algn="l"/>
              </a:tabLst>
            </a:pPr>
            <a:r>
              <a:rPr sz="2400" spc="-5" dirty="0">
                <a:solidFill>
                  <a:srgbClr val="808080"/>
                </a:solidFill>
                <a:latin typeface="Arial"/>
                <a:cs typeface="Arial"/>
              </a:rPr>
              <a:t>Efficient Convolution</a:t>
            </a:r>
            <a:r>
              <a:rPr sz="2400" dirty="0">
                <a:solidFill>
                  <a:srgbClr val="808080"/>
                </a:solidFill>
                <a:latin typeface="Arial"/>
                <a:cs typeface="Arial"/>
              </a:rPr>
              <a:t> </a:t>
            </a:r>
            <a:r>
              <a:rPr sz="2400" spc="-5" dirty="0">
                <a:solidFill>
                  <a:srgbClr val="808080"/>
                </a:solidFill>
                <a:latin typeface="Arial"/>
                <a:cs typeface="Arial"/>
              </a:rPr>
              <a:t>Algorithms</a:t>
            </a:r>
            <a:endParaRPr sz="2400">
              <a:latin typeface="Arial"/>
              <a:cs typeface="Arial"/>
            </a:endParaRPr>
          </a:p>
          <a:p>
            <a:pPr marL="469900" indent="-457200">
              <a:lnSpc>
                <a:spcPct val="100000"/>
              </a:lnSpc>
              <a:spcBef>
                <a:spcPts val="620"/>
              </a:spcBef>
              <a:buClr>
                <a:srgbClr val="3333CC"/>
              </a:buClr>
              <a:buAutoNum type="arabicPeriod"/>
              <a:tabLst>
                <a:tab pos="469265" algn="l"/>
                <a:tab pos="469900" algn="l"/>
              </a:tabLst>
            </a:pPr>
            <a:r>
              <a:rPr sz="2400" dirty="0">
                <a:solidFill>
                  <a:srgbClr val="808080"/>
                </a:solidFill>
                <a:latin typeface="Arial"/>
                <a:cs typeface="Arial"/>
              </a:rPr>
              <a:t>Random or Unsupervised</a:t>
            </a:r>
            <a:r>
              <a:rPr sz="2400" spc="-20" dirty="0">
                <a:solidFill>
                  <a:srgbClr val="808080"/>
                </a:solidFill>
                <a:latin typeface="Arial"/>
                <a:cs typeface="Arial"/>
              </a:rPr>
              <a:t> </a:t>
            </a:r>
            <a:r>
              <a:rPr sz="2400" spc="-5" dirty="0">
                <a:solidFill>
                  <a:srgbClr val="808080"/>
                </a:solidFill>
                <a:latin typeface="Arial"/>
                <a:cs typeface="Arial"/>
              </a:rPr>
              <a:t>Features</a:t>
            </a:r>
            <a:endParaRPr sz="2400">
              <a:latin typeface="Arial"/>
              <a:cs typeface="Arial"/>
            </a:endParaRPr>
          </a:p>
          <a:p>
            <a:pPr marL="469900" indent="-457200">
              <a:lnSpc>
                <a:spcPct val="100000"/>
              </a:lnSpc>
              <a:spcBef>
                <a:spcPts val="520"/>
              </a:spcBef>
              <a:buClr>
                <a:srgbClr val="3333CC"/>
              </a:buClr>
              <a:buAutoNum type="arabicPeriod"/>
              <a:tabLst>
                <a:tab pos="469900" algn="l"/>
              </a:tabLst>
            </a:pPr>
            <a:r>
              <a:rPr sz="2400" dirty="0">
                <a:solidFill>
                  <a:srgbClr val="808080"/>
                </a:solidFill>
                <a:latin typeface="Arial"/>
                <a:cs typeface="Arial"/>
              </a:rPr>
              <a:t>The </a:t>
            </a:r>
            <a:r>
              <a:rPr sz="2400" spc="-5" dirty="0">
                <a:solidFill>
                  <a:srgbClr val="808080"/>
                </a:solidFill>
                <a:latin typeface="Arial"/>
                <a:cs typeface="Arial"/>
              </a:rPr>
              <a:t>Neuroscientific </a:t>
            </a:r>
            <a:r>
              <a:rPr sz="2400" dirty="0">
                <a:solidFill>
                  <a:srgbClr val="808080"/>
                </a:solidFill>
                <a:latin typeface="Arial"/>
                <a:cs typeface="Arial"/>
              </a:rPr>
              <a:t>Basis </a:t>
            </a:r>
            <a:r>
              <a:rPr sz="2400" spc="-5" dirty="0">
                <a:solidFill>
                  <a:srgbClr val="808080"/>
                </a:solidFill>
                <a:latin typeface="Arial"/>
                <a:cs typeface="Arial"/>
              </a:rPr>
              <a:t>for Convolutional</a:t>
            </a:r>
            <a:r>
              <a:rPr sz="2400" spc="60" dirty="0">
                <a:solidFill>
                  <a:srgbClr val="808080"/>
                </a:solidFill>
                <a:latin typeface="Arial"/>
                <a:cs typeface="Arial"/>
              </a:rPr>
              <a:t> </a:t>
            </a:r>
            <a:r>
              <a:rPr sz="2400" spc="-5" dirty="0">
                <a:solidFill>
                  <a:srgbClr val="808080"/>
                </a:solidFill>
                <a:latin typeface="Arial"/>
                <a:cs typeface="Arial"/>
              </a:rPr>
              <a:t>Networks</a:t>
            </a:r>
            <a:endParaRPr sz="2400">
              <a:latin typeface="Arial"/>
              <a:cs typeface="Arial"/>
            </a:endParaRPr>
          </a:p>
        </p:txBody>
      </p:sp>
      <p:sp>
        <p:nvSpPr>
          <p:cNvPr id="6" name="object 6"/>
          <p:cNvSpPr txBox="1"/>
          <p:nvPr/>
        </p:nvSpPr>
        <p:spPr>
          <a:xfrm>
            <a:off x="536863" y="6684771"/>
            <a:ext cx="8265159"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3333CC"/>
                </a:solidFill>
                <a:latin typeface="Arial"/>
                <a:cs typeface="Arial"/>
              </a:rPr>
              <a:t>11. </a:t>
            </a:r>
            <a:r>
              <a:rPr sz="2400" spc="-5" dirty="0">
                <a:solidFill>
                  <a:srgbClr val="808080"/>
                </a:solidFill>
                <a:latin typeface="Arial"/>
                <a:cs typeface="Arial"/>
              </a:rPr>
              <a:t>Convolutional Networks </a:t>
            </a:r>
            <a:r>
              <a:rPr sz="2400" dirty="0">
                <a:solidFill>
                  <a:srgbClr val="808080"/>
                </a:solidFill>
                <a:latin typeface="Arial"/>
                <a:cs typeface="Arial"/>
              </a:rPr>
              <a:t>and </a:t>
            </a:r>
            <a:r>
              <a:rPr sz="2400" spc="-5" dirty="0">
                <a:solidFill>
                  <a:srgbClr val="808080"/>
                </a:solidFill>
                <a:latin typeface="Arial"/>
                <a:cs typeface="Arial"/>
              </a:rPr>
              <a:t>the History </a:t>
            </a:r>
            <a:r>
              <a:rPr sz="2400" dirty="0">
                <a:solidFill>
                  <a:srgbClr val="808080"/>
                </a:solidFill>
                <a:latin typeface="Arial"/>
                <a:cs typeface="Arial"/>
              </a:rPr>
              <a:t>of Deep</a:t>
            </a:r>
            <a:r>
              <a:rPr sz="2400" spc="-195" dirty="0">
                <a:solidFill>
                  <a:srgbClr val="808080"/>
                </a:solidFill>
                <a:latin typeface="Arial"/>
                <a:cs typeface="Arial"/>
              </a:rPr>
              <a:t> </a:t>
            </a:r>
            <a:r>
              <a:rPr sz="2400" dirty="0">
                <a:solidFill>
                  <a:srgbClr val="808080"/>
                </a:solidFill>
                <a:latin typeface="Arial"/>
                <a:cs typeface="Arial"/>
              </a:rPr>
              <a:t>Learning</a:t>
            </a:r>
            <a:endParaRPr sz="2400">
              <a:latin typeface="Arial"/>
              <a:cs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21993" y="901701"/>
            <a:ext cx="7621905" cy="1244600"/>
          </a:xfrm>
          <a:prstGeom prst="rect">
            <a:avLst/>
          </a:prstGeom>
        </p:spPr>
        <p:txBody>
          <a:bodyPr vert="horz" wrap="square" lIns="0" tIns="12700" rIns="0" bIns="0" rtlCol="0">
            <a:spAutoFit/>
          </a:bodyPr>
          <a:lstStyle/>
          <a:p>
            <a:pPr marR="133350" algn="ctr">
              <a:lnSpc>
                <a:spcPct val="100000"/>
              </a:lnSpc>
              <a:spcBef>
                <a:spcPts val="100"/>
              </a:spcBef>
            </a:pPr>
            <a:r>
              <a:rPr sz="4000" spc="-5" dirty="0"/>
              <a:t>Topics</a:t>
            </a:r>
            <a:r>
              <a:rPr sz="4000" spc="-10" dirty="0"/>
              <a:t> </a:t>
            </a:r>
            <a:r>
              <a:rPr sz="4000" dirty="0"/>
              <a:t>in</a:t>
            </a:r>
            <a:endParaRPr sz="4000"/>
          </a:p>
          <a:p>
            <a:pPr algn="ctr">
              <a:lnSpc>
                <a:spcPct val="100000"/>
              </a:lnSpc>
              <a:tabLst>
                <a:tab pos="5393690" algn="l"/>
              </a:tabLst>
            </a:pPr>
            <a:r>
              <a:rPr sz="4000" spc="-5" dirty="0"/>
              <a:t>Variants</a:t>
            </a:r>
            <a:r>
              <a:rPr sz="4000" spc="20" dirty="0"/>
              <a:t> </a:t>
            </a:r>
            <a:r>
              <a:rPr sz="4000" dirty="0"/>
              <a:t>of</a:t>
            </a:r>
            <a:r>
              <a:rPr sz="4000" spc="25" dirty="0"/>
              <a:t> </a:t>
            </a:r>
            <a:r>
              <a:rPr sz="4000" spc="-5" dirty="0"/>
              <a:t>Convolution	Functions</a:t>
            </a:r>
            <a:endParaRPr sz="4000"/>
          </a:p>
        </p:txBody>
      </p:sp>
      <p:sp>
        <p:nvSpPr>
          <p:cNvPr id="4" name="object 4"/>
          <p:cNvSpPr txBox="1"/>
          <p:nvPr/>
        </p:nvSpPr>
        <p:spPr>
          <a:xfrm>
            <a:off x="536863" y="2349692"/>
            <a:ext cx="8976360" cy="3080385"/>
          </a:xfrm>
          <a:prstGeom prst="rect">
            <a:avLst/>
          </a:prstGeom>
        </p:spPr>
        <p:txBody>
          <a:bodyPr vert="horz" wrap="square" lIns="0" tIns="75565" rIns="0" bIns="0" rtlCol="0">
            <a:spAutoFit/>
          </a:bodyPr>
          <a:lstStyle/>
          <a:p>
            <a:pPr marL="355600" indent="-342900">
              <a:lnSpc>
                <a:spcPct val="100000"/>
              </a:lnSpc>
              <a:spcBef>
                <a:spcPts val="595"/>
              </a:spcBef>
              <a:buChar char="•"/>
              <a:tabLst>
                <a:tab pos="354965" algn="l"/>
                <a:tab pos="355600" algn="l"/>
              </a:tabLst>
            </a:pPr>
            <a:r>
              <a:rPr sz="2400" dirty="0">
                <a:solidFill>
                  <a:srgbClr val="3333CC"/>
                </a:solidFill>
                <a:latin typeface="Arial"/>
                <a:cs typeface="Arial"/>
              </a:rPr>
              <a:t>Neural net </a:t>
            </a:r>
            <a:r>
              <a:rPr sz="2400" spc="-5" dirty="0">
                <a:solidFill>
                  <a:srgbClr val="3333CC"/>
                </a:solidFill>
                <a:latin typeface="Arial"/>
                <a:cs typeface="Arial"/>
              </a:rPr>
              <a:t>convolution </a:t>
            </a:r>
            <a:r>
              <a:rPr sz="2400" dirty="0">
                <a:solidFill>
                  <a:srgbClr val="3333CC"/>
                </a:solidFill>
                <a:latin typeface="Arial"/>
                <a:cs typeface="Arial"/>
              </a:rPr>
              <a:t>is not same as </a:t>
            </a:r>
            <a:r>
              <a:rPr sz="2400" spc="-5" dirty="0">
                <a:solidFill>
                  <a:srgbClr val="3333CC"/>
                </a:solidFill>
                <a:latin typeface="Arial"/>
                <a:cs typeface="Arial"/>
              </a:rPr>
              <a:t>mathematical</a:t>
            </a:r>
            <a:r>
              <a:rPr sz="2400" spc="30" dirty="0">
                <a:solidFill>
                  <a:srgbClr val="3333CC"/>
                </a:solidFill>
                <a:latin typeface="Arial"/>
                <a:cs typeface="Arial"/>
              </a:rPr>
              <a:t> </a:t>
            </a:r>
            <a:r>
              <a:rPr sz="2400" spc="-5" dirty="0">
                <a:solidFill>
                  <a:srgbClr val="3333CC"/>
                </a:solidFill>
                <a:latin typeface="Arial"/>
                <a:cs typeface="Arial"/>
              </a:rPr>
              <a:t>convolution</a:t>
            </a:r>
            <a:endParaRPr sz="2400" dirty="0">
              <a:latin typeface="Arial"/>
              <a:cs typeface="Arial"/>
            </a:endParaRPr>
          </a:p>
          <a:p>
            <a:pPr marL="355600" indent="-342900">
              <a:lnSpc>
                <a:spcPct val="100000"/>
              </a:lnSpc>
              <a:spcBef>
                <a:spcPts val="495"/>
              </a:spcBef>
              <a:buChar char="•"/>
              <a:tabLst>
                <a:tab pos="354965" algn="l"/>
                <a:tab pos="355600" algn="l"/>
              </a:tabLst>
            </a:pPr>
            <a:r>
              <a:rPr sz="2400" dirty="0">
                <a:solidFill>
                  <a:srgbClr val="3333CC"/>
                </a:solidFill>
                <a:latin typeface="Arial"/>
                <a:cs typeface="Arial"/>
              </a:rPr>
              <a:t>How </a:t>
            </a:r>
            <a:r>
              <a:rPr sz="2400" spc="-5" dirty="0">
                <a:solidFill>
                  <a:srgbClr val="3333CC"/>
                </a:solidFill>
                <a:latin typeface="Arial"/>
                <a:cs typeface="Arial"/>
              </a:rPr>
              <a:t>convolution </a:t>
            </a:r>
            <a:r>
              <a:rPr sz="2400" dirty="0">
                <a:solidFill>
                  <a:srgbClr val="3333CC"/>
                </a:solidFill>
                <a:latin typeface="Arial"/>
                <a:cs typeface="Arial"/>
              </a:rPr>
              <a:t>in neural </a:t>
            </a:r>
            <a:r>
              <a:rPr sz="2400" spc="-5" dirty="0">
                <a:solidFill>
                  <a:srgbClr val="3333CC"/>
                </a:solidFill>
                <a:latin typeface="Arial"/>
                <a:cs typeface="Arial"/>
              </a:rPr>
              <a:t>networks </a:t>
            </a:r>
            <a:r>
              <a:rPr sz="2400" dirty="0">
                <a:solidFill>
                  <a:srgbClr val="3333CC"/>
                </a:solidFill>
                <a:latin typeface="Arial"/>
                <a:cs typeface="Arial"/>
              </a:rPr>
              <a:t>is </a:t>
            </a:r>
            <a:r>
              <a:rPr sz="2400" spc="-5" dirty="0">
                <a:solidFill>
                  <a:srgbClr val="3333CC"/>
                </a:solidFill>
                <a:latin typeface="Arial"/>
                <a:cs typeface="Arial"/>
              </a:rPr>
              <a:t>different</a:t>
            </a:r>
            <a:endParaRPr sz="2400" dirty="0">
              <a:latin typeface="Arial"/>
              <a:cs typeface="Arial"/>
            </a:endParaRPr>
          </a:p>
          <a:p>
            <a:pPr marL="355600" indent="-342900">
              <a:lnSpc>
                <a:spcPct val="100000"/>
              </a:lnSpc>
              <a:spcBef>
                <a:spcPts val="620"/>
              </a:spcBef>
              <a:buChar char="•"/>
              <a:tabLst>
                <a:tab pos="354965" algn="l"/>
                <a:tab pos="355600" algn="l"/>
              </a:tabLst>
            </a:pPr>
            <a:r>
              <a:rPr sz="2400" spc="-5" dirty="0">
                <a:solidFill>
                  <a:srgbClr val="3333CC"/>
                </a:solidFill>
                <a:latin typeface="Arial"/>
                <a:cs typeface="Arial"/>
              </a:rPr>
              <a:t>Multichannel convolution </a:t>
            </a:r>
            <a:r>
              <a:rPr sz="2400" dirty="0">
                <a:solidFill>
                  <a:srgbClr val="3333CC"/>
                </a:solidFill>
                <a:latin typeface="Arial"/>
                <a:cs typeface="Arial"/>
              </a:rPr>
              <a:t>due </a:t>
            </a:r>
            <a:r>
              <a:rPr sz="2400" spc="-5" dirty="0">
                <a:solidFill>
                  <a:srgbClr val="3333CC"/>
                </a:solidFill>
                <a:latin typeface="Arial"/>
                <a:cs typeface="Arial"/>
              </a:rPr>
              <a:t>to </a:t>
            </a:r>
            <a:r>
              <a:rPr sz="2400" dirty="0">
                <a:solidFill>
                  <a:srgbClr val="3333CC"/>
                </a:solidFill>
                <a:latin typeface="Arial"/>
                <a:cs typeface="Arial"/>
              </a:rPr>
              <a:t>image color and</a:t>
            </a:r>
            <a:r>
              <a:rPr sz="2400" spc="25" dirty="0">
                <a:solidFill>
                  <a:srgbClr val="3333CC"/>
                </a:solidFill>
                <a:latin typeface="Arial"/>
                <a:cs typeface="Arial"/>
              </a:rPr>
              <a:t> </a:t>
            </a:r>
            <a:r>
              <a:rPr sz="2400" spc="-5" dirty="0">
                <a:solidFill>
                  <a:srgbClr val="3333CC"/>
                </a:solidFill>
                <a:latin typeface="Arial"/>
                <a:cs typeface="Arial"/>
              </a:rPr>
              <a:t>batches</a:t>
            </a:r>
            <a:endParaRPr sz="2400" dirty="0">
              <a:latin typeface="Arial"/>
              <a:cs typeface="Arial"/>
            </a:endParaRPr>
          </a:p>
          <a:p>
            <a:pPr marL="355600" indent="-342900">
              <a:lnSpc>
                <a:spcPct val="100000"/>
              </a:lnSpc>
              <a:spcBef>
                <a:spcPts val="520"/>
              </a:spcBef>
              <a:buChar char="•"/>
              <a:tabLst>
                <a:tab pos="354965" algn="l"/>
                <a:tab pos="355600" algn="l"/>
              </a:tabLst>
            </a:pPr>
            <a:r>
              <a:rPr sz="2400" spc="-5" dirty="0">
                <a:solidFill>
                  <a:srgbClr val="3333CC"/>
                </a:solidFill>
                <a:latin typeface="Arial"/>
                <a:cs typeface="Arial"/>
              </a:rPr>
              <a:t>Convolution with </a:t>
            </a:r>
            <a:r>
              <a:rPr sz="2400" dirty="0">
                <a:solidFill>
                  <a:srgbClr val="3333CC"/>
                </a:solidFill>
                <a:latin typeface="Arial"/>
                <a:cs typeface="Arial"/>
              </a:rPr>
              <a:t>a</a:t>
            </a:r>
            <a:r>
              <a:rPr sz="2400" spc="5" dirty="0">
                <a:solidFill>
                  <a:srgbClr val="3333CC"/>
                </a:solidFill>
                <a:latin typeface="Arial"/>
                <a:cs typeface="Arial"/>
              </a:rPr>
              <a:t> </a:t>
            </a:r>
            <a:r>
              <a:rPr sz="2400" spc="-5" dirty="0">
                <a:solidFill>
                  <a:srgbClr val="3333CC"/>
                </a:solidFill>
                <a:latin typeface="Arial"/>
                <a:cs typeface="Arial"/>
              </a:rPr>
              <a:t>stride</a:t>
            </a:r>
            <a:endParaRPr sz="2400" dirty="0">
              <a:latin typeface="Arial"/>
              <a:cs typeface="Arial"/>
            </a:endParaRPr>
          </a:p>
          <a:p>
            <a:pPr marL="355600" indent="-342900">
              <a:lnSpc>
                <a:spcPct val="100000"/>
              </a:lnSpc>
              <a:spcBef>
                <a:spcPts val="620"/>
              </a:spcBef>
              <a:buChar char="•"/>
              <a:tabLst>
                <a:tab pos="354965" algn="l"/>
                <a:tab pos="355600" algn="l"/>
              </a:tabLst>
            </a:pPr>
            <a:r>
              <a:rPr sz="2400" dirty="0">
                <a:solidFill>
                  <a:srgbClr val="3333CC"/>
                </a:solidFill>
                <a:latin typeface="Arial"/>
                <a:cs typeface="Arial"/>
              </a:rPr>
              <a:t>Locally </a:t>
            </a:r>
            <a:r>
              <a:rPr sz="2400" spc="-5" dirty="0">
                <a:solidFill>
                  <a:srgbClr val="3333CC"/>
                </a:solidFill>
                <a:latin typeface="Arial"/>
                <a:cs typeface="Arial"/>
              </a:rPr>
              <a:t>connected </a:t>
            </a:r>
            <a:r>
              <a:rPr sz="2400" dirty="0">
                <a:solidFill>
                  <a:srgbClr val="3333CC"/>
                </a:solidFill>
                <a:latin typeface="Arial"/>
                <a:cs typeface="Arial"/>
              </a:rPr>
              <a:t>layers (unshared</a:t>
            </a:r>
            <a:r>
              <a:rPr sz="2400" spc="-10" dirty="0">
                <a:solidFill>
                  <a:srgbClr val="3333CC"/>
                </a:solidFill>
                <a:latin typeface="Arial"/>
                <a:cs typeface="Arial"/>
              </a:rPr>
              <a:t> </a:t>
            </a:r>
            <a:r>
              <a:rPr sz="2400" spc="-5" dirty="0">
                <a:solidFill>
                  <a:srgbClr val="3333CC"/>
                </a:solidFill>
                <a:latin typeface="Arial"/>
                <a:cs typeface="Arial"/>
              </a:rPr>
              <a:t>convolution)</a:t>
            </a:r>
            <a:endParaRPr sz="2400" dirty="0">
              <a:latin typeface="Arial"/>
              <a:cs typeface="Arial"/>
            </a:endParaRPr>
          </a:p>
          <a:p>
            <a:pPr marL="355600" indent="-342900">
              <a:lnSpc>
                <a:spcPct val="100000"/>
              </a:lnSpc>
              <a:spcBef>
                <a:spcPts val="620"/>
              </a:spcBef>
              <a:buChar char="•"/>
              <a:tabLst>
                <a:tab pos="354965" algn="l"/>
                <a:tab pos="355600" algn="l"/>
              </a:tabLst>
            </a:pPr>
            <a:r>
              <a:rPr sz="2400" spc="-5" dirty="0">
                <a:solidFill>
                  <a:srgbClr val="3333CC"/>
                </a:solidFill>
                <a:latin typeface="Arial"/>
                <a:cs typeface="Arial"/>
              </a:rPr>
              <a:t>Tiled convolution</a:t>
            </a:r>
            <a:endParaRPr sz="2400" dirty="0">
              <a:latin typeface="Arial"/>
              <a:cs typeface="Arial"/>
            </a:endParaRPr>
          </a:p>
          <a:p>
            <a:pPr marL="355600" indent="-342900">
              <a:lnSpc>
                <a:spcPct val="100000"/>
              </a:lnSpc>
              <a:spcBef>
                <a:spcPts val="520"/>
              </a:spcBef>
              <a:buChar char="•"/>
              <a:tabLst>
                <a:tab pos="354965" algn="l"/>
                <a:tab pos="355600" algn="l"/>
              </a:tabLst>
            </a:pPr>
            <a:r>
              <a:rPr sz="2400" spc="-5" dirty="0">
                <a:solidFill>
                  <a:srgbClr val="3333CC"/>
                </a:solidFill>
                <a:latin typeface="Arial"/>
                <a:cs typeface="Arial"/>
              </a:rPr>
              <a:t>Implementation </a:t>
            </a:r>
            <a:r>
              <a:rPr sz="2400" dirty="0">
                <a:solidFill>
                  <a:srgbClr val="3333CC"/>
                </a:solidFill>
                <a:latin typeface="Arial"/>
                <a:cs typeface="Arial"/>
              </a:rPr>
              <a:t>of a </a:t>
            </a:r>
            <a:r>
              <a:rPr sz="2400" spc="-5" dirty="0">
                <a:solidFill>
                  <a:srgbClr val="3333CC"/>
                </a:solidFill>
                <a:latin typeface="Arial"/>
                <a:cs typeface="Arial"/>
              </a:rPr>
              <a:t>convolutional</a:t>
            </a:r>
            <a:r>
              <a:rPr sz="2400" dirty="0">
                <a:solidFill>
                  <a:srgbClr val="3333CC"/>
                </a:solidFill>
                <a:latin typeface="Arial"/>
                <a:cs typeface="Arial"/>
              </a:rPr>
              <a:t> </a:t>
            </a:r>
            <a:r>
              <a:rPr sz="2400" spc="-5" dirty="0">
                <a:solidFill>
                  <a:srgbClr val="3333CC"/>
                </a:solidFill>
                <a:latin typeface="Arial"/>
                <a:cs typeface="Arial"/>
              </a:rPr>
              <a:t>network</a:t>
            </a:r>
            <a:endParaRPr sz="2400" dirty="0">
              <a:latin typeface="Arial"/>
              <a:cs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09380" y="1282701"/>
            <a:ext cx="7847330" cy="635000"/>
          </a:xfrm>
          <a:prstGeom prst="rect">
            <a:avLst/>
          </a:prstGeom>
        </p:spPr>
        <p:txBody>
          <a:bodyPr vert="horz" wrap="square" lIns="0" tIns="12700" rIns="0" bIns="0" rtlCol="0">
            <a:spAutoFit/>
          </a:bodyPr>
          <a:lstStyle/>
          <a:p>
            <a:pPr marL="12700">
              <a:lnSpc>
                <a:spcPct val="100000"/>
              </a:lnSpc>
              <a:spcBef>
                <a:spcPts val="100"/>
              </a:spcBef>
              <a:tabLst>
                <a:tab pos="1650364" algn="l"/>
                <a:tab pos="5405755" algn="l"/>
              </a:tabLst>
            </a:pPr>
            <a:r>
              <a:rPr sz="4000" dirty="0"/>
              <a:t>Neural	Net</a:t>
            </a:r>
            <a:r>
              <a:rPr sz="4000" spc="20" dirty="0"/>
              <a:t> </a:t>
            </a:r>
            <a:r>
              <a:rPr sz="4000" spc="-5" dirty="0"/>
              <a:t>Convolution	</a:t>
            </a:r>
            <a:r>
              <a:rPr sz="4000" dirty="0"/>
              <a:t>is</a:t>
            </a:r>
            <a:r>
              <a:rPr sz="4000" spc="-65" dirty="0"/>
              <a:t> </a:t>
            </a:r>
            <a:r>
              <a:rPr sz="4000" spc="-5" dirty="0"/>
              <a:t>Different</a:t>
            </a:r>
            <a:endParaRPr sz="4000"/>
          </a:p>
        </p:txBody>
      </p:sp>
      <p:sp>
        <p:nvSpPr>
          <p:cNvPr id="5" name="object 5"/>
          <p:cNvSpPr txBox="1"/>
          <p:nvPr/>
        </p:nvSpPr>
        <p:spPr>
          <a:xfrm>
            <a:off x="536863" y="2412683"/>
            <a:ext cx="8552815" cy="1991360"/>
          </a:xfrm>
          <a:prstGeom prst="rect">
            <a:avLst/>
          </a:prstGeom>
        </p:spPr>
        <p:txBody>
          <a:bodyPr vert="horz" wrap="square" lIns="0" tIns="33020" rIns="0" bIns="0" rtlCol="0">
            <a:spAutoFit/>
          </a:bodyPr>
          <a:lstStyle/>
          <a:p>
            <a:pPr marL="355600" marR="5080" indent="-342900">
              <a:lnSpc>
                <a:spcPts val="2800"/>
              </a:lnSpc>
              <a:spcBef>
                <a:spcPts val="260"/>
              </a:spcBef>
              <a:buChar char="•"/>
              <a:tabLst>
                <a:tab pos="354965" algn="l"/>
                <a:tab pos="355600" algn="l"/>
              </a:tabLst>
            </a:pPr>
            <a:r>
              <a:rPr sz="2400" spc="-5" dirty="0">
                <a:solidFill>
                  <a:srgbClr val="3333CC"/>
                </a:solidFill>
                <a:latin typeface="Arial"/>
                <a:cs typeface="Arial"/>
              </a:rPr>
              <a:t>Convolution </a:t>
            </a:r>
            <a:r>
              <a:rPr sz="2400" dirty="0">
                <a:solidFill>
                  <a:srgbClr val="3333CC"/>
                </a:solidFill>
                <a:latin typeface="Arial"/>
                <a:cs typeface="Arial"/>
              </a:rPr>
              <a:t>in </a:t>
            </a:r>
            <a:r>
              <a:rPr sz="2400" spc="-5" dirty="0">
                <a:solidFill>
                  <a:srgbClr val="3333CC"/>
                </a:solidFill>
                <a:latin typeface="Arial"/>
                <a:cs typeface="Arial"/>
              </a:rPr>
              <a:t>the context </a:t>
            </a:r>
            <a:r>
              <a:rPr sz="2400" dirty="0">
                <a:solidFill>
                  <a:srgbClr val="3333CC"/>
                </a:solidFill>
                <a:latin typeface="Arial"/>
                <a:cs typeface="Arial"/>
              </a:rPr>
              <a:t>of neural </a:t>
            </a:r>
            <a:r>
              <a:rPr sz="2400" spc="-5" dirty="0">
                <a:solidFill>
                  <a:srgbClr val="3333CC"/>
                </a:solidFill>
                <a:latin typeface="Arial"/>
                <a:cs typeface="Arial"/>
              </a:rPr>
              <a:t>networks </a:t>
            </a:r>
            <a:r>
              <a:rPr sz="2400" dirty="0">
                <a:solidFill>
                  <a:srgbClr val="3333CC"/>
                </a:solidFill>
                <a:latin typeface="Arial"/>
                <a:cs typeface="Arial"/>
              </a:rPr>
              <a:t>does not </a:t>
            </a:r>
            <a:r>
              <a:rPr sz="2400" spc="-5" dirty="0">
                <a:solidFill>
                  <a:srgbClr val="3333CC"/>
                </a:solidFill>
                <a:latin typeface="Arial"/>
                <a:cs typeface="Arial"/>
              </a:rPr>
              <a:t>refer  exactly to the standard convolution operation </a:t>
            </a:r>
            <a:r>
              <a:rPr sz="2400" dirty="0">
                <a:solidFill>
                  <a:srgbClr val="3333CC"/>
                </a:solidFill>
                <a:latin typeface="Arial"/>
                <a:cs typeface="Arial"/>
              </a:rPr>
              <a:t>in</a:t>
            </a:r>
            <a:r>
              <a:rPr sz="2400" spc="135" dirty="0">
                <a:solidFill>
                  <a:srgbClr val="3333CC"/>
                </a:solidFill>
                <a:latin typeface="Arial"/>
                <a:cs typeface="Arial"/>
              </a:rPr>
              <a:t> </a:t>
            </a:r>
            <a:r>
              <a:rPr sz="2400" spc="-5" dirty="0">
                <a:solidFill>
                  <a:srgbClr val="3333CC"/>
                </a:solidFill>
                <a:latin typeface="Arial"/>
                <a:cs typeface="Arial"/>
              </a:rPr>
              <a:t>mathematics</a:t>
            </a:r>
            <a:endParaRPr sz="2400" dirty="0">
              <a:latin typeface="Arial"/>
              <a:cs typeface="Arial"/>
            </a:endParaRPr>
          </a:p>
          <a:p>
            <a:pPr marL="355600" indent="-342900">
              <a:lnSpc>
                <a:spcPct val="100000"/>
              </a:lnSpc>
              <a:spcBef>
                <a:spcPts val="515"/>
              </a:spcBef>
              <a:buChar char="•"/>
              <a:tabLst>
                <a:tab pos="354965" algn="l"/>
                <a:tab pos="355600" algn="l"/>
              </a:tabLst>
            </a:pPr>
            <a:r>
              <a:rPr sz="2400" spc="-5" dirty="0">
                <a:solidFill>
                  <a:srgbClr val="3333CC"/>
                </a:solidFill>
                <a:latin typeface="Arial"/>
                <a:cs typeface="Arial"/>
              </a:rPr>
              <a:t>The functions </a:t>
            </a:r>
            <a:r>
              <a:rPr sz="2400" dirty="0">
                <a:solidFill>
                  <a:srgbClr val="3333CC"/>
                </a:solidFill>
                <a:latin typeface="Arial"/>
                <a:cs typeface="Arial"/>
              </a:rPr>
              <a:t>used </a:t>
            </a:r>
            <a:r>
              <a:rPr lang="en-US" sz="2400" dirty="0">
                <a:solidFill>
                  <a:srgbClr val="3333CC"/>
                </a:solidFill>
                <a:latin typeface="Arial"/>
                <a:cs typeface="Arial"/>
              </a:rPr>
              <a:t>are slightly </a:t>
            </a:r>
            <a:r>
              <a:rPr sz="2400" spc="-5" dirty="0">
                <a:solidFill>
                  <a:srgbClr val="3333CC"/>
                </a:solidFill>
                <a:latin typeface="Arial"/>
                <a:cs typeface="Arial"/>
              </a:rPr>
              <a:t>differ</a:t>
            </a:r>
            <a:r>
              <a:rPr lang="en-US" sz="2400" spc="-5" dirty="0">
                <a:solidFill>
                  <a:srgbClr val="3333CC"/>
                </a:solidFill>
                <a:latin typeface="Arial"/>
                <a:cs typeface="Arial"/>
              </a:rPr>
              <a:t>ent</a:t>
            </a:r>
            <a:endParaRPr sz="2400" dirty="0">
              <a:latin typeface="Arial"/>
              <a:cs typeface="Arial"/>
            </a:endParaRPr>
          </a:p>
          <a:p>
            <a:pPr marL="355600" marR="106045" indent="-342900">
              <a:lnSpc>
                <a:spcPts val="2820"/>
              </a:lnSpc>
              <a:spcBef>
                <a:spcPts val="765"/>
              </a:spcBef>
              <a:buChar char="•"/>
              <a:tabLst>
                <a:tab pos="354965" algn="l"/>
                <a:tab pos="355600" algn="l"/>
              </a:tabLst>
            </a:pPr>
            <a:r>
              <a:rPr lang="en-US" sz="2400" dirty="0">
                <a:solidFill>
                  <a:srgbClr val="3333CC"/>
                </a:solidFill>
                <a:latin typeface="Arial"/>
                <a:cs typeface="Arial"/>
              </a:rPr>
              <a:t>Next </a:t>
            </a:r>
            <a:r>
              <a:rPr sz="2400" dirty="0">
                <a:solidFill>
                  <a:srgbClr val="3333CC"/>
                </a:solidFill>
                <a:latin typeface="Arial"/>
                <a:cs typeface="Arial"/>
              </a:rPr>
              <a:t>describe </a:t>
            </a:r>
            <a:r>
              <a:rPr sz="2400" spc="-5" dirty="0">
                <a:solidFill>
                  <a:srgbClr val="3333CC"/>
                </a:solidFill>
                <a:latin typeface="Arial"/>
                <a:cs typeface="Arial"/>
              </a:rPr>
              <a:t>the differences </a:t>
            </a:r>
            <a:r>
              <a:rPr sz="2400" dirty="0">
                <a:solidFill>
                  <a:srgbClr val="3333CC"/>
                </a:solidFill>
                <a:latin typeface="Arial"/>
                <a:cs typeface="Arial"/>
              </a:rPr>
              <a:t>in </a:t>
            </a:r>
            <a:r>
              <a:rPr sz="2400" spc="-5" dirty="0">
                <a:solidFill>
                  <a:srgbClr val="3333CC"/>
                </a:solidFill>
                <a:latin typeface="Arial"/>
                <a:cs typeface="Arial"/>
              </a:rPr>
              <a:t>detail </a:t>
            </a:r>
            <a:r>
              <a:rPr sz="2400" dirty="0">
                <a:solidFill>
                  <a:srgbClr val="3333CC"/>
                </a:solidFill>
                <a:latin typeface="Arial"/>
                <a:cs typeface="Arial"/>
              </a:rPr>
              <a:t>and highlight </a:t>
            </a:r>
            <a:r>
              <a:rPr sz="2400" spc="-5" dirty="0">
                <a:solidFill>
                  <a:srgbClr val="3333CC"/>
                </a:solidFill>
                <a:latin typeface="Arial"/>
                <a:cs typeface="Arial"/>
              </a:rPr>
              <a:t>their  useful propertie</a:t>
            </a:r>
            <a:r>
              <a:rPr lang="en-US" sz="2400" spc="-5" dirty="0">
                <a:solidFill>
                  <a:srgbClr val="3333CC"/>
                </a:solidFill>
                <a:latin typeface="Arial"/>
                <a:cs typeface="Arial"/>
              </a:rPr>
              <a:t>s</a:t>
            </a:r>
            <a:endParaRPr sz="2400" dirty="0">
              <a:latin typeface="Arial"/>
              <a:cs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788780" y="1313181"/>
            <a:ext cx="8564880" cy="574040"/>
          </a:xfrm>
          <a:prstGeom prst="rect">
            <a:avLst/>
          </a:prstGeom>
        </p:spPr>
        <p:txBody>
          <a:bodyPr vert="horz" wrap="square" lIns="0" tIns="12700" rIns="0" bIns="0" rtlCol="0">
            <a:spAutoFit/>
          </a:bodyPr>
          <a:lstStyle/>
          <a:p>
            <a:pPr marL="12700">
              <a:lnSpc>
                <a:spcPct val="100000"/>
              </a:lnSpc>
              <a:spcBef>
                <a:spcPts val="100"/>
              </a:spcBef>
            </a:pPr>
            <a:r>
              <a:rPr spc="-5" dirty="0"/>
              <a:t>Convolution Operation </a:t>
            </a:r>
            <a:r>
              <a:rPr dirty="0"/>
              <a:t>in Neural</a:t>
            </a:r>
            <a:r>
              <a:rPr spc="25" dirty="0"/>
              <a:t> </a:t>
            </a:r>
            <a:r>
              <a:rPr spc="-5" dirty="0"/>
              <a:t>Networks</a:t>
            </a:r>
          </a:p>
        </p:txBody>
      </p:sp>
      <p:sp>
        <p:nvSpPr>
          <p:cNvPr id="5" name="object 5"/>
          <p:cNvSpPr txBox="1"/>
          <p:nvPr/>
        </p:nvSpPr>
        <p:spPr>
          <a:xfrm>
            <a:off x="536863" y="2412683"/>
            <a:ext cx="8615680" cy="3997960"/>
          </a:xfrm>
          <a:prstGeom prst="rect">
            <a:avLst/>
          </a:prstGeom>
        </p:spPr>
        <p:txBody>
          <a:bodyPr vert="horz" wrap="square" lIns="0" tIns="33020" rIns="0" bIns="0" rtlCol="0">
            <a:spAutoFit/>
          </a:bodyPr>
          <a:lstStyle/>
          <a:p>
            <a:pPr marL="355600" marR="5080" indent="-342900">
              <a:lnSpc>
                <a:spcPts val="2800"/>
              </a:lnSpc>
              <a:spcBef>
                <a:spcPts val="260"/>
              </a:spcBef>
              <a:buFont typeface="Arial" panose="020B0604020202020204" pitchFamily="34" charset="0"/>
              <a:buChar char="•"/>
              <a:tabLst>
                <a:tab pos="469265" algn="l"/>
                <a:tab pos="469900" algn="l"/>
              </a:tabLst>
            </a:pPr>
            <a:r>
              <a:rPr lang="en-US" sz="2400" spc="-5" dirty="0">
                <a:solidFill>
                  <a:srgbClr val="3333CC"/>
                </a:solidFill>
                <a:latin typeface="Arial"/>
                <a:cs typeface="Arial"/>
              </a:rPr>
              <a:t>R</a:t>
            </a:r>
            <a:r>
              <a:rPr sz="2400" spc="-5" dirty="0">
                <a:solidFill>
                  <a:srgbClr val="3333CC"/>
                </a:solidFill>
                <a:latin typeface="Arial"/>
                <a:cs typeface="Arial"/>
              </a:rPr>
              <a:t>efers to </a:t>
            </a:r>
            <a:r>
              <a:rPr sz="2400" dirty="0">
                <a:solidFill>
                  <a:srgbClr val="3333CC"/>
                </a:solidFill>
                <a:latin typeface="Arial"/>
                <a:cs typeface="Arial"/>
              </a:rPr>
              <a:t>an </a:t>
            </a:r>
            <a:r>
              <a:rPr sz="2400" spc="-5" dirty="0">
                <a:solidFill>
                  <a:srgbClr val="3333CC"/>
                </a:solidFill>
                <a:latin typeface="Arial"/>
                <a:cs typeface="Arial"/>
              </a:rPr>
              <a:t>operation that consists </a:t>
            </a:r>
            <a:r>
              <a:rPr sz="2400" dirty="0">
                <a:solidFill>
                  <a:srgbClr val="3333CC"/>
                </a:solidFill>
                <a:latin typeface="Arial"/>
                <a:cs typeface="Arial"/>
              </a:rPr>
              <a:t>of many </a:t>
            </a:r>
            <a:r>
              <a:rPr sz="2400" spc="-5" dirty="0">
                <a:solidFill>
                  <a:srgbClr val="3333CC"/>
                </a:solidFill>
                <a:latin typeface="Arial"/>
                <a:cs typeface="Arial"/>
              </a:rPr>
              <a:t>applications </a:t>
            </a:r>
            <a:r>
              <a:rPr sz="2400" dirty="0">
                <a:solidFill>
                  <a:srgbClr val="3333CC"/>
                </a:solidFill>
                <a:latin typeface="Arial"/>
                <a:cs typeface="Arial"/>
              </a:rPr>
              <a:t>of  </a:t>
            </a:r>
            <a:r>
              <a:rPr sz="2400" spc="-5" dirty="0">
                <a:solidFill>
                  <a:srgbClr val="3333CC"/>
                </a:solidFill>
                <a:latin typeface="Arial"/>
                <a:cs typeface="Arial"/>
              </a:rPr>
              <a:t>convolution </a:t>
            </a:r>
            <a:r>
              <a:rPr sz="2400" dirty="0">
                <a:solidFill>
                  <a:srgbClr val="3333CC"/>
                </a:solidFill>
                <a:latin typeface="Arial"/>
                <a:cs typeface="Arial"/>
              </a:rPr>
              <a:t>in parallel</a:t>
            </a:r>
            <a:endParaRPr sz="2400" dirty="0">
              <a:latin typeface="Arial"/>
              <a:cs typeface="Arial"/>
            </a:endParaRPr>
          </a:p>
          <a:p>
            <a:pPr marL="755650" lvl="1" indent="-285750">
              <a:lnSpc>
                <a:spcPct val="100000"/>
              </a:lnSpc>
              <a:spcBef>
                <a:spcPts val="420"/>
              </a:spcBef>
              <a:buClr>
                <a:srgbClr val="3333CC"/>
              </a:buClr>
              <a:buChar char="•"/>
              <a:tabLst>
                <a:tab pos="755015" algn="l"/>
                <a:tab pos="755650" algn="l"/>
              </a:tabLst>
            </a:pPr>
            <a:r>
              <a:rPr sz="2000" spc="-5" dirty="0">
                <a:solidFill>
                  <a:srgbClr val="006600"/>
                </a:solidFill>
                <a:latin typeface="Arial"/>
                <a:cs typeface="Arial"/>
              </a:rPr>
              <a:t>This </a:t>
            </a:r>
            <a:r>
              <a:rPr sz="2000" dirty="0">
                <a:solidFill>
                  <a:srgbClr val="006600"/>
                </a:solidFill>
                <a:latin typeface="Arial"/>
                <a:cs typeface="Arial"/>
              </a:rPr>
              <a:t>is because </a:t>
            </a:r>
            <a:r>
              <a:rPr sz="2000" spc="-5" dirty="0">
                <a:solidFill>
                  <a:srgbClr val="006600"/>
                </a:solidFill>
                <a:latin typeface="Arial"/>
                <a:cs typeface="Arial"/>
              </a:rPr>
              <a:t>convolution with </a:t>
            </a:r>
            <a:r>
              <a:rPr sz="2000" dirty="0">
                <a:solidFill>
                  <a:srgbClr val="006600"/>
                </a:solidFill>
                <a:latin typeface="Arial"/>
                <a:cs typeface="Arial"/>
              </a:rPr>
              <a:t>a single kernel can only </a:t>
            </a:r>
            <a:r>
              <a:rPr sz="2000" spc="-5" dirty="0">
                <a:solidFill>
                  <a:srgbClr val="006600"/>
                </a:solidFill>
                <a:latin typeface="Arial"/>
                <a:cs typeface="Arial"/>
              </a:rPr>
              <a:t>extract</a:t>
            </a:r>
            <a:r>
              <a:rPr sz="2000" dirty="0">
                <a:solidFill>
                  <a:srgbClr val="006600"/>
                </a:solidFill>
                <a:latin typeface="Arial"/>
                <a:cs typeface="Arial"/>
              </a:rPr>
              <a:t> </a:t>
            </a:r>
            <a:r>
              <a:rPr sz="2000" i="1" dirty="0">
                <a:solidFill>
                  <a:srgbClr val="006600"/>
                </a:solidFill>
                <a:latin typeface="Arial"/>
                <a:cs typeface="Arial"/>
              </a:rPr>
              <a:t>one</a:t>
            </a:r>
            <a:endParaRPr sz="2000" dirty="0">
              <a:latin typeface="Arial"/>
              <a:cs typeface="Arial"/>
            </a:endParaRPr>
          </a:p>
          <a:p>
            <a:pPr marL="748665">
              <a:lnSpc>
                <a:spcPct val="100000"/>
              </a:lnSpc>
              <a:spcBef>
                <a:spcPts val="20"/>
              </a:spcBef>
            </a:pPr>
            <a:r>
              <a:rPr sz="2000" dirty="0">
                <a:solidFill>
                  <a:srgbClr val="006600"/>
                </a:solidFill>
                <a:latin typeface="Arial"/>
                <a:cs typeface="Arial"/>
              </a:rPr>
              <a:t>kind of </a:t>
            </a:r>
            <a:r>
              <a:rPr sz="2000" spc="-5" dirty="0">
                <a:solidFill>
                  <a:srgbClr val="006600"/>
                </a:solidFill>
                <a:latin typeface="Arial"/>
                <a:cs typeface="Arial"/>
              </a:rPr>
              <a:t>feature, </a:t>
            </a:r>
            <a:r>
              <a:rPr sz="2000" dirty="0">
                <a:solidFill>
                  <a:srgbClr val="006600"/>
                </a:solidFill>
                <a:latin typeface="Arial"/>
                <a:cs typeface="Arial"/>
              </a:rPr>
              <a:t>albeit at many</a:t>
            </a:r>
            <a:r>
              <a:rPr sz="2000" spc="-25" dirty="0">
                <a:solidFill>
                  <a:srgbClr val="006600"/>
                </a:solidFill>
                <a:latin typeface="Arial"/>
                <a:cs typeface="Arial"/>
              </a:rPr>
              <a:t> </a:t>
            </a:r>
            <a:r>
              <a:rPr sz="2000" spc="-5" dirty="0">
                <a:solidFill>
                  <a:srgbClr val="006600"/>
                </a:solidFill>
                <a:latin typeface="Arial"/>
                <a:cs typeface="Arial"/>
              </a:rPr>
              <a:t>locations</a:t>
            </a:r>
            <a:endParaRPr sz="2000" dirty="0">
              <a:latin typeface="Arial"/>
              <a:cs typeface="Arial"/>
            </a:endParaRPr>
          </a:p>
          <a:p>
            <a:pPr marL="755650" lvl="1" indent="-285750">
              <a:lnSpc>
                <a:spcPct val="100000"/>
              </a:lnSpc>
              <a:spcBef>
                <a:spcPts val="480"/>
              </a:spcBef>
              <a:buClr>
                <a:srgbClr val="3333CC"/>
              </a:buClr>
              <a:buChar char="•"/>
              <a:tabLst>
                <a:tab pos="755015" algn="l"/>
                <a:tab pos="755650" algn="l"/>
              </a:tabLst>
            </a:pPr>
            <a:r>
              <a:rPr sz="2000" dirty="0">
                <a:solidFill>
                  <a:srgbClr val="006600"/>
                </a:solidFill>
                <a:latin typeface="Arial"/>
                <a:cs typeface="Arial"/>
              </a:rPr>
              <a:t>Usually want </a:t>
            </a:r>
            <a:r>
              <a:rPr sz="2000" spc="-5" dirty="0">
                <a:solidFill>
                  <a:srgbClr val="006600"/>
                </a:solidFill>
                <a:latin typeface="Arial"/>
                <a:cs typeface="Arial"/>
              </a:rPr>
              <a:t>to extract </a:t>
            </a:r>
            <a:r>
              <a:rPr sz="2000" dirty="0">
                <a:solidFill>
                  <a:srgbClr val="006600"/>
                </a:solidFill>
                <a:latin typeface="Arial"/>
                <a:cs typeface="Arial"/>
              </a:rPr>
              <a:t>many kinds of </a:t>
            </a:r>
            <a:r>
              <a:rPr sz="2000" spc="-5" dirty="0">
                <a:solidFill>
                  <a:srgbClr val="006600"/>
                </a:solidFill>
                <a:latin typeface="Arial"/>
                <a:cs typeface="Arial"/>
              </a:rPr>
              <a:t>features </a:t>
            </a:r>
            <a:r>
              <a:rPr sz="2000" dirty="0">
                <a:solidFill>
                  <a:srgbClr val="006600"/>
                </a:solidFill>
                <a:latin typeface="Arial"/>
                <a:cs typeface="Arial"/>
              </a:rPr>
              <a:t>at many</a:t>
            </a:r>
            <a:r>
              <a:rPr sz="2000" spc="-30" dirty="0">
                <a:solidFill>
                  <a:srgbClr val="006600"/>
                </a:solidFill>
                <a:latin typeface="Arial"/>
                <a:cs typeface="Arial"/>
              </a:rPr>
              <a:t> </a:t>
            </a:r>
            <a:r>
              <a:rPr sz="2000" spc="-5" dirty="0">
                <a:solidFill>
                  <a:srgbClr val="006600"/>
                </a:solidFill>
                <a:latin typeface="Arial"/>
                <a:cs typeface="Arial"/>
              </a:rPr>
              <a:t>locations</a:t>
            </a:r>
            <a:endParaRPr sz="2000" dirty="0">
              <a:latin typeface="Arial"/>
              <a:cs typeface="Arial"/>
            </a:endParaRPr>
          </a:p>
          <a:p>
            <a:pPr marL="355600" indent="-342900">
              <a:lnSpc>
                <a:spcPct val="100000"/>
              </a:lnSpc>
              <a:spcBef>
                <a:spcPts val="595"/>
              </a:spcBef>
              <a:buFont typeface="Arial" panose="020B0604020202020204" pitchFamily="34" charset="0"/>
              <a:buChar char="•"/>
              <a:tabLst>
                <a:tab pos="469265" algn="l"/>
                <a:tab pos="469900" algn="l"/>
              </a:tabLst>
            </a:pPr>
            <a:r>
              <a:rPr sz="2400" spc="-5" dirty="0">
                <a:solidFill>
                  <a:srgbClr val="3333CC"/>
                </a:solidFill>
                <a:latin typeface="Arial"/>
                <a:cs typeface="Arial"/>
              </a:rPr>
              <a:t>Input </a:t>
            </a:r>
            <a:r>
              <a:rPr sz="2400" dirty="0">
                <a:solidFill>
                  <a:srgbClr val="3333CC"/>
                </a:solidFill>
                <a:latin typeface="Arial"/>
                <a:cs typeface="Arial"/>
              </a:rPr>
              <a:t>is usually not a grid of real</a:t>
            </a:r>
            <a:r>
              <a:rPr sz="2400" spc="-40" dirty="0">
                <a:solidFill>
                  <a:srgbClr val="3333CC"/>
                </a:solidFill>
                <a:latin typeface="Arial"/>
                <a:cs typeface="Arial"/>
              </a:rPr>
              <a:t> </a:t>
            </a:r>
            <a:r>
              <a:rPr sz="2400" dirty="0">
                <a:solidFill>
                  <a:srgbClr val="3333CC"/>
                </a:solidFill>
                <a:latin typeface="Arial"/>
                <a:cs typeface="Arial"/>
              </a:rPr>
              <a:t>values</a:t>
            </a:r>
            <a:endParaRPr sz="2400" dirty="0">
              <a:latin typeface="Arial"/>
              <a:cs typeface="Arial"/>
            </a:endParaRPr>
          </a:p>
          <a:p>
            <a:pPr marL="863600" lvl="1" indent="-457200">
              <a:lnSpc>
                <a:spcPct val="100000"/>
              </a:lnSpc>
              <a:spcBef>
                <a:spcPts val="425"/>
              </a:spcBef>
              <a:buClr>
                <a:srgbClr val="3333CC"/>
              </a:buClr>
              <a:buChar char="•"/>
              <a:tabLst>
                <a:tab pos="862965" algn="l"/>
                <a:tab pos="863600" algn="l"/>
              </a:tabLst>
            </a:pPr>
            <a:r>
              <a:rPr sz="2000" spc="-5" dirty="0">
                <a:solidFill>
                  <a:srgbClr val="006600"/>
                </a:solidFill>
                <a:latin typeface="Arial"/>
                <a:cs typeface="Arial"/>
              </a:rPr>
              <a:t>Rather </a:t>
            </a:r>
            <a:r>
              <a:rPr sz="2000" dirty="0">
                <a:solidFill>
                  <a:srgbClr val="006600"/>
                </a:solidFill>
                <a:latin typeface="Arial"/>
                <a:cs typeface="Arial"/>
              </a:rPr>
              <a:t>it is a </a:t>
            </a:r>
            <a:r>
              <a:rPr sz="2000" spc="-5" dirty="0">
                <a:solidFill>
                  <a:srgbClr val="006600"/>
                </a:solidFill>
                <a:latin typeface="Arial"/>
                <a:cs typeface="Arial"/>
              </a:rPr>
              <a:t>vector </a:t>
            </a:r>
            <a:r>
              <a:rPr sz="2000" dirty="0">
                <a:solidFill>
                  <a:srgbClr val="006600"/>
                </a:solidFill>
                <a:latin typeface="Arial"/>
                <a:cs typeface="Arial"/>
              </a:rPr>
              <a:t>of</a:t>
            </a:r>
            <a:r>
              <a:rPr sz="2000" spc="-15" dirty="0">
                <a:solidFill>
                  <a:srgbClr val="006600"/>
                </a:solidFill>
                <a:latin typeface="Arial"/>
                <a:cs typeface="Arial"/>
              </a:rPr>
              <a:t> </a:t>
            </a:r>
            <a:r>
              <a:rPr sz="2000" spc="-5" dirty="0">
                <a:solidFill>
                  <a:srgbClr val="006600"/>
                </a:solidFill>
                <a:latin typeface="Arial"/>
                <a:cs typeface="Arial"/>
              </a:rPr>
              <a:t>observations</a:t>
            </a:r>
            <a:endParaRPr sz="2000" dirty="0">
              <a:latin typeface="Arial"/>
              <a:cs typeface="Arial"/>
            </a:endParaRPr>
          </a:p>
          <a:p>
            <a:pPr marL="1270000" lvl="2" indent="-457834">
              <a:lnSpc>
                <a:spcPct val="100000"/>
              </a:lnSpc>
              <a:spcBef>
                <a:spcPts val="500"/>
              </a:spcBef>
              <a:buClr>
                <a:srgbClr val="3333CC"/>
              </a:buClr>
              <a:buChar char="•"/>
              <a:tabLst>
                <a:tab pos="1269365" algn="l"/>
                <a:tab pos="1270000" algn="l"/>
              </a:tabLst>
            </a:pPr>
            <a:r>
              <a:rPr sz="2000" spc="-5" dirty="0">
                <a:solidFill>
                  <a:srgbClr val="660066"/>
                </a:solidFill>
                <a:latin typeface="Arial"/>
                <a:cs typeface="Arial"/>
              </a:rPr>
              <a:t>E.g., </a:t>
            </a:r>
            <a:r>
              <a:rPr sz="2000" dirty="0">
                <a:solidFill>
                  <a:srgbClr val="660066"/>
                </a:solidFill>
                <a:latin typeface="Arial"/>
                <a:cs typeface="Arial"/>
              </a:rPr>
              <a:t>a color image has </a:t>
            </a:r>
            <a:r>
              <a:rPr sz="2000" spc="225" dirty="0">
                <a:latin typeface="Cambria"/>
                <a:cs typeface="Cambria"/>
              </a:rPr>
              <a:t>R </a:t>
            </a:r>
            <a:r>
              <a:rPr sz="2000" spc="210" dirty="0">
                <a:latin typeface="Cambria"/>
                <a:cs typeface="Cambria"/>
              </a:rPr>
              <a:t>,G, </a:t>
            </a:r>
            <a:r>
              <a:rPr sz="2000" spc="190" dirty="0">
                <a:latin typeface="Cambria"/>
                <a:cs typeface="Cambria"/>
              </a:rPr>
              <a:t>B </a:t>
            </a:r>
            <a:r>
              <a:rPr sz="2000" dirty="0">
                <a:solidFill>
                  <a:srgbClr val="660066"/>
                </a:solidFill>
                <a:latin typeface="Arial"/>
                <a:cs typeface="Arial"/>
              </a:rPr>
              <a:t>values at each</a:t>
            </a:r>
            <a:r>
              <a:rPr sz="2000" spc="5" dirty="0">
                <a:solidFill>
                  <a:srgbClr val="660066"/>
                </a:solidFill>
                <a:latin typeface="Arial"/>
                <a:cs typeface="Arial"/>
              </a:rPr>
              <a:t> </a:t>
            </a:r>
            <a:r>
              <a:rPr sz="2000" dirty="0">
                <a:solidFill>
                  <a:srgbClr val="660066"/>
                </a:solidFill>
                <a:latin typeface="Arial"/>
                <a:cs typeface="Arial"/>
              </a:rPr>
              <a:t>pixel</a:t>
            </a:r>
            <a:endParaRPr sz="2000" dirty="0">
              <a:latin typeface="Arial"/>
              <a:cs typeface="Arial"/>
            </a:endParaRPr>
          </a:p>
          <a:p>
            <a:pPr marL="862965" marR="147955" lvl="1" indent="-457200">
              <a:lnSpc>
                <a:spcPct val="100800"/>
              </a:lnSpc>
              <a:spcBef>
                <a:spcPts val="480"/>
              </a:spcBef>
              <a:buClr>
                <a:srgbClr val="3333CC"/>
              </a:buClr>
              <a:buChar char="•"/>
              <a:tabLst>
                <a:tab pos="862965" algn="l"/>
                <a:tab pos="863600" algn="l"/>
              </a:tabLst>
            </a:pPr>
            <a:r>
              <a:rPr sz="2000" spc="-5" dirty="0">
                <a:solidFill>
                  <a:srgbClr val="006600"/>
                </a:solidFill>
                <a:latin typeface="Arial"/>
                <a:cs typeface="Arial"/>
              </a:rPr>
              <a:t>Input to the </a:t>
            </a:r>
            <a:r>
              <a:rPr sz="2000" dirty="0">
                <a:solidFill>
                  <a:srgbClr val="006600"/>
                </a:solidFill>
                <a:latin typeface="Arial"/>
                <a:cs typeface="Arial"/>
              </a:rPr>
              <a:t>next layer is </a:t>
            </a:r>
            <a:r>
              <a:rPr sz="2000" spc="-5" dirty="0">
                <a:solidFill>
                  <a:srgbClr val="006600"/>
                </a:solidFill>
                <a:latin typeface="Arial"/>
                <a:cs typeface="Arial"/>
              </a:rPr>
              <a:t>the output </a:t>
            </a:r>
            <a:r>
              <a:rPr sz="2000" dirty="0">
                <a:solidFill>
                  <a:srgbClr val="006600"/>
                </a:solidFill>
                <a:latin typeface="Arial"/>
                <a:cs typeface="Arial"/>
              </a:rPr>
              <a:t>of </a:t>
            </a:r>
            <a:r>
              <a:rPr sz="2000" spc="-5" dirty="0">
                <a:solidFill>
                  <a:srgbClr val="006600"/>
                </a:solidFill>
                <a:latin typeface="Arial"/>
                <a:cs typeface="Arial"/>
              </a:rPr>
              <a:t>the </a:t>
            </a:r>
            <a:r>
              <a:rPr sz="2000" dirty="0">
                <a:solidFill>
                  <a:srgbClr val="006600"/>
                </a:solidFill>
                <a:latin typeface="Arial"/>
                <a:cs typeface="Arial"/>
              </a:rPr>
              <a:t>first layer which has many  </a:t>
            </a:r>
            <a:r>
              <a:rPr sz="2000" spc="-5" dirty="0">
                <a:solidFill>
                  <a:srgbClr val="006600"/>
                </a:solidFill>
                <a:latin typeface="Arial"/>
                <a:cs typeface="Arial"/>
              </a:rPr>
              <a:t>different convolutions </a:t>
            </a:r>
            <a:r>
              <a:rPr sz="2000" dirty="0">
                <a:solidFill>
                  <a:srgbClr val="006600"/>
                </a:solidFill>
                <a:latin typeface="Arial"/>
                <a:cs typeface="Arial"/>
              </a:rPr>
              <a:t>at each</a:t>
            </a:r>
            <a:r>
              <a:rPr sz="2000" spc="-5" dirty="0">
                <a:solidFill>
                  <a:srgbClr val="006600"/>
                </a:solidFill>
                <a:latin typeface="Arial"/>
                <a:cs typeface="Arial"/>
              </a:rPr>
              <a:t> position</a:t>
            </a:r>
            <a:endParaRPr sz="2000" dirty="0">
              <a:latin typeface="Arial"/>
              <a:cs typeface="Arial"/>
            </a:endParaRPr>
          </a:p>
          <a:p>
            <a:pPr marL="863600" lvl="1" indent="-457200">
              <a:lnSpc>
                <a:spcPct val="100000"/>
              </a:lnSpc>
              <a:spcBef>
                <a:spcPts val="480"/>
              </a:spcBef>
              <a:buClr>
                <a:srgbClr val="3333CC"/>
              </a:buClr>
              <a:buChar char="•"/>
              <a:tabLst>
                <a:tab pos="862965" algn="l"/>
                <a:tab pos="863600" algn="l"/>
              </a:tabLst>
            </a:pPr>
            <a:r>
              <a:rPr sz="2000" spc="-5" dirty="0">
                <a:solidFill>
                  <a:srgbClr val="006600"/>
                </a:solidFill>
                <a:latin typeface="Arial"/>
                <a:cs typeface="Arial"/>
              </a:rPr>
              <a:t>When </a:t>
            </a:r>
            <a:r>
              <a:rPr sz="2000" dirty="0">
                <a:solidFill>
                  <a:srgbClr val="006600"/>
                </a:solidFill>
                <a:latin typeface="Arial"/>
                <a:cs typeface="Arial"/>
              </a:rPr>
              <a:t>working </a:t>
            </a:r>
            <a:r>
              <a:rPr sz="2000" spc="-5" dirty="0">
                <a:solidFill>
                  <a:srgbClr val="006600"/>
                </a:solidFill>
                <a:latin typeface="Arial"/>
                <a:cs typeface="Arial"/>
              </a:rPr>
              <a:t>with </a:t>
            </a:r>
            <a:r>
              <a:rPr sz="2000" dirty="0">
                <a:solidFill>
                  <a:srgbClr val="006600"/>
                </a:solidFill>
                <a:latin typeface="Arial"/>
                <a:cs typeface="Arial"/>
              </a:rPr>
              <a:t>images, input and </a:t>
            </a:r>
            <a:r>
              <a:rPr sz="2000" spc="-5" dirty="0">
                <a:solidFill>
                  <a:srgbClr val="006600"/>
                </a:solidFill>
                <a:latin typeface="Arial"/>
                <a:cs typeface="Arial"/>
              </a:rPr>
              <a:t>output </a:t>
            </a:r>
            <a:r>
              <a:rPr sz="2000" dirty="0">
                <a:solidFill>
                  <a:srgbClr val="006600"/>
                </a:solidFill>
                <a:latin typeface="Arial"/>
                <a:cs typeface="Arial"/>
              </a:rPr>
              <a:t>are </a:t>
            </a:r>
            <a:r>
              <a:rPr sz="2000" spc="30" dirty="0">
                <a:latin typeface="Cambria"/>
                <a:cs typeface="Cambria"/>
              </a:rPr>
              <a:t>3-D</a:t>
            </a:r>
            <a:r>
              <a:rPr sz="2000" spc="105" dirty="0">
                <a:latin typeface="Cambria"/>
                <a:cs typeface="Cambria"/>
              </a:rPr>
              <a:t> </a:t>
            </a:r>
            <a:r>
              <a:rPr sz="2000" spc="-5" dirty="0">
                <a:solidFill>
                  <a:srgbClr val="006600"/>
                </a:solidFill>
                <a:latin typeface="Arial"/>
                <a:cs typeface="Arial"/>
              </a:rPr>
              <a:t>tensors</a:t>
            </a:r>
            <a:endParaRPr sz="2000" dirty="0">
              <a:latin typeface="Arial"/>
              <a:cs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762000" y="609600"/>
            <a:ext cx="8839200" cy="1367041"/>
          </a:xfrm>
          <a:prstGeom prst="rect">
            <a:avLst/>
          </a:prstGeom>
        </p:spPr>
        <p:txBody>
          <a:bodyPr vert="horz" wrap="square" lIns="0" tIns="12700" rIns="0" bIns="0" rtlCol="0">
            <a:spAutoFit/>
          </a:bodyPr>
          <a:lstStyle/>
          <a:p>
            <a:pPr marL="12700" algn="l">
              <a:lnSpc>
                <a:spcPct val="100000"/>
              </a:lnSpc>
              <a:spcBef>
                <a:spcPts val="100"/>
              </a:spcBef>
              <a:tabLst>
                <a:tab pos="4360545" algn="l"/>
                <a:tab pos="6037580" algn="l"/>
              </a:tabLst>
            </a:pPr>
            <a:r>
              <a:rPr sz="4400" spc="-5" dirty="0"/>
              <a:t>Four</a:t>
            </a:r>
            <a:r>
              <a:rPr sz="4400" spc="5" dirty="0"/>
              <a:t> </a:t>
            </a:r>
            <a:r>
              <a:rPr lang="en-US" sz="4400" spc="5" dirty="0"/>
              <a:t>I</a:t>
            </a:r>
            <a:r>
              <a:rPr sz="4400" dirty="0"/>
              <a:t>ndices</a:t>
            </a:r>
            <a:r>
              <a:rPr lang="en-US" sz="4400" dirty="0"/>
              <a:t> for Weights</a:t>
            </a:r>
            <a:r>
              <a:rPr sz="4400" dirty="0"/>
              <a:t> </a:t>
            </a:r>
            <a:r>
              <a:rPr lang="en-US" sz="4400" spc="-5" dirty="0"/>
              <a:t>for I</a:t>
            </a:r>
            <a:r>
              <a:rPr sz="4400" dirty="0"/>
              <a:t>mage</a:t>
            </a:r>
            <a:r>
              <a:rPr lang="en-US" sz="4400" dirty="0"/>
              <a:t> </a:t>
            </a:r>
            <a:r>
              <a:rPr lang="en-US" sz="4400" spc="-5" dirty="0"/>
              <a:t>algorithms</a:t>
            </a:r>
            <a:endParaRPr sz="4400" dirty="0"/>
          </a:p>
        </p:txBody>
      </p:sp>
      <p:sp>
        <p:nvSpPr>
          <p:cNvPr id="5" name="object 5"/>
          <p:cNvSpPr txBox="1"/>
          <p:nvPr/>
        </p:nvSpPr>
        <p:spPr>
          <a:xfrm>
            <a:off x="1222663" y="2349692"/>
            <a:ext cx="7396480" cy="2730876"/>
          </a:xfrm>
          <a:prstGeom prst="rect">
            <a:avLst/>
          </a:prstGeom>
        </p:spPr>
        <p:txBody>
          <a:bodyPr vert="horz" wrap="square" lIns="0" tIns="75565" rIns="0" bIns="0" rtlCol="0">
            <a:spAutoFit/>
          </a:bodyPr>
          <a:lstStyle/>
          <a:p>
            <a:pPr marL="469900" indent="-457200">
              <a:lnSpc>
                <a:spcPct val="100000"/>
              </a:lnSpc>
              <a:spcBef>
                <a:spcPts val="595"/>
              </a:spcBef>
              <a:buAutoNum type="arabicPeriod"/>
              <a:tabLst>
                <a:tab pos="469265" algn="l"/>
                <a:tab pos="469900" algn="l"/>
              </a:tabLst>
            </a:pPr>
            <a:r>
              <a:rPr sz="2800" spc="-5" dirty="0">
                <a:solidFill>
                  <a:srgbClr val="3333CC"/>
                </a:solidFill>
                <a:latin typeface="Arial"/>
                <a:cs typeface="Arial"/>
              </a:rPr>
              <a:t>One </a:t>
            </a:r>
            <a:r>
              <a:rPr sz="2800" dirty="0">
                <a:solidFill>
                  <a:srgbClr val="3333CC"/>
                </a:solidFill>
                <a:latin typeface="Arial"/>
                <a:cs typeface="Arial"/>
              </a:rPr>
              <a:t>index </a:t>
            </a:r>
            <a:r>
              <a:rPr sz="2800" spc="-5" dirty="0">
                <a:solidFill>
                  <a:srgbClr val="3333CC"/>
                </a:solidFill>
                <a:latin typeface="Arial"/>
                <a:cs typeface="Arial"/>
              </a:rPr>
              <a:t>for</a:t>
            </a:r>
            <a:r>
              <a:rPr sz="2800" spc="-10" dirty="0">
                <a:solidFill>
                  <a:srgbClr val="3333CC"/>
                </a:solidFill>
                <a:latin typeface="Arial"/>
                <a:cs typeface="Arial"/>
              </a:rPr>
              <a:t> </a:t>
            </a:r>
            <a:r>
              <a:rPr sz="2800" dirty="0">
                <a:solidFill>
                  <a:srgbClr val="3333CC"/>
                </a:solidFill>
                <a:latin typeface="Arial"/>
                <a:cs typeface="Arial"/>
              </a:rPr>
              <a:t>Channel</a:t>
            </a:r>
            <a:endParaRPr sz="2800" dirty="0">
              <a:latin typeface="Arial"/>
              <a:cs typeface="Arial"/>
            </a:endParaRPr>
          </a:p>
          <a:p>
            <a:pPr marL="469900" indent="-457200">
              <a:lnSpc>
                <a:spcPct val="100000"/>
              </a:lnSpc>
              <a:spcBef>
                <a:spcPts val="495"/>
              </a:spcBef>
              <a:buAutoNum type="arabicPeriod"/>
              <a:tabLst>
                <a:tab pos="469265" algn="l"/>
                <a:tab pos="469900" algn="l"/>
              </a:tabLst>
            </a:pPr>
            <a:r>
              <a:rPr sz="2800" spc="-5" dirty="0">
                <a:solidFill>
                  <a:srgbClr val="3333CC"/>
                </a:solidFill>
                <a:latin typeface="Arial"/>
                <a:cs typeface="Arial"/>
              </a:rPr>
              <a:t>Two </a:t>
            </a:r>
            <a:r>
              <a:rPr sz="2800" dirty="0">
                <a:solidFill>
                  <a:srgbClr val="3333CC"/>
                </a:solidFill>
                <a:latin typeface="Arial"/>
                <a:cs typeface="Arial"/>
              </a:rPr>
              <a:t>indices </a:t>
            </a:r>
            <a:r>
              <a:rPr sz="2800" spc="-5" dirty="0">
                <a:solidFill>
                  <a:srgbClr val="3333CC"/>
                </a:solidFill>
                <a:latin typeface="Arial"/>
                <a:cs typeface="Arial"/>
              </a:rPr>
              <a:t>for spatial coordinates </a:t>
            </a:r>
            <a:r>
              <a:rPr sz="2800" dirty="0">
                <a:solidFill>
                  <a:srgbClr val="3333CC"/>
                </a:solidFill>
                <a:latin typeface="Arial"/>
                <a:cs typeface="Arial"/>
              </a:rPr>
              <a:t>of each channel</a:t>
            </a:r>
            <a:endParaRPr sz="2800" dirty="0">
              <a:latin typeface="Arial"/>
              <a:cs typeface="Arial"/>
            </a:endParaRPr>
          </a:p>
          <a:p>
            <a:pPr marL="469900" indent="-457200">
              <a:lnSpc>
                <a:spcPct val="100000"/>
              </a:lnSpc>
              <a:spcBef>
                <a:spcPts val="620"/>
              </a:spcBef>
              <a:buAutoNum type="arabicPeriod"/>
              <a:tabLst>
                <a:tab pos="469265" algn="l"/>
                <a:tab pos="469900" algn="l"/>
              </a:tabLst>
            </a:pPr>
            <a:r>
              <a:rPr sz="2800" spc="-5" dirty="0">
                <a:solidFill>
                  <a:srgbClr val="3333CC"/>
                </a:solidFill>
                <a:latin typeface="Arial"/>
                <a:cs typeface="Arial"/>
              </a:rPr>
              <a:t>Fourth </a:t>
            </a:r>
            <a:r>
              <a:rPr sz="2800" dirty="0">
                <a:solidFill>
                  <a:srgbClr val="3333CC"/>
                </a:solidFill>
                <a:latin typeface="Arial"/>
                <a:cs typeface="Arial"/>
              </a:rPr>
              <a:t>index </a:t>
            </a:r>
            <a:r>
              <a:rPr sz="2800" spc="-5" dirty="0">
                <a:solidFill>
                  <a:srgbClr val="3333CC"/>
                </a:solidFill>
                <a:latin typeface="Arial"/>
                <a:cs typeface="Arial"/>
              </a:rPr>
              <a:t>for different </a:t>
            </a:r>
            <a:r>
              <a:rPr sz="2800" dirty="0">
                <a:solidFill>
                  <a:srgbClr val="3333CC"/>
                </a:solidFill>
                <a:latin typeface="Arial"/>
                <a:cs typeface="Arial"/>
              </a:rPr>
              <a:t>samples in a</a:t>
            </a:r>
            <a:r>
              <a:rPr sz="2800" spc="-15" dirty="0">
                <a:solidFill>
                  <a:srgbClr val="3333CC"/>
                </a:solidFill>
                <a:latin typeface="Arial"/>
                <a:cs typeface="Arial"/>
              </a:rPr>
              <a:t> </a:t>
            </a:r>
            <a:r>
              <a:rPr sz="2800" spc="-5" dirty="0">
                <a:solidFill>
                  <a:srgbClr val="3333CC"/>
                </a:solidFill>
                <a:latin typeface="Arial"/>
                <a:cs typeface="Arial"/>
              </a:rPr>
              <a:t>batch</a:t>
            </a:r>
            <a:endParaRPr sz="2800" dirty="0">
              <a:latin typeface="Arial"/>
              <a:cs typeface="Arial"/>
            </a:endParaRPr>
          </a:p>
          <a:p>
            <a:pPr marL="755650" lvl="1" indent="-286385">
              <a:lnSpc>
                <a:spcPct val="100000"/>
              </a:lnSpc>
              <a:spcBef>
                <a:spcPts val="425"/>
              </a:spcBef>
              <a:buClr>
                <a:srgbClr val="3333CC"/>
              </a:buClr>
              <a:buChar char="•"/>
              <a:tabLst>
                <a:tab pos="755015" algn="l"/>
                <a:tab pos="755650" algn="l"/>
              </a:tabLst>
            </a:pPr>
            <a:r>
              <a:rPr sz="2400" spc="-5" dirty="0">
                <a:solidFill>
                  <a:srgbClr val="006600"/>
                </a:solidFill>
                <a:latin typeface="Arial"/>
                <a:cs typeface="Arial"/>
              </a:rPr>
              <a:t>We </a:t>
            </a:r>
            <a:r>
              <a:rPr sz="2400" dirty="0">
                <a:solidFill>
                  <a:srgbClr val="006600"/>
                </a:solidFill>
                <a:latin typeface="Arial"/>
                <a:cs typeface="Arial"/>
              </a:rPr>
              <a:t>omit </a:t>
            </a:r>
            <a:r>
              <a:rPr sz="2400" spc="-5" dirty="0">
                <a:solidFill>
                  <a:srgbClr val="006600"/>
                </a:solidFill>
                <a:latin typeface="Arial"/>
                <a:cs typeface="Arial"/>
              </a:rPr>
              <a:t>the batch </a:t>
            </a:r>
            <a:r>
              <a:rPr sz="2400" dirty="0">
                <a:solidFill>
                  <a:srgbClr val="006600"/>
                </a:solidFill>
                <a:latin typeface="Arial"/>
                <a:cs typeface="Arial"/>
              </a:rPr>
              <a:t>axis </a:t>
            </a:r>
            <a:r>
              <a:rPr sz="2400" spc="-5" dirty="0">
                <a:solidFill>
                  <a:srgbClr val="006600"/>
                </a:solidFill>
                <a:latin typeface="Arial"/>
                <a:cs typeface="Arial"/>
              </a:rPr>
              <a:t>for simplicity </a:t>
            </a:r>
            <a:r>
              <a:rPr sz="2400" dirty="0">
                <a:solidFill>
                  <a:srgbClr val="006600"/>
                </a:solidFill>
                <a:latin typeface="Arial"/>
                <a:cs typeface="Arial"/>
              </a:rPr>
              <a:t>of</a:t>
            </a:r>
            <a:r>
              <a:rPr sz="2400" spc="-5" dirty="0">
                <a:solidFill>
                  <a:srgbClr val="006600"/>
                </a:solidFill>
                <a:latin typeface="Arial"/>
                <a:cs typeface="Arial"/>
              </a:rPr>
              <a:t> </a:t>
            </a:r>
            <a:r>
              <a:rPr sz="2400" dirty="0">
                <a:solidFill>
                  <a:srgbClr val="006600"/>
                </a:solidFill>
                <a:latin typeface="Arial"/>
                <a:cs typeface="Arial"/>
              </a:rPr>
              <a:t>discussion</a:t>
            </a:r>
            <a:endParaRPr sz="2400" dirty="0">
              <a:latin typeface="Arial"/>
              <a:cs typeface="Arial"/>
            </a:endParaRPr>
          </a:p>
        </p:txBody>
      </p:sp>
      <p:sp>
        <p:nvSpPr>
          <p:cNvPr id="2" name="TextBox 1">
            <a:extLst>
              <a:ext uri="{FF2B5EF4-FFF2-40B4-BE49-F238E27FC236}">
                <a16:creationId xmlns:a16="http://schemas.microsoft.com/office/drawing/2014/main" id="{75E7C89C-F8EF-DD4C-8865-87B7781983E8}"/>
              </a:ext>
            </a:extLst>
          </p:cNvPr>
          <p:cNvSpPr txBox="1"/>
          <p:nvPr/>
        </p:nvSpPr>
        <p:spPr>
          <a:xfrm>
            <a:off x="3525849" y="5715000"/>
            <a:ext cx="1686231" cy="584775"/>
          </a:xfrm>
          <a:prstGeom prst="rect">
            <a:avLst/>
          </a:prstGeom>
          <a:noFill/>
        </p:spPr>
        <p:txBody>
          <a:bodyPr wrap="none" rtlCol="0">
            <a:spAutoFit/>
          </a:bodyPr>
          <a:lstStyle/>
          <a:p>
            <a:r>
              <a:rPr lang="en-US" sz="3200" i="1" dirty="0">
                <a:latin typeface="Cambria" panose="02040503050406030204" pitchFamily="18" charset="0"/>
                <a:cs typeface="Calibri"/>
              </a:rPr>
              <a:t>f </a:t>
            </a:r>
            <a:r>
              <a:rPr lang="en-US" sz="3200" spc="125" dirty="0">
                <a:latin typeface="Cambria" panose="02040503050406030204" pitchFamily="18" charset="0"/>
                <a:cs typeface="Calibri"/>
              </a:rPr>
              <a:t>(</a:t>
            </a:r>
            <a:r>
              <a:rPr lang="en-US" sz="3200" i="1" spc="125" dirty="0" err="1">
                <a:latin typeface="Cambria" panose="02040503050406030204" pitchFamily="18" charset="0"/>
                <a:cs typeface="Calibri"/>
              </a:rPr>
              <a:t>w</a:t>
            </a:r>
            <a:r>
              <a:rPr lang="en-US" sz="3200" i="1" spc="187" baseline="-20833" dirty="0" err="1">
                <a:latin typeface="Cambria" panose="02040503050406030204" pitchFamily="18" charset="0"/>
                <a:cs typeface="Calibri"/>
              </a:rPr>
              <a:t>i,j,k,l</a:t>
            </a:r>
            <a:r>
              <a:rPr lang="en-US" sz="3200" spc="125" dirty="0">
                <a:latin typeface="Cambria" panose="02040503050406030204" pitchFamily="18" charset="0"/>
                <a:cs typeface="Calibri"/>
              </a:rPr>
              <a:t>)</a:t>
            </a:r>
            <a:endParaRPr lang="en-US" sz="3200" dirty="0">
              <a:latin typeface="Cambria" panose="02040503050406030204" pitchFamily="18"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181935" y="1282701"/>
            <a:ext cx="5702300" cy="635000"/>
          </a:xfrm>
          <a:prstGeom prst="rect">
            <a:avLst/>
          </a:prstGeom>
        </p:spPr>
        <p:txBody>
          <a:bodyPr vert="horz" wrap="square" lIns="0" tIns="12700" rIns="0" bIns="0" rtlCol="0">
            <a:spAutoFit/>
          </a:bodyPr>
          <a:lstStyle/>
          <a:p>
            <a:pPr marL="12700">
              <a:lnSpc>
                <a:spcPct val="100000"/>
              </a:lnSpc>
              <a:spcBef>
                <a:spcPts val="100"/>
              </a:spcBef>
              <a:tabLst>
                <a:tab pos="3006090" algn="l"/>
              </a:tabLst>
            </a:pPr>
            <a:r>
              <a:rPr sz="4000" spc="-5" dirty="0"/>
              <a:t>Multichannel	Convolution</a:t>
            </a:r>
            <a:endParaRPr sz="4000"/>
          </a:p>
        </p:txBody>
      </p:sp>
      <p:sp>
        <p:nvSpPr>
          <p:cNvPr id="5" name="object 5"/>
          <p:cNvSpPr txBox="1"/>
          <p:nvPr/>
        </p:nvSpPr>
        <p:spPr>
          <a:xfrm>
            <a:off x="536863" y="2412683"/>
            <a:ext cx="8806815" cy="2283460"/>
          </a:xfrm>
          <a:prstGeom prst="rect">
            <a:avLst/>
          </a:prstGeom>
        </p:spPr>
        <p:txBody>
          <a:bodyPr vert="horz" wrap="square" lIns="0" tIns="15875" rIns="0" bIns="0" rtlCol="0">
            <a:spAutoFit/>
          </a:bodyPr>
          <a:lstStyle/>
          <a:p>
            <a:pPr marL="355600" marR="5080" indent="-342900">
              <a:lnSpc>
                <a:spcPct val="99000"/>
              </a:lnSpc>
              <a:spcBef>
                <a:spcPts val="125"/>
              </a:spcBef>
              <a:buChar char="•"/>
              <a:tabLst>
                <a:tab pos="354965" algn="l"/>
                <a:tab pos="355600" algn="l"/>
              </a:tabLst>
            </a:pPr>
            <a:r>
              <a:rPr sz="2400" dirty="0">
                <a:solidFill>
                  <a:srgbClr val="3333CC"/>
                </a:solidFill>
                <a:latin typeface="Arial"/>
                <a:cs typeface="Arial"/>
              </a:rPr>
              <a:t>Because we are dealing </a:t>
            </a:r>
            <a:r>
              <a:rPr sz="2400" spc="-5" dirty="0">
                <a:solidFill>
                  <a:srgbClr val="3333CC"/>
                </a:solidFill>
                <a:latin typeface="Arial"/>
                <a:cs typeface="Arial"/>
              </a:rPr>
              <a:t>with multichannel convolution, </a:t>
            </a:r>
            <a:r>
              <a:rPr sz="2400" dirty="0">
                <a:solidFill>
                  <a:srgbClr val="3333CC"/>
                </a:solidFill>
                <a:latin typeface="Arial"/>
                <a:cs typeface="Arial"/>
              </a:rPr>
              <a:t>linear  </a:t>
            </a:r>
            <a:r>
              <a:rPr sz="2400" spc="-5" dirty="0">
                <a:solidFill>
                  <a:srgbClr val="3333CC"/>
                </a:solidFill>
                <a:latin typeface="Arial"/>
                <a:cs typeface="Arial"/>
              </a:rPr>
              <a:t>operations </a:t>
            </a:r>
            <a:r>
              <a:rPr sz="2400" dirty="0">
                <a:solidFill>
                  <a:srgbClr val="3333CC"/>
                </a:solidFill>
                <a:latin typeface="Arial"/>
                <a:cs typeface="Arial"/>
              </a:rPr>
              <a:t>are not usually </a:t>
            </a:r>
            <a:r>
              <a:rPr sz="2400" spc="-5" dirty="0">
                <a:solidFill>
                  <a:srgbClr val="3333CC"/>
                </a:solidFill>
                <a:latin typeface="Arial"/>
                <a:cs typeface="Arial"/>
              </a:rPr>
              <a:t>commutative, </a:t>
            </a:r>
            <a:r>
              <a:rPr sz="2400" dirty="0">
                <a:solidFill>
                  <a:srgbClr val="3333CC"/>
                </a:solidFill>
                <a:latin typeface="Arial"/>
                <a:cs typeface="Arial"/>
              </a:rPr>
              <a:t>even of kernel flipping  is</a:t>
            </a:r>
            <a:r>
              <a:rPr sz="2400" spc="-10" dirty="0">
                <a:solidFill>
                  <a:srgbClr val="3333CC"/>
                </a:solidFill>
                <a:latin typeface="Arial"/>
                <a:cs typeface="Arial"/>
              </a:rPr>
              <a:t> </a:t>
            </a:r>
            <a:r>
              <a:rPr sz="2400" dirty="0">
                <a:solidFill>
                  <a:srgbClr val="3333CC"/>
                </a:solidFill>
                <a:latin typeface="Arial"/>
                <a:cs typeface="Arial"/>
              </a:rPr>
              <a:t>used</a:t>
            </a:r>
            <a:endParaRPr sz="2400">
              <a:latin typeface="Arial"/>
              <a:cs typeface="Arial"/>
            </a:endParaRPr>
          </a:p>
          <a:p>
            <a:pPr marL="355600" marR="140970" indent="-342900">
              <a:lnSpc>
                <a:spcPct val="99400"/>
              </a:lnSpc>
              <a:spcBef>
                <a:spcPts val="615"/>
              </a:spcBef>
              <a:buChar char="•"/>
              <a:tabLst>
                <a:tab pos="354965" algn="l"/>
                <a:tab pos="355600" algn="l"/>
                <a:tab pos="7996555" algn="l"/>
              </a:tabLst>
            </a:pPr>
            <a:r>
              <a:rPr sz="2400" spc="-5" dirty="0">
                <a:solidFill>
                  <a:srgbClr val="3333CC"/>
                </a:solidFill>
                <a:latin typeface="Arial"/>
                <a:cs typeface="Arial"/>
              </a:rPr>
              <a:t>T</a:t>
            </a:r>
            <a:r>
              <a:rPr sz="2400" dirty="0">
                <a:solidFill>
                  <a:srgbClr val="3333CC"/>
                </a:solidFill>
                <a:latin typeface="Arial"/>
                <a:cs typeface="Arial"/>
              </a:rPr>
              <a:t>hese mul</a:t>
            </a:r>
            <a:r>
              <a:rPr sz="2400" spc="-5" dirty="0">
                <a:solidFill>
                  <a:srgbClr val="3333CC"/>
                </a:solidFill>
                <a:latin typeface="Arial"/>
                <a:cs typeface="Arial"/>
              </a:rPr>
              <a:t>t</a:t>
            </a:r>
            <a:r>
              <a:rPr sz="2400" dirty="0">
                <a:solidFill>
                  <a:srgbClr val="3333CC"/>
                </a:solidFill>
                <a:latin typeface="Arial"/>
                <a:cs typeface="Arial"/>
              </a:rPr>
              <a:t>i-channel opera</a:t>
            </a:r>
            <a:r>
              <a:rPr sz="2400" spc="-5" dirty="0">
                <a:solidFill>
                  <a:srgbClr val="3333CC"/>
                </a:solidFill>
                <a:latin typeface="Arial"/>
                <a:cs typeface="Arial"/>
              </a:rPr>
              <a:t>t</a:t>
            </a:r>
            <a:r>
              <a:rPr sz="2400" dirty="0">
                <a:solidFill>
                  <a:srgbClr val="3333CC"/>
                </a:solidFill>
                <a:latin typeface="Arial"/>
                <a:cs typeface="Arial"/>
              </a:rPr>
              <a:t>ions</a:t>
            </a:r>
            <a:r>
              <a:rPr sz="2400" spc="-5" dirty="0">
                <a:solidFill>
                  <a:srgbClr val="3333CC"/>
                </a:solidFill>
                <a:latin typeface="Arial"/>
                <a:cs typeface="Arial"/>
              </a:rPr>
              <a:t> </a:t>
            </a:r>
            <a:r>
              <a:rPr sz="2400" dirty="0">
                <a:solidFill>
                  <a:srgbClr val="3333CC"/>
                </a:solidFill>
                <a:latin typeface="Arial"/>
                <a:cs typeface="Arial"/>
              </a:rPr>
              <a:t>are only</a:t>
            </a:r>
            <a:r>
              <a:rPr sz="2400" spc="-5" dirty="0">
                <a:solidFill>
                  <a:srgbClr val="3333CC"/>
                </a:solidFill>
                <a:latin typeface="Arial"/>
                <a:cs typeface="Arial"/>
              </a:rPr>
              <a:t> </a:t>
            </a:r>
            <a:r>
              <a:rPr sz="2400" dirty="0">
                <a:solidFill>
                  <a:srgbClr val="3333CC"/>
                </a:solidFill>
                <a:latin typeface="Arial"/>
                <a:cs typeface="Arial"/>
              </a:rPr>
              <a:t>commu</a:t>
            </a:r>
            <a:r>
              <a:rPr sz="2400" spc="-5" dirty="0">
                <a:solidFill>
                  <a:srgbClr val="3333CC"/>
                </a:solidFill>
                <a:latin typeface="Arial"/>
                <a:cs typeface="Arial"/>
              </a:rPr>
              <a:t>t</a:t>
            </a:r>
            <a:r>
              <a:rPr sz="2400" dirty="0">
                <a:solidFill>
                  <a:srgbClr val="3333CC"/>
                </a:solidFill>
                <a:latin typeface="Arial"/>
                <a:cs typeface="Arial"/>
              </a:rPr>
              <a:t>a</a:t>
            </a:r>
            <a:r>
              <a:rPr sz="2400" spc="-5" dirty="0">
                <a:solidFill>
                  <a:srgbClr val="3333CC"/>
                </a:solidFill>
                <a:latin typeface="Arial"/>
                <a:cs typeface="Arial"/>
              </a:rPr>
              <a:t>t</a:t>
            </a:r>
            <a:r>
              <a:rPr sz="2400" dirty="0">
                <a:solidFill>
                  <a:srgbClr val="3333CC"/>
                </a:solidFill>
                <a:latin typeface="Arial"/>
                <a:cs typeface="Arial"/>
              </a:rPr>
              <a:t>ive if	each  </a:t>
            </a:r>
            <a:r>
              <a:rPr sz="2400" spc="-5" dirty="0">
                <a:solidFill>
                  <a:srgbClr val="3333CC"/>
                </a:solidFill>
                <a:latin typeface="Arial"/>
                <a:cs typeface="Arial"/>
              </a:rPr>
              <a:t>operation </a:t>
            </a:r>
            <a:r>
              <a:rPr sz="2400" dirty="0">
                <a:solidFill>
                  <a:srgbClr val="3333CC"/>
                </a:solidFill>
                <a:latin typeface="Arial"/>
                <a:cs typeface="Arial"/>
              </a:rPr>
              <a:t>has </a:t>
            </a:r>
            <a:r>
              <a:rPr sz="2400" spc="-5" dirty="0">
                <a:solidFill>
                  <a:srgbClr val="3333CC"/>
                </a:solidFill>
                <a:latin typeface="Arial"/>
                <a:cs typeface="Arial"/>
              </a:rPr>
              <a:t>the </a:t>
            </a:r>
            <a:r>
              <a:rPr sz="2400" dirty="0">
                <a:solidFill>
                  <a:srgbClr val="3333CC"/>
                </a:solidFill>
                <a:latin typeface="Arial"/>
                <a:cs typeface="Arial"/>
              </a:rPr>
              <a:t>same number of </a:t>
            </a:r>
            <a:r>
              <a:rPr sz="2400" spc="-5" dirty="0">
                <a:solidFill>
                  <a:srgbClr val="3333CC"/>
                </a:solidFill>
                <a:latin typeface="Arial"/>
                <a:cs typeface="Arial"/>
              </a:rPr>
              <a:t>output </a:t>
            </a:r>
            <a:r>
              <a:rPr sz="2400" dirty="0">
                <a:solidFill>
                  <a:srgbClr val="3333CC"/>
                </a:solidFill>
                <a:latin typeface="Arial"/>
                <a:cs typeface="Arial"/>
              </a:rPr>
              <a:t>channels as input  channels.</a:t>
            </a:r>
            <a:endParaRPr sz="2400">
              <a:latin typeface="Arial"/>
              <a:cs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587363" y="825501"/>
            <a:ext cx="6738620" cy="635000"/>
          </a:xfrm>
          <a:prstGeom prst="rect">
            <a:avLst/>
          </a:prstGeom>
        </p:spPr>
        <p:txBody>
          <a:bodyPr vert="horz" wrap="square" lIns="0" tIns="12700" rIns="0" bIns="0" rtlCol="0">
            <a:spAutoFit/>
          </a:bodyPr>
          <a:lstStyle/>
          <a:p>
            <a:pPr marL="12700">
              <a:lnSpc>
                <a:spcPct val="100000"/>
              </a:lnSpc>
              <a:spcBef>
                <a:spcPts val="100"/>
              </a:spcBef>
              <a:tabLst>
                <a:tab pos="2271395" algn="l"/>
                <a:tab pos="5313680" algn="l"/>
              </a:tabLst>
            </a:pPr>
            <a:r>
              <a:rPr sz="4000" dirty="0"/>
              <a:t>Defini</a:t>
            </a:r>
            <a:r>
              <a:rPr sz="4000" spc="-5" dirty="0"/>
              <a:t>t</a:t>
            </a:r>
            <a:r>
              <a:rPr sz="4000" dirty="0"/>
              <a:t>ion	of</a:t>
            </a:r>
            <a:r>
              <a:rPr sz="4000" spc="-5" dirty="0"/>
              <a:t> </a:t>
            </a:r>
            <a:r>
              <a:rPr sz="4000" spc="65" dirty="0">
                <a:solidFill>
                  <a:srgbClr val="000000"/>
                </a:solidFill>
                <a:latin typeface="Cambria"/>
                <a:cs typeface="Cambria"/>
              </a:rPr>
              <a:t>4-D</a:t>
            </a:r>
            <a:r>
              <a:rPr sz="4000" spc="229" dirty="0">
                <a:solidFill>
                  <a:srgbClr val="000000"/>
                </a:solidFill>
                <a:latin typeface="Cambria"/>
                <a:cs typeface="Cambria"/>
              </a:rPr>
              <a:t> </a:t>
            </a:r>
            <a:r>
              <a:rPr sz="4000" dirty="0"/>
              <a:t>kernel	</a:t>
            </a:r>
            <a:r>
              <a:rPr sz="4000" spc="-5" dirty="0"/>
              <a:t>t</a:t>
            </a:r>
            <a:r>
              <a:rPr sz="4000" dirty="0"/>
              <a:t>ensor</a:t>
            </a:r>
            <a:endParaRPr sz="4000">
              <a:latin typeface="Cambria"/>
              <a:cs typeface="Cambria"/>
            </a:endParaRPr>
          </a:p>
        </p:txBody>
      </p:sp>
      <p:sp>
        <p:nvSpPr>
          <p:cNvPr id="5" name="object 5"/>
          <p:cNvSpPr txBox="1"/>
          <p:nvPr/>
        </p:nvSpPr>
        <p:spPr>
          <a:xfrm>
            <a:off x="486063" y="1633220"/>
            <a:ext cx="8780780" cy="4378960"/>
          </a:xfrm>
          <a:prstGeom prst="rect">
            <a:avLst/>
          </a:prstGeom>
        </p:spPr>
        <p:txBody>
          <a:bodyPr vert="horz" wrap="square" lIns="0" tIns="12700" rIns="0" bIns="0" rtlCol="0">
            <a:spAutoFit/>
          </a:bodyPr>
          <a:lstStyle/>
          <a:p>
            <a:pPr marL="406400" indent="-342900">
              <a:lnSpc>
                <a:spcPts val="3329"/>
              </a:lnSpc>
              <a:spcBef>
                <a:spcPts val="100"/>
              </a:spcBef>
              <a:buChar char="•"/>
              <a:tabLst>
                <a:tab pos="405765" algn="l"/>
                <a:tab pos="406400" algn="l"/>
              </a:tabLst>
            </a:pPr>
            <a:r>
              <a:rPr sz="2800" dirty="0">
                <a:solidFill>
                  <a:srgbClr val="3333CC"/>
                </a:solidFill>
                <a:latin typeface="Arial"/>
                <a:cs typeface="Arial"/>
              </a:rPr>
              <a:t>Assume we have a </a:t>
            </a:r>
            <a:r>
              <a:rPr sz="2800" spc="45" dirty="0">
                <a:latin typeface="Cambria"/>
                <a:cs typeface="Cambria"/>
              </a:rPr>
              <a:t>4-D </a:t>
            </a:r>
            <a:r>
              <a:rPr sz="2800" dirty="0">
                <a:solidFill>
                  <a:srgbClr val="3333CC"/>
                </a:solidFill>
                <a:latin typeface="Arial"/>
                <a:cs typeface="Arial"/>
              </a:rPr>
              <a:t>kernel </a:t>
            </a:r>
            <a:r>
              <a:rPr sz="2800" spc="-5" dirty="0">
                <a:solidFill>
                  <a:srgbClr val="3333CC"/>
                </a:solidFill>
                <a:latin typeface="Arial"/>
                <a:cs typeface="Arial"/>
              </a:rPr>
              <a:t>tensor </a:t>
            </a:r>
            <a:r>
              <a:rPr sz="2800" b="1" i="1" spc="660" dirty="0">
                <a:latin typeface="Cambria" panose="02040503050406030204" pitchFamily="18" charset="0"/>
                <a:cs typeface="Calibri"/>
              </a:rPr>
              <a:t>K</a:t>
            </a:r>
            <a:r>
              <a:rPr sz="2800" b="1" spc="660" dirty="0">
                <a:latin typeface="Calibri"/>
                <a:cs typeface="Calibri"/>
              </a:rPr>
              <a:t> </a:t>
            </a:r>
            <a:r>
              <a:rPr sz="2800" spc="-5" dirty="0">
                <a:solidFill>
                  <a:srgbClr val="3333CC"/>
                </a:solidFill>
                <a:latin typeface="Arial"/>
                <a:cs typeface="Arial"/>
              </a:rPr>
              <a:t>with</a:t>
            </a:r>
            <a:r>
              <a:rPr sz="2800" spc="-465" dirty="0">
                <a:solidFill>
                  <a:srgbClr val="3333CC"/>
                </a:solidFill>
                <a:latin typeface="Arial"/>
                <a:cs typeface="Arial"/>
              </a:rPr>
              <a:t> </a:t>
            </a:r>
            <a:r>
              <a:rPr sz="2800" dirty="0">
                <a:solidFill>
                  <a:srgbClr val="3333CC"/>
                </a:solidFill>
                <a:latin typeface="Arial"/>
                <a:cs typeface="Arial"/>
              </a:rPr>
              <a:t>element</a:t>
            </a:r>
            <a:endParaRPr sz="2800" dirty="0">
              <a:latin typeface="Arial"/>
              <a:cs typeface="Arial"/>
            </a:endParaRPr>
          </a:p>
          <a:p>
            <a:pPr marL="406400">
              <a:lnSpc>
                <a:spcPts val="3329"/>
              </a:lnSpc>
            </a:pPr>
            <a:r>
              <a:rPr sz="2800" i="1" spc="140" dirty="0">
                <a:latin typeface="Cambria"/>
                <a:cs typeface="Cambria"/>
              </a:rPr>
              <a:t>K</a:t>
            </a:r>
            <a:r>
              <a:rPr sz="2775" i="1" spc="209" baseline="-21021" dirty="0">
                <a:latin typeface="Cambria"/>
                <a:cs typeface="Cambria"/>
              </a:rPr>
              <a:t>i,j,k,l </a:t>
            </a:r>
            <a:r>
              <a:rPr sz="2400" dirty="0">
                <a:solidFill>
                  <a:srgbClr val="3333CC"/>
                </a:solidFill>
                <a:latin typeface="Arial"/>
                <a:cs typeface="Arial"/>
              </a:rPr>
              <a:t>giving </a:t>
            </a:r>
            <a:r>
              <a:rPr sz="2400" spc="-5" dirty="0">
                <a:solidFill>
                  <a:srgbClr val="3333CC"/>
                </a:solidFill>
                <a:latin typeface="Arial"/>
                <a:cs typeface="Arial"/>
              </a:rPr>
              <a:t>the connection strength</a:t>
            </a:r>
            <a:r>
              <a:rPr sz="2400" spc="90" dirty="0">
                <a:solidFill>
                  <a:srgbClr val="3333CC"/>
                </a:solidFill>
                <a:latin typeface="Arial"/>
                <a:cs typeface="Arial"/>
              </a:rPr>
              <a:t> </a:t>
            </a:r>
            <a:r>
              <a:rPr sz="2400" spc="-5" dirty="0">
                <a:solidFill>
                  <a:srgbClr val="3333CC"/>
                </a:solidFill>
                <a:latin typeface="Arial"/>
                <a:cs typeface="Arial"/>
              </a:rPr>
              <a:t>between</a:t>
            </a:r>
            <a:endParaRPr sz="2400" dirty="0">
              <a:latin typeface="Arial"/>
              <a:cs typeface="Arial"/>
            </a:endParaRPr>
          </a:p>
          <a:p>
            <a:pPr marL="806450" lvl="1" indent="-285750">
              <a:lnSpc>
                <a:spcPct val="100000"/>
              </a:lnSpc>
              <a:spcBef>
                <a:spcPts val="520"/>
              </a:spcBef>
              <a:buClr>
                <a:srgbClr val="3333CC"/>
              </a:buClr>
              <a:buChar char="•"/>
              <a:tabLst>
                <a:tab pos="805815" algn="l"/>
                <a:tab pos="806450" algn="l"/>
              </a:tabLst>
            </a:pPr>
            <a:r>
              <a:rPr sz="2000" dirty="0">
                <a:solidFill>
                  <a:srgbClr val="006600"/>
                </a:solidFill>
                <a:latin typeface="Arial"/>
                <a:cs typeface="Arial"/>
              </a:rPr>
              <a:t>a unit in channel </a:t>
            </a:r>
            <a:r>
              <a:rPr sz="2000" i="1" spc="70" dirty="0">
                <a:latin typeface="Cambria"/>
                <a:cs typeface="Cambria"/>
              </a:rPr>
              <a:t>i </a:t>
            </a:r>
            <a:r>
              <a:rPr sz="2000" spc="-5" dirty="0">
                <a:solidFill>
                  <a:srgbClr val="006600"/>
                </a:solidFill>
                <a:latin typeface="Arial"/>
                <a:cs typeface="Arial"/>
              </a:rPr>
              <a:t>of </a:t>
            </a:r>
            <a:r>
              <a:rPr sz="2000" dirty="0">
                <a:solidFill>
                  <a:srgbClr val="006600"/>
                </a:solidFill>
                <a:latin typeface="Arial"/>
                <a:cs typeface="Arial"/>
              </a:rPr>
              <a:t>the </a:t>
            </a:r>
            <a:r>
              <a:rPr sz="2000" spc="-5" dirty="0">
                <a:solidFill>
                  <a:srgbClr val="006600"/>
                </a:solidFill>
                <a:latin typeface="Arial"/>
                <a:cs typeface="Arial"/>
              </a:rPr>
              <a:t>output</a:t>
            </a:r>
            <a:r>
              <a:rPr sz="2000" spc="25" dirty="0">
                <a:solidFill>
                  <a:srgbClr val="006600"/>
                </a:solidFill>
                <a:latin typeface="Arial"/>
                <a:cs typeface="Arial"/>
              </a:rPr>
              <a:t> </a:t>
            </a:r>
            <a:r>
              <a:rPr sz="2000" dirty="0">
                <a:solidFill>
                  <a:srgbClr val="006600"/>
                </a:solidFill>
                <a:latin typeface="Arial"/>
                <a:cs typeface="Arial"/>
              </a:rPr>
              <a:t>and</a:t>
            </a:r>
            <a:endParaRPr sz="2000" dirty="0">
              <a:latin typeface="Arial"/>
              <a:cs typeface="Arial"/>
            </a:endParaRPr>
          </a:p>
          <a:p>
            <a:pPr marL="806450" lvl="1" indent="-285750">
              <a:lnSpc>
                <a:spcPct val="100000"/>
              </a:lnSpc>
              <a:spcBef>
                <a:spcPts val="500"/>
              </a:spcBef>
              <a:buClr>
                <a:srgbClr val="3333CC"/>
              </a:buClr>
              <a:buChar char="•"/>
              <a:tabLst>
                <a:tab pos="805815" algn="l"/>
                <a:tab pos="806450" algn="l"/>
              </a:tabLst>
            </a:pPr>
            <a:r>
              <a:rPr sz="2000" dirty="0">
                <a:solidFill>
                  <a:srgbClr val="006600"/>
                </a:solidFill>
                <a:latin typeface="Arial"/>
                <a:cs typeface="Arial"/>
              </a:rPr>
              <a:t>a unit in channel </a:t>
            </a:r>
            <a:r>
              <a:rPr sz="2000" i="1" spc="80" dirty="0">
                <a:latin typeface="Cambria"/>
                <a:cs typeface="Cambria"/>
              </a:rPr>
              <a:t>j </a:t>
            </a:r>
            <a:r>
              <a:rPr sz="2000" spc="-5" dirty="0">
                <a:solidFill>
                  <a:srgbClr val="006600"/>
                </a:solidFill>
                <a:latin typeface="Arial"/>
                <a:cs typeface="Arial"/>
              </a:rPr>
              <a:t>of </a:t>
            </a:r>
            <a:r>
              <a:rPr sz="2000" dirty="0">
                <a:solidFill>
                  <a:srgbClr val="006600"/>
                </a:solidFill>
                <a:latin typeface="Arial"/>
                <a:cs typeface="Arial"/>
              </a:rPr>
              <a:t>the</a:t>
            </a:r>
            <a:r>
              <a:rPr sz="2000" spc="240" dirty="0">
                <a:solidFill>
                  <a:srgbClr val="006600"/>
                </a:solidFill>
                <a:latin typeface="Arial"/>
                <a:cs typeface="Arial"/>
              </a:rPr>
              <a:t> </a:t>
            </a:r>
            <a:r>
              <a:rPr sz="2000" spc="-5" dirty="0">
                <a:solidFill>
                  <a:srgbClr val="006600"/>
                </a:solidFill>
                <a:latin typeface="Arial"/>
                <a:cs typeface="Arial"/>
              </a:rPr>
              <a:t>input,</a:t>
            </a:r>
            <a:endParaRPr sz="2000" dirty="0">
              <a:latin typeface="Arial"/>
              <a:cs typeface="Arial"/>
            </a:endParaRPr>
          </a:p>
          <a:p>
            <a:pPr marL="806450" lvl="1" indent="-285750">
              <a:lnSpc>
                <a:spcPct val="100000"/>
              </a:lnSpc>
              <a:spcBef>
                <a:spcPts val="400"/>
              </a:spcBef>
              <a:buClr>
                <a:srgbClr val="3333CC"/>
              </a:buClr>
              <a:buChar char="•"/>
              <a:tabLst>
                <a:tab pos="805815" algn="l"/>
                <a:tab pos="806450" algn="l"/>
              </a:tabLst>
            </a:pPr>
            <a:r>
              <a:rPr sz="2000" spc="-5" dirty="0">
                <a:solidFill>
                  <a:srgbClr val="006600"/>
                </a:solidFill>
                <a:latin typeface="Arial"/>
                <a:cs typeface="Arial"/>
              </a:rPr>
              <a:t>with </a:t>
            </a:r>
            <a:r>
              <a:rPr sz="2000" dirty="0">
                <a:solidFill>
                  <a:srgbClr val="006600"/>
                </a:solidFill>
                <a:latin typeface="Arial"/>
                <a:cs typeface="Arial"/>
              </a:rPr>
              <a:t>an </a:t>
            </a:r>
            <a:r>
              <a:rPr sz="2000" spc="-5" dirty="0">
                <a:solidFill>
                  <a:srgbClr val="006600"/>
                </a:solidFill>
                <a:latin typeface="Arial"/>
                <a:cs typeface="Arial"/>
              </a:rPr>
              <a:t>offset </a:t>
            </a:r>
            <a:r>
              <a:rPr sz="2000" dirty="0">
                <a:solidFill>
                  <a:srgbClr val="006600"/>
                </a:solidFill>
                <a:latin typeface="Arial"/>
                <a:cs typeface="Arial"/>
              </a:rPr>
              <a:t>of </a:t>
            </a:r>
            <a:r>
              <a:rPr sz="2000" i="1" spc="-75" dirty="0">
                <a:latin typeface="Cambria"/>
                <a:cs typeface="Cambria"/>
              </a:rPr>
              <a:t>k </a:t>
            </a:r>
            <a:r>
              <a:rPr sz="2000" dirty="0">
                <a:solidFill>
                  <a:srgbClr val="006600"/>
                </a:solidFill>
                <a:latin typeface="Arial"/>
                <a:cs typeface="Arial"/>
              </a:rPr>
              <a:t>rows and </a:t>
            </a:r>
            <a:r>
              <a:rPr sz="2000" i="1" spc="-25" dirty="0">
                <a:latin typeface="Cambria"/>
                <a:cs typeface="Cambria"/>
              </a:rPr>
              <a:t>l </a:t>
            </a:r>
            <a:r>
              <a:rPr sz="2000" dirty="0">
                <a:solidFill>
                  <a:srgbClr val="006600"/>
                </a:solidFill>
                <a:latin typeface="Arial"/>
                <a:cs typeface="Arial"/>
              </a:rPr>
              <a:t>columns </a:t>
            </a:r>
            <a:r>
              <a:rPr sz="2000" spc="-5" dirty="0">
                <a:solidFill>
                  <a:srgbClr val="006600"/>
                </a:solidFill>
                <a:latin typeface="Arial"/>
                <a:cs typeface="Arial"/>
              </a:rPr>
              <a:t>between output </a:t>
            </a:r>
            <a:r>
              <a:rPr sz="2000" dirty="0">
                <a:solidFill>
                  <a:srgbClr val="006600"/>
                </a:solidFill>
                <a:latin typeface="Arial"/>
                <a:cs typeface="Arial"/>
              </a:rPr>
              <a:t>and input</a:t>
            </a:r>
            <a:r>
              <a:rPr sz="2000" spc="-45" dirty="0">
                <a:solidFill>
                  <a:srgbClr val="006600"/>
                </a:solidFill>
                <a:latin typeface="Arial"/>
                <a:cs typeface="Arial"/>
              </a:rPr>
              <a:t> </a:t>
            </a:r>
            <a:r>
              <a:rPr sz="2000" spc="-5" dirty="0">
                <a:solidFill>
                  <a:srgbClr val="006600"/>
                </a:solidFill>
                <a:latin typeface="Arial"/>
                <a:cs typeface="Arial"/>
              </a:rPr>
              <a:t>units</a:t>
            </a:r>
            <a:endParaRPr sz="2000" dirty="0">
              <a:latin typeface="Arial"/>
              <a:cs typeface="Arial"/>
            </a:endParaRPr>
          </a:p>
          <a:p>
            <a:pPr marL="490855" indent="-427990">
              <a:lnSpc>
                <a:spcPct val="100000"/>
              </a:lnSpc>
              <a:spcBef>
                <a:spcPts val="595"/>
              </a:spcBef>
              <a:buChar char="•"/>
              <a:tabLst>
                <a:tab pos="490855" algn="l"/>
                <a:tab pos="491490" algn="l"/>
              </a:tabLst>
            </a:pPr>
            <a:r>
              <a:rPr sz="2400" dirty="0">
                <a:solidFill>
                  <a:srgbClr val="3333CC"/>
                </a:solidFill>
                <a:latin typeface="Arial"/>
                <a:cs typeface="Arial"/>
              </a:rPr>
              <a:t>Assume our input </a:t>
            </a:r>
            <a:r>
              <a:rPr sz="2400" spc="-5" dirty="0">
                <a:solidFill>
                  <a:srgbClr val="3333CC"/>
                </a:solidFill>
                <a:latin typeface="Arial"/>
                <a:cs typeface="Arial"/>
              </a:rPr>
              <a:t>consists </a:t>
            </a:r>
            <a:r>
              <a:rPr sz="2400" dirty="0">
                <a:solidFill>
                  <a:srgbClr val="3333CC"/>
                </a:solidFill>
                <a:latin typeface="Arial"/>
                <a:cs typeface="Arial"/>
              </a:rPr>
              <a:t>of observed </a:t>
            </a:r>
            <a:r>
              <a:rPr sz="2400" spc="-5" dirty="0">
                <a:solidFill>
                  <a:srgbClr val="3333CC"/>
                </a:solidFill>
                <a:latin typeface="Arial"/>
                <a:cs typeface="Arial"/>
              </a:rPr>
              <a:t>data </a:t>
            </a:r>
            <a:r>
              <a:rPr sz="2400" b="1" i="1" spc="390" dirty="0">
                <a:latin typeface="Cambria" panose="02040503050406030204" pitchFamily="18" charset="0"/>
                <a:cs typeface="Calibri"/>
              </a:rPr>
              <a:t>V</a:t>
            </a:r>
            <a:r>
              <a:rPr sz="2400" b="1" spc="390" dirty="0">
                <a:latin typeface="Calibri"/>
                <a:cs typeface="Calibri"/>
              </a:rPr>
              <a:t> </a:t>
            </a:r>
            <a:r>
              <a:rPr sz="2400" spc="-5" dirty="0">
                <a:solidFill>
                  <a:srgbClr val="3333CC"/>
                </a:solidFill>
                <a:latin typeface="Arial"/>
                <a:cs typeface="Arial"/>
              </a:rPr>
              <a:t>with</a:t>
            </a:r>
            <a:r>
              <a:rPr sz="2400" spc="-310" dirty="0">
                <a:solidFill>
                  <a:srgbClr val="3333CC"/>
                </a:solidFill>
                <a:latin typeface="Arial"/>
                <a:cs typeface="Arial"/>
              </a:rPr>
              <a:t> </a:t>
            </a:r>
            <a:r>
              <a:rPr sz="2400" dirty="0">
                <a:solidFill>
                  <a:srgbClr val="3333CC"/>
                </a:solidFill>
                <a:latin typeface="Arial"/>
                <a:cs typeface="Arial"/>
              </a:rPr>
              <a:t>element</a:t>
            </a:r>
            <a:endParaRPr sz="2400" dirty="0">
              <a:latin typeface="Arial"/>
              <a:cs typeface="Arial"/>
            </a:endParaRPr>
          </a:p>
          <a:p>
            <a:pPr marL="406400">
              <a:lnSpc>
                <a:spcPct val="100000"/>
              </a:lnSpc>
              <a:spcBef>
                <a:spcPts val="45"/>
              </a:spcBef>
            </a:pPr>
            <a:r>
              <a:rPr sz="2400" i="1" spc="135" dirty="0">
                <a:solidFill>
                  <a:srgbClr val="3333CC"/>
                </a:solidFill>
                <a:latin typeface="Cambria"/>
                <a:cs typeface="Cambria"/>
              </a:rPr>
              <a:t>V</a:t>
            </a:r>
            <a:r>
              <a:rPr sz="2400" i="1" spc="202" baseline="-20833" dirty="0">
                <a:solidFill>
                  <a:srgbClr val="434DD6"/>
                </a:solidFill>
                <a:latin typeface="Cambria"/>
                <a:cs typeface="Cambria"/>
              </a:rPr>
              <a:t>i,j,k </a:t>
            </a:r>
            <a:r>
              <a:rPr sz="2400" dirty="0">
                <a:solidFill>
                  <a:srgbClr val="3333CC"/>
                </a:solidFill>
                <a:latin typeface="Arial"/>
                <a:cs typeface="Arial"/>
              </a:rPr>
              <a:t>giving </a:t>
            </a:r>
            <a:r>
              <a:rPr sz="2400" spc="-5" dirty="0">
                <a:solidFill>
                  <a:srgbClr val="3333CC"/>
                </a:solidFill>
                <a:latin typeface="Arial"/>
                <a:cs typeface="Arial"/>
              </a:rPr>
              <a:t>the </a:t>
            </a:r>
            <a:r>
              <a:rPr sz="2400" dirty="0">
                <a:solidFill>
                  <a:srgbClr val="3333CC"/>
                </a:solidFill>
                <a:latin typeface="Arial"/>
                <a:cs typeface="Arial"/>
              </a:rPr>
              <a:t>value of </a:t>
            </a:r>
            <a:r>
              <a:rPr sz="2400" spc="-5" dirty="0">
                <a:solidFill>
                  <a:srgbClr val="3333CC"/>
                </a:solidFill>
                <a:latin typeface="Arial"/>
                <a:cs typeface="Arial"/>
              </a:rPr>
              <a:t>the </a:t>
            </a:r>
            <a:r>
              <a:rPr sz="2400" dirty="0">
                <a:solidFill>
                  <a:srgbClr val="3333CC"/>
                </a:solidFill>
                <a:latin typeface="Arial"/>
                <a:cs typeface="Arial"/>
              </a:rPr>
              <a:t>input</a:t>
            </a:r>
            <a:r>
              <a:rPr sz="2400" spc="30" dirty="0">
                <a:solidFill>
                  <a:srgbClr val="3333CC"/>
                </a:solidFill>
                <a:latin typeface="Arial"/>
                <a:cs typeface="Arial"/>
              </a:rPr>
              <a:t> </a:t>
            </a:r>
            <a:r>
              <a:rPr sz="2400" dirty="0">
                <a:solidFill>
                  <a:srgbClr val="3333CC"/>
                </a:solidFill>
                <a:latin typeface="Arial"/>
                <a:cs typeface="Arial"/>
              </a:rPr>
              <a:t>unit</a:t>
            </a:r>
            <a:endParaRPr sz="2400" dirty="0">
              <a:latin typeface="Arial"/>
              <a:cs typeface="Arial"/>
            </a:endParaRPr>
          </a:p>
          <a:p>
            <a:pPr marL="806450" lvl="1" indent="-285750">
              <a:lnSpc>
                <a:spcPct val="100000"/>
              </a:lnSpc>
              <a:spcBef>
                <a:spcPts val="400"/>
              </a:spcBef>
              <a:buClr>
                <a:srgbClr val="3333CC"/>
              </a:buClr>
              <a:buChar char="•"/>
              <a:tabLst>
                <a:tab pos="805815" algn="l"/>
                <a:tab pos="806450" algn="l"/>
              </a:tabLst>
            </a:pPr>
            <a:r>
              <a:rPr sz="2000" spc="-5" dirty="0">
                <a:solidFill>
                  <a:srgbClr val="006600"/>
                </a:solidFill>
                <a:latin typeface="Arial"/>
                <a:cs typeface="Arial"/>
              </a:rPr>
              <a:t>within </a:t>
            </a:r>
            <a:r>
              <a:rPr sz="2000" dirty="0">
                <a:solidFill>
                  <a:srgbClr val="006600"/>
                </a:solidFill>
                <a:latin typeface="Arial"/>
                <a:cs typeface="Arial"/>
              </a:rPr>
              <a:t>channel </a:t>
            </a:r>
            <a:r>
              <a:rPr sz="2000" i="1" spc="70" dirty="0">
                <a:latin typeface="Cambria"/>
                <a:cs typeface="Cambria"/>
              </a:rPr>
              <a:t>i </a:t>
            </a:r>
            <a:r>
              <a:rPr sz="2000" dirty="0">
                <a:solidFill>
                  <a:srgbClr val="006600"/>
                </a:solidFill>
                <a:latin typeface="Arial"/>
                <a:cs typeface="Arial"/>
              </a:rPr>
              <a:t>at row </a:t>
            </a:r>
            <a:r>
              <a:rPr sz="2000" i="1" spc="80" dirty="0">
                <a:latin typeface="Cambria"/>
                <a:cs typeface="Cambria"/>
              </a:rPr>
              <a:t>j </a:t>
            </a:r>
            <a:r>
              <a:rPr sz="2000" dirty="0">
                <a:solidFill>
                  <a:srgbClr val="006600"/>
                </a:solidFill>
                <a:latin typeface="Arial"/>
                <a:cs typeface="Arial"/>
              </a:rPr>
              <a:t>and column</a:t>
            </a:r>
            <a:r>
              <a:rPr sz="2000" spc="-345" dirty="0">
                <a:solidFill>
                  <a:srgbClr val="006600"/>
                </a:solidFill>
                <a:latin typeface="Arial"/>
                <a:cs typeface="Arial"/>
              </a:rPr>
              <a:t> </a:t>
            </a:r>
            <a:r>
              <a:rPr sz="2000" i="1" spc="-40" dirty="0">
                <a:latin typeface="Cambria"/>
                <a:cs typeface="Cambria"/>
              </a:rPr>
              <a:t>k</a:t>
            </a:r>
            <a:r>
              <a:rPr sz="2000" spc="-40" dirty="0">
                <a:solidFill>
                  <a:srgbClr val="006600"/>
                </a:solidFill>
                <a:latin typeface="Arial"/>
                <a:cs typeface="Arial"/>
              </a:rPr>
              <a:t>.</a:t>
            </a:r>
            <a:endParaRPr sz="2000" dirty="0">
              <a:latin typeface="Arial"/>
              <a:cs typeface="Arial"/>
            </a:endParaRPr>
          </a:p>
          <a:p>
            <a:pPr marL="406400" indent="-342900">
              <a:lnSpc>
                <a:spcPct val="100000"/>
              </a:lnSpc>
              <a:spcBef>
                <a:spcPts val="595"/>
              </a:spcBef>
              <a:buChar char="•"/>
              <a:tabLst>
                <a:tab pos="405765" algn="l"/>
                <a:tab pos="406400" algn="l"/>
              </a:tabLst>
            </a:pPr>
            <a:r>
              <a:rPr sz="2400" dirty="0">
                <a:solidFill>
                  <a:srgbClr val="3333CC"/>
                </a:solidFill>
                <a:latin typeface="Arial"/>
                <a:cs typeface="Arial"/>
              </a:rPr>
              <a:t>Assume our </a:t>
            </a:r>
            <a:r>
              <a:rPr sz="2400" spc="-5" dirty="0">
                <a:solidFill>
                  <a:srgbClr val="3333CC"/>
                </a:solidFill>
                <a:latin typeface="Arial"/>
                <a:cs typeface="Arial"/>
              </a:rPr>
              <a:t>output consists </a:t>
            </a:r>
            <a:r>
              <a:rPr sz="2400" dirty="0">
                <a:solidFill>
                  <a:srgbClr val="3333CC"/>
                </a:solidFill>
                <a:latin typeface="Arial"/>
                <a:cs typeface="Arial"/>
              </a:rPr>
              <a:t>of </a:t>
            </a:r>
            <a:r>
              <a:rPr sz="2400" b="1" i="1" spc="315" dirty="0">
                <a:latin typeface="Cambria" panose="02040503050406030204" pitchFamily="18" charset="0"/>
                <a:cs typeface="Calibri"/>
              </a:rPr>
              <a:t>Z</a:t>
            </a:r>
            <a:r>
              <a:rPr sz="2400" b="1" spc="315" dirty="0">
                <a:latin typeface="Calibri"/>
                <a:cs typeface="Calibri"/>
              </a:rPr>
              <a:t> </a:t>
            </a:r>
            <a:r>
              <a:rPr sz="2400" spc="-5" dirty="0">
                <a:solidFill>
                  <a:srgbClr val="3333CC"/>
                </a:solidFill>
                <a:latin typeface="Arial"/>
                <a:cs typeface="Arial"/>
              </a:rPr>
              <a:t>with the </a:t>
            </a:r>
            <a:r>
              <a:rPr sz="2400" dirty="0">
                <a:solidFill>
                  <a:srgbClr val="3333CC"/>
                </a:solidFill>
                <a:latin typeface="Arial"/>
                <a:cs typeface="Arial"/>
              </a:rPr>
              <a:t>same </a:t>
            </a:r>
            <a:r>
              <a:rPr sz="2400" spc="-5" dirty="0">
                <a:solidFill>
                  <a:srgbClr val="3333CC"/>
                </a:solidFill>
                <a:latin typeface="Arial"/>
                <a:cs typeface="Arial"/>
              </a:rPr>
              <a:t>format </a:t>
            </a:r>
            <a:r>
              <a:rPr sz="2400" dirty="0">
                <a:solidFill>
                  <a:srgbClr val="3333CC"/>
                </a:solidFill>
                <a:latin typeface="Arial"/>
                <a:cs typeface="Arial"/>
              </a:rPr>
              <a:t>as</a:t>
            </a:r>
            <a:r>
              <a:rPr sz="2400" spc="-190" dirty="0">
                <a:solidFill>
                  <a:srgbClr val="3333CC"/>
                </a:solidFill>
                <a:latin typeface="Arial"/>
                <a:cs typeface="Arial"/>
              </a:rPr>
              <a:t> </a:t>
            </a:r>
            <a:r>
              <a:rPr lang="en-US" sz="2400" b="1" i="1" spc="390" dirty="0">
                <a:latin typeface="Cambria" panose="02040503050406030204" pitchFamily="18" charset="0"/>
                <a:cs typeface="Calibri"/>
              </a:rPr>
              <a:t>V</a:t>
            </a:r>
            <a:endParaRPr sz="2400" dirty="0">
              <a:latin typeface="Arial"/>
              <a:cs typeface="Arial"/>
            </a:endParaRPr>
          </a:p>
          <a:p>
            <a:pPr marL="406400" marR="187325" indent="-342900">
              <a:lnSpc>
                <a:spcPts val="2820"/>
              </a:lnSpc>
              <a:spcBef>
                <a:spcPts val="765"/>
              </a:spcBef>
              <a:buChar char="•"/>
              <a:tabLst>
                <a:tab pos="405765" algn="l"/>
                <a:tab pos="406400" algn="l"/>
              </a:tabLst>
            </a:pPr>
            <a:r>
              <a:rPr sz="2400" dirty="0">
                <a:solidFill>
                  <a:srgbClr val="3333CC"/>
                </a:solidFill>
                <a:latin typeface="Arial"/>
                <a:cs typeface="Arial"/>
              </a:rPr>
              <a:t>If </a:t>
            </a:r>
            <a:r>
              <a:rPr sz="2400" b="1" i="1" spc="315" dirty="0">
                <a:latin typeface="Cambria" panose="02040503050406030204" pitchFamily="18" charset="0"/>
                <a:cs typeface="Calibri"/>
              </a:rPr>
              <a:t>Z</a:t>
            </a:r>
            <a:r>
              <a:rPr sz="2400" b="1" spc="315" dirty="0">
                <a:latin typeface="Calibri"/>
                <a:cs typeface="Calibri"/>
              </a:rPr>
              <a:t> </a:t>
            </a:r>
            <a:r>
              <a:rPr sz="2400" dirty="0">
                <a:solidFill>
                  <a:srgbClr val="3333CC"/>
                </a:solidFill>
                <a:latin typeface="Arial"/>
                <a:cs typeface="Arial"/>
              </a:rPr>
              <a:t>is produced by convolving </a:t>
            </a:r>
            <a:r>
              <a:rPr sz="2400" b="1" i="1" spc="565" dirty="0">
                <a:latin typeface="Cambria" panose="02040503050406030204" pitchFamily="18" charset="0"/>
                <a:cs typeface="Calibri"/>
              </a:rPr>
              <a:t>K</a:t>
            </a:r>
            <a:r>
              <a:rPr sz="2400" b="1" spc="-295" dirty="0">
                <a:latin typeface="Calibri"/>
                <a:cs typeface="Calibri"/>
              </a:rPr>
              <a:t> </a:t>
            </a:r>
            <a:r>
              <a:rPr sz="2400" dirty="0">
                <a:solidFill>
                  <a:srgbClr val="3333CC"/>
                </a:solidFill>
                <a:latin typeface="Arial"/>
                <a:cs typeface="Arial"/>
              </a:rPr>
              <a:t>across </a:t>
            </a:r>
            <a:r>
              <a:rPr lang="en-US" sz="2400" b="1" i="1" spc="390" dirty="0">
                <a:latin typeface="Cambria" panose="02040503050406030204" pitchFamily="18" charset="0"/>
                <a:cs typeface="Calibri"/>
              </a:rPr>
              <a:t>V</a:t>
            </a:r>
            <a:r>
              <a:rPr sz="2400" b="1" spc="390" dirty="0">
                <a:latin typeface="Calibri"/>
                <a:cs typeface="Calibri"/>
              </a:rPr>
              <a:t> </a:t>
            </a:r>
            <a:r>
              <a:rPr sz="2400" spc="-5" dirty="0">
                <a:solidFill>
                  <a:srgbClr val="3333CC"/>
                </a:solidFill>
                <a:latin typeface="Arial"/>
                <a:cs typeface="Arial"/>
              </a:rPr>
              <a:t>without </a:t>
            </a:r>
            <a:r>
              <a:rPr sz="2400" dirty="0">
                <a:solidFill>
                  <a:srgbClr val="3333CC"/>
                </a:solidFill>
                <a:latin typeface="Arial"/>
                <a:cs typeface="Arial"/>
              </a:rPr>
              <a:t>flipping </a:t>
            </a:r>
            <a:r>
              <a:rPr lang="en-US" sz="2400" b="1" i="1" spc="390" dirty="0">
                <a:latin typeface="Cambria" panose="02040503050406030204" pitchFamily="18" charset="0"/>
                <a:cs typeface="Calibri"/>
              </a:rPr>
              <a:t>K</a:t>
            </a:r>
            <a:r>
              <a:rPr sz="2400" spc="280" dirty="0">
                <a:solidFill>
                  <a:srgbClr val="3333CC"/>
                </a:solidFill>
                <a:latin typeface="Arial"/>
                <a:cs typeface="Arial"/>
              </a:rPr>
              <a:t>,  </a:t>
            </a:r>
            <a:r>
              <a:rPr sz="2400" spc="-5" dirty="0">
                <a:solidFill>
                  <a:srgbClr val="3333CC"/>
                </a:solidFill>
                <a:latin typeface="Arial"/>
                <a:cs typeface="Arial"/>
              </a:rPr>
              <a:t>then</a:t>
            </a:r>
            <a:endParaRPr sz="2400" dirty="0">
              <a:latin typeface="Arial"/>
              <a:cs typeface="Arial"/>
            </a:endParaRPr>
          </a:p>
        </p:txBody>
      </p:sp>
      <p:sp>
        <p:nvSpPr>
          <p:cNvPr id="6" name="object 6"/>
          <p:cNvSpPr/>
          <p:nvPr/>
        </p:nvSpPr>
        <p:spPr>
          <a:xfrm>
            <a:off x="1992565" y="6092895"/>
            <a:ext cx="4636345" cy="72051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977360" y="6015037"/>
            <a:ext cx="4708525" cy="814069"/>
          </a:xfrm>
          <a:custGeom>
            <a:avLst/>
            <a:gdLst/>
            <a:ahLst/>
            <a:cxnLst/>
            <a:rect l="l" t="t" r="r" b="b"/>
            <a:pathLst>
              <a:path w="4708525" h="814070">
                <a:moveTo>
                  <a:pt x="0" y="0"/>
                </a:moveTo>
                <a:lnTo>
                  <a:pt x="4708523" y="0"/>
                </a:lnTo>
                <a:lnTo>
                  <a:pt x="4708523" y="813593"/>
                </a:lnTo>
                <a:lnTo>
                  <a:pt x="0" y="813593"/>
                </a:lnTo>
                <a:lnTo>
                  <a:pt x="0" y="0"/>
                </a:lnTo>
                <a:close/>
              </a:path>
            </a:pathLst>
          </a:custGeom>
          <a:ln w="9524">
            <a:solidFill>
              <a:srgbClr val="000000"/>
            </a:solidFill>
          </a:ln>
        </p:spPr>
        <p:txBody>
          <a:bodyPr wrap="square" lIns="0" tIns="0" rIns="0" bIns="0" rtlCol="0"/>
          <a:lstStyle/>
          <a:p>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52701" y="825501"/>
            <a:ext cx="8337550" cy="628377"/>
          </a:xfrm>
          <a:prstGeom prst="rect">
            <a:avLst/>
          </a:prstGeom>
        </p:spPr>
        <p:txBody>
          <a:bodyPr vert="horz" wrap="square" lIns="0" tIns="12700" rIns="0" bIns="0" rtlCol="0">
            <a:spAutoFit/>
          </a:bodyPr>
          <a:lstStyle/>
          <a:p>
            <a:pPr marL="12700">
              <a:lnSpc>
                <a:spcPct val="100000"/>
              </a:lnSpc>
              <a:spcBef>
                <a:spcPts val="100"/>
              </a:spcBef>
              <a:tabLst>
                <a:tab pos="2836545" algn="l"/>
                <a:tab pos="3881120" algn="l"/>
                <a:tab pos="4304665" algn="l"/>
              </a:tabLst>
            </a:pPr>
            <a:r>
              <a:rPr sz="4000" spc="-5" dirty="0"/>
              <a:t>Convolution	with	</a:t>
            </a:r>
            <a:r>
              <a:rPr sz="4000" dirty="0"/>
              <a:t>a	</a:t>
            </a:r>
            <a:r>
              <a:rPr lang="en-US" sz="4000" spc="-5" dirty="0"/>
              <a:t>S</a:t>
            </a:r>
            <a:r>
              <a:rPr sz="4000" spc="-5" dirty="0"/>
              <a:t>tride:</a:t>
            </a:r>
            <a:r>
              <a:rPr sz="4000" spc="-30" dirty="0"/>
              <a:t> </a:t>
            </a:r>
            <a:r>
              <a:rPr sz="4000" spc="-5" dirty="0"/>
              <a:t>Definition</a:t>
            </a:r>
            <a:endParaRPr sz="4000" dirty="0"/>
          </a:p>
        </p:txBody>
      </p:sp>
      <p:sp>
        <p:nvSpPr>
          <p:cNvPr id="4" name="object 4"/>
          <p:cNvSpPr txBox="1"/>
          <p:nvPr/>
        </p:nvSpPr>
        <p:spPr>
          <a:xfrm>
            <a:off x="524163" y="1785620"/>
            <a:ext cx="8337550" cy="3096260"/>
          </a:xfrm>
          <a:prstGeom prst="rect">
            <a:avLst/>
          </a:prstGeom>
        </p:spPr>
        <p:txBody>
          <a:bodyPr vert="horz" wrap="square" lIns="0" tIns="33020" rIns="0" bIns="0" rtlCol="0">
            <a:spAutoFit/>
          </a:bodyPr>
          <a:lstStyle/>
          <a:p>
            <a:pPr marL="355600" marR="281940" indent="-342900">
              <a:lnSpc>
                <a:spcPts val="2800"/>
              </a:lnSpc>
              <a:spcBef>
                <a:spcPts val="260"/>
              </a:spcBef>
              <a:buChar char="•"/>
              <a:tabLst>
                <a:tab pos="354965" algn="l"/>
                <a:tab pos="355600" algn="l"/>
              </a:tabLst>
            </a:pPr>
            <a:r>
              <a:rPr sz="2400" spc="-5" dirty="0">
                <a:solidFill>
                  <a:srgbClr val="3333CC"/>
                </a:solidFill>
                <a:latin typeface="Arial"/>
                <a:cs typeface="Arial"/>
              </a:rPr>
              <a:t>We </a:t>
            </a:r>
            <a:r>
              <a:rPr sz="2400" dirty="0">
                <a:solidFill>
                  <a:srgbClr val="3333CC"/>
                </a:solidFill>
                <a:latin typeface="Arial"/>
                <a:cs typeface="Arial"/>
              </a:rPr>
              <a:t>may want </a:t>
            </a:r>
            <a:r>
              <a:rPr sz="2400" spc="-5" dirty="0">
                <a:solidFill>
                  <a:srgbClr val="3333CC"/>
                </a:solidFill>
                <a:latin typeface="Arial"/>
                <a:cs typeface="Arial"/>
              </a:rPr>
              <a:t>to </a:t>
            </a:r>
            <a:r>
              <a:rPr sz="2400" dirty="0">
                <a:solidFill>
                  <a:srgbClr val="3333CC"/>
                </a:solidFill>
                <a:latin typeface="Arial"/>
                <a:cs typeface="Arial"/>
              </a:rPr>
              <a:t>skip over some </a:t>
            </a:r>
            <a:r>
              <a:rPr sz="2400" spc="-5" dirty="0">
                <a:solidFill>
                  <a:srgbClr val="3333CC"/>
                </a:solidFill>
                <a:latin typeface="Arial"/>
                <a:cs typeface="Arial"/>
              </a:rPr>
              <a:t>positions </a:t>
            </a:r>
            <a:r>
              <a:rPr sz="2400" dirty="0">
                <a:solidFill>
                  <a:srgbClr val="3333CC"/>
                </a:solidFill>
                <a:latin typeface="Arial"/>
                <a:cs typeface="Arial"/>
              </a:rPr>
              <a:t>in </a:t>
            </a:r>
            <a:r>
              <a:rPr sz="2400" spc="-5" dirty="0">
                <a:solidFill>
                  <a:srgbClr val="3333CC"/>
                </a:solidFill>
                <a:latin typeface="Arial"/>
                <a:cs typeface="Arial"/>
              </a:rPr>
              <a:t>the </a:t>
            </a:r>
            <a:r>
              <a:rPr sz="2400" dirty="0">
                <a:solidFill>
                  <a:srgbClr val="3333CC"/>
                </a:solidFill>
                <a:latin typeface="Arial"/>
                <a:cs typeface="Arial"/>
              </a:rPr>
              <a:t>kernel </a:t>
            </a:r>
            <a:r>
              <a:rPr sz="2400" spc="-5" dirty="0">
                <a:solidFill>
                  <a:srgbClr val="3333CC"/>
                </a:solidFill>
                <a:latin typeface="Arial"/>
                <a:cs typeface="Arial"/>
              </a:rPr>
              <a:t>to  </a:t>
            </a:r>
            <a:r>
              <a:rPr sz="2400" dirty="0">
                <a:solidFill>
                  <a:srgbClr val="3333CC"/>
                </a:solidFill>
                <a:latin typeface="Arial"/>
                <a:cs typeface="Arial"/>
              </a:rPr>
              <a:t>reduce </a:t>
            </a:r>
            <a:r>
              <a:rPr sz="2400" spc="-5" dirty="0">
                <a:solidFill>
                  <a:srgbClr val="3333CC"/>
                </a:solidFill>
                <a:latin typeface="Arial"/>
                <a:cs typeface="Arial"/>
              </a:rPr>
              <a:t>computational </a:t>
            </a:r>
            <a:r>
              <a:rPr sz="2400" dirty="0">
                <a:solidFill>
                  <a:srgbClr val="3333CC"/>
                </a:solidFill>
                <a:latin typeface="Arial"/>
                <a:cs typeface="Arial"/>
              </a:rPr>
              <a:t>cost</a:t>
            </a:r>
            <a:endParaRPr sz="2400">
              <a:latin typeface="Arial"/>
              <a:cs typeface="Arial"/>
            </a:endParaRPr>
          </a:p>
          <a:p>
            <a:pPr marL="755650" lvl="1" indent="-285750">
              <a:lnSpc>
                <a:spcPct val="100000"/>
              </a:lnSpc>
              <a:spcBef>
                <a:spcPts val="420"/>
              </a:spcBef>
              <a:buClr>
                <a:srgbClr val="3333CC"/>
              </a:buClr>
              <a:buChar char="•"/>
              <a:tabLst>
                <a:tab pos="755015" algn="l"/>
                <a:tab pos="755650" algn="l"/>
              </a:tabLst>
            </a:pPr>
            <a:r>
              <a:rPr sz="2000" dirty="0">
                <a:solidFill>
                  <a:srgbClr val="006600"/>
                </a:solidFill>
                <a:latin typeface="Arial"/>
                <a:cs typeface="Arial"/>
              </a:rPr>
              <a:t>At </a:t>
            </a:r>
            <a:r>
              <a:rPr sz="2000" spc="-5" dirty="0">
                <a:solidFill>
                  <a:srgbClr val="006600"/>
                </a:solidFill>
                <a:latin typeface="Arial"/>
                <a:cs typeface="Arial"/>
              </a:rPr>
              <a:t>the </a:t>
            </a:r>
            <a:r>
              <a:rPr sz="2000" dirty="0">
                <a:solidFill>
                  <a:srgbClr val="006600"/>
                </a:solidFill>
                <a:latin typeface="Arial"/>
                <a:cs typeface="Arial"/>
              </a:rPr>
              <a:t>cost of not </a:t>
            </a:r>
            <a:r>
              <a:rPr sz="2000" spc="-5" dirty="0">
                <a:solidFill>
                  <a:srgbClr val="006600"/>
                </a:solidFill>
                <a:latin typeface="Arial"/>
                <a:cs typeface="Arial"/>
              </a:rPr>
              <a:t>extracting </a:t>
            </a:r>
            <a:r>
              <a:rPr sz="2000" dirty="0">
                <a:solidFill>
                  <a:srgbClr val="006600"/>
                </a:solidFill>
                <a:latin typeface="Arial"/>
                <a:cs typeface="Arial"/>
              </a:rPr>
              <a:t>fine</a:t>
            </a:r>
            <a:r>
              <a:rPr sz="2000" spc="-15" dirty="0">
                <a:solidFill>
                  <a:srgbClr val="006600"/>
                </a:solidFill>
                <a:latin typeface="Arial"/>
                <a:cs typeface="Arial"/>
              </a:rPr>
              <a:t> </a:t>
            </a:r>
            <a:r>
              <a:rPr sz="2000" spc="-5" dirty="0">
                <a:solidFill>
                  <a:srgbClr val="006600"/>
                </a:solidFill>
                <a:latin typeface="Arial"/>
                <a:cs typeface="Arial"/>
              </a:rPr>
              <a:t>features</a:t>
            </a:r>
            <a:endParaRPr sz="2000">
              <a:latin typeface="Arial"/>
              <a:cs typeface="Arial"/>
            </a:endParaRPr>
          </a:p>
          <a:p>
            <a:pPr marL="355600" marR="10160" indent="-342900">
              <a:lnSpc>
                <a:spcPts val="2820"/>
              </a:lnSpc>
              <a:spcBef>
                <a:spcPts val="740"/>
              </a:spcBef>
              <a:buChar char="•"/>
              <a:tabLst>
                <a:tab pos="354965" algn="l"/>
                <a:tab pos="355600" algn="l"/>
              </a:tabLst>
            </a:pPr>
            <a:r>
              <a:rPr sz="2400" spc="-5" dirty="0">
                <a:solidFill>
                  <a:srgbClr val="3333CC"/>
                </a:solidFill>
                <a:latin typeface="Arial"/>
                <a:cs typeface="Arial"/>
              </a:rPr>
              <a:t>We </a:t>
            </a:r>
            <a:r>
              <a:rPr sz="2400" dirty="0">
                <a:solidFill>
                  <a:srgbClr val="3333CC"/>
                </a:solidFill>
                <a:latin typeface="Arial"/>
                <a:cs typeface="Arial"/>
              </a:rPr>
              <a:t>can </a:t>
            </a:r>
            <a:r>
              <a:rPr sz="2400" spc="-5" dirty="0">
                <a:solidFill>
                  <a:srgbClr val="3333CC"/>
                </a:solidFill>
                <a:latin typeface="Arial"/>
                <a:cs typeface="Arial"/>
              </a:rPr>
              <a:t>think </a:t>
            </a:r>
            <a:r>
              <a:rPr sz="2400" dirty="0">
                <a:solidFill>
                  <a:srgbClr val="3333CC"/>
                </a:solidFill>
                <a:latin typeface="Arial"/>
                <a:cs typeface="Arial"/>
              </a:rPr>
              <a:t>of </a:t>
            </a:r>
            <a:r>
              <a:rPr sz="2400" spc="-5" dirty="0">
                <a:solidFill>
                  <a:srgbClr val="3333CC"/>
                </a:solidFill>
                <a:latin typeface="Arial"/>
                <a:cs typeface="Arial"/>
              </a:rPr>
              <a:t>this </a:t>
            </a:r>
            <a:r>
              <a:rPr sz="2400" dirty="0">
                <a:solidFill>
                  <a:srgbClr val="3333CC"/>
                </a:solidFill>
                <a:latin typeface="Arial"/>
                <a:cs typeface="Arial"/>
              </a:rPr>
              <a:t>as down-sampling </a:t>
            </a:r>
            <a:r>
              <a:rPr sz="2400" spc="-5" dirty="0">
                <a:solidFill>
                  <a:srgbClr val="3333CC"/>
                </a:solidFill>
                <a:latin typeface="Arial"/>
                <a:cs typeface="Arial"/>
              </a:rPr>
              <a:t>the output </a:t>
            </a:r>
            <a:r>
              <a:rPr sz="2400" dirty="0">
                <a:solidFill>
                  <a:srgbClr val="3333CC"/>
                </a:solidFill>
                <a:latin typeface="Arial"/>
                <a:cs typeface="Arial"/>
              </a:rPr>
              <a:t>of </a:t>
            </a:r>
            <a:r>
              <a:rPr sz="2400" spc="-5" dirty="0">
                <a:solidFill>
                  <a:srgbClr val="3333CC"/>
                </a:solidFill>
                <a:latin typeface="Arial"/>
                <a:cs typeface="Arial"/>
              </a:rPr>
              <a:t>the full  convolution function</a:t>
            </a:r>
            <a:endParaRPr sz="2400">
              <a:latin typeface="Arial"/>
              <a:cs typeface="Arial"/>
            </a:endParaRPr>
          </a:p>
          <a:p>
            <a:pPr marL="355600" marR="5080" indent="-342900">
              <a:lnSpc>
                <a:spcPct val="101099"/>
              </a:lnSpc>
              <a:spcBef>
                <a:spcPts val="484"/>
              </a:spcBef>
              <a:buChar char="•"/>
              <a:tabLst>
                <a:tab pos="354965" algn="l"/>
                <a:tab pos="355600" algn="l"/>
              </a:tabLst>
            </a:pPr>
            <a:r>
              <a:rPr sz="2400" spc="-5" dirty="0">
                <a:solidFill>
                  <a:srgbClr val="3333CC"/>
                </a:solidFill>
                <a:latin typeface="Arial"/>
                <a:cs typeface="Arial"/>
              </a:rPr>
              <a:t>If </a:t>
            </a:r>
            <a:r>
              <a:rPr sz="2400" dirty="0">
                <a:solidFill>
                  <a:srgbClr val="3333CC"/>
                </a:solidFill>
                <a:latin typeface="Arial"/>
                <a:cs typeface="Arial"/>
              </a:rPr>
              <a:t>we want </a:t>
            </a:r>
            <a:r>
              <a:rPr sz="2400" spc="-5" dirty="0">
                <a:solidFill>
                  <a:srgbClr val="3333CC"/>
                </a:solidFill>
                <a:latin typeface="Arial"/>
                <a:cs typeface="Arial"/>
              </a:rPr>
              <a:t>to </a:t>
            </a:r>
            <a:r>
              <a:rPr sz="2400" dirty="0">
                <a:solidFill>
                  <a:srgbClr val="3333CC"/>
                </a:solidFill>
                <a:latin typeface="Arial"/>
                <a:cs typeface="Arial"/>
              </a:rPr>
              <a:t>sample only every </a:t>
            </a:r>
            <a:r>
              <a:rPr sz="2400" i="1" spc="65" dirty="0">
                <a:solidFill>
                  <a:srgbClr val="660066"/>
                </a:solidFill>
                <a:latin typeface="Cambria"/>
                <a:cs typeface="Cambria"/>
              </a:rPr>
              <a:t>s </a:t>
            </a:r>
            <a:r>
              <a:rPr sz="2400" dirty="0">
                <a:solidFill>
                  <a:srgbClr val="3333CC"/>
                </a:solidFill>
                <a:latin typeface="Arial"/>
                <a:cs typeface="Arial"/>
              </a:rPr>
              <a:t>pixels in each </a:t>
            </a:r>
            <a:r>
              <a:rPr sz="2400" spc="-5" dirty="0">
                <a:solidFill>
                  <a:srgbClr val="3333CC"/>
                </a:solidFill>
                <a:latin typeface="Arial"/>
                <a:cs typeface="Arial"/>
              </a:rPr>
              <a:t>direction </a:t>
            </a:r>
            <a:r>
              <a:rPr sz="2400" dirty="0">
                <a:solidFill>
                  <a:srgbClr val="3333CC"/>
                </a:solidFill>
                <a:latin typeface="Arial"/>
                <a:cs typeface="Arial"/>
              </a:rPr>
              <a:t>of  </a:t>
            </a:r>
            <a:r>
              <a:rPr sz="2400" spc="-5" dirty="0">
                <a:solidFill>
                  <a:srgbClr val="3333CC"/>
                </a:solidFill>
                <a:latin typeface="Arial"/>
                <a:cs typeface="Arial"/>
              </a:rPr>
              <a:t>output, then </a:t>
            </a:r>
            <a:r>
              <a:rPr sz="2400" dirty="0">
                <a:solidFill>
                  <a:srgbClr val="3333CC"/>
                </a:solidFill>
                <a:latin typeface="Arial"/>
                <a:cs typeface="Arial"/>
              </a:rPr>
              <a:t>we can define a down-sampled </a:t>
            </a:r>
            <a:r>
              <a:rPr sz="2400" spc="-5" dirty="0">
                <a:solidFill>
                  <a:srgbClr val="3333CC"/>
                </a:solidFill>
                <a:latin typeface="Arial"/>
                <a:cs typeface="Arial"/>
              </a:rPr>
              <a:t>convolution  function </a:t>
            </a:r>
            <a:r>
              <a:rPr sz="2400" i="1" spc="60" dirty="0">
                <a:solidFill>
                  <a:srgbClr val="660066"/>
                </a:solidFill>
                <a:latin typeface="Cambria"/>
                <a:cs typeface="Cambria"/>
              </a:rPr>
              <a:t>c </a:t>
            </a:r>
            <a:r>
              <a:rPr sz="2400" dirty="0">
                <a:solidFill>
                  <a:srgbClr val="3333CC"/>
                </a:solidFill>
                <a:latin typeface="Arial"/>
                <a:cs typeface="Arial"/>
              </a:rPr>
              <a:t>such</a:t>
            </a:r>
            <a:r>
              <a:rPr sz="2400" spc="75" dirty="0">
                <a:solidFill>
                  <a:srgbClr val="3333CC"/>
                </a:solidFill>
                <a:latin typeface="Arial"/>
                <a:cs typeface="Arial"/>
              </a:rPr>
              <a:t> </a:t>
            </a:r>
            <a:r>
              <a:rPr sz="2400" spc="-5" dirty="0">
                <a:solidFill>
                  <a:srgbClr val="3333CC"/>
                </a:solidFill>
                <a:latin typeface="Arial"/>
                <a:cs typeface="Arial"/>
              </a:rPr>
              <a:t>that</a:t>
            </a:r>
            <a:endParaRPr sz="2400">
              <a:latin typeface="Arial"/>
              <a:cs typeface="Arial"/>
            </a:endParaRPr>
          </a:p>
        </p:txBody>
      </p:sp>
      <p:sp>
        <p:nvSpPr>
          <p:cNvPr id="5" name="object 5"/>
          <p:cNvSpPr txBox="1"/>
          <p:nvPr/>
        </p:nvSpPr>
        <p:spPr>
          <a:xfrm>
            <a:off x="524163" y="6240271"/>
            <a:ext cx="8371205" cy="391160"/>
          </a:xfrm>
          <a:prstGeom prst="rect">
            <a:avLst/>
          </a:prstGeom>
        </p:spPr>
        <p:txBody>
          <a:bodyPr vert="horz" wrap="square" lIns="0" tIns="12700" rIns="0" bIns="0" rtlCol="0">
            <a:spAutoFit/>
          </a:bodyPr>
          <a:lstStyle/>
          <a:p>
            <a:pPr marL="355600" indent="-342900">
              <a:lnSpc>
                <a:spcPct val="100000"/>
              </a:lnSpc>
              <a:spcBef>
                <a:spcPts val="100"/>
              </a:spcBef>
              <a:buChar char="•"/>
              <a:tabLst>
                <a:tab pos="354965" algn="l"/>
                <a:tab pos="355600" algn="l"/>
              </a:tabLst>
            </a:pPr>
            <a:r>
              <a:rPr lang="en-US" sz="2400" spc="-5" dirty="0">
                <a:solidFill>
                  <a:srgbClr val="3333CC"/>
                </a:solidFill>
                <a:latin typeface="Arial"/>
                <a:cs typeface="Arial"/>
              </a:rPr>
              <a:t>Denote</a:t>
            </a:r>
            <a:r>
              <a:rPr lang="en-US" sz="2400" i="1" spc="-5" dirty="0">
                <a:solidFill>
                  <a:srgbClr val="3333CC"/>
                </a:solidFill>
                <a:latin typeface="Arial"/>
                <a:cs typeface="Arial"/>
              </a:rPr>
              <a:t> </a:t>
            </a:r>
            <a:r>
              <a:rPr sz="2400" i="1" spc="65" dirty="0">
                <a:latin typeface="Cambria"/>
                <a:cs typeface="Cambria"/>
              </a:rPr>
              <a:t>s </a:t>
            </a:r>
            <a:r>
              <a:rPr lang="en-US" sz="2400" i="1" spc="65" dirty="0">
                <a:solidFill>
                  <a:srgbClr val="3333CC"/>
                </a:solidFill>
                <a:latin typeface="Arial"/>
                <a:cs typeface="Arial"/>
              </a:rPr>
              <a:t>as</a:t>
            </a:r>
            <a:r>
              <a:rPr sz="2400" dirty="0">
                <a:solidFill>
                  <a:srgbClr val="3333CC"/>
                </a:solidFill>
                <a:latin typeface="Arial"/>
                <a:cs typeface="Arial"/>
              </a:rPr>
              <a:t> </a:t>
            </a:r>
            <a:r>
              <a:rPr sz="2400" spc="-5" dirty="0">
                <a:solidFill>
                  <a:srgbClr val="3333CC"/>
                </a:solidFill>
                <a:latin typeface="Arial"/>
                <a:cs typeface="Arial"/>
              </a:rPr>
              <a:t>the stride. It </a:t>
            </a:r>
            <a:r>
              <a:rPr sz="2400" dirty="0">
                <a:solidFill>
                  <a:srgbClr val="3333CC"/>
                </a:solidFill>
                <a:latin typeface="Arial"/>
                <a:cs typeface="Arial"/>
              </a:rPr>
              <a:t>is possible </a:t>
            </a:r>
            <a:r>
              <a:rPr sz="2400" spc="-5" dirty="0">
                <a:solidFill>
                  <a:srgbClr val="3333CC"/>
                </a:solidFill>
                <a:latin typeface="Arial"/>
                <a:cs typeface="Arial"/>
              </a:rPr>
              <a:t>to </a:t>
            </a:r>
            <a:r>
              <a:rPr sz="2400" dirty="0">
                <a:solidFill>
                  <a:srgbClr val="3333CC"/>
                </a:solidFill>
                <a:latin typeface="Arial"/>
                <a:cs typeface="Arial"/>
              </a:rPr>
              <a:t>define a</a:t>
            </a:r>
            <a:r>
              <a:rPr sz="2400" spc="85" dirty="0">
                <a:solidFill>
                  <a:srgbClr val="3333CC"/>
                </a:solidFill>
                <a:latin typeface="Arial"/>
                <a:cs typeface="Arial"/>
              </a:rPr>
              <a:t> </a:t>
            </a:r>
            <a:r>
              <a:rPr sz="2400" spc="-5" dirty="0">
                <a:solidFill>
                  <a:srgbClr val="3333CC"/>
                </a:solidFill>
                <a:latin typeface="Arial"/>
                <a:cs typeface="Arial"/>
              </a:rPr>
              <a:t>different</a:t>
            </a:r>
            <a:endParaRPr sz="2400" dirty="0">
              <a:latin typeface="Arial"/>
              <a:cs typeface="Arial"/>
            </a:endParaRPr>
          </a:p>
        </p:txBody>
      </p:sp>
      <p:sp>
        <p:nvSpPr>
          <p:cNvPr id="6" name="object 6"/>
          <p:cNvSpPr/>
          <p:nvPr/>
        </p:nvSpPr>
        <p:spPr>
          <a:xfrm>
            <a:off x="966517" y="5075864"/>
            <a:ext cx="7771217" cy="726951"/>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910561" y="4948237"/>
            <a:ext cx="7934325" cy="920750"/>
          </a:xfrm>
          <a:custGeom>
            <a:avLst/>
            <a:gdLst/>
            <a:ahLst/>
            <a:cxnLst/>
            <a:rect l="l" t="t" r="r" b="b"/>
            <a:pathLst>
              <a:path w="7934325" h="920750">
                <a:moveTo>
                  <a:pt x="0" y="0"/>
                </a:moveTo>
                <a:lnTo>
                  <a:pt x="7934323" y="0"/>
                </a:lnTo>
                <a:lnTo>
                  <a:pt x="7934323" y="920749"/>
                </a:lnTo>
                <a:lnTo>
                  <a:pt x="0" y="920749"/>
                </a:lnTo>
                <a:lnTo>
                  <a:pt x="0" y="0"/>
                </a:lnTo>
                <a:close/>
              </a:path>
            </a:pathLst>
          </a:custGeom>
          <a:ln w="9524">
            <a:solidFill>
              <a:srgbClr val="000000"/>
            </a:solidFill>
          </a:ln>
        </p:spPr>
        <p:txBody>
          <a:bodyPr wrap="square" lIns="0" tIns="0" rIns="0" bIns="0" rtlCol="0"/>
          <a:lstStyle/>
          <a:p>
            <a:endParaRPr/>
          </a:p>
        </p:txBody>
      </p:sp>
      <p:sp>
        <p:nvSpPr>
          <p:cNvPr id="9" name="object 9"/>
          <p:cNvSpPr txBox="1"/>
          <p:nvPr/>
        </p:nvSpPr>
        <p:spPr>
          <a:xfrm>
            <a:off x="867063" y="6681718"/>
            <a:ext cx="3194050" cy="330200"/>
          </a:xfrm>
          <a:prstGeom prst="rect">
            <a:avLst/>
          </a:prstGeom>
        </p:spPr>
        <p:txBody>
          <a:bodyPr vert="horz" wrap="square" lIns="0" tIns="0" rIns="0" bIns="0" rtlCol="0">
            <a:spAutoFit/>
          </a:bodyPr>
          <a:lstStyle/>
          <a:p>
            <a:pPr marL="12700">
              <a:lnSpc>
                <a:spcPts val="2430"/>
              </a:lnSpc>
            </a:pPr>
            <a:r>
              <a:rPr sz="2400" spc="-5" dirty="0">
                <a:solidFill>
                  <a:srgbClr val="3333CC"/>
                </a:solidFill>
                <a:latin typeface="Arial"/>
                <a:cs typeface="Arial"/>
              </a:rPr>
              <a:t>stride for </a:t>
            </a:r>
            <a:r>
              <a:rPr sz="2400" dirty="0">
                <a:solidFill>
                  <a:srgbClr val="3333CC"/>
                </a:solidFill>
                <a:latin typeface="Arial"/>
                <a:cs typeface="Arial"/>
              </a:rPr>
              <a:t>each</a:t>
            </a:r>
            <a:r>
              <a:rPr sz="2400" spc="-20" dirty="0">
                <a:solidFill>
                  <a:srgbClr val="3333CC"/>
                </a:solidFill>
                <a:latin typeface="Arial"/>
                <a:cs typeface="Arial"/>
              </a:rPr>
              <a:t> </a:t>
            </a:r>
            <a:r>
              <a:rPr sz="2400" spc="-5" dirty="0">
                <a:solidFill>
                  <a:srgbClr val="3333CC"/>
                </a:solidFill>
                <a:latin typeface="Arial"/>
                <a:cs typeface="Arial"/>
              </a:rPr>
              <a:t>direction</a:t>
            </a:r>
            <a:endParaRPr sz="2400">
              <a:latin typeface="Arial"/>
              <a:cs typeface="Arial"/>
            </a:endParaRPr>
          </a:p>
        </p:txBody>
      </p:sp>
      <p:sp>
        <p:nvSpPr>
          <p:cNvPr id="2" name="TextBox 1">
            <a:extLst>
              <a:ext uri="{FF2B5EF4-FFF2-40B4-BE49-F238E27FC236}">
                <a16:creationId xmlns:a16="http://schemas.microsoft.com/office/drawing/2014/main" id="{4F86CD8C-9FEA-D145-8DD7-1CE37DBC079C}"/>
              </a:ext>
            </a:extLst>
          </p:cNvPr>
          <p:cNvSpPr txBox="1"/>
          <p:nvPr/>
        </p:nvSpPr>
        <p:spPr>
          <a:xfrm>
            <a:off x="3738548" y="7163275"/>
            <a:ext cx="2589299" cy="369332"/>
          </a:xfrm>
          <a:prstGeom prst="rect">
            <a:avLst/>
          </a:prstGeom>
          <a:noFill/>
        </p:spPr>
        <p:txBody>
          <a:bodyPr wrap="none" rtlCol="0">
            <a:spAutoFit/>
          </a:bodyPr>
          <a:lstStyle/>
          <a:p>
            <a:r>
              <a:rPr lang="en-US" dirty="0" err="1">
                <a:hlinkClick r:id="rId3"/>
              </a:rPr>
              <a:t>Strided</a:t>
            </a:r>
            <a:r>
              <a:rPr lang="en-US" dirty="0">
                <a:hlinkClick r:id="rId3"/>
              </a:rPr>
              <a:t> convolution video</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15727</TotalTime>
  <Words>9944</Words>
  <Application>Microsoft Macintosh PowerPoint</Application>
  <PresentationFormat>Custom</PresentationFormat>
  <Paragraphs>1109</Paragraphs>
  <Slides>152</Slides>
  <Notes>1</Notes>
  <HiddenSlides>3</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152</vt:i4>
      </vt:variant>
    </vt:vector>
  </HeadingPairs>
  <TitlesOfParts>
    <vt:vector size="164" baseType="lpstr">
      <vt:lpstr>Meiryo UI</vt:lpstr>
      <vt:lpstr>MS Gothic</vt:lpstr>
      <vt:lpstr>MS PGothic</vt:lpstr>
      <vt:lpstr>Arial</vt:lpstr>
      <vt:lpstr>Calibri</vt:lpstr>
      <vt:lpstr>Cambria</vt:lpstr>
      <vt:lpstr>Cambria Math</vt:lpstr>
      <vt:lpstr>Segoe UI Symbol</vt:lpstr>
      <vt:lpstr>Times New Roman</vt:lpstr>
      <vt:lpstr>Trebuchet MS</vt:lpstr>
      <vt:lpstr>Wingdings</vt:lpstr>
      <vt:lpstr>Office Theme</vt:lpstr>
      <vt:lpstr>Convolutional Networks (CNNs, ConvNets)</vt:lpstr>
      <vt:lpstr>Algorithmic complexity – big O</vt:lpstr>
      <vt:lpstr>Previously</vt:lpstr>
      <vt:lpstr>Generic Neural Architectures (1-11)</vt:lpstr>
      <vt:lpstr>Generic Neural Architectures (12-19)</vt:lpstr>
      <vt:lpstr>Generic Neural Architectures (20-26)</vt:lpstr>
      <vt:lpstr>Data Sets</vt:lpstr>
      <vt:lpstr>Principles of machine learning</vt:lpstr>
      <vt:lpstr>Deep Feedforward NNs</vt:lpstr>
      <vt:lpstr>What is Regularization?</vt:lpstr>
      <vt:lpstr>Regularize Your Estimator!</vt:lpstr>
      <vt:lpstr>Optimization in Learning vs Pure Optimization</vt:lpstr>
      <vt:lpstr>Choosing the Right Optimizer</vt:lpstr>
      <vt:lpstr>Topics in Convolutional Networks</vt:lpstr>
      <vt:lpstr>Overview</vt:lpstr>
      <vt:lpstr>Overview of Convolutional Networks</vt:lpstr>
      <vt:lpstr>Neural Net Matrix Multiplication</vt:lpstr>
      <vt:lpstr>Matrix Multiplication for 2D Convolution</vt:lpstr>
      <vt:lpstr>Convolutional Layer for Image Recognition</vt:lpstr>
      <vt:lpstr>CNN - Neural Network with a Convolutional Layer</vt:lpstr>
      <vt:lpstr>Specifying a convolutional layer in Keras</vt:lpstr>
      <vt:lpstr>Runtime of Traditional vs Convolutional Networks</vt:lpstr>
      <vt:lpstr>Topics in Convolutional Networks</vt:lpstr>
      <vt:lpstr>Topics in Convolutional Networks</vt:lpstr>
      <vt:lpstr>Data Encoding for CNN</vt:lpstr>
      <vt:lpstr>Topics</vt:lpstr>
      <vt:lpstr>What is Convolution?</vt:lpstr>
      <vt:lpstr>Definition of Convolution of Input and Kernel</vt:lpstr>
      <vt:lpstr>Performing 1-D Convolution</vt:lpstr>
      <vt:lpstr>Convolution with Discrete Variables</vt:lpstr>
      <vt:lpstr>Convolution in Discrete Case</vt:lpstr>
      <vt:lpstr>Computation of 1-D Discrete Convolution</vt:lpstr>
      <vt:lpstr>Two-Dimensional Convolution</vt:lpstr>
      <vt:lpstr>Commutativity of Convolution</vt:lpstr>
      <vt:lpstr>Cross-Correlation</vt:lpstr>
      <vt:lpstr>Example of 2D convolution</vt:lpstr>
      <vt:lpstr>Discrete Convolution Viewed as Matrix Multiplication</vt:lpstr>
      <vt:lpstr>Topics in Convolutional Networks</vt:lpstr>
      <vt:lpstr>Overview of Convolutional Networks</vt:lpstr>
      <vt:lpstr>Motivation for Using Convolution Networks</vt:lpstr>
      <vt:lpstr>Sparse Connectivity Due to Image Convolution</vt:lpstr>
      <vt:lpstr>Neural Hetwork for 1-D convolution</vt:lpstr>
      <vt:lpstr>Sparse Connectivity, Viewed from Below</vt:lpstr>
      <vt:lpstr>Sparse Connectivity, Viewed from Above</vt:lpstr>
      <vt:lpstr>Maintaining Performance with Reduced Connections</vt:lpstr>
      <vt:lpstr>Convolution with a Stride  s</vt:lpstr>
      <vt:lpstr>Parameter Sharing</vt:lpstr>
      <vt:lpstr>Efficiency of Parameter Sharing</vt:lpstr>
      <vt:lpstr>How Parameter Sharing Works</vt:lpstr>
      <vt:lpstr>Efficiency of Convolution for Edge Detection</vt:lpstr>
      <vt:lpstr>Equivariance of Convolution to Translation</vt:lpstr>
      <vt:lpstr>Example of Equivariance</vt:lpstr>
      <vt:lpstr>Absence of Equivariance</vt:lpstr>
      <vt:lpstr>Topics in Convolutional Networks</vt:lpstr>
      <vt:lpstr>Topics in Pooling</vt:lpstr>
      <vt:lpstr>What is Pooling?</vt:lpstr>
      <vt:lpstr>The Pooling Stage in a CNN</vt:lpstr>
      <vt:lpstr>Pooling Layer in Keras</vt:lpstr>
      <vt:lpstr>Typical Subsampling in a Deep Network</vt:lpstr>
      <vt:lpstr>Two Terminologies for a Typical CNN Layer</vt:lpstr>
      <vt:lpstr>Effect of Pooling</vt:lpstr>
      <vt:lpstr>Some Types of Linear Transformations</vt:lpstr>
      <vt:lpstr>Types of Pooling functions</vt:lpstr>
      <vt:lpstr>Pooling Causes Translation Invariance</vt:lpstr>
      <vt:lpstr>Max Pooling Introduces Invariance to Translation</vt:lpstr>
      <vt:lpstr>Importance of Translation Invariance</vt:lpstr>
      <vt:lpstr>Learning other Invariances</vt:lpstr>
      <vt:lpstr>Learning Invariance to Rotation</vt:lpstr>
      <vt:lpstr>Using Fewer Pooling Units than Detector Units</vt:lpstr>
      <vt:lpstr>Pooling with Downsampling</vt:lpstr>
      <vt:lpstr>Subsampling as Average Pooling</vt:lpstr>
      <vt:lpstr>Theoretical Guidance on Pooling</vt:lpstr>
      <vt:lpstr>Examples of Architectures for Classification with CNNs</vt:lpstr>
      <vt:lpstr>A ConvNet architecture</vt:lpstr>
      <vt:lpstr>VGG (Visual Geometry Group) Net</vt:lpstr>
      <vt:lpstr>VGG 16</vt:lpstr>
      <vt:lpstr>VGG-16 pre-trained model for Keras</vt:lpstr>
      <vt:lpstr>Pooling, Invariance, Equivariance</vt:lpstr>
      <vt:lpstr>Definition of Equivariance</vt:lpstr>
      <vt:lpstr>Topics in Convolutional Networks</vt:lpstr>
      <vt:lpstr>Topics in Infinitely Strong Prior</vt:lpstr>
      <vt:lpstr>Prior Parameter Distribution</vt:lpstr>
      <vt:lpstr>Weak and Strong Priors</vt:lpstr>
      <vt:lpstr>Infinitely Strong Prior</vt:lpstr>
      <vt:lpstr>Convolutional Network</vt:lpstr>
      <vt:lpstr>Convolution as Infinitely Strong Prior</vt:lpstr>
      <vt:lpstr>Pooling as an Infinitely Strong Prior</vt:lpstr>
      <vt:lpstr>Implementing as a Prior</vt:lpstr>
      <vt:lpstr>Key Insight: Underfitting</vt:lpstr>
      <vt:lpstr>When Pooling may be Inappropriate</vt:lpstr>
      <vt:lpstr>Comparing Model Performance with/without Convolution</vt:lpstr>
      <vt:lpstr>Topics in  Convolutional Networks</vt:lpstr>
      <vt:lpstr>Topics in Variants of Convolution Functions</vt:lpstr>
      <vt:lpstr>Neural Net Convolution is Different</vt:lpstr>
      <vt:lpstr>Convolution Operation in Neural Networks</vt:lpstr>
      <vt:lpstr>Four Indices for Weights for Image algorithms</vt:lpstr>
      <vt:lpstr>Multichannel Convolution</vt:lpstr>
      <vt:lpstr>Definition of 4-D kernel tensor</vt:lpstr>
      <vt:lpstr>Convolution with a Stride: Definition</vt:lpstr>
      <vt:lpstr>Convolution with Stride: Implementation</vt:lpstr>
      <vt:lpstr>Padding to CNN Sides and Size</vt:lpstr>
      <vt:lpstr>Effect of Zero-padding on Network Size</vt:lpstr>
      <vt:lpstr>Locally Connected  Layer</vt:lpstr>
      <vt:lpstr>Local Connections, Convolution, vs full Connections</vt:lpstr>
      <vt:lpstr>Use of Locally Connected Layers</vt:lpstr>
      <vt:lpstr>Constraining Outputs</vt:lpstr>
      <vt:lpstr>Network with Further Restricted Connectivity</vt:lpstr>
      <vt:lpstr>Tiled Convolution</vt:lpstr>
      <vt:lpstr>Comparison of locally connected layers, tiled  convolution and standard convolution</vt:lpstr>
      <vt:lpstr>Defining Tiled Convolution Algebraically</vt:lpstr>
      <vt:lpstr>Operations to Implement CNNs</vt:lpstr>
      <vt:lpstr>Implementation of Convolution</vt:lpstr>
      <vt:lpstr>Topics in Convolutional Networks</vt:lpstr>
      <vt:lpstr>CNNs to Output a High Dimensional Object</vt:lpstr>
      <vt:lpstr>CNNs to Output a High Dimensional Object</vt:lpstr>
      <vt:lpstr>Recurrent CNN for Pixel Labeling</vt:lpstr>
      <vt:lpstr>Topics in Convolutional Networks</vt:lpstr>
      <vt:lpstr>Data for CNNs</vt:lpstr>
      <vt:lpstr>Benefits of Normalization</vt:lpstr>
      <vt:lpstr>ImageNet</vt:lpstr>
      <vt:lpstr>PowerPoint Presentation</vt:lpstr>
      <vt:lpstr>PowerPoint Presentation</vt:lpstr>
      <vt:lpstr>When Not to Use Convolution</vt:lpstr>
      <vt:lpstr>Topics in Convolutional Networks</vt:lpstr>
      <vt:lpstr>Efficient Convolution</vt:lpstr>
      <vt:lpstr>Topics in Convolutional Networks</vt:lpstr>
      <vt:lpstr>Reduced Cost of Training</vt:lpstr>
      <vt:lpstr>Topics in Convolutional Networks</vt:lpstr>
      <vt:lpstr>A bit of history:</vt:lpstr>
      <vt:lpstr>A bit of history</vt:lpstr>
      <vt:lpstr>Hierarchical organization</vt:lpstr>
      <vt:lpstr>A bit of history:</vt:lpstr>
      <vt:lpstr>Topics in Convolutional Networks</vt:lpstr>
      <vt:lpstr>A bit of history...</vt:lpstr>
      <vt:lpstr>A bit of history...</vt:lpstr>
      <vt:lpstr>A bit of history...</vt:lpstr>
      <vt:lpstr>A bit of history:</vt:lpstr>
      <vt:lpstr>A bit of history...</vt:lpstr>
      <vt:lpstr>A bit of history: ImageNet Classification with Deep  Convolutional Neural Networks  [Krizhevsky, Sutskever, Hinton, 2012]</vt:lpstr>
      <vt:lpstr>First strong results</vt:lpstr>
      <vt:lpstr>Best deep CNN architectures and their principles: from AlexNet to EfficientNet </vt:lpstr>
      <vt:lpstr>Progress of CNN Architectures on ImageNet</vt:lpstr>
      <vt:lpstr>Progress of CNN Architectures on ImageNet</vt:lpstr>
      <vt:lpstr>Accuracy vs G-FLOPs</vt:lpstr>
      <vt:lpstr>Focus on Scaling</vt:lpstr>
      <vt:lpstr>Types of Scaling</vt:lpstr>
      <vt:lpstr>Compound Scaling – EfficientNet-B0</vt:lpstr>
      <vt:lpstr>Summary of ConvNet Results</vt:lpstr>
      <vt:lpstr>PowerPoint Presentation</vt:lpstr>
      <vt:lpstr>Topics in Convolutional Networks</vt:lpstr>
      <vt:lpstr>Why are CNNs so Good?</vt:lpstr>
      <vt:lpstr>Popular CNNs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9.0 CNN-Overview</dc:title>
  <dc:creator>Sargur Srihari</dc:creator>
  <cp:lastModifiedBy>Giles, C Lee</cp:lastModifiedBy>
  <cp:revision>121</cp:revision>
  <dcterms:created xsi:type="dcterms:W3CDTF">2021-02-04T22:37:24Z</dcterms:created>
  <dcterms:modified xsi:type="dcterms:W3CDTF">2023-09-27T14:43:31Z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2021-02-04T00:00:00Z</vt:filetime>
  </property>
  <property fmtid="{D5CDD505-2E9C-101B-9397-08002B2CF9AE}" pid="3" name="Creator">
    <vt:lpwstr>PowerPoint</vt:lpwstr>
  </property>
  <property fmtid="{D5CDD505-2E9C-101B-9397-08002B2CF9AE}" pid="4" name="LastSaved">
    <vt:filetime>2021-02-04T00:00:00Z</vt:filetime>
  </property>
</Properties>
</file>