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1"/>
  </p:notesMasterIdLst>
  <p:sldIdLst>
    <p:sldId id="256" r:id="rId2"/>
    <p:sldId id="461" r:id="rId3"/>
    <p:sldId id="460" r:id="rId4"/>
    <p:sldId id="455" r:id="rId5"/>
    <p:sldId id="459" r:id="rId6"/>
    <p:sldId id="472" r:id="rId7"/>
    <p:sldId id="473" r:id="rId8"/>
    <p:sldId id="476" r:id="rId9"/>
    <p:sldId id="4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3" r:id="rId45"/>
    <p:sldId id="294" r:id="rId46"/>
    <p:sldId id="295" r:id="rId47"/>
    <p:sldId id="297" r:id="rId48"/>
    <p:sldId id="298" r:id="rId49"/>
    <p:sldId id="299" r:id="rId50"/>
    <p:sldId id="300" r:id="rId51"/>
    <p:sldId id="466" r:id="rId52"/>
    <p:sldId id="462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463" r:id="rId81"/>
    <p:sldId id="329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467" r:id="rId107"/>
    <p:sldId id="357" r:id="rId108"/>
    <p:sldId id="358" r:id="rId109"/>
    <p:sldId id="359" r:id="rId110"/>
    <p:sldId id="464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  <p:sldId id="386" r:id="rId137"/>
    <p:sldId id="387" r:id="rId138"/>
    <p:sldId id="389" r:id="rId139"/>
    <p:sldId id="390" r:id="rId140"/>
    <p:sldId id="391" r:id="rId141"/>
    <p:sldId id="392" r:id="rId142"/>
    <p:sldId id="393" r:id="rId143"/>
    <p:sldId id="394" r:id="rId144"/>
    <p:sldId id="396" r:id="rId145"/>
    <p:sldId id="397" r:id="rId146"/>
    <p:sldId id="398" r:id="rId147"/>
    <p:sldId id="399" r:id="rId148"/>
    <p:sldId id="400" r:id="rId149"/>
    <p:sldId id="401" r:id="rId150"/>
    <p:sldId id="402" r:id="rId151"/>
    <p:sldId id="403" r:id="rId152"/>
    <p:sldId id="404" r:id="rId153"/>
    <p:sldId id="405" r:id="rId154"/>
    <p:sldId id="406" r:id="rId155"/>
    <p:sldId id="407" r:id="rId156"/>
    <p:sldId id="408" r:id="rId157"/>
    <p:sldId id="409" r:id="rId158"/>
    <p:sldId id="410" r:id="rId159"/>
    <p:sldId id="411" r:id="rId160"/>
    <p:sldId id="412" r:id="rId161"/>
    <p:sldId id="413" r:id="rId162"/>
    <p:sldId id="414" r:id="rId163"/>
    <p:sldId id="468" r:id="rId164"/>
    <p:sldId id="470" r:id="rId165"/>
    <p:sldId id="471" r:id="rId166"/>
    <p:sldId id="474" r:id="rId167"/>
    <p:sldId id="475" r:id="rId168"/>
    <p:sldId id="477" r:id="rId169"/>
    <p:sldId id="465" r:id="rId170"/>
  </p:sldIdLst>
  <p:sldSz cx="10693400" cy="7772400"/>
  <p:notesSz cx="10693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45"/>
    <p:restoredTop sz="94607"/>
  </p:normalViewPr>
  <p:slideViewPr>
    <p:cSldViewPr>
      <p:cViewPr varScale="1">
        <p:scale>
          <a:sx n="109" d="100"/>
          <a:sy n="109" d="100"/>
        </p:scale>
        <p:origin x="51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4E524-25F0-5B45-9D03-2A4D22EE5210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71550"/>
            <a:ext cx="3606800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740150"/>
            <a:ext cx="8553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633913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383463"/>
            <a:ext cx="463232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226A4-6B3D-664D-AF78-DAF6BD834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8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9AA26-D1A7-0640-AB0A-AB643335FECD}" type="slidenum">
              <a:rPr lang="en-US"/>
              <a:pPr/>
              <a:t>2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9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55601" y="2630424"/>
            <a:ext cx="7347196" cy="1354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66511" y="4175898"/>
            <a:ext cx="5325376" cy="1186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3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035" y="526936"/>
            <a:ext cx="8440420" cy="6155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813562"/>
            <a:ext cx="4722918" cy="1691745"/>
          </a:xfrm>
        </p:spPr>
        <p:txBody>
          <a:bodyPr/>
          <a:lstStyle>
            <a:lvl1pPr>
              <a:defRPr sz="2339"/>
            </a:lvl1pPr>
            <a:lvl2pPr>
              <a:defRPr sz="2339"/>
            </a:lvl2pPr>
            <a:lvl3pPr>
              <a:defRPr sz="2105"/>
            </a:lvl3pPr>
            <a:lvl4pPr>
              <a:defRPr sz="2105"/>
            </a:lvl4pPr>
            <a:lvl5pPr>
              <a:defRPr sz="2105"/>
            </a:lvl5pPr>
            <a:lvl6pPr>
              <a:defRPr sz="2105"/>
            </a:lvl6pPr>
            <a:lvl7pPr>
              <a:defRPr sz="2105"/>
            </a:lvl7pPr>
            <a:lvl8pPr>
              <a:defRPr sz="2105"/>
            </a:lvl8pPr>
            <a:lvl9pPr>
              <a:defRPr sz="210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813562"/>
            <a:ext cx="4722918" cy="1691745"/>
          </a:xfrm>
        </p:spPr>
        <p:txBody>
          <a:bodyPr/>
          <a:lstStyle>
            <a:lvl1pPr>
              <a:defRPr sz="2339"/>
            </a:lvl1pPr>
            <a:lvl2pPr>
              <a:defRPr sz="2339"/>
            </a:lvl2pPr>
            <a:lvl3pPr>
              <a:defRPr sz="2105"/>
            </a:lvl3pPr>
            <a:lvl4pPr>
              <a:defRPr sz="2105"/>
            </a:lvl4pPr>
            <a:lvl5pPr>
              <a:defRPr sz="2105"/>
            </a:lvl5pPr>
            <a:lvl6pPr>
              <a:defRPr sz="2105"/>
            </a:lvl6pPr>
            <a:lvl7pPr>
              <a:defRPr sz="2105"/>
            </a:lvl7pPr>
            <a:lvl8pPr>
              <a:defRPr sz="2105"/>
            </a:lvl8pPr>
            <a:lvl9pPr>
              <a:defRPr sz="210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23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2035" y="526936"/>
            <a:ext cx="844042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726" y="1889898"/>
            <a:ext cx="9372946" cy="4691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25958" y="6844362"/>
            <a:ext cx="271145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hduongtrong.github.io/2015/11/23/coordinate-desce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anticscholar.org/paper/FitNets-Hints-for-Thin-Deep-Nets-Romero-Ballas" TargetMode="External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.uk/citations?user=JicYPdAAAAAJ" TargetMode="External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hduongtrong.github.io/2015/11/23/coordinate-desce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nsitivity_analysis" TargetMode="External"/><Relationship Id="rId2" Type="http://schemas.openxmlformats.org/officeDocument/2006/relationships/hyperlink" Target="https://en.wikipedia.org/wiki/Numerical_analysis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hduongtrong.github.io/2015/11/23/coordinate-desce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67672" y="2630424"/>
            <a:ext cx="7525384" cy="13544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870200" marR="5080" indent="-2858135">
              <a:lnSpc>
                <a:spcPts val="5180"/>
              </a:lnSpc>
              <a:spcBef>
                <a:spcPts val="355"/>
              </a:spcBef>
            </a:pPr>
            <a:r>
              <a:rPr sz="4400" spc="-25" dirty="0"/>
              <a:t>Optimization </a:t>
            </a:r>
            <a:r>
              <a:rPr sz="4400" spc="-15" dirty="0"/>
              <a:t>for </a:t>
            </a:r>
            <a:r>
              <a:rPr sz="4400" spc="-20" dirty="0"/>
              <a:t>Training</a:t>
            </a:r>
            <a:r>
              <a:rPr sz="4400" spc="-120" dirty="0"/>
              <a:t> </a:t>
            </a:r>
            <a:r>
              <a:rPr sz="4400" spc="-25" dirty="0"/>
              <a:t>Deep  Models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2716653" y="4273295"/>
            <a:ext cx="5601847" cy="11231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5180" algn="ctr">
              <a:lnSpc>
                <a:spcPct val="117500"/>
              </a:lnSpc>
              <a:spcBef>
                <a:spcPts val="100"/>
              </a:spcBef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Thanks to </a:t>
            </a:r>
            <a:r>
              <a:rPr sz="3200" spc="-20" dirty="0" err="1">
                <a:solidFill>
                  <a:srgbClr val="3333CC"/>
                </a:solidFill>
                <a:latin typeface="Arial"/>
                <a:cs typeface="Arial"/>
              </a:rPr>
              <a:t>Sargur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Srihari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 and Ankur Mali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97499" y="691895"/>
            <a:ext cx="5466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Topics </a:t>
            </a:r>
            <a:r>
              <a:rPr sz="4400" spc="-10" dirty="0"/>
              <a:t>in</a:t>
            </a:r>
            <a:r>
              <a:rPr sz="4400" spc="-90" dirty="0"/>
              <a:t> </a:t>
            </a:r>
            <a:r>
              <a:rPr sz="4400" spc="-25" dirty="0"/>
              <a:t>Optimization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52756" y="1484376"/>
            <a:ext cx="8216265" cy="56432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Role 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Deep</a:t>
            </a:r>
            <a:r>
              <a:rPr sz="3200" spc="-1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Learning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How learning </a:t>
            </a:r>
            <a:r>
              <a:rPr sz="3200" spc="-15" dirty="0">
                <a:solidFill>
                  <a:srgbClr val="808080"/>
                </a:solidFill>
                <a:latin typeface="Arial"/>
                <a:cs typeface="Arial"/>
              </a:rPr>
              <a:t>differs from</a:t>
            </a:r>
            <a:r>
              <a:rPr sz="3200" spc="-12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endParaRPr sz="3200" dirty="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66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Risk, empirical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risk and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surrogate</a:t>
            </a:r>
            <a:r>
              <a:rPr sz="2800" spc="-11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loss</a:t>
            </a:r>
            <a:endParaRPr sz="2800" dirty="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65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Batch, minibatch, data</a:t>
            </a:r>
            <a:r>
              <a:rPr sz="2800" spc="-5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shuffling</a:t>
            </a:r>
            <a:endParaRPr sz="28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3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Challenges </a:t>
            </a: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in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neural network</a:t>
            </a:r>
            <a:r>
              <a:rPr sz="3200" spc="-9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Basic</a:t>
            </a:r>
            <a:r>
              <a:rPr sz="3200" spc="-3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Algorithms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Parameter </a:t>
            </a:r>
            <a:r>
              <a:rPr sz="3200" spc="-15" dirty="0">
                <a:solidFill>
                  <a:srgbClr val="808080"/>
                </a:solidFill>
                <a:latin typeface="Arial"/>
                <a:cs typeface="Arial"/>
              </a:rPr>
              <a:t>initialization</a:t>
            </a:r>
            <a:r>
              <a:rPr sz="3200" spc="-5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strategies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7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Algorithms </a:t>
            </a:r>
            <a:r>
              <a:rPr sz="3200" spc="-15" dirty="0">
                <a:solidFill>
                  <a:srgbClr val="808080"/>
                </a:solidFill>
                <a:latin typeface="Arial"/>
                <a:cs typeface="Arial"/>
              </a:rPr>
              <a:t>with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adaptive learning</a:t>
            </a:r>
            <a:r>
              <a:rPr sz="3200" spc="-10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rates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Approximate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second-order</a:t>
            </a:r>
            <a:r>
              <a:rPr sz="3200" spc="-6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methods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Optimization strategies and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meta-algorithms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0875" y="963168"/>
            <a:ext cx="63576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Adam: </a:t>
            </a:r>
            <a:r>
              <a:rPr sz="4400" spc="-25" dirty="0"/>
              <a:t>Adaptive</a:t>
            </a:r>
            <a:r>
              <a:rPr sz="4400" spc="-85" dirty="0"/>
              <a:t> </a:t>
            </a:r>
            <a:r>
              <a:rPr sz="4400" spc="-30" dirty="0"/>
              <a:t>Moments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85723" y="2100072"/>
            <a:ext cx="8664575" cy="26193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508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nother adaptive learning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rate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  algorithm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3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Variant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RMSProp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r>
              <a:rPr sz="3200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momentum</a:t>
            </a:r>
            <a:endParaRPr sz="3200" dirty="0">
              <a:latin typeface="Arial"/>
              <a:cs typeface="Arial"/>
            </a:endParaRPr>
          </a:p>
          <a:p>
            <a:pPr marL="351155" marR="2524125" indent="-339090">
              <a:lnSpc>
                <a:spcPts val="3790"/>
              </a:lnSpc>
              <a:spcBef>
                <a:spcPts val="84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Generally robust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choice</a:t>
            </a:r>
            <a:r>
              <a:rPr sz="3200" spc="-1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8879" y="524255"/>
            <a:ext cx="6720840" cy="14732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635760">
              <a:lnSpc>
                <a:spcPct val="100000"/>
              </a:lnSpc>
              <a:spcBef>
                <a:spcPts val="1420"/>
              </a:spcBef>
            </a:pPr>
            <a:r>
              <a:rPr sz="4400" spc="-25" dirty="0"/>
              <a:t>Adam</a:t>
            </a:r>
            <a:r>
              <a:rPr sz="4400" spc="-145" dirty="0"/>
              <a:t> </a:t>
            </a:r>
            <a:r>
              <a:rPr sz="4400" spc="-25" dirty="0"/>
              <a:t>Optimizer</a:t>
            </a:r>
            <a:endParaRPr sz="4400" dirty="0"/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Adam</a:t>
            </a:r>
            <a:r>
              <a:rPr sz="3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Algorithm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0119" y="2098021"/>
            <a:ext cx="7158567" cy="5055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5410" y="2073010"/>
            <a:ext cx="7168515" cy="5085080"/>
          </a:xfrm>
          <a:custGeom>
            <a:avLst/>
            <a:gdLst/>
            <a:ahLst/>
            <a:cxnLst/>
            <a:rect l="l" t="t" r="r" b="b"/>
            <a:pathLst>
              <a:path w="7168515" h="5085080">
                <a:moveTo>
                  <a:pt x="0" y="0"/>
                </a:moveTo>
                <a:lnTo>
                  <a:pt x="7167985" y="0"/>
                </a:lnTo>
                <a:lnTo>
                  <a:pt x="7167985" y="5084780"/>
                </a:lnTo>
                <a:lnTo>
                  <a:pt x="0" y="5084780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3070" y="963168"/>
            <a:ext cx="949423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Performance </a:t>
            </a:r>
            <a:r>
              <a:rPr lang="en-US" sz="4400" spc="-10" dirty="0"/>
              <a:t>for</a:t>
            </a:r>
            <a:r>
              <a:rPr sz="4400" spc="-10" dirty="0"/>
              <a:t> </a:t>
            </a:r>
            <a:r>
              <a:rPr sz="4400" spc="-25" dirty="0"/>
              <a:t>Logistic</a:t>
            </a:r>
            <a:r>
              <a:rPr sz="4400" spc="-50" dirty="0"/>
              <a:t> </a:t>
            </a:r>
            <a:r>
              <a:rPr sz="4400" spc="-30" dirty="0"/>
              <a:t>Regression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1299209" y="2146794"/>
            <a:ext cx="7120890" cy="3346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5723" y="5716015"/>
            <a:ext cx="8598535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Logistic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regression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training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negative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log likelihood on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MNIST images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IMDB movie 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reviews with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10,000 bag-of-words (BoW)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feature</a:t>
            </a:r>
            <a:r>
              <a:rPr sz="1800" spc="-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vectors.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4767" y="963168"/>
            <a:ext cx="74320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Performance </a:t>
            </a:r>
            <a:r>
              <a:rPr sz="4400" spc="-15" dirty="0"/>
              <a:t>on </a:t>
            </a:r>
            <a:r>
              <a:rPr sz="4400" spc="-25" dirty="0"/>
              <a:t>Multilayer</a:t>
            </a:r>
            <a:r>
              <a:rPr sz="4400" spc="-90" dirty="0"/>
              <a:t> </a:t>
            </a:r>
            <a:r>
              <a:rPr sz="4400" spc="-20" dirty="0"/>
              <a:t>NN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1428033" y="1903961"/>
            <a:ext cx="6293715" cy="2958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5723" y="5188711"/>
            <a:ext cx="8561705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20" dirty="0">
                <a:solidFill>
                  <a:srgbClr val="660066"/>
                </a:solidFill>
                <a:latin typeface="Arial"/>
                <a:cs typeface="Arial"/>
              </a:rPr>
              <a:t>Training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of multilayer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neural networks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on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MNIST images.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(a)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Neural networks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using 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dropout stochastic regularization.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(b)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Neural networks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with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deterministic cost</a:t>
            </a:r>
            <a:r>
              <a:rPr sz="1800" spc="1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function.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90750" y="963168"/>
            <a:ext cx="56800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Performance </a:t>
            </a:r>
            <a:r>
              <a:rPr sz="4400" spc="-20" dirty="0"/>
              <a:t>with</a:t>
            </a:r>
            <a:r>
              <a:rPr sz="4400" spc="-80" dirty="0"/>
              <a:t> </a:t>
            </a:r>
            <a:r>
              <a:rPr sz="4400" spc="-30" dirty="0"/>
              <a:t>CNN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1431078" y="2178191"/>
            <a:ext cx="7164845" cy="3284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63903" y="5789167"/>
            <a:ext cx="4796790" cy="111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4495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Convolutional neural networks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training cost.  (left) </a:t>
            </a:r>
            <a:r>
              <a:rPr sz="1800" spc="-20" dirty="0">
                <a:solidFill>
                  <a:srgbClr val="660066"/>
                </a:solidFill>
                <a:latin typeface="Arial"/>
                <a:cs typeface="Arial"/>
              </a:rPr>
              <a:t>Training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cost for the first three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epochs. 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(right) </a:t>
            </a:r>
            <a:r>
              <a:rPr sz="1800" spc="-20" dirty="0">
                <a:solidFill>
                  <a:srgbClr val="660066"/>
                </a:solidFill>
                <a:latin typeface="Arial"/>
                <a:cs typeface="Arial"/>
              </a:rPr>
              <a:t>Training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cost over 45</a:t>
            </a:r>
            <a:r>
              <a:rPr sz="1800" spc="-8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epochs.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ts val="2090"/>
              </a:lnSpc>
            </a:pPr>
            <a:r>
              <a:rPr sz="1800" spc="-25" dirty="0">
                <a:solidFill>
                  <a:srgbClr val="660066"/>
                </a:solidFill>
                <a:latin typeface="Arial"/>
                <a:cs typeface="Arial"/>
              </a:rPr>
              <a:t>CIFAR-10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with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c64-c64-c128-1000</a:t>
            </a:r>
            <a:r>
              <a:rPr sz="1800" spc="-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architecture.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5818" y="963168"/>
            <a:ext cx="72510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Choosing </a:t>
            </a:r>
            <a:r>
              <a:rPr sz="4400" spc="-15" dirty="0"/>
              <a:t>the </a:t>
            </a:r>
            <a:r>
              <a:rPr sz="4400" spc="-25" dirty="0"/>
              <a:t>Right</a:t>
            </a:r>
            <a:r>
              <a:rPr sz="4400" spc="-80" dirty="0"/>
              <a:t> </a:t>
            </a:r>
            <a:r>
              <a:rPr sz="4400" spc="-25" dirty="0"/>
              <a:t>Optimizer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85723" y="2100072"/>
            <a:ext cx="8700770" cy="461459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51155" marR="1271905" indent="-339090" algn="just">
              <a:lnSpc>
                <a:spcPct val="97500"/>
              </a:lnSpc>
              <a:spcBef>
                <a:spcPts val="195"/>
              </a:spcBef>
              <a:buChar char="•"/>
              <a:tabLst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have discussed several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methods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optimizing deep models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by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adapting</a:t>
            </a:r>
            <a:r>
              <a:rPr sz="3200" spc="-1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the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 rate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each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model</a:t>
            </a:r>
            <a:r>
              <a:rPr sz="3200" spc="-1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</a:t>
            </a:r>
            <a:endParaRPr sz="3200" dirty="0">
              <a:latin typeface="Arial"/>
              <a:cs typeface="Arial"/>
            </a:endParaRPr>
          </a:p>
          <a:p>
            <a:pPr marL="351790" indent="-33909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Which algorithm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choose?</a:t>
            </a:r>
            <a:endParaRPr sz="3200" dirty="0">
              <a:latin typeface="Arial"/>
              <a:cs typeface="Arial"/>
            </a:endParaRPr>
          </a:p>
          <a:p>
            <a:pPr marL="747395" lvl="1" indent="-282575" algn="just">
              <a:lnSpc>
                <a:spcPct val="100000"/>
              </a:lnSpc>
              <a:spcBef>
                <a:spcPts val="660"/>
              </a:spcBef>
              <a:buChar char="–"/>
              <a:tabLst>
                <a:tab pos="747395" algn="l"/>
              </a:tabLst>
            </a:pP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</a:t>
            </a:r>
            <a:r>
              <a:rPr sz="2800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consensus</a:t>
            </a:r>
            <a:endParaRPr sz="2800" dirty="0">
              <a:latin typeface="Arial"/>
              <a:cs typeface="Arial"/>
            </a:endParaRPr>
          </a:p>
          <a:p>
            <a:pPr marL="351790" indent="-339090" algn="just">
              <a:lnSpc>
                <a:spcPct val="100000"/>
              </a:lnSpc>
              <a:spcBef>
                <a:spcPts val="635"/>
              </a:spcBef>
              <a:buChar char="•"/>
              <a:tabLst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Most popular algorithms actively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use:</a:t>
            </a:r>
            <a:endParaRPr sz="3200" dirty="0">
              <a:latin typeface="Arial"/>
              <a:cs typeface="Arial"/>
            </a:endParaRPr>
          </a:p>
          <a:p>
            <a:pPr marL="747395" marR="201930" lvl="1" indent="-282575">
              <a:lnSpc>
                <a:spcPts val="3290"/>
              </a:lnSpc>
              <a:spcBef>
                <a:spcPts val="830"/>
              </a:spcBef>
              <a:buChar char="–"/>
              <a:tabLst>
                <a:tab pos="747395" algn="l"/>
              </a:tabLst>
            </a:pPr>
            <a:r>
              <a:rPr sz="2800" spc="-25" dirty="0">
                <a:solidFill>
                  <a:srgbClr val="336600"/>
                </a:solidFill>
                <a:latin typeface="Arial"/>
                <a:cs typeface="Arial"/>
              </a:rPr>
              <a:t>SGD,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SGD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with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momentum, RMSProp, RMSProp 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with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momentum,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AdaDelta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</a:t>
            </a:r>
            <a:r>
              <a:rPr sz="2800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Adam</a:t>
            </a:r>
            <a:endParaRPr sz="28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5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Choice depends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on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user’s familiarity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with</a:t>
            </a:r>
            <a:r>
              <a:rPr sz="2800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algorithm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6304" y="963168"/>
            <a:ext cx="85064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Summary </a:t>
            </a:r>
            <a:r>
              <a:rPr sz="4400" spc="-15" dirty="0"/>
              <a:t>of </a:t>
            </a:r>
            <a:r>
              <a:rPr sz="4400" spc="-25" dirty="0"/>
              <a:t>Optimization</a:t>
            </a:r>
            <a:r>
              <a:rPr sz="4400" spc="-95" dirty="0"/>
              <a:t> </a:t>
            </a:r>
            <a:r>
              <a:rPr sz="4400" spc="-30" dirty="0"/>
              <a:t>Meth</a:t>
            </a:r>
            <a:r>
              <a:rPr lang="en-US" sz="4400" spc="-30" dirty="0"/>
              <a:t>o</a:t>
            </a:r>
            <a:r>
              <a:rPr sz="4400" spc="-30" dirty="0"/>
              <a:t>ds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2017775"/>
            <a:ext cx="7813040" cy="16027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lr>
                <a:srgbClr val="3333CC"/>
              </a:buClr>
              <a:buChar char="•"/>
              <a:tabLst>
                <a:tab pos="351155" algn="l"/>
                <a:tab pos="351790" algn="l"/>
              </a:tabLst>
            </a:pPr>
            <a:r>
              <a:rPr sz="3200"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Movies: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000" u="sng" spc="4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http://hduongtrong.github.io/2015/11/23/coordinate-descent</a:t>
            </a:r>
            <a:r>
              <a:rPr sz="32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/</a:t>
            </a:r>
            <a:endParaRPr sz="3200" dirty="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560"/>
              </a:spcBef>
              <a:tabLst>
                <a:tab pos="3312795" algn="l"/>
                <a:tab pos="7147559" algn="l"/>
              </a:tabLst>
            </a:pPr>
            <a:r>
              <a:rPr sz="2400" spc="-25" dirty="0">
                <a:solidFill>
                  <a:srgbClr val="336600"/>
                </a:solidFill>
                <a:latin typeface="Arial"/>
                <a:cs typeface="Arial"/>
              </a:rPr>
              <a:t>G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ad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en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t</a:t>
            </a:r>
            <a:r>
              <a:rPr sz="2400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Descen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t	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Coo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nat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e</a:t>
            </a:r>
            <a:r>
              <a:rPr sz="2400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Descen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t	</a:t>
            </a:r>
            <a:r>
              <a:rPr sz="2400" spc="-20" dirty="0">
                <a:solidFill>
                  <a:srgbClr val="336600"/>
                </a:solidFill>
                <a:latin typeface="Arial"/>
                <a:cs typeface="Arial"/>
              </a:rPr>
              <a:t>S</a:t>
            </a:r>
            <a:r>
              <a:rPr sz="2400" spc="-25" dirty="0">
                <a:solidFill>
                  <a:srgbClr val="336600"/>
                </a:solidFill>
                <a:latin typeface="Arial"/>
                <a:cs typeface="Arial"/>
              </a:rPr>
              <a:t>GD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24959" y="3660140"/>
            <a:ext cx="2196379" cy="179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0250" y="3655430"/>
            <a:ext cx="2210435" cy="1818005"/>
          </a:xfrm>
          <a:custGeom>
            <a:avLst/>
            <a:gdLst/>
            <a:ahLst/>
            <a:cxnLst/>
            <a:rect l="l" t="t" r="r" b="b"/>
            <a:pathLst>
              <a:path w="2210435" h="1818004">
                <a:moveTo>
                  <a:pt x="0" y="0"/>
                </a:moveTo>
                <a:lnTo>
                  <a:pt x="2210364" y="0"/>
                </a:lnTo>
                <a:lnTo>
                  <a:pt x="2210364" y="1817899"/>
                </a:lnTo>
                <a:lnTo>
                  <a:pt x="0" y="1817899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9270" y="3660140"/>
            <a:ext cx="2272155" cy="2301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0763" y="3655430"/>
            <a:ext cx="2345690" cy="2311400"/>
          </a:xfrm>
          <a:custGeom>
            <a:avLst/>
            <a:gdLst/>
            <a:ahLst/>
            <a:cxnLst/>
            <a:rect l="l" t="t" r="r" b="b"/>
            <a:pathLst>
              <a:path w="2345690" h="2311400">
                <a:moveTo>
                  <a:pt x="0" y="0"/>
                </a:moveTo>
                <a:lnTo>
                  <a:pt x="2345372" y="0"/>
                </a:lnTo>
                <a:lnTo>
                  <a:pt x="2345372" y="2310835"/>
                </a:lnTo>
                <a:lnTo>
                  <a:pt x="0" y="2310835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92912" y="3669281"/>
            <a:ext cx="2352918" cy="23494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51652" y="3655430"/>
            <a:ext cx="2399030" cy="0"/>
          </a:xfrm>
          <a:custGeom>
            <a:avLst/>
            <a:gdLst/>
            <a:ahLst/>
            <a:cxnLst/>
            <a:rect l="l" t="t" r="r" b="b"/>
            <a:pathLst>
              <a:path w="2399029">
                <a:moveTo>
                  <a:pt x="0" y="0"/>
                </a:moveTo>
                <a:lnTo>
                  <a:pt x="2398747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1652" y="3655430"/>
            <a:ext cx="2399030" cy="2391410"/>
          </a:xfrm>
          <a:custGeom>
            <a:avLst/>
            <a:gdLst/>
            <a:ahLst/>
            <a:cxnLst/>
            <a:rect l="l" t="t" r="r" b="b"/>
            <a:pathLst>
              <a:path w="2399029" h="2391410">
                <a:moveTo>
                  <a:pt x="2398747" y="2390899"/>
                </a:moveTo>
                <a:lnTo>
                  <a:pt x="0" y="2390899"/>
                </a:lnTo>
                <a:lnTo>
                  <a:pt x="0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23547" y="5619327"/>
            <a:ext cx="2821305" cy="639445"/>
          </a:xfrm>
          <a:prstGeom prst="rect">
            <a:avLst/>
          </a:prstGeom>
          <a:ln w="9419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0170" marR="182880">
              <a:lnSpc>
                <a:spcPts val="2090"/>
              </a:lnSpc>
              <a:spcBef>
                <a:spcPts val="390"/>
              </a:spcBef>
            </a:pP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Minimize </a:t>
            </a:r>
            <a:r>
              <a:rPr sz="1800" i="1" spc="-1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b="1" i="1" spc="-1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)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wrt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single 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variable, </a:t>
            </a:r>
            <a:r>
              <a:rPr sz="1800" i="1" spc="-10" dirty="0">
                <a:latin typeface="Calibri"/>
                <a:cs typeface="Calibri"/>
              </a:rPr>
              <a:t>x</a:t>
            </a:r>
            <a:r>
              <a:rPr sz="1800" i="1" spc="-15" baseline="-13888" dirty="0">
                <a:latin typeface="Calibri"/>
                <a:cs typeface="Calibri"/>
              </a:rPr>
              <a:t>i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then wrt </a:t>
            </a:r>
            <a:r>
              <a:rPr sz="1800" i="1" spc="-10" dirty="0">
                <a:latin typeface="Calibri"/>
                <a:cs typeface="Calibri"/>
              </a:rPr>
              <a:t>x</a:t>
            </a:r>
            <a:r>
              <a:rPr sz="1800" i="1" spc="-15" baseline="-13888" dirty="0">
                <a:latin typeface="Calibri"/>
                <a:cs typeface="Calibri"/>
              </a:rPr>
              <a:t>j</a:t>
            </a:r>
            <a:r>
              <a:rPr sz="1800" i="1" spc="240" baseline="-13888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etc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62133" y="6421205"/>
            <a:ext cx="231140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450" i="1" spc="40" dirty="0">
                <a:latin typeface="Cambria"/>
                <a:cs typeface="Cambria"/>
              </a:rPr>
              <a:t>m</a:t>
            </a:r>
            <a:r>
              <a:rPr sz="1450" i="1" spc="-140" dirty="0">
                <a:latin typeface="Cambria"/>
                <a:cs typeface="Cambria"/>
              </a:rPr>
              <a:t> </a:t>
            </a:r>
            <a:r>
              <a:rPr sz="1450" spc="-55" dirty="0">
                <a:latin typeface="Calibri"/>
                <a:cs typeface="Calibri"/>
              </a:rPr>
              <a:t>'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79913" y="6273772"/>
            <a:ext cx="830580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1450" b="1" i="1" spc="10" dirty="0">
                <a:latin typeface="Calibri"/>
                <a:cs typeface="Calibri"/>
              </a:rPr>
              <a:t>g </a:t>
            </a:r>
            <a:r>
              <a:rPr sz="1450" spc="-15" dirty="0">
                <a:latin typeface="Lucida Sans Unicode"/>
                <a:cs typeface="Lucida Sans Unicode"/>
              </a:rPr>
              <a:t>=</a:t>
            </a:r>
            <a:r>
              <a:rPr sz="2175" u="sng" spc="-22" baseline="34482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175" u="sng" spc="-7" baseline="3448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175" spc="277" baseline="34482" dirty="0">
                <a:latin typeface="Calibri"/>
                <a:cs typeface="Calibri"/>
              </a:rPr>
              <a:t> </a:t>
            </a:r>
            <a:r>
              <a:rPr sz="1450" spc="-75" dirty="0">
                <a:latin typeface="Lucida Sans Unicode"/>
                <a:cs typeface="Lucida Sans Unicode"/>
              </a:rPr>
              <a:t>∇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17565" y="6268923"/>
            <a:ext cx="43180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90195" algn="l"/>
              </a:tabLst>
            </a:pPr>
            <a:r>
              <a:rPr sz="850" spc="45" dirty="0">
                <a:latin typeface="Calibri"/>
                <a:cs typeface="Calibri"/>
              </a:rPr>
              <a:t>(</a:t>
            </a:r>
            <a:r>
              <a:rPr sz="850" i="1" spc="45" dirty="0">
                <a:latin typeface="Cambria"/>
                <a:cs typeface="Cambria"/>
              </a:rPr>
              <a:t>i</a:t>
            </a:r>
            <a:r>
              <a:rPr sz="850" i="1" spc="-105" dirty="0">
                <a:latin typeface="Cambria"/>
                <a:cs typeface="Cambria"/>
              </a:rPr>
              <a:t> </a:t>
            </a:r>
            <a:r>
              <a:rPr sz="850" spc="70" dirty="0">
                <a:latin typeface="Calibri"/>
                <a:cs typeface="Calibri"/>
              </a:rPr>
              <a:t>)	</a:t>
            </a:r>
            <a:r>
              <a:rPr sz="850" spc="45" dirty="0">
                <a:latin typeface="Calibri"/>
                <a:cs typeface="Calibri"/>
              </a:rPr>
              <a:t>(</a:t>
            </a:r>
            <a:r>
              <a:rPr sz="850" i="1" spc="45" dirty="0">
                <a:latin typeface="Cambria"/>
                <a:cs typeface="Cambria"/>
              </a:rPr>
              <a:t>i</a:t>
            </a:r>
            <a:r>
              <a:rPr sz="850" i="1" spc="-145" dirty="0">
                <a:latin typeface="Cambria"/>
                <a:cs typeface="Cambria"/>
              </a:rPr>
              <a:t> </a:t>
            </a:r>
            <a:r>
              <a:rPr sz="850" spc="70" dirty="0">
                <a:latin typeface="Calibri"/>
                <a:cs typeface="Calibri"/>
              </a:rPr>
              <a:t>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99045" y="6273772"/>
            <a:ext cx="921385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444500" algn="l"/>
                <a:tab pos="735330" algn="l"/>
              </a:tabLst>
            </a:pPr>
            <a:r>
              <a:rPr sz="1450" i="1" spc="160" dirty="0">
                <a:latin typeface="Cambria"/>
                <a:cs typeface="Cambria"/>
              </a:rPr>
              <a:t>L </a:t>
            </a:r>
            <a:r>
              <a:rPr sz="1450" i="1" spc="5" dirty="0">
                <a:latin typeface="Cambria"/>
                <a:cs typeface="Cambria"/>
              </a:rPr>
              <a:t> </a:t>
            </a:r>
            <a:r>
              <a:rPr sz="1450" b="1" i="1" spc="150" dirty="0">
                <a:latin typeface="Calibri"/>
                <a:cs typeface="Calibri"/>
              </a:rPr>
              <a:t>x</a:t>
            </a:r>
            <a:r>
              <a:rPr sz="1450" b="1" i="1" dirty="0">
                <a:latin typeface="Calibri"/>
                <a:cs typeface="Calibri"/>
              </a:rPr>
              <a:t>	</a:t>
            </a:r>
            <a:r>
              <a:rPr sz="1450" spc="140" dirty="0">
                <a:latin typeface="Calibri"/>
                <a:cs typeface="Calibri"/>
              </a:rPr>
              <a:t>,</a:t>
            </a:r>
            <a:r>
              <a:rPr sz="1450" i="1" spc="40" dirty="0">
                <a:latin typeface="Cambria"/>
                <a:cs typeface="Cambria"/>
              </a:rPr>
              <a:t>y</a:t>
            </a:r>
            <a:r>
              <a:rPr sz="1450" i="1" dirty="0">
                <a:latin typeface="Cambria"/>
                <a:cs typeface="Cambria"/>
              </a:rPr>
              <a:t>	</a:t>
            </a:r>
            <a:r>
              <a:rPr sz="1450" spc="170" dirty="0">
                <a:latin typeface="Calibri"/>
                <a:cs typeface="Calibri"/>
              </a:rPr>
              <a:t>,</a:t>
            </a:r>
            <a:r>
              <a:rPr sz="1450" b="1" i="1" spc="-5" dirty="0">
                <a:latin typeface="Calibri"/>
                <a:cs typeface="Calibri"/>
              </a:rPr>
              <a:t>θ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32852" y="6185991"/>
            <a:ext cx="86677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781050" algn="l"/>
              </a:tabLst>
            </a:pPr>
            <a:r>
              <a:rPr sz="2350" spc="-195" dirty="0">
                <a:latin typeface="Lucida Sans Unicode"/>
                <a:cs typeface="Lucida Sans Unicode"/>
              </a:rPr>
              <a:t>(	)</a:t>
            </a:r>
            <a:endParaRPr sz="23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97849" y="6162713"/>
            <a:ext cx="13906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50" i="1" spc="10" dirty="0">
                <a:latin typeface="Cambria"/>
                <a:cs typeface="Cambria"/>
              </a:rPr>
              <a:t>m</a:t>
            </a:r>
            <a:r>
              <a:rPr sz="850" i="1" spc="-100" dirty="0">
                <a:latin typeface="Cambria"/>
                <a:cs typeface="Cambria"/>
              </a:rPr>
              <a:t> </a:t>
            </a:r>
            <a:r>
              <a:rPr sz="850" spc="-35" dirty="0">
                <a:latin typeface="Calibri"/>
                <a:cs typeface="Calibri"/>
              </a:rPr>
              <a:t>'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49307" y="6221395"/>
            <a:ext cx="367665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2540"/>
              </a:lnSpc>
              <a:spcBef>
                <a:spcPts val="100"/>
              </a:spcBef>
            </a:pPr>
            <a:r>
              <a:rPr sz="1275" i="1" spc="-120" baseline="-13071" dirty="0">
                <a:latin typeface="Calibri"/>
                <a:cs typeface="Calibri"/>
              </a:rPr>
              <a:t>θ</a:t>
            </a:r>
            <a:r>
              <a:rPr sz="1275" i="1" spc="-179" baseline="-13071" dirty="0">
                <a:latin typeface="Calibri"/>
                <a:cs typeface="Calibri"/>
              </a:rPr>
              <a:t> </a:t>
            </a:r>
            <a:r>
              <a:rPr sz="2200" spc="45" dirty="0">
                <a:latin typeface="Lucida Sans Unicode"/>
                <a:cs typeface="Lucida Sans Unicode"/>
              </a:rPr>
              <a:t>∑</a:t>
            </a:r>
            <a:endParaRPr sz="2200">
              <a:latin typeface="Lucida Sans Unicode"/>
              <a:cs typeface="Lucida Sans Unicode"/>
            </a:endParaRPr>
          </a:p>
          <a:p>
            <a:pPr marL="128270">
              <a:lnSpc>
                <a:spcPts val="919"/>
              </a:lnSpc>
            </a:pPr>
            <a:r>
              <a:rPr sz="850" i="1" dirty="0">
                <a:latin typeface="Cambria"/>
                <a:cs typeface="Cambria"/>
              </a:rPr>
              <a:t>i</a:t>
            </a:r>
            <a:r>
              <a:rPr sz="850" dirty="0">
                <a:latin typeface="Lucida Sans Unicode"/>
                <a:cs typeface="Lucida Sans Unicode"/>
              </a:rPr>
              <a:t>=</a:t>
            </a:r>
            <a:r>
              <a:rPr sz="850" dirty="0">
                <a:latin typeface="Calibri"/>
                <a:cs typeface="Calibri"/>
              </a:rPr>
              <a:t>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85090" y="6142090"/>
            <a:ext cx="2119630" cy="553085"/>
          </a:xfrm>
          <a:custGeom>
            <a:avLst/>
            <a:gdLst/>
            <a:ahLst/>
            <a:cxnLst/>
            <a:rect l="l" t="t" r="r" b="b"/>
            <a:pathLst>
              <a:path w="2119629" h="553084">
                <a:moveTo>
                  <a:pt x="0" y="0"/>
                </a:moveTo>
                <a:lnTo>
                  <a:pt x="2119312" y="0"/>
                </a:lnTo>
                <a:lnTo>
                  <a:pt x="2119312" y="552591"/>
                </a:lnTo>
                <a:lnTo>
                  <a:pt x="0" y="552591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52767" y="6718087"/>
            <a:ext cx="107759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b="1" i="1" dirty="0">
                <a:latin typeface="Calibri"/>
                <a:cs typeface="Calibri"/>
              </a:rPr>
              <a:t>θ</a:t>
            </a:r>
            <a:r>
              <a:rPr sz="1750" b="1" i="1" spc="60" dirty="0">
                <a:latin typeface="Calibri"/>
                <a:cs typeface="Calibri"/>
              </a:rPr>
              <a:t> </a:t>
            </a:r>
            <a:r>
              <a:rPr sz="1750" spc="135" dirty="0">
                <a:latin typeface="Lucida Sans Unicode"/>
                <a:cs typeface="Lucida Sans Unicode"/>
              </a:rPr>
              <a:t>←</a:t>
            </a:r>
            <a:r>
              <a:rPr sz="1750" spc="-200" dirty="0">
                <a:latin typeface="Lucida Sans Unicode"/>
                <a:cs typeface="Lucida Sans Unicode"/>
              </a:rPr>
              <a:t> </a:t>
            </a:r>
            <a:r>
              <a:rPr sz="1750" b="1" i="1" dirty="0">
                <a:latin typeface="Calibri"/>
                <a:cs typeface="Calibri"/>
              </a:rPr>
              <a:t>θ</a:t>
            </a:r>
            <a:r>
              <a:rPr sz="1750" b="1" i="1" spc="-80" dirty="0">
                <a:latin typeface="Calibri"/>
                <a:cs typeface="Calibri"/>
              </a:rPr>
              <a:t> </a:t>
            </a:r>
            <a:r>
              <a:rPr sz="1750" spc="-10" dirty="0">
                <a:latin typeface="Lucida Sans Unicode"/>
                <a:cs typeface="Lucida Sans Unicode"/>
              </a:rPr>
              <a:t>−</a:t>
            </a:r>
            <a:r>
              <a:rPr sz="1750" spc="-320" dirty="0">
                <a:latin typeface="Lucida Sans Unicode"/>
                <a:cs typeface="Lucida Sans Unicode"/>
              </a:rPr>
              <a:t> </a:t>
            </a:r>
            <a:r>
              <a:rPr sz="1750" i="1" spc="-30" dirty="0">
                <a:latin typeface="Calibri"/>
                <a:cs typeface="Calibri"/>
              </a:rPr>
              <a:t>ε</a:t>
            </a:r>
            <a:r>
              <a:rPr sz="1750" b="1" i="1" spc="-30" dirty="0">
                <a:latin typeface="Calibri"/>
                <a:cs typeface="Calibri"/>
              </a:rPr>
              <a:t>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87005" y="6345852"/>
            <a:ext cx="179705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450" i="1" spc="160" dirty="0">
                <a:latin typeface="Cambria"/>
                <a:cs typeface="Cambria"/>
              </a:rPr>
              <a:t>M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0939" y="6198419"/>
            <a:ext cx="809625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1450" b="1" i="1" spc="10" dirty="0">
                <a:latin typeface="Calibri"/>
                <a:cs typeface="Calibri"/>
              </a:rPr>
              <a:t>g </a:t>
            </a:r>
            <a:r>
              <a:rPr sz="1450" spc="-15" dirty="0">
                <a:latin typeface="Lucida Sans Unicode"/>
                <a:cs typeface="Lucida Sans Unicode"/>
              </a:rPr>
              <a:t>=</a:t>
            </a:r>
            <a:r>
              <a:rPr sz="2175" u="sng" spc="-22" baseline="34482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175" u="sng" spc="-7" baseline="3448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175" spc="22" baseline="34482" dirty="0">
                <a:latin typeface="Calibri"/>
                <a:cs typeface="Calibri"/>
              </a:rPr>
              <a:t> </a:t>
            </a:r>
            <a:r>
              <a:rPr sz="1450" spc="-75" dirty="0">
                <a:latin typeface="Lucida Sans Unicode"/>
                <a:cs typeface="Lucida Sans Unicode"/>
              </a:rPr>
              <a:t>∇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74335" y="6343912"/>
            <a:ext cx="6350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50" i="1" spc="-80" dirty="0">
                <a:latin typeface="Calibri"/>
                <a:cs typeface="Calibri"/>
              </a:rPr>
              <a:t>θ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17136" y="6193570"/>
            <a:ext cx="43180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90195" algn="l"/>
              </a:tabLst>
            </a:pPr>
            <a:r>
              <a:rPr sz="850" spc="45" dirty="0">
                <a:latin typeface="Calibri"/>
                <a:cs typeface="Calibri"/>
              </a:rPr>
              <a:t>(</a:t>
            </a:r>
            <a:r>
              <a:rPr sz="850" i="1" spc="45" dirty="0">
                <a:latin typeface="Cambria"/>
                <a:cs typeface="Cambria"/>
              </a:rPr>
              <a:t>i</a:t>
            </a:r>
            <a:r>
              <a:rPr sz="850" i="1" spc="-105" dirty="0">
                <a:latin typeface="Cambria"/>
                <a:cs typeface="Cambria"/>
              </a:rPr>
              <a:t> </a:t>
            </a:r>
            <a:r>
              <a:rPr sz="850" spc="70" dirty="0">
                <a:latin typeface="Calibri"/>
                <a:cs typeface="Calibri"/>
              </a:rPr>
              <a:t>)	</a:t>
            </a:r>
            <a:r>
              <a:rPr sz="850" spc="45" dirty="0">
                <a:latin typeface="Calibri"/>
                <a:cs typeface="Calibri"/>
              </a:rPr>
              <a:t>(</a:t>
            </a:r>
            <a:r>
              <a:rPr sz="850" i="1" spc="45" dirty="0">
                <a:latin typeface="Cambria"/>
                <a:cs typeface="Cambria"/>
              </a:rPr>
              <a:t>i</a:t>
            </a:r>
            <a:r>
              <a:rPr sz="850" i="1" spc="-145" dirty="0">
                <a:latin typeface="Cambria"/>
                <a:cs typeface="Cambria"/>
              </a:rPr>
              <a:t> </a:t>
            </a:r>
            <a:r>
              <a:rPr sz="850" spc="70" dirty="0">
                <a:latin typeface="Calibri"/>
                <a:cs typeface="Calibri"/>
              </a:rPr>
              <a:t>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98644" y="6198419"/>
            <a:ext cx="921385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444500" algn="l"/>
                <a:tab pos="735330" algn="l"/>
              </a:tabLst>
            </a:pPr>
            <a:r>
              <a:rPr sz="1450" i="1" spc="160" dirty="0">
                <a:latin typeface="Cambria"/>
                <a:cs typeface="Cambria"/>
              </a:rPr>
              <a:t>L </a:t>
            </a:r>
            <a:r>
              <a:rPr sz="1450" i="1" spc="5" dirty="0">
                <a:latin typeface="Cambria"/>
                <a:cs typeface="Cambria"/>
              </a:rPr>
              <a:t> </a:t>
            </a:r>
            <a:r>
              <a:rPr sz="1450" b="1" i="1" spc="150" dirty="0">
                <a:latin typeface="Calibri"/>
                <a:cs typeface="Calibri"/>
              </a:rPr>
              <a:t>x</a:t>
            </a:r>
            <a:r>
              <a:rPr sz="1450" b="1" i="1" dirty="0">
                <a:latin typeface="Calibri"/>
                <a:cs typeface="Calibri"/>
              </a:rPr>
              <a:t>	</a:t>
            </a:r>
            <a:r>
              <a:rPr sz="1450" spc="140" dirty="0">
                <a:latin typeface="Calibri"/>
                <a:cs typeface="Calibri"/>
              </a:rPr>
              <a:t>,</a:t>
            </a:r>
            <a:r>
              <a:rPr sz="1450" i="1" spc="40" dirty="0">
                <a:latin typeface="Cambria"/>
                <a:cs typeface="Cambria"/>
              </a:rPr>
              <a:t>y</a:t>
            </a:r>
            <a:r>
              <a:rPr sz="1450" i="1" dirty="0">
                <a:latin typeface="Cambria"/>
                <a:cs typeface="Cambria"/>
              </a:rPr>
              <a:t>	</a:t>
            </a:r>
            <a:r>
              <a:rPr sz="1450" spc="170" dirty="0">
                <a:latin typeface="Calibri"/>
                <a:cs typeface="Calibri"/>
              </a:rPr>
              <a:t>,</a:t>
            </a:r>
            <a:r>
              <a:rPr sz="1450" b="1" i="1" spc="-5" dirty="0">
                <a:latin typeface="Calibri"/>
                <a:cs typeface="Calibri"/>
              </a:rPr>
              <a:t>θ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6191" y="6087360"/>
            <a:ext cx="10922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50" i="1" spc="85" dirty="0">
                <a:latin typeface="Cambria"/>
                <a:cs typeface="Cambria"/>
              </a:rPr>
              <a:t>M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46565" y="6122280"/>
            <a:ext cx="1252855" cy="488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ts val="2705"/>
              </a:lnSpc>
              <a:spcBef>
                <a:spcPts val="135"/>
              </a:spcBef>
              <a:tabLst>
                <a:tab pos="385445" algn="l"/>
                <a:tab pos="1167130" algn="l"/>
              </a:tabLst>
            </a:pPr>
            <a:r>
              <a:rPr sz="2200" spc="45" dirty="0">
                <a:latin typeface="Lucida Sans Unicode"/>
                <a:cs typeface="Lucida Sans Unicode"/>
              </a:rPr>
              <a:t>∑	</a:t>
            </a:r>
            <a:r>
              <a:rPr sz="3525" spc="-292" baseline="2364" dirty="0">
                <a:latin typeface="Lucida Sans Unicode"/>
                <a:cs typeface="Lucida Sans Unicode"/>
              </a:rPr>
              <a:t>(	)</a:t>
            </a:r>
            <a:endParaRPr sz="3525" baseline="2364">
              <a:latin typeface="Lucida Sans Unicode"/>
              <a:cs typeface="Lucida Sans Unicode"/>
            </a:endParaRPr>
          </a:p>
          <a:p>
            <a:pPr marL="30480">
              <a:lnSpc>
                <a:spcPts val="905"/>
              </a:lnSpc>
            </a:pPr>
            <a:r>
              <a:rPr sz="850" i="1" dirty="0">
                <a:latin typeface="Cambria"/>
                <a:cs typeface="Cambria"/>
              </a:rPr>
              <a:t>i</a:t>
            </a:r>
            <a:r>
              <a:rPr sz="850" dirty="0">
                <a:latin typeface="Lucida Sans Unicode"/>
                <a:cs typeface="Lucida Sans Unicode"/>
              </a:rPr>
              <a:t>=</a:t>
            </a:r>
            <a:r>
              <a:rPr sz="850" dirty="0">
                <a:latin typeface="Calibri"/>
                <a:cs typeface="Calibri"/>
              </a:rPr>
              <a:t>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06117" y="6066737"/>
            <a:ext cx="2103755" cy="553085"/>
          </a:xfrm>
          <a:custGeom>
            <a:avLst/>
            <a:gdLst/>
            <a:ahLst/>
            <a:cxnLst/>
            <a:rect l="l" t="t" r="r" b="b"/>
            <a:pathLst>
              <a:path w="2103755" h="553084">
                <a:moveTo>
                  <a:pt x="0" y="0"/>
                </a:moveTo>
                <a:lnTo>
                  <a:pt x="2103613" y="0"/>
                </a:lnTo>
                <a:lnTo>
                  <a:pt x="2103613" y="552591"/>
                </a:lnTo>
                <a:lnTo>
                  <a:pt x="0" y="552591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423087" y="6642734"/>
            <a:ext cx="107759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b="1" i="1" dirty="0">
                <a:latin typeface="Calibri"/>
                <a:cs typeface="Calibri"/>
              </a:rPr>
              <a:t>θ</a:t>
            </a:r>
            <a:r>
              <a:rPr sz="1750" b="1" i="1" spc="60" dirty="0">
                <a:latin typeface="Calibri"/>
                <a:cs typeface="Calibri"/>
              </a:rPr>
              <a:t> </a:t>
            </a:r>
            <a:r>
              <a:rPr sz="1750" spc="135" dirty="0">
                <a:latin typeface="Lucida Sans Unicode"/>
                <a:cs typeface="Lucida Sans Unicode"/>
              </a:rPr>
              <a:t>←</a:t>
            </a:r>
            <a:r>
              <a:rPr sz="1750" spc="-200" dirty="0">
                <a:latin typeface="Lucida Sans Unicode"/>
                <a:cs typeface="Lucida Sans Unicode"/>
              </a:rPr>
              <a:t> </a:t>
            </a:r>
            <a:r>
              <a:rPr sz="1750" b="1" i="1" dirty="0">
                <a:latin typeface="Calibri"/>
                <a:cs typeface="Calibri"/>
              </a:rPr>
              <a:t>θ</a:t>
            </a:r>
            <a:r>
              <a:rPr sz="1750" b="1" i="1" spc="-80" dirty="0">
                <a:latin typeface="Calibri"/>
                <a:cs typeface="Calibri"/>
              </a:rPr>
              <a:t> </a:t>
            </a:r>
            <a:r>
              <a:rPr sz="1750" spc="-10" dirty="0">
                <a:latin typeface="Lucida Sans Unicode"/>
                <a:cs typeface="Lucida Sans Unicode"/>
              </a:rPr>
              <a:t>−</a:t>
            </a:r>
            <a:r>
              <a:rPr sz="1750" spc="-320" dirty="0">
                <a:latin typeface="Lucida Sans Unicode"/>
                <a:cs typeface="Lucida Sans Unicode"/>
              </a:rPr>
              <a:t> </a:t>
            </a:r>
            <a:r>
              <a:rPr sz="1750" i="1" spc="-30" dirty="0">
                <a:latin typeface="Calibri"/>
                <a:cs typeface="Calibri"/>
              </a:rPr>
              <a:t>ε</a:t>
            </a:r>
            <a:r>
              <a:rPr sz="1750" b="1" i="1" spc="-30" dirty="0">
                <a:latin typeface="Calibri"/>
                <a:cs typeface="Calibri"/>
              </a:rPr>
              <a:t>g</a:t>
            </a:r>
            <a:endParaRPr sz="17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66698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877" y="992631"/>
            <a:ext cx="8801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Topics </a:t>
            </a:r>
            <a:r>
              <a:rPr spc="-10" dirty="0"/>
              <a:t>in </a:t>
            </a:r>
            <a:r>
              <a:rPr spc="-20" dirty="0"/>
              <a:t>Optimization </a:t>
            </a:r>
            <a:r>
              <a:rPr spc="-15" dirty="0"/>
              <a:t>for </a:t>
            </a:r>
            <a:r>
              <a:rPr spc="-25" dirty="0"/>
              <a:t>Deep</a:t>
            </a:r>
            <a:r>
              <a:rPr spc="-160" dirty="0"/>
              <a:t> </a:t>
            </a:r>
            <a:r>
              <a:rPr spc="-20" dirty="0"/>
              <a:t>Models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723" y="2017775"/>
            <a:ext cx="8752205" cy="4634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Importance </a:t>
            </a:r>
            <a:r>
              <a:rPr sz="3200" spc="-15" dirty="0">
                <a:solidFill>
                  <a:srgbClr val="808080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Optimization </a:t>
            </a: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in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machine</a:t>
            </a:r>
            <a:r>
              <a:rPr sz="3200" spc="-16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learning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How learning </a:t>
            </a:r>
            <a:r>
              <a:rPr sz="3200" spc="-15" dirty="0">
                <a:solidFill>
                  <a:srgbClr val="808080"/>
                </a:solidFill>
                <a:latin typeface="Arial"/>
                <a:cs typeface="Arial"/>
              </a:rPr>
              <a:t>differs from</a:t>
            </a:r>
            <a:r>
              <a:rPr sz="3200" spc="-10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Challenges </a:t>
            </a: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in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neural network</a:t>
            </a:r>
            <a:r>
              <a:rPr sz="3200" spc="-9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Basic Optimization</a:t>
            </a:r>
            <a:r>
              <a:rPr sz="3200" spc="-5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Algorithms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7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Parameter </a:t>
            </a:r>
            <a:r>
              <a:rPr sz="3200" spc="-15" dirty="0">
                <a:solidFill>
                  <a:srgbClr val="808080"/>
                </a:solidFill>
                <a:latin typeface="Arial"/>
                <a:cs typeface="Arial"/>
              </a:rPr>
              <a:t>initialization</a:t>
            </a:r>
            <a:r>
              <a:rPr sz="3200" spc="-5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strategies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4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Algorithms </a:t>
            </a:r>
            <a:r>
              <a:rPr sz="3200" spc="-15" dirty="0">
                <a:solidFill>
                  <a:srgbClr val="808080"/>
                </a:solidFill>
                <a:latin typeface="Arial"/>
                <a:cs typeface="Arial"/>
              </a:rPr>
              <a:t>with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adaptive learning</a:t>
            </a:r>
            <a:r>
              <a:rPr sz="3200" spc="-10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rates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7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Approximate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second-order</a:t>
            </a:r>
            <a:r>
              <a:rPr sz="32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methods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Optimization strategies and</a:t>
            </a:r>
            <a:r>
              <a:rPr sz="3200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meta-algorithms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9538" y="993647"/>
            <a:ext cx="8113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Topics </a:t>
            </a:r>
            <a:r>
              <a:rPr sz="4400" spc="-10" dirty="0"/>
              <a:t>in </a:t>
            </a:r>
            <a:r>
              <a:rPr sz="4400" spc="-25" dirty="0"/>
              <a:t>Second Order</a:t>
            </a:r>
            <a:r>
              <a:rPr sz="4400" spc="-125" dirty="0"/>
              <a:t> </a:t>
            </a:r>
            <a:r>
              <a:rPr sz="4400" spc="-25" dirty="0"/>
              <a:t>Methods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037844" y="2017775"/>
            <a:ext cx="5605780" cy="332867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521334" indent="-508634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Overview</a:t>
            </a:r>
            <a:endParaRPr sz="320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Newton’s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Method</a:t>
            </a:r>
            <a:endParaRPr sz="320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Conjugate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Gradients</a:t>
            </a:r>
            <a:endParaRPr sz="320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54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Nonlinear Conjugate</a:t>
            </a:r>
            <a:r>
              <a:rPr sz="2800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Gradients</a:t>
            </a:r>
            <a:endParaRPr sz="280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BFGS</a:t>
            </a:r>
            <a:endParaRPr sz="320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56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Limited Memory</a:t>
            </a:r>
            <a:r>
              <a:rPr sz="2800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BFGS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6037" y="691895"/>
            <a:ext cx="785306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Why </a:t>
            </a:r>
            <a:r>
              <a:rPr lang="en-US" sz="4400" spc="-25" dirty="0"/>
              <a:t>S</a:t>
            </a:r>
            <a:r>
              <a:rPr sz="4400" spc="-25" dirty="0"/>
              <a:t>econd-order</a:t>
            </a:r>
            <a:r>
              <a:rPr sz="4400" spc="-90" dirty="0"/>
              <a:t> </a:t>
            </a:r>
            <a:r>
              <a:rPr lang="en-US" sz="4400" spc="-30" dirty="0"/>
              <a:t>M</a:t>
            </a:r>
            <a:r>
              <a:rPr sz="4400" spc="-30" dirty="0"/>
              <a:t>ethods?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585723" y="1673352"/>
            <a:ext cx="3067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Better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direction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723" y="3881700"/>
            <a:ext cx="8863330" cy="300466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3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Better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step-size</a:t>
            </a:r>
            <a:endParaRPr sz="3200" dirty="0">
              <a:latin typeface="Arial"/>
              <a:cs typeface="Arial"/>
            </a:endParaRPr>
          </a:p>
          <a:p>
            <a:pPr marL="747395" marR="5080" lvl="1" indent="-282575">
              <a:lnSpc>
                <a:spcPts val="3310"/>
              </a:lnSpc>
              <a:spcBef>
                <a:spcPts val="790"/>
              </a:spcBef>
              <a:buChar char="–"/>
              <a:tabLst>
                <a:tab pos="747395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full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step jumps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directly to 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minimum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the</a:t>
            </a:r>
            <a:r>
              <a:rPr sz="2800" spc="-2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local  squared</a:t>
            </a:r>
            <a:r>
              <a:rPr sz="2800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approx.</a:t>
            </a:r>
            <a:endParaRPr sz="28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5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often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good</a:t>
            </a:r>
            <a:r>
              <a:rPr sz="2800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heuristic</a:t>
            </a:r>
            <a:endParaRPr sz="2800" dirty="0">
              <a:latin typeface="Arial"/>
              <a:cs typeface="Arial"/>
            </a:endParaRPr>
          </a:p>
          <a:p>
            <a:pPr marL="747395" marR="422909" lvl="1" indent="-282575">
              <a:lnSpc>
                <a:spcPts val="3310"/>
              </a:lnSpc>
              <a:spcBef>
                <a:spcPts val="77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additional step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size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reduction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dampening are  straight-forwar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d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49025" y="1846743"/>
            <a:ext cx="3462573" cy="2295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94190" y="1672537"/>
            <a:ext cx="3777615" cy="2605405"/>
          </a:xfrm>
          <a:custGeom>
            <a:avLst/>
            <a:gdLst/>
            <a:ahLst/>
            <a:cxnLst/>
            <a:rect l="l" t="t" r="r" b="b"/>
            <a:pathLst>
              <a:path w="3777615" h="2605404">
                <a:moveTo>
                  <a:pt x="0" y="0"/>
                </a:moveTo>
                <a:lnTo>
                  <a:pt x="3777085" y="0"/>
                </a:lnTo>
                <a:lnTo>
                  <a:pt x="3777085" y="2605137"/>
                </a:lnTo>
                <a:lnTo>
                  <a:pt x="0" y="2605137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53386" y="721359"/>
            <a:ext cx="69551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Optimization </a:t>
            </a:r>
            <a:r>
              <a:rPr spc="-10" dirty="0"/>
              <a:t>is </a:t>
            </a:r>
            <a:r>
              <a:rPr spc="-20" dirty="0"/>
              <a:t>essential </a:t>
            </a:r>
            <a:r>
              <a:rPr spc="-15" dirty="0"/>
              <a:t>for</a:t>
            </a:r>
            <a:r>
              <a:rPr spc="-130" dirty="0"/>
              <a:t> </a:t>
            </a:r>
            <a:r>
              <a:rPr spc="-35" dirty="0"/>
              <a:t>DL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1563479"/>
            <a:ext cx="8218805" cy="3697604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Deep Learning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instance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-20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recipe:</a:t>
            </a:r>
            <a:endParaRPr sz="3200" dirty="0">
              <a:latin typeface="Arial"/>
              <a:cs typeface="Arial"/>
            </a:endParaRPr>
          </a:p>
          <a:p>
            <a:pPr marL="973455" lvl="1" indent="-508634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972819" algn="l"/>
                <a:tab pos="97345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Specification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800" spc="-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dataset</a:t>
            </a:r>
            <a:endParaRPr sz="2800" dirty="0">
              <a:latin typeface="Arial"/>
              <a:cs typeface="Arial"/>
            </a:endParaRPr>
          </a:p>
          <a:p>
            <a:pPr marL="973455" lvl="1" indent="-508634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972819" algn="l"/>
                <a:tab pos="973455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cost</a:t>
            </a:r>
            <a:r>
              <a:rPr sz="2800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function</a:t>
            </a:r>
            <a:endParaRPr sz="2800" dirty="0">
              <a:latin typeface="Arial"/>
              <a:cs typeface="Arial"/>
            </a:endParaRPr>
          </a:p>
          <a:p>
            <a:pPr marL="973455" lvl="1" indent="-508634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972819" algn="l"/>
                <a:tab pos="973455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8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model</a:t>
            </a:r>
            <a:endParaRPr sz="2800" dirty="0">
              <a:latin typeface="Arial"/>
              <a:cs typeface="Arial"/>
            </a:endParaRPr>
          </a:p>
          <a:p>
            <a:pPr marL="973455" lvl="1" indent="-508634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972819" algn="l"/>
                <a:tab pos="97345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An optimization</a:t>
            </a:r>
            <a:r>
              <a:rPr sz="2800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procedure</a:t>
            </a:r>
            <a:endParaRPr sz="2800" dirty="0">
              <a:latin typeface="Arial"/>
              <a:cs typeface="Arial"/>
            </a:endParaRPr>
          </a:p>
          <a:p>
            <a:pPr marL="577850" indent="-508634">
              <a:lnSpc>
                <a:spcPct val="100000"/>
              </a:lnSpc>
              <a:spcBef>
                <a:spcPts val="635"/>
              </a:spcBef>
              <a:buChar char="•"/>
              <a:tabLst>
                <a:tab pos="577215" algn="l"/>
                <a:tab pos="57785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recipe for linear</a:t>
            </a:r>
            <a:r>
              <a:rPr sz="3200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regression</a:t>
            </a:r>
            <a:endParaRPr sz="3200" dirty="0">
              <a:latin typeface="Arial"/>
              <a:cs typeface="Arial"/>
            </a:endParaRPr>
          </a:p>
          <a:p>
            <a:pPr marL="973455" lvl="1" indent="-508634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972819" algn="l"/>
                <a:tab pos="97345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Data set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: </a:t>
            </a:r>
            <a:r>
              <a:rPr sz="2800" i="1" dirty="0">
                <a:latin typeface="Times New Roman"/>
                <a:cs typeface="Times New Roman"/>
              </a:rPr>
              <a:t>X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</a:t>
            </a:r>
            <a:r>
              <a:rPr sz="28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y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7844" y="5317744"/>
            <a:ext cx="26892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700" algn="l"/>
              </a:tabLst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2.	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Cost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function: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7844" y="5811519"/>
            <a:ext cx="36283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700" algn="l"/>
              </a:tabLst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3.	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Model</a:t>
            </a:r>
            <a:r>
              <a:rPr sz="2800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specification: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7844" y="6239933"/>
            <a:ext cx="5776595" cy="96774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521334" indent="-508634">
              <a:lnSpc>
                <a:spcPct val="100000"/>
              </a:lnSpc>
              <a:spcBef>
                <a:spcPts val="735"/>
              </a:spcBef>
              <a:buAutoNum type="arabicPeriod" startAt="4"/>
              <a:tabLst>
                <a:tab pos="520700" algn="l"/>
                <a:tab pos="521334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Optimization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algorithm</a:t>
            </a:r>
            <a:endParaRPr sz="2800">
              <a:latin typeface="Arial"/>
              <a:cs typeface="Arial"/>
            </a:endParaRPr>
          </a:p>
          <a:p>
            <a:pPr marL="916940" lvl="1" indent="-508634">
              <a:lnSpc>
                <a:spcPct val="100000"/>
              </a:lnSpc>
              <a:spcBef>
                <a:spcPts val="540"/>
              </a:spcBef>
              <a:buChar char="•"/>
              <a:tabLst>
                <a:tab pos="916305" algn="l"/>
                <a:tab pos="91694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solving for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where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cost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r>
              <a:rPr sz="2400" spc="-1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minimal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6026" y="6122325"/>
            <a:ext cx="356870" cy="1822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000" spc="55" dirty="0">
                <a:latin typeface="Calibri"/>
                <a:cs typeface="Calibri"/>
              </a:rPr>
              <a:t>m</a:t>
            </a:r>
            <a:r>
              <a:rPr sz="1000" spc="25" dirty="0">
                <a:latin typeface="Calibri"/>
                <a:cs typeface="Calibri"/>
              </a:rPr>
              <a:t>o</a:t>
            </a:r>
            <a:r>
              <a:rPr sz="1000" spc="15" dirty="0">
                <a:latin typeface="Calibri"/>
                <a:cs typeface="Calibri"/>
              </a:rPr>
              <a:t>d</a:t>
            </a:r>
            <a:r>
              <a:rPr sz="1000" spc="-40" dirty="0">
                <a:latin typeface="Calibri"/>
                <a:cs typeface="Calibri"/>
              </a:rPr>
              <a:t>e</a:t>
            </a:r>
            <a:r>
              <a:rPr sz="1000" spc="60" dirty="0">
                <a:latin typeface="Calibri"/>
                <a:cs typeface="Calibri"/>
              </a:rPr>
              <a:t>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91890" y="5939829"/>
            <a:ext cx="108585" cy="1822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000" i="1" spc="180" dirty="0">
                <a:latin typeface="Cambria"/>
                <a:cs typeface="Cambria"/>
              </a:rPr>
              <a:t>T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61609" y="5945716"/>
            <a:ext cx="287210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476250" algn="l"/>
              </a:tabLst>
            </a:pPr>
            <a:r>
              <a:rPr sz="1750" i="1" spc="10" dirty="0">
                <a:latin typeface="Cambria"/>
                <a:cs typeface="Cambria"/>
              </a:rPr>
              <a:t>p	</a:t>
            </a:r>
            <a:r>
              <a:rPr sz="1750" spc="70" dirty="0">
                <a:latin typeface="Calibri"/>
                <a:cs typeface="Calibri"/>
              </a:rPr>
              <a:t>(</a:t>
            </a:r>
            <a:r>
              <a:rPr sz="1750" i="1" spc="70" dirty="0">
                <a:latin typeface="Cambria"/>
                <a:cs typeface="Cambria"/>
              </a:rPr>
              <a:t>y</a:t>
            </a:r>
            <a:r>
              <a:rPr sz="1750" i="1" spc="55" dirty="0">
                <a:latin typeface="Cambria"/>
                <a:cs typeface="Cambria"/>
              </a:rPr>
              <a:t> </a:t>
            </a:r>
            <a:r>
              <a:rPr sz="1750" spc="-300" dirty="0">
                <a:latin typeface="Calibri"/>
                <a:cs typeface="Calibri"/>
              </a:rPr>
              <a:t>|</a:t>
            </a:r>
            <a:r>
              <a:rPr sz="1750" spc="-240" dirty="0">
                <a:latin typeface="Calibri"/>
                <a:cs typeface="Calibri"/>
              </a:rPr>
              <a:t> </a:t>
            </a:r>
            <a:r>
              <a:rPr sz="1750" b="1" i="1" spc="270" dirty="0">
                <a:latin typeface="Calibri"/>
                <a:cs typeface="Calibri"/>
              </a:rPr>
              <a:t>x</a:t>
            </a:r>
            <a:r>
              <a:rPr sz="1750" spc="270" dirty="0">
                <a:latin typeface="Calibri"/>
                <a:cs typeface="Calibri"/>
              </a:rPr>
              <a:t>)</a:t>
            </a:r>
            <a:r>
              <a:rPr sz="1750" spc="-80" dirty="0">
                <a:latin typeface="Calibri"/>
                <a:cs typeface="Calibri"/>
              </a:rPr>
              <a:t> </a:t>
            </a:r>
            <a:r>
              <a:rPr sz="1750" spc="25" dirty="0">
                <a:latin typeface="Lucida Sans Unicode"/>
                <a:cs typeface="Lucida Sans Unicode"/>
              </a:rPr>
              <a:t>=</a:t>
            </a:r>
            <a:r>
              <a:rPr sz="1750" spc="-155" dirty="0">
                <a:latin typeface="Lucida Sans Unicode"/>
                <a:cs typeface="Lucida Sans Unicode"/>
              </a:rPr>
              <a:t> </a:t>
            </a:r>
            <a:r>
              <a:rPr sz="1750" i="1" spc="165" dirty="0">
                <a:latin typeface="Cambria"/>
                <a:cs typeface="Cambria"/>
              </a:rPr>
              <a:t>N</a:t>
            </a:r>
            <a:r>
              <a:rPr sz="1750" spc="165" dirty="0">
                <a:latin typeface="Calibri"/>
                <a:cs typeface="Calibri"/>
              </a:rPr>
              <a:t>(</a:t>
            </a:r>
            <a:r>
              <a:rPr sz="1750" i="1" spc="165" dirty="0">
                <a:latin typeface="Cambria"/>
                <a:cs typeface="Cambria"/>
              </a:rPr>
              <a:t>y</a:t>
            </a:r>
            <a:r>
              <a:rPr sz="1750" spc="165" dirty="0">
                <a:latin typeface="Calibri"/>
                <a:cs typeface="Calibri"/>
              </a:rPr>
              <a:t>;</a:t>
            </a:r>
            <a:r>
              <a:rPr sz="1750" b="1" i="1" spc="165" dirty="0">
                <a:latin typeface="Calibri"/>
                <a:cs typeface="Calibri"/>
              </a:rPr>
              <a:t>x</a:t>
            </a:r>
            <a:r>
              <a:rPr sz="1750" b="1" i="1" spc="520" dirty="0">
                <a:latin typeface="Calibri"/>
                <a:cs typeface="Calibri"/>
              </a:rPr>
              <a:t> </a:t>
            </a:r>
            <a:r>
              <a:rPr sz="1750" b="1" i="1" spc="95" dirty="0">
                <a:latin typeface="Calibri"/>
                <a:cs typeface="Calibri"/>
              </a:rPr>
              <a:t>w</a:t>
            </a:r>
            <a:r>
              <a:rPr sz="1750" b="1" i="1" spc="25" dirty="0">
                <a:latin typeface="Calibri"/>
                <a:cs typeface="Calibri"/>
              </a:rPr>
              <a:t> </a:t>
            </a:r>
            <a:r>
              <a:rPr sz="1750" spc="25" dirty="0">
                <a:latin typeface="Lucida Sans Unicode"/>
                <a:cs typeface="Lucida Sans Unicode"/>
              </a:rPr>
              <a:t>+</a:t>
            </a:r>
            <a:r>
              <a:rPr sz="1750" spc="-380" dirty="0">
                <a:latin typeface="Lucida Sans Unicode"/>
                <a:cs typeface="Lucida Sans Unicode"/>
              </a:rPr>
              <a:t> </a:t>
            </a:r>
            <a:r>
              <a:rPr sz="1750" b="1" i="1" spc="60" dirty="0">
                <a:latin typeface="Calibri"/>
                <a:cs typeface="Calibri"/>
              </a:rPr>
              <a:t>b</a:t>
            </a:r>
            <a:r>
              <a:rPr sz="1750" spc="60" dirty="0">
                <a:latin typeface="Calibri"/>
                <a:cs typeface="Calibri"/>
              </a:rPr>
              <a:t>,1)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23077" y="5916030"/>
            <a:ext cx="2927985" cy="405130"/>
          </a:xfrm>
          <a:custGeom>
            <a:avLst/>
            <a:gdLst/>
            <a:ahLst/>
            <a:cxnLst/>
            <a:rect l="l" t="t" r="r" b="b"/>
            <a:pathLst>
              <a:path w="2927984" h="405129">
                <a:moveTo>
                  <a:pt x="0" y="0"/>
                </a:moveTo>
                <a:lnTo>
                  <a:pt x="2927791" y="0"/>
                </a:lnTo>
                <a:lnTo>
                  <a:pt x="2927791" y="405024"/>
                </a:lnTo>
                <a:lnTo>
                  <a:pt x="0" y="405024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19018" y="5684284"/>
            <a:ext cx="15176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i="1" spc="-20" dirty="0">
                <a:latin typeface="Cambria"/>
                <a:cs typeface="Cambria"/>
              </a:rPr>
              <a:t>da</a:t>
            </a:r>
            <a:r>
              <a:rPr sz="600" i="1" spc="-25" dirty="0">
                <a:latin typeface="Cambria"/>
                <a:cs typeface="Cambria"/>
              </a:rPr>
              <a:t>t</a:t>
            </a:r>
            <a:r>
              <a:rPr sz="600" i="1" spc="-10" dirty="0">
                <a:latin typeface="Cambria"/>
                <a:cs typeface="Cambria"/>
              </a:rPr>
              <a:t>a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47567" y="5478632"/>
            <a:ext cx="3019425" cy="2451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1367155" algn="l"/>
              </a:tabLst>
            </a:pPr>
            <a:r>
              <a:rPr sz="2100" i="1" spc="270" baseline="1984" dirty="0">
                <a:latin typeface="Cambria"/>
                <a:cs typeface="Cambria"/>
              </a:rPr>
              <a:t>J</a:t>
            </a:r>
            <a:r>
              <a:rPr sz="2100" spc="270" baseline="1984" dirty="0">
                <a:latin typeface="Calibri"/>
                <a:cs typeface="Calibri"/>
              </a:rPr>
              <a:t>(</a:t>
            </a:r>
            <a:r>
              <a:rPr sz="2100" b="1" i="1" spc="270" baseline="1984" dirty="0">
                <a:latin typeface="Calibri"/>
                <a:cs typeface="Calibri"/>
              </a:rPr>
              <a:t>w</a:t>
            </a:r>
            <a:r>
              <a:rPr sz="2100" spc="270" baseline="1984" dirty="0">
                <a:latin typeface="Calibri"/>
                <a:cs typeface="Calibri"/>
              </a:rPr>
              <a:t>)</a:t>
            </a:r>
            <a:r>
              <a:rPr sz="2100" spc="-89" baseline="1984" dirty="0">
                <a:latin typeface="Calibri"/>
                <a:cs typeface="Calibri"/>
              </a:rPr>
              <a:t> </a:t>
            </a:r>
            <a:r>
              <a:rPr sz="2100" spc="7" baseline="1984" dirty="0">
                <a:latin typeface="Lucida Sans Unicode"/>
                <a:cs typeface="Lucida Sans Unicode"/>
              </a:rPr>
              <a:t>=</a:t>
            </a:r>
            <a:r>
              <a:rPr sz="2100" spc="-209" baseline="1984" dirty="0">
                <a:latin typeface="Lucida Sans Unicode"/>
                <a:cs typeface="Lucida Sans Unicode"/>
              </a:rPr>
              <a:t> </a:t>
            </a:r>
            <a:r>
              <a:rPr sz="2100" spc="-60" baseline="1984" dirty="0">
                <a:latin typeface="Lucida Sans Unicode"/>
                <a:cs typeface="Lucida Sans Unicode"/>
              </a:rPr>
              <a:t>−</a:t>
            </a:r>
            <a:r>
              <a:rPr sz="2100" i="1" spc="-60" baseline="1984" dirty="0">
                <a:latin typeface="Cambria"/>
                <a:cs typeface="Cambria"/>
              </a:rPr>
              <a:t>E</a:t>
            </a:r>
            <a:r>
              <a:rPr sz="1200" i="1" spc="-60" baseline="-31250" dirty="0">
                <a:latin typeface="Cambria"/>
                <a:cs typeface="Cambria"/>
              </a:rPr>
              <a:t>x</a:t>
            </a:r>
            <a:r>
              <a:rPr sz="1200" spc="-60" baseline="-31250" dirty="0">
                <a:latin typeface="Calibri"/>
                <a:cs typeface="Calibri"/>
              </a:rPr>
              <a:t>,</a:t>
            </a:r>
            <a:r>
              <a:rPr sz="1200" i="1" spc="-60" baseline="-31250" dirty="0">
                <a:latin typeface="Cambria"/>
                <a:cs typeface="Cambria"/>
              </a:rPr>
              <a:t>y</a:t>
            </a:r>
            <a:r>
              <a:rPr sz="1200" spc="-60" baseline="-31250" dirty="0">
                <a:latin typeface="Lucida Sans Unicode"/>
                <a:cs typeface="Lucida Sans Unicode"/>
              </a:rPr>
              <a:t>∼</a:t>
            </a:r>
            <a:r>
              <a:rPr sz="1200" i="1" spc="-60" baseline="-31250" dirty="0">
                <a:latin typeface="Cambria"/>
                <a:cs typeface="Cambria"/>
              </a:rPr>
              <a:t>p</a:t>
            </a:r>
            <a:r>
              <a:rPr sz="800" spc="-40" dirty="0">
                <a:latin typeface="Lucida Sans Unicode"/>
                <a:cs typeface="Lucida Sans Unicode"/>
              </a:rPr>
              <a:t>⌢	</a:t>
            </a:r>
            <a:r>
              <a:rPr sz="2100" spc="44" baseline="1984" dirty="0">
                <a:latin typeface="Calibri"/>
                <a:cs typeface="Calibri"/>
              </a:rPr>
              <a:t>log </a:t>
            </a:r>
            <a:r>
              <a:rPr sz="2100" i="1" spc="37" baseline="1984" dirty="0">
                <a:latin typeface="Cambria"/>
                <a:cs typeface="Cambria"/>
              </a:rPr>
              <a:t>p</a:t>
            </a:r>
            <a:r>
              <a:rPr sz="1200" spc="37" baseline="-31250" dirty="0">
                <a:latin typeface="Calibri"/>
                <a:cs typeface="Calibri"/>
              </a:rPr>
              <a:t>model</a:t>
            </a:r>
            <a:r>
              <a:rPr sz="2100" spc="37" baseline="1984" dirty="0">
                <a:latin typeface="Calibri"/>
                <a:cs typeface="Calibri"/>
              </a:rPr>
              <a:t>(</a:t>
            </a:r>
            <a:r>
              <a:rPr sz="2100" i="1" spc="37" baseline="1984" dirty="0">
                <a:latin typeface="Cambria"/>
                <a:cs typeface="Cambria"/>
              </a:rPr>
              <a:t>y </a:t>
            </a:r>
            <a:r>
              <a:rPr sz="2100" spc="-367" baseline="1984" dirty="0">
                <a:latin typeface="Calibri"/>
                <a:cs typeface="Calibri"/>
              </a:rPr>
              <a:t>| </a:t>
            </a:r>
            <a:r>
              <a:rPr sz="2100" b="1" i="1" spc="284" baseline="1984" dirty="0">
                <a:latin typeface="Calibri"/>
                <a:cs typeface="Calibri"/>
              </a:rPr>
              <a:t>x</a:t>
            </a:r>
            <a:r>
              <a:rPr sz="2100" spc="284" baseline="1984" dirty="0">
                <a:latin typeface="Calibri"/>
                <a:cs typeface="Calibri"/>
              </a:rPr>
              <a:t>)</a:t>
            </a:r>
            <a:r>
              <a:rPr sz="2100" spc="284" baseline="1984" dirty="0">
                <a:latin typeface="Lucida Sans Unicode"/>
                <a:cs typeface="Lucida Sans Unicode"/>
              </a:rPr>
              <a:t>+</a:t>
            </a:r>
            <a:r>
              <a:rPr sz="2100" spc="-509" baseline="1984" dirty="0">
                <a:latin typeface="Lucida Sans Unicode"/>
                <a:cs typeface="Lucida Sans Unicode"/>
              </a:rPr>
              <a:t> </a:t>
            </a:r>
            <a:r>
              <a:rPr sz="2100" i="1" spc="284" baseline="1984" dirty="0">
                <a:latin typeface="Calibri"/>
                <a:cs typeface="Calibri"/>
              </a:rPr>
              <a:t>λ </a:t>
            </a:r>
            <a:r>
              <a:rPr sz="2100" b="1" i="1" spc="89" baseline="1984" dirty="0">
                <a:latin typeface="Calibri"/>
                <a:cs typeface="Calibri"/>
              </a:rPr>
              <a:t>w</a:t>
            </a:r>
            <a:endParaRPr sz="2100" baseline="1984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77191" y="5481810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79914"/>
                </a:lnTo>
              </a:path>
            </a:pathLst>
          </a:custGeom>
          <a:ln w="90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32009" y="5481810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79914"/>
                </a:lnTo>
              </a:path>
            </a:pathLst>
          </a:custGeom>
          <a:ln w="90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78845" y="5481810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79914"/>
                </a:lnTo>
              </a:path>
            </a:pathLst>
          </a:custGeom>
          <a:ln w="90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33662" y="5481810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79914"/>
                </a:lnTo>
              </a:path>
            </a:pathLst>
          </a:custGeom>
          <a:ln w="90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84314" y="5651437"/>
            <a:ext cx="6604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800" spc="1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84314" y="5407701"/>
            <a:ext cx="6604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800" spc="1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69543" y="5388557"/>
            <a:ext cx="3099435" cy="421005"/>
          </a:xfrm>
          <a:custGeom>
            <a:avLst/>
            <a:gdLst/>
            <a:ahLst/>
            <a:cxnLst/>
            <a:rect l="l" t="t" r="r" b="b"/>
            <a:pathLst>
              <a:path w="3099434" h="421004">
                <a:moveTo>
                  <a:pt x="0" y="0"/>
                </a:moveTo>
                <a:lnTo>
                  <a:pt x="3098905" y="0"/>
                </a:lnTo>
                <a:lnTo>
                  <a:pt x="3098905" y="420722"/>
                </a:lnTo>
                <a:lnTo>
                  <a:pt x="0" y="420722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414619" y="5412232"/>
            <a:ext cx="20339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Includes</a:t>
            </a:r>
            <a:r>
              <a:rPr sz="1600" spc="-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regularization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82673" y="2818267"/>
            <a:ext cx="2643505" cy="1159510"/>
          </a:xfrm>
          <a:custGeom>
            <a:avLst/>
            <a:gdLst/>
            <a:ahLst/>
            <a:cxnLst/>
            <a:rect l="l" t="t" r="r" b="b"/>
            <a:pathLst>
              <a:path w="2643504" h="1159510">
                <a:moveTo>
                  <a:pt x="86354" y="1037423"/>
                </a:moveTo>
                <a:lnTo>
                  <a:pt x="77506" y="1038738"/>
                </a:lnTo>
                <a:lnTo>
                  <a:pt x="0" y="1143312"/>
                </a:lnTo>
                <a:lnTo>
                  <a:pt x="129178" y="1159305"/>
                </a:lnTo>
                <a:lnTo>
                  <a:pt x="136232" y="1153805"/>
                </a:lnTo>
                <a:lnTo>
                  <a:pt x="137291" y="1145258"/>
                </a:lnTo>
                <a:lnTo>
                  <a:pt x="31325" y="1145258"/>
                </a:lnTo>
                <a:lnTo>
                  <a:pt x="20195" y="1119285"/>
                </a:lnTo>
                <a:lnTo>
                  <a:pt x="68241" y="1098694"/>
                </a:lnTo>
                <a:lnTo>
                  <a:pt x="100208" y="1055564"/>
                </a:lnTo>
                <a:lnTo>
                  <a:pt x="98893" y="1046716"/>
                </a:lnTo>
                <a:lnTo>
                  <a:pt x="86354" y="1037423"/>
                </a:lnTo>
                <a:close/>
              </a:path>
              <a:path w="2643504" h="1159510">
                <a:moveTo>
                  <a:pt x="68241" y="1098694"/>
                </a:moveTo>
                <a:lnTo>
                  <a:pt x="20195" y="1119285"/>
                </a:lnTo>
                <a:lnTo>
                  <a:pt x="31325" y="1145258"/>
                </a:lnTo>
                <a:lnTo>
                  <a:pt x="42008" y="1140679"/>
                </a:lnTo>
                <a:lnTo>
                  <a:pt x="37123" y="1140679"/>
                </a:lnTo>
                <a:lnTo>
                  <a:pt x="27508" y="1118245"/>
                </a:lnTo>
                <a:lnTo>
                  <a:pt x="53751" y="1118245"/>
                </a:lnTo>
                <a:lnTo>
                  <a:pt x="68241" y="1098694"/>
                </a:lnTo>
                <a:close/>
              </a:path>
              <a:path w="2643504" h="1159510">
                <a:moveTo>
                  <a:pt x="79372" y="1124666"/>
                </a:moveTo>
                <a:lnTo>
                  <a:pt x="31325" y="1145258"/>
                </a:lnTo>
                <a:lnTo>
                  <a:pt x="137291" y="1145258"/>
                </a:lnTo>
                <a:lnTo>
                  <a:pt x="138150" y="1138317"/>
                </a:lnTo>
                <a:lnTo>
                  <a:pt x="132650" y="1131262"/>
                </a:lnTo>
                <a:lnTo>
                  <a:pt x="79372" y="1124666"/>
                </a:lnTo>
                <a:close/>
              </a:path>
              <a:path w="2643504" h="1159510">
                <a:moveTo>
                  <a:pt x="27508" y="1118245"/>
                </a:moveTo>
                <a:lnTo>
                  <a:pt x="37123" y="1140679"/>
                </a:lnTo>
                <a:lnTo>
                  <a:pt x="51545" y="1121221"/>
                </a:lnTo>
                <a:lnTo>
                  <a:pt x="27508" y="1118245"/>
                </a:lnTo>
                <a:close/>
              </a:path>
              <a:path w="2643504" h="1159510">
                <a:moveTo>
                  <a:pt x="51545" y="1121221"/>
                </a:moveTo>
                <a:lnTo>
                  <a:pt x="37123" y="1140679"/>
                </a:lnTo>
                <a:lnTo>
                  <a:pt x="42008" y="1140679"/>
                </a:lnTo>
                <a:lnTo>
                  <a:pt x="79372" y="1124666"/>
                </a:lnTo>
                <a:lnTo>
                  <a:pt x="51545" y="1121221"/>
                </a:lnTo>
                <a:close/>
              </a:path>
              <a:path w="2643504" h="1159510">
                <a:moveTo>
                  <a:pt x="2631860" y="0"/>
                </a:moveTo>
                <a:lnTo>
                  <a:pt x="68241" y="1098694"/>
                </a:lnTo>
                <a:lnTo>
                  <a:pt x="51545" y="1121221"/>
                </a:lnTo>
                <a:lnTo>
                  <a:pt x="79372" y="1124666"/>
                </a:lnTo>
                <a:lnTo>
                  <a:pt x="2642991" y="25972"/>
                </a:lnTo>
                <a:lnTo>
                  <a:pt x="2631860" y="0"/>
                </a:lnTo>
                <a:close/>
              </a:path>
              <a:path w="2643504" h="1159510">
                <a:moveTo>
                  <a:pt x="53751" y="1118245"/>
                </a:moveTo>
                <a:lnTo>
                  <a:pt x="27508" y="1118245"/>
                </a:lnTo>
                <a:lnTo>
                  <a:pt x="51545" y="1121221"/>
                </a:lnTo>
                <a:lnTo>
                  <a:pt x="53751" y="111824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677425-A601-2D4E-AB53-6946CBAA67B2}"/>
              </a:ext>
            </a:extLst>
          </p:cNvPr>
          <p:cNvSpPr txBox="1"/>
          <p:nvPr/>
        </p:nvSpPr>
        <p:spPr>
          <a:xfrm>
            <a:off x="8578038" y="2587434"/>
            <a:ext cx="889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today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3300" y="562851"/>
            <a:ext cx="8839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25" dirty="0"/>
              <a:t>Issues with</a:t>
            </a:r>
            <a:r>
              <a:rPr sz="4400" spc="-25" dirty="0"/>
              <a:t> </a:t>
            </a:r>
            <a:r>
              <a:rPr lang="en-US" sz="4400" spc="-25" dirty="0"/>
              <a:t>S</a:t>
            </a:r>
            <a:r>
              <a:rPr sz="4400" spc="-25" dirty="0"/>
              <a:t>econd-order</a:t>
            </a:r>
            <a:r>
              <a:rPr sz="4400" spc="-90" dirty="0"/>
              <a:t> </a:t>
            </a:r>
            <a:r>
              <a:rPr lang="en-US" sz="4400" spc="-30" dirty="0"/>
              <a:t>M</a:t>
            </a:r>
            <a:r>
              <a:rPr sz="4400" spc="-30" dirty="0"/>
              <a:t>ethods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585722" y="1673352"/>
            <a:ext cx="9256778" cy="6186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Computational expensive, even for approximation methods</a:t>
            </a:r>
          </a:p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Rarely used for large scale problems</a:t>
            </a:r>
          </a:p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endParaRPr lang="en-US" sz="3200" spc="-20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Methods include:</a:t>
            </a:r>
          </a:p>
          <a:p>
            <a:pPr marL="808990" lvl="1" indent="-339090"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2800" spc="-20" dirty="0">
                <a:solidFill>
                  <a:srgbClr val="3333CC"/>
                </a:solidFill>
                <a:latin typeface="Arial"/>
                <a:cs typeface="Arial"/>
              </a:rPr>
              <a:t>Newton’s method</a:t>
            </a:r>
          </a:p>
          <a:p>
            <a:pPr marL="808990" lvl="1" indent="-339090"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2800" spc="-20" dirty="0">
                <a:solidFill>
                  <a:srgbClr val="3333CC"/>
                </a:solidFill>
                <a:latin typeface="Arial"/>
                <a:cs typeface="Arial"/>
              </a:rPr>
              <a:t>Conjugate gradients</a:t>
            </a:r>
          </a:p>
          <a:p>
            <a:pPr marL="808990" lvl="1" indent="-339090"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2800" spc="-20" dirty="0">
                <a:solidFill>
                  <a:srgbClr val="3333CC"/>
                </a:solidFill>
                <a:latin typeface="Arial"/>
                <a:cs typeface="Arial"/>
              </a:rPr>
              <a:t>Nonlinear conjugate gradients</a:t>
            </a:r>
          </a:p>
          <a:p>
            <a:pPr marL="808990" lvl="1" indent="-339090"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2800" spc="-20" dirty="0" err="1">
                <a:solidFill>
                  <a:srgbClr val="3333CC"/>
                </a:solidFill>
                <a:latin typeface="Arial"/>
                <a:cs typeface="Arial"/>
              </a:rPr>
              <a:t>Broyden</a:t>
            </a:r>
            <a:r>
              <a:rPr lang="en-US" sz="2800" spc="-20" dirty="0">
                <a:solidFill>
                  <a:srgbClr val="3333CC"/>
                </a:solidFill>
                <a:latin typeface="Arial"/>
                <a:cs typeface="Arial"/>
              </a:rPr>
              <a:t>-Fletcher-</a:t>
            </a:r>
            <a:r>
              <a:rPr lang="en-US" sz="2800" spc="-20" dirty="0" err="1">
                <a:solidFill>
                  <a:srgbClr val="3333CC"/>
                </a:solidFill>
                <a:latin typeface="Arial"/>
                <a:cs typeface="Arial"/>
              </a:rPr>
              <a:t>Goldfar</a:t>
            </a:r>
            <a:r>
              <a:rPr lang="en-US" sz="2800" spc="-20" dirty="0">
                <a:solidFill>
                  <a:srgbClr val="3333CC"/>
                </a:solidFill>
                <a:latin typeface="Arial"/>
                <a:cs typeface="Arial"/>
              </a:rPr>
              <a:t>-</a:t>
            </a:r>
            <a:r>
              <a:rPr lang="en-US" sz="2800" spc="-20" dirty="0" err="1">
                <a:solidFill>
                  <a:srgbClr val="3333CC"/>
                </a:solidFill>
                <a:latin typeface="Arial"/>
                <a:cs typeface="Arial"/>
              </a:rPr>
              <a:t>Shanno</a:t>
            </a:r>
            <a:r>
              <a:rPr lang="en-US" sz="2800" spc="-20" dirty="0">
                <a:solidFill>
                  <a:srgbClr val="3333CC"/>
                </a:solidFill>
                <a:latin typeface="Arial"/>
                <a:cs typeface="Arial"/>
              </a:rPr>
              <a:t> (BFGS)</a:t>
            </a:r>
          </a:p>
          <a:p>
            <a:pPr marL="808990" lvl="1" indent="-339090"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2800" spc="-20" dirty="0">
                <a:solidFill>
                  <a:srgbClr val="3333CC"/>
                </a:solidFill>
                <a:latin typeface="Arial"/>
                <a:cs typeface="Arial"/>
              </a:rPr>
              <a:t>Limited Memory BFGS</a:t>
            </a:r>
          </a:p>
          <a:p>
            <a:pPr marL="808990" lvl="1" indent="-339090"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endParaRPr lang="en-US" sz="2800" spc="-20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Major issue is size of the Hessian</a:t>
            </a:r>
          </a:p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846126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65006" y="704088"/>
            <a:ext cx="23342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Overview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85723" y="1569720"/>
            <a:ext cx="7882255" cy="25482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1155" marR="5080" indent="-339090">
              <a:lnSpc>
                <a:spcPts val="3820"/>
              </a:lnSpc>
              <a:spcBef>
                <a:spcPts val="24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econd order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methods</a:t>
            </a:r>
            <a:r>
              <a:rPr sz="3200" spc="-1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training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deep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networks</a:t>
            </a:r>
            <a:endParaRPr sz="3200" dirty="0">
              <a:latin typeface="Arial"/>
              <a:cs typeface="Arial"/>
            </a:endParaRPr>
          </a:p>
          <a:p>
            <a:pPr marL="351155" marR="513715" indent="-339090">
              <a:lnSpc>
                <a:spcPts val="3820"/>
              </a:lnSpc>
              <a:spcBef>
                <a:spcPts val="66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bjective function examined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empirical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risk:</a:t>
            </a:r>
            <a:endParaRPr sz="3200" dirty="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42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Empirical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risk,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with </a:t>
            </a:r>
            <a:r>
              <a:rPr sz="2800" i="1" dirty="0">
                <a:latin typeface="Times New Roman"/>
                <a:cs typeface="Times New Roman"/>
              </a:rPr>
              <a:t>m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training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examples,</a:t>
            </a:r>
            <a:r>
              <a:rPr sz="2800" spc="-1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2093" y="4439561"/>
            <a:ext cx="74612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00" i="1" spc="-5" dirty="0">
                <a:latin typeface="Cambria"/>
                <a:cs typeface="Cambria"/>
              </a:rPr>
              <a:t>J</a:t>
            </a:r>
            <a:r>
              <a:rPr sz="1800" spc="-5" dirty="0">
                <a:latin typeface="Cambria"/>
                <a:cs typeface="Cambria"/>
              </a:rPr>
              <a:t>(</a:t>
            </a:r>
            <a:r>
              <a:rPr sz="1850" b="1" i="1" spc="-5" dirty="0">
                <a:latin typeface="Symbol"/>
                <a:cs typeface="Symbol"/>
              </a:rPr>
              <a:t></a:t>
            </a:r>
            <a:r>
              <a:rPr sz="1850" b="1" i="1" spc="-229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Cambria"/>
                <a:cs typeface="Cambria"/>
              </a:rPr>
              <a:t>)</a:t>
            </a:r>
            <a:r>
              <a:rPr sz="1800" spc="-204" dirty="0">
                <a:latin typeface="Cambria"/>
                <a:cs typeface="Cambria"/>
              </a:rPr>
              <a:t> </a:t>
            </a:r>
            <a:r>
              <a:rPr sz="1800" spc="15" dirty="0">
                <a:latin typeface="Symbol"/>
                <a:cs typeface="Symbol"/>
              </a:rPr>
              <a:t>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i="1" spc="15" dirty="0"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0686" y="4627088"/>
            <a:ext cx="72580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1050" dirty="0">
                <a:latin typeface="Cambria"/>
                <a:cs typeface="Cambria"/>
              </a:rPr>
              <a:t>(</a:t>
            </a:r>
            <a:r>
              <a:rPr sz="1050" spc="-120" dirty="0">
                <a:latin typeface="Cambria"/>
                <a:cs typeface="Cambria"/>
              </a:rPr>
              <a:t> </a:t>
            </a:r>
            <a:r>
              <a:rPr sz="1050" b="1" i="1" spc="5" dirty="0">
                <a:latin typeface="Cambria"/>
                <a:cs typeface="Cambria"/>
              </a:rPr>
              <a:t>x</a:t>
            </a:r>
            <a:r>
              <a:rPr sz="1050" b="1" i="1" spc="-85" dirty="0">
                <a:latin typeface="Cambria"/>
                <a:cs typeface="Cambria"/>
              </a:rPr>
              <a:t> </a:t>
            </a:r>
            <a:r>
              <a:rPr sz="1050" dirty="0">
                <a:latin typeface="Cambria"/>
                <a:cs typeface="Cambria"/>
              </a:rPr>
              <a:t>,</a:t>
            </a:r>
            <a:r>
              <a:rPr sz="1050" spc="-110" dirty="0">
                <a:latin typeface="Cambria"/>
                <a:cs typeface="Cambria"/>
              </a:rPr>
              <a:t> </a:t>
            </a:r>
            <a:r>
              <a:rPr sz="1050" i="1" dirty="0">
                <a:latin typeface="Cambria"/>
                <a:cs typeface="Cambria"/>
              </a:rPr>
              <a:t>y</a:t>
            </a:r>
            <a:r>
              <a:rPr sz="1050" i="1" spc="-105" dirty="0">
                <a:latin typeface="Cambria"/>
                <a:cs typeface="Cambria"/>
              </a:rPr>
              <a:t> </a:t>
            </a:r>
            <a:r>
              <a:rPr sz="1050" spc="-55" dirty="0">
                <a:latin typeface="Cambria"/>
                <a:cs typeface="Cambria"/>
              </a:rPr>
              <a:t>)~</a:t>
            </a:r>
            <a:r>
              <a:rPr sz="1050" i="1" spc="-55" dirty="0">
                <a:latin typeface="Cambria"/>
                <a:cs typeface="Cambria"/>
              </a:rPr>
              <a:t>p</a:t>
            </a:r>
            <a:r>
              <a:rPr sz="1575" spc="-82" baseline="5291" dirty="0">
                <a:latin typeface="Cambria"/>
                <a:cs typeface="Cambria"/>
              </a:rPr>
              <a:t>ˆ</a:t>
            </a:r>
            <a:r>
              <a:rPr sz="1125" i="1" spc="-82" baseline="-29629" dirty="0">
                <a:latin typeface="Cambria"/>
                <a:cs typeface="Cambria"/>
              </a:rPr>
              <a:t>data</a:t>
            </a:r>
            <a:endParaRPr sz="1125" baseline="-29629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9389" y="4671455"/>
            <a:ext cx="495934" cy="306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2700" i="1" spc="37" baseline="10802" dirty="0">
                <a:latin typeface="Cambria"/>
                <a:cs typeface="Cambria"/>
              </a:rPr>
              <a:t>m</a:t>
            </a:r>
            <a:r>
              <a:rPr sz="2700" i="1" spc="15" baseline="10802" dirty="0">
                <a:latin typeface="Cambria"/>
                <a:cs typeface="Cambria"/>
              </a:rPr>
              <a:t> </a:t>
            </a:r>
            <a:r>
              <a:rPr sz="1050" i="1" spc="5" dirty="0">
                <a:latin typeface="Cambria"/>
                <a:cs typeface="Cambria"/>
              </a:rPr>
              <a:t>i</a:t>
            </a:r>
            <a:r>
              <a:rPr sz="1050" spc="5" dirty="0">
                <a:latin typeface="Symbol"/>
                <a:cs typeface="Symbol"/>
              </a:rPr>
              <a:t></a:t>
            </a:r>
            <a:r>
              <a:rPr sz="1050" spc="5" dirty="0">
                <a:latin typeface="Cambria"/>
                <a:cs typeface="Cambria"/>
              </a:rPr>
              <a:t>1</a:t>
            </a:r>
            <a:endParaRPr sz="105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8680" y="4293419"/>
            <a:ext cx="12065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i="1" spc="5" dirty="0">
                <a:latin typeface="Cambria"/>
                <a:cs typeface="Cambria"/>
              </a:rPr>
              <a:t>m</a:t>
            </a:r>
            <a:endParaRPr sz="10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63134" y="4272148"/>
            <a:ext cx="36417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4800" spc="-209" baseline="-4340" dirty="0">
                <a:latin typeface="Symbol"/>
                <a:cs typeface="Symbol"/>
              </a:rPr>
              <a:t></a:t>
            </a:r>
            <a:r>
              <a:rPr sz="1800" i="1" spc="-140" dirty="0">
                <a:latin typeface="Cambria"/>
                <a:cs typeface="Cambria"/>
              </a:rPr>
              <a:t>L</a:t>
            </a:r>
            <a:r>
              <a:rPr sz="1800" spc="-140" dirty="0">
                <a:latin typeface="Cambria"/>
                <a:cs typeface="Cambria"/>
              </a:rPr>
              <a:t>(</a:t>
            </a:r>
            <a:r>
              <a:rPr sz="1800" spc="-80" dirty="0">
                <a:latin typeface="Cambria"/>
                <a:cs typeface="Cambria"/>
              </a:rPr>
              <a:t> </a:t>
            </a:r>
            <a:r>
              <a:rPr sz="1800" i="1" spc="10" dirty="0">
                <a:latin typeface="Cambria"/>
                <a:cs typeface="Cambria"/>
              </a:rPr>
              <a:t>f</a:t>
            </a:r>
            <a:r>
              <a:rPr sz="1800" i="1" spc="-10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(</a:t>
            </a:r>
            <a:r>
              <a:rPr sz="1800" b="1" i="1" spc="50" dirty="0">
                <a:latin typeface="Cambria"/>
                <a:cs typeface="Cambria"/>
              </a:rPr>
              <a:t>x</a:t>
            </a:r>
            <a:r>
              <a:rPr sz="1800" spc="50" dirty="0">
                <a:latin typeface="Cambria"/>
                <a:cs typeface="Cambria"/>
              </a:rPr>
              <a:t>;</a:t>
            </a:r>
            <a:r>
              <a:rPr sz="1850" b="1" i="1" spc="50" dirty="0">
                <a:latin typeface="Symbol"/>
                <a:cs typeface="Symbol"/>
              </a:rPr>
              <a:t></a:t>
            </a:r>
            <a:r>
              <a:rPr sz="1850" b="1" i="1" spc="-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"/>
                <a:cs typeface="Cambria"/>
              </a:rPr>
              <a:t>),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y</a:t>
            </a:r>
            <a:r>
              <a:rPr sz="1800" spc="-10" dirty="0">
                <a:latin typeface="Cambria"/>
                <a:cs typeface="Cambria"/>
              </a:rPr>
              <a:t>)</a:t>
            </a:r>
            <a:r>
              <a:rPr sz="4800" spc="-15" baseline="-4340" dirty="0">
                <a:latin typeface="Symbol"/>
                <a:cs typeface="Symbol"/>
              </a:rPr>
              <a:t></a:t>
            </a:r>
            <a:r>
              <a:rPr sz="1800" spc="-10" dirty="0">
                <a:latin typeface="Symbol"/>
                <a:cs typeface="Symbol"/>
              </a:rPr>
              <a:t></a:t>
            </a:r>
            <a:r>
              <a:rPr sz="2700" u="sng" spc="292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u="sng" spc="22" baseline="37037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</a:t>
            </a:r>
            <a:r>
              <a:rPr sz="2700" spc="82" baseline="37037" dirty="0">
                <a:latin typeface="Cambria"/>
                <a:cs typeface="Cambria"/>
              </a:rPr>
              <a:t> </a:t>
            </a:r>
            <a:r>
              <a:rPr sz="4125" spc="37" baseline="-7070" dirty="0">
                <a:latin typeface="Symbol"/>
                <a:cs typeface="Symbol"/>
              </a:rPr>
              <a:t></a:t>
            </a:r>
            <a:r>
              <a:rPr sz="1800" i="1" spc="25" dirty="0">
                <a:latin typeface="Cambria"/>
                <a:cs typeface="Cambria"/>
              </a:rPr>
              <a:t>L</a:t>
            </a:r>
            <a:r>
              <a:rPr sz="1800" spc="25" dirty="0">
                <a:latin typeface="Cambria"/>
                <a:cs typeface="Cambria"/>
              </a:rPr>
              <a:t>(</a:t>
            </a:r>
            <a:r>
              <a:rPr sz="1800" spc="-75" dirty="0">
                <a:latin typeface="Cambria"/>
                <a:cs typeface="Cambria"/>
              </a:rPr>
              <a:t> </a:t>
            </a:r>
            <a:r>
              <a:rPr sz="1800" i="1" spc="10" dirty="0">
                <a:latin typeface="Cambria"/>
                <a:cs typeface="Cambria"/>
              </a:rPr>
              <a:t>f</a:t>
            </a:r>
            <a:r>
              <a:rPr sz="1800" i="1" spc="-10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(</a:t>
            </a:r>
            <a:r>
              <a:rPr sz="1800" b="1" i="1" spc="75" dirty="0">
                <a:latin typeface="Cambria"/>
                <a:cs typeface="Cambria"/>
              </a:rPr>
              <a:t>x</a:t>
            </a:r>
            <a:r>
              <a:rPr sz="1575" spc="112" baseline="42328" dirty="0">
                <a:latin typeface="Cambria"/>
                <a:cs typeface="Cambria"/>
              </a:rPr>
              <a:t>(</a:t>
            </a:r>
            <a:r>
              <a:rPr sz="1575" i="1" spc="112" baseline="42328" dirty="0">
                <a:latin typeface="Cambria"/>
                <a:cs typeface="Cambria"/>
              </a:rPr>
              <a:t>i</a:t>
            </a:r>
            <a:r>
              <a:rPr sz="1575" i="1" spc="-172" baseline="42328" dirty="0">
                <a:latin typeface="Cambria"/>
                <a:cs typeface="Cambria"/>
              </a:rPr>
              <a:t> </a:t>
            </a:r>
            <a:r>
              <a:rPr sz="1575" spc="30" baseline="42328" dirty="0">
                <a:latin typeface="Cambria"/>
                <a:cs typeface="Cambria"/>
              </a:rPr>
              <a:t>)</a:t>
            </a:r>
            <a:r>
              <a:rPr sz="1800" spc="20" dirty="0">
                <a:latin typeface="Cambria"/>
                <a:cs typeface="Cambria"/>
              </a:rPr>
              <a:t>;</a:t>
            </a:r>
            <a:r>
              <a:rPr sz="1850" b="1" i="1" spc="20" dirty="0">
                <a:latin typeface="Symbol"/>
                <a:cs typeface="Symbol"/>
              </a:rPr>
              <a:t></a:t>
            </a:r>
            <a:r>
              <a:rPr sz="1850" b="1" i="1" spc="-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"/>
                <a:cs typeface="Cambria"/>
              </a:rPr>
              <a:t>),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i="1" spc="55" dirty="0">
                <a:latin typeface="Cambria"/>
                <a:cs typeface="Cambria"/>
              </a:rPr>
              <a:t>y</a:t>
            </a:r>
            <a:r>
              <a:rPr sz="1575" spc="82" baseline="42328" dirty="0">
                <a:latin typeface="Cambria"/>
                <a:cs typeface="Cambria"/>
              </a:rPr>
              <a:t>(</a:t>
            </a:r>
            <a:r>
              <a:rPr sz="1575" i="1" spc="82" baseline="42328" dirty="0">
                <a:latin typeface="Cambria"/>
                <a:cs typeface="Cambria"/>
              </a:rPr>
              <a:t>i</a:t>
            </a:r>
            <a:r>
              <a:rPr sz="1575" i="1" spc="-165" baseline="42328" dirty="0">
                <a:latin typeface="Cambria"/>
                <a:cs typeface="Cambria"/>
              </a:rPr>
              <a:t> </a:t>
            </a:r>
            <a:r>
              <a:rPr sz="1575" baseline="42328" dirty="0">
                <a:latin typeface="Cambria"/>
                <a:cs typeface="Cambria"/>
              </a:rPr>
              <a:t>)</a:t>
            </a:r>
            <a:r>
              <a:rPr sz="1575" spc="-135" baseline="42328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84297" y="4258257"/>
            <a:ext cx="5114925" cy="709930"/>
          </a:xfrm>
          <a:custGeom>
            <a:avLst/>
            <a:gdLst/>
            <a:ahLst/>
            <a:cxnLst/>
            <a:rect l="l" t="t" r="r" b="b"/>
            <a:pathLst>
              <a:path w="5114925" h="709929">
                <a:moveTo>
                  <a:pt x="0" y="0"/>
                </a:moveTo>
                <a:lnTo>
                  <a:pt x="5114607" y="0"/>
                </a:lnTo>
                <a:lnTo>
                  <a:pt x="5114607" y="709577"/>
                </a:lnTo>
                <a:lnTo>
                  <a:pt x="0" y="709577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9744" y="5038344"/>
            <a:ext cx="8373109" cy="202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3415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Times New Roman"/>
                <a:cs typeface="Times New Roman"/>
              </a:rPr>
              <a:t>f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b="1" i="1" spc="-10" dirty="0">
                <a:latin typeface="Times New Roman"/>
                <a:cs typeface="Times New Roman"/>
              </a:rPr>
              <a:t>x </a:t>
            </a:r>
            <a:r>
              <a:rPr sz="2000" dirty="0">
                <a:latin typeface="Times New Roman"/>
                <a:cs typeface="Times New Roman"/>
              </a:rPr>
              <a:t>; </a:t>
            </a:r>
            <a:r>
              <a:rPr sz="2000" b="1" dirty="0">
                <a:latin typeface="Times New Roman"/>
                <a:cs typeface="Times New Roman"/>
              </a:rPr>
              <a:t>θ </a:t>
            </a:r>
            <a:r>
              <a:rPr sz="2000" dirty="0">
                <a:latin typeface="Times New Roman"/>
                <a:cs typeface="Times New Roman"/>
              </a:rPr>
              <a:t>)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predicted output when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the input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r>
              <a:rPr sz="2000" spc="-2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3333CC"/>
                </a:solidFill>
                <a:latin typeface="Times New Roman"/>
                <a:cs typeface="Times New Roman"/>
              </a:rPr>
              <a:t>x</a:t>
            </a:r>
            <a:endParaRPr sz="2000" dirty="0">
              <a:latin typeface="Times New Roman"/>
              <a:cs typeface="Times New Roman"/>
            </a:endParaRPr>
          </a:p>
          <a:p>
            <a:pPr marL="722630">
              <a:lnSpc>
                <a:spcPts val="2340"/>
              </a:lnSpc>
            </a:pP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y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target</a:t>
            </a:r>
            <a:r>
              <a:rPr sz="2000" spc="-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output</a:t>
            </a:r>
            <a:endParaRPr sz="2000" dirty="0">
              <a:latin typeface="Arial"/>
              <a:cs typeface="Arial"/>
            </a:endParaRPr>
          </a:p>
          <a:p>
            <a:pPr marL="653415">
              <a:lnSpc>
                <a:spcPts val="2340"/>
              </a:lnSpc>
            </a:pPr>
            <a:r>
              <a:rPr sz="2000" i="1" dirty="0">
                <a:solidFill>
                  <a:srgbClr val="3333CC"/>
                </a:solidFill>
                <a:latin typeface="Times New Roman"/>
                <a:cs typeface="Times New Roman"/>
              </a:rPr>
              <a:t>L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per-example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loss</a:t>
            </a:r>
            <a:r>
              <a:rPr sz="2000" spc="-5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function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333375" marR="43180" indent="-282575">
              <a:lnSpc>
                <a:spcPts val="3310"/>
              </a:lnSpc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Methods extend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readily 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other objective functions  such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those that include parameter</a:t>
            </a:r>
            <a:r>
              <a:rPr sz="2800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336600"/>
                </a:solidFill>
                <a:latin typeface="Arial"/>
                <a:cs typeface="Arial"/>
              </a:rPr>
              <a:t>regularization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0704" y="963168"/>
            <a:ext cx="43008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Newton’s</a:t>
            </a:r>
            <a:r>
              <a:rPr sz="4400" spc="-100" dirty="0"/>
              <a:t> </a:t>
            </a:r>
            <a:r>
              <a:rPr sz="4400" spc="-25" dirty="0"/>
              <a:t>Method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85723" y="2100072"/>
            <a:ext cx="8640445" cy="41554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51155" marR="585470" indent="-339090">
              <a:lnSpc>
                <a:spcPct val="97500"/>
              </a:lnSpc>
              <a:spcBef>
                <a:spcPts val="19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contrast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first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order gradient methods,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second order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methods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make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use of</a:t>
            </a:r>
            <a:r>
              <a:rPr sz="3200" spc="-1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second  derivatives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improve</a:t>
            </a:r>
            <a:r>
              <a:rPr sz="32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</a:t>
            </a:r>
            <a:endParaRPr sz="3200" dirty="0">
              <a:latin typeface="Arial"/>
              <a:cs typeface="Arial"/>
            </a:endParaRPr>
          </a:p>
          <a:p>
            <a:pPr marL="351155" marR="895985" indent="-339090">
              <a:lnSpc>
                <a:spcPts val="3790"/>
              </a:lnSpc>
              <a:spcBef>
                <a:spcPts val="93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Most widely used second order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method</a:t>
            </a:r>
            <a:r>
              <a:rPr sz="3200" spc="-1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Newton’s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method</a:t>
            </a:r>
            <a:endParaRPr sz="3200" dirty="0">
              <a:latin typeface="Arial"/>
              <a:cs typeface="Arial"/>
            </a:endParaRPr>
          </a:p>
          <a:p>
            <a:pPr marL="351155" marR="5080" indent="-339090">
              <a:lnSpc>
                <a:spcPts val="3790"/>
              </a:lnSpc>
              <a:spcBef>
                <a:spcPts val="72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described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more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detail here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emphasizing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neural network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training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3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10" dirty="0">
                <a:solidFill>
                  <a:srgbClr val="3333CC"/>
                </a:solidFill>
                <a:latin typeface="Arial"/>
                <a:cs typeface="Arial"/>
              </a:rPr>
              <a:t>B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ased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Taylor’s series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expansion</a:t>
            </a:r>
            <a:r>
              <a:rPr sz="3200" spc="-1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9413" y="6227064"/>
            <a:ext cx="7945755" cy="9829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 marR="30480">
              <a:lnSpc>
                <a:spcPts val="3700"/>
              </a:lnSpc>
              <a:spcBef>
                <a:spcPts val="340"/>
              </a:spcBef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approximate </a:t>
            </a:r>
            <a:r>
              <a:rPr sz="3200" i="1" spc="-15" dirty="0">
                <a:latin typeface="Times New Roman"/>
                <a:cs typeface="Times New Roman"/>
              </a:rPr>
              <a:t>J</a:t>
            </a:r>
            <a:r>
              <a:rPr sz="3200" spc="-15" dirty="0">
                <a:latin typeface="Times New Roman"/>
                <a:cs typeface="Times New Roman"/>
              </a:rPr>
              <a:t>(θ)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near some point </a:t>
            </a:r>
            <a:r>
              <a:rPr sz="3200" spc="-10" dirty="0">
                <a:latin typeface="Times New Roman"/>
                <a:cs typeface="Times New Roman"/>
              </a:rPr>
              <a:t>θ</a:t>
            </a:r>
            <a:r>
              <a:rPr sz="3150" spc="-15" baseline="-18518" dirty="0">
                <a:latin typeface="Times New Roman"/>
                <a:cs typeface="Times New Roman"/>
              </a:rPr>
              <a:t>0</a:t>
            </a:r>
            <a:r>
              <a:rPr sz="3150" spc="-172" baseline="-18518" dirty="0"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ignoring  derivatives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higher</a:t>
            </a:r>
            <a:r>
              <a:rPr sz="32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order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65475" y="502919"/>
            <a:ext cx="51314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Newton Update</a:t>
            </a:r>
            <a:r>
              <a:rPr sz="4400" spc="-114" dirty="0"/>
              <a:t> </a:t>
            </a:r>
            <a:r>
              <a:rPr sz="4400" spc="-20" dirty="0"/>
              <a:t>Rule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35206" y="1194815"/>
            <a:ext cx="7741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76555" algn="l"/>
                <a:tab pos="3771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Taylor’s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series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approximate </a:t>
            </a:r>
            <a:r>
              <a:rPr sz="2800" i="1" spc="-15" dirty="0">
                <a:latin typeface="Times New Roman"/>
                <a:cs typeface="Times New Roman"/>
              </a:rPr>
              <a:t>J</a:t>
            </a:r>
            <a:r>
              <a:rPr sz="2800" spc="-15" dirty="0">
                <a:latin typeface="Times New Roman"/>
                <a:cs typeface="Times New Roman"/>
              </a:rPr>
              <a:t>(θ)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near</a:t>
            </a:r>
            <a:r>
              <a:rPr sz="3200" spc="-3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θ</a:t>
            </a:r>
            <a:r>
              <a:rPr sz="3150" spc="-15" baseline="-18518" dirty="0">
                <a:latin typeface="Times New Roman"/>
                <a:cs typeface="Times New Roman"/>
              </a:rPr>
              <a:t>0</a:t>
            </a:r>
            <a:endParaRPr sz="3150" baseline="-18518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206" y="2536190"/>
            <a:ext cx="8540750" cy="152209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168400" indent="-226695">
              <a:lnSpc>
                <a:spcPct val="100000"/>
              </a:lnSpc>
              <a:spcBef>
                <a:spcPts val="630"/>
              </a:spcBef>
              <a:buChar char="•"/>
              <a:tabLst>
                <a:tab pos="11684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where </a:t>
            </a:r>
            <a:r>
              <a:rPr sz="2400" i="1" dirty="0">
                <a:latin typeface="Times New Roman"/>
                <a:cs typeface="Times New Roman"/>
              </a:rPr>
              <a:t>H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Hessian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2400" i="1" dirty="0">
                <a:latin typeface="Times New Roman"/>
                <a:cs typeface="Times New Roman"/>
              </a:rPr>
              <a:t>J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wrt </a:t>
            </a:r>
            <a:r>
              <a:rPr sz="2400" dirty="0">
                <a:latin typeface="Times New Roman"/>
                <a:cs typeface="Times New Roman"/>
              </a:rPr>
              <a:t>θ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evaluated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at </a:t>
            </a:r>
            <a:r>
              <a:rPr sz="2400" spc="-10" dirty="0">
                <a:latin typeface="Calibri"/>
                <a:cs typeface="Calibri"/>
              </a:rPr>
              <a:t>θ</a:t>
            </a:r>
            <a:r>
              <a:rPr sz="2400" spc="-15" baseline="-17361" dirty="0">
                <a:latin typeface="Calibri"/>
                <a:cs typeface="Calibri"/>
              </a:rPr>
              <a:t>0</a:t>
            </a:r>
            <a:endParaRPr sz="2400" baseline="-17361">
              <a:latin typeface="Calibri"/>
              <a:cs typeface="Calibri"/>
            </a:endParaRPr>
          </a:p>
          <a:p>
            <a:pPr marL="376555" marR="30480" indent="-339090">
              <a:lnSpc>
                <a:spcPts val="3820"/>
              </a:lnSpc>
              <a:spcBef>
                <a:spcPts val="860"/>
              </a:spcBef>
              <a:buChar char="•"/>
              <a:tabLst>
                <a:tab pos="376555" algn="l"/>
                <a:tab pos="3771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Solving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the critical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point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this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function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we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obtain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Newton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update</a:t>
            </a:r>
            <a:r>
              <a:rPr sz="3200" spc="-1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rule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7326" y="4622800"/>
            <a:ext cx="8360409" cy="2217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675" indent="-282575">
              <a:lnSpc>
                <a:spcPts val="3335"/>
              </a:lnSpc>
              <a:spcBef>
                <a:spcPts val="100"/>
              </a:spcBef>
              <a:buChar char="–"/>
              <a:tabLst>
                <a:tab pos="32067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Thus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quadratic function (with positive</a:t>
            </a:r>
            <a:r>
              <a:rPr sz="2800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definite</a:t>
            </a:r>
            <a:endParaRPr sz="2800" dirty="0">
              <a:latin typeface="Arial"/>
              <a:cs typeface="Arial"/>
            </a:endParaRPr>
          </a:p>
          <a:p>
            <a:pPr marL="320040" marR="30480">
              <a:lnSpc>
                <a:spcPts val="3290"/>
              </a:lnSpc>
              <a:spcBef>
                <a:spcPts val="145"/>
              </a:spcBef>
            </a:pPr>
            <a:r>
              <a:rPr sz="2400" i="1" spc="-10" dirty="0">
                <a:latin typeface="Times New Roman"/>
                <a:cs typeface="Times New Roman"/>
              </a:rPr>
              <a:t>H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) by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rescaling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gradient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by </a:t>
            </a:r>
            <a:r>
              <a:rPr sz="2400" i="1" spc="-10" dirty="0">
                <a:latin typeface="Times New Roman"/>
                <a:cs typeface="Times New Roman"/>
              </a:rPr>
              <a:t>H</a:t>
            </a:r>
            <a:r>
              <a:rPr sz="2400" i="1" spc="-15" baseline="24305" dirty="0">
                <a:latin typeface="Times New Roman"/>
                <a:cs typeface="Times New Roman"/>
              </a:rPr>
              <a:t>-</a:t>
            </a:r>
            <a:r>
              <a:rPr sz="2400" spc="-15" baseline="24305" dirty="0">
                <a:latin typeface="Times New Roman"/>
                <a:cs typeface="Times New Roman"/>
              </a:rPr>
              <a:t>1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Newton’s method 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directly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jumps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the</a:t>
            </a:r>
            <a:r>
              <a:rPr sz="2800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minimum</a:t>
            </a:r>
            <a:endParaRPr sz="2800" dirty="0">
              <a:latin typeface="Arial"/>
              <a:cs typeface="Arial"/>
            </a:endParaRPr>
          </a:p>
          <a:p>
            <a:pPr marL="320040" marR="409575" indent="-282575">
              <a:lnSpc>
                <a:spcPts val="3290"/>
              </a:lnSpc>
              <a:spcBef>
                <a:spcPts val="715"/>
              </a:spcBef>
              <a:buChar char="–"/>
              <a:tabLst>
                <a:tab pos="320675" algn="l"/>
              </a:tabLst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objective function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convex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but not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quadratic  (there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are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higher-order terms)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update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can</a:t>
            </a:r>
            <a:r>
              <a:rPr sz="2800" spc="-1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5300" y="6808216"/>
            <a:ext cx="75876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iterated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yielding the training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algorithm given</a:t>
            </a:r>
            <a:r>
              <a:rPr sz="2800" spc="-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next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96534" y="2212349"/>
            <a:ext cx="183705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896619" algn="l"/>
                <a:tab pos="1344930" algn="l"/>
                <a:tab pos="1756410" algn="l"/>
              </a:tabLst>
            </a:pPr>
            <a:r>
              <a:rPr sz="1100" b="1" i="1" spc="-20" dirty="0">
                <a:latin typeface="Symbol"/>
                <a:cs typeface="Symbol"/>
              </a:rPr>
              <a:t></a:t>
            </a:r>
            <a:r>
              <a:rPr sz="1100" spc="-20" dirty="0">
                <a:latin typeface="Times New Roman"/>
                <a:cs typeface="Times New Roman"/>
              </a:rPr>
              <a:t>	</a:t>
            </a:r>
            <a:r>
              <a:rPr sz="1050" spc="5" dirty="0">
                <a:latin typeface="Cambria"/>
                <a:cs typeface="Cambria"/>
              </a:rPr>
              <a:t>0	</a:t>
            </a:r>
            <a:r>
              <a:rPr sz="1100" i="1" spc="-25" dirty="0">
                <a:latin typeface="Symbol"/>
                <a:cs typeface="Symbol"/>
              </a:rPr>
              <a:t></a:t>
            </a:r>
            <a:r>
              <a:rPr sz="1100" spc="-25" dirty="0">
                <a:latin typeface="Times New Roman"/>
                <a:cs typeface="Times New Roman"/>
              </a:rPr>
              <a:t>	</a:t>
            </a:r>
            <a:r>
              <a:rPr sz="1100" b="1" i="1" spc="-20" dirty="0">
                <a:latin typeface="Symbol"/>
                <a:cs typeface="Symbol"/>
              </a:rPr>
              <a:t>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6679" y="2217112"/>
            <a:ext cx="14224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800" spc="15" dirty="0">
                <a:latin typeface="Cambria"/>
                <a:cs typeface="Cambria"/>
              </a:rPr>
              <a:t>2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43035" y="2220419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765" y="0"/>
                </a:lnTo>
              </a:path>
            </a:pathLst>
          </a:custGeom>
          <a:ln w="11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13400" y="2216505"/>
            <a:ext cx="10623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974090" algn="l"/>
              </a:tabLst>
            </a:pPr>
            <a:r>
              <a:rPr sz="1050" spc="5" dirty="0">
                <a:latin typeface="Cambria"/>
                <a:cs typeface="Cambria"/>
              </a:rPr>
              <a:t>0	0</a:t>
            </a:r>
            <a:endParaRPr sz="10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51205" y="2025693"/>
            <a:ext cx="4961890" cy="3136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1800" i="1" spc="-5" dirty="0">
                <a:latin typeface="Cambria"/>
                <a:cs typeface="Cambria"/>
              </a:rPr>
              <a:t>J</a:t>
            </a:r>
            <a:r>
              <a:rPr sz="1800" spc="-5" dirty="0">
                <a:latin typeface="Cambria"/>
                <a:cs typeface="Cambria"/>
              </a:rPr>
              <a:t>(</a:t>
            </a:r>
            <a:r>
              <a:rPr sz="1850" b="1" i="1" spc="-5" dirty="0">
                <a:latin typeface="Symbol"/>
                <a:cs typeface="Symbol"/>
              </a:rPr>
              <a:t></a:t>
            </a:r>
            <a:r>
              <a:rPr sz="1850" b="1" i="1" spc="-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Cambria"/>
                <a:cs typeface="Cambria"/>
              </a:rPr>
              <a:t>) </a:t>
            </a:r>
            <a:r>
              <a:rPr sz="1800" spc="15" dirty="0">
                <a:latin typeface="Symbol"/>
                <a:cs typeface="Symbol"/>
              </a:rPr>
              <a:t>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Cambria"/>
                <a:cs typeface="Cambria"/>
              </a:rPr>
              <a:t>J</a:t>
            </a:r>
            <a:r>
              <a:rPr sz="1800" spc="-5" dirty="0">
                <a:latin typeface="Cambria"/>
                <a:cs typeface="Cambria"/>
              </a:rPr>
              <a:t>(</a:t>
            </a:r>
            <a:r>
              <a:rPr sz="1850" b="1" i="1" spc="-5" dirty="0">
                <a:latin typeface="Symbol"/>
                <a:cs typeface="Symbol"/>
              </a:rPr>
              <a:t></a:t>
            </a:r>
            <a:r>
              <a:rPr sz="1850" b="1" i="1" spc="-5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Cambria"/>
                <a:cs typeface="Cambria"/>
              </a:rPr>
              <a:t>)</a:t>
            </a:r>
            <a:r>
              <a:rPr sz="1800" spc="65" dirty="0">
                <a:latin typeface="Symbol"/>
                <a:cs typeface="Symbol"/>
              </a:rPr>
              <a:t></a:t>
            </a:r>
            <a:r>
              <a:rPr sz="1800" spc="65" dirty="0">
                <a:latin typeface="Cambria"/>
                <a:cs typeface="Cambria"/>
              </a:rPr>
              <a:t>(</a:t>
            </a:r>
            <a:r>
              <a:rPr sz="1850" i="1" spc="65" dirty="0">
                <a:latin typeface="Symbol"/>
                <a:cs typeface="Symbol"/>
              </a:rPr>
              <a:t></a:t>
            </a:r>
            <a:r>
              <a:rPr sz="1850" i="1" spc="65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Symbol"/>
                <a:cs typeface="Symbol"/>
              </a:rPr>
              <a:t></a:t>
            </a:r>
            <a:r>
              <a:rPr sz="1850" i="1" spc="65" dirty="0">
                <a:latin typeface="Symbol"/>
                <a:cs typeface="Symbol"/>
              </a:rPr>
              <a:t></a:t>
            </a:r>
            <a:r>
              <a:rPr sz="1850" i="1" spc="6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Cambria"/>
                <a:cs typeface="Cambria"/>
              </a:rPr>
              <a:t>)</a:t>
            </a:r>
            <a:r>
              <a:rPr sz="1575" i="1" spc="-75" baseline="42328" dirty="0">
                <a:latin typeface="Cambria"/>
                <a:cs typeface="Cambria"/>
              </a:rPr>
              <a:t>T </a:t>
            </a:r>
            <a:r>
              <a:rPr sz="1800" spc="25" dirty="0">
                <a:latin typeface="Symbol"/>
                <a:cs typeface="Symbol"/>
              </a:rPr>
              <a:t>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Cambria"/>
                <a:cs typeface="Cambria"/>
              </a:rPr>
              <a:t>J</a:t>
            </a:r>
            <a:r>
              <a:rPr sz="1800" spc="-5" dirty="0">
                <a:latin typeface="Cambria"/>
                <a:cs typeface="Cambria"/>
              </a:rPr>
              <a:t>(</a:t>
            </a:r>
            <a:r>
              <a:rPr sz="1850" b="1" i="1" spc="-5" dirty="0">
                <a:latin typeface="Symbol"/>
                <a:cs typeface="Symbol"/>
              </a:rPr>
              <a:t></a:t>
            </a:r>
            <a:r>
              <a:rPr sz="1850" b="1" i="1" spc="-5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Cambria"/>
                <a:cs typeface="Cambria"/>
              </a:rPr>
              <a:t>)</a:t>
            </a:r>
            <a:r>
              <a:rPr sz="1800" spc="90" dirty="0">
                <a:latin typeface="Symbol"/>
                <a:cs typeface="Symbol"/>
              </a:rPr>
              <a:t>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2700" spc="15" baseline="35493" dirty="0">
                <a:latin typeface="Cambria"/>
                <a:cs typeface="Cambria"/>
              </a:rPr>
              <a:t>1</a:t>
            </a:r>
            <a:r>
              <a:rPr sz="1800" spc="10" dirty="0">
                <a:latin typeface="Cambria"/>
                <a:cs typeface="Cambria"/>
              </a:rPr>
              <a:t>(</a:t>
            </a:r>
            <a:r>
              <a:rPr sz="1850" i="1" spc="10" dirty="0">
                <a:latin typeface="Symbol"/>
                <a:cs typeface="Symbol"/>
              </a:rPr>
              <a:t></a:t>
            </a:r>
            <a:r>
              <a:rPr sz="1850" i="1" spc="1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Symbol"/>
                <a:cs typeface="Symbol"/>
              </a:rPr>
              <a:t></a:t>
            </a:r>
            <a:r>
              <a:rPr sz="1850" i="1" spc="65" dirty="0">
                <a:latin typeface="Symbol"/>
                <a:cs typeface="Symbol"/>
              </a:rPr>
              <a:t></a:t>
            </a:r>
            <a:r>
              <a:rPr sz="1850" i="1" spc="6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Cambria"/>
                <a:cs typeface="Cambria"/>
              </a:rPr>
              <a:t>)</a:t>
            </a:r>
            <a:r>
              <a:rPr sz="1575" i="1" spc="-75" baseline="42328" dirty="0">
                <a:latin typeface="Cambria"/>
                <a:cs typeface="Cambria"/>
              </a:rPr>
              <a:t>T </a:t>
            </a:r>
            <a:r>
              <a:rPr sz="1800" i="1" spc="-20" dirty="0">
                <a:latin typeface="Cambria"/>
                <a:cs typeface="Cambria"/>
              </a:rPr>
              <a:t>H</a:t>
            </a:r>
            <a:r>
              <a:rPr sz="1800" spc="-20" dirty="0">
                <a:latin typeface="Cambria"/>
                <a:cs typeface="Cambria"/>
              </a:rPr>
              <a:t>(</a:t>
            </a:r>
            <a:r>
              <a:rPr sz="1850" i="1" spc="-20" dirty="0">
                <a:latin typeface="Symbol"/>
                <a:cs typeface="Symbol"/>
              </a:rPr>
              <a:t></a:t>
            </a:r>
            <a:r>
              <a:rPr sz="1850" i="1" spc="-2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Symbol"/>
                <a:cs typeface="Symbol"/>
              </a:rPr>
              <a:t></a:t>
            </a:r>
            <a:r>
              <a:rPr sz="1850" i="1" spc="65" dirty="0">
                <a:latin typeface="Symbol"/>
                <a:cs typeface="Symbol"/>
              </a:rPr>
              <a:t></a:t>
            </a:r>
            <a:r>
              <a:rPr sz="1850" i="1" spc="45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Cambria"/>
                <a:cs typeface="Cambria"/>
              </a:rPr>
              <a:t>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07530" y="1846950"/>
            <a:ext cx="5003165" cy="669290"/>
          </a:xfrm>
          <a:custGeom>
            <a:avLst/>
            <a:gdLst/>
            <a:ahLst/>
            <a:cxnLst/>
            <a:rect l="l" t="t" r="r" b="b"/>
            <a:pathLst>
              <a:path w="5003165" h="669289">
                <a:moveTo>
                  <a:pt x="0" y="0"/>
                </a:moveTo>
                <a:lnTo>
                  <a:pt x="5003147" y="0"/>
                </a:lnTo>
                <a:lnTo>
                  <a:pt x="5003147" y="668760"/>
                </a:lnTo>
                <a:lnTo>
                  <a:pt x="0" y="668760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81777" y="4217971"/>
            <a:ext cx="2334895" cy="407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ts val="1989"/>
              </a:lnSpc>
              <a:spcBef>
                <a:spcPts val="135"/>
              </a:spcBef>
              <a:tabLst>
                <a:tab pos="861694" algn="l"/>
              </a:tabLst>
            </a:pPr>
            <a:r>
              <a:rPr sz="2000" spc="-35" dirty="0">
                <a:latin typeface="Symbol"/>
                <a:cs typeface="Symbol"/>
              </a:rPr>
              <a:t></a:t>
            </a:r>
            <a:r>
              <a:rPr sz="2000" spc="-35" dirty="0">
                <a:latin typeface="Calibri"/>
                <a:cs typeface="Calibri"/>
              </a:rPr>
              <a:t>*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5" dirty="0">
                <a:latin typeface="Symbol"/>
                <a:cs typeface="Symbol"/>
              </a:rPr>
              <a:t>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Symbol"/>
                <a:cs typeface="Symbol"/>
              </a:rPr>
              <a:t></a:t>
            </a:r>
            <a:r>
              <a:rPr sz="2000" spc="15" dirty="0">
                <a:latin typeface="Times New Roman"/>
                <a:cs typeface="Times New Roman"/>
              </a:rPr>
              <a:t>	</a:t>
            </a:r>
            <a:r>
              <a:rPr sz="2000" spc="15" dirty="0">
                <a:latin typeface="Symbol"/>
                <a:cs typeface="Symbol"/>
              </a:rPr>
              <a:t>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i="1" spc="170" dirty="0">
                <a:latin typeface="Cambria"/>
                <a:cs typeface="Cambria"/>
              </a:rPr>
              <a:t>H </a:t>
            </a:r>
            <a:r>
              <a:rPr sz="1725" baseline="43478" dirty="0">
                <a:latin typeface="Symbol"/>
                <a:cs typeface="Symbol"/>
              </a:rPr>
              <a:t></a:t>
            </a:r>
            <a:r>
              <a:rPr sz="1725" baseline="43478" dirty="0">
                <a:latin typeface="Calibri"/>
                <a:cs typeface="Calibri"/>
              </a:rPr>
              <a:t>1</a:t>
            </a:r>
            <a:r>
              <a:rPr sz="2000" dirty="0">
                <a:latin typeface="Symbol"/>
                <a:cs typeface="Symbol"/>
              </a:rPr>
              <a:t>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i="1" spc="260" dirty="0">
                <a:latin typeface="Cambria"/>
                <a:cs typeface="Cambria"/>
              </a:rPr>
              <a:t>J</a:t>
            </a:r>
            <a:r>
              <a:rPr sz="2000" spc="260" dirty="0">
                <a:latin typeface="Calibri"/>
                <a:cs typeface="Calibri"/>
              </a:rPr>
              <a:t>(</a:t>
            </a:r>
            <a:r>
              <a:rPr sz="2000" spc="260" dirty="0">
                <a:latin typeface="Symbol"/>
                <a:cs typeface="Symbol"/>
              </a:rPr>
              <a:t>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18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708660">
              <a:lnSpc>
                <a:spcPts val="969"/>
              </a:lnSpc>
              <a:tabLst>
                <a:tab pos="1637664" algn="l"/>
                <a:tab pos="2090420" algn="l"/>
              </a:tabLst>
            </a:pPr>
            <a:r>
              <a:rPr sz="1150" spc="5" dirty="0">
                <a:latin typeface="Calibri"/>
                <a:cs typeface="Calibri"/>
              </a:rPr>
              <a:t>0	</a:t>
            </a:r>
            <a:r>
              <a:rPr sz="1150" spc="10" dirty="0">
                <a:latin typeface="Symbol"/>
                <a:cs typeface="Symbol"/>
              </a:rPr>
              <a:t></a:t>
            </a:r>
            <a:r>
              <a:rPr sz="1150" spc="10" dirty="0">
                <a:latin typeface="Times New Roman"/>
                <a:cs typeface="Times New Roman"/>
              </a:rPr>
              <a:t>	</a:t>
            </a:r>
            <a:r>
              <a:rPr sz="1150" spc="5" dirty="0">
                <a:latin typeface="Calibri"/>
                <a:cs typeface="Calibri"/>
              </a:rPr>
              <a:t>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82883" y="4182903"/>
            <a:ext cx="2312670" cy="461645"/>
          </a:xfrm>
          <a:custGeom>
            <a:avLst/>
            <a:gdLst/>
            <a:ahLst/>
            <a:cxnLst/>
            <a:rect l="l" t="t" r="r" b="b"/>
            <a:pathLst>
              <a:path w="2312670" h="461645">
                <a:moveTo>
                  <a:pt x="0" y="0"/>
                </a:moveTo>
                <a:lnTo>
                  <a:pt x="2312405" y="0"/>
                </a:lnTo>
                <a:lnTo>
                  <a:pt x="2312405" y="461539"/>
                </a:lnTo>
                <a:lnTo>
                  <a:pt x="0" y="461539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6917" y="630936"/>
            <a:ext cx="8448675" cy="13576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085975" marR="5080" indent="-2073910">
              <a:lnSpc>
                <a:spcPts val="5210"/>
              </a:lnSpc>
              <a:spcBef>
                <a:spcPts val="330"/>
              </a:spcBef>
            </a:pPr>
            <a:r>
              <a:rPr sz="4400" spc="-20" dirty="0"/>
              <a:t>Training Algorithm </a:t>
            </a:r>
            <a:r>
              <a:rPr sz="4400" spc="-25" dirty="0"/>
              <a:t>associated</a:t>
            </a:r>
            <a:r>
              <a:rPr sz="4400" spc="-155" dirty="0"/>
              <a:t> </a:t>
            </a:r>
            <a:r>
              <a:rPr sz="4400" spc="-20" dirty="0"/>
              <a:t>with  </a:t>
            </a:r>
            <a:r>
              <a:rPr sz="4400" spc="-25" dirty="0"/>
              <a:t>Newton’s</a:t>
            </a:r>
            <a:r>
              <a:rPr sz="4400" spc="-40" dirty="0"/>
              <a:t> </a:t>
            </a:r>
            <a:r>
              <a:rPr sz="4400" spc="-25" dirty="0"/>
              <a:t>Method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61077" y="2086863"/>
            <a:ext cx="63944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Calibri"/>
                <a:cs typeface="Calibri"/>
              </a:rPr>
              <a:t>Algorithm: Newton’s method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objective: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9268" y="6719902"/>
            <a:ext cx="9906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1266" y="3426350"/>
            <a:ext cx="8070529" cy="3584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97243" y="3002815"/>
            <a:ext cx="48577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2625" i="1" spc="30" baseline="11111" dirty="0">
                <a:latin typeface="Cambria"/>
                <a:cs typeface="Cambria"/>
              </a:rPr>
              <a:t>m</a:t>
            </a:r>
            <a:r>
              <a:rPr sz="2625" i="1" spc="15" baseline="11111" dirty="0">
                <a:latin typeface="Cambria"/>
                <a:cs typeface="Cambria"/>
              </a:rPr>
              <a:t> </a:t>
            </a:r>
            <a:r>
              <a:rPr sz="1000" i="1" spc="20" dirty="0">
                <a:latin typeface="Cambria"/>
                <a:cs typeface="Cambria"/>
              </a:rPr>
              <a:t>i</a:t>
            </a:r>
            <a:r>
              <a:rPr sz="1000" spc="20" dirty="0">
                <a:latin typeface="Symbol"/>
                <a:cs typeface="Symbol"/>
              </a:rPr>
              <a:t></a:t>
            </a:r>
            <a:r>
              <a:rPr sz="1000" spc="20" dirty="0">
                <a:latin typeface="Cambria"/>
                <a:cs typeface="Cambria"/>
              </a:rPr>
              <a:t>1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0604" y="2637234"/>
            <a:ext cx="117475" cy="1822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000" i="1" spc="20" dirty="0">
                <a:latin typeface="Cambria"/>
                <a:cs typeface="Cambria"/>
              </a:rPr>
              <a:t>m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8424" y="2667847"/>
            <a:ext cx="2623185" cy="432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750" i="1" spc="-5" dirty="0">
                <a:latin typeface="Cambria"/>
                <a:cs typeface="Cambria"/>
              </a:rPr>
              <a:t>J</a:t>
            </a:r>
            <a:r>
              <a:rPr sz="1750" spc="-5" dirty="0">
                <a:latin typeface="Cambria"/>
                <a:cs typeface="Cambria"/>
              </a:rPr>
              <a:t>(</a:t>
            </a:r>
            <a:r>
              <a:rPr sz="1800" b="1" i="1" spc="-5" dirty="0">
                <a:latin typeface="Symbol"/>
                <a:cs typeface="Symbol"/>
              </a:rPr>
              <a:t></a:t>
            </a:r>
            <a:r>
              <a:rPr sz="1800" b="1" i="1" spc="-200" dirty="0">
                <a:latin typeface="Times New Roman"/>
                <a:cs typeface="Times New Roman"/>
              </a:rPr>
              <a:t> </a:t>
            </a:r>
            <a:r>
              <a:rPr sz="1750" spc="10" dirty="0">
                <a:latin typeface="Cambria"/>
                <a:cs typeface="Cambria"/>
              </a:rPr>
              <a:t>)</a:t>
            </a:r>
            <a:r>
              <a:rPr sz="1750" spc="-155" dirty="0">
                <a:latin typeface="Cambria"/>
                <a:cs typeface="Cambria"/>
              </a:rPr>
              <a:t> </a:t>
            </a:r>
            <a:r>
              <a:rPr sz="1750" spc="10" dirty="0">
                <a:latin typeface="Symbol"/>
                <a:cs typeface="Symbol"/>
              </a:rPr>
              <a:t></a:t>
            </a:r>
            <a:r>
              <a:rPr sz="2625" u="sng" spc="270" baseline="3650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25" u="sng" spc="15" baseline="36507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</a:t>
            </a:r>
            <a:r>
              <a:rPr sz="2625" spc="104" baseline="36507" dirty="0">
                <a:latin typeface="Cambria"/>
                <a:cs typeface="Cambria"/>
              </a:rPr>
              <a:t> </a:t>
            </a:r>
            <a:r>
              <a:rPr sz="3975" spc="37" baseline="-8385" dirty="0">
                <a:latin typeface="Symbol"/>
                <a:cs typeface="Symbol"/>
              </a:rPr>
              <a:t></a:t>
            </a:r>
            <a:r>
              <a:rPr sz="1750" i="1" spc="25" dirty="0">
                <a:latin typeface="Cambria"/>
                <a:cs typeface="Cambria"/>
              </a:rPr>
              <a:t>L</a:t>
            </a:r>
            <a:r>
              <a:rPr sz="1750" spc="25" dirty="0">
                <a:latin typeface="Cambria"/>
                <a:cs typeface="Cambria"/>
              </a:rPr>
              <a:t>(</a:t>
            </a:r>
            <a:r>
              <a:rPr sz="1750" spc="-65" dirty="0">
                <a:latin typeface="Cambria"/>
                <a:cs typeface="Cambria"/>
              </a:rPr>
              <a:t> </a:t>
            </a:r>
            <a:r>
              <a:rPr sz="1750" i="1" spc="5" dirty="0">
                <a:latin typeface="Cambria"/>
                <a:cs typeface="Cambria"/>
              </a:rPr>
              <a:t>f</a:t>
            </a:r>
            <a:r>
              <a:rPr sz="1750" i="1" spc="-110" dirty="0">
                <a:latin typeface="Cambria"/>
                <a:cs typeface="Cambria"/>
              </a:rPr>
              <a:t> </a:t>
            </a:r>
            <a:r>
              <a:rPr sz="1750" spc="85" dirty="0">
                <a:latin typeface="Cambria"/>
                <a:cs typeface="Cambria"/>
              </a:rPr>
              <a:t>(</a:t>
            </a:r>
            <a:r>
              <a:rPr sz="1750" b="1" i="1" spc="85" dirty="0">
                <a:latin typeface="Cambria"/>
                <a:cs typeface="Cambria"/>
              </a:rPr>
              <a:t>x</a:t>
            </a:r>
            <a:r>
              <a:rPr sz="1500" spc="127" baseline="44444" dirty="0">
                <a:latin typeface="Cambria"/>
                <a:cs typeface="Cambria"/>
              </a:rPr>
              <a:t>(</a:t>
            </a:r>
            <a:r>
              <a:rPr sz="1500" i="1" spc="127" baseline="44444" dirty="0">
                <a:latin typeface="Cambria"/>
                <a:cs typeface="Cambria"/>
              </a:rPr>
              <a:t>i</a:t>
            </a:r>
            <a:r>
              <a:rPr sz="1500" i="1" spc="-165" baseline="44444" dirty="0">
                <a:latin typeface="Cambria"/>
                <a:cs typeface="Cambria"/>
              </a:rPr>
              <a:t> </a:t>
            </a:r>
            <a:r>
              <a:rPr sz="1500" spc="22" baseline="44444" dirty="0">
                <a:latin typeface="Cambria"/>
                <a:cs typeface="Cambria"/>
              </a:rPr>
              <a:t>)</a:t>
            </a:r>
            <a:r>
              <a:rPr sz="1750" spc="15" dirty="0">
                <a:latin typeface="Cambria"/>
                <a:cs typeface="Cambria"/>
              </a:rPr>
              <a:t>;</a:t>
            </a:r>
            <a:r>
              <a:rPr sz="1800" b="1" i="1" spc="15" dirty="0">
                <a:latin typeface="Symbol"/>
                <a:cs typeface="Symbol"/>
              </a:rPr>
              <a:t></a:t>
            </a:r>
            <a:r>
              <a:rPr sz="1800" b="1" i="1" spc="-2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Cambria"/>
                <a:cs typeface="Cambria"/>
              </a:rPr>
              <a:t>),</a:t>
            </a:r>
            <a:r>
              <a:rPr sz="1750" spc="-10" dirty="0">
                <a:latin typeface="Cambria"/>
                <a:cs typeface="Cambria"/>
              </a:rPr>
              <a:t> </a:t>
            </a:r>
            <a:r>
              <a:rPr sz="1750" i="1" spc="55" dirty="0">
                <a:latin typeface="Cambria"/>
                <a:cs typeface="Cambria"/>
              </a:rPr>
              <a:t>y</a:t>
            </a:r>
            <a:r>
              <a:rPr sz="1500" spc="82" baseline="44444" dirty="0">
                <a:latin typeface="Cambria"/>
                <a:cs typeface="Cambria"/>
              </a:rPr>
              <a:t>(</a:t>
            </a:r>
            <a:r>
              <a:rPr sz="1500" i="1" spc="82" baseline="44444" dirty="0">
                <a:latin typeface="Cambria"/>
                <a:cs typeface="Cambria"/>
              </a:rPr>
              <a:t>i</a:t>
            </a:r>
            <a:r>
              <a:rPr sz="1500" i="1" spc="-157" baseline="44444" dirty="0">
                <a:latin typeface="Cambria"/>
                <a:cs typeface="Cambria"/>
              </a:rPr>
              <a:t> </a:t>
            </a:r>
            <a:r>
              <a:rPr sz="1500" spc="15" baseline="44444" dirty="0">
                <a:latin typeface="Cambria"/>
                <a:cs typeface="Cambria"/>
              </a:rPr>
              <a:t>)</a:t>
            </a:r>
            <a:r>
              <a:rPr sz="1500" spc="-120" baseline="44444" dirty="0">
                <a:latin typeface="Cambria"/>
                <a:cs typeface="Cambria"/>
              </a:rPr>
              <a:t> </a:t>
            </a:r>
            <a:r>
              <a:rPr sz="1750" spc="10" dirty="0">
                <a:latin typeface="Cambria"/>
                <a:cs typeface="Cambria"/>
              </a:rPr>
              <a:t>)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6823" y="2600483"/>
            <a:ext cx="2661285" cy="687705"/>
          </a:xfrm>
          <a:custGeom>
            <a:avLst/>
            <a:gdLst/>
            <a:ahLst/>
            <a:cxnLst/>
            <a:rect l="l" t="t" r="r" b="b"/>
            <a:pathLst>
              <a:path w="2661285" h="687704">
                <a:moveTo>
                  <a:pt x="0" y="0"/>
                </a:moveTo>
                <a:lnTo>
                  <a:pt x="2660915" y="0"/>
                </a:lnTo>
                <a:lnTo>
                  <a:pt x="2660915" y="687599"/>
                </a:lnTo>
                <a:lnTo>
                  <a:pt x="0" y="687599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9194" y="963168"/>
            <a:ext cx="61404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Positive </a:t>
            </a:r>
            <a:r>
              <a:rPr sz="4400" spc="-20" dirty="0"/>
              <a:t>Definite</a:t>
            </a:r>
            <a:r>
              <a:rPr sz="4400" spc="-120" dirty="0"/>
              <a:t> </a:t>
            </a:r>
            <a:r>
              <a:rPr sz="4400" spc="-25" dirty="0"/>
              <a:t>Hessian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85723" y="2100072"/>
            <a:ext cx="8775700" cy="34747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51155" marR="5080" indent="-339090">
              <a:lnSpc>
                <a:spcPct val="97500"/>
              </a:lnSpc>
              <a:spcBef>
                <a:spcPts val="19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For surfaces that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not quadratic,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as long as  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Hessian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remains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positive definite,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Newton’s  method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can be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applied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iteratively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This implies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two-step</a:t>
            </a:r>
            <a:r>
              <a:rPr sz="3200" spc="-1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procedure:</a:t>
            </a:r>
            <a:endParaRPr sz="3200">
              <a:latin typeface="Arial"/>
              <a:cs typeface="Arial"/>
            </a:endParaRPr>
          </a:p>
          <a:p>
            <a:pPr marL="747395" marR="518159" lvl="1" indent="-282575">
              <a:lnSpc>
                <a:spcPts val="3290"/>
              </a:lnSpc>
              <a:spcBef>
                <a:spcPts val="830"/>
              </a:spcBef>
              <a:buChar char="–"/>
              <a:tabLst>
                <a:tab pos="747395" algn="l"/>
              </a:tabLst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First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update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compute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inverse Hessian</a:t>
            </a:r>
            <a:r>
              <a:rPr sz="2800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(by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updating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qudratic</a:t>
            </a:r>
            <a:r>
              <a:rPr sz="2800" spc="-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approximation)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5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Second, update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parameters according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5612" y="6177158"/>
            <a:ext cx="2334895" cy="407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ts val="1989"/>
              </a:lnSpc>
              <a:spcBef>
                <a:spcPts val="135"/>
              </a:spcBef>
              <a:tabLst>
                <a:tab pos="861694" algn="l"/>
              </a:tabLst>
            </a:pPr>
            <a:r>
              <a:rPr sz="2000" spc="-35" dirty="0">
                <a:latin typeface="Symbol"/>
                <a:cs typeface="Symbol"/>
              </a:rPr>
              <a:t></a:t>
            </a:r>
            <a:r>
              <a:rPr sz="2000" spc="-35" dirty="0">
                <a:latin typeface="Calibri"/>
                <a:cs typeface="Calibri"/>
              </a:rPr>
              <a:t>*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5" dirty="0">
                <a:latin typeface="Symbol"/>
                <a:cs typeface="Symbol"/>
              </a:rPr>
              <a:t>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Symbol"/>
                <a:cs typeface="Symbol"/>
              </a:rPr>
              <a:t></a:t>
            </a:r>
            <a:r>
              <a:rPr sz="2000" spc="15" dirty="0">
                <a:latin typeface="Times New Roman"/>
                <a:cs typeface="Times New Roman"/>
              </a:rPr>
              <a:t>	</a:t>
            </a:r>
            <a:r>
              <a:rPr sz="2000" spc="15" dirty="0">
                <a:latin typeface="Symbol"/>
                <a:cs typeface="Symbol"/>
              </a:rPr>
              <a:t>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i="1" spc="170" dirty="0">
                <a:latin typeface="Cambria"/>
                <a:cs typeface="Cambria"/>
              </a:rPr>
              <a:t>H </a:t>
            </a:r>
            <a:r>
              <a:rPr sz="1725" baseline="43478" dirty="0">
                <a:latin typeface="Symbol"/>
                <a:cs typeface="Symbol"/>
              </a:rPr>
              <a:t></a:t>
            </a:r>
            <a:r>
              <a:rPr sz="1725" baseline="43478" dirty="0">
                <a:latin typeface="Calibri"/>
                <a:cs typeface="Calibri"/>
              </a:rPr>
              <a:t>1</a:t>
            </a:r>
            <a:r>
              <a:rPr sz="2000" dirty="0">
                <a:latin typeface="Symbol"/>
                <a:cs typeface="Symbol"/>
              </a:rPr>
              <a:t>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i="1" spc="260" dirty="0">
                <a:latin typeface="Cambria"/>
                <a:cs typeface="Cambria"/>
              </a:rPr>
              <a:t>J</a:t>
            </a:r>
            <a:r>
              <a:rPr sz="2000" spc="260" dirty="0">
                <a:latin typeface="Calibri"/>
                <a:cs typeface="Calibri"/>
              </a:rPr>
              <a:t>(</a:t>
            </a:r>
            <a:r>
              <a:rPr sz="2000" spc="260" dirty="0">
                <a:latin typeface="Symbol"/>
                <a:cs typeface="Symbol"/>
              </a:rPr>
              <a:t>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18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708660">
              <a:lnSpc>
                <a:spcPts val="969"/>
              </a:lnSpc>
              <a:tabLst>
                <a:tab pos="1637664" algn="l"/>
                <a:tab pos="2090420" algn="l"/>
              </a:tabLst>
            </a:pPr>
            <a:r>
              <a:rPr sz="1150" spc="5" dirty="0">
                <a:latin typeface="Calibri"/>
                <a:cs typeface="Calibri"/>
              </a:rPr>
              <a:t>0	</a:t>
            </a:r>
            <a:r>
              <a:rPr sz="1150" spc="10" dirty="0">
                <a:latin typeface="Symbol"/>
                <a:cs typeface="Symbol"/>
              </a:rPr>
              <a:t></a:t>
            </a:r>
            <a:r>
              <a:rPr sz="1150" spc="10" dirty="0">
                <a:latin typeface="Times New Roman"/>
                <a:cs typeface="Times New Roman"/>
              </a:rPr>
              <a:t>	</a:t>
            </a:r>
            <a:r>
              <a:rPr sz="1150" spc="5" dirty="0">
                <a:latin typeface="Calibri"/>
                <a:cs typeface="Calibri"/>
              </a:rPr>
              <a:t>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66717" y="6142090"/>
            <a:ext cx="2312670" cy="461645"/>
          </a:xfrm>
          <a:custGeom>
            <a:avLst/>
            <a:gdLst/>
            <a:ahLst/>
            <a:cxnLst/>
            <a:rect l="l" t="t" r="r" b="b"/>
            <a:pathLst>
              <a:path w="2312670" h="461645">
                <a:moveTo>
                  <a:pt x="0" y="0"/>
                </a:moveTo>
                <a:lnTo>
                  <a:pt x="2312405" y="0"/>
                </a:lnTo>
                <a:lnTo>
                  <a:pt x="2312405" y="461539"/>
                </a:lnTo>
                <a:lnTo>
                  <a:pt x="0" y="461539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3496" y="691895"/>
            <a:ext cx="6176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Regularizing </a:t>
            </a:r>
            <a:r>
              <a:rPr sz="4400" spc="-15" dirty="0"/>
              <a:t>the</a:t>
            </a:r>
            <a:r>
              <a:rPr sz="4400" spc="-70" dirty="0"/>
              <a:t> </a:t>
            </a:r>
            <a:r>
              <a:rPr sz="4400" spc="-25" dirty="0"/>
              <a:t>Hessian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85582" y="1569720"/>
            <a:ext cx="8621395" cy="40062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64490" marR="17780" indent="-339090">
              <a:lnSpc>
                <a:spcPts val="3820"/>
              </a:lnSpc>
              <a:spcBef>
                <a:spcPts val="240"/>
              </a:spcBef>
              <a:buChar char="•"/>
              <a:tabLst>
                <a:tab pos="363855" algn="l"/>
                <a:tab pos="3644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Newton’s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method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appropriate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only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when</a:t>
            </a:r>
            <a:r>
              <a:rPr sz="3200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the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Hessian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positive</a:t>
            </a:r>
            <a:r>
              <a:rPr sz="3200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definite</a:t>
            </a:r>
            <a:endParaRPr sz="3200">
              <a:latin typeface="Arial"/>
              <a:cs typeface="Arial"/>
            </a:endParaRPr>
          </a:p>
          <a:p>
            <a:pPr marL="760095" marR="1016635" lvl="1" indent="-282575">
              <a:lnSpc>
                <a:spcPts val="3310"/>
              </a:lnSpc>
              <a:spcBef>
                <a:spcPts val="570"/>
              </a:spcBef>
              <a:buChar char="–"/>
              <a:tabLst>
                <a:tab pos="760095" algn="l"/>
              </a:tabLst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deep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learning 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surface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the</a:t>
            </a:r>
            <a:r>
              <a:rPr sz="2800" spc="-1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objective  function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28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nonconvex</a:t>
            </a:r>
            <a:endParaRPr sz="2800">
              <a:latin typeface="Arial"/>
              <a:cs typeface="Arial"/>
            </a:endParaRPr>
          </a:p>
          <a:p>
            <a:pPr marL="1155700" lvl="2" indent="-226060">
              <a:lnSpc>
                <a:spcPct val="100000"/>
              </a:lnSpc>
              <a:spcBef>
                <a:spcPts val="445"/>
              </a:spcBef>
              <a:buChar char="•"/>
              <a:tabLst>
                <a:tab pos="11557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Many saddle points: problematic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for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Newton’s</a:t>
            </a:r>
            <a:r>
              <a:rPr sz="2400" spc="-8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method</a:t>
            </a:r>
            <a:endParaRPr sz="2400">
              <a:latin typeface="Arial"/>
              <a:cs typeface="Arial"/>
            </a:endParaRPr>
          </a:p>
          <a:p>
            <a:pPr marL="364490" indent="-339090">
              <a:lnSpc>
                <a:spcPct val="100000"/>
              </a:lnSpc>
              <a:spcBef>
                <a:spcPts val="710"/>
              </a:spcBef>
              <a:buChar char="•"/>
              <a:tabLst>
                <a:tab pos="363855" algn="l"/>
                <a:tab pos="3644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Can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avoided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by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regularizing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Hessian</a:t>
            </a:r>
            <a:endParaRPr sz="3200">
              <a:latin typeface="Arial"/>
              <a:cs typeface="Arial"/>
            </a:endParaRPr>
          </a:p>
          <a:p>
            <a:pPr marL="760095" lvl="1" indent="-283210">
              <a:lnSpc>
                <a:spcPct val="100000"/>
              </a:lnSpc>
              <a:spcBef>
                <a:spcPts val="475"/>
              </a:spcBef>
              <a:buChar char="–"/>
              <a:tabLst>
                <a:tab pos="7600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Adding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constant </a:t>
            </a:r>
            <a:r>
              <a:rPr sz="2800" spc="240" dirty="0">
                <a:latin typeface="Times New Roman"/>
                <a:cs typeface="Times New Roman"/>
              </a:rPr>
              <a:t>α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along 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Hessian</a:t>
            </a:r>
            <a:r>
              <a:rPr sz="2800" spc="-3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diagonal</a:t>
            </a:r>
            <a:endParaRPr sz="2800">
              <a:latin typeface="Arial"/>
              <a:cs typeface="Arial"/>
            </a:endParaRPr>
          </a:p>
          <a:p>
            <a:pPr marL="2180590" algn="ctr">
              <a:lnSpc>
                <a:spcPts val="960"/>
              </a:lnSpc>
              <a:spcBef>
                <a:spcPts val="1350"/>
              </a:spcBef>
            </a:pPr>
            <a:r>
              <a:rPr sz="1550" spc="-5" dirty="0">
                <a:latin typeface="Symbol"/>
                <a:cs typeface="Symbol"/>
              </a:rPr>
              <a:t></a:t>
            </a:r>
            <a:r>
              <a:rPr sz="1550" spc="-5" dirty="0">
                <a:latin typeface="Calibri"/>
                <a:cs typeface="Calibri"/>
              </a:rPr>
              <a:t>1</a:t>
            </a:r>
            <a:endParaRPr sz="1550">
              <a:latin typeface="Calibri"/>
              <a:cs typeface="Calibri"/>
            </a:endParaRPr>
          </a:p>
          <a:p>
            <a:pPr marR="210185" algn="ctr">
              <a:lnSpc>
                <a:spcPts val="2340"/>
              </a:lnSpc>
              <a:tabLst>
                <a:tab pos="3752850" algn="l"/>
              </a:tabLst>
            </a:pPr>
            <a:r>
              <a:rPr sz="2700" spc="-60" dirty="0">
                <a:latin typeface="Symbol"/>
                <a:cs typeface="Symbol"/>
              </a:rPr>
              <a:t></a:t>
            </a:r>
            <a:r>
              <a:rPr sz="2700" spc="-60" dirty="0">
                <a:latin typeface="Calibri"/>
                <a:cs typeface="Calibri"/>
              </a:rPr>
              <a:t>*</a:t>
            </a:r>
            <a:r>
              <a:rPr sz="2700" spc="70" dirty="0">
                <a:latin typeface="Calibri"/>
                <a:cs typeface="Calibri"/>
              </a:rPr>
              <a:t> </a:t>
            </a:r>
            <a:r>
              <a:rPr sz="2700" spc="5" dirty="0">
                <a:latin typeface="Symbol"/>
                <a:cs typeface="Symbol"/>
              </a:rPr>
              <a:t></a:t>
            </a:r>
            <a:r>
              <a:rPr sz="2700" spc="105" dirty="0">
                <a:latin typeface="Times New Roman"/>
                <a:cs typeface="Times New Roman"/>
              </a:rPr>
              <a:t> </a:t>
            </a:r>
            <a:r>
              <a:rPr sz="2700" spc="15" dirty="0">
                <a:latin typeface="Symbol"/>
                <a:cs typeface="Symbol"/>
              </a:rPr>
              <a:t></a:t>
            </a:r>
            <a:r>
              <a:rPr sz="2325" spc="22" baseline="-34050" dirty="0">
                <a:latin typeface="Calibri"/>
                <a:cs typeface="Calibri"/>
              </a:rPr>
              <a:t>0 </a:t>
            </a:r>
            <a:r>
              <a:rPr sz="2325" spc="172" baseline="-34050" dirty="0">
                <a:latin typeface="Calibri"/>
                <a:cs typeface="Calibri"/>
              </a:rPr>
              <a:t> </a:t>
            </a:r>
            <a:r>
              <a:rPr sz="2700" spc="5" dirty="0">
                <a:latin typeface="Symbol"/>
                <a:cs typeface="Symbol"/>
              </a:rPr>
              <a:t></a:t>
            </a:r>
            <a:r>
              <a:rPr sz="2700" spc="-290" dirty="0">
                <a:latin typeface="Times New Roman"/>
                <a:cs typeface="Times New Roman"/>
              </a:rPr>
              <a:t> </a:t>
            </a:r>
            <a:r>
              <a:rPr sz="2700" spc="215" dirty="0">
                <a:latin typeface="Calibri"/>
                <a:cs typeface="Calibri"/>
              </a:rPr>
              <a:t>[</a:t>
            </a:r>
            <a:r>
              <a:rPr sz="2700" i="1" spc="215" dirty="0">
                <a:latin typeface="Calibri"/>
                <a:cs typeface="Calibri"/>
              </a:rPr>
              <a:t>H</a:t>
            </a:r>
            <a:r>
              <a:rPr sz="2700" spc="215" dirty="0">
                <a:latin typeface="Calibri"/>
                <a:cs typeface="Calibri"/>
              </a:rPr>
              <a:t>(</a:t>
            </a:r>
            <a:r>
              <a:rPr sz="2700" i="1" spc="215" dirty="0">
                <a:latin typeface="Calibri"/>
                <a:cs typeface="Calibri"/>
              </a:rPr>
              <a:t>f</a:t>
            </a:r>
            <a:r>
              <a:rPr sz="2700" i="1" spc="-275" dirty="0">
                <a:latin typeface="Calibri"/>
                <a:cs typeface="Calibri"/>
              </a:rPr>
              <a:t> </a:t>
            </a:r>
            <a:r>
              <a:rPr sz="2700" spc="70" dirty="0">
                <a:latin typeface="Calibri"/>
                <a:cs typeface="Calibri"/>
              </a:rPr>
              <a:t>(</a:t>
            </a:r>
            <a:r>
              <a:rPr sz="2700" spc="70" dirty="0">
                <a:latin typeface="Symbol"/>
                <a:cs typeface="Symbol"/>
              </a:rPr>
              <a:t></a:t>
            </a:r>
            <a:r>
              <a:rPr sz="2325" spc="104" baseline="-34050" dirty="0">
                <a:latin typeface="Calibri"/>
                <a:cs typeface="Calibri"/>
              </a:rPr>
              <a:t>0</a:t>
            </a:r>
            <a:r>
              <a:rPr sz="2325" spc="-254" baseline="-34050" dirty="0">
                <a:latin typeface="Calibri"/>
                <a:cs typeface="Calibri"/>
              </a:rPr>
              <a:t> </a:t>
            </a:r>
            <a:r>
              <a:rPr sz="2700" spc="215" dirty="0">
                <a:latin typeface="Calibri"/>
                <a:cs typeface="Calibri"/>
              </a:rPr>
              <a:t>))</a:t>
            </a:r>
            <a:r>
              <a:rPr sz="2700" spc="-185" dirty="0">
                <a:latin typeface="Calibri"/>
                <a:cs typeface="Calibri"/>
              </a:rPr>
              <a:t> </a:t>
            </a:r>
            <a:r>
              <a:rPr sz="2700" spc="5" dirty="0">
                <a:latin typeface="Symbol"/>
                <a:cs typeface="Symbol"/>
              </a:rPr>
              <a:t>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175" dirty="0">
                <a:latin typeface="Symbol"/>
                <a:cs typeface="Symbol"/>
              </a:rPr>
              <a:t></a:t>
            </a:r>
            <a:r>
              <a:rPr sz="2700" i="1" spc="175" dirty="0">
                <a:latin typeface="Calibri"/>
                <a:cs typeface="Calibri"/>
              </a:rPr>
              <a:t>I</a:t>
            </a:r>
            <a:r>
              <a:rPr sz="2700" i="1" spc="-145" dirty="0">
                <a:latin typeface="Calibri"/>
                <a:cs typeface="Calibri"/>
              </a:rPr>
              <a:t> </a:t>
            </a:r>
            <a:r>
              <a:rPr sz="2700" spc="-75" dirty="0">
                <a:latin typeface="Calibri"/>
                <a:cs typeface="Calibri"/>
              </a:rPr>
              <a:t>]	</a:t>
            </a:r>
            <a:r>
              <a:rPr sz="2700" spc="45" dirty="0">
                <a:latin typeface="Symbol"/>
                <a:cs typeface="Symbol"/>
              </a:rPr>
              <a:t></a:t>
            </a:r>
            <a:r>
              <a:rPr sz="2325" spc="67" baseline="-34050" dirty="0">
                <a:latin typeface="Symbol"/>
                <a:cs typeface="Symbol"/>
              </a:rPr>
              <a:t></a:t>
            </a:r>
            <a:r>
              <a:rPr sz="2325" spc="-284" baseline="-34050" dirty="0">
                <a:latin typeface="Times New Roman"/>
                <a:cs typeface="Times New Roman"/>
              </a:rPr>
              <a:t> </a:t>
            </a:r>
            <a:r>
              <a:rPr sz="2700" i="1" spc="5" dirty="0">
                <a:latin typeface="Calibri"/>
                <a:cs typeface="Calibri"/>
              </a:rPr>
              <a:t>f</a:t>
            </a:r>
            <a:r>
              <a:rPr sz="2700" i="1" spc="-275" dirty="0">
                <a:latin typeface="Calibri"/>
                <a:cs typeface="Calibri"/>
              </a:rPr>
              <a:t> </a:t>
            </a:r>
            <a:r>
              <a:rPr sz="2700" spc="70" dirty="0">
                <a:latin typeface="Calibri"/>
                <a:cs typeface="Calibri"/>
              </a:rPr>
              <a:t>(</a:t>
            </a:r>
            <a:r>
              <a:rPr sz="2700" spc="70" dirty="0">
                <a:latin typeface="Symbol"/>
                <a:cs typeface="Symbol"/>
              </a:rPr>
              <a:t></a:t>
            </a:r>
            <a:r>
              <a:rPr sz="2325" spc="104" baseline="-34050" dirty="0">
                <a:latin typeface="Calibri"/>
                <a:cs typeface="Calibri"/>
              </a:rPr>
              <a:t>0</a:t>
            </a:r>
            <a:r>
              <a:rPr sz="2325" spc="-262" baseline="-34050" dirty="0">
                <a:latin typeface="Calibri"/>
                <a:cs typeface="Calibri"/>
              </a:rPr>
              <a:t> </a:t>
            </a:r>
            <a:r>
              <a:rPr sz="2700" spc="235" dirty="0">
                <a:latin typeface="Calibri"/>
                <a:cs typeface="Calibri"/>
              </a:rPr>
              <a:t>)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2945" y="691895"/>
            <a:ext cx="77781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Motivating Conjugate</a:t>
            </a:r>
            <a:r>
              <a:rPr sz="4400" spc="-40" dirty="0"/>
              <a:t> </a:t>
            </a:r>
            <a:r>
              <a:rPr sz="4400" spc="-25" dirty="0"/>
              <a:t>Gradients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47623" y="1563479"/>
            <a:ext cx="8895715" cy="30899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98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89255" algn="l"/>
                <a:tab pos="3898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Method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efficiently avoid calculating</a:t>
            </a:r>
            <a:r>
              <a:rPr sz="32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H</a:t>
            </a:r>
            <a:r>
              <a:rPr sz="3150" spc="-15" baseline="23809" dirty="0">
                <a:latin typeface="Times New Roman"/>
                <a:cs typeface="Times New Roman"/>
              </a:rPr>
              <a:t>-1</a:t>
            </a:r>
            <a:endParaRPr sz="3150" baseline="23809">
              <a:latin typeface="Times New Roman"/>
              <a:cs typeface="Times New Roman"/>
            </a:endParaRPr>
          </a:p>
          <a:p>
            <a:pPr marL="785495" lvl="1" indent="-282575">
              <a:lnSpc>
                <a:spcPct val="100000"/>
              </a:lnSpc>
              <a:spcBef>
                <a:spcPts val="565"/>
              </a:spcBef>
              <a:buChar char="–"/>
              <a:tabLst>
                <a:tab pos="7854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By iteratively descending conjugate</a:t>
            </a:r>
            <a:r>
              <a:rPr sz="2800" spc="-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directions</a:t>
            </a:r>
            <a:endParaRPr sz="2800">
              <a:latin typeface="Arial"/>
              <a:cs typeface="Arial"/>
            </a:endParaRPr>
          </a:p>
          <a:p>
            <a:pPr marL="389255" marR="43180" indent="-339090">
              <a:lnSpc>
                <a:spcPts val="3820"/>
              </a:lnSpc>
              <a:spcBef>
                <a:spcPts val="875"/>
              </a:spcBef>
              <a:buChar char="•"/>
              <a:tabLst>
                <a:tab pos="389255" algn="l"/>
                <a:tab pos="3898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Arises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from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steepest descent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quadratic</a:t>
            </a:r>
            <a:r>
              <a:rPr sz="32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bowl  has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ineffective zig-zag</a:t>
            </a:r>
            <a:r>
              <a:rPr sz="32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pattern</a:t>
            </a:r>
            <a:endParaRPr sz="3200">
              <a:latin typeface="Arial"/>
              <a:cs typeface="Arial"/>
            </a:endParaRPr>
          </a:p>
          <a:p>
            <a:pPr marL="785495" lvl="1" indent="-282575">
              <a:lnSpc>
                <a:spcPct val="100000"/>
              </a:lnSpc>
              <a:spcBef>
                <a:spcPts val="415"/>
              </a:spcBef>
              <a:buChar char="–"/>
              <a:tabLst>
                <a:tab pos="7854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Since each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line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direction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orthogonal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</a:t>
            </a:r>
            <a:r>
              <a:rPr sz="2800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previous</a:t>
            </a:r>
            <a:endParaRPr sz="2800">
              <a:latin typeface="Arial"/>
              <a:cs typeface="Arial"/>
            </a:endParaRPr>
          </a:p>
          <a:p>
            <a:pPr marL="1181100" lvl="2" indent="-226695">
              <a:lnSpc>
                <a:spcPct val="100000"/>
              </a:lnSpc>
              <a:spcBef>
                <a:spcPts val="545"/>
              </a:spcBef>
              <a:buChar char="•"/>
              <a:tabLst>
                <a:tab pos="118110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Let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previous search direction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be</a:t>
            </a:r>
            <a:r>
              <a:rPr sz="2400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d</a:t>
            </a:r>
            <a:r>
              <a:rPr sz="2400" i="1" spc="-15" baseline="-17361" dirty="0">
                <a:latin typeface="Times New Roman"/>
                <a:cs typeface="Times New Roman"/>
              </a:rPr>
              <a:t>t</a:t>
            </a:r>
            <a:endParaRPr sz="2400" baseline="-17361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9963" y="4694935"/>
            <a:ext cx="9410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indent="-226060">
              <a:lnSpc>
                <a:spcPct val="100000"/>
              </a:lnSpc>
              <a:spcBef>
                <a:spcPts val="100"/>
              </a:spcBef>
              <a:buChar char="•"/>
              <a:tabLst>
                <a:tab pos="238760" algn="l"/>
              </a:tabLst>
            </a:pP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he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9163" y="5088127"/>
            <a:ext cx="7604125" cy="173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055" marR="2423160" indent="-250190">
              <a:lnSpc>
                <a:spcPct val="114199"/>
              </a:lnSpc>
              <a:spcBef>
                <a:spcPts val="100"/>
              </a:spcBef>
              <a:buChar char="•"/>
              <a:tabLst>
                <a:tab pos="28956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Current search direction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will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have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no 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contribution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direction</a:t>
            </a:r>
            <a:r>
              <a:rPr sz="2400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d</a:t>
            </a:r>
            <a:r>
              <a:rPr sz="2400" i="1" spc="-7" baseline="-17361" dirty="0">
                <a:latin typeface="Times New Roman"/>
                <a:cs typeface="Times New Roman"/>
              </a:rPr>
              <a:t>t-</a:t>
            </a:r>
            <a:r>
              <a:rPr sz="2400" spc="-7" baseline="-17361" dirty="0">
                <a:latin typeface="Times New Roman"/>
                <a:cs typeface="Times New Roman"/>
              </a:rPr>
              <a:t>1</a:t>
            </a:r>
            <a:endParaRPr sz="2400" baseline="-17361">
              <a:latin typeface="Times New Roman"/>
              <a:cs typeface="Times New Roman"/>
            </a:endParaRPr>
          </a:p>
          <a:p>
            <a:pPr marL="372745" indent="-309880">
              <a:lnSpc>
                <a:spcPct val="100000"/>
              </a:lnSpc>
              <a:spcBef>
                <a:spcPts val="525"/>
              </a:spcBef>
              <a:buChar char="•"/>
              <a:tabLst>
                <a:tab pos="372110" algn="l"/>
                <a:tab pos="37338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Thus </a:t>
            </a:r>
            <a:r>
              <a:rPr sz="2400" b="1" i="1" spc="-10" dirty="0">
                <a:latin typeface="Times New Roman"/>
                <a:cs typeface="Times New Roman"/>
              </a:rPr>
              <a:t>d</a:t>
            </a:r>
            <a:r>
              <a:rPr sz="2400" i="1" spc="-15" baseline="-17361" dirty="0">
                <a:latin typeface="Times New Roman"/>
                <a:cs typeface="Times New Roman"/>
              </a:rPr>
              <a:t>t 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orthogonal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2400" spc="-37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d</a:t>
            </a:r>
            <a:r>
              <a:rPr sz="2400" i="1" spc="-7" baseline="-17361" dirty="0">
                <a:latin typeface="Times New Roman"/>
                <a:cs typeface="Times New Roman"/>
              </a:rPr>
              <a:t>t-</a:t>
            </a:r>
            <a:r>
              <a:rPr sz="2400" spc="-7" baseline="-17361" dirty="0">
                <a:latin typeface="Times New Roman"/>
                <a:cs typeface="Times New Roman"/>
              </a:rPr>
              <a:t>1</a:t>
            </a:r>
            <a:endParaRPr sz="2400" baseline="-17361">
              <a:latin typeface="Times New Roman"/>
              <a:cs typeface="Times New Roman"/>
            </a:endParaRPr>
          </a:p>
          <a:p>
            <a:pPr marL="289560" indent="-226060">
              <a:lnSpc>
                <a:spcPct val="100000"/>
              </a:lnSpc>
              <a:spcBef>
                <a:spcPts val="625"/>
              </a:spcBef>
              <a:buChar char="•"/>
              <a:tabLst>
                <a:tab pos="28956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Method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conjugate gradients addresses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this</a:t>
            </a:r>
            <a:r>
              <a:rPr sz="2400" spc="-8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problem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88385" y="4187612"/>
            <a:ext cx="2383049" cy="2268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17257" y="4749482"/>
            <a:ext cx="1770380" cy="364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200" spc="130" dirty="0">
                <a:latin typeface="Symbol"/>
                <a:cs typeface="Symbol"/>
              </a:rPr>
              <a:t></a:t>
            </a:r>
            <a:r>
              <a:rPr sz="1875" spc="195" baseline="-35555" dirty="0">
                <a:latin typeface="Symbol"/>
                <a:cs typeface="Symbol"/>
              </a:rPr>
              <a:t></a:t>
            </a:r>
            <a:r>
              <a:rPr sz="2200" i="1" spc="130" dirty="0">
                <a:latin typeface="Cambria"/>
                <a:cs typeface="Cambria"/>
              </a:rPr>
              <a:t>J</a:t>
            </a:r>
            <a:r>
              <a:rPr sz="2200" spc="130" dirty="0">
                <a:latin typeface="Calibri"/>
                <a:cs typeface="Calibri"/>
              </a:rPr>
              <a:t>(</a:t>
            </a:r>
            <a:r>
              <a:rPr sz="2200" spc="130" dirty="0">
                <a:latin typeface="Symbol"/>
                <a:cs typeface="Symbol"/>
              </a:rPr>
              <a:t></a:t>
            </a:r>
            <a:r>
              <a:rPr sz="2200" spc="130" dirty="0">
                <a:latin typeface="Calibri"/>
                <a:cs typeface="Calibri"/>
              </a:rPr>
              <a:t>)</a:t>
            </a:r>
            <a:r>
              <a:rPr sz="2200" b="1" i="1" spc="130" dirty="0">
                <a:latin typeface="Calibri"/>
                <a:cs typeface="Calibri"/>
              </a:rPr>
              <a:t>d</a:t>
            </a:r>
            <a:r>
              <a:rPr sz="1875" i="1" spc="195" baseline="-35555" dirty="0">
                <a:latin typeface="Calibri"/>
                <a:cs typeface="Calibri"/>
              </a:rPr>
              <a:t>t </a:t>
            </a:r>
            <a:r>
              <a:rPr sz="1875" spc="15" baseline="-35555" dirty="0">
                <a:latin typeface="Symbol"/>
                <a:cs typeface="Symbol"/>
              </a:rPr>
              <a:t></a:t>
            </a:r>
            <a:r>
              <a:rPr sz="1875" spc="15" baseline="-35555" dirty="0">
                <a:latin typeface="Calibri"/>
                <a:cs typeface="Calibri"/>
              </a:rPr>
              <a:t>1 </a:t>
            </a:r>
            <a:r>
              <a:rPr sz="2200" spc="10" dirty="0">
                <a:latin typeface="Symbol"/>
                <a:cs typeface="Symbol"/>
              </a:rPr>
              <a:t></a:t>
            </a:r>
            <a:r>
              <a:rPr sz="2200" spc="-25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0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51973" y="716280"/>
            <a:ext cx="75558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Imposing Conjugate</a:t>
            </a:r>
            <a:r>
              <a:rPr sz="4400" spc="-114" dirty="0"/>
              <a:t> </a:t>
            </a:r>
            <a:r>
              <a:rPr sz="4400" spc="-25" dirty="0"/>
              <a:t>Directions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47623" y="1645920"/>
            <a:ext cx="8606155" cy="15557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9255" marR="43180" indent="-339090">
              <a:lnSpc>
                <a:spcPts val="3820"/>
              </a:lnSpc>
              <a:spcBef>
                <a:spcPts val="240"/>
              </a:spcBef>
              <a:buChar char="•"/>
              <a:tabLst>
                <a:tab pos="389255" algn="l"/>
                <a:tab pos="3898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seek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find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search direction that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conjugate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previous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line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search</a:t>
            </a:r>
            <a:r>
              <a:rPr sz="3200" spc="-1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direction</a:t>
            </a:r>
            <a:endParaRPr sz="3200">
              <a:latin typeface="Arial"/>
              <a:cs typeface="Arial"/>
            </a:endParaRPr>
          </a:p>
          <a:p>
            <a:pPr marL="389890" indent="-339090">
              <a:lnSpc>
                <a:spcPct val="100000"/>
              </a:lnSpc>
              <a:spcBef>
                <a:spcPts val="425"/>
              </a:spcBef>
              <a:buChar char="•"/>
              <a:tabLst>
                <a:tab pos="389255" algn="l"/>
                <a:tab pos="3898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iteration </a:t>
            </a:r>
            <a:r>
              <a:rPr sz="2800" i="1" dirty="0">
                <a:latin typeface="Times New Roman"/>
                <a:cs typeface="Times New Roman"/>
              </a:rPr>
              <a:t>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next search direction </a:t>
            </a:r>
            <a:r>
              <a:rPr sz="2800" b="1" i="1" spc="-10" dirty="0">
                <a:latin typeface="Times New Roman"/>
                <a:cs typeface="Times New Roman"/>
              </a:rPr>
              <a:t>d</a:t>
            </a:r>
            <a:r>
              <a:rPr sz="2700" i="1" spc="-15" baseline="-18518" dirty="0">
                <a:latin typeface="Times New Roman"/>
                <a:cs typeface="Times New Roman"/>
              </a:rPr>
              <a:t>t</a:t>
            </a:r>
            <a:r>
              <a:rPr sz="2700" i="1" spc="472" baseline="-18518" dirty="0"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takes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323" y="3657600"/>
            <a:ext cx="804735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77190" indent="-339090">
              <a:lnSpc>
                <a:spcPct val="100000"/>
              </a:lnSpc>
              <a:spcBef>
                <a:spcPts val="865"/>
              </a:spcBef>
              <a:buChar char="•"/>
              <a:tabLst>
                <a:tab pos="376555" algn="l"/>
                <a:tab pos="3771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Directions </a:t>
            </a:r>
            <a:r>
              <a:rPr sz="2800" b="1" i="1" spc="-10" dirty="0">
                <a:latin typeface="Times New Roman"/>
                <a:cs typeface="Times New Roman"/>
              </a:rPr>
              <a:t>d</a:t>
            </a:r>
            <a:r>
              <a:rPr sz="2700" i="1" spc="-15" baseline="-18518" dirty="0">
                <a:latin typeface="Times New Roman"/>
                <a:cs typeface="Times New Roman"/>
              </a:rPr>
              <a:t>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2800" b="1" i="1" dirty="0">
                <a:latin typeface="Times New Roman"/>
                <a:cs typeface="Times New Roman"/>
              </a:rPr>
              <a:t>d</a:t>
            </a:r>
            <a:r>
              <a:rPr sz="2700" i="1" baseline="-18518" dirty="0">
                <a:latin typeface="Times New Roman"/>
                <a:cs typeface="Times New Roman"/>
              </a:rPr>
              <a:t>t-</a:t>
            </a:r>
            <a:r>
              <a:rPr sz="2700" baseline="-18518" dirty="0">
                <a:latin typeface="Times New Roman"/>
                <a:cs typeface="Times New Roman"/>
              </a:rPr>
              <a:t>1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conjugate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if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d</a:t>
            </a:r>
            <a:r>
              <a:rPr sz="2700" i="1" spc="-15" baseline="-18518" dirty="0">
                <a:latin typeface="Times New Roman"/>
                <a:cs typeface="Times New Roman"/>
              </a:rPr>
              <a:t>t</a:t>
            </a:r>
            <a:r>
              <a:rPr sz="2800" i="1" spc="-10" dirty="0">
                <a:latin typeface="Times New Roman"/>
                <a:cs typeface="Times New Roman"/>
              </a:rPr>
              <a:t>H</a:t>
            </a:r>
            <a:r>
              <a:rPr sz="2800" b="1" i="1" spc="-10" dirty="0">
                <a:latin typeface="Times New Roman"/>
                <a:cs typeface="Times New Roman"/>
              </a:rPr>
              <a:t>d</a:t>
            </a:r>
            <a:r>
              <a:rPr sz="2700" i="1" spc="-15" baseline="-18518" dirty="0">
                <a:latin typeface="Times New Roman"/>
                <a:cs typeface="Times New Roman"/>
              </a:rPr>
              <a:t>t-</a:t>
            </a:r>
            <a:r>
              <a:rPr sz="2700" spc="-15" baseline="-18518" dirty="0">
                <a:latin typeface="Times New Roman"/>
                <a:cs typeface="Times New Roman"/>
              </a:rPr>
              <a:t>1</a:t>
            </a:r>
            <a:r>
              <a:rPr sz="2800" spc="-10" dirty="0">
                <a:latin typeface="Times New Roman"/>
                <a:cs typeface="Times New Roman"/>
              </a:rPr>
              <a:t>=0</a:t>
            </a:r>
            <a:endParaRPr sz="2800">
              <a:latin typeface="Times New Roman"/>
              <a:cs typeface="Times New Roman"/>
            </a:endParaRPr>
          </a:p>
          <a:p>
            <a:pPr marL="3771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76555" algn="l"/>
                <a:tab pos="3771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Methods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imposing</a:t>
            </a:r>
            <a:r>
              <a:rPr sz="32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conjugacy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7844" y="4897120"/>
            <a:ext cx="2896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800" spc="-1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Fletcher-Reeves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7844" y="5991351"/>
            <a:ext cx="24263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800" spc="-1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Polak-Ribiere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9413" y="3182112"/>
            <a:ext cx="19570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form</a:t>
            </a:r>
            <a:r>
              <a:rPr sz="3200" spc="1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825" b="1" i="1" spc="120" baseline="2178" dirty="0">
                <a:latin typeface="Calibri"/>
                <a:cs typeface="Calibri"/>
              </a:rPr>
              <a:t>d</a:t>
            </a:r>
            <a:r>
              <a:rPr sz="2175" i="1" spc="120" baseline="-30651" dirty="0">
                <a:latin typeface="Cambria"/>
                <a:cs typeface="Cambria"/>
              </a:rPr>
              <a:t>t</a:t>
            </a:r>
            <a:endParaRPr sz="2175" baseline="-30651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5779" y="3249592"/>
            <a:ext cx="2282190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2550" spc="5" dirty="0">
                <a:latin typeface="Symbol"/>
                <a:cs typeface="Symbol"/>
              </a:rPr>
              <a:t></a:t>
            </a:r>
            <a:r>
              <a:rPr sz="2550" spc="5" dirty="0">
                <a:latin typeface="Times New Roman"/>
                <a:cs typeface="Times New Roman"/>
              </a:rPr>
              <a:t> </a:t>
            </a:r>
            <a:r>
              <a:rPr sz="2550" spc="175" dirty="0">
                <a:latin typeface="Symbol"/>
                <a:cs typeface="Symbol"/>
              </a:rPr>
              <a:t></a:t>
            </a:r>
            <a:r>
              <a:rPr sz="2175" spc="262" baseline="-34482" dirty="0">
                <a:latin typeface="Symbol"/>
                <a:cs typeface="Symbol"/>
              </a:rPr>
              <a:t></a:t>
            </a:r>
            <a:r>
              <a:rPr sz="2550" i="1" spc="175" dirty="0">
                <a:latin typeface="Cambria"/>
                <a:cs typeface="Cambria"/>
              </a:rPr>
              <a:t>J</a:t>
            </a:r>
            <a:r>
              <a:rPr sz="2550" spc="175" dirty="0">
                <a:latin typeface="Calibri"/>
                <a:cs typeface="Calibri"/>
              </a:rPr>
              <a:t>(</a:t>
            </a:r>
            <a:r>
              <a:rPr sz="2550" spc="175" dirty="0">
                <a:latin typeface="Symbol"/>
                <a:cs typeface="Symbol"/>
              </a:rPr>
              <a:t></a:t>
            </a:r>
            <a:r>
              <a:rPr sz="2550" spc="175" dirty="0">
                <a:latin typeface="Calibri"/>
                <a:cs typeface="Calibri"/>
              </a:rPr>
              <a:t>)</a:t>
            </a:r>
            <a:r>
              <a:rPr sz="2550" spc="-455" dirty="0">
                <a:latin typeface="Calibri"/>
                <a:cs typeface="Calibri"/>
              </a:rPr>
              <a:t> </a:t>
            </a:r>
            <a:r>
              <a:rPr sz="2550" spc="5" dirty="0">
                <a:latin typeface="Symbol"/>
                <a:cs typeface="Symbol"/>
              </a:rPr>
              <a:t></a:t>
            </a:r>
            <a:r>
              <a:rPr sz="2550" spc="5" dirty="0">
                <a:latin typeface="Times New Roman"/>
                <a:cs typeface="Times New Roman"/>
              </a:rPr>
              <a:t> </a:t>
            </a:r>
            <a:r>
              <a:rPr sz="2550" spc="35" dirty="0">
                <a:latin typeface="Symbol"/>
                <a:cs typeface="Symbol"/>
              </a:rPr>
              <a:t></a:t>
            </a:r>
            <a:r>
              <a:rPr sz="2175" i="1" spc="52" baseline="-34482" dirty="0">
                <a:latin typeface="Cambria"/>
                <a:cs typeface="Cambria"/>
              </a:rPr>
              <a:t>t</a:t>
            </a:r>
            <a:r>
              <a:rPr sz="2550" b="1" i="1" spc="35" dirty="0">
                <a:latin typeface="Calibri"/>
                <a:cs typeface="Calibri"/>
              </a:rPr>
              <a:t>d</a:t>
            </a:r>
            <a:r>
              <a:rPr sz="2175" i="1" spc="52" baseline="-34482" dirty="0">
                <a:latin typeface="Cambria"/>
                <a:cs typeface="Cambria"/>
              </a:rPr>
              <a:t>t </a:t>
            </a:r>
            <a:r>
              <a:rPr sz="2175" baseline="-34482" dirty="0">
                <a:latin typeface="Symbol"/>
                <a:cs typeface="Symbol"/>
              </a:rPr>
              <a:t></a:t>
            </a:r>
            <a:r>
              <a:rPr sz="2175" baseline="-34482" dirty="0">
                <a:latin typeface="Calibri"/>
                <a:cs typeface="Calibri"/>
              </a:rPr>
              <a:t>1</a:t>
            </a:r>
            <a:endParaRPr sz="2175" baseline="-34482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68366" y="5299483"/>
            <a:ext cx="55244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i="1" spc="-15" dirty="0">
                <a:latin typeface="Cambria"/>
                <a:cs typeface="Cambria"/>
              </a:rPr>
              <a:t>t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2322" y="5045107"/>
            <a:ext cx="2272030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278765" algn="l"/>
                <a:tab pos="775970" algn="l"/>
                <a:tab pos="1153795" algn="l"/>
                <a:tab pos="1570990" algn="l"/>
                <a:tab pos="1948814" algn="l"/>
                <a:tab pos="2233295" algn="l"/>
              </a:tabLst>
            </a:pPr>
            <a:r>
              <a:rPr sz="2550" spc="15" baseline="-21241" dirty="0">
                <a:latin typeface="Symbol"/>
                <a:cs typeface="Symbol"/>
              </a:rPr>
              <a:t></a:t>
            </a:r>
            <a:r>
              <a:rPr sz="2550" spc="15" baseline="-21241" dirty="0">
                <a:latin typeface="Times New Roman"/>
                <a:cs typeface="Times New Roman"/>
              </a:rPr>
              <a:t>	</a:t>
            </a:r>
            <a:r>
              <a:rPr sz="2550" spc="15" baseline="-21241" dirty="0">
                <a:latin typeface="Symbol"/>
                <a:cs typeface="Symbol"/>
              </a:rPr>
              <a:t></a:t>
            </a:r>
            <a:r>
              <a:rPr sz="1700" u="sng" spc="1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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000" i="1" u="sng" spc="-1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	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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000" i="1" u="sng" spc="-1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	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11315" y="4966575"/>
            <a:ext cx="155130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700" spc="10" dirty="0">
                <a:latin typeface="Symbol"/>
                <a:cs typeface="Symbol"/>
              </a:rPr>
              <a:t>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i="1" spc="215" dirty="0">
                <a:latin typeface="Cambria"/>
                <a:cs typeface="Cambria"/>
              </a:rPr>
              <a:t>J</a:t>
            </a:r>
            <a:r>
              <a:rPr sz="1700" spc="215" dirty="0">
                <a:latin typeface="Calibri"/>
                <a:cs typeface="Calibri"/>
              </a:rPr>
              <a:t>(</a:t>
            </a:r>
            <a:r>
              <a:rPr sz="1700" spc="215" dirty="0">
                <a:latin typeface="Symbol"/>
                <a:cs typeface="Symbol"/>
              </a:rPr>
              <a:t></a:t>
            </a:r>
            <a:r>
              <a:rPr sz="1700" spc="215" dirty="0">
                <a:latin typeface="Times New Roman"/>
                <a:cs typeface="Times New Roman"/>
              </a:rPr>
              <a:t> </a:t>
            </a:r>
            <a:r>
              <a:rPr sz="1700" spc="45" dirty="0">
                <a:latin typeface="Calibri"/>
                <a:cs typeface="Calibri"/>
              </a:rPr>
              <a:t>)</a:t>
            </a:r>
            <a:r>
              <a:rPr sz="1500" i="1" spc="67" baseline="41666" dirty="0">
                <a:latin typeface="Cambria"/>
                <a:cs typeface="Cambria"/>
              </a:rPr>
              <a:t>T </a:t>
            </a:r>
            <a:r>
              <a:rPr sz="1700" spc="10" dirty="0">
                <a:latin typeface="Symbol"/>
                <a:cs typeface="Symbol"/>
              </a:rPr>
              <a:t>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i="1" spc="215" dirty="0">
                <a:latin typeface="Cambria"/>
                <a:cs typeface="Cambria"/>
              </a:rPr>
              <a:t>J</a:t>
            </a:r>
            <a:r>
              <a:rPr sz="1700" spc="215" dirty="0">
                <a:latin typeface="Calibri"/>
                <a:cs typeface="Calibri"/>
              </a:rPr>
              <a:t>(</a:t>
            </a:r>
            <a:r>
              <a:rPr sz="1700" spc="215" dirty="0">
                <a:latin typeface="Symbol"/>
                <a:cs typeface="Symbol"/>
              </a:rPr>
              <a:t>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150" dirty="0">
                <a:latin typeface="Calibri"/>
                <a:cs typeface="Calibri"/>
              </a:rPr>
              <a:t>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63175" y="5308588"/>
            <a:ext cx="1847850" cy="3479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ts val="1680"/>
              </a:lnSpc>
              <a:spcBef>
                <a:spcPts val="120"/>
              </a:spcBef>
              <a:tabLst>
                <a:tab pos="781050" algn="l"/>
                <a:tab pos="1711325" algn="l"/>
              </a:tabLst>
            </a:pPr>
            <a:r>
              <a:rPr sz="1700" spc="10" dirty="0">
                <a:latin typeface="Symbol"/>
                <a:cs typeface="Symbol"/>
              </a:rPr>
              <a:t>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i="1" spc="215" dirty="0">
                <a:latin typeface="Cambria"/>
                <a:cs typeface="Cambria"/>
              </a:rPr>
              <a:t>J</a:t>
            </a:r>
            <a:r>
              <a:rPr sz="1700" spc="215" dirty="0">
                <a:latin typeface="Calibri"/>
                <a:cs typeface="Calibri"/>
              </a:rPr>
              <a:t>(</a:t>
            </a:r>
            <a:r>
              <a:rPr sz="1700" spc="215" dirty="0">
                <a:latin typeface="Symbol"/>
                <a:cs typeface="Symbol"/>
              </a:rPr>
              <a:t></a:t>
            </a:r>
            <a:r>
              <a:rPr sz="1700" spc="215" dirty="0">
                <a:latin typeface="Times New Roman"/>
                <a:cs typeface="Times New Roman"/>
              </a:rPr>
              <a:t>	</a:t>
            </a:r>
            <a:r>
              <a:rPr sz="1700" spc="45" dirty="0">
                <a:latin typeface="Calibri"/>
                <a:cs typeface="Calibri"/>
              </a:rPr>
              <a:t>)</a:t>
            </a:r>
            <a:r>
              <a:rPr sz="1500" i="1" spc="67" baseline="41666" dirty="0">
                <a:latin typeface="Cambria"/>
                <a:cs typeface="Cambria"/>
              </a:rPr>
              <a:t>T</a:t>
            </a:r>
            <a:r>
              <a:rPr sz="1500" i="1" spc="104" baseline="41666" dirty="0">
                <a:latin typeface="Cambria"/>
                <a:cs typeface="Cambria"/>
              </a:rPr>
              <a:t> </a:t>
            </a:r>
            <a:r>
              <a:rPr sz="1700" spc="10" dirty="0">
                <a:latin typeface="Symbol"/>
                <a:cs typeface="Symbol"/>
              </a:rPr>
              <a:t>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i="1" spc="215" dirty="0">
                <a:latin typeface="Cambria"/>
                <a:cs typeface="Cambria"/>
              </a:rPr>
              <a:t>J</a:t>
            </a:r>
            <a:r>
              <a:rPr sz="1700" spc="215" dirty="0">
                <a:latin typeface="Calibri"/>
                <a:cs typeface="Calibri"/>
              </a:rPr>
              <a:t>(</a:t>
            </a:r>
            <a:r>
              <a:rPr sz="1700" spc="215" dirty="0">
                <a:latin typeface="Symbol"/>
                <a:cs typeface="Symbol"/>
              </a:rPr>
              <a:t></a:t>
            </a:r>
            <a:r>
              <a:rPr sz="1700" spc="215" dirty="0">
                <a:latin typeface="Times New Roman"/>
                <a:cs typeface="Times New Roman"/>
              </a:rPr>
              <a:t>	</a:t>
            </a:r>
            <a:r>
              <a:rPr sz="1700" spc="150" dirty="0">
                <a:latin typeface="Calibri"/>
                <a:cs typeface="Calibri"/>
              </a:rPr>
              <a:t>)</a:t>
            </a:r>
            <a:endParaRPr sz="1700">
              <a:latin typeface="Calibri"/>
              <a:cs typeface="Calibri"/>
            </a:endParaRPr>
          </a:p>
          <a:p>
            <a:pPr marL="200025">
              <a:lnSpc>
                <a:spcPts val="840"/>
              </a:lnSpc>
              <a:tabLst>
                <a:tab pos="577850" algn="l"/>
                <a:tab pos="1130300" algn="l"/>
                <a:tab pos="1508125" algn="l"/>
              </a:tabLst>
            </a:pPr>
            <a:r>
              <a:rPr sz="1000" spc="-5" dirty="0">
                <a:latin typeface="Symbol"/>
                <a:cs typeface="Symbol"/>
              </a:rPr>
              <a:t></a:t>
            </a:r>
            <a:r>
              <a:rPr sz="1000" spc="-5" dirty="0">
                <a:latin typeface="Times New Roman"/>
                <a:cs typeface="Times New Roman"/>
              </a:rPr>
              <a:t>	</a:t>
            </a:r>
            <a:r>
              <a:rPr sz="1000" i="1" spc="-15" dirty="0">
                <a:latin typeface="Cambria"/>
                <a:cs typeface="Cambria"/>
              </a:rPr>
              <a:t>t</a:t>
            </a:r>
            <a:r>
              <a:rPr sz="1000" i="1" spc="-65" dirty="0">
                <a:latin typeface="Cambria"/>
                <a:cs typeface="Cambria"/>
              </a:rPr>
              <a:t> </a:t>
            </a:r>
            <a:r>
              <a:rPr sz="1000" spc="-15" dirty="0">
                <a:latin typeface="Symbol"/>
                <a:cs typeface="Symbol"/>
              </a:rPr>
              <a:t></a:t>
            </a:r>
            <a:r>
              <a:rPr sz="1000" spc="-15" dirty="0">
                <a:latin typeface="Calibri"/>
                <a:cs typeface="Calibri"/>
              </a:rPr>
              <a:t>1	</a:t>
            </a:r>
            <a:r>
              <a:rPr sz="1000" spc="-5" dirty="0">
                <a:latin typeface="Symbol"/>
                <a:cs typeface="Symbol"/>
              </a:rPr>
              <a:t></a:t>
            </a:r>
            <a:r>
              <a:rPr sz="1000" spc="-5" dirty="0">
                <a:latin typeface="Times New Roman"/>
                <a:cs typeface="Times New Roman"/>
              </a:rPr>
              <a:t>	</a:t>
            </a:r>
            <a:r>
              <a:rPr sz="1000" i="1" spc="-15" dirty="0">
                <a:latin typeface="Cambria"/>
                <a:cs typeface="Cambria"/>
              </a:rPr>
              <a:t>t</a:t>
            </a:r>
            <a:r>
              <a:rPr sz="1000" i="1" spc="-75" dirty="0">
                <a:latin typeface="Cambria"/>
                <a:cs typeface="Cambria"/>
              </a:rPr>
              <a:t> </a:t>
            </a:r>
            <a:r>
              <a:rPr sz="1000" spc="-15" dirty="0">
                <a:latin typeface="Symbol"/>
                <a:cs typeface="Symbol"/>
              </a:rPr>
              <a:t></a:t>
            </a:r>
            <a:r>
              <a:rPr sz="1000" spc="-15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20250" y="4936437"/>
            <a:ext cx="2286000" cy="737870"/>
          </a:xfrm>
          <a:custGeom>
            <a:avLst/>
            <a:gdLst/>
            <a:ahLst/>
            <a:cxnLst/>
            <a:rect l="l" t="t" r="r" b="b"/>
            <a:pathLst>
              <a:path w="2286000" h="737870">
                <a:moveTo>
                  <a:pt x="0" y="0"/>
                </a:moveTo>
                <a:lnTo>
                  <a:pt x="2285717" y="0"/>
                </a:lnTo>
                <a:lnTo>
                  <a:pt x="2285717" y="737834"/>
                </a:lnTo>
                <a:lnTo>
                  <a:pt x="0" y="737834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19653" y="6431490"/>
            <a:ext cx="55244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i="1" spc="-15" dirty="0">
                <a:latin typeface="Cambria"/>
                <a:cs typeface="Cambria"/>
              </a:rPr>
              <a:t>t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6478" y="6177682"/>
            <a:ext cx="3166110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282575" algn="l"/>
                <a:tab pos="716280" algn="l"/>
                <a:tab pos="1098550" algn="l"/>
                <a:tab pos="1624965" algn="l"/>
                <a:tab pos="2007235" algn="l"/>
                <a:tab pos="2593975" algn="l"/>
                <a:tab pos="2976245" algn="l"/>
              </a:tabLst>
            </a:pPr>
            <a:r>
              <a:rPr sz="2550" spc="15" baseline="-21241" dirty="0">
                <a:latin typeface="Symbol"/>
                <a:cs typeface="Symbol"/>
              </a:rPr>
              <a:t></a:t>
            </a:r>
            <a:r>
              <a:rPr sz="2550" spc="15" baseline="-21241" dirty="0">
                <a:latin typeface="Times New Roman"/>
                <a:cs typeface="Times New Roman"/>
              </a:rPr>
              <a:t>	</a:t>
            </a:r>
            <a:r>
              <a:rPr sz="2550" spc="15" baseline="-21241" dirty="0">
                <a:latin typeface="Symbol"/>
                <a:cs typeface="Symbol"/>
              </a:rPr>
              <a:t></a:t>
            </a:r>
            <a:r>
              <a:rPr sz="1700" u="sng" spc="1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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000" i="1" u="sng" spc="-1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	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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000" i="1" u="sng" spc="-10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</a:t>
            </a:r>
            <a:r>
              <a:rPr sz="1000" u="sng" spc="-10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1000" u="sng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	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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000" i="1" u="sng" spc="-1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</a:t>
            </a:r>
            <a:r>
              <a:rPr sz="1000" i="1" u="sng" spc="-2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23682" y="6097442"/>
            <a:ext cx="272224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1713230" algn="l"/>
              </a:tabLst>
            </a:pPr>
            <a:r>
              <a:rPr sz="1700" spc="75" dirty="0">
                <a:latin typeface="Calibri"/>
                <a:cs typeface="Calibri"/>
              </a:rPr>
              <a:t>(</a:t>
            </a:r>
            <a:r>
              <a:rPr sz="1700" spc="75" dirty="0">
                <a:latin typeface="Symbol"/>
                <a:cs typeface="Symbol"/>
              </a:rPr>
              <a:t>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i="1" spc="225" dirty="0">
                <a:latin typeface="Cambria"/>
                <a:cs typeface="Cambria"/>
              </a:rPr>
              <a:t>J</a:t>
            </a:r>
            <a:r>
              <a:rPr sz="1700" spc="225" dirty="0">
                <a:latin typeface="Calibri"/>
                <a:cs typeface="Calibri"/>
              </a:rPr>
              <a:t>(</a:t>
            </a:r>
            <a:r>
              <a:rPr sz="1700" spc="225" dirty="0">
                <a:latin typeface="Symbol"/>
                <a:cs typeface="Symbol"/>
              </a:rPr>
              <a:t></a:t>
            </a:r>
            <a:r>
              <a:rPr sz="1700" spc="225" dirty="0">
                <a:latin typeface="Times New Roman"/>
                <a:cs typeface="Times New Roman"/>
              </a:rPr>
              <a:t> </a:t>
            </a:r>
            <a:r>
              <a:rPr sz="1700" spc="150" dirty="0">
                <a:latin typeface="Calibri"/>
                <a:cs typeface="Calibri"/>
              </a:rPr>
              <a:t>)</a:t>
            </a:r>
            <a:r>
              <a:rPr sz="1700" spc="-250" dirty="0">
                <a:latin typeface="Calibri"/>
                <a:cs typeface="Calibri"/>
              </a:rPr>
              <a:t> </a:t>
            </a:r>
            <a:r>
              <a:rPr sz="1700" spc="10" dirty="0">
                <a:latin typeface="Symbol"/>
                <a:cs typeface="Symbol"/>
              </a:rPr>
              <a:t>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10" dirty="0">
                <a:latin typeface="Symbol"/>
                <a:cs typeface="Symbol"/>
              </a:rPr>
              <a:t>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i="1" spc="225" dirty="0">
                <a:latin typeface="Cambria"/>
                <a:cs typeface="Cambria"/>
              </a:rPr>
              <a:t>J</a:t>
            </a:r>
            <a:r>
              <a:rPr sz="1700" spc="225" dirty="0">
                <a:latin typeface="Calibri"/>
                <a:cs typeface="Calibri"/>
              </a:rPr>
              <a:t>(</a:t>
            </a:r>
            <a:r>
              <a:rPr sz="1700" spc="225" dirty="0">
                <a:latin typeface="Symbol"/>
                <a:cs typeface="Symbol"/>
              </a:rPr>
              <a:t></a:t>
            </a:r>
            <a:r>
              <a:rPr sz="1700" spc="225" dirty="0">
                <a:latin typeface="Times New Roman"/>
                <a:cs typeface="Times New Roman"/>
              </a:rPr>
              <a:t>	</a:t>
            </a:r>
            <a:r>
              <a:rPr sz="1700" spc="80" dirty="0">
                <a:latin typeface="Calibri"/>
                <a:cs typeface="Calibri"/>
              </a:rPr>
              <a:t>))</a:t>
            </a:r>
            <a:r>
              <a:rPr sz="1500" i="1" spc="120" baseline="41666" dirty="0">
                <a:latin typeface="Cambria"/>
                <a:cs typeface="Cambria"/>
              </a:rPr>
              <a:t>T </a:t>
            </a:r>
            <a:r>
              <a:rPr sz="1700" spc="10" dirty="0">
                <a:latin typeface="Symbol"/>
                <a:cs typeface="Symbol"/>
              </a:rPr>
              <a:t>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i="1" spc="225" dirty="0">
                <a:latin typeface="Cambria"/>
                <a:cs typeface="Cambria"/>
              </a:rPr>
              <a:t>J</a:t>
            </a:r>
            <a:r>
              <a:rPr sz="1700" spc="225" dirty="0">
                <a:latin typeface="Calibri"/>
                <a:cs typeface="Calibri"/>
              </a:rPr>
              <a:t>(</a:t>
            </a:r>
            <a:r>
              <a:rPr sz="1700" spc="225" dirty="0">
                <a:latin typeface="Symbol"/>
                <a:cs typeface="Symbol"/>
              </a:rPr>
              <a:t>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spc="150" dirty="0">
                <a:latin typeface="Calibri"/>
                <a:cs typeface="Calibri"/>
              </a:rPr>
              <a:t>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14513" y="6442302"/>
            <a:ext cx="1754505" cy="3498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ts val="1685"/>
              </a:lnSpc>
              <a:spcBef>
                <a:spcPts val="120"/>
              </a:spcBef>
              <a:tabLst>
                <a:tab pos="733425" algn="l"/>
                <a:tab pos="1617980" algn="l"/>
              </a:tabLst>
            </a:pPr>
            <a:r>
              <a:rPr sz="1700" spc="10" dirty="0">
                <a:latin typeface="Symbol"/>
                <a:cs typeface="Symbol"/>
              </a:rPr>
              <a:t>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i="1" spc="225" dirty="0">
                <a:latin typeface="Cambria"/>
                <a:cs typeface="Cambria"/>
              </a:rPr>
              <a:t>J</a:t>
            </a:r>
            <a:r>
              <a:rPr sz="1700" spc="225" dirty="0">
                <a:latin typeface="Calibri"/>
                <a:cs typeface="Calibri"/>
              </a:rPr>
              <a:t>(</a:t>
            </a:r>
            <a:r>
              <a:rPr sz="1700" spc="225" dirty="0">
                <a:latin typeface="Symbol"/>
                <a:cs typeface="Symbol"/>
              </a:rPr>
              <a:t></a:t>
            </a:r>
            <a:r>
              <a:rPr sz="1700" spc="225" dirty="0">
                <a:latin typeface="Times New Roman"/>
                <a:cs typeface="Times New Roman"/>
              </a:rPr>
              <a:t>	</a:t>
            </a:r>
            <a:r>
              <a:rPr sz="1700" spc="45" dirty="0">
                <a:latin typeface="Calibri"/>
                <a:cs typeface="Calibri"/>
              </a:rPr>
              <a:t>)</a:t>
            </a:r>
            <a:r>
              <a:rPr sz="1500" i="1" spc="67" baseline="41666" dirty="0">
                <a:latin typeface="Cambria"/>
                <a:cs typeface="Cambria"/>
              </a:rPr>
              <a:t>T</a:t>
            </a:r>
            <a:r>
              <a:rPr sz="1500" i="1" spc="112" baseline="41666" dirty="0">
                <a:latin typeface="Cambria"/>
                <a:cs typeface="Cambria"/>
              </a:rPr>
              <a:t> </a:t>
            </a:r>
            <a:r>
              <a:rPr sz="1700" spc="10" dirty="0">
                <a:latin typeface="Symbol"/>
                <a:cs typeface="Symbol"/>
              </a:rPr>
              <a:t>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i="1" spc="225" dirty="0">
                <a:latin typeface="Cambria"/>
                <a:cs typeface="Cambria"/>
              </a:rPr>
              <a:t>J</a:t>
            </a:r>
            <a:r>
              <a:rPr sz="1700" spc="225" dirty="0">
                <a:latin typeface="Calibri"/>
                <a:cs typeface="Calibri"/>
              </a:rPr>
              <a:t>(</a:t>
            </a:r>
            <a:r>
              <a:rPr sz="1700" spc="225" dirty="0">
                <a:latin typeface="Symbol"/>
                <a:cs typeface="Symbol"/>
              </a:rPr>
              <a:t></a:t>
            </a:r>
            <a:r>
              <a:rPr sz="1700" spc="225" dirty="0">
                <a:latin typeface="Times New Roman"/>
                <a:cs typeface="Times New Roman"/>
              </a:rPr>
              <a:t>	</a:t>
            </a:r>
            <a:r>
              <a:rPr sz="1700" spc="150" dirty="0">
                <a:latin typeface="Calibri"/>
                <a:cs typeface="Calibri"/>
              </a:rPr>
              <a:t>)</a:t>
            </a:r>
            <a:endParaRPr sz="1700">
              <a:latin typeface="Calibri"/>
              <a:cs typeface="Calibri"/>
            </a:endParaRPr>
          </a:p>
          <a:p>
            <a:pPr marL="198120">
              <a:lnSpc>
                <a:spcPts val="844"/>
              </a:lnSpc>
              <a:tabLst>
                <a:tab pos="580390" algn="l"/>
                <a:tab pos="1082040" algn="l"/>
                <a:tab pos="1464945" algn="l"/>
              </a:tabLst>
            </a:pPr>
            <a:r>
              <a:rPr sz="1000" spc="-5" dirty="0">
                <a:latin typeface="Symbol"/>
                <a:cs typeface="Symbol"/>
              </a:rPr>
              <a:t></a:t>
            </a:r>
            <a:r>
              <a:rPr sz="1000" spc="-5" dirty="0">
                <a:latin typeface="Times New Roman"/>
                <a:cs typeface="Times New Roman"/>
              </a:rPr>
              <a:t>	</a:t>
            </a:r>
            <a:r>
              <a:rPr sz="1000" i="1" spc="-100" dirty="0">
                <a:latin typeface="Cambria"/>
                <a:cs typeface="Cambria"/>
              </a:rPr>
              <a:t>t</a:t>
            </a:r>
            <a:r>
              <a:rPr sz="1000" spc="-100" dirty="0">
                <a:latin typeface="Symbol"/>
                <a:cs typeface="Symbol"/>
              </a:rPr>
              <a:t></a:t>
            </a:r>
            <a:r>
              <a:rPr sz="1000" spc="-100" dirty="0">
                <a:latin typeface="Calibri"/>
                <a:cs typeface="Calibri"/>
              </a:rPr>
              <a:t>1	</a:t>
            </a:r>
            <a:r>
              <a:rPr sz="1000" spc="-5" dirty="0">
                <a:latin typeface="Symbol"/>
                <a:cs typeface="Symbol"/>
              </a:rPr>
              <a:t></a:t>
            </a:r>
            <a:r>
              <a:rPr sz="1000" spc="-5" dirty="0">
                <a:latin typeface="Times New Roman"/>
                <a:cs typeface="Times New Roman"/>
              </a:rPr>
              <a:t>	</a:t>
            </a:r>
            <a:r>
              <a:rPr sz="1000" i="1" spc="-100" dirty="0">
                <a:latin typeface="Cambria"/>
                <a:cs typeface="Cambria"/>
              </a:rPr>
              <a:t>t</a:t>
            </a:r>
            <a:r>
              <a:rPr sz="1000" spc="-100" dirty="0">
                <a:latin typeface="Symbol"/>
                <a:cs typeface="Symbol"/>
              </a:rPr>
              <a:t></a:t>
            </a:r>
            <a:r>
              <a:rPr sz="1000" spc="-100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74409" y="6066737"/>
            <a:ext cx="3177540" cy="737870"/>
          </a:xfrm>
          <a:custGeom>
            <a:avLst/>
            <a:gdLst/>
            <a:ahLst/>
            <a:cxnLst/>
            <a:rect l="l" t="t" r="r" b="b"/>
            <a:pathLst>
              <a:path w="3177540" h="737870">
                <a:moveTo>
                  <a:pt x="0" y="0"/>
                </a:moveTo>
                <a:lnTo>
                  <a:pt x="3177398" y="0"/>
                </a:lnTo>
                <a:lnTo>
                  <a:pt x="3177398" y="737834"/>
                </a:lnTo>
                <a:lnTo>
                  <a:pt x="0" y="737834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7844" y="629030"/>
            <a:ext cx="7561580" cy="129222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440690">
              <a:lnSpc>
                <a:spcPct val="100000"/>
              </a:lnSpc>
              <a:spcBef>
                <a:spcPts val="595"/>
              </a:spcBef>
            </a:pPr>
            <a:r>
              <a:rPr sz="4400" spc="-25" dirty="0"/>
              <a:t>Conjugate </a:t>
            </a:r>
            <a:r>
              <a:rPr sz="4400" spc="-20" dirty="0"/>
              <a:t>gradient</a:t>
            </a:r>
            <a:r>
              <a:rPr sz="4400" spc="-75" dirty="0"/>
              <a:t> </a:t>
            </a:r>
            <a:r>
              <a:rPr sz="4400" spc="-20" dirty="0"/>
              <a:t>algorithm</a:t>
            </a:r>
            <a:endParaRPr sz="4400"/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Algorithm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conjugate gradient</a:t>
            </a:r>
            <a:r>
              <a:rPr sz="32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method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11936" y="6719902"/>
            <a:ext cx="19494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15" dirty="0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4215" y="2172754"/>
            <a:ext cx="7911381" cy="5058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7655" y="1037335"/>
            <a:ext cx="8067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Our focus </a:t>
            </a:r>
            <a:r>
              <a:rPr sz="3600" spc="-5" dirty="0"/>
              <a:t>is </a:t>
            </a:r>
            <a:r>
              <a:rPr sz="3600" spc="-15" dirty="0"/>
              <a:t>on </a:t>
            </a:r>
            <a:r>
              <a:rPr sz="3600" spc="-20" dirty="0"/>
              <a:t>one case </a:t>
            </a:r>
            <a:r>
              <a:rPr sz="3600" spc="-15" dirty="0"/>
              <a:t>of</a:t>
            </a:r>
            <a:r>
              <a:rPr sz="3600" spc="-220" dirty="0"/>
              <a:t> </a:t>
            </a:r>
            <a:r>
              <a:rPr sz="3600" spc="-20" dirty="0"/>
              <a:t>optimization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85723" y="2100072"/>
            <a:ext cx="8583930" cy="22942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28829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F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ind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parameters </a:t>
            </a:r>
            <a:r>
              <a:rPr sz="2400" b="1" dirty="0">
                <a:latin typeface="Times New Roman"/>
                <a:cs typeface="Times New Roman"/>
              </a:rPr>
              <a:t>θ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neural network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that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significantly reduces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cost function</a:t>
            </a:r>
            <a:r>
              <a:rPr sz="3200" spc="-2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J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spc="-15" dirty="0">
                <a:latin typeface="Times New Roman"/>
                <a:cs typeface="Times New Roman"/>
              </a:rPr>
              <a:t>θ</a:t>
            </a:r>
            <a:r>
              <a:rPr sz="2400" spc="-15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  <a:p>
            <a:pPr marL="747395" lvl="1" indent="-282575">
              <a:lnSpc>
                <a:spcPct val="100000"/>
              </a:lnSpc>
              <a:spcBef>
                <a:spcPts val="455"/>
              </a:spcBef>
              <a:buChar char="–"/>
              <a:tabLst>
                <a:tab pos="747395" algn="l"/>
              </a:tabLst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It typically</a:t>
            </a:r>
            <a:r>
              <a:rPr sz="2800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includes:</a:t>
            </a:r>
            <a:endParaRPr sz="2800" dirty="0">
              <a:latin typeface="Arial"/>
              <a:cs typeface="Arial"/>
            </a:endParaRPr>
          </a:p>
          <a:p>
            <a:pPr marL="1143000" marR="5080" lvl="2" indent="-226060">
              <a:lnSpc>
                <a:spcPct val="100800"/>
              </a:lnSpc>
              <a:spcBef>
                <a:spcPts val="495"/>
              </a:spcBef>
              <a:buChar char="•"/>
              <a:tabLst>
                <a:tab pos="1143000" algn="l"/>
                <a:tab pos="6322695" algn="l"/>
              </a:tabLst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performance measure</a:t>
            </a:r>
            <a:r>
              <a:rPr sz="2400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evaluated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on</a:t>
            </a:r>
            <a:r>
              <a:rPr lang="en-US"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an entire</a:t>
            </a:r>
            <a:r>
              <a:rPr sz="2400" spc="-1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training 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set as well as an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additional regularization</a:t>
            </a:r>
            <a:r>
              <a:rPr sz="2400" spc="-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term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5554" y="691895"/>
            <a:ext cx="51320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The </a:t>
            </a:r>
            <a:r>
              <a:rPr sz="4400" spc="-30" dirty="0"/>
              <a:t>BFGS</a:t>
            </a:r>
            <a:r>
              <a:rPr sz="4400" spc="-145" dirty="0"/>
              <a:t> </a:t>
            </a:r>
            <a:r>
              <a:rPr sz="4400" spc="-20" dirty="0"/>
              <a:t>Algorithm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85723" y="1487279"/>
            <a:ext cx="8778240" cy="20383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Broyden-Fletcher-Goldfarb-Shanno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(BFGS)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6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Newton’s method without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computational</a:t>
            </a:r>
            <a:r>
              <a:rPr sz="2800" spc="-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burden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50"/>
              </a:spcBef>
              <a:buChar char="–"/>
              <a:tabLst>
                <a:tab pos="747395" algn="l"/>
              </a:tabLst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It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similar to 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conjugate gradient</a:t>
            </a:r>
            <a:r>
              <a:rPr sz="2800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method</a:t>
            </a:r>
            <a:endParaRPr sz="280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545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More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direct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approach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approximating Newton’s</a:t>
            </a:r>
            <a:r>
              <a:rPr sz="2400" spc="-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update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723" y="3590544"/>
            <a:ext cx="46926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Recall Newton’s</a:t>
            </a:r>
            <a:r>
              <a:rPr sz="3200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update: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2444" y="4070967"/>
            <a:ext cx="8272780" cy="312483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716280" indent="-226695">
              <a:lnSpc>
                <a:spcPct val="100000"/>
              </a:lnSpc>
              <a:spcBef>
                <a:spcPts val="620"/>
              </a:spcBef>
              <a:buChar char="•"/>
              <a:tabLst>
                <a:tab pos="71628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where </a:t>
            </a:r>
            <a:r>
              <a:rPr sz="2400" i="1" dirty="0">
                <a:latin typeface="Times New Roman"/>
                <a:cs typeface="Times New Roman"/>
              </a:rPr>
              <a:t>H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Hessian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2400" i="1" dirty="0">
                <a:latin typeface="Times New Roman"/>
                <a:cs typeface="Times New Roman"/>
              </a:rPr>
              <a:t>J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wrt </a:t>
            </a:r>
            <a:r>
              <a:rPr sz="2400" dirty="0">
                <a:latin typeface="Times New Roman"/>
                <a:cs typeface="Times New Roman"/>
              </a:rPr>
              <a:t>θ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evaluated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at</a:t>
            </a:r>
            <a:r>
              <a:rPr sz="2400" spc="-1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θ</a:t>
            </a:r>
            <a:r>
              <a:rPr sz="2400" spc="-15" baseline="-17361" dirty="0">
                <a:latin typeface="Times New Roman"/>
                <a:cs typeface="Times New Roman"/>
              </a:rPr>
              <a:t>0</a:t>
            </a:r>
            <a:endParaRPr sz="2400" baseline="-17361">
              <a:latin typeface="Times New Roman"/>
              <a:cs typeface="Times New Roman"/>
            </a:endParaRPr>
          </a:p>
          <a:p>
            <a:pPr marL="320675" indent="-282575">
              <a:lnSpc>
                <a:spcPct val="100000"/>
              </a:lnSpc>
              <a:spcBef>
                <a:spcPts val="610"/>
              </a:spcBef>
              <a:buChar char="–"/>
              <a:tabLst>
                <a:tab pos="32067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Primary difficulty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computation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800" spc="-2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H</a:t>
            </a:r>
            <a:r>
              <a:rPr sz="2400" spc="-15" baseline="24305" dirty="0">
                <a:latin typeface="Times New Roman"/>
                <a:cs typeface="Times New Roman"/>
              </a:rPr>
              <a:t>-1</a:t>
            </a:r>
            <a:endParaRPr sz="2400" baseline="24305">
              <a:latin typeface="Times New Roman"/>
              <a:cs typeface="Times New Roman"/>
            </a:endParaRPr>
          </a:p>
          <a:p>
            <a:pPr marL="320675" indent="-282575">
              <a:lnSpc>
                <a:spcPts val="3325"/>
              </a:lnSpc>
              <a:spcBef>
                <a:spcPts val="645"/>
              </a:spcBef>
              <a:buChar char="–"/>
              <a:tabLst>
                <a:tab pos="320675" algn="l"/>
              </a:tabLst>
            </a:pP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BFGS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quasi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Newton: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approximates </a:t>
            </a:r>
            <a:r>
              <a:rPr sz="2400" i="1" spc="-10" dirty="0">
                <a:latin typeface="Times New Roman"/>
                <a:cs typeface="Times New Roman"/>
              </a:rPr>
              <a:t>H</a:t>
            </a:r>
            <a:r>
              <a:rPr sz="2400" spc="-15" baseline="24305" dirty="0">
                <a:latin typeface="Times New Roman"/>
                <a:cs typeface="Times New Roman"/>
              </a:rPr>
              <a:t>-1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by</a:t>
            </a:r>
            <a:r>
              <a:rPr sz="2800" spc="-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matrix</a:t>
            </a:r>
            <a:endParaRPr sz="2800">
              <a:latin typeface="Arial"/>
              <a:cs typeface="Arial"/>
            </a:endParaRPr>
          </a:p>
          <a:p>
            <a:pPr marL="320675">
              <a:lnSpc>
                <a:spcPts val="3325"/>
              </a:lnSpc>
            </a:pPr>
            <a:r>
              <a:rPr sz="2800" i="1" spc="-15" dirty="0">
                <a:latin typeface="Times New Roman"/>
                <a:cs typeface="Times New Roman"/>
              </a:rPr>
              <a:t>M</a:t>
            </a:r>
            <a:r>
              <a:rPr sz="2700" i="1" spc="-22" baseline="-18518" dirty="0">
                <a:latin typeface="Times New Roman"/>
                <a:cs typeface="Times New Roman"/>
              </a:rPr>
              <a:t>t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that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iteratively refined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by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low-rank</a:t>
            </a:r>
            <a:r>
              <a:rPr sz="2800" spc="-1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updates</a:t>
            </a:r>
            <a:endParaRPr sz="2800">
              <a:latin typeface="Arial"/>
              <a:cs typeface="Arial"/>
            </a:endParaRPr>
          </a:p>
          <a:p>
            <a:pPr marL="716280" marR="30480" lvl="1" indent="-226060">
              <a:lnSpc>
                <a:spcPts val="2810"/>
              </a:lnSpc>
              <a:spcBef>
                <a:spcPts val="695"/>
              </a:spcBef>
              <a:buChar char="•"/>
              <a:tabLst>
                <a:tab pos="716280" algn="l"/>
                <a:tab pos="469519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Once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inverse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Hessian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M</a:t>
            </a:r>
            <a:r>
              <a:rPr sz="2400" i="1" spc="-22" baseline="-17361" dirty="0">
                <a:latin typeface="Times New Roman"/>
                <a:cs typeface="Times New Roman"/>
              </a:rPr>
              <a:t>t	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updated,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direction</a:t>
            </a:r>
            <a:r>
              <a:rPr sz="2400" spc="-114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of 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descent </a:t>
            </a:r>
            <a:r>
              <a:rPr sz="2400" spc="-5" dirty="0">
                <a:latin typeface="Calibri"/>
                <a:cs typeface="Calibri"/>
              </a:rPr>
              <a:t>ρ</a:t>
            </a:r>
            <a:r>
              <a:rPr sz="2400" i="1" spc="-7" baseline="-17361" dirty="0">
                <a:latin typeface="Calibri"/>
                <a:cs typeface="Calibri"/>
              </a:rPr>
              <a:t>t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determined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by</a:t>
            </a:r>
            <a:r>
              <a:rPr sz="2400" spc="-26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ρ</a:t>
            </a:r>
            <a:r>
              <a:rPr sz="2400" spc="-22" baseline="-17361" dirty="0">
                <a:latin typeface="Times New Roman"/>
                <a:cs typeface="Times New Roman"/>
              </a:rPr>
              <a:t>t</a:t>
            </a:r>
            <a:r>
              <a:rPr sz="2400" spc="-15" dirty="0">
                <a:latin typeface="Times New Roman"/>
                <a:cs typeface="Times New Roman"/>
              </a:rPr>
              <a:t>=</a:t>
            </a:r>
            <a:r>
              <a:rPr sz="2400" i="1" spc="-15" dirty="0">
                <a:latin typeface="Times New Roman"/>
                <a:cs typeface="Times New Roman"/>
              </a:rPr>
              <a:t>M</a:t>
            </a:r>
            <a:r>
              <a:rPr sz="2400" i="1" spc="-22" baseline="-17361" dirty="0">
                <a:latin typeface="Times New Roman"/>
                <a:cs typeface="Times New Roman"/>
              </a:rPr>
              <a:t>t</a:t>
            </a:r>
            <a:r>
              <a:rPr sz="2400" i="1" spc="-15" dirty="0">
                <a:latin typeface="Times New Roman"/>
                <a:cs typeface="Times New Roman"/>
              </a:rPr>
              <a:t>g</a:t>
            </a:r>
            <a:r>
              <a:rPr sz="2400" i="1" spc="-22" baseline="-17361" dirty="0">
                <a:latin typeface="Times New Roman"/>
                <a:cs typeface="Times New Roman"/>
              </a:rPr>
              <a:t>t</a:t>
            </a:r>
            <a:endParaRPr sz="2400" baseline="-17361">
              <a:latin typeface="Times New Roman"/>
              <a:cs typeface="Times New Roman"/>
            </a:endParaRPr>
          </a:p>
          <a:p>
            <a:pPr marL="716280" lvl="1" indent="-226695">
              <a:lnSpc>
                <a:spcPct val="100000"/>
              </a:lnSpc>
              <a:spcBef>
                <a:spcPts val="540"/>
              </a:spcBef>
              <a:buChar char="•"/>
              <a:tabLst>
                <a:tab pos="71628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Final update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parameters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r>
              <a:rPr sz="2400" spc="-8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θ</a:t>
            </a:r>
            <a:r>
              <a:rPr sz="2400" i="1" spc="-22" baseline="-17361" dirty="0">
                <a:latin typeface="Times New Roman"/>
                <a:cs typeface="Times New Roman"/>
              </a:rPr>
              <a:t>t</a:t>
            </a:r>
            <a:r>
              <a:rPr sz="2400" spc="-22" baseline="-17361" dirty="0">
                <a:latin typeface="Times New Roman"/>
                <a:cs typeface="Times New Roman"/>
              </a:rPr>
              <a:t>+1</a:t>
            </a:r>
            <a:r>
              <a:rPr sz="2400" spc="-15" dirty="0">
                <a:latin typeface="Times New Roman"/>
                <a:cs typeface="Times New Roman"/>
              </a:rPr>
              <a:t>=θ</a:t>
            </a:r>
            <a:r>
              <a:rPr sz="2400" i="1" spc="-22" baseline="-17361" dirty="0">
                <a:latin typeface="Times New Roman"/>
                <a:cs typeface="Times New Roman"/>
              </a:rPr>
              <a:t>t</a:t>
            </a:r>
            <a:r>
              <a:rPr sz="2400" spc="-15" dirty="0">
                <a:latin typeface="Times New Roman"/>
                <a:cs typeface="Times New Roman"/>
              </a:rPr>
              <a:t>+ε*ρ</a:t>
            </a:r>
            <a:r>
              <a:rPr sz="2400" i="1" spc="-22" baseline="-17361" dirty="0">
                <a:latin typeface="Times New Roman"/>
                <a:cs typeface="Times New Roman"/>
              </a:rPr>
              <a:t>t</a:t>
            </a:r>
            <a:endParaRPr sz="2400" baseline="-17361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9541" y="3892338"/>
            <a:ext cx="147002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929005" algn="l"/>
                <a:tab pos="1381760" algn="l"/>
              </a:tabLst>
            </a:pPr>
            <a:r>
              <a:rPr sz="1150" spc="5" dirty="0">
                <a:latin typeface="Calibri"/>
                <a:cs typeface="Calibri"/>
              </a:rPr>
              <a:t>0	</a:t>
            </a:r>
            <a:r>
              <a:rPr sz="1150" spc="10" dirty="0">
                <a:latin typeface="Symbol"/>
                <a:cs typeface="Symbol"/>
              </a:rPr>
              <a:t></a:t>
            </a:r>
            <a:r>
              <a:rPr sz="1150" spc="10" dirty="0">
                <a:latin typeface="Times New Roman"/>
                <a:cs typeface="Times New Roman"/>
              </a:rPr>
              <a:t>	</a:t>
            </a:r>
            <a:r>
              <a:rPr sz="1150" spc="5" dirty="0">
                <a:latin typeface="Calibri"/>
                <a:cs typeface="Calibri"/>
              </a:rPr>
              <a:t>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3557" y="3690498"/>
            <a:ext cx="2309495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848994" algn="l"/>
              </a:tabLst>
            </a:pPr>
            <a:r>
              <a:rPr sz="2000" spc="-35" dirty="0">
                <a:latin typeface="Symbol"/>
                <a:cs typeface="Symbol"/>
              </a:rPr>
              <a:t></a:t>
            </a:r>
            <a:r>
              <a:rPr sz="2000" spc="-35" dirty="0">
                <a:latin typeface="Calibri"/>
                <a:cs typeface="Calibri"/>
              </a:rPr>
              <a:t>*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5" dirty="0">
                <a:latin typeface="Symbol"/>
                <a:cs typeface="Symbol"/>
              </a:rPr>
              <a:t>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Symbol"/>
                <a:cs typeface="Symbol"/>
              </a:rPr>
              <a:t></a:t>
            </a:r>
            <a:r>
              <a:rPr sz="2000" spc="15" dirty="0">
                <a:latin typeface="Times New Roman"/>
                <a:cs typeface="Times New Roman"/>
              </a:rPr>
              <a:t>	</a:t>
            </a:r>
            <a:r>
              <a:rPr sz="2000" spc="15" dirty="0">
                <a:latin typeface="Symbol"/>
                <a:cs typeface="Symbol"/>
              </a:rPr>
              <a:t>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i="1" spc="170" dirty="0">
                <a:latin typeface="Cambria"/>
                <a:cs typeface="Cambria"/>
              </a:rPr>
              <a:t>H </a:t>
            </a:r>
            <a:r>
              <a:rPr sz="1725" baseline="43478" dirty="0">
                <a:latin typeface="Symbol"/>
                <a:cs typeface="Symbol"/>
              </a:rPr>
              <a:t></a:t>
            </a:r>
            <a:r>
              <a:rPr sz="1725" baseline="43478" dirty="0">
                <a:latin typeface="Calibri"/>
                <a:cs typeface="Calibri"/>
              </a:rPr>
              <a:t>1</a:t>
            </a:r>
            <a:r>
              <a:rPr sz="2000" dirty="0">
                <a:latin typeface="Symbol"/>
                <a:cs typeface="Symbol"/>
              </a:rPr>
              <a:t>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i="1" spc="260" dirty="0">
                <a:latin typeface="Cambria"/>
                <a:cs typeface="Cambria"/>
              </a:rPr>
              <a:t>J</a:t>
            </a:r>
            <a:r>
              <a:rPr sz="2000" spc="260" dirty="0">
                <a:latin typeface="Calibri"/>
                <a:cs typeface="Calibri"/>
              </a:rPr>
              <a:t>(</a:t>
            </a:r>
            <a:r>
              <a:rPr sz="2000" spc="260" dirty="0">
                <a:latin typeface="Symbol"/>
                <a:cs typeface="Symbol"/>
              </a:rPr>
              <a:t>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18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51963" y="3655430"/>
            <a:ext cx="2312670" cy="461645"/>
          </a:xfrm>
          <a:custGeom>
            <a:avLst/>
            <a:gdLst/>
            <a:ahLst/>
            <a:cxnLst/>
            <a:rect l="l" t="t" r="r" b="b"/>
            <a:pathLst>
              <a:path w="2312670" h="461645">
                <a:moveTo>
                  <a:pt x="0" y="0"/>
                </a:moveTo>
                <a:lnTo>
                  <a:pt x="2312405" y="0"/>
                </a:lnTo>
                <a:lnTo>
                  <a:pt x="2312405" y="461539"/>
                </a:lnTo>
                <a:lnTo>
                  <a:pt x="0" y="461539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3945" y="847293"/>
            <a:ext cx="8990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4730" algn="l"/>
                <a:tab pos="5249545" algn="l"/>
                <a:tab pos="7339330" algn="l"/>
              </a:tabLst>
            </a:pPr>
            <a:r>
              <a:rPr sz="4400" spc="-5" dirty="0"/>
              <a:t>Top</a:t>
            </a:r>
            <a:r>
              <a:rPr sz="4400" dirty="0"/>
              <a:t>i</a:t>
            </a:r>
            <a:r>
              <a:rPr dirty="0"/>
              <a:t>cs</a:t>
            </a:r>
            <a:r>
              <a:rPr spc="-5" dirty="0"/>
              <a:t> </a:t>
            </a:r>
            <a:r>
              <a:rPr dirty="0"/>
              <a:t>in	</a:t>
            </a:r>
            <a:r>
              <a:rPr spc="-5" dirty="0"/>
              <a:t>O</a:t>
            </a:r>
            <a:r>
              <a:rPr dirty="0"/>
              <a:t>p</a:t>
            </a:r>
            <a:r>
              <a:rPr spc="-5" dirty="0"/>
              <a:t>t</a:t>
            </a:r>
            <a:r>
              <a:rPr dirty="0"/>
              <a:t>imiza</a:t>
            </a:r>
            <a:r>
              <a:rPr spc="-5" dirty="0"/>
              <a:t>t</a:t>
            </a:r>
            <a:r>
              <a:rPr dirty="0"/>
              <a:t>ion	</a:t>
            </a:r>
            <a:r>
              <a:rPr spc="-5" dirty="0"/>
              <a:t>f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Deep	Models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865505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865505" algn="l"/>
                <a:tab pos="866140" algn="l"/>
              </a:tabLst>
            </a:pPr>
            <a:r>
              <a:rPr spc="-5" dirty="0"/>
              <a:t>Importance </a:t>
            </a:r>
            <a:r>
              <a:rPr dirty="0"/>
              <a:t>of </a:t>
            </a:r>
            <a:r>
              <a:rPr spc="-5" dirty="0"/>
              <a:t>Optimization </a:t>
            </a:r>
            <a:r>
              <a:rPr dirty="0"/>
              <a:t>in machine</a:t>
            </a:r>
            <a:r>
              <a:rPr spc="-10" dirty="0"/>
              <a:t> </a:t>
            </a:r>
            <a:r>
              <a:rPr dirty="0"/>
              <a:t>learning</a:t>
            </a:r>
          </a:p>
          <a:p>
            <a:pPr marL="865505" indent="-342900">
              <a:lnSpc>
                <a:spcPct val="100000"/>
              </a:lnSpc>
              <a:spcBef>
                <a:spcPts val="730"/>
              </a:spcBef>
              <a:buChar char="•"/>
              <a:tabLst>
                <a:tab pos="865505" algn="l"/>
                <a:tab pos="866140" algn="l"/>
              </a:tabLst>
            </a:pPr>
            <a:r>
              <a:rPr dirty="0"/>
              <a:t>How learning </a:t>
            </a:r>
            <a:r>
              <a:rPr spc="-5" dirty="0"/>
              <a:t>differs from</a:t>
            </a:r>
            <a:r>
              <a:rPr spc="-10" dirty="0"/>
              <a:t> </a:t>
            </a:r>
            <a:r>
              <a:rPr spc="-5" dirty="0"/>
              <a:t>optimization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dirty="0"/>
              <a:t>Challenges in neural </a:t>
            </a:r>
            <a:r>
              <a:rPr spc="-5" dirty="0"/>
              <a:t>network</a:t>
            </a:r>
            <a:r>
              <a:rPr spc="-20" dirty="0"/>
              <a:t> </a:t>
            </a:r>
            <a:r>
              <a:rPr spc="-5" dirty="0"/>
              <a:t>optimization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dirty="0"/>
              <a:t>Basic </a:t>
            </a:r>
            <a:r>
              <a:rPr spc="-5" dirty="0"/>
              <a:t>Optimization</a:t>
            </a:r>
            <a:r>
              <a:rPr spc="-10" dirty="0"/>
              <a:t> </a:t>
            </a:r>
            <a:r>
              <a:rPr spc="-5" dirty="0"/>
              <a:t>Algorithms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spc="-5" dirty="0"/>
              <a:t>Parameter initialization</a:t>
            </a:r>
            <a:r>
              <a:rPr dirty="0"/>
              <a:t> </a:t>
            </a:r>
            <a:r>
              <a:rPr spc="-5" dirty="0"/>
              <a:t>strategies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spc="-5" dirty="0"/>
              <a:t>Algorithms with adaptive </a:t>
            </a:r>
            <a:r>
              <a:rPr dirty="0"/>
              <a:t>learning</a:t>
            </a:r>
            <a:r>
              <a:rPr spc="10" dirty="0"/>
              <a:t> </a:t>
            </a:r>
            <a:r>
              <a:rPr spc="-5" dirty="0"/>
              <a:t>rates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spc="-5" dirty="0"/>
              <a:t>Approximate </a:t>
            </a:r>
            <a:r>
              <a:rPr dirty="0"/>
              <a:t>second-order</a:t>
            </a:r>
            <a:r>
              <a:rPr spc="-5" dirty="0"/>
              <a:t> methods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spc="-5" dirty="0">
                <a:solidFill>
                  <a:srgbClr val="3333CC"/>
                </a:solidFill>
              </a:rPr>
              <a:t>Optimization strategies </a:t>
            </a:r>
            <a:r>
              <a:rPr dirty="0">
                <a:solidFill>
                  <a:srgbClr val="3333CC"/>
                </a:solidFill>
              </a:rPr>
              <a:t>and</a:t>
            </a:r>
            <a:r>
              <a:rPr spc="20"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meta-algorithms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0940" marR="5080" indent="-2428875">
              <a:lnSpc>
                <a:spcPct val="100000"/>
              </a:lnSpc>
              <a:spcBef>
                <a:spcPts val="100"/>
              </a:spcBef>
              <a:tabLst>
                <a:tab pos="2186305" algn="l"/>
                <a:tab pos="5151120" algn="l"/>
              </a:tabLst>
            </a:pPr>
            <a:r>
              <a:rPr spc="-5" dirty="0"/>
              <a:t>Topics</a:t>
            </a:r>
            <a:r>
              <a:rPr spc="5" dirty="0"/>
              <a:t> </a:t>
            </a:r>
            <a:r>
              <a:rPr dirty="0"/>
              <a:t>in	</a:t>
            </a:r>
            <a:r>
              <a:rPr spc="-5" dirty="0"/>
              <a:t>Optimization	Strategies</a:t>
            </a:r>
            <a:r>
              <a:rPr spc="-65" dirty="0"/>
              <a:t> </a:t>
            </a:r>
            <a:r>
              <a:rPr dirty="0"/>
              <a:t>and  </a:t>
            </a:r>
            <a:r>
              <a:rPr spc="-5" dirty="0"/>
              <a:t>Meta-Algorithms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889898"/>
            <a:ext cx="7362825" cy="40093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Batch Normalization</a:t>
            </a:r>
            <a:endParaRPr sz="320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Coordinate </a:t>
            </a: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Descent</a:t>
            </a:r>
            <a:endParaRPr sz="320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Polyak</a:t>
            </a:r>
            <a:r>
              <a:rPr sz="3200" spc="-1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Averaging</a:t>
            </a:r>
            <a:endParaRPr sz="320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Supervised</a:t>
            </a: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 Pretraining</a:t>
            </a:r>
            <a:endParaRPr sz="320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Designing Models </a:t>
            </a: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Aid</a:t>
            </a:r>
            <a:r>
              <a:rPr sz="3200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endParaRPr sz="3200">
              <a:latin typeface="Arial"/>
              <a:cs typeface="Arial"/>
            </a:endParaRPr>
          </a:p>
          <a:p>
            <a:pPr marL="520065" marR="5080" indent="-50800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Continuation Methods </a:t>
            </a: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and Curriculum  Learning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743" y="572973"/>
            <a:ext cx="81006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0760" algn="l"/>
                <a:tab pos="5800090" algn="l"/>
              </a:tabLst>
            </a:pPr>
            <a:r>
              <a:rPr spc="-5" dirty="0"/>
              <a:t>Overview	</a:t>
            </a:r>
            <a:r>
              <a:rPr dirty="0"/>
              <a:t>of</a:t>
            </a:r>
            <a:r>
              <a:rPr spc="15" dirty="0"/>
              <a:t> </a:t>
            </a:r>
            <a:r>
              <a:rPr spc="-5" dirty="0"/>
              <a:t>Optimization	Strategies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982354"/>
            <a:ext cx="8760922" cy="198259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Many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optimization techniques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are</a:t>
            </a: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 not exactly algorithms but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general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templates 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 be specialized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yield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algorithms</a:t>
            </a: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 or subroutines for other algorithms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6283" y="877773"/>
            <a:ext cx="67456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6305" algn="l"/>
              </a:tabLst>
            </a:pPr>
            <a:r>
              <a:rPr spc="-5" dirty="0"/>
              <a:t>Topics</a:t>
            </a:r>
            <a:r>
              <a:rPr spc="5" dirty="0"/>
              <a:t> </a:t>
            </a:r>
            <a:r>
              <a:rPr dirty="0"/>
              <a:t>in	</a:t>
            </a:r>
            <a:r>
              <a:rPr spc="-5" dirty="0"/>
              <a:t>Batch</a:t>
            </a:r>
            <a:r>
              <a:rPr spc="-20" dirty="0"/>
              <a:t> </a:t>
            </a:r>
            <a:r>
              <a:rPr spc="-5" dirty="0"/>
              <a:t>Normalization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978" y="1889898"/>
            <a:ext cx="8952865" cy="2732158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indent="-342900">
              <a:lnSpc>
                <a:spcPts val="3835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Method for of adaptive reparameterization</a:t>
            </a:r>
          </a:p>
          <a:p>
            <a:pPr marL="355600" indent="-342900">
              <a:lnSpc>
                <a:spcPts val="3835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Motivation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difficulty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choosing learning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rate</a:t>
            </a:r>
            <a:endParaRPr sz="3200" dirty="0">
              <a:latin typeface="Arial"/>
              <a:cs typeface="Arial"/>
            </a:endParaRPr>
          </a:p>
          <a:p>
            <a:pPr marL="355600">
              <a:lnSpc>
                <a:spcPts val="3835"/>
              </a:lnSpc>
            </a:pPr>
            <a:r>
              <a:rPr sz="3200" dirty="0" err="1">
                <a:latin typeface="Times New Roman"/>
                <a:cs typeface="Times New Roman"/>
              </a:rPr>
              <a:t>ε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for DL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Method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replace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activations with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zero-mean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unit variance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activations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3300" y="533400"/>
            <a:ext cx="89769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5455" algn="l"/>
                <a:tab pos="4898390" algn="l"/>
                <a:tab pos="6960234" algn="l"/>
              </a:tabLst>
            </a:pPr>
            <a:r>
              <a:rPr dirty="0"/>
              <a:t>Adding	</a:t>
            </a:r>
            <a:r>
              <a:rPr lang="en-US" dirty="0"/>
              <a:t>N</a:t>
            </a:r>
            <a:r>
              <a:rPr dirty="0"/>
              <a:t>ormaliza</a:t>
            </a:r>
            <a:r>
              <a:rPr spc="-5" dirty="0"/>
              <a:t>t</a:t>
            </a:r>
            <a:r>
              <a:rPr dirty="0"/>
              <a:t>ion	be</a:t>
            </a:r>
            <a:r>
              <a:rPr spc="-5" dirty="0"/>
              <a:t>t</a:t>
            </a:r>
            <a:r>
              <a:rPr dirty="0"/>
              <a:t>ween	</a:t>
            </a:r>
            <a:r>
              <a:rPr lang="en-US" dirty="0"/>
              <a:t>L</a:t>
            </a:r>
            <a:r>
              <a:rPr dirty="0"/>
              <a:t>ayers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432698"/>
            <a:ext cx="8976995" cy="458196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marR="5080" indent="-342900">
              <a:lnSpc>
                <a:spcPct val="994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Method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adds 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additional step between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layers,  in which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output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earlier layer is  normalized</a:t>
            </a:r>
            <a:endParaRPr sz="3200" dirty="0">
              <a:latin typeface="Arial"/>
              <a:cs typeface="Arial"/>
            </a:endParaRPr>
          </a:p>
          <a:p>
            <a:pPr marL="748665" marR="304800" lvl="1" indent="-279400">
              <a:lnSpc>
                <a:spcPts val="3329"/>
              </a:lnSpc>
              <a:spcBef>
                <a:spcPts val="865"/>
              </a:spcBef>
              <a:buChar char="–"/>
              <a:tabLst>
                <a:tab pos="755650" algn="l"/>
              </a:tabLst>
            </a:pPr>
            <a:r>
              <a:rPr lang="en-US" sz="2800" spc="-5" dirty="0">
                <a:solidFill>
                  <a:srgbClr val="336600"/>
                </a:solidFill>
                <a:latin typeface="Arial"/>
                <a:cs typeface="Arial"/>
              </a:rPr>
              <a:t>Done by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standardizing the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mean and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standard deviation 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of each individual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unit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ethod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adaptive</a:t>
            </a:r>
            <a:r>
              <a:rPr sz="3200" spc="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reparameterization</a:t>
            </a:r>
            <a:endParaRPr sz="32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665"/>
              </a:spcBef>
              <a:buChar char="–"/>
              <a:tabLst>
                <a:tab pos="755650" algn="l"/>
              </a:tabLst>
            </a:pPr>
            <a:r>
              <a:rPr lang="en-US" sz="2800" spc="-5" dirty="0">
                <a:solidFill>
                  <a:srgbClr val="336600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ot an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optimization algorithm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at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all</a:t>
            </a:r>
            <a:endParaRPr sz="2800" dirty="0">
              <a:latin typeface="Arial"/>
              <a:cs typeface="Arial"/>
            </a:endParaRPr>
          </a:p>
          <a:p>
            <a:pPr marL="748665" marR="88265" lvl="1" indent="-279400">
              <a:lnSpc>
                <a:spcPts val="3329"/>
              </a:lnSpc>
              <a:spcBef>
                <a:spcPts val="77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method to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reduce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internal covariate shift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in neural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networks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35" y="572654"/>
            <a:ext cx="909846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Motivation: Difficulty </a:t>
            </a:r>
            <a:r>
              <a:rPr sz="4400" dirty="0"/>
              <a:t>of</a:t>
            </a:r>
            <a:r>
              <a:rPr sz="4400" spc="20" dirty="0"/>
              <a:t> </a:t>
            </a:r>
            <a:r>
              <a:rPr lang="en-US" sz="4400" spc="-5" dirty="0"/>
              <a:t>C</a:t>
            </a:r>
            <a:r>
              <a:rPr sz="4400" spc="-5" dirty="0"/>
              <a:t>omposition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840278" y="1448954"/>
            <a:ext cx="8466455" cy="20967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68300" marR="499109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Very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deep models involve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compositions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 several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functions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layers</a:t>
            </a:r>
            <a:endParaRPr sz="3200">
              <a:latin typeface="Arial"/>
              <a:cs typeface="Arial"/>
            </a:endParaRPr>
          </a:p>
          <a:p>
            <a:pPr marL="481965">
              <a:lnSpc>
                <a:spcPct val="100000"/>
              </a:lnSpc>
              <a:spcBef>
                <a:spcPts val="509"/>
              </a:spcBef>
              <a:tabLst>
                <a:tab pos="14795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Ex:	</a:t>
            </a:r>
            <a:r>
              <a:rPr sz="2400" i="1" dirty="0">
                <a:latin typeface="Calibri"/>
                <a:cs typeface="Calibri"/>
              </a:rPr>
              <a:t>f </a:t>
            </a:r>
            <a:r>
              <a:rPr sz="2400" spc="170" dirty="0">
                <a:latin typeface="Cambria"/>
                <a:cs typeface="Cambria"/>
              </a:rPr>
              <a:t>(</a:t>
            </a:r>
            <a:r>
              <a:rPr sz="2400" b="1" i="1" spc="170" dirty="0">
                <a:latin typeface="Calibri"/>
                <a:cs typeface="Calibri"/>
              </a:rPr>
              <a:t>x,w</a:t>
            </a:r>
            <a:r>
              <a:rPr sz="2400" spc="170" dirty="0">
                <a:latin typeface="Cambria"/>
                <a:cs typeface="Cambria"/>
              </a:rPr>
              <a:t>)</a:t>
            </a:r>
            <a:r>
              <a:rPr sz="2400" i="1" spc="170" dirty="0">
                <a:latin typeface="Calibri"/>
                <a:cs typeface="Calibri"/>
              </a:rPr>
              <a:t>=f </a:t>
            </a:r>
            <a:r>
              <a:rPr sz="2400" spc="30" baseline="24305" dirty="0">
                <a:latin typeface="Cambria"/>
                <a:cs typeface="Cambria"/>
              </a:rPr>
              <a:t>(</a:t>
            </a:r>
            <a:r>
              <a:rPr sz="2400" i="1" spc="30" baseline="24305" dirty="0">
                <a:latin typeface="Calibri"/>
                <a:cs typeface="Calibri"/>
              </a:rPr>
              <a:t>l</a:t>
            </a:r>
            <a:r>
              <a:rPr sz="2400" spc="30" baseline="24305" dirty="0">
                <a:latin typeface="Cambria"/>
                <a:cs typeface="Cambria"/>
              </a:rPr>
              <a:t>) </a:t>
            </a:r>
            <a:r>
              <a:rPr sz="2400" spc="210" dirty="0">
                <a:latin typeface="Cambria"/>
                <a:cs typeface="Cambria"/>
              </a:rPr>
              <a:t>[… </a:t>
            </a:r>
            <a:r>
              <a:rPr sz="2400" i="1" dirty="0">
                <a:latin typeface="Calibri"/>
                <a:cs typeface="Calibri"/>
              </a:rPr>
              <a:t>f </a:t>
            </a:r>
            <a:r>
              <a:rPr sz="2400" spc="-37" baseline="24305" dirty="0">
                <a:latin typeface="Cambria"/>
                <a:cs typeface="Cambria"/>
              </a:rPr>
              <a:t>(3) </a:t>
            </a:r>
            <a:r>
              <a:rPr sz="2400" spc="-175" dirty="0">
                <a:latin typeface="Cambria"/>
                <a:cs typeface="Cambria"/>
              </a:rPr>
              <a:t>[ </a:t>
            </a:r>
            <a:r>
              <a:rPr sz="2400" i="1" dirty="0">
                <a:latin typeface="Calibri"/>
                <a:cs typeface="Calibri"/>
              </a:rPr>
              <a:t>f </a:t>
            </a:r>
            <a:r>
              <a:rPr sz="2400" spc="-37" baseline="24305" dirty="0">
                <a:latin typeface="Cambria"/>
                <a:cs typeface="Cambria"/>
              </a:rPr>
              <a:t>(2) </a:t>
            </a:r>
            <a:r>
              <a:rPr sz="2400" spc="-175" dirty="0">
                <a:latin typeface="Cambria"/>
                <a:cs typeface="Cambria"/>
              </a:rPr>
              <a:t>[ </a:t>
            </a:r>
            <a:r>
              <a:rPr sz="2400" i="1" dirty="0">
                <a:latin typeface="Calibri"/>
                <a:cs typeface="Calibri"/>
              </a:rPr>
              <a:t>f </a:t>
            </a:r>
            <a:r>
              <a:rPr sz="2400" spc="-52" baseline="24305" dirty="0">
                <a:latin typeface="Cambria"/>
                <a:cs typeface="Cambria"/>
              </a:rPr>
              <a:t>(1)</a:t>
            </a:r>
            <a:r>
              <a:rPr sz="2400" spc="-35" dirty="0">
                <a:latin typeface="Cambria"/>
                <a:cs typeface="Cambria"/>
              </a:rPr>
              <a:t>(</a:t>
            </a:r>
            <a:r>
              <a:rPr sz="2400" b="1" i="1" spc="-35" dirty="0">
                <a:latin typeface="Calibri"/>
                <a:cs typeface="Calibri"/>
              </a:rPr>
              <a:t>x</a:t>
            </a:r>
            <a:r>
              <a:rPr sz="2400" spc="-35" dirty="0">
                <a:latin typeface="Cambria"/>
                <a:cs typeface="Cambria"/>
              </a:rPr>
              <a:t>)]]]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has</a:t>
            </a:r>
            <a:r>
              <a:rPr sz="2800" spc="5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depth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i="1" spc="70" dirty="0">
                <a:latin typeface="Calibri"/>
                <a:cs typeface="Calibri"/>
              </a:rPr>
              <a:t>l</a:t>
            </a:r>
            <a:endParaRPr sz="280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835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gradient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tells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us how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update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each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5878" y="3519054"/>
            <a:ext cx="18783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parameter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177" y="4005718"/>
            <a:ext cx="8376920" cy="24288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40"/>
              </a:spcBef>
              <a:buChar char="–"/>
              <a:tabLst>
                <a:tab pos="2984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Under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assumption that other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layers do not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change</a:t>
            </a:r>
            <a:r>
              <a:rPr lang="en-US" sz="2800" dirty="0">
                <a:solidFill>
                  <a:srgbClr val="336600"/>
                </a:solidFill>
                <a:latin typeface="Arial"/>
                <a:cs typeface="Arial"/>
              </a:rPr>
              <a:t>, w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update all </a:t>
            </a:r>
            <a:r>
              <a:rPr sz="2800" i="1" spc="70" dirty="0">
                <a:latin typeface="Calibri"/>
                <a:cs typeface="Calibri"/>
              </a:rPr>
              <a:t>l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layers</a:t>
            </a:r>
            <a:r>
              <a:rPr sz="2800" spc="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simultaneously</a:t>
            </a:r>
            <a:endParaRPr sz="2800" dirty="0">
              <a:latin typeface="Arial"/>
              <a:cs typeface="Arial"/>
            </a:endParaRPr>
          </a:p>
          <a:p>
            <a:pPr marL="292100" marR="5080" indent="-279400">
              <a:lnSpc>
                <a:spcPts val="3329"/>
              </a:lnSpc>
              <a:spcBef>
                <a:spcPts val="875"/>
              </a:spcBef>
              <a:buChar char="–"/>
              <a:tabLst>
                <a:tab pos="2984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When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we make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change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unexpected results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can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happen</a:t>
            </a:r>
            <a:endParaRPr sz="28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Because many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functions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are changed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simultaneously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7377" y="6475106"/>
            <a:ext cx="6929755" cy="72994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41300" marR="5080" indent="-228600">
              <a:lnSpc>
                <a:spcPct val="101499"/>
              </a:lnSpc>
              <a:spcBef>
                <a:spcPts val="55"/>
              </a:spcBef>
              <a:buChar char="•"/>
              <a:tabLst>
                <a:tab pos="241300" algn="l"/>
              </a:tabLst>
            </a:pPr>
            <a:r>
              <a:rPr lang="en-US" sz="2400" dirty="0">
                <a:solidFill>
                  <a:srgbClr val="660066"/>
                </a:solidFill>
                <a:latin typeface="Arial"/>
                <a:cs typeface="Arial"/>
              </a:rPr>
              <a:t>And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 assumption that other functions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remain 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constant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7137" y="3609065"/>
            <a:ext cx="2365375" cy="3721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250" b="1" i="1" spc="65" dirty="0">
                <a:latin typeface="Calibri"/>
                <a:cs typeface="Calibri"/>
              </a:rPr>
              <a:t>w</a:t>
            </a:r>
            <a:r>
              <a:rPr sz="2250" b="1" i="1" spc="-310" dirty="0">
                <a:latin typeface="Calibri"/>
                <a:cs typeface="Calibri"/>
              </a:rPr>
              <a:t> </a:t>
            </a:r>
            <a:r>
              <a:rPr sz="1950" i="1" spc="60" baseline="42735" dirty="0">
                <a:latin typeface="Calibri"/>
                <a:cs typeface="Calibri"/>
              </a:rPr>
              <a:t>τ</a:t>
            </a:r>
            <a:r>
              <a:rPr sz="1950" spc="60" baseline="42735" dirty="0">
                <a:latin typeface="Lucida Sans Unicode"/>
                <a:cs typeface="Lucida Sans Unicode"/>
              </a:rPr>
              <a:t>+</a:t>
            </a:r>
            <a:r>
              <a:rPr sz="1950" spc="60" baseline="42735" dirty="0">
                <a:latin typeface="Calibri"/>
                <a:cs typeface="Calibri"/>
              </a:rPr>
              <a:t>1 </a:t>
            </a:r>
            <a:r>
              <a:rPr sz="2250" spc="-25" dirty="0">
                <a:latin typeface="Lucida Sans Unicode"/>
                <a:cs typeface="Lucida Sans Unicode"/>
              </a:rPr>
              <a:t>=</a:t>
            </a:r>
            <a:r>
              <a:rPr sz="2250" spc="-260" dirty="0">
                <a:latin typeface="Lucida Sans Unicode"/>
                <a:cs typeface="Lucida Sans Unicode"/>
              </a:rPr>
              <a:t> </a:t>
            </a:r>
            <a:r>
              <a:rPr sz="2250" b="1" i="1" spc="65" dirty="0">
                <a:latin typeface="Calibri"/>
                <a:cs typeface="Calibri"/>
              </a:rPr>
              <a:t>w</a:t>
            </a:r>
            <a:r>
              <a:rPr sz="2250" b="1" i="1" spc="-310" dirty="0">
                <a:latin typeface="Calibri"/>
                <a:cs typeface="Calibri"/>
              </a:rPr>
              <a:t> </a:t>
            </a:r>
            <a:r>
              <a:rPr sz="1950" i="1" spc="195" baseline="42735" dirty="0">
                <a:latin typeface="Calibri"/>
                <a:cs typeface="Calibri"/>
              </a:rPr>
              <a:t>τ</a:t>
            </a:r>
            <a:r>
              <a:rPr sz="1950" i="1" spc="517" baseline="42735" dirty="0">
                <a:latin typeface="Calibri"/>
                <a:cs typeface="Calibri"/>
              </a:rPr>
              <a:t> </a:t>
            </a:r>
            <a:r>
              <a:rPr sz="2250" spc="-25" dirty="0">
                <a:latin typeface="Lucida Sans Unicode"/>
                <a:cs typeface="Lucida Sans Unicode"/>
              </a:rPr>
              <a:t>−</a:t>
            </a:r>
            <a:r>
              <a:rPr sz="2250" spc="-400" dirty="0">
                <a:latin typeface="Lucida Sans Unicode"/>
                <a:cs typeface="Lucida Sans Unicode"/>
              </a:rPr>
              <a:t> </a:t>
            </a:r>
            <a:r>
              <a:rPr sz="2250" i="1" spc="-55" dirty="0">
                <a:latin typeface="Calibri"/>
                <a:cs typeface="Calibri"/>
              </a:rPr>
              <a:t>ε</a:t>
            </a:r>
            <a:r>
              <a:rPr sz="2250" spc="-55" dirty="0">
                <a:latin typeface="Lucida Sans Unicode"/>
                <a:cs typeface="Lucida Sans Unicode"/>
              </a:rPr>
              <a:t>∇</a:t>
            </a:r>
            <a:r>
              <a:rPr sz="2250" spc="310" dirty="0">
                <a:latin typeface="Lucida Sans Unicode"/>
                <a:cs typeface="Lucida Sans Unicode"/>
              </a:rPr>
              <a:t> </a:t>
            </a:r>
            <a:r>
              <a:rPr sz="2250" i="1" spc="254" dirty="0">
                <a:latin typeface="Cambria"/>
                <a:cs typeface="Cambria"/>
              </a:rPr>
              <a:t>E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5246" y="3834788"/>
            <a:ext cx="1059815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374650" algn="l"/>
              </a:tabLst>
            </a:pPr>
            <a:r>
              <a:rPr sz="1300" b="1" i="1" spc="35" dirty="0">
                <a:latin typeface="Calibri"/>
                <a:cs typeface="Calibri"/>
              </a:rPr>
              <a:t>w	</a:t>
            </a:r>
            <a:r>
              <a:rPr sz="1300" b="1" i="1" spc="-55" dirty="0">
                <a:latin typeface="Calibri"/>
                <a:cs typeface="Calibri"/>
              </a:rPr>
              <a:t>x</a:t>
            </a:r>
            <a:r>
              <a:rPr sz="1300" spc="-55" dirty="0">
                <a:latin typeface="Calibri"/>
                <a:cs typeface="Calibri"/>
              </a:rPr>
              <a:t>,</a:t>
            </a:r>
            <a:r>
              <a:rPr sz="1300" i="1" spc="-55" dirty="0">
                <a:latin typeface="Cambria"/>
                <a:cs typeface="Cambria"/>
              </a:rPr>
              <a:t>y</a:t>
            </a:r>
            <a:r>
              <a:rPr sz="1300" spc="-55" dirty="0">
                <a:latin typeface="Lucida Sans Unicode"/>
                <a:cs typeface="Lucida Sans Unicode"/>
              </a:rPr>
              <a:t>∈</a:t>
            </a:r>
            <a:r>
              <a:rPr sz="1300" i="1" spc="-55" dirty="0">
                <a:latin typeface="Cambria"/>
                <a:cs typeface="Cambria"/>
              </a:rPr>
              <a:t>p</a:t>
            </a:r>
            <a:r>
              <a:rPr sz="1300" spc="-55" dirty="0">
                <a:latin typeface="Calibri"/>
                <a:cs typeface="Calibri"/>
              </a:rPr>
              <a:t>ˆ</a:t>
            </a:r>
            <a:r>
              <a:rPr sz="1425" i="1" spc="-82" baseline="-29239" dirty="0">
                <a:latin typeface="Cambria"/>
                <a:cs typeface="Cambria"/>
              </a:rPr>
              <a:t>data</a:t>
            </a:r>
            <a:endParaRPr sz="1425" baseline="-29239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4824" y="3456328"/>
            <a:ext cx="1523365" cy="555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50" i="1" spc="130" dirty="0">
                <a:latin typeface="Cambria"/>
                <a:cs typeface="Cambria"/>
              </a:rPr>
              <a:t>L</a:t>
            </a:r>
            <a:r>
              <a:rPr sz="5175" spc="195" baseline="-4830" dirty="0">
                <a:latin typeface="Lucida Sans Unicode"/>
                <a:cs typeface="Lucida Sans Unicode"/>
              </a:rPr>
              <a:t>(</a:t>
            </a:r>
            <a:r>
              <a:rPr sz="2250" i="1" spc="130" dirty="0">
                <a:latin typeface="Cambria"/>
                <a:cs typeface="Cambria"/>
              </a:rPr>
              <a:t>f</a:t>
            </a:r>
            <a:r>
              <a:rPr sz="2250" i="1" spc="-270" dirty="0">
                <a:latin typeface="Cambria"/>
                <a:cs typeface="Cambria"/>
              </a:rPr>
              <a:t> </a:t>
            </a:r>
            <a:r>
              <a:rPr sz="2250" spc="90" dirty="0">
                <a:latin typeface="Calibri"/>
                <a:cs typeface="Calibri"/>
              </a:rPr>
              <a:t>(</a:t>
            </a:r>
            <a:r>
              <a:rPr sz="2250" b="1" i="1" spc="90" dirty="0">
                <a:latin typeface="Calibri"/>
                <a:cs typeface="Calibri"/>
              </a:rPr>
              <a:t>x</a:t>
            </a:r>
            <a:r>
              <a:rPr sz="2250" spc="90" dirty="0">
                <a:latin typeface="Calibri"/>
                <a:cs typeface="Calibri"/>
              </a:rPr>
              <a:t>;</a:t>
            </a:r>
            <a:r>
              <a:rPr sz="2250" b="1" i="1" spc="90" dirty="0">
                <a:latin typeface="Calibri"/>
                <a:cs typeface="Calibri"/>
              </a:rPr>
              <a:t>w</a:t>
            </a:r>
            <a:r>
              <a:rPr sz="2250" spc="90" dirty="0">
                <a:latin typeface="Calibri"/>
                <a:cs typeface="Calibri"/>
              </a:rPr>
              <a:t>),</a:t>
            </a:r>
            <a:r>
              <a:rPr sz="2250" i="1" spc="90" dirty="0">
                <a:latin typeface="Cambria"/>
                <a:cs typeface="Cambria"/>
              </a:rPr>
              <a:t>y</a:t>
            </a:r>
            <a:r>
              <a:rPr sz="5175" spc="135" baseline="-4830" dirty="0">
                <a:latin typeface="Lucida Sans Unicode"/>
                <a:cs typeface="Lucida Sans Unicode"/>
              </a:rPr>
              <a:t>)</a:t>
            </a:r>
            <a:endParaRPr sz="5175" baseline="-483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7578" y="1433424"/>
            <a:ext cx="8489315" cy="111188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Simple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example:</a:t>
            </a:r>
            <a:endParaRPr sz="32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635"/>
              </a:spcBef>
              <a:tabLst>
                <a:tab pos="854075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	</a:t>
            </a:r>
            <a:r>
              <a:rPr sz="2800" i="1" spc="70" dirty="0">
                <a:latin typeface="Calibri"/>
                <a:cs typeface="Calibri"/>
              </a:rPr>
              <a:t>l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layers, one unit per layer, no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activation</a:t>
            </a:r>
            <a:r>
              <a:rPr sz="2800" spc="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function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4777" y="3629798"/>
            <a:ext cx="32562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Network</a:t>
            </a:r>
            <a:r>
              <a:rPr sz="2800" spc="-1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computes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6677" y="4683535"/>
            <a:ext cx="7656195" cy="18053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013460" indent="-963294">
              <a:lnSpc>
                <a:spcPct val="100000"/>
              </a:lnSpc>
              <a:spcBef>
                <a:spcPts val="800"/>
              </a:spcBef>
              <a:buClr>
                <a:srgbClr val="336600"/>
              </a:buClr>
              <a:buChar char="–"/>
              <a:tabLst>
                <a:tab pos="1013460" algn="l"/>
                <a:tab pos="1014094" algn="l"/>
              </a:tabLst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where </a:t>
            </a:r>
            <a:r>
              <a:rPr sz="2400" i="1" dirty="0">
                <a:latin typeface="Calibri"/>
                <a:cs typeface="Calibri"/>
              </a:rPr>
              <a:t>w</a:t>
            </a:r>
            <a:r>
              <a:rPr sz="2400" i="1" baseline="-20833" dirty="0">
                <a:latin typeface="Calibri"/>
                <a:cs typeface="Calibri"/>
              </a:rPr>
              <a:t>i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provides weight of layer </a:t>
            </a:r>
            <a:r>
              <a:rPr sz="2400" i="1" spc="185" dirty="0"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  <a:p>
            <a:pPr marL="336550" indent="-285750">
              <a:lnSpc>
                <a:spcPct val="100000"/>
              </a:lnSpc>
              <a:spcBef>
                <a:spcPts val="819"/>
              </a:spcBef>
              <a:buChar char="–"/>
              <a:tabLst>
                <a:tab pos="3365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Output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of layer </a:t>
            </a:r>
            <a:r>
              <a:rPr sz="2800" i="1" spc="215" dirty="0">
                <a:solidFill>
                  <a:srgbClr val="336600"/>
                </a:solidFill>
                <a:latin typeface="Calibri"/>
                <a:cs typeface="Calibri"/>
              </a:rPr>
              <a:t>i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2800" spc="-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spc="90" dirty="0">
                <a:latin typeface="Calibri"/>
                <a:cs typeface="Calibri"/>
              </a:rPr>
              <a:t>h</a:t>
            </a:r>
            <a:r>
              <a:rPr sz="2775" i="1" spc="135" baseline="-21021" dirty="0">
                <a:latin typeface="Calibri"/>
                <a:cs typeface="Calibri"/>
              </a:rPr>
              <a:t>i</a:t>
            </a:r>
            <a:r>
              <a:rPr sz="2800" spc="90" dirty="0">
                <a:latin typeface="Cambria"/>
                <a:cs typeface="Cambria"/>
              </a:rPr>
              <a:t>=</a:t>
            </a:r>
            <a:r>
              <a:rPr sz="2800" i="1" spc="90" dirty="0">
                <a:latin typeface="Calibri"/>
                <a:cs typeface="Calibri"/>
              </a:rPr>
              <a:t>h</a:t>
            </a:r>
            <a:r>
              <a:rPr sz="2775" i="1" spc="135" baseline="-21021" dirty="0">
                <a:latin typeface="Calibri"/>
                <a:cs typeface="Calibri"/>
              </a:rPr>
              <a:t>i</a:t>
            </a:r>
            <a:r>
              <a:rPr sz="2775" spc="135" baseline="-21021" dirty="0">
                <a:latin typeface="Cambria"/>
                <a:cs typeface="Cambria"/>
              </a:rPr>
              <a:t>-1</a:t>
            </a:r>
            <a:r>
              <a:rPr sz="2800" i="1" spc="90" dirty="0">
                <a:latin typeface="Calibri"/>
                <a:cs typeface="Calibri"/>
              </a:rPr>
              <a:t>w</a:t>
            </a:r>
            <a:r>
              <a:rPr sz="2775" i="1" spc="135" baseline="-21021" dirty="0">
                <a:latin typeface="Calibri"/>
                <a:cs typeface="Calibri"/>
              </a:rPr>
              <a:t>i</a:t>
            </a:r>
            <a:endParaRPr sz="2775" baseline="-21021">
              <a:latin typeface="Calibri"/>
              <a:cs typeface="Calibri"/>
            </a:endParaRPr>
          </a:p>
          <a:p>
            <a:pPr marL="736600" marR="43180" lvl="1" indent="-228600">
              <a:lnSpc>
                <a:spcPts val="2820"/>
              </a:lnSpc>
              <a:spcBef>
                <a:spcPts val="690"/>
              </a:spcBef>
              <a:buChar char="•"/>
              <a:tabLst>
                <a:tab pos="7366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Output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is a linear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function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of input </a:t>
            </a:r>
            <a:r>
              <a:rPr sz="2400" i="1" spc="70" dirty="0">
                <a:latin typeface="Calibri"/>
                <a:cs typeface="Calibri"/>
              </a:rPr>
              <a:t>x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but a nonlinear 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function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 weights </a:t>
            </a:r>
            <a:r>
              <a:rPr sz="2400" i="1" dirty="0">
                <a:latin typeface="Calibri"/>
                <a:cs typeface="Calibri"/>
              </a:rPr>
              <a:t>w</a:t>
            </a:r>
            <a:r>
              <a:rPr sz="2400" i="1" baseline="-20833" dirty="0">
                <a:latin typeface="Calibri"/>
                <a:cs typeface="Calibri"/>
              </a:rPr>
              <a:t>i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2048" y="603135"/>
            <a:ext cx="914765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9970" algn="l"/>
                <a:tab pos="4248785" algn="l"/>
                <a:tab pos="6155690" algn="l"/>
              </a:tabLst>
            </a:pPr>
            <a:r>
              <a:rPr dirty="0"/>
              <a:t>Choosing	</a:t>
            </a:r>
            <a:r>
              <a:rPr lang="en-US" dirty="0"/>
              <a:t>L</a:t>
            </a:r>
            <a:r>
              <a:rPr dirty="0"/>
              <a:t>earning</a:t>
            </a:r>
            <a:r>
              <a:rPr lang="en-US" dirty="0"/>
              <a:t> R</a:t>
            </a:r>
            <a:r>
              <a:rPr spc="-5" dirty="0"/>
              <a:t>ate</a:t>
            </a:r>
            <a:r>
              <a:rPr dirty="0"/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ε</a:t>
            </a:r>
            <a:r>
              <a:rPr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in	</a:t>
            </a:r>
            <a:r>
              <a:rPr lang="en-US" dirty="0"/>
              <a:t> </a:t>
            </a:r>
            <a:r>
              <a:rPr lang="en-US" spc="-5" dirty="0"/>
              <a:t>M</a:t>
            </a:r>
            <a:r>
              <a:rPr spc="-5" dirty="0"/>
              <a:t>ultilayer</a:t>
            </a:r>
            <a:r>
              <a:rPr lang="en-US" spc="-5" dirty="0"/>
              <a:t>s</a:t>
            </a:r>
            <a:endParaRPr spc="-5" dirty="0"/>
          </a:p>
        </p:txBody>
      </p:sp>
      <p:sp>
        <p:nvSpPr>
          <p:cNvPr id="7" name="object 7"/>
          <p:cNvSpPr/>
          <p:nvPr/>
        </p:nvSpPr>
        <p:spPr>
          <a:xfrm>
            <a:off x="2145837" y="2711334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199" y="0"/>
                </a:lnTo>
                <a:lnTo>
                  <a:pt x="503945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8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4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399" y="457199"/>
                </a:lnTo>
                <a:lnTo>
                  <a:pt x="912039" y="503945"/>
                </a:lnTo>
                <a:lnTo>
                  <a:pt x="905111" y="549341"/>
                </a:lnTo>
                <a:lnTo>
                  <a:pt x="893844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8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5" y="912039"/>
                </a:lnTo>
                <a:lnTo>
                  <a:pt x="457199" y="914399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5"/>
                </a:lnTo>
                <a:lnTo>
                  <a:pt x="0" y="4571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3637" y="2711334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199" y="0"/>
                </a:lnTo>
                <a:lnTo>
                  <a:pt x="503945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399" y="457199"/>
                </a:lnTo>
                <a:lnTo>
                  <a:pt x="912039" y="503945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5" y="912039"/>
                </a:lnTo>
                <a:lnTo>
                  <a:pt x="457199" y="914399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5"/>
                </a:lnTo>
                <a:lnTo>
                  <a:pt x="0" y="4571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27437" y="2711334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199" y="0"/>
                </a:lnTo>
                <a:lnTo>
                  <a:pt x="503945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399" y="457199"/>
                </a:lnTo>
                <a:lnTo>
                  <a:pt x="912039" y="503945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5" y="912039"/>
                </a:lnTo>
                <a:lnTo>
                  <a:pt x="457199" y="914399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5"/>
                </a:lnTo>
                <a:lnTo>
                  <a:pt x="0" y="4571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41437" y="2711334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199" y="0"/>
                </a:lnTo>
                <a:lnTo>
                  <a:pt x="503945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399" y="457199"/>
                </a:lnTo>
                <a:lnTo>
                  <a:pt x="912039" y="503945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5" y="912039"/>
                </a:lnTo>
                <a:lnTo>
                  <a:pt x="457199" y="914399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5"/>
                </a:lnTo>
                <a:lnTo>
                  <a:pt x="0" y="4571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60237" y="3168534"/>
            <a:ext cx="508634" cy="0"/>
          </a:xfrm>
          <a:custGeom>
            <a:avLst/>
            <a:gdLst/>
            <a:ahLst/>
            <a:cxnLst/>
            <a:rect l="l" t="t" r="r" b="b"/>
            <a:pathLst>
              <a:path w="508635">
                <a:moveTo>
                  <a:pt x="0" y="0"/>
                </a:moveTo>
                <a:lnTo>
                  <a:pt x="50819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7728" y="3109581"/>
            <a:ext cx="115909" cy="11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94037" y="3168534"/>
            <a:ext cx="508634" cy="0"/>
          </a:xfrm>
          <a:custGeom>
            <a:avLst/>
            <a:gdLst/>
            <a:ahLst/>
            <a:cxnLst/>
            <a:rect l="l" t="t" r="r" b="b"/>
            <a:pathLst>
              <a:path w="508634">
                <a:moveTo>
                  <a:pt x="0" y="0"/>
                </a:moveTo>
                <a:lnTo>
                  <a:pt x="50819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11528" y="3109581"/>
            <a:ext cx="115909" cy="11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41838" y="3168534"/>
            <a:ext cx="508634" cy="0"/>
          </a:xfrm>
          <a:custGeom>
            <a:avLst/>
            <a:gdLst/>
            <a:ahLst/>
            <a:cxnLst/>
            <a:rect l="l" t="t" r="r" b="b"/>
            <a:pathLst>
              <a:path w="508634">
                <a:moveTo>
                  <a:pt x="0" y="0"/>
                </a:moveTo>
                <a:lnTo>
                  <a:pt x="50819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59328" y="3109581"/>
            <a:ext cx="115909" cy="11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12437" y="3168534"/>
            <a:ext cx="508634" cy="0"/>
          </a:xfrm>
          <a:custGeom>
            <a:avLst/>
            <a:gdLst/>
            <a:ahLst/>
            <a:cxnLst/>
            <a:rect l="l" t="t" r="r" b="b"/>
            <a:pathLst>
              <a:path w="508635">
                <a:moveTo>
                  <a:pt x="0" y="0"/>
                </a:moveTo>
                <a:lnTo>
                  <a:pt x="50819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29928" y="3109581"/>
            <a:ext cx="115909" cy="11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22877" y="2896754"/>
            <a:ext cx="1778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i="1" spc="85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94988" y="2878265"/>
            <a:ext cx="56184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  <a:tabLst>
                <a:tab pos="1523365" algn="l"/>
                <a:tab pos="2380615" algn="l"/>
                <a:tab pos="2971165" algn="l"/>
                <a:tab pos="3904615" algn="l"/>
                <a:tab pos="5257165" algn="l"/>
              </a:tabLst>
            </a:pPr>
            <a:r>
              <a:rPr sz="2800" i="1" spc="-120" dirty="0">
                <a:latin typeface="Calibri"/>
                <a:cs typeface="Calibri"/>
              </a:rPr>
              <a:t>w</a:t>
            </a:r>
            <a:r>
              <a:rPr sz="2775" spc="-179" baseline="-21021" dirty="0">
                <a:latin typeface="Cambria"/>
                <a:cs typeface="Cambria"/>
              </a:rPr>
              <a:t>1	</a:t>
            </a:r>
            <a:r>
              <a:rPr sz="2800" i="1" spc="-120" dirty="0">
                <a:latin typeface="Calibri"/>
                <a:cs typeface="Calibri"/>
              </a:rPr>
              <a:t>w</a:t>
            </a:r>
            <a:r>
              <a:rPr sz="2775" spc="-179" baseline="-21021" dirty="0">
                <a:latin typeface="Cambria"/>
                <a:cs typeface="Cambria"/>
              </a:rPr>
              <a:t>2	</a:t>
            </a:r>
            <a:r>
              <a:rPr sz="2700" baseline="7716" dirty="0">
                <a:latin typeface="MS PGothic"/>
                <a:cs typeface="MS PGothic"/>
              </a:rPr>
              <a:t>…	</a:t>
            </a:r>
            <a:r>
              <a:rPr sz="2800" i="1" dirty="0">
                <a:latin typeface="Calibri"/>
                <a:cs typeface="Calibri"/>
              </a:rPr>
              <a:t>w</a:t>
            </a:r>
            <a:r>
              <a:rPr sz="2775" i="1" baseline="-21021" dirty="0">
                <a:latin typeface="Calibri"/>
                <a:cs typeface="Calibri"/>
              </a:rPr>
              <a:t>i	</a:t>
            </a:r>
            <a:r>
              <a:rPr sz="2700" baseline="7716" dirty="0">
                <a:latin typeface="MS PGothic"/>
                <a:cs typeface="MS PGothic"/>
              </a:rPr>
              <a:t>…	</a:t>
            </a:r>
            <a:r>
              <a:rPr sz="2800" i="1" spc="-50" dirty="0">
                <a:latin typeface="Calibri"/>
                <a:cs typeface="Calibri"/>
              </a:rPr>
              <a:t>w</a:t>
            </a:r>
            <a:r>
              <a:rPr sz="2775" i="1" spc="-75" baseline="-21021" dirty="0">
                <a:latin typeface="Calibri"/>
                <a:cs typeface="Calibri"/>
              </a:rPr>
              <a:t>l</a:t>
            </a:r>
            <a:endParaRPr sz="2775" baseline="-21021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41075" y="4154372"/>
            <a:ext cx="4104004" cy="61912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484"/>
              </a:spcBef>
            </a:pPr>
            <a:r>
              <a:rPr sz="2750" i="1" spc="-350" dirty="0">
                <a:latin typeface="Cambria"/>
                <a:cs typeface="Cambria"/>
              </a:rPr>
              <a:t>y</a:t>
            </a:r>
            <a:r>
              <a:rPr sz="4125" spc="-525" baseline="1010" dirty="0">
                <a:latin typeface="Calibri"/>
                <a:cs typeface="Calibri"/>
              </a:rPr>
              <a:t>ˆ</a:t>
            </a:r>
            <a:r>
              <a:rPr sz="4125" spc="-397" baseline="1010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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i="1" spc="35" dirty="0">
                <a:latin typeface="Cambria"/>
                <a:cs typeface="Cambria"/>
              </a:rPr>
              <a:t>x</a:t>
            </a:r>
            <a:r>
              <a:rPr sz="2750" i="1" spc="120" dirty="0">
                <a:latin typeface="Cambria"/>
                <a:cs typeface="Cambria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110" dirty="0">
                <a:latin typeface="Cambria"/>
                <a:cs typeface="Cambria"/>
              </a:rPr>
              <a:t>w</a:t>
            </a:r>
            <a:r>
              <a:rPr sz="2325" spc="-165" baseline="-35842" dirty="0">
                <a:latin typeface="Calibri"/>
                <a:cs typeface="Calibri"/>
              </a:rPr>
              <a:t>1</a:t>
            </a:r>
            <a:r>
              <a:rPr sz="2325" spc="89" baseline="-35842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60" dirty="0">
                <a:latin typeface="Cambria"/>
                <a:cs typeface="Cambria"/>
              </a:rPr>
              <a:t>w</a:t>
            </a:r>
            <a:r>
              <a:rPr sz="2325" spc="-89" baseline="-35842" dirty="0">
                <a:latin typeface="Calibri"/>
                <a:cs typeface="Calibri"/>
              </a:rPr>
              <a:t>2</a:t>
            </a:r>
            <a:r>
              <a:rPr sz="2325" spc="67" baseline="-35842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60" dirty="0">
                <a:latin typeface="Cambria"/>
                <a:cs typeface="Cambria"/>
              </a:rPr>
              <a:t>w</a:t>
            </a:r>
            <a:r>
              <a:rPr sz="2325" spc="-89" baseline="-35842" dirty="0">
                <a:latin typeface="Calibri"/>
                <a:cs typeface="Calibri"/>
              </a:rPr>
              <a:t>3</a:t>
            </a:r>
            <a:r>
              <a:rPr sz="2325" spc="-60" baseline="-35842" dirty="0">
                <a:latin typeface="Calibri"/>
                <a:cs typeface="Calibri"/>
              </a:rPr>
              <a:t> </a:t>
            </a:r>
            <a:r>
              <a:rPr sz="2750" spc="110" dirty="0">
                <a:latin typeface="Symbol"/>
                <a:cs typeface="Symbol"/>
              </a:rPr>
              <a:t></a:t>
            </a:r>
            <a:r>
              <a:rPr sz="2750" spc="-400" dirty="0">
                <a:latin typeface="Times New Roman"/>
                <a:cs typeface="Times New Roman"/>
              </a:rPr>
              <a:t> </a:t>
            </a:r>
            <a:r>
              <a:rPr sz="2750" i="1" spc="-60" dirty="0">
                <a:latin typeface="Cambria"/>
                <a:cs typeface="Cambria"/>
              </a:rPr>
              <a:t>w</a:t>
            </a:r>
            <a:r>
              <a:rPr sz="2325" i="1" spc="-89" baseline="-35842" dirty="0">
                <a:latin typeface="Cambria"/>
                <a:cs typeface="Cambria"/>
              </a:rPr>
              <a:t>i</a:t>
            </a:r>
            <a:r>
              <a:rPr sz="2325" i="1" spc="-150" baseline="-35842" dirty="0">
                <a:latin typeface="Cambria"/>
                <a:cs typeface="Cambria"/>
              </a:rPr>
              <a:t> </a:t>
            </a:r>
            <a:r>
              <a:rPr sz="2750" spc="55" dirty="0">
                <a:latin typeface="Calibri"/>
                <a:cs typeface="Calibri"/>
              </a:rPr>
              <a:t>...</a:t>
            </a:r>
            <a:r>
              <a:rPr sz="2750" spc="-350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400" dirty="0">
                <a:latin typeface="Times New Roman"/>
                <a:cs typeface="Times New Roman"/>
              </a:rPr>
              <a:t> </a:t>
            </a:r>
            <a:r>
              <a:rPr sz="2750" i="1" spc="-114" dirty="0">
                <a:latin typeface="Cambria"/>
                <a:cs typeface="Cambria"/>
              </a:rPr>
              <a:t>w</a:t>
            </a:r>
            <a:r>
              <a:rPr sz="2325" i="1" spc="-172" baseline="-35842" dirty="0">
                <a:latin typeface="Cambria"/>
                <a:cs typeface="Cambria"/>
              </a:rPr>
              <a:t>l</a:t>
            </a:r>
            <a:endParaRPr sz="2325" baseline="-35842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80488" y="2821963"/>
            <a:ext cx="22352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750" i="1" spc="-985" dirty="0">
                <a:latin typeface="Cambria"/>
                <a:cs typeface="Cambria"/>
              </a:rPr>
              <a:t>y</a:t>
            </a:r>
            <a:r>
              <a:rPr sz="4125" spc="427" baseline="1010" dirty="0">
                <a:latin typeface="Calibri"/>
                <a:cs typeface="Calibri"/>
              </a:rPr>
              <a:t>ˆ</a:t>
            </a:r>
            <a:endParaRPr sz="4125" baseline="101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31437" y="2635134"/>
            <a:ext cx="7924800" cy="1066800"/>
          </a:xfrm>
          <a:custGeom>
            <a:avLst/>
            <a:gdLst/>
            <a:ahLst/>
            <a:cxnLst/>
            <a:rect l="l" t="t" r="r" b="b"/>
            <a:pathLst>
              <a:path w="7924800" h="1066800">
                <a:moveTo>
                  <a:pt x="0" y="0"/>
                </a:moveTo>
                <a:lnTo>
                  <a:pt x="7924797" y="0"/>
                </a:lnTo>
                <a:lnTo>
                  <a:pt x="7924797" y="1066799"/>
                </a:lnTo>
                <a:lnTo>
                  <a:pt x="0" y="10667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5960" y="428750"/>
            <a:ext cx="746558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1315" algn="l"/>
                <a:tab pos="4765040" algn="l"/>
              </a:tabLst>
            </a:pPr>
            <a:r>
              <a:rPr sz="4400" spc="-5" dirty="0"/>
              <a:t>G</a:t>
            </a:r>
            <a:r>
              <a:rPr sz="4400" dirty="0"/>
              <a:t>radient</a:t>
            </a:r>
            <a:r>
              <a:rPr sz="4400" spc="-5" dirty="0"/>
              <a:t> </a:t>
            </a:r>
            <a:r>
              <a:rPr sz="4400" dirty="0"/>
              <a:t>in	Simple	</a:t>
            </a:r>
            <a:r>
              <a:rPr lang="en-US" sz="4400" dirty="0"/>
              <a:t>E</a:t>
            </a:r>
            <a:r>
              <a:rPr sz="4400" dirty="0"/>
              <a:t>xample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75794" y="6656921"/>
            <a:ext cx="9906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69637" y="1415936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199" y="0"/>
                </a:lnTo>
                <a:lnTo>
                  <a:pt x="503945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8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4" y="321242"/>
                </a:lnTo>
                <a:lnTo>
                  <a:pt x="905110" y="365058"/>
                </a:lnTo>
                <a:lnTo>
                  <a:pt x="912039" y="410453"/>
                </a:lnTo>
                <a:lnTo>
                  <a:pt x="914399" y="457199"/>
                </a:lnTo>
                <a:lnTo>
                  <a:pt x="912039" y="503945"/>
                </a:lnTo>
                <a:lnTo>
                  <a:pt x="905110" y="549341"/>
                </a:lnTo>
                <a:lnTo>
                  <a:pt x="893844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8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5" y="912039"/>
                </a:lnTo>
                <a:lnTo>
                  <a:pt x="457199" y="914399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5"/>
                </a:lnTo>
                <a:lnTo>
                  <a:pt x="0" y="4571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7437" y="1415936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199" y="0"/>
                </a:lnTo>
                <a:lnTo>
                  <a:pt x="503945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399" y="457199"/>
                </a:lnTo>
                <a:lnTo>
                  <a:pt x="912039" y="503945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5" y="912039"/>
                </a:lnTo>
                <a:lnTo>
                  <a:pt x="457199" y="914399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5"/>
                </a:lnTo>
                <a:lnTo>
                  <a:pt x="0" y="4571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51237" y="1415936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199" y="0"/>
                </a:lnTo>
                <a:lnTo>
                  <a:pt x="503945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399" y="457199"/>
                </a:lnTo>
                <a:lnTo>
                  <a:pt x="912039" y="503945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5" y="912039"/>
                </a:lnTo>
                <a:lnTo>
                  <a:pt x="457199" y="914399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5"/>
                </a:lnTo>
                <a:lnTo>
                  <a:pt x="0" y="4571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5237" y="1415936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199" y="0"/>
                </a:lnTo>
                <a:lnTo>
                  <a:pt x="503945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399" y="457199"/>
                </a:lnTo>
                <a:lnTo>
                  <a:pt x="912039" y="503945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5" y="912039"/>
                </a:lnTo>
                <a:lnTo>
                  <a:pt x="457199" y="914399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5"/>
                </a:lnTo>
                <a:lnTo>
                  <a:pt x="0" y="4571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84037" y="1873134"/>
            <a:ext cx="508634" cy="0"/>
          </a:xfrm>
          <a:custGeom>
            <a:avLst/>
            <a:gdLst/>
            <a:ahLst/>
            <a:cxnLst/>
            <a:rect l="l" t="t" r="r" b="b"/>
            <a:pathLst>
              <a:path w="508635">
                <a:moveTo>
                  <a:pt x="0" y="0"/>
                </a:moveTo>
                <a:lnTo>
                  <a:pt x="50819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1528" y="1814181"/>
            <a:ext cx="115909" cy="11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17837" y="1873134"/>
            <a:ext cx="508634" cy="0"/>
          </a:xfrm>
          <a:custGeom>
            <a:avLst/>
            <a:gdLst/>
            <a:ahLst/>
            <a:cxnLst/>
            <a:rect l="l" t="t" r="r" b="b"/>
            <a:pathLst>
              <a:path w="508634">
                <a:moveTo>
                  <a:pt x="0" y="0"/>
                </a:moveTo>
                <a:lnTo>
                  <a:pt x="50819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35328" y="1814181"/>
            <a:ext cx="115909" cy="11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65638" y="1873134"/>
            <a:ext cx="508634" cy="0"/>
          </a:xfrm>
          <a:custGeom>
            <a:avLst/>
            <a:gdLst/>
            <a:ahLst/>
            <a:cxnLst/>
            <a:rect l="l" t="t" r="r" b="b"/>
            <a:pathLst>
              <a:path w="508634">
                <a:moveTo>
                  <a:pt x="0" y="0"/>
                </a:moveTo>
                <a:lnTo>
                  <a:pt x="50819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83128" y="1814181"/>
            <a:ext cx="115909" cy="11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6237" y="1873134"/>
            <a:ext cx="508634" cy="0"/>
          </a:xfrm>
          <a:custGeom>
            <a:avLst/>
            <a:gdLst/>
            <a:ahLst/>
            <a:cxnLst/>
            <a:rect l="l" t="t" r="r" b="b"/>
            <a:pathLst>
              <a:path w="508635">
                <a:moveTo>
                  <a:pt x="0" y="0"/>
                </a:moveTo>
                <a:lnTo>
                  <a:pt x="50819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53728" y="1814181"/>
            <a:ext cx="115909" cy="11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10177" y="3554106"/>
            <a:ext cx="56826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Note: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value of </a:t>
            </a:r>
            <a:r>
              <a:rPr sz="2400" spc="-130" dirty="0">
                <a:latin typeface="Cambria"/>
                <a:cs typeface="Cambria"/>
              </a:rPr>
              <a:t>1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lang="en-US" sz="24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quite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large</a:t>
            </a:r>
            <a:r>
              <a:rPr sz="2400" spc="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gradient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6678" y="1601354"/>
            <a:ext cx="77812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7557134" algn="l"/>
              </a:tabLst>
            </a:pPr>
            <a:r>
              <a:rPr sz="2800" i="1" spc="85" dirty="0">
                <a:latin typeface="Calibri"/>
                <a:cs typeface="Calibri"/>
              </a:rPr>
              <a:t>x	</a:t>
            </a:r>
            <a:r>
              <a:rPr sz="4125" i="1" spc="-1477" baseline="1010" dirty="0">
                <a:latin typeface="Cambria"/>
                <a:cs typeface="Cambria"/>
              </a:rPr>
              <a:t>y</a:t>
            </a:r>
            <a:r>
              <a:rPr sz="4125" spc="427" baseline="2020" dirty="0">
                <a:latin typeface="Calibri"/>
                <a:cs typeface="Calibri"/>
              </a:rPr>
              <a:t>ˆ</a:t>
            </a:r>
            <a:endParaRPr sz="4125" baseline="202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7578" y="2515754"/>
            <a:ext cx="8620125" cy="100796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0" marR="3048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Suppose cost has a gradient of </a:t>
            </a:r>
            <a:r>
              <a:rPr sz="3200" spc="-175" dirty="0">
                <a:latin typeface="Cambria"/>
                <a:cs typeface="Cambria"/>
              </a:rPr>
              <a:t>1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4125" i="1" spc="-525" baseline="-3030" dirty="0">
                <a:latin typeface="Cambria"/>
                <a:cs typeface="Cambria"/>
              </a:rPr>
              <a:t>y</a:t>
            </a:r>
            <a:r>
              <a:rPr sz="4125" spc="-525" baseline="-2020" dirty="0">
                <a:latin typeface="Calibri"/>
                <a:cs typeface="Calibri"/>
              </a:rPr>
              <a:t>ˆ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,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so  we wish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decrease</a:t>
            </a:r>
            <a:r>
              <a:rPr sz="32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4425" i="1" spc="-52" baseline="8474" dirty="0">
                <a:latin typeface="Cambria"/>
                <a:cs typeface="Cambria"/>
              </a:rPr>
              <a:t>y</a:t>
            </a:r>
            <a:r>
              <a:rPr sz="4425" spc="-52" baseline="9416" dirty="0">
                <a:latin typeface="Calibri"/>
                <a:cs typeface="Calibri"/>
              </a:rPr>
              <a:t>ˆ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slightly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18788" y="1582865"/>
            <a:ext cx="56184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  <a:tabLst>
                <a:tab pos="1523365" algn="l"/>
                <a:tab pos="2456815" algn="l"/>
                <a:tab pos="2971165" algn="l"/>
                <a:tab pos="3904615" algn="l"/>
                <a:tab pos="5257165" algn="l"/>
              </a:tabLst>
            </a:pPr>
            <a:r>
              <a:rPr sz="2800" i="1" spc="-120" dirty="0">
                <a:latin typeface="Calibri"/>
                <a:cs typeface="Calibri"/>
              </a:rPr>
              <a:t>w</a:t>
            </a:r>
            <a:r>
              <a:rPr sz="2775" spc="-179" baseline="-21021" dirty="0">
                <a:latin typeface="Cambria"/>
                <a:cs typeface="Cambria"/>
              </a:rPr>
              <a:t>1	</a:t>
            </a:r>
            <a:r>
              <a:rPr sz="2800" i="1" spc="-120" dirty="0">
                <a:latin typeface="Calibri"/>
                <a:cs typeface="Calibri"/>
              </a:rPr>
              <a:t>w</a:t>
            </a:r>
            <a:r>
              <a:rPr sz="2775" spc="-179" baseline="-21021" dirty="0">
                <a:latin typeface="Cambria"/>
                <a:cs typeface="Cambria"/>
              </a:rPr>
              <a:t>2	</a:t>
            </a:r>
            <a:r>
              <a:rPr sz="2700" baseline="7716" dirty="0">
                <a:latin typeface="MS PGothic"/>
                <a:cs typeface="MS PGothic"/>
              </a:rPr>
              <a:t>…	</a:t>
            </a:r>
            <a:r>
              <a:rPr sz="2800" i="1" dirty="0">
                <a:latin typeface="Calibri"/>
                <a:cs typeface="Calibri"/>
              </a:rPr>
              <a:t>w</a:t>
            </a:r>
            <a:r>
              <a:rPr sz="2775" i="1" baseline="-21021" dirty="0">
                <a:latin typeface="Calibri"/>
                <a:cs typeface="Calibri"/>
              </a:rPr>
              <a:t>i	</a:t>
            </a:r>
            <a:r>
              <a:rPr sz="2700" baseline="7716" dirty="0">
                <a:latin typeface="MS PGothic"/>
                <a:cs typeface="MS PGothic"/>
              </a:rPr>
              <a:t>…	</a:t>
            </a:r>
            <a:r>
              <a:rPr sz="2800" i="1" spc="-50" dirty="0">
                <a:latin typeface="Calibri"/>
                <a:cs typeface="Calibri"/>
              </a:rPr>
              <a:t>w</a:t>
            </a:r>
            <a:r>
              <a:rPr sz="2775" i="1" spc="-75" baseline="-21021" dirty="0">
                <a:latin typeface="Calibri"/>
                <a:cs typeface="Calibri"/>
              </a:rPr>
              <a:t>l</a:t>
            </a:r>
            <a:endParaRPr sz="2775" baseline="-21021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74876" y="6795202"/>
            <a:ext cx="10604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450" spc="-5" dirty="0">
                <a:latin typeface="Calibri"/>
                <a:cs typeface="Calibri"/>
              </a:rPr>
              <a:t>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6091" y="6648045"/>
            <a:ext cx="404177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50" dirty="0">
                <a:latin typeface="Calibri"/>
                <a:cs typeface="Calibri"/>
              </a:rPr>
              <a:t> </a:t>
            </a:r>
            <a:r>
              <a:rPr sz="1450" spc="145" dirty="0">
                <a:latin typeface="Calibri"/>
                <a:cs typeface="Calibri"/>
              </a:rPr>
              <a:t>(</a:t>
            </a:r>
            <a:r>
              <a:rPr sz="1450" b="1" i="1" spc="145" dirty="0">
                <a:latin typeface="Calibri"/>
                <a:cs typeface="Calibri"/>
              </a:rPr>
              <a:t>x</a:t>
            </a:r>
            <a:r>
              <a:rPr sz="1450" spc="145" dirty="0">
                <a:latin typeface="Calibri"/>
                <a:cs typeface="Calibri"/>
              </a:rPr>
              <a:t>)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≈</a:t>
            </a:r>
            <a:r>
              <a:rPr sz="1450" spc="-40" dirty="0">
                <a:latin typeface="Lucida Sans Unicode"/>
                <a:cs typeface="Lucida Sans Unicode"/>
              </a:rPr>
              <a:t> </a:t>
            </a: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45" dirty="0">
                <a:latin typeface="Calibri"/>
                <a:cs typeface="Calibri"/>
              </a:rPr>
              <a:t> </a:t>
            </a:r>
            <a:r>
              <a:rPr sz="1450" spc="130" dirty="0">
                <a:latin typeface="Calibri"/>
                <a:cs typeface="Calibri"/>
              </a:rPr>
              <a:t>(</a:t>
            </a:r>
            <a:r>
              <a:rPr sz="1450" b="1" i="1" spc="130" dirty="0">
                <a:latin typeface="Calibri"/>
                <a:cs typeface="Calibri"/>
              </a:rPr>
              <a:t>x</a:t>
            </a:r>
            <a:r>
              <a:rPr sz="1275" spc="195" baseline="42483" dirty="0">
                <a:latin typeface="Calibri"/>
                <a:cs typeface="Calibri"/>
              </a:rPr>
              <a:t>(0)</a:t>
            </a:r>
            <a:r>
              <a:rPr sz="1450" spc="130" dirty="0">
                <a:latin typeface="Calibri"/>
                <a:cs typeface="Calibri"/>
              </a:rPr>
              <a:t>)</a:t>
            </a:r>
            <a:r>
              <a:rPr sz="1450" spc="130" dirty="0">
                <a:latin typeface="Lucida Sans Unicode"/>
                <a:cs typeface="Lucida Sans Unicode"/>
              </a:rPr>
              <a:t>+</a:t>
            </a:r>
            <a:r>
              <a:rPr sz="1450" spc="130" dirty="0">
                <a:latin typeface="Calibri"/>
                <a:cs typeface="Calibri"/>
              </a:rPr>
              <a:t>(</a:t>
            </a:r>
            <a:r>
              <a:rPr sz="1450" b="1" i="1" spc="130" dirty="0">
                <a:latin typeface="Calibri"/>
                <a:cs typeface="Calibri"/>
              </a:rPr>
              <a:t>x</a:t>
            </a:r>
            <a:r>
              <a:rPr sz="1450" b="1" i="1" spc="160" dirty="0">
                <a:latin typeface="Calibri"/>
                <a:cs typeface="Calibri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145" dirty="0">
                <a:latin typeface="Calibri"/>
                <a:cs typeface="Calibri"/>
              </a:rPr>
              <a:t> </a:t>
            </a:r>
            <a:r>
              <a:rPr sz="1450" b="1" i="1" spc="110" dirty="0">
                <a:latin typeface="Calibri"/>
                <a:cs typeface="Calibri"/>
              </a:rPr>
              <a:t>x</a:t>
            </a:r>
            <a:r>
              <a:rPr sz="1275" spc="165" baseline="42483" dirty="0">
                <a:latin typeface="Calibri"/>
                <a:cs typeface="Calibri"/>
              </a:rPr>
              <a:t>(0)</a:t>
            </a:r>
            <a:r>
              <a:rPr sz="1450" spc="110" dirty="0">
                <a:latin typeface="Calibri"/>
                <a:cs typeface="Calibri"/>
              </a:rPr>
              <a:t>)</a:t>
            </a:r>
            <a:r>
              <a:rPr sz="1275" i="1" spc="165" baseline="42483" dirty="0">
                <a:latin typeface="Calibri"/>
                <a:cs typeface="Calibri"/>
              </a:rPr>
              <a:t>T</a:t>
            </a:r>
            <a:r>
              <a:rPr sz="1275" i="1" spc="-7" baseline="42483" dirty="0">
                <a:latin typeface="Calibri"/>
                <a:cs typeface="Calibri"/>
              </a:rPr>
              <a:t> </a:t>
            </a:r>
            <a:r>
              <a:rPr sz="1450" b="1" i="1" spc="10" dirty="0">
                <a:latin typeface="Calibri"/>
                <a:cs typeface="Calibri"/>
              </a:rPr>
              <a:t>g</a:t>
            </a:r>
            <a:r>
              <a:rPr sz="1450" b="1" i="1" spc="55" dirty="0">
                <a:latin typeface="Calibri"/>
                <a:cs typeface="Calibri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+</a:t>
            </a:r>
            <a:r>
              <a:rPr sz="1450" spc="-110" dirty="0">
                <a:latin typeface="Lucida Sans Unicode"/>
                <a:cs typeface="Lucida Sans Unicode"/>
              </a:rPr>
              <a:t> </a:t>
            </a:r>
            <a:r>
              <a:rPr sz="2175" u="sng" spc="-7" baseline="3448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175" spc="-209" baseline="34482" dirty="0">
                <a:latin typeface="Calibri"/>
                <a:cs typeface="Calibri"/>
              </a:rPr>
              <a:t> </a:t>
            </a:r>
            <a:r>
              <a:rPr sz="1450" spc="95" dirty="0">
                <a:latin typeface="Calibri"/>
                <a:cs typeface="Calibri"/>
              </a:rPr>
              <a:t>(</a:t>
            </a:r>
            <a:r>
              <a:rPr sz="1450" b="1" i="1" spc="95" dirty="0">
                <a:latin typeface="Calibri"/>
                <a:cs typeface="Calibri"/>
              </a:rPr>
              <a:t>x</a:t>
            </a:r>
            <a:r>
              <a:rPr sz="1450" b="1" i="1" spc="160" dirty="0">
                <a:latin typeface="Calibri"/>
                <a:cs typeface="Calibri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145" dirty="0">
                <a:latin typeface="Calibri"/>
                <a:cs typeface="Calibri"/>
              </a:rPr>
              <a:t> </a:t>
            </a:r>
            <a:r>
              <a:rPr sz="1450" b="1" i="1" spc="110" dirty="0">
                <a:latin typeface="Calibri"/>
                <a:cs typeface="Calibri"/>
              </a:rPr>
              <a:t>x</a:t>
            </a:r>
            <a:r>
              <a:rPr sz="1275" spc="165" baseline="42483" dirty="0">
                <a:latin typeface="Calibri"/>
                <a:cs typeface="Calibri"/>
              </a:rPr>
              <a:t>(0)</a:t>
            </a:r>
            <a:r>
              <a:rPr sz="1450" spc="110" dirty="0">
                <a:latin typeface="Calibri"/>
                <a:cs typeface="Calibri"/>
              </a:rPr>
              <a:t>)</a:t>
            </a:r>
            <a:r>
              <a:rPr sz="1275" i="1" spc="165" baseline="42483" dirty="0">
                <a:latin typeface="Calibri"/>
                <a:cs typeface="Calibri"/>
              </a:rPr>
              <a:t>T</a:t>
            </a:r>
            <a:r>
              <a:rPr sz="1275" i="1" spc="37" baseline="42483" dirty="0">
                <a:latin typeface="Calibri"/>
                <a:cs typeface="Calibri"/>
              </a:rPr>
              <a:t> </a:t>
            </a:r>
            <a:r>
              <a:rPr sz="1450" i="1" spc="165" dirty="0">
                <a:latin typeface="Calibri"/>
                <a:cs typeface="Calibri"/>
              </a:rPr>
              <a:t>H</a:t>
            </a:r>
            <a:r>
              <a:rPr sz="1450" spc="165" dirty="0">
                <a:latin typeface="Calibri"/>
                <a:cs typeface="Calibri"/>
              </a:rPr>
              <a:t>(</a:t>
            </a:r>
            <a:r>
              <a:rPr sz="1450" b="1" i="1" spc="165" dirty="0">
                <a:latin typeface="Calibri"/>
                <a:cs typeface="Calibri"/>
              </a:rPr>
              <a:t>x</a:t>
            </a:r>
            <a:r>
              <a:rPr sz="1450" b="1" i="1" spc="160" dirty="0">
                <a:latin typeface="Calibri"/>
                <a:cs typeface="Calibri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145" dirty="0">
                <a:latin typeface="Calibri"/>
                <a:cs typeface="Calibri"/>
              </a:rPr>
              <a:t> </a:t>
            </a:r>
            <a:r>
              <a:rPr sz="1450" b="1" i="1" spc="125" dirty="0">
                <a:latin typeface="Calibri"/>
                <a:cs typeface="Calibri"/>
              </a:rPr>
              <a:t>x</a:t>
            </a:r>
            <a:r>
              <a:rPr sz="1275" spc="187" baseline="42483" dirty="0">
                <a:latin typeface="Calibri"/>
                <a:cs typeface="Calibri"/>
              </a:rPr>
              <a:t>(0)</a:t>
            </a:r>
            <a:r>
              <a:rPr sz="1450" spc="125" dirty="0">
                <a:latin typeface="Calibri"/>
                <a:cs typeface="Calibri"/>
              </a:rPr>
              <a:t>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21875" y="6516572"/>
            <a:ext cx="4037329" cy="520700"/>
          </a:xfrm>
          <a:custGeom>
            <a:avLst/>
            <a:gdLst/>
            <a:ahLst/>
            <a:cxnLst/>
            <a:rect l="l" t="t" r="r" b="b"/>
            <a:pathLst>
              <a:path w="4037329" h="520700">
                <a:moveTo>
                  <a:pt x="0" y="0"/>
                </a:moveTo>
                <a:lnTo>
                  <a:pt x="4037010" y="0"/>
                </a:lnTo>
                <a:lnTo>
                  <a:pt x="4037010" y="520699"/>
                </a:lnTo>
                <a:lnTo>
                  <a:pt x="0" y="52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17838" y="6521334"/>
            <a:ext cx="3035300" cy="511175"/>
          </a:xfrm>
          <a:custGeom>
            <a:avLst/>
            <a:gdLst/>
            <a:ahLst/>
            <a:cxnLst/>
            <a:rect l="l" t="t" r="r" b="b"/>
            <a:pathLst>
              <a:path w="3035300" h="511175">
                <a:moveTo>
                  <a:pt x="0" y="511174"/>
                </a:moveTo>
                <a:lnTo>
                  <a:pt x="3035298" y="511174"/>
                </a:lnTo>
                <a:lnTo>
                  <a:pt x="3035298" y="0"/>
                </a:lnTo>
                <a:lnTo>
                  <a:pt x="0" y="0"/>
                </a:lnTo>
                <a:lnTo>
                  <a:pt x="0" y="5111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013187" y="6795202"/>
            <a:ext cx="10604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450" spc="-5" dirty="0">
                <a:latin typeface="Calibri"/>
                <a:cs typeface="Calibri"/>
              </a:rPr>
              <a:t>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27281" y="6648045"/>
            <a:ext cx="301625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50" dirty="0">
                <a:latin typeface="Calibri"/>
                <a:cs typeface="Calibri"/>
              </a:rPr>
              <a:t> </a:t>
            </a:r>
            <a:r>
              <a:rPr sz="1450" spc="100" dirty="0">
                <a:latin typeface="Calibri"/>
                <a:cs typeface="Calibri"/>
              </a:rPr>
              <a:t>(</a:t>
            </a:r>
            <a:r>
              <a:rPr sz="1450" b="1" i="1" spc="100" dirty="0">
                <a:latin typeface="Calibri"/>
                <a:cs typeface="Calibri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(0)</a:t>
            </a:r>
            <a:r>
              <a:rPr sz="1275" spc="352" baseline="42483" dirty="0">
                <a:latin typeface="Calibri"/>
                <a:cs typeface="Calibri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i="1" spc="50" dirty="0">
                <a:latin typeface="Calibri"/>
                <a:cs typeface="Calibri"/>
              </a:rPr>
              <a:t>ε</a:t>
            </a:r>
            <a:r>
              <a:rPr sz="1450" b="1" i="1" spc="50" dirty="0">
                <a:latin typeface="Calibri"/>
                <a:cs typeface="Calibri"/>
              </a:rPr>
              <a:t>g</a:t>
            </a:r>
            <a:r>
              <a:rPr sz="1450" spc="50" dirty="0">
                <a:latin typeface="Calibri"/>
                <a:cs typeface="Calibri"/>
              </a:rPr>
              <a:t>)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≈</a:t>
            </a:r>
            <a:r>
              <a:rPr sz="1450" spc="-45" dirty="0">
                <a:latin typeface="Lucida Sans Unicode"/>
                <a:cs typeface="Lucida Sans Unicode"/>
              </a:rPr>
              <a:t> </a:t>
            </a: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45" dirty="0">
                <a:latin typeface="Calibri"/>
                <a:cs typeface="Calibri"/>
              </a:rPr>
              <a:t> </a:t>
            </a:r>
            <a:r>
              <a:rPr sz="1450" spc="110" dirty="0">
                <a:latin typeface="Calibri"/>
                <a:cs typeface="Calibri"/>
              </a:rPr>
              <a:t>(</a:t>
            </a:r>
            <a:r>
              <a:rPr sz="1450" b="1" i="1" spc="110" dirty="0">
                <a:latin typeface="Calibri"/>
                <a:cs typeface="Calibri"/>
              </a:rPr>
              <a:t>x</a:t>
            </a:r>
            <a:r>
              <a:rPr sz="1275" spc="165" baseline="42483" dirty="0">
                <a:latin typeface="Calibri"/>
                <a:cs typeface="Calibri"/>
              </a:rPr>
              <a:t>(0)</a:t>
            </a:r>
            <a:r>
              <a:rPr sz="1450" spc="110" dirty="0">
                <a:latin typeface="Calibri"/>
                <a:cs typeface="Calibri"/>
              </a:rPr>
              <a:t>)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i="1" spc="60" dirty="0">
                <a:latin typeface="Calibri"/>
                <a:cs typeface="Calibri"/>
              </a:rPr>
              <a:t>ε</a:t>
            </a:r>
            <a:r>
              <a:rPr sz="1450" b="1" i="1" spc="60" dirty="0">
                <a:latin typeface="Calibri"/>
                <a:cs typeface="Calibri"/>
              </a:rPr>
              <a:t>g</a:t>
            </a:r>
            <a:r>
              <a:rPr sz="1275" i="1" spc="89" baseline="42483" dirty="0">
                <a:latin typeface="Calibri"/>
                <a:cs typeface="Calibri"/>
              </a:rPr>
              <a:t>T</a:t>
            </a:r>
            <a:r>
              <a:rPr sz="1450" b="1" i="1" spc="60" dirty="0">
                <a:latin typeface="Calibri"/>
                <a:cs typeface="Calibri"/>
              </a:rPr>
              <a:t>g</a:t>
            </a:r>
            <a:r>
              <a:rPr sz="1450" b="1" i="1" spc="55" dirty="0">
                <a:latin typeface="Calibri"/>
                <a:cs typeface="Calibri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+</a:t>
            </a:r>
            <a:r>
              <a:rPr sz="1450" spc="-110" dirty="0">
                <a:latin typeface="Lucida Sans Unicode"/>
                <a:cs typeface="Lucida Sans Unicode"/>
              </a:rPr>
              <a:t> </a:t>
            </a:r>
            <a:r>
              <a:rPr sz="2175" u="sng" spc="-7" baseline="3448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175" spc="-75" baseline="34482" dirty="0">
                <a:latin typeface="Calibri"/>
                <a:cs typeface="Calibri"/>
              </a:rPr>
              <a:t> </a:t>
            </a:r>
            <a:r>
              <a:rPr sz="1450" i="1" spc="80" dirty="0">
                <a:latin typeface="Calibri"/>
                <a:cs typeface="Calibri"/>
              </a:rPr>
              <a:t>ε</a:t>
            </a:r>
            <a:r>
              <a:rPr sz="1275" spc="120" baseline="42483" dirty="0">
                <a:latin typeface="Calibri"/>
                <a:cs typeface="Calibri"/>
              </a:rPr>
              <a:t>2</a:t>
            </a:r>
            <a:r>
              <a:rPr sz="1450" b="1" i="1" spc="80" dirty="0">
                <a:latin typeface="Calibri"/>
                <a:cs typeface="Calibri"/>
              </a:rPr>
              <a:t>g</a:t>
            </a:r>
            <a:r>
              <a:rPr sz="1275" i="1" spc="120" baseline="42483" dirty="0">
                <a:latin typeface="Calibri"/>
                <a:cs typeface="Calibri"/>
              </a:rPr>
              <a:t>T</a:t>
            </a:r>
            <a:r>
              <a:rPr sz="1450" i="1" spc="80" dirty="0">
                <a:latin typeface="Calibri"/>
                <a:cs typeface="Calibri"/>
              </a:rPr>
              <a:t>H</a:t>
            </a:r>
            <a:r>
              <a:rPr sz="1450" b="1" i="1" spc="80" dirty="0">
                <a:latin typeface="Calibri"/>
                <a:cs typeface="Calibri"/>
              </a:rPr>
              <a:t>g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13074" y="6516572"/>
            <a:ext cx="3044825" cy="520700"/>
          </a:xfrm>
          <a:custGeom>
            <a:avLst/>
            <a:gdLst/>
            <a:ahLst/>
            <a:cxnLst/>
            <a:rect l="l" t="t" r="r" b="b"/>
            <a:pathLst>
              <a:path w="3044825" h="520700">
                <a:moveTo>
                  <a:pt x="0" y="0"/>
                </a:moveTo>
                <a:lnTo>
                  <a:pt x="3044824" y="0"/>
                </a:lnTo>
                <a:lnTo>
                  <a:pt x="3044824" y="520699"/>
                </a:lnTo>
                <a:lnTo>
                  <a:pt x="0" y="52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242454" y="3658724"/>
            <a:ext cx="114300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2325" b="1" i="1" spc="22" baseline="19713" dirty="0">
                <a:latin typeface="Calibri"/>
                <a:cs typeface="Calibri"/>
              </a:rPr>
              <a:t>g </a:t>
            </a:r>
            <a:r>
              <a:rPr sz="2325" spc="-22" baseline="19713" dirty="0">
                <a:latin typeface="Lucida Sans Unicode"/>
                <a:cs typeface="Lucida Sans Unicode"/>
              </a:rPr>
              <a:t>=</a:t>
            </a:r>
            <a:r>
              <a:rPr sz="2325" spc="-569" baseline="19713" dirty="0">
                <a:latin typeface="Lucida Sans Unicode"/>
                <a:cs typeface="Lucida Sans Unicode"/>
              </a:rPr>
              <a:t> </a:t>
            </a:r>
            <a:r>
              <a:rPr sz="2325" spc="-7" baseline="19713" dirty="0">
                <a:latin typeface="Lucida Sans Unicode"/>
                <a:cs typeface="Lucida Sans Unicode"/>
              </a:rPr>
              <a:t>∇</a:t>
            </a:r>
            <a:r>
              <a:rPr sz="900" b="1" i="1" spc="-5" dirty="0">
                <a:latin typeface="Calibri"/>
                <a:cs typeface="Calibri"/>
              </a:rPr>
              <a:t>w</a:t>
            </a:r>
            <a:r>
              <a:rPr sz="2325" i="1" spc="-7" baseline="19713" dirty="0">
                <a:latin typeface="Cambria"/>
                <a:cs typeface="Cambria"/>
              </a:rPr>
              <a:t>E</a:t>
            </a:r>
            <a:r>
              <a:rPr sz="900" b="1" i="1" spc="-5" dirty="0">
                <a:latin typeface="Calibri"/>
                <a:cs typeface="Calibri"/>
              </a:rPr>
              <a:t>x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i="1" spc="-5" dirty="0">
                <a:latin typeface="Cambria"/>
                <a:cs typeface="Cambria"/>
              </a:rPr>
              <a:t>y</a:t>
            </a:r>
            <a:r>
              <a:rPr sz="900" spc="-5" dirty="0">
                <a:latin typeface="Lucida Sans Unicode"/>
                <a:cs typeface="Lucida Sans Unicode"/>
              </a:rPr>
              <a:t>∈</a:t>
            </a:r>
            <a:r>
              <a:rPr sz="900" i="1" spc="-5" dirty="0">
                <a:latin typeface="Cambria"/>
                <a:cs typeface="Cambria"/>
              </a:rPr>
              <a:t>p</a:t>
            </a:r>
            <a:r>
              <a:rPr sz="900" spc="-5" dirty="0">
                <a:latin typeface="Calibri"/>
                <a:cs typeface="Calibri"/>
              </a:rPr>
              <a:t>ˆ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36040" y="3819161"/>
            <a:ext cx="16510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650" i="1" spc="-15" dirty="0">
                <a:latin typeface="Cambria"/>
                <a:cs typeface="Cambria"/>
              </a:rPr>
              <a:t>d</a:t>
            </a:r>
            <a:r>
              <a:rPr sz="650" i="1" spc="-20" dirty="0">
                <a:latin typeface="Cambria"/>
                <a:cs typeface="Cambria"/>
              </a:rPr>
              <a:t>a</a:t>
            </a:r>
            <a:r>
              <a:rPr sz="650" i="1" spc="-25" dirty="0">
                <a:latin typeface="Cambria"/>
                <a:cs typeface="Cambria"/>
              </a:rPr>
              <a:t>t</a:t>
            </a:r>
            <a:r>
              <a:rPr sz="650" i="1" spc="-10" dirty="0">
                <a:latin typeface="Cambria"/>
                <a:cs typeface="Cambria"/>
              </a:rPr>
              <a:t>a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02213" y="3481099"/>
            <a:ext cx="105029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550" i="1" spc="90" dirty="0">
                <a:latin typeface="Cambria"/>
                <a:cs typeface="Cambria"/>
              </a:rPr>
              <a:t>L</a:t>
            </a:r>
            <a:r>
              <a:rPr sz="3600" spc="135" baseline="-4629" dirty="0">
                <a:latin typeface="Lucida Sans Unicode"/>
                <a:cs typeface="Lucida Sans Unicode"/>
              </a:rPr>
              <a:t>(</a:t>
            </a:r>
            <a:r>
              <a:rPr sz="1550" i="1" spc="90" dirty="0">
                <a:latin typeface="Cambria"/>
                <a:cs typeface="Cambria"/>
              </a:rPr>
              <a:t>f</a:t>
            </a:r>
            <a:r>
              <a:rPr sz="1550" i="1" spc="-204" dirty="0">
                <a:latin typeface="Cambria"/>
                <a:cs typeface="Cambria"/>
              </a:rPr>
              <a:t> </a:t>
            </a:r>
            <a:r>
              <a:rPr sz="1550" spc="65" dirty="0">
                <a:latin typeface="Calibri"/>
                <a:cs typeface="Calibri"/>
              </a:rPr>
              <a:t>(</a:t>
            </a:r>
            <a:r>
              <a:rPr sz="1550" b="1" i="1" spc="65" dirty="0">
                <a:latin typeface="Calibri"/>
                <a:cs typeface="Calibri"/>
              </a:rPr>
              <a:t>x</a:t>
            </a:r>
            <a:r>
              <a:rPr sz="1550" spc="65" dirty="0">
                <a:latin typeface="Calibri"/>
                <a:cs typeface="Calibri"/>
              </a:rPr>
              <a:t>;</a:t>
            </a:r>
            <a:r>
              <a:rPr sz="1550" b="1" i="1" spc="65" dirty="0">
                <a:latin typeface="Calibri"/>
                <a:cs typeface="Calibri"/>
              </a:rPr>
              <a:t>w</a:t>
            </a:r>
            <a:r>
              <a:rPr sz="1550" spc="65" dirty="0">
                <a:latin typeface="Calibri"/>
                <a:cs typeface="Calibri"/>
              </a:rPr>
              <a:t>),</a:t>
            </a:r>
            <a:r>
              <a:rPr sz="1550" i="1" spc="65" dirty="0">
                <a:latin typeface="Cambria"/>
                <a:cs typeface="Cambria"/>
              </a:rPr>
              <a:t>y</a:t>
            </a:r>
            <a:r>
              <a:rPr sz="3600" spc="97" baseline="-4629" dirty="0">
                <a:latin typeface="Lucida Sans Unicode"/>
                <a:cs typeface="Lucida Sans Unicode"/>
              </a:rPr>
              <a:t>)</a:t>
            </a:r>
            <a:endParaRPr sz="3600" baseline="-4629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46474" y="3544772"/>
            <a:ext cx="2319655" cy="409575"/>
          </a:xfrm>
          <a:custGeom>
            <a:avLst/>
            <a:gdLst/>
            <a:ahLst/>
            <a:cxnLst/>
            <a:rect l="l" t="t" r="r" b="b"/>
            <a:pathLst>
              <a:path w="2319654" h="409575">
                <a:moveTo>
                  <a:pt x="0" y="0"/>
                </a:moveTo>
                <a:lnTo>
                  <a:pt x="2319336" y="0"/>
                </a:lnTo>
                <a:lnTo>
                  <a:pt x="2319336" y="409574"/>
                </a:lnTo>
                <a:lnTo>
                  <a:pt x="0" y="4095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094777" y="6478154"/>
            <a:ext cx="127127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130"/>
              </a:lnSpc>
              <a:spcBef>
                <a:spcPts val="100"/>
              </a:spcBef>
            </a:pP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Substituting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ts val="2130"/>
              </a:lnSpc>
            </a:pPr>
            <a:r>
              <a:rPr sz="1800" b="1" i="1" spc="80" dirty="0">
                <a:latin typeface="Calibri"/>
                <a:cs typeface="Calibri"/>
              </a:rPr>
              <a:t>x</a:t>
            </a:r>
            <a:r>
              <a:rPr sz="1800" spc="80" dirty="0">
                <a:latin typeface="Cambria"/>
                <a:cs typeface="Cambria"/>
              </a:rPr>
              <a:t>=</a:t>
            </a:r>
            <a:r>
              <a:rPr sz="1800" b="1" i="1" spc="80" dirty="0">
                <a:latin typeface="Calibri"/>
                <a:cs typeface="Calibri"/>
              </a:rPr>
              <a:t>x</a:t>
            </a:r>
            <a:r>
              <a:rPr sz="1800" spc="120" baseline="25462" dirty="0">
                <a:latin typeface="Cambria"/>
                <a:cs typeface="Cambria"/>
              </a:rPr>
              <a:t>(0)</a:t>
            </a:r>
            <a:r>
              <a:rPr sz="1800" spc="80" dirty="0">
                <a:latin typeface="Cambria"/>
                <a:cs typeface="Cambria"/>
              </a:rPr>
              <a:t>-</a:t>
            </a:r>
            <a:r>
              <a:rPr sz="1800" spc="80" dirty="0">
                <a:latin typeface="Times New Roman"/>
                <a:cs typeface="Times New Roman"/>
              </a:rPr>
              <a:t>ε</a:t>
            </a:r>
            <a:r>
              <a:rPr sz="1800" b="1" i="1" spc="80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7578" y="3955693"/>
            <a:ext cx="9018905" cy="24828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630"/>
              </a:spcBef>
              <a:buChar char="•"/>
              <a:tabLst>
                <a:tab pos="380365" algn="l"/>
                <a:tab pos="381000" algn="l"/>
                <a:tab pos="797115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Backpropagation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compute</a:t>
            </a:r>
            <a:r>
              <a:rPr sz="3200" spc="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gradient	</a:t>
            </a:r>
            <a:r>
              <a:rPr sz="3300" b="1" i="1" spc="37" baseline="6313" dirty="0">
                <a:latin typeface="Calibri"/>
                <a:cs typeface="Calibri"/>
              </a:rPr>
              <a:t>g </a:t>
            </a:r>
            <a:r>
              <a:rPr sz="3300" spc="22" baseline="6313" dirty="0">
                <a:latin typeface="Symbol"/>
                <a:cs typeface="Symbol"/>
              </a:rPr>
              <a:t></a:t>
            </a:r>
            <a:r>
              <a:rPr sz="3300" spc="-315" baseline="6313" dirty="0">
                <a:latin typeface="Times New Roman"/>
                <a:cs typeface="Times New Roman"/>
              </a:rPr>
              <a:t> </a:t>
            </a:r>
            <a:r>
              <a:rPr sz="3300" spc="-165" baseline="6313" dirty="0">
                <a:latin typeface="Symbol"/>
                <a:cs typeface="Symbol"/>
              </a:rPr>
              <a:t></a:t>
            </a:r>
            <a:r>
              <a:rPr sz="1875" b="1" i="1" spc="-165" baseline="-24444" dirty="0">
                <a:latin typeface="Calibri"/>
                <a:cs typeface="Calibri"/>
              </a:rPr>
              <a:t>w</a:t>
            </a:r>
            <a:r>
              <a:rPr sz="3300" i="1" spc="-165" baseline="6313" dirty="0">
                <a:latin typeface="Cambria"/>
                <a:cs typeface="Cambria"/>
              </a:rPr>
              <a:t>y</a:t>
            </a:r>
            <a:r>
              <a:rPr sz="3300" spc="-165" baseline="6313" dirty="0">
                <a:latin typeface="Calibri"/>
                <a:cs typeface="Calibri"/>
              </a:rPr>
              <a:t>ˆ</a:t>
            </a:r>
            <a:endParaRPr sz="3300" baseline="6313">
              <a:latin typeface="Calibri"/>
              <a:cs typeface="Calibri"/>
            </a:endParaRPr>
          </a:p>
          <a:p>
            <a:pPr marL="781050" lvl="1" indent="-286385">
              <a:lnSpc>
                <a:spcPct val="100000"/>
              </a:lnSpc>
              <a:spcBef>
                <a:spcPts val="509"/>
              </a:spcBef>
              <a:buChar char="–"/>
              <a:tabLst>
                <a:tab pos="781050" algn="l"/>
                <a:tab pos="3914775" algn="l"/>
                <a:tab pos="6312535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which is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gradient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b="1" i="1" spc="10" dirty="0">
                <a:latin typeface="Calibri"/>
                <a:cs typeface="Calibri"/>
              </a:rPr>
              <a:t>g	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evaluated</a:t>
            </a:r>
            <a:r>
              <a:rPr sz="2800" spc="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at</a:t>
            </a:r>
            <a:r>
              <a:rPr sz="2800" spc="3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950" i="1" spc="80" dirty="0">
                <a:latin typeface="Cambria"/>
                <a:cs typeface="Cambria"/>
              </a:rPr>
              <a:t>y	</a:t>
            </a:r>
            <a:r>
              <a:rPr sz="2950" spc="10" dirty="0">
                <a:latin typeface="Symbol"/>
                <a:cs typeface="Symbol"/>
              </a:rPr>
              <a:t></a:t>
            </a:r>
            <a:r>
              <a:rPr sz="2950" spc="-10" dirty="0">
                <a:latin typeface="Times New Roman"/>
                <a:cs typeface="Times New Roman"/>
              </a:rPr>
              <a:t> </a:t>
            </a:r>
            <a:r>
              <a:rPr sz="2950" i="1" spc="-370" dirty="0">
                <a:latin typeface="Cambria"/>
                <a:cs typeface="Cambria"/>
              </a:rPr>
              <a:t>y</a:t>
            </a:r>
            <a:r>
              <a:rPr sz="2950" spc="-370" dirty="0">
                <a:latin typeface="Calibri"/>
                <a:cs typeface="Calibri"/>
              </a:rPr>
              <a:t>ˆ</a:t>
            </a:r>
            <a:endParaRPr sz="295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71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Consider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update </a:t>
            </a:r>
            <a:r>
              <a:rPr sz="2800" b="1" i="1" spc="60" dirty="0">
                <a:latin typeface="Calibri"/>
                <a:cs typeface="Calibri"/>
              </a:rPr>
              <a:t>w </a:t>
            </a:r>
            <a:r>
              <a:rPr sz="2800" spc="30" dirty="0">
                <a:latin typeface="Wingdings"/>
                <a:cs typeface="Wingdings"/>
              </a:rPr>
              <a:t></a:t>
            </a:r>
            <a:r>
              <a:rPr sz="2800" b="1" i="1" spc="30" dirty="0">
                <a:latin typeface="Calibri"/>
                <a:cs typeface="Calibri"/>
              </a:rPr>
              <a:t>w </a:t>
            </a:r>
            <a:r>
              <a:rPr sz="2800" dirty="0">
                <a:latin typeface="Cambria"/>
                <a:cs typeface="Cambria"/>
              </a:rPr>
              <a:t>–</a:t>
            </a:r>
            <a:r>
              <a:rPr sz="2800" spc="135" dirty="0">
                <a:latin typeface="Cambria"/>
                <a:cs typeface="Cambria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ε</a:t>
            </a:r>
            <a:r>
              <a:rPr sz="2800" b="1" i="1" spc="35" dirty="0"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  <a:p>
            <a:pPr marL="774065" marR="30480" lvl="1" indent="-279400">
              <a:lnSpc>
                <a:spcPct val="101499"/>
              </a:lnSpc>
              <a:spcBef>
                <a:spcPts val="525"/>
              </a:spcBef>
              <a:buChar char="–"/>
              <a:tabLst>
                <a:tab pos="781050" algn="l"/>
                <a:tab pos="1191260" algn="l"/>
                <a:tab pos="1536700" algn="l"/>
              </a:tabLst>
            </a:pP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First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order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Taylor’s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series approx of </a:t>
            </a:r>
            <a:r>
              <a:rPr sz="3600" i="1" spc="-442" baseline="4629" dirty="0">
                <a:latin typeface="Cambria"/>
                <a:cs typeface="Cambria"/>
              </a:rPr>
              <a:t>y</a:t>
            </a:r>
            <a:r>
              <a:rPr sz="3600" spc="-442" baseline="5787" dirty="0">
                <a:latin typeface="Calibri"/>
                <a:cs typeface="Calibri"/>
              </a:rPr>
              <a:t>ˆ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predicts that the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value  of	</a:t>
            </a:r>
            <a:r>
              <a:rPr sz="3600" i="1" spc="-442" baseline="3472" dirty="0">
                <a:latin typeface="Cambria"/>
                <a:cs typeface="Cambria"/>
              </a:rPr>
              <a:t>y</a:t>
            </a:r>
            <a:r>
              <a:rPr sz="3600" spc="-442" baseline="4629" dirty="0">
                <a:latin typeface="Calibri"/>
                <a:cs typeface="Calibri"/>
              </a:rPr>
              <a:t>ˆ	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will decrease by </a:t>
            </a:r>
            <a:r>
              <a:rPr sz="2400" spc="55" dirty="0">
                <a:latin typeface="Times New Roman"/>
                <a:cs typeface="Times New Roman"/>
              </a:rPr>
              <a:t>ε</a:t>
            </a:r>
            <a:r>
              <a:rPr sz="2400" b="1" i="1" spc="55" dirty="0">
                <a:latin typeface="Calibri"/>
                <a:cs typeface="Calibri"/>
              </a:rPr>
              <a:t>g</a:t>
            </a:r>
            <a:r>
              <a:rPr sz="2400" spc="82" baseline="24305" dirty="0">
                <a:latin typeface="Cambria"/>
                <a:cs typeface="Cambria"/>
              </a:rPr>
              <a:t>T</a:t>
            </a:r>
            <a:r>
              <a:rPr sz="2400" b="1" i="1" spc="55" dirty="0">
                <a:latin typeface="Calibri"/>
                <a:cs typeface="Calibri"/>
              </a:rPr>
              <a:t>g</a:t>
            </a:r>
            <a:r>
              <a:rPr sz="2400" spc="55" dirty="0">
                <a:solidFill>
                  <a:srgbClr val="336600"/>
                </a:solidFill>
                <a:latin typeface="Arial"/>
                <a:cs typeface="Arial"/>
              </a:rPr>
              <a:t>,</a:t>
            </a:r>
            <a:r>
              <a:rPr sz="24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because: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31437" y="1339736"/>
            <a:ext cx="7848600" cy="1066800"/>
          </a:xfrm>
          <a:custGeom>
            <a:avLst/>
            <a:gdLst/>
            <a:ahLst/>
            <a:cxnLst/>
            <a:rect l="l" t="t" r="r" b="b"/>
            <a:pathLst>
              <a:path w="7848600" h="1066800">
                <a:moveTo>
                  <a:pt x="0" y="0"/>
                </a:moveTo>
                <a:lnTo>
                  <a:pt x="7848597" y="0"/>
                </a:lnTo>
                <a:lnTo>
                  <a:pt x="7848597" y="1066799"/>
                </a:lnTo>
                <a:lnTo>
                  <a:pt x="0" y="10667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2978" y="195819"/>
            <a:ext cx="93426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90790" algn="l"/>
              </a:tabLst>
            </a:pPr>
            <a:r>
              <a:rPr sz="4400" dirty="0"/>
              <a:t>Di</a:t>
            </a:r>
            <a:r>
              <a:rPr sz="4400" spc="-5" dirty="0"/>
              <a:t>ff</a:t>
            </a:r>
            <a:r>
              <a:rPr sz="4400" dirty="0"/>
              <a:t>icul</a:t>
            </a:r>
            <a:r>
              <a:rPr sz="4400" spc="-5" dirty="0"/>
              <a:t>t</a:t>
            </a:r>
            <a:r>
              <a:rPr sz="4400" dirty="0"/>
              <a:t>y</a:t>
            </a:r>
            <a:r>
              <a:rPr sz="4400" spc="-5" dirty="0"/>
              <a:t> </a:t>
            </a:r>
            <a:r>
              <a:rPr sz="4400" dirty="0"/>
              <a:t>of</a:t>
            </a:r>
            <a:r>
              <a:rPr sz="4400" spc="-5" dirty="0"/>
              <a:t> </a:t>
            </a:r>
            <a:r>
              <a:rPr sz="4400" dirty="0"/>
              <a:t>Mul</a:t>
            </a:r>
            <a:r>
              <a:rPr sz="4400" spc="-5" dirty="0"/>
              <a:t>t</a:t>
            </a:r>
            <a:r>
              <a:rPr sz="4400" dirty="0"/>
              <a:t>ilayer</a:t>
            </a:r>
            <a:r>
              <a:rPr sz="4400" spc="-5" dirty="0"/>
              <a:t> </a:t>
            </a:r>
            <a:r>
              <a:rPr lang="en-US" sz="4400" spc="-5" dirty="0"/>
              <a:t>L</a:t>
            </a:r>
            <a:r>
              <a:rPr sz="4400" dirty="0"/>
              <a:t>earning</a:t>
            </a:r>
            <a:r>
              <a:rPr lang="en-US" sz="4400" dirty="0"/>
              <a:t> </a:t>
            </a:r>
            <a:r>
              <a:rPr sz="4400" dirty="0"/>
              <a:t>Ra</a:t>
            </a:r>
            <a:r>
              <a:rPr sz="4400" spc="-5" dirty="0"/>
              <a:t>t</a:t>
            </a:r>
            <a:r>
              <a:rPr sz="4400"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67377" y="3668914"/>
            <a:ext cx="55206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A second order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term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arising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from this update</a:t>
            </a:r>
            <a:r>
              <a:rPr sz="2000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7377" y="4037214"/>
            <a:ext cx="3487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This term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can be negligible</a:t>
            </a:r>
            <a:r>
              <a:rPr sz="2000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if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5977" y="4344554"/>
            <a:ext cx="47072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weights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on layers </a:t>
            </a:r>
            <a:r>
              <a:rPr sz="2000" spc="-110" dirty="0">
                <a:latin typeface="Cambria"/>
                <a:cs typeface="Cambria"/>
              </a:rPr>
              <a:t>3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000" i="1" spc="50" dirty="0">
                <a:latin typeface="Calibri"/>
                <a:cs typeface="Calibri"/>
              </a:rPr>
              <a:t>l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greater than</a:t>
            </a:r>
            <a:r>
              <a:rPr sz="2000" spc="-3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10" dirty="0">
                <a:latin typeface="Cambria"/>
                <a:cs typeface="Cambria"/>
              </a:rPr>
              <a:t>1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978" y="4746890"/>
            <a:ext cx="8675370" cy="2425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marR="179705" indent="-342900" algn="just">
              <a:lnSpc>
                <a:spcPct val="99400"/>
              </a:lnSpc>
              <a:spcBef>
                <a:spcPts val="120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makes it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very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hard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choose </a:t>
            </a:r>
            <a:r>
              <a:rPr sz="3200" spc="75" dirty="0">
                <a:latin typeface="Times New Roman"/>
                <a:cs typeface="Times New Roman"/>
              </a:rPr>
              <a:t>ε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because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effects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update for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one layer depend  so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strongly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all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other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layers</a:t>
            </a:r>
            <a:endParaRPr sz="3200">
              <a:latin typeface="Arial"/>
              <a:cs typeface="Arial"/>
            </a:endParaRPr>
          </a:p>
          <a:p>
            <a:pPr marL="748665" marR="5080" indent="-279400" algn="just">
              <a:lnSpc>
                <a:spcPts val="3329"/>
              </a:lnSpc>
              <a:spcBef>
                <a:spcPts val="869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Second-order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optimization algorithms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address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this 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issue but it seems hopeless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2800" i="1" spc="70" dirty="0">
                <a:latin typeface="Calibri"/>
                <a:cs typeface="Calibri"/>
              </a:rPr>
              <a:t>l</a:t>
            </a:r>
            <a:r>
              <a:rPr sz="2800" i="1" spc="254" dirty="0">
                <a:latin typeface="Calibri"/>
                <a:cs typeface="Calibri"/>
              </a:rPr>
              <a:t> </a:t>
            </a:r>
            <a:r>
              <a:rPr sz="2800" spc="235" dirty="0">
                <a:latin typeface="Cambria"/>
                <a:cs typeface="Cambria"/>
              </a:rPr>
              <a:t>&gt;2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15566" y="3691913"/>
            <a:ext cx="83820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20385" y="3697172"/>
            <a:ext cx="413384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5" dirty="0">
                <a:latin typeface="Symbol"/>
                <a:cs typeface="Symbol"/>
              </a:rPr>
              <a:t>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i="1" spc="-95" dirty="0">
                <a:latin typeface="Calibri"/>
                <a:cs typeface="Calibri"/>
              </a:rPr>
              <a:t>g</a:t>
            </a:r>
            <a:r>
              <a:rPr sz="1600" i="1" spc="45" dirty="0">
                <a:latin typeface="Calibri"/>
                <a:cs typeface="Calibri"/>
              </a:rPr>
              <a:t> </a:t>
            </a:r>
            <a:r>
              <a:rPr sz="1600" i="1" spc="-95" dirty="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63858" y="3854930"/>
            <a:ext cx="236854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latin typeface="Calibri"/>
                <a:cs typeface="Calibri"/>
              </a:rPr>
              <a:t>1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45898" y="3697172"/>
            <a:ext cx="16002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i="1" spc="-90" dirty="0">
                <a:latin typeface="Calibri"/>
                <a:cs typeface="Calibri"/>
              </a:rPr>
              <a:t>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79992" y="3854930"/>
            <a:ext cx="61594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i="1" spc="75" dirty="0">
                <a:latin typeface="Calibri"/>
                <a:cs typeface="Calibri"/>
              </a:rPr>
              <a:t>i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0804" y="3571176"/>
            <a:ext cx="205104" cy="46291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900" i="1" spc="25" dirty="0">
                <a:latin typeface="Calibri"/>
                <a:cs typeface="Calibri"/>
              </a:rPr>
              <a:t>l</a:t>
            </a:r>
            <a:endParaRPr sz="9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  <a:spcBef>
                <a:spcPts val="645"/>
              </a:spcBef>
            </a:pPr>
            <a:r>
              <a:rPr sz="900" i="1" spc="75" dirty="0">
                <a:latin typeface="Calibri"/>
                <a:cs typeface="Calibri"/>
              </a:rPr>
              <a:t>i</a:t>
            </a:r>
            <a:r>
              <a:rPr sz="900" i="1" spc="-150" dirty="0">
                <a:latin typeface="Calibri"/>
                <a:cs typeface="Calibri"/>
              </a:rPr>
              <a:t> </a:t>
            </a:r>
            <a:r>
              <a:rPr sz="900" spc="25" dirty="0">
                <a:latin typeface="Symbol"/>
                <a:cs typeface="Symbol"/>
              </a:rPr>
              <a:t></a:t>
            </a:r>
            <a:r>
              <a:rPr sz="900" spc="25" dirty="0"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93133" y="3639327"/>
            <a:ext cx="27495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25" dirty="0">
                <a:latin typeface="Symbol"/>
                <a:cs typeface="Symbol"/>
              </a:rPr>
              <a:t>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67976" y="4035182"/>
            <a:ext cx="3834129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0" i="1" spc="-135" baseline="2777" dirty="0">
                <a:latin typeface="Calibri"/>
                <a:cs typeface="Calibri"/>
              </a:rPr>
              <a:t>w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 small or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exponentially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large</a:t>
            </a:r>
            <a:r>
              <a:rPr sz="2000" spc="-2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if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39489" y="4226539"/>
            <a:ext cx="7112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i="1" spc="90" dirty="0">
                <a:latin typeface="Calibri"/>
                <a:cs typeface="Calibri"/>
              </a:rPr>
              <a:t>i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17047" y="4242541"/>
            <a:ext cx="25146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i="1" spc="90" dirty="0">
                <a:latin typeface="Calibri"/>
                <a:cs typeface="Calibri"/>
              </a:rPr>
              <a:t>i</a:t>
            </a:r>
            <a:r>
              <a:rPr sz="1150" i="1" spc="-170" dirty="0">
                <a:latin typeface="Calibri"/>
                <a:cs typeface="Calibri"/>
              </a:rPr>
              <a:t> </a:t>
            </a:r>
            <a:r>
              <a:rPr sz="1150" spc="25" dirty="0">
                <a:latin typeface="Symbol"/>
                <a:cs typeface="Symbol"/>
              </a:rPr>
              <a:t></a:t>
            </a:r>
            <a:r>
              <a:rPr sz="1150" spc="25" dirty="0">
                <a:latin typeface="Calibri"/>
                <a:cs typeface="Calibri"/>
              </a:rPr>
              <a:t>3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13710" y="3965173"/>
            <a:ext cx="63500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i="1" spc="30" dirty="0">
                <a:latin typeface="Calibri"/>
                <a:cs typeface="Calibri"/>
              </a:rPr>
              <a:t>l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89371" y="3953172"/>
            <a:ext cx="342265" cy="4864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0" spc="20" dirty="0">
                <a:latin typeface="Symbol"/>
                <a:cs typeface="Symbol"/>
              </a:rPr>
              <a:t>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4878" y="1448954"/>
            <a:ext cx="7394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93065" algn="l"/>
                <a:tab pos="393700" algn="l"/>
                <a:tab pos="321691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decrease</a:t>
            </a:r>
            <a:r>
              <a:rPr sz="3200" spc="-2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4125" i="1" spc="-525" baseline="9090" dirty="0">
                <a:latin typeface="Cambria"/>
                <a:cs typeface="Cambria"/>
              </a:rPr>
              <a:t>y</a:t>
            </a:r>
            <a:r>
              <a:rPr sz="4125" spc="-525" baseline="10101" dirty="0">
                <a:latin typeface="Calibri"/>
                <a:cs typeface="Calibri"/>
              </a:rPr>
              <a:t>ˆ	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by </a:t>
            </a:r>
            <a:r>
              <a:rPr sz="3200" spc="-40" dirty="0">
                <a:latin typeface="Cambria"/>
                <a:cs typeface="Cambria"/>
              </a:rPr>
              <a:t>0</a:t>
            </a:r>
            <a:r>
              <a:rPr sz="2800" spc="-40" dirty="0">
                <a:latin typeface="Cambria"/>
                <a:cs typeface="Cambria"/>
              </a:rPr>
              <a:t>.1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we could set </a:t>
            </a:r>
            <a:r>
              <a:rPr sz="3200" spc="75" dirty="0">
                <a:latin typeface="Times New Roman"/>
                <a:cs typeface="Times New Roman"/>
              </a:rPr>
              <a:t>ε</a:t>
            </a:r>
            <a:r>
              <a:rPr sz="3200" spc="-280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4878" y="2504438"/>
            <a:ext cx="8901430" cy="114427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342265" marR="74295" indent="-342265" algn="r">
              <a:lnSpc>
                <a:spcPct val="100000"/>
              </a:lnSpc>
              <a:spcBef>
                <a:spcPts val="955"/>
              </a:spcBef>
              <a:buChar char="•"/>
              <a:tabLst>
                <a:tab pos="342265" algn="l"/>
                <a:tab pos="3429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However,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update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includes </a:t>
            </a:r>
            <a:r>
              <a:rPr sz="2800" spc="-20" dirty="0">
                <a:latin typeface="Cambria"/>
                <a:cs typeface="Cambria"/>
              </a:rPr>
              <a:t>2</a:t>
            </a:r>
            <a:r>
              <a:rPr sz="2775" spc="-30" baseline="25525" dirty="0">
                <a:latin typeface="Cambria"/>
                <a:cs typeface="Cambria"/>
              </a:rPr>
              <a:t>nd</a:t>
            </a:r>
            <a:r>
              <a:rPr sz="2800" spc="-20" dirty="0">
                <a:latin typeface="Cambria"/>
                <a:cs typeface="Cambria"/>
              </a:rPr>
              <a:t>,3</a:t>
            </a:r>
            <a:r>
              <a:rPr sz="2775" spc="-30" baseline="25525" dirty="0">
                <a:latin typeface="Cambria"/>
                <a:cs typeface="Cambria"/>
              </a:rPr>
              <a:t>rd </a:t>
            </a:r>
            <a:r>
              <a:rPr sz="2775" spc="547" baseline="25525" dirty="0">
                <a:latin typeface="Cambria"/>
                <a:cs typeface="Cambria"/>
              </a:rPr>
              <a:t> </a:t>
            </a:r>
            <a:r>
              <a:rPr sz="2800" spc="200" dirty="0">
                <a:latin typeface="Cambria"/>
                <a:cs typeface="Cambria"/>
              </a:rPr>
              <a:t>..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order</a:t>
            </a:r>
            <a:r>
              <a:rPr sz="3200" spc="-1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effects</a:t>
            </a:r>
            <a:endParaRPr sz="3200">
              <a:latin typeface="Arial"/>
              <a:cs typeface="Arial"/>
            </a:endParaRPr>
          </a:p>
          <a:p>
            <a:pPr marR="55880" algn="r">
              <a:lnSpc>
                <a:spcPct val="100000"/>
              </a:lnSpc>
              <a:spcBef>
                <a:spcPts val="750"/>
              </a:spcBef>
              <a:tabLst>
                <a:tab pos="2640965" algn="l"/>
                <a:tab pos="4813935" algn="l"/>
              </a:tabLst>
            </a:pPr>
            <a:r>
              <a:rPr sz="4200" baseline="1984" dirty="0">
                <a:solidFill>
                  <a:srgbClr val="336600"/>
                </a:solidFill>
                <a:latin typeface="Arial"/>
                <a:cs typeface="Arial"/>
              </a:rPr>
              <a:t>– Since</a:t>
            </a:r>
            <a:r>
              <a:rPr sz="4200" spc="-135" baseline="1984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700" b="1" i="1" spc="60" baseline="3086" dirty="0">
                <a:latin typeface="Calibri"/>
                <a:cs typeface="Calibri"/>
              </a:rPr>
              <a:t>w</a:t>
            </a:r>
            <a:r>
              <a:rPr sz="2700" b="1" i="1" spc="284" baseline="3086" dirty="0">
                <a:latin typeface="Calibri"/>
                <a:cs typeface="Calibri"/>
              </a:rPr>
              <a:t> </a:t>
            </a:r>
            <a:r>
              <a:rPr sz="2700" spc="22" baseline="3086" dirty="0">
                <a:latin typeface="Wingdings"/>
                <a:cs typeface="Wingdings"/>
              </a:rPr>
              <a:t></a:t>
            </a:r>
            <a:r>
              <a:rPr sz="2700" b="1" i="1" spc="22" baseline="3086" dirty="0">
                <a:latin typeface="Calibri"/>
                <a:cs typeface="Calibri"/>
              </a:rPr>
              <a:t>w</a:t>
            </a:r>
            <a:r>
              <a:rPr sz="2700" spc="22" baseline="3086" dirty="0">
                <a:latin typeface="Cambria"/>
                <a:cs typeface="Cambria"/>
              </a:rPr>
              <a:t>–</a:t>
            </a:r>
            <a:r>
              <a:rPr sz="2700" spc="22" baseline="3086" dirty="0">
                <a:latin typeface="Times New Roman"/>
                <a:cs typeface="Times New Roman"/>
              </a:rPr>
              <a:t>ε</a:t>
            </a:r>
            <a:r>
              <a:rPr sz="2700" b="1" i="1" spc="22" baseline="3086" dirty="0">
                <a:latin typeface="Calibri"/>
                <a:cs typeface="Calibri"/>
              </a:rPr>
              <a:t>g	</a:t>
            </a:r>
            <a:r>
              <a:rPr sz="4200" baseline="1984" dirty="0">
                <a:solidFill>
                  <a:srgbClr val="336600"/>
                </a:solidFill>
                <a:latin typeface="Arial"/>
                <a:cs typeface="Arial"/>
              </a:rPr>
              <a:t>new value of	</a:t>
            </a:r>
            <a:r>
              <a:rPr sz="2750" i="1" spc="-350" dirty="0">
                <a:latin typeface="Cambria"/>
                <a:cs typeface="Cambria"/>
              </a:rPr>
              <a:t>y</a:t>
            </a:r>
            <a:r>
              <a:rPr sz="4125" spc="-525" baseline="1010" dirty="0">
                <a:latin typeface="Calibri"/>
                <a:cs typeface="Calibri"/>
              </a:rPr>
              <a:t>ˆ   </a:t>
            </a:r>
            <a:r>
              <a:rPr sz="4200" baseline="1984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4200" spc="-104" baseline="1984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3000" i="1" baseline="2777" dirty="0">
                <a:latin typeface="Calibri"/>
                <a:cs typeface="Calibri"/>
              </a:rPr>
              <a:t>x</a:t>
            </a:r>
            <a:r>
              <a:rPr sz="3000" baseline="2777" dirty="0">
                <a:latin typeface="Cambria"/>
                <a:cs typeface="Cambria"/>
              </a:rPr>
              <a:t>(</a:t>
            </a:r>
            <a:r>
              <a:rPr sz="3000" i="1" baseline="2777" dirty="0">
                <a:latin typeface="Calibri"/>
                <a:cs typeface="Calibri"/>
              </a:rPr>
              <a:t>w</a:t>
            </a:r>
            <a:r>
              <a:rPr sz="1950" baseline="-17094" dirty="0">
                <a:latin typeface="Cambria"/>
                <a:cs typeface="Cambria"/>
              </a:rPr>
              <a:t>1</a:t>
            </a:r>
            <a:r>
              <a:rPr sz="3000" baseline="2777" dirty="0">
                <a:latin typeface="Cambria"/>
                <a:cs typeface="Cambria"/>
              </a:rPr>
              <a:t>-</a:t>
            </a:r>
            <a:r>
              <a:rPr sz="3000" baseline="2777" dirty="0">
                <a:latin typeface="Times New Roman"/>
                <a:cs typeface="Times New Roman"/>
              </a:rPr>
              <a:t>ε</a:t>
            </a:r>
            <a:r>
              <a:rPr sz="3000" i="1" baseline="2777" dirty="0">
                <a:latin typeface="Calibri"/>
                <a:cs typeface="Calibri"/>
              </a:rPr>
              <a:t>g</a:t>
            </a:r>
            <a:r>
              <a:rPr sz="1950" baseline="-17094" dirty="0">
                <a:latin typeface="Cambria"/>
                <a:cs typeface="Cambria"/>
              </a:rPr>
              <a:t>1</a:t>
            </a:r>
            <a:r>
              <a:rPr sz="3000" baseline="2777" dirty="0">
                <a:latin typeface="Cambria"/>
                <a:cs typeface="Cambria"/>
              </a:rPr>
              <a:t>)(</a:t>
            </a:r>
            <a:r>
              <a:rPr sz="3000" i="1" baseline="2777" dirty="0">
                <a:latin typeface="Calibri"/>
                <a:cs typeface="Calibri"/>
              </a:rPr>
              <a:t>w</a:t>
            </a:r>
            <a:r>
              <a:rPr sz="1950" baseline="-17094" dirty="0">
                <a:latin typeface="Cambria"/>
                <a:cs typeface="Cambria"/>
              </a:rPr>
              <a:t>2</a:t>
            </a:r>
            <a:r>
              <a:rPr sz="3000" baseline="2777" dirty="0">
                <a:latin typeface="Cambria"/>
                <a:cs typeface="Cambria"/>
              </a:rPr>
              <a:t>-</a:t>
            </a:r>
            <a:r>
              <a:rPr sz="3000" baseline="2777" dirty="0">
                <a:latin typeface="Times New Roman"/>
                <a:cs typeface="Times New Roman"/>
              </a:rPr>
              <a:t>ε</a:t>
            </a:r>
            <a:r>
              <a:rPr sz="3000" i="1" baseline="2777" dirty="0">
                <a:latin typeface="Calibri"/>
                <a:cs typeface="Calibri"/>
              </a:rPr>
              <a:t>g</a:t>
            </a:r>
            <a:r>
              <a:rPr sz="1950" baseline="-17094" dirty="0">
                <a:latin typeface="Cambria"/>
                <a:cs typeface="Cambria"/>
              </a:rPr>
              <a:t>2</a:t>
            </a:r>
            <a:r>
              <a:rPr sz="3000" baseline="2777" dirty="0">
                <a:latin typeface="Cambria"/>
                <a:cs typeface="Cambria"/>
              </a:rPr>
              <a:t>)…(</a:t>
            </a:r>
            <a:r>
              <a:rPr sz="3000" i="1" baseline="2777" dirty="0">
                <a:latin typeface="Calibri"/>
                <a:cs typeface="Calibri"/>
              </a:rPr>
              <a:t>w</a:t>
            </a:r>
            <a:r>
              <a:rPr sz="1950" baseline="-17094" dirty="0">
                <a:latin typeface="Cambria"/>
                <a:cs typeface="Cambria"/>
              </a:rPr>
              <a:t>l</a:t>
            </a:r>
            <a:r>
              <a:rPr sz="3000" baseline="2777" dirty="0">
                <a:latin typeface="Cambria"/>
                <a:cs typeface="Cambria"/>
              </a:rPr>
              <a:t>-</a:t>
            </a:r>
            <a:r>
              <a:rPr sz="3000" baseline="2777" dirty="0">
                <a:latin typeface="Times New Roman"/>
                <a:cs typeface="Times New Roman"/>
              </a:rPr>
              <a:t>ε</a:t>
            </a:r>
            <a:r>
              <a:rPr sz="3000" i="1" baseline="2777" dirty="0">
                <a:latin typeface="Calibri"/>
                <a:cs typeface="Calibri"/>
              </a:rPr>
              <a:t>g</a:t>
            </a:r>
            <a:r>
              <a:rPr sz="1950" i="1" baseline="-17094" dirty="0">
                <a:latin typeface="Calibri"/>
                <a:cs typeface="Calibri"/>
              </a:rPr>
              <a:t>l</a:t>
            </a:r>
            <a:r>
              <a:rPr sz="3000" baseline="2777" dirty="0">
                <a:latin typeface="Cambria"/>
                <a:cs typeface="Cambria"/>
              </a:rPr>
              <a:t>)</a:t>
            </a:r>
            <a:endParaRPr sz="3000" baseline="2777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13275" y="1411173"/>
            <a:ext cx="466725" cy="66802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250"/>
              </a:spcBef>
            </a:pPr>
            <a:r>
              <a:rPr sz="17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0.1</a:t>
            </a:r>
            <a:endParaRPr sz="17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490"/>
              </a:spcBef>
            </a:pPr>
            <a:r>
              <a:rPr sz="1700" b="1" i="1" spc="20" dirty="0">
                <a:latin typeface="Calibri"/>
                <a:cs typeface="Calibri"/>
              </a:rPr>
              <a:t>g</a:t>
            </a:r>
            <a:r>
              <a:rPr sz="1700" b="1" i="1" spc="-305" dirty="0">
                <a:latin typeface="Calibri"/>
                <a:cs typeface="Calibri"/>
              </a:rPr>
              <a:t> </a:t>
            </a:r>
            <a:r>
              <a:rPr sz="1500" spc="142" baseline="41666" dirty="0">
                <a:latin typeface="Calibri"/>
                <a:cs typeface="Calibri"/>
              </a:rPr>
              <a:t>T</a:t>
            </a:r>
            <a:r>
              <a:rPr sz="1700" b="1" i="1" spc="95" dirty="0">
                <a:latin typeface="Calibri"/>
                <a:cs typeface="Calibri"/>
              </a:rPr>
              <a:t>g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65037" y="1949334"/>
            <a:ext cx="3035300" cy="511175"/>
          </a:xfrm>
          <a:custGeom>
            <a:avLst/>
            <a:gdLst/>
            <a:ahLst/>
            <a:cxnLst/>
            <a:rect l="l" t="t" r="r" b="b"/>
            <a:pathLst>
              <a:path w="3035300" h="511175">
                <a:moveTo>
                  <a:pt x="0" y="511175"/>
                </a:moveTo>
                <a:lnTo>
                  <a:pt x="3035300" y="511175"/>
                </a:lnTo>
                <a:lnTo>
                  <a:pt x="30353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60386" y="2223202"/>
            <a:ext cx="10604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450" spc="-5" dirty="0">
                <a:latin typeface="Calibri"/>
                <a:cs typeface="Calibri"/>
              </a:rPr>
              <a:t>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74481" y="2076045"/>
            <a:ext cx="301625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50" dirty="0">
                <a:latin typeface="Calibri"/>
                <a:cs typeface="Calibri"/>
              </a:rPr>
              <a:t> </a:t>
            </a:r>
            <a:r>
              <a:rPr sz="1450" spc="100" dirty="0">
                <a:latin typeface="Calibri"/>
                <a:cs typeface="Calibri"/>
              </a:rPr>
              <a:t>(</a:t>
            </a:r>
            <a:r>
              <a:rPr sz="1450" b="1" i="1" spc="100" dirty="0">
                <a:latin typeface="Calibri"/>
                <a:cs typeface="Calibri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(0)</a:t>
            </a:r>
            <a:r>
              <a:rPr sz="1275" spc="352" baseline="42483" dirty="0">
                <a:latin typeface="Calibri"/>
                <a:cs typeface="Calibri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i="1" spc="50" dirty="0">
                <a:latin typeface="Calibri"/>
                <a:cs typeface="Calibri"/>
              </a:rPr>
              <a:t>ε</a:t>
            </a:r>
            <a:r>
              <a:rPr sz="1450" b="1" i="1" spc="50" dirty="0">
                <a:latin typeface="Calibri"/>
                <a:cs typeface="Calibri"/>
              </a:rPr>
              <a:t>g</a:t>
            </a:r>
            <a:r>
              <a:rPr sz="1450" spc="50" dirty="0">
                <a:latin typeface="Calibri"/>
                <a:cs typeface="Calibri"/>
              </a:rPr>
              <a:t>)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≈</a:t>
            </a:r>
            <a:r>
              <a:rPr sz="1450" spc="-45" dirty="0">
                <a:latin typeface="Lucida Sans Unicode"/>
                <a:cs typeface="Lucida Sans Unicode"/>
              </a:rPr>
              <a:t> </a:t>
            </a: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45" dirty="0">
                <a:latin typeface="Calibri"/>
                <a:cs typeface="Calibri"/>
              </a:rPr>
              <a:t> </a:t>
            </a:r>
            <a:r>
              <a:rPr sz="1450" spc="110" dirty="0">
                <a:latin typeface="Calibri"/>
                <a:cs typeface="Calibri"/>
              </a:rPr>
              <a:t>(</a:t>
            </a:r>
            <a:r>
              <a:rPr sz="1450" b="1" i="1" spc="110" dirty="0">
                <a:latin typeface="Calibri"/>
                <a:cs typeface="Calibri"/>
              </a:rPr>
              <a:t>x</a:t>
            </a:r>
            <a:r>
              <a:rPr sz="1275" spc="165" baseline="42483" dirty="0">
                <a:latin typeface="Calibri"/>
                <a:cs typeface="Calibri"/>
              </a:rPr>
              <a:t>(0)</a:t>
            </a:r>
            <a:r>
              <a:rPr sz="1450" spc="110" dirty="0">
                <a:latin typeface="Calibri"/>
                <a:cs typeface="Calibri"/>
              </a:rPr>
              <a:t>)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i="1" spc="60" dirty="0">
                <a:latin typeface="Calibri"/>
                <a:cs typeface="Calibri"/>
              </a:rPr>
              <a:t>ε</a:t>
            </a:r>
            <a:r>
              <a:rPr sz="1450" b="1" i="1" spc="60" dirty="0">
                <a:latin typeface="Calibri"/>
                <a:cs typeface="Calibri"/>
              </a:rPr>
              <a:t>g</a:t>
            </a:r>
            <a:r>
              <a:rPr sz="1275" i="1" spc="89" baseline="42483" dirty="0">
                <a:latin typeface="Calibri"/>
                <a:cs typeface="Calibri"/>
              </a:rPr>
              <a:t>T</a:t>
            </a:r>
            <a:r>
              <a:rPr sz="1450" b="1" i="1" spc="60" dirty="0">
                <a:latin typeface="Calibri"/>
                <a:cs typeface="Calibri"/>
              </a:rPr>
              <a:t>g</a:t>
            </a:r>
            <a:r>
              <a:rPr sz="1450" b="1" i="1" spc="55" dirty="0">
                <a:latin typeface="Calibri"/>
                <a:cs typeface="Calibri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+</a:t>
            </a:r>
            <a:r>
              <a:rPr sz="1450" spc="-110" dirty="0">
                <a:latin typeface="Lucida Sans Unicode"/>
                <a:cs typeface="Lucida Sans Unicode"/>
              </a:rPr>
              <a:t> </a:t>
            </a:r>
            <a:r>
              <a:rPr sz="2175" u="sng" spc="-7" baseline="3448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175" spc="-75" baseline="34482" dirty="0">
                <a:latin typeface="Calibri"/>
                <a:cs typeface="Calibri"/>
              </a:rPr>
              <a:t> </a:t>
            </a:r>
            <a:r>
              <a:rPr sz="1450" i="1" spc="80" dirty="0">
                <a:latin typeface="Calibri"/>
                <a:cs typeface="Calibri"/>
              </a:rPr>
              <a:t>ε</a:t>
            </a:r>
            <a:r>
              <a:rPr sz="1275" spc="120" baseline="42483" dirty="0">
                <a:latin typeface="Calibri"/>
                <a:cs typeface="Calibri"/>
              </a:rPr>
              <a:t>2</a:t>
            </a:r>
            <a:r>
              <a:rPr sz="1450" b="1" i="1" spc="80" dirty="0">
                <a:latin typeface="Calibri"/>
                <a:cs typeface="Calibri"/>
              </a:rPr>
              <a:t>g</a:t>
            </a:r>
            <a:r>
              <a:rPr sz="1275" i="1" spc="120" baseline="42483" dirty="0">
                <a:latin typeface="Calibri"/>
                <a:cs typeface="Calibri"/>
              </a:rPr>
              <a:t>T</a:t>
            </a:r>
            <a:r>
              <a:rPr sz="1450" i="1" spc="80" dirty="0">
                <a:latin typeface="Calibri"/>
                <a:cs typeface="Calibri"/>
              </a:rPr>
              <a:t>H</a:t>
            </a:r>
            <a:r>
              <a:rPr sz="1450" b="1" i="1" spc="80" dirty="0">
                <a:latin typeface="Calibri"/>
                <a:cs typeface="Calibri"/>
              </a:rPr>
              <a:t>g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60275" y="1944572"/>
            <a:ext cx="3044825" cy="520700"/>
          </a:xfrm>
          <a:custGeom>
            <a:avLst/>
            <a:gdLst/>
            <a:ahLst/>
            <a:cxnLst/>
            <a:rect l="l" t="t" r="r" b="b"/>
            <a:pathLst>
              <a:path w="3044825" h="520700">
                <a:moveTo>
                  <a:pt x="0" y="0"/>
                </a:moveTo>
                <a:lnTo>
                  <a:pt x="3044824" y="0"/>
                </a:lnTo>
                <a:lnTo>
                  <a:pt x="3044824" y="520699"/>
                </a:lnTo>
                <a:lnTo>
                  <a:pt x="0" y="52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7498" y="691895"/>
            <a:ext cx="7466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Optimization </a:t>
            </a:r>
            <a:r>
              <a:rPr sz="4400" spc="-10" dirty="0"/>
              <a:t>in </a:t>
            </a:r>
            <a:r>
              <a:rPr sz="4400" spc="-25" dirty="0"/>
              <a:t>Deep</a:t>
            </a:r>
            <a:r>
              <a:rPr sz="4400" spc="-130" dirty="0"/>
              <a:t> </a:t>
            </a:r>
            <a:r>
              <a:rPr sz="4400" spc="-20" dirty="0"/>
              <a:t>Learning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60323" y="1487279"/>
            <a:ext cx="8739505" cy="463169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771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76555" algn="l"/>
                <a:tab pos="3771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any 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types of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DL</a:t>
            </a:r>
            <a:endParaRPr sz="3200" dirty="0">
              <a:latin typeface="Arial"/>
              <a:cs typeface="Arial"/>
            </a:endParaRPr>
          </a:p>
          <a:p>
            <a:pPr marL="998855" lvl="1" indent="-508634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998219" algn="l"/>
                <a:tab pos="99885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Inference with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PCA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requires</a:t>
            </a:r>
            <a:r>
              <a:rPr sz="2800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optimization</a:t>
            </a:r>
            <a:endParaRPr sz="2800" dirty="0">
              <a:latin typeface="Arial"/>
              <a:cs typeface="Arial"/>
            </a:endParaRPr>
          </a:p>
          <a:p>
            <a:pPr marL="1168400" lvl="2" indent="-226695">
              <a:lnSpc>
                <a:spcPct val="100000"/>
              </a:lnSpc>
              <a:spcBef>
                <a:spcPts val="545"/>
              </a:spcBef>
              <a:buChar char="•"/>
              <a:tabLst>
                <a:tab pos="11684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Encoding: </a:t>
            </a:r>
            <a:r>
              <a:rPr sz="2400" i="1" spc="-15" dirty="0">
                <a:latin typeface="Times New Roman"/>
                <a:cs typeface="Times New Roman"/>
              </a:rPr>
              <a:t>f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i="1" spc="-15" dirty="0">
                <a:latin typeface="Times New Roman"/>
                <a:cs typeface="Times New Roman"/>
              </a:rPr>
              <a:t>x</a:t>
            </a:r>
            <a:r>
              <a:rPr sz="2400" spc="-15" dirty="0">
                <a:latin typeface="Times New Roman"/>
                <a:cs typeface="Times New Roman"/>
              </a:rPr>
              <a:t>)=</a:t>
            </a:r>
            <a:r>
              <a:rPr sz="2400" b="1" i="1" spc="-15" dirty="0">
                <a:latin typeface="Times New Roman"/>
                <a:cs typeface="Times New Roman"/>
              </a:rPr>
              <a:t>c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, Decoding: </a:t>
            </a:r>
            <a:r>
              <a:rPr sz="2400" b="1" i="1" dirty="0">
                <a:latin typeface="Times New Roman"/>
                <a:cs typeface="Times New Roman"/>
              </a:rPr>
              <a:t>x </a:t>
            </a:r>
            <a:r>
              <a:rPr sz="2400" spc="-15" dirty="0">
                <a:latin typeface="Times New Roman"/>
                <a:cs typeface="Times New Roman"/>
              </a:rPr>
              <a:t>≈</a:t>
            </a:r>
            <a:r>
              <a:rPr sz="2400" i="1" spc="-15" dirty="0">
                <a:latin typeface="Times New Roman"/>
                <a:cs typeface="Times New Roman"/>
              </a:rPr>
              <a:t>g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i="1" spc="-15" dirty="0">
                <a:latin typeface="Times New Roman"/>
                <a:cs typeface="Times New Roman"/>
              </a:rPr>
              <a:t>f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i="1" spc="-15" dirty="0">
                <a:latin typeface="Times New Roman"/>
                <a:cs typeface="Times New Roman"/>
              </a:rPr>
              <a:t>x</a:t>
            </a:r>
            <a:r>
              <a:rPr sz="2400" spc="-15" dirty="0">
                <a:latin typeface="Times New Roman"/>
                <a:cs typeface="Times New Roman"/>
              </a:rPr>
              <a:t>)),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g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i="1" spc="-15" dirty="0">
                <a:latin typeface="Times New Roman"/>
                <a:cs typeface="Times New Roman"/>
              </a:rPr>
              <a:t>c</a:t>
            </a:r>
            <a:r>
              <a:rPr sz="2400" spc="-15" dirty="0">
                <a:latin typeface="Times New Roman"/>
                <a:cs typeface="Times New Roman"/>
              </a:rPr>
              <a:t>)=</a:t>
            </a:r>
            <a:r>
              <a:rPr sz="2400" i="1" spc="-15" dirty="0">
                <a:latin typeface="Times New Roman"/>
                <a:cs typeface="Times New Roman"/>
              </a:rPr>
              <a:t>D</a:t>
            </a:r>
            <a:r>
              <a:rPr sz="2400" b="1" i="1" spc="-15" dirty="0">
                <a:latin typeface="Times New Roman"/>
                <a:cs typeface="Times New Roman"/>
              </a:rPr>
              <a:t>c</a:t>
            </a:r>
            <a:endParaRPr sz="2400" dirty="0">
              <a:latin typeface="Times New Roman"/>
              <a:cs typeface="Times New Roman"/>
            </a:endParaRPr>
          </a:p>
          <a:p>
            <a:pPr marL="1168400" lvl="2" indent="-226695">
              <a:lnSpc>
                <a:spcPct val="100000"/>
              </a:lnSpc>
              <a:spcBef>
                <a:spcPts val="530"/>
              </a:spcBef>
              <a:buChar char="•"/>
              <a:tabLst>
                <a:tab pos="11684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Optimal </a:t>
            </a:r>
            <a:r>
              <a:rPr sz="2000" b="1" i="1" spc="-15" dirty="0">
                <a:latin typeface="Times New Roman"/>
                <a:cs typeface="Times New Roman"/>
              </a:rPr>
              <a:t>c</a:t>
            </a:r>
            <a:r>
              <a:rPr sz="2000" spc="-15" dirty="0">
                <a:latin typeface="Times New Roman"/>
                <a:cs typeface="Times New Roman"/>
              </a:rPr>
              <a:t>*=argmin</a:t>
            </a:r>
            <a:r>
              <a:rPr sz="1950" b="1" i="1" spc="-22" baseline="-17094" dirty="0">
                <a:latin typeface="Times New Roman"/>
                <a:cs typeface="Times New Roman"/>
              </a:rPr>
              <a:t>c</a:t>
            </a:r>
            <a:r>
              <a:rPr sz="2000" spc="-15" dirty="0">
                <a:latin typeface="Times New Roman"/>
                <a:cs typeface="Times New Roman"/>
              </a:rPr>
              <a:t>||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-</a:t>
            </a:r>
            <a:r>
              <a:rPr sz="2000" i="1" spc="-15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c</a:t>
            </a:r>
            <a:r>
              <a:rPr sz="2000" spc="-15" dirty="0">
                <a:latin typeface="Times New Roman"/>
                <a:cs typeface="Times New Roman"/>
              </a:rPr>
              <a:t>)||</a:t>
            </a:r>
            <a:r>
              <a:rPr sz="1950" spc="-22" baseline="-17094" dirty="0">
                <a:latin typeface="Times New Roman"/>
                <a:cs typeface="Times New Roman"/>
              </a:rPr>
              <a:t>2</a:t>
            </a:r>
            <a:r>
              <a:rPr sz="2400" spc="-15" dirty="0">
                <a:solidFill>
                  <a:srgbClr val="660066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Reconstruction:</a:t>
            </a:r>
            <a:r>
              <a:rPr sz="2400" spc="-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i="1" spc="-15" dirty="0">
                <a:latin typeface="Times New Roman"/>
                <a:cs typeface="Times New Roman"/>
              </a:rPr>
              <a:t>f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))=</a:t>
            </a:r>
            <a:r>
              <a:rPr sz="2000" i="1" spc="-15" dirty="0">
                <a:latin typeface="Times New Roman"/>
                <a:cs typeface="Times New Roman"/>
              </a:rPr>
              <a:t>DD</a:t>
            </a:r>
            <a:r>
              <a:rPr sz="1950" spc="-22" baseline="25641" dirty="0">
                <a:latin typeface="Times New Roman"/>
                <a:cs typeface="Times New Roman"/>
              </a:rPr>
              <a:t>T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endParaRPr sz="2000" dirty="0">
              <a:latin typeface="Times New Roman"/>
              <a:cs typeface="Times New Roman"/>
            </a:endParaRPr>
          </a:p>
          <a:p>
            <a:pPr marL="998855" marR="721995" lvl="1" indent="-508634">
              <a:lnSpc>
                <a:spcPts val="3310"/>
              </a:lnSpc>
              <a:spcBef>
                <a:spcPts val="760"/>
              </a:spcBef>
              <a:buAutoNum type="arabicPeriod"/>
              <a:tabLst>
                <a:tab pos="998219" algn="l"/>
                <a:tab pos="99885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Analytical Optimization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write proofs/design  algorithms</a:t>
            </a:r>
            <a:endParaRPr sz="2800" dirty="0">
              <a:latin typeface="Arial"/>
              <a:cs typeface="Arial"/>
            </a:endParaRPr>
          </a:p>
          <a:p>
            <a:pPr marL="1168400" lvl="2" indent="-226695">
              <a:lnSpc>
                <a:spcPct val="100000"/>
              </a:lnSpc>
              <a:spcBef>
                <a:spcPts val="420"/>
              </a:spcBef>
              <a:buChar char="•"/>
              <a:tabLst>
                <a:tab pos="1168400" algn="l"/>
                <a:tab pos="4773295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Squared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error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objective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	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same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maximum</a:t>
            </a:r>
            <a:r>
              <a:rPr sz="2400" spc="-114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likelihood</a:t>
            </a:r>
            <a:endParaRPr sz="2400" dirty="0">
              <a:latin typeface="Arial"/>
              <a:cs typeface="Arial"/>
            </a:endParaRPr>
          </a:p>
          <a:p>
            <a:pPr marL="998855" lvl="1" indent="-508634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998219" algn="l"/>
                <a:tab pos="99885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Neural network</a:t>
            </a:r>
            <a:r>
              <a:rPr sz="2800" spc="-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training</a:t>
            </a:r>
            <a:endParaRPr sz="2800" dirty="0">
              <a:latin typeface="Arial"/>
              <a:cs typeface="Arial"/>
            </a:endParaRPr>
          </a:p>
          <a:p>
            <a:pPr marL="1168400" lvl="2" indent="-226695">
              <a:lnSpc>
                <a:spcPct val="100000"/>
              </a:lnSpc>
              <a:spcBef>
                <a:spcPts val="545"/>
              </a:spcBef>
              <a:buChar char="•"/>
              <a:tabLst>
                <a:tab pos="11684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Most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difficult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optimization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neural network</a:t>
            </a:r>
            <a:r>
              <a:rPr sz="2400" spc="-1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training</a:t>
            </a:r>
            <a:endParaRPr sz="2400" dirty="0">
              <a:latin typeface="Arial"/>
              <a:cs typeface="Arial"/>
            </a:endParaRPr>
          </a:p>
          <a:p>
            <a:pPr marL="1393825">
              <a:lnSpc>
                <a:spcPct val="100000"/>
              </a:lnSpc>
              <a:spcBef>
                <a:spcPts val="520"/>
              </a:spcBef>
            </a:pPr>
            <a:r>
              <a:rPr sz="2000" dirty="0">
                <a:latin typeface="Arial"/>
                <a:cs typeface="Arial"/>
              </a:rPr>
              <a:t>– </a:t>
            </a:r>
            <a:r>
              <a:rPr sz="2000" spc="-15" dirty="0">
                <a:latin typeface="Arial"/>
                <a:cs typeface="Arial"/>
              </a:rPr>
              <a:t>Weight decay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minimization: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5538" y="6632573"/>
            <a:ext cx="172085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00" i="1" spc="-25" dirty="0">
                <a:latin typeface="Cambria"/>
                <a:cs typeface="Cambria"/>
              </a:rPr>
              <a:t>da</a:t>
            </a:r>
            <a:r>
              <a:rPr sz="700" i="1" spc="-30" dirty="0">
                <a:latin typeface="Cambria"/>
                <a:cs typeface="Cambria"/>
              </a:rPr>
              <a:t>t</a:t>
            </a:r>
            <a:r>
              <a:rPr sz="700" i="1" spc="-15" dirty="0">
                <a:latin typeface="Cambria"/>
                <a:cs typeface="Cambria"/>
              </a:rPr>
              <a:t>a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9324" y="6552990"/>
            <a:ext cx="127571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51230" algn="l"/>
              </a:tabLst>
            </a:pPr>
            <a:r>
              <a:rPr sz="950" i="1" spc="95" dirty="0">
                <a:latin typeface="Cambria"/>
                <a:cs typeface="Cambria"/>
              </a:rPr>
              <a:t>x</a:t>
            </a:r>
            <a:r>
              <a:rPr sz="950" spc="-10" dirty="0">
                <a:latin typeface="Calibri"/>
                <a:cs typeface="Calibri"/>
              </a:rPr>
              <a:t>,</a:t>
            </a:r>
            <a:r>
              <a:rPr sz="950" i="1" spc="95" dirty="0">
                <a:latin typeface="Cambria"/>
                <a:cs typeface="Cambria"/>
              </a:rPr>
              <a:t>y</a:t>
            </a:r>
            <a:r>
              <a:rPr sz="950" spc="-10" dirty="0">
                <a:latin typeface="Lucida Sans Unicode"/>
                <a:cs typeface="Lucida Sans Unicode"/>
              </a:rPr>
              <a:t>∼</a:t>
            </a:r>
            <a:r>
              <a:rPr sz="950" i="1" spc="-15" dirty="0">
                <a:latin typeface="Cambria"/>
                <a:cs typeface="Cambria"/>
              </a:rPr>
              <a:t>p</a:t>
            </a:r>
            <a:r>
              <a:rPr sz="950" i="1" dirty="0">
                <a:latin typeface="Cambria"/>
                <a:cs typeface="Cambria"/>
              </a:rPr>
              <a:t>	</a:t>
            </a:r>
            <a:r>
              <a:rPr sz="950" spc="10" dirty="0">
                <a:latin typeface="Calibri"/>
                <a:cs typeface="Calibri"/>
              </a:rPr>
              <a:t>m</a:t>
            </a:r>
            <a:r>
              <a:rPr sz="950" spc="-5" dirty="0">
                <a:latin typeface="Calibri"/>
                <a:cs typeface="Calibri"/>
              </a:rPr>
              <a:t>o</a:t>
            </a:r>
            <a:r>
              <a:rPr sz="950" spc="-15" dirty="0">
                <a:latin typeface="Calibri"/>
                <a:cs typeface="Calibri"/>
              </a:rPr>
              <a:t>d</a:t>
            </a:r>
            <a:r>
              <a:rPr sz="950" spc="-60" dirty="0">
                <a:latin typeface="Calibri"/>
                <a:cs typeface="Calibri"/>
              </a:rPr>
              <a:t>e</a:t>
            </a:r>
            <a:r>
              <a:rPr sz="950" spc="45" dirty="0">
                <a:latin typeface="Calibri"/>
                <a:cs typeface="Calibri"/>
              </a:rPr>
              <a:t>l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3059" y="6407230"/>
            <a:ext cx="337185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253490" algn="l"/>
                <a:tab pos="1523365" algn="l"/>
                <a:tab pos="2252345" algn="l"/>
              </a:tabLst>
            </a:pPr>
            <a:r>
              <a:rPr sz="2475" i="1" spc="284" baseline="1683" dirty="0">
                <a:latin typeface="Cambria"/>
                <a:cs typeface="Cambria"/>
              </a:rPr>
              <a:t>J</a:t>
            </a:r>
            <a:r>
              <a:rPr sz="2475" spc="284" baseline="1683" dirty="0">
                <a:latin typeface="Calibri"/>
                <a:cs typeface="Calibri"/>
              </a:rPr>
              <a:t>(</a:t>
            </a:r>
            <a:r>
              <a:rPr sz="2475" b="1" i="1" spc="284" baseline="1683" dirty="0">
                <a:latin typeface="Calibri"/>
                <a:cs typeface="Calibri"/>
              </a:rPr>
              <a:t>w</a:t>
            </a:r>
            <a:r>
              <a:rPr sz="2475" spc="284" baseline="1683" dirty="0">
                <a:latin typeface="Calibri"/>
                <a:cs typeface="Calibri"/>
              </a:rPr>
              <a:t>)</a:t>
            </a:r>
            <a:r>
              <a:rPr sz="2475" spc="-127" baseline="1683" dirty="0">
                <a:latin typeface="Calibri"/>
                <a:cs typeface="Calibri"/>
              </a:rPr>
              <a:t> </a:t>
            </a:r>
            <a:r>
              <a:rPr sz="2475" spc="-44" baseline="1683" dirty="0">
                <a:latin typeface="Lucida Sans Unicode"/>
                <a:cs typeface="Lucida Sans Unicode"/>
              </a:rPr>
              <a:t>=</a:t>
            </a:r>
            <a:r>
              <a:rPr sz="2475" spc="-284" baseline="1683" dirty="0">
                <a:latin typeface="Lucida Sans Unicode"/>
                <a:cs typeface="Lucida Sans Unicode"/>
              </a:rPr>
              <a:t> </a:t>
            </a:r>
            <a:r>
              <a:rPr sz="2475" spc="15" baseline="1683" dirty="0">
                <a:latin typeface="Lucida Sans Unicode"/>
                <a:cs typeface="Lucida Sans Unicode"/>
              </a:rPr>
              <a:t>−</a:t>
            </a:r>
            <a:r>
              <a:rPr sz="2475" i="1" spc="15" baseline="1683" dirty="0">
                <a:latin typeface="Cambria"/>
                <a:cs typeface="Cambria"/>
              </a:rPr>
              <a:t>E	</a:t>
            </a:r>
            <a:r>
              <a:rPr sz="950" spc="-335" dirty="0">
                <a:latin typeface="Lucida Sans Unicode"/>
                <a:cs typeface="Lucida Sans Unicode"/>
              </a:rPr>
              <a:t>⌢	</a:t>
            </a:r>
            <a:r>
              <a:rPr sz="2475" spc="30" baseline="1683" dirty="0">
                <a:latin typeface="Calibri"/>
                <a:cs typeface="Calibri"/>
              </a:rPr>
              <a:t>log</a:t>
            </a:r>
            <a:r>
              <a:rPr sz="2475" spc="-172" baseline="1683" dirty="0">
                <a:latin typeface="Calibri"/>
                <a:cs typeface="Calibri"/>
              </a:rPr>
              <a:t> </a:t>
            </a:r>
            <a:r>
              <a:rPr sz="2475" i="1" spc="-44" baseline="1683" dirty="0">
                <a:latin typeface="Cambria"/>
                <a:cs typeface="Cambria"/>
              </a:rPr>
              <a:t>p	</a:t>
            </a:r>
            <a:r>
              <a:rPr sz="2475" spc="52" baseline="1683" dirty="0">
                <a:latin typeface="Calibri"/>
                <a:cs typeface="Calibri"/>
              </a:rPr>
              <a:t>(</a:t>
            </a:r>
            <a:r>
              <a:rPr sz="2475" i="1" spc="52" baseline="1683" dirty="0">
                <a:latin typeface="Cambria"/>
                <a:cs typeface="Cambria"/>
              </a:rPr>
              <a:t>y </a:t>
            </a:r>
            <a:r>
              <a:rPr sz="2475" spc="-457" baseline="1683" dirty="0">
                <a:latin typeface="Calibri"/>
                <a:cs typeface="Calibri"/>
              </a:rPr>
              <a:t>| </a:t>
            </a:r>
            <a:r>
              <a:rPr sz="2475" b="1" i="1" spc="292" baseline="1683" dirty="0">
                <a:latin typeface="Calibri"/>
                <a:cs typeface="Calibri"/>
              </a:rPr>
              <a:t>x</a:t>
            </a:r>
            <a:r>
              <a:rPr sz="2475" spc="292" baseline="1683" dirty="0">
                <a:latin typeface="Calibri"/>
                <a:cs typeface="Calibri"/>
              </a:rPr>
              <a:t>)</a:t>
            </a:r>
            <a:r>
              <a:rPr sz="2475" spc="292" baseline="1683" dirty="0">
                <a:latin typeface="Lucida Sans Unicode"/>
                <a:cs typeface="Lucida Sans Unicode"/>
              </a:rPr>
              <a:t>+</a:t>
            </a:r>
            <a:r>
              <a:rPr sz="2475" spc="-397" baseline="1683" dirty="0">
                <a:latin typeface="Lucida Sans Unicode"/>
                <a:cs typeface="Lucida Sans Unicode"/>
              </a:rPr>
              <a:t> </a:t>
            </a:r>
            <a:r>
              <a:rPr sz="2475" i="1" spc="292" baseline="1683" dirty="0">
                <a:latin typeface="Calibri"/>
                <a:cs typeface="Calibri"/>
              </a:rPr>
              <a:t>λ </a:t>
            </a:r>
            <a:r>
              <a:rPr sz="2475" b="1" i="1" spc="52" baseline="1683" dirty="0">
                <a:latin typeface="Calibri"/>
                <a:cs typeface="Calibri"/>
              </a:rPr>
              <a:t>w</a:t>
            </a:r>
            <a:endParaRPr sz="2475" baseline="1683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06371" y="6398893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0"/>
                </a:moveTo>
                <a:lnTo>
                  <a:pt x="0" y="320513"/>
                </a:lnTo>
              </a:path>
            </a:pathLst>
          </a:custGeom>
          <a:ln w="103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54577" y="6398893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0"/>
                </a:moveTo>
                <a:lnTo>
                  <a:pt x="0" y="320513"/>
                </a:lnTo>
              </a:path>
            </a:pathLst>
          </a:custGeom>
          <a:ln w="103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37535" y="6398893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0"/>
                </a:moveTo>
                <a:lnTo>
                  <a:pt x="0" y="320513"/>
                </a:lnTo>
              </a:path>
            </a:pathLst>
          </a:custGeom>
          <a:ln w="103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85740" y="6398893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0"/>
                </a:moveTo>
                <a:lnTo>
                  <a:pt x="0" y="320513"/>
                </a:lnTo>
              </a:path>
            </a:pathLst>
          </a:custGeom>
          <a:ln w="103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43805" y="6594962"/>
            <a:ext cx="7366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43805" y="6315876"/>
            <a:ext cx="7366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88537" y="6292796"/>
            <a:ext cx="3551554" cy="480695"/>
          </a:xfrm>
          <a:custGeom>
            <a:avLst/>
            <a:gdLst/>
            <a:ahLst/>
            <a:cxnLst/>
            <a:rect l="l" t="t" r="r" b="b"/>
            <a:pathLst>
              <a:path w="3551554" h="480695">
                <a:moveTo>
                  <a:pt x="0" y="0"/>
                </a:moveTo>
                <a:lnTo>
                  <a:pt x="3551025" y="0"/>
                </a:lnTo>
                <a:lnTo>
                  <a:pt x="3551025" y="480377"/>
                </a:lnTo>
                <a:lnTo>
                  <a:pt x="0" y="480377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9552" y="877454"/>
            <a:ext cx="83197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0300" algn="l"/>
                <a:tab pos="6286500" algn="l"/>
              </a:tabLst>
            </a:pPr>
            <a:r>
              <a:rPr sz="4400" spc="-5" dirty="0"/>
              <a:t>The	Batch</a:t>
            </a:r>
            <a:r>
              <a:rPr sz="4400" spc="35" dirty="0"/>
              <a:t> </a:t>
            </a:r>
            <a:r>
              <a:rPr sz="4400" spc="-5" dirty="0"/>
              <a:t>Normalization	Solution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852978" y="1982354"/>
            <a:ext cx="8886825" cy="31419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480059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Provides an elegant way of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reparameterizing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almost any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</a:t>
            </a:r>
            <a:endParaRPr sz="3200">
              <a:latin typeface="Arial"/>
              <a:cs typeface="Arial"/>
            </a:endParaRPr>
          </a:p>
          <a:p>
            <a:pPr marL="355600" marR="113538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Significantly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reduces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problem of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coordinating updates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across many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layers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 be applied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any input or hidden layer in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5610" y="458354"/>
            <a:ext cx="7667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8265" algn="l"/>
              </a:tabLst>
            </a:pPr>
            <a:r>
              <a:rPr sz="4400" spc="-5" dirty="0"/>
              <a:t>Batch</a:t>
            </a:r>
            <a:r>
              <a:rPr sz="4400" spc="40" dirty="0"/>
              <a:t> </a:t>
            </a:r>
            <a:r>
              <a:rPr sz="4400" spc="-5" dirty="0"/>
              <a:t>Normalization	Equations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852978" y="1220355"/>
            <a:ext cx="8954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3200" b="1" i="1" spc="420" dirty="0">
                <a:latin typeface="Calibri"/>
                <a:cs typeface="Calibri"/>
              </a:rPr>
              <a:t>H</a:t>
            </a:r>
            <a:r>
              <a:rPr sz="3200" spc="420" dirty="0">
                <a:solidFill>
                  <a:srgbClr val="3333CC"/>
                </a:solidFill>
                <a:latin typeface="Arial"/>
                <a:cs typeface="Arial"/>
              </a:rPr>
              <a:t>: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minibatch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activations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layer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4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normalize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177" y="1707696"/>
            <a:ext cx="4719955" cy="141224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35"/>
              </a:spcBef>
              <a:buChar char="–"/>
              <a:tabLst>
                <a:tab pos="2984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arranged as a design</a:t>
            </a:r>
            <a:r>
              <a:rPr sz="2800" spc="-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matrix</a:t>
            </a:r>
            <a:endParaRPr sz="2800">
              <a:latin typeface="Arial"/>
              <a:cs typeface="Arial"/>
            </a:endParaRPr>
          </a:p>
          <a:p>
            <a:pPr marL="723900" marR="242570" lvl="1" indent="-254635">
              <a:lnSpc>
                <a:spcPts val="3500"/>
              </a:lnSpc>
              <a:spcBef>
                <a:spcPts val="140"/>
              </a:spcBef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With activations for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each  example appearing in a</a:t>
            </a:r>
            <a:r>
              <a:rPr sz="2400" spc="-1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row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978" y="3184790"/>
            <a:ext cx="6424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normalize </a:t>
            </a:r>
            <a:r>
              <a:rPr sz="3200" b="1" i="1" spc="844" dirty="0">
                <a:latin typeface="Calibri"/>
                <a:cs typeface="Calibri"/>
              </a:rPr>
              <a:t>H</a:t>
            </a:r>
            <a:r>
              <a:rPr sz="3200" b="1" i="1" spc="8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we replace it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4777" y="3756798"/>
            <a:ext cx="8538845" cy="26396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17500" marR="557530" indent="-279400">
              <a:lnSpc>
                <a:spcPct val="102000"/>
              </a:lnSpc>
              <a:spcBef>
                <a:spcPts val="30"/>
              </a:spcBef>
              <a:buChar char="–"/>
              <a:tabLst>
                <a:tab pos="3238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Where </a:t>
            </a:r>
            <a:r>
              <a:rPr sz="2800" b="1" spc="120" dirty="0">
                <a:latin typeface="Times New Roman"/>
                <a:cs typeface="Times New Roman"/>
              </a:rPr>
              <a:t>μ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 a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vector containing the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mean of each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unit and </a:t>
            </a:r>
            <a:r>
              <a:rPr sz="2800" spc="45" dirty="0">
                <a:latin typeface="Times New Roman"/>
                <a:cs typeface="Times New Roman"/>
              </a:rPr>
              <a:t>σ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 std deviation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of each</a:t>
            </a:r>
            <a:r>
              <a:rPr sz="2800" spc="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unit</a:t>
            </a:r>
            <a:endParaRPr sz="2800">
              <a:latin typeface="Arial"/>
              <a:cs typeface="Arial"/>
            </a:endParaRPr>
          </a:p>
          <a:p>
            <a:pPr marL="723900" lvl="1" indent="-228600">
              <a:lnSpc>
                <a:spcPct val="100000"/>
              </a:lnSpc>
              <a:spcBef>
                <a:spcPts val="515"/>
              </a:spcBef>
              <a:buChar char="•"/>
              <a:tabLst>
                <a:tab pos="7239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 arithmetic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here is based on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broadcasting the vector</a:t>
            </a:r>
            <a:r>
              <a:rPr sz="2400" spc="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μ</a:t>
            </a:r>
            <a:endParaRPr sz="2400">
              <a:latin typeface="Times New Roman"/>
              <a:cs typeface="Times New Roman"/>
            </a:endParaRPr>
          </a:p>
          <a:p>
            <a:pPr marR="671830" algn="ctr">
              <a:lnSpc>
                <a:spcPct val="100000"/>
              </a:lnSpc>
              <a:spcBef>
                <a:spcPts val="45"/>
              </a:spcBef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 vector </a:t>
            </a:r>
            <a:r>
              <a:rPr sz="2400" spc="40" dirty="0">
                <a:latin typeface="Times New Roman"/>
                <a:cs typeface="Times New Roman"/>
              </a:rPr>
              <a:t>σ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be applied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every row of </a:t>
            </a:r>
            <a:r>
              <a:rPr sz="2400" i="1" spc="285" dirty="0">
                <a:latin typeface="Calibri"/>
                <a:cs typeface="Calibri"/>
              </a:rPr>
              <a:t>H</a:t>
            </a:r>
            <a:endParaRPr sz="2400">
              <a:latin typeface="Calibri"/>
              <a:cs typeface="Calibri"/>
            </a:endParaRPr>
          </a:p>
          <a:p>
            <a:pPr marL="323850" marR="757555" indent="-323850">
              <a:lnSpc>
                <a:spcPct val="100000"/>
              </a:lnSpc>
              <a:spcBef>
                <a:spcPts val="695"/>
              </a:spcBef>
              <a:buChar char="–"/>
              <a:tabLst>
                <a:tab pos="3238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Within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each row,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 arithmetic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2800" spc="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element-wise</a:t>
            </a:r>
            <a:endParaRPr sz="2800">
              <a:latin typeface="Arial"/>
              <a:cs typeface="Arial"/>
            </a:endParaRPr>
          </a:p>
          <a:p>
            <a:pPr marL="723900" indent="-228600">
              <a:lnSpc>
                <a:spcPct val="100000"/>
              </a:lnSpc>
              <a:spcBef>
                <a:spcPts val="540"/>
              </a:spcBef>
              <a:buFont typeface="Cambria"/>
              <a:buChar char="•"/>
              <a:tabLst>
                <a:tab pos="723900" algn="l"/>
                <a:tab pos="5535930" algn="l"/>
              </a:tabLst>
            </a:pPr>
            <a:r>
              <a:rPr sz="2400" i="1" spc="150" dirty="0">
                <a:latin typeface="Calibri"/>
                <a:cs typeface="Calibri"/>
              </a:rPr>
              <a:t>H</a:t>
            </a:r>
            <a:r>
              <a:rPr sz="2400" i="1" spc="225" baseline="-20833" dirty="0">
                <a:latin typeface="Calibri"/>
                <a:cs typeface="Calibri"/>
              </a:rPr>
              <a:t>i,j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is normalized by</a:t>
            </a:r>
            <a:r>
              <a:rPr sz="2400" spc="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subtracting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μ</a:t>
            </a:r>
            <a:r>
              <a:rPr sz="2400" i="1" spc="15" baseline="-20833" dirty="0">
                <a:latin typeface="Times New Roman"/>
                <a:cs typeface="Times New Roman"/>
              </a:rPr>
              <a:t>i,j	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&amp; dividing by</a:t>
            </a:r>
            <a:r>
              <a:rPr sz="2400" spc="-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σ</a:t>
            </a:r>
            <a:r>
              <a:rPr sz="2400" i="1" spc="30" baseline="-20833" dirty="0">
                <a:latin typeface="Times New Roman"/>
                <a:cs typeface="Times New Roman"/>
              </a:rPr>
              <a:t>j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28155" y="3182584"/>
            <a:ext cx="127254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2925" i="1" spc="375" baseline="-35612" dirty="0">
                <a:latin typeface="Calibri"/>
                <a:cs typeface="Calibri"/>
              </a:rPr>
              <a:t>H </a:t>
            </a:r>
            <a:r>
              <a:rPr sz="2925" spc="-112" baseline="-35612" dirty="0">
                <a:latin typeface="Calibri"/>
                <a:cs typeface="Calibri"/>
              </a:rPr>
              <a:t>' </a:t>
            </a:r>
            <a:r>
              <a:rPr sz="2925" spc="15" baseline="-35612" dirty="0">
                <a:latin typeface="Symbol"/>
                <a:cs typeface="Symbol"/>
              </a:rPr>
              <a:t></a:t>
            </a:r>
            <a:r>
              <a:rPr sz="2925" spc="15" baseline="-35612" dirty="0">
                <a:latin typeface="Times New Roman"/>
                <a:cs typeface="Times New Roman"/>
              </a:rPr>
              <a:t> </a:t>
            </a:r>
            <a:r>
              <a:rPr sz="1950" i="1" u="sng" spc="2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 </a:t>
            </a:r>
            <a:r>
              <a:rPr sz="1950" u="sng" spc="1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1950" u="sng" spc="-2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u="sng" spc="1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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2114" y="3536858"/>
            <a:ext cx="16446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50" spc="10" dirty="0">
                <a:latin typeface="Symbol"/>
                <a:cs typeface="Symbol"/>
              </a:rPr>
              <a:t>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22674" y="3163772"/>
            <a:ext cx="1304925" cy="698500"/>
          </a:xfrm>
          <a:custGeom>
            <a:avLst/>
            <a:gdLst/>
            <a:ahLst/>
            <a:cxnLst/>
            <a:rect l="l" t="t" r="r" b="b"/>
            <a:pathLst>
              <a:path w="1304925" h="698500">
                <a:moveTo>
                  <a:pt x="0" y="0"/>
                </a:moveTo>
                <a:lnTo>
                  <a:pt x="1304924" y="0"/>
                </a:lnTo>
                <a:lnTo>
                  <a:pt x="1304924" y="698499"/>
                </a:lnTo>
                <a:lnTo>
                  <a:pt x="0" y="698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40794" y="1956489"/>
            <a:ext cx="12128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600" i="1" spc="10" dirty="0">
                <a:latin typeface="Cambria"/>
                <a:cs typeface="Cambria"/>
              </a:rPr>
              <a:t>a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49468" y="2761419"/>
            <a:ext cx="194310" cy="168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i="1" spc="25" dirty="0">
                <a:latin typeface="Cambria"/>
                <a:cs typeface="Cambria"/>
              </a:rPr>
              <a:t>N</a:t>
            </a:r>
            <a:r>
              <a:rPr sz="900" i="1" spc="-100" dirty="0">
                <a:latin typeface="Cambria"/>
                <a:cs typeface="Cambria"/>
              </a:rPr>
              <a:t> </a:t>
            </a:r>
            <a:r>
              <a:rPr sz="900" spc="-25" dirty="0">
                <a:latin typeface="Cambria"/>
                <a:cs typeface="Cambria"/>
              </a:rPr>
              <a:t>,1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38329" y="2761419"/>
            <a:ext cx="196850" cy="168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i="1" spc="25" dirty="0">
                <a:latin typeface="Cambria"/>
                <a:cs typeface="Cambria"/>
              </a:rPr>
              <a:t>N</a:t>
            </a:r>
            <a:r>
              <a:rPr sz="900" i="1" spc="-100" dirty="0">
                <a:latin typeface="Cambria"/>
                <a:cs typeface="Cambria"/>
              </a:rPr>
              <a:t> </a:t>
            </a:r>
            <a:r>
              <a:rPr sz="900" spc="-15" dirty="0">
                <a:latin typeface="Cambria"/>
                <a:cs typeface="Cambria"/>
              </a:rPr>
              <a:t>,2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34761" y="2600432"/>
            <a:ext cx="61023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488315" algn="l"/>
              </a:tabLst>
            </a:pPr>
            <a:r>
              <a:rPr sz="1600" i="1" spc="10" dirty="0">
                <a:latin typeface="Cambria"/>
                <a:cs typeface="Cambria"/>
              </a:rPr>
              <a:t>a	a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27189" y="2761419"/>
            <a:ext cx="196850" cy="168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i="1" spc="25" dirty="0">
                <a:latin typeface="Cambria"/>
                <a:cs typeface="Cambria"/>
              </a:rPr>
              <a:t>N</a:t>
            </a:r>
            <a:r>
              <a:rPr sz="900" i="1" spc="-100" dirty="0">
                <a:latin typeface="Cambria"/>
                <a:cs typeface="Cambria"/>
              </a:rPr>
              <a:t> </a:t>
            </a:r>
            <a:r>
              <a:rPr sz="900" spc="-15" dirty="0">
                <a:latin typeface="Cambria"/>
                <a:cs typeface="Cambria"/>
              </a:rPr>
              <a:t>,3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53254" y="2818837"/>
            <a:ext cx="9207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600" spc="-565" dirty="0">
                <a:latin typeface="Symbol"/>
                <a:cs typeface="Symbol"/>
              </a:rPr>
              <a:t>⎣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02454" y="1984286"/>
            <a:ext cx="1529715" cy="6127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84"/>
              </a:spcBef>
              <a:tabLst>
                <a:tab pos="260350" algn="l"/>
                <a:tab pos="845185" algn="l"/>
                <a:tab pos="1334135" algn="l"/>
              </a:tabLst>
            </a:pPr>
            <a:r>
              <a:rPr sz="2400" spc="-847" baseline="-17361" dirty="0">
                <a:latin typeface="Symbol"/>
                <a:cs typeface="Symbol"/>
              </a:rPr>
              <a:t>⎢</a:t>
            </a:r>
            <a:r>
              <a:rPr sz="2400" spc="-847" baseline="-17361" dirty="0">
                <a:latin typeface="Times New Roman"/>
                <a:cs typeface="Times New Roman"/>
              </a:rPr>
              <a:t>	</a:t>
            </a:r>
            <a:r>
              <a:rPr sz="2400" i="1" spc="-22" baseline="20833" dirty="0">
                <a:latin typeface="Cambria"/>
                <a:cs typeface="Cambria"/>
              </a:rPr>
              <a:t>a</a:t>
            </a:r>
            <a:r>
              <a:rPr sz="900" spc="-15" dirty="0">
                <a:latin typeface="Cambria"/>
                <a:cs typeface="Cambria"/>
              </a:rPr>
              <a:t>1,1	</a:t>
            </a:r>
            <a:r>
              <a:rPr sz="900" spc="15" dirty="0">
                <a:latin typeface="Cambria"/>
                <a:cs typeface="Cambria"/>
              </a:rPr>
              <a:t>1,2	1,3</a:t>
            </a:r>
            <a:endParaRPr sz="900">
              <a:latin typeface="Cambria"/>
              <a:cs typeface="Cambria"/>
            </a:endParaRPr>
          </a:p>
          <a:p>
            <a:pPr marL="861060">
              <a:lnSpc>
                <a:spcPct val="100000"/>
              </a:lnSpc>
              <a:spcBef>
                <a:spcPts val="390"/>
              </a:spcBef>
              <a:tabLst>
                <a:tab pos="1349375" algn="l"/>
              </a:tabLst>
            </a:pPr>
            <a:r>
              <a:rPr sz="1600" dirty="0">
                <a:latin typeface="Cambria"/>
                <a:cs typeface="Cambria"/>
              </a:rPr>
              <a:t>.	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86564" y="2324073"/>
            <a:ext cx="76898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687705" algn="l"/>
              </a:tabLst>
            </a:pPr>
            <a:r>
              <a:rPr sz="1600" i="1" spc="15" dirty="0">
                <a:latin typeface="Cambria"/>
                <a:cs typeface="Cambria"/>
              </a:rPr>
              <a:t>H</a:t>
            </a:r>
            <a:r>
              <a:rPr sz="1600" i="1" spc="5" dirty="0">
                <a:latin typeface="Cambria"/>
                <a:cs typeface="Cambria"/>
              </a:rPr>
              <a:t> </a:t>
            </a:r>
            <a:r>
              <a:rPr sz="1600" spc="10" dirty="0">
                <a:latin typeface="Symbol"/>
                <a:cs typeface="Symbol"/>
              </a:rPr>
              <a:t>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2400" spc="-847" baseline="10416" dirty="0">
                <a:latin typeface="Symbol"/>
                <a:cs typeface="Symbol"/>
              </a:rPr>
              <a:t>⎢</a:t>
            </a:r>
            <a:r>
              <a:rPr sz="2400" spc="-847" baseline="10416" dirty="0">
                <a:latin typeface="Times New Roman"/>
                <a:cs typeface="Times New Roman"/>
              </a:rPr>
              <a:t>	</a:t>
            </a:r>
            <a:r>
              <a:rPr sz="1600" dirty="0"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27854" y="2486132"/>
            <a:ext cx="36512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600" spc="-565" dirty="0">
                <a:latin typeface="Symbol"/>
                <a:cs typeface="Symbol"/>
              </a:rPr>
              <a:t>⎢</a:t>
            </a:r>
            <a:r>
              <a:rPr sz="1600" spc="400" dirty="0">
                <a:latin typeface="Times New Roman"/>
                <a:cs typeface="Times New Roman"/>
              </a:rPr>
              <a:t> </a:t>
            </a:r>
            <a:r>
              <a:rPr sz="2400" i="1" spc="-232" baseline="-31250" dirty="0">
                <a:latin typeface="Cambria"/>
                <a:cs typeface="Cambria"/>
              </a:rPr>
              <a:t>a</a:t>
            </a:r>
            <a:endParaRPr sz="2400" baseline="-3125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53254" y="2683608"/>
            <a:ext cx="9207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600" spc="-565" dirty="0">
                <a:latin typeface="Symbol"/>
                <a:cs typeface="Symbol"/>
              </a:rPr>
              <a:t>⎢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43796" y="2818837"/>
            <a:ext cx="9207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600" spc="-565" dirty="0">
                <a:latin typeface="Symbol"/>
                <a:cs typeface="Symbol"/>
              </a:rPr>
              <a:t>⎦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43796" y="1893704"/>
            <a:ext cx="92075" cy="8655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ts val="1735"/>
              </a:lnSpc>
              <a:spcBef>
                <a:spcPts val="120"/>
              </a:spcBef>
            </a:pPr>
            <a:r>
              <a:rPr sz="1600" spc="-565" dirty="0">
                <a:latin typeface="Symbol"/>
                <a:cs typeface="Symbol"/>
              </a:rPr>
              <a:t>⎤</a:t>
            </a:r>
            <a:endParaRPr sz="1600">
              <a:latin typeface="Symbol"/>
              <a:cs typeface="Symbol"/>
            </a:endParaRPr>
          </a:p>
          <a:p>
            <a:pPr>
              <a:lnSpc>
                <a:spcPts val="1555"/>
              </a:lnSpc>
            </a:pPr>
            <a:r>
              <a:rPr sz="1600" spc="-565" dirty="0">
                <a:latin typeface="Symbol"/>
                <a:cs typeface="Symbol"/>
              </a:rPr>
              <a:t>⎥</a:t>
            </a:r>
            <a:endParaRPr sz="1600">
              <a:latin typeface="Symbol"/>
              <a:cs typeface="Symbol"/>
            </a:endParaRPr>
          </a:p>
          <a:p>
            <a:pPr>
              <a:lnSpc>
                <a:spcPts val="1555"/>
              </a:lnSpc>
            </a:pPr>
            <a:r>
              <a:rPr sz="1600" spc="-565" dirty="0">
                <a:latin typeface="Symbol"/>
                <a:cs typeface="Symbol"/>
              </a:rPr>
              <a:t>⎥</a:t>
            </a:r>
            <a:endParaRPr sz="1600">
              <a:latin typeface="Symbol"/>
              <a:cs typeface="Symbol"/>
            </a:endParaRPr>
          </a:p>
          <a:p>
            <a:pPr>
              <a:lnSpc>
                <a:spcPts val="1735"/>
              </a:lnSpc>
            </a:pPr>
            <a:r>
              <a:rPr sz="1600" spc="-565" dirty="0">
                <a:latin typeface="Symbol"/>
                <a:cs typeface="Symbol"/>
              </a:rPr>
              <a:t>⎥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43796" y="2683608"/>
            <a:ext cx="9207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600" spc="-565" dirty="0">
                <a:latin typeface="Symbol"/>
                <a:cs typeface="Symbol"/>
              </a:rPr>
              <a:t>⎥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708438" y="1949334"/>
            <a:ext cx="508634" cy="0"/>
          </a:xfrm>
          <a:custGeom>
            <a:avLst/>
            <a:gdLst/>
            <a:ahLst/>
            <a:cxnLst/>
            <a:rect l="l" t="t" r="r" b="b"/>
            <a:pathLst>
              <a:path w="508634">
                <a:moveTo>
                  <a:pt x="0" y="0"/>
                </a:moveTo>
                <a:lnTo>
                  <a:pt x="50819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25928" y="1890381"/>
            <a:ext cx="115909" cy="11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727854" y="1753754"/>
            <a:ext cx="870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233679" algn="l"/>
              </a:tabLst>
            </a:pPr>
            <a:r>
              <a:rPr sz="2400" spc="-847" baseline="-31250" dirty="0">
                <a:latin typeface="Symbol"/>
                <a:cs typeface="Symbol"/>
              </a:rPr>
              <a:t>⎡</a:t>
            </a:r>
            <a:r>
              <a:rPr sz="2400" spc="-847" baseline="-31250" dirty="0">
                <a:latin typeface="Times New Roman"/>
                <a:cs typeface="Times New Roman"/>
              </a:rPr>
              <a:t>	</a:t>
            </a:r>
            <a:r>
              <a:rPr sz="1800" spc="10" dirty="0">
                <a:latin typeface="Arial"/>
                <a:cs typeface="Arial"/>
              </a:rPr>
              <a:t>units</a:t>
            </a:r>
            <a:r>
              <a:rPr sz="2400" i="1" spc="15" baseline="-48611" dirty="0">
                <a:latin typeface="Cambria"/>
                <a:cs typeface="Cambria"/>
              </a:rPr>
              <a:t>a</a:t>
            </a:r>
            <a:endParaRPr sz="2400" baseline="-48611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48912" y="1961866"/>
            <a:ext cx="281305" cy="876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samples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84437" y="1720735"/>
            <a:ext cx="2667000" cy="1371600"/>
          </a:xfrm>
          <a:custGeom>
            <a:avLst/>
            <a:gdLst/>
            <a:ahLst/>
            <a:cxnLst/>
            <a:rect l="l" t="t" r="r" b="b"/>
            <a:pathLst>
              <a:path w="2667000" h="1371600">
                <a:moveTo>
                  <a:pt x="0" y="0"/>
                </a:moveTo>
                <a:lnTo>
                  <a:pt x="2666999" y="0"/>
                </a:lnTo>
                <a:lnTo>
                  <a:pt x="2666999" y="1371599"/>
                </a:lnTo>
                <a:lnTo>
                  <a:pt x="0" y="13715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6375" y="847293"/>
            <a:ext cx="5305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83940" algn="l"/>
              </a:tabLst>
            </a:pPr>
            <a:r>
              <a:rPr sz="4400" spc="-5" dirty="0"/>
              <a:t>Normalization	Details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91078" y="1677554"/>
            <a:ext cx="890524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Rest 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network operates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3200" i="1" spc="280" dirty="0">
                <a:latin typeface="Calibri"/>
                <a:cs typeface="Calibri"/>
              </a:rPr>
              <a:t>H’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same  way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original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 oper</a:t>
            </a:r>
            <a:r>
              <a:rPr sz="3200" u="sng" spc="-5" dirty="0">
                <a:solidFill>
                  <a:srgbClr val="3333C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ated </a:t>
            </a:r>
            <a:r>
              <a:rPr sz="3200" u="sng" dirty="0">
                <a:solidFill>
                  <a:srgbClr val="3333C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sz="3200" u="sng" spc="-10" dirty="0">
                <a:solidFill>
                  <a:srgbClr val="3333C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i="1" u="sng" spc="3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078" y="2740290"/>
            <a:ext cx="54508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965200" algn="l"/>
                <a:tab pos="4759325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At	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raining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ime	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2877" y="3300106"/>
            <a:ext cx="8415020" cy="37471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23900" marR="59690" indent="-228600">
              <a:lnSpc>
                <a:spcPct val="101499"/>
              </a:lnSpc>
              <a:spcBef>
                <a:spcPts val="55"/>
              </a:spcBef>
              <a:buChar char="•"/>
              <a:tabLst>
                <a:tab pos="723900" algn="l"/>
              </a:tabLst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where </a:t>
            </a:r>
            <a:r>
              <a:rPr sz="2400" spc="200" dirty="0">
                <a:latin typeface="Times New Roman"/>
                <a:cs typeface="Times New Roman"/>
              </a:rPr>
              <a:t>δ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is a small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positive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value such as </a:t>
            </a:r>
            <a:r>
              <a:rPr sz="2400" spc="-90" dirty="0">
                <a:latin typeface="Cambria"/>
                <a:cs typeface="Cambria"/>
              </a:rPr>
              <a:t>10</a:t>
            </a:r>
            <a:r>
              <a:rPr sz="2400" spc="-135" baseline="24305" dirty="0">
                <a:latin typeface="Cambria"/>
                <a:cs typeface="Cambria"/>
              </a:rPr>
              <a:t>-8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imposed</a:t>
            </a:r>
            <a:r>
              <a:rPr sz="2400" spc="-18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to 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avoid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encountering the undefined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gradient of </a:t>
            </a:r>
            <a:r>
              <a:rPr sz="2400" spc="365" dirty="0">
                <a:latin typeface="Calibri"/>
                <a:cs typeface="Calibri"/>
              </a:rPr>
              <a:t>√</a:t>
            </a:r>
            <a:r>
              <a:rPr sz="2400" i="1" spc="365" dirty="0">
                <a:latin typeface="Calibri"/>
                <a:cs typeface="Calibri"/>
              </a:rPr>
              <a:t>z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at</a:t>
            </a:r>
            <a:r>
              <a:rPr sz="2400" spc="-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spc="145" dirty="0">
                <a:latin typeface="Calibri"/>
                <a:cs typeface="Calibri"/>
              </a:rPr>
              <a:t>z</a:t>
            </a:r>
            <a:r>
              <a:rPr sz="2400" spc="145" dirty="0">
                <a:latin typeface="Cambria"/>
                <a:cs typeface="Cambria"/>
              </a:rPr>
              <a:t>=0</a:t>
            </a:r>
            <a:endParaRPr sz="2400">
              <a:latin typeface="Cambria"/>
              <a:cs typeface="Cambria"/>
            </a:endParaRPr>
          </a:p>
          <a:p>
            <a:pPr marL="317500" marR="656590" indent="-279400">
              <a:lnSpc>
                <a:spcPts val="3329"/>
              </a:lnSpc>
              <a:spcBef>
                <a:spcPts val="830"/>
              </a:spcBef>
              <a:buChar char="–"/>
              <a:tabLst>
                <a:tab pos="3238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Crucially we back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propagate through these  operations for computing the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mean and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std</a:t>
            </a:r>
            <a:r>
              <a:rPr sz="2800" spc="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dev</a:t>
            </a:r>
            <a:endParaRPr sz="2800">
              <a:latin typeface="Arial"/>
              <a:cs typeface="Arial"/>
            </a:endParaRPr>
          </a:p>
          <a:p>
            <a:pPr marL="323850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3238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applying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them to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normalize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spc="335" dirty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  <a:p>
            <a:pPr marL="723900" marR="30480" lvl="1" indent="-228600">
              <a:lnSpc>
                <a:spcPct val="99800"/>
              </a:lnSpc>
              <a:spcBef>
                <a:spcPts val="550"/>
              </a:spcBef>
              <a:buChar char="•"/>
              <a:tabLst>
                <a:tab pos="7239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This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means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that the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gradient will never propose an 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operation that acts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simply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increase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std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dev or mean of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65" dirty="0">
                <a:latin typeface="Cambria"/>
                <a:cs typeface="Cambria"/>
              </a:rPr>
              <a:t>h</a:t>
            </a:r>
            <a:r>
              <a:rPr sz="2400" i="1" spc="97" baseline="-20833" dirty="0">
                <a:latin typeface="Calibri"/>
                <a:cs typeface="Calibri"/>
              </a:rPr>
              <a:t>i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 normalization operations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remove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 effect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of such  an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action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and aero out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component in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2400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gradient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8891" y="3019808"/>
            <a:ext cx="185420" cy="279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650" i="1" spc="50" dirty="0">
                <a:latin typeface="Calibri"/>
                <a:cs typeface="Calibri"/>
              </a:rPr>
              <a:t>m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1828" y="3022008"/>
            <a:ext cx="5016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i="1" spc="75" dirty="0">
                <a:latin typeface="Calibri"/>
                <a:cs typeface="Calibri"/>
              </a:rPr>
              <a:t>i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3216" y="3151247"/>
            <a:ext cx="5016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i="1" spc="75" dirty="0">
                <a:latin typeface="Calibri"/>
                <a:cs typeface="Calibri"/>
              </a:rPr>
              <a:t>i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4214" y="2751430"/>
            <a:ext cx="1063625" cy="40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latin typeface="Symbol"/>
                <a:cs typeface="Symbol"/>
              </a:rPr>
              <a:t></a:t>
            </a:r>
            <a:r>
              <a:rPr sz="1650" spc="5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</a:t>
            </a:r>
            <a:r>
              <a:rPr sz="2475" u="sng" spc="7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75" u="sng" spc="-15" baseline="3535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475" spc="-15" baseline="35353" dirty="0">
                <a:latin typeface="Calibri"/>
                <a:cs typeface="Calibri"/>
              </a:rPr>
              <a:t> </a:t>
            </a:r>
            <a:r>
              <a:rPr sz="3750" spc="-15" baseline="-7777" dirty="0">
                <a:latin typeface="Symbol"/>
                <a:cs typeface="Symbol"/>
              </a:rPr>
              <a:t></a:t>
            </a:r>
            <a:r>
              <a:rPr sz="3750" spc="-794" baseline="-7777" dirty="0">
                <a:latin typeface="Times New Roman"/>
                <a:cs typeface="Times New Roman"/>
              </a:rPr>
              <a:t> </a:t>
            </a:r>
            <a:r>
              <a:rPr sz="1650" i="1" spc="204" dirty="0">
                <a:latin typeface="Calibri"/>
                <a:cs typeface="Calibri"/>
              </a:rPr>
              <a:t>H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98475" y="2706572"/>
            <a:ext cx="1152525" cy="625475"/>
          </a:xfrm>
          <a:custGeom>
            <a:avLst/>
            <a:gdLst/>
            <a:ahLst/>
            <a:cxnLst/>
            <a:rect l="l" t="t" r="r" b="b"/>
            <a:pathLst>
              <a:path w="1152525" h="625475">
                <a:moveTo>
                  <a:pt x="0" y="0"/>
                </a:moveTo>
                <a:lnTo>
                  <a:pt x="1152524" y="0"/>
                </a:lnTo>
                <a:lnTo>
                  <a:pt x="1152524" y="625474"/>
                </a:lnTo>
                <a:lnTo>
                  <a:pt x="0" y="6254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49797" y="2866054"/>
            <a:ext cx="826769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532765" algn="l"/>
              </a:tabLst>
            </a:pPr>
            <a:r>
              <a:rPr sz="1700" spc="105" dirty="0">
                <a:latin typeface="Symbol"/>
                <a:cs typeface="Symbol"/>
              </a:rPr>
              <a:t></a:t>
            </a:r>
            <a:r>
              <a:rPr sz="1700" spc="120" dirty="0">
                <a:latin typeface="Times New Roman"/>
                <a:cs typeface="Times New Roman"/>
              </a:rPr>
              <a:t> </a:t>
            </a:r>
            <a:r>
              <a:rPr sz="1700" spc="10" dirty="0">
                <a:latin typeface="Symbol"/>
                <a:cs typeface="Symbol"/>
              </a:rPr>
              <a:t></a:t>
            </a:r>
            <a:r>
              <a:rPr sz="1700" spc="10" dirty="0">
                <a:latin typeface="Times New Roman"/>
                <a:cs typeface="Times New Roman"/>
              </a:rPr>
              <a:t>	</a:t>
            </a:r>
            <a:r>
              <a:rPr sz="1700" spc="10" dirty="0">
                <a:latin typeface="Symbol"/>
                <a:cs typeface="Symbol"/>
              </a:rPr>
              <a:t></a:t>
            </a:r>
            <a:r>
              <a:rPr sz="1700" spc="-90" dirty="0">
                <a:latin typeface="Times New Roman"/>
                <a:cs typeface="Times New Roman"/>
              </a:rPr>
              <a:t> </a:t>
            </a:r>
            <a:r>
              <a:rPr sz="1700" spc="10" dirty="0">
                <a:latin typeface="Symbol"/>
                <a:cs typeface="Symbol"/>
              </a:rPr>
              <a:t>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0705" y="2677615"/>
            <a:ext cx="192405" cy="64706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500"/>
              </a:spcBef>
            </a:pPr>
            <a:r>
              <a:rPr sz="17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1700" i="1" spc="65" dirty="0">
                <a:latin typeface="Calibri"/>
                <a:cs typeface="Calibri"/>
              </a:rPr>
              <a:t>m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3527" y="2866054"/>
            <a:ext cx="71374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00" spc="150" dirty="0">
                <a:latin typeface="Calibri"/>
                <a:cs typeface="Calibri"/>
              </a:rPr>
              <a:t>(</a:t>
            </a:r>
            <a:r>
              <a:rPr sz="1700" i="1" spc="150" dirty="0">
                <a:latin typeface="Calibri"/>
                <a:cs typeface="Calibri"/>
              </a:rPr>
              <a:t>H </a:t>
            </a:r>
            <a:r>
              <a:rPr sz="1700" spc="10" dirty="0">
                <a:latin typeface="Symbol"/>
                <a:cs typeface="Symbol"/>
              </a:rPr>
              <a:t>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85" dirty="0">
                <a:latin typeface="Symbol"/>
                <a:cs typeface="Symbol"/>
              </a:rPr>
              <a:t></a:t>
            </a:r>
            <a:r>
              <a:rPr sz="1700" spc="85" dirty="0">
                <a:latin typeface="Calibri"/>
                <a:cs typeface="Calibri"/>
              </a:rPr>
              <a:t>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9524" y="2835373"/>
            <a:ext cx="81280" cy="3803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080">
              <a:lnSpc>
                <a:spcPct val="100000"/>
              </a:lnSpc>
              <a:spcBef>
                <a:spcPts val="295"/>
              </a:spcBef>
            </a:pPr>
            <a:r>
              <a:rPr sz="1000" spc="-10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sz="1000" i="1" spc="75" dirty="0">
                <a:latin typeface="Calibri"/>
                <a:cs typeface="Calibri"/>
              </a:rPr>
              <a:t>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47152" y="3172297"/>
            <a:ext cx="5206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i="1" spc="75" dirty="0">
                <a:latin typeface="Calibri"/>
                <a:cs typeface="Calibri"/>
              </a:rPr>
              <a:t>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56980" y="2799654"/>
            <a:ext cx="24765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latin typeface="Symbol"/>
                <a:cs typeface="Symbol"/>
              </a:rPr>
              <a:t>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43589" y="3079100"/>
            <a:ext cx="30480" cy="43815"/>
          </a:xfrm>
          <a:custGeom>
            <a:avLst/>
            <a:gdLst/>
            <a:ahLst/>
            <a:cxnLst/>
            <a:rect l="l" t="t" r="r" b="b"/>
            <a:pathLst>
              <a:path w="30479" h="43814">
                <a:moveTo>
                  <a:pt x="30247" y="0"/>
                </a:moveTo>
                <a:lnTo>
                  <a:pt x="0" y="435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73837" y="3079100"/>
            <a:ext cx="46990" cy="196215"/>
          </a:xfrm>
          <a:custGeom>
            <a:avLst/>
            <a:gdLst/>
            <a:ahLst/>
            <a:cxnLst/>
            <a:rect l="l" t="t" r="r" b="b"/>
            <a:pathLst>
              <a:path w="46990" h="196214">
                <a:moveTo>
                  <a:pt x="46798" y="19576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20636" y="2703022"/>
            <a:ext cx="54610" cy="572135"/>
          </a:xfrm>
          <a:custGeom>
            <a:avLst/>
            <a:gdLst/>
            <a:ahLst/>
            <a:cxnLst/>
            <a:rect l="l" t="t" r="r" b="b"/>
            <a:pathLst>
              <a:path w="54609" h="572135">
                <a:moveTo>
                  <a:pt x="54217" y="0"/>
                </a:moveTo>
                <a:lnTo>
                  <a:pt x="0" y="5718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43590" y="2703023"/>
            <a:ext cx="1741170" cy="626745"/>
          </a:xfrm>
          <a:custGeom>
            <a:avLst/>
            <a:gdLst/>
            <a:ahLst/>
            <a:cxnLst/>
            <a:rect l="l" t="t" r="r" b="b"/>
            <a:pathLst>
              <a:path w="1741170" h="626745">
                <a:moveTo>
                  <a:pt x="37089" y="404698"/>
                </a:moveTo>
                <a:lnTo>
                  <a:pt x="17691" y="404698"/>
                </a:lnTo>
                <a:lnTo>
                  <a:pt x="71909" y="626223"/>
                </a:lnTo>
                <a:lnTo>
                  <a:pt x="82753" y="626223"/>
                </a:lnTo>
                <a:lnTo>
                  <a:pt x="87897" y="571842"/>
                </a:lnTo>
                <a:lnTo>
                  <a:pt x="77045" y="571842"/>
                </a:lnTo>
                <a:lnTo>
                  <a:pt x="37089" y="404698"/>
                </a:lnTo>
                <a:close/>
              </a:path>
              <a:path w="1741170" h="626745">
                <a:moveTo>
                  <a:pt x="1740673" y="0"/>
                </a:moveTo>
                <a:lnTo>
                  <a:pt x="131263" y="0"/>
                </a:lnTo>
                <a:lnTo>
                  <a:pt x="77045" y="571842"/>
                </a:lnTo>
                <a:lnTo>
                  <a:pt x="87897" y="571842"/>
                </a:lnTo>
                <a:lnTo>
                  <a:pt x="140966" y="10876"/>
                </a:lnTo>
                <a:lnTo>
                  <a:pt x="1740673" y="10876"/>
                </a:lnTo>
                <a:lnTo>
                  <a:pt x="1740673" y="0"/>
                </a:lnTo>
                <a:close/>
              </a:path>
              <a:path w="1741170" h="626745">
                <a:moveTo>
                  <a:pt x="30247" y="376077"/>
                </a:moveTo>
                <a:lnTo>
                  <a:pt x="0" y="419581"/>
                </a:lnTo>
                <a:lnTo>
                  <a:pt x="5707" y="423586"/>
                </a:lnTo>
                <a:lnTo>
                  <a:pt x="17691" y="404698"/>
                </a:lnTo>
                <a:lnTo>
                  <a:pt x="37089" y="404698"/>
                </a:lnTo>
                <a:lnTo>
                  <a:pt x="30247" y="3760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13074" y="2654185"/>
            <a:ext cx="2219325" cy="723900"/>
          </a:xfrm>
          <a:custGeom>
            <a:avLst/>
            <a:gdLst/>
            <a:ahLst/>
            <a:cxnLst/>
            <a:rect l="l" t="t" r="r" b="b"/>
            <a:pathLst>
              <a:path w="2219325" h="723900">
                <a:moveTo>
                  <a:pt x="0" y="0"/>
                </a:moveTo>
                <a:lnTo>
                  <a:pt x="2219324" y="0"/>
                </a:lnTo>
                <a:lnTo>
                  <a:pt x="2219324" y="723899"/>
                </a:lnTo>
                <a:lnTo>
                  <a:pt x="0" y="723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830" y="598054"/>
            <a:ext cx="81006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8265" algn="l"/>
              </a:tabLst>
            </a:pPr>
            <a:r>
              <a:rPr sz="4400" spc="-5" dirty="0"/>
              <a:t>Batch</a:t>
            </a:r>
            <a:r>
              <a:rPr sz="4400" spc="40" dirty="0"/>
              <a:t> </a:t>
            </a:r>
            <a:r>
              <a:rPr sz="4400" spc="-5" dirty="0"/>
              <a:t>Normalization	</a:t>
            </a:r>
            <a:r>
              <a:rPr sz="4400" dirty="0"/>
              <a:t>at </a:t>
            </a:r>
            <a:r>
              <a:rPr sz="4400" spc="-5" dirty="0"/>
              <a:t>Test</a:t>
            </a:r>
            <a:r>
              <a:rPr sz="4400" spc="-80" dirty="0"/>
              <a:t> </a:t>
            </a:r>
            <a:r>
              <a:rPr sz="4400" spc="-5" dirty="0"/>
              <a:t>time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52978" y="1525154"/>
            <a:ext cx="8863965" cy="353567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615315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  <a:tab pos="9652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At	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test time, </a:t>
            </a:r>
            <a:r>
              <a:rPr sz="3200" b="1" spc="140" dirty="0">
                <a:latin typeface="Times New Roman"/>
                <a:cs typeface="Times New Roman"/>
              </a:rPr>
              <a:t>μ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3200" spc="50" dirty="0">
                <a:latin typeface="Times New Roman"/>
                <a:cs typeface="Times New Roman"/>
              </a:rPr>
              <a:t>σ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may be replaced by  running averages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were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collected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during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training time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99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  <a:tab pos="2851785" algn="l"/>
                <a:tab pos="331406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allows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model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evaluated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a  single example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without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needing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use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definitions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	</a:t>
            </a:r>
            <a:r>
              <a:rPr sz="3200" b="1" spc="140" dirty="0">
                <a:latin typeface="Times New Roman"/>
                <a:cs typeface="Times New Roman"/>
              </a:rPr>
              <a:t>μ	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3200" spc="50" dirty="0">
                <a:latin typeface="Times New Roman"/>
                <a:cs typeface="Times New Roman"/>
              </a:rPr>
              <a:t>σ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depend on 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entire  minibatch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40166" y="572654"/>
            <a:ext cx="774513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90165" algn="l"/>
                <a:tab pos="3522345" algn="l"/>
                <a:tab pos="5292725" algn="l"/>
              </a:tabLst>
            </a:pPr>
            <a:r>
              <a:rPr sz="4400" dirty="0"/>
              <a:t>Revisi</a:t>
            </a:r>
            <a:r>
              <a:rPr sz="4400" spc="-5" dirty="0"/>
              <a:t>t</a:t>
            </a:r>
            <a:r>
              <a:rPr sz="4400" dirty="0"/>
              <a:t>ing	</a:t>
            </a:r>
            <a:r>
              <a:rPr sz="4400" spc="-5" dirty="0"/>
              <a:t>t</a:t>
            </a:r>
            <a:r>
              <a:rPr sz="4400" dirty="0"/>
              <a:t>he	</a:t>
            </a:r>
            <a:r>
              <a:rPr lang="en-US" sz="4400" dirty="0"/>
              <a:t>S</a:t>
            </a:r>
            <a:r>
              <a:rPr sz="4400" dirty="0"/>
              <a:t>imple	</a:t>
            </a:r>
            <a:r>
              <a:rPr lang="en-US" sz="4400" dirty="0"/>
              <a:t>E</a:t>
            </a:r>
            <a:r>
              <a:rPr sz="4400" dirty="0"/>
              <a:t>xample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978" y="1448954"/>
            <a:ext cx="28086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Revisiting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1632" y="1448954"/>
            <a:ext cx="15621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example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578" y="1931554"/>
            <a:ext cx="9015730" cy="372617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0" marR="65405">
              <a:lnSpc>
                <a:spcPts val="3800"/>
              </a:lnSpc>
              <a:spcBef>
                <a:spcPts val="260"/>
              </a:spcBef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we can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mostly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resolve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difficulties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 learning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model by normalizing </a:t>
            </a:r>
            <a:r>
              <a:rPr sz="3200" i="1" spc="25" dirty="0">
                <a:latin typeface="Calibri"/>
                <a:cs typeface="Calibri"/>
              </a:rPr>
              <a:t>h</a:t>
            </a:r>
            <a:r>
              <a:rPr sz="3150" i="1" spc="37" baseline="-21164" dirty="0">
                <a:latin typeface="Calibri"/>
                <a:cs typeface="Calibri"/>
              </a:rPr>
              <a:t>l</a:t>
            </a:r>
            <a:r>
              <a:rPr sz="3150" i="1" spc="322" baseline="-21164" dirty="0">
                <a:latin typeface="Calibri"/>
                <a:cs typeface="Calibri"/>
              </a:rPr>
              <a:t> </a:t>
            </a:r>
            <a:r>
              <a:rPr sz="3150" spc="-67" baseline="-21164" dirty="0">
                <a:latin typeface="Cambria"/>
                <a:cs typeface="Cambria"/>
              </a:rPr>
              <a:t>-1</a:t>
            </a:r>
            <a:endParaRPr sz="3150" baseline="-21164">
              <a:latin typeface="Cambria"/>
              <a:cs typeface="Cambria"/>
            </a:endParaRPr>
          </a:p>
          <a:p>
            <a:pPr marL="381000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Suppose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</a:t>
            </a:r>
            <a:r>
              <a:rPr sz="3200" i="1" spc="95" dirty="0">
                <a:latin typeface="Calibri"/>
                <a:cs typeface="Calibri"/>
              </a:rPr>
              <a:t>x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drawn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from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unit</a:t>
            </a:r>
            <a:r>
              <a:rPr sz="3200" spc="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Gaussian</a:t>
            </a:r>
            <a:endParaRPr sz="3200">
              <a:latin typeface="Arial"/>
              <a:cs typeface="Arial"/>
            </a:endParaRPr>
          </a:p>
          <a:p>
            <a:pPr marL="381000" marR="14287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Then </a:t>
            </a:r>
            <a:r>
              <a:rPr sz="3200" i="1" spc="25" dirty="0">
                <a:latin typeface="Calibri"/>
                <a:cs typeface="Calibri"/>
              </a:rPr>
              <a:t>h</a:t>
            </a:r>
            <a:r>
              <a:rPr sz="3150" i="1" spc="37" baseline="-21164" dirty="0">
                <a:latin typeface="Calibri"/>
                <a:cs typeface="Calibri"/>
              </a:rPr>
              <a:t>l </a:t>
            </a:r>
            <a:r>
              <a:rPr sz="3150" spc="-67" baseline="-21164" dirty="0">
                <a:latin typeface="Cambria"/>
                <a:cs typeface="Cambria"/>
              </a:rPr>
              <a:t>-1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will also come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from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Gaussian,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because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transformation from </a:t>
            </a:r>
            <a:r>
              <a:rPr sz="3200" i="1" spc="95" dirty="0">
                <a:latin typeface="Calibri"/>
                <a:cs typeface="Calibri"/>
              </a:rPr>
              <a:t>x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i="1" spc="25" dirty="0">
                <a:latin typeface="Calibri"/>
                <a:cs typeface="Calibri"/>
              </a:rPr>
              <a:t>h</a:t>
            </a:r>
            <a:r>
              <a:rPr sz="3150" i="1" spc="37" baseline="-21164" dirty="0">
                <a:latin typeface="Calibri"/>
                <a:cs typeface="Calibri"/>
              </a:rPr>
              <a:t>l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3200" spc="-2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linear</a:t>
            </a:r>
            <a:endParaRPr sz="3200">
              <a:latin typeface="Arial"/>
              <a:cs typeface="Arial"/>
            </a:endParaRPr>
          </a:p>
          <a:p>
            <a:pPr marL="381000" marR="3048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However </a:t>
            </a:r>
            <a:r>
              <a:rPr sz="3200" i="1" spc="20" dirty="0">
                <a:latin typeface="Calibri"/>
                <a:cs typeface="Calibri"/>
              </a:rPr>
              <a:t>h</a:t>
            </a:r>
            <a:r>
              <a:rPr sz="3150" i="1" spc="30" baseline="-21164" dirty="0">
                <a:latin typeface="Calibri"/>
                <a:cs typeface="Calibri"/>
              </a:rPr>
              <a:t>l </a:t>
            </a:r>
            <a:r>
              <a:rPr sz="3150" i="1" baseline="-21164" dirty="0">
                <a:latin typeface="Calibri"/>
                <a:cs typeface="Calibri"/>
              </a:rPr>
              <a:t>-</a:t>
            </a:r>
            <a:r>
              <a:rPr sz="3150" baseline="-21164" dirty="0">
                <a:latin typeface="Cambria"/>
                <a:cs typeface="Cambria"/>
              </a:rPr>
              <a:t>1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will no longer have zero mean, unit  variance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7475" y="1411173"/>
            <a:ext cx="4104004" cy="61912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484"/>
              </a:spcBef>
            </a:pPr>
            <a:r>
              <a:rPr sz="2750" i="1" spc="-350" dirty="0">
                <a:latin typeface="Cambria"/>
                <a:cs typeface="Cambria"/>
              </a:rPr>
              <a:t>y</a:t>
            </a:r>
            <a:r>
              <a:rPr sz="4125" spc="-525" baseline="1010" dirty="0">
                <a:latin typeface="Calibri"/>
                <a:cs typeface="Calibri"/>
              </a:rPr>
              <a:t>ˆ</a:t>
            </a:r>
            <a:r>
              <a:rPr sz="4125" spc="-397" baseline="1010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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i="1" spc="35" dirty="0">
                <a:latin typeface="Cambria"/>
                <a:cs typeface="Cambria"/>
              </a:rPr>
              <a:t>x</a:t>
            </a:r>
            <a:r>
              <a:rPr sz="2750" i="1" spc="120" dirty="0">
                <a:latin typeface="Cambria"/>
                <a:cs typeface="Cambria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110" dirty="0">
                <a:latin typeface="Cambria"/>
                <a:cs typeface="Cambria"/>
              </a:rPr>
              <a:t>w</a:t>
            </a:r>
            <a:r>
              <a:rPr sz="2325" spc="-165" baseline="-35842" dirty="0">
                <a:latin typeface="Calibri"/>
                <a:cs typeface="Calibri"/>
              </a:rPr>
              <a:t>1</a:t>
            </a:r>
            <a:r>
              <a:rPr sz="2325" spc="89" baseline="-35842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60" dirty="0">
                <a:latin typeface="Cambria"/>
                <a:cs typeface="Cambria"/>
              </a:rPr>
              <a:t>w</a:t>
            </a:r>
            <a:r>
              <a:rPr sz="2325" spc="-89" baseline="-35842" dirty="0">
                <a:latin typeface="Calibri"/>
                <a:cs typeface="Calibri"/>
              </a:rPr>
              <a:t>2</a:t>
            </a:r>
            <a:r>
              <a:rPr sz="2325" spc="67" baseline="-35842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60" dirty="0">
                <a:latin typeface="Cambria"/>
                <a:cs typeface="Cambria"/>
              </a:rPr>
              <a:t>w</a:t>
            </a:r>
            <a:r>
              <a:rPr sz="2325" spc="-89" baseline="-35842" dirty="0">
                <a:latin typeface="Calibri"/>
                <a:cs typeface="Calibri"/>
              </a:rPr>
              <a:t>3</a:t>
            </a:r>
            <a:r>
              <a:rPr sz="2325" spc="-60" baseline="-35842" dirty="0">
                <a:latin typeface="Calibri"/>
                <a:cs typeface="Calibri"/>
              </a:rPr>
              <a:t> </a:t>
            </a:r>
            <a:r>
              <a:rPr sz="2750" spc="110" dirty="0">
                <a:latin typeface="Symbol"/>
                <a:cs typeface="Symbol"/>
              </a:rPr>
              <a:t></a:t>
            </a:r>
            <a:r>
              <a:rPr sz="2750" spc="-400" dirty="0">
                <a:latin typeface="Times New Roman"/>
                <a:cs typeface="Times New Roman"/>
              </a:rPr>
              <a:t> </a:t>
            </a:r>
            <a:r>
              <a:rPr sz="2750" i="1" spc="-60" dirty="0">
                <a:latin typeface="Cambria"/>
                <a:cs typeface="Cambria"/>
              </a:rPr>
              <a:t>w</a:t>
            </a:r>
            <a:r>
              <a:rPr sz="2325" i="1" spc="-89" baseline="-35842" dirty="0">
                <a:latin typeface="Cambria"/>
                <a:cs typeface="Cambria"/>
              </a:rPr>
              <a:t>i</a:t>
            </a:r>
            <a:r>
              <a:rPr sz="2325" i="1" spc="-150" baseline="-35842" dirty="0">
                <a:latin typeface="Cambria"/>
                <a:cs typeface="Cambria"/>
              </a:rPr>
              <a:t> </a:t>
            </a:r>
            <a:r>
              <a:rPr sz="2750" spc="55" dirty="0">
                <a:latin typeface="Calibri"/>
                <a:cs typeface="Calibri"/>
              </a:rPr>
              <a:t>...</a:t>
            </a:r>
            <a:r>
              <a:rPr sz="2750" spc="-350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400" dirty="0">
                <a:latin typeface="Times New Roman"/>
                <a:cs typeface="Times New Roman"/>
              </a:rPr>
              <a:t> </a:t>
            </a:r>
            <a:r>
              <a:rPr sz="2750" i="1" spc="-114" dirty="0">
                <a:latin typeface="Cambria"/>
                <a:cs typeface="Cambria"/>
              </a:rPr>
              <a:t>w</a:t>
            </a:r>
            <a:r>
              <a:rPr sz="2325" i="1" spc="-172" baseline="-35842" dirty="0">
                <a:latin typeface="Cambria"/>
                <a:cs typeface="Cambria"/>
              </a:rPr>
              <a:t>l</a:t>
            </a:r>
            <a:endParaRPr sz="2325" baseline="-35842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5405" y="572654"/>
            <a:ext cx="87750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9050" algn="l"/>
                <a:tab pos="5386070" algn="l"/>
              </a:tabLst>
            </a:pPr>
            <a:r>
              <a:rPr sz="4400" spc="-5" dirty="0"/>
              <a:t>Restoring	</a:t>
            </a:r>
            <a:r>
              <a:rPr lang="en-US" sz="4400" spc="-5" dirty="0"/>
              <a:t>Z</a:t>
            </a:r>
            <a:r>
              <a:rPr sz="4400" dirty="0"/>
              <a:t>ero-mean	</a:t>
            </a:r>
            <a:r>
              <a:rPr lang="en-US" sz="4400" dirty="0"/>
              <a:t>U</a:t>
            </a:r>
            <a:r>
              <a:rPr sz="4400" dirty="0"/>
              <a:t>nit</a:t>
            </a:r>
            <a:r>
              <a:rPr sz="4400" spc="-100" dirty="0"/>
              <a:t> </a:t>
            </a:r>
            <a:r>
              <a:rPr lang="en-US" sz="4400" spc="-100" dirty="0"/>
              <a:t>V</a:t>
            </a:r>
            <a:r>
              <a:rPr sz="4400" dirty="0"/>
              <a:t>ariance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448954"/>
            <a:ext cx="8456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After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applying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batch normalization,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we</a:t>
            </a:r>
            <a:r>
              <a:rPr sz="3200" spc="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obtain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5878" y="2414154"/>
            <a:ext cx="2330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unit</a:t>
            </a:r>
            <a:r>
              <a:rPr sz="3200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variance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9577" y="3417454"/>
            <a:ext cx="36830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remain a unit</a:t>
            </a:r>
            <a:r>
              <a:rPr sz="2800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Gaussian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0177" y="3934598"/>
            <a:ext cx="75057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4875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Output	may be learned as a simple</a:t>
            </a:r>
            <a:r>
              <a:rPr sz="2800" spc="-1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linear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7778" y="1931554"/>
            <a:ext cx="85153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39344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normalized</a:t>
            </a:r>
            <a:r>
              <a:rPr sz="3200" spc="1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975" i="1" spc="-562" baseline="1048" dirty="0">
                <a:latin typeface="Cambria"/>
                <a:cs typeface="Cambria"/>
              </a:rPr>
              <a:t>h</a:t>
            </a:r>
            <a:r>
              <a:rPr sz="3975" spc="-562" baseline="16771" dirty="0">
                <a:latin typeface="Calibri"/>
                <a:cs typeface="Calibri"/>
              </a:rPr>
              <a:t>ˆ	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restores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zero mean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50878" y="2256515"/>
            <a:ext cx="30416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i="1" spc="-10" dirty="0">
                <a:latin typeface="Cambria"/>
                <a:cs typeface="Cambria"/>
              </a:rPr>
              <a:t>l</a:t>
            </a:r>
            <a:r>
              <a:rPr sz="1500" i="1" spc="-185" dirty="0">
                <a:latin typeface="Cambria"/>
                <a:cs typeface="Cambria"/>
              </a:rPr>
              <a:t> </a:t>
            </a:r>
            <a:r>
              <a:rPr sz="1500" dirty="0">
                <a:latin typeface="Symbol"/>
                <a:cs typeface="Symbol"/>
              </a:rPr>
              <a:t></a:t>
            </a:r>
            <a:r>
              <a:rPr sz="1500" dirty="0"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2077" y="2994798"/>
            <a:ext cx="80829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75501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almost any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update to the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lower</a:t>
            </a:r>
            <a:r>
              <a:rPr sz="2800" spc="-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layers,</a:t>
            </a:r>
            <a:r>
              <a:rPr sz="2800" spc="1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3975" i="1" spc="-562" baseline="5241" dirty="0">
                <a:latin typeface="Cambria"/>
                <a:cs typeface="Cambria"/>
              </a:rPr>
              <a:t>h</a:t>
            </a:r>
            <a:r>
              <a:rPr sz="3975" spc="-562" baseline="19916" dirty="0">
                <a:latin typeface="Calibri"/>
                <a:cs typeface="Calibri"/>
              </a:rPr>
              <a:t>ˆ	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will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4278" y="3247115"/>
            <a:ext cx="30416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i="1" spc="-10" dirty="0">
                <a:latin typeface="Cambria"/>
                <a:cs typeface="Cambria"/>
              </a:rPr>
              <a:t>l</a:t>
            </a:r>
            <a:r>
              <a:rPr sz="1500" i="1" spc="-185" dirty="0">
                <a:latin typeface="Cambria"/>
                <a:cs typeface="Cambria"/>
              </a:rPr>
              <a:t> </a:t>
            </a:r>
            <a:r>
              <a:rPr sz="1500" dirty="0">
                <a:latin typeface="Symbol"/>
                <a:cs typeface="Symbol"/>
              </a:rPr>
              <a:t></a:t>
            </a:r>
            <a:r>
              <a:rPr sz="1500" dirty="0"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6570" y="3886382"/>
            <a:ext cx="253365" cy="478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50" i="1" spc="-1055" dirty="0">
                <a:latin typeface="Cambria"/>
                <a:cs typeface="Cambria"/>
              </a:rPr>
              <a:t>y</a:t>
            </a:r>
            <a:r>
              <a:rPr sz="2950" spc="315" dirty="0">
                <a:latin typeface="Calibri"/>
                <a:cs typeface="Calibri"/>
              </a:rPr>
              <a:t>ˆ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2978" y="4591831"/>
            <a:ext cx="8992235" cy="21856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913380">
              <a:lnSpc>
                <a:spcPct val="100000"/>
              </a:lnSpc>
              <a:spcBef>
                <a:spcPts val="270"/>
              </a:spcBef>
              <a:tabLst>
                <a:tab pos="3129280" algn="l"/>
              </a:tabLst>
            </a:pPr>
            <a:r>
              <a:rPr sz="1500" i="1" spc="-20" dirty="0">
                <a:latin typeface="Cambria"/>
                <a:cs typeface="Cambria"/>
              </a:rPr>
              <a:t>l	l</a:t>
            </a:r>
            <a:endParaRPr sz="1500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Learning in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model is now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very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simple</a:t>
            </a:r>
            <a:endParaRPr sz="3200" dirty="0">
              <a:latin typeface="Arial"/>
              <a:cs typeface="Arial"/>
            </a:endParaRPr>
          </a:p>
          <a:p>
            <a:pPr marL="748665" marR="5080" lvl="1" indent="-279400">
              <a:lnSpc>
                <a:spcPts val="3329"/>
              </a:lnSpc>
              <a:spcBef>
                <a:spcPts val="80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Because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parameters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at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lower layers do not</a:t>
            </a:r>
            <a:r>
              <a:rPr sz="2800" spc="-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have  an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effect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in most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cases</a:t>
            </a:r>
            <a:endParaRPr sz="28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05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Their output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is always renormalized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unit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Gaussian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64177" y="4357254"/>
            <a:ext cx="30264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447165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function	</a:t>
            </a:r>
            <a:r>
              <a:rPr sz="3900" i="1" spc="-494" baseline="4273" dirty="0">
                <a:latin typeface="Cambria"/>
                <a:cs typeface="Cambria"/>
              </a:rPr>
              <a:t>y</a:t>
            </a:r>
            <a:r>
              <a:rPr sz="3900" spc="-494" baseline="5341" dirty="0">
                <a:latin typeface="Calibri"/>
                <a:cs typeface="Calibri"/>
              </a:rPr>
              <a:t>ˆ </a:t>
            </a:r>
            <a:r>
              <a:rPr sz="3900" baseline="4273" dirty="0">
                <a:latin typeface="Symbol"/>
                <a:cs typeface="Symbol"/>
              </a:rPr>
              <a:t></a:t>
            </a:r>
            <a:r>
              <a:rPr sz="3900" baseline="4273" dirty="0">
                <a:latin typeface="Times New Roman"/>
                <a:cs typeface="Times New Roman"/>
              </a:rPr>
              <a:t> </a:t>
            </a:r>
            <a:r>
              <a:rPr sz="3900" i="1" spc="-247" baseline="4273" dirty="0">
                <a:latin typeface="Cambria"/>
                <a:cs typeface="Cambria"/>
              </a:rPr>
              <a:t>w </a:t>
            </a:r>
            <a:r>
              <a:rPr sz="3900" i="1" spc="-547" baseline="4273" dirty="0">
                <a:latin typeface="Cambria"/>
                <a:cs typeface="Cambria"/>
              </a:rPr>
              <a:t>h</a:t>
            </a:r>
            <a:r>
              <a:rPr sz="3900" spc="-547" baseline="19230" dirty="0">
                <a:latin typeface="Calibri"/>
                <a:cs typeface="Calibri"/>
              </a:rPr>
              <a:t>ˆ </a:t>
            </a:r>
            <a:r>
              <a:rPr sz="3900" baseline="4273" dirty="0">
                <a:latin typeface="Symbol"/>
                <a:cs typeface="Symbol"/>
              </a:rPr>
              <a:t></a:t>
            </a:r>
            <a:r>
              <a:rPr sz="3900" spc="-330" baseline="4273" dirty="0">
                <a:latin typeface="Times New Roman"/>
                <a:cs typeface="Times New Roman"/>
              </a:rPr>
              <a:t> </a:t>
            </a:r>
            <a:r>
              <a:rPr sz="3900" spc="-22" baseline="4273" dirty="0">
                <a:latin typeface="Calibri"/>
                <a:cs typeface="Calibri"/>
              </a:rPr>
              <a:t>1</a:t>
            </a:r>
            <a:endParaRPr sz="3900" baseline="427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6762" y="628766"/>
            <a:ext cx="1026663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90105" algn="l"/>
              </a:tabLst>
            </a:pPr>
            <a:r>
              <a:rPr dirty="0"/>
              <a:t>Ba</a:t>
            </a:r>
            <a:r>
              <a:rPr spc="-5" dirty="0"/>
              <a:t>t</a:t>
            </a:r>
            <a:r>
              <a:rPr dirty="0"/>
              <a:t>ch Normaliza</a:t>
            </a:r>
            <a:r>
              <a:rPr spc="-5" dirty="0"/>
              <a:t>t</a:t>
            </a:r>
            <a:r>
              <a:rPr dirty="0"/>
              <a:t>io</a:t>
            </a:r>
            <a:r>
              <a:rPr spc="-5" dirty="0"/>
              <a:t>n</a:t>
            </a:r>
            <a:r>
              <a:rPr dirty="0">
                <a:solidFill>
                  <a:srgbClr val="FF2600"/>
                </a:solidFill>
                <a:latin typeface="Wingdings"/>
                <a:cs typeface="Wingdings"/>
              </a:rPr>
              <a:t></a:t>
            </a:r>
            <a:r>
              <a:rPr spc="110" dirty="0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lang="en-US" spc="110" dirty="0">
                <a:solidFill>
                  <a:srgbClr val="FF2600"/>
                </a:solidFill>
                <a:latin typeface="Times New Roman"/>
                <a:cs typeface="Times New Roman"/>
              </a:rPr>
              <a:t>L</a:t>
            </a:r>
            <a:r>
              <a:rPr dirty="0"/>
              <a:t>earning	</a:t>
            </a:r>
            <a:r>
              <a:rPr lang="en-US" dirty="0"/>
              <a:t> made </a:t>
            </a:r>
            <a:r>
              <a:rPr dirty="0"/>
              <a:t>easy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3778" y="1982354"/>
            <a:ext cx="8868410" cy="46748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0365" marR="16510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Without normalization, updates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would have an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extreme effect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statistics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h</a:t>
            </a:r>
            <a:r>
              <a:rPr sz="3150" i="1" spc="-15" baseline="-21164" dirty="0">
                <a:latin typeface="Calibri"/>
                <a:cs typeface="Calibri"/>
              </a:rPr>
              <a:t>l</a:t>
            </a:r>
            <a:r>
              <a:rPr sz="3150" spc="-15" baseline="-21164" dirty="0">
                <a:latin typeface="Cambria"/>
                <a:cs typeface="Cambria"/>
              </a:rPr>
              <a:t>-1</a:t>
            </a:r>
            <a:endParaRPr sz="3150" baseline="-21164" dirty="0">
              <a:latin typeface="Cambria"/>
              <a:cs typeface="Cambria"/>
            </a:endParaRPr>
          </a:p>
          <a:p>
            <a:pPr marL="380365" marR="165735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Batch normalization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has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thus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made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model  easier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learn</a:t>
            </a:r>
            <a:endParaRPr sz="3200" dirty="0">
              <a:latin typeface="Arial"/>
              <a:cs typeface="Arial"/>
            </a:endParaRPr>
          </a:p>
          <a:p>
            <a:pPr marL="380365" marR="3048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this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example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ease of learning came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from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making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lower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layers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useless</a:t>
            </a:r>
            <a:endParaRPr sz="3200" dirty="0">
              <a:latin typeface="Arial"/>
              <a:cs typeface="Arial"/>
            </a:endParaRPr>
          </a:p>
          <a:p>
            <a:pPr marL="781050" lvl="1" indent="-286385">
              <a:lnSpc>
                <a:spcPct val="100000"/>
              </a:lnSpc>
              <a:spcBef>
                <a:spcPts val="625"/>
              </a:spcBef>
              <a:buChar char="–"/>
              <a:tabLst>
                <a:tab pos="7810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Lower layers not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harmful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but not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beneficial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either</a:t>
            </a:r>
            <a:endParaRPr sz="2800" dirty="0">
              <a:latin typeface="Arial"/>
              <a:cs typeface="Arial"/>
            </a:endParaRPr>
          </a:p>
          <a:p>
            <a:pPr marL="1181100" lvl="2" indent="-229235">
              <a:lnSpc>
                <a:spcPct val="100000"/>
              </a:lnSpc>
              <a:spcBef>
                <a:spcPts val="645"/>
              </a:spcBef>
              <a:buChar char="•"/>
              <a:tabLst>
                <a:tab pos="1181100" algn="l"/>
              </a:tabLst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Because we have normalized-out </a:t>
            </a:r>
            <a:r>
              <a:rPr sz="2400" spc="-35" dirty="0">
                <a:latin typeface="Cambria"/>
                <a:cs typeface="Cambria"/>
              </a:rPr>
              <a:t>1</a:t>
            </a:r>
            <a:r>
              <a:rPr sz="2400" spc="-52" baseline="24305" dirty="0">
                <a:latin typeface="Cambria"/>
                <a:cs typeface="Cambria"/>
              </a:rPr>
              <a:t>st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2400" spc="-45" dirty="0">
                <a:latin typeface="Cambria"/>
                <a:cs typeface="Cambria"/>
              </a:rPr>
              <a:t>2</a:t>
            </a:r>
            <a:r>
              <a:rPr sz="2400" spc="-67" baseline="24305" dirty="0">
                <a:latin typeface="Cambria"/>
                <a:cs typeface="Cambria"/>
              </a:rPr>
              <a:t>nd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order</a:t>
            </a:r>
            <a:r>
              <a:rPr sz="2400" spc="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stats</a:t>
            </a:r>
            <a:endParaRPr sz="2400" dirty="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1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deep neural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lower levels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2077" y="6630554"/>
            <a:ext cx="73221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 useful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nonlinear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transformations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420" y="847293"/>
            <a:ext cx="81019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5690" algn="l"/>
              </a:tabLst>
            </a:pPr>
            <a:r>
              <a:rPr sz="4400" spc="-5" dirty="0"/>
              <a:t>Reintroducing	</a:t>
            </a:r>
            <a:r>
              <a:rPr sz="4400" dirty="0"/>
              <a:t>Expressive</a:t>
            </a:r>
            <a:r>
              <a:rPr sz="4400" spc="-95" dirty="0"/>
              <a:t> </a:t>
            </a:r>
            <a:r>
              <a:rPr sz="4400" dirty="0"/>
              <a:t>Power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52978" y="1982354"/>
            <a:ext cx="8705850" cy="4564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Normalizing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mean and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standard deviation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 reduce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expressive power 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3200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neural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 containing 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unit</a:t>
            </a:r>
            <a:endParaRPr sz="3200" dirty="0">
              <a:latin typeface="Arial"/>
              <a:cs typeface="Arial"/>
            </a:endParaRPr>
          </a:p>
          <a:p>
            <a:pPr marL="355600" marR="100965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maintain 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expressive power replace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 batch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hidden unit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activations </a:t>
            </a:r>
            <a:r>
              <a:rPr sz="3200" i="1" spc="280" dirty="0">
                <a:latin typeface="Calibri"/>
                <a:cs typeface="Calibri"/>
              </a:rPr>
              <a:t>H’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320" dirty="0">
                <a:latin typeface="Times New Roman"/>
                <a:cs typeface="Times New Roman"/>
              </a:rPr>
              <a:t>γ</a:t>
            </a:r>
            <a:r>
              <a:rPr sz="3200" i="1" spc="320" dirty="0">
                <a:latin typeface="Calibri"/>
                <a:cs typeface="Calibri"/>
              </a:rPr>
              <a:t>H’</a:t>
            </a:r>
            <a:r>
              <a:rPr sz="3200" spc="320" dirty="0">
                <a:latin typeface="Cambria"/>
                <a:cs typeface="Cambria"/>
              </a:rPr>
              <a:t>+</a:t>
            </a:r>
            <a:r>
              <a:rPr sz="3200" spc="320" dirty="0">
                <a:latin typeface="Times New Roman"/>
                <a:cs typeface="Times New Roman"/>
              </a:rPr>
              <a:t>β</a:t>
            </a:r>
            <a:endParaRPr sz="3200" dirty="0">
              <a:latin typeface="Times New Roman"/>
              <a:cs typeface="Times New Roman"/>
            </a:endParaRPr>
          </a:p>
          <a:p>
            <a:pPr marL="748665" marR="44450" indent="-279400">
              <a:lnSpc>
                <a:spcPct val="102000"/>
              </a:lnSpc>
              <a:spcBef>
                <a:spcPts val="560"/>
              </a:spcBef>
            </a:pPr>
            <a:r>
              <a:rPr sz="2800" dirty="0">
                <a:latin typeface="Times New Roman"/>
                <a:cs typeface="Times New Roman"/>
              </a:rPr>
              <a:t>– </a:t>
            </a:r>
            <a:r>
              <a:rPr sz="2800" spc="160" dirty="0">
                <a:latin typeface="Times New Roman"/>
                <a:cs typeface="Times New Roman"/>
              </a:rPr>
              <a:t>γ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spc="130" dirty="0">
                <a:latin typeface="Times New Roman"/>
                <a:cs typeface="Times New Roman"/>
              </a:rPr>
              <a:t>β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are learned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parameters that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allow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2800" spc="-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new  variable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have any mean and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standard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deviation</a:t>
            </a:r>
            <a:endParaRPr sz="2800" dirty="0">
              <a:latin typeface="Arial"/>
              <a:cs typeface="Arial"/>
            </a:endParaRPr>
          </a:p>
          <a:p>
            <a:pPr marL="355600" marR="1744980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Has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different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learning dynamics</a:t>
            </a:r>
            <a:r>
              <a:rPr sz="32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than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unnormalized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approach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3945" y="847293"/>
            <a:ext cx="8990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4730" algn="l"/>
                <a:tab pos="5249545" algn="l"/>
                <a:tab pos="7339330" algn="l"/>
              </a:tabLst>
            </a:pPr>
            <a:r>
              <a:rPr sz="4400" spc="-5" dirty="0"/>
              <a:t>Top</a:t>
            </a:r>
            <a:r>
              <a:rPr sz="4400" dirty="0"/>
              <a:t>i</a:t>
            </a:r>
            <a:r>
              <a:rPr dirty="0"/>
              <a:t>cs</a:t>
            </a:r>
            <a:r>
              <a:rPr spc="-5" dirty="0"/>
              <a:t> </a:t>
            </a:r>
            <a:r>
              <a:rPr dirty="0"/>
              <a:t>in	</a:t>
            </a:r>
            <a:r>
              <a:rPr spc="-5" dirty="0"/>
              <a:t>O</a:t>
            </a:r>
            <a:r>
              <a:rPr dirty="0"/>
              <a:t>p</a:t>
            </a:r>
            <a:r>
              <a:rPr spc="-5" dirty="0"/>
              <a:t>t</a:t>
            </a:r>
            <a:r>
              <a:rPr dirty="0"/>
              <a:t>imiza</a:t>
            </a:r>
            <a:r>
              <a:rPr spc="-5" dirty="0"/>
              <a:t>t</a:t>
            </a:r>
            <a:r>
              <a:rPr dirty="0"/>
              <a:t>ion	</a:t>
            </a:r>
            <a:r>
              <a:rPr spc="-5" dirty="0"/>
              <a:t>f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Deep	Models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865505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865505" algn="l"/>
                <a:tab pos="866140" algn="l"/>
              </a:tabLst>
            </a:pPr>
            <a:r>
              <a:rPr spc="-5" dirty="0"/>
              <a:t>Importance </a:t>
            </a:r>
            <a:r>
              <a:rPr dirty="0"/>
              <a:t>of </a:t>
            </a:r>
            <a:r>
              <a:rPr spc="-5" dirty="0"/>
              <a:t>Optimization </a:t>
            </a:r>
            <a:r>
              <a:rPr dirty="0"/>
              <a:t>in machine</a:t>
            </a:r>
            <a:r>
              <a:rPr spc="-10" dirty="0"/>
              <a:t> </a:t>
            </a:r>
            <a:r>
              <a:rPr dirty="0"/>
              <a:t>learning</a:t>
            </a:r>
          </a:p>
          <a:p>
            <a:pPr marL="865505" indent="-342900">
              <a:lnSpc>
                <a:spcPct val="100000"/>
              </a:lnSpc>
              <a:spcBef>
                <a:spcPts val="730"/>
              </a:spcBef>
              <a:buChar char="•"/>
              <a:tabLst>
                <a:tab pos="865505" algn="l"/>
                <a:tab pos="866140" algn="l"/>
              </a:tabLst>
            </a:pPr>
            <a:r>
              <a:rPr dirty="0"/>
              <a:t>How learning </a:t>
            </a:r>
            <a:r>
              <a:rPr spc="-5" dirty="0"/>
              <a:t>differs from</a:t>
            </a:r>
            <a:r>
              <a:rPr spc="-10" dirty="0"/>
              <a:t> </a:t>
            </a:r>
            <a:r>
              <a:rPr spc="-5" dirty="0"/>
              <a:t>optimization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dirty="0"/>
              <a:t>Challenges in neural </a:t>
            </a:r>
            <a:r>
              <a:rPr spc="-5" dirty="0"/>
              <a:t>network</a:t>
            </a:r>
            <a:r>
              <a:rPr spc="-20" dirty="0"/>
              <a:t> </a:t>
            </a:r>
            <a:r>
              <a:rPr spc="-5" dirty="0"/>
              <a:t>optimization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dirty="0"/>
              <a:t>Basic </a:t>
            </a:r>
            <a:r>
              <a:rPr spc="-5" dirty="0"/>
              <a:t>Optimization</a:t>
            </a:r>
            <a:r>
              <a:rPr spc="-10" dirty="0"/>
              <a:t> </a:t>
            </a:r>
            <a:r>
              <a:rPr spc="-5" dirty="0"/>
              <a:t>Algorithms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spc="-5" dirty="0"/>
              <a:t>Parameter initialization</a:t>
            </a:r>
            <a:r>
              <a:rPr dirty="0"/>
              <a:t> </a:t>
            </a:r>
            <a:r>
              <a:rPr spc="-5" dirty="0"/>
              <a:t>strategies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spc="-5" dirty="0"/>
              <a:t>Algorithms with adaptive </a:t>
            </a:r>
            <a:r>
              <a:rPr dirty="0"/>
              <a:t>learning</a:t>
            </a:r>
            <a:r>
              <a:rPr spc="10" dirty="0"/>
              <a:t> </a:t>
            </a:r>
            <a:r>
              <a:rPr spc="-5" dirty="0"/>
              <a:t>rates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spc="-5" dirty="0"/>
              <a:t>Approximate </a:t>
            </a:r>
            <a:r>
              <a:rPr dirty="0"/>
              <a:t>second-order</a:t>
            </a:r>
            <a:r>
              <a:rPr spc="-5" dirty="0"/>
              <a:t> methods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spc="-5" dirty="0">
                <a:solidFill>
                  <a:srgbClr val="3333CC"/>
                </a:solidFill>
              </a:rPr>
              <a:t>Optimization strategies </a:t>
            </a:r>
            <a:r>
              <a:rPr dirty="0">
                <a:solidFill>
                  <a:srgbClr val="3333CC"/>
                </a:solidFill>
              </a:rPr>
              <a:t>and</a:t>
            </a:r>
            <a:r>
              <a:rPr spc="20"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meta-algorithms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0940" marR="5080" indent="-2428875">
              <a:lnSpc>
                <a:spcPct val="100000"/>
              </a:lnSpc>
              <a:spcBef>
                <a:spcPts val="100"/>
              </a:spcBef>
              <a:tabLst>
                <a:tab pos="2186305" algn="l"/>
                <a:tab pos="5151120" algn="l"/>
              </a:tabLst>
            </a:pPr>
            <a:r>
              <a:rPr spc="-5" dirty="0"/>
              <a:t>Topics</a:t>
            </a:r>
            <a:r>
              <a:rPr spc="5" dirty="0"/>
              <a:t> </a:t>
            </a:r>
            <a:r>
              <a:rPr dirty="0"/>
              <a:t>in	</a:t>
            </a:r>
            <a:r>
              <a:rPr spc="-5" dirty="0"/>
              <a:t>Optimization	Strategies</a:t>
            </a:r>
            <a:r>
              <a:rPr spc="-65" dirty="0"/>
              <a:t> </a:t>
            </a:r>
            <a:r>
              <a:rPr dirty="0"/>
              <a:t>and  </a:t>
            </a:r>
            <a:r>
              <a:rPr spc="-5" dirty="0"/>
              <a:t>Meta-Algorithms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889898"/>
            <a:ext cx="7362825" cy="40093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Batch Normalization</a:t>
            </a:r>
            <a:endParaRPr sz="320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Coordinate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Descent</a:t>
            </a:r>
            <a:endParaRPr sz="320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Polyak</a:t>
            </a:r>
            <a:r>
              <a:rPr sz="3200" spc="-1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Averaging</a:t>
            </a:r>
            <a:endParaRPr sz="320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Supervised</a:t>
            </a: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 Pretraining</a:t>
            </a:r>
            <a:endParaRPr sz="320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Designing Models </a:t>
            </a: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Aid</a:t>
            </a:r>
            <a:r>
              <a:rPr sz="3200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endParaRPr sz="3200">
              <a:latin typeface="Arial"/>
              <a:cs typeface="Arial"/>
            </a:endParaRPr>
          </a:p>
          <a:p>
            <a:pPr marL="520065" marR="5080" indent="-50800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Continuation Methods </a:t>
            </a: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and Curriculum  Learning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13355" y="992631"/>
            <a:ext cx="60344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Importance </a:t>
            </a:r>
            <a:r>
              <a:rPr spc="-15" dirty="0"/>
              <a:t>of</a:t>
            </a:r>
            <a:r>
              <a:rPr spc="-90" dirty="0"/>
              <a:t> </a:t>
            </a:r>
            <a:r>
              <a:rPr spc="-25" dirty="0"/>
              <a:t>Optimization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2100072"/>
            <a:ext cx="8485505" cy="396557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51155" marR="5080" indent="-339090">
              <a:lnSpc>
                <a:spcPct val="97500"/>
              </a:lnSpc>
              <a:spcBef>
                <a:spcPts val="19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Common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invest days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months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3200" spc="-15" dirty="0">
                <a:latin typeface="Times New Roman"/>
                <a:cs typeface="Times New Roman"/>
              </a:rPr>
              <a:t>10</a:t>
            </a:r>
            <a:r>
              <a:rPr lang="en-US" sz="3200" spc="-15" dirty="0">
                <a:latin typeface="Times New Roman"/>
                <a:cs typeface="Times New Roman"/>
              </a:rPr>
              <a:t>00s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of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machines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solve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single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instance</a:t>
            </a:r>
            <a:r>
              <a:rPr sz="3200" spc="-2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neural network training</a:t>
            </a:r>
            <a:r>
              <a:rPr sz="32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problem</a:t>
            </a:r>
            <a:endParaRPr lang="en-US" sz="3200" spc="-25" dirty="0">
              <a:solidFill>
                <a:srgbClr val="3333CC"/>
              </a:solidFill>
              <a:latin typeface="Arial"/>
              <a:cs typeface="Arial"/>
            </a:endParaRPr>
          </a:p>
          <a:p>
            <a:pPr marL="808355" marR="5080" lvl="1" indent="-339090">
              <a:lnSpc>
                <a:spcPct val="97500"/>
              </a:lnSpc>
              <a:spcBef>
                <a:spcPts val="19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2400" spc="-25" dirty="0">
                <a:solidFill>
                  <a:srgbClr val="3333CC"/>
                </a:solidFill>
                <a:latin typeface="Arial"/>
                <a:cs typeface="Arial"/>
              </a:rPr>
              <a:t>If you have them!</a:t>
            </a:r>
            <a:endParaRPr sz="2400" dirty="0">
              <a:latin typeface="Arial"/>
              <a:cs typeface="Arial"/>
            </a:endParaRPr>
          </a:p>
          <a:p>
            <a:pPr marL="351155" marR="294005" indent="-339090">
              <a:lnSpc>
                <a:spcPts val="3790"/>
              </a:lnSpc>
              <a:spcBef>
                <a:spcPts val="93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Since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problem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 to be solved is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so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important and</a:t>
            </a:r>
            <a:r>
              <a:rPr sz="3200" spc="-2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so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expensive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,</a:t>
            </a:r>
            <a:endParaRPr sz="3200" dirty="0">
              <a:latin typeface="Arial"/>
              <a:cs typeface="Arial"/>
            </a:endParaRPr>
          </a:p>
          <a:p>
            <a:pPr marL="747395" marR="400685" indent="-282575">
              <a:lnSpc>
                <a:spcPct val="100699"/>
              </a:lnSpc>
              <a:spcBef>
                <a:spcPts val="43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Specialized optimization techniques have</a:t>
            </a:r>
            <a:r>
              <a:rPr sz="2800" spc="-1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been  developed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for solving</a:t>
            </a:r>
            <a:r>
              <a:rPr sz="2800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it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6838" y="847293"/>
            <a:ext cx="782086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885" algn="l"/>
              </a:tabLst>
            </a:pPr>
            <a:r>
              <a:rPr sz="4400" dirty="0"/>
              <a:t>Solving	</a:t>
            </a:r>
            <a:r>
              <a:rPr lang="en-US" sz="4400" dirty="0"/>
              <a:t>P</a:t>
            </a:r>
            <a:r>
              <a:rPr sz="4400" dirty="0"/>
              <a:t>ieces</a:t>
            </a:r>
            <a:r>
              <a:rPr sz="4400" spc="-45" dirty="0"/>
              <a:t> </a:t>
            </a:r>
            <a:r>
              <a:rPr lang="en-US" sz="4400" spc="-5" dirty="0"/>
              <a:t>I</a:t>
            </a:r>
            <a:r>
              <a:rPr sz="4400" spc="-5" dirty="0"/>
              <a:t>ndependently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840278" y="1982354"/>
            <a:ext cx="9001760" cy="46272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68300" marR="808355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may be possible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solve 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optimization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problem quickly by breaking it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into</a:t>
            </a:r>
            <a:r>
              <a:rPr sz="32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separate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pieces</a:t>
            </a:r>
            <a:endParaRPr sz="3200">
              <a:latin typeface="Arial"/>
              <a:cs typeface="Arial"/>
            </a:endParaRPr>
          </a:p>
          <a:p>
            <a:pPr marL="368300" marR="17780" indent="-342900">
              <a:lnSpc>
                <a:spcPct val="100099"/>
              </a:lnSpc>
              <a:spcBef>
                <a:spcPts val="705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Minimize </a:t>
            </a:r>
            <a:r>
              <a:rPr sz="3200" i="1" spc="225" dirty="0">
                <a:latin typeface="Cambria"/>
                <a:cs typeface="Cambria"/>
              </a:rPr>
              <a:t>f</a:t>
            </a:r>
            <a:r>
              <a:rPr sz="3200" spc="225" dirty="0">
                <a:latin typeface="Calibri"/>
                <a:cs typeface="Calibri"/>
              </a:rPr>
              <a:t>(</a:t>
            </a:r>
            <a:r>
              <a:rPr sz="3200" b="1" i="1" spc="225" dirty="0">
                <a:latin typeface="Calibri"/>
                <a:cs typeface="Calibri"/>
              </a:rPr>
              <a:t>x</a:t>
            </a:r>
            <a:r>
              <a:rPr sz="3200" spc="225" dirty="0">
                <a:latin typeface="Calibri"/>
                <a:cs typeface="Calibri"/>
              </a:rPr>
              <a:t>)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wrt one variable </a:t>
            </a:r>
            <a:r>
              <a:rPr sz="3200" i="1" spc="155" dirty="0">
                <a:latin typeface="Cambria"/>
                <a:cs typeface="Cambria"/>
              </a:rPr>
              <a:t>x</a:t>
            </a:r>
            <a:r>
              <a:rPr sz="3150" i="1" spc="232" baseline="-21164" dirty="0">
                <a:latin typeface="Cambria"/>
                <a:cs typeface="Cambria"/>
              </a:rPr>
              <a:t>i</a:t>
            </a:r>
            <a:r>
              <a:rPr sz="3200" i="1" spc="155" dirty="0">
                <a:latin typeface="Cambria"/>
                <a:cs typeface="Cambria"/>
              </a:rPr>
              <a:t>,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then wrt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another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variable </a:t>
            </a:r>
            <a:r>
              <a:rPr sz="3200" i="1" spc="45" dirty="0">
                <a:latin typeface="Cambria"/>
                <a:cs typeface="Cambria"/>
              </a:rPr>
              <a:t>x</a:t>
            </a:r>
            <a:r>
              <a:rPr sz="3150" i="1" spc="67" baseline="-21164" dirty="0">
                <a:latin typeface="Cambria"/>
                <a:cs typeface="Cambria"/>
              </a:rPr>
              <a:t>j</a:t>
            </a:r>
            <a:r>
              <a:rPr sz="3200" spc="45" dirty="0">
                <a:solidFill>
                  <a:srgbClr val="3333CC"/>
                </a:solidFill>
                <a:latin typeface="Arial"/>
                <a:cs typeface="Arial"/>
              </a:rPr>
              <a:t>,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 so on,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repeatedly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cycling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through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all variables, we are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guaranteed  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arrive at a local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minimum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called </a:t>
            </a:r>
            <a:r>
              <a:rPr sz="3200" i="1" spc="-5" dirty="0">
                <a:solidFill>
                  <a:srgbClr val="3333CC"/>
                </a:solidFill>
                <a:latin typeface="Arial"/>
                <a:cs typeface="Arial"/>
              </a:rPr>
              <a:t>coordinate</a:t>
            </a:r>
            <a:r>
              <a:rPr sz="3200" i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3333CC"/>
                </a:solidFill>
                <a:latin typeface="Arial"/>
                <a:cs typeface="Arial"/>
              </a:rPr>
              <a:t>descent</a:t>
            </a:r>
            <a:endParaRPr sz="3200">
              <a:latin typeface="Arial"/>
              <a:cs typeface="Arial"/>
            </a:endParaRPr>
          </a:p>
          <a:p>
            <a:pPr marL="481965">
              <a:lnSpc>
                <a:spcPct val="100000"/>
              </a:lnSpc>
              <a:spcBef>
                <a:spcPts val="665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i="1" dirty="0">
                <a:solidFill>
                  <a:srgbClr val="336600"/>
                </a:solidFill>
                <a:latin typeface="Arial"/>
                <a:cs typeface="Arial"/>
              </a:rPr>
              <a:t>Block </a:t>
            </a:r>
            <a:r>
              <a:rPr sz="2800" i="1" spc="-5" dirty="0">
                <a:solidFill>
                  <a:srgbClr val="336600"/>
                </a:solidFill>
                <a:latin typeface="Arial"/>
                <a:cs typeface="Arial"/>
              </a:rPr>
              <a:t>coordinate </a:t>
            </a:r>
            <a:r>
              <a:rPr sz="2800" i="1" dirty="0">
                <a:solidFill>
                  <a:srgbClr val="336600"/>
                </a:solidFill>
                <a:latin typeface="Arial"/>
                <a:cs typeface="Arial"/>
              </a:rPr>
              <a:t>descent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refers to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minimizing wrt</a:t>
            </a:r>
            <a:r>
              <a:rPr sz="2800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9577" y="6579754"/>
            <a:ext cx="29908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subset of</a:t>
            </a:r>
            <a:r>
              <a:rPr sz="2800" spc="-10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variables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8712" y="304800"/>
            <a:ext cx="882378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7505" algn="l"/>
                <a:tab pos="2248535" algn="l"/>
                <a:tab pos="6069965" algn="l"/>
              </a:tabLst>
            </a:pPr>
            <a:r>
              <a:rPr sz="4400" spc="-5" dirty="0"/>
              <a:t>When	to	</a:t>
            </a:r>
            <a:r>
              <a:rPr sz="4400" dirty="0"/>
              <a:t>use</a:t>
            </a:r>
            <a:r>
              <a:rPr sz="4400" spc="20" dirty="0"/>
              <a:t> </a:t>
            </a:r>
            <a:r>
              <a:rPr lang="en-US" sz="4400" spc="-5" dirty="0"/>
              <a:t>C</a:t>
            </a:r>
            <a:r>
              <a:rPr sz="4400" spc="-5" dirty="0"/>
              <a:t>oordinate	</a:t>
            </a:r>
            <a:r>
              <a:rPr lang="en-US" sz="4400" spc="-5" dirty="0"/>
              <a:t> D</a:t>
            </a:r>
            <a:r>
              <a:rPr sz="4400" spc="-5" dirty="0"/>
              <a:t>escent?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852978" y="1982354"/>
            <a:ext cx="8682990" cy="30651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 algn="just">
              <a:lnSpc>
                <a:spcPts val="3800"/>
              </a:lnSpc>
              <a:spcBef>
                <a:spcPts val="260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When the different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variables can be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separated  into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groups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play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relatively isolated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roles</a:t>
            </a:r>
            <a:endParaRPr sz="3200">
              <a:latin typeface="Arial"/>
              <a:cs typeface="Arial"/>
            </a:endParaRPr>
          </a:p>
          <a:p>
            <a:pPr marL="355600" marR="6350" indent="-342900" algn="just">
              <a:lnSpc>
                <a:spcPct val="100699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when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optimization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wrt a subset of</a:t>
            </a:r>
            <a:r>
              <a:rPr sz="32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variables  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significantly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more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efficient than optimization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wrt all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variables</a:t>
            </a:r>
            <a:endParaRPr sz="3200">
              <a:latin typeface="Arial"/>
              <a:cs typeface="Arial"/>
            </a:endParaRPr>
          </a:p>
          <a:p>
            <a:pPr marL="469265" algn="just">
              <a:lnSpc>
                <a:spcPct val="100000"/>
              </a:lnSpc>
              <a:spcBef>
                <a:spcPts val="63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Sparse coding is an example (see</a:t>
            </a:r>
            <a:r>
              <a:rPr sz="2800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next)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63980" y="572654"/>
            <a:ext cx="3722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Sparse</a:t>
            </a:r>
            <a:r>
              <a:rPr sz="4400" spc="-95" dirty="0"/>
              <a:t> </a:t>
            </a:r>
            <a:r>
              <a:rPr sz="4400" dirty="0"/>
              <a:t>Coding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852978" y="1448954"/>
            <a:ext cx="8840470" cy="515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Consider cost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333CC"/>
              </a:buClr>
              <a:buFont typeface="Arial"/>
              <a:buChar char="•"/>
            </a:pPr>
            <a:endParaRPr sz="4650">
              <a:latin typeface="Arial"/>
              <a:cs typeface="Arial"/>
            </a:endParaRPr>
          </a:p>
          <a:p>
            <a:pPr marL="355600" marR="184150" indent="-342900">
              <a:lnSpc>
                <a:spcPct val="994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Goal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find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weight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matrix </a:t>
            </a:r>
            <a:r>
              <a:rPr sz="2800" b="1" i="1" spc="705" dirty="0">
                <a:latin typeface="Calibri"/>
                <a:cs typeface="Calibri"/>
              </a:rPr>
              <a:t>W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  linearly decode 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matrix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activation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values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b="1" i="1" spc="740" dirty="0">
                <a:latin typeface="Calibri"/>
                <a:cs typeface="Calibri"/>
              </a:rPr>
              <a:t>H </a:t>
            </a:r>
            <a:r>
              <a:rPr sz="2800" b="1" i="1" spc="740" dirty="0">
                <a:solidFill>
                  <a:srgbClr val="3333C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reconstruct the training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set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b="1" i="1" spc="875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99400"/>
              </a:lnSpc>
              <a:spcBef>
                <a:spcPts val="8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Most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applications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sparse coding also</a:t>
            </a:r>
            <a:r>
              <a:rPr sz="32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involve  weight decay or 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constraint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norms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columns of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b="1" i="1" spc="705" dirty="0">
                <a:latin typeface="Calibri"/>
                <a:cs typeface="Calibri"/>
              </a:rPr>
              <a:t>W</a:t>
            </a:r>
            <a:endParaRPr sz="2800">
              <a:latin typeface="Calibri"/>
              <a:cs typeface="Calibri"/>
            </a:endParaRPr>
          </a:p>
          <a:p>
            <a:pPr marL="748665" marR="544830" indent="-279400">
              <a:lnSpc>
                <a:spcPts val="3329"/>
              </a:lnSpc>
              <a:spcBef>
                <a:spcPts val="865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in order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prevent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 pathological solution</a:t>
            </a:r>
            <a:r>
              <a:rPr sz="2800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with  extremely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small </a:t>
            </a:r>
            <a:r>
              <a:rPr sz="2400" b="1" i="1" spc="635" dirty="0">
                <a:latin typeface="Calibri"/>
                <a:cs typeface="Calibri"/>
              </a:rPr>
              <a:t>H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and large</a:t>
            </a:r>
            <a:r>
              <a:rPr sz="2800" spc="-4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i="1" spc="605" dirty="0">
                <a:latin typeface="Calibri"/>
                <a:cs typeface="Calibri"/>
              </a:rPr>
              <a:t>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41037" y="1949335"/>
            <a:ext cx="4724398" cy="712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6275" y="1944572"/>
            <a:ext cx="4733925" cy="722630"/>
          </a:xfrm>
          <a:custGeom>
            <a:avLst/>
            <a:gdLst/>
            <a:ahLst/>
            <a:cxnLst/>
            <a:rect l="l" t="t" r="r" b="b"/>
            <a:pathLst>
              <a:path w="4733925" h="722630">
                <a:moveTo>
                  <a:pt x="0" y="0"/>
                </a:moveTo>
                <a:lnTo>
                  <a:pt x="4733923" y="0"/>
                </a:lnTo>
                <a:lnTo>
                  <a:pt x="4733923" y="722312"/>
                </a:lnTo>
                <a:lnTo>
                  <a:pt x="0" y="7223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2472" y="847293"/>
            <a:ext cx="6673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1880" algn="l"/>
              </a:tabLst>
            </a:pPr>
            <a:r>
              <a:rPr sz="4400" dirty="0"/>
              <a:t>Example	of Sparse</a:t>
            </a:r>
            <a:r>
              <a:rPr sz="4400" spc="-105" dirty="0"/>
              <a:t> </a:t>
            </a:r>
            <a:r>
              <a:rPr sz="4400" dirty="0"/>
              <a:t>Coding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52978" y="1982354"/>
            <a:ext cx="8832215" cy="45923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30353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function </a:t>
            </a:r>
            <a:r>
              <a:rPr sz="3200" i="1" spc="720" dirty="0">
                <a:latin typeface="Cambria"/>
                <a:cs typeface="Cambria"/>
              </a:rPr>
              <a:t>J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not convex. However,</a:t>
            </a:r>
            <a:r>
              <a:rPr sz="3200" spc="-6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divide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training inputs into two</a:t>
            </a:r>
            <a:r>
              <a:rPr sz="32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sets:</a:t>
            </a:r>
            <a:endParaRPr sz="32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509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Dictionary parameters </a:t>
            </a:r>
            <a:r>
              <a:rPr sz="2800" i="1" dirty="0">
                <a:solidFill>
                  <a:srgbClr val="336600"/>
                </a:solidFill>
                <a:latin typeface="Arial"/>
                <a:cs typeface="Arial"/>
              </a:rPr>
              <a:t>W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, Code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representations</a:t>
            </a:r>
            <a:r>
              <a:rPr sz="2800" spc="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336600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marR="778510" indent="-342900">
              <a:lnSpc>
                <a:spcPct val="100000"/>
              </a:lnSpc>
              <a:spcBef>
                <a:spcPts val="8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Minimizing </a:t>
            </a:r>
            <a:r>
              <a:rPr sz="3200" i="1" spc="720" dirty="0">
                <a:solidFill>
                  <a:srgbClr val="3333CC"/>
                </a:solidFill>
                <a:latin typeface="Cambria"/>
                <a:cs typeface="Cambria"/>
              </a:rPr>
              <a:t>J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wrt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either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one 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these sets</a:t>
            </a:r>
            <a:r>
              <a:rPr sz="3200" spc="-5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 variables is a convex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problem.</a:t>
            </a:r>
            <a:endParaRPr sz="3200">
              <a:latin typeface="Arial"/>
              <a:cs typeface="Arial"/>
            </a:endParaRPr>
          </a:p>
          <a:p>
            <a:pPr marL="355600" marR="1012825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Thus coordinate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descent allows us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use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efficient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convex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optimization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algorithms</a:t>
            </a:r>
            <a:endParaRPr sz="3200">
              <a:latin typeface="Arial"/>
              <a:cs typeface="Arial"/>
            </a:endParaRPr>
          </a:p>
          <a:p>
            <a:pPr marL="748665" marR="280670" lvl="1" indent="-279400">
              <a:lnSpc>
                <a:spcPts val="3329"/>
              </a:lnSpc>
              <a:spcBef>
                <a:spcPts val="86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By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alternating between optimizing </a:t>
            </a:r>
            <a:r>
              <a:rPr sz="2800" i="1" dirty="0">
                <a:solidFill>
                  <a:srgbClr val="336600"/>
                </a:solidFill>
                <a:latin typeface="Arial"/>
                <a:cs typeface="Arial"/>
              </a:rPr>
              <a:t>W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with </a:t>
            </a:r>
            <a:r>
              <a:rPr sz="2800" i="1" dirty="0">
                <a:solidFill>
                  <a:srgbClr val="336600"/>
                </a:solidFill>
                <a:latin typeface="Arial"/>
                <a:cs typeface="Arial"/>
              </a:rPr>
              <a:t>H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fixed,  then optimizing </a:t>
            </a:r>
            <a:r>
              <a:rPr sz="2800" i="1" dirty="0">
                <a:solidFill>
                  <a:srgbClr val="336600"/>
                </a:solidFill>
                <a:latin typeface="Arial"/>
                <a:cs typeface="Arial"/>
              </a:rPr>
              <a:t>H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with </a:t>
            </a:r>
            <a:r>
              <a:rPr sz="2800" i="1" dirty="0">
                <a:solidFill>
                  <a:srgbClr val="336600"/>
                </a:solidFill>
                <a:latin typeface="Arial"/>
                <a:cs typeface="Arial"/>
              </a:rPr>
              <a:t>W</a:t>
            </a:r>
            <a:r>
              <a:rPr sz="2800" i="1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fixed.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3945" y="847293"/>
            <a:ext cx="8990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4730" algn="l"/>
                <a:tab pos="5249545" algn="l"/>
                <a:tab pos="7339330" algn="l"/>
              </a:tabLst>
            </a:pPr>
            <a:r>
              <a:rPr sz="4400" spc="-5" dirty="0"/>
              <a:t>Top</a:t>
            </a:r>
            <a:r>
              <a:rPr sz="4400" dirty="0"/>
              <a:t>i</a:t>
            </a:r>
            <a:r>
              <a:rPr dirty="0"/>
              <a:t>cs</a:t>
            </a:r>
            <a:r>
              <a:rPr spc="-5" dirty="0"/>
              <a:t> </a:t>
            </a:r>
            <a:r>
              <a:rPr dirty="0"/>
              <a:t>in	</a:t>
            </a:r>
            <a:r>
              <a:rPr spc="-5" dirty="0"/>
              <a:t>O</a:t>
            </a:r>
            <a:r>
              <a:rPr dirty="0"/>
              <a:t>p</a:t>
            </a:r>
            <a:r>
              <a:rPr spc="-5" dirty="0"/>
              <a:t>t</a:t>
            </a:r>
            <a:r>
              <a:rPr dirty="0"/>
              <a:t>imiza</a:t>
            </a:r>
            <a:r>
              <a:rPr spc="-5" dirty="0"/>
              <a:t>t</a:t>
            </a:r>
            <a:r>
              <a:rPr dirty="0"/>
              <a:t>ion	</a:t>
            </a:r>
            <a:r>
              <a:rPr spc="-5" dirty="0"/>
              <a:t>f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Deep	Models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865505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865505" algn="l"/>
                <a:tab pos="866140" algn="l"/>
              </a:tabLst>
            </a:pPr>
            <a:r>
              <a:rPr spc="-5" dirty="0"/>
              <a:t>Importance </a:t>
            </a:r>
            <a:r>
              <a:rPr dirty="0"/>
              <a:t>of </a:t>
            </a:r>
            <a:r>
              <a:rPr spc="-5" dirty="0"/>
              <a:t>Optimization </a:t>
            </a:r>
            <a:r>
              <a:rPr dirty="0"/>
              <a:t>in machine</a:t>
            </a:r>
            <a:r>
              <a:rPr spc="-10" dirty="0"/>
              <a:t> </a:t>
            </a:r>
            <a:r>
              <a:rPr dirty="0"/>
              <a:t>learning</a:t>
            </a:r>
          </a:p>
          <a:p>
            <a:pPr marL="865505" indent="-342900">
              <a:lnSpc>
                <a:spcPct val="100000"/>
              </a:lnSpc>
              <a:spcBef>
                <a:spcPts val="730"/>
              </a:spcBef>
              <a:buChar char="•"/>
              <a:tabLst>
                <a:tab pos="865505" algn="l"/>
                <a:tab pos="866140" algn="l"/>
              </a:tabLst>
            </a:pPr>
            <a:r>
              <a:rPr dirty="0"/>
              <a:t>How learning </a:t>
            </a:r>
            <a:r>
              <a:rPr spc="-5" dirty="0"/>
              <a:t>differs from</a:t>
            </a:r>
            <a:r>
              <a:rPr spc="-10" dirty="0"/>
              <a:t> </a:t>
            </a:r>
            <a:r>
              <a:rPr spc="-5" dirty="0"/>
              <a:t>optimization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dirty="0"/>
              <a:t>Challenges in neural </a:t>
            </a:r>
            <a:r>
              <a:rPr spc="-5" dirty="0"/>
              <a:t>network</a:t>
            </a:r>
            <a:r>
              <a:rPr spc="-20" dirty="0"/>
              <a:t> </a:t>
            </a:r>
            <a:r>
              <a:rPr spc="-5" dirty="0"/>
              <a:t>optimization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dirty="0"/>
              <a:t>Basic </a:t>
            </a:r>
            <a:r>
              <a:rPr spc="-5" dirty="0"/>
              <a:t>Optimization</a:t>
            </a:r>
            <a:r>
              <a:rPr spc="-10" dirty="0"/>
              <a:t> </a:t>
            </a:r>
            <a:r>
              <a:rPr spc="-5" dirty="0"/>
              <a:t>Algorithms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spc="-5" dirty="0"/>
              <a:t>Parameter initialization</a:t>
            </a:r>
            <a:r>
              <a:rPr dirty="0"/>
              <a:t> </a:t>
            </a:r>
            <a:r>
              <a:rPr spc="-5" dirty="0"/>
              <a:t>strategies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spc="-5" dirty="0"/>
              <a:t>Algorithms with adaptive </a:t>
            </a:r>
            <a:r>
              <a:rPr dirty="0"/>
              <a:t>learning</a:t>
            </a:r>
            <a:r>
              <a:rPr spc="10" dirty="0"/>
              <a:t> </a:t>
            </a:r>
            <a:r>
              <a:rPr spc="-5" dirty="0"/>
              <a:t>rates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spc="-5" dirty="0"/>
              <a:t>Approximate </a:t>
            </a:r>
            <a:r>
              <a:rPr dirty="0"/>
              <a:t>second-order</a:t>
            </a:r>
            <a:r>
              <a:rPr spc="-5" dirty="0"/>
              <a:t> methods</a:t>
            </a:r>
          </a:p>
          <a:p>
            <a:pPr marL="86550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865505" algn="l"/>
                <a:tab pos="866140" algn="l"/>
              </a:tabLst>
            </a:pPr>
            <a:r>
              <a:rPr spc="-5" dirty="0">
                <a:solidFill>
                  <a:srgbClr val="3333CC"/>
                </a:solidFill>
              </a:rPr>
              <a:t>Optimization strategies </a:t>
            </a:r>
            <a:r>
              <a:rPr dirty="0">
                <a:solidFill>
                  <a:srgbClr val="3333CC"/>
                </a:solidFill>
              </a:rPr>
              <a:t>and</a:t>
            </a:r>
            <a:r>
              <a:rPr spc="20"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meta-algorithms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0940" marR="5080" indent="-2428875">
              <a:lnSpc>
                <a:spcPct val="100000"/>
              </a:lnSpc>
              <a:spcBef>
                <a:spcPts val="100"/>
              </a:spcBef>
              <a:tabLst>
                <a:tab pos="2186305" algn="l"/>
                <a:tab pos="5151120" algn="l"/>
              </a:tabLst>
            </a:pPr>
            <a:r>
              <a:rPr spc="-5" dirty="0"/>
              <a:t>Topics</a:t>
            </a:r>
            <a:r>
              <a:rPr spc="5" dirty="0"/>
              <a:t> </a:t>
            </a:r>
            <a:r>
              <a:rPr dirty="0"/>
              <a:t>in	</a:t>
            </a:r>
            <a:r>
              <a:rPr spc="-5" dirty="0"/>
              <a:t>Optimization	Strategies</a:t>
            </a:r>
            <a:r>
              <a:rPr spc="-65" dirty="0"/>
              <a:t> </a:t>
            </a:r>
            <a:r>
              <a:rPr dirty="0"/>
              <a:t>and  </a:t>
            </a:r>
            <a:r>
              <a:rPr spc="-5" dirty="0"/>
              <a:t>Meta-Algorithms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889898"/>
            <a:ext cx="7362825" cy="40093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Batch Normalization</a:t>
            </a:r>
            <a:endParaRPr sz="320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Coordinate </a:t>
            </a: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Descent</a:t>
            </a:r>
            <a:endParaRPr sz="320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Polyak</a:t>
            </a:r>
            <a:r>
              <a:rPr sz="3200" spc="-1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Averaging</a:t>
            </a:r>
            <a:endParaRPr sz="320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Supervised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Pretraining</a:t>
            </a:r>
            <a:endParaRPr sz="320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Designing Models </a:t>
            </a: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Aid</a:t>
            </a:r>
            <a:r>
              <a:rPr sz="3200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endParaRPr sz="3200">
              <a:latin typeface="Arial"/>
              <a:cs typeface="Arial"/>
            </a:endParaRPr>
          </a:p>
          <a:p>
            <a:pPr marL="520065" marR="5080" indent="-50800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Continuation Methods </a:t>
            </a:r>
            <a:r>
              <a:rPr sz="3200" dirty="0">
                <a:solidFill>
                  <a:srgbClr val="808080"/>
                </a:solidFill>
                <a:latin typeface="Arial"/>
                <a:cs typeface="Arial"/>
              </a:rPr>
              <a:t>and Curriculum  Learning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6239" y="847293"/>
            <a:ext cx="5305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3475" algn="l"/>
              </a:tabLst>
            </a:pPr>
            <a:r>
              <a:rPr sz="4400" spc="-5" dirty="0"/>
              <a:t>Topics</a:t>
            </a:r>
            <a:r>
              <a:rPr sz="4400" spc="5" dirty="0"/>
              <a:t> </a:t>
            </a:r>
            <a:r>
              <a:rPr sz="4400" dirty="0"/>
              <a:t>in	</a:t>
            </a:r>
            <a:r>
              <a:rPr sz="4400" spc="-5" dirty="0"/>
              <a:t>Pre-training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1310177" y="1889898"/>
            <a:ext cx="7869555" cy="4107179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Motivation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pre-training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method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Greedy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supervised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pre-training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Training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each layer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separately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Pre-training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very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deep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convolutional</a:t>
            </a:r>
            <a:r>
              <a:rPr sz="3200" spc="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Extension to transfer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learning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FitNets: students, teachers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hints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62679" y="847293"/>
            <a:ext cx="2573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Motivation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52978" y="1982354"/>
            <a:ext cx="8771890" cy="40557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Sometimes, directly training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model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solve a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specific task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 be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too ambitious</a:t>
            </a:r>
            <a:endParaRPr sz="32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509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Model is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too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complex and hard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to optimize</a:t>
            </a:r>
            <a:endParaRPr sz="28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740"/>
              </a:spcBef>
              <a:buChar char="–"/>
              <a:tabLst>
                <a:tab pos="755650" algn="l"/>
              </a:tabLst>
            </a:pPr>
            <a:r>
              <a:rPr lang="en-US" sz="2800" spc="-5" dirty="0">
                <a:solidFill>
                  <a:srgbClr val="336600"/>
                </a:solidFill>
                <a:latin typeface="Arial"/>
                <a:cs typeface="Arial"/>
              </a:rPr>
              <a:t>Or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the task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 very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difficult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may be more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effective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endParaRPr sz="3200" dirty="0">
              <a:latin typeface="Arial"/>
              <a:cs typeface="Arial"/>
            </a:endParaRPr>
          </a:p>
          <a:p>
            <a:pPr marL="748665" marR="62230" lvl="1" indent="-279400">
              <a:lnSpc>
                <a:spcPts val="3329"/>
              </a:lnSpc>
              <a:spcBef>
                <a:spcPts val="80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Train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simpler model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solve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 task, then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move  on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to confront the final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task</a:t>
            </a:r>
            <a:endParaRPr sz="28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605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Methods collectively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known as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pretraining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6293" y="847293"/>
            <a:ext cx="58654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0300" algn="l"/>
                <a:tab pos="3988435" algn="l"/>
              </a:tabLst>
            </a:pPr>
            <a:r>
              <a:rPr sz="4400" spc="-5" dirty="0"/>
              <a:t>T</a:t>
            </a:r>
            <a:r>
              <a:rPr sz="4400" dirty="0"/>
              <a:t>he	Pre</a:t>
            </a:r>
            <a:r>
              <a:rPr sz="4400" spc="-5" dirty="0"/>
              <a:t>t</a:t>
            </a:r>
            <a:r>
              <a:rPr sz="4400" dirty="0"/>
              <a:t>raining	Me</a:t>
            </a:r>
            <a:r>
              <a:rPr sz="4400" spc="-5" dirty="0"/>
              <a:t>t</a:t>
            </a:r>
            <a:r>
              <a:rPr sz="4400" dirty="0"/>
              <a:t>hod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52978" y="1982354"/>
            <a:ext cx="8796655" cy="26555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1000125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Strategies 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involve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training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models on  simple</a:t>
            </a: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tasks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Before confronting 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challenge 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training the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desired model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perform 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desired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task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Known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collectively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as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3333CC"/>
                </a:solidFill>
                <a:latin typeface="Arial"/>
                <a:cs typeface="Arial"/>
              </a:rPr>
              <a:t>pretraining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5610" y="847293"/>
            <a:ext cx="7667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1730" algn="l"/>
              </a:tabLst>
            </a:pPr>
            <a:r>
              <a:rPr sz="4400" spc="-5" dirty="0"/>
              <a:t>Greedy</a:t>
            </a:r>
            <a:r>
              <a:rPr sz="4400" spc="5" dirty="0"/>
              <a:t> </a:t>
            </a:r>
            <a:r>
              <a:rPr sz="4400" dirty="0"/>
              <a:t>Supervised	</a:t>
            </a:r>
            <a:r>
              <a:rPr sz="4400" spc="-5" dirty="0"/>
              <a:t>Pretraining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52978" y="1890624"/>
            <a:ext cx="8983980" cy="255968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Greedy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Algorithm:</a:t>
            </a:r>
            <a:endParaRPr sz="3200">
              <a:latin typeface="Arial"/>
              <a:cs typeface="Arial"/>
            </a:endParaRPr>
          </a:p>
          <a:p>
            <a:pPr marL="984250" lvl="1" indent="-514984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983615" algn="l"/>
                <a:tab pos="9842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Break a problem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into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many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components</a:t>
            </a:r>
            <a:endParaRPr sz="2800">
              <a:latin typeface="Arial"/>
              <a:cs typeface="Arial"/>
            </a:endParaRPr>
          </a:p>
          <a:p>
            <a:pPr marL="977265" marR="5080" lvl="1" indent="-508000">
              <a:lnSpc>
                <a:spcPct val="102000"/>
              </a:lnSpc>
              <a:spcBef>
                <a:spcPts val="570"/>
              </a:spcBef>
              <a:buAutoNum type="arabicPeriod"/>
              <a:tabLst>
                <a:tab pos="983615" algn="l"/>
                <a:tab pos="9842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Solve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for the optimal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version of each component</a:t>
            </a:r>
            <a:r>
              <a:rPr sz="2800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in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isolation</a:t>
            </a:r>
            <a:endParaRPr sz="2800">
              <a:latin typeface="Arial"/>
              <a:cs typeface="Arial"/>
            </a:endParaRPr>
          </a:p>
          <a:p>
            <a:pPr marL="984250" lvl="1" indent="-514984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983615" algn="l"/>
                <a:tab pos="9842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Combine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 solutions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7100" y="514858"/>
            <a:ext cx="9067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Discussion </a:t>
            </a:r>
            <a:r>
              <a:rPr sz="4400" spc="-15" dirty="0"/>
              <a:t>of</a:t>
            </a:r>
            <a:r>
              <a:rPr sz="4400" spc="-140" dirty="0"/>
              <a:t> </a:t>
            </a:r>
            <a:r>
              <a:rPr sz="4400" spc="-25" dirty="0"/>
              <a:t>Optimization</a:t>
            </a:r>
            <a:r>
              <a:rPr lang="en-US" sz="4400" spc="-25" dirty="0"/>
              <a:t> - topics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546100" y="1204790"/>
            <a:ext cx="8390255" cy="621452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521334" marR="340360" indent="-508634">
              <a:lnSpc>
                <a:spcPts val="3820"/>
              </a:lnSpc>
              <a:spcBef>
                <a:spcPts val="24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How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training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differs from</a:t>
            </a:r>
            <a:r>
              <a:rPr sz="32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pure  optimization</a:t>
            </a:r>
            <a:endParaRPr sz="3200" dirty="0">
              <a:latin typeface="Arial"/>
              <a:cs typeface="Arial"/>
            </a:endParaRPr>
          </a:p>
          <a:p>
            <a:pPr marL="521334" marR="55880" indent="-508634">
              <a:lnSpc>
                <a:spcPts val="3790"/>
              </a:lnSpc>
              <a:spcBef>
                <a:spcPts val="69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Challenges that make optimization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neural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networks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difficult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Several practical algorithms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including</a:t>
            </a:r>
            <a:endParaRPr sz="3200" dirty="0">
              <a:latin typeface="Arial"/>
              <a:cs typeface="Arial"/>
            </a:endParaRPr>
          </a:p>
          <a:p>
            <a:pPr marL="916940" lvl="1" indent="-508634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916305" algn="l"/>
                <a:tab pos="916940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Optimization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algorithms</a:t>
            </a:r>
            <a:endParaRPr sz="2800" dirty="0">
              <a:latin typeface="Arial"/>
              <a:cs typeface="Arial"/>
            </a:endParaRPr>
          </a:p>
          <a:p>
            <a:pPr marL="916940" lvl="1" indent="-508634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916305" algn="l"/>
                <a:tab pos="916940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Strategies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for initializing</a:t>
            </a:r>
            <a:r>
              <a:rPr sz="2800" spc="-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parameters</a:t>
            </a:r>
            <a:endParaRPr sz="2800" dirty="0">
              <a:latin typeface="Arial"/>
              <a:cs typeface="Arial"/>
            </a:endParaRPr>
          </a:p>
          <a:p>
            <a:pPr marL="1312545" lvl="2" indent="-508634">
              <a:lnSpc>
                <a:spcPct val="100000"/>
              </a:lnSpc>
              <a:spcBef>
                <a:spcPts val="520"/>
              </a:spcBef>
              <a:buChar char="•"/>
              <a:tabLst>
                <a:tab pos="1311910" algn="l"/>
                <a:tab pos="1312545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Most advanced</a:t>
            </a:r>
            <a:r>
              <a:rPr sz="2400" spc="-4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algorithms</a:t>
            </a:r>
            <a:endParaRPr sz="2400" dirty="0">
              <a:latin typeface="Arial"/>
              <a:cs typeface="Arial"/>
            </a:endParaRPr>
          </a:p>
          <a:p>
            <a:pPr marL="1764664" lvl="3" indent="-508634">
              <a:lnSpc>
                <a:spcPct val="100000"/>
              </a:lnSpc>
              <a:spcBef>
                <a:spcPts val="425"/>
              </a:spcBef>
              <a:buChar char="–"/>
              <a:tabLst>
                <a:tab pos="1764030" algn="l"/>
                <a:tab pos="1764664" algn="l"/>
              </a:tabLst>
            </a:pPr>
            <a:r>
              <a:rPr sz="2000" spc="-15" dirty="0">
                <a:latin typeface="Arial"/>
                <a:cs typeface="Arial"/>
              </a:rPr>
              <a:t>adapt learning rates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or</a:t>
            </a:r>
            <a:endParaRPr sz="2000" dirty="0">
              <a:latin typeface="Arial"/>
              <a:cs typeface="Arial"/>
            </a:endParaRPr>
          </a:p>
          <a:p>
            <a:pPr marL="1764664" lvl="3" indent="-508634">
              <a:lnSpc>
                <a:spcPct val="100000"/>
              </a:lnSpc>
              <a:spcBef>
                <a:spcPts val="405"/>
              </a:spcBef>
              <a:buChar char="–"/>
              <a:tabLst>
                <a:tab pos="1764030" algn="l"/>
                <a:tab pos="1764664" algn="l"/>
              </a:tabLst>
            </a:pPr>
            <a:r>
              <a:rPr sz="2000" i="1" spc="-15" dirty="0">
                <a:latin typeface="Arial"/>
                <a:cs typeface="Arial"/>
              </a:rPr>
              <a:t>second derivatives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15" dirty="0">
                <a:latin typeface="Arial"/>
                <a:cs typeface="Arial"/>
              </a:rPr>
              <a:t>cost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function</a:t>
            </a:r>
            <a:r>
              <a:rPr lang="en-US" sz="2000" spc="-15" dirty="0">
                <a:latin typeface="Arial"/>
                <a:cs typeface="Arial"/>
              </a:rPr>
              <a:t> (too expensive for many problems) </a:t>
            </a:r>
            <a:endParaRPr sz="20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Combine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simple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 algorithms</a:t>
            </a:r>
            <a:r>
              <a:rPr sz="32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with higher level procedures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6224" y="572654"/>
            <a:ext cx="67659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6990" algn="l"/>
                <a:tab pos="2404110" algn="l"/>
              </a:tabLst>
            </a:pPr>
            <a:r>
              <a:rPr sz="4400" dirty="0"/>
              <a:t>Role	of</a:t>
            </a:r>
            <a:r>
              <a:rPr sz="4400" spc="-5" dirty="0"/>
              <a:t> </a:t>
            </a:r>
            <a:r>
              <a:rPr sz="4400" dirty="0"/>
              <a:t>a	</a:t>
            </a:r>
            <a:r>
              <a:rPr sz="4400" spc="-5" dirty="0"/>
              <a:t>Greedy</a:t>
            </a:r>
            <a:r>
              <a:rPr sz="4400" spc="-40" dirty="0"/>
              <a:t> </a:t>
            </a:r>
            <a:r>
              <a:rPr sz="4400" spc="-5" dirty="0"/>
              <a:t>Algorithm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903778" y="1525154"/>
            <a:ext cx="8860790" cy="5186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32765" marR="305435" indent="-520700">
              <a:lnSpc>
                <a:spcPts val="3800"/>
              </a:lnSpc>
              <a:spcBef>
                <a:spcPts val="260"/>
              </a:spcBef>
              <a:buChar char="•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Combining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component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solutions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may</a:t>
            </a:r>
            <a:r>
              <a:rPr sz="32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not  yield 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optimal complete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solution</a:t>
            </a:r>
            <a:endParaRPr sz="3200">
              <a:latin typeface="Arial"/>
              <a:cs typeface="Arial"/>
            </a:endParaRPr>
          </a:p>
          <a:p>
            <a:pPr marL="532765" marR="73660" indent="-520700">
              <a:lnSpc>
                <a:spcPct val="100699"/>
              </a:lnSpc>
              <a:spcBef>
                <a:spcPts val="580"/>
              </a:spcBef>
              <a:buChar char="•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However, greedy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algorithms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 be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computationally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much cheaper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than  algorithms 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solve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for 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best joint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solution</a:t>
            </a:r>
            <a:endParaRPr sz="3200">
              <a:latin typeface="Arial"/>
              <a:cs typeface="Arial"/>
            </a:endParaRPr>
          </a:p>
          <a:p>
            <a:pPr marL="532765" marR="1977389" indent="-520700">
              <a:lnSpc>
                <a:spcPct val="100000"/>
              </a:lnSpc>
              <a:spcBef>
                <a:spcPts val="730"/>
              </a:spcBef>
              <a:buChar char="•"/>
              <a:tabLst>
                <a:tab pos="526415" algn="l"/>
                <a:tab pos="52705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Quality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a greedy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solution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often  acceptable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if not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optimal</a:t>
            </a:r>
            <a:endParaRPr sz="3200">
              <a:latin typeface="Arial"/>
              <a:cs typeface="Arial"/>
            </a:endParaRPr>
          </a:p>
          <a:p>
            <a:pPr marL="532765" marR="5080" indent="-520700" algn="just">
              <a:lnSpc>
                <a:spcPct val="99400"/>
              </a:lnSpc>
              <a:spcBef>
                <a:spcPts val="840"/>
              </a:spcBef>
              <a:buChar char="•"/>
              <a:tabLst>
                <a:tab pos="52705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Initializing 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joint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optimization algorithm with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greedy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solution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 speed it up and</a:t>
            </a:r>
            <a:r>
              <a:rPr sz="32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improve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quality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solution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5610" y="847293"/>
            <a:ext cx="7667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1730" algn="l"/>
              </a:tabLst>
            </a:pPr>
            <a:r>
              <a:rPr sz="4400" spc="-5" dirty="0"/>
              <a:t>Greedy</a:t>
            </a:r>
            <a:r>
              <a:rPr sz="4400" spc="5" dirty="0"/>
              <a:t> </a:t>
            </a:r>
            <a:r>
              <a:rPr sz="4400" dirty="0"/>
              <a:t>Supervised	</a:t>
            </a:r>
            <a:r>
              <a:rPr sz="4400" spc="-5" dirty="0"/>
              <a:t>Pretraining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52978" y="1889898"/>
            <a:ext cx="8907780" cy="26504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Pretraining,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ubiquitous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 deep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learning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99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Pretraining algorithms 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break supervised  learning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problems into other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simpler supervised  learning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problems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are known as </a:t>
            </a:r>
            <a:r>
              <a:rPr sz="3200" i="1" dirty="0">
                <a:solidFill>
                  <a:srgbClr val="3333CC"/>
                </a:solidFill>
                <a:latin typeface="Arial"/>
                <a:cs typeface="Arial"/>
              </a:rPr>
              <a:t>greedy  supervised</a:t>
            </a:r>
            <a:r>
              <a:rPr sz="3200" i="1" spc="-5" dirty="0">
                <a:solidFill>
                  <a:srgbClr val="3333CC"/>
                </a:solidFill>
                <a:latin typeface="Arial"/>
                <a:cs typeface="Arial"/>
              </a:rPr>
              <a:t> pretraining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3236" y="847293"/>
            <a:ext cx="847786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6305" algn="l"/>
              </a:tabLst>
            </a:pPr>
            <a:r>
              <a:rPr sz="4400" spc="-5" dirty="0"/>
              <a:t>Training	</a:t>
            </a:r>
            <a:r>
              <a:rPr lang="en-US" sz="4400" spc="-5" dirty="0"/>
              <a:t>E</a:t>
            </a:r>
            <a:r>
              <a:rPr sz="4400" dirty="0"/>
              <a:t>ach </a:t>
            </a:r>
            <a:r>
              <a:rPr lang="en-US" sz="4400" dirty="0"/>
              <a:t>L</a:t>
            </a:r>
            <a:r>
              <a:rPr sz="4400" dirty="0"/>
              <a:t>ayer</a:t>
            </a:r>
            <a:r>
              <a:rPr sz="4400" spc="-60" dirty="0"/>
              <a:t> </a:t>
            </a:r>
            <a:r>
              <a:rPr lang="en-US" sz="4400" spc="-5" dirty="0"/>
              <a:t>S</a:t>
            </a:r>
            <a:r>
              <a:rPr sz="4400" spc="-5" dirty="0"/>
              <a:t>eparately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852978" y="1982354"/>
            <a:ext cx="8841105" cy="39446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23114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Supervised learning involving only a subset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layers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final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neural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 example of greedy supervised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pretraining</a:t>
            </a:r>
            <a:r>
              <a:rPr sz="32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illustrated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next</a:t>
            </a:r>
            <a:endParaRPr sz="3200">
              <a:latin typeface="Arial"/>
              <a:cs typeface="Arial"/>
            </a:endParaRPr>
          </a:p>
          <a:p>
            <a:pPr marL="748665" marR="248285" lvl="1" indent="-279400">
              <a:lnSpc>
                <a:spcPts val="3329"/>
              </a:lnSpc>
              <a:spcBef>
                <a:spcPts val="86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which each added hidden layer is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pretrained</a:t>
            </a:r>
            <a:r>
              <a:rPr sz="2800" spc="-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as  part of a shallow supervised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MLP</a:t>
            </a:r>
            <a:endParaRPr sz="2800">
              <a:latin typeface="Arial"/>
              <a:cs typeface="Arial"/>
            </a:endParaRPr>
          </a:p>
          <a:p>
            <a:pPr marL="748665" marR="228600" lvl="1" indent="-279400">
              <a:lnSpc>
                <a:spcPts val="3329"/>
              </a:lnSpc>
              <a:spcBef>
                <a:spcPts val="74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taking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as input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 output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previously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trained 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hidden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7770" y="659015"/>
            <a:ext cx="869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Example of </a:t>
            </a:r>
            <a:r>
              <a:rPr sz="3600" spc="-5" dirty="0"/>
              <a:t>Greedy </a:t>
            </a:r>
            <a:r>
              <a:rPr sz="3600" dirty="0"/>
              <a:t>Supervised</a:t>
            </a:r>
            <a:r>
              <a:rPr sz="3600" spc="-30" dirty="0"/>
              <a:t> </a:t>
            </a:r>
            <a:r>
              <a:rPr sz="3600" spc="-5" dirty="0"/>
              <a:t>Pretraining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52978" y="1281024"/>
            <a:ext cx="8886190" cy="111188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Each hidden layer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trained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as a supervised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MLP</a:t>
            </a:r>
            <a:endParaRPr sz="32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635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Taking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as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input, output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trained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hidden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90105" y="6656921"/>
            <a:ext cx="17145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105" dirty="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5468" y="3727839"/>
            <a:ext cx="993042" cy="3016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9874" y="3827736"/>
            <a:ext cx="1993013" cy="1678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2978" y="2591954"/>
            <a:ext cx="121983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Train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a  shallow  archi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ec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86577" y="2591954"/>
            <a:ext cx="134747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Another</a:t>
            </a:r>
            <a:r>
              <a:rPr sz="1800" spc="-7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view 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the 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architecture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67777" y="2591954"/>
            <a:ext cx="1181735" cy="11125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25"/>
              </a:spcBef>
            </a:pP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Discard</a:t>
            </a:r>
            <a:r>
              <a:rPr sz="1800" spc="-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the  Hidden-to- 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Output  layer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89066" y="3783893"/>
            <a:ext cx="1933585" cy="2721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95039" y="2515754"/>
            <a:ext cx="2529205" cy="1112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7145">
              <a:lnSpc>
                <a:spcPct val="99500"/>
              </a:lnSpc>
              <a:spcBef>
                <a:spcPts val="110"/>
              </a:spcBef>
            </a:pP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Another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drawing</a:t>
            </a:r>
            <a:r>
              <a:rPr sz="1800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viewing  it as a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feedforward  network.</a:t>
            </a:r>
            <a:r>
              <a:rPr sz="1800" spc="-4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Then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jointly fine-tune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all</a:t>
            </a:r>
            <a:r>
              <a:rPr sz="1800" spc="-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layers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67855" y="3753919"/>
            <a:ext cx="1789961" cy="34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8543" y="355662"/>
            <a:ext cx="89604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1180" algn="l"/>
              </a:tabLst>
            </a:pPr>
            <a:r>
              <a:rPr sz="4400" spc="-5" dirty="0"/>
              <a:t>Pretraining</a:t>
            </a:r>
            <a:r>
              <a:rPr sz="4400" spc="20" dirty="0"/>
              <a:t> </a:t>
            </a:r>
            <a:r>
              <a:rPr sz="4400" dirty="0"/>
              <a:t>Deep	</a:t>
            </a:r>
            <a:r>
              <a:rPr sz="4400" spc="-5" dirty="0"/>
              <a:t>Convolutional</a:t>
            </a:r>
            <a:r>
              <a:rPr sz="4400" spc="-45" dirty="0"/>
              <a:t> </a:t>
            </a:r>
            <a:r>
              <a:rPr dirty="0"/>
              <a:t>Nets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911984" y="2406535"/>
            <a:ext cx="4168724" cy="4262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2758" y="2474955"/>
            <a:ext cx="4009845" cy="513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5678" y="1220355"/>
            <a:ext cx="7954645" cy="120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VGG pre-trained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model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written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Caffe</a:t>
            </a:r>
            <a:endParaRPr sz="2400" dirty="0">
              <a:latin typeface="Arial"/>
              <a:cs typeface="Arial"/>
            </a:endParaRPr>
          </a:p>
          <a:p>
            <a:pPr marL="469265">
              <a:lnSpc>
                <a:spcPts val="2120"/>
              </a:lnSpc>
            </a:pP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Depth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increases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from left (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) to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right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(</a:t>
            </a:r>
            <a:r>
              <a:rPr sz="1800" spc="-5" dirty="0">
                <a:latin typeface="Times New Roman"/>
                <a:cs typeface="Times New Roman"/>
              </a:rPr>
              <a:t>E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),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as more layers are</a:t>
            </a:r>
            <a:r>
              <a:rPr sz="18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added.</a:t>
            </a:r>
            <a:endParaRPr sz="1800" dirty="0">
              <a:latin typeface="Arial"/>
              <a:cs typeface="Arial"/>
            </a:endParaRPr>
          </a:p>
          <a:p>
            <a:pPr marL="469265" marR="5080">
              <a:lnSpc>
                <a:spcPts val="2100"/>
              </a:lnSpc>
              <a:spcBef>
                <a:spcPts val="160"/>
              </a:spcBef>
            </a:pP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Layer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parameters denoted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as </a:t>
            </a:r>
            <a:r>
              <a:rPr sz="1800" spc="-5" dirty="0">
                <a:latin typeface="Times New Roman"/>
                <a:cs typeface="Times New Roman"/>
              </a:rPr>
              <a:t>conv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( receptive field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size) </a:t>
            </a:r>
            <a:r>
              <a:rPr sz="1800" dirty="0">
                <a:solidFill>
                  <a:srgbClr val="7B1979"/>
                </a:solidFill>
                <a:latin typeface="MS PGothic"/>
                <a:cs typeface="MS PGothic"/>
              </a:rPr>
              <a:t>–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(no. of channels)  ReLU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activation function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not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shown.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8786" y="3269837"/>
            <a:ext cx="4588510" cy="35560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 marR="47625">
              <a:lnSpc>
                <a:spcPct val="99000"/>
              </a:lnSpc>
              <a:spcBef>
                <a:spcPts val="125"/>
              </a:spcBef>
            </a:pP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Instead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pre-training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layer at a 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time, pre-train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deep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convolutional  Network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(</a:t>
            </a:r>
            <a:r>
              <a:rPr sz="2400" spc="-15" dirty="0">
                <a:latin typeface="Calibri"/>
                <a:cs typeface="Calibri"/>
              </a:rPr>
              <a:t>11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weight</a:t>
            </a:r>
            <a:r>
              <a:rPr sz="2400" spc="-2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layers)</a:t>
            </a:r>
            <a:endParaRPr sz="2400" dirty="0">
              <a:latin typeface="Arial"/>
              <a:cs typeface="Arial"/>
            </a:endParaRPr>
          </a:p>
          <a:p>
            <a:pPr marL="482600" marR="17780">
              <a:lnSpc>
                <a:spcPct val="100000"/>
              </a:lnSpc>
              <a:spcBef>
                <a:spcPts val="20"/>
              </a:spcBef>
              <a:tabLst>
                <a:tab pos="2119630" algn="l"/>
              </a:tabLst>
            </a:pP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Then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use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the first four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and last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three 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layers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to initialize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even deeper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nets  (with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up</a:t>
            </a:r>
            <a:r>
              <a:rPr sz="2000" spc="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latin typeface="Calibri"/>
                <a:cs typeface="Calibri"/>
              </a:rPr>
              <a:t>19	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layers of</a:t>
            </a:r>
            <a:r>
              <a:rPr sz="20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weights)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482600" marR="116205">
              <a:lnSpc>
                <a:spcPct val="100000"/>
              </a:lnSpc>
            </a:pP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Middle layers of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660066"/>
                </a:solidFill>
                <a:latin typeface="Arial"/>
                <a:cs typeface="Arial"/>
              </a:rPr>
              <a:t>new,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very</a:t>
            </a:r>
            <a:r>
              <a:rPr sz="2000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deep 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network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initialized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randomly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New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network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then jointly</a:t>
            </a:r>
            <a:r>
              <a:rPr sz="20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75" dirty="0">
                <a:solidFill>
                  <a:srgbClr val="660066"/>
                </a:solidFill>
                <a:latin typeface="Arial"/>
                <a:cs typeface="Arial"/>
              </a:rPr>
              <a:t>trained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5237" y="6749934"/>
            <a:ext cx="3455035" cy="36957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</a:pPr>
            <a:r>
              <a:rPr sz="1800" spc="-10" dirty="0">
                <a:latin typeface="Times New Roman"/>
                <a:cs typeface="Times New Roman"/>
              </a:rPr>
              <a:t>https://arxiv.org/pdf/1409.1556.pdf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9743" y="847293"/>
            <a:ext cx="88792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98080" algn="l"/>
              </a:tabLst>
            </a:pPr>
            <a:r>
              <a:rPr sz="4400" spc="-5" dirty="0"/>
              <a:t>W</a:t>
            </a:r>
            <a:r>
              <a:rPr sz="4400" dirty="0"/>
              <a:t>hy</a:t>
            </a:r>
            <a:r>
              <a:rPr sz="4400" spc="-5" dirty="0"/>
              <a:t> </a:t>
            </a:r>
            <a:r>
              <a:rPr sz="4400" dirty="0"/>
              <a:t>does</a:t>
            </a:r>
            <a:r>
              <a:rPr sz="4400" spc="-5" dirty="0"/>
              <a:t> </a:t>
            </a:r>
            <a:r>
              <a:rPr lang="en-US" sz="4400" spc="-5" dirty="0"/>
              <a:t>G</a:t>
            </a:r>
            <a:r>
              <a:rPr sz="4400" dirty="0"/>
              <a:t>reedy</a:t>
            </a:r>
            <a:r>
              <a:rPr sz="4400" spc="-5" dirty="0"/>
              <a:t> </a:t>
            </a:r>
            <a:r>
              <a:rPr lang="en-US" sz="4400" spc="-5" dirty="0"/>
              <a:t>P</a:t>
            </a:r>
            <a:r>
              <a:rPr sz="4400" dirty="0"/>
              <a:t>re</a:t>
            </a:r>
            <a:r>
              <a:rPr sz="4400" spc="-5" dirty="0"/>
              <a:t>t</a:t>
            </a:r>
            <a:r>
              <a:rPr sz="4400" dirty="0"/>
              <a:t>raining	help?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982354"/>
            <a:ext cx="7981950" cy="2062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36576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helps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provide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better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guidance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the  intermediate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levels of a deep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hierarchy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Pre-training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may help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both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terms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optimization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 in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terms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generalization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7374" y="572654"/>
            <a:ext cx="7666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1915" algn="l"/>
                <a:tab pos="3242945" algn="l"/>
              </a:tabLst>
            </a:pPr>
            <a:r>
              <a:rPr sz="4400" spc="-5" dirty="0"/>
              <a:t>Extension	to	Transfer</a:t>
            </a:r>
            <a:r>
              <a:rPr sz="4400" spc="-70" dirty="0"/>
              <a:t> </a:t>
            </a:r>
            <a:r>
              <a:rPr sz="4400" dirty="0"/>
              <a:t>Learning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852978" y="1508898"/>
            <a:ext cx="8935085" cy="494157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Pretraining extends 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idea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transfer</a:t>
            </a:r>
            <a:r>
              <a:rPr sz="3200" spc="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learning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Pretrain convolutional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3200" spc="-25" dirty="0">
                <a:latin typeface="Calibri"/>
                <a:cs typeface="Calibri"/>
              </a:rPr>
              <a:t>8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layers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</a:t>
            </a:r>
            <a:r>
              <a:rPr sz="3200" spc="2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tasks</a:t>
            </a:r>
            <a:endParaRPr sz="32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66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(subset of </a:t>
            </a:r>
            <a:r>
              <a:rPr sz="2800" spc="-20" dirty="0">
                <a:latin typeface="Calibri"/>
                <a:cs typeface="Calibri"/>
              </a:rPr>
              <a:t>1000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ImageNet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object</a:t>
            </a:r>
            <a:r>
              <a:rPr sz="2800" spc="1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categories)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835"/>
              </a:lnSpc>
              <a:spcBef>
                <a:spcPts val="7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Then initialize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same-size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 with the first</a:t>
            </a:r>
            <a:r>
              <a:rPr sz="3200" spc="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15" dirty="0">
                <a:latin typeface="Calibri"/>
                <a:cs typeface="Calibri"/>
              </a:rPr>
              <a:t>k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835"/>
              </a:lnSpc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layers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first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net</a:t>
            </a:r>
            <a:endParaRPr sz="3200">
              <a:latin typeface="Arial"/>
              <a:cs typeface="Arial"/>
            </a:endParaRPr>
          </a:p>
          <a:p>
            <a:pPr marL="748665" marR="838200" lvl="1" indent="-279400">
              <a:lnSpc>
                <a:spcPct val="100099"/>
              </a:lnSpc>
              <a:spcBef>
                <a:spcPts val="73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All layers of second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network (with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upper</a:t>
            </a:r>
            <a:r>
              <a:rPr sz="2800" spc="-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layers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initialized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randomly) are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then jointly trained to  perform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different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set of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tasks</a:t>
            </a:r>
            <a:endParaRPr sz="2800">
              <a:latin typeface="Arial"/>
              <a:cs typeface="Arial"/>
            </a:endParaRPr>
          </a:p>
          <a:p>
            <a:pPr marL="1155065" marR="80010" lvl="2" indent="-228600">
              <a:lnSpc>
                <a:spcPct val="101499"/>
              </a:lnSpc>
              <a:spcBef>
                <a:spcPts val="470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(another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subset of </a:t>
            </a:r>
            <a:r>
              <a:rPr sz="2400" spc="-20" dirty="0">
                <a:latin typeface="Calibri"/>
                <a:cs typeface="Calibri"/>
              </a:rPr>
              <a:t>1000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ImageNet categories), with fewer  training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examples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than for the first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set of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tasks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9127" y="533400"/>
            <a:ext cx="17951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FitNets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850900" y="1229360"/>
            <a:ext cx="8793480" cy="6184322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45465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Good for </a:t>
            </a:r>
            <a:r>
              <a:rPr lang="en-US" sz="3200" i="1" spc="-5" dirty="0">
                <a:solidFill>
                  <a:srgbClr val="3333CC"/>
                </a:solidFill>
                <a:latin typeface="Arial"/>
                <a:cs typeface="Arial"/>
              </a:rPr>
              <a:t>thin</a:t>
            </a: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 deep nets.</a:t>
            </a:r>
          </a:p>
          <a:p>
            <a:pPr marL="355600" marR="545465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While depth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improves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performance,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it also  makes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gradient-based training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more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difficult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since deeper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are more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nonlinear.</a:t>
            </a:r>
            <a:endParaRPr sz="3200" dirty="0">
              <a:latin typeface="Arial"/>
              <a:cs typeface="Arial"/>
            </a:endParaRPr>
          </a:p>
          <a:p>
            <a:pPr marL="355600" marR="115570" indent="-342900">
              <a:lnSpc>
                <a:spcPct val="99400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Approach: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 with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low enough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depth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 great enough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width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(no. 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units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per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layer) 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 easy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</a:t>
            </a:r>
            <a:endParaRPr sz="3200" dirty="0">
              <a:latin typeface="Arial"/>
              <a:cs typeface="Arial"/>
            </a:endParaRPr>
          </a:p>
          <a:p>
            <a:pPr marL="355600" marR="207010" indent="-342900">
              <a:lnSpc>
                <a:spcPct val="100000"/>
              </a:lnSpc>
              <a:spcBef>
                <a:spcPts val="8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This network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becomes a </a:t>
            </a:r>
            <a:r>
              <a:rPr sz="3200" i="1" spc="-5" dirty="0">
                <a:solidFill>
                  <a:srgbClr val="3333CC"/>
                </a:solidFill>
                <a:latin typeface="Arial"/>
                <a:cs typeface="Arial"/>
              </a:rPr>
              <a:t>teacher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second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network, designated the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3333CC"/>
                </a:solidFill>
                <a:latin typeface="Arial"/>
                <a:cs typeface="Arial"/>
              </a:rPr>
              <a:t>student</a:t>
            </a:r>
            <a:endParaRPr sz="32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62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Student network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 much deeper and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thinner</a:t>
            </a:r>
            <a:r>
              <a:rPr sz="2800" spc="-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(</a:t>
            </a:r>
            <a:r>
              <a:rPr sz="2800" spc="-5" dirty="0">
                <a:latin typeface="Calibri"/>
                <a:cs typeface="Calibri"/>
              </a:rPr>
              <a:t>11-19</a:t>
            </a:r>
            <a:endParaRPr lang="en-US" sz="2800" spc="-5" dirty="0">
              <a:latin typeface="Calibri"/>
              <a:cs typeface="Calibri"/>
            </a:endParaRPr>
          </a:p>
          <a:p>
            <a:pPr marL="469265">
              <a:spcBef>
                <a:spcPts val="620"/>
              </a:spcBef>
            </a:pPr>
            <a:r>
              <a:rPr lang="en-US" sz="2800" dirty="0">
                <a:solidFill>
                  <a:srgbClr val="336600"/>
                </a:solidFill>
                <a:latin typeface="Arial"/>
                <a:cs typeface="Arial"/>
              </a:rPr>
              <a:t>layers) and would be </a:t>
            </a:r>
            <a:r>
              <a:rPr lang="en-US" sz="2800" spc="-5" dirty="0">
                <a:solidFill>
                  <a:srgbClr val="336600"/>
                </a:solidFill>
                <a:latin typeface="Arial"/>
                <a:cs typeface="Arial"/>
              </a:rPr>
              <a:t>difficult to train with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336600"/>
                </a:solidFill>
                <a:latin typeface="Arial"/>
                <a:cs typeface="Arial"/>
              </a:rPr>
              <a:t>SGD</a:t>
            </a:r>
            <a:endParaRPr lang="en-US" sz="28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620"/>
              </a:spcBef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84505" y="847293"/>
            <a:ext cx="7729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05175" algn="l"/>
              </a:tabLst>
            </a:pPr>
            <a:r>
              <a:rPr sz="4400" spc="-5" dirty="0"/>
              <a:t>Teacher</a:t>
            </a:r>
            <a:r>
              <a:rPr sz="4400" spc="10" dirty="0"/>
              <a:t> </a:t>
            </a:r>
            <a:r>
              <a:rPr sz="4400" dirty="0"/>
              <a:t>and	</a:t>
            </a:r>
            <a:r>
              <a:rPr sz="4400" spc="-5" dirty="0"/>
              <a:t>Student</a:t>
            </a:r>
            <a:r>
              <a:rPr sz="4400" spc="-40" dirty="0"/>
              <a:t> </a:t>
            </a:r>
            <a:r>
              <a:rPr sz="4400" spc="-5" dirty="0"/>
              <a:t>Networks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2541877" y="2052404"/>
            <a:ext cx="4945178" cy="3978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2378" y="6554354"/>
            <a:ext cx="82804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https:/</a:t>
            </a:r>
            <a:r>
              <a:rPr sz="1600" spc="-5" dirty="0">
                <a:latin typeface="Arial"/>
                <a:cs typeface="Arial"/>
                <a:hlinkClick r:id="rId3"/>
              </a:rPr>
              <a:t>/www.semanticscholar.org/paper/FitNets-Hints-for-Thin-Deep-Nets-Romero-Ballas</a:t>
            </a:r>
            <a:r>
              <a:rPr sz="1600" spc="195" dirty="0">
                <a:latin typeface="Arial"/>
                <a:cs typeface="Arial"/>
                <a:hlinkClick r:id="rId3"/>
              </a:rPr>
              <a:t> </a:t>
            </a:r>
            <a:endParaRPr sz="2100" baseline="-15873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0562" y="598054"/>
            <a:ext cx="818433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6305" algn="l"/>
                <a:tab pos="3118485" algn="l"/>
              </a:tabLst>
            </a:pPr>
            <a:r>
              <a:rPr sz="4400" spc="-5" dirty="0"/>
              <a:t>Training	the	</a:t>
            </a:r>
            <a:r>
              <a:rPr lang="en-US" sz="4400" spc="-5" dirty="0"/>
              <a:t>S</a:t>
            </a:r>
            <a:r>
              <a:rPr sz="4400" spc="-5" dirty="0"/>
              <a:t>tudent</a:t>
            </a:r>
            <a:r>
              <a:rPr sz="4400" spc="-45" dirty="0"/>
              <a:t> </a:t>
            </a:r>
            <a:r>
              <a:rPr lang="en-US" sz="4400" spc="-5" dirty="0"/>
              <a:t>N</a:t>
            </a:r>
            <a:r>
              <a:rPr sz="4400" spc="-5" dirty="0"/>
              <a:t>etwork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852978" y="1677554"/>
            <a:ext cx="8975090" cy="4602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998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Task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made easier by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training student network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not only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predict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output for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original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task,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but  also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predict value of middle layer 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 teacher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</a:t>
            </a:r>
            <a:endParaRPr sz="3200">
              <a:latin typeface="Arial"/>
              <a:cs typeface="Arial"/>
            </a:endParaRPr>
          </a:p>
          <a:p>
            <a:pPr marL="355600" marR="228600" indent="-342900">
              <a:lnSpc>
                <a:spcPct val="100699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This extra task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provides a set of </a:t>
            </a:r>
            <a:r>
              <a:rPr sz="3200" i="1" dirty="0">
                <a:solidFill>
                  <a:srgbClr val="3333CC"/>
                </a:solidFill>
                <a:latin typeface="Arial"/>
                <a:cs typeface="Arial"/>
              </a:rPr>
              <a:t>hints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about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how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hidden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layers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should be used and</a:t>
            </a:r>
            <a:r>
              <a:rPr sz="32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simplify the optimization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problem</a:t>
            </a:r>
            <a:endParaRPr sz="3200">
              <a:latin typeface="Arial"/>
              <a:cs typeface="Arial"/>
            </a:endParaRPr>
          </a:p>
          <a:p>
            <a:pPr marL="355600" marR="27305" indent="-342900">
              <a:lnSpc>
                <a:spcPct val="100000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Additional parameters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introduced 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regress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middle layer 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5-layer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teacher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5878" y="6249554"/>
            <a:ext cx="7774940" cy="10083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35"/>
              </a:spcBef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from 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middle layer 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deeper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student  network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312" y="721359"/>
            <a:ext cx="82410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DL </a:t>
            </a:r>
            <a:r>
              <a:rPr spc="-25" dirty="0"/>
              <a:t>Frameworks </a:t>
            </a:r>
            <a:r>
              <a:rPr spc="-20" dirty="0"/>
              <a:t>include</a:t>
            </a:r>
            <a:r>
              <a:rPr spc="-114" dirty="0"/>
              <a:t> </a:t>
            </a:r>
            <a:r>
              <a:rPr spc="-20" dirty="0"/>
              <a:t>Optimization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723" y="1346199"/>
            <a:ext cx="8214359" cy="5475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820" indent="-452120">
              <a:lnSpc>
                <a:spcPts val="3329"/>
              </a:lnSpc>
              <a:spcBef>
                <a:spcPts val="100"/>
              </a:spcBef>
              <a:buChar char="•"/>
              <a:tabLst>
                <a:tab pos="464184" algn="l"/>
                <a:tab pos="464820" algn="l"/>
              </a:tabLst>
            </a:pP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Frameworks 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offer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building</a:t>
            </a:r>
            <a:r>
              <a:rPr sz="28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blocks</a:t>
            </a:r>
            <a:endParaRPr sz="2800" dirty="0">
              <a:latin typeface="Arial"/>
              <a:cs typeface="Arial"/>
            </a:endParaRPr>
          </a:p>
          <a:p>
            <a:pPr marL="809625" marR="2545715" lvl="1" indent="-345440">
              <a:lnSpc>
                <a:spcPts val="2400"/>
              </a:lnSpc>
              <a:spcBef>
                <a:spcPts val="45"/>
              </a:spcBef>
              <a:buChar char="•"/>
              <a:tabLst>
                <a:tab pos="803275" algn="l"/>
                <a:tab pos="803910" algn="l"/>
              </a:tabLst>
            </a:pPr>
            <a:r>
              <a:rPr sz="2000" spc="-10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2000" spc="-15" dirty="0">
                <a:solidFill>
                  <a:srgbClr val="336600"/>
                </a:solidFill>
                <a:latin typeface="Arial"/>
                <a:cs typeface="Arial"/>
              </a:rPr>
              <a:t>designing, </a:t>
            </a:r>
            <a:r>
              <a:rPr sz="2000" spc="-10" dirty="0">
                <a:solidFill>
                  <a:srgbClr val="336600"/>
                </a:solidFill>
                <a:latin typeface="Arial"/>
                <a:cs typeface="Arial"/>
              </a:rPr>
              <a:t>training, validating </a:t>
            </a:r>
            <a:r>
              <a:rPr sz="2000" spc="-15" dirty="0">
                <a:solidFill>
                  <a:srgbClr val="336600"/>
                </a:solidFill>
                <a:latin typeface="Arial"/>
                <a:cs typeface="Arial"/>
              </a:rPr>
              <a:t>deep nets  through </a:t>
            </a:r>
            <a:r>
              <a:rPr sz="20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336600"/>
                </a:solidFill>
                <a:latin typeface="Arial"/>
                <a:cs typeface="Arial"/>
              </a:rPr>
              <a:t>high level </a:t>
            </a:r>
            <a:r>
              <a:rPr sz="2000" spc="-15" dirty="0">
                <a:solidFill>
                  <a:srgbClr val="336600"/>
                </a:solidFill>
                <a:latin typeface="Arial"/>
                <a:cs typeface="Arial"/>
              </a:rPr>
              <a:t>programming</a:t>
            </a:r>
            <a:r>
              <a:rPr sz="2000" spc="-1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36600"/>
                </a:solidFill>
                <a:latin typeface="Arial"/>
                <a:cs typeface="Arial"/>
              </a:rPr>
              <a:t>interface</a:t>
            </a:r>
            <a:endParaRPr sz="2000" dirty="0">
              <a:latin typeface="Arial"/>
              <a:cs typeface="Arial"/>
            </a:endParaRPr>
          </a:p>
          <a:p>
            <a:pPr marL="295275" indent="-282575">
              <a:lnSpc>
                <a:spcPts val="3175"/>
              </a:lnSpc>
              <a:buChar char="•"/>
              <a:tabLst>
                <a:tab pos="294640" algn="l"/>
                <a:tab pos="295275" algn="l"/>
              </a:tabLst>
            </a:pP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Optimized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sz="28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performance</a:t>
            </a:r>
            <a:endParaRPr sz="2800" dirty="0">
              <a:latin typeface="Arial"/>
              <a:cs typeface="Arial"/>
            </a:endParaRPr>
          </a:p>
          <a:p>
            <a:pPr marL="803910" lvl="1" indent="-339090">
              <a:lnSpc>
                <a:spcPts val="2350"/>
              </a:lnSpc>
              <a:spcBef>
                <a:spcPts val="35"/>
              </a:spcBef>
              <a:buChar char="•"/>
              <a:tabLst>
                <a:tab pos="803275" algn="l"/>
                <a:tab pos="803910" algn="l"/>
                <a:tab pos="3763645" algn="l"/>
              </a:tabLst>
            </a:pPr>
            <a:r>
              <a:rPr sz="2000" spc="-15" dirty="0">
                <a:solidFill>
                  <a:srgbClr val="336600"/>
                </a:solidFill>
                <a:latin typeface="Arial"/>
                <a:cs typeface="Arial"/>
              </a:rPr>
              <a:t>Provide </a:t>
            </a:r>
            <a:r>
              <a:rPr sz="2000" spc="-10" dirty="0">
                <a:solidFill>
                  <a:srgbClr val="336600"/>
                </a:solidFill>
                <a:latin typeface="Arial"/>
                <a:cs typeface="Arial"/>
              </a:rPr>
              <a:t>parallelization</a:t>
            </a:r>
            <a:r>
              <a:rPr sz="20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6600"/>
                </a:solidFill>
                <a:latin typeface="Arial"/>
                <a:cs typeface="Arial"/>
              </a:rPr>
              <a:t>for</a:t>
            </a:r>
            <a:r>
              <a:rPr lang="en-US" sz="20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36600"/>
                </a:solidFill>
                <a:latin typeface="Arial"/>
                <a:cs typeface="Arial"/>
              </a:rPr>
              <a:t>GPUs</a:t>
            </a:r>
            <a:endParaRPr sz="2000" dirty="0">
              <a:latin typeface="Arial"/>
              <a:cs typeface="Arial"/>
            </a:endParaRPr>
          </a:p>
          <a:p>
            <a:pPr marL="803910" lvl="1" indent="-339090">
              <a:lnSpc>
                <a:spcPts val="2350"/>
              </a:lnSpc>
              <a:buChar char="•"/>
              <a:tabLst>
                <a:tab pos="803275" algn="l"/>
                <a:tab pos="803910" algn="l"/>
              </a:tabLst>
            </a:pPr>
            <a:r>
              <a:rPr sz="2000" spc="-15" dirty="0">
                <a:solidFill>
                  <a:srgbClr val="336600"/>
                </a:solidFill>
                <a:latin typeface="Arial"/>
                <a:cs typeface="Arial"/>
              </a:rPr>
              <a:t>Visualization </a:t>
            </a:r>
            <a:r>
              <a:rPr sz="20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000" spc="-15" dirty="0">
                <a:solidFill>
                  <a:srgbClr val="336600"/>
                </a:solidFill>
                <a:latin typeface="Arial"/>
                <a:cs typeface="Arial"/>
              </a:rPr>
              <a:t>network modeling </a:t>
            </a:r>
            <a:r>
              <a:rPr sz="2000" dirty="0">
                <a:solidFill>
                  <a:srgbClr val="336600"/>
                </a:solidFill>
                <a:latin typeface="Arial"/>
                <a:cs typeface="Arial"/>
              </a:rPr>
              <a:t>&amp;</a:t>
            </a:r>
            <a:r>
              <a:rPr sz="2000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36600"/>
                </a:solidFill>
                <a:latin typeface="Arial"/>
                <a:cs typeface="Arial"/>
              </a:rPr>
              <a:t>interface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har char="•"/>
            </a:pPr>
            <a:endParaRPr sz="2250" dirty="0">
              <a:latin typeface="Arial"/>
              <a:cs typeface="Arial"/>
            </a:endParaRPr>
          </a:p>
          <a:p>
            <a:pPr marL="351790" indent="-339090">
              <a:lnSpc>
                <a:spcPts val="3329"/>
              </a:lnSpc>
              <a:spcBef>
                <a:spcPts val="5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0000FF"/>
                </a:solidFill>
                <a:latin typeface="Arial"/>
                <a:cs typeface="Arial"/>
              </a:rPr>
              <a:t>Example:</a:t>
            </a:r>
            <a:r>
              <a:rPr sz="28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000FF"/>
                </a:solidFill>
                <a:latin typeface="Arial"/>
                <a:cs typeface="Arial"/>
              </a:rPr>
              <a:t>Keras</a:t>
            </a:r>
            <a:endParaRPr sz="2800" dirty="0">
              <a:latin typeface="Arial"/>
              <a:cs typeface="Arial"/>
            </a:endParaRPr>
          </a:p>
          <a:p>
            <a:pPr marL="803910" lvl="1" indent="-339090">
              <a:lnSpc>
                <a:spcPts val="2850"/>
              </a:lnSpc>
              <a:buChar char="•"/>
              <a:tabLst>
                <a:tab pos="803275" algn="l"/>
                <a:tab pos="803910" algn="l"/>
              </a:tabLst>
            </a:pP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An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open source neural network 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library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written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in</a:t>
            </a:r>
            <a:r>
              <a:rPr sz="2400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Python</a:t>
            </a:r>
            <a:endParaRPr sz="2400" dirty="0">
              <a:latin typeface="Arial"/>
              <a:cs typeface="Arial"/>
            </a:endParaRPr>
          </a:p>
          <a:p>
            <a:pPr marL="803910" lvl="1" indent="-339090">
              <a:lnSpc>
                <a:spcPts val="2845"/>
              </a:lnSpc>
              <a:buChar char="•"/>
              <a:tabLst>
                <a:tab pos="803275" algn="l"/>
                <a:tab pos="803910" algn="l"/>
              </a:tabLst>
            </a:pPr>
            <a:r>
              <a:rPr lang="en-US" sz="2400" spc="-10" dirty="0">
                <a:solidFill>
                  <a:srgbClr val="336600"/>
                </a:solidFill>
                <a:latin typeface="Arial"/>
                <a:cs typeface="Arial"/>
              </a:rPr>
              <a:t>C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apable 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running 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on top of</a:t>
            </a:r>
            <a:r>
              <a:rPr sz="2400" spc="-1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336600"/>
                </a:solidFill>
                <a:latin typeface="Arial"/>
                <a:cs typeface="Arial"/>
              </a:rPr>
              <a:t>TensorFlow</a:t>
            </a:r>
            <a:endParaRPr sz="2400" dirty="0">
              <a:latin typeface="Arial"/>
              <a:cs typeface="Arial"/>
            </a:endParaRPr>
          </a:p>
          <a:p>
            <a:pPr marL="803910" lvl="1" indent="-339090">
              <a:lnSpc>
                <a:spcPts val="2845"/>
              </a:lnSpc>
              <a:buChar char="•"/>
              <a:tabLst>
                <a:tab pos="803275" algn="l"/>
                <a:tab pos="803910" algn="l"/>
              </a:tabLst>
            </a:pP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Contains implementations 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of building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blocks, such</a:t>
            </a:r>
            <a:r>
              <a:rPr sz="2400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as</a:t>
            </a:r>
            <a:endParaRPr sz="2400" dirty="0">
              <a:latin typeface="Arial"/>
              <a:cs typeface="Arial"/>
            </a:endParaRPr>
          </a:p>
          <a:p>
            <a:pPr marL="1369060" lvl="2" indent="-452755">
              <a:lnSpc>
                <a:spcPts val="2350"/>
              </a:lnSpc>
              <a:spcBef>
                <a:spcPts val="15"/>
              </a:spcBef>
              <a:buAutoNum type="arabicPeriod"/>
              <a:tabLst>
                <a:tab pos="1368425" algn="l"/>
                <a:tab pos="1369060" algn="l"/>
              </a:tabLst>
            </a:pP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Layers</a:t>
            </a:r>
            <a:endParaRPr sz="2000" dirty="0">
              <a:latin typeface="Arial"/>
              <a:cs typeface="Arial"/>
            </a:endParaRPr>
          </a:p>
          <a:p>
            <a:pPr marL="1369060" lvl="2" indent="-452755">
              <a:lnSpc>
                <a:spcPts val="2350"/>
              </a:lnSpc>
              <a:buAutoNum type="arabicPeriod"/>
              <a:tabLst>
                <a:tab pos="1368425" algn="l"/>
                <a:tab pos="1369060" algn="l"/>
              </a:tabLst>
            </a:pP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Objectives</a:t>
            </a:r>
            <a:endParaRPr sz="2000" dirty="0">
              <a:latin typeface="Arial"/>
              <a:cs typeface="Arial"/>
            </a:endParaRPr>
          </a:p>
          <a:p>
            <a:pPr marL="1369060" lvl="2" indent="-452755">
              <a:lnSpc>
                <a:spcPct val="100000"/>
              </a:lnSpc>
              <a:buAutoNum type="arabicPeriod"/>
              <a:tabLst>
                <a:tab pos="1368425" algn="l"/>
                <a:tab pos="1369060" algn="l"/>
              </a:tabLst>
            </a:pP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Activation</a:t>
            </a:r>
            <a:r>
              <a:rPr sz="2000" spc="-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functions</a:t>
            </a:r>
            <a:endParaRPr sz="2000" dirty="0">
              <a:latin typeface="Arial"/>
              <a:cs typeface="Arial"/>
            </a:endParaRPr>
          </a:p>
          <a:p>
            <a:pPr marL="1369060" lvl="2" indent="-452755">
              <a:lnSpc>
                <a:spcPts val="2350"/>
              </a:lnSpc>
              <a:buAutoNum type="arabicPeriod"/>
              <a:tabLst>
                <a:tab pos="1368425" algn="l"/>
                <a:tab pos="1369060" algn="l"/>
              </a:tabLst>
            </a:pP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Optimizers</a:t>
            </a:r>
            <a:endParaRPr sz="2000" dirty="0">
              <a:latin typeface="Arial"/>
              <a:cs typeface="Arial"/>
            </a:endParaRPr>
          </a:p>
          <a:p>
            <a:pPr marL="1369060" lvl="2" indent="-452755">
              <a:lnSpc>
                <a:spcPts val="2350"/>
              </a:lnSpc>
              <a:buAutoNum type="arabicPeriod"/>
              <a:tabLst>
                <a:tab pos="1368425" algn="l"/>
                <a:tab pos="1369060" algn="l"/>
              </a:tabLst>
            </a:pPr>
            <a:r>
              <a:rPr sz="2000" spc="-55" dirty="0">
                <a:solidFill>
                  <a:srgbClr val="660066"/>
                </a:solidFill>
                <a:latin typeface="Arial"/>
                <a:cs typeface="Arial"/>
              </a:rPr>
              <a:t>Tools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make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working with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image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text data</a:t>
            </a:r>
            <a:r>
              <a:rPr sz="2000" spc="-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easier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20656" y="5605598"/>
            <a:ext cx="2792095" cy="729615"/>
          </a:xfrm>
          <a:custGeom>
            <a:avLst/>
            <a:gdLst/>
            <a:ahLst/>
            <a:cxnLst/>
            <a:rect l="l" t="t" r="r" b="b"/>
            <a:pathLst>
              <a:path w="2792095" h="729614">
                <a:moveTo>
                  <a:pt x="93746" y="601621"/>
                </a:moveTo>
                <a:lnTo>
                  <a:pt x="0" y="691923"/>
                </a:lnTo>
                <a:lnTo>
                  <a:pt x="124749" y="729077"/>
                </a:lnTo>
                <a:lnTo>
                  <a:pt x="132617" y="724820"/>
                </a:lnTo>
                <a:lnTo>
                  <a:pt x="137072" y="709863"/>
                </a:lnTo>
                <a:lnTo>
                  <a:pt x="132815" y="701996"/>
                </a:lnTo>
                <a:lnTo>
                  <a:pt x="122841" y="699025"/>
                </a:lnTo>
                <a:lnTo>
                  <a:pt x="30581" y="699025"/>
                </a:lnTo>
                <a:lnTo>
                  <a:pt x="23902" y="671568"/>
                </a:lnTo>
                <a:lnTo>
                  <a:pt x="74687" y="659215"/>
                </a:lnTo>
                <a:lnTo>
                  <a:pt x="113350" y="621973"/>
                </a:lnTo>
                <a:lnTo>
                  <a:pt x="113517" y="613028"/>
                </a:lnTo>
                <a:lnTo>
                  <a:pt x="102690" y="601789"/>
                </a:lnTo>
                <a:lnTo>
                  <a:pt x="93746" y="601621"/>
                </a:lnTo>
                <a:close/>
              </a:path>
              <a:path w="2792095" h="729614">
                <a:moveTo>
                  <a:pt x="74687" y="659215"/>
                </a:moveTo>
                <a:lnTo>
                  <a:pt x="23902" y="671568"/>
                </a:lnTo>
                <a:lnTo>
                  <a:pt x="30581" y="699025"/>
                </a:lnTo>
                <a:lnTo>
                  <a:pt x="45190" y="695472"/>
                </a:lnTo>
                <a:lnTo>
                  <a:pt x="37047" y="695472"/>
                </a:lnTo>
                <a:lnTo>
                  <a:pt x="31278" y="671755"/>
                </a:lnTo>
                <a:lnTo>
                  <a:pt x="61669" y="671755"/>
                </a:lnTo>
                <a:lnTo>
                  <a:pt x="74687" y="659215"/>
                </a:lnTo>
                <a:close/>
              </a:path>
              <a:path w="2792095" h="729614">
                <a:moveTo>
                  <a:pt x="81365" y="686672"/>
                </a:moveTo>
                <a:lnTo>
                  <a:pt x="30581" y="699025"/>
                </a:lnTo>
                <a:lnTo>
                  <a:pt x="122841" y="699025"/>
                </a:lnTo>
                <a:lnTo>
                  <a:pt x="81365" y="686672"/>
                </a:lnTo>
                <a:close/>
              </a:path>
              <a:path w="2792095" h="729614">
                <a:moveTo>
                  <a:pt x="31278" y="671755"/>
                </a:moveTo>
                <a:lnTo>
                  <a:pt x="37047" y="695472"/>
                </a:lnTo>
                <a:lnTo>
                  <a:pt x="54491" y="678668"/>
                </a:lnTo>
                <a:lnTo>
                  <a:pt x="31278" y="671755"/>
                </a:lnTo>
                <a:close/>
              </a:path>
              <a:path w="2792095" h="729614">
                <a:moveTo>
                  <a:pt x="54491" y="678668"/>
                </a:moveTo>
                <a:lnTo>
                  <a:pt x="37047" y="695472"/>
                </a:lnTo>
                <a:lnTo>
                  <a:pt x="45190" y="695472"/>
                </a:lnTo>
                <a:lnTo>
                  <a:pt x="81365" y="686672"/>
                </a:lnTo>
                <a:lnTo>
                  <a:pt x="54491" y="678668"/>
                </a:lnTo>
                <a:close/>
              </a:path>
              <a:path w="2792095" h="729614">
                <a:moveTo>
                  <a:pt x="2784797" y="0"/>
                </a:moveTo>
                <a:lnTo>
                  <a:pt x="74687" y="659215"/>
                </a:lnTo>
                <a:lnTo>
                  <a:pt x="54491" y="678668"/>
                </a:lnTo>
                <a:lnTo>
                  <a:pt x="81365" y="686672"/>
                </a:lnTo>
                <a:lnTo>
                  <a:pt x="2791476" y="27456"/>
                </a:lnTo>
                <a:lnTo>
                  <a:pt x="2784797" y="0"/>
                </a:lnTo>
                <a:close/>
              </a:path>
              <a:path w="2792095" h="729614">
                <a:moveTo>
                  <a:pt x="61669" y="671755"/>
                </a:moveTo>
                <a:lnTo>
                  <a:pt x="31278" y="671755"/>
                </a:lnTo>
                <a:lnTo>
                  <a:pt x="54491" y="678668"/>
                </a:lnTo>
                <a:lnTo>
                  <a:pt x="61669" y="6717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5559" y="1447800"/>
            <a:ext cx="3125977" cy="2404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12474" y="847293"/>
            <a:ext cx="34728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Hints</a:t>
            </a:r>
            <a:r>
              <a:rPr sz="4400" spc="-50" dirty="0"/>
              <a:t> </a:t>
            </a:r>
            <a:r>
              <a:rPr sz="4400" spc="-5" dirty="0"/>
              <a:t>Training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1021888" y="3206634"/>
            <a:ext cx="4086223" cy="2524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1875" y="3011372"/>
            <a:ext cx="4257675" cy="2828925"/>
          </a:xfrm>
          <a:custGeom>
            <a:avLst/>
            <a:gdLst/>
            <a:ahLst/>
            <a:cxnLst/>
            <a:rect l="l" t="t" r="r" b="b"/>
            <a:pathLst>
              <a:path w="4257675" h="2828925">
                <a:moveTo>
                  <a:pt x="0" y="0"/>
                </a:moveTo>
                <a:lnTo>
                  <a:pt x="4257673" y="0"/>
                </a:lnTo>
                <a:lnTo>
                  <a:pt x="4257673" y="2828924"/>
                </a:lnTo>
                <a:lnTo>
                  <a:pt x="0" y="28289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1025" y="3145126"/>
            <a:ext cx="3897405" cy="2552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3561" y="3011372"/>
            <a:ext cx="4174490" cy="2828925"/>
          </a:xfrm>
          <a:custGeom>
            <a:avLst/>
            <a:gdLst/>
            <a:ahLst/>
            <a:cxnLst/>
            <a:rect l="l" t="t" r="r" b="b"/>
            <a:pathLst>
              <a:path w="4174490" h="2828925">
                <a:moveTo>
                  <a:pt x="0" y="0"/>
                </a:moveTo>
                <a:lnTo>
                  <a:pt x="4173933" y="0"/>
                </a:lnTo>
                <a:lnTo>
                  <a:pt x="4173933" y="2828924"/>
                </a:lnTo>
                <a:lnTo>
                  <a:pt x="0" y="28289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05977" y="2363354"/>
            <a:ext cx="35045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Knowledge</a:t>
            </a:r>
            <a:r>
              <a:rPr sz="28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Distillation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43577" y="2363354"/>
            <a:ext cx="21996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Hints</a:t>
            </a:r>
            <a:r>
              <a:rPr sz="2800" spc="-114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Training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89100" y="0"/>
            <a:ext cx="76047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52395" algn="l"/>
                <a:tab pos="5914390" algn="l"/>
              </a:tabLst>
            </a:pPr>
            <a:r>
              <a:rPr sz="4400" dirty="0"/>
              <a:t>Predic</a:t>
            </a:r>
            <a:r>
              <a:rPr sz="4400" spc="-5" dirty="0"/>
              <a:t>t</a:t>
            </a:r>
            <a:r>
              <a:rPr sz="4400" dirty="0"/>
              <a:t>ing	</a:t>
            </a:r>
            <a:r>
              <a:rPr sz="4400" spc="-5" dirty="0"/>
              <a:t>I</a:t>
            </a:r>
            <a:r>
              <a:rPr sz="4400" dirty="0"/>
              <a:t>n</a:t>
            </a:r>
            <a:r>
              <a:rPr sz="4400" spc="-5" dirty="0"/>
              <a:t>t</a:t>
            </a:r>
            <a:r>
              <a:rPr sz="4400" dirty="0"/>
              <a:t>ermedia</a:t>
            </a:r>
            <a:r>
              <a:rPr sz="4400" spc="-5" dirty="0"/>
              <a:t>t</a:t>
            </a:r>
            <a:r>
              <a:rPr sz="4400" dirty="0"/>
              <a:t>e	Layers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690879" y="1143000"/>
            <a:ext cx="9601199" cy="560595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655955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Instead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predicting the final classification  target, the objective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predict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middle  hidden layer of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the teacher</a:t>
            </a:r>
            <a:r>
              <a:rPr sz="3200" spc="-25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network</a:t>
            </a:r>
            <a:endParaRPr lang="en-US" sz="3200" dirty="0">
              <a:solidFill>
                <a:srgbClr val="5849FF"/>
              </a:solidFill>
              <a:latin typeface="Arial"/>
              <a:cs typeface="Arial"/>
            </a:endParaRPr>
          </a:p>
          <a:p>
            <a:pPr marL="355600" marR="655955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Objectives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of </a:t>
            </a:r>
            <a:r>
              <a:rPr lang="en-US" sz="3200" dirty="0">
                <a:solidFill>
                  <a:srgbClr val="5849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ower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layers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student</a:t>
            </a:r>
            <a:r>
              <a:rPr sz="3200" spc="10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network:</a:t>
            </a:r>
            <a:endParaRPr sz="3200" dirty="0">
              <a:solidFill>
                <a:srgbClr val="5849FF"/>
              </a:solidFill>
              <a:latin typeface="Arial"/>
              <a:cs typeface="Arial"/>
            </a:endParaRPr>
          </a:p>
          <a:p>
            <a:pPr marL="970915" marR="123189" lvl="2" indent="-513715">
              <a:spcBef>
                <a:spcPts val="665"/>
              </a:spcBef>
              <a:buFont typeface="Arial" panose="020B0604020202020204" pitchFamily="34" charset="0"/>
              <a:buChar char="•"/>
              <a:tabLst>
                <a:tab pos="513715" algn="l"/>
                <a:tab pos="5143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Help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outputs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student network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accomplish</a:t>
            </a:r>
            <a:r>
              <a:rPr lang="en-US" sz="2800" dirty="0">
                <a:solidFill>
                  <a:srgbClr val="336600"/>
                </a:solidFill>
                <a:latin typeface="Arial"/>
                <a:cs typeface="Arial"/>
              </a:rPr>
              <a:t> its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task</a:t>
            </a:r>
            <a:endParaRPr sz="2800" dirty="0">
              <a:latin typeface="Arial"/>
              <a:cs typeface="Arial"/>
            </a:endParaRPr>
          </a:p>
          <a:p>
            <a:pPr marL="970915" marR="5080" lvl="2" indent="-513715">
              <a:spcBef>
                <a:spcPts val="640"/>
              </a:spcBef>
              <a:buFont typeface="Arial" panose="020B0604020202020204" pitchFamily="34" charset="0"/>
              <a:buChar char="•"/>
              <a:tabLst>
                <a:tab pos="513715" algn="l"/>
                <a:tab pos="514350" algn="l"/>
                <a:tab pos="1818005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Predict</a:t>
            </a:r>
            <a:r>
              <a:rPr lang="en-US"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intermediate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 of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 teacher</a:t>
            </a:r>
            <a:r>
              <a:rPr sz="2800" spc="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network</a:t>
            </a:r>
            <a:endParaRPr sz="2800" dirty="0">
              <a:latin typeface="Arial"/>
              <a:cs typeface="Arial"/>
            </a:endParaRPr>
          </a:p>
          <a:p>
            <a:pPr marL="355600" marR="429895" indent="-342900">
              <a:lnSpc>
                <a:spcPct val="102400"/>
              </a:lnSpc>
              <a:spcBef>
                <a:spcPts val="64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Although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thin</a:t>
            </a:r>
            <a:r>
              <a:rPr lang="en-US" sz="3200" spc="-5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deep network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may be more 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difficult to train than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a wide-shallow</a:t>
            </a:r>
            <a:r>
              <a:rPr lang="en-US" sz="3200" dirty="0">
                <a:solidFill>
                  <a:srgbClr val="5849FF"/>
                </a:solidFill>
                <a:latin typeface="Arial"/>
                <a:cs typeface="Arial"/>
              </a:rPr>
              <a:t> network, the </a:t>
            </a:r>
            <a:r>
              <a:rPr lang="en-US" sz="3200" spc="-5" dirty="0">
                <a:solidFill>
                  <a:srgbClr val="5849FF"/>
                </a:solidFill>
                <a:latin typeface="Arial"/>
                <a:cs typeface="Arial"/>
              </a:rPr>
              <a:t>former </a:t>
            </a:r>
            <a:r>
              <a:rPr lang="en-US" sz="3200" dirty="0">
                <a:solidFill>
                  <a:srgbClr val="5849FF"/>
                </a:solidFill>
                <a:latin typeface="Arial"/>
                <a:cs typeface="Arial"/>
              </a:rPr>
              <a:t>may generalize </a:t>
            </a:r>
            <a:r>
              <a:rPr lang="en-US" sz="3200" spc="-5" dirty="0">
                <a:solidFill>
                  <a:srgbClr val="5849FF"/>
                </a:solidFill>
                <a:latin typeface="Arial"/>
                <a:cs typeface="Arial"/>
              </a:rPr>
              <a:t>better </a:t>
            </a:r>
            <a:r>
              <a:rPr lang="en-US" sz="3200" dirty="0">
                <a:solidFill>
                  <a:srgbClr val="5849FF"/>
                </a:solidFill>
                <a:latin typeface="Arial"/>
                <a:cs typeface="Arial"/>
              </a:rPr>
              <a:t>and has lower  </a:t>
            </a:r>
            <a:r>
              <a:rPr lang="en-US" sz="3200" spc="-5" dirty="0">
                <a:solidFill>
                  <a:srgbClr val="5849FF"/>
                </a:solidFill>
                <a:latin typeface="Arial"/>
                <a:cs typeface="Arial"/>
              </a:rPr>
              <a:t>computational </a:t>
            </a:r>
            <a:r>
              <a:rPr lang="en-US" sz="3200" dirty="0">
                <a:solidFill>
                  <a:srgbClr val="5849FF"/>
                </a:solidFill>
                <a:latin typeface="Arial"/>
                <a:cs typeface="Arial"/>
              </a:rPr>
              <a:t>cost if it is </a:t>
            </a:r>
            <a:r>
              <a:rPr lang="en-US" sz="3200" spc="-5" dirty="0">
                <a:solidFill>
                  <a:srgbClr val="5849FF"/>
                </a:solidFill>
                <a:latin typeface="Arial"/>
                <a:cs typeface="Arial"/>
              </a:rPr>
              <a:t>thin </a:t>
            </a:r>
            <a:r>
              <a:rPr lang="en-US" sz="3200" dirty="0">
                <a:solidFill>
                  <a:srgbClr val="5849FF"/>
                </a:solidFill>
                <a:latin typeface="Arial"/>
                <a:cs typeface="Arial"/>
              </a:rPr>
              <a:t>enough </a:t>
            </a:r>
            <a:r>
              <a:rPr lang="en-US" sz="3200" spc="-5" dirty="0">
                <a:solidFill>
                  <a:srgbClr val="5849FF"/>
                </a:solidFill>
                <a:latin typeface="Arial"/>
                <a:cs typeface="Arial"/>
              </a:rPr>
              <a:t>to </a:t>
            </a:r>
            <a:r>
              <a:rPr lang="en-US" sz="3200" dirty="0">
                <a:solidFill>
                  <a:srgbClr val="5849FF"/>
                </a:solidFill>
                <a:latin typeface="Arial"/>
                <a:cs typeface="Arial"/>
              </a:rPr>
              <a:t>have</a:t>
            </a:r>
            <a:r>
              <a:rPr lang="en-US" sz="3200" spc="-20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r>
              <a:rPr lang="en-US" sz="3200" spc="-5" dirty="0">
                <a:solidFill>
                  <a:srgbClr val="5849FF"/>
                </a:solidFill>
                <a:latin typeface="Arial"/>
                <a:cs typeface="Arial"/>
              </a:rPr>
              <a:t>far fewer parameters.</a:t>
            </a:r>
            <a:endParaRPr sz="2800" dirty="0">
              <a:solidFill>
                <a:srgbClr val="5849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3565" y="847293"/>
            <a:ext cx="48710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Importance </a:t>
            </a:r>
            <a:r>
              <a:rPr sz="4400" dirty="0"/>
              <a:t>of</a:t>
            </a:r>
            <a:r>
              <a:rPr sz="4400" spc="-40" dirty="0"/>
              <a:t> </a:t>
            </a:r>
            <a:r>
              <a:rPr sz="4400" spc="-5" dirty="0"/>
              <a:t>Hints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52978" y="1982354"/>
            <a:ext cx="8614410" cy="401827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116839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Without the hints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on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hidden layer,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the  student network performs very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poorly in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the  experiments, both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on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the training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test</a:t>
            </a:r>
            <a:r>
              <a:rPr sz="3200" spc="35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set</a:t>
            </a:r>
          </a:p>
          <a:p>
            <a:pPr marL="355600" marR="5080" indent="-342900">
              <a:lnSpc>
                <a:spcPct val="99800"/>
              </a:lnSpc>
              <a:spcBef>
                <a:spcPts val="71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Hints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on middle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layers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may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thus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be one of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the  tools to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help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train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neural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networks that  otherwise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seem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difficult to train,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but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other  optimization techniques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or changes in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the  architecture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may also solve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the</a:t>
            </a:r>
            <a:r>
              <a:rPr sz="3200" spc="-15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problem.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9100" y="685800"/>
            <a:ext cx="7620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Continuation Methods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52978" y="1982354"/>
            <a:ext cx="8793480" cy="565853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45465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While depth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improves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performance,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it also  makes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gradient-based training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more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difficult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since deeper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are more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nonlinear.</a:t>
            </a:r>
            <a:endParaRPr sz="3200" dirty="0">
              <a:latin typeface="Arial"/>
              <a:cs typeface="Arial"/>
            </a:endParaRPr>
          </a:p>
          <a:p>
            <a:pPr marL="355600" marR="115570" indent="-342900">
              <a:lnSpc>
                <a:spcPct val="99400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Approach: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 with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low enough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depth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 great enough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width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(no. 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units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per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layer) 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 easy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</a:t>
            </a:r>
            <a:endParaRPr sz="3200" dirty="0">
              <a:latin typeface="Arial"/>
              <a:cs typeface="Arial"/>
            </a:endParaRPr>
          </a:p>
          <a:p>
            <a:pPr marL="355600" marR="207010" indent="-342900">
              <a:lnSpc>
                <a:spcPct val="100000"/>
              </a:lnSpc>
              <a:spcBef>
                <a:spcPts val="8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This network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becomes a </a:t>
            </a:r>
            <a:r>
              <a:rPr sz="3200" i="1" spc="-5" dirty="0">
                <a:solidFill>
                  <a:srgbClr val="3333CC"/>
                </a:solidFill>
                <a:latin typeface="Arial"/>
                <a:cs typeface="Arial"/>
              </a:rPr>
              <a:t>teacher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second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network, designated the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3333CC"/>
                </a:solidFill>
                <a:latin typeface="Arial"/>
                <a:cs typeface="Arial"/>
              </a:rPr>
              <a:t>student</a:t>
            </a:r>
            <a:endParaRPr sz="32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62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Student network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 much deeper and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thinner</a:t>
            </a:r>
            <a:r>
              <a:rPr sz="2800" spc="-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(</a:t>
            </a:r>
            <a:r>
              <a:rPr sz="2800" spc="-5" dirty="0">
                <a:latin typeface="Calibri"/>
                <a:cs typeface="Calibri"/>
              </a:rPr>
              <a:t>11-19</a:t>
            </a:r>
            <a:endParaRPr lang="en-US" sz="2800" spc="-5" dirty="0">
              <a:latin typeface="Calibri"/>
              <a:cs typeface="Calibri"/>
            </a:endParaRPr>
          </a:p>
          <a:p>
            <a:pPr marL="469265">
              <a:spcBef>
                <a:spcPts val="620"/>
              </a:spcBef>
            </a:pPr>
            <a:r>
              <a:rPr lang="en-US" sz="2800" dirty="0">
                <a:solidFill>
                  <a:srgbClr val="336600"/>
                </a:solidFill>
                <a:latin typeface="Arial"/>
                <a:cs typeface="Arial"/>
              </a:rPr>
              <a:t>layers) and would be </a:t>
            </a:r>
            <a:r>
              <a:rPr lang="en-US" sz="2800" spc="-5" dirty="0">
                <a:solidFill>
                  <a:srgbClr val="336600"/>
                </a:solidFill>
                <a:latin typeface="Arial"/>
                <a:cs typeface="Arial"/>
              </a:rPr>
              <a:t>difficult to train with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336600"/>
                </a:solidFill>
                <a:latin typeface="Arial"/>
                <a:cs typeface="Arial"/>
              </a:rPr>
              <a:t>SGD</a:t>
            </a:r>
            <a:endParaRPr lang="en-US" sz="28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620"/>
              </a:spcBef>
            </a:pP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467075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46100" y="1676400"/>
            <a:ext cx="8989522" cy="53424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r>
              <a:rPr lang="en-US" sz="2400" dirty="0">
                <a:solidFill>
                  <a:srgbClr val="5849FF"/>
                </a:solidFill>
              </a:rPr>
              <a:t>Continuation methods are a family of strategies that make optimization easier by choosing initial points to ensure that local optimization spends most of its time in well-behaved regions of space. </a:t>
            </a:r>
          </a:p>
          <a:p>
            <a:endParaRPr lang="en-US" sz="2400" dirty="0">
              <a:solidFill>
                <a:srgbClr val="5849FF"/>
              </a:solidFill>
            </a:endParaRPr>
          </a:p>
          <a:p>
            <a:r>
              <a:rPr lang="en-US" sz="2400" dirty="0">
                <a:solidFill>
                  <a:srgbClr val="5849FF"/>
                </a:solidFill>
              </a:rPr>
              <a:t>The idea behind continuation methods is to construct a series of objective functions over the same parameters. </a:t>
            </a:r>
          </a:p>
          <a:p>
            <a:endParaRPr lang="en-US" sz="2400" dirty="0">
              <a:solidFill>
                <a:srgbClr val="5849FF"/>
              </a:solidFill>
            </a:endParaRPr>
          </a:p>
          <a:p>
            <a:r>
              <a:rPr lang="en-US" sz="2400" dirty="0">
                <a:solidFill>
                  <a:srgbClr val="5849FF"/>
                </a:solidFill>
              </a:rPr>
              <a:t>To minimize a cost function J(</a:t>
            </a:r>
            <a:r>
              <a:rPr lang="el-GR" sz="2400" dirty="0">
                <a:solidFill>
                  <a:srgbClr val="5849FF"/>
                </a:solidFill>
              </a:rPr>
              <a:t>θ), </a:t>
            </a:r>
            <a:r>
              <a:rPr lang="en-US" sz="2400" dirty="0">
                <a:solidFill>
                  <a:srgbClr val="5849FF"/>
                </a:solidFill>
              </a:rPr>
              <a:t>we construct new cost functions </a:t>
            </a:r>
          </a:p>
          <a:p>
            <a:r>
              <a:rPr lang="en-US" sz="2400" dirty="0">
                <a:solidFill>
                  <a:srgbClr val="5849FF"/>
                </a:solidFill>
              </a:rPr>
              <a:t>                                         {J(0), . . . , J(n)}.  </a:t>
            </a:r>
          </a:p>
          <a:p>
            <a:endParaRPr lang="en-US" sz="2400" dirty="0">
              <a:solidFill>
                <a:srgbClr val="5849FF"/>
              </a:solidFill>
            </a:endParaRPr>
          </a:p>
          <a:p>
            <a:r>
              <a:rPr lang="en-US" sz="2400" dirty="0">
                <a:solidFill>
                  <a:srgbClr val="5849FF"/>
                </a:solidFill>
              </a:rPr>
              <a:t>These cost functions are designed to be increasingly difficult, with J (0) being fairly easy to minimize, and J(n), the most difficult, being J (</a:t>
            </a:r>
            <a:r>
              <a:rPr lang="el-GR" sz="2400" dirty="0">
                <a:solidFill>
                  <a:srgbClr val="5849FF"/>
                </a:solidFill>
              </a:rPr>
              <a:t>θ), </a:t>
            </a:r>
            <a:r>
              <a:rPr lang="en-US" sz="2400" dirty="0">
                <a:solidFill>
                  <a:srgbClr val="5849FF"/>
                </a:solidFill>
              </a:rPr>
              <a:t>the true cost function motivating the entire process.</a:t>
            </a:r>
          </a:p>
          <a:p>
            <a:pPr marL="469265">
              <a:lnSpc>
                <a:spcPct val="100000"/>
              </a:lnSpc>
              <a:spcBef>
                <a:spcPts val="620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3F6E805-657F-A145-8202-473056EBA735}"/>
              </a:ext>
            </a:extLst>
          </p:cNvPr>
          <p:cNvSpPr txBox="1">
            <a:spLocks/>
          </p:cNvSpPr>
          <p:nvPr/>
        </p:nvSpPr>
        <p:spPr>
          <a:xfrm>
            <a:off x="1689100" y="685800"/>
            <a:ext cx="7620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rgbClr val="FF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kern="0" spc="-5"/>
              <a:t>Continuation Methods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2339604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72527" y="855964"/>
            <a:ext cx="9525000" cy="689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r>
              <a:rPr lang="en-US" sz="3200" dirty="0">
                <a:solidFill>
                  <a:srgbClr val="5849FF"/>
                </a:solidFill>
              </a:rPr>
              <a:t>Curriculum learning is based on the idea of planning a learning process to begin by learning simple concepts and progress to learning more complex concepts that depend on these simpler concepts.</a:t>
            </a:r>
            <a:endParaRPr lang="en-US" sz="4400" dirty="0">
              <a:solidFill>
                <a:srgbClr val="5849FF"/>
              </a:solidFill>
              <a:latin typeface="Calibri"/>
              <a:cs typeface="Calibri"/>
            </a:endParaRPr>
          </a:p>
          <a:p>
            <a:endParaRPr lang="en-US" sz="4400" dirty="0">
              <a:solidFill>
                <a:srgbClr val="5849FF"/>
              </a:solidFill>
              <a:latin typeface="Calibri"/>
              <a:cs typeface="Calibri"/>
            </a:endParaRPr>
          </a:p>
          <a:p>
            <a:r>
              <a:rPr lang="en-US" sz="3200" dirty="0">
                <a:solidFill>
                  <a:srgbClr val="5849FF"/>
                </a:solidFill>
              </a:rPr>
              <a:t>Earlier J(</a:t>
            </a:r>
            <a:r>
              <a:rPr lang="en-US" sz="3200" dirty="0" err="1">
                <a:solidFill>
                  <a:srgbClr val="5849FF"/>
                </a:solidFill>
              </a:rPr>
              <a:t>i</a:t>
            </a:r>
            <a:r>
              <a:rPr lang="en-US" sz="3200" dirty="0">
                <a:solidFill>
                  <a:srgbClr val="5849FF"/>
                </a:solidFill>
              </a:rPr>
              <a:t>) are made easier by increasing the influence of simpler examples either by assigning their contributions to the cost function larger coefficients, or by sampling them more frequently.</a:t>
            </a:r>
          </a:p>
          <a:p>
            <a:endParaRPr lang="en-US" sz="3200" dirty="0">
              <a:solidFill>
                <a:srgbClr val="5849FF"/>
              </a:solidFill>
            </a:endParaRPr>
          </a:p>
          <a:p>
            <a:r>
              <a:rPr lang="en-US" sz="3200" dirty="0">
                <a:solidFill>
                  <a:srgbClr val="5849FF"/>
                </a:solidFill>
              </a:rPr>
              <a:t>This experimentally demonstrated that better results could be obtained by following a curriculum on a large-scale neural language modeling task.</a:t>
            </a:r>
          </a:p>
          <a:p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3F6E805-657F-A145-8202-473056EBA735}"/>
              </a:ext>
            </a:extLst>
          </p:cNvPr>
          <p:cNvSpPr txBox="1">
            <a:spLocks/>
          </p:cNvSpPr>
          <p:nvPr/>
        </p:nvSpPr>
        <p:spPr>
          <a:xfrm>
            <a:off x="2070100" y="-10804"/>
            <a:ext cx="7620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rgbClr val="FF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kern="0" spc="-5" dirty="0"/>
              <a:t>Curriculum Learning</a:t>
            </a:r>
            <a:endParaRPr lang="en-US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BD19CD-2271-A042-913D-37BA13051DEB}"/>
              </a:ext>
            </a:extLst>
          </p:cNvPr>
          <p:cNvSpPr txBox="1"/>
          <p:nvPr/>
        </p:nvSpPr>
        <p:spPr>
          <a:xfrm>
            <a:off x="7251700" y="7162800"/>
            <a:ext cx="17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Bengio</a:t>
            </a:r>
            <a:r>
              <a:rPr lang="en-US" dirty="0"/>
              <a:t>, ICML ’09</a:t>
            </a:r>
          </a:p>
        </p:txBody>
      </p:sp>
    </p:spTree>
    <p:extLst>
      <p:ext uri="{BB962C8B-B14F-4D97-AF65-F5344CB8AC3E}">
        <p14:creationId xmlns:p14="http://schemas.microsoft.com/office/powerpoint/2010/main" val="247842990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100" y="762000"/>
            <a:ext cx="105283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25" dirty="0"/>
              <a:t>Optimization in </a:t>
            </a:r>
            <a:r>
              <a:rPr spc="-25" dirty="0"/>
              <a:t>Learning </a:t>
            </a:r>
            <a:r>
              <a:rPr spc="-15" dirty="0"/>
              <a:t>vs </a:t>
            </a:r>
            <a:r>
              <a:rPr spc="-20" dirty="0"/>
              <a:t>Pure</a:t>
            </a:r>
            <a:r>
              <a:rPr spc="-110" dirty="0"/>
              <a:t> </a:t>
            </a:r>
            <a:r>
              <a:rPr spc="-25" dirty="0"/>
              <a:t>Optimization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2100072"/>
            <a:ext cx="8883015" cy="522232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19812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 algorithms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deep learning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differ  from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traditional optimization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several</a:t>
            </a:r>
            <a:r>
              <a:rPr sz="32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ways:</a:t>
            </a:r>
            <a:endParaRPr sz="32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5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Machine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learning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acts</a:t>
            </a:r>
            <a:r>
              <a:rPr sz="2800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indirectly</a:t>
            </a:r>
            <a:endParaRPr sz="2800" dirty="0">
              <a:latin typeface="Arial"/>
              <a:cs typeface="Arial"/>
            </a:endParaRPr>
          </a:p>
          <a:p>
            <a:pPr marL="1143000" marR="5080" lvl="2" indent="-226060">
              <a:lnSpc>
                <a:spcPct val="100800"/>
              </a:lnSpc>
              <a:spcBef>
                <a:spcPts val="495"/>
              </a:spcBef>
              <a:buChar char="•"/>
              <a:tabLst>
                <a:tab pos="1143000" algn="l"/>
                <a:tab pos="7392034" algn="l"/>
              </a:tabLst>
            </a:pPr>
            <a:r>
              <a:rPr lang="en-US" sz="2400" spc="-15" dirty="0">
                <a:solidFill>
                  <a:srgbClr val="660066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are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about some performance</a:t>
            </a:r>
            <a:r>
              <a:rPr sz="2400" spc="-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measure</a:t>
            </a:r>
            <a:r>
              <a:rPr sz="24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defined</a:t>
            </a:r>
            <a:r>
              <a:rPr sz="2400" spc="-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wrt  the training set </a:t>
            </a:r>
            <a:r>
              <a:rPr lang="en-US" sz="2400" spc="-10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which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may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be</a:t>
            </a:r>
            <a:r>
              <a:rPr sz="2400" spc="-1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intractable</a:t>
            </a:r>
            <a:endParaRPr sz="2400" dirty="0">
              <a:latin typeface="Arial"/>
              <a:cs typeface="Arial"/>
            </a:endParaRPr>
          </a:p>
          <a:p>
            <a:pPr marL="1143000" marR="335280" lvl="2" indent="-226060">
              <a:lnSpc>
                <a:spcPts val="2780"/>
              </a:lnSpc>
              <a:spcBef>
                <a:spcPts val="705"/>
              </a:spcBef>
              <a:buChar char="•"/>
              <a:tabLst>
                <a:tab pos="1143000" algn="l"/>
              </a:tabLst>
            </a:pPr>
            <a:r>
              <a:rPr lang="en-US" sz="2400" spc="-15" dirty="0">
                <a:solidFill>
                  <a:srgbClr val="660066"/>
                </a:solidFill>
                <a:latin typeface="Arial"/>
                <a:cs typeface="Arial"/>
              </a:rPr>
              <a:t>Use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different cost function </a:t>
            </a:r>
            <a:r>
              <a:rPr sz="2400" i="1" spc="-15" dirty="0">
                <a:latin typeface="Times New Roman"/>
                <a:cs typeface="Times New Roman"/>
              </a:rPr>
              <a:t>J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spc="-15" dirty="0">
                <a:latin typeface="Times New Roman"/>
                <a:cs typeface="Times New Roman"/>
              </a:rPr>
              <a:t>θ</a:t>
            </a:r>
            <a:r>
              <a:rPr sz="2400" spc="-15" dirty="0">
                <a:latin typeface="Times New Roman"/>
                <a:cs typeface="Times New Roman"/>
              </a:rPr>
              <a:t>)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hope that 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doing so will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reduce</a:t>
            </a:r>
            <a:r>
              <a:rPr sz="2400" spc="-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</a:t>
            </a:r>
            <a:endParaRPr sz="2400" dirty="0">
              <a:latin typeface="Times New Roman"/>
              <a:cs typeface="Times New Roman"/>
            </a:endParaRPr>
          </a:p>
          <a:p>
            <a:pPr marL="351790" indent="-339090">
              <a:lnSpc>
                <a:spcPct val="100000"/>
              </a:lnSpc>
              <a:spcBef>
                <a:spcPts val="6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Pure optimization: minimizing </a:t>
            </a:r>
            <a:r>
              <a:rPr sz="2800" i="1" dirty="0">
                <a:latin typeface="Times New Roman"/>
                <a:cs typeface="Times New Roman"/>
              </a:rPr>
              <a:t>J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goal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itself</a:t>
            </a:r>
            <a:endParaRPr sz="3200" dirty="0">
              <a:latin typeface="Arial"/>
              <a:cs typeface="Arial"/>
            </a:endParaRPr>
          </a:p>
          <a:p>
            <a:pPr marL="808990" lvl="1" indent="-339090">
              <a:spcBef>
                <a:spcPts val="645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Optimizing algorithms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for training </a:t>
            </a:r>
            <a:r>
              <a:rPr lang="en-US" sz="2800" spc="-20" dirty="0">
                <a:solidFill>
                  <a:srgbClr val="3333CC"/>
                </a:solidFill>
                <a:latin typeface="Arial"/>
                <a:cs typeface="Arial"/>
              </a:rPr>
              <a:t>d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eep</a:t>
            </a:r>
            <a:r>
              <a:rPr sz="28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models</a:t>
            </a:r>
            <a:r>
              <a:rPr lang="en-US" sz="2800" spc="-20" dirty="0">
                <a:solidFill>
                  <a:srgbClr val="3333CC"/>
                </a:solidFill>
                <a:latin typeface="Arial"/>
                <a:cs typeface="Arial"/>
              </a:rPr>
              <a:t> also </a:t>
            </a:r>
            <a:r>
              <a:rPr lang="en-US" sz="2800" spc="-15" dirty="0">
                <a:solidFill>
                  <a:srgbClr val="5849FF"/>
                </a:solidFill>
                <a:latin typeface="Arial"/>
                <a:cs typeface="Arial"/>
              </a:rPr>
              <a:t>in</a:t>
            </a:r>
            <a:r>
              <a:rPr sz="2800" spc="-15" dirty="0">
                <a:solidFill>
                  <a:srgbClr val="5849FF"/>
                </a:solidFill>
                <a:latin typeface="Arial"/>
                <a:cs typeface="Arial"/>
              </a:rPr>
              <a:t>cludes specialization </a:t>
            </a:r>
            <a:r>
              <a:rPr sz="2800" spc="-10" dirty="0">
                <a:solidFill>
                  <a:srgbClr val="5849FF"/>
                </a:solidFill>
                <a:latin typeface="Arial"/>
                <a:cs typeface="Arial"/>
              </a:rPr>
              <a:t>on </a:t>
            </a:r>
            <a:r>
              <a:rPr sz="2800" spc="-15" dirty="0">
                <a:solidFill>
                  <a:srgbClr val="5849FF"/>
                </a:solidFill>
                <a:latin typeface="Arial"/>
                <a:cs typeface="Arial"/>
              </a:rPr>
              <a:t>specific structure </a:t>
            </a:r>
            <a:r>
              <a:rPr sz="2800" spc="-10" dirty="0">
                <a:solidFill>
                  <a:srgbClr val="5849FF"/>
                </a:solidFill>
                <a:latin typeface="Arial"/>
                <a:cs typeface="Arial"/>
              </a:rPr>
              <a:t>of</a:t>
            </a:r>
            <a:r>
              <a:rPr lang="en-US" sz="2800" spc="-10" dirty="0">
                <a:solidFill>
                  <a:srgbClr val="5849FF"/>
                </a:solidFill>
                <a:latin typeface="Arial"/>
                <a:cs typeface="Arial"/>
              </a:rPr>
              <a:t> a</a:t>
            </a:r>
            <a:r>
              <a:rPr sz="2800" spc="-10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849FF"/>
                </a:solidFill>
                <a:latin typeface="Arial"/>
                <a:cs typeface="Arial"/>
              </a:rPr>
              <a:t>ML objective</a:t>
            </a:r>
            <a:r>
              <a:rPr sz="2800" spc="-30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849FF"/>
                </a:solidFill>
                <a:latin typeface="Arial"/>
                <a:cs typeface="Arial"/>
              </a:rPr>
              <a:t>function</a:t>
            </a:r>
            <a:endParaRPr sz="2800" dirty="0">
              <a:solidFill>
                <a:srgbClr val="5849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00515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5818" y="963168"/>
            <a:ext cx="72510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Choosing </a:t>
            </a:r>
            <a:r>
              <a:rPr sz="4400" spc="-15" dirty="0"/>
              <a:t>the </a:t>
            </a:r>
            <a:r>
              <a:rPr sz="4400" spc="-25" dirty="0"/>
              <a:t>Right</a:t>
            </a:r>
            <a:r>
              <a:rPr sz="4400" spc="-80" dirty="0"/>
              <a:t> </a:t>
            </a:r>
            <a:r>
              <a:rPr sz="4400" spc="-25" dirty="0"/>
              <a:t>Optimizer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85723" y="2100072"/>
            <a:ext cx="8700770" cy="471718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51155" marR="1271905" indent="-339090" algn="just">
              <a:lnSpc>
                <a:spcPct val="97500"/>
              </a:lnSpc>
              <a:spcBef>
                <a:spcPts val="195"/>
              </a:spcBef>
              <a:buChar char="•"/>
              <a:tabLst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have discussed several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methods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optimizing deep models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by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adapting</a:t>
            </a:r>
            <a:r>
              <a:rPr sz="3200" spc="-1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the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 rate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each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model</a:t>
            </a:r>
            <a:r>
              <a:rPr sz="3200" spc="-1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</a:t>
            </a:r>
            <a:endParaRPr sz="3200" dirty="0">
              <a:latin typeface="Arial"/>
              <a:cs typeface="Arial"/>
            </a:endParaRPr>
          </a:p>
          <a:p>
            <a:pPr marL="351790" indent="-33909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Which algorithm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choose?</a:t>
            </a:r>
            <a:endParaRPr sz="3200" dirty="0">
              <a:latin typeface="Arial"/>
              <a:cs typeface="Arial"/>
            </a:endParaRPr>
          </a:p>
          <a:p>
            <a:pPr marL="747395" lvl="1" indent="-282575" algn="just">
              <a:lnSpc>
                <a:spcPct val="100000"/>
              </a:lnSpc>
              <a:spcBef>
                <a:spcPts val="660"/>
              </a:spcBef>
              <a:buChar char="–"/>
              <a:tabLst>
                <a:tab pos="747395" algn="l"/>
              </a:tabLst>
            </a:pP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</a:t>
            </a:r>
            <a:r>
              <a:rPr sz="2800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consensus</a:t>
            </a:r>
            <a:endParaRPr sz="2800" dirty="0">
              <a:latin typeface="Arial"/>
              <a:cs typeface="Arial"/>
            </a:endParaRPr>
          </a:p>
          <a:p>
            <a:pPr marL="351790" indent="-339090" algn="just">
              <a:lnSpc>
                <a:spcPct val="100000"/>
              </a:lnSpc>
              <a:spcBef>
                <a:spcPts val="635"/>
              </a:spcBef>
              <a:buChar char="•"/>
              <a:tabLst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Most popular algorithms actively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use:</a:t>
            </a:r>
            <a:endParaRPr sz="3200" dirty="0">
              <a:latin typeface="Arial"/>
              <a:cs typeface="Arial"/>
            </a:endParaRPr>
          </a:p>
          <a:p>
            <a:pPr marL="747395" marR="201930" lvl="1" indent="-282575">
              <a:lnSpc>
                <a:spcPts val="3290"/>
              </a:lnSpc>
              <a:spcBef>
                <a:spcPts val="830"/>
              </a:spcBef>
              <a:buChar char="–"/>
              <a:tabLst>
                <a:tab pos="747395" algn="l"/>
              </a:tabLst>
            </a:pPr>
            <a:r>
              <a:rPr sz="2800" spc="-25" dirty="0">
                <a:solidFill>
                  <a:srgbClr val="336600"/>
                </a:solidFill>
                <a:latin typeface="Arial"/>
                <a:cs typeface="Arial"/>
              </a:rPr>
              <a:t>SGD,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SGD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with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momentum, </a:t>
            </a:r>
            <a:r>
              <a:rPr sz="2800" spc="-20" dirty="0" err="1">
                <a:solidFill>
                  <a:srgbClr val="336600"/>
                </a:solidFill>
                <a:latin typeface="Arial"/>
                <a:cs typeface="Arial"/>
              </a:rPr>
              <a:t>RMSProp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endParaRPr lang="en-US" sz="2800" spc="-20" dirty="0">
              <a:solidFill>
                <a:srgbClr val="336600"/>
              </a:solidFill>
              <a:latin typeface="Arial"/>
              <a:cs typeface="Arial"/>
            </a:endParaRPr>
          </a:p>
          <a:p>
            <a:pPr marL="747395" marR="201930" lvl="1" indent="-282575">
              <a:lnSpc>
                <a:spcPts val="3290"/>
              </a:lnSpc>
              <a:spcBef>
                <a:spcPts val="830"/>
              </a:spcBef>
              <a:buChar char="–"/>
              <a:tabLst>
                <a:tab pos="747395" algn="l"/>
              </a:tabLst>
            </a:pPr>
            <a:r>
              <a:rPr sz="2800" spc="-20" dirty="0" err="1">
                <a:solidFill>
                  <a:srgbClr val="336600"/>
                </a:solidFill>
                <a:latin typeface="Arial"/>
                <a:cs typeface="Arial"/>
              </a:rPr>
              <a:t>RMSProp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with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momentum,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AdaDelta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</a:t>
            </a:r>
            <a:r>
              <a:rPr sz="2800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Adam</a:t>
            </a:r>
            <a:endParaRPr sz="28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5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Choice depends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on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user’s familiarity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with</a:t>
            </a:r>
            <a:r>
              <a:rPr sz="2800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algorithm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38282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41" y="304800"/>
            <a:ext cx="10285518" cy="1002506"/>
          </a:xfrm>
        </p:spPr>
        <p:txBody>
          <a:bodyPr>
            <a:normAutofit fontScale="90000"/>
          </a:bodyPr>
          <a:lstStyle/>
          <a:p>
            <a:r>
              <a:rPr lang="en-CA" dirty="0"/>
              <a:t>Summary of learning methods for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961" y="1911778"/>
            <a:ext cx="5345430" cy="428122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5849FF"/>
                </a:solidFill>
              </a:rPr>
              <a:t>For small datasets (e.g. 10,000 cases) or bigger datasets without much redundancy, use a full-batch method.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Conjugate gradient, LBFGS ...</a:t>
            </a:r>
          </a:p>
          <a:p>
            <a:pPr lvl="1"/>
            <a:r>
              <a:rPr lang="en-CA" dirty="0"/>
              <a:t>adaptive learning rates, </a:t>
            </a:r>
            <a:r>
              <a:rPr lang="en-CA" dirty="0" err="1"/>
              <a:t>rprop</a:t>
            </a:r>
            <a:r>
              <a:rPr lang="en-CA" dirty="0"/>
              <a:t> ...</a:t>
            </a:r>
          </a:p>
          <a:p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5849FF"/>
                </a:solidFill>
              </a:rPr>
              <a:t>For big, redundant datasets use </a:t>
            </a:r>
            <a:r>
              <a:rPr lang="en-CA" dirty="0">
                <a:solidFill>
                  <a:srgbClr val="FF0000"/>
                </a:solidFill>
              </a:rPr>
              <a:t>mini-batches</a:t>
            </a:r>
            <a:r>
              <a:rPr lang="en-CA" dirty="0">
                <a:solidFill>
                  <a:srgbClr val="5849FF"/>
                </a:solidFill>
              </a:rPr>
              <a:t>.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Try gradient descent with momentum.</a:t>
            </a:r>
          </a:p>
          <a:p>
            <a:pPr lvl="1"/>
            <a:r>
              <a:rPr lang="en-CA" dirty="0"/>
              <a:t>Try </a:t>
            </a:r>
            <a:r>
              <a:rPr lang="en-CA" dirty="0" err="1"/>
              <a:t>rmsprop</a:t>
            </a:r>
            <a:r>
              <a:rPr lang="en-CA" dirty="0"/>
              <a:t> (with momentum ?)</a:t>
            </a:r>
          </a:p>
          <a:p>
            <a:pPr lvl="1"/>
            <a:r>
              <a:rPr lang="en-CA" dirty="0"/>
              <a:t>Try </a:t>
            </a:r>
            <a:r>
              <a:rPr lang="en-CA" dirty="0" err="1"/>
              <a:t>LeCun’s</a:t>
            </a:r>
            <a:r>
              <a:rPr lang="en-CA" dirty="0"/>
              <a:t> latest recipe.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6541" y="1921604"/>
            <a:ext cx="4722918" cy="396964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5849FF"/>
                </a:solidFill>
              </a:rPr>
              <a:t>Why there is no simple recipe:</a:t>
            </a:r>
          </a:p>
          <a:p>
            <a:endParaRPr lang="en-CA" dirty="0"/>
          </a:p>
          <a:p>
            <a:pPr>
              <a:buNone/>
            </a:pPr>
            <a:r>
              <a:rPr lang="en-CA" dirty="0"/>
              <a:t>       </a:t>
            </a:r>
            <a:r>
              <a:rPr lang="en-CA" dirty="0">
                <a:solidFill>
                  <a:srgbClr val="0070C0"/>
                </a:solidFill>
              </a:rPr>
              <a:t>Neural nets differ a lot: </a:t>
            </a:r>
          </a:p>
          <a:p>
            <a:pPr lvl="1"/>
            <a:r>
              <a:rPr lang="en-CA" dirty="0"/>
              <a:t>Very deep nets (especially ones with narrow bottlenecks).</a:t>
            </a:r>
          </a:p>
          <a:p>
            <a:pPr lvl="1"/>
            <a:r>
              <a:rPr lang="en-CA" dirty="0"/>
              <a:t>Recurrent nets. </a:t>
            </a:r>
          </a:p>
          <a:p>
            <a:pPr lvl="1"/>
            <a:r>
              <a:rPr lang="en-CA" dirty="0"/>
              <a:t>Wide shallow nets.</a:t>
            </a:r>
          </a:p>
          <a:p>
            <a:pPr lvl="1"/>
            <a:endParaRPr lang="en-CA" dirty="0"/>
          </a:p>
          <a:p>
            <a:pPr>
              <a:buNone/>
            </a:pPr>
            <a:r>
              <a:rPr lang="en-CA" dirty="0"/>
              <a:t>       </a:t>
            </a:r>
            <a:r>
              <a:rPr lang="en-CA" dirty="0">
                <a:solidFill>
                  <a:srgbClr val="0070C0"/>
                </a:solidFill>
              </a:rPr>
              <a:t>Tasks differ a lot:</a:t>
            </a:r>
          </a:p>
          <a:p>
            <a:pPr lvl="1"/>
            <a:r>
              <a:rPr lang="en-CA" dirty="0"/>
              <a:t>Some require very accurate weights, some don’t.</a:t>
            </a:r>
          </a:p>
          <a:p>
            <a:pPr lvl="1"/>
            <a:r>
              <a:rPr lang="en-CA" dirty="0"/>
              <a:t>Some have many very rare cases (e.g. words).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C1108-36CF-C60C-1A5A-B15F03DE7154}"/>
              </a:ext>
            </a:extLst>
          </p:cNvPr>
          <p:cNvSpPr txBox="1"/>
          <p:nvPr/>
        </p:nvSpPr>
        <p:spPr>
          <a:xfrm>
            <a:off x="3630268" y="1137476"/>
            <a:ext cx="343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849FF"/>
                </a:solidFill>
              </a:rPr>
              <a:t>According to </a:t>
            </a:r>
            <a:r>
              <a:rPr lang="en-US" sz="2400" dirty="0">
                <a:solidFill>
                  <a:srgbClr val="5849FF"/>
                </a:solidFill>
                <a:hlinkClick r:id="rId2"/>
              </a:rPr>
              <a:t>Geoff Hinton</a:t>
            </a:r>
            <a:endParaRPr lang="en-US" sz="2400" dirty="0">
              <a:solidFill>
                <a:srgbClr val="584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97499" y="691895"/>
            <a:ext cx="5466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Topics </a:t>
            </a:r>
            <a:r>
              <a:rPr sz="4400" spc="-10" dirty="0"/>
              <a:t>in</a:t>
            </a:r>
            <a:r>
              <a:rPr sz="4400" spc="-90" dirty="0"/>
              <a:t> </a:t>
            </a:r>
            <a:r>
              <a:rPr sz="4400" spc="-25" dirty="0"/>
              <a:t>Optimization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552756" y="1484376"/>
            <a:ext cx="8216265" cy="56432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Role of </a:t>
            </a:r>
            <a:r>
              <a:rPr sz="32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Optimization </a:t>
            </a:r>
            <a:r>
              <a:rPr sz="3200" spc="-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 </a:t>
            </a:r>
            <a:r>
              <a:rPr sz="3200" spc="-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Deep</a:t>
            </a:r>
            <a:r>
              <a:rPr sz="3200" spc="-1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Learning</a:t>
            </a:r>
            <a:endParaRPr sz="3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How learning </a:t>
            </a:r>
            <a:r>
              <a:rPr sz="3200" spc="-15" dirty="0">
                <a:solidFill>
                  <a:srgbClr val="808080"/>
                </a:solidFill>
                <a:latin typeface="Arial"/>
                <a:cs typeface="Arial"/>
              </a:rPr>
              <a:t>differs from</a:t>
            </a:r>
            <a:r>
              <a:rPr sz="3200" spc="-12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endParaRPr sz="3200" dirty="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66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Risk, empirical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risk and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surrogate</a:t>
            </a:r>
            <a:r>
              <a:rPr sz="2800" spc="-11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loss</a:t>
            </a:r>
            <a:endParaRPr sz="2800" dirty="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65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Batch, minibatch, data</a:t>
            </a:r>
            <a:r>
              <a:rPr sz="2800" spc="-5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shuffling</a:t>
            </a:r>
            <a:endParaRPr sz="28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3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Challenges </a:t>
            </a: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in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neural network</a:t>
            </a:r>
            <a:r>
              <a:rPr sz="3200" spc="-9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Basic</a:t>
            </a:r>
            <a:r>
              <a:rPr sz="3200" spc="-3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Algorithms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Parameter </a:t>
            </a:r>
            <a:r>
              <a:rPr sz="3200" spc="-15" dirty="0">
                <a:solidFill>
                  <a:srgbClr val="808080"/>
                </a:solidFill>
                <a:latin typeface="Arial"/>
                <a:cs typeface="Arial"/>
              </a:rPr>
              <a:t>initialization</a:t>
            </a:r>
            <a:r>
              <a:rPr sz="3200" spc="-5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strategies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7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Algorithms </a:t>
            </a:r>
            <a:r>
              <a:rPr sz="3200" spc="-15" dirty="0">
                <a:solidFill>
                  <a:srgbClr val="808080"/>
                </a:solidFill>
                <a:latin typeface="Arial"/>
                <a:cs typeface="Arial"/>
              </a:rPr>
              <a:t>with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adaptive learning</a:t>
            </a:r>
            <a:r>
              <a:rPr sz="3200" spc="-10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rates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Approximate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second-order</a:t>
            </a:r>
            <a:r>
              <a:rPr sz="3200" spc="-6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methods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Optimization strategies and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meta-algorithms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339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0191" y="372457"/>
            <a:ext cx="80143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 err="1"/>
              <a:t>Ker</a:t>
            </a:r>
            <a:r>
              <a:rPr sz="4000" spc="-25" dirty="0" err="1"/>
              <a:t>a</a:t>
            </a:r>
            <a:r>
              <a:rPr sz="4000" dirty="0" err="1"/>
              <a:t>s</a:t>
            </a:r>
            <a:r>
              <a:rPr sz="4000" spc="-35" dirty="0"/>
              <a:t> </a:t>
            </a:r>
            <a:r>
              <a:rPr sz="4000" spc="-15" dirty="0"/>
              <a:t>f</a:t>
            </a:r>
            <a:r>
              <a:rPr sz="4000" spc="-25" dirty="0"/>
              <a:t>o</a:t>
            </a:r>
            <a:r>
              <a:rPr sz="4000" dirty="0"/>
              <a:t>r</a:t>
            </a:r>
            <a:r>
              <a:rPr sz="4000" spc="-20" dirty="0"/>
              <a:t> </a:t>
            </a:r>
            <a:r>
              <a:rPr sz="4000" spc="-35" dirty="0"/>
              <a:t>MN</a:t>
            </a:r>
            <a:r>
              <a:rPr sz="4000" spc="-15" dirty="0"/>
              <a:t>I</a:t>
            </a:r>
            <a:r>
              <a:rPr sz="4000" spc="-40" dirty="0"/>
              <a:t>S</a:t>
            </a:r>
            <a:r>
              <a:rPr sz="4000" dirty="0"/>
              <a:t>T</a:t>
            </a:r>
            <a:r>
              <a:rPr sz="4000" spc="-50" dirty="0"/>
              <a:t> </a:t>
            </a:r>
            <a:r>
              <a:rPr sz="4000" spc="-35" dirty="0"/>
              <a:t>N</a:t>
            </a:r>
            <a:r>
              <a:rPr sz="4000" spc="-25" dirty="0"/>
              <a:t>eu</a:t>
            </a:r>
            <a:r>
              <a:rPr sz="4000" spc="-10" dirty="0"/>
              <a:t>r</a:t>
            </a:r>
            <a:r>
              <a:rPr sz="4000" spc="-25" dirty="0"/>
              <a:t>a</a:t>
            </a:r>
            <a:r>
              <a:rPr sz="4000" dirty="0"/>
              <a:t>l</a:t>
            </a:r>
            <a:r>
              <a:rPr sz="4000" spc="-25" dirty="0"/>
              <a:t> </a:t>
            </a:r>
            <a:r>
              <a:rPr sz="4000" spc="-35" dirty="0"/>
              <a:t>N</a:t>
            </a:r>
            <a:r>
              <a:rPr sz="4000" spc="-25" dirty="0"/>
              <a:t>e</a:t>
            </a:r>
            <a:r>
              <a:rPr sz="4000" spc="-15" dirty="0"/>
              <a:t>t</a:t>
            </a:r>
            <a:r>
              <a:rPr sz="4000" spc="-35" dirty="0"/>
              <a:t>w</a:t>
            </a:r>
            <a:r>
              <a:rPr sz="4000" spc="-25" dirty="0"/>
              <a:t>o</a:t>
            </a:r>
            <a:r>
              <a:rPr sz="4000" spc="-10" dirty="0"/>
              <a:t>r</a:t>
            </a:r>
            <a:r>
              <a:rPr sz="4000" dirty="0"/>
              <a:t>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723" y="1306575"/>
            <a:ext cx="8390255" cy="52470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385"/>
              </a:spcBef>
              <a:buChar char="•"/>
              <a:tabLst>
                <a:tab pos="351155" algn="l"/>
                <a:tab pos="351790" algn="l"/>
              </a:tabLst>
            </a:pPr>
            <a:r>
              <a:rPr sz="1600" dirty="0">
                <a:latin typeface="Calibri"/>
                <a:cs typeface="Calibri"/>
              </a:rPr>
              <a:t># </a:t>
            </a:r>
            <a:r>
              <a:rPr sz="1600" spc="-10" dirty="0">
                <a:latin typeface="Calibri"/>
                <a:cs typeface="Calibri"/>
              </a:rPr>
              <a:t>Neural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Network</a:t>
            </a:r>
            <a:endParaRPr sz="16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290"/>
              </a:spcBef>
              <a:buChar char="•"/>
              <a:tabLst>
                <a:tab pos="351155" algn="l"/>
                <a:tab pos="351790" algn="l"/>
              </a:tabLst>
            </a:pPr>
            <a:r>
              <a:rPr sz="1600" spc="-10" dirty="0">
                <a:latin typeface="Calibri"/>
                <a:cs typeface="Calibri"/>
              </a:rPr>
              <a:t>import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keras</a:t>
            </a:r>
            <a:endParaRPr sz="16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385"/>
              </a:spcBef>
              <a:buChar char="•"/>
              <a:tabLst>
                <a:tab pos="351155" algn="l"/>
                <a:tab pos="351790" algn="l"/>
              </a:tabLst>
            </a:pPr>
            <a:r>
              <a:rPr sz="1600" spc="-5" dirty="0">
                <a:latin typeface="Calibri"/>
                <a:cs typeface="Calibri"/>
              </a:rPr>
              <a:t>from </a:t>
            </a:r>
            <a:r>
              <a:rPr sz="1600" spc="-10" dirty="0">
                <a:latin typeface="Calibri"/>
                <a:cs typeface="Calibri"/>
              </a:rPr>
              <a:t>keras.datasets import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mnist</a:t>
            </a:r>
            <a:endParaRPr sz="16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384"/>
              </a:spcBef>
              <a:buChar char="•"/>
              <a:tabLst>
                <a:tab pos="351155" algn="l"/>
                <a:tab pos="351790" algn="l"/>
              </a:tabLst>
            </a:pPr>
            <a:r>
              <a:rPr sz="1600" spc="-5" dirty="0">
                <a:latin typeface="Calibri"/>
                <a:cs typeface="Calibri"/>
              </a:rPr>
              <a:t>from </a:t>
            </a:r>
            <a:r>
              <a:rPr sz="1600" spc="-10" dirty="0">
                <a:latin typeface="Calibri"/>
                <a:cs typeface="Calibri"/>
              </a:rPr>
              <a:t>keras.layers import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Dense</a:t>
            </a:r>
            <a:endParaRPr sz="16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380"/>
              </a:spcBef>
              <a:buChar char="•"/>
              <a:tabLst>
                <a:tab pos="351155" algn="l"/>
                <a:tab pos="351790" algn="l"/>
              </a:tabLst>
            </a:pPr>
            <a:r>
              <a:rPr sz="1600" spc="-5" dirty="0">
                <a:latin typeface="Calibri"/>
                <a:cs typeface="Calibri"/>
              </a:rPr>
              <a:t>from </a:t>
            </a:r>
            <a:r>
              <a:rPr sz="1600" spc="-15" dirty="0">
                <a:latin typeface="Calibri"/>
                <a:cs typeface="Calibri"/>
              </a:rPr>
              <a:t>keras.models </a:t>
            </a:r>
            <a:r>
              <a:rPr sz="1600" spc="-10" dirty="0">
                <a:latin typeface="Calibri"/>
                <a:cs typeface="Calibri"/>
              </a:rPr>
              <a:t>import </a:t>
            </a:r>
            <a:r>
              <a:rPr sz="1600" spc="-15" dirty="0">
                <a:latin typeface="Calibri"/>
                <a:cs typeface="Calibri"/>
              </a:rPr>
              <a:t>Sequential</a:t>
            </a:r>
            <a:endParaRPr sz="16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1600" spc="-10" dirty="0">
                <a:latin typeface="Calibri"/>
                <a:cs typeface="Calibri"/>
              </a:rPr>
              <a:t>(x_train, y_train), (x_test, y_test) </a:t>
            </a:r>
            <a:r>
              <a:rPr sz="1600" dirty="0">
                <a:latin typeface="Calibri"/>
                <a:cs typeface="Calibri"/>
              </a:rPr>
              <a:t>=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mnist.load_data()</a:t>
            </a:r>
            <a:endParaRPr sz="16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385"/>
              </a:spcBef>
              <a:buChar char="•"/>
              <a:tabLst>
                <a:tab pos="351155" algn="l"/>
                <a:tab pos="351790" algn="l"/>
              </a:tabLst>
            </a:pPr>
            <a:r>
              <a:rPr sz="1600" spc="-15" dirty="0">
                <a:latin typeface="Calibri"/>
                <a:cs typeface="Calibri"/>
              </a:rPr>
              <a:t>num_classes=10</a:t>
            </a:r>
            <a:endParaRPr sz="16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385"/>
              </a:spcBef>
              <a:buChar char="•"/>
              <a:tabLst>
                <a:tab pos="351155" algn="l"/>
                <a:tab pos="351790" algn="l"/>
              </a:tabLst>
            </a:pPr>
            <a:r>
              <a:rPr sz="1600" spc="-10" dirty="0">
                <a:latin typeface="Calibri"/>
                <a:cs typeface="Calibri"/>
              </a:rPr>
              <a:t>image_vector_size=28*28</a:t>
            </a:r>
            <a:endParaRPr sz="16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384"/>
              </a:spcBef>
              <a:buChar char="•"/>
              <a:tabLst>
                <a:tab pos="351155" algn="l"/>
                <a:tab pos="351790" algn="l"/>
              </a:tabLst>
            </a:pPr>
            <a:r>
              <a:rPr sz="1600" spc="-10" dirty="0">
                <a:latin typeface="Calibri"/>
                <a:cs typeface="Calibri"/>
              </a:rPr>
              <a:t>x_train </a:t>
            </a:r>
            <a:r>
              <a:rPr sz="1600" dirty="0">
                <a:latin typeface="Calibri"/>
                <a:cs typeface="Calibri"/>
              </a:rPr>
              <a:t>= </a:t>
            </a:r>
            <a:r>
              <a:rPr sz="1600" spc="-15" dirty="0">
                <a:latin typeface="Calibri"/>
                <a:cs typeface="Calibri"/>
              </a:rPr>
              <a:t>x_train.reshape(x_train.shape[0],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image_vector_size)</a:t>
            </a:r>
            <a:endParaRPr sz="16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260"/>
              </a:spcBef>
              <a:buChar char="•"/>
              <a:tabLst>
                <a:tab pos="351155" algn="l"/>
                <a:tab pos="351790" algn="l"/>
              </a:tabLst>
            </a:pPr>
            <a:r>
              <a:rPr sz="1600" spc="-10" dirty="0">
                <a:latin typeface="Calibri"/>
                <a:cs typeface="Calibri"/>
              </a:rPr>
              <a:t>x_test </a:t>
            </a:r>
            <a:r>
              <a:rPr sz="1600" dirty="0">
                <a:latin typeface="Calibri"/>
                <a:cs typeface="Calibri"/>
              </a:rPr>
              <a:t>= </a:t>
            </a:r>
            <a:r>
              <a:rPr sz="1600" spc="-10" dirty="0">
                <a:latin typeface="Calibri"/>
                <a:cs typeface="Calibri"/>
              </a:rPr>
              <a:t>x_test.reshape(x_test.shape[0],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image_vector_size)</a:t>
            </a:r>
            <a:endParaRPr sz="16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385"/>
              </a:spcBef>
              <a:buChar char="•"/>
              <a:tabLst>
                <a:tab pos="351155" algn="l"/>
                <a:tab pos="351790" algn="l"/>
              </a:tabLst>
            </a:pPr>
            <a:r>
              <a:rPr sz="1600" spc="-10" dirty="0">
                <a:latin typeface="Calibri"/>
                <a:cs typeface="Calibri"/>
              </a:rPr>
              <a:t>y_train </a:t>
            </a:r>
            <a:r>
              <a:rPr sz="1600" dirty="0">
                <a:latin typeface="Calibri"/>
                <a:cs typeface="Calibri"/>
              </a:rPr>
              <a:t>= </a:t>
            </a:r>
            <a:r>
              <a:rPr sz="1600" spc="-10" dirty="0">
                <a:latin typeface="Calibri"/>
                <a:cs typeface="Calibri"/>
              </a:rPr>
              <a:t>keras.utils.to_categorical(y_train,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num_classes)</a:t>
            </a:r>
            <a:endParaRPr sz="16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385"/>
              </a:spcBef>
              <a:buChar char="•"/>
              <a:tabLst>
                <a:tab pos="351155" algn="l"/>
                <a:tab pos="351790" algn="l"/>
              </a:tabLst>
            </a:pPr>
            <a:r>
              <a:rPr sz="1600" spc="-10" dirty="0">
                <a:latin typeface="Calibri"/>
                <a:cs typeface="Calibri"/>
              </a:rPr>
              <a:t>y_test </a:t>
            </a:r>
            <a:r>
              <a:rPr sz="1600" dirty="0">
                <a:latin typeface="Calibri"/>
                <a:cs typeface="Calibri"/>
              </a:rPr>
              <a:t>= </a:t>
            </a:r>
            <a:r>
              <a:rPr sz="1600" spc="-10" dirty="0">
                <a:latin typeface="Calibri"/>
                <a:cs typeface="Calibri"/>
              </a:rPr>
              <a:t>keras.utils.to_categorical(y_test,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num_classes)</a:t>
            </a:r>
            <a:endParaRPr sz="16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290"/>
              </a:spcBef>
              <a:buChar char="•"/>
              <a:tabLst>
                <a:tab pos="351155" algn="l"/>
                <a:tab pos="351790" algn="l"/>
              </a:tabLst>
            </a:pPr>
            <a:r>
              <a:rPr sz="1600" spc="-15" dirty="0">
                <a:latin typeface="Calibri"/>
                <a:cs typeface="Calibri"/>
              </a:rPr>
              <a:t>image_size </a:t>
            </a:r>
            <a:r>
              <a:rPr sz="1600" dirty="0">
                <a:latin typeface="Calibri"/>
                <a:cs typeface="Calibri"/>
              </a:rPr>
              <a:t>= </a:t>
            </a:r>
            <a:r>
              <a:rPr sz="1600" spc="-10" dirty="0">
                <a:latin typeface="Calibri"/>
                <a:cs typeface="Calibri"/>
              </a:rPr>
              <a:t>784 model </a:t>
            </a:r>
            <a:r>
              <a:rPr sz="1600" dirty="0">
                <a:latin typeface="Calibri"/>
                <a:cs typeface="Calibri"/>
              </a:rPr>
              <a:t>=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Sequential()</a:t>
            </a:r>
            <a:endParaRPr sz="16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380"/>
              </a:spcBef>
              <a:buChar char="•"/>
              <a:tabLst>
                <a:tab pos="351155" algn="l"/>
                <a:tab pos="351790" algn="l"/>
              </a:tabLst>
            </a:pPr>
            <a:r>
              <a:rPr sz="1600" spc="-15" dirty="0">
                <a:latin typeface="Calibri"/>
                <a:cs typeface="Calibri"/>
              </a:rPr>
              <a:t>model.add(Dense(units=32, activation='sigmoid',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input_shape=(image_size,)))</a:t>
            </a:r>
            <a:endParaRPr sz="16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360"/>
              </a:spcBef>
              <a:buChar char="•"/>
              <a:tabLst>
                <a:tab pos="351155" algn="l"/>
                <a:tab pos="351790" algn="l"/>
              </a:tabLst>
            </a:pPr>
            <a:r>
              <a:rPr sz="1600" spc="-15" dirty="0">
                <a:latin typeface="Calibri"/>
                <a:cs typeface="Calibri"/>
              </a:rPr>
              <a:t>model.add(Dense(units=num_classes,</a:t>
            </a:r>
            <a:r>
              <a:rPr sz="1600" spc="-10" dirty="0">
                <a:latin typeface="Calibri"/>
                <a:cs typeface="Calibri"/>
              </a:rPr>
              <a:t> activation='softmax'))</a:t>
            </a:r>
            <a:endParaRPr sz="16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400"/>
              </a:spcBef>
              <a:buFont typeface="Calibri"/>
              <a:buChar char="•"/>
              <a:tabLst>
                <a:tab pos="351155" algn="l"/>
                <a:tab pos="351790" algn="l"/>
              </a:tabLst>
            </a:pPr>
            <a:r>
              <a:rPr sz="1800" b="1" spc="-15" dirty="0">
                <a:solidFill>
                  <a:srgbClr val="660066"/>
                </a:solidFill>
                <a:latin typeface="Calibri"/>
                <a:cs typeface="Calibri"/>
              </a:rPr>
              <a:t>model.compile(optimizer='sgd',</a:t>
            </a:r>
            <a:r>
              <a:rPr sz="1800" b="1" spc="1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660066"/>
                </a:solidFill>
                <a:latin typeface="Calibri"/>
                <a:cs typeface="Calibri"/>
              </a:rPr>
              <a:t>loss='categorical_crossentropy',metrics=['accuracy'])</a:t>
            </a:r>
            <a:endParaRPr sz="18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320"/>
              </a:spcBef>
              <a:buChar char="•"/>
              <a:tabLst>
                <a:tab pos="351155" algn="l"/>
                <a:tab pos="351790" algn="l"/>
              </a:tabLst>
            </a:pPr>
            <a:r>
              <a:rPr sz="1600" spc="-10" dirty="0">
                <a:latin typeface="Calibri"/>
                <a:cs typeface="Calibri"/>
              </a:rPr>
              <a:t>history </a:t>
            </a:r>
            <a:r>
              <a:rPr sz="1600" dirty="0">
                <a:latin typeface="Calibri"/>
                <a:cs typeface="Calibri"/>
              </a:rPr>
              <a:t>= </a:t>
            </a:r>
            <a:r>
              <a:rPr sz="1600" spc="-10" dirty="0">
                <a:latin typeface="Calibri"/>
                <a:cs typeface="Calibri"/>
              </a:rPr>
              <a:t>model.fit(x_train, y_train, batch_size=128, epochs=10,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verbose=False,validation_split=.1)</a:t>
            </a:r>
            <a:endParaRPr sz="16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385"/>
              </a:spcBef>
              <a:buChar char="•"/>
              <a:tabLst>
                <a:tab pos="351155" algn="l"/>
                <a:tab pos="351790" algn="l"/>
              </a:tabLst>
            </a:pPr>
            <a:r>
              <a:rPr sz="1600" spc="-10" dirty="0">
                <a:latin typeface="Calibri"/>
                <a:cs typeface="Calibri"/>
              </a:rPr>
              <a:t>loss,accuracy </a:t>
            </a:r>
            <a:r>
              <a:rPr sz="1600" dirty="0">
                <a:latin typeface="Calibri"/>
                <a:cs typeface="Calibri"/>
              </a:rPr>
              <a:t>= </a:t>
            </a:r>
            <a:r>
              <a:rPr sz="1600" spc="-10" dirty="0">
                <a:latin typeface="Calibri"/>
                <a:cs typeface="Calibri"/>
              </a:rPr>
              <a:t>model.evaluate(x_test, y_test,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verbose=False)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75606" y="4777452"/>
            <a:ext cx="2643505" cy="1159510"/>
          </a:xfrm>
          <a:custGeom>
            <a:avLst/>
            <a:gdLst/>
            <a:ahLst/>
            <a:cxnLst/>
            <a:rect l="l" t="t" r="r" b="b"/>
            <a:pathLst>
              <a:path w="2643504" h="1159510">
                <a:moveTo>
                  <a:pt x="86356" y="1037423"/>
                </a:moveTo>
                <a:lnTo>
                  <a:pt x="77506" y="1038739"/>
                </a:lnTo>
                <a:lnTo>
                  <a:pt x="0" y="1143312"/>
                </a:lnTo>
                <a:lnTo>
                  <a:pt x="129179" y="1159305"/>
                </a:lnTo>
                <a:lnTo>
                  <a:pt x="136234" y="1153805"/>
                </a:lnTo>
                <a:lnTo>
                  <a:pt x="137292" y="1145258"/>
                </a:lnTo>
                <a:lnTo>
                  <a:pt x="31327" y="1145258"/>
                </a:lnTo>
                <a:lnTo>
                  <a:pt x="20195" y="1119285"/>
                </a:lnTo>
                <a:lnTo>
                  <a:pt x="68244" y="1098692"/>
                </a:lnTo>
                <a:lnTo>
                  <a:pt x="100209" y="1055565"/>
                </a:lnTo>
                <a:lnTo>
                  <a:pt x="98893" y="1046716"/>
                </a:lnTo>
                <a:lnTo>
                  <a:pt x="86356" y="1037423"/>
                </a:lnTo>
                <a:close/>
              </a:path>
              <a:path w="2643504" h="1159510">
                <a:moveTo>
                  <a:pt x="68244" y="1098692"/>
                </a:moveTo>
                <a:lnTo>
                  <a:pt x="20195" y="1119285"/>
                </a:lnTo>
                <a:lnTo>
                  <a:pt x="31327" y="1145258"/>
                </a:lnTo>
                <a:lnTo>
                  <a:pt x="42009" y="1140679"/>
                </a:lnTo>
                <a:lnTo>
                  <a:pt x="37124" y="1140679"/>
                </a:lnTo>
                <a:lnTo>
                  <a:pt x="27509" y="1118245"/>
                </a:lnTo>
                <a:lnTo>
                  <a:pt x="53752" y="1118245"/>
                </a:lnTo>
                <a:lnTo>
                  <a:pt x="68244" y="1098692"/>
                </a:lnTo>
                <a:close/>
              </a:path>
              <a:path w="2643504" h="1159510">
                <a:moveTo>
                  <a:pt x="79374" y="1124666"/>
                </a:moveTo>
                <a:lnTo>
                  <a:pt x="31327" y="1145258"/>
                </a:lnTo>
                <a:lnTo>
                  <a:pt x="137292" y="1145258"/>
                </a:lnTo>
                <a:lnTo>
                  <a:pt x="138151" y="1138317"/>
                </a:lnTo>
                <a:lnTo>
                  <a:pt x="132651" y="1131262"/>
                </a:lnTo>
                <a:lnTo>
                  <a:pt x="79374" y="1124666"/>
                </a:lnTo>
                <a:close/>
              </a:path>
              <a:path w="2643504" h="1159510">
                <a:moveTo>
                  <a:pt x="27509" y="1118245"/>
                </a:moveTo>
                <a:lnTo>
                  <a:pt x="37124" y="1140679"/>
                </a:lnTo>
                <a:lnTo>
                  <a:pt x="51546" y="1121221"/>
                </a:lnTo>
                <a:lnTo>
                  <a:pt x="27509" y="1118245"/>
                </a:lnTo>
                <a:close/>
              </a:path>
              <a:path w="2643504" h="1159510">
                <a:moveTo>
                  <a:pt x="51546" y="1121221"/>
                </a:moveTo>
                <a:lnTo>
                  <a:pt x="37124" y="1140679"/>
                </a:lnTo>
                <a:lnTo>
                  <a:pt x="42009" y="1140679"/>
                </a:lnTo>
                <a:lnTo>
                  <a:pt x="79374" y="1124666"/>
                </a:lnTo>
                <a:lnTo>
                  <a:pt x="51546" y="1121221"/>
                </a:lnTo>
                <a:close/>
              </a:path>
              <a:path w="2643504" h="1159510">
                <a:moveTo>
                  <a:pt x="2631861" y="0"/>
                </a:moveTo>
                <a:lnTo>
                  <a:pt x="68244" y="1098692"/>
                </a:lnTo>
                <a:lnTo>
                  <a:pt x="51546" y="1121221"/>
                </a:lnTo>
                <a:lnTo>
                  <a:pt x="79374" y="1124666"/>
                </a:lnTo>
                <a:lnTo>
                  <a:pt x="2642993" y="25972"/>
                </a:lnTo>
                <a:lnTo>
                  <a:pt x="2631861" y="0"/>
                </a:lnTo>
                <a:close/>
              </a:path>
              <a:path w="2643504" h="1159510">
                <a:moveTo>
                  <a:pt x="53752" y="1118245"/>
                </a:moveTo>
                <a:lnTo>
                  <a:pt x="27509" y="1118245"/>
                </a:lnTo>
                <a:lnTo>
                  <a:pt x="51546" y="1121221"/>
                </a:lnTo>
                <a:lnTo>
                  <a:pt x="53752" y="111824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6304" y="963168"/>
            <a:ext cx="85064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Summary </a:t>
            </a:r>
            <a:r>
              <a:rPr sz="4400" spc="-15" dirty="0"/>
              <a:t>of </a:t>
            </a:r>
            <a:r>
              <a:rPr sz="4400" spc="-25" dirty="0"/>
              <a:t>Optimization</a:t>
            </a:r>
            <a:r>
              <a:rPr sz="4400" spc="-95" dirty="0"/>
              <a:t> </a:t>
            </a:r>
            <a:r>
              <a:rPr sz="4400" spc="-30" dirty="0"/>
              <a:t>Meth</a:t>
            </a:r>
            <a:r>
              <a:rPr lang="en-US" sz="4400" spc="-30" dirty="0"/>
              <a:t>o</a:t>
            </a:r>
            <a:r>
              <a:rPr sz="4400" spc="-30" dirty="0"/>
              <a:t>ds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2017775"/>
            <a:ext cx="7813040" cy="16027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lr>
                <a:srgbClr val="3333CC"/>
              </a:buClr>
              <a:buChar char="•"/>
              <a:tabLst>
                <a:tab pos="351155" algn="l"/>
                <a:tab pos="351790" algn="l"/>
              </a:tabLst>
            </a:pPr>
            <a:r>
              <a:rPr sz="3200"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Movies: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000" u="sng" spc="4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http://hduongtrong.github.io/2015/11/23/coordinate-descent</a:t>
            </a:r>
            <a:r>
              <a:rPr sz="32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/</a:t>
            </a:r>
            <a:endParaRPr sz="3200" dirty="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560"/>
              </a:spcBef>
              <a:tabLst>
                <a:tab pos="3312795" algn="l"/>
                <a:tab pos="7147559" algn="l"/>
              </a:tabLst>
            </a:pPr>
            <a:r>
              <a:rPr sz="2400" spc="-25" dirty="0">
                <a:solidFill>
                  <a:srgbClr val="336600"/>
                </a:solidFill>
                <a:latin typeface="Arial"/>
                <a:cs typeface="Arial"/>
              </a:rPr>
              <a:t>G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ad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en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t</a:t>
            </a:r>
            <a:r>
              <a:rPr sz="2400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Descen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t	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Coo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nat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e</a:t>
            </a:r>
            <a:r>
              <a:rPr sz="2400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Descen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t	</a:t>
            </a:r>
            <a:r>
              <a:rPr sz="2400" spc="-20" dirty="0">
                <a:solidFill>
                  <a:srgbClr val="336600"/>
                </a:solidFill>
                <a:latin typeface="Arial"/>
                <a:cs typeface="Arial"/>
              </a:rPr>
              <a:t>S</a:t>
            </a:r>
            <a:r>
              <a:rPr sz="2400" spc="-25" dirty="0">
                <a:solidFill>
                  <a:srgbClr val="336600"/>
                </a:solidFill>
                <a:latin typeface="Arial"/>
                <a:cs typeface="Arial"/>
              </a:rPr>
              <a:t>GD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24959" y="3660140"/>
            <a:ext cx="2196379" cy="179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0250" y="3655430"/>
            <a:ext cx="2210435" cy="1818005"/>
          </a:xfrm>
          <a:custGeom>
            <a:avLst/>
            <a:gdLst/>
            <a:ahLst/>
            <a:cxnLst/>
            <a:rect l="l" t="t" r="r" b="b"/>
            <a:pathLst>
              <a:path w="2210435" h="1818004">
                <a:moveTo>
                  <a:pt x="0" y="0"/>
                </a:moveTo>
                <a:lnTo>
                  <a:pt x="2210364" y="0"/>
                </a:lnTo>
                <a:lnTo>
                  <a:pt x="2210364" y="1817899"/>
                </a:lnTo>
                <a:lnTo>
                  <a:pt x="0" y="1817899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9270" y="3660140"/>
            <a:ext cx="2272155" cy="2301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0763" y="3655430"/>
            <a:ext cx="2345690" cy="2311400"/>
          </a:xfrm>
          <a:custGeom>
            <a:avLst/>
            <a:gdLst/>
            <a:ahLst/>
            <a:cxnLst/>
            <a:rect l="l" t="t" r="r" b="b"/>
            <a:pathLst>
              <a:path w="2345690" h="2311400">
                <a:moveTo>
                  <a:pt x="0" y="0"/>
                </a:moveTo>
                <a:lnTo>
                  <a:pt x="2345372" y="0"/>
                </a:lnTo>
                <a:lnTo>
                  <a:pt x="2345372" y="2310835"/>
                </a:lnTo>
                <a:lnTo>
                  <a:pt x="0" y="2310835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92912" y="3669281"/>
            <a:ext cx="2352918" cy="23494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51652" y="3655430"/>
            <a:ext cx="2399030" cy="0"/>
          </a:xfrm>
          <a:custGeom>
            <a:avLst/>
            <a:gdLst/>
            <a:ahLst/>
            <a:cxnLst/>
            <a:rect l="l" t="t" r="r" b="b"/>
            <a:pathLst>
              <a:path w="2399029">
                <a:moveTo>
                  <a:pt x="0" y="0"/>
                </a:moveTo>
                <a:lnTo>
                  <a:pt x="2398747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1652" y="3655430"/>
            <a:ext cx="2399030" cy="2391410"/>
          </a:xfrm>
          <a:custGeom>
            <a:avLst/>
            <a:gdLst/>
            <a:ahLst/>
            <a:cxnLst/>
            <a:rect l="l" t="t" r="r" b="b"/>
            <a:pathLst>
              <a:path w="2399029" h="2391410">
                <a:moveTo>
                  <a:pt x="2398747" y="2390899"/>
                </a:moveTo>
                <a:lnTo>
                  <a:pt x="0" y="2390899"/>
                </a:lnTo>
                <a:lnTo>
                  <a:pt x="0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23547" y="5619327"/>
            <a:ext cx="2821305" cy="639445"/>
          </a:xfrm>
          <a:prstGeom prst="rect">
            <a:avLst/>
          </a:prstGeom>
          <a:ln w="9419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0170" marR="182880">
              <a:lnSpc>
                <a:spcPts val="2090"/>
              </a:lnSpc>
              <a:spcBef>
                <a:spcPts val="390"/>
              </a:spcBef>
            </a:pP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Minimize </a:t>
            </a:r>
            <a:r>
              <a:rPr sz="1800" i="1" spc="-1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b="1" i="1" spc="-1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)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wrt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single 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variable, </a:t>
            </a:r>
            <a:r>
              <a:rPr sz="1800" i="1" spc="-10" dirty="0">
                <a:latin typeface="Calibri"/>
                <a:cs typeface="Calibri"/>
              </a:rPr>
              <a:t>x</a:t>
            </a:r>
            <a:r>
              <a:rPr sz="1800" i="1" spc="-15" baseline="-13888" dirty="0">
                <a:latin typeface="Calibri"/>
                <a:cs typeface="Calibri"/>
              </a:rPr>
              <a:t>i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then wrt </a:t>
            </a:r>
            <a:r>
              <a:rPr sz="1800" i="1" spc="-10" dirty="0">
                <a:latin typeface="Calibri"/>
                <a:cs typeface="Calibri"/>
              </a:rPr>
              <a:t>x</a:t>
            </a:r>
            <a:r>
              <a:rPr sz="1800" i="1" spc="-15" baseline="-13888" dirty="0">
                <a:latin typeface="Calibri"/>
                <a:cs typeface="Calibri"/>
              </a:rPr>
              <a:t>j</a:t>
            </a:r>
            <a:r>
              <a:rPr sz="1800" i="1" spc="240" baseline="-13888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etc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62133" y="6421205"/>
            <a:ext cx="231140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450" i="1" spc="40" dirty="0">
                <a:latin typeface="Cambria"/>
                <a:cs typeface="Cambria"/>
              </a:rPr>
              <a:t>m</a:t>
            </a:r>
            <a:r>
              <a:rPr sz="1450" i="1" spc="-140" dirty="0">
                <a:latin typeface="Cambria"/>
                <a:cs typeface="Cambria"/>
              </a:rPr>
              <a:t> </a:t>
            </a:r>
            <a:r>
              <a:rPr sz="1450" spc="-55" dirty="0">
                <a:latin typeface="Calibri"/>
                <a:cs typeface="Calibri"/>
              </a:rPr>
              <a:t>'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79913" y="6273772"/>
            <a:ext cx="830580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1450" b="1" i="1" spc="10" dirty="0">
                <a:latin typeface="Calibri"/>
                <a:cs typeface="Calibri"/>
              </a:rPr>
              <a:t>g </a:t>
            </a:r>
            <a:r>
              <a:rPr sz="1450" spc="-15" dirty="0">
                <a:latin typeface="Lucida Sans Unicode"/>
                <a:cs typeface="Lucida Sans Unicode"/>
              </a:rPr>
              <a:t>=</a:t>
            </a:r>
            <a:r>
              <a:rPr sz="2175" u="sng" spc="-22" baseline="34482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175" u="sng" spc="-7" baseline="3448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175" spc="277" baseline="34482" dirty="0">
                <a:latin typeface="Calibri"/>
                <a:cs typeface="Calibri"/>
              </a:rPr>
              <a:t> </a:t>
            </a:r>
            <a:r>
              <a:rPr sz="1450" spc="-75" dirty="0">
                <a:latin typeface="Lucida Sans Unicode"/>
                <a:cs typeface="Lucida Sans Unicode"/>
              </a:rPr>
              <a:t>∇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17565" y="6268923"/>
            <a:ext cx="43180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90195" algn="l"/>
              </a:tabLst>
            </a:pPr>
            <a:r>
              <a:rPr sz="850" spc="45" dirty="0">
                <a:latin typeface="Calibri"/>
                <a:cs typeface="Calibri"/>
              </a:rPr>
              <a:t>(</a:t>
            </a:r>
            <a:r>
              <a:rPr sz="850" i="1" spc="45" dirty="0">
                <a:latin typeface="Cambria"/>
                <a:cs typeface="Cambria"/>
              </a:rPr>
              <a:t>i</a:t>
            </a:r>
            <a:r>
              <a:rPr sz="850" i="1" spc="-105" dirty="0">
                <a:latin typeface="Cambria"/>
                <a:cs typeface="Cambria"/>
              </a:rPr>
              <a:t> </a:t>
            </a:r>
            <a:r>
              <a:rPr sz="850" spc="70" dirty="0">
                <a:latin typeface="Calibri"/>
                <a:cs typeface="Calibri"/>
              </a:rPr>
              <a:t>)	</a:t>
            </a:r>
            <a:r>
              <a:rPr sz="850" spc="45" dirty="0">
                <a:latin typeface="Calibri"/>
                <a:cs typeface="Calibri"/>
              </a:rPr>
              <a:t>(</a:t>
            </a:r>
            <a:r>
              <a:rPr sz="850" i="1" spc="45" dirty="0">
                <a:latin typeface="Cambria"/>
                <a:cs typeface="Cambria"/>
              </a:rPr>
              <a:t>i</a:t>
            </a:r>
            <a:r>
              <a:rPr sz="850" i="1" spc="-145" dirty="0">
                <a:latin typeface="Cambria"/>
                <a:cs typeface="Cambria"/>
              </a:rPr>
              <a:t> </a:t>
            </a:r>
            <a:r>
              <a:rPr sz="850" spc="70" dirty="0">
                <a:latin typeface="Calibri"/>
                <a:cs typeface="Calibri"/>
              </a:rPr>
              <a:t>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99045" y="6273772"/>
            <a:ext cx="921385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444500" algn="l"/>
                <a:tab pos="735330" algn="l"/>
              </a:tabLst>
            </a:pPr>
            <a:r>
              <a:rPr sz="1450" i="1" spc="160" dirty="0">
                <a:latin typeface="Cambria"/>
                <a:cs typeface="Cambria"/>
              </a:rPr>
              <a:t>L </a:t>
            </a:r>
            <a:r>
              <a:rPr sz="1450" i="1" spc="5" dirty="0">
                <a:latin typeface="Cambria"/>
                <a:cs typeface="Cambria"/>
              </a:rPr>
              <a:t> </a:t>
            </a:r>
            <a:r>
              <a:rPr sz="1450" b="1" i="1" spc="150" dirty="0">
                <a:latin typeface="Calibri"/>
                <a:cs typeface="Calibri"/>
              </a:rPr>
              <a:t>x</a:t>
            </a:r>
            <a:r>
              <a:rPr sz="1450" b="1" i="1" dirty="0">
                <a:latin typeface="Calibri"/>
                <a:cs typeface="Calibri"/>
              </a:rPr>
              <a:t>	</a:t>
            </a:r>
            <a:r>
              <a:rPr sz="1450" spc="140" dirty="0">
                <a:latin typeface="Calibri"/>
                <a:cs typeface="Calibri"/>
              </a:rPr>
              <a:t>,</a:t>
            </a:r>
            <a:r>
              <a:rPr sz="1450" i="1" spc="40" dirty="0">
                <a:latin typeface="Cambria"/>
                <a:cs typeface="Cambria"/>
              </a:rPr>
              <a:t>y</a:t>
            </a:r>
            <a:r>
              <a:rPr sz="1450" i="1" dirty="0">
                <a:latin typeface="Cambria"/>
                <a:cs typeface="Cambria"/>
              </a:rPr>
              <a:t>	</a:t>
            </a:r>
            <a:r>
              <a:rPr sz="1450" spc="170" dirty="0">
                <a:latin typeface="Calibri"/>
                <a:cs typeface="Calibri"/>
              </a:rPr>
              <a:t>,</a:t>
            </a:r>
            <a:r>
              <a:rPr sz="1450" b="1" i="1" spc="-5" dirty="0">
                <a:latin typeface="Calibri"/>
                <a:cs typeface="Calibri"/>
              </a:rPr>
              <a:t>θ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32852" y="6185991"/>
            <a:ext cx="86677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781050" algn="l"/>
              </a:tabLst>
            </a:pPr>
            <a:r>
              <a:rPr sz="2350" spc="-195" dirty="0">
                <a:latin typeface="Lucida Sans Unicode"/>
                <a:cs typeface="Lucida Sans Unicode"/>
              </a:rPr>
              <a:t>(	)</a:t>
            </a:r>
            <a:endParaRPr sz="23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97849" y="6162713"/>
            <a:ext cx="13906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50" i="1" spc="10" dirty="0">
                <a:latin typeface="Cambria"/>
                <a:cs typeface="Cambria"/>
              </a:rPr>
              <a:t>m</a:t>
            </a:r>
            <a:r>
              <a:rPr sz="850" i="1" spc="-100" dirty="0">
                <a:latin typeface="Cambria"/>
                <a:cs typeface="Cambria"/>
              </a:rPr>
              <a:t> </a:t>
            </a:r>
            <a:r>
              <a:rPr sz="850" spc="-35" dirty="0">
                <a:latin typeface="Calibri"/>
                <a:cs typeface="Calibri"/>
              </a:rPr>
              <a:t>'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49307" y="6221395"/>
            <a:ext cx="367665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2540"/>
              </a:lnSpc>
              <a:spcBef>
                <a:spcPts val="100"/>
              </a:spcBef>
            </a:pPr>
            <a:r>
              <a:rPr sz="1275" i="1" spc="-120" baseline="-13071" dirty="0">
                <a:latin typeface="Calibri"/>
                <a:cs typeface="Calibri"/>
              </a:rPr>
              <a:t>θ</a:t>
            </a:r>
            <a:r>
              <a:rPr sz="1275" i="1" spc="-179" baseline="-13071" dirty="0">
                <a:latin typeface="Calibri"/>
                <a:cs typeface="Calibri"/>
              </a:rPr>
              <a:t> </a:t>
            </a:r>
            <a:r>
              <a:rPr sz="2200" spc="45" dirty="0">
                <a:latin typeface="Lucida Sans Unicode"/>
                <a:cs typeface="Lucida Sans Unicode"/>
              </a:rPr>
              <a:t>∑</a:t>
            </a:r>
            <a:endParaRPr sz="2200">
              <a:latin typeface="Lucida Sans Unicode"/>
              <a:cs typeface="Lucida Sans Unicode"/>
            </a:endParaRPr>
          </a:p>
          <a:p>
            <a:pPr marL="128270">
              <a:lnSpc>
                <a:spcPts val="919"/>
              </a:lnSpc>
            </a:pPr>
            <a:r>
              <a:rPr sz="850" i="1" dirty="0">
                <a:latin typeface="Cambria"/>
                <a:cs typeface="Cambria"/>
              </a:rPr>
              <a:t>i</a:t>
            </a:r>
            <a:r>
              <a:rPr sz="850" dirty="0">
                <a:latin typeface="Lucida Sans Unicode"/>
                <a:cs typeface="Lucida Sans Unicode"/>
              </a:rPr>
              <a:t>=</a:t>
            </a:r>
            <a:r>
              <a:rPr sz="850" dirty="0">
                <a:latin typeface="Calibri"/>
                <a:cs typeface="Calibri"/>
              </a:rPr>
              <a:t>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85090" y="6142090"/>
            <a:ext cx="2119630" cy="553085"/>
          </a:xfrm>
          <a:custGeom>
            <a:avLst/>
            <a:gdLst/>
            <a:ahLst/>
            <a:cxnLst/>
            <a:rect l="l" t="t" r="r" b="b"/>
            <a:pathLst>
              <a:path w="2119629" h="553084">
                <a:moveTo>
                  <a:pt x="0" y="0"/>
                </a:moveTo>
                <a:lnTo>
                  <a:pt x="2119312" y="0"/>
                </a:lnTo>
                <a:lnTo>
                  <a:pt x="2119312" y="552591"/>
                </a:lnTo>
                <a:lnTo>
                  <a:pt x="0" y="552591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52767" y="6718087"/>
            <a:ext cx="107759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b="1" i="1" dirty="0">
                <a:latin typeface="Calibri"/>
                <a:cs typeface="Calibri"/>
              </a:rPr>
              <a:t>θ</a:t>
            </a:r>
            <a:r>
              <a:rPr sz="1750" b="1" i="1" spc="60" dirty="0">
                <a:latin typeface="Calibri"/>
                <a:cs typeface="Calibri"/>
              </a:rPr>
              <a:t> </a:t>
            </a:r>
            <a:r>
              <a:rPr sz="1750" spc="135" dirty="0">
                <a:latin typeface="Lucida Sans Unicode"/>
                <a:cs typeface="Lucida Sans Unicode"/>
              </a:rPr>
              <a:t>←</a:t>
            </a:r>
            <a:r>
              <a:rPr sz="1750" spc="-200" dirty="0">
                <a:latin typeface="Lucida Sans Unicode"/>
                <a:cs typeface="Lucida Sans Unicode"/>
              </a:rPr>
              <a:t> </a:t>
            </a:r>
            <a:r>
              <a:rPr sz="1750" b="1" i="1" dirty="0">
                <a:latin typeface="Calibri"/>
                <a:cs typeface="Calibri"/>
              </a:rPr>
              <a:t>θ</a:t>
            </a:r>
            <a:r>
              <a:rPr sz="1750" b="1" i="1" spc="-80" dirty="0">
                <a:latin typeface="Calibri"/>
                <a:cs typeface="Calibri"/>
              </a:rPr>
              <a:t> </a:t>
            </a:r>
            <a:r>
              <a:rPr sz="1750" spc="-10" dirty="0">
                <a:latin typeface="Lucida Sans Unicode"/>
                <a:cs typeface="Lucida Sans Unicode"/>
              </a:rPr>
              <a:t>−</a:t>
            </a:r>
            <a:r>
              <a:rPr sz="1750" spc="-320" dirty="0">
                <a:latin typeface="Lucida Sans Unicode"/>
                <a:cs typeface="Lucida Sans Unicode"/>
              </a:rPr>
              <a:t> </a:t>
            </a:r>
            <a:r>
              <a:rPr sz="1750" i="1" spc="-30" dirty="0">
                <a:latin typeface="Calibri"/>
                <a:cs typeface="Calibri"/>
              </a:rPr>
              <a:t>ε</a:t>
            </a:r>
            <a:r>
              <a:rPr sz="1750" b="1" i="1" spc="-30" dirty="0">
                <a:latin typeface="Calibri"/>
                <a:cs typeface="Calibri"/>
              </a:rPr>
              <a:t>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87005" y="6345852"/>
            <a:ext cx="179705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450" i="1" spc="160" dirty="0">
                <a:latin typeface="Cambria"/>
                <a:cs typeface="Cambria"/>
              </a:rPr>
              <a:t>M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0939" y="6198419"/>
            <a:ext cx="809625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1450" b="1" i="1" spc="10" dirty="0">
                <a:latin typeface="Calibri"/>
                <a:cs typeface="Calibri"/>
              </a:rPr>
              <a:t>g </a:t>
            </a:r>
            <a:r>
              <a:rPr sz="1450" spc="-15" dirty="0">
                <a:latin typeface="Lucida Sans Unicode"/>
                <a:cs typeface="Lucida Sans Unicode"/>
              </a:rPr>
              <a:t>=</a:t>
            </a:r>
            <a:r>
              <a:rPr sz="2175" u="sng" spc="-22" baseline="34482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175" u="sng" spc="-7" baseline="3448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175" spc="22" baseline="34482" dirty="0">
                <a:latin typeface="Calibri"/>
                <a:cs typeface="Calibri"/>
              </a:rPr>
              <a:t> </a:t>
            </a:r>
            <a:r>
              <a:rPr sz="1450" spc="-75" dirty="0">
                <a:latin typeface="Lucida Sans Unicode"/>
                <a:cs typeface="Lucida Sans Unicode"/>
              </a:rPr>
              <a:t>∇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74335" y="6343912"/>
            <a:ext cx="6350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50" i="1" spc="-80" dirty="0">
                <a:latin typeface="Calibri"/>
                <a:cs typeface="Calibri"/>
              </a:rPr>
              <a:t>θ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17136" y="6193570"/>
            <a:ext cx="43180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90195" algn="l"/>
              </a:tabLst>
            </a:pPr>
            <a:r>
              <a:rPr sz="850" spc="45" dirty="0">
                <a:latin typeface="Calibri"/>
                <a:cs typeface="Calibri"/>
              </a:rPr>
              <a:t>(</a:t>
            </a:r>
            <a:r>
              <a:rPr sz="850" i="1" spc="45" dirty="0">
                <a:latin typeface="Cambria"/>
                <a:cs typeface="Cambria"/>
              </a:rPr>
              <a:t>i</a:t>
            </a:r>
            <a:r>
              <a:rPr sz="850" i="1" spc="-105" dirty="0">
                <a:latin typeface="Cambria"/>
                <a:cs typeface="Cambria"/>
              </a:rPr>
              <a:t> </a:t>
            </a:r>
            <a:r>
              <a:rPr sz="850" spc="70" dirty="0">
                <a:latin typeface="Calibri"/>
                <a:cs typeface="Calibri"/>
              </a:rPr>
              <a:t>)	</a:t>
            </a:r>
            <a:r>
              <a:rPr sz="850" spc="45" dirty="0">
                <a:latin typeface="Calibri"/>
                <a:cs typeface="Calibri"/>
              </a:rPr>
              <a:t>(</a:t>
            </a:r>
            <a:r>
              <a:rPr sz="850" i="1" spc="45" dirty="0">
                <a:latin typeface="Cambria"/>
                <a:cs typeface="Cambria"/>
              </a:rPr>
              <a:t>i</a:t>
            </a:r>
            <a:r>
              <a:rPr sz="850" i="1" spc="-145" dirty="0">
                <a:latin typeface="Cambria"/>
                <a:cs typeface="Cambria"/>
              </a:rPr>
              <a:t> </a:t>
            </a:r>
            <a:r>
              <a:rPr sz="850" spc="70" dirty="0">
                <a:latin typeface="Calibri"/>
                <a:cs typeface="Calibri"/>
              </a:rPr>
              <a:t>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98644" y="6198419"/>
            <a:ext cx="921385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444500" algn="l"/>
                <a:tab pos="735330" algn="l"/>
              </a:tabLst>
            </a:pPr>
            <a:r>
              <a:rPr sz="1450" i="1" spc="160" dirty="0">
                <a:latin typeface="Cambria"/>
                <a:cs typeface="Cambria"/>
              </a:rPr>
              <a:t>L </a:t>
            </a:r>
            <a:r>
              <a:rPr sz="1450" i="1" spc="5" dirty="0">
                <a:latin typeface="Cambria"/>
                <a:cs typeface="Cambria"/>
              </a:rPr>
              <a:t> </a:t>
            </a:r>
            <a:r>
              <a:rPr sz="1450" b="1" i="1" spc="150" dirty="0">
                <a:latin typeface="Calibri"/>
                <a:cs typeface="Calibri"/>
              </a:rPr>
              <a:t>x</a:t>
            </a:r>
            <a:r>
              <a:rPr sz="1450" b="1" i="1" dirty="0">
                <a:latin typeface="Calibri"/>
                <a:cs typeface="Calibri"/>
              </a:rPr>
              <a:t>	</a:t>
            </a:r>
            <a:r>
              <a:rPr sz="1450" spc="140" dirty="0">
                <a:latin typeface="Calibri"/>
                <a:cs typeface="Calibri"/>
              </a:rPr>
              <a:t>,</a:t>
            </a:r>
            <a:r>
              <a:rPr sz="1450" i="1" spc="40" dirty="0">
                <a:latin typeface="Cambria"/>
                <a:cs typeface="Cambria"/>
              </a:rPr>
              <a:t>y</a:t>
            </a:r>
            <a:r>
              <a:rPr sz="1450" i="1" dirty="0">
                <a:latin typeface="Cambria"/>
                <a:cs typeface="Cambria"/>
              </a:rPr>
              <a:t>	</a:t>
            </a:r>
            <a:r>
              <a:rPr sz="1450" spc="170" dirty="0">
                <a:latin typeface="Calibri"/>
                <a:cs typeface="Calibri"/>
              </a:rPr>
              <a:t>,</a:t>
            </a:r>
            <a:r>
              <a:rPr sz="1450" b="1" i="1" spc="-5" dirty="0">
                <a:latin typeface="Calibri"/>
                <a:cs typeface="Calibri"/>
              </a:rPr>
              <a:t>θ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6191" y="6087360"/>
            <a:ext cx="10922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50" i="1" spc="85" dirty="0">
                <a:latin typeface="Cambria"/>
                <a:cs typeface="Cambria"/>
              </a:rPr>
              <a:t>M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46565" y="6122280"/>
            <a:ext cx="1252855" cy="488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ts val="2705"/>
              </a:lnSpc>
              <a:spcBef>
                <a:spcPts val="135"/>
              </a:spcBef>
              <a:tabLst>
                <a:tab pos="385445" algn="l"/>
                <a:tab pos="1167130" algn="l"/>
              </a:tabLst>
            </a:pPr>
            <a:r>
              <a:rPr sz="2200" spc="45" dirty="0">
                <a:latin typeface="Lucida Sans Unicode"/>
                <a:cs typeface="Lucida Sans Unicode"/>
              </a:rPr>
              <a:t>∑	</a:t>
            </a:r>
            <a:r>
              <a:rPr sz="3525" spc="-292" baseline="2364" dirty="0">
                <a:latin typeface="Lucida Sans Unicode"/>
                <a:cs typeface="Lucida Sans Unicode"/>
              </a:rPr>
              <a:t>(	)</a:t>
            </a:r>
            <a:endParaRPr sz="3525" baseline="2364">
              <a:latin typeface="Lucida Sans Unicode"/>
              <a:cs typeface="Lucida Sans Unicode"/>
            </a:endParaRPr>
          </a:p>
          <a:p>
            <a:pPr marL="30480">
              <a:lnSpc>
                <a:spcPts val="905"/>
              </a:lnSpc>
            </a:pPr>
            <a:r>
              <a:rPr sz="850" i="1" dirty="0">
                <a:latin typeface="Cambria"/>
                <a:cs typeface="Cambria"/>
              </a:rPr>
              <a:t>i</a:t>
            </a:r>
            <a:r>
              <a:rPr sz="850" dirty="0">
                <a:latin typeface="Lucida Sans Unicode"/>
                <a:cs typeface="Lucida Sans Unicode"/>
              </a:rPr>
              <a:t>=</a:t>
            </a:r>
            <a:r>
              <a:rPr sz="850" dirty="0">
                <a:latin typeface="Calibri"/>
                <a:cs typeface="Calibri"/>
              </a:rPr>
              <a:t>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06117" y="6066737"/>
            <a:ext cx="2103755" cy="553085"/>
          </a:xfrm>
          <a:custGeom>
            <a:avLst/>
            <a:gdLst/>
            <a:ahLst/>
            <a:cxnLst/>
            <a:rect l="l" t="t" r="r" b="b"/>
            <a:pathLst>
              <a:path w="2103755" h="553084">
                <a:moveTo>
                  <a:pt x="0" y="0"/>
                </a:moveTo>
                <a:lnTo>
                  <a:pt x="2103613" y="0"/>
                </a:lnTo>
                <a:lnTo>
                  <a:pt x="2103613" y="552591"/>
                </a:lnTo>
                <a:lnTo>
                  <a:pt x="0" y="552591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423087" y="6642734"/>
            <a:ext cx="107759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b="1" i="1" dirty="0">
                <a:latin typeface="Calibri"/>
                <a:cs typeface="Calibri"/>
              </a:rPr>
              <a:t>θ</a:t>
            </a:r>
            <a:r>
              <a:rPr sz="1750" b="1" i="1" spc="60" dirty="0">
                <a:latin typeface="Calibri"/>
                <a:cs typeface="Calibri"/>
              </a:rPr>
              <a:t> </a:t>
            </a:r>
            <a:r>
              <a:rPr sz="1750" spc="135" dirty="0">
                <a:latin typeface="Lucida Sans Unicode"/>
                <a:cs typeface="Lucida Sans Unicode"/>
              </a:rPr>
              <a:t>←</a:t>
            </a:r>
            <a:r>
              <a:rPr sz="1750" spc="-200" dirty="0">
                <a:latin typeface="Lucida Sans Unicode"/>
                <a:cs typeface="Lucida Sans Unicode"/>
              </a:rPr>
              <a:t> </a:t>
            </a:r>
            <a:r>
              <a:rPr sz="1750" b="1" i="1" dirty="0">
                <a:latin typeface="Calibri"/>
                <a:cs typeface="Calibri"/>
              </a:rPr>
              <a:t>θ</a:t>
            </a:r>
            <a:r>
              <a:rPr sz="1750" b="1" i="1" spc="-80" dirty="0">
                <a:latin typeface="Calibri"/>
                <a:cs typeface="Calibri"/>
              </a:rPr>
              <a:t> </a:t>
            </a:r>
            <a:r>
              <a:rPr sz="1750" spc="-10" dirty="0">
                <a:latin typeface="Lucida Sans Unicode"/>
                <a:cs typeface="Lucida Sans Unicode"/>
              </a:rPr>
              <a:t>−</a:t>
            </a:r>
            <a:r>
              <a:rPr sz="1750" spc="-320" dirty="0">
                <a:latin typeface="Lucida Sans Unicode"/>
                <a:cs typeface="Lucida Sans Unicode"/>
              </a:rPr>
              <a:t> </a:t>
            </a:r>
            <a:r>
              <a:rPr sz="1750" i="1" spc="-30" dirty="0">
                <a:latin typeface="Calibri"/>
                <a:cs typeface="Calibri"/>
              </a:rPr>
              <a:t>ε</a:t>
            </a:r>
            <a:r>
              <a:rPr sz="1750" b="1" i="1" spc="-30" dirty="0">
                <a:latin typeface="Calibri"/>
                <a:cs typeface="Calibri"/>
              </a:rPr>
              <a:t>g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7499" y="691895"/>
            <a:ext cx="5466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Topics </a:t>
            </a:r>
            <a:r>
              <a:rPr sz="4400" spc="-10" dirty="0"/>
              <a:t>in</a:t>
            </a:r>
            <a:r>
              <a:rPr sz="4400" spc="-90" dirty="0"/>
              <a:t> </a:t>
            </a:r>
            <a:r>
              <a:rPr sz="4400" spc="-25" dirty="0"/>
              <a:t>Optimization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52756" y="1484376"/>
            <a:ext cx="8617585" cy="56432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Optimization </a:t>
            </a:r>
            <a:r>
              <a:rPr sz="3200" spc="-15" dirty="0">
                <a:solidFill>
                  <a:srgbClr val="808080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Training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Deep Models</a:t>
            </a:r>
            <a:r>
              <a:rPr sz="3200" spc="-15" dirty="0">
                <a:solidFill>
                  <a:srgbClr val="808080"/>
                </a:solidFill>
                <a:latin typeface="Arial"/>
                <a:cs typeface="Arial"/>
              </a:rPr>
              <a:t>:</a:t>
            </a:r>
            <a:r>
              <a:rPr sz="3200" spc="-10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Overview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How learning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differs from</a:t>
            </a:r>
            <a:r>
              <a:rPr sz="3200" spc="-1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</a:t>
            </a:r>
            <a:endParaRPr sz="320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66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Risk, empirical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risk and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surrogate</a:t>
            </a:r>
            <a:r>
              <a:rPr sz="2800" spc="-1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loss</a:t>
            </a:r>
            <a:endParaRPr sz="280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65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Batch, minibatch, data</a:t>
            </a:r>
            <a:r>
              <a:rPr sz="2800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shuffling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3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Challenges </a:t>
            </a: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in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neural network</a:t>
            </a:r>
            <a:r>
              <a:rPr sz="3200" spc="-9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Basic</a:t>
            </a:r>
            <a:r>
              <a:rPr sz="3200" spc="-3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Algorithms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Parameter </a:t>
            </a:r>
            <a:r>
              <a:rPr sz="3200" spc="-15" dirty="0">
                <a:solidFill>
                  <a:srgbClr val="808080"/>
                </a:solidFill>
                <a:latin typeface="Arial"/>
                <a:cs typeface="Arial"/>
              </a:rPr>
              <a:t>initialization</a:t>
            </a:r>
            <a:r>
              <a:rPr sz="3200" spc="-5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strategies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7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Algorithms </a:t>
            </a:r>
            <a:r>
              <a:rPr sz="3200" spc="-15" dirty="0">
                <a:solidFill>
                  <a:srgbClr val="808080"/>
                </a:solidFill>
                <a:latin typeface="Arial"/>
                <a:cs typeface="Arial"/>
              </a:rPr>
              <a:t>with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adaptive learning</a:t>
            </a:r>
            <a:r>
              <a:rPr sz="3200" spc="-10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rates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Approximate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second-order</a:t>
            </a:r>
            <a:r>
              <a:rPr sz="3200" spc="-6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methods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Optimization strategies and</a:t>
            </a:r>
            <a:r>
              <a:rPr sz="3200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meta-algorithms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260" y="259080"/>
            <a:ext cx="8808720" cy="627864"/>
          </a:xfrm>
        </p:spPr>
        <p:txBody>
          <a:bodyPr/>
          <a:lstStyle/>
          <a:p>
            <a:pPr eaLnBrk="1" hangingPunct="1"/>
            <a:r>
              <a:rPr lang="en-US" sz="4080" dirty="0">
                <a:solidFill>
                  <a:srgbClr val="3333FF"/>
                </a:solidFill>
              </a:rPr>
              <a:t>Algorithmic complexity – big O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340" y="1122680"/>
            <a:ext cx="8808720" cy="5510996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173" dirty="0">
                <a:solidFill>
                  <a:schemeClr val="tx2"/>
                </a:solidFill>
              </a:rPr>
              <a:t>Measures of hardness (complicated; many issues remain open)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173" dirty="0">
                <a:solidFill>
                  <a:schemeClr val="tx2"/>
                </a:solidFill>
              </a:rPr>
              <a:t>Decidable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sz="2720" dirty="0">
                <a:solidFill>
                  <a:schemeClr val="tx2"/>
                </a:solidFill>
              </a:rPr>
              <a:t>Tractable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</a:pPr>
            <a:r>
              <a:rPr lang="en-US" sz="2267" dirty="0">
                <a:solidFill>
                  <a:schemeClr val="tx2"/>
                </a:solidFill>
              </a:rPr>
              <a:t>Reasonable</a:t>
            </a:r>
          </a:p>
          <a:p>
            <a:pPr marL="1714500" lvl="3" indent="-342900" eaLnBrk="1" hangingPunct="1">
              <a:buFont typeface="Arial" panose="020B0604020202020204" pitchFamily="34" charset="0"/>
              <a:buChar char="•"/>
            </a:pPr>
            <a:r>
              <a:rPr lang="en-US" sz="2040" dirty="0">
                <a:solidFill>
                  <a:schemeClr val="accent1"/>
                </a:solidFill>
              </a:rPr>
              <a:t>Practical</a:t>
            </a:r>
          </a:p>
          <a:p>
            <a:pPr marL="1714500" lvl="3" indent="-342900" eaLnBrk="1" hangingPunct="1">
              <a:buFont typeface="Arial" panose="020B0604020202020204" pitchFamily="34" charset="0"/>
              <a:buChar char="•"/>
            </a:pPr>
            <a:r>
              <a:rPr lang="en-US" sz="2040" dirty="0">
                <a:solidFill>
                  <a:schemeClr val="tx2"/>
                </a:solidFill>
              </a:rPr>
              <a:t>Impractical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</a:pPr>
            <a:r>
              <a:rPr lang="en-US" sz="2267" dirty="0">
                <a:solidFill>
                  <a:schemeClr val="tx2"/>
                </a:solidFill>
              </a:rPr>
              <a:t>Unreasonable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sz="2720" dirty="0">
                <a:solidFill>
                  <a:schemeClr val="tx2"/>
                </a:solidFill>
              </a:rPr>
              <a:t>Intractable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sz="2720" dirty="0">
                <a:solidFill>
                  <a:schemeClr val="tx2"/>
                </a:solidFill>
              </a:rPr>
              <a:t>NP (contains Polynomial class)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173" dirty="0">
                <a:solidFill>
                  <a:schemeClr val="tx2"/>
                </a:solidFill>
              </a:rPr>
              <a:t>Undecidable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173" dirty="0">
                <a:solidFill>
                  <a:schemeClr val="tx2"/>
                </a:solidFill>
              </a:rPr>
              <a:t>Many AI/ML problems undecidable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3173" dirty="0">
              <a:solidFill>
                <a:schemeClr val="tx2"/>
              </a:solidFill>
            </a:endParaRPr>
          </a:p>
        </p:txBody>
      </p:sp>
      <p:sp>
        <p:nvSpPr>
          <p:cNvPr id="184324" name="TextBox 3"/>
          <p:cNvSpPr txBox="1">
            <a:spLocks noChangeArrowheads="1"/>
          </p:cNvSpPr>
          <p:nvPr/>
        </p:nvSpPr>
        <p:spPr bwMode="auto">
          <a:xfrm>
            <a:off x="405586" y="6400800"/>
            <a:ext cx="98822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 matter what the class, approximations are often used</a:t>
            </a:r>
          </a:p>
        </p:txBody>
      </p:sp>
    </p:spTree>
    <p:extLst>
      <p:ext uri="{BB962C8B-B14F-4D97-AF65-F5344CB8AC3E}">
        <p14:creationId xmlns:p14="http://schemas.microsoft.com/office/powerpoint/2010/main" val="362954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1218" y="963168"/>
            <a:ext cx="8479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Topics </a:t>
            </a:r>
            <a:r>
              <a:rPr sz="4400" spc="-10" dirty="0"/>
              <a:t>in </a:t>
            </a:r>
            <a:r>
              <a:rPr sz="4400" spc="-20" dirty="0"/>
              <a:t>Learning </a:t>
            </a:r>
            <a:r>
              <a:rPr sz="4400" spc="-15" dirty="0"/>
              <a:t>vs</a:t>
            </a:r>
            <a:r>
              <a:rPr sz="4400" spc="-140" dirty="0"/>
              <a:t> </a:t>
            </a:r>
            <a:r>
              <a:rPr sz="4400" spc="-25" dirty="0"/>
              <a:t>Optimization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85723" y="2017775"/>
            <a:ext cx="8442960" cy="23209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vs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Pure</a:t>
            </a:r>
            <a:r>
              <a:rPr sz="3200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Optimization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Empirical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Risk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Minimization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Surrogate Loss Functions and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Early</a:t>
            </a:r>
            <a:r>
              <a:rPr sz="3200" spc="-1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Stopping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Batch and Minibatch</a:t>
            </a:r>
            <a:r>
              <a:rPr sz="3200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Algorithms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3196" y="963168"/>
            <a:ext cx="74333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Learning </a:t>
            </a:r>
            <a:r>
              <a:rPr sz="4400" spc="-15" dirty="0"/>
              <a:t>vs </a:t>
            </a:r>
            <a:r>
              <a:rPr sz="4400" spc="-20" dirty="0"/>
              <a:t>Pure</a:t>
            </a:r>
            <a:r>
              <a:rPr sz="4400" spc="-110" dirty="0"/>
              <a:t> </a:t>
            </a:r>
            <a:r>
              <a:rPr sz="4400" spc="-25" dirty="0"/>
              <a:t>Optimization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85723" y="2100072"/>
            <a:ext cx="9866377" cy="522232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19812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5849FF"/>
                </a:solidFill>
                <a:latin typeface="Arial"/>
                <a:cs typeface="Arial"/>
              </a:rPr>
              <a:t>Optimization algorithms </a:t>
            </a:r>
            <a:r>
              <a:rPr sz="3200" spc="-15" dirty="0">
                <a:solidFill>
                  <a:srgbClr val="5849FF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5849FF"/>
                </a:solidFill>
                <a:latin typeface="Arial"/>
                <a:cs typeface="Arial"/>
              </a:rPr>
              <a:t>deep learning </a:t>
            </a:r>
            <a:r>
              <a:rPr sz="3200" spc="-15" dirty="0">
                <a:solidFill>
                  <a:srgbClr val="5849FF"/>
                </a:solidFill>
                <a:latin typeface="Arial"/>
                <a:cs typeface="Arial"/>
              </a:rPr>
              <a:t>differ  from </a:t>
            </a:r>
            <a:r>
              <a:rPr sz="3200" spc="-20" dirty="0">
                <a:solidFill>
                  <a:srgbClr val="5849FF"/>
                </a:solidFill>
                <a:latin typeface="Arial"/>
                <a:cs typeface="Arial"/>
              </a:rPr>
              <a:t>traditional optimization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in </a:t>
            </a:r>
            <a:r>
              <a:rPr sz="3200" spc="-25" dirty="0">
                <a:solidFill>
                  <a:srgbClr val="5849FF"/>
                </a:solidFill>
                <a:latin typeface="Arial"/>
                <a:cs typeface="Arial"/>
              </a:rPr>
              <a:t>several</a:t>
            </a:r>
            <a:r>
              <a:rPr sz="3200" spc="-135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5849FF"/>
                </a:solidFill>
                <a:latin typeface="Arial"/>
                <a:cs typeface="Arial"/>
              </a:rPr>
              <a:t>ways:</a:t>
            </a:r>
            <a:endParaRPr sz="3200" dirty="0">
              <a:solidFill>
                <a:srgbClr val="5849FF"/>
              </a:solidFill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5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Machine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learning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acts</a:t>
            </a:r>
            <a:r>
              <a:rPr sz="2800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indirectly</a:t>
            </a:r>
            <a:endParaRPr sz="2800" dirty="0">
              <a:latin typeface="Arial"/>
              <a:cs typeface="Arial"/>
            </a:endParaRPr>
          </a:p>
          <a:p>
            <a:pPr marL="1143000" marR="5080" lvl="2" indent="-226060">
              <a:lnSpc>
                <a:spcPct val="100800"/>
              </a:lnSpc>
              <a:spcBef>
                <a:spcPts val="495"/>
              </a:spcBef>
              <a:buChar char="•"/>
              <a:tabLst>
                <a:tab pos="1143000" algn="l"/>
                <a:tab pos="7392034" algn="l"/>
              </a:tabLst>
            </a:pPr>
            <a:r>
              <a:rPr lang="en-US" sz="2400" spc="-15" dirty="0">
                <a:solidFill>
                  <a:srgbClr val="660066"/>
                </a:solidFill>
                <a:latin typeface="Arial"/>
                <a:cs typeface="Arial"/>
              </a:rPr>
              <a:t>Primary c</a:t>
            </a:r>
            <a:r>
              <a:rPr lang="en-US" sz="2400" spc="-10" dirty="0">
                <a:solidFill>
                  <a:srgbClr val="660066"/>
                </a:solidFill>
                <a:latin typeface="Arial"/>
                <a:cs typeface="Arial"/>
              </a:rPr>
              <a:t>oncern is for 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performance</a:t>
            </a:r>
            <a:r>
              <a:rPr sz="2400" spc="-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measure</a:t>
            </a:r>
            <a:r>
              <a:rPr sz="24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defined</a:t>
            </a:r>
            <a:r>
              <a:rPr sz="2400" spc="-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 err="1">
                <a:solidFill>
                  <a:srgbClr val="660066"/>
                </a:solidFill>
                <a:latin typeface="Arial"/>
                <a:cs typeface="Arial"/>
              </a:rPr>
              <a:t>w</a:t>
            </a:r>
            <a:r>
              <a:rPr lang="en-US" sz="2400" spc="-10" dirty="0" err="1">
                <a:solidFill>
                  <a:srgbClr val="660066"/>
                </a:solidFill>
                <a:latin typeface="Arial"/>
                <a:cs typeface="Arial"/>
              </a:rPr>
              <a:t>rt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 the training set </a:t>
            </a:r>
            <a:r>
              <a:rPr lang="en-US" sz="2400" spc="-10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which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may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be</a:t>
            </a:r>
            <a:r>
              <a:rPr sz="2400" spc="-1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intractable</a:t>
            </a:r>
            <a:endParaRPr sz="2400" dirty="0">
              <a:latin typeface="Arial"/>
              <a:cs typeface="Arial"/>
            </a:endParaRPr>
          </a:p>
          <a:p>
            <a:pPr marL="1143000" marR="335280" lvl="2" indent="-226060">
              <a:lnSpc>
                <a:spcPts val="2780"/>
              </a:lnSpc>
              <a:spcBef>
                <a:spcPts val="705"/>
              </a:spcBef>
              <a:buChar char="•"/>
              <a:tabLst>
                <a:tab pos="1143000" algn="l"/>
              </a:tabLst>
            </a:pPr>
            <a:r>
              <a:rPr lang="en-US" sz="2400" spc="-15" dirty="0">
                <a:solidFill>
                  <a:srgbClr val="660066"/>
                </a:solidFill>
                <a:latin typeface="Arial"/>
                <a:cs typeface="Arial"/>
              </a:rPr>
              <a:t>Use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different cost function </a:t>
            </a:r>
            <a:r>
              <a:rPr sz="2400" i="1" spc="-15" dirty="0">
                <a:latin typeface="Times New Roman"/>
                <a:cs typeface="Times New Roman"/>
              </a:rPr>
              <a:t>J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spc="-15" dirty="0">
                <a:latin typeface="Times New Roman"/>
                <a:cs typeface="Times New Roman"/>
              </a:rPr>
              <a:t>θ</a:t>
            </a:r>
            <a:r>
              <a:rPr sz="2400" spc="-15" dirty="0">
                <a:latin typeface="Times New Roman"/>
                <a:cs typeface="Times New Roman"/>
              </a:rPr>
              <a:t>)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hope that 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doing so will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reduce</a:t>
            </a:r>
            <a:r>
              <a:rPr sz="2400" spc="-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</a:t>
            </a:r>
            <a:endParaRPr sz="2400" dirty="0">
              <a:latin typeface="Times New Roman"/>
              <a:cs typeface="Times New Roman"/>
            </a:endParaRPr>
          </a:p>
          <a:p>
            <a:pPr marL="351790" indent="-339090">
              <a:lnSpc>
                <a:spcPct val="100000"/>
              </a:lnSpc>
              <a:spcBef>
                <a:spcPts val="6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5849FF"/>
                </a:solidFill>
                <a:latin typeface="Arial"/>
                <a:cs typeface="Arial"/>
              </a:rPr>
              <a:t>Pure optimization: minimizing </a:t>
            </a:r>
            <a:r>
              <a:rPr sz="2800" b="1" i="1" dirty="0">
                <a:solidFill>
                  <a:srgbClr val="002060"/>
                </a:solidFill>
                <a:latin typeface="Times New Roman"/>
                <a:cs typeface="Times New Roman"/>
              </a:rPr>
              <a:t>J</a:t>
            </a:r>
            <a:r>
              <a:rPr sz="2800" i="1" dirty="0">
                <a:solidFill>
                  <a:srgbClr val="5849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5849FF"/>
                </a:solidFill>
                <a:latin typeface="Arial"/>
                <a:cs typeface="Arial"/>
              </a:rPr>
              <a:t>a </a:t>
            </a:r>
            <a:r>
              <a:rPr sz="3200" spc="-25" dirty="0">
                <a:solidFill>
                  <a:srgbClr val="5849FF"/>
                </a:solidFill>
                <a:latin typeface="Arial"/>
                <a:cs typeface="Arial"/>
              </a:rPr>
              <a:t>goal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in</a:t>
            </a:r>
            <a:r>
              <a:rPr sz="3200" spc="-10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5849FF"/>
                </a:solidFill>
                <a:latin typeface="Arial"/>
                <a:cs typeface="Arial"/>
              </a:rPr>
              <a:t>itself</a:t>
            </a:r>
            <a:endParaRPr sz="3200" dirty="0">
              <a:solidFill>
                <a:srgbClr val="5849FF"/>
              </a:solidFill>
              <a:latin typeface="Arial"/>
              <a:cs typeface="Arial"/>
            </a:endParaRPr>
          </a:p>
          <a:p>
            <a:pPr marL="808990" lvl="1" indent="-339090">
              <a:spcBef>
                <a:spcPts val="645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20" dirty="0">
                <a:solidFill>
                  <a:srgbClr val="5849FF"/>
                </a:solidFill>
                <a:latin typeface="Arial"/>
                <a:cs typeface="Arial"/>
              </a:rPr>
              <a:t>Optimizing algorithms </a:t>
            </a:r>
            <a:r>
              <a:rPr sz="2800" spc="-15" dirty="0">
                <a:solidFill>
                  <a:srgbClr val="5849FF"/>
                </a:solidFill>
                <a:latin typeface="Arial"/>
                <a:cs typeface="Arial"/>
              </a:rPr>
              <a:t>for training </a:t>
            </a:r>
            <a:r>
              <a:rPr lang="en-US" sz="2800" spc="-20" dirty="0">
                <a:solidFill>
                  <a:srgbClr val="5849FF"/>
                </a:solidFill>
                <a:latin typeface="Arial"/>
                <a:cs typeface="Arial"/>
              </a:rPr>
              <a:t>d</a:t>
            </a:r>
            <a:r>
              <a:rPr sz="2800" spc="-20" dirty="0">
                <a:solidFill>
                  <a:srgbClr val="5849FF"/>
                </a:solidFill>
                <a:latin typeface="Arial"/>
                <a:cs typeface="Arial"/>
              </a:rPr>
              <a:t>eep</a:t>
            </a:r>
            <a:r>
              <a:rPr sz="2800" spc="-90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849FF"/>
                </a:solidFill>
                <a:latin typeface="Arial"/>
                <a:cs typeface="Arial"/>
              </a:rPr>
              <a:t>models</a:t>
            </a:r>
            <a:r>
              <a:rPr lang="en-US" sz="2800" spc="-20" dirty="0">
                <a:solidFill>
                  <a:srgbClr val="5849FF"/>
                </a:solidFill>
                <a:latin typeface="Arial"/>
                <a:cs typeface="Arial"/>
              </a:rPr>
              <a:t> also</a:t>
            </a:r>
            <a:r>
              <a:rPr lang="en-US" sz="28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5849FF"/>
                </a:solidFill>
                <a:latin typeface="Arial"/>
                <a:cs typeface="Arial"/>
              </a:rPr>
              <a:t>in</a:t>
            </a:r>
            <a:r>
              <a:rPr sz="2800" spc="-15" dirty="0">
                <a:solidFill>
                  <a:srgbClr val="5849FF"/>
                </a:solidFill>
                <a:latin typeface="Arial"/>
                <a:cs typeface="Arial"/>
              </a:rPr>
              <a:t>cludes specialization </a:t>
            </a:r>
            <a:r>
              <a:rPr sz="2800" spc="-10" dirty="0">
                <a:solidFill>
                  <a:srgbClr val="5849FF"/>
                </a:solidFill>
                <a:latin typeface="Arial"/>
                <a:cs typeface="Arial"/>
              </a:rPr>
              <a:t>on</a:t>
            </a:r>
            <a:r>
              <a:rPr lang="en-US" sz="2800" spc="-10" dirty="0">
                <a:solidFill>
                  <a:srgbClr val="5849FF"/>
                </a:solidFill>
                <a:latin typeface="Arial"/>
                <a:cs typeface="Arial"/>
              </a:rPr>
              <a:t> the</a:t>
            </a:r>
            <a:r>
              <a:rPr sz="2800" spc="-10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849FF"/>
                </a:solidFill>
                <a:latin typeface="Arial"/>
                <a:cs typeface="Arial"/>
              </a:rPr>
              <a:t>specific structure </a:t>
            </a:r>
            <a:r>
              <a:rPr sz="2800" spc="-10" dirty="0">
                <a:solidFill>
                  <a:srgbClr val="5849FF"/>
                </a:solidFill>
                <a:latin typeface="Arial"/>
                <a:cs typeface="Arial"/>
              </a:rPr>
              <a:t>of</a:t>
            </a:r>
            <a:r>
              <a:rPr lang="en-US" sz="2800" spc="-10" dirty="0">
                <a:solidFill>
                  <a:srgbClr val="5849FF"/>
                </a:solidFill>
                <a:latin typeface="Arial"/>
                <a:cs typeface="Arial"/>
              </a:rPr>
              <a:t> a</a:t>
            </a:r>
            <a:r>
              <a:rPr sz="2800" spc="-10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849FF"/>
                </a:solidFill>
                <a:latin typeface="Arial"/>
                <a:cs typeface="Arial"/>
              </a:rPr>
              <a:t>ML objective</a:t>
            </a:r>
            <a:r>
              <a:rPr sz="2800" spc="-30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849FF"/>
                </a:solidFill>
                <a:latin typeface="Arial"/>
                <a:cs typeface="Arial"/>
              </a:rPr>
              <a:t>function</a:t>
            </a:r>
            <a:endParaRPr sz="2800" dirty="0">
              <a:solidFill>
                <a:srgbClr val="5849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58724" y="475488"/>
            <a:ext cx="53441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Typical Cost</a:t>
            </a:r>
            <a:r>
              <a:rPr sz="4400" spc="-80" dirty="0"/>
              <a:t> </a:t>
            </a:r>
            <a:r>
              <a:rPr sz="4400" spc="-25" dirty="0"/>
              <a:t>Function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95143" y="1871472"/>
            <a:ext cx="8668385" cy="99821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1790" marR="5080" indent="-339090">
              <a:lnSpc>
                <a:spcPts val="3820"/>
              </a:lnSpc>
              <a:spcBef>
                <a:spcPts val="24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Typically 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cost function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can be written as</a:t>
            </a:r>
            <a:r>
              <a:rPr sz="3200" spc="-1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an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average over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training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set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9383" y="3902455"/>
            <a:ext cx="6852920" cy="91566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38760" indent="-226060">
              <a:lnSpc>
                <a:spcPct val="100000"/>
              </a:lnSpc>
              <a:spcBef>
                <a:spcPts val="725"/>
              </a:spcBef>
              <a:buFont typeface="Times New Roman"/>
              <a:buChar char="•"/>
              <a:tabLst>
                <a:tab pos="238760" algn="l"/>
              </a:tabLst>
            </a:pPr>
            <a:r>
              <a:rPr sz="2400" i="1" dirty="0">
                <a:latin typeface="Times New Roman"/>
                <a:cs typeface="Times New Roman"/>
              </a:rPr>
              <a:t>L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per-example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loss</a:t>
            </a:r>
            <a:r>
              <a:rPr sz="2400" spc="-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function</a:t>
            </a:r>
            <a:endParaRPr sz="2400">
              <a:latin typeface="Arial"/>
              <a:cs typeface="Arial"/>
            </a:endParaRPr>
          </a:p>
          <a:p>
            <a:pPr marL="238760" indent="-226060">
              <a:lnSpc>
                <a:spcPct val="100000"/>
              </a:lnSpc>
              <a:spcBef>
                <a:spcPts val="620"/>
              </a:spcBef>
              <a:buFont typeface="Times New Roman"/>
              <a:buChar char="•"/>
              <a:tabLst>
                <a:tab pos="238760" algn="l"/>
              </a:tabLst>
            </a:pPr>
            <a:r>
              <a:rPr sz="2400" i="1" dirty="0">
                <a:latin typeface="Times New Roman"/>
                <a:cs typeface="Times New Roman"/>
              </a:rPr>
              <a:t>f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i="1" spc="-5" dirty="0">
                <a:latin typeface="Times New Roman"/>
                <a:cs typeface="Times New Roman"/>
              </a:rPr>
              <a:t>x </a:t>
            </a:r>
            <a:r>
              <a:rPr sz="2400" dirty="0">
                <a:latin typeface="Times New Roman"/>
                <a:cs typeface="Times New Roman"/>
              </a:rPr>
              <a:t>; </a:t>
            </a:r>
            <a:r>
              <a:rPr sz="2400" b="1" dirty="0">
                <a:latin typeface="Times New Roman"/>
                <a:cs typeface="Times New Roman"/>
              </a:rPr>
              <a:t>θ </a:t>
            </a:r>
            <a:r>
              <a:rPr sz="2400" dirty="0">
                <a:latin typeface="Times New Roman"/>
                <a:cs typeface="Times New Roman"/>
              </a:rPr>
              <a:t>)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predicted output when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input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r>
              <a:rPr sz="2400" spc="-2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9383" y="4856479"/>
            <a:ext cx="4391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1055" indent="-808990">
              <a:lnSpc>
                <a:spcPct val="100000"/>
              </a:lnSpc>
              <a:spcBef>
                <a:spcPts val="100"/>
              </a:spcBef>
              <a:buChar char="•"/>
              <a:tabLst>
                <a:tab pos="821055" algn="l"/>
                <a:tab pos="82169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empirical</a:t>
            </a:r>
            <a:r>
              <a:rPr sz="2400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distribution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7263" y="5290311"/>
            <a:ext cx="64382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supervised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learning </a:t>
            </a:r>
            <a:r>
              <a:rPr sz="2800" i="1" dirty="0">
                <a:latin typeface="Times New Roman"/>
                <a:cs typeface="Times New Roman"/>
              </a:rPr>
              <a:t>y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target</a:t>
            </a:r>
            <a:r>
              <a:rPr sz="2800" spc="-1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output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1863" y="3021062"/>
            <a:ext cx="2705100" cy="9296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011555">
              <a:lnSpc>
                <a:spcPct val="100000"/>
              </a:lnSpc>
              <a:spcBef>
                <a:spcPts val="515"/>
              </a:spcBef>
            </a:pPr>
            <a:r>
              <a:rPr sz="3525" i="1" spc="359" baseline="20094" dirty="0">
                <a:latin typeface="Cambria"/>
                <a:cs typeface="Cambria"/>
              </a:rPr>
              <a:t>J</a:t>
            </a:r>
            <a:r>
              <a:rPr sz="3525" spc="359" baseline="20094" dirty="0">
                <a:latin typeface="Cambria"/>
                <a:cs typeface="Cambria"/>
              </a:rPr>
              <a:t>(</a:t>
            </a:r>
            <a:r>
              <a:rPr sz="3600" i="1" spc="359" baseline="19675" dirty="0">
                <a:latin typeface="Symbol"/>
                <a:cs typeface="Symbol"/>
              </a:rPr>
              <a:t></a:t>
            </a:r>
            <a:r>
              <a:rPr sz="3600" i="1" spc="-502" baseline="19675" dirty="0">
                <a:latin typeface="Times New Roman"/>
                <a:cs typeface="Times New Roman"/>
              </a:rPr>
              <a:t> </a:t>
            </a:r>
            <a:r>
              <a:rPr sz="3525" spc="450" baseline="20094" dirty="0">
                <a:latin typeface="Cambria"/>
                <a:cs typeface="Cambria"/>
              </a:rPr>
              <a:t>)</a:t>
            </a:r>
            <a:r>
              <a:rPr sz="3525" i="1" spc="450" baseline="20094" dirty="0">
                <a:latin typeface="Cambria"/>
                <a:cs typeface="Cambria"/>
              </a:rPr>
              <a:t>=</a:t>
            </a:r>
            <a:r>
              <a:rPr sz="3525" i="1" spc="-209" baseline="20094" dirty="0">
                <a:latin typeface="Cambria"/>
                <a:cs typeface="Cambria"/>
              </a:rPr>
              <a:t> </a:t>
            </a:r>
            <a:r>
              <a:rPr sz="3525" i="1" spc="225" baseline="20094" dirty="0">
                <a:latin typeface="Cambria"/>
                <a:cs typeface="Cambria"/>
              </a:rPr>
              <a:t>E</a:t>
            </a:r>
            <a:r>
              <a:rPr sz="1350" spc="150" dirty="0">
                <a:latin typeface="Cambria"/>
                <a:cs typeface="Cambria"/>
              </a:rPr>
              <a:t>(</a:t>
            </a:r>
            <a:r>
              <a:rPr sz="1350" b="1" i="1" spc="150" dirty="0">
                <a:latin typeface="Calibri"/>
                <a:cs typeface="Calibri"/>
              </a:rPr>
              <a:t>x</a:t>
            </a:r>
            <a:r>
              <a:rPr sz="1350" b="1" i="1" spc="-155" dirty="0">
                <a:latin typeface="Calibri"/>
                <a:cs typeface="Calibri"/>
              </a:rPr>
              <a:t> </a:t>
            </a:r>
            <a:r>
              <a:rPr sz="1350" i="1" spc="25" dirty="0">
                <a:latin typeface="Cambria"/>
                <a:cs typeface="Cambria"/>
              </a:rPr>
              <a:t>,y</a:t>
            </a:r>
            <a:r>
              <a:rPr sz="1350" i="1" spc="-105" dirty="0">
                <a:latin typeface="Cambria"/>
                <a:cs typeface="Cambria"/>
              </a:rPr>
              <a:t> </a:t>
            </a:r>
            <a:r>
              <a:rPr sz="1350" spc="-145" dirty="0">
                <a:latin typeface="Cambria"/>
                <a:cs typeface="Cambria"/>
              </a:rPr>
              <a:t>)</a:t>
            </a:r>
            <a:r>
              <a:rPr sz="1350" i="1" spc="-145" dirty="0">
                <a:latin typeface="Cambria"/>
                <a:cs typeface="Cambria"/>
              </a:rPr>
              <a:t>~p</a:t>
            </a:r>
            <a:r>
              <a:rPr sz="2025" spc="-217" baseline="2057" dirty="0">
                <a:latin typeface="Cambria"/>
                <a:cs typeface="Cambria"/>
              </a:rPr>
              <a:t>ˆ</a:t>
            </a:r>
            <a:endParaRPr sz="2025" baseline="2057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459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800" spc="-1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Where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6974" y="3319339"/>
            <a:ext cx="25781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ambria"/>
                <a:cs typeface="Cambria"/>
              </a:rPr>
              <a:t>d</a:t>
            </a:r>
            <a:r>
              <a:rPr sz="1000" spc="-15" dirty="0">
                <a:latin typeface="Cambria"/>
                <a:cs typeface="Cambria"/>
              </a:rPr>
              <a:t>at</a:t>
            </a:r>
            <a:r>
              <a:rPr sz="1000" spc="-5" dirty="0">
                <a:latin typeface="Cambria"/>
                <a:cs typeface="Cambria"/>
              </a:rPr>
              <a:t>a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2447" y="2746341"/>
            <a:ext cx="1718310" cy="654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150" spc="-104" baseline="-4742" dirty="0">
                <a:latin typeface="Symbol"/>
                <a:cs typeface="Symbol"/>
              </a:rPr>
              <a:t></a:t>
            </a:r>
            <a:r>
              <a:rPr sz="2350" i="1" spc="-70" dirty="0">
                <a:latin typeface="Cambria"/>
                <a:cs typeface="Cambria"/>
              </a:rPr>
              <a:t>L</a:t>
            </a:r>
            <a:r>
              <a:rPr sz="2350" spc="-70" dirty="0">
                <a:latin typeface="Cambria"/>
                <a:cs typeface="Cambria"/>
              </a:rPr>
              <a:t>(</a:t>
            </a:r>
            <a:r>
              <a:rPr sz="2350" i="1" spc="-70" dirty="0">
                <a:latin typeface="Cambria"/>
                <a:cs typeface="Cambria"/>
              </a:rPr>
              <a:t>f</a:t>
            </a:r>
            <a:r>
              <a:rPr sz="2350" i="1" spc="-204" dirty="0">
                <a:latin typeface="Cambria"/>
                <a:cs typeface="Cambria"/>
              </a:rPr>
              <a:t> </a:t>
            </a:r>
            <a:r>
              <a:rPr sz="2350" spc="140" dirty="0">
                <a:latin typeface="Cambria"/>
                <a:cs typeface="Cambria"/>
              </a:rPr>
              <a:t>(</a:t>
            </a:r>
            <a:r>
              <a:rPr sz="2350" b="1" i="1" spc="140" dirty="0">
                <a:latin typeface="Calibri"/>
                <a:cs typeface="Calibri"/>
              </a:rPr>
              <a:t>x</a:t>
            </a:r>
            <a:r>
              <a:rPr sz="2350" i="1" spc="140" dirty="0">
                <a:latin typeface="Cambria"/>
                <a:cs typeface="Cambria"/>
              </a:rPr>
              <a:t>;</a:t>
            </a:r>
            <a:r>
              <a:rPr sz="2400" i="1" spc="140" dirty="0">
                <a:latin typeface="Symbol"/>
                <a:cs typeface="Symbol"/>
              </a:rPr>
              <a:t></a:t>
            </a:r>
            <a:r>
              <a:rPr sz="2400" i="1" spc="-34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Cambria"/>
                <a:cs typeface="Cambria"/>
              </a:rPr>
              <a:t>)</a:t>
            </a:r>
            <a:r>
              <a:rPr sz="2350" i="1" spc="10" dirty="0">
                <a:latin typeface="Cambria"/>
                <a:cs typeface="Cambria"/>
              </a:rPr>
              <a:t>,y</a:t>
            </a:r>
            <a:r>
              <a:rPr sz="2350" i="1" spc="-320" dirty="0">
                <a:latin typeface="Cambria"/>
                <a:cs typeface="Cambria"/>
              </a:rPr>
              <a:t> </a:t>
            </a:r>
            <a:r>
              <a:rPr sz="2350" spc="-300" dirty="0">
                <a:latin typeface="Cambria"/>
                <a:cs typeface="Cambria"/>
              </a:rPr>
              <a:t>)</a:t>
            </a:r>
            <a:r>
              <a:rPr sz="6150" spc="-450" baseline="-4742" dirty="0">
                <a:latin typeface="Symbol"/>
                <a:cs typeface="Symbol"/>
              </a:rPr>
              <a:t></a:t>
            </a:r>
            <a:endParaRPr sz="6150" baseline="-4742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15621" y="4872753"/>
            <a:ext cx="399415" cy="393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105"/>
              </a:spcBef>
            </a:pPr>
            <a:r>
              <a:rPr sz="2775" i="1" spc="-540" baseline="-4504" dirty="0">
                <a:latin typeface="Cambria"/>
                <a:cs typeface="Cambria"/>
              </a:rPr>
              <a:t>p</a:t>
            </a:r>
            <a:r>
              <a:rPr sz="1850" spc="-360" dirty="0">
                <a:latin typeface="Cambria"/>
                <a:cs typeface="Cambria"/>
              </a:rPr>
              <a:t>ˆ</a:t>
            </a:r>
            <a:endParaRPr sz="1850">
              <a:latin typeface="Cambria"/>
              <a:cs typeface="Cambria"/>
            </a:endParaRPr>
          </a:p>
          <a:p>
            <a:pPr marL="127635">
              <a:lnSpc>
                <a:spcPts val="960"/>
              </a:lnSpc>
            </a:pPr>
            <a:r>
              <a:rPr sz="1050" i="1" dirty="0">
                <a:latin typeface="Cambria"/>
                <a:cs typeface="Cambria"/>
              </a:rPr>
              <a:t>da</a:t>
            </a:r>
            <a:r>
              <a:rPr sz="1050" i="1" spc="-10" dirty="0">
                <a:latin typeface="Cambria"/>
                <a:cs typeface="Cambria"/>
              </a:rPr>
              <a:t>t</a:t>
            </a:r>
            <a:r>
              <a:rPr sz="1050" i="1" spc="10" dirty="0">
                <a:latin typeface="Cambria"/>
                <a:cs typeface="Cambria"/>
              </a:rPr>
              <a:t>a</a:t>
            </a:r>
            <a:endParaRPr sz="10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4078" y="984503"/>
            <a:ext cx="53441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Typical Cost</a:t>
            </a:r>
            <a:r>
              <a:rPr sz="4400" spc="-80" dirty="0"/>
              <a:t> </a:t>
            </a:r>
            <a:r>
              <a:rPr sz="4400" spc="-25" dirty="0"/>
              <a:t>Function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85723" y="1719362"/>
            <a:ext cx="8820785" cy="30448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consider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unregularized supervised</a:t>
            </a:r>
            <a:r>
              <a:rPr sz="3200" spc="-1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case</a:t>
            </a:r>
            <a:endParaRPr sz="320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545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where arguments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i="1" dirty="0">
                <a:latin typeface="Times New Roman"/>
                <a:cs typeface="Times New Roman"/>
              </a:rPr>
              <a:t>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are </a:t>
            </a:r>
            <a:r>
              <a:rPr sz="2800" i="1" dirty="0">
                <a:latin typeface="Times New Roman"/>
                <a:cs typeface="Times New Roman"/>
              </a:rPr>
              <a:t>f </a:t>
            </a:r>
            <a:r>
              <a:rPr sz="2800" spc="-5" dirty="0">
                <a:latin typeface="Times New Roman"/>
                <a:cs typeface="Times New Roman"/>
              </a:rPr>
              <a:t>(</a:t>
            </a:r>
            <a:r>
              <a:rPr sz="2800" b="1" i="1" spc="-5" dirty="0">
                <a:latin typeface="Times New Roman"/>
                <a:cs typeface="Times New Roman"/>
              </a:rPr>
              <a:t>x </a:t>
            </a:r>
            <a:r>
              <a:rPr sz="2800" dirty="0">
                <a:latin typeface="Times New Roman"/>
                <a:cs typeface="Times New Roman"/>
              </a:rPr>
              <a:t>; </a:t>
            </a:r>
            <a:r>
              <a:rPr sz="2800" b="1" dirty="0">
                <a:latin typeface="Times New Roman"/>
                <a:cs typeface="Times New Roman"/>
              </a:rPr>
              <a:t>θ </a:t>
            </a:r>
            <a:r>
              <a:rPr sz="2800" dirty="0">
                <a:latin typeface="Times New Roman"/>
                <a:cs typeface="Times New Roman"/>
              </a:rPr>
              <a:t>)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</a:t>
            </a:r>
            <a:r>
              <a:rPr sz="2800" spc="-2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y</a:t>
            </a:r>
            <a:endParaRPr sz="2800">
              <a:latin typeface="Times New Roman"/>
              <a:cs typeface="Times New Roman"/>
            </a:endParaRPr>
          </a:p>
          <a:p>
            <a:pPr marL="3517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Trivial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extend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cases:</a:t>
            </a:r>
            <a:endParaRPr sz="3200">
              <a:latin typeface="Arial"/>
              <a:cs typeface="Arial"/>
            </a:endParaRPr>
          </a:p>
          <a:p>
            <a:pPr marL="1143000" lvl="1" indent="-226695">
              <a:lnSpc>
                <a:spcPct val="100000"/>
              </a:lnSpc>
              <a:spcBef>
                <a:spcPts val="560"/>
              </a:spcBef>
              <a:buChar char="•"/>
              <a:tabLst>
                <a:tab pos="1143000" algn="l"/>
                <a:tab pos="53721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Where parameters </a:t>
            </a:r>
            <a:r>
              <a:rPr sz="2400" b="1" dirty="0">
                <a:latin typeface="Times New Roman"/>
                <a:cs typeface="Times New Roman"/>
              </a:rPr>
              <a:t>θ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and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input	</a:t>
            </a:r>
            <a:r>
              <a:rPr sz="2400" b="1" i="1" dirty="0">
                <a:latin typeface="Times New Roman"/>
                <a:cs typeface="Times New Roman"/>
              </a:rPr>
              <a:t>x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are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arguments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1143000" lvl="1" indent="-226695">
              <a:lnSpc>
                <a:spcPct val="100000"/>
              </a:lnSpc>
              <a:spcBef>
                <a:spcPts val="505"/>
              </a:spcBef>
              <a:buChar char="•"/>
              <a:tabLst>
                <a:tab pos="1143000" algn="l"/>
                <a:tab pos="330454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Exclude output	</a:t>
            </a:r>
            <a:r>
              <a:rPr sz="2400" i="1" dirty="0">
                <a:latin typeface="Times New Roman"/>
                <a:cs typeface="Times New Roman"/>
              </a:rPr>
              <a:t>y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as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argument</a:t>
            </a:r>
            <a:endParaRPr sz="240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63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For regularization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unsupervised</a:t>
            </a:r>
            <a:r>
              <a:rPr sz="2800" spc="-1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learning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651" y="395400"/>
            <a:ext cx="987491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Objective </a:t>
            </a:r>
            <a:r>
              <a:rPr lang="en-US" spc="-20" dirty="0"/>
              <a:t>function for</a:t>
            </a:r>
            <a:r>
              <a:rPr spc="-20" dirty="0"/>
              <a:t> data generation </a:t>
            </a:r>
            <a:r>
              <a:rPr lang="en-US" spc="-10" dirty="0"/>
              <a:t>-</a:t>
            </a:r>
            <a:r>
              <a:rPr spc="-145" dirty="0"/>
              <a:t> </a:t>
            </a:r>
            <a:r>
              <a:rPr spc="-15" dirty="0"/>
              <a:t>risk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61077" y="1569720"/>
            <a:ext cx="697162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Objective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function</a:t>
            </a: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 over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training set</a:t>
            </a:r>
            <a:r>
              <a:rPr sz="32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077" y="5597479"/>
            <a:ext cx="7893050" cy="14528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746760" marR="5080" indent="-282575">
              <a:lnSpc>
                <a:spcPts val="3290"/>
              </a:lnSpc>
              <a:spcBef>
                <a:spcPts val="265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The goal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machine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learning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algorithm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2800" spc="-2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reduce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expected generalization</a:t>
            </a:r>
            <a:r>
              <a:rPr sz="2800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error</a:t>
            </a:r>
            <a:endParaRPr sz="28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quantity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known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as</a:t>
            </a: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 the</a:t>
            </a:r>
            <a:r>
              <a:rPr sz="3200" spc="-1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b="1" i="1" spc="-15" dirty="0">
                <a:solidFill>
                  <a:srgbClr val="3333CC"/>
                </a:solidFill>
                <a:latin typeface="Arial"/>
                <a:cs typeface="Arial"/>
              </a:rPr>
              <a:t>risk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4015" y="2209003"/>
            <a:ext cx="1120775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i="1" spc="240" dirty="0">
                <a:latin typeface="Cambria"/>
                <a:cs typeface="Cambria"/>
              </a:rPr>
              <a:t>J</a:t>
            </a:r>
            <a:r>
              <a:rPr sz="2350" spc="240" dirty="0">
                <a:latin typeface="Cambria"/>
                <a:cs typeface="Cambria"/>
              </a:rPr>
              <a:t>(</a:t>
            </a:r>
            <a:r>
              <a:rPr sz="2400" i="1" spc="240" dirty="0">
                <a:latin typeface="Symbol"/>
                <a:cs typeface="Symbol"/>
              </a:rPr>
              <a:t></a:t>
            </a:r>
            <a:r>
              <a:rPr sz="2400" i="1" spc="-350" dirty="0">
                <a:latin typeface="Times New Roman"/>
                <a:cs typeface="Times New Roman"/>
              </a:rPr>
              <a:t> </a:t>
            </a:r>
            <a:r>
              <a:rPr sz="2350" spc="300" dirty="0">
                <a:latin typeface="Cambria"/>
                <a:cs typeface="Cambria"/>
              </a:rPr>
              <a:t>)</a:t>
            </a:r>
            <a:r>
              <a:rPr sz="2350" i="1" spc="300" dirty="0">
                <a:latin typeface="Cambria"/>
                <a:cs typeface="Cambria"/>
              </a:rPr>
              <a:t>=</a:t>
            </a:r>
            <a:r>
              <a:rPr sz="2350" i="1" spc="-165" dirty="0">
                <a:latin typeface="Cambria"/>
                <a:cs typeface="Cambria"/>
              </a:rPr>
              <a:t> </a:t>
            </a:r>
            <a:r>
              <a:rPr sz="2350" i="1" spc="270" dirty="0">
                <a:latin typeface="Cambria"/>
                <a:cs typeface="Cambria"/>
              </a:rPr>
              <a:t>E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9727" y="2451205"/>
            <a:ext cx="87312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350" spc="70" dirty="0">
                <a:latin typeface="Cambria"/>
                <a:cs typeface="Cambria"/>
              </a:rPr>
              <a:t>(</a:t>
            </a:r>
            <a:r>
              <a:rPr sz="1350" b="1" i="1" spc="70" dirty="0">
                <a:latin typeface="Calibri"/>
                <a:cs typeface="Calibri"/>
              </a:rPr>
              <a:t>x</a:t>
            </a:r>
            <a:r>
              <a:rPr sz="1350" b="1" i="1" spc="-165" dirty="0">
                <a:latin typeface="Calibri"/>
                <a:cs typeface="Calibri"/>
              </a:rPr>
              <a:t> </a:t>
            </a:r>
            <a:r>
              <a:rPr sz="1350" i="1" spc="25" dirty="0">
                <a:latin typeface="Cambria"/>
                <a:cs typeface="Cambria"/>
              </a:rPr>
              <a:t>,y</a:t>
            </a:r>
            <a:r>
              <a:rPr sz="1350" i="1" spc="-114" dirty="0">
                <a:latin typeface="Cambria"/>
                <a:cs typeface="Cambria"/>
              </a:rPr>
              <a:t> </a:t>
            </a:r>
            <a:r>
              <a:rPr sz="1350" spc="-70" dirty="0">
                <a:latin typeface="Cambria"/>
                <a:cs typeface="Cambria"/>
              </a:rPr>
              <a:t>)</a:t>
            </a:r>
            <a:r>
              <a:rPr sz="1350" i="1" spc="-70" dirty="0">
                <a:latin typeface="Cambria"/>
                <a:cs typeface="Cambria"/>
              </a:rPr>
              <a:t>~p</a:t>
            </a:r>
            <a:r>
              <a:rPr sz="2025" spc="-104" baseline="2057" dirty="0">
                <a:latin typeface="Cambria"/>
                <a:cs typeface="Cambria"/>
              </a:rPr>
              <a:t>ˆ</a:t>
            </a:r>
            <a:r>
              <a:rPr sz="1500" spc="-104" baseline="-30555" dirty="0">
                <a:latin typeface="Cambria"/>
                <a:cs typeface="Cambria"/>
              </a:rPr>
              <a:t>data</a:t>
            </a:r>
            <a:endParaRPr sz="1500" baseline="-30555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5273" y="1992807"/>
            <a:ext cx="1718310" cy="654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150" spc="-104" baseline="-4742" dirty="0">
                <a:latin typeface="Symbol"/>
                <a:cs typeface="Symbol"/>
              </a:rPr>
              <a:t></a:t>
            </a:r>
            <a:r>
              <a:rPr sz="2350" i="1" spc="-70" dirty="0">
                <a:latin typeface="Cambria"/>
                <a:cs typeface="Cambria"/>
              </a:rPr>
              <a:t>L</a:t>
            </a:r>
            <a:r>
              <a:rPr sz="2350" spc="-70" dirty="0">
                <a:latin typeface="Cambria"/>
                <a:cs typeface="Cambria"/>
              </a:rPr>
              <a:t>(</a:t>
            </a:r>
            <a:r>
              <a:rPr sz="2350" i="1" spc="-70" dirty="0">
                <a:latin typeface="Cambria"/>
                <a:cs typeface="Cambria"/>
              </a:rPr>
              <a:t>f</a:t>
            </a:r>
            <a:r>
              <a:rPr sz="2350" i="1" spc="-204" dirty="0">
                <a:latin typeface="Cambria"/>
                <a:cs typeface="Cambria"/>
              </a:rPr>
              <a:t> </a:t>
            </a:r>
            <a:r>
              <a:rPr sz="2350" spc="140" dirty="0">
                <a:latin typeface="Cambria"/>
                <a:cs typeface="Cambria"/>
              </a:rPr>
              <a:t>(</a:t>
            </a:r>
            <a:r>
              <a:rPr sz="2350" b="1" i="1" spc="140" dirty="0">
                <a:latin typeface="Calibri"/>
                <a:cs typeface="Calibri"/>
              </a:rPr>
              <a:t>x</a:t>
            </a:r>
            <a:r>
              <a:rPr sz="2350" i="1" spc="140" dirty="0">
                <a:latin typeface="Cambria"/>
                <a:cs typeface="Cambria"/>
              </a:rPr>
              <a:t>;</a:t>
            </a:r>
            <a:r>
              <a:rPr sz="2400" i="1" spc="140" dirty="0">
                <a:latin typeface="Symbol"/>
                <a:cs typeface="Symbol"/>
              </a:rPr>
              <a:t></a:t>
            </a:r>
            <a:r>
              <a:rPr sz="2400" i="1" spc="-34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Cambria"/>
                <a:cs typeface="Cambria"/>
              </a:rPr>
              <a:t>)</a:t>
            </a:r>
            <a:r>
              <a:rPr sz="2350" i="1" spc="10" dirty="0">
                <a:latin typeface="Cambria"/>
                <a:cs typeface="Cambria"/>
              </a:rPr>
              <a:t>,y</a:t>
            </a:r>
            <a:r>
              <a:rPr sz="2350" i="1" spc="-320" dirty="0">
                <a:latin typeface="Cambria"/>
                <a:cs typeface="Cambria"/>
              </a:rPr>
              <a:t> </a:t>
            </a:r>
            <a:r>
              <a:rPr sz="2350" spc="-300" dirty="0">
                <a:latin typeface="Cambria"/>
                <a:cs typeface="Cambria"/>
              </a:rPr>
              <a:t>)</a:t>
            </a:r>
            <a:r>
              <a:rPr sz="6150" spc="-450" baseline="-4742" dirty="0">
                <a:latin typeface="Symbol"/>
                <a:cs typeface="Symbol"/>
              </a:rPr>
              <a:t></a:t>
            </a:r>
            <a:endParaRPr sz="6150" baseline="-4742">
              <a:latin typeface="Symbol"/>
              <a:cs typeface="Symbo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13183" y="2148363"/>
            <a:ext cx="3724275" cy="612775"/>
          </a:xfrm>
          <a:custGeom>
            <a:avLst/>
            <a:gdLst/>
            <a:ahLst/>
            <a:cxnLst/>
            <a:rect l="l" t="t" r="r" b="b"/>
            <a:pathLst>
              <a:path w="3724275" h="612775">
                <a:moveTo>
                  <a:pt x="0" y="0"/>
                </a:moveTo>
                <a:lnTo>
                  <a:pt x="3723710" y="0"/>
                </a:lnTo>
                <a:lnTo>
                  <a:pt x="3723710" y="612245"/>
                </a:lnTo>
                <a:lnTo>
                  <a:pt x="0" y="612245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19535" y="5127819"/>
            <a:ext cx="25781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ambria"/>
                <a:cs typeface="Cambria"/>
              </a:rPr>
              <a:t>d</a:t>
            </a:r>
            <a:r>
              <a:rPr sz="1000" spc="-15" dirty="0">
                <a:latin typeface="Cambria"/>
                <a:cs typeface="Cambria"/>
              </a:rPr>
              <a:t>at</a:t>
            </a:r>
            <a:r>
              <a:rPr sz="1000" spc="-5" dirty="0">
                <a:latin typeface="Cambria"/>
                <a:cs typeface="Cambria"/>
              </a:rPr>
              <a:t>a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277" y="2727960"/>
            <a:ext cx="8853805" cy="24815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02590" marR="55880" indent="-339090">
              <a:lnSpc>
                <a:spcPct val="97900"/>
              </a:lnSpc>
              <a:spcBef>
                <a:spcPts val="180"/>
              </a:spcBef>
              <a:buChar char="•"/>
              <a:tabLst>
                <a:tab pos="401955" algn="l"/>
                <a:tab pos="4025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We 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then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minimize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3200" spc="-1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corresponding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objective function 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  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where expectation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across 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data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generating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distribution </a:t>
            </a:r>
            <a:r>
              <a:rPr sz="3200" i="1" spc="-5" dirty="0">
                <a:latin typeface="Times New Roman"/>
                <a:cs typeface="Times New Roman"/>
              </a:rPr>
              <a:t>p</a:t>
            </a:r>
            <a:r>
              <a:rPr sz="3150" spc="-7" baseline="-18518" dirty="0">
                <a:latin typeface="Times New Roman"/>
                <a:cs typeface="Times New Roman"/>
              </a:rPr>
              <a:t>data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rather than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 the distribution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over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 the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finite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training</a:t>
            </a:r>
            <a:r>
              <a:rPr sz="3200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set</a:t>
            </a:r>
            <a:endParaRPr sz="3200" dirty="0">
              <a:latin typeface="Arial"/>
              <a:cs typeface="Arial"/>
            </a:endParaRPr>
          </a:p>
          <a:p>
            <a:pPr marR="1294765" algn="ctr">
              <a:lnSpc>
                <a:spcPts val="4215"/>
              </a:lnSpc>
              <a:tabLst>
                <a:tab pos="2156460" algn="l"/>
              </a:tabLst>
            </a:pPr>
            <a:r>
              <a:rPr sz="2350" i="1" spc="495" dirty="0">
                <a:latin typeface="Cambria"/>
                <a:cs typeface="Cambria"/>
              </a:rPr>
              <a:t>J*</a:t>
            </a:r>
            <a:r>
              <a:rPr sz="2350" i="1" spc="-114" dirty="0">
                <a:latin typeface="Cambria"/>
                <a:cs typeface="Cambria"/>
              </a:rPr>
              <a:t> </a:t>
            </a:r>
            <a:r>
              <a:rPr sz="2350" spc="-15" dirty="0">
                <a:latin typeface="Cambria"/>
                <a:cs typeface="Cambria"/>
              </a:rPr>
              <a:t>(</a:t>
            </a:r>
            <a:r>
              <a:rPr sz="2400" i="1" spc="-15" dirty="0">
                <a:latin typeface="Symbol"/>
                <a:cs typeface="Symbol"/>
              </a:rPr>
              <a:t></a:t>
            </a:r>
            <a:r>
              <a:rPr sz="2400" i="1" spc="-315" dirty="0">
                <a:latin typeface="Times New Roman"/>
                <a:cs typeface="Times New Roman"/>
              </a:rPr>
              <a:t> </a:t>
            </a:r>
            <a:r>
              <a:rPr sz="2350" spc="300" dirty="0">
                <a:latin typeface="Cambria"/>
                <a:cs typeface="Cambria"/>
              </a:rPr>
              <a:t>)</a:t>
            </a:r>
            <a:r>
              <a:rPr sz="2350" i="1" spc="300" dirty="0">
                <a:latin typeface="Cambria"/>
                <a:cs typeface="Cambria"/>
              </a:rPr>
              <a:t>=</a:t>
            </a:r>
            <a:r>
              <a:rPr sz="2350" i="1" spc="-125" dirty="0">
                <a:latin typeface="Cambria"/>
                <a:cs typeface="Cambria"/>
              </a:rPr>
              <a:t> </a:t>
            </a:r>
            <a:r>
              <a:rPr sz="2350" i="1" spc="150" dirty="0">
                <a:latin typeface="Cambria"/>
                <a:cs typeface="Cambria"/>
              </a:rPr>
              <a:t>E</a:t>
            </a:r>
            <a:r>
              <a:rPr sz="2025" spc="225" baseline="-34979" dirty="0">
                <a:latin typeface="Cambria"/>
                <a:cs typeface="Cambria"/>
              </a:rPr>
              <a:t>(</a:t>
            </a:r>
            <a:r>
              <a:rPr sz="2025" b="1" i="1" spc="225" baseline="-34979" dirty="0">
                <a:latin typeface="Calibri"/>
                <a:cs typeface="Calibri"/>
              </a:rPr>
              <a:t>x</a:t>
            </a:r>
            <a:r>
              <a:rPr sz="2025" b="1" i="1" spc="-217" baseline="-34979" dirty="0">
                <a:latin typeface="Calibri"/>
                <a:cs typeface="Calibri"/>
              </a:rPr>
              <a:t> </a:t>
            </a:r>
            <a:r>
              <a:rPr sz="2025" i="1" spc="37" baseline="-34979" dirty="0">
                <a:latin typeface="Cambria"/>
                <a:cs typeface="Cambria"/>
              </a:rPr>
              <a:t>,y</a:t>
            </a:r>
            <a:r>
              <a:rPr sz="2025" i="1" spc="-142" baseline="-34979" dirty="0">
                <a:latin typeface="Cambria"/>
                <a:cs typeface="Cambria"/>
              </a:rPr>
              <a:t> </a:t>
            </a:r>
            <a:r>
              <a:rPr sz="2025" spc="-52" baseline="-34979" dirty="0">
                <a:latin typeface="Cambria"/>
                <a:cs typeface="Cambria"/>
              </a:rPr>
              <a:t>)</a:t>
            </a:r>
            <a:r>
              <a:rPr sz="2025" i="1" spc="-52" baseline="-34979" dirty="0">
                <a:latin typeface="Cambria"/>
                <a:cs typeface="Cambria"/>
              </a:rPr>
              <a:t>~p	</a:t>
            </a:r>
            <a:r>
              <a:rPr sz="6150" spc="-104" baseline="-4742" dirty="0">
                <a:latin typeface="Symbol"/>
                <a:cs typeface="Symbol"/>
              </a:rPr>
              <a:t></a:t>
            </a:r>
            <a:r>
              <a:rPr sz="2350" i="1" spc="-70" dirty="0">
                <a:latin typeface="Cambria"/>
                <a:cs typeface="Cambria"/>
              </a:rPr>
              <a:t>L</a:t>
            </a:r>
            <a:r>
              <a:rPr sz="2350" spc="-70" dirty="0">
                <a:latin typeface="Cambria"/>
                <a:cs typeface="Cambria"/>
              </a:rPr>
              <a:t>(</a:t>
            </a:r>
            <a:r>
              <a:rPr sz="2350" i="1" spc="-70" dirty="0">
                <a:latin typeface="Cambria"/>
                <a:cs typeface="Cambria"/>
              </a:rPr>
              <a:t>f</a:t>
            </a:r>
            <a:r>
              <a:rPr sz="2350" i="1" spc="-175" dirty="0">
                <a:latin typeface="Cambria"/>
                <a:cs typeface="Cambria"/>
              </a:rPr>
              <a:t> </a:t>
            </a:r>
            <a:r>
              <a:rPr sz="2350" spc="140" dirty="0">
                <a:latin typeface="Cambria"/>
                <a:cs typeface="Cambria"/>
              </a:rPr>
              <a:t>(</a:t>
            </a:r>
            <a:r>
              <a:rPr sz="2350" b="1" i="1" spc="140" dirty="0">
                <a:latin typeface="Calibri"/>
                <a:cs typeface="Calibri"/>
              </a:rPr>
              <a:t>x</a:t>
            </a:r>
            <a:r>
              <a:rPr sz="2350" i="1" spc="140" dirty="0">
                <a:latin typeface="Cambria"/>
                <a:cs typeface="Cambria"/>
              </a:rPr>
              <a:t>;</a:t>
            </a:r>
            <a:r>
              <a:rPr sz="2400" i="1" spc="140" dirty="0">
                <a:latin typeface="Symbol"/>
                <a:cs typeface="Symbol"/>
              </a:rPr>
              <a:t></a:t>
            </a:r>
            <a:r>
              <a:rPr sz="2400" i="1" spc="-32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Cambria"/>
                <a:cs typeface="Cambria"/>
              </a:rPr>
              <a:t>)</a:t>
            </a:r>
            <a:r>
              <a:rPr sz="2350" i="1" spc="10" dirty="0">
                <a:latin typeface="Cambria"/>
                <a:cs typeface="Cambria"/>
              </a:rPr>
              <a:t>,y</a:t>
            </a:r>
            <a:r>
              <a:rPr sz="2350" i="1" spc="-300" dirty="0">
                <a:latin typeface="Cambria"/>
                <a:cs typeface="Cambria"/>
              </a:rPr>
              <a:t> </a:t>
            </a:r>
            <a:r>
              <a:rPr sz="2350" spc="-300" dirty="0">
                <a:latin typeface="Cambria"/>
                <a:cs typeface="Cambria"/>
              </a:rPr>
              <a:t>)</a:t>
            </a:r>
            <a:r>
              <a:rPr sz="6150" spc="-450" baseline="-4742" dirty="0">
                <a:latin typeface="Symbol"/>
                <a:cs typeface="Symbol"/>
              </a:rPr>
              <a:t></a:t>
            </a:r>
            <a:endParaRPr sz="6150" baseline="-4742" dirty="0">
              <a:latin typeface="Symbol"/>
              <a:cs typeface="Symbo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17550" y="4720117"/>
            <a:ext cx="3924935" cy="612775"/>
          </a:xfrm>
          <a:custGeom>
            <a:avLst/>
            <a:gdLst/>
            <a:ahLst/>
            <a:cxnLst/>
            <a:rect l="l" t="t" r="r" b="b"/>
            <a:pathLst>
              <a:path w="3924935" h="612775">
                <a:moveTo>
                  <a:pt x="0" y="0"/>
                </a:moveTo>
                <a:lnTo>
                  <a:pt x="3924652" y="0"/>
                </a:lnTo>
                <a:lnTo>
                  <a:pt x="3924652" y="612245"/>
                </a:lnTo>
                <a:lnTo>
                  <a:pt x="0" y="612245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66110" y="2098040"/>
            <a:ext cx="3462189" cy="27206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1800" i="1" dirty="0">
                <a:solidFill>
                  <a:srgbClr val="3333CC"/>
                </a:solidFill>
                <a:latin typeface="Times New Roman"/>
                <a:cs typeface="Times New Roman"/>
              </a:rPr>
              <a:t>L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1800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per-example 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loss</a:t>
            </a:r>
            <a:r>
              <a:rPr sz="18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function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E89BA8DF-371D-3C4D-AA3B-6BE623E7CBAB}"/>
              </a:ext>
            </a:extLst>
          </p:cNvPr>
          <p:cNvSpPr txBox="1"/>
          <p:nvPr/>
        </p:nvSpPr>
        <p:spPr>
          <a:xfrm>
            <a:off x="7052869" y="2370102"/>
            <a:ext cx="3241696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lang="en-US" sz="2000" i="1" spc="70" dirty="0">
                <a:latin typeface="Cambria"/>
                <a:cs typeface="Cambria"/>
              </a:rPr>
              <a:t>Empirical distribution </a:t>
            </a:r>
            <a:r>
              <a:rPr sz="2000" i="1" spc="-70" dirty="0" err="1">
                <a:latin typeface="Cambria"/>
                <a:cs typeface="Cambria"/>
              </a:rPr>
              <a:t>p</a:t>
            </a:r>
            <a:r>
              <a:rPr sz="3600" spc="-104" baseline="2057" dirty="0" err="1">
                <a:latin typeface="Cambria"/>
                <a:cs typeface="Cambria"/>
              </a:rPr>
              <a:t>ˆ</a:t>
            </a:r>
            <a:r>
              <a:rPr sz="2400" spc="-104" baseline="-30555" dirty="0" err="1">
                <a:latin typeface="Cambria"/>
                <a:cs typeface="Cambria"/>
              </a:rPr>
              <a:t>data</a:t>
            </a:r>
            <a:endParaRPr sz="2400" baseline="-30555" dirty="0">
              <a:latin typeface="Cambria"/>
              <a:cs typeface="Cambri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A8173E-A916-C84F-BDD5-4E9EBF126E4B}"/>
              </a:ext>
            </a:extLst>
          </p:cNvPr>
          <p:cNvSpPr/>
          <p:nvPr/>
        </p:nvSpPr>
        <p:spPr>
          <a:xfrm>
            <a:off x="2478792" y="3247945"/>
            <a:ext cx="582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spc="495" dirty="0">
                <a:latin typeface="Cambria"/>
                <a:cs typeface="Cambria"/>
              </a:rPr>
              <a:t>J*</a:t>
            </a:r>
            <a:r>
              <a:rPr lang="en-US" sz="2400" i="1" spc="-125" dirty="0">
                <a:latin typeface="Cambria"/>
                <a:cs typeface="Cambria"/>
              </a:rPr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66889" y="691895"/>
            <a:ext cx="3527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Empirical</a:t>
            </a:r>
            <a:r>
              <a:rPr sz="4400" spc="-95" dirty="0"/>
              <a:t> </a:t>
            </a:r>
            <a:r>
              <a:rPr sz="4400" spc="-25" dirty="0"/>
              <a:t>Risk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85723" y="1569720"/>
            <a:ext cx="2330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True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risk</a:t>
            </a:r>
            <a:r>
              <a:rPr sz="3200" spc="-1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323" y="2129535"/>
            <a:ext cx="8917305" cy="28003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772795" marR="297180" indent="-282575">
              <a:lnSpc>
                <a:spcPts val="3310"/>
              </a:lnSpc>
              <a:spcBef>
                <a:spcPts val="250"/>
              </a:spcBef>
              <a:buChar char="–"/>
              <a:tabLst>
                <a:tab pos="772795" algn="l"/>
              </a:tabLst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we knew </a:t>
            </a:r>
            <a:r>
              <a:rPr sz="2800" i="1" spc="-5" dirty="0">
                <a:latin typeface="Times New Roman"/>
                <a:cs typeface="Times New Roman"/>
              </a:rPr>
              <a:t>p</a:t>
            </a:r>
            <a:r>
              <a:rPr sz="2700" spc="-7" baseline="-18518" dirty="0">
                <a:latin typeface="Times New Roman"/>
                <a:cs typeface="Times New Roman"/>
              </a:rPr>
              <a:t>data</a:t>
            </a:r>
            <a:r>
              <a:rPr sz="2800" spc="-5" dirty="0">
                <a:latin typeface="Times New Roman"/>
                <a:cs typeface="Times New Roman"/>
              </a:rPr>
              <a:t>(</a:t>
            </a:r>
            <a:r>
              <a:rPr sz="2800" b="1" i="1" spc="-5" dirty="0" err="1">
                <a:latin typeface="Times New Roman"/>
                <a:cs typeface="Times New Roman"/>
              </a:rPr>
              <a:t>x</a:t>
            </a:r>
            <a:r>
              <a:rPr sz="2800" spc="-5" dirty="0" err="1">
                <a:latin typeface="Times New Roman"/>
                <a:cs typeface="Times New Roman"/>
              </a:rPr>
              <a:t>,</a:t>
            </a:r>
            <a:r>
              <a:rPr sz="2800" i="1" spc="-5" dirty="0" err="1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)</a:t>
            </a:r>
            <a:r>
              <a:rPr lang="en-US" sz="2800" spc="-5" dirty="0">
                <a:latin typeface="Times New Roman"/>
                <a:cs typeface="Times New Roman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would 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have an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optimization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 problem</a:t>
            </a:r>
            <a:r>
              <a:rPr sz="2800" spc="-1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solved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by an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optimization</a:t>
            </a:r>
            <a:r>
              <a:rPr sz="2800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algorithm</a:t>
            </a:r>
            <a:endParaRPr sz="2800" dirty="0">
              <a:latin typeface="Arial"/>
              <a:cs typeface="Arial"/>
            </a:endParaRPr>
          </a:p>
          <a:p>
            <a:pPr marL="772795" marR="30480" indent="-282575">
              <a:lnSpc>
                <a:spcPct val="99600"/>
              </a:lnSpc>
              <a:spcBef>
                <a:spcPts val="540"/>
              </a:spcBef>
              <a:buChar char="–"/>
              <a:tabLst>
                <a:tab pos="772795" algn="l"/>
              </a:tabLst>
            </a:pP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When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we do not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know </a:t>
            </a:r>
            <a:r>
              <a:rPr sz="2800" i="1" spc="-5" dirty="0">
                <a:latin typeface="Times New Roman"/>
                <a:cs typeface="Times New Roman"/>
              </a:rPr>
              <a:t>p</a:t>
            </a:r>
            <a:r>
              <a:rPr sz="2700" spc="-7" baseline="-18518" dirty="0">
                <a:latin typeface="Times New Roman"/>
                <a:cs typeface="Times New Roman"/>
              </a:rPr>
              <a:t>data</a:t>
            </a:r>
            <a:r>
              <a:rPr sz="2800" spc="-5" dirty="0">
                <a:latin typeface="Times New Roman"/>
                <a:cs typeface="Times New Roman"/>
              </a:rPr>
              <a:t>(</a:t>
            </a:r>
            <a:r>
              <a:rPr sz="2800" b="1" i="1" spc="-5" dirty="0">
                <a:latin typeface="Times New Roman"/>
                <a:cs typeface="Times New Roman"/>
              </a:rPr>
              <a:t>x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i="1" spc="-5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)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but only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have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training set 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samples, we have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machine</a:t>
            </a:r>
            <a:r>
              <a:rPr sz="2800" spc="-1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learning  problem</a:t>
            </a:r>
            <a:endParaRPr sz="2800" dirty="0">
              <a:latin typeface="Arial"/>
              <a:cs typeface="Arial"/>
            </a:endParaRPr>
          </a:p>
          <a:p>
            <a:pPr marL="377190" indent="-339090">
              <a:lnSpc>
                <a:spcPct val="100000"/>
              </a:lnSpc>
              <a:spcBef>
                <a:spcPts val="655"/>
              </a:spcBef>
              <a:buChar char="•"/>
              <a:tabLst>
                <a:tab pos="376555" algn="l"/>
                <a:tab pos="3771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Empirical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risk, with </a:t>
            </a:r>
            <a:r>
              <a:rPr sz="3200" i="1" dirty="0">
                <a:latin typeface="Times New Roman"/>
                <a:cs typeface="Times New Roman"/>
              </a:rPr>
              <a:t>m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training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examples,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79511" y="1378965"/>
            <a:ext cx="3925570" cy="750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ts val="4700"/>
              </a:lnSpc>
              <a:spcBef>
                <a:spcPts val="125"/>
              </a:spcBef>
              <a:tabLst>
                <a:tab pos="2194560" algn="l"/>
              </a:tabLst>
            </a:pPr>
            <a:r>
              <a:rPr sz="2350" i="1" spc="495" dirty="0">
                <a:latin typeface="Cambria"/>
                <a:cs typeface="Cambria"/>
              </a:rPr>
              <a:t>J*</a:t>
            </a:r>
            <a:r>
              <a:rPr sz="2350" i="1" spc="-114" dirty="0">
                <a:latin typeface="Cambria"/>
                <a:cs typeface="Cambria"/>
              </a:rPr>
              <a:t> </a:t>
            </a:r>
            <a:r>
              <a:rPr sz="2350" spc="-15" dirty="0">
                <a:latin typeface="Cambria"/>
                <a:cs typeface="Cambria"/>
              </a:rPr>
              <a:t>(</a:t>
            </a:r>
            <a:r>
              <a:rPr sz="2400" i="1" spc="-15" dirty="0">
                <a:latin typeface="Symbol"/>
                <a:cs typeface="Symbol"/>
              </a:rPr>
              <a:t></a:t>
            </a:r>
            <a:r>
              <a:rPr sz="2400" i="1" spc="-315" dirty="0">
                <a:latin typeface="Times New Roman"/>
                <a:cs typeface="Times New Roman"/>
              </a:rPr>
              <a:t> </a:t>
            </a:r>
            <a:r>
              <a:rPr sz="2350" spc="300" dirty="0">
                <a:latin typeface="Cambria"/>
                <a:cs typeface="Cambria"/>
              </a:rPr>
              <a:t>)</a:t>
            </a:r>
            <a:r>
              <a:rPr sz="2350" i="1" spc="300" dirty="0">
                <a:latin typeface="Cambria"/>
                <a:cs typeface="Cambria"/>
              </a:rPr>
              <a:t>=</a:t>
            </a:r>
            <a:r>
              <a:rPr sz="2350" i="1" spc="-125" dirty="0">
                <a:latin typeface="Cambria"/>
                <a:cs typeface="Cambria"/>
              </a:rPr>
              <a:t> </a:t>
            </a:r>
            <a:r>
              <a:rPr sz="2350" i="1" spc="150" dirty="0">
                <a:latin typeface="Cambria"/>
                <a:cs typeface="Cambria"/>
              </a:rPr>
              <a:t>E</a:t>
            </a:r>
            <a:r>
              <a:rPr sz="2025" spc="225" baseline="-34979" dirty="0">
                <a:latin typeface="Cambria"/>
                <a:cs typeface="Cambria"/>
              </a:rPr>
              <a:t>(</a:t>
            </a:r>
            <a:r>
              <a:rPr sz="2025" b="1" i="1" spc="225" baseline="-34979" dirty="0">
                <a:latin typeface="Calibri"/>
                <a:cs typeface="Calibri"/>
              </a:rPr>
              <a:t>x</a:t>
            </a:r>
            <a:r>
              <a:rPr sz="2025" b="1" i="1" spc="-217" baseline="-34979" dirty="0">
                <a:latin typeface="Calibri"/>
                <a:cs typeface="Calibri"/>
              </a:rPr>
              <a:t> </a:t>
            </a:r>
            <a:r>
              <a:rPr sz="2025" i="1" spc="37" baseline="-34979" dirty="0">
                <a:latin typeface="Cambria"/>
                <a:cs typeface="Cambria"/>
              </a:rPr>
              <a:t>,y</a:t>
            </a:r>
            <a:r>
              <a:rPr sz="2025" i="1" spc="-142" baseline="-34979" dirty="0">
                <a:latin typeface="Cambria"/>
                <a:cs typeface="Cambria"/>
              </a:rPr>
              <a:t> </a:t>
            </a:r>
            <a:r>
              <a:rPr sz="2025" spc="-52" baseline="-34979" dirty="0">
                <a:latin typeface="Cambria"/>
                <a:cs typeface="Cambria"/>
              </a:rPr>
              <a:t>)</a:t>
            </a:r>
            <a:r>
              <a:rPr sz="2025" i="1" spc="-52" baseline="-34979" dirty="0">
                <a:latin typeface="Cambria"/>
                <a:cs typeface="Cambria"/>
              </a:rPr>
              <a:t>~p	</a:t>
            </a:r>
            <a:r>
              <a:rPr sz="6150" spc="-104" baseline="-4742" dirty="0">
                <a:latin typeface="Symbol"/>
                <a:cs typeface="Symbol"/>
              </a:rPr>
              <a:t></a:t>
            </a:r>
            <a:r>
              <a:rPr sz="2350" i="1" spc="-70" dirty="0">
                <a:latin typeface="Cambria"/>
                <a:cs typeface="Cambria"/>
              </a:rPr>
              <a:t>L</a:t>
            </a:r>
            <a:r>
              <a:rPr sz="2350" spc="-70" dirty="0">
                <a:latin typeface="Cambria"/>
                <a:cs typeface="Cambria"/>
              </a:rPr>
              <a:t>(</a:t>
            </a:r>
            <a:r>
              <a:rPr sz="2350" i="1" spc="-70" dirty="0">
                <a:latin typeface="Cambria"/>
                <a:cs typeface="Cambria"/>
              </a:rPr>
              <a:t>f</a:t>
            </a:r>
            <a:r>
              <a:rPr sz="2350" i="1" spc="-200" dirty="0">
                <a:latin typeface="Cambria"/>
                <a:cs typeface="Cambria"/>
              </a:rPr>
              <a:t> </a:t>
            </a:r>
            <a:r>
              <a:rPr sz="2350" spc="140" dirty="0">
                <a:latin typeface="Cambria"/>
                <a:cs typeface="Cambria"/>
              </a:rPr>
              <a:t>(</a:t>
            </a:r>
            <a:r>
              <a:rPr sz="2350" b="1" i="1" spc="140" dirty="0">
                <a:latin typeface="Calibri"/>
                <a:cs typeface="Calibri"/>
              </a:rPr>
              <a:t>x</a:t>
            </a:r>
            <a:r>
              <a:rPr sz="2350" i="1" spc="140" dirty="0">
                <a:latin typeface="Cambria"/>
                <a:cs typeface="Cambria"/>
              </a:rPr>
              <a:t>;</a:t>
            </a:r>
            <a:r>
              <a:rPr sz="2400" i="1" spc="140" dirty="0">
                <a:latin typeface="Symbol"/>
                <a:cs typeface="Symbol"/>
              </a:rPr>
              <a:t></a:t>
            </a:r>
            <a:r>
              <a:rPr sz="2400" i="1" spc="-34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Cambria"/>
                <a:cs typeface="Cambria"/>
              </a:rPr>
              <a:t>)</a:t>
            </a:r>
            <a:r>
              <a:rPr sz="2350" i="1" spc="10" dirty="0">
                <a:latin typeface="Cambria"/>
                <a:cs typeface="Cambria"/>
              </a:rPr>
              <a:t>,y</a:t>
            </a:r>
            <a:r>
              <a:rPr sz="2350" i="1" spc="-315" dirty="0">
                <a:latin typeface="Cambria"/>
                <a:cs typeface="Cambria"/>
              </a:rPr>
              <a:t> </a:t>
            </a:r>
            <a:r>
              <a:rPr sz="2350" spc="-300" dirty="0">
                <a:latin typeface="Cambria"/>
                <a:cs typeface="Cambria"/>
              </a:rPr>
              <a:t>)</a:t>
            </a:r>
            <a:r>
              <a:rPr sz="6150" spc="-450" baseline="-4742" dirty="0">
                <a:latin typeface="Symbol"/>
                <a:cs typeface="Symbol"/>
              </a:rPr>
              <a:t></a:t>
            </a:r>
            <a:endParaRPr sz="6150" baseline="-4742" dirty="0">
              <a:latin typeface="Symbol"/>
              <a:cs typeface="Symbol"/>
            </a:endParaRPr>
          </a:p>
          <a:p>
            <a:pPr marL="125095" algn="ctr">
              <a:lnSpc>
                <a:spcPts val="980"/>
              </a:lnSpc>
            </a:pPr>
            <a:r>
              <a:rPr sz="1000" spc="-15" dirty="0">
                <a:latin typeface="Cambria"/>
                <a:cs typeface="Cambria"/>
              </a:rPr>
              <a:t>data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90892" y="1545537"/>
            <a:ext cx="3924935" cy="612775"/>
          </a:xfrm>
          <a:custGeom>
            <a:avLst/>
            <a:gdLst/>
            <a:ahLst/>
            <a:cxnLst/>
            <a:rect l="l" t="t" r="r" b="b"/>
            <a:pathLst>
              <a:path w="3924934" h="612775">
                <a:moveTo>
                  <a:pt x="0" y="0"/>
                </a:moveTo>
                <a:lnTo>
                  <a:pt x="3924652" y="0"/>
                </a:lnTo>
                <a:lnTo>
                  <a:pt x="3924652" y="612245"/>
                </a:lnTo>
                <a:lnTo>
                  <a:pt x="0" y="612245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59995" y="5275223"/>
            <a:ext cx="89154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900" i="1" spc="190" dirty="0">
                <a:latin typeface="Cambria"/>
                <a:cs typeface="Cambria"/>
              </a:rPr>
              <a:t>J</a:t>
            </a:r>
            <a:r>
              <a:rPr sz="1900" spc="190" dirty="0">
                <a:latin typeface="Cambria"/>
                <a:cs typeface="Cambria"/>
              </a:rPr>
              <a:t>(</a:t>
            </a:r>
            <a:r>
              <a:rPr sz="1950" i="1" spc="190" dirty="0">
                <a:latin typeface="Symbol"/>
                <a:cs typeface="Symbol"/>
              </a:rPr>
              <a:t></a:t>
            </a:r>
            <a:r>
              <a:rPr sz="1950" i="1" spc="-295" dirty="0">
                <a:latin typeface="Times New Roman"/>
                <a:cs typeface="Times New Roman"/>
              </a:rPr>
              <a:t> </a:t>
            </a:r>
            <a:r>
              <a:rPr sz="1900" spc="229" dirty="0">
                <a:latin typeface="Cambria"/>
                <a:cs typeface="Cambria"/>
              </a:rPr>
              <a:t>)</a:t>
            </a:r>
            <a:r>
              <a:rPr sz="1900" i="1" spc="229" dirty="0">
                <a:latin typeface="Cambria"/>
                <a:cs typeface="Cambria"/>
              </a:rPr>
              <a:t>=</a:t>
            </a:r>
            <a:r>
              <a:rPr sz="1900" i="1" spc="-145" dirty="0">
                <a:latin typeface="Cambria"/>
                <a:cs typeface="Cambria"/>
              </a:rPr>
              <a:t> </a:t>
            </a:r>
            <a:r>
              <a:rPr sz="1900" i="1" spc="210" dirty="0">
                <a:latin typeface="Cambria"/>
                <a:cs typeface="Cambria"/>
              </a:rPr>
              <a:t>E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8038" y="5469492"/>
            <a:ext cx="7029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100" spc="50" dirty="0">
                <a:latin typeface="Cambria"/>
                <a:cs typeface="Cambria"/>
              </a:rPr>
              <a:t>(</a:t>
            </a:r>
            <a:r>
              <a:rPr sz="1100" b="1" i="1" spc="50" dirty="0">
                <a:latin typeface="Calibri"/>
                <a:cs typeface="Calibri"/>
              </a:rPr>
              <a:t>x</a:t>
            </a:r>
            <a:r>
              <a:rPr sz="1100" b="1" i="1" spc="-140" dirty="0">
                <a:latin typeface="Calibri"/>
                <a:cs typeface="Calibri"/>
              </a:rPr>
              <a:t> </a:t>
            </a:r>
            <a:r>
              <a:rPr sz="1100" i="1" spc="15" dirty="0">
                <a:latin typeface="Cambria"/>
                <a:cs typeface="Cambria"/>
              </a:rPr>
              <a:t>,y</a:t>
            </a:r>
            <a:r>
              <a:rPr sz="1100" i="1" spc="-100" dirty="0">
                <a:latin typeface="Cambria"/>
                <a:cs typeface="Cambria"/>
              </a:rPr>
              <a:t> </a:t>
            </a:r>
            <a:r>
              <a:rPr sz="1100" spc="-60" dirty="0">
                <a:latin typeface="Cambria"/>
                <a:cs typeface="Cambria"/>
              </a:rPr>
              <a:t>)</a:t>
            </a:r>
            <a:r>
              <a:rPr sz="1100" i="1" spc="-60" dirty="0">
                <a:latin typeface="Cambria"/>
                <a:cs typeface="Cambria"/>
              </a:rPr>
              <a:t>~p</a:t>
            </a:r>
            <a:r>
              <a:rPr sz="1650" spc="-89" baseline="2525" dirty="0">
                <a:latin typeface="Cambria"/>
                <a:cs typeface="Cambria"/>
              </a:rPr>
              <a:t>ˆ</a:t>
            </a:r>
            <a:r>
              <a:rPr sz="1200" spc="-89" baseline="-27777" dirty="0">
                <a:latin typeface="Cambria"/>
                <a:cs typeface="Cambria"/>
              </a:rPr>
              <a:t>data</a:t>
            </a:r>
            <a:endParaRPr sz="1200" baseline="-27777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5724" y="5515451"/>
            <a:ext cx="53975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850" i="1" spc="52" baseline="11695" dirty="0">
                <a:latin typeface="Cambria"/>
                <a:cs typeface="Cambria"/>
              </a:rPr>
              <a:t>m</a:t>
            </a:r>
            <a:r>
              <a:rPr sz="2850" i="1" spc="89" baseline="11695" dirty="0">
                <a:latin typeface="Cambria"/>
                <a:cs typeface="Cambria"/>
              </a:rPr>
              <a:t> </a:t>
            </a:r>
            <a:r>
              <a:rPr sz="1100" i="1" spc="60" dirty="0">
                <a:latin typeface="Cambria"/>
                <a:cs typeface="Cambria"/>
              </a:rPr>
              <a:t>i=1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10706" y="5123853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i="1" spc="20" dirty="0">
                <a:latin typeface="Cambria"/>
                <a:cs typeface="Cambria"/>
              </a:rPr>
              <a:t>m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0125" y="5101819"/>
            <a:ext cx="366966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4950" spc="-89" baseline="-5050" dirty="0">
                <a:latin typeface="Symbol"/>
                <a:cs typeface="Symbol"/>
              </a:rPr>
              <a:t></a:t>
            </a:r>
            <a:r>
              <a:rPr sz="1900" i="1" spc="-60" dirty="0">
                <a:latin typeface="Cambria"/>
                <a:cs typeface="Cambria"/>
              </a:rPr>
              <a:t>L</a:t>
            </a:r>
            <a:r>
              <a:rPr sz="1900" spc="-60" dirty="0">
                <a:latin typeface="Cambria"/>
                <a:cs typeface="Cambria"/>
              </a:rPr>
              <a:t>(</a:t>
            </a:r>
            <a:r>
              <a:rPr sz="1900" i="1" spc="-60" dirty="0">
                <a:latin typeface="Cambria"/>
                <a:cs typeface="Cambria"/>
              </a:rPr>
              <a:t>f</a:t>
            </a:r>
            <a:r>
              <a:rPr sz="1900" i="1" spc="-155" dirty="0">
                <a:latin typeface="Cambria"/>
                <a:cs typeface="Cambria"/>
              </a:rPr>
              <a:t> </a:t>
            </a:r>
            <a:r>
              <a:rPr sz="1900" spc="105" dirty="0">
                <a:latin typeface="Cambria"/>
                <a:cs typeface="Cambria"/>
              </a:rPr>
              <a:t>(</a:t>
            </a:r>
            <a:r>
              <a:rPr sz="1900" b="1" i="1" spc="105" dirty="0">
                <a:latin typeface="Calibri"/>
                <a:cs typeface="Calibri"/>
              </a:rPr>
              <a:t>x</a:t>
            </a:r>
            <a:r>
              <a:rPr sz="1900" i="1" spc="105" dirty="0">
                <a:latin typeface="Cambria"/>
                <a:cs typeface="Cambria"/>
              </a:rPr>
              <a:t>;</a:t>
            </a:r>
            <a:r>
              <a:rPr sz="1950" i="1" spc="105" dirty="0">
                <a:latin typeface="Symbol"/>
                <a:cs typeface="Symbol"/>
              </a:rPr>
              <a:t></a:t>
            </a:r>
            <a:r>
              <a:rPr sz="1950" i="1" spc="-265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Cambria"/>
                <a:cs typeface="Cambria"/>
              </a:rPr>
              <a:t>)</a:t>
            </a:r>
            <a:r>
              <a:rPr sz="1900" i="1" spc="5" dirty="0">
                <a:latin typeface="Cambria"/>
                <a:cs typeface="Cambria"/>
              </a:rPr>
              <a:t>,y</a:t>
            </a:r>
            <a:r>
              <a:rPr sz="1900" i="1" spc="-250" dirty="0">
                <a:latin typeface="Cambria"/>
                <a:cs typeface="Cambria"/>
              </a:rPr>
              <a:t> </a:t>
            </a:r>
            <a:r>
              <a:rPr sz="1900" spc="-75" dirty="0">
                <a:latin typeface="Cambria"/>
                <a:cs typeface="Cambria"/>
              </a:rPr>
              <a:t>)</a:t>
            </a:r>
            <a:r>
              <a:rPr sz="4950" spc="-112" baseline="-5050" dirty="0">
                <a:latin typeface="Symbol"/>
                <a:cs typeface="Symbol"/>
              </a:rPr>
              <a:t></a:t>
            </a:r>
            <a:r>
              <a:rPr sz="1900" spc="-75" dirty="0">
                <a:latin typeface="Symbol"/>
                <a:cs typeface="Symbol"/>
              </a:rPr>
              <a:t></a:t>
            </a:r>
            <a:r>
              <a:rPr sz="2850" u="sng" spc="337" baseline="3508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50" i="1" u="sng" spc="-52" baseline="35087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</a:t>
            </a:r>
            <a:r>
              <a:rPr sz="2850" i="1" spc="300" baseline="35087" dirty="0">
                <a:latin typeface="Cambria"/>
                <a:cs typeface="Cambria"/>
              </a:rPr>
              <a:t> </a:t>
            </a:r>
            <a:r>
              <a:rPr sz="4275" spc="97" baseline="-7797" dirty="0">
                <a:latin typeface="Symbol"/>
                <a:cs typeface="Symbol"/>
              </a:rPr>
              <a:t></a:t>
            </a:r>
            <a:r>
              <a:rPr sz="1900" i="1" spc="65" dirty="0">
                <a:latin typeface="Cambria"/>
                <a:cs typeface="Cambria"/>
              </a:rPr>
              <a:t>L</a:t>
            </a:r>
            <a:r>
              <a:rPr sz="1900" spc="65" dirty="0">
                <a:latin typeface="Cambria"/>
                <a:cs typeface="Cambria"/>
              </a:rPr>
              <a:t>(</a:t>
            </a:r>
            <a:r>
              <a:rPr sz="1900" i="1" spc="65" dirty="0">
                <a:latin typeface="Cambria"/>
                <a:cs typeface="Cambria"/>
              </a:rPr>
              <a:t>f</a:t>
            </a:r>
            <a:r>
              <a:rPr sz="1900" i="1" spc="-150" dirty="0">
                <a:latin typeface="Cambria"/>
                <a:cs typeface="Cambria"/>
              </a:rPr>
              <a:t> </a:t>
            </a:r>
            <a:r>
              <a:rPr sz="1900" spc="80" dirty="0">
                <a:latin typeface="Cambria"/>
                <a:cs typeface="Cambria"/>
              </a:rPr>
              <a:t>(</a:t>
            </a:r>
            <a:r>
              <a:rPr sz="1900" b="1" i="1" spc="80" dirty="0">
                <a:latin typeface="Calibri"/>
                <a:cs typeface="Calibri"/>
              </a:rPr>
              <a:t>x</a:t>
            </a:r>
            <a:r>
              <a:rPr sz="1650" i="1" spc="120" baseline="42929" dirty="0">
                <a:latin typeface="Cambria"/>
                <a:cs typeface="Cambria"/>
              </a:rPr>
              <a:t>(i)</a:t>
            </a:r>
            <a:r>
              <a:rPr sz="1900" i="1" spc="80" dirty="0">
                <a:latin typeface="Cambria"/>
                <a:cs typeface="Cambria"/>
              </a:rPr>
              <a:t>;</a:t>
            </a:r>
            <a:r>
              <a:rPr sz="1950" i="1" spc="80" dirty="0">
                <a:latin typeface="Symbol"/>
                <a:cs typeface="Symbol"/>
              </a:rPr>
              <a:t></a:t>
            </a:r>
            <a:r>
              <a:rPr sz="1950" i="1" spc="-265" dirty="0">
                <a:latin typeface="Times New Roman"/>
                <a:cs typeface="Times New Roman"/>
              </a:rPr>
              <a:t> </a:t>
            </a:r>
            <a:r>
              <a:rPr sz="1900" spc="20" dirty="0">
                <a:latin typeface="Cambria"/>
                <a:cs typeface="Cambria"/>
              </a:rPr>
              <a:t>)</a:t>
            </a:r>
            <a:r>
              <a:rPr sz="1900" i="1" spc="20" dirty="0">
                <a:latin typeface="Cambria"/>
                <a:cs typeface="Cambria"/>
              </a:rPr>
              <a:t>,y</a:t>
            </a:r>
            <a:r>
              <a:rPr sz="1650" i="1" spc="30" baseline="42929" dirty="0">
                <a:latin typeface="Cambria"/>
                <a:cs typeface="Cambria"/>
              </a:rPr>
              <a:t>(i)</a:t>
            </a:r>
            <a:r>
              <a:rPr sz="1650" i="1" spc="-44" baseline="42929" dirty="0">
                <a:latin typeface="Cambria"/>
                <a:cs typeface="Cambria"/>
              </a:rPr>
              <a:t> </a:t>
            </a:r>
            <a:r>
              <a:rPr sz="1900" dirty="0">
                <a:latin typeface="Cambria"/>
                <a:cs typeface="Cambria"/>
              </a:rPr>
              <a:t>)</a:t>
            </a:r>
          </a:p>
        </p:txBody>
      </p:sp>
      <p:sp>
        <p:nvSpPr>
          <p:cNvPr id="14" name="object 14"/>
          <p:cNvSpPr/>
          <p:nvPr/>
        </p:nvSpPr>
        <p:spPr>
          <a:xfrm>
            <a:off x="2040184" y="5087143"/>
            <a:ext cx="5224780" cy="734695"/>
          </a:xfrm>
          <a:custGeom>
            <a:avLst/>
            <a:gdLst/>
            <a:ahLst/>
            <a:cxnLst/>
            <a:rect l="l" t="t" r="r" b="b"/>
            <a:pathLst>
              <a:path w="5224780" h="734695">
                <a:moveTo>
                  <a:pt x="0" y="0"/>
                </a:moveTo>
                <a:lnTo>
                  <a:pt x="5224497" y="0"/>
                </a:lnTo>
                <a:lnTo>
                  <a:pt x="5224497" y="734695"/>
                </a:lnTo>
                <a:lnTo>
                  <a:pt x="0" y="734695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350" y="515420"/>
            <a:ext cx="95419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US" sz="4400" spc="-45" dirty="0"/>
              <a:t>Em</a:t>
            </a:r>
            <a:r>
              <a:rPr sz="4400" spc="-30" dirty="0"/>
              <a:t>p</a:t>
            </a:r>
            <a:r>
              <a:rPr sz="4400" spc="-15" dirty="0"/>
              <a:t>i</a:t>
            </a:r>
            <a:r>
              <a:rPr sz="4400" spc="-20" dirty="0"/>
              <a:t>r</a:t>
            </a:r>
            <a:r>
              <a:rPr sz="4400" spc="-15" dirty="0"/>
              <a:t>i</a:t>
            </a:r>
            <a:r>
              <a:rPr sz="4400" spc="-30" dirty="0"/>
              <a:t>ca</a:t>
            </a:r>
            <a:r>
              <a:rPr sz="4400" dirty="0"/>
              <a:t>l</a:t>
            </a:r>
            <a:r>
              <a:rPr sz="4400" spc="-25" dirty="0"/>
              <a:t> </a:t>
            </a:r>
            <a:r>
              <a:rPr sz="4400" spc="-40" dirty="0"/>
              <a:t>R</a:t>
            </a:r>
            <a:r>
              <a:rPr sz="4400" spc="-15" dirty="0"/>
              <a:t>i</a:t>
            </a:r>
            <a:r>
              <a:rPr sz="4400" spc="-30" dirty="0"/>
              <a:t>s</a:t>
            </a:r>
            <a:r>
              <a:rPr sz="4400" dirty="0"/>
              <a:t>k</a:t>
            </a:r>
            <a:r>
              <a:rPr sz="4400" spc="-40" dirty="0"/>
              <a:t> </a:t>
            </a:r>
            <a:r>
              <a:rPr sz="4400" spc="-45" dirty="0"/>
              <a:t>M</a:t>
            </a:r>
            <a:r>
              <a:rPr sz="4400" spc="-15" dirty="0"/>
              <a:t>i</a:t>
            </a:r>
            <a:r>
              <a:rPr sz="4400" spc="-30" dirty="0"/>
              <a:t>n</a:t>
            </a:r>
            <a:r>
              <a:rPr sz="4400" spc="-15" dirty="0"/>
              <a:t>i</a:t>
            </a:r>
            <a:r>
              <a:rPr sz="4400" spc="-45" dirty="0"/>
              <a:t>m</a:t>
            </a:r>
            <a:r>
              <a:rPr sz="4400" spc="-15" dirty="0"/>
              <a:t>i</a:t>
            </a:r>
            <a:r>
              <a:rPr sz="4400" spc="-30" dirty="0"/>
              <a:t>za</a:t>
            </a:r>
            <a:r>
              <a:rPr sz="4400" spc="-15" dirty="0"/>
              <a:t>ti</a:t>
            </a:r>
            <a:r>
              <a:rPr sz="4400" spc="-30" dirty="0"/>
              <a:t>o</a:t>
            </a:r>
            <a:r>
              <a:rPr sz="4400" dirty="0"/>
              <a:t>n</a:t>
            </a:r>
            <a:r>
              <a:rPr lang="en-US" sz="4400" dirty="0"/>
              <a:t> Not Useful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1344168"/>
            <a:ext cx="78625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Empirical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risk, with </a:t>
            </a:r>
            <a:r>
              <a:rPr sz="3200" i="1" dirty="0">
                <a:latin typeface="Times New Roman"/>
                <a:cs typeface="Times New Roman"/>
              </a:rPr>
              <a:t>m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training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examples,</a:t>
            </a:r>
            <a:r>
              <a:rPr sz="32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723" y="2333606"/>
            <a:ext cx="8541385" cy="468294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143000" indent="-226695">
              <a:lnSpc>
                <a:spcPct val="100000"/>
              </a:lnSpc>
              <a:spcBef>
                <a:spcPts val="620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Which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average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training</a:t>
            </a:r>
            <a:r>
              <a:rPr sz="2400" spc="-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error</a:t>
            </a:r>
            <a:endParaRPr sz="2400" dirty="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61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imilar 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straightforward</a:t>
            </a:r>
            <a:r>
              <a:rPr sz="2800" spc="-1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optimization</a:t>
            </a:r>
            <a:endParaRPr sz="28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But </a:t>
            </a:r>
            <a:r>
              <a:rPr sz="2800" i="1" spc="-15" dirty="0">
                <a:solidFill>
                  <a:srgbClr val="3333CC"/>
                </a:solidFill>
                <a:latin typeface="Arial"/>
                <a:cs typeface="Arial"/>
              </a:rPr>
              <a:t>empirical </a:t>
            </a:r>
            <a:r>
              <a:rPr sz="2800" i="1" spc="-10" dirty="0">
                <a:solidFill>
                  <a:srgbClr val="3333CC"/>
                </a:solidFill>
                <a:latin typeface="Arial"/>
                <a:cs typeface="Arial"/>
              </a:rPr>
              <a:t>risk </a:t>
            </a:r>
            <a:r>
              <a:rPr sz="2800" i="1" spc="-15" dirty="0">
                <a:solidFill>
                  <a:srgbClr val="3333CC"/>
                </a:solidFill>
                <a:latin typeface="Arial"/>
                <a:cs typeface="Arial"/>
              </a:rPr>
              <a:t>minimization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not very</a:t>
            </a:r>
            <a:r>
              <a:rPr sz="3200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useful:</a:t>
            </a:r>
            <a:endParaRPr sz="3200" dirty="0">
              <a:latin typeface="Arial"/>
              <a:cs typeface="Arial"/>
            </a:endParaRPr>
          </a:p>
          <a:p>
            <a:pPr marL="916305" marR="5080" lvl="1">
              <a:lnSpc>
                <a:spcPct val="117500"/>
              </a:lnSpc>
              <a:spcBef>
                <a:spcPts val="55"/>
              </a:spcBef>
              <a:buSzPct val="95833"/>
              <a:buAutoNum type="arabicPeriod"/>
              <a:tabLst>
                <a:tab pos="1170305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Prone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overfitting: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can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simply memorize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training set  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2.SGD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commonly used,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but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many useful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loss</a:t>
            </a:r>
            <a:r>
              <a:rPr sz="2400" spc="-1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functions</a:t>
            </a:r>
            <a:endParaRPr sz="2400" dirty="0">
              <a:latin typeface="Arial"/>
              <a:cs typeface="Arial"/>
            </a:endParaRPr>
          </a:p>
          <a:p>
            <a:pPr marL="1143000">
              <a:lnSpc>
                <a:spcPts val="2710"/>
              </a:lnSpc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have </a:t>
            </a:r>
            <a:r>
              <a:rPr sz="2400" spc="-10" dirty="0">
                <a:latin typeface="Times New Roman"/>
                <a:cs typeface="Times New Roman"/>
              </a:rPr>
              <a:t>0-1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loss, with no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useful derivatives (derivative</a:t>
            </a:r>
            <a:r>
              <a:rPr sz="2400" spc="-1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endParaRPr sz="2400" dirty="0">
              <a:latin typeface="Arial"/>
              <a:cs typeface="Arial"/>
            </a:endParaRPr>
          </a:p>
          <a:p>
            <a:pPr marL="1143000">
              <a:lnSpc>
                <a:spcPct val="100000"/>
              </a:lnSpc>
              <a:spcBef>
                <a:spcPts val="25"/>
              </a:spcBef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either </a:t>
            </a:r>
            <a:r>
              <a:rPr sz="2400" dirty="0">
                <a:latin typeface="Times New Roman"/>
                <a:cs typeface="Times New Roman"/>
              </a:rPr>
              <a:t>0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or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undefined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everywhere)</a:t>
            </a:r>
            <a:endParaRPr sz="24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1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Consider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slightly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different</a:t>
            </a:r>
            <a:r>
              <a:rPr sz="3200" spc="-1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approach</a:t>
            </a:r>
            <a:endParaRPr sz="3200" dirty="0">
              <a:latin typeface="Arial"/>
              <a:cs typeface="Arial"/>
            </a:endParaRPr>
          </a:p>
          <a:p>
            <a:pPr marL="747395" marR="165735" indent="-282575">
              <a:lnSpc>
                <a:spcPts val="3290"/>
              </a:lnSpc>
              <a:spcBef>
                <a:spcPts val="835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lang="en-US" sz="2800" dirty="0">
                <a:solidFill>
                  <a:srgbClr val="336600"/>
                </a:solidFill>
                <a:latin typeface="Arial"/>
                <a:cs typeface="Arial"/>
              </a:rPr>
              <a:t>Let the 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q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uantity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we 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actually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optimize </a:t>
            </a:r>
            <a:r>
              <a:rPr lang="en-US" sz="2800" spc="-5" dirty="0">
                <a:solidFill>
                  <a:srgbClr val="336600"/>
                </a:solidFill>
                <a:latin typeface="Arial"/>
                <a:cs typeface="Arial"/>
              </a:rPr>
              <a:t>be</a:t>
            </a:r>
            <a:r>
              <a:rPr sz="2800" spc="-2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different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from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what we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truly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want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</a:t>
            </a:r>
            <a:r>
              <a:rPr sz="2800" spc="-114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optimize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7420" y="1990036"/>
            <a:ext cx="6908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50" i="1" spc="150" dirty="0">
                <a:latin typeface="Cambria"/>
                <a:cs typeface="Cambria"/>
              </a:rPr>
              <a:t>J</a:t>
            </a:r>
            <a:r>
              <a:rPr sz="1450" spc="150" dirty="0">
                <a:latin typeface="Cambria"/>
                <a:cs typeface="Cambria"/>
              </a:rPr>
              <a:t>(</a:t>
            </a:r>
            <a:r>
              <a:rPr sz="1500" i="1" spc="150" dirty="0">
                <a:latin typeface="Symbol"/>
                <a:cs typeface="Symbol"/>
              </a:rPr>
              <a:t></a:t>
            </a:r>
            <a:r>
              <a:rPr sz="1500" i="1" spc="-235" dirty="0">
                <a:latin typeface="Times New Roman"/>
                <a:cs typeface="Times New Roman"/>
              </a:rPr>
              <a:t> </a:t>
            </a:r>
            <a:r>
              <a:rPr sz="1450" spc="185" dirty="0">
                <a:latin typeface="Cambria"/>
                <a:cs typeface="Cambria"/>
              </a:rPr>
              <a:t>)</a:t>
            </a:r>
            <a:r>
              <a:rPr sz="1450" i="1" spc="185" dirty="0">
                <a:latin typeface="Cambria"/>
                <a:cs typeface="Cambria"/>
              </a:rPr>
              <a:t>=</a:t>
            </a:r>
            <a:r>
              <a:rPr sz="1450" i="1" spc="-120" dirty="0">
                <a:latin typeface="Cambria"/>
                <a:cs typeface="Cambria"/>
              </a:rPr>
              <a:t> </a:t>
            </a:r>
            <a:r>
              <a:rPr sz="1450" i="1" spc="170" dirty="0">
                <a:latin typeface="Cambria"/>
                <a:cs typeface="Cambria"/>
              </a:rPr>
              <a:t>E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3436" y="2139740"/>
            <a:ext cx="55689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850" spc="35" dirty="0">
                <a:latin typeface="Cambria"/>
                <a:cs typeface="Cambria"/>
              </a:rPr>
              <a:t>(</a:t>
            </a:r>
            <a:r>
              <a:rPr sz="850" b="1" i="1" spc="35" dirty="0">
                <a:latin typeface="Calibri"/>
                <a:cs typeface="Calibri"/>
              </a:rPr>
              <a:t>x</a:t>
            </a:r>
            <a:r>
              <a:rPr sz="850" b="1" i="1" spc="-105" dirty="0">
                <a:latin typeface="Calibri"/>
                <a:cs typeface="Calibri"/>
              </a:rPr>
              <a:t> </a:t>
            </a:r>
            <a:r>
              <a:rPr sz="850" i="1" spc="10" dirty="0">
                <a:latin typeface="Cambria"/>
                <a:cs typeface="Cambria"/>
              </a:rPr>
              <a:t>,y</a:t>
            </a:r>
            <a:r>
              <a:rPr sz="850" i="1" spc="-75" dirty="0">
                <a:latin typeface="Cambria"/>
                <a:cs typeface="Cambria"/>
              </a:rPr>
              <a:t> </a:t>
            </a:r>
            <a:r>
              <a:rPr sz="850" spc="-45" dirty="0">
                <a:latin typeface="Cambria"/>
                <a:cs typeface="Cambria"/>
              </a:rPr>
              <a:t>)</a:t>
            </a:r>
            <a:r>
              <a:rPr sz="850" i="1" spc="-45" dirty="0">
                <a:latin typeface="Cambria"/>
                <a:cs typeface="Cambria"/>
              </a:rPr>
              <a:t>~p</a:t>
            </a:r>
            <a:r>
              <a:rPr sz="1275" spc="-67" baseline="3267" dirty="0">
                <a:latin typeface="Cambria"/>
                <a:cs typeface="Cambria"/>
              </a:rPr>
              <a:t>ˆ</a:t>
            </a:r>
            <a:r>
              <a:rPr sz="900" spc="-67" baseline="-27777" dirty="0">
                <a:latin typeface="Cambria"/>
                <a:cs typeface="Cambria"/>
              </a:rPr>
              <a:t>data</a:t>
            </a:r>
            <a:endParaRPr sz="900" baseline="-27777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4831" y="2175155"/>
            <a:ext cx="431165" cy="2495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2175" i="1" spc="60" baseline="11494" dirty="0">
                <a:latin typeface="Cambria"/>
                <a:cs typeface="Cambria"/>
              </a:rPr>
              <a:t>m </a:t>
            </a:r>
            <a:r>
              <a:rPr sz="850" i="1" spc="45" dirty="0">
                <a:latin typeface="Cambria"/>
                <a:cs typeface="Cambria"/>
              </a:rPr>
              <a:t>i=1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9018" y="1873404"/>
            <a:ext cx="10096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50" i="1" spc="15" dirty="0">
                <a:latin typeface="Cambria"/>
                <a:cs typeface="Cambria"/>
              </a:rPr>
              <a:t>m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9543" y="1856425"/>
            <a:ext cx="2875280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825" spc="-67" baseline="-4357" dirty="0">
                <a:latin typeface="Symbol"/>
                <a:cs typeface="Symbol"/>
              </a:rPr>
              <a:t></a:t>
            </a:r>
            <a:r>
              <a:rPr sz="1450" i="1" spc="-45" dirty="0">
                <a:latin typeface="Cambria"/>
                <a:cs typeface="Cambria"/>
              </a:rPr>
              <a:t>L</a:t>
            </a:r>
            <a:r>
              <a:rPr sz="1450" spc="-45" dirty="0">
                <a:latin typeface="Cambria"/>
                <a:cs typeface="Cambria"/>
              </a:rPr>
              <a:t>(</a:t>
            </a:r>
            <a:r>
              <a:rPr sz="1450" i="1" spc="-45" dirty="0">
                <a:latin typeface="Cambria"/>
                <a:cs typeface="Cambria"/>
              </a:rPr>
              <a:t>f</a:t>
            </a:r>
            <a:r>
              <a:rPr sz="1450" i="1" spc="-110" dirty="0">
                <a:latin typeface="Cambria"/>
                <a:cs typeface="Cambria"/>
              </a:rPr>
              <a:t> </a:t>
            </a:r>
            <a:r>
              <a:rPr sz="1450" spc="85" dirty="0">
                <a:latin typeface="Cambria"/>
                <a:cs typeface="Cambria"/>
              </a:rPr>
              <a:t>(</a:t>
            </a:r>
            <a:r>
              <a:rPr sz="1450" b="1" i="1" spc="85" dirty="0">
                <a:latin typeface="Calibri"/>
                <a:cs typeface="Calibri"/>
              </a:rPr>
              <a:t>x</a:t>
            </a:r>
            <a:r>
              <a:rPr sz="1450" i="1" spc="85" dirty="0">
                <a:latin typeface="Cambria"/>
                <a:cs typeface="Cambria"/>
              </a:rPr>
              <a:t>;</a:t>
            </a:r>
            <a:r>
              <a:rPr sz="1500" i="1" spc="85" dirty="0">
                <a:latin typeface="Symbol"/>
                <a:cs typeface="Symbol"/>
              </a:rPr>
              <a:t></a:t>
            </a:r>
            <a:r>
              <a:rPr sz="1500" i="1" spc="-200" dirty="0">
                <a:latin typeface="Times New Roman"/>
                <a:cs typeface="Times New Roman"/>
              </a:rPr>
              <a:t> </a:t>
            </a:r>
            <a:r>
              <a:rPr sz="1450" spc="5" dirty="0">
                <a:latin typeface="Cambria"/>
                <a:cs typeface="Cambria"/>
              </a:rPr>
              <a:t>)</a:t>
            </a:r>
            <a:r>
              <a:rPr sz="1450" i="1" spc="5" dirty="0">
                <a:latin typeface="Cambria"/>
                <a:cs typeface="Cambria"/>
              </a:rPr>
              <a:t>,y</a:t>
            </a:r>
            <a:r>
              <a:rPr sz="1450" i="1" spc="-190" dirty="0">
                <a:latin typeface="Cambria"/>
                <a:cs typeface="Cambria"/>
              </a:rPr>
              <a:t> </a:t>
            </a:r>
            <a:r>
              <a:rPr sz="1450" spc="-55" dirty="0">
                <a:latin typeface="Cambria"/>
                <a:cs typeface="Cambria"/>
              </a:rPr>
              <a:t>)</a:t>
            </a:r>
            <a:r>
              <a:rPr sz="3825" spc="-82" baseline="-4357" dirty="0">
                <a:latin typeface="Symbol"/>
                <a:cs typeface="Symbol"/>
              </a:rPr>
              <a:t></a:t>
            </a:r>
            <a:r>
              <a:rPr sz="1450" spc="-55" dirty="0">
                <a:latin typeface="Symbol"/>
                <a:cs typeface="Symbol"/>
              </a:rPr>
              <a:t></a:t>
            </a:r>
            <a:r>
              <a:rPr sz="2175" u="sng" spc="277" baseline="3639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5" i="1" u="sng" spc="-30" baseline="36398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</a:t>
            </a:r>
            <a:r>
              <a:rPr sz="2175" i="1" spc="247" baseline="36398" dirty="0">
                <a:latin typeface="Cambria"/>
                <a:cs typeface="Cambria"/>
              </a:rPr>
              <a:t> </a:t>
            </a:r>
            <a:r>
              <a:rPr sz="3300" spc="89" baseline="-7575" dirty="0">
                <a:latin typeface="Symbol"/>
                <a:cs typeface="Symbol"/>
              </a:rPr>
              <a:t></a:t>
            </a:r>
            <a:r>
              <a:rPr sz="1450" i="1" spc="60" dirty="0">
                <a:latin typeface="Cambria"/>
                <a:cs typeface="Cambria"/>
              </a:rPr>
              <a:t>L(f(</a:t>
            </a:r>
            <a:r>
              <a:rPr sz="1450" i="1" spc="-140" dirty="0">
                <a:latin typeface="Cambria"/>
                <a:cs typeface="Cambria"/>
              </a:rPr>
              <a:t> </a:t>
            </a:r>
            <a:r>
              <a:rPr sz="1450" b="1" i="1" spc="75" dirty="0">
                <a:latin typeface="Calibri"/>
                <a:cs typeface="Calibri"/>
              </a:rPr>
              <a:t>x</a:t>
            </a:r>
            <a:r>
              <a:rPr sz="1275" i="1" spc="112" baseline="42483" dirty="0">
                <a:latin typeface="Cambria"/>
                <a:cs typeface="Cambria"/>
              </a:rPr>
              <a:t>(i)</a:t>
            </a:r>
            <a:r>
              <a:rPr sz="1450" i="1" spc="75" dirty="0">
                <a:latin typeface="Cambria"/>
                <a:cs typeface="Cambria"/>
              </a:rPr>
              <a:t>;</a:t>
            </a:r>
            <a:r>
              <a:rPr sz="1500" i="1" spc="75" dirty="0">
                <a:latin typeface="Symbol"/>
                <a:cs typeface="Symbol"/>
              </a:rPr>
              <a:t></a:t>
            </a:r>
            <a:r>
              <a:rPr sz="1500" i="1" spc="-200" dirty="0">
                <a:latin typeface="Times New Roman"/>
                <a:cs typeface="Times New Roman"/>
              </a:rPr>
              <a:t> </a:t>
            </a:r>
            <a:r>
              <a:rPr sz="1450" i="1" spc="45" dirty="0">
                <a:latin typeface="Cambria"/>
                <a:cs typeface="Cambria"/>
              </a:rPr>
              <a:t>),y</a:t>
            </a:r>
            <a:r>
              <a:rPr sz="1275" i="1" spc="67" baseline="42483" dirty="0">
                <a:latin typeface="Cambria"/>
                <a:cs typeface="Cambria"/>
              </a:rPr>
              <a:t>(i)</a:t>
            </a:r>
            <a:r>
              <a:rPr sz="1275" i="1" spc="-37" baseline="42483" dirty="0">
                <a:latin typeface="Cambria"/>
                <a:cs typeface="Cambria"/>
              </a:rPr>
              <a:t> </a:t>
            </a:r>
            <a:r>
              <a:rPr sz="1450" i="1" spc="60" dirty="0">
                <a:latin typeface="Cambria"/>
                <a:cs typeface="Cambria"/>
              </a:rPr>
              <a:t>)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61063" y="1846950"/>
            <a:ext cx="4078604" cy="568325"/>
          </a:xfrm>
          <a:custGeom>
            <a:avLst/>
            <a:gdLst/>
            <a:ahLst/>
            <a:cxnLst/>
            <a:rect l="l" t="t" r="r" b="b"/>
            <a:pathLst>
              <a:path w="4078604" h="568325">
                <a:moveTo>
                  <a:pt x="0" y="0"/>
                </a:moveTo>
                <a:lnTo>
                  <a:pt x="4078499" y="0"/>
                </a:lnTo>
                <a:lnTo>
                  <a:pt x="4078499" y="568289"/>
                </a:lnTo>
                <a:lnTo>
                  <a:pt x="0" y="568289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81799" y="691895"/>
            <a:ext cx="74968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Surrogate Loss:</a:t>
            </a:r>
            <a:r>
              <a:rPr sz="4400" spc="-65" dirty="0"/>
              <a:t> </a:t>
            </a:r>
            <a:r>
              <a:rPr sz="4400" spc="-25" dirty="0"/>
              <a:t>Log-likelihood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77874" y="1557528"/>
            <a:ext cx="8787765" cy="5896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1155" marR="135255" indent="-339090">
              <a:lnSpc>
                <a:spcPct val="99100"/>
              </a:lnSpc>
              <a:spcBef>
                <a:spcPts val="13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Exactly minimizing </a:t>
            </a:r>
            <a:r>
              <a:rPr sz="3200" spc="-15" dirty="0">
                <a:latin typeface="Times New Roman"/>
                <a:cs typeface="Times New Roman"/>
              </a:rPr>
              <a:t>0-1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loss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typically  intractable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(exponential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input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dimension)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even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linear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classifier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6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10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such situations use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i="1" spc="-20" dirty="0">
                <a:latin typeface="Arial"/>
                <a:cs typeface="Arial"/>
              </a:rPr>
              <a:t>surrogate </a:t>
            </a:r>
            <a:r>
              <a:rPr sz="3200" i="1" spc="-15" dirty="0">
                <a:latin typeface="Arial"/>
                <a:cs typeface="Arial"/>
              </a:rPr>
              <a:t>loss</a:t>
            </a:r>
            <a:r>
              <a:rPr sz="3200" i="1" spc="-175" dirty="0">
                <a:latin typeface="Arial"/>
                <a:cs typeface="Arial"/>
              </a:rPr>
              <a:t> </a:t>
            </a:r>
            <a:r>
              <a:rPr sz="3200" i="1" spc="-20" dirty="0">
                <a:latin typeface="Arial"/>
                <a:cs typeface="Arial"/>
              </a:rPr>
              <a:t>function</a:t>
            </a:r>
            <a:endParaRPr sz="3200" dirty="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66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Acts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has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proxy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but has</a:t>
            </a:r>
            <a:r>
              <a:rPr sz="2800" spc="-1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advantages</a:t>
            </a:r>
            <a:endParaRPr sz="2800" dirty="0">
              <a:latin typeface="Arial"/>
              <a:cs typeface="Arial"/>
            </a:endParaRPr>
          </a:p>
          <a:p>
            <a:pPr marL="351155" marR="170815" indent="-339090">
              <a:lnSpc>
                <a:spcPts val="3700"/>
              </a:lnSpc>
              <a:spcBef>
                <a:spcPts val="869"/>
              </a:spcBef>
              <a:buFont typeface="Arial"/>
              <a:buChar char="•"/>
              <a:tabLst>
                <a:tab pos="351155" algn="l"/>
                <a:tab pos="351790" algn="l"/>
              </a:tabLst>
            </a:pPr>
            <a:r>
              <a:rPr sz="3200" i="1" spc="-20" dirty="0">
                <a:solidFill>
                  <a:srgbClr val="3333CC"/>
                </a:solidFill>
                <a:latin typeface="Arial"/>
                <a:cs typeface="Arial"/>
              </a:rPr>
              <a:t>Negative log-likelihood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correct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class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3200" spc="-1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surrogate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15" dirty="0">
                <a:latin typeface="Times New Roman"/>
                <a:cs typeface="Times New Roman"/>
              </a:rPr>
              <a:t>0-1</a:t>
            </a:r>
            <a:r>
              <a:rPr sz="3200" spc="-305" dirty="0"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loss</a:t>
            </a:r>
            <a:endParaRPr sz="3200" dirty="0">
              <a:latin typeface="Arial"/>
              <a:cs typeface="Arial"/>
            </a:endParaRPr>
          </a:p>
          <a:p>
            <a:pPr marL="746760" marR="5080" lvl="1" indent="-282575">
              <a:lnSpc>
                <a:spcPts val="3290"/>
              </a:lnSpc>
              <a:spcBef>
                <a:spcPts val="825"/>
              </a:spcBef>
              <a:buChar char="–"/>
              <a:tabLst>
                <a:tab pos="747395" algn="l"/>
              </a:tabLst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It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allows model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estimate conditional probability of  classes given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2800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input</a:t>
            </a:r>
            <a:endParaRPr sz="2800" dirty="0">
              <a:latin typeface="Arial"/>
              <a:cs typeface="Arial"/>
            </a:endParaRPr>
          </a:p>
          <a:p>
            <a:pPr marL="1142365" marR="62230" lvl="2" indent="-226060">
              <a:lnSpc>
                <a:spcPts val="2810"/>
              </a:lnSpc>
              <a:spcBef>
                <a:spcPts val="595"/>
              </a:spcBef>
              <a:buChar char="•"/>
              <a:tabLst>
                <a:tab pos="114300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If </a:t>
            </a:r>
            <a:r>
              <a:rPr lang="en-US" sz="2400" spc="-5" dirty="0">
                <a:solidFill>
                  <a:srgbClr val="660066"/>
                </a:solidFill>
                <a:latin typeface="Arial"/>
                <a:cs typeface="Arial"/>
              </a:rPr>
              <a:t>that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does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well</a:t>
            </a:r>
            <a:r>
              <a:rPr lang="en-US" sz="2400" spc="-10" dirty="0">
                <a:solidFill>
                  <a:srgbClr val="660066"/>
                </a:solidFill>
                <a:latin typeface="Arial"/>
                <a:cs typeface="Arial"/>
              </a:rPr>
              <a:t>,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then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can pick 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classes that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yield</a:t>
            </a:r>
            <a:r>
              <a:rPr sz="2400" spc="-16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the 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least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classification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error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in</a:t>
            </a:r>
            <a:r>
              <a:rPr sz="2400" spc="-7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expectation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5349" y="963168"/>
            <a:ext cx="64496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Surrogate </a:t>
            </a:r>
            <a:r>
              <a:rPr lang="en-US" sz="4400" spc="-25" dirty="0"/>
              <a:t>Loss Impact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2021114"/>
            <a:ext cx="8819515" cy="508087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Can learn more</a:t>
            </a:r>
          </a:p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log-likelihood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surrogate,</a:t>
            </a:r>
            <a:endParaRPr sz="3200" dirty="0">
              <a:latin typeface="Arial"/>
              <a:cs typeface="Arial"/>
            </a:endParaRPr>
          </a:p>
          <a:p>
            <a:pPr marL="747395" marR="92710" lvl="1" indent="-282575">
              <a:lnSpc>
                <a:spcPct val="99600"/>
              </a:lnSpc>
              <a:spcBef>
                <a:spcPts val="56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Test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set </a:t>
            </a:r>
            <a:r>
              <a:rPr sz="2800" spc="-10" dirty="0">
                <a:latin typeface="Times New Roman"/>
                <a:cs typeface="Times New Roman"/>
              </a:rPr>
              <a:t>0-1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loss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continues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decrease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long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time after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training set </a:t>
            </a:r>
            <a:r>
              <a:rPr sz="2800" spc="-10" dirty="0">
                <a:latin typeface="Times New Roman"/>
                <a:cs typeface="Times New Roman"/>
              </a:rPr>
              <a:t>0-1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loss has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reached</a:t>
            </a:r>
            <a:r>
              <a:rPr sz="2800" spc="-2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zero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when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training</a:t>
            </a:r>
            <a:endParaRPr lang="en-US" sz="2800" spc="-10" dirty="0">
              <a:solidFill>
                <a:srgbClr val="336600"/>
              </a:solidFill>
              <a:latin typeface="Arial"/>
              <a:cs typeface="Arial"/>
            </a:endParaRPr>
          </a:p>
          <a:p>
            <a:pPr marL="747395" marR="92710" lvl="1" indent="-282575">
              <a:lnSpc>
                <a:spcPct val="99600"/>
              </a:lnSpc>
              <a:spcBef>
                <a:spcPts val="560"/>
              </a:spcBef>
              <a:buChar char="–"/>
              <a:tabLst>
                <a:tab pos="747395" algn="l"/>
              </a:tabLst>
            </a:pP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Why?</a:t>
            </a:r>
            <a:endParaRPr sz="2800" dirty="0">
              <a:latin typeface="Arial"/>
              <a:cs typeface="Arial"/>
            </a:endParaRPr>
          </a:p>
          <a:p>
            <a:pPr marL="1143000" marR="5080" lvl="2" indent="-226060">
              <a:lnSpc>
                <a:spcPts val="2810"/>
              </a:lnSpc>
              <a:spcBef>
                <a:spcPts val="695"/>
              </a:spcBef>
              <a:buChar char="•"/>
              <a:tabLst>
                <a:tab pos="1143000" algn="l"/>
              </a:tabLst>
            </a:pPr>
            <a:r>
              <a:rPr lang="en-US" sz="2400" spc="-15" dirty="0">
                <a:solidFill>
                  <a:srgbClr val="660066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ne can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improve classifier robustness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by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further  pushing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classes</a:t>
            </a:r>
            <a:r>
              <a:rPr sz="2400" spc="-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apart</a:t>
            </a:r>
            <a:endParaRPr sz="2400" dirty="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445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Results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more confident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robust</a:t>
            </a:r>
            <a:r>
              <a:rPr sz="2400" spc="-1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classifier</a:t>
            </a:r>
            <a:endParaRPr sz="2400" dirty="0">
              <a:latin typeface="Arial"/>
              <a:cs typeface="Arial"/>
            </a:endParaRPr>
          </a:p>
          <a:p>
            <a:pPr marL="1143000" marR="324485" lvl="2" indent="-226060">
              <a:lnSpc>
                <a:spcPts val="2810"/>
              </a:lnSpc>
              <a:spcBef>
                <a:spcPts val="655"/>
              </a:spcBef>
              <a:buChar char="•"/>
              <a:tabLst>
                <a:tab pos="1143000" algn="l"/>
              </a:tabLst>
            </a:pPr>
            <a:r>
              <a:rPr lang="en-US" sz="2400" spc="-15" dirty="0">
                <a:solidFill>
                  <a:srgbClr val="660066"/>
                </a:solidFill>
                <a:latin typeface="Arial"/>
                <a:cs typeface="Arial"/>
              </a:rPr>
              <a:t>Extracts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more information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from the training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data than </a:t>
            </a:r>
            <a:r>
              <a:rPr lang="en-US" sz="2400" spc="-10" dirty="0">
                <a:solidFill>
                  <a:srgbClr val="660066"/>
                </a:solidFill>
                <a:latin typeface="Arial"/>
                <a:cs typeface="Arial"/>
              </a:rPr>
              <a:t>by just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minimizing </a:t>
            </a:r>
            <a:r>
              <a:rPr sz="2400" spc="-10" dirty="0">
                <a:latin typeface="Times New Roman"/>
                <a:cs typeface="Times New Roman"/>
              </a:rPr>
              <a:t>0-1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loss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700" y="381000"/>
            <a:ext cx="8686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25" dirty="0"/>
              <a:t>Optimization : in General vs Training 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1420368"/>
            <a:ext cx="8752840" cy="51511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429259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Important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difference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between 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ptimization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general and 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ptimization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sz="3200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sz="3200" spc="-2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raining:</a:t>
            </a:r>
            <a:endParaRPr sz="32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55"/>
              </a:spcBef>
              <a:buChar char="–"/>
              <a:tabLst>
                <a:tab pos="747395" algn="l"/>
                <a:tab pos="3665854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Training does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not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 stop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at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local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minimum</a:t>
            </a:r>
            <a:endParaRPr sz="2800" dirty="0">
              <a:latin typeface="Arial"/>
              <a:cs typeface="Arial"/>
            </a:endParaRPr>
          </a:p>
          <a:p>
            <a:pPr marL="747395" marR="5080" lvl="1" indent="-282575">
              <a:lnSpc>
                <a:spcPts val="3290"/>
              </a:lnSpc>
              <a:spcBef>
                <a:spcPts val="81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Early Stopping: 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earning algorithm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halts on an early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stopping</a:t>
            </a:r>
            <a:r>
              <a:rPr sz="2800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criterion</a:t>
            </a:r>
            <a:endParaRPr sz="2800" dirty="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445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Based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on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true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underlying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loss</a:t>
            </a:r>
            <a:r>
              <a:rPr sz="2400" spc="-10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function</a:t>
            </a:r>
            <a:endParaRPr sz="2400" dirty="0">
              <a:latin typeface="Arial"/>
              <a:cs typeface="Arial"/>
            </a:endParaRPr>
          </a:p>
          <a:p>
            <a:pPr marL="1368425">
              <a:lnSpc>
                <a:spcPct val="100000"/>
              </a:lnSpc>
              <a:spcBef>
                <a:spcPts val="425"/>
              </a:spcBef>
            </a:pPr>
            <a:r>
              <a:rPr sz="2000" dirty="0">
                <a:latin typeface="Arial"/>
                <a:cs typeface="Arial"/>
              </a:rPr>
              <a:t>– </a:t>
            </a:r>
            <a:r>
              <a:rPr sz="2000" spc="-15" dirty="0">
                <a:latin typeface="Arial"/>
                <a:cs typeface="Arial"/>
              </a:rPr>
              <a:t>Such </a:t>
            </a:r>
            <a:r>
              <a:rPr sz="2000" spc="-10" dirty="0">
                <a:latin typeface="Arial"/>
                <a:cs typeface="Arial"/>
              </a:rPr>
              <a:t>as </a:t>
            </a:r>
            <a:r>
              <a:rPr sz="2000" spc="-10" dirty="0">
                <a:latin typeface="Times New Roman"/>
                <a:cs typeface="Times New Roman"/>
              </a:rPr>
              <a:t>0-1 </a:t>
            </a:r>
            <a:r>
              <a:rPr sz="2000" spc="-10" dirty="0">
                <a:latin typeface="Arial"/>
                <a:cs typeface="Arial"/>
              </a:rPr>
              <a:t>loss </a:t>
            </a:r>
            <a:r>
              <a:rPr sz="2000" spc="-15" dirty="0">
                <a:latin typeface="Arial"/>
                <a:cs typeface="Arial"/>
              </a:rPr>
              <a:t>measured </a:t>
            </a:r>
            <a:r>
              <a:rPr sz="2000" spc="-10" dirty="0">
                <a:latin typeface="Arial"/>
                <a:cs typeface="Arial"/>
              </a:rPr>
              <a:t>on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validation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set</a:t>
            </a:r>
            <a:endParaRPr sz="2000" dirty="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605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Designed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stop</a:t>
            </a:r>
            <a:r>
              <a:rPr sz="2400" spc="-8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overfitting</a:t>
            </a:r>
            <a:endParaRPr sz="24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1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Often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stops when derivatives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still</a:t>
            </a:r>
            <a:r>
              <a:rPr sz="3200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large</a:t>
            </a:r>
            <a:endParaRPr sz="3200" dirty="0">
              <a:latin typeface="Arial"/>
              <a:cs typeface="Arial"/>
            </a:endParaRPr>
          </a:p>
          <a:p>
            <a:pPr marL="747395" marR="1064260" lvl="1" indent="-282575">
              <a:lnSpc>
                <a:spcPts val="3290"/>
              </a:lnSpc>
              <a:spcBef>
                <a:spcPts val="835"/>
              </a:spcBef>
              <a:buChar char="–"/>
              <a:tabLst>
                <a:tab pos="747395" algn="l"/>
              </a:tabLst>
            </a:pP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For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pure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optimization, algorithm considered to  converge when derivatives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are very</a:t>
            </a:r>
            <a:r>
              <a:rPr sz="2800" spc="-10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small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35728" y="477404"/>
            <a:ext cx="34740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1915" algn="l"/>
              </a:tabLst>
            </a:pPr>
            <a:r>
              <a:rPr lang="en-US" dirty="0"/>
              <a:t>Data </a:t>
            </a:r>
            <a:r>
              <a:rPr dirty="0"/>
              <a:t>Set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40278" y="1204824"/>
            <a:ext cx="8932545" cy="5152692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Training data</a:t>
            </a: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Testing data</a:t>
            </a:r>
          </a:p>
          <a:p>
            <a:pPr marL="812800" lvl="1" indent="-342900"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Usually disjoint!</a:t>
            </a: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endParaRPr lang="en-US" sz="3200" spc="-5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Training data can be divided into actual training and validation data</a:t>
            </a: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endParaRPr lang="en-US" sz="3200" spc="-5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Testing data used after training – not used in training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068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5064" y="993647"/>
            <a:ext cx="882123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Decomposition</a:t>
            </a:r>
            <a:r>
              <a:rPr lang="en-US" sz="4400" spc="-25" dirty="0"/>
              <a:t> for</a:t>
            </a:r>
            <a:r>
              <a:rPr sz="4400" spc="-25" dirty="0"/>
              <a:t> </a:t>
            </a:r>
            <a:r>
              <a:rPr sz="4400" spc="-20" dirty="0"/>
              <a:t>Batch</a:t>
            </a:r>
            <a:r>
              <a:rPr sz="4400" spc="-65" dirty="0"/>
              <a:t> </a:t>
            </a:r>
            <a:r>
              <a:rPr sz="4400" spc="-25" dirty="0"/>
              <a:t>Algorithms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85722" y="2100072"/>
            <a:ext cx="9485377" cy="39504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23749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For ML, the o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bjective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function </a:t>
            </a: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usually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decomposes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sum</a:t>
            </a:r>
            <a:r>
              <a:rPr sz="3200" spc="-1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over training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examples</a:t>
            </a:r>
            <a:endParaRPr sz="32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55"/>
              </a:spcBef>
              <a:buChar char="–"/>
              <a:tabLst>
                <a:tab pos="747395" algn="l"/>
              </a:tabLst>
            </a:pP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nlike pure</a:t>
            </a:r>
            <a:r>
              <a:rPr sz="2800" spc="-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optimization</a:t>
            </a:r>
            <a:endParaRPr lang="en-US" sz="2800" spc="-15" dirty="0">
              <a:solidFill>
                <a:srgbClr val="336600"/>
              </a:solidFill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55"/>
              </a:spcBef>
              <a:buChar char="–"/>
              <a:tabLst>
                <a:tab pos="747395" algn="l"/>
              </a:tabLst>
            </a:pPr>
            <a:endParaRPr sz="28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2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learning:</a:t>
            </a:r>
            <a:endParaRPr sz="3200" dirty="0">
              <a:latin typeface="Arial"/>
              <a:cs typeface="Arial"/>
            </a:endParaRPr>
          </a:p>
          <a:p>
            <a:pPr marL="747395" marR="5080" lvl="1" indent="-282575">
              <a:lnSpc>
                <a:spcPct val="99600"/>
              </a:lnSpc>
              <a:spcBef>
                <a:spcPts val="585"/>
              </a:spcBef>
              <a:buChar char="–"/>
              <a:tabLst>
                <a:tab pos="747395" algn="l"/>
              </a:tabLst>
            </a:pP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pdate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parameters based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expected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value</a:t>
            </a:r>
            <a:r>
              <a:rPr sz="2800" spc="-1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of  cost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 function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using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only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subset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terms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of the full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cost</a:t>
            </a:r>
            <a:r>
              <a:rPr sz="2800" spc="-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function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5723" y="1192057"/>
            <a:ext cx="8768715" cy="15087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Maximum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likelihood estimation</a:t>
            </a:r>
            <a:r>
              <a:rPr sz="32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problem</a:t>
            </a:r>
            <a:endParaRPr sz="3200" dirty="0">
              <a:latin typeface="Arial"/>
              <a:cs typeface="Arial"/>
            </a:endParaRPr>
          </a:p>
          <a:p>
            <a:pPr marL="747395" marR="5080" lvl="1" indent="-282575">
              <a:lnSpc>
                <a:spcPts val="3310"/>
              </a:lnSpc>
              <a:spcBef>
                <a:spcPts val="695"/>
              </a:spcBef>
              <a:buChar char="•"/>
              <a:tabLst>
                <a:tab pos="746760" algn="l"/>
                <a:tab pos="747395" algn="l"/>
              </a:tabLst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log-space 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estimated parameter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decomposes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into 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sum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over each</a:t>
            </a:r>
            <a:r>
              <a:rPr sz="2800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example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9963" y="3326384"/>
            <a:ext cx="7780655" cy="74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indent="-226060">
              <a:lnSpc>
                <a:spcPts val="2845"/>
              </a:lnSpc>
              <a:spcBef>
                <a:spcPts val="100"/>
              </a:spcBef>
              <a:buChar char="•"/>
              <a:tabLst>
                <a:tab pos="23876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Maximizing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this sum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equivalent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maximizing</a:t>
            </a:r>
            <a:r>
              <a:rPr sz="2400" spc="-1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238760">
              <a:lnSpc>
                <a:spcPts val="2845"/>
              </a:lnSpc>
            </a:pPr>
            <a:r>
              <a:rPr sz="2400" i="1" spc="-15" dirty="0">
                <a:solidFill>
                  <a:srgbClr val="660066"/>
                </a:solidFill>
                <a:latin typeface="Arial"/>
                <a:cs typeface="Arial"/>
              </a:rPr>
              <a:t>expectation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over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empirical distribution defined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by</a:t>
            </a:r>
            <a:r>
              <a:rPr sz="2400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6023" y="4051808"/>
            <a:ext cx="1501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training</a:t>
            </a:r>
            <a:r>
              <a:rPr sz="2400" spc="-1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7844" y="5416973"/>
            <a:ext cx="7771130" cy="189731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735"/>
              </a:spcBef>
              <a:buChar char="•"/>
              <a:tabLst>
                <a:tab pos="294640" algn="l"/>
                <a:tab pos="29527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Computing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expectation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very</a:t>
            </a:r>
            <a:r>
              <a:rPr sz="2800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expensive</a:t>
            </a:r>
            <a:endParaRPr sz="2800" dirty="0">
              <a:latin typeface="Arial"/>
              <a:cs typeface="Arial"/>
            </a:endParaRPr>
          </a:p>
          <a:p>
            <a:pPr marL="690880" lvl="1" indent="-226695">
              <a:lnSpc>
                <a:spcPct val="100000"/>
              </a:lnSpc>
              <a:spcBef>
                <a:spcPts val="540"/>
              </a:spcBef>
              <a:buChar char="•"/>
              <a:tabLst>
                <a:tab pos="69088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Requires summation over every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training</a:t>
            </a:r>
            <a:r>
              <a:rPr sz="2400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sample</a:t>
            </a:r>
            <a:endParaRPr sz="2400" dirty="0">
              <a:latin typeface="Arial"/>
              <a:cs typeface="Arial"/>
            </a:endParaRPr>
          </a:p>
          <a:p>
            <a:pPr marL="295275" indent="-282575">
              <a:lnSpc>
                <a:spcPct val="100000"/>
              </a:lnSpc>
              <a:spcBef>
                <a:spcPts val="635"/>
              </a:spcBef>
              <a:buChar char="•"/>
              <a:tabLst>
                <a:tab pos="294640" algn="l"/>
                <a:tab pos="29527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Solution: randomly sample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 a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small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n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umber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of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samples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3336" y="245943"/>
            <a:ext cx="7995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spc="-345" baseline="134259" dirty="0">
                <a:solidFill>
                  <a:srgbClr val="000000"/>
                </a:solidFill>
              </a:rPr>
              <a:t> </a:t>
            </a:r>
            <a:r>
              <a:rPr lang="en-US" sz="4400" spc="-30" dirty="0"/>
              <a:t>Ex</a:t>
            </a:r>
            <a:r>
              <a:rPr sz="4400" dirty="0"/>
              <a:t>:</a:t>
            </a:r>
            <a:r>
              <a:rPr sz="4400" spc="-25" dirty="0"/>
              <a:t> </a:t>
            </a:r>
            <a:r>
              <a:rPr sz="4400" spc="-40" dirty="0"/>
              <a:t>D</a:t>
            </a:r>
            <a:r>
              <a:rPr sz="4400" spc="-30" dirty="0"/>
              <a:t>eco</a:t>
            </a:r>
            <a:r>
              <a:rPr sz="4400" spc="-45" dirty="0"/>
              <a:t>m</a:t>
            </a:r>
            <a:r>
              <a:rPr sz="4400" spc="-30" dirty="0"/>
              <a:t>pos</a:t>
            </a:r>
            <a:r>
              <a:rPr sz="4400" spc="-15" dirty="0"/>
              <a:t>iti</a:t>
            </a:r>
            <a:r>
              <a:rPr sz="4400" spc="-30" dirty="0"/>
              <a:t>o</a:t>
            </a:r>
            <a:r>
              <a:rPr sz="4400" dirty="0"/>
              <a:t>n</a:t>
            </a:r>
            <a:r>
              <a:rPr sz="4400" spc="-40" dirty="0"/>
              <a:t> </a:t>
            </a:r>
            <a:r>
              <a:rPr sz="4400" spc="-15" dirty="0"/>
              <a:t>i</a:t>
            </a:r>
            <a:r>
              <a:rPr sz="4400" spc="-30" dirty="0"/>
              <a:t>n</a:t>
            </a:r>
            <a:r>
              <a:rPr sz="4400" spc="-15" dirty="0"/>
              <a:t>t</a:t>
            </a:r>
            <a:r>
              <a:rPr sz="4400" dirty="0"/>
              <a:t>o</a:t>
            </a:r>
            <a:r>
              <a:rPr sz="4400" spc="-40" dirty="0"/>
              <a:t> </a:t>
            </a:r>
            <a:r>
              <a:rPr sz="4400" dirty="0"/>
              <a:t>a</a:t>
            </a:r>
            <a:r>
              <a:rPr sz="4400" spc="-40" dirty="0"/>
              <a:t> </a:t>
            </a:r>
            <a:r>
              <a:rPr lang="en-US" sz="4400" spc="-30" dirty="0"/>
              <a:t>S</a:t>
            </a:r>
            <a:r>
              <a:rPr sz="4400" spc="-30" dirty="0"/>
              <a:t>u</a:t>
            </a:r>
            <a:r>
              <a:rPr sz="4400" dirty="0"/>
              <a:t>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29879" y="3152431"/>
            <a:ext cx="73660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i="1" spc="5" dirty="0">
                <a:latin typeface="Symbol"/>
                <a:cs typeface="Symbol"/>
              </a:rPr>
              <a:t></a:t>
            </a:r>
            <a:endParaRPr sz="9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3269" y="3067637"/>
            <a:ext cx="201041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  <a:tabLst>
                <a:tab pos="1692910" algn="l"/>
              </a:tabLst>
            </a:pPr>
            <a:r>
              <a:rPr sz="900" spc="5" dirty="0">
                <a:latin typeface="Cambria"/>
                <a:cs typeface="Cambria"/>
              </a:rPr>
              <a:t>ML</a:t>
            </a:r>
            <a:r>
              <a:rPr sz="900" dirty="0">
                <a:latin typeface="Cambria"/>
                <a:cs typeface="Cambria"/>
              </a:rPr>
              <a:t>	</a:t>
            </a:r>
            <a:r>
              <a:rPr sz="900" spc="-10" dirty="0">
                <a:latin typeface="Cambria"/>
                <a:cs typeface="Cambria"/>
              </a:rPr>
              <a:t>mod</a:t>
            </a:r>
            <a:r>
              <a:rPr sz="900" spc="-5" dirty="0">
                <a:latin typeface="Cambria"/>
                <a:cs typeface="Cambria"/>
              </a:rPr>
              <a:t>e</a:t>
            </a:r>
            <a:r>
              <a:rPr sz="900" dirty="0">
                <a:latin typeface="Cambria"/>
                <a:cs typeface="Cambria"/>
              </a:rPr>
              <a:t>l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3333" y="3190610"/>
            <a:ext cx="19685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900" i="1" spc="5" dirty="0">
                <a:latin typeface="Cambria"/>
                <a:cs typeface="Cambria"/>
              </a:rPr>
              <a:t>i</a:t>
            </a:r>
            <a:r>
              <a:rPr sz="900" i="1" spc="210" dirty="0">
                <a:latin typeface="Cambria"/>
                <a:cs typeface="Cambria"/>
              </a:rPr>
              <a:t>=</a:t>
            </a:r>
            <a:r>
              <a:rPr sz="900" spc="5" dirty="0">
                <a:latin typeface="Cambria"/>
                <a:cs typeface="Cambria"/>
              </a:rPr>
              <a:t>1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72579" y="2780353"/>
            <a:ext cx="10795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900" i="1" spc="25" dirty="0">
                <a:latin typeface="Cambria"/>
                <a:cs typeface="Cambria"/>
              </a:rPr>
              <a:t>m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14315" y="2810180"/>
            <a:ext cx="1868170" cy="387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326390" algn="l"/>
              </a:tabLst>
            </a:pPr>
            <a:r>
              <a:rPr sz="1600" i="1" spc="-10" dirty="0">
                <a:latin typeface="Symbol"/>
                <a:cs typeface="Symbol"/>
              </a:rPr>
              <a:t></a:t>
            </a:r>
            <a:r>
              <a:rPr sz="1600" spc="-10" dirty="0">
                <a:latin typeface="Times New Roman"/>
                <a:cs typeface="Times New Roman"/>
              </a:rPr>
              <a:t>	</a:t>
            </a:r>
            <a:r>
              <a:rPr sz="1550" i="1" spc="390" dirty="0">
                <a:latin typeface="Cambria"/>
                <a:cs typeface="Cambria"/>
              </a:rPr>
              <a:t>=</a:t>
            </a:r>
            <a:r>
              <a:rPr sz="1550" i="1" spc="-21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arg </a:t>
            </a:r>
            <a:r>
              <a:rPr sz="1550" spc="30" dirty="0">
                <a:latin typeface="Cambria"/>
                <a:cs typeface="Cambria"/>
              </a:rPr>
              <a:t>max</a:t>
            </a:r>
            <a:r>
              <a:rPr sz="3525" spc="44" baseline="-7092" dirty="0">
                <a:latin typeface="Symbol"/>
                <a:cs typeface="Symbol"/>
              </a:rPr>
              <a:t></a:t>
            </a:r>
            <a:r>
              <a:rPr sz="1550" spc="30" dirty="0">
                <a:latin typeface="Cambria"/>
                <a:cs typeface="Cambria"/>
              </a:rPr>
              <a:t>log </a:t>
            </a:r>
            <a:r>
              <a:rPr sz="1550" i="1" spc="-10" dirty="0">
                <a:latin typeface="Cambria"/>
                <a:cs typeface="Cambria"/>
              </a:rPr>
              <a:t>p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52466" y="2647961"/>
            <a:ext cx="951230" cy="474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425" spc="-705" baseline="-18832" dirty="0">
                <a:latin typeface="Symbol"/>
                <a:cs typeface="Symbol"/>
              </a:rPr>
              <a:t></a:t>
            </a:r>
            <a:r>
              <a:rPr sz="2325" b="1" i="1" spc="359" baseline="-25089" dirty="0">
                <a:latin typeface="Calibri"/>
                <a:cs typeface="Calibri"/>
              </a:rPr>
              <a:t>x</a:t>
            </a:r>
            <a:r>
              <a:rPr sz="900" i="1" spc="15" dirty="0">
                <a:latin typeface="Cambria"/>
                <a:cs typeface="Cambria"/>
              </a:rPr>
              <a:t>(i</a:t>
            </a:r>
            <a:r>
              <a:rPr sz="900" i="1" spc="114" dirty="0">
                <a:latin typeface="Cambria"/>
                <a:cs typeface="Cambria"/>
              </a:rPr>
              <a:t>)</a:t>
            </a:r>
            <a:r>
              <a:rPr sz="2325" i="1" spc="195" baseline="-25089" dirty="0">
                <a:latin typeface="Cambria"/>
                <a:cs typeface="Cambria"/>
              </a:rPr>
              <a:t>,</a:t>
            </a:r>
            <a:r>
              <a:rPr sz="2325" i="1" spc="112" baseline="-25089" dirty="0">
                <a:latin typeface="Cambria"/>
                <a:cs typeface="Cambria"/>
              </a:rPr>
              <a:t>y</a:t>
            </a:r>
            <a:r>
              <a:rPr sz="900" i="1" spc="15" dirty="0">
                <a:latin typeface="Cambria"/>
                <a:cs typeface="Cambria"/>
              </a:rPr>
              <a:t>(i</a:t>
            </a:r>
            <a:r>
              <a:rPr sz="900" i="1" spc="114" dirty="0">
                <a:latin typeface="Cambria"/>
                <a:cs typeface="Cambria"/>
              </a:rPr>
              <a:t>)</a:t>
            </a:r>
            <a:r>
              <a:rPr sz="2325" i="1" spc="195" baseline="-25089" dirty="0">
                <a:latin typeface="Cambria"/>
                <a:cs typeface="Cambria"/>
              </a:rPr>
              <a:t>;</a:t>
            </a:r>
            <a:r>
              <a:rPr sz="2400" i="1" spc="-15" baseline="-24305" dirty="0">
                <a:latin typeface="Symbol"/>
                <a:cs typeface="Symbol"/>
              </a:rPr>
              <a:t></a:t>
            </a:r>
            <a:r>
              <a:rPr sz="2400" spc="-270" baseline="-24305" dirty="0">
                <a:latin typeface="Times New Roman"/>
                <a:cs typeface="Times New Roman"/>
              </a:rPr>
              <a:t> </a:t>
            </a:r>
            <a:r>
              <a:rPr sz="4425" spc="-690" baseline="-18832" dirty="0">
                <a:latin typeface="Symbol"/>
                <a:cs typeface="Symbol"/>
              </a:rPr>
              <a:t></a:t>
            </a:r>
            <a:endParaRPr sz="4425" baseline="-18832">
              <a:latin typeface="Symbol"/>
              <a:cs typeface="Symbo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22447" y="2751190"/>
            <a:ext cx="3074035" cy="612775"/>
          </a:xfrm>
          <a:custGeom>
            <a:avLst/>
            <a:gdLst/>
            <a:ahLst/>
            <a:cxnLst/>
            <a:rect l="l" t="t" r="r" b="b"/>
            <a:pathLst>
              <a:path w="3074035" h="612775">
                <a:moveTo>
                  <a:pt x="0" y="0"/>
                </a:moveTo>
                <a:lnTo>
                  <a:pt x="3073788" y="0"/>
                </a:lnTo>
                <a:lnTo>
                  <a:pt x="3073788" y="612245"/>
                </a:lnTo>
                <a:lnTo>
                  <a:pt x="0" y="612245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91296" y="4418634"/>
            <a:ext cx="19748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i="1" spc="-30" dirty="0">
                <a:latin typeface="Cambria"/>
                <a:cs typeface="Cambria"/>
              </a:rPr>
              <a:t>da</a:t>
            </a:r>
            <a:r>
              <a:rPr sz="750" i="1" spc="-35" dirty="0">
                <a:latin typeface="Cambria"/>
                <a:cs typeface="Cambria"/>
              </a:rPr>
              <a:t>t</a:t>
            </a:r>
            <a:r>
              <a:rPr sz="750" i="1" spc="-15" dirty="0">
                <a:latin typeface="Cambria"/>
                <a:cs typeface="Cambria"/>
              </a:rPr>
              <a:t>a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98123" y="3988885"/>
            <a:ext cx="293814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398270" algn="l"/>
              </a:tabLst>
            </a:pPr>
            <a:r>
              <a:rPr sz="1750" i="1" spc="235" dirty="0">
                <a:latin typeface="Cambria"/>
                <a:cs typeface="Cambria"/>
              </a:rPr>
              <a:t>J(</a:t>
            </a:r>
            <a:r>
              <a:rPr sz="1750" i="1" spc="-200" dirty="0">
                <a:latin typeface="Cambria"/>
                <a:cs typeface="Cambria"/>
              </a:rPr>
              <a:t> </a:t>
            </a:r>
            <a:r>
              <a:rPr sz="1800" i="1" spc="-15" dirty="0">
                <a:latin typeface="Symbol"/>
                <a:cs typeface="Symbol"/>
              </a:rPr>
              <a:t></a:t>
            </a:r>
            <a:r>
              <a:rPr sz="1800" i="1" spc="-235" dirty="0">
                <a:latin typeface="Times New Roman"/>
                <a:cs typeface="Times New Roman"/>
              </a:rPr>
              <a:t> </a:t>
            </a:r>
            <a:r>
              <a:rPr sz="1750" i="1" spc="310" dirty="0">
                <a:latin typeface="Cambria"/>
                <a:cs typeface="Cambria"/>
              </a:rPr>
              <a:t>)=</a:t>
            </a:r>
            <a:r>
              <a:rPr sz="1750" i="1" spc="-90" dirty="0">
                <a:latin typeface="Cambria"/>
                <a:cs typeface="Cambria"/>
              </a:rPr>
              <a:t> </a:t>
            </a:r>
            <a:r>
              <a:rPr sz="1750" i="1" spc="175" dirty="0">
                <a:latin typeface="Cambria"/>
                <a:cs typeface="Cambria"/>
              </a:rPr>
              <a:t>E</a:t>
            </a:r>
            <a:r>
              <a:rPr sz="1500" b="1" i="1" spc="262" baseline="-36111" dirty="0">
                <a:latin typeface="Calibri"/>
                <a:cs typeface="Calibri"/>
              </a:rPr>
              <a:t>x</a:t>
            </a:r>
            <a:r>
              <a:rPr sz="1500" b="1" i="1" spc="-165" baseline="-36111" dirty="0">
                <a:latin typeface="Calibri"/>
                <a:cs typeface="Calibri"/>
              </a:rPr>
              <a:t> </a:t>
            </a:r>
            <a:r>
              <a:rPr sz="1500" i="1" spc="-75" baseline="-36111" dirty="0">
                <a:latin typeface="Cambria"/>
                <a:cs typeface="Cambria"/>
              </a:rPr>
              <a:t>,y~p</a:t>
            </a:r>
            <a:r>
              <a:rPr sz="1500" spc="-75" baseline="-33333" dirty="0">
                <a:latin typeface="Cambria"/>
                <a:cs typeface="Cambria"/>
              </a:rPr>
              <a:t>ˆ	</a:t>
            </a:r>
            <a:r>
              <a:rPr sz="1750" dirty="0">
                <a:latin typeface="Cambria"/>
                <a:cs typeface="Cambria"/>
              </a:rPr>
              <a:t>log </a:t>
            </a:r>
            <a:r>
              <a:rPr sz="1750" i="1" spc="-5" dirty="0">
                <a:latin typeface="Cambria"/>
                <a:cs typeface="Cambria"/>
              </a:rPr>
              <a:t>p</a:t>
            </a:r>
            <a:r>
              <a:rPr sz="1500" i="1" spc="-7" baseline="-36111" dirty="0">
                <a:latin typeface="Cambria"/>
                <a:cs typeface="Cambria"/>
              </a:rPr>
              <a:t>model </a:t>
            </a:r>
            <a:r>
              <a:rPr sz="4650" spc="37" baseline="-4480" dirty="0">
                <a:latin typeface="Symbol"/>
                <a:cs typeface="Symbol"/>
              </a:rPr>
              <a:t></a:t>
            </a:r>
            <a:r>
              <a:rPr sz="1750" b="1" i="1" spc="25" dirty="0">
                <a:latin typeface="Calibri"/>
                <a:cs typeface="Calibri"/>
              </a:rPr>
              <a:t>x</a:t>
            </a:r>
            <a:r>
              <a:rPr sz="1750" i="1" spc="25" dirty="0">
                <a:latin typeface="Cambria"/>
                <a:cs typeface="Cambria"/>
              </a:rPr>
              <a:t>,y;</a:t>
            </a:r>
            <a:r>
              <a:rPr sz="1800" i="1" spc="25" dirty="0">
                <a:latin typeface="Symbol"/>
                <a:cs typeface="Symbol"/>
              </a:rPr>
              <a:t></a:t>
            </a:r>
            <a:r>
              <a:rPr sz="1800" i="1" spc="-190" dirty="0">
                <a:latin typeface="Times New Roman"/>
                <a:cs typeface="Times New Roman"/>
              </a:rPr>
              <a:t> </a:t>
            </a:r>
            <a:r>
              <a:rPr sz="4650" spc="-667" baseline="-4480" dirty="0">
                <a:latin typeface="Symbol"/>
                <a:cs typeface="Symbol"/>
              </a:rPr>
              <a:t></a:t>
            </a:r>
            <a:endParaRPr sz="4650" baseline="-4480">
              <a:latin typeface="Symbol"/>
              <a:cs typeface="Symbo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17423" y="4107550"/>
            <a:ext cx="2921635" cy="461645"/>
          </a:xfrm>
          <a:custGeom>
            <a:avLst/>
            <a:gdLst/>
            <a:ahLst/>
            <a:cxnLst/>
            <a:rect l="l" t="t" r="r" b="b"/>
            <a:pathLst>
              <a:path w="2921635" h="461645">
                <a:moveTo>
                  <a:pt x="0" y="0"/>
                </a:moveTo>
                <a:lnTo>
                  <a:pt x="2921512" y="0"/>
                </a:lnTo>
                <a:lnTo>
                  <a:pt x="2921512" y="461539"/>
                </a:lnTo>
                <a:lnTo>
                  <a:pt x="0" y="461539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237974" y="5300700"/>
            <a:ext cx="226060" cy="1581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i="1" spc="-20" dirty="0">
                <a:latin typeface="Cambria"/>
                <a:cs typeface="Cambria"/>
              </a:rPr>
              <a:t>da</a:t>
            </a:r>
            <a:r>
              <a:rPr sz="850" i="1" spc="-30" dirty="0">
                <a:latin typeface="Cambria"/>
                <a:cs typeface="Cambria"/>
              </a:rPr>
              <a:t>t</a:t>
            </a:r>
            <a:r>
              <a:rPr sz="850" i="1" spc="-5" dirty="0">
                <a:latin typeface="Cambria"/>
                <a:cs typeface="Cambria"/>
              </a:rPr>
              <a:t>a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77263" y="4481576"/>
            <a:ext cx="631507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indent="-226060">
              <a:lnSpc>
                <a:spcPts val="2695"/>
              </a:lnSpc>
              <a:spcBef>
                <a:spcPts val="100"/>
              </a:spcBef>
              <a:buChar char="•"/>
              <a:tabLst>
                <a:tab pos="25146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Commonly used property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2000" i="1" spc="-15" dirty="0">
                <a:latin typeface="Times New Roman"/>
                <a:cs typeface="Times New Roman"/>
              </a:rPr>
              <a:t>J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θ</a:t>
            </a:r>
            <a:r>
              <a:rPr sz="2000" spc="-15" dirty="0">
                <a:latin typeface="Times New Roman"/>
                <a:cs typeface="Times New Roman"/>
              </a:rPr>
              <a:t>)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its</a:t>
            </a:r>
            <a:r>
              <a:rPr sz="2400" spc="-1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gradient</a:t>
            </a:r>
            <a:endParaRPr sz="2400">
              <a:latin typeface="Arial"/>
              <a:cs typeface="Arial"/>
            </a:endParaRPr>
          </a:p>
          <a:p>
            <a:pPr marR="90170" algn="ctr">
              <a:lnSpc>
                <a:spcPts val="4135"/>
              </a:lnSpc>
              <a:tabLst>
                <a:tab pos="1824355" algn="l"/>
              </a:tabLst>
            </a:pPr>
            <a:r>
              <a:rPr sz="2050" spc="140" dirty="0">
                <a:latin typeface="Symbol"/>
                <a:cs typeface="Symbol"/>
              </a:rPr>
              <a:t></a:t>
            </a:r>
            <a:r>
              <a:rPr sz="1800" i="1" spc="209" baseline="-34722" dirty="0">
                <a:latin typeface="Symbol"/>
                <a:cs typeface="Symbol"/>
              </a:rPr>
              <a:t></a:t>
            </a:r>
            <a:r>
              <a:rPr sz="2050" i="1" spc="140" dirty="0">
                <a:latin typeface="Cambria"/>
                <a:cs typeface="Cambria"/>
              </a:rPr>
              <a:t>J(</a:t>
            </a:r>
            <a:r>
              <a:rPr sz="2050" i="1" spc="-235" dirty="0">
                <a:latin typeface="Cambria"/>
                <a:cs typeface="Cambria"/>
              </a:rPr>
              <a:t> </a:t>
            </a:r>
            <a:r>
              <a:rPr sz="2100" i="1" spc="-15" dirty="0">
                <a:latin typeface="Symbol"/>
                <a:cs typeface="Symbol"/>
              </a:rPr>
              <a:t></a:t>
            </a:r>
            <a:r>
              <a:rPr sz="2100" i="1" spc="-280" dirty="0">
                <a:latin typeface="Times New Roman"/>
                <a:cs typeface="Times New Roman"/>
              </a:rPr>
              <a:t> </a:t>
            </a:r>
            <a:r>
              <a:rPr sz="2050" i="1" spc="355" dirty="0">
                <a:latin typeface="Cambria"/>
                <a:cs typeface="Cambria"/>
              </a:rPr>
              <a:t>)=</a:t>
            </a:r>
            <a:r>
              <a:rPr sz="2050" i="1" spc="-110" dirty="0">
                <a:latin typeface="Cambria"/>
                <a:cs typeface="Cambria"/>
              </a:rPr>
              <a:t> </a:t>
            </a:r>
            <a:r>
              <a:rPr sz="2050" i="1" spc="-5" dirty="0">
                <a:latin typeface="Cambria"/>
                <a:cs typeface="Cambria"/>
              </a:rPr>
              <a:t>E</a:t>
            </a:r>
            <a:r>
              <a:rPr sz="1800" i="1" spc="-7" baseline="-34722" dirty="0">
                <a:latin typeface="Cambria"/>
                <a:cs typeface="Cambria"/>
              </a:rPr>
              <a:t>x,y~p</a:t>
            </a:r>
            <a:r>
              <a:rPr sz="1800" spc="-7" baseline="-32407" dirty="0">
                <a:latin typeface="Cambria"/>
                <a:cs typeface="Cambria"/>
              </a:rPr>
              <a:t>ˆ	</a:t>
            </a:r>
            <a:r>
              <a:rPr sz="2050" spc="-5" dirty="0">
                <a:latin typeface="Symbol"/>
                <a:cs typeface="Symbol"/>
              </a:rPr>
              <a:t></a:t>
            </a:r>
            <a:r>
              <a:rPr sz="1800" i="1" spc="-7" baseline="-34722" dirty="0">
                <a:latin typeface="Symbol"/>
                <a:cs typeface="Symbol"/>
              </a:rPr>
              <a:t></a:t>
            </a:r>
            <a:r>
              <a:rPr sz="1800" i="1" spc="-7" baseline="-34722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Cambria"/>
                <a:cs typeface="Cambria"/>
              </a:rPr>
              <a:t>log </a:t>
            </a:r>
            <a:r>
              <a:rPr sz="2050" i="1" spc="-15" dirty="0">
                <a:latin typeface="Cambria"/>
                <a:cs typeface="Cambria"/>
              </a:rPr>
              <a:t>p</a:t>
            </a:r>
            <a:r>
              <a:rPr sz="1800" spc="-22" baseline="-34722" dirty="0">
                <a:latin typeface="Cambria"/>
                <a:cs typeface="Cambria"/>
              </a:rPr>
              <a:t>model </a:t>
            </a:r>
            <a:r>
              <a:rPr sz="5400" spc="44" baseline="-4629" dirty="0">
                <a:latin typeface="Symbol"/>
                <a:cs typeface="Symbol"/>
              </a:rPr>
              <a:t></a:t>
            </a:r>
            <a:r>
              <a:rPr sz="2050" b="1" i="1" spc="30" dirty="0">
                <a:latin typeface="Calibri"/>
                <a:cs typeface="Calibri"/>
              </a:rPr>
              <a:t>x</a:t>
            </a:r>
            <a:r>
              <a:rPr sz="2050" i="1" spc="30" dirty="0">
                <a:latin typeface="Cambria"/>
                <a:cs typeface="Cambria"/>
              </a:rPr>
              <a:t>,y;</a:t>
            </a:r>
            <a:r>
              <a:rPr sz="2100" i="1" spc="30" dirty="0">
                <a:latin typeface="Symbol"/>
                <a:cs typeface="Symbol"/>
              </a:rPr>
              <a:t></a:t>
            </a:r>
            <a:r>
              <a:rPr sz="2100" i="1" spc="-415" dirty="0">
                <a:latin typeface="Times New Roman"/>
                <a:cs typeface="Times New Roman"/>
              </a:rPr>
              <a:t> </a:t>
            </a:r>
            <a:r>
              <a:rPr sz="5400" spc="-765" baseline="-4629" dirty="0">
                <a:latin typeface="Symbol"/>
                <a:cs typeface="Symbol"/>
              </a:rPr>
              <a:t></a:t>
            </a:r>
            <a:endParaRPr sz="5400" baseline="-4629">
              <a:latin typeface="Symbol"/>
              <a:cs typeface="Symbo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13183" y="4936437"/>
            <a:ext cx="3956050" cy="537210"/>
          </a:xfrm>
          <a:custGeom>
            <a:avLst/>
            <a:gdLst/>
            <a:ahLst/>
            <a:cxnLst/>
            <a:rect l="l" t="t" r="r" b="b"/>
            <a:pathLst>
              <a:path w="3956050" h="537210">
                <a:moveTo>
                  <a:pt x="0" y="0"/>
                </a:moveTo>
                <a:lnTo>
                  <a:pt x="3956050" y="0"/>
                </a:lnTo>
                <a:lnTo>
                  <a:pt x="3956050" y="536892"/>
                </a:lnTo>
                <a:lnTo>
                  <a:pt x="0" y="536892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5723" y="1563479"/>
            <a:ext cx="7880350" cy="109474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Standard error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mean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from </a:t>
            </a:r>
            <a:r>
              <a:rPr sz="3200" i="1" dirty="0">
                <a:latin typeface="Times New Roman"/>
                <a:cs typeface="Times New Roman"/>
              </a:rPr>
              <a:t>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samples</a:t>
            </a:r>
            <a:r>
              <a:rPr sz="3200" spc="-1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endParaRPr sz="3200" dirty="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565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where </a:t>
            </a:r>
            <a:r>
              <a:rPr sz="2800" i="1" dirty="0">
                <a:latin typeface="Times New Roman"/>
                <a:cs typeface="Times New Roman"/>
              </a:rPr>
              <a:t>σ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st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andard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dev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iation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of</a:t>
            </a:r>
            <a:r>
              <a:rPr sz="2800" spc="-1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samples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7844" y="2714751"/>
            <a:ext cx="81870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Denominator shows that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error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decreases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less</a:t>
            </a:r>
            <a:r>
              <a:rPr sz="2800" spc="-2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than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0419" y="3051725"/>
            <a:ext cx="5104765" cy="96774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linear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with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n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umber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of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samples</a:t>
            </a:r>
            <a:endParaRPr sz="2800" dirty="0">
              <a:latin typeface="Arial"/>
              <a:cs typeface="Arial"/>
            </a:endParaRPr>
          </a:p>
          <a:p>
            <a:pPr marL="408305" indent="-226695">
              <a:lnSpc>
                <a:spcPct val="100000"/>
              </a:lnSpc>
              <a:spcBef>
                <a:spcPts val="540"/>
              </a:spcBef>
              <a:buChar char="•"/>
              <a:tabLst>
                <a:tab pos="408305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Ex: </a:t>
            </a:r>
            <a:r>
              <a:rPr sz="2400" spc="-10" dirty="0">
                <a:latin typeface="Times New Roman"/>
                <a:cs typeface="Times New Roman"/>
              </a:rPr>
              <a:t>100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samples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vs </a:t>
            </a:r>
            <a:r>
              <a:rPr sz="2400" spc="-15" dirty="0">
                <a:latin typeface="Times New Roman"/>
                <a:cs typeface="Times New Roman"/>
              </a:rPr>
              <a:t>10,000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samples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611" y="4048929"/>
            <a:ext cx="9790177" cy="2934137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595120" indent="-226695">
              <a:lnSpc>
                <a:spcPct val="100000"/>
              </a:lnSpc>
              <a:spcBef>
                <a:spcPts val="580"/>
              </a:spcBef>
              <a:buChar char="–"/>
              <a:tabLst>
                <a:tab pos="1595120" algn="l"/>
              </a:tabLst>
            </a:pPr>
            <a:r>
              <a:rPr sz="2000" spc="-15" dirty="0">
                <a:latin typeface="Arial"/>
                <a:cs typeface="Arial"/>
              </a:rPr>
              <a:t>Computation increases </a:t>
            </a:r>
            <a:r>
              <a:rPr sz="2000" spc="-10" dirty="0">
                <a:latin typeface="Arial"/>
                <a:cs typeface="Arial"/>
              </a:rPr>
              <a:t>by </a:t>
            </a:r>
            <a:r>
              <a:rPr sz="2000" spc="-15" dirty="0">
                <a:latin typeface="Arial"/>
                <a:cs typeface="Arial"/>
              </a:rPr>
              <a:t>factor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10" dirty="0">
                <a:latin typeface="Times New Roman"/>
                <a:cs typeface="Times New Roman"/>
              </a:rPr>
              <a:t>100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Arial"/>
                <a:cs typeface="Arial"/>
              </a:rPr>
              <a:t>but</a:t>
            </a:r>
            <a:endParaRPr sz="2000" dirty="0">
              <a:latin typeface="Arial"/>
              <a:cs typeface="Arial"/>
            </a:endParaRPr>
          </a:p>
          <a:p>
            <a:pPr marL="1595120" indent="-226695">
              <a:lnSpc>
                <a:spcPct val="100000"/>
              </a:lnSpc>
              <a:spcBef>
                <a:spcPts val="480"/>
              </a:spcBef>
              <a:buChar char="–"/>
              <a:tabLst>
                <a:tab pos="1595120" algn="l"/>
              </a:tabLst>
            </a:pPr>
            <a:r>
              <a:rPr sz="2000" spc="-15" dirty="0">
                <a:latin typeface="Arial"/>
                <a:cs typeface="Arial"/>
              </a:rPr>
              <a:t>Error decreases </a:t>
            </a:r>
            <a:r>
              <a:rPr sz="2000" spc="-10" dirty="0">
                <a:latin typeface="Arial"/>
                <a:cs typeface="Arial"/>
              </a:rPr>
              <a:t>by only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15" dirty="0">
                <a:latin typeface="Arial"/>
                <a:cs typeface="Arial"/>
              </a:rPr>
              <a:t>factor </a:t>
            </a:r>
            <a:r>
              <a:rPr sz="2000" spc="-10" dirty="0">
                <a:latin typeface="Arial"/>
                <a:cs typeface="Arial"/>
              </a:rPr>
              <a:t>of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10</a:t>
            </a:r>
            <a:endParaRPr sz="2000" dirty="0">
              <a:latin typeface="Times New Roman"/>
              <a:cs typeface="Times New Roman"/>
            </a:endParaRPr>
          </a:p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endParaRPr lang="en-US" sz="3200" spc="-20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 algorithms converge much</a:t>
            </a:r>
            <a:r>
              <a:rPr sz="32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faster</a:t>
            </a:r>
            <a:endParaRPr sz="32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0"/>
              </a:spcBef>
              <a:buChar char="–"/>
              <a:tabLst>
                <a:tab pos="747395" algn="l"/>
              </a:tabLst>
            </a:pPr>
            <a:r>
              <a:rPr lang="en-US" sz="2800" spc="-5" dirty="0">
                <a:solidFill>
                  <a:srgbClr val="336600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allowed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rapidly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compute approximate</a:t>
            </a:r>
            <a:r>
              <a:rPr sz="2800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estimates</a:t>
            </a:r>
            <a:endParaRPr sz="2800" dirty="0">
              <a:latin typeface="Arial"/>
              <a:cs typeface="Arial"/>
            </a:endParaRPr>
          </a:p>
          <a:p>
            <a:pPr marL="464185" lvl="1">
              <a:lnSpc>
                <a:spcPct val="100000"/>
              </a:lnSpc>
              <a:spcBef>
                <a:spcPts val="650"/>
              </a:spcBef>
              <a:tabLst>
                <a:tab pos="844550" algn="l"/>
                <a:tab pos="84518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rather than slowly compute 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exact</a:t>
            </a:r>
            <a:r>
              <a:rPr sz="2800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gradient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13033" y="3142085"/>
            <a:ext cx="2637367" cy="1712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8323" y="3137375"/>
            <a:ext cx="2642235" cy="0"/>
          </a:xfrm>
          <a:custGeom>
            <a:avLst/>
            <a:gdLst/>
            <a:ahLst/>
            <a:cxnLst/>
            <a:rect l="l" t="t" r="r" b="b"/>
            <a:pathLst>
              <a:path w="2642234">
                <a:moveTo>
                  <a:pt x="0" y="0"/>
                </a:moveTo>
                <a:lnTo>
                  <a:pt x="2642076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08323" y="3137375"/>
            <a:ext cx="2642235" cy="1722755"/>
          </a:xfrm>
          <a:custGeom>
            <a:avLst/>
            <a:gdLst/>
            <a:ahLst/>
            <a:cxnLst/>
            <a:rect l="l" t="t" r="r" b="b"/>
            <a:pathLst>
              <a:path w="2642234" h="1722754">
                <a:moveTo>
                  <a:pt x="2642076" y="1722138"/>
                </a:moveTo>
                <a:lnTo>
                  <a:pt x="0" y="1722138"/>
                </a:lnTo>
                <a:lnTo>
                  <a:pt x="0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98595" y="768095"/>
            <a:ext cx="9190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Quality </a:t>
            </a:r>
            <a:r>
              <a:rPr sz="4400" spc="-15" dirty="0"/>
              <a:t>of </a:t>
            </a:r>
            <a:r>
              <a:rPr lang="en-US" sz="4400" spc="-25" dirty="0"/>
              <a:t>S</a:t>
            </a:r>
            <a:r>
              <a:rPr sz="4400" spc="-25" dirty="0"/>
              <a:t>ampling-based</a:t>
            </a:r>
            <a:r>
              <a:rPr sz="4400" spc="-114" dirty="0"/>
              <a:t> </a:t>
            </a:r>
            <a:r>
              <a:rPr lang="en-US" sz="4400" spc="-25" dirty="0"/>
              <a:t>E</a:t>
            </a:r>
            <a:r>
              <a:rPr sz="4400" spc="-25" dirty="0"/>
              <a:t>stimate</a:t>
            </a:r>
            <a:endParaRPr sz="4400" dirty="0"/>
          </a:p>
        </p:txBody>
      </p:sp>
      <p:sp>
        <p:nvSpPr>
          <p:cNvPr id="11" name="object 11"/>
          <p:cNvSpPr txBox="1"/>
          <p:nvPr/>
        </p:nvSpPr>
        <p:spPr>
          <a:xfrm>
            <a:off x="8641450" y="1620890"/>
            <a:ext cx="386715" cy="654685"/>
          </a:xfrm>
          <a:prstGeom prst="rect">
            <a:avLst/>
          </a:prstGeom>
          <a:ln w="9419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210"/>
              </a:spcBef>
            </a:pPr>
            <a:r>
              <a:rPr sz="17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sng" spc="-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sng" spc="-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</a:t>
            </a:r>
            <a:r>
              <a:rPr sz="1700" u="sng" spc="-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84785">
              <a:lnSpc>
                <a:spcPct val="100000"/>
              </a:lnSpc>
              <a:spcBef>
                <a:spcPts val="725"/>
              </a:spcBef>
            </a:pPr>
            <a:r>
              <a:rPr sz="1700" i="1" spc="75" dirty="0">
                <a:latin typeface="Calibri"/>
                <a:cs typeface="Calibri"/>
              </a:rPr>
              <a:t>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98862" y="2125752"/>
            <a:ext cx="29845" cy="19050"/>
          </a:xfrm>
          <a:custGeom>
            <a:avLst/>
            <a:gdLst/>
            <a:ahLst/>
            <a:cxnLst/>
            <a:rect l="l" t="t" r="r" b="b"/>
            <a:pathLst>
              <a:path w="29845" h="19050">
                <a:moveTo>
                  <a:pt x="29715" y="0"/>
                </a:moveTo>
                <a:lnTo>
                  <a:pt x="0" y="184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8578" y="2125752"/>
            <a:ext cx="46355" cy="82550"/>
          </a:xfrm>
          <a:custGeom>
            <a:avLst/>
            <a:gdLst/>
            <a:ahLst/>
            <a:cxnLst/>
            <a:rect l="l" t="t" r="r" b="b"/>
            <a:pathLst>
              <a:path w="46354" h="82550">
                <a:moveTo>
                  <a:pt x="45974" y="8233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74552" y="1966129"/>
            <a:ext cx="53340" cy="242570"/>
          </a:xfrm>
          <a:custGeom>
            <a:avLst/>
            <a:gdLst/>
            <a:ahLst/>
            <a:cxnLst/>
            <a:rect l="l" t="t" r="r" b="b"/>
            <a:pathLst>
              <a:path w="53340" h="242569">
                <a:moveTo>
                  <a:pt x="53263" y="0"/>
                </a:moveTo>
                <a:lnTo>
                  <a:pt x="0" y="2419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98862" y="1966128"/>
            <a:ext cx="270510" cy="266065"/>
          </a:xfrm>
          <a:custGeom>
            <a:avLst/>
            <a:gdLst/>
            <a:ahLst/>
            <a:cxnLst/>
            <a:rect l="l" t="t" r="r" b="b"/>
            <a:pathLst>
              <a:path w="270509" h="266064">
                <a:moveTo>
                  <a:pt x="38159" y="174745"/>
                </a:moveTo>
                <a:lnTo>
                  <a:pt x="17941" y="174745"/>
                </a:lnTo>
                <a:lnTo>
                  <a:pt x="70643" y="265478"/>
                </a:lnTo>
                <a:lnTo>
                  <a:pt x="81296" y="265478"/>
                </a:lnTo>
                <a:lnTo>
                  <a:pt x="86419" y="241955"/>
                </a:lnTo>
                <a:lnTo>
                  <a:pt x="75689" y="241955"/>
                </a:lnTo>
                <a:lnTo>
                  <a:pt x="38159" y="174745"/>
                </a:lnTo>
                <a:close/>
              </a:path>
              <a:path w="270509" h="266064">
                <a:moveTo>
                  <a:pt x="270240" y="0"/>
                </a:moveTo>
                <a:lnTo>
                  <a:pt x="128953" y="0"/>
                </a:lnTo>
                <a:lnTo>
                  <a:pt x="75689" y="241955"/>
                </a:lnTo>
                <a:lnTo>
                  <a:pt x="86419" y="241955"/>
                </a:lnTo>
                <a:lnTo>
                  <a:pt x="136801" y="10641"/>
                </a:lnTo>
                <a:lnTo>
                  <a:pt x="270240" y="10641"/>
                </a:lnTo>
                <a:lnTo>
                  <a:pt x="270240" y="0"/>
                </a:lnTo>
                <a:close/>
              </a:path>
              <a:path w="270509" h="266064">
                <a:moveTo>
                  <a:pt x="29715" y="159623"/>
                </a:moveTo>
                <a:lnTo>
                  <a:pt x="0" y="178106"/>
                </a:lnTo>
                <a:lnTo>
                  <a:pt x="3364" y="184266"/>
                </a:lnTo>
                <a:lnTo>
                  <a:pt x="17941" y="174745"/>
                </a:lnTo>
                <a:lnTo>
                  <a:pt x="38159" y="174745"/>
                </a:lnTo>
                <a:lnTo>
                  <a:pt x="29715" y="159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47116" y="3679952"/>
            <a:ext cx="549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σ=1</a:t>
            </a:r>
            <a:r>
              <a:rPr sz="180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700" y="1037335"/>
            <a:ext cx="9601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20" dirty="0"/>
              <a:t>M</a:t>
            </a:r>
            <a:r>
              <a:rPr sz="3600" spc="-20" dirty="0"/>
              <a:t>otivation </a:t>
            </a:r>
            <a:r>
              <a:rPr sz="3600" spc="-15" dirty="0"/>
              <a:t>for </a:t>
            </a:r>
            <a:r>
              <a:rPr lang="en-US" sz="3600" spc="-20" dirty="0"/>
              <a:t>Statistical Estimation of Gradient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585722" y="2021114"/>
            <a:ext cx="9028177" cy="503163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Training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set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may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be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redundant</a:t>
            </a:r>
            <a:endParaRPr lang="en-US" sz="3200" spc="-25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endParaRPr sz="32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Worst case: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all </a:t>
            </a:r>
            <a:r>
              <a:rPr sz="2800" i="1" dirty="0">
                <a:latin typeface="Calibri"/>
                <a:cs typeface="Calibri"/>
              </a:rPr>
              <a:t>m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examples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are</a:t>
            </a:r>
            <a:r>
              <a:rPr sz="2800" spc="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identical</a:t>
            </a:r>
            <a:endParaRPr sz="2800" dirty="0">
              <a:latin typeface="Arial"/>
              <a:cs typeface="Arial"/>
            </a:endParaRPr>
          </a:p>
          <a:p>
            <a:pPr marL="1143000" marR="788035" lvl="2" indent="-226060">
              <a:lnSpc>
                <a:spcPct val="100800"/>
              </a:lnSpc>
              <a:spcBef>
                <a:spcPts val="520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Sampling based estimate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could</a:t>
            </a:r>
            <a:r>
              <a:rPr lang="en-US" sz="2400" spc="-10" dirty="0">
                <a:solidFill>
                  <a:srgbClr val="660066"/>
                </a:solidFill>
                <a:latin typeface="Arial"/>
                <a:cs typeface="Arial"/>
              </a:rPr>
              <a:t> compute the correct gradient with a single sample and thus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use </a:t>
            </a:r>
            <a:r>
              <a:rPr sz="2400" i="1" dirty="0">
                <a:latin typeface="Calibri"/>
                <a:cs typeface="Calibri"/>
              </a:rPr>
              <a:t>m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times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less 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computation</a:t>
            </a:r>
            <a:endParaRPr lang="en-US" sz="2400" spc="-15" dirty="0">
              <a:solidFill>
                <a:srgbClr val="660066"/>
              </a:solidFill>
              <a:latin typeface="Arial"/>
              <a:cs typeface="Arial"/>
            </a:endParaRPr>
          </a:p>
          <a:p>
            <a:pPr marL="1143000" marR="788035" lvl="2" indent="-226060">
              <a:lnSpc>
                <a:spcPct val="100800"/>
              </a:lnSpc>
              <a:spcBef>
                <a:spcPts val="520"/>
              </a:spcBef>
              <a:buChar char="•"/>
              <a:tabLst>
                <a:tab pos="1143000" algn="l"/>
              </a:tabLst>
            </a:pPr>
            <a:endParaRPr sz="24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10"/>
              </a:spcBef>
              <a:buChar char="–"/>
              <a:tabLst>
                <a:tab pos="747395" algn="l"/>
              </a:tabLst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In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practice</a:t>
            </a:r>
            <a:endParaRPr sz="2800" dirty="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540"/>
              </a:spcBef>
              <a:buChar char="•"/>
              <a:tabLst>
                <a:tab pos="1143000" algn="l"/>
              </a:tabLst>
            </a:pPr>
            <a:r>
              <a:rPr lang="en-US" sz="2400" spc="-10" dirty="0">
                <a:solidFill>
                  <a:srgbClr val="660066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nlikely to find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worst case situation</a:t>
            </a:r>
            <a:endParaRPr sz="2400" dirty="0">
              <a:latin typeface="Arial"/>
              <a:cs typeface="Arial"/>
            </a:endParaRPr>
          </a:p>
          <a:p>
            <a:pPr marL="1143000" marR="5080" lvl="2" indent="-226060">
              <a:lnSpc>
                <a:spcPts val="2780"/>
              </a:lnSpc>
              <a:spcBef>
                <a:spcPts val="705"/>
              </a:spcBef>
              <a:buChar char="•"/>
              <a:tabLst>
                <a:tab pos="1143000" algn="l"/>
              </a:tabLst>
            </a:pPr>
            <a:r>
              <a:rPr lang="en-US" sz="2400" spc="-10" dirty="0">
                <a:solidFill>
                  <a:srgbClr val="660066"/>
                </a:solidFill>
                <a:latin typeface="Arial"/>
                <a:cs typeface="Arial"/>
              </a:rPr>
              <a:t>But l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ikely to find </a:t>
            </a:r>
            <a:r>
              <a:rPr lang="en-US" sz="2400" spc="-1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large n</a:t>
            </a:r>
            <a:r>
              <a:rPr lang="en-US" sz="2400" spc="-10" dirty="0">
                <a:solidFill>
                  <a:srgbClr val="660066"/>
                </a:solidFill>
                <a:latin typeface="Arial"/>
                <a:cs typeface="Arial"/>
              </a:rPr>
              <a:t>umber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of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examples that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all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make</a:t>
            </a:r>
            <a:r>
              <a:rPr sz="2400" spc="-18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2400" spc="-185" dirty="0">
                <a:solidFill>
                  <a:srgbClr val="660066"/>
                </a:solidFill>
                <a:latin typeface="Arial"/>
                <a:cs typeface="Arial"/>
              </a:rPr>
              <a:t>a 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similar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contribution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2400" spc="-4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gradient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5772" y="963168"/>
            <a:ext cx="645132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Batch </a:t>
            </a:r>
            <a:r>
              <a:rPr lang="en-US" sz="4400" spc="-25" dirty="0"/>
              <a:t>G</a:t>
            </a:r>
            <a:r>
              <a:rPr sz="4400" spc="-25" dirty="0"/>
              <a:t>radient</a:t>
            </a:r>
            <a:r>
              <a:rPr sz="4400" spc="-75" dirty="0"/>
              <a:t> </a:t>
            </a:r>
            <a:r>
              <a:rPr lang="en-US" sz="4400" spc="-30" dirty="0"/>
              <a:t>M</a:t>
            </a:r>
            <a:r>
              <a:rPr sz="4400" spc="-30" dirty="0"/>
              <a:t>ethods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2021114"/>
            <a:ext cx="9332977" cy="460382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Batch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deterministic gradient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methods:</a:t>
            </a:r>
            <a:endParaRPr sz="3200" dirty="0">
              <a:latin typeface="Arial"/>
              <a:cs typeface="Arial"/>
            </a:endParaRPr>
          </a:p>
          <a:p>
            <a:pPr marL="747395" marR="5080" lvl="1" indent="-282575">
              <a:lnSpc>
                <a:spcPts val="3310"/>
              </a:lnSpc>
              <a:spcBef>
                <a:spcPts val="69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Optimization methods that use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all training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samples  </a:t>
            </a:r>
            <a:r>
              <a:rPr lang="en-US" sz="2800" spc="-5" dirty="0">
                <a:solidFill>
                  <a:srgbClr val="336600"/>
                </a:solidFill>
                <a:latin typeface="Arial"/>
                <a:cs typeface="Arial"/>
              </a:rPr>
              <a:t>are </a:t>
            </a:r>
            <a:r>
              <a:rPr sz="2800" spc="-15" dirty="0">
                <a:latin typeface="Arial"/>
                <a:cs typeface="Arial"/>
              </a:rPr>
              <a:t>batch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 or </a:t>
            </a:r>
            <a:r>
              <a:rPr lang="en-US" sz="2800" spc="-15" dirty="0">
                <a:latin typeface="Arial"/>
                <a:cs typeface="Arial"/>
              </a:rPr>
              <a:t>deterministic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 methods</a:t>
            </a:r>
            <a:endParaRPr sz="28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30"/>
              </a:spcBef>
              <a:buChar char="•"/>
              <a:tabLst>
                <a:tab pos="351155" algn="l"/>
                <a:tab pos="351790" algn="l"/>
              </a:tabLst>
            </a:pPr>
            <a:endParaRPr lang="en-US" sz="3200" i="1" spc="-25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3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i="1" spc="-25" dirty="0">
                <a:solidFill>
                  <a:srgbClr val="3333CC"/>
                </a:solidFill>
                <a:latin typeface="Arial"/>
                <a:cs typeface="Arial"/>
              </a:rPr>
              <a:t>Somewhat </a:t>
            </a:r>
            <a:r>
              <a:rPr sz="3200" i="1" spc="-20" dirty="0">
                <a:solidFill>
                  <a:srgbClr val="3333CC"/>
                </a:solidFill>
                <a:latin typeface="Arial"/>
                <a:cs typeface="Arial"/>
              </a:rPr>
              <a:t>confusing</a:t>
            </a:r>
            <a:r>
              <a:rPr sz="3200" i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-20" dirty="0">
                <a:solidFill>
                  <a:srgbClr val="3333CC"/>
                </a:solidFill>
                <a:latin typeface="Arial"/>
                <a:cs typeface="Arial"/>
              </a:rPr>
              <a:t>terminology</a:t>
            </a:r>
            <a:endParaRPr sz="3200" i="1" dirty="0">
              <a:latin typeface="Arial"/>
              <a:cs typeface="Arial"/>
            </a:endParaRPr>
          </a:p>
          <a:p>
            <a:pPr marL="747395" marR="619125" lvl="1" indent="-282575">
              <a:lnSpc>
                <a:spcPts val="3290"/>
              </a:lnSpc>
              <a:spcBef>
                <a:spcPts val="83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Batch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also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used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describe </a:t>
            </a:r>
            <a:r>
              <a:rPr sz="2800" i="1" spc="-15" dirty="0">
                <a:solidFill>
                  <a:srgbClr val="FF0000"/>
                </a:solidFill>
                <a:latin typeface="Arial"/>
                <a:cs typeface="Arial"/>
              </a:rPr>
              <a:t>minibatch</a:t>
            </a:r>
            <a:r>
              <a:rPr sz="2800" i="1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used</a:t>
            </a:r>
            <a:r>
              <a:rPr sz="2800" spc="-10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by  minibatch stochastic gradient</a:t>
            </a:r>
            <a:r>
              <a:rPr sz="2800" spc="-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descent</a:t>
            </a:r>
            <a:endParaRPr sz="2800" dirty="0">
              <a:latin typeface="Arial"/>
              <a:cs typeface="Arial"/>
            </a:endParaRPr>
          </a:p>
          <a:p>
            <a:pPr marL="747395" marR="224790" lvl="1" indent="-282575">
              <a:lnSpc>
                <a:spcPts val="3310"/>
              </a:lnSpc>
              <a:spcBef>
                <a:spcPts val="70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Batch gradient descent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implies use of full</a:t>
            </a:r>
            <a:r>
              <a:rPr sz="2800" spc="-1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training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set</a:t>
            </a:r>
            <a:endParaRPr sz="28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3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Batch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size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refers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size of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800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minibatch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6258" y="963168"/>
            <a:ext cx="759861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Stochastic </a:t>
            </a:r>
            <a:r>
              <a:rPr sz="4400" spc="-15" dirty="0"/>
              <a:t>or </a:t>
            </a:r>
            <a:r>
              <a:rPr lang="en-US" sz="4400" spc="-20" dirty="0"/>
              <a:t>O</a:t>
            </a:r>
            <a:r>
              <a:rPr sz="4400" spc="-20" dirty="0"/>
              <a:t>nline</a:t>
            </a:r>
            <a:r>
              <a:rPr sz="4400" spc="-114" dirty="0"/>
              <a:t> </a:t>
            </a:r>
            <a:r>
              <a:rPr lang="en-US" sz="4400" spc="-30" dirty="0"/>
              <a:t>M</a:t>
            </a:r>
            <a:r>
              <a:rPr sz="4400" spc="-30" dirty="0"/>
              <a:t>ethods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850900" y="1905000"/>
            <a:ext cx="8479155" cy="55009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ts val="3815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Those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using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single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sample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</a:t>
            </a:r>
            <a:r>
              <a:rPr sz="3200" spc="-1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called</a:t>
            </a:r>
            <a:endParaRPr sz="3200" dirty="0">
              <a:latin typeface="Arial"/>
              <a:cs typeface="Arial"/>
            </a:endParaRPr>
          </a:p>
          <a:p>
            <a:pPr marL="351155">
              <a:lnSpc>
                <a:spcPts val="3815"/>
              </a:lnSpc>
            </a:pPr>
            <a:r>
              <a:rPr lang="en-US" sz="3200" spc="-20" dirty="0">
                <a:latin typeface="Arial"/>
                <a:cs typeface="Arial"/>
              </a:rPr>
              <a:t>S</a:t>
            </a:r>
            <a:r>
              <a:rPr sz="3200" spc="-20" dirty="0">
                <a:latin typeface="Arial"/>
                <a:cs typeface="Arial"/>
              </a:rPr>
              <a:t>tochasti</a:t>
            </a:r>
            <a:r>
              <a:rPr lang="en-US" sz="3200" spc="-20" dirty="0">
                <a:latin typeface="Arial"/>
                <a:cs typeface="Arial"/>
              </a:rPr>
              <a:t>c or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on-line</a:t>
            </a:r>
            <a:endParaRPr sz="3200" dirty="0">
              <a:latin typeface="Arial"/>
              <a:cs typeface="Arial"/>
            </a:endParaRPr>
          </a:p>
          <a:p>
            <a:pPr marL="747395" marR="70485" indent="-282575">
              <a:lnSpc>
                <a:spcPts val="3290"/>
              </a:lnSpc>
              <a:spcBef>
                <a:spcPts val="735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On-line typically means continually created  samples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 drawn from a stream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rather than multiple passes over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fixed  size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training</a:t>
            </a:r>
            <a:r>
              <a:rPr sz="2800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set</a:t>
            </a:r>
            <a:endParaRPr sz="2800" dirty="0">
              <a:latin typeface="Arial"/>
              <a:cs typeface="Arial"/>
            </a:endParaRPr>
          </a:p>
          <a:p>
            <a:pPr marL="351155" marR="5080" indent="-339090">
              <a:lnSpc>
                <a:spcPts val="3790"/>
              </a:lnSpc>
              <a:spcBef>
                <a:spcPts val="81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Deep learning algorithms 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usually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use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more than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 one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but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fewer than</a:t>
            </a:r>
            <a:r>
              <a:rPr sz="32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all</a:t>
            </a: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 samples</a:t>
            </a:r>
            <a:endParaRPr sz="3200" dirty="0">
              <a:latin typeface="Arial"/>
              <a:cs typeface="Arial"/>
            </a:endParaRPr>
          </a:p>
          <a:p>
            <a:pPr marL="808355" marR="667385" lvl="1" indent="-339090">
              <a:lnSpc>
                <a:spcPts val="3790"/>
              </a:lnSpc>
              <a:spcBef>
                <a:spcPts val="72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2800" spc="-2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Methods t</a:t>
            </a:r>
            <a:r>
              <a:rPr sz="2800" spc="-2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raditionally </a:t>
            </a:r>
            <a:r>
              <a:rPr sz="2800" spc="-1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called </a:t>
            </a:r>
            <a:r>
              <a:rPr sz="2800" spc="-20" dirty="0">
                <a:latin typeface="Arial"/>
                <a:cs typeface="Arial"/>
              </a:rPr>
              <a:t>minibatch</a:t>
            </a:r>
            <a:r>
              <a:rPr sz="2800" spc="-2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or</a:t>
            </a:r>
            <a:r>
              <a:rPr sz="2800" spc="-1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minibatch  stochastic</a:t>
            </a:r>
            <a:r>
              <a:rPr sz="2800" spc="-2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now</a:t>
            </a:r>
            <a:r>
              <a:rPr sz="2800" spc="-1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simply</a:t>
            </a:r>
            <a:r>
              <a:rPr lang="en-US" sz="2800" spc="-2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called</a:t>
            </a:r>
            <a:r>
              <a:rPr sz="2800" spc="-6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stochastic</a:t>
            </a:r>
            <a:endParaRPr lang="en-US" sz="2800" spc="-20" dirty="0">
              <a:latin typeface="Arial"/>
              <a:cs typeface="Arial"/>
            </a:endParaRPr>
          </a:p>
          <a:p>
            <a:pPr marL="469265" marR="667385" lvl="1">
              <a:lnSpc>
                <a:spcPts val="3790"/>
              </a:lnSpc>
              <a:spcBef>
                <a:spcPts val="725"/>
              </a:spcBef>
              <a:tabLst>
                <a:tab pos="351155" algn="l"/>
                <a:tab pos="351790" algn="l"/>
              </a:tabLst>
            </a:pPr>
            <a:r>
              <a:rPr lang="en-US" sz="2400" spc="-20" dirty="0">
                <a:latin typeface="Arial"/>
                <a:cs typeface="Arial"/>
              </a:rPr>
              <a:t>Ex: (stochastic gradient descent - SGD)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9007" y="691895"/>
            <a:ext cx="36239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Minibatch</a:t>
            </a:r>
            <a:r>
              <a:rPr sz="4400" spc="-100" dirty="0"/>
              <a:t> </a:t>
            </a:r>
            <a:r>
              <a:rPr sz="4400" spc="-20" dirty="0"/>
              <a:t>Size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85722" y="1417610"/>
            <a:ext cx="9256777" cy="5552546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Driven by following</a:t>
            </a:r>
            <a:r>
              <a:rPr lang="en-US" sz="3200" spc="-80" dirty="0">
                <a:solidFill>
                  <a:srgbClr val="3333CC"/>
                </a:solidFill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  <a:p>
            <a:pPr marL="747395" marR="478155" lvl="1" indent="-282575">
              <a:lnSpc>
                <a:spcPts val="3310"/>
              </a:lnSpc>
              <a:spcBef>
                <a:spcPts val="69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Larger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batches</a:t>
            </a:r>
            <a:r>
              <a:rPr sz="2800" spc="-20" dirty="0">
                <a:solidFill>
                  <a:srgbClr val="336600"/>
                </a:solidFill>
                <a:latin typeface="Wingdings"/>
                <a:cs typeface="Wingdings"/>
              </a:rPr>
              <a:t>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more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accurate gradient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but with  less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than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linear</a:t>
            </a:r>
            <a:r>
              <a:rPr sz="2800" spc="-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returns</a:t>
            </a:r>
            <a:endParaRPr sz="2800" dirty="0">
              <a:latin typeface="Arial"/>
              <a:cs typeface="Arial"/>
            </a:endParaRPr>
          </a:p>
          <a:p>
            <a:pPr marL="747395" marR="1390015" lvl="1" indent="-282575">
              <a:lnSpc>
                <a:spcPts val="3290"/>
              </a:lnSpc>
              <a:spcBef>
                <a:spcPts val="71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Multicore architectures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are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underutilized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by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extremely small</a:t>
            </a:r>
            <a:r>
              <a:rPr sz="2800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batches</a:t>
            </a:r>
            <a:endParaRPr sz="2800" dirty="0">
              <a:latin typeface="Arial"/>
              <a:cs typeface="Arial"/>
            </a:endParaRPr>
          </a:p>
          <a:p>
            <a:pPr marL="1143000" marR="1205865" lvl="2" indent="-226060">
              <a:lnSpc>
                <a:spcPct val="100800"/>
              </a:lnSpc>
              <a:spcBef>
                <a:spcPts val="425"/>
              </a:spcBef>
              <a:buChar char="•"/>
              <a:tabLst>
                <a:tab pos="114300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Use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some minimum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size below which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there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r>
              <a:rPr sz="2400" spc="-17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no 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reduction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time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process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2400" spc="-1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minibatch</a:t>
            </a:r>
            <a:endParaRPr sz="2400" dirty="0">
              <a:latin typeface="Arial"/>
              <a:cs typeface="Arial"/>
            </a:endParaRPr>
          </a:p>
          <a:p>
            <a:pPr marL="747395" marR="767080" lvl="1" indent="-282575">
              <a:lnSpc>
                <a:spcPts val="3310"/>
              </a:lnSpc>
              <a:spcBef>
                <a:spcPts val="760"/>
              </a:spcBef>
              <a:buChar char="–"/>
              <a:tabLst>
                <a:tab pos="747395" algn="l"/>
              </a:tabLst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If all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examples processed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parallel,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amount</a:t>
            </a:r>
            <a:r>
              <a:rPr sz="2800" spc="-1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of  memory scales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with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batch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size</a:t>
            </a:r>
            <a:endParaRPr sz="2800" dirty="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440"/>
              </a:spcBef>
              <a:buChar char="•"/>
              <a:tabLst>
                <a:tab pos="114300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This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limiting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factor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batch</a:t>
            </a:r>
            <a:r>
              <a:rPr sz="2400" spc="-1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size</a:t>
            </a:r>
            <a:endParaRPr sz="24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15"/>
              </a:spcBef>
              <a:buChar char="–"/>
              <a:tabLst>
                <a:tab pos="747395" algn="l"/>
              </a:tabLst>
            </a:pP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GPU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architectures more efficient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with 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sizes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power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800" spc="-1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</a:t>
            </a:r>
          </a:p>
          <a:p>
            <a:pPr marL="1143000" lvl="2" indent="-226695">
              <a:lnSpc>
                <a:spcPct val="100000"/>
              </a:lnSpc>
              <a:spcBef>
                <a:spcPts val="545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Range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from </a:t>
            </a:r>
            <a:r>
              <a:rPr sz="2400" spc="-10" dirty="0">
                <a:latin typeface="Times New Roman"/>
                <a:cs typeface="Times New Roman"/>
              </a:rPr>
              <a:t>32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latin typeface="Times New Roman"/>
                <a:cs typeface="Times New Roman"/>
              </a:rPr>
              <a:t>256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, sometimes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with </a:t>
            </a:r>
            <a:r>
              <a:rPr sz="2400" spc="-10" dirty="0">
                <a:latin typeface="Times New Roman"/>
                <a:cs typeface="Times New Roman"/>
              </a:rPr>
              <a:t>16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for large</a:t>
            </a:r>
            <a:r>
              <a:rPr sz="2400" spc="-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models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5206" y="963168"/>
            <a:ext cx="793389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Distributed </a:t>
            </a:r>
            <a:r>
              <a:rPr lang="en-US" sz="4400" spc="-25" dirty="0"/>
              <a:t>S</a:t>
            </a:r>
            <a:r>
              <a:rPr sz="4400" spc="-25" dirty="0"/>
              <a:t>ynchronous</a:t>
            </a:r>
            <a:r>
              <a:rPr sz="4400" spc="-100" dirty="0"/>
              <a:t> </a:t>
            </a:r>
            <a:r>
              <a:rPr sz="4400" spc="-40" dirty="0"/>
              <a:t>SGD</a:t>
            </a:r>
            <a:endParaRPr sz="4400" dirty="0"/>
          </a:p>
        </p:txBody>
      </p:sp>
      <p:sp>
        <p:nvSpPr>
          <p:cNvPr id="5" name="object 5"/>
          <p:cNvSpPr/>
          <p:nvPr/>
        </p:nvSpPr>
        <p:spPr>
          <a:xfrm>
            <a:off x="2046463" y="2341456"/>
            <a:ext cx="4891687" cy="2637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7137" y="5261864"/>
            <a:ext cx="7808595" cy="11137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139065">
              <a:lnSpc>
                <a:spcPct val="102200"/>
              </a:lnSpc>
              <a:spcBef>
                <a:spcPts val="50"/>
              </a:spcBef>
            </a:pPr>
            <a:r>
              <a:rPr sz="1800" spc="-15" dirty="0">
                <a:latin typeface="Arial"/>
                <a:cs typeface="Arial"/>
              </a:rPr>
              <a:t>ImageNet dataset </a:t>
            </a:r>
            <a:r>
              <a:rPr sz="1800" spc="-10" dirty="0">
                <a:latin typeface="Arial"/>
                <a:cs typeface="Arial"/>
              </a:rPr>
              <a:t>large </a:t>
            </a:r>
            <a:r>
              <a:rPr sz="1800" spc="-15" dirty="0">
                <a:latin typeface="Arial"/>
                <a:cs typeface="Arial"/>
              </a:rPr>
              <a:t>minibatches </a:t>
            </a:r>
            <a:r>
              <a:rPr sz="1800" spc="-10" dirty="0">
                <a:latin typeface="Arial"/>
                <a:cs typeface="Arial"/>
              </a:rPr>
              <a:t>cause </a:t>
            </a:r>
            <a:r>
              <a:rPr sz="1800" spc="-15" dirty="0">
                <a:latin typeface="Arial"/>
                <a:cs typeface="Arial"/>
              </a:rPr>
              <a:t>optimization difficulties, </a:t>
            </a:r>
            <a:r>
              <a:rPr sz="1800" spc="-10" dirty="0">
                <a:latin typeface="Arial"/>
                <a:cs typeface="Arial"/>
              </a:rPr>
              <a:t>but </a:t>
            </a:r>
            <a:r>
              <a:rPr sz="1800" spc="-15" dirty="0">
                <a:latin typeface="Arial"/>
                <a:cs typeface="Arial"/>
              </a:rPr>
              <a:t>when  </a:t>
            </a:r>
            <a:r>
              <a:rPr sz="1800" spc="-10" dirty="0">
                <a:latin typeface="Arial"/>
                <a:cs typeface="Arial"/>
              </a:rPr>
              <a:t>these are </a:t>
            </a:r>
            <a:r>
              <a:rPr sz="1800" spc="-15" dirty="0">
                <a:latin typeface="Arial"/>
                <a:cs typeface="Arial"/>
              </a:rPr>
              <a:t>addressed </a:t>
            </a:r>
            <a:r>
              <a:rPr sz="1800" spc="-10" dirty="0">
                <a:latin typeface="Arial"/>
                <a:cs typeface="Arial"/>
              </a:rPr>
              <a:t>the trained </a:t>
            </a:r>
            <a:r>
              <a:rPr sz="1800" spc="-15" dirty="0">
                <a:latin typeface="Arial"/>
                <a:cs typeface="Arial"/>
              </a:rPr>
              <a:t>networks </a:t>
            </a:r>
            <a:r>
              <a:rPr sz="1800" spc="-10" dirty="0">
                <a:latin typeface="Arial"/>
                <a:cs typeface="Arial"/>
              </a:rPr>
              <a:t>exhibit </a:t>
            </a:r>
            <a:r>
              <a:rPr sz="1800" spc="-15" dirty="0">
                <a:latin typeface="Arial"/>
                <a:cs typeface="Arial"/>
              </a:rPr>
              <a:t>good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generalization.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75"/>
              </a:lnSpc>
            </a:pPr>
            <a:r>
              <a:rPr sz="1800" spc="-25" dirty="0">
                <a:latin typeface="Arial"/>
                <a:cs typeface="Arial"/>
              </a:rPr>
              <a:t>Specifically, </a:t>
            </a:r>
            <a:r>
              <a:rPr sz="1800" spc="-10" dirty="0">
                <a:latin typeface="Arial"/>
                <a:cs typeface="Arial"/>
              </a:rPr>
              <a:t>no loss of </a:t>
            </a:r>
            <a:r>
              <a:rPr sz="1800" spc="-15" dirty="0">
                <a:latin typeface="Arial"/>
                <a:cs typeface="Arial"/>
              </a:rPr>
              <a:t>accuracy when </a:t>
            </a:r>
            <a:r>
              <a:rPr sz="1800" spc="-10" dirty="0">
                <a:latin typeface="Arial"/>
                <a:cs typeface="Arial"/>
              </a:rPr>
              <a:t>training with large </a:t>
            </a:r>
            <a:r>
              <a:rPr sz="1800" spc="-15" dirty="0">
                <a:latin typeface="Arial"/>
                <a:cs typeface="Arial"/>
              </a:rPr>
              <a:t>minibatch </a:t>
            </a:r>
            <a:r>
              <a:rPr sz="1800" spc="-10" dirty="0">
                <a:latin typeface="Arial"/>
                <a:cs typeface="Arial"/>
              </a:rPr>
              <a:t>sizes </a:t>
            </a:r>
            <a:r>
              <a:rPr sz="1800" u="sng" spc="-10" dirty="0">
                <a:latin typeface="Arial"/>
                <a:cs typeface="Arial"/>
              </a:rPr>
              <a:t>up</a:t>
            </a:r>
            <a:r>
              <a:rPr sz="1800" u="sng" spc="-25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to</a:t>
            </a:r>
            <a:endParaRPr sz="1800" u="sng" dirty="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sz="1800" spc="-15" dirty="0">
                <a:latin typeface="Times New Roman"/>
                <a:cs typeface="Times New Roman"/>
              </a:rPr>
              <a:t>8192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images.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7436" y="6630416"/>
            <a:ext cx="2378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https://arxiv.org/pdf/1706.02677.pdf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2286" y="963168"/>
            <a:ext cx="941881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Regularizing </a:t>
            </a:r>
            <a:r>
              <a:rPr lang="en-US" sz="4400" spc="-20" dirty="0"/>
              <a:t>E</a:t>
            </a:r>
            <a:r>
              <a:rPr sz="4400" spc="-20" dirty="0"/>
              <a:t>ffect </a:t>
            </a:r>
            <a:r>
              <a:rPr sz="4400" spc="-15" dirty="0"/>
              <a:t>of </a:t>
            </a:r>
            <a:r>
              <a:rPr lang="en-US" sz="4400" spc="-25" dirty="0"/>
              <a:t>S</a:t>
            </a:r>
            <a:r>
              <a:rPr sz="4400" spc="-25" dirty="0"/>
              <a:t>mall</a:t>
            </a:r>
            <a:r>
              <a:rPr sz="4400" spc="-50" dirty="0"/>
              <a:t> </a:t>
            </a:r>
            <a:r>
              <a:rPr lang="en-US" sz="4400" spc="-20" dirty="0"/>
              <a:t>B</a:t>
            </a:r>
            <a:r>
              <a:rPr sz="4400" spc="-20" dirty="0"/>
              <a:t>atches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037844" y="2100072"/>
            <a:ext cx="8880856" cy="4604466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790" marR="8128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Small batches offer regulariz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ation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due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noise added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 the</a:t>
            </a:r>
            <a:r>
              <a:rPr sz="32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process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3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Generalization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best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batch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size of</a:t>
            </a:r>
            <a:r>
              <a:rPr lang="en-US" sz="3200" spc="-150" dirty="0">
                <a:solidFill>
                  <a:srgbClr val="3333CC"/>
                </a:solidFill>
                <a:latin typeface="Arial"/>
                <a:cs typeface="Arial"/>
              </a:rPr>
              <a:t> one</a:t>
            </a:r>
            <a:endParaRPr sz="3200" dirty="0">
              <a:latin typeface="Times New Roman"/>
              <a:cs typeface="Times New Roman"/>
            </a:endParaRPr>
          </a:p>
          <a:p>
            <a:pPr marL="351790" indent="-339090">
              <a:lnSpc>
                <a:spcPct val="100000"/>
              </a:lnSpc>
              <a:spcBef>
                <a:spcPts val="6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Small batch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sizes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require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 a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small learning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rate</a:t>
            </a:r>
            <a:endParaRPr sz="3200" dirty="0">
              <a:latin typeface="Arial"/>
              <a:cs typeface="Arial"/>
            </a:endParaRPr>
          </a:p>
          <a:p>
            <a:pPr marL="746760" marR="870585" lvl="1" indent="-282575">
              <a:lnSpc>
                <a:spcPts val="3290"/>
              </a:lnSpc>
              <a:spcBef>
                <a:spcPts val="835"/>
              </a:spcBef>
              <a:buChar char="–"/>
              <a:tabLst>
                <a:tab pos="747395" algn="l"/>
              </a:tabLst>
            </a:pP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M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aintain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stability due to high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variance</a:t>
            </a:r>
            <a:r>
              <a:rPr sz="2800" spc="-1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estimate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800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gradient</a:t>
            </a:r>
            <a:endParaRPr sz="28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Total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run time can be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high</a:t>
            </a:r>
            <a:endParaRPr sz="3200" dirty="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54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Due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reduced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learning rat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e that 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equires more time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observe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entire training</a:t>
            </a:r>
            <a:r>
              <a:rPr sz="2800" spc="-1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set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8000" y="691895"/>
            <a:ext cx="77186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Use </a:t>
            </a:r>
            <a:r>
              <a:rPr sz="4400" spc="-15" dirty="0"/>
              <a:t>of </a:t>
            </a:r>
            <a:r>
              <a:rPr lang="en-US" sz="4400" spc="-25" dirty="0"/>
              <a:t>M</a:t>
            </a:r>
            <a:r>
              <a:rPr sz="4400" spc="-25" dirty="0"/>
              <a:t>inibatch</a:t>
            </a:r>
            <a:r>
              <a:rPr sz="4400" spc="-100" dirty="0"/>
              <a:t> </a:t>
            </a:r>
            <a:r>
              <a:rPr lang="en-US" sz="4400" spc="-20" dirty="0"/>
              <a:t>I</a:t>
            </a:r>
            <a:r>
              <a:rPr sz="4400" spc="-20" dirty="0"/>
              <a:t>nformation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539774" y="1645920"/>
            <a:ext cx="8736330" cy="409447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9255" marR="441959" indent="-339090" algn="just">
              <a:lnSpc>
                <a:spcPts val="3820"/>
              </a:lnSpc>
              <a:spcBef>
                <a:spcPts val="240"/>
              </a:spcBef>
              <a:buChar char="•"/>
              <a:tabLst>
                <a:tab pos="3898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Different algorithms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use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different information 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from the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minibatch</a:t>
            </a:r>
            <a:endParaRPr sz="3200" dirty="0">
              <a:latin typeface="Arial"/>
              <a:cs typeface="Arial"/>
            </a:endParaRPr>
          </a:p>
          <a:p>
            <a:pPr marL="502284" algn="just">
              <a:lnSpc>
                <a:spcPct val="100000"/>
              </a:lnSpc>
              <a:spcBef>
                <a:spcPts val="42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Some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algorithms more sensitive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sampling</a:t>
            </a:r>
            <a:r>
              <a:rPr sz="2800" spc="-1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error</a:t>
            </a:r>
            <a:endParaRPr sz="2800" dirty="0">
              <a:latin typeface="Arial"/>
              <a:cs typeface="Arial"/>
            </a:endParaRPr>
          </a:p>
          <a:p>
            <a:pPr marL="389255" marR="43180" indent="-339090" algn="just">
              <a:lnSpc>
                <a:spcPts val="3700"/>
              </a:lnSpc>
              <a:spcBef>
                <a:spcPts val="990"/>
              </a:spcBef>
              <a:buChar char="•"/>
              <a:tabLst>
                <a:tab pos="3898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Algorithms using gradient </a:t>
            </a:r>
            <a:r>
              <a:rPr sz="3200" b="1" i="1" dirty="0">
                <a:latin typeface="Times New Roman"/>
                <a:cs typeface="Times New Roman"/>
              </a:rPr>
              <a:t>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robust and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can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handle smaller batch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sizes </a:t>
            </a:r>
            <a:r>
              <a:rPr lang="en-US" sz="3200" spc="-10" dirty="0">
                <a:solidFill>
                  <a:srgbClr val="3333CC"/>
                </a:solidFill>
                <a:latin typeface="Arial"/>
                <a:cs typeface="Arial"/>
              </a:rPr>
              <a:t>such as</a:t>
            </a:r>
            <a:r>
              <a:rPr sz="3200" spc="-1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100</a:t>
            </a:r>
            <a:endParaRPr sz="3200" dirty="0">
              <a:latin typeface="Times New Roman"/>
              <a:cs typeface="Times New Roman"/>
            </a:endParaRPr>
          </a:p>
          <a:p>
            <a:pPr marL="389255" marR="429259" indent="-339090" algn="just">
              <a:lnSpc>
                <a:spcPct val="100299"/>
              </a:lnSpc>
              <a:spcBef>
                <a:spcPts val="535"/>
              </a:spcBef>
              <a:buChar char="•"/>
              <a:tabLst>
                <a:tab pos="3898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Second order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methods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using Hessian </a:t>
            </a:r>
            <a:r>
              <a:rPr sz="3200" dirty="0">
                <a:latin typeface="Calibri"/>
                <a:cs typeface="Calibri"/>
              </a:rPr>
              <a:t>H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and  compute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updates such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as </a:t>
            </a:r>
            <a:r>
              <a:rPr sz="3200" spc="-10" dirty="0">
                <a:latin typeface="Times New Roman"/>
                <a:cs typeface="Times New Roman"/>
              </a:rPr>
              <a:t>H</a:t>
            </a:r>
            <a:r>
              <a:rPr sz="3150" spc="-15" baseline="23809" dirty="0">
                <a:latin typeface="Times New Roman"/>
                <a:cs typeface="Times New Roman"/>
              </a:rPr>
              <a:t>-1 </a:t>
            </a:r>
            <a:r>
              <a:rPr sz="3200" b="1" i="1" dirty="0">
                <a:latin typeface="Times New Roman"/>
                <a:cs typeface="Times New Roman"/>
              </a:rPr>
              <a:t>g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require</a:t>
            </a:r>
            <a:r>
              <a:rPr sz="32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much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larger batch sizes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like</a:t>
            </a:r>
            <a:r>
              <a:rPr sz="3200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10,000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3713B-4F40-D142-8E04-CD342542A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6324600"/>
            <a:ext cx="5691491" cy="749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1500" y="609600"/>
            <a:ext cx="7772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25" dirty="0"/>
              <a:t>Principles of machine learning</a:t>
            </a:r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1645920"/>
            <a:ext cx="8834755" cy="63636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51155" marR="398145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Principles of machine learning</a:t>
            </a:r>
          </a:p>
          <a:p>
            <a:pPr marL="351155" marR="398145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155" algn="l"/>
                <a:tab pos="351790" algn="l"/>
              </a:tabLst>
            </a:pPr>
            <a:endParaRPr lang="en-US" sz="3200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51155" marR="398145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ML recipe</a:t>
            </a:r>
          </a:p>
          <a:p>
            <a:pPr marL="808355" marR="398145" lvl="1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Specification of a dataset</a:t>
            </a:r>
          </a:p>
          <a:p>
            <a:pPr marL="808355" marR="398145" lvl="1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A cost function</a:t>
            </a:r>
          </a:p>
          <a:p>
            <a:pPr marL="808355" marR="398145" lvl="1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A model</a:t>
            </a:r>
          </a:p>
          <a:p>
            <a:pPr marL="808355" marR="398145" lvl="1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An optimization procedure</a:t>
            </a:r>
          </a:p>
          <a:p>
            <a:pPr marL="12065" marR="398145">
              <a:lnSpc>
                <a:spcPct val="97800"/>
              </a:lnSpc>
              <a:spcBef>
                <a:spcPts val="185"/>
              </a:spcBef>
              <a:tabLst>
                <a:tab pos="351155" algn="l"/>
                <a:tab pos="351790" algn="l"/>
              </a:tabLst>
            </a:pPr>
            <a:endParaRPr lang="en-US" sz="3200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51155" marR="398145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No free lunch theorem</a:t>
            </a:r>
          </a:p>
          <a:p>
            <a:pPr marL="808355" marR="398145" lvl="1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No silver bullet</a:t>
            </a:r>
          </a:p>
          <a:p>
            <a:pPr marL="808355" marR="398145" lvl="1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155" algn="l"/>
                <a:tab pos="351790" algn="l"/>
              </a:tabLst>
            </a:pPr>
            <a:endParaRPr lang="en-US" sz="3200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51155" marR="398145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155" algn="l"/>
                <a:tab pos="351790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351155" marR="398145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155" algn="l"/>
                <a:tab pos="351790" algn="l"/>
              </a:tabLst>
            </a:pP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429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5308" y="304800"/>
            <a:ext cx="86328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Random </a:t>
            </a:r>
            <a:r>
              <a:rPr lang="en-US" sz="4400" spc="-20" dirty="0"/>
              <a:t>S</a:t>
            </a:r>
            <a:r>
              <a:rPr sz="4400" spc="-20" dirty="0"/>
              <a:t>election </a:t>
            </a:r>
            <a:r>
              <a:rPr sz="4400" spc="-15" dirty="0"/>
              <a:t>of</a:t>
            </a:r>
            <a:r>
              <a:rPr sz="4400" spc="-105" dirty="0"/>
              <a:t> </a:t>
            </a:r>
            <a:r>
              <a:rPr lang="en-US" sz="4400" spc="-25" dirty="0"/>
              <a:t>M</a:t>
            </a:r>
            <a:r>
              <a:rPr sz="4400" spc="-25" dirty="0"/>
              <a:t>inibatches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846390" y="1223984"/>
            <a:ext cx="8632825" cy="567911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Crucial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select minibatches</a:t>
            </a:r>
            <a:r>
              <a:rPr sz="32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randomly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 for an unbiased estimate</a:t>
            </a:r>
            <a:endParaRPr sz="3200" dirty="0">
              <a:latin typeface="Arial"/>
              <a:cs typeface="Arial"/>
            </a:endParaRPr>
          </a:p>
          <a:p>
            <a:pPr marL="351155" marR="401320" indent="-339090">
              <a:lnSpc>
                <a:spcPts val="3790"/>
              </a:lnSpc>
              <a:spcBef>
                <a:spcPts val="820"/>
              </a:spcBef>
              <a:buChar char="•"/>
              <a:tabLst>
                <a:tab pos="351155" algn="l"/>
                <a:tab pos="351790" algn="l"/>
                <a:tab pos="7064375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Computing expected gradient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from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	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set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samples requires sample</a:t>
            </a:r>
            <a:r>
              <a:rPr sz="32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independence</a:t>
            </a:r>
            <a:endParaRPr sz="3200" dirty="0">
              <a:latin typeface="Arial"/>
              <a:cs typeface="Arial"/>
            </a:endParaRPr>
          </a:p>
          <a:p>
            <a:pPr marL="351155" marR="240665" indent="-339090">
              <a:lnSpc>
                <a:spcPts val="379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Many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data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sets are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arranged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r>
              <a:rPr sz="3200" spc="-1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successive  samples highly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correlated</a:t>
            </a:r>
            <a:endParaRPr sz="3200" dirty="0">
              <a:latin typeface="Arial"/>
              <a:cs typeface="Arial"/>
            </a:endParaRPr>
          </a:p>
          <a:p>
            <a:pPr marL="747395" marR="379095" lvl="1" indent="-282575">
              <a:lnSpc>
                <a:spcPts val="3290"/>
              </a:lnSpc>
              <a:spcBef>
                <a:spcPts val="72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E.g.,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blood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sample data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set has five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samples</a:t>
            </a:r>
            <a:r>
              <a:rPr sz="2800" spc="-1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for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each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patient</a:t>
            </a:r>
            <a:endParaRPr sz="28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Necessary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shuffle the</a:t>
            </a:r>
            <a:r>
              <a:rPr sz="3200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samples</a:t>
            </a:r>
            <a:endParaRPr sz="32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7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data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set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with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billions 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samples shuffle</a:t>
            </a:r>
            <a:r>
              <a:rPr sz="2800" spc="-1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once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 and store in shuffled fashion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740" y="685800"/>
            <a:ext cx="96057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25" dirty="0"/>
              <a:t>Example of </a:t>
            </a:r>
            <a:r>
              <a:rPr sz="4400" spc="-25" dirty="0"/>
              <a:t>Simple </a:t>
            </a:r>
            <a:r>
              <a:rPr lang="en-US" sz="4400" spc="-25" dirty="0"/>
              <a:t>R</a:t>
            </a:r>
            <a:r>
              <a:rPr sz="4400" spc="-25" dirty="0"/>
              <a:t>andom</a:t>
            </a:r>
            <a:r>
              <a:rPr sz="4400" spc="-140" dirty="0"/>
              <a:t> </a:t>
            </a:r>
            <a:r>
              <a:rPr lang="en-US" sz="4400" spc="-25" dirty="0"/>
              <a:t>S</a:t>
            </a:r>
            <a:r>
              <a:rPr sz="4400" spc="-25" dirty="0"/>
              <a:t>ampling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2100072"/>
            <a:ext cx="8794750" cy="4319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ts val="377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Define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population</a:t>
            </a:r>
            <a:endParaRPr lang="en-US" sz="3200" spc="-20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51790" indent="-339090">
              <a:lnSpc>
                <a:spcPts val="377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Let the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training set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ha</a:t>
            </a:r>
            <a:r>
              <a:rPr lang="en-US" sz="3200" spc="-25" dirty="0">
                <a:solidFill>
                  <a:srgbClr val="3333CC"/>
                </a:solidFill>
                <a:latin typeface="Arial"/>
                <a:cs typeface="Arial"/>
              </a:rPr>
              <a:t>ve</a:t>
            </a: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latin typeface="Calibri"/>
                <a:cs typeface="Calibri"/>
              </a:rPr>
              <a:t>10,000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examples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Choose batch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size: say</a:t>
            </a:r>
            <a:r>
              <a:rPr sz="32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latin typeface="Calibri"/>
                <a:cs typeface="Calibri"/>
              </a:rPr>
              <a:t>100</a:t>
            </a:r>
            <a:endParaRPr sz="320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List 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population and assign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numbers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1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them</a:t>
            </a:r>
            <a:endParaRPr sz="3200" dirty="0">
              <a:latin typeface="Arial"/>
              <a:cs typeface="Arial"/>
            </a:endParaRPr>
          </a:p>
          <a:p>
            <a:pPr marL="351155" marR="138430" indent="-339090">
              <a:lnSpc>
                <a:spcPts val="3700"/>
              </a:lnSpc>
              <a:spcBef>
                <a:spcPts val="100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Use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random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number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generator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generate</a:t>
            </a:r>
            <a:r>
              <a:rPr sz="3200" spc="-2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number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latin typeface="Calibri"/>
                <a:cs typeface="Calibri"/>
              </a:rPr>
              <a:t>[1,1000]</a:t>
            </a:r>
            <a:endParaRPr sz="3200" dirty="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64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Select your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sample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 and shuffle</a:t>
            </a:r>
          </a:p>
          <a:p>
            <a:pPr marL="808990" lvl="1" indent="-339090">
              <a:spcBef>
                <a:spcPts val="64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2800" spc="-20" dirty="0">
                <a:solidFill>
                  <a:srgbClr val="3333CC"/>
                </a:solidFill>
                <a:latin typeface="Arial"/>
                <a:cs typeface="Arial"/>
              </a:rPr>
              <a:t>Failing to shuffle can seriously impact the training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9508" y="963168"/>
            <a:ext cx="73399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75150" algn="l"/>
              </a:tabLst>
            </a:pPr>
            <a:r>
              <a:rPr sz="4400" spc="-30" dirty="0"/>
              <a:t>Pa</a:t>
            </a:r>
            <a:r>
              <a:rPr sz="4400" spc="-20" dirty="0"/>
              <a:t>r</a:t>
            </a:r>
            <a:r>
              <a:rPr sz="4400" spc="-30" dirty="0"/>
              <a:t>a</a:t>
            </a:r>
            <a:r>
              <a:rPr sz="4400" spc="-15" dirty="0"/>
              <a:t>ll</a:t>
            </a:r>
            <a:r>
              <a:rPr sz="4400" spc="-30" dirty="0"/>
              <a:t>e</a:t>
            </a:r>
            <a:r>
              <a:rPr sz="4400" spc="-15" dirty="0"/>
              <a:t>li</a:t>
            </a:r>
            <a:r>
              <a:rPr sz="4400" spc="-30" dirty="0"/>
              <a:t>za</a:t>
            </a:r>
            <a:r>
              <a:rPr sz="4400" spc="-15" dirty="0"/>
              <a:t>ti</a:t>
            </a:r>
            <a:r>
              <a:rPr sz="4400" spc="-30" dirty="0"/>
              <a:t>o</a:t>
            </a:r>
            <a:r>
              <a:rPr sz="4400" dirty="0"/>
              <a:t>n</a:t>
            </a:r>
            <a:r>
              <a:rPr sz="4400" spc="-40" dirty="0"/>
              <a:t> </a:t>
            </a:r>
            <a:r>
              <a:rPr sz="4400" spc="-30" dirty="0"/>
              <a:t>o</a:t>
            </a:r>
            <a:r>
              <a:rPr sz="4400" dirty="0"/>
              <a:t>f</a:t>
            </a:r>
            <a:r>
              <a:rPr lang="en-US" sz="4400" dirty="0"/>
              <a:t> M</a:t>
            </a:r>
            <a:r>
              <a:rPr sz="4400" spc="-15" dirty="0"/>
              <a:t>i</a:t>
            </a:r>
            <a:r>
              <a:rPr sz="4400" spc="-30" dirty="0"/>
              <a:t>n</a:t>
            </a:r>
            <a:r>
              <a:rPr sz="4400" spc="-15" dirty="0"/>
              <a:t>i</a:t>
            </a:r>
            <a:r>
              <a:rPr sz="4400" spc="-30" dirty="0"/>
              <a:t>ba</a:t>
            </a:r>
            <a:r>
              <a:rPr sz="4400" spc="-15" dirty="0"/>
              <a:t>t</a:t>
            </a:r>
            <a:r>
              <a:rPr sz="4400" spc="-30" dirty="0"/>
              <a:t>che</a:t>
            </a:r>
            <a:r>
              <a:rPr sz="4400" dirty="0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2100072"/>
            <a:ext cx="8284845" cy="3847848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45339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C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omputer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entire separate</a:t>
            </a:r>
            <a:r>
              <a:rPr sz="3200" spc="-1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updates  over different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examples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parallel</a:t>
            </a:r>
            <a:endParaRPr sz="3200" dirty="0">
              <a:latin typeface="Arial"/>
              <a:cs typeface="Arial"/>
            </a:endParaRPr>
          </a:p>
          <a:p>
            <a:pPr marL="747395" marR="382905" indent="-282575">
              <a:lnSpc>
                <a:spcPct val="99600"/>
              </a:lnSpc>
              <a:spcBef>
                <a:spcPts val="345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Compute 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update that minimizes </a:t>
            </a:r>
            <a:r>
              <a:rPr sz="2800" i="1" spc="-15" dirty="0">
                <a:latin typeface="Calibri"/>
                <a:cs typeface="Calibri"/>
              </a:rPr>
              <a:t>J</a:t>
            </a:r>
            <a:r>
              <a:rPr sz="2800" spc="-15" dirty="0">
                <a:latin typeface="Calibri"/>
                <a:cs typeface="Calibri"/>
              </a:rPr>
              <a:t>(X)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one  minibatch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examples </a:t>
            </a:r>
            <a:r>
              <a:rPr sz="2800" dirty="0">
                <a:latin typeface="Calibri"/>
                <a:cs typeface="Calibri"/>
              </a:rPr>
              <a:t>X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at 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same time we  compute update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several other</a:t>
            </a:r>
            <a:r>
              <a:rPr sz="2800" spc="-1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minibatches</a:t>
            </a:r>
            <a:endParaRPr sz="2800" dirty="0">
              <a:latin typeface="Arial"/>
              <a:cs typeface="Arial"/>
            </a:endParaRPr>
          </a:p>
          <a:p>
            <a:pPr marL="351155" marR="5080" indent="-339090">
              <a:lnSpc>
                <a:spcPts val="3700"/>
              </a:lnSpc>
              <a:spcBef>
                <a:spcPts val="994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Synchronous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parallel distributed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approaches  </a:t>
            </a:r>
            <a:r>
              <a:rPr lang="en-US" sz="3200" spc="-25" dirty="0">
                <a:solidFill>
                  <a:srgbClr val="3333CC"/>
                </a:solidFill>
                <a:latin typeface="Arial"/>
                <a:cs typeface="Arial"/>
              </a:rPr>
              <a:t>exist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20732" y="691895"/>
            <a:ext cx="788836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SGD </a:t>
            </a:r>
            <a:r>
              <a:rPr sz="4400" spc="-20" dirty="0"/>
              <a:t>and </a:t>
            </a:r>
            <a:r>
              <a:rPr lang="en-US" sz="4400" spc="-25" dirty="0"/>
              <a:t>G</a:t>
            </a:r>
            <a:r>
              <a:rPr sz="4400" spc="-25" dirty="0"/>
              <a:t>eneralization</a:t>
            </a:r>
            <a:r>
              <a:rPr sz="4400" spc="-150" dirty="0"/>
              <a:t> </a:t>
            </a:r>
            <a:r>
              <a:rPr lang="en-US" sz="4400" spc="-20" dirty="0"/>
              <a:t>E</a:t>
            </a:r>
            <a:r>
              <a:rPr sz="4400" spc="-20" dirty="0"/>
              <a:t>rror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585723" y="1645920"/>
            <a:ext cx="85515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Minibatch SGD follows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gradient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the</a:t>
            </a:r>
            <a:r>
              <a:rPr sz="3200" spc="-1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true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4813" y="2130552"/>
            <a:ext cx="34798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generalization</a:t>
            </a:r>
            <a:r>
              <a:rPr sz="32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error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373" y="3449079"/>
            <a:ext cx="9485378" cy="3573158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65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long as 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examples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are</a:t>
            </a:r>
            <a:r>
              <a:rPr sz="2800" spc="-2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repeated</a:t>
            </a:r>
            <a:endParaRPr sz="28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3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Implementations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minibatch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SGD</a:t>
            </a:r>
            <a:endParaRPr sz="32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6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Shuffle once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pass through multiple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n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umber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of</a:t>
            </a:r>
            <a:r>
              <a:rPr sz="2800" spc="-1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times</a:t>
            </a:r>
            <a:endParaRPr sz="2800" dirty="0">
              <a:latin typeface="Arial"/>
              <a:cs typeface="Arial"/>
            </a:endParaRPr>
          </a:p>
          <a:p>
            <a:pPr marL="1143000" marR="623570" lvl="2" indent="-226060">
              <a:lnSpc>
                <a:spcPts val="2780"/>
              </a:lnSpc>
              <a:spcBef>
                <a:spcPts val="720"/>
              </a:spcBef>
              <a:buChar char="•"/>
              <a:tabLst>
                <a:tab pos="1143000" algn="l"/>
              </a:tabLst>
            </a:pPr>
            <a:r>
              <a:rPr lang="en-US" sz="2400" spc="-15" dirty="0">
                <a:solidFill>
                  <a:srgbClr val="660066"/>
                </a:solidFill>
                <a:latin typeface="Arial"/>
                <a:cs typeface="Arial"/>
              </a:rPr>
              <a:t>F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irst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pass: each minibatch computes unbiased  estimate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of true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generalization</a:t>
            </a:r>
            <a:r>
              <a:rPr sz="2400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error</a:t>
            </a:r>
            <a:endParaRPr sz="2400" dirty="0">
              <a:latin typeface="Arial"/>
              <a:cs typeface="Arial"/>
            </a:endParaRPr>
          </a:p>
          <a:p>
            <a:pPr marL="1143000" marR="5080" lvl="2" indent="-226060">
              <a:lnSpc>
                <a:spcPct val="99200"/>
              </a:lnSpc>
              <a:spcBef>
                <a:spcPts val="475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Second pass: estimate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more biased because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it is 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formed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by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resampling values already used rather than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fair 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samples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from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data generating</a:t>
            </a:r>
            <a:r>
              <a:rPr sz="2400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distribution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5853" y="2655948"/>
            <a:ext cx="1708785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200" i="1" spc="-5" dirty="0">
                <a:latin typeface="Cambria"/>
                <a:cs typeface="Cambria"/>
              </a:rPr>
              <a:t>J</a:t>
            </a:r>
            <a:r>
              <a:rPr sz="2200" i="1" spc="-120" dirty="0">
                <a:latin typeface="Cambria"/>
                <a:cs typeface="Cambria"/>
              </a:rPr>
              <a:t> </a:t>
            </a:r>
            <a:r>
              <a:rPr sz="2200" spc="10" dirty="0">
                <a:latin typeface="Cambria"/>
                <a:cs typeface="Cambria"/>
              </a:rPr>
              <a:t>*(</a:t>
            </a:r>
            <a:r>
              <a:rPr sz="2250" b="1" i="1" spc="10" dirty="0">
                <a:latin typeface="Symbol"/>
                <a:cs typeface="Symbol"/>
              </a:rPr>
              <a:t></a:t>
            </a:r>
            <a:r>
              <a:rPr sz="2250" b="1" i="1" spc="-2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"/>
                <a:cs typeface="Cambria"/>
              </a:rPr>
              <a:t>)</a:t>
            </a:r>
            <a:r>
              <a:rPr sz="2200" spc="-245" dirty="0">
                <a:latin typeface="Cambria"/>
                <a:cs typeface="Cambria"/>
              </a:rPr>
              <a:t> </a:t>
            </a:r>
            <a:r>
              <a:rPr sz="2200" spc="-10" dirty="0">
                <a:latin typeface="Symbol"/>
                <a:cs typeface="Symbol"/>
              </a:rPr>
              <a:t>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i="1" spc="5" dirty="0">
                <a:latin typeface="Cambria"/>
                <a:cs typeface="Cambria"/>
              </a:rPr>
              <a:t>E</a:t>
            </a:r>
            <a:r>
              <a:rPr sz="1875" spc="7" baseline="-35555" dirty="0">
                <a:latin typeface="Cambria"/>
                <a:cs typeface="Cambria"/>
              </a:rPr>
              <a:t>(</a:t>
            </a:r>
            <a:r>
              <a:rPr sz="1875" spc="-187" baseline="-35555" dirty="0">
                <a:latin typeface="Cambria"/>
                <a:cs typeface="Cambria"/>
              </a:rPr>
              <a:t> </a:t>
            </a:r>
            <a:r>
              <a:rPr sz="1875" b="1" i="1" spc="7" baseline="-35555" dirty="0">
                <a:latin typeface="Cambria"/>
                <a:cs typeface="Cambria"/>
              </a:rPr>
              <a:t>x</a:t>
            </a:r>
            <a:r>
              <a:rPr sz="1875" b="1" i="1" spc="-135" baseline="-35555" dirty="0">
                <a:latin typeface="Cambria"/>
                <a:cs typeface="Cambria"/>
              </a:rPr>
              <a:t> </a:t>
            </a:r>
            <a:r>
              <a:rPr sz="1875" baseline="-35555" dirty="0">
                <a:latin typeface="Cambria"/>
                <a:cs typeface="Cambria"/>
              </a:rPr>
              <a:t>,</a:t>
            </a:r>
            <a:r>
              <a:rPr sz="1875" spc="-187" baseline="-35555" dirty="0">
                <a:latin typeface="Cambria"/>
                <a:cs typeface="Cambria"/>
              </a:rPr>
              <a:t> </a:t>
            </a:r>
            <a:r>
              <a:rPr sz="1875" i="1" spc="7" baseline="-35555" dirty="0">
                <a:latin typeface="Cambria"/>
                <a:cs typeface="Cambria"/>
              </a:rPr>
              <a:t>y</a:t>
            </a:r>
            <a:r>
              <a:rPr sz="1875" i="1" spc="-165" baseline="-35555" dirty="0">
                <a:latin typeface="Cambria"/>
                <a:cs typeface="Cambria"/>
              </a:rPr>
              <a:t> </a:t>
            </a:r>
            <a:r>
              <a:rPr sz="1875" spc="-52" baseline="-35555" dirty="0">
                <a:latin typeface="Cambria"/>
                <a:cs typeface="Cambria"/>
              </a:rPr>
              <a:t>)~</a:t>
            </a:r>
            <a:r>
              <a:rPr sz="1875" i="1" spc="-52" baseline="-35555" dirty="0">
                <a:latin typeface="Cambria"/>
                <a:cs typeface="Cambria"/>
              </a:rPr>
              <a:t>p</a:t>
            </a:r>
            <a:endParaRPr sz="1875" baseline="-35555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7146" y="2985796"/>
            <a:ext cx="245745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i="1" spc="-5" dirty="0">
                <a:latin typeface="Cambria"/>
                <a:cs typeface="Cambria"/>
              </a:rPr>
              <a:t>da</a:t>
            </a:r>
            <a:r>
              <a:rPr sz="900" i="1" spc="-10" dirty="0">
                <a:latin typeface="Cambria"/>
                <a:cs typeface="Cambria"/>
              </a:rPr>
              <a:t>t</a:t>
            </a:r>
            <a:r>
              <a:rPr sz="900" i="1" spc="5" dirty="0">
                <a:latin typeface="Cambria"/>
                <a:cs typeface="Cambria"/>
              </a:rPr>
              <a:t>a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5230" y="2456071"/>
            <a:ext cx="1633855" cy="607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700" spc="-270" baseline="-4385" dirty="0">
                <a:latin typeface="Symbol"/>
                <a:cs typeface="Symbol"/>
              </a:rPr>
              <a:t></a:t>
            </a:r>
            <a:r>
              <a:rPr sz="2200" i="1" spc="-180" dirty="0">
                <a:latin typeface="Cambria"/>
                <a:cs typeface="Cambria"/>
              </a:rPr>
              <a:t>L</a:t>
            </a:r>
            <a:r>
              <a:rPr sz="2200" spc="-180" dirty="0">
                <a:latin typeface="Cambria"/>
                <a:cs typeface="Cambria"/>
              </a:rPr>
              <a:t>( </a:t>
            </a:r>
            <a:r>
              <a:rPr sz="2200" i="1" spc="-5" dirty="0">
                <a:latin typeface="Cambria"/>
                <a:cs typeface="Cambria"/>
              </a:rPr>
              <a:t>f </a:t>
            </a:r>
            <a:r>
              <a:rPr sz="2200" spc="40" dirty="0">
                <a:latin typeface="Cambria"/>
                <a:cs typeface="Cambria"/>
              </a:rPr>
              <a:t>(</a:t>
            </a:r>
            <a:r>
              <a:rPr sz="2200" b="1" i="1" spc="40" dirty="0">
                <a:latin typeface="Cambria"/>
                <a:cs typeface="Cambria"/>
              </a:rPr>
              <a:t>x</a:t>
            </a:r>
            <a:r>
              <a:rPr sz="2200" spc="40" dirty="0">
                <a:latin typeface="Cambria"/>
                <a:cs typeface="Cambria"/>
              </a:rPr>
              <a:t>;</a:t>
            </a:r>
            <a:r>
              <a:rPr sz="2250" b="1" i="1" spc="40" dirty="0">
                <a:latin typeface="Symbol"/>
                <a:cs typeface="Symbol"/>
              </a:rPr>
              <a:t></a:t>
            </a:r>
            <a:r>
              <a:rPr sz="2250" b="1" i="1" spc="-4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mbria"/>
                <a:cs typeface="Cambria"/>
              </a:rPr>
              <a:t>), </a:t>
            </a:r>
            <a:r>
              <a:rPr sz="2200" i="1" spc="-140" dirty="0">
                <a:latin typeface="Cambria"/>
                <a:cs typeface="Cambria"/>
              </a:rPr>
              <a:t>y</a:t>
            </a:r>
            <a:r>
              <a:rPr sz="2200" spc="-140" dirty="0">
                <a:latin typeface="Cambria"/>
                <a:cs typeface="Cambria"/>
              </a:rPr>
              <a:t>)</a:t>
            </a:r>
            <a:r>
              <a:rPr sz="5700" spc="-209" baseline="-4385" dirty="0">
                <a:latin typeface="Symbol"/>
                <a:cs typeface="Symbol"/>
              </a:rPr>
              <a:t></a:t>
            </a:r>
            <a:endParaRPr sz="5700" baseline="-4385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63890" y="2600483"/>
            <a:ext cx="3626485" cy="567055"/>
          </a:xfrm>
          <a:custGeom>
            <a:avLst/>
            <a:gdLst/>
            <a:ahLst/>
            <a:cxnLst/>
            <a:rect l="l" t="t" r="r" b="b"/>
            <a:pathLst>
              <a:path w="3626485" h="567055">
                <a:moveTo>
                  <a:pt x="0" y="0"/>
                </a:moveTo>
                <a:lnTo>
                  <a:pt x="3626379" y="0"/>
                </a:lnTo>
                <a:lnTo>
                  <a:pt x="3626379" y="566720"/>
                </a:lnTo>
                <a:lnTo>
                  <a:pt x="0" y="566720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830" y="371276"/>
            <a:ext cx="86487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4400" spc="-25" dirty="0"/>
              <a:t>Dis</a:t>
            </a:r>
            <a:r>
              <a:rPr sz="4400" spc="-25" dirty="0"/>
              <a:t>c</a:t>
            </a:r>
            <a:r>
              <a:rPr sz="4400" spc="-20" dirty="0"/>
              <a:t>r</a:t>
            </a:r>
            <a:r>
              <a:rPr sz="4400" spc="-25" dirty="0"/>
              <a:t>e</a:t>
            </a:r>
            <a:r>
              <a:rPr sz="4400" spc="-10" dirty="0"/>
              <a:t>t</a:t>
            </a:r>
            <a:r>
              <a:rPr sz="4400" dirty="0"/>
              <a:t>e</a:t>
            </a:r>
            <a:r>
              <a:rPr sz="4400" spc="-35" dirty="0"/>
              <a:t> </a:t>
            </a:r>
            <a:r>
              <a:rPr lang="en-US" sz="4400" spc="-25" dirty="0"/>
              <a:t>C</a:t>
            </a:r>
            <a:r>
              <a:rPr sz="4400" spc="-25" dirty="0"/>
              <a:t>as</a:t>
            </a:r>
            <a:r>
              <a:rPr sz="4400" dirty="0"/>
              <a:t>e</a:t>
            </a:r>
            <a:r>
              <a:rPr sz="4400" spc="-35" dirty="0"/>
              <a:t> </a:t>
            </a:r>
            <a:r>
              <a:rPr sz="4400" spc="-40" dirty="0"/>
              <a:t>w</a:t>
            </a:r>
            <a:r>
              <a:rPr sz="4400" spc="-15" dirty="0"/>
              <a:t>i</a:t>
            </a:r>
            <a:r>
              <a:rPr sz="4400" spc="-10" dirty="0"/>
              <a:t>t</a:t>
            </a:r>
            <a:r>
              <a:rPr sz="4400" dirty="0"/>
              <a:t>h</a:t>
            </a:r>
            <a:r>
              <a:rPr sz="4400" spc="-35" dirty="0"/>
              <a:t> </a:t>
            </a:r>
            <a:r>
              <a:rPr lang="en-US" sz="4400" spc="-15" dirty="0"/>
              <a:t>L</a:t>
            </a:r>
            <a:r>
              <a:rPr sz="4400" spc="-25" dirty="0"/>
              <a:t>os</a:t>
            </a:r>
            <a:r>
              <a:rPr sz="4400" dirty="0"/>
              <a:t>s</a:t>
            </a:r>
            <a:r>
              <a:rPr sz="4400" spc="-35" dirty="0"/>
              <a:t> </a:t>
            </a:r>
            <a:r>
              <a:rPr lang="en-US" sz="4400" spc="-10" dirty="0"/>
              <a:t>F</a:t>
            </a:r>
            <a:r>
              <a:rPr sz="4400" spc="-25" dirty="0"/>
              <a:t>unc</a:t>
            </a:r>
            <a:r>
              <a:rPr sz="4400" spc="-10" dirty="0"/>
              <a:t>t</a:t>
            </a:r>
            <a:r>
              <a:rPr sz="4400" spc="-15" dirty="0"/>
              <a:t>i</a:t>
            </a:r>
            <a:r>
              <a:rPr sz="4400" spc="-25" dirty="0"/>
              <a:t>o</a:t>
            </a:r>
            <a:r>
              <a:rPr sz="4400" spc="215" dirty="0"/>
              <a:t>n</a:t>
            </a:r>
            <a:endParaRPr sz="1800" baseline="134259" dirty="0"/>
          </a:p>
        </p:txBody>
      </p:sp>
      <p:sp>
        <p:nvSpPr>
          <p:cNvPr id="3" name="object 3"/>
          <p:cNvSpPr txBox="1"/>
          <p:nvPr/>
        </p:nvSpPr>
        <p:spPr>
          <a:xfrm>
            <a:off x="585723" y="1271015"/>
            <a:ext cx="85109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Generalization error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(in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terms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loss</a:t>
            </a:r>
            <a:r>
              <a:rPr sz="32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function)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4813" y="1752600"/>
            <a:ext cx="3175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7844" y="2312415"/>
            <a:ext cx="5103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Which can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written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800" spc="-2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sum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7844" y="3327400"/>
            <a:ext cx="32486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with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exact</a:t>
            </a:r>
            <a:r>
              <a:rPr sz="2800" spc="-2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gradient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723" y="4343400"/>
            <a:ext cx="8061325" cy="99504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508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have already seen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this</a:t>
            </a:r>
            <a:r>
              <a:rPr sz="32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(decomposition)  demonstrated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log-likelihood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723" y="5913120"/>
            <a:ext cx="8645525" cy="114109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Thus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holds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functions other than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likelihood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Similar result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when </a:t>
            </a:r>
            <a:r>
              <a:rPr sz="3200" b="1" i="1" dirty="0">
                <a:latin typeface="Calibri"/>
                <a:cs typeface="Calibri"/>
              </a:rPr>
              <a:t>x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3200" i="1" dirty="0">
                <a:latin typeface="Calibri"/>
                <a:cs typeface="Calibri"/>
              </a:rPr>
              <a:t>y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</a:t>
            </a:r>
            <a:r>
              <a:rPr sz="3200" spc="1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continuous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8838" y="4118619"/>
            <a:ext cx="307340" cy="1670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240029" algn="l"/>
              </a:tabLst>
            </a:pPr>
            <a:r>
              <a:rPr sz="900" i="1" spc="10" dirty="0">
                <a:latin typeface="Cambria"/>
                <a:cs typeface="Cambria"/>
              </a:rPr>
              <a:t>x	y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7889" y="3730119"/>
            <a:ext cx="368363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1600" i="1" dirty="0">
                <a:latin typeface="Cambria"/>
                <a:cs typeface="Cambria"/>
              </a:rPr>
              <a:t>g</a:t>
            </a:r>
            <a:r>
              <a:rPr sz="1600" i="1" spc="-55" dirty="0">
                <a:latin typeface="Cambria"/>
                <a:cs typeface="Cambria"/>
              </a:rPr>
              <a:t> </a:t>
            </a:r>
            <a:r>
              <a:rPr sz="1600" dirty="0">
                <a:latin typeface="Symbol"/>
                <a:cs typeface="Symbol"/>
              </a:rPr>
              <a:t></a:t>
            </a:r>
            <a:r>
              <a:rPr sz="1600" spc="-114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Symbol"/>
                <a:cs typeface="Symbol"/>
              </a:rPr>
              <a:t></a:t>
            </a:r>
            <a:r>
              <a:rPr sz="1600" i="1" dirty="0">
                <a:latin typeface="Cambria"/>
                <a:cs typeface="Cambria"/>
              </a:rPr>
              <a:t>J</a:t>
            </a:r>
            <a:r>
              <a:rPr sz="1600" i="1" spc="-65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*</a:t>
            </a:r>
            <a:r>
              <a:rPr sz="1600" spc="-55" dirty="0">
                <a:latin typeface="Cambria"/>
                <a:cs typeface="Cambria"/>
              </a:rPr>
              <a:t>(</a:t>
            </a:r>
            <a:r>
              <a:rPr sz="1650" b="1" i="1" spc="-30" dirty="0">
                <a:latin typeface="Symbol"/>
                <a:cs typeface="Symbol"/>
              </a:rPr>
              <a:t></a:t>
            </a:r>
            <a:r>
              <a:rPr sz="1650" spc="-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mbria"/>
                <a:cs typeface="Cambria"/>
              </a:rPr>
              <a:t>)</a:t>
            </a:r>
            <a:r>
              <a:rPr sz="1600" spc="-140" dirty="0">
                <a:latin typeface="Cambria"/>
                <a:cs typeface="Cambria"/>
              </a:rPr>
              <a:t> </a:t>
            </a:r>
            <a:r>
              <a:rPr sz="1600" dirty="0">
                <a:latin typeface="Symbol"/>
                <a:cs typeface="Symbol"/>
              </a:rPr>
              <a:t>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3600" spc="202" baseline="-8101" dirty="0">
                <a:latin typeface="Symbol"/>
                <a:cs typeface="Symbol"/>
              </a:rPr>
              <a:t></a:t>
            </a:r>
            <a:r>
              <a:rPr sz="3600" spc="270" baseline="-8101" dirty="0">
                <a:latin typeface="Symbol"/>
                <a:cs typeface="Symbol"/>
              </a:rPr>
              <a:t></a:t>
            </a:r>
            <a:r>
              <a:rPr sz="1600" i="1" spc="-50" dirty="0">
                <a:latin typeface="Cambria"/>
                <a:cs typeface="Cambria"/>
              </a:rPr>
              <a:t>p</a:t>
            </a:r>
            <a:r>
              <a:rPr sz="1350" i="1" baseline="-37037" dirty="0">
                <a:latin typeface="Cambria"/>
                <a:cs typeface="Cambria"/>
              </a:rPr>
              <a:t>dat</a:t>
            </a:r>
            <a:r>
              <a:rPr sz="1350" i="1" spc="104" baseline="-37037" dirty="0">
                <a:latin typeface="Cambria"/>
                <a:cs typeface="Cambria"/>
              </a:rPr>
              <a:t>a</a:t>
            </a:r>
            <a:r>
              <a:rPr sz="1600" spc="120" dirty="0">
                <a:latin typeface="Cambria"/>
                <a:cs typeface="Cambria"/>
              </a:rPr>
              <a:t>(</a:t>
            </a:r>
            <a:r>
              <a:rPr sz="1600" i="1" spc="114" dirty="0">
                <a:latin typeface="Cambria"/>
                <a:cs typeface="Cambria"/>
              </a:rPr>
              <a:t>x</a:t>
            </a:r>
            <a:r>
              <a:rPr sz="1600" dirty="0">
                <a:latin typeface="Cambria"/>
                <a:cs typeface="Cambria"/>
              </a:rPr>
              <a:t>,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i="1" spc="105" dirty="0">
                <a:latin typeface="Cambria"/>
                <a:cs typeface="Cambria"/>
              </a:rPr>
              <a:t>y</a:t>
            </a:r>
            <a:r>
              <a:rPr sz="1600" spc="-75" dirty="0">
                <a:latin typeface="Cambria"/>
                <a:cs typeface="Cambria"/>
              </a:rPr>
              <a:t>)</a:t>
            </a:r>
            <a:r>
              <a:rPr sz="1600" spc="-25" dirty="0">
                <a:latin typeface="Symbol"/>
                <a:cs typeface="Symbol"/>
              </a:rPr>
              <a:t></a:t>
            </a:r>
            <a:r>
              <a:rPr sz="1425" i="1" spc="-22" baseline="-35087" dirty="0">
                <a:latin typeface="Symbol"/>
                <a:cs typeface="Symbol"/>
              </a:rPr>
              <a:t></a:t>
            </a:r>
            <a:r>
              <a:rPr sz="1425" spc="-127" baseline="-35087" dirty="0">
                <a:latin typeface="Times New Roman"/>
                <a:cs typeface="Times New Roman"/>
              </a:rPr>
              <a:t> </a:t>
            </a:r>
            <a:r>
              <a:rPr sz="1600" i="1" spc="-90" dirty="0">
                <a:latin typeface="Cambria"/>
                <a:cs typeface="Cambria"/>
              </a:rPr>
              <a:t>L</a:t>
            </a:r>
            <a:r>
              <a:rPr sz="1600" dirty="0">
                <a:latin typeface="Cambria"/>
                <a:cs typeface="Cambria"/>
              </a:rPr>
              <a:t>(</a:t>
            </a:r>
            <a:r>
              <a:rPr sz="1600" spc="-55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f</a:t>
            </a:r>
            <a:r>
              <a:rPr sz="1600" i="1" spc="-105" dirty="0">
                <a:latin typeface="Cambria"/>
                <a:cs typeface="Cambria"/>
              </a:rPr>
              <a:t> </a:t>
            </a:r>
            <a:r>
              <a:rPr sz="1600" spc="130" dirty="0">
                <a:latin typeface="Cambria"/>
                <a:cs typeface="Cambria"/>
              </a:rPr>
              <a:t>(</a:t>
            </a:r>
            <a:r>
              <a:rPr sz="1600" b="1" i="1" spc="105" dirty="0">
                <a:latin typeface="Cambria"/>
                <a:cs typeface="Cambria"/>
              </a:rPr>
              <a:t>x</a:t>
            </a:r>
            <a:r>
              <a:rPr sz="1600" spc="-60" dirty="0">
                <a:latin typeface="Cambria"/>
                <a:cs typeface="Cambria"/>
              </a:rPr>
              <a:t>;</a:t>
            </a:r>
            <a:r>
              <a:rPr sz="1650" b="1" i="1" spc="-30" dirty="0">
                <a:latin typeface="Symbol"/>
                <a:cs typeface="Symbol"/>
              </a:rPr>
              <a:t></a:t>
            </a:r>
            <a:r>
              <a:rPr sz="1650" spc="-18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)</a:t>
            </a:r>
            <a:r>
              <a:rPr sz="1600" dirty="0">
                <a:latin typeface="Cambria"/>
                <a:cs typeface="Cambria"/>
              </a:rPr>
              <a:t>,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i="1" spc="105" dirty="0">
                <a:latin typeface="Cambria"/>
                <a:cs typeface="Cambria"/>
              </a:rPr>
              <a:t>y</a:t>
            </a:r>
            <a:r>
              <a:rPr sz="1600" dirty="0">
                <a:latin typeface="Cambria"/>
                <a:cs typeface="Cambria"/>
              </a:rPr>
              <a:t>)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33590" y="3806137"/>
            <a:ext cx="3702050" cy="520065"/>
          </a:xfrm>
          <a:custGeom>
            <a:avLst/>
            <a:gdLst/>
            <a:ahLst/>
            <a:cxnLst/>
            <a:rect l="l" t="t" r="r" b="b"/>
            <a:pathLst>
              <a:path w="3702050" h="520064">
                <a:moveTo>
                  <a:pt x="0" y="0"/>
                </a:moveTo>
                <a:lnTo>
                  <a:pt x="3701732" y="0"/>
                </a:lnTo>
                <a:lnTo>
                  <a:pt x="3701732" y="519624"/>
                </a:lnTo>
                <a:lnTo>
                  <a:pt x="0" y="519624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41415" y="3117658"/>
            <a:ext cx="30924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40665" algn="l"/>
              </a:tabLst>
            </a:pPr>
            <a:r>
              <a:rPr sz="950" i="1" spc="-5" dirty="0">
                <a:latin typeface="Cambria"/>
                <a:cs typeface="Cambria"/>
              </a:rPr>
              <a:t>x	y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68994" y="2724151"/>
            <a:ext cx="3067685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600" i="1" spc="5" dirty="0">
                <a:latin typeface="Cambria"/>
                <a:cs typeface="Cambria"/>
              </a:rPr>
              <a:t>J</a:t>
            </a:r>
            <a:r>
              <a:rPr sz="1600" i="1" spc="-70" dirty="0">
                <a:latin typeface="Cambria"/>
                <a:cs typeface="Cambria"/>
              </a:rPr>
              <a:t> </a:t>
            </a:r>
            <a:r>
              <a:rPr sz="1600" spc="120" dirty="0">
                <a:latin typeface="Cambria"/>
                <a:cs typeface="Cambria"/>
              </a:rPr>
              <a:t>*</a:t>
            </a:r>
            <a:r>
              <a:rPr sz="1600" spc="-45" dirty="0">
                <a:latin typeface="Cambria"/>
                <a:cs typeface="Cambria"/>
              </a:rPr>
              <a:t>(</a:t>
            </a:r>
            <a:r>
              <a:rPr sz="1650" b="1" i="1" spc="-15" dirty="0">
                <a:latin typeface="Symbol"/>
                <a:cs typeface="Symbol"/>
              </a:rPr>
              <a:t></a:t>
            </a:r>
            <a:r>
              <a:rPr sz="1650" spc="-18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Cambria"/>
                <a:cs typeface="Cambria"/>
              </a:rPr>
              <a:t>)</a:t>
            </a:r>
            <a:r>
              <a:rPr sz="1600" spc="-170" dirty="0">
                <a:latin typeface="Cambria"/>
                <a:cs typeface="Cambria"/>
              </a:rPr>
              <a:t> </a:t>
            </a:r>
            <a:r>
              <a:rPr sz="1600" spc="15" dirty="0">
                <a:latin typeface="Symbol"/>
                <a:cs typeface="Symbol"/>
              </a:rPr>
              <a:t>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3675" spc="142" baseline="-6802" dirty="0">
                <a:latin typeface="Symbol"/>
                <a:cs typeface="Symbol"/>
              </a:rPr>
              <a:t></a:t>
            </a:r>
            <a:r>
              <a:rPr sz="3675" spc="217" baseline="-6802" dirty="0">
                <a:latin typeface="Symbol"/>
                <a:cs typeface="Symbol"/>
              </a:rPr>
              <a:t></a:t>
            </a:r>
            <a:r>
              <a:rPr sz="1600" i="1" spc="-50" dirty="0">
                <a:latin typeface="Cambria"/>
                <a:cs typeface="Cambria"/>
              </a:rPr>
              <a:t>p</a:t>
            </a:r>
            <a:r>
              <a:rPr sz="1425" i="1" spc="-22" baseline="-35087" dirty="0">
                <a:latin typeface="Cambria"/>
                <a:cs typeface="Cambria"/>
              </a:rPr>
              <a:t>da</a:t>
            </a:r>
            <a:r>
              <a:rPr sz="1425" i="1" spc="-30" baseline="-35087" dirty="0">
                <a:latin typeface="Cambria"/>
                <a:cs typeface="Cambria"/>
              </a:rPr>
              <a:t>t</a:t>
            </a:r>
            <a:r>
              <a:rPr sz="1425" i="1" spc="97" baseline="-35087" dirty="0">
                <a:latin typeface="Cambria"/>
                <a:cs typeface="Cambria"/>
              </a:rPr>
              <a:t>a</a:t>
            </a:r>
            <a:r>
              <a:rPr sz="1600" spc="125" dirty="0">
                <a:latin typeface="Cambria"/>
                <a:cs typeface="Cambria"/>
              </a:rPr>
              <a:t>(</a:t>
            </a:r>
            <a:r>
              <a:rPr sz="1600" i="1" spc="10" dirty="0">
                <a:latin typeface="Cambria"/>
                <a:cs typeface="Cambria"/>
              </a:rPr>
              <a:t>x</a:t>
            </a:r>
            <a:r>
              <a:rPr sz="1600" i="1" spc="-180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,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i="1" spc="130" dirty="0">
                <a:latin typeface="Cambria"/>
                <a:cs typeface="Cambria"/>
              </a:rPr>
              <a:t>y</a:t>
            </a:r>
            <a:r>
              <a:rPr sz="1600" spc="-45" dirty="0">
                <a:latin typeface="Cambria"/>
                <a:cs typeface="Cambria"/>
              </a:rPr>
              <a:t>)</a:t>
            </a:r>
            <a:r>
              <a:rPr sz="1600" i="1" spc="-65" dirty="0">
                <a:latin typeface="Cambria"/>
                <a:cs typeface="Cambria"/>
              </a:rPr>
              <a:t>L</a:t>
            </a:r>
            <a:r>
              <a:rPr sz="1600" spc="10" dirty="0">
                <a:latin typeface="Cambria"/>
                <a:cs typeface="Cambria"/>
              </a:rPr>
              <a:t>(</a:t>
            </a:r>
            <a:r>
              <a:rPr sz="1600" spc="-70" dirty="0">
                <a:latin typeface="Cambria"/>
                <a:cs typeface="Cambria"/>
              </a:rPr>
              <a:t> </a:t>
            </a:r>
            <a:r>
              <a:rPr sz="1600" i="1" spc="5" dirty="0">
                <a:latin typeface="Cambria"/>
                <a:cs typeface="Cambria"/>
              </a:rPr>
              <a:t>f</a:t>
            </a:r>
            <a:r>
              <a:rPr sz="1600" i="1" spc="-95" dirty="0">
                <a:latin typeface="Cambria"/>
                <a:cs typeface="Cambria"/>
              </a:rPr>
              <a:t> </a:t>
            </a:r>
            <a:r>
              <a:rPr sz="1600" spc="125" dirty="0">
                <a:latin typeface="Cambria"/>
                <a:cs typeface="Cambria"/>
              </a:rPr>
              <a:t>(</a:t>
            </a:r>
            <a:r>
              <a:rPr sz="1600" b="1" i="1" spc="95" dirty="0">
                <a:latin typeface="Cambria"/>
                <a:cs typeface="Cambria"/>
              </a:rPr>
              <a:t>x</a:t>
            </a:r>
            <a:r>
              <a:rPr sz="1600" spc="-40" dirty="0">
                <a:latin typeface="Cambria"/>
                <a:cs typeface="Cambria"/>
              </a:rPr>
              <a:t>;</a:t>
            </a:r>
            <a:r>
              <a:rPr sz="1650" b="1" i="1" spc="-15" dirty="0">
                <a:latin typeface="Symbol"/>
                <a:cs typeface="Symbol"/>
              </a:rPr>
              <a:t></a:t>
            </a:r>
            <a:r>
              <a:rPr sz="1650" spc="-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mbria"/>
                <a:cs typeface="Cambria"/>
              </a:rPr>
              <a:t>)</a:t>
            </a:r>
            <a:r>
              <a:rPr sz="1600" spc="5" dirty="0">
                <a:latin typeface="Cambria"/>
                <a:cs typeface="Cambria"/>
              </a:rPr>
              <a:t>,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i="1" spc="130" dirty="0">
                <a:latin typeface="Cambria"/>
                <a:cs typeface="Cambria"/>
              </a:rPr>
              <a:t>y</a:t>
            </a:r>
            <a:r>
              <a:rPr sz="1600" spc="10" dirty="0">
                <a:latin typeface="Cambria"/>
                <a:cs typeface="Cambria"/>
              </a:rPr>
              <a:t>)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33590" y="2801425"/>
            <a:ext cx="3099435" cy="529590"/>
          </a:xfrm>
          <a:custGeom>
            <a:avLst/>
            <a:gdLst/>
            <a:ahLst/>
            <a:cxnLst/>
            <a:rect l="l" t="t" r="r" b="b"/>
            <a:pathLst>
              <a:path w="3099435" h="529589">
                <a:moveTo>
                  <a:pt x="0" y="0"/>
                </a:moveTo>
                <a:lnTo>
                  <a:pt x="3098905" y="0"/>
                </a:lnTo>
                <a:lnTo>
                  <a:pt x="3098905" y="529043"/>
                </a:lnTo>
                <a:lnTo>
                  <a:pt x="0" y="529043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67704" y="1641404"/>
            <a:ext cx="3214370" cy="6261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3910"/>
              </a:lnSpc>
              <a:spcBef>
                <a:spcPts val="114"/>
              </a:spcBef>
              <a:tabLst>
                <a:tab pos="1696085" algn="l"/>
              </a:tabLst>
            </a:pPr>
            <a:r>
              <a:rPr sz="1950" i="1" dirty="0">
                <a:latin typeface="Cambria"/>
                <a:cs typeface="Cambria"/>
              </a:rPr>
              <a:t>J</a:t>
            </a:r>
            <a:r>
              <a:rPr sz="1950" i="1" spc="-90" dirty="0">
                <a:latin typeface="Cambria"/>
                <a:cs typeface="Cambria"/>
              </a:rPr>
              <a:t> </a:t>
            </a:r>
            <a:r>
              <a:rPr sz="1950" spc="15" dirty="0">
                <a:latin typeface="Cambria"/>
                <a:cs typeface="Cambria"/>
              </a:rPr>
              <a:t>*(</a:t>
            </a:r>
            <a:r>
              <a:rPr sz="2000" b="1" i="1" spc="15" dirty="0">
                <a:latin typeface="Symbol"/>
                <a:cs typeface="Symbol"/>
              </a:rPr>
              <a:t></a:t>
            </a:r>
            <a:r>
              <a:rPr sz="2000" b="1" i="1" spc="-22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Cambria"/>
                <a:cs typeface="Cambria"/>
              </a:rPr>
              <a:t>)</a:t>
            </a:r>
            <a:r>
              <a:rPr sz="1950" spc="-210" dirty="0">
                <a:latin typeface="Cambria"/>
                <a:cs typeface="Cambria"/>
              </a:rPr>
              <a:t> </a:t>
            </a:r>
            <a:r>
              <a:rPr sz="1950" spc="5" dirty="0">
                <a:latin typeface="Symbol"/>
                <a:cs typeface="Symbol"/>
              </a:rPr>
              <a:t></a:t>
            </a:r>
            <a:r>
              <a:rPr sz="1950" spc="-100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Cambria"/>
                <a:cs typeface="Cambria"/>
              </a:rPr>
              <a:t>E</a:t>
            </a:r>
            <a:r>
              <a:rPr sz="1650" spc="15" baseline="-35353" dirty="0">
                <a:latin typeface="Cambria"/>
                <a:cs typeface="Cambria"/>
              </a:rPr>
              <a:t>(</a:t>
            </a:r>
            <a:r>
              <a:rPr sz="1650" spc="-157" baseline="-35353" dirty="0">
                <a:latin typeface="Cambria"/>
                <a:cs typeface="Cambria"/>
              </a:rPr>
              <a:t> </a:t>
            </a:r>
            <a:r>
              <a:rPr sz="1650" b="1" i="1" spc="22" baseline="-35353" dirty="0">
                <a:latin typeface="Cambria"/>
                <a:cs typeface="Cambria"/>
              </a:rPr>
              <a:t>x</a:t>
            </a:r>
            <a:r>
              <a:rPr sz="1650" b="1" i="1" spc="-104" baseline="-35353" dirty="0">
                <a:latin typeface="Cambria"/>
                <a:cs typeface="Cambria"/>
              </a:rPr>
              <a:t> </a:t>
            </a:r>
            <a:r>
              <a:rPr sz="1650" spc="7" baseline="-35353" dirty="0">
                <a:latin typeface="Cambria"/>
                <a:cs typeface="Cambria"/>
              </a:rPr>
              <a:t>,</a:t>
            </a:r>
            <a:r>
              <a:rPr sz="1650" spc="-157" baseline="-35353" dirty="0">
                <a:latin typeface="Cambria"/>
                <a:cs typeface="Cambria"/>
              </a:rPr>
              <a:t> </a:t>
            </a:r>
            <a:r>
              <a:rPr sz="1650" i="1" spc="22" baseline="-35353" dirty="0">
                <a:latin typeface="Cambria"/>
                <a:cs typeface="Cambria"/>
              </a:rPr>
              <a:t>y</a:t>
            </a:r>
            <a:r>
              <a:rPr sz="1650" i="1" spc="-127" baseline="-35353" dirty="0">
                <a:latin typeface="Cambria"/>
                <a:cs typeface="Cambria"/>
              </a:rPr>
              <a:t> </a:t>
            </a:r>
            <a:r>
              <a:rPr sz="1650" spc="-30" baseline="-35353" dirty="0">
                <a:latin typeface="Cambria"/>
                <a:cs typeface="Cambria"/>
              </a:rPr>
              <a:t>)~</a:t>
            </a:r>
            <a:r>
              <a:rPr sz="1650" i="1" spc="-30" baseline="-35353" dirty="0">
                <a:latin typeface="Cambria"/>
                <a:cs typeface="Cambria"/>
              </a:rPr>
              <a:t>p	</a:t>
            </a:r>
            <a:r>
              <a:rPr sz="5100" spc="-232" baseline="-4901" dirty="0">
                <a:latin typeface="Symbol"/>
                <a:cs typeface="Symbol"/>
              </a:rPr>
              <a:t></a:t>
            </a:r>
            <a:r>
              <a:rPr sz="1950" i="1" spc="-155" dirty="0">
                <a:latin typeface="Cambria"/>
                <a:cs typeface="Cambria"/>
              </a:rPr>
              <a:t>L</a:t>
            </a:r>
            <a:r>
              <a:rPr sz="1950" spc="-155" dirty="0">
                <a:latin typeface="Cambria"/>
                <a:cs typeface="Cambria"/>
              </a:rPr>
              <a:t>( </a:t>
            </a:r>
            <a:r>
              <a:rPr sz="1950" i="1" dirty="0">
                <a:latin typeface="Cambria"/>
                <a:cs typeface="Cambria"/>
              </a:rPr>
              <a:t>f </a:t>
            </a:r>
            <a:r>
              <a:rPr sz="1950" spc="40" dirty="0">
                <a:latin typeface="Cambria"/>
                <a:cs typeface="Cambria"/>
              </a:rPr>
              <a:t>(</a:t>
            </a:r>
            <a:r>
              <a:rPr sz="1950" b="1" i="1" spc="40" dirty="0">
                <a:latin typeface="Cambria"/>
                <a:cs typeface="Cambria"/>
              </a:rPr>
              <a:t>x</a:t>
            </a:r>
            <a:r>
              <a:rPr sz="1950" spc="40" dirty="0">
                <a:latin typeface="Cambria"/>
                <a:cs typeface="Cambria"/>
              </a:rPr>
              <a:t>;</a:t>
            </a:r>
            <a:r>
              <a:rPr sz="2000" b="1" i="1" spc="40" dirty="0">
                <a:latin typeface="Symbol"/>
                <a:cs typeface="Symbol"/>
              </a:rPr>
              <a:t></a:t>
            </a:r>
            <a:r>
              <a:rPr sz="2000" b="1" i="1" spc="-365" dirty="0">
                <a:latin typeface="Times New Roman"/>
                <a:cs typeface="Times New Roman"/>
              </a:rPr>
              <a:t> </a:t>
            </a:r>
            <a:r>
              <a:rPr sz="1950" spc="-5" dirty="0">
                <a:latin typeface="Cambria"/>
                <a:cs typeface="Cambria"/>
              </a:rPr>
              <a:t>), </a:t>
            </a:r>
            <a:r>
              <a:rPr sz="1950" i="1" spc="-114" dirty="0">
                <a:latin typeface="Cambria"/>
                <a:cs typeface="Cambria"/>
              </a:rPr>
              <a:t>y</a:t>
            </a:r>
            <a:r>
              <a:rPr sz="1950" spc="-114" dirty="0">
                <a:latin typeface="Cambria"/>
                <a:cs typeface="Cambria"/>
              </a:rPr>
              <a:t>)</a:t>
            </a:r>
            <a:r>
              <a:rPr sz="5100" spc="-172" baseline="-4901" dirty="0">
                <a:latin typeface="Symbol"/>
                <a:cs typeface="Symbol"/>
              </a:rPr>
              <a:t></a:t>
            </a:r>
            <a:endParaRPr sz="5100" baseline="-4901">
              <a:latin typeface="Symbol"/>
              <a:cs typeface="Symbol"/>
            </a:endParaRPr>
          </a:p>
          <a:p>
            <a:pPr marR="19685" algn="ctr">
              <a:lnSpc>
                <a:spcPts val="790"/>
              </a:lnSpc>
            </a:pPr>
            <a:r>
              <a:rPr sz="800" i="1" dirty="0">
                <a:latin typeface="Cambria"/>
                <a:cs typeface="Cambria"/>
              </a:rPr>
              <a:t>data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33590" y="1771597"/>
            <a:ext cx="3249930" cy="508634"/>
          </a:xfrm>
          <a:custGeom>
            <a:avLst/>
            <a:gdLst/>
            <a:ahLst/>
            <a:cxnLst/>
            <a:rect l="l" t="t" r="r" b="b"/>
            <a:pathLst>
              <a:path w="3249929" h="508635">
                <a:moveTo>
                  <a:pt x="0" y="0"/>
                </a:moveTo>
                <a:lnTo>
                  <a:pt x="3249612" y="0"/>
                </a:lnTo>
                <a:lnTo>
                  <a:pt x="3249612" y="508635"/>
                </a:lnTo>
                <a:lnTo>
                  <a:pt x="0" y="508635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8900" y="5336108"/>
            <a:ext cx="2893695" cy="5816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ts val="3620"/>
              </a:lnSpc>
              <a:spcBef>
                <a:spcPts val="114"/>
              </a:spcBef>
              <a:tabLst>
                <a:tab pos="1322070" algn="l"/>
              </a:tabLst>
            </a:pPr>
            <a:r>
              <a:rPr sz="1750" i="1" spc="-10" dirty="0">
                <a:latin typeface="Cambria"/>
                <a:cs typeface="Cambria"/>
              </a:rPr>
              <a:t>J</a:t>
            </a:r>
            <a:r>
              <a:rPr sz="1750" spc="-10" dirty="0">
                <a:latin typeface="Cambria"/>
                <a:cs typeface="Cambria"/>
              </a:rPr>
              <a:t>(</a:t>
            </a:r>
            <a:r>
              <a:rPr sz="1800" b="1" i="1" spc="-10" dirty="0">
                <a:latin typeface="Symbol"/>
                <a:cs typeface="Symbol"/>
              </a:rPr>
              <a:t>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750" spc="10" dirty="0">
                <a:latin typeface="Symbol"/>
                <a:cs typeface="Symbol"/>
              </a:rPr>
              <a:t></a:t>
            </a:r>
            <a:r>
              <a:rPr sz="1750" spc="10" dirty="0">
                <a:latin typeface="Times New Roman"/>
                <a:cs typeface="Times New Roman"/>
              </a:rPr>
              <a:t> </a:t>
            </a:r>
            <a:r>
              <a:rPr sz="1750" i="1" spc="65" dirty="0">
                <a:latin typeface="Cambria"/>
                <a:cs typeface="Cambria"/>
              </a:rPr>
              <a:t>E</a:t>
            </a:r>
            <a:r>
              <a:rPr sz="1500" b="1" i="1" spc="97" baseline="-36111" dirty="0">
                <a:latin typeface="Cambria"/>
                <a:cs typeface="Cambria"/>
              </a:rPr>
              <a:t>x</a:t>
            </a:r>
            <a:r>
              <a:rPr sz="1500" b="1" i="1" spc="-217" baseline="-36111" dirty="0">
                <a:latin typeface="Cambria"/>
                <a:cs typeface="Cambria"/>
              </a:rPr>
              <a:t> </a:t>
            </a:r>
            <a:r>
              <a:rPr sz="1500" spc="7" baseline="-36111" dirty="0">
                <a:latin typeface="Cambria"/>
                <a:cs typeface="Cambria"/>
              </a:rPr>
              <a:t>,</a:t>
            </a:r>
            <a:r>
              <a:rPr sz="1500" spc="-112" baseline="-36111" dirty="0">
                <a:latin typeface="Cambria"/>
                <a:cs typeface="Cambria"/>
              </a:rPr>
              <a:t> </a:t>
            </a:r>
            <a:r>
              <a:rPr sz="1500" i="1" spc="-127" baseline="-36111" dirty="0">
                <a:latin typeface="Cambria"/>
                <a:cs typeface="Cambria"/>
              </a:rPr>
              <a:t>y</a:t>
            </a:r>
            <a:r>
              <a:rPr sz="1500" spc="-127" baseline="-36111" dirty="0">
                <a:latin typeface="Cambria"/>
                <a:cs typeface="Cambria"/>
              </a:rPr>
              <a:t>~</a:t>
            </a:r>
            <a:r>
              <a:rPr sz="1500" i="1" spc="-127" baseline="-36111" dirty="0">
                <a:latin typeface="Cambria"/>
                <a:cs typeface="Cambria"/>
              </a:rPr>
              <a:t>p</a:t>
            </a:r>
            <a:r>
              <a:rPr sz="1500" spc="-127" baseline="-33333" dirty="0">
                <a:latin typeface="Cambria"/>
                <a:cs typeface="Cambria"/>
              </a:rPr>
              <a:t>ˆ	</a:t>
            </a:r>
            <a:r>
              <a:rPr sz="1750" spc="5" dirty="0">
                <a:latin typeface="Cambria"/>
                <a:cs typeface="Cambria"/>
              </a:rPr>
              <a:t>log</a:t>
            </a:r>
            <a:r>
              <a:rPr sz="1750" spc="-165" dirty="0">
                <a:latin typeface="Cambria"/>
                <a:cs typeface="Cambria"/>
              </a:rPr>
              <a:t> </a:t>
            </a:r>
            <a:r>
              <a:rPr sz="1750" i="1" spc="10" dirty="0">
                <a:latin typeface="Cambria"/>
                <a:cs typeface="Cambria"/>
              </a:rPr>
              <a:t>p</a:t>
            </a:r>
            <a:r>
              <a:rPr sz="1500" spc="15" baseline="-36111" dirty="0">
                <a:latin typeface="Cambria"/>
                <a:cs typeface="Cambria"/>
              </a:rPr>
              <a:t>mod</a:t>
            </a:r>
            <a:r>
              <a:rPr sz="1500" i="1" spc="15" baseline="-36111" dirty="0">
                <a:latin typeface="Cambria"/>
                <a:cs typeface="Cambria"/>
              </a:rPr>
              <a:t>el</a:t>
            </a:r>
            <a:r>
              <a:rPr sz="1500" i="1" spc="82" baseline="-36111" dirty="0">
                <a:latin typeface="Cambria"/>
                <a:cs typeface="Cambria"/>
              </a:rPr>
              <a:t> </a:t>
            </a:r>
            <a:r>
              <a:rPr sz="4725" spc="-225" baseline="-5291" dirty="0">
                <a:latin typeface="Symbol"/>
                <a:cs typeface="Symbol"/>
              </a:rPr>
              <a:t></a:t>
            </a:r>
            <a:r>
              <a:rPr sz="1750" b="1" i="1" spc="-150" dirty="0">
                <a:latin typeface="Cambria"/>
                <a:cs typeface="Cambria"/>
              </a:rPr>
              <a:t>x</a:t>
            </a:r>
            <a:r>
              <a:rPr sz="1750" b="1" i="1" spc="-240" dirty="0">
                <a:latin typeface="Cambria"/>
                <a:cs typeface="Cambria"/>
              </a:rPr>
              <a:t> </a:t>
            </a:r>
            <a:r>
              <a:rPr sz="1750" spc="5" dirty="0">
                <a:latin typeface="Cambria"/>
                <a:cs typeface="Cambria"/>
              </a:rPr>
              <a:t>,</a:t>
            </a:r>
            <a:r>
              <a:rPr sz="1750" spc="-25" dirty="0">
                <a:latin typeface="Cambria"/>
                <a:cs typeface="Cambria"/>
              </a:rPr>
              <a:t> </a:t>
            </a:r>
            <a:r>
              <a:rPr sz="1750" i="1" spc="5" dirty="0">
                <a:latin typeface="Cambria"/>
                <a:cs typeface="Cambria"/>
              </a:rPr>
              <a:t>y</a:t>
            </a:r>
            <a:r>
              <a:rPr sz="1750" spc="5" dirty="0">
                <a:latin typeface="Cambria"/>
                <a:cs typeface="Cambria"/>
              </a:rPr>
              <a:t>;</a:t>
            </a:r>
            <a:r>
              <a:rPr sz="1800" b="1" i="1" spc="5" dirty="0">
                <a:latin typeface="Symbol"/>
                <a:cs typeface="Symbol"/>
              </a:rPr>
              <a:t></a:t>
            </a:r>
            <a:r>
              <a:rPr sz="1800" b="1" i="1" spc="-190" dirty="0">
                <a:latin typeface="Times New Roman"/>
                <a:cs typeface="Times New Roman"/>
              </a:rPr>
              <a:t> </a:t>
            </a:r>
            <a:r>
              <a:rPr sz="4725" spc="-690" baseline="-5291" dirty="0">
                <a:latin typeface="Symbol"/>
                <a:cs typeface="Symbol"/>
              </a:rPr>
              <a:t></a:t>
            </a:r>
            <a:endParaRPr sz="4725" baseline="-5291">
              <a:latin typeface="Symbol"/>
              <a:cs typeface="Symbol"/>
            </a:endParaRPr>
          </a:p>
          <a:p>
            <a:pPr marR="510540" algn="ctr">
              <a:lnSpc>
                <a:spcPts val="740"/>
              </a:lnSpc>
            </a:pPr>
            <a:r>
              <a:rPr sz="750" i="1" spc="-15" dirty="0">
                <a:latin typeface="Cambria"/>
                <a:cs typeface="Cambria"/>
              </a:rPr>
              <a:t>data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0057" y="5463910"/>
            <a:ext cx="2921635" cy="480695"/>
          </a:xfrm>
          <a:custGeom>
            <a:avLst/>
            <a:gdLst/>
            <a:ahLst/>
            <a:cxnLst/>
            <a:rect l="l" t="t" r="r" b="b"/>
            <a:pathLst>
              <a:path w="2921635" h="480695">
                <a:moveTo>
                  <a:pt x="0" y="0"/>
                </a:moveTo>
                <a:lnTo>
                  <a:pt x="2921512" y="0"/>
                </a:lnTo>
                <a:lnTo>
                  <a:pt x="2921512" y="480377"/>
                </a:lnTo>
                <a:lnTo>
                  <a:pt x="0" y="480377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04011" y="5351591"/>
            <a:ext cx="3486785" cy="584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ts val="3620"/>
              </a:lnSpc>
              <a:spcBef>
                <a:spcPts val="130"/>
              </a:spcBef>
              <a:tabLst>
                <a:tab pos="1600200" algn="l"/>
              </a:tabLst>
            </a:pPr>
            <a:r>
              <a:rPr sz="1800" dirty="0">
                <a:latin typeface="Symbol"/>
                <a:cs typeface="Symbol"/>
              </a:rPr>
              <a:t></a:t>
            </a:r>
            <a:r>
              <a:rPr sz="1575" i="1" baseline="-34391" dirty="0">
                <a:latin typeface="Symbol"/>
                <a:cs typeface="Symbol"/>
              </a:rPr>
              <a:t></a:t>
            </a:r>
            <a:r>
              <a:rPr sz="1575" i="1" baseline="-34391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J</a:t>
            </a:r>
            <a:r>
              <a:rPr sz="1800" spc="-10" dirty="0">
                <a:latin typeface="Cambria"/>
                <a:cs typeface="Cambria"/>
              </a:rPr>
              <a:t>(</a:t>
            </a:r>
            <a:r>
              <a:rPr sz="1850" b="1" i="1" spc="-10" dirty="0">
                <a:latin typeface="Symbol"/>
                <a:cs typeface="Symbol"/>
              </a:rPr>
              <a:t></a:t>
            </a:r>
            <a:r>
              <a:rPr sz="1850" b="1" i="1" spc="-1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Symbol"/>
                <a:cs typeface="Symbol"/>
              </a:rPr>
              <a:t>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i="1" spc="60" dirty="0">
                <a:latin typeface="Cambria"/>
                <a:cs typeface="Cambria"/>
              </a:rPr>
              <a:t>E</a:t>
            </a:r>
            <a:r>
              <a:rPr sz="1575" b="1" i="1" spc="89" baseline="-34391" dirty="0">
                <a:latin typeface="Cambria"/>
                <a:cs typeface="Cambria"/>
              </a:rPr>
              <a:t>x</a:t>
            </a:r>
            <a:r>
              <a:rPr sz="1575" b="1" i="1" spc="-67" baseline="-34391" dirty="0">
                <a:latin typeface="Cambria"/>
                <a:cs typeface="Cambria"/>
              </a:rPr>
              <a:t> </a:t>
            </a:r>
            <a:r>
              <a:rPr sz="1575" baseline="-34391" dirty="0">
                <a:latin typeface="Cambria"/>
                <a:cs typeface="Cambria"/>
              </a:rPr>
              <a:t>,</a:t>
            </a:r>
            <a:r>
              <a:rPr sz="1575" spc="-157" baseline="-34391" dirty="0">
                <a:latin typeface="Cambria"/>
                <a:cs typeface="Cambria"/>
              </a:rPr>
              <a:t> </a:t>
            </a:r>
            <a:r>
              <a:rPr sz="1575" i="1" spc="-150" baseline="-34391" dirty="0">
                <a:latin typeface="Cambria"/>
                <a:cs typeface="Cambria"/>
              </a:rPr>
              <a:t>y</a:t>
            </a:r>
            <a:r>
              <a:rPr sz="1575" spc="-150" baseline="-34391" dirty="0">
                <a:latin typeface="Cambria"/>
                <a:cs typeface="Cambria"/>
              </a:rPr>
              <a:t>~</a:t>
            </a:r>
            <a:r>
              <a:rPr sz="1575" i="1" spc="-150" baseline="-34391" dirty="0">
                <a:latin typeface="Cambria"/>
                <a:cs typeface="Cambria"/>
              </a:rPr>
              <a:t>p</a:t>
            </a:r>
            <a:r>
              <a:rPr sz="1575" spc="-150" baseline="-29100" dirty="0">
                <a:latin typeface="Cambria"/>
                <a:cs typeface="Cambria"/>
              </a:rPr>
              <a:t>ˆ	</a:t>
            </a:r>
            <a:r>
              <a:rPr sz="1800" dirty="0">
                <a:latin typeface="Symbol"/>
                <a:cs typeface="Symbol"/>
              </a:rPr>
              <a:t></a:t>
            </a:r>
            <a:r>
              <a:rPr sz="1575" i="1" baseline="-34391" dirty="0">
                <a:latin typeface="Symbol"/>
                <a:cs typeface="Symbol"/>
              </a:rPr>
              <a:t></a:t>
            </a:r>
            <a:r>
              <a:rPr sz="1575" i="1" baseline="-34391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"/>
                <a:cs typeface="Cambria"/>
              </a:rPr>
              <a:t>log </a:t>
            </a:r>
            <a:r>
              <a:rPr sz="1800" i="1" spc="-10" dirty="0">
                <a:latin typeface="Cambria"/>
                <a:cs typeface="Cambria"/>
              </a:rPr>
              <a:t>p</a:t>
            </a:r>
            <a:r>
              <a:rPr sz="1575" spc="-15" baseline="-34391" dirty="0">
                <a:latin typeface="Cambria"/>
                <a:cs typeface="Cambria"/>
              </a:rPr>
              <a:t>mod</a:t>
            </a:r>
            <a:r>
              <a:rPr sz="1575" i="1" spc="-15" baseline="-34391" dirty="0">
                <a:latin typeface="Cambria"/>
                <a:cs typeface="Cambria"/>
              </a:rPr>
              <a:t>el </a:t>
            </a:r>
            <a:r>
              <a:rPr sz="4725" spc="-195" baseline="-4409" dirty="0">
                <a:latin typeface="Symbol"/>
                <a:cs typeface="Symbol"/>
              </a:rPr>
              <a:t></a:t>
            </a:r>
            <a:r>
              <a:rPr sz="1800" b="1" i="1" spc="-130" dirty="0">
                <a:latin typeface="Cambria"/>
                <a:cs typeface="Cambria"/>
              </a:rPr>
              <a:t>x </a:t>
            </a:r>
            <a:r>
              <a:rPr sz="1800" dirty="0">
                <a:latin typeface="Cambria"/>
                <a:cs typeface="Cambria"/>
              </a:rPr>
              <a:t>, </a:t>
            </a:r>
            <a:r>
              <a:rPr sz="1800" i="1" spc="15" dirty="0">
                <a:latin typeface="Cambria"/>
                <a:cs typeface="Cambria"/>
              </a:rPr>
              <a:t>y</a:t>
            </a:r>
            <a:r>
              <a:rPr sz="1800" spc="15" dirty="0">
                <a:latin typeface="Cambria"/>
                <a:cs typeface="Cambria"/>
              </a:rPr>
              <a:t>;</a:t>
            </a:r>
            <a:r>
              <a:rPr sz="1850" b="1" i="1" spc="15" dirty="0">
                <a:latin typeface="Symbol"/>
                <a:cs typeface="Symbol"/>
              </a:rPr>
              <a:t></a:t>
            </a:r>
            <a:r>
              <a:rPr sz="1850" b="1" i="1" spc="-350" dirty="0">
                <a:latin typeface="Times New Roman"/>
                <a:cs typeface="Times New Roman"/>
              </a:rPr>
              <a:t> </a:t>
            </a:r>
            <a:r>
              <a:rPr sz="4725" spc="-667" baseline="-4409" dirty="0">
                <a:latin typeface="Symbol"/>
                <a:cs typeface="Symbol"/>
              </a:rPr>
              <a:t></a:t>
            </a:r>
            <a:endParaRPr sz="4725" baseline="-4409">
              <a:latin typeface="Symbol"/>
              <a:cs typeface="Symbol"/>
            </a:endParaRPr>
          </a:p>
          <a:p>
            <a:pPr marR="488315" algn="ctr">
              <a:lnSpc>
                <a:spcPts val="740"/>
              </a:lnSpc>
            </a:pPr>
            <a:r>
              <a:rPr sz="750" i="1" spc="-5" dirty="0">
                <a:latin typeface="Cambria"/>
                <a:cs typeface="Cambria"/>
              </a:rPr>
              <a:t>data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08478" y="5473329"/>
            <a:ext cx="3480435" cy="474345"/>
          </a:xfrm>
          <a:custGeom>
            <a:avLst/>
            <a:gdLst/>
            <a:ahLst/>
            <a:cxnLst/>
            <a:rect l="l" t="t" r="r" b="b"/>
            <a:pathLst>
              <a:path w="3480434" h="474345">
                <a:moveTo>
                  <a:pt x="0" y="0"/>
                </a:moveTo>
                <a:lnTo>
                  <a:pt x="3480381" y="0"/>
                </a:lnTo>
                <a:lnTo>
                  <a:pt x="3480381" y="474098"/>
                </a:lnTo>
                <a:lnTo>
                  <a:pt x="0" y="474098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051977" y="5563615"/>
            <a:ext cx="402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336600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09751" y="3755135"/>
            <a:ext cx="32759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Implies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that derivative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can</a:t>
            </a:r>
            <a:r>
              <a:rPr sz="2000" spc="-1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be  computed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in</a:t>
            </a:r>
            <a:r>
              <a:rPr sz="2000" spc="-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batches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19792" y="691895"/>
            <a:ext cx="602250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Use </a:t>
            </a:r>
            <a:r>
              <a:rPr sz="4400" spc="-15" dirty="0"/>
              <a:t>of </a:t>
            </a:r>
            <a:r>
              <a:rPr lang="en-US" sz="4400" spc="-20" dirty="0"/>
              <a:t>M</a:t>
            </a:r>
            <a:r>
              <a:rPr sz="4400" spc="-20" dirty="0"/>
              <a:t>ultiple</a:t>
            </a:r>
            <a:r>
              <a:rPr sz="4400" spc="-105" dirty="0"/>
              <a:t> </a:t>
            </a:r>
            <a:r>
              <a:rPr lang="en-US" sz="4400" spc="-25" dirty="0"/>
              <a:t>E</a:t>
            </a:r>
            <a:r>
              <a:rPr sz="4400" spc="-25" dirty="0"/>
              <a:t>pochs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585722" y="1569720"/>
            <a:ext cx="9256777" cy="543995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1155" marR="405765" indent="-339090">
              <a:lnSpc>
                <a:spcPts val="3820"/>
              </a:lnSpc>
              <a:spcBef>
                <a:spcPts val="24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SGD minimizes generalization error</a:t>
            </a:r>
            <a:r>
              <a:rPr sz="3200" spc="-1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when  samples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not</a:t>
            </a:r>
            <a:r>
              <a:rPr sz="32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reused</a:t>
            </a:r>
            <a:endParaRPr sz="3200" dirty="0">
              <a:latin typeface="Arial"/>
              <a:cs typeface="Arial"/>
            </a:endParaRPr>
          </a:p>
          <a:p>
            <a:pPr marL="747395" marR="447675" lvl="1" indent="-282575">
              <a:lnSpc>
                <a:spcPts val="3310"/>
              </a:lnSpc>
              <a:spcBef>
                <a:spcPts val="570"/>
              </a:spcBef>
              <a:buChar char="–"/>
              <a:tabLst>
                <a:tab pos="747395" algn="l"/>
              </a:tabLst>
            </a:pP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Still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best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make several passes through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training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set</a:t>
            </a:r>
            <a:endParaRPr sz="2800" dirty="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445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Unless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training set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extremely</a:t>
            </a:r>
            <a:r>
              <a:rPr sz="2400" spc="-9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large</a:t>
            </a:r>
            <a:endParaRPr sz="2400" dirty="0">
              <a:latin typeface="Arial"/>
              <a:cs typeface="Arial"/>
            </a:endParaRPr>
          </a:p>
          <a:p>
            <a:pPr marL="351155" marR="614680" indent="-339090">
              <a:lnSpc>
                <a:spcPts val="3790"/>
              </a:lnSpc>
              <a:spcBef>
                <a:spcPts val="88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multiple epochs,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first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epoch 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will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follow 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an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unbiased gradient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generalization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error</a:t>
            </a:r>
            <a:endParaRPr sz="3200" dirty="0">
              <a:latin typeface="Arial"/>
              <a:cs typeface="Arial"/>
            </a:endParaRPr>
          </a:p>
          <a:p>
            <a:pPr marL="351155" marR="5080" indent="-339090">
              <a:lnSpc>
                <a:spcPts val="3790"/>
              </a:lnSpc>
              <a:spcBef>
                <a:spcPts val="72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Additional epochs provide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enough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benefit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decrease training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error</a:t>
            </a:r>
            <a:endParaRPr sz="3200" dirty="0">
              <a:latin typeface="Arial"/>
              <a:cs typeface="Arial"/>
            </a:endParaRPr>
          </a:p>
          <a:p>
            <a:pPr marL="747395" marR="265430" lvl="1" indent="-282575">
              <a:lnSpc>
                <a:spcPts val="3310"/>
              </a:lnSpc>
              <a:spcBef>
                <a:spcPts val="70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Although increas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es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gap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between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training</a:t>
            </a:r>
            <a:r>
              <a:rPr sz="2800" spc="-114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testing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error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3D0AE5-92ED-AE9B-E84C-5C24884BEE21}"/>
              </a:ext>
            </a:extLst>
          </p:cNvPr>
          <p:cNvSpPr txBox="1"/>
          <p:nvPr/>
        </p:nvSpPr>
        <p:spPr>
          <a:xfrm>
            <a:off x="1765300" y="7315200"/>
            <a:ext cx="639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that an epoch is a complete pass through all the training set.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5019" y="963168"/>
            <a:ext cx="6788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Impact </a:t>
            </a:r>
            <a:r>
              <a:rPr sz="4400" spc="-15" dirty="0"/>
              <a:t>of </a:t>
            </a:r>
            <a:r>
              <a:rPr lang="en-US" sz="4400" spc="-25" dirty="0"/>
              <a:t>Large</a:t>
            </a:r>
            <a:r>
              <a:rPr sz="4400" spc="-25" dirty="0"/>
              <a:t> </a:t>
            </a:r>
            <a:r>
              <a:rPr lang="en-US" sz="4400" spc="-20" dirty="0"/>
              <a:t>D</a:t>
            </a:r>
            <a:r>
              <a:rPr sz="4400" spc="-20" dirty="0"/>
              <a:t>ata</a:t>
            </a:r>
            <a:r>
              <a:rPr sz="4400" spc="-145" dirty="0"/>
              <a:t> </a:t>
            </a:r>
            <a:r>
              <a:rPr lang="en-US" sz="4400" spc="-25" dirty="0"/>
              <a:t>S</a:t>
            </a:r>
            <a:r>
              <a:rPr sz="4400" spc="-25" dirty="0"/>
              <a:t>ets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85722" y="2100072"/>
            <a:ext cx="9713978" cy="4576253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141097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Data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sets </a:t>
            </a: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seem to be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growing more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rapidly</a:t>
            </a:r>
            <a:r>
              <a:rPr sz="3200" spc="-1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than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computing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power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 (at least for now)</a:t>
            </a:r>
            <a:endParaRPr sz="3200" dirty="0">
              <a:latin typeface="Arial"/>
              <a:cs typeface="Arial"/>
            </a:endParaRPr>
          </a:p>
          <a:p>
            <a:pPr marL="351155" marR="718820" indent="-339090">
              <a:lnSpc>
                <a:spcPts val="3820"/>
              </a:lnSpc>
              <a:spcBef>
                <a:spcPts val="68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C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ommon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use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each training</a:t>
            </a:r>
            <a:r>
              <a:rPr sz="3200" spc="-1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example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only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once</a:t>
            </a:r>
            <a:endParaRPr sz="3200" dirty="0">
              <a:latin typeface="Arial"/>
              <a:cs typeface="Arial"/>
            </a:endParaRPr>
          </a:p>
          <a:p>
            <a:pPr marL="747395" marR="114300" lvl="1" indent="-282575">
              <a:lnSpc>
                <a:spcPts val="3290"/>
              </a:lnSpc>
              <a:spcBef>
                <a:spcPts val="70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Or even make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incomplete pass through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data set</a:t>
            </a:r>
            <a:endParaRPr sz="28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3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large training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set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overfit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ting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not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an</a:t>
            </a:r>
            <a:r>
              <a:rPr sz="3200" spc="-2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issue</a:t>
            </a:r>
            <a:endParaRPr sz="3200" dirty="0">
              <a:latin typeface="Arial"/>
              <a:cs typeface="Arial"/>
            </a:endParaRPr>
          </a:p>
          <a:p>
            <a:pPr marL="747395" marR="426720" lvl="1" indent="-282575">
              <a:lnSpc>
                <a:spcPts val="3310"/>
              </a:lnSpc>
              <a:spcBef>
                <a:spcPts val="81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Underfitting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computational efficiency 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are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 predominant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concerns</a:t>
            </a:r>
            <a:endParaRPr sz="28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70"/>
              </a:spcBef>
            </a:pP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85723" y="1187704"/>
            <a:ext cx="7727315" cy="49301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Importance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Optimization </a:t>
            </a:r>
            <a:r>
              <a:rPr sz="2800" spc="-5" dirty="0">
                <a:solidFill>
                  <a:srgbClr val="808080"/>
                </a:solidFill>
                <a:latin typeface="Arial"/>
                <a:cs typeface="Arial"/>
              </a:rPr>
              <a:t>in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machine</a:t>
            </a:r>
            <a:r>
              <a:rPr sz="2800" spc="-10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learning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How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learning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differs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from</a:t>
            </a:r>
            <a:r>
              <a:rPr sz="2800" spc="-9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351790" algn="l"/>
              </a:tabLst>
            </a:pPr>
            <a:r>
              <a:rPr sz="2800" spc="-15" dirty="0">
                <a:solidFill>
                  <a:srgbClr val="0C17C2"/>
                </a:solidFill>
                <a:latin typeface="Arial"/>
                <a:cs typeface="Arial"/>
              </a:rPr>
              <a:t>Challenges </a:t>
            </a:r>
            <a:r>
              <a:rPr sz="2800" spc="-5" dirty="0">
                <a:solidFill>
                  <a:srgbClr val="0C17C2"/>
                </a:solidFill>
                <a:latin typeface="Arial"/>
                <a:cs typeface="Arial"/>
              </a:rPr>
              <a:t>in </a:t>
            </a:r>
            <a:r>
              <a:rPr sz="2800" spc="-15" dirty="0">
                <a:solidFill>
                  <a:srgbClr val="0C17C2"/>
                </a:solidFill>
                <a:latin typeface="Arial"/>
                <a:cs typeface="Arial"/>
              </a:rPr>
              <a:t>neural network</a:t>
            </a:r>
            <a:r>
              <a:rPr sz="2800" spc="-65" dirty="0">
                <a:solidFill>
                  <a:srgbClr val="0C17C2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C17C2"/>
                </a:solidFill>
                <a:latin typeface="Arial"/>
                <a:cs typeface="Arial"/>
              </a:rPr>
              <a:t>optimization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Basic Optimization</a:t>
            </a:r>
            <a:r>
              <a:rPr sz="2800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Algorithms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51790" algn="l"/>
              </a:tabLst>
            </a:pPr>
            <a:r>
              <a:rPr sz="2800" spc="-20" dirty="0">
                <a:solidFill>
                  <a:srgbClr val="808080"/>
                </a:solidFill>
                <a:latin typeface="Arial"/>
                <a:cs typeface="Arial"/>
              </a:rPr>
              <a:t>Parameter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initialization</a:t>
            </a:r>
            <a:r>
              <a:rPr sz="2800" spc="-3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strategies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Algorithms with adaptive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learning</a:t>
            </a:r>
            <a:r>
              <a:rPr sz="2800" spc="-7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rates</a:t>
            </a:r>
            <a:endParaRPr sz="2800">
              <a:latin typeface="Arial"/>
              <a:cs typeface="Arial"/>
            </a:endParaRPr>
          </a:p>
          <a:p>
            <a:pPr marL="916940" lvl="1" indent="-452120">
              <a:lnSpc>
                <a:spcPct val="100000"/>
              </a:lnSpc>
              <a:spcBef>
                <a:spcPts val="545"/>
              </a:spcBef>
              <a:buAutoNum type="arabicPeriod"/>
              <a:tabLst>
                <a:tab pos="916305" algn="l"/>
                <a:tab pos="916940" algn="l"/>
              </a:tabLst>
            </a:pPr>
            <a:r>
              <a:rPr sz="2400" spc="-15" dirty="0">
                <a:solidFill>
                  <a:srgbClr val="808080"/>
                </a:solidFill>
                <a:latin typeface="Arial"/>
                <a:cs typeface="Arial"/>
              </a:rPr>
              <a:t>AdaGrad, RMSPro,</a:t>
            </a:r>
            <a:r>
              <a:rPr sz="2400" spc="-4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08080"/>
                </a:solidFill>
                <a:latin typeface="Arial"/>
                <a:cs typeface="Arial"/>
              </a:rPr>
              <a:t>Adam</a:t>
            </a:r>
            <a:endParaRPr sz="2400">
              <a:latin typeface="Arial"/>
              <a:cs typeface="Arial"/>
            </a:endParaRPr>
          </a:p>
          <a:p>
            <a:pPr marL="916940" lvl="1" indent="-45212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916305" algn="l"/>
                <a:tab pos="916940" algn="l"/>
              </a:tabLst>
            </a:pPr>
            <a:r>
              <a:rPr sz="2400" spc="-15" dirty="0">
                <a:solidFill>
                  <a:srgbClr val="808080"/>
                </a:solidFill>
                <a:latin typeface="Arial"/>
                <a:cs typeface="Arial"/>
              </a:rPr>
              <a:t>Choosing </a:t>
            </a:r>
            <a:r>
              <a:rPr sz="2400" spc="-10" dirty="0">
                <a:solidFill>
                  <a:srgbClr val="808080"/>
                </a:solidFill>
                <a:latin typeface="Arial"/>
                <a:cs typeface="Arial"/>
              </a:rPr>
              <a:t>the right </a:t>
            </a:r>
            <a:r>
              <a:rPr sz="2400" spc="-15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r>
              <a:rPr sz="2400" spc="-6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08080"/>
                </a:solidFill>
                <a:latin typeface="Arial"/>
                <a:cs typeface="Arial"/>
              </a:rPr>
              <a:t>algorithm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Approximate second-order</a:t>
            </a:r>
            <a:r>
              <a:rPr sz="2800" spc="-3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808080"/>
                </a:solidFill>
                <a:latin typeface="Arial"/>
                <a:cs typeface="Arial"/>
              </a:rPr>
              <a:t>methods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Optimization strategies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and</a:t>
            </a:r>
            <a:r>
              <a:rPr sz="2800" spc="-7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meta-algorithms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3DBA2D2-536B-0C43-A921-EA64A61D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304800"/>
            <a:ext cx="8440420" cy="615553"/>
          </a:xfrm>
        </p:spPr>
        <p:txBody>
          <a:bodyPr/>
          <a:lstStyle/>
          <a:p>
            <a:r>
              <a:rPr lang="en-US" dirty="0"/>
              <a:t>Topics in Optimization for DL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2130" y="615695"/>
            <a:ext cx="71551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Optimization </a:t>
            </a:r>
            <a:r>
              <a:rPr lang="en-US" sz="4400" spc="-10" dirty="0"/>
              <a:t>Problem in DL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585723" y="1417610"/>
            <a:ext cx="9180577" cy="152092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extremely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difficult</a:t>
            </a:r>
            <a:r>
              <a:rPr sz="32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task</a:t>
            </a: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 for DL</a:t>
            </a:r>
            <a:endParaRPr sz="3200" dirty="0">
              <a:latin typeface="Arial"/>
              <a:cs typeface="Arial"/>
            </a:endParaRPr>
          </a:p>
          <a:p>
            <a:pPr marL="747395" marR="5080" indent="-282575">
              <a:lnSpc>
                <a:spcPts val="3310"/>
              </a:lnSpc>
              <a:spcBef>
                <a:spcPts val="695"/>
              </a:spcBef>
              <a:tabLst>
                <a:tab pos="595630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Traditional ML: careful</a:t>
            </a:r>
            <a:r>
              <a:rPr sz="2800" spc="-1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design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objective</a:t>
            </a:r>
            <a:r>
              <a:rPr sz="2800" spc="-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function 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constraints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ensure convex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optimization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7844" y="4506976"/>
            <a:ext cx="7943215" cy="88036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95275" marR="5080" indent="-282575">
              <a:lnSpc>
                <a:spcPts val="3290"/>
              </a:lnSpc>
              <a:spcBef>
                <a:spcPts val="265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When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training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neural networks,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we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must</a:t>
            </a:r>
            <a:r>
              <a:rPr sz="2800" spc="-229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confront  nonconvex</a:t>
            </a:r>
            <a:r>
              <a:rPr sz="2800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case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s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36887" y="5468620"/>
            <a:ext cx="2863425" cy="1437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1533" y="2906607"/>
            <a:ext cx="2185246" cy="1601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049" y="3092109"/>
            <a:ext cx="1489405" cy="1198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2777" y="2977250"/>
            <a:ext cx="1667510" cy="1383665"/>
          </a:xfrm>
          <a:custGeom>
            <a:avLst/>
            <a:gdLst/>
            <a:ahLst/>
            <a:cxnLst/>
            <a:rect l="l" t="t" r="r" b="b"/>
            <a:pathLst>
              <a:path w="1667510" h="1383664">
                <a:moveTo>
                  <a:pt x="0" y="0"/>
                </a:moveTo>
                <a:lnTo>
                  <a:pt x="1667192" y="0"/>
                </a:lnTo>
                <a:lnTo>
                  <a:pt x="1667192" y="1383048"/>
                </a:lnTo>
                <a:lnTo>
                  <a:pt x="0" y="1383048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7079" y="5468620"/>
            <a:ext cx="1959187" cy="1392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8425" y="963168"/>
            <a:ext cx="66071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Challenges </a:t>
            </a:r>
            <a:r>
              <a:rPr sz="4400" spc="-10" dirty="0"/>
              <a:t>in</a:t>
            </a:r>
            <a:r>
              <a:rPr sz="4400" spc="-65" dirty="0"/>
              <a:t> </a:t>
            </a:r>
            <a:r>
              <a:rPr sz="4400" spc="-25" dirty="0"/>
              <a:t>Optimization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85723" y="2021114"/>
            <a:ext cx="8039100" cy="50507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Summary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challenges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</a:t>
            </a:r>
            <a:endParaRPr sz="3200">
              <a:latin typeface="Arial"/>
              <a:cs typeface="Arial"/>
            </a:endParaRPr>
          </a:p>
          <a:p>
            <a:pPr marL="973455" lvl="1" indent="-452120">
              <a:lnSpc>
                <a:spcPct val="100000"/>
              </a:lnSpc>
              <a:spcBef>
                <a:spcPts val="545"/>
              </a:spcBef>
              <a:buAutoNum type="arabicPeriod"/>
              <a:tabLst>
                <a:tab pos="972819" algn="l"/>
                <a:tab pos="97345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Ill-conditioning</a:t>
            </a:r>
            <a:endParaRPr sz="2800">
              <a:latin typeface="Arial"/>
              <a:cs typeface="Arial"/>
            </a:endParaRPr>
          </a:p>
          <a:p>
            <a:pPr marL="973455" lvl="1" indent="-452120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972819" algn="l"/>
                <a:tab pos="97345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Local</a:t>
            </a:r>
            <a:r>
              <a:rPr sz="2800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minima</a:t>
            </a:r>
            <a:endParaRPr sz="2800">
              <a:latin typeface="Arial"/>
              <a:cs typeface="Arial"/>
            </a:endParaRPr>
          </a:p>
          <a:p>
            <a:pPr marL="973455" lvl="1" indent="-45212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972819" algn="l"/>
                <a:tab pos="97345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Plateaus, saddle points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other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flat</a:t>
            </a:r>
            <a:r>
              <a:rPr sz="2800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regions</a:t>
            </a:r>
            <a:endParaRPr sz="2800">
              <a:latin typeface="Arial"/>
              <a:cs typeface="Arial"/>
            </a:endParaRPr>
          </a:p>
          <a:p>
            <a:pPr marL="973455" lvl="1" indent="-45212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972819" algn="l"/>
                <a:tab pos="973455" algn="l"/>
              </a:tabLst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Cliffs and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exploding</a:t>
            </a:r>
            <a:r>
              <a:rPr sz="2800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gradients</a:t>
            </a:r>
            <a:endParaRPr sz="2800">
              <a:latin typeface="Arial"/>
              <a:cs typeface="Arial"/>
            </a:endParaRPr>
          </a:p>
          <a:p>
            <a:pPr marL="973455" lvl="1" indent="-452120">
              <a:lnSpc>
                <a:spcPct val="100000"/>
              </a:lnSpc>
              <a:spcBef>
                <a:spcPts val="550"/>
              </a:spcBef>
              <a:buAutoNum type="arabicPeriod"/>
              <a:tabLst>
                <a:tab pos="972819" algn="l"/>
                <a:tab pos="97345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Long-term</a:t>
            </a:r>
            <a:r>
              <a:rPr sz="2800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dependencies</a:t>
            </a:r>
            <a:endParaRPr sz="2800">
              <a:latin typeface="Arial"/>
              <a:cs typeface="Arial"/>
            </a:endParaRPr>
          </a:p>
          <a:p>
            <a:pPr marL="973455" lvl="1" indent="-45212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972819" algn="l"/>
                <a:tab pos="97345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Inexact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gradients</a:t>
            </a:r>
            <a:endParaRPr sz="2800">
              <a:latin typeface="Arial"/>
              <a:cs typeface="Arial"/>
            </a:endParaRPr>
          </a:p>
          <a:p>
            <a:pPr marL="973455" marR="62865" lvl="1" indent="-452120">
              <a:lnSpc>
                <a:spcPts val="3290"/>
              </a:lnSpc>
              <a:spcBef>
                <a:spcPts val="815"/>
              </a:spcBef>
              <a:buAutoNum type="arabicPeriod"/>
              <a:tabLst>
                <a:tab pos="972819" algn="l"/>
                <a:tab pos="97345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Poor correspondence between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local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&amp;</a:t>
            </a:r>
            <a:r>
              <a:rPr sz="2800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global  structure</a:t>
            </a:r>
            <a:endParaRPr sz="2800">
              <a:latin typeface="Arial"/>
              <a:cs typeface="Arial"/>
            </a:endParaRPr>
          </a:p>
          <a:p>
            <a:pPr marL="973455" lvl="1" indent="-452120">
              <a:lnSpc>
                <a:spcPct val="100000"/>
              </a:lnSpc>
              <a:spcBef>
                <a:spcPts val="550"/>
              </a:spcBef>
              <a:buAutoNum type="arabicPeriod"/>
              <a:tabLst>
                <a:tab pos="972819" algn="l"/>
                <a:tab pos="97345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Theoretical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limits of</a:t>
            </a:r>
            <a:r>
              <a:rPr sz="2800" spc="-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optimization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7100" y="376868"/>
            <a:ext cx="8915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25" dirty="0"/>
              <a:t>Deep Feedforward NNs</a:t>
            </a:r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546100" y="1299532"/>
            <a:ext cx="10147300" cy="614988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398145">
              <a:lnSpc>
                <a:spcPct val="97800"/>
              </a:lnSpc>
              <a:spcBef>
                <a:spcPts val="185"/>
              </a:spcBef>
              <a:tabLst>
                <a:tab pos="351155" algn="l"/>
                <a:tab pos="351790" algn="l"/>
              </a:tabLst>
            </a:pP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Deep feedforward neural networks</a:t>
            </a:r>
          </a:p>
          <a:p>
            <a:pPr marL="991235" marR="3054350" indent="-457200">
              <a:lnSpc>
                <a:spcPts val="4600"/>
              </a:lnSpc>
              <a:spcBef>
                <a:spcPts val="25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CC"/>
                </a:solidFill>
              </a:rPr>
              <a:t>Learning issues - </a:t>
            </a:r>
            <a:r>
              <a:rPr lang="en-US" sz="3200" spc="-5" dirty="0">
                <a:solidFill>
                  <a:srgbClr val="3333CC"/>
                </a:solidFill>
              </a:rPr>
              <a:t>XOR  </a:t>
            </a:r>
          </a:p>
          <a:p>
            <a:pPr marL="991235" marR="3054350" indent="-457200">
              <a:lnSpc>
                <a:spcPts val="4600"/>
              </a:lnSpc>
              <a:spcBef>
                <a:spcPts val="25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CC"/>
                </a:solidFill>
              </a:rPr>
              <a:t>Gradient based</a:t>
            </a:r>
            <a:r>
              <a:rPr lang="en-US" sz="3200" spc="-80" dirty="0">
                <a:solidFill>
                  <a:srgbClr val="3333CC"/>
                </a:solidFill>
              </a:rPr>
              <a:t> </a:t>
            </a:r>
            <a:r>
              <a:rPr lang="en-US" sz="3200" dirty="0">
                <a:solidFill>
                  <a:srgbClr val="3333CC"/>
                </a:solidFill>
              </a:rPr>
              <a:t>Learning  </a:t>
            </a:r>
          </a:p>
          <a:p>
            <a:pPr marL="991235" marR="3054350" indent="-457200">
              <a:lnSpc>
                <a:spcPts val="4600"/>
              </a:lnSpc>
              <a:spcBef>
                <a:spcPts val="25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CC"/>
                </a:solidFill>
              </a:rPr>
              <a:t>Lots of neurons &amp; hidden </a:t>
            </a:r>
            <a:r>
              <a:rPr lang="en-US" sz="3200" spc="-5" dirty="0">
                <a:solidFill>
                  <a:srgbClr val="3333CC"/>
                </a:solidFill>
              </a:rPr>
              <a:t>Units  </a:t>
            </a:r>
          </a:p>
          <a:p>
            <a:pPr marL="991235" marR="3054350" indent="-457200">
              <a:lnSpc>
                <a:spcPts val="4600"/>
              </a:lnSpc>
              <a:spcBef>
                <a:spcPts val="25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CC"/>
                </a:solidFill>
              </a:rPr>
              <a:t>Architecture</a:t>
            </a:r>
            <a:r>
              <a:rPr lang="en-US" sz="3200" spc="-10" dirty="0">
                <a:solidFill>
                  <a:srgbClr val="3333CC"/>
                </a:solidFill>
              </a:rPr>
              <a:t> </a:t>
            </a:r>
            <a:r>
              <a:rPr lang="en-US" sz="3200" dirty="0">
                <a:solidFill>
                  <a:srgbClr val="3333CC"/>
                </a:solidFill>
              </a:rPr>
              <a:t>Design</a:t>
            </a:r>
          </a:p>
          <a:p>
            <a:pPr marL="1448435" marR="3054350" lvl="1" indent="-457200">
              <a:lnSpc>
                <a:spcPts val="4600"/>
              </a:lnSpc>
              <a:spcBef>
                <a:spcPts val="25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CC"/>
                </a:solidFill>
              </a:rPr>
              <a:t>Deep vs wide networks</a:t>
            </a:r>
          </a:p>
          <a:p>
            <a:pPr marL="1448435" marR="3054350" lvl="1" indent="-457200">
              <a:lnSpc>
                <a:spcPts val="4600"/>
              </a:lnSpc>
              <a:spcBef>
                <a:spcPts val="25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CC"/>
                </a:solidFill>
              </a:rPr>
              <a:t>Universal approximation theorem </a:t>
            </a:r>
          </a:p>
          <a:p>
            <a:pPr marL="991235" marR="5080" indent="-457200">
              <a:lnSpc>
                <a:spcPts val="46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CC"/>
                </a:solidFill>
              </a:rPr>
              <a:t>Backpropagation and </a:t>
            </a:r>
            <a:r>
              <a:rPr lang="en-US" sz="3200" spc="-5" dirty="0">
                <a:solidFill>
                  <a:srgbClr val="3333CC"/>
                </a:solidFill>
              </a:rPr>
              <a:t>related differentiation</a:t>
            </a:r>
            <a:endParaRPr lang="en-US" spc="-5" dirty="0"/>
          </a:p>
          <a:p>
            <a:pPr marL="808355" marR="398145" lvl="1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155" algn="l"/>
                <a:tab pos="351790" algn="l"/>
              </a:tabLst>
            </a:pPr>
            <a:endParaRPr lang="en-US" sz="3200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51155" marR="398145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155" algn="l"/>
                <a:tab pos="351790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351155" marR="398145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155" algn="l"/>
                <a:tab pos="351790" algn="l"/>
              </a:tabLst>
            </a:pP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9715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1988" y="691895"/>
            <a:ext cx="78625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1. </a:t>
            </a:r>
            <a:r>
              <a:rPr sz="4400" spc="-20" dirty="0"/>
              <a:t>Ill-conditioning </a:t>
            </a:r>
            <a:r>
              <a:rPr sz="4400" spc="-15" dirty="0"/>
              <a:t>of the</a:t>
            </a:r>
            <a:r>
              <a:rPr sz="4400" spc="-165" dirty="0"/>
              <a:t> </a:t>
            </a:r>
            <a:r>
              <a:rPr sz="4400" spc="-30" dirty="0"/>
              <a:t>Hessian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85723" y="1496568"/>
            <a:ext cx="8790305" cy="14935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233045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Even when optimizing convex functions one  problem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an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ill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conditioned Hessian matrix,</a:t>
            </a:r>
            <a:r>
              <a:rPr sz="3200" spc="-1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H</a:t>
            </a:r>
            <a:endParaRPr sz="2800">
              <a:latin typeface="Times New Roman"/>
              <a:cs typeface="Times New Roman"/>
            </a:endParaRPr>
          </a:p>
          <a:p>
            <a:pPr marL="464820">
              <a:lnSpc>
                <a:spcPct val="100000"/>
              </a:lnSpc>
              <a:spcBef>
                <a:spcPts val="455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Very general problem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optimization, convex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or</a:t>
            </a:r>
            <a:r>
              <a:rPr sz="2800" spc="-2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not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12789" y="3169337"/>
            <a:ext cx="6084588" cy="3657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5710" y="3125479"/>
            <a:ext cx="6195060" cy="3790315"/>
          </a:xfrm>
          <a:custGeom>
            <a:avLst/>
            <a:gdLst/>
            <a:ahLst/>
            <a:cxnLst/>
            <a:rect l="l" t="t" r="r" b="b"/>
            <a:pathLst>
              <a:path w="6195059" h="3790315">
                <a:moveTo>
                  <a:pt x="0" y="0"/>
                </a:moveTo>
                <a:lnTo>
                  <a:pt x="6194672" y="0"/>
                </a:lnTo>
                <a:lnTo>
                  <a:pt x="6194672" y="3789917"/>
                </a:lnTo>
                <a:lnTo>
                  <a:pt x="0" y="3789917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43496" y="6931152"/>
            <a:ext cx="3602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Arial"/>
                <a:cs typeface="Arial"/>
              </a:rPr>
              <a:t>Source: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https://slideplayer.com/slide/4916524/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59236" y="763010"/>
            <a:ext cx="21634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40" dirty="0"/>
              <a:t>H</a:t>
            </a:r>
            <a:r>
              <a:rPr spc="-25" dirty="0"/>
              <a:t>ess</a:t>
            </a:r>
            <a:r>
              <a:rPr spc="-15" dirty="0"/>
              <a:t>i</a:t>
            </a:r>
            <a:r>
              <a:rPr spc="-25" dirty="0"/>
              <a:t>a</a:t>
            </a:r>
            <a:r>
              <a:rPr dirty="0"/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0676" y="1976694"/>
            <a:ext cx="813562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0" indent="-362585">
              <a:spcBef>
                <a:spcPts val="100"/>
              </a:spcBef>
              <a:buChar char="•"/>
              <a:tabLst>
                <a:tab pos="374650" algn="l"/>
                <a:tab pos="375285" algn="l"/>
              </a:tabLst>
            </a:pPr>
            <a:r>
              <a:rPr sz="3400" spc="-15" dirty="0">
                <a:solidFill>
                  <a:srgbClr val="3333CC"/>
                </a:solidFill>
                <a:latin typeface="Arial"/>
                <a:cs typeface="Arial"/>
              </a:rPr>
              <a:t>Second derivative </a:t>
            </a:r>
            <a:r>
              <a:rPr sz="3400" spc="-10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3400" spc="-15" dirty="0">
                <a:solidFill>
                  <a:srgbClr val="3333CC"/>
                </a:solidFill>
                <a:latin typeface="Arial"/>
                <a:cs typeface="Arial"/>
              </a:rPr>
              <a:t>many</a:t>
            </a:r>
            <a:r>
              <a:rPr sz="3400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400" spc="-15" dirty="0">
                <a:solidFill>
                  <a:srgbClr val="3333CC"/>
                </a:solidFill>
                <a:latin typeface="Arial"/>
                <a:cs typeface="Arial"/>
              </a:rPr>
              <a:t>dimensions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676" y="2586294"/>
            <a:ext cx="483108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0" indent="-362585">
              <a:spcBef>
                <a:spcPts val="100"/>
              </a:spcBef>
              <a:buFont typeface="Calibri"/>
              <a:buChar char="•"/>
              <a:tabLst>
                <a:tab pos="374650" algn="l"/>
                <a:tab pos="375285" algn="l"/>
              </a:tabLst>
            </a:pPr>
            <a:r>
              <a:rPr sz="3400" i="1" spc="405" dirty="0">
                <a:latin typeface="Calibri"/>
                <a:cs typeface="Calibri"/>
              </a:rPr>
              <a:t>H </a:t>
            </a:r>
            <a:r>
              <a:rPr sz="3400" spc="290" dirty="0">
                <a:latin typeface="Calibri"/>
                <a:cs typeface="Calibri"/>
              </a:rPr>
              <a:t>( </a:t>
            </a:r>
            <a:r>
              <a:rPr sz="3400" i="1" spc="5" dirty="0">
                <a:latin typeface="Calibri"/>
                <a:cs typeface="Calibri"/>
              </a:rPr>
              <a:t>f </a:t>
            </a:r>
            <a:r>
              <a:rPr sz="3400" spc="290" dirty="0">
                <a:latin typeface="Calibri"/>
                <a:cs typeface="Calibri"/>
              </a:rPr>
              <a:t>) </a:t>
            </a:r>
            <a:r>
              <a:rPr sz="3400" spc="220" dirty="0">
                <a:latin typeface="Calibri"/>
                <a:cs typeface="Calibri"/>
              </a:rPr>
              <a:t>(</a:t>
            </a:r>
            <a:r>
              <a:rPr sz="3400" i="1" spc="220" dirty="0">
                <a:latin typeface="Calibri"/>
                <a:cs typeface="Calibri"/>
              </a:rPr>
              <a:t>x</a:t>
            </a:r>
            <a:r>
              <a:rPr sz="3400" spc="220" dirty="0">
                <a:latin typeface="Calibri"/>
                <a:cs typeface="Calibri"/>
              </a:rPr>
              <a:t>) </a:t>
            </a:r>
            <a:r>
              <a:rPr sz="3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400" spc="-15" dirty="0">
                <a:solidFill>
                  <a:srgbClr val="3333CC"/>
                </a:solidFill>
                <a:latin typeface="Arial"/>
                <a:cs typeface="Arial"/>
              </a:rPr>
              <a:t>defined</a:t>
            </a:r>
            <a:r>
              <a:rPr sz="3400" spc="-3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400" spc="-10" dirty="0">
                <a:solidFill>
                  <a:srgbClr val="3333CC"/>
                </a:solidFill>
                <a:latin typeface="Arial"/>
                <a:cs typeface="Arial"/>
              </a:rPr>
              <a:t>as</a:t>
            </a:r>
            <a:endParaRPr sz="3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276" y="3113824"/>
            <a:ext cx="9414510" cy="440436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400050" indent="-362585">
              <a:spcBef>
                <a:spcPts val="840"/>
              </a:spcBef>
              <a:buChar char="•"/>
              <a:tabLst>
                <a:tab pos="400050" algn="l"/>
                <a:tab pos="400685" algn="l"/>
              </a:tabLst>
            </a:pPr>
            <a:r>
              <a:rPr sz="3400" spc="-10" dirty="0">
                <a:solidFill>
                  <a:srgbClr val="3333CC"/>
                </a:solidFill>
                <a:latin typeface="Arial"/>
                <a:cs typeface="Arial"/>
              </a:rPr>
              <a:t>Hessian </a:t>
            </a:r>
            <a:r>
              <a:rPr sz="3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400" spc="-15" dirty="0">
                <a:solidFill>
                  <a:srgbClr val="3333CC"/>
                </a:solidFill>
                <a:latin typeface="Arial"/>
                <a:cs typeface="Arial"/>
              </a:rPr>
              <a:t>Jacobian </a:t>
            </a:r>
            <a:r>
              <a:rPr sz="3400" spc="-10" dirty="0">
                <a:solidFill>
                  <a:srgbClr val="3333CC"/>
                </a:solidFill>
                <a:latin typeface="Arial"/>
                <a:cs typeface="Arial"/>
              </a:rPr>
              <a:t>of the</a:t>
            </a:r>
            <a:r>
              <a:rPr sz="3400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400" spc="-15" dirty="0">
                <a:solidFill>
                  <a:srgbClr val="3333CC"/>
                </a:solidFill>
                <a:latin typeface="Arial"/>
                <a:cs typeface="Arial"/>
              </a:rPr>
              <a:t>gradient</a:t>
            </a:r>
            <a:endParaRPr sz="3400" dirty="0">
              <a:latin typeface="Arial"/>
              <a:cs typeface="Arial"/>
            </a:endParaRPr>
          </a:p>
          <a:p>
            <a:pPr marL="400050" indent="-362585">
              <a:spcBef>
                <a:spcPts val="745"/>
              </a:spcBef>
              <a:buChar char="•"/>
              <a:tabLst>
                <a:tab pos="400050" algn="l"/>
                <a:tab pos="400685" algn="l"/>
              </a:tabLst>
            </a:pPr>
            <a:r>
              <a:rPr sz="3400" spc="-10" dirty="0">
                <a:solidFill>
                  <a:srgbClr val="3333CC"/>
                </a:solidFill>
                <a:latin typeface="Arial"/>
                <a:cs typeface="Arial"/>
              </a:rPr>
              <a:t>Hessian </a:t>
            </a:r>
            <a:r>
              <a:rPr sz="3400" spc="-15" dirty="0">
                <a:solidFill>
                  <a:srgbClr val="3333CC"/>
                </a:solidFill>
                <a:latin typeface="Arial"/>
                <a:cs typeface="Arial"/>
              </a:rPr>
              <a:t>matrix </a:t>
            </a:r>
            <a:r>
              <a:rPr sz="3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400" spc="-15" dirty="0">
                <a:solidFill>
                  <a:srgbClr val="3333CC"/>
                </a:solidFill>
                <a:latin typeface="Arial"/>
                <a:cs typeface="Arial"/>
              </a:rPr>
              <a:t>symmetric, </a:t>
            </a:r>
            <a:r>
              <a:rPr sz="3400" spc="-10" dirty="0">
                <a:solidFill>
                  <a:srgbClr val="3333CC"/>
                </a:solidFill>
                <a:latin typeface="Arial"/>
                <a:cs typeface="Arial"/>
              </a:rPr>
              <a:t>i.e., </a:t>
            </a:r>
            <a:r>
              <a:rPr sz="3400" i="1" spc="200" dirty="0">
                <a:latin typeface="Calibri"/>
                <a:cs typeface="Calibri"/>
              </a:rPr>
              <a:t>H</a:t>
            </a:r>
            <a:r>
              <a:rPr sz="3450" i="1" spc="300" baseline="-16908" dirty="0">
                <a:latin typeface="Calibri"/>
                <a:cs typeface="Calibri"/>
              </a:rPr>
              <a:t>i,j</a:t>
            </a:r>
            <a:r>
              <a:rPr sz="3450" i="1" spc="232" baseline="-16908" dirty="0">
                <a:latin typeface="Calibri"/>
                <a:cs typeface="Calibri"/>
              </a:rPr>
              <a:t> </a:t>
            </a:r>
            <a:r>
              <a:rPr sz="3400" i="1" spc="335" dirty="0">
                <a:latin typeface="Calibri"/>
                <a:cs typeface="Calibri"/>
              </a:rPr>
              <a:t>=H</a:t>
            </a:r>
            <a:r>
              <a:rPr sz="3450" i="1" spc="502" baseline="-16908" dirty="0">
                <a:latin typeface="Calibri"/>
                <a:cs typeface="Calibri"/>
              </a:rPr>
              <a:t>j,i</a:t>
            </a:r>
            <a:endParaRPr sz="3450" baseline="-16908" dirty="0">
              <a:latin typeface="Calibri"/>
              <a:cs typeface="Calibri"/>
            </a:endParaRPr>
          </a:p>
          <a:p>
            <a:pPr marL="1245870" marR="1315085" lvl="1" indent="-241935" algn="just">
              <a:lnSpc>
                <a:spcPct val="103200"/>
              </a:lnSpc>
              <a:spcBef>
                <a:spcPts val="615"/>
              </a:spcBef>
              <a:buChar char="•"/>
              <a:tabLst>
                <a:tab pos="1246505" algn="l"/>
              </a:tabLst>
            </a:pPr>
            <a:r>
              <a:rPr sz="2500" spc="15" dirty="0">
                <a:solidFill>
                  <a:srgbClr val="660066"/>
                </a:solidFill>
                <a:latin typeface="Arial"/>
                <a:cs typeface="Arial"/>
              </a:rPr>
              <a:t>anywhere </a:t>
            </a:r>
            <a:r>
              <a:rPr sz="2500" spc="10" dirty="0">
                <a:solidFill>
                  <a:srgbClr val="660066"/>
                </a:solidFill>
                <a:latin typeface="Arial"/>
                <a:cs typeface="Arial"/>
              </a:rPr>
              <a:t>that </a:t>
            </a:r>
            <a:r>
              <a:rPr sz="2500" spc="5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500" spc="15" dirty="0">
                <a:solidFill>
                  <a:srgbClr val="660066"/>
                </a:solidFill>
                <a:latin typeface="Arial"/>
                <a:cs typeface="Arial"/>
              </a:rPr>
              <a:t>second </a:t>
            </a:r>
            <a:r>
              <a:rPr sz="2500" spc="10" dirty="0">
                <a:solidFill>
                  <a:srgbClr val="660066"/>
                </a:solidFill>
                <a:latin typeface="Arial"/>
                <a:cs typeface="Arial"/>
              </a:rPr>
              <a:t>partial derivatives are  </a:t>
            </a:r>
            <a:r>
              <a:rPr sz="2500" spc="15" dirty="0">
                <a:solidFill>
                  <a:srgbClr val="660066"/>
                </a:solidFill>
                <a:latin typeface="Arial"/>
                <a:cs typeface="Arial"/>
              </a:rPr>
              <a:t>continuous</a:t>
            </a:r>
            <a:endParaRPr sz="2500" dirty="0">
              <a:latin typeface="Arial"/>
              <a:cs typeface="Arial"/>
            </a:endParaRPr>
          </a:p>
          <a:p>
            <a:pPr marL="822960" marR="271145" indent="-302260">
              <a:lnSpc>
                <a:spcPct val="98700"/>
              </a:lnSpc>
              <a:spcBef>
                <a:spcPts val="650"/>
              </a:spcBef>
              <a:buChar char="–"/>
              <a:tabLst>
                <a:tab pos="823594" algn="l"/>
              </a:tabLst>
            </a:pPr>
            <a:r>
              <a:rPr sz="3000" spc="-20" dirty="0">
                <a:solidFill>
                  <a:srgbClr val="336600"/>
                </a:solidFill>
                <a:latin typeface="Arial"/>
                <a:cs typeface="Arial"/>
              </a:rPr>
              <a:t>Hessian </a:t>
            </a:r>
            <a:r>
              <a:rPr sz="3000" spc="-15" dirty="0">
                <a:solidFill>
                  <a:srgbClr val="336600"/>
                </a:solidFill>
                <a:latin typeface="Arial"/>
                <a:cs typeface="Arial"/>
              </a:rPr>
              <a:t>matrix can </a:t>
            </a:r>
            <a:r>
              <a:rPr sz="3000" spc="-10" dirty="0">
                <a:solidFill>
                  <a:srgbClr val="336600"/>
                </a:solidFill>
                <a:latin typeface="Arial"/>
                <a:cs typeface="Arial"/>
              </a:rPr>
              <a:t>be </a:t>
            </a:r>
            <a:r>
              <a:rPr sz="3000" spc="-20" dirty="0">
                <a:solidFill>
                  <a:srgbClr val="336600"/>
                </a:solidFill>
                <a:latin typeface="Arial"/>
                <a:cs typeface="Arial"/>
              </a:rPr>
              <a:t>decomposed </a:t>
            </a:r>
            <a:r>
              <a:rPr sz="3000" spc="-15" dirty="0">
                <a:solidFill>
                  <a:srgbClr val="336600"/>
                </a:solidFill>
                <a:latin typeface="Arial"/>
                <a:cs typeface="Arial"/>
              </a:rPr>
              <a:t>into </a:t>
            </a:r>
            <a:r>
              <a:rPr sz="30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3000" spc="-15" dirty="0">
                <a:solidFill>
                  <a:srgbClr val="336600"/>
                </a:solidFill>
                <a:latin typeface="Arial"/>
                <a:cs typeface="Arial"/>
              </a:rPr>
              <a:t>set </a:t>
            </a:r>
            <a:r>
              <a:rPr sz="30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3000" spc="-15" dirty="0">
                <a:solidFill>
                  <a:srgbClr val="336600"/>
                </a:solidFill>
                <a:latin typeface="Arial"/>
                <a:cs typeface="Arial"/>
              </a:rPr>
              <a:t>real </a:t>
            </a:r>
            <a:r>
              <a:rPr sz="3000" spc="-20" dirty="0">
                <a:solidFill>
                  <a:srgbClr val="336600"/>
                </a:solidFill>
                <a:latin typeface="Arial"/>
                <a:cs typeface="Arial"/>
              </a:rPr>
              <a:t>eigenvalues</a:t>
            </a:r>
            <a:r>
              <a:rPr lang="en-US" sz="30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3000" spc="-10" dirty="0">
                <a:solidFill>
                  <a:srgbClr val="336600"/>
                </a:solidFill>
                <a:latin typeface="Arial"/>
                <a:cs typeface="Arial"/>
              </a:rPr>
              <a:t>an </a:t>
            </a:r>
            <a:r>
              <a:rPr sz="3000" spc="-20" dirty="0">
                <a:solidFill>
                  <a:srgbClr val="336600"/>
                </a:solidFill>
                <a:latin typeface="Arial"/>
                <a:cs typeface="Arial"/>
              </a:rPr>
              <a:t>orthogonal </a:t>
            </a:r>
            <a:r>
              <a:rPr sz="3000" spc="-15" dirty="0">
                <a:solidFill>
                  <a:srgbClr val="336600"/>
                </a:solidFill>
                <a:latin typeface="Arial"/>
                <a:cs typeface="Arial"/>
              </a:rPr>
              <a:t>basis</a:t>
            </a:r>
            <a:r>
              <a:rPr sz="3000" spc="-1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336600"/>
                </a:solidFill>
                <a:latin typeface="Arial"/>
                <a:cs typeface="Arial"/>
              </a:rPr>
              <a:t>of  </a:t>
            </a:r>
            <a:r>
              <a:rPr sz="3000" spc="-20" dirty="0">
                <a:solidFill>
                  <a:srgbClr val="336600"/>
                </a:solidFill>
                <a:latin typeface="Arial"/>
                <a:cs typeface="Arial"/>
              </a:rPr>
              <a:t>eigenvectors</a:t>
            </a:r>
            <a:endParaRPr sz="3000" dirty="0">
              <a:latin typeface="Arial"/>
              <a:cs typeface="Arial"/>
            </a:endParaRPr>
          </a:p>
          <a:p>
            <a:pPr marL="1245870" marR="30480" lvl="1" indent="-241935">
              <a:lnSpc>
                <a:spcPct val="104000"/>
              </a:lnSpc>
              <a:spcBef>
                <a:spcPts val="475"/>
              </a:spcBef>
              <a:buChar char="•"/>
              <a:tabLst>
                <a:tab pos="1246505" algn="l"/>
              </a:tabLst>
            </a:pPr>
            <a:r>
              <a:rPr sz="2500" spc="15" dirty="0">
                <a:solidFill>
                  <a:srgbClr val="660066"/>
                </a:solidFill>
                <a:latin typeface="Arial"/>
                <a:cs typeface="Arial"/>
              </a:rPr>
              <a:t>Eigenvalues </a:t>
            </a:r>
            <a:r>
              <a:rPr sz="2500" spc="10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2500" i="1" dirty="0">
                <a:solidFill>
                  <a:srgbClr val="660066"/>
                </a:solidFill>
                <a:latin typeface="Times New Roman"/>
                <a:cs typeface="Times New Roman"/>
              </a:rPr>
              <a:t>H </a:t>
            </a:r>
            <a:r>
              <a:rPr sz="2500" spc="10" dirty="0">
                <a:solidFill>
                  <a:srgbClr val="660066"/>
                </a:solidFill>
                <a:latin typeface="Arial"/>
                <a:cs typeface="Arial"/>
              </a:rPr>
              <a:t>are useful </a:t>
            </a:r>
            <a:r>
              <a:rPr sz="2500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500" spc="15" dirty="0">
                <a:solidFill>
                  <a:srgbClr val="660066"/>
                </a:solidFill>
                <a:latin typeface="Arial"/>
                <a:cs typeface="Arial"/>
              </a:rPr>
              <a:t>determine </a:t>
            </a:r>
            <a:r>
              <a:rPr sz="2500" spc="10" dirty="0">
                <a:solidFill>
                  <a:srgbClr val="660066"/>
                </a:solidFill>
                <a:latin typeface="Arial"/>
                <a:cs typeface="Arial"/>
              </a:rPr>
              <a:t>learning </a:t>
            </a:r>
            <a:r>
              <a:rPr sz="2500" spc="5" dirty="0">
                <a:solidFill>
                  <a:srgbClr val="660066"/>
                </a:solidFill>
                <a:latin typeface="Arial"/>
                <a:cs typeface="Arial"/>
              </a:rPr>
              <a:t>rate </a:t>
            </a:r>
            <a:r>
              <a:rPr sz="2500" spc="20" dirty="0">
                <a:solidFill>
                  <a:srgbClr val="660066"/>
                </a:solidFill>
                <a:latin typeface="Arial"/>
                <a:cs typeface="Arial"/>
              </a:rPr>
              <a:t>as  </a:t>
            </a:r>
            <a:r>
              <a:rPr sz="2500" spc="10" dirty="0">
                <a:solidFill>
                  <a:srgbClr val="660066"/>
                </a:solidFill>
                <a:latin typeface="Arial"/>
                <a:cs typeface="Arial"/>
              </a:rPr>
              <a:t>seen </a:t>
            </a:r>
            <a:r>
              <a:rPr sz="2500" spc="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2500" spc="10" dirty="0">
                <a:solidFill>
                  <a:srgbClr val="660066"/>
                </a:solidFill>
                <a:latin typeface="Arial"/>
                <a:cs typeface="Arial"/>
              </a:rPr>
              <a:t>next two</a:t>
            </a:r>
            <a:r>
              <a:rPr sz="2500" spc="5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660066"/>
                </a:solidFill>
                <a:latin typeface="Arial"/>
                <a:cs typeface="Arial"/>
              </a:rPr>
              <a:t>slides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41254" y="2450986"/>
            <a:ext cx="26987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</a:pPr>
            <a:r>
              <a:rPr sz="2625" spc="-30" baseline="-25396" dirty="0">
                <a:latin typeface="Lucida Sans Unicode"/>
                <a:cs typeface="Lucida Sans Unicode"/>
              </a:rPr>
              <a:t>∂</a:t>
            </a:r>
            <a:r>
              <a:rPr sz="1000" spc="-20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43958" y="2865438"/>
            <a:ext cx="5880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750" spc="-25" dirty="0">
                <a:latin typeface="Lucida Sans Unicode"/>
                <a:cs typeface="Lucida Sans Unicode"/>
              </a:rPr>
              <a:t>∂</a:t>
            </a:r>
            <a:r>
              <a:rPr sz="1750" i="1" spc="-25" dirty="0">
                <a:latin typeface="Calibri"/>
                <a:cs typeface="Calibri"/>
              </a:rPr>
              <a:t>x</a:t>
            </a:r>
            <a:r>
              <a:rPr sz="1750" i="1" spc="320" dirty="0">
                <a:latin typeface="Calibri"/>
                <a:cs typeface="Calibri"/>
              </a:rPr>
              <a:t> </a:t>
            </a:r>
            <a:r>
              <a:rPr sz="1750" spc="-25" dirty="0">
                <a:latin typeface="Lucida Sans Unicode"/>
                <a:cs typeface="Lucida Sans Unicode"/>
              </a:rPr>
              <a:t>∂</a:t>
            </a:r>
            <a:r>
              <a:rPr sz="1750" i="1" spc="-25" dirty="0">
                <a:latin typeface="Calibri"/>
                <a:cs typeface="Calibri"/>
              </a:rPr>
              <a:t>x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8055" y="3039334"/>
            <a:ext cx="40386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  <a:tabLst>
                <a:tab pos="351155" algn="l"/>
              </a:tabLst>
            </a:pPr>
            <a:r>
              <a:rPr sz="1000" i="1" spc="80" dirty="0">
                <a:latin typeface="Calibri"/>
                <a:cs typeface="Calibri"/>
              </a:rPr>
              <a:t>i	</a:t>
            </a:r>
            <a:r>
              <a:rPr sz="1000" i="1" spc="70" dirty="0">
                <a:latin typeface="Calibri"/>
                <a:cs typeface="Calibri"/>
              </a:rPr>
              <a:t>j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35859" y="2869153"/>
            <a:ext cx="687070" cy="0"/>
          </a:xfrm>
          <a:custGeom>
            <a:avLst/>
            <a:gdLst/>
            <a:ahLst/>
            <a:cxnLst/>
            <a:rect l="l" t="t" r="r" b="b"/>
            <a:pathLst>
              <a:path w="687070">
                <a:moveTo>
                  <a:pt x="0" y="0"/>
                </a:moveTo>
                <a:lnTo>
                  <a:pt x="686595" y="0"/>
                </a:lnTo>
              </a:path>
            </a:pathLst>
          </a:custGeom>
          <a:ln w="110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63082" y="2689223"/>
            <a:ext cx="1117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750" i="1" spc="-5" dirty="0">
                <a:latin typeface="Times New Roman"/>
                <a:cs typeface="Times New Roman"/>
              </a:rPr>
              <a:t>x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07352" y="2689223"/>
            <a:ext cx="238125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1963420" algn="l"/>
              </a:tabLst>
            </a:pPr>
            <a:r>
              <a:rPr sz="1750" i="1" spc="190" dirty="0">
                <a:latin typeface="Calibri"/>
                <a:cs typeface="Calibri"/>
              </a:rPr>
              <a:t>H</a:t>
            </a:r>
            <a:r>
              <a:rPr sz="1750" spc="190" dirty="0">
                <a:latin typeface="Calibri"/>
                <a:cs typeface="Calibri"/>
              </a:rPr>
              <a:t>(</a:t>
            </a:r>
            <a:r>
              <a:rPr sz="1750" i="1" spc="190" dirty="0">
                <a:latin typeface="Calibri"/>
                <a:cs typeface="Calibri"/>
              </a:rPr>
              <a:t>f</a:t>
            </a:r>
            <a:r>
              <a:rPr sz="1750" i="1" spc="-100" dirty="0">
                <a:latin typeface="Calibri"/>
                <a:cs typeface="Calibri"/>
              </a:rPr>
              <a:t> </a:t>
            </a:r>
            <a:r>
              <a:rPr sz="1750" spc="95" dirty="0">
                <a:latin typeface="Calibri"/>
                <a:cs typeface="Calibri"/>
              </a:rPr>
              <a:t>)(</a:t>
            </a:r>
            <a:r>
              <a:rPr sz="1750" i="1" spc="95" dirty="0">
                <a:latin typeface="Times New Roman"/>
                <a:cs typeface="Times New Roman"/>
              </a:rPr>
              <a:t>x</a:t>
            </a:r>
            <a:r>
              <a:rPr sz="1750" spc="95" dirty="0">
                <a:latin typeface="Calibri"/>
                <a:cs typeface="Calibri"/>
              </a:rPr>
              <a:t>)</a:t>
            </a:r>
            <a:r>
              <a:rPr sz="1500" i="1" spc="142" baseline="-36111" dirty="0">
                <a:latin typeface="Calibri"/>
                <a:cs typeface="Calibri"/>
              </a:rPr>
              <a:t>i</a:t>
            </a:r>
            <a:r>
              <a:rPr sz="1500" spc="142" baseline="-36111" dirty="0">
                <a:latin typeface="Calibri"/>
                <a:cs typeface="Calibri"/>
              </a:rPr>
              <a:t>,</a:t>
            </a:r>
            <a:r>
              <a:rPr sz="1500" i="1" spc="142" baseline="-36111" dirty="0">
                <a:latin typeface="Calibri"/>
                <a:cs typeface="Calibri"/>
              </a:rPr>
              <a:t>j </a:t>
            </a:r>
            <a:r>
              <a:rPr sz="1500" i="1" spc="217" baseline="-36111" dirty="0">
                <a:latin typeface="Calibri"/>
                <a:cs typeface="Calibri"/>
              </a:rPr>
              <a:t> </a:t>
            </a:r>
            <a:r>
              <a:rPr sz="1750" spc="-35" dirty="0">
                <a:latin typeface="Lucida Sans Unicode"/>
                <a:cs typeface="Lucida Sans Unicode"/>
              </a:rPr>
              <a:t>=	</a:t>
            </a:r>
            <a:r>
              <a:rPr sz="1750" i="1" dirty="0">
                <a:latin typeface="Calibri"/>
                <a:cs typeface="Calibri"/>
              </a:rPr>
              <a:t>f </a:t>
            </a:r>
            <a:r>
              <a:rPr sz="1750" spc="145" dirty="0">
                <a:latin typeface="Calibri"/>
                <a:cs typeface="Calibri"/>
              </a:rPr>
              <a:t>(</a:t>
            </a:r>
            <a:r>
              <a:rPr sz="1750" spc="220" dirty="0">
                <a:latin typeface="Calibri"/>
                <a:cs typeface="Calibri"/>
              </a:rPr>
              <a:t> </a:t>
            </a:r>
            <a:r>
              <a:rPr sz="1750" spc="145" dirty="0">
                <a:latin typeface="Calibri"/>
                <a:cs typeface="Calibri"/>
              </a:rPr>
              <a:t>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22315" y="2516434"/>
            <a:ext cx="2350770" cy="742315"/>
          </a:xfrm>
          <a:custGeom>
            <a:avLst/>
            <a:gdLst/>
            <a:ahLst/>
            <a:cxnLst/>
            <a:rect l="l" t="t" r="r" b="b"/>
            <a:pathLst>
              <a:path w="2350770" h="742314">
                <a:moveTo>
                  <a:pt x="0" y="0"/>
                </a:moveTo>
                <a:lnTo>
                  <a:pt x="2350737" y="0"/>
                </a:lnTo>
                <a:lnTo>
                  <a:pt x="2350737" y="741956"/>
                </a:lnTo>
                <a:lnTo>
                  <a:pt x="0" y="741956"/>
                </a:lnTo>
                <a:lnTo>
                  <a:pt x="0" y="0"/>
                </a:lnTo>
                <a:close/>
              </a:path>
            </a:pathLst>
          </a:custGeom>
          <a:ln w="12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0468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9300" y="175303"/>
            <a:ext cx="58953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Ill-condition</a:t>
            </a:r>
            <a:r>
              <a:rPr lang="en-US" spc="-25" dirty="0"/>
              <a:t>ed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17500" y="765580"/>
            <a:ext cx="10058400" cy="6944722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508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2800" dirty="0"/>
              <a:t>In the field of </a:t>
            </a:r>
            <a:r>
              <a:rPr lang="en-US" sz="2800" dirty="0">
                <a:hlinkClick r:id="rId2" tooltip="Numerical analysis"/>
              </a:rPr>
              <a:t>numerical analysis</a:t>
            </a:r>
            <a:r>
              <a:rPr lang="en-US" sz="2800" dirty="0"/>
              <a:t>, the </a:t>
            </a:r>
            <a:r>
              <a:rPr lang="en-US" sz="2800" b="1" dirty="0"/>
              <a:t>condition number</a:t>
            </a:r>
            <a:r>
              <a:rPr lang="en-US" sz="2800" dirty="0"/>
              <a:t> of a function measures how much the output value of the function can change for a small change in the input argument. </a:t>
            </a:r>
          </a:p>
          <a:p>
            <a:pPr marL="808355" marR="5080" lvl="1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2400" dirty="0"/>
              <a:t>This is used to measure how </a:t>
            </a:r>
            <a:r>
              <a:rPr lang="en-US" sz="2400" dirty="0">
                <a:hlinkClick r:id="rId3" tooltip="Sensitivity analysis"/>
              </a:rPr>
              <a:t>sensitive</a:t>
            </a:r>
            <a:r>
              <a:rPr lang="en-US" sz="2400" dirty="0"/>
              <a:t> a function is to changes or errors in the input, and how much error in the output results from an error in the input.</a:t>
            </a:r>
          </a:p>
          <a:p>
            <a:pPr marL="351155" marR="508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2800" dirty="0">
                <a:cs typeface="Times New Roman"/>
              </a:rPr>
              <a:t>A problem with a low condition number is said to be well-conditioned, while a problem with a high condition number is said to be ill-conditioned. </a:t>
            </a:r>
          </a:p>
          <a:p>
            <a:pPr marL="351155" marR="508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2800" dirty="0">
                <a:cs typeface="Times New Roman"/>
              </a:rPr>
              <a:t>In non-mathematical terms, an ill-conditioned problem is one where, for a small change in the inputs (the independent variables or the right-hand-side of an equation) there is a large change in the answer or dependent variable. This means that the correct solution/answer to the equation becomes hard to find.</a:t>
            </a:r>
            <a:endParaRPr sz="28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87225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6291" y="691895"/>
            <a:ext cx="58953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Result </a:t>
            </a:r>
            <a:r>
              <a:rPr sz="4400" spc="-15" dirty="0"/>
              <a:t>of</a:t>
            </a:r>
            <a:r>
              <a:rPr sz="4400" spc="-50" dirty="0"/>
              <a:t> </a:t>
            </a:r>
            <a:r>
              <a:rPr sz="4400" spc="-25" dirty="0"/>
              <a:t>Ill-conditioning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85723" y="1496568"/>
            <a:ext cx="8845550" cy="14935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508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Causes SGD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stuck: even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very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small</a:t>
            </a:r>
            <a:r>
              <a:rPr sz="3200" spc="-1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steps  cause increase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cost</a:t>
            </a:r>
            <a:r>
              <a:rPr sz="3200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455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Gradient descent step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800" spc="-2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latin typeface="Times New Roman"/>
                <a:cs typeface="Times New Roman"/>
              </a:rPr>
              <a:t>–</a:t>
            </a:r>
            <a:r>
              <a:rPr sz="2800" spc="-15" dirty="0">
                <a:latin typeface="Times New Roman"/>
                <a:cs typeface="Times New Roman"/>
              </a:rPr>
              <a:t>ε</a:t>
            </a:r>
            <a:r>
              <a:rPr sz="2800" b="1" i="1" spc="-15" dirty="0">
                <a:latin typeface="Times New Roman"/>
                <a:cs typeface="Times New Roman"/>
              </a:rPr>
              <a:t>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9838" y="3043935"/>
            <a:ext cx="2926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will add to the</a:t>
            </a:r>
            <a:r>
              <a:rPr sz="2800" spc="-1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cost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7844" y="3552952"/>
            <a:ext cx="667448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Ill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conditioning becomes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problem</a:t>
            </a:r>
            <a:r>
              <a:rPr sz="2800" spc="-2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when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2444" y="4049776"/>
            <a:ext cx="8310880" cy="25984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20675" marR="30480" indent="-282575">
              <a:lnSpc>
                <a:spcPts val="3290"/>
              </a:lnSpc>
              <a:spcBef>
                <a:spcPts val="265"/>
              </a:spcBef>
              <a:buChar char="–"/>
              <a:tabLst>
                <a:tab pos="320675" algn="l"/>
              </a:tabLst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determine whether ill-conditioning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detrimental  monitor </a:t>
            </a:r>
            <a:r>
              <a:rPr sz="2800" i="1" dirty="0">
                <a:latin typeface="Times New Roman"/>
                <a:cs typeface="Times New Roman"/>
              </a:rPr>
              <a:t>g</a:t>
            </a:r>
            <a:r>
              <a:rPr sz="2700" i="1" baseline="24691" dirty="0">
                <a:latin typeface="Times New Roman"/>
                <a:cs typeface="Times New Roman"/>
              </a:rPr>
              <a:t>T</a:t>
            </a:r>
            <a:r>
              <a:rPr sz="2800" i="1" dirty="0">
                <a:latin typeface="Times New Roman"/>
                <a:cs typeface="Times New Roman"/>
              </a:rPr>
              <a:t>g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i="1" spc="-5" dirty="0">
                <a:latin typeface="Times New Roman"/>
                <a:cs typeface="Times New Roman"/>
              </a:rPr>
              <a:t>g</a:t>
            </a:r>
            <a:r>
              <a:rPr sz="2700" i="1" spc="-7" baseline="24691" dirty="0">
                <a:latin typeface="Times New Roman"/>
                <a:cs typeface="Times New Roman"/>
              </a:rPr>
              <a:t>T</a:t>
            </a:r>
            <a:r>
              <a:rPr sz="2800" i="1" spc="-5" dirty="0">
                <a:latin typeface="Times New Roman"/>
                <a:cs typeface="Times New Roman"/>
              </a:rPr>
              <a:t>Hg</a:t>
            </a:r>
            <a:r>
              <a:rPr sz="2800" i="1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terms</a:t>
            </a:r>
            <a:endParaRPr sz="2800">
              <a:latin typeface="Arial"/>
              <a:cs typeface="Arial"/>
            </a:endParaRPr>
          </a:p>
          <a:p>
            <a:pPr marL="716280" marR="485775" lvl="1" indent="-226060">
              <a:lnSpc>
                <a:spcPct val="100800"/>
              </a:lnSpc>
              <a:spcBef>
                <a:spcPts val="420"/>
              </a:spcBef>
              <a:buChar char="•"/>
              <a:tabLst>
                <a:tab pos="71628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Gradient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norm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doesn’t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shrink but </a:t>
            </a:r>
            <a:r>
              <a:rPr sz="2400" i="1" spc="-15" dirty="0">
                <a:latin typeface="Times New Roman"/>
                <a:cs typeface="Times New Roman"/>
              </a:rPr>
              <a:t>g</a:t>
            </a:r>
            <a:r>
              <a:rPr sz="2400" i="1" spc="-22" baseline="24305" dirty="0">
                <a:latin typeface="Times New Roman"/>
                <a:cs typeface="Times New Roman"/>
              </a:rPr>
              <a:t>T</a:t>
            </a:r>
            <a:r>
              <a:rPr sz="2400" i="1" spc="-15" dirty="0">
                <a:latin typeface="Times New Roman"/>
                <a:cs typeface="Times New Roman"/>
              </a:rPr>
              <a:t>Hg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grows order of  magnitude</a:t>
            </a:r>
            <a:endParaRPr sz="2400">
              <a:latin typeface="Arial"/>
              <a:cs typeface="Arial"/>
            </a:endParaRPr>
          </a:p>
          <a:p>
            <a:pPr marL="320675" marR="911225" indent="-282575">
              <a:lnSpc>
                <a:spcPts val="3310"/>
              </a:lnSpc>
              <a:spcBef>
                <a:spcPts val="760"/>
              </a:spcBef>
              <a:buChar char="–"/>
              <a:tabLst>
                <a:tab pos="32067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Learning becomes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very slow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despite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800" spc="-1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strong  gradient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60285" y="2290285"/>
            <a:ext cx="2668905" cy="339090"/>
          </a:xfrm>
          <a:custGeom>
            <a:avLst/>
            <a:gdLst/>
            <a:ahLst/>
            <a:cxnLst/>
            <a:rect l="l" t="t" r="r" b="b"/>
            <a:pathLst>
              <a:path w="2668904" h="339089">
                <a:moveTo>
                  <a:pt x="0" y="0"/>
                </a:moveTo>
                <a:lnTo>
                  <a:pt x="2668763" y="0"/>
                </a:lnTo>
                <a:lnTo>
                  <a:pt x="2668763" y="339090"/>
                </a:lnTo>
                <a:lnTo>
                  <a:pt x="0" y="339090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61099" y="3354605"/>
            <a:ext cx="9398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250" dirty="0">
                <a:latin typeface="Calibri"/>
                <a:cs typeface="Calibri"/>
              </a:rPr>
              <a:t>2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89818" y="3226257"/>
            <a:ext cx="1302385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1250" spc="35" dirty="0">
                <a:latin typeface="Lucida Sans Unicode"/>
                <a:cs typeface="Lucida Sans Unicode"/>
              </a:rPr>
              <a:t>−</a:t>
            </a:r>
            <a:r>
              <a:rPr sz="1250" i="1" spc="35" dirty="0">
                <a:latin typeface="Calibri"/>
                <a:cs typeface="Calibri"/>
              </a:rPr>
              <a:t>ε</a:t>
            </a:r>
            <a:r>
              <a:rPr sz="1250" b="1" i="1" spc="35" dirty="0">
                <a:latin typeface="Calibri"/>
                <a:cs typeface="Calibri"/>
              </a:rPr>
              <a:t>g</a:t>
            </a:r>
            <a:r>
              <a:rPr sz="1050" i="1" spc="52" baseline="43650" dirty="0">
                <a:latin typeface="Calibri"/>
                <a:cs typeface="Calibri"/>
              </a:rPr>
              <a:t>T</a:t>
            </a:r>
            <a:r>
              <a:rPr sz="1250" b="1" i="1" spc="35" dirty="0">
                <a:latin typeface="Calibri"/>
                <a:cs typeface="Calibri"/>
              </a:rPr>
              <a:t>g </a:t>
            </a:r>
            <a:r>
              <a:rPr sz="1250" spc="-5" dirty="0">
                <a:latin typeface="Lucida Sans Unicode"/>
                <a:cs typeface="Lucida Sans Unicode"/>
              </a:rPr>
              <a:t>+ </a:t>
            </a:r>
            <a:r>
              <a:rPr sz="1875" u="sng" baseline="355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1875" spc="-217" baseline="35555" dirty="0">
                <a:latin typeface="Calibri"/>
                <a:cs typeface="Calibri"/>
              </a:rPr>
              <a:t> </a:t>
            </a:r>
            <a:r>
              <a:rPr sz="1250" i="1" spc="70" dirty="0">
                <a:latin typeface="Calibri"/>
                <a:cs typeface="Calibri"/>
              </a:rPr>
              <a:t>ε</a:t>
            </a:r>
            <a:r>
              <a:rPr sz="1050" spc="104" baseline="43650" dirty="0">
                <a:latin typeface="Calibri"/>
                <a:cs typeface="Calibri"/>
              </a:rPr>
              <a:t>2</a:t>
            </a:r>
            <a:r>
              <a:rPr sz="1250" i="1" spc="70" dirty="0">
                <a:latin typeface="Calibri"/>
                <a:cs typeface="Calibri"/>
              </a:rPr>
              <a:t>g</a:t>
            </a:r>
            <a:r>
              <a:rPr sz="1050" i="1" spc="104" baseline="43650" dirty="0">
                <a:latin typeface="Calibri"/>
                <a:cs typeface="Calibri"/>
              </a:rPr>
              <a:t>T</a:t>
            </a:r>
            <a:r>
              <a:rPr sz="1250" i="1" spc="70" dirty="0">
                <a:latin typeface="Calibri"/>
                <a:cs typeface="Calibri"/>
              </a:rPr>
              <a:t>H</a:t>
            </a:r>
            <a:r>
              <a:rPr sz="1250" b="1" i="1" spc="70" dirty="0">
                <a:latin typeface="Calibri"/>
                <a:cs typeface="Calibri"/>
              </a:rPr>
              <a:t>g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97017" y="3112655"/>
            <a:ext cx="1304925" cy="455295"/>
          </a:xfrm>
          <a:custGeom>
            <a:avLst/>
            <a:gdLst/>
            <a:ahLst/>
            <a:cxnLst/>
            <a:rect l="l" t="t" r="r" b="b"/>
            <a:pathLst>
              <a:path w="1304925" h="455295">
                <a:moveTo>
                  <a:pt x="0" y="0"/>
                </a:moveTo>
                <a:lnTo>
                  <a:pt x="1304555" y="0"/>
                </a:lnTo>
                <a:lnTo>
                  <a:pt x="1304555" y="455259"/>
                </a:lnTo>
                <a:lnTo>
                  <a:pt x="0" y="455259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06098" y="3870281"/>
            <a:ext cx="8128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050" spc="5" dirty="0">
                <a:latin typeface="Calibri"/>
                <a:cs typeface="Calibri"/>
              </a:rPr>
              <a:t>2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77850" y="3761818"/>
            <a:ext cx="102806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1575" u="sng" spc="7" baseline="3439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1575" spc="7" baseline="34391" dirty="0">
                <a:latin typeface="Calibri"/>
                <a:cs typeface="Calibri"/>
              </a:rPr>
              <a:t> </a:t>
            </a:r>
            <a:r>
              <a:rPr sz="1050" i="1" spc="60" dirty="0">
                <a:latin typeface="Calibri"/>
                <a:cs typeface="Calibri"/>
              </a:rPr>
              <a:t>ε</a:t>
            </a:r>
            <a:r>
              <a:rPr sz="900" spc="89" baseline="46296" dirty="0">
                <a:latin typeface="Calibri"/>
                <a:cs typeface="Calibri"/>
              </a:rPr>
              <a:t>2</a:t>
            </a:r>
            <a:r>
              <a:rPr sz="1050" i="1" spc="60" dirty="0">
                <a:latin typeface="Calibri"/>
                <a:cs typeface="Calibri"/>
              </a:rPr>
              <a:t>g</a:t>
            </a:r>
            <a:r>
              <a:rPr sz="900" i="1" spc="89" baseline="46296" dirty="0">
                <a:latin typeface="Calibri"/>
                <a:cs typeface="Calibri"/>
              </a:rPr>
              <a:t>T</a:t>
            </a:r>
            <a:r>
              <a:rPr sz="1050" i="1" spc="60" dirty="0">
                <a:latin typeface="Calibri"/>
                <a:cs typeface="Calibri"/>
              </a:rPr>
              <a:t>H</a:t>
            </a:r>
            <a:r>
              <a:rPr sz="1050" b="1" i="1" spc="60" dirty="0">
                <a:latin typeface="Calibri"/>
                <a:cs typeface="Calibri"/>
              </a:rPr>
              <a:t>g </a:t>
            </a:r>
            <a:r>
              <a:rPr sz="1050" b="1" i="1" spc="425" dirty="0">
                <a:latin typeface="Calibri"/>
                <a:cs typeface="Calibri"/>
              </a:rPr>
              <a:t>&gt;</a:t>
            </a:r>
            <a:r>
              <a:rPr sz="1050" b="1" i="1" spc="-60" dirty="0">
                <a:latin typeface="Calibri"/>
                <a:cs typeface="Calibri"/>
              </a:rPr>
              <a:t> </a:t>
            </a:r>
            <a:r>
              <a:rPr sz="1050" i="1" spc="55" dirty="0">
                <a:latin typeface="Calibri"/>
                <a:cs typeface="Calibri"/>
              </a:rPr>
              <a:t>ε</a:t>
            </a:r>
            <a:r>
              <a:rPr sz="1050" b="1" i="1" spc="55" dirty="0">
                <a:latin typeface="Calibri"/>
                <a:cs typeface="Calibri"/>
              </a:rPr>
              <a:t>g</a:t>
            </a:r>
            <a:r>
              <a:rPr sz="900" i="1" spc="82" baseline="46296" dirty="0">
                <a:latin typeface="Calibri"/>
                <a:cs typeface="Calibri"/>
              </a:rPr>
              <a:t>T</a:t>
            </a:r>
            <a:r>
              <a:rPr sz="1050" b="1" i="1" spc="55" dirty="0">
                <a:latin typeface="Calibri"/>
                <a:cs typeface="Calibri"/>
              </a:rPr>
              <a:t>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73624" y="3667054"/>
            <a:ext cx="1035050" cy="386715"/>
          </a:xfrm>
          <a:custGeom>
            <a:avLst/>
            <a:gdLst/>
            <a:ahLst/>
            <a:cxnLst/>
            <a:rect l="l" t="t" r="r" b="b"/>
            <a:pathLst>
              <a:path w="1035050" h="386714">
                <a:moveTo>
                  <a:pt x="0" y="0"/>
                </a:moveTo>
                <a:lnTo>
                  <a:pt x="1034538" y="0"/>
                </a:lnTo>
                <a:lnTo>
                  <a:pt x="1034538" y="386185"/>
                </a:lnTo>
                <a:lnTo>
                  <a:pt x="0" y="386185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605340" y="2166266"/>
          <a:ext cx="2788285" cy="12684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540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ts val="944"/>
                        </a:lnSpc>
                      </a:pPr>
                      <a:r>
                        <a:rPr sz="950" i="1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5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7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950" b="1" i="1" spc="75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950" spc="75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9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5" dirty="0">
                          <a:latin typeface="Lucida Sans Unicode"/>
                          <a:cs typeface="Lucida Sans Unicode"/>
                        </a:rPr>
                        <a:t>≈</a:t>
                      </a:r>
                      <a:r>
                        <a:rPr sz="95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950" i="1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5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7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950" b="1" i="1" spc="75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825" spc="112" baseline="40404" dirty="0">
                          <a:latin typeface="Calibri"/>
                          <a:cs typeface="Calibri"/>
                        </a:rPr>
                        <a:t>(0)</a:t>
                      </a:r>
                      <a:r>
                        <a:rPr sz="950" spc="75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950" spc="75" dirty="0"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sz="950" spc="7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950" b="1" i="1" spc="75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950" b="1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b="1" i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5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b="1" i="1" spc="4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825" spc="60" baseline="40404" dirty="0">
                          <a:latin typeface="Calibri"/>
                          <a:cs typeface="Calibri"/>
                        </a:rPr>
                        <a:t>(0)</a:t>
                      </a:r>
                      <a:r>
                        <a:rPr sz="950" spc="4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825" i="1" spc="60" baseline="40404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825" i="1" spc="-7" baseline="4040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i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950" b="1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5" dirty="0"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sz="95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25" u="sng" spc="-15" baseline="35087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sz="1425" spc="-142" baseline="35087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6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950" b="1" i="1" spc="65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950" b="1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b="1" i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50" b="1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b="1" i="1" spc="4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825" spc="60" baseline="40404" dirty="0">
                          <a:latin typeface="Calibri"/>
                          <a:cs typeface="Calibri"/>
                        </a:rPr>
                        <a:t>(0)</a:t>
                      </a:r>
                      <a:r>
                        <a:rPr sz="950" spc="4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825" i="1" spc="60" baseline="40404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825" i="1" spc="22" baseline="4040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spc="10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950" spc="10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950" b="1" i="1" spc="105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950" b="1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b="1" i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950" b="1" i="1" spc="45" dirty="0">
                          <a:latin typeface="Times New Roman"/>
                          <a:cs typeface="Times New Roman"/>
                        </a:rPr>
                        <a:t> x</a:t>
                      </a:r>
                      <a:r>
                        <a:rPr sz="825" spc="67" baseline="40404" dirty="0">
                          <a:latin typeface="Calibri"/>
                          <a:cs typeface="Calibri"/>
                        </a:rPr>
                        <a:t>(0)</a:t>
                      </a:r>
                      <a:r>
                        <a:rPr sz="950" spc="45" dirty="0">
                          <a:latin typeface="Calibri"/>
                          <a:cs typeface="Calibri"/>
                        </a:rPr>
                        <a:t>)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499745" algn="ctr">
                        <a:lnSpc>
                          <a:spcPts val="944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2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Substituting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1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800" b="1" i="1" spc="-1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800" spc="-15" baseline="23148" dirty="0">
                          <a:latin typeface="Times New Roman"/>
                          <a:cs typeface="Times New Roman"/>
                        </a:rPr>
                        <a:t>(0)</a:t>
                      </a:r>
                      <a:r>
                        <a:rPr sz="1800" i="1" spc="-10" dirty="0">
                          <a:latin typeface="Times New Roman"/>
                          <a:cs typeface="Times New Roman"/>
                        </a:rPr>
                        <a:t>-ε</a:t>
                      </a:r>
                      <a:r>
                        <a:rPr sz="1800" b="1" i="1" spc="-10" dirty="0">
                          <a:latin typeface="Times New Roman"/>
                          <a:cs typeface="Times New Roman"/>
                        </a:rPr>
                        <a:t>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05"/>
                        </a:lnSpc>
                        <a:spcBef>
                          <a:spcPts val="835"/>
                        </a:spcBef>
                      </a:pPr>
                      <a:r>
                        <a:rPr sz="1000" i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000" b="1" i="1" spc="6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900" spc="89" baseline="41666" dirty="0">
                          <a:latin typeface="Calibri"/>
                          <a:cs typeface="Calibri"/>
                        </a:rPr>
                        <a:t>(0)</a:t>
                      </a:r>
                      <a:r>
                        <a:rPr sz="900" spc="120" baseline="41666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5" dirty="0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sz="1000" spc="-1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i="1" spc="4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000" b="1" i="1" spc="4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5" dirty="0">
                          <a:latin typeface="Lucida Sans Unicode"/>
                          <a:cs typeface="Lucida Sans Unicode"/>
                        </a:rPr>
                        <a:t>≈</a:t>
                      </a:r>
                      <a:r>
                        <a:rPr sz="1000" spc="1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i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i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7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000" b="1" i="1" spc="75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900" spc="112" baseline="41666" dirty="0">
                          <a:latin typeface="Calibri"/>
                          <a:cs typeface="Calibri"/>
                        </a:rPr>
                        <a:t>(0)</a:t>
                      </a:r>
                      <a:r>
                        <a:rPr sz="1000" spc="75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000" spc="75" dirty="0">
                          <a:latin typeface="Lucida Sans Unicode"/>
                          <a:cs typeface="Lucida Sans Unicode"/>
                        </a:rPr>
                        <a:t>−</a:t>
                      </a:r>
                      <a:r>
                        <a:rPr sz="1000" spc="-1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i="1" spc="50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1000" b="1" i="1" spc="5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900" i="1" spc="75" baseline="41666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b="1" i="1" spc="5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b="1" i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5" dirty="0"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sz="10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u="sng" spc="7" baseline="36111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sz="1500" spc="-37" baseline="3611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55" dirty="0">
                          <a:latin typeface="Calibri"/>
                          <a:cs typeface="Calibri"/>
                        </a:rPr>
                        <a:t>ε</a:t>
                      </a:r>
                      <a:r>
                        <a:rPr sz="900" spc="82" baseline="41666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i="1" spc="5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900" i="1" spc="82" baseline="41666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00" i="1" spc="5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000" b="1" i="1" spc="55" dirty="0">
                          <a:latin typeface="Calibri"/>
                          <a:cs typeface="Calibri"/>
                        </a:rPr>
                        <a:t>g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R="441959" algn="r">
                        <a:lnSpc>
                          <a:spcPts val="10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0861" y="716280"/>
            <a:ext cx="39008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2. </a:t>
            </a:r>
            <a:r>
              <a:rPr sz="4400" spc="-20" dirty="0"/>
              <a:t>Local</a:t>
            </a:r>
            <a:r>
              <a:rPr sz="4400" spc="-105" dirty="0"/>
              <a:t> </a:t>
            </a:r>
            <a:r>
              <a:rPr sz="4400" spc="-30" dirty="0"/>
              <a:t>Minima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85722" y="1569720"/>
            <a:ext cx="9028177" cy="535787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1155" marR="1233170" indent="-339090">
              <a:lnSpc>
                <a:spcPts val="3820"/>
              </a:lnSpc>
              <a:spcBef>
                <a:spcPts val="24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convex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optimization,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problem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finding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local</a:t>
            </a:r>
            <a:r>
              <a:rPr sz="3200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minimum</a:t>
            </a:r>
            <a:endParaRPr sz="3200" dirty="0">
              <a:latin typeface="Arial"/>
              <a:cs typeface="Arial"/>
            </a:endParaRPr>
          </a:p>
          <a:p>
            <a:pPr marL="351155" marR="5080" indent="-339090">
              <a:lnSpc>
                <a:spcPts val="3820"/>
              </a:lnSpc>
              <a:spcBef>
                <a:spcPts val="6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Some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convex functions have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flat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region</a:t>
            </a:r>
            <a:r>
              <a:rPr sz="3200" spc="-1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rather  than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global minimum</a:t>
            </a:r>
            <a:r>
              <a:rPr sz="3200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point</a:t>
            </a:r>
            <a:endParaRPr sz="3200" dirty="0">
              <a:latin typeface="Arial"/>
              <a:cs typeface="Arial"/>
            </a:endParaRPr>
          </a:p>
          <a:p>
            <a:pPr marL="808990" lvl="1" indent="-339090">
              <a:spcBef>
                <a:spcPts val="520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Any point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within the flat 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region </a:t>
            </a:r>
            <a:r>
              <a:rPr lang="en-US" sz="2800" spc="-5" dirty="0">
                <a:solidFill>
                  <a:srgbClr val="3333CC"/>
                </a:solidFill>
                <a:latin typeface="Arial"/>
                <a:cs typeface="Arial"/>
              </a:rPr>
              <a:t>works</a:t>
            </a:r>
            <a:endParaRPr sz="2800" dirty="0">
              <a:latin typeface="Arial"/>
              <a:cs typeface="Arial"/>
            </a:endParaRPr>
          </a:p>
          <a:p>
            <a:pPr marL="351155" marR="541020" indent="-339090">
              <a:lnSpc>
                <a:spcPts val="3790"/>
              </a:lnSpc>
              <a:spcBef>
                <a:spcPts val="93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nonconvexity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DL problems,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many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local minima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possible</a:t>
            </a:r>
            <a:endParaRPr sz="3200" dirty="0">
              <a:latin typeface="Arial"/>
              <a:cs typeface="Arial"/>
            </a:endParaRPr>
          </a:p>
          <a:p>
            <a:pPr marL="351155" marR="295910" indent="-339090">
              <a:lnSpc>
                <a:spcPts val="3790"/>
              </a:lnSpc>
              <a:spcBef>
                <a:spcPts val="72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Many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deep models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guaranteed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have</a:t>
            </a:r>
            <a:r>
              <a:rPr sz="3200" spc="-1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an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extremely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large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umber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local</a:t>
            </a:r>
            <a:r>
              <a:rPr sz="3200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minima</a:t>
            </a:r>
            <a:endParaRPr lang="en-US" sz="3200" spc="-20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51155" marR="295910" indent="-339090">
              <a:lnSpc>
                <a:spcPts val="3790"/>
              </a:lnSpc>
              <a:spcBef>
                <a:spcPts val="72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Not necessarily a major problem 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279" y="691895"/>
            <a:ext cx="4732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Model</a:t>
            </a:r>
            <a:r>
              <a:rPr sz="4400" spc="-80" dirty="0"/>
              <a:t> </a:t>
            </a:r>
            <a:r>
              <a:rPr sz="4400" spc="-20" dirty="0"/>
              <a:t>Identifiability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73023" y="1569720"/>
            <a:ext cx="9193277" cy="611193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63855" marR="17780" indent="-339090">
              <a:lnSpc>
                <a:spcPts val="3820"/>
              </a:lnSpc>
              <a:spcBef>
                <a:spcPts val="240"/>
              </a:spcBef>
              <a:buChar char="•"/>
              <a:tabLst>
                <a:tab pos="363855" algn="l"/>
                <a:tab pos="364490" algn="l"/>
                <a:tab pos="6384925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Model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identifiable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large training sample</a:t>
            </a:r>
            <a:r>
              <a:rPr sz="3200" spc="-1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set  can rule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out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all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but one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setting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parameters</a:t>
            </a:r>
            <a:endParaRPr sz="3200" dirty="0">
              <a:latin typeface="Arial"/>
              <a:cs typeface="Arial"/>
            </a:endParaRPr>
          </a:p>
          <a:p>
            <a:pPr marL="760095" lvl="1" indent="-282575">
              <a:lnSpc>
                <a:spcPct val="100000"/>
              </a:lnSpc>
              <a:spcBef>
                <a:spcPts val="420"/>
              </a:spcBef>
              <a:buChar char="–"/>
              <a:tabLst>
                <a:tab pos="7600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Models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with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latent variables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are not</a:t>
            </a:r>
            <a:r>
              <a:rPr sz="2800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identifiable</a:t>
            </a:r>
            <a:endParaRPr sz="2800" dirty="0">
              <a:latin typeface="Arial"/>
              <a:cs typeface="Arial"/>
            </a:endParaRPr>
          </a:p>
          <a:p>
            <a:pPr marL="1155700" lvl="2" indent="-226695">
              <a:lnSpc>
                <a:spcPct val="100000"/>
              </a:lnSpc>
              <a:spcBef>
                <a:spcPts val="545"/>
              </a:spcBef>
              <a:buChar char="•"/>
              <a:tabLst>
                <a:tab pos="11557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Because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we can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exchange latent</a:t>
            </a:r>
            <a:r>
              <a:rPr sz="2400" spc="-8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variables</a:t>
            </a:r>
            <a:endParaRPr sz="2400" dirty="0">
              <a:latin typeface="Arial"/>
              <a:cs typeface="Arial"/>
            </a:endParaRPr>
          </a:p>
          <a:p>
            <a:pPr marL="1607820" marR="648970" indent="-226060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Arial"/>
                <a:cs typeface="Arial"/>
              </a:rPr>
              <a:t>– </a:t>
            </a:r>
            <a:r>
              <a:rPr sz="2000" spc="-10" dirty="0">
                <a:latin typeface="Arial"/>
                <a:cs typeface="Arial"/>
              </a:rPr>
              <a:t>If we </a:t>
            </a:r>
            <a:r>
              <a:rPr sz="2000" spc="-15" dirty="0">
                <a:latin typeface="Arial"/>
                <a:cs typeface="Arial"/>
              </a:rPr>
              <a:t>have </a:t>
            </a:r>
            <a:r>
              <a:rPr sz="2000" i="1" dirty="0">
                <a:latin typeface="Times New Roman"/>
                <a:cs typeface="Times New Roman"/>
              </a:rPr>
              <a:t>m </a:t>
            </a:r>
            <a:r>
              <a:rPr sz="2000" spc="-10" dirty="0">
                <a:latin typeface="Arial"/>
                <a:cs typeface="Arial"/>
              </a:rPr>
              <a:t>layers with </a:t>
            </a:r>
            <a:r>
              <a:rPr sz="2000" i="1" dirty="0">
                <a:latin typeface="Times New Roman"/>
                <a:cs typeface="Times New Roman"/>
              </a:rPr>
              <a:t>n </a:t>
            </a:r>
            <a:r>
              <a:rPr sz="2000" spc="-10" dirty="0">
                <a:latin typeface="Arial"/>
                <a:cs typeface="Arial"/>
              </a:rPr>
              <a:t>units </a:t>
            </a:r>
            <a:r>
              <a:rPr sz="2000" spc="-15" dirty="0">
                <a:latin typeface="Arial"/>
                <a:cs typeface="Arial"/>
              </a:rPr>
              <a:t>each there </a:t>
            </a:r>
            <a:r>
              <a:rPr sz="2000" spc="-10" dirty="0">
                <a:latin typeface="Arial"/>
                <a:cs typeface="Arial"/>
              </a:rPr>
              <a:t>are </a:t>
            </a:r>
            <a:r>
              <a:rPr sz="2000" i="1" spc="-1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!</a:t>
            </a:r>
            <a:r>
              <a:rPr sz="1950" i="1" spc="-15" baseline="25641" dirty="0">
                <a:latin typeface="Times New Roman"/>
                <a:cs typeface="Times New Roman"/>
              </a:rPr>
              <a:t>m </a:t>
            </a:r>
            <a:r>
              <a:rPr sz="2000" spc="-15" dirty="0">
                <a:latin typeface="Arial"/>
                <a:cs typeface="Arial"/>
              </a:rPr>
              <a:t>ways </a:t>
            </a:r>
            <a:r>
              <a:rPr sz="2000" spc="-10" dirty="0">
                <a:latin typeface="Arial"/>
                <a:cs typeface="Arial"/>
              </a:rPr>
              <a:t>of  </a:t>
            </a:r>
            <a:r>
              <a:rPr sz="2000" spc="-15" dirty="0">
                <a:latin typeface="Arial"/>
                <a:cs typeface="Arial"/>
              </a:rPr>
              <a:t>arranging </a:t>
            </a:r>
            <a:r>
              <a:rPr sz="2000" spc="-10" dirty="0">
                <a:latin typeface="Arial"/>
                <a:cs typeface="Arial"/>
              </a:rPr>
              <a:t>the </a:t>
            </a:r>
            <a:r>
              <a:rPr sz="2000" spc="-15" dirty="0">
                <a:latin typeface="Arial"/>
                <a:cs typeface="Arial"/>
              </a:rPr>
              <a:t>hidden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units</a:t>
            </a:r>
            <a:endParaRPr sz="2000" dirty="0">
              <a:latin typeface="Arial"/>
              <a:cs typeface="Arial"/>
            </a:endParaRPr>
          </a:p>
          <a:p>
            <a:pPr marL="1155700" lvl="2" indent="-226695">
              <a:lnSpc>
                <a:spcPct val="100000"/>
              </a:lnSpc>
              <a:spcBef>
                <a:spcPts val="515"/>
              </a:spcBef>
              <a:buChar char="•"/>
              <a:tabLst>
                <a:tab pos="115570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This </a:t>
            </a:r>
            <a:r>
              <a:rPr sz="2400" spc="-15" dirty="0" err="1">
                <a:solidFill>
                  <a:srgbClr val="660066"/>
                </a:solidFill>
                <a:latin typeface="Arial"/>
                <a:cs typeface="Arial"/>
              </a:rPr>
              <a:t>nonidentifiability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i="1" spc="-15" dirty="0">
                <a:solidFill>
                  <a:srgbClr val="660066"/>
                </a:solidFill>
                <a:latin typeface="Arial"/>
                <a:cs typeface="Arial"/>
              </a:rPr>
              <a:t>weight space</a:t>
            </a:r>
            <a:r>
              <a:rPr sz="2400" i="1" spc="-8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solidFill>
                  <a:srgbClr val="660066"/>
                </a:solidFill>
                <a:latin typeface="Arial"/>
                <a:cs typeface="Arial"/>
              </a:rPr>
              <a:t>symmetry</a:t>
            </a:r>
            <a:endParaRPr sz="2400" dirty="0">
              <a:latin typeface="Arial"/>
              <a:cs typeface="Arial"/>
            </a:endParaRPr>
          </a:p>
          <a:p>
            <a:pPr marL="760095" lvl="1" indent="-282575">
              <a:lnSpc>
                <a:spcPct val="100000"/>
              </a:lnSpc>
              <a:spcBef>
                <a:spcPts val="605"/>
              </a:spcBef>
              <a:buChar char="–"/>
              <a:tabLst>
                <a:tab pos="7600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Another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scaling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incoming weights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</a:t>
            </a:r>
            <a:r>
              <a:rPr sz="2800" spc="-1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biases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 for </a:t>
            </a:r>
            <a:r>
              <a:rPr lang="en-US" sz="2800" spc="-15" dirty="0" err="1">
                <a:solidFill>
                  <a:srgbClr val="336600"/>
                </a:solidFill>
                <a:latin typeface="Arial"/>
                <a:cs typeface="Arial"/>
              </a:rPr>
              <a:t>ReLU</a:t>
            </a:r>
            <a:endParaRPr sz="2800" dirty="0">
              <a:latin typeface="Arial"/>
              <a:cs typeface="Arial"/>
            </a:endParaRPr>
          </a:p>
          <a:p>
            <a:pPr marL="1155700" lvl="2" indent="-226695">
              <a:lnSpc>
                <a:spcPct val="100000"/>
              </a:lnSpc>
              <a:spcBef>
                <a:spcPts val="450"/>
              </a:spcBef>
              <a:buChar char="•"/>
              <a:tabLst>
                <a:tab pos="115570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By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factor </a:t>
            </a:r>
            <a:r>
              <a:rPr sz="2400" dirty="0">
                <a:latin typeface="Calibri"/>
                <a:cs typeface="Calibri"/>
              </a:rPr>
              <a:t>α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and scale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outgoing weights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by</a:t>
            </a:r>
            <a:r>
              <a:rPr sz="2400" spc="-4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latin typeface="Calibri"/>
                <a:cs typeface="Calibri"/>
              </a:rPr>
              <a:t>1/α</a:t>
            </a:r>
            <a:endParaRPr sz="2400" dirty="0">
              <a:latin typeface="Calibri"/>
              <a:cs typeface="Calibri"/>
            </a:endParaRPr>
          </a:p>
          <a:p>
            <a:pPr marL="363855" marR="706755" indent="-339090">
              <a:lnSpc>
                <a:spcPts val="3820"/>
              </a:lnSpc>
              <a:spcBef>
                <a:spcPts val="950"/>
              </a:spcBef>
              <a:buChar char="•"/>
              <a:tabLst>
                <a:tab pos="363855" algn="l"/>
                <a:tab pos="3644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Even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if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neural net has uncountable n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umber</a:t>
            </a:r>
            <a:r>
              <a:rPr sz="3200" spc="-1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minima, they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equivalent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cost</a:t>
            </a:r>
            <a:endParaRPr lang="en-US" sz="3200" spc="-20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63855" marR="706755" indent="-339090">
              <a:lnSpc>
                <a:spcPts val="3820"/>
              </a:lnSpc>
              <a:spcBef>
                <a:spcPts val="950"/>
              </a:spcBef>
              <a:buChar char="•"/>
              <a:tabLst>
                <a:tab pos="363855" algn="l"/>
                <a:tab pos="3644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Not a problem for nonconvexity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6541" y="554736"/>
            <a:ext cx="74104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3. </a:t>
            </a:r>
            <a:r>
              <a:rPr sz="4400" spc="-25" dirty="0"/>
              <a:t>Plateaus, </a:t>
            </a:r>
            <a:r>
              <a:rPr sz="4400" spc="-20" dirty="0"/>
              <a:t>Saddle Points</a:t>
            </a:r>
            <a:r>
              <a:rPr sz="4400" spc="-100" dirty="0"/>
              <a:t> </a:t>
            </a:r>
            <a:r>
              <a:rPr sz="4400" spc="-15" dirty="0"/>
              <a:t>etc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85723" y="1487279"/>
            <a:ext cx="8789670" cy="152971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More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common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than local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minima/maxima</a:t>
            </a:r>
            <a:r>
              <a:rPr sz="32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are:</a:t>
            </a:r>
            <a:endParaRPr sz="3200">
              <a:latin typeface="Arial"/>
              <a:cs typeface="Arial"/>
            </a:endParaRPr>
          </a:p>
          <a:p>
            <a:pPr marL="451484" marR="85090" lvl="1" indent="-451484" algn="r">
              <a:lnSpc>
                <a:spcPct val="100000"/>
              </a:lnSpc>
              <a:spcBef>
                <a:spcPts val="565"/>
              </a:spcBef>
              <a:buChar char="–"/>
              <a:tabLst>
                <a:tab pos="451484" algn="l"/>
                <a:tab pos="452120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Another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kind of zero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gradient points: saddle</a:t>
            </a:r>
            <a:r>
              <a:rPr sz="2800" spc="-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points</a:t>
            </a:r>
            <a:endParaRPr sz="2800">
              <a:latin typeface="Arial"/>
              <a:cs typeface="Arial"/>
            </a:endParaRPr>
          </a:p>
          <a:p>
            <a:pPr marL="226060" marR="5080" lvl="2" indent="-226060" algn="r">
              <a:lnSpc>
                <a:spcPct val="100000"/>
              </a:lnSpc>
              <a:spcBef>
                <a:spcPts val="545"/>
              </a:spcBef>
              <a:buChar char="•"/>
              <a:tabLst>
                <a:tab pos="22606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At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saddle, Hessian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has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both positive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negative</a:t>
            </a:r>
            <a:r>
              <a:rPr sz="2400" spc="-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values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9963" y="3005328"/>
            <a:ext cx="5029200" cy="19685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690880" indent="-226695">
              <a:lnSpc>
                <a:spcPct val="100000"/>
              </a:lnSpc>
              <a:spcBef>
                <a:spcPts val="505"/>
              </a:spcBef>
              <a:buChar char="–"/>
              <a:tabLst>
                <a:tab pos="690880" algn="l"/>
              </a:tabLst>
            </a:pPr>
            <a:r>
              <a:rPr sz="2000" spc="-10" dirty="0">
                <a:latin typeface="Arial"/>
                <a:cs typeface="Arial"/>
              </a:rPr>
              <a:t>Positive: </a:t>
            </a:r>
            <a:r>
              <a:rPr sz="2000" spc="-15" dirty="0">
                <a:latin typeface="Arial"/>
                <a:cs typeface="Arial"/>
              </a:rPr>
              <a:t>cost greater than </a:t>
            </a:r>
            <a:r>
              <a:rPr sz="2000" spc="-10" dirty="0">
                <a:latin typeface="Arial"/>
                <a:cs typeface="Arial"/>
              </a:rPr>
              <a:t>saddle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point</a:t>
            </a:r>
            <a:endParaRPr sz="2000" dirty="0">
              <a:latin typeface="Arial"/>
              <a:cs typeface="Arial"/>
            </a:endParaRPr>
          </a:p>
          <a:p>
            <a:pPr marL="690880" indent="-226695">
              <a:lnSpc>
                <a:spcPct val="100000"/>
              </a:lnSpc>
              <a:spcBef>
                <a:spcPts val="409"/>
              </a:spcBef>
              <a:buChar char="–"/>
              <a:tabLst>
                <a:tab pos="690880" algn="l"/>
              </a:tabLst>
            </a:pPr>
            <a:r>
              <a:rPr sz="2000" spc="-15" dirty="0">
                <a:latin typeface="Arial"/>
                <a:cs typeface="Arial"/>
              </a:rPr>
              <a:t>Negative </a:t>
            </a:r>
            <a:r>
              <a:rPr sz="2000" spc="-10" dirty="0">
                <a:latin typeface="Arial"/>
                <a:cs typeface="Arial"/>
              </a:rPr>
              <a:t>values </a:t>
            </a:r>
            <a:r>
              <a:rPr lang="en-US" sz="2000" spc="-15" dirty="0">
                <a:latin typeface="Arial"/>
                <a:cs typeface="Arial"/>
              </a:rPr>
              <a:t>are </a:t>
            </a:r>
            <a:r>
              <a:rPr sz="2000" spc="-10" dirty="0">
                <a:latin typeface="Arial"/>
                <a:cs typeface="Arial"/>
              </a:rPr>
              <a:t>lower</a:t>
            </a:r>
            <a:r>
              <a:rPr sz="2000" spc="-75" dirty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 marL="238760" indent="-226060">
              <a:lnSpc>
                <a:spcPct val="100000"/>
              </a:lnSpc>
              <a:spcBef>
                <a:spcPts val="484"/>
              </a:spcBef>
              <a:buChar char="•"/>
              <a:tabLst>
                <a:tab pos="23876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In low</a:t>
            </a:r>
            <a:r>
              <a:rPr sz="2400" spc="-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dimensions:</a:t>
            </a:r>
            <a:endParaRPr sz="2400" dirty="0">
              <a:latin typeface="Arial"/>
              <a:cs typeface="Arial"/>
            </a:endParaRPr>
          </a:p>
          <a:p>
            <a:pPr marL="464184">
              <a:lnSpc>
                <a:spcPct val="100000"/>
              </a:lnSpc>
              <a:spcBef>
                <a:spcPts val="425"/>
              </a:spcBef>
            </a:pPr>
            <a:r>
              <a:rPr sz="2000" dirty="0">
                <a:latin typeface="Arial"/>
                <a:cs typeface="Arial"/>
              </a:rPr>
              <a:t>– </a:t>
            </a:r>
            <a:r>
              <a:rPr sz="2000" spc="-15" dirty="0">
                <a:latin typeface="Arial"/>
                <a:cs typeface="Arial"/>
              </a:rPr>
              <a:t>Local minima </a:t>
            </a:r>
            <a:r>
              <a:rPr sz="2000" spc="-10" dirty="0">
                <a:latin typeface="Arial"/>
                <a:cs typeface="Arial"/>
              </a:rPr>
              <a:t>are </a:t>
            </a:r>
            <a:r>
              <a:rPr sz="2000" spc="-15" dirty="0">
                <a:latin typeface="Arial"/>
                <a:cs typeface="Arial"/>
              </a:rPr>
              <a:t>more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common</a:t>
            </a:r>
            <a:endParaRPr sz="2000" dirty="0">
              <a:latin typeface="Arial"/>
              <a:cs typeface="Arial"/>
            </a:endParaRPr>
          </a:p>
          <a:p>
            <a:pPr marL="238760" indent="-226060">
              <a:lnSpc>
                <a:spcPct val="100000"/>
              </a:lnSpc>
              <a:spcBef>
                <a:spcPts val="610"/>
              </a:spcBef>
              <a:buChar char="•"/>
              <a:tabLst>
                <a:tab pos="23876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In high</a:t>
            </a:r>
            <a:r>
              <a:rPr sz="2400" spc="-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dimensions: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723" y="4941570"/>
            <a:ext cx="9409177" cy="1867947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368425">
              <a:lnSpc>
                <a:spcPct val="100000"/>
              </a:lnSpc>
              <a:spcBef>
                <a:spcPts val="550"/>
              </a:spcBef>
            </a:pPr>
            <a:r>
              <a:rPr sz="2000" dirty="0">
                <a:latin typeface="Arial"/>
                <a:cs typeface="Arial"/>
              </a:rPr>
              <a:t>– </a:t>
            </a:r>
            <a:r>
              <a:rPr sz="2000" spc="-15" dirty="0">
                <a:latin typeface="Arial"/>
                <a:cs typeface="Arial"/>
              </a:rPr>
              <a:t>Local minima </a:t>
            </a:r>
            <a:r>
              <a:rPr sz="2000" spc="-10" dirty="0">
                <a:latin typeface="Arial"/>
                <a:cs typeface="Arial"/>
              </a:rPr>
              <a:t>are </a:t>
            </a:r>
            <a:r>
              <a:rPr sz="2000" spc="-15" dirty="0">
                <a:latin typeface="Arial"/>
                <a:cs typeface="Arial"/>
              </a:rPr>
              <a:t>rare, </a:t>
            </a:r>
            <a:r>
              <a:rPr sz="2000" spc="-10" dirty="0">
                <a:latin typeface="Arial"/>
                <a:cs typeface="Arial"/>
              </a:rPr>
              <a:t>saddle </a:t>
            </a:r>
            <a:r>
              <a:rPr sz="2000" spc="-15" dirty="0">
                <a:latin typeface="Arial"/>
                <a:cs typeface="Arial"/>
              </a:rPr>
              <a:t>points more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common</a:t>
            </a:r>
            <a:endParaRPr sz="20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As such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Newton’s saddle points pose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problem</a:t>
            </a:r>
            <a:endParaRPr sz="3200" dirty="0">
              <a:latin typeface="Arial"/>
              <a:cs typeface="Arial"/>
            </a:endParaRPr>
          </a:p>
          <a:p>
            <a:pPr marL="860425" marR="90805" indent="-452120">
              <a:lnSpc>
                <a:spcPct val="101400"/>
              </a:lnSpc>
              <a:spcBef>
                <a:spcPts val="495"/>
              </a:spcBef>
              <a:tabLst>
                <a:tab pos="85979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	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Explains why second-order methods have not  replaced gradient</a:t>
            </a:r>
            <a:r>
              <a:rPr sz="2800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descent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65379" y="3076707"/>
            <a:ext cx="1366811" cy="729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21825" y="3052603"/>
            <a:ext cx="1428750" cy="0"/>
          </a:xfrm>
          <a:custGeom>
            <a:avLst/>
            <a:gdLst/>
            <a:ahLst/>
            <a:cxnLst/>
            <a:rect l="l" t="t" r="r" b="b"/>
            <a:pathLst>
              <a:path w="1428750">
                <a:moveTo>
                  <a:pt x="0" y="0"/>
                </a:moveTo>
                <a:lnTo>
                  <a:pt x="1428573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21825" y="3052603"/>
            <a:ext cx="1428750" cy="775970"/>
          </a:xfrm>
          <a:custGeom>
            <a:avLst/>
            <a:gdLst/>
            <a:ahLst/>
            <a:cxnLst/>
            <a:rect l="l" t="t" r="r" b="b"/>
            <a:pathLst>
              <a:path w="1428750" h="775970">
                <a:moveTo>
                  <a:pt x="1428573" y="775511"/>
                </a:moveTo>
                <a:lnTo>
                  <a:pt x="0" y="775511"/>
                </a:lnTo>
                <a:lnTo>
                  <a:pt x="0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73946" y="3810847"/>
            <a:ext cx="1976755" cy="639445"/>
          </a:xfrm>
          <a:custGeom>
            <a:avLst/>
            <a:gdLst/>
            <a:ahLst/>
            <a:cxnLst/>
            <a:rect l="l" t="t" r="r" b="b"/>
            <a:pathLst>
              <a:path w="1976754" h="639445">
                <a:moveTo>
                  <a:pt x="0" y="0"/>
                </a:moveTo>
                <a:lnTo>
                  <a:pt x="1976454" y="0"/>
                </a:lnTo>
                <a:lnTo>
                  <a:pt x="1976454" y="638933"/>
                </a:lnTo>
                <a:lnTo>
                  <a:pt x="0" y="638933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51670" y="3844544"/>
            <a:ext cx="179578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spc="-15" dirty="0">
                <a:latin typeface="Arial"/>
                <a:cs typeface="Arial"/>
              </a:rPr>
              <a:t>Contains </a:t>
            </a:r>
            <a:r>
              <a:rPr sz="1200" spc="-10" dirty="0">
                <a:latin typeface="Arial"/>
                <a:cs typeface="Arial"/>
              </a:rPr>
              <a:t>both positive and  </a:t>
            </a:r>
            <a:r>
              <a:rPr sz="1200" spc="-15" dirty="0">
                <a:latin typeface="Arial"/>
                <a:cs typeface="Arial"/>
              </a:rPr>
              <a:t>negative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curvature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91388" y="4276344"/>
            <a:ext cx="2946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504" algn="l"/>
              </a:tabLst>
            </a:pPr>
            <a:r>
              <a:rPr sz="800" dirty="0">
                <a:latin typeface="Times New Roman"/>
                <a:cs typeface="Times New Roman"/>
              </a:rPr>
              <a:t>1	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26270" y="4198111"/>
            <a:ext cx="1535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Function </a:t>
            </a:r>
            <a:r>
              <a:rPr sz="1200" spc="-5" dirty="0">
                <a:latin typeface="Arial"/>
                <a:cs typeface="Arial"/>
              </a:rPr>
              <a:t>is </a:t>
            </a:r>
            <a:r>
              <a:rPr sz="1200" i="1" spc="-5" dirty="0">
                <a:latin typeface="Times New Roman"/>
                <a:cs typeface="Times New Roman"/>
              </a:rPr>
              <a:t>f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b="1" i="1" spc="-5" dirty="0">
                <a:latin typeface="Times New Roman"/>
                <a:cs typeface="Times New Roman"/>
              </a:rPr>
              <a:t>x</a:t>
            </a:r>
            <a:r>
              <a:rPr sz="1200" spc="-5" dirty="0">
                <a:latin typeface="Times New Roman"/>
                <a:cs typeface="Times New Roman"/>
              </a:rPr>
              <a:t>)=</a:t>
            </a:r>
            <a:r>
              <a:rPr sz="1200" i="1" spc="-5" dirty="0">
                <a:latin typeface="Times New Roman"/>
                <a:cs typeface="Times New Roman"/>
              </a:rPr>
              <a:t>x </a:t>
            </a:r>
            <a:r>
              <a:rPr sz="1200" spc="-7" baseline="27777" dirty="0">
                <a:latin typeface="Times New Roman"/>
                <a:cs typeface="Times New Roman"/>
              </a:rPr>
              <a:t>2</a:t>
            </a:r>
            <a:r>
              <a:rPr sz="1200" i="1" spc="-5" dirty="0">
                <a:latin typeface="Times New Roman"/>
                <a:cs typeface="Times New Roman"/>
              </a:rPr>
              <a:t>-x</a:t>
            </a:r>
            <a:r>
              <a:rPr sz="1200" i="1" spc="110" dirty="0">
                <a:latin typeface="Times New Roman"/>
                <a:cs typeface="Times New Roman"/>
              </a:rPr>
              <a:t> </a:t>
            </a:r>
            <a:r>
              <a:rPr sz="1200" baseline="27777" dirty="0">
                <a:latin typeface="Times New Roman"/>
                <a:cs typeface="Times New Roman"/>
              </a:rPr>
              <a:t>2</a:t>
            </a:r>
            <a:endParaRPr sz="1200" baseline="27777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2838" y="963168"/>
            <a:ext cx="48533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Plateau </a:t>
            </a:r>
            <a:r>
              <a:rPr sz="4400" spc="-20" dirty="0"/>
              <a:t>and</a:t>
            </a:r>
            <a:r>
              <a:rPr sz="4400" spc="-125" dirty="0"/>
              <a:t> </a:t>
            </a:r>
            <a:r>
              <a:rPr sz="4400" spc="-25" dirty="0"/>
              <a:t>Ravine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564239" y="3351041"/>
            <a:ext cx="3742238" cy="2351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8435" y="3315302"/>
            <a:ext cx="2901604" cy="2186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9800" y="1604772"/>
            <a:ext cx="234696" cy="2115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59811" y="1625600"/>
            <a:ext cx="75565" cy="1959610"/>
          </a:xfrm>
          <a:custGeom>
            <a:avLst/>
            <a:gdLst/>
            <a:ahLst/>
            <a:cxnLst/>
            <a:rect l="l" t="t" r="r" b="b"/>
            <a:pathLst>
              <a:path w="75564" h="1959610">
                <a:moveTo>
                  <a:pt x="25116" y="1883832"/>
                </a:moveTo>
                <a:lnTo>
                  <a:pt x="0" y="1883832"/>
                </a:lnTo>
                <a:lnTo>
                  <a:pt x="37675" y="1959187"/>
                </a:lnTo>
                <a:lnTo>
                  <a:pt x="69073" y="1896391"/>
                </a:lnTo>
                <a:lnTo>
                  <a:pt x="25116" y="1896391"/>
                </a:lnTo>
                <a:lnTo>
                  <a:pt x="25116" y="1883832"/>
                </a:lnTo>
                <a:close/>
              </a:path>
              <a:path w="75564" h="1959610">
                <a:moveTo>
                  <a:pt x="50233" y="0"/>
                </a:moveTo>
                <a:lnTo>
                  <a:pt x="25116" y="0"/>
                </a:lnTo>
                <a:lnTo>
                  <a:pt x="25116" y="1896391"/>
                </a:lnTo>
                <a:lnTo>
                  <a:pt x="50234" y="1896391"/>
                </a:lnTo>
                <a:lnTo>
                  <a:pt x="50233" y="0"/>
                </a:lnTo>
                <a:close/>
              </a:path>
              <a:path w="75564" h="1959610">
                <a:moveTo>
                  <a:pt x="75352" y="1883832"/>
                </a:moveTo>
                <a:lnTo>
                  <a:pt x="50234" y="1883832"/>
                </a:lnTo>
                <a:lnTo>
                  <a:pt x="50234" y="1896391"/>
                </a:lnTo>
                <a:lnTo>
                  <a:pt x="69073" y="1896391"/>
                </a:lnTo>
                <a:lnTo>
                  <a:pt x="75352" y="18838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83831" y="1598675"/>
            <a:ext cx="923544" cy="2121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25957" y="1621091"/>
            <a:ext cx="773430" cy="1964055"/>
          </a:xfrm>
          <a:custGeom>
            <a:avLst/>
            <a:gdLst/>
            <a:ahLst/>
            <a:cxnLst/>
            <a:rect l="l" t="t" r="r" b="b"/>
            <a:pathLst>
              <a:path w="773429" h="1964054">
                <a:moveTo>
                  <a:pt x="726483" y="1897872"/>
                </a:moveTo>
                <a:lnTo>
                  <a:pt x="703040" y="1906889"/>
                </a:lnTo>
                <a:lnTo>
                  <a:pt x="765255" y="1963695"/>
                </a:lnTo>
                <a:lnTo>
                  <a:pt x="770491" y="1909589"/>
                </a:lnTo>
                <a:lnTo>
                  <a:pt x="730990" y="1909589"/>
                </a:lnTo>
                <a:lnTo>
                  <a:pt x="726483" y="1897872"/>
                </a:lnTo>
                <a:close/>
              </a:path>
              <a:path w="773429" h="1964054">
                <a:moveTo>
                  <a:pt x="749926" y="1888855"/>
                </a:moveTo>
                <a:lnTo>
                  <a:pt x="726483" y="1897872"/>
                </a:lnTo>
                <a:lnTo>
                  <a:pt x="730990" y="1909589"/>
                </a:lnTo>
                <a:lnTo>
                  <a:pt x="754433" y="1900572"/>
                </a:lnTo>
                <a:lnTo>
                  <a:pt x="749926" y="1888855"/>
                </a:lnTo>
                <a:close/>
              </a:path>
              <a:path w="773429" h="1964054">
                <a:moveTo>
                  <a:pt x="773370" y="1879838"/>
                </a:moveTo>
                <a:lnTo>
                  <a:pt x="749926" y="1888855"/>
                </a:lnTo>
                <a:lnTo>
                  <a:pt x="754433" y="1900572"/>
                </a:lnTo>
                <a:lnTo>
                  <a:pt x="730990" y="1909589"/>
                </a:lnTo>
                <a:lnTo>
                  <a:pt x="770491" y="1909589"/>
                </a:lnTo>
                <a:lnTo>
                  <a:pt x="773370" y="1879838"/>
                </a:lnTo>
                <a:close/>
              </a:path>
              <a:path w="773429" h="1964054">
                <a:moveTo>
                  <a:pt x="23444" y="0"/>
                </a:moveTo>
                <a:lnTo>
                  <a:pt x="0" y="9017"/>
                </a:lnTo>
                <a:lnTo>
                  <a:pt x="726483" y="1897872"/>
                </a:lnTo>
                <a:lnTo>
                  <a:pt x="749926" y="1888855"/>
                </a:lnTo>
                <a:lnTo>
                  <a:pt x="2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99D249-78FF-234D-87EA-DFA1791DABD8}"/>
              </a:ext>
            </a:extLst>
          </p:cNvPr>
          <p:cNvSpPr txBox="1"/>
          <p:nvPr/>
        </p:nvSpPr>
        <p:spPr>
          <a:xfrm>
            <a:off x="6184900" y="6624566"/>
            <a:ext cx="165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Goodfellow, ‘15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86196" y="721359"/>
            <a:ext cx="72891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Cost </a:t>
            </a:r>
            <a:r>
              <a:rPr spc="-20" dirty="0"/>
              <a:t>Function </a:t>
            </a:r>
            <a:r>
              <a:rPr spc="-15" dirty="0"/>
              <a:t>of </a:t>
            </a:r>
            <a:r>
              <a:rPr spc="-25" dirty="0"/>
              <a:t>Neural</a:t>
            </a:r>
            <a:r>
              <a:rPr spc="-95" dirty="0"/>
              <a:t> </a:t>
            </a:r>
            <a:r>
              <a:rPr spc="-25" dirty="0"/>
              <a:t>Network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1639679"/>
            <a:ext cx="8865870" cy="4848763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Visualizations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similar</a:t>
            </a:r>
            <a:r>
              <a:rPr sz="32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endParaRPr sz="32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6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Feedforward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networks</a:t>
            </a:r>
            <a:endParaRPr sz="28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2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Convolutional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networks</a:t>
            </a:r>
            <a:endParaRPr sz="28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5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Recurrent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networks</a:t>
            </a:r>
            <a:endParaRPr sz="28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3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Applie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object recognition and NLP</a:t>
            </a:r>
            <a:r>
              <a:rPr sz="3200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tasks</a:t>
            </a:r>
            <a:endParaRPr sz="3200" dirty="0">
              <a:latin typeface="Arial"/>
              <a:cs typeface="Arial"/>
            </a:endParaRPr>
          </a:p>
          <a:p>
            <a:pPr marL="351155" marR="875030" indent="-339090">
              <a:lnSpc>
                <a:spcPts val="3790"/>
              </a:lnSpc>
              <a:spcBef>
                <a:spcPts val="93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Primary obstacle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not multiple minima</a:t>
            </a:r>
            <a:r>
              <a:rPr sz="3200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but  saddle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points</a:t>
            </a:r>
            <a:endParaRPr sz="3200" dirty="0">
              <a:latin typeface="Arial"/>
              <a:cs typeface="Arial"/>
            </a:endParaRPr>
          </a:p>
          <a:p>
            <a:pPr marL="351155" marR="5080" indent="-339090">
              <a:lnSpc>
                <a:spcPts val="3790"/>
              </a:lnSpc>
              <a:spcBef>
                <a:spcPts val="72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Most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training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time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spent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traversing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flat  valley of 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Hessian matrix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or</a:t>
            </a:r>
            <a:r>
              <a:rPr sz="3200" spc="-1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circumnavigating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4813" y="6406896"/>
            <a:ext cx="72510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tall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“mountain”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via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indirect arcing</a:t>
            </a:r>
            <a:r>
              <a:rPr sz="3200" spc="-1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path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47978" y="1851660"/>
            <a:ext cx="3376142" cy="1871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62169" y="1846950"/>
            <a:ext cx="3475990" cy="1893570"/>
          </a:xfrm>
          <a:custGeom>
            <a:avLst/>
            <a:gdLst/>
            <a:ahLst/>
            <a:cxnLst/>
            <a:rect l="l" t="t" r="r" b="b"/>
            <a:pathLst>
              <a:path w="3475990" h="1893570">
                <a:moveTo>
                  <a:pt x="0" y="0"/>
                </a:moveTo>
                <a:lnTo>
                  <a:pt x="3475672" y="0"/>
                </a:lnTo>
                <a:lnTo>
                  <a:pt x="3475672" y="1893252"/>
                </a:lnTo>
                <a:lnTo>
                  <a:pt x="0" y="1893252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A6025-3AFE-924F-BFD2-D953AB1DCDD0}"/>
              </a:ext>
            </a:extLst>
          </p:cNvPr>
          <p:cNvSpPr txBox="1"/>
          <p:nvPr/>
        </p:nvSpPr>
        <p:spPr>
          <a:xfrm>
            <a:off x="5880100" y="7267632"/>
            <a:ext cx="165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Goodfellow, ‘15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729" y="725424"/>
            <a:ext cx="838525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4.</a:t>
            </a:r>
            <a:r>
              <a:rPr lang="en-US" sz="4400" spc="-20" dirty="0"/>
              <a:t> </a:t>
            </a:r>
            <a:r>
              <a:rPr sz="4400" spc="-20" dirty="0"/>
              <a:t>Cliffs and </a:t>
            </a:r>
            <a:r>
              <a:rPr sz="4400" spc="-25" dirty="0"/>
              <a:t>Exploding</a:t>
            </a:r>
            <a:r>
              <a:rPr sz="4400" spc="-65" dirty="0"/>
              <a:t> </a:t>
            </a:r>
            <a:r>
              <a:rPr sz="4400" spc="-25" dirty="0"/>
              <a:t>Gradients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2021114"/>
            <a:ext cx="8107045" cy="469359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38455" marR="1743710" indent="-338455" algn="r">
              <a:lnSpc>
                <a:spcPct val="100000"/>
              </a:lnSpc>
              <a:spcBef>
                <a:spcPts val="720"/>
              </a:spcBef>
              <a:buChar char="•"/>
              <a:tabLst>
                <a:tab pos="338455" algn="l"/>
                <a:tab pos="3390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Neural networks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many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layers</a:t>
            </a:r>
            <a:endParaRPr sz="3200" dirty="0">
              <a:latin typeface="Arial"/>
              <a:cs typeface="Arial"/>
            </a:endParaRPr>
          </a:p>
          <a:p>
            <a:pPr marL="282575" marR="1687195" lvl="1" indent="-282575" algn="r">
              <a:lnSpc>
                <a:spcPct val="100000"/>
              </a:lnSpc>
              <a:spcBef>
                <a:spcPts val="545"/>
              </a:spcBef>
              <a:buChar char="–"/>
              <a:tabLst>
                <a:tab pos="28257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Have steep regions resembling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cliffs</a:t>
            </a:r>
            <a:endParaRPr sz="2800" dirty="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545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Result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from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multiplying several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large</a:t>
            </a:r>
            <a:r>
              <a:rPr sz="2400" spc="-6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weights</a:t>
            </a:r>
            <a:endParaRPr sz="2400" dirty="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525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E.g., RNNs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with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many factors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at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each time</a:t>
            </a:r>
            <a:r>
              <a:rPr sz="2400" spc="-10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step</a:t>
            </a:r>
            <a:endParaRPr sz="2400" dirty="0">
              <a:latin typeface="Arial"/>
              <a:cs typeface="Arial"/>
            </a:endParaRPr>
          </a:p>
          <a:p>
            <a:pPr marL="351155" marR="5080" indent="-339090">
              <a:lnSpc>
                <a:spcPts val="3790"/>
              </a:lnSpc>
              <a:spcBef>
                <a:spcPts val="88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Gradient update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step can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move</a:t>
            </a:r>
            <a:r>
              <a:rPr sz="3200" spc="-1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parameters  extremely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far,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jumping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off cliff</a:t>
            </a:r>
            <a:r>
              <a:rPr sz="3200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altogether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5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Cliffs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dangerous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from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either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direction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1155" algn="l"/>
                <a:tab pos="351790" algn="l"/>
              </a:tabLst>
            </a:pPr>
            <a:r>
              <a:rPr sz="3200" i="1" spc="-20" dirty="0">
                <a:solidFill>
                  <a:srgbClr val="3333CC"/>
                </a:solidFill>
                <a:latin typeface="Arial"/>
                <a:cs typeface="Arial"/>
              </a:rPr>
              <a:t>Gradient </a:t>
            </a:r>
            <a:r>
              <a:rPr sz="3200" i="1" spc="-15" dirty="0">
                <a:solidFill>
                  <a:srgbClr val="3333CC"/>
                </a:solidFill>
                <a:latin typeface="Arial"/>
                <a:cs typeface="Arial"/>
              </a:rPr>
              <a:t>clipping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heuristics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can be</a:t>
            </a:r>
            <a:r>
              <a:rPr sz="32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used</a:t>
            </a:r>
            <a:r>
              <a:rPr lang="en-US" sz="3200" spc="-25" dirty="0">
                <a:solidFill>
                  <a:srgbClr val="3333CC"/>
                </a:solidFill>
                <a:latin typeface="Arial"/>
                <a:cs typeface="Arial"/>
              </a:rPr>
              <a:t> to deal with this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88756" y="1776307"/>
            <a:ext cx="2263231" cy="1055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34383" y="1771597"/>
            <a:ext cx="2345690" cy="1076960"/>
          </a:xfrm>
          <a:custGeom>
            <a:avLst/>
            <a:gdLst/>
            <a:ahLst/>
            <a:cxnLst/>
            <a:rect l="l" t="t" r="r" b="b"/>
            <a:pathLst>
              <a:path w="2345690" h="1076960">
                <a:moveTo>
                  <a:pt x="0" y="0"/>
                </a:moveTo>
                <a:lnTo>
                  <a:pt x="2345372" y="0"/>
                </a:lnTo>
                <a:lnTo>
                  <a:pt x="2345372" y="1076924"/>
                </a:lnTo>
                <a:lnTo>
                  <a:pt x="0" y="1076924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595B6-9EA1-4445-80ED-3642DFBEC8AF}"/>
              </a:ext>
            </a:extLst>
          </p:cNvPr>
          <p:cNvSpPr txBox="1"/>
          <p:nvPr/>
        </p:nvSpPr>
        <p:spPr>
          <a:xfrm>
            <a:off x="5880100" y="7267632"/>
            <a:ext cx="135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Pascanu</a:t>
            </a:r>
            <a:r>
              <a:rPr lang="en-US" dirty="0"/>
              <a:t>, ‘15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7342" y="691895"/>
            <a:ext cx="5868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What </a:t>
            </a:r>
            <a:r>
              <a:rPr spc="-10" dirty="0"/>
              <a:t>is</a:t>
            </a:r>
            <a:r>
              <a:rPr spc="-85" dirty="0"/>
              <a:t> </a:t>
            </a:r>
            <a:r>
              <a:rPr spc="-25" dirty="0"/>
              <a:t>Regularization?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723" y="1645920"/>
            <a:ext cx="8834755" cy="56520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51155" marR="398145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Central problem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design</a:t>
            </a:r>
            <a:r>
              <a:rPr sz="3200" spc="-1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algorithms  that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will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perform well not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just on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training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data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but 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also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new inputs </a:t>
            </a: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(i.e. generalize)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4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Regularization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is:</a:t>
            </a:r>
            <a:endParaRPr sz="3200" dirty="0">
              <a:latin typeface="Arial"/>
              <a:cs typeface="Arial"/>
            </a:endParaRPr>
          </a:p>
          <a:p>
            <a:pPr marL="747395" marR="453390" lvl="1" indent="-282575">
              <a:lnSpc>
                <a:spcPts val="3310"/>
              </a:lnSpc>
              <a:spcBef>
                <a:spcPts val="820"/>
              </a:spcBef>
              <a:buChar char="–"/>
              <a:tabLst>
                <a:tab pos="747395" algn="l"/>
              </a:tabLst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“any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modification made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learning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algorithm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reduce generalization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error but not training</a:t>
            </a:r>
            <a:r>
              <a:rPr sz="2800" spc="-10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error”</a:t>
            </a:r>
            <a:endParaRPr lang="en-US" sz="2800" spc="-15" dirty="0">
              <a:solidFill>
                <a:srgbClr val="336600"/>
              </a:solidFill>
              <a:latin typeface="Arial"/>
              <a:cs typeface="Arial"/>
            </a:endParaRPr>
          </a:p>
          <a:p>
            <a:pPr marL="747395" marR="453390" lvl="1" indent="-282575">
              <a:lnSpc>
                <a:spcPts val="3310"/>
              </a:lnSpc>
              <a:spcBef>
                <a:spcPts val="820"/>
              </a:spcBef>
              <a:buChar char="–"/>
              <a:tabLst>
                <a:tab pos="747395" algn="l"/>
              </a:tabLst>
            </a:pPr>
            <a:endParaRPr sz="2800" dirty="0">
              <a:latin typeface="Arial"/>
              <a:cs typeface="Arial"/>
            </a:endParaRPr>
          </a:p>
          <a:p>
            <a:pPr marL="228600" indent="-226695">
              <a:spcBef>
                <a:spcPts val="420"/>
              </a:spcBef>
              <a:buChar char="•"/>
              <a:tabLst>
                <a:tab pos="1143000" algn="l"/>
              </a:tabLst>
            </a:pPr>
            <a:r>
              <a:rPr lang="en-US" sz="3200" spc="-15" dirty="0">
                <a:solidFill>
                  <a:srgbClr val="660066"/>
                </a:solidFill>
                <a:latin typeface="Arial"/>
                <a:cs typeface="Arial"/>
              </a:rPr>
              <a:t>Implications</a:t>
            </a:r>
          </a:p>
          <a:p>
            <a:pPr marL="685800" lvl="1" indent="-226695">
              <a:spcBef>
                <a:spcPts val="420"/>
              </a:spcBef>
              <a:buChar char="•"/>
              <a:tabLst>
                <a:tab pos="1143000" algn="l"/>
              </a:tabLst>
            </a:pPr>
            <a:r>
              <a:rPr sz="2800" spc="-15" dirty="0">
                <a:solidFill>
                  <a:srgbClr val="660066"/>
                </a:solidFill>
                <a:latin typeface="Arial"/>
                <a:cs typeface="Arial"/>
              </a:rPr>
              <a:t>Reduce test </a:t>
            </a:r>
            <a:r>
              <a:rPr sz="2800" spc="-10" dirty="0">
                <a:solidFill>
                  <a:srgbClr val="660066"/>
                </a:solidFill>
                <a:latin typeface="Arial"/>
                <a:cs typeface="Arial"/>
              </a:rPr>
              <a:t>error </a:t>
            </a:r>
            <a:r>
              <a:rPr sz="2800" spc="-15" dirty="0">
                <a:solidFill>
                  <a:srgbClr val="660066"/>
                </a:solidFill>
                <a:latin typeface="Arial"/>
                <a:cs typeface="Arial"/>
              </a:rPr>
              <a:t>even </a:t>
            </a:r>
            <a:r>
              <a:rPr sz="2800" spc="-10" dirty="0">
                <a:solidFill>
                  <a:srgbClr val="660066"/>
                </a:solidFill>
                <a:latin typeface="Arial"/>
                <a:cs typeface="Arial"/>
              </a:rPr>
              <a:t>at </a:t>
            </a:r>
            <a:r>
              <a:rPr sz="2800" spc="-15" dirty="0">
                <a:solidFill>
                  <a:srgbClr val="660066"/>
                </a:solidFill>
                <a:latin typeface="Arial"/>
                <a:cs typeface="Arial"/>
              </a:rPr>
              <a:t>expense </a:t>
            </a:r>
            <a:r>
              <a:rPr sz="2800" spc="-10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660066"/>
                </a:solidFill>
                <a:latin typeface="Arial"/>
                <a:cs typeface="Arial"/>
              </a:rPr>
              <a:t>higher </a:t>
            </a:r>
            <a:r>
              <a:rPr sz="2800" spc="-10" dirty="0">
                <a:solidFill>
                  <a:srgbClr val="660066"/>
                </a:solidFill>
                <a:latin typeface="Arial"/>
                <a:cs typeface="Arial"/>
              </a:rPr>
              <a:t>training</a:t>
            </a:r>
            <a:r>
              <a:rPr sz="2800" spc="-114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660066"/>
                </a:solidFill>
                <a:latin typeface="Arial"/>
                <a:cs typeface="Arial"/>
              </a:rPr>
              <a:t>error</a:t>
            </a:r>
            <a:endParaRPr lang="en-US" sz="2800" spc="-10" dirty="0">
              <a:solidFill>
                <a:srgbClr val="660066"/>
              </a:solidFill>
              <a:latin typeface="Arial"/>
              <a:cs typeface="Arial"/>
            </a:endParaRPr>
          </a:p>
          <a:p>
            <a:pPr marL="685800" lvl="1" indent="-226695">
              <a:spcBef>
                <a:spcPts val="420"/>
              </a:spcBef>
              <a:buChar char="•"/>
              <a:tabLst>
                <a:tab pos="1143000" algn="l"/>
              </a:tabLst>
            </a:pPr>
            <a:r>
              <a:rPr lang="en-US" sz="2800" spc="-10" dirty="0">
                <a:solidFill>
                  <a:srgbClr val="660066"/>
                </a:solidFill>
                <a:latin typeface="Arial"/>
                <a:cs typeface="Arial"/>
              </a:rPr>
              <a:t>Improve performance!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2569" y="963168"/>
            <a:ext cx="70383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5. </a:t>
            </a:r>
            <a:r>
              <a:rPr sz="4400" spc="-25" dirty="0"/>
              <a:t>Long-Term</a:t>
            </a:r>
            <a:r>
              <a:rPr sz="4400" spc="-125" dirty="0"/>
              <a:t> </a:t>
            </a:r>
            <a:r>
              <a:rPr sz="4400" spc="-25" dirty="0"/>
              <a:t>Dependencies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1037844" y="2100072"/>
            <a:ext cx="7815580" cy="55242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790" marR="917575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Problems when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computational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graphs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become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extremely deep</a:t>
            </a:r>
            <a:endParaRPr lang="en-US" sz="3200" spc="-20" dirty="0">
              <a:solidFill>
                <a:srgbClr val="3333CC"/>
              </a:solidFill>
              <a:latin typeface="Arial"/>
              <a:cs typeface="Arial"/>
            </a:endParaRPr>
          </a:p>
          <a:p>
            <a:pPr marL="808990" marR="917575" lvl="1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Examples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endParaRPr sz="28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746760" marR="419100" lvl="1" indent="-282575">
              <a:lnSpc>
                <a:spcPct val="98200"/>
              </a:lnSpc>
              <a:spcBef>
                <a:spcPts val="685"/>
              </a:spcBef>
              <a:buChar char="–"/>
              <a:tabLst>
                <a:tab pos="747395" algn="l"/>
              </a:tabLst>
            </a:pPr>
            <a:r>
              <a:rPr lang="en-US" sz="2800" spc="-1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Deep feedforward networks </a:t>
            </a:r>
          </a:p>
          <a:p>
            <a:pPr marL="746760" marR="419100" lvl="1" indent="-282575">
              <a:lnSpc>
                <a:spcPct val="98200"/>
              </a:lnSpc>
              <a:spcBef>
                <a:spcPts val="68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RNNs which construct deep computational  graphs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by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repeatedly applying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same  operation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at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each time</a:t>
            </a:r>
            <a:r>
              <a:rPr sz="2800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step</a:t>
            </a:r>
            <a:endParaRPr sz="2800" dirty="0">
              <a:latin typeface="Arial"/>
              <a:cs typeface="Arial"/>
            </a:endParaRPr>
          </a:p>
          <a:p>
            <a:pPr marL="351790" marR="5080" indent="-339090">
              <a:lnSpc>
                <a:spcPts val="3790"/>
              </a:lnSpc>
              <a:spcBef>
                <a:spcPts val="9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Repeated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application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same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parameters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gives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rise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vanishing and exploding gradient problems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434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Discussed further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RNNs </a:t>
            </a: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in Ch 10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1614" y="691895"/>
            <a:ext cx="4979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6. </a:t>
            </a:r>
            <a:r>
              <a:rPr sz="4400" spc="-20" dirty="0"/>
              <a:t>Inexact</a:t>
            </a:r>
            <a:r>
              <a:rPr sz="4400" spc="-90" dirty="0"/>
              <a:t> </a:t>
            </a:r>
            <a:r>
              <a:rPr sz="4400" spc="-25" dirty="0"/>
              <a:t>Gradients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85723" y="1798320"/>
            <a:ext cx="8594725" cy="461991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671195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 algorithms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assume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have  access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exact gradient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Hessian</a:t>
            </a:r>
            <a:r>
              <a:rPr sz="3200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matrix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6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practice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have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noisy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biased</a:t>
            </a:r>
            <a:r>
              <a:rPr sz="3200" spc="-229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estimate</a:t>
            </a:r>
            <a:endParaRPr sz="3200" dirty="0">
              <a:latin typeface="Arial"/>
              <a:cs typeface="Arial"/>
            </a:endParaRPr>
          </a:p>
          <a:p>
            <a:pPr marL="747395" marR="98425" lvl="1" indent="-282575">
              <a:lnSpc>
                <a:spcPts val="3310"/>
              </a:lnSpc>
              <a:spcBef>
                <a:spcPts val="79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Every deep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learning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algorithm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relies on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sampling-  based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estimates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 when using minibatch training</a:t>
            </a:r>
            <a:endParaRPr sz="28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05"/>
              </a:spcBef>
              <a:buChar char="–"/>
              <a:tabLst>
                <a:tab pos="747395" algn="l"/>
              </a:tabLst>
            </a:pP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Also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objective function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lang="en-US" sz="2800" spc="-5" dirty="0">
                <a:solidFill>
                  <a:srgbClr val="336600"/>
                </a:solidFill>
                <a:latin typeface="Arial"/>
                <a:cs typeface="Arial"/>
              </a:rPr>
              <a:t> often</a:t>
            </a:r>
            <a:r>
              <a:rPr sz="2800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intractable</a:t>
            </a:r>
            <a:endParaRPr sz="2800" dirty="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545"/>
              </a:spcBef>
              <a:buChar char="•"/>
              <a:tabLst>
                <a:tab pos="114300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In which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case</a:t>
            </a:r>
            <a:r>
              <a:rPr lang="en-US" sz="2400" spc="-15" dirty="0">
                <a:solidFill>
                  <a:srgbClr val="660066"/>
                </a:solidFill>
                <a:latin typeface="Arial"/>
                <a:cs typeface="Arial"/>
              </a:rPr>
              <a:t> the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 gradient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intractable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as</a:t>
            </a:r>
            <a:r>
              <a:rPr sz="2400" spc="-114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well</a:t>
            </a:r>
            <a:endParaRPr sz="2400" dirty="0">
              <a:latin typeface="Arial"/>
              <a:cs typeface="Arial"/>
            </a:endParaRPr>
          </a:p>
          <a:p>
            <a:pPr marL="1143000" marR="969644" lvl="2" indent="-226060">
              <a:lnSpc>
                <a:spcPct val="97100"/>
              </a:lnSpc>
              <a:spcBef>
                <a:spcPts val="610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Contrastive </a:t>
            </a:r>
            <a:r>
              <a:rPr lang="en-US" sz="2400" spc="-15" dirty="0">
                <a:solidFill>
                  <a:srgbClr val="660066"/>
                </a:solidFill>
                <a:latin typeface="Arial"/>
                <a:cs typeface="Arial"/>
              </a:rPr>
              <a:t>d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ivergence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gives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technique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for 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approximating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gradient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of 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intractable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log-  likelihood of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Boltzmann</a:t>
            </a:r>
            <a:r>
              <a:rPr sz="2400" spc="-9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machine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8706" y="797559"/>
            <a:ext cx="88785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5505" marR="5080" indent="-212344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7. </a:t>
            </a:r>
            <a:r>
              <a:rPr spc="-25" dirty="0"/>
              <a:t>Poor Correspondence between</a:t>
            </a:r>
            <a:r>
              <a:rPr spc="-75" dirty="0"/>
              <a:t> </a:t>
            </a:r>
            <a:r>
              <a:rPr spc="-25" dirty="0"/>
              <a:t>Local  </a:t>
            </a:r>
            <a:r>
              <a:rPr spc="-20" dirty="0"/>
              <a:t>and </a:t>
            </a:r>
            <a:r>
              <a:rPr spc="-25" dirty="0"/>
              <a:t>Global</a:t>
            </a:r>
            <a:r>
              <a:rPr spc="-55" dirty="0"/>
              <a:t> </a:t>
            </a:r>
            <a:r>
              <a:rPr spc="-20" dirty="0"/>
              <a:t>Structure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700" y="2052319"/>
            <a:ext cx="9220200" cy="496033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can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be difficult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make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single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step</a:t>
            </a:r>
            <a:r>
              <a:rPr sz="3200" spc="-2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if:</a:t>
            </a:r>
            <a:endParaRPr sz="3200" dirty="0">
              <a:latin typeface="Arial"/>
              <a:cs typeface="Arial"/>
            </a:endParaRPr>
          </a:p>
          <a:p>
            <a:pPr marL="835025" lvl="1" indent="-370840">
              <a:lnSpc>
                <a:spcPct val="100000"/>
              </a:lnSpc>
              <a:spcBef>
                <a:spcPts val="545"/>
              </a:spcBef>
              <a:buClr>
                <a:srgbClr val="336600"/>
              </a:buClr>
              <a:buFont typeface="Times New Roman"/>
              <a:buChar char="–"/>
              <a:tabLst>
                <a:tab pos="835025" algn="l"/>
                <a:tab pos="835660" algn="l"/>
              </a:tabLst>
            </a:pPr>
            <a:r>
              <a:rPr sz="2800" i="1" spc="-15" dirty="0">
                <a:latin typeface="Times New Roman"/>
                <a:cs typeface="Times New Roman"/>
              </a:rPr>
              <a:t>J</a:t>
            </a:r>
            <a:r>
              <a:rPr sz="2800" spc="-15" dirty="0">
                <a:latin typeface="Times New Roman"/>
                <a:cs typeface="Times New Roman"/>
              </a:rPr>
              <a:t>(</a:t>
            </a:r>
            <a:r>
              <a:rPr sz="2800" b="1" spc="-15" dirty="0">
                <a:latin typeface="Times New Roman"/>
                <a:cs typeface="Times New Roman"/>
              </a:rPr>
              <a:t>θ</a:t>
            </a:r>
            <a:r>
              <a:rPr sz="2800" spc="-15" dirty="0">
                <a:latin typeface="Times New Roman"/>
                <a:cs typeface="Times New Roman"/>
              </a:rPr>
              <a:t>)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poorly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conditioned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at 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current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point</a:t>
            </a:r>
            <a:r>
              <a:rPr sz="2800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b="1" dirty="0">
                <a:latin typeface="Calibri"/>
                <a:cs typeface="Calibri"/>
              </a:rPr>
              <a:t>θ</a:t>
            </a:r>
            <a:endParaRPr sz="2800" dirty="0">
              <a:latin typeface="Calibri"/>
              <a:cs typeface="Calibri"/>
            </a:endParaRPr>
          </a:p>
          <a:p>
            <a:pPr marL="747395" lvl="1" indent="-282575">
              <a:lnSpc>
                <a:spcPct val="100000"/>
              </a:lnSpc>
              <a:spcBef>
                <a:spcPts val="645"/>
              </a:spcBef>
              <a:buFont typeface="Times New Roman"/>
              <a:buChar char="–"/>
              <a:tabLst>
                <a:tab pos="747395" algn="l"/>
              </a:tabLst>
            </a:pPr>
            <a:r>
              <a:rPr sz="2800" b="1" dirty="0">
                <a:latin typeface="Times New Roman"/>
                <a:cs typeface="Times New Roman"/>
              </a:rPr>
              <a:t>θ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lies on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cliff</a:t>
            </a:r>
            <a:endParaRPr sz="2800" dirty="0">
              <a:latin typeface="Arial"/>
              <a:cs typeface="Arial"/>
            </a:endParaRPr>
          </a:p>
          <a:p>
            <a:pPr marL="747395" marR="444500" lvl="1" indent="-282575">
              <a:lnSpc>
                <a:spcPts val="3290"/>
              </a:lnSpc>
              <a:spcBef>
                <a:spcPts val="820"/>
              </a:spcBef>
              <a:buFont typeface="Times New Roman"/>
              <a:buChar char="–"/>
              <a:tabLst>
                <a:tab pos="747395" algn="l"/>
              </a:tabLst>
            </a:pPr>
            <a:r>
              <a:rPr sz="2800" b="1" dirty="0">
                <a:latin typeface="Times New Roman"/>
                <a:cs typeface="Times New Roman"/>
              </a:rPr>
              <a:t>θ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saddle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point hiding 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opportunity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</a:t>
            </a:r>
            <a:r>
              <a:rPr sz="2800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make  progress downhill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from the</a:t>
            </a:r>
            <a:r>
              <a:rPr sz="2800" spc="-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gradient</a:t>
            </a:r>
            <a:endParaRPr sz="2800" dirty="0">
              <a:latin typeface="Arial"/>
              <a:cs typeface="Arial"/>
            </a:endParaRPr>
          </a:p>
          <a:p>
            <a:pPr marL="351155" marR="589280" indent="-339090">
              <a:lnSpc>
                <a:spcPts val="3700"/>
              </a:lnSpc>
              <a:spcBef>
                <a:spcPts val="89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possible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overcome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all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these</a:t>
            </a:r>
            <a:r>
              <a:rPr sz="3200" spc="-1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problems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still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perform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poorly</a:t>
            </a:r>
            <a:endParaRPr sz="3200" dirty="0">
              <a:latin typeface="Arial"/>
              <a:cs typeface="Arial"/>
            </a:endParaRPr>
          </a:p>
          <a:p>
            <a:pPr marL="747395" marR="5080" indent="-282575">
              <a:lnSpc>
                <a:spcPts val="3290"/>
              </a:lnSpc>
              <a:spcBef>
                <a:spcPts val="73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lang="en-US" sz="2800" spc="-5" dirty="0">
                <a:solidFill>
                  <a:srgbClr val="336600"/>
                </a:solidFill>
                <a:latin typeface="Arial"/>
                <a:cs typeface="Arial"/>
              </a:rPr>
              <a:t>This means 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direction that makes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 the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most improvement</a:t>
            </a:r>
            <a:r>
              <a:rPr sz="2800" spc="-2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locally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does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not point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towards distant regions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800" spc="-114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muc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h lower cost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5300" y="76200"/>
            <a:ext cx="756654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Need </a:t>
            </a:r>
            <a:r>
              <a:rPr sz="4400" spc="-15" dirty="0"/>
              <a:t>for </a:t>
            </a:r>
            <a:r>
              <a:rPr lang="en-US" sz="4400" spc="-20" dirty="0"/>
              <a:t>G</a:t>
            </a:r>
            <a:r>
              <a:rPr sz="4400" spc="-20" dirty="0"/>
              <a:t>ood </a:t>
            </a:r>
            <a:r>
              <a:rPr lang="en-US" sz="4400" spc="-15" dirty="0"/>
              <a:t>I</a:t>
            </a:r>
            <a:r>
              <a:rPr sz="4400" spc="-15" dirty="0"/>
              <a:t>nitial</a:t>
            </a:r>
            <a:r>
              <a:rPr sz="4400" spc="-120" dirty="0"/>
              <a:t> </a:t>
            </a:r>
            <a:r>
              <a:rPr lang="en-US" sz="4400" spc="-20" dirty="0"/>
              <a:t>P</a:t>
            </a:r>
            <a:r>
              <a:rPr sz="4400" spc="-20" dirty="0"/>
              <a:t>oints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46100" y="914400"/>
            <a:ext cx="8550910" cy="382591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51155" marR="92075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 based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on local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downhill </a:t>
            </a:r>
            <a:r>
              <a:rPr lang="en-US" sz="3200" spc="-25" dirty="0">
                <a:solidFill>
                  <a:srgbClr val="3333CC"/>
                </a:solidFill>
                <a:latin typeface="Arial"/>
                <a:cs typeface="Arial"/>
              </a:rPr>
              <a:t>directions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can fail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local surface does not point</a:t>
            </a:r>
            <a:r>
              <a:rPr sz="3200" spc="-1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towards 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global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solution</a:t>
            </a:r>
            <a:endParaRPr sz="3200" dirty="0">
              <a:latin typeface="Arial"/>
              <a:cs typeface="Arial"/>
            </a:endParaRPr>
          </a:p>
          <a:p>
            <a:pPr marL="351155" marR="5080" indent="-339090">
              <a:lnSpc>
                <a:spcPts val="3790"/>
              </a:lnSpc>
              <a:spcBef>
                <a:spcPts val="935"/>
              </a:spcBef>
              <a:buChar char="•"/>
              <a:tabLst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Still issues on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finding</a:t>
            </a:r>
            <a:r>
              <a:rPr sz="32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good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initial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points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problems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difficult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global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structure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 when no saddle points are local minima</a:t>
            </a:r>
            <a:endParaRPr sz="3200" dirty="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275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Trajectory </a:t>
            </a:r>
            <a:r>
              <a:rPr lang="en-US" sz="2400" spc="-10" dirty="0">
                <a:solidFill>
                  <a:srgbClr val="660066"/>
                </a:solidFill>
                <a:latin typeface="Arial"/>
                <a:cs typeface="Arial"/>
              </a:rPr>
              <a:t>for</a:t>
            </a:r>
            <a:r>
              <a:rPr sz="2400" spc="-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circumventing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such mountains may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be long and result</a:t>
            </a:r>
            <a:r>
              <a:rPr sz="2400" spc="-114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in</a:t>
            </a:r>
            <a:r>
              <a:rPr lang="en-US" sz="2400" spc="-5" dirty="0">
                <a:solidFill>
                  <a:srgbClr val="660066"/>
                </a:solidFill>
                <a:latin typeface="Arial"/>
                <a:cs typeface="Arial"/>
              </a:rPr>
              <a:t> excessive training time.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32100" y="4905094"/>
            <a:ext cx="3616958" cy="1952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BC674-708E-7010-F9EB-056A6C1DD8A0}"/>
              </a:ext>
            </a:extLst>
          </p:cNvPr>
          <p:cNvSpPr txBox="1"/>
          <p:nvPr/>
        </p:nvSpPr>
        <p:spPr>
          <a:xfrm>
            <a:off x="2374900" y="7053255"/>
            <a:ext cx="4433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5849FF"/>
                </a:solidFill>
              </a:rPr>
              <a:t>Use a pretrained network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458" y="691895"/>
            <a:ext cx="88157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8. </a:t>
            </a:r>
            <a:r>
              <a:rPr sz="4400" spc="-25" dirty="0"/>
              <a:t>Theoretical </a:t>
            </a:r>
            <a:r>
              <a:rPr sz="4400" spc="-20" dirty="0"/>
              <a:t>Limits </a:t>
            </a:r>
            <a:r>
              <a:rPr sz="4400" spc="-15" dirty="0"/>
              <a:t>of</a:t>
            </a:r>
            <a:r>
              <a:rPr sz="4400" spc="-85" dirty="0"/>
              <a:t> </a:t>
            </a:r>
            <a:r>
              <a:rPr sz="4400" spc="-25" dirty="0"/>
              <a:t>Optimization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85723" y="1645920"/>
            <a:ext cx="9180577" cy="486556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51155" marR="728980" indent="-339090">
              <a:lnSpc>
                <a:spcPct val="97800"/>
              </a:lnSpc>
              <a:spcBef>
                <a:spcPts val="185"/>
              </a:spcBef>
              <a:buChar char="•"/>
              <a:tabLst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Theoretical l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imits on the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performance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1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any  optimization algorithm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design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ed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neural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networks</a:t>
            </a:r>
            <a:endParaRPr sz="3200" dirty="0">
              <a:latin typeface="Arial"/>
              <a:cs typeface="Arial"/>
            </a:endParaRPr>
          </a:p>
          <a:p>
            <a:pPr marL="351155" marR="192405" indent="-339090">
              <a:lnSpc>
                <a:spcPts val="3820"/>
              </a:lnSpc>
              <a:spcBef>
                <a:spcPts val="885"/>
              </a:spcBef>
              <a:buChar char="•"/>
              <a:tabLst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esults </a:t>
            </a: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seem 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have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little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bearing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on the use</a:t>
            </a:r>
            <a:r>
              <a:rPr sz="3200" spc="-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neural networks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practice</a:t>
            </a:r>
            <a:endParaRPr sz="3200" dirty="0">
              <a:latin typeface="Arial"/>
              <a:cs typeface="Arial"/>
            </a:endParaRPr>
          </a:p>
          <a:p>
            <a:pPr marL="747395" marR="299085" lvl="1" indent="-282575">
              <a:lnSpc>
                <a:spcPct val="101400"/>
              </a:lnSpc>
              <a:spcBef>
                <a:spcPts val="370"/>
              </a:spcBef>
              <a:buChar char="–"/>
              <a:tabLst>
                <a:tab pos="747395" algn="l"/>
              </a:tabLst>
            </a:pP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Some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apply only 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networks that output discrete  values</a:t>
            </a:r>
            <a:endParaRPr sz="2800" dirty="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450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Most neural networks output smoothly increasing</a:t>
            </a:r>
            <a:r>
              <a:rPr sz="2400" spc="-4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values</a:t>
            </a:r>
            <a:endParaRPr sz="2400" dirty="0">
              <a:latin typeface="Arial"/>
              <a:cs typeface="Arial"/>
            </a:endParaRPr>
          </a:p>
          <a:p>
            <a:pPr marL="747395" marR="319405" lvl="1" indent="-282575">
              <a:lnSpc>
                <a:spcPts val="3310"/>
              </a:lnSpc>
              <a:spcBef>
                <a:spcPts val="760"/>
              </a:spcBef>
              <a:buChar char="–"/>
              <a:tabLst>
                <a:tab pos="747395" algn="l"/>
              </a:tabLst>
            </a:pP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Some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show that there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exist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problem classes that 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are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intractable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9963" y="6496303"/>
            <a:ext cx="716025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indent="-226060">
              <a:lnSpc>
                <a:spcPct val="100000"/>
              </a:lnSpc>
              <a:spcBef>
                <a:spcPts val="100"/>
              </a:spcBef>
              <a:buChar char="•"/>
              <a:tabLst>
                <a:tab pos="238760" algn="l"/>
              </a:tabLst>
            </a:pPr>
            <a:r>
              <a:rPr lang="en-US" sz="2400" spc="-15" dirty="0">
                <a:solidFill>
                  <a:srgbClr val="660066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ifficult to tell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whether problem</a:t>
            </a:r>
            <a:r>
              <a:rPr lang="en-US" sz="2400" spc="-15" dirty="0">
                <a:solidFill>
                  <a:srgbClr val="660066"/>
                </a:solidFill>
                <a:latin typeface="Arial"/>
                <a:cs typeface="Arial"/>
              </a:rPr>
              <a:t> of interest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falls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t</a:t>
            </a:r>
            <a:r>
              <a:rPr lang="en-US" sz="2400" spc="-15" dirty="0">
                <a:solidFill>
                  <a:srgbClr val="660066"/>
                </a:solidFill>
                <a:latin typeface="Arial"/>
                <a:cs typeface="Arial"/>
              </a:rPr>
              <a:t>hat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class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02526" y="691895"/>
            <a:ext cx="165671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/>
              <a:t>T</a:t>
            </a:r>
            <a:r>
              <a:rPr sz="4400" spc="-25" dirty="0"/>
              <a:t>op</a:t>
            </a:r>
            <a:r>
              <a:rPr sz="4400" spc="-15" dirty="0"/>
              <a:t>i</a:t>
            </a:r>
            <a:r>
              <a:rPr sz="4400" spc="-30" dirty="0"/>
              <a:t>c</a:t>
            </a:r>
            <a:r>
              <a:rPr sz="4400" dirty="0"/>
              <a:t>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85723" y="1337056"/>
            <a:ext cx="7727315" cy="50825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Importance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Optimization </a:t>
            </a:r>
            <a:r>
              <a:rPr sz="2800" spc="-5" dirty="0">
                <a:solidFill>
                  <a:srgbClr val="808080"/>
                </a:solidFill>
                <a:latin typeface="Arial"/>
                <a:cs typeface="Arial"/>
              </a:rPr>
              <a:t>in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machine</a:t>
            </a:r>
            <a:r>
              <a:rPr sz="2800" spc="-10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learning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How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learning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differs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from</a:t>
            </a:r>
            <a:r>
              <a:rPr sz="2800" spc="-9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50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Challenges </a:t>
            </a:r>
            <a:r>
              <a:rPr sz="2800" spc="-5" dirty="0">
                <a:solidFill>
                  <a:srgbClr val="808080"/>
                </a:solidFill>
                <a:latin typeface="Arial"/>
                <a:cs typeface="Arial"/>
              </a:rPr>
              <a:t>in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neural network</a:t>
            </a:r>
            <a:r>
              <a:rPr sz="2800" spc="-6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3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Basic Optimization</a:t>
            </a:r>
            <a:r>
              <a:rPr sz="32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Algorithms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65"/>
              </a:spcBef>
              <a:buChar char="–"/>
              <a:tabLst>
                <a:tab pos="747395" algn="l"/>
              </a:tabLst>
            </a:pPr>
            <a:r>
              <a:rPr sz="2800" spc="-25" dirty="0">
                <a:solidFill>
                  <a:srgbClr val="336600"/>
                </a:solidFill>
                <a:latin typeface="Arial"/>
                <a:cs typeface="Arial"/>
              </a:rPr>
              <a:t>SGD,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Momentum,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Nesterov</a:t>
            </a:r>
            <a:r>
              <a:rPr sz="28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Momentum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25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20" dirty="0">
                <a:solidFill>
                  <a:srgbClr val="808080"/>
                </a:solidFill>
                <a:latin typeface="Arial"/>
                <a:cs typeface="Arial"/>
              </a:rPr>
              <a:t>Parameter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initialization</a:t>
            </a:r>
            <a:r>
              <a:rPr sz="2800" spc="-3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strategies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Algorithms with adaptive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learning</a:t>
            </a:r>
            <a:r>
              <a:rPr sz="2800" spc="-7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rates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5"/>
              </a:spcBef>
              <a:buChar char="–"/>
              <a:tabLst>
                <a:tab pos="747395" algn="l"/>
              </a:tabLst>
            </a:pPr>
            <a:r>
              <a:rPr sz="2400" spc="-15" dirty="0">
                <a:solidFill>
                  <a:srgbClr val="808080"/>
                </a:solidFill>
                <a:latin typeface="Arial"/>
                <a:cs typeface="Arial"/>
              </a:rPr>
              <a:t>AdaGrad, RMSProp,</a:t>
            </a:r>
            <a:r>
              <a:rPr sz="2400" spc="-4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08080"/>
                </a:solidFill>
                <a:latin typeface="Arial"/>
                <a:cs typeface="Arial"/>
              </a:rPr>
              <a:t>Adam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05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Approximate second-order</a:t>
            </a:r>
            <a:r>
              <a:rPr sz="2800" spc="-3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808080"/>
                </a:solidFill>
                <a:latin typeface="Arial"/>
                <a:cs typeface="Arial"/>
              </a:rPr>
              <a:t>methods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Optimization strategies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and</a:t>
            </a:r>
            <a:r>
              <a:rPr sz="2800" spc="-7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meta-algorithms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04877" y="963168"/>
            <a:ext cx="7648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1. </a:t>
            </a:r>
            <a:r>
              <a:rPr sz="4400" spc="-20" dirty="0"/>
              <a:t>Stochastic </a:t>
            </a:r>
            <a:r>
              <a:rPr sz="4400" spc="-25" dirty="0"/>
              <a:t>Gradient</a:t>
            </a:r>
            <a:r>
              <a:rPr sz="4400" spc="-95" dirty="0"/>
              <a:t> </a:t>
            </a:r>
            <a:r>
              <a:rPr sz="4400" spc="-30" dirty="0"/>
              <a:t>Descent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85723" y="1871472"/>
            <a:ext cx="7887970" cy="99821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1155" marR="5080" indent="-339090">
              <a:lnSpc>
                <a:spcPts val="3820"/>
              </a:lnSpc>
              <a:spcBef>
                <a:spcPts val="24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Gradient descent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follows </a:t>
            </a: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gradient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entire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training set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downhill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722" y="5160554"/>
            <a:ext cx="9256777" cy="2028761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SGD: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Accelerated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by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minibatches</a:t>
            </a:r>
            <a:r>
              <a:rPr sz="3200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downhill</a:t>
            </a:r>
            <a:endParaRPr sz="32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Wide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ly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use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ML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general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 for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deep</a:t>
            </a:r>
            <a:r>
              <a:rPr sz="2800" spc="-1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learning</a:t>
            </a:r>
            <a:endParaRPr sz="2800" dirty="0">
              <a:latin typeface="Arial"/>
              <a:cs typeface="Arial"/>
            </a:endParaRPr>
          </a:p>
          <a:p>
            <a:pPr marL="747395" marR="5080" lvl="1" indent="-282575">
              <a:lnSpc>
                <a:spcPts val="3290"/>
              </a:lnSpc>
              <a:spcBef>
                <a:spcPts val="81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Average gradient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on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minibatch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estimate</a:t>
            </a:r>
            <a:r>
              <a:rPr sz="2800" spc="-1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the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gradient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87592" y="3028657"/>
            <a:ext cx="2947448" cy="216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30157" y="3314191"/>
            <a:ext cx="426974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Criterion </a:t>
            </a:r>
            <a:r>
              <a:rPr sz="1800" i="1" spc="-10" dirty="0">
                <a:latin typeface="Times New Roman"/>
                <a:cs typeface="Times New Roman"/>
              </a:rPr>
              <a:t>f</a:t>
            </a:r>
            <a:r>
              <a:rPr sz="1800" b="1" spc="-10" dirty="0">
                <a:latin typeface="Times New Roman"/>
                <a:cs typeface="Times New Roman"/>
              </a:rPr>
              <a:t>(</a:t>
            </a:r>
            <a:r>
              <a:rPr sz="1800" b="1" i="1" spc="-10" dirty="0">
                <a:latin typeface="Times New Roman"/>
                <a:cs typeface="Times New Roman"/>
              </a:rPr>
              <a:t>x</a:t>
            </a:r>
            <a:r>
              <a:rPr sz="1800" b="1" spc="-10" dirty="0">
                <a:latin typeface="Times New Roman"/>
                <a:cs typeface="Times New Roman"/>
              </a:rPr>
              <a:t>)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minimized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by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moving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from 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current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solution </a:t>
            </a:r>
            <a:r>
              <a:rPr sz="1800" spc="-5" dirty="0">
                <a:solidFill>
                  <a:srgbClr val="7030A0"/>
                </a:solidFill>
                <a:latin typeface="Arial"/>
                <a:cs typeface="Arial"/>
              </a:rPr>
              <a:t>in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direction of the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negative 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gradient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905" y="435001"/>
            <a:ext cx="999558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SGD </a:t>
            </a:r>
            <a:r>
              <a:rPr lang="en-US" spc="-20" dirty="0"/>
              <a:t>F</a:t>
            </a:r>
            <a:r>
              <a:rPr spc="-20" dirty="0"/>
              <a:t>ollows </a:t>
            </a:r>
            <a:r>
              <a:rPr lang="en-US" spc="-20" dirty="0"/>
              <a:t>G</a:t>
            </a:r>
            <a:r>
              <a:rPr spc="-20" dirty="0"/>
              <a:t>radient </a:t>
            </a:r>
            <a:r>
              <a:rPr lang="en-US" spc="-20" dirty="0"/>
              <a:t>E</a:t>
            </a:r>
            <a:r>
              <a:rPr spc="-20" dirty="0"/>
              <a:t>stimate</a:t>
            </a:r>
            <a:r>
              <a:rPr spc="-100" dirty="0"/>
              <a:t> </a:t>
            </a:r>
            <a:r>
              <a:rPr lang="en-US" spc="-25" dirty="0"/>
              <a:t>D</a:t>
            </a:r>
            <a:r>
              <a:rPr spc="-25" dirty="0"/>
              <a:t>ownhill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8879" y="1453896"/>
            <a:ext cx="74822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latin typeface="Times New Roman"/>
                <a:cs typeface="Times New Roman"/>
              </a:rPr>
              <a:t>Algorithm: </a:t>
            </a:r>
            <a:r>
              <a:rPr sz="3200" spc="-20" dirty="0">
                <a:latin typeface="Times New Roman"/>
                <a:cs typeface="Times New Roman"/>
              </a:rPr>
              <a:t>SGD </a:t>
            </a:r>
            <a:r>
              <a:rPr sz="3200" spc="-15" dirty="0">
                <a:latin typeface="Times New Roman"/>
                <a:cs typeface="Times New Roman"/>
              </a:rPr>
              <a:t>update </a:t>
            </a:r>
            <a:r>
              <a:rPr sz="3200" spc="-10" dirty="0">
                <a:latin typeface="Times New Roman"/>
                <a:cs typeface="Times New Roman"/>
              </a:rPr>
              <a:t>at </a:t>
            </a:r>
            <a:r>
              <a:rPr sz="3200" spc="-15" dirty="0">
                <a:latin typeface="Times New Roman"/>
                <a:cs typeface="Times New Roman"/>
              </a:rPr>
              <a:t>training iteration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k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4563" y="5428778"/>
            <a:ext cx="7258684" cy="10883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20"/>
              </a:spcBef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crucial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rate</a:t>
            </a:r>
            <a:r>
              <a:rPr sz="3200" spc="-1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Cambria"/>
                <a:cs typeface="Cambria"/>
              </a:rPr>
              <a:t>ε</a:t>
            </a:r>
            <a:endParaRPr sz="3200">
              <a:latin typeface="Cambria"/>
              <a:cs typeface="Cambria"/>
            </a:endParaRPr>
          </a:p>
          <a:p>
            <a:pPr marL="850900">
              <a:lnSpc>
                <a:spcPct val="100000"/>
              </a:lnSpc>
              <a:spcBef>
                <a:spcPts val="545"/>
              </a:spcBef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At iteration </a:t>
            </a:r>
            <a:r>
              <a:rPr sz="2800" i="1" dirty="0">
                <a:latin typeface="Times New Roman"/>
                <a:cs typeface="Times New Roman"/>
              </a:rPr>
              <a:t>k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it is</a:t>
            </a:r>
            <a:r>
              <a:rPr sz="2800" spc="-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latin typeface="Cambria"/>
                <a:cs typeface="Cambria"/>
              </a:rPr>
              <a:t>ε</a:t>
            </a:r>
            <a:r>
              <a:rPr sz="2700" i="1" spc="-15" baseline="-18518" dirty="0">
                <a:latin typeface="Times New Roman"/>
                <a:cs typeface="Times New Roman"/>
              </a:rPr>
              <a:t>k</a:t>
            </a:r>
            <a:endParaRPr sz="2700" baseline="-18518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8301" y="2051923"/>
            <a:ext cx="8166444" cy="2180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4059" y="1446635"/>
            <a:ext cx="8515350" cy="2788285"/>
          </a:xfrm>
          <a:custGeom>
            <a:avLst/>
            <a:gdLst/>
            <a:ahLst/>
            <a:cxnLst/>
            <a:rect l="l" t="t" r="r" b="b"/>
            <a:pathLst>
              <a:path w="8515350" h="2788285">
                <a:moveTo>
                  <a:pt x="0" y="0"/>
                </a:moveTo>
                <a:lnTo>
                  <a:pt x="8514926" y="0"/>
                </a:lnTo>
                <a:lnTo>
                  <a:pt x="8514926" y="2788073"/>
                </a:lnTo>
                <a:lnTo>
                  <a:pt x="0" y="2788073"/>
                </a:lnTo>
                <a:lnTo>
                  <a:pt x="0" y="0"/>
                </a:lnTo>
                <a:close/>
              </a:path>
            </a:pathLst>
          </a:custGeom>
          <a:ln w="125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98900" y="4029012"/>
            <a:ext cx="3545840" cy="1541145"/>
          </a:xfrm>
          <a:custGeom>
            <a:avLst/>
            <a:gdLst/>
            <a:ahLst/>
            <a:cxnLst/>
            <a:rect l="l" t="t" r="r" b="b"/>
            <a:pathLst>
              <a:path w="3545840" h="1541145">
                <a:moveTo>
                  <a:pt x="72922" y="25947"/>
                </a:moveTo>
                <a:lnTo>
                  <a:pt x="65461" y="43245"/>
                </a:lnTo>
                <a:lnTo>
                  <a:pt x="3537875" y="1540878"/>
                </a:lnTo>
                <a:lnTo>
                  <a:pt x="3545337" y="1523580"/>
                </a:lnTo>
                <a:lnTo>
                  <a:pt x="72922" y="25947"/>
                </a:lnTo>
                <a:close/>
              </a:path>
              <a:path w="3545840" h="1541145">
                <a:moveTo>
                  <a:pt x="84113" y="0"/>
                </a:moveTo>
                <a:lnTo>
                  <a:pt x="0" y="4753"/>
                </a:lnTo>
                <a:lnTo>
                  <a:pt x="54270" y="69192"/>
                </a:lnTo>
                <a:lnTo>
                  <a:pt x="65461" y="43245"/>
                </a:lnTo>
                <a:lnTo>
                  <a:pt x="53926" y="38270"/>
                </a:lnTo>
                <a:lnTo>
                  <a:pt x="61387" y="20972"/>
                </a:lnTo>
                <a:lnTo>
                  <a:pt x="75067" y="20972"/>
                </a:lnTo>
                <a:lnTo>
                  <a:pt x="84113" y="0"/>
                </a:lnTo>
                <a:close/>
              </a:path>
              <a:path w="3545840" h="1541145">
                <a:moveTo>
                  <a:pt x="61387" y="20972"/>
                </a:moveTo>
                <a:lnTo>
                  <a:pt x="53926" y="38270"/>
                </a:lnTo>
                <a:lnTo>
                  <a:pt x="65461" y="43245"/>
                </a:lnTo>
                <a:lnTo>
                  <a:pt x="72922" y="25947"/>
                </a:lnTo>
                <a:lnTo>
                  <a:pt x="61387" y="20972"/>
                </a:lnTo>
                <a:close/>
              </a:path>
              <a:path w="3545840" h="1541145">
                <a:moveTo>
                  <a:pt x="75067" y="20972"/>
                </a:moveTo>
                <a:lnTo>
                  <a:pt x="61387" y="20972"/>
                </a:lnTo>
                <a:lnTo>
                  <a:pt x="72922" y="25947"/>
                </a:lnTo>
                <a:lnTo>
                  <a:pt x="75067" y="209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34706" y="710183"/>
            <a:ext cx="745539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Choice </a:t>
            </a:r>
            <a:r>
              <a:rPr sz="4400" spc="-15" dirty="0"/>
              <a:t>of </a:t>
            </a:r>
            <a:r>
              <a:rPr lang="en-US" sz="4400" spc="-20" dirty="0"/>
              <a:t>L</a:t>
            </a:r>
            <a:r>
              <a:rPr sz="4400" spc="-20" dirty="0"/>
              <a:t>earning</a:t>
            </a:r>
            <a:r>
              <a:rPr sz="4400" spc="-110" dirty="0"/>
              <a:t> </a:t>
            </a:r>
            <a:r>
              <a:rPr lang="en-US" sz="4400" spc="-15" dirty="0"/>
              <a:t>R</a:t>
            </a:r>
            <a:r>
              <a:rPr sz="4400" spc="-15" dirty="0"/>
              <a:t>ate</a:t>
            </a:r>
            <a:endParaRPr sz="4400" dirty="0"/>
          </a:p>
        </p:txBody>
      </p:sp>
      <p:sp>
        <p:nvSpPr>
          <p:cNvPr id="5" name="object 5"/>
          <p:cNvSpPr/>
          <p:nvPr/>
        </p:nvSpPr>
        <p:spPr>
          <a:xfrm>
            <a:off x="1013495" y="1651638"/>
            <a:ext cx="3290128" cy="1734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8785" y="1584784"/>
            <a:ext cx="3325495" cy="1811655"/>
          </a:xfrm>
          <a:custGeom>
            <a:avLst/>
            <a:gdLst/>
            <a:ahLst/>
            <a:cxnLst/>
            <a:rect l="l" t="t" r="r" b="b"/>
            <a:pathLst>
              <a:path w="3325495" h="1811654">
                <a:moveTo>
                  <a:pt x="0" y="0"/>
                </a:moveTo>
                <a:lnTo>
                  <a:pt x="3324965" y="0"/>
                </a:lnTo>
                <a:lnTo>
                  <a:pt x="3324965" y="1811619"/>
                </a:lnTo>
                <a:lnTo>
                  <a:pt x="0" y="1811619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9375" y="3554522"/>
            <a:ext cx="3800672" cy="15722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8785" y="3496874"/>
            <a:ext cx="3852545" cy="1645285"/>
          </a:xfrm>
          <a:custGeom>
            <a:avLst/>
            <a:gdLst/>
            <a:ahLst/>
            <a:cxnLst/>
            <a:rect l="l" t="t" r="r" b="b"/>
            <a:pathLst>
              <a:path w="3852545" h="1645285">
                <a:moveTo>
                  <a:pt x="0" y="0"/>
                </a:moveTo>
                <a:lnTo>
                  <a:pt x="3852439" y="0"/>
                </a:lnTo>
                <a:lnTo>
                  <a:pt x="3852439" y="1645214"/>
                </a:lnTo>
                <a:lnTo>
                  <a:pt x="0" y="1645214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5277" y="5295935"/>
            <a:ext cx="3389934" cy="1758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7624" y="5291225"/>
            <a:ext cx="3422650" cy="1781810"/>
          </a:xfrm>
          <a:custGeom>
            <a:avLst/>
            <a:gdLst/>
            <a:ahLst/>
            <a:cxnLst/>
            <a:rect l="l" t="t" r="r" b="b"/>
            <a:pathLst>
              <a:path w="3422650" h="1781809">
                <a:moveTo>
                  <a:pt x="0" y="0"/>
                </a:moveTo>
                <a:lnTo>
                  <a:pt x="3422297" y="0"/>
                </a:lnTo>
                <a:lnTo>
                  <a:pt x="3422297" y="1781792"/>
                </a:lnTo>
                <a:lnTo>
                  <a:pt x="0" y="1781792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03156" y="1954784"/>
            <a:ext cx="2301240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75" dirty="0">
                <a:latin typeface="Arial"/>
                <a:cs typeface="Arial"/>
              </a:rPr>
              <a:t>Too </a:t>
            </a:r>
            <a:r>
              <a:rPr sz="1800" spc="-10" dirty="0">
                <a:latin typeface="Arial"/>
                <a:cs typeface="Arial"/>
              </a:rPr>
              <a:t>small learning rate  will take too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9608" y="3756152"/>
            <a:ext cx="322897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spc="-75" dirty="0">
                <a:latin typeface="Arial"/>
                <a:cs typeface="Arial"/>
              </a:rPr>
              <a:t>Too </a:t>
            </a:r>
            <a:r>
              <a:rPr sz="1800" spc="-10" dirty="0">
                <a:latin typeface="Arial"/>
                <a:cs typeface="Arial"/>
              </a:rPr>
              <a:t>large, the next point will  </a:t>
            </a:r>
            <a:r>
              <a:rPr sz="1800" spc="-15" dirty="0">
                <a:latin typeface="Arial"/>
                <a:cs typeface="Arial"/>
              </a:rPr>
              <a:t>perpetually bounce haphazardly  across </a:t>
            </a:r>
            <a:r>
              <a:rPr sz="1800" spc="-10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bottom </a:t>
            </a:r>
            <a:r>
              <a:rPr sz="1800" spc="-10" dirty="0">
                <a:latin typeface="Arial"/>
                <a:cs typeface="Arial"/>
              </a:rPr>
              <a:t>of the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9608" y="5619643"/>
            <a:ext cx="4183379" cy="111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If </a:t>
            </a:r>
            <a:r>
              <a:rPr sz="1800" spc="-15" dirty="0">
                <a:latin typeface="Arial"/>
                <a:cs typeface="Arial"/>
              </a:rPr>
              <a:t>gradient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small</a:t>
            </a:r>
            <a:r>
              <a:rPr lang="en-US" sz="1800" spc="-10" dirty="0">
                <a:latin typeface="Arial"/>
                <a:cs typeface="Arial"/>
              </a:rPr>
              <a:t>,</a:t>
            </a:r>
            <a:r>
              <a:rPr sz="1800" spc="-10" dirty="0">
                <a:latin typeface="Arial"/>
                <a:cs typeface="Arial"/>
              </a:rPr>
              <a:t> then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can safely try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larger learning rate,  which </a:t>
            </a:r>
            <a:r>
              <a:rPr sz="1800" spc="-15" dirty="0">
                <a:latin typeface="Arial"/>
                <a:cs typeface="Arial"/>
              </a:rPr>
              <a:t>compensates </a:t>
            </a:r>
            <a:r>
              <a:rPr sz="1800" spc="-10" dirty="0">
                <a:latin typeface="Arial"/>
                <a:cs typeface="Arial"/>
              </a:rPr>
              <a:t>for the </a:t>
            </a:r>
            <a:r>
              <a:rPr sz="1800" spc="-15" dirty="0">
                <a:latin typeface="Arial"/>
                <a:cs typeface="Arial"/>
              </a:rPr>
              <a:t>small gradient  </a:t>
            </a:r>
            <a:r>
              <a:rPr sz="1800" spc="-10" dirty="0">
                <a:latin typeface="Arial"/>
                <a:cs typeface="Arial"/>
              </a:rPr>
              <a:t>and results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larger step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size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6D9BF-7927-664C-A149-872DB4DC90A5}"/>
              </a:ext>
            </a:extLst>
          </p:cNvPr>
          <p:cNvSpPr txBox="1"/>
          <p:nvPr/>
        </p:nvSpPr>
        <p:spPr>
          <a:xfrm>
            <a:off x="1308100" y="7313530"/>
            <a:ext cx="872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developers.google.com</a:t>
            </a:r>
            <a:r>
              <a:rPr lang="en-US" dirty="0"/>
              <a:t>/machine-learning/crash-course/reducing-loss/learning-rate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09430" y="716280"/>
            <a:ext cx="603766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Learning </a:t>
            </a:r>
            <a:r>
              <a:rPr lang="en-US" sz="4400" spc="-15" dirty="0"/>
              <a:t>R</a:t>
            </a:r>
            <a:r>
              <a:rPr sz="4400" spc="-15" dirty="0"/>
              <a:t>ate </a:t>
            </a:r>
            <a:r>
              <a:rPr sz="4400" spc="-10" dirty="0"/>
              <a:t>in</a:t>
            </a:r>
            <a:r>
              <a:rPr sz="4400" spc="-110" dirty="0"/>
              <a:t> </a:t>
            </a:r>
            <a:r>
              <a:rPr sz="4400" spc="-30" dirty="0"/>
              <a:t>Keras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585723" y="2654808"/>
            <a:ext cx="8665845" cy="141986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225425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Keras provides SGD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class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implement</a:t>
            </a:r>
            <a:r>
              <a:rPr sz="32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SGD  optimizer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rate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sz="3200" spc="-1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momentum</a:t>
            </a:r>
            <a:endParaRPr sz="3200">
              <a:latin typeface="Arial"/>
              <a:cs typeface="Arial"/>
            </a:endParaRPr>
          </a:p>
          <a:p>
            <a:pPr marL="1143000" lvl="1" indent="-226695">
              <a:lnSpc>
                <a:spcPct val="100000"/>
              </a:lnSpc>
              <a:spcBef>
                <a:spcPts val="350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The default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learning rate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latin typeface="Times New Roman"/>
                <a:cs typeface="Times New Roman"/>
              </a:rPr>
              <a:t>0.01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and no 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momentum</a:t>
            </a:r>
            <a:r>
              <a:rPr sz="2400" spc="-1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used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36886" y="5085574"/>
            <a:ext cx="7824187" cy="778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98127" y="963168"/>
            <a:ext cx="698237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Regulariz</a:t>
            </a:r>
            <a:r>
              <a:rPr lang="en-US" spc="-25" dirty="0"/>
              <a:t>e Your</a:t>
            </a:r>
            <a:r>
              <a:rPr spc="-50" dirty="0"/>
              <a:t> </a:t>
            </a:r>
            <a:r>
              <a:rPr spc="-25" dirty="0"/>
              <a:t>Estimator</a:t>
            </a:r>
            <a:r>
              <a:rPr lang="en-US" spc="-25" dirty="0"/>
              <a:t>!</a:t>
            </a:r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585723" y="2100072"/>
            <a:ext cx="8305165" cy="25141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920115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Deep Learning,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regularization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means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regularizing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estimators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3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ncreased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bias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reduced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variance</a:t>
            </a:r>
            <a:endParaRPr sz="3200" dirty="0">
              <a:latin typeface="Arial"/>
              <a:cs typeface="Arial"/>
            </a:endParaRPr>
          </a:p>
          <a:p>
            <a:pPr marL="747395" marR="158115" indent="-282575">
              <a:lnSpc>
                <a:spcPts val="3310"/>
              </a:lnSpc>
              <a:spcBef>
                <a:spcPts val="815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Good </a:t>
            </a:r>
            <a:r>
              <a:rPr sz="2800" spc="-15" dirty="0" err="1">
                <a:solidFill>
                  <a:srgbClr val="336600"/>
                </a:solidFill>
                <a:latin typeface="Arial"/>
                <a:cs typeface="Arial"/>
              </a:rPr>
              <a:t>regularize</a:t>
            </a:r>
            <a:r>
              <a:rPr lang="en-US" sz="2800" spc="-15" dirty="0" err="1">
                <a:solidFill>
                  <a:srgbClr val="336600"/>
                </a:solidFill>
                <a:latin typeface="Arial"/>
                <a:cs typeface="Arial"/>
              </a:rPr>
              <a:t>r</a:t>
            </a:r>
            <a:r>
              <a:rPr sz="2800" spc="-15" dirty="0" err="1">
                <a:solidFill>
                  <a:srgbClr val="336600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significantly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reduce variance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while not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overly increasing</a:t>
            </a:r>
            <a:r>
              <a:rPr sz="2800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bias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D53D12EA-C512-D840-8BE2-94D8AF2CF18D}"/>
              </a:ext>
            </a:extLst>
          </p:cNvPr>
          <p:cNvSpPr/>
          <p:nvPr/>
        </p:nvSpPr>
        <p:spPr>
          <a:xfrm>
            <a:off x="2527300" y="5004595"/>
            <a:ext cx="4343400" cy="2539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2976" y="304800"/>
            <a:ext cx="919052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Need </a:t>
            </a:r>
            <a:r>
              <a:rPr sz="4400" spc="-15" dirty="0"/>
              <a:t>for </a:t>
            </a:r>
            <a:r>
              <a:rPr lang="en-US" sz="4400" spc="-25" dirty="0"/>
              <a:t>D</a:t>
            </a:r>
            <a:r>
              <a:rPr sz="4400" spc="-25" dirty="0"/>
              <a:t>ecreasing </a:t>
            </a:r>
            <a:r>
              <a:rPr lang="en-US" sz="4400" spc="-20" dirty="0"/>
              <a:t>L</a:t>
            </a:r>
            <a:r>
              <a:rPr sz="4400" spc="-20" dirty="0"/>
              <a:t>earning</a:t>
            </a:r>
            <a:r>
              <a:rPr sz="4400" spc="-95" dirty="0"/>
              <a:t> </a:t>
            </a:r>
            <a:r>
              <a:rPr lang="en-US" sz="4400" spc="-15" dirty="0"/>
              <a:t>R</a:t>
            </a:r>
            <a:r>
              <a:rPr sz="4400" spc="-15" dirty="0"/>
              <a:t>ate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73165" y="1261726"/>
            <a:ext cx="9269335" cy="3561231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True gradient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total cost</a:t>
            </a:r>
            <a:r>
              <a:rPr sz="32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function</a:t>
            </a:r>
            <a:endParaRPr sz="32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65"/>
              </a:spcBef>
              <a:buChar char="–"/>
              <a:tabLst>
                <a:tab pos="747395" algn="l"/>
              </a:tabLst>
            </a:pP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Becomes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small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then</a:t>
            </a:r>
            <a:r>
              <a:rPr sz="2800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0</a:t>
            </a:r>
          </a:p>
          <a:p>
            <a:pPr marL="1143000" lvl="2" indent="-226695">
              <a:lnSpc>
                <a:spcPct val="100000"/>
              </a:lnSpc>
              <a:spcBef>
                <a:spcPts val="545"/>
              </a:spcBef>
              <a:buChar char="•"/>
              <a:tabLst>
                <a:tab pos="1143000" algn="l"/>
              </a:tabLst>
            </a:pPr>
            <a:r>
              <a:rPr lang="en-US" sz="2400" spc="-15" dirty="0">
                <a:solidFill>
                  <a:srgbClr val="7030A0"/>
                </a:solidFill>
                <a:latin typeface="Arial"/>
                <a:cs typeface="Arial"/>
              </a:rPr>
              <a:t>One </a:t>
            </a:r>
            <a:r>
              <a:rPr sz="2400" spc="-10" dirty="0">
                <a:solidFill>
                  <a:srgbClr val="7030A0"/>
                </a:solidFill>
                <a:latin typeface="Arial"/>
                <a:cs typeface="Arial"/>
              </a:rPr>
              <a:t>can use </a:t>
            </a:r>
            <a:r>
              <a:rPr sz="2400" dirty="0">
                <a:solidFill>
                  <a:srgbClr val="7030A0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7030A0"/>
                </a:solidFill>
                <a:latin typeface="Arial"/>
                <a:cs typeface="Arial"/>
              </a:rPr>
              <a:t>fixed learning</a:t>
            </a:r>
            <a:r>
              <a:rPr sz="2400" spc="-1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030A0"/>
                </a:solidFill>
                <a:latin typeface="Arial"/>
                <a:cs typeface="Arial"/>
              </a:rPr>
              <a:t>rate</a:t>
            </a:r>
            <a:endParaRPr sz="24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1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But SGD has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source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noise</a:t>
            </a:r>
            <a:endParaRPr sz="32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7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Random sampling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i="1" dirty="0">
                <a:latin typeface="Times New Roman"/>
                <a:cs typeface="Times New Roman"/>
              </a:rPr>
              <a:t>m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training</a:t>
            </a:r>
            <a:r>
              <a:rPr sz="2800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samples</a:t>
            </a:r>
            <a:endParaRPr sz="2800" dirty="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640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Gradient does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not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vanish even when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arriv</a:t>
            </a:r>
            <a:r>
              <a:rPr lang="en-US" sz="2400" spc="-10" dirty="0">
                <a:solidFill>
                  <a:srgbClr val="660066"/>
                </a:solidFill>
                <a:latin typeface="Arial"/>
                <a:cs typeface="Arial"/>
              </a:rPr>
              <a:t>ing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at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2400" spc="-1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minimum</a:t>
            </a:r>
            <a:endParaRPr sz="24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09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Sufficient condition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SGD</a:t>
            </a:r>
            <a:r>
              <a:rPr sz="2800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convergence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9885" y="5369559"/>
            <a:ext cx="7876540" cy="181356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20040" marR="666115" indent="-282575">
              <a:lnSpc>
                <a:spcPts val="3310"/>
              </a:lnSpc>
              <a:spcBef>
                <a:spcPts val="250"/>
              </a:spcBef>
              <a:buChar char="–"/>
              <a:tabLst>
                <a:tab pos="320675" algn="l"/>
              </a:tabLst>
            </a:pP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Common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decay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learning rate linearly until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iteration </a:t>
            </a:r>
            <a:r>
              <a:rPr sz="2800" spc="-10" dirty="0">
                <a:latin typeface="Times New Roman"/>
                <a:cs typeface="Times New Roman"/>
              </a:rPr>
              <a:t>τ: </a:t>
            </a:r>
            <a:r>
              <a:rPr sz="2800" spc="-15" dirty="0">
                <a:latin typeface="Times New Roman"/>
                <a:cs typeface="Times New Roman"/>
              </a:rPr>
              <a:t>ε</a:t>
            </a:r>
            <a:r>
              <a:rPr sz="2700" i="1" spc="-22" baseline="-18518" dirty="0">
                <a:latin typeface="Times New Roman"/>
                <a:cs typeface="Times New Roman"/>
              </a:rPr>
              <a:t>k</a:t>
            </a:r>
            <a:r>
              <a:rPr sz="2800" spc="-15" dirty="0">
                <a:latin typeface="Times New Roman"/>
                <a:cs typeface="Times New Roman"/>
              </a:rPr>
              <a:t>=(1-α)ε</a:t>
            </a:r>
            <a:r>
              <a:rPr sz="2700" spc="-22" baseline="-18518" dirty="0">
                <a:latin typeface="Times New Roman"/>
                <a:cs typeface="Times New Roman"/>
              </a:rPr>
              <a:t>0</a:t>
            </a:r>
            <a:r>
              <a:rPr sz="2800" spc="-15" dirty="0">
                <a:latin typeface="Times New Roman"/>
                <a:cs typeface="Times New Roman"/>
              </a:rPr>
              <a:t>+αε</a:t>
            </a:r>
            <a:r>
              <a:rPr sz="2700" spc="-22" baseline="-18518" dirty="0">
                <a:latin typeface="Times New Roman"/>
                <a:cs typeface="Times New Roman"/>
              </a:rPr>
              <a:t>τ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with </a:t>
            </a:r>
            <a:r>
              <a:rPr sz="2800" spc="-20" dirty="0">
                <a:latin typeface="Times New Roman"/>
                <a:cs typeface="Times New Roman"/>
              </a:rPr>
              <a:t>α=</a:t>
            </a:r>
            <a:r>
              <a:rPr sz="2800" i="1" spc="-20" dirty="0">
                <a:latin typeface="Times New Roman"/>
                <a:cs typeface="Times New Roman"/>
              </a:rPr>
              <a:t>k</a:t>
            </a:r>
            <a:r>
              <a:rPr sz="2800" spc="-20" dirty="0">
                <a:latin typeface="Times New Roman"/>
                <a:cs typeface="Times New Roman"/>
              </a:rPr>
              <a:t>/τ</a:t>
            </a:r>
            <a:endParaRPr sz="2800">
              <a:latin typeface="Times New Roman"/>
              <a:cs typeface="Times New Roman"/>
            </a:endParaRPr>
          </a:p>
          <a:p>
            <a:pPr marL="320675" indent="-282575">
              <a:lnSpc>
                <a:spcPct val="100000"/>
              </a:lnSpc>
              <a:spcBef>
                <a:spcPts val="334"/>
              </a:spcBef>
              <a:buChar char="–"/>
              <a:tabLst>
                <a:tab pos="32067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After iteration </a:t>
            </a:r>
            <a:r>
              <a:rPr sz="2800" spc="-10" dirty="0">
                <a:latin typeface="Times New Roman"/>
                <a:cs typeface="Times New Roman"/>
              </a:rPr>
              <a:t>τ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,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it is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common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leave </a:t>
            </a:r>
            <a:r>
              <a:rPr sz="2800" spc="65" dirty="0">
                <a:latin typeface="Times New Roman"/>
                <a:cs typeface="Times New Roman"/>
              </a:rPr>
              <a:t>ε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constant</a:t>
            </a:r>
            <a:endParaRPr sz="2800">
              <a:latin typeface="Arial"/>
              <a:cs typeface="Arial"/>
            </a:endParaRPr>
          </a:p>
          <a:p>
            <a:pPr marL="716280" lvl="1" indent="-226695">
              <a:lnSpc>
                <a:spcPct val="100000"/>
              </a:lnSpc>
              <a:spcBef>
                <a:spcPts val="735"/>
              </a:spcBef>
              <a:buChar char="•"/>
              <a:tabLst>
                <a:tab pos="71628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Often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small positive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value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range </a:t>
            </a:r>
            <a:r>
              <a:rPr sz="2400" spc="-10" dirty="0">
                <a:latin typeface="Times New Roman"/>
                <a:cs typeface="Times New Roman"/>
              </a:rPr>
              <a:t>0.0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2400" spc="-1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1.0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4415" y="5136975"/>
            <a:ext cx="596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latin typeface="Calibri"/>
                <a:cs typeface="Calibri"/>
              </a:rPr>
              <a:t>k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7723" y="4911700"/>
            <a:ext cx="751205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075" spc="165" baseline="-6775" dirty="0">
                <a:latin typeface="Symbol"/>
                <a:cs typeface="Symbol"/>
              </a:rPr>
              <a:t></a:t>
            </a:r>
            <a:r>
              <a:rPr sz="1350" spc="110" dirty="0">
                <a:latin typeface="Symbol"/>
                <a:cs typeface="Symbol"/>
              </a:rPr>
              <a:t></a:t>
            </a:r>
            <a:r>
              <a:rPr sz="1350" spc="110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Symbol"/>
                <a:cs typeface="Symbol"/>
              </a:rPr>
              <a:t></a:t>
            </a:r>
            <a:r>
              <a:rPr sz="1350" spc="70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Symbol"/>
                <a:cs typeface="Symbol"/>
              </a:rPr>
              <a:t>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24014" y="4975071"/>
            <a:ext cx="67945" cy="3098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254"/>
              </a:spcBef>
            </a:pPr>
            <a:r>
              <a:rPr sz="800" spc="-1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800" i="1" dirty="0">
                <a:latin typeface="Calibri"/>
                <a:cs typeface="Calibri"/>
              </a:rPr>
              <a:t>k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4573" y="5244577"/>
            <a:ext cx="12668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89025" algn="l"/>
              </a:tabLst>
            </a:pPr>
            <a:r>
              <a:rPr sz="800" i="1" dirty="0">
                <a:latin typeface="Calibri"/>
                <a:cs typeface="Calibri"/>
              </a:rPr>
              <a:t>k</a:t>
            </a:r>
            <a:r>
              <a:rPr sz="800" i="1" spc="-85" dirty="0">
                <a:latin typeface="Calibri"/>
                <a:cs typeface="Calibri"/>
              </a:rPr>
              <a:t> </a:t>
            </a:r>
            <a:r>
              <a:rPr sz="800" spc="-15" dirty="0">
                <a:latin typeface="Symbol"/>
                <a:cs typeface="Symbol"/>
              </a:rPr>
              <a:t></a:t>
            </a:r>
            <a:r>
              <a:rPr sz="800" spc="-15" dirty="0">
                <a:latin typeface="Calibri"/>
                <a:cs typeface="Calibri"/>
              </a:rPr>
              <a:t>1	</a:t>
            </a:r>
            <a:r>
              <a:rPr sz="800" i="1" dirty="0">
                <a:latin typeface="Calibri"/>
                <a:cs typeface="Calibri"/>
              </a:rPr>
              <a:t>k</a:t>
            </a:r>
            <a:r>
              <a:rPr sz="800" i="1" spc="-125" dirty="0">
                <a:latin typeface="Calibri"/>
                <a:cs typeface="Calibri"/>
              </a:rPr>
              <a:t> </a:t>
            </a:r>
            <a:r>
              <a:rPr sz="800" spc="-15" dirty="0">
                <a:latin typeface="Symbol"/>
                <a:cs typeface="Symbol"/>
              </a:rPr>
              <a:t></a:t>
            </a:r>
            <a:r>
              <a:rPr sz="800" spc="-15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00832" y="4885602"/>
            <a:ext cx="11753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89025" algn="l"/>
              </a:tabLst>
            </a:pPr>
            <a:r>
              <a:rPr sz="800" dirty="0">
                <a:latin typeface="Symbol"/>
                <a:cs typeface="Symbol"/>
              </a:rPr>
              <a:t>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Symbol"/>
                <a:cs typeface="Symbol"/>
              </a:rPr>
              <a:t></a:t>
            </a:r>
            <a:endParaRPr sz="8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2722" y="4946499"/>
            <a:ext cx="201295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050" spc="15" dirty="0">
                <a:latin typeface="Symbol"/>
                <a:cs typeface="Symbol"/>
              </a:rPr>
              <a:t>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45237" y="4999613"/>
            <a:ext cx="483870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350" spc="15" dirty="0">
                <a:latin typeface="Symbol"/>
                <a:cs typeface="Symbol"/>
              </a:rPr>
              <a:t></a:t>
            </a:r>
            <a:r>
              <a:rPr sz="1350" spc="15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Symbol"/>
                <a:cs typeface="Symbol"/>
              </a:rPr>
              <a:t></a:t>
            </a:r>
            <a:r>
              <a:rPr sz="1350" spc="-130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Symbol"/>
                <a:cs typeface="Symbol"/>
              </a:rPr>
              <a:t>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14597" y="4861083"/>
            <a:ext cx="1841500" cy="537210"/>
          </a:xfrm>
          <a:custGeom>
            <a:avLst/>
            <a:gdLst/>
            <a:ahLst/>
            <a:cxnLst/>
            <a:rect l="l" t="t" r="r" b="b"/>
            <a:pathLst>
              <a:path w="1841500" h="537210">
                <a:moveTo>
                  <a:pt x="0" y="0"/>
                </a:moveTo>
                <a:lnTo>
                  <a:pt x="1841447" y="0"/>
                </a:lnTo>
                <a:lnTo>
                  <a:pt x="1841447" y="536892"/>
                </a:lnTo>
                <a:lnTo>
                  <a:pt x="0" y="536892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2476" y="588264"/>
            <a:ext cx="52203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Learning </a:t>
            </a:r>
            <a:r>
              <a:rPr sz="4400" spc="-20" dirty="0"/>
              <a:t>Rate</a:t>
            </a:r>
            <a:r>
              <a:rPr sz="4400" spc="-100" dirty="0"/>
              <a:t> </a:t>
            </a:r>
            <a:r>
              <a:rPr sz="4400" spc="-30" dirty="0"/>
              <a:t>Decay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56902" y="1335024"/>
            <a:ext cx="8334375" cy="44126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025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401955" algn="l"/>
                <a:tab pos="4025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Decay learning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rate</a:t>
            </a:r>
            <a:endParaRPr sz="3200">
              <a:latin typeface="Arial"/>
              <a:cs typeface="Arial"/>
            </a:endParaRPr>
          </a:p>
          <a:p>
            <a:pPr marL="967740">
              <a:lnSpc>
                <a:spcPct val="100000"/>
              </a:lnSpc>
              <a:spcBef>
                <a:spcPts val="670"/>
              </a:spcBef>
            </a:pPr>
            <a:r>
              <a:rPr sz="3200" spc="-10" dirty="0">
                <a:latin typeface="Times New Roman"/>
                <a:cs typeface="Times New Roman"/>
              </a:rPr>
              <a:t>τ: </a:t>
            </a:r>
            <a:r>
              <a:rPr sz="3200" spc="-15" dirty="0">
                <a:latin typeface="Times New Roman"/>
                <a:cs typeface="Times New Roman"/>
              </a:rPr>
              <a:t>ε</a:t>
            </a:r>
            <a:r>
              <a:rPr sz="3150" i="1" spc="-22" baseline="-18518" dirty="0">
                <a:latin typeface="Times New Roman"/>
                <a:cs typeface="Times New Roman"/>
              </a:rPr>
              <a:t>k</a:t>
            </a:r>
            <a:r>
              <a:rPr sz="3200" spc="-15" dirty="0">
                <a:latin typeface="Times New Roman"/>
                <a:cs typeface="Times New Roman"/>
              </a:rPr>
              <a:t>=(1-α)ε</a:t>
            </a:r>
            <a:r>
              <a:rPr sz="3150" spc="-22" baseline="-18518" dirty="0">
                <a:latin typeface="Times New Roman"/>
                <a:cs typeface="Times New Roman"/>
              </a:rPr>
              <a:t>0</a:t>
            </a:r>
            <a:r>
              <a:rPr sz="3200" spc="-15" dirty="0">
                <a:latin typeface="Times New Roman"/>
                <a:cs typeface="Times New Roman"/>
              </a:rPr>
              <a:t>+αε</a:t>
            </a:r>
            <a:r>
              <a:rPr sz="3150" spc="-22" baseline="-18518" dirty="0">
                <a:latin typeface="Times New Roman"/>
                <a:cs typeface="Times New Roman"/>
              </a:rPr>
              <a:t>τ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α=</a:t>
            </a:r>
            <a:r>
              <a:rPr sz="3200" i="1" spc="-20" dirty="0">
                <a:latin typeface="Times New Roman"/>
                <a:cs typeface="Times New Roman"/>
              </a:rPr>
              <a:t>k</a:t>
            </a:r>
            <a:r>
              <a:rPr sz="3200" spc="-20" dirty="0">
                <a:latin typeface="Times New Roman"/>
                <a:cs typeface="Times New Roman"/>
              </a:rPr>
              <a:t>/τ</a:t>
            </a:r>
            <a:endParaRPr sz="3200">
              <a:latin typeface="Times New Roman"/>
              <a:cs typeface="Times New Roman"/>
            </a:endParaRPr>
          </a:p>
          <a:p>
            <a:pPr marL="4025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401955" algn="l"/>
                <a:tab pos="4025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rate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calculated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each</a:t>
            </a:r>
            <a:r>
              <a:rPr sz="3200" spc="-1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update</a:t>
            </a:r>
            <a:endParaRPr sz="3200">
              <a:latin typeface="Arial"/>
              <a:cs typeface="Arial"/>
            </a:endParaRPr>
          </a:p>
          <a:p>
            <a:pPr marL="798195" lvl="1" indent="-283210">
              <a:lnSpc>
                <a:spcPct val="100000"/>
              </a:lnSpc>
              <a:spcBef>
                <a:spcPts val="570"/>
              </a:spcBef>
              <a:buChar char="–"/>
              <a:tabLst>
                <a:tab pos="7981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(e.g.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end 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each mini-batch)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as</a:t>
            </a:r>
            <a:r>
              <a:rPr sz="2800" spc="-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follows: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336600"/>
              </a:buClr>
              <a:buFont typeface="Arial"/>
              <a:buChar char="–"/>
            </a:pPr>
            <a:endParaRPr sz="3400">
              <a:latin typeface="Arial"/>
              <a:cs typeface="Arial"/>
            </a:endParaRPr>
          </a:p>
          <a:p>
            <a:pPr marL="1193800" lvl="2" indent="-226060">
              <a:lnSpc>
                <a:spcPct val="100000"/>
              </a:lnSpc>
              <a:spcBef>
                <a:spcPts val="5"/>
              </a:spcBef>
              <a:buChar char="•"/>
              <a:tabLst>
                <a:tab pos="11938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Where </a:t>
            </a:r>
            <a:r>
              <a:rPr sz="2400" i="1" spc="-15" dirty="0">
                <a:latin typeface="Times New Roman"/>
                <a:cs typeface="Times New Roman"/>
              </a:rPr>
              <a:t>lrate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learning rate for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current</a:t>
            </a:r>
            <a:r>
              <a:rPr sz="2400" spc="-6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epoch</a:t>
            </a:r>
            <a:endParaRPr sz="2400">
              <a:latin typeface="Arial"/>
              <a:cs typeface="Arial"/>
            </a:endParaRPr>
          </a:p>
          <a:p>
            <a:pPr marL="1276985" lvl="2" indent="-309880">
              <a:lnSpc>
                <a:spcPct val="100000"/>
              </a:lnSpc>
              <a:spcBef>
                <a:spcPts val="525"/>
              </a:spcBef>
              <a:buClr>
                <a:srgbClr val="660066"/>
              </a:buClr>
              <a:buFont typeface="Arial"/>
              <a:buChar char="•"/>
              <a:tabLst>
                <a:tab pos="1276350" algn="l"/>
                <a:tab pos="1277620" algn="l"/>
              </a:tabLst>
            </a:pPr>
            <a:r>
              <a:rPr sz="2400" i="1" spc="-15" dirty="0">
                <a:latin typeface="Times New Roman"/>
                <a:cs typeface="Times New Roman"/>
              </a:rPr>
              <a:t>initial_lrate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specified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as an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argument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2400" spc="-1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SGD</a:t>
            </a:r>
            <a:endParaRPr sz="2400">
              <a:latin typeface="Arial"/>
              <a:cs typeface="Arial"/>
            </a:endParaRPr>
          </a:p>
          <a:p>
            <a:pPr marL="1193800" indent="-226060">
              <a:lnSpc>
                <a:spcPct val="100000"/>
              </a:lnSpc>
              <a:spcBef>
                <a:spcPts val="530"/>
              </a:spcBef>
              <a:buFont typeface="Times New Roman"/>
              <a:buChar char="•"/>
              <a:tabLst>
                <a:tab pos="1193800" algn="l"/>
              </a:tabLst>
            </a:pPr>
            <a:r>
              <a:rPr sz="2400" i="1" spc="-15" dirty="0">
                <a:latin typeface="Times New Roman"/>
                <a:cs typeface="Times New Roman"/>
              </a:rPr>
              <a:t>decay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decay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rate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which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greater than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zero</a:t>
            </a:r>
            <a:r>
              <a:rPr sz="2400" spc="-1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193800" indent="-226060">
              <a:lnSpc>
                <a:spcPct val="100000"/>
              </a:lnSpc>
              <a:spcBef>
                <a:spcPts val="505"/>
              </a:spcBef>
              <a:buFont typeface="Times New Roman"/>
              <a:buChar char="•"/>
              <a:tabLst>
                <a:tab pos="1193800" algn="l"/>
              </a:tabLst>
            </a:pPr>
            <a:r>
              <a:rPr sz="2400" i="1" spc="-15" dirty="0">
                <a:latin typeface="Times New Roman"/>
                <a:cs typeface="Times New Roman"/>
              </a:rPr>
              <a:t>iteration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current update</a:t>
            </a:r>
            <a:r>
              <a:rPr sz="2400" spc="-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number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9257" y="3689968"/>
            <a:ext cx="7824187" cy="213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5363" y="5988244"/>
            <a:ext cx="7824187" cy="778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2325" y="1375992"/>
            <a:ext cx="2034540" cy="121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616" y="1371283"/>
            <a:ext cx="2044064" cy="1224915"/>
          </a:xfrm>
          <a:custGeom>
            <a:avLst/>
            <a:gdLst/>
            <a:ahLst/>
            <a:cxnLst/>
            <a:rect l="l" t="t" r="r" b="b"/>
            <a:pathLst>
              <a:path w="2044065" h="1224914">
                <a:moveTo>
                  <a:pt x="0" y="0"/>
                </a:moveTo>
                <a:lnTo>
                  <a:pt x="2043959" y="0"/>
                </a:lnTo>
                <a:lnTo>
                  <a:pt x="2043959" y="1224491"/>
                </a:lnTo>
                <a:lnTo>
                  <a:pt x="0" y="1224491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3951" y="963168"/>
            <a:ext cx="65093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2. </a:t>
            </a:r>
            <a:r>
              <a:rPr sz="4400" spc="-30" dirty="0"/>
              <a:t>Momentum</a:t>
            </a:r>
            <a:r>
              <a:rPr sz="4400" spc="-125" dirty="0"/>
              <a:t> </a:t>
            </a:r>
            <a:r>
              <a:rPr lang="en-US" sz="4400" spc="-30" dirty="0"/>
              <a:t>M</a:t>
            </a:r>
            <a:r>
              <a:rPr sz="4400" spc="-30" dirty="0"/>
              <a:t>ethod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2017775"/>
            <a:ext cx="8817610" cy="485382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SGD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popular optimization</a:t>
            </a:r>
            <a:r>
              <a:rPr sz="3200" spc="-1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strateg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y b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can be</a:t>
            </a:r>
            <a:r>
              <a:rPr sz="32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slow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Momentum method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accelerates learning,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when:</a:t>
            </a:r>
            <a:endParaRPr sz="32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Facing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high</a:t>
            </a:r>
            <a:r>
              <a:rPr sz="2800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curvature</a:t>
            </a:r>
            <a:endParaRPr sz="28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5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Small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but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consistent</a:t>
            </a:r>
            <a:r>
              <a:rPr sz="2800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gradients</a:t>
            </a:r>
            <a:endParaRPr sz="28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5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Noisy</a:t>
            </a:r>
            <a:r>
              <a:rPr sz="2800" spc="-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gradients</a:t>
            </a:r>
            <a:endParaRPr sz="2800" dirty="0">
              <a:latin typeface="Arial"/>
              <a:cs typeface="Arial"/>
            </a:endParaRPr>
          </a:p>
          <a:p>
            <a:pPr marL="351155" marR="114300" indent="-339090">
              <a:lnSpc>
                <a:spcPct val="99100"/>
              </a:lnSpc>
              <a:spcBef>
                <a:spcPts val="66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It works by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accumulat</a:t>
            </a:r>
            <a:r>
              <a:rPr lang="en-US" sz="3200" spc="-25" dirty="0">
                <a:solidFill>
                  <a:srgbClr val="3333CC"/>
                </a:solidFill>
                <a:latin typeface="Arial"/>
                <a:cs typeface="Arial"/>
              </a:rPr>
              <a:t>ing the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moving average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past  gradients and move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that direction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while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exponentially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decaying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079" y="484631"/>
            <a:ext cx="86233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spc="22" baseline="127314" dirty="0">
                <a:solidFill>
                  <a:srgbClr val="000000"/>
                </a:solidFill>
              </a:rPr>
              <a:t> </a:t>
            </a:r>
            <a:r>
              <a:rPr lang="en-US" sz="4400" spc="-25" dirty="0"/>
              <a:t>Grad</a:t>
            </a:r>
            <a:r>
              <a:rPr sz="4400" spc="-15" dirty="0"/>
              <a:t>i</a:t>
            </a:r>
            <a:r>
              <a:rPr sz="4400" spc="-25" dirty="0"/>
              <a:t>en</a:t>
            </a:r>
            <a:r>
              <a:rPr sz="4400" dirty="0"/>
              <a:t>t</a:t>
            </a:r>
            <a:r>
              <a:rPr sz="4400" spc="-30" dirty="0"/>
              <a:t> </a:t>
            </a:r>
            <a:r>
              <a:rPr sz="4400" spc="-40" dirty="0"/>
              <a:t>D</a:t>
            </a:r>
            <a:r>
              <a:rPr sz="4400" spc="-25" dirty="0"/>
              <a:t>escen</a:t>
            </a:r>
            <a:r>
              <a:rPr sz="4400" dirty="0"/>
              <a:t>t</a:t>
            </a:r>
            <a:r>
              <a:rPr sz="4400" spc="-30" dirty="0"/>
              <a:t> </a:t>
            </a:r>
            <a:r>
              <a:rPr sz="4400" spc="-40" dirty="0"/>
              <a:t>w</a:t>
            </a:r>
            <a:r>
              <a:rPr sz="4400" spc="-15" dirty="0"/>
              <a:t>it</a:t>
            </a:r>
            <a:r>
              <a:rPr sz="4400" dirty="0"/>
              <a:t>h</a:t>
            </a:r>
            <a:r>
              <a:rPr sz="4400" spc="-40" dirty="0"/>
              <a:t> </a:t>
            </a:r>
            <a:r>
              <a:rPr lang="en-US" sz="4400" spc="-45" dirty="0"/>
              <a:t>M</a:t>
            </a:r>
            <a:r>
              <a:rPr sz="4400" spc="-25" dirty="0"/>
              <a:t>o</a:t>
            </a:r>
            <a:r>
              <a:rPr sz="4400" spc="-45" dirty="0"/>
              <a:t>m</a:t>
            </a:r>
            <a:r>
              <a:rPr sz="4400" spc="-25" dirty="0"/>
              <a:t>en</a:t>
            </a:r>
            <a:r>
              <a:rPr sz="4400" spc="-15" dirty="0"/>
              <a:t>t</a:t>
            </a:r>
            <a:r>
              <a:rPr sz="4400" spc="-25" dirty="0"/>
              <a:t>u</a:t>
            </a:r>
            <a:r>
              <a:rPr sz="4400" spc="-2610" dirty="0"/>
              <a:t>m</a:t>
            </a:r>
            <a:endParaRPr sz="1800" baseline="127314" dirty="0"/>
          </a:p>
        </p:txBody>
      </p:sp>
      <p:sp>
        <p:nvSpPr>
          <p:cNvPr id="3" name="object 3"/>
          <p:cNvSpPr txBox="1"/>
          <p:nvPr/>
        </p:nvSpPr>
        <p:spPr>
          <a:xfrm>
            <a:off x="610229" y="6751167"/>
            <a:ext cx="820664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Now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can set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higher learning</a:t>
            </a:r>
            <a:r>
              <a:rPr sz="3200" spc="-2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rate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76027" y="3531462"/>
            <a:ext cx="5063632" cy="894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6824" y="4536123"/>
            <a:ext cx="7535545" cy="75565"/>
          </a:xfrm>
          <a:custGeom>
            <a:avLst/>
            <a:gdLst/>
            <a:ahLst/>
            <a:cxnLst/>
            <a:rect l="l" t="t" r="r" b="b"/>
            <a:pathLst>
              <a:path w="7535545" h="75564">
                <a:moveTo>
                  <a:pt x="7459979" y="43955"/>
                </a:moveTo>
                <a:lnTo>
                  <a:pt x="7459979" y="75352"/>
                </a:lnTo>
                <a:lnTo>
                  <a:pt x="7522775" y="43955"/>
                </a:lnTo>
                <a:lnTo>
                  <a:pt x="7459979" y="43955"/>
                </a:lnTo>
                <a:close/>
              </a:path>
              <a:path w="7535545" h="75564">
                <a:moveTo>
                  <a:pt x="7459979" y="31396"/>
                </a:moveTo>
                <a:lnTo>
                  <a:pt x="7459979" y="43955"/>
                </a:lnTo>
                <a:lnTo>
                  <a:pt x="7472591" y="43955"/>
                </a:lnTo>
                <a:lnTo>
                  <a:pt x="7472591" y="31396"/>
                </a:lnTo>
                <a:lnTo>
                  <a:pt x="7459979" y="31396"/>
                </a:lnTo>
                <a:close/>
              </a:path>
              <a:path w="7535545" h="75564">
                <a:moveTo>
                  <a:pt x="7459979" y="0"/>
                </a:moveTo>
                <a:lnTo>
                  <a:pt x="7459979" y="31396"/>
                </a:lnTo>
                <a:lnTo>
                  <a:pt x="7472591" y="31396"/>
                </a:lnTo>
                <a:lnTo>
                  <a:pt x="7472591" y="43955"/>
                </a:lnTo>
                <a:lnTo>
                  <a:pt x="7522778" y="43954"/>
                </a:lnTo>
                <a:lnTo>
                  <a:pt x="7535333" y="37677"/>
                </a:lnTo>
                <a:lnTo>
                  <a:pt x="7459979" y="0"/>
                </a:lnTo>
                <a:close/>
              </a:path>
              <a:path w="7535545" h="75564">
                <a:moveTo>
                  <a:pt x="0" y="31395"/>
                </a:moveTo>
                <a:lnTo>
                  <a:pt x="0" y="43954"/>
                </a:lnTo>
                <a:lnTo>
                  <a:pt x="7459979" y="43955"/>
                </a:lnTo>
                <a:lnTo>
                  <a:pt x="7459979" y="31396"/>
                </a:lnTo>
                <a:lnTo>
                  <a:pt x="0" y="3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9148" y="3267674"/>
            <a:ext cx="75565" cy="1262380"/>
          </a:xfrm>
          <a:custGeom>
            <a:avLst/>
            <a:gdLst/>
            <a:ahLst/>
            <a:cxnLst/>
            <a:rect l="l" t="t" r="r" b="b"/>
            <a:pathLst>
              <a:path w="75565" h="1262379">
                <a:moveTo>
                  <a:pt x="43956" y="62795"/>
                </a:moveTo>
                <a:lnTo>
                  <a:pt x="31397" y="62795"/>
                </a:lnTo>
                <a:lnTo>
                  <a:pt x="31396" y="1262167"/>
                </a:lnTo>
                <a:lnTo>
                  <a:pt x="43955" y="1262167"/>
                </a:lnTo>
                <a:lnTo>
                  <a:pt x="43956" y="62795"/>
                </a:lnTo>
                <a:close/>
              </a:path>
              <a:path w="75565" h="1262379">
                <a:moveTo>
                  <a:pt x="37676" y="0"/>
                </a:moveTo>
                <a:lnTo>
                  <a:pt x="0" y="75352"/>
                </a:lnTo>
                <a:lnTo>
                  <a:pt x="31397" y="75352"/>
                </a:lnTo>
                <a:lnTo>
                  <a:pt x="31397" y="62795"/>
                </a:lnTo>
                <a:lnTo>
                  <a:pt x="69074" y="62795"/>
                </a:lnTo>
                <a:lnTo>
                  <a:pt x="37676" y="0"/>
                </a:lnTo>
                <a:close/>
              </a:path>
              <a:path w="75565" h="1262379">
                <a:moveTo>
                  <a:pt x="69074" y="62795"/>
                </a:moveTo>
                <a:lnTo>
                  <a:pt x="43956" y="62795"/>
                </a:lnTo>
                <a:lnTo>
                  <a:pt x="43956" y="75352"/>
                </a:lnTo>
                <a:lnTo>
                  <a:pt x="75353" y="75352"/>
                </a:lnTo>
                <a:lnTo>
                  <a:pt x="69074" y="627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7623" y="1207007"/>
            <a:ext cx="8425815" cy="41344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9255" marR="60960" indent="-339090">
              <a:lnSpc>
                <a:spcPts val="3820"/>
              </a:lnSpc>
              <a:spcBef>
                <a:spcPts val="240"/>
              </a:spcBef>
              <a:buChar char="•"/>
              <a:tabLst>
                <a:tab pos="389255" algn="l"/>
                <a:tab pos="3898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Gradient descent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momentum</a:t>
            </a:r>
            <a:r>
              <a:rPr sz="3200" spc="-1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converges  faster than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standard gradient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descent</a:t>
            </a:r>
            <a:endParaRPr sz="3200">
              <a:latin typeface="Arial"/>
              <a:cs typeface="Arial"/>
            </a:endParaRPr>
          </a:p>
          <a:p>
            <a:pPr marL="389255" marR="354330" indent="-339090">
              <a:lnSpc>
                <a:spcPts val="3820"/>
              </a:lnSpc>
              <a:spcBef>
                <a:spcPts val="665"/>
              </a:spcBef>
              <a:buChar char="•"/>
              <a:tabLst>
                <a:tab pos="389255" algn="l"/>
                <a:tab pos="3898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Taking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large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steps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i="1" spc="-15" dirty="0">
                <a:latin typeface="Times New Roman"/>
                <a:cs typeface="Times New Roman"/>
              </a:rPr>
              <a:t>w</a:t>
            </a:r>
            <a:r>
              <a:rPr sz="3150" spc="-22" baseline="-18518" dirty="0">
                <a:latin typeface="Times New Roman"/>
                <a:cs typeface="Times New Roman"/>
              </a:rPr>
              <a:t>2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direction and small  steps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i="1" spc="-15" dirty="0">
                <a:latin typeface="Times New Roman"/>
                <a:cs typeface="Times New Roman"/>
              </a:rPr>
              <a:t>w</a:t>
            </a:r>
            <a:r>
              <a:rPr sz="3150" spc="-22" baseline="-18518" dirty="0">
                <a:latin typeface="Times New Roman"/>
                <a:cs typeface="Times New Roman"/>
              </a:rPr>
              <a:t>1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direction slows down</a:t>
            </a:r>
            <a:r>
              <a:rPr sz="3200" spc="-2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algorithm</a:t>
            </a:r>
            <a:endParaRPr sz="3200">
              <a:latin typeface="Arial"/>
              <a:cs typeface="Arial"/>
            </a:endParaRPr>
          </a:p>
          <a:p>
            <a:pPr marL="387985">
              <a:lnSpc>
                <a:spcPct val="100000"/>
              </a:lnSpc>
              <a:spcBef>
                <a:spcPts val="3529"/>
              </a:spcBef>
            </a:pPr>
            <a:r>
              <a:rPr sz="1800" i="1" spc="-10" dirty="0">
                <a:latin typeface="Times New Roman"/>
                <a:cs typeface="Times New Roman"/>
              </a:rPr>
              <a:t>w</a:t>
            </a:r>
            <a:r>
              <a:rPr sz="1800" spc="-15" baseline="-13888" dirty="0">
                <a:latin typeface="Times New Roman"/>
                <a:cs typeface="Times New Roman"/>
              </a:rPr>
              <a:t>2</a:t>
            </a:r>
            <a:endParaRPr sz="1800" baseline="-13888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41275" algn="ctr">
              <a:lnSpc>
                <a:spcPts val="2000"/>
              </a:lnSpc>
              <a:spcBef>
                <a:spcPts val="5"/>
              </a:spcBef>
            </a:pPr>
            <a:r>
              <a:rPr sz="1800" i="1" spc="-10" dirty="0">
                <a:latin typeface="Times New Roman"/>
                <a:cs typeface="Times New Roman"/>
              </a:rPr>
              <a:t>w</a:t>
            </a:r>
            <a:r>
              <a:rPr sz="1800" spc="-15" baseline="-13888" dirty="0">
                <a:latin typeface="Times New Roman"/>
                <a:cs typeface="Times New Roman"/>
              </a:rPr>
              <a:t>1</a:t>
            </a:r>
            <a:endParaRPr sz="1800" baseline="-13888">
              <a:latin typeface="Times New Roman"/>
              <a:cs typeface="Times New Roman"/>
            </a:endParaRPr>
          </a:p>
          <a:p>
            <a:pPr marL="389890" indent="-339090">
              <a:lnSpc>
                <a:spcPts val="3679"/>
              </a:lnSpc>
              <a:buChar char="•"/>
              <a:tabLst>
                <a:tab pos="389255" algn="l"/>
                <a:tab pos="3898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Momentum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reduces oscillation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i="1" spc="-15" dirty="0">
                <a:latin typeface="Times New Roman"/>
                <a:cs typeface="Times New Roman"/>
              </a:rPr>
              <a:t>w</a:t>
            </a:r>
            <a:r>
              <a:rPr sz="3150" spc="-22" baseline="-18518" dirty="0">
                <a:latin typeface="Times New Roman"/>
                <a:cs typeface="Times New Roman"/>
              </a:rPr>
              <a:t>2</a:t>
            </a:r>
            <a:r>
              <a:rPr sz="3150" spc="359" baseline="-18518" dirty="0"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direction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28899" y="5481236"/>
            <a:ext cx="2915988" cy="1019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65303" y="5408966"/>
            <a:ext cx="3023870" cy="1160145"/>
          </a:xfrm>
          <a:custGeom>
            <a:avLst/>
            <a:gdLst/>
            <a:ahLst/>
            <a:cxnLst/>
            <a:rect l="l" t="t" r="r" b="b"/>
            <a:pathLst>
              <a:path w="3023870" h="1160145">
                <a:moveTo>
                  <a:pt x="0" y="0"/>
                </a:moveTo>
                <a:lnTo>
                  <a:pt x="3023552" y="0"/>
                </a:lnTo>
                <a:lnTo>
                  <a:pt x="3023552" y="1160126"/>
                </a:lnTo>
                <a:lnTo>
                  <a:pt x="0" y="1160126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4A7D1-02D4-604E-8022-63913BDC1BF6}"/>
              </a:ext>
            </a:extLst>
          </p:cNvPr>
          <p:cNvSpPr txBox="1"/>
          <p:nvPr/>
        </p:nvSpPr>
        <p:spPr>
          <a:xfrm>
            <a:off x="1478251" y="7385610"/>
            <a:ext cx="731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www.andreaperlato.com</a:t>
            </a:r>
            <a:r>
              <a:rPr lang="en-US" dirty="0"/>
              <a:t>/</a:t>
            </a:r>
            <a:r>
              <a:rPr lang="en-US" dirty="0" err="1"/>
              <a:t>aipost</a:t>
            </a:r>
            <a:r>
              <a:rPr lang="en-US" dirty="0"/>
              <a:t>/gradient-descent-with-momentum/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0560" y="691895"/>
            <a:ext cx="662066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Momentum</a:t>
            </a:r>
            <a:r>
              <a:rPr sz="4400" spc="-100" dirty="0"/>
              <a:t> </a:t>
            </a:r>
            <a:r>
              <a:rPr lang="en-US" sz="4400" spc="-20" dirty="0"/>
              <a:t>D</a:t>
            </a:r>
            <a:r>
              <a:rPr sz="4400" spc="-20" dirty="0"/>
              <a:t>efinition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1536191"/>
            <a:ext cx="9485377" cy="434093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Introduce 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velocity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variable </a:t>
            </a:r>
            <a:r>
              <a:rPr sz="3200" b="1" i="1" spc="-10" dirty="0">
                <a:latin typeface="Times New Roman"/>
                <a:cs typeface="Times New Roman"/>
              </a:rPr>
              <a:t>v</a:t>
            </a:r>
            <a:endParaRPr sz="3200" dirty="0">
              <a:latin typeface="Arial"/>
              <a:cs typeface="Arial"/>
            </a:endParaRPr>
          </a:p>
          <a:p>
            <a:pPr marL="351155" marR="410209" indent="-339090">
              <a:lnSpc>
                <a:spcPts val="3790"/>
              </a:lnSpc>
              <a:spcBef>
                <a:spcPts val="84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10" dirty="0">
                <a:solidFill>
                  <a:srgbClr val="3333CC"/>
                </a:solidFill>
                <a:latin typeface="Arial"/>
                <a:cs typeface="Arial"/>
              </a:rPr>
              <a:t>This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direction and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speed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which 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move through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space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5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5" dirty="0">
                <a:solidFill>
                  <a:srgbClr val="3333CC"/>
                </a:solidFill>
                <a:latin typeface="Arial"/>
                <a:cs typeface="Arial"/>
              </a:rPr>
              <a:t>Name m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omentum </a:t>
            </a: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comes from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physics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 &amp;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mass times</a:t>
            </a:r>
            <a:r>
              <a:rPr sz="3200" spc="-1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velocity</a:t>
            </a:r>
            <a:endParaRPr sz="3200" dirty="0">
              <a:latin typeface="Arial"/>
              <a:cs typeface="Arial"/>
            </a:endParaRPr>
          </a:p>
          <a:p>
            <a:pPr marL="808990" lvl="1" indent="-339090"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momentum 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algorithm 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assumes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unit</a:t>
            </a:r>
            <a:r>
              <a:rPr sz="28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mass</a:t>
            </a:r>
            <a:endParaRPr sz="2800" dirty="0">
              <a:latin typeface="Arial"/>
              <a:cs typeface="Arial"/>
            </a:endParaRPr>
          </a:p>
          <a:p>
            <a:pPr marL="351155" marR="1369695" indent="-339090">
              <a:lnSpc>
                <a:spcPts val="3790"/>
              </a:lnSpc>
              <a:spcBef>
                <a:spcPts val="81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 </a:t>
            </a:r>
            <a:r>
              <a:rPr sz="3200" dirty="0">
                <a:latin typeface="Times New Roman"/>
                <a:cs typeface="Times New Roman"/>
              </a:rPr>
              <a:t>α ε </a:t>
            </a:r>
            <a:r>
              <a:rPr sz="3200" spc="-15" dirty="0">
                <a:latin typeface="Times New Roman"/>
                <a:cs typeface="Times New Roman"/>
              </a:rPr>
              <a:t>[0,1)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determines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exponential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 decay</a:t>
            </a:r>
            <a:r>
              <a:rPr lang="en-US" sz="3200" spc="-25" dirty="0">
                <a:solidFill>
                  <a:srgbClr val="3333CC"/>
                </a:solidFill>
                <a:latin typeface="Arial"/>
                <a:cs typeface="Arial"/>
              </a:rPr>
              <a:t> of </a:t>
            </a:r>
            <a:r>
              <a:rPr lang="en-US" sz="3200" b="1" i="1" spc="-10" dirty="0">
                <a:latin typeface="Times New Roman"/>
                <a:cs typeface="Times New Roman"/>
              </a:rPr>
              <a:t>v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23388" y="149558"/>
            <a:ext cx="624751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Momentum </a:t>
            </a:r>
            <a:r>
              <a:rPr lang="en-US" sz="4400" spc="-20" dirty="0"/>
              <a:t>U</a:t>
            </a:r>
            <a:r>
              <a:rPr sz="4400" spc="-20" dirty="0"/>
              <a:t>pdate</a:t>
            </a:r>
            <a:r>
              <a:rPr sz="4400" spc="-125" dirty="0"/>
              <a:t> </a:t>
            </a:r>
            <a:r>
              <a:rPr lang="en-US" sz="4400" spc="-15" dirty="0"/>
              <a:t>R</a:t>
            </a:r>
            <a:r>
              <a:rPr sz="4400" spc="-15" dirty="0"/>
              <a:t>ule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572958" y="1502411"/>
            <a:ext cx="51854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The update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rule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given</a:t>
            </a:r>
            <a:r>
              <a:rPr sz="3200" spc="-1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by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723" y="3145587"/>
            <a:ext cx="73882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velocity </a:t>
            </a:r>
            <a:r>
              <a:rPr sz="3200" b="1" i="1" dirty="0">
                <a:latin typeface="Times New Roman"/>
                <a:cs typeface="Times New Roman"/>
              </a:rPr>
              <a:t>v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accumulates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gradient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4813" y="4309872"/>
            <a:ext cx="16560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l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en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723" y="4867655"/>
            <a:ext cx="8392795" cy="15925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1155" marR="5080" indent="-339090">
              <a:lnSpc>
                <a:spcPct val="101299"/>
              </a:lnSpc>
              <a:spcBef>
                <a:spcPts val="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The larger </a:t>
            </a:r>
            <a:r>
              <a:rPr sz="3200" spc="275" dirty="0">
                <a:latin typeface="Times New Roman"/>
                <a:cs typeface="Times New Roman"/>
              </a:rPr>
              <a:t>α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relative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30" dirty="0">
                <a:latin typeface="Times New Roman"/>
                <a:cs typeface="Times New Roman"/>
              </a:rPr>
              <a:t>ε</a:t>
            </a:r>
            <a:r>
              <a:rPr sz="3200" spc="30" dirty="0">
                <a:solidFill>
                  <a:srgbClr val="3333CC"/>
                </a:solidFill>
                <a:latin typeface="Arial"/>
                <a:cs typeface="Arial"/>
              </a:rPr>
              <a:t>,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more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previous gradients affect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current</a:t>
            </a:r>
            <a:r>
              <a:rPr sz="3200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direction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The SGD algorithm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momentum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3200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next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14EA53C-D10C-094A-A17E-CC6649925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9" y="2232154"/>
            <a:ext cx="3251135" cy="9923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4C0281F-BA55-5247-B536-AD25C25E8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35" y="3850411"/>
            <a:ext cx="259080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1028" y="759020"/>
            <a:ext cx="866147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SGD </a:t>
            </a:r>
            <a:r>
              <a:rPr lang="en-US" sz="4400" spc="-25" dirty="0"/>
              <a:t>A</a:t>
            </a:r>
            <a:r>
              <a:rPr sz="4400" spc="-25" dirty="0"/>
              <a:t>lgorithm </a:t>
            </a:r>
            <a:r>
              <a:rPr sz="4400" spc="-20" dirty="0"/>
              <a:t>with</a:t>
            </a:r>
            <a:r>
              <a:rPr sz="4400" spc="-125" dirty="0"/>
              <a:t> </a:t>
            </a:r>
            <a:r>
              <a:rPr lang="en-US" sz="4400" spc="-30" dirty="0"/>
              <a:t>M</a:t>
            </a:r>
            <a:r>
              <a:rPr sz="4400" spc="-30" dirty="0"/>
              <a:t>omentum</a:t>
            </a:r>
            <a:endParaRPr sz="4400" dirty="0"/>
          </a:p>
        </p:txBody>
      </p:sp>
      <p:sp>
        <p:nvSpPr>
          <p:cNvPr id="5" name="object 5"/>
          <p:cNvSpPr/>
          <p:nvPr/>
        </p:nvSpPr>
        <p:spPr>
          <a:xfrm>
            <a:off x="578644" y="1776307"/>
            <a:ext cx="8967470" cy="3466465"/>
          </a:xfrm>
          <a:custGeom>
            <a:avLst/>
            <a:gdLst/>
            <a:ahLst/>
            <a:cxnLst/>
            <a:rect l="l" t="t" r="r" b="b"/>
            <a:pathLst>
              <a:path w="8967470" h="3466465">
                <a:moveTo>
                  <a:pt x="0" y="0"/>
                </a:moveTo>
                <a:lnTo>
                  <a:pt x="8967046" y="0"/>
                </a:lnTo>
                <a:lnTo>
                  <a:pt x="8967046" y="3466253"/>
                </a:lnTo>
                <a:lnTo>
                  <a:pt x="0" y="3466253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6368" y="1783080"/>
            <a:ext cx="54654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Times New Roman"/>
                <a:cs typeface="Times New Roman"/>
              </a:rPr>
              <a:t>Algorithm: SGD </a:t>
            </a:r>
            <a:r>
              <a:rPr sz="3200" spc="-15" dirty="0">
                <a:latin typeface="Times New Roman"/>
                <a:cs typeface="Times New Roman"/>
              </a:rPr>
              <a:t>with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momentum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0558" y="2432508"/>
            <a:ext cx="9029841" cy="2905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1783" y="5441695"/>
            <a:ext cx="677608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Keras: </a:t>
            </a:r>
            <a:r>
              <a:rPr sz="1800" spc="-10" dirty="0">
                <a:solidFill>
                  <a:srgbClr val="005B07"/>
                </a:solidFill>
                <a:latin typeface="Arial"/>
                <a:cs typeface="Arial"/>
              </a:rPr>
              <a:t>The learning rate can be </a:t>
            </a:r>
            <a:r>
              <a:rPr sz="1800" spc="-15" dirty="0">
                <a:solidFill>
                  <a:srgbClr val="005B07"/>
                </a:solidFill>
                <a:latin typeface="Arial"/>
                <a:cs typeface="Arial"/>
              </a:rPr>
              <a:t>specified </a:t>
            </a:r>
            <a:r>
              <a:rPr sz="1800" spc="-10" dirty="0">
                <a:solidFill>
                  <a:srgbClr val="005B07"/>
                </a:solidFill>
                <a:latin typeface="Arial"/>
                <a:cs typeface="Arial"/>
              </a:rPr>
              <a:t>via the </a:t>
            </a:r>
            <a:r>
              <a:rPr sz="1800" i="1" spc="-5" dirty="0">
                <a:latin typeface="Times New Roman"/>
                <a:cs typeface="Times New Roman"/>
              </a:rPr>
              <a:t>lr </a:t>
            </a:r>
            <a:r>
              <a:rPr sz="1800" spc="-15" dirty="0">
                <a:solidFill>
                  <a:srgbClr val="005B07"/>
                </a:solidFill>
                <a:latin typeface="Arial"/>
                <a:cs typeface="Arial"/>
              </a:rPr>
              <a:t>argument and  </a:t>
            </a:r>
            <a:r>
              <a:rPr sz="1800" spc="-10" dirty="0">
                <a:solidFill>
                  <a:srgbClr val="005B07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005B07"/>
                </a:solidFill>
                <a:latin typeface="Arial"/>
                <a:cs typeface="Arial"/>
              </a:rPr>
              <a:t>momentum </a:t>
            </a:r>
            <a:r>
              <a:rPr sz="1800" spc="-10" dirty="0">
                <a:solidFill>
                  <a:srgbClr val="005B07"/>
                </a:solidFill>
                <a:latin typeface="Arial"/>
                <a:cs typeface="Arial"/>
              </a:rPr>
              <a:t>can be specified </a:t>
            </a:r>
            <a:r>
              <a:rPr sz="1800" spc="-5" dirty="0">
                <a:solidFill>
                  <a:srgbClr val="005B07"/>
                </a:solidFill>
                <a:latin typeface="Arial"/>
                <a:cs typeface="Arial"/>
              </a:rPr>
              <a:t>via </a:t>
            </a:r>
            <a:r>
              <a:rPr sz="1800" spc="-10" dirty="0">
                <a:solidFill>
                  <a:srgbClr val="005B07"/>
                </a:solidFill>
                <a:latin typeface="Arial"/>
                <a:cs typeface="Arial"/>
              </a:rPr>
              <a:t>the </a:t>
            </a:r>
            <a:r>
              <a:rPr sz="1800" i="1" spc="-15" dirty="0">
                <a:latin typeface="Times New Roman"/>
                <a:cs typeface="Times New Roman"/>
              </a:rPr>
              <a:t>momentum</a:t>
            </a:r>
            <a:r>
              <a:rPr sz="1800" i="1" spc="-65" dirty="0"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5B07"/>
                </a:solidFill>
                <a:latin typeface="Arial"/>
                <a:cs typeface="Arial"/>
              </a:rPr>
              <a:t>argument.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9413" y="6302216"/>
            <a:ext cx="7824187" cy="778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34237" y="691895"/>
            <a:ext cx="27965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Momentum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1037844" y="1496568"/>
            <a:ext cx="41833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SGD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r>
              <a:rPr sz="3200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momentum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31246" y="5052579"/>
            <a:ext cx="2052582" cy="1923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7937" y="2241902"/>
            <a:ext cx="1914749" cy="181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7844" y="2399791"/>
            <a:ext cx="8203565" cy="43506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629025" marR="5080">
              <a:lnSpc>
                <a:spcPct val="98300"/>
              </a:lnSpc>
              <a:spcBef>
                <a:spcPts val="135"/>
              </a:spcBef>
            </a:pP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Contour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lines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depict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quadratic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loss function  </a:t>
            </a:r>
            <a:r>
              <a:rPr lang="en-US" sz="1800" spc="-10" dirty="0">
                <a:solidFill>
                  <a:srgbClr val="660066"/>
                </a:solidFill>
                <a:latin typeface="Arial"/>
                <a:cs typeface="Arial"/>
              </a:rPr>
              <a:t>w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ith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poorly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conditioned Hessian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matrix</a:t>
            </a:r>
            <a:r>
              <a:rPr lang="en-US" sz="1800" spc="-10" dirty="0">
                <a:solidFill>
                  <a:srgbClr val="660066"/>
                </a:solidFill>
                <a:latin typeface="Arial"/>
                <a:cs typeface="Arial"/>
              </a:rPr>
              <a:t>.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  Red path cutting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across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contours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depicts  path followed by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momentum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learning rule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as 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it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minimizes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this</a:t>
            </a:r>
            <a:r>
              <a:rPr sz="1800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function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Comparison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SGD without</a:t>
            </a:r>
            <a:r>
              <a:rPr sz="32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momentum</a:t>
            </a:r>
            <a:endParaRPr sz="3200" dirty="0">
              <a:latin typeface="Arial"/>
              <a:cs typeface="Arial"/>
            </a:endParaRPr>
          </a:p>
          <a:p>
            <a:pPr marL="3704590" marR="697230">
              <a:lnSpc>
                <a:spcPct val="102200"/>
              </a:lnSpc>
              <a:spcBef>
                <a:spcPts val="1280"/>
              </a:spcBef>
            </a:pP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At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each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step we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show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path that</a:t>
            </a:r>
            <a:r>
              <a:rPr sz="1800" spc="-1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would  be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taken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by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SGD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at that</a:t>
            </a:r>
            <a:r>
              <a:rPr sz="1800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step</a:t>
            </a:r>
            <a:endParaRPr sz="1800" dirty="0">
              <a:latin typeface="Arial"/>
              <a:cs typeface="Arial"/>
            </a:endParaRPr>
          </a:p>
          <a:p>
            <a:pPr marL="3704590" marR="683895">
              <a:lnSpc>
                <a:spcPts val="2110"/>
              </a:lnSpc>
              <a:spcBef>
                <a:spcPts val="40"/>
              </a:spcBef>
            </a:pP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Poorly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conditioned quadratic objective  Looks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like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long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narrow</a:t>
            </a:r>
            <a:r>
              <a:rPr sz="1800" spc="-8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valley</a:t>
            </a:r>
            <a:endParaRPr sz="1800" dirty="0">
              <a:latin typeface="Arial"/>
              <a:cs typeface="Arial"/>
            </a:endParaRPr>
          </a:p>
          <a:p>
            <a:pPr marL="3704590">
              <a:lnSpc>
                <a:spcPts val="2030"/>
              </a:lnSpc>
            </a:pP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with steep</a:t>
            </a:r>
            <a:r>
              <a:rPr sz="1800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sides</a:t>
            </a:r>
            <a:endParaRPr sz="1800" dirty="0">
              <a:latin typeface="Arial"/>
              <a:cs typeface="Arial"/>
            </a:endParaRPr>
          </a:p>
          <a:p>
            <a:pPr marL="3704590">
              <a:lnSpc>
                <a:spcPct val="100000"/>
              </a:lnSpc>
              <a:spcBef>
                <a:spcPts val="50"/>
              </a:spcBef>
            </a:pPr>
            <a:r>
              <a:rPr sz="1800" spc="-25" dirty="0">
                <a:solidFill>
                  <a:srgbClr val="660066"/>
                </a:solidFill>
                <a:latin typeface="Arial"/>
                <a:cs typeface="Arial"/>
              </a:rPr>
              <a:t>Wastes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time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3654" y="582167"/>
            <a:ext cx="57727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3. </a:t>
            </a:r>
            <a:r>
              <a:rPr sz="4400" spc="-25" dirty="0"/>
              <a:t>Nesterov</a:t>
            </a:r>
            <a:r>
              <a:rPr sz="4400" spc="-120" dirty="0"/>
              <a:t> </a:t>
            </a:r>
            <a:r>
              <a:rPr sz="4400" spc="-30" dirty="0"/>
              <a:t>Momentum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93573" y="1420368"/>
            <a:ext cx="81972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variant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accelerate gradient,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r>
              <a:rPr sz="3200" spc="-1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update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5693" y="2969767"/>
            <a:ext cx="8382634" cy="3274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90880" marR="551815" indent="-226060">
              <a:lnSpc>
                <a:spcPct val="100800"/>
              </a:lnSpc>
              <a:spcBef>
                <a:spcPts val="75"/>
              </a:spcBef>
              <a:buChar char="•"/>
              <a:tabLst>
                <a:tab pos="69088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where parameters </a:t>
            </a:r>
            <a:r>
              <a:rPr sz="2400" dirty="0">
                <a:latin typeface="Times New Roman"/>
                <a:cs typeface="Times New Roman"/>
              </a:rPr>
              <a:t>α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2400" spc="55" dirty="0">
                <a:latin typeface="Times New Roman"/>
                <a:cs typeface="Times New Roman"/>
              </a:rPr>
              <a:t>ε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play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similar role as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in</a:t>
            </a:r>
            <a:r>
              <a:rPr sz="2400" spc="-1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the  standard 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momentum</a:t>
            </a:r>
            <a:r>
              <a:rPr sz="2400" spc="-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method</a:t>
            </a:r>
            <a:endParaRPr sz="2400" dirty="0">
              <a:latin typeface="Arial"/>
              <a:cs typeface="Arial"/>
            </a:endParaRPr>
          </a:p>
          <a:p>
            <a:pPr marL="295275" marR="1375410" indent="-282575">
              <a:lnSpc>
                <a:spcPts val="3310"/>
              </a:lnSpc>
              <a:spcBef>
                <a:spcPts val="760"/>
              </a:spcBef>
              <a:buChar char="–"/>
              <a:tabLst>
                <a:tab pos="29527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Difference between Nesterov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standard 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momentum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where gradient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2800" spc="-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evaluated.</a:t>
            </a:r>
            <a:endParaRPr sz="2800" dirty="0">
              <a:latin typeface="Arial"/>
              <a:cs typeface="Arial"/>
            </a:endParaRPr>
          </a:p>
          <a:p>
            <a:pPr marL="690880" marR="5080" lvl="1" indent="-226060">
              <a:lnSpc>
                <a:spcPct val="100000"/>
              </a:lnSpc>
              <a:spcBef>
                <a:spcPts val="445"/>
              </a:spcBef>
              <a:buChar char="•"/>
              <a:tabLst>
                <a:tab pos="69088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Nesterov gradient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evaluated after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current velocity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applied.</a:t>
            </a:r>
            <a:endParaRPr sz="2400" dirty="0">
              <a:latin typeface="Arial"/>
              <a:cs typeface="Arial"/>
            </a:endParaRPr>
          </a:p>
          <a:p>
            <a:pPr marL="690880" marR="306705" lvl="1" indent="-226060">
              <a:lnSpc>
                <a:spcPts val="2810"/>
              </a:lnSpc>
              <a:spcBef>
                <a:spcPts val="680"/>
              </a:spcBef>
              <a:buChar char="•"/>
              <a:tabLst>
                <a:tab pos="690880" algn="l"/>
              </a:tabLst>
            </a:pPr>
            <a:r>
              <a:rPr lang="en-US" sz="2400" spc="-15" dirty="0">
                <a:solidFill>
                  <a:srgbClr val="660066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ne can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interpret Nesterov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attempting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 add</a:t>
            </a:r>
            <a:r>
              <a:rPr sz="2400" spc="-1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correction factor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 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standard method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2400" spc="-7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momentum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22697" y="2122870"/>
            <a:ext cx="4037917" cy="835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5710" y="2073010"/>
            <a:ext cx="4154170" cy="899794"/>
          </a:xfrm>
          <a:custGeom>
            <a:avLst/>
            <a:gdLst/>
            <a:ahLst/>
            <a:cxnLst/>
            <a:rect l="l" t="t" r="r" b="b"/>
            <a:pathLst>
              <a:path w="4154170" h="899794">
                <a:moveTo>
                  <a:pt x="0" y="0"/>
                </a:moveTo>
                <a:lnTo>
                  <a:pt x="4153852" y="0"/>
                </a:lnTo>
                <a:lnTo>
                  <a:pt x="4153852" y="899530"/>
                </a:lnTo>
                <a:lnTo>
                  <a:pt x="0" y="899530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07231" y="704088"/>
            <a:ext cx="76473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SGD </a:t>
            </a:r>
            <a:r>
              <a:rPr sz="4400" spc="-20" dirty="0"/>
              <a:t>with </a:t>
            </a:r>
            <a:r>
              <a:rPr sz="4400" spc="-25" dirty="0"/>
              <a:t>Nesterov</a:t>
            </a:r>
            <a:r>
              <a:rPr sz="4400" spc="-150" dirty="0"/>
              <a:t> </a:t>
            </a:r>
            <a:r>
              <a:rPr sz="4400" spc="-30" dirty="0"/>
              <a:t>Momentum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85723" y="1417610"/>
            <a:ext cx="8575040" cy="22288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variant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the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momentum</a:t>
            </a:r>
            <a:r>
              <a:rPr sz="3200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algorithm</a:t>
            </a:r>
            <a:endParaRPr sz="320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545"/>
              </a:spcBef>
              <a:tabLst>
                <a:tab pos="2606675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800" spc="-114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Nesterov’s	accelerated gradient</a:t>
            </a:r>
            <a:r>
              <a:rPr sz="2800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method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Applies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correction factor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standard</a:t>
            </a:r>
            <a:r>
              <a:rPr sz="3200" spc="-1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method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3200" spc="-15" dirty="0">
                <a:latin typeface="Calibri"/>
                <a:cs typeface="Calibri"/>
              </a:rPr>
              <a:t>Algorithm: SGD with </a:t>
            </a:r>
            <a:r>
              <a:rPr sz="3200" spc="-20" dirty="0">
                <a:latin typeface="Calibri"/>
                <a:cs typeface="Calibri"/>
              </a:rPr>
              <a:t>Nesterov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momentum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159" y="3923458"/>
            <a:ext cx="7510073" cy="2615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65307" y="5016500"/>
            <a:ext cx="4227830" cy="366395"/>
          </a:xfrm>
          <a:prstGeom prst="rect">
            <a:avLst/>
          </a:prstGeom>
          <a:ln w="9419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54"/>
              </a:spcBef>
            </a:pP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This line </a:t>
            </a:r>
            <a:r>
              <a:rPr sz="1800" spc="-5" dirty="0">
                <a:solidFill>
                  <a:srgbClr val="7030A0"/>
                </a:solidFill>
                <a:latin typeface="Arial"/>
                <a:cs typeface="Arial"/>
              </a:rPr>
              <a:t>is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added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from plain</a:t>
            </a:r>
            <a:r>
              <a:rPr sz="1800" spc="-8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7030A0"/>
                </a:solidFill>
                <a:latin typeface="Arial"/>
                <a:cs typeface="Arial"/>
              </a:rPr>
              <a:t>momentum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7079" y="5192504"/>
            <a:ext cx="490220" cy="144145"/>
          </a:xfrm>
          <a:custGeom>
            <a:avLst/>
            <a:gdLst/>
            <a:ahLst/>
            <a:cxnLst/>
            <a:rect l="l" t="t" r="r" b="b"/>
            <a:pathLst>
              <a:path w="490220" h="144145">
                <a:moveTo>
                  <a:pt x="64255" y="70921"/>
                </a:moveTo>
                <a:lnTo>
                  <a:pt x="0" y="125408"/>
                </a:lnTo>
                <a:lnTo>
                  <a:pt x="82143" y="144120"/>
                </a:lnTo>
                <a:lnTo>
                  <a:pt x="75418" y="116602"/>
                </a:lnTo>
                <a:lnTo>
                  <a:pt x="62490" y="116602"/>
                </a:lnTo>
                <a:lnTo>
                  <a:pt x="59508" y="104402"/>
                </a:lnTo>
                <a:lnTo>
                  <a:pt x="71708" y="101421"/>
                </a:lnTo>
                <a:lnTo>
                  <a:pt x="64255" y="70921"/>
                </a:lnTo>
                <a:close/>
              </a:path>
              <a:path w="490220" h="144145">
                <a:moveTo>
                  <a:pt x="71708" y="101421"/>
                </a:moveTo>
                <a:lnTo>
                  <a:pt x="59508" y="104402"/>
                </a:lnTo>
                <a:lnTo>
                  <a:pt x="62490" y="116602"/>
                </a:lnTo>
                <a:lnTo>
                  <a:pt x="74690" y="113621"/>
                </a:lnTo>
                <a:lnTo>
                  <a:pt x="71708" y="101421"/>
                </a:lnTo>
                <a:close/>
              </a:path>
              <a:path w="490220" h="144145">
                <a:moveTo>
                  <a:pt x="74690" y="113621"/>
                </a:moveTo>
                <a:lnTo>
                  <a:pt x="62490" y="116602"/>
                </a:lnTo>
                <a:lnTo>
                  <a:pt x="75418" y="116602"/>
                </a:lnTo>
                <a:lnTo>
                  <a:pt x="74690" y="113621"/>
                </a:lnTo>
                <a:close/>
              </a:path>
              <a:path w="490220" h="144145">
                <a:moveTo>
                  <a:pt x="486736" y="0"/>
                </a:moveTo>
                <a:lnTo>
                  <a:pt x="71708" y="101421"/>
                </a:lnTo>
                <a:lnTo>
                  <a:pt x="74690" y="113621"/>
                </a:lnTo>
                <a:lnTo>
                  <a:pt x="489718" y="12199"/>
                </a:lnTo>
                <a:lnTo>
                  <a:pt x="486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BE415-1EB9-E84C-8A7F-74B0690E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100" y="457200"/>
            <a:ext cx="6212715" cy="695960"/>
          </a:xfrm>
        </p:spPr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9EB86-D4BF-2B4E-8526-B53AABF64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797" y="1905000"/>
            <a:ext cx="9361805" cy="5970865"/>
          </a:xfrm>
        </p:spPr>
        <p:txBody>
          <a:bodyPr/>
          <a:lstStyle/>
          <a:p>
            <a:r>
              <a:rPr lang="en-US" sz="4000" dirty="0"/>
              <a:t>Necessary for best performance</a:t>
            </a:r>
          </a:p>
          <a:p>
            <a:endParaRPr lang="en-US" sz="4000" dirty="0"/>
          </a:p>
          <a:p>
            <a:r>
              <a:rPr lang="en-US" sz="4000" dirty="0"/>
              <a:t>Most common: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L1/L2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Dropout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Data augmentation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/>
              <a:t>Early stopping</a:t>
            </a:r>
            <a:endParaRPr lang="en-US" sz="2800" dirty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36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6304" y="963168"/>
            <a:ext cx="85064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Summary </a:t>
            </a:r>
            <a:r>
              <a:rPr sz="4400" spc="-15" dirty="0"/>
              <a:t>of </a:t>
            </a:r>
            <a:r>
              <a:rPr sz="4400" spc="-25" dirty="0"/>
              <a:t>Optimization</a:t>
            </a:r>
            <a:r>
              <a:rPr sz="4400" spc="-95" dirty="0"/>
              <a:t> </a:t>
            </a:r>
            <a:r>
              <a:rPr sz="4400" spc="-30" dirty="0"/>
              <a:t>Meth</a:t>
            </a:r>
            <a:r>
              <a:rPr lang="en-US" sz="4400" spc="-30" dirty="0"/>
              <a:t>o</a:t>
            </a:r>
            <a:r>
              <a:rPr sz="4400" spc="-30" dirty="0"/>
              <a:t>ds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2017775"/>
            <a:ext cx="7813040" cy="16027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lr>
                <a:srgbClr val="3333CC"/>
              </a:buClr>
              <a:buChar char="•"/>
              <a:tabLst>
                <a:tab pos="351155" algn="l"/>
                <a:tab pos="351790" algn="l"/>
              </a:tabLst>
            </a:pPr>
            <a:r>
              <a:rPr sz="3200"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Movies: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000" u="sng" spc="4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http://hduongtrong.github.io/2015/11/23/coordinate-descent</a:t>
            </a:r>
            <a:r>
              <a:rPr sz="32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/</a:t>
            </a:r>
            <a:endParaRPr sz="3200" dirty="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560"/>
              </a:spcBef>
              <a:tabLst>
                <a:tab pos="3312795" algn="l"/>
                <a:tab pos="7147559" algn="l"/>
              </a:tabLst>
            </a:pPr>
            <a:r>
              <a:rPr sz="2400" spc="-25" dirty="0">
                <a:solidFill>
                  <a:srgbClr val="336600"/>
                </a:solidFill>
                <a:latin typeface="Arial"/>
                <a:cs typeface="Arial"/>
              </a:rPr>
              <a:t>G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ad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en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t</a:t>
            </a:r>
            <a:r>
              <a:rPr sz="2400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Descen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t	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Coo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nat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e</a:t>
            </a:r>
            <a:r>
              <a:rPr sz="2400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Descen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t	</a:t>
            </a:r>
            <a:r>
              <a:rPr sz="2400" spc="-20" dirty="0">
                <a:solidFill>
                  <a:srgbClr val="336600"/>
                </a:solidFill>
                <a:latin typeface="Arial"/>
                <a:cs typeface="Arial"/>
              </a:rPr>
              <a:t>S</a:t>
            </a:r>
            <a:r>
              <a:rPr sz="2400" spc="-25" dirty="0">
                <a:solidFill>
                  <a:srgbClr val="336600"/>
                </a:solidFill>
                <a:latin typeface="Arial"/>
                <a:cs typeface="Arial"/>
              </a:rPr>
              <a:t>GD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24959" y="3660140"/>
            <a:ext cx="2196379" cy="179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0250" y="3655430"/>
            <a:ext cx="2210435" cy="1818005"/>
          </a:xfrm>
          <a:custGeom>
            <a:avLst/>
            <a:gdLst/>
            <a:ahLst/>
            <a:cxnLst/>
            <a:rect l="l" t="t" r="r" b="b"/>
            <a:pathLst>
              <a:path w="2210435" h="1818004">
                <a:moveTo>
                  <a:pt x="0" y="0"/>
                </a:moveTo>
                <a:lnTo>
                  <a:pt x="2210364" y="0"/>
                </a:lnTo>
                <a:lnTo>
                  <a:pt x="2210364" y="1817899"/>
                </a:lnTo>
                <a:lnTo>
                  <a:pt x="0" y="1817899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9270" y="3660140"/>
            <a:ext cx="2272155" cy="2301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0763" y="3655430"/>
            <a:ext cx="2345690" cy="2311400"/>
          </a:xfrm>
          <a:custGeom>
            <a:avLst/>
            <a:gdLst/>
            <a:ahLst/>
            <a:cxnLst/>
            <a:rect l="l" t="t" r="r" b="b"/>
            <a:pathLst>
              <a:path w="2345690" h="2311400">
                <a:moveTo>
                  <a:pt x="0" y="0"/>
                </a:moveTo>
                <a:lnTo>
                  <a:pt x="2345372" y="0"/>
                </a:lnTo>
                <a:lnTo>
                  <a:pt x="2345372" y="2310835"/>
                </a:lnTo>
                <a:lnTo>
                  <a:pt x="0" y="2310835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92912" y="3669281"/>
            <a:ext cx="2352918" cy="23494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51652" y="3655430"/>
            <a:ext cx="2399030" cy="0"/>
          </a:xfrm>
          <a:custGeom>
            <a:avLst/>
            <a:gdLst/>
            <a:ahLst/>
            <a:cxnLst/>
            <a:rect l="l" t="t" r="r" b="b"/>
            <a:pathLst>
              <a:path w="2399029">
                <a:moveTo>
                  <a:pt x="0" y="0"/>
                </a:moveTo>
                <a:lnTo>
                  <a:pt x="2398747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1652" y="3655430"/>
            <a:ext cx="2399030" cy="2391410"/>
          </a:xfrm>
          <a:custGeom>
            <a:avLst/>
            <a:gdLst/>
            <a:ahLst/>
            <a:cxnLst/>
            <a:rect l="l" t="t" r="r" b="b"/>
            <a:pathLst>
              <a:path w="2399029" h="2391410">
                <a:moveTo>
                  <a:pt x="2398747" y="2390899"/>
                </a:moveTo>
                <a:lnTo>
                  <a:pt x="0" y="2390899"/>
                </a:lnTo>
                <a:lnTo>
                  <a:pt x="0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23547" y="5619327"/>
            <a:ext cx="2821305" cy="639445"/>
          </a:xfrm>
          <a:prstGeom prst="rect">
            <a:avLst/>
          </a:prstGeom>
          <a:ln w="9419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0170" marR="182880">
              <a:lnSpc>
                <a:spcPts val="2090"/>
              </a:lnSpc>
              <a:spcBef>
                <a:spcPts val="390"/>
              </a:spcBef>
            </a:pP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Minimize </a:t>
            </a:r>
            <a:r>
              <a:rPr sz="1800" i="1" spc="-1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b="1" i="1" spc="-1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)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wrt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single 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variable, </a:t>
            </a:r>
            <a:r>
              <a:rPr sz="1800" i="1" spc="-10" dirty="0">
                <a:latin typeface="Calibri"/>
                <a:cs typeface="Calibri"/>
              </a:rPr>
              <a:t>x</a:t>
            </a:r>
            <a:r>
              <a:rPr sz="1800" i="1" spc="-15" baseline="-13888" dirty="0">
                <a:latin typeface="Calibri"/>
                <a:cs typeface="Calibri"/>
              </a:rPr>
              <a:t>i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then wrt </a:t>
            </a:r>
            <a:r>
              <a:rPr sz="1800" i="1" spc="-10" dirty="0">
                <a:latin typeface="Calibri"/>
                <a:cs typeface="Calibri"/>
              </a:rPr>
              <a:t>x</a:t>
            </a:r>
            <a:r>
              <a:rPr sz="1800" i="1" spc="-15" baseline="-13888" dirty="0">
                <a:latin typeface="Calibri"/>
                <a:cs typeface="Calibri"/>
              </a:rPr>
              <a:t>j</a:t>
            </a:r>
            <a:r>
              <a:rPr sz="1800" i="1" spc="240" baseline="-13888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etc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62133" y="6421205"/>
            <a:ext cx="231140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450" i="1" spc="40" dirty="0">
                <a:latin typeface="Cambria"/>
                <a:cs typeface="Cambria"/>
              </a:rPr>
              <a:t>m</a:t>
            </a:r>
            <a:r>
              <a:rPr sz="1450" i="1" spc="-140" dirty="0">
                <a:latin typeface="Cambria"/>
                <a:cs typeface="Cambria"/>
              </a:rPr>
              <a:t> </a:t>
            </a:r>
            <a:r>
              <a:rPr sz="1450" spc="-55" dirty="0">
                <a:latin typeface="Calibri"/>
                <a:cs typeface="Calibri"/>
              </a:rPr>
              <a:t>'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79913" y="6273772"/>
            <a:ext cx="830580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1450" b="1" i="1" spc="10" dirty="0">
                <a:latin typeface="Calibri"/>
                <a:cs typeface="Calibri"/>
              </a:rPr>
              <a:t>g </a:t>
            </a:r>
            <a:r>
              <a:rPr sz="1450" spc="-15" dirty="0">
                <a:latin typeface="Lucida Sans Unicode"/>
                <a:cs typeface="Lucida Sans Unicode"/>
              </a:rPr>
              <a:t>=</a:t>
            </a:r>
            <a:r>
              <a:rPr sz="2175" u="sng" spc="-22" baseline="34482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175" u="sng" spc="-7" baseline="3448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175" spc="277" baseline="34482" dirty="0">
                <a:latin typeface="Calibri"/>
                <a:cs typeface="Calibri"/>
              </a:rPr>
              <a:t> </a:t>
            </a:r>
            <a:r>
              <a:rPr sz="1450" spc="-75" dirty="0">
                <a:latin typeface="Lucida Sans Unicode"/>
                <a:cs typeface="Lucida Sans Unicode"/>
              </a:rPr>
              <a:t>∇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17565" y="6268923"/>
            <a:ext cx="43180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90195" algn="l"/>
              </a:tabLst>
            </a:pPr>
            <a:r>
              <a:rPr sz="850" spc="45" dirty="0">
                <a:latin typeface="Calibri"/>
                <a:cs typeface="Calibri"/>
              </a:rPr>
              <a:t>(</a:t>
            </a:r>
            <a:r>
              <a:rPr sz="850" i="1" spc="45" dirty="0">
                <a:latin typeface="Cambria"/>
                <a:cs typeface="Cambria"/>
              </a:rPr>
              <a:t>i</a:t>
            </a:r>
            <a:r>
              <a:rPr sz="850" i="1" spc="-105" dirty="0">
                <a:latin typeface="Cambria"/>
                <a:cs typeface="Cambria"/>
              </a:rPr>
              <a:t> </a:t>
            </a:r>
            <a:r>
              <a:rPr sz="850" spc="70" dirty="0">
                <a:latin typeface="Calibri"/>
                <a:cs typeface="Calibri"/>
              </a:rPr>
              <a:t>)	</a:t>
            </a:r>
            <a:r>
              <a:rPr sz="850" spc="45" dirty="0">
                <a:latin typeface="Calibri"/>
                <a:cs typeface="Calibri"/>
              </a:rPr>
              <a:t>(</a:t>
            </a:r>
            <a:r>
              <a:rPr sz="850" i="1" spc="45" dirty="0">
                <a:latin typeface="Cambria"/>
                <a:cs typeface="Cambria"/>
              </a:rPr>
              <a:t>i</a:t>
            </a:r>
            <a:r>
              <a:rPr sz="850" i="1" spc="-145" dirty="0">
                <a:latin typeface="Cambria"/>
                <a:cs typeface="Cambria"/>
              </a:rPr>
              <a:t> </a:t>
            </a:r>
            <a:r>
              <a:rPr sz="850" spc="70" dirty="0">
                <a:latin typeface="Calibri"/>
                <a:cs typeface="Calibri"/>
              </a:rPr>
              <a:t>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99045" y="6273772"/>
            <a:ext cx="921385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444500" algn="l"/>
                <a:tab pos="735330" algn="l"/>
              </a:tabLst>
            </a:pPr>
            <a:r>
              <a:rPr sz="1450" i="1" spc="160" dirty="0">
                <a:latin typeface="Cambria"/>
                <a:cs typeface="Cambria"/>
              </a:rPr>
              <a:t>L </a:t>
            </a:r>
            <a:r>
              <a:rPr sz="1450" i="1" spc="5" dirty="0">
                <a:latin typeface="Cambria"/>
                <a:cs typeface="Cambria"/>
              </a:rPr>
              <a:t> </a:t>
            </a:r>
            <a:r>
              <a:rPr sz="1450" b="1" i="1" spc="150" dirty="0">
                <a:latin typeface="Calibri"/>
                <a:cs typeface="Calibri"/>
              </a:rPr>
              <a:t>x</a:t>
            </a:r>
            <a:r>
              <a:rPr sz="1450" b="1" i="1" dirty="0">
                <a:latin typeface="Calibri"/>
                <a:cs typeface="Calibri"/>
              </a:rPr>
              <a:t>	</a:t>
            </a:r>
            <a:r>
              <a:rPr sz="1450" spc="140" dirty="0">
                <a:latin typeface="Calibri"/>
                <a:cs typeface="Calibri"/>
              </a:rPr>
              <a:t>,</a:t>
            </a:r>
            <a:r>
              <a:rPr sz="1450" i="1" spc="40" dirty="0">
                <a:latin typeface="Cambria"/>
                <a:cs typeface="Cambria"/>
              </a:rPr>
              <a:t>y</a:t>
            </a:r>
            <a:r>
              <a:rPr sz="1450" i="1" dirty="0">
                <a:latin typeface="Cambria"/>
                <a:cs typeface="Cambria"/>
              </a:rPr>
              <a:t>	</a:t>
            </a:r>
            <a:r>
              <a:rPr sz="1450" spc="170" dirty="0">
                <a:latin typeface="Calibri"/>
                <a:cs typeface="Calibri"/>
              </a:rPr>
              <a:t>,</a:t>
            </a:r>
            <a:r>
              <a:rPr sz="1450" b="1" i="1" spc="-5" dirty="0">
                <a:latin typeface="Calibri"/>
                <a:cs typeface="Calibri"/>
              </a:rPr>
              <a:t>θ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32852" y="6185991"/>
            <a:ext cx="86677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781050" algn="l"/>
              </a:tabLst>
            </a:pPr>
            <a:r>
              <a:rPr sz="2350" spc="-195" dirty="0">
                <a:latin typeface="Lucida Sans Unicode"/>
                <a:cs typeface="Lucida Sans Unicode"/>
              </a:rPr>
              <a:t>(	)</a:t>
            </a:r>
            <a:endParaRPr sz="23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97849" y="6162713"/>
            <a:ext cx="13906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50" i="1" spc="10" dirty="0">
                <a:latin typeface="Cambria"/>
                <a:cs typeface="Cambria"/>
              </a:rPr>
              <a:t>m</a:t>
            </a:r>
            <a:r>
              <a:rPr sz="850" i="1" spc="-100" dirty="0">
                <a:latin typeface="Cambria"/>
                <a:cs typeface="Cambria"/>
              </a:rPr>
              <a:t> </a:t>
            </a:r>
            <a:r>
              <a:rPr sz="850" spc="-35" dirty="0">
                <a:latin typeface="Calibri"/>
                <a:cs typeface="Calibri"/>
              </a:rPr>
              <a:t>'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49307" y="6221395"/>
            <a:ext cx="367665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2540"/>
              </a:lnSpc>
              <a:spcBef>
                <a:spcPts val="100"/>
              </a:spcBef>
            </a:pPr>
            <a:r>
              <a:rPr sz="1275" i="1" spc="-120" baseline="-13071" dirty="0">
                <a:latin typeface="Calibri"/>
                <a:cs typeface="Calibri"/>
              </a:rPr>
              <a:t>θ</a:t>
            </a:r>
            <a:r>
              <a:rPr sz="1275" i="1" spc="-179" baseline="-13071" dirty="0">
                <a:latin typeface="Calibri"/>
                <a:cs typeface="Calibri"/>
              </a:rPr>
              <a:t> </a:t>
            </a:r>
            <a:r>
              <a:rPr sz="2200" spc="45" dirty="0">
                <a:latin typeface="Lucida Sans Unicode"/>
                <a:cs typeface="Lucida Sans Unicode"/>
              </a:rPr>
              <a:t>∑</a:t>
            </a:r>
            <a:endParaRPr sz="2200">
              <a:latin typeface="Lucida Sans Unicode"/>
              <a:cs typeface="Lucida Sans Unicode"/>
            </a:endParaRPr>
          </a:p>
          <a:p>
            <a:pPr marL="128270">
              <a:lnSpc>
                <a:spcPts val="919"/>
              </a:lnSpc>
            </a:pPr>
            <a:r>
              <a:rPr sz="850" i="1" dirty="0">
                <a:latin typeface="Cambria"/>
                <a:cs typeface="Cambria"/>
              </a:rPr>
              <a:t>i</a:t>
            </a:r>
            <a:r>
              <a:rPr sz="850" dirty="0">
                <a:latin typeface="Lucida Sans Unicode"/>
                <a:cs typeface="Lucida Sans Unicode"/>
              </a:rPr>
              <a:t>=</a:t>
            </a:r>
            <a:r>
              <a:rPr sz="850" dirty="0">
                <a:latin typeface="Calibri"/>
                <a:cs typeface="Calibri"/>
              </a:rPr>
              <a:t>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85090" y="6142090"/>
            <a:ext cx="2119630" cy="553085"/>
          </a:xfrm>
          <a:custGeom>
            <a:avLst/>
            <a:gdLst/>
            <a:ahLst/>
            <a:cxnLst/>
            <a:rect l="l" t="t" r="r" b="b"/>
            <a:pathLst>
              <a:path w="2119629" h="553084">
                <a:moveTo>
                  <a:pt x="0" y="0"/>
                </a:moveTo>
                <a:lnTo>
                  <a:pt x="2119312" y="0"/>
                </a:lnTo>
                <a:lnTo>
                  <a:pt x="2119312" y="552591"/>
                </a:lnTo>
                <a:lnTo>
                  <a:pt x="0" y="552591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52767" y="6718087"/>
            <a:ext cx="107759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b="1" i="1" dirty="0">
                <a:latin typeface="Calibri"/>
                <a:cs typeface="Calibri"/>
              </a:rPr>
              <a:t>θ</a:t>
            </a:r>
            <a:r>
              <a:rPr sz="1750" b="1" i="1" spc="60" dirty="0">
                <a:latin typeface="Calibri"/>
                <a:cs typeface="Calibri"/>
              </a:rPr>
              <a:t> </a:t>
            </a:r>
            <a:r>
              <a:rPr sz="1750" spc="135" dirty="0">
                <a:latin typeface="Lucida Sans Unicode"/>
                <a:cs typeface="Lucida Sans Unicode"/>
              </a:rPr>
              <a:t>←</a:t>
            </a:r>
            <a:r>
              <a:rPr sz="1750" spc="-200" dirty="0">
                <a:latin typeface="Lucida Sans Unicode"/>
                <a:cs typeface="Lucida Sans Unicode"/>
              </a:rPr>
              <a:t> </a:t>
            </a:r>
            <a:r>
              <a:rPr sz="1750" b="1" i="1" dirty="0">
                <a:latin typeface="Calibri"/>
                <a:cs typeface="Calibri"/>
              </a:rPr>
              <a:t>θ</a:t>
            </a:r>
            <a:r>
              <a:rPr sz="1750" b="1" i="1" spc="-80" dirty="0">
                <a:latin typeface="Calibri"/>
                <a:cs typeface="Calibri"/>
              </a:rPr>
              <a:t> </a:t>
            </a:r>
            <a:r>
              <a:rPr sz="1750" spc="-10" dirty="0">
                <a:latin typeface="Lucida Sans Unicode"/>
                <a:cs typeface="Lucida Sans Unicode"/>
              </a:rPr>
              <a:t>−</a:t>
            </a:r>
            <a:r>
              <a:rPr sz="1750" spc="-320" dirty="0">
                <a:latin typeface="Lucida Sans Unicode"/>
                <a:cs typeface="Lucida Sans Unicode"/>
              </a:rPr>
              <a:t> </a:t>
            </a:r>
            <a:r>
              <a:rPr sz="1750" i="1" spc="-30" dirty="0">
                <a:latin typeface="Calibri"/>
                <a:cs typeface="Calibri"/>
              </a:rPr>
              <a:t>ε</a:t>
            </a:r>
            <a:r>
              <a:rPr sz="1750" b="1" i="1" spc="-30" dirty="0">
                <a:latin typeface="Calibri"/>
                <a:cs typeface="Calibri"/>
              </a:rPr>
              <a:t>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87005" y="6345852"/>
            <a:ext cx="179705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450" i="1" spc="160" dirty="0">
                <a:latin typeface="Cambria"/>
                <a:cs typeface="Cambria"/>
              </a:rPr>
              <a:t>M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0939" y="6198419"/>
            <a:ext cx="809625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1450" b="1" i="1" spc="10" dirty="0">
                <a:latin typeface="Calibri"/>
                <a:cs typeface="Calibri"/>
              </a:rPr>
              <a:t>g </a:t>
            </a:r>
            <a:r>
              <a:rPr sz="1450" spc="-15" dirty="0">
                <a:latin typeface="Lucida Sans Unicode"/>
                <a:cs typeface="Lucida Sans Unicode"/>
              </a:rPr>
              <a:t>=</a:t>
            </a:r>
            <a:r>
              <a:rPr sz="2175" u="sng" spc="-22" baseline="34482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175" u="sng" spc="-7" baseline="3448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175" spc="22" baseline="34482" dirty="0">
                <a:latin typeface="Calibri"/>
                <a:cs typeface="Calibri"/>
              </a:rPr>
              <a:t> </a:t>
            </a:r>
            <a:r>
              <a:rPr sz="1450" spc="-75" dirty="0">
                <a:latin typeface="Lucida Sans Unicode"/>
                <a:cs typeface="Lucida Sans Unicode"/>
              </a:rPr>
              <a:t>∇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74335" y="6343912"/>
            <a:ext cx="6350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50" i="1" spc="-80" dirty="0">
                <a:latin typeface="Calibri"/>
                <a:cs typeface="Calibri"/>
              </a:rPr>
              <a:t>θ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17136" y="6193570"/>
            <a:ext cx="43180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90195" algn="l"/>
              </a:tabLst>
            </a:pPr>
            <a:r>
              <a:rPr sz="850" spc="45" dirty="0">
                <a:latin typeface="Calibri"/>
                <a:cs typeface="Calibri"/>
              </a:rPr>
              <a:t>(</a:t>
            </a:r>
            <a:r>
              <a:rPr sz="850" i="1" spc="45" dirty="0">
                <a:latin typeface="Cambria"/>
                <a:cs typeface="Cambria"/>
              </a:rPr>
              <a:t>i</a:t>
            </a:r>
            <a:r>
              <a:rPr sz="850" i="1" spc="-105" dirty="0">
                <a:latin typeface="Cambria"/>
                <a:cs typeface="Cambria"/>
              </a:rPr>
              <a:t> </a:t>
            </a:r>
            <a:r>
              <a:rPr sz="850" spc="70" dirty="0">
                <a:latin typeface="Calibri"/>
                <a:cs typeface="Calibri"/>
              </a:rPr>
              <a:t>)	</a:t>
            </a:r>
            <a:r>
              <a:rPr sz="850" spc="45" dirty="0">
                <a:latin typeface="Calibri"/>
                <a:cs typeface="Calibri"/>
              </a:rPr>
              <a:t>(</a:t>
            </a:r>
            <a:r>
              <a:rPr sz="850" i="1" spc="45" dirty="0">
                <a:latin typeface="Cambria"/>
                <a:cs typeface="Cambria"/>
              </a:rPr>
              <a:t>i</a:t>
            </a:r>
            <a:r>
              <a:rPr sz="850" i="1" spc="-145" dirty="0">
                <a:latin typeface="Cambria"/>
                <a:cs typeface="Cambria"/>
              </a:rPr>
              <a:t> </a:t>
            </a:r>
            <a:r>
              <a:rPr sz="850" spc="70" dirty="0">
                <a:latin typeface="Calibri"/>
                <a:cs typeface="Calibri"/>
              </a:rPr>
              <a:t>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98644" y="6198419"/>
            <a:ext cx="921385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444500" algn="l"/>
                <a:tab pos="735330" algn="l"/>
              </a:tabLst>
            </a:pPr>
            <a:r>
              <a:rPr sz="1450" i="1" spc="160" dirty="0">
                <a:latin typeface="Cambria"/>
                <a:cs typeface="Cambria"/>
              </a:rPr>
              <a:t>L </a:t>
            </a:r>
            <a:r>
              <a:rPr sz="1450" i="1" spc="5" dirty="0">
                <a:latin typeface="Cambria"/>
                <a:cs typeface="Cambria"/>
              </a:rPr>
              <a:t> </a:t>
            </a:r>
            <a:r>
              <a:rPr sz="1450" b="1" i="1" spc="150" dirty="0">
                <a:latin typeface="Calibri"/>
                <a:cs typeface="Calibri"/>
              </a:rPr>
              <a:t>x</a:t>
            </a:r>
            <a:r>
              <a:rPr sz="1450" b="1" i="1" dirty="0">
                <a:latin typeface="Calibri"/>
                <a:cs typeface="Calibri"/>
              </a:rPr>
              <a:t>	</a:t>
            </a:r>
            <a:r>
              <a:rPr sz="1450" spc="140" dirty="0">
                <a:latin typeface="Calibri"/>
                <a:cs typeface="Calibri"/>
              </a:rPr>
              <a:t>,</a:t>
            </a:r>
            <a:r>
              <a:rPr sz="1450" i="1" spc="40" dirty="0">
                <a:latin typeface="Cambria"/>
                <a:cs typeface="Cambria"/>
              </a:rPr>
              <a:t>y</a:t>
            </a:r>
            <a:r>
              <a:rPr sz="1450" i="1" dirty="0">
                <a:latin typeface="Cambria"/>
                <a:cs typeface="Cambria"/>
              </a:rPr>
              <a:t>	</a:t>
            </a:r>
            <a:r>
              <a:rPr sz="1450" spc="170" dirty="0">
                <a:latin typeface="Calibri"/>
                <a:cs typeface="Calibri"/>
              </a:rPr>
              <a:t>,</a:t>
            </a:r>
            <a:r>
              <a:rPr sz="1450" b="1" i="1" spc="-5" dirty="0">
                <a:latin typeface="Calibri"/>
                <a:cs typeface="Calibri"/>
              </a:rPr>
              <a:t>θ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6191" y="6087360"/>
            <a:ext cx="10922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50" i="1" spc="85" dirty="0">
                <a:latin typeface="Cambria"/>
                <a:cs typeface="Cambria"/>
              </a:rPr>
              <a:t>M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46565" y="6122280"/>
            <a:ext cx="1252855" cy="488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ts val="2705"/>
              </a:lnSpc>
              <a:spcBef>
                <a:spcPts val="135"/>
              </a:spcBef>
              <a:tabLst>
                <a:tab pos="385445" algn="l"/>
                <a:tab pos="1167130" algn="l"/>
              </a:tabLst>
            </a:pPr>
            <a:r>
              <a:rPr sz="2200" spc="45" dirty="0">
                <a:latin typeface="Lucida Sans Unicode"/>
                <a:cs typeface="Lucida Sans Unicode"/>
              </a:rPr>
              <a:t>∑	</a:t>
            </a:r>
            <a:r>
              <a:rPr sz="3525" spc="-292" baseline="2364" dirty="0">
                <a:latin typeface="Lucida Sans Unicode"/>
                <a:cs typeface="Lucida Sans Unicode"/>
              </a:rPr>
              <a:t>(	)</a:t>
            </a:r>
            <a:endParaRPr sz="3525" baseline="2364">
              <a:latin typeface="Lucida Sans Unicode"/>
              <a:cs typeface="Lucida Sans Unicode"/>
            </a:endParaRPr>
          </a:p>
          <a:p>
            <a:pPr marL="30480">
              <a:lnSpc>
                <a:spcPts val="905"/>
              </a:lnSpc>
            </a:pPr>
            <a:r>
              <a:rPr sz="850" i="1" dirty="0">
                <a:latin typeface="Cambria"/>
                <a:cs typeface="Cambria"/>
              </a:rPr>
              <a:t>i</a:t>
            </a:r>
            <a:r>
              <a:rPr sz="850" dirty="0">
                <a:latin typeface="Lucida Sans Unicode"/>
                <a:cs typeface="Lucida Sans Unicode"/>
              </a:rPr>
              <a:t>=</a:t>
            </a:r>
            <a:r>
              <a:rPr sz="850" dirty="0">
                <a:latin typeface="Calibri"/>
                <a:cs typeface="Calibri"/>
              </a:rPr>
              <a:t>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06117" y="6066737"/>
            <a:ext cx="2103755" cy="553085"/>
          </a:xfrm>
          <a:custGeom>
            <a:avLst/>
            <a:gdLst/>
            <a:ahLst/>
            <a:cxnLst/>
            <a:rect l="l" t="t" r="r" b="b"/>
            <a:pathLst>
              <a:path w="2103755" h="553084">
                <a:moveTo>
                  <a:pt x="0" y="0"/>
                </a:moveTo>
                <a:lnTo>
                  <a:pt x="2103613" y="0"/>
                </a:lnTo>
                <a:lnTo>
                  <a:pt x="2103613" y="552591"/>
                </a:lnTo>
                <a:lnTo>
                  <a:pt x="0" y="552591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423087" y="6642734"/>
            <a:ext cx="107759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b="1" i="1" dirty="0">
                <a:latin typeface="Calibri"/>
                <a:cs typeface="Calibri"/>
              </a:rPr>
              <a:t>θ</a:t>
            </a:r>
            <a:r>
              <a:rPr sz="1750" b="1" i="1" spc="60" dirty="0">
                <a:latin typeface="Calibri"/>
                <a:cs typeface="Calibri"/>
              </a:rPr>
              <a:t> </a:t>
            </a:r>
            <a:r>
              <a:rPr sz="1750" spc="135" dirty="0">
                <a:latin typeface="Lucida Sans Unicode"/>
                <a:cs typeface="Lucida Sans Unicode"/>
              </a:rPr>
              <a:t>←</a:t>
            </a:r>
            <a:r>
              <a:rPr sz="1750" spc="-200" dirty="0">
                <a:latin typeface="Lucida Sans Unicode"/>
                <a:cs typeface="Lucida Sans Unicode"/>
              </a:rPr>
              <a:t> </a:t>
            </a:r>
            <a:r>
              <a:rPr sz="1750" b="1" i="1" dirty="0">
                <a:latin typeface="Calibri"/>
                <a:cs typeface="Calibri"/>
              </a:rPr>
              <a:t>θ</a:t>
            </a:r>
            <a:r>
              <a:rPr sz="1750" b="1" i="1" spc="-80" dirty="0">
                <a:latin typeface="Calibri"/>
                <a:cs typeface="Calibri"/>
              </a:rPr>
              <a:t> </a:t>
            </a:r>
            <a:r>
              <a:rPr sz="1750" spc="-10" dirty="0">
                <a:latin typeface="Lucida Sans Unicode"/>
                <a:cs typeface="Lucida Sans Unicode"/>
              </a:rPr>
              <a:t>−</a:t>
            </a:r>
            <a:r>
              <a:rPr sz="1750" spc="-320" dirty="0">
                <a:latin typeface="Lucida Sans Unicode"/>
                <a:cs typeface="Lucida Sans Unicode"/>
              </a:rPr>
              <a:t> </a:t>
            </a:r>
            <a:r>
              <a:rPr sz="1750" i="1" spc="-30" dirty="0">
                <a:latin typeface="Calibri"/>
                <a:cs typeface="Calibri"/>
              </a:rPr>
              <a:t>ε</a:t>
            </a:r>
            <a:r>
              <a:rPr sz="1750" b="1" i="1" spc="-30" dirty="0">
                <a:latin typeface="Calibri"/>
                <a:cs typeface="Calibri"/>
              </a:rPr>
              <a:t>g</a:t>
            </a:r>
            <a:endParaRPr sz="17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91474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325" y="992631"/>
            <a:ext cx="84099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Keras </a:t>
            </a:r>
            <a:r>
              <a:rPr spc="-30" dirty="0"/>
              <a:t>SGD </a:t>
            </a:r>
            <a:r>
              <a:rPr spc="-20" dirty="0"/>
              <a:t>with Nesterov</a:t>
            </a:r>
            <a:r>
              <a:rPr spc="-140" dirty="0"/>
              <a:t> </a:t>
            </a:r>
            <a:r>
              <a:rPr spc="-25" dirty="0"/>
              <a:t>Momentum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723" y="2100072"/>
            <a:ext cx="7638415" cy="99504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508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one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the two</a:t>
            </a:r>
            <a:r>
              <a:rPr sz="3200" spc="-1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arguments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required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compiling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Keras</a:t>
            </a:r>
            <a:r>
              <a:rPr sz="3200" spc="-1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model: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5912" y="3372855"/>
            <a:ext cx="8866574" cy="1883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5677" y="5362447"/>
            <a:ext cx="8105140" cy="137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Arguments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b="1" spc="-15" dirty="0">
                <a:latin typeface="Arial"/>
                <a:cs typeface="Arial"/>
              </a:rPr>
              <a:t>learning_rate</a:t>
            </a:r>
            <a:r>
              <a:rPr sz="1800" spc="-15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float &gt;= 0. </a:t>
            </a:r>
            <a:r>
              <a:rPr sz="1800" spc="-15" dirty="0">
                <a:latin typeface="Arial"/>
                <a:cs typeface="Arial"/>
              </a:rPr>
              <a:t>Learning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rate.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110"/>
              </a:lnSpc>
              <a:spcBef>
                <a:spcPts val="75"/>
              </a:spcBef>
            </a:pPr>
            <a:r>
              <a:rPr sz="1800" b="1" spc="-15" dirty="0">
                <a:latin typeface="Arial"/>
                <a:cs typeface="Arial"/>
              </a:rPr>
              <a:t>momentum</a:t>
            </a:r>
            <a:r>
              <a:rPr sz="1800" spc="-15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float &gt;= 0. </a:t>
            </a:r>
            <a:r>
              <a:rPr sz="1800" spc="-15" dirty="0">
                <a:latin typeface="Arial"/>
                <a:cs typeface="Arial"/>
              </a:rPr>
              <a:t>Parameter </a:t>
            </a:r>
            <a:r>
              <a:rPr sz="1800" spc="-10" dirty="0">
                <a:latin typeface="Arial"/>
                <a:cs typeface="Arial"/>
              </a:rPr>
              <a:t>that </a:t>
            </a:r>
            <a:r>
              <a:rPr sz="1800" spc="-15" dirty="0">
                <a:latin typeface="Arial"/>
                <a:cs typeface="Arial"/>
              </a:rPr>
              <a:t>accelerates SGD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relevant </a:t>
            </a:r>
            <a:r>
              <a:rPr sz="1800" spc="-10" dirty="0">
                <a:latin typeface="Arial"/>
                <a:cs typeface="Arial"/>
              </a:rPr>
              <a:t>direction  and </a:t>
            </a:r>
            <a:r>
              <a:rPr sz="1800" spc="-15" dirty="0">
                <a:latin typeface="Arial"/>
                <a:cs typeface="Arial"/>
              </a:rPr>
              <a:t>dampens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oscillations.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b="1" spc="-15" dirty="0">
                <a:latin typeface="Arial"/>
                <a:cs typeface="Arial"/>
              </a:rPr>
              <a:t>nesterov</a:t>
            </a:r>
            <a:r>
              <a:rPr sz="1800" spc="-15" dirty="0">
                <a:latin typeface="Arial"/>
                <a:cs typeface="Arial"/>
              </a:rPr>
              <a:t>: boolean. Whether </a:t>
            </a:r>
            <a:r>
              <a:rPr sz="1800" spc="-5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apply </a:t>
            </a:r>
            <a:r>
              <a:rPr sz="1800" spc="-15" dirty="0">
                <a:latin typeface="Arial"/>
                <a:cs typeface="Arial"/>
              </a:rPr>
              <a:t>Nesterov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momentum.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2526" y="691895"/>
            <a:ext cx="165671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/>
              <a:t>T</a:t>
            </a:r>
            <a:r>
              <a:rPr sz="4400" spc="-25" dirty="0"/>
              <a:t>op</a:t>
            </a:r>
            <a:r>
              <a:rPr sz="4400" spc="-15" dirty="0"/>
              <a:t>i</a:t>
            </a:r>
            <a:r>
              <a:rPr sz="4400" spc="-30" dirty="0"/>
              <a:t>c</a:t>
            </a:r>
            <a:r>
              <a:rPr sz="4400" dirty="0"/>
              <a:t>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60606" y="1484376"/>
            <a:ext cx="8752205" cy="51460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Importance </a:t>
            </a:r>
            <a:r>
              <a:rPr sz="3200" spc="-15" dirty="0">
                <a:solidFill>
                  <a:srgbClr val="808080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Optimization </a:t>
            </a: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in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machine</a:t>
            </a:r>
            <a:r>
              <a:rPr sz="3200" spc="-16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learning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How learning </a:t>
            </a:r>
            <a:r>
              <a:rPr sz="3200" spc="-15" dirty="0">
                <a:solidFill>
                  <a:srgbClr val="808080"/>
                </a:solidFill>
                <a:latin typeface="Arial"/>
                <a:cs typeface="Arial"/>
              </a:rPr>
              <a:t>differs from</a:t>
            </a:r>
            <a:r>
              <a:rPr sz="3200" spc="-10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Challenges </a:t>
            </a:r>
            <a:r>
              <a:rPr sz="3200" spc="-5" dirty="0">
                <a:solidFill>
                  <a:srgbClr val="808080"/>
                </a:solidFill>
                <a:latin typeface="Arial"/>
                <a:cs typeface="Arial"/>
              </a:rPr>
              <a:t>in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neural network</a:t>
            </a:r>
            <a:r>
              <a:rPr sz="3200" spc="-9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Basic Optimization</a:t>
            </a:r>
            <a:r>
              <a:rPr sz="3200" spc="-6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Algorithms</a:t>
            </a:r>
            <a:endParaRPr sz="320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660"/>
              </a:spcBef>
            </a:pPr>
            <a:r>
              <a:rPr sz="2800" dirty="0">
                <a:solidFill>
                  <a:srgbClr val="808080"/>
                </a:solidFill>
                <a:latin typeface="Arial"/>
                <a:cs typeface="Arial"/>
              </a:rPr>
              <a:t>– </a:t>
            </a:r>
            <a:r>
              <a:rPr sz="2800" spc="-25" dirty="0">
                <a:solidFill>
                  <a:srgbClr val="808080"/>
                </a:solidFill>
                <a:latin typeface="Arial"/>
                <a:cs typeface="Arial"/>
              </a:rPr>
              <a:t>SGD, </a:t>
            </a:r>
            <a:r>
              <a:rPr sz="2800" spc="-20" dirty="0">
                <a:solidFill>
                  <a:srgbClr val="808080"/>
                </a:solidFill>
                <a:latin typeface="Arial"/>
                <a:cs typeface="Arial"/>
              </a:rPr>
              <a:t>Momentum,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Nesterov</a:t>
            </a:r>
            <a:r>
              <a:rPr sz="2800" spc="-16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Momentum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3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initialization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strategies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Algorithms </a:t>
            </a:r>
            <a:r>
              <a:rPr sz="3200" spc="-15" dirty="0">
                <a:solidFill>
                  <a:srgbClr val="808080"/>
                </a:solidFill>
                <a:latin typeface="Arial"/>
                <a:cs typeface="Arial"/>
              </a:rPr>
              <a:t>with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adaptive learning</a:t>
            </a:r>
            <a:r>
              <a:rPr sz="3200" spc="-10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rates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7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Approximate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second-order</a:t>
            </a:r>
            <a:r>
              <a:rPr sz="3200" spc="-5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methods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Optimization strategies and</a:t>
            </a:r>
            <a:r>
              <a:rPr sz="3200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meta-algorithms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8716" y="228600"/>
            <a:ext cx="48221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Role </a:t>
            </a:r>
            <a:r>
              <a:rPr sz="4400" spc="-15" dirty="0"/>
              <a:t>of</a:t>
            </a:r>
            <a:r>
              <a:rPr sz="4400" spc="-120" dirty="0"/>
              <a:t> </a:t>
            </a:r>
            <a:r>
              <a:rPr sz="4400" spc="-20" dirty="0"/>
              <a:t>Initialization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585722" y="1371600"/>
            <a:ext cx="9028177" cy="554318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21334" marR="1457325" indent="-508634">
              <a:lnSpc>
                <a:spcPts val="3790"/>
              </a:lnSpc>
              <a:spcBef>
                <a:spcPts val="26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lang="en-US" sz="3200" spc="-20" dirty="0">
                <a:solidFill>
                  <a:srgbClr val="5849FF"/>
                </a:solidFill>
                <a:latin typeface="Arial"/>
                <a:cs typeface="Arial"/>
              </a:rPr>
              <a:t>Some of n</a:t>
            </a:r>
            <a:r>
              <a:rPr sz="3200" spc="-20" dirty="0">
                <a:solidFill>
                  <a:srgbClr val="5849FF"/>
                </a:solidFill>
                <a:latin typeface="Arial"/>
                <a:cs typeface="Arial"/>
              </a:rPr>
              <a:t>on-iterative optimization </a:t>
            </a:r>
            <a:r>
              <a:rPr sz="3200" spc="-25" dirty="0">
                <a:solidFill>
                  <a:srgbClr val="5849FF"/>
                </a:solidFill>
                <a:latin typeface="Arial"/>
                <a:cs typeface="Arial"/>
              </a:rPr>
              <a:t>requires </a:t>
            </a:r>
            <a:r>
              <a:rPr sz="3200" spc="-15" dirty="0">
                <a:solidFill>
                  <a:srgbClr val="5849FF"/>
                </a:solidFill>
                <a:latin typeface="Arial"/>
                <a:cs typeface="Arial"/>
              </a:rPr>
              <a:t>no </a:t>
            </a:r>
            <a:r>
              <a:rPr sz="3200" spc="-20" dirty="0">
                <a:solidFill>
                  <a:srgbClr val="5849FF"/>
                </a:solidFill>
                <a:latin typeface="Arial"/>
                <a:cs typeface="Arial"/>
              </a:rPr>
              <a:t>initialization</a:t>
            </a:r>
            <a:endParaRPr sz="3200" dirty="0">
              <a:solidFill>
                <a:srgbClr val="5849FF"/>
              </a:solidFill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5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Simply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solve for 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solution</a:t>
            </a:r>
            <a:endParaRPr sz="2800" dirty="0">
              <a:latin typeface="Arial"/>
              <a:cs typeface="Arial"/>
            </a:endParaRPr>
          </a:p>
          <a:p>
            <a:pPr marL="521334" marR="1816100" indent="-508634">
              <a:lnSpc>
                <a:spcPts val="3790"/>
              </a:lnSpc>
              <a:spcBef>
                <a:spcPts val="894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5849FF"/>
                </a:solidFill>
                <a:latin typeface="Arial"/>
                <a:cs typeface="Arial"/>
              </a:rPr>
              <a:t>Iterative but </a:t>
            </a:r>
            <a:r>
              <a:rPr sz="3200" spc="-25" dirty="0">
                <a:solidFill>
                  <a:srgbClr val="5849FF"/>
                </a:solidFill>
                <a:latin typeface="Arial"/>
                <a:cs typeface="Arial"/>
              </a:rPr>
              <a:t>converge regardless </a:t>
            </a:r>
            <a:r>
              <a:rPr sz="3200" spc="-15" dirty="0">
                <a:solidFill>
                  <a:srgbClr val="5849FF"/>
                </a:solidFill>
                <a:latin typeface="Arial"/>
                <a:cs typeface="Arial"/>
              </a:rPr>
              <a:t>of  </a:t>
            </a:r>
            <a:r>
              <a:rPr sz="3200" spc="-20" dirty="0">
                <a:solidFill>
                  <a:srgbClr val="5849FF"/>
                </a:solidFill>
                <a:latin typeface="Arial"/>
                <a:cs typeface="Arial"/>
              </a:rPr>
              <a:t>initialization</a:t>
            </a:r>
            <a:r>
              <a:rPr lang="en-US" sz="3200" dirty="0">
                <a:solidFill>
                  <a:srgbClr val="5849FF"/>
                </a:solidFill>
                <a:latin typeface="Arial"/>
                <a:cs typeface="Arial"/>
              </a:rPr>
              <a:t> with </a:t>
            </a:r>
            <a:r>
              <a:rPr lang="en-US" sz="3200" spc="-15" dirty="0">
                <a:solidFill>
                  <a:srgbClr val="5849FF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5849FF"/>
                </a:solidFill>
                <a:latin typeface="Arial"/>
                <a:cs typeface="Arial"/>
              </a:rPr>
              <a:t>cceptable</a:t>
            </a:r>
            <a:r>
              <a:rPr lang="en-US" sz="3200" spc="-15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5849FF"/>
                </a:solidFill>
                <a:latin typeface="Arial"/>
                <a:cs typeface="Arial"/>
              </a:rPr>
              <a:t>solutions </a:t>
            </a:r>
            <a:r>
              <a:rPr sz="3200" spc="-5" dirty="0">
                <a:solidFill>
                  <a:srgbClr val="5849FF"/>
                </a:solidFill>
                <a:latin typeface="Arial"/>
                <a:cs typeface="Arial"/>
              </a:rPr>
              <a:t>in </a:t>
            </a:r>
            <a:r>
              <a:rPr sz="3200" spc="-15" dirty="0">
                <a:solidFill>
                  <a:srgbClr val="5849FF"/>
                </a:solidFill>
                <a:latin typeface="Arial"/>
                <a:cs typeface="Arial"/>
              </a:rPr>
              <a:t>acceptable</a:t>
            </a:r>
            <a:r>
              <a:rPr sz="3200" spc="-75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5849FF"/>
                </a:solidFill>
                <a:latin typeface="Arial"/>
                <a:cs typeface="Arial"/>
              </a:rPr>
              <a:t>time</a:t>
            </a:r>
            <a:endParaRPr sz="2800" dirty="0">
              <a:solidFill>
                <a:srgbClr val="5849FF"/>
              </a:solidFill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lang="en-US" sz="3200" spc="-20" dirty="0">
                <a:solidFill>
                  <a:srgbClr val="5849FF"/>
                </a:solidFill>
                <a:latin typeface="Arial"/>
                <a:cs typeface="Arial"/>
              </a:rPr>
              <a:t>DL is i</a:t>
            </a:r>
            <a:r>
              <a:rPr sz="3200" spc="-20" dirty="0">
                <a:solidFill>
                  <a:srgbClr val="5849FF"/>
                </a:solidFill>
                <a:latin typeface="Arial"/>
                <a:cs typeface="Arial"/>
              </a:rPr>
              <a:t>terative but affected </a:t>
            </a:r>
            <a:r>
              <a:rPr sz="3200" spc="-15" dirty="0">
                <a:solidFill>
                  <a:srgbClr val="5849FF"/>
                </a:solidFill>
                <a:latin typeface="Arial"/>
                <a:cs typeface="Arial"/>
              </a:rPr>
              <a:t>by </a:t>
            </a:r>
            <a:r>
              <a:rPr sz="3200" spc="-20" dirty="0">
                <a:solidFill>
                  <a:srgbClr val="5849FF"/>
                </a:solidFill>
                <a:latin typeface="Arial"/>
                <a:cs typeface="Arial"/>
              </a:rPr>
              <a:t>choice </a:t>
            </a:r>
            <a:r>
              <a:rPr sz="3200" spc="-15" dirty="0">
                <a:solidFill>
                  <a:srgbClr val="5849FF"/>
                </a:solidFill>
                <a:latin typeface="Arial"/>
                <a:cs typeface="Arial"/>
              </a:rPr>
              <a:t>of</a:t>
            </a:r>
            <a:r>
              <a:rPr sz="3200" spc="-90" dirty="0">
                <a:solidFill>
                  <a:srgbClr val="5849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5849FF"/>
                </a:solidFill>
                <a:latin typeface="Arial"/>
                <a:cs typeface="Arial"/>
              </a:rPr>
              <a:t>Initialization</a:t>
            </a:r>
            <a:endParaRPr sz="3200" dirty="0">
              <a:solidFill>
                <a:srgbClr val="5849FF"/>
              </a:solidFill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Deep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learning training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algorithms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540"/>
              </a:spcBef>
              <a:buChar char="•"/>
              <a:tabLst>
                <a:tab pos="114300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Initialization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determines whether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it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converges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at</a:t>
            </a:r>
            <a:r>
              <a:rPr sz="2400" spc="-10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all</a:t>
            </a:r>
            <a:endParaRPr sz="2400" dirty="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625"/>
              </a:spcBef>
              <a:buChar char="•"/>
              <a:tabLst>
                <a:tab pos="1143000" algn="l"/>
              </a:tabLst>
            </a:pPr>
            <a:r>
              <a:rPr lang="en-US" sz="2400" spc="-10" dirty="0">
                <a:solidFill>
                  <a:srgbClr val="660066"/>
                </a:solidFill>
                <a:latin typeface="Arial"/>
                <a:cs typeface="Arial"/>
              </a:rPr>
              <a:t>Initialization effects generalization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73168" y="963168"/>
            <a:ext cx="45154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Keras</a:t>
            </a:r>
            <a:r>
              <a:rPr sz="4400" spc="-95" dirty="0"/>
              <a:t> </a:t>
            </a:r>
            <a:r>
              <a:rPr sz="4400" spc="-20" dirty="0"/>
              <a:t>Initialization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661077" y="2100072"/>
            <a:ext cx="8150225" cy="31038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790" marR="508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Initializations define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way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initial 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random weights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Keras</a:t>
            </a:r>
            <a:r>
              <a:rPr sz="32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layers</a:t>
            </a:r>
            <a:endParaRPr sz="3200">
              <a:latin typeface="Arial"/>
              <a:cs typeface="Arial"/>
            </a:endParaRPr>
          </a:p>
          <a:p>
            <a:pPr marL="351790" marR="74930" indent="-339090">
              <a:lnSpc>
                <a:spcPts val="3820"/>
              </a:lnSpc>
              <a:spcBef>
                <a:spcPts val="68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The keyword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arguments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used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passing  initializers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layers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will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depend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on the</a:t>
            </a:r>
            <a:r>
              <a:rPr sz="3200" spc="-1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layer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ts val="3829"/>
              </a:lnSpc>
              <a:spcBef>
                <a:spcPts val="5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Usually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it is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simply </a:t>
            </a:r>
            <a:r>
              <a:rPr sz="3200" spc="-20" dirty="0">
                <a:latin typeface="Times New Roman"/>
                <a:cs typeface="Times New Roman"/>
              </a:rPr>
              <a:t>kernel_initializer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 marL="351790">
              <a:lnSpc>
                <a:spcPts val="3829"/>
              </a:lnSpc>
            </a:pPr>
            <a:r>
              <a:rPr sz="3200" spc="-15" dirty="0">
                <a:latin typeface="Times New Roman"/>
                <a:cs typeface="Times New Roman"/>
              </a:rPr>
              <a:t>bias_initializer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0826" y="5326946"/>
            <a:ext cx="7309272" cy="856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8441" y="691895"/>
            <a:ext cx="70650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Available </a:t>
            </a:r>
            <a:r>
              <a:rPr sz="4400" spc="-20" dirty="0"/>
              <a:t>Initializers </a:t>
            </a:r>
            <a:r>
              <a:rPr sz="4400" spc="-10" dirty="0"/>
              <a:t>in</a:t>
            </a:r>
            <a:r>
              <a:rPr sz="4400" spc="-100" dirty="0"/>
              <a:t> </a:t>
            </a:r>
            <a:r>
              <a:rPr sz="4400" spc="-25" dirty="0"/>
              <a:t>Keras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85723" y="1414271"/>
            <a:ext cx="3576954" cy="578929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Zeros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Ones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Constant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7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Random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Normal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Random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Uniform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Truncated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Normal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Variance</a:t>
            </a:r>
            <a:r>
              <a:rPr sz="32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Scaling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Orthogonal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Identity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Lecun_uniform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42539" y="1485900"/>
            <a:ext cx="2486660" cy="541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2700" y="2104179"/>
            <a:ext cx="2204085" cy="508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45367" y="2690014"/>
            <a:ext cx="2976455" cy="464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7970" y="3259614"/>
            <a:ext cx="5008455" cy="500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79809" y="3881019"/>
            <a:ext cx="5204776" cy="435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00312" y="4436960"/>
            <a:ext cx="5204777" cy="457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2942" y="5105300"/>
            <a:ext cx="5577779" cy="3813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45367" y="5563148"/>
            <a:ext cx="4069079" cy="504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68129" y="6181326"/>
            <a:ext cx="3064369" cy="4810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05626" y="6775991"/>
            <a:ext cx="3365781" cy="4562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5722" y="457200"/>
            <a:ext cx="933297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Modern </a:t>
            </a:r>
            <a:r>
              <a:rPr sz="4400" spc="-20" dirty="0"/>
              <a:t>Initialization</a:t>
            </a:r>
            <a:r>
              <a:rPr sz="4400" spc="-105" dirty="0"/>
              <a:t> </a:t>
            </a:r>
            <a:r>
              <a:rPr sz="4400" spc="-20" dirty="0"/>
              <a:t>Strategies</a:t>
            </a:r>
            <a:r>
              <a:rPr lang="en-US" sz="4400" spc="-20" dirty="0"/>
              <a:t> for DL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585723" y="2017775"/>
            <a:ext cx="8723377" cy="377603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Use pretrained models if available/appropriate</a:t>
            </a:r>
          </a:p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Keep them 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imple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sz="32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heuristic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Based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achieving </a:t>
            </a: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useful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properties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 of networks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The p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roblem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difficult</a:t>
            </a:r>
            <a:endParaRPr sz="3200" dirty="0">
              <a:latin typeface="Arial"/>
              <a:cs typeface="Arial"/>
            </a:endParaRPr>
          </a:p>
          <a:p>
            <a:pPr marL="747395" marR="5080" indent="-282575">
              <a:lnSpc>
                <a:spcPts val="3310"/>
              </a:lnSpc>
              <a:spcBef>
                <a:spcPts val="695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lang="en-US" sz="2800" spc="-20" dirty="0">
                <a:solidFill>
                  <a:srgbClr val="336600"/>
                </a:solidFill>
                <a:latin typeface="Arial"/>
                <a:cs typeface="Arial"/>
              </a:rPr>
              <a:t>Ex: s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ome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initial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points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are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beneficial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for</a:t>
            </a:r>
            <a:r>
              <a:rPr sz="2800" spc="-1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optimization 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but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detrimental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</a:t>
            </a:r>
            <a:r>
              <a:rPr sz="2800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generalization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8487" y="993647"/>
            <a:ext cx="82918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Break</a:t>
            </a:r>
            <a:r>
              <a:rPr sz="4400" spc="-70" dirty="0"/>
              <a:t> </a:t>
            </a:r>
            <a:r>
              <a:rPr sz="4400" spc="-30" dirty="0"/>
              <a:t>Symmetry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2100072"/>
            <a:ext cx="8749665" cy="521546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5080" indent="-339090" algn="just">
              <a:lnSpc>
                <a:spcPts val="3790"/>
              </a:lnSpc>
              <a:spcBef>
                <a:spcPts val="265"/>
              </a:spcBef>
              <a:buChar char="•"/>
              <a:tabLst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Only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property known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certainty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</a:p>
          <a:p>
            <a:pPr marL="808355" marR="5080" lvl="1" indent="-339090" algn="just">
              <a:lnSpc>
                <a:spcPts val="3790"/>
              </a:lnSpc>
              <a:spcBef>
                <a:spcPts val="265"/>
              </a:spcBef>
              <a:buChar char="•"/>
              <a:tabLst>
                <a:tab pos="351790" algn="l"/>
              </a:tabLst>
            </a:pPr>
            <a:r>
              <a:rPr lang="en-US" sz="2800" spc="-15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nitial</a:t>
            </a:r>
            <a:r>
              <a:rPr lang="en-US" sz="28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parameters 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must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be 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chosen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break</a:t>
            </a:r>
            <a:r>
              <a:rPr sz="28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symmetry</a:t>
            </a:r>
            <a:endParaRPr sz="2800" dirty="0">
              <a:latin typeface="Arial"/>
              <a:cs typeface="Arial"/>
            </a:endParaRPr>
          </a:p>
          <a:p>
            <a:pPr marL="351155" marR="361315" indent="-339090" algn="just">
              <a:lnSpc>
                <a:spcPct val="99100"/>
              </a:lnSpc>
              <a:spcBef>
                <a:spcPts val="570"/>
              </a:spcBef>
              <a:buChar char="•"/>
              <a:tabLst>
                <a:tab pos="351790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If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two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hidden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units have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same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inputs and  same activation function then they must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have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different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initial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parameters</a:t>
            </a:r>
            <a:endParaRPr sz="3200" dirty="0">
              <a:latin typeface="Arial"/>
              <a:cs typeface="Arial"/>
            </a:endParaRPr>
          </a:p>
          <a:p>
            <a:pPr marL="351155" marR="41275" indent="-339090">
              <a:lnSpc>
                <a:spcPts val="3790"/>
              </a:lnSpc>
              <a:spcBef>
                <a:spcPts val="84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Usually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best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initialize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each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unit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compute</a:t>
            </a:r>
            <a:r>
              <a:rPr sz="3200" spc="-1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different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function</a:t>
            </a:r>
            <a:endParaRPr sz="3200" dirty="0">
              <a:latin typeface="Arial"/>
              <a:cs typeface="Arial"/>
            </a:endParaRPr>
          </a:p>
          <a:p>
            <a:pPr marL="351155" marR="935990" indent="-339090">
              <a:lnSpc>
                <a:spcPts val="3820"/>
              </a:lnSpc>
              <a:spcBef>
                <a:spcPts val="67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One approach -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random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initialization</a:t>
            </a:r>
            <a:r>
              <a:rPr sz="3200" spc="-1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2540" y="963168"/>
            <a:ext cx="51173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Choice </a:t>
            </a:r>
            <a:r>
              <a:rPr sz="4400" spc="-15" dirty="0"/>
              <a:t>of</a:t>
            </a:r>
            <a:r>
              <a:rPr sz="4400" spc="-100" dirty="0"/>
              <a:t> </a:t>
            </a:r>
            <a:r>
              <a:rPr lang="en-US" sz="4400" spc="-20" dirty="0"/>
              <a:t>B</a:t>
            </a:r>
            <a:r>
              <a:rPr sz="4400" spc="-20" dirty="0"/>
              <a:t>iases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2100072"/>
            <a:ext cx="8598535" cy="26193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404495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Biases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each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unit are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heuristically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chosen  constants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3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Only 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weights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 initialized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randomly</a:t>
            </a:r>
            <a:endParaRPr sz="3200">
              <a:latin typeface="Arial"/>
              <a:cs typeface="Arial"/>
            </a:endParaRPr>
          </a:p>
          <a:p>
            <a:pPr marL="351155" marR="5080" indent="-339090">
              <a:lnSpc>
                <a:spcPts val="3790"/>
              </a:lnSpc>
              <a:spcBef>
                <a:spcPts val="84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Extra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such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conditional variance 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prediction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constants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like</a:t>
            </a:r>
            <a:r>
              <a:rPr sz="3200" spc="-1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biases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3982" y="691895"/>
            <a:ext cx="807131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Weights </a:t>
            </a:r>
            <a:r>
              <a:rPr lang="en-US" sz="4400" spc="-25" dirty="0"/>
              <a:t>D</a:t>
            </a:r>
            <a:r>
              <a:rPr sz="4400" spc="-25" dirty="0"/>
              <a:t>rawn </a:t>
            </a:r>
            <a:r>
              <a:rPr sz="4400" spc="-15" dirty="0"/>
              <a:t>from</a:t>
            </a:r>
            <a:r>
              <a:rPr sz="4400" spc="-120" dirty="0"/>
              <a:t> </a:t>
            </a:r>
            <a:r>
              <a:rPr sz="4400" spc="-25" dirty="0"/>
              <a:t>Gaussian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585723" y="2100072"/>
            <a:ext cx="8620125" cy="48831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103124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Weights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almost always drawn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from</a:t>
            </a:r>
            <a:r>
              <a:rPr sz="3200" spc="-1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Gaussian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or uniform</a:t>
            </a:r>
            <a:r>
              <a:rPr sz="3200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distribution</a:t>
            </a:r>
            <a:endParaRPr sz="3200" dirty="0">
              <a:latin typeface="Arial"/>
              <a:cs typeface="Arial"/>
            </a:endParaRPr>
          </a:p>
          <a:p>
            <a:pPr marL="747395" marR="300990" lvl="1" indent="-282575">
              <a:lnSpc>
                <a:spcPts val="3290"/>
              </a:lnSpc>
              <a:spcBef>
                <a:spcPts val="62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Choice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Gaussian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uniform does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not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seem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matter much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but not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studied</a:t>
            </a:r>
            <a:r>
              <a:rPr sz="2800" spc="-1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extensively</a:t>
            </a:r>
            <a:endParaRPr sz="2800" dirty="0">
              <a:latin typeface="Arial"/>
              <a:cs typeface="Arial"/>
            </a:endParaRPr>
          </a:p>
          <a:p>
            <a:pPr marL="351155" marR="5080" indent="-339090">
              <a:lnSpc>
                <a:spcPts val="3790"/>
              </a:lnSpc>
              <a:spcBef>
                <a:spcPts val="819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Scale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the initial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distribution does have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an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effect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outcome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 and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ability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generalize</a:t>
            </a:r>
            <a:endParaRPr sz="3200" dirty="0">
              <a:latin typeface="Arial"/>
              <a:cs typeface="Arial"/>
            </a:endParaRPr>
          </a:p>
          <a:p>
            <a:pPr marL="747395" marR="108585" lvl="1" indent="-282575">
              <a:lnSpc>
                <a:spcPts val="3290"/>
              </a:lnSpc>
              <a:spcBef>
                <a:spcPts val="62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Larger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initial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weights 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give a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stronger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symmetry-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breaking effect,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helping avoid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redundant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units</a:t>
            </a:r>
            <a:endParaRPr sz="28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Too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large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may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result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exploding</a:t>
            </a:r>
            <a:r>
              <a:rPr sz="2800" spc="-10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values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3300" y="37893"/>
            <a:ext cx="891540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Regularization</a:t>
            </a:r>
            <a:r>
              <a:rPr lang="en-US" spc="-25" dirty="0"/>
              <a:t> &amp; their </a:t>
            </a:r>
            <a:r>
              <a:rPr lang="en-US" spc="-20" dirty="0"/>
              <a:t>s</a:t>
            </a:r>
            <a:r>
              <a:rPr spc="-20" dirty="0"/>
              <a:t>trategies</a:t>
            </a:r>
            <a:r>
              <a:rPr lang="en-US" spc="-20" dirty="0"/>
              <a:t> </a:t>
            </a:r>
            <a:endParaRPr spc="-20" dirty="0"/>
          </a:p>
        </p:txBody>
      </p:sp>
      <p:sp>
        <p:nvSpPr>
          <p:cNvPr id="5" name="object 5"/>
          <p:cNvSpPr txBox="1"/>
          <p:nvPr/>
        </p:nvSpPr>
        <p:spPr>
          <a:xfrm>
            <a:off x="2242324" y="725966"/>
            <a:ext cx="8458200" cy="7544373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534035" indent="-508634">
              <a:lnSpc>
                <a:spcPct val="100000"/>
              </a:lnSpc>
              <a:spcBef>
                <a:spcPts val="750"/>
              </a:spcBef>
              <a:buAutoNum type="arabicPeriod"/>
              <a:tabLst>
                <a:tab pos="533400" algn="l"/>
                <a:tab pos="534035" algn="l"/>
              </a:tabLst>
            </a:pP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Parameter 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Norm</a:t>
            </a:r>
            <a:r>
              <a:rPr sz="24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Penalties</a:t>
            </a:r>
            <a:endParaRPr sz="2400" dirty="0">
              <a:latin typeface="Arial"/>
              <a:cs typeface="Arial"/>
            </a:endParaRPr>
          </a:p>
          <a:p>
            <a:pPr marL="421005">
              <a:lnSpc>
                <a:spcPct val="100000"/>
              </a:lnSpc>
              <a:spcBef>
                <a:spcPts val="565"/>
              </a:spcBef>
              <a:tabLst>
                <a:tab pos="929005" algn="l"/>
              </a:tabLst>
            </a:pPr>
            <a:r>
              <a:rPr sz="2000" dirty="0">
                <a:solidFill>
                  <a:srgbClr val="336600"/>
                </a:solidFill>
                <a:latin typeface="Arial"/>
                <a:cs typeface="Arial"/>
              </a:rPr>
              <a:t>–	(</a:t>
            </a:r>
            <a:r>
              <a:rPr sz="2000" i="1" dirty="0">
                <a:latin typeface="Times New Roman"/>
                <a:cs typeface="Times New Roman"/>
              </a:rPr>
              <a:t>L</a:t>
            </a:r>
            <a:r>
              <a:rPr sz="2000" baseline="24691" dirty="0">
                <a:latin typeface="Times New Roman"/>
                <a:cs typeface="Times New Roman"/>
              </a:rPr>
              <a:t>2</a:t>
            </a:r>
            <a:r>
              <a:rPr sz="2000" dirty="0">
                <a:solidFill>
                  <a:srgbClr val="336600"/>
                </a:solidFill>
                <a:latin typeface="Arial"/>
                <a:cs typeface="Arial"/>
              </a:rPr>
              <a:t>- </a:t>
            </a:r>
            <a:r>
              <a:rPr sz="2000" spc="-10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000" i="1" dirty="0">
                <a:latin typeface="Times New Roman"/>
                <a:cs typeface="Times New Roman"/>
              </a:rPr>
              <a:t>L</a:t>
            </a:r>
            <a:r>
              <a:rPr sz="2000" baseline="24691" dirty="0"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rgbClr val="336600"/>
                </a:solidFill>
                <a:latin typeface="Arial"/>
                <a:cs typeface="Arial"/>
              </a:rPr>
              <a:t>-</a:t>
            </a:r>
            <a:r>
              <a:rPr sz="2000" spc="-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36600"/>
                </a:solidFill>
                <a:latin typeface="Arial"/>
                <a:cs typeface="Arial"/>
              </a:rPr>
              <a:t>regularization)</a:t>
            </a:r>
            <a:endParaRPr sz="2000" dirty="0">
              <a:latin typeface="Arial"/>
              <a:cs typeface="Arial"/>
            </a:endParaRPr>
          </a:p>
          <a:p>
            <a:pPr marL="534035" indent="-508634">
              <a:lnSpc>
                <a:spcPct val="100000"/>
              </a:lnSpc>
              <a:spcBef>
                <a:spcPts val="755"/>
              </a:spcBef>
              <a:buAutoNum type="arabicPeriod" startAt="2"/>
              <a:tabLst>
                <a:tab pos="533400" algn="l"/>
                <a:tab pos="534035" algn="l"/>
              </a:tabLst>
            </a:pP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Norm Penalties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as 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Constrained</a:t>
            </a:r>
            <a:r>
              <a:rPr sz="24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Optimization</a:t>
            </a:r>
            <a:endParaRPr sz="2400" dirty="0">
              <a:latin typeface="Arial"/>
              <a:cs typeface="Arial"/>
            </a:endParaRPr>
          </a:p>
          <a:p>
            <a:pPr marL="534035" marR="1156335" indent="-508634">
              <a:lnSpc>
                <a:spcPts val="3790"/>
              </a:lnSpc>
              <a:spcBef>
                <a:spcPts val="815"/>
              </a:spcBef>
              <a:buAutoNum type="arabicPeriod" startAt="2"/>
              <a:tabLst>
                <a:tab pos="533400" algn="l"/>
                <a:tab pos="534035" algn="l"/>
              </a:tabLst>
            </a:pP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Regularization and 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Under-constrained  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Problems</a:t>
            </a:r>
            <a:endParaRPr sz="2400" dirty="0">
              <a:latin typeface="Arial"/>
              <a:cs typeface="Arial"/>
            </a:endParaRPr>
          </a:p>
          <a:p>
            <a:pPr marL="534035" indent="-508634">
              <a:lnSpc>
                <a:spcPct val="100000"/>
              </a:lnSpc>
              <a:spcBef>
                <a:spcPts val="650"/>
              </a:spcBef>
              <a:buAutoNum type="arabicPeriod" startAt="2"/>
              <a:tabLst>
                <a:tab pos="533400" algn="l"/>
                <a:tab pos="534035" algn="l"/>
              </a:tabLst>
            </a:pP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Data Set</a:t>
            </a:r>
            <a:r>
              <a:rPr sz="24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Augmentation</a:t>
            </a:r>
            <a:endParaRPr sz="2400" dirty="0">
              <a:latin typeface="Arial"/>
              <a:cs typeface="Arial"/>
            </a:endParaRPr>
          </a:p>
          <a:p>
            <a:pPr marL="534035" indent="-508634">
              <a:lnSpc>
                <a:spcPct val="100000"/>
              </a:lnSpc>
              <a:spcBef>
                <a:spcPts val="675"/>
              </a:spcBef>
              <a:buAutoNum type="arabicPeriod" startAt="2"/>
              <a:tabLst>
                <a:tab pos="533400" algn="l"/>
                <a:tab pos="534035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Noise</a:t>
            </a:r>
            <a:r>
              <a:rPr sz="24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Robustness</a:t>
            </a:r>
            <a:endParaRPr lang="en-US" sz="2400" spc="-25" dirty="0">
              <a:solidFill>
                <a:srgbClr val="3333CC"/>
              </a:solidFill>
              <a:latin typeface="Arial"/>
              <a:cs typeface="Arial"/>
            </a:endParaRPr>
          </a:p>
          <a:p>
            <a:pPr marL="534035" indent="-508634">
              <a:lnSpc>
                <a:spcPct val="100000"/>
              </a:lnSpc>
              <a:spcBef>
                <a:spcPts val="675"/>
              </a:spcBef>
              <a:buAutoNum type="arabicPeriod" startAt="2"/>
              <a:tabLst>
                <a:tab pos="533400" algn="l"/>
                <a:tab pos="534035" algn="l"/>
              </a:tabLst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Semi-supervised learning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4035" indent="-508634">
              <a:lnSpc>
                <a:spcPct val="100000"/>
              </a:lnSpc>
              <a:spcBef>
                <a:spcPts val="675"/>
              </a:spcBef>
              <a:buAutoNum type="arabicPeriod" startAt="2"/>
              <a:tabLst>
                <a:tab pos="533400" algn="l"/>
                <a:tab pos="534035" algn="l"/>
              </a:tabLst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Multi-task learning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4035" indent="-508634">
              <a:lnSpc>
                <a:spcPct val="100000"/>
              </a:lnSpc>
              <a:spcBef>
                <a:spcPts val="675"/>
              </a:spcBef>
              <a:buAutoNum type="arabicPeriod" startAt="2"/>
              <a:tabLst>
                <a:tab pos="533400" algn="l"/>
                <a:tab pos="534035" algn="l"/>
              </a:tabLst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Early Stopping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4035" indent="-508634">
              <a:lnSpc>
                <a:spcPct val="100000"/>
              </a:lnSpc>
              <a:spcBef>
                <a:spcPts val="675"/>
              </a:spcBef>
              <a:buAutoNum type="arabicPeriod" startAt="2"/>
              <a:tabLst>
                <a:tab pos="533400" algn="l"/>
                <a:tab pos="534035" algn="l"/>
              </a:tabLst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Parameter tying and parameter sharing</a:t>
            </a:r>
          </a:p>
          <a:p>
            <a:pPr marL="534035" indent="-508634">
              <a:lnSpc>
                <a:spcPct val="100000"/>
              </a:lnSpc>
              <a:spcBef>
                <a:spcPts val="675"/>
              </a:spcBef>
              <a:buAutoNum type="arabicPeriod" startAt="2"/>
              <a:tabLst>
                <a:tab pos="533400" algn="l"/>
                <a:tab pos="534035" algn="l"/>
              </a:tabLst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Sparse representations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4035" indent="-508634">
              <a:lnSpc>
                <a:spcPct val="100000"/>
              </a:lnSpc>
              <a:spcBef>
                <a:spcPts val="675"/>
              </a:spcBef>
              <a:buAutoNum type="arabicPeriod" startAt="2"/>
              <a:tabLst>
                <a:tab pos="533400" algn="l"/>
                <a:tab pos="534035" algn="l"/>
              </a:tabLst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Bagging and other ensemble methods  </a:t>
            </a:r>
          </a:p>
          <a:p>
            <a:pPr marL="534035" indent="-508634">
              <a:lnSpc>
                <a:spcPct val="100000"/>
              </a:lnSpc>
              <a:spcBef>
                <a:spcPts val="675"/>
              </a:spcBef>
              <a:buAutoNum type="arabicPeriod" startAt="2"/>
              <a:tabLst>
                <a:tab pos="533400" algn="l"/>
                <a:tab pos="534035" algn="l"/>
              </a:tabLst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Dropout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4035" indent="-508634">
              <a:lnSpc>
                <a:spcPct val="100000"/>
              </a:lnSpc>
              <a:spcBef>
                <a:spcPts val="675"/>
              </a:spcBef>
              <a:buAutoNum type="arabicPeriod" startAt="2"/>
              <a:tabLst>
                <a:tab pos="533400" algn="l"/>
                <a:tab pos="534035" algn="l"/>
              </a:tabLst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Adversarial training</a:t>
            </a:r>
          </a:p>
          <a:p>
            <a:pPr marL="534035" indent="-508634">
              <a:lnSpc>
                <a:spcPct val="100000"/>
              </a:lnSpc>
              <a:spcBef>
                <a:spcPts val="675"/>
              </a:spcBef>
              <a:buAutoNum type="arabicPeriod" startAt="2"/>
              <a:tabLst>
                <a:tab pos="533400" algn="l"/>
                <a:tab pos="534035" algn="l"/>
              </a:tabLst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Tangent methods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4035" indent="-508634">
              <a:lnSpc>
                <a:spcPct val="100000"/>
              </a:lnSpc>
              <a:spcBef>
                <a:spcPts val="675"/>
              </a:spcBef>
              <a:buAutoNum type="arabicPeriod" startAt="2"/>
              <a:tabLst>
                <a:tab pos="533400" algn="l"/>
                <a:tab pos="534035" algn="l"/>
              </a:tabLst>
            </a:pP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77465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3854" y="691895"/>
            <a:ext cx="949344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Heuristics </a:t>
            </a:r>
            <a:r>
              <a:rPr sz="4400" spc="-15" dirty="0"/>
              <a:t>for </a:t>
            </a:r>
            <a:r>
              <a:rPr lang="en-US" sz="4400" spc="-15" dirty="0"/>
              <a:t>I</a:t>
            </a:r>
            <a:r>
              <a:rPr sz="4400" spc="-15" dirty="0"/>
              <a:t>nitial</a:t>
            </a:r>
            <a:r>
              <a:rPr sz="4400" spc="-150" dirty="0"/>
              <a:t> </a:t>
            </a:r>
            <a:r>
              <a:rPr lang="en-US" sz="4400" spc="-20" dirty="0"/>
              <a:t>W</a:t>
            </a:r>
            <a:r>
              <a:rPr sz="4400" spc="-20" dirty="0"/>
              <a:t>eight</a:t>
            </a:r>
            <a:r>
              <a:rPr lang="en-US" sz="4400" spc="-20" dirty="0"/>
              <a:t>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037844" y="4884927"/>
            <a:ext cx="8414385" cy="17081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95275" marR="5080" indent="-282575">
              <a:lnSpc>
                <a:spcPct val="98100"/>
              </a:lnSpc>
              <a:spcBef>
                <a:spcPts val="16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This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compromise between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goal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 initializing all layers 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have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same </a:t>
            </a:r>
            <a:r>
              <a:rPr sz="2800" i="1" spc="-15" dirty="0">
                <a:solidFill>
                  <a:srgbClr val="336600"/>
                </a:solidFill>
                <a:latin typeface="Arial"/>
                <a:cs typeface="Arial"/>
              </a:rPr>
              <a:t>activation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variance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 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goal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having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all layers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having</a:t>
            </a:r>
            <a:r>
              <a:rPr sz="2800" spc="-1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same </a:t>
            </a:r>
            <a:r>
              <a:rPr sz="2800" i="1" spc="-15" dirty="0">
                <a:solidFill>
                  <a:srgbClr val="336600"/>
                </a:solidFill>
                <a:latin typeface="Arial"/>
                <a:cs typeface="Arial"/>
              </a:rPr>
              <a:t>gradient</a:t>
            </a:r>
            <a:r>
              <a:rPr sz="2800" i="1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variance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323" y="1722120"/>
            <a:ext cx="8924290" cy="2485937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76555" marR="30480" indent="-339090">
              <a:lnSpc>
                <a:spcPct val="98100"/>
              </a:lnSpc>
              <a:spcBef>
                <a:spcPts val="170"/>
              </a:spcBef>
              <a:buChar char="•"/>
              <a:tabLst>
                <a:tab pos="376555" algn="l"/>
                <a:tab pos="377190" algn="l"/>
                <a:tab pos="254254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nitialize 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weights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-1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fully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connected layer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2800" i="1" spc="-10" dirty="0">
                <a:latin typeface="Times New Roman"/>
                <a:cs typeface="Times New Roman"/>
              </a:rPr>
              <a:t>N</a:t>
            </a:r>
            <a:r>
              <a:rPr sz="2700" i="1" spc="-15" baseline="-18518" dirty="0">
                <a:latin typeface="Times New Roman"/>
                <a:cs typeface="Times New Roman"/>
              </a:rPr>
              <a:t>in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inputs and </a:t>
            </a:r>
            <a:r>
              <a:rPr sz="2800" i="1" spc="5" dirty="0">
                <a:latin typeface="Times New Roman"/>
                <a:cs typeface="Times New Roman"/>
              </a:rPr>
              <a:t>N</a:t>
            </a:r>
            <a:r>
              <a:rPr sz="2700" i="1" spc="7" baseline="-18518" dirty="0">
                <a:latin typeface="Times New Roman"/>
                <a:cs typeface="Times New Roman"/>
              </a:rPr>
              <a:t>out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outputs 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by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sampling each weights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from </a:t>
            </a:r>
            <a:r>
              <a:rPr sz="2800" spc="-15" dirty="0">
                <a:latin typeface="Times New Roman"/>
                <a:cs typeface="Times New Roman"/>
              </a:rPr>
              <a:t>Uniform(-</a:t>
            </a:r>
            <a:r>
              <a:rPr sz="2800" i="1" spc="-15" dirty="0">
                <a:latin typeface="Times New Roman"/>
                <a:cs typeface="Times New Roman"/>
              </a:rPr>
              <a:t>r, </a:t>
            </a:r>
            <a:r>
              <a:rPr sz="2800" i="1" spc="-10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) </a:t>
            </a:r>
            <a:r>
              <a:rPr sz="2800" spc="-1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where</a:t>
            </a:r>
            <a:endParaRPr lang="en-US" sz="3200" spc="-20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7465" marR="30480">
              <a:lnSpc>
                <a:spcPct val="98100"/>
              </a:lnSpc>
              <a:spcBef>
                <a:spcPts val="170"/>
              </a:spcBef>
              <a:tabLst>
                <a:tab pos="376555" algn="l"/>
                <a:tab pos="377190" algn="l"/>
                <a:tab pos="2542540" algn="l"/>
              </a:tabLst>
            </a:pPr>
            <a:endParaRPr lang="en-US" sz="3200" spc="-20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76555" marR="30480" indent="-339090">
              <a:lnSpc>
                <a:spcPct val="98100"/>
              </a:lnSpc>
              <a:spcBef>
                <a:spcPts val="170"/>
              </a:spcBef>
              <a:buChar char="•"/>
              <a:tabLst>
                <a:tab pos="376555" algn="l"/>
                <a:tab pos="377190" algn="l"/>
                <a:tab pos="254254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Another suggests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 </a:t>
            </a:r>
            <a:endParaRPr sz="2775" baseline="43543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6794" y="3730592"/>
            <a:ext cx="33020" cy="26670"/>
          </a:xfrm>
          <a:custGeom>
            <a:avLst/>
            <a:gdLst/>
            <a:ahLst/>
            <a:cxnLst/>
            <a:rect l="l" t="t" r="r" b="b"/>
            <a:pathLst>
              <a:path w="33019" h="26670">
                <a:moveTo>
                  <a:pt x="32449" y="0"/>
                </a:moveTo>
                <a:lnTo>
                  <a:pt x="0" y="263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54259B-8CA7-914F-BF0A-F87C44962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68" y="3730591"/>
            <a:ext cx="2203832" cy="10456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3E237E-D065-CE46-A36E-C386CFCB3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0" y="2762024"/>
            <a:ext cx="1360436" cy="937443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0529" y="691895"/>
            <a:ext cx="63900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Initialization </a:t>
            </a:r>
            <a:r>
              <a:rPr lang="en-US" sz="4400" spc="-15" dirty="0"/>
              <a:t>of</a:t>
            </a:r>
            <a:r>
              <a:rPr sz="4400" spc="-135" dirty="0"/>
              <a:t> </a:t>
            </a:r>
            <a:r>
              <a:rPr lang="en-US" sz="4400" spc="-25" dirty="0"/>
              <a:t>B</a:t>
            </a:r>
            <a:r>
              <a:rPr sz="4400" spc="-25" dirty="0"/>
              <a:t>iases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1722120"/>
            <a:ext cx="8510905" cy="5322611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508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Bias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settings must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coordinated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r>
              <a:rPr sz="3200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sz="3200" spc="-130" dirty="0">
                <a:solidFill>
                  <a:srgbClr val="3333CC"/>
                </a:solidFill>
                <a:latin typeface="Arial"/>
                <a:cs typeface="Arial"/>
              </a:rPr>
              <a:t>weight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setting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  <a:p>
            <a:pPr marL="351155" marR="28575" indent="-339090">
              <a:lnSpc>
                <a:spcPts val="3790"/>
              </a:lnSpc>
              <a:spcBef>
                <a:spcPts val="72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Setting biases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zero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compatible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r>
              <a:rPr sz="3200" spc="-20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most  weight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initialization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schemes</a:t>
            </a:r>
            <a:endParaRPr sz="32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5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Situations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nonzero</a:t>
            </a:r>
            <a:r>
              <a:rPr sz="32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biases:</a:t>
            </a:r>
            <a:endParaRPr sz="3200" dirty="0">
              <a:latin typeface="Arial"/>
              <a:cs typeface="Arial"/>
            </a:endParaRPr>
          </a:p>
          <a:p>
            <a:pPr marL="747395" marR="549275" lvl="1" indent="-282575">
              <a:lnSpc>
                <a:spcPts val="3310"/>
              </a:lnSpc>
              <a:spcBef>
                <a:spcPts val="795"/>
              </a:spcBef>
              <a:buChar char="–"/>
              <a:tabLst>
                <a:tab pos="747395" algn="l"/>
                <a:tab pos="446468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Bias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for an</a:t>
            </a:r>
            <a:r>
              <a:rPr sz="2800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output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unit:	initialize 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obtain</a:t>
            </a:r>
            <a:r>
              <a:rPr sz="2800" spc="-1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right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marginal statistics 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of the</a:t>
            </a:r>
            <a:r>
              <a:rPr sz="28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output</a:t>
            </a:r>
            <a:endParaRPr sz="2800" dirty="0">
              <a:latin typeface="Arial"/>
              <a:cs typeface="Arial"/>
            </a:endParaRPr>
          </a:p>
          <a:p>
            <a:pPr marL="1143000" marR="148590" lvl="2" indent="-226060">
              <a:lnSpc>
                <a:spcPts val="2780"/>
              </a:lnSpc>
              <a:spcBef>
                <a:spcPts val="620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Set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bias to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inverse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activation function</a:t>
            </a:r>
            <a:r>
              <a:rPr lang="en-US" sz="2400" spc="-15" dirty="0">
                <a:solidFill>
                  <a:srgbClr val="660066"/>
                </a:solidFill>
                <a:latin typeface="Arial"/>
                <a:cs typeface="Arial"/>
              </a:rPr>
              <a:t> applied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to the 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marginal statistics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of 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output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training</a:t>
            </a:r>
            <a:r>
              <a:rPr sz="2400" spc="-1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set</a:t>
            </a:r>
            <a:endParaRPr sz="2400" dirty="0">
              <a:latin typeface="Arial"/>
              <a:cs typeface="Arial"/>
            </a:endParaRPr>
          </a:p>
          <a:p>
            <a:pPr marL="747395" marR="504190" lvl="1" indent="-282575">
              <a:lnSpc>
                <a:spcPts val="3290"/>
              </a:lnSpc>
              <a:spcBef>
                <a:spcPts val="72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Choose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bias to 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avoid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causing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much saturation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at  initialization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02526" y="466343"/>
            <a:ext cx="165671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/>
              <a:t>T</a:t>
            </a:r>
            <a:r>
              <a:rPr sz="4400" spc="-25" dirty="0"/>
              <a:t>op</a:t>
            </a:r>
            <a:r>
              <a:rPr sz="4400" spc="-15" dirty="0"/>
              <a:t>i</a:t>
            </a:r>
            <a:r>
              <a:rPr sz="4400" spc="-30" dirty="0"/>
              <a:t>c</a:t>
            </a:r>
            <a:r>
              <a:rPr sz="4400" dirty="0"/>
              <a:t>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85723" y="1035304"/>
            <a:ext cx="7727315" cy="623760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Importance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Optimization </a:t>
            </a:r>
            <a:r>
              <a:rPr sz="2800" spc="-5" dirty="0">
                <a:solidFill>
                  <a:srgbClr val="808080"/>
                </a:solidFill>
                <a:latin typeface="Arial"/>
                <a:cs typeface="Arial"/>
              </a:rPr>
              <a:t>in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machine</a:t>
            </a:r>
            <a:r>
              <a:rPr sz="2800" spc="-10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learning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How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learning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differs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from</a:t>
            </a:r>
            <a:r>
              <a:rPr sz="2800" spc="-9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50"/>
              </a:spcBef>
              <a:buAutoNum type="arabicPeriod"/>
              <a:tabLst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Challenges </a:t>
            </a:r>
            <a:r>
              <a:rPr sz="2800" spc="-5" dirty="0">
                <a:solidFill>
                  <a:srgbClr val="808080"/>
                </a:solidFill>
                <a:latin typeface="Arial"/>
                <a:cs typeface="Arial"/>
              </a:rPr>
              <a:t>in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neural network</a:t>
            </a:r>
            <a:r>
              <a:rPr sz="2800" spc="-6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optimization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Basic Optimization</a:t>
            </a:r>
            <a:r>
              <a:rPr sz="2800" spc="-5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Algorithms</a:t>
            </a:r>
            <a:endParaRPr sz="280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545"/>
              </a:spcBef>
            </a:pPr>
            <a:r>
              <a:rPr sz="2400" dirty="0">
                <a:solidFill>
                  <a:srgbClr val="808080"/>
                </a:solidFill>
                <a:latin typeface="Arial"/>
                <a:cs typeface="Arial"/>
              </a:rPr>
              <a:t>– </a:t>
            </a:r>
            <a:r>
              <a:rPr sz="2400" spc="-20" dirty="0">
                <a:solidFill>
                  <a:srgbClr val="808080"/>
                </a:solidFill>
                <a:latin typeface="Arial"/>
                <a:cs typeface="Arial"/>
              </a:rPr>
              <a:t>SGD, Momentum, </a:t>
            </a:r>
            <a:r>
              <a:rPr sz="2400" spc="-15" dirty="0">
                <a:solidFill>
                  <a:srgbClr val="808080"/>
                </a:solidFill>
                <a:latin typeface="Arial"/>
                <a:cs typeface="Arial"/>
              </a:rPr>
              <a:t>Nesterov</a:t>
            </a:r>
            <a:r>
              <a:rPr sz="2400" spc="18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08080"/>
                </a:solidFill>
                <a:latin typeface="Arial"/>
                <a:cs typeface="Arial"/>
              </a:rPr>
              <a:t>Momentum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30"/>
              </a:spcBef>
              <a:buAutoNum type="arabicPeriod" startAt="4"/>
              <a:tabLst>
                <a:tab pos="351790" algn="l"/>
              </a:tabLst>
            </a:pPr>
            <a:r>
              <a:rPr sz="2800" spc="-20" dirty="0">
                <a:solidFill>
                  <a:srgbClr val="808080"/>
                </a:solidFill>
                <a:latin typeface="Arial"/>
                <a:cs typeface="Arial"/>
              </a:rPr>
              <a:t>Parameter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initialization</a:t>
            </a:r>
            <a:r>
              <a:rPr sz="2800" spc="-3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strategies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25"/>
              </a:spcBef>
              <a:buAutoNum type="arabicPeriod" startAt="4"/>
              <a:tabLst>
                <a:tab pos="351790" algn="l"/>
              </a:tabLst>
            </a:pP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Algorithms with adaptive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learning</a:t>
            </a:r>
            <a:r>
              <a:rPr sz="28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rates</a:t>
            </a:r>
            <a:endParaRPr sz="2800">
              <a:latin typeface="Arial"/>
              <a:cs typeface="Arial"/>
            </a:endParaRPr>
          </a:p>
          <a:p>
            <a:pPr marL="916940" lvl="1" indent="-452120">
              <a:lnSpc>
                <a:spcPct val="100000"/>
              </a:lnSpc>
              <a:spcBef>
                <a:spcPts val="545"/>
              </a:spcBef>
              <a:buAutoNum type="arabicPeriod"/>
              <a:tabLst>
                <a:tab pos="916305" algn="l"/>
                <a:tab pos="916940" algn="l"/>
              </a:tabLst>
            </a:pP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AdaGrad</a:t>
            </a:r>
            <a:endParaRPr sz="2400">
              <a:latin typeface="Arial"/>
              <a:cs typeface="Arial"/>
            </a:endParaRPr>
          </a:p>
          <a:p>
            <a:pPr marL="916940" lvl="1" indent="-45212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916305" algn="l"/>
                <a:tab pos="916940" algn="l"/>
              </a:tabLst>
            </a:pP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RMSProp</a:t>
            </a:r>
            <a:endParaRPr sz="2400">
              <a:latin typeface="Arial"/>
              <a:cs typeface="Arial"/>
            </a:endParaRPr>
          </a:p>
          <a:p>
            <a:pPr marL="916940" lvl="1" indent="-45212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16305" algn="l"/>
                <a:tab pos="916940" algn="l"/>
              </a:tabLst>
            </a:pP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Adam</a:t>
            </a:r>
            <a:endParaRPr sz="2400">
              <a:latin typeface="Arial"/>
              <a:cs typeface="Arial"/>
            </a:endParaRPr>
          </a:p>
          <a:p>
            <a:pPr marL="916940" lvl="1" indent="-45212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916305" algn="l"/>
                <a:tab pos="916940" algn="l"/>
              </a:tabLst>
            </a:pP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Choosing 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the right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optimization</a:t>
            </a:r>
            <a:r>
              <a:rPr sz="2400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algorithm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30"/>
              </a:spcBef>
              <a:buAutoNum type="arabicPeriod" startAt="4"/>
              <a:tabLst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Approximate second-order</a:t>
            </a:r>
            <a:r>
              <a:rPr sz="2800" spc="-3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808080"/>
                </a:solidFill>
                <a:latin typeface="Arial"/>
                <a:cs typeface="Arial"/>
              </a:rPr>
              <a:t>methods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25"/>
              </a:spcBef>
              <a:buAutoNum type="arabicPeriod" startAt="4"/>
              <a:tabLst>
                <a:tab pos="351790" algn="l"/>
              </a:tabLst>
            </a:pP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Optimization strategies </a:t>
            </a:r>
            <a:r>
              <a:rPr sz="2800" spc="-10" dirty="0">
                <a:solidFill>
                  <a:srgbClr val="808080"/>
                </a:solidFill>
                <a:latin typeface="Arial"/>
                <a:cs typeface="Arial"/>
              </a:rPr>
              <a:t>and</a:t>
            </a:r>
            <a:r>
              <a:rPr sz="2800" spc="-7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8080"/>
                </a:solidFill>
                <a:latin typeface="Arial"/>
                <a:cs typeface="Arial"/>
              </a:rPr>
              <a:t>meta-algorithms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1025" y="457200"/>
            <a:ext cx="71661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25" dirty="0"/>
              <a:t>Importance of </a:t>
            </a:r>
            <a:r>
              <a:rPr sz="4400" spc="-25" dirty="0"/>
              <a:t>Learning </a:t>
            </a:r>
            <a:r>
              <a:rPr sz="4400" spc="-20" dirty="0"/>
              <a:t>Rate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85722" y="1560576"/>
            <a:ext cx="9256777" cy="533517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 rate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 is the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most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difficult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hyperparam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eter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1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set</a:t>
            </a:r>
            <a:endParaRPr sz="3200" dirty="0">
              <a:latin typeface="Arial"/>
              <a:cs typeface="Arial"/>
            </a:endParaRPr>
          </a:p>
          <a:p>
            <a:pPr marL="808990" lvl="1" indent="-339090">
              <a:spcBef>
                <a:spcPts val="670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It </a:t>
            </a:r>
            <a:r>
              <a:rPr sz="2800" spc="-20" dirty="0">
                <a:solidFill>
                  <a:srgbClr val="3333CC"/>
                </a:solidFill>
                <a:latin typeface="Arial"/>
                <a:cs typeface="Arial"/>
              </a:rPr>
              <a:t>significantly affects 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model</a:t>
            </a:r>
            <a:r>
              <a:rPr sz="28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performance</a:t>
            </a:r>
            <a:endParaRPr sz="2800" dirty="0">
              <a:latin typeface="Arial"/>
              <a:cs typeface="Arial"/>
            </a:endParaRPr>
          </a:p>
          <a:p>
            <a:pPr marL="351155" marR="531495" indent="-339090">
              <a:lnSpc>
                <a:spcPts val="3720"/>
              </a:lnSpc>
              <a:spcBef>
                <a:spcPts val="969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Cost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highly sensitive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some directions</a:t>
            </a:r>
            <a:r>
              <a:rPr sz="3200" spc="-1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space and insensitive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others</a:t>
            </a:r>
            <a:endParaRPr sz="3200" dirty="0">
              <a:latin typeface="Arial"/>
              <a:cs typeface="Arial"/>
            </a:endParaRPr>
          </a:p>
          <a:p>
            <a:pPr marL="747395" marR="1689100" lvl="1" indent="-282575">
              <a:lnSpc>
                <a:spcPts val="3310"/>
              </a:lnSpc>
              <a:spcBef>
                <a:spcPts val="690"/>
              </a:spcBef>
              <a:buChar char="–"/>
              <a:tabLst>
                <a:tab pos="747395" algn="l"/>
              </a:tabLst>
            </a:pP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Momentum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helps but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introduces</a:t>
            </a:r>
            <a:r>
              <a:rPr sz="2800" spc="-1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another  hyperparameter</a:t>
            </a:r>
            <a:endParaRPr sz="28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5"/>
              </a:spcBef>
              <a:buChar char="–"/>
              <a:tabLst>
                <a:tab pos="747395" algn="l"/>
              </a:tabLst>
            </a:pP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Other approach</a:t>
            </a:r>
            <a:endParaRPr sz="2800" dirty="0">
              <a:latin typeface="Arial"/>
              <a:cs typeface="Arial"/>
            </a:endParaRPr>
          </a:p>
          <a:p>
            <a:pPr marL="1143000" marR="5080" lvl="2" indent="-226060">
              <a:lnSpc>
                <a:spcPct val="99200"/>
              </a:lnSpc>
              <a:spcBef>
                <a:spcPts val="545"/>
              </a:spcBef>
              <a:buChar char="•"/>
              <a:tabLst>
                <a:tab pos="114300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If direction of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sensitivity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axis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aligned, </a:t>
            </a:r>
            <a:r>
              <a:rPr lang="en-US" sz="2400" spc="-15" dirty="0">
                <a:solidFill>
                  <a:srgbClr val="660066"/>
                </a:solidFill>
                <a:latin typeface="Arial"/>
                <a:cs typeface="Arial"/>
              </a:rPr>
              <a:t>have a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separate learning 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rate for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each parameter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adjust them throughput 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learning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89337" y="542543"/>
            <a:ext cx="5284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Heuristic</a:t>
            </a:r>
            <a:r>
              <a:rPr sz="4400" spc="-100" dirty="0"/>
              <a:t> </a:t>
            </a:r>
            <a:r>
              <a:rPr sz="4400" spc="-25" dirty="0"/>
              <a:t>Approaches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85723" y="1261726"/>
            <a:ext cx="8747125" cy="50842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Delta-bar-delta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Algorithm</a:t>
            </a: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 (1988)</a:t>
            </a:r>
            <a:endParaRPr sz="32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6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Applicable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only full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batch</a:t>
            </a:r>
            <a:r>
              <a:rPr sz="2800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optimization</a:t>
            </a:r>
            <a:endParaRPr sz="2800" dirty="0">
              <a:latin typeface="Arial"/>
              <a:cs typeface="Arial"/>
            </a:endParaRPr>
          </a:p>
          <a:p>
            <a:pPr marL="1143000" marR="5080" lvl="2" indent="-226060">
              <a:lnSpc>
                <a:spcPts val="2810"/>
              </a:lnSpc>
              <a:spcBef>
                <a:spcPts val="670"/>
              </a:spcBef>
              <a:buChar char="•"/>
              <a:tabLst>
                <a:tab pos="114300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If partial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derivative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of the loss wrt to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parameter</a:t>
            </a:r>
            <a:r>
              <a:rPr sz="2400" spc="-17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remains 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same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sign, the learning rate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should</a:t>
            </a:r>
            <a:r>
              <a:rPr sz="2400" spc="-1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increase</a:t>
            </a:r>
            <a:endParaRPr sz="2400" dirty="0">
              <a:latin typeface="Arial"/>
              <a:cs typeface="Arial"/>
            </a:endParaRPr>
          </a:p>
          <a:p>
            <a:pPr marL="1143000" marR="353695" lvl="2" indent="-226060">
              <a:lnSpc>
                <a:spcPts val="2810"/>
              </a:lnSpc>
              <a:spcBef>
                <a:spcPts val="695"/>
              </a:spcBef>
              <a:buChar char="•"/>
              <a:tabLst>
                <a:tab pos="114300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If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th</a:t>
            </a:r>
            <a:r>
              <a:rPr lang="en-US" sz="2400" spc="-15" dirty="0">
                <a:solidFill>
                  <a:srgbClr val="660066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partial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derivative changes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sign, the learning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rate  should</a:t>
            </a:r>
            <a:r>
              <a:rPr sz="2400" spc="-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decrease</a:t>
            </a:r>
            <a:endParaRPr sz="24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2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Recent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Incremental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mini-batch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methods</a:t>
            </a:r>
            <a:endParaRPr sz="32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70"/>
              </a:spcBef>
              <a:buChar char="–"/>
              <a:tabLst>
                <a:tab pos="747395" algn="l"/>
              </a:tabLst>
            </a:pP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dapt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learning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rates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model</a:t>
            </a:r>
            <a:r>
              <a:rPr sz="2800" spc="-10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parameters</a:t>
            </a:r>
            <a:endParaRPr sz="2800" dirty="0">
              <a:latin typeface="Arial"/>
              <a:cs typeface="Arial"/>
            </a:endParaRPr>
          </a:p>
          <a:p>
            <a:pPr marL="916305" marR="6261735">
              <a:lnSpc>
                <a:spcPts val="3410"/>
              </a:lnSpc>
              <a:spcBef>
                <a:spcPts val="190"/>
              </a:spcBef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1.AdaGrad  2.R</a:t>
            </a:r>
            <a:r>
              <a:rPr sz="2400" spc="-25" dirty="0">
                <a:solidFill>
                  <a:srgbClr val="660066"/>
                </a:solidFill>
                <a:latin typeface="Arial"/>
                <a:cs typeface="Arial"/>
              </a:rPr>
              <a:t>M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SP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p 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3.Adam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4123" y="963168"/>
            <a:ext cx="65722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Keras Adaptive</a:t>
            </a:r>
            <a:r>
              <a:rPr sz="4400" spc="-100" dirty="0"/>
              <a:t> </a:t>
            </a:r>
            <a:r>
              <a:rPr sz="4400" spc="-25" dirty="0"/>
              <a:t>Optimizers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1037844" y="2017775"/>
            <a:ext cx="2060575" cy="347599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Sp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op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Adagrad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Adadelta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Adam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7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Adamax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4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Nadam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00065" y="2077720"/>
            <a:ext cx="4113035" cy="495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00065" y="2680547"/>
            <a:ext cx="3635797" cy="536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5125" y="3368547"/>
            <a:ext cx="4113035" cy="438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3952" y="3886200"/>
            <a:ext cx="6097339" cy="440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94660" y="4437753"/>
            <a:ext cx="5312410" cy="529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94660" y="5068780"/>
            <a:ext cx="5500792" cy="492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4394" y="466343"/>
            <a:ext cx="2242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Ada</a:t>
            </a:r>
            <a:r>
              <a:rPr sz="4400" spc="-35" dirty="0"/>
              <a:t>G</a:t>
            </a:r>
            <a:r>
              <a:rPr sz="4400" spc="-20" dirty="0"/>
              <a:t>r</a:t>
            </a:r>
            <a:r>
              <a:rPr sz="4400" spc="-30" dirty="0"/>
              <a:t>a</a:t>
            </a:r>
            <a:r>
              <a:rPr sz="4400" dirty="0"/>
              <a:t>d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85722" y="1112374"/>
            <a:ext cx="9561577" cy="1945404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Individually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adapts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 rates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all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</a:t>
            </a:r>
            <a:r>
              <a:rPr lang="en-US" sz="3200" spc="-25" dirty="0">
                <a:solidFill>
                  <a:srgbClr val="3333CC"/>
                </a:solidFill>
                <a:latin typeface="Arial"/>
                <a:cs typeface="Arial"/>
              </a:rPr>
              <a:t>eters</a:t>
            </a:r>
            <a:endParaRPr sz="3200" dirty="0">
              <a:latin typeface="Arial"/>
              <a:cs typeface="Arial"/>
            </a:endParaRPr>
          </a:p>
          <a:p>
            <a:pPr marL="747395" marR="5080" indent="-282575">
              <a:lnSpc>
                <a:spcPts val="3290"/>
              </a:lnSpc>
              <a:spcBef>
                <a:spcPts val="735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cal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them inversely proportional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the sum</a:t>
            </a:r>
            <a:r>
              <a:rPr sz="2800" spc="-2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historical squared values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the</a:t>
            </a:r>
            <a:r>
              <a:rPr sz="2800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gradient</a:t>
            </a:r>
            <a:endParaRPr sz="28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44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AdaGrad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Algorithm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5349" y="3229898"/>
            <a:ext cx="7620409" cy="350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1470" y="3203310"/>
            <a:ext cx="7695565" cy="3590290"/>
          </a:xfrm>
          <a:custGeom>
            <a:avLst/>
            <a:gdLst/>
            <a:ahLst/>
            <a:cxnLst/>
            <a:rect l="l" t="t" r="r" b="b"/>
            <a:pathLst>
              <a:path w="7695565" h="3590290">
                <a:moveTo>
                  <a:pt x="0" y="0"/>
                </a:moveTo>
                <a:lnTo>
                  <a:pt x="7695459" y="0"/>
                </a:lnTo>
                <a:lnTo>
                  <a:pt x="7695459" y="3590272"/>
                </a:lnTo>
                <a:lnTo>
                  <a:pt x="0" y="3590272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03300" y="7086600"/>
            <a:ext cx="5909056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Performs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well for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some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but not all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deep</a:t>
            </a:r>
            <a:r>
              <a:rPr sz="2000" spc="-7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learning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8695" y="502919"/>
            <a:ext cx="2424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0" dirty="0"/>
              <a:t>R</a:t>
            </a:r>
            <a:r>
              <a:rPr sz="4400" spc="-50" dirty="0"/>
              <a:t>M</a:t>
            </a:r>
            <a:r>
              <a:rPr sz="4400" spc="-30" dirty="0"/>
              <a:t>SP</a:t>
            </a:r>
            <a:r>
              <a:rPr sz="4400" spc="-20" dirty="0"/>
              <a:t>r</a:t>
            </a:r>
            <a:r>
              <a:rPr sz="4400" spc="-25" dirty="0"/>
              <a:t>o</a:t>
            </a:r>
            <a:r>
              <a:rPr sz="4400" dirty="0"/>
              <a:t>p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85722" y="1112374"/>
            <a:ext cx="9561577" cy="238188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Modifies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AdaGrad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nonconvex</a:t>
            </a:r>
            <a:r>
              <a:rPr sz="3200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setting</a:t>
            </a:r>
            <a:endParaRPr sz="3200" dirty="0">
              <a:latin typeface="Arial"/>
              <a:cs typeface="Arial"/>
            </a:endParaRPr>
          </a:p>
          <a:p>
            <a:pPr marL="747395" marR="353695" lvl="1" indent="-282575">
              <a:lnSpc>
                <a:spcPts val="3290"/>
              </a:lnSpc>
              <a:spcBef>
                <a:spcPts val="73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Change</a:t>
            </a:r>
            <a:r>
              <a:rPr lang="en-US" sz="2800" spc="-15" dirty="0">
                <a:solidFill>
                  <a:srgbClr val="336600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gradient accumulation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into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 a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exponentially  weighted moving</a:t>
            </a:r>
            <a:r>
              <a:rPr sz="2800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average</a:t>
            </a:r>
            <a:endParaRPr sz="28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Converges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rapidly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when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applied to </a:t>
            </a:r>
            <a:r>
              <a:rPr lang="en-US" sz="2800" spc="-1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convex</a:t>
            </a:r>
            <a:r>
              <a:rPr sz="2800" spc="-1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function</a:t>
            </a:r>
            <a:endParaRPr sz="2800" dirty="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440"/>
              </a:spcBef>
            </a:pPr>
            <a:r>
              <a:rPr sz="2000" spc="-1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RMSProp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01693" y="3623571"/>
            <a:ext cx="8082386" cy="3614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1470" y="3580077"/>
            <a:ext cx="8154034" cy="3697604"/>
          </a:xfrm>
          <a:custGeom>
            <a:avLst/>
            <a:gdLst/>
            <a:ahLst/>
            <a:cxnLst/>
            <a:rect l="l" t="t" r="r" b="b"/>
            <a:pathLst>
              <a:path w="8154034" h="3697604">
                <a:moveTo>
                  <a:pt x="0" y="0"/>
                </a:moveTo>
                <a:lnTo>
                  <a:pt x="8153858" y="0"/>
                </a:lnTo>
                <a:lnTo>
                  <a:pt x="8153858" y="3697022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1470" y="3580077"/>
            <a:ext cx="0" cy="3697604"/>
          </a:xfrm>
          <a:custGeom>
            <a:avLst/>
            <a:gdLst/>
            <a:ahLst/>
            <a:cxnLst/>
            <a:rect l="l" t="t" r="r" b="b"/>
            <a:pathLst>
              <a:path h="3697604">
                <a:moveTo>
                  <a:pt x="0" y="3697022"/>
                </a:moveTo>
                <a:lnTo>
                  <a:pt x="0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2420" y="639876"/>
            <a:ext cx="97485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 err="1">
                <a:solidFill>
                  <a:srgbClr val="FF0000"/>
                </a:solidFill>
                <a:latin typeface="Arial"/>
                <a:cs typeface="Arial"/>
              </a:rPr>
              <a:t>RMSProp</a:t>
            </a:r>
            <a:r>
              <a:rPr sz="4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400" spc="-2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4400" spc="-25" dirty="0">
                <a:solidFill>
                  <a:srgbClr val="FF0000"/>
                </a:solidFill>
                <a:latin typeface="Arial"/>
                <a:cs typeface="Arial"/>
              </a:rPr>
              <a:t>ombined </a:t>
            </a:r>
            <a:r>
              <a:rPr sz="4400" spc="-20" dirty="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44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spc="-25" dirty="0" err="1">
                <a:solidFill>
                  <a:srgbClr val="FF0000"/>
                </a:solidFill>
                <a:latin typeface="Arial"/>
                <a:cs typeface="Arial"/>
              </a:rPr>
              <a:t>Nesterov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723" y="2084832"/>
            <a:ext cx="77946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Calibri"/>
                <a:cs typeface="Calibri"/>
              </a:rPr>
              <a:t>Algorithm: </a:t>
            </a:r>
            <a:r>
              <a:rPr sz="3200" spc="-20" dirty="0">
                <a:latin typeface="Calibri"/>
                <a:cs typeface="Calibri"/>
              </a:rPr>
              <a:t>RMSProp </a:t>
            </a:r>
            <a:r>
              <a:rPr sz="3200" spc="-15" dirty="0">
                <a:latin typeface="Calibri"/>
                <a:cs typeface="Calibri"/>
              </a:rPr>
              <a:t>with </a:t>
            </a:r>
            <a:r>
              <a:rPr sz="3200" spc="-20" dirty="0">
                <a:latin typeface="Calibri"/>
                <a:cs typeface="Calibri"/>
              </a:rPr>
              <a:t>Nesterov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momentum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1141" y="2799035"/>
            <a:ext cx="8982002" cy="3701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000" y="2751190"/>
            <a:ext cx="9042400" cy="0"/>
          </a:xfrm>
          <a:custGeom>
            <a:avLst/>
            <a:gdLst/>
            <a:ahLst/>
            <a:cxnLst/>
            <a:rect l="l" t="t" r="r" b="b"/>
            <a:pathLst>
              <a:path w="9042400">
                <a:moveTo>
                  <a:pt x="0" y="0"/>
                </a:moveTo>
                <a:lnTo>
                  <a:pt x="9042399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000" y="6539265"/>
            <a:ext cx="9042400" cy="0"/>
          </a:xfrm>
          <a:custGeom>
            <a:avLst/>
            <a:gdLst/>
            <a:ahLst/>
            <a:cxnLst/>
            <a:rect l="l" t="t" r="r" b="b"/>
            <a:pathLst>
              <a:path w="9042400">
                <a:moveTo>
                  <a:pt x="9042399" y="0"/>
                </a:moveTo>
                <a:lnTo>
                  <a:pt x="0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3182" y="963168"/>
            <a:ext cx="56229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RMSProp </a:t>
            </a:r>
            <a:r>
              <a:rPr sz="4400" spc="-10" dirty="0"/>
              <a:t>is</a:t>
            </a:r>
            <a:r>
              <a:rPr sz="4400" spc="-120" dirty="0"/>
              <a:t> </a:t>
            </a:r>
            <a:r>
              <a:rPr lang="en-US" sz="4400" spc="-20" dirty="0"/>
              <a:t>P</a:t>
            </a:r>
            <a:r>
              <a:rPr sz="4400" spc="-20" dirty="0"/>
              <a:t>opular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2100072"/>
            <a:ext cx="8532495" cy="2073003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508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RMSProp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effective practical optimization  algorithm</a:t>
            </a:r>
            <a:endParaRPr sz="3200" dirty="0">
              <a:latin typeface="Arial"/>
              <a:cs typeface="Arial"/>
            </a:endParaRPr>
          </a:p>
          <a:p>
            <a:pPr marL="351155" marR="343535" indent="-339090">
              <a:lnSpc>
                <a:spcPts val="3820"/>
              </a:lnSpc>
              <a:spcBef>
                <a:spcPts val="68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20" dirty="0">
                <a:solidFill>
                  <a:srgbClr val="3333CC"/>
                </a:solidFill>
                <a:latin typeface="Arial"/>
                <a:cs typeface="Arial"/>
              </a:rPr>
              <a:t>Common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optimization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method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deep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  practitioners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6662</TotalTime>
  <Words>11363</Words>
  <Application>Microsoft Macintosh PowerPoint</Application>
  <PresentationFormat>Custom</PresentationFormat>
  <Paragraphs>1467</Paragraphs>
  <Slides>169</Slides>
  <Notes>1</Notes>
  <HiddenSlides>24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169</vt:i4>
      </vt:variant>
    </vt:vector>
  </HeadingPairs>
  <TitlesOfParts>
    <vt:vector size="178" baseType="lpstr">
      <vt:lpstr>MS PGothic</vt:lpstr>
      <vt:lpstr>Arial</vt:lpstr>
      <vt:lpstr>Calibri</vt:lpstr>
      <vt:lpstr>Cambria</vt:lpstr>
      <vt:lpstr>Lucida Sans Unicode</vt:lpstr>
      <vt:lpstr>Symbol</vt:lpstr>
      <vt:lpstr>Times New Roman</vt:lpstr>
      <vt:lpstr>Wingdings</vt:lpstr>
      <vt:lpstr>Office Theme</vt:lpstr>
      <vt:lpstr>Optimization for Training Deep  Models</vt:lpstr>
      <vt:lpstr>Algorithmic complexity – big O</vt:lpstr>
      <vt:lpstr>Data Sets</vt:lpstr>
      <vt:lpstr>Principles of machine learning</vt:lpstr>
      <vt:lpstr>Deep Feedforward NNs</vt:lpstr>
      <vt:lpstr>What is Regularization?</vt:lpstr>
      <vt:lpstr>Regularize Your Estimator!</vt:lpstr>
      <vt:lpstr>Regularization</vt:lpstr>
      <vt:lpstr>Regularization &amp; their strategies </vt:lpstr>
      <vt:lpstr>Topics in Optimization</vt:lpstr>
      <vt:lpstr>Optimization is essential for DL</vt:lpstr>
      <vt:lpstr>Our focus is on one case of optimization</vt:lpstr>
      <vt:lpstr>Optimization in Deep Learning</vt:lpstr>
      <vt:lpstr>Importance of Optimization</vt:lpstr>
      <vt:lpstr>Discussion of Optimization - topics</vt:lpstr>
      <vt:lpstr>DL Frameworks include Optimization</vt:lpstr>
      <vt:lpstr>Keras for MNIST Neural Network</vt:lpstr>
      <vt:lpstr>Summary of Optimization Methods</vt:lpstr>
      <vt:lpstr>Topics in Optimization</vt:lpstr>
      <vt:lpstr>Topics in Learning vs Optimization</vt:lpstr>
      <vt:lpstr>Learning vs Pure Optimization</vt:lpstr>
      <vt:lpstr>Typical Cost Function</vt:lpstr>
      <vt:lpstr>Typical Cost Function</vt:lpstr>
      <vt:lpstr>Objective function for data generation - risk</vt:lpstr>
      <vt:lpstr>Empirical Risk</vt:lpstr>
      <vt:lpstr>Empirical Risk Minimization Not Useful</vt:lpstr>
      <vt:lpstr>Surrogate Loss: Log-likelihood</vt:lpstr>
      <vt:lpstr>Surrogate Loss Impact</vt:lpstr>
      <vt:lpstr>Optimization : in General vs Training </vt:lpstr>
      <vt:lpstr>Decomposition for Batch Algorithms</vt:lpstr>
      <vt:lpstr> Ex: Decomposition into a Sum</vt:lpstr>
      <vt:lpstr>Quality of Sampling-based Estimate</vt:lpstr>
      <vt:lpstr>Motivation for Statistical Estimation of Gradient</vt:lpstr>
      <vt:lpstr>Batch Gradient Methods</vt:lpstr>
      <vt:lpstr>Stochastic or Online Methods</vt:lpstr>
      <vt:lpstr>Minibatch Size</vt:lpstr>
      <vt:lpstr>Distributed Synchronous SGD</vt:lpstr>
      <vt:lpstr>Regularizing Effect of Small Batches</vt:lpstr>
      <vt:lpstr>Use of Minibatch Information</vt:lpstr>
      <vt:lpstr>Random Selection of Minibatches</vt:lpstr>
      <vt:lpstr>Example of Simple Random Sampling</vt:lpstr>
      <vt:lpstr>Parallelization of Minibatches</vt:lpstr>
      <vt:lpstr>SGD and Generalization Error</vt:lpstr>
      <vt:lpstr>Discrete Case with Loss Function</vt:lpstr>
      <vt:lpstr>Use of Multiple Epochs</vt:lpstr>
      <vt:lpstr>Impact of Large Data Sets</vt:lpstr>
      <vt:lpstr>Topics in Optimization for DL</vt:lpstr>
      <vt:lpstr>Optimization Problem in DL</vt:lpstr>
      <vt:lpstr>Challenges in Optimization</vt:lpstr>
      <vt:lpstr>1. Ill-conditioning of the Hessian</vt:lpstr>
      <vt:lpstr>Hessian</vt:lpstr>
      <vt:lpstr>Ill-conditioned</vt:lpstr>
      <vt:lpstr>Result of Ill-conditioning</vt:lpstr>
      <vt:lpstr>2. Local Minima</vt:lpstr>
      <vt:lpstr>Model Identifiability</vt:lpstr>
      <vt:lpstr>3. Plateaus, Saddle Points etc</vt:lpstr>
      <vt:lpstr>Plateau and Ravine</vt:lpstr>
      <vt:lpstr>Cost Function of Neural Network</vt:lpstr>
      <vt:lpstr>4. Cliffs and Exploding Gradients</vt:lpstr>
      <vt:lpstr>5. Long-Term Dependencies</vt:lpstr>
      <vt:lpstr>6. Inexact Gradients</vt:lpstr>
      <vt:lpstr>7. Poor Correspondence between Local  and Global Structure</vt:lpstr>
      <vt:lpstr>Need for Good Initial Points</vt:lpstr>
      <vt:lpstr>8. Theoretical Limits of Optimization</vt:lpstr>
      <vt:lpstr>Topics</vt:lpstr>
      <vt:lpstr>1. Stochastic Gradient Descent</vt:lpstr>
      <vt:lpstr>SGD Follows Gradient Estimate Downhill</vt:lpstr>
      <vt:lpstr>Choice of Learning Rate</vt:lpstr>
      <vt:lpstr>Learning Rate in Keras</vt:lpstr>
      <vt:lpstr>Need for Decreasing Learning Rate</vt:lpstr>
      <vt:lpstr>Learning Rate Decay</vt:lpstr>
      <vt:lpstr>2. Momentum Method</vt:lpstr>
      <vt:lpstr> Gradient Descent with Momentum</vt:lpstr>
      <vt:lpstr>Momentum Definition</vt:lpstr>
      <vt:lpstr>Momentum Update Rule</vt:lpstr>
      <vt:lpstr>SGD Algorithm with Momentum</vt:lpstr>
      <vt:lpstr>Momentum</vt:lpstr>
      <vt:lpstr>3. Nesterov Momentum</vt:lpstr>
      <vt:lpstr>SGD with Nesterov Momentum</vt:lpstr>
      <vt:lpstr>Summary of Optimization Methods</vt:lpstr>
      <vt:lpstr>Keras SGD with Nesterov Momentum</vt:lpstr>
      <vt:lpstr>Topics</vt:lpstr>
      <vt:lpstr>Role of Initialization</vt:lpstr>
      <vt:lpstr>Keras Initialization</vt:lpstr>
      <vt:lpstr>Available Initializers in Keras</vt:lpstr>
      <vt:lpstr>Modern Initialization Strategies for DL</vt:lpstr>
      <vt:lpstr>Break Symmetry</vt:lpstr>
      <vt:lpstr>Choice of Biases</vt:lpstr>
      <vt:lpstr>Weights Drawn from Gaussian</vt:lpstr>
      <vt:lpstr>Heuristics for Initial Weights</vt:lpstr>
      <vt:lpstr>Initialization of Biases</vt:lpstr>
      <vt:lpstr>Topics</vt:lpstr>
      <vt:lpstr>Importance of Learning Rate</vt:lpstr>
      <vt:lpstr>Heuristic Approaches</vt:lpstr>
      <vt:lpstr>Keras Adaptive Optimizers</vt:lpstr>
      <vt:lpstr>AdaGrad</vt:lpstr>
      <vt:lpstr>RMSProp</vt:lpstr>
      <vt:lpstr>PowerPoint Presentation</vt:lpstr>
      <vt:lpstr>RMSProp is Popular</vt:lpstr>
      <vt:lpstr>Adam: Adaptive Moments</vt:lpstr>
      <vt:lpstr>Adam Optimizer Adam Algorithm</vt:lpstr>
      <vt:lpstr>Performance for Logistic Regression</vt:lpstr>
      <vt:lpstr>Performance on Multilayer NN</vt:lpstr>
      <vt:lpstr>Performance with CNN</vt:lpstr>
      <vt:lpstr>Choosing the Right Optimizer</vt:lpstr>
      <vt:lpstr>Summary of Optimization Methods</vt:lpstr>
      <vt:lpstr>Topics in Optimization for Deep Models</vt:lpstr>
      <vt:lpstr>Topics in Second Order Methods</vt:lpstr>
      <vt:lpstr>Why Second-order Methods?</vt:lpstr>
      <vt:lpstr>Issues with Second-order Methods</vt:lpstr>
      <vt:lpstr>Overview</vt:lpstr>
      <vt:lpstr>Newton’s Method</vt:lpstr>
      <vt:lpstr>Newton Update Rule</vt:lpstr>
      <vt:lpstr>Training Algorithm associated with  Newton’s Method</vt:lpstr>
      <vt:lpstr>Positive Definite Hessian</vt:lpstr>
      <vt:lpstr>Regularizing the Hessian</vt:lpstr>
      <vt:lpstr>Motivating Conjugate Gradients</vt:lpstr>
      <vt:lpstr>Imposing Conjugate Directions</vt:lpstr>
      <vt:lpstr>Conjugate gradient algorithm Algorithm The conjugate gradient method</vt:lpstr>
      <vt:lpstr>The BFGS Algorithm</vt:lpstr>
      <vt:lpstr>Topics in Optimization for Deep Models</vt:lpstr>
      <vt:lpstr>Topics in Optimization Strategies and  Meta-Algorithms</vt:lpstr>
      <vt:lpstr>Overview of Optimization Strategies</vt:lpstr>
      <vt:lpstr>Topics in Batch Normalization</vt:lpstr>
      <vt:lpstr>Adding Normalization between Layers</vt:lpstr>
      <vt:lpstr>Motivation: Difficulty of Composition</vt:lpstr>
      <vt:lpstr>Choosing Learning Rate ε in  Multilayers</vt:lpstr>
      <vt:lpstr>Gradient in Simple Example</vt:lpstr>
      <vt:lpstr>Difficulty of Multilayer Learning Rate</vt:lpstr>
      <vt:lpstr>The Batch Normalization Solution</vt:lpstr>
      <vt:lpstr>Batch Normalization Equations</vt:lpstr>
      <vt:lpstr>Normalization Details</vt:lpstr>
      <vt:lpstr>Batch Normalization at Test time</vt:lpstr>
      <vt:lpstr>Revisiting the Simple Example</vt:lpstr>
      <vt:lpstr>Restoring Zero-mean Unit Variance</vt:lpstr>
      <vt:lpstr>Batch Normalization Learning  made easy</vt:lpstr>
      <vt:lpstr>Reintroducing Expressive Power</vt:lpstr>
      <vt:lpstr>Topics in Optimization for Deep Models</vt:lpstr>
      <vt:lpstr>Topics in Optimization Strategies and  Meta-Algorithms</vt:lpstr>
      <vt:lpstr>Solving Pieces Independently</vt:lpstr>
      <vt:lpstr>When to use Coordinate  Descent?</vt:lpstr>
      <vt:lpstr>Sparse Coding</vt:lpstr>
      <vt:lpstr>Example of Sparse Coding</vt:lpstr>
      <vt:lpstr>Topics in Optimization for Deep Models</vt:lpstr>
      <vt:lpstr>Topics in Optimization Strategies and  Meta-Algorithms</vt:lpstr>
      <vt:lpstr>Topics in Pre-training</vt:lpstr>
      <vt:lpstr>Motivation</vt:lpstr>
      <vt:lpstr>The Pretraining Method</vt:lpstr>
      <vt:lpstr>Greedy Supervised Pretraining</vt:lpstr>
      <vt:lpstr>Role of a Greedy Algorithm</vt:lpstr>
      <vt:lpstr>Greedy Supervised Pretraining</vt:lpstr>
      <vt:lpstr>Training Each Layer Separately</vt:lpstr>
      <vt:lpstr>Example of Greedy Supervised Pretraining</vt:lpstr>
      <vt:lpstr>Pretraining Deep Convolutional Nets</vt:lpstr>
      <vt:lpstr>Why does Greedy Pretraining help?</vt:lpstr>
      <vt:lpstr>Extension to Transfer Learning</vt:lpstr>
      <vt:lpstr>FitNets</vt:lpstr>
      <vt:lpstr>Teacher and Student Networks</vt:lpstr>
      <vt:lpstr>Training the Student Network</vt:lpstr>
      <vt:lpstr>Hints Training</vt:lpstr>
      <vt:lpstr>Predicting Intermediate Layers</vt:lpstr>
      <vt:lpstr>Importance of Hints</vt:lpstr>
      <vt:lpstr>Continuation Methods</vt:lpstr>
      <vt:lpstr>PowerPoint Presentation</vt:lpstr>
      <vt:lpstr>PowerPoint Presentation</vt:lpstr>
      <vt:lpstr>Optimization in Learning vs Pure Optimization</vt:lpstr>
      <vt:lpstr>Choosing the Right Optimizer</vt:lpstr>
      <vt:lpstr>Summary of learning methods for neural networks</vt:lpstr>
      <vt:lpstr>Topics in Optimization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8.0 OptimizationDL</dc:title>
  <dc:creator>Sargur Srihari</dc:creator>
  <cp:lastModifiedBy>Giles, C Lee</cp:lastModifiedBy>
  <cp:revision>92</cp:revision>
  <dcterms:created xsi:type="dcterms:W3CDTF">2021-02-04T22:30:12Z</dcterms:created>
  <dcterms:modified xsi:type="dcterms:W3CDTF">2023-09-12T22:03:56Z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2021-02-04T00:00:00Z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2021-02-04T00:00:00Z</vt:filetime>
  </property>
</Properties>
</file>